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6" r:id="rId2"/>
    <p:sldId id="268" r:id="rId3"/>
    <p:sldId id="360" r:id="rId4"/>
    <p:sldId id="367" r:id="rId5"/>
    <p:sldId id="377" r:id="rId6"/>
    <p:sldId id="378" r:id="rId7"/>
    <p:sldId id="379" r:id="rId8"/>
    <p:sldId id="356" r:id="rId9"/>
    <p:sldId id="355" r:id="rId10"/>
    <p:sldId id="381" r:id="rId11"/>
    <p:sldId id="385" r:id="rId12"/>
    <p:sldId id="382" r:id="rId13"/>
    <p:sldId id="383" r:id="rId14"/>
    <p:sldId id="384" r:id="rId15"/>
    <p:sldId id="388" r:id="rId16"/>
    <p:sldId id="386" r:id="rId17"/>
    <p:sldId id="387" r:id="rId18"/>
    <p:sldId id="390" r:id="rId19"/>
    <p:sldId id="389" r:id="rId20"/>
    <p:sldId id="298" r:id="rId21"/>
    <p:sldId id="320" r:id="rId22"/>
  </p:sldIdLst>
  <p:sldSz cx="9144000" cy="6858000" type="screen4x3"/>
  <p:notesSz cx="6669088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FF6600"/>
    <a:srgbClr val="B88800"/>
    <a:srgbClr val="0099CC"/>
    <a:srgbClr val="996600"/>
    <a:srgbClr val="FFCC99"/>
    <a:srgbClr val="CC6600"/>
    <a:srgbClr val="040404"/>
    <a:srgbClr val="336699"/>
    <a:srgbClr val="1B0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9" autoAdjust="0"/>
    <p:restoredTop sz="59319" autoAdjust="0"/>
  </p:normalViewPr>
  <p:slideViewPr>
    <p:cSldViewPr showGuides="1">
      <p:cViewPr varScale="1">
        <p:scale>
          <a:sx n="70" d="100"/>
          <a:sy n="70" d="100"/>
        </p:scale>
        <p:origin x="-1590" y="-96"/>
      </p:cViewPr>
      <p:guideLst>
        <p:guide orient="horz" pos="4020"/>
        <p:guide pos="3288"/>
        <p:guide pos="5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2394" y="1380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8D4355B-43B1-420B-9541-9DD6A943DAE4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7508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A6A8592-1CFA-4C87-ACC0-15368D0C306E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527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4ADB1-F9B3-49C7-8998-75578CEEA9FB}" type="slidenum">
              <a:rPr lang="da-DK"/>
              <a:pPr/>
              <a:t>1</a:t>
            </a:fld>
            <a:endParaRPr lang="da-DK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7725" y="744538"/>
            <a:ext cx="3417888" cy="2563812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640138"/>
            <a:ext cx="4891088" cy="5541962"/>
          </a:xfrm>
        </p:spPr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B637A-06C7-450C-82C2-BAB676E30F45}" type="slidenum">
              <a:rPr lang="da-DK"/>
              <a:pPr/>
              <a:t>2</a:t>
            </a:fld>
            <a:endParaRPr lang="da-DK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baseline="0" dirty="0" smtClean="0"/>
              <a:t>  A large-scale, long-term study conducted by the national institute of medical health (NIMH) found that there was no differences in efficacy between the first &amp; second-generation antipsychotics (CATIE study)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A8592-1CFA-4C87-ACC0-15368D0C306E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baseline="0" dirty="0" smtClean="0"/>
              <a:t>  A large-scale, long-term study conducted by the national institute of medical health (NIMH) found that there was no differences in efficacy between the first &amp; second-generation antipsychotics (CATIE study)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A8592-1CFA-4C87-ACC0-15368D0C306E}" type="slidenum">
              <a:rPr lang="da-DK" smtClean="0"/>
              <a:pPr/>
              <a:t>15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baseline="0" dirty="0" smtClean="0"/>
              <a:t>  A large-scale, long-term study conducted by the national institute of medical health (NIMH) found that there was no differences in efficacy between the first &amp; second-generation antipsychotics (CATIE study)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A8592-1CFA-4C87-ACC0-15368D0C306E}" type="slidenum">
              <a:rPr lang="da-DK" smtClean="0"/>
              <a:pPr/>
              <a:t>19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" name="Picture 20" descr="Front_Top_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r>
              <a:rPr lang="da-DK"/>
              <a:t>sdfgafgafga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fld id="{67BB3313-120F-45A7-9CD1-4F8227362E58}" type="slidenum">
              <a:rPr lang="da-DK"/>
              <a:pPr/>
              <a:t>‹#›</a:t>
            </a:fld>
            <a:endParaRPr lang="da-DK"/>
          </a:p>
        </p:txBody>
      </p:sp>
      <p:pic>
        <p:nvPicPr>
          <p:cNvPr id="10257" name="Picture 17" descr="IMP_Logo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</p:spPr>
      </p:pic>
      <p:sp>
        <p:nvSpPr>
          <p:cNvPr id="10262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endParaRPr lang="en-US" sz="3900" i="0">
              <a:solidFill>
                <a:srgbClr val="C51538"/>
              </a:solidFill>
              <a:latin typeface="Impact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3" name="Picture 39" descr="Second_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2422376" y="44624"/>
            <a:ext cx="474191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title style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pic>
        <p:nvPicPr>
          <p:cNvPr id="1064" name="Picture 40" descr="IMP_Logo_2Colou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512" y="120650"/>
            <a:ext cx="1524000" cy="4000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 userDrawn="1"/>
        </p:nvSpPr>
        <p:spPr>
          <a:xfrm>
            <a:off x="4572000" y="6525344"/>
            <a:ext cx="4570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i="0" cap="none" spc="0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These slides</a:t>
            </a:r>
            <a:r>
              <a:rPr lang="en-GB" b="0" i="0" cap="none" spc="0" baseline="0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 are best viewed in slideshow mode</a:t>
            </a:r>
            <a:endParaRPr lang="en-GB" b="0" i="0" cap="none" spc="0" dirty="0">
              <a:ln w="12700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4B4F55"/>
          </a:solidFill>
          <a:latin typeface="+mn-lt"/>
        </a:defRPr>
      </a:lvl2pPr>
      <a:lvl3pPr marL="952500" indent="-190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</a:defRPr>
      </a:lvl3pPr>
      <a:lvl4pPr marL="1333500" indent="-1905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4B4F55"/>
          </a:solidFill>
          <a:latin typeface="+mn-lt"/>
        </a:defRPr>
      </a:lvl4pPr>
      <a:lvl5pPr marL="17272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428868"/>
            <a:ext cx="8424936" cy="2512300"/>
          </a:xfrm>
          <a:noFill/>
        </p:spPr>
        <p:txBody>
          <a:bodyPr/>
          <a:lstStyle/>
          <a:p>
            <a: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6699"/>
                </a:solidFill>
                <a:latin typeface="+mn-lt"/>
              </a:rPr>
              <a:t>Regulatory systems: P &amp; T</a:t>
            </a:r>
            <a: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Antimicrobials I</a:t>
            </a:r>
            <a:endParaRPr lang="en-GB" sz="48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67544" y="5786454"/>
            <a:ext cx="2088232" cy="30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33669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Dr Sohag Saleh</a:t>
            </a:r>
            <a:endParaRPr kumimoji="0" lang="en-GB" sz="2000" b="0" i="0" u="none" strike="noStrike" kern="0" cap="none" spc="0" normalizeH="0" baseline="0" noProof="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336699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 bwMode="auto">
          <a:xfrm rot="16200000">
            <a:off x="-537341" y="1570756"/>
            <a:ext cx="5557591" cy="431664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noProof="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Trimethoprim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486137" y="1250751"/>
            <a:ext cx="4602339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Mechanism of action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Inhibits DHF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reductase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bacteriostatic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Drug Details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Co-</a:t>
            </a: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trimoxazole</a:t>
            </a: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Trimethoprim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Sulphamethoxazole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(Sulphonamide)</a:t>
            </a: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Spectrum of activity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Trimethoprim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urinary tract infections, bronchitis 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Co-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trimoxazole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</a:t>
            </a:r>
            <a:r>
              <a:rPr lang="en-GB" dirty="0" err="1" smtClean="0">
                <a:solidFill>
                  <a:srgbClr val="006699"/>
                </a:solidFill>
                <a:latin typeface="+mn-lt"/>
              </a:rPr>
              <a:t>Pneumocystis</a:t>
            </a:r>
            <a:r>
              <a:rPr lang="en-GB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rgbClr val="006699"/>
                </a:solidFill>
                <a:latin typeface="+mn-lt"/>
              </a:rPr>
              <a:t>jirovecii</a:t>
            </a:r>
            <a:r>
              <a:rPr lang="en-GB" dirty="0" smtClean="0">
                <a:solidFill>
                  <a:srgbClr val="006699"/>
                </a:solidFill>
                <a:latin typeface="+mn-lt"/>
              </a:rPr>
              <a:t>.</a:t>
            </a:r>
          </a:p>
          <a:p>
            <a:pPr marL="342900" lvl="0" indent="-342900">
              <a:spcAft>
                <a:spcPts val="600"/>
              </a:spcAft>
              <a:tabLst>
                <a:tab pos="2238375" algn="l"/>
              </a:tabLs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Resistance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Additional target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Bacteria produce another DHF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reductase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that is unaffected by drug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Hyperproduction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: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Bacteria significantly increase levels of DHF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reductase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3230" y="146163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err="1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DHOp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5801" y="147366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DHF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8" name="Circular Arrow 7"/>
          <p:cNvSpPr/>
          <p:nvPr/>
        </p:nvSpPr>
        <p:spPr bwMode="auto">
          <a:xfrm rot="21288192">
            <a:off x="1907407" y="1053882"/>
            <a:ext cx="1360406" cy="1125186"/>
          </a:xfrm>
          <a:prstGeom prst="circularArrow">
            <a:avLst>
              <a:gd name="adj1" fmla="val 4963"/>
              <a:gd name="adj2" fmla="val 835751"/>
              <a:gd name="adj3" fmla="val 20352056"/>
              <a:gd name="adj4" fmla="val 12344106"/>
              <a:gd name="adj5" fmla="val 12075"/>
            </a:avLst>
          </a:prstGeom>
          <a:solidFill>
            <a:schemeClr val="accent1">
              <a:lumMod val="20000"/>
              <a:lumOff val="80000"/>
              <a:alpha val="60000"/>
            </a:schemeClr>
          </a:solidFill>
          <a:ln w="9525" cap="flat" cmpd="sng" algn="ctr">
            <a:solidFill>
              <a:schemeClr val="accent1"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3778" y="225691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THF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3001382" y="1830969"/>
            <a:ext cx="288032" cy="432048"/>
          </a:xfrm>
          <a:prstGeom prst="downArrow">
            <a:avLst>
              <a:gd name="adj1" fmla="val 26911"/>
              <a:gd name="adj2" fmla="val 42304"/>
            </a:avLst>
          </a:prstGeom>
          <a:solidFill>
            <a:schemeClr val="accent1">
              <a:lumMod val="20000"/>
              <a:lumOff val="80000"/>
              <a:alpha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4596" y="1412776"/>
            <a:ext cx="82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PABA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2" name="Circular Arrow 11"/>
          <p:cNvSpPr/>
          <p:nvPr/>
        </p:nvSpPr>
        <p:spPr bwMode="auto">
          <a:xfrm rot="21288192">
            <a:off x="570790" y="1020379"/>
            <a:ext cx="1360406" cy="1125186"/>
          </a:xfrm>
          <a:prstGeom prst="circularArrow">
            <a:avLst>
              <a:gd name="adj1" fmla="val 4963"/>
              <a:gd name="adj2" fmla="val 835751"/>
              <a:gd name="adj3" fmla="val 20352056"/>
              <a:gd name="adj4" fmla="val 12344106"/>
              <a:gd name="adj5" fmla="val 12075"/>
            </a:avLst>
          </a:prstGeom>
          <a:solidFill>
            <a:schemeClr val="accent1">
              <a:lumMod val="20000"/>
              <a:lumOff val="80000"/>
              <a:alpha val="60000"/>
            </a:schemeClr>
          </a:solidFill>
          <a:ln w="9525" cap="flat" cmpd="sng" algn="ctr">
            <a:solidFill>
              <a:schemeClr val="accent1"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98555" y="1772816"/>
            <a:ext cx="1040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DHF </a:t>
            </a:r>
            <a:r>
              <a:rPr lang="en-GB" sz="1400" b="1" i="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reductase</a:t>
            </a:r>
            <a:endParaRPr lang="en-GB" sz="1400" b="1" i="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8652" y="922575"/>
            <a:ext cx="1040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i="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DHOp</a:t>
            </a:r>
            <a:r>
              <a:rPr lang="en-GB" sz="1400" b="1" i="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GB" sz="1400" b="1" i="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synthase</a:t>
            </a:r>
            <a:endParaRPr lang="en-GB" sz="1400" b="1" i="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4466" y="1473662"/>
            <a:ext cx="1842800" cy="1018473"/>
            <a:chOff x="335522" y="991829"/>
            <a:chExt cx="1842800" cy="1018473"/>
          </a:xfrm>
        </p:grpSpPr>
        <p:cxnSp>
          <p:nvCxnSpPr>
            <p:cNvPr id="16" name="Straight Arrow Connector 15"/>
            <p:cNvCxnSpPr>
              <a:stCxn id="17" idx="0"/>
            </p:cNvCxnSpPr>
            <p:nvPr/>
          </p:nvCxnSpPr>
          <p:spPr bwMode="auto">
            <a:xfrm flipV="1">
              <a:off x="1256922" y="991829"/>
              <a:ext cx="150128" cy="372142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17" name="TextBox 16"/>
            <p:cNvSpPr txBox="1"/>
            <p:nvPr/>
          </p:nvSpPr>
          <p:spPr>
            <a:xfrm>
              <a:off x="335522" y="1363971"/>
              <a:ext cx="1842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r"/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Sulphonamide</a:t>
              </a:r>
            </a:p>
            <a:p>
              <a:pPr marL="342900" indent="-342900" algn="r"/>
              <a:r>
                <a:rPr lang="en-GB" sz="1800" b="1" i="0" dirty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&amp;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27175" y="2045102"/>
            <a:ext cx="1876673" cy="663818"/>
            <a:chOff x="1327175" y="2045102"/>
            <a:chExt cx="1876673" cy="663818"/>
          </a:xfrm>
        </p:grpSpPr>
        <p:cxnSp>
          <p:nvCxnSpPr>
            <p:cNvPr id="19" name="Straight Arrow Connector 18"/>
            <p:cNvCxnSpPr/>
            <p:nvPr/>
          </p:nvCxnSpPr>
          <p:spPr bwMode="auto">
            <a:xfrm flipV="1">
              <a:off x="2587610" y="2045102"/>
              <a:ext cx="400214" cy="25093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20" name="TextBox 19"/>
            <p:cNvSpPr txBox="1"/>
            <p:nvPr/>
          </p:nvSpPr>
          <p:spPr>
            <a:xfrm>
              <a:off x="1327175" y="2339588"/>
              <a:ext cx="18766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Trimethoprim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259632" y="4311015"/>
            <a:ext cx="1043792" cy="1710273"/>
            <a:chOff x="1259632" y="4311015"/>
            <a:chExt cx="1043792" cy="1710273"/>
          </a:xfrm>
        </p:grpSpPr>
        <p:grpSp>
          <p:nvGrpSpPr>
            <p:cNvPr id="26" name="Group 25"/>
            <p:cNvGrpSpPr>
              <a:grpSpLocks noChangeAspect="1"/>
            </p:cNvGrpSpPr>
            <p:nvPr/>
          </p:nvGrpSpPr>
          <p:grpSpPr>
            <a:xfrm rot="4283401">
              <a:off x="1386673" y="4336593"/>
              <a:ext cx="735214" cy="684058"/>
              <a:chOff x="1490020" y="3308499"/>
              <a:chExt cx="954825" cy="888387"/>
            </a:xfrm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harsh" dir="t"/>
            </a:scene3d>
          </p:grpSpPr>
          <p:sp>
            <p:nvSpPr>
              <p:cNvPr id="27" name="Freeform 26"/>
              <p:cNvSpPr/>
              <p:nvPr/>
            </p:nvSpPr>
            <p:spPr bwMode="auto">
              <a:xfrm>
                <a:off x="1495687" y="3308499"/>
                <a:ext cx="949158" cy="728878"/>
              </a:xfrm>
              <a:custGeom>
                <a:avLst/>
                <a:gdLst>
                  <a:gd name="connsiteX0" fmla="*/ 113145 w 981364"/>
                  <a:gd name="connsiteY0" fmla="*/ 71582 h 662709"/>
                  <a:gd name="connsiteX1" fmla="*/ 279400 w 981364"/>
                  <a:gd name="connsiteY1" fmla="*/ 71582 h 662709"/>
                  <a:gd name="connsiteX2" fmla="*/ 847436 w 981364"/>
                  <a:gd name="connsiteY2" fmla="*/ 362527 h 662709"/>
                  <a:gd name="connsiteX3" fmla="*/ 861291 w 981364"/>
                  <a:gd name="connsiteY3" fmla="*/ 639618 h 662709"/>
                  <a:gd name="connsiteX4" fmla="*/ 127000 w 981364"/>
                  <a:gd name="connsiteY4" fmla="*/ 501073 h 662709"/>
                  <a:gd name="connsiteX5" fmla="*/ 113145 w 981364"/>
                  <a:gd name="connsiteY5" fmla="*/ 71582 h 662709"/>
                  <a:gd name="connsiteX0" fmla="*/ 113145 w 981364"/>
                  <a:gd name="connsiteY0" fmla="*/ 185580 h 776707"/>
                  <a:gd name="connsiteX1" fmla="*/ 286296 w 981364"/>
                  <a:gd name="connsiteY1" fmla="*/ 48491 h 776707"/>
                  <a:gd name="connsiteX2" fmla="*/ 847436 w 981364"/>
                  <a:gd name="connsiteY2" fmla="*/ 476525 h 776707"/>
                  <a:gd name="connsiteX3" fmla="*/ 861291 w 981364"/>
                  <a:gd name="connsiteY3" fmla="*/ 753616 h 776707"/>
                  <a:gd name="connsiteX4" fmla="*/ 127000 w 981364"/>
                  <a:gd name="connsiteY4" fmla="*/ 615071 h 776707"/>
                  <a:gd name="connsiteX5" fmla="*/ 113145 w 981364"/>
                  <a:gd name="connsiteY5" fmla="*/ 185580 h 776707"/>
                  <a:gd name="connsiteX0" fmla="*/ 113145 w 981364"/>
                  <a:gd name="connsiteY0" fmla="*/ 113572 h 704699"/>
                  <a:gd name="connsiteX1" fmla="*/ 358304 w 981364"/>
                  <a:gd name="connsiteY1" fmla="*/ 48491 h 704699"/>
                  <a:gd name="connsiteX2" fmla="*/ 847436 w 981364"/>
                  <a:gd name="connsiteY2" fmla="*/ 404517 h 704699"/>
                  <a:gd name="connsiteX3" fmla="*/ 861291 w 981364"/>
                  <a:gd name="connsiteY3" fmla="*/ 681608 h 704699"/>
                  <a:gd name="connsiteX4" fmla="*/ 127000 w 981364"/>
                  <a:gd name="connsiteY4" fmla="*/ 543063 h 704699"/>
                  <a:gd name="connsiteX5" fmla="*/ 113145 w 981364"/>
                  <a:gd name="connsiteY5" fmla="*/ 113572 h 704699"/>
                  <a:gd name="connsiteX0" fmla="*/ 75010 w 857306"/>
                  <a:gd name="connsiteY0" fmla="*/ 113572 h 719654"/>
                  <a:gd name="connsiteX1" fmla="*/ 320169 w 857306"/>
                  <a:gd name="connsiteY1" fmla="*/ 48491 h 719654"/>
                  <a:gd name="connsiteX2" fmla="*/ 809301 w 857306"/>
                  <a:gd name="connsiteY2" fmla="*/ 404517 h 719654"/>
                  <a:gd name="connsiteX3" fmla="*/ 608201 w 857306"/>
                  <a:gd name="connsiteY3" fmla="*/ 696563 h 719654"/>
                  <a:gd name="connsiteX4" fmla="*/ 88865 w 857306"/>
                  <a:gd name="connsiteY4" fmla="*/ 543063 h 719654"/>
                  <a:gd name="connsiteX5" fmla="*/ 75010 w 857306"/>
                  <a:gd name="connsiteY5" fmla="*/ 113572 h 719654"/>
                  <a:gd name="connsiteX0" fmla="*/ 166861 w 949157"/>
                  <a:gd name="connsiteY0" fmla="*/ 113572 h 728877"/>
                  <a:gd name="connsiteX1" fmla="*/ 412020 w 949157"/>
                  <a:gd name="connsiteY1" fmla="*/ 48491 h 728877"/>
                  <a:gd name="connsiteX2" fmla="*/ 901152 w 949157"/>
                  <a:gd name="connsiteY2" fmla="*/ 404517 h 728877"/>
                  <a:gd name="connsiteX3" fmla="*/ 700052 w 949157"/>
                  <a:gd name="connsiteY3" fmla="*/ 696563 h 728877"/>
                  <a:gd name="connsiteX4" fmla="*/ 88865 w 949157"/>
                  <a:gd name="connsiteY4" fmla="*/ 598401 h 728877"/>
                  <a:gd name="connsiteX5" fmla="*/ 166861 w 949157"/>
                  <a:gd name="connsiteY5" fmla="*/ 113572 h 728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9157" h="728877">
                    <a:moveTo>
                      <a:pt x="166861" y="113572"/>
                    </a:moveTo>
                    <a:cubicBezTo>
                      <a:pt x="220720" y="21920"/>
                      <a:pt x="289638" y="0"/>
                      <a:pt x="412020" y="48491"/>
                    </a:cubicBezTo>
                    <a:cubicBezTo>
                      <a:pt x="534402" y="96982"/>
                      <a:pt x="853147" y="296505"/>
                      <a:pt x="901152" y="404517"/>
                    </a:cubicBezTo>
                    <a:cubicBezTo>
                      <a:pt x="949157" y="512529"/>
                      <a:pt x="835433" y="664249"/>
                      <a:pt x="700052" y="696563"/>
                    </a:cubicBezTo>
                    <a:cubicBezTo>
                      <a:pt x="564671" y="728877"/>
                      <a:pt x="177730" y="695566"/>
                      <a:pt x="88865" y="598401"/>
                    </a:cubicBezTo>
                    <a:cubicBezTo>
                      <a:pt x="0" y="501236"/>
                      <a:pt x="113002" y="205224"/>
                      <a:pt x="166861" y="113572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88900" h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 rot="1088072" flipV="1">
                <a:off x="1490020" y="3583607"/>
                <a:ext cx="864634" cy="613279"/>
              </a:xfrm>
              <a:custGeom>
                <a:avLst/>
                <a:gdLst>
                  <a:gd name="connsiteX0" fmla="*/ 113145 w 981364"/>
                  <a:gd name="connsiteY0" fmla="*/ 71582 h 662709"/>
                  <a:gd name="connsiteX1" fmla="*/ 279400 w 981364"/>
                  <a:gd name="connsiteY1" fmla="*/ 71582 h 662709"/>
                  <a:gd name="connsiteX2" fmla="*/ 847436 w 981364"/>
                  <a:gd name="connsiteY2" fmla="*/ 362527 h 662709"/>
                  <a:gd name="connsiteX3" fmla="*/ 861291 w 981364"/>
                  <a:gd name="connsiteY3" fmla="*/ 639618 h 662709"/>
                  <a:gd name="connsiteX4" fmla="*/ 127000 w 981364"/>
                  <a:gd name="connsiteY4" fmla="*/ 501073 h 662709"/>
                  <a:gd name="connsiteX5" fmla="*/ 113145 w 981364"/>
                  <a:gd name="connsiteY5" fmla="*/ 71582 h 662709"/>
                  <a:gd name="connsiteX0" fmla="*/ 113145 w 981364"/>
                  <a:gd name="connsiteY0" fmla="*/ 106019 h 697146"/>
                  <a:gd name="connsiteX1" fmla="*/ 426106 w 981364"/>
                  <a:gd name="connsiteY1" fmla="*/ 48491 h 697146"/>
                  <a:gd name="connsiteX2" fmla="*/ 847436 w 981364"/>
                  <a:gd name="connsiteY2" fmla="*/ 396964 h 697146"/>
                  <a:gd name="connsiteX3" fmla="*/ 861291 w 981364"/>
                  <a:gd name="connsiteY3" fmla="*/ 674055 h 697146"/>
                  <a:gd name="connsiteX4" fmla="*/ 127000 w 981364"/>
                  <a:gd name="connsiteY4" fmla="*/ 535510 h 697146"/>
                  <a:gd name="connsiteX5" fmla="*/ 113145 w 981364"/>
                  <a:gd name="connsiteY5" fmla="*/ 106019 h 697146"/>
                  <a:gd name="connsiteX0" fmla="*/ 84324 w 864634"/>
                  <a:gd name="connsiteY0" fmla="*/ 106019 h 643534"/>
                  <a:gd name="connsiteX1" fmla="*/ 397285 w 864634"/>
                  <a:gd name="connsiteY1" fmla="*/ 48491 h 643534"/>
                  <a:gd name="connsiteX2" fmla="*/ 818615 w 864634"/>
                  <a:gd name="connsiteY2" fmla="*/ 396964 h 643534"/>
                  <a:gd name="connsiteX3" fmla="*/ 673397 w 864634"/>
                  <a:gd name="connsiteY3" fmla="*/ 620443 h 643534"/>
                  <a:gd name="connsiteX4" fmla="*/ 98179 w 864634"/>
                  <a:gd name="connsiteY4" fmla="*/ 535510 h 643534"/>
                  <a:gd name="connsiteX5" fmla="*/ 84324 w 864634"/>
                  <a:gd name="connsiteY5" fmla="*/ 106019 h 643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4634" h="643534">
                    <a:moveTo>
                      <a:pt x="84324" y="106019"/>
                    </a:moveTo>
                    <a:cubicBezTo>
                      <a:pt x="134175" y="24849"/>
                      <a:pt x="274903" y="0"/>
                      <a:pt x="397285" y="48491"/>
                    </a:cubicBezTo>
                    <a:cubicBezTo>
                      <a:pt x="519667" y="96982"/>
                      <a:pt x="772596" y="301639"/>
                      <a:pt x="818615" y="396964"/>
                    </a:cubicBezTo>
                    <a:cubicBezTo>
                      <a:pt x="864634" y="492289"/>
                      <a:pt x="793470" y="597352"/>
                      <a:pt x="673397" y="620443"/>
                    </a:cubicBezTo>
                    <a:cubicBezTo>
                      <a:pt x="553324" y="643534"/>
                      <a:pt x="196358" y="621247"/>
                      <a:pt x="98179" y="535510"/>
                    </a:cubicBezTo>
                    <a:cubicBezTo>
                      <a:pt x="0" y="449773"/>
                      <a:pt x="34473" y="187189"/>
                      <a:pt x="84324" y="106019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88900" h="88900"/>
              </a:sp3d>
            </p:spPr>
            <p:txBody>
              <a:bodyPr vert="vert" wrap="none" lIns="360000" tIns="72000" rIns="144000" bIns="32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i="0" u="none" strike="noStrike" normalizeH="0" baseline="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 Narrow" pitchFamily="34" charset="0"/>
                  </a:rPr>
                  <a:t>DHFR</a:t>
                </a: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259632" y="5498068"/>
              <a:ext cx="1043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i="0" dirty="0" smtClean="0">
                  <a:ln>
                    <a:solidFill>
                      <a:schemeClr val="bg2">
                        <a:lumMod val="75000"/>
                      </a:schemeClr>
                    </a:solidFill>
                  </a:ln>
                  <a:solidFill>
                    <a:srgbClr val="92D050"/>
                  </a:solidFill>
                  <a:latin typeface="+mn-lt"/>
                </a:rPr>
                <a:t>DNA synthesis</a:t>
              </a:r>
              <a:endParaRPr lang="en-GB" sz="1400" b="1" i="0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2D050"/>
                </a:solidFill>
                <a:latin typeface="+mn-lt"/>
              </a:endParaRPr>
            </a:p>
          </p:txBody>
        </p:sp>
        <p:sp>
          <p:nvSpPr>
            <p:cNvPr id="35" name="Down Arrow 34"/>
            <p:cNvSpPr/>
            <p:nvPr/>
          </p:nvSpPr>
          <p:spPr bwMode="auto">
            <a:xfrm>
              <a:off x="1547664" y="5085184"/>
              <a:ext cx="288032" cy="432048"/>
            </a:xfrm>
            <a:prstGeom prst="downArrow">
              <a:avLst>
                <a:gd name="adj1" fmla="val 26911"/>
                <a:gd name="adj2" fmla="val 42304"/>
              </a:avLst>
            </a:prstGeom>
            <a:solidFill>
              <a:schemeClr val="accent1">
                <a:lumMod val="20000"/>
                <a:lumOff val="80000"/>
                <a:alpha val="80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95454" y="3140968"/>
            <a:ext cx="2069246" cy="3312368"/>
            <a:chOff x="2295454" y="3140968"/>
            <a:chExt cx="2069246" cy="3312368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295454" y="3140968"/>
              <a:ext cx="2052000" cy="3312368"/>
            </a:xfrm>
            <a:prstGeom prst="rect">
              <a:avLst/>
            </a:prstGeom>
            <a:noFill/>
            <a:ln w="19050" cap="flat" cmpd="dbl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320551" y="3167215"/>
              <a:ext cx="2044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err="1" smtClean="0">
                  <a:ln>
                    <a:solidFill>
                      <a:srgbClr val="006699"/>
                    </a:solidFill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</a:rPr>
                <a:t>Hyperproduction</a:t>
              </a:r>
              <a:endParaRPr lang="en-GB" sz="1800" b="1" i="0" dirty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47" name="Group 46"/>
          <p:cNvGrpSpPr>
            <a:grpSpLocks noChangeAspect="1"/>
          </p:cNvGrpSpPr>
          <p:nvPr/>
        </p:nvGrpSpPr>
        <p:grpSpPr>
          <a:xfrm rot="4283401">
            <a:off x="3602951" y="4758118"/>
            <a:ext cx="617578" cy="574607"/>
            <a:chOff x="1490020" y="3308502"/>
            <a:chExt cx="954821" cy="888384"/>
          </a:xfrm>
          <a:solidFill>
            <a:srgbClr val="00B050"/>
          </a:solidFill>
          <a:scene3d>
            <a:camera prst="orthographicFront"/>
            <a:lightRig rig="harsh" dir="t"/>
          </a:scene3d>
        </p:grpSpPr>
        <p:sp>
          <p:nvSpPr>
            <p:cNvPr id="48" name="Freeform 47"/>
            <p:cNvSpPr/>
            <p:nvPr/>
          </p:nvSpPr>
          <p:spPr bwMode="auto">
            <a:xfrm>
              <a:off x="1587535" y="3308502"/>
              <a:ext cx="857306" cy="719654"/>
            </a:xfrm>
            <a:custGeom>
              <a:avLst/>
              <a:gdLst>
                <a:gd name="connsiteX0" fmla="*/ 113145 w 981364"/>
                <a:gd name="connsiteY0" fmla="*/ 71582 h 662709"/>
                <a:gd name="connsiteX1" fmla="*/ 279400 w 981364"/>
                <a:gd name="connsiteY1" fmla="*/ 71582 h 662709"/>
                <a:gd name="connsiteX2" fmla="*/ 847436 w 981364"/>
                <a:gd name="connsiteY2" fmla="*/ 362527 h 662709"/>
                <a:gd name="connsiteX3" fmla="*/ 861291 w 981364"/>
                <a:gd name="connsiteY3" fmla="*/ 639618 h 662709"/>
                <a:gd name="connsiteX4" fmla="*/ 127000 w 981364"/>
                <a:gd name="connsiteY4" fmla="*/ 501073 h 662709"/>
                <a:gd name="connsiteX5" fmla="*/ 113145 w 981364"/>
                <a:gd name="connsiteY5" fmla="*/ 71582 h 662709"/>
                <a:gd name="connsiteX0" fmla="*/ 113145 w 981364"/>
                <a:gd name="connsiteY0" fmla="*/ 185580 h 776707"/>
                <a:gd name="connsiteX1" fmla="*/ 286296 w 981364"/>
                <a:gd name="connsiteY1" fmla="*/ 48491 h 776707"/>
                <a:gd name="connsiteX2" fmla="*/ 847436 w 981364"/>
                <a:gd name="connsiteY2" fmla="*/ 476525 h 776707"/>
                <a:gd name="connsiteX3" fmla="*/ 861291 w 981364"/>
                <a:gd name="connsiteY3" fmla="*/ 753616 h 776707"/>
                <a:gd name="connsiteX4" fmla="*/ 127000 w 981364"/>
                <a:gd name="connsiteY4" fmla="*/ 615071 h 776707"/>
                <a:gd name="connsiteX5" fmla="*/ 113145 w 981364"/>
                <a:gd name="connsiteY5" fmla="*/ 185580 h 776707"/>
                <a:gd name="connsiteX0" fmla="*/ 113145 w 981364"/>
                <a:gd name="connsiteY0" fmla="*/ 113572 h 704699"/>
                <a:gd name="connsiteX1" fmla="*/ 358304 w 981364"/>
                <a:gd name="connsiteY1" fmla="*/ 48491 h 704699"/>
                <a:gd name="connsiteX2" fmla="*/ 847436 w 981364"/>
                <a:gd name="connsiteY2" fmla="*/ 404517 h 704699"/>
                <a:gd name="connsiteX3" fmla="*/ 861291 w 981364"/>
                <a:gd name="connsiteY3" fmla="*/ 681608 h 704699"/>
                <a:gd name="connsiteX4" fmla="*/ 127000 w 981364"/>
                <a:gd name="connsiteY4" fmla="*/ 543063 h 704699"/>
                <a:gd name="connsiteX5" fmla="*/ 113145 w 981364"/>
                <a:gd name="connsiteY5" fmla="*/ 113572 h 704699"/>
                <a:gd name="connsiteX0" fmla="*/ 75010 w 857306"/>
                <a:gd name="connsiteY0" fmla="*/ 113572 h 719654"/>
                <a:gd name="connsiteX1" fmla="*/ 320169 w 857306"/>
                <a:gd name="connsiteY1" fmla="*/ 48491 h 719654"/>
                <a:gd name="connsiteX2" fmla="*/ 809301 w 857306"/>
                <a:gd name="connsiteY2" fmla="*/ 404517 h 719654"/>
                <a:gd name="connsiteX3" fmla="*/ 608201 w 857306"/>
                <a:gd name="connsiteY3" fmla="*/ 696563 h 719654"/>
                <a:gd name="connsiteX4" fmla="*/ 88865 w 857306"/>
                <a:gd name="connsiteY4" fmla="*/ 543063 h 719654"/>
                <a:gd name="connsiteX5" fmla="*/ 75010 w 857306"/>
                <a:gd name="connsiteY5" fmla="*/ 113572 h 719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7306" h="719654">
                  <a:moveTo>
                    <a:pt x="75010" y="113572"/>
                  </a:moveTo>
                  <a:cubicBezTo>
                    <a:pt x="113561" y="31143"/>
                    <a:pt x="197787" y="0"/>
                    <a:pt x="320169" y="48491"/>
                  </a:cubicBezTo>
                  <a:cubicBezTo>
                    <a:pt x="442551" y="96982"/>
                    <a:pt x="761296" y="296505"/>
                    <a:pt x="809301" y="404517"/>
                  </a:cubicBezTo>
                  <a:cubicBezTo>
                    <a:pt x="857306" y="512529"/>
                    <a:pt x="728274" y="673472"/>
                    <a:pt x="608201" y="696563"/>
                  </a:cubicBezTo>
                  <a:cubicBezTo>
                    <a:pt x="488128" y="719654"/>
                    <a:pt x="177730" y="640228"/>
                    <a:pt x="88865" y="543063"/>
                  </a:cubicBezTo>
                  <a:cubicBezTo>
                    <a:pt x="0" y="445898"/>
                    <a:pt x="36459" y="196001"/>
                    <a:pt x="75010" y="113572"/>
                  </a:cubicBez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88900" h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" name="Freeform 48"/>
            <p:cNvSpPr/>
            <p:nvPr/>
          </p:nvSpPr>
          <p:spPr bwMode="auto">
            <a:xfrm rot="1088072" flipV="1">
              <a:off x="1490020" y="3583607"/>
              <a:ext cx="864634" cy="613279"/>
            </a:xfrm>
            <a:custGeom>
              <a:avLst/>
              <a:gdLst>
                <a:gd name="connsiteX0" fmla="*/ 113145 w 981364"/>
                <a:gd name="connsiteY0" fmla="*/ 71582 h 662709"/>
                <a:gd name="connsiteX1" fmla="*/ 279400 w 981364"/>
                <a:gd name="connsiteY1" fmla="*/ 71582 h 662709"/>
                <a:gd name="connsiteX2" fmla="*/ 847436 w 981364"/>
                <a:gd name="connsiteY2" fmla="*/ 362527 h 662709"/>
                <a:gd name="connsiteX3" fmla="*/ 861291 w 981364"/>
                <a:gd name="connsiteY3" fmla="*/ 639618 h 662709"/>
                <a:gd name="connsiteX4" fmla="*/ 127000 w 981364"/>
                <a:gd name="connsiteY4" fmla="*/ 501073 h 662709"/>
                <a:gd name="connsiteX5" fmla="*/ 113145 w 981364"/>
                <a:gd name="connsiteY5" fmla="*/ 71582 h 662709"/>
                <a:gd name="connsiteX0" fmla="*/ 113145 w 981364"/>
                <a:gd name="connsiteY0" fmla="*/ 106019 h 697146"/>
                <a:gd name="connsiteX1" fmla="*/ 426106 w 981364"/>
                <a:gd name="connsiteY1" fmla="*/ 48491 h 697146"/>
                <a:gd name="connsiteX2" fmla="*/ 847436 w 981364"/>
                <a:gd name="connsiteY2" fmla="*/ 396964 h 697146"/>
                <a:gd name="connsiteX3" fmla="*/ 861291 w 981364"/>
                <a:gd name="connsiteY3" fmla="*/ 674055 h 697146"/>
                <a:gd name="connsiteX4" fmla="*/ 127000 w 981364"/>
                <a:gd name="connsiteY4" fmla="*/ 535510 h 697146"/>
                <a:gd name="connsiteX5" fmla="*/ 113145 w 981364"/>
                <a:gd name="connsiteY5" fmla="*/ 106019 h 697146"/>
                <a:gd name="connsiteX0" fmla="*/ 84324 w 864634"/>
                <a:gd name="connsiteY0" fmla="*/ 106019 h 643534"/>
                <a:gd name="connsiteX1" fmla="*/ 397285 w 864634"/>
                <a:gd name="connsiteY1" fmla="*/ 48491 h 643534"/>
                <a:gd name="connsiteX2" fmla="*/ 818615 w 864634"/>
                <a:gd name="connsiteY2" fmla="*/ 396964 h 643534"/>
                <a:gd name="connsiteX3" fmla="*/ 673397 w 864634"/>
                <a:gd name="connsiteY3" fmla="*/ 620443 h 643534"/>
                <a:gd name="connsiteX4" fmla="*/ 98179 w 864634"/>
                <a:gd name="connsiteY4" fmla="*/ 535510 h 643534"/>
                <a:gd name="connsiteX5" fmla="*/ 84324 w 864634"/>
                <a:gd name="connsiteY5" fmla="*/ 106019 h 64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34" h="643534">
                  <a:moveTo>
                    <a:pt x="84324" y="106019"/>
                  </a:moveTo>
                  <a:cubicBezTo>
                    <a:pt x="134175" y="24849"/>
                    <a:pt x="274903" y="0"/>
                    <a:pt x="397285" y="48491"/>
                  </a:cubicBezTo>
                  <a:cubicBezTo>
                    <a:pt x="519667" y="96982"/>
                    <a:pt x="772596" y="301639"/>
                    <a:pt x="818615" y="396964"/>
                  </a:cubicBezTo>
                  <a:cubicBezTo>
                    <a:pt x="864634" y="492289"/>
                    <a:pt x="793470" y="597352"/>
                    <a:pt x="673397" y="620443"/>
                  </a:cubicBezTo>
                  <a:cubicBezTo>
                    <a:pt x="553324" y="643534"/>
                    <a:pt x="196358" y="621247"/>
                    <a:pt x="98179" y="535510"/>
                  </a:cubicBezTo>
                  <a:cubicBezTo>
                    <a:pt x="0" y="449773"/>
                    <a:pt x="34473" y="187189"/>
                    <a:pt x="84324" y="106019"/>
                  </a:cubicBez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88900" h="88900"/>
            </a:sp3d>
          </p:spPr>
          <p:txBody>
            <a:bodyPr vert="vert" wrap="none" lIns="360000" tIns="72000" rIns="144000" bIns="324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i="0" u="none" strike="noStrike" normalizeH="0" baseline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Narrow" pitchFamily="34" charset="0"/>
                </a:rPr>
                <a:t>DHFR</a:t>
              </a:r>
            </a:p>
          </p:txBody>
        </p:sp>
      </p:grpSp>
      <p:grpSp>
        <p:nvGrpSpPr>
          <p:cNvPr id="50" name="Group 49"/>
          <p:cNvGrpSpPr>
            <a:grpSpLocks noChangeAspect="1"/>
          </p:cNvGrpSpPr>
          <p:nvPr/>
        </p:nvGrpSpPr>
        <p:grpSpPr>
          <a:xfrm rot="4283401">
            <a:off x="3702073" y="3659258"/>
            <a:ext cx="617578" cy="574607"/>
            <a:chOff x="1490020" y="3308502"/>
            <a:chExt cx="954821" cy="888384"/>
          </a:xfrm>
          <a:solidFill>
            <a:srgbClr val="00B050"/>
          </a:solidFill>
          <a:scene3d>
            <a:camera prst="orthographicFront"/>
            <a:lightRig rig="harsh" dir="t"/>
          </a:scene3d>
        </p:grpSpPr>
        <p:sp>
          <p:nvSpPr>
            <p:cNvPr id="51" name="Freeform 50"/>
            <p:cNvSpPr/>
            <p:nvPr/>
          </p:nvSpPr>
          <p:spPr bwMode="auto">
            <a:xfrm>
              <a:off x="1587535" y="3308502"/>
              <a:ext cx="857306" cy="719654"/>
            </a:xfrm>
            <a:custGeom>
              <a:avLst/>
              <a:gdLst>
                <a:gd name="connsiteX0" fmla="*/ 113145 w 981364"/>
                <a:gd name="connsiteY0" fmla="*/ 71582 h 662709"/>
                <a:gd name="connsiteX1" fmla="*/ 279400 w 981364"/>
                <a:gd name="connsiteY1" fmla="*/ 71582 h 662709"/>
                <a:gd name="connsiteX2" fmla="*/ 847436 w 981364"/>
                <a:gd name="connsiteY2" fmla="*/ 362527 h 662709"/>
                <a:gd name="connsiteX3" fmla="*/ 861291 w 981364"/>
                <a:gd name="connsiteY3" fmla="*/ 639618 h 662709"/>
                <a:gd name="connsiteX4" fmla="*/ 127000 w 981364"/>
                <a:gd name="connsiteY4" fmla="*/ 501073 h 662709"/>
                <a:gd name="connsiteX5" fmla="*/ 113145 w 981364"/>
                <a:gd name="connsiteY5" fmla="*/ 71582 h 662709"/>
                <a:gd name="connsiteX0" fmla="*/ 113145 w 981364"/>
                <a:gd name="connsiteY0" fmla="*/ 185580 h 776707"/>
                <a:gd name="connsiteX1" fmla="*/ 286296 w 981364"/>
                <a:gd name="connsiteY1" fmla="*/ 48491 h 776707"/>
                <a:gd name="connsiteX2" fmla="*/ 847436 w 981364"/>
                <a:gd name="connsiteY2" fmla="*/ 476525 h 776707"/>
                <a:gd name="connsiteX3" fmla="*/ 861291 w 981364"/>
                <a:gd name="connsiteY3" fmla="*/ 753616 h 776707"/>
                <a:gd name="connsiteX4" fmla="*/ 127000 w 981364"/>
                <a:gd name="connsiteY4" fmla="*/ 615071 h 776707"/>
                <a:gd name="connsiteX5" fmla="*/ 113145 w 981364"/>
                <a:gd name="connsiteY5" fmla="*/ 185580 h 776707"/>
                <a:gd name="connsiteX0" fmla="*/ 113145 w 981364"/>
                <a:gd name="connsiteY0" fmla="*/ 113572 h 704699"/>
                <a:gd name="connsiteX1" fmla="*/ 358304 w 981364"/>
                <a:gd name="connsiteY1" fmla="*/ 48491 h 704699"/>
                <a:gd name="connsiteX2" fmla="*/ 847436 w 981364"/>
                <a:gd name="connsiteY2" fmla="*/ 404517 h 704699"/>
                <a:gd name="connsiteX3" fmla="*/ 861291 w 981364"/>
                <a:gd name="connsiteY3" fmla="*/ 681608 h 704699"/>
                <a:gd name="connsiteX4" fmla="*/ 127000 w 981364"/>
                <a:gd name="connsiteY4" fmla="*/ 543063 h 704699"/>
                <a:gd name="connsiteX5" fmla="*/ 113145 w 981364"/>
                <a:gd name="connsiteY5" fmla="*/ 113572 h 704699"/>
                <a:gd name="connsiteX0" fmla="*/ 75010 w 857306"/>
                <a:gd name="connsiteY0" fmla="*/ 113572 h 719654"/>
                <a:gd name="connsiteX1" fmla="*/ 320169 w 857306"/>
                <a:gd name="connsiteY1" fmla="*/ 48491 h 719654"/>
                <a:gd name="connsiteX2" fmla="*/ 809301 w 857306"/>
                <a:gd name="connsiteY2" fmla="*/ 404517 h 719654"/>
                <a:gd name="connsiteX3" fmla="*/ 608201 w 857306"/>
                <a:gd name="connsiteY3" fmla="*/ 696563 h 719654"/>
                <a:gd name="connsiteX4" fmla="*/ 88865 w 857306"/>
                <a:gd name="connsiteY4" fmla="*/ 543063 h 719654"/>
                <a:gd name="connsiteX5" fmla="*/ 75010 w 857306"/>
                <a:gd name="connsiteY5" fmla="*/ 113572 h 719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7306" h="719654">
                  <a:moveTo>
                    <a:pt x="75010" y="113572"/>
                  </a:moveTo>
                  <a:cubicBezTo>
                    <a:pt x="113561" y="31143"/>
                    <a:pt x="197787" y="0"/>
                    <a:pt x="320169" y="48491"/>
                  </a:cubicBezTo>
                  <a:cubicBezTo>
                    <a:pt x="442551" y="96982"/>
                    <a:pt x="761296" y="296505"/>
                    <a:pt x="809301" y="404517"/>
                  </a:cubicBezTo>
                  <a:cubicBezTo>
                    <a:pt x="857306" y="512529"/>
                    <a:pt x="728274" y="673472"/>
                    <a:pt x="608201" y="696563"/>
                  </a:cubicBezTo>
                  <a:cubicBezTo>
                    <a:pt x="488128" y="719654"/>
                    <a:pt x="177730" y="640228"/>
                    <a:pt x="88865" y="543063"/>
                  </a:cubicBezTo>
                  <a:cubicBezTo>
                    <a:pt x="0" y="445898"/>
                    <a:pt x="36459" y="196001"/>
                    <a:pt x="75010" y="113572"/>
                  </a:cubicBez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88900" h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" name="Freeform 51"/>
            <p:cNvSpPr/>
            <p:nvPr/>
          </p:nvSpPr>
          <p:spPr bwMode="auto">
            <a:xfrm rot="1088072" flipV="1">
              <a:off x="1490020" y="3583607"/>
              <a:ext cx="864634" cy="613279"/>
            </a:xfrm>
            <a:custGeom>
              <a:avLst/>
              <a:gdLst>
                <a:gd name="connsiteX0" fmla="*/ 113145 w 981364"/>
                <a:gd name="connsiteY0" fmla="*/ 71582 h 662709"/>
                <a:gd name="connsiteX1" fmla="*/ 279400 w 981364"/>
                <a:gd name="connsiteY1" fmla="*/ 71582 h 662709"/>
                <a:gd name="connsiteX2" fmla="*/ 847436 w 981364"/>
                <a:gd name="connsiteY2" fmla="*/ 362527 h 662709"/>
                <a:gd name="connsiteX3" fmla="*/ 861291 w 981364"/>
                <a:gd name="connsiteY3" fmla="*/ 639618 h 662709"/>
                <a:gd name="connsiteX4" fmla="*/ 127000 w 981364"/>
                <a:gd name="connsiteY4" fmla="*/ 501073 h 662709"/>
                <a:gd name="connsiteX5" fmla="*/ 113145 w 981364"/>
                <a:gd name="connsiteY5" fmla="*/ 71582 h 662709"/>
                <a:gd name="connsiteX0" fmla="*/ 113145 w 981364"/>
                <a:gd name="connsiteY0" fmla="*/ 106019 h 697146"/>
                <a:gd name="connsiteX1" fmla="*/ 426106 w 981364"/>
                <a:gd name="connsiteY1" fmla="*/ 48491 h 697146"/>
                <a:gd name="connsiteX2" fmla="*/ 847436 w 981364"/>
                <a:gd name="connsiteY2" fmla="*/ 396964 h 697146"/>
                <a:gd name="connsiteX3" fmla="*/ 861291 w 981364"/>
                <a:gd name="connsiteY3" fmla="*/ 674055 h 697146"/>
                <a:gd name="connsiteX4" fmla="*/ 127000 w 981364"/>
                <a:gd name="connsiteY4" fmla="*/ 535510 h 697146"/>
                <a:gd name="connsiteX5" fmla="*/ 113145 w 981364"/>
                <a:gd name="connsiteY5" fmla="*/ 106019 h 697146"/>
                <a:gd name="connsiteX0" fmla="*/ 84324 w 864634"/>
                <a:gd name="connsiteY0" fmla="*/ 106019 h 643534"/>
                <a:gd name="connsiteX1" fmla="*/ 397285 w 864634"/>
                <a:gd name="connsiteY1" fmla="*/ 48491 h 643534"/>
                <a:gd name="connsiteX2" fmla="*/ 818615 w 864634"/>
                <a:gd name="connsiteY2" fmla="*/ 396964 h 643534"/>
                <a:gd name="connsiteX3" fmla="*/ 673397 w 864634"/>
                <a:gd name="connsiteY3" fmla="*/ 620443 h 643534"/>
                <a:gd name="connsiteX4" fmla="*/ 98179 w 864634"/>
                <a:gd name="connsiteY4" fmla="*/ 535510 h 643534"/>
                <a:gd name="connsiteX5" fmla="*/ 84324 w 864634"/>
                <a:gd name="connsiteY5" fmla="*/ 106019 h 64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34" h="643534">
                  <a:moveTo>
                    <a:pt x="84324" y="106019"/>
                  </a:moveTo>
                  <a:cubicBezTo>
                    <a:pt x="134175" y="24849"/>
                    <a:pt x="274903" y="0"/>
                    <a:pt x="397285" y="48491"/>
                  </a:cubicBezTo>
                  <a:cubicBezTo>
                    <a:pt x="519667" y="96982"/>
                    <a:pt x="772596" y="301639"/>
                    <a:pt x="818615" y="396964"/>
                  </a:cubicBezTo>
                  <a:cubicBezTo>
                    <a:pt x="864634" y="492289"/>
                    <a:pt x="793470" y="597352"/>
                    <a:pt x="673397" y="620443"/>
                  </a:cubicBezTo>
                  <a:cubicBezTo>
                    <a:pt x="553324" y="643534"/>
                    <a:pt x="196358" y="621247"/>
                    <a:pt x="98179" y="535510"/>
                  </a:cubicBezTo>
                  <a:cubicBezTo>
                    <a:pt x="0" y="449773"/>
                    <a:pt x="34473" y="187189"/>
                    <a:pt x="84324" y="106019"/>
                  </a:cubicBez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88900" h="88900"/>
            </a:sp3d>
          </p:spPr>
          <p:txBody>
            <a:bodyPr vert="vert" wrap="none" lIns="360000" tIns="72000" rIns="144000" bIns="324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i="0" u="none" strike="noStrike" normalizeH="0" baseline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Narrow" pitchFamily="34" charset="0"/>
                </a:rPr>
                <a:t>DHFR</a:t>
              </a:r>
            </a:p>
          </p:txBody>
        </p:sp>
      </p:grpSp>
      <p:grpSp>
        <p:nvGrpSpPr>
          <p:cNvPr id="53" name="Group 52"/>
          <p:cNvGrpSpPr>
            <a:grpSpLocks noChangeAspect="1"/>
          </p:cNvGrpSpPr>
          <p:nvPr/>
        </p:nvGrpSpPr>
        <p:grpSpPr>
          <a:xfrm rot="4283401">
            <a:off x="2458316" y="4700288"/>
            <a:ext cx="617578" cy="574607"/>
            <a:chOff x="1490020" y="3308502"/>
            <a:chExt cx="954821" cy="888384"/>
          </a:xfrm>
          <a:solidFill>
            <a:srgbClr val="00B050"/>
          </a:solidFill>
          <a:scene3d>
            <a:camera prst="orthographicFront"/>
            <a:lightRig rig="harsh" dir="t"/>
          </a:scene3d>
        </p:grpSpPr>
        <p:sp>
          <p:nvSpPr>
            <p:cNvPr id="54" name="Freeform 53"/>
            <p:cNvSpPr/>
            <p:nvPr/>
          </p:nvSpPr>
          <p:spPr bwMode="auto">
            <a:xfrm>
              <a:off x="1587535" y="3308502"/>
              <a:ext cx="857306" cy="719654"/>
            </a:xfrm>
            <a:custGeom>
              <a:avLst/>
              <a:gdLst>
                <a:gd name="connsiteX0" fmla="*/ 113145 w 981364"/>
                <a:gd name="connsiteY0" fmla="*/ 71582 h 662709"/>
                <a:gd name="connsiteX1" fmla="*/ 279400 w 981364"/>
                <a:gd name="connsiteY1" fmla="*/ 71582 h 662709"/>
                <a:gd name="connsiteX2" fmla="*/ 847436 w 981364"/>
                <a:gd name="connsiteY2" fmla="*/ 362527 h 662709"/>
                <a:gd name="connsiteX3" fmla="*/ 861291 w 981364"/>
                <a:gd name="connsiteY3" fmla="*/ 639618 h 662709"/>
                <a:gd name="connsiteX4" fmla="*/ 127000 w 981364"/>
                <a:gd name="connsiteY4" fmla="*/ 501073 h 662709"/>
                <a:gd name="connsiteX5" fmla="*/ 113145 w 981364"/>
                <a:gd name="connsiteY5" fmla="*/ 71582 h 662709"/>
                <a:gd name="connsiteX0" fmla="*/ 113145 w 981364"/>
                <a:gd name="connsiteY0" fmla="*/ 185580 h 776707"/>
                <a:gd name="connsiteX1" fmla="*/ 286296 w 981364"/>
                <a:gd name="connsiteY1" fmla="*/ 48491 h 776707"/>
                <a:gd name="connsiteX2" fmla="*/ 847436 w 981364"/>
                <a:gd name="connsiteY2" fmla="*/ 476525 h 776707"/>
                <a:gd name="connsiteX3" fmla="*/ 861291 w 981364"/>
                <a:gd name="connsiteY3" fmla="*/ 753616 h 776707"/>
                <a:gd name="connsiteX4" fmla="*/ 127000 w 981364"/>
                <a:gd name="connsiteY4" fmla="*/ 615071 h 776707"/>
                <a:gd name="connsiteX5" fmla="*/ 113145 w 981364"/>
                <a:gd name="connsiteY5" fmla="*/ 185580 h 776707"/>
                <a:gd name="connsiteX0" fmla="*/ 113145 w 981364"/>
                <a:gd name="connsiteY0" fmla="*/ 113572 h 704699"/>
                <a:gd name="connsiteX1" fmla="*/ 358304 w 981364"/>
                <a:gd name="connsiteY1" fmla="*/ 48491 h 704699"/>
                <a:gd name="connsiteX2" fmla="*/ 847436 w 981364"/>
                <a:gd name="connsiteY2" fmla="*/ 404517 h 704699"/>
                <a:gd name="connsiteX3" fmla="*/ 861291 w 981364"/>
                <a:gd name="connsiteY3" fmla="*/ 681608 h 704699"/>
                <a:gd name="connsiteX4" fmla="*/ 127000 w 981364"/>
                <a:gd name="connsiteY4" fmla="*/ 543063 h 704699"/>
                <a:gd name="connsiteX5" fmla="*/ 113145 w 981364"/>
                <a:gd name="connsiteY5" fmla="*/ 113572 h 704699"/>
                <a:gd name="connsiteX0" fmla="*/ 75010 w 857306"/>
                <a:gd name="connsiteY0" fmla="*/ 113572 h 719654"/>
                <a:gd name="connsiteX1" fmla="*/ 320169 w 857306"/>
                <a:gd name="connsiteY1" fmla="*/ 48491 h 719654"/>
                <a:gd name="connsiteX2" fmla="*/ 809301 w 857306"/>
                <a:gd name="connsiteY2" fmla="*/ 404517 h 719654"/>
                <a:gd name="connsiteX3" fmla="*/ 608201 w 857306"/>
                <a:gd name="connsiteY3" fmla="*/ 696563 h 719654"/>
                <a:gd name="connsiteX4" fmla="*/ 88865 w 857306"/>
                <a:gd name="connsiteY4" fmla="*/ 543063 h 719654"/>
                <a:gd name="connsiteX5" fmla="*/ 75010 w 857306"/>
                <a:gd name="connsiteY5" fmla="*/ 113572 h 719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7306" h="719654">
                  <a:moveTo>
                    <a:pt x="75010" y="113572"/>
                  </a:moveTo>
                  <a:cubicBezTo>
                    <a:pt x="113561" y="31143"/>
                    <a:pt x="197787" y="0"/>
                    <a:pt x="320169" y="48491"/>
                  </a:cubicBezTo>
                  <a:cubicBezTo>
                    <a:pt x="442551" y="96982"/>
                    <a:pt x="761296" y="296505"/>
                    <a:pt x="809301" y="404517"/>
                  </a:cubicBezTo>
                  <a:cubicBezTo>
                    <a:pt x="857306" y="512529"/>
                    <a:pt x="728274" y="673472"/>
                    <a:pt x="608201" y="696563"/>
                  </a:cubicBezTo>
                  <a:cubicBezTo>
                    <a:pt x="488128" y="719654"/>
                    <a:pt x="177730" y="640228"/>
                    <a:pt x="88865" y="543063"/>
                  </a:cubicBezTo>
                  <a:cubicBezTo>
                    <a:pt x="0" y="445898"/>
                    <a:pt x="36459" y="196001"/>
                    <a:pt x="75010" y="113572"/>
                  </a:cubicBez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88900" h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5" name="Freeform 54"/>
            <p:cNvSpPr/>
            <p:nvPr/>
          </p:nvSpPr>
          <p:spPr bwMode="auto">
            <a:xfrm rot="1088072" flipV="1">
              <a:off x="1490020" y="3583607"/>
              <a:ext cx="864634" cy="613279"/>
            </a:xfrm>
            <a:custGeom>
              <a:avLst/>
              <a:gdLst>
                <a:gd name="connsiteX0" fmla="*/ 113145 w 981364"/>
                <a:gd name="connsiteY0" fmla="*/ 71582 h 662709"/>
                <a:gd name="connsiteX1" fmla="*/ 279400 w 981364"/>
                <a:gd name="connsiteY1" fmla="*/ 71582 h 662709"/>
                <a:gd name="connsiteX2" fmla="*/ 847436 w 981364"/>
                <a:gd name="connsiteY2" fmla="*/ 362527 h 662709"/>
                <a:gd name="connsiteX3" fmla="*/ 861291 w 981364"/>
                <a:gd name="connsiteY3" fmla="*/ 639618 h 662709"/>
                <a:gd name="connsiteX4" fmla="*/ 127000 w 981364"/>
                <a:gd name="connsiteY4" fmla="*/ 501073 h 662709"/>
                <a:gd name="connsiteX5" fmla="*/ 113145 w 981364"/>
                <a:gd name="connsiteY5" fmla="*/ 71582 h 662709"/>
                <a:gd name="connsiteX0" fmla="*/ 113145 w 981364"/>
                <a:gd name="connsiteY0" fmla="*/ 106019 h 697146"/>
                <a:gd name="connsiteX1" fmla="*/ 426106 w 981364"/>
                <a:gd name="connsiteY1" fmla="*/ 48491 h 697146"/>
                <a:gd name="connsiteX2" fmla="*/ 847436 w 981364"/>
                <a:gd name="connsiteY2" fmla="*/ 396964 h 697146"/>
                <a:gd name="connsiteX3" fmla="*/ 861291 w 981364"/>
                <a:gd name="connsiteY3" fmla="*/ 674055 h 697146"/>
                <a:gd name="connsiteX4" fmla="*/ 127000 w 981364"/>
                <a:gd name="connsiteY4" fmla="*/ 535510 h 697146"/>
                <a:gd name="connsiteX5" fmla="*/ 113145 w 981364"/>
                <a:gd name="connsiteY5" fmla="*/ 106019 h 697146"/>
                <a:gd name="connsiteX0" fmla="*/ 84324 w 864634"/>
                <a:gd name="connsiteY0" fmla="*/ 106019 h 643534"/>
                <a:gd name="connsiteX1" fmla="*/ 397285 w 864634"/>
                <a:gd name="connsiteY1" fmla="*/ 48491 h 643534"/>
                <a:gd name="connsiteX2" fmla="*/ 818615 w 864634"/>
                <a:gd name="connsiteY2" fmla="*/ 396964 h 643534"/>
                <a:gd name="connsiteX3" fmla="*/ 673397 w 864634"/>
                <a:gd name="connsiteY3" fmla="*/ 620443 h 643534"/>
                <a:gd name="connsiteX4" fmla="*/ 98179 w 864634"/>
                <a:gd name="connsiteY4" fmla="*/ 535510 h 643534"/>
                <a:gd name="connsiteX5" fmla="*/ 84324 w 864634"/>
                <a:gd name="connsiteY5" fmla="*/ 106019 h 64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34" h="643534">
                  <a:moveTo>
                    <a:pt x="84324" y="106019"/>
                  </a:moveTo>
                  <a:cubicBezTo>
                    <a:pt x="134175" y="24849"/>
                    <a:pt x="274903" y="0"/>
                    <a:pt x="397285" y="48491"/>
                  </a:cubicBezTo>
                  <a:cubicBezTo>
                    <a:pt x="519667" y="96982"/>
                    <a:pt x="772596" y="301639"/>
                    <a:pt x="818615" y="396964"/>
                  </a:cubicBezTo>
                  <a:cubicBezTo>
                    <a:pt x="864634" y="492289"/>
                    <a:pt x="793470" y="597352"/>
                    <a:pt x="673397" y="620443"/>
                  </a:cubicBezTo>
                  <a:cubicBezTo>
                    <a:pt x="553324" y="643534"/>
                    <a:pt x="196358" y="621247"/>
                    <a:pt x="98179" y="535510"/>
                  </a:cubicBezTo>
                  <a:cubicBezTo>
                    <a:pt x="0" y="449773"/>
                    <a:pt x="34473" y="187189"/>
                    <a:pt x="84324" y="106019"/>
                  </a:cubicBez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88900" h="88900"/>
            </a:sp3d>
          </p:spPr>
          <p:txBody>
            <a:bodyPr vert="vert" wrap="none" lIns="360000" tIns="72000" rIns="144000" bIns="324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i="0" u="none" strike="noStrike" normalizeH="0" baseline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Narrow" pitchFamily="34" charset="0"/>
                </a:rPr>
                <a:t>DHFR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431589" y="3470690"/>
            <a:ext cx="764378" cy="951934"/>
            <a:chOff x="2431589" y="3470690"/>
            <a:chExt cx="764378" cy="951934"/>
          </a:xfrm>
        </p:grpSpPr>
        <p:grpSp>
          <p:nvGrpSpPr>
            <p:cNvPr id="29" name="Group 28"/>
            <p:cNvGrpSpPr>
              <a:grpSpLocks noChangeAspect="1"/>
            </p:cNvGrpSpPr>
            <p:nvPr/>
          </p:nvGrpSpPr>
          <p:grpSpPr>
            <a:xfrm rot="4283401">
              <a:off x="2533955" y="3826531"/>
              <a:ext cx="617578" cy="574607"/>
              <a:chOff x="1490020" y="3308502"/>
              <a:chExt cx="954821" cy="888384"/>
            </a:xfrm>
            <a:solidFill>
              <a:srgbClr val="00B050"/>
            </a:solidFill>
            <a:scene3d>
              <a:camera prst="orthographicFront"/>
              <a:lightRig rig="harsh" dir="t"/>
            </a:scene3d>
          </p:grpSpPr>
          <p:sp>
            <p:nvSpPr>
              <p:cNvPr id="30" name="Freeform 29"/>
              <p:cNvSpPr/>
              <p:nvPr/>
            </p:nvSpPr>
            <p:spPr bwMode="auto">
              <a:xfrm>
                <a:off x="1587535" y="3308502"/>
                <a:ext cx="857306" cy="719654"/>
              </a:xfrm>
              <a:custGeom>
                <a:avLst/>
                <a:gdLst>
                  <a:gd name="connsiteX0" fmla="*/ 113145 w 981364"/>
                  <a:gd name="connsiteY0" fmla="*/ 71582 h 662709"/>
                  <a:gd name="connsiteX1" fmla="*/ 279400 w 981364"/>
                  <a:gd name="connsiteY1" fmla="*/ 71582 h 662709"/>
                  <a:gd name="connsiteX2" fmla="*/ 847436 w 981364"/>
                  <a:gd name="connsiteY2" fmla="*/ 362527 h 662709"/>
                  <a:gd name="connsiteX3" fmla="*/ 861291 w 981364"/>
                  <a:gd name="connsiteY3" fmla="*/ 639618 h 662709"/>
                  <a:gd name="connsiteX4" fmla="*/ 127000 w 981364"/>
                  <a:gd name="connsiteY4" fmla="*/ 501073 h 662709"/>
                  <a:gd name="connsiteX5" fmla="*/ 113145 w 981364"/>
                  <a:gd name="connsiteY5" fmla="*/ 71582 h 662709"/>
                  <a:gd name="connsiteX0" fmla="*/ 113145 w 981364"/>
                  <a:gd name="connsiteY0" fmla="*/ 185580 h 776707"/>
                  <a:gd name="connsiteX1" fmla="*/ 286296 w 981364"/>
                  <a:gd name="connsiteY1" fmla="*/ 48491 h 776707"/>
                  <a:gd name="connsiteX2" fmla="*/ 847436 w 981364"/>
                  <a:gd name="connsiteY2" fmla="*/ 476525 h 776707"/>
                  <a:gd name="connsiteX3" fmla="*/ 861291 w 981364"/>
                  <a:gd name="connsiteY3" fmla="*/ 753616 h 776707"/>
                  <a:gd name="connsiteX4" fmla="*/ 127000 w 981364"/>
                  <a:gd name="connsiteY4" fmla="*/ 615071 h 776707"/>
                  <a:gd name="connsiteX5" fmla="*/ 113145 w 981364"/>
                  <a:gd name="connsiteY5" fmla="*/ 185580 h 776707"/>
                  <a:gd name="connsiteX0" fmla="*/ 113145 w 981364"/>
                  <a:gd name="connsiteY0" fmla="*/ 113572 h 704699"/>
                  <a:gd name="connsiteX1" fmla="*/ 358304 w 981364"/>
                  <a:gd name="connsiteY1" fmla="*/ 48491 h 704699"/>
                  <a:gd name="connsiteX2" fmla="*/ 847436 w 981364"/>
                  <a:gd name="connsiteY2" fmla="*/ 404517 h 704699"/>
                  <a:gd name="connsiteX3" fmla="*/ 861291 w 981364"/>
                  <a:gd name="connsiteY3" fmla="*/ 681608 h 704699"/>
                  <a:gd name="connsiteX4" fmla="*/ 127000 w 981364"/>
                  <a:gd name="connsiteY4" fmla="*/ 543063 h 704699"/>
                  <a:gd name="connsiteX5" fmla="*/ 113145 w 981364"/>
                  <a:gd name="connsiteY5" fmla="*/ 113572 h 704699"/>
                  <a:gd name="connsiteX0" fmla="*/ 75010 w 857306"/>
                  <a:gd name="connsiteY0" fmla="*/ 113572 h 719654"/>
                  <a:gd name="connsiteX1" fmla="*/ 320169 w 857306"/>
                  <a:gd name="connsiteY1" fmla="*/ 48491 h 719654"/>
                  <a:gd name="connsiteX2" fmla="*/ 809301 w 857306"/>
                  <a:gd name="connsiteY2" fmla="*/ 404517 h 719654"/>
                  <a:gd name="connsiteX3" fmla="*/ 608201 w 857306"/>
                  <a:gd name="connsiteY3" fmla="*/ 696563 h 719654"/>
                  <a:gd name="connsiteX4" fmla="*/ 88865 w 857306"/>
                  <a:gd name="connsiteY4" fmla="*/ 543063 h 719654"/>
                  <a:gd name="connsiteX5" fmla="*/ 75010 w 857306"/>
                  <a:gd name="connsiteY5" fmla="*/ 113572 h 71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57306" h="719654">
                    <a:moveTo>
                      <a:pt x="75010" y="113572"/>
                    </a:moveTo>
                    <a:cubicBezTo>
                      <a:pt x="113561" y="31143"/>
                      <a:pt x="197787" y="0"/>
                      <a:pt x="320169" y="48491"/>
                    </a:cubicBezTo>
                    <a:cubicBezTo>
                      <a:pt x="442551" y="96982"/>
                      <a:pt x="761296" y="296505"/>
                      <a:pt x="809301" y="404517"/>
                    </a:cubicBezTo>
                    <a:cubicBezTo>
                      <a:pt x="857306" y="512529"/>
                      <a:pt x="728274" y="673472"/>
                      <a:pt x="608201" y="696563"/>
                    </a:cubicBezTo>
                    <a:cubicBezTo>
                      <a:pt x="488128" y="719654"/>
                      <a:pt x="177730" y="640228"/>
                      <a:pt x="88865" y="543063"/>
                    </a:cubicBezTo>
                    <a:cubicBezTo>
                      <a:pt x="0" y="445898"/>
                      <a:pt x="36459" y="196001"/>
                      <a:pt x="75010" y="113572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88900" h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 rot="1088072" flipV="1">
                <a:off x="1490020" y="3583607"/>
                <a:ext cx="864634" cy="613279"/>
              </a:xfrm>
              <a:custGeom>
                <a:avLst/>
                <a:gdLst>
                  <a:gd name="connsiteX0" fmla="*/ 113145 w 981364"/>
                  <a:gd name="connsiteY0" fmla="*/ 71582 h 662709"/>
                  <a:gd name="connsiteX1" fmla="*/ 279400 w 981364"/>
                  <a:gd name="connsiteY1" fmla="*/ 71582 h 662709"/>
                  <a:gd name="connsiteX2" fmla="*/ 847436 w 981364"/>
                  <a:gd name="connsiteY2" fmla="*/ 362527 h 662709"/>
                  <a:gd name="connsiteX3" fmla="*/ 861291 w 981364"/>
                  <a:gd name="connsiteY3" fmla="*/ 639618 h 662709"/>
                  <a:gd name="connsiteX4" fmla="*/ 127000 w 981364"/>
                  <a:gd name="connsiteY4" fmla="*/ 501073 h 662709"/>
                  <a:gd name="connsiteX5" fmla="*/ 113145 w 981364"/>
                  <a:gd name="connsiteY5" fmla="*/ 71582 h 662709"/>
                  <a:gd name="connsiteX0" fmla="*/ 113145 w 981364"/>
                  <a:gd name="connsiteY0" fmla="*/ 106019 h 697146"/>
                  <a:gd name="connsiteX1" fmla="*/ 426106 w 981364"/>
                  <a:gd name="connsiteY1" fmla="*/ 48491 h 697146"/>
                  <a:gd name="connsiteX2" fmla="*/ 847436 w 981364"/>
                  <a:gd name="connsiteY2" fmla="*/ 396964 h 697146"/>
                  <a:gd name="connsiteX3" fmla="*/ 861291 w 981364"/>
                  <a:gd name="connsiteY3" fmla="*/ 674055 h 697146"/>
                  <a:gd name="connsiteX4" fmla="*/ 127000 w 981364"/>
                  <a:gd name="connsiteY4" fmla="*/ 535510 h 697146"/>
                  <a:gd name="connsiteX5" fmla="*/ 113145 w 981364"/>
                  <a:gd name="connsiteY5" fmla="*/ 106019 h 697146"/>
                  <a:gd name="connsiteX0" fmla="*/ 84324 w 864634"/>
                  <a:gd name="connsiteY0" fmla="*/ 106019 h 643534"/>
                  <a:gd name="connsiteX1" fmla="*/ 397285 w 864634"/>
                  <a:gd name="connsiteY1" fmla="*/ 48491 h 643534"/>
                  <a:gd name="connsiteX2" fmla="*/ 818615 w 864634"/>
                  <a:gd name="connsiteY2" fmla="*/ 396964 h 643534"/>
                  <a:gd name="connsiteX3" fmla="*/ 673397 w 864634"/>
                  <a:gd name="connsiteY3" fmla="*/ 620443 h 643534"/>
                  <a:gd name="connsiteX4" fmla="*/ 98179 w 864634"/>
                  <a:gd name="connsiteY4" fmla="*/ 535510 h 643534"/>
                  <a:gd name="connsiteX5" fmla="*/ 84324 w 864634"/>
                  <a:gd name="connsiteY5" fmla="*/ 106019 h 643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4634" h="643534">
                    <a:moveTo>
                      <a:pt x="84324" y="106019"/>
                    </a:moveTo>
                    <a:cubicBezTo>
                      <a:pt x="134175" y="24849"/>
                      <a:pt x="274903" y="0"/>
                      <a:pt x="397285" y="48491"/>
                    </a:cubicBezTo>
                    <a:cubicBezTo>
                      <a:pt x="519667" y="96982"/>
                      <a:pt x="772596" y="301639"/>
                      <a:pt x="818615" y="396964"/>
                    </a:cubicBezTo>
                    <a:cubicBezTo>
                      <a:pt x="864634" y="492289"/>
                      <a:pt x="793470" y="597352"/>
                      <a:pt x="673397" y="620443"/>
                    </a:cubicBezTo>
                    <a:cubicBezTo>
                      <a:pt x="553324" y="643534"/>
                      <a:pt x="196358" y="621247"/>
                      <a:pt x="98179" y="535510"/>
                    </a:cubicBezTo>
                    <a:cubicBezTo>
                      <a:pt x="0" y="449773"/>
                      <a:pt x="34473" y="187189"/>
                      <a:pt x="84324" y="106019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88900" h="88900"/>
              </a:sp3d>
            </p:spPr>
            <p:txBody>
              <a:bodyPr vert="vert" wrap="none" lIns="360000" tIns="72000" rIns="144000" bIns="32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200" i="0" u="none" strike="noStrike" normalizeH="0" baseline="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 Narrow" pitchFamily="34" charset="0"/>
                  </a:rPr>
                  <a:t>DHFR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2431589" y="3470690"/>
              <a:ext cx="764378" cy="606382"/>
              <a:chOff x="328567" y="3600459"/>
              <a:chExt cx="764378" cy="606382"/>
            </a:xfrm>
          </p:grpSpPr>
          <p:cxnSp>
            <p:nvCxnSpPr>
              <p:cNvPr id="64" name="Straight Arrow Connector 63"/>
              <p:cNvCxnSpPr/>
              <p:nvPr/>
            </p:nvCxnSpPr>
            <p:spPr bwMode="auto">
              <a:xfrm>
                <a:off x="684695" y="3908074"/>
                <a:ext cx="61776" cy="298767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gradFill>
                  <a:gsLst>
                    <a:gs pos="0">
                      <a:srgbClr val="C00000"/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</a:gsLst>
                  <a:lin ang="14400000" scaled="0"/>
                </a:gradFill>
                <a:prstDash val="solid"/>
                <a:round/>
                <a:headEnd type="none" w="med" len="med"/>
                <a:tailEnd type="oval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  <p:sp>
            <p:nvSpPr>
              <p:cNvPr id="65" name="TextBox 64"/>
              <p:cNvSpPr txBox="1"/>
              <p:nvPr/>
            </p:nvSpPr>
            <p:spPr>
              <a:xfrm>
                <a:off x="328567" y="3600459"/>
                <a:ext cx="7643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1800" b="1" i="0" dirty="0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latin typeface="+mn-lt"/>
                  </a:rPr>
                  <a:t>Trim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144016" y="3140968"/>
            <a:ext cx="2088000" cy="3312368"/>
            <a:chOff x="144016" y="3140968"/>
            <a:chExt cx="2088000" cy="3312368"/>
          </a:xfrm>
        </p:grpSpPr>
        <p:grpSp>
          <p:nvGrpSpPr>
            <p:cNvPr id="23" name="Group 22"/>
            <p:cNvGrpSpPr>
              <a:grpSpLocks noChangeAspect="1"/>
            </p:cNvGrpSpPr>
            <p:nvPr/>
          </p:nvGrpSpPr>
          <p:grpSpPr>
            <a:xfrm rot="4283401">
              <a:off x="325371" y="4357630"/>
              <a:ext cx="735211" cy="684056"/>
              <a:chOff x="1490020" y="3308502"/>
              <a:chExt cx="954821" cy="888384"/>
            </a:xfrm>
            <a:solidFill>
              <a:srgbClr val="00B050"/>
            </a:solidFill>
            <a:scene3d>
              <a:camera prst="orthographicFront"/>
              <a:lightRig rig="harsh" dir="t"/>
            </a:scene3d>
          </p:grpSpPr>
          <p:sp>
            <p:nvSpPr>
              <p:cNvPr id="21" name="Freeform 20"/>
              <p:cNvSpPr/>
              <p:nvPr/>
            </p:nvSpPr>
            <p:spPr bwMode="auto">
              <a:xfrm>
                <a:off x="1587535" y="3308502"/>
                <a:ext cx="857306" cy="719654"/>
              </a:xfrm>
              <a:custGeom>
                <a:avLst/>
                <a:gdLst>
                  <a:gd name="connsiteX0" fmla="*/ 113145 w 981364"/>
                  <a:gd name="connsiteY0" fmla="*/ 71582 h 662709"/>
                  <a:gd name="connsiteX1" fmla="*/ 279400 w 981364"/>
                  <a:gd name="connsiteY1" fmla="*/ 71582 h 662709"/>
                  <a:gd name="connsiteX2" fmla="*/ 847436 w 981364"/>
                  <a:gd name="connsiteY2" fmla="*/ 362527 h 662709"/>
                  <a:gd name="connsiteX3" fmla="*/ 861291 w 981364"/>
                  <a:gd name="connsiteY3" fmla="*/ 639618 h 662709"/>
                  <a:gd name="connsiteX4" fmla="*/ 127000 w 981364"/>
                  <a:gd name="connsiteY4" fmla="*/ 501073 h 662709"/>
                  <a:gd name="connsiteX5" fmla="*/ 113145 w 981364"/>
                  <a:gd name="connsiteY5" fmla="*/ 71582 h 662709"/>
                  <a:gd name="connsiteX0" fmla="*/ 113145 w 981364"/>
                  <a:gd name="connsiteY0" fmla="*/ 185580 h 776707"/>
                  <a:gd name="connsiteX1" fmla="*/ 286296 w 981364"/>
                  <a:gd name="connsiteY1" fmla="*/ 48491 h 776707"/>
                  <a:gd name="connsiteX2" fmla="*/ 847436 w 981364"/>
                  <a:gd name="connsiteY2" fmla="*/ 476525 h 776707"/>
                  <a:gd name="connsiteX3" fmla="*/ 861291 w 981364"/>
                  <a:gd name="connsiteY3" fmla="*/ 753616 h 776707"/>
                  <a:gd name="connsiteX4" fmla="*/ 127000 w 981364"/>
                  <a:gd name="connsiteY4" fmla="*/ 615071 h 776707"/>
                  <a:gd name="connsiteX5" fmla="*/ 113145 w 981364"/>
                  <a:gd name="connsiteY5" fmla="*/ 185580 h 776707"/>
                  <a:gd name="connsiteX0" fmla="*/ 113145 w 981364"/>
                  <a:gd name="connsiteY0" fmla="*/ 113572 h 704699"/>
                  <a:gd name="connsiteX1" fmla="*/ 358304 w 981364"/>
                  <a:gd name="connsiteY1" fmla="*/ 48491 h 704699"/>
                  <a:gd name="connsiteX2" fmla="*/ 847436 w 981364"/>
                  <a:gd name="connsiteY2" fmla="*/ 404517 h 704699"/>
                  <a:gd name="connsiteX3" fmla="*/ 861291 w 981364"/>
                  <a:gd name="connsiteY3" fmla="*/ 681608 h 704699"/>
                  <a:gd name="connsiteX4" fmla="*/ 127000 w 981364"/>
                  <a:gd name="connsiteY4" fmla="*/ 543063 h 704699"/>
                  <a:gd name="connsiteX5" fmla="*/ 113145 w 981364"/>
                  <a:gd name="connsiteY5" fmla="*/ 113572 h 704699"/>
                  <a:gd name="connsiteX0" fmla="*/ 75010 w 857306"/>
                  <a:gd name="connsiteY0" fmla="*/ 113572 h 719654"/>
                  <a:gd name="connsiteX1" fmla="*/ 320169 w 857306"/>
                  <a:gd name="connsiteY1" fmla="*/ 48491 h 719654"/>
                  <a:gd name="connsiteX2" fmla="*/ 809301 w 857306"/>
                  <a:gd name="connsiteY2" fmla="*/ 404517 h 719654"/>
                  <a:gd name="connsiteX3" fmla="*/ 608201 w 857306"/>
                  <a:gd name="connsiteY3" fmla="*/ 696563 h 719654"/>
                  <a:gd name="connsiteX4" fmla="*/ 88865 w 857306"/>
                  <a:gd name="connsiteY4" fmla="*/ 543063 h 719654"/>
                  <a:gd name="connsiteX5" fmla="*/ 75010 w 857306"/>
                  <a:gd name="connsiteY5" fmla="*/ 113572 h 71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57306" h="719654">
                    <a:moveTo>
                      <a:pt x="75010" y="113572"/>
                    </a:moveTo>
                    <a:cubicBezTo>
                      <a:pt x="113561" y="31143"/>
                      <a:pt x="197787" y="0"/>
                      <a:pt x="320169" y="48491"/>
                    </a:cubicBezTo>
                    <a:cubicBezTo>
                      <a:pt x="442551" y="96982"/>
                      <a:pt x="761296" y="296505"/>
                      <a:pt x="809301" y="404517"/>
                    </a:cubicBezTo>
                    <a:cubicBezTo>
                      <a:pt x="857306" y="512529"/>
                      <a:pt x="728274" y="673472"/>
                      <a:pt x="608201" y="696563"/>
                    </a:cubicBezTo>
                    <a:cubicBezTo>
                      <a:pt x="488128" y="719654"/>
                      <a:pt x="177730" y="640228"/>
                      <a:pt x="88865" y="543063"/>
                    </a:cubicBezTo>
                    <a:cubicBezTo>
                      <a:pt x="0" y="445898"/>
                      <a:pt x="36459" y="196001"/>
                      <a:pt x="75010" y="113572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88900" h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 rot="1088072" flipV="1">
                <a:off x="1490020" y="3583607"/>
                <a:ext cx="864634" cy="613279"/>
              </a:xfrm>
              <a:custGeom>
                <a:avLst/>
                <a:gdLst>
                  <a:gd name="connsiteX0" fmla="*/ 113145 w 981364"/>
                  <a:gd name="connsiteY0" fmla="*/ 71582 h 662709"/>
                  <a:gd name="connsiteX1" fmla="*/ 279400 w 981364"/>
                  <a:gd name="connsiteY1" fmla="*/ 71582 h 662709"/>
                  <a:gd name="connsiteX2" fmla="*/ 847436 w 981364"/>
                  <a:gd name="connsiteY2" fmla="*/ 362527 h 662709"/>
                  <a:gd name="connsiteX3" fmla="*/ 861291 w 981364"/>
                  <a:gd name="connsiteY3" fmla="*/ 639618 h 662709"/>
                  <a:gd name="connsiteX4" fmla="*/ 127000 w 981364"/>
                  <a:gd name="connsiteY4" fmla="*/ 501073 h 662709"/>
                  <a:gd name="connsiteX5" fmla="*/ 113145 w 981364"/>
                  <a:gd name="connsiteY5" fmla="*/ 71582 h 662709"/>
                  <a:gd name="connsiteX0" fmla="*/ 113145 w 981364"/>
                  <a:gd name="connsiteY0" fmla="*/ 106019 h 697146"/>
                  <a:gd name="connsiteX1" fmla="*/ 426106 w 981364"/>
                  <a:gd name="connsiteY1" fmla="*/ 48491 h 697146"/>
                  <a:gd name="connsiteX2" fmla="*/ 847436 w 981364"/>
                  <a:gd name="connsiteY2" fmla="*/ 396964 h 697146"/>
                  <a:gd name="connsiteX3" fmla="*/ 861291 w 981364"/>
                  <a:gd name="connsiteY3" fmla="*/ 674055 h 697146"/>
                  <a:gd name="connsiteX4" fmla="*/ 127000 w 981364"/>
                  <a:gd name="connsiteY4" fmla="*/ 535510 h 697146"/>
                  <a:gd name="connsiteX5" fmla="*/ 113145 w 981364"/>
                  <a:gd name="connsiteY5" fmla="*/ 106019 h 697146"/>
                  <a:gd name="connsiteX0" fmla="*/ 84324 w 864634"/>
                  <a:gd name="connsiteY0" fmla="*/ 106019 h 643534"/>
                  <a:gd name="connsiteX1" fmla="*/ 397285 w 864634"/>
                  <a:gd name="connsiteY1" fmla="*/ 48491 h 643534"/>
                  <a:gd name="connsiteX2" fmla="*/ 818615 w 864634"/>
                  <a:gd name="connsiteY2" fmla="*/ 396964 h 643534"/>
                  <a:gd name="connsiteX3" fmla="*/ 673397 w 864634"/>
                  <a:gd name="connsiteY3" fmla="*/ 620443 h 643534"/>
                  <a:gd name="connsiteX4" fmla="*/ 98179 w 864634"/>
                  <a:gd name="connsiteY4" fmla="*/ 535510 h 643534"/>
                  <a:gd name="connsiteX5" fmla="*/ 84324 w 864634"/>
                  <a:gd name="connsiteY5" fmla="*/ 106019 h 643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4634" h="643534">
                    <a:moveTo>
                      <a:pt x="84324" y="106019"/>
                    </a:moveTo>
                    <a:cubicBezTo>
                      <a:pt x="134175" y="24849"/>
                      <a:pt x="274903" y="0"/>
                      <a:pt x="397285" y="48491"/>
                    </a:cubicBezTo>
                    <a:cubicBezTo>
                      <a:pt x="519667" y="96982"/>
                      <a:pt x="772596" y="301639"/>
                      <a:pt x="818615" y="396964"/>
                    </a:cubicBezTo>
                    <a:cubicBezTo>
                      <a:pt x="864634" y="492289"/>
                      <a:pt x="793470" y="597352"/>
                      <a:pt x="673397" y="620443"/>
                    </a:cubicBezTo>
                    <a:cubicBezTo>
                      <a:pt x="553324" y="643534"/>
                      <a:pt x="196358" y="621247"/>
                      <a:pt x="98179" y="535510"/>
                    </a:cubicBezTo>
                    <a:cubicBezTo>
                      <a:pt x="0" y="449773"/>
                      <a:pt x="34473" y="187189"/>
                      <a:pt x="84324" y="106019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88900" h="88900"/>
              </a:sp3d>
            </p:spPr>
            <p:txBody>
              <a:bodyPr vert="vert" wrap="none" lIns="360000" tIns="72000" rIns="144000" bIns="32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i="0" u="none" strike="noStrike" normalizeH="0" baseline="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 Narrow" pitchFamily="34" charset="0"/>
                  </a:rPr>
                  <a:t>DHFR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 bwMode="auto">
            <a:xfrm>
              <a:off x="144016" y="3140968"/>
              <a:ext cx="2088000" cy="3312368"/>
            </a:xfrm>
            <a:prstGeom prst="rect">
              <a:avLst/>
            </a:prstGeom>
            <a:noFill/>
            <a:ln w="19050" cap="flat" cmpd="dbl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5840" y="5498068"/>
              <a:ext cx="1043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i="0" dirty="0" smtClean="0">
                  <a:ln>
                    <a:solidFill>
                      <a:schemeClr val="bg2">
                        <a:lumMod val="75000"/>
                      </a:schemeClr>
                    </a:solidFill>
                  </a:ln>
                  <a:solidFill>
                    <a:srgbClr val="92D050"/>
                  </a:solidFill>
                  <a:latin typeface="+mn-lt"/>
                </a:rPr>
                <a:t>DNA synthesis</a:t>
              </a:r>
              <a:endParaRPr lang="en-GB" sz="1400" b="1" i="0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2D050"/>
                </a:solidFill>
                <a:latin typeface="+mn-lt"/>
              </a:endParaRPr>
            </a:p>
          </p:txBody>
        </p:sp>
        <p:sp>
          <p:nvSpPr>
            <p:cNvPr id="34" name="Down Arrow 33"/>
            <p:cNvSpPr/>
            <p:nvPr/>
          </p:nvSpPr>
          <p:spPr bwMode="auto">
            <a:xfrm>
              <a:off x="535409" y="5096963"/>
              <a:ext cx="288032" cy="432048"/>
            </a:xfrm>
            <a:prstGeom prst="downArrow">
              <a:avLst>
                <a:gd name="adj1" fmla="val 26911"/>
                <a:gd name="adj2" fmla="val 42304"/>
              </a:avLst>
            </a:prstGeom>
            <a:solidFill>
              <a:schemeClr val="accent1">
                <a:lumMod val="20000"/>
                <a:lumOff val="80000"/>
                <a:alpha val="80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08008" y="3151786"/>
              <a:ext cx="2018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rgbClr val="006699"/>
                    </a:solidFill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</a:rPr>
                <a:t>Additional target</a:t>
              </a:r>
              <a:endParaRPr lang="en-GB" sz="1800" b="1" i="0" dirty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251520" y="3830730"/>
              <a:ext cx="764378" cy="606382"/>
              <a:chOff x="328567" y="3600459"/>
              <a:chExt cx="764378" cy="606382"/>
            </a:xfrm>
          </p:grpSpPr>
          <p:cxnSp>
            <p:nvCxnSpPr>
              <p:cNvPr id="71" name="Straight Arrow Connector 70"/>
              <p:cNvCxnSpPr/>
              <p:nvPr/>
            </p:nvCxnSpPr>
            <p:spPr bwMode="auto">
              <a:xfrm>
                <a:off x="684695" y="3908074"/>
                <a:ext cx="61776" cy="298767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gradFill>
                  <a:gsLst>
                    <a:gs pos="0">
                      <a:srgbClr val="C00000"/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</a:gsLst>
                  <a:lin ang="14400000" scaled="0"/>
                </a:gradFill>
                <a:prstDash val="solid"/>
                <a:round/>
                <a:headEnd type="none" w="med" len="med"/>
                <a:tailEnd type="oval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  <p:sp>
            <p:nvSpPr>
              <p:cNvPr id="72" name="TextBox 71"/>
              <p:cNvSpPr txBox="1"/>
              <p:nvPr/>
            </p:nvSpPr>
            <p:spPr>
              <a:xfrm>
                <a:off x="328567" y="3600459"/>
                <a:ext cx="7643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1800" b="1" i="0" dirty="0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latin typeface="+mn-lt"/>
                  </a:rPr>
                  <a:t>Trim</a:t>
                </a:r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3084902" y="4003423"/>
            <a:ext cx="767018" cy="1006222"/>
            <a:chOff x="3084902" y="4003423"/>
            <a:chExt cx="767018" cy="1006222"/>
          </a:xfrm>
        </p:grpSpPr>
        <p:grpSp>
          <p:nvGrpSpPr>
            <p:cNvPr id="44" name="Group 43"/>
            <p:cNvGrpSpPr>
              <a:grpSpLocks noChangeAspect="1"/>
            </p:cNvGrpSpPr>
            <p:nvPr/>
          </p:nvGrpSpPr>
          <p:grpSpPr>
            <a:xfrm rot="4283401">
              <a:off x="3063417" y="4413552"/>
              <a:ext cx="617578" cy="574607"/>
              <a:chOff x="1490020" y="3308502"/>
              <a:chExt cx="954821" cy="888384"/>
            </a:xfrm>
            <a:solidFill>
              <a:srgbClr val="00B050"/>
            </a:solidFill>
            <a:scene3d>
              <a:camera prst="orthographicFront"/>
              <a:lightRig rig="harsh" dir="t"/>
            </a:scene3d>
          </p:grpSpPr>
          <p:sp>
            <p:nvSpPr>
              <p:cNvPr id="45" name="Freeform 44"/>
              <p:cNvSpPr/>
              <p:nvPr/>
            </p:nvSpPr>
            <p:spPr bwMode="auto">
              <a:xfrm>
                <a:off x="1587535" y="3308502"/>
                <a:ext cx="857306" cy="719654"/>
              </a:xfrm>
              <a:custGeom>
                <a:avLst/>
                <a:gdLst>
                  <a:gd name="connsiteX0" fmla="*/ 113145 w 981364"/>
                  <a:gd name="connsiteY0" fmla="*/ 71582 h 662709"/>
                  <a:gd name="connsiteX1" fmla="*/ 279400 w 981364"/>
                  <a:gd name="connsiteY1" fmla="*/ 71582 h 662709"/>
                  <a:gd name="connsiteX2" fmla="*/ 847436 w 981364"/>
                  <a:gd name="connsiteY2" fmla="*/ 362527 h 662709"/>
                  <a:gd name="connsiteX3" fmla="*/ 861291 w 981364"/>
                  <a:gd name="connsiteY3" fmla="*/ 639618 h 662709"/>
                  <a:gd name="connsiteX4" fmla="*/ 127000 w 981364"/>
                  <a:gd name="connsiteY4" fmla="*/ 501073 h 662709"/>
                  <a:gd name="connsiteX5" fmla="*/ 113145 w 981364"/>
                  <a:gd name="connsiteY5" fmla="*/ 71582 h 662709"/>
                  <a:gd name="connsiteX0" fmla="*/ 113145 w 981364"/>
                  <a:gd name="connsiteY0" fmla="*/ 185580 h 776707"/>
                  <a:gd name="connsiteX1" fmla="*/ 286296 w 981364"/>
                  <a:gd name="connsiteY1" fmla="*/ 48491 h 776707"/>
                  <a:gd name="connsiteX2" fmla="*/ 847436 w 981364"/>
                  <a:gd name="connsiteY2" fmla="*/ 476525 h 776707"/>
                  <a:gd name="connsiteX3" fmla="*/ 861291 w 981364"/>
                  <a:gd name="connsiteY3" fmla="*/ 753616 h 776707"/>
                  <a:gd name="connsiteX4" fmla="*/ 127000 w 981364"/>
                  <a:gd name="connsiteY4" fmla="*/ 615071 h 776707"/>
                  <a:gd name="connsiteX5" fmla="*/ 113145 w 981364"/>
                  <a:gd name="connsiteY5" fmla="*/ 185580 h 776707"/>
                  <a:gd name="connsiteX0" fmla="*/ 113145 w 981364"/>
                  <a:gd name="connsiteY0" fmla="*/ 113572 h 704699"/>
                  <a:gd name="connsiteX1" fmla="*/ 358304 w 981364"/>
                  <a:gd name="connsiteY1" fmla="*/ 48491 h 704699"/>
                  <a:gd name="connsiteX2" fmla="*/ 847436 w 981364"/>
                  <a:gd name="connsiteY2" fmla="*/ 404517 h 704699"/>
                  <a:gd name="connsiteX3" fmla="*/ 861291 w 981364"/>
                  <a:gd name="connsiteY3" fmla="*/ 681608 h 704699"/>
                  <a:gd name="connsiteX4" fmla="*/ 127000 w 981364"/>
                  <a:gd name="connsiteY4" fmla="*/ 543063 h 704699"/>
                  <a:gd name="connsiteX5" fmla="*/ 113145 w 981364"/>
                  <a:gd name="connsiteY5" fmla="*/ 113572 h 704699"/>
                  <a:gd name="connsiteX0" fmla="*/ 75010 w 857306"/>
                  <a:gd name="connsiteY0" fmla="*/ 113572 h 719654"/>
                  <a:gd name="connsiteX1" fmla="*/ 320169 w 857306"/>
                  <a:gd name="connsiteY1" fmla="*/ 48491 h 719654"/>
                  <a:gd name="connsiteX2" fmla="*/ 809301 w 857306"/>
                  <a:gd name="connsiteY2" fmla="*/ 404517 h 719654"/>
                  <a:gd name="connsiteX3" fmla="*/ 608201 w 857306"/>
                  <a:gd name="connsiteY3" fmla="*/ 696563 h 719654"/>
                  <a:gd name="connsiteX4" fmla="*/ 88865 w 857306"/>
                  <a:gd name="connsiteY4" fmla="*/ 543063 h 719654"/>
                  <a:gd name="connsiteX5" fmla="*/ 75010 w 857306"/>
                  <a:gd name="connsiteY5" fmla="*/ 113572 h 71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57306" h="719654">
                    <a:moveTo>
                      <a:pt x="75010" y="113572"/>
                    </a:moveTo>
                    <a:cubicBezTo>
                      <a:pt x="113561" y="31143"/>
                      <a:pt x="197787" y="0"/>
                      <a:pt x="320169" y="48491"/>
                    </a:cubicBezTo>
                    <a:cubicBezTo>
                      <a:pt x="442551" y="96982"/>
                      <a:pt x="761296" y="296505"/>
                      <a:pt x="809301" y="404517"/>
                    </a:cubicBezTo>
                    <a:cubicBezTo>
                      <a:pt x="857306" y="512529"/>
                      <a:pt x="728274" y="673472"/>
                      <a:pt x="608201" y="696563"/>
                    </a:cubicBezTo>
                    <a:cubicBezTo>
                      <a:pt x="488128" y="719654"/>
                      <a:pt x="177730" y="640228"/>
                      <a:pt x="88865" y="543063"/>
                    </a:cubicBezTo>
                    <a:cubicBezTo>
                      <a:pt x="0" y="445898"/>
                      <a:pt x="36459" y="196001"/>
                      <a:pt x="75010" y="113572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88900" h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Freeform 45"/>
              <p:cNvSpPr/>
              <p:nvPr/>
            </p:nvSpPr>
            <p:spPr bwMode="auto">
              <a:xfrm rot="1088072" flipV="1">
                <a:off x="1490020" y="3583607"/>
                <a:ext cx="864634" cy="613279"/>
              </a:xfrm>
              <a:custGeom>
                <a:avLst/>
                <a:gdLst>
                  <a:gd name="connsiteX0" fmla="*/ 113145 w 981364"/>
                  <a:gd name="connsiteY0" fmla="*/ 71582 h 662709"/>
                  <a:gd name="connsiteX1" fmla="*/ 279400 w 981364"/>
                  <a:gd name="connsiteY1" fmla="*/ 71582 h 662709"/>
                  <a:gd name="connsiteX2" fmla="*/ 847436 w 981364"/>
                  <a:gd name="connsiteY2" fmla="*/ 362527 h 662709"/>
                  <a:gd name="connsiteX3" fmla="*/ 861291 w 981364"/>
                  <a:gd name="connsiteY3" fmla="*/ 639618 h 662709"/>
                  <a:gd name="connsiteX4" fmla="*/ 127000 w 981364"/>
                  <a:gd name="connsiteY4" fmla="*/ 501073 h 662709"/>
                  <a:gd name="connsiteX5" fmla="*/ 113145 w 981364"/>
                  <a:gd name="connsiteY5" fmla="*/ 71582 h 662709"/>
                  <a:gd name="connsiteX0" fmla="*/ 113145 w 981364"/>
                  <a:gd name="connsiteY0" fmla="*/ 106019 h 697146"/>
                  <a:gd name="connsiteX1" fmla="*/ 426106 w 981364"/>
                  <a:gd name="connsiteY1" fmla="*/ 48491 h 697146"/>
                  <a:gd name="connsiteX2" fmla="*/ 847436 w 981364"/>
                  <a:gd name="connsiteY2" fmla="*/ 396964 h 697146"/>
                  <a:gd name="connsiteX3" fmla="*/ 861291 w 981364"/>
                  <a:gd name="connsiteY3" fmla="*/ 674055 h 697146"/>
                  <a:gd name="connsiteX4" fmla="*/ 127000 w 981364"/>
                  <a:gd name="connsiteY4" fmla="*/ 535510 h 697146"/>
                  <a:gd name="connsiteX5" fmla="*/ 113145 w 981364"/>
                  <a:gd name="connsiteY5" fmla="*/ 106019 h 697146"/>
                  <a:gd name="connsiteX0" fmla="*/ 84324 w 864634"/>
                  <a:gd name="connsiteY0" fmla="*/ 106019 h 643534"/>
                  <a:gd name="connsiteX1" fmla="*/ 397285 w 864634"/>
                  <a:gd name="connsiteY1" fmla="*/ 48491 h 643534"/>
                  <a:gd name="connsiteX2" fmla="*/ 818615 w 864634"/>
                  <a:gd name="connsiteY2" fmla="*/ 396964 h 643534"/>
                  <a:gd name="connsiteX3" fmla="*/ 673397 w 864634"/>
                  <a:gd name="connsiteY3" fmla="*/ 620443 h 643534"/>
                  <a:gd name="connsiteX4" fmla="*/ 98179 w 864634"/>
                  <a:gd name="connsiteY4" fmla="*/ 535510 h 643534"/>
                  <a:gd name="connsiteX5" fmla="*/ 84324 w 864634"/>
                  <a:gd name="connsiteY5" fmla="*/ 106019 h 643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4634" h="643534">
                    <a:moveTo>
                      <a:pt x="84324" y="106019"/>
                    </a:moveTo>
                    <a:cubicBezTo>
                      <a:pt x="134175" y="24849"/>
                      <a:pt x="274903" y="0"/>
                      <a:pt x="397285" y="48491"/>
                    </a:cubicBezTo>
                    <a:cubicBezTo>
                      <a:pt x="519667" y="96982"/>
                      <a:pt x="772596" y="301639"/>
                      <a:pt x="818615" y="396964"/>
                    </a:cubicBezTo>
                    <a:cubicBezTo>
                      <a:pt x="864634" y="492289"/>
                      <a:pt x="793470" y="597352"/>
                      <a:pt x="673397" y="620443"/>
                    </a:cubicBezTo>
                    <a:cubicBezTo>
                      <a:pt x="553324" y="643534"/>
                      <a:pt x="196358" y="621247"/>
                      <a:pt x="98179" y="535510"/>
                    </a:cubicBezTo>
                    <a:cubicBezTo>
                      <a:pt x="0" y="449773"/>
                      <a:pt x="34473" y="187189"/>
                      <a:pt x="84324" y="106019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88900" h="88900"/>
              </a:sp3d>
            </p:spPr>
            <p:txBody>
              <a:bodyPr vert="vert" wrap="none" lIns="360000" tIns="72000" rIns="144000" bIns="32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200" i="0" u="none" strike="noStrike" normalizeH="0" baseline="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 Narrow" pitchFamily="34" charset="0"/>
                  </a:rPr>
                  <a:t>DHFR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3087542" y="4003423"/>
              <a:ext cx="764378" cy="606382"/>
              <a:chOff x="455673" y="3600459"/>
              <a:chExt cx="764378" cy="606382"/>
            </a:xfrm>
          </p:grpSpPr>
          <p:cxnSp>
            <p:nvCxnSpPr>
              <p:cNvPr id="74" name="Straight Arrow Connector 73"/>
              <p:cNvCxnSpPr/>
              <p:nvPr/>
            </p:nvCxnSpPr>
            <p:spPr bwMode="auto">
              <a:xfrm>
                <a:off x="684695" y="3908074"/>
                <a:ext cx="61776" cy="298767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gradFill>
                  <a:gsLst>
                    <a:gs pos="0">
                      <a:srgbClr val="C00000"/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</a:gsLst>
                  <a:lin ang="14400000" scaled="0"/>
                </a:gradFill>
                <a:prstDash val="solid"/>
                <a:round/>
                <a:headEnd type="none" w="med" len="med"/>
                <a:tailEnd type="oval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455673" y="3600459"/>
                <a:ext cx="7643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1800" b="1" i="0" dirty="0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latin typeface="+mn-lt"/>
                  </a:rPr>
                  <a:t>Trim</a:t>
                </a: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3150449" y="5091732"/>
            <a:ext cx="764378" cy="1040552"/>
            <a:chOff x="3150449" y="5091732"/>
            <a:chExt cx="764378" cy="1040552"/>
          </a:xfrm>
        </p:grpSpPr>
        <p:grpSp>
          <p:nvGrpSpPr>
            <p:cNvPr id="56" name="Group 55"/>
            <p:cNvGrpSpPr>
              <a:grpSpLocks noChangeAspect="1"/>
            </p:cNvGrpSpPr>
            <p:nvPr/>
          </p:nvGrpSpPr>
          <p:grpSpPr>
            <a:xfrm rot="4283401">
              <a:off x="3277374" y="5536191"/>
              <a:ext cx="617578" cy="574607"/>
              <a:chOff x="1490020" y="3308502"/>
              <a:chExt cx="954821" cy="888384"/>
            </a:xfrm>
            <a:solidFill>
              <a:srgbClr val="00B050"/>
            </a:solidFill>
            <a:scene3d>
              <a:camera prst="orthographicFront"/>
              <a:lightRig rig="harsh" dir="t"/>
            </a:scene3d>
          </p:grpSpPr>
          <p:sp>
            <p:nvSpPr>
              <p:cNvPr id="57" name="Freeform 56"/>
              <p:cNvSpPr/>
              <p:nvPr/>
            </p:nvSpPr>
            <p:spPr bwMode="auto">
              <a:xfrm>
                <a:off x="1587535" y="3308502"/>
                <a:ext cx="857306" cy="719654"/>
              </a:xfrm>
              <a:custGeom>
                <a:avLst/>
                <a:gdLst>
                  <a:gd name="connsiteX0" fmla="*/ 113145 w 981364"/>
                  <a:gd name="connsiteY0" fmla="*/ 71582 h 662709"/>
                  <a:gd name="connsiteX1" fmla="*/ 279400 w 981364"/>
                  <a:gd name="connsiteY1" fmla="*/ 71582 h 662709"/>
                  <a:gd name="connsiteX2" fmla="*/ 847436 w 981364"/>
                  <a:gd name="connsiteY2" fmla="*/ 362527 h 662709"/>
                  <a:gd name="connsiteX3" fmla="*/ 861291 w 981364"/>
                  <a:gd name="connsiteY3" fmla="*/ 639618 h 662709"/>
                  <a:gd name="connsiteX4" fmla="*/ 127000 w 981364"/>
                  <a:gd name="connsiteY4" fmla="*/ 501073 h 662709"/>
                  <a:gd name="connsiteX5" fmla="*/ 113145 w 981364"/>
                  <a:gd name="connsiteY5" fmla="*/ 71582 h 662709"/>
                  <a:gd name="connsiteX0" fmla="*/ 113145 w 981364"/>
                  <a:gd name="connsiteY0" fmla="*/ 185580 h 776707"/>
                  <a:gd name="connsiteX1" fmla="*/ 286296 w 981364"/>
                  <a:gd name="connsiteY1" fmla="*/ 48491 h 776707"/>
                  <a:gd name="connsiteX2" fmla="*/ 847436 w 981364"/>
                  <a:gd name="connsiteY2" fmla="*/ 476525 h 776707"/>
                  <a:gd name="connsiteX3" fmla="*/ 861291 w 981364"/>
                  <a:gd name="connsiteY3" fmla="*/ 753616 h 776707"/>
                  <a:gd name="connsiteX4" fmla="*/ 127000 w 981364"/>
                  <a:gd name="connsiteY4" fmla="*/ 615071 h 776707"/>
                  <a:gd name="connsiteX5" fmla="*/ 113145 w 981364"/>
                  <a:gd name="connsiteY5" fmla="*/ 185580 h 776707"/>
                  <a:gd name="connsiteX0" fmla="*/ 113145 w 981364"/>
                  <a:gd name="connsiteY0" fmla="*/ 113572 h 704699"/>
                  <a:gd name="connsiteX1" fmla="*/ 358304 w 981364"/>
                  <a:gd name="connsiteY1" fmla="*/ 48491 h 704699"/>
                  <a:gd name="connsiteX2" fmla="*/ 847436 w 981364"/>
                  <a:gd name="connsiteY2" fmla="*/ 404517 h 704699"/>
                  <a:gd name="connsiteX3" fmla="*/ 861291 w 981364"/>
                  <a:gd name="connsiteY3" fmla="*/ 681608 h 704699"/>
                  <a:gd name="connsiteX4" fmla="*/ 127000 w 981364"/>
                  <a:gd name="connsiteY4" fmla="*/ 543063 h 704699"/>
                  <a:gd name="connsiteX5" fmla="*/ 113145 w 981364"/>
                  <a:gd name="connsiteY5" fmla="*/ 113572 h 704699"/>
                  <a:gd name="connsiteX0" fmla="*/ 75010 w 857306"/>
                  <a:gd name="connsiteY0" fmla="*/ 113572 h 719654"/>
                  <a:gd name="connsiteX1" fmla="*/ 320169 w 857306"/>
                  <a:gd name="connsiteY1" fmla="*/ 48491 h 719654"/>
                  <a:gd name="connsiteX2" fmla="*/ 809301 w 857306"/>
                  <a:gd name="connsiteY2" fmla="*/ 404517 h 719654"/>
                  <a:gd name="connsiteX3" fmla="*/ 608201 w 857306"/>
                  <a:gd name="connsiteY3" fmla="*/ 696563 h 719654"/>
                  <a:gd name="connsiteX4" fmla="*/ 88865 w 857306"/>
                  <a:gd name="connsiteY4" fmla="*/ 543063 h 719654"/>
                  <a:gd name="connsiteX5" fmla="*/ 75010 w 857306"/>
                  <a:gd name="connsiteY5" fmla="*/ 113572 h 71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57306" h="719654">
                    <a:moveTo>
                      <a:pt x="75010" y="113572"/>
                    </a:moveTo>
                    <a:cubicBezTo>
                      <a:pt x="113561" y="31143"/>
                      <a:pt x="197787" y="0"/>
                      <a:pt x="320169" y="48491"/>
                    </a:cubicBezTo>
                    <a:cubicBezTo>
                      <a:pt x="442551" y="96982"/>
                      <a:pt x="761296" y="296505"/>
                      <a:pt x="809301" y="404517"/>
                    </a:cubicBezTo>
                    <a:cubicBezTo>
                      <a:pt x="857306" y="512529"/>
                      <a:pt x="728274" y="673472"/>
                      <a:pt x="608201" y="696563"/>
                    </a:cubicBezTo>
                    <a:cubicBezTo>
                      <a:pt x="488128" y="719654"/>
                      <a:pt x="177730" y="640228"/>
                      <a:pt x="88865" y="543063"/>
                    </a:cubicBezTo>
                    <a:cubicBezTo>
                      <a:pt x="0" y="445898"/>
                      <a:pt x="36459" y="196001"/>
                      <a:pt x="75010" y="113572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88900" h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 bwMode="auto">
              <a:xfrm rot="1088072" flipV="1">
                <a:off x="1490020" y="3583607"/>
                <a:ext cx="864634" cy="613279"/>
              </a:xfrm>
              <a:custGeom>
                <a:avLst/>
                <a:gdLst>
                  <a:gd name="connsiteX0" fmla="*/ 113145 w 981364"/>
                  <a:gd name="connsiteY0" fmla="*/ 71582 h 662709"/>
                  <a:gd name="connsiteX1" fmla="*/ 279400 w 981364"/>
                  <a:gd name="connsiteY1" fmla="*/ 71582 h 662709"/>
                  <a:gd name="connsiteX2" fmla="*/ 847436 w 981364"/>
                  <a:gd name="connsiteY2" fmla="*/ 362527 h 662709"/>
                  <a:gd name="connsiteX3" fmla="*/ 861291 w 981364"/>
                  <a:gd name="connsiteY3" fmla="*/ 639618 h 662709"/>
                  <a:gd name="connsiteX4" fmla="*/ 127000 w 981364"/>
                  <a:gd name="connsiteY4" fmla="*/ 501073 h 662709"/>
                  <a:gd name="connsiteX5" fmla="*/ 113145 w 981364"/>
                  <a:gd name="connsiteY5" fmla="*/ 71582 h 662709"/>
                  <a:gd name="connsiteX0" fmla="*/ 113145 w 981364"/>
                  <a:gd name="connsiteY0" fmla="*/ 106019 h 697146"/>
                  <a:gd name="connsiteX1" fmla="*/ 426106 w 981364"/>
                  <a:gd name="connsiteY1" fmla="*/ 48491 h 697146"/>
                  <a:gd name="connsiteX2" fmla="*/ 847436 w 981364"/>
                  <a:gd name="connsiteY2" fmla="*/ 396964 h 697146"/>
                  <a:gd name="connsiteX3" fmla="*/ 861291 w 981364"/>
                  <a:gd name="connsiteY3" fmla="*/ 674055 h 697146"/>
                  <a:gd name="connsiteX4" fmla="*/ 127000 w 981364"/>
                  <a:gd name="connsiteY4" fmla="*/ 535510 h 697146"/>
                  <a:gd name="connsiteX5" fmla="*/ 113145 w 981364"/>
                  <a:gd name="connsiteY5" fmla="*/ 106019 h 697146"/>
                  <a:gd name="connsiteX0" fmla="*/ 84324 w 864634"/>
                  <a:gd name="connsiteY0" fmla="*/ 106019 h 643534"/>
                  <a:gd name="connsiteX1" fmla="*/ 397285 w 864634"/>
                  <a:gd name="connsiteY1" fmla="*/ 48491 h 643534"/>
                  <a:gd name="connsiteX2" fmla="*/ 818615 w 864634"/>
                  <a:gd name="connsiteY2" fmla="*/ 396964 h 643534"/>
                  <a:gd name="connsiteX3" fmla="*/ 673397 w 864634"/>
                  <a:gd name="connsiteY3" fmla="*/ 620443 h 643534"/>
                  <a:gd name="connsiteX4" fmla="*/ 98179 w 864634"/>
                  <a:gd name="connsiteY4" fmla="*/ 535510 h 643534"/>
                  <a:gd name="connsiteX5" fmla="*/ 84324 w 864634"/>
                  <a:gd name="connsiteY5" fmla="*/ 106019 h 643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4634" h="643534">
                    <a:moveTo>
                      <a:pt x="84324" y="106019"/>
                    </a:moveTo>
                    <a:cubicBezTo>
                      <a:pt x="134175" y="24849"/>
                      <a:pt x="274903" y="0"/>
                      <a:pt x="397285" y="48491"/>
                    </a:cubicBezTo>
                    <a:cubicBezTo>
                      <a:pt x="519667" y="96982"/>
                      <a:pt x="772596" y="301639"/>
                      <a:pt x="818615" y="396964"/>
                    </a:cubicBezTo>
                    <a:cubicBezTo>
                      <a:pt x="864634" y="492289"/>
                      <a:pt x="793470" y="597352"/>
                      <a:pt x="673397" y="620443"/>
                    </a:cubicBezTo>
                    <a:cubicBezTo>
                      <a:pt x="553324" y="643534"/>
                      <a:pt x="196358" y="621247"/>
                      <a:pt x="98179" y="535510"/>
                    </a:cubicBezTo>
                    <a:cubicBezTo>
                      <a:pt x="0" y="449773"/>
                      <a:pt x="34473" y="187189"/>
                      <a:pt x="84324" y="106019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88900" h="88900"/>
              </a:sp3d>
            </p:spPr>
            <p:txBody>
              <a:bodyPr vert="vert" wrap="none" lIns="360000" tIns="72000" rIns="144000" bIns="32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200" i="0" u="none" strike="noStrike" normalizeH="0" baseline="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 Narrow" pitchFamily="34" charset="0"/>
                  </a:rPr>
                  <a:t>DHFR</a:t>
                </a: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3150449" y="5091732"/>
              <a:ext cx="764378" cy="606382"/>
              <a:chOff x="328567" y="3600459"/>
              <a:chExt cx="764378" cy="606382"/>
            </a:xfrm>
          </p:grpSpPr>
          <p:cxnSp>
            <p:nvCxnSpPr>
              <p:cNvPr id="77" name="Straight Arrow Connector 76"/>
              <p:cNvCxnSpPr/>
              <p:nvPr/>
            </p:nvCxnSpPr>
            <p:spPr bwMode="auto">
              <a:xfrm>
                <a:off x="684695" y="3908074"/>
                <a:ext cx="61776" cy="298767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gradFill>
                  <a:gsLst>
                    <a:gs pos="0">
                      <a:srgbClr val="C00000"/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</a:gsLst>
                  <a:lin ang="14400000" scaled="0"/>
                </a:gradFill>
                <a:prstDash val="solid"/>
                <a:round/>
                <a:headEnd type="none" w="med" len="med"/>
                <a:tailEnd type="oval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  <p:sp>
            <p:nvSpPr>
              <p:cNvPr id="78" name="TextBox 77"/>
              <p:cNvSpPr txBox="1"/>
              <p:nvPr/>
            </p:nvSpPr>
            <p:spPr>
              <a:xfrm>
                <a:off x="328567" y="3600459"/>
                <a:ext cx="7643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1800" b="1" i="0" dirty="0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latin typeface="+mn-lt"/>
                  </a:rPr>
                  <a:t>Trim</a:t>
                </a:r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2340936" y="5186220"/>
            <a:ext cx="764378" cy="1035909"/>
            <a:chOff x="2340936" y="5186220"/>
            <a:chExt cx="764378" cy="1035909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 rot="4283401">
              <a:off x="2478927" y="5626036"/>
              <a:ext cx="617578" cy="574607"/>
              <a:chOff x="1490020" y="3308502"/>
              <a:chExt cx="954821" cy="888384"/>
            </a:xfrm>
            <a:solidFill>
              <a:srgbClr val="00B050"/>
            </a:solidFill>
            <a:scene3d>
              <a:camera prst="orthographicFront"/>
              <a:lightRig rig="harsh" dir="t"/>
            </a:scene3d>
          </p:grpSpPr>
          <p:sp>
            <p:nvSpPr>
              <p:cNvPr id="60" name="Freeform 59"/>
              <p:cNvSpPr/>
              <p:nvPr/>
            </p:nvSpPr>
            <p:spPr bwMode="auto">
              <a:xfrm>
                <a:off x="1587535" y="3308502"/>
                <a:ext cx="857306" cy="719654"/>
              </a:xfrm>
              <a:custGeom>
                <a:avLst/>
                <a:gdLst>
                  <a:gd name="connsiteX0" fmla="*/ 113145 w 981364"/>
                  <a:gd name="connsiteY0" fmla="*/ 71582 h 662709"/>
                  <a:gd name="connsiteX1" fmla="*/ 279400 w 981364"/>
                  <a:gd name="connsiteY1" fmla="*/ 71582 h 662709"/>
                  <a:gd name="connsiteX2" fmla="*/ 847436 w 981364"/>
                  <a:gd name="connsiteY2" fmla="*/ 362527 h 662709"/>
                  <a:gd name="connsiteX3" fmla="*/ 861291 w 981364"/>
                  <a:gd name="connsiteY3" fmla="*/ 639618 h 662709"/>
                  <a:gd name="connsiteX4" fmla="*/ 127000 w 981364"/>
                  <a:gd name="connsiteY4" fmla="*/ 501073 h 662709"/>
                  <a:gd name="connsiteX5" fmla="*/ 113145 w 981364"/>
                  <a:gd name="connsiteY5" fmla="*/ 71582 h 662709"/>
                  <a:gd name="connsiteX0" fmla="*/ 113145 w 981364"/>
                  <a:gd name="connsiteY0" fmla="*/ 185580 h 776707"/>
                  <a:gd name="connsiteX1" fmla="*/ 286296 w 981364"/>
                  <a:gd name="connsiteY1" fmla="*/ 48491 h 776707"/>
                  <a:gd name="connsiteX2" fmla="*/ 847436 w 981364"/>
                  <a:gd name="connsiteY2" fmla="*/ 476525 h 776707"/>
                  <a:gd name="connsiteX3" fmla="*/ 861291 w 981364"/>
                  <a:gd name="connsiteY3" fmla="*/ 753616 h 776707"/>
                  <a:gd name="connsiteX4" fmla="*/ 127000 w 981364"/>
                  <a:gd name="connsiteY4" fmla="*/ 615071 h 776707"/>
                  <a:gd name="connsiteX5" fmla="*/ 113145 w 981364"/>
                  <a:gd name="connsiteY5" fmla="*/ 185580 h 776707"/>
                  <a:gd name="connsiteX0" fmla="*/ 113145 w 981364"/>
                  <a:gd name="connsiteY0" fmla="*/ 113572 h 704699"/>
                  <a:gd name="connsiteX1" fmla="*/ 358304 w 981364"/>
                  <a:gd name="connsiteY1" fmla="*/ 48491 h 704699"/>
                  <a:gd name="connsiteX2" fmla="*/ 847436 w 981364"/>
                  <a:gd name="connsiteY2" fmla="*/ 404517 h 704699"/>
                  <a:gd name="connsiteX3" fmla="*/ 861291 w 981364"/>
                  <a:gd name="connsiteY3" fmla="*/ 681608 h 704699"/>
                  <a:gd name="connsiteX4" fmla="*/ 127000 w 981364"/>
                  <a:gd name="connsiteY4" fmla="*/ 543063 h 704699"/>
                  <a:gd name="connsiteX5" fmla="*/ 113145 w 981364"/>
                  <a:gd name="connsiteY5" fmla="*/ 113572 h 704699"/>
                  <a:gd name="connsiteX0" fmla="*/ 75010 w 857306"/>
                  <a:gd name="connsiteY0" fmla="*/ 113572 h 719654"/>
                  <a:gd name="connsiteX1" fmla="*/ 320169 w 857306"/>
                  <a:gd name="connsiteY1" fmla="*/ 48491 h 719654"/>
                  <a:gd name="connsiteX2" fmla="*/ 809301 w 857306"/>
                  <a:gd name="connsiteY2" fmla="*/ 404517 h 719654"/>
                  <a:gd name="connsiteX3" fmla="*/ 608201 w 857306"/>
                  <a:gd name="connsiteY3" fmla="*/ 696563 h 719654"/>
                  <a:gd name="connsiteX4" fmla="*/ 88865 w 857306"/>
                  <a:gd name="connsiteY4" fmla="*/ 543063 h 719654"/>
                  <a:gd name="connsiteX5" fmla="*/ 75010 w 857306"/>
                  <a:gd name="connsiteY5" fmla="*/ 113572 h 71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57306" h="719654">
                    <a:moveTo>
                      <a:pt x="75010" y="113572"/>
                    </a:moveTo>
                    <a:cubicBezTo>
                      <a:pt x="113561" y="31143"/>
                      <a:pt x="197787" y="0"/>
                      <a:pt x="320169" y="48491"/>
                    </a:cubicBezTo>
                    <a:cubicBezTo>
                      <a:pt x="442551" y="96982"/>
                      <a:pt x="761296" y="296505"/>
                      <a:pt x="809301" y="404517"/>
                    </a:cubicBezTo>
                    <a:cubicBezTo>
                      <a:pt x="857306" y="512529"/>
                      <a:pt x="728274" y="673472"/>
                      <a:pt x="608201" y="696563"/>
                    </a:cubicBezTo>
                    <a:cubicBezTo>
                      <a:pt x="488128" y="719654"/>
                      <a:pt x="177730" y="640228"/>
                      <a:pt x="88865" y="543063"/>
                    </a:cubicBezTo>
                    <a:cubicBezTo>
                      <a:pt x="0" y="445898"/>
                      <a:pt x="36459" y="196001"/>
                      <a:pt x="75010" y="113572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88900" h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Freeform 60"/>
              <p:cNvSpPr/>
              <p:nvPr/>
            </p:nvSpPr>
            <p:spPr bwMode="auto">
              <a:xfrm rot="1088072" flipV="1">
                <a:off x="1490020" y="3583607"/>
                <a:ext cx="864634" cy="613279"/>
              </a:xfrm>
              <a:custGeom>
                <a:avLst/>
                <a:gdLst>
                  <a:gd name="connsiteX0" fmla="*/ 113145 w 981364"/>
                  <a:gd name="connsiteY0" fmla="*/ 71582 h 662709"/>
                  <a:gd name="connsiteX1" fmla="*/ 279400 w 981364"/>
                  <a:gd name="connsiteY1" fmla="*/ 71582 h 662709"/>
                  <a:gd name="connsiteX2" fmla="*/ 847436 w 981364"/>
                  <a:gd name="connsiteY2" fmla="*/ 362527 h 662709"/>
                  <a:gd name="connsiteX3" fmla="*/ 861291 w 981364"/>
                  <a:gd name="connsiteY3" fmla="*/ 639618 h 662709"/>
                  <a:gd name="connsiteX4" fmla="*/ 127000 w 981364"/>
                  <a:gd name="connsiteY4" fmla="*/ 501073 h 662709"/>
                  <a:gd name="connsiteX5" fmla="*/ 113145 w 981364"/>
                  <a:gd name="connsiteY5" fmla="*/ 71582 h 662709"/>
                  <a:gd name="connsiteX0" fmla="*/ 113145 w 981364"/>
                  <a:gd name="connsiteY0" fmla="*/ 106019 h 697146"/>
                  <a:gd name="connsiteX1" fmla="*/ 426106 w 981364"/>
                  <a:gd name="connsiteY1" fmla="*/ 48491 h 697146"/>
                  <a:gd name="connsiteX2" fmla="*/ 847436 w 981364"/>
                  <a:gd name="connsiteY2" fmla="*/ 396964 h 697146"/>
                  <a:gd name="connsiteX3" fmla="*/ 861291 w 981364"/>
                  <a:gd name="connsiteY3" fmla="*/ 674055 h 697146"/>
                  <a:gd name="connsiteX4" fmla="*/ 127000 w 981364"/>
                  <a:gd name="connsiteY4" fmla="*/ 535510 h 697146"/>
                  <a:gd name="connsiteX5" fmla="*/ 113145 w 981364"/>
                  <a:gd name="connsiteY5" fmla="*/ 106019 h 697146"/>
                  <a:gd name="connsiteX0" fmla="*/ 84324 w 864634"/>
                  <a:gd name="connsiteY0" fmla="*/ 106019 h 643534"/>
                  <a:gd name="connsiteX1" fmla="*/ 397285 w 864634"/>
                  <a:gd name="connsiteY1" fmla="*/ 48491 h 643534"/>
                  <a:gd name="connsiteX2" fmla="*/ 818615 w 864634"/>
                  <a:gd name="connsiteY2" fmla="*/ 396964 h 643534"/>
                  <a:gd name="connsiteX3" fmla="*/ 673397 w 864634"/>
                  <a:gd name="connsiteY3" fmla="*/ 620443 h 643534"/>
                  <a:gd name="connsiteX4" fmla="*/ 98179 w 864634"/>
                  <a:gd name="connsiteY4" fmla="*/ 535510 h 643534"/>
                  <a:gd name="connsiteX5" fmla="*/ 84324 w 864634"/>
                  <a:gd name="connsiteY5" fmla="*/ 106019 h 643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4634" h="643534">
                    <a:moveTo>
                      <a:pt x="84324" y="106019"/>
                    </a:moveTo>
                    <a:cubicBezTo>
                      <a:pt x="134175" y="24849"/>
                      <a:pt x="274903" y="0"/>
                      <a:pt x="397285" y="48491"/>
                    </a:cubicBezTo>
                    <a:cubicBezTo>
                      <a:pt x="519667" y="96982"/>
                      <a:pt x="772596" y="301639"/>
                      <a:pt x="818615" y="396964"/>
                    </a:cubicBezTo>
                    <a:cubicBezTo>
                      <a:pt x="864634" y="492289"/>
                      <a:pt x="793470" y="597352"/>
                      <a:pt x="673397" y="620443"/>
                    </a:cubicBezTo>
                    <a:cubicBezTo>
                      <a:pt x="553324" y="643534"/>
                      <a:pt x="196358" y="621247"/>
                      <a:pt x="98179" y="535510"/>
                    </a:cubicBezTo>
                    <a:cubicBezTo>
                      <a:pt x="0" y="449773"/>
                      <a:pt x="34473" y="187189"/>
                      <a:pt x="84324" y="106019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88900" h="88900"/>
              </a:sp3d>
            </p:spPr>
            <p:txBody>
              <a:bodyPr vert="vert" wrap="none" lIns="360000" tIns="72000" rIns="144000" bIns="32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200" i="0" u="none" strike="noStrike" normalizeH="0" baseline="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 Narrow" pitchFamily="34" charset="0"/>
                  </a:rPr>
                  <a:t>DHFR</a:t>
                </a: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2340936" y="5186220"/>
              <a:ext cx="764378" cy="606382"/>
              <a:chOff x="328567" y="3600459"/>
              <a:chExt cx="764378" cy="606382"/>
            </a:xfrm>
          </p:grpSpPr>
          <p:cxnSp>
            <p:nvCxnSpPr>
              <p:cNvPr id="80" name="Straight Arrow Connector 79"/>
              <p:cNvCxnSpPr/>
              <p:nvPr/>
            </p:nvCxnSpPr>
            <p:spPr bwMode="auto">
              <a:xfrm>
                <a:off x="684695" y="3908074"/>
                <a:ext cx="61776" cy="298767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gradFill>
                  <a:gsLst>
                    <a:gs pos="0">
                      <a:srgbClr val="C00000"/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</a:gsLst>
                  <a:lin ang="14400000" scaled="0"/>
                </a:gradFill>
                <a:prstDash val="solid"/>
                <a:round/>
                <a:headEnd type="none" w="med" len="med"/>
                <a:tailEnd type="oval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  <p:sp>
            <p:nvSpPr>
              <p:cNvPr id="81" name="TextBox 80"/>
              <p:cNvSpPr txBox="1"/>
              <p:nvPr/>
            </p:nvSpPr>
            <p:spPr>
              <a:xfrm>
                <a:off x="328567" y="3600459"/>
                <a:ext cx="7643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1800" b="1" i="0" dirty="0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latin typeface="+mn-lt"/>
                  </a:rPr>
                  <a:t>Trim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 bwMode="auto">
          <a:xfrm rot="16200000">
            <a:off x="-537341" y="1570756"/>
            <a:ext cx="5557591" cy="431664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Q</a:t>
            </a:r>
            <a:r>
              <a:rPr lang="en-GB" sz="3600" b="1" i="0" kern="0" noProof="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uinolones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486137" y="867155"/>
            <a:ext cx="4602339" cy="57554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Mechanism of action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Inhibit DNA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gyrase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topoisomerase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IV (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bactericidal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Drug details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Nalidixic</a:t>
            </a: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 acid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original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quinolone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. Indicated for urinary tract infections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Ciprofloxacin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P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otent 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fluoroquinolone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Inhibits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 &amp;  subunits of DNA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gyrase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Spectrum of activity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Mainly 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gram negative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bacteria (e.g. </a:t>
            </a:r>
            <a:r>
              <a:rPr lang="en-GB" dirty="0" err="1" smtClean="0">
                <a:solidFill>
                  <a:srgbClr val="006699"/>
                </a:solidFill>
                <a:latin typeface="+mn-lt"/>
              </a:rPr>
              <a:t>Neisseria</a:t>
            </a:r>
            <a:r>
              <a:rPr lang="en-GB" dirty="0" smtClean="0">
                <a:solidFill>
                  <a:srgbClr val="006699"/>
                </a:solidFill>
                <a:latin typeface="+mn-lt"/>
              </a:rPr>
              <a:t>, Salmonella, </a:t>
            </a:r>
            <a:r>
              <a:rPr lang="en-GB" dirty="0" err="1" smtClean="0">
                <a:solidFill>
                  <a:srgbClr val="006699"/>
                </a:solidFill>
                <a:latin typeface="+mn-lt"/>
              </a:rPr>
              <a:t>Shigella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Fluoroquinolones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moderate activity against gram positive bacteria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Resistance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Alterations in target enzymes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Spontaneous mutations in genes encoding DNA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gyrase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topoisomerase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IV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Alterations in drug permeation: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Reductions in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aquaporins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increases efflux systems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41" name="Pie 40"/>
          <p:cNvSpPr>
            <a:spLocks noChangeAspect="1"/>
          </p:cNvSpPr>
          <p:nvPr/>
        </p:nvSpPr>
        <p:spPr bwMode="auto">
          <a:xfrm>
            <a:off x="1421520" y="4454984"/>
            <a:ext cx="486184" cy="486184"/>
          </a:xfrm>
          <a:prstGeom prst="pie">
            <a:avLst>
              <a:gd name="adj1" fmla="val 3187481"/>
              <a:gd name="adj2" fmla="val 19311684"/>
            </a:avLst>
          </a:prstGeom>
          <a:solidFill>
            <a:schemeClr val="accent1">
              <a:lumMod val="60000"/>
              <a:lumOff val="40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harsh" dir="t"/>
          </a:scene3d>
          <a:sp3d prstMaterial="flat">
            <a:bevelT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2555776" y="6237312"/>
            <a:ext cx="432046" cy="360040"/>
            <a:chOff x="2555776" y="2924944"/>
            <a:chExt cx="499648" cy="504056"/>
          </a:xfrm>
        </p:grpSpPr>
        <p:sp>
          <p:nvSpPr>
            <p:cNvPr id="47" name="Rounded Rectangle 46"/>
            <p:cNvSpPr/>
            <p:nvPr/>
          </p:nvSpPr>
          <p:spPr bwMode="auto">
            <a:xfrm>
              <a:off x="2555776" y="2924944"/>
              <a:ext cx="216024" cy="504056"/>
            </a:xfrm>
            <a:prstGeom prst="roundRect">
              <a:avLst/>
            </a:prstGeom>
            <a:solidFill>
              <a:srgbClr val="00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8" name="Rounded Rectangle 47"/>
            <p:cNvSpPr/>
            <p:nvPr/>
          </p:nvSpPr>
          <p:spPr bwMode="auto">
            <a:xfrm>
              <a:off x="2839400" y="2924944"/>
              <a:ext cx="216024" cy="504056"/>
            </a:xfrm>
            <a:prstGeom prst="roundRect">
              <a:avLst/>
            </a:prstGeom>
            <a:solidFill>
              <a:srgbClr val="00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707906" y="3068960"/>
            <a:ext cx="432046" cy="360040"/>
            <a:chOff x="2555776" y="2924944"/>
            <a:chExt cx="499648" cy="504056"/>
          </a:xfrm>
          <a:solidFill>
            <a:srgbClr val="FF6600"/>
          </a:solidFill>
        </p:grpSpPr>
        <p:sp>
          <p:nvSpPr>
            <p:cNvPr id="50" name="Rounded Rectangle 49"/>
            <p:cNvSpPr/>
            <p:nvPr/>
          </p:nvSpPr>
          <p:spPr bwMode="auto">
            <a:xfrm>
              <a:off x="2555776" y="2924944"/>
              <a:ext cx="216024" cy="504056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2839400" y="2924944"/>
              <a:ext cx="216024" cy="504056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131842" y="6237312"/>
            <a:ext cx="432046" cy="360040"/>
            <a:chOff x="2555776" y="2924944"/>
            <a:chExt cx="499648" cy="504056"/>
          </a:xfrm>
        </p:grpSpPr>
        <p:sp>
          <p:nvSpPr>
            <p:cNvPr id="53" name="Rounded Rectangle 52"/>
            <p:cNvSpPr/>
            <p:nvPr/>
          </p:nvSpPr>
          <p:spPr bwMode="auto">
            <a:xfrm>
              <a:off x="2555776" y="2924944"/>
              <a:ext cx="216024" cy="504056"/>
            </a:xfrm>
            <a:prstGeom prst="roundRect">
              <a:avLst/>
            </a:prstGeom>
            <a:solidFill>
              <a:srgbClr val="00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" name="Rounded Rectangle 53"/>
            <p:cNvSpPr/>
            <p:nvPr/>
          </p:nvSpPr>
          <p:spPr bwMode="auto">
            <a:xfrm>
              <a:off x="2839400" y="2924944"/>
              <a:ext cx="216024" cy="504056"/>
            </a:xfrm>
            <a:prstGeom prst="roundRect">
              <a:avLst/>
            </a:prstGeom>
            <a:solidFill>
              <a:srgbClr val="00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707906" y="6237312"/>
            <a:ext cx="432046" cy="360040"/>
            <a:chOff x="2555776" y="2924944"/>
            <a:chExt cx="499648" cy="504056"/>
          </a:xfrm>
        </p:grpSpPr>
        <p:sp>
          <p:nvSpPr>
            <p:cNvPr id="56" name="Rounded Rectangle 55"/>
            <p:cNvSpPr/>
            <p:nvPr/>
          </p:nvSpPr>
          <p:spPr bwMode="auto">
            <a:xfrm>
              <a:off x="2555776" y="2924944"/>
              <a:ext cx="216024" cy="504056"/>
            </a:xfrm>
            <a:prstGeom prst="roundRect">
              <a:avLst/>
            </a:prstGeom>
            <a:solidFill>
              <a:srgbClr val="00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7" name="Rounded Rectangle 56"/>
            <p:cNvSpPr/>
            <p:nvPr/>
          </p:nvSpPr>
          <p:spPr bwMode="auto">
            <a:xfrm>
              <a:off x="2839400" y="2924944"/>
              <a:ext cx="216024" cy="504056"/>
            </a:xfrm>
            <a:prstGeom prst="roundRect">
              <a:avLst/>
            </a:prstGeom>
            <a:solidFill>
              <a:srgbClr val="00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 w="63500" h="63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20924" y="3140968"/>
            <a:ext cx="2159566" cy="3312368"/>
            <a:chOff x="120924" y="3140968"/>
            <a:chExt cx="2159566" cy="3312368"/>
          </a:xfrm>
        </p:grpSpPr>
        <p:sp>
          <p:nvSpPr>
            <p:cNvPr id="33" name="Rectangle 32"/>
            <p:cNvSpPr/>
            <p:nvPr/>
          </p:nvSpPr>
          <p:spPr bwMode="auto">
            <a:xfrm>
              <a:off x="144016" y="3140968"/>
              <a:ext cx="2088000" cy="3312368"/>
            </a:xfrm>
            <a:prstGeom prst="rect">
              <a:avLst/>
            </a:prstGeom>
            <a:noFill/>
            <a:ln w="19050" cap="flat" cmpd="dbl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" name="Pie 41"/>
            <p:cNvSpPr>
              <a:spLocks noChangeAspect="1"/>
            </p:cNvSpPr>
            <p:nvPr/>
          </p:nvSpPr>
          <p:spPr bwMode="auto">
            <a:xfrm>
              <a:off x="413408" y="4454984"/>
              <a:ext cx="441986" cy="441986"/>
            </a:xfrm>
            <a:prstGeom prst="pie">
              <a:avLst>
                <a:gd name="adj1" fmla="val 0"/>
                <a:gd name="adj2" fmla="val 19311684"/>
              </a:avLst>
            </a:prstGeom>
            <a:solidFill>
              <a:schemeClr val="accent1">
                <a:lumMod val="60000"/>
                <a:lumOff val="40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 w="88900" h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49300" y="3747136"/>
              <a:ext cx="570201" cy="678075"/>
              <a:chOff x="1531528" y="2276872"/>
              <a:chExt cx="570201" cy="67807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531528" y="2276872"/>
                <a:ext cx="570201" cy="475590"/>
                <a:chOff x="1531528" y="2276872"/>
                <a:chExt cx="570201" cy="475590"/>
              </a:xfrm>
              <a:solidFill>
                <a:srgbClr val="FFC000"/>
              </a:solidFill>
              <a:scene3d>
                <a:camera prst="orthographicFront"/>
                <a:lightRig rig="harsh" dir="t"/>
              </a:scene3d>
            </p:grpSpPr>
            <p:sp>
              <p:nvSpPr>
                <p:cNvPr id="2" name="Oval 1"/>
                <p:cNvSpPr/>
                <p:nvPr/>
              </p:nvSpPr>
              <p:spPr bwMode="auto">
                <a:xfrm>
                  <a:off x="1531528" y="2276872"/>
                  <a:ext cx="486907" cy="432048"/>
                </a:xfrm>
                <a:prstGeom prst="ellipse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14300" h="101600"/>
                </a:sp3d>
              </p:spPr>
              <p:txBody>
                <a:bodyPr vert="horz" wrap="none" lIns="36000" tIns="3600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GB" sz="1800" i="0" dirty="0" err="1" smtClean="0">
                      <a:ln>
                        <a:solidFill>
                          <a:srgbClr val="006699"/>
                        </a:solidFill>
                      </a:ln>
                      <a:solidFill>
                        <a:srgbClr val="0099CC"/>
                      </a:solidFill>
                      <a:latin typeface="+mn-lt"/>
                    </a:rPr>
                    <a:t>Qln</a:t>
                  </a:r>
                  <a:endParaRPr kumimoji="0" lang="en-GB" sz="1800" b="0" i="0" u="none" strike="noStrike" cap="none" normalizeH="0" baseline="0" dirty="0" smtClean="0">
                    <a:ln>
                      <a:solidFill>
                        <a:srgbClr val="006699"/>
                      </a:solidFill>
                    </a:ln>
                    <a:solidFill>
                      <a:srgbClr val="0099CC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58" name="Oval 57"/>
                <p:cNvSpPr/>
                <p:nvPr/>
              </p:nvSpPr>
              <p:spPr bwMode="auto">
                <a:xfrm>
                  <a:off x="1756498" y="2472814"/>
                  <a:ext cx="345231" cy="279648"/>
                </a:xfrm>
                <a:prstGeom prst="ellipse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14300" h="1016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59" name="Straight Arrow Connector 58"/>
              <p:cNvCxnSpPr/>
              <p:nvPr/>
            </p:nvCxnSpPr>
            <p:spPr bwMode="auto">
              <a:xfrm>
                <a:off x="1789402" y="2656180"/>
                <a:ext cx="61776" cy="298767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gradFill>
                  <a:gsLst>
                    <a:gs pos="0">
                      <a:srgbClr val="C00000"/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</a:gsLst>
                  <a:lin ang="14400000" scaled="0"/>
                </a:gradFill>
                <a:prstDash val="solid"/>
                <a:round/>
                <a:headEnd type="none" w="med" len="med"/>
                <a:tailEnd type="oval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</p:grpSp>
        <p:sp>
          <p:nvSpPr>
            <p:cNvPr id="60" name="TextBox 59"/>
            <p:cNvSpPr txBox="1"/>
            <p:nvPr/>
          </p:nvSpPr>
          <p:spPr>
            <a:xfrm>
              <a:off x="120924" y="3151786"/>
              <a:ext cx="2159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rgbClr val="006699"/>
                    </a:solidFill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</a:rPr>
                <a:t>Enzyme alteration</a:t>
              </a:r>
              <a:endParaRPr lang="en-GB" sz="1800" b="1" i="0" dirty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295454" y="3068960"/>
            <a:ext cx="2056507" cy="3384376"/>
            <a:chOff x="2295454" y="3068960"/>
            <a:chExt cx="2056507" cy="3384376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295454" y="3140968"/>
              <a:ext cx="2052000" cy="3312368"/>
            </a:xfrm>
            <a:prstGeom prst="rect">
              <a:avLst/>
            </a:prstGeom>
            <a:noFill/>
            <a:ln w="19050" cap="flat" cmpd="dbl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2555778" y="3068960"/>
              <a:ext cx="432046" cy="360040"/>
              <a:chOff x="2555776" y="2924944"/>
              <a:chExt cx="499648" cy="504056"/>
            </a:xfrm>
            <a:solidFill>
              <a:srgbClr val="FF6600"/>
            </a:solidFill>
          </p:grpSpPr>
          <p:sp>
            <p:nvSpPr>
              <p:cNvPr id="43" name="Rounded Rectangle 42"/>
              <p:cNvSpPr/>
              <p:nvPr/>
            </p:nvSpPr>
            <p:spPr bwMode="auto">
              <a:xfrm>
                <a:off x="2555776" y="2924944"/>
                <a:ext cx="216024" cy="504056"/>
              </a:xfrm>
              <a:prstGeom prst="round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 bwMode="auto">
              <a:xfrm>
                <a:off x="2839400" y="2924944"/>
                <a:ext cx="216024" cy="504056"/>
              </a:xfrm>
              <a:prstGeom prst="round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2320636" y="4483267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rgbClr val="006699"/>
                    </a:solidFill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</a:rPr>
                <a:t>Drug permeation</a:t>
              </a:r>
              <a:endParaRPr lang="en-GB" sz="1800" b="1" i="0" dirty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432631" y="2429735"/>
            <a:ext cx="570201" cy="475590"/>
            <a:chOff x="1531528" y="2276872"/>
            <a:chExt cx="570201" cy="475590"/>
          </a:xfrm>
          <a:solidFill>
            <a:srgbClr val="FFC000"/>
          </a:solidFill>
          <a:scene3d>
            <a:camera prst="orthographicFront"/>
            <a:lightRig rig="harsh" dir="t"/>
          </a:scene3d>
        </p:grpSpPr>
        <p:sp>
          <p:nvSpPr>
            <p:cNvPr id="65" name="Oval 64"/>
            <p:cNvSpPr/>
            <p:nvPr/>
          </p:nvSpPr>
          <p:spPr bwMode="auto">
            <a:xfrm>
              <a:off x="1531528" y="2276872"/>
              <a:ext cx="486907" cy="4320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none" lIns="3600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i="0" dirty="0" err="1" smtClean="0">
                  <a:ln>
                    <a:solidFill>
                      <a:srgbClr val="006699"/>
                    </a:solidFill>
                  </a:ln>
                  <a:solidFill>
                    <a:srgbClr val="0099CC"/>
                  </a:solidFill>
                  <a:latin typeface="+mn-lt"/>
                </a:rPr>
                <a:t>Qln</a:t>
              </a:r>
              <a:endParaRPr kumimoji="0" lang="en-GB" sz="1800" b="0" i="0" u="none" strike="noStrike" cap="none" normalizeH="0" baseline="0" dirty="0" smtClean="0">
                <a:ln>
                  <a:solidFill>
                    <a:srgbClr val="006699"/>
                  </a:solidFill>
                </a:ln>
                <a:solidFill>
                  <a:srgbClr val="0099CC"/>
                </a:solidFill>
                <a:effectLst/>
                <a:latin typeface="+mn-lt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1756498" y="2472814"/>
              <a:ext cx="345231" cy="2796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644574" y="2495050"/>
            <a:ext cx="570201" cy="475590"/>
            <a:chOff x="1531528" y="2276872"/>
            <a:chExt cx="570201" cy="475590"/>
          </a:xfrm>
          <a:solidFill>
            <a:srgbClr val="FFC000"/>
          </a:solidFill>
          <a:scene3d>
            <a:camera prst="orthographicFront"/>
            <a:lightRig rig="harsh" dir="t"/>
          </a:scene3d>
        </p:grpSpPr>
        <p:sp>
          <p:nvSpPr>
            <p:cNvPr id="68" name="Oval 67"/>
            <p:cNvSpPr/>
            <p:nvPr/>
          </p:nvSpPr>
          <p:spPr bwMode="auto">
            <a:xfrm>
              <a:off x="1531528" y="2276872"/>
              <a:ext cx="486907" cy="4320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none" lIns="3600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i="0" dirty="0" err="1" smtClean="0">
                  <a:ln>
                    <a:solidFill>
                      <a:srgbClr val="006699"/>
                    </a:solidFill>
                  </a:ln>
                  <a:solidFill>
                    <a:srgbClr val="0099CC"/>
                  </a:solidFill>
                  <a:latin typeface="+mn-lt"/>
                </a:rPr>
                <a:t>Qln</a:t>
              </a:r>
              <a:endParaRPr kumimoji="0" lang="en-GB" sz="1800" b="0" i="0" u="none" strike="noStrike" cap="none" normalizeH="0" baseline="0" dirty="0" smtClean="0">
                <a:ln>
                  <a:solidFill>
                    <a:srgbClr val="006699"/>
                  </a:solidFill>
                </a:ln>
                <a:solidFill>
                  <a:srgbClr val="0099CC"/>
                </a:solidFill>
                <a:effectLst/>
                <a:latin typeface="+mn-lt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1756498" y="2472814"/>
              <a:ext cx="345231" cy="2796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27520" y="1138813"/>
            <a:ext cx="4114411" cy="1522934"/>
            <a:chOff x="227520" y="1138813"/>
            <a:chExt cx="4114411" cy="1522934"/>
          </a:xfrm>
        </p:grpSpPr>
        <p:grpSp>
          <p:nvGrpSpPr>
            <p:cNvPr id="11" name="Group 296"/>
            <p:cNvGrpSpPr/>
            <p:nvPr/>
          </p:nvGrpSpPr>
          <p:grpSpPr>
            <a:xfrm>
              <a:off x="227520" y="1138813"/>
              <a:ext cx="4114411" cy="737762"/>
              <a:chOff x="244444" y="3052786"/>
              <a:chExt cx="4114411" cy="737762"/>
            </a:xfrm>
          </p:grpSpPr>
          <p:sp>
            <p:nvSpPr>
              <p:cNvPr id="12" name="Freeform 11"/>
              <p:cNvSpPr>
                <a:spLocks noChangeAspect="1"/>
              </p:cNvSpPr>
              <p:nvPr/>
            </p:nvSpPr>
            <p:spPr bwMode="auto">
              <a:xfrm rot="13818951">
                <a:off x="3075645" y="3277592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rgbClr val="0070C0">
                  <a:alpha val="50000"/>
                </a:srgbClr>
              </a:solidFill>
              <a:ln w="1587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" name="Freeform 12"/>
              <p:cNvSpPr>
                <a:spLocks noChangeAspect="1"/>
              </p:cNvSpPr>
              <p:nvPr/>
            </p:nvSpPr>
            <p:spPr bwMode="auto">
              <a:xfrm rot="13636542">
                <a:off x="3206272" y="3452518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rgbClr val="0070C0">
                  <a:alpha val="50000"/>
                </a:srgbClr>
              </a:solidFill>
              <a:ln w="1587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" name="Freeform 5"/>
              <p:cNvSpPr>
                <a:spLocks noChangeAspect="1"/>
              </p:cNvSpPr>
              <p:nvPr/>
            </p:nvSpPr>
            <p:spPr bwMode="auto">
              <a:xfrm rot="3120000">
                <a:off x="1438128" y="3064191"/>
                <a:ext cx="110880" cy="217652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" name="Freeform 6"/>
              <p:cNvSpPr>
                <a:spLocks noChangeAspect="1"/>
              </p:cNvSpPr>
              <p:nvPr/>
            </p:nvSpPr>
            <p:spPr bwMode="auto">
              <a:xfrm rot="3120000">
                <a:off x="1286565" y="3209763"/>
                <a:ext cx="110882" cy="17111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" name="Freeform 15"/>
              <p:cNvSpPr>
                <a:spLocks noChangeAspect="1"/>
              </p:cNvSpPr>
              <p:nvPr/>
            </p:nvSpPr>
            <p:spPr bwMode="auto">
              <a:xfrm rot="3120000">
                <a:off x="1585621" y="3242473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rgbClr val="FFC000">
                  <a:alpha val="50000"/>
                </a:srgbClr>
              </a:solidFill>
              <a:ln w="15875" cap="flat" cmpd="sng" algn="ctr">
                <a:solidFill>
                  <a:srgbClr val="B88800">
                    <a:alpha val="81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Freeform 16"/>
              <p:cNvSpPr>
                <a:spLocks noChangeAspect="1"/>
              </p:cNvSpPr>
              <p:nvPr/>
            </p:nvSpPr>
            <p:spPr bwMode="auto">
              <a:xfrm rot="3120000">
                <a:off x="1427743" y="3394111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rgbClr val="0070C0">
                  <a:alpha val="50000"/>
                </a:srgbClr>
              </a:solidFill>
              <a:ln w="1587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>
                <a:spLocks noChangeAspect="1"/>
              </p:cNvSpPr>
              <p:nvPr/>
            </p:nvSpPr>
            <p:spPr bwMode="auto">
              <a:xfrm rot="3120000">
                <a:off x="1746126" y="3447133"/>
                <a:ext cx="110880" cy="217652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Freeform 18"/>
              <p:cNvSpPr>
                <a:spLocks noChangeAspect="1"/>
              </p:cNvSpPr>
              <p:nvPr/>
            </p:nvSpPr>
            <p:spPr bwMode="auto">
              <a:xfrm rot="3120000">
                <a:off x="1594563" y="3592705"/>
                <a:ext cx="110882" cy="17111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" name="Freeform 19"/>
              <p:cNvSpPr>
                <a:spLocks noChangeAspect="1"/>
              </p:cNvSpPr>
              <p:nvPr/>
            </p:nvSpPr>
            <p:spPr bwMode="auto">
              <a:xfrm rot="7613760">
                <a:off x="2239194" y="3492936"/>
                <a:ext cx="110880" cy="217652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" name="Freeform 20"/>
              <p:cNvSpPr>
                <a:spLocks noChangeAspect="1"/>
              </p:cNvSpPr>
              <p:nvPr/>
            </p:nvSpPr>
            <p:spPr bwMode="auto">
              <a:xfrm rot="7613760">
                <a:off x="2081624" y="3401749"/>
                <a:ext cx="110882" cy="17111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Freeform 21"/>
              <p:cNvSpPr>
                <a:spLocks noChangeAspect="1"/>
              </p:cNvSpPr>
              <p:nvPr/>
            </p:nvSpPr>
            <p:spPr bwMode="auto">
              <a:xfrm rot="18471593">
                <a:off x="2258622" y="3165026"/>
                <a:ext cx="110880" cy="217652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15875" cap="flat" cmpd="sng" algn="ctr">
                <a:solidFill>
                  <a:schemeClr val="accent1">
                    <a:lumMod val="75000"/>
                    <a:alpha val="8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Freeform 22"/>
              <p:cNvSpPr>
                <a:spLocks noChangeAspect="1"/>
              </p:cNvSpPr>
              <p:nvPr/>
            </p:nvSpPr>
            <p:spPr bwMode="auto">
              <a:xfrm rot="18471593">
                <a:off x="2414242" y="3305389"/>
                <a:ext cx="110882" cy="17111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chemeClr val="bg2">
                  <a:lumMod val="75000"/>
                  <a:alpha val="50000"/>
                </a:schemeClr>
              </a:solidFill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23"/>
              <p:cNvSpPr>
                <a:spLocks noChangeAspect="1"/>
              </p:cNvSpPr>
              <p:nvPr/>
            </p:nvSpPr>
            <p:spPr bwMode="auto">
              <a:xfrm rot="3240000">
                <a:off x="2933214" y="3106815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rgbClr val="FFC000">
                  <a:alpha val="50000"/>
                </a:srgbClr>
              </a:solidFill>
              <a:ln w="15875" cap="flat" cmpd="sng" algn="ctr">
                <a:solidFill>
                  <a:srgbClr val="B88800">
                    <a:alpha val="81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>
                <a:spLocks noChangeAspect="1"/>
              </p:cNvSpPr>
              <p:nvPr/>
            </p:nvSpPr>
            <p:spPr bwMode="auto">
              <a:xfrm rot="3240000">
                <a:off x="2770986" y="3252865"/>
                <a:ext cx="115502" cy="178240"/>
              </a:xfrm>
              <a:custGeom>
                <a:avLst/>
                <a:gdLst>
                  <a:gd name="connsiteX0" fmla="*/ 0 w 733331"/>
                  <a:gd name="connsiteY0" fmla="*/ 407406 h 1131683"/>
                  <a:gd name="connsiteX1" fmla="*/ 371192 w 733331"/>
                  <a:gd name="connsiteY1" fmla="*/ 0 h 1131683"/>
                  <a:gd name="connsiteX2" fmla="*/ 733331 w 733331"/>
                  <a:gd name="connsiteY2" fmla="*/ 416459 h 1131683"/>
                  <a:gd name="connsiteX3" fmla="*/ 724278 w 733331"/>
                  <a:gd name="connsiteY3" fmla="*/ 1131683 h 1131683"/>
                  <a:gd name="connsiteX4" fmla="*/ 9054 w 733331"/>
                  <a:gd name="connsiteY4" fmla="*/ 1131683 h 1131683"/>
                  <a:gd name="connsiteX5" fmla="*/ 0 w 733331"/>
                  <a:gd name="connsiteY5" fmla="*/ 407406 h 1131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131683">
                    <a:moveTo>
                      <a:pt x="0" y="407406"/>
                    </a:moveTo>
                    <a:lnTo>
                      <a:pt x="371192" y="0"/>
                    </a:lnTo>
                    <a:lnTo>
                      <a:pt x="733331" y="416459"/>
                    </a:lnTo>
                    <a:lnTo>
                      <a:pt x="724278" y="1131683"/>
                    </a:lnTo>
                    <a:lnTo>
                      <a:pt x="9054" y="1131683"/>
                    </a:lnTo>
                    <a:lnTo>
                      <a:pt x="0" y="407406"/>
                    </a:lnTo>
                    <a:close/>
                  </a:path>
                </a:pathLst>
              </a:custGeom>
              <a:solidFill>
                <a:srgbClr val="0070C0">
                  <a:alpha val="50000"/>
                </a:srgbClr>
              </a:solidFill>
              <a:ln w="1587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>
                <a:spLocks noChangeAspect="1"/>
              </p:cNvSpPr>
              <p:nvPr/>
            </p:nvSpPr>
            <p:spPr bwMode="auto">
              <a:xfrm rot="13818951">
                <a:off x="2921581" y="3385333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rgbClr val="FFC000">
                  <a:alpha val="50000"/>
                </a:srgbClr>
              </a:solidFill>
              <a:ln w="15875" cap="flat" cmpd="sng" algn="ctr">
                <a:solidFill>
                  <a:srgbClr val="B88800">
                    <a:alpha val="81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>
                <a:spLocks noChangeAspect="1"/>
              </p:cNvSpPr>
              <p:nvPr/>
            </p:nvSpPr>
            <p:spPr bwMode="auto">
              <a:xfrm rot="13636542">
                <a:off x="3059425" y="3568245"/>
                <a:ext cx="115500" cy="226721"/>
              </a:xfrm>
              <a:custGeom>
                <a:avLst/>
                <a:gdLst>
                  <a:gd name="connsiteX0" fmla="*/ 0 w 733331"/>
                  <a:gd name="connsiteY0" fmla="*/ 1439501 h 1439501"/>
                  <a:gd name="connsiteX1" fmla="*/ 9054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  <a:gd name="connsiteX0" fmla="*/ 0 w 733331"/>
                  <a:gd name="connsiteY0" fmla="*/ 1439501 h 1439501"/>
                  <a:gd name="connsiteX1" fmla="*/ 0 w 733331"/>
                  <a:gd name="connsiteY1" fmla="*/ 0 h 1439501"/>
                  <a:gd name="connsiteX2" fmla="*/ 733331 w 733331"/>
                  <a:gd name="connsiteY2" fmla="*/ 0 h 1439501"/>
                  <a:gd name="connsiteX3" fmla="*/ 733331 w 733331"/>
                  <a:gd name="connsiteY3" fmla="*/ 1439501 h 1439501"/>
                  <a:gd name="connsiteX4" fmla="*/ 380246 w 733331"/>
                  <a:gd name="connsiteY4" fmla="*/ 1013988 h 1439501"/>
                  <a:gd name="connsiteX5" fmla="*/ 0 w 733331"/>
                  <a:gd name="connsiteY5" fmla="*/ 1439501 h 1439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331" h="1439501">
                    <a:moveTo>
                      <a:pt x="0" y="1439501"/>
                    </a:moveTo>
                    <a:lnTo>
                      <a:pt x="0" y="0"/>
                    </a:lnTo>
                    <a:lnTo>
                      <a:pt x="733331" y="0"/>
                    </a:lnTo>
                    <a:lnTo>
                      <a:pt x="733331" y="1439501"/>
                    </a:lnTo>
                    <a:lnTo>
                      <a:pt x="380246" y="1013988"/>
                    </a:lnTo>
                    <a:lnTo>
                      <a:pt x="0" y="1439501"/>
                    </a:lnTo>
                    <a:close/>
                  </a:path>
                </a:pathLst>
              </a:custGeom>
              <a:solidFill>
                <a:srgbClr val="FFC000">
                  <a:alpha val="50000"/>
                </a:srgbClr>
              </a:solidFill>
              <a:ln w="15875" cap="flat" cmpd="sng" algn="ctr">
                <a:solidFill>
                  <a:srgbClr val="B88800">
                    <a:alpha val="81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>
                <a:off x="244444" y="3064762"/>
                <a:ext cx="3603279" cy="725786"/>
              </a:xfrm>
              <a:custGeom>
                <a:avLst/>
                <a:gdLst>
                  <a:gd name="connsiteX0" fmla="*/ 0 w 3603279"/>
                  <a:gd name="connsiteY0" fmla="*/ 724277 h 724279"/>
                  <a:gd name="connsiteX1" fmla="*/ 724277 w 3603279"/>
                  <a:gd name="connsiteY1" fmla="*/ 9053 h 724279"/>
                  <a:gd name="connsiteX2" fmla="*/ 1439501 w 3603279"/>
                  <a:gd name="connsiteY2" fmla="*/ 724277 h 724279"/>
                  <a:gd name="connsiteX3" fmla="*/ 2154724 w 3603279"/>
                  <a:gd name="connsiteY3" fmla="*/ 9053 h 724279"/>
                  <a:gd name="connsiteX4" fmla="*/ 2879002 w 3603279"/>
                  <a:gd name="connsiteY4" fmla="*/ 724277 h 724279"/>
                  <a:gd name="connsiteX5" fmla="*/ 3603279 w 3603279"/>
                  <a:gd name="connsiteY5" fmla="*/ 0 h 724279"/>
                  <a:gd name="connsiteX0" fmla="*/ 0 w 3603279"/>
                  <a:gd name="connsiteY0" fmla="*/ 750039 h 751548"/>
                  <a:gd name="connsiteX1" fmla="*/ 724277 w 3603279"/>
                  <a:gd name="connsiteY1" fmla="*/ 34815 h 751548"/>
                  <a:gd name="connsiteX2" fmla="*/ 1439501 w 3603279"/>
                  <a:gd name="connsiteY2" fmla="*/ 750039 h 751548"/>
                  <a:gd name="connsiteX3" fmla="*/ 2154724 w 3603279"/>
                  <a:gd name="connsiteY3" fmla="*/ 34815 h 751548"/>
                  <a:gd name="connsiteX4" fmla="*/ 2879002 w 3603279"/>
                  <a:gd name="connsiteY4" fmla="*/ 750039 h 751548"/>
                  <a:gd name="connsiteX5" fmla="*/ 3603279 w 3603279"/>
                  <a:gd name="connsiteY5" fmla="*/ 25762 h 751548"/>
                  <a:gd name="connsiteX0" fmla="*/ 0 w 3603279"/>
                  <a:gd name="connsiteY0" fmla="*/ 724277 h 725786"/>
                  <a:gd name="connsiteX1" fmla="*/ 724277 w 3603279"/>
                  <a:gd name="connsiteY1" fmla="*/ 9053 h 725786"/>
                  <a:gd name="connsiteX2" fmla="*/ 1439501 w 3603279"/>
                  <a:gd name="connsiteY2" fmla="*/ 724277 h 725786"/>
                  <a:gd name="connsiteX3" fmla="*/ 2154724 w 3603279"/>
                  <a:gd name="connsiteY3" fmla="*/ 9053 h 725786"/>
                  <a:gd name="connsiteX4" fmla="*/ 2879002 w 3603279"/>
                  <a:gd name="connsiteY4" fmla="*/ 724277 h 725786"/>
                  <a:gd name="connsiteX5" fmla="*/ 3603279 w 3603279"/>
                  <a:gd name="connsiteY5" fmla="*/ 0 h 725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3279" h="725786">
                    <a:moveTo>
                      <a:pt x="0" y="724277"/>
                    </a:moveTo>
                    <a:cubicBezTo>
                      <a:pt x="242180" y="366665"/>
                      <a:pt x="486089" y="66850"/>
                      <a:pt x="724277" y="9053"/>
                    </a:cubicBezTo>
                    <a:cubicBezTo>
                      <a:pt x="964194" y="9053"/>
                      <a:pt x="1201093" y="724277"/>
                      <a:pt x="1439501" y="724277"/>
                    </a:cubicBezTo>
                    <a:cubicBezTo>
                      <a:pt x="1677909" y="724277"/>
                      <a:pt x="1914807" y="9053"/>
                      <a:pt x="2154724" y="9053"/>
                    </a:cubicBezTo>
                    <a:cubicBezTo>
                      <a:pt x="2394641" y="9053"/>
                      <a:pt x="2637576" y="725786"/>
                      <a:pt x="2879002" y="724277"/>
                    </a:cubicBezTo>
                    <a:cubicBezTo>
                      <a:pt x="3120428" y="722768"/>
                      <a:pt x="3361853" y="361384"/>
                      <a:pt x="3603279" y="0"/>
                    </a:cubicBezTo>
                  </a:path>
                </a:pathLst>
              </a:custGeom>
              <a:noFill/>
              <a:ln w="44450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81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 rot="10800000">
                <a:off x="755576" y="3052786"/>
                <a:ext cx="3603279" cy="724279"/>
              </a:xfrm>
              <a:custGeom>
                <a:avLst/>
                <a:gdLst>
                  <a:gd name="connsiteX0" fmla="*/ 0 w 3603279"/>
                  <a:gd name="connsiteY0" fmla="*/ 724277 h 724279"/>
                  <a:gd name="connsiteX1" fmla="*/ 724277 w 3603279"/>
                  <a:gd name="connsiteY1" fmla="*/ 9053 h 724279"/>
                  <a:gd name="connsiteX2" fmla="*/ 1439501 w 3603279"/>
                  <a:gd name="connsiteY2" fmla="*/ 724277 h 724279"/>
                  <a:gd name="connsiteX3" fmla="*/ 2154724 w 3603279"/>
                  <a:gd name="connsiteY3" fmla="*/ 9053 h 724279"/>
                  <a:gd name="connsiteX4" fmla="*/ 2879002 w 3603279"/>
                  <a:gd name="connsiteY4" fmla="*/ 724277 h 724279"/>
                  <a:gd name="connsiteX5" fmla="*/ 3603279 w 3603279"/>
                  <a:gd name="connsiteY5" fmla="*/ 0 h 724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3279" h="724279">
                    <a:moveTo>
                      <a:pt x="0" y="724277"/>
                    </a:moveTo>
                    <a:cubicBezTo>
                      <a:pt x="242180" y="366665"/>
                      <a:pt x="484360" y="9053"/>
                      <a:pt x="724277" y="9053"/>
                    </a:cubicBezTo>
                    <a:cubicBezTo>
                      <a:pt x="964194" y="9053"/>
                      <a:pt x="1201093" y="724277"/>
                      <a:pt x="1439501" y="724277"/>
                    </a:cubicBezTo>
                    <a:cubicBezTo>
                      <a:pt x="1677909" y="724277"/>
                      <a:pt x="1914807" y="9053"/>
                      <a:pt x="2154724" y="9053"/>
                    </a:cubicBezTo>
                    <a:cubicBezTo>
                      <a:pt x="2394641" y="9053"/>
                      <a:pt x="2637576" y="725786"/>
                      <a:pt x="2879002" y="724277"/>
                    </a:cubicBezTo>
                    <a:cubicBezTo>
                      <a:pt x="3120428" y="722768"/>
                      <a:pt x="3361853" y="361384"/>
                      <a:pt x="3603279" y="0"/>
                    </a:cubicBezTo>
                  </a:path>
                </a:pathLst>
              </a:custGeom>
              <a:noFill/>
              <a:ln w="44450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81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10" name="Pie 9"/>
            <p:cNvSpPr>
              <a:spLocks noChangeAspect="1"/>
            </p:cNvSpPr>
            <p:nvPr/>
          </p:nvSpPr>
          <p:spPr bwMode="auto">
            <a:xfrm>
              <a:off x="522628" y="1587035"/>
              <a:ext cx="401805" cy="401805"/>
            </a:xfrm>
            <a:prstGeom prst="pie">
              <a:avLst>
                <a:gd name="adj1" fmla="val 0"/>
                <a:gd name="adj2" fmla="val 19311684"/>
              </a:avLst>
            </a:prstGeom>
            <a:solidFill>
              <a:schemeClr val="accent1">
                <a:lumMod val="60000"/>
                <a:lumOff val="40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 w="88900" h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821350" y="1886971"/>
              <a:ext cx="570201" cy="774776"/>
              <a:chOff x="1531528" y="2021228"/>
              <a:chExt cx="570201" cy="774776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1531528" y="2363956"/>
                <a:ext cx="570201" cy="432048"/>
                <a:chOff x="1531528" y="2363956"/>
                <a:chExt cx="570201" cy="432048"/>
              </a:xfrm>
              <a:solidFill>
                <a:srgbClr val="FFC000"/>
              </a:solidFill>
              <a:scene3d>
                <a:camera prst="orthographicFront"/>
                <a:lightRig rig="harsh" dir="t"/>
              </a:scene3d>
            </p:grpSpPr>
            <p:sp>
              <p:nvSpPr>
                <p:cNvPr id="73" name="Oval 72"/>
                <p:cNvSpPr/>
                <p:nvPr/>
              </p:nvSpPr>
              <p:spPr bwMode="auto">
                <a:xfrm>
                  <a:off x="1531528" y="2363956"/>
                  <a:ext cx="486907" cy="432048"/>
                </a:xfrm>
                <a:prstGeom prst="ellipse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14300" h="101600"/>
                </a:sp3d>
              </p:spPr>
              <p:txBody>
                <a:bodyPr vert="horz" wrap="none" lIns="36000" tIns="3600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GB" sz="1800" i="0" dirty="0" err="1" smtClean="0">
                      <a:ln>
                        <a:solidFill>
                          <a:srgbClr val="006699"/>
                        </a:solidFill>
                      </a:ln>
                      <a:solidFill>
                        <a:srgbClr val="0099CC"/>
                      </a:solidFill>
                      <a:latin typeface="+mn-lt"/>
                    </a:rPr>
                    <a:t>Qln</a:t>
                  </a:r>
                  <a:endParaRPr kumimoji="0" lang="en-GB" sz="1800" b="0" i="0" u="none" strike="noStrike" cap="none" normalizeH="0" baseline="0" dirty="0" smtClean="0">
                    <a:ln>
                      <a:solidFill>
                        <a:srgbClr val="006699"/>
                      </a:solidFill>
                    </a:ln>
                    <a:solidFill>
                      <a:srgbClr val="0099CC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74" name="Oval 73"/>
                <p:cNvSpPr/>
                <p:nvPr/>
              </p:nvSpPr>
              <p:spPr bwMode="auto">
                <a:xfrm>
                  <a:off x="1756498" y="2472814"/>
                  <a:ext cx="345231" cy="279648"/>
                </a:xfrm>
                <a:prstGeom prst="ellipse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14300" h="1016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72" name="Straight Arrow Connector 71"/>
              <p:cNvCxnSpPr/>
              <p:nvPr/>
            </p:nvCxnSpPr>
            <p:spPr bwMode="auto">
              <a:xfrm flipH="1" flipV="1">
                <a:off x="1546386" y="2021228"/>
                <a:ext cx="228595" cy="451586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gradFill>
                  <a:gsLst>
                    <a:gs pos="0">
                      <a:srgbClr val="C00000"/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</a:gsLst>
                  <a:lin ang="14400000" scaled="0"/>
                </a:gradFill>
                <a:prstDash val="solid"/>
                <a:round/>
                <a:headEnd type="none" w="med" len="med"/>
                <a:tailEnd type="oval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8.33333E-7 3.12673E-6 L 0.00903 0.10545 L 0.01649 0.16304 L 0.04028 0.19287 " pathEditMode="relative" ptsTypes="AAAA">
                                      <p:cBhvr>
                                        <p:cTn id="5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28 0.19288 L 0.05643 0.34898 L 0.06389 0.50023 L 0.07448 0.60153 " pathEditMode="relative" rAng="0" ptsTypes="AAAA">
                                      <p:cBhvr>
                                        <p:cTn id="7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2042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 bwMode="auto">
          <a:xfrm rot="16200000">
            <a:off x="-537341" y="1570756"/>
            <a:ext cx="5557591" cy="431664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noProof="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Macrolides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486137" y="1038881"/>
            <a:ext cx="4602339" cy="51090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Mechanism of action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Inhibit bacterial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ribosomes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bacteriostatic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Drug details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Erythromycin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O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riginal member with numerous indications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Clarithromycin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Greater activity than erythromycin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Spectrum of activity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Mainly 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gram positive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bacteria (e.g. </a:t>
            </a:r>
            <a:r>
              <a:rPr lang="en-GB" dirty="0" smtClean="0">
                <a:solidFill>
                  <a:srgbClr val="006699"/>
                </a:solidFill>
                <a:latin typeface="+mn-lt"/>
              </a:rPr>
              <a:t>Streptococcus </a:t>
            </a:r>
            <a:r>
              <a:rPr lang="en-GB" dirty="0" err="1" smtClean="0">
                <a:solidFill>
                  <a:srgbClr val="006699"/>
                </a:solidFill>
                <a:latin typeface="+mn-lt"/>
              </a:rPr>
              <a:t>pneumoniae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Also effective against 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gram negative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bacteria (e.g. </a:t>
            </a:r>
            <a:r>
              <a:rPr lang="en-GB" dirty="0" smtClean="0">
                <a:solidFill>
                  <a:srgbClr val="006699"/>
                </a:solidFill>
                <a:latin typeface="+mn-lt"/>
              </a:rPr>
              <a:t>Campylobacter enteritis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 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Similar spectrum to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penicillins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used as alternative </a:t>
            </a: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Resistance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Alterations in target enzymes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Spontaneous mutations mainly in genes encoding 23S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rRNA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(e.g. </a:t>
            </a:r>
            <a:r>
              <a:rPr lang="en-GB" dirty="0" smtClean="0">
                <a:solidFill>
                  <a:srgbClr val="006699"/>
                </a:solidFill>
                <a:latin typeface="+mn-lt"/>
              </a:rPr>
              <a:t>C </a:t>
            </a:r>
            <a:r>
              <a:rPr lang="en-GB" dirty="0" err="1" smtClean="0">
                <a:solidFill>
                  <a:srgbClr val="006699"/>
                </a:solidFill>
                <a:latin typeface="+mn-lt"/>
              </a:rPr>
              <a:t>jejuni</a:t>
            </a:r>
            <a:r>
              <a:rPr lang="en-GB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&amp; </a:t>
            </a:r>
            <a:r>
              <a:rPr lang="en-GB" dirty="0" smtClean="0">
                <a:solidFill>
                  <a:srgbClr val="006699"/>
                </a:solidFill>
                <a:latin typeface="+mn-lt"/>
              </a:rPr>
              <a:t>C coli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4016" y="3140968"/>
            <a:ext cx="4139952" cy="3312368"/>
            <a:chOff x="144016" y="3140968"/>
            <a:chExt cx="4139952" cy="3312368"/>
          </a:xfrm>
        </p:grpSpPr>
        <p:grpSp>
          <p:nvGrpSpPr>
            <p:cNvPr id="9" name="Group 43"/>
            <p:cNvGrpSpPr/>
            <p:nvPr/>
          </p:nvGrpSpPr>
          <p:grpSpPr>
            <a:xfrm>
              <a:off x="810660" y="5363335"/>
              <a:ext cx="648072" cy="729961"/>
              <a:chOff x="827584" y="5003295"/>
              <a:chExt cx="648072" cy="729961"/>
            </a:xfrm>
            <a:solidFill>
              <a:schemeClr val="accent6">
                <a:lumMod val="40000"/>
                <a:lumOff val="60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harsh" dir="t"/>
            </a:scene3d>
          </p:grpSpPr>
          <p:sp>
            <p:nvSpPr>
              <p:cNvPr id="10" name="Oval 9"/>
              <p:cNvSpPr/>
              <p:nvPr/>
            </p:nvSpPr>
            <p:spPr bwMode="auto">
              <a:xfrm>
                <a:off x="827584" y="5229200"/>
                <a:ext cx="648072" cy="50405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14300"/>
              </a:sp3d>
            </p:spPr>
            <p:txBody>
              <a:bodyPr vert="horz" wrap="none" lIns="91440" tIns="108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i="0" u="none" strike="noStrike" normalizeH="0" baseline="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50s</a:t>
                </a: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 bwMode="auto">
              <a:xfrm>
                <a:off x="886978" y="5003295"/>
                <a:ext cx="544380" cy="544380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14300"/>
              </a:sp3d>
            </p:spPr>
            <p:txBody>
              <a:bodyPr vert="horz" wrap="none" lIns="36000" tIns="0" rIns="91440" bIns="50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i="0" u="none" strike="noStrike" normalizeH="0" baseline="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30s</a:t>
                </a:r>
              </a:p>
            </p:txBody>
          </p:sp>
        </p:grpSp>
        <p:sp>
          <p:nvSpPr>
            <p:cNvPr id="14" name="Rectangle 13"/>
            <p:cNvSpPr/>
            <p:nvPr/>
          </p:nvSpPr>
          <p:spPr bwMode="auto">
            <a:xfrm>
              <a:off x="144016" y="3140968"/>
              <a:ext cx="4139952" cy="3312368"/>
            </a:xfrm>
            <a:prstGeom prst="rect">
              <a:avLst/>
            </a:prstGeom>
            <a:noFill/>
            <a:ln w="19050" cap="flat" cmpd="dbl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12" name="Group 43"/>
            <p:cNvGrpSpPr/>
            <p:nvPr/>
          </p:nvGrpSpPr>
          <p:grpSpPr>
            <a:xfrm>
              <a:off x="2987825" y="4914632"/>
              <a:ext cx="628630" cy="729961"/>
              <a:chOff x="827584" y="5003295"/>
              <a:chExt cx="648072" cy="729961"/>
            </a:xfr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harsh" dir="t"/>
            </a:scene3d>
          </p:grpSpPr>
          <p:sp>
            <p:nvSpPr>
              <p:cNvPr id="13" name="Oval 12"/>
              <p:cNvSpPr/>
              <p:nvPr/>
            </p:nvSpPr>
            <p:spPr bwMode="auto">
              <a:xfrm>
                <a:off x="827584" y="5229200"/>
                <a:ext cx="648072" cy="504056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14300"/>
              </a:sp3d>
            </p:spPr>
            <p:txBody>
              <a:bodyPr vert="horz" wrap="none" lIns="91440" tIns="108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i="0" u="none" strike="noStrike" normalizeH="0" baseline="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50s</a:t>
                </a:r>
              </a:p>
            </p:txBody>
          </p:sp>
          <p:sp>
            <p:nvSpPr>
              <p:cNvPr id="15" name="Oval 14"/>
              <p:cNvSpPr>
                <a:spLocks noChangeAspect="1"/>
              </p:cNvSpPr>
              <p:nvPr/>
            </p:nvSpPr>
            <p:spPr bwMode="auto">
              <a:xfrm>
                <a:off x="886978" y="5003295"/>
                <a:ext cx="544380" cy="544380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14300"/>
              </a:sp3d>
            </p:spPr>
            <p:txBody>
              <a:bodyPr vert="horz" wrap="none" lIns="36000" tIns="0" rIns="91440" bIns="50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i="0" u="none" strike="noStrike" normalizeH="0" baseline="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30s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80095" y="4577911"/>
              <a:ext cx="1841674" cy="662706"/>
              <a:chOff x="1014" y="3544135"/>
              <a:chExt cx="1841674" cy="662706"/>
            </a:xfrm>
          </p:grpSpPr>
          <p:cxnSp>
            <p:nvCxnSpPr>
              <p:cNvPr id="17" name="Straight Arrow Connector 16"/>
              <p:cNvCxnSpPr/>
              <p:nvPr/>
            </p:nvCxnSpPr>
            <p:spPr bwMode="auto">
              <a:xfrm>
                <a:off x="684695" y="3908074"/>
                <a:ext cx="61776" cy="298767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gradFill>
                  <a:gsLst>
                    <a:gs pos="0">
                      <a:srgbClr val="C00000"/>
                    </a:gs>
                    <a:gs pos="50000">
                      <a:schemeClr val="accent1">
                        <a:lumMod val="60000"/>
                        <a:lumOff val="40000"/>
                      </a:schemeClr>
                    </a:gs>
                  </a:gsLst>
                  <a:lin ang="14400000" scaled="0"/>
                </a:gradFill>
                <a:prstDash val="solid"/>
                <a:round/>
                <a:headEnd type="none" w="med" len="med"/>
                <a:tailEnd type="oval" w="lg" len="lg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p:spPr>
          </p:cxnSp>
          <p:sp>
            <p:nvSpPr>
              <p:cNvPr id="18" name="TextBox 17"/>
              <p:cNvSpPr txBox="1"/>
              <p:nvPr/>
            </p:nvSpPr>
            <p:spPr>
              <a:xfrm>
                <a:off x="1014" y="3544135"/>
                <a:ext cx="18416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sz="1800" b="1" i="0" dirty="0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rgbClr val="FFC000"/>
                    </a:solidFill>
                    <a:latin typeface="+mn-lt"/>
                  </a:rPr>
                  <a:t>Erythromycin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116290" y="3151786"/>
              <a:ext cx="2159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rgbClr val="006699"/>
                    </a:solidFill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</a:rPr>
                <a:t>Enzyme alteration</a:t>
              </a:r>
              <a:endParaRPr lang="en-GB" sz="1800" b="1" i="0" dirty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5359" y="1413329"/>
            <a:ext cx="1724224" cy="588763"/>
            <a:chOff x="942339" y="5256098"/>
            <a:chExt cx="1724224" cy="588763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>
              <a:off x="1697912" y="5594652"/>
              <a:ext cx="529118" cy="250209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22" name="TextBox 21"/>
            <p:cNvSpPr txBox="1"/>
            <p:nvPr/>
          </p:nvSpPr>
          <p:spPr>
            <a:xfrm>
              <a:off x="942339" y="5256098"/>
              <a:ext cx="17242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Erythromycin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845547" y="1591521"/>
            <a:ext cx="648072" cy="729961"/>
            <a:chOff x="827584" y="5003295"/>
            <a:chExt cx="648072" cy="729961"/>
          </a:xfrm>
          <a:solidFill>
            <a:schemeClr val="accent6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harsh" dir="t"/>
          </a:scene3d>
        </p:grpSpPr>
        <p:sp>
          <p:nvSpPr>
            <p:cNvPr id="24" name="Oval 23"/>
            <p:cNvSpPr/>
            <p:nvPr/>
          </p:nvSpPr>
          <p:spPr bwMode="auto">
            <a:xfrm>
              <a:off x="827584" y="5229200"/>
              <a:ext cx="648072" cy="50405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14300"/>
            </a:sp3d>
          </p:spPr>
          <p:txBody>
            <a:bodyPr vert="horz" wrap="none" lIns="91440" tIns="108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i="0" u="none" strike="noStrike" normalizeH="0" baseline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50s</a:t>
              </a:r>
            </a:p>
          </p:txBody>
        </p:sp>
        <p:sp>
          <p:nvSpPr>
            <p:cNvPr id="25" name="Oval 24"/>
            <p:cNvSpPr>
              <a:spLocks noChangeAspect="1"/>
            </p:cNvSpPr>
            <p:nvPr/>
          </p:nvSpPr>
          <p:spPr bwMode="auto">
            <a:xfrm>
              <a:off x="886978" y="5003295"/>
              <a:ext cx="544380" cy="544380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14300"/>
            </a:sp3d>
          </p:spPr>
          <p:txBody>
            <a:bodyPr vert="horz" wrap="none" lIns="36000" tIns="0" rIns="91440" bIns="504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i="0" u="none" strike="noStrike" normalizeH="0" baseline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30s</a:t>
              </a:r>
            </a:p>
          </p:txBody>
        </p:sp>
      </p:grpSp>
      <p:sp>
        <p:nvSpPr>
          <p:cNvPr id="26" name="Freeform 25"/>
          <p:cNvSpPr/>
          <p:nvPr/>
        </p:nvSpPr>
        <p:spPr bwMode="auto">
          <a:xfrm>
            <a:off x="1803231" y="1314423"/>
            <a:ext cx="1551709" cy="611346"/>
          </a:xfrm>
          <a:custGeom>
            <a:avLst/>
            <a:gdLst>
              <a:gd name="connsiteX0" fmla="*/ 1551709 w 1551709"/>
              <a:gd name="connsiteY0" fmla="*/ 0 h 609600"/>
              <a:gd name="connsiteX1" fmla="*/ 942109 w 1551709"/>
              <a:gd name="connsiteY1" fmla="*/ 512618 h 609600"/>
              <a:gd name="connsiteX2" fmla="*/ 429491 w 1551709"/>
              <a:gd name="connsiteY2" fmla="*/ 221672 h 609600"/>
              <a:gd name="connsiteX3" fmla="*/ 0 w 1551709"/>
              <a:gd name="connsiteY3" fmla="*/ 609600 h 609600"/>
              <a:gd name="connsiteX4" fmla="*/ 0 w 1551709"/>
              <a:gd name="connsiteY4" fmla="*/ 609600 h 609600"/>
              <a:gd name="connsiteX0" fmla="*/ 1551709 w 1551709"/>
              <a:gd name="connsiteY0" fmla="*/ 0 h 609600"/>
              <a:gd name="connsiteX1" fmla="*/ 942109 w 1551709"/>
              <a:gd name="connsiteY1" fmla="*/ 512618 h 609600"/>
              <a:gd name="connsiteX2" fmla="*/ 484082 w 1551709"/>
              <a:gd name="connsiteY2" fmla="*/ 590162 h 609600"/>
              <a:gd name="connsiteX3" fmla="*/ 0 w 1551709"/>
              <a:gd name="connsiteY3" fmla="*/ 609600 h 609600"/>
              <a:gd name="connsiteX4" fmla="*/ 0 w 1551709"/>
              <a:gd name="connsiteY4" fmla="*/ 609600 h 609600"/>
              <a:gd name="connsiteX0" fmla="*/ 1551709 w 1551709"/>
              <a:gd name="connsiteY0" fmla="*/ 0 h 611346"/>
              <a:gd name="connsiteX1" fmla="*/ 1105882 w 1551709"/>
              <a:gd name="connsiteY1" fmla="*/ 430732 h 611346"/>
              <a:gd name="connsiteX2" fmla="*/ 484082 w 1551709"/>
              <a:gd name="connsiteY2" fmla="*/ 590162 h 611346"/>
              <a:gd name="connsiteX3" fmla="*/ 0 w 1551709"/>
              <a:gd name="connsiteY3" fmla="*/ 609600 h 611346"/>
              <a:gd name="connsiteX4" fmla="*/ 0 w 1551709"/>
              <a:gd name="connsiteY4" fmla="*/ 609600 h 611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1709" h="611346">
                <a:moveTo>
                  <a:pt x="1551709" y="0"/>
                </a:moveTo>
                <a:cubicBezTo>
                  <a:pt x="1340427" y="237836"/>
                  <a:pt x="1283820" y="332372"/>
                  <a:pt x="1105882" y="430732"/>
                </a:cubicBezTo>
                <a:cubicBezTo>
                  <a:pt x="927944" y="529092"/>
                  <a:pt x="668396" y="560351"/>
                  <a:pt x="484082" y="590162"/>
                </a:cubicBezTo>
                <a:cubicBezTo>
                  <a:pt x="299768" y="619973"/>
                  <a:pt x="0" y="609600"/>
                  <a:pt x="0" y="609600"/>
                </a:cubicBezTo>
                <a:lnTo>
                  <a:pt x="0" y="609600"/>
                </a:lnTo>
              </a:path>
            </a:pathLst>
          </a:custGeom>
          <a:noFill/>
          <a:ln w="50800" cap="flat" cmpd="sng" algn="ctr">
            <a:solidFill>
              <a:srgbClr val="00B050">
                <a:alpha val="78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82506" y="226758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T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8.33333E-7 -3.66327E-6 L -0.04774 -0.04787 L -0.09409 -0.07354 L -0.12083 -0.07562 L -0.15069 -0.09158 " pathEditMode="relative" ptsTypes="AAA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 bwMode="auto">
          <a:xfrm rot="16200000">
            <a:off x="-537341" y="1570756"/>
            <a:ext cx="5557591" cy="431664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noProof="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Cephalosporins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4486137" y="1038881"/>
            <a:ext cx="4602339" cy="5278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Mechanism of action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Inhibit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transpeptidase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(bactericidal)</a:t>
            </a: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Drug details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Large class (10 licensed in UK)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5 ‘generations’ with prefix </a:t>
            </a:r>
            <a:r>
              <a:rPr lang="en-GB" b="1" i="0" dirty="0" err="1" smtClean="0">
                <a:solidFill>
                  <a:srgbClr val="FF6600"/>
                </a:solidFill>
                <a:latin typeface="+mn-lt"/>
                <a:sym typeface="Symbol"/>
              </a:rPr>
              <a:t>Cef</a:t>
            </a:r>
            <a:r>
              <a:rPr lang="en-GB" b="1" i="0" dirty="0" smtClean="0">
                <a:solidFill>
                  <a:srgbClr val="FF6600"/>
                </a:solidFill>
                <a:latin typeface="+mn-lt"/>
                <a:sym typeface="Symbol"/>
              </a:rPr>
              <a:t>-</a:t>
            </a:r>
            <a:endParaRPr lang="en-GB" b="1" i="0" dirty="0" smtClean="0">
              <a:solidFill>
                <a:srgbClr val="FF6600"/>
              </a:solidFill>
              <a:latin typeface="+mn-lt"/>
            </a:endParaRP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Cefalexin</a:t>
            </a: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‘First generation’ with limited spectrum &amp; high resistance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Spectrum of activity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Broad spectrum both 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Gram +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ve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&amp; 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Gram -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ve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2</a:t>
            </a:r>
            <a:r>
              <a:rPr lang="en-GB" i="0" baseline="30000" dirty="0" smtClean="0">
                <a:solidFill>
                  <a:srgbClr val="006699"/>
                </a:solidFill>
                <a:latin typeface="+mn-lt"/>
              </a:rPr>
              <a:t>nd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generation: greater activity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gram +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ve</a:t>
            </a:r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3</a:t>
            </a:r>
            <a:r>
              <a:rPr lang="en-GB" i="0" baseline="30000" dirty="0" smtClean="0">
                <a:solidFill>
                  <a:srgbClr val="006699"/>
                </a:solidFill>
                <a:latin typeface="+mn-lt"/>
                <a:sym typeface="Symbol"/>
              </a:rPr>
              <a:t>rd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generation: greater activity  gram –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ve</a:t>
            </a:r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4</a:t>
            </a:r>
            <a:r>
              <a:rPr lang="en-GB" i="0" baseline="30000" dirty="0" smtClean="0">
                <a:solidFill>
                  <a:srgbClr val="006699"/>
                </a:solidFill>
                <a:latin typeface="+mn-lt"/>
                <a:sym typeface="Symbol"/>
              </a:rPr>
              <a:t>th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&amp; 5</a:t>
            </a:r>
            <a:r>
              <a:rPr lang="en-GB" i="0" baseline="30000" dirty="0" smtClean="0">
                <a:solidFill>
                  <a:srgbClr val="006699"/>
                </a:solidFill>
                <a:latin typeface="+mn-lt"/>
                <a:sym typeface="Symbol"/>
              </a:rPr>
              <a:t>th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generation: drug-resistant bacteria &amp; MRSA  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Resistance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Destruction enzymes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-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lactamases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hydrolyse C-N bond of the -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lactam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ring.</a:t>
            </a:r>
          </a:p>
          <a:p>
            <a:pPr marL="800100" lvl="1" indent="-342900">
              <a:spcAft>
                <a:spcPts val="0"/>
              </a:spcAft>
              <a:buFont typeface="Symbol" pitchFamily="18" charset="2"/>
              <a:buChar char="®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Over 700 bacterial -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lactamases</a:t>
            </a:r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800100" lvl="1" indent="-342900">
              <a:spcAft>
                <a:spcPts val="0"/>
              </a:spcAft>
              <a:buFont typeface="Symbol" pitchFamily="18" charset="2"/>
              <a:buChar char="®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Secreted from Gram +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ve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bacteria</a:t>
            </a:r>
          </a:p>
          <a:p>
            <a:pPr marL="800100" lvl="1" indent="-342900">
              <a:spcAft>
                <a:spcPts val="0"/>
              </a:spcAft>
              <a:buFont typeface="Symbol" pitchFamily="18" charset="2"/>
              <a:buChar char="®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Intracellular location in Gram 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ve</a:t>
            </a:r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/>
        </p:nvGrpSpPr>
        <p:grpSpPr>
          <a:xfrm>
            <a:off x="201541" y="2337105"/>
            <a:ext cx="4154435" cy="3684183"/>
            <a:chOff x="-94568" y="908720"/>
            <a:chExt cx="4768637" cy="4228861"/>
          </a:xfrm>
        </p:grpSpPr>
        <p:sp>
          <p:nvSpPr>
            <p:cNvPr id="5" name="Rectangle 4"/>
            <p:cNvSpPr/>
            <p:nvPr/>
          </p:nvSpPr>
          <p:spPr bwMode="auto">
            <a:xfrm>
              <a:off x="102037" y="908720"/>
              <a:ext cx="4339899" cy="2644346"/>
            </a:xfrm>
            <a:prstGeom prst="rect">
              <a:avLst/>
            </a:prstGeom>
            <a:solidFill>
              <a:srgbClr val="FFFF00">
                <a:alpha val="28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 rot="5400000">
              <a:off x="659175" y="2344153"/>
              <a:ext cx="366023" cy="5153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rot="5400000">
              <a:off x="1364725" y="2364053"/>
              <a:ext cx="383685" cy="1173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10800000" flipV="1">
              <a:off x="2284977" y="2195744"/>
              <a:ext cx="31638" cy="37485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 flipV="1">
              <a:off x="2970782" y="2178081"/>
              <a:ext cx="31638" cy="37485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0800000" flipV="1">
              <a:off x="3685162" y="2195744"/>
              <a:ext cx="31638" cy="37485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2" name="Group 212"/>
            <p:cNvGrpSpPr/>
            <p:nvPr/>
          </p:nvGrpSpPr>
          <p:grpSpPr>
            <a:xfrm>
              <a:off x="1316483" y="2410058"/>
              <a:ext cx="982423" cy="1058498"/>
              <a:chOff x="5070725" y="3818312"/>
              <a:chExt cx="982423" cy="1058498"/>
            </a:xfrm>
          </p:grpSpPr>
          <p:sp>
            <p:nvSpPr>
              <p:cNvPr id="13" name="Regular Pentagon 12"/>
              <p:cNvSpPr/>
              <p:nvPr/>
            </p:nvSpPr>
            <p:spPr bwMode="auto">
              <a:xfrm>
                <a:off x="5357818" y="4429132"/>
                <a:ext cx="357190" cy="357190"/>
              </a:xfrm>
              <a:prstGeom prst="pentagon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" name="Regular Pentagon 13"/>
              <p:cNvSpPr/>
              <p:nvPr/>
            </p:nvSpPr>
            <p:spPr bwMode="auto">
              <a:xfrm rot="10800000">
                <a:off x="5695958" y="4519620"/>
                <a:ext cx="357190" cy="357190"/>
              </a:xfrm>
              <a:prstGeom prst="pentagon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" name="Diagonal Stripe 14"/>
              <p:cNvSpPr/>
              <p:nvPr/>
            </p:nvSpPr>
            <p:spPr bwMode="auto">
              <a:xfrm rot="18741947">
                <a:off x="5285034" y="3604003"/>
                <a:ext cx="494391" cy="923009"/>
              </a:xfrm>
              <a:prstGeom prst="diagStripe">
                <a:avLst>
                  <a:gd name="adj" fmla="val 87248"/>
                </a:avLst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9050"/>
                <a:bevelB w="190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" name="Group 213"/>
            <p:cNvGrpSpPr/>
            <p:nvPr/>
          </p:nvGrpSpPr>
          <p:grpSpPr>
            <a:xfrm>
              <a:off x="2030863" y="2410058"/>
              <a:ext cx="982423" cy="1058498"/>
              <a:chOff x="5070725" y="3818312"/>
              <a:chExt cx="982423" cy="1058498"/>
            </a:xfrm>
          </p:grpSpPr>
          <p:sp>
            <p:nvSpPr>
              <p:cNvPr id="17" name="Regular Pentagon 16"/>
              <p:cNvSpPr/>
              <p:nvPr/>
            </p:nvSpPr>
            <p:spPr bwMode="auto">
              <a:xfrm>
                <a:off x="5357818" y="4429132"/>
                <a:ext cx="357190" cy="357190"/>
              </a:xfrm>
              <a:prstGeom prst="pentagon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Regular Pentagon 17"/>
              <p:cNvSpPr/>
              <p:nvPr/>
            </p:nvSpPr>
            <p:spPr bwMode="auto">
              <a:xfrm rot="10800000">
                <a:off x="5695958" y="4519620"/>
                <a:ext cx="357190" cy="357190"/>
              </a:xfrm>
              <a:prstGeom prst="pentagon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Diagonal Stripe 18"/>
              <p:cNvSpPr/>
              <p:nvPr/>
            </p:nvSpPr>
            <p:spPr bwMode="auto">
              <a:xfrm rot="18741947">
                <a:off x="5285034" y="3604003"/>
                <a:ext cx="494391" cy="923009"/>
              </a:xfrm>
              <a:prstGeom prst="diagStripe">
                <a:avLst>
                  <a:gd name="adj" fmla="val 87248"/>
                </a:avLst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9050"/>
                <a:bevelB w="190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0" name="Group 217"/>
            <p:cNvGrpSpPr/>
            <p:nvPr/>
          </p:nvGrpSpPr>
          <p:grpSpPr>
            <a:xfrm>
              <a:off x="-94568" y="2410058"/>
              <a:ext cx="982423" cy="1058498"/>
              <a:chOff x="5070725" y="3818312"/>
              <a:chExt cx="982423" cy="1058498"/>
            </a:xfrm>
          </p:grpSpPr>
          <p:sp>
            <p:nvSpPr>
              <p:cNvPr id="21" name="Regular Pentagon 20"/>
              <p:cNvSpPr/>
              <p:nvPr/>
            </p:nvSpPr>
            <p:spPr bwMode="auto">
              <a:xfrm>
                <a:off x="5357818" y="4429132"/>
                <a:ext cx="357190" cy="357190"/>
              </a:xfrm>
              <a:prstGeom prst="pentagon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Regular Pentagon 21"/>
              <p:cNvSpPr/>
              <p:nvPr/>
            </p:nvSpPr>
            <p:spPr bwMode="auto">
              <a:xfrm rot="10800000">
                <a:off x="5695958" y="4519620"/>
                <a:ext cx="357190" cy="357190"/>
              </a:xfrm>
              <a:prstGeom prst="pentagon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Diagonal Stripe 22"/>
              <p:cNvSpPr/>
              <p:nvPr/>
            </p:nvSpPr>
            <p:spPr bwMode="auto">
              <a:xfrm rot="18741947">
                <a:off x="5285034" y="3604003"/>
                <a:ext cx="494391" cy="923009"/>
              </a:xfrm>
              <a:prstGeom prst="diagStripe">
                <a:avLst>
                  <a:gd name="adj" fmla="val 87248"/>
                </a:avLst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9050"/>
                <a:bevelB w="190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4" name="Group 221"/>
            <p:cNvGrpSpPr/>
            <p:nvPr/>
          </p:nvGrpSpPr>
          <p:grpSpPr>
            <a:xfrm>
              <a:off x="2745243" y="2410058"/>
              <a:ext cx="982423" cy="1058498"/>
              <a:chOff x="5070725" y="3818312"/>
              <a:chExt cx="982423" cy="1058498"/>
            </a:xfrm>
          </p:grpSpPr>
          <p:sp>
            <p:nvSpPr>
              <p:cNvPr id="25" name="Regular Pentagon 24"/>
              <p:cNvSpPr/>
              <p:nvPr/>
            </p:nvSpPr>
            <p:spPr bwMode="auto">
              <a:xfrm>
                <a:off x="5357818" y="4429132"/>
                <a:ext cx="357190" cy="357190"/>
              </a:xfrm>
              <a:prstGeom prst="pentagon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Regular Pentagon 25"/>
              <p:cNvSpPr/>
              <p:nvPr/>
            </p:nvSpPr>
            <p:spPr bwMode="auto">
              <a:xfrm rot="10800000">
                <a:off x="5695958" y="4519620"/>
                <a:ext cx="357190" cy="357190"/>
              </a:xfrm>
              <a:prstGeom prst="pentagon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Diagonal Stripe 26"/>
              <p:cNvSpPr/>
              <p:nvPr/>
            </p:nvSpPr>
            <p:spPr bwMode="auto">
              <a:xfrm rot="18741947">
                <a:off x="5285034" y="3604003"/>
                <a:ext cx="494391" cy="923009"/>
              </a:xfrm>
              <a:prstGeom prst="diagStripe">
                <a:avLst>
                  <a:gd name="adj" fmla="val 87248"/>
                </a:avLst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9050"/>
                <a:bevelB w="190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8" name="Group 225"/>
            <p:cNvGrpSpPr/>
            <p:nvPr/>
          </p:nvGrpSpPr>
          <p:grpSpPr>
            <a:xfrm>
              <a:off x="3459623" y="2410058"/>
              <a:ext cx="982423" cy="1058498"/>
              <a:chOff x="5070725" y="3818312"/>
              <a:chExt cx="982423" cy="1058498"/>
            </a:xfrm>
          </p:grpSpPr>
          <p:sp>
            <p:nvSpPr>
              <p:cNvPr id="29" name="Regular Pentagon 28"/>
              <p:cNvSpPr/>
              <p:nvPr/>
            </p:nvSpPr>
            <p:spPr bwMode="auto">
              <a:xfrm>
                <a:off x="5357818" y="4429132"/>
                <a:ext cx="357190" cy="357190"/>
              </a:xfrm>
              <a:prstGeom prst="pentagon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Regular Pentagon 29"/>
              <p:cNvSpPr/>
              <p:nvPr/>
            </p:nvSpPr>
            <p:spPr bwMode="auto">
              <a:xfrm rot="10800000">
                <a:off x="5695958" y="4519620"/>
                <a:ext cx="357190" cy="357190"/>
              </a:xfrm>
              <a:prstGeom prst="pentagon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Diagonal Stripe 30"/>
              <p:cNvSpPr/>
              <p:nvPr/>
            </p:nvSpPr>
            <p:spPr bwMode="auto">
              <a:xfrm rot="18741947">
                <a:off x="5285034" y="3604003"/>
                <a:ext cx="494391" cy="923009"/>
              </a:xfrm>
              <a:prstGeom prst="diagStripe">
                <a:avLst>
                  <a:gd name="adj" fmla="val 87248"/>
                </a:avLst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9050"/>
                <a:bevelB w="190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2" name="Group 237"/>
            <p:cNvGrpSpPr/>
            <p:nvPr/>
          </p:nvGrpSpPr>
          <p:grpSpPr>
            <a:xfrm>
              <a:off x="602103" y="2410058"/>
              <a:ext cx="982423" cy="1058498"/>
              <a:chOff x="5070725" y="3818312"/>
              <a:chExt cx="982423" cy="1058498"/>
            </a:xfrm>
          </p:grpSpPr>
          <p:sp>
            <p:nvSpPr>
              <p:cNvPr id="33" name="Regular Pentagon 32"/>
              <p:cNvSpPr/>
              <p:nvPr/>
            </p:nvSpPr>
            <p:spPr bwMode="auto">
              <a:xfrm>
                <a:off x="5357818" y="4429132"/>
                <a:ext cx="357190" cy="357190"/>
              </a:xfrm>
              <a:prstGeom prst="pentagon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Regular Pentagon 33"/>
              <p:cNvSpPr/>
              <p:nvPr/>
            </p:nvSpPr>
            <p:spPr bwMode="auto">
              <a:xfrm rot="10800000">
                <a:off x="5695958" y="4519620"/>
                <a:ext cx="357190" cy="357190"/>
              </a:xfrm>
              <a:prstGeom prst="pentagon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Diagonal Stripe 34"/>
              <p:cNvSpPr/>
              <p:nvPr/>
            </p:nvSpPr>
            <p:spPr bwMode="auto">
              <a:xfrm rot="18741947">
                <a:off x="5285034" y="3604003"/>
                <a:ext cx="494391" cy="923009"/>
              </a:xfrm>
              <a:prstGeom prst="diagStripe">
                <a:avLst>
                  <a:gd name="adj" fmla="val 87248"/>
                </a:avLst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9050"/>
                <a:bevelB w="190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6" name="Group 241"/>
            <p:cNvGrpSpPr/>
            <p:nvPr/>
          </p:nvGrpSpPr>
          <p:grpSpPr>
            <a:xfrm rot="10800000">
              <a:off x="119746" y="1280121"/>
              <a:ext cx="982423" cy="1058498"/>
              <a:chOff x="5070725" y="3818312"/>
              <a:chExt cx="982423" cy="1058498"/>
            </a:xfrm>
          </p:grpSpPr>
          <p:sp>
            <p:nvSpPr>
              <p:cNvPr id="37" name="Regular Pentagon 36"/>
              <p:cNvSpPr/>
              <p:nvPr/>
            </p:nvSpPr>
            <p:spPr bwMode="auto">
              <a:xfrm>
                <a:off x="5357818" y="4429132"/>
                <a:ext cx="357190" cy="357190"/>
              </a:xfrm>
              <a:prstGeom prst="pentagon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Regular Pentagon 37"/>
              <p:cNvSpPr/>
              <p:nvPr/>
            </p:nvSpPr>
            <p:spPr bwMode="auto">
              <a:xfrm rot="10800000">
                <a:off x="5695958" y="4519620"/>
                <a:ext cx="357190" cy="357190"/>
              </a:xfrm>
              <a:prstGeom prst="pentagon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Diagonal Stripe 38"/>
              <p:cNvSpPr/>
              <p:nvPr/>
            </p:nvSpPr>
            <p:spPr bwMode="auto">
              <a:xfrm rot="18741947">
                <a:off x="5285034" y="3604003"/>
                <a:ext cx="494391" cy="923009"/>
              </a:xfrm>
              <a:prstGeom prst="diagStripe">
                <a:avLst>
                  <a:gd name="adj" fmla="val 87248"/>
                </a:avLst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9050"/>
                <a:bevelB w="190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0" name="Group 249"/>
            <p:cNvGrpSpPr/>
            <p:nvPr/>
          </p:nvGrpSpPr>
          <p:grpSpPr>
            <a:xfrm rot="10800000">
              <a:off x="834126" y="1280121"/>
              <a:ext cx="982423" cy="1058498"/>
              <a:chOff x="5070725" y="3818312"/>
              <a:chExt cx="982423" cy="1058498"/>
            </a:xfrm>
          </p:grpSpPr>
          <p:sp>
            <p:nvSpPr>
              <p:cNvPr id="41" name="Regular Pentagon 40"/>
              <p:cNvSpPr/>
              <p:nvPr/>
            </p:nvSpPr>
            <p:spPr bwMode="auto">
              <a:xfrm>
                <a:off x="5357818" y="4429132"/>
                <a:ext cx="357190" cy="357190"/>
              </a:xfrm>
              <a:prstGeom prst="pentagon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Regular Pentagon 41"/>
              <p:cNvSpPr/>
              <p:nvPr/>
            </p:nvSpPr>
            <p:spPr bwMode="auto">
              <a:xfrm rot="10800000">
                <a:off x="5695958" y="4519620"/>
                <a:ext cx="357190" cy="357190"/>
              </a:xfrm>
              <a:prstGeom prst="pentagon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Diagonal Stripe 42"/>
              <p:cNvSpPr/>
              <p:nvPr/>
            </p:nvSpPr>
            <p:spPr bwMode="auto">
              <a:xfrm rot="18741947">
                <a:off x="5285034" y="3604003"/>
                <a:ext cx="494391" cy="923009"/>
              </a:xfrm>
              <a:prstGeom prst="diagStripe">
                <a:avLst>
                  <a:gd name="adj" fmla="val 87248"/>
                </a:avLst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9050"/>
                <a:bevelB w="190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4" name="Group 253"/>
            <p:cNvGrpSpPr/>
            <p:nvPr/>
          </p:nvGrpSpPr>
          <p:grpSpPr>
            <a:xfrm rot="10800000">
              <a:off x="1548506" y="1280121"/>
              <a:ext cx="982423" cy="1058498"/>
              <a:chOff x="5070725" y="3818312"/>
              <a:chExt cx="982423" cy="1058498"/>
            </a:xfrm>
          </p:grpSpPr>
          <p:sp>
            <p:nvSpPr>
              <p:cNvPr id="45" name="Regular Pentagon 44"/>
              <p:cNvSpPr/>
              <p:nvPr/>
            </p:nvSpPr>
            <p:spPr bwMode="auto">
              <a:xfrm>
                <a:off x="5357818" y="4429132"/>
                <a:ext cx="357190" cy="357190"/>
              </a:xfrm>
              <a:prstGeom prst="pentagon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Regular Pentagon 45"/>
              <p:cNvSpPr/>
              <p:nvPr/>
            </p:nvSpPr>
            <p:spPr bwMode="auto">
              <a:xfrm rot="10800000">
                <a:off x="5695958" y="4519620"/>
                <a:ext cx="357190" cy="357190"/>
              </a:xfrm>
              <a:prstGeom prst="pentagon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Diagonal Stripe 46"/>
              <p:cNvSpPr/>
              <p:nvPr/>
            </p:nvSpPr>
            <p:spPr bwMode="auto">
              <a:xfrm rot="18741947">
                <a:off x="5285034" y="3604003"/>
                <a:ext cx="494391" cy="923009"/>
              </a:xfrm>
              <a:prstGeom prst="diagStripe">
                <a:avLst>
                  <a:gd name="adj" fmla="val 87248"/>
                </a:avLst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9050"/>
                <a:bevelB w="190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8" name="Group 257"/>
            <p:cNvGrpSpPr/>
            <p:nvPr/>
          </p:nvGrpSpPr>
          <p:grpSpPr>
            <a:xfrm rot="10800000">
              <a:off x="2245178" y="1280122"/>
              <a:ext cx="982423" cy="1058498"/>
              <a:chOff x="5070725" y="3818312"/>
              <a:chExt cx="982423" cy="1058498"/>
            </a:xfrm>
          </p:grpSpPr>
          <p:sp>
            <p:nvSpPr>
              <p:cNvPr id="49" name="Regular Pentagon 48"/>
              <p:cNvSpPr/>
              <p:nvPr/>
            </p:nvSpPr>
            <p:spPr bwMode="auto">
              <a:xfrm>
                <a:off x="5357818" y="4429132"/>
                <a:ext cx="357190" cy="357190"/>
              </a:xfrm>
              <a:prstGeom prst="pentagon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Regular Pentagon 49"/>
              <p:cNvSpPr/>
              <p:nvPr/>
            </p:nvSpPr>
            <p:spPr bwMode="auto">
              <a:xfrm rot="10800000">
                <a:off x="5695958" y="4519620"/>
                <a:ext cx="357190" cy="357190"/>
              </a:xfrm>
              <a:prstGeom prst="pentagon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Diagonal Stripe 50"/>
              <p:cNvSpPr/>
              <p:nvPr/>
            </p:nvSpPr>
            <p:spPr bwMode="auto">
              <a:xfrm rot="18741947">
                <a:off x="5285034" y="3604003"/>
                <a:ext cx="494391" cy="923009"/>
              </a:xfrm>
              <a:prstGeom prst="diagStripe">
                <a:avLst>
                  <a:gd name="adj" fmla="val 87248"/>
                </a:avLst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9050"/>
                <a:bevelB w="190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2" name="Group 261"/>
            <p:cNvGrpSpPr/>
            <p:nvPr/>
          </p:nvGrpSpPr>
          <p:grpSpPr>
            <a:xfrm rot="10800000">
              <a:off x="2977266" y="1280122"/>
              <a:ext cx="982423" cy="1058498"/>
              <a:chOff x="5070725" y="3818312"/>
              <a:chExt cx="982423" cy="1058498"/>
            </a:xfrm>
          </p:grpSpPr>
          <p:sp>
            <p:nvSpPr>
              <p:cNvPr id="53" name="Regular Pentagon 52"/>
              <p:cNvSpPr/>
              <p:nvPr/>
            </p:nvSpPr>
            <p:spPr bwMode="auto">
              <a:xfrm>
                <a:off x="5357818" y="4429132"/>
                <a:ext cx="357190" cy="357190"/>
              </a:xfrm>
              <a:prstGeom prst="pentagon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Regular Pentagon 53"/>
              <p:cNvSpPr/>
              <p:nvPr/>
            </p:nvSpPr>
            <p:spPr bwMode="auto">
              <a:xfrm rot="10800000">
                <a:off x="5695958" y="4519620"/>
                <a:ext cx="357190" cy="357190"/>
              </a:xfrm>
              <a:prstGeom prst="pentagon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Diagonal Stripe 54"/>
              <p:cNvSpPr/>
              <p:nvPr/>
            </p:nvSpPr>
            <p:spPr bwMode="auto">
              <a:xfrm rot="18741947">
                <a:off x="5285034" y="3604003"/>
                <a:ext cx="494391" cy="923009"/>
              </a:xfrm>
              <a:prstGeom prst="diagStripe">
                <a:avLst>
                  <a:gd name="adj" fmla="val 87248"/>
                </a:avLst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9050"/>
                <a:bevelB w="190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6" name="Group 265"/>
            <p:cNvGrpSpPr/>
            <p:nvPr/>
          </p:nvGrpSpPr>
          <p:grpSpPr>
            <a:xfrm rot="10800000">
              <a:off x="3691646" y="1280122"/>
              <a:ext cx="982423" cy="1058498"/>
              <a:chOff x="5070725" y="3818312"/>
              <a:chExt cx="982423" cy="1058498"/>
            </a:xfrm>
          </p:grpSpPr>
          <p:sp>
            <p:nvSpPr>
              <p:cNvPr id="57" name="Regular Pentagon 56"/>
              <p:cNvSpPr/>
              <p:nvPr/>
            </p:nvSpPr>
            <p:spPr bwMode="auto">
              <a:xfrm>
                <a:off x="5357818" y="4429132"/>
                <a:ext cx="357190" cy="357190"/>
              </a:xfrm>
              <a:prstGeom prst="pentagon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Regular Pentagon 57"/>
              <p:cNvSpPr/>
              <p:nvPr/>
            </p:nvSpPr>
            <p:spPr bwMode="auto">
              <a:xfrm rot="10800000">
                <a:off x="5695958" y="4519620"/>
                <a:ext cx="357190" cy="357190"/>
              </a:xfrm>
              <a:prstGeom prst="pentagon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77800"/>
                <a:bevelB w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Diagonal Stripe 58"/>
              <p:cNvSpPr/>
              <p:nvPr/>
            </p:nvSpPr>
            <p:spPr bwMode="auto">
              <a:xfrm rot="18741947">
                <a:off x="5285034" y="3604003"/>
                <a:ext cx="494391" cy="923009"/>
              </a:xfrm>
              <a:prstGeom prst="diagStripe">
                <a:avLst>
                  <a:gd name="adj" fmla="val 87248"/>
                </a:avLst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9050"/>
                <a:bevelB w="190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0" name="Group 281"/>
            <p:cNvGrpSpPr/>
            <p:nvPr/>
          </p:nvGrpSpPr>
          <p:grpSpPr>
            <a:xfrm>
              <a:off x="102037" y="4053132"/>
              <a:ext cx="4339899" cy="1084449"/>
              <a:chOff x="2214546" y="4500570"/>
              <a:chExt cx="5500726" cy="1084449"/>
            </a:xfrm>
          </p:grpSpPr>
          <p:grpSp>
            <p:nvGrpSpPr>
              <p:cNvPr id="61" name="Group 207"/>
              <p:cNvGrpSpPr/>
              <p:nvPr/>
            </p:nvGrpSpPr>
            <p:grpSpPr>
              <a:xfrm>
                <a:off x="2214546" y="4572008"/>
                <a:ext cx="5500726" cy="895893"/>
                <a:chOff x="3500430" y="5130633"/>
                <a:chExt cx="5500726" cy="895893"/>
              </a:xfrm>
            </p:grpSpPr>
            <p:sp>
              <p:nvSpPr>
                <p:cNvPr id="64" name="Rectangle 63"/>
                <p:cNvSpPr/>
                <p:nvPr/>
              </p:nvSpPr>
              <p:spPr bwMode="auto">
                <a:xfrm>
                  <a:off x="3500430" y="5143512"/>
                  <a:ext cx="5500726" cy="857256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28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matte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 bwMode="auto">
                <a:xfrm>
                  <a:off x="3615474" y="5512630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 bwMode="auto">
                <a:xfrm>
                  <a:off x="3897369" y="5523337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 bwMode="auto">
                <a:xfrm>
                  <a:off x="4192175" y="5514283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 bwMode="auto">
                <a:xfrm>
                  <a:off x="5620935" y="5523337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 bwMode="auto">
                <a:xfrm>
                  <a:off x="6473664" y="5518810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 bwMode="auto">
                <a:xfrm>
                  <a:off x="6187912" y="5540451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 bwMode="auto">
                <a:xfrm>
                  <a:off x="5050425" y="5509756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 bwMode="auto">
                <a:xfrm>
                  <a:off x="4755619" y="5514283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 bwMode="auto">
                <a:xfrm>
                  <a:off x="5330656" y="5509756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 bwMode="auto">
                <a:xfrm>
                  <a:off x="7344501" y="5532391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 bwMode="auto">
                <a:xfrm>
                  <a:off x="5886838" y="5509755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 bwMode="auto">
                <a:xfrm>
                  <a:off x="4465340" y="5527864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7" name="Freeform 76"/>
                <p:cNvSpPr/>
                <p:nvPr/>
              </p:nvSpPr>
              <p:spPr bwMode="auto">
                <a:xfrm>
                  <a:off x="6751356" y="5500702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8" name="Freeform 77"/>
                <p:cNvSpPr/>
                <p:nvPr/>
              </p:nvSpPr>
              <p:spPr bwMode="auto">
                <a:xfrm>
                  <a:off x="7050689" y="5523337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9" name="Freeform 78"/>
                <p:cNvSpPr/>
                <p:nvPr/>
              </p:nvSpPr>
              <p:spPr bwMode="auto">
                <a:xfrm>
                  <a:off x="7897897" y="5544978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0" name="Freeform 79"/>
                <p:cNvSpPr/>
                <p:nvPr/>
              </p:nvSpPr>
              <p:spPr bwMode="auto">
                <a:xfrm>
                  <a:off x="7612145" y="5518810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1" name="Freeform 80"/>
                <p:cNvSpPr/>
                <p:nvPr/>
              </p:nvSpPr>
              <p:spPr bwMode="auto">
                <a:xfrm>
                  <a:off x="8769728" y="5523337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2" name="Freeform 81"/>
                <p:cNvSpPr/>
                <p:nvPr/>
              </p:nvSpPr>
              <p:spPr bwMode="auto">
                <a:xfrm>
                  <a:off x="8201757" y="5523337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3" name="Freeform 82"/>
                <p:cNvSpPr/>
                <p:nvPr/>
              </p:nvSpPr>
              <p:spPr bwMode="auto">
                <a:xfrm>
                  <a:off x="8469401" y="5509756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4" name="Freeform 83"/>
                <p:cNvSpPr/>
                <p:nvPr/>
              </p:nvSpPr>
              <p:spPr bwMode="auto">
                <a:xfrm>
                  <a:off x="4765896" y="5423026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5" name="Freeform 84"/>
                <p:cNvSpPr/>
                <p:nvPr/>
              </p:nvSpPr>
              <p:spPr bwMode="auto">
                <a:xfrm>
                  <a:off x="3620671" y="5420210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6" name="Freeform 85"/>
                <p:cNvSpPr/>
                <p:nvPr/>
              </p:nvSpPr>
              <p:spPr bwMode="auto">
                <a:xfrm>
                  <a:off x="4178594" y="5420210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 bwMode="auto">
                <a:xfrm>
                  <a:off x="5027790" y="5403096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8" name="Freeform 87"/>
                <p:cNvSpPr/>
                <p:nvPr/>
              </p:nvSpPr>
              <p:spPr bwMode="auto">
                <a:xfrm>
                  <a:off x="5880519" y="5420210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9" name="Freeform 88"/>
                <p:cNvSpPr/>
                <p:nvPr/>
              </p:nvSpPr>
              <p:spPr bwMode="auto">
                <a:xfrm>
                  <a:off x="6175325" y="5429264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0" name="Freeform 89"/>
                <p:cNvSpPr/>
                <p:nvPr/>
              </p:nvSpPr>
              <p:spPr bwMode="auto">
                <a:xfrm>
                  <a:off x="7067803" y="5403096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1" name="Freeform 90"/>
                <p:cNvSpPr/>
                <p:nvPr/>
              </p:nvSpPr>
              <p:spPr bwMode="auto">
                <a:xfrm>
                  <a:off x="7358082" y="5429264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2" name="Freeform 91"/>
                <p:cNvSpPr/>
                <p:nvPr/>
              </p:nvSpPr>
              <p:spPr bwMode="auto">
                <a:xfrm>
                  <a:off x="6500826" y="5429264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 bwMode="auto">
                <a:xfrm>
                  <a:off x="6769464" y="5411156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 bwMode="auto">
                <a:xfrm>
                  <a:off x="7643834" y="5429264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 bwMode="auto">
                <a:xfrm>
                  <a:off x="5626456" y="5429264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 bwMode="auto">
                <a:xfrm>
                  <a:off x="5344237" y="5424737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 bwMode="auto">
                <a:xfrm>
                  <a:off x="8786842" y="5429264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8" name="Freeform 97"/>
                <p:cNvSpPr/>
                <p:nvPr/>
              </p:nvSpPr>
              <p:spPr bwMode="auto">
                <a:xfrm>
                  <a:off x="4429124" y="5429264"/>
                  <a:ext cx="90362" cy="2434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9" name="Freeform 98"/>
                <p:cNvSpPr/>
                <p:nvPr/>
              </p:nvSpPr>
              <p:spPr bwMode="auto">
                <a:xfrm>
                  <a:off x="7858148" y="5429264"/>
                  <a:ext cx="90362" cy="2434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0" name="Freeform 99"/>
                <p:cNvSpPr/>
                <p:nvPr/>
              </p:nvSpPr>
              <p:spPr bwMode="auto">
                <a:xfrm>
                  <a:off x="8134846" y="5411156"/>
                  <a:ext cx="90362" cy="2434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1" name="Freeform 100"/>
                <p:cNvSpPr/>
                <p:nvPr/>
              </p:nvSpPr>
              <p:spPr bwMode="auto">
                <a:xfrm>
                  <a:off x="8434179" y="5384988"/>
                  <a:ext cx="90362" cy="2434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2" name="Freeform 101"/>
                <p:cNvSpPr/>
                <p:nvPr/>
              </p:nvSpPr>
              <p:spPr bwMode="auto">
                <a:xfrm>
                  <a:off x="3848566" y="5415683"/>
                  <a:ext cx="90362" cy="2434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3" name="Oval 102"/>
                <p:cNvSpPr/>
                <p:nvPr/>
              </p:nvSpPr>
              <p:spPr bwMode="auto">
                <a:xfrm>
                  <a:off x="3500430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4" name="Oval 103"/>
                <p:cNvSpPr/>
                <p:nvPr/>
              </p:nvSpPr>
              <p:spPr bwMode="auto">
                <a:xfrm>
                  <a:off x="3786182" y="5156391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5" name="Oval 104"/>
                <p:cNvSpPr/>
                <p:nvPr/>
              </p:nvSpPr>
              <p:spPr bwMode="auto">
                <a:xfrm>
                  <a:off x="4071934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6" name="Oval 105"/>
                <p:cNvSpPr/>
                <p:nvPr/>
              </p:nvSpPr>
              <p:spPr bwMode="auto">
                <a:xfrm>
                  <a:off x="4357686" y="5169270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7" name="Oval 106"/>
                <p:cNvSpPr/>
                <p:nvPr/>
              </p:nvSpPr>
              <p:spPr bwMode="auto">
                <a:xfrm>
                  <a:off x="4643438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8" name="Oval 107"/>
                <p:cNvSpPr/>
                <p:nvPr/>
              </p:nvSpPr>
              <p:spPr bwMode="auto">
                <a:xfrm>
                  <a:off x="4929190" y="5130633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9" name="Oval 108"/>
                <p:cNvSpPr/>
                <p:nvPr/>
              </p:nvSpPr>
              <p:spPr bwMode="auto">
                <a:xfrm>
                  <a:off x="5214942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0" name="Oval 109"/>
                <p:cNvSpPr/>
                <p:nvPr/>
              </p:nvSpPr>
              <p:spPr bwMode="auto">
                <a:xfrm>
                  <a:off x="5500694" y="5156391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1" name="Oval 110"/>
                <p:cNvSpPr/>
                <p:nvPr/>
              </p:nvSpPr>
              <p:spPr bwMode="auto">
                <a:xfrm>
                  <a:off x="5786446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2" name="Oval 111"/>
                <p:cNvSpPr/>
                <p:nvPr/>
              </p:nvSpPr>
              <p:spPr bwMode="auto">
                <a:xfrm>
                  <a:off x="6072198" y="5169270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 bwMode="auto">
                <a:xfrm>
                  <a:off x="6357950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4" name="Oval 113"/>
                <p:cNvSpPr/>
                <p:nvPr/>
              </p:nvSpPr>
              <p:spPr bwMode="auto">
                <a:xfrm>
                  <a:off x="6643702" y="5130633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5" name="Oval 114"/>
                <p:cNvSpPr/>
                <p:nvPr/>
              </p:nvSpPr>
              <p:spPr bwMode="auto">
                <a:xfrm>
                  <a:off x="6946711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6" name="Oval 115"/>
                <p:cNvSpPr/>
                <p:nvPr/>
              </p:nvSpPr>
              <p:spPr bwMode="auto">
                <a:xfrm>
                  <a:off x="7232463" y="5156391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7" name="Oval 116"/>
                <p:cNvSpPr/>
                <p:nvPr/>
              </p:nvSpPr>
              <p:spPr bwMode="auto">
                <a:xfrm>
                  <a:off x="7518215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8" name="Oval 117"/>
                <p:cNvSpPr/>
                <p:nvPr/>
              </p:nvSpPr>
              <p:spPr bwMode="auto">
                <a:xfrm>
                  <a:off x="7803967" y="5169270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9" name="Oval 118"/>
                <p:cNvSpPr/>
                <p:nvPr/>
              </p:nvSpPr>
              <p:spPr bwMode="auto">
                <a:xfrm>
                  <a:off x="8089719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1" name="Oval 120"/>
                <p:cNvSpPr/>
                <p:nvPr/>
              </p:nvSpPr>
              <p:spPr bwMode="auto">
                <a:xfrm>
                  <a:off x="8375471" y="5130633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2" name="Oval 121"/>
                <p:cNvSpPr/>
                <p:nvPr/>
              </p:nvSpPr>
              <p:spPr bwMode="auto">
                <a:xfrm>
                  <a:off x="8661223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3" name="Oval 122"/>
                <p:cNvSpPr/>
                <p:nvPr/>
              </p:nvSpPr>
              <p:spPr bwMode="auto">
                <a:xfrm>
                  <a:off x="3500430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4" name="Oval 123"/>
                <p:cNvSpPr/>
                <p:nvPr/>
              </p:nvSpPr>
              <p:spPr bwMode="auto">
                <a:xfrm>
                  <a:off x="3786182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5" name="Oval 124"/>
                <p:cNvSpPr/>
                <p:nvPr/>
              </p:nvSpPr>
              <p:spPr bwMode="auto">
                <a:xfrm>
                  <a:off x="4071934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6" name="Oval 125"/>
                <p:cNvSpPr/>
                <p:nvPr/>
              </p:nvSpPr>
              <p:spPr bwMode="auto">
                <a:xfrm>
                  <a:off x="4357686" y="5727895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7" name="Oval 126"/>
                <p:cNvSpPr/>
                <p:nvPr/>
              </p:nvSpPr>
              <p:spPr bwMode="auto">
                <a:xfrm>
                  <a:off x="4643438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8" name="Oval 127"/>
                <p:cNvSpPr/>
                <p:nvPr/>
              </p:nvSpPr>
              <p:spPr bwMode="auto">
                <a:xfrm>
                  <a:off x="4929190" y="5689258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9" name="Oval 128"/>
                <p:cNvSpPr/>
                <p:nvPr/>
              </p:nvSpPr>
              <p:spPr bwMode="auto">
                <a:xfrm>
                  <a:off x="5214942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0" name="Oval 129"/>
                <p:cNvSpPr/>
                <p:nvPr/>
              </p:nvSpPr>
              <p:spPr bwMode="auto">
                <a:xfrm>
                  <a:off x="5500694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1" name="Oval 130"/>
                <p:cNvSpPr/>
                <p:nvPr/>
              </p:nvSpPr>
              <p:spPr bwMode="auto">
                <a:xfrm>
                  <a:off x="5786446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2" name="Oval 131"/>
                <p:cNvSpPr/>
                <p:nvPr/>
              </p:nvSpPr>
              <p:spPr bwMode="auto">
                <a:xfrm>
                  <a:off x="6072198" y="5727895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3" name="Oval 132"/>
                <p:cNvSpPr/>
                <p:nvPr/>
              </p:nvSpPr>
              <p:spPr bwMode="auto">
                <a:xfrm>
                  <a:off x="6357950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4" name="Oval 133"/>
                <p:cNvSpPr/>
                <p:nvPr/>
              </p:nvSpPr>
              <p:spPr bwMode="auto">
                <a:xfrm>
                  <a:off x="6643702" y="5689258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5" name="Oval 134"/>
                <p:cNvSpPr/>
                <p:nvPr/>
              </p:nvSpPr>
              <p:spPr bwMode="auto">
                <a:xfrm>
                  <a:off x="6946711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6" name="Oval 135"/>
                <p:cNvSpPr/>
                <p:nvPr/>
              </p:nvSpPr>
              <p:spPr bwMode="auto">
                <a:xfrm>
                  <a:off x="7232463" y="5727895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7" name="Oval 136"/>
                <p:cNvSpPr/>
                <p:nvPr/>
              </p:nvSpPr>
              <p:spPr bwMode="auto">
                <a:xfrm>
                  <a:off x="7518215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8" name="Oval 137"/>
                <p:cNvSpPr/>
                <p:nvPr/>
              </p:nvSpPr>
              <p:spPr bwMode="auto">
                <a:xfrm>
                  <a:off x="7803967" y="5740774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9" name="Oval 138"/>
                <p:cNvSpPr/>
                <p:nvPr/>
              </p:nvSpPr>
              <p:spPr bwMode="auto">
                <a:xfrm>
                  <a:off x="8089719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0" name="Oval 139"/>
                <p:cNvSpPr/>
                <p:nvPr/>
              </p:nvSpPr>
              <p:spPr bwMode="auto">
                <a:xfrm>
                  <a:off x="8375471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1" name="Oval 140"/>
                <p:cNvSpPr/>
                <p:nvPr/>
              </p:nvSpPr>
              <p:spPr bwMode="auto">
                <a:xfrm>
                  <a:off x="8661223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62" name="Freeform 61"/>
              <p:cNvSpPr/>
              <p:nvPr/>
            </p:nvSpPr>
            <p:spPr bwMode="auto">
              <a:xfrm>
                <a:off x="3857620" y="4500570"/>
                <a:ext cx="596900" cy="1033462"/>
              </a:xfrm>
              <a:custGeom>
                <a:avLst/>
                <a:gdLst>
                  <a:gd name="connsiteX0" fmla="*/ 88900 w 596900"/>
                  <a:gd name="connsiteY0" fmla="*/ 66675 h 1033462"/>
                  <a:gd name="connsiteX1" fmla="*/ 193675 w 596900"/>
                  <a:gd name="connsiteY1" fmla="*/ 9525 h 1033462"/>
                  <a:gd name="connsiteX2" fmla="*/ 393700 w 596900"/>
                  <a:gd name="connsiteY2" fmla="*/ 9525 h 1033462"/>
                  <a:gd name="connsiteX3" fmla="*/ 546100 w 596900"/>
                  <a:gd name="connsiteY3" fmla="*/ 57150 h 1033462"/>
                  <a:gd name="connsiteX4" fmla="*/ 593725 w 596900"/>
                  <a:gd name="connsiteY4" fmla="*/ 323850 h 1033462"/>
                  <a:gd name="connsiteX5" fmla="*/ 555625 w 596900"/>
                  <a:gd name="connsiteY5" fmla="*/ 581025 h 1033462"/>
                  <a:gd name="connsiteX6" fmla="*/ 593725 w 596900"/>
                  <a:gd name="connsiteY6" fmla="*/ 876300 h 1033462"/>
                  <a:gd name="connsiteX7" fmla="*/ 536575 w 596900"/>
                  <a:gd name="connsiteY7" fmla="*/ 1028700 h 1033462"/>
                  <a:gd name="connsiteX8" fmla="*/ 288925 w 596900"/>
                  <a:gd name="connsiteY8" fmla="*/ 904875 h 1033462"/>
                  <a:gd name="connsiteX9" fmla="*/ 136525 w 596900"/>
                  <a:gd name="connsiteY9" fmla="*/ 590550 h 1033462"/>
                  <a:gd name="connsiteX10" fmla="*/ 12700 w 596900"/>
                  <a:gd name="connsiteY10" fmla="*/ 323850 h 1033462"/>
                  <a:gd name="connsiteX11" fmla="*/ 88900 w 596900"/>
                  <a:gd name="connsiteY11" fmla="*/ 66675 h 1033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96900" h="1033462">
                    <a:moveTo>
                      <a:pt x="88900" y="66675"/>
                    </a:moveTo>
                    <a:cubicBezTo>
                      <a:pt x="119062" y="14288"/>
                      <a:pt x="142875" y="19050"/>
                      <a:pt x="193675" y="9525"/>
                    </a:cubicBezTo>
                    <a:cubicBezTo>
                      <a:pt x="244475" y="0"/>
                      <a:pt x="334963" y="1588"/>
                      <a:pt x="393700" y="9525"/>
                    </a:cubicBezTo>
                    <a:cubicBezTo>
                      <a:pt x="452438" y="17463"/>
                      <a:pt x="512762" y="4762"/>
                      <a:pt x="546100" y="57150"/>
                    </a:cubicBezTo>
                    <a:cubicBezTo>
                      <a:pt x="579438" y="109538"/>
                      <a:pt x="592138" y="236538"/>
                      <a:pt x="593725" y="323850"/>
                    </a:cubicBezTo>
                    <a:cubicBezTo>
                      <a:pt x="595312" y="411162"/>
                      <a:pt x="555625" y="488950"/>
                      <a:pt x="555625" y="581025"/>
                    </a:cubicBezTo>
                    <a:cubicBezTo>
                      <a:pt x="555625" y="673100"/>
                      <a:pt x="596900" y="801688"/>
                      <a:pt x="593725" y="876300"/>
                    </a:cubicBezTo>
                    <a:cubicBezTo>
                      <a:pt x="590550" y="950912"/>
                      <a:pt x="587375" y="1023938"/>
                      <a:pt x="536575" y="1028700"/>
                    </a:cubicBezTo>
                    <a:cubicBezTo>
                      <a:pt x="485775" y="1033462"/>
                      <a:pt x="355600" y="977900"/>
                      <a:pt x="288925" y="904875"/>
                    </a:cubicBezTo>
                    <a:cubicBezTo>
                      <a:pt x="222250" y="831850"/>
                      <a:pt x="182563" y="687388"/>
                      <a:pt x="136525" y="590550"/>
                    </a:cubicBezTo>
                    <a:cubicBezTo>
                      <a:pt x="90488" y="493713"/>
                      <a:pt x="25400" y="411163"/>
                      <a:pt x="12700" y="323850"/>
                    </a:cubicBezTo>
                    <a:cubicBezTo>
                      <a:pt x="0" y="236537"/>
                      <a:pt x="58738" y="119062"/>
                      <a:pt x="88900" y="66675"/>
                    </a:cubicBezTo>
                    <a:close/>
                  </a:path>
                </a:pathLst>
              </a:custGeom>
              <a:solidFill>
                <a:srgbClr val="E78E24">
                  <a:alpha val="89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flat">
                <a:bevelT w="196850"/>
                <a:bevelB w="1968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Freeform 62"/>
              <p:cNvSpPr/>
              <p:nvPr/>
            </p:nvSpPr>
            <p:spPr bwMode="auto">
              <a:xfrm>
                <a:off x="5929322" y="5024662"/>
                <a:ext cx="619157" cy="560357"/>
              </a:xfrm>
              <a:custGeom>
                <a:avLst/>
                <a:gdLst>
                  <a:gd name="connsiteX0" fmla="*/ 88900 w 596900"/>
                  <a:gd name="connsiteY0" fmla="*/ 66675 h 1033462"/>
                  <a:gd name="connsiteX1" fmla="*/ 193675 w 596900"/>
                  <a:gd name="connsiteY1" fmla="*/ 9525 h 1033462"/>
                  <a:gd name="connsiteX2" fmla="*/ 393700 w 596900"/>
                  <a:gd name="connsiteY2" fmla="*/ 9525 h 1033462"/>
                  <a:gd name="connsiteX3" fmla="*/ 546100 w 596900"/>
                  <a:gd name="connsiteY3" fmla="*/ 57150 h 1033462"/>
                  <a:gd name="connsiteX4" fmla="*/ 593725 w 596900"/>
                  <a:gd name="connsiteY4" fmla="*/ 323850 h 1033462"/>
                  <a:gd name="connsiteX5" fmla="*/ 555625 w 596900"/>
                  <a:gd name="connsiteY5" fmla="*/ 581025 h 1033462"/>
                  <a:gd name="connsiteX6" fmla="*/ 593725 w 596900"/>
                  <a:gd name="connsiteY6" fmla="*/ 876300 h 1033462"/>
                  <a:gd name="connsiteX7" fmla="*/ 536575 w 596900"/>
                  <a:gd name="connsiteY7" fmla="*/ 1028700 h 1033462"/>
                  <a:gd name="connsiteX8" fmla="*/ 288925 w 596900"/>
                  <a:gd name="connsiteY8" fmla="*/ 904875 h 1033462"/>
                  <a:gd name="connsiteX9" fmla="*/ 136525 w 596900"/>
                  <a:gd name="connsiteY9" fmla="*/ 590550 h 1033462"/>
                  <a:gd name="connsiteX10" fmla="*/ 12700 w 596900"/>
                  <a:gd name="connsiteY10" fmla="*/ 323850 h 1033462"/>
                  <a:gd name="connsiteX11" fmla="*/ 88900 w 596900"/>
                  <a:gd name="connsiteY11" fmla="*/ 66675 h 1033462"/>
                  <a:gd name="connsiteX0" fmla="*/ 84137 w 592137"/>
                  <a:gd name="connsiteY0" fmla="*/ 233336 h 1057271"/>
                  <a:gd name="connsiteX1" fmla="*/ 188912 w 592137"/>
                  <a:gd name="connsiteY1" fmla="*/ 33334 h 1057271"/>
                  <a:gd name="connsiteX2" fmla="*/ 388937 w 592137"/>
                  <a:gd name="connsiteY2" fmla="*/ 33334 h 1057271"/>
                  <a:gd name="connsiteX3" fmla="*/ 541337 w 592137"/>
                  <a:gd name="connsiteY3" fmla="*/ 80959 h 1057271"/>
                  <a:gd name="connsiteX4" fmla="*/ 588962 w 592137"/>
                  <a:gd name="connsiteY4" fmla="*/ 347659 h 1057271"/>
                  <a:gd name="connsiteX5" fmla="*/ 550862 w 592137"/>
                  <a:gd name="connsiteY5" fmla="*/ 604834 h 1057271"/>
                  <a:gd name="connsiteX6" fmla="*/ 588962 w 592137"/>
                  <a:gd name="connsiteY6" fmla="*/ 900109 h 1057271"/>
                  <a:gd name="connsiteX7" fmla="*/ 531812 w 592137"/>
                  <a:gd name="connsiteY7" fmla="*/ 1052509 h 1057271"/>
                  <a:gd name="connsiteX8" fmla="*/ 284162 w 592137"/>
                  <a:gd name="connsiteY8" fmla="*/ 928684 h 1057271"/>
                  <a:gd name="connsiteX9" fmla="*/ 131762 w 592137"/>
                  <a:gd name="connsiteY9" fmla="*/ 614359 h 1057271"/>
                  <a:gd name="connsiteX10" fmla="*/ 7937 w 592137"/>
                  <a:gd name="connsiteY10" fmla="*/ 347659 h 1057271"/>
                  <a:gd name="connsiteX11" fmla="*/ 84137 w 592137"/>
                  <a:gd name="connsiteY11" fmla="*/ 233336 h 1057271"/>
                  <a:gd name="connsiteX0" fmla="*/ 112745 w 620745"/>
                  <a:gd name="connsiteY0" fmla="*/ 233336 h 1057271"/>
                  <a:gd name="connsiteX1" fmla="*/ 217520 w 620745"/>
                  <a:gd name="connsiteY1" fmla="*/ 33334 h 1057271"/>
                  <a:gd name="connsiteX2" fmla="*/ 417545 w 620745"/>
                  <a:gd name="connsiteY2" fmla="*/ 33334 h 1057271"/>
                  <a:gd name="connsiteX3" fmla="*/ 569945 w 620745"/>
                  <a:gd name="connsiteY3" fmla="*/ 80959 h 1057271"/>
                  <a:gd name="connsiteX4" fmla="*/ 617570 w 620745"/>
                  <a:gd name="connsiteY4" fmla="*/ 347659 h 1057271"/>
                  <a:gd name="connsiteX5" fmla="*/ 579470 w 620745"/>
                  <a:gd name="connsiteY5" fmla="*/ 604834 h 1057271"/>
                  <a:gd name="connsiteX6" fmla="*/ 617570 w 620745"/>
                  <a:gd name="connsiteY6" fmla="*/ 900109 h 1057271"/>
                  <a:gd name="connsiteX7" fmla="*/ 560420 w 620745"/>
                  <a:gd name="connsiteY7" fmla="*/ 1052509 h 1057271"/>
                  <a:gd name="connsiteX8" fmla="*/ 312770 w 620745"/>
                  <a:gd name="connsiteY8" fmla="*/ 928684 h 1057271"/>
                  <a:gd name="connsiteX9" fmla="*/ 160370 w 620745"/>
                  <a:gd name="connsiteY9" fmla="*/ 614359 h 1057271"/>
                  <a:gd name="connsiteX10" fmla="*/ 20637 w 620745"/>
                  <a:gd name="connsiteY10" fmla="*/ 609585 h 1057271"/>
                  <a:gd name="connsiteX11" fmla="*/ 36545 w 620745"/>
                  <a:gd name="connsiteY11" fmla="*/ 347659 h 1057271"/>
                  <a:gd name="connsiteX12" fmla="*/ 112745 w 620745"/>
                  <a:gd name="connsiteY12" fmla="*/ 233336 h 1057271"/>
                  <a:gd name="connsiteX0" fmla="*/ 112745 w 620745"/>
                  <a:gd name="connsiteY0" fmla="*/ 233336 h 1057271"/>
                  <a:gd name="connsiteX1" fmla="*/ 217520 w 620745"/>
                  <a:gd name="connsiteY1" fmla="*/ 33334 h 1057271"/>
                  <a:gd name="connsiteX2" fmla="*/ 417545 w 620745"/>
                  <a:gd name="connsiteY2" fmla="*/ 33334 h 1057271"/>
                  <a:gd name="connsiteX3" fmla="*/ 569945 w 620745"/>
                  <a:gd name="connsiteY3" fmla="*/ 80959 h 1057271"/>
                  <a:gd name="connsiteX4" fmla="*/ 617570 w 620745"/>
                  <a:gd name="connsiteY4" fmla="*/ 347659 h 1057271"/>
                  <a:gd name="connsiteX5" fmla="*/ 579470 w 620745"/>
                  <a:gd name="connsiteY5" fmla="*/ 604834 h 1057271"/>
                  <a:gd name="connsiteX6" fmla="*/ 617570 w 620745"/>
                  <a:gd name="connsiteY6" fmla="*/ 900109 h 1057271"/>
                  <a:gd name="connsiteX7" fmla="*/ 560420 w 620745"/>
                  <a:gd name="connsiteY7" fmla="*/ 1052509 h 1057271"/>
                  <a:gd name="connsiteX8" fmla="*/ 312770 w 620745"/>
                  <a:gd name="connsiteY8" fmla="*/ 928684 h 1057271"/>
                  <a:gd name="connsiteX9" fmla="*/ 160370 w 620745"/>
                  <a:gd name="connsiteY9" fmla="*/ 757211 h 1057271"/>
                  <a:gd name="connsiteX10" fmla="*/ 20637 w 620745"/>
                  <a:gd name="connsiteY10" fmla="*/ 609585 h 1057271"/>
                  <a:gd name="connsiteX11" fmla="*/ 36545 w 620745"/>
                  <a:gd name="connsiteY11" fmla="*/ 347659 h 1057271"/>
                  <a:gd name="connsiteX12" fmla="*/ 112745 w 620745"/>
                  <a:gd name="connsiteY12" fmla="*/ 233336 h 1057271"/>
                  <a:gd name="connsiteX0" fmla="*/ 112745 w 620745"/>
                  <a:gd name="connsiteY0" fmla="*/ 233336 h 1083469"/>
                  <a:gd name="connsiteX1" fmla="*/ 217520 w 620745"/>
                  <a:gd name="connsiteY1" fmla="*/ 33334 h 1083469"/>
                  <a:gd name="connsiteX2" fmla="*/ 417545 w 620745"/>
                  <a:gd name="connsiteY2" fmla="*/ 33334 h 1083469"/>
                  <a:gd name="connsiteX3" fmla="*/ 569945 w 620745"/>
                  <a:gd name="connsiteY3" fmla="*/ 80959 h 1083469"/>
                  <a:gd name="connsiteX4" fmla="*/ 617570 w 620745"/>
                  <a:gd name="connsiteY4" fmla="*/ 347659 h 1083469"/>
                  <a:gd name="connsiteX5" fmla="*/ 579470 w 620745"/>
                  <a:gd name="connsiteY5" fmla="*/ 604834 h 1083469"/>
                  <a:gd name="connsiteX6" fmla="*/ 617570 w 620745"/>
                  <a:gd name="connsiteY6" fmla="*/ 900109 h 1083469"/>
                  <a:gd name="connsiteX7" fmla="*/ 560420 w 620745"/>
                  <a:gd name="connsiteY7" fmla="*/ 1052509 h 1083469"/>
                  <a:gd name="connsiteX8" fmla="*/ 312770 w 620745"/>
                  <a:gd name="connsiteY8" fmla="*/ 714346 h 1083469"/>
                  <a:gd name="connsiteX9" fmla="*/ 160370 w 620745"/>
                  <a:gd name="connsiteY9" fmla="*/ 757211 h 1083469"/>
                  <a:gd name="connsiteX10" fmla="*/ 20637 w 620745"/>
                  <a:gd name="connsiteY10" fmla="*/ 609585 h 1083469"/>
                  <a:gd name="connsiteX11" fmla="*/ 36545 w 620745"/>
                  <a:gd name="connsiteY11" fmla="*/ 347659 h 1083469"/>
                  <a:gd name="connsiteX12" fmla="*/ 112745 w 620745"/>
                  <a:gd name="connsiteY12" fmla="*/ 233336 h 1083469"/>
                  <a:gd name="connsiteX0" fmla="*/ 112745 w 644563"/>
                  <a:gd name="connsiteY0" fmla="*/ 233336 h 915186"/>
                  <a:gd name="connsiteX1" fmla="*/ 217520 w 644563"/>
                  <a:gd name="connsiteY1" fmla="*/ 33334 h 915186"/>
                  <a:gd name="connsiteX2" fmla="*/ 417545 w 644563"/>
                  <a:gd name="connsiteY2" fmla="*/ 33334 h 915186"/>
                  <a:gd name="connsiteX3" fmla="*/ 569945 w 644563"/>
                  <a:gd name="connsiteY3" fmla="*/ 80959 h 915186"/>
                  <a:gd name="connsiteX4" fmla="*/ 617570 w 644563"/>
                  <a:gd name="connsiteY4" fmla="*/ 347659 h 915186"/>
                  <a:gd name="connsiteX5" fmla="*/ 579470 w 644563"/>
                  <a:gd name="connsiteY5" fmla="*/ 604834 h 915186"/>
                  <a:gd name="connsiteX6" fmla="*/ 617570 w 644563"/>
                  <a:gd name="connsiteY6" fmla="*/ 900109 h 915186"/>
                  <a:gd name="connsiteX7" fmla="*/ 417512 w 644563"/>
                  <a:gd name="connsiteY7" fmla="*/ 695295 h 915186"/>
                  <a:gd name="connsiteX8" fmla="*/ 312770 w 644563"/>
                  <a:gd name="connsiteY8" fmla="*/ 714346 h 915186"/>
                  <a:gd name="connsiteX9" fmla="*/ 160370 w 644563"/>
                  <a:gd name="connsiteY9" fmla="*/ 757211 h 915186"/>
                  <a:gd name="connsiteX10" fmla="*/ 20637 w 644563"/>
                  <a:gd name="connsiteY10" fmla="*/ 609585 h 915186"/>
                  <a:gd name="connsiteX11" fmla="*/ 36545 w 644563"/>
                  <a:gd name="connsiteY11" fmla="*/ 347659 h 915186"/>
                  <a:gd name="connsiteX12" fmla="*/ 112745 w 644563"/>
                  <a:gd name="connsiteY12" fmla="*/ 233336 h 915186"/>
                  <a:gd name="connsiteX0" fmla="*/ 112745 w 619157"/>
                  <a:gd name="connsiteY0" fmla="*/ 233336 h 774671"/>
                  <a:gd name="connsiteX1" fmla="*/ 217520 w 619157"/>
                  <a:gd name="connsiteY1" fmla="*/ 33334 h 774671"/>
                  <a:gd name="connsiteX2" fmla="*/ 417545 w 619157"/>
                  <a:gd name="connsiteY2" fmla="*/ 33334 h 774671"/>
                  <a:gd name="connsiteX3" fmla="*/ 569945 w 619157"/>
                  <a:gd name="connsiteY3" fmla="*/ 80959 h 774671"/>
                  <a:gd name="connsiteX4" fmla="*/ 617570 w 619157"/>
                  <a:gd name="connsiteY4" fmla="*/ 347659 h 774671"/>
                  <a:gd name="connsiteX5" fmla="*/ 579470 w 619157"/>
                  <a:gd name="connsiteY5" fmla="*/ 604834 h 774671"/>
                  <a:gd name="connsiteX6" fmla="*/ 474662 w 619157"/>
                  <a:gd name="connsiteY6" fmla="*/ 685771 h 774671"/>
                  <a:gd name="connsiteX7" fmla="*/ 417512 w 619157"/>
                  <a:gd name="connsiteY7" fmla="*/ 695295 h 774671"/>
                  <a:gd name="connsiteX8" fmla="*/ 312770 w 619157"/>
                  <a:gd name="connsiteY8" fmla="*/ 714346 h 774671"/>
                  <a:gd name="connsiteX9" fmla="*/ 160370 w 619157"/>
                  <a:gd name="connsiteY9" fmla="*/ 757211 h 774671"/>
                  <a:gd name="connsiteX10" fmla="*/ 20637 w 619157"/>
                  <a:gd name="connsiteY10" fmla="*/ 609585 h 774671"/>
                  <a:gd name="connsiteX11" fmla="*/ 36545 w 619157"/>
                  <a:gd name="connsiteY11" fmla="*/ 347659 h 774671"/>
                  <a:gd name="connsiteX12" fmla="*/ 112745 w 619157"/>
                  <a:gd name="connsiteY12" fmla="*/ 233336 h 774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19157" h="774671">
                    <a:moveTo>
                      <a:pt x="112745" y="233336"/>
                    </a:moveTo>
                    <a:cubicBezTo>
                      <a:pt x="142907" y="180949"/>
                      <a:pt x="166720" y="66668"/>
                      <a:pt x="217520" y="33334"/>
                    </a:cubicBezTo>
                    <a:cubicBezTo>
                      <a:pt x="268320" y="0"/>
                      <a:pt x="358808" y="25397"/>
                      <a:pt x="417545" y="33334"/>
                    </a:cubicBezTo>
                    <a:cubicBezTo>
                      <a:pt x="476283" y="41272"/>
                      <a:pt x="536607" y="28571"/>
                      <a:pt x="569945" y="80959"/>
                    </a:cubicBezTo>
                    <a:cubicBezTo>
                      <a:pt x="603283" y="133347"/>
                      <a:pt x="615983" y="260347"/>
                      <a:pt x="617570" y="347659"/>
                    </a:cubicBezTo>
                    <a:cubicBezTo>
                      <a:pt x="619157" y="434971"/>
                      <a:pt x="603288" y="548482"/>
                      <a:pt x="579470" y="604834"/>
                    </a:cubicBezTo>
                    <a:cubicBezTo>
                      <a:pt x="555652" y="661186"/>
                      <a:pt x="501655" y="670694"/>
                      <a:pt x="474662" y="685771"/>
                    </a:cubicBezTo>
                    <a:cubicBezTo>
                      <a:pt x="447669" y="700848"/>
                      <a:pt x="444494" y="690533"/>
                      <a:pt x="417512" y="695295"/>
                    </a:cubicBezTo>
                    <a:cubicBezTo>
                      <a:pt x="390530" y="700058"/>
                      <a:pt x="355627" y="704027"/>
                      <a:pt x="312770" y="714346"/>
                    </a:cubicBezTo>
                    <a:cubicBezTo>
                      <a:pt x="269913" y="724665"/>
                      <a:pt x="209059" y="774671"/>
                      <a:pt x="160370" y="757211"/>
                    </a:cubicBezTo>
                    <a:cubicBezTo>
                      <a:pt x="111681" y="739751"/>
                      <a:pt x="41274" y="677844"/>
                      <a:pt x="20637" y="609585"/>
                    </a:cubicBezTo>
                    <a:cubicBezTo>
                      <a:pt x="0" y="541326"/>
                      <a:pt x="21194" y="410367"/>
                      <a:pt x="36545" y="347659"/>
                    </a:cubicBezTo>
                    <a:cubicBezTo>
                      <a:pt x="51896" y="284951"/>
                      <a:pt x="82583" y="285723"/>
                      <a:pt x="112745" y="233336"/>
                    </a:cubicBezTo>
                    <a:close/>
                  </a:path>
                </a:pathLst>
              </a:custGeom>
              <a:solidFill>
                <a:srgbClr val="E78E24">
                  <a:alpha val="89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flat">
                <a:bevelT w="196850"/>
                <a:bevelB w="1968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142" name="TextBox 141"/>
            <p:cNvSpPr txBox="1"/>
            <p:nvPr/>
          </p:nvSpPr>
          <p:spPr>
            <a:xfrm>
              <a:off x="3030261" y="3734963"/>
              <a:ext cx="1402554" cy="388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i="0" dirty="0" err="1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Periplasm</a:t>
              </a:r>
              <a:endParaRPr lang="en-GB" i="0" dirty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</p:txBody>
        </p:sp>
        <p:cxnSp>
          <p:nvCxnSpPr>
            <p:cNvPr id="143" name="Straight Connector 142"/>
            <p:cNvCxnSpPr/>
            <p:nvPr/>
          </p:nvCxnSpPr>
          <p:spPr bwMode="auto">
            <a:xfrm rot="5400000">
              <a:off x="1342644" y="2328580"/>
              <a:ext cx="363742" cy="948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/>
            <p:cNvCxnSpPr/>
            <p:nvPr/>
          </p:nvCxnSpPr>
          <p:spPr bwMode="auto">
            <a:xfrm rot="5400000">
              <a:off x="628264" y="2328580"/>
              <a:ext cx="363742" cy="948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5" name="TextBox 144"/>
            <p:cNvSpPr txBox="1"/>
            <p:nvPr/>
          </p:nvSpPr>
          <p:spPr>
            <a:xfrm>
              <a:off x="3289808" y="908720"/>
              <a:ext cx="11430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i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Cell wall</a:t>
              </a:r>
              <a:endParaRPr lang="en-GB" i="0" dirty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147" name="Rectangle 146"/>
          <p:cNvSpPr/>
          <p:nvPr/>
        </p:nvSpPr>
        <p:spPr bwMode="auto">
          <a:xfrm>
            <a:off x="372823" y="1038882"/>
            <a:ext cx="3781016" cy="5414456"/>
          </a:xfrm>
          <a:prstGeom prst="rect">
            <a:avLst/>
          </a:prstGeom>
          <a:noFill/>
          <a:ln w="19050" cap="flat" cmpd="dbl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65415" y="2867568"/>
            <a:ext cx="570201" cy="539214"/>
            <a:chOff x="1300767" y="1565176"/>
            <a:chExt cx="570201" cy="539214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harsh" dir="t"/>
          </a:scene3d>
        </p:grpSpPr>
        <p:sp>
          <p:nvSpPr>
            <p:cNvPr id="151" name="Oval 150"/>
            <p:cNvSpPr/>
            <p:nvPr/>
          </p:nvSpPr>
          <p:spPr bwMode="auto">
            <a:xfrm>
              <a:off x="1331640" y="1565176"/>
              <a:ext cx="345231" cy="2796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1300767" y="1628800"/>
              <a:ext cx="570201" cy="475590"/>
              <a:chOff x="1531528" y="2276872"/>
              <a:chExt cx="570201" cy="475590"/>
            </a:xfrm>
            <a:grpFill/>
          </p:grpSpPr>
          <p:sp>
            <p:nvSpPr>
              <p:cNvPr id="149" name="Oval 148"/>
              <p:cNvSpPr/>
              <p:nvPr/>
            </p:nvSpPr>
            <p:spPr bwMode="auto">
              <a:xfrm>
                <a:off x="1531528" y="2276872"/>
                <a:ext cx="486907" cy="43204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01600"/>
              </a:sp3d>
            </p:spPr>
            <p:txBody>
              <a:bodyPr vert="horz" wrap="none" lIns="0" tIns="36000" rIns="396000" bIns="28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sz="1800" i="0" dirty="0" err="1" smtClean="0">
                    <a:ln>
                      <a:solidFill>
                        <a:schemeClr val="accent3"/>
                      </a:solidFill>
                    </a:ln>
                    <a:solidFill>
                      <a:schemeClr val="bg1"/>
                    </a:solidFill>
                    <a:latin typeface="+mn-lt"/>
                  </a:rPr>
                  <a:t>Cef</a:t>
                </a:r>
                <a:endParaRPr kumimoji="0" lang="en-GB" sz="1800" b="0" i="0" u="none" strike="noStrike" cap="none" normalizeH="0" baseline="0" dirty="0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50" name="Oval 149"/>
              <p:cNvSpPr/>
              <p:nvPr/>
            </p:nvSpPr>
            <p:spPr bwMode="auto">
              <a:xfrm>
                <a:off x="1756498" y="2472814"/>
                <a:ext cx="345231" cy="27964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016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52" name="Group 151"/>
          <p:cNvGrpSpPr/>
          <p:nvPr/>
        </p:nvGrpSpPr>
        <p:grpSpPr>
          <a:xfrm>
            <a:off x="2029233" y="5919255"/>
            <a:ext cx="486907" cy="495672"/>
            <a:chOff x="1300767" y="1565176"/>
            <a:chExt cx="486907" cy="495672"/>
          </a:xfrm>
          <a:solidFill>
            <a:srgbClr val="00B050"/>
          </a:solidFill>
          <a:scene3d>
            <a:camera prst="orthographicFront"/>
            <a:lightRig rig="harsh" dir="t"/>
          </a:scene3d>
        </p:grpSpPr>
        <p:sp>
          <p:nvSpPr>
            <p:cNvPr id="153" name="Oval 152"/>
            <p:cNvSpPr/>
            <p:nvPr/>
          </p:nvSpPr>
          <p:spPr bwMode="auto">
            <a:xfrm>
              <a:off x="1331640" y="1565176"/>
              <a:ext cx="345231" cy="2796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5" name="Oval 154"/>
            <p:cNvSpPr/>
            <p:nvPr/>
          </p:nvSpPr>
          <p:spPr bwMode="auto">
            <a:xfrm>
              <a:off x="1300767" y="1628800"/>
              <a:ext cx="486907" cy="4320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none" lIns="36000" tIns="36000" rIns="91440" bIns="324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i="0" dirty="0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latin typeface="+mn-lt"/>
                  <a:sym typeface="Symbol"/>
                </a:rPr>
                <a:t></a:t>
              </a:r>
              <a:r>
                <a:rPr lang="en-GB" sz="1800" i="0" dirty="0" err="1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latin typeface="+mn-lt"/>
                  <a:sym typeface="Symbol"/>
                </a:rPr>
                <a:t>lc</a:t>
              </a:r>
              <a:endParaRPr kumimoji="0" lang="en-GB" sz="1800" b="0" i="0" u="none" strike="noStrike" cap="none" normalizeH="0" baseline="0" dirty="0" smtClean="0">
                <a:ln>
                  <a:solidFill>
                    <a:schemeClr val="accent3"/>
                  </a:solidFill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</p:grpSp>
      <p:sp>
        <p:nvSpPr>
          <p:cNvPr id="157" name="TextBox 156"/>
          <p:cNvSpPr txBox="1"/>
          <p:nvPr/>
        </p:nvSpPr>
        <p:spPr>
          <a:xfrm>
            <a:off x="2918047" y="6042774"/>
            <a:ext cx="1221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0" dirty="0" smtClean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Gram +</a:t>
            </a:r>
            <a:r>
              <a:rPr lang="en-GB" i="0" dirty="0" err="1" smtClean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ve</a:t>
            </a:r>
            <a:endParaRPr lang="en-GB" i="0" dirty="0">
              <a:ln w="9525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899592" y="5949280"/>
            <a:ext cx="486907" cy="495672"/>
            <a:chOff x="1300767" y="1565176"/>
            <a:chExt cx="486907" cy="495672"/>
          </a:xfrm>
          <a:solidFill>
            <a:srgbClr val="00B050"/>
          </a:solidFill>
          <a:scene3d>
            <a:camera prst="orthographicFront"/>
            <a:lightRig rig="harsh" dir="t"/>
          </a:scene3d>
        </p:grpSpPr>
        <p:sp>
          <p:nvSpPr>
            <p:cNvPr id="164" name="Oval 163"/>
            <p:cNvSpPr/>
            <p:nvPr/>
          </p:nvSpPr>
          <p:spPr bwMode="auto">
            <a:xfrm>
              <a:off x="1331640" y="1565176"/>
              <a:ext cx="345231" cy="2796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5" name="Oval 164"/>
            <p:cNvSpPr/>
            <p:nvPr/>
          </p:nvSpPr>
          <p:spPr bwMode="auto">
            <a:xfrm>
              <a:off x="1300767" y="1628800"/>
              <a:ext cx="486907" cy="4320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none" lIns="36000" tIns="36000" rIns="91440" bIns="324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i="0" dirty="0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latin typeface="+mn-lt"/>
                  <a:sym typeface="Symbol"/>
                </a:rPr>
                <a:t></a:t>
              </a:r>
              <a:r>
                <a:rPr lang="en-GB" sz="1800" i="0" dirty="0" err="1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latin typeface="+mn-lt"/>
                  <a:sym typeface="Symbol"/>
                </a:rPr>
                <a:t>lc</a:t>
              </a:r>
              <a:endParaRPr kumimoji="0" lang="en-GB" sz="1800" b="0" i="0" u="none" strike="noStrike" cap="none" normalizeH="0" baseline="0" dirty="0" smtClean="0">
                <a:ln>
                  <a:solidFill>
                    <a:schemeClr val="accent3"/>
                  </a:solidFill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399887" y="1916832"/>
            <a:ext cx="3705974" cy="420273"/>
          </a:xfrm>
          <a:prstGeom prst="rect">
            <a:avLst/>
          </a:prstGeom>
          <a:solidFill>
            <a:srgbClr val="00B050">
              <a:alpha val="7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342900">
              <a:srgbClr val="92D050">
                <a:alpha val="90000"/>
              </a:srgbClr>
            </a:glow>
            <a:softEdge rad="190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66" name="Group 165"/>
          <p:cNvGrpSpPr/>
          <p:nvPr/>
        </p:nvGrpSpPr>
        <p:grpSpPr>
          <a:xfrm>
            <a:off x="757114" y="1196752"/>
            <a:ext cx="570201" cy="539214"/>
            <a:chOff x="1300767" y="1565176"/>
            <a:chExt cx="570201" cy="539214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harsh" dir="t"/>
          </a:scene3d>
        </p:grpSpPr>
        <p:sp>
          <p:nvSpPr>
            <p:cNvPr id="167" name="Oval 166"/>
            <p:cNvSpPr/>
            <p:nvPr/>
          </p:nvSpPr>
          <p:spPr bwMode="auto">
            <a:xfrm>
              <a:off x="1331640" y="1565176"/>
              <a:ext cx="345231" cy="2796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168" name="Group 167"/>
            <p:cNvGrpSpPr/>
            <p:nvPr/>
          </p:nvGrpSpPr>
          <p:grpSpPr>
            <a:xfrm>
              <a:off x="1300767" y="1628800"/>
              <a:ext cx="570201" cy="475590"/>
              <a:chOff x="1531528" y="2276872"/>
              <a:chExt cx="570201" cy="475590"/>
            </a:xfrm>
            <a:grpFill/>
          </p:grpSpPr>
          <p:sp>
            <p:nvSpPr>
              <p:cNvPr id="169" name="Oval 168"/>
              <p:cNvSpPr/>
              <p:nvPr/>
            </p:nvSpPr>
            <p:spPr bwMode="auto">
              <a:xfrm>
                <a:off x="1531528" y="2276872"/>
                <a:ext cx="486907" cy="43204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01600"/>
              </a:sp3d>
            </p:spPr>
            <p:txBody>
              <a:bodyPr vert="horz" wrap="none" lIns="0" tIns="36000" rIns="396000" bIns="28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sz="1800" i="0" dirty="0" err="1" smtClean="0">
                    <a:ln>
                      <a:solidFill>
                        <a:schemeClr val="accent3"/>
                      </a:solidFill>
                    </a:ln>
                    <a:solidFill>
                      <a:schemeClr val="bg1"/>
                    </a:solidFill>
                    <a:latin typeface="+mn-lt"/>
                  </a:rPr>
                  <a:t>Cef</a:t>
                </a:r>
                <a:endParaRPr kumimoji="0" lang="en-GB" sz="1800" b="0" i="0" u="none" strike="noStrike" cap="none" normalizeH="0" baseline="0" dirty="0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 bwMode="auto">
              <a:xfrm>
                <a:off x="1756498" y="2472814"/>
                <a:ext cx="345231" cy="27964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016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76" name="Group 175"/>
          <p:cNvGrpSpPr/>
          <p:nvPr/>
        </p:nvGrpSpPr>
        <p:grpSpPr>
          <a:xfrm>
            <a:off x="3209711" y="1196752"/>
            <a:ext cx="570201" cy="539214"/>
            <a:chOff x="1300767" y="1565176"/>
            <a:chExt cx="570201" cy="539214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harsh" dir="t"/>
          </a:scene3d>
        </p:grpSpPr>
        <p:sp>
          <p:nvSpPr>
            <p:cNvPr id="177" name="Oval 176"/>
            <p:cNvSpPr/>
            <p:nvPr/>
          </p:nvSpPr>
          <p:spPr bwMode="auto">
            <a:xfrm>
              <a:off x="1331640" y="1565176"/>
              <a:ext cx="345231" cy="2796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178" name="Group 177"/>
            <p:cNvGrpSpPr/>
            <p:nvPr/>
          </p:nvGrpSpPr>
          <p:grpSpPr>
            <a:xfrm>
              <a:off x="1300767" y="1628800"/>
              <a:ext cx="570201" cy="475590"/>
              <a:chOff x="1531528" y="2276872"/>
              <a:chExt cx="570201" cy="475590"/>
            </a:xfrm>
            <a:grpFill/>
          </p:grpSpPr>
          <p:sp>
            <p:nvSpPr>
              <p:cNvPr id="179" name="Oval 178"/>
              <p:cNvSpPr/>
              <p:nvPr/>
            </p:nvSpPr>
            <p:spPr bwMode="auto">
              <a:xfrm>
                <a:off x="1531528" y="2276872"/>
                <a:ext cx="486907" cy="43204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01600"/>
              </a:sp3d>
            </p:spPr>
            <p:txBody>
              <a:bodyPr vert="horz" wrap="none" lIns="0" tIns="36000" rIns="396000" bIns="28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sz="1800" i="0" dirty="0" err="1" smtClean="0">
                    <a:ln>
                      <a:solidFill>
                        <a:schemeClr val="accent3"/>
                      </a:solidFill>
                    </a:ln>
                    <a:solidFill>
                      <a:schemeClr val="bg1"/>
                    </a:solidFill>
                    <a:latin typeface="+mn-lt"/>
                  </a:rPr>
                  <a:t>Cef</a:t>
                </a:r>
                <a:endParaRPr kumimoji="0" lang="en-GB" sz="1800" b="0" i="0" u="none" strike="noStrike" cap="none" normalizeH="0" baseline="0" dirty="0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 bwMode="auto">
              <a:xfrm>
                <a:off x="1756498" y="2472814"/>
                <a:ext cx="345231" cy="27964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016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1.3876E-7 L 0.01354 -0.07747 L 0.00607 -0.18478 L -0.04323 -0.39963 L -0.09098 -0.51087 L -0.14167 -0.5925 " pathEditMode="relative" ptsTypes="AAAAAA">
                                      <p:cBhvr>
                                        <p:cTn id="39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8492E-6 L 0.01337 -0.07748 L 0.02135 -0.22086 L 0.11076 -0.34228 L 0.16753 -0.48335 L 0.25556 -0.59066 " pathEditMode="relative" rAng="0" ptsTypes="AAAAAA">
                                      <p:cBhvr>
                                        <p:cTn id="44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78" y="-295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2" name="Group 461"/>
          <p:cNvGrpSpPr/>
          <p:nvPr/>
        </p:nvGrpSpPr>
        <p:grpSpPr>
          <a:xfrm>
            <a:off x="370136" y="2721620"/>
            <a:ext cx="3808513" cy="3321154"/>
            <a:chOff x="370136" y="2721620"/>
            <a:chExt cx="3808513" cy="3321154"/>
          </a:xfrm>
        </p:grpSpPr>
        <p:sp>
          <p:nvSpPr>
            <p:cNvPr id="457" name="Rectangle 456"/>
            <p:cNvSpPr/>
            <p:nvPr/>
          </p:nvSpPr>
          <p:spPr bwMode="auto">
            <a:xfrm>
              <a:off x="370136" y="4149080"/>
              <a:ext cx="3767129" cy="1152128"/>
            </a:xfrm>
            <a:prstGeom prst="rect">
              <a:avLst/>
            </a:prstGeom>
            <a:solidFill>
              <a:srgbClr val="92D050">
                <a:alpha val="98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4" name="Rectangle 453"/>
            <p:cNvSpPr/>
            <p:nvPr/>
          </p:nvSpPr>
          <p:spPr bwMode="auto">
            <a:xfrm>
              <a:off x="372823" y="5279128"/>
              <a:ext cx="3767129" cy="310112"/>
            </a:xfrm>
            <a:prstGeom prst="rect">
              <a:avLst/>
            </a:prstGeom>
            <a:solidFill>
              <a:schemeClr val="bg1">
                <a:lumMod val="6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5" name="Rectangle 454"/>
            <p:cNvSpPr/>
            <p:nvPr/>
          </p:nvSpPr>
          <p:spPr bwMode="auto">
            <a:xfrm>
              <a:off x="372823" y="5639168"/>
              <a:ext cx="3767129" cy="310112"/>
            </a:xfrm>
            <a:prstGeom prst="rect">
              <a:avLst/>
            </a:prstGeom>
            <a:solidFill>
              <a:schemeClr val="bg1">
                <a:lumMod val="6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6" name="Rounded Rectangle 455"/>
            <p:cNvSpPr/>
            <p:nvPr/>
          </p:nvSpPr>
          <p:spPr bwMode="auto">
            <a:xfrm>
              <a:off x="1417065" y="5236623"/>
              <a:ext cx="405484" cy="806151"/>
            </a:xfrm>
            <a:prstGeom prst="roundRect">
              <a:avLst/>
            </a:prstGeom>
            <a:solidFill>
              <a:srgbClr val="FF6600">
                <a:alpha val="7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8" name="Rectangle 457"/>
            <p:cNvSpPr/>
            <p:nvPr/>
          </p:nvSpPr>
          <p:spPr bwMode="auto">
            <a:xfrm>
              <a:off x="372823" y="3068960"/>
              <a:ext cx="3767129" cy="310112"/>
            </a:xfrm>
            <a:prstGeom prst="rect">
              <a:avLst/>
            </a:prstGeom>
            <a:solidFill>
              <a:schemeClr val="bg1">
                <a:lumMod val="65000"/>
                <a:alpha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9" name="Rectangle 458"/>
            <p:cNvSpPr/>
            <p:nvPr/>
          </p:nvSpPr>
          <p:spPr bwMode="auto">
            <a:xfrm>
              <a:off x="382836" y="2721620"/>
              <a:ext cx="3767129" cy="310112"/>
            </a:xfrm>
            <a:prstGeom prst="rect">
              <a:avLst/>
            </a:prstGeom>
            <a:solidFill>
              <a:srgbClr val="FFFF00">
                <a:alpha val="3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0" name="TextBox 459"/>
            <p:cNvSpPr txBox="1"/>
            <p:nvPr/>
          </p:nvSpPr>
          <p:spPr>
            <a:xfrm>
              <a:off x="2956744" y="5303007"/>
              <a:ext cx="12219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i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Cell membrane</a:t>
              </a:r>
              <a:endParaRPr lang="en-GB" i="0" dirty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461" name="TextBox 460"/>
            <p:cNvSpPr txBox="1"/>
            <p:nvPr/>
          </p:nvSpPr>
          <p:spPr>
            <a:xfrm>
              <a:off x="3419871" y="4500409"/>
              <a:ext cx="7517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i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Cell wall</a:t>
              </a:r>
              <a:endParaRPr lang="en-GB" i="0" dirty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120" name="Rectangle 119"/>
          <p:cNvSpPr/>
          <p:nvPr/>
        </p:nvSpPr>
        <p:spPr bwMode="auto">
          <a:xfrm rot="16200000">
            <a:off x="-537341" y="1570756"/>
            <a:ext cx="5557591" cy="431664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noProof="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Penicillins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4486137" y="1439773"/>
            <a:ext cx="4602339" cy="47859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Mechanism of action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Inhibit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transpeptidase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(bactericidal)</a:t>
            </a: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Drug details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Large class (9 licensed in UK)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5 different categories</a:t>
            </a:r>
            <a:endParaRPr lang="en-GB" b="1" i="0" dirty="0" smtClean="0">
              <a:solidFill>
                <a:srgbClr val="FF6600"/>
              </a:solidFill>
              <a:latin typeface="+mn-lt"/>
            </a:endParaRP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Penicillin G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&amp;</a:t>
            </a: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 V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‘First generation’ with limited spectrum &amp; high resistance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Spectrum of activity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Penicillins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G &amp; V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Gram +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ve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Flucloxacillin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Temocillin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-lactamase resistant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b="1" i="0" dirty="0" smtClean="0">
                <a:solidFill>
                  <a:srgbClr val="FF6600"/>
                </a:solidFill>
                <a:latin typeface="+mn-lt"/>
                <a:sym typeface="Symbol"/>
              </a:rPr>
              <a:t>Ampicillin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&amp; </a:t>
            </a:r>
            <a:r>
              <a:rPr lang="en-GB" b="1" i="0" dirty="0" smtClean="0">
                <a:solidFill>
                  <a:srgbClr val="FF6600"/>
                </a:solidFill>
                <a:latin typeface="+mn-lt"/>
                <a:sym typeface="Symbol"/>
              </a:rPr>
              <a:t>Amoxicillin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 Broad spectrum</a:t>
            </a:r>
          </a:p>
          <a:p>
            <a:pPr marL="800100" lvl="1" indent="-342900">
              <a:spcAft>
                <a:spcPts val="0"/>
              </a:spcAft>
              <a:buFont typeface="Symbol" pitchFamily="18" charset="2"/>
              <a:buChar char="®"/>
              <a:tabLst>
                <a:tab pos="2238375" algn="l"/>
              </a:tabLst>
            </a:pP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Gram -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ve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activity</a:t>
            </a:r>
          </a:p>
          <a:p>
            <a:pPr marL="800100" lvl="1" indent="-342900">
              <a:spcAft>
                <a:spcPts val="0"/>
              </a:spcAft>
              <a:buFont typeface="Symbol" pitchFamily="18" charset="2"/>
              <a:buChar char="®"/>
              <a:tabLst>
                <a:tab pos="2238375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Co-administered with 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clavulanic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 acid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Resistance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Destruction enzymes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-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lactamases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hydrolyse C-N bond of the -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lactam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ring.</a:t>
            </a:r>
          </a:p>
        </p:txBody>
      </p:sp>
      <p:sp>
        <p:nvSpPr>
          <p:cNvPr id="5" name="Rectangle 4"/>
          <p:cNvSpPr/>
          <p:nvPr/>
        </p:nvSpPr>
        <p:spPr bwMode="auto">
          <a:xfrm rot="16200000">
            <a:off x="-537341" y="1570756"/>
            <a:ext cx="5557591" cy="431664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72823" y="1038882"/>
            <a:ext cx="3781016" cy="5414456"/>
          </a:xfrm>
          <a:prstGeom prst="rect">
            <a:avLst/>
          </a:prstGeom>
          <a:noFill/>
          <a:ln w="19050" cap="flat" cmpd="dbl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2918047" y="6042774"/>
            <a:ext cx="1221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0" dirty="0" smtClean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Gram -</a:t>
            </a:r>
            <a:r>
              <a:rPr lang="en-GB" i="0" dirty="0" err="1" smtClean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ve</a:t>
            </a:r>
            <a:endParaRPr lang="en-GB" i="0" dirty="0">
              <a:ln w="9525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grpSp>
        <p:nvGrpSpPr>
          <p:cNvPr id="400" name="Group 399"/>
          <p:cNvGrpSpPr/>
          <p:nvPr/>
        </p:nvGrpSpPr>
        <p:grpSpPr>
          <a:xfrm>
            <a:off x="918058" y="2510896"/>
            <a:ext cx="449097" cy="1152000"/>
            <a:chOff x="860464" y="2873780"/>
            <a:chExt cx="449097" cy="1152000"/>
          </a:xfrm>
        </p:grpSpPr>
        <p:sp>
          <p:nvSpPr>
            <p:cNvPr id="392" name="Freeform 391"/>
            <p:cNvSpPr/>
            <p:nvPr/>
          </p:nvSpPr>
          <p:spPr bwMode="auto">
            <a:xfrm>
              <a:off x="860464" y="2873780"/>
              <a:ext cx="449097" cy="1152000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 w="228600" h="215900"/>
              <a:bevelB w="228600" h="215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3" name="Freeform 392"/>
            <p:cNvSpPr/>
            <p:nvPr/>
          </p:nvSpPr>
          <p:spPr bwMode="auto">
            <a:xfrm>
              <a:off x="1021088" y="2912144"/>
              <a:ext cx="108000" cy="1083980"/>
            </a:xfrm>
            <a:custGeom>
              <a:avLst/>
              <a:gdLst>
                <a:gd name="connsiteX0" fmla="*/ 32084 w 334210"/>
                <a:gd name="connsiteY0" fmla="*/ 106947 h 879642"/>
                <a:gd name="connsiteX1" fmla="*/ 112295 w 334210"/>
                <a:gd name="connsiteY1" fmla="*/ 524042 h 879642"/>
                <a:gd name="connsiteX2" fmla="*/ 32084 w 334210"/>
                <a:gd name="connsiteY2" fmla="*/ 828842 h 879642"/>
                <a:gd name="connsiteX3" fmla="*/ 288758 w 334210"/>
                <a:gd name="connsiteY3" fmla="*/ 828842 h 879642"/>
                <a:gd name="connsiteX4" fmla="*/ 224590 w 334210"/>
                <a:gd name="connsiteY4" fmla="*/ 524042 h 879642"/>
                <a:gd name="connsiteX5" fmla="*/ 304800 w 334210"/>
                <a:gd name="connsiteY5" fmla="*/ 74863 h 879642"/>
                <a:gd name="connsiteX6" fmla="*/ 32084 w 334210"/>
                <a:gd name="connsiteY6" fmla="*/ 106947 h 879642"/>
                <a:gd name="connsiteX0" fmla="*/ 29410 w 318168"/>
                <a:gd name="connsiteY0" fmla="*/ 57578 h 830273"/>
                <a:gd name="connsiteX1" fmla="*/ 109621 w 318168"/>
                <a:gd name="connsiteY1" fmla="*/ 474673 h 830273"/>
                <a:gd name="connsiteX2" fmla="*/ 29410 w 318168"/>
                <a:gd name="connsiteY2" fmla="*/ 779473 h 830273"/>
                <a:gd name="connsiteX3" fmla="*/ 286084 w 318168"/>
                <a:gd name="connsiteY3" fmla="*/ 779473 h 830273"/>
                <a:gd name="connsiteX4" fmla="*/ 221916 w 318168"/>
                <a:gd name="connsiteY4" fmla="*/ 474673 h 830273"/>
                <a:gd name="connsiteX5" fmla="*/ 265469 w 318168"/>
                <a:gd name="connsiteY5" fmla="*/ 129205 h 830273"/>
                <a:gd name="connsiteX6" fmla="*/ 29410 w 318168"/>
                <a:gd name="connsiteY6" fmla="*/ 57578 h 830273"/>
                <a:gd name="connsiteX0" fmla="*/ 29410 w 318168"/>
                <a:gd name="connsiteY0" fmla="*/ 75244 h 847939"/>
                <a:gd name="connsiteX1" fmla="*/ 109621 w 318168"/>
                <a:gd name="connsiteY1" fmla="*/ 492339 h 847939"/>
                <a:gd name="connsiteX2" fmla="*/ 29410 w 318168"/>
                <a:gd name="connsiteY2" fmla="*/ 797139 h 847939"/>
                <a:gd name="connsiteX3" fmla="*/ 286084 w 318168"/>
                <a:gd name="connsiteY3" fmla="*/ 797139 h 847939"/>
                <a:gd name="connsiteX4" fmla="*/ 221916 w 318168"/>
                <a:gd name="connsiteY4" fmla="*/ 492339 h 847939"/>
                <a:gd name="connsiteX5" fmla="*/ 265469 w 318168"/>
                <a:gd name="connsiteY5" fmla="*/ 74863 h 847939"/>
                <a:gd name="connsiteX6" fmla="*/ 29410 w 318168"/>
                <a:gd name="connsiteY6" fmla="*/ 75244 h 847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8168" h="847939">
                  <a:moveTo>
                    <a:pt x="29410" y="75244"/>
                  </a:moveTo>
                  <a:cubicBezTo>
                    <a:pt x="3435" y="144823"/>
                    <a:pt x="109621" y="372023"/>
                    <a:pt x="109621" y="492339"/>
                  </a:cubicBezTo>
                  <a:cubicBezTo>
                    <a:pt x="109621" y="612655"/>
                    <a:pt x="0" y="746339"/>
                    <a:pt x="29410" y="797139"/>
                  </a:cubicBezTo>
                  <a:cubicBezTo>
                    <a:pt x="58820" y="847939"/>
                    <a:pt x="254000" y="847939"/>
                    <a:pt x="286084" y="797139"/>
                  </a:cubicBezTo>
                  <a:cubicBezTo>
                    <a:pt x="318168" y="746339"/>
                    <a:pt x="225352" y="612718"/>
                    <a:pt x="221916" y="492339"/>
                  </a:cubicBezTo>
                  <a:cubicBezTo>
                    <a:pt x="218480" y="371960"/>
                    <a:pt x="294879" y="149726"/>
                    <a:pt x="265469" y="74863"/>
                  </a:cubicBezTo>
                  <a:cubicBezTo>
                    <a:pt x="236059" y="0"/>
                    <a:pt x="55385" y="5665"/>
                    <a:pt x="29410" y="75244"/>
                  </a:cubicBezTo>
                  <a:close/>
                </a:path>
              </a:pathLst>
            </a:custGeom>
            <a:solidFill>
              <a:srgbClr val="040404">
                <a:alpha val="66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01" name="Group 400"/>
          <p:cNvGrpSpPr/>
          <p:nvPr/>
        </p:nvGrpSpPr>
        <p:grpSpPr>
          <a:xfrm>
            <a:off x="3332776" y="2492896"/>
            <a:ext cx="420232" cy="1188000"/>
            <a:chOff x="3255647" y="2873780"/>
            <a:chExt cx="420232" cy="1188000"/>
          </a:xfrm>
        </p:grpSpPr>
        <p:sp>
          <p:nvSpPr>
            <p:cNvPr id="391" name="Freeform 390"/>
            <p:cNvSpPr/>
            <p:nvPr/>
          </p:nvSpPr>
          <p:spPr bwMode="auto">
            <a:xfrm>
              <a:off x="3255647" y="2873780"/>
              <a:ext cx="420232" cy="1188000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 w="228600" h="215900"/>
              <a:bevelB w="228600" h="215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4" name="Freeform 393"/>
            <p:cNvSpPr/>
            <p:nvPr/>
          </p:nvSpPr>
          <p:spPr bwMode="auto">
            <a:xfrm>
              <a:off x="3405346" y="2924844"/>
              <a:ext cx="99799" cy="1116000"/>
            </a:xfrm>
            <a:custGeom>
              <a:avLst/>
              <a:gdLst>
                <a:gd name="connsiteX0" fmla="*/ 32084 w 334210"/>
                <a:gd name="connsiteY0" fmla="*/ 106947 h 879642"/>
                <a:gd name="connsiteX1" fmla="*/ 112295 w 334210"/>
                <a:gd name="connsiteY1" fmla="*/ 524042 h 879642"/>
                <a:gd name="connsiteX2" fmla="*/ 32084 w 334210"/>
                <a:gd name="connsiteY2" fmla="*/ 828842 h 879642"/>
                <a:gd name="connsiteX3" fmla="*/ 288758 w 334210"/>
                <a:gd name="connsiteY3" fmla="*/ 828842 h 879642"/>
                <a:gd name="connsiteX4" fmla="*/ 224590 w 334210"/>
                <a:gd name="connsiteY4" fmla="*/ 524042 h 879642"/>
                <a:gd name="connsiteX5" fmla="*/ 304800 w 334210"/>
                <a:gd name="connsiteY5" fmla="*/ 74863 h 879642"/>
                <a:gd name="connsiteX6" fmla="*/ 32084 w 334210"/>
                <a:gd name="connsiteY6" fmla="*/ 106947 h 879642"/>
                <a:gd name="connsiteX0" fmla="*/ 29410 w 318168"/>
                <a:gd name="connsiteY0" fmla="*/ 57578 h 830273"/>
                <a:gd name="connsiteX1" fmla="*/ 109621 w 318168"/>
                <a:gd name="connsiteY1" fmla="*/ 474673 h 830273"/>
                <a:gd name="connsiteX2" fmla="*/ 29410 w 318168"/>
                <a:gd name="connsiteY2" fmla="*/ 779473 h 830273"/>
                <a:gd name="connsiteX3" fmla="*/ 286084 w 318168"/>
                <a:gd name="connsiteY3" fmla="*/ 779473 h 830273"/>
                <a:gd name="connsiteX4" fmla="*/ 221916 w 318168"/>
                <a:gd name="connsiteY4" fmla="*/ 474673 h 830273"/>
                <a:gd name="connsiteX5" fmla="*/ 265469 w 318168"/>
                <a:gd name="connsiteY5" fmla="*/ 129205 h 830273"/>
                <a:gd name="connsiteX6" fmla="*/ 29410 w 318168"/>
                <a:gd name="connsiteY6" fmla="*/ 57578 h 830273"/>
                <a:gd name="connsiteX0" fmla="*/ 29410 w 318168"/>
                <a:gd name="connsiteY0" fmla="*/ 75244 h 847939"/>
                <a:gd name="connsiteX1" fmla="*/ 109621 w 318168"/>
                <a:gd name="connsiteY1" fmla="*/ 492339 h 847939"/>
                <a:gd name="connsiteX2" fmla="*/ 29410 w 318168"/>
                <a:gd name="connsiteY2" fmla="*/ 797139 h 847939"/>
                <a:gd name="connsiteX3" fmla="*/ 286084 w 318168"/>
                <a:gd name="connsiteY3" fmla="*/ 797139 h 847939"/>
                <a:gd name="connsiteX4" fmla="*/ 221916 w 318168"/>
                <a:gd name="connsiteY4" fmla="*/ 492339 h 847939"/>
                <a:gd name="connsiteX5" fmla="*/ 265469 w 318168"/>
                <a:gd name="connsiteY5" fmla="*/ 74863 h 847939"/>
                <a:gd name="connsiteX6" fmla="*/ 29410 w 318168"/>
                <a:gd name="connsiteY6" fmla="*/ 75244 h 847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8168" h="847939">
                  <a:moveTo>
                    <a:pt x="29410" y="75244"/>
                  </a:moveTo>
                  <a:cubicBezTo>
                    <a:pt x="3435" y="144823"/>
                    <a:pt x="109621" y="372023"/>
                    <a:pt x="109621" y="492339"/>
                  </a:cubicBezTo>
                  <a:cubicBezTo>
                    <a:pt x="109621" y="612655"/>
                    <a:pt x="0" y="746339"/>
                    <a:pt x="29410" y="797139"/>
                  </a:cubicBezTo>
                  <a:cubicBezTo>
                    <a:pt x="58820" y="847939"/>
                    <a:pt x="254000" y="847939"/>
                    <a:pt x="286084" y="797139"/>
                  </a:cubicBezTo>
                  <a:cubicBezTo>
                    <a:pt x="318168" y="746339"/>
                    <a:pt x="225352" y="612718"/>
                    <a:pt x="221916" y="492339"/>
                  </a:cubicBezTo>
                  <a:cubicBezTo>
                    <a:pt x="218480" y="371960"/>
                    <a:pt x="294879" y="149726"/>
                    <a:pt x="265469" y="74863"/>
                  </a:cubicBezTo>
                  <a:cubicBezTo>
                    <a:pt x="236059" y="0"/>
                    <a:pt x="55385" y="5665"/>
                    <a:pt x="29410" y="75244"/>
                  </a:cubicBezTo>
                  <a:close/>
                </a:path>
              </a:pathLst>
            </a:custGeom>
            <a:solidFill>
              <a:srgbClr val="040404">
                <a:alpha val="66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708829" y="3546918"/>
            <a:ext cx="486907" cy="495672"/>
            <a:chOff x="1300767" y="1565176"/>
            <a:chExt cx="486907" cy="495672"/>
          </a:xfrm>
          <a:solidFill>
            <a:srgbClr val="00B050"/>
          </a:solidFill>
          <a:scene3d>
            <a:camera prst="orthographicFront"/>
            <a:lightRig rig="harsh" dir="t"/>
          </a:scene3d>
        </p:grpSpPr>
        <p:sp>
          <p:nvSpPr>
            <p:cNvPr id="155" name="Oval 154"/>
            <p:cNvSpPr/>
            <p:nvPr/>
          </p:nvSpPr>
          <p:spPr bwMode="auto">
            <a:xfrm>
              <a:off x="1331640" y="1565176"/>
              <a:ext cx="345231" cy="2796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6" name="Oval 155"/>
            <p:cNvSpPr/>
            <p:nvPr/>
          </p:nvSpPr>
          <p:spPr bwMode="auto">
            <a:xfrm>
              <a:off x="1300767" y="1628800"/>
              <a:ext cx="486907" cy="4320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none" lIns="36000" tIns="36000" rIns="91440" bIns="324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i="0" dirty="0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latin typeface="+mn-lt"/>
                  <a:sym typeface="Symbol"/>
                </a:rPr>
                <a:t></a:t>
              </a:r>
              <a:r>
                <a:rPr lang="en-GB" sz="1800" i="0" dirty="0" err="1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latin typeface="+mn-lt"/>
                  <a:sym typeface="Symbol"/>
                </a:rPr>
                <a:t>lc</a:t>
              </a:r>
              <a:endParaRPr kumimoji="0" lang="en-GB" sz="1800" b="0" i="0" u="none" strike="noStrike" cap="none" normalizeH="0" baseline="0" dirty="0" smtClean="0">
                <a:ln>
                  <a:solidFill>
                    <a:schemeClr val="accent3"/>
                  </a:solidFill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</p:grpSp>
      <p:grpSp>
        <p:nvGrpSpPr>
          <p:cNvPr id="406" name="Group 405"/>
          <p:cNvGrpSpPr/>
          <p:nvPr/>
        </p:nvGrpSpPr>
        <p:grpSpPr>
          <a:xfrm>
            <a:off x="2788949" y="3573016"/>
            <a:ext cx="486907" cy="495672"/>
            <a:chOff x="1300767" y="1565176"/>
            <a:chExt cx="486907" cy="495672"/>
          </a:xfrm>
          <a:solidFill>
            <a:srgbClr val="00B050"/>
          </a:solidFill>
          <a:scene3d>
            <a:camera prst="orthographicFront"/>
            <a:lightRig rig="harsh" dir="t"/>
          </a:scene3d>
        </p:grpSpPr>
        <p:sp>
          <p:nvSpPr>
            <p:cNvPr id="407" name="Oval 406"/>
            <p:cNvSpPr/>
            <p:nvPr/>
          </p:nvSpPr>
          <p:spPr bwMode="auto">
            <a:xfrm>
              <a:off x="1331640" y="1565176"/>
              <a:ext cx="345231" cy="2796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8" name="Oval 407"/>
            <p:cNvSpPr/>
            <p:nvPr/>
          </p:nvSpPr>
          <p:spPr bwMode="auto">
            <a:xfrm>
              <a:off x="1300767" y="1628800"/>
              <a:ext cx="486907" cy="4320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none" lIns="36000" tIns="36000" rIns="91440" bIns="324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i="0" dirty="0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latin typeface="+mn-lt"/>
                  <a:sym typeface="Symbol"/>
                </a:rPr>
                <a:t></a:t>
              </a:r>
              <a:r>
                <a:rPr lang="en-GB" sz="1800" i="0" dirty="0" err="1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latin typeface="+mn-lt"/>
                  <a:sym typeface="Symbol"/>
                </a:rPr>
                <a:t>lc</a:t>
              </a:r>
              <a:endParaRPr kumimoji="0" lang="en-GB" sz="1800" b="0" i="0" u="none" strike="noStrike" cap="none" normalizeH="0" baseline="0" dirty="0" smtClean="0">
                <a:ln>
                  <a:solidFill>
                    <a:schemeClr val="accent3"/>
                  </a:solidFill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435478" y="3546188"/>
            <a:ext cx="486907" cy="495672"/>
            <a:chOff x="1300767" y="1565176"/>
            <a:chExt cx="486907" cy="495672"/>
          </a:xfrm>
          <a:solidFill>
            <a:srgbClr val="00B050"/>
          </a:solidFill>
          <a:scene3d>
            <a:camera prst="orthographicFront"/>
            <a:lightRig rig="harsh" dir="t"/>
          </a:scene3d>
        </p:grpSpPr>
        <p:sp>
          <p:nvSpPr>
            <p:cNvPr id="410" name="Oval 409"/>
            <p:cNvSpPr/>
            <p:nvPr/>
          </p:nvSpPr>
          <p:spPr bwMode="auto">
            <a:xfrm>
              <a:off x="1331640" y="1565176"/>
              <a:ext cx="345231" cy="2796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1" name="Oval 410"/>
            <p:cNvSpPr/>
            <p:nvPr/>
          </p:nvSpPr>
          <p:spPr bwMode="auto">
            <a:xfrm>
              <a:off x="1300767" y="1628800"/>
              <a:ext cx="486907" cy="4320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none" lIns="36000" tIns="36000" rIns="91440" bIns="324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i="0" dirty="0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latin typeface="+mn-lt"/>
                  <a:sym typeface="Symbol"/>
                </a:rPr>
                <a:t></a:t>
              </a:r>
              <a:r>
                <a:rPr lang="en-GB" sz="1800" i="0" dirty="0" err="1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latin typeface="+mn-lt"/>
                  <a:sym typeface="Symbol"/>
                </a:rPr>
                <a:t>lc</a:t>
              </a:r>
              <a:endParaRPr kumimoji="0" lang="en-GB" sz="1800" b="0" i="0" u="none" strike="noStrike" cap="none" normalizeH="0" baseline="0" dirty="0" smtClean="0">
                <a:ln>
                  <a:solidFill>
                    <a:schemeClr val="accent3"/>
                  </a:solidFill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</p:grpSp>
      <p:sp>
        <p:nvSpPr>
          <p:cNvPr id="434" name="Rectangle 433"/>
          <p:cNvSpPr/>
          <p:nvPr/>
        </p:nvSpPr>
        <p:spPr bwMode="auto">
          <a:xfrm>
            <a:off x="590422" y="3302461"/>
            <a:ext cx="144016" cy="2791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harsh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35" name="Rectangle 434"/>
          <p:cNvSpPr/>
          <p:nvPr/>
        </p:nvSpPr>
        <p:spPr bwMode="auto">
          <a:xfrm>
            <a:off x="1860485" y="3309677"/>
            <a:ext cx="144016" cy="2791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harsh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36" name="Rectangle 435"/>
          <p:cNvSpPr/>
          <p:nvPr/>
        </p:nvSpPr>
        <p:spPr bwMode="auto">
          <a:xfrm>
            <a:off x="2934052" y="3327171"/>
            <a:ext cx="144016" cy="2791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harsh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449" name="Group 448"/>
          <p:cNvGrpSpPr/>
          <p:nvPr/>
        </p:nvGrpSpPr>
        <p:grpSpPr>
          <a:xfrm>
            <a:off x="3653045" y="3581400"/>
            <a:ext cx="486907" cy="495672"/>
            <a:chOff x="1300767" y="1565176"/>
            <a:chExt cx="486907" cy="495672"/>
          </a:xfrm>
          <a:solidFill>
            <a:srgbClr val="00B050"/>
          </a:solidFill>
          <a:scene3d>
            <a:camera prst="orthographicFront"/>
            <a:lightRig rig="harsh" dir="t"/>
          </a:scene3d>
        </p:grpSpPr>
        <p:sp>
          <p:nvSpPr>
            <p:cNvPr id="450" name="Oval 449"/>
            <p:cNvSpPr/>
            <p:nvPr/>
          </p:nvSpPr>
          <p:spPr bwMode="auto">
            <a:xfrm>
              <a:off x="1331640" y="1565176"/>
              <a:ext cx="345231" cy="2796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1" name="Oval 450"/>
            <p:cNvSpPr/>
            <p:nvPr/>
          </p:nvSpPr>
          <p:spPr bwMode="auto">
            <a:xfrm>
              <a:off x="1300767" y="1628800"/>
              <a:ext cx="486907" cy="4320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none" lIns="36000" tIns="36000" rIns="91440" bIns="324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i="0" dirty="0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latin typeface="+mn-lt"/>
                  <a:sym typeface="Symbol"/>
                </a:rPr>
                <a:t></a:t>
              </a:r>
              <a:r>
                <a:rPr lang="en-GB" sz="1800" i="0" dirty="0" err="1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latin typeface="+mn-lt"/>
                  <a:sym typeface="Symbol"/>
                </a:rPr>
                <a:t>lc</a:t>
              </a:r>
              <a:endParaRPr kumimoji="0" lang="en-GB" sz="1800" b="0" i="0" u="none" strike="noStrike" cap="none" normalizeH="0" baseline="0" dirty="0" smtClean="0">
                <a:ln>
                  <a:solidFill>
                    <a:schemeClr val="accent3"/>
                  </a:solidFill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</p:grpSp>
      <p:sp>
        <p:nvSpPr>
          <p:cNvPr id="452" name="Rectangle 451"/>
          <p:cNvSpPr/>
          <p:nvPr/>
        </p:nvSpPr>
        <p:spPr bwMode="auto">
          <a:xfrm>
            <a:off x="3807989" y="3337673"/>
            <a:ext cx="144016" cy="2791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harsh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53" name="Rectangle 452"/>
          <p:cNvSpPr/>
          <p:nvPr/>
        </p:nvSpPr>
        <p:spPr bwMode="auto">
          <a:xfrm>
            <a:off x="1869604" y="3337323"/>
            <a:ext cx="144016" cy="2791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harsh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1040961" y="1087219"/>
            <a:ext cx="570201" cy="539214"/>
            <a:chOff x="1300767" y="1565176"/>
            <a:chExt cx="570201" cy="539214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harsh" dir="t"/>
          </a:scene3d>
        </p:grpSpPr>
        <p:sp>
          <p:nvSpPr>
            <p:cNvPr id="150" name="Oval 149"/>
            <p:cNvSpPr/>
            <p:nvPr/>
          </p:nvSpPr>
          <p:spPr bwMode="auto">
            <a:xfrm>
              <a:off x="1331640" y="1565176"/>
              <a:ext cx="345231" cy="2796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300767" y="1628800"/>
              <a:ext cx="570201" cy="475590"/>
              <a:chOff x="1531528" y="2276872"/>
              <a:chExt cx="570201" cy="475590"/>
            </a:xfrm>
            <a:grpFill/>
          </p:grpSpPr>
          <p:sp>
            <p:nvSpPr>
              <p:cNvPr id="152" name="Oval 151"/>
              <p:cNvSpPr/>
              <p:nvPr/>
            </p:nvSpPr>
            <p:spPr bwMode="auto">
              <a:xfrm>
                <a:off x="1531528" y="2276872"/>
                <a:ext cx="486907" cy="43204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01600"/>
              </a:sp3d>
            </p:spPr>
            <p:txBody>
              <a:bodyPr vert="horz" wrap="none" lIns="72000" tIns="36000" rIns="396000" bIns="28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sz="1800" i="0" dirty="0" err="1" smtClean="0">
                    <a:ln>
                      <a:solidFill>
                        <a:schemeClr val="accent3"/>
                      </a:solidFill>
                    </a:ln>
                    <a:solidFill>
                      <a:schemeClr val="bg1"/>
                    </a:solidFill>
                    <a:latin typeface="+mn-lt"/>
                  </a:rPr>
                  <a:t>Pcn</a:t>
                </a:r>
                <a:endParaRPr kumimoji="0" lang="en-GB" sz="1800" b="0" i="0" u="none" strike="noStrike" cap="none" normalizeH="0" baseline="0" dirty="0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53" name="Oval 152"/>
              <p:cNvSpPr/>
              <p:nvPr/>
            </p:nvSpPr>
            <p:spPr bwMode="auto">
              <a:xfrm>
                <a:off x="1756498" y="2472814"/>
                <a:ext cx="345231" cy="27964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016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12" name="Group 411"/>
          <p:cNvGrpSpPr/>
          <p:nvPr/>
        </p:nvGrpSpPr>
        <p:grpSpPr>
          <a:xfrm>
            <a:off x="2257978" y="1089586"/>
            <a:ext cx="570201" cy="539214"/>
            <a:chOff x="1300767" y="1565176"/>
            <a:chExt cx="570201" cy="539214"/>
          </a:xfrm>
          <a:solidFill>
            <a:schemeClr val="accent1">
              <a:lumMod val="75000"/>
            </a:schemeClr>
          </a:solidFill>
          <a:scene3d>
            <a:camera prst="orthographicFront"/>
            <a:lightRig rig="harsh" dir="t"/>
          </a:scene3d>
        </p:grpSpPr>
        <p:sp>
          <p:nvSpPr>
            <p:cNvPr id="413" name="Oval 412"/>
            <p:cNvSpPr/>
            <p:nvPr/>
          </p:nvSpPr>
          <p:spPr bwMode="auto">
            <a:xfrm>
              <a:off x="1331640" y="1565176"/>
              <a:ext cx="345231" cy="2796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414" name="Group 413"/>
            <p:cNvGrpSpPr/>
            <p:nvPr/>
          </p:nvGrpSpPr>
          <p:grpSpPr>
            <a:xfrm>
              <a:off x="1300767" y="1628800"/>
              <a:ext cx="570201" cy="475590"/>
              <a:chOff x="1531528" y="2276872"/>
              <a:chExt cx="570201" cy="475590"/>
            </a:xfrm>
            <a:grpFill/>
          </p:grpSpPr>
          <p:sp>
            <p:nvSpPr>
              <p:cNvPr id="415" name="Oval 414"/>
              <p:cNvSpPr/>
              <p:nvPr/>
            </p:nvSpPr>
            <p:spPr bwMode="auto">
              <a:xfrm>
                <a:off x="1531528" y="2276872"/>
                <a:ext cx="486907" cy="43204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01600"/>
              </a:sp3d>
            </p:spPr>
            <p:txBody>
              <a:bodyPr vert="horz" wrap="none" lIns="0" tIns="36000" rIns="396000" bIns="28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sz="1800" i="0" dirty="0" err="1" smtClean="0">
                    <a:ln>
                      <a:solidFill>
                        <a:schemeClr val="accent3"/>
                      </a:solidFill>
                    </a:ln>
                    <a:solidFill>
                      <a:schemeClr val="bg1"/>
                    </a:solidFill>
                    <a:latin typeface="+mn-lt"/>
                  </a:rPr>
                  <a:t>Amx</a:t>
                </a:r>
                <a:endParaRPr kumimoji="0" lang="en-GB" sz="1800" b="0" i="0" u="none" strike="noStrike" cap="none" normalizeH="0" baseline="0" dirty="0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16" name="Oval 415"/>
              <p:cNvSpPr/>
              <p:nvPr/>
            </p:nvSpPr>
            <p:spPr bwMode="auto">
              <a:xfrm>
                <a:off x="1756498" y="2472814"/>
                <a:ext cx="345231" cy="27964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016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17" name="Group 416"/>
          <p:cNvGrpSpPr/>
          <p:nvPr/>
        </p:nvGrpSpPr>
        <p:grpSpPr>
          <a:xfrm>
            <a:off x="1638372" y="1089586"/>
            <a:ext cx="570201" cy="539214"/>
            <a:chOff x="1300767" y="1565176"/>
            <a:chExt cx="570201" cy="539214"/>
          </a:xfrm>
          <a:solidFill>
            <a:srgbClr val="92D050"/>
          </a:solidFill>
          <a:scene3d>
            <a:camera prst="orthographicFront"/>
            <a:lightRig rig="harsh" dir="t"/>
          </a:scene3d>
        </p:grpSpPr>
        <p:sp>
          <p:nvSpPr>
            <p:cNvPr id="418" name="Oval 417"/>
            <p:cNvSpPr/>
            <p:nvPr/>
          </p:nvSpPr>
          <p:spPr bwMode="auto">
            <a:xfrm>
              <a:off x="1331640" y="1565176"/>
              <a:ext cx="345231" cy="2796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419" name="Group 418"/>
            <p:cNvGrpSpPr/>
            <p:nvPr/>
          </p:nvGrpSpPr>
          <p:grpSpPr>
            <a:xfrm>
              <a:off x="1300767" y="1628800"/>
              <a:ext cx="570201" cy="475590"/>
              <a:chOff x="1531528" y="2276872"/>
              <a:chExt cx="570201" cy="475590"/>
            </a:xfrm>
            <a:grpFill/>
          </p:grpSpPr>
          <p:sp>
            <p:nvSpPr>
              <p:cNvPr id="420" name="Oval 419"/>
              <p:cNvSpPr/>
              <p:nvPr/>
            </p:nvSpPr>
            <p:spPr bwMode="auto">
              <a:xfrm>
                <a:off x="1531528" y="2276872"/>
                <a:ext cx="486907" cy="43204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01600"/>
              </a:sp3d>
            </p:spPr>
            <p:txBody>
              <a:bodyPr vert="horz" wrap="none" lIns="0" tIns="36000" rIns="396000" bIns="28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sz="1800" i="0" dirty="0" err="1" smtClean="0">
                    <a:ln>
                      <a:solidFill>
                        <a:schemeClr val="accent3"/>
                      </a:solidFill>
                    </a:ln>
                    <a:solidFill>
                      <a:schemeClr val="bg1"/>
                    </a:solidFill>
                    <a:latin typeface="+mn-lt"/>
                  </a:rPr>
                  <a:t>Tmc</a:t>
                </a:r>
                <a:endParaRPr kumimoji="0" lang="en-GB" sz="1800" b="0" i="0" u="none" strike="noStrike" cap="none" normalizeH="0" baseline="0" dirty="0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21" name="Oval 420"/>
              <p:cNvSpPr/>
              <p:nvPr/>
            </p:nvSpPr>
            <p:spPr bwMode="auto">
              <a:xfrm>
                <a:off x="1756498" y="2472814"/>
                <a:ext cx="345231" cy="27964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016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22" name="Group 421"/>
          <p:cNvGrpSpPr/>
          <p:nvPr/>
        </p:nvGrpSpPr>
        <p:grpSpPr>
          <a:xfrm>
            <a:off x="2849671" y="1082746"/>
            <a:ext cx="570201" cy="539214"/>
            <a:chOff x="1300767" y="1565176"/>
            <a:chExt cx="570201" cy="539214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harsh" dir="t"/>
          </a:scene3d>
        </p:grpSpPr>
        <p:sp>
          <p:nvSpPr>
            <p:cNvPr id="423" name="Oval 422"/>
            <p:cNvSpPr/>
            <p:nvPr/>
          </p:nvSpPr>
          <p:spPr bwMode="auto">
            <a:xfrm>
              <a:off x="1331640" y="1565176"/>
              <a:ext cx="345231" cy="27964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424" name="Group 423"/>
            <p:cNvGrpSpPr/>
            <p:nvPr/>
          </p:nvGrpSpPr>
          <p:grpSpPr>
            <a:xfrm>
              <a:off x="1300767" y="1628800"/>
              <a:ext cx="570201" cy="475590"/>
              <a:chOff x="1531528" y="2276872"/>
              <a:chExt cx="570201" cy="475590"/>
            </a:xfrm>
            <a:grpFill/>
          </p:grpSpPr>
          <p:sp>
            <p:nvSpPr>
              <p:cNvPr id="425" name="Oval 424"/>
              <p:cNvSpPr/>
              <p:nvPr/>
            </p:nvSpPr>
            <p:spPr bwMode="auto">
              <a:xfrm>
                <a:off x="1531528" y="2276872"/>
                <a:ext cx="486907" cy="43204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01600"/>
              </a:sp3d>
            </p:spPr>
            <p:txBody>
              <a:bodyPr vert="horz" wrap="none" lIns="144000" tIns="36000" rIns="396000" bIns="28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sz="1800" i="0" dirty="0" err="1" smtClean="0">
                    <a:ln>
                      <a:solidFill>
                        <a:schemeClr val="accent3"/>
                      </a:solidFill>
                    </a:ln>
                    <a:solidFill>
                      <a:schemeClr val="bg1"/>
                    </a:solidFill>
                    <a:latin typeface="+mn-lt"/>
                  </a:rPr>
                  <a:t>Flx</a:t>
                </a:r>
                <a:endParaRPr kumimoji="0" lang="en-GB" sz="1800" b="0" i="0" u="none" strike="noStrike" cap="none" normalizeH="0" baseline="0" dirty="0" smtClean="0">
                  <a:ln>
                    <a:solidFill>
                      <a:schemeClr val="accent3"/>
                    </a:solidFill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26" name="Oval 425"/>
              <p:cNvSpPr/>
              <p:nvPr/>
            </p:nvSpPr>
            <p:spPr bwMode="auto">
              <a:xfrm>
                <a:off x="1756498" y="2472814"/>
                <a:ext cx="345231" cy="27964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016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33" name="Group 432"/>
          <p:cNvGrpSpPr/>
          <p:nvPr/>
        </p:nvGrpSpPr>
        <p:grpSpPr>
          <a:xfrm>
            <a:off x="495457" y="1082746"/>
            <a:ext cx="570225" cy="690070"/>
            <a:chOff x="799118" y="1298770"/>
            <a:chExt cx="570225" cy="690070"/>
          </a:xfrm>
        </p:grpSpPr>
        <p:grpSp>
          <p:nvGrpSpPr>
            <p:cNvPr id="427" name="Group 426"/>
            <p:cNvGrpSpPr/>
            <p:nvPr/>
          </p:nvGrpSpPr>
          <p:grpSpPr>
            <a:xfrm>
              <a:off x="799142" y="1298770"/>
              <a:ext cx="570201" cy="539214"/>
              <a:chOff x="1300767" y="1565176"/>
              <a:chExt cx="570201" cy="539214"/>
            </a:xfrm>
            <a:solidFill>
              <a:schemeClr val="accent1">
                <a:lumMod val="75000"/>
              </a:schemeClr>
            </a:solidFill>
            <a:scene3d>
              <a:camera prst="orthographicFront"/>
              <a:lightRig rig="harsh" dir="t"/>
            </a:scene3d>
          </p:grpSpPr>
          <p:sp>
            <p:nvSpPr>
              <p:cNvPr id="428" name="Oval 427"/>
              <p:cNvSpPr/>
              <p:nvPr/>
            </p:nvSpPr>
            <p:spPr bwMode="auto">
              <a:xfrm>
                <a:off x="1331640" y="1565176"/>
                <a:ext cx="345231" cy="279648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016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429" name="Group 428"/>
              <p:cNvGrpSpPr/>
              <p:nvPr/>
            </p:nvGrpSpPr>
            <p:grpSpPr>
              <a:xfrm>
                <a:off x="1300767" y="1628800"/>
                <a:ext cx="570201" cy="475590"/>
                <a:chOff x="1531528" y="2276872"/>
                <a:chExt cx="570201" cy="475590"/>
              </a:xfrm>
              <a:grpFill/>
            </p:grpSpPr>
            <p:sp>
              <p:nvSpPr>
                <p:cNvPr id="430" name="Oval 429"/>
                <p:cNvSpPr/>
                <p:nvPr/>
              </p:nvSpPr>
              <p:spPr bwMode="auto">
                <a:xfrm>
                  <a:off x="1531528" y="2276872"/>
                  <a:ext cx="486907" cy="432048"/>
                </a:xfrm>
                <a:prstGeom prst="ellipse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14300" h="101600"/>
                </a:sp3d>
              </p:spPr>
              <p:txBody>
                <a:bodyPr vert="horz" wrap="none" lIns="0" tIns="36000" rIns="396000" bIns="28800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GB" sz="1800" i="0" dirty="0" err="1" smtClean="0">
                      <a:ln>
                        <a:solidFill>
                          <a:schemeClr val="accent3"/>
                        </a:solidFill>
                      </a:ln>
                      <a:solidFill>
                        <a:schemeClr val="bg1"/>
                      </a:solidFill>
                      <a:latin typeface="+mn-lt"/>
                    </a:rPr>
                    <a:t>Amx</a:t>
                  </a:r>
                  <a:endParaRPr kumimoji="0" lang="en-GB" sz="1800" b="0" i="0" u="none" strike="noStrike" cap="none" normalizeH="0" baseline="0" dirty="0" smtClean="0">
                    <a:ln>
                      <a:solidFill>
                        <a:schemeClr val="accent3"/>
                      </a:solidFill>
                    </a:ln>
                    <a:solidFill>
                      <a:schemeClr val="bg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431" name="Oval 430"/>
                <p:cNvSpPr/>
                <p:nvPr/>
              </p:nvSpPr>
              <p:spPr bwMode="auto">
                <a:xfrm>
                  <a:off x="1756498" y="2472814"/>
                  <a:ext cx="345231" cy="279648"/>
                </a:xfrm>
                <a:prstGeom prst="ellipse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14300" h="1016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432" name="Oval 431"/>
            <p:cNvSpPr/>
            <p:nvPr/>
          </p:nvSpPr>
          <p:spPr bwMode="auto">
            <a:xfrm>
              <a:off x="799118" y="1709192"/>
              <a:ext cx="345231" cy="27964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 w="114300" h="101600"/>
            </a:sp3d>
          </p:spPr>
          <p:txBody>
            <a:bodyPr vert="horz" wrap="none" lIns="0" tIns="0" rIns="91440" bIns="252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i="0" u="none" strike="noStrike" normalizeH="0" baseline="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Cv</a:t>
              </a:r>
              <a:endPara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13873E-6 L 0.03802 2.13873E-6 L 0.07569 2.13873E-6 L 0.075 0.04208 L 0.0776 0.06959 L 0.05035 0.06959 L 0.00712 0.06751 L -0.01372 0.06751 L -0.0132 0.11838 L -0.00191 0.12878 L 0.0493 0.12878 L 0.08316 0.12462 " pathEditMode="relative" rAng="0" ptsTypes="AAAAAAAAAAAA">
                                      <p:cBhvr>
                                        <p:cTn id="61" dur="10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2" y="6428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9.24855E-7 L 0.03802 9.24855E-7 L 0.07569 9.24855E-7 L 0.075 0.04208 L 0.0776 0.06959 L 0.05034 0.06959 L 0.00712 0.06751 L -0.01372 0.06751 L -0.0132 0.11838 L -0.00191 0.12879 L 0.0493 0.12879 L 0.08316 0.12462 " pathEditMode="relative" rAng="0" ptsTypes="AAAAAAAAAAAA">
                                      <p:cBhvr>
                                        <p:cTn id="63" dur="10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2" y="6428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9.24855E-7 L 0.03802 9.24855E-7 L 0.07569 9.24855E-7 L 0.075 0.04208 L 0.0776 0.06959 L 0.05034 0.06959 L 0.00711 0.06751 L -0.01372 0.06751 L -0.0132 0.11838 L -0.00191 0.12879 L 0.0493 0.12879 L 0.08316 0.12462 " pathEditMode="relative" rAng="0" ptsTypes="AAAAAAAAAAAA">
                                      <p:cBhvr>
                                        <p:cTn id="65" dur="10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2" y="6428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21965E-6 L 0.03802 -4.21965E-6 L 0.0757 -4.21965E-6 L 0.075 0.04209 L 0.07761 0.0696 L 0.05035 0.0696 L 0.00712 0.06752 L -0.01371 0.06752 L -0.01319 0.11839 L -0.00191 0.12879 L 0.04931 0.12879 L 0.08316 0.12463 " pathEditMode="relative" rAng="0" ptsTypes="AAAAAAAAAAAA">
                                      <p:cBhvr>
                                        <p:cTn id="67" dur="10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2" y="642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27168E-6 L 0.03802 -1.27168E-6 L 0.07569 -1.27168E-6 L 0.075 0.04208 L 0.0776 0.0696 L 0.05034 0.0696 L 0.00711 0.06752 L -0.01372 0.06752 L -0.0132 0.11838 L -0.00191 0.12879 L 0.0493 0.12879 L 0.08316 0.12463 " pathEditMode="relative" rAng="0" ptsTypes="AAAAAAAAAAAA">
                                      <p:cBhvr>
                                        <p:cTn id="69" dur="10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2" y="6428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4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74" dur="2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4" presetClass="path" presetSubtype="0" fill="hold" grpId="1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79" dur="2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9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4" presetClass="path" presetSubtype="0" fill="hold" grpId="1" nodeType="withEffect">
                                  <p:stCondLst>
                                    <p:cond delay="480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7" dur="2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4" presetClass="path" presetSubtype="0" fill="hold" grpId="1" nodeType="withEffect">
                                  <p:stCondLst>
                                    <p:cond delay="670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92" dur="20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1"/>
                                            </p:cond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3" presetID="9" presetClass="exit" presetSubtype="0" fill="hold" nodeType="withEffect">
                                  <p:stCondLst>
                                    <p:cond delay="78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4" presetClass="path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00" dur="2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9"/>
                                            </p:cond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16 0.12477 L 0.13039 0.12477 L 0.16927 0.12291 L 0.16789 0.20995 L 0.16927 0.29143 L 0.16198 0.39259 L 0.13837 0.46296 " pathEditMode="relative" rAng="0" ptsTypes="AAAAAAA">
                                      <p:cBhvr>
                                        <p:cTn id="104" dur="2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6" y="1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16 0.12477 L 0.04844 0.12477 L 0.04705 0.27107 L 0.0467 0.46042 " pathEditMode="relative" rAng="0" ptsTypes="AAAA">
                                      <p:cBhvr>
                                        <p:cTn id="108" dur="2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4" grpId="1" animBg="1"/>
      <p:bldP spid="435" grpId="0" animBg="1"/>
      <p:bldP spid="435" grpId="1" animBg="1"/>
      <p:bldP spid="436" grpId="0" animBg="1"/>
      <p:bldP spid="436" grpId="1" animBg="1"/>
      <p:bldP spid="452" grpId="0" animBg="1"/>
      <p:bldP spid="452" grpId="1" animBg="1"/>
      <p:bldP spid="453" grpId="0" animBg="1"/>
      <p:bldP spid="45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91680" y="77810"/>
            <a:ext cx="745232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Summary Slide 3</a:t>
            </a:r>
            <a:endParaRPr kumimoji="0" lang="en-US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16298" y="809553"/>
            <a:ext cx="4464000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Bacterial cell wall synthesis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Peptidoglycan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(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) production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NAM, Nag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pentapeptide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Vancomycin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transportation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Bactoprenol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Bacitracin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incorporation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Transpeptidase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-lactams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669" y="3684829"/>
            <a:ext cx="4464000" cy="31547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  <a:sym typeface="Symbol"/>
              </a:rPr>
              <a:t>Specific examples</a:t>
            </a:r>
            <a:endParaRPr lang="en-GB" sz="1800" b="1" i="0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Trimethoprim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Co-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trimoxazole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</a:t>
            </a:r>
            <a:r>
              <a:rPr lang="en-GB" dirty="0" err="1" smtClean="0">
                <a:solidFill>
                  <a:srgbClr val="006699"/>
                </a:solidFill>
                <a:latin typeface="+mn-lt"/>
                <a:sym typeface="Symbol"/>
              </a:rPr>
              <a:t>pneumocistis</a:t>
            </a:r>
            <a:r>
              <a:rPr lang="en-GB" dirty="0" smtClean="0">
                <a:solidFill>
                  <a:srgbClr val="006699"/>
                </a:solidFill>
                <a:latin typeface="+mn-lt"/>
                <a:sym typeface="Symbol"/>
              </a:rPr>
              <a:t> pneumonia</a:t>
            </a:r>
            <a:endParaRPr lang="en-GB" dirty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Fluoroquinolones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Broad spectrum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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Gram –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ve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bacteria</a:t>
            </a:r>
          </a:p>
          <a:p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Macrolides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Alternative to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penicillins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sz="1800" b="1" i="0" dirty="0" err="1" smtClean="0">
                <a:solidFill>
                  <a:srgbClr val="336699"/>
                </a:solidFill>
                <a:latin typeface="+mn-lt"/>
              </a:rPr>
              <a:t>Cephalosporins</a:t>
            </a:r>
            <a:endParaRPr lang="en-GB" sz="1800" b="1" i="0" dirty="0" smtClean="0">
              <a:solidFill>
                <a:srgbClr val="336699"/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Later generation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 drug-resistant infections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sz="1800" b="1" i="0" dirty="0" err="1" smtClean="0">
                <a:solidFill>
                  <a:srgbClr val="336699"/>
                </a:solidFill>
                <a:latin typeface="+mn-lt"/>
              </a:rPr>
              <a:t>Penicillins</a:t>
            </a:r>
            <a:endParaRPr lang="en-GB" sz="1800" b="1" i="0" dirty="0" smtClean="0">
              <a:solidFill>
                <a:srgbClr val="336699"/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Flucloxacillin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 -lactamase resistant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16298" y="3691396"/>
            <a:ext cx="4464000" cy="15850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Mycobacteria &amp; Anti-</a:t>
            </a:r>
            <a:r>
              <a:rPr lang="en-GB" sz="2400" b="1" i="0" dirty="0" err="1" smtClean="0">
                <a:solidFill>
                  <a:srgbClr val="C00000"/>
                </a:solidFill>
                <a:latin typeface="+mn-lt"/>
              </a:rPr>
              <a:t>fungals</a:t>
            </a:r>
            <a:endParaRPr lang="en-GB" sz="2400" b="1" i="0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Tuberculosis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Azoles &amp;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Polyenes</a:t>
            </a:r>
            <a:endParaRPr lang="en-GB" sz="1800" b="1" i="0" dirty="0">
              <a:solidFill>
                <a:srgbClr val="006699"/>
              </a:solidFill>
              <a:latin typeface="+mn-lt"/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290" y="798091"/>
            <a:ext cx="446400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Bacterial protein synthesis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Folate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DHoP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DHF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reductase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Sulphonamides &amp; Trimethoprim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Replication &amp; Transcription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DNA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gyrase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RNA polymerase</a:t>
            </a:r>
            <a:endParaRPr lang="en-GB" i="0" dirty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Ciprofloxacin &amp; Rifampicin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Translation</a:t>
            </a:r>
            <a:endParaRPr lang="en-GB" sz="1800" b="1" i="0" dirty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70s bacterial ribosome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Aminoglycosides, Macrolides,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tetracyclines</a:t>
            </a:r>
            <a:endParaRPr lang="en-GB" i="0" dirty="0">
              <a:solidFill>
                <a:srgbClr val="0066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8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 bwMode="auto">
          <a:xfrm rot="16200000">
            <a:off x="-537341" y="1570756"/>
            <a:ext cx="5557591" cy="431664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Anti-m</a:t>
            </a:r>
            <a:r>
              <a:rPr lang="en-GB" sz="3600" b="1" i="0" kern="0" noProof="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ycobacterials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4486137" y="944559"/>
            <a:ext cx="4602339" cy="55399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Mycobacteria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‘Gram +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ve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’ bacteria with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mycolic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outer cell membrane (e.g. </a:t>
            </a:r>
            <a:r>
              <a:rPr lang="en-GB" dirty="0" smtClean="0">
                <a:solidFill>
                  <a:srgbClr val="006699"/>
                </a:solidFill>
                <a:latin typeface="+mn-lt"/>
              </a:rPr>
              <a:t>Mycobacterium tuberculosis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&amp; </a:t>
            </a:r>
            <a:r>
              <a:rPr lang="en-GB" dirty="0" smtClean="0">
                <a:solidFill>
                  <a:srgbClr val="006699"/>
                </a:solidFill>
                <a:latin typeface="+mn-lt"/>
              </a:rPr>
              <a:t>Mycobacterium </a:t>
            </a:r>
            <a:r>
              <a:rPr lang="en-GB" dirty="0" err="1" smtClean="0">
                <a:solidFill>
                  <a:srgbClr val="006699"/>
                </a:solidFill>
                <a:latin typeface="+mn-lt"/>
              </a:rPr>
              <a:t>leprae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Tuberculosis treatment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6 month antibiotic course:</a:t>
            </a:r>
          </a:p>
          <a:p>
            <a:pPr marL="800100" lvl="1" indent="-342900">
              <a:spcAft>
                <a:spcPts val="0"/>
              </a:spcAft>
              <a:buFont typeface="Symbol" pitchFamily="18" charset="2"/>
              <a:buChar char="®"/>
            </a:pP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Isoniazid</a:t>
            </a:r>
            <a:r>
              <a:rPr lang="en-GB" i="0" dirty="0" smtClean="0">
                <a:solidFill>
                  <a:srgbClr val="FF6600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&amp; </a:t>
            </a: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Rifampicin</a:t>
            </a:r>
            <a:r>
              <a:rPr lang="en-GB" i="0" dirty="0" smtClean="0">
                <a:solidFill>
                  <a:srgbClr val="FF6600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(6 months)</a:t>
            </a:r>
          </a:p>
          <a:p>
            <a:pPr marL="800100" lvl="1" indent="-342900">
              <a:spcAft>
                <a:spcPts val="600"/>
              </a:spcAft>
              <a:buFont typeface="Symbol" pitchFamily="18" charset="2"/>
              <a:buChar char="®"/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Ethambutol</a:t>
            </a:r>
            <a:r>
              <a:rPr lang="en-GB" b="1" i="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&amp; </a:t>
            </a: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Pyrazinamide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(2 months)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b="1" i="0" dirty="0" err="1" smtClean="0">
                <a:solidFill>
                  <a:srgbClr val="C00000"/>
                </a:solidFill>
                <a:latin typeface="+mn-lt"/>
              </a:rPr>
              <a:t>Mycolic</a:t>
            </a:r>
            <a:r>
              <a:rPr lang="en-GB" b="1" i="0" dirty="0" smtClean="0">
                <a:solidFill>
                  <a:srgbClr val="C00000"/>
                </a:solidFill>
                <a:latin typeface="+mn-lt"/>
              </a:rPr>
              <a:t> acid synthesis inhibitors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Isoniazid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Ethambutol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have different mechanisms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Isoniazid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key drug for tuberculosis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 startAt="2"/>
            </a:pPr>
            <a:r>
              <a:rPr lang="en-GB" b="1" i="0" dirty="0" smtClean="0">
                <a:solidFill>
                  <a:srgbClr val="C00000"/>
                </a:solidFill>
                <a:latin typeface="+mn-lt"/>
              </a:rPr>
              <a:t>RNA polymerase (</a:t>
            </a:r>
            <a:r>
              <a:rPr lang="en-GB" b="1" i="0" dirty="0" err="1" smtClean="0">
                <a:solidFill>
                  <a:srgbClr val="C00000"/>
                </a:solidFill>
                <a:latin typeface="+mn-lt"/>
              </a:rPr>
              <a:t>RNAp</a:t>
            </a:r>
            <a:r>
              <a:rPr lang="en-GB" b="1" i="0" dirty="0" smtClean="0">
                <a:solidFill>
                  <a:srgbClr val="C00000"/>
                </a:solidFill>
                <a:latin typeface="+mn-lt"/>
              </a:rPr>
              <a:t>) inhibitors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Rifampicin  key drug for tuberculosis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Rifampicin 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is a</a:t>
            </a:r>
            <a:r>
              <a:rPr lang="en-GB" i="0" dirty="0">
                <a:solidFill>
                  <a:srgbClr val="006699"/>
                </a:solidFill>
                <a:latin typeface="+mn-lt"/>
                <a:sym typeface="Symbol"/>
              </a:rPr>
              <a:t>lso indicated for Leprosy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 startAt="3"/>
            </a:pPr>
            <a:r>
              <a:rPr lang="en-GB" b="1" i="0" dirty="0" smtClean="0">
                <a:solidFill>
                  <a:srgbClr val="C00000"/>
                </a:solidFill>
                <a:latin typeface="+mn-lt"/>
                <a:sym typeface="Symbol"/>
              </a:rPr>
              <a:t>Pyrazinamide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Unknown mechanism of action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Only effective against intracellular dividing forms of tuberculosis</a:t>
            </a:r>
          </a:p>
        </p:txBody>
      </p:sp>
      <p:sp>
        <p:nvSpPr>
          <p:cNvPr id="56" name="Rounded Rectangle 55"/>
          <p:cNvSpPr/>
          <p:nvPr/>
        </p:nvSpPr>
        <p:spPr bwMode="auto">
          <a:xfrm>
            <a:off x="2184512" y="5014932"/>
            <a:ext cx="1883565" cy="1008112"/>
          </a:xfrm>
          <a:prstGeom prst="roundRect">
            <a:avLst/>
          </a:prstGeom>
          <a:solidFill>
            <a:schemeClr val="bg1">
              <a:lumMod val="50000"/>
              <a:alpha val="74000"/>
            </a:schemeClr>
          </a:solidFill>
          <a:ln w="12700" cap="flat" cmpd="dbl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harsh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68240" y="3165950"/>
            <a:ext cx="3767129" cy="747376"/>
          </a:xfrm>
          <a:prstGeom prst="rect">
            <a:avLst/>
          </a:prstGeom>
          <a:solidFill>
            <a:srgbClr val="B88800">
              <a:alpha val="5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5540" y="1686294"/>
            <a:ext cx="3823109" cy="2968598"/>
            <a:chOff x="355540" y="3074176"/>
            <a:chExt cx="3823109" cy="2968598"/>
          </a:xfrm>
        </p:grpSpPr>
        <p:sp>
          <p:nvSpPr>
            <p:cNvPr id="6" name="Rectangle 5"/>
            <p:cNvSpPr/>
            <p:nvPr/>
          </p:nvSpPr>
          <p:spPr bwMode="auto">
            <a:xfrm>
              <a:off x="370136" y="3401704"/>
              <a:ext cx="3767129" cy="1152128"/>
            </a:xfrm>
            <a:prstGeom prst="rect">
              <a:avLst/>
            </a:prstGeom>
            <a:solidFill>
              <a:srgbClr val="92D050">
                <a:alpha val="98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72823" y="5279128"/>
              <a:ext cx="3767129" cy="310112"/>
            </a:xfrm>
            <a:prstGeom prst="rect">
              <a:avLst/>
            </a:prstGeom>
            <a:solidFill>
              <a:schemeClr val="bg1">
                <a:lumMod val="6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72823" y="5639168"/>
              <a:ext cx="3767129" cy="310112"/>
            </a:xfrm>
            <a:prstGeom prst="rect">
              <a:avLst/>
            </a:prstGeom>
            <a:solidFill>
              <a:schemeClr val="bg1">
                <a:lumMod val="6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1417065" y="5236623"/>
              <a:ext cx="405484" cy="806151"/>
            </a:xfrm>
            <a:prstGeom prst="roundRect">
              <a:avLst/>
            </a:prstGeom>
            <a:solidFill>
              <a:srgbClr val="FF6600">
                <a:alpha val="7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55540" y="3074176"/>
              <a:ext cx="3767129" cy="310112"/>
            </a:xfrm>
            <a:prstGeom prst="rect">
              <a:avLst/>
            </a:prstGeom>
            <a:solidFill>
              <a:srgbClr val="FFFF00">
                <a:alpha val="3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56744" y="5303007"/>
              <a:ext cx="12219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i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Cell membrane</a:t>
              </a:r>
              <a:endParaRPr lang="en-GB" i="0" dirty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99792" y="4962654"/>
              <a:ext cx="14718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i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Peptidoglycan</a:t>
              </a:r>
              <a:endParaRPr lang="en-GB" i="0" dirty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00729" y="2013822"/>
            <a:ext cx="3770900" cy="1174921"/>
            <a:chOff x="400729" y="2013822"/>
            <a:chExt cx="3770900" cy="1174921"/>
          </a:xfrm>
        </p:grpSpPr>
        <p:sp>
          <p:nvSpPr>
            <p:cNvPr id="3" name="Freeform 2"/>
            <p:cNvSpPr/>
            <p:nvPr/>
          </p:nvSpPr>
          <p:spPr bwMode="auto">
            <a:xfrm>
              <a:off x="400729" y="2013822"/>
              <a:ext cx="360040" cy="1157938"/>
            </a:xfrm>
            <a:custGeom>
              <a:avLst/>
              <a:gdLst>
                <a:gd name="connsiteX0" fmla="*/ 0 w 723331"/>
                <a:gd name="connsiteY0" fmla="*/ 54591 h 2210937"/>
                <a:gd name="connsiteX1" fmla="*/ 150125 w 723331"/>
                <a:gd name="connsiteY1" fmla="*/ 54591 h 2210937"/>
                <a:gd name="connsiteX2" fmla="*/ 300250 w 723331"/>
                <a:gd name="connsiteY2" fmla="*/ 791570 h 2210937"/>
                <a:gd name="connsiteX3" fmla="*/ 450376 w 723331"/>
                <a:gd name="connsiteY3" fmla="*/ 791570 h 2210937"/>
                <a:gd name="connsiteX4" fmla="*/ 573206 w 723331"/>
                <a:gd name="connsiteY4" fmla="*/ 54591 h 2210937"/>
                <a:gd name="connsiteX5" fmla="*/ 723331 w 723331"/>
                <a:gd name="connsiteY5" fmla="*/ 0 h 2210937"/>
                <a:gd name="connsiteX6" fmla="*/ 436728 w 723331"/>
                <a:gd name="connsiteY6" fmla="*/ 2210937 h 2210937"/>
                <a:gd name="connsiteX7" fmla="*/ 286603 w 723331"/>
                <a:gd name="connsiteY7" fmla="*/ 2183642 h 2210937"/>
                <a:gd name="connsiteX8" fmla="*/ 0 w 723331"/>
                <a:gd name="connsiteY8" fmla="*/ 54591 h 2210937"/>
                <a:gd name="connsiteX0" fmla="*/ 0 w 736979"/>
                <a:gd name="connsiteY0" fmla="*/ 0 h 2156346"/>
                <a:gd name="connsiteX1" fmla="*/ 150125 w 736979"/>
                <a:gd name="connsiteY1" fmla="*/ 0 h 2156346"/>
                <a:gd name="connsiteX2" fmla="*/ 300250 w 736979"/>
                <a:gd name="connsiteY2" fmla="*/ 736979 h 2156346"/>
                <a:gd name="connsiteX3" fmla="*/ 450376 w 736979"/>
                <a:gd name="connsiteY3" fmla="*/ 736979 h 2156346"/>
                <a:gd name="connsiteX4" fmla="*/ 573206 w 736979"/>
                <a:gd name="connsiteY4" fmla="*/ 0 h 2156346"/>
                <a:gd name="connsiteX5" fmla="*/ 736979 w 736979"/>
                <a:gd name="connsiteY5" fmla="*/ 13648 h 2156346"/>
                <a:gd name="connsiteX6" fmla="*/ 436728 w 736979"/>
                <a:gd name="connsiteY6" fmla="*/ 2156346 h 2156346"/>
                <a:gd name="connsiteX7" fmla="*/ 286603 w 736979"/>
                <a:gd name="connsiteY7" fmla="*/ 2129051 h 2156346"/>
                <a:gd name="connsiteX8" fmla="*/ 0 w 736979"/>
                <a:gd name="connsiteY8" fmla="*/ 0 h 2156346"/>
                <a:gd name="connsiteX0" fmla="*/ 0 w 736979"/>
                <a:gd name="connsiteY0" fmla="*/ 0 h 2129051"/>
                <a:gd name="connsiteX1" fmla="*/ 150125 w 736979"/>
                <a:gd name="connsiteY1" fmla="*/ 0 h 2129051"/>
                <a:gd name="connsiteX2" fmla="*/ 300250 w 736979"/>
                <a:gd name="connsiteY2" fmla="*/ 736979 h 2129051"/>
                <a:gd name="connsiteX3" fmla="*/ 450376 w 736979"/>
                <a:gd name="connsiteY3" fmla="*/ 736979 h 2129051"/>
                <a:gd name="connsiteX4" fmla="*/ 573206 w 736979"/>
                <a:gd name="connsiteY4" fmla="*/ 0 h 2129051"/>
                <a:gd name="connsiteX5" fmla="*/ 736979 w 736979"/>
                <a:gd name="connsiteY5" fmla="*/ 13648 h 2129051"/>
                <a:gd name="connsiteX6" fmla="*/ 436728 w 736979"/>
                <a:gd name="connsiteY6" fmla="*/ 2101755 h 2129051"/>
                <a:gd name="connsiteX7" fmla="*/ 286603 w 736979"/>
                <a:gd name="connsiteY7" fmla="*/ 2129051 h 2129051"/>
                <a:gd name="connsiteX8" fmla="*/ 0 w 736979"/>
                <a:gd name="connsiteY8" fmla="*/ 0 h 2129051"/>
                <a:gd name="connsiteX0" fmla="*/ 0 w 736979"/>
                <a:gd name="connsiteY0" fmla="*/ 0 h 2101755"/>
                <a:gd name="connsiteX1" fmla="*/ 150125 w 736979"/>
                <a:gd name="connsiteY1" fmla="*/ 0 h 2101755"/>
                <a:gd name="connsiteX2" fmla="*/ 300250 w 736979"/>
                <a:gd name="connsiteY2" fmla="*/ 736979 h 2101755"/>
                <a:gd name="connsiteX3" fmla="*/ 450376 w 736979"/>
                <a:gd name="connsiteY3" fmla="*/ 736979 h 2101755"/>
                <a:gd name="connsiteX4" fmla="*/ 573206 w 736979"/>
                <a:gd name="connsiteY4" fmla="*/ 0 h 2101755"/>
                <a:gd name="connsiteX5" fmla="*/ 736979 w 736979"/>
                <a:gd name="connsiteY5" fmla="*/ 13648 h 2101755"/>
                <a:gd name="connsiteX6" fmla="*/ 436728 w 736979"/>
                <a:gd name="connsiteY6" fmla="*/ 2101755 h 2101755"/>
                <a:gd name="connsiteX7" fmla="*/ 286603 w 736979"/>
                <a:gd name="connsiteY7" fmla="*/ 2088107 h 2101755"/>
                <a:gd name="connsiteX8" fmla="*/ 0 w 736979"/>
                <a:gd name="connsiteY8" fmla="*/ 0 h 210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979" h="2101755">
                  <a:moveTo>
                    <a:pt x="0" y="0"/>
                  </a:moveTo>
                  <a:lnTo>
                    <a:pt x="150125" y="0"/>
                  </a:lnTo>
                  <a:lnTo>
                    <a:pt x="300250" y="736979"/>
                  </a:lnTo>
                  <a:lnTo>
                    <a:pt x="450376" y="736979"/>
                  </a:lnTo>
                  <a:lnTo>
                    <a:pt x="573206" y="0"/>
                  </a:lnTo>
                  <a:lnTo>
                    <a:pt x="736979" y="13648"/>
                  </a:lnTo>
                  <a:lnTo>
                    <a:pt x="436728" y="2101755"/>
                  </a:lnTo>
                  <a:lnTo>
                    <a:pt x="286603" y="2088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971600" y="2030805"/>
              <a:ext cx="360040" cy="1157938"/>
            </a:xfrm>
            <a:custGeom>
              <a:avLst/>
              <a:gdLst>
                <a:gd name="connsiteX0" fmla="*/ 0 w 723331"/>
                <a:gd name="connsiteY0" fmla="*/ 54591 h 2210937"/>
                <a:gd name="connsiteX1" fmla="*/ 150125 w 723331"/>
                <a:gd name="connsiteY1" fmla="*/ 54591 h 2210937"/>
                <a:gd name="connsiteX2" fmla="*/ 300250 w 723331"/>
                <a:gd name="connsiteY2" fmla="*/ 791570 h 2210937"/>
                <a:gd name="connsiteX3" fmla="*/ 450376 w 723331"/>
                <a:gd name="connsiteY3" fmla="*/ 791570 h 2210937"/>
                <a:gd name="connsiteX4" fmla="*/ 573206 w 723331"/>
                <a:gd name="connsiteY4" fmla="*/ 54591 h 2210937"/>
                <a:gd name="connsiteX5" fmla="*/ 723331 w 723331"/>
                <a:gd name="connsiteY5" fmla="*/ 0 h 2210937"/>
                <a:gd name="connsiteX6" fmla="*/ 436728 w 723331"/>
                <a:gd name="connsiteY6" fmla="*/ 2210937 h 2210937"/>
                <a:gd name="connsiteX7" fmla="*/ 286603 w 723331"/>
                <a:gd name="connsiteY7" fmla="*/ 2183642 h 2210937"/>
                <a:gd name="connsiteX8" fmla="*/ 0 w 723331"/>
                <a:gd name="connsiteY8" fmla="*/ 54591 h 2210937"/>
                <a:gd name="connsiteX0" fmla="*/ 0 w 736979"/>
                <a:gd name="connsiteY0" fmla="*/ 0 h 2156346"/>
                <a:gd name="connsiteX1" fmla="*/ 150125 w 736979"/>
                <a:gd name="connsiteY1" fmla="*/ 0 h 2156346"/>
                <a:gd name="connsiteX2" fmla="*/ 300250 w 736979"/>
                <a:gd name="connsiteY2" fmla="*/ 736979 h 2156346"/>
                <a:gd name="connsiteX3" fmla="*/ 450376 w 736979"/>
                <a:gd name="connsiteY3" fmla="*/ 736979 h 2156346"/>
                <a:gd name="connsiteX4" fmla="*/ 573206 w 736979"/>
                <a:gd name="connsiteY4" fmla="*/ 0 h 2156346"/>
                <a:gd name="connsiteX5" fmla="*/ 736979 w 736979"/>
                <a:gd name="connsiteY5" fmla="*/ 13648 h 2156346"/>
                <a:gd name="connsiteX6" fmla="*/ 436728 w 736979"/>
                <a:gd name="connsiteY6" fmla="*/ 2156346 h 2156346"/>
                <a:gd name="connsiteX7" fmla="*/ 286603 w 736979"/>
                <a:gd name="connsiteY7" fmla="*/ 2129051 h 2156346"/>
                <a:gd name="connsiteX8" fmla="*/ 0 w 736979"/>
                <a:gd name="connsiteY8" fmla="*/ 0 h 2156346"/>
                <a:gd name="connsiteX0" fmla="*/ 0 w 736979"/>
                <a:gd name="connsiteY0" fmla="*/ 0 h 2129051"/>
                <a:gd name="connsiteX1" fmla="*/ 150125 w 736979"/>
                <a:gd name="connsiteY1" fmla="*/ 0 h 2129051"/>
                <a:gd name="connsiteX2" fmla="*/ 300250 w 736979"/>
                <a:gd name="connsiteY2" fmla="*/ 736979 h 2129051"/>
                <a:gd name="connsiteX3" fmla="*/ 450376 w 736979"/>
                <a:gd name="connsiteY3" fmla="*/ 736979 h 2129051"/>
                <a:gd name="connsiteX4" fmla="*/ 573206 w 736979"/>
                <a:gd name="connsiteY4" fmla="*/ 0 h 2129051"/>
                <a:gd name="connsiteX5" fmla="*/ 736979 w 736979"/>
                <a:gd name="connsiteY5" fmla="*/ 13648 h 2129051"/>
                <a:gd name="connsiteX6" fmla="*/ 436728 w 736979"/>
                <a:gd name="connsiteY6" fmla="*/ 2101755 h 2129051"/>
                <a:gd name="connsiteX7" fmla="*/ 286603 w 736979"/>
                <a:gd name="connsiteY7" fmla="*/ 2129051 h 2129051"/>
                <a:gd name="connsiteX8" fmla="*/ 0 w 736979"/>
                <a:gd name="connsiteY8" fmla="*/ 0 h 2129051"/>
                <a:gd name="connsiteX0" fmla="*/ 0 w 736979"/>
                <a:gd name="connsiteY0" fmla="*/ 0 h 2101755"/>
                <a:gd name="connsiteX1" fmla="*/ 150125 w 736979"/>
                <a:gd name="connsiteY1" fmla="*/ 0 h 2101755"/>
                <a:gd name="connsiteX2" fmla="*/ 300250 w 736979"/>
                <a:gd name="connsiteY2" fmla="*/ 736979 h 2101755"/>
                <a:gd name="connsiteX3" fmla="*/ 450376 w 736979"/>
                <a:gd name="connsiteY3" fmla="*/ 736979 h 2101755"/>
                <a:gd name="connsiteX4" fmla="*/ 573206 w 736979"/>
                <a:gd name="connsiteY4" fmla="*/ 0 h 2101755"/>
                <a:gd name="connsiteX5" fmla="*/ 736979 w 736979"/>
                <a:gd name="connsiteY5" fmla="*/ 13648 h 2101755"/>
                <a:gd name="connsiteX6" fmla="*/ 436728 w 736979"/>
                <a:gd name="connsiteY6" fmla="*/ 2101755 h 2101755"/>
                <a:gd name="connsiteX7" fmla="*/ 286603 w 736979"/>
                <a:gd name="connsiteY7" fmla="*/ 2088107 h 2101755"/>
                <a:gd name="connsiteX8" fmla="*/ 0 w 736979"/>
                <a:gd name="connsiteY8" fmla="*/ 0 h 210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979" h="2101755">
                  <a:moveTo>
                    <a:pt x="0" y="0"/>
                  </a:moveTo>
                  <a:lnTo>
                    <a:pt x="150125" y="0"/>
                  </a:lnTo>
                  <a:lnTo>
                    <a:pt x="300250" y="736979"/>
                  </a:lnTo>
                  <a:lnTo>
                    <a:pt x="450376" y="736979"/>
                  </a:lnTo>
                  <a:lnTo>
                    <a:pt x="573206" y="0"/>
                  </a:lnTo>
                  <a:lnTo>
                    <a:pt x="736979" y="13648"/>
                  </a:lnTo>
                  <a:lnTo>
                    <a:pt x="436728" y="2101755"/>
                  </a:lnTo>
                  <a:lnTo>
                    <a:pt x="286603" y="2088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1547664" y="2017752"/>
              <a:ext cx="360040" cy="1157938"/>
            </a:xfrm>
            <a:custGeom>
              <a:avLst/>
              <a:gdLst>
                <a:gd name="connsiteX0" fmla="*/ 0 w 723331"/>
                <a:gd name="connsiteY0" fmla="*/ 54591 h 2210937"/>
                <a:gd name="connsiteX1" fmla="*/ 150125 w 723331"/>
                <a:gd name="connsiteY1" fmla="*/ 54591 h 2210937"/>
                <a:gd name="connsiteX2" fmla="*/ 300250 w 723331"/>
                <a:gd name="connsiteY2" fmla="*/ 791570 h 2210937"/>
                <a:gd name="connsiteX3" fmla="*/ 450376 w 723331"/>
                <a:gd name="connsiteY3" fmla="*/ 791570 h 2210937"/>
                <a:gd name="connsiteX4" fmla="*/ 573206 w 723331"/>
                <a:gd name="connsiteY4" fmla="*/ 54591 h 2210937"/>
                <a:gd name="connsiteX5" fmla="*/ 723331 w 723331"/>
                <a:gd name="connsiteY5" fmla="*/ 0 h 2210937"/>
                <a:gd name="connsiteX6" fmla="*/ 436728 w 723331"/>
                <a:gd name="connsiteY6" fmla="*/ 2210937 h 2210937"/>
                <a:gd name="connsiteX7" fmla="*/ 286603 w 723331"/>
                <a:gd name="connsiteY7" fmla="*/ 2183642 h 2210937"/>
                <a:gd name="connsiteX8" fmla="*/ 0 w 723331"/>
                <a:gd name="connsiteY8" fmla="*/ 54591 h 2210937"/>
                <a:gd name="connsiteX0" fmla="*/ 0 w 736979"/>
                <a:gd name="connsiteY0" fmla="*/ 0 h 2156346"/>
                <a:gd name="connsiteX1" fmla="*/ 150125 w 736979"/>
                <a:gd name="connsiteY1" fmla="*/ 0 h 2156346"/>
                <a:gd name="connsiteX2" fmla="*/ 300250 w 736979"/>
                <a:gd name="connsiteY2" fmla="*/ 736979 h 2156346"/>
                <a:gd name="connsiteX3" fmla="*/ 450376 w 736979"/>
                <a:gd name="connsiteY3" fmla="*/ 736979 h 2156346"/>
                <a:gd name="connsiteX4" fmla="*/ 573206 w 736979"/>
                <a:gd name="connsiteY4" fmla="*/ 0 h 2156346"/>
                <a:gd name="connsiteX5" fmla="*/ 736979 w 736979"/>
                <a:gd name="connsiteY5" fmla="*/ 13648 h 2156346"/>
                <a:gd name="connsiteX6" fmla="*/ 436728 w 736979"/>
                <a:gd name="connsiteY6" fmla="*/ 2156346 h 2156346"/>
                <a:gd name="connsiteX7" fmla="*/ 286603 w 736979"/>
                <a:gd name="connsiteY7" fmla="*/ 2129051 h 2156346"/>
                <a:gd name="connsiteX8" fmla="*/ 0 w 736979"/>
                <a:gd name="connsiteY8" fmla="*/ 0 h 2156346"/>
                <a:gd name="connsiteX0" fmla="*/ 0 w 736979"/>
                <a:gd name="connsiteY0" fmla="*/ 0 h 2129051"/>
                <a:gd name="connsiteX1" fmla="*/ 150125 w 736979"/>
                <a:gd name="connsiteY1" fmla="*/ 0 h 2129051"/>
                <a:gd name="connsiteX2" fmla="*/ 300250 w 736979"/>
                <a:gd name="connsiteY2" fmla="*/ 736979 h 2129051"/>
                <a:gd name="connsiteX3" fmla="*/ 450376 w 736979"/>
                <a:gd name="connsiteY3" fmla="*/ 736979 h 2129051"/>
                <a:gd name="connsiteX4" fmla="*/ 573206 w 736979"/>
                <a:gd name="connsiteY4" fmla="*/ 0 h 2129051"/>
                <a:gd name="connsiteX5" fmla="*/ 736979 w 736979"/>
                <a:gd name="connsiteY5" fmla="*/ 13648 h 2129051"/>
                <a:gd name="connsiteX6" fmla="*/ 436728 w 736979"/>
                <a:gd name="connsiteY6" fmla="*/ 2101755 h 2129051"/>
                <a:gd name="connsiteX7" fmla="*/ 286603 w 736979"/>
                <a:gd name="connsiteY7" fmla="*/ 2129051 h 2129051"/>
                <a:gd name="connsiteX8" fmla="*/ 0 w 736979"/>
                <a:gd name="connsiteY8" fmla="*/ 0 h 2129051"/>
                <a:gd name="connsiteX0" fmla="*/ 0 w 736979"/>
                <a:gd name="connsiteY0" fmla="*/ 0 h 2101755"/>
                <a:gd name="connsiteX1" fmla="*/ 150125 w 736979"/>
                <a:gd name="connsiteY1" fmla="*/ 0 h 2101755"/>
                <a:gd name="connsiteX2" fmla="*/ 300250 w 736979"/>
                <a:gd name="connsiteY2" fmla="*/ 736979 h 2101755"/>
                <a:gd name="connsiteX3" fmla="*/ 450376 w 736979"/>
                <a:gd name="connsiteY3" fmla="*/ 736979 h 2101755"/>
                <a:gd name="connsiteX4" fmla="*/ 573206 w 736979"/>
                <a:gd name="connsiteY4" fmla="*/ 0 h 2101755"/>
                <a:gd name="connsiteX5" fmla="*/ 736979 w 736979"/>
                <a:gd name="connsiteY5" fmla="*/ 13648 h 2101755"/>
                <a:gd name="connsiteX6" fmla="*/ 436728 w 736979"/>
                <a:gd name="connsiteY6" fmla="*/ 2101755 h 2101755"/>
                <a:gd name="connsiteX7" fmla="*/ 286603 w 736979"/>
                <a:gd name="connsiteY7" fmla="*/ 2088107 h 2101755"/>
                <a:gd name="connsiteX8" fmla="*/ 0 w 736979"/>
                <a:gd name="connsiteY8" fmla="*/ 0 h 210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979" h="2101755">
                  <a:moveTo>
                    <a:pt x="0" y="0"/>
                  </a:moveTo>
                  <a:lnTo>
                    <a:pt x="150125" y="0"/>
                  </a:lnTo>
                  <a:lnTo>
                    <a:pt x="300250" y="736979"/>
                  </a:lnTo>
                  <a:lnTo>
                    <a:pt x="450376" y="736979"/>
                  </a:lnTo>
                  <a:lnTo>
                    <a:pt x="573206" y="0"/>
                  </a:lnTo>
                  <a:lnTo>
                    <a:pt x="736979" y="13648"/>
                  </a:lnTo>
                  <a:lnTo>
                    <a:pt x="436728" y="2101755"/>
                  </a:lnTo>
                  <a:lnTo>
                    <a:pt x="286603" y="2088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2123728" y="2013822"/>
              <a:ext cx="360040" cy="1157938"/>
            </a:xfrm>
            <a:custGeom>
              <a:avLst/>
              <a:gdLst>
                <a:gd name="connsiteX0" fmla="*/ 0 w 723331"/>
                <a:gd name="connsiteY0" fmla="*/ 54591 h 2210937"/>
                <a:gd name="connsiteX1" fmla="*/ 150125 w 723331"/>
                <a:gd name="connsiteY1" fmla="*/ 54591 h 2210937"/>
                <a:gd name="connsiteX2" fmla="*/ 300250 w 723331"/>
                <a:gd name="connsiteY2" fmla="*/ 791570 h 2210937"/>
                <a:gd name="connsiteX3" fmla="*/ 450376 w 723331"/>
                <a:gd name="connsiteY3" fmla="*/ 791570 h 2210937"/>
                <a:gd name="connsiteX4" fmla="*/ 573206 w 723331"/>
                <a:gd name="connsiteY4" fmla="*/ 54591 h 2210937"/>
                <a:gd name="connsiteX5" fmla="*/ 723331 w 723331"/>
                <a:gd name="connsiteY5" fmla="*/ 0 h 2210937"/>
                <a:gd name="connsiteX6" fmla="*/ 436728 w 723331"/>
                <a:gd name="connsiteY6" fmla="*/ 2210937 h 2210937"/>
                <a:gd name="connsiteX7" fmla="*/ 286603 w 723331"/>
                <a:gd name="connsiteY7" fmla="*/ 2183642 h 2210937"/>
                <a:gd name="connsiteX8" fmla="*/ 0 w 723331"/>
                <a:gd name="connsiteY8" fmla="*/ 54591 h 2210937"/>
                <a:gd name="connsiteX0" fmla="*/ 0 w 736979"/>
                <a:gd name="connsiteY0" fmla="*/ 0 h 2156346"/>
                <a:gd name="connsiteX1" fmla="*/ 150125 w 736979"/>
                <a:gd name="connsiteY1" fmla="*/ 0 h 2156346"/>
                <a:gd name="connsiteX2" fmla="*/ 300250 w 736979"/>
                <a:gd name="connsiteY2" fmla="*/ 736979 h 2156346"/>
                <a:gd name="connsiteX3" fmla="*/ 450376 w 736979"/>
                <a:gd name="connsiteY3" fmla="*/ 736979 h 2156346"/>
                <a:gd name="connsiteX4" fmla="*/ 573206 w 736979"/>
                <a:gd name="connsiteY4" fmla="*/ 0 h 2156346"/>
                <a:gd name="connsiteX5" fmla="*/ 736979 w 736979"/>
                <a:gd name="connsiteY5" fmla="*/ 13648 h 2156346"/>
                <a:gd name="connsiteX6" fmla="*/ 436728 w 736979"/>
                <a:gd name="connsiteY6" fmla="*/ 2156346 h 2156346"/>
                <a:gd name="connsiteX7" fmla="*/ 286603 w 736979"/>
                <a:gd name="connsiteY7" fmla="*/ 2129051 h 2156346"/>
                <a:gd name="connsiteX8" fmla="*/ 0 w 736979"/>
                <a:gd name="connsiteY8" fmla="*/ 0 h 2156346"/>
                <a:gd name="connsiteX0" fmla="*/ 0 w 736979"/>
                <a:gd name="connsiteY0" fmla="*/ 0 h 2129051"/>
                <a:gd name="connsiteX1" fmla="*/ 150125 w 736979"/>
                <a:gd name="connsiteY1" fmla="*/ 0 h 2129051"/>
                <a:gd name="connsiteX2" fmla="*/ 300250 w 736979"/>
                <a:gd name="connsiteY2" fmla="*/ 736979 h 2129051"/>
                <a:gd name="connsiteX3" fmla="*/ 450376 w 736979"/>
                <a:gd name="connsiteY3" fmla="*/ 736979 h 2129051"/>
                <a:gd name="connsiteX4" fmla="*/ 573206 w 736979"/>
                <a:gd name="connsiteY4" fmla="*/ 0 h 2129051"/>
                <a:gd name="connsiteX5" fmla="*/ 736979 w 736979"/>
                <a:gd name="connsiteY5" fmla="*/ 13648 h 2129051"/>
                <a:gd name="connsiteX6" fmla="*/ 436728 w 736979"/>
                <a:gd name="connsiteY6" fmla="*/ 2101755 h 2129051"/>
                <a:gd name="connsiteX7" fmla="*/ 286603 w 736979"/>
                <a:gd name="connsiteY7" fmla="*/ 2129051 h 2129051"/>
                <a:gd name="connsiteX8" fmla="*/ 0 w 736979"/>
                <a:gd name="connsiteY8" fmla="*/ 0 h 2129051"/>
                <a:gd name="connsiteX0" fmla="*/ 0 w 736979"/>
                <a:gd name="connsiteY0" fmla="*/ 0 h 2101755"/>
                <a:gd name="connsiteX1" fmla="*/ 150125 w 736979"/>
                <a:gd name="connsiteY1" fmla="*/ 0 h 2101755"/>
                <a:gd name="connsiteX2" fmla="*/ 300250 w 736979"/>
                <a:gd name="connsiteY2" fmla="*/ 736979 h 2101755"/>
                <a:gd name="connsiteX3" fmla="*/ 450376 w 736979"/>
                <a:gd name="connsiteY3" fmla="*/ 736979 h 2101755"/>
                <a:gd name="connsiteX4" fmla="*/ 573206 w 736979"/>
                <a:gd name="connsiteY4" fmla="*/ 0 h 2101755"/>
                <a:gd name="connsiteX5" fmla="*/ 736979 w 736979"/>
                <a:gd name="connsiteY5" fmla="*/ 13648 h 2101755"/>
                <a:gd name="connsiteX6" fmla="*/ 436728 w 736979"/>
                <a:gd name="connsiteY6" fmla="*/ 2101755 h 2101755"/>
                <a:gd name="connsiteX7" fmla="*/ 286603 w 736979"/>
                <a:gd name="connsiteY7" fmla="*/ 2088107 h 2101755"/>
                <a:gd name="connsiteX8" fmla="*/ 0 w 736979"/>
                <a:gd name="connsiteY8" fmla="*/ 0 h 210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979" h="2101755">
                  <a:moveTo>
                    <a:pt x="0" y="0"/>
                  </a:moveTo>
                  <a:lnTo>
                    <a:pt x="150125" y="0"/>
                  </a:lnTo>
                  <a:lnTo>
                    <a:pt x="300250" y="736979"/>
                  </a:lnTo>
                  <a:lnTo>
                    <a:pt x="450376" y="736979"/>
                  </a:lnTo>
                  <a:lnTo>
                    <a:pt x="573206" y="0"/>
                  </a:lnTo>
                  <a:lnTo>
                    <a:pt x="736979" y="13648"/>
                  </a:lnTo>
                  <a:lnTo>
                    <a:pt x="436728" y="2101755"/>
                  </a:lnTo>
                  <a:lnTo>
                    <a:pt x="286603" y="2088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" name="Freeform 43"/>
            <p:cNvSpPr/>
            <p:nvPr/>
          </p:nvSpPr>
          <p:spPr bwMode="auto">
            <a:xfrm>
              <a:off x="2699792" y="2017386"/>
              <a:ext cx="360040" cy="1157938"/>
            </a:xfrm>
            <a:custGeom>
              <a:avLst/>
              <a:gdLst>
                <a:gd name="connsiteX0" fmla="*/ 0 w 723331"/>
                <a:gd name="connsiteY0" fmla="*/ 54591 h 2210937"/>
                <a:gd name="connsiteX1" fmla="*/ 150125 w 723331"/>
                <a:gd name="connsiteY1" fmla="*/ 54591 h 2210937"/>
                <a:gd name="connsiteX2" fmla="*/ 300250 w 723331"/>
                <a:gd name="connsiteY2" fmla="*/ 791570 h 2210937"/>
                <a:gd name="connsiteX3" fmla="*/ 450376 w 723331"/>
                <a:gd name="connsiteY3" fmla="*/ 791570 h 2210937"/>
                <a:gd name="connsiteX4" fmla="*/ 573206 w 723331"/>
                <a:gd name="connsiteY4" fmla="*/ 54591 h 2210937"/>
                <a:gd name="connsiteX5" fmla="*/ 723331 w 723331"/>
                <a:gd name="connsiteY5" fmla="*/ 0 h 2210937"/>
                <a:gd name="connsiteX6" fmla="*/ 436728 w 723331"/>
                <a:gd name="connsiteY6" fmla="*/ 2210937 h 2210937"/>
                <a:gd name="connsiteX7" fmla="*/ 286603 w 723331"/>
                <a:gd name="connsiteY7" fmla="*/ 2183642 h 2210937"/>
                <a:gd name="connsiteX8" fmla="*/ 0 w 723331"/>
                <a:gd name="connsiteY8" fmla="*/ 54591 h 2210937"/>
                <a:gd name="connsiteX0" fmla="*/ 0 w 736979"/>
                <a:gd name="connsiteY0" fmla="*/ 0 h 2156346"/>
                <a:gd name="connsiteX1" fmla="*/ 150125 w 736979"/>
                <a:gd name="connsiteY1" fmla="*/ 0 h 2156346"/>
                <a:gd name="connsiteX2" fmla="*/ 300250 w 736979"/>
                <a:gd name="connsiteY2" fmla="*/ 736979 h 2156346"/>
                <a:gd name="connsiteX3" fmla="*/ 450376 w 736979"/>
                <a:gd name="connsiteY3" fmla="*/ 736979 h 2156346"/>
                <a:gd name="connsiteX4" fmla="*/ 573206 w 736979"/>
                <a:gd name="connsiteY4" fmla="*/ 0 h 2156346"/>
                <a:gd name="connsiteX5" fmla="*/ 736979 w 736979"/>
                <a:gd name="connsiteY5" fmla="*/ 13648 h 2156346"/>
                <a:gd name="connsiteX6" fmla="*/ 436728 w 736979"/>
                <a:gd name="connsiteY6" fmla="*/ 2156346 h 2156346"/>
                <a:gd name="connsiteX7" fmla="*/ 286603 w 736979"/>
                <a:gd name="connsiteY7" fmla="*/ 2129051 h 2156346"/>
                <a:gd name="connsiteX8" fmla="*/ 0 w 736979"/>
                <a:gd name="connsiteY8" fmla="*/ 0 h 2156346"/>
                <a:gd name="connsiteX0" fmla="*/ 0 w 736979"/>
                <a:gd name="connsiteY0" fmla="*/ 0 h 2129051"/>
                <a:gd name="connsiteX1" fmla="*/ 150125 w 736979"/>
                <a:gd name="connsiteY1" fmla="*/ 0 h 2129051"/>
                <a:gd name="connsiteX2" fmla="*/ 300250 w 736979"/>
                <a:gd name="connsiteY2" fmla="*/ 736979 h 2129051"/>
                <a:gd name="connsiteX3" fmla="*/ 450376 w 736979"/>
                <a:gd name="connsiteY3" fmla="*/ 736979 h 2129051"/>
                <a:gd name="connsiteX4" fmla="*/ 573206 w 736979"/>
                <a:gd name="connsiteY4" fmla="*/ 0 h 2129051"/>
                <a:gd name="connsiteX5" fmla="*/ 736979 w 736979"/>
                <a:gd name="connsiteY5" fmla="*/ 13648 h 2129051"/>
                <a:gd name="connsiteX6" fmla="*/ 436728 w 736979"/>
                <a:gd name="connsiteY6" fmla="*/ 2101755 h 2129051"/>
                <a:gd name="connsiteX7" fmla="*/ 286603 w 736979"/>
                <a:gd name="connsiteY7" fmla="*/ 2129051 h 2129051"/>
                <a:gd name="connsiteX8" fmla="*/ 0 w 736979"/>
                <a:gd name="connsiteY8" fmla="*/ 0 h 2129051"/>
                <a:gd name="connsiteX0" fmla="*/ 0 w 736979"/>
                <a:gd name="connsiteY0" fmla="*/ 0 h 2101755"/>
                <a:gd name="connsiteX1" fmla="*/ 150125 w 736979"/>
                <a:gd name="connsiteY1" fmla="*/ 0 h 2101755"/>
                <a:gd name="connsiteX2" fmla="*/ 300250 w 736979"/>
                <a:gd name="connsiteY2" fmla="*/ 736979 h 2101755"/>
                <a:gd name="connsiteX3" fmla="*/ 450376 w 736979"/>
                <a:gd name="connsiteY3" fmla="*/ 736979 h 2101755"/>
                <a:gd name="connsiteX4" fmla="*/ 573206 w 736979"/>
                <a:gd name="connsiteY4" fmla="*/ 0 h 2101755"/>
                <a:gd name="connsiteX5" fmla="*/ 736979 w 736979"/>
                <a:gd name="connsiteY5" fmla="*/ 13648 h 2101755"/>
                <a:gd name="connsiteX6" fmla="*/ 436728 w 736979"/>
                <a:gd name="connsiteY6" fmla="*/ 2101755 h 2101755"/>
                <a:gd name="connsiteX7" fmla="*/ 286603 w 736979"/>
                <a:gd name="connsiteY7" fmla="*/ 2088107 h 2101755"/>
                <a:gd name="connsiteX8" fmla="*/ 0 w 736979"/>
                <a:gd name="connsiteY8" fmla="*/ 0 h 210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979" h="2101755">
                  <a:moveTo>
                    <a:pt x="0" y="0"/>
                  </a:moveTo>
                  <a:lnTo>
                    <a:pt x="150125" y="0"/>
                  </a:lnTo>
                  <a:lnTo>
                    <a:pt x="300250" y="736979"/>
                  </a:lnTo>
                  <a:lnTo>
                    <a:pt x="450376" y="736979"/>
                  </a:lnTo>
                  <a:lnTo>
                    <a:pt x="573206" y="0"/>
                  </a:lnTo>
                  <a:lnTo>
                    <a:pt x="736979" y="13648"/>
                  </a:lnTo>
                  <a:lnTo>
                    <a:pt x="436728" y="2101755"/>
                  </a:lnTo>
                  <a:lnTo>
                    <a:pt x="286603" y="2088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3262208" y="2017157"/>
              <a:ext cx="360040" cy="1157938"/>
            </a:xfrm>
            <a:custGeom>
              <a:avLst/>
              <a:gdLst>
                <a:gd name="connsiteX0" fmla="*/ 0 w 723331"/>
                <a:gd name="connsiteY0" fmla="*/ 54591 h 2210937"/>
                <a:gd name="connsiteX1" fmla="*/ 150125 w 723331"/>
                <a:gd name="connsiteY1" fmla="*/ 54591 h 2210937"/>
                <a:gd name="connsiteX2" fmla="*/ 300250 w 723331"/>
                <a:gd name="connsiteY2" fmla="*/ 791570 h 2210937"/>
                <a:gd name="connsiteX3" fmla="*/ 450376 w 723331"/>
                <a:gd name="connsiteY3" fmla="*/ 791570 h 2210937"/>
                <a:gd name="connsiteX4" fmla="*/ 573206 w 723331"/>
                <a:gd name="connsiteY4" fmla="*/ 54591 h 2210937"/>
                <a:gd name="connsiteX5" fmla="*/ 723331 w 723331"/>
                <a:gd name="connsiteY5" fmla="*/ 0 h 2210937"/>
                <a:gd name="connsiteX6" fmla="*/ 436728 w 723331"/>
                <a:gd name="connsiteY6" fmla="*/ 2210937 h 2210937"/>
                <a:gd name="connsiteX7" fmla="*/ 286603 w 723331"/>
                <a:gd name="connsiteY7" fmla="*/ 2183642 h 2210937"/>
                <a:gd name="connsiteX8" fmla="*/ 0 w 723331"/>
                <a:gd name="connsiteY8" fmla="*/ 54591 h 2210937"/>
                <a:gd name="connsiteX0" fmla="*/ 0 w 736979"/>
                <a:gd name="connsiteY0" fmla="*/ 0 h 2156346"/>
                <a:gd name="connsiteX1" fmla="*/ 150125 w 736979"/>
                <a:gd name="connsiteY1" fmla="*/ 0 h 2156346"/>
                <a:gd name="connsiteX2" fmla="*/ 300250 w 736979"/>
                <a:gd name="connsiteY2" fmla="*/ 736979 h 2156346"/>
                <a:gd name="connsiteX3" fmla="*/ 450376 w 736979"/>
                <a:gd name="connsiteY3" fmla="*/ 736979 h 2156346"/>
                <a:gd name="connsiteX4" fmla="*/ 573206 w 736979"/>
                <a:gd name="connsiteY4" fmla="*/ 0 h 2156346"/>
                <a:gd name="connsiteX5" fmla="*/ 736979 w 736979"/>
                <a:gd name="connsiteY5" fmla="*/ 13648 h 2156346"/>
                <a:gd name="connsiteX6" fmla="*/ 436728 w 736979"/>
                <a:gd name="connsiteY6" fmla="*/ 2156346 h 2156346"/>
                <a:gd name="connsiteX7" fmla="*/ 286603 w 736979"/>
                <a:gd name="connsiteY7" fmla="*/ 2129051 h 2156346"/>
                <a:gd name="connsiteX8" fmla="*/ 0 w 736979"/>
                <a:gd name="connsiteY8" fmla="*/ 0 h 2156346"/>
                <a:gd name="connsiteX0" fmla="*/ 0 w 736979"/>
                <a:gd name="connsiteY0" fmla="*/ 0 h 2129051"/>
                <a:gd name="connsiteX1" fmla="*/ 150125 w 736979"/>
                <a:gd name="connsiteY1" fmla="*/ 0 h 2129051"/>
                <a:gd name="connsiteX2" fmla="*/ 300250 w 736979"/>
                <a:gd name="connsiteY2" fmla="*/ 736979 h 2129051"/>
                <a:gd name="connsiteX3" fmla="*/ 450376 w 736979"/>
                <a:gd name="connsiteY3" fmla="*/ 736979 h 2129051"/>
                <a:gd name="connsiteX4" fmla="*/ 573206 w 736979"/>
                <a:gd name="connsiteY4" fmla="*/ 0 h 2129051"/>
                <a:gd name="connsiteX5" fmla="*/ 736979 w 736979"/>
                <a:gd name="connsiteY5" fmla="*/ 13648 h 2129051"/>
                <a:gd name="connsiteX6" fmla="*/ 436728 w 736979"/>
                <a:gd name="connsiteY6" fmla="*/ 2101755 h 2129051"/>
                <a:gd name="connsiteX7" fmla="*/ 286603 w 736979"/>
                <a:gd name="connsiteY7" fmla="*/ 2129051 h 2129051"/>
                <a:gd name="connsiteX8" fmla="*/ 0 w 736979"/>
                <a:gd name="connsiteY8" fmla="*/ 0 h 2129051"/>
                <a:gd name="connsiteX0" fmla="*/ 0 w 736979"/>
                <a:gd name="connsiteY0" fmla="*/ 0 h 2101755"/>
                <a:gd name="connsiteX1" fmla="*/ 150125 w 736979"/>
                <a:gd name="connsiteY1" fmla="*/ 0 h 2101755"/>
                <a:gd name="connsiteX2" fmla="*/ 300250 w 736979"/>
                <a:gd name="connsiteY2" fmla="*/ 736979 h 2101755"/>
                <a:gd name="connsiteX3" fmla="*/ 450376 w 736979"/>
                <a:gd name="connsiteY3" fmla="*/ 736979 h 2101755"/>
                <a:gd name="connsiteX4" fmla="*/ 573206 w 736979"/>
                <a:gd name="connsiteY4" fmla="*/ 0 h 2101755"/>
                <a:gd name="connsiteX5" fmla="*/ 736979 w 736979"/>
                <a:gd name="connsiteY5" fmla="*/ 13648 h 2101755"/>
                <a:gd name="connsiteX6" fmla="*/ 436728 w 736979"/>
                <a:gd name="connsiteY6" fmla="*/ 2101755 h 2101755"/>
                <a:gd name="connsiteX7" fmla="*/ 286603 w 736979"/>
                <a:gd name="connsiteY7" fmla="*/ 2088107 h 2101755"/>
                <a:gd name="connsiteX8" fmla="*/ 0 w 736979"/>
                <a:gd name="connsiteY8" fmla="*/ 0 h 210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979" h="2101755">
                  <a:moveTo>
                    <a:pt x="0" y="0"/>
                  </a:moveTo>
                  <a:lnTo>
                    <a:pt x="150125" y="0"/>
                  </a:lnTo>
                  <a:lnTo>
                    <a:pt x="300250" y="736979"/>
                  </a:lnTo>
                  <a:lnTo>
                    <a:pt x="450376" y="736979"/>
                  </a:lnTo>
                  <a:lnTo>
                    <a:pt x="573206" y="0"/>
                  </a:lnTo>
                  <a:lnTo>
                    <a:pt x="736979" y="13648"/>
                  </a:lnTo>
                  <a:lnTo>
                    <a:pt x="436728" y="2101755"/>
                  </a:lnTo>
                  <a:lnTo>
                    <a:pt x="286603" y="2088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" name="Freeform 46"/>
            <p:cNvSpPr/>
            <p:nvPr/>
          </p:nvSpPr>
          <p:spPr bwMode="auto">
            <a:xfrm>
              <a:off x="3758799" y="2013822"/>
              <a:ext cx="360040" cy="1157938"/>
            </a:xfrm>
            <a:custGeom>
              <a:avLst/>
              <a:gdLst>
                <a:gd name="connsiteX0" fmla="*/ 0 w 723331"/>
                <a:gd name="connsiteY0" fmla="*/ 54591 h 2210937"/>
                <a:gd name="connsiteX1" fmla="*/ 150125 w 723331"/>
                <a:gd name="connsiteY1" fmla="*/ 54591 h 2210937"/>
                <a:gd name="connsiteX2" fmla="*/ 300250 w 723331"/>
                <a:gd name="connsiteY2" fmla="*/ 791570 h 2210937"/>
                <a:gd name="connsiteX3" fmla="*/ 450376 w 723331"/>
                <a:gd name="connsiteY3" fmla="*/ 791570 h 2210937"/>
                <a:gd name="connsiteX4" fmla="*/ 573206 w 723331"/>
                <a:gd name="connsiteY4" fmla="*/ 54591 h 2210937"/>
                <a:gd name="connsiteX5" fmla="*/ 723331 w 723331"/>
                <a:gd name="connsiteY5" fmla="*/ 0 h 2210937"/>
                <a:gd name="connsiteX6" fmla="*/ 436728 w 723331"/>
                <a:gd name="connsiteY6" fmla="*/ 2210937 h 2210937"/>
                <a:gd name="connsiteX7" fmla="*/ 286603 w 723331"/>
                <a:gd name="connsiteY7" fmla="*/ 2183642 h 2210937"/>
                <a:gd name="connsiteX8" fmla="*/ 0 w 723331"/>
                <a:gd name="connsiteY8" fmla="*/ 54591 h 2210937"/>
                <a:gd name="connsiteX0" fmla="*/ 0 w 736979"/>
                <a:gd name="connsiteY0" fmla="*/ 0 h 2156346"/>
                <a:gd name="connsiteX1" fmla="*/ 150125 w 736979"/>
                <a:gd name="connsiteY1" fmla="*/ 0 h 2156346"/>
                <a:gd name="connsiteX2" fmla="*/ 300250 w 736979"/>
                <a:gd name="connsiteY2" fmla="*/ 736979 h 2156346"/>
                <a:gd name="connsiteX3" fmla="*/ 450376 w 736979"/>
                <a:gd name="connsiteY3" fmla="*/ 736979 h 2156346"/>
                <a:gd name="connsiteX4" fmla="*/ 573206 w 736979"/>
                <a:gd name="connsiteY4" fmla="*/ 0 h 2156346"/>
                <a:gd name="connsiteX5" fmla="*/ 736979 w 736979"/>
                <a:gd name="connsiteY5" fmla="*/ 13648 h 2156346"/>
                <a:gd name="connsiteX6" fmla="*/ 436728 w 736979"/>
                <a:gd name="connsiteY6" fmla="*/ 2156346 h 2156346"/>
                <a:gd name="connsiteX7" fmla="*/ 286603 w 736979"/>
                <a:gd name="connsiteY7" fmla="*/ 2129051 h 2156346"/>
                <a:gd name="connsiteX8" fmla="*/ 0 w 736979"/>
                <a:gd name="connsiteY8" fmla="*/ 0 h 2156346"/>
                <a:gd name="connsiteX0" fmla="*/ 0 w 736979"/>
                <a:gd name="connsiteY0" fmla="*/ 0 h 2129051"/>
                <a:gd name="connsiteX1" fmla="*/ 150125 w 736979"/>
                <a:gd name="connsiteY1" fmla="*/ 0 h 2129051"/>
                <a:gd name="connsiteX2" fmla="*/ 300250 w 736979"/>
                <a:gd name="connsiteY2" fmla="*/ 736979 h 2129051"/>
                <a:gd name="connsiteX3" fmla="*/ 450376 w 736979"/>
                <a:gd name="connsiteY3" fmla="*/ 736979 h 2129051"/>
                <a:gd name="connsiteX4" fmla="*/ 573206 w 736979"/>
                <a:gd name="connsiteY4" fmla="*/ 0 h 2129051"/>
                <a:gd name="connsiteX5" fmla="*/ 736979 w 736979"/>
                <a:gd name="connsiteY5" fmla="*/ 13648 h 2129051"/>
                <a:gd name="connsiteX6" fmla="*/ 436728 w 736979"/>
                <a:gd name="connsiteY6" fmla="*/ 2101755 h 2129051"/>
                <a:gd name="connsiteX7" fmla="*/ 286603 w 736979"/>
                <a:gd name="connsiteY7" fmla="*/ 2129051 h 2129051"/>
                <a:gd name="connsiteX8" fmla="*/ 0 w 736979"/>
                <a:gd name="connsiteY8" fmla="*/ 0 h 2129051"/>
                <a:gd name="connsiteX0" fmla="*/ 0 w 736979"/>
                <a:gd name="connsiteY0" fmla="*/ 0 h 2101755"/>
                <a:gd name="connsiteX1" fmla="*/ 150125 w 736979"/>
                <a:gd name="connsiteY1" fmla="*/ 0 h 2101755"/>
                <a:gd name="connsiteX2" fmla="*/ 300250 w 736979"/>
                <a:gd name="connsiteY2" fmla="*/ 736979 h 2101755"/>
                <a:gd name="connsiteX3" fmla="*/ 450376 w 736979"/>
                <a:gd name="connsiteY3" fmla="*/ 736979 h 2101755"/>
                <a:gd name="connsiteX4" fmla="*/ 573206 w 736979"/>
                <a:gd name="connsiteY4" fmla="*/ 0 h 2101755"/>
                <a:gd name="connsiteX5" fmla="*/ 736979 w 736979"/>
                <a:gd name="connsiteY5" fmla="*/ 13648 h 2101755"/>
                <a:gd name="connsiteX6" fmla="*/ 436728 w 736979"/>
                <a:gd name="connsiteY6" fmla="*/ 2101755 h 2101755"/>
                <a:gd name="connsiteX7" fmla="*/ 286603 w 736979"/>
                <a:gd name="connsiteY7" fmla="*/ 2088107 h 2101755"/>
                <a:gd name="connsiteX8" fmla="*/ 0 w 736979"/>
                <a:gd name="connsiteY8" fmla="*/ 0 h 210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979" h="2101755">
                  <a:moveTo>
                    <a:pt x="0" y="0"/>
                  </a:moveTo>
                  <a:lnTo>
                    <a:pt x="150125" y="0"/>
                  </a:lnTo>
                  <a:lnTo>
                    <a:pt x="300250" y="736979"/>
                  </a:lnTo>
                  <a:lnTo>
                    <a:pt x="450376" y="736979"/>
                  </a:lnTo>
                  <a:lnTo>
                    <a:pt x="573206" y="0"/>
                  </a:lnTo>
                  <a:lnTo>
                    <a:pt x="736979" y="13648"/>
                  </a:lnTo>
                  <a:lnTo>
                    <a:pt x="436728" y="2101755"/>
                  </a:lnTo>
                  <a:lnTo>
                    <a:pt x="286603" y="2088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699792" y="2833206"/>
              <a:ext cx="14718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i="0" dirty="0" err="1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Mycolic</a:t>
              </a:r>
              <a:r>
                <a:rPr lang="en-GB" i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 acid</a:t>
              </a:r>
              <a:endParaRPr lang="en-GB" i="0" dirty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501193" y="5148837"/>
            <a:ext cx="504047" cy="586175"/>
            <a:chOff x="2501193" y="5148837"/>
            <a:chExt cx="504047" cy="586175"/>
          </a:xfrm>
          <a:solidFill>
            <a:srgbClr val="00B050"/>
          </a:solidFill>
          <a:scene3d>
            <a:camera prst="orthographicFront"/>
            <a:lightRig rig="harsh" dir="t"/>
          </a:scene3d>
        </p:grpSpPr>
        <p:sp>
          <p:nvSpPr>
            <p:cNvPr id="50" name="Oval 49"/>
            <p:cNvSpPr/>
            <p:nvPr/>
          </p:nvSpPr>
          <p:spPr bwMode="auto">
            <a:xfrm>
              <a:off x="2501193" y="5197112"/>
              <a:ext cx="302428" cy="537900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01600"/>
            </a:sp3d>
          </p:spPr>
          <p:txBody>
            <a:bodyPr vert="horz" wrap="none" lIns="3600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i="0" u="none" strike="noStrike" normalizeH="0" baseline="0" dirty="0" err="1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 Narrow" pitchFamily="34" charset="0"/>
                </a:rPr>
                <a:t>RNAp</a:t>
              </a:r>
              <a:endParaRPr kumimoji="0" lang="en-GB" sz="1400" i="0" u="none" strike="noStrike" normalizeH="0" baseline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2702812" y="5197112"/>
              <a:ext cx="302428" cy="537900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 bwMode="auto">
            <a:xfrm>
              <a:off x="2686766" y="5148837"/>
              <a:ext cx="127019" cy="225918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60" name="Rectangle 59"/>
          <p:cNvSpPr/>
          <p:nvPr/>
        </p:nvSpPr>
        <p:spPr bwMode="auto">
          <a:xfrm rot="16200000">
            <a:off x="-59706" y="2101541"/>
            <a:ext cx="4597624" cy="3767128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3528" y="5968452"/>
            <a:ext cx="1611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0" dirty="0" smtClean="0">
                <a:ln w="952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latin typeface="+mn-lt"/>
              </a:rPr>
              <a:t>Mycobacterium</a:t>
            </a:r>
            <a:endParaRPr lang="en-GB" i="0" dirty="0">
              <a:ln w="9525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latin typeface="+mn-lt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695908" y="1124744"/>
            <a:ext cx="1282036" cy="1485030"/>
            <a:chOff x="22801" y="4493716"/>
            <a:chExt cx="1282036" cy="1485030"/>
          </a:xfrm>
        </p:grpSpPr>
        <p:cxnSp>
          <p:nvCxnSpPr>
            <p:cNvPr id="54" name="Straight Arrow Connector 53"/>
            <p:cNvCxnSpPr/>
            <p:nvPr/>
          </p:nvCxnSpPr>
          <p:spPr bwMode="auto">
            <a:xfrm>
              <a:off x="630641" y="4814862"/>
              <a:ext cx="554465" cy="116388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55" name="TextBox 54"/>
            <p:cNvSpPr txBox="1"/>
            <p:nvPr/>
          </p:nvSpPr>
          <p:spPr>
            <a:xfrm>
              <a:off x="22801" y="4493716"/>
              <a:ext cx="12820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Isoniazid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80748" y="4808578"/>
            <a:ext cx="1903020" cy="566177"/>
            <a:chOff x="22800" y="4493716"/>
            <a:chExt cx="1903020" cy="566177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>
              <a:off x="1185106" y="4863048"/>
              <a:ext cx="740714" cy="196845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65" name="TextBox 64"/>
            <p:cNvSpPr txBox="1"/>
            <p:nvPr/>
          </p:nvSpPr>
          <p:spPr>
            <a:xfrm>
              <a:off x="22800" y="4493716"/>
              <a:ext cx="1354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Rifampicin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2184512" y="5014932"/>
            <a:ext cx="1883565" cy="1008112"/>
          </a:xfrm>
          <a:prstGeom prst="roundRect">
            <a:avLst>
              <a:gd name="adj" fmla="val 35620"/>
            </a:avLst>
          </a:prstGeom>
          <a:solidFill>
            <a:schemeClr val="tx1">
              <a:lumMod val="50000"/>
            </a:schemeClr>
          </a:solidFill>
          <a:ln w="12700" cap="flat" cmpd="dbl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harsh" dir="t"/>
          </a:scene3d>
          <a:sp3d prstMaterial="flat">
            <a:bevelT w="5080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 rot="16200000">
            <a:off x="-537341" y="1570756"/>
            <a:ext cx="5557591" cy="431664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Anti-</a:t>
            </a:r>
            <a:r>
              <a:rPr lang="en-GB" sz="3600" b="1" i="0" kern="0" noProof="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fungals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4486137" y="980728"/>
            <a:ext cx="4602339" cy="5463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Fungal infections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Can be classified in terms of tissue/organs:</a:t>
            </a:r>
          </a:p>
          <a:p>
            <a:pPr marL="800100" lvl="1" indent="-342900">
              <a:spcAft>
                <a:spcPts val="0"/>
              </a:spcAft>
              <a:buFont typeface="+mj-lt"/>
              <a:buAutoNum type="arabicPeriod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Superficial - Outermost layers of skin</a:t>
            </a:r>
          </a:p>
          <a:p>
            <a:pPr marL="800100" lvl="1" indent="-342900">
              <a:spcAft>
                <a:spcPts val="0"/>
              </a:spcAft>
              <a:buFont typeface="+mj-lt"/>
              <a:buAutoNum type="arabicPeriod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Dermatophyte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- Skin, hair or nails</a:t>
            </a:r>
          </a:p>
          <a:p>
            <a:pPr marL="800100" lvl="1" indent="-342900">
              <a:spcAft>
                <a:spcPts val="0"/>
              </a:spcAft>
              <a:buFont typeface="+mj-lt"/>
              <a:buAutoNum type="arabicPeriod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Subcutaneous - Innermost skin layers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Systemic - Primarily respiratory tract</a:t>
            </a: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Drug details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15 anti-fungal drugs licensed in the UK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Two most common categories:</a:t>
            </a:r>
            <a:endParaRPr lang="en-GB" i="0" dirty="0" smtClean="0">
              <a:solidFill>
                <a:srgbClr val="FF6600"/>
              </a:solidFill>
              <a:latin typeface="+mn-lt"/>
            </a:endParaRPr>
          </a:p>
          <a:p>
            <a:pPr marL="800100" lvl="1" indent="-342900">
              <a:spcAft>
                <a:spcPts val="0"/>
              </a:spcAft>
              <a:buFont typeface="+mj-lt"/>
              <a:buAutoNum type="arabicPeriod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Azoles: </a:t>
            </a:r>
            <a:r>
              <a:rPr lang="en-GB" b="1" i="0" dirty="0">
                <a:solidFill>
                  <a:srgbClr val="FF6600"/>
                </a:solidFill>
                <a:latin typeface="+mn-lt"/>
              </a:rPr>
              <a:t>Fluconazole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, </a:t>
            </a:r>
            <a:r>
              <a:rPr lang="en-GB" b="1" i="0" dirty="0">
                <a:solidFill>
                  <a:srgbClr val="FF6600"/>
                </a:solidFill>
                <a:latin typeface="+mn-lt"/>
              </a:rPr>
              <a:t>Ketoconazole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Polyenes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</a:t>
            </a: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Amphotericin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</a:t>
            </a: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 </a:t>
            </a: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Nystatin</a:t>
            </a:r>
            <a:endParaRPr lang="en-GB" b="1" i="0" dirty="0">
              <a:solidFill>
                <a:srgbClr val="FF6600"/>
              </a:solidFill>
              <a:latin typeface="+mn-lt"/>
            </a:endParaRPr>
          </a:p>
          <a:p>
            <a:pPr marL="0" lvl="1">
              <a:spcAft>
                <a:spcPts val="0"/>
              </a:spcAft>
            </a:pP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Azoles</a:t>
            </a:r>
          </a:p>
          <a:p>
            <a:pPr marL="285750" lvl="1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Inhibit cytochrome P450-dependent enzymes involved in membrane sterol synthesis</a:t>
            </a:r>
          </a:p>
          <a:p>
            <a:pPr marL="2857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Fluconazole (oral)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</a:t>
            </a:r>
            <a:r>
              <a:rPr lang="en-GB" dirty="0" smtClean="0">
                <a:solidFill>
                  <a:srgbClr val="006699"/>
                </a:solidFill>
                <a:latin typeface="+mn-lt"/>
                <a:sym typeface="Symbol"/>
              </a:rPr>
              <a:t>candidiasis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&amp; systemic infections</a:t>
            </a:r>
          </a:p>
          <a:p>
            <a:pPr marL="0" lvl="1">
              <a:spcAft>
                <a:spcPts val="0"/>
              </a:spcAft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  <a:sym typeface="Symbol"/>
              </a:rPr>
              <a:t>Polyenes</a:t>
            </a:r>
            <a:r>
              <a:rPr lang="en-GB" b="1" i="0" dirty="0" smtClean="0">
                <a:solidFill>
                  <a:srgbClr val="FF6600"/>
                </a:solidFill>
                <a:latin typeface="+mn-lt"/>
                <a:sym typeface="Symbol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</a:p>
          <a:p>
            <a:pPr marL="285750" lvl="1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Interact with cell membrane sterols forming membrane channels</a:t>
            </a:r>
          </a:p>
          <a:p>
            <a:pPr marL="285750" lvl="1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Amphotericin (I-V)</a:t>
            </a:r>
            <a:r>
              <a:rPr lang="en-GB" i="0" dirty="0">
                <a:solidFill>
                  <a:srgbClr val="006699"/>
                </a:solidFill>
                <a:latin typeface="+mn-lt"/>
                <a:sym typeface="Symbol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systemic infections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68240" y="1988840"/>
            <a:ext cx="3767129" cy="1142278"/>
          </a:xfrm>
          <a:prstGeom prst="rect">
            <a:avLst/>
          </a:prstGeom>
          <a:solidFill>
            <a:srgbClr val="B88800">
              <a:alpha val="5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72823" y="3109038"/>
            <a:ext cx="3767129" cy="310112"/>
          </a:xfrm>
          <a:prstGeom prst="rect">
            <a:avLst/>
          </a:prstGeom>
          <a:solidFill>
            <a:schemeClr val="bg1">
              <a:lumMod val="65000"/>
              <a:alpha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72823" y="3469078"/>
            <a:ext cx="3767129" cy="310112"/>
          </a:xfrm>
          <a:prstGeom prst="rect">
            <a:avLst/>
          </a:prstGeom>
          <a:solidFill>
            <a:schemeClr val="bg1">
              <a:lumMod val="65000"/>
              <a:alpha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56744" y="3132917"/>
            <a:ext cx="1221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Cell membrane</a:t>
            </a:r>
            <a:endParaRPr lang="en-GB" i="0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26294" y="2060848"/>
            <a:ext cx="10453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Cell wall</a:t>
            </a:r>
            <a:endParaRPr lang="en-GB" i="0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 rot="16200000">
            <a:off x="-59706" y="2101541"/>
            <a:ext cx="4597624" cy="3767128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5968452"/>
            <a:ext cx="1272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0" dirty="0" smtClean="0">
                <a:ln w="9525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latin typeface="+mn-lt"/>
              </a:rPr>
              <a:t>Fungal cell</a:t>
            </a:r>
            <a:endParaRPr lang="en-GB" i="0" dirty="0">
              <a:ln w="9525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43832" y="2996952"/>
            <a:ext cx="216000" cy="900000"/>
            <a:chOff x="2502574" y="2737077"/>
            <a:chExt cx="394130" cy="1080303"/>
          </a:xfrm>
          <a:solidFill>
            <a:schemeClr val="tx2">
              <a:lumMod val="60000"/>
              <a:lumOff val="40000"/>
              <a:alpha val="50000"/>
            </a:schemeClr>
          </a:solidFill>
        </p:grpSpPr>
        <p:cxnSp>
          <p:nvCxnSpPr>
            <p:cNvPr id="34" name="Shape 318"/>
            <p:cNvCxnSpPr/>
            <p:nvPr/>
          </p:nvCxnSpPr>
          <p:spPr bwMode="auto">
            <a:xfrm rot="16200000" flipH="1">
              <a:off x="2513396" y="3617821"/>
              <a:ext cx="309912" cy="89205"/>
            </a:xfrm>
            <a:prstGeom prst="curvedConnector2">
              <a:avLst/>
            </a:prstGeom>
            <a:grpFill/>
            <a:ln w="57150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sp>
          <p:nvSpPr>
            <p:cNvPr id="36" name="Rounded Rectangle 35"/>
            <p:cNvSpPr/>
            <p:nvPr/>
          </p:nvSpPr>
          <p:spPr bwMode="auto">
            <a:xfrm rot="675103">
              <a:off x="2518346" y="2865583"/>
              <a:ext cx="126559" cy="548007"/>
            </a:xfrm>
            <a:prstGeom prst="roundRect">
              <a:avLst>
                <a:gd name="adj" fmla="val 45539"/>
              </a:avLst>
            </a:prstGeom>
            <a:grpFill/>
            <a:ln w="952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 rot="675103">
              <a:off x="2730121" y="2887358"/>
              <a:ext cx="126559" cy="548007"/>
            </a:xfrm>
            <a:prstGeom prst="roundRect">
              <a:avLst>
                <a:gd name="adj" fmla="val 45539"/>
              </a:avLst>
            </a:prstGeom>
            <a:grpFill/>
            <a:ln w="952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" name="Rounded Rectangle 37"/>
            <p:cNvSpPr/>
            <p:nvPr/>
          </p:nvSpPr>
          <p:spPr bwMode="auto">
            <a:xfrm rot="675103">
              <a:off x="2656896" y="2932883"/>
              <a:ext cx="126559" cy="548007"/>
            </a:xfrm>
            <a:prstGeom prst="roundRect">
              <a:avLst>
                <a:gd name="adj" fmla="val 45539"/>
              </a:avLst>
            </a:prstGeom>
            <a:grpFill/>
            <a:ln w="952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 bwMode="auto">
            <a:xfrm rot="675103">
              <a:off x="2577909" y="2794144"/>
              <a:ext cx="126559" cy="548007"/>
            </a:xfrm>
            <a:prstGeom prst="roundRect">
              <a:avLst>
                <a:gd name="adj" fmla="val 45539"/>
              </a:avLst>
            </a:prstGeom>
            <a:grpFill/>
            <a:ln w="952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 bwMode="auto">
            <a:xfrm rot="675103">
              <a:off x="2589596" y="2903935"/>
              <a:ext cx="126559" cy="548007"/>
            </a:xfrm>
            <a:prstGeom prst="roundRect">
              <a:avLst>
                <a:gd name="adj" fmla="val 45539"/>
              </a:avLst>
            </a:prstGeom>
            <a:grpFill/>
            <a:ln w="952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" name="Rounded Rectangle 40"/>
            <p:cNvSpPr/>
            <p:nvPr/>
          </p:nvSpPr>
          <p:spPr bwMode="auto">
            <a:xfrm rot="675103">
              <a:off x="2673097" y="2784809"/>
              <a:ext cx="126559" cy="548007"/>
            </a:xfrm>
            <a:prstGeom prst="roundRect">
              <a:avLst>
                <a:gd name="adj" fmla="val 45539"/>
              </a:avLst>
            </a:prstGeom>
            <a:grpFill/>
            <a:ln w="952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" name="Rounded Rectangle 46"/>
            <p:cNvSpPr/>
            <p:nvPr/>
          </p:nvSpPr>
          <p:spPr bwMode="auto">
            <a:xfrm rot="675103">
              <a:off x="2502574" y="2737077"/>
              <a:ext cx="394130" cy="777867"/>
            </a:xfrm>
            <a:prstGeom prst="roundRect">
              <a:avLst>
                <a:gd name="adj" fmla="val 45539"/>
              </a:avLst>
            </a:prstGeom>
            <a:grpFill/>
            <a:ln w="952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691704" y="3069056"/>
            <a:ext cx="216000" cy="864000"/>
            <a:chOff x="1876422" y="2678638"/>
            <a:chExt cx="394130" cy="973267"/>
          </a:xfrm>
          <a:solidFill>
            <a:schemeClr val="tx2">
              <a:lumMod val="60000"/>
              <a:lumOff val="40000"/>
              <a:alpha val="50000"/>
            </a:schemeClr>
          </a:solidFill>
        </p:grpSpPr>
        <p:cxnSp>
          <p:nvCxnSpPr>
            <p:cNvPr id="33" name="Shape 310"/>
            <p:cNvCxnSpPr/>
            <p:nvPr/>
          </p:nvCxnSpPr>
          <p:spPr bwMode="auto">
            <a:xfrm rot="5400000">
              <a:off x="2067216" y="3532450"/>
              <a:ext cx="212233" cy="26677"/>
            </a:xfrm>
            <a:prstGeom prst="curvedConnector2">
              <a:avLst/>
            </a:prstGeom>
            <a:grpFill/>
            <a:ln w="57150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sp>
          <p:nvSpPr>
            <p:cNvPr id="42" name="Rounded Rectangle 41"/>
            <p:cNvSpPr/>
            <p:nvPr/>
          </p:nvSpPr>
          <p:spPr bwMode="auto">
            <a:xfrm rot="20632175">
              <a:off x="2092461" y="2830760"/>
              <a:ext cx="126559" cy="548007"/>
            </a:xfrm>
            <a:prstGeom prst="roundRect">
              <a:avLst>
                <a:gd name="adj" fmla="val 45539"/>
              </a:avLst>
            </a:prstGeom>
            <a:grpFill/>
            <a:ln w="952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" name="Rounded Rectangle 42"/>
            <p:cNvSpPr/>
            <p:nvPr/>
          </p:nvSpPr>
          <p:spPr bwMode="auto">
            <a:xfrm rot="20632175">
              <a:off x="2019236" y="2876285"/>
              <a:ext cx="126559" cy="548007"/>
            </a:xfrm>
            <a:prstGeom prst="roundRect">
              <a:avLst>
                <a:gd name="adj" fmla="val 45539"/>
              </a:avLst>
            </a:prstGeom>
            <a:grpFill/>
            <a:ln w="952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" name="Rounded Rectangle 43"/>
            <p:cNvSpPr/>
            <p:nvPr/>
          </p:nvSpPr>
          <p:spPr bwMode="auto">
            <a:xfrm rot="20632175">
              <a:off x="1940249" y="2737546"/>
              <a:ext cx="126559" cy="548007"/>
            </a:xfrm>
            <a:prstGeom prst="roundRect">
              <a:avLst>
                <a:gd name="adj" fmla="val 45539"/>
              </a:avLst>
            </a:prstGeom>
            <a:grpFill/>
            <a:ln w="952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" name="Rounded Rectangle 44"/>
            <p:cNvSpPr/>
            <p:nvPr/>
          </p:nvSpPr>
          <p:spPr bwMode="auto">
            <a:xfrm rot="20632175">
              <a:off x="1951936" y="2847337"/>
              <a:ext cx="126559" cy="548007"/>
            </a:xfrm>
            <a:prstGeom prst="roundRect">
              <a:avLst>
                <a:gd name="adj" fmla="val 45539"/>
              </a:avLst>
            </a:prstGeom>
            <a:grpFill/>
            <a:ln w="952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" name="Rounded Rectangle 45"/>
            <p:cNvSpPr/>
            <p:nvPr/>
          </p:nvSpPr>
          <p:spPr bwMode="auto">
            <a:xfrm rot="20632175">
              <a:off x="2035437" y="2728211"/>
              <a:ext cx="126559" cy="548007"/>
            </a:xfrm>
            <a:prstGeom prst="roundRect">
              <a:avLst>
                <a:gd name="adj" fmla="val 45539"/>
              </a:avLst>
            </a:prstGeom>
            <a:grpFill/>
            <a:ln w="952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8" name="Rounded Rectangle 47"/>
            <p:cNvSpPr/>
            <p:nvPr/>
          </p:nvSpPr>
          <p:spPr bwMode="auto">
            <a:xfrm rot="20584901">
              <a:off x="1876422" y="2678638"/>
              <a:ext cx="394130" cy="777867"/>
            </a:xfrm>
            <a:prstGeom prst="roundRect">
              <a:avLst>
                <a:gd name="adj" fmla="val 45539"/>
              </a:avLst>
            </a:prstGeom>
            <a:grpFill/>
            <a:ln w="952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784900" y="393305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err="1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Ergosterol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59252" y="4293096"/>
            <a:ext cx="1364476" cy="1233428"/>
            <a:chOff x="759252" y="4293096"/>
            <a:chExt cx="1364476" cy="1233428"/>
          </a:xfrm>
        </p:grpSpPr>
        <p:sp>
          <p:nvSpPr>
            <p:cNvPr id="50" name="TextBox 49"/>
            <p:cNvSpPr txBox="1"/>
            <p:nvPr/>
          </p:nvSpPr>
          <p:spPr>
            <a:xfrm>
              <a:off x="759252" y="5157192"/>
              <a:ext cx="1364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err="1">
                  <a:ln>
                    <a:solidFill>
                      <a:srgbClr val="006699"/>
                    </a:solidFill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</a:rPr>
                <a:t>L</a:t>
              </a:r>
              <a:r>
                <a:rPr lang="en-GB" sz="1800" b="1" i="0" dirty="0" err="1" smtClean="0">
                  <a:ln>
                    <a:solidFill>
                      <a:srgbClr val="006699"/>
                    </a:solidFill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</a:rPr>
                <a:t>anosterol</a:t>
              </a:r>
              <a:endParaRPr lang="en-GB" sz="1800" b="1" i="0" dirty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54" name="Down Arrow 53"/>
            <p:cNvSpPr/>
            <p:nvPr/>
          </p:nvSpPr>
          <p:spPr bwMode="auto">
            <a:xfrm flipV="1">
              <a:off x="1331640" y="4293096"/>
              <a:ext cx="288032" cy="324000"/>
            </a:xfrm>
            <a:prstGeom prst="downArrow">
              <a:avLst>
                <a:gd name="adj1" fmla="val 26911"/>
                <a:gd name="adj2" fmla="val 42304"/>
              </a:avLst>
            </a:prstGeom>
            <a:solidFill>
              <a:schemeClr val="accent1">
                <a:lumMod val="20000"/>
                <a:lumOff val="80000"/>
                <a:alpha val="70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5" name="Down Arrow 54"/>
            <p:cNvSpPr/>
            <p:nvPr/>
          </p:nvSpPr>
          <p:spPr bwMode="auto">
            <a:xfrm flipV="1">
              <a:off x="1331640" y="4887784"/>
              <a:ext cx="288032" cy="324000"/>
            </a:xfrm>
            <a:prstGeom prst="downArrow">
              <a:avLst>
                <a:gd name="adj1" fmla="val 26911"/>
                <a:gd name="adj2" fmla="val 42304"/>
              </a:avLst>
            </a:prstGeom>
            <a:solidFill>
              <a:schemeClr val="accent1">
                <a:lumMod val="20000"/>
                <a:lumOff val="80000"/>
                <a:alpha val="70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71600" y="4550064"/>
              <a:ext cx="1040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i="0" dirty="0" smtClean="0">
                  <a:ln>
                    <a:solidFill>
                      <a:schemeClr val="bg2">
                        <a:lumMod val="50000"/>
                      </a:schemeClr>
                    </a:solidFill>
                  </a:ln>
                  <a:solidFill>
                    <a:schemeClr val="bg2">
                      <a:lumMod val="60000"/>
                      <a:lumOff val="40000"/>
                    </a:schemeClr>
                  </a:solidFill>
                  <a:latin typeface="+mn-lt"/>
                </a:rPr>
                <a:t>Cyp51p</a:t>
              </a:r>
              <a:endParaRPr lang="en-GB" sz="1800" b="1" i="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454473" y="1307948"/>
            <a:ext cx="1750130" cy="1593468"/>
            <a:chOff x="-70390" y="4289742"/>
            <a:chExt cx="1750130" cy="1593468"/>
          </a:xfrm>
        </p:grpSpPr>
        <p:cxnSp>
          <p:nvCxnSpPr>
            <p:cNvPr id="58" name="Straight Arrow Connector 57"/>
            <p:cNvCxnSpPr>
              <a:stCxn id="59" idx="2"/>
            </p:cNvCxnSpPr>
            <p:nvPr/>
          </p:nvCxnSpPr>
          <p:spPr bwMode="auto">
            <a:xfrm>
              <a:off x="804675" y="4659074"/>
              <a:ext cx="503263" cy="122413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59" name="TextBox 58"/>
            <p:cNvSpPr txBox="1"/>
            <p:nvPr/>
          </p:nvSpPr>
          <p:spPr>
            <a:xfrm>
              <a:off x="-70390" y="4289742"/>
              <a:ext cx="17501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Amphotericin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03507" y="4251950"/>
            <a:ext cx="1416365" cy="467754"/>
            <a:chOff x="-424258" y="4493716"/>
            <a:chExt cx="1416365" cy="467754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 flipH="1">
              <a:off x="-424258" y="4678382"/>
              <a:ext cx="624277" cy="283088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65" name="TextBox 64"/>
            <p:cNvSpPr txBox="1"/>
            <p:nvPr/>
          </p:nvSpPr>
          <p:spPr>
            <a:xfrm>
              <a:off x="172928" y="4493716"/>
              <a:ext cx="819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Azole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908720"/>
            <a:ext cx="8712968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numCol="2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Sulphonamides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Rifampicin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Amphotericin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Isoniazid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Fluconazole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Hyperproduction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Amoxicillin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Destruction enzyme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Flucloxacillin</a:t>
            </a:r>
            <a:endParaRPr lang="en-GB" sz="1800" b="1" i="0" dirty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Pyrazinamide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Practice EMQ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217" y="3717032"/>
            <a:ext cx="6686039" cy="2169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Beta-lactamase resistant penicillin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Used to treat leprosy (Hansen’s disease)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Inhibits the production of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ergosterol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Bacterial resistance mechanism against trimethoprim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Inhibits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mycolic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acid synthesis</a:t>
            </a:r>
          </a:p>
        </p:txBody>
      </p:sp>
    </p:spTree>
    <p:extLst>
      <p:ext uri="{BB962C8B-B14F-4D97-AF65-F5344CB8AC3E}">
        <p14:creationId xmlns:p14="http://schemas.microsoft.com/office/powerpoint/2010/main" val="115911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91680" y="77810"/>
            <a:ext cx="745232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Summary Slide 3</a:t>
            </a:r>
            <a:endParaRPr kumimoji="0" lang="en-US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16298" y="809553"/>
            <a:ext cx="4464000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Bacterial cell wall synthesis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Peptidoglycan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(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) production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NAM, Nag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pentapeptide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Vancomycin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transportation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Bactoprenol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Bacitracin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incorporation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Transpeptidase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-lactams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669" y="3684829"/>
            <a:ext cx="4464000" cy="31547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  <a:sym typeface="Symbol"/>
              </a:rPr>
              <a:t>Specific examples</a:t>
            </a:r>
            <a:endParaRPr lang="en-GB" sz="1800" b="1" i="0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Trimethoprim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Co-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trimoxazole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</a:t>
            </a:r>
            <a:r>
              <a:rPr lang="en-GB" dirty="0" err="1" smtClean="0">
                <a:solidFill>
                  <a:srgbClr val="006699"/>
                </a:solidFill>
                <a:latin typeface="+mn-lt"/>
                <a:sym typeface="Symbol"/>
              </a:rPr>
              <a:t>pneumocistis</a:t>
            </a:r>
            <a:r>
              <a:rPr lang="en-GB" dirty="0" smtClean="0">
                <a:solidFill>
                  <a:srgbClr val="006699"/>
                </a:solidFill>
                <a:latin typeface="+mn-lt"/>
                <a:sym typeface="Symbol"/>
              </a:rPr>
              <a:t> pneumonia</a:t>
            </a:r>
            <a:endParaRPr lang="en-GB" dirty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Fluoroquinolones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Broad spectrum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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Gram –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ve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bacteria</a:t>
            </a:r>
          </a:p>
          <a:p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Macrolides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Alternative to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penicillins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sz="1800" b="1" i="0" dirty="0" err="1" smtClean="0">
                <a:solidFill>
                  <a:srgbClr val="336699"/>
                </a:solidFill>
                <a:latin typeface="+mn-lt"/>
              </a:rPr>
              <a:t>Cephalosporins</a:t>
            </a:r>
            <a:endParaRPr lang="en-GB" sz="1800" b="1" i="0" dirty="0" smtClean="0">
              <a:solidFill>
                <a:srgbClr val="336699"/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Later generation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 drug-resistant infections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sz="1800" b="1" i="0" dirty="0" err="1" smtClean="0">
                <a:solidFill>
                  <a:srgbClr val="336699"/>
                </a:solidFill>
                <a:latin typeface="+mn-lt"/>
              </a:rPr>
              <a:t>Penicillins</a:t>
            </a:r>
            <a:endParaRPr lang="en-GB" sz="1800" b="1" i="0" dirty="0" smtClean="0">
              <a:solidFill>
                <a:srgbClr val="336699"/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Methicillin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 -lactamase resistant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16298" y="3691396"/>
            <a:ext cx="4464000" cy="25699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Mycobacteria &amp; Anti-</a:t>
            </a:r>
            <a:r>
              <a:rPr lang="en-GB" sz="2400" b="1" i="0" dirty="0" err="1" smtClean="0">
                <a:solidFill>
                  <a:srgbClr val="C00000"/>
                </a:solidFill>
                <a:latin typeface="+mn-lt"/>
              </a:rPr>
              <a:t>fungals</a:t>
            </a:r>
            <a:endParaRPr lang="en-GB" sz="2400" b="1" i="0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Tuberculosis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6 month antibiotic course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Isoniazid &amp; Rifampicin;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Ethambutol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Pyrazinamide  </a:t>
            </a:r>
          </a:p>
          <a:p>
            <a:pPr marL="179388" lvl="0" indent="-179388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Azoles &amp;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Polyenes</a:t>
            </a:r>
            <a:endParaRPr lang="en-GB" sz="1800" b="1" i="0" dirty="0">
              <a:solidFill>
                <a:srgbClr val="006699"/>
              </a:solidFill>
              <a:latin typeface="+mn-lt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Fluconazole inhibits membrane sterol synthesis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Amphotericin forms membrane channels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290" y="798091"/>
            <a:ext cx="446400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Bacterial protein synthesis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Folate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DHoP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DHF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reductase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Sulphonamides &amp; Trimethoprim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Replication &amp; Transcription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DNA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gyrase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RNA polymerase</a:t>
            </a:r>
            <a:endParaRPr lang="en-GB" i="0" dirty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Ciprofloxacin &amp; Rifampicin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Translation</a:t>
            </a:r>
            <a:endParaRPr lang="en-GB" sz="1800" b="1" i="0" dirty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70s bacterial ribosome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Aminoglycosides, Macrolides,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tetracyclines</a:t>
            </a:r>
            <a:endParaRPr lang="en-GB" i="0" dirty="0">
              <a:solidFill>
                <a:srgbClr val="0066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8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350" y="1546334"/>
            <a:ext cx="8501122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Summarise </a:t>
            </a:r>
            <a:r>
              <a:rPr lang="en-GB" sz="2200" i="0" dirty="0">
                <a:solidFill>
                  <a:srgbClr val="006699"/>
                </a:solidFill>
                <a:latin typeface="+mn-lt"/>
              </a:rPr>
              <a:t>the main classes of antibiotic </a:t>
            </a: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drugs affecting intracellular mechanisms and distinguish between them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Summarise the main classes of antibiotic drugs </a:t>
            </a: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affecting the bacterial cell wall and </a:t>
            </a:r>
            <a:r>
              <a:rPr lang="en-GB" sz="2200" i="0" dirty="0">
                <a:solidFill>
                  <a:srgbClr val="006699"/>
                </a:solidFill>
                <a:latin typeface="+mn-lt"/>
              </a:rPr>
              <a:t>distinguish between </a:t>
            </a: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them</a:t>
            </a:r>
            <a:endParaRPr lang="en-GB" sz="2200" i="0" dirty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Recall the </a:t>
            </a:r>
            <a:r>
              <a:rPr lang="en-GB" sz="2200" i="0" dirty="0">
                <a:solidFill>
                  <a:srgbClr val="006699"/>
                </a:solidFill>
                <a:latin typeface="+mn-lt"/>
              </a:rPr>
              <a:t>mechanisms </a:t>
            </a: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commonly used by bacteria to become </a:t>
            </a:r>
            <a:r>
              <a:rPr lang="en-GB" sz="2200" i="0" dirty="0">
                <a:solidFill>
                  <a:srgbClr val="006699"/>
                </a:solidFill>
                <a:latin typeface="+mn-lt"/>
              </a:rPr>
              <a:t>resistant to </a:t>
            </a: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drugs</a:t>
            </a:r>
            <a:endParaRPr lang="en-GB" sz="2200" i="0" dirty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Compare the drugs utilised </a:t>
            </a:r>
            <a:r>
              <a:rPr lang="en-GB" sz="2200" i="0" dirty="0">
                <a:solidFill>
                  <a:srgbClr val="006699"/>
                </a:solidFill>
                <a:latin typeface="+mn-lt"/>
              </a:rPr>
              <a:t>for the treatment of </a:t>
            </a: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tuberculosis</a:t>
            </a:r>
            <a:endParaRPr lang="en-GB" sz="2200" i="0" dirty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Differentiate between the drugs utilised to treat fungal infections</a:t>
            </a:r>
            <a:endParaRPr lang="en-GB" sz="22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261" y="1052736"/>
            <a:ext cx="8519228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Summarise the main classes of antibiotic drugs affecting intracellular mechanisms and distinguish between them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Nucleic acids 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Sulphonamides (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DHOp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), Trimethoprim (DHFR)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DNA 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gyrase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- 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Fluoroquinolones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 e.g. Ciprofloxacin 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RNA polymerase 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Rifampicin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Bacterial ribosomes 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Macrolides, Aminoglycosides, Chloramphenicol</a:t>
            </a:r>
          </a:p>
          <a:p>
            <a:pPr marL="457200" lvl="0" indent="-457200">
              <a:buFont typeface="+mj-lt"/>
              <a:buAutoNum type="arabicPeriod"/>
            </a:pPr>
            <a:endParaRPr lang="en-US" sz="22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2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Summarise the main classes of antibiotic drugs affecting the bacterial cell wall and distinguish between them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Peptidoglycan (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PtG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) synthesis - 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Vancomycin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 inhibits 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pentapeptide</a:t>
            </a:r>
            <a:endParaRPr lang="en-GB" sz="2200" i="0" dirty="0" smtClean="0">
              <a:solidFill>
                <a:srgbClr val="FF0000"/>
              </a:solidFill>
              <a:latin typeface="+mn-lt"/>
            </a:endParaRP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PtG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transportation - </a:t>
            </a:r>
            <a:r>
              <a:rPr lang="en-GB" sz="2200" i="0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acitracin inhibits 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bactoprenol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PtG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incorporation - 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Carbapenems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Cephalosporins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 &amp; 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Penicillins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 inhibits 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transpeptidase</a:t>
            </a:r>
            <a:endParaRPr lang="en-US" sz="2200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350" y="908720"/>
            <a:ext cx="8501122" cy="58477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Recall the mechanisms commonly used by bacteria to become resistant to drugs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Additional target 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Different DHFR enzyme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Hyper-production 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More DHFR enzyme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Changes to target  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Changing the bacterial ribosome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Alterations in permeation 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Increased efflux mechanisms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Destruction 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  <a:sym typeface="Symbol"/>
              </a:rPr>
              <a:t>-lactamases</a:t>
            </a:r>
            <a:endParaRPr lang="en-GB" sz="2200" i="0" dirty="0" smtClean="0">
              <a:solidFill>
                <a:srgbClr val="FF0000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3"/>
            </a:pPr>
            <a:endParaRPr lang="en-US" sz="22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4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Compare the </a:t>
            </a: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drugs utilised </a:t>
            </a:r>
            <a:r>
              <a:rPr lang="en-GB" sz="2200" i="0" dirty="0">
                <a:solidFill>
                  <a:srgbClr val="006699"/>
                </a:solidFill>
                <a:latin typeface="+mn-lt"/>
              </a:rPr>
              <a:t>for the treatment of tuberculosis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Mycolic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Acid synthase inhibitors 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Isoniazid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RNA polymerase inhibition 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Rifampicin</a:t>
            </a:r>
            <a:endParaRPr lang="en-GB" sz="2200" i="0" dirty="0">
              <a:solidFill>
                <a:srgbClr val="FF0000"/>
              </a:solidFill>
              <a:latin typeface="+mn-lt"/>
            </a:endParaRPr>
          </a:p>
          <a:p>
            <a:pPr lvl="0"/>
            <a:endParaRPr lang="en-GB" sz="2200" i="0" dirty="0" smtClean="0">
              <a:solidFill>
                <a:srgbClr val="FF0000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5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Differentiate between the drugs utilised to treat fungal infections</a:t>
            </a:r>
          </a:p>
          <a:p>
            <a:pPr marL="900113" lvl="1" indent="-44291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Azoles </a:t>
            </a:r>
            <a:r>
              <a:rPr lang="en-GB" sz="2200" b="1" i="0" dirty="0">
                <a:solidFill>
                  <a:srgbClr val="FF0000"/>
                </a:solidFill>
                <a:latin typeface="+mn-lt"/>
              </a:rPr>
              <a:t>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Inhibit 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ergosterol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 production (e.g. Fluconazole)</a:t>
            </a:r>
            <a:endParaRPr lang="en-GB" sz="2200" i="0" dirty="0">
              <a:solidFill>
                <a:srgbClr val="FF0000"/>
              </a:solidFill>
              <a:latin typeface="+mn-lt"/>
            </a:endParaRPr>
          </a:p>
          <a:p>
            <a:pPr marL="900113" lvl="1" indent="-442913">
              <a:buFont typeface="Symbol" pitchFamily="18" charset="2"/>
              <a:buChar char="®"/>
            </a:pP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Polyenes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2200" b="1" i="0" dirty="0">
                <a:solidFill>
                  <a:srgbClr val="FF0000"/>
                </a:solidFill>
                <a:latin typeface="+mn-lt"/>
              </a:rPr>
              <a:t>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Bind to 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ergosterol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 and create pores (e.g. Amphotericin)</a:t>
            </a:r>
            <a:endParaRPr lang="en-GB" sz="2200" i="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91680" y="77810"/>
            <a:ext cx="745232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Lecture structure</a:t>
            </a:r>
            <a:endParaRPr kumimoji="0" lang="en-US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16298" y="809553"/>
            <a:ext cx="4464000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Bacterial cell wall synthesis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Peptidoglycan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(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) production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transportation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incorporation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err="1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669" y="3684829"/>
            <a:ext cx="4464000" cy="31547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  <a:sym typeface="Symbol"/>
              </a:rPr>
              <a:t>Specific examples</a:t>
            </a:r>
            <a:endParaRPr lang="en-GB" sz="1800" b="1" i="0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Trimethoprim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Fluoroquinolones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Macrolides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sz="1800" b="1" i="0" dirty="0" err="1" smtClean="0">
                <a:solidFill>
                  <a:srgbClr val="336699"/>
                </a:solidFill>
                <a:latin typeface="+mn-lt"/>
              </a:rPr>
              <a:t>Cephalosporins</a:t>
            </a:r>
            <a:endParaRPr lang="en-GB" sz="1800" b="1" i="0" dirty="0" smtClean="0">
              <a:solidFill>
                <a:srgbClr val="336699"/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sz="1800" b="1" i="0" dirty="0" err="1" smtClean="0">
                <a:solidFill>
                  <a:srgbClr val="336699"/>
                </a:solidFill>
                <a:latin typeface="+mn-lt"/>
              </a:rPr>
              <a:t>Penicillins</a:t>
            </a:r>
            <a:endParaRPr lang="en-GB" sz="1800" b="1" i="0" dirty="0" smtClean="0">
              <a:solidFill>
                <a:srgbClr val="336699"/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16298" y="3691396"/>
            <a:ext cx="4464000" cy="15850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Mycobacteria &amp; Anti-</a:t>
            </a:r>
            <a:r>
              <a:rPr lang="en-GB" sz="2400" b="1" i="0" dirty="0" err="1" smtClean="0">
                <a:solidFill>
                  <a:srgbClr val="C00000"/>
                </a:solidFill>
                <a:latin typeface="+mn-lt"/>
              </a:rPr>
              <a:t>fungals</a:t>
            </a:r>
            <a:endParaRPr lang="en-GB" sz="2400" b="1" i="0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Tuberculosis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Azoles &amp;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Polyenes</a:t>
            </a:r>
            <a:endParaRPr lang="en-GB" sz="1800" b="1" i="0" dirty="0">
              <a:solidFill>
                <a:srgbClr val="006699"/>
              </a:solidFill>
              <a:latin typeface="+mn-lt"/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290" y="798091"/>
            <a:ext cx="4464000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Bacterial protein synthesis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Folate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Replication &amp; Transcription</a:t>
            </a:r>
          </a:p>
          <a:p>
            <a:pPr marL="179388" indent="-179388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Translation</a:t>
            </a:r>
            <a:endParaRPr lang="en-GB" sz="1800" b="1" i="0" dirty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587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>
            <a:grpSpLocks noChangeAspect="1"/>
          </p:cNvGrpSpPr>
          <p:nvPr/>
        </p:nvGrpSpPr>
        <p:grpSpPr>
          <a:xfrm>
            <a:off x="2555785" y="3291047"/>
            <a:ext cx="504047" cy="586175"/>
            <a:chOff x="1331640" y="4018910"/>
            <a:chExt cx="720080" cy="706234"/>
          </a:xfrm>
          <a:solidFill>
            <a:srgbClr val="00B050"/>
          </a:solidFill>
          <a:scene3d>
            <a:camera prst="orthographicFront"/>
            <a:lightRig rig="harsh" dir="t"/>
          </a:scene3d>
        </p:grpSpPr>
        <p:sp>
          <p:nvSpPr>
            <p:cNvPr id="37" name="Oval 36"/>
            <p:cNvSpPr/>
            <p:nvPr/>
          </p:nvSpPr>
          <p:spPr bwMode="auto">
            <a:xfrm>
              <a:off x="1331640" y="4077072"/>
              <a:ext cx="432048" cy="64807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1619672" y="4077072"/>
              <a:ext cx="432048" cy="64807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 bwMode="auto">
            <a:xfrm>
              <a:off x="1596749" y="4018910"/>
              <a:ext cx="181459" cy="272190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20" name="Rectangle 119"/>
          <p:cNvSpPr/>
          <p:nvPr/>
        </p:nvSpPr>
        <p:spPr bwMode="auto">
          <a:xfrm rot="16200000">
            <a:off x="-456208" y="1552220"/>
            <a:ext cx="5557591" cy="4388657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6" name="Pie 35"/>
          <p:cNvSpPr>
            <a:spLocks noChangeAspect="1"/>
          </p:cNvSpPr>
          <p:nvPr/>
        </p:nvSpPr>
        <p:spPr bwMode="auto">
          <a:xfrm>
            <a:off x="539552" y="3589190"/>
            <a:ext cx="401805" cy="401805"/>
          </a:xfrm>
          <a:prstGeom prst="pie">
            <a:avLst>
              <a:gd name="adj1" fmla="val 0"/>
              <a:gd name="adj2" fmla="val 19311684"/>
            </a:avLst>
          </a:prstGeom>
          <a:solidFill>
            <a:schemeClr val="accent1">
              <a:lumMod val="60000"/>
              <a:lumOff val="40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harsh" dir="t"/>
          </a:scene3d>
          <a:sp3d prstMaterial="flat">
            <a:bevelT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Prokaryotic protein synthesis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605052" y="980728"/>
            <a:ext cx="4497279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Nucleic Acid Synthesis</a:t>
            </a:r>
          </a:p>
          <a:p>
            <a:pPr lvl="0"/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Dihydropteroate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(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DHOp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)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Produced from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paraaminobenzoate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(PABA)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Converted into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dihydrofolate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(DHF)</a:t>
            </a:r>
          </a:p>
          <a:p>
            <a:pPr lvl="0"/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Tetrahydrofolate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(THF)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Produced from DHF by DHF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reductase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THF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I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mportant in DNA synthesis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DNA replication</a:t>
            </a:r>
          </a:p>
          <a:p>
            <a:pPr lvl="0"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DNA 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gyrase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Topoisomerase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releases tension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 startAt="3"/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RNA synthesis</a:t>
            </a:r>
          </a:p>
          <a:p>
            <a:pPr lvl="0"/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RNA polymerase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Produces RNA from DNA template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Differ from eukaryotic RNA polymerase</a:t>
            </a:r>
          </a:p>
          <a:p>
            <a:pPr marL="400050" lvl="0" indent="-400050">
              <a:spcAft>
                <a:spcPts val="600"/>
              </a:spcAft>
              <a:buFont typeface="+mj-lt"/>
              <a:buAutoNum type="arabicPeriod" startAt="4"/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Protein synthesis</a:t>
            </a:r>
          </a:p>
          <a:p>
            <a:pPr lvl="0"/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Ribosomes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Produce protein from RNA templates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Differ from eukaryotic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ribosomes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grpSp>
        <p:nvGrpSpPr>
          <p:cNvPr id="297" name="Group 296"/>
          <p:cNvGrpSpPr/>
          <p:nvPr/>
        </p:nvGrpSpPr>
        <p:grpSpPr>
          <a:xfrm>
            <a:off x="244444" y="3140968"/>
            <a:ext cx="4114411" cy="737762"/>
            <a:chOff x="244444" y="3052786"/>
            <a:chExt cx="4114411" cy="737762"/>
          </a:xfrm>
        </p:grpSpPr>
        <p:sp>
          <p:nvSpPr>
            <p:cNvPr id="259" name="Freeform 258"/>
            <p:cNvSpPr>
              <a:spLocks noChangeAspect="1"/>
            </p:cNvSpPr>
            <p:nvPr/>
          </p:nvSpPr>
          <p:spPr bwMode="auto">
            <a:xfrm rot="13818951">
              <a:off x="3075645" y="3277592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0" name="Freeform 259"/>
            <p:cNvSpPr>
              <a:spLocks noChangeAspect="1"/>
            </p:cNvSpPr>
            <p:nvPr/>
          </p:nvSpPr>
          <p:spPr bwMode="auto">
            <a:xfrm rot="13636542">
              <a:off x="3206272" y="3452518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3" name="Freeform 5"/>
            <p:cNvSpPr>
              <a:spLocks noChangeAspect="1"/>
            </p:cNvSpPr>
            <p:nvPr/>
          </p:nvSpPr>
          <p:spPr bwMode="auto">
            <a:xfrm rot="3120000">
              <a:off x="1438128" y="3064191"/>
              <a:ext cx="110880" cy="217652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15875" cap="flat" cmpd="sng" algn="ctr">
              <a:solidFill>
                <a:schemeClr val="accent1">
                  <a:lumMod val="75000"/>
                  <a:alpha val="81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4" name="Freeform 6"/>
            <p:cNvSpPr>
              <a:spLocks noChangeAspect="1"/>
            </p:cNvSpPr>
            <p:nvPr/>
          </p:nvSpPr>
          <p:spPr bwMode="auto">
            <a:xfrm rot="3120000">
              <a:off x="1286565" y="3209763"/>
              <a:ext cx="110882" cy="17111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chemeClr val="bg2">
                <a:lumMod val="75000"/>
                <a:alpha val="50000"/>
              </a:schemeClr>
            </a:solidFill>
            <a:ln w="158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1" name="Freeform 280"/>
            <p:cNvSpPr>
              <a:spLocks noChangeAspect="1"/>
            </p:cNvSpPr>
            <p:nvPr/>
          </p:nvSpPr>
          <p:spPr bwMode="auto">
            <a:xfrm rot="3120000">
              <a:off x="1585621" y="3242473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2" name="Freeform 281"/>
            <p:cNvSpPr>
              <a:spLocks noChangeAspect="1"/>
            </p:cNvSpPr>
            <p:nvPr/>
          </p:nvSpPr>
          <p:spPr bwMode="auto">
            <a:xfrm rot="3120000">
              <a:off x="1427743" y="3394111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9" name="Freeform 278"/>
            <p:cNvSpPr>
              <a:spLocks noChangeAspect="1"/>
            </p:cNvSpPr>
            <p:nvPr/>
          </p:nvSpPr>
          <p:spPr bwMode="auto">
            <a:xfrm rot="3120000">
              <a:off x="1746126" y="3447133"/>
              <a:ext cx="110880" cy="217652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15875" cap="flat" cmpd="sng" algn="ctr">
              <a:solidFill>
                <a:schemeClr val="accent1">
                  <a:lumMod val="75000"/>
                  <a:alpha val="81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0" name="Freeform 279"/>
            <p:cNvSpPr>
              <a:spLocks noChangeAspect="1"/>
            </p:cNvSpPr>
            <p:nvPr/>
          </p:nvSpPr>
          <p:spPr bwMode="auto">
            <a:xfrm rot="3120000">
              <a:off x="1594563" y="3592705"/>
              <a:ext cx="110882" cy="17111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chemeClr val="bg2">
                <a:lumMod val="75000"/>
                <a:alpha val="50000"/>
              </a:schemeClr>
            </a:solidFill>
            <a:ln w="158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7" name="Freeform 276"/>
            <p:cNvSpPr>
              <a:spLocks noChangeAspect="1"/>
            </p:cNvSpPr>
            <p:nvPr/>
          </p:nvSpPr>
          <p:spPr bwMode="auto">
            <a:xfrm rot="7613760">
              <a:off x="2239194" y="3492936"/>
              <a:ext cx="110880" cy="217652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15875" cap="flat" cmpd="sng" algn="ctr">
              <a:solidFill>
                <a:schemeClr val="accent1">
                  <a:lumMod val="75000"/>
                  <a:alpha val="81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8" name="Freeform 277"/>
            <p:cNvSpPr>
              <a:spLocks noChangeAspect="1"/>
            </p:cNvSpPr>
            <p:nvPr/>
          </p:nvSpPr>
          <p:spPr bwMode="auto">
            <a:xfrm rot="7613760">
              <a:off x="2081624" y="3401749"/>
              <a:ext cx="110882" cy="17111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chemeClr val="bg2">
                <a:lumMod val="75000"/>
                <a:alpha val="50000"/>
              </a:schemeClr>
            </a:solidFill>
            <a:ln w="158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5" name="Freeform 274"/>
            <p:cNvSpPr>
              <a:spLocks noChangeAspect="1"/>
            </p:cNvSpPr>
            <p:nvPr/>
          </p:nvSpPr>
          <p:spPr bwMode="auto">
            <a:xfrm rot="18471593">
              <a:off x="2258622" y="3165026"/>
              <a:ext cx="110880" cy="217652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15875" cap="flat" cmpd="sng" algn="ctr">
              <a:solidFill>
                <a:schemeClr val="accent1">
                  <a:lumMod val="75000"/>
                  <a:alpha val="81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6" name="Freeform 275"/>
            <p:cNvSpPr>
              <a:spLocks noChangeAspect="1"/>
            </p:cNvSpPr>
            <p:nvPr/>
          </p:nvSpPr>
          <p:spPr bwMode="auto">
            <a:xfrm rot="18471593">
              <a:off x="2414242" y="3305389"/>
              <a:ext cx="110882" cy="17111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chemeClr val="bg2">
                <a:lumMod val="75000"/>
                <a:alpha val="50000"/>
              </a:schemeClr>
            </a:solidFill>
            <a:ln w="158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3" name="Freeform 272"/>
            <p:cNvSpPr>
              <a:spLocks noChangeAspect="1"/>
            </p:cNvSpPr>
            <p:nvPr/>
          </p:nvSpPr>
          <p:spPr bwMode="auto">
            <a:xfrm rot="3240000">
              <a:off x="2933214" y="3106815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4" name="Freeform 273"/>
            <p:cNvSpPr>
              <a:spLocks noChangeAspect="1"/>
            </p:cNvSpPr>
            <p:nvPr/>
          </p:nvSpPr>
          <p:spPr bwMode="auto">
            <a:xfrm rot="3240000">
              <a:off x="2770986" y="3252865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8" name="Freeform 267"/>
            <p:cNvSpPr>
              <a:spLocks noChangeAspect="1"/>
            </p:cNvSpPr>
            <p:nvPr/>
          </p:nvSpPr>
          <p:spPr bwMode="auto">
            <a:xfrm rot="13818951">
              <a:off x="2921581" y="3385333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9" name="Freeform 268"/>
            <p:cNvSpPr>
              <a:spLocks noChangeAspect="1"/>
            </p:cNvSpPr>
            <p:nvPr/>
          </p:nvSpPr>
          <p:spPr bwMode="auto">
            <a:xfrm rot="13636542">
              <a:off x="3059425" y="3568245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1" name="Freeform 270"/>
            <p:cNvSpPr/>
            <p:nvPr/>
          </p:nvSpPr>
          <p:spPr bwMode="auto">
            <a:xfrm>
              <a:off x="244444" y="3064762"/>
              <a:ext cx="3603279" cy="725786"/>
            </a:xfrm>
            <a:custGeom>
              <a:avLst/>
              <a:gdLst>
                <a:gd name="connsiteX0" fmla="*/ 0 w 3603279"/>
                <a:gd name="connsiteY0" fmla="*/ 724277 h 724279"/>
                <a:gd name="connsiteX1" fmla="*/ 724277 w 3603279"/>
                <a:gd name="connsiteY1" fmla="*/ 9053 h 724279"/>
                <a:gd name="connsiteX2" fmla="*/ 1439501 w 3603279"/>
                <a:gd name="connsiteY2" fmla="*/ 724277 h 724279"/>
                <a:gd name="connsiteX3" fmla="*/ 2154724 w 3603279"/>
                <a:gd name="connsiteY3" fmla="*/ 9053 h 724279"/>
                <a:gd name="connsiteX4" fmla="*/ 2879002 w 3603279"/>
                <a:gd name="connsiteY4" fmla="*/ 724277 h 724279"/>
                <a:gd name="connsiteX5" fmla="*/ 3603279 w 3603279"/>
                <a:gd name="connsiteY5" fmla="*/ 0 h 724279"/>
                <a:gd name="connsiteX0" fmla="*/ 0 w 3603279"/>
                <a:gd name="connsiteY0" fmla="*/ 750039 h 751548"/>
                <a:gd name="connsiteX1" fmla="*/ 724277 w 3603279"/>
                <a:gd name="connsiteY1" fmla="*/ 34815 h 751548"/>
                <a:gd name="connsiteX2" fmla="*/ 1439501 w 3603279"/>
                <a:gd name="connsiteY2" fmla="*/ 750039 h 751548"/>
                <a:gd name="connsiteX3" fmla="*/ 2154724 w 3603279"/>
                <a:gd name="connsiteY3" fmla="*/ 34815 h 751548"/>
                <a:gd name="connsiteX4" fmla="*/ 2879002 w 3603279"/>
                <a:gd name="connsiteY4" fmla="*/ 750039 h 751548"/>
                <a:gd name="connsiteX5" fmla="*/ 3603279 w 3603279"/>
                <a:gd name="connsiteY5" fmla="*/ 25762 h 751548"/>
                <a:gd name="connsiteX0" fmla="*/ 0 w 3603279"/>
                <a:gd name="connsiteY0" fmla="*/ 724277 h 725786"/>
                <a:gd name="connsiteX1" fmla="*/ 724277 w 3603279"/>
                <a:gd name="connsiteY1" fmla="*/ 9053 h 725786"/>
                <a:gd name="connsiteX2" fmla="*/ 1439501 w 3603279"/>
                <a:gd name="connsiteY2" fmla="*/ 724277 h 725786"/>
                <a:gd name="connsiteX3" fmla="*/ 2154724 w 3603279"/>
                <a:gd name="connsiteY3" fmla="*/ 9053 h 725786"/>
                <a:gd name="connsiteX4" fmla="*/ 2879002 w 3603279"/>
                <a:gd name="connsiteY4" fmla="*/ 724277 h 725786"/>
                <a:gd name="connsiteX5" fmla="*/ 3603279 w 3603279"/>
                <a:gd name="connsiteY5" fmla="*/ 0 h 725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3279" h="725786">
                  <a:moveTo>
                    <a:pt x="0" y="724277"/>
                  </a:moveTo>
                  <a:cubicBezTo>
                    <a:pt x="242180" y="366665"/>
                    <a:pt x="486089" y="66850"/>
                    <a:pt x="724277" y="9053"/>
                  </a:cubicBezTo>
                  <a:cubicBezTo>
                    <a:pt x="964194" y="9053"/>
                    <a:pt x="1201093" y="724277"/>
                    <a:pt x="1439501" y="724277"/>
                  </a:cubicBezTo>
                  <a:cubicBezTo>
                    <a:pt x="1677909" y="724277"/>
                    <a:pt x="1914807" y="9053"/>
                    <a:pt x="2154724" y="9053"/>
                  </a:cubicBezTo>
                  <a:cubicBezTo>
                    <a:pt x="2394641" y="9053"/>
                    <a:pt x="2637576" y="725786"/>
                    <a:pt x="2879002" y="724277"/>
                  </a:cubicBezTo>
                  <a:cubicBezTo>
                    <a:pt x="3120428" y="722768"/>
                    <a:pt x="3361853" y="361384"/>
                    <a:pt x="3603279" y="0"/>
                  </a:cubicBezTo>
                </a:path>
              </a:pathLst>
            </a:custGeom>
            <a:noFill/>
            <a:ln w="444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2" name="Freeform 271"/>
            <p:cNvSpPr/>
            <p:nvPr/>
          </p:nvSpPr>
          <p:spPr bwMode="auto">
            <a:xfrm rot="10800000">
              <a:off x="755576" y="3052786"/>
              <a:ext cx="3603279" cy="724279"/>
            </a:xfrm>
            <a:custGeom>
              <a:avLst/>
              <a:gdLst>
                <a:gd name="connsiteX0" fmla="*/ 0 w 3603279"/>
                <a:gd name="connsiteY0" fmla="*/ 724277 h 724279"/>
                <a:gd name="connsiteX1" fmla="*/ 724277 w 3603279"/>
                <a:gd name="connsiteY1" fmla="*/ 9053 h 724279"/>
                <a:gd name="connsiteX2" fmla="*/ 1439501 w 3603279"/>
                <a:gd name="connsiteY2" fmla="*/ 724277 h 724279"/>
                <a:gd name="connsiteX3" fmla="*/ 2154724 w 3603279"/>
                <a:gd name="connsiteY3" fmla="*/ 9053 h 724279"/>
                <a:gd name="connsiteX4" fmla="*/ 2879002 w 3603279"/>
                <a:gd name="connsiteY4" fmla="*/ 724277 h 724279"/>
                <a:gd name="connsiteX5" fmla="*/ 3603279 w 3603279"/>
                <a:gd name="connsiteY5" fmla="*/ 0 h 724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3279" h="724279">
                  <a:moveTo>
                    <a:pt x="0" y="724277"/>
                  </a:moveTo>
                  <a:cubicBezTo>
                    <a:pt x="242180" y="366665"/>
                    <a:pt x="484360" y="9053"/>
                    <a:pt x="724277" y="9053"/>
                  </a:cubicBezTo>
                  <a:cubicBezTo>
                    <a:pt x="964194" y="9053"/>
                    <a:pt x="1201093" y="724277"/>
                    <a:pt x="1439501" y="724277"/>
                  </a:cubicBezTo>
                  <a:cubicBezTo>
                    <a:pt x="1677909" y="724277"/>
                    <a:pt x="1914807" y="9053"/>
                    <a:pt x="2154724" y="9053"/>
                  </a:cubicBezTo>
                  <a:cubicBezTo>
                    <a:pt x="2394641" y="9053"/>
                    <a:pt x="2637576" y="725786"/>
                    <a:pt x="2879002" y="724277"/>
                  </a:cubicBezTo>
                  <a:cubicBezTo>
                    <a:pt x="3120428" y="722768"/>
                    <a:pt x="3361853" y="361384"/>
                    <a:pt x="3603279" y="0"/>
                  </a:cubicBezTo>
                </a:path>
              </a:pathLst>
            </a:custGeom>
            <a:noFill/>
            <a:ln w="444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342527" y="5434290"/>
            <a:ext cx="648072" cy="729961"/>
            <a:chOff x="827584" y="5003295"/>
            <a:chExt cx="648072" cy="729961"/>
          </a:xfrm>
          <a:solidFill>
            <a:schemeClr val="accent6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harsh" dir="t"/>
          </a:scene3d>
        </p:grpSpPr>
        <p:sp>
          <p:nvSpPr>
            <p:cNvPr id="42" name="Oval 41"/>
            <p:cNvSpPr/>
            <p:nvPr/>
          </p:nvSpPr>
          <p:spPr bwMode="auto">
            <a:xfrm>
              <a:off x="827584" y="5229200"/>
              <a:ext cx="648072" cy="50405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14300"/>
            </a:sp3d>
          </p:spPr>
          <p:txBody>
            <a:bodyPr vert="horz" wrap="none" lIns="91440" tIns="108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i="0" u="none" strike="noStrike" normalizeH="0" baseline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50s</a:t>
              </a:r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 bwMode="auto">
            <a:xfrm>
              <a:off x="886978" y="5003295"/>
              <a:ext cx="544380" cy="544380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14300"/>
            </a:sp3d>
          </p:spPr>
          <p:txBody>
            <a:bodyPr vert="horz" wrap="none" lIns="36000" tIns="0" rIns="91440" bIns="504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i="0" u="none" strike="noStrike" normalizeH="0" baseline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30s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51520" y="922575"/>
            <a:ext cx="4104456" cy="1885649"/>
            <a:chOff x="251520" y="922575"/>
            <a:chExt cx="4104456" cy="1885649"/>
          </a:xfrm>
        </p:grpSpPr>
        <p:sp>
          <p:nvSpPr>
            <p:cNvPr id="241" name="TextBox 240"/>
            <p:cNvSpPr txBox="1"/>
            <p:nvPr/>
          </p:nvSpPr>
          <p:spPr>
            <a:xfrm>
              <a:off x="1650154" y="1461637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err="1" smtClean="0">
                  <a:ln>
                    <a:solidFill>
                      <a:srgbClr val="006699"/>
                    </a:solidFill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</a:rPr>
                <a:t>DHOp</a:t>
              </a:r>
              <a:endParaRPr lang="en-GB" sz="1800" b="1" i="0" dirty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2832725" y="1473662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rgbClr val="006699"/>
                    </a:solidFill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</a:rPr>
                <a:t>DHF</a:t>
              </a:r>
              <a:endParaRPr lang="en-GB" sz="1800" b="1" i="0" dirty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243" name="Circular Arrow 242"/>
            <p:cNvSpPr/>
            <p:nvPr/>
          </p:nvSpPr>
          <p:spPr bwMode="auto">
            <a:xfrm rot="21288192">
              <a:off x="1924331" y="1053882"/>
              <a:ext cx="1360406" cy="1125186"/>
            </a:xfrm>
            <a:prstGeom prst="circularArrow">
              <a:avLst>
                <a:gd name="adj1" fmla="val 4963"/>
                <a:gd name="adj2" fmla="val 835751"/>
                <a:gd name="adj3" fmla="val 20352056"/>
                <a:gd name="adj4" fmla="val 12344106"/>
                <a:gd name="adj5" fmla="val 12075"/>
              </a:avLst>
            </a:prstGeom>
            <a:solidFill>
              <a:schemeClr val="accent1">
                <a:lumMod val="20000"/>
                <a:lumOff val="80000"/>
                <a:alpha val="60000"/>
              </a:schemeClr>
            </a:solidFill>
            <a:ln w="9525" cap="flat" cmpd="sng" algn="ctr">
              <a:solidFill>
                <a:schemeClr val="accent1">
                  <a:alpha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2830702" y="2256914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rgbClr val="006699"/>
                    </a:solidFill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</a:rPr>
                <a:t>THF</a:t>
              </a:r>
              <a:endParaRPr lang="en-GB" sz="1800" b="1" i="0" dirty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254" name="Down Arrow 253"/>
            <p:cNvSpPr/>
            <p:nvPr/>
          </p:nvSpPr>
          <p:spPr bwMode="auto">
            <a:xfrm>
              <a:off x="3018306" y="1830969"/>
              <a:ext cx="288032" cy="432048"/>
            </a:xfrm>
            <a:prstGeom prst="downArrow">
              <a:avLst>
                <a:gd name="adj1" fmla="val 26911"/>
                <a:gd name="adj2" fmla="val 42304"/>
              </a:avLst>
            </a:prstGeom>
            <a:solidFill>
              <a:schemeClr val="accent1">
                <a:lumMod val="20000"/>
                <a:lumOff val="80000"/>
                <a:alpha val="80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251520" y="1412776"/>
              <a:ext cx="8215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rgbClr val="006699"/>
                    </a:solidFill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</a:rPr>
                <a:t>PABA</a:t>
              </a:r>
              <a:endParaRPr lang="en-GB" sz="1800" b="1" i="0" dirty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256" name="Circular Arrow 255"/>
            <p:cNvSpPr/>
            <p:nvPr/>
          </p:nvSpPr>
          <p:spPr bwMode="auto">
            <a:xfrm rot="21288192">
              <a:off x="587714" y="1020379"/>
              <a:ext cx="1360406" cy="1125186"/>
            </a:xfrm>
            <a:prstGeom prst="circularArrow">
              <a:avLst>
                <a:gd name="adj1" fmla="val 4963"/>
                <a:gd name="adj2" fmla="val 835751"/>
                <a:gd name="adj3" fmla="val 20352056"/>
                <a:gd name="adj4" fmla="val 12344106"/>
                <a:gd name="adj5" fmla="val 12075"/>
              </a:avLst>
            </a:prstGeom>
            <a:solidFill>
              <a:schemeClr val="accent1">
                <a:lumMod val="20000"/>
                <a:lumOff val="80000"/>
                <a:alpha val="60000"/>
              </a:schemeClr>
            </a:solidFill>
            <a:ln w="9525" cap="flat" cmpd="sng" algn="ctr">
              <a:solidFill>
                <a:schemeClr val="accent1">
                  <a:alpha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3315479" y="1772816"/>
              <a:ext cx="10404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i="0" dirty="0" smtClean="0">
                  <a:ln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latin typeface="+mn-lt"/>
                </a:rPr>
                <a:t>DHF </a:t>
              </a:r>
              <a:r>
                <a:rPr lang="en-GB" sz="1400" b="1" i="0" dirty="0" err="1" smtClean="0">
                  <a:ln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latin typeface="+mn-lt"/>
                </a:rPr>
                <a:t>reductase</a:t>
              </a:r>
              <a:endParaRPr lang="en-GB" sz="1400" b="1" i="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755576" y="922575"/>
              <a:ext cx="10404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i="0" dirty="0" err="1" smtClean="0">
                  <a:ln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latin typeface="+mn-lt"/>
                </a:rPr>
                <a:t>DHOp</a:t>
              </a:r>
              <a:r>
                <a:rPr lang="en-GB" sz="1400" b="1" i="0" dirty="0" smtClean="0">
                  <a:ln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latin typeface="+mn-lt"/>
                </a:rPr>
                <a:t> </a:t>
              </a:r>
              <a:r>
                <a:rPr lang="en-GB" sz="1400" b="1" i="0" dirty="0" err="1" smtClean="0">
                  <a:ln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2">
                      <a:lumMod val="40000"/>
                      <a:lumOff val="60000"/>
                    </a:schemeClr>
                  </a:solidFill>
                  <a:latin typeface="+mn-lt"/>
                </a:rPr>
                <a:t>synthase</a:t>
              </a:r>
              <a:endParaRPr lang="en-GB" sz="1400" b="1" i="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11760" y="2500447"/>
              <a:ext cx="15555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i="0" dirty="0" smtClean="0">
                  <a:ln>
                    <a:solidFill>
                      <a:schemeClr val="bg2">
                        <a:lumMod val="75000"/>
                      </a:schemeClr>
                    </a:solidFill>
                  </a:ln>
                  <a:solidFill>
                    <a:srgbClr val="92D050"/>
                  </a:solidFill>
                  <a:latin typeface="+mn-lt"/>
                </a:rPr>
                <a:t>DNA synthesis</a:t>
              </a:r>
              <a:endParaRPr lang="en-GB" sz="1400" b="1" i="0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2D050"/>
                </a:solidFill>
                <a:latin typeface="+mn-lt"/>
              </a:endParaRPr>
            </a:p>
          </p:txBody>
        </p:sp>
      </p:grpSp>
      <p:sp>
        <p:nvSpPr>
          <p:cNvPr id="41" name="Freeform 40"/>
          <p:cNvSpPr/>
          <p:nvPr/>
        </p:nvSpPr>
        <p:spPr bwMode="auto">
          <a:xfrm>
            <a:off x="2300211" y="5157192"/>
            <a:ext cx="1551709" cy="611346"/>
          </a:xfrm>
          <a:custGeom>
            <a:avLst/>
            <a:gdLst>
              <a:gd name="connsiteX0" fmla="*/ 1551709 w 1551709"/>
              <a:gd name="connsiteY0" fmla="*/ 0 h 609600"/>
              <a:gd name="connsiteX1" fmla="*/ 942109 w 1551709"/>
              <a:gd name="connsiteY1" fmla="*/ 512618 h 609600"/>
              <a:gd name="connsiteX2" fmla="*/ 429491 w 1551709"/>
              <a:gd name="connsiteY2" fmla="*/ 221672 h 609600"/>
              <a:gd name="connsiteX3" fmla="*/ 0 w 1551709"/>
              <a:gd name="connsiteY3" fmla="*/ 609600 h 609600"/>
              <a:gd name="connsiteX4" fmla="*/ 0 w 1551709"/>
              <a:gd name="connsiteY4" fmla="*/ 609600 h 609600"/>
              <a:gd name="connsiteX0" fmla="*/ 1551709 w 1551709"/>
              <a:gd name="connsiteY0" fmla="*/ 0 h 609600"/>
              <a:gd name="connsiteX1" fmla="*/ 942109 w 1551709"/>
              <a:gd name="connsiteY1" fmla="*/ 512618 h 609600"/>
              <a:gd name="connsiteX2" fmla="*/ 484082 w 1551709"/>
              <a:gd name="connsiteY2" fmla="*/ 590162 h 609600"/>
              <a:gd name="connsiteX3" fmla="*/ 0 w 1551709"/>
              <a:gd name="connsiteY3" fmla="*/ 609600 h 609600"/>
              <a:gd name="connsiteX4" fmla="*/ 0 w 1551709"/>
              <a:gd name="connsiteY4" fmla="*/ 609600 h 609600"/>
              <a:gd name="connsiteX0" fmla="*/ 1551709 w 1551709"/>
              <a:gd name="connsiteY0" fmla="*/ 0 h 611346"/>
              <a:gd name="connsiteX1" fmla="*/ 1105882 w 1551709"/>
              <a:gd name="connsiteY1" fmla="*/ 430732 h 611346"/>
              <a:gd name="connsiteX2" fmla="*/ 484082 w 1551709"/>
              <a:gd name="connsiteY2" fmla="*/ 590162 h 611346"/>
              <a:gd name="connsiteX3" fmla="*/ 0 w 1551709"/>
              <a:gd name="connsiteY3" fmla="*/ 609600 h 611346"/>
              <a:gd name="connsiteX4" fmla="*/ 0 w 1551709"/>
              <a:gd name="connsiteY4" fmla="*/ 609600 h 611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1709" h="611346">
                <a:moveTo>
                  <a:pt x="1551709" y="0"/>
                </a:moveTo>
                <a:cubicBezTo>
                  <a:pt x="1340427" y="237836"/>
                  <a:pt x="1283820" y="332372"/>
                  <a:pt x="1105882" y="430732"/>
                </a:cubicBezTo>
                <a:cubicBezTo>
                  <a:pt x="927944" y="529092"/>
                  <a:pt x="668396" y="560351"/>
                  <a:pt x="484082" y="590162"/>
                </a:cubicBezTo>
                <a:cubicBezTo>
                  <a:pt x="299768" y="619973"/>
                  <a:pt x="0" y="609600"/>
                  <a:pt x="0" y="609600"/>
                </a:cubicBezTo>
                <a:lnTo>
                  <a:pt x="0" y="609600"/>
                </a:lnTo>
              </a:path>
            </a:pathLst>
          </a:custGeom>
          <a:noFill/>
          <a:ln w="50800" cap="flat" cmpd="sng" algn="ctr">
            <a:solidFill>
              <a:srgbClr val="00B050">
                <a:alpha val="78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79486" y="611034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T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74844" y="611727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T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15788" y="608562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T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54182" y="608185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T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26190" y="608185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T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26190" y="608185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T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26190" y="615386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T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54" name="Freeform 53"/>
          <p:cNvSpPr/>
          <p:nvPr/>
        </p:nvSpPr>
        <p:spPr bwMode="auto">
          <a:xfrm>
            <a:off x="2092594" y="5843401"/>
            <a:ext cx="628210" cy="547358"/>
          </a:xfrm>
          <a:custGeom>
            <a:avLst/>
            <a:gdLst>
              <a:gd name="connsiteX0" fmla="*/ 1551709 w 1551709"/>
              <a:gd name="connsiteY0" fmla="*/ 0 h 609600"/>
              <a:gd name="connsiteX1" fmla="*/ 942109 w 1551709"/>
              <a:gd name="connsiteY1" fmla="*/ 512618 h 609600"/>
              <a:gd name="connsiteX2" fmla="*/ 429491 w 1551709"/>
              <a:gd name="connsiteY2" fmla="*/ 221672 h 609600"/>
              <a:gd name="connsiteX3" fmla="*/ 0 w 1551709"/>
              <a:gd name="connsiteY3" fmla="*/ 609600 h 609600"/>
              <a:gd name="connsiteX4" fmla="*/ 0 w 1551709"/>
              <a:gd name="connsiteY4" fmla="*/ 609600 h 609600"/>
              <a:gd name="connsiteX0" fmla="*/ 1551709 w 1551709"/>
              <a:gd name="connsiteY0" fmla="*/ 0 h 609600"/>
              <a:gd name="connsiteX1" fmla="*/ 942109 w 1551709"/>
              <a:gd name="connsiteY1" fmla="*/ 512618 h 609600"/>
              <a:gd name="connsiteX2" fmla="*/ 484082 w 1551709"/>
              <a:gd name="connsiteY2" fmla="*/ 590162 h 609600"/>
              <a:gd name="connsiteX3" fmla="*/ 0 w 1551709"/>
              <a:gd name="connsiteY3" fmla="*/ 609600 h 609600"/>
              <a:gd name="connsiteX4" fmla="*/ 0 w 1551709"/>
              <a:gd name="connsiteY4" fmla="*/ 609600 h 609600"/>
              <a:gd name="connsiteX0" fmla="*/ 1551709 w 1551709"/>
              <a:gd name="connsiteY0" fmla="*/ 0 h 611346"/>
              <a:gd name="connsiteX1" fmla="*/ 1105882 w 1551709"/>
              <a:gd name="connsiteY1" fmla="*/ 430732 h 611346"/>
              <a:gd name="connsiteX2" fmla="*/ 484082 w 1551709"/>
              <a:gd name="connsiteY2" fmla="*/ 590162 h 611346"/>
              <a:gd name="connsiteX3" fmla="*/ 0 w 1551709"/>
              <a:gd name="connsiteY3" fmla="*/ 609600 h 611346"/>
              <a:gd name="connsiteX4" fmla="*/ 0 w 1551709"/>
              <a:gd name="connsiteY4" fmla="*/ 609600 h 611346"/>
              <a:gd name="connsiteX0" fmla="*/ 1105882 w 1105882"/>
              <a:gd name="connsiteY0" fmla="*/ 0 h 180614"/>
              <a:gd name="connsiteX1" fmla="*/ 484082 w 1105882"/>
              <a:gd name="connsiteY1" fmla="*/ 159430 h 180614"/>
              <a:gd name="connsiteX2" fmla="*/ 0 w 1105882"/>
              <a:gd name="connsiteY2" fmla="*/ 178868 h 180614"/>
              <a:gd name="connsiteX3" fmla="*/ 0 w 1105882"/>
              <a:gd name="connsiteY3" fmla="*/ 178868 h 180614"/>
              <a:gd name="connsiteX0" fmla="*/ 1105882 w 1105882"/>
              <a:gd name="connsiteY0" fmla="*/ 170234 h 349102"/>
              <a:gd name="connsiteX1" fmla="*/ 293013 w 1105882"/>
              <a:gd name="connsiteY1" fmla="*/ 2118 h 349102"/>
              <a:gd name="connsiteX2" fmla="*/ 0 w 1105882"/>
              <a:gd name="connsiteY2" fmla="*/ 349102 h 349102"/>
              <a:gd name="connsiteX3" fmla="*/ 0 w 1105882"/>
              <a:gd name="connsiteY3" fmla="*/ 349102 h 349102"/>
              <a:gd name="connsiteX0" fmla="*/ 300664 w 300664"/>
              <a:gd name="connsiteY0" fmla="*/ 0 h 943142"/>
              <a:gd name="connsiteX1" fmla="*/ 293013 w 300664"/>
              <a:gd name="connsiteY1" fmla="*/ 596158 h 943142"/>
              <a:gd name="connsiteX2" fmla="*/ 0 w 300664"/>
              <a:gd name="connsiteY2" fmla="*/ 943142 h 943142"/>
              <a:gd name="connsiteX3" fmla="*/ 0 w 300664"/>
              <a:gd name="connsiteY3" fmla="*/ 943142 h 943142"/>
              <a:gd name="connsiteX0" fmla="*/ 300664 w 300664"/>
              <a:gd name="connsiteY0" fmla="*/ 0 h 943142"/>
              <a:gd name="connsiteX1" fmla="*/ 183831 w 300664"/>
              <a:gd name="connsiteY1" fmla="*/ 459680 h 943142"/>
              <a:gd name="connsiteX2" fmla="*/ 0 w 300664"/>
              <a:gd name="connsiteY2" fmla="*/ 943142 h 943142"/>
              <a:gd name="connsiteX3" fmla="*/ 0 w 300664"/>
              <a:gd name="connsiteY3" fmla="*/ 943142 h 943142"/>
              <a:gd name="connsiteX0" fmla="*/ 363079 w 363079"/>
              <a:gd name="connsiteY0" fmla="*/ 0 h 943142"/>
              <a:gd name="connsiteX1" fmla="*/ 14234 w 363079"/>
              <a:gd name="connsiteY1" fmla="*/ 227668 h 943142"/>
              <a:gd name="connsiteX2" fmla="*/ 62415 w 363079"/>
              <a:gd name="connsiteY2" fmla="*/ 943142 h 943142"/>
              <a:gd name="connsiteX3" fmla="*/ 62415 w 363079"/>
              <a:gd name="connsiteY3" fmla="*/ 943142 h 943142"/>
              <a:gd name="connsiteX0" fmla="*/ 600914 w 600914"/>
              <a:gd name="connsiteY0" fmla="*/ 0 h 943142"/>
              <a:gd name="connsiteX1" fmla="*/ 252069 w 600914"/>
              <a:gd name="connsiteY1" fmla="*/ 227668 h 943142"/>
              <a:gd name="connsiteX2" fmla="*/ 300250 w 600914"/>
              <a:gd name="connsiteY2" fmla="*/ 943142 h 943142"/>
              <a:gd name="connsiteX3" fmla="*/ 0 w 600914"/>
              <a:gd name="connsiteY3" fmla="*/ 615596 h 943142"/>
              <a:gd name="connsiteX0" fmla="*/ 600914 w 600914"/>
              <a:gd name="connsiteY0" fmla="*/ 0 h 615596"/>
              <a:gd name="connsiteX1" fmla="*/ 252069 w 600914"/>
              <a:gd name="connsiteY1" fmla="*/ 227668 h 615596"/>
              <a:gd name="connsiteX2" fmla="*/ 0 w 600914"/>
              <a:gd name="connsiteY2" fmla="*/ 615596 h 615596"/>
              <a:gd name="connsiteX0" fmla="*/ 628210 w 628210"/>
              <a:gd name="connsiteY0" fmla="*/ 0 h 547358"/>
              <a:gd name="connsiteX1" fmla="*/ 279365 w 628210"/>
              <a:gd name="connsiteY1" fmla="*/ 227668 h 547358"/>
              <a:gd name="connsiteX2" fmla="*/ 0 w 628210"/>
              <a:gd name="connsiteY2" fmla="*/ 547358 h 54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8210" h="547358">
                <a:moveTo>
                  <a:pt x="628210" y="0"/>
                </a:moveTo>
                <a:cubicBezTo>
                  <a:pt x="450272" y="98360"/>
                  <a:pt x="384067" y="136442"/>
                  <a:pt x="279365" y="227668"/>
                </a:cubicBezTo>
                <a:cubicBezTo>
                  <a:pt x="174663" y="318894"/>
                  <a:pt x="52514" y="466540"/>
                  <a:pt x="0" y="547358"/>
                </a:cubicBezTo>
              </a:path>
            </a:pathLst>
          </a:custGeom>
          <a:noFill/>
          <a:ln w="50800" cap="flat" cmpd="sng" algn="ctr">
            <a:solidFill>
              <a:srgbClr val="C00000">
                <a:alpha val="78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36388" y="4952892"/>
            <a:ext cx="1233030" cy="1428436"/>
            <a:chOff x="436388" y="4952892"/>
            <a:chExt cx="1233030" cy="1428436"/>
          </a:xfrm>
        </p:grpSpPr>
        <p:grpSp>
          <p:nvGrpSpPr>
            <p:cNvPr id="55" name="Group 54"/>
            <p:cNvGrpSpPr/>
            <p:nvPr/>
          </p:nvGrpSpPr>
          <p:grpSpPr>
            <a:xfrm>
              <a:off x="687244" y="5573668"/>
              <a:ext cx="712879" cy="807660"/>
              <a:chOff x="800285" y="5003295"/>
              <a:chExt cx="712879" cy="807660"/>
            </a:xfrm>
            <a:solidFill>
              <a:schemeClr val="accent6">
                <a:lumMod val="40000"/>
                <a:lumOff val="60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harsh" dir="t"/>
            </a:scene3d>
          </p:grpSpPr>
          <p:sp>
            <p:nvSpPr>
              <p:cNvPr id="56" name="Oval 55"/>
              <p:cNvSpPr>
                <a:spLocks noChangeAspect="1"/>
              </p:cNvSpPr>
              <p:nvPr/>
            </p:nvSpPr>
            <p:spPr bwMode="auto">
              <a:xfrm>
                <a:off x="800285" y="5256493"/>
                <a:ext cx="712879" cy="55446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14300"/>
              </a:sp3d>
            </p:spPr>
            <p:txBody>
              <a:bodyPr vert="horz" wrap="none" lIns="91440" tIns="108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i="0" dirty="0">
                    <a:ln w="9525" cmpd="sng">
                      <a:solidFill>
                        <a:srgbClr val="FFFF00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6</a:t>
                </a:r>
                <a:r>
                  <a:rPr kumimoji="0" lang="en-GB" sz="1600" i="0" u="none" strike="noStrike" normalizeH="0" baseline="0" dirty="0" smtClean="0">
                    <a:ln w="9525" cmpd="sng">
                      <a:solidFill>
                        <a:srgbClr val="FFFF00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0s</a:t>
                </a:r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 bwMode="auto">
              <a:xfrm>
                <a:off x="886978" y="5003295"/>
                <a:ext cx="544380" cy="54438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14300"/>
              </a:sp3d>
            </p:spPr>
            <p:txBody>
              <a:bodyPr vert="horz" wrap="none" lIns="36000" tIns="108000" rIns="91440" bIns="50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i="0" dirty="0">
                    <a:ln w="9525" cmpd="sng">
                      <a:solidFill>
                        <a:srgbClr val="FFFF00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4</a:t>
                </a:r>
                <a:r>
                  <a:rPr kumimoji="0" lang="en-GB" sz="1600" i="0" u="none" strike="noStrike" normalizeH="0" baseline="0" dirty="0" smtClean="0">
                    <a:ln w="9525" cmpd="sng">
                      <a:solidFill>
                        <a:srgbClr val="FFFF00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0s</a:t>
                </a: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436388" y="4952892"/>
              <a:ext cx="123303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i="0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n-lt"/>
                </a:rPr>
                <a:t>Eukaryotic</a:t>
              </a:r>
            </a:p>
            <a:p>
              <a:pPr algn="ctr"/>
              <a:r>
                <a:rPr lang="en-GB" b="1" i="0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accent6">
                      <a:lumMod val="20000"/>
                      <a:lumOff val="80000"/>
                    </a:schemeClr>
                  </a:solidFill>
                  <a:latin typeface="+mn-lt"/>
                </a:rPr>
                <a:t>ribosome</a:t>
              </a:r>
              <a:endParaRPr lang="en-GB" b="1" i="0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2006572" y="4797152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i="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t>Prokaryotic</a:t>
            </a:r>
          </a:p>
          <a:p>
            <a:pPr algn="ctr"/>
            <a:r>
              <a:rPr lang="en-GB" b="1" i="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t>ribosome</a:t>
            </a:r>
            <a:endParaRPr lang="en-GB" b="1" i="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9512" y="4003593"/>
            <a:ext cx="1337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i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DNA </a:t>
            </a:r>
            <a:r>
              <a:rPr lang="en-GB" b="1" i="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gyrase</a:t>
            </a:r>
            <a:endParaRPr lang="en-GB" b="1" i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07715" y="3949230"/>
            <a:ext cx="1816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i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2D050"/>
                </a:solidFill>
                <a:latin typeface="+mn-lt"/>
              </a:rPr>
              <a:t>RNA polymerase</a:t>
            </a:r>
            <a:endParaRPr lang="en-GB" b="1" i="0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92D05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9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1019 L -0.03108 0.02408 L -0.06806 0.03056 " pathEditMode="relative" rAng="0" ptsTypes="AAA">
                                      <p:cBhvr>
                                        <p:cTn id="62" dur="9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1019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66327E-6 L -0.04774 -0.04787 L -0.09409 -0.07354 L -0.12083 -0.07562 L -0.15069 -0.09158 " pathEditMode="relative" ptsTypes="AAAAA">
                                      <p:cBhvr>
                                        <p:cTn id="6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6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8.33333E-7 -3.66327E-6 L -0.04774 -0.04787 L -0.09409 -0.07354 L -0.12083 -0.07562 L -0.15069 -0.09158 " pathEditMode="relative" ptsTypes="AAAAA">
                                      <p:cBhvr>
                                        <p:cTn id="7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2" nodeType="withEffect">
                                  <p:stCondLst>
                                    <p:cond delay="2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6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8.33333E-7 -3.66327E-6 L -0.04774 -0.04787 L -0.09409 -0.07354 L -0.12083 -0.07562 L -0.15069 -0.09158 " pathEditMode="relative" ptsTypes="AAAAA">
                                      <p:cBhvr>
                                        <p:cTn id="8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2" nodeType="withEffect">
                                  <p:stCondLst>
                                    <p:cond delay="3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6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1" nodeType="withEffect">
                                  <p:stCondLst>
                                    <p:cond delay="3900"/>
                                  </p:stCondLst>
                                  <p:childTnLst>
                                    <p:animMotion origin="layout" path="M -8.33333E-7 -3.66327E-6 L -0.04774 -0.04787 L -0.09409 -0.07354 L -0.12083 -0.07562 L -0.15069 -0.09158 " pathEditMode="relative" ptsTypes="AAAAA">
                                      <p:cBhvr>
                                        <p:cTn id="9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6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grpId="1" nodeType="withEffect">
                                  <p:stCondLst>
                                    <p:cond delay="5200"/>
                                  </p:stCondLst>
                                  <p:childTnLst>
                                    <p:animMotion origin="layout" path="M -8.33333E-7 -3.66327E-6 L -0.04774 -0.04787 L -0.09409 -0.07354 L -0.12083 -0.07562 L -0.15069 -0.09158 " pathEditMode="relative" ptsTypes="AAAAA">
                                      <p:cBhvr>
                                        <p:cTn id="9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2" nodeType="withEffect">
                                  <p:stCondLst>
                                    <p:cond delay="6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6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64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6400"/>
                                  </p:stCondLst>
                                  <p:childTnLst>
                                    <p:animMotion origin="layout" path="M -8.33333E-7 -3.66327E-6 L -0.04774 -0.04787 L -0.09409 -0.07354 L -0.12083 -0.07562 L -0.15069 -0.09158 " pathEditMode="relative" ptsTypes="AAAAA">
                                      <p:cBhvr>
                                        <p:cTn id="10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2" nodeType="withEffect">
                                  <p:stCondLst>
                                    <p:cond delay="7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6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76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grpId="1" nodeType="withEffect">
                                  <p:stCondLst>
                                    <p:cond delay="7700"/>
                                  </p:stCondLst>
                                  <p:childTnLst>
                                    <p:animMotion origin="layout" path="M -8.33333E-7 -3.66327E-6 L -0.04774 -0.04787 L -0.09409 -0.07354 L -0.12083 -0.07562 L -0.15069 -0.09158 " pathEditMode="relative" ptsTypes="AAAAA">
                                      <p:cBhvr>
                                        <p:cTn id="11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2" nodeType="withEffect">
                                  <p:stCondLst>
                                    <p:cond delay="8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6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1" grpId="0" animBg="1"/>
      <p:bldP spid="41" grpId="1" animBg="1"/>
      <p:bldP spid="47" grpId="0"/>
      <p:bldP spid="47" grpId="1"/>
      <p:bldP spid="47" grpId="2"/>
      <p:bldP spid="48" grpId="0"/>
      <p:bldP spid="48" grpId="1"/>
      <p:bldP spid="48" grpId="2"/>
      <p:bldP spid="49" grpId="0"/>
      <p:bldP spid="49" grpId="1"/>
      <p:bldP spid="49" grpId="2"/>
      <p:bldP spid="50" grpId="0"/>
      <p:bldP spid="50" grpId="1"/>
      <p:bldP spid="50" grpId="2"/>
      <p:bldP spid="51" grpId="0"/>
      <p:bldP spid="51" grpId="1"/>
      <p:bldP spid="51" grpId="2"/>
      <p:bldP spid="52" grpId="0"/>
      <p:bldP spid="52" grpId="1"/>
      <p:bldP spid="52" grpId="2"/>
      <p:bldP spid="53" grpId="0"/>
      <p:bldP spid="53" grpId="1"/>
      <p:bldP spid="53" grpId="2"/>
      <p:bldP spid="54" grpId="0" animBg="1"/>
      <p:bldP spid="59" grpId="0"/>
      <p:bldP spid="60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 bwMode="auto">
          <a:xfrm rot="16200000">
            <a:off x="-410686" y="1596504"/>
            <a:ext cx="5557591" cy="431664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Protein synthesis inhibitors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499992" y="867155"/>
            <a:ext cx="4602339" cy="56784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Nucleic Acid Synthesis</a:t>
            </a:r>
          </a:p>
          <a:p>
            <a:pPr lvl="0"/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Dihydropteroate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(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DHOp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)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Sulphonamides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DHOp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synthase</a:t>
            </a:r>
          </a:p>
          <a:p>
            <a:pPr lvl="0"/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Tetrahydrofolate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(THF)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Trimethoprim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inhibits DHF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reductase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DNA replication</a:t>
            </a:r>
          </a:p>
          <a:p>
            <a:pPr lvl="0"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DNA 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gyrase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Quinolones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(e.g. </a:t>
            </a: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Ciprofloxacin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 inhibit DNA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gyrase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topoisomerase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IV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 startAt="3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RNA synthesis</a:t>
            </a:r>
          </a:p>
          <a:p>
            <a:pPr lvl="0"/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RNA polymerase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Rifampicin</a:t>
            </a: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inhibits bacterial RNA polymerase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 startAt="4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Protein synthesis</a:t>
            </a:r>
          </a:p>
          <a:p>
            <a:pPr lvl="0"/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Ribosomes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Inhibited by:</a:t>
            </a:r>
          </a:p>
          <a:p>
            <a:pPr marL="800100" lvl="1" indent="-342900">
              <a:spcAft>
                <a:spcPts val="0"/>
              </a:spcAft>
              <a:buFont typeface="Symbol" pitchFamily="18" charset="2"/>
              <a:buChar char="®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Aminoglycosides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(e.g. </a:t>
            </a: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Streptomycin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  <a:p>
            <a:pPr marL="800100" lvl="1" indent="-342900">
              <a:spcAft>
                <a:spcPts val="0"/>
              </a:spcAft>
              <a:buFont typeface="Symbol" pitchFamily="18" charset="2"/>
              <a:buChar char="®"/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Chloramphenicol</a:t>
            </a:r>
            <a:endParaRPr lang="en-GB" b="1" i="0" dirty="0" smtClean="0">
              <a:solidFill>
                <a:srgbClr val="FF6600"/>
              </a:solidFill>
              <a:latin typeface="+mn-lt"/>
            </a:endParaRPr>
          </a:p>
          <a:p>
            <a:pPr marL="800100" lvl="1" indent="-342900">
              <a:spcAft>
                <a:spcPts val="0"/>
              </a:spcAft>
              <a:buFont typeface="Symbol" pitchFamily="18" charset="2"/>
              <a:buChar char="®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Macrolides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(e.g. </a:t>
            </a: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Erythromycin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  <a:p>
            <a:pPr marL="800100" lvl="1" indent="-342900">
              <a:spcAft>
                <a:spcPts val="0"/>
              </a:spcAft>
              <a:buFont typeface="Symbol" pitchFamily="18" charset="2"/>
              <a:buChar char="®"/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Tetracyclines</a:t>
            </a:r>
            <a:endParaRPr lang="en-GB" b="1" i="0" dirty="0" smtClean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1633230" y="146163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err="1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DHOp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815801" y="147366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DHF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43" name="Circular Arrow 242"/>
          <p:cNvSpPr/>
          <p:nvPr/>
        </p:nvSpPr>
        <p:spPr bwMode="auto">
          <a:xfrm rot="21288192">
            <a:off x="1907407" y="1053882"/>
            <a:ext cx="1360406" cy="1125186"/>
          </a:xfrm>
          <a:prstGeom prst="circularArrow">
            <a:avLst>
              <a:gd name="adj1" fmla="val 4963"/>
              <a:gd name="adj2" fmla="val 835751"/>
              <a:gd name="adj3" fmla="val 20352056"/>
              <a:gd name="adj4" fmla="val 12344106"/>
              <a:gd name="adj5" fmla="val 12075"/>
            </a:avLst>
          </a:prstGeom>
          <a:solidFill>
            <a:schemeClr val="accent1">
              <a:lumMod val="20000"/>
              <a:lumOff val="80000"/>
              <a:alpha val="60000"/>
            </a:schemeClr>
          </a:solidFill>
          <a:ln w="9525" cap="flat" cmpd="sng" algn="ctr">
            <a:solidFill>
              <a:schemeClr val="accent1"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2813778" y="225691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THF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54" name="Down Arrow 253"/>
          <p:cNvSpPr/>
          <p:nvPr/>
        </p:nvSpPr>
        <p:spPr bwMode="auto">
          <a:xfrm>
            <a:off x="3001382" y="1830969"/>
            <a:ext cx="288032" cy="432048"/>
          </a:xfrm>
          <a:prstGeom prst="downArrow">
            <a:avLst>
              <a:gd name="adj1" fmla="val 26911"/>
              <a:gd name="adj2" fmla="val 42304"/>
            </a:avLst>
          </a:prstGeom>
          <a:solidFill>
            <a:schemeClr val="accent1">
              <a:lumMod val="20000"/>
              <a:lumOff val="80000"/>
              <a:alpha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234596" y="1412776"/>
            <a:ext cx="82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PABA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56" name="Circular Arrow 255"/>
          <p:cNvSpPr/>
          <p:nvPr/>
        </p:nvSpPr>
        <p:spPr bwMode="auto">
          <a:xfrm rot="21288192">
            <a:off x="570790" y="1020379"/>
            <a:ext cx="1360406" cy="1125186"/>
          </a:xfrm>
          <a:prstGeom prst="circularArrow">
            <a:avLst>
              <a:gd name="adj1" fmla="val 4963"/>
              <a:gd name="adj2" fmla="val 835751"/>
              <a:gd name="adj3" fmla="val 20352056"/>
              <a:gd name="adj4" fmla="val 12344106"/>
              <a:gd name="adj5" fmla="val 12075"/>
            </a:avLst>
          </a:prstGeom>
          <a:solidFill>
            <a:schemeClr val="accent1">
              <a:lumMod val="20000"/>
              <a:lumOff val="80000"/>
              <a:alpha val="60000"/>
            </a:schemeClr>
          </a:solidFill>
          <a:ln w="9525" cap="flat" cmpd="sng" algn="ctr">
            <a:solidFill>
              <a:schemeClr val="accent1"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3298555" y="1772816"/>
            <a:ext cx="1040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DHF </a:t>
            </a:r>
            <a:r>
              <a:rPr lang="en-GB" sz="1400" b="1" i="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reductase</a:t>
            </a:r>
            <a:endParaRPr lang="en-GB" sz="1400" b="1" i="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738652" y="922575"/>
            <a:ext cx="1040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i="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DHOp</a:t>
            </a:r>
            <a:r>
              <a:rPr lang="en-GB" sz="1400" b="1" i="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GB" sz="1400" b="1" i="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synthase</a:t>
            </a:r>
            <a:endParaRPr lang="en-GB" sz="1400" b="1" i="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64466" y="1473662"/>
            <a:ext cx="1842800" cy="822374"/>
            <a:chOff x="335522" y="991829"/>
            <a:chExt cx="1842800" cy="822374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 flipV="1">
              <a:off x="1237654" y="991829"/>
              <a:ext cx="169396" cy="53092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47" name="TextBox 46"/>
            <p:cNvSpPr txBox="1"/>
            <p:nvPr/>
          </p:nvSpPr>
          <p:spPr>
            <a:xfrm>
              <a:off x="335522" y="1444871"/>
              <a:ext cx="184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Sulphonamide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77541" y="2045102"/>
            <a:ext cx="1782291" cy="601102"/>
            <a:chOff x="1277541" y="2045102"/>
            <a:chExt cx="1782291" cy="601102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 flipV="1">
              <a:off x="2587610" y="2045102"/>
              <a:ext cx="400214" cy="25093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50" name="TextBox 49"/>
            <p:cNvSpPr txBox="1"/>
            <p:nvPr/>
          </p:nvSpPr>
          <p:spPr>
            <a:xfrm>
              <a:off x="1277541" y="2276872"/>
              <a:ext cx="1782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Trimethoprim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37636" y="4437112"/>
            <a:ext cx="417940" cy="752891"/>
            <a:chOff x="104689" y="4338970"/>
            <a:chExt cx="417940" cy="752891"/>
          </a:xfrm>
        </p:grpSpPr>
        <p:cxnSp>
          <p:nvCxnSpPr>
            <p:cNvPr id="53" name="Straight Arrow Connector 52"/>
            <p:cNvCxnSpPr/>
            <p:nvPr/>
          </p:nvCxnSpPr>
          <p:spPr bwMode="auto">
            <a:xfrm flipV="1">
              <a:off x="294130" y="4338970"/>
              <a:ext cx="228499" cy="30650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54" name="TextBox 53"/>
            <p:cNvSpPr txBox="1"/>
            <p:nvPr/>
          </p:nvSpPr>
          <p:spPr>
            <a:xfrm>
              <a:off x="104689" y="4630196"/>
              <a:ext cx="2951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2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61108" y="4265800"/>
            <a:ext cx="636308" cy="428542"/>
            <a:chOff x="1861108" y="4265800"/>
            <a:chExt cx="636308" cy="428542"/>
          </a:xfrm>
        </p:grpSpPr>
        <p:cxnSp>
          <p:nvCxnSpPr>
            <p:cNvPr id="59" name="Straight Arrow Connector 58"/>
            <p:cNvCxnSpPr>
              <a:stCxn id="60" idx="3"/>
            </p:cNvCxnSpPr>
            <p:nvPr/>
          </p:nvCxnSpPr>
          <p:spPr bwMode="auto">
            <a:xfrm flipV="1">
              <a:off x="2156216" y="4265800"/>
              <a:ext cx="341200" cy="24387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60" name="TextBox 59"/>
            <p:cNvSpPr txBox="1"/>
            <p:nvPr/>
          </p:nvSpPr>
          <p:spPr>
            <a:xfrm>
              <a:off x="1861108" y="4325010"/>
              <a:ext cx="295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3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396572" y="5475529"/>
            <a:ext cx="830458" cy="461665"/>
            <a:chOff x="1396572" y="5475529"/>
            <a:chExt cx="830458" cy="461665"/>
          </a:xfrm>
        </p:grpSpPr>
        <p:cxnSp>
          <p:nvCxnSpPr>
            <p:cNvPr id="62" name="Straight Arrow Connector 61"/>
            <p:cNvCxnSpPr/>
            <p:nvPr/>
          </p:nvCxnSpPr>
          <p:spPr bwMode="auto">
            <a:xfrm>
              <a:off x="1691680" y="5752528"/>
              <a:ext cx="535350" cy="92333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63" name="TextBox 62"/>
            <p:cNvSpPr txBox="1"/>
            <p:nvPr/>
          </p:nvSpPr>
          <p:spPr>
            <a:xfrm>
              <a:off x="1396572" y="5475529"/>
              <a:ext cx="2951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4</a:t>
              </a: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2411760" y="2500447"/>
            <a:ext cx="1555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i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2D050"/>
                </a:solidFill>
                <a:latin typeface="+mn-lt"/>
              </a:rPr>
              <a:t>DNA synthesis</a:t>
            </a:r>
            <a:endParaRPr lang="en-GB" sz="1400" b="1" i="0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92D050"/>
              </a:solidFill>
              <a:latin typeface="+mn-lt"/>
            </a:endParaRPr>
          </a:p>
        </p:txBody>
      </p:sp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2555785" y="3291047"/>
            <a:ext cx="504047" cy="586175"/>
            <a:chOff x="1331640" y="4018910"/>
            <a:chExt cx="720080" cy="706234"/>
          </a:xfrm>
          <a:solidFill>
            <a:srgbClr val="00B050"/>
          </a:solidFill>
          <a:scene3d>
            <a:camera prst="orthographicFront"/>
            <a:lightRig rig="harsh" dir="t"/>
          </a:scene3d>
        </p:grpSpPr>
        <p:sp>
          <p:nvSpPr>
            <p:cNvPr id="64" name="Oval 63"/>
            <p:cNvSpPr/>
            <p:nvPr/>
          </p:nvSpPr>
          <p:spPr bwMode="auto">
            <a:xfrm>
              <a:off x="1331640" y="4077072"/>
              <a:ext cx="432048" cy="64807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1619672" y="4077072"/>
              <a:ext cx="432048" cy="64807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 bwMode="auto">
            <a:xfrm>
              <a:off x="1596749" y="4018910"/>
              <a:ext cx="181459" cy="272190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67" name="Pie 66"/>
          <p:cNvSpPr>
            <a:spLocks noChangeAspect="1"/>
          </p:cNvSpPr>
          <p:nvPr/>
        </p:nvSpPr>
        <p:spPr bwMode="auto">
          <a:xfrm>
            <a:off x="539552" y="3589190"/>
            <a:ext cx="401805" cy="401805"/>
          </a:xfrm>
          <a:prstGeom prst="pie">
            <a:avLst>
              <a:gd name="adj1" fmla="val 0"/>
              <a:gd name="adj2" fmla="val 19311684"/>
            </a:avLst>
          </a:prstGeom>
          <a:solidFill>
            <a:schemeClr val="accent1">
              <a:lumMod val="60000"/>
              <a:lumOff val="40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harsh" dir="t"/>
          </a:scene3d>
          <a:sp3d prstMaterial="flat">
            <a:bevelT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44444" y="3140968"/>
            <a:ext cx="4114411" cy="737762"/>
            <a:chOff x="244444" y="3052786"/>
            <a:chExt cx="4114411" cy="737762"/>
          </a:xfrm>
        </p:grpSpPr>
        <p:sp>
          <p:nvSpPr>
            <p:cNvPr id="69" name="Freeform 68"/>
            <p:cNvSpPr>
              <a:spLocks noChangeAspect="1"/>
            </p:cNvSpPr>
            <p:nvPr/>
          </p:nvSpPr>
          <p:spPr bwMode="auto">
            <a:xfrm rot="13818951">
              <a:off x="3075645" y="3277592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0" name="Freeform 69"/>
            <p:cNvSpPr>
              <a:spLocks noChangeAspect="1"/>
            </p:cNvSpPr>
            <p:nvPr/>
          </p:nvSpPr>
          <p:spPr bwMode="auto">
            <a:xfrm rot="13636542">
              <a:off x="3206272" y="3452518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5"/>
            <p:cNvSpPr>
              <a:spLocks noChangeAspect="1"/>
            </p:cNvSpPr>
            <p:nvPr/>
          </p:nvSpPr>
          <p:spPr bwMode="auto">
            <a:xfrm rot="3120000">
              <a:off x="1438128" y="3064191"/>
              <a:ext cx="110880" cy="217652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15875" cap="flat" cmpd="sng" algn="ctr">
              <a:solidFill>
                <a:schemeClr val="accent1">
                  <a:lumMod val="75000"/>
                  <a:alpha val="81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2" name="Freeform 6"/>
            <p:cNvSpPr>
              <a:spLocks noChangeAspect="1"/>
            </p:cNvSpPr>
            <p:nvPr/>
          </p:nvSpPr>
          <p:spPr bwMode="auto">
            <a:xfrm rot="3120000">
              <a:off x="1286565" y="3209763"/>
              <a:ext cx="110882" cy="17111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chemeClr val="bg2">
                <a:lumMod val="75000"/>
                <a:alpha val="50000"/>
              </a:schemeClr>
            </a:solidFill>
            <a:ln w="158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3" name="Freeform 72"/>
            <p:cNvSpPr>
              <a:spLocks noChangeAspect="1"/>
            </p:cNvSpPr>
            <p:nvPr/>
          </p:nvSpPr>
          <p:spPr bwMode="auto">
            <a:xfrm rot="3120000">
              <a:off x="1585621" y="3242473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4" name="Freeform 73"/>
            <p:cNvSpPr>
              <a:spLocks noChangeAspect="1"/>
            </p:cNvSpPr>
            <p:nvPr/>
          </p:nvSpPr>
          <p:spPr bwMode="auto">
            <a:xfrm rot="3120000">
              <a:off x="1427743" y="3394111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5" name="Freeform 74"/>
            <p:cNvSpPr>
              <a:spLocks noChangeAspect="1"/>
            </p:cNvSpPr>
            <p:nvPr/>
          </p:nvSpPr>
          <p:spPr bwMode="auto">
            <a:xfrm rot="3120000">
              <a:off x="1746126" y="3447133"/>
              <a:ext cx="110880" cy="217652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15875" cap="flat" cmpd="sng" algn="ctr">
              <a:solidFill>
                <a:schemeClr val="accent1">
                  <a:lumMod val="75000"/>
                  <a:alpha val="81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6" name="Freeform 75"/>
            <p:cNvSpPr>
              <a:spLocks noChangeAspect="1"/>
            </p:cNvSpPr>
            <p:nvPr/>
          </p:nvSpPr>
          <p:spPr bwMode="auto">
            <a:xfrm rot="3120000">
              <a:off x="1594563" y="3592705"/>
              <a:ext cx="110882" cy="17111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chemeClr val="bg2">
                <a:lumMod val="75000"/>
                <a:alpha val="50000"/>
              </a:schemeClr>
            </a:solidFill>
            <a:ln w="158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7" name="Freeform 76"/>
            <p:cNvSpPr>
              <a:spLocks noChangeAspect="1"/>
            </p:cNvSpPr>
            <p:nvPr/>
          </p:nvSpPr>
          <p:spPr bwMode="auto">
            <a:xfrm rot="7613760">
              <a:off x="2239194" y="3492936"/>
              <a:ext cx="110880" cy="217652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15875" cap="flat" cmpd="sng" algn="ctr">
              <a:solidFill>
                <a:schemeClr val="accent1">
                  <a:lumMod val="75000"/>
                  <a:alpha val="81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8" name="Freeform 77"/>
            <p:cNvSpPr>
              <a:spLocks noChangeAspect="1"/>
            </p:cNvSpPr>
            <p:nvPr/>
          </p:nvSpPr>
          <p:spPr bwMode="auto">
            <a:xfrm rot="7613760">
              <a:off x="2081624" y="3401749"/>
              <a:ext cx="110882" cy="17111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chemeClr val="bg2">
                <a:lumMod val="75000"/>
                <a:alpha val="50000"/>
              </a:schemeClr>
            </a:solidFill>
            <a:ln w="158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9" name="Freeform 78"/>
            <p:cNvSpPr>
              <a:spLocks noChangeAspect="1"/>
            </p:cNvSpPr>
            <p:nvPr/>
          </p:nvSpPr>
          <p:spPr bwMode="auto">
            <a:xfrm rot="18471593">
              <a:off x="2258622" y="3165026"/>
              <a:ext cx="110880" cy="217652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15875" cap="flat" cmpd="sng" algn="ctr">
              <a:solidFill>
                <a:schemeClr val="accent1">
                  <a:lumMod val="75000"/>
                  <a:alpha val="81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0" name="Freeform 79"/>
            <p:cNvSpPr>
              <a:spLocks noChangeAspect="1"/>
            </p:cNvSpPr>
            <p:nvPr/>
          </p:nvSpPr>
          <p:spPr bwMode="auto">
            <a:xfrm rot="18471593">
              <a:off x="2414242" y="3305389"/>
              <a:ext cx="110882" cy="17111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chemeClr val="bg2">
                <a:lumMod val="75000"/>
                <a:alpha val="50000"/>
              </a:schemeClr>
            </a:solidFill>
            <a:ln w="1587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1" name="Freeform 80"/>
            <p:cNvSpPr>
              <a:spLocks noChangeAspect="1"/>
            </p:cNvSpPr>
            <p:nvPr/>
          </p:nvSpPr>
          <p:spPr bwMode="auto">
            <a:xfrm rot="3240000">
              <a:off x="2933214" y="3106815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2" name="Freeform 81"/>
            <p:cNvSpPr>
              <a:spLocks noChangeAspect="1"/>
            </p:cNvSpPr>
            <p:nvPr/>
          </p:nvSpPr>
          <p:spPr bwMode="auto">
            <a:xfrm rot="3240000">
              <a:off x="2770986" y="3252865"/>
              <a:ext cx="115502" cy="178240"/>
            </a:xfrm>
            <a:custGeom>
              <a:avLst/>
              <a:gdLst>
                <a:gd name="connsiteX0" fmla="*/ 0 w 733331"/>
                <a:gd name="connsiteY0" fmla="*/ 407406 h 1131683"/>
                <a:gd name="connsiteX1" fmla="*/ 371192 w 733331"/>
                <a:gd name="connsiteY1" fmla="*/ 0 h 1131683"/>
                <a:gd name="connsiteX2" fmla="*/ 733331 w 733331"/>
                <a:gd name="connsiteY2" fmla="*/ 416459 h 1131683"/>
                <a:gd name="connsiteX3" fmla="*/ 724278 w 733331"/>
                <a:gd name="connsiteY3" fmla="*/ 1131683 h 1131683"/>
                <a:gd name="connsiteX4" fmla="*/ 9054 w 733331"/>
                <a:gd name="connsiteY4" fmla="*/ 1131683 h 1131683"/>
                <a:gd name="connsiteX5" fmla="*/ 0 w 733331"/>
                <a:gd name="connsiteY5" fmla="*/ 407406 h 113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131683">
                  <a:moveTo>
                    <a:pt x="0" y="407406"/>
                  </a:moveTo>
                  <a:lnTo>
                    <a:pt x="371192" y="0"/>
                  </a:lnTo>
                  <a:lnTo>
                    <a:pt x="733331" y="416459"/>
                  </a:lnTo>
                  <a:lnTo>
                    <a:pt x="724278" y="1131683"/>
                  </a:lnTo>
                  <a:lnTo>
                    <a:pt x="9054" y="1131683"/>
                  </a:lnTo>
                  <a:lnTo>
                    <a:pt x="0" y="407406"/>
                  </a:ln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3" name="Freeform 82"/>
            <p:cNvSpPr>
              <a:spLocks noChangeAspect="1"/>
            </p:cNvSpPr>
            <p:nvPr/>
          </p:nvSpPr>
          <p:spPr bwMode="auto">
            <a:xfrm rot="13818951">
              <a:off x="2921581" y="3385333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4" name="Freeform 83"/>
            <p:cNvSpPr>
              <a:spLocks noChangeAspect="1"/>
            </p:cNvSpPr>
            <p:nvPr/>
          </p:nvSpPr>
          <p:spPr bwMode="auto">
            <a:xfrm rot="13636542">
              <a:off x="3059425" y="3568245"/>
              <a:ext cx="115500" cy="226721"/>
            </a:xfrm>
            <a:custGeom>
              <a:avLst/>
              <a:gdLst>
                <a:gd name="connsiteX0" fmla="*/ 0 w 733331"/>
                <a:gd name="connsiteY0" fmla="*/ 1439501 h 1439501"/>
                <a:gd name="connsiteX1" fmla="*/ 9054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  <a:gd name="connsiteX0" fmla="*/ 0 w 733331"/>
                <a:gd name="connsiteY0" fmla="*/ 1439501 h 1439501"/>
                <a:gd name="connsiteX1" fmla="*/ 0 w 733331"/>
                <a:gd name="connsiteY1" fmla="*/ 0 h 1439501"/>
                <a:gd name="connsiteX2" fmla="*/ 733331 w 733331"/>
                <a:gd name="connsiteY2" fmla="*/ 0 h 1439501"/>
                <a:gd name="connsiteX3" fmla="*/ 733331 w 733331"/>
                <a:gd name="connsiteY3" fmla="*/ 1439501 h 1439501"/>
                <a:gd name="connsiteX4" fmla="*/ 380246 w 733331"/>
                <a:gd name="connsiteY4" fmla="*/ 1013988 h 1439501"/>
                <a:gd name="connsiteX5" fmla="*/ 0 w 733331"/>
                <a:gd name="connsiteY5" fmla="*/ 1439501 h 143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331" h="1439501">
                  <a:moveTo>
                    <a:pt x="0" y="1439501"/>
                  </a:moveTo>
                  <a:lnTo>
                    <a:pt x="0" y="0"/>
                  </a:lnTo>
                  <a:lnTo>
                    <a:pt x="733331" y="0"/>
                  </a:lnTo>
                  <a:lnTo>
                    <a:pt x="733331" y="1439501"/>
                  </a:lnTo>
                  <a:lnTo>
                    <a:pt x="380246" y="1013988"/>
                  </a:lnTo>
                  <a:lnTo>
                    <a:pt x="0" y="1439501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w="15875" cap="flat" cmpd="sng" algn="ctr">
              <a:solidFill>
                <a:srgbClr val="B88800">
                  <a:alpha val="81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5" name="Freeform 84"/>
            <p:cNvSpPr/>
            <p:nvPr/>
          </p:nvSpPr>
          <p:spPr bwMode="auto">
            <a:xfrm>
              <a:off x="244444" y="3064762"/>
              <a:ext cx="3603279" cy="725786"/>
            </a:xfrm>
            <a:custGeom>
              <a:avLst/>
              <a:gdLst>
                <a:gd name="connsiteX0" fmla="*/ 0 w 3603279"/>
                <a:gd name="connsiteY0" fmla="*/ 724277 h 724279"/>
                <a:gd name="connsiteX1" fmla="*/ 724277 w 3603279"/>
                <a:gd name="connsiteY1" fmla="*/ 9053 h 724279"/>
                <a:gd name="connsiteX2" fmla="*/ 1439501 w 3603279"/>
                <a:gd name="connsiteY2" fmla="*/ 724277 h 724279"/>
                <a:gd name="connsiteX3" fmla="*/ 2154724 w 3603279"/>
                <a:gd name="connsiteY3" fmla="*/ 9053 h 724279"/>
                <a:gd name="connsiteX4" fmla="*/ 2879002 w 3603279"/>
                <a:gd name="connsiteY4" fmla="*/ 724277 h 724279"/>
                <a:gd name="connsiteX5" fmla="*/ 3603279 w 3603279"/>
                <a:gd name="connsiteY5" fmla="*/ 0 h 724279"/>
                <a:gd name="connsiteX0" fmla="*/ 0 w 3603279"/>
                <a:gd name="connsiteY0" fmla="*/ 750039 h 751548"/>
                <a:gd name="connsiteX1" fmla="*/ 724277 w 3603279"/>
                <a:gd name="connsiteY1" fmla="*/ 34815 h 751548"/>
                <a:gd name="connsiteX2" fmla="*/ 1439501 w 3603279"/>
                <a:gd name="connsiteY2" fmla="*/ 750039 h 751548"/>
                <a:gd name="connsiteX3" fmla="*/ 2154724 w 3603279"/>
                <a:gd name="connsiteY3" fmla="*/ 34815 h 751548"/>
                <a:gd name="connsiteX4" fmla="*/ 2879002 w 3603279"/>
                <a:gd name="connsiteY4" fmla="*/ 750039 h 751548"/>
                <a:gd name="connsiteX5" fmla="*/ 3603279 w 3603279"/>
                <a:gd name="connsiteY5" fmla="*/ 25762 h 751548"/>
                <a:gd name="connsiteX0" fmla="*/ 0 w 3603279"/>
                <a:gd name="connsiteY0" fmla="*/ 724277 h 725786"/>
                <a:gd name="connsiteX1" fmla="*/ 724277 w 3603279"/>
                <a:gd name="connsiteY1" fmla="*/ 9053 h 725786"/>
                <a:gd name="connsiteX2" fmla="*/ 1439501 w 3603279"/>
                <a:gd name="connsiteY2" fmla="*/ 724277 h 725786"/>
                <a:gd name="connsiteX3" fmla="*/ 2154724 w 3603279"/>
                <a:gd name="connsiteY3" fmla="*/ 9053 h 725786"/>
                <a:gd name="connsiteX4" fmla="*/ 2879002 w 3603279"/>
                <a:gd name="connsiteY4" fmla="*/ 724277 h 725786"/>
                <a:gd name="connsiteX5" fmla="*/ 3603279 w 3603279"/>
                <a:gd name="connsiteY5" fmla="*/ 0 h 725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3279" h="725786">
                  <a:moveTo>
                    <a:pt x="0" y="724277"/>
                  </a:moveTo>
                  <a:cubicBezTo>
                    <a:pt x="242180" y="366665"/>
                    <a:pt x="486089" y="66850"/>
                    <a:pt x="724277" y="9053"/>
                  </a:cubicBezTo>
                  <a:cubicBezTo>
                    <a:pt x="964194" y="9053"/>
                    <a:pt x="1201093" y="724277"/>
                    <a:pt x="1439501" y="724277"/>
                  </a:cubicBezTo>
                  <a:cubicBezTo>
                    <a:pt x="1677909" y="724277"/>
                    <a:pt x="1914807" y="9053"/>
                    <a:pt x="2154724" y="9053"/>
                  </a:cubicBezTo>
                  <a:cubicBezTo>
                    <a:pt x="2394641" y="9053"/>
                    <a:pt x="2637576" y="725786"/>
                    <a:pt x="2879002" y="724277"/>
                  </a:cubicBezTo>
                  <a:cubicBezTo>
                    <a:pt x="3120428" y="722768"/>
                    <a:pt x="3361853" y="361384"/>
                    <a:pt x="3603279" y="0"/>
                  </a:cubicBezTo>
                </a:path>
              </a:pathLst>
            </a:custGeom>
            <a:noFill/>
            <a:ln w="444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6" name="Freeform 85"/>
            <p:cNvSpPr/>
            <p:nvPr/>
          </p:nvSpPr>
          <p:spPr bwMode="auto">
            <a:xfrm rot="10800000">
              <a:off x="755576" y="3052786"/>
              <a:ext cx="3603279" cy="724279"/>
            </a:xfrm>
            <a:custGeom>
              <a:avLst/>
              <a:gdLst>
                <a:gd name="connsiteX0" fmla="*/ 0 w 3603279"/>
                <a:gd name="connsiteY0" fmla="*/ 724277 h 724279"/>
                <a:gd name="connsiteX1" fmla="*/ 724277 w 3603279"/>
                <a:gd name="connsiteY1" fmla="*/ 9053 h 724279"/>
                <a:gd name="connsiteX2" fmla="*/ 1439501 w 3603279"/>
                <a:gd name="connsiteY2" fmla="*/ 724277 h 724279"/>
                <a:gd name="connsiteX3" fmla="*/ 2154724 w 3603279"/>
                <a:gd name="connsiteY3" fmla="*/ 9053 h 724279"/>
                <a:gd name="connsiteX4" fmla="*/ 2879002 w 3603279"/>
                <a:gd name="connsiteY4" fmla="*/ 724277 h 724279"/>
                <a:gd name="connsiteX5" fmla="*/ 3603279 w 3603279"/>
                <a:gd name="connsiteY5" fmla="*/ 0 h 724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3279" h="724279">
                  <a:moveTo>
                    <a:pt x="0" y="724277"/>
                  </a:moveTo>
                  <a:cubicBezTo>
                    <a:pt x="242180" y="366665"/>
                    <a:pt x="484360" y="9053"/>
                    <a:pt x="724277" y="9053"/>
                  </a:cubicBezTo>
                  <a:cubicBezTo>
                    <a:pt x="964194" y="9053"/>
                    <a:pt x="1201093" y="724277"/>
                    <a:pt x="1439501" y="724277"/>
                  </a:cubicBezTo>
                  <a:cubicBezTo>
                    <a:pt x="1677909" y="724277"/>
                    <a:pt x="1914807" y="9053"/>
                    <a:pt x="2154724" y="9053"/>
                  </a:cubicBezTo>
                  <a:cubicBezTo>
                    <a:pt x="2394641" y="9053"/>
                    <a:pt x="2637576" y="725786"/>
                    <a:pt x="2879002" y="724277"/>
                  </a:cubicBezTo>
                  <a:cubicBezTo>
                    <a:pt x="3120428" y="722768"/>
                    <a:pt x="3361853" y="361384"/>
                    <a:pt x="3603279" y="0"/>
                  </a:cubicBezTo>
                </a:path>
              </a:pathLst>
            </a:custGeom>
            <a:noFill/>
            <a:ln w="444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179512" y="4005064"/>
            <a:ext cx="1337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i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DNA </a:t>
            </a:r>
            <a:r>
              <a:rPr lang="en-GB" b="1" i="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gyrase</a:t>
            </a:r>
            <a:endParaRPr lang="en-GB" b="1" i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007715" y="3949230"/>
            <a:ext cx="1816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i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2D050"/>
                </a:solidFill>
                <a:latin typeface="+mn-lt"/>
              </a:rPr>
              <a:t>RNA polymerase</a:t>
            </a:r>
            <a:endParaRPr lang="en-GB" b="1" i="0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92D050"/>
              </a:solidFill>
              <a:latin typeface="+mn-lt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2342527" y="5434290"/>
            <a:ext cx="648072" cy="729961"/>
            <a:chOff x="827584" y="5003295"/>
            <a:chExt cx="648072" cy="729961"/>
          </a:xfrm>
          <a:solidFill>
            <a:schemeClr val="accent6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harsh" dir="t"/>
          </a:scene3d>
        </p:grpSpPr>
        <p:sp>
          <p:nvSpPr>
            <p:cNvPr id="90" name="Oval 89"/>
            <p:cNvSpPr/>
            <p:nvPr/>
          </p:nvSpPr>
          <p:spPr bwMode="auto">
            <a:xfrm>
              <a:off x="827584" y="5229200"/>
              <a:ext cx="648072" cy="50405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14300"/>
            </a:sp3d>
          </p:spPr>
          <p:txBody>
            <a:bodyPr vert="horz" wrap="none" lIns="91440" tIns="108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i="0" u="none" strike="noStrike" normalizeH="0" baseline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50s</a:t>
              </a:r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 bwMode="auto">
            <a:xfrm>
              <a:off x="886978" y="5003295"/>
              <a:ext cx="544380" cy="544380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14300"/>
            </a:sp3d>
          </p:spPr>
          <p:txBody>
            <a:bodyPr vert="horz" wrap="none" lIns="36000" tIns="0" rIns="91440" bIns="504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i="0" u="none" strike="noStrike" normalizeH="0" baseline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30s</a:t>
              </a:r>
            </a:p>
          </p:txBody>
        </p:sp>
      </p:grpSp>
      <p:sp>
        <p:nvSpPr>
          <p:cNvPr id="92" name="Freeform 91"/>
          <p:cNvSpPr/>
          <p:nvPr/>
        </p:nvSpPr>
        <p:spPr bwMode="auto">
          <a:xfrm>
            <a:off x="2300211" y="5157192"/>
            <a:ext cx="1551709" cy="611346"/>
          </a:xfrm>
          <a:custGeom>
            <a:avLst/>
            <a:gdLst>
              <a:gd name="connsiteX0" fmla="*/ 1551709 w 1551709"/>
              <a:gd name="connsiteY0" fmla="*/ 0 h 609600"/>
              <a:gd name="connsiteX1" fmla="*/ 942109 w 1551709"/>
              <a:gd name="connsiteY1" fmla="*/ 512618 h 609600"/>
              <a:gd name="connsiteX2" fmla="*/ 429491 w 1551709"/>
              <a:gd name="connsiteY2" fmla="*/ 221672 h 609600"/>
              <a:gd name="connsiteX3" fmla="*/ 0 w 1551709"/>
              <a:gd name="connsiteY3" fmla="*/ 609600 h 609600"/>
              <a:gd name="connsiteX4" fmla="*/ 0 w 1551709"/>
              <a:gd name="connsiteY4" fmla="*/ 609600 h 609600"/>
              <a:gd name="connsiteX0" fmla="*/ 1551709 w 1551709"/>
              <a:gd name="connsiteY0" fmla="*/ 0 h 609600"/>
              <a:gd name="connsiteX1" fmla="*/ 942109 w 1551709"/>
              <a:gd name="connsiteY1" fmla="*/ 512618 h 609600"/>
              <a:gd name="connsiteX2" fmla="*/ 484082 w 1551709"/>
              <a:gd name="connsiteY2" fmla="*/ 590162 h 609600"/>
              <a:gd name="connsiteX3" fmla="*/ 0 w 1551709"/>
              <a:gd name="connsiteY3" fmla="*/ 609600 h 609600"/>
              <a:gd name="connsiteX4" fmla="*/ 0 w 1551709"/>
              <a:gd name="connsiteY4" fmla="*/ 609600 h 609600"/>
              <a:gd name="connsiteX0" fmla="*/ 1551709 w 1551709"/>
              <a:gd name="connsiteY0" fmla="*/ 0 h 611346"/>
              <a:gd name="connsiteX1" fmla="*/ 1105882 w 1551709"/>
              <a:gd name="connsiteY1" fmla="*/ 430732 h 611346"/>
              <a:gd name="connsiteX2" fmla="*/ 484082 w 1551709"/>
              <a:gd name="connsiteY2" fmla="*/ 590162 h 611346"/>
              <a:gd name="connsiteX3" fmla="*/ 0 w 1551709"/>
              <a:gd name="connsiteY3" fmla="*/ 609600 h 611346"/>
              <a:gd name="connsiteX4" fmla="*/ 0 w 1551709"/>
              <a:gd name="connsiteY4" fmla="*/ 609600 h 611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1709" h="611346">
                <a:moveTo>
                  <a:pt x="1551709" y="0"/>
                </a:moveTo>
                <a:cubicBezTo>
                  <a:pt x="1340427" y="237836"/>
                  <a:pt x="1283820" y="332372"/>
                  <a:pt x="1105882" y="430732"/>
                </a:cubicBezTo>
                <a:cubicBezTo>
                  <a:pt x="927944" y="529092"/>
                  <a:pt x="668396" y="560351"/>
                  <a:pt x="484082" y="590162"/>
                </a:cubicBezTo>
                <a:cubicBezTo>
                  <a:pt x="299768" y="619973"/>
                  <a:pt x="0" y="609600"/>
                  <a:pt x="0" y="609600"/>
                </a:cubicBezTo>
                <a:lnTo>
                  <a:pt x="0" y="609600"/>
                </a:lnTo>
              </a:path>
            </a:pathLst>
          </a:custGeom>
          <a:noFill/>
          <a:ln w="50800" cap="flat" cmpd="sng" algn="ctr">
            <a:solidFill>
              <a:srgbClr val="00B050">
                <a:alpha val="78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479486" y="611034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0" dirty="0" smtClean="0">
                <a:ln>
                  <a:solidFill>
                    <a:srgbClr val="006699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T</a:t>
            </a:r>
            <a:endParaRPr lang="en-GB" sz="1800" b="1" i="0" dirty="0">
              <a:ln>
                <a:solidFill>
                  <a:srgbClr val="006699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006572" y="4797152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i="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t>Prokaryotic</a:t>
            </a:r>
          </a:p>
          <a:p>
            <a:pPr algn="ctr"/>
            <a:r>
              <a:rPr lang="en-GB" b="1" i="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t>ribosome</a:t>
            </a:r>
            <a:endParaRPr lang="en-GB" b="1" i="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66327E-6 L -0.04774 -0.04787 L -0.09409 -0.07354 L -0.12083 -0.07562 L -0.15069 -0.09158 " pathEditMode="relative" ptsTypes="AAAAA">
                                      <p:cBhvr>
                                        <p:cTn id="5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6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/>
      <p:bldP spid="93" grpId="1"/>
      <p:bldP spid="93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Rectangle 218"/>
          <p:cNvSpPr/>
          <p:nvPr/>
        </p:nvSpPr>
        <p:spPr bwMode="auto">
          <a:xfrm rot="16200000">
            <a:off x="-516062" y="1591537"/>
            <a:ext cx="5682286" cy="431664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Bacterial wall synthesis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605052" y="2132856"/>
            <a:ext cx="4497279" cy="3524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1800" b="1" i="0" dirty="0" err="1" smtClean="0">
                <a:solidFill>
                  <a:srgbClr val="C00000"/>
                </a:solidFill>
                <a:latin typeface="+mn-lt"/>
              </a:rPr>
              <a:t>Peptidoglycan</a:t>
            </a: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 (</a:t>
            </a:r>
            <a:r>
              <a:rPr lang="en-GB" sz="1800" b="1" i="0" dirty="0" err="1" smtClean="0">
                <a:solidFill>
                  <a:srgbClr val="C00000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) synthesis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pentapeptide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is created on N-acetyl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muramic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acid (NAM)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N-acetyl glucosamine (NAG) associates with NAM forming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PtG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en-GB" sz="1800" b="1" i="0" dirty="0" err="1" smtClean="0">
                <a:solidFill>
                  <a:srgbClr val="C00000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 transportation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is transported across the membrane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bactoprenol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 startAt="3"/>
            </a:pPr>
            <a:r>
              <a:rPr lang="en-GB" sz="1800" b="1" i="0" dirty="0" err="1" smtClean="0">
                <a:solidFill>
                  <a:srgbClr val="C00000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 incorporation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is incorporated into the cell wall when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transpeptidase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enzyme cross-links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pentapeptides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60093" y="908720"/>
            <a:ext cx="4339899" cy="2644346"/>
          </a:xfrm>
          <a:prstGeom prst="rect">
            <a:avLst/>
          </a:prstGeom>
          <a:solidFill>
            <a:srgbClr val="FFFF00">
              <a:alpha val="2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matte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 rot="5400000">
            <a:off x="717231" y="2344153"/>
            <a:ext cx="366023" cy="5153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rot="5400000">
            <a:off x="1422781" y="2364053"/>
            <a:ext cx="383685" cy="1173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rot="10800000" flipV="1">
            <a:off x="2343033" y="2195744"/>
            <a:ext cx="31638" cy="37485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10800000" flipV="1">
            <a:off x="3028838" y="2178081"/>
            <a:ext cx="31638" cy="37485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rot="10800000" flipV="1">
            <a:off x="3743218" y="2195744"/>
            <a:ext cx="31638" cy="37485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53" name="Group 212"/>
          <p:cNvGrpSpPr/>
          <p:nvPr/>
        </p:nvGrpSpPr>
        <p:grpSpPr>
          <a:xfrm>
            <a:off x="1374539" y="2410058"/>
            <a:ext cx="982423" cy="1058498"/>
            <a:chOff x="5070725" y="3818312"/>
            <a:chExt cx="982423" cy="1058498"/>
          </a:xfrm>
        </p:grpSpPr>
        <p:sp>
          <p:nvSpPr>
            <p:cNvPr id="54" name="Regular Pentagon 53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5" name="Regular Pentagon 54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6" name="Diagonal Stripe 55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7" name="Group 213"/>
          <p:cNvGrpSpPr/>
          <p:nvPr/>
        </p:nvGrpSpPr>
        <p:grpSpPr>
          <a:xfrm>
            <a:off x="2088919" y="2410058"/>
            <a:ext cx="982423" cy="1058498"/>
            <a:chOff x="5070725" y="3818312"/>
            <a:chExt cx="982423" cy="1058498"/>
          </a:xfrm>
        </p:grpSpPr>
        <p:sp>
          <p:nvSpPr>
            <p:cNvPr id="58" name="Regular Pentagon 57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" name="Regular Pentagon 58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" name="Diagonal Stripe 59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61" name="Group 217"/>
          <p:cNvGrpSpPr/>
          <p:nvPr/>
        </p:nvGrpSpPr>
        <p:grpSpPr>
          <a:xfrm>
            <a:off x="-36512" y="2410058"/>
            <a:ext cx="982423" cy="1058498"/>
            <a:chOff x="5070725" y="3818312"/>
            <a:chExt cx="982423" cy="1058498"/>
          </a:xfrm>
        </p:grpSpPr>
        <p:sp>
          <p:nvSpPr>
            <p:cNvPr id="62" name="Regular Pentagon 61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3" name="Regular Pentagon 62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4" name="Diagonal Stripe 63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65" name="Group 221"/>
          <p:cNvGrpSpPr/>
          <p:nvPr/>
        </p:nvGrpSpPr>
        <p:grpSpPr>
          <a:xfrm>
            <a:off x="2803299" y="2410058"/>
            <a:ext cx="982423" cy="1058498"/>
            <a:chOff x="5070725" y="3818312"/>
            <a:chExt cx="982423" cy="1058498"/>
          </a:xfrm>
        </p:grpSpPr>
        <p:sp>
          <p:nvSpPr>
            <p:cNvPr id="66" name="Regular Pentagon 65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7" name="Regular Pentagon 66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8" name="Diagonal Stripe 67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69" name="Group 225"/>
          <p:cNvGrpSpPr/>
          <p:nvPr/>
        </p:nvGrpSpPr>
        <p:grpSpPr>
          <a:xfrm>
            <a:off x="3517679" y="2410058"/>
            <a:ext cx="982423" cy="1058498"/>
            <a:chOff x="5070725" y="3818312"/>
            <a:chExt cx="982423" cy="1058498"/>
          </a:xfrm>
        </p:grpSpPr>
        <p:sp>
          <p:nvSpPr>
            <p:cNvPr id="70" name="Regular Pentagon 69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1" name="Regular Pentagon 70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2" name="Diagonal Stripe 71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80" name="Group 237"/>
          <p:cNvGrpSpPr/>
          <p:nvPr/>
        </p:nvGrpSpPr>
        <p:grpSpPr>
          <a:xfrm>
            <a:off x="660159" y="2410058"/>
            <a:ext cx="982423" cy="1058498"/>
            <a:chOff x="5070725" y="3818312"/>
            <a:chExt cx="982423" cy="1058498"/>
          </a:xfrm>
        </p:grpSpPr>
        <p:sp>
          <p:nvSpPr>
            <p:cNvPr id="81" name="Regular Pentagon 80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2" name="Regular Pentagon 81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3" name="Diagonal Stripe 82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84" name="Group 241"/>
          <p:cNvGrpSpPr/>
          <p:nvPr/>
        </p:nvGrpSpPr>
        <p:grpSpPr>
          <a:xfrm rot="10800000">
            <a:off x="177802" y="1280121"/>
            <a:ext cx="982423" cy="1058498"/>
            <a:chOff x="5070725" y="3818312"/>
            <a:chExt cx="982423" cy="1058498"/>
          </a:xfrm>
        </p:grpSpPr>
        <p:sp>
          <p:nvSpPr>
            <p:cNvPr id="85" name="Regular Pentagon 84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6" name="Regular Pentagon 85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7" name="Diagonal Stripe 86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88" name="Group 249"/>
          <p:cNvGrpSpPr/>
          <p:nvPr/>
        </p:nvGrpSpPr>
        <p:grpSpPr>
          <a:xfrm rot="10800000">
            <a:off x="892182" y="1280121"/>
            <a:ext cx="982423" cy="1058498"/>
            <a:chOff x="5070725" y="3818312"/>
            <a:chExt cx="982423" cy="1058498"/>
          </a:xfrm>
        </p:grpSpPr>
        <p:sp>
          <p:nvSpPr>
            <p:cNvPr id="89" name="Regular Pentagon 88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0" name="Regular Pentagon 89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1" name="Diagonal Stripe 90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92" name="Group 253"/>
          <p:cNvGrpSpPr/>
          <p:nvPr/>
        </p:nvGrpSpPr>
        <p:grpSpPr>
          <a:xfrm rot="10800000">
            <a:off x="1606562" y="1280121"/>
            <a:ext cx="982423" cy="1058498"/>
            <a:chOff x="5070725" y="3818312"/>
            <a:chExt cx="982423" cy="1058498"/>
          </a:xfrm>
        </p:grpSpPr>
        <p:sp>
          <p:nvSpPr>
            <p:cNvPr id="93" name="Regular Pentagon 92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4" name="Regular Pentagon 93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5" name="Diagonal Stripe 94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96" name="Group 257"/>
          <p:cNvGrpSpPr/>
          <p:nvPr/>
        </p:nvGrpSpPr>
        <p:grpSpPr>
          <a:xfrm rot="10800000">
            <a:off x="2303234" y="1280122"/>
            <a:ext cx="982423" cy="1058498"/>
            <a:chOff x="5070725" y="3818312"/>
            <a:chExt cx="982423" cy="1058498"/>
          </a:xfrm>
        </p:grpSpPr>
        <p:sp>
          <p:nvSpPr>
            <p:cNvPr id="97" name="Regular Pentagon 96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8" name="Regular Pentagon 97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9" name="Diagonal Stripe 98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00" name="Group 261"/>
          <p:cNvGrpSpPr/>
          <p:nvPr/>
        </p:nvGrpSpPr>
        <p:grpSpPr>
          <a:xfrm rot="10800000">
            <a:off x="3035322" y="1280122"/>
            <a:ext cx="982423" cy="1058498"/>
            <a:chOff x="5070725" y="3818312"/>
            <a:chExt cx="982423" cy="1058498"/>
          </a:xfrm>
        </p:grpSpPr>
        <p:sp>
          <p:nvSpPr>
            <p:cNvPr id="101" name="Regular Pentagon 100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2" name="Regular Pentagon 101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3" name="Diagonal Stripe 102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04" name="Group 265"/>
          <p:cNvGrpSpPr/>
          <p:nvPr/>
        </p:nvGrpSpPr>
        <p:grpSpPr>
          <a:xfrm rot="10800000">
            <a:off x="3749702" y="1280122"/>
            <a:ext cx="982423" cy="1058498"/>
            <a:chOff x="5070725" y="3818312"/>
            <a:chExt cx="982423" cy="1058498"/>
          </a:xfrm>
        </p:grpSpPr>
        <p:sp>
          <p:nvSpPr>
            <p:cNvPr id="105" name="Regular Pentagon 104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6" name="Regular Pentagon 105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7" name="Diagonal Stripe 106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13" name="Group 281"/>
          <p:cNvGrpSpPr/>
          <p:nvPr/>
        </p:nvGrpSpPr>
        <p:grpSpPr>
          <a:xfrm>
            <a:off x="160093" y="4053132"/>
            <a:ext cx="4339899" cy="1084449"/>
            <a:chOff x="2214546" y="4500570"/>
            <a:chExt cx="5500726" cy="1084449"/>
          </a:xfrm>
        </p:grpSpPr>
        <p:grpSp>
          <p:nvGrpSpPr>
            <p:cNvPr id="114" name="Group 207"/>
            <p:cNvGrpSpPr/>
            <p:nvPr/>
          </p:nvGrpSpPr>
          <p:grpSpPr>
            <a:xfrm>
              <a:off x="2214546" y="4572008"/>
              <a:ext cx="5500726" cy="895893"/>
              <a:chOff x="3500430" y="5130633"/>
              <a:chExt cx="5500726" cy="895893"/>
            </a:xfrm>
          </p:grpSpPr>
          <p:sp>
            <p:nvSpPr>
              <p:cNvPr id="117" name="Rectangle 116"/>
              <p:cNvSpPr/>
              <p:nvPr/>
            </p:nvSpPr>
            <p:spPr bwMode="auto">
              <a:xfrm>
                <a:off x="3500430" y="5143512"/>
                <a:ext cx="5500726" cy="857256"/>
              </a:xfrm>
              <a:prstGeom prst="rect">
                <a:avLst/>
              </a:prstGeom>
              <a:solidFill>
                <a:schemeClr val="bg1">
                  <a:lumMod val="6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Freeform 117"/>
              <p:cNvSpPr/>
              <p:nvPr/>
            </p:nvSpPr>
            <p:spPr bwMode="auto">
              <a:xfrm>
                <a:off x="3615474" y="5512630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9" name="Freeform 118"/>
              <p:cNvSpPr/>
              <p:nvPr/>
            </p:nvSpPr>
            <p:spPr bwMode="auto">
              <a:xfrm>
                <a:off x="3897369" y="5523337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Freeform 120"/>
              <p:cNvSpPr/>
              <p:nvPr/>
            </p:nvSpPr>
            <p:spPr bwMode="auto">
              <a:xfrm>
                <a:off x="4192175" y="5514283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Freeform 121"/>
              <p:cNvSpPr/>
              <p:nvPr/>
            </p:nvSpPr>
            <p:spPr bwMode="auto">
              <a:xfrm>
                <a:off x="5620935" y="5523337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Freeform 122"/>
              <p:cNvSpPr/>
              <p:nvPr/>
            </p:nvSpPr>
            <p:spPr bwMode="auto">
              <a:xfrm>
                <a:off x="6473664" y="5518810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Freeform 123"/>
              <p:cNvSpPr/>
              <p:nvPr/>
            </p:nvSpPr>
            <p:spPr bwMode="auto">
              <a:xfrm>
                <a:off x="6187912" y="5540451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Freeform 124"/>
              <p:cNvSpPr/>
              <p:nvPr/>
            </p:nvSpPr>
            <p:spPr bwMode="auto">
              <a:xfrm>
                <a:off x="5050425" y="5509756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Freeform 125"/>
              <p:cNvSpPr/>
              <p:nvPr/>
            </p:nvSpPr>
            <p:spPr bwMode="auto">
              <a:xfrm>
                <a:off x="4755619" y="5514283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Freeform 126"/>
              <p:cNvSpPr/>
              <p:nvPr/>
            </p:nvSpPr>
            <p:spPr bwMode="auto">
              <a:xfrm>
                <a:off x="5330656" y="5509756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Freeform 127"/>
              <p:cNvSpPr/>
              <p:nvPr/>
            </p:nvSpPr>
            <p:spPr bwMode="auto">
              <a:xfrm>
                <a:off x="7344501" y="5532391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0" name="Freeform 129"/>
              <p:cNvSpPr/>
              <p:nvPr/>
            </p:nvSpPr>
            <p:spPr bwMode="auto">
              <a:xfrm>
                <a:off x="5886838" y="5509755"/>
                <a:ext cx="45719" cy="20435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1" name="Freeform 130"/>
              <p:cNvSpPr/>
              <p:nvPr/>
            </p:nvSpPr>
            <p:spPr bwMode="auto">
              <a:xfrm>
                <a:off x="4465340" y="5527864"/>
                <a:ext cx="45719" cy="20435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2" name="Freeform 131"/>
              <p:cNvSpPr/>
              <p:nvPr/>
            </p:nvSpPr>
            <p:spPr bwMode="auto">
              <a:xfrm>
                <a:off x="6751356" y="5500702"/>
                <a:ext cx="45719" cy="20435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Freeform 132"/>
              <p:cNvSpPr/>
              <p:nvPr/>
            </p:nvSpPr>
            <p:spPr bwMode="auto">
              <a:xfrm>
                <a:off x="7050689" y="5523337"/>
                <a:ext cx="45719" cy="20435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Freeform 133"/>
              <p:cNvSpPr/>
              <p:nvPr/>
            </p:nvSpPr>
            <p:spPr bwMode="auto">
              <a:xfrm>
                <a:off x="7897897" y="5544978"/>
                <a:ext cx="45719" cy="20435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Freeform 134"/>
              <p:cNvSpPr/>
              <p:nvPr/>
            </p:nvSpPr>
            <p:spPr bwMode="auto">
              <a:xfrm>
                <a:off x="7612145" y="5518810"/>
                <a:ext cx="45719" cy="20435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Freeform 135"/>
              <p:cNvSpPr/>
              <p:nvPr/>
            </p:nvSpPr>
            <p:spPr bwMode="auto">
              <a:xfrm>
                <a:off x="8769728" y="5523337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7" name="Freeform 136"/>
              <p:cNvSpPr/>
              <p:nvPr/>
            </p:nvSpPr>
            <p:spPr bwMode="auto">
              <a:xfrm>
                <a:off x="8201757" y="5523337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8" name="Freeform 137"/>
              <p:cNvSpPr/>
              <p:nvPr/>
            </p:nvSpPr>
            <p:spPr bwMode="auto">
              <a:xfrm>
                <a:off x="8469401" y="5509756"/>
                <a:ext cx="45719" cy="20435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9" name="Freeform 138"/>
              <p:cNvSpPr/>
              <p:nvPr/>
            </p:nvSpPr>
            <p:spPr bwMode="auto">
              <a:xfrm>
                <a:off x="4765896" y="5423026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0" name="Freeform 139"/>
              <p:cNvSpPr/>
              <p:nvPr/>
            </p:nvSpPr>
            <p:spPr bwMode="auto">
              <a:xfrm>
                <a:off x="3620671" y="5420210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1" name="Freeform 140"/>
              <p:cNvSpPr/>
              <p:nvPr/>
            </p:nvSpPr>
            <p:spPr bwMode="auto">
              <a:xfrm>
                <a:off x="4178594" y="5420210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Freeform 141"/>
              <p:cNvSpPr/>
              <p:nvPr/>
            </p:nvSpPr>
            <p:spPr bwMode="auto">
              <a:xfrm>
                <a:off x="5027790" y="5403096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Freeform 142"/>
              <p:cNvSpPr/>
              <p:nvPr/>
            </p:nvSpPr>
            <p:spPr bwMode="auto">
              <a:xfrm>
                <a:off x="5880519" y="5420210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Freeform 143"/>
              <p:cNvSpPr/>
              <p:nvPr/>
            </p:nvSpPr>
            <p:spPr bwMode="auto">
              <a:xfrm>
                <a:off x="6175325" y="5429264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5" name="Freeform 144"/>
              <p:cNvSpPr/>
              <p:nvPr/>
            </p:nvSpPr>
            <p:spPr bwMode="auto">
              <a:xfrm>
                <a:off x="7067803" y="5403096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6" name="Freeform 145"/>
              <p:cNvSpPr/>
              <p:nvPr/>
            </p:nvSpPr>
            <p:spPr bwMode="auto">
              <a:xfrm>
                <a:off x="7358082" y="5429264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7" name="Freeform 146"/>
              <p:cNvSpPr/>
              <p:nvPr/>
            </p:nvSpPr>
            <p:spPr bwMode="auto">
              <a:xfrm>
                <a:off x="6500826" y="5429264"/>
                <a:ext cx="65747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8" name="Freeform 147"/>
              <p:cNvSpPr/>
              <p:nvPr/>
            </p:nvSpPr>
            <p:spPr bwMode="auto">
              <a:xfrm>
                <a:off x="6769464" y="5411156"/>
                <a:ext cx="65747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9" name="Freeform 148"/>
              <p:cNvSpPr/>
              <p:nvPr/>
            </p:nvSpPr>
            <p:spPr bwMode="auto">
              <a:xfrm>
                <a:off x="7643834" y="5429264"/>
                <a:ext cx="65747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0" name="Freeform 149"/>
              <p:cNvSpPr/>
              <p:nvPr/>
            </p:nvSpPr>
            <p:spPr bwMode="auto">
              <a:xfrm>
                <a:off x="5626456" y="5429264"/>
                <a:ext cx="65747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1" name="Freeform 150"/>
              <p:cNvSpPr/>
              <p:nvPr/>
            </p:nvSpPr>
            <p:spPr bwMode="auto">
              <a:xfrm>
                <a:off x="5344237" y="5424737"/>
                <a:ext cx="65747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2" name="Freeform 151"/>
              <p:cNvSpPr/>
              <p:nvPr/>
            </p:nvSpPr>
            <p:spPr bwMode="auto">
              <a:xfrm>
                <a:off x="8786842" y="5429264"/>
                <a:ext cx="65747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3" name="Freeform 152"/>
              <p:cNvSpPr/>
              <p:nvPr/>
            </p:nvSpPr>
            <p:spPr bwMode="auto">
              <a:xfrm>
                <a:off x="4429124" y="5429264"/>
                <a:ext cx="90362" cy="2434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4" name="Freeform 153"/>
              <p:cNvSpPr/>
              <p:nvPr/>
            </p:nvSpPr>
            <p:spPr bwMode="auto">
              <a:xfrm>
                <a:off x="7858148" y="5429264"/>
                <a:ext cx="90362" cy="2434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5" name="Freeform 154"/>
              <p:cNvSpPr/>
              <p:nvPr/>
            </p:nvSpPr>
            <p:spPr bwMode="auto">
              <a:xfrm>
                <a:off x="8134846" y="5411156"/>
                <a:ext cx="90362" cy="2434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6" name="Freeform 155"/>
              <p:cNvSpPr/>
              <p:nvPr/>
            </p:nvSpPr>
            <p:spPr bwMode="auto">
              <a:xfrm>
                <a:off x="8434179" y="5384988"/>
                <a:ext cx="90362" cy="2434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7" name="Freeform 156"/>
              <p:cNvSpPr/>
              <p:nvPr/>
            </p:nvSpPr>
            <p:spPr bwMode="auto">
              <a:xfrm>
                <a:off x="3848566" y="5415683"/>
                <a:ext cx="90362" cy="2434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 bwMode="auto">
              <a:xfrm>
                <a:off x="3500430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 bwMode="auto">
              <a:xfrm>
                <a:off x="3786182" y="5156391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0" name="Oval 159"/>
              <p:cNvSpPr/>
              <p:nvPr/>
            </p:nvSpPr>
            <p:spPr bwMode="auto">
              <a:xfrm>
                <a:off x="4071934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1" name="Oval 160"/>
              <p:cNvSpPr/>
              <p:nvPr/>
            </p:nvSpPr>
            <p:spPr bwMode="auto">
              <a:xfrm>
                <a:off x="4357686" y="5169270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2" name="Oval 161"/>
              <p:cNvSpPr/>
              <p:nvPr/>
            </p:nvSpPr>
            <p:spPr bwMode="auto">
              <a:xfrm>
                <a:off x="4643438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3" name="Oval 162"/>
              <p:cNvSpPr/>
              <p:nvPr/>
            </p:nvSpPr>
            <p:spPr bwMode="auto">
              <a:xfrm>
                <a:off x="4929190" y="5130633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4" name="Oval 163"/>
              <p:cNvSpPr/>
              <p:nvPr/>
            </p:nvSpPr>
            <p:spPr bwMode="auto">
              <a:xfrm>
                <a:off x="5214942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5" name="Oval 164"/>
              <p:cNvSpPr/>
              <p:nvPr/>
            </p:nvSpPr>
            <p:spPr bwMode="auto">
              <a:xfrm>
                <a:off x="5500694" y="5156391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6" name="Oval 165"/>
              <p:cNvSpPr/>
              <p:nvPr/>
            </p:nvSpPr>
            <p:spPr bwMode="auto">
              <a:xfrm>
                <a:off x="5786446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7" name="Oval 166"/>
              <p:cNvSpPr/>
              <p:nvPr/>
            </p:nvSpPr>
            <p:spPr bwMode="auto">
              <a:xfrm>
                <a:off x="6072198" y="5169270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 bwMode="auto">
              <a:xfrm>
                <a:off x="6357950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 bwMode="auto">
              <a:xfrm>
                <a:off x="6643702" y="5130633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 bwMode="auto">
              <a:xfrm>
                <a:off x="6946711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 bwMode="auto">
              <a:xfrm>
                <a:off x="7232463" y="5156391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2" name="Oval 171"/>
              <p:cNvSpPr/>
              <p:nvPr/>
            </p:nvSpPr>
            <p:spPr bwMode="auto">
              <a:xfrm>
                <a:off x="7518215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3" name="Oval 172"/>
              <p:cNvSpPr/>
              <p:nvPr/>
            </p:nvSpPr>
            <p:spPr bwMode="auto">
              <a:xfrm>
                <a:off x="7803967" y="5169270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 bwMode="auto">
              <a:xfrm>
                <a:off x="8089719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 bwMode="auto">
              <a:xfrm>
                <a:off x="8375471" y="5130633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 bwMode="auto">
              <a:xfrm>
                <a:off x="8661223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 bwMode="auto">
              <a:xfrm>
                <a:off x="3500430" y="5702137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 bwMode="auto">
              <a:xfrm>
                <a:off x="3786182" y="5715016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 bwMode="auto">
              <a:xfrm>
                <a:off x="4071934" y="5702137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 bwMode="auto">
              <a:xfrm>
                <a:off x="4357686" y="5727895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 bwMode="auto">
              <a:xfrm>
                <a:off x="4643438" y="5702137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2" name="Oval 181"/>
              <p:cNvSpPr/>
              <p:nvPr/>
            </p:nvSpPr>
            <p:spPr bwMode="auto">
              <a:xfrm>
                <a:off x="4929190" y="5689258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3" name="Oval 182"/>
              <p:cNvSpPr/>
              <p:nvPr/>
            </p:nvSpPr>
            <p:spPr bwMode="auto">
              <a:xfrm>
                <a:off x="5214942" y="5702137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4" name="Oval 183"/>
              <p:cNvSpPr/>
              <p:nvPr/>
            </p:nvSpPr>
            <p:spPr bwMode="auto">
              <a:xfrm>
                <a:off x="5500694" y="5715016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5" name="Oval 184"/>
              <p:cNvSpPr/>
              <p:nvPr/>
            </p:nvSpPr>
            <p:spPr bwMode="auto">
              <a:xfrm>
                <a:off x="5786446" y="5702137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6" name="Oval 185"/>
              <p:cNvSpPr/>
              <p:nvPr/>
            </p:nvSpPr>
            <p:spPr bwMode="auto">
              <a:xfrm>
                <a:off x="6072198" y="5727895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7" name="Oval 186"/>
              <p:cNvSpPr/>
              <p:nvPr/>
            </p:nvSpPr>
            <p:spPr bwMode="auto">
              <a:xfrm>
                <a:off x="6357950" y="5702137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8" name="Oval 187"/>
              <p:cNvSpPr/>
              <p:nvPr/>
            </p:nvSpPr>
            <p:spPr bwMode="auto">
              <a:xfrm>
                <a:off x="6643702" y="5689258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9" name="Oval 188"/>
              <p:cNvSpPr/>
              <p:nvPr/>
            </p:nvSpPr>
            <p:spPr bwMode="auto">
              <a:xfrm>
                <a:off x="6946711" y="5715016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0" name="Oval 189"/>
              <p:cNvSpPr/>
              <p:nvPr/>
            </p:nvSpPr>
            <p:spPr bwMode="auto">
              <a:xfrm>
                <a:off x="7232463" y="5727895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 bwMode="auto">
              <a:xfrm>
                <a:off x="7518215" y="5715016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2" name="Oval 191"/>
              <p:cNvSpPr/>
              <p:nvPr/>
            </p:nvSpPr>
            <p:spPr bwMode="auto">
              <a:xfrm>
                <a:off x="7803967" y="5740774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3" name="Oval 192"/>
              <p:cNvSpPr/>
              <p:nvPr/>
            </p:nvSpPr>
            <p:spPr bwMode="auto">
              <a:xfrm>
                <a:off x="8089719" y="5715016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4" name="Oval 193"/>
              <p:cNvSpPr/>
              <p:nvPr/>
            </p:nvSpPr>
            <p:spPr bwMode="auto">
              <a:xfrm>
                <a:off x="8375471" y="5702137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5" name="Oval 194"/>
              <p:cNvSpPr/>
              <p:nvPr/>
            </p:nvSpPr>
            <p:spPr bwMode="auto">
              <a:xfrm>
                <a:off x="8661223" y="5715016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115" name="Freeform 114"/>
            <p:cNvSpPr/>
            <p:nvPr/>
          </p:nvSpPr>
          <p:spPr bwMode="auto">
            <a:xfrm>
              <a:off x="3857620" y="4500570"/>
              <a:ext cx="596900" cy="1033462"/>
            </a:xfrm>
            <a:custGeom>
              <a:avLst/>
              <a:gdLst>
                <a:gd name="connsiteX0" fmla="*/ 88900 w 596900"/>
                <a:gd name="connsiteY0" fmla="*/ 66675 h 1033462"/>
                <a:gd name="connsiteX1" fmla="*/ 193675 w 596900"/>
                <a:gd name="connsiteY1" fmla="*/ 9525 h 1033462"/>
                <a:gd name="connsiteX2" fmla="*/ 393700 w 596900"/>
                <a:gd name="connsiteY2" fmla="*/ 9525 h 1033462"/>
                <a:gd name="connsiteX3" fmla="*/ 546100 w 596900"/>
                <a:gd name="connsiteY3" fmla="*/ 57150 h 1033462"/>
                <a:gd name="connsiteX4" fmla="*/ 593725 w 596900"/>
                <a:gd name="connsiteY4" fmla="*/ 323850 h 1033462"/>
                <a:gd name="connsiteX5" fmla="*/ 555625 w 596900"/>
                <a:gd name="connsiteY5" fmla="*/ 581025 h 1033462"/>
                <a:gd name="connsiteX6" fmla="*/ 593725 w 596900"/>
                <a:gd name="connsiteY6" fmla="*/ 876300 h 1033462"/>
                <a:gd name="connsiteX7" fmla="*/ 536575 w 596900"/>
                <a:gd name="connsiteY7" fmla="*/ 1028700 h 1033462"/>
                <a:gd name="connsiteX8" fmla="*/ 288925 w 596900"/>
                <a:gd name="connsiteY8" fmla="*/ 904875 h 1033462"/>
                <a:gd name="connsiteX9" fmla="*/ 136525 w 596900"/>
                <a:gd name="connsiteY9" fmla="*/ 590550 h 1033462"/>
                <a:gd name="connsiteX10" fmla="*/ 12700 w 596900"/>
                <a:gd name="connsiteY10" fmla="*/ 323850 h 1033462"/>
                <a:gd name="connsiteX11" fmla="*/ 88900 w 596900"/>
                <a:gd name="connsiteY11" fmla="*/ 66675 h 10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96900" h="1033462">
                  <a:moveTo>
                    <a:pt x="88900" y="66675"/>
                  </a:moveTo>
                  <a:cubicBezTo>
                    <a:pt x="119062" y="14288"/>
                    <a:pt x="142875" y="19050"/>
                    <a:pt x="193675" y="9525"/>
                  </a:cubicBezTo>
                  <a:cubicBezTo>
                    <a:pt x="244475" y="0"/>
                    <a:pt x="334963" y="1588"/>
                    <a:pt x="393700" y="9525"/>
                  </a:cubicBezTo>
                  <a:cubicBezTo>
                    <a:pt x="452438" y="17463"/>
                    <a:pt x="512762" y="4762"/>
                    <a:pt x="546100" y="57150"/>
                  </a:cubicBezTo>
                  <a:cubicBezTo>
                    <a:pt x="579438" y="109538"/>
                    <a:pt x="592138" y="236538"/>
                    <a:pt x="593725" y="323850"/>
                  </a:cubicBezTo>
                  <a:cubicBezTo>
                    <a:pt x="595312" y="411162"/>
                    <a:pt x="555625" y="488950"/>
                    <a:pt x="555625" y="581025"/>
                  </a:cubicBezTo>
                  <a:cubicBezTo>
                    <a:pt x="555625" y="673100"/>
                    <a:pt x="596900" y="801688"/>
                    <a:pt x="593725" y="876300"/>
                  </a:cubicBezTo>
                  <a:cubicBezTo>
                    <a:pt x="590550" y="950912"/>
                    <a:pt x="587375" y="1023938"/>
                    <a:pt x="536575" y="1028700"/>
                  </a:cubicBezTo>
                  <a:cubicBezTo>
                    <a:pt x="485775" y="1033462"/>
                    <a:pt x="355600" y="977900"/>
                    <a:pt x="288925" y="904875"/>
                  </a:cubicBezTo>
                  <a:cubicBezTo>
                    <a:pt x="222250" y="831850"/>
                    <a:pt x="182563" y="687388"/>
                    <a:pt x="136525" y="590550"/>
                  </a:cubicBezTo>
                  <a:cubicBezTo>
                    <a:pt x="90488" y="493713"/>
                    <a:pt x="25400" y="411163"/>
                    <a:pt x="12700" y="323850"/>
                  </a:cubicBezTo>
                  <a:cubicBezTo>
                    <a:pt x="0" y="236537"/>
                    <a:pt x="58738" y="119062"/>
                    <a:pt x="88900" y="66675"/>
                  </a:cubicBezTo>
                  <a:close/>
                </a:path>
              </a:pathLst>
            </a:custGeom>
            <a:solidFill>
              <a:srgbClr val="E78E24">
                <a:alpha val="8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flat">
              <a:bevelT w="196850"/>
              <a:bevelB w="1968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6" name="Freeform 115"/>
            <p:cNvSpPr/>
            <p:nvPr/>
          </p:nvSpPr>
          <p:spPr bwMode="auto">
            <a:xfrm>
              <a:off x="5929322" y="5024662"/>
              <a:ext cx="619157" cy="560357"/>
            </a:xfrm>
            <a:custGeom>
              <a:avLst/>
              <a:gdLst>
                <a:gd name="connsiteX0" fmla="*/ 88900 w 596900"/>
                <a:gd name="connsiteY0" fmla="*/ 66675 h 1033462"/>
                <a:gd name="connsiteX1" fmla="*/ 193675 w 596900"/>
                <a:gd name="connsiteY1" fmla="*/ 9525 h 1033462"/>
                <a:gd name="connsiteX2" fmla="*/ 393700 w 596900"/>
                <a:gd name="connsiteY2" fmla="*/ 9525 h 1033462"/>
                <a:gd name="connsiteX3" fmla="*/ 546100 w 596900"/>
                <a:gd name="connsiteY3" fmla="*/ 57150 h 1033462"/>
                <a:gd name="connsiteX4" fmla="*/ 593725 w 596900"/>
                <a:gd name="connsiteY4" fmla="*/ 323850 h 1033462"/>
                <a:gd name="connsiteX5" fmla="*/ 555625 w 596900"/>
                <a:gd name="connsiteY5" fmla="*/ 581025 h 1033462"/>
                <a:gd name="connsiteX6" fmla="*/ 593725 w 596900"/>
                <a:gd name="connsiteY6" fmla="*/ 876300 h 1033462"/>
                <a:gd name="connsiteX7" fmla="*/ 536575 w 596900"/>
                <a:gd name="connsiteY7" fmla="*/ 1028700 h 1033462"/>
                <a:gd name="connsiteX8" fmla="*/ 288925 w 596900"/>
                <a:gd name="connsiteY8" fmla="*/ 904875 h 1033462"/>
                <a:gd name="connsiteX9" fmla="*/ 136525 w 596900"/>
                <a:gd name="connsiteY9" fmla="*/ 590550 h 1033462"/>
                <a:gd name="connsiteX10" fmla="*/ 12700 w 596900"/>
                <a:gd name="connsiteY10" fmla="*/ 323850 h 1033462"/>
                <a:gd name="connsiteX11" fmla="*/ 88900 w 596900"/>
                <a:gd name="connsiteY11" fmla="*/ 66675 h 1033462"/>
                <a:gd name="connsiteX0" fmla="*/ 84137 w 592137"/>
                <a:gd name="connsiteY0" fmla="*/ 233336 h 1057271"/>
                <a:gd name="connsiteX1" fmla="*/ 188912 w 592137"/>
                <a:gd name="connsiteY1" fmla="*/ 33334 h 1057271"/>
                <a:gd name="connsiteX2" fmla="*/ 388937 w 592137"/>
                <a:gd name="connsiteY2" fmla="*/ 33334 h 1057271"/>
                <a:gd name="connsiteX3" fmla="*/ 541337 w 592137"/>
                <a:gd name="connsiteY3" fmla="*/ 80959 h 1057271"/>
                <a:gd name="connsiteX4" fmla="*/ 588962 w 592137"/>
                <a:gd name="connsiteY4" fmla="*/ 347659 h 1057271"/>
                <a:gd name="connsiteX5" fmla="*/ 550862 w 592137"/>
                <a:gd name="connsiteY5" fmla="*/ 604834 h 1057271"/>
                <a:gd name="connsiteX6" fmla="*/ 588962 w 592137"/>
                <a:gd name="connsiteY6" fmla="*/ 900109 h 1057271"/>
                <a:gd name="connsiteX7" fmla="*/ 531812 w 592137"/>
                <a:gd name="connsiteY7" fmla="*/ 1052509 h 1057271"/>
                <a:gd name="connsiteX8" fmla="*/ 284162 w 592137"/>
                <a:gd name="connsiteY8" fmla="*/ 928684 h 1057271"/>
                <a:gd name="connsiteX9" fmla="*/ 131762 w 592137"/>
                <a:gd name="connsiteY9" fmla="*/ 614359 h 1057271"/>
                <a:gd name="connsiteX10" fmla="*/ 7937 w 592137"/>
                <a:gd name="connsiteY10" fmla="*/ 347659 h 1057271"/>
                <a:gd name="connsiteX11" fmla="*/ 84137 w 592137"/>
                <a:gd name="connsiteY11" fmla="*/ 233336 h 1057271"/>
                <a:gd name="connsiteX0" fmla="*/ 112745 w 620745"/>
                <a:gd name="connsiteY0" fmla="*/ 233336 h 1057271"/>
                <a:gd name="connsiteX1" fmla="*/ 217520 w 620745"/>
                <a:gd name="connsiteY1" fmla="*/ 33334 h 1057271"/>
                <a:gd name="connsiteX2" fmla="*/ 417545 w 620745"/>
                <a:gd name="connsiteY2" fmla="*/ 33334 h 1057271"/>
                <a:gd name="connsiteX3" fmla="*/ 569945 w 620745"/>
                <a:gd name="connsiteY3" fmla="*/ 80959 h 1057271"/>
                <a:gd name="connsiteX4" fmla="*/ 617570 w 620745"/>
                <a:gd name="connsiteY4" fmla="*/ 347659 h 1057271"/>
                <a:gd name="connsiteX5" fmla="*/ 579470 w 620745"/>
                <a:gd name="connsiteY5" fmla="*/ 604834 h 1057271"/>
                <a:gd name="connsiteX6" fmla="*/ 617570 w 620745"/>
                <a:gd name="connsiteY6" fmla="*/ 900109 h 1057271"/>
                <a:gd name="connsiteX7" fmla="*/ 560420 w 620745"/>
                <a:gd name="connsiteY7" fmla="*/ 1052509 h 1057271"/>
                <a:gd name="connsiteX8" fmla="*/ 312770 w 620745"/>
                <a:gd name="connsiteY8" fmla="*/ 928684 h 1057271"/>
                <a:gd name="connsiteX9" fmla="*/ 160370 w 620745"/>
                <a:gd name="connsiteY9" fmla="*/ 614359 h 1057271"/>
                <a:gd name="connsiteX10" fmla="*/ 20637 w 620745"/>
                <a:gd name="connsiteY10" fmla="*/ 609585 h 1057271"/>
                <a:gd name="connsiteX11" fmla="*/ 36545 w 620745"/>
                <a:gd name="connsiteY11" fmla="*/ 347659 h 1057271"/>
                <a:gd name="connsiteX12" fmla="*/ 112745 w 620745"/>
                <a:gd name="connsiteY12" fmla="*/ 233336 h 1057271"/>
                <a:gd name="connsiteX0" fmla="*/ 112745 w 620745"/>
                <a:gd name="connsiteY0" fmla="*/ 233336 h 1057271"/>
                <a:gd name="connsiteX1" fmla="*/ 217520 w 620745"/>
                <a:gd name="connsiteY1" fmla="*/ 33334 h 1057271"/>
                <a:gd name="connsiteX2" fmla="*/ 417545 w 620745"/>
                <a:gd name="connsiteY2" fmla="*/ 33334 h 1057271"/>
                <a:gd name="connsiteX3" fmla="*/ 569945 w 620745"/>
                <a:gd name="connsiteY3" fmla="*/ 80959 h 1057271"/>
                <a:gd name="connsiteX4" fmla="*/ 617570 w 620745"/>
                <a:gd name="connsiteY4" fmla="*/ 347659 h 1057271"/>
                <a:gd name="connsiteX5" fmla="*/ 579470 w 620745"/>
                <a:gd name="connsiteY5" fmla="*/ 604834 h 1057271"/>
                <a:gd name="connsiteX6" fmla="*/ 617570 w 620745"/>
                <a:gd name="connsiteY6" fmla="*/ 900109 h 1057271"/>
                <a:gd name="connsiteX7" fmla="*/ 560420 w 620745"/>
                <a:gd name="connsiteY7" fmla="*/ 1052509 h 1057271"/>
                <a:gd name="connsiteX8" fmla="*/ 312770 w 620745"/>
                <a:gd name="connsiteY8" fmla="*/ 928684 h 1057271"/>
                <a:gd name="connsiteX9" fmla="*/ 160370 w 620745"/>
                <a:gd name="connsiteY9" fmla="*/ 757211 h 1057271"/>
                <a:gd name="connsiteX10" fmla="*/ 20637 w 620745"/>
                <a:gd name="connsiteY10" fmla="*/ 609585 h 1057271"/>
                <a:gd name="connsiteX11" fmla="*/ 36545 w 620745"/>
                <a:gd name="connsiteY11" fmla="*/ 347659 h 1057271"/>
                <a:gd name="connsiteX12" fmla="*/ 112745 w 620745"/>
                <a:gd name="connsiteY12" fmla="*/ 233336 h 1057271"/>
                <a:gd name="connsiteX0" fmla="*/ 112745 w 620745"/>
                <a:gd name="connsiteY0" fmla="*/ 233336 h 1083469"/>
                <a:gd name="connsiteX1" fmla="*/ 217520 w 620745"/>
                <a:gd name="connsiteY1" fmla="*/ 33334 h 1083469"/>
                <a:gd name="connsiteX2" fmla="*/ 417545 w 620745"/>
                <a:gd name="connsiteY2" fmla="*/ 33334 h 1083469"/>
                <a:gd name="connsiteX3" fmla="*/ 569945 w 620745"/>
                <a:gd name="connsiteY3" fmla="*/ 80959 h 1083469"/>
                <a:gd name="connsiteX4" fmla="*/ 617570 w 620745"/>
                <a:gd name="connsiteY4" fmla="*/ 347659 h 1083469"/>
                <a:gd name="connsiteX5" fmla="*/ 579470 w 620745"/>
                <a:gd name="connsiteY5" fmla="*/ 604834 h 1083469"/>
                <a:gd name="connsiteX6" fmla="*/ 617570 w 620745"/>
                <a:gd name="connsiteY6" fmla="*/ 900109 h 1083469"/>
                <a:gd name="connsiteX7" fmla="*/ 560420 w 620745"/>
                <a:gd name="connsiteY7" fmla="*/ 1052509 h 1083469"/>
                <a:gd name="connsiteX8" fmla="*/ 312770 w 620745"/>
                <a:gd name="connsiteY8" fmla="*/ 714346 h 1083469"/>
                <a:gd name="connsiteX9" fmla="*/ 160370 w 620745"/>
                <a:gd name="connsiteY9" fmla="*/ 757211 h 1083469"/>
                <a:gd name="connsiteX10" fmla="*/ 20637 w 620745"/>
                <a:gd name="connsiteY10" fmla="*/ 609585 h 1083469"/>
                <a:gd name="connsiteX11" fmla="*/ 36545 w 620745"/>
                <a:gd name="connsiteY11" fmla="*/ 347659 h 1083469"/>
                <a:gd name="connsiteX12" fmla="*/ 112745 w 620745"/>
                <a:gd name="connsiteY12" fmla="*/ 233336 h 1083469"/>
                <a:gd name="connsiteX0" fmla="*/ 112745 w 644563"/>
                <a:gd name="connsiteY0" fmla="*/ 233336 h 915186"/>
                <a:gd name="connsiteX1" fmla="*/ 217520 w 644563"/>
                <a:gd name="connsiteY1" fmla="*/ 33334 h 915186"/>
                <a:gd name="connsiteX2" fmla="*/ 417545 w 644563"/>
                <a:gd name="connsiteY2" fmla="*/ 33334 h 915186"/>
                <a:gd name="connsiteX3" fmla="*/ 569945 w 644563"/>
                <a:gd name="connsiteY3" fmla="*/ 80959 h 915186"/>
                <a:gd name="connsiteX4" fmla="*/ 617570 w 644563"/>
                <a:gd name="connsiteY4" fmla="*/ 347659 h 915186"/>
                <a:gd name="connsiteX5" fmla="*/ 579470 w 644563"/>
                <a:gd name="connsiteY5" fmla="*/ 604834 h 915186"/>
                <a:gd name="connsiteX6" fmla="*/ 617570 w 644563"/>
                <a:gd name="connsiteY6" fmla="*/ 900109 h 915186"/>
                <a:gd name="connsiteX7" fmla="*/ 417512 w 644563"/>
                <a:gd name="connsiteY7" fmla="*/ 695295 h 915186"/>
                <a:gd name="connsiteX8" fmla="*/ 312770 w 644563"/>
                <a:gd name="connsiteY8" fmla="*/ 714346 h 915186"/>
                <a:gd name="connsiteX9" fmla="*/ 160370 w 644563"/>
                <a:gd name="connsiteY9" fmla="*/ 757211 h 915186"/>
                <a:gd name="connsiteX10" fmla="*/ 20637 w 644563"/>
                <a:gd name="connsiteY10" fmla="*/ 609585 h 915186"/>
                <a:gd name="connsiteX11" fmla="*/ 36545 w 644563"/>
                <a:gd name="connsiteY11" fmla="*/ 347659 h 915186"/>
                <a:gd name="connsiteX12" fmla="*/ 112745 w 644563"/>
                <a:gd name="connsiteY12" fmla="*/ 233336 h 915186"/>
                <a:gd name="connsiteX0" fmla="*/ 112745 w 619157"/>
                <a:gd name="connsiteY0" fmla="*/ 233336 h 774671"/>
                <a:gd name="connsiteX1" fmla="*/ 217520 w 619157"/>
                <a:gd name="connsiteY1" fmla="*/ 33334 h 774671"/>
                <a:gd name="connsiteX2" fmla="*/ 417545 w 619157"/>
                <a:gd name="connsiteY2" fmla="*/ 33334 h 774671"/>
                <a:gd name="connsiteX3" fmla="*/ 569945 w 619157"/>
                <a:gd name="connsiteY3" fmla="*/ 80959 h 774671"/>
                <a:gd name="connsiteX4" fmla="*/ 617570 w 619157"/>
                <a:gd name="connsiteY4" fmla="*/ 347659 h 774671"/>
                <a:gd name="connsiteX5" fmla="*/ 579470 w 619157"/>
                <a:gd name="connsiteY5" fmla="*/ 604834 h 774671"/>
                <a:gd name="connsiteX6" fmla="*/ 474662 w 619157"/>
                <a:gd name="connsiteY6" fmla="*/ 685771 h 774671"/>
                <a:gd name="connsiteX7" fmla="*/ 417512 w 619157"/>
                <a:gd name="connsiteY7" fmla="*/ 695295 h 774671"/>
                <a:gd name="connsiteX8" fmla="*/ 312770 w 619157"/>
                <a:gd name="connsiteY8" fmla="*/ 714346 h 774671"/>
                <a:gd name="connsiteX9" fmla="*/ 160370 w 619157"/>
                <a:gd name="connsiteY9" fmla="*/ 757211 h 774671"/>
                <a:gd name="connsiteX10" fmla="*/ 20637 w 619157"/>
                <a:gd name="connsiteY10" fmla="*/ 609585 h 774671"/>
                <a:gd name="connsiteX11" fmla="*/ 36545 w 619157"/>
                <a:gd name="connsiteY11" fmla="*/ 347659 h 774671"/>
                <a:gd name="connsiteX12" fmla="*/ 112745 w 619157"/>
                <a:gd name="connsiteY12" fmla="*/ 233336 h 77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9157" h="774671">
                  <a:moveTo>
                    <a:pt x="112745" y="233336"/>
                  </a:moveTo>
                  <a:cubicBezTo>
                    <a:pt x="142907" y="180949"/>
                    <a:pt x="166720" y="66668"/>
                    <a:pt x="217520" y="33334"/>
                  </a:cubicBezTo>
                  <a:cubicBezTo>
                    <a:pt x="268320" y="0"/>
                    <a:pt x="358808" y="25397"/>
                    <a:pt x="417545" y="33334"/>
                  </a:cubicBezTo>
                  <a:cubicBezTo>
                    <a:pt x="476283" y="41272"/>
                    <a:pt x="536607" y="28571"/>
                    <a:pt x="569945" y="80959"/>
                  </a:cubicBezTo>
                  <a:cubicBezTo>
                    <a:pt x="603283" y="133347"/>
                    <a:pt x="615983" y="260347"/>
                    <a:pt x="617570" y="347659"/>
                  </a:cubicBezTo>
                  <a:cubicBezTo>
                    <a:pt x="619157" y="434971"/>
                    <a:pt x="603288" y="548482"/>
                    <a:pt x="579470" y="604834"/>
                  </a:cubicBezTo>
                  <a:cubicBezTo>
                    <a:pt x="555652" y="661186"/>
                    <a:pt x="501655" y="670694"/>
                    <a:pt x="474662" y="685771"/>
                  </a:cubicBezTo>
                  <a:cubicBezTo>
                    <a:pt x="447669" y="700848"/>
                    <a:pt x="444494" y="690533"/>
                    <a:pt x="417512" y="695295"/>
                  </a:cubicBezTo>
                  <a:cubicBezTo>
                    <a:pt x="390530" y="700058"/>
                    <a:pt x="355627" y="704027"/>
                    <a:pt x="312770" y="714346"/>
                  </a:cubicBezTo>
                  <a:cubicBezTo>
                    <a:pt x="269913" y="724665"/>
                    <a:pt x="209059" y="774671"/>
                    <a:pt x="160370" y="757211"/>
                  </a:cubicBezTo>
                  <a:cubicBezTo>
                    <a:pt x="111681" y="739751"/>
                    <a:pt x="41274" y="677844"/>
                    <a:pt x="20637" y="609585"/>
                  </a:cubicBezTo>
                  <a:cubicBezTo>
                    <a:pt x="0" y="541326"/>
                    <a:pt x="21194" y="410367"/>
                    <a:pt x="36545" y="347659"/>
                  </a:cubicBezTo>
                  <a:cubicBezTo>
                    <a:pt x="51896" y="284951"/>
                    <a:pt x="82583" y="285723"/>
                    <a:pt x="112745" y="233336"/>
                  </a:cubicBezTo>
                  <a:close/>
                </a:path>
              </a:pathLst>
            </a:custGeom>
            <a:solidFill>
              <a:srgbClr val="E78E24">
                <a:alpha val="8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flat">
              <a:bevelT w="196850"/>
              <a:bevelB w="1968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96" name="Diagonal Stripe 195"/>
          <p:cNvSpPr/>
          <p:nvPr/>
        </p:nvSpPr>
        <p:spPr bwMode="auto">
          <a:xfrm rot="18741947">
            <a:off x="1762789" y="5085391"/>
            <a:ext cx="494391" cy="923009"/>
          </a:xfrm>
          <a:prstGeom prst="diagStripe">
            <a:avLst>
              <a:gd name="adj" fmla="val 87248"/>
            </a:avLst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9050"/>
            <a:bevelB w="190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97" name="Group 210"/>
          <p:cNvGrpSpPr/>
          <p:nvPr/>
        </p:nvGrpSpPr>
        <p:grpSpPr>
          <a:xfrm>
            <a:off x="827584" y="5981958"/>
            <a:ext cx="1047021" cy="338554"/>
            <a:chOff x="6468930" y="2857497"/>
            <a:chExt cx="1047021" cy="338554"/>
          </a:xfrm>
        </p:grpSpPr>
        <p:sp>
          <p:nvSpPr>
            <p:cNvPr id="198" name="TextBox 197"/>
            <p:cNvSpPr txBox="1"/>
            <p:nvPr/>
          </p:nvSpPr>
          <p:spPr>
            <a:xfrm>
              <a:off x="6468930" y="2857497"/>
              <a:ext cx="8177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ln>
                    <a:solidFill>
                      <a:srgbClr val="00B050"/>
                    </a:solidFill>
                  </a:ln>
                  <a:solidFill>
                    <a:srgbClr val="92D050"/>
                  </a:solidFill>
                  <a:latin typeface="+mn-lt"/>
                </a:rPr>
                <a:t>NAM</a:t>
              </a:r>
              <a:endParaRPr lang="en-GB" b="1" i="0" dirty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+mn-lt"/>
              </a:endParaRPr>
            </a:p>
          </p:txBody>
        </p:sp>
        <p:cxnSp>
          <p:nvCxnSpPr>
            <p:cNvPr id="199" name="Straight Arrow Connector 198"/>
            <p:cNvCxnSpPr/>
            <p:nvPr/>
          </p:nvCxnSpPr>
          <p:spPr bwMode="auto">
            <a:xfrm flipV="1">
              <a:off x="7158761" y="2928935"/>
              <a:ext cx="357190" cy="7788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200" name="Regular Pentagon 199"/>
          <p:cNvSpPr/>
          <p:nvPr/>
        </p:nvSpPr>
        <p:spPr bwMode="auto">
          <a:xfrm>
            <a:off x="1859612" y="5910520"/>
            <a:ext cx="357190" cy="357190"/>
          </a:xfrm>
          <a:prstGeom prst="pentagon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77800"/>
            <a:bevelB w="177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347864" y="5085184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Cytoplasm</a:t>
            </a:r>
            <a:endParaRPr lang="en-GB" i="0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202" name="Regular Pentagon 201"/>
          <p:cNvSpPr/>
          <p:nvPr/>
        </p:nvSpPr>
        <p:spPr bwMode="auto">
          <a:xfrm rot="10800000">
            <a:off x="2483768" y="5732116"/>
            <a:ext cx="357190" cy="357190"/>
          </a:xfrm>
          <a:prstGeom prst="pentagon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77800"/>
            <a:bevelB w="177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1" u="none" strike="noStrike" cap="none" normalizeH="0" baseline="0" smtClean="0">
              <a:ln>
                <a:solidFill>
                  <a:srgbClr val="00B050"/>
                </a:solidFill>
              </a:ln>
              <a:solidFill>
                <a:srgbClr val="92D050"/>
              </a:solidFill>
              <a:effectLst/>
              <a:latin typeface="+mn-lt"/>
              <a:cs typeface="Times New Roman" pitchFamily="18" charset="0"/>
            </a:endParaRPr>
          </a:p>
        </p:txBody>
      </p:sp>
      <p:grpSp>
        <p:nvGrpSpPr>
          <p:cNvPr id="203" name="Group 237"/>
          <p:cNvGrpSpPr/>
          <p:nvPr/>
        </p:nvGrpSpPr>
        <p:grpSpPr>
          <a:xfrm>
            <a:off x="2843808" y="5877272"/>
            <a:ext cx="945766" cy="338554"/>
            <a:chOff x="6269440" y="2857497"/>
            <a:chExt cx="945766" cy="338554"/>
          </a:xfrm>
        </p:grpSpPr>
        <p:sp>
          <p:nvSpPr>
            <p:cNvPr id="204" name="TextBox 203"/>
            <p:cNvSpPr txBox="1"/>
            <p:nvPr/>
          </p:nvSpPr>
          <p:spPr>
            <a:xfrm>
              <a:off x="6572264" y="2857497"/>
              <a:ext cx="6429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ln>
                    <a:solidFill>
                      <a:srgbClr val="00B050"/>
                    </a:solidFill>
                  </a:ln>
                  <a:solidFill>
                    <a:srgbClr val="92D050"/>
                  </a:solidFill>
                  <a:latin typeface="+mn-lt"/>
                </a:rPr>
                <a:t>NAG</a:t>
              </a:r>
              <a:endParaRPr lang="en-GB" b="1" i="0" dirty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+mn-lt"/>
              </a:endParaRPr>
            </a:p>
          </p:txBody>
        </p:sp>
        <p:cxnSp>
          <p:nvCxnSpPr>
            <p:cNvPr id="205" name="Straight Arrow Connector 204"/>
            <p:cNvCxnSpPr/>
            <p:nvPr/>
          </p:nvCxnSpPr>
          <p:spPr bwMode="auto">
            <a:xfrm flipH="1" flipV="1">
              <a:off x="6269440" y="2929505"/>
              <a:ext cx="374262" cy="7731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06" name="Group 249"/>
          <p:cNvGrpSpPr/>
          <p:nvPr/>
        </p:nvGrpSpPr>
        <p:grpSpPr>
          <a:xfrm>
            <a:off x="88655" y="5410454"/>
            <a:ext cx="1800943" cy="338554"/>
            <a:chOff x="5715008" y="2857497"/>
            <a:chExt cx="1800943" cy="338554"/>
          </a:xfrm>
        </p:grpSpPr>
        <p:sp>
          <p:nvSpPr>
            <p:cNvPr id="207" name="TextBox 206"/>
            <p:cNvSpPr txBox="1"/>
            <p:nvPr/>
          </p:nvSpPr>
          <p:spPr>
            <a:xfrm>
              <a:off x="5715008" y="2857497"/>
              <a:ext cx="1571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err="1" smtClean="0">
                  <a:ln>
                    <a:solidFill>
                      <a:srgbClr val="00B050"/>
                    </a:solidFill>
                  </a:ln>
                  <a:solidFill>
                    <a:srgbClr val="92D050"/>
                  </a:solidFill>
                  <a:latin typeface="+mn-lt"/>
                </a:rPr>
                <a:t>Pentapeptide</a:t>
              </a:r>
              <a:endParaRPr lang="en-GB" b="1" i="0" dirty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+mn-lt"/>
              </a:endParaRPr>
            </a:p>
          </p:txBody>
        </p:sp>
        <p:cxnSp>
          <p:nvCxnSpPr>
            <p:cNvPr id="208" name="Straight Arrow Connector 207"/>
            <p:cNvCxnSpPr/>
            <p:nvPr/>
          </p:nvCxnSpPr>
          <p:spPr bwMode="auto">
            <a:xfrm flipV="1">
              <a:off x="7158761" y="2928935"/>
              <a:ext cx="357190" cy="7788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09" name="Group 221"/>
          <p:cNvGrpSpPr/>
          <p:nvPr/>
        </p:nvGrpSpPr>
        <p:grpSpPr>
          <a:xfrm>
            <a:off x="1575974" y="5299172"/>
            <a:ext cx="982423" cy="1058498"/>
            <a:chOff x="5070725" y="3818312"/>
            <a:chExt cx="982423" cy="1058498"/>
          </a:xfrm>
        </p:grpSpPr>
        <p:sp>
          <p:nvSpPr>
            <p:cNvPr id="210" name="Regular Pentagon 209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006699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1" name="Regular Pentagon 210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006699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2" name="Diagonal Stripe 211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006699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13" name="Group 274"/>
          <p:cNvGrpSpPr/>
          <p:nvPr/>
        </p:nvGrpSpPr>
        <p:grpSpPr>
          <a:xfrm>
            <a:off x="2246626" y="5403659"/>
            <a:ext cx="885214" cy="367869"/>
            <a:chOff x="6286512" y="2775380"/>
            <a:chExt cx="885214" cy="367869"/>
          </a:xfrm>
        </p:grpSpPr>
        <p:sp>
          <p:nvSpPr>
            <p:cNvPr id="214" name="TextBox 213"/>
            <p:cNvSpPr txBox="1"/>
            <p:nvPr/>
          </p:nvSpPr>
          <p:spPr>
            <a:xfrm>
              <a:off x="6606784" y="2775380"/>
              <a:ext cx="5649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0" dirty="0" err="1" smtClean="0">
                  <a:ln>
                    <a:solidFill>
                      <a:srgbClr val="00B050"/>
                    </a:solidFill>
                  </a:ln>
                  <a:solidFill>
                    <a:srgbClr val="92D050"/>
                  </a:solidFill>
                  <a:latin typeface="+mn-lt"/>
                </a:rPr>
                <a:t>PtG</a:t>
              </a:r>
              <a:endParaRPr lang="en-GB" i="0" dirty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+mn-lt"/>
              </a:endParaRPr>
            </a:p>
          </p:txBody>
        </p:sp>
        <p:cxnSp>
          <p:nvCxnSpPr>
            <p:cNvPr id="215" name="Straight Arrow Connector 214"/>
            <p:cNvCxnSpPr/>
            <p:nvPr/>
          </p:nvCxnSpPr>
          <p:spPr bwMode="auto">
            <a:xfrm rot="10800000" flipV="1">
              <a:off x="6286512" y="3006815"/>
              <a:ext cx="357190" cy="13643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216" name="TextBox 215"/>
          <p:cNvSpPr txBox="1"/>
          <p:nvPr/>
        </p:nvSpPr>
        <p:spPr>
          <a:xfrm>
            <a:off x="3347864" y="3767380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0" dirty="0" err="1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Periplasm</a:t>
            </a:r>
            <a:endParaRPr lang="en-GB" i="0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cxnSp>
        <p:nvCxnSpPr>
          <p:cNvPr id="217" name="Straight Connector 216"/>
          <p:cNvCxnSpPr/>
          <p:nvPr/>
        </p:nvCxnSpPr>
        <p:spPr bwMode="auto">
          <a:xfrm rot="5400000">
            <a:off x="1400700" y="2328580"/>
            <a:ext cx="363742" cy="948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/>
          <p:nvPr/>
        </p:nvCxnSpPr>
        <p:spPr bwMode="auto">
          <a:xfrm rot="5400000">
            <a:off x="686320" y="2328580"/>
            <a:ext cx="363742" cy="948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21" name="TextBox 220"/>
          <p:cNvSpPr txBox="1"/>
          <p:nvPr/>
        </p:nvSpPr>
        <p:spPr>
          <a:xfrm>
            <a:off x="3347864" y="908720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Cell wall</a:t>
            </a:r>
            <a:endParaRPr lang="en-GB" i="0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4.44444E-6 L -0.03368 0.0372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185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-0.03593 0.0384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6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96 0.0185 C 0.03872 -0.00601 0.05365 -0.0303 0.06059 -0.05042 C 0.06754 -0.07054 0.06632 -0.08164 0.06615 -0.10268 C 0.06598 -0.1235 0.06494 -0.15772 0.05921 -0.17669 C 0.05348 -0.19588 0.04289 -0.20698 0.0323 -0.21785 " pathEditMode="relative" rAng="0" ptsTypes="aaaaA">
                                      <p:cBhvr>
                                        <p:cTn id="65" dur="34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0" y="-1180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8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-10800000">
                                      <p:cBhvr>
                                        <p:cTn id="67" dur="3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2.77778E-7 -7.18779E-6 L -2.77778E-7 0.15725 " pathEditMode="relative" ptsTypes="AA">
                                      <p:cBhvr>
                                        <p:cTn id="69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8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8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29 -0.21806 L -0.07257 -0.5597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43" y="-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animBg="1"/>
      <p:bldP spid="196" grpId="1" animBg="1"/>
      <p:bldP spid="200" grpId="0" animBg="1"/>
      <p:bldP spid="201" grpId="0"/>
      <p:bldP spid="202" grpId="0" animBg="1"/>
      <p:bldP spid="202" grpId="1" animBg="1"/>
      <p:bldP spid="202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Rectangle 218"/>
          <p:cNvSpPr/>
          <p:nvPr/>
        </p:nvSpPr>
        <p:spPr bwMode="auto">
          <a:xfrm rot="16200000">
            <a:off x="-516062" y="1591537"/>
            <a:ext cx="5682286" cy="431664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Bacterial wall inhibitors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605052" y="1916832"/>
            <a:ext cx="4497279" cy="37702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1800" b="1" i="0" dirty="0" err="1" smtClean="0">
                <a:solidFill>
                  <a:srgbClr val="C00000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 synthesis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Vancomycin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binds to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alanine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residues on the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pentapeptide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preventing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synthesis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en-GB" sz="1800" b="1" i="0" dirty="0" err="1" smtClean="0">
                <a:solidFill>
                  <a:srgbClr val="C00000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 transportation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Bacitracin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inhibits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bactoprenol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regeneration preventing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transportation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 startAt="3"/>
            </a:pPr>
            <a:r>
              <a:rPr lang="en-GB" sz="1800" b="1" i="0" dirty="0" err="1" smtClean="0">
                <a:solidFill>
                  <a:srgbClr val="C00000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 incorporation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-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lactams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bind covalently to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transpeptidase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inhibiting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PtG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incorporation into cell wall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-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lactams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include:</a:t>
            </a:r>
          </a:p>
          <a:p>
            <a:pPr marL="800100" lvl="1" indent="-342900">
              <a:spcAft>
                <a:spcPts val="0"/>
              </a:spcAft>
              <a:buFont typeface="Symbol" pitchFamily="18" charset="2"/>
              <a:buChar char="®"/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  <a:sym typeface="Symbol"/>
              </a:rPr>
              <a:t>Carbapenems</a:t>
            </a:r>
            <a:endParaRPr lang="en-GB" b="1" i="0" dirty="0" smtClean="0">
              <a:solidFill>
                <a:srgbClr val="FF6600"/>
              </a:solidFill>
              <a:latin typeface="+mn-lt"/>
              <a:sym typeface="Symbol"/>
            </a:endParaRPr>
          </a:p>
          <a:p>
            <a:pPr marL="800100" lvl="1" indent="-342900">
              <a:spcAft>
                <a:spcPts val="0"/>
              </a:spcAft>
              <a:buFont typeface="Symbol" pitchFamily="18" charset="2"/>
              <a:buChar char="®"/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  <a:sym typeface="Symbol"/>
              </a:rPr>
              <a:t>Cephalosporins</a:t>
            </a:r>
            <a:endParaRPr lang="en-GB" b="1" i="0" dirty="0" smtClean="0">
              <a:solidFill>
                <a:srgbClr val="FF6600"/>
              </a:solidFill>
              <a:latin typeface="+mn-lt"/>
              <a:sym typeface="Symbol"/>
            </a:endParaRPr>
          </a:p>
          <a:p>
            <a:pPr marL="800100" lvl="1" indent="-342900">
              <a:spcAft>
                <a:spcPts val="0"/>
              </a:spcAft>
              <a:buFont typeface="Symbol" pitchFamily="18" charset="2"/>
              <a:buChar char="®"/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  <a:sym typeface="Symbol"/>
              </a:rPr>
              <a:t>Penicillins</a:t>
            </a:r>
            <a:endParaRPr lang="en-GB" b="1" i="0" dirty="0" smtClean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60093" y="908720"/>
            <a:ext cx="4339899" cy="2644346"/>
          </a:xfrm>
          <a:prstGeom prst="rect">
            <a:avLst/>
          </a:prstGeom>
          <a:solidFill>
            <a:srgbClr val="FFFF00">
              <a:alpha val="2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matte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 rot="5400000">
            <a:off x="717231" y="2344153"/>
            <a:ext cx="366023" cy="5153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rot="5400000">
            <a:off x="1422781" y="2364053"/>
            <a:ext cx="383685" cy="1173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rot="10800000" flipV="1">
            <a:off x="2343033" y="2195744"/>
            <a:ext cx="31638" cy="37485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10800000" flipV="1">
            <a:off x="3028838" y="2178081"/>
            <a:ext cx="31638" cy="37485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rot="10800000" flipV="1">
            <a:off x="3743218" y="2195744"/>
            <a:ext cx="31638" cy="37485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 212"/>
          <p:cNvGrpSpPr/>
          <p:nvPr/>
        </p:nvGrpSpPr>
        <p:grpSpPr>
          <a:xfrm>
            <a:off x="1374539" y="2410058"/>
            <a:ext cx="982423" cy="1058498"/>
            <a:chOff x="5070725" y="3818312"/>
            <a:chExt cx="982423" cy="1058498"/>
          </a:xfrm>
        </p:grpSpPr>
        <p:sp>
          <p:nvSpPr>
            <p:cNvPr id="54" name="Regular Pentagon 53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5" name="Regular Pentagon 54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6" name="Diagonal Stripe 55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" name="Group 213"/>
          <p:cNvGrpSpPr/>
          <p:nvPr/>
        </p:nvGrpSpPr>
        <p:grpSpPr>
          <a:xfrm>
            <a:off x="2088919" y="2410058"/>
            <a:ext cx="982423" cy="1058498"/>
            <a:chOff x="5070725" y="3818312"/>
            <a:chExt cx="982423" cy="1058498"/>
          </a:xfrm>
        </p:grpSpPr>
        <p:sp>
          <p:nvSpPr>
            <p:cNvPr id="58" name="Regular Pentagon 57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" name="Regular Pentagon 58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" name="Diagonal Stripe 59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" name="Group 217"/>
          <p:cNvGrpSpPr/>
          <p:nvPr/>
        </p:nvGrpSpPr>
        <p:grpSpPr>
          <a:xfrm>
            <a:off x="-36512" y="2410058"/>
            <a:ext cx="982423" cy="1058498"/>
            <a:chOff x="5070725" y="3818312"/>
            <a:chExt cx="982423" cy="1058498"/>
          </a:xfrm>
        </p:grpSpPr>
        <p:sp>
          <p:nvSpPr>
            <p:cNvPr id="62" name="Regular Pentagon 61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3" name="Regular Pentagon 62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4" name="Diagonal Stripe 63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" name="Group 221"/>
          <p:cNvGrpSpPr/>
          <p:nvPr/>
        </p:nvGrpSpPr>
        <p:grpSpPr>
          <a:xfrm>
            <a:off x="2803299" y="2410058"/>
            <a:ext cx="982423" cy="1058498"/>
            <a:chOff x="5070725" y="3818312"/>
            <a:chExt cx="982423" cy="1058498"/>
          </a:xfrm>
        </p:grpSpPr>
        <p:sp>
          <p:nvSpPr>
            <p:cNvPr id="66" name="Regular Pentagon 65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7" name="Regular Pentagon 66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8" name="Diagonal Stripe 67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6" name="Group 225"/>
          <p:cNvGrpSpPr/>
          <p:nvPr/>
        </p:nvGrpSpPr>
        <p:grpSpPr>
          <a:xfrm>
            <a:off x="3517679" y="2410058"/>
            <a:ext cx="982423" cy="1058498"/>
            <a:chOff x="5070725" y="3818312"/>
            <a:chExt cx="982423" cy="1058498"/>
          </a:xfrm>
        </p:grpSpPr>
        <p:sp>
          <p:nvSpPr>
            <p:cNvPr id="70" name="Regular Pentagon 69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1" name="Regular Pentagon 70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2" name="Diagonal Stripe 71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8" name="Group 237"/>
          <p:cNvGrpSpPr/>
          <p:nvPr/>
        </p:nvGrpSpPr>
        <p:grpSpPr>
          <a:xfrm>
            <a:off x="660159" y="2410058"/>
            <a:ext cx="982423" cy="1058498"/>
            <a:chOff x="5070725" y="3818312"/>
            <a:chExt cx="982423" cy="1058498"/>
          </a:xfrm>
        </p:grpSpPr>
        <p:sp>
          <p:nvSpPr>
            <p:cNvPr id="81" name="Regular Pentagon 80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2" name="Regular Pentagon 81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3" name="Diagonal Stripe 82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9" name="Group 241"/>
          <p:cNvGrpSpPr/>
          <p:nvPr/>
        </p:nvGrpSpPr>
        <p:grpSpPr>
          <a:xfrm rot="10800000">
            <a:off x="177802" y="1280121"/>
            <a:ext cx="982423" cy="1058498"/>
            <a:chOff x="5070725" y="3818312"/>
            <a:chExt cx="982423" cy="1058498"/>
          </a:xfrm>
        </p:grpSpPr>
        <p:sp>
          <p:nvSpPr>
            <p:cNvPr id="85" name="Regular Pentagon 84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6" name="Regular Pentagon 85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7" name="Diagonal Stripe 86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0" name="Group 249"/>
          <p:cNvGrpSpPr/>
          <p:nvPr/>
        </p:nvGrpSpPr>
        <p:grpSpPr>
          <a:xfrm rot="10800000">
            <a:off x="892182" y="1280121"/>
            <a:ext cx="982423" cy="1058498"/>
            <a:chOff x="5070725" y="3818312"/>
            <a:chExt cx="982423" cy="1058498"/>
          </a:xfrm>
        </p:grpSpPr>
        <p:sp>
          <p:nvSpPr>
            <p:cNvPr id="89" name="Regular Pentagon 88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0" name="Regular Pentagon 89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1" name="Diagonal Stripe 90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1" name="Group 253"/>
          <p:cNvGrpSpPr/>
          <p:nvPr/>
        </p:nvGrpSpPr>
        <p:grpSpPr>
          <a:xfrm rot="10800000">
            <a:off x="1606562" y="1280121"/>
            <a:ext cx="982423" cy="1058498"/>
            <a:chOff x="5070725" y="3818312"/>
            <a:chExt cx="982423" cy="1058498"/>
          </a:xfrm>
        </p:grpSpPr>
        <p:sp>
          <p:nvSpPr>
            <p:cNvPr id="93" name="Regular Pentagon 92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4" name="Regular Pentagon 93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5" name="Diagonal Stripe 94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2" name="Group 257"/>
          <p:cNvGrpSpPr/>
          <p:nvPr/>
        </p:nvGrpSpPr>
        <p:grpSpPr>
          <a:xfrm rot="10800000">
            <a:off x="2303234" y="1280122"/>
            <a:ext cx="982423" cy="1058498"/>
            <a:chOff x="5070725" y="3818312"/>
            <a:chExt cx="982423" cy="1058498"/>
          </a:xfrm>
        </p:grpSpPr>
        <p:sp>
          <p:nvSpPr>
            <p:cNvPr id="97" name="Regular Pentagon 96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8" name="Regular Pentagon 97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9" name="Diagonal Stripe 98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3" name="Group 261"/>
          <p:cNvGrpSpPr/>
          <p:nvPr/>
        </p:nvGrpSpPr>
        <p:grpSpPr>
          <a:xfrm rot="10800000">
            <a:off x="3035322" y="1280122"/>
            <a:ext cx="982423" cy="1058498"/>
            <a:chOff x="5070725" y="3818312"/>
            <a:chExt cx="982423" cy="1058498"/>
          </a:xfrm>
        </p:grpSpPr>
        <p:sp>
          <p:nvSpPr>
            <p:cNvPr id="101" name="Regular Pentagon 100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2" name="Regular Pentagon 101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3" name="Diagonal Stripe 102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4" name="Group 265"/>
          <p:cNvGrpSpPr/>
          <p:nvPr/>
        </p:nvGrpSpPr>
        <p:grpSpPr>
          <a:xfrm rot="10800000">
            <a:off x="3749702" y="1280122"/>
            <a:ext cx="982423" cy="1058498"/>
            <a:chOff x="5070725" y="3818312"/>
            <a:chExt cx="982423" cy="1058498"/>
          </a:xfrm>
        </p:grpSpPr>
        <p:sp>
          <p:nvSpPr>
            <p:cNvPr id="105" name="Regular Pentagon 104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6" name="Regular Pentagon 105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7" name="Diagonal Stripe 106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5" name="Group 281"/>
          <p:cNvGrpSpPr/>
          <p:nvPr/>
        </p:nvGrpSpPr>
        <p:grpSpPr>
          <a:xfrm>
            <a:off x="160093" y="4053132"/>
            <a:ext cx="4339899" cy="1084449"/>
            <a:chOff x="2214546" y="4500570"/>
            <a:chExt cx="5500726" cy="1084449"/>
          </a:xfrm>
        </p:grpSpPr>
        <p:grpSp>
          <p:nvGrpSpPr>
            <p:cNvPr id="16" name="Group 207"/>
            <p:cNvGrpSpPr/>
            <p:nvPr/>
          </p:nvGrpSpPr>
          <p:grpSpPr>
            <a:xfrm>
              <a:off x="2214546" y="4572008"/>
              <a:ext cx="5500726" cy="895893"/>
              <a:chOff x="3500430" y="5130633"/>
              <a:chExt cx="5500726" cy="895893"/>
            </a:xfrm>
          </p:grpSpPr>
          <p:sp>
            <p:nvSpPr>
              <p:cNvPr id="117" name="Rectangle 116"/>
              <p:cNvSpPr/>
              <p:nvPr/>
            </p:nvSpPr>
            <p:spPr bwMode="auto">
              <a:xfrm>
                <a:off x="3500430" y="5143512"/>
                <a:ext cx="5500726" cy="857256"/>
              </a:xfrm>
              <a:prstGeom prst="rect">
                <a:avLst/>
              </a:prstGeom>
              <a:solidFill>
                <a:schemeClr val="bg1">
                  <a:lumMod val="6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Freeform 117"/>
              <p:cNvSpPr/>
              <p:nvPr/>
            </p:nvSpPr>
            <p:spPr bwMode="auto">
              <a:xfrm>
                <a:off x="3615474" y="5512630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9" name="Freeform 118"/>
              <p:cNvSpPr/>
              <p:nvPr/>
            </p:nvSpPr>
            <p:spPr bwMode="auto">
              <a:xfrm>
                <a:off x="3897369" y="5523337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Freeform 120"/>
              <p:cNvSpPr/>
              <p:nvPr/>
            </p:nvSpPr>
            <p:spPr bwMode="auto">
              <a:xfrm>
                <a:off x="4192175" y="5514283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Freeform 121"/>
              <p:cNvSpPr/>
              <p:nvPr/>
            </p:nvSpPr>
            <p:spPr bwMode="auto">
              <a:xfrm>
                <a:off x="5620935" y="5523337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Freeform 122"/>
              <p:cNvSpPr/>
              <p:nvPr/>
            </p:nvSpPr>
            <p:spPr bwMode="auto">
              <a:xfrm>
                <a:off x="6473664" y="5518810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Freeform 123"/>
              <p:cNvSpPr/>
              <p:nvPr/>
            </p:nvSpPr>
            <p:spPr bwMode="auto">
              <a:xfrm>
                <a:off x="6187912" y="5540451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Freeform 124"/>
              <p:cNvSpPr/>
              <p:nvPr/>
            </p:nvSpPr>
            <p:spPr bwMode="auto">
              <a:xfrm>
                <a:off x="5050425" y="5509756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Freeform 125"/>
              <p:cNvSpPr/>
              <p:nvPr/>
            </p:nvSpPr>
            <p:spPr bwMode="auto">
              <a:xfrm>
                <a:off x="4755619" y="5514283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Freeform 126"/>
              <p:cNvSpPr/>
              <p:nvPr/>
            </p:nvSpPr>
            <p:spPr bwMode="auto">
              <a:xfrm>
                <a:off x="5330656" y="5509756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Freeform 127"/>
              <p:cNvSpPr/>
              <p:nvPr/>
            </p:nvSpPr>
            <p:spPr bwMode="auto">
              <a:xfrm>
                <a:off x="7344501" y="5532391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0" name="Freeform 129"/>
              <p:cNvSpPr/>
              <p:nvPr/>
            </p:nvSpPr>
            <p:spPr bwMode="auto">
              <a:xfrm>
                <a:off x="5886838" y="5509755"/>
                <a:ext cx="45719" cy="20435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1" name="Freeform 130"/>
              <p:cNvSpPr/>
              <p:nvPr/>
            </p:nvSpPr>
            <p:spPr bwMode="auto">
              <a:xfrm>
                <a:off x="4465340" y="5527864"/>
                <a:ext cx="45719" cy="20435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2" name="Freeform 131"/>
              <p:cNvSpPr/>
              <p:nvPr/>
            </p:nvSpPr>
            <p:spPr bwMode="auto">
              <a:xfrm>
                <a:off x="6751356" y="5500702"/>
                <a:ext cx="45719" cy="20435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Freeform 132"/>
              <p:cNvSpPr/>
              <p:nvPr/>
            </p:nvSpPr>
            <p:spPr bwMode="auto">
              <a:xfrm>
                <a:off x="7050689" y="5523337"/>
                <a:ext cx="45719" cy="20435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Freeform 133"/>
              <p:cNvSpPr/>
              <p:nvPr/>
            </p:nvSpPr>
            <p:spPr bwMode="auto">
              <a:xfrm>
                <a:off x="7897897" y="5544978"/>
                <a:ext cx="45719" cy="20435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Freeform 134"/>
              <p:cNvSpPr/>
              <p:nvPr/>
            </p:nvSpPr>
            <p:spPr bwMode="auto">
              <a:xfrm>
                <a:off x="7612145" y="5518810"/>
                <a:ext cx="45719" cy="20435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Freeform 135"/>
              <p:cNvSpPr/>
              <p:nvPr/>
            </p:nvSpPr>
            <p:spPr bwMode="auto">
              <a:xfrm>
                <a:off x="8769728" y="5523337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7" name="Freeform 136"/>
              <p:cNvSpPr/>
              <p:nvPr/>
            </p:nvSpPr>
            <p:spPr bwMode="auto">
              <a:xfrm>
                <a:off x="8201757" y="5523337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8" name="Freeform 137"/>
              <p:cNvSpPr/>
              <p:nvPr/>
            </p:nvSpPr>
            <p:spPr bwMode="auto">
              <a:xfrm>
                <a:off x="8469401" y="5509756"/>
                <a:ext cx="45719" cy="20435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9" name="Freeform 138"/>
              <p:cNvSpPr/>
              <p:nvPr/>
            </p:nvSpPr>
            <p:spPr bwMode="auto">
              <a:xfrm>
                <a:off x="4765896" y="5423026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0" name="Freeform 139"/>
              <p:cNvSpPr/>
              <p:nvPr/>
            </p:nvSpPr>
            <p:spPr bwMode="auto">
              <a:xfrm>
                <a:off x="3620671" y="5420210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1" name="Freeform 140"/>
              <p:cNvSpPr/>
              <p:nvPr/>
            </p:nvSpPr>
            <p:spPr bwMode="auto">
              <a:xfrm>
                <a:off x="4178594" y="5420210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Freeform 141"/>
              <p:cNvSpPr/>
              <p:nvPr/>
            </p:nvSpPr>
            <p:spPr bwMode="auto">
              <a:xfrm>
                <a:off x="5027790" y="5403096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Freeform 142"/>
              <p:cNvSpPr/>
              <p:nvPr/>
            </p:nvSpPr>
            <p:spPr bwMode="auto">
              <a:xfrm>
                <a:off x="5880519" y="5420210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Freeform 143"/>
              <p:cNvSpPr/>
              <p:nvPr/>
            </p:nvSpPr>
            <p:spPr bwMode="auto">
              <a:xfrm>
                <a:off x="6175325" y="5429264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5" name="Freeform 144"/>
              <p:cNvSpPr/>
              <p:nvPr/>
            </p:nvSpPr>
            <p:spPr bwMode="auto">
              <a:xfrm>
                <a:off x="7067803" y="5403096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6" name="Freeform 145"/>
              <p:cNvSpPr/>
              <p:nvPr/>
            </p:nvSpPr>
            <p:spPr bwMode="auto">
              <a:xfrm>
                <a:off x="7358082" y="5429264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7" name="Freeform 146"/>
              <p:cNvSpPr/>
              <p:nvPr/>
            </p:nvSpPr>
            <p:spPr bwMode="auto">
              <a:xfrm>
                <a:off x="6500826" y="5429264"/>
                <a:ext cx="65747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8" name="Freeform 147"/>
              <p:cNvSpPr/>
              <p:nvPr/>
            </p:nvSpPr>
            <p:spPr bwMode="auto">
              <a:xfrm>
                <a:off x="6769464" y="5411156"/>
                <a:ext cx="65747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9" name="Freeform 148"/>
              <p:cNvSpPr/>
              <p:nvPr/>
            </p:nvSpPr>
            <p:spPr bwMode="auto">
              <a:xfrm>
                <a:off x="7643834" y="5429264"/>
                <a:ext cx="65747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0" name="Freeform 149"/>
              <p:cNvSpPr/>
              <p:nvPr/>
            </p:nvSpPr>
            <p:spPr bwMode="auto">
              <a:xfrm>
                <a:off x="5626456" y="5429264"/>
                <a:ext cx="65747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1" name="Freeform 150"/>
              <p:cNvSpPr/>
              <p:nvPr/>
            </p:nvSpPr>
            <p:spPr bwMode="auto">
              <a:xfrm>
                <a:off x="5344237" y="5424737"/>
                <a:ext cx="65747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2" name="Freeform 151"/>
              <p:cNvSpPr/>
              <p:nvPr/>
            </p:nvSpPr>
            <p:spPr bwMode="auto">
              <a:xfrm>
                <a:off x="8786842" y="5429264"/>
                <a:ext cx="65747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3" name="Freeform 152"/>
              <p:cNvSpPr/>
              <p:nvPr/>
            </p:nvSpPr>
            <p:spPr bwMode="auto">
              <a:xfrm>
                <a:off x="4429124" y="5429264"/>
                <a:ext cx="90362" cy="2434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4" name="Freeform 153"/>
              <p:cNvSpPr/>
              <p:nvPr/>
            </p:nvSpPr>
            <p:spPr bwMode="auto">
              <a:xfrm>
                <a:off x="7858148" y="5429264"/>
                <a:ext cx="90362" cy="2434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5" name="Freeform 154"/>
              <p:cNvSpPr/>
              <p:nvPr/>
            </p:nvSpPr>
            <p:spPr bwMode="auto">
              <a:xfrm>
                <a:off x="8134846" y="5411156"/>
                <a:ext cx="90362" cy="2434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6" name="Freeform 155"/>
              <p:cNvSpPr/>
              <p:nvPr/>
            </p:nvSpPr>
            <p:spPr bwMode="auto">
              <a:xfrm>
                <a:off x="8434179" y="5384988"/>
                <a:ext cx="90362" cy="2434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7" name="Freeform 156"/>
              <p:cNvSpPr/>
              <p:nvPr/>
            </p:nvSpPr>
            <p:spPr bwMode="auto">
              <a:xfrm>
                <a:off x="3848566" y="5415683"/>
                <a:ext cx="90362" cy="2434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 bwMode="auto">
              <a:xfrm>
                <a:off x="3500430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 bwMode="auto">
              <a:xfrm>
                <a:off x="3786182" y="5156391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0" name="Oval 159"/>
              <p:cNvSpPr/>
              <p:nvPr/>
            </p:nvSpPr>
            <p:spPr bwMode="auto">
              <a:xfrm>
                <a:off x="4071934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1" name="Oval 160"/>
              <p:cNvSpPr/>
              <p:nvPr/>
            </p:nvSpPr>
            <p:spPr bwMode="auto">
              <a:xfrm>
                <a:off x="4357686" y="5169270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2" name="Oval 161"/>
              <p:cNvSpPr/>
              <p:nvPr/>
            </p:nvSpPr>
            <p:spPr bwMode="auto">
              <a:xfrm>
                <a:off x="4643438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3" name="Oval 162"/>
              <p:cNvSpPr/>
              <p:nvPr/>
            </p:nvSpPr>
            <p:spPr bwMode="auto">
              <a:xfrm>
                <a:off x="4929190" y="5130633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4" name="Oval 163"/>
              <p:cNvSpPr/>
              <p:nvPr/>
            </p:nvSpPr>
            <p:spPr bwMode="auto">
              <a:xfrm>
                <a:off x="5214942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5" name="Oval 164"/>
              <p:cNvSpPr/>
              <p:nvPr/>
            </p:nvSpPr>
            <p:spPr bwMode="auto">
              <a:xfrm>
                <a:off x="5500694" y="5156391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6" name="Oval 165"/>
              <p:cNvSpPr/>
              <p:nvPr/>
            </p:nvSpPr>
            <p:spPr bwMode="auto">
              <a:xfrm>
                <a:off x="5786446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7" name="Oval 166"/>
              <p:cNvSpPr/>
              <p:nvPr/>
            </p:nvSpPr>
            <p:spPr bwMode="auto">
              <a:xfrm>
                <a:off x="6072198" y="5169270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 bwMode="auto">
              <a:xfrm>
                <a:off x="6357950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 bwMode="auto">
              <a:xfrm>
                <a:off x="6643702" y="5130633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 bwMode="auto">
              <a:xfrm>
                <a:off x="6946711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 bwMode="auto">
              <a:xfrm>
                <a:off x="7232463" y="5156391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2" name="Oval 171"/>
              <p:cNvSpPr/>
              <p:nvPr/>
            </p:nvSpPr>
            <p:spPr bwMode="auto">
              <a:xfrm>
                <a:off x="7518215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3" name="Oval 172"/>
              <p:cNvSpPr/>
              <p:nvPr/>
            </p:nvSpPr>
            <p:spPr bwMode="auto">
              <a:xfrm>
                <a:off x="7803967" y="5169270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 bwMode="auto">
              <a:xfrm>
                <a:off x="8089719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 bwMode="auto">
              <a:xfrm>
                <a:off x="8375471" y="5130633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 bwMode="auto">
              <a:xfrm>
                <a:off x="8661223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 bwMode="auto">
              <a:xfrm>
                <a:off x="3500430" y="5702137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 bwMode="auto">
              <a:xfrm>
                <a:off x="3786182" y="5715016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 bwMode="auto">
              <a:xfrm>
                <a:off x="4071934" y="5702137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 bwMode="auto">
              <a:xfrm>
                <a:off x="4357686" y="5727895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 bwMode="auto">
              <a:xfrm>
                <a:off x="4643438" y="5702137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2" name="Oval 181"/>
              <p:cNvSpPr/>
              <p:nvPr/>
            </p:nvSpPr>
            <p:spPr bwMode="auto">
              <a:xfrm>
                <a:off x="4929190" y="5689258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3" name="Oval 182"/>
              <p:cNvSpPr/>
              <p:nvPr/>
            </p:nvSpPr>
            <p:spPr bwMode="auto">
              <a:xfrm>
                <a:off x="5214942" y="5702137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4" name="Oval 183"/>
              <p:cNvSpPr/>
              <p:nvPr/>
            </p:nvSpPr>
            <p:spPr bwMode="auto">
              <a:xfrm>
                <a:off x="5500694" y="5715016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5" name="Oval 184"/>
              <p:cNvSpPr/>
              <p:nvPr/>
            </p:nvSpPr>
            <p:spPr bwMode="auto">
              <a:xfrm>
                <a:off x="5786446" y="5702137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6" name="Oval 185"/>
              <p:cNvSpPr/>
              <p:nvPr/>
            </p:nvSpPr>
            <p:spPr bwMode="auto">
              <a:xfrm>
                <a:off x="6072198" y="5727895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7" name="Oval 186"/>
              <p:cNvSpPr/>
              <p:nvPr/>
            </p:nvSpPr>
            <p:spPr bwMode="auto">
              <a:xfrm>
                <a:off x="6357950" y="5702137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8" name="Oval 187"/>
              <p:cNvSpPr/>
              <p:nvPr/>
            </p:nvSpPr>
            <p:spPr bwMode="auto">
              <a:xfrm>
                <a:off x="6643702" y="5689258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9" name="Oval 188"/>
              <p:cNvSpPr/>
              <p:nvPr/>
            </p:nvSpPr>
            <p:spPr bwMode="auto">
              <a:xfrm>
                <a:off x="6946711" y="5715016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0" name="Oval 189"/>
              <p:cNvSpPr/>
              <p:nvPr/>
            </p:nvSpPr>
            <p:spPr bwMode="auto">
              <a:xfrm>
                <a:off x="7232463" y="5727895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 bwMode="auto">
              <a:xfrm>
                <a:off x="7518215" y="5715016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2" name="Oval 191"/>
              <p:cNvSpPr/>
              <p:nvPr/>
            </p:nvSpPr>
            <p:spPr bwMode="auto">
              <a:xfrm>
                <a:off x="7803967" y="5740774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3" name="Oval 192"/>
              <p:cNvSpPr/>
              <p:nvPr/>
            </p:nvSpPr>
            <p:spPr bwMode="auto">
              <a:xfrm>
                <a:off x="8089719" y="5715016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4" name="Oval 193"/>
              <p:cNvSpPr/>
              <p:nvPr/>
            </p:nvSpPr>
            <p:spPr bwMode="auto">
              <a:xfrm>
                <a:off x="8375471" y="5702137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5" name="Oval 194"/>
              <p:cNvSpPr/>
              <p:nvPr/>
            </p:nvSpPr>
            <p:spPr bwMode="auto">
              <a:xfrm>
                <a:off x="8661223" y="5715016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115" name="Freeform 114"/>
            <p:cNvSpPr/>
            <p:nvPr/>
          </p:nvSpPr>
          <p:spPr bwMode="auto">
            <a:xfrm>
              <a:off x="3857620" y="4500570"/>
              <a:ext cx="596900" cy="1033462"/>
            </a:xfrm>
            <a:custGeom>
              <a:avLst/>
              <a:gdLst>
                <a:gd name="connsiteX0" fmla="*/ 88900 w 596900"/>
                <a:gd name="connsiteY0" fmla="*/ 66675 h 1033462"/>
                <a:gd name="connsiteX1" fmla="*/ 193675 w 596900"/>
                <a:gd name="connsiteY1" fmla="*/ 9525 h 1033462"/>
                <a:gd name="connsiteX2" fmla="*/ 393700 w 596900"/>
                <a:gd name="connsiteY2" fmla="*/ 9525 h 1033462"/>
                <a:gd name="connsiteX3" fmla="*/ 546100 w 596900"/>
                <a:gd name="connsiteY3" fmla="*/ 57150 h 1033462"/>
                <a:gd name="connsiteX4" fmla="*/ 593725 w 596900"/>
                <a:gd name="connsiteY4" fmla="*/ 323850 h 1033462"/>
                <a:gd name="connsiteX5" fmla="*/ 555625 w 596900"/>
                <a:gd name="connsiteY5" fmla="*/ 581025 h 1033462"/>
                <a:gd name="connsiteX6" fmla="*/ 593725 w 596900"/>
                <a:gd name="connsiteY6" fmla="*/ 876300 h 1033462"/>
                <a:gd name="connsiteX7" fmla="*/ 536575 w 596900"/>
                <a:gd name="connsiteY7" fmla="*/ 1028700 h 1033462"/>
                <a:gd name="connsiteX8" fmla="*/ 288925 w 596900"/>
                <a:gd name="connsiteY8" fmla="*/ 904875 h 1033462"/>
                <a:gd name="connsiteX9" fmla="*/ 136525 w 596900"/>
                <a:gd name="connsiteY9" fmla="*/ 590550 h 1033462"/>
                <a:gd name="connsiteX10" fmla="*/ 12700 w 596900"/>
                <a:gd name="connsiteY10" fmla="*/ 323850 h 1033462"/>
                <a:gd name="connsiteX11" fmla="*/ 88900 w 596900"/>
                <a:gd name="connsiteY11" fmla="*/ 66675 h 10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96900" h="1033462">
                  <a:moveTo>
                    <a:pt x="88900" y="66675"/>
                  </a:moveTo>
                  <a:cubicBezTo>
                    <a:pt x="119062" y="14288"/>
                    <a:pt x="142875" y="19050"/>
                    <a:pt x="193675" y="9525"/>
                  </a:cubicBezTo>
                  <a:cubicBezTo>
                    <a:pt x="244475" y="0"/>
                    <a:pt x="334963" y="1588"/>
                    <a:pt x="393700" y="9525"/>
                  </a:cubicBezTo>
                  <a:cubicBezTo>
                    <a:pt x="452438" y="17463"/>
                    <a:pt x="512762" y="4762"/>
                    <a:pt x="546100" y="57150"/>
                  </a:cubicBezTo>
                  <a:cubicBezTo>
                    <a:pt x="579438" y="109538"/>
                    <a:pt x="592138" y="236538"/>
                    <a:pt x="593725" y="323850"/>
                  </a:cubicBezTo>
                  <a:cubicBezTo>
                    <a:pt x="595312" y="411162"/>
                    <a:pt x="555625" y="488950"/>
                    <a:pt x="555625" y="581025"/>
                  </a:cubicBezTo>
                  <a:cubicBezTo>
                    <a:pt x="555625" y="673100"/>
                    <a:pt x="596900" y="801688"/>
                    <a:pt x="593725" y="876300"/>
                  </a:cubicBezTo>
                  <a:cubicBezTo>
                    <a:pt x="590550" y="950912"/>
                    <a:pt x="587375" y="1023938"/>
                    <a:pt x="536575" y="1028700"/>
                  </a:cubicBezTo>
                  <a:cubicBezTo>
                    <a:pt x="485775" y="1033462"/>
                    <a:pt x="355600" y="977900"/>
                    <a:pt x="288925" y="904875"/>
                  </a:cubicBezTo>
                  <a:cubicBezTo>
                    <a:pt x="222250" y="831850"/>
                    <a:pt x="182563" y="687388"/>
                    <a:pt x="136525" y="590550"/>
                  </a:cubicBezTo>
                  <a:cubicBezTo>
                    <a:pt x="90488" y="493713"/>
                    <a:pt x="25400" y="411163"/>
                    <a:pt x="12700" y="323850"/>
                  </a:cubicBezTo>
                  <a:cubicBezTo>
                    <a:pt x="0" y="236537"/>
                    <a:pt x="58738" y="119062"/>
                    <a:pt x="88900" y="66675"/>
                  </a:cubicBezTo>
                  <a:close/>
                </a:path>
              </a:pathLst>
            </a:custGeom>
            <a:solidFill>
              <a:srgbClr val="E78E24">
                <a:alpha val="8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flat">
              <a:bevelT w="196850"/>
              <a:bevelB w="1968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6" name="Freeform 115"/>
            <p:cNvSpPr/>
            <p:nvPr/>
          </p:nvSpPr>
          <p:spPr bwMode="auto">
            <a:xfrm>
              <a:off x="5929322" y="5024662"/>
              <a:ext cx="619157" cy="560357"/>
            </a:xfrm>
            <a:custGeom>
              <a:avLst/>
              <a:gdLst>
                <a:gd name="connsiteX0" fmla="*/ 88900 w 596900"/>
                <a:gd name="connsiteY0" fmla="*/ 66675 h 1033462"/>
                <a:gd name="connsiteX1" fmla="*/ 193675 w 596900"/>
                <a:gd name="connsiteY1" fmla="*/ 9525 h 1033462"/>
                <a:gd name="connsiteX2" fmla="*/ 393700 w 596900"/>
                <a:gd name="connsiteY2" fmla="*/ 9525 h 1033462"/>
                <a:gd name="connsiteX3" fmla="*/ 546100 w 596900"/>
                <a:gd name="connsiteY3" fmla="*/ 57150 h 1033462"/>
                <a:gd name="connsiteX4" fmla="*/ 593725 w 596900"/>
                <a:gd name="connsiteY4" fmla="*/ 323850 h 1033462"/>
                <a:gd name="connsiteX5" fmla="*/ 555625 w 596900"/>
                <a:gd name="connsiteY5" fmla="*/ 581025 h 1033462"/>
                <a:gd name="connsiteX6" fmla="*/ 593725 w 596900"/>
                <a:gd name="connsiteY6" fmla="*/ 876300 h 1033462"/>
                <a:gd name="connsiteX7" fmla="*/ 536575 w 596900"/>
                <a:gd name="connsiteY7" fmla="*/ 1028700 h 1033462"/>
                <a:gd name="connsiteX8" fmla="*/ 288925 w 596900"/>
                <a:gd name="connsiteY8" fmla="*/ 904875 h 1033462"/>
                <a:gd name="connsiteX9" fmla="*/ 136525 w 596900"/>
                <a:gd name="connsiteY9" fmla="*/ 590550 h 1033462"/>
                <a:gd name="connsiteX10" fmla="*/ 12700 w 596900"/>
                <a:gd name="connsiteY10" fmla="*/ 323850 h 1033462"/>
                <a:gd name="connsiteX11" fmla="*/ 88900 w 596900"/>
                <a:gd name="connsiteY11" fmla="*/ 66675 h 1033462"/>
                <a:gd name="connsiteX0" fmla="*/ 84137 w 592137"/>
                <a:gd name="connsiteY0" fmla="*/ 233336 h 1057271"/>
                <a:gd name="connsiteX1" fmla="*/ 188912 w 592137"/>
                <a:gd name="connsiteY1" fmla="*/ 33334 h 1057271"/>
                <a:gd name="connsiteX2" fmla="*/ 388937 w 592137"/>
                <a:gd name="connsiteY2" fmla="*/ 33334 h 1057271"/>
                <a:gd name="connsiteX3" fmla="*/ 541337 w 592137"/>
                <a:gd name="connsiteY3" fmla="*/ 80959 h 1057271"/>
                <a:gd name="connsiteX4" fmla="*/ 588962 w 592137"/>
                <a:gd name="connsiteY4" fmla="*/ 347659 h 1057271"/>
                <a:gd name="connsiteX5" fmla="*/ 550862 w 592137"/>
                <a:gd name="connsiteY5" fmla="*/ 604834 h 1057271"/>
                <a:gd name="connsiteX6" fmla="*/ 588962 w 592137"/>
                <a:gd name="connsiteY6" fmla="*/ 900109 h 1057271"/>
                <a:gd name="connsiteX7" fmla="*/ 531812 w 592137"/>
                <a:gd name="connsiteY7" fmla="*/ 1052509 h 1057271"/>
                <a:gd name="connsiteX8" fmla="*/ 284162 w 592137"/>
                <a:gd name="connsiteY8" fmla="*/ 928684 h 1057271"/>
                <a:gd name="connsiteX9" fmla="*/ 131762 w 592137"/>
                <a:gd name="connsiteY9" fmla="*/ 614359 h 1057271"/>
                <a:gd name="connsiteX10" fmla="*/ 7937 w 592137"/>
                <a:gd name="connsiteY10" fmla="*/ 347659 h 1057271"/>
                <a:gd name="connsiteX11" fmla="*/ 84137 w 592137"/>
                <a:gd name="connsiteY11" fmla="*/ 233336 h 1057271"/>
                <a:gd name="connsiteX0" fmla="*/ 112745 w 620745"/>
                <a:gd name="connsiteY0" fmla="*/ 233336 h 1057271"/>
                <a:gd name="connsiteX1" fmla="*/ 217520 w 620745"/>
                <a:gd name="connsiteY1" fmla="*/ 33334 h 1057271"/>
                <a:gd name="connsiteX2" fmla="*/ 417545 w 620745"/>
                <a:gd name="connsiteY2" fmla="*/ 33334 h 1057271"/>
                <a:gd name="connsiteX3" fmla="*/ 569945 w 620745"/>
                <a:gd name="connsiteY3" fmla="*/ 80959 h 1057271"/>
                <a:gd name="connsiteX4" fmla="*/ 617570 w 620745"/>
                <a:gd name="connsiteY4" fmla="*/ 347659 h 1057271"/>
                <a:gd name="connsiteX5" fmla="*/ 579470 w 620745"/>
                <a:gd name="connsiteY5" fmla="*/ 604834 h 1057271"/>
                <a:gd name="connsiteX6" fmla="*/ 617570 w 620745"/>
                <a:gd name="connsiteY6" fmla="*/ 900109 h 1057271"/>
                <a:gd name="connsiteX7" fmla="*/ 560420 w 620745"/>
                <a:gd name="connsiteY7" fmla="*/ 1052509 h 1057271"/>
                <a:gd name="connsiteX8" fmla="*/ 312770 w 620745"/>
                <a:gd name="connsiteY8" fmla="*/ 928684 h 1057271"/>
                <a:gd name="connsiteX9" fmla="*/ 160370 w 620745"/>
                <a:gd name="connsiteY9" fmla="*/ 614359 h 1057271"/>
                <a:gd name="connsiteX10" fmla="*/ 20637 w 620745"/>
                <a:gd name="connsiteY10" fmla="*/ 609585 h 1057271"/>
                <a:gd name="connsiteX11" fmla="*/ 36545 w 620745"/>
                <a:gd name="connsiteY11" fmla="*/ 347659 h 1057271"/>
                <a:gd name="connsiteX12" fmla="*/ 112745 w 620745"/>
                <a:gd name="connsiteY12" fmla="*/ 233336 h 1057271"/>
                <a:gd name="connsiteX0" fmla="*/ 112745 w 620745"/>
                <a:gd name="connsiteY0" fmla="*/ 233336 h 1057271"/>
                <a:gd name="connsiteX1" fmla="*/ 217520 w 620745"/>
                <a:gd name="connsiteY1" fmla="*/ 33334 h 1057271"/>
                <a:gd name="connsiteX2" fmla="*/ 417545 w 620745"/>
                <a:gd name="connsiteY2" fmla="*/ 33334 h 1057271"/>
                <a:gd name="connsiteX3" fmla="*/ 569945 w 620745"/>
                <a:gd name="connsiteY3" fmla="*/ 80959 h 1057271"/>
                <a:gd name="connsiteX4" fmla="*/ 617570 w 620745"/>
                <a:gd name="connsiteY4" fmla="*/ 347659 h 1057271"/>
                <a:gd name="connsiteX5" fmla="*/ 579470 w 620745"/>
                <a:gd name="connsiteY5" fmla="*/ 604834 h 1057271"/>
                <a:gd name="connsiteX6" fmla="*/ 617570 w 620745"/>
                <a:gd name="connsiteY6" fmla="*/ 900109 h 1057271"/>
                <a:gd name="connsiteX7" fmla="*/ 560420 w 620745"/>
                <a:gd name="connsiteY7" fmla="*/ 1052509 h 1057271"/>
                <a:gd name="connsiteX8" fmla="*/ 312770 w 620745"/>
                <a:gd name="connsiteY8" fmla="*/ 928684 h 1057271"/>
                <a:gd name="connsiteX9" fmla="*/ 160370 w 620745"/>
                <a:gd name="connsiteY9" fmla="*/ 757211 h 1057271"/>
                <a:gd name="connsiteX10" fmla="*/ 20637 w 620745"/>
                <a:gd name="connsiteY10" fmla="*/ 609585 h 1057271"/>
                <a:gd name="connsiteX11" fmla="*/ 36545 w 620745"/>
                <a:gd name="connsiteY11" fmla="*/ 347659 h 1057271"/>
                <a:gd name="connsiteX12" fmla="*/ 112745 w 620745"/>
                <a:gd name="connsiteY12" fmla="*/ 233336 h 1057271"/>
                <a:gd name="connsiteX0" fmla="*/ 112745 w 620745"/>
                <a:gd name="connsiteY0" fmla="*/ 233336 h 1083469"/>
                <a:gd name="connsiteX1" fmla="*/ 217520 w 620745"/>
                <a:gd name="connsiteY1" fmla="*/ 33334 h 1083469"/>
                <a:gd name="connsiteX2" fmla="*/ 417545 w 620745"/>
                <a:gd name="connsiteY2" fmla="*/ 33334 h 1083469"/>
                <a:gd name="connsiteX3" fmla="*/ 569945 w 620745"/>
                <a:gd name="connsiteY3" fmla="*/ 80959 h 1083469"/>
                <a:gd name="connsiteX4" fmla="*/ 617570 w 620745"/>
                <a:gd name="connsiteY4" fmla="*/ 347659 h 1083469"/>
                <a:gd name="connsiteX5" fmla="*/ 579470 w 620745"/>
                <a:gd name="connsiteY5" fmla="*/ 604834 h 1083469"/>
                <a:gd name="connsiteX6" fmla="*/ 617570 w 620745"/>
                <a:gd name="connsiteY6" fmla="*/ 900109 h 1083469"/>
                <a:gd name="connsiteX7" fmla="*/ 560420 w 620745"/>
                <a:gd name="connsiteY7" fmla="*/ 1052509 h 1083469"/>
                <a:gd name="connsiteX8" fmla="*/ 312770 w 620745"/>
                <a:gd name="connsiteY8" fmla="*/ 714346 h 1083469"/>
                <a:gd name="connsiteX9" fmla="*/ 160370 w 620745"/>
                <a:gd name="connsiteY9" fmla="*/ 757211 h 1083469"/>
                <a:gd name="connsiteX10" fmla="*/ 20637 w 620745"/>
                <a:gd name="connsiteY10" fmla="*/ 609585 h 1083469"/>
                <a:gd name="connsiteX11" fmla="*/ 36545 w 620745"/>
                <a:gd name="connsiteY11" fmla="*/ 347659 h 1083469"/>
                <a:gd name="connsiteX12" fmla="*/ 112745 w 620745"/>
                <a:gd name="connsiteY12" fmla="*/ 233336 h 1083469"/>
                <a:gd name="connsiteX0" fmla="*/ 112745 w 644563"/>
                <a:gd name="connsiteY0" fmla="*/ 233336 h 915186"/>
                <a:gd name="connsiteX1" fmla="*/ 217520 w 644563"/>
                <a:gd name="connsiteY1" fmla="*/ 33334 h 915186"/>
                <a:gd name="connsiteX2" fmla="*/ 417545 w 644563"/>
                <a:gd name="connsiteY2" fmla="*/ 33334 h 915186"/>
                <a:gd name="connsiteX3" fmla="*/ 569945 w 644563"/>
                <a:gd name="connsiteY3" fmla="*/ 80959 h 915186"/>
                <a:gd name="connsiteX4" fmla="*/ 617570 w 644563"/>
                <a:gd name="connsiteY4" fmla="*/ 347659 h 915186"/>
                <a:gd name="connsiteX5" fmla="*/ 579470 w 644563"/>
                <a:gd name="connsiteY5" fmla="*/ 604834 h 915186"/>
                <a:gd name="connsiteX6" fmla="*/ 617570 w 644563"/>
                <a:gd name="connsiteY6" fmla="*/ 900109 h 915186"/>
                <a:gd name="connsiteX7" fmla="*/ 417512 w 644563"/>
                <a:gd name="connsiteY7" fmla="*/ 695295 h 915186"/>
                <a:gd name="connsiteX8" fmla="*/ 312770 w 644563"/>
                <a:gd name="connsiteY8" fmla="*/ 714346 h 915186"/>
                <a:gd name="connsiteX9" fmla="*/ 160370 w 644563"/>
                <a:gd name="connsiteY9" fmla="*/ 757211 h 915186"/>
                <a:gd name="connsiteX10" fmla="*/ 20637 w 644563"/>
                <a:gd name="connsiteY10" fmla="*/ 609585 h 915186"/>
                <a:gd name="connsiteX11" fmla="*/ 36545 w 644563"/>
                <a:gd name="connsiteY11" fmla="*/ 347659 h 915186"/>
                <a:gd name="connsiteX12" fmla="*/ 112745 w 644563"/>
                <a:gd name="connsiteY12" fmla="*/ 233336 h 915186"/>
                <a:gd name="connsiteX0" fmla="*/ 112745 w 619157"/>
                <a:gd name="connsiteY0" fmla="*/ 233336 h 774671"/>
                <a:gd name="connsiteX1" fmla="*/ 217520 w 619157"/>
                <a:gd name="connsiteY1" fmla="*/ 33334 h 774671"/>
                <a:gd name="connsiteX2" fmla="*/ 417545 w 619157"/>
                <a:gd name="connsiteY2" fmla="*/ 33334 h 774671"/>
                <a:gd name="connsiteX3" fmla="*/ 569945 w 619157"/>
                <a:gd name="connsiteY3" fmla="*/ 80959 h 774671"/>
                <a:gd name="connsiteX4" fmla="*/ 617570 w 619157"/>
                <a:gd name="connsiteY4" fmla="*/ 347659 h 774671"/>
                <a:gd name="connsiteX5" fmla="*/ 579470 w 619157"/>
                <a:gd name="connsiteY5" fmla="*/ 604834 h 774671"/>
                <a:gd name="connsiteX6" fmla="*/ 474662 w 619157"/>
                <a:gd name="connsiteY6" fmla="*/ 685771 h 774671"/>
                <a:gd name="connsiteX7" fmla="*/ 417512 w 619157"/>
                <a:gd name="connsiteY7" fmla="*/ 695295 h 774671"/>
                <a:gd name="connsiteX8" fmla="*/ 312770 w 619157"/>
                <a:gd name="connsiteY8" fmla="*/ 714346 h 774671"/>
                <a:gd name="connsiteX9" fmla="*/ 160370 w 619157"/>
                <a:gd name="connsiteY9" fmla="*/ 757211 h 774671"/>
                <a:gd name="connsiteX10" fmla="*/ 20637 w 619157"/>
                <a:gd name="connsiteY10" fmla="*/ 609585 h 774671"/>
                <a:gd name="connsiteX11" fmla="*/ 36545 w 619157"/>
                <a:gd name="connsiteY11" fmla="*/ 347659 h 774671"/>
                <a:gd name="connsiteX12" fmla="*/ 112745 w 619157"/>
                <a:gd name="connsiteY12" fmla="*/ 233336 h 77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9157" h="774671">
                  <a:moveTo>
                    <a:pt x="112745" y="233336"/>
                  </a:moveTo>
                  <a:cubicBezTo>
                    <a:pt x="142907" y="180949"/>
                    <a:pt x="166720" y="66668"/>
                    <a:pt x="217520" y="33334"/>
                  </a:cubicBezTo>
                  <a:cubicBezTo>
                    <a:pt x="268320" y="0"/>
                    <a:pt x="358808" y="25397"/>
                    <a:pt x="417545" y="33334"/>
                  </a:cubicBezTo>
                  <a:cubicBezTo>
                    <a:pt x="476283" y="41272"/>
                    <a:pt x="536607" y="28571"/>
                    <a:pt x="569945" y="80959"/>
                  </a:cubicBezTo>
                  <a:cubicBezTo>
                    <a:pt x="603283" y="133347"/>
                    <a:pt x="615983" y="260347"/>
                    <a:pt x="617570" y="347659"/>
                  </a:cubicBezTo>
                  <a:cubicBezTo>
                    <a:pt x="619157" y="434971"/>
                    <a:pt x="603288" y="548482"/>
                    <a:pt x="579470" y="604834"/>
                  </a:cubicBezTo>
                  <a:cubicBezTo>
                    <a:pt x="555652" y="661186"/>
                    <a:pt x="501655" y="670694"/>
                    <a:pt x="474662" y="685771"/>
                  </a:cubicBezTo>
                  <a:cubicBezTo>
                    <a:pt x="447669" y="700848"/>
                    <a:pt x="444494" y="690533"/>
                    <a:pt x="417512" y="695295"/>
                  </a:cubicBezTo>
                  <a:cubicBezTo>
                    <a:pt x="390530" y="700058"/>
                    <a:pt x="355627" y="704027"/>
                    <a:pt x="312770" y="714346"/>
                  </a:cubicBezTo>
                  <a:cubicBezTo>
                    <a:pt x="269913" y="724665"/>
                    <a:pt x="209059" y="774671"/>
                    <a:pt x="160370" y="757211"/>
                  </a:cubicBezTo>
                  <a:cubicBezTo>
                    <a:pt x="111681" y="739751"/>
                    <a:pt x="41274" y="677844"/>
                    <a:pt x="20637" y="609585"/>
                  </a:cubicBezTo>
                  <a:cubicBezTo>
                    <a:pt x="0" y="541326"/>
                    <a:pt x="21194" y="410367"/>
                    <a:pt x="36545" y="347659"/>
                  </a:cubicBezTo>
                  <a:cubicBezTo>
                    <a:pt x="51896" y="284951"/>
                    <a:pt x="82583" y="285723"/>
                    <a:pt x="112745" y="233336"/>
                  </a:cubicBezTo>
                  <a:close/>
                </a:path>
              </a:pathLst>
            </a:custGeom>
            <a:solidFill>
              <a:srgbClr val="E78E24">
                <a:alpha val="8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flat">
              <a:bevelT w="196850"/>
              <a:bevelB w="1968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3347864" y="5085184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Cytoplasm</a:t>
            </a:r>
            <a:endParaRPr lang="en-GB" i="0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grpSp>
        <p:nvGrpSpPr>
          <p:cNvPr id="20" name="Group 221"/>
          <p:cNvGrpSpPr/>
          <p:nvPr/>
        </p:nvGrpSpPr>
        <p:grpSpPr>
          <a:xfrm>
            <a:off x="1573353" y="5299172"/>
            <a:ext cx="982423" cy="1058498"/>
            <a:chOff x="5070725" y="3818312"/>
            <a:chExt cx="982423" cy="1058498"/>
          </a:xfrm>
        </p:grpSpPr>
        <p:sp>
          <p:nvSpPr>
            <p:cNvPr id="210" name="Regular Pentagon 209"/>
            <p:cNvSpPr/>
            <p:nvPr/>
          </p:nvSpPr>
          <p:spPr bwMode="auto">
            <a:xfrm>
              <a:off x="5357818" y="4429132"/>
              <a:ext cx="357190" cy="357190"/>
            </a:xfrm>
            <a:prstGeom prst="pentagon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006699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1" name="Regular Pentagon 210"/>
            <p:cNvSpPr/>
            <p:nvPr/>
          </p:nvSpPr>
          <p:spPr bwMode="auto">
            <a:xfrm rot="10800000">
              <a:off x="5695958" y="4519620"/>
              <a:ext cx="357190" cy="357190"/>
            </a:xfrm>
            <a:prstGeom prst="pentagon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77800"/>
              <a:bevelB w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006699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2" name="Diagonal Stripe 211"/>
            <p:cNvSpPr/>
            <p:nvPr/>
          </p:nvSpPr>
          <p:spPr bwMode="auto">
            <a:xfrm rot="18741947">
              <a:off x="5285034" y="3604003"/>
              <a:ext cx="494391" cy="923009"/>
            </a:xfrm>
            <a:prstGeom prst="diagStripe">
              <a:avLst>
                <a:gd name="adj" fmla="val 8724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"/>
              <a:bevelB w="190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006699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1" name="Group 274"/>
          <p:cNvGrpSpPr/>
          <p:nvPr/>
        </p:nvGrpSpPr>
        <p:grpSpPr>
          <a:xfrm>
            <a:off x="2246626" y="5509403"/>
            <a:ext cx="1022360" cy="400110"/>
            <a:chOff x="6286512" y="2775380"/>
            <a:chExt cx="1022360" cy="400110"/>
          </a:xfrm>
        </p:grpSpPr>
        <p:sp>
          <p:nvSpPr>
            <p:cNvPr id="214" name="TextBox 213"/>
            <p:cNvSpPr txBox="1"/>
            <p:nvPr/>
          </p:nvSpPr>
          <p:spPr>
            <a:xfrm>
              <a:off x="6606783" y="2775380"/>
              <a:ext cx="7020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i="0" dirty="0" err="1" smtClean="0">
                  <a:ln>
                    <a:solidFill>
                      <a:srgbClr val="00B050"/>
                    </a:solidFill>
                  </a:ln>
                  <a:solidFill>
                    <a:srgbClr val="92D050"/>
                  </a:solidFill>
                  <a:latin typeface="+mn-lt"/>
                </a:rPr>
                <a:t>PtG</a:t>
              </a:r>
              <a:endParaRPr lang="en-GB" sz="2000" i="0" dirty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+mn-lt"/>
              </a:endParaRPr>
            </a:p>
          </p:txBody>
        </p:sp>
        <p:cxnSp>
          <p:nvCxnSpPr>
            <p:cNvPr id="215" name="Straight Arrow Connector 214"/>
            <p:cNvCxnSpPr/>
            <p:nvPr/>
          </p:nvCxnSpPr>
          <p:spPr bwMode="auto">
            <a:xfrm rot="10800000" flipV="1">
              <a:off x="6286512" y="3006815"/>
              <a:ext cx="357190" cy="13643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216" name="TextBox 215"/>
          <p:cNvSpPr txBox="1"/>
          <p:nvPr/>
        </p:nvSpPr>
        <p:spPr>
          <a:xfrm>
            <a:off x="3347864" y="3767380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0" dirty="0" err="1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Periplasm</a:t>
            </a:r>
            <a:endParaRPr lang="en-GB" i="0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cxnSp>
        <p:nvCxnSpPr>
          <p:cNvPr id="217" name="Straight Connector 216"/>
          <p:cNvCxnSpPr/>
          <p:nvPr/>
        </p:nvCxnSpPr>
        <p:spPr bwMode="auto">
          <a:xfrm rot="5400000">
            <a:off x="1400700" y="2328580"/>
            <a:ext cx="363742" cy="948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/>
          <p:nvPr/>
        </p:nvCxnSpPr>
        <p:spPr bwMode="auto">
          <a:xfrm rot="5400000">
            <a:off x="686320" y="2328580"/>
            <a:ext cx="363742" cy="948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21" name="TextBox 220"/>
          <p:cNvSpPr txBox="1"/>
          <p:nvPr/>
        </p:nvSpPr>
        <p:spPr>
          <a:xfrm>
            <a:off x="3347864" y="908720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Cell wall</a:t>
            </a:r>
            <a:endParaRPr lang="en-GB" i="0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grpSp>
        <p:nvGrpSpPr>
          <p:cNvPr id="197" name="Group 196"/>
          <p:cNvGrpSpPr/>
          <p:nvPr/>
        </p:nvGrpSpPr>
        <p:grpSpPr>
          <a:xfrm>
            <a:off x="1509836" y="867776"/>
            <a:ext cx="1505284" cy="1254901"/>
            <a:chOff x="-248871" y="4628307"/>
            <a:chExt cx="1505284" cy="1254901"/>
          </a:xfrm>
        </p:grpSpPr>
        <p:cxnSp>
          <p:nvCxnSpPr>
            <p:cNvPr id="203" name="Straight Arrow Connector 202"/>
            <p:cNvCxnSpPr>
              <a:stCxn id="206" idx="2"/>
            </p:cNvCxnSpPr>
            <p:nvPr/>
          </p:nvCxnSpPr>
          <p:spPr bwMode="auto">
            <a:xfrm>
              <a:off x="503771" y="4997639"/>
              <a:ext cx="94860" cy="885569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206" name="TextBox 205"/>
            <p:cNvSpPr txBox="1"/>
            <p:nvPr/>
          </p:nvSpPr>
          <p:spPr>
            <a:xfrm>
              <a:off x="-248871" y="4628307"/>
              <a:ext cx="15052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Penicillins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07504" y="3728327"/>
            <a:ext cx="1501725" cy="369332"/>
            <a:chOff x="107504" y="3728327"/>
            <a:chExt cx="1501725" cy="369332"/>
          </a:xfrm>
        </p:grpSpPr>
        <p:cxnSp>
          <p:nvCxnSpPr>
            <p:cNvPr id="213" name="Straight Arrow Connector 212"/>
            <p:cNvCxnSpPr>
              <a:endCxn id="115" idx="1"/>
            </p:cNvCxnSpPr>
            <p:nvPr/>
          </p:nvCxnSpPr>
          <p:spPr bwMode="auto">
            <a:xfrm>
              <a:off x="1304442" y="3936657"/>
              <a:ext cx="304787" cy="12600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220" name="TextBox 219"/>
            <p:cNvSpPr txBox="1"/>
            <p:nvPr/>
          </p:nvSpPr>
          <p:spPr>
            <a:xfrm>
              <a:off x="107504" y="3728327"/>
              <a:ext cx="1330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Bacitracin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24257" y="5254462"/>
            <a:ext cx="1611439" cy="416078"/>
            <a:chOff x="224257" y="5254462"/>
            <a:chExt cx="1611439" cy="416078"/>
          </a:xfrm>
        </p:grpSpPr>
        <p:cxnSp>
          <p:nvCxnSpPr>
            <p:cNvPr id="223" name="Straight Arrow Connector 222"/>
            <p:cNvCxnSpPr/>
            <p:nvPr/>
          </p:nvCxnSpPr>
          <p:spPr bwMode="auto">
            <a:xfrm flipV="1">
              <a:off x="1304442" y="5254462"/>
              <a:ext cx="433796" cy="7810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224" name="TextBox 223"/>
            <p:cNvSpPr txBox="1"/>
            <p:nvPr/>
          </p:nvSpPr>
          <p:spPr>
            <a:xfrm>
              <a:off x="224257" y="5301208"/>
              <a:ext cx="16114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Vancomycin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908720"/>
            <a:ext cx="8712968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numCol="2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Trimethoprim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Rifampicin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Chloramphenicol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Vancomycin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Penicillin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Bactoprenol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Transpeptidase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Dihydropterate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DNA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gyrase</a:t>
            </a:r>
            <a:endParaRPr lang="en-GB" sz="1800" b="1" i="0" dirty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Bacterial ribosomes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Practice EMQ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217" y="3717032"/>
            <a:ext cx="6686039" cy="2169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main target of the quinolones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Targeted by the macrolide group of antibiotics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Inhibits bacterial RNA polymerase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Binds to the alanine residues on the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pentapeptide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Inhibits the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dihydrofolate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reductase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enzyme</a:t>
            </a:r>
          </a:p>
        </p:txBody>
      </p:sp>
    </p:spTree>
    <p:extLst>
      <p:ext uri="{BB962C8B-B14F-4D97-AF65-F5344CB8AC3E}">
        <p14:creationId xmlns:p14="http://schemas.microsoft.com/office/powerpoint/2010/main" val="70628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91680" y="77810"/>
            <a:ext cx="745232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Summary Slide 3</a:t>
            </a:r>
            <a:endParaRPr kumimoji="0" lang="en-US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16298" y="809553"/>
            <a:ext cx="4464000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Bacterial cell wall synthesis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Peptidoglycan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(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) production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NAM, NAG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pentapeptide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Vancomycin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transportation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Bactoprenol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Bacitracin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PtG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incorporation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Transpeptidase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-lactams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669" y="3684829"/>
            <a:ext cx="4464000" cy="31547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  <a:sym typeface="Symbol"/>
              </a:rPr>
              <a:t>Specific examples</a:t>
            </a:r>
            <a:endParaRPr lang="en-GB" sz="1800" b="1" i="0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Trimethoprim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Fluoroquinolones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Macrolides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sz="1800" b="1" i="0" dirty="0" err="1" smtClean="0">
                <a:solidFill>
                  <a:srgbClr val="336699"/>
                </a:solidFill>
                <a:latin typeface="+mn-lt"/>
              </a:rPr>
              <a:t>Cephalosporins</a:t>
            </a:r>
            <a:endParaRPr lang="en-GB" sz="1800" b="1" i="0" dirty="0" smtClean="0">
              <a:solidFill>
                <a:srgbClr val="336699"/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sz="1800" b="1" i="0" dirty="0" err="1" smtClean="0">
                <a:solidFill>
                  <a:srgbClr val="336699"/>
                </a:solidFill>
                <a:latin typeface="+mn-lt"/>
              </a:rPr>
              <a:t>Penicillins</a:t>
            </a:r>
            <a:endParaRPr lang="en-GB" sz="1800" b="1" i="0" dirty="0" smtClean="0">
              <a:solidFill>
                <a:srgbClr val="336699"/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16298" y="3691396"/>
            <a:ext cx="4464000" cy="15850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Mycobacteria &amp; Anti-</a:t>
            </a:r>
            <a:r>
              <a:rPr lang="en-GB" sz="2400" b="1" i="0" dirty="0" err="1" smtClean="0">
                <a:solidFill>
                  <a:srgbClr val="C00000"/>
                </a:solidFill>
                <a:latin typeface="+mn-lt"/>
              </a:rPr>
              <a:t>fungals</a:t>
            </a:r>
            <a:endParaRPr lang="en-GB" sz="2400" b="1" i="0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Tuberculosis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Azoles &amp;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Polyenes</a:t>
            </a:r>
            <a:endParaRPr lang="en-GB" sz="1800" b="1" i="0" dirty="0">
              <a:solidFill>
                <a:srgbClr val="006699"/>
              </a:solidFill>
              <a:latin typeface="+mn-lt"/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290" y="798091"/>
            <a:ext cx="446400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Bacterial protein synthesis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Folate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DHoP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DHF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reductase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Sulphonamides &amp; Trimethoprim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Replication &amp; Transcription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DNA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gyrase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RNA polymerase</a:t>
            </a:r>
            <a:endParaRPr lang="en-GB" i="0" dirty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Ciprofloxacin &amp; Rifampicin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Translation</a:t>
            </a:r>
            <a:endParaRPr lang="en-GB" sz="1800" b="1" i="0" dirty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70s bacterial ribosome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Aminoglycosides, Macrolides,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tetracyclines</a:t>
            </a:r>
            <a:endParaRPr lang="en-GB" i="0" dirty="0">
              <a:solidFill>
                <a:srgbClr val="0066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123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143844</TotalTime>
  <Words>1816</Words>
  <Application>Microsoft Office PowerPoint</Application>
  <PresentationFormat>On-screen Show (4:3)</PresentationFormat>
  <Paragraphs>497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Standarddesign</vt:lpstr>
      <vt:lpstr>Regulatory systems: P &amp; T Antimicrobials 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Sohag</dc:creator>
  <cp:lastModifiedBy>Saleh, Sohag N</cp:lastModifiedBy>
  <cp:revision>903</cp:revision>
  <dcterms:modified xsi:type="dcterms:W3CDTF">2013-06-07T06:37:10Z</dcterms:modified>
</cp:coreProperties>
</file>