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handoutMasterIdLst>
    <p:handoutMasterId r:id="rId49"/>
  </p:handoutMasterIdLst>
  <p:sldIdLst>
    <p:sldId id="271" r:id="rId2"/>
    <p:sldId id="403" r:id="rId3"/>
    <p:sldId id="346" r:id="rId4"/>
    <p:sldId id="370" r:id="rId5"/>
    <p:sldId id="438" r:id="rId6"/>
    <p:sldId id="439" r:id="rId7"/>
    <p:sldId id="401" r:id="rId8"/>
    <p:sldId id="350" r:id="rId9"/>
    <p:sldId id="351" r:id="rId10"/>
    <p:sldId id="367" r:id="rId11"/>
    <p:sldId id="446" r:id="rId12"/>
    <p:sldId id="440" r:id="rId13"/>
    <p:sldId id="450" r:id="rId14"/>
    <p:sldId id="451" r:id="rId15"/>
    <p:sldId id="447" r:id="rId16"/>
    <p:sldId id="453" r:id="rId17"/>
    <p:sldId id="444" r:id="rId18"/>
    <p:sldId id="445" r:id="rId19"/>
    <p:sldId id="455" r:id="rId20"/>
    <p:sldId id="454" r:id="rId21"/>
    <p:sldId id="456" r:id="rId22"/>
    <p:sldId id="457" r:id="rId23"/>
    <p:sldId id="458" r:id="rId24"/>
    <p:sldId id="459" r:id="rId25"/>
    <p:sldId id="441" r:id="rId26"/>
    <p:sldId id="389" r:id="rId27"/>
    <p:sldId id="400" r:id="rId28"/>
    <p:sldId id="443" r:id="rId29"/>
    <p:sldId id="442" r:id="rId30"/>
    <p:sldId id="384" r:id="rId31"/>
    <p:sldId id="449" r:id="rId32"/>
    <p:sldId id="394" r:id="rId33"/>
    <p:sldId id="404" r:id="rId34"/>
    <p:sldId id="405" r:id="rId35"/>
    <p:sldId id="406" r:id="rId36"/>
    <p:sldId id="415" r:id="rId37"/>
    <p:sldId id="417" r:id="rId38"/>
    <p:sldId id="416" r:id="rId39"/>
    <p:sldId id="407" r:id="rId40"/>
    <p:sldId id="428" r:id="rId41"/>
    <p:sldId id="432" r:id="rId42"/>
    <p:sldId id="431" r:id="rId43"/>
    <p:sldId id="430" r:id="rId44"/>
    <p:sldId id="433" r:id="rId45"/>
    <p:sldId id="434" r:id="rId46"/>
    <p:sldId id="427" r:id="rId47"/>
  </p:sldIdLst>
  <p:sldSz cx="9144000" cy="6858000" type="screen4x3"/>
  <p:notesSz cx="6669088" cy="9926638"/>
  <p:defaultTextStyle>
    <a:defPPr>
      <a:defRPr lang="da-DK"/>
    </a:defPPr>
    <a:lvl1pPr algn="l" rtl="0" fontAlgn="base">
      <a:spcBef>
        <a:spcPct val="0"/>
      </a:spcBef>
      <a:spcAft>
        <a:spcPct val="0"/>
      </a:spcAft>
      <a:defRPr sz="1600" i="1" kern="1200">
        <a:solidFill>
          <a:srgbClr val="6E6E6F"/>
        </a:solidFill>
        <a:latin typeface="Verdana" pitchFamily="34" charset="0"/>
        <a:ea typeface="+mn-ea"/>
        <a:cs typeface="Times New Roman" pitchFamily="18" charset="0"/>
      </a:defRPr>
    </a:lvl1pPr>
    <a:lvl2pPr marL="457200" algn="l" rtl="0" fontAlgn="base">
      <a:spcBef>
        <a:spcPct val="0"/>
      </a:spcBef>
      <a:spcAft>
        <a:spcPct val="0"/>
      </a:spcAft>
      <a:defRPr sz="1600" i="1" kern="1200">
        <a:solidFill>
          <a:srgbClr val="6E6E6F"/>
        </a:solidFill>
        <a:latin typeface="Verdana" pitchFamily="34" charset="0"/>
        <a:ea typeface="+mn-ea"/>
        <a:cs typeface="Times New Roman" pitchFamily="18" charset="0"/>
      </a:defRPr>
    </a:lvl2pPr>
    <a:lvl3pPr marL="914400" algn="l" rtl="0" fontAlgn="base">
      <a:spcBef>
        <a:spcPct val="0"/>
      </a:spcBef>
      <a:spcAft>
        <a:spcPct val="0"/>
      </a:spcAft>
      <a:defRPr sz="1600" i="1" kern="1200">
        <a:solidFill>
          <a:srgbClr val="6E6E6F"/>
        </a:solidFill>
        <a:latin typeface="Verdana" pitchFamily="34" charset="0"/>
        <a:ea typeface="+mn-ea"/>
        <a:cs typeface="Times New Roman" pitchFamily="18" charset="0"/>
      </a:defRPr>
    </a:lvl3pPr>
    <a:lvl4pPr marL="1371600" algn="l" rtl="0" fontAlgn="base">
      <a:spcBef>
        <a:spcPct val="0"/>
      </a:spcBef>
      <a:spcAft>
        <a:spcPct val="0"/>
      </a:spcAft>
      <a:defRPr sz="1600" i="1" kern="1200">
        <a:solidFill>
          <a:srgbClr val="6E6E6F"/>
        </a:solidFill>
        <a:latin typeface="Verdana" pitchFamily="34" charset="0"/>
        <a:ea typeface="+mn-ea"/>
        <a:cs typeface="Times New Roman" pitchFamily="18" charset="0"/>
      </a:defRPr>
    </a:lvl4pPr>
    <a:lvl5pPr marL="1828800" algn="l" rtl="0" fontAlgn="base">
      <a:spcBef>
        <a:spcPct val="0"/>
      </a:spcBef>
      <a:spcAft>
        <a:spcPct val="0"/>
      </a:spcAft>
      <a:defRPr sz="1600" i="1" kern="1200">
        <a:solidFill>
          <a:srgbClr val="6E6E6F"/>
        </a:solidFill>
        <a:latin typeface="Verdana" pitchFamily="34" charset="0"/>
        <a:ea typeface="+mn-ea"/>
        <a:cs typeface="Times New Roman" pitchFamily="18" charset="0"/>
      </a:defRPr>
    </a:lvl5pPr>
    <a:lvl6pPr marL="2286000" algn="l" defTabSz="914400" rtl="0" eaLnBrk="1" latinLnBrk="0" hangingPunct="1">
      <a:defRPr sz="1600" i="1" kern="1200">
        <a:solidFill>
          <a:srgbClr val="6E6E6F"/>
        </a:solidFill>
        <a:latin typeface="Verdana" pitchFamily="34" charset="0"/>
        <a:ea typeface="+mn-ea"/>
        <a:cs typeface="Times New Roman" pitchFamily="18" charset="0"/>
      </a:defRPr>
    </a:lvl6pPr>
    <a:lvl7pPr marL="2743200" algn="l" defTabSz="914400" rtl="0" eaLnBrk="1" latinLnBrk="0" hangingPunct="1">
      <a:defRPr sz="1600" i="1" kern="1200">
        <a:solidFill>
          <a:srgbClr val="6E6E6F"/>
        </a:solidFill>
        <a:latin typeface="Verdana" pitchFamily="34" charset="0"/>
        <a:ea typeface="+mn-ea"/>
        <a:cs typeface="Times New Roman" pitchFamily="18" charset="0"/>
      </a:defRPr>
    </a:lvl7pPr>
    <a:lvl8pPr marL="3200400" algn="l" defTabSz="914400" rtl="0" eaLnBrk="1" latinLnBrk="0" hangingPunct="1">
      <a:defRPr sz="1600" i="1" kern="1200">
        <a:solidFill>
          <a:srgbClr val="6E6E6F"/>
        </a:solidFill>
        <a:latin typeface="Verdana" pitchFamily="34" charset="0"/>
        <a:ea typeface="+mn-ea"/>
        <a:cs typeface="Times New Roman" pitchFamily="18" charset="0"/>
      </a:defRPr>
    </a:lvl8pPr>
    <a:lvl9pPr marL="3657600" algn="l" defTabSz="914400" rtl="0" eaLnBrk="1" latinLnBrk="0" hangingPunct="1">
      <a:defRPr sz="1600" i="1" kern="1200">
        <a:solidFill>
          <a:srgbClr val="6E6E6F"/>
        </a:solidFill>
        <a:latin typeface="Verdana" pitchFamily="34" charset="0"/>
        <a:ea typeface="+mn-ea"/>
        <a:cs typeface="Times New Roman" pitchFamily="18"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CC"/>
    <a:srgbClr val="F626CE"/>
    <a:srgbClr val="4B4F55"/>
    <a:srgbClr val="A50021"/>
    <a:srgbClr val="3333FF"/>
    <a:srgbClr val="0066FF"/>
    <a:srgbClr val="3366FF"/>
    <a:srgbClr val="3399FF"/>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33" autoAdjust="0"/>
    <p:restoredTop sz="86380" autoAdjust="0"/>
  </p:normalViewPr>
  <p:slideViewPr>
    <p:cSldViewPr>
      <p:cViewPr>
        <p:scale>
          <a:sx n="50" d="100"/>
          <a:sy n="50" d="100"/>
        </p:scale>
        <p:origin x="-732" y="48"/>
      </p:cViewPr>
      <p:guideLst>
        <p:guide orient="horz" pos="4032"/>
        <p:guide pos="528"/>
        <p:guide pos="5280"/>
      </p:guideLst>
    </p:cSldViewPr>
  </p:slideViewPr>
  <p:outlineViewPr>
    <p:cViewPr>
      <p:scale>
        <a:sx n="33" d="100"/>
        <a:sy n="33" d="100"/>
      </p:scale>
      <p:origin x="0" y="9540"/>
    </p:cViewPr>
  </p:outlineViewPr>
  <p:notesTextViewPr>
    <p:cViewPr>
      <p:scale>
        <a:sx n="100" d="100"/>
        <a:sy n="100" d="100"/>
      </p:scale>
      <p:origin x="0" y="0"/>
    </p:cViewPr>
  </p:notesTextViewPr>
  <p:sorterViewPr>
    <p:cViewPr>
      <p:scale>
        <a:sx n="100" d="100"/>
        <a:sy n="100" d="100"/>
      </p:scale>
      <p:origin x="0" y="864"/>
    </p:cViewPr>
  </p:sorterViewPr>
  <p:notesViewPr>
    <p:cSldViewPr>
      <p:cViewPr>
        <p:scale>
          <a:sx n="75" d="100"/>
          <a:sy n="75" d="100"/>
        </p:scale>
        <p:origin x="-2478" y="-72"/>
      </p:cViewPr>
      <p:guideLst>
        <p:guide orient="horz" pos="3126"/>
        <p:guide pos="210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5846CF-4C43-42B4-9D9C-776708067BA5}"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GB"/>
        </a:p>
      </dgm:t>
    </dgm:pt>
    <dgm:pt modelId="{11A33F56-E50A-4ABD-BE55-11B337A06A79}">
      <dgm:prSet phldrT="[Text]" phldr="1"/>
      <dgm:spPr>
        <a:solidFill>
          <a:srgbClr val="0000CC"/>
        </a:solidFill>
      </dgm:spPr>
      <dgm:t>
        <a:bodyPr/>
        <a:lstStyle/>
        <a:p>
          <a:endParaRPr lang="en-GB"/>
        </a:p>
      </dgm:t>
    </dgm:pt>
    <dgm:pt modelId="{B76509D6-9CA6-4510-87EC-10AB61950E01}" type="parTrans" cxnId="{C6ADB578-1BD3-4F14-8899-FA8A3C951C40}">
      <dgm:prSet/>
      <dgm:spPr/>
      <dgm:t>
        <a:bodyPr/>
        <a:lstStyle/>
        <a:p>
          <a:endParaRPr lang="en-GB"/>
        </a:p>
      </dgm:t>
    </dgm:pt>
    <dgm:pt modelId="{2DA6AC98-5B46-4D74-A03F-11408CEABAC1}" type="sibTrans" cxnId="{C6ADB578-1BD3-4F14-8899-FA8A3C951C40}">
      <dgm:prSet/>
      <dgm:spPr/>
      <dgm:t>
        <a:bodyPr/>
        <a:lstStyle/>
        <a:p>
          <a:endParaRPr lang="en-GB"/>
        </a:p>
      </dgm:t>
    </dgm:pt>
    <dgm:pt modelId="{2BBF5703-76CB-4C6F-8A67-1DB19E39ADDD}">
      <dgm:prSet phldrT="[Text]" phldr="1"/>
      <dgm:spPr>
        <a:solidFill>
          <a:srgbClr val="3333FF"/>
        </a:solidFill>
      </dgm:spPr>
      <dgm:t>
        <a:bodyPr/>
        <a:lstStyle/>
        <a:p>
          <a:endParaRPr lang="en-GB" dirty="0"/>
        </a:p>
      </dgm:t>
    </dgm:pt>
    <dgm:pt modelId="{F9D05639-CD8C-4565-8AAF-ABC095E1E18E}" type="parTrans" cxnId="{CF3AF7E2-88FC-4D92-AB01-3627A52AF51F}">
      <dgm:prSet/>
      <dgm:spPr/>
      <dgm:t>
        <a:bodyPr/>
        <a:lstStyle/>
        <a:p>
          <a:endParaRPr lang="en-GB"/>
        </a:p>
      </dgm:t>
    </dgm:pt>
    <dgm:pt modelId="{313EFF6C-D59B-4832-9C44-0A50B6DEAA0A}" type="sibTrans" cxnId="{CF3AF7E2-88FC-4D92-AB01-3627A52AF51F}">
      <dgm:prSet/>
      <dgm:spPr/>
      <dgm:t>
        <a:bodyPr/>
        <a:lstStyle/>
        <a:p>
          <a:endParaRPr lang="en-GB"/>
        </a:p>
      </dgm:t>
    </dgm:pt>
    <dgm:pt modelId="{AEC7DFA2-6156-4743-9DBE-AC96B2D6CA61}">
      <dgm:prSet phldrT="[Text]" phldr="1"/>
      <dgm:spPr>
        <a:solidFill>
          <a:srgbClr val="0066FF"/>
        </a:solidFill>
      </dgm:spPr>
      <dgm:t>
        <a:bodyPr/>
        <a:lstStyle/>
        <a:p>
          <a:endParaRPr lang="en-GB" dirty="0"/>
        </a:p>
      </dgm:t>
    </dgm:pt>
    <dgm:pt modelId="{AF17E5FE-71B2-4FCE-BC37-81AA69D09D34}" type="parTrans" cxnId="{FE5E151C-44CA-4D24-A221-6593FDAB1207}">
      <dgm:prSet/>
      <dgm:spPr/>
      <dgm:t>
        <a:bodyPr/>
        <a:lstStyle/>
        <a:p>
          <a:endParaRPr lang="en-GB"/>
        </a:p>
      </dgm:t>
    </dgm:pt>
    <dgm:pt modelId="{C5F22570-FF22-4F70-99DE-E72E22A618AE}" type="sibTrans" cxnId="{FE5E151C-44CA-4D24-A221-6593FDAB1207}">
      <dgm:prSet/>
      <dgm:spPr/>
      <dgm:t>
        <a:bodyPr/>
        <a:lstStyle/>
        <a:p>
          <a:endParaRPr lang="en-GB"/>
        </a:p>
      </dgm:t>
    </dgm:pt>
    <dgm:pt modelId="{9E28F734-6690-47D8-924B-95392B306CE8}">
      <dgm:prSet phldrT="[Text]" phldr="1"/>
      <dgm:spPr>
        <a:solidFill>
          <a:srgbClr val="3366FF"/>
        </a:solidFill>
      </dgm:spPr>
      <dgm:t>
        <a:bodyPr/>
        <a:lstStyle/>
        <a:p>
          <a:endParaRPr lang="en-GB" dirty="0"/>
        </a:p>
      </dgm:t>
    </dgm:pt>
    <dgm:pt modelId="{5E6D309C-4356-4C6E-84B8-445B477AC189}" type="parTrans" cxnId="{D9A044AA-1AE8-4EAF-8A94-B340DFA0FC76}">
      <dgm:prSet/>
      <dgm:spPr/>
      <dgm:t>
        <a:bodyPr/>
        <a:lstStyle/>
        <a:p>
          <a:endParaRPr lang="en-GB"/>
        </a:p>
      </dgm:t>
    </dgm:pt>
    <dgm:pt modelId="{0D484749-CDFA-42F6-AD2F-9810F92BBB96}" type="sibTrans" cxnId="{D9A044AA-1AE8-4EAF-8A94-B340DFA0FC76}">
      <dgm:prSet/>
      <dgm:spPr/>
      <dgm:t>
        <a:bodyPr/>
        <a:lstStyle/>
        <a:p>
          <a:endParaRPr lang="en-GB"/>
        </a:p>
      </dgm:t>
    </dgm:pt>
    <dgm:pt modelId="{748F0979-714A-4AFD-86E1-394D7C00D420}">
      <dgm:prSet phldrT="[Text]" phldr="1"/>
      <dgm:spPr>
        <a:solidFill>
          <a:srgbClr val="3399FF"/>
        </a:solidFill>
      </dgm:spPr>
      <dgm:t>
        <a:bodyPr/>
        <a:lstStyle/>
        <a:p>
          <a:endParaRPr lang="en-GB" dirty="0"/>
        </a:p>
      </dgm:t>
    </dgm:pt>
    <dgm:pt modelId="{95213DAE-6C7C-4AC0-8156-5B62D2221B91}" type="parTrans" cxnId="{11E61286-C63B-4A44-8DE5-EC715BAA1F45}">
      <dgm:prSet/>
      <dgm:spPr/>
      <dgm:t>
        <a:bodyPr/>
        <a:lstStyle/>
        <a:p>
          <a:endParaRPr lang="en-GB"/>
        </a:p>
      </dgm:t>
    </dgm:pt>
    <dgm:pt modelId="{AA49F1C3-A237-4F9D-9446-8E0124B85DB0}" type="sibTrans" cxnId="{11E61286-C63B-4A44-8DE5-EC715BAA1F45}">
      <dgm:prSet/>
      <dgm:spPr/>
      <dgm:t>
        <a:bodyPr/>
        <a:lstStyle/>
        <a:p>
          <a:endParaRPr lang="en-GB"/>
        </a:p>
      </dgm:t>
    </dgm:pt>
    <dgm:pt modelId="{A829CD01-652D-4727-91CF-15EAEF41A350}">
      <dgm:prSet phldrT="[Text]" phldr="1"/>
      <dgm:spPr>
        <a:solidFill>
          <a:srgbClr val="6699FF"/>
        </a:solidFill>
      </dgm:spPr>
      <dgm:t>
        <a:bodyPr/>
        <a:lstStyle/>
        <a:p>
          <a:endParaRPr lang="en-GB" dirty="0"/>
        </a:p>
      </dgm:t>
    </dgm:pt>
    <dgm:pt modelId="{055B3D01-6B6F-44C7-930D-020E3868FADE}" type="parTrans" cxnId="{BC1F1266-028B-4A49-ACB1-B91EFF344F52}">
      <dgm:prSet/>
      <dgm:spPr/>
      <dgm:t>
        <a:bodyPr/>
        <a:lstStyle/>
        <a:p>
          <a:endParaRPr lang="en-GB"/>
        </a:p>
      </dgm:t>
    </dgm:pt>
    <dgm:pt modelId="{352F0F23-2D33-4E2A-B0D5-7EC5589B415D}" type="sibTrans" cxnId="{BC1F1266-028B-4A49-ACB1-B91EFF344F52}">
      <dgm:prSet/>
      <dgm:spPr/>
      <dgm:t>
        <a:bodyPr/>
        <a:lstStyle/>
        <a:p>
          <a:endParaRPr lang="en-GB"/>
        </a:p>
      </dgm:t>
    </dgm:pt>
    <dgm:pt modelId="{2AB90ED6-230B-4310-9EB2-C0DEB3C32A2E}">
      <dgm:prSet phldrT="[Text]" phldr="1"/>
      <dgm:spPr>
        <a:solidFill>
          <a:srgbClr val="3399FF"/>
        </a:solidFill>
      </dgm:spPr>
      <dgm:t>
        <a:bodyPr/>
        <a:lstStyle/>
        <a:p>
          <a:endParaRPr lang="en-GB" dirty="0"/>
        </a:p>
      </dgm:t>
    </dgm:pt>
    <dgm:pt modelId="{E5E5816B-FA28-4B0E-AE4E-98355DB80B07}" type="parTrans" cxnId="{4288973A-5BEB-4CC1-9409-41BC0A769DE8}">
      <dgm:prSet/>
      <dgm:spPr/>
      <dgm:t>
        <a:bodyPr/>
        <a:lstStyle/>
        <a:p>
          <a:endParaRPr lang="en-GB"/>
        </a:p>
      </dgm:t>
    </dgm:pt>
    <dgm:pt modelId="{ADB3C6C8-F340-4BE9-8100-C58077AEFF6D}" type="sibTrans" cxnId="{4288973A-5BEB-4CC1-9409-41BC0A769DE8}">
      <dgm:prSet/>
      <dgm:spPr/>
      <dgm:t>
        <a:bodyPr/>
        <a:lstStyle/>
        <a:p>
          <a:endParaRPr lang="en-GB"/>
        </a:p>
      </dgm:t>
    </dgm:pt>
    <dgm:pt modelId="{959A8EFD-9020-47D8-9ECA-FBFD89101E03}">
      <dgm:prSet phldrT="[Text]" phldr="1"/>
      <dgm:spPr>
        <a:solidFill>
          <a:srgbClr val="99CCFF"/>
        </a:solidFill>
      </dgm:spPr>
      <dgm:t>
        <a:bodyPr/>
        <a:lstStyle/>
        <a:p>
          <a:endParaRPr lang="en-GB" dirty="0"/>
        </a:p>
      </dgm:t>
    </dgm:pt>
    <dgm:pt modelId="{34E6440E-A62C-419D-B1A0-596D8E3F223D}" type="parTrans" cxnId="{0BA9D4A3-8152-41E2-A483-2949DC20C974}">
      <dgm:prSet/>
      <dgm:spPr/>
      <dgm:t>
        <a:bodyPr/>
        <a:lstStyle/>
        <a:p>
          <a:endParaRPr lang="en-GB"/>
        </a:p>
      </dgm:t>
    </dgm:pt>
    <dgm:pt modelId="{024ADBCC-D621-43C6-A249-F013110AB46E}" type="sibTrans" cxnId="{0BA9D4A3-8152-41E2-A483-2949DC20C974}">
      <dgm:prSet/>
      <dgm:spPr/>
      <dgm:t>
        <a:bodyPr/>
        <a:lstStyle/>
        <a:p>
          <a:endParaRPr lang="en-GB"/>
        </a:p>
      </dgm:t>
    </dgm:pt>
    <dgm:pt modelId="{113580CF-B786-45C9-ACE4-44A6BA8B72FF}">
      <dgm:prSet/>
      <dgm:spPr/>
      <dgm:t>
        <a:bodyPr/>
        <a:lstStyle/>
        <a:p>
          <a:r>
            <a:rPr lang="en-GB" dirty="0" smtClean="0"/>
            <a:t>Systematic reviews and meta-analyses</a:t>
          </a:r>
          <a:endParaRPr lang="en-GB" dirty="0"/>
        </a:p>
      </dgm:t>
    </dgm:pt>
    <dgm:pt modelId="{6A3A383D-B633-4ED7-813C-22F3DB3585E8}" type="parTrans" cxnId="{E9254FC3-D926-426E-AF98-51CF69517B97}">
      <dgm:prSet/>
      <dgm:spPr/>
      <dgm:t>
        <a:bodyPr/>
        <a:lstStyle/>
        <a:p>
          <a:endParaRPr lang="en-GB"/>
        </a:p>
      </dgm:t>
    </dgm:pt>
    <dgm:pt modelId="{8C7ADA41-6052-4B74-93CA-2CEB9908F2C6}" type="sibTrans" cxnId="{E9254FC3-D926-426E-AF98-51CF69517B97}">
      <dgm:prSet/>
      <dgm:spPr/>
      <dgm:t>
        <a:bodyPr/>
        <a:lstStyle/>
        <a:p>
          <a:endParaRPr lang="en-GB"/>
        </a:p>
      </dgm:t>
    </dgm:pt>
    <dgm:pt modelId="{988809EF-1964-400A-9D9B-D8AC6FB70CD6}">
      <dgm:prSet/>
      <dgm:spPr>
        <a:solidFill>
          <a:srgbClr val="A50021">
            <a:alpha val="5882"/>
          </a:srgbClr>
        </a:solidFill>
      </dgm:spPr>
      <dgm:t>
        <a:bodyPr/>
        <a:lstStyle/>
        <a:p>
          <a:r>
            <a:rPr lang="en-GB" b="0" dirty="0" smtClean="0"/>
            <a:t>Clinical trials (intervention studies) </a:t>
          </a:r>
          <a:endParaRPr lang="en-GB" b="0" dirty="0"/>
        </a:p>
      </dgm:t>
    </dgm:pt>
    <dgm:pt modelId="{F9E17257-11B6-4ACE-B1FE-27AF2954690E}" type="parTrans" cxnId="{DA4524D2-F01A-42BB-AE9E-15CA3C7A42B0}">
      <dgm:prSet/>
      <dgm:spPr/>
      <dgm:t>
        <a:bodyPr/>
        <a:lstStyle/>
        <a:p>
          <a:endParaRPr lang="en-GB"/>
        </a:p>
      </dgm:t>
    </dgm:pt>
    <dgm:pt modelId="{AE658E87-5407-4E43-A244-BB1EF3102B3D}" type="sibTrans" cxnId="{DA4524D2-F01A-42BB-AE9E-15CA3C7A42B0}">
      <dgm:prSet/>
      <dgm:spPr/>
      <dgm:t>
        <a:bodyPr/>
        <a:lstStyle/>
        <a:p>
          <a:endParaRPr lang="en-GB"/>
        </a:p>
      </dgm:t>
    </dgm:pt>
    <dgm:pt modelId="{5239C848-DB8D-4111-8D2D-BD5130BEA428}">
      <dgm:prSet/>
      <dgm:spPr/>
      <dgm:t>
        <a:bodyPr/>
        <a:lstStyle/>
        <a:p>
          <a:r>
            <a:rPr lang="en-GB" smtClean="0"/>
            <a:t>Systematic review of cohort studies</a:t>
          </a:r>
          <a:endParaRPr lang="en-GB"/>
        </a:p>
      </dgm:t>
    </dgm:pt>
    <dgm:pt modelId="{335138AA-3290-48FF-B70C-ED8015DDA748}" type="parTrans" cxnId="{26795288-ED88-4BF5-A382-E70603B0C0DF}">
      <dgm:prSet/>
      <dgm:spPr/>
      <dgm:t>
        <a:bodyPr/>
        <a:lstStyle/>
        <a:p>
          <a:endParaRPr lang="en-GB"/>
        </a:p>
      </dgm:t>
    </dgm:pt>
    <dgm:pt modelId="{F5363A39-E503-4960-8131-CCF5C9024563}" type="sibTrans" cxnId="{26795288-ED88-4BF5-A382-E70603B0C0DF}">
      <dgm:prSet/>
      <dgm:spPr/>
      <dgm:t>
        <a:bodyPr/>
        <a:lstStyle/>
        <a:p>
          <a:endParaRPr lang="en-GB"/>
        </a:p>
      </dgm:t>
    </dgm:pt>
    <dgm:pt modelId="{A407270B-A332-4D16-9954-5A73767FC9B9}">
      <dgm:prSet/>
      <dgm:spPr/>
      <dgm:t>
        <a:bodyPr/>
        <a:lstStyle/>
        <a:p>
          <a:r>
            <a:rPr lang="en-GB" smtClean="0"/>
            <a:t>Cohort studies</a:t>
          </a:r>
          <a:endParaRPr lang="en-GB"/>
        </a:p>
      </dgm:t>
    </dgm:pt>
    <dgm:pt modelId="{119E1D2B-C37B-43CE-9A48-D069FE450E02}" type="parTrans" cxnId="{D4321C66-08C4-4B53-88A6-AF9FBC73F9E6}">
      <dgm:prSet/>
      <dgm:spPr/>
      <dgm:t>
        <a:bodyPr/>
        <a:lstStyle/>
        <a:p>
          <a:endParaRPr lang="en-GB"/>
        </a:p>
      </dgm:t>
    </dgm:pt>
    <dgm:pt modelId="{4728562B-5721-42B1-A423-64C9B76D2885}" type="sibTrans" cxnId="{D4321C66-08C4-4B53-88A6-AF9FBC73F9E6}">
      <dgm:prSet/>
      <dgm:spPr/>
      <dgm:t>
        <a:bodyPr/>
        <a:lstStyle/>
        <a:p>
          <a:endParaRPr lang="en-GB"/>
        </a:p>
      </dgm:t>
    </dgm:pt>
    <dgm:pt modelId="{D1640D70-EF6B-4E99-912D-A2EEF3BEF0E9}">
      <dgm:prSet/>
      <dgm:spPr/>
      <dgm:t>
        <a:bodyPr/>
        <a:lstStyle/>
        <a:p>
          <a:r>
            <a:rPr lang="en-GB" smtClean="0"/>
            <a:t>Outcomes research; ecological studies</a:t>
          </a:r>
          <a:endParaRPr lang="en-GB"/>
        </a:p>
      </dgm:t>
    </dgm:pt>
    <dgm:pt modelId="{55CE6C3B-A140-4940-8B70-C03D7E00D43D}" type="parTrans" cxnId="{87EFFCAF-0017-4D80-880C-4BD962B91743}">
      <dgm:prSet/>
      <dgm:spPr/>
      <dgm:t>
        <a:bodyPr/>
        <a:lstStyle/>
        <a:p>
          <a:endParaRPr lang="en-GB"/>
        </a:p>
      </dgm:t>
    </dgm:pt>
    <dgm:pt modelId="{403190BC-A2C0-4487-80EF-6906DB1A47B9}" type="sibTrans" cxnId="{87EFFCAF-0017-4D80-880C-4BD962B91743}">
      <dgm:prSet/>
      <dgm:spPr/>
      <dgm:t>
        <a:bodyPr/>
        <a:lstStyle/>
        <a:p>
          <a:endParaRPr lang="en-GB"/>
        </a:p>
      </dgm:t>
    </dgm:pt>
    <dgm:pt modelId="{000CE5D3-0E34-4929-828C-9C32E7EF93EF}">
      <dgm:prSet/>
      <dgm:spPr/>
      <dgm:t>
        <a:bodyPr/>
        <a:lstStyle/>
        <a:p>
          <a:r>
            <a:rPr lang="en-GB" smtClean="0"/>
            <a:t>Case control studies </a:t>
          </a:r>
          <a:endParaRPr lang="en-GB"/>
        </a:p>
      </dgm:t>
    </dgm:pt>
    <dgm:pt modelId="{193892C3-4D21-40B1-898D-C47F991A4EEE}" type="parTrans" cxnId="{6F4B0B96-93AA-44A0-A4F2-957DE25676D4}">
      <dgm:prSet/>
      <dgm:spPr/>
      <dgm:t>
        <a:bodyPr/>
        <a:lstStyle/>
        <a:p>
          <a:endParaRPr lang="en-GB"/>
        </a:p>
      </dgm:t>
    </dgm:pt>
    <dgm:pt modelId="{C568024F-B644-4F34-89F1-5768F831D70F}" type="sibTrans" cxnId="{6F4B0B96-93AA-44A0-A4F2-957DE25676D4}">
      <dgm:prSet/>
      <dgm:spPr/>
      <dgm:t>
        <a:bodyPr/>
        <a:lstStyle/>
        <a:p>
          <a:endParaRPr lang="en-GB"/>
        </a:p>
      </dgm:t>
    </dgm:pt>
    <dgm:pt modelId="{CEC8E19B-A49D-4955-BCC6-9EC089627436}">
      <dgm:prSet/>
      <dgm:spPr/>
      <dgm:t>
        <a:bodyPr/>
        <a:lstStyle/>
        <a:p>
          <a:r>
            <a:rPr lang="en-GB" smtClean="0"/>
            <a:t>Case series </a:t>
          </a:r>
          <a:endParaRPr lang="en-GB"/>
        </a:p>
      </dgm:t>
    </dgm:pt>
    <dgm:pt modelId="{CD91D755-3E03-4170-8A79-25206F3F766E}" type="parTrans" cxnId="{5CA0DCDC-13C1-41F5-8D2A-D687B82715A4}">
      <dgm:prSet/>
      <dgm:spPr/>
      <dgm:t>
        <a:bodyPr/>
        <a:lstStyle/>
        <a:p>
          <a:endParaRPr lang="en-GB"/>
        </a:p>
      </dgm:t>
    </dgm:pt>
    <dgm:pt modelId="{525A40EB-8536-4B7F-B244-F5DD15015B4B}" type="sibTrans" cxnId="{5CA0DCDC-13C1-41F5-8D2A-D687B82715A4}">
      <dgm:prSet/>
      <dgm:spPr/>
      <dgm:t>
        <a:bodyPr/>
        <a:lstStyle/>
        <a:p>
          <a:endParaRPr lang="en-GB"/>
        </a:p>
      </dgm:t>
    </dgm:pt>
    <dgm:pt modelId="{82F966C9-0243-4F69-90BB-7AD0A5DA6068}">
      <dgm:prSet phldrT="[Text]" phldr="1"/>
      <dgm:spPr>
        <a:solidFill>
          <a:srgbClr val="CCECFF"/>
        </a:solidFill>
      </dgm:spPr>
      <dgm:t>
        <a:bodyPr/>
        <a:lstStyle/>
        <a:p>
          <a:endParaRPr lang="en-GB"/>
        </a:p>
      </dgm:t>
    </dgm:pt>
    <dgm:pt modelId="{D43CA160-753B-4EFC-8EFB-400E9A0D5418}" type="parTrans" cxnId="{6CB7401E-0451-4BE6-9AD4-52A966E94A9D}">
      <dgm:prSet/>
      <dgm:spPr/>
      <dgm:t>
        <a:bodyPr/>
        <a:lstStyle/>
        <a:p>
          <a:endParaRPr lang="en-GB"/>
        </a:p>
      </dgm:t>
    </dgm:pt>
    <dgm:pt modelId="{662D4FFD-798B-4C31-99EC-F4E4D31265F7}" type="sibTrans" cxnId="{6CB7401E-0451-4BE6-9AD4-52A966E94A9D}">
      <dgm:prSet/>
      <dgm:spPr/>
      <dgm:t>
        <a:bodyPr/>
        <a:lstStyle/>
        <a:p>
          <a:endParaRPr lang="en-GB"/>
        </a:p>
      </dgm:t>
    </dgm:pt>
    <dgm:pt modelId="{C802BAB3-022D-4052-BE6C-432801132379}">
      <dgm:prSet/>
      <dgm:spPr/>
      <dgm:t>
        <a:bodyPr/>
        <a:lstStyle/>
        <a:p>
          <a:r>
            <a:rPr lang="en-GB" smtClean="0"/>
            <a:t>Expert opinion</a:t>
          </a:r>
          <a:endParaRPr lang="en-GB"/>
        </a:p>
      </dgm:t>
    </dgm:pt>
    <dgm:pt modelId="{978440F5-4D3B-40F6-BB7B-4A663F5DD0B9}" type="parTrans" cxnId="{1FE31A8E-3597-44FA-86F6-AE4B57DE2087}">
      <dgm:prSet/>
      <dgm:spPr/>
      <dgm:t>
        <a:bodyPr/>
        <a:lstStyle/>
        <a:p>
          <a:endParaRPr lang="en-GB"/>
        </a:p>
      </dgm:t>
    </dgm:pt>
    <dgm:pt modelId="{E4026CAA-86F2-4E43-B298-7DA85E1BD474}" type="sibTrans" cxnId="{1FE31A8E-3597-44FA-86F6-AE4B57DE2087}">
      <dgm:prSet/>
      <dgm:spPr/>
      <dgm:t>
        <a:bodyPr/>
        <a:lstStyle/>
        <a:p>
          <a:endParaRPr lang="en-GB"/>
        </a:p>
      </dgm:t>
    </dgm:pt>
    <dgm:pt modelId="{7CEF737A-54DE-4FB9-AF37-87719649191A}">
      <dgm:prSet/>
      <dgm:spPr/>
      <dgm:t>
        <a:bodyPr/>
        <a:lstStyle/>
        <a:p>
          <a:r>
            <a:rPr lang="en-GB" smtClean="0"/>
            <a:t>Systematic review of case control studies</a:t>
          </a:r>
          <a:endParaRPr lang="en-GB"/>
        </a:p>
      </dgm:t>
    </dgm:pt>
    <dgm:pt modelId="{87B69332-7CD8-470C-8AAF-15132640C469}" type="sibTrans" cxnId="{3B14FD79-88DE-447E-80FB-98FAAAF553F0}">
      <dgm:prSet/>
      <dgm:spPr/>
      <dgm:t>
        <a:bodyPr/>
        <a:lstStyle/>
        <a:p>
          <a:endParaRPr lang="en-GB"/>
        </a:p>
      </dgm:t>
    </dgm:pt>
    <dgm:pt modelId="{5C380E36-4A7B-48AA-8BC0-AD98FAE37C5C}" type="parTrans" cxnId="{3B14FD79-88DE-447E-80FB-98FAAAF553F0}">
      <dgm:prSet/>
      <dgm:spPr/>
      <dgm:t>
        <a:bodyPr/>
        <a:lstStyle/>
        <a:p>
          <a:endParaRPr lang="en-GB"/>
        </a:p>
      </dgm:t>
    </dgm:pt>
    <dgm:pt modelId="{78DAE997-A953-4471-8FBC-5A9E74094833}" type="pres">
      <dgm:prSet presAssocID="{645846CF-4C43-42B4-9D9C-776708067BA5}" presName="linearFlow" presStyleCnt="0">
        <dgm:presLayoutVars>
          <dgm:dir/>
          <dgm:animLvl val="lvl"/>
          <dgm:resizeHandles val="exact"/>
        </dgm:presLayoutVars>
      </dgm:prSet>
      <dgm:spPr/>
      <dgm:t>
        <a:bodyPr/>
        <a:lstStyle/>
        <a:p>
          <a:endParaRPr lang="en-GB"/>
        </a:p>
      </dgm:t>
    </dgm:pt>
    <dgm:pt modelId="{5E60301D-1EC2-4D1E-931F-1799ECB2BC59}" type="pres">
      <dgm:prSet presAssocID="{11A33F56-E50A-4ABD-BE55-11B337A06A79}" presName="composite" presStyleCnt="0"/>
      <dgm:spPr/>
    </dgm:pt>
    <dgm:pt modelId="{E29130AB-5048-4646-BCF3-0C18EE6A92C4}" type="pres">
      <dgm:prSet presAssocID="{11A33F56-E50A-4ABD-BE55-11B337A06A79}" presName="parentText" presStyleLbl="alignNode1" presStyleIdx="0" presStyleCnt="9">
        <dgm:presLayoutVars>
          <dgm:chMax val="1"/>
          <dgm:bulletEnabled val="1"/>
        </dgm:presLayoutVars>
      </dgm:prSet>
      <dgm:spPr/>
      <dgm:t>
        <a:bodyPr/>
        <a:lstStyle/>
        <a:p>
          <a:endParaRPr lang="en-GB"/>
        </a:p>
      </dgm:t>
    </dgm:pt>
    <dgm:pt modelId="{28955CDE-7BA9-4E53-8A72-8DF3470CDDC0}" type="pres">
      <dgm:prSet presAssocID="{11A33F56-E50A-4ABD-BE55-11B337A06A79}" presName="descendantText" presStyleLbl="alignAcc1" presStyleIdx="0" presStyleCnt="9">
        <dgm:presLayoutVars>
          <dgm:bulletEnabled val="1"/>
        </dgm:presLayoutVars>
      </dgm:prSet>
      <dgm:spPr/>
      <dgm:t>
        <a:bodyPr/>
        <a:lstStyle/>
        <a:p>
          <a:endParaRPr lang="en-GB"/>
        </a:p>
      </dgm:t>
    </dgm:pt>
    <dgm:pt modelId="{FCD2351E-8E52-42AC-821A-139742D44CDD}" type="pres">
      <dgm:prSet presAssocID="{2DA6AC98-5B46-4D74-A03F-11408CEABAC1}" presName="sp" presStyleCnt="0"/>
      <dgm:spPr/>
    </dgm:pt>
    <dgm:pt modelId="{9C112079-6F35-4055-BAA1-853CE0041F3C}" type="pres">
      <dgm:prSet presAssocID="{2BBF5703-76CB-4C6F-8A67-1DB19E39ADDD}" presName="composite" presStyleCnt="0"/>
      <dgm:spPr/>
    </dgm:pt>
    <dgm:pt modelId="{AB0904C5-7D54-4B5C-839C-A2FE8F906FEA}" type="pres">
      <dgm:prSet presAssocID="{2BBF5703-76CB-4C6F-8A67-1DB19E39ADDD}" presName="parentText" presStyleLbl="alignNode1" presStyleIdx="1" presStyleCnt="9">
        <dgm:presLayoutVars>
          <dgm:chMax val="1"/>
          <dgm:bulletEnabled val="1"/>
        </dgm:presLayoutVars>
      </dgm:prSet>
      <dgm:spPr/>
      <dgm:t>
        <a:bodyPr/>
        <a:lstStyle/>
        <a:p>
          <a:endParaRPr lang="en-GB"/>
        </a:p>
      </dgm:t>
    </dgm:pt>
    <dgm:pt modelId="{94C09172-DF84-4A07-836F-D441A77E8625}" type="pres">
      <dgm:prSet presAssocID="{2BBF5703-76CB-4C6F-8A67-1DB19E39ADDD}" presName="descendantText" presStyleLbl="alignAcc1" presStyleIdx="1" presStyleCnt="9">
        <dgm:presLayoutVars>
          <dgm:bulletEnabled val="1"/>
        </dgm:presLayoutVars>
      </dgm:prSet>
      <dgm:spPr/>
      <dgm:t>
        <a:bodyPr/>
        <a:lstStyle/>
        <a:p>
          <a:endParaRPr lang="en-GB"/>
        </a:p>
      </dgm:t>
    </dgm:pt>
    <dgm:pt modelId="{F5529095-D305-4FBB-B69E-3572EAAF130A}" type="pres">
      <dgm:prSet presAssocID="{313EFF6C-D59B-4832-9C44-0A50B6DEAA0A}" presName="sp" presStyleCnt="0"/>
      <dgm:spPr/>
    </dgm:pt>
    <dgm:pt modelId="{1D152D1B-D288-447E-B626-5AFB79739460}" type="pres">
      <dgm:prSet presAssocID="{AEC7DFA2-6156-4743-9DBE-AC96B2D6CA61}" presName="composite" presStyleCnt="0"/>
      <dgm:spPr/>
    </dgm:pt>
    <dgm:pt modelId="{A849251C-87B2-4D9B-A291-67536F095442}" type="pres">
      <dgm:prSet presAssocID="{AEC7DFA2-6156-4743-9DBE-AC96B2D6CA61}" presName="parentText" presStyleLbl="alignNode1" presStyleIdx="2" presStyleCnt="9">
        <dgm:presLayoutVars>
          <dgm:chMax val="1"/>
          <dgm:bulletEnabled val="1"/>
        </dgm:presLayoutVars>
      </dgm:prSet>
      <dgm:spPr/>
      <dgm:t>
        <a:bodyPr/>
        <a:lstStyle/>
        <a:p>
          <a:endParaRPr lang="en-GB"/>
        </a:p>
      </dgm:t>
    </dgm:pt>
    <dgm:pt modelId="{7CAE1ECC-1C0D-4BF4-90DC-B6D73BC2F6AB}" type="pres">
      <dgm:prSet presAssocID="{AEC7DFA2-6156-4743-9DBE-AC96B2D6CA61}" presName="descendantText" presStyleLbl="alignAcc1" presStyleIdx="2" presStyleCnt="9">
        <dgm:presLayoutVars>
          <dgm:bulletEnabled val="1"/>
        </dgm:presLayoutVars>
      </dgm:prSet>
      <dgm:spPr/>
      <dgm:t>
        <a:bodyPr/>
        <a:lstStyle/>
        <a:p>
          <a:endParaRPr lang="en-GB"/>
        </a:p>
      </dgm:t>
    </dgm:pt>
    <dgm:pt modelId="{147FBDD8-C864-4D57-BE31-878FD5300583}" type="pres">
      <dgm:prSet presAssocID="{C5F22570-FF22-4F70-99DE-E72E22A618AE}" presName="sp" presStyleCnt="0"/>
      <dgm:spPr/>
    </dgm:pt>
    <dgm:pt modelId="{DD2A1CF2-CD56-4C96-8FAC-7FFA76ED0CA3}" type="pres">
      <dgm:prSet presAssocID="{9E28F734-6690-47D8-924B-95392B306CE8}" presName="composite" presStyleCnt="0"/>
      <dgm:spPr/>
    </dgm:pt>
    <dgm:pt modelId="{C0F399CC-EB68-42FD-8BC9-8075AC8773C5}" type="pres">
      <dgm:prSet presAssocID="{9E28F734-6690-47D8-924B-95392B306CE8}" presName="parentText" presStyleLbl="alignNode1" presStyleIdx="3" presStyleCnt="9">
        <dgm:presLayoutVars>
          <dgm:chMax val="1"/>
          <dgm:bulletEnabled val="1"/>
        </dgm:presLayoutVars>
      </dgm:prSet>
      <dgm:spPr/>
      <dgm:t>
        <a:bodyPr/>
        <a:lstStyle/>
        <a:p>
          <a:endParaRPr lang="en-GB"/>
        </a:p>
      </dgm:t>
    </dgm:pt>
    <dgm:pt modelId="{BA5183A5-C563-4351-BF24-930C1AB2DBE8}" type="pres">
      <dgm:prSet presAssocID="{9E28F734-6690-47D8-924B-95392B306CE8}" presName="descendantText" presStyleLbl="alignAcc1" presStyleIdx="3" presStyleCnt="9">
        <dgm:presLayoutVars>
          <dgm:bulletEnabled val="1"/>
        </dgm:presLayoutVars>
      </dgm:prSet>
      <dgm:spPr/>
      <dgm:t>
        <a:bodyPr/>
        <a:lstStyle/>
        <a:p>
          <a:endParaRPr lang="en-GB"/>
        </a:p>
      </dgm:t>
    </dgm:pt>
    <dgm:pt modelId="{91EE1E21-9F41-4D96-93FF-B225C50B633C}" type="pres">
      <dgm:prSet presAssocID="{0D484749-CDFA-42F6-AD2F-9810F92BBB96}" presName="sp" presStyleCnt="0"/>
      <dgm:spPr/>
    </dgm:pt>
    <dgm:pt modelId="{1A9B9C69-86A6-48D2-890A-FDA17FC70525}" type="pres">
      <dgm:prSet presAssocID="{748F0979-714A-4AFD-86E1-394D7C00D420}" presName="composite" presStyleCnt="0"/>
      <dgm:spPr/>
    </dgm:pt>
    <dgm:pt modelId="{6381370B-68B4-4F48-BE0F-5D4FF46173A8}" type="pres">
      <dgm:prSet presAssocID="{748F0979-714A-4AFD-86E1-394D7C00D420}" presName="parentText" presStyleLbl="alignNode1" presStyleIdx="4" presStyleCnt="9">
        <dgm:presLayoutVars>
          <dgm:chMax val="1"/>
          <dgm:bulletEnabled val="1"/>
        </dgm:presLayoutVars>
      </dgm:prSet>
      <dgm:spPr/>
      <dgm:t>
        <a:bodyPr/>
        <a:lstStyle/>
        <a:p>
          <a:endParaRPr lang="en-GB"/>
        </a:p>
      </dgm:t>
    </dgm:pt>
    <dgm:pt modelId="{A806C8B4-8719-43BC-9B85-C84665984527}" type="pres">
      <dgm:prSet presAssocID="{748F0979-714A-4AFD-86E1-394D7C00D420}" presName="descendantText" presStyleLbl="alignAcc1" presStyleIdx="4" presStyleCnt="9">
        <dgm:presLayoutVars>
          <dgm:bulletEnabled val="1"/>
        </dgm:presLayoutVars>
      </dgm:prSet>
      <dgm:spPr/>
      <dgm:t>
        <a:bodyPr/>
        <a:lstStyle/>
        <a:p>
          <a:endParaRPr lang="en-GB"/>
        </a:p>
      </dgm:t>
    </dgm:pt>
    <dgm:pt modelId="{D72DEF25-94CC-4475-8821-E7D5DC306812}" type="pres">
      <dgm:prSet presAssocID="{AA49F1C3-A237-4F9D-9446-8E0124B85DB0}" presName="sp" presStyleCnt="0"/>
      <dgm:spPr/>
    </dgm:pt>
    <dgm:pt modelId="{DEF5B5F1-B2BA-425C-A3F1-96E42A8628F4}" type="pres">
      <dgm:prSet presAssocID="{A829CD01-652D-4727-91CF-15EAEF41A350}" presName="composite" presStyleCnt="0"/>
      <dgm:spPr/>
    </dgm:pt>
    <dgm:pt modelId="{4D30E59A-0B50-4689-B742-136AE480A323}" type="pres">
      <dgm:prSet presAssocID="{A829CD01-652D-4727-91CF-15EAEF41A350}" presName="parentText" presStyleLbl="alignNode1" presStyleIdx="5" presStyleCnt="9">
        <dgm:presLayoutVars>
          <dgm:chMax val="1"/>
          <dgm:bulletEnabled val="1"/>
        </dgm:presLayoutVars>
      </dgm:prSet>
      <dgm:spPr/>
      <dgm:t>
        <a:bodyPr/>
        <a:lstStyle/>
        <a:p>
          <a:endParaRPr lang="en-GB"/>
        </a:p>
      </dgm:t>
    </dgm:pt>
    <dgm:pt modelId="{CA7D5574-F6FD-45DD-818F-B24A1C83FCDC}" type="pres">
      <dgm:prSet presAssocID="{A829CD01-652D-4727-91CF-15EAEF41A350}" presName="descendantText" presStyleLbl="alignAcc1" presStyleIdx="5" presStyleCnt="9">
        <dgm:presLayoutVars>
          <dgm:bulletEnabled val="1"/>
        </dgm:presLayoutVars>
      </dgm:prSet>
      <dgm:spPr/>
      <dgm:t>
        <a:bodyPr/>
        <a:lstStyle/>
        <a:p>
          <a:endParaRPr lang="en-GB"/>
        </a:p>
      </dgm:t>
    </dgm:pt>
    <dgm:pt modelId="{AF0E6791-C1CA-4099-B484-7CA4FF4C1E54}" type="pres">
      <dgm:prSet presAssocID="{352F0F23-2D33-4E2A-B0D5-7EC5589B415D}" presName="sp" presStyleCnt="0"/>
      <dgm:spPr/>
    </dgm:pt>
    <dgm:pt modelId="{F1233AE2-67AD-4504-B47A-BBCF8960B56F}" type="pres">
      <dgm:prSet presAssocID="{2AB90ED6-230B-4310-9EB2-C0DEB3C32A2E}" presName="composite" presStyleCnt="0"/>
      <dgm:spPr/>
    </dgm:pt>
    <dgm:pt modelId="{DF580ACB-6562-4498-90CE-C6A903EAA5D8}" type="pres">
      <dgm:prSet presAssocID="{2AB90ED6-230B-4310-9EB2-C0DEB3C32A2E}" presName="parentText" presStyleLbl="alignNode1" presStyleIdx="6" presStyleCnt="9">
        <dgm:presLayoutVars>
          <dgm:chMax val="1"/>
          <dgm:bulletEnabled val="1"/>
        </dgm:presLayoutVars>
      </dgm:prSet>
      <dgm:spPr/>
      <dgm:t>
        <a:bodyPr/>
        <a:lstStyle/>
        <a:p>
          <a:endParaRPr lang="en-GB"/>
        </a:p>
      </dgm:t>
    </dgm:pt>
    <dgm:pt modelId="{BEAB916B-A893-41CB-968E-03B2689FA4FF}" type="pres">
      <dgm:prSet presAssocID="{2AB90ED6-230B-4310-9EB2-C0DEB3C32A2E}" presName="descendantText" presStyleLbl="alignAcc1" presStyleIdx="6" presStyleCnt="9">
        <dgm:presLayoutVars>
          <dgm:bulletEnabled val="1"/>
        </dgm:presLayoutVars>
      </dgm:prSet>
      <dgm:spPr/>
      <dgm:t>
        <a:bodyPr/>
        <a:lstStyle/>
        <a:p>
          <a:endParaRPr lang="en-GB"/>
        </a:p>
      </dgm:t>
    </dgm:pt>
    <dgm:pt modelId="{3D269607-DEB9-4802-8D93-0B86483EA864}" type="pres">
      <dgm:prSet presAssocID="{ADB3C6C8-F340-4BE9-8100-C58077AEFF6D}" presName="sp" presStyleCnt="0"/>
      <dgm:spPr/>
    </dgm:pt>
    <dgm:pt modelId="{75A44041-EFAF-464D-871C-54B2715901E6}" type="pres">
      <dgm:prSet presAssocID="{959A8EFD-9020-47D8-9ECA-FBFD89101E03}" presName="composite" presStyleCnt="0"/>
      <dgm:spPr/>
    </dgm:pt>
    <dgm:pt modelId="{4424F83C-0470-42A0-A373-FF4B86B7A7EB}" type="pres">
      <dgm:prSet presAssocID="{959A8EFD-9020-47D8-9ECA-FBFD89101E03}" presName="parentText" presStyleLbl="alignNode1" presStyleIdx="7" presStyleCnt="9">
        <dgm:presLayoutVars>
          <dgm:chMax val="1"/>
          <dgm:bulletEnabled val="1"/>
        </dgm:presLayoutVars>
      </dgm:prSet>
      <dgm:spPr/>
      <dgm:t>
        <a:bodyPr/>
        <a:lstStyle/>
        <a:p>
          <a:endParaRPr lang="en-GB"/>
        </a:p>
      </dgm:t>
    </dgm:pt>
    <dgm:pt modelId="{1821BF9B-B262-4F07-9272-4FEC0E6273A4}" type="pres">
      <dgm:prSet presAssocID="{959A8EFD-9020-47D8-9ECA-FBFD89101E03}" presName="descendantText" presStyleLbl="alignAcc1" presStyleIdx="7" presStyleCnt="9">
        <dgm:presLayoutVars>
          <dgm:bulletEnabled val="1"/>
        </dgm:presLayoutVars>
      </dgm:prSet>
      <dgm:spPr/>
      <dgm:t>
        <a:bodyPr/>
        <a:lstStyle/>
        <a:p>
          <a:endParaRPr lang="en-GB"/>
        </a:p>
      </dgm:t>
    </dgm:pt>
    <dgm:pt modelId="{A83CF86A-80E2-4722-9797-175B427316E1}" type="pres">
      <dgm:prSet presAssocID="{024ADBCC-D621-43C6-A249-F013110AB46E}" presName="sp" presStyleCnt="0"/>
      <dgm:spPr/>
    </dgm:pt>
    <dgm:pt modelId="{CF107935-9D66-48B5-B7A7-4DADCA43DEC4}" type="pres">
      <dgm:prSet presAssocID="{82F966C9-0243-4F69-90BB-7AD0A5DA6068}" presName="composite" presStyleCnt="0"/>
      <dgm:spPr/>
    </dgm:pt>
    <dgm:pt modelId="{3F941B1E-417C-498C-811A-B5A5CB660C0B}" type="pres">
      <dgm:prSet presAssocID="{82F966C9-0243-4F69-90BB-7AD0A5DA6068}" presName="parentText" presStyleLbl="alignNode1" presStyleIdx="8" presStyleCnt="9">
        <dgm:presLayoutVars>
          <dgm:chMax val="1"/>
          <dgm:bulletEnabled val="1"/>
        </dgm:presLayoutVars>
      </dgm:prSet>
      <dgm:spPr/>
      <dgm:t>
        <a:bodyPr/>
        <a:lstStyle/>
        <a:p>
          <a:endParaRPr lang="en-GB"/>
        </a:p>
      </dgm:t>
    </dgm:pt>
    <dgm:pt modelId="{0B773F92-15E7-4BAE-BE51-FE44BCEBB479}" type="pres">
      <dgm:prSet presAssocID="{82F966C9-0243-4F69-90BB-7AD0A5DA6068}" presName="descendantText" presStyleLbl="alignAcc1" presStyleIdx="8" presStyleCnt="9">
        <dgm:presLayoutVars>
          <dgm:bulletEnabled val="1"/>
        </dgm:presLayoutVars>
      </dgm:prSet>
      <dgm:spPr/>
      <dgm:t>
        <a:bodyPr/>
        <a:lstStyle/>
        <a:p>
          <a:endParaRPr lang="en-GB"/>
        </a:p>
      </dgm:t>
    </dgm:pt>
  </dgm:ptLst>
  <dgm:cxnLst>
    <dgm:cxn modelId="{5CA0DCDC-13C1-41F5-8D2A-D687B82715A4}" srcId="{959A8EFD-9020-47D8-9ECA-FBFD89101E03}" destId="{CEC8E19B-A49D-4955-BCC6-9EC089627436}" srcOrd="0" destOrd="0" parTransId="{CD91D755-3E03-4170-8A79-25206F3F766E}" sibTransId="{525A40EB-8536-4B7F-B244-F5DD15015B4B}"/>
    <dgm:cxn modelId="{BDA7EA8D-D35A-47ED-9CC6-6EBD5478CC30}" type="presOf" srcId="{988809EF-1964-400A-9D9B-D8AC6FB70CD6}" destId="{94C09172-DF84-4A07-836F-D441A77E8625}" srcOrd="0" destOrd="0" presId="urn:microsoft.com/office/officeart/2005/8/layout/chevron2"/>
    <dgm:cxn modelId="{4288973A-5BEB-4CC1-9409-41BC0A769DE8}" srcId="{645846CF-4C43-42B4-9D9C-776708067BA5}" destId="{2AB90ED6-230B-4310-9EB2-C0DEB3C32A2E}" srcOrd="6" destOrd="0" parTransId="{E5E5816B-FA28-4B0E-AE4E-98355DB80B07}" sibTransId="{ADB3C6C8-F340-4BE9-8100-C58077AEFF6D}"/>
    <dgm:cxn modelId="{AF83074A-20DF-4FC8-9B6D-8678F929665B}" type="presOf" srcId="{645846CF-4C43-42B4-9D9C-776708067BA5}" destId="{78DAE997-A953-4471-8FBC-5A9E74094833}" srcOrd="0" destOrd="0" presId="urn:microsoft.com/office/officeart/2005/8/layout/chevron2"/>
    <dgm:cxn modelId="{11E61286-C63B-4A44-8DE5-EC715BAA1F45}" srcId="{645846CF-4C43-42B4-9D9C-776708067BA5}" destId="{748F0979-714A-4AFD-86E1-394D7C00D420}" srcOrd="4" destOrd="0" parTransId="{95213DAE-6C7C-4AC0-8156-5B62D2221B91}" sibTransId="{AA49F1C3-A237-4F9D-9446-8E0124B85DB0}"/>
    <dgm:cxn modelId="{01A2FDB7-DEE8-49EE-B1C6-0CA8E557D485}" type="presOf" srcId="{C802BAB3-022D-4052-BE6C-432801132379}" destId="{0B773F92-15E7-4BAE-BE51-FE44BCEBB479}" srcOrd="0" destOrd="0" presId="urn:microsoft.com/office/officeart/2005/8/layout/chevron2"/>
    <dgm:cxn modelId="{22CFB1E2-1ADC-4114-BAB0-6914B17977EA}" type="presOf" srcId="{CEC8E19B-A49D-4955-BCC6-9EC089627436}" destId="{1821BF9B-B262-4F07-9272-4FEC0E6273A4}" srcOrd="0" destOrd="0" presId="urn:microsoft.com/office/officeart/2005/8/layout/chevron2"/>
    <dgm:cxn modelId="{9BCC4946-C24A-4FF7-8AB9-47C4050C47C5}" type="presOf" srcId="{AEC7DFA2-6156-4743-9DBE-AC96B2D6CA61}" destId="{A849251C-87B2-4D9B-A291-67536F095442}" srcOrd="0" destOrd="0" presId="urn:microsoft.com/office/officeart/2005/8/layout/chevron2"/>
    <dgm:cxn modelId="{3E05C2E3-FB58-497A-AE38-6492401D9754}" type="presOf" srcId="{748F0979-714A-4AFD-86E1-394D7C00D420}" destId="{6381370B-68B4-4F48-BE0F-5D4FF46173A8}" srcOrd="0" destOrd="0" presId="urn:microsoft.com/office/officeart/2005/8/layout/chevron2"/>
    <dgm:cxn modelId="{87EFFCAF-0017-4D80-880C-4BD962B91743}" srcId="{748F0979-714A-4AFD-86E1-394D7C00D420}" destId="{D1640D70-EF6B-4E99-912D-A2EEF3BEF0E9}" srcOrd="0" destOrd="0" parTransId="{55CE6C3B-A140-4940-8B70-C03D7E00D43D}" sibTransId="{403190BC-A2C0-4487-80EF-6906DB1A47B9}"/>
    <dgm:cxn modelId="{1B10FBC4-690A-45E1-9932-8D15EBA356EB}" type="presOf" srcId="{113580CF-B786-45C9-ACE4-44A6BA8B72FF}" destId="{28955CDE-7BA9-4E53-8A72-8DF3470CDDC0}" srcOrd="0" destOrd="0" presId="urn:microsoft.com/office/officeart/2005/8/layout/chevron2"/>
    <dgm:cxn modelId="{E4C65560-343F-4657-BE36-6D4AAD93F3D0}" type="presOf" srcId="{5239C848-DB8D-4111-8D2D-BD5130BEA428}" destId="{7CAE1ECC-1C0D-4BF4-90DC-B6D73BC2F6AB}" srcOrd="0" destOrd="0" presId="urn:microsoft.com/office/officeart/2005/8/layout/chevron2"/>
    <dgm:cxn modelId="{D9A044AA-1AE8-4EAF-8A94-B340DFA0FC76}" srcId="{645846CF-4C43-42B4-9D9C-776708067BA5}" destId="{9E28F734-6690-47D8-924B-95392B306CE8}" srcOrd="3" destOrd="0" parTransId="{5E6D309C-4356-4C6E-84B8-445B477AC189}" sibTransId="{0D484749-CDFA-42F6-AD2F-9810F92BBB96}"/>
    <dgm:cxn modelId="{DA4524D2-F01A-42BB-AE9E-15CA3C7A42B0}" srcId="{2BBF5703-76CB-4C6F-8A67-1DB19E39ADDD}" destId="{988809EF-1964-400A-9D9B-D8AC6FB70CD6}" srcOrd="0" destOrd="0" parTransId="{F9E17257-11B6-4ACE-B1FE-27AF2954690E}" sibTransId="{AE658E87-5407-4E43-A244-BB1EF3102B3D}"/>
    <dgm:cxn modelId="{7561AB6A-AD92-42EA-9A33-46D39C6824CA}" type="presOf" srcId="{959A8EFD-9020-47D8-9ECA-FBFD89101E03}" destId="{4424F83C-0470-42A0-A373-FF4B86B7A7EB}" srcOrd="0" destOrd="0" presId="urn:microsoft.com/office/officeart/2005/8/layout/chevron2"/>
    <dgm:cxn modelId="{CF3AF7E2-88FC-4D92-AB01-3627A52AF51F}" srcId="{645846CF-4C43-42B4-9D9C-776708067BA5}" destId="{2BBF5703-76CB-4C6F-8A67-1DB19E39ADDD}" srcOrd="1" destOrd="0" parTransId="{F9D05639-CD8C-4565-8AAF-ABC095E1E18E}" sibTransId="{313EFF6C-D59B-4832-9C44-0A50B6DEAA0A}"/>
    <dgm:cxn modelId="{BC1F1266-028B-4A49-ACB1-B91EFF344F52}" srcId="{645846CF-4C43-42B4-9D9C-776708067BA5}" destId="{A829CD01-652D-4727-91CF-15EAEF41A350}" srcOrd="5" destOrd="0" parTransId="{055B3D01-6B6F-44C7-930D-020E3868FADE}" sibTransId="{352F0F23-2D33-4E2A-B0D5-7EC5589B415D}"/>
    <dgm:cxn modelId="{0BA9D4A3-8152-41E2-A483-2949DC20C974}" srcId="{645846CF-4C43-42B4-9D9C-776708067BA5}" destId="{959A8EFD-9020-47D8-9ECA-FBFD89101E03}" srcOrd="7" destOrd="0" parTransId="{34E6440E-A62C-419D-B1A0-596D8E3F223D}" sibTransId="{024ADBCC-D621-43C6-A249-F013110AB46E}"/>
    <dgm:cxn modelId="{9C98C49A-FB5B-4E31-A9E9-B2F85DB2FA24}" type="presOf" srcId="{9E28F734-6690-47D8-924B-95392B306CE8}" destId="{C0F399CC-EB68-42FD-8BC9-8075AC8773C5}" srcOrd="0" destOrd="0" presId="urn:microsoft.com/office/officeart/2005/8/layout/chevron2"/>
    <dgm:cxn modelId="{87772B15-8D51-4E58-8342-73B30A244F6B}" type="presOf" srcId="{2AB90ED6-230B-4310-9EB2-C0DEB3C32A2E}" destId="{DF580ACB-6562-4498-90CE-C6A903EAA5D8}" srcOrd="0" destOrd="0" presId="urn:microsoft.com/office/officeart/2005/8/layout/chevron2"/>
    <dgm:cxn modelId="{3B14FD79-88DE-447E-80FB-98FAAAF553F0}" srcId="{A829CD01-652D-4727-91CF-15EAEF41A350}" destId="{7CEF737A-54DE-4FB9-AF37-87719649191A}" srcOrd="0" destOrd="0" parTransId="{5C380E36-4A7B-48AA-8BC0-AD98FAE37C5C}" sibTransId="{87B69332-7CD8-470C-8AAF-15132640C469}"/>
    <dgm:cxn modelId="{D4321C66-08C4-4B53-88A6-AF9FBC73F9E6}" srcId="{9E28F734-6690-47D8-924B-95392B306CE8}" destId="{A407270B-A332-4D16-9954-5A73767FC9B9}" srcOrd="0" destOrd="0" parTransId="{119E1D2B-C37B-43CE-9A48-D069FE450E02}" sibTransId="{4728562B-5721-42B1-A423-64C9B76D2885}"/>
    <dgm:cxn modelId="{1C053187-CBED-446E-AB32-24ED423FF509}" type="presOf" srcId="{A829CD01-652D-4727-91CF-15EAEF41A350}" destId="{4D30E59A-0B50-4689-B742-136AE480A323}" srcOrd="0" destOrd="0" presId="urn:microsoft.com/office/officeart/2005/8/layout/chevron2"/>
    <dgm:cxn modelId="{B5C94C46-9A6F-40DC-AF7B-7FB9B4CA4D54}" type="presOf" srcId="{000CE5D3-0E34-4929-828C-9C32E7EF93EF}" destId="{BEAB916B-A893-41CB-968E-03B2689FA4FF}" srcOrd="0" destOrd="0" presId="urn:microsoft.com/office/officeart/2005/8/layout/chevron2"/>
    <dgm:cxn modelId="{1FE31A8E-3597-44FA-86F6-AE4B57DE2087}" srcId="{82F966C9-0243-4F69-90BB-7AD0A5DA6068}" destId="{C802BAB3-022D-4052-BE6C-432801132379}" srcOrd="0" destOrd="0" parTransId="{978440F5-4D3B-40F6-BB7B-4A663F5DD0B9}" sibTransId="{E4026CAA-86F2-4E43-B298-7DA85E1BD474}"/>
    <dgm:cxn modelId="{E9254FC3-D926-426E-AF98-51CF69517B97}" srcId="{11A33F56-E50A-4ABD-BE55-11B337A06A79}" destId="{113580CF-B786-45C9-ACE4-44A6BA8B72FF}" srcOrd="0" destOrd="0" parTransId="{6A3A383D-B633-4ED7-813C-22F3DB3585E8}" sibTransId="{8C7ADA41-6052-4B74-93CA-2CEB9908F2C6}"/>
    <dgm:cxn modelId="{FE5E151C-44CA-4D24-A221-6593FDAB1207}" srcId="{645846CF-4C43-42B4-9D9C-776708067BA5}" destId="{AEC7DFA2-6156-4743-9DBE-AC96B2D6CA61}" srcOrd="2" destOrd="0" parTransId="{AF17E5FE-71B2-4FCE-BC37-81AA69D09D34}" sibTransId="{C5F22570-FF22-4F70-99DE-E72E22A618AE}"/>
    <dgm:cxn modelId="{C6ADB578-1BD3-4F14-8899-FA8A3C951C40}" srcId="{645846CF-4C43-42B4-9D9C-776708067BA5}" destId="{11A33F56-E50A-4ABD-BE55-11B337A06A79}" srcOrd="0" destOrd="0" parTransId="{B76509D6-9CA6-4510-87EC-10AB61950E01}" sibTransId="{2DA6AC98-5B46-4D74-A03F-11408CEABAC1}"/>
    <dgm:cxn modelId="{1909E6BD-A472-444A-9CD8-EC89D550AB83}" type="presOf" srcId="{7CEF737A-54DE-4FB9-AF37-87719649191A}" destId="{CA7D5574-F6FD-45DD-818F-B24A1C83FCDC}" srcOrd="0" destOrd="0" presId="urn:microsoft.com/office/officeart/2005/8/layout/chevron2"/>
    <dgm:cxn modelId="{7E6E6268-9595-4A38-B821-9788D64D7CE8}" type="presOf" srcId="{A407270B-A332-4D16-9954-5A73767FC9B9}" destId="{BA5183A5-C563-4351-BF24-930C1AB2DBE8}" srcOrd="0" destOrd="0" presId="urn:microsoft.com/office/officeart/2005/8/layout/chevron2"/>
    <dgm:cxn modelId="{6CB7401E-0451-4BE6-9AD4-52A966E94A9D}" srcId="{645846CF-4C43-42B4-9D9C-776708067BA5}" destId="{82F966C9-0243-4F69-90BB-7AD0A5DA6068}" srcOrd="8" destOrd="0" parTransId="{D43CA160-753B-4EFC-8EFB-400E9A0D5418}" sibTransId="{662D4FFD-798B-4C31-99EC-F4E4D31265F7}"/>
    <dgm:cxn modelId="{98A716A0-6C9E-4ECD-84A9-3A71DCEED437}" type="presOf" srcId="{82F966C9-0243-4F69-90BB-7AD0A5DA6068}" destId="{3F941B1E-417C-498C-811A-B5A5CB660C0B}" srcOrd="0" destOrd="0" presId="urn:microsoft.com/office/officeart/2005/8/layout/chevron2"/>
    <dgm:cxn modelId="{A010701C-E0F7-4E13-8F96-68F9A70D5B26}" type="presOf" srcId="{11A33F56-E50A-4ABD-BE55-11B337A06A79}" destId="{E29130AB-5048-4646-BCF3-0C18EE6A92C4}" srcOrd="0" destOrd="0" presId="urn:microsoft.com/office/officeart/2005/8/layout/chevron2"/>
    <dgm:cxn modelId="{6F4B0B96-93AA-44A0-A4F2-957DE25676D4}" srcId="{2AB90ED6-230B-4310-9EB2-C0DEB3C32A2E}" destId="{000CE5D3-0E34-4929-828C-9C32E7EF93EF}" srcOrd="0" destOrd="0" parTransId="{193892C3-4D21-40B1-898D-C47F991A4EEE}" sibTransId="{C568024F-B644-4F34-89F1-5768F831D70F}"/>
    <dgm:cxn modelId="{26795288-ED88-4BF5-A382-E70603B0C0DF}" srcId="{AEC7DFA2-6156-4743-9DBE-AC96B2D6CA61}" destId="{5239C848-DB8D-4111-8D2D-BD5130BEA428}" srcOrd="0" destOrd="0" parTransId="{335138AA-3290-48FF-B70C-ED8015DDA748}" sibTransId="{F5363A39-E503-4960-8131-CCF5C9024563}"/>
    <dgm:cxn modelId="{1D364909-8F65-4E4F-BD72-1EC3C9146918}" type="presOf" srcId="{2BBF5703-76CB-4C6F-8A67-1DB19E39ADDD}" destId="{AB0904C5-7D54-4B5C-839C-A2FE8F906FEA}" srcOrd="0" destOrd="0" presId="urn:microsoft.com/office/officeart/2005/8/layout/chevron2"/>
    <dgm:cxn modelId="{11A549E6-4CCD-408E-B899-EAB7A1EA9736}" type="presOf" srcId="{D1640D70-EF6B-4E99-912D-A2EEF3BEF0E9}" destId="{A806C8B4-8719-43BC-9B85-C84665984527}" srcOrd="0" destOrd="0" presId="urn:microsoft.com/office/officeart/2005/8/layout/chevron2"/>
    <dgm:cxn modelId="{961F0C92-E7D2-4BB2-8D3F-94F02C4C1CE7}" type="presParOf" srcId="{78DAE997-A953-4471-8FBC-5A9E74094833}" destId="{5E60301D-1EC2-4D1E-931F-1799ECB2BC59}" srcOrd="0" destOrd="0" presId="urn:microsoft.com/office/officeart/2005/8/layout/chevron2"/>
    <dgm:cxn modelId="{149B1862-8FBA-4195-B83D-8B1A86F99D2D}" type="presParOf" srcId="{5E60301D-1EC2-4D1E-931F-1799ECB2BC59}" destId="{E29130AB-5048-4646-BCF3-0C18EE6A92C4}" srcOrd="0" destOrd="0" presId="urn:microsoft.com/office/officeart/2005/8/layout/chevron2"/>
    <dgm:cxn modelId="{15C86781-18D3-45E1-83EF-B3CA7BABD482}" type="presParOf" srcId="{5E60301D-1EC2-4D1E-931F-1799ECB2BC59}" destId="{28955CDE-7BA9-4E53-8A72-8DF3470CDDC0}" srcOrd="1" destOrd="0" presId="urn:microsoft.com/office/officeart/2005/8/layout/chevron2"/>
    <dgm:cxn modelId="{C207459B-C115-4DBA-8EA5-0C566D39D029}" type="presParOf" srcId="{78DAE997-A953-4471-8FBC-5A9E74094833}" destId="{FCD2351E-8E52-42AC-821A-139742D44CDD}" srcOrd="1" destOrd="0" presId="urn:microsoft.com/office/officeart/2005/8/layout/chevron2"/>
    <dgm:cxn modelId="{7007793E-E749-4865-91CB-24A5E8744979}" type="presParOf" srcId="{78DAE997-A953-4471-8FBC-5A9E74094833}" destId="{9C112079-6F35-4055-BAA1-853CE0041F3C}" srcOrd="2" destOrd="0" presId="urn:microsoft.com/office/officeart/2005/8/layout/chevron2"/>
    <dgm:cxn modelId="{BC273857-A21F-4355-8AD4-92E49B192522}" type="presParOf" srcId="{9C112079-6F35-4055-BAA1-853CE0041F3C}" destId="{AB0904C5-7D54-4B5C-839C-A2FE8F906FEA}" srcOrd="0" destOrd="0" presId="urn:microsoft.com/office/officeart/2005/8/layout/chevron2"/>
    <dgm:cxn modelId="{060B3FCD-7105-4473-8467-C928D2A1493F}" type="presParOf" srcId="{9C112079-6F35-4055-BAA1-853CE0041F3C}" destId="{94C09172-DF84-4A07-836F-D441A77E8625}" srcOrd="1" destOrd="0" presId="urn:microsoft.com/office/officeart/2005/8/layout/chevron2"/>
    <dgm:cxn modelId="{88A0119E-D551-46CC-A023-45B3FE26712A}" type="presParOf" srcId="{78DAE997-A953-4471-8FBC-5A9E74094833}" destId="{F5529095-D305-4FBB-B69E-3572EAAF130A}" srcOrd="3" destOrd="0" presId="urn:microsoft.com/office/officeart/2005/8/layout/chevron2"/>
    <dgm:cxn modelId="{950356B7-197F-4683-9CD6-824A975297DF}" type="presParOf" srcId="{78DAE997-A953-4471-8FBC-5A9E74094833}" destId="{1D152D1B-D288-447E-B626-5AFB79739460}" srcOrd="4" destOrd="0" presId="urn:microsoft.com/office/officeart/2005/8/layout/chevron2"/>
    <dgm:cxn modelId="{F80E6830-A6A7-4AF5-826E-17BBB9CC00CA}" type="presParOf" srcId="{1D152D1B-D288-447E-B626-5AFB79739460}" destId="{A849251C-87B2-4D9B-A291-67536F095442}" srcOrd="0" destOrd="0" presId="urn:microsoft.com/office/officeart/2005/8/layout/chevron2"/>
    <dgm:cxn modelId="{8EF65131-D1D0-4435-976F-ADA5DEA419F3}" type="presParOf" srcId="{1D152D1B-D288-447E-B626-5AFB79739460}" destId="{7CAE1ECC-1C0D-4BF4-90DC-B6D73BC2F6AB}" srcOrd="1" destOrd="0" presId="urn:microsoft.com/office/officeart/2005/8/layout/chevron2"/>
    <dgm:cxn modelId="{F7880B37-4127-4BDF-AA00-F81A4AE3ECAC}" type="presParOf" srcId="{78DAE997-A953-4471-8FBC-5A9E74094833}" destId="{147FBDD8-C864-4D57-BE31-878FD5300583}" srcOrd="5" destOrd="0" presId="urn:microsoft.com/office/officeart/2005/8/layout/chevron2"/>
    <dgm:cxn modelId="{39821EEE-4D84-4B89-933A-3483736AF205}" type="presParOf" srcId="{78DAE997-A953-4471-8FBC-5A9E74094833}" destId="{DD2A1CF2-CD56-4C96-8FAC-7FFA76ED0CA3}" srcOrd="6" destOrd="0" presId="urn:microsoft.com/office/officeart/2005/8/layout/chevron2"/>
    <dgm:cxn modelId="{37E49A01-4F90-4DFC-8C1B-4D0B577760D2}" type="presParOf" srcId="{DD2A1CF2-CD56-4C96-8FAC-7FFA76ED0CA3}" destId="{C0F399CC-EB68-42FD-8BC9-8075AC8773C5}" srcOrd="0" destOrd="0" presId="urn:microsoft.com/office/officeart/2005/8/layout/chevron2"/>
    <dgm:cxn modelId="{49A8BBB6-B6E9-480D-85AC-4A886291E1D6}" type="presParOf" srcId="{DD2A1CF2-CD56-4C96-8FAC-7FFA76ED0CA3}" destId="{BA5183A5-C563-4351-BF24-930C1AB2DBE8}" srcOrd="1" destOrd="0" presId="urn:microsoft.com/office/officeart/2005/8/layout/chevron2"/>
    <dgm:cxn modelId="{9DD912EF-C1CF-4F95-949A-B5E3B23091B5}" type="presParOf" srcId="{78DAE997-A953-4471-8FBC-5A9E74094833}" destId="{91EE1E21-9F41-4D96-93FF-B225C50B633C}" srcOrd="7" destOrd="0" presId="urn:microsoft.com/office/officeart/2005/8/layout/chevron2"/>
    <dgm:cxn modelId="{22D0658D-63F8-489E-AA20-D9D991868CE0}" type="presParOf" srcId="{78DAE997-A953-4471-8FBC-5A9E74094833}" destId="{1A9B9C69-86A6-48D2-890A-FDA17FC70525}" srcOrd="8" destOrd="0" presId="urn:microsoft.com/office/officeart/2005/8/layout/chevron2"/>
    <dgm:cxn modelId="{7D3B3DF7-AD5E-4898-95C2-8A5200836263}" type="presParOf" srcId="{1A9B9C69-86A6-48D2-890A-FDA17FC70525}" destId="{6381370B-68B4-4F48-BE0F-5D4FF46173A8}" srcOrd="0" destOrd="0" presId="urn:microsoft.com/office/officeart/2005/8/layout/chevron2"/>
    <dgm:cxn modelId="{C13935CE-DD14-401E-AC70-ABFA35735DDE}" type="presParOf" srcId="{1A9B9C69-86A6-48D2-890A-FDA17FC70525}" destId="{A806C8B4-8719-43BC-9B85-C84665984527}" srcOrd="1" destOrd="0" presId="urn:microsoft.com/office/officeart/2005/8/layout/chevron2"/>
    <dgm:cxn modelId="{AFEE0CFC-3E01-4F7A-A97B-09A4F8637A2B}" type="presParOf" srcId="{78DAE997-A953-4471-8FBC-5A9E74094833}" destId="{D72DEF25-94CC-4475-8821-E7D5DC306812}" srcOrd="9" destOrd="0" presId="urn:microsoft.com/office/officeart/2005/8/layout/chevron2"/>
    <dgm:cxn modelId="{033A9D66-7A9E-470F-B3F6-1AF717F7C32E}" type="presParOf" srcId="{78DAE997-A953-4471-8FBC-5A9E74094833}" destId="{DEF5B5F1-B2BA-425C-A3F1-96E42A8628F4}" srcOrd="10" destOrd="0" presId="urn:microsoft.com/office/officeart/2005/8/layout/chevron2"/>
    <dgm:cxn modelId="{9DEA342C-B98E-4A20-957D-C41A4925509E}" type="presParOf" srcId="{DEF5B5F1-B2BA-425C-A3F1-96E42A8628F4}" destId="{4D30E59A-0B50-4689-B742-136AE480A323}" srcOrd="0" destOrd="0" presId="urn:microsoft.com/office/officeart/2005/8/layout/chevron2"/>
    <dgm:cxn modelId="{7D0E48F8-8A76-4D4A-9630-D7C7CC69F3A7}" type="presParOf" srcId="{DEF5B5F1-B2BA-425C-A3F1-96E42A8628F4}" destId="{CA7D5574-F6FD-45DD-818F-B24A1C83FCDC}" srcOrd="1" destOrd="0" presId="urn:microsoft.com/office/officeart/2005/8/layout/chevron2"/>
    <dgm:cxn modelId="{D5451705-4378-46A8-819A-2B22E34F9573}" type="presParOf" srcId="{78DAE997-A953-4471-8FBC-5A9E74094833}" destId="{AF0E6791-C1CA-4099-B484-7CA4FF4C1E54}" srcOrd="11" destOrd="0" presId="urn:microsoft.com/office/officeart/2005/8/layout/chevron2"/>
    <dgm:cxn modelId="{116E7DE8-6CE9-40C6-8E34-143F2F14BFF5}" type="presParOf" srcId="{78DAE997-A953-4471-8FBC-5A9E74094833}" destId="{F1233AE2-67AD-4504-B47A-BBCF8960B56F}" srcOrd="12" destOrd="0" presId="urn:microsoft.com/office/officeart/2005/8/layout/chevron2"/>
    <dgm:cxn modelId="{030FA55D-9F6F-44EF-BCA3-7791D3D07869}" type="presParOf" srcId="{F1233AE2-67AD-4504-B47A-BBCF8960B56F}" destId="{DF580ACB-6562-4498-90CE-C6A903EAA5D8}" srcOrd="0" destOrd="0" presId="urn:microsoft.com/office/officeart/2005/8/layout/chevron2"/>
    <dgm:cxn modelId="{8472D7FC-D757-4E15-8263-F24815108BD8}" type="presParOf" srcId="{F1233AE2-67AD-4504-B47A-BBCF8960B56F}" destId="{BEAB916B-A893-41CB-968E-03B2689FA4FF}" srcOrd="1" destOrd="0" presId="urn:microsoft.com/office/officeart/2005/8/layout/chevron2"/>
    <dgm:cxn modelId="{FF699CAA-0BCA-4578-BFE3-8921A7090D33}" type="presParOf" srcId="{78DAE997-A953-4471-8FBC-5A9E74094833}" destId="{3D269607-DEB9-4802-8D93-0B86483EA864}" srcOrd="13" destOrd="0" presId="urn:microsoft.com/office/officeart/2005/8/layout/chevron2"/>
    <dgm:cxn modelId="{FB4B2026-0DDA-47E7-8081-F454F55F428C}" type="presParOf" srcId="{78DAE997-A953-4471-8FBC-5A9E74094833}" destId="{75A44041-EFAF-464D-871C-54B2715901E6}" srcOrd="14" destOrd="0" presId="urn:microsoft.com/office/officeart/2005/8/layout/chevron2"/>
    <dgm:cxn modelId="{844A083D-4912-4AD5-86DE-7E19D56867AE}" type="presParOf" srcId="{75A44041-EFAF-464D-871C-54B2715901E6}" destId="{4424F83C-0470-42A0-A373-FF4B86B7A7EB}" srcOrd="0" destOrd="0" presId="urn:microsoft.com/office/officeart/2005/8/layout/chevron2"/>
    <dgm:cxn modelId="{665D4AC1-E4D3-45CA-834D-B6AC879EA538}" type="presParOf" srcId="{75A44041-EFAF-464D-871C-54B2715901E6}" destId="{1821BF9B-B262-4F07-9272-4FEC0E6273A4}" srcOrd="1" destOrd="0" presId="urn:microsoft.com/office/officeart/2005/8/layout/chevron2"/>
    <dgm:cxn modelId="{0B1F6EF1-E4F3-4487-8819-D5887373774A}" type="presParOf" srcId="{78DAE997-A953-4471-8FBC-5A9E74094833}" destId="{A83CF86A-80E2-4722-9797-175B427316E1}" srcOrd="15" destOrd="0" presId="urn:microsoft.com/office/officeart/2005/8/layout/chevron2"/>
    <dgm:cxn modelId="{331EFA68-51AC-4713-80A2-30D5D69C4310}" type="presParOf" srcId="{78DAE997-A953-4471-8FBC-5A9E74094833}" destId="{CF107935-9D66-48B5-B7A7-4DADCA43DEC4}" srcOrd="16" destOrd="0" presId="urn:microsoft.com/office/officeart/2005/8/layout/chevron2"/>
    <dgm:cxn modelId="{1B6FA3D6-1D50-4522-A1F8-2372323DCB5C}" type="presParOf" srcId="{CF107935-9D66-48B5-B7A7-4DADCA43DEC4}" destId="{3F941B1E-417C-498C-811A-B5A5CB660C0B}" srcOrd="0" destOrd="0" presId="urn:microsoft.com/office/officeart/2005/8/layout/chevron2"/>
    <dgm:cxn modelId="{C11AD585-AB05-4022-83C2-D17C581DD87D}" type="presParOf" srcId="{CF107935-9D66-48B5-B7A7-4DADCA43DEC4}" destId="{0B773F92-15E7-4BAE-BE51-FE44BCEBB479}"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6A111E4-04A0-4D2C-A046-A20457D2364A}" type="doc">
      <dgm:prSet loTypeId="urn:microsoft.com/office/officeart/2005/8/layout/lProcess2" loCatId="relationship" qsTypeId="urn:microsoft.com/office/officeart/2005/8/quickstyle/3d3" qsCatId="3D" csTypeId="urn:microsoft.com/office/officeart/2005/8/colors/accent1_2" csCatId="accent1" phldr="1"/>
      <dgm:spPr/>
      <dgm:t>
        <a:bodyPr/>
        <a:lstStyle/>
        <a:p>
          <a:endParaRPr lang="en-GB"/>
        </a:p>
      </dgm:t>
    </dgm:pt>
    <dgm:pt modelId="{CB58DF4B-FA29-446B-8D9C-5A2C6318289F}">
      <dgm:prSet phldrT="[Text]"/>
      <dgm:spPr/>
      <dgm:t>
        <a:bodyPr/>
        <a:lstStyle/>
        <a:p>
          <a:r>
            <a:rPr lang="en-GB" dirty="0" smtClean="0"/>
            <a:t>Randomised controlled clinical Trial</a:t>
          </a:r>
          <a:endParaRPr lang="en-GB" dirty="0"/>
        </a:p>
      </dgm:t>
    </dgm:pt>
    <dgm:pt modelId="{088BA274-F92B-45B9-A021-67E8D03D473B}" type="parTrans" cxnId="{DE97026E-13B0-488B-93B4-6E7E2F01566B}">
      <dgm:prSet/>
      <dgm:spPr/>
      <dgm:t>
        <a:bodyPr/>
        <a:lstStyle/>
        <a:p>
          <a:endParaRPr lang="en-GB"/>
        </a:p>
      </dgm:t>
    </dgm:pt>
    <dgm:pt modelId="{D6CF0167-8AB7-4C56-9362-F3F7C0829B51}" type="sibTrans" cxnId="{DE97026E-13B0-488B-93B4-6E7E2F01566B}">
      <dgm:prSet/>
      <dgm:spPr/>
      <dgm:t>
        <a:bodyPr/>
        <a:lstStyle/>
        <a:p>
          <a:endParaRPr lang="en-GB"/>
        </a:p>
      </dgm:t>
    </dgm:pt>
    <dgm:pt modelId="{FFF55060-AC2D-445A-AAB8-93EDA777B1A7}">
      <dgm:prSet phldrT="[Text]" custT="1"/>
      <dgm:spPr/>
      <dgm:t>
        <a:bodyPr/>
        <a:lstStyle/>
        <a:p>
          <a:r>
            <a:rPr lang="en-GB" sz="2000" dirty="0" smtClean="0"/>
            <a:t>Planned intervention</a:t>
          </a:r>
        </a:p>
        <a:p>
          <a:r>
            <a:rPr lang="en-GB" sz="2000" dirty="0" smtClean="0"/>
            <a:t>Outcome carefully measured</a:t>
          </a:r>
          <a:endParaRPr lang="en-GB" sz="2000" dirty="0"/>
        </a:p>
      </dgm:t>
    </dgm:pt>
    <dgm:pt modelId="{F0CAD1DE-05F6-4966-9EB5-7EC21BEE8685}" type="parTrans" cxnId="{F4D4A6CF-443C-4A69-A47B-9C25E9B913CB}">
      <dgm:prSet/>
      <dgm:spPr/>
      <dgm:t>
        <a:bodyPr/>
        <a:lstStyle/>
        <a:p>
          <a:endParaRPr lang="en-GB"/>
        </a:p>
      </dgm:t>
    </dgm:pt>
    <dgm:pt modelId="{8379D02F-D8C6-41EF-A163-5F475CD6A6F7}" type="sibTrans" cxnId="{F4D4A6CF-443C-4A69-A47B-9C25E9B913CB}">
      <dgm:prSet/>
      <dgm:spPr/>
      <dgm:t>
        <a:bodyPr/>
        <a:lstStyle/>
        <a:p>
          <a:endParaRPr lang="en-GB"/>
        </a:p>
      </dgm:t>
    </dgm:pt>
    <dgm:pt modelId="{0C2A7CD5-5A47-4224-B0A9-DE0049DC289F}">
      <dgm:prSet phldrT="[Text]"/>
      <dgm:spPr/>
      <dgm:t>
        <a:bodyPr/>
        <a:lstStyle/>
        <a:p>
          <a:pPr rtl="0"/>
          <a:r>
            <a:rPr kumimoji="0" lang="en-GB" b="0" i="0" u="none" strike="noStrike" cap="none" spc="0" normalizeH="0" baseline="0" noProof="0" smtClean="0">
              <a:ln/>
              <a:effectLst/>
              <a:uLnTx/>
              <a:uFillTx/>
              <a:latin typeface="+mn-lt"/>
              <a:ea typeface="+mn-ea"/>
              <a:cs typeface="+mn-cs"/>
            </a:rPr>
            <a:t>Observational/cohort</a:t>
          </a:r>
          <a:r>
            <a:rPr kumimoji="0" lang="en-GB" b="0" i="0" u="none" strike="noStrike" cap="none" spc="0" normalizeH="0" noProof="0" smtClean="0">
              <a:ln/>
              <a:effectLst/>
              <a:uLnTx/>
              <a:uFillTx/>
              <a:latin typeface="+mn-lt"/>
              <a:ea typeface="+mn-ea"/>
              <a:cs typeface="+mn-cs"/>
            </a:rPr>
            <a:t> /case control study</a:t>
          </a:r>
          <a:endParaRPr lang="en-GB" dirty="0"/>
        </a:p>
      </dgm:t>
    </dgm:pt>
    <dgm:pt modelId="{B25A7B76-670B-4EEA-8367-723270A082FA}" type="parTrans" cxnId="{32EB5CD6-FAEF-4DA2-AA57-0AA921C9FBBA}">
      <dgm:prSet/>
      <dgm:spPr/>
      <dgm:t>
        <a:bodyPr/>
        <a:lstStyle/>
        <a:p>
          <a:endParaRPr lang="en-GB"/>
        </a:p>
      </dgm:t>
    </dgm:pt>
    <dgm:pt modelId="{50F3B91A-25D8-45E9-B9FD-4D1137B5D446}" type="sibTrans" cxnId="{32EB5CD6-FAEF-4DA2-AA57-0AA921C9FBBA}">
      <dgm:prSet/>
      <dgm:spPr/>
      <dgm:t>
        <a:bodyPr/>
        <a:lstStyle/>
        <a:p>
          <a:endParaRPr lang="en-GB"/>
        </a:p>
      </dgm:t>
    </dgm:pt>
    <dgm:pt modelId="{434089AE-D134-4FC5-954E-459E2C095872}">
      <dgm:prSet phldrT="[Text]" custT="1"/>
      <dgm:spPr/>
      <dgm:t>
        <a:bodyPr/>
        <a:lstStyle/>
        <a:p>
          <a:r>
            <a:rPr lang="en-GB" sz="2000" dirty="0" smtClean="0"/>
            <a:t>No intervention </a:t>
          </a:r>
        </a:p>
        <a:p>
          <a:r>
            <a:rPr lang="en-GB" sz="2000" dirty="0" smtClean="0"/>
            <a:t>Observation of outcomes/</a:t>
          </a:r>
          <a:endParaRPr lang="en-GB" sz="2000" dirty="0"/>
        </a:p>
      </dgm:t>
    </dgm:pt>
    <dgm:pt modelId="{2A54AAFB-C33D-4E03-A098-768EB4FC3353}" type="parTrans" cxnId="{2F204E0F-3AB2-42B2-A1BB-F8B0E4E5ECF6}">
      <dgm:prSet/>
      <dgm:spPr/>
      <dgm:t>
        <a:bodyPr/>
        <a:lstStyle/>
        <a:p>
          <a:endParaRPr lang="en-GB"/>
        </a:p>
      </dgm:t>
    </dgm:pt>
    <dgm:pt modelId="{7659A21F-F546-4C66-9617-C36DE8F7907A}" type="sibTrans" cxnId="{2F204E0F-3AB2-42B2-A1BB-F8B0E4E5ECF6}">
      <dgm:prSet/>
      <dgm:spPr/>
      <dgm:t>
        <a:bodyPr/>
        <a:lstStyle/>
        <a:p>
          <a:endParaRPr lang="en-GB"/>
        </a:p>
      </dgm:t>
    </dgm:pt>
    <dgm:pt modelId="{89ECFA08-8373-495B-B739-B4A1A13EC0E6}">
      <dgm:prSet phldrT="[Text]" custT="1"/>
      <dgm:spPr/>
      <dgm:t>
        <a:bodyPr/>
        <a:lstStyle/>
        <a:p>
          <a:r>
            <a:rPr lang="en-GB" sz="2000" dirty="0" smtClean="0"/>
            <a:t>Confounding</a:t>
          </a:r>
        </a:p>
      </dgm:t>
    </dgm:pt>
    <dgm:pt modelId="{82D7CF30-1E25-4E3B-B13E-7EAFEDBD6D17}" type="parTrans" cxnId="{3A037A5B-4CBD-4CE2-8F34-1A1AA0FAC344}">
      <dgm:prSet/>
      <dgm:spPr/>
      <dgm:t>
        <a:bodyPr/>
        <a:lstStyle/>
        <a:p>
          <a:endParaRPr lang="en-GB"/>
        </a:p>
      </dgm:t>
    </dgm:pt>
    <dgm:pt modelId="{0E1C9A50-29ED-43BD-955D-20CF4B3C3AD3}" type="sibTrans" cxnId="{3A037A5B-4CBD-4CE2-8F34-1A1AA0FAC344}">
      <dgm:prSet/>
      <dgm:spPr/>
      <dgm:t>
        <a:bodyPr/>
        <a:lstStyle/>
        <a:p>
          <a:endParaRPr lang="en-GB"/>
        </a:p>
      </dgm:t>
    </dgm:pt>
    <dgm:pt modelId="{F05A1A60-BDB7-40B3-8637-DAC58D7EBBD7}">
      <dgm:prSet phldrT="[Text]" custT="1"/>
      <dgm:spPr/>
      <dgm:t>
        <a:bodyPr/>
        <a:lstStyle/>
        <a:p>
          <a:r>
            <a:rPr lang="en-GB" sz="2000" dirty="0" smtClean="0"/>
            <a:t>Greater confidence in causality </a:t>
          </a:r>
          <a:endParaRPr lang="en-GB" sz="2000" dirty="0"/>
        </a:p>
      </dgm:t>
    </dgm:pt>
    <dgm:pt modelId="{6EDDF9F3-B896-4D03-9C3E-F5A3EA6F2AB2}" type="parTrans" cxnId="{56E3C6BC-4B11-48DF-BC26-CECBF0EEA0E3}">
      <dgm:prSet/>
      <dgm:spPr/>
      <dgm:t>
        <a:bodyPr/>
        <a:lstStyle/>
        <a:p>
          <a:endParaRPr lang="en-GB"/>
        </a:p>
      </dgm:t>
    </dgm:pt>
    <dgm:pt modelId="{32E4C24E-7B84-4E4D-A41D-CB3254E8F470}" type="sibTrans" cxnId="{56E3C6BC-4B11-48DF-BC26-CECBF0EEA0E3}">
      <dgm:prSet/>
      <dgm:spPr/>
      <dgm:t>
        <a:bodyPr/>
        <a:lstStyle/>
        <a:p>
          <a:endParaRPr lang="en-GB"/>
        </a:p>
      </dgm:t>
    </dgm:pt>
    <dgm:pt modelId="{3ECF5780-5E78-48BB-BB02-21B656808DAA}">
      <dgm:prSet custT="1"/>
      <dgm:spPr/>
      <dgm:t>
        <a:bodyPr/>
        <a:lstStyle/>
        <a:p>
          <a:r>
            <a:rPr lang="en-GB" sz="2000" dirty="0" smtClean="0"/>
            <a:t>Confounding reduced</a:t>
          </a:r>
        </a:p>
      </dgm:t>
    </dgm:pt>
    <dgm:pt modelId="{598BE2EB-8042-4E4D-AACA-A2E1ECF510A5}" type="parTrans" cxnId="{F3B35EC4-715D-4FD0-ABA2-689FFE180F7B}">
      <dgm:prSet/>
      <dgm:spPr/>
      <dgm:t>
        <a:bodyPr/>
        <a:lstStyle/>
        <a:p>
          <a:endParaRPr lang="en-GB"/>
        </a:p>
      </dgm:t>
    </dgm:pt>
    <dgm:pt modelId="{485E34CB-095D-4AF4-9A88-49DACE99F17F}" type="sibTrans" cxnId="{F3B35EC4-715D-4FD0-ABA2-689FFE180F7B}">
      <dgm:prSet/>
      <dgm:spPr/>
      <dgm:t>
        <a:bodyPr/>
        <a:lstStyle/>
        <a:p>
          <a:endParaRPr lang="en-GB"/>
        </a:p>
      </dgm:t>
    </dgm:pt>
    <dgm:pt modelId="{4BC546F8-2037-48DB-A00F-6CF91966EC1D}">
      <dgm:prSet custT="1"/>
      <dgm:spPr/>
      <dgm:t>
        <a:bodyPr/>
        <a:lstStyle/>
        <a:p>
          <a:r>
            <a:rPr lang="en-GB" sz="2000" dirty="0" smtClean="0"/>
            <a:t>Selected population </a:t>
          </a:r>
        </a:p>
      </dgm:t>
    </dgm:pt>
    <dgm:pt modelId="{1AFB210C-BE62-4306-BC5A-C97EE63BAE84}" type="parTrans" cxnId="{16A1B222-36E3-4A54-A4CC-6EB1B47AED9A}">
      <dgm:prSet/>
      <dgm:spPr/>
      <dgm:t>
        <a:bodyPr/>
        <a:lstStyle/>
        <a:p>
          <a:endParaRPr lang="en-GB"/>
        </a:p>
      </dgm:t>
    </dgm:pt>
    <dgm:pt modelId="{8EBD7513-6A7F-4704-AFED-4E5F3EAEB3C6}" type="sibTrans" cxnId="{16A1B222-36E3-4A54-A4CC-6EB1B47AED9A}">
      <dgm:prSet/>
      <dgm:spPr/>
      <dgm:t>
        <a:bodyPr/>
        <a:lstStyle/>
        <a:p>
          <a:endParaRPr lang="en-GB"/>
        </a:p>
      </dgm:t>
    </dgm:pt>
    <dgm:pt modelId="{C9A24F03-415F-491E-805E-3022D9DE6D86}">
      <dgm:prSet custT="1"/>
      <dgm:spPr/>
      <dgm:t>
        <a:bodyPr/>
        <a:lstStyle/>
        <a:p>
          <a:r>
            <a:rPr lang="en-GB" sz="2000" dirty="0" smtClean="0"/>
            <a:t>Drug trials - legislation</a:t>
          </a:r>
        </a:p>
      </dgm:t>
    </dgm:pt>
    <dgm:pt modelId="{B853C5AC-8DF8-48F1-8FCB-64FBA542F604}" type="parTrans" cxnId="{9E210709-E3F9-490C-B9CF-2BFC6018F494}">
      <dgm:prSet/>
      <dgm:spPr/>
      <dgm:t>
        <a:bodyPr/>
        <a:lstStyle/>
        <a:p>
          <a:endParaRPr lang="en-GB"/>
        </a:p>
      </dgm:t>
    </dgm:pt>
    <dgm:pt modelId="{05C67D54-DF9E-4840-8049-A069AA8C76A6}" type="sibTrans" cxnId="{9E210709-E3F9-490C-B9CF-2BFC6018F494}">
      <dgm:prSet/>
      <dgm:spPr/>
      <dgm:t>
        <a:bodyPr/>
        <a:lstStyle/>
        <a:p>
          <a:endParaRPr lang="en-GB"/>
        </a:p>
      </dgm:t>
    </dgm:pt>
    <dgm:pt modelId="{2D03C20B-8EE1-440D-A43C-CB9DD3988681}">
      <dgm:prSet phldrT="[Text]" custT="1"/>
      <dgm:spPr/>
      <dgm:t>
        <a:bodyPr/>
        <a:lstStyle/>
        <a:p>
          <a:r>
            <a:rPr lang="en-GB" sz="2000" dirty="0" smtClean="0"/>
            <a:t>Less selected population</a:t>
          </a:r>
          <a:endParaRPr lang="en-GB" sz="2000" dirty="0"/>
        </a:p>
      </dgm:t>
    </dgm:pt>
    <dgm:pt modelId="{80B6E7FE-804A-4058-830B-2990152A5E70}" type="parTrans" cxnId="{24D4774A-1E4C-489D-8594-AE7DAED53596}">
      <dgm:prSet/>
      <dgm:spPr/>
      <dgm:t>
        <a:bodyPr/>
        <a:lstStyle/>
        <a:p>
          <a:endParaRPr lang="en-GB"/>
        </a:p>
      </dgm:t>
    </dgm:pt>
    <dgm:pt modelId="{208FF3E3-7316-4CA4-AB2D-9ECC2D7A1770}" type="sibTrans" cxnId="{24D4774A-1E4C-489D-8594-AE7DAED53596}">
      <dgm:prSet/>
      <dgm:spPr/>
      <dgm:t>
        <a:bodyPr/>
        <a:lstStyle/>
        <a:p>
          <a:endParaRPr lang="en-GB"/>
        </a:p>
      </dgm:t>
    </dgm:pt>
    <dgm:pt modelId="{32F3212E-8DE1-4609-B4F5-D9841407B577}" type="pres">
      <dgm:prSet presAssocID="{76A111E4-04A0-4D2C-A046-A20457D2364A}" presName="theList" presStyleCnt="0">
        <dgm:presLayoutVars>
          <dgm:dir/>
          <dgm:animLvl val="lvl"/>
          <dgm:resizeHandles val="exact"/>
        </dgm:presLayoutVars>
      </dgm:prSet>
      <dgm:spPr/>
      <dgm:t>
        <a:bodyPr/>
        <a:lstStyle/>
        <a:p>
          <a:endParaRPr lang="en-GB"/>
        </a:p>
      </dgm:t>
    </dgm:pt>
    <dgm:pt modelId="{76DEB1D5-0F55-4606-B3D9-FF3C5B95CCE3}" type="pres">
      <dgm:prSet presAssocID="{CB58DF4B-FA29-446B-8D9C-5A2C6318289F}" presName="compNode" presStyleCnt="0"/>
      <dgm:spPr/>
    </dgm:pt>
    <dgm:pt modelId="{2939D579-5D44-4ACA-A933-4C0B8C46A12C}" type="pres">
      <dgm:prSet presAssocID="{CB58DF4B-FA29-446B-8D9C-5A2C6318289F}" presName="aNode" presStyleLbl="bgShp" presStyleIdx="0" presStyleCnt="2"/>
      <dgm:spPr/>
      <dgm:t>
        <a:bodyPr/>
        <a:lstStyle/>
        <a:p>
          <a:endParaRPr lang="en-GB"/>
        </a:p>
      </dgm:t>
    </dgm:pt>
    <dgm:pt modelId="{80136DEC-98CB-4851-84BB-038A03DD5E80}" type="pres">
      <dgm:prSet presAssocID="{CB58DF4B-FA29-446B-8D9C-5A2C6318289F}" presName="textNode" presStyleLbl="bgShp" presStyleIdx="0" presStyleCnt="2"/>
      <dgm:spPr/>
      <dgm:t>
        <a:bodyPr/>
        <a:lstStyle/>
        <a:p>
          <a:endParaRPr lang="en-GB"/>
        </a:p>
      </dgm:t>
    </dgm:pt>
    <dgm:pt modelId="{0DDA6CE3-C610-4DDA-BDDF-48E01175404F}" type="pres">
      <dgm:prSet presAssocID="{CB58DF4B-FA29-446B-8D9C-5A2C6318289F}" presName="compChildNode" presStyleCnt="0"/>
      <dgm:spPr/>
    </dgm:pt>
    <dgm:pt modelId="{4B15C4FE-6D0E-4B93-90B0-3CAD596E6FB6}" type="pres">
      <dgm:prSet presAssocID="{CB58DF4B-FA29-446B-8D9C-5A2C6318289F}" presName="theInnerList" presStyleCnt="0"/>
      <dgm:spPr/>
    </dgm:pt>
    <dgm:pt modelId="{9C9A03D5-6BAB-493D-ADBB-675D9F95833D}" type="pres">
      <dgm:prSet presAssocID="{FFF55060-AC2D-445A-AAB8-93EDA777B1A7}" presName="childNode" presStyleLbl="node1" presStyleIdx="0" presStyleCnt="8" custScaleY="253769">
        <dgm:presLayoutVars>
          <dgm:bulletEnabled val="1"/>
        </dgm:presLayoutVars>
      </dgm:prSet>
      <dgm:spPr/>
      <dgm:t>
        <a:bodyPr/>
        <a:lstStyle/>
        <a:p>
          <a:endParaRPr lang="en-GB"/>
        </a:p>
      </dgm:t>
    </dgm:pt>
    <dgm:pt modelId="{9A4BE799-9CB6-4B05-A8CD-DA10DBA453DF}" type="pres">
      <dgm:prSet presAssocID="{FFF55060-AC2D-445A-AAB8-93EDA777B1A7}" presName="aSpace2" presStyleCnt="0"/>
      <dgm:spPr/>
    </dgm:pt>
    <dgm:pt modelId="{47DDBD76-BF88-4B92-933F-2D2DAB5AFB09}" type="pres">
      <dgm:prSet presAssocID="{C9A24F03-415F-491E-805E-3022D9DE6D86}" presName="childNode" presStyleLbl="node1" presStyleIdx="1" presStyleCnt="8">
        <dgm:presLayoutVars>
          <dgm:bulletEnabled val="1"/>
        </dgm:presLayoutVars>
      </dgm:prSet>
      <dgm:spPr/>
      <dgm:t>
        <a:bodyPr/>
        <a:lstStyle/>
        <a:p>
          <a:endParaRPr lang="en-GB"/>
        </a:p>
      </dgm:t>
    </dgm:pt>
    <dgm:pt modelId="{ECB20570-197E-475E-A00D-BDD1B71DAF79}" type="pres">
      <dgm:prSet presAssocID="{C9A24F03-415F-491E-805E-3022D9DE6D86}" presName="aSpace2" presStyleCnt="0"/>
      <dgm:spPr/>
    </dgm:pt>
    <dgm:pt modelId="{74F38261-E10B-42B9-B2B6-FBECC4EA9A39}" type="pres">
      <dgm:prSet presAssocID="{4BC546F8-2037-48DB-A00F-6CF91966EC1D}" presName="childNode" presStyleLbl="node1" presStyleIdx="2" presStyleCnt="8">
        <dgm:presLayoutVars>
          <dgm:bulletEnabled val="1"/>
        </dgm:presLayoutVars>
      </dgm:prSet>
      <dgm:spPr/>
      <dgm:t>
        <a:bodyPr/>
        <a:lstStyle/>
        <a:p>
          <a:endParaRPr lang="en-GB"/>
        </a:p>
      </dgm:t>
    </dgm:pt>
    <dgm:pt modelId="{EB8F8A75-79BC-4F83-BD45-E75E9B739C82}" type="pres">
      <dgm:prSet presAssocID="{4BC546F8-2037-48DB-A00F-6CF91966EC1D}" presName="aSpace2" presStyleCnt="0"/>
      <dgm:spPr/>
    </dgm:pt>
    <dgm:pt modelId="{CBB0DF54-6430-4533-B50D-67CD74A8FBA3}" type="pres">
      <dgm:prSet presAssocID="{3ECF5780-5E78-48BB-BB02-21B656808DAA}" presName="childNode" presStyleLbl="node1" presStyleIdx="3" presStyleCnt="8">
        <dgm:presLayoutVars>
          <dgm:bulletEnabled val="1"/>
        </dgm:presLayoutVars>
      </dgm:prSet>
      <dgm:spPr/>
      <dgm:t>
        <a:bodyPr/>
        <a:lstStyle/>
        <a:p>
          <a:endParaRPr lang="en-GB"/>
        </a:p>
      </dgm:t>
    </dgm:pt>
    <dgm:pt modelId="{7CAE8B33-8265-4ECC-A9C4-175EE7432AA2}" type="pres">
      <dgm:prSet presAssocID="{3ECF5780-5E78-48BB-BB02-21B656808DAA}" presName="aSpace2" presStyleCnt="0"/>
      <dgm:spPr/>
    </dgm:pt>
    <dgm:pt modelId="{7D242568-9B83-40EC-B7F2-C6901C33AB0C}" type="pres">
      <dgm:prSet presAssocID="{F05A1A60-BDB7-40B3-8637-DAC58D7EBBD7}" presName="childNode" presStyleLbl="node1" presStyleIdx="4" presStyleCnt="8">
        <dgm:presLayoutVars>
          <dgm:bulletEnabled val="1"/>
        </dgm:presLayoutVars>
      </dgm:prSet>
      <dgm:spPr/>
      <dgm:t>
        <a:bodyPr/>
        <a:lstStyle/>
        <a:p>
          <a:endParaRPr lang="en-GB"/>
        </a:p>
      </dgm:t>
    </dgm:pt>
    <dgm:pt modelId="{6F2707A1-8B57-4483-BFA8-8BAA383CDE5E}" type="pres">
      <dgm:prSet presAssocID="{CB58DF4B-FA29-446B-8D9C-5A2C6318289F}" presName="aSpace" presStyleCnt="0"/>
      <dgm:spPr/>
    </dgm:pt>
    <dgm:pt modelId="{21E8C5D8-8DC0-4FD0-9B20-A51510AAB0C5}" type="pres">
      <dgm:prSet presAssocID="{0C2A7CD5-5A47-4224-B0A9-DE0049DC289F}" presName="compNode" presStyleCnt="0"/>
      <dgm:spPr/>
    </dgm:pt>
    <dgm:pt modelId="{2B24EEAA-0381-404E-B706-EFD4347A0D1F}" type="pres">
      <dgm:prSet presAssocID="{0C2A7CD5-5A47-4224-B0A9-DE0049DC289F}" presName="aNode" presStyleLbl="bgShp" presStyleIdx="1" presStyleCnt="2"/>
      <dgm:spPr/>
      <dgm:t>
        <a:bodyPr/>
        <a:lstStyle/>
        <a:p>
          <a:endParaRPr lang="en-GB"/>
        </a:p>
      </dgm:t>
    </dgm:pt>
    <dgm:pt modelId="{8C13E65B-BE32-4241-B642-5DBCE1D738A4}" type="pres">
      <dgm:prSet presAssocID="{0C2A7CD5-5A47-4224-B0A9-DE0049DC289F}" presName="textNode" presStyleLbl="bgShp" presStyleIdx="1" presStyleCnt="2"/>
      <dgm:spPr/>
      <dgm:t>
        <a:bodyPr/>
        <a:lstStyle/>
        <a:p>
          <a:endParaRPr lang="en-GB"/>
        </a:p>
      </dgm:t>
    </dgm:pt>
    <dgm:pt modelId="{7410616E-5774-4700-BC88-1A65F2A9271C}" type="pres">
      <dgm:prSet presAssocID="{0C2A7CD5-5A47-4224-B0A9-DE0049DC289F}" presName="compChildNode" presStyleCnt="0"/>
      <dgm:spPr/>
    </dgm:pt>
    <dgm:pt modelId="{465EB0B0-C30A-44BE-89D4-E1F819AE3431}" type="pres">
      <dgm:prSet presAssocID="{0C2A7CD5-5A47-4224-B0A9-DE0049DC289F}" presName="theInnerList" presStyleCnt="0"/>
      <dgm:spPr/>
    </dgm:pt>
    <dgm:pt modelId="{379E2010-9FAF-4FAB-850B-A8FEAD624383}" type="pres">
      <dgm:prSet presAssocID="{434089AE-D134-4FC5-954E-459E2C095872}" presName="childNode" presStyleLbl="node1" presStyleIdx="5" presStyleCnt="8">
        <dgm:presLayoutVars>
          <dgm:bulletEnabled val="1"/>
        </dgm:presLayoutVars>
      </dgm:prSet>
      <dgm:spPr/>
      <dgm:t>
        <a:bodyPr/>
        <a:lstStyle/>
        <a:p>
          <a:endParaRPr lang="en-GB"/>
        </a:p>
      </dgm:t>
    </dgm:pt>
    <dgm:pt modelId="{167C77C6-7B42-46AA-B22F-435DE58B0933}" type="pres">
      <dgm:prSet presAssocID="{434089AE-D134-4FC5-954E-459E2C095872}" presName="aSpace2" presStyleCnt="0"/>
      <dgm:spPr/>
    </dgm:pt>
    <dgm:pt modelId="{A0A3310C-B995-4071-90D7-F7ADC724854D}" type="pres">
      <dgm:prSet presAssocID="{2D03C20B-8EE1-440D-A43C-CB9DD3988681}" presName="childNode" presStyleLbl="node1" presStyleIdx="6" presStyleCnt="8">
        <dgm:presLayoutVars>
          <dgm:bulletEnabled val="1"/>
        </dgm:presLayoutVars>
      </dgm:prSet>
      <dgm:spPr/>
      <dgm:t>
        <a:bodyPr/>
        <a:lstStyle/>
        <a:p>
          <a:endParaRPr lang="en-GB"/>
        </a:p>
      </dgm:t>
    </dgm:pt>
    <dgm:pt modelId="{CC6B0E19-E5FB-4A48-A679-00CE312103C8}" type="pres">
      <dgm:prSet presAssocID="{2D03C20B-8EE1-440D-A43C-CB9DD3988681}" presName="aSpace2" presStyleCnt="0"/>
      <dgm:spPr/>
    </dgm:pt>
    <dgm:pt modelId="{D01216A0-3355-4278-B405-D7FB1EF1C0A9}" type="pres">
      <dgm:prSet presAssocID="{89ECFA08-8373-495B-B739-B4A1A13EC0E6}" presName="childNode" presStyleLbl="node1" presStyleIdx="7" presStyleCnt="8">
        <dgm:presLayoutVars>
          <dgm:bulletEnabled val="1"/>
        </dgm:presLayoutVars>
      </dgm:prSet>
      <dgm:spPr/>
      <dgm:t>
        <a:bodyPr/>
        <a:lstStyle/>
        <a:p>
          <a:endParaRPr lang="en-GB"/>
        </a:p>
      </dgm:t>
    </dgm:pt>
  </dgm:ptLst>
  <dgm:cxnLst>
    <dgm:cxn modelId="{16A1B222-36E3-4A54-A4CC-6EB1B47AED9A}" srcId="{CB58DF4B-FA29-446B-8D9C-5A2C6318289F}" destId="{4BC546F8-2037-48DB-A00F-6CF91966EC1D}" srcOrd="2" destOrd="0" parTransId="{1AFB210C-BE62-4306-BC5A-C97EE63BAE84}" sibTransId="{8EBD7513-6A7F-4704-AFED-4E5F3EAEB3C6}"/>
    <dgm:cxn modelId="{2F204E0F-3AB2-42B2-A1BB-F8B0E4E5ECF6}" srcId="{0C2A7CD5-5A47-4224-B0A9-DE0049DC289F}" destId="{434089AE-D134-4FC5-954E-459E2C095872}" srcOrd="0" destOrd="0" parTransId="{2A54AAFB-C33D-4E03-A098-768EB4FC3353}" sibTransId="{7659A21F-F546-4C66-9617-C36DE8F7907A}"/>
    <dgm:cxn modelId="{45265770-5E20-48AC-9DA6-87A0CFDFE646}" type="presOf" srcId="{3ECF5780-5E78-48BB-BB02-21B656808DAA}" destId="{CBB0DF54-6430-4533-B50D-67CD74A8FBA3}" srcOrd="0" destOrd="0" presId="urn:microsoft.com/office/officeart/2005/8/layout/lProcess2"/>
    <dgm:cxn modelId="{030DDF0E-9487-40AE-86FB-B42E781BF05E}" type="presOf" srcId="{2D03C20B-8EE1-440D-A43C-CB9DD3988681}" destId="{A0A3310C-B995-4071-90D7-F7ADC724854D}" srcOrd="0" destOrd="0" presId="urn:microsoft.com/office/officeart/2005/8/layout/lProcess2"/>
    <dgm:cxn modelId="{28502582-4BDF-4F42-A21D-275DA3C07864}" type="presOf" srcId="{0C2A7CD5-5A47-4224-B0A9-DE0049DC289F}" destId="{8C13E65B-BE32-4241-B642-5DBCE1D738A4}" srcOrd="1" destOrd="0" presId="urn:microsoft.com/office/officeart/2005/8/layout/lProcess2"/>
    <dgm:cxn modelId="{56E3C6BC-4B11-48DF-BC26-CECBF0EEA0E3}" srcId="{CB58DF4B-FA29-446B-8D9C-5A2C6318289F}" destId="{F05A1A60-BDB7-40B3-8637-DAC58D7EBBD7}" srcOrd="4" destOrd="0" parTransId="{6EDDF9F3-B896-4D03-9C3E-F5A3EA6F2AB2}" sibTransId="{32E4C24E-7B84-4E4D-A41D-CB3254E8F470}"/>
    <dgm:cxn modelId="{24D4774A-1E4C-489D-8594-AE7DAED53596}" srcId="{0C2A7CD5-5A47-4224-B0A9-DE0049DC289F}" destId="{2D03C20B-8EE1-440D-A43C-CB9DD3988681}" srcOrd="1" destOrd="0" parTransId="{80B6E7FE-804A-4058-830B-2990152A5E70}" sibTransId="{208FF3E3-7316-4CA4-AB2D-9ECC2D7A1770}"/>
    <dgm:cxn modelId="{E5A43F18-49FC-4B6A-A4AD-045ECE6EA017}" type="presOf" srcId="{4BC546F8-2037-48DB-A00F-6CF91966EC1D}" destId="{74F38261-E10B-42B9-B2B6-FBECC4EA9A39}" srcOrd="0" destOrd="0" presId="urn:microsoft.com/office/officeart/2005/8/layout/lProcess2"/>
    <dgm:cxn modelId="{DE97026E-13B0-488B-93B4-6E7E2F01566B}" srcId="{76A111E4-04A0-4D2C-A046-A20457D2364A}" destId="{CB58DF4B-FA29-446B-8D9C-5A2C6318289F}" srcOrd="0" destOrd="0" parTransId="{088BA274-F92B-45B9-A021-67E8D03D473B}" sibTransId="{D6CF0167-8AB7-4C56-9362-F3F7C0829B51}"/>
    <dgm:cxn modelId="{32EB5CD6-FAEF-4DA2-AA57-0AA921C9FBBA}" srcId="{76A111E4-04A0-4D2C-A046-A20457D2364A}" destId="{0C2A7CD5-5A47-4224-B0A9-DE0049DC289F}" srcOrd="1" destOrd="0" parTransId="{B25A7B76-670B-4EEA-8367-723270A082FA}" sibTransId="{50F3B91A-25D8-45E9-B9FD-4D1137B5D446}"/>
    <dgm:cxn modelId="{193C69D2-FCB6-4C99-BE08-0AA3A1C00BE0}" type="presOf" srcId="{76A111E4-04A0-4D2C-A046-A20457D2364A}" destId="{32F3212E-8DE1-4609-B4F5-D9841407B577}" srcOrd="0" destOrd="0" presId="urn:microsoft.com/office/officeart/2005/8/layout/lProcess2"/>
    <dgm:cxn modelId="{ED4CB509-8F96-4B52-9E91-0594B5DBC945}" type="presOf" srcId="{CB58DF4B-FA29-446B-8D9C-5A2C6318289F}" destId="{80136DEC-98CB-4851-84BB-038A03DD5E80}" srcOrd="1" destOrd="0" presId="urn:microsoft.com/office/officeart/2005/8/layout/lProcess2"/>
    <dgm:cxn modelId="{3A037A5B-4CBD-4CE2-8F34-1A1AA0FAC344}" srcId="{0C2A7CD5-5A47-4224-B0A9-DE0049DC289F}" destId="{89ECFA08-8373-495B-B739-B4A1A13EC0E6}" srcOrd="2" destOrd="0" parTransId="{82D7CF30-1E25-4E3B-B13E-7EAFEDBD6D17}" sibTransId="{0E1C9A50-29ED-43BD-955D-20CF4B3C3AD3}"/>
    <dgm:cxn modelId="{D6073AB1-ADCF-49B0-A9B4-8DB78594265B}" type="presOf" srcId="{F05A1A60-BDB7-40B3-8637-DAC58D7EBBD7}" destId="{7D242568-9B83-40EC-B7F2-C6901C33AB0C}" srcOrd="0" destOrd="0" presId="urn:microsoft.com/office/officeart/2005/8/layout/lProcess2"/>
    <dgm:cxn modelId="{F4D4A6CF-443C-4A69-A47B-9C25E9B913CB}" srcId="{CB58DF4B-FA29-446B-8D9C-5A2C6318289F}" destId="{FFF55060-AC2D-445A-AAB8-93EDA777B1A7}" srcOrd="0" destOrd="0" parTransId="{F0CAD1DE-05F6-4966-9EB5-7EC21BEE8685}" sibTransId="{8379D02F-D8C6-41EF-A163-5F475CD6A6F7}"/>
    <dgm:cxn modelId="{F3B35EC4-715D-4FD0-ABA2-689FFE180F7B}" srcId="{CB58DF4B-FA29-446B-8D9C-5A2C6318289F}" destId="{3ECF5780-5E78-48BB-BB02-21B656808DAA}" srcOrd="3" destOrd="0" parTransId="{598BE2EB-8042-4E4D-AACA-A2E1ECF510A5}" sibTransId="{485E34CB-095D-4AF4-9A88-49DACE99F17F}"/>
    <dgm:cxn modelId="{A22EFB25-FB9F-4ED7-AC35-D3F0D33AE059}" type="presOf" srcId="{CB58DF4B-FA29-446B-8D9C-5A2C6318289F}" destId="{2939D579-5D44-4ACA-A933-4C0B8C46A12C}" srcOrd="0" destOrd="0" presId="urn:microsoft.com/office/officeart/2005/8/layout/lProcess2"/>
    <dgm:cxn modelId="{9E210709-E3F9-490C-B9CF-2BFC6018F494}" srcId="{CB58DF4B-FA29-446B-8D9C-5A2C6318289F}" destId="{C9A24F03-415F-491E-805E-3022D9DE6D86}" srcOrd="1" destOrd="0" parTransId="{B853C5AC-8DF8-48F1-8FCB-64FBA542F604}" sibTransId="{05C67D54-DF9E-4840-8049-A069AA8C76A6}"/>
    <dgm:cxn modelId="{55AC1377-C58D-4840-9435-06587CD5580F}" type="presOf" srcId="{89ECFA08-8373-495B-B739-B4A1A13EC0E6}" destId="{D01216A0-3355-4278-B405-D7FB1EF1C0A9}" srcOrd="0" destOrd="0" presId="urn:microsoft.com/office/officeart/2005/8/layout/lProcess2"/>
    <dgm:cxn modelId="{42E60175-FDE4-4382-977B-6BB9CA1E4C5A}" type="presOf" srcId="{0C2A7CD5-5A47-4224-B0A9-DE0049DC289F}" destId="{2B24EEAA-0381-404E-B706-EFD4347A0D1F}" srcOrd="0" destOrd="0" presId="urn:microsoft.com/office/officeart/2005/8/layout/lProcess2"/>
    <dgm:cxn modelId="{BED83BCA-B845-4F50-AFD6-00F87C8DF078}" type="presOf" srcId="{C9A24F03-415F-491E-805E-3022D9DE6D86}" destId="{47DDBD76-BF88-4B92-933F-2D2DAB5AFB09}" srcOrd="0" destOrd="0" presId="urn:microsoft.com/office/officeart/2005/8/layout/lProcess2"/>
    <dgm:cxn modelId="{10DA2558-AEB6-4152-AA28-2942A2A6503E}" type="presOf" srcId="{FFF55060-AC2D-445A-AAB8-93EDA777B1A7}" destId="{9C9A03D5-6BAB-493D-ADBB-675D9F95833D}" srcOrd="0" destOrd="0" presId="urn:microsoft.com/office/officeart/2005/8/layout/lProcess2"/>
    <dgm:cxn modelId="{7F4F4095-C896-4B4E-9A68-A2FB220B6735}" type="presOf" srcId="{434089AE-D134-4FC5-954E-459E2C095872}" destId="{379E2010-9FAF-4FAB-850B-A8FEAD624383}" srcOrd="0" destOrd="0" presId="urn:microsoft.com/office/officeart/2005/8/layout/lProcess2"/>
    <dgm:cxn modelId="{024698E6-678A-4472-BC4F-78C3747F5487}" type="presParOf" srcId="{32F3212E-8DE1-4609-B4F5-D9841407B577}" destId="{76DEB1D5-0F55-4606-B3D9-FF3C5B95CCE3}" srcOrd="0" destOrd="0" presId="urn:microsoft.com/office/officeart/2005/8/layout/lProcess2"/>
    <dgm:cxn modelId="{D5231C74-093C-4591-9751-992927FB459A}" type="presParOf" srcId="{76DEB1D5-0F55-4606-B3D9-FF3C5B95CCE3}" destId="{2939D579-5D44-4ACA-A933-4C0B8C46A12C}" srcOrd="0" destOrd="0" presId="urn:microsoft.com/office/officeart/2005/8/layout/lProcess2"/>
    <dgm:cxn modelId="{9ADD1809-25E6-4EAC-A6B7-82F1584CAA9D}" type="presParOf" srcId="{76DEB1D5-0F55-4606-B3D9-FF3C5B95CCE3}" destId="{80136DEC-98CB-4851-84BB-038A03DD5E80}" srcOrd="1" destOrd="0" presId="urn:microsoft.com/office/officeart/2005/8/layout/lProcess2"/>
    <dgm:cxn modelId="{7E928978-3985-447B-931D-E25AC1CCE9F2}" type="presParOf" srcId="{76DEB1D5-0F55-4606-B3D9-FF3C5B95CCE3}" destId="{0DDA6CE3-C610-4DDA-BDDF-48E01175404F}" srcOrd="2" destOrd="0" presId="urn:microsoft.com/office/officeart/2005/8/layout/lProcess2"/>
    <dgm:cxn modelId="{B51361B3-DFCC-4CCC-84C3-43E47E1AD440}" type="presParOf" srcId="{0DDA6CE3-C610-4DDA-BDDF-48E01175404F}" destId="{4B15C4FE-6D0E-4B93-90B0-3CAD596E6FB6}" srcOrd="0" destOrd="0" presId="urn:microsoft.com/office/officeart/2005/8/layout/lProcess2"/>
    <dgm:cxn modelId="{ECCD2DF1-E90D-459C-9B4D-F758D8935EC0}" type="presParOf" srcId="{4B15C4FE-6D0E-4B93-90B0-3CAD596E6FB6}" destId="{9C9A03D5-6BAB-493D-ADBB-675D9F95833D}" srcOrd="0" destOrd="0" presId="urn:microsoft.com/office/officeart/2005/8/layout/lProcess2"/>
    <dgm:cxn modelId="{7E5B8D2F-969C-4292-A87B-9679E294EB35}" type="presParOf" srcId="{4B15C4FE-6D0E-4B93-90B0-3CAD596E6FB6}" destId="{9A4BE799-9CB6-4B05-A8CD-DA10DBA453DF}" srcOrd="1" destOrd="0" presId="urn:microsoft.com/office/officeart/2005/8/layout/lProcess2"/>
    <dgm:cxn modelId="{724A2D8D-7819-4F25-8BAD-7F925D4B0EF8}" type="presParOf" srcId="{4B15C4FE-6D0E-4B93-90B0-3CAD596E6FB6}" destId="{47DDBD76-BF88-4B92-933F-2D2DAB5AFB09}" srcOrd="2" destOrd="0" presId="urn:microsoft.com/office/officeart/2005/8/layout/lProcess2"/>
    <dgm:cxn modelId="{8C491DEA-C8AC-4795-8C3A-D2DF7BD1834E}" type="presParOf" srcId="{4B15C4FE-6D0E-4B93-90B0-3CAD596E6FB6}" destId="{ECB20570-197E-475E-A00D-BDD1B71DAF79}" srcOrd="3" destOrd="0" presId="urn:microsoft.com/office/officeart/2005/8/layout/lProcess2"/>
    <dgm:cxn modelId="{0835168B-9A27-4E9A-86A1-81C1B733C2AE}" type="presParOf" srcId="{4B15C4FE-6D0E-4B93-90B0-3CAD596E6FB6}" destId="{74F38261-E10B-42B9-B2B6-FBECC4EA9A39}" srcOrd="4" destOrd="0" presId="urn:microsoft.com/office/officeart/2005/8/layout/lProcess2"/>
    <dgm:cxn modelId="{B906189F-AB3C-4578-895E-22BD5E8EF83F}" type="presParOf" srcId="{4B15C4FE-6D0E-4B93-90B0-3CAD596E6FB6}" destId="{EB8F8A75-79BC-4F83-BD45-E75E9B739C82}" srcOrd="5" destOrd="0" presId="urn:microsoft.com/office/officeart/2005/8/layout/lProcess2"/>
    <dgm:cxn modelId="{34F8D65C-F859-42F5-9BB6-317ADE9FC38C}" type="presParOf" srcId="{4B15C4FE-6D0E-4B93-90B0-3CAD596E6FB6}" destId="{CBB0DF54-6430-4533-B50D-67CD74A8FBA3}" srcOrd="6" destOrd="0" presId="urn:microsoft.com/office/officeart/2005/8/layout/lProcess2"/>
    <dgm:cxn modelId="{144B58F2-8665-4DD4-810F-9B79B8CB7C3A}" type="presParOf" srcId="{4B15C4FE-6D0E-4B93-90B0-3CAD596E6FB6}" destId="{7CAE8B33-8265-4ECC-A9C4-175EE7432AA2}" srcOrd="7" destOrd="0" presId="urn:microsoft.com/office/officeart/2005/8/layout/lProcess2"/>
    <dgm:cxn modelId="{488BEB0B-84D9-4E7B-88FE-3605C7ED2FFF}" type="presParOf" srcId="{4B15C4FE-6D0E-4B93-90B0-3CAD596E6FB6}" destId="{7D242568-9B83-40EC-B7F2-C6901C33AB0C}" srcOrd="8" destOrd="0" presId="urn:microsoft.com/office/officeart/2005/8/layout/lProcess2"/>
    <dgm:cxn modelId="{86E58E2D-6372-43D8-866A-99D5D02340C6}" type="presParOf" srcId="{32F3212E-8DE1-4609-B4F5-D9841407B577}" destId="{6F2707A1-8B57-4483-BFA8-8BAA383CDE5E}" srcOrd="1" destOrd="0" presId="urn:microsoft.com/office/officeart/2005/8/layout/lProcess2"/>
    <dgm:cxn modelId="{FF9B1624-81F8-422A-A1BA-04630D858739}" type="presParOf" srcId="{32F3212E-8DE1-4609-B4F5-D9841407B577}" destId="{21E8C5D8-8DC0-4FD0-9B20-A51510AAB0C5}" srcOrd="2" destOrd="0" presId="urn:microsoft.com/office/officeart/2005/8/layout/lProcess2"/>
    <dgm:cxn modelId="{0DBE34D4-A4C1-41EF-8C3A-ED172A9A76B5}" type="presParOf" srcId="{21E8C5D8-8DC0-4FD0-9B20-A51510AAB0C5}" destId="{2B24EEAA-0381-404E-B706-EFD4347A0D1F}" srcOrd="0" destOrd="0" presId="urn:microsoft.com/office/officeart/2005/8/layout/lProcess2"/>
    <dgm:cxn modelId="{C51DBC22-7538-499E-A472-4C7C8EC75E20}" type="presParOf" srcId="{21E8C5D8-8DC0-4FD0-9B20-A51510AAB0C5}" destId="{8C13E65B-BE32-4241-B642-5DBCE1D738A4}" srcOrd="1" destOrd="0" presId="urn:microsoft.com/office/officeart/2005/8/layout/lProcess2"/>
    <dgm:cxn modelId="{9CBD20DD-CDB6-4DCB-B31F-5F7C42DF80A0}" type="presParOf" srcId="{21E8C5D8-8DC0-4FD0-9B20-A51510AAB0C5}" destId="{7410616E-5774-4700-BC88-1A65F2A9271C}" srcOrd="2" destOrd="0" presId="urn:microsoft.com/office/officeart/2005/8/layout/lProcess2"/>
    <dgm:cxn modelId="{B5CFCB91-CF02-4222-A13A-A55D17F2BB27}" type="presParOf" srcId="{7410616E-5774-4700-BC88-1A65F2A9271C}" destId="{465EB0B0-C30A-44BE-89D4-E1F819AE3431}" srcOrd="0" destOrd="0" presId="urn:microsoft.com/office/officeart/2005/8/layout/lProcess2"/>
    <dgm:cxn modelId="{493C7198-B1DE-4AAE-87FE-7FDC94C18261}" type="presParOf" srcId="{465EB0B0-C30A-44BE-89D4-E1F819AE3431}" destId="{379E2010-9FAF-4FAB-850B-A8FEAD624383}" srcOrd="0" destOrd="0" presId="urn:microsoft.com/office/officeart/2005/8/layout/lProcess2"/>
    <dgm:cxn modelId="{E64722EB-C8AE-4D72-BBD6-0018237B6D28}" type="presParOf" srcId="{465EB0B0-C30A-44BE-89D4-E1F819AE3431}" destId="{167C77C6-7B42-46AA-B22F-435DE58B0933}" srcOrd="1" destOrd="0" presId="urn:microsoft.com/office/officeart/2005/8/layout/lProcess2"/>
    <dgm:cxn modelId="{74DF3227-FDB9-4524-9628-A950D4E8DD50}" type="presParOf" srcId="{465EB0B0-C30A-44BE-89D4-E1F819AE3431}" destId="{A0A3310C-B995-4071-90D7-F7ADC724854D}" srcOrd="2" destOrd="0" presId="urn:microsoft.com/office/officeart/2005/8/layout/lProcess2"/>
    <dgm:cxn modelId="{137ACA23-4B0A-494E-BCF6-A0BE6B94DCB2}" type="presParOf" srcId="{465EB0B0-C30A-44BE-89D4-E1F819AE3431}" destId="{CC6B0E19-E5FB-4A48-A679-00CE312103C8}" srcOrd="3" destOrd="0" presId="urn:microsoft.com/office/officeart/2005/8/layout/lProcess2"/>
    <dgm:cxn modelId="{DAA7F5EA-08FB-4703-A631-E9F214204D16}" type="presParOf" srcId="{465EB0B0-C30A-44BE-89D4-E1F819AE3431}" destId="{D01216A0-3355-4278-B405-D7FB1EF1C0A9}" srcOrd="4"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9130AB-5048-4646-BCF3-0C18EE6A92C4}">
      <dsp:nvSpPr>
        <dsp:cNvPr id="0" name=""/>
        <dsp:cNvSpPr/>
      </dsp:nvSpPr>
      <dsp:spPr>
        <a:xfrm rot="5400000">
          <a:off x="-92756" y="93200"/>
          <a:ext cx="618379" cy="432865"/>
        </a:xfrm>
        <a:prstGeom prst="chevron">
          <a:avLst/>
        </a:prstGeom>
        <a:solidFill>
          <a:srgbClr val="0000CC"/>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endParaRPr lang="en-GB" sz="1200" kern="1200"/>
        </a:p>
      </dsp:txBody>
      <dsp:txXfrm rot="-5400000">
        <a:off x="2" y="216876"/>
        <a:ext cx="432865" cy="185514"/>
      </dsp:txXfrm>
    </dsp:sp>
    <dsp:sp modelId="{28955CDE-7BA9-4E53-8A72-8DF3470CDDC0}">
      <dsp:nvSpPr>
        <dsp:cNvPr id="0" name=""/>
        <dsp:cNvSpPr/>
      </dsp:nvSpPr>
      <dsp:spPr>
        <a:xfrm rot="5400000">
          <a:off x="4263931" y="-3830622"/>
          <a:ext cx="401946" cy="8064078"/>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n-GB" sz="2500" kern="1200" dirty="0" smtClean="0"/>
            <a:t>Systematic reviews and meta-analyses</a:t>
          </a:r>
          <a:endParaRPr lang="en-GB" sz="2500" kern="1200" dirty="0"/>
        </a:p>
      </dsp:txBody>
      <dsp:txXfrm rot="-5400000">
        <a:off x="432866" y="20065"/>
        <a:ext cx="8044457" cy="362704"/>
      </dsp:txXfrm>
    </dsp:sp>
    <dsp:sp modelId="{AB0904C5-7D54-4B5C-839C-A2FE8F906FEA}">
      <dsp:nvSpPr>
        <dsp:cNvPr id="0" name=""/>
        <dsp:cNvSpPr/>
      </dsp:nvSpPr>
      <dsp:spPr>
        <a:xfrm rot="5400000">
          <a:off x="-92756" y="645862"/>
          <a:ext cx="618379" cy="432865"/>
        </a:xfrm>
        <a:prstGeom prst="chevron">
          <a:avLst/>
        </a:prstGeom>
        <a:solidFill>
          <a:srgbClr val="3333FF"/>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endParaRPr lang="en-GB" sz="1200" kern="1200" dirty="0"/>
        </a:p>
      </dsp:txBody>
      <dsp:txXfrm rot="-5400000">
        <a:off x="2" y="769538"/>
        <a:ext cx="432865" cy="185514"/>
      </dsp:txXfrm>
    </dsp:sp>
    <dsp:sp modelId="{94C09172-DF84-4A07-836F-D441A77E8625}">
      <dsp:nvSpPr>
        <dsp:cNvPr id="0" name=""/>
        <dsp:cNvSpPr/>
      </dsp:nvSpPr>
      <dsp:spPr>
        <a:xfrm rot="5400000">
          <a:off x="4263931" y="-3277960"/>
          <a:ext cx="401946" cy="8064078"/>
        </a:xfrm>
        <a:prstGeom prst="round2SameRect">
          <a:avLst/>
        </a:prstGeom>
        <a:solidFill>
          <a:srgbClr val="A50021">
            <a:alpha val="5882"/>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n-GB" sz="2500" b="0" kern="1200" dirty="0" smtClean="0"/>
            <a:t>Clinical trials (intervention studies) </a:t>
          </a:r>
          <a:endParaRPr lang="en-GB" sz="2500" b="0" kern="1200" dirty="0"/>
        </a:p>
      </dsp:txBody>
      <dsp:txXfrm rot="-5400000">
        <a:off x="432866" y="572727"/>
        <a:ext cx="8044457" cy="362704"/>
      </dsp:txXfrm>
    </dsp:sp>
    <dsp:sp modelId="{A849251C-87B2-4D9B-A291-67536F095442}">
      <dsp:nvSpPr>
        <dsp:cNvPr id="0" name=""/>
        <dsp:cNvSpPr/>
      </dsp:nvSpPr>
      <dsp:spPr>
        <a:xfrm rot="5400000">
          <a:off x="-92756" y="1198523"/>
          <a:ext cx="618379" cy="432865"/>
        </a:xfrm>
        <a:prstGeom prst="chevron">
          <a:avLst/>
        </a:prstGeom>
        <a:solidFill>
          <a:srgbClr val="0066FF"/>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endParaRPr lang="en-GB" sz="1200" kern="1200" dirty="0"/>
        </a:p>
      </dsp:txBody>
      <dsp:txXfrm rot="-5400000">
        <a:off x="2" y="1322199"/>
        <a:ext cx="432865" cy="185514"/>
      </dsp:txXfrm>
    </dsp:sp>
    <dsp:sp modelId="{7CAE1ECC-1C0D-4BF4-90DC-B6D73BC2F6AB}">
      <dsp:nvSpPr>
        <dsp:cNvPr id="0" name=""/>
        <dsp:cNvSpPr/>
      </dsp:nvSpPr>
      <dsp:spPr>
        <a:xfrm rot="5400000">
          <a:off x="4263931" y="-2725298"/>
          <a:ext cx="401946" cy="8064078"/>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n-GB" sz="2500" kern="1200" smtClean="0"/>
            <a:t>Systematic review of cohort studies</a:t>
          </a:r>
          <a:endParaRPr lang="en-GB" sz="2500" kern="1200"/>
        </a:p>
      </dsp:txBody>
      <dsp:txXfrm rot="-5400000">
        <a:off x="432866" y="1125389"/>
        <a:ext cx="8044457" cy="362704"/>
      </dsp:txXfrm>
    </dsp:sp>
    <dsp:sp modelId="{C0F399CC-EB68-42FD-8BC9-8075AC8773C5}">
      <dsp:nvSpPr>
        <dsp:cNvPr id="0" name=""/>
        <dsp:cNvSpPr/>
      </dsp:nvSpPr>
      <dsp:spPr>
        <a:xfrm rot="5400000">
          <a:off x="-92756" y="1751185"/>
          <a:ext cx="618379" cy="432865"/>
        </a:xfrm>
        <a:prstGeom prst="chevron">
          <a:avLst/>
        </a:prstGeom>
        <a:solidFill>
          <a:srgbClr val="3366FF"/>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endParaRPr lang="en-GB" sz="1200" kern="1200" dirty="0"/>
        </a:p>
      </dsp:txBody>
      <dsp:txXfrm rot="-5400000">
        <a:off x="2" y="1874861"/>
        <a:ext cx="432865" cy="185514"/>
      </dsp:txXfrm>
    </dsp:sp>
    <dsp:sp modelId="{BA5183A5-C563-4351-BF24-930C1AB2DBE8}">
      <dsp:nvSpPr>
        <dsp:cNvPr id="0" name=""/>
        <dsp:cNvSpPr/>
      </dsp:nvSpPr>
      <dsp:spPr>
        <a:xfrm rot="5400000">
          <a:off x="4263931" y="-2172637"/>
          <a:ext cx="401946" cy="8064078"/>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n-GB" sz="2500" kern="1200" smtClean="0"/>
            <a:t>Cohort studies</a:t>
          </a:r>
          <a:endParaRPr lang="en-GB" sz="2500" kern="1200"/>
        </a:p>
      </dsp:txBody>
      <dsp:txXfrm rot="-5400000">
        <a:off x="432866" y="1678050"/>
        <a:ext cx="8044457" cy="362704"/>
      </dsp:txXfrm>
    </dsp:sp>
    <dsp:sp modelId="{6381370B-68B4-4F48-BE0F-5D4FF46173A8}">
      <dsp:nvSpPr>
        <dsp:cNvPr id="0" name=""/>
        <dsp:cNvSpPr/>
      </dsp:nvSpPr>
      <dsp:spPr>
        <a:xfrm rot="5400000">
          <a:off x="-92756" y="2303847"/>
          <a:ext cx="618379" cy="432865"/>
        </a:xfrm>
        <a:prstGeom prst="chevron">
          <a:avLst/>
        </a:prstGeom>
        <a:solidFill>
          <a:srgbClr val="3399FF"/>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endParaRPr lang="en-GB" sz="1200" kern="1200" dirty="0"/>
        </a:p>
      </dsp:txBody>
      <dsp:txXfrm rot="-5400000">
        <a:off x="2" y="2427523"/>
        <a:ext cx="432865" cy="185514"/>
      </dsp:txXfrm>
    </dsp:sp>
    <dsp:sp modelId="{A806C8B4-8719-43BC-9B85-C84665984527}">
      <dsp:nvSpPr>
        <dsp:cNvPr id="0" name=""/>
        <dsp:cNvSpPr/>
      </dsp:nvSpPr>
      <dsp:spPr>
        <a:xfrm rot="5400000">
          <a:off x="4263931" y="-1619975"/>
          <a:ext cx="401946" cy="8064078"/>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n-GB" sz="2500" kern="1200" smtClean="0"/>
            <a:t>Outcomes research; ecological studies</a:t>
          </a:r>
          <a:endParaRPr lang="en-GB" sz="2500" kern="1200"/>
        </a:p>
      </dsp:txBody>
      <dsp:txXfrm rot="-5400000">
        <a:off x="432866" y="2230712"/>
        <a:ext cx="8044457" cy="362704"/>
      </dsp:txXfrm>
    </dsp:sp>
    <dsp:sp modelId="{4D30E59A-0B50-4689-B742-136AE480A323}">
      <dsp:nvSpPr>
        <dsp:cNvPr id="0" name=""/>
        <dsp:cNvSpPr/>
      </dsp:nvSpPr>
      <dsp:spPr>
        <a:xfrm rot="5400000">
          <a:off x="-92756" y="2856508"/>
          <a:ext cx="618379" cy="432865"/>
        </a:xfrm>
        <a:prstGeom prst="chevron">
          <a:avLst/>
        </a:prstGeom>
        <a:solidFill>
          <a:srgbClr val="6699FF"/>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endParaRPr lang="en-GB" sz="1200" kern="1200" dirty="0"/>
        </a:p>
      </dsp:txBody>
      <dsp:txXfrm rot="-5400000">
        <a:off x="2" y="2980184"/>
        <a:ext cx="432865" cy="185514"/>
      </dsp:txXfrm>
    </dsp:sp>
    <dsp:sp modelId="{CA7D5574-F6FD-45DD-818F-B24A1C83FCDC}">
      <dsp:nvSpPr>
        <dsp:cNvPr id="0" name=""/>
        <dsp:cNvSpPr/>
      </dsp:nvSpPr>
      <dsp:spPr>
        <a:xfrm rot="5400000">
          <a:off x="4263931" y="-1067313"/>
          <a:ext cx="401946" cy="8064078"/>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n-GB" sz="2500" kern="1200" smtClean="0"/>
            <a:t>Systematic review of case control studies</a:t>
          </a:r>
          <a:endParaRPr lang="en-GB" sz="2500" kern="1200"/>
        </a:p>
      </dsp:txBody>
      <dsp:txXfrm rot="-5400000">
        <a:off x="432866" y="2783374"/>
        <a:ext cx="8044457" cy="362704"/>
      </dsp:txXfrm>
    </dsp:sp>
    <dsp:sp modelId="{DF580ACB-6562-4498-90CE-C6A903EAA5D8}">
      <dsp:nvSpPr>
        <dsp:cNvPr id="0" name=""/>
        <dsp:cNvSpPr/>
      </dsp:nvSpPr>
      <dsp:spPr>
        <a:xfrm rot="5400000">
          <a:off x="-92756" y="3409170"/>
          <a:ext cx="618379" cy="432865"/>
        </a:xfrm>
        <a:prstGeom prst="chevron">
          <a:avLst/>
        </a:prstGeom>
        <a:solidFill>
          <a:srgbClr val="3399FF"/>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endParaRPr lang="en-GB" sz="1200" kern="1200" dirty="0"/>
        </a:p>
      </dsp:txBody>
      <dsp:txXfrm rot="-5400000">
        <a:off x="2" y="3532846"/>
        <a:ext cx="432865" cy="185514"/>
      </dsp:txXfrm>
    </dsp:sp>
    <dsp:sp modelId="{BEAB916B-A893-41CB-968E-03B2689FA4FF}">
      <dsp:nvSpPr>
        <dsp:cNvPr id="0" name=""/>
        <dsp:cNvSpPr/>
      </dsp:nvSpPr>
      <dsp:spPr>
        <a:xfrm rot="5400000">
          <a:off x="4263931" y="-514652"/>
          <a:ext cx="401946" cy="8064078"/>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n-GB" sz="2500" kern="1200" smtClean="0"/>
            <a:t>Case control studies </a:t>
          </a:r>
          <a:endParaRPr lang="en-GB" sz="2500" kern="1200"/>
        </a:p>
      </dsp:txBody>
      <dsp:txXfrm rot="-5400000">
        <a:off x="432866" y="3336035"/>
        <a:ext cx="8044457" cy="362704"/>
      </dsp:txXfrm>
    </dsp:sp>
    <dsp:sp modelId="{4424F83C-0470-42A0-A373-FF4B86B7A7EB}">
      <dsp:nvSpPr>
        <dsp:cNvPr id="0" name=""/>
        <dsp:cNvSpPr/>
      </dsp:nvSpPr>
      <dsp:spPr>
        <a:xfrm rot="5400000">
          <a:off x="-92756" y="3961832"/>
          <a:ext cx="618379" cy="432865"/>
        </a:xfrm>
        <a:prstGeom prst="chevron">
          <a:avLst/>
        </a:prstGeom>
        <a:solidFill>
          <a:srgbClr val="99CCFF"/>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endParaRPr lang="en-GB" sz="1200" kern="1200" dirty="0"/>
        </a:p>
      </dsp:txBody>
      <dsp:txXfrm rot="-5400000">
        <a:off x="2" y="4085508"/>
        <a:ext cx="432865" cy="185514"/>
      </dsp:txXfrm>
    </dsp:sp>
    <dsp:sp modelId="{1821BF9B-B262-4F07-9272-4FEC0E6273A4}">
      <dsp:nvSpPr>
        <dsp:cNvPr id="0" name=""/>
        <dsp:cNvSpPr/>
      </dsp:nvSpPr>
      <dsp:spPr>
        <a:xfrm rot="5400000">
          <a:off x="4263931" y="38009"/>
          <a:ext cx="401946" cy="8064078"/>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n-GB" sz="2500" kern="1200" smtClean="0"/>
            <a:t>Case series </a:t>
          </a:r>
          <a:endParaRPr lang="en-GB" sz="2500" kern="1200"/>
        </a:p>
      </dsp:txBody>
      <dsp:txXfrm rot="-5400000">
        <a:off x="432866" y="3888696"/>
        <a:ext cx="8044457" cy="362704"/>
      </dsp:txXfrm>
    </dsp:sp>
    <dsp:sp modelId="{3F941B1E-417C-498C-811A-B5A5CB660C0B}">
      <dsp:nvSpPr>
        <dsp:cNvPr id="0" name=""/>
        <dsp:cNvSpPr/>
      </dsp:nvSpPr>
      <dsp:spPr>
        <a:xfrm rot="5400000">
          <a:off x="-92756" y="4514493"/>
          <a:ext cx="618379" cy="432865"/>
        </a:xfrm>
        <a:prstGeom prst="chevron">
          <a:avLst/>
        </a:prstGeom>
        <a:solidFill>
          <a:srgbClr val="CCECFF"/>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endParaRPr lang="en-GB" sz="1200" kern="1200"/>
        </a:p>
      </dsp:txBody>
      <dsp:txXfrm rot="-5400000">
        <a:off x="2" y="4638169"/>
        <a:ext cx="432865" cy="185514"/>
      </dsp:txXfrm>
    </dsp:sp>
    <dsp:sp modelId="{0B773F92-15E7-4BAE-BE51-FE44BCEBB479}">
      <dsp:nvSpPr>
        <dsp:cNvPr id="0" name=""/>
        <dsp:cNvSpPr/>
      </dsp:nvSpPr>
      <dsp:spPr>
        <a:xfrm rot="5400000">
          <a:off x="4263931" y="590671"/>
          <a:ext cx="401946" cy="8064078"/>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n-GB" sz="2500" kern="1200" smtClean="0"/>
            <a:t>Expert opinion</a:t>
          </a:r>
          <a:endParaRPr lang="en-GB" sz="2500" kern="1200"/>
        </a:p>
      </dsp:txBody>
      <dsp:txXfrm rot="-5400000">
        <a:off x="432866" y="4441358"/>
        <a:ext cx="8044457" cy="3627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hdr" sz="quarter"/>
          </p:nvPr>
        </p:nvSpPr>
        <p:spPr bwMode="auto">
          <a:xfrm>
            <a:off x="0"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i="0">
                <a:solidFill>
                  <a:schemeClr val="tx1"/>
                </a:solidFill>
                <a:latin typeface="Times New Roman" pitchFamily="18" charset="0"/>
              </a:defRPr>
            </a:lvl1pPr>
          </a:lstStyle>
          <a:p>
            <a:pPr>
              <a:defRPr/>
            </a:pPr>
            <a:endParaRPr lang="da-DK"/>
          </a:p>
        </p:txBody>
      </p:sp>
      <p:sp>
        <p:nvSpPr>
          <p:cNvPr id="89091" name="Rectangle 3"/>
          <p:cNvSpPr>
            <a:spLocks noGrp="1" noChangeArrowheads="1"/>
          </p:cNvSpPr>
          <p:nvPr>
            <p:ph type="dt" sz="quarter" idx="1"/>
          </p:nvPr>
        </p:nvSpPr>
        <p:spPr bwMode="auto">
          <a:xfrm>
            <a:off x="3779838"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i="0">
                <a:solidFill>
                  <a:schemeClr val="tx1"/>
                </a:solidFill>
                <a:latin typeface="Times New Roman" pitchFamily="18" charset="0"/>
              </a:defRPr>
            </a:lvl1pPr>
          </a:lstStyle>
          <a:p>
            <a:pPr>
              <a:defRPr/>
            </a:pPr>
            <a:endParaRPr lang="da-DK"/>
          </a:p>
        </p:txBody>
      </p:sp>
      <p:sp>
        <p:nvSpPr>
          <p:cNvPr id="89092" name="Rectangle 4"/>
          <p:cNvSpPr>
            <a:spLocks noGrp="1" noChangeArrowheads="1"/>
          </p:cNvSpPr>
          <p:nvPr>
            <p:ph type="ftr" sz="quarter" idx="2"/>
          </p:nvPr>
        </p:nvSpPr>
        <p:spPr bwMode="auto">
          <a:xfrm>
            <a:off x="0" y="9429750"/>
            <a:ext cx="288925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i="0">
                <a:solidFill>
                  <a:schemeClr val="tx1"/>
                </a:solidFill>
                <a:latin typeface="Times New Roman" pitchFamily="18" charset="0"/>
              </a:defRPr>
            </a:lvl1pPr>
          </a:lstStyle>
          <a:p>
            <a:pPr>
              <a:defRPr/>
            </a:pPr>
            <a:endParaRPr lang="da-DK"/>
          </a:p>
        </p:txBody>
      </p:sp>
      <p:sp>
        <p:nvSpPr>
          <p:cNvPr id="89093" name="Rectangle 5"/>
          <p:cNvSpPr>
            <a:spLocks noGrp="1" noChangeArrowheads="1"/>
          </p:cNvSpPr>
          <p:nvPr>
            <p:ph type="sldNum" sz="quarter" idx="3"/>
          </p:nvPr>
        </p:nvSpPr>
        <p:spPr bwMode="auto">
          <a:xfrm>
            <a:off x="3779838" y="9429750"/>
            <a:ext cx="288925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i="0">
                <a:solidFill>
                  <a:schemeClr val="tx1"/>
                </a:solidFill>
                <a:latin typeface="Times New Roman" pitchFamily="18" charset="0"/>
              </a:defRPr>
            </a:lvl1pPr>
          </a:lstStyle>
          <a:p>
            <a:pPr>
              <a:defRPr/>
            </a:pPr>
            <a:fld id="{0A8E4884-89D9-46C5-A3AD-3655E5B314C6}" type="slidenum">
              <a:rPr lang="da-DK"/>
              <a:pPr>
                <a:defRPr/>
              </a:pPr>
              <a:t>‹#›</a:t>
            </a:fld>
            <a:endParaRPr lang="da-DK"/>
          </a:p>
        </p:txBody>
      </p:sp>
    </p:spTree>
    <p:extLst>
      <p:ext uri="{BB962C8B-B14F-4D97-AF65-F5344CB8AC3E}">
        <p14:creationId xmlns:p14="http://schemas.microsoft.com/office/powerpoint/2010/main" val="31419864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i="0">
                <a:solidFill>
                  <a:schemeClr val="tx1"/>
                </a:solidFill>
                <a:latin typeface="Times New Roman" pitchFamily="18" charset="0"/>
              </a:defRPr>
            </a:lvl1pPr>
          </a:lstStyle>
          <a:p>
            <a:pPr>
              <a:defRPr/>
            </a:pPr>
            <a:endParaRPr lang="da-DK"/>
          </a:p>
        </p:txBody>
      </p:sp>
      <p:sp>
        <p:nvSpPr>
          <p:cNvPr id="7171" name="Rectangle 3"/>
          <p:cNvSpPr>
            <a:spLocks noGrp="1" noChangeArrowheads="1"/>
          </p:cNvSpPr>
          <p:nvPr>
            <p:ph type="dt" idx="1"/>
          </p:nvPr>
        </p:nvSpPr>
        <p:spPr bwMode="auto">
          <a:xfrm>
            <a:off x="3779838"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i="0">
                <a:solidFill>
                  <a:schemeClr val="tx1"/>
                </a:solidFill>
                <a:latin typeface="Times New Roman" pitchFamily="18" charset="0"/>
              </a:defRPr>
            </a:lvl1pPr>
          </a:lstStyle>
          <a:p>
            <a:pPr>
              <a:defRPr/>
            </a:pPr>
            <a:endParaRPr lang="da-DK"/>
          </a:p>
        </p:txBody>
      </p:sp>
      <p:sp>
        <p:nvSpPr>
          <p:cNvPr id="14340" name="Rectangle 4"/>
          <p:cNvSpPr>
            <a:spLocks noGrp="1" noRot="1" noChangeAspect="1" noChangeArrowheads="1" noTextEdit="1"/>
          </p:cNvSpPr>
          <p:nvPr>
            <p:ph type="sldImg" idx="2"/>
          </p:nvPr>
        </p:nvSpPr>
        <p:spPr bwMode="auto">
          <a:xfrm>
            <a:off x="854075" y="744538"/>
            <a:ext cx="4964113" cy="3722687"/>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889000" y="4714875"/>
            <a:ext cx="4891088"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a-DK" noProof="0" smtClean="0"/>
              <a:t>Klik for at redigere teksttypografierne i masteren</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p>
        </p:txBody>
      </p:sp>
      <p:sp>
        <p:nvSpPr>
          <p:cNvPr id="7174" name="Rectangle 6"/>
          <p:cNvSpPr>
            <a:spLocks noGrp="1" noChangeArrowheads="1"/>
          </p:cNvSpPr>
          <p:nvPr>
            <p:ph type="ftr" sz="quarter" idx="4"/>
          </p:nvPr>
        </p:nvSpPr>
        <p:spPr bwMode="auto">
          <a:xfrm>
            <a:off x="0" y="9429750"/>
            <a:ext cx="288925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i="0">
                <a:solidFill>
                  <a:schemeClr val="tx1"/>
                </a:solidFill>
                <a:latin typeface="Times New Roman" pitchFamily="18" charset="0"/>
              </a:defRPr>
            </a:lvl1pPr>
          </a:lstStyle>
          <a:p>
            <a:pPr>
              <a:defRPr/>
            </a:pPr>
            <a:endParaRPr lang="da-DK"/>
          </a:p>
        </p:txBody>
      </p:sp>
      <p:sp>
        <p:nvSpPr>
          <p:cNvPr id="7175" name="Rectangle 7"/>
          <p:cNvSpPr>
            <a:spLocks noGrp="1" noChangeArrowheads="1"/>
          </p:cNvSpPr>
          <p:nvPr>
            <p:ph type="sldNum" sz="quarter" idx="5"/>
          </p:nvPr>
        </p:nvSpPr>
        <p:spPr bwMode="auto">
          <a:xfrm>
            <a:off x="3779838" y="9429750"/>
            <a:ext cx="288925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i="0">
                <a:solidFill>
                  <a:schemeClr val="tx1"/>
                </a:solidFill>
                <a:latin typeface="Times New Roman" pitchFamily="18" charset="0"/>
              </a:defRPr>
            </a:lvl1pPr>
          </a:lstStyle>
          <a:p>
            <a:pPr>
              <a:defRPr/>
            </a:pPr>
            <a:fld id="{33C7967B-88A4-4C6E-BE37-67FEF8F2F754}" type="slidenum">
              <a:rPr lang="da-DK"/>
              <a:pPr>
                <a:defRPr/>
              </a:pPr>
              <a:t>‹#›</a:t>
            </a:fld>
            <a:endParaRPr lang="da-DK"/>
          </a:p>
        </p:txBody>
      </p:sp>
    </p:spTree>
    <p:extLst>
      <p:ext uri="{BB962C8B-B14F-4D97-AF65-F5344CB8AC3E}">
        <p14:creationId xmlns:p14="http://schemas.microsoft.com/office/powerpoint/2010/main" val="283424447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312E262F-7CEA-418D-A3A7-B374C6242371}" type="slidenum">
              <a:rPr lang="da-DK" smtClean="0"/>
              <a:pPr/>
              <a:t>1</a:t>
            </a:fld>
            <a:endParaRPr lang="da-DK" smtClean="0"/>
          </a:p>
        </p:txBody>
      </p:sp>
      <p:sp>
        <p:nvSpPr>
          <p:cNvPr id="15363" name="Rectangle 2"/>
          <p:cNvSpPr>
            <a:spLocks noGrp="1" noRot="1" noChangeAspect="1" noChangeArrowheads="1" noTextEdit="1"/>
          </p:cNvSpPr>
          <p:nvPr>
            <p:ph type="sldImg"/>
          </p:nvPr>
        </p:nvSpPr>
        <p:spPr>
          <a:xfrm>
            <a:off x="847725" y="744538"/>
            <a:ext cx="3417888" cy="2563812"/>
          </a:xfrm>
          <a:ln/>
        </p:spPr>
      </p:sp>
      <p:sp>
        <p:nvSpPr>
          <p:cNvPr id="15364" name="Rectangle 3"/>
          <p:cNvSpPr>
            <a:spLocks noGrp="1" noChangeArrowheads="1"/>
          </p:cNvSpPr>
          <p:nvPr>
            <p:ph type="body" idx="1"/>
          </p:nvPr>
        </p:nvSpPr>
        <p:spPr>
          <a:xfrm>
            <a:off x="889000" y="3640138"/>
            <a:ext cx="4891088" cy="5541962"/>
          </a:xfrm>
          <a:noFill/>
          <a:ln/>
        </p:spPr>
        <p:txBody>
          <a:bodyPr/>
          <a:lstStyle/>
          <a:p>
            <a:pPr eaLnBrk="1" hangingPunct="1"/>
            <a:endParaRPr lang="en-US" sz="100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4103"/>
          <p:cNvSpPr>
            <a:spLocks noGrp="1" noChangeArrowheads="1"/>
          </p:cNvSpPr>
          <p:nvPr>
            <p:ph type="sldNum" sz="quarter" idx="5"/>
          </p:nvPr>
        </p:nvSpPr>
        <p:spPr>
          <a:noFill/>
        </p:spPr>
        <p:txBody>
          <a:bodyPr/>
          <a:lstStyle/>
          <a:p>
            <a:fld id="{042F4984-E234-4BF7-B495-37A9EC5B37C8}" type="slidenum">
              <a:rPr lang="en-GB"/>
              <a:pPr/>
              <a:t>20</a:t>
            </a:fld>
            <a:endParaRPr lang="en-GB"/>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endParaRPr lang="en-GB"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103"/>
          <p:cNvSpPr>
            <a:spLocks noGrp="1" noChangeArrowheads="1"/>
          </p:cNvSpPr>
          <p:nvPr>
            <p:ph type="sldNum" sz="quarter" idx="5"/>
          </p:nvPr>
        </p:nvSpPr>
        <p:spPr>
          <a:ln/>
        </p:spPr>
        <p:txBody>
          <a:bodyPr/>
          <a:lstStyle/>
          <a:p>
            <a:fld id="{ACB722D8-6648-471F-89F1-FB8E234827F9}" type="slidenum">
              <a:rPr lang="en-GB"/>
              <a:pPr/>
              <a:t>24</a:t>
            </a:fld>
            <a:endParaRPr lang="en-GB"/>
          </a:p>
        </p:txBody>
      </p:sp>
      <p:sp>
        <p:nvSpPr>
          <p:cNvPr id="264194" name="Rectangle 2"/>
          <p:cNvSpPr>
            <a:spLocks noGrp="1" noRot="1" noChangeAspect="1" noChangeArrowheads="1" noTextEdit="1"/>
          </p:cNvSpPr>
          <p:nvPr>
            <p:ph type="sldImg"/>
          </p:nvPr>
        </p:nvSpPr>
        <p:spPr>
          <a:ln/>
        </p:spPr>
      </p:sp>
      <p:sp>
        <p:nvSpPr>
          <p:cNvPr id="264195" name="Rectangle 3"/>
          <p:cNvSpPr>
            <a:spLocks noGrp="1" noChangeArrowheads="1"/>
          </p:cNvSpPr>
          <p:nvPr>
            <p:ph type="body" idx="1"/>
          </p:nvPr>
        </p:nvSpPr>
        <p:spPr/>
        <p:txBody>
          <a:bodyPr/>
          <a:lstStyle/>
          <a:p>
            <a:endParaRPr lang="en-GB"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baseline="0" dirty="0" smtClean="0"/>
          </a:p>
          <a:p>
            <a:endParaRPr lang="en-GB" dirty="0"/>
          </a:p>
        </p:txBody>
      </p:sp>
      <p:sp>
        <p:nvSpPr>
          <p:cNvPr id="4" name="Slide Number Placeholder 3"/>
          <p:cNvSpPr>
            <a:spLocks noGrp="1"/>
          </p:cNvSpPr>
          <p:nvPr>
            <p:ph type="sldNum" sz="quarter" idx="10"/>
          </p:nvPr>
        </p:nvSpPr>
        <p:spPr/>
        <p:txBody>
          <a:bodyPr/>
          <a:lstStyle/>
          <a:p>
            <a:pPr>
              <a:defRPr/>
            </a:pPr>
            <a:fld id="{33C7967B-88A4-4C6E-BE37-67FEF8F2F754}" type="slidenum">
              <a:rPr lang="da-DK" smtClean="0"/>
              <a:pPr>
                <a:defRPr/>
              </a:pPr>
              <a:t>26</a:t>
            </a:fld>
            <a:endParaRPr lang="da-DK"/>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33C7967B-88A4-4C6E-BE37-67FEF8F2F754}" type="slidenum">
              <a:rPr lang="da-DK" smtClean="0"/>
              <a:pPr>
                <a:defRPr/>
              </a:pPr>
              <a:t>30</a:t>
            </a:fld>
            <a:endParaRPr lang="da-DK"/>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103"/>
          <p:cNvSpPr>
            <a:spLocks noGrp="1" noChangeArrowheads="1"/>
          </p:cNvSpPr>
          <p:nvPr>
            <p:ph type="sldNum" sz="quarter" idx="5"/>
          </p:nvPr>
        </p:nvSpPr>
        <p:spPr>
          <a:ln/>
        </p:spPr>
        <p:txBody>
          <a:bodyPr/>
          <a:lstStyle/>
          <a:p>
            <a:fld id="{89B7D64A-0C22-48E6-8476-454F016266A8}" type="slidenum">
              <a:rPr lang="en-GB"/>
              <a:pPr/>
              <a:t>31</a:t>
            </a:fld>
            <a:endParaRPr lang="en-GB"/>
          </a:p>
        </p:txBody>
      </p:sp>
      <p:sp>
        <p:nvSpPr>
          <p:cNvPr id="295938" name="Rectangle 2"/>
          <p:cNvSpPr>
            <a:spLocks noGrp="1" noRot="1" noChangeAspect="1" noChangeArrowheads="1" noTextEdit="1"/>
          </p:cNvSpPr>
          <p:nvPr>
            <p:ph type="sldImg"/>
          </p:nvPr>
        </p:nvSpPr>
        <p:spPr>
          <a:ln/>
        </p:spPr>
      </p:sp>
      <p:sp>
        <p:nvSpPr>
          <p:cNvPr id="295939" name="Rectangle 3"/>
          <p:cNvSpPr>
            <a:spLocks noGrp="1" noChangeArrowheads="1"/>
          </p:cNvSpPr>
          <p:nvPr>
            <p:ph type="body" idx="1"/>
          </p:nvPr>
        </p:nvSpPr>
        <p:spPr/>
        <p:txBody>
          <a:bodyPr/>
          <a:lstStyle/>
          <a:p>
            <a:endParaRPr lang="en-GB"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776867" y="9428711"/>
            <a:ext cx="2890665" cy="496333"/>
          </a:xfrm>
          <a:prstGeom prst="rect">
            <a:avLst/>
          </a:prstGeom>
          <a:ln/>
        </p:spPr>
        <p:txBody>
          <a:bodyPr/>
          <a:lstStyle/>
          <a:p>
            <a:fld id="{4D353C21-3B49-4BC7-A805-EF247FFA75D1}" type="slidenum">
              <a:rPr lang="en-GB" altLang="en-GB"/>
              <a:pPr/>
              <a:t>33</a:t>
            </a:fld>
            <a:endParaRPr lang="en-GB" altLang="en-GB"/>
          </a:p>
        </p:txBody>
      </p:sp>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p:txBody>
          <a:bodyPr/>
          <a:lstStyle/>
          <a:p>
            <a:pPr marL="228600" indent="-228600"/>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776867" y="9428711"/>
            <a:ext cx="2890665" cy="496333"/>
          </a:xfrm>
          <a:prstGeom prst="rect">
            <a:avLst/>
          </a:prstGeom>
          <a:ln/>
        </p:spPr>
        <p:txBody>
          <a:bodyPr/>
          <a:lstStyle/>
          <a:p>
            <a:fld id="{3C27060B-E745-428E-9CFB-850B4D82CD38}" type="slidenum">
              <a:rPr lang="en-GB" altLang="en-GB"/>
              <a:pPr/>
              <a:t>34</a:t>
            </a:fld>
            <a:endParaRPr lang="en-GB" altLang="en-GB"/>
          </a:p>
        </p:txBody>
      </p:sp>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p:txBody>
          <a:bodyPr/>
          <a:lstStyle/>
          <a:p>
            <a:endParaRPr lang="en-GB"/>
          </a:p>
          <a:p>
            <a:r>
              <a:rPr lang="en-GB"/>
              <a:t>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776867" y="9428711"/>
            <a:ext cx="2890665" cy="496333"/>
          </a:xfrm>
          <a:prstGeom prst="rect">
            <a:avLst/>
          </a:prstGeom>
          <a:ln/>
        </p:spPr>
        <p:txBody>
          <a:bodyPr/>
          <a:lstStyle/>
          <a:p>
            <a:fld id="{656560FD-CAE6-4F8B-8CF6-ABBB230A45AA}" type="slidenum">
              <a:rPr lang="en-GB" altLang="en-GB"/>
              <a:pPr/>
              <a:t>35</a:t>
            </a:fld>
            <a:endParaRPr lang="en-GB" altLang="en-GB"/>
          </a:p>
        </p:txBody>
      </p:sp>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776867" y="9428711"/>
            <a:ext cx="2890665" cy="496333"/>
          </a:xfrm>
          <a:prstGeom prst="rect">
            <a:avLst/>
          </a:prstGeom>
          <a:ln/>
        </p:spPr>
        <p:txBody>
          <a:bodyPr/>
          <a:lstStyle/>
          <a:p>
            <a:fld id="{076D9243-354B-40AE-9ED1-BF5F45B1EC42}" type="slidenum">
              <a:rPr lang="en-GB" altLang="en-GB"/>
              <a:pPr/>
              <a:t>36</a:t>
            </a:fld>
            <a:endParaRPr lang="en-GB" altLang="en-GB"/>
          </a:p>
        </p:txBody>
      </p:sp>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776867" y="9428711"/>
            <a:ext cx="2890665" cy="496333"/>
          </a:xfrm>
          <a:prstGeom prst="rect">
            <a:avLst/>
          </a:prstGeom>
          <a:ln/>
        </p:spPr>
        <p:txBody>
          <a:bodyPr/>
          <a:lstStyle/>
          <a:p>
            <a:fld id="{0F97DFBC-8A2C-46BF-B162-C560C007A393}" type="slidenum">
              <a:rPr lang="en-GB" altLang="en-GB"/>
              <a:pPr/>
              <a:t>37</a:t>
            </a:fld>
            <a:endParaRPr lang="en-GB" altLang="en-GB"/>
          </a:p>
        </p:txBody>
      </p:sp>
      <p:sp>
        <p:nvSpPr>
          <p:cNvPr id="99330" name="Rectangle 2"/>
          <p:cNvSpPr>
            <a:spLocks noGrp="1" noRot="1" noChangeAspect="1" noChangeArrowheads="1" noTextEdit="1"/>
          </p:cNvSpPr>
          <p:nvPr>
            <p:ph type="sldImg"/>
          </p:nvPr>
        </p:nvSpPr>
        <p:spPr>
          <a:xfrm>
            <a:off x="854075" y="742950"/>
            <a:ext cx="4965700" cy="3724275"/>
          </a:xfrm>
          <a:ln/>
        </p:spPr>
      </p:sp>
      <p:sp>
        <p:nvSpPr>
          <p:cNvPr id="99331" name="Rectangle 3"/>
          <p:cNvSpPr>
            <a:spLocks noGrp="1" noChangeArrowheads="1"/>
          </p:cNvSpPr>
          <p:nvPr>
            <p:ph type="body" idx="1"/>
          </p:nvPr>
        </p:nvSpPr>
        <p:spPr>
          <a:xfrm>
            <a:off x="889316" y="4714355"/>
            <a:ext cx="4890457" cy="4468583"/>
          </a:xfrm>
        </p:spPr>
        <p:txBody>
          <a:bodyPr/>
          <a:lstStyle/>
          <a:p>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776867" y="9428711"/>
            <a:ext cx="2890665" cy="496333"/>
          </a:xfrm>
          <a:prstGeom prst="rect">
            <a:avLst/>
          </a:prstGeom>
          <a:ln/>
        </p:spPr>
        <p:txBody>
          <a:bodyPr/>
          <a:lstStyle/>
          <a:p>
            <a:fld id="{BEF70FE3-A6A5-41C3-9D85-51A14E6BC9B6}" type="slidenum">
              <a:rPr lang="en-GB" altLang="en-GB"/>
              <a:pPr/>
              <a:t>2</a:t>
            </a:fld>
            <a:endParaRPr lang="en-GB" altLang="en-GB"/>
          </a:p>
        </p:txBody>
      </p:sp>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p:txBody>
          <a:bodyPr/>
          <a:lstStyle/>
          <a:p>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776867" y="9428711"/>
            <a:ext cx="2890665" cy="496333"/>
          </a:xfrm>
          <a:prstGeom prst="rect">
            <a:avLst/>
          </a:prstGeom>
          <a:ln/>
        </p:spPr>
        <p:txBody>
          <a:bodyPr/>
          <a:lstStyle/>
          <a:p>
            <a:fld id="{42D88162-C2E3-43E0-801A-81AA591EE09A}" type="slidenum">
              <a:rPr lang="en-GB" altLang="en-GB"/>
              <a:pPr/>
              <a:t>38</a:t>
            </a:fld>
            <a:endParaRPr lang="en-GB" altLang="en-GB"/>
          </a:p>
        </p:txBody>
      </p:sp>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p:txBody>
          <a:bodyPr/>
          <a:lstStyle/>
          <a:p>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776867" y="9428711"/>
            <a:ext cx="2890665" cy="496333"/>
          </a:xfrm>
          <a:prstGeom prst="rect">
            <a:avLst/>
          </a:prstGeom>
          <a:ln/>
        </p:spPr>
        <p:txBody>
          <a:bodyPr/>
          <a:lstStyle/>
          <a:p>
            <a:fld id="{FEE7AA8B-B2DE-4CFF-9914-091905CB65BB}" type="slidenum">
              <a:rPr lang="en-GB" altLang="en-GB"/>
              <a:pPr/>
              <a:t>39</a:t>
            </a:fld>
            <a:endParaRPr lang="en-GB" altLang="en-GB"/>
          </a:p>
        </p:txBody>
      </p:sp>
      <p:sp>
        <p:nvSpPr>
          <p:cNvPr id="69634" name="Rectangle 2"/>
          <p:cNvSpPr>
            <a:spLocks noGrp="1" noRot="1" noChangeAspect="1" noChangeArrowheads="1" noTextEdit="1"/>
          </p:cNvSpPr>
          <p:nvPr>
            <p:ph type="sldImg"/>
          </p:nvPr>
        </p:nvSpPr>
        <p:spPr>
          <a:xfrm>
            <a:off x="1065213" y="992188"/>
            <a:ext cx="4538662" cy="3405187"/>
          </a:xfrm>
          <a:solidFill>
            <a:srgbClr val="FFFFFF"/>
          </a:solidFill>
          <a:ln/>
        </p:spPr>
      </p:sp>
      <p:sp>
        <p:nvSpPr>
          <p:cNvPr id="69635" name="Rectangle 3"/>
          <p:cNvSpPr txBox="1">
            <a:spLocks noGrp="1" noChangeArrowheads="1"/>
          </p:cNvSpPr>
          <p:nvPr>
            <p:ph type="body" idx="1"/>
          </p:nvPr>
        </p:nvSpPr>
        <p:spPr>
          <a:xfrm>
            <a:off x="1017029" y="4725528"/>
            <a:ext cx="4639704" cy="3777548"/>
          </a:xfrm>
          <a:ln/>
        </p:spPr>
        <p:txBody>
          <a:bodyPr wrap="none" anchor="ctr"/>
          <a:lstStyle/>
          <a:p>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362151" y="993290"/>
            <a:ext cx="3943426" cy="3402882"/>
          </a:xfrm>
          <a:prstGeom prst="rect">
            <a:avLst/>
          </a:prstGeom>
          <a:solidFill>
            <a:srgbClr val="FFFFFF"/>
          </a:solidFill>
          <a:ln w="9525">
            <a:solidFill>
              <a:srgbClr val="000000"/>
            </a:solidFill>
            <a:miter lim="800000"/>
            <a:headEnd/>
            <a:tailEnd/>
          </a:ln>
          <a:effectLst/>
        </p:spPr>
        <p:txBody>
          <a:bodyPr wrap="none" lIns="85103" tIns="42552" rIns="85103" bIns="42552" anchor="ctr"/>
          <a:lstStyle/>
          <a:p>
            <a:endParaRPr lang="en-GB"/>
          </a:p>
        </p:txBody>
      </p:sp>
      <p:sp>
        <p:nvSpPr>
          <p:cNvPr id="4098" name="Text Box 2"/>
          <p:cNvSpPr txBox="1">
            <a:spLocks noGrp="1" noChangeArrowheads="1"/>
          </p:cNvSpPr>
          <p:nvPr>
            <p:ph type="body"/>
          </p:nvPr>
        </p:nvSpPr>
        <p:spPr bwMode="auto">
          <a:xfrm>
            <a:off x="1017527" y="4725181"/>
            <a:ext cx="4639484" cy="3775757"/>
          </a:xfrm>
          <a:prstGeom prst="rect">
            <a:avLst/>
          </a:prstGeom>
          <a:noFill/>
          <a:ln>
            <a:round/>
            <a:headEnd/>
            <a:tailEnd/>
          </a:ln>
        </p:spPr>
        <p:txBody>
          <a:bodyPr lIns="0" tIns="0" rIns="0" bIns="0"/>
          <a:lstStyle/>
          <a:p>
            <a:pPr marL="79784" indent="-79784" eaLnBrk="1">
              <a:lnSpc>
                <a:spcPct val="93000"/>
              </a:lnSpc>
              <a:spcBef>
                <a:spcPct val="0"/>
              </a:spcBef>
              <a:buSzPct val="45000"/>
              <a:tabLst>
                <a:tab pos="673734" algn="l"/>
                <a:tab pos="1347467" algn="l"/>
                <a:tab pos="2021201" algn="l"/>
                <a:tab pos="2694935" algn="l"/>
                <a:tab pos="3368669" algn="l"/>
                <a:tab pos="4042402" algn="l"/>
                <a:tab pos="4716136" algn="l"/>
              </a:tabLst>
            </a:pPr>
            <a:r>
              <a:rPr lang="en-GB" sz="1300" b="1" dirty="0">
                <a:latin typeface="Arial" charset="0"/>
                <a:ea typeface="msgothic" charset="0"/>
                <a:cs typeface="msgothic" charset="0"/>
              </a:rPr>
              <a:t>Fig 1</a:t>
            </a:r>
            <a:r>
              <a:rPr lang="en-GB" dirty="0">
                <a:latin typeface="Arial" charset="0"/>
                <a:ea typeface="msgothic" charset="0"/>
                <a:cs typeface="msgothic" charset="0"/>
              </a:rPr>
              <a:t> Trial flow diagram to summarise the stages of systematic review</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362151" y="993290"/>
            <a:ext cx="3943426" cy="3402882"/>
          </a:xfrm>
          <a:prstGeom prst="rect">
            <a:avLst/>
          </a:prstGeom>
          <a:solidFill>
            <a:srgbClr val="FFFFFF"/>
          </a:solidFill>
          <a:ln w="9525">
            <a:solidFill>
              <a:srgbClr val="000000"/>
            </a:solidFill>
            <a:miter lim="800000"/>
            <a:headEnd/>
            <a:tailEnd/>
          </a:ln>
          <a:effectLst/>
        </p:spPr>
        <p:txBody>
          <a:bodyPr wrap="none" lIns="85103" tIns="42552" rIns="85103" bIns="42552" anchor="ctr"/>
          <a:lstStyle/>
          <a:p>
            <a:endParaRPr lang="en-GB"/>
          </a:p>
        </p:txBody>
      </p:sp>
      <p:sp>
        <p:nvSpPr>
          <p:cNvPr id="4098" name="Text Box 2"/>
          <p:cNvSpPr txBox="1">
            <a:spLocks noGrp="1" noChangeArrowheads="1"/>
          </p:cNvSpPr>
          <p:nvPr>
            <p:ph type="body"/>
          </p:nvPr>
        </p:nvSpPr>
        <p:spPr bwMode="auto">
          <a:xfrm>
            <a:off x="1017527" y="4725181"/>
            <a:ext cx="4639484" cy="3775757"/>
          </a:xfrm>
          <a:prstGeom prst="rect">
            <a:avLst/>
          </a:prstGeom>
          <a:noFill/>
          <a:ln>
            <a:round/>
            <a:headEnd/>
            <a:tailEnd/>
          </a:ln>
        </p:spPr>
        <p:txBody>
          <a:bodyPr lIns="0" tIns="0" rIns="0" bIns="0"/>
          <a:lstStyle/>
          <a:p>
            <a:pPr marL="79784" indent="-79784" eaLnBrk="1">
              <a:lnSpc>
                <a:spcPct val="93000"/>
              </a:lnSpc>
              <a:spcBef>
                <a:spcPct val="0"/>
              </a:spcBef>
              <a:buSzPct val="45000"/>
              <a:tabLst>
                <a:tab pos="673734" algn="l"/>
                <a:tab pos="1347467" algn="l"/>
                <a:tab pos="2021201" algn="l"/>
                <a:tab pos="2694935" algn="l"/>
                <a:tab pos="3368669" algn="l"/>
                <a:tab pos="4042402" algn="l"/>
                <a:tab pos="4716136" algn="l"/>
              </a:tabLst>
            </a:pPr>
            <a:r>
              <a:rPr lang="en-GB" sz="1300" b="1" dirty="0">
                <a:latin typeface="Arial" charset="0"/>
                <a:ea typeface="msgothic" charset="0"/>
                <a:cs typeface="msgothic" charset="0"/>
              </a:rPr>
              <a:t>Fig 2</a:t>
            </a:r>
            <a:r>
              <a:rPr lang="en-GB" dirty="0">
                <a:latin typeface="Arial" charset="0"/>
                <a:ea typeface="msgothic" charset="0"/>
                <a:cs typeface="msgothic" charset="0"/>
              </a:rPr>
              <a:t> Review authors’ judgments about each risk of bias item, presented as percentage across all included studies</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362151" y="993290"/>
            <a:ext cx="3943426" cy="3402882"/>
          </a:xfrm>
          <a:prstGeom prst="rect">
            <a:avLst/>
          </a:prstGeom>
          <a:solidFill>
            <a:srgbClr val="FFFFFF"/>
          </a:solidFill>
          <a:ln w="9525">
            <a:solidFill>
              <a:srgbClr val="000000"/>
            </a:solidFill>
            <a:miter lim="800000"/>
            <a:headEnd/>
            <a:tailEnd/>
          </a:ln>
          <a:effectLst/>
        </p:spPr>
        <p:txBody>
          <a:bodyPr wrap="none" lIns="85103" tIns="42552" rIns="85103" bIns="42552" anchor="ctr"/>
          <a:lstStyle/>
          <a:p>
            <a:endParaRPr lang="en-GB"/>
          </a:p>
        </p:txBody>
      </p:sp>
      <p:sp>
        <p:nvSpPr>
          <p:cNvPr id="4098" name="Text Box 2"/>
          <p:cNvSpPr txBox="1">
            <a:spLocks noGrp="1" noChangeArrowheads="1"/>
          </p:cNvSpPr>
          <p:nvPr>
            <p:ph type="body"/>
          </p:nvPr>
        </p:nvSpPr>
        <p:spPr bwMode="auto">
          <a:xfrm>
            <a:off x="1017527" y="4725181"/>
            <a:ext cx="4639484" cy="3775757"/>
          </a:xfrm>
          <a:prstGeom prst="rect">
            <a:avLst/>
          </a:prstGeom>
          <a:noFill/>
          <a:ln>
            <a:round/>
            <a:headEnd/>
            <a:tailEnd/>
          </a:ln>
        </p:spPr>
        <p:txBody>
          <a:bodyPr lIns="0" tIns="0" rIns="0" bIns="0"/>
          <a:lstStyle/>
          <a:p>
            <a:pPr marL="79784" indent="-79784" eaLnBrk="1">
              <a:lnSpc>
                <a:spcPct val="93000"/>
              </a:lnSpc>
              <a:spcBef>
                <a:spcPct val="0"/>
              </a:spcBef>
              <a:buSzPct val="45000"/>
              <a:tabLst>
                <a:tab pos="673734" algn="l"/>
                <a:tab pos="1347467" algn="l"/>
                <a:tab pos="2021201" algn="l"/>
                <a:tab pos="2694935" algn="l"/>
                <a:tab pos="3368669" algn="l"/>
                <a:tab pos="4042402" algn="l"/>
                <a:tab pos="4716136" algn="l"/>
              </a:tabLst>
            </a:pPr>
            <a:r>
              <a:rPr lang="en-GB" sz="1300" b="1" dirty="0">
                <a:latin typeface="Arial" charset="0"/>
                <a:ea typeface="msgothic" charset="0"/>
                <a:cs typeface="msgothic" charset="0"/>
              </a:rPr>
              <a:t>Fig 5</a:t>
            </a:r>
            <a:r>
              <a:rPr lang="en-GB" dirty="0">
                <a:latin typeface="Arial" charset="0"/>
                <a:ea typeface="msgothic" charset="0"/>
                <a:cs typeface="msgothic" charset="0"/>
              </a:rPr>
              <a:t> Comparison of physiotherapy interventions with controls in relation to the functional </a:t>
            </a:r>
            <a:r>
              <a:rPr lang="en-GB" dirty="0" smtClean="0">
                <a:latin typeface="Arial" charset="0"/>
                <a:ea typeface="msgothic" charset="0"/>
                <a:cs typeface="msgothic" charset="0"/>
              </a:rPr>
              <a:t>reach </a:t>
            </a:r>
            <a:r>
              <a:rPr lang="en-GB" dirty="0">
                <a:latin typeface="Arial" charset="0"/>
                <a:ea typeface="msgothic" charset="0"/>
                <a:cs typeface="msgothic" charset="0"/>
              </a:rPr>
              <a:t>test (cm)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776867" y="9428711"/>
            <a:ext cx="2890665" cy="496333"/>
          </a:xfrm>
          <a:prstGeom prst="rect">
            <a:avLst/>
          </a:prstGeom>
          <a:ln/>
        </p:spPr>
        <p:txBody>
          <a:bodyPr/>
          <a:lstStyle/>
          <a:p>
            <a:fld id="{4EBF8202-569A-4EE3-9767-A62FCDEEBF31}" type="slidenum">
              <a:rPr lang="en-GB" altLang="en-GB"/>
              <a:pPr/>
              <a:t>46</a:t>
            </a:fld>
            <a:endParaRPr lang="en-GB" altLang="en-GB"/>
          </a:p>
        </p:txBody>
      </p:sp>
      <p:sp>
        <p:nvSpPr>
          <p:cNvPr id="111618" name="Rectangle 2"/>
          <p:cNvSpPr>
            <a:spLocks noGrp="1" noRot="1" noChangeAspect="1" noChangeArrowheads="1" noTextEdit="1"/>
          </p:cNvSpPr>
          <p:nvPr>
            <p:ph type="sldImg"/>
          </p:nvPr>
        </p:nvSpPr>
        <p:spPr>
          <a:xfrm>
            <a:off x="854075" y="742950"/>
            <a:ext cx="4965700" cy="3724275"/>
          </a:xfrm>
          <a:ln/>
        </p:spPr>
      </p:sp>
      <p:sp>
        <p:nvSpPr>
          <p:cNvPr id="111619" name="Rectangle 3"/>
          <p:cNvSpPr>
            <a:spLocks noGrp="1" noChangeArrowheads="1"/>
          </p:cNvSpPr>
          <p:nvPr>
            <p:ph type="body" idx="1"/>
          </p:nvPr>
        </p:nvSpPr>
        <p:spPr>
          <a:xfrm>
            <a:off x="889316" y="4714355"/>
            <a:ext cx="4890457" cy="4468583"/>
          </a:xfrm>
        </p:spPr>
        <p:txBody>
          <a:bodyPr/>
          <a:lstStyle/>
          <a:p>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33C7967B-88A4-4C6E-BE37-67FEF8F2F754}" type="slidenum">
              <a:rPr lang="da-DK" smtClean="0"/>
              <a:pPr>
                <a:defRPr/>
              </a:pPr>
              <a:t>3</a:t>
            </a:fld>
            <a:endParaRPr lang="da-DK"/>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33C7967B-88A4-4C6E-BE37-67FEF8F2F754}" type="slidenum">
              <a:rPr lang="da-DK" smtClean="0"/>
              <a:pPr>
                <a:defRPr/>
              </a:pPr>
              <a:t>4</a:t>
            </a:fld>
            <a:endParaRPr lang="da-DK"/>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miter lim="800000"/>
            <a:headEnd/>
            <a:tailEnd/>
          </a:ln>
        </p:spPr>
        <p:txBody>
          <a:bodyPr/>
          <a:lstStyle/>
          <a:p>
            <a:fld id="{5D0E5AB2-C59D-47FD-BDE0-C971D989CE16}" type="slidenum">
              <a:rPr lang="en-GB"/>
              <a:pPr/>
              <a:t>7</a:t>
            </a:fld>
            <a:endParaRPr lang="en-GB"/>
          </a:p>
        </p:txBody>
      </p:sp>
      <p:sp>
        <p:nvSpPr>
          <p:cNvPr id="53251" name="Rectangle 2"/>
          <p:cNvSpPr>
            <a:spLocks noGrp="1" noRot="1" noChangeAspect="1" noChangeArrowheads="1" noTextEdit="1"/>
          </p:cNvSpPr>
          <p:nvPr>
            <p:ph type="sldImg"/>
          </p:nvPr>
        </p:nvSpPr>
        <p:spPr>
          <a:xfrm>
            <a:off x="854075" y="744538"/>
            <a:ext cx="4960938" cy="3722687"/>
          </a:xfrm>
          <a:ln/>
        </p:spPr>
      </p:sp>
      <p:sp>
        <p:nvSpPr>
          <p:cNvPr id="53252" name="Rectangle 3"/>
          <p:cNvSpPr>
            <a:spLocks noGrp="1" noChangeArrowheads="1"/>
          </p:cNvSpPr>
          <p:nvPr>
            <p:ph type="body" idx="1"/>
          </p:nvPr>
        </p:nvSpPr>
        <p:spPr>
          <a:xfrm>
            <a:off x="889316" y="4714876"/>
            <a:ext cx="4890457" cy="4467225"/>
          </a:xfrm>
          <a:noFill/>
        </p:spPr>
        <p:txBody>
          <a:bodyPr/>
          <a:lstStyle/>
          <a:p>
            <a:pPr eaLnBrk="1" hangingPunct="1"/>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33C7967B-88A4-4C6E-BE37-67FEF8F2F754}" type="slidenum">
              <a:rPr lang="da-DK" smtClean="0"/>
              <a:pPr>
                <a:defRPr/>
              </a:pPr>
              <a:t>8</a:t>
            </a:fld>
            <a:endParaRPr lang="da-DK"/>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90000"/>
              </a:lnSpc>
            </a:pPr>
            <a:endParaRPr lang="en-US" sz="1300" dirty="0" smtClean="0">
              <a:latin typeface="Arial" charset="0"/>
            </a:endParaRPr>
          </a:p>
        </p:txBody>
      </p:sp>
      <p:sp>
        <p:nvSpPr>
          <p:cNvPr id="4" name="Slide Number Placeholder 3"/>
          <p:cNvSpPr>
            <a:spLocks noGrp="1"/>
          </p:cNvSpPr>
          <p:nvPr>
            <p:ph type="sldNum" sz="quarter" idx="10"/>
          </p:nvPr>
        </p:nvSpPr>
        <p:spPr/>
        <p:txBody>
          <a:bodyPr/>
          <a:lstStyle/>
          <a:p>
            <a:pPr>
              <a:defRPr/>
            </a:pPr>
            <a:fld id="{33C7967B-88A4-4C6E-BE37-67FEF8F2F754}" type="slidenum">
              <a:rPr lang="da-DK" smtClean="0"/>
              <a:pPr>
                <a:defRPr/>
              </a:pPr>
              <a:t>9</a:t>
            </a:fld>
            <a:endParaRPr lang="da-DK"/>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6CC09CF9-8BF0-494C-AFCF-5BFFEE53871B}" type="slidenum">
              <a:rPr lang="en-GB" smtClean="0"/>
              <a:pPr>
                <a:defRPr/>
              </a:pPr>
              <a:t>11</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6CC09CF9-8BF0-494C-AFCF-5BFFEE53871B}" type="slidenum">
              <a:rPr lang="en-GB" smtClean="0"/>
              <a:pPr>
                <a:defRPr/>
              </a:pPr>
              <a:t>17</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0" descr="Front_Top_A"/>
          <p:cNvPicPr>
            <a:picLocks noChangeAspect="1" noChangeArrowheads="1"/>
          </p:cNvPicPr>
          <p:nvPr userDrawn="1"/>
        </p:nvPicPr>
        <p:blipFill>
          <a:blip r:embed="rId2" cstate="print"/>
          <a:srcRect/>
          <a:stretch>
            <a:fillRect/>
          </a:stretch>
        </p:blipFill>
        <p:spPr bwMode="auto">
          <a:xfrm>
            <a:off x="0" y="0"/>
            <a:ext cx="9144000" cy="1863725"/>
          </a:xfrm>
          <a:prstGeom prst="rect">
            <a:avLst/>
          </a:prstGeom>
          <a:noFill/>
          <a:ln w="9525">
            <a:noFill/>
            <a:miter lim="800000"/>
            <a:headEnd/>
            <a:tailEnd/>
          </a:ln>
        </p:spPr>
      </p:pic>
      <p:pic>
        <p:nvPicPr>
          <p:cNvPr id="5" name="Picture 17" descr="IMP_Logo_White"/>
          <p:cNvPicPr>
            <a:picLocks noChangeAspect="1" noChangeArrowheads="1"/>
          </p:cNvPicPr>
          <p:nvPr userDrawn="1"/>
        </p:nvPicPr>
        <p:blipFill>
          <a:blip r:embed="rId3" cstate="print"/>
          <a:srcRect/>
          <a:stretch>
            <a:fillRect/>
          </a:stretch>
        </p:blipFill>
        <p:spPr bwMode="auto">
          <a:xfrm>
            <a:off x="838200" y="152400"/>
            <a:ext cx="2514600" cy="661988"/>
          </a:xfrm>
          <a:prstGeom prst="rect">
            <a:avLst/>
          </a:prstGeom>
          <a:noFill/>
          <a:ln w="9525">
            <a:noFill/>
            <a:miter lim="800000"/>
            <a:headEnd/>
            <a:tailEnd/>
          </a:ln>
        </p:spPr>
      </p:pic>
      <p:sp>
        <p:nvSpPr>
          <p:cNvPr id="6" name="Rectangle 22"/>
          <p:cNvSpPr>
            <a:spLocks noChangeArrowheads="1"/>
          </p:cNvSpPr>
          <p:nvPr userDrawn="1"/>
        </p:nvSpPr>
        <p:spPr bwMode="auto">
          <a:xfrm>
            <a:off x="857250" y="3429000"/>
            <a:ext cx="7524750" cy="533400"/>
          </a:xfrm>
          <a:prstGeom prst="rect">
            <a:avLst/>
          </a:prstGeom>
          <a:noFill/>
          <a:ln w="9525">
            <a:noFill/>
            <a:miter lim="800000"/>
            <a:headEnd/>
            <a:tailEnd/>
          </a:ln>
          <a:effectLst/>
        </p:spPr>
        <p:txBody>
          <a:bodyPr lIns="0" tIns="0" rIns="0" bIns="0"/>
          <a:lstStyle/>
          <a:p>
            <a:pPr>
              <a:defRPr/>
            </a:pPr>
            <a:endParaRPr lang="en-US" sz="3900" i="0">
              <a:solidFill>
                <a:srgbClr val="C51538"/>
              </a:solidFill>
              <a:latin typeface="Impact" pitchFamily="34" charset="0"/>
            </a:endParaRPr>
          </a:p>
        </p:txBody>
      </p:sp>
      <p:sp>
        <p:nvSpPr>
          <p:cNvPr id="10244" name="Rectangle 4"/>
          <p:cNvSpPr>
            <a:spLocks noGrp="1" noChangeArrowheads="1"/>
          </p:cNvSpPr>
          <p:nvPr>
            <p:ph type="ctrTitle"/>
          </p:nvPr>
        </p:nvSpPr>
        <p:spPr>
          <a:xfrm>
            <a:off x="838200" y="2438400"/>
            <a:ext cx="7543800" cy="533400"/>
          </a:xfrm>
        </p:spPr>
        <p:txBody>
          <a:bodyPr anchor="t"/>
          <a:lstStyle>
            <a:lvl1pPr>
              <a:defRPr sz="3900"/>
            </a:lvl1pPr>
          </a:lstStyle>
          <a:p>
            <a:r>
              <a:rPr lang="da-DK"/>
              <a:t>Click to edit Master title style</a:t>
            </a:r>
          </a:p>
        </p:txBody>
      </p:sp>
      <p:sp>
        <p:nvSpPr>
          <p:cNvPr id="10250" name="Rectangle 10"/>
          <p:cNvSpPr>
            <a:spLocks noGrp="1" noChangeArrowheads="1"/>
          </p:cNvSpPr>
          <p:nvPr>
            <p:ph type="subTitle" sz="quarter" idx="1"/>
          </p:nvPr>
        </p:nvSpPr>
        <p:spPr>
          <a:xfrm>
            <a:off x="838200" y="5562600"/>
            <a:ext cx="7543800" cy="228600"/>
          </a:xfrm>
        </p:spPr>
        <p:txBody>
          <a:bodyPr/>
          <a:lstStyle>
            <a:lvl1pPr>
              <a:defRPr sz="1600"/>
            </a:lvl1pPr>
          </a:lstStyle>
          <a:p>
            <a:r>
              <a:rPr lang="da-DK"/>
              <a:t>Name of speaker</a:t>
            </a:r>
          </a:p>
        </p:txBody>
      </p:sp>
      <p:sp>
        <p:nvSpPr>
          <p:cNvPr id="7" name="Rectangle 9"/>
          <p:cNvSpPr>
            <a:spLocks noGrp="1" noChangeArrowheads="1"/>
          </p:cNvSpPr>
          <p:nvPr>
            <p:ph type="ftr" sz="quarter" idx="10"/>
          </p:nvPr>
        </p:nvSpPr>
        <p:spPr bwMode="auto">
          <a:xfrm>
            <a:off x="838200" y="6553200"/>
            <a:ext cx="7543800" cy="228600"/>
          </a:xfrm>
          <a:prstGeom prst="rect">
            <a:avLst/>
          </a:prstGeom>
          <a:ln>
            <a:miter lim="800000"/>
            <a:headEnd/>
            <a:tailEnd/>
          </a:ln>
        </p:spPr>
        <p:txBody>
          <a:bodyPr vert="horz" wrap="square" lIns="0" tIns="0" rIns="0" bIns="0" numCol="1" anchor="t" anchorCtr="0" compatLnSpc="1">
            <a:prstTxWarp prst="textNoShape">
              <a:avLst/>
            </a:prstTxWarp>
          </a:bodyPr>
          <a:lstStyle>
            <a:lvl1pPr>
              <a:defRPr sz="600" i="0">
                <a:solidFill>
                  <a:srgbClr val="6A6F77"/>
                </a:solidFill>
              </a:defRPr>
            </a:lvl1pPr>
          </a:lstStyle>
          <a:p>
            <a:pPr>
              <a:defRPr/>
            </a:pPr>
            <a:r>
              <a:rPr lang="da-DK"/>
              <a:t>sdfgafgafga</a:t>
            </a:r>
          </a:p>
        </p:txBody>
      </p:sp>
      <p:sp>
        <p:nvSpPr>
          <p:cNvPr id="8" name="Rectangle 11"/>
          <p:cNvSpPr>
            <a:spLocks noGrp="1" noChangeArrowheads="1"/>
          </p:cNvSpPr>
          <p:nvPr>
            <p:ph type="sldNum" sz="quarter" idx="11"/>
          </p:nvPr>
        </p:nvSpPr>
        <p:spPr bwMode="auto">
          <a:xfrm>
            <a:off x="8610600" y="6648450"/>
            <a:ext cx="419100" cy="152400"/>
          </a:xfrm>
          <a:prstGeom prst="rect">
            <a:avLst/>
          </a:prstGeom>
          <a:ln>
            <a:miter lim="800000"/>
            <a:headEnd/>
            <a:tailEnd/>
          </a:ln>
        </p:spPr>
        <p:txBody>
          <a:bodyPr vert="horz" wrap="square" lIns="0" tIns="0" rIns="0" bIns="0" numCol="1" anchor="t" anchorCtr="0" compatLnSpc="1">
            <a:prstTxWarp prst="textNoShape">
              <a:avLst/>
            </a:prstTxWarp>
          </a:bodyPr>
          <a:lstStyle>
            <a:lvl1pPr algn="r">
              <a:defRPr sz="600" i="0">
                <a:solidFill>
                  <a:schemeClr val="tx1"/>
                </a:solidFill>
              </a:defRPr>
            </a:lvl1pPr>
          </a:lstStyle>
          <a:p>
            <a:pPr>
              <a:defRPr/>
            </a:pPr>
            <a:fld id="{54DE14B0-D1B8-4001-AAB6-7DFCC002CABB}" type="slidenum">
              <a:rPr lang="da-DK"/>
              <a:pPr>
                <a:defRPr/>
              </a:pPr>
              <a:t>‹#›</a:t>
            </a:fld>
            <a:endParaRPr lang="da-DK"/>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96050" y="609600"/>
            <a:ext cx="1885950" cy="57912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609600"/>
            <a:ext cx="55054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838200" y="609600"/>
            <a:ext cx="7543800" cy="638175"/>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838200" y="1943100"/>
            <a:ext cx="3695700" cy="4457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hart Placeholder 3"/>
          <p:cNvSpPr>
            <a:spLocks noGrp="1"/>
          </p:cNvSpPr>
          <p:nvPr>
            <p:ph type="chart" sz="half" idx="2"/>
          </p:nvPr>
        </p:nvSpPr>
        <p:spPr>
          <a:xfrm>
            <a:off x="4686300" y="1943100"/>
            <a:ext cx="3695700" cy="4457700"/>
          </a:xfrm>
        </p:spPr>
        <p:txBody>
          <a:bodyPr/>
          <a:lstStyle/>
          <a:p>
            <a:pPr lvl="0"/>
            <a:endParaRPr lang="en-GB" noProof="0" smtClean="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943100"/>
            <a:ext cx="3695700" cy="4457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86300" y="1943100"/>
            <a:ext cx="3695700" cy="4457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6" name="Picture 39" descr="Second_Top"/>
          <p:cNvPicPr>
            <a:picLocks noChangeAspect="1" noChangeArrowheads="1"/>
          </p:cNvPicPr>
          <p:nvPr/>
        </p:nvPicPr>
        <p:blipFill>
          <a:blip r:embed="rId14" cstate="print"/>
          <a:srcRect/>
          <a:stretch>
            <a:fillRect/>
          </a:stretch>
        </p:blipFill>
        <p:spPr bwMode="auto">
          <a:xfrm>
            <a:off x="0" y="0"/>
            <a:ext cx="9144000" cy="1479550"/>
          </a:xfrm>
          <a:prstGeom prst="rect">
            <a:avLst/>
          </a:prstGeom>
          <a:noFill/>
          <a:ln w="9525">
            <a:noFill/>
            <a:miter lim="800000"/>
            <a:headEnd/>
            <a:tailEnd/>
          </a:ln>
        </p:spPr>
      </p:pic>
      <p:sp>
        <p:nvSpPr>
          <p:cNvPr id="1027" name="Rectangle 25"/>
          <p:cNvSpPr>
            <a:spLocks noGrp="1" noChangeArrowheads="1"/>
          </p:cNvSpPr>
          <p:nvPr>
            <p:ph type="title"/>
          </p:nvPr>
        </p:nvSpPr>
        <p:spPr bwMode="auto">
          <a:xfrm>
            <a:off x="838200" y="609600"/>
            <a:ext cx="7543800" cy="63817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da-DK" smtClean="0"/>
              <a:t>Click to edit Master title style</a:t>
            </a:r>
          </a:p>
        </p:txBody>
      </p:sp>
      <p:sp>
        <p:nvSpPr>
          <p:cNvPr id="1028" name="Rectangle 26"/>
          <p:cNvSpPr>
            <a:spLocks noGrp="1" noChangeArrowheads="1"/>
          </p:cNvSpPr>
          <p:nvPr>
            <p:ph type="body" idx="1"/>
          </p:nvPr>
        </p:nvSpPr>
        <p:spPr bwMode="auto">
          <a:xfrm>
            <a:off x="838200" y="1943100"/>
            <a:ext cx="7543800" cy="44577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p>
        </p:txBody>
      </p:sp>
      <p:pic>
        <p:nvPicPr>
          <p:cNvPr id="1029" name="Picture 40" descr="IMP_Logo_2Colour"/>
          <p:cNvPicPr>
            <a:picLocks noChangeAspect="1" noChangeArrowheads="1"/>
          </p:cNvPicPr>
          <p:nvPr/>
        </p:nvPicPr>
        <p:blipFill>
          <a:blip r:embed="rId15" cstate="print"/>
          <a:srcRect/>
          <a:stretch>
            <a:fillRect/>
          </a:stretch>
        </p:blipFill>
        <p:spPr bwMode="auto">
          <a:xfrm>
            <a:off x="838200" y="120650"/>
            <a:ext cx="1524000" cy="4000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37"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 id="2147483936" r:id="rId12"/>
  </p:sldLayoutIdLst>
  <p:txStyles>
    <p:titleStyle>
      <a:lvl1pPr algn="l" rtl="0" eaLnBrk="0" fontAlgn="base" hangingPunct="0">
        <a:spcBef>
          <a:spcPct val="0"/>
        </a:spcBef>
        <a:spcAft>
          <a:spcPct val="0"/>
        </a:spcAft>
        <a:defRPr sz="2600">
          <a:solidFill>
            <a:srgbClr val="C51538"/>
          </a:solidFill>
          <a:latin typeface="+mj-lt"/>
          <a:ea typeface="+mj-ea"/>
          <a:cs typeface="+mj-cs"/>
        </a:defRPr>
      </a:lvl1pPr>
      <a:lvl2pPr algn="l" rtl="0" eaLnBrk="0" fontAlgn="base" hangingPunct="0">
        <a:spcBef>
          <a:spcPct val="0"/>
        </a:spcBef>
        <a:spcAft>
          <a:spcPct val="0"/>
        </a:spcAft>
        <a:defRPr sz="2600">
          <a:solidFill>
            <a:srgbClr val="C51538"/>
          </a:solidFill>
          <a:latin typeface="Impact" pitchFamily="34" charset="0"/>
        </a:defRPr>
      </a:lvl2pPr>
      <a:lvl3pPr algn="l" rtl="0" eaLnBrk="0" fontAlgn="base" hangingPunct="0">
        <a:spcBef>
          <a:spcPct val="0"/>
        </a:spcBef>
        <a:spcAft>
          <a:spcPct val="0"/>
        </a:spcAft>
        <a:defRPr sz="2600">
          <a:solidFill>
            <a:srgbClr val="C51538"/>
          </a:solidFill>
          <a:latin typeface="Impact" pitchFamily="34" charset="0"/>
        </a:defRPr>
      </a:lvl3pPr>
      <a:lvl4pPr algn="l" rtl="0" eaLnBrk="0" fontAlgn="base" hangingPunct="0">
        <a:spcBef>
          <a:spcPct val="0"/>
        </a:spcBef>
        <a:spcAft>
          <a:spcPct val="0"/>
        </a:spcAft>
        <a:defRPr sz="2600">
          <a:solidFill>
            <a:srgbClr val="C51538"/>
          </a:solidFill>
          <a:latin typeface="Impact" pitchFamily="34" charset="0"/>
        </a:defRPr>
      </a:lvl4pPr>
      <a:lvl5pPr algn="l" rtl="0" eaLnBrk="0" fontAlgn="base" hangingPunct="0">
        <a:spcBef>
          <a:spcPct val="0"/>
        </a:spcBef>
        <a:spcAft>
          <a:spcPct val="0"/>
        </a:spcAft>
        <a:defRPr sz="2600">
          <a:solidFill>
            <a:srgbClr val="C51538"/>
          </a:solidFill>
          <a:latin typeface="Impact" pitchFamily="34" charset="0"/>
        </a:defRPr>
      </a:lvl5pPr>
      <a:lvl6pPr marL="457200" algn="l" rtl="0" fontAlgn="base">
        <a:spcBef>
          <a:spcPct val="0"/>
        </a:spcBef>
        <a:spcAft>
          <a:spcPct val="0"/>
        </a:spcAft>
        <a:defRPr sz="2600">
          <a:solidFill>
            <a:srgbClr val="C51538"/>
          </a:solidFill>
          <a:latin typeface="Impact" pitchFamily="34" charset="0"/>
        </a:defRPr>
      </a:lvl6pPr>
      <a:lvl7pPr marL="914400" algn="l" rtl="0" fontAlgn="base">
        <a:spcBef>
          <a:spcPct val="0"/>
        </a:spcBef>
        <a:spcAft>
          <a:spcPct val="0"/>
        </a:spcAft>
        <a:defRPr sz="2600">
          <a:solidFill>
            <a:srgbClr val="C51538"/>
          </a:solidFill>
          <a:latin typeface="Impact" pitchFamily="34" charset="0"/>
        </a:defRPr>
      </a:lvl7pPr>
      <a:lvl8pPr marL="1371600" algn="l" rtl="0" fontAlgn="base">
        <a:spcBef>
          <a:spcPct val="0"/>
        </a:spcBef>
        <a:spcAft>
          <a:spcPct val="0"/>
        </a:spcAft>
        <a:defRPr sz="2600">
          <a:solidFill>
            <a:srgbClr val="C51538"/>
          </a:solidFill>
          <a:latin typeface="Impact" pitchFamily="34" charset="0"/>
        </a:defRPr>
      </a:lvl8pPr>
      <a:lvl9pPr marL="1828800" algn="l" rtl="0" fontAlgn="base">
        <a:spcBef>
          <a:spcPct val="0"/>
        </a:spcBef>
        <a:spcAft>
          <a:spcPct val="0"/>
        </a:spcAft>
        <a:defRPr sz="2600">
          <a:solidFill>
            <a:srgbClr val="C51538"/>
          </a:solidFill>
          <a:latin typeface="Impact" pitchFamily="34" charset="0"/>
        </a:defRPr>
      </a:lvl9pPr>
    </p:titleStyle>
    <p:bodyStyle>
      <a:lvl1pPr marL="342900" indent="-342900" algn="l" rtl="0" eaLnBrk="0" fontAlgn="base" hangingPunct="0">
        <a:spcBef>
          <a:spcPct val="20000"/>
        </a:spcBef>
        <a:spcAft>
          <a:spcPct val="0"/>
        </a:spcAft>
        <a:defRPr>
          <a:solidFill>
            <a:srgbClr val="4B4F55"/>
          </a:solidFill>
          <a:latin typeface="+mn-lt"/>
          <a:ea typeface="+mn-ea"/>
          <a:cs typeface="+mn-cs"/>
        </a:defRPr>
      </a:lvl1pPr>
      <a:lvl2pPr marL="571500" indent="-190500" algn="l" rtl="0" eaLnBrk="0" fontAlgn="base" hangingPunct="0">
        <a:spcBef>
          <a:spcPct val="20000"/>
        </a:spcBef>
        <a:spcAft>
          <a:spcPct val="0"/>
        </a:spcAft>
        <a:buChar char="•"/>
        <a:defRPr sz="1600">
          <a:solidFill>
            <a:srgbClr val="4B4F55"/>
          </a:solidFill>
          <a:latin typeface="+mn-lt"/>
        </a:defRPr>
      </a:lvl2pPr>
      <a:lvl3pPr marL="952500" indent="-190500" algn="l" rtl="0" eaLnBrk="0" fontAlgn="base" hangingPunct="0">
        <a:spcBef>
          <a:spcPct val="20000"/>
        </a:spcBef>
        <a:spcAft>
          <a:spcPct val="0"/>
        </a:spcAft>
        <a:buChar char="»"/>
        <a:defRPr sz="1600">
          <a:solidFill>
            <a:srgbClr val="4B4F55"/>
          </a:solidFill>
          <a:latin typeface="+mn-lt"/>
        </a:defRPr>
      </a:lvl3pPr>
      <a:lvl4pPr marL="1333500" indent="-190500" algn="l" rtl="0" eaLnBrk="0" fontAlgn="base" hangingPunct="0">
        <a:spcBef>
          <a:spcPct val="20000"/>
        </a:spcBef>
        <a:spcAft>
          <a:spcPct val="0"/>
        </a:spcAft>
        <a:buFont typeface="Wingdings" pitchFamily="2" charset="2"/>
        <a:buChar char="§"/>
        <a:defRPr sz="1400">
          <a:solidFill>
            <a:srgbClr val="4B4F55"/>
          </a:solidFill>
          <a:latin typeface="+mn-lt"/>
        </a:defRPr>
      </a:lvl4pPr>
      <a:lvl5pPr marL="1727200" indent="-203200" algn="l" rtl="0" eaLnBrk="0" fontAlgn="base" hangingPunct="0">
        <a:spcBef>
          <a:spcPct val="20000"/>
        </a:spcBef>
        <a:spcAft>
          <a:spcPct val="0"/>
        </a:spcAft>
        <a:buChar char="°"/>
        <a:defRPr sz="1400">
          <a:solidFill>
            <a:srgbClr val="4B4F55"/>
          </a:solidFill>
          <a:latin typeface="+mn-lt"/>
        </a:defRPr>
      </a:lvl5pPr>
      <a:lvl6pPr marL="2184400" indent="-203200" algn="l" rtl="0" fontAlgn="base">
        <a:spcBef>
          <a:spcPct val="20000"/>
        </a:spcBef>
        <a:spcAft>
          <a:spcPct val="0"/>
        </a:spcAft>
        <a:buChar char="°"/>
        <a:defRPr sz="1400">
          <a:solidFill>
            <a:srgbClr val="4B4F55"/>
          </a:solidFill>
          <a:latin typeface="+mn-lt"/>
        </a:defRPr>
      </a:lvl6pPr>
      <a:lvl7pPr marL="2641600" indent="-203200" algn="l" rtl="0" fontAlgn="base">
        <a:spcBef>
          <a:spcPct val="20000"/>
        </a:spcBef>
        <a:spcAft>
          <a:spcPct val="0"/>
        </a:spcAft>
        <a:buChar char="°"/>
        <a:defRPr sz="1400">
          <a:solidFill>
            <a:srgbClr val="4B4F55"/>
          </a:solidFill>
          <a:latin typeface="+mn-lt"/>
        </a:defRPr>
      </a:lvl7pPr>
      <a:lvl8pPr marL="3098800" indent="-203200" algn="l" rtl="0" fontAlgn="base">
        <a:spcBef>
          <a:spcPct val="20000"/>
        </a:spcBef>
        <a:spcAft>
          <a:spcPct val="0"/>
        </a:spcAft>
        <a:buChar char="°"/>
        <a:defRPr sz="1400">
          <a:solidFill>
            <a:srgbClr val="4B4F55"/>
          </a:solidFill>
          <a:latin typeface="+mn-lt"/>
        </a:defRPr>
      </a:lvl8pPr>
      <a:lvl9pPr marL="3556000" indent="-203200" algn="l" rtl="0" fontAlgn="base">
        <a:spcBef>
          <a:spcPct val="20000"/>
        </a:spcBef>
        <a:spcAft>
          <a:spcPct val="0"/>
        </a:spcAft>
        <a:buChar char="°"/>
        <a:defRPr sz="1400">
          <a:solidFill>
            <a:srgbClr val="4B4F55"/>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www.em-toolkit.ac.uk/home.cfm"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http://www.ich.org/products/guidelines/efficacy/article/efficacy-guidelines.html" TargetMode="External"/><Relationship Id="rId4" Type="http://schemas.openxmlformats.org/officeDocument/2006/relationships/hyperlink" Target="http://www.mhra.gov.uk/"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www.consort-statement.org/" TargetMode="External"/><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cochrane.org/"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www.nihr.ac.uk/"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www.who.int/entity/ictrp/glossary/en/index.html"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hyperlink" Target="http://www.who.int/ictrp/en/"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4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467544" y="1988841"/>
            <a:ext cx="8136904" cy="2448271"/>
          </a:xfrm>
        </p:spPr>
        <p:txBody>
          <a:bodyPr/>
          <a:lstStyle/>
          <a:p>
            <a:pPr eaLnBrk="1" hangingPunct="1">
              <a:defRPr/>
            </a:pPr>
            <a:r>
              <a:rPr lang="en-GB" sz="5400" dirty="0" smtClean="0">
                <a:latin typeface="+mn-lt"/>
              </a:rPr>
              <a:t>Clinical trials, systematic reviews and meta-analysis</a:t>
            </a:r>
            <a:endParaRPr lang="en-GB" sz="5400" dirty="0" smtClean="0"/>
          </a:p>
        </p:txBody>
      </p:sp>
      <p:sp>
        <p:nvSpPr>
          <p:cNvPr id="3075" name="Subtitle 5"/>
          <p:cNvSpPr>
            <a:spLocks noGrp="1"/>
          </p:cNvSpPr>
          <p:nvPr>
            <p:ph type="subTitle" sz="quarter" idx="1"/>
          </p:nvPr>
        </p:nvSpPr>
        <p:spPr>
          <a:xfrm>
            <a:off x="827584" y="5013176"/>
            <a:ext cx="7543800" cy="797068"/>
          </a:xfrm>
        </p:spPr>
        <p:txBody>
          <a:bodyPr/>
          <a:lstStyle/>
          <a:p>
            <a:r>
              <a:rPr lang="en-GB" sz="3200" dirty="0" smtClean="0"/>
              <a:t>Dr Jane Warwick</a:t>
            </a:r>
          </a:p>
          <a:p>
            <a:r>
              <a:rPr lang="en-GB" sz="2000" dirty="0" smtClean="0"/>
              <a:t>Imperial Clinical Trials Unit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250825" y="692696"/>
            <a:ext cx="8642350" cy="1443985"/>
          </a:xfrm>
          <a:prstGeom prst="rect">
            <a:avLst/>
          </a:prstGeom>
          <a:noFill/>
          <a:ln w="12700">
            <a:noFill/>
            <a:miter lim="800000"/>
            <a:headEnd/>
            <a:tailEnd/>
          </a:ln>
          <a:effectLst/>
        </p:spPr>
        <p:txBody>
          <a:bodyPr wrap="square" lIns="90488" tIns="44450" rIns="90488" bIns="44450">
            <a:spAutoFit/>
          </a:bodyPr>
          <a:lstStyle/>
          <a:p>
            <a:pPr algn="ctr" defTabSz="762000" eaLnBrk="0" hangingPunct="0"/>
            <a:r>
              <a:rPr lang="en-GB" sz="4400" i="0" dirty="0">
                <a:solidFill>
                  <a:schemeClr val="tx2"/>
                </a:solidFill>
              </a:rPr>
              <a:t>When </a:t>
            </a:r>
            <a:r>
              <a:rPr lang="en-GB" sz="4400" i="0" dirty="0" smtClean="0">
                <a:solidFill>
                  <a:schemeClr val="tx2"/>
                </a:solidFill>
              </a:rPr>
              <a:t>is </a:t>
            </a:r>
            <a:r>
              <a:rPr lang="en-GB" sz="4400" i="0" dirty="0">
                <a:solidFill>
                  <a:schemeClr val="tx2"/>
                </a:solidFill>
              </a:rPr>
              <a:t>a randomised </a:t>
            </a:r>
            <a:r>
              <a:rPr lang="en-GB" sz="4400" i="0" dirty="0" smtClean="0">
                <a:solidFill>
                  <a:schemeClr val="tx2"/>
                </a:solidFill>
              </a:rPr>
              <a:t>trial appropriate?</a:t>
            </a:r>
            <a:endParaRPr lang="en-GB" sz="4400" i="0" dirty="0">
              <a:solidFill>
                <a:schemeClr val="tx2"/>
              </a:solidFill>
            </a:endParaRPr>
          </a:p>
        </p:txBody>
      </p:sp>
      <p:sp>
        <p:nvSpPr>
          <p:cNvPr id="14339" name="Text Box 3"/>
          <p:cNvSpPr txBox="1">
            <a:spLocks noChangeArrowheads="1"/>
          </p:cNvSpPr>
          <p:nvPr/>
        </p:nvSpPr>
        <p:spPr bwMode="auto">
          <a:xfrm>
            <a:off x="746125" y="609600"/>
            <a:ext cx="184150" cy="336550"/>
          </a:xfrm>
          <a:prstGeom prst="rect">
            <a:avLst/>
          </a:prstGeom>
          <a:noFill/>
          <a:ln w="12700">
            <a:noFill/>
            <a:miter lim="800000"/>
            <a:headEnd/>
            <a:tailEnd/>
          </a:ln>
          <a:effectLst/>
        </p:spPr>
        <p:txBody>
          <a:bodyPr wrap="none">
            <a:spAutoFit/>
          </a:bodyPr>
          <a:lstStyle/>
          <a:p>
            <a:pPr defTabSz="762000" eaLnBrk="0" hangingPunct="0"/>
            <a:endParaRPr lang="en-US" sz="1600"/>
          </a:p>
        </p:txBody>
      </p:sp>
      <p:sp>
        <p:nvSpPr>
          <p:cNvPr id="14340" name="Line 4"/>
          <p:cNvSpPr>
            <a:spLocks noChangeShapeType="1"/>
          </p:cNvSpPr>
          <p:nvPr/>
        </p:nvSpPr>
        <p:spPr bwMode="auto">
          <a:xfrm>
            <a:off x="1500188" y="4105275"/>
            <a:ext cx="6067425" cy="0"/>
          </a:xfrm>
          <a:prstGeom prst="line">
            <a:avLst/>
          </a:prstGeom>
          <a:noFill/>
          <a:ln w="63500">
            <a:solidFill>
              <a:schemeClr val="tx1"/>
            </a:solidFill>
            <a:round/>
            <a:headEnd/>
            <a:tailEnd/>
          </a:ln>
          <a:effectLst/>
        </p:spPr>
        <p:txBody>
          <a:bodyPr/>
          <a:lstStyle/>
          <a:p>
            <a:endParaRPr lang="en-GB"/>
          </a:p>
        </p:txBody>
      </p:sp>
      <p:sp>
        <p:nvSpPr>
          <p:cNvPr id="14341" name="AutoShape 5"/>
          <p:cNvSpPr>
            <a:spLocks noChangeArrowheads="1"/>
          </p:cNvSpPr>
          <p:nvPr/>
        </p:nvSpPr>
        <p:spPr bwMode="auto">
          <a:xfrm>
            <a:off x="4081463" y="4105275"/>
            <a:ext cx="839787" cy="952500"/>
          </a:xfrm>
          <a:prstGeom prst="flowChartExtract">
            <a:avLst/>
          </a:prstGeom>
          <a:solidFill>
            <a:schemeClr val="accent1"/>
          </a:solidFill>
          <a:ln w="12700">
            <a:solidFill>
              <a:schemeClr val="tx1"/>
            </a:solidFill>
            <a:miter lim="800000"/>
            <a:headEnd/>
            <a:tailEnd/>
          </a:ln>
          <a:effectLst/>
        </p:spPr>
        <p:txBody>
          <a:bodyPr wrap="none" anchor="ctr"/>
          <a:lstStyle/>
          <a:p>
            <a:endParaRPr lang="en-GB"/>
          </a:p>
        </p:txBody>
      </p:sp>
      <p:sp>
        <p:nvSpPr>
          <p:cNvPr id="14342" name="Text Box 6"/>
          <p:cNvSpPr txBox="1">
            <a:spLocks noChangeArrowheads="1"/>
          </p:cNvSpPr>
          <p:nvPr/>
        </p:nvSpPr>
        <p:spPr bwMode="auto">
          <a:xfrm>
            <a:off x="900113" y="3068638"/>
            <a:ext cx="2143125" cy="915987"/>
          </a:xfrm>
          <a:prstGeom prst="rect">
            <a:avLst/>
          </a:prstGeom>
          <a:noFill/>
          <a:ln w="12700">
            <a:noFill/>
            <a:miter lim="800000"/>
            <a:headEnd/>
            <a:tailEnd/>
          </a:ln>
          <a:effectLst/>
        </p:spPr>
        <p:txBody>
          <a:bodyPr>
            <a:spAutoFit/>
          </a:bodyPr>
          <a:lstStyle/>
          <a:p>
            <a:pPr algn="ctr" defTabSz="762000" eaLnBrk="0" hangingPunct="0"/>
            <a:r>
              <a:rPr lang="en-GB"/>
              <a:t>New treatment better than standard</a:t>
            </a:r>
          </a:p>
        </p:txBody>
      </p:sp>
      <p:sp>
        <p:nvSpPr>
          <p:cNvPr id="14343" name="Rectangle 7"/>
          <p:cNvSpPr>
            <a:spLocks noChangeArrowheads="1"/>
          </p:cNvSpPr>
          <p:nvPr/>
        </p:nvSpPr>
        <p:spPr bwMode="auto">
          <a:xfrm>
            <a:off x="900113" y="2997200"/>
            <a:ext cx="2206625" cy="930275"/>
          </a:xfrm>
          <a:prstGeom prst="rect">
            <a:avLst/>
          </a:prstGeom>
          <a:solidFill>
            <a:srgbClr val="FFFF99">
              <a:alpha val="41000"/>
            </a:srgbClr>
          </a:solidFill>
          <a:ln w="12700">
            <a:solidFill>
              <a:schemeClr val="tx1"/>
            </a:solidFill>
            <a:miter lim="800000"/>
            <a:headEnd/>
            <a:tailEnd/>
          </a:ln>
          <a:effectLst/>
        </p:spPr>
        <p:txBody>
          <a:bodyPr wrap="none" anchor="ctr"/>
          <a:lstStyle/>
          <a:p>
            <a:endParaRPr lang="en-GB"/>
          </a:p>
        </p:txBody>
      </p:sp>
      <p:sp>
        <p:nvSpPr>
          <p:cNvPr id="14344" name="Text Box 8"/>
          <p:cNvSpPr txBox="1">
            <a:spLocks noChangeArrowheads="1"/>
          </p:cNvSpPr>
          <p:nvPr/>
        </p:nvSpPr>
        <p:spPr bwMode="auto">
          <a:xfrm>
            <a:off x="5867400" y="2997200"/>
            <a:ext cx="1755775" cy="915988"/>
          </a:xfrm>
          <a:prstGeom prst="rect">
            <a:avLst/>
          </a:prstGeom>
          <a:noFill/>
          <a:ln w="12700">
            <a:noFill/>
            <a:miter lim="800000"/>
            <a:headEnd/>
            <a:tailEnd/>
          </a:ln>
          <a:effectLst/>
        </p:spPr>
        <p:txBody>
          <a:bodyPr>
            <a:spAutoFit/>
          </a:bodyPr>
          <a:lstStyle/>
          <a:p>
            <a:pPr algn="ctr" defTabSz="762000" eaLnBrk="0" hangingPunct="0"/>
            <a:r>
              <a:rPr lang="en-GB"/>
              <a:t>New treatment worse than standard</a:t>
            </a:r>
          </a:p>
        </p:txBody>
      </p:sp>
      <p:sp>
        <p:nvSpPr>
          <p:cNvPr id="14345" name="Rectangle 9"/>
          <p:cNvSpPr>
            <a:spLocks noChangeArrowheads="1"/>
          </p:cNvSpPr>
          <p:nvPr/>
        </p:nvSpPr>
        <p:spPr bwMode="auto">
          <a:xfrm>
            <a:off x="5795963" y="2997200"/>
            <a:ext cx="1944687" cy="935038"/>
          </a:xfrm>
          <a:prstGeom prst="rect">
            <a:avLst/>
          </a:prstGeom>
          <a:solidFill>
            <a:srgbClr val="FFFF99">
              <a:alpha val="45000"/>
            </a:srgbClr>
          </a:solidFill>
          <a:ln w="12700">
            <a:solidFill>
              <a:schemeClr val="tx1"/>
            </a:solidFill>
            <a:miter lim="800000"/>
            <a:headEnd/>
            <a:tailEnd/>
          </a:ln>
          <a:effectLst/>
        </p:spPr>
        <p:txBody>
          <a:bodyPr wrap="none" anchor="ctr"/>
          <a:lstStyle/>
          <a:p>
            <a:endParaRPr lang="en-GB"/>
          </a:p>
        </p:txBody>
      </p:sp>
      <p:sp>
        <p:nvSpPr>
          <p:cNvPr id="14346" name="Text Box 10"/>
          <p:cNvSpPr txBox="1">
            <a:spLocks noChangeArrowheads="1"/>
          </p:cNvSpPr>
          <p:nvPr/>
        </p:nvSpPr>
        <p:spPr bwMode="auto">
          <a:xfrm>
            <a:off x="3603625" y="5313363"/>
            <a:ext cx="1806575" cy="457200"/>
          </a:xfrm>
          <a:prstGeom prst="rect">
            <a:avLst/>
          </a:prstGeom>
          <a:noFill/>
          <a:ln w="12700">
            <a:noFill/>
            <a:miter lim="800000"/>
            <a:headEnd/>
            <a:tailEnd/>
          </a:ln>
          <a:effectLst/>
        </p:spPr>
        <p:txBody>
          <a:bodyPr wrap="none">
            <a:spAutoFit/>
          </a:bodyPr>
          <a:lstStyle/>
          <a:p>
            <a:pPr defTabSz="762000" eaLnBrk="0" hangingPunct="0"/>
            <a:r>
              <a:rPr lang="en-GB" sz="2400" b="1"/>
              <a:t>‘Equipoise’</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251520" y="0"/>
            <a:ext cx="8424936" cy="1143000"/>
          </a:xfrm>
        </p:spPr>
        <p:txBody>
          <a:bodyPr/>
          <a:lstStyle/>
          <a:p>
            <a:pPr algn="l" eaLnBrk="1" hangingPunct="1">
              <a:lnSpc>
                <a:spcPct val="90000"/>
              </a:lnSpc>
            </a:pPr>
            <a:r>
              <a:rPr lang="en-GB" sz="3200" dirty="0" smtClean="0">
                <a:solidFill>
                  <a:schemeClr val="accent1"/>
                </a:solidFill>
                <a:cs typeface="Arial" pitchFamily="34" charset="0"/>
              </a:rPr>
              <a:t>Why randomise?</a:t>
            </a:r>
          </a:p>
        </p:txBody>
      </p:sp>
      <p:sp>
        <p:nvSpPr>
          <p:cNvPr id="25603" name="Rectangle 3"/>
          <p:cNvSpPr>
            <a:spLocks noGrp="1" noChangeArrowheads="1"/>
          </p:cNvSpPr>
          <p:nvPr>
            <p:ph type="body" idx="1"/>
          </p:nvPr>
        </p:nvSpPr>
        <p:spPr>
          <a:xfrm>
            <a:off x="755576" y="1844824"/>
            <a:ext cx="7702550" cy="4800600"/>
          </a:xfrm>
        </p:spPr>
        <p:txBody>
          <a:bodyPr/>
          <a:lstStyle/>
          <a:p>
            <a:pPr eaLnBrk="1" hangingPunct="1">
              <a:lnSpc>
                <a:spcPct val="90000"/>
              </a:lnSpc>
            </a:pPr>
            <a:r>
              <a:rPr lang="en-GB" sz="2400" b="1" dirty="0" smtClean="0">
                <a:solidFill>
                  <a:schemeClr val="accent6"/>
                </a:solidFill>
              </a:rPr>
              <a:t>Validates statistical analysis</a:t>
            </a:r>
          </a:p>
          <a:p>
            <a:pPr eaLnBrk="1" hangingPunct="1">
              <a:lnSpc>
                <a:spcPct val="90000"/>
              </a:lnSpc>
            </a:pPr>
            <a:r>
              <a:rPr lang="en-GB" sz="2400" b="1" dirty="0" smtClean="0">
                <a:solidFill>
                  <a:schemeClr val="accent6"/>
                </a:solidFill>
              </a:rPr>
              <a:t>Ensures </a:t>
            </a:r>
            <a:r>
              <a:rPr lang="en-GB" sz="2400" b="1" dirty="0" err="1" smtClean="0">
                <a:solidFill>
                  <a:schemeClr val="accent6"/>
                </a:solidFill>
              </a:rPr>
              <a:t>trt</a:t>
            </a:r>
            <a:r>
              <a:rPr lang="en-GB" sz="2400" b="1" dirty="0" smtClean="0">
                <a:solidFill>
                  <a:schemeClr val="accent6"/>
                </a:solidFill>
              </a:rPr>
              <a:t> allocation is not biased</a:t>
            </a:r>
            <a:r>
              <a:rPr lang="en-GB" sz="2400" b="1" baseline="30000" dirty="0" smtClean="0">
                <a:solidFill>
                  <a:schemeClr val="accent6"/>
                </a:solidFill>
              </a:rPr>
              <a:t>1</a:t>
            </a:r>
          </a:p>
          <a:p>
            <a:pPr eaLnBrk="1" hangingPunct="1">
              <a:lnSpc>
                <a:spcPct val="90000"/>
              </a:lnSpc>
            </a:pPr>
            <a:r>
              <a:rPr lang="en-GB" sz="2400" b="1" dirty="0" smtClean="0">
                <a:solidFill>
                  <a:schemeClr val="accent6"/>
                </a:solidFill>
              </a:rPr>
              <a:t>Ensures prognostic factors are balanced (equally distributed) between </a:t>
            </a:r>
            <a:r>
              <a:rPr lang="en-GB" sz="2400" b="1" dirty="0" err="1" smtClean="0">
                <a:solidFill>
                  <a:schemeClr val="accent6"/>
                </a:solidFill>
              </a:rPr>
              <a:t>trt</a:t>
            </a:r>
            <a:r>
              <a:rPr lang="en-GB" sz="2400" b="1" dirty="0" smtClean="0">
                <a:solidFill>
                  <a:schemeClr val="accent6"/>
                </a:solidFill>
              </a:rPr>
              <a:t> arms</a:t>
            </a:r>
            <a:r>
              <a:rPr lang="en-GB" sz="2400" b="1" baseline="30000" dirty="0" smtClean="0">
                <a:solidFill>
                  <a:schemeClr val="accent6"/>
                </a:solidFill>
              </a:rPr>
              <a:t>2</a:t>
            </a:r>
          </a:p>
          <a:p>
            <a:pPr lvl="3" eaLnBrk="1" hangingPunct="1">
              <a:lnSpc>
                <a:spcPct val="90000"/>
              </a:lnSpc>
            </a:pPr>
            <a:r>
              <a:rPr lang="en-GB" sz="2400" b="1" dirty="0" smtClean="0">
                <a:solidFill>
                  <a:schemeClr val="accent6"/>
                </a:solidFill>
              </a:rPr>
              <a:t>Works for </a:t>
            </a:r>
            <a:r>
              <a:rPr lang="en-GB" sz="2400" b="1" dirty="0" err="1" smtClean="0">
                <a:solidFill>
                  <a:schemeClr val="accent6"/>
                </a:solidFill>
              </a:rPr>
              <a:t>pf’s</a:t>
            </a:r>
            <a:r>
              <a:rPr lang="en-GB" sz="2400" b="1" dirty="0" smtClean="0">
                <a:solidFill>
                  <a:schemeClr val="accent6"/>
                </a:solidFill>
              </a:rPr>
              <a:t> we know about</a:t>
            </a:r>
          </a:p>
          <a:p>
            <a:pPr lvl="3" eaLnBrk="1" hangingPunct="1">
              <a:lnSpc>
                <a:spcPct val="90000"/>
              </a:lnSpc>
            </a:pPr>
            <a:r>
              <a:rPr lang="en-GB" sz="2400" b="1" dirty="0" smtClean="0">
                <a:solidFill>
                  <a:schemeClr val="accent6"/>
                </a:solidFill>
              </a:rPr>
              <a:t>Works for </a:t>
            </a:r>
            <a:r>
              <a:rPr lang="en-GB" sz="2400" b="1" dirty="0" err="1" smtClean="0">
                <a:solidFill>
                  <a:schemeClr val="accent6"/>
                </a:solidFill>
              </a:rPr>
              <a:t>pf’s</a:t>
            </a:r>
            <a:r>
              <a:rPr lang="en-GB" sz="2400" b="1" dirty="0" smtClean="0">
                <a:solidFill>
                  <a:schemeClr val="accent6"/>
                </a:solidFill>
              </a:rPr>
              <a:t> we don’t know about</a:t>
            </a:r>
          </a:p>
          <a:p>
            <a:pPr marL="457200" indent="-457200">
              <a:spcBef>
                <a:spcPct val="50000"/>
              </a:spcBef>
              <a:buNone/>
            </a:pPr>
            <a:endParaRPr lang="en-GB" sz="2400" baseline="30000" dirty="0" smtClean="0">
              <a:solidFill>
                <a:schemeClr val="accent6"/>
              </a:solidFill>
            </a:endParaRPr>
          </a:p>
          <a:p>
            <a:pPr marL="457200" indent="-457200">
              <a:spcBef>
                <a:spcPct val="50000"/>
              </a:spcBef>
              <a:buNone/>
            </a:pPr>
            <a:endParaRPr lang="en-GB" sz="2400" baseline="30000" dirty="0" smtClean="0">
              <a:solidFill>
                <a:schemeClr val="accent6"/>
              </a:solidFill>
            </a:endParaRPr>
          </a:p>
          <a:p>
            <a:pPr marL="457200" indent="-457200">
              <a:spcBef>
                <a:spcPct val="50000"/>
              </a:spcBef>
              <a:buNone/>
            </a:pPr>
            <a:endParaRPr lang="en-GB" sz="2400" baseline="30000" dirty="0" smtClean="0">
              <a:solidFill>
                <a:schemeClr val="accent6"/>
              </a:solidFill>
            </a:endParaRPr>
          </a:p>
          <a:p>
            <a:pPr marL="457200" indent="-457200">
              <a:spcBef>
                <a:spcPct val="50000"/>
              </a:spcBef>
              <a:buNone/>
            </a:pPr>
            <a:endParaRPr lang="en-GB" baseline="30000" dirty="0" smtClean="0">
              <a:solidFill>
                <a:schemeClr val="accent6"/>
              </a:solidFill>
            </a:endParaRPr>
          </a:p>
          <a:p>
            <a:pPr marL="457200" indent="-457200">
              <a:spcBef>
                <a:spcPct val="50000"/>
              </a:spcBef>
              <a:buNone/>
            </a:pPr>
            <a:endParaRPr lang="en-GB" baseline="30000" dirty="0" smtClean="0">
              <a:solidFill>
                <a:schemeClr val="accent6"/>
              </a:solidFill>
            </a:endParaRPr>
          </a:p>
          <a:p>
            <a:pPr marL="457200" indent="-457200">
              <a:spcBef>
                <a:spcPct val="50000"/>
              </a:spcBef>
              <a:buNone/>
            </a:pPr>
            <a:r>
              <a:rPr lang="en-GB" baseline="30000" dirty="0" smtClean="0">
                <a:solidFill>
                  <a:schemeClr val="accent6"/>
                </a:solidFill>
              </a:rPr>
              <a:t>1</a:t>
            </a:r>
            <a:r>
              <a:rPr lang="en-GB" dirty="0" smtClean="0">
                <a:solidFill>
                  <a:schemeClr val="accent6"/>
                </a:solidFill>
              </a:rPr>
              <a:t> works with any sample size</a:t>
            </a:r>
          </a:p>
          <a:p>
            <a:pPr marL="457200" indent="-457200">
              <a:spcBef>
                <a:spcPct val="50000"/>
              </a:spcBef>
              <a:buNone/>
            </a:pPr>
            <a:r>
              <a:rPr lang="en-GB" baseline="30000" dirty="0" smtClean="0">
                <a:solidFill>
                  <a:schemeClr val="accent6"/>
                </a:solidFill>
              </a:rPr>
              <a:t>2</a:t>
            </a:r>
            <a:r>
              <a:rPr lang="en-GB" dirty="0" smtClean="0">
                <a:solidFill>
                  <a:schemeClr val="accent6"/>
                </a:solidFill>
              </a:rPr>
              <a:t> requires a minimum of 100 subjects in each group</a:t>
            </a:r>
          </a:p>
        </p:txBody>
      </p:sp>
      <p:sp>
        <p:nvSpPr>
          <p:cNvPr id="4" name="TextBox 3"/>
          <p:cNvSpPr txBox="1"/>
          <p:nvPr/>
        </p:nvSpPr>
        <p:spPr>
          <a:xfrm>
            <a:off x="323528" y="4293096"/>
            <a:ext cx="7992888" cy="1261884"/>
          </a:xfrm>
          <a:prstGeom prst="rect">
            <a:avLst/>
          </a:prstGeom>
          <a:noFill/>
        </p:spPr>
        <p:txBody>
          <a:bodyPr wrap="square" rtlCol="0">
            <a:spAutoFit/>
          </a:bodyPr>
          <a:lstStyle/>
          <a:p>
            <a:pPr>
              <a:buFont typeface="Arial" pitchFamily="34" charset="0"/>
              <a:buChar char="•"/>
            </a:pPr>
            <a:endParaRPr lang="en-GB" sz="2800" b="1" dirty="0" smtClean="0">
              <a:solidFill>
                <a:schemeClr val="accent1">
                  <a:lumMod val="75000"/>
                </a:schemeClr>
              </a:solidFill>
              <a:latin typeface="+mn-lt"/>
            </a:endParaRPr>
          </a:p>
          <a:p>
            <a:pPr>
              <a:buFont typeface="Arial" pitchFamily="34" charset="0"/>
              <a:buChar char="•"/>
            </a:pPr>
            <a:r>
              <a:rPr lang="en-GB" sz="2400" b="1" dirty="0" smtClean="0">
                <a:solidFill>
                  <a:schemeClr val="accent1">
                    <a:lumMod val="75000"/>
                  </a:schemeClr>
                </a:solidFill>
                <a:latin typeface="+mn-lt"/>
              </a:rPr>
              <a:t>Randomisation is key to obtaining comparable treatment groups</a:t>
            </a:r>
            <a:endParaRPr lang="en-GB" sz="2400" b="1" dirty="0">
              <a:solidFill>
                <a:schemeClr val="accent1">
                  <a:lumMod val="75000"/>
                </a:schemeClr>
              </a:solidFill>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60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60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60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60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5603">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560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r>
              <a:rPr lang="en-GB" sz="3200" dirty="0" smtClean="0">
                <a:solidFill>
                  <a:schemeClr val="accent1"/>
                </a:solidFill>
              </a:rPr>
              <a:t>Example of bias in treatment allocation</a:t>
            </a:r>
            <a:endParaRPr lang="en-GB" sz="3200" dirty="0">
              <a:solidFill>
                <a:schemeClr val="accent1"/>
              </a:solidFill>
            </a:endParaRPr>
          </a:p>
        </p:txBody>
      </p:sp>
      <p:sp>
        <p:nvSpPr>
          <p:cNvPr id="78851" name="Rectangle 3"/>
          <p:cNvSpPr>
            <a:spLocks noGrp="1" noChangeArrowheads="1"/>
          </p:cNvSpPr>
          <p:nvPr>
            <p:ph type="body" idx="1"/>
          </p:nvPr>
        </p:nvSpPr>
        <p:spPr>
          <a:xfrm>
            <a:off x="755576" y="1961456"/>
            <a:ext cx="7948364" cy="4896544"/>
          </a:xfrm>
        </p:spPr>
        <p:txBody>
          <a:bodyPr/>
          <a:lstStyle/>
          <a:p>
            <a:pPr>
              <a:lnSpc>
                <a:spcPct val="90000"/>
              </a:lnSpc>
            </a:pPr>
            <a:r>
              <a:rPr lang="en-GB" sz="2400" dirty="0" smtClean="0">
                <a:solidFill>
                  <a:srgbClr val="000000"/>
                </a:solidFill>
              </a:rPr>
              <a:t>Study of BGC </a:t>
            </a:r>
            <a:r>
              <a:rPr lang="en-GB" sz="2400" dirty="0">
                <a:solidFill>
                  <a:srgbClr val="000000"/>
                </a:solidFill>
              </a:rPr>
              <a:t>vaccine for TB in children</a:t>
            </a:r>
          </a:p>
          <a:p>
            <a:pPr lvl="1">
              <a:lnSpc>
                <a:spcPct val="90000"/>
              </a:lnSpc>
            </a:pPr>
            <a:r>
              <a:rPr lang="en-GB" sz="2400" dirty="0">
                <a:solidFill>
                  <a:srgbClr val="000000"/>
                </a:solidFill>
              </a:rPr>
              <a:t>deaths from TB were five times higher in the control group than the vaccinated children</a:t>
            </a:r>
          </a:p>
          <a:p>
            <a:pPr lvl="1">
              <a:lnSpc>
                <a:spcPct val="90000"/>
              </a:lnSpc>
            </a:pPr>
            <a:endParaRPr lang="en-GB" sz="2400" dirty="0" smtClean="0">
              <a:solidFill>
                <a:srgbClr val="000000"/>
              </a:solidFill>
            </a:endParaRPr>
          </a:p>
          <a:p>
            <a:pPr lvl="1">
              <a:lnSpc>
                <a:spcPct val="90000"/>
              </a:lnSpc>
            </a:pPr>
            <a:r>
              <a:rPr lang="en-GB" sz="2400" dirty="0" smtClean="0">
                <a:solidFill>
                  <a:srgbClr val="000000"/>
                </a:solidFill>
              </a:rPr>
              <a:t>doctors </a:t>
            </a:r>
            <a:r>
              <a:rPr lang="en-GB" sz="2400" dirty="0">
                <a:solidFill>
                  <a:srgbClr val="000000"/>
                </a:solidFill>
              </a:rPr>
              <a:t>offered new vaccine to children with “cooperative” parents</a:t>
            </a:r>
          </a:p>
          <a:p>
            <a:pPr lvl="1">
              <a:lnSpc>
                <a:spcPct val="90000"/>
              </a:lnSpc>
            </a:pPr>
            <a:r>
              <a:rPr lang="en-GB" sz="2400" dirty="0">
                <a:solidFill>
                  <a:srgbClr val="000000"/>
                </a:solidFill>
              </a:rPr>
              <a:t>These parents were more educated, health conscious</a:t>
            </a:r>
          </a:p>
          <a:p>
            <a:pPr lvl="1">
              <a:lnSpc>
                <a:spcPct val="90000"/>
              </a:lnSpc>
            </a:pPr>
            <a:r>
              <a:rPr lang="en-GB" sz="2400" dirty="0">
                <a:solidFill>
                  <a:srgbClr val="000000"/>
                </a:solidFill>
              </a:rPr>
              <a:t>Their children had lower mortality from TB regardless of the vaccination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8851">
                                            <p:txEl>
                                              <p:pRg st="0" end="0"/>
                                            </p:txEl>
                                          </p:spTgt>
                                        </p:tgtEl>
                                        <p:attrNameLst>
                                          <p:attrName>style.visibility</p:attrName>
                                        </p:attrNameLst>
                                      </p:cBhvr>
                                      <p:to>
                                        <p:strVal val="visible"/>
                                      </p:to>
                                    </p:set>
                                    <p:animEffect transition="in" filter="wipe(down)">
                                      <p:cBhvr>
                                        <p:cTn id="7" dur="500"/>
                                        <p:tgtEl>
                                          <p:spTgt spid="78851">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8851">
                                            <p:txEl>
                                              <p:pRg st="1" end="1"/>
                                            </p:txEl>
                                          </p:spTgt>
                                        </p:tgtEl>
                                        <p:attrNameLst>
                                          <p:attrName>style.visibility</p:attrName>
                                        </p:attrNameLst>
                                      </p:cBhvr>
                                      <p:to>
                                        <p:strVal val="visible"/>
                                      </p:to>
                                    </p:set>
                                    <p:animEffect transition="in" filter="wipe(down)">
                                      <p:cBhvr>
                                        <p:cTn id="10" dur="500"/>
                                        <p:tgtEl>
                                          <p:spTgt spid="78851">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78851">
                                            <p:txEl>
                                              <p:pRg st="3" end="3"/>
                                            </p:txEl>
                                          </p:spTgt>
                                        </p:tgtEl>
                                        <p:attrNameLst>
                                          <p:attrName>style.visibility</p:attrName>
                                        </p:attrNameLst>
                                      </p:cBhvr>
                                      <p:to>
                                        <p:strVal val="visible"/>
                                      </p:to>
                                    </p:set>
                                    <p:animEffect transition="in" filter="wipe(down)">
                                      <p:cBhvr>
                                        <p:cTn id="13" dur="500"/>
                                        <p:tgtEl>
                                          <p:spTgt spid="78851">
                                            <p:txEl>
                                              <p:pRg st="3" end="3"/>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78851">
                                            <p:txEl>
                                              <p:pRg st="4" end="4"/>
                                            </p:txEl>
                                          </p:spTgt>
                                        </p:tgtEl>
                                        <p:attrNameLst>
                                          <p:attrName>style.visibility</p:attrName>
                                        </p:attrNameLst>
                                      </p:cBhvr>
                                      <p:to>
                                        <p:strVal val="visible"/>
                                      </p:to>
                                    </p:set>
                                    <p:animEffect transition="in" filter="wipe(down)">
                                      <p:cBhvr>
                                        <p:cTn id="16" dur="500"/>
                                        <p:tgtEl>
                                          <p:spTgt spid="78851">
                                            <p:txEl>
                                              <p:pRg st="4" end="4"/>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78851">
                                            <p:txEl>
                                              <p:pRg st="5" end="5"/>
                                            </p:txEl>
                                          </p:spTgt>
                                        </p:tgtEl>
                                        <p:attrNameLst>
                                          <p:attrName>style.visibility</p:attrName>
                                        </p:attrNameLst>
                                      </p:cBhvr>
                                      <p:to>
                                        <p:strVal val="visible"/>
                                      </p:to>
                                    </p:set>
                                    <p:animEffect transition="in" filter="wipe(down)">
                                      <p:cBhvr>
                                        <p:cTn id="19" dur="500"/>
                                        <p:tgtEl>
                                          <p:spTgt spid="7885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1"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1066800" y="609600"/>
            <a:ext cx="7162800" cy="584775"/>
          </a:xfrm>
          <a:prstGeom prst="rect">
            <a:avLst/>
          </a:prstGeom>
          <a:noFill/>
          <a:ln w="9525">
            <a:noFill/>
            <a:miter lim="800000"/>
            <a:headEnd/>
            <a:tailEnd/>
          </a:ln>
        </p:spPr>
        <p:txBody>
          <a:bodyPr>
            <a:spAutoFit/>
          </a:bodyPr>
          <a:lstStyle/>
          <a:p>
            <a:pPr eaLnBrk="0" hangingPunct="0">
              <a:spcBef>
                <a:spcPct val="50000"/>
              </a:spcBef>
            </a:pPr>
            <a:r>
              <a:rPr lang="en-GB" sz="3200" i="0" dirty="0">
                <a:solidFill>
                  <a:schemeClr val="accent1">
                    <a:lumMod val="75000"/>
                  </a:schemeClr>
                </a:solidFill>
                <a:latin typeface="+mj-lt"/>
              </a:rPr>
              <a:t>CAPPP Trial: baseline data</a:t>
            </a:r>
          </a:p>
        </p:txBody>
      </p:sp>
      <p:graphicFrame>
        <p:nvGraphicFramePr>
          <p:cNvPr id="47107" name="Group 3"/>
          <p:cNvGraphicFramePr>
            <a:graphicFrameLocks noGrp="1"/>
          </p:cNvGraphicFramePr>
          <p:nvPr/>
        </p:nvGraphicFramePr>
        <p:xfrm>
          <a:off x="533400" y="1600200"/>
          <a:ext cx="8305800" cy="4240212"/>
        </p:xfrm>
        <a:graphic>
          <a:graphicData uri="http://schemas.openxmlformats.org/drawingml/2006/table">
            <a:tbl>
              <a:tblPr/>
              <a:tblGrid>
                <a:gridCol w="3030538"/>
                <a:gridCol w="2506662"/>
                <a:gridCol w="2768600"/>
              </a:tblGrid>
              <a:tr h="85356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500" b="1" i="0" u="none" strike="noStrike" cap="none" normalizeH="0" baseline="0" dirty="0" smtClean="0">
                          <a:ln>
                            <a:noFill/>
                          </a:ln>
                          <a:solidFill>
                            <a:schemeClr val="accent2">
                              <a:lumMod val="50000"/>
                            </a:schemeClr>
                          </a:solidFill>
                          <a:effectLst/>
                          <a:latin typeface="Arial" charset="0"/>
                        </a:rPr>
                        <a:t>Characterisation</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500" b="1" i="0" u="none" strike="noStrike" cap="none" normalizeH="0" baseline="0" dirty="0" smtClean="0">
                          <a:ln>
                            <a:noFill/>
                          </a:ln>
                          <a:solidFill>
                            <a:schemeClr val="accent2">
                              <a:lumMod val="50000"/>
                            </a:schemeClr>
                          </a:solidFill>
                          <a:effectLst/>
                          <a:latin typeface="Arial" charset="0"/>
                        </a:rPr>
                        <a:t>ACE                     (n = 5492)</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500" b="1" i="0" u="none" strike="noStrike" cap="none" normalizeH="0" baseline="0" dirty="0" smtClean="0">
                          <a:ln>
                            <a:noFill/>
                          </a:ln>
                          <a:solidFill>
                            <a:schemeClr val="accent2">
                              <a:lumMod val="50000"/>
                            </a:schemeClr>
                          </a:solidFill>
                          <a:effectLst/>
                          <a:latin typeface="Arial" charset="0"/>
                        </a:rPr>
                        <a:t>Conventional         (n = 5493)</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67637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500" b="1" i="0" u="none" strike="noStrike" cap="none" normalizeH="0" baseline="0" dirty="0" smtClean="0">
                          <a:ln>
                            <a:noFill/>
                          </a:ln>
                          <a:solidFill>
                            <a:schemeClr val="accent2">
                              <a:lumMod val="50000"/>
                            </a:schemeClr>
                          </a:solidFill>
                          <a:effectLst/>
                          <a:latin typeface="Arial" charset="0"/>
                        </a:rPr>
                        <a:t>SBP mmHg </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500" b="1" i="0" u="none" strike="noStrike" cap="none" normalizeH="0" baseline="0" dirty="0" smtClean="0">
                          <a:ln>
                            <a:noFill/>
                          </a:ln>
                          <a:solidFill>
                            <a:schemeClr val="accent2">
                              <a:lumMod val="50000"/>
                            </a:schemeClr>
                          </a:solidFill>
                          <a:effectLst/>
                          <a:latin typeface="Arial" charset="0"/>
                        </a:rPr>
                        <a:t>161.8</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500" b="1" i="0" u="none" strike="noStrike" cap="none" normalizeH="0" baseline="0" dirty="0" smtClean="0">
                          <a:ln>
                            <a:noFill/>
                          </a:ln>
                          <a:solidFill>
                            <a:schemeClr val="accent2">
                              <a:lumMod val="50000"/>
                            </a:schemeClr>
                          </a:solidFill>
                          <a:effectLst/>
                          <a:latin typeface="Arial" charset="0"/>
                        </a:rPr>
                        <a:t>159.6</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67796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500" b="1" i="0" u="none" strike="noStrike" cap="none" normalizeH="0" baseline="0" smtClean="0">
                          <a:ln>
                            <a:noFill/>
                          </a:ln>
                          <a:solidFill>
                            <a:schemeClr val="accent2">
                              <a:lumMod val="50000"/>
                            </a:schemeClr>
                          </a:solidFill>
                          <a:effectLst/>
                          <a:latin typeface="Arial" charset="0"/>
                        </a:rPr>
                        <a:t>DBP mmHg</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500" b="1" i="0" u="none" strike="noStrike" cap="none" normalizeH="0" baseline="0" smtClean="0">
                          <a:ln>
                            <a:noFill/>
                          </a:ln>
                          <a:solidFill>
                            <a:schemeClr val="accent2">
                              <a:lumMod val="50000"/>
                            </a:schemeClr>
                          </a:solidFill>
                          <a:effectLst/>
                          <a:latin typeface="Arial" charset="0"/>
                        </a:rPr>
                        <a:t>99.8</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500" b="1" i="0" u="none" strike="noStrike" cap="none" normalizeH="0" baseline="0" dirty="0" smtClean="0">
                          <a:ln>
                            <a:noFill/>
                          </a:ln>
                          <a:solidFill>
                            <a:schemeClr val="accent2">
                              <a:lumMod val="50000"/>
                            </a:schemeClr>
                          </a:solidFill>
                          <a:effectLst/>
                          <a:latin typeface="Arial" charset="0"/>
                        </a:rPr>
                        <a:t>98.1</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67796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500" b="1" i="0" u="none" strike="noStrike" cap="none" normalizeH="0" baseline="0" smtClean="0">
                          <a:ln>
                            <a:noFill/>
                          </a:ln>
                          <a:solidFill>
                            <a:schemeClr val="accent2">
                              <a:lumMod val="50000"/>
                            </a:schemeClr>
                          </a:solidFill>
                          <a:effectLst/>
                          <a:latin typeface="Arial" charset="0"/>
                        </a:rPr>
                        <a:t>Previous MI / IHD</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500" b="1" i="0" u="none" strike="noStrike" cap="none" normalizeH="0" baseline="0" dirty="0" smtClean="0">
                          <a:ln>
                            <a:noFill/>
                          </a:ln>
                          <a:solidFill>
                            <a:schemeClr val="accent2">
                              <a:lumMod val="50000"/>
                            </a:schemeClr>
                          </a:solidFill>
                          <a:effectLst/>
                          <a:latin typeface="Arial" charset="0"/>
                        </a:rPr>
                        <a:t>104 (1.9%)</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500" b="1" i="0" u="none" strike="noStrike" cap="none" normalizeH="0" baseline="0" dirty="0" smtClean="0">
                          <a:ln>
                            <a:noFill/>
                          </a:ln>
                          <a:solidFill>
                            <a:schemeClr val="accent2">
                              <a:lumMod val="50000"/>
                            </a:schemeClr>
                          </a:solidFill>
                          <a:effectLst/>
                          <a:latin typeface="Arial" charset="0"/>
                        </a:rPr>
                        <a:t>136 (2.48%)</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67637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500" b="1" i="0" u="none" strike="noStrike" cap="none" normalizeH="0" baseline="0" smtClean="0">
                          <a:ln>
                            <a:noFill/>
                          </a:ln>
                          <a:solidFill>
                            <a:schemeClr val="accent2">
                              <a:lumMod val="50000"/>
                            </a:schemeClr>
                          </a:solidFill>
                          <a:effectLst/>
                          <a:latin typeface="Arial" charset="0"/>
                        </a:rPr>
                        <a:t>Previous CHF</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500" b="1" i="0" u="none" strike="noStrike" cap="none" normalizeH="0" baseline="0" dirty="0" smtClean="0">
                          <a:ln>
                            <a:noFill/>
                          </a:ln>
                          <a:solidFill>
                            <a:schemeClr val="accent2">
                              <a:lumMod val="50000"/>
                            </a:schemeClr>
                          </a:solidFill>
                          <a:effectLst/>
                          <a:latin typeface="Arial" charset="0"/>
                        </a:rPr>
                        <a:t>19 (0.35%)</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500" b="1" i="0" u="none" strike="noStrike" cap="none" normalizeH="0" baseline="0" dirty="0" smtClean="0">
                          <a:ln>
                            <a:noFill/>
                          </a:ln>
                          <a:solidFill>
                            <a:schemeClr val="accent2">
                              <a:lumMod val="50000"/>
                            </a:schemeClr>
                          </a:solidFill>
                          <a:effectLst/>
                          <a:latin typeface="Arial" charset="0"/>
                        </a:rPr>
                        <a:t>10 (0.18%)</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67796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500" b="1" i="0" u="none" strike="noStrike" cap="none" normalizeH="0" baseline="0" smtClean="0">
                          <a:ln>
                            <a:noFill/>
                          </a:ln>
                          <a:solidFill>
                            <a:schemeClr val="accent2">
                              <a:lumMod val="50000"/>
                            </a:schemeClr>
                          </a:solidFill>
                          <a:effectLst/>
                          <a:latin typeface="Arial" charset="0"/>
                        </a:rPr>
                        <a:t>DM</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500" b="1" i="0" u="none" strike="noStrike" cap="none" normalizeH="0" baseline="0" dirty="0" smtClean="0">
                          <a:ln>
                            <a:noFill/>
                          </a:ln>
                          <a:solidFill>
                            <a:schemeClr val="accent2">
                              <a:lumMod val="50000"/>
                            </a:schemeClr>
                          </a:solidFill>
                          <a:effectLst/>
                          <a:latin typeface="Arial" charset="0"/>
                        </a:rPr>
                        <a:t>309 (5.63%)</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500" b="1" i="0" u="none" strike="noStrike" cap="none" normalizeH="0" baseline="0" dirty="0" smtClean="0">
                          <a:ln>
                            <a:noFill/>
                          </a:ln>
                          <a:solidFill>
                            <a:schemeClr val="accent2">
                              <a:lumMod val="50000"/>
                            </a:schemeClr>
                          </a:solidFill>
                          <a:effectLst/>
                          <a:latin typeface="Arial" charset="0"/>
                        </a:rPr>
                        <a:t>263 (4.8%)</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
        <p:nvSpPr>
          <p:cNvPr id="26657" name="Text Box 33"/>
          <p:cNvSpPr txBox="1">
            <a:spLocks noChangeArrowheads="1"/>
          </p:cNvSpPr>
          <p:nvPr/>
        </p:nvSpPr>
        <p:spPr bwMode="auto">
          <a:xfrm>
            <a:off x="6781800" y="6096000"/>
            <a:ext cx="1905000" cy="707886"/>
          </a:xfrm>
          <a:prstGeom prst="rect">
            <a:avLst/>
          </a:prstGeom>
          <a:noFill/>
          <a:ln w="9525">
            <a:noFill/>
            <a:miter lim="800000"/>
            <a:headEnd/>
            <a:tailEnd/>
          </a:ln>
        </p:spPr>
        <p:txBody>
          <a:bodyPr>
            <a:spAutoFit/>
          </a:bodyPr>
          <a:lstStyle/>
          <a:p>
            <a:pPr eaLnBrk="0" hangingPunct="0">
              <a:spcBef>
                <a:spcPct val="50000"/>
              </a:spcBef>
            </a:pPr>
            <a:r>
              <a:rPr lang="en-GB" sz="2000" b="1" i="1" dirty="0">
                <a:solidFill>
                  <a:schemeClr val="accent2">
                    <a:lumMod val="60000"/>
                    <a:lumOff val="40000"/>
                  </a:schemeClr>
                </a:solidFill>
              </a:rPr>
              <a:t>Lancet 1999</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899592" y="404664"/>
            <a:ext cx="7776864" cy="792088"/>
          </a:xfrm>
        </p:spPr>
        <p:txBody>
          <a:bodyPr/>
          <a:lstStyle/>
          <a:p>
            <a:pPr algn="l" eaLnBrk="1" hangingPunct="1">
              <a:lnSpc>
                <a:spcPct val="90000"/>
              </a:lnSpc>
            </a:pPr>
            <a:r>
              <a:rPr lang="en-GB" sz="3200" dirty="0" smtClean="0">
                <a:solidFill>
                  <a:srgbClr val="C00000"/>
                </a:solidFill>
                <a:cs typeface="Arial" pitchFamily="34" charset="0"/>
              </a:rPr>
              <a:t>Alternatives to Simple Randomisation</a:t>
            </a:r>
          </a:p>
        </p:txBody>
      </p:sp>
      <p:sp>
        <p:nvSpPr>
          <p:cNvPr id="25603" name="Rectangle 3"/>
          <p:cNvSpPr>
            <a:spLocks noGrp="1" noChangeArrowheads="1"/>
          </p:cNvSpPr>
          <p:nvPr>
            <p:ph type="body" idx="1"/>
          </p:nvPr>
        </p:nvSpPr>
        <p:spPr>
          <a:xfrm>
            <a:off x="539552" y="1700808"/>
            <a:ext cx="7991103" cy="4800600"/>
          </a:xfrm>
        </p:spPr>
        <p:txBody>
          <a:bodyPr/>
          <a:lstStyle/>
          <a:p>
            <a:pPr lvl="1" eaLnBrk="1" hangingPunct="1">
              <a:lnSpc>
                <a:spcPct val="90000"/>
              </a:lnSpc>
              <a:buFont typeface="Arial" pitchFamily="34" charset="0"/>
              <a:buChar char="•"/>
            </a:pPr>
            <a:r>
              <a:rPr lang="en-GB" sz="2400" b="1" dirty="0" smtClean="0">
                <a:solidFill>
                  <a:schemeClr val="accent2">
                    <a:lumMod val="50000"/>
                  </a:schemeClr>
                </a:solidFill>
              </a:rPr>
              <a:t>A factor may have such a strong prognostic effect that even a small imbalance between the study arms would undermine </a:t>
            </a:r>
            <a:r>
              <a:rPr lang="en-GB" sz="2400" b="1" dirty="0" err="1" smtClean="0">
                <a:solidFill>
                  <a:schemeClr val="accent2">
                    <a:lumMod val="50000"/>
                  </a:schemeClr>
                </a:solidFill>
              </a:rPr>
              <a:t>trt</a:t>
            </a:r>
            <a:r>
              <a:rPr lang="en-GB" sz="2400" b="1" dirty="0" smtClean="0">
                <a:solidFill>
                  <a:schemeClr val="accent2">
                    <a:lumMod val="50000"/>
                  </a:schemeClr>
                </a:solidFill>
              </a:rPr>
              <a:t> comparison</a:t>
            </a:r>
          </a:p>
          <a:p>
            <a:pPr lvl="1" eaLnBrk="1" hangingPunct="1">
              <a:lnSpc>
                <a:spcPct val="90000"/>
              </a:lnSpc>
              <a:buNone/>
            </a:pPr>
            <a:r>
              <a:rPr lang="en-GB" sz="2400" b="1" dirty="0" smtClean="0">
                <a:solidFill>
                  <a:schemeClr val="accent2">
                    <a:lumMod val="50000"/>
                  </a:schemeClr>
                </a:solidFill>
              </a:rPr>
              <a:t>		-use stratified randomisation </a:t>
            </a:r>
          </a:p>
          <a:p>
            <a:pPr lvl="1" eaLnBrk="1" hangingPunct="1">
              <a:lnSpc>
                <a:spcPct val="90000"/>
              </a:lnSpc>
              <a:buNone/>
            </a:pPr>
            <a:r>
              <a:rPr lang="en-GB" sz="2400" b="1" dirty="0" smtClean="0">
                <a:solidFill>
                  <a:schemeClr val="accent2">
                    <a:lumMod val="50000"/>
                  </a:schemeClr>
                </a:solidFill>
              </a:rPr>
              <a:t>(i.e. have a separate Rx process for each sex or recruitment centre) </a:t>
            </a:r>
          </a:p>
          <a:p>
            <a:pPr lvl="1" eaLnBrk="1" hangingPunct="1">
              <a:lnSpc>
                <a:spcPct val="90000"/>
              </a:lnSpc>
              <a:buNone/>
            </a:pPr>
            <a:endParaRPr lang="en-GB" sz="2400" b="1" dirty="0" smtClean="0">
              <a:solidFill>
                <a:schemeClr val="accent2">
                  <a:lumMod val="50000"/>
                </a:schemeClr>
              </a:solidFill>
            </a:endParaRPr>
          </a:p>
          <a:p>
            <a:pPr lvl="1" eaLnBrk="1" hangingPunct="1">
              <a:lnSpc>
                <a:spcPct val="90000"/>
              </a:lnSpc>
              <a:buFont typeface="Arial" pitchFamily="34" charset="0"/>
              <a:buChar char="•"/>
            </a:pPr>
            <a:r>
              <a:rPr lang="en-GB" sz="2400" b="1" dirty="0" smtClean="0">
                <a:solidFill>
                  <a:schemeClr val="accent2">
                    <a:lumMod val="50000"/>
                  </a:schemeClr>
                </a:solidFill>
              </a:rPr>
              <a:t>With small studies there is a risk of ending up with more subjects on one arm than the other</a:t>
            </a:r>
          </a:p>
          <a:p>
            <a:pPr lvl="1" eaLnBrk="1" hangingPunct="1">
              <a:lnSpc>
                <a:spcPct val="90000"/>
              </a:lnSpc>
              <a:buNone/>
            </a:pPr>
            <a:r>
              <a:rPr lang="en-GB" sz="2400" b="1" dirty="0" smtClean="0">
                <a:solidFill>
                  <a:schemeClr val="accent2">
                    <a:lumMod val="50000"/>
                  </a:schemeClr>
                </a:solidFill>
              </a:rPr>
              <a:t>  		- restricted/block randomisation (fix it so that major differences cannot happen) </a:t>
            </a:r>
          </a:p>
          <a:p>
            <a:pPr lvl="1" eaLnBrk="1" hangingPunct="1">
              <a:lnSpc>
                <a:spcPct val="90000"/>
              </a:lnSpc>
              <a:buFont typeface="Arial" pitchFamily="34" charset="0"/>
              <a:buChar char="•"/>
            </a:pPr>
            <a:endParaRPr lang="en-GB" sz="2400" dirty="0" smtClean="0">
              <a:solidFill>
                <a:schemeClr val="accent2">
                  <a:lumMod val="50000"/>
                </a:schemeClr>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60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60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560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560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85800" y="304800"/>
            <a:ext cx="7772400" cy="1143000"/>
          </a:xfrm>
        </p:spPr>
        <p:txBody>
          <a:bodyPr/>
          <a:lstStyle/>
          <a:p>
            <a:pPr eaLnBrk="1" hangingPunct="1">
              <a:defRPr/>
            </a:pPr>
            <a:r>
              <a:rPr lang="en-GB" sz="3200" dirty="0" smtClean="0"/>
              <a:t>Controls – why bother</a:t>
            </a:r>
            <a:r>
              <a:rPr lang="en-GB" sz="3600" dirty="0" smtClean="0">
                <a:latin typeface="+mn-lt"/>
              </a:rPr>
              <a:t>?</a:t>
            </a:r>
            <a:endParaRPr lang="en-US" sz="3600" dirty="0" smtClean="0">
              <a:latin typeface="+mn-lt"/>
            </a:endParaRPr>
          </a:p>
        </p:txBody>
      </p:sp>
      <p:sp>
        <p:nvSpPr>
          <p:cNvPr id="19459" name="Rectangle 3"/>
          <p:cNvSpPr>
            <a:spLocks noGrp="1" noChangeArrowheads="1"/>
          </p:cNvSpPr>
          <p:nvPr>
            <p:ph type="body" idx="1"/>
          </p:nvPr>
        </p:nvSpPr>
        <p:spPr>
          <a:xfrm>
            <a:off x="1371600" y="2133600"/>
            <a:ext cx="7772400" cy="4114800"/>
          </a:xfrm>
        </p:spPr>
        <p:txBody>
          <a:bodyPr/>
          <a:lstStyle/>
          <a:p>
            <a:pPr marL="609600" indent="-609600" eaLnBrk="1" hangingPunct="1">
              <a:buFont typeface="Arial" pitchFamily="34" charset="0"/>
              <a:buChar char="•"/>
            </a:pPr>
            <a:r>
              <a:rPr lang="en-GB" sz="2400" b="1" dirty="0" smtClean="0"/>
              <a:t>Basis of study question?</a:t>
            </a:r>
          </a:p>
          <a:p>
            <a:pPr marL="609600" indent="-609600" eaLnBrk="1" hangingPunct="1">
              <a:buFont typeface="Arial" pitchFamily="34" charset="0"/>
              <a:buChar char="•"/>
            </a:pPr>
            <a:r>
              <a:rPr lang="en-GB" sz="2400" b="1" dirty="0" smtClean="0"/>
              <a:t>Assess placebo effect</a:t>
            </a:r>
          </a:p>
          <a:p>
            <a:pPr marL="609600" indent="-609600" eaLnBrk="1" hangingPunct="1">
              <a:buFont typeface="Arial" pitchFamily="34" charset="0"/>
              <a:buChar char="•"/>
            </a:pPr>
            <a:r>
              <a:rPr lang="en-GB" sz="2400" b="1" dirty="0" smtClean="0"/>
              <a:t>Eliminate seasonal effects</a:t>
            </a:r>
          </a:p>
          <a:p>
            <a:pPr marL="1009650" lvl="1" indent="-609600" eaLnBrk="1" hangingPunct="1">
              <a:buFont typeface="Arial" pitchFamily="34" charset="0"/>
              <a:buChar char="•"/>
            </a:pPr>
            <a:r>
              <a:rPr lang="en-GB" sz="2000" dirty="0" smtClean="0"/>
              <a:t>Changes in disease incidence and severity</a:t>
            </a:r>
          </a:p>
          <a:p>
            <a:pPr marL="1009650" lvl="1" indent="-609600" eaLnBrk="1" hangingPunct="1">
              <a:buFont typeface="Arial" pitchFamily="34" charset="0"/>
              <a:buChar char="•"/>
            </a:pPr>
            <a:r>
              <a:rPr lang="en-GB" sz="2000" b="1" dirty="0" smtClean="0"/>
              <a:t>Changes in treatment</a:t>
            </a:r>
          </a:p>
          <a:p>
            <a:pPr marL="1009650" lvl="1" indent="-609600" eaLnBrk="1" hangingPunct="1">
              <a:buFont typeface="Arial" pitchFamily="34" charset="0"/>
              <a:buChar char="•"/>
            </a:pPr>
            <a:r>
              <a:rPr lang="en-GB" sz="2000" dirty="0" smtClean="0"/>
              <a:t>Changes in patient population</a:t>
            </a:r>
          </a:p>
          <a:p>
            <a:pPr marL="609600" indent="-609600" eaLnBrk="1" hangingPunct="1">
              <a:buFont typeface="Arial" pitchFamily="34" charset="0"/>
              <a:buChar char="•"/>
            </a:pPr>
            <a:r>
              <a:rPr lang="en-GB" sz="2400" b="1" dirty="0" smtClean="0"/>
              <a:t>To demonstrate that the intervention has an effect that wouldn’t occur otherwise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4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45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45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45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45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45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228600" y="0"/>
            <a:ext cx="8610600" cy="1447800"/>
          </a:xfrm>
        </p:spPr>
        <p:txBody>
          <a:bodyPr/>
          <a:lstStyle/>
          <a:p>
            <a:pPr eaLnBrk="1" hangingPunct="1"/>
            <a:r>
              <a:rPr lang="en-GB" smtClean="0"/>
              <a:t>e.g.  2 TOMHS   -  S/E Prevalence</a:t>
            </a:r>
            <a:endParaRPr lang="en-US" smtClean="0"/>
          </a:p>
        </p:txBody>
      </p:sp>
      <p:sp>
        <p:nvSpPr>
          <p:cNvPr id="31747" name="Rectangle 3"/>
          <p:cNvSpPr>
            <a:spLocks noGrp="1" noChangeArrowheads="1"/>
          </p:cNvSpPr>
          <p:nvPr>
            <p:ph type="body" idx="1"/>
          </p:nvPr>
        </p:nvSpPr>
        <p:spPr>
          <a:xfrm>
            <a:off x="685800" y="1981200"/>
            <a:ext cx="7772400" cy="2362200"/>
          </a:xfrm>
        </p:spPr>
        <p:txBody>
          <a:bodyPr/>
          <a:lstStyle/>
          <a:p>
            <a:pPr eaLnBrk="1" hangingPunct="1"/>
            <a:r>
              <a:rPr lang="en-GB" b="1" smtClean="0"/>
              <a:t>Acebutolol			16%</a:t>
            </a:r>
          </a:p>
          <a:p>
            <a:pPr eaLnBrk="1" hangingPunct="1"/>
            <a:r>
              <a:rPr lang="en-GB" b="1" smtClean="0"/>
              <a:t>Amlodipine			18.7%</a:t>
            </a:r>
          </a:p>
          <a:p>
            <a:pPr eaLnBrk="1" hangingPunct="1"/>
            <a:r>
              <a:rPr lang="en-GB" b="1" smtClean="0"/>
              <a:t>Chlorthalidone		16.8%</a:t>
            </a:r>
          </a:p>
          <a:p>
            <a:pPr eaLnBrk="1" hangingPunct="1"/>
            <a:r>
              <a:rPr lang="en-GB" b="1" smtClean="0"/>
              <a:t>Doxazosin			21.3%</a:t>
            </a:r>
            <a:endParaRPr lang="en-US" b="1" smtClean="0"/>
          </a:p>
        </p:txBody>
      </p:sp>
      <p:sp>
        <p:nvSpPr>
          <p:cNvPr id="23556" name="Text Box 4"/>
          <p:cNvSpPr txBox="1">
            <a:spLocks noChangeArrowheads="1"/>
          </p:cNvSpPr>
          <p:nvPr/>
        </p:nvSpPr>
        <p:spPr bwMode="auto">
          <a:xfrm>
            <a:off x="762000" y="4419600"/>
            <a:ext cx="6553200" cy="579438"/>
          </a:xfrm>
          <a:prstGeom prst="rect">
            <a:avLst/>
          </a:prstGeom>
          <a:noFill/>
          <a:ln w="9525">
            <a:noFill/>
            <a:miter lim="800000"/>
            <a:headEnd/>
            <a:tailEnd/>
          </a:ln>
        </p:spPr>
        <p:txBody>
          <a:bodyPr>
            <a:spAutoFit/>
          </a:bodyPr>
          <a:lstStyle/>
          <a:p>
            <a:pPr>
              <a:spcBef>
                <a:spcPct val="50000"/>
              </a:spcBef>
            </a:pPr>
            <a:r>
              <a:rPr lang="en-GB" sz="3200" b="1"/>
              <a:t>Placebo				19.1%</a:t>
            </a:r>
            <a:endParaRPr lang="en-US" sz="3200" b="1"/>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556">
                                            <p:txEl>
                                              <p:pRg st="0" end="0"/>
                                            </p:txEl>
                                          </p:spTgt>
                                        </p:tgtEl>
                                        <p:attrNameLst>
                                          <p:attrName>style.visibility</p:attrName>
                                        </p:attrNameLst>
                                      </p:cBhvr>
                                      <p:to>
                                        <p:strVal val="visible"/>
                                      </p:to>
                                    </p:set>
                                    <p:animEffect transition="in" filter="wipe(left)">
                                      <p:cBhvr>
                                        <p:cTn id="7" dur="500"/>
                                        <p:tgtEl>
                                          <p:spTgt spid="2355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85800" y="228600"/>
            <a:ext cx="7772400" cy="1143000"/>
          </a:xfrm>
        </p:spPr>
        <p:txBody>
          <a:bodyPr/>
          <a:lstStyle/>
          <a:p>
            <a:pPr eaLnBrk="1" hangingPunct="1">
              <a:defRPr/>
            </a:pPr>
            <a:r>
              <a:rPr lang="en-GB" sz="3200" dirty="0" smtClean="0"/>
              <a:t>RCTs and Causation</a:t>
            </a:r>
            <a:endParaRPr lang="en-US" sz="3200" dirty="0" smtClean="0"/>
          </a:p>
        </p:txBody>
      </p:sp>
      <p:sp>
        <p:nvSpPr>
          <p:cNvPr id="14339" name="Rectangle 3"/>
          <p:cNvSpPr>
            <a:spLocks noGrp="1" noChangeArrowheads="1"/>
          </p:cNvSpPr>
          <p:nvPr>
            <p:ph type="body" idx="1"/>
          </p:nvPr>
        </p:nvSpPr>
        <p:spPr>
          <a:xfrm>
            <a:off x="457200" y="1524000"/>
            <a:ext cx="8075240" cy="4495800"/>
          </a:xfrm>
        </p:spPr>
        <p:txBody>
          <a:bodyPr/>
          <a:lstStyle/>
          <a:p>
            <a:pPr marL="2460625" lvl="2" indent="-533400" eaLnBrk="1" hangingPunct="1">
              <a:buFont typeface="Arial" pitchFamily="34" charset="0"/>
              <a:buChar char="•"/>
            </a:pPr>
            <a:r>
              <a:rPr lang="en-GB" sz="3200" b="1" dirty="0" smtClean="0">
                <a:solidFill>
                  <a:schemeClr val="accent6">
                    <a:lumMod val="75000"/>
                  </a:schemeClr>
                </a:solidFill>
              </a:rPr>
              <a:t>Select patients</a:t>
            </a:r>
          </a:p>
          <a:p>
            <a:pPr marL="2460625" lvl="2" indent="-533400" eaLnBrk="1" hangingPunct="1">
              <a:buFont typeface="Arial" pitchFamily="34" charset="0"/>
              <a:buChar char="•"/>
            </a:pPr>
            <a:r>
              <a:rPr lang="en-GB" sz="3200" b="1" dirty="0" smtClean="0">
                <a:solidFill>
                  <a:schemeClr val="accent6">
                    <a:lumMod val="75000"/>
                  </a:schemeClr>
                </a:solidFill>
              </a:rPr>
              <a:t>Randomly assign treatment</a:t>
            </a:r>
          </a:p>
          <a:p>
            <a:pPr marL="2460625" lvl="2" indent="-533400" eaLnBrk="1" hangingPunct="1">
              <a:buFont typeface="Arial" pitchFamily="34" charset="0"/>
              <a:buChar char="•"/>
            </a:pPr>
            <a:r>
              <a:rPr lang="en-GB" sz="3200" b="1" dirty="0" smtClean="0">
                <a:solidFill>
                  <a:schemeClr val="accent6">
                    <a:lumMod val="75000"/>
                  </a:schemeClr>
                </a:solidFill>
              </a:rPr>
              <a:t>Only difference between the treatment arms should be the treatment</a:t>
            </a:r>
          </a:p>
          <a:p>
            <a:pPr marL="2460625" lvl="2" indent="-533400" eaLnBrk="1" hangingPunct="1">
              <a:buFont typeface="Arial" pitchFamily="34" charset="0"/>
              <a:buChar char="•"/>
            </a:pPr>
            <a:endParaRPr lang="en-GB" sz="3200" b="1" dirty="0" smtClean="0">
              <a:solidFill>
                <a:schemeClr val="accent6">
                  <a:lumMod val="75000"/>
                </a:schemeClr>
              </a:solidFill>
            </a:endParaRPr>
          </a:p>
          <a:p>
            <a:pPr marL="2460625" lvl="2" indent="-533400" eaLnBrk="1" hangingPunct="1">
              <a:buNone/>
            </a:pPr>
            <a:r>
              <a:rPr lang="en-GB" sz="3200" b="1" dirty="0" smtClean="0">
                <a:solidFill>
                  <a:schemeClr val="accent6">
                    <a:lumMod val="75000"/>
                  </a:schemeClr>
                </a:solidFill>
              </a:rPr>
              <a:t>→Differences in outcome can be attributed to treatment</a:t>
            </a:r>
            <a:endParaRPr lang="en-US" sz="3200" b="1" dirty="0" smtClean="0">
              <a:solidFill>
                <a:schemeClr val="accent6">
                  <a:lumMod val="75000"/>
                </a:schemeClr>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33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Caveats</a:t>
            </a:r>
            <a:endParaRPr lang="en-GB" sz="3200" dirty="0"/>
          </a:p>
        </p:txBody>
      </p:sp>
      <p:sp>
        <p:nvSpPr>
          <p:cNvPr id="3" name="Content Placeholder 2"/>
          <p:cNvSpPr>
            <a:spLocks noGrp="1"/>
          </p:cNvSpPr>
          <p:nvPr>
            <p:ph idx="1"/>
          </p:nvPr>
        </p:nvSpPr>
        <p:spPr>
          <a:xfrm>
            <a:off x="827584" y="2996952"/>
            <a:ext cx="7543800" cy="4457700"/>
          </a:xfrm>
        </p:spPr>
        <p:txBody>
          <a:bodyPr/>
          <a:lstStyle/>
          <a:p>
            <a:r>
              <a:rPr lang="en-GB" sz="2400" dirty="0" smtClean="0">
                <a:solidFill>
                  <a:schemeClr val="accent6">
                    <a:lumMod val="75000"/>
                  </a:schemeClr>
                </a:solidFill>
              </a:rPr>
              <a:t>The theoretical advantages of an RCT over other types of clinical study are only there if the study is well-designed and properly implemented.</a:t>
            </a:r>
          </a:p>
          <a:p>
            <a:endParaRPr lang="en-GB" sz="2400" dirty="0" smtClean="0">
              <a:solidFill>
                <a:schemeClr val="accent6">
                  <a:lumMod val="75000"/>
                </a:schemeClr>
              </a:solidFill>
            </a:endParaRPr>
          </a:p>
          <a:p>
            <a:endParaRPr lang="en-GB" dirty="0" smtClean="0"/>
          </a:p>
          <a:p>
            <a:endParaRPr lang="en-GB" dirty="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big should the study be?</a:t>
            </a:r>
            <a:endParaRPr lang="en-GB" dirty="0"/>
          </a:p>
        </p:txBody>
      </p:sp>
      <p:sp>
        <p:nvSpPr>
          <p:cNvPr id="3" name="Content Placeholder 2"/>
          <p:cNvSpPr>
            <a:spLocks noGrp="1"/>
          </p:cNvSpPr>
          <p:nvPr>
            <p:ph idx="1"/>
          </p:nvPr>
        </p:nvSpPr>
        <p:spPr/>
        <p:txBody>
          <a:bodyPr/>
          <a:lstStyle/>
          <a:p>
            <a:r>
              <a:rPr lang="en-GB" sz="2400" dirty="0" smtClean="0"/>
              <a:t>Depends on </a:t>
            </a:r>
          </a:p>
          <a:p>
            <a:r>
              <a:rPr lang="en-GB" sz="2400" dirty="0" smtClean="0"/>
              <a:t>	your choice of primary endpoint (</a:t>
            </a:r>
            <a:r>
              <a:rPr lang="en-GB" sz="2400" dirty="0" err="1" smtClean="0"/>
              <a:t>eg</a:t>
            </a:r>
            <a:r>
              <a:rPr lang="en-GB" sz="2400" dirty="0" smtClean="0"/>
              <a:t> survival, mean change in BMI, etc)</a:t>
            </a:r>
          </a:p>
          <a:p>
            <a:r>
              <a:rPr lang="en-GB" sz="2400" dirty="0" smtClean="0"/>
              <a:t>	the variability of the primary endpoint</a:t>
            </a:r>
          </a:p>
          <a:p>
            <a:r>
              <a:rPr lang="en-GB" sz="2400" dirty="0" smtClean="0"/>
              <a:t>	the magnitude of the expected difference between the treatments</a:t>
            </a:r>
          </a:p>
          <a:p>
            <a:r>
              <a:rPr lang="en-GB" sz="2400" dirty="0" smtClean="0"/>
              <a:t>	how certain you want to be about your results</a:t>
            </a:r>
          </a:p>
          <a:p>
            <a:endParaRPr lang="en-GB" sz="2400" dirty="0" smtClean="0"/>
          </a:p>
          <a:p>
            <a:r>
              <a:rPr lang="en-GB" sz="2400" dirty="0" smtClean="0"/>
              <a:t>To calculate the number of patients needed in your study you need to perform a power calculation</a:t>
            </a:r>
          </a:p>
          <a:p>
            <a:endParaRPr lang="en-GB" sz="2400" dirty="0" smtClean="0"/>
          </a:p>
          <a:p>
            <a:endParaRPr lang="en-GB" sz="2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r>
              <a:rPr lang="en-GB" sz="3200" dirty="0" smtClean="0">
                <a:solidFill>
                  <a:schemeClr val="accent1"/>
                </a:solidFill>
              </a:rPr>
              <a:t>Outline</a:t>
            </a:r>
            <a:endParaRPr lang="en-GB" sz="3200" dirty="0">
              <a:solidFill>
                <a:schemeClr val="accent1"/>
              </a:solidFill>
            </a:endParaRPr>
          </a:p>
        </p:txBody>
      </p:sp>
      <p:sp>
        <p:nvSpPr>
          <p:cNvPr id="114691" name="Rectangle 3"/>
          <p:cNvSpPr>
            <a:spLocks noGrp="1" noChangeArrowheads="1"/>
          </p:cNvSpPr>
          <p:nvPr>
            <p:ph idx="1"/>
          </p:nvPr>
        </p:nvSpPr>
        <p:spPr>
          <a:xfrm>
            <a:off x="609600" y="1628800"/>
            <a:ext cx="7924800" cy="4114800"/>
          </a:xfrm>
        </p:spPr>
        <p:txBody>
          <a:bodyPr/>
          <a:lstStyle/>
          <a:p>
            <a:r>
              <a:rPr lang="en-GB" sz="2600" dirty="0" smtClean="0">
                <a:solidFill>
                  <a:srgbClr val="000000"/>
                </a:solidFill>
              </a:rPr>
              <a:t>Overview of clinical studies</a:t>
            </a:r>
          </a:p>
          <a:p>
            <a:r>
              <a:rPr lang="en-GB" sz="2600" dirty="0" smtClean="0">
                <a:solidFill>
                  <a:srgbClr val="000000"/>
                </a:solidFill>
              </a:rPr>
              <a:t>Explain the importance of randomised clinical trials </a:t>
            </a:r>
          </a:p>
          <a:p>
            <a:r>
              <a:rPr lang="en-GB" sz="2600" dirty="0" smtClean="0">
                <a:solidFill>
                  <a:srgbClr val="000000"/>
                </a:solidFill>
              </a:rPr>
              <a:t>Key issues</a:t>
            </a:r>
          </a:p>
          <a:p>
            <a:r>
              <a:rPr lang="en-GB" sz="2600" dirty="0" smtClean="0">
                <a:solidFill>
                  <a:srgbClr val="000000"/>
                </a:solidFill>
              </a:rPr>
              <a:t>	- Study design</a:t>
            </a:r>
          </a:p>
          <a:p>
            <a:r>
              <a:rPr lang="en-GB" sz="2600" dirty="0" smtClean="0">
                <a:solidFill>
                  <a:srgbClr val="000000"/>
                </a:solidFill>
              </a:rPr>
              <a:t>	- Randomisation</a:t>
            </a:r>
          </a:p>
          <a:p>
            <a:r>
              <a:rPr lang="en-GB" sz="2600" dirty="0" smtClean="0">
                <a:solidFill>
                  <a:srgbClr val="000000"/>
                </a:solidFill>
              </a:rPr>
              <a:t>	- Choice of controls (if any)</a:t>
            </a:r>
          </a:p>
          <a:p>
            <a:r>
              <a:rPr lang="en-GB" sz="2600" dirty="0" smtClean="0">
                <a:solidFill>
                  <a:srgbClr val="000000"/>
                </a:solidFill>
              </a:rPr>
              <a:t>	- Blinding</a:t>
            </a:r>
          </a:p>
          <a:p>
            <a:r>
              <a:rPr lang="en-GB" sz="2600" dirty="0" smtClean="0">
                <a:solidFill>
                  <a:srgbClr val="000000"/>
                </a:solidFill>
              </a:rPr>
              <a:t>	- Ethics and consent</a:t>
            </a:r>
          </a:p>
          <a:p>
            <a:r>
              <a:rPr lang="en-GB" sz="2600" dirty="0" smtClean="0">
                <a:solidFill>
                  <a:srgbClr val="000000"/>
                </a:solidFill>
              </a:rPr>
              <a:t>	- Regulatory aspects</a:t>
            </a:r>
          </a:p>
          <a:p>
            <a:endParaRPr lang="en-GB" sz="2600" dirty="0" smtClean="0">
              <a:solidFill>
                <a:srgbClr val="000000"/>
              </a:solidFill>
            </a:endParaRPr>
          </a:p>
          <a:p>
            <a:r>
              <a:rPr lang="en-GB" sz="2600" dirty="0" smtClean="0">
                <a:solidFill>
                  <a:srgbClr val="000000"/>
                </a:solidFill>
              </a:rPr>
              <a:t>Overview of systematic </a:t>
            </a:r>
            <a:r>
              <a:rPr lang="en-GB" sz="2600" dirty="0">
                <a:solidFill>
                  <a:srgbClr val="000000"/>
                </a:solidFill>
              </a:rPr>
              <a:t>reviews and meta-analyses. </a:t>
            </a:r>
          </a:p>
          <a:p>
            <a:endParaRPr lang="en-GB" sz="2600" dirty="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4691">
                                            <p:txEl>
                                              <p:pRg st="0" end="0"/>
                                            </p:txEl>
                                          </p:spTgt>
                                        </p:tgtEl>
                                        <p:attrNameLst>
                                          <p:attrName>style.visibility</p:attrName>
                                        </p:attrNameLst>
                                      </p:cBhvr>
                                      <p:to>
                                        <p:strVal val="visible"/>
                                      </p:to>
                                    </p:set>
                                    <p:anim calcmode="lin" valueType="num">
                                      <p:cBhvr additive="base">
                                        <p:cTn id="7" dur="500" fill="hold"/>
                                        <p:tgtEl>
                                          <p:spTgt spid="11469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46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4691">
                                            <p:txEl>
                                              <p:pRg st="1" end="1"/>
                                            </p:txEl>
                                          </p:spTgt>
                                        </p:tgtEl>
                                        <p:attrNameLst>
                                          <p:attrName>style.visibility</p:attrName>
                                        </p:attrNameLst>
                                      </p:cBhvr>
                                      <p:to>
                                        <p:strVal val="visible"/>
                                      </p:to>
                                    </p:set>
                                    <p:anim calcmode="lin" valueType="num">
                                      <p:cBhvr additive="base">
                                        <p:cTn id="13" dur="500" fill="hold"/>
                                        <p:tgtEl>
                                          <p:spTgt spid="11469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469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4691">
                                            <p:txEl>
                                              <p:pRg st="2" end="2"/>
                                            </p:txEl>
                                          </p:spTgt>
                                        </p:tgtEl>
                                        <p:attrNameLst>
                                          <p:attrName>style.visibility</p:attrName>
                                        </p:attrNameLst>
                                      </p:cBhvr>
                                      <p:to>
                                        <p:strVal val="visible"/>
                                      </p:to>
                                    </p:set>
                                    <p:anim calcmode="lin" valueType="num">
                                      <p:cBhvr additive="base">
                                        <p:cTn id="19" dur="500" fill="hold"/>
                                        <p:tgtEl>
                                          <p:spTgt spid="11469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469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4691">
                                            <p:txEl>
                                              <p:pRg st="3" end="3"/>
                                            </p:txEl>
                                          </p:spTgt>
                                        </p:tgtEl>
                                        <p:attrNameLst>
                                          <p:attrName>style.visibility</p:attrName>
                                        </p:attrNameLst>
                                      </p:cBhvr>
                                      <p:to>
                                        <p:strVal val="visible"/>
                                      </p:to>
                                    </p:set>
                                    <p:anim calcmode="lin" valueType="num">
                                      <p:cBhvr additive="base">
                                        <p:cTn id="25" dur="500" fill="hold"/>
                                        <p:tgtEl>
                                          <p:spTgt spid="11469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469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4691">
                                            <p:txEl>
                                              <p:pRg st="4" end="4"/>
                                            </p:txEl>
                                          </p:spTgt>
                                        </p:tgtEl>
                                        <p:attrNameLst>
                                          <p:attrName>style.visibility</p:attrName>
                                        </p:attrNameLst>
                                      </p:cBhvr>
                                      <p:to>
                                        <p:strVal val="visible"/>
                                      </p:to>
                                    </p:set>
                                    <p:anim calcmode="lin" valueType="num">
                                      <p:cBhvr additive="base">
                                        <p:cTn id="31" dur="500" fill="hold"/>
                                        <p:tgtEl>
                                          <p:spTgt spid="11469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469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4691">
                                            <p:txEl>
                                              <p:pRg st="5" end="5"/>
                                            </p:txEl>
                                          </p:spTgt>
                                        </p:tgtEl>
                                        <p:attrNameLst>
                                          <p:attrName>style.visibility</p:attrName>
                                        </p:attrNameLst>
                                      </p:cBhvr>
                                      <p:to>
                                        <p:strVal val="visible"/>
                                      </p:to>
                                    </p:set>
                                    <p:anim calcmode="lin" valueType="num">
                                      <p:cBhvr additive="base">
                                        <p:cTn id="37" dur="500" fill="hold"/>
                                        <p:tgtEl>
                                          <p:spTgt spid="114691">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469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4691">
                                            <p:txEl>
                                              <p:pRg st="6" end="6"/>
                                            </p:txEl>
                                          </p:spTgt>
                                        </p:tgtEl>
                                        <p:attrNameLst>
                                          <p:attrName>style.visibility</p:attrName>
                                        </p:attrNameLst>
                                      </p:cBhvr>
                                      <p:to>
                                        <p:strVal val="visible"/>
                                      </p:to>
                                    </p:set>
                                    <p:anim calcmode="lin" valueType="num">
                                      <p:cBhvr additive="base">
                                        <p:cTn id="43" dur="500" fill="hold"/>
                                        <p:tgtEl>
                                          <p:spTgt spid="114691">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1469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14691">
                                            <p:txEl>
                                              <p:pRg st="7" end="7"/>
                                            </p:txEl>
                                          </p:spTgt>
                                        </p:tgtEl>
                                        <p:attrNameLst>
                                          <p:attrName>style.visibility</p:attrName>
                                        </p:attrNameLst>
                                      </p:cBhvr>
                                      <p:to>
                                        <p:strVal val="visible"/>
                                      </p:to>
                                    </p:set>
                                    <p:anim calcmode="lin" valueType="num">
                                      <p:cBhvr additive="base">
                                        <p:cTn id="49" dur="500" fill="hold"/>
                                        <p:tgtEl>
                                          <p:spTgt spid="114691">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14691">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14691">
                                            <p:txEl>
                                              <p:pRg st="8" end="8"/>
                                            </p:txEl>
                                          </p:spTgt>
                                        </p:tgtEl>
                                        <p:attrNameLst>
                                          <p:attrName>style.visibility</p:attrName>
                                        </p:attrNameLst>
                                      </p:cBhvr>
                                      <p:to>
                                        <p:strVal val="visible"/>
                                      </p:to>
                                    </p:set>
                                    <p:anim calcmode="lin" valueType="num">
                                      <p:cBhvr additive="base">
                                        <p:cTn id="55" dur="500" fill="hold"/>
                                        <p:tgtEl>
                                          <p:spTgt spid="114691">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14691">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14691">
                                            <p:txEl>
                                              <p:pRg st="10" end="10"/>
                                            </p:txEl>
                                          </p:spTgt>
                                        </p:tgtEl>
                                        <p:attrNameLst>
                                          <p:attrName>style.visibility</p:attrName>
                                        </p:attrNameLst>
                                      </p:cBhvr>
                                      <p:to>
                                        <p:strVal val="visible"/>
                                      </p:to>
                                    </p:set>
                                    <p:anim calcmode="lin" valueType="num">
                                      <p:cBhvr additive="base">
                                        <p:cTn id="61" dur="500" fill="hold"/>
                                        <p:tgtEl>
                                          <p:spTgt spid="114691">
                                            <p:txEl>
                                              <p:pRg st="10" end="1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14691">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1"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375138" y="684213"/>
            <a:ext cx="8768862" cy="762000"/>
          </a:xfrm>
          <a:prstGeom prst="rect">
            <a:avLst/>
          </a:prstGeom>
          <a:noFill/>
          <a:ln w="9525">
            <a:noFill/>
            <a:miter lim="800000"/>
            <a:headEnd/>
            <a:tailEnd/>
          </a:ln>
        </p:spPr>
        <p:txBody>
          <a:bodyPr>
            <a:spAutoFit/>
          </a:bodyPr>
          <a:lstStyle/>
          <a:p>
            <a:pPr algn="ctr"/>
            <a:endParaRPr lang="en-GB" sz="4400" b="1">
              <a:solidFill>
                <a:srgbClr val="FFFF00"/>
              </a:solidFill>
            </a:endParaRPr>
          </a:p>
        </p:txBody>
      </p:sp>
      <p:sp>
        <p:nvSpPr>
          <p:cNvPr id="14339" name="Text Box 3"/>
          <p:cNvSpPr txBox="1">
            <a:spLocks noChangeArrowheads="1"/>
          </p:cNvSpPr>
          <p:nvPr/>
        </p:nvSpPr>
        <p:spPr bwMode="auto">
          <a:xfrm>
            <a:off x="1267558" y="2057400"/>
            <a:ext cx="6682154" cy="457200"/>
          </a:xfrm>
          <a:prstGeom prst="rect">
            <a:avLst/>
          </a:prstGeom>
          <a:noFill/>
          <a:ln w="9525">
            <a:noFill/>
            <a:miter lim="800000"/>
            <a:headEnd/>
            <a:tailEnd/>
          </a:ln>
        </p:spPr>
        <p:txBody>
          <a:bodyPr>
            <a:spAutoFit/>
          </a:bodyPr>
          <a:lstStyle/>
          <a:p>
            <a:pPr>
              <a:spcBef>
                <a:spcPct val="50000"/>
              </a:spcBef>
            </a:pPr>
            <a:endParaRPr lang="en-GB" sz="2400"/>
          </a:p>
        </p:txBody>
      </p:sp>
      <p:sp>
        <p:nvSpPr>
          <p:cNvPr id="14340" name="Rectangle 4"/>
          <p:cNvSpPr>
            <a:spLocks noGrp="1" noChangeArrowheads="1"/>
          </p:cNvSpPr>
          <p:nvPr>
            <p:ph type="title"/>
          </p:nvPr>
        </p:nvSpPr>
        <p:spPr>
          <a:xfrm>
            <a:off x="539552" y="476672"/>
            <a:ext cx="7877908" cy="906463"/>
          </a:xfrm>
        </p:spPr>
        <p:txBody>
          <a:bodyPr/>
          <a:lstStyle/>
          <a:p>
            <a:pPr algn="ctr"/>
            <a:r>
              <a:rPr lang="en-GB" sz="3200" dirty="0" smtClean="0">
                <a:solidFill>
                  <a:srgbClr val="C00000"/>
                </a:solidFill>
              </a:rPr>
              <a:t>How to perform a power calculation</a:t>
            </a:r>
            <a:endParaRPr lang="en-GB" sz="3200" dirty="0" smtClean="0">
              <a:solidFill>
                <a:srgbClr val="C00000"/>
              </a:solidFill>
              <a:latin typeface="Comic Sans MS" pitchFamily="66" charset="0"/>
              <a:cs typeface="Arial" charset="0"/>
            </a:endParaRPr>
          </a:p>
        </p:txBody>
      </p:sp>
      <p:sp>
        <p:nvSpPr>
          <p:cNvPr id="218117" name="Text Box 5"/>
          <p:cNvSpPr txBox="1">
            <a:spLocks noChangeArrowheads="1"/>
          </p:cNvSpPr>
          <p:nvPr/>
        </p:nvSpPr>
        <p:spPr bwMode="auto">
          <a:xfrm>
            <a:off x="683568" y="1916832"/>
            <a:ext cx="7924800" cy="6832640"/>
          </a:xfrm>
          <a:prstGeom prst="rect">
            <a:avLst/>
          </a:prstGeom>
          <a:noFill/>
          <a:ln w="12700">
            <a:noFill/>
            <a:miter lim="800000"/>
            <a:headEnd type="none" w="sm" len="sm"/>
            <a:tailEnd type="none" w="sm" len="sm"/>
          </a:ln>
        </p:spPr>
        <p:txBody>
          <a:bodyPr>
            <a:spAutoFit/>
          </a:bodyPr>
          <a:lstStyle/>
          <a:p>
            <a:pPr marL="457200" indent="-457200">
              <a:spcBef>
                <a:spcPct val="50000"/>
              </a:spcBef>
              <a:buFontTx/>
              <a:buChar char="•"/>
            </a:pPr>
            <a:r>
              <a:rPr lang="en-GB" sz="2400" dirty="0" smtClean="0"/>
              <a:t>Use simple rule of thumb (not recommended)</a:t>
            </a:r>
          </a:p>
          <a:p>
            <a:pPr marL="457200" indent="-457200">
              <a:spcBef>
                <a:spcPct val="50000"/>
              </a:spcBef>
              <a:buFontTx/>
              <a:buChar char="•"/>
            </a:pPr>
            <a:r>
              <a:rPr lang="en-GB" sz="2400" dirty="0" smtClean="0"/>
              <a:t>Book</a:t>
            </a:r>
            <a:r>
              <a:rPr lang="en-GB" sz="2400" dirty="0"/>
              <a:t>: Sample size tables for clinical studies</a:t>
            </a:r>
            <a:br>
              <a:rPr lang="en-GB" sz="2400" dirty="0"/>
            </a:br>
            <a:r>
              <a:rPr lang="en-GB" sz="2400" dirty="0"/>
              <a:t>(David </a:t>
            </a:r>
            <a:r>
              <a:rPr lang="en-GB" sz="2400" dirty="0" err="1"/>
              <a:t>Machin</a:t>
            </a:r>
            <a:r>
              <a:rPr lang="en-GB" sz="2400" dirty="0"/>
              <a:t>, Michael </a:t>
            </a:r>
            <a:r>
              <a:rPr lang="en-GB" sz="2400" dirty="0" err="1"/>
              <a:t>Cambell</a:t>
            </a:r>
            <a:r>
              <a:rPr lang="en-GB" sz="2400" dirty="0"/>
              <a:t>, Peter </a:t>
            </a:r>
            <a:r>
              <a:rPr lang="en-GB" sz="2400" dirty="0" err="1"/>
              <a:t>Fayers</a:t>
            </a:r>
            <a:r>
              <a:rPr lang="en-GB" sz="2400" dirty="0"/>
              <a:t> and Alain </a:t>
            </a:r>
            <a:r>
              <a:rPr lang="en-GB" sz="2400" dirty="0" err="1"/>
              <a:t>Pinol</a:t>
            </a:r>
            <a:r>
              <a:rPr lang="en-GB" sz="2400" dirty="0"/>
              <a:t>)</a:t>
            </a:r>
          </a:p>
          <a:p>
            <a:pPr marL="457200" indent="-457200">
              <a:spcBef>
                <a:spcPct val="50000"/>
              </a:spcBef>
              <a:buFontTx/>
              <a:buChar char="•"/>
            </a:pPr>
            <a:r>
              <a:rPr lang="en-GB" sz="2400" dirty="0" smtClean="0"/>
              <a:t>Specialist </a:t>
            </a:r>
            <a:r>
              <a:rPr lang="en-GB" sz="2400" dirty="0"/>
              <a:t>software</a:t>
            </a:r>
            <a:br>
              <a:rPr lang="en-GB" sz="2400" dirty="0"/>
            </a:br>
            <a:r>
              <a:rPr lang="en-GB" sz="2400" dirty="0"/>
              <a:t>	- </a:t>
            </a:r>
            <a:r>
              <a:rPr lang="en-GB" sz="2400" dirty="0" err="1"/>
              <a:t>Licenced</a:t>
            </a:r>
            <a:r>
              <a:rPr lang="en-GB" sz="2400" dirty="0"/>
              <a:t> statistical packages (</a:t>
            </a:r>
            <a:r>
              <a:rPr lang="en-GB" sz="2400" dirty="0" err="1"/>
              <a:t>Stata</a:t>
            </a:r>
            <a:r>
              <a:rPr lang="en-GB" sz="2400" dirty="0"/>
              <a:t>, SAS, S-plus, etc)</a:t>
            </a:r>
            <a:br>
              <a:rPr lang="en-GB" sz="2400" dirty="0"/>
            </a:br>
            <a:r>
              <a:rPr lang="en-GB" sz="2400" dirty="0"/>
              <a:t>	- Unlicensed software (search the Web)</a:t>
            </a:r>
            <a:br>
              <a:rPr lang="en-GB" sz="2400" dirty="0"/>
            </a:br>
            <a:r>
              <a:rPr lang="en-GB" sz="2400" dirty="0"/>
              <a:t>	- Web-based tools (again search the Web) </a:t>
            </a:r>
          </a:p>
          <a:p>
            <a:pPr marL="457200" indent="-457200">
              <a:spcBef>
                <a:spcPct val="50000"/>
              </a:spcBef>
              <a:buFontTx/>
              <a:buChar char="•"/>
            </a:pPr>
            <a:r>
              <a:rPr lang="en-GB" sz="2400" dirty="0" smtClean="0">
                <a:solidFill>
                  <a:srgbClr val="C00000"/>
                </a:solidFill>
              </a:rPr>
              <a:t>BEST OF ALL _ Ask </a:t>
            </a:r>
            <a:r>
              <a:rPr lang="en-GB" sz="2400" dirty="0">
                <a:solidFill>
                  <a:srgbClr val="C00000"/>
                </a:solidFill>
              </a:rPr>
              <a:t>a statistician</a:t>
            </a:r>
          </a:p>
          <a:p>
            <a:pPr marL="457200" indent="-457200">
              <a:spcBef>
                <a:spcPct val="50000"/>
              </a:spcBef>
            </a:pPr>
            <a:r>
              <a:rPr lang="en-GB" sz="2400" dirty="0"/>
              <a:t>		</a:t>
            </a:r>
          </a:p>
          <a:p>
            <a:pPr marL="457200" indent="-457200">
              <a:spcBef>
                <a:spcPct val="50000"/>
              </a:spcBef>
              <a:buFontTx/>
              <a:buChar char="•"/>
            </a:pPr>
            <a:endParaRPr lang="en-GB" sz="2400" dirty="0">
              <a:solidFill>
                <a:srgbClr val="00FFCC"/>
              </a:solidFill>
            </a:endParaRPr>
          </a:p>
          <a:p>
            <a:pPr marL="457200" indent="-457200">
              <a:spcBef>
                <a:spcPct val="50000"/>
              </a:spcBef>
              <a:buFontTx/>
              <a:buChar char="•"/>
            </a:pPr>
            <a:endParaRPr lang="en-GB" sz="2000" dirty="0">
              <a:solidFill>
                <a:srgbClr val="00FFCC"/>
              </a:solidFill>
            </a:endParaRPr>
          </a:p>
          <a:p>
            <a:pPr marL="457200" indent="-457200">
              <a:spcBef>
                <a:spcPct val="50000"/>
              </a:spcBef>
            </a:pPr>
            <a:r>
              <a:rPr lang="en-GB" sz="2000" dirty="0">
                <a:solidFill>
                  <a:srgbClr val="00FFCC"/>
                </a:solidFill>
              </a:rPr>
              <a:t> </a:t>
            </a:r>
          </a:p>
          <a:p>
            <a:pPr marL="457200" indent="-457200">
              <a:spcBef>
                <a:spcPct val="50000"/>
              </a:spcBef>
            </a:pPr>
            <a:endParaRPr lang="en-US" sz="2000" i="1" dirty="0">
              <a:solidFill>
                <a:srgbClr val="CCECFF"/>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81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811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811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811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755576" y="188640"/>
            <a:ext cx="7772400" cy="1143000"/>
          </a:xfrm>
        </p:spPr>
        <p:txBody>
          <a:bodyPr/>
          <a:lstStyle/>
          <a:p>
            <a:pPr eaLnBrk="1" hangingPunct="1">
              <a:defRPr/>
            </a:pPr>
            <a:r>
              <a:rPr lang="en-GB" sz="3200" dirty="0" smtClean="0"/>
              <a:t>BIAS</a:t>
            </a:r>
            <a:endParaRPr lang="en-US" sz="3200" dirty="0" smtClean="0"/>
          </a:p>
        </p:txBody>
      </p:sp>
      <p:sp>
        <p:nvSpPr>
          <p:cNvPr id="36867" name="Rectangle 3"/>
          <p:cNvSpPr>
            <a:spLocks noGrp="1" noChangeArrowheads="1"/>
          </p:cNvSpPr>
          <p:nvPr>
            <p:ph type="body" idx="1"/>
          </p:nvPr>
        </p:nvSpPr>
        <p:spPr>
          <a:xfrm>
            <a:off x="762000" y="2286000"/>
            <a:ext cx="7772400" cy="4114800"/>
          </a:xfrm>
        </p:spPr>
        <p:txBody>
          <a:bodyPr/>
          <a:lstStyle/>
          <a:p>
            <a:pPr eaLnBrk="1" hangingPunct="1"/>
            <a:r>
              <a:rPr lang="en-GB" smtClean="0"/>
              <a:t>   </a:t>
            </a:r>
            <a:r>
              <a:rPr lang="en-GB" b="1" smtClean="0"/>
              <a:t>A systematic error in design, conduct or analysis of a study which produces a mistaken estimate of an exposure on the risk of disease</a:t>
            </a:r>
            <a:endParaRPr lang="en-US" b="1" smtClean="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685800" y="228600"/>
            <a:ext cx="7772400" cy="1143000"/>
          </a:xfrm>
        </p:spPr>
        <p:txBody>
          <a:bodyPr/>
          <a:lstStyle/>
          <a:p>
            <a:pPr eaLnBrk="1" hangingPunct="1"/>
            <a:r>
              <a:rPr lang="en-GB" sz="3600" smtClean="0"/>
              <a:t>BIAS in RCT’s</a:t>
            </a:r>
            <a:endParaRPr lang="en-US" sz="3600" smtClean="0"/>
          </a:p>
        </p:txBody>
      </p:sp>
      <p:sp>
        <p:nvSpPr>
          <p:cNvPr id="35843" name="Rectangle 3"/>
          <p:cNvSpPr>
            <a:spLocks noGrp="1" noChangeArrowheads="1"/>
          </p:cNvSpPr>
          <p:nvPr>
            <p:ph type="body" idx="1"/>
          </p:nvPr>
        </p:nvSpPr>
        <p:spPr>
          <a:xfrm>
            <a:off x="827584" y="1772816"/>
            <a:ext cx="7772400" cy="4572000"/>
          </a:xfrm>
        </p:spPr>
        <p:txBody>
          <a:bodyPr/>
          <a:lstStyle/>
          <a:p>
            <a:pPr marL="609600" indent="-609600" eaLnBrk="1" hangingPunct="1">
              <a:lnSpc>
                <a:spcPct val="90000"/>
              </a:lnSpc>
            </a:pPr>
            <a:r>
              <a:rPr lang="en-GB" b="1" i="1" dirty="0" smtClean="0"/>
              <a:t>Due to:-</a:t>
            </a:r>
          </a:p>
          <a:p>
            <a:pPr marL="609600" indent="-609600" eaLnBrk="1" hangingPunct="1">
              <a:lnSpc>
                <a:spcPct val="90000"/>
              </a:lnSpc>
            </a:pPr>
            <a:r>
              <a:rPr lang="en-GB" b="1" dirty="0" smtClean="0"/>
              <a:t>Sponsorship</a:t>
            </a:r>
          </a:p>
          <a:p>
            <a:pPr marL="609600" indent="-609600" eaLnBrk="1" hangingPunct="1">
              <a:lnSpc>
                <a:spcPct val="90000"/>
              </a:lnSpc>
            </a:pPr>
            <a:r>
              <a:rPr lang="en-GB" b="1" dirty="0" smtClean="0"/>
              <a:t>Study patient selection/allocation</a:t>
            </a:r>
          </a:p>
          <a:p>
            <a:pPr marL="609600" indent="-609600" eaLnBrk="1" hangingPunct="1">
              <a:lnSpc>
                <a:spcPct val="90000"/>
              </a:lnSpc>
            </a:pPr>
            <a:r>
              <a:rPr lang="en-GB" b="1" dirty="0" smtClean="0"/>
              <a:t>Prejudice of patient</a:t>
            </a:r>
          </a:p>
          <a:p>
            <a:pPr marL="609600" indent="-609600" eaLnBrk="1" hangingPunct="1">
              <a:lnSpc>
                <a:spcPct val="90000"/>
              </a:lnSpc>
            </a:pPr>
            <a:r>
              <a:rPr lang="en-GB" b="1" dirty="0" smtClean="0"/>
              <a:t>Prejudice of observer</a:t>
            </a:r>
          </a:p>
          <a:p>
            <a:pPr marL="609600" indent="-609600" eaLnBrk="1" hangingPunct="1">
              <a:lnSpc>
                <a:spcPct val="90000"/>
              </a:lnSpc>
            </a:pPr>
            <a:r>
              <a:rPr lang="en-GB" b="1" dirty="0" smtClean="0"/>
              <a:t>Prejudice of clinician</a:t>
            </a:r>
          </a:p>
          <a:p>
            <a:pPr marL="609600" indent="-609600" eaLnBrk="1" hangingPunct="1">
              <a:lnSpc>
                <a:spcPct val="90000"/>
              </a:lnSpc>
            </a:pPr>
            <a:r>
              <a:rPr lang="en-GB" b="1" dirty="0" smtClean="0"/>
              <a:t>Poor study conduct</a:t>
            </a:r>
          </a:p>
          <a:p>
            <a:pPr marL="609600" indent="-609600" eaLnBrk="1" hangingPunct="1">
              <a:lnSpc>
                <a:spcPct val="90000"/>
              </a:lnSpc>
            </a:pPr>
            <a:r>
              <a:rPr lang="en-GB" b="1" dirty="0" smtClean="0"/>
              <a:t>Inappropriate analyses</a:t>
            </a:r>
          </a:p>
          <a:p>
            <a:pPr marL="609600" indent="-609600" eaLnBrk="1" hangingPunct="1">
              <a:lnSpc>
                <a:spcPct val="90000"/>
              </a:lnSpc>
            </a:pPr>
            <a:r>
              <a:rPr lang="en-GB" b="1" dirty="0" smtClean="0"/>
              <a:t>Misinterpretation of results</a:t>
            </a:r>
            <a:endParaRPr lang="en-US" b="1" dirty="0" smtClean="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2"/>
          <p:cNvSpPr txBox="1">
            <a:spLocks noChangeArrowheads="1"/>
          </p:cNvSpPr>
          <p:nvPr/>
        </p:nvSpPr>
        <p:spPr bwMode="auto">
          <a:xfrm>
            <a:off x="1691680" y="332656"/>
            <a:ext cx="7046540" cy="1077913"/>
          </a:xfrm>
          <a:prstGeom prst="rect">
            <a:avLst/>
          </a:prstGeom>
          <a:noFill/>
          <a:ln w="9525">
            <a:noFill/>
            <a:miter lim="800000"/>
            <a:headEnd/>
            <a:tailEnd/>
          </a:ln>
          <a:effectLst/>
        </p:spPr>
        <p:txBody>
          <a:bodyPr wrap="square">
            <a:spAutoFit/>
          </a:bodyPr>
          <a:lstStyle/>
          <a:p>
            <a:pPr>
              <a:spcBef>
                <a:spcPct val="50000"/>
              </a:spcBef>
              <a:defRPr/>
            </a:pPr>
            <a:r>
              <a:rPr lang="en-GB" sz="3200" i="0" dirty="0">
                <a:solidFill>
                  <a:srgbClr val="C00000"/>
                </a:solidFill>
                <a:latin typeface="+mj-lt"/>
              </a:rPr>
              <a:t>Risk of venous thrombosis with third generation</a:t>
            </a:r>
            <a:r>
              <a:rPr lang="en-GB" sz="3200" i="0" dirty="0">
                <a:solidFill>
                  <a:srgbClr val="C00000"/>
                </a:solidFill>
                <a:effectLst>
                  <a:outerShdw blurRad="38100" dist="38100" dir="2700000" algn="tl">
                    <a:srgbClr val="FFFFFF"/>
                  </a:outerShdw>
                </a:effectLst>
                <a:latin typeface="+mj-lt"/>
              </a:rPr>
              <a:t> </a:t>
            </a:r>
            <a:r>
              <a:rPr lang="en-GB" sz="3200" i="0" dirty="0">
                <a:solidFill>
                  <a:srgbClr val="C00000"/>
                </a:solidFill>
                <a:latin typeface="+mj-lt"/>
              </a:rPr>
              <a:t>contraceptives</a:t>
            </a:r>
          </a:p>
        </p:txBody>
      </p:sp>
      <p:sp>
        <p:nvSpPr>
          <p:cNvPr id="39939" name="Line 3"/>
          <p:cNvSpPr>
            <a:spLocks noChangeShapeType="1"/>
          </p:cNvSpPr>
          <p:nvPr/>
        </p:nvSpPr>
        <p:spPr bwMode="auto">
          <a:xfrm>
            <a:off x="1907704" y="1772816"/>
            <a:ext cx="0" cy="3657600"/>
          </a:xfrm>
          <a:prstGeom prst="line">
            <a:avLst/>
          </a:prstGeom>
          <a:noFill/>
          <a:ln w="9525">
            <a:solidFill>
              <a:schemeClr val="accent6">
                <a:lumMod val="75000"/>
              </a:schemeClr>
            </a:solidFill>
            <a:round/>
            <a:headEnd/>
            <a:tailEnd/>
          </a:ln>
        </p:spPr>
        <p:txBody>
          <a:bodyPr/>
          <a:lstStyle/>
          <a:p>
            <a:endParaRPr lang="en-GB">
              <a:solidFill>
                <a:schemeClr val="accent6"/>
              </a:solidFill>
            </a:endParaRPr>
          </a:p>
        </p:txBody>
      </p:sp>
      <p:sp>
        <p:nvSpPr>
          <p:cNvPr id="39940" name="Line 4"/>
          <p:cNvSpPr>
            <a:spLocks noChangeShapeType="1"/>
          </p:cNvSpPr>
          <p:nvPr/>
        </p:nvSpPr>
        <p:spPr bwMode="auto">
          <a:xfrm>
            <a:off x="1981200" y="5638800"/>
            <a:ext cx="6019800" cy="0"/>
          </a:xfrm>
          <a:prstGeom prst="line">
            <a:avLst/>
          </a:prstGeom>
          <a:noFill/>
          <a:ln w="9525">
            <a:solidFill>
              <a:schemeClr val="accent6"/>
            </a:solidFill>
            <a:round/>
            <a:headEnd/>
            <a:tailEnd/>
          </a:ln>
        </p:spPr>
        <p:txBody>
          <a:bodyPr/>
          <a:lstStyle/>
          <a:p>
            <a:endParaRPr lang="en-GB">
              <a:solidFill>
                <a:schemeClr val="accent6"/>
              </a:solidFill>
            </a:endParaRPr>
          </a:p>
        </p:txBody>
      </p:sp>
      <p:sp>
        <p:nvSpPr>
          <p:cNvPr id="39941" name="Line 5"/>
          <p:cNvSpPr>
            <a:spLocks noChangeShapeType="1"/>
          </p:cNvSpPr>
          <p:nvPr/>
        </p:nvSpPr>
        <p:spPr bwMode="auto">
          <a:xfrm flipH="1">
            <a:off x="1752600" y="4343400"/>
            <a:ext cx="228600" cy="0"/>
          </a:xfrm>
          <a:prstGeom prst="line">
            <a:avLst/>
          </a:prstGeom>
          <a:noFill/>
          <a:ln w="9525">
            <a:solidFill>
              <a:schemeClr val="bg1"/>
            </a:solidFill>
            <a:round/>
            <a:headEnd/>
            <a:tailEnd/>
          </a:ln>
        </p:spPr>
        <p:txBody>
          <a:bodyPr/>
          <a:lstStyle/>
          <a:p>
            <a:endParaRPr lang="en-GB">
              <a:solidFill>
                <a:schemeClr val="accent6"/>
              </a:solidFill>
            </a:endParaRPr>
          </a:p>
        </p:txBody>
      </p:sp>
      <p:sp>
        <p:nvSpPr>
          <p:cNvPr id="39942" name="Line 6"/>
          <p:cNvSpPr>
            <a:spLocks noChangeShapeType="1"/>
          </p:cNvSpPr>
          <p:nvPr/>
        </p:nvSpPr>
        <p:spPr bwMode="auto">
          <a:xfrm flipH="1">
            <a:off x="1752600" y="3048000"/>
            <a:ext cx="228600" cy="0"/>
          </a:xfrm>
          <a:prstGeom prst="line">
            <a:avLst/>
          </a:prstGeom>
          <a:noFill/>
          <a:ln w="9525">
            <a:solidFill>
              <a:schemeClr val="bg1"/>
            </a:solidFill>
            <a:round/>
            <a:headEnd/>
            <a:tailEnd/>
          </a:ln>
        </p:spPr>
        <p:txBody>
          <a:bodyPr/>
          <a:lstStyle/>
          <a:p>
            <a:endParaRPr lang="en-GB">
              <a:solidFill>
                <a:schemeClr val="accent6"/>
              </a:solidFill>
            </a:endParaRPr>
          </a:p>
        </p:txBody>
      </p:sp>
      <p:sp>
        <p:nvSpPr>
          <p:cNvPr id="39943" name="Line 7"/>
          <p:cNvSpPr>
            <a:spLocks noChangeShapeType="1"/>
          </p:cNvSpPr>
          <p:nvPr/>
        </p:nvSpPr>
        <p:spPr bwMode="auto">
          <a:xfrm>
            <a:off x="1752600" y="1828800"/>
            <a:ext cx="228600" cy="0"/>
          </a:xfrm>
          <a:prstGeom prst="line">
            <a:avLst/>
          </a:prstGeom>
          <a:noFill/>
          <a:ln w="9525">
            <a:solidFill>
              <a:schemeClr val="bg1"/>
            </a:solidFill>
            <a:round/>
            <a:headEnd/>
            <a:tailEnd/>
          </a:ln>
        </p:spPr>
        <p:txBody>
          <a:bodyPr/>
          <a:lstStyle/>
          <a:p>
            <a:endParaRPr lang="en-GB">
              <a:solidFill>
                <a:schemeClr val="accent6"/>
              </a:solidFill>
            </a:endParaRPr>
          </a:p>
        </p:txBody>
      </p:sp>
      <p:sp>
        <p:nvSpPr>
          <p:cNvPr id="39944" name="Text Box 8"/>
          <p:cNvSpPr txBox="1">
            <a:spLocks noChangeArrowheads="1"/>
          </p:cNvSpPr>
          <p:nvPr/>
        </p:nvSpPr>
        <p:spPr bwMode="auto">
          <a:xfrm>
            <a:off x="1143000" y="1676400"/>
            <a:ext cx="685800" cy="457200"/>
          </a:xfrm>
          <a:prstGeom prst="rect">
            <a:avLst/>
          </a:prstGeom>
          <a:noFill/>
          <a:ln w="9525">
            <a:noFill/>
            <a:miter lim="800000"/>
            <a:headEnd/>
            <a:tailEnd/>
          </a:ln>
        </p:spPr>
        <p:txBody>
          <a:bodyPr>
            <a:spAutoFit/>
          </a:bodyPr>
          <a:lstStyle/>
          <a:p>
            <a:pPr>
              <a:spcBef>
                <a:spcPct val="50000"/>
              </a:spcBef>
            </a:pPr>
            <a:r>
              <a:rPr lang="en-GB" sz="2400">
                <a:solidFill>
                  <a:schemeClr val="accent6"/>
                </a:solidFill>
              </a:rPr>
              <a:t>3.0</a:t>
            </a:r>
          </a:p>
        </p:txBody>
      </p:sp>
      <p:sp>
        <p:nvSpPr>
          <p:cNvPr id="39945" name="Text Box 9"/>
          <p:cNvSpPr txBox="1">
            <a:spLocks noChangeArrowheads="1"/>
          </p:cNvSpPr>
          <p:nvPr/>
        </p:nvSpPr>
        <p:spPr bwMode="auto">
          <a:xfrm>
            <a:off x="1143000" y="2819400"/>
            <a:ext cx="685800" cy="457200"/>
          </a:xfrm>
          <a:prstGeom prst="rect">
            <a:avLst/>
          </a:prstGeom>
          <a:noFill/>
          <a:ln w="9525">
            <a:noFill/>
            <a:miter lim="800000"/>
            <a:headEnd/>
            <a:tailEnd/>
          </a:ln>
        </p:spPr>
        <p:txBody>
          <a:bodyPr>
            <a:spAutoFit/>
          </a:bodyPr>
          <a:lstStyle/>
          <a:p>
            <a:pPr>
              <a:spcBef>
                <a:spcPct val="50000"/>
              </a:spcBef>
            </a:pPr>
            <a:r>
              <a:rPr lang="en-GB" sz="2400">
                <a:solidFill>
                  <a:schemeClr val="accent6"/>
                </a:solidFill>
              </a:rPr>
              <a:t>2.0</a:t>
            </a:r>
          </a:p>
        </p:txBody>
      </p:sp>
      <p:sp>
        <p:nvSpPr>
          <p:cNvPr id="39946" name="Text Box 10"/>
          <p:cNvSpPr txBox="1">
            <a:spLocks noChangeArrowheads="1"/>
          </p:cNvSpPr>
          <p:nvPr/>
        </p:nvSpPr>
        <p:spPr bwMode="auto">
          <a:xfrm>
            <a:off x="1143000" y="4114800"/>
            <a:ext cx="685800" cy="457200"/>
          </a:xfrm>
          <a:prstGeom prst="rect">
            <a:avLst/>
          </a:prstGeom>
          <a:noFill/>
          <a:ln w="9525">
            <a:noFill/>
            <a:miter lim="800000"/>
            <a:headEnd/>
            <a:tailEnd/>
          </a:ln>
        </p:spPr>
        <p:txBody>
          <a:bodyPr>
            <a:spAutoFit/>
          </a:bodyPr>
          <a:lstStyle/>
          <a:p>
            <a:pPr>
              <a:spcBef>
                <a:spcPct val="50000"/>
              </a:spcBef>
            </a:pPr>
            <a:r>
              <a:rPr lang="en-GB" sz="2400">
                <a:solidFill>
                  <a:schemeClr val="accent6"/>
                </a:solidFill>
              </a:rPr>
              <a:t>1.0</a:t>
            </a:r>
          </a:p>
        </p:txBody>
      </p:sp>
      <p:sp>
        <p:nvSpPr>
          <p:cNvPr id="39947" name="Text Box 11"/>
          <p:cNvSpPr txBox="1">
            <a:spLocks noChangeArrowheads="1"/>
          </p:cNvSpPr>
          <p:nvPr/>
        </p:nvSpPr>
        <p:spPr bwMode="auto">
          <a:xfrm>
            <a:off x="2362200" y="5638800"/>
            <a:ext cx="1371600" cy="457200"/>
          </a:xfrm>
          <a:prstGeom prst="rect">
            <a:avLst/>
          </a:prstGeom>
          <a:noFill/>
          <a:ln w="9525">
            <a:noFill/>
            <a:miter lim="800000"/>
            <a:headEnd/>
            <a:tailEnd/>
          </a:ln>
        </p:spPr>
        <p:txBody>
          <a:bodyPr>
            <a:spAutoFit/>
          </a:bodyPr>
          <a:lstStyle/>
          <a:p>
            <a:pPr algn="ctr">
              <a:spcBef>
                <a:spcPct val="50000"/>
              </a:spcBef>
            </a:pPr>
            <a:r>
              <a:rPr lang="en-GB" sz="2400">
                <a:solidFill>
                  <a:schemeClr val="accent6"/>
                </a:solidFill>
              </a:rPr>
              <a:t>No</a:t>
            </a:r>
          </a:p>
        </p:txBody>
      </p:sp>
      <p:sp>
        <p:nvSpPr>
          <p:cNvPr id="39948" name="Text Box 12"/>
          <p:cNvSpPr txBox="1">
            <a:spLocks noChangeArrowheads="1"/>
          </p:cNvSpPr>
          <p:nvPr/>
        </p:nvSpPr>
        <p:spPr bwMode="auto">
          <a:xfrm>
            <a:off x="6172200" y="5638800"/>
            <a:ext cx="1524000" cy="457200"/>
          </a:xfrm>
          <a:prstGeom prst="rect">
            <a:avLst/>
          </a:prstGeom>
          <a:noFill/>
          <a:ln w="9525">
            <a:noFill/>
            <a:miter lim="800000"/>
            <a:headEnd/>
            <a:tailEnd/>
          </a:ln>
        </p:spPr>
        <p:txBody>
          <a:bodyPr>
            <a:spAutoFit/>
          </a:bodyPr>
          <a:lstStyle/>
          <a:p>
            <a:pPr algn="ctr">
              <a:spcBef>
                <a:spcPct val="50000"/>
              </a:spcBef>
            </a:pPr>
            <a:r>
              <a:rPr lang="en-GB" sz="2400">
                <a:solidFill>
                  <a:schemeClr val="accent6"/>
                </a:solidFill>
              </a:rPr>
              <a:t>Yes</a:t>
            </a:r>
          </a:p>
        </p:txBody>
      </p:sp>
      <p:sp>
        <p:nvSpPr>
          <p:cNvPr id="39949" name="Text Box 13"/>
          <p:cNvSpPr txBox="1">
            <a:spLocks noChangeArrowheads="1"/>
          </p:cNvSpPr>
          <p:nvPr/>
        </p:nvSpPr>
        <p:spPr bwMode="auto">
          <a:xfrm>
            <a:off x="3962400" y="6019800"/>
            <a:ext cx="2057400" cy="457200"/>
          </a:xfrm>
          <a:prstGeom prst="rect">
            <a:avLst/>
          </a:prstGeom>
          <a:noFill/>
          <a:ln w="9525">
            <a:noFill/>
            <a:miter lim="800000"/>
            <a:headEnd/>
            <a:tailEnd/>
          </a:ln>
        </p:spPr>
        <p:txBody>
          <a:bodyPr>
            <a:spAutoFit/>
          </a:bodyPr>
          <a:lstStyle/>
          <a:p>
            <a:pPr algn="ctr">
              <a:spcBef>
                <a:spcPct val="50000"/>
              </a:spcBef>
            </a:pPr>
            <a:r>
              <a:rPr lang="en-GB" sz="2400" dirty="0">
                <a:solidFill>
                  <a:schemeClr val="tx2">
                    <a:lumMod val="60000"/>
                    <a:lumOff val="40000"/>
                  </a:schemeClr>
                </a:solidFill>
              </a:rPr>
              <a:t>Funding</a:t>
            </a:r>
          </a:p>
        </p:txBody>
      </p:sp>
      <p:sp>
        <p:nvSpPr>
          <p:cNvPr id="39950" name="Oval 14"/>
          <p:cNvSpPr>
            <a:spLocks noChangeArrowheads="1"/>
          </p:cNvSpPr>
          <p:nvPr/>
        </p:nvSpPr>
        <p:spPr bwMode="auto">
          <a:xfrm>
            <a:off x="3048000" y="2514600"/>
            <a:ext cx="304800" cy="304800"/>
          </a:xfrm>
          <a:prstGeom prst="ellipse">
            <a:avLst/>
          </a:prstGeom>
          <a:solidFill>
            <a:srgbClr val="FF66FF"/>
          </a:solidFill>
          <a:ln w="9525">
            <a:solidFill>
              <a:schemeClr val="tx1"/>
            </a:solidFill>
            <a:round/>
            <a:headEnd/>
            <a:tailEnd/>
          </a:ln>
        </p:spPr>
        <p:txBody>
          <a:bodyPr wrap="none" anchor="ctr"/>
          <a:lstStyle/>
          <a:p>
            <a:endParaRPr lang="en-GB">
              <a:solidFill>
                <a:schemeClr val="accent6"/>
              </a:solidFill>
            </a:endParaRPr>
          </a:p>
        </p:txBody>
      </p:sp>
      <p:sp>
        <p:nvSpPr>
          <p:cNvPr id="39951" name="Oval 15"/>
          <p:cNvSpPr>
            <a:spLocks noChangeArrowheads="1"/>
          </p:cNvSpPr>
          <p:nvPr/>
        </p:nvSpPr>
        <p:spPr bwMode="auto">
          <a:xfrm>
            <a:off x="3429000" y="3124200"/>
            <a:ext cx="304800" cy="304800"/>
          </a:xfrm>
          <a:prstGeom prst="ellipse">
            <a:avLst/>
          </a:prstGeom>
          <a:solidFill>
            <a:srgbClr val="FF66FF"/>
          </a:solidFill>
          <a:ln w="9525">
            <a:solidFill>
              <a:schemeClr val="tx1"/>
            </a:solidFill>
            <a:round/>
            <a:headEnd/>
            <a:tailEnd/>
          </a:ln>
        </p:spPr>
        <p:txBody>
          <a:bodyPr wrap="none" anchor="ctr"/>
          <a:lstStyle/>
          <a:p>
            <a:endParaRPr lang="en-GB">
              <a:solidFill>
                <a:schemeClr val="accent6"/>
              </a:solidFill>
            </a:endParaRPr>
          </a:p>
        </p:txBody>
      </p:sp>
      <p:sp>
        <p:nvSpPr>
          <p:cNvPr id="39952" name="Oval 16"/>
          <p:cNvSpPr>
            <a:spLocks noChangeArrowheads="1"/>
          </p:cNvSpPr>
          <p:nvPr/>
        </p:nvSpPr>
        <p:spPr bwMode="auto">
          <a:xfrm>
            <a:off x="3810000" y="2590800"/>
            <a:ext cx="304800" cy="304800"/>
          </a:xfrm>
          <a:prstGeom prst="ellipse">
            <a:avLst/>
          </a:prstGeom>
          <a:solidFill>
            <a:srgbClr val="FF66FF"/>
          </a:solidFill>
          <a:ln w="9525">
            <a:solidFill>
              <a:schemeClr val="tx1"/>
            </a:solidFill>
            <a:round/>
            <a:headEnd/>
            <a:tailEnd/>
          </a:ln>
        </p:spPr>
        <p:txBody>
          <a:bodyPr wrap="none" anchor="ctr"/>
          <a:lstStyle/>
          <a:p>
            <a:endParaRPr lang="en-GB">
              <a:solidFill>
                <a:schemeClr val="accent6"/>
              </a:solidFill>
            </a:endParaRPr>
          </a:p>
        </p:txBody>
      </p:sp>
      <p:sp>
        <p:nvSpPr>
          <p:cNvPr id="39953" name="Oval 17"/>
          <p:cNvSpPr>
            <a:spLocks noChangeArrowheads="1"/>
          </p:cNvSpPr>
          <p:nvPr/>
        </p:nvSpPr>
        <p:spPr bwMode="auto">
          <a:xfrm>
            <a:off x="6096000" y="3505200"/>
            <a:ext cx="304800" cy="304800"/>
          </a:xfrm>
          <a:prstGeom prst="ellipse">
            <a:avLst/>
          </a:prstGeom>
          <a:solidFill>
            <a:srgbClr val="FF66FF"/>
          </a:solidFill>
          <a:ln w="9525">
            <a:solidFill>
              <a:schemeClr val="tx1"/>
            </a:solidFill>
            <a:round/>
            <a:headEnd/>
            <a:tailEnd/>
          </a:ln>
        </p:spPr>
        <p:txBody>
          <a:bodyPr wrap="none" anchor="ctr"/>
          <a:lstStyle/>
          <a:p>
            <a:endParaRPr lang="en-GB">
              <a:solidFill>
                <a:schemeClr val="accent6"/>
              </a:solidFill>
            </a:endParaRPr>
          </a:p>
        </p:txBody>
      </p:sp>
      <p:sp>
        <p:nvSpPr>
          <p:cNvPr id="39954" name="Oval 18"/>
          <p:cNvSpPr>
            <a:spLocks noChangeArrowheads="1"/>
          </p:cNvSpPr>
          <p:nvPr/>
        </p:nvSpPr>
        <p:spPr bwMode="auto">
          <a:xfrm>
            <a:off x="6553200" y="3962400"/>
            <a:ext cx="304800" cy="304800"/>
          </a:xfrm>
          <a:prstGeom prst="ellipse">
            <a:avLst/>
          </a:prstGeom>
          <a:solidFill>
            <a:srgbClr val="FF66FF"/>
          </a:solidFill>
          <a:ln w="9525">
            <a:solidFill>
              <a:schemeClr val="tx1"/>
            </a:solidFill>
            <a:round/>
            <a:headEnd/>
            <a:tailEnd/>
          </a:ln>
        </p:spPr>
        <p:txBody>
          <a:bodyPr wrap="none" anchor="ctr"/>
          <a:lstStyle/>
          <a:p>
            <a:endParaRPr lang="en-GB">
              <a:solidFill>
                <a:schemeClr val="accent6"/>
              </a:solidFill>
            </a:endParaRPr>
          </a:p>
        </p:txBody>
      </p:sp>
      <p:sp>
        <p:nvSpPr>
          <p:cNvPr id="39955" name="Oval 19"/>
          <p:cNvSpPr>
            <a:spLocks noChangeArrowheads="1"/>
          </p:cNvSpPr>
          <p:nvPr/>
        </p:nvSpPr>
        <p:spPr bwMode="auto">
          <a:xfrm>
            <a:off x="6858000" y="3429000"/>
            <a:ext cx="304800" cy="304800"/>
          </a:xfrm>
          <a:prstGeom prst="ellipse">
            <a:avLst/>
          </a:prstGeom>
          <a:solidFill>
            <a:srgbClr val="FF66FF"/>
          </a:solidFill>
          <a:ln w="9525">
            <a:solidFill>
              <a:schemeClr val="tx1"/>
            </a:solidFill>
            <a:round/>
            <a:headEnd/>
            <a:tailEnd/>
          </a:ln>
        </p:spPr>
        <p:txBody>
          <a:bodyPr wrap="none" anchor="ctr"/>
          <a:lstStyle/>
          <a:p>
            <a:endParaRPr lang="en-GB">
              <a:solidFill>
                <a:schemeClr val="accent6"/>
              </a:solidFill>
            </a:endParaRPr>
          </a:p>
        </p:txBody>
      </p:sp>
      <p:sp>
        <p:nvSpPr>
          <p:cNvPr id="39956" name="Text Box 20"/>
          <p:cNvSpPr txBox="1">
            <a:spLocks noChangeArrowheads="1"/>
          </p:cNvSpPr>
          <p:nvPr/>
        </p:nvSpPr>
        <p:spPr bwMode="auto">
          <a:xfrm rot="10718529">
            <a:off x="380227" y="1293813"/>
            <a:ext cx="553998" cy="4838700"/>
          </a:xfrm>
          <a:prstGeom prst="rect">
            <a:avLst/>
          </a:prstGeom>
          <a:noFill/>
          <a:ln w="9525">
            <a:noFill/>
            <a:miter lim="800000"/>
            <a:headEnd/>
            <a:tailEnd/>
          </a:ln>
        </p:spPr>
        <p:txBody>
          <a:bodyPr vert="eaVert" anchor="b">
            <a:spAutoFit/>
          </a:bodyPr>
          <a:lstStyle/>
          <a:p>
            <a:pPr algn="ctr">
              <a:spcBef>
                <a:spcPct val="50000"/>
              </a:spcBef>
            </a:pPr>
            <a:r>
              <a:rPr lang="en-GB" sz="2400" dirty="0">
                <a:solidFill>
                  <a:schemeClr val="tx2">
                    <a:lumMod val="60000"/>
                    <a:lumOff val="40000"/>
                  </a:schemeClr>
                </a:solidFill>
              </a:rPr>
              <a:t>Relative risk</a:t>
            </a:r>
          </a:p>
        </p:txBody>
      </p:sp>
      <p:sp>
        <p:nvSpPr>
          <p:cNvPr id="39957" name="Text Box 21"/>
          <p:cNvSpPr txBox="1">
            <a:spLocks noChangeArrowheads="1"/>
          </p:cNvSpPr>
          <p:nvPr/>
        </p:nvSpPr>
        <p:spPr bwMode="auto">
          <a:xfrm>
            <a:off x="6781800" y="6491288"/>
            <a:ext cx="2362200" cy="338554"/>
          </a:xfrm>
          <a:prstGeom prst="rect">
            <a:avLst/>
          </a:prstGeom>
          <a:noFill/>
          <a:ln w="9525">
            <a:noFill/>
            <a:miter lim="800000"/>
            <a:headEnd/>
            <a:tailEnd/>
          </a:ln>
        </p:spPr>
        <p:txBody>
          <a:bodyPr>
            <a:spAutoFit/>
          </a:bodyPr>
          <a:lstStyle/>
          <a:p>
            <a:pPr>
              <a:spcBef>
                <a:spcPct val="50000"/>
              </a:spcBef>
            </a:pPr>
            <a:r>
              <a:rPr lang="en-GB" b="1" i="1" dirty="0" err="1">
                <a:solidFill>
                  <a:schemeClr val="tx2">
                    <a:lumMod val="60000"/>
                    <a:lumOff val="40000"/>
                  </a:schemeClr>
                </a:solidFill>
              </a:rPr>
              <a:t>Vandenbroucke</a:t>
            </a:r>
            <a:r>
              <a:rPr lang="en-GB" b="1" i="1" dirty="0">
                <a:solidFill>
                  <a:schemeClr val="tx2">
                    <a:lumMod val="60000"/>
                    <a:lumOff val="40000"/>
                  </a:schemeClr>
                </a:solidFill>
              </a:rPr>
              <a:t> JP</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Text Box 2"/>
          <p:cNvSpPr txBox="1">
            <a:spLocks noChangeArrowheads="1"/>
          </p:cNvSpPr>
          <p:nvPr/>
        </p:nvSpPr>
        <p:spPr bwMode="auto">
          <a:xfrm>
            <a:off x="375138" y="684213"/>
            <a:ext cx="8768862" cy="762000"/>
          </a:xfrm>
          <a:prstGeom prst="rect">
            <a:avLst/>
          </a:prstGeom>
          <a:noFill/>
          <a:ln w="9525">
            <a:noFill/>
            <a:miter lim="800000"/>
            <a:headEnd/>
            <a:tailEnd/>
          </a:ln>
          <a:effectLst/>
        </p:spPr>
        <p:txBody>
          <a:bodyPr>
            <a:spAutoFit/>
          </a:bodyPr>
          <a:lstStyle/>
          <a:p>
            <a:pPr algn="ctr"/>
            <a:endParaRPr lang="en-GB" sz="4400" b="1">
              <a:solidFill>
                <a:srgbClr val="FFFF00"/>
              </a:solidFill>
            </a:endParaRPr>
          </a:p>
        </p:txBody>
      </p:sp>
      <p:sp>
        <p:nvSpPr>
          <p:cNvPr id="263171" name="Text Box 3"/>
          <p:cNvSpPr txBox="1">
            <a:spLocks noChangeArrowheads="1"/>
          </p:cNvSpPr>
          <p:nvPr/>
        </p:nvSpPr>
        <p:spPr bwMode="auto">
          <a:xfrm>
            <a:off x="1267558" y="2057400"/>
            <a:ext cx="6682154" cy="457200"/>
          </a:xfrm>
          <a:prstGeom prst="rect">
            <a:avLst/>
          </a:prstGeom>
          <a:noFill/>
          <a:ln w="9525">
            <a:noFill/>
            <a:miter lim="800000"/>
            <a:headEnd/>
            <a:tailEnd/>
          </a:ln>
          <a:effectLst/>
        </p:spPr>
        <p:txBody>
          <a:bodyPr>
            <a:spAutoFit/>
          </a:bodyPr>
          <a:lstStyle/>
          <a:p>
            <a:pPr>
              <a:spcBef>
                <a:spcPct val="50000"/>
              </a:spcBef>
            </a:pPr>
            <a:endParaRPr lang="en-GB" sz="2400"/>
          </a:p>
        </p:txBody>
      </p:sp>
      <p:sp>
        <p:nvSpPr>
          <p:cNvPr id="263172" name="Rectangle 4"/>
          <p:cNvSpPr>
            <a:spLocks noGrp="1" noChangeArrowheads="1"/>
          </p:cNvSpPr>
          <p:nvPr>
            <p:ph type="title"/>
          </p:nvPr>
        </p:nvSpPr>
        <p:spPr>
          <a:xfrm>
            <a:off x="251520" y="404664"/>
            <a:ext cx="8892480" cy="906463"/>
          </a:xfrm>
        </p:spPr>
        <p:txBody>
          <a:bodyPr/>
          <a:lstStyle/>
          <a:p>
            <a:pPr algn="ctr"/>
            <a:r>
              <a:rPr lang="en-GB" sz="3200" dirty="0" smtClean="0">
                <a:solidFill>
                  <a:srgbClr val="C00000"/>
                </a:solidFill>
              </a:rPr>
              <a:t>Bias due to corruption of the randomisation process</a:t>
            </a:r>
            <a:endParaRPr lang="en-GB" sz="3200" dirty="0">
              <a:solidFill>
                <a:srgbClr val="C00000"/>
              </a:solidFill>
              <a:latin typeface="Comic Sans MS" pitchFamily="66" charset="0"/>
              <a:cs typeface="Arial" charset="0"/>
            </a:endParaRPr>
          </a:p>
        </p:txBody>
      </p:sp>
      <p:sp>
        <p:nvSpPr>
          <p:cNvPr id="263173" name="Text Box 5"/>
          <p:cNvSpPr txBox="1">
            <a:spLocks noChangeArrowheads="1"/>
          </p:cNvSpPr>
          <p:nvPr/>
        </p:nvSpPr>
        <p:spPr bwMode="auto">
          <a:xfrm>
            <a:off x="899592" y="1844824"/>
            <a:ext cx="7924800" cy="4893647"/>
          </a:xfrm>
          <a:prstGeom prst="rect">
            <a:avLst/>
          </a:prstGeom>
          <a:noFill/>
          <a:ln w="12700">
            <a:noFill/>
            <a:miter lim="800000"/>
            <a:headEnd type="none" w="sm" len="sm"/>
            <a:tailEnd type="none" w="sm" len="sm"/>
          </a:ln>
          <a:effectLst/>
        </p:spPr>
        <p:txBody>
          <a:bodyPr>
            <a:spAutoFit/>
          </a:bodyPr>
          <a:lstStyle/>
          <a:p>
            <a:pPr marL="914400" lvl="1" indent="-457200">
              <a:spcBef>
                <a:spcPct val="50000"/>
              </a:spcBef>
              <a:buFontTx/>
              <a:buChar char="•"/>
            </a:pPr>
            <a:r>
              <a:rPr lang="en-GB" sz="2400" dirty="0" smtClean="0">
                <a:solidFill>
                  <a:srgbClr val="000000"/>
                </a:solidFill>
              </a:rPr>
              <a:t>Patient </a:t>
            </a:r>
            <a:r>
              <a:rPr lang="en-GB" sz="2400" dirty="0">
                <a:solidFill>
                  <a:srgbClr val="000000"/>
                </a:solidFill>
              </a:rPr>
              <a:t>agrees to randomisation but withdraws if not assigned to their preferred treatment group</a:t>
            </a:r>
          </a:p>
          <a:p>
            <a:pPr marL="914400" lvl="1" indent="-457200">
              <a:spcBef>
                <a:spcPct val="50000"/>
              </a:spcBef>
              <a:buFontTx/>
              <a:buChar char="•"/>
            </a:pPr>
            <a:r>
              <a:rPr lang="en-GB" sz="2400" dirty="0">
                <a:solidFill>
                  <a:srgbClr val="000000"/>
                </a:solidFill>
              </a:rPr>
              <a:t>Clinician agrees to randomisation but withdraws patient if not assigned to their preferred treatment group</a:t>
            </a:r>
          </a:p>
          <a:p>
            <a:pPr marL="914400" lvl="1" indent="-457200">
              <a:spcBef>
                <a:spcPct val="50000"/>
              </a:spcBef>
              <a:buFontTx/>
              <a:buChar char="•"/>
            </a:pPr>
            <a:r>
              <a:rPr lang="en-GB" sz="2400" dirty="0">
                <a:solidFill>
                  <a:srgbClr val="000000"/>
                </a:solidFill>
              </a:rPr>
              <a:t>Certain subgroups excluded from the </a:t>
            </a:r>
            <a:r>
              <a:rPr lang="en-GB" sz="2400" dirty="0" smtClean="0">
                <a:solidFill>
                  <a:srgbClr val="000000"/>
                </a:solidFill>
              </a:rPr>
              <a:t>randomisation</a:t>
            </a:r>
          </a:p>
          <a:p>
            <a:pPr marL="914400" lvl="1" indent="-457200">
              <a:spcBef>
                <a:spcPct val="50000"/>
              </a:spcBef>
              <a:buFontTx/>
              <a:buChar char="•"/>
            </a:pPr>
            <a:r>
              <a:rPr lang="en-GB" sz="2400" dirty="0" smtClean="0">
                <a:solidFill>
                  <a:srgbClr val="000000"/>
                </a:solidFill>
              </a:rPr>
              <a:t>Clinician guesses/obtains access to the randomisation sequence</a:t>
            </a:r>
            <a:endParaRPr lang="en-GB" sz="2400" dirty="0">
              <a:solidFill>
                <a:srgbClr val="000000"/>
              </a:solidFill>
            </a:endParaRPr>
          </a:p>
          <a:p>
            <a:pPr marL="457200" indent="-457200">
              <a:spcBef>
                <a:spcPct val="50000"/>
              </a:spcBef>
            </a:pPr>
            <a:r>
              <a:rPr lang="en-GB" sz="2400" dirty="0">
                <a:solidFill>
                  <a:srgbClr val="000000"/>
                </a:solidFill>
                <a:sym typeface="Symbol" pitchFamily="18" charset="2"/>
              </a:rPr>
              <a:t>	</a:t>
            </a:r>
            <a:endParaRPr lang="en-US" sz="2000" i="1" dirty="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317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317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317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317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317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755576" y="548680"/>
            <a:ext cx="7543800" cy="638175"/>
          </a:xfrm>
        </p:spPr>
        <p:txBody>
          <a:bodyPr/>
          <a:lstStyle/>
          <a:p>
            <a:r>
              <a:rPr lang="en-GB" sz="3200" dirty="0" smtClean="0">
                <a:solidFill>
                  <a:srgbClr val="C00000"/>
                </a:solidFill>
              </a:rPr>
              <a:t>Blinding</a:t>
            </a:r>
            <a:endParaRPr lang="en-GB" sz="3200" dirty="0">
              <a:solidFill>
                <a:srgbClr val="C00000"/>
              </a:solidFill>
            </a:endParaRPr>
          </a:p>
        </p:txBody>
      </p:sp>
      <p:sp>
        <p:nvSpPr>
          <p:cNvPr id="118787" name="Rectangle 3"/>
          <p:cNvSpPr>
            <a:spLocks noGrp="1" noChangeArrowheads="1"/>
          </p:cNvSpPr>
          <p:nvPr>
            <p:ph type="body" idx="1"/>
          </p:nvPr>
        </p:nvSpPr>
        <p:spPr>
          <a:xfrm>
            <a:off x="827584" y="1916832"/>
            <a:ext cx="7543800" cy="4457700"/>
          </a:xfrm>
        </p:spPr>
        <p:txBody>
          <a:bodyPr/>
          <a:lstStyle/>
          <a:p>
            <a:r>
              <a:rPr lang="en-GB" sz="2800" dirty="0">
                <a:solidFill>
                  <a:schemeClr val="accent6"/>
                </a:solidFill>
              </a:rPr>
              <a:t>Single blind</a:t>
            </a:r>
          </a:p>
          <a:p>
            <a:pPr lvl="1">
              <a:buNone/>
            </a:pPr>
            <a:r>
              <a:rPr lang="en-GB" sz="2800" dirty="0" smtClean="0">
                <a:solidFill>
                  <a:schemeClr val="accent6"/>
                </a:solidFill>
              </a:rPr>
              <a:t>- The </a:t>
            </a:r>
            <a:r>
              <a:rPr lang="en-GB" sz="2800" dirty="0">
                <a:solidFill>
                  <a:schemeClr val="accent6"/>
                </a:solidFill>
              </a:rPr>
              <a:t>patient does not know whether they are getting the new treatment or not</a:t>
            </a:r>
          </a:p>
          <a:p>
            <a:endParaRPr lang="en-GB" sz="2800" dirty="0" smtClean="0">
              <a:solidFill>
                <a:schemeClr val="accent6"/>
              </a:solidFill>
            </a:endParaRPr>
          </a:p>
          <a:p>
            <a:r>
              <a:rPr lang="en-GB" sz="2800" dirty="0" smtClean="0">
                <a:solidFill>
                  <a:schemeClr val="accent6"/>
                </a:solidFill>
              </a:rPr>
              <a:t>Double </a:t>
            </a:r>
            <a:r>
              <a:rPr lang="en-GB" sz="2800" dirty="0">
                <a:solidFill>
                  <a:schemeClr val="accent6"/>
                </a:solidFill>
              </a:rPr>
              <a:t>blind </a:t>
            </a:r>
          </a:p>
          <a:p>
            <a:pPr lvl="1">
              <a:buNone/>
            </a:pPr>
            <a:r>
              <a:rPr lang="en-GB" sz="2800" dirty="0" smtClean="0">
                <a:solidFill>
                  <a:schemeClr val="accent6"/>
                </a:solidFill>
              </a:rPr>
              <a:t>- neither </a:t>
            </a:r>
            <a:r>
              <a:rPr lang="en-GB" sz="2800" dirty="0">
                <a:solidFill>
                  <a:schemeClr val="accent6"/>
                </a:solidFill>
              </a:rPr>
              <a:t>the patient nor the doctor knows which treatment they are getting</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Other potential sources of bias </a:t>
            </a:r>
            <a:endParaRPr lang="en-GB" dirty="0"/>
          </a:p>
        </p:txBody>
      </p:sp>
      <p:sp>
        <p:nvSpPr>
          <p:cNvPr id="3" name="Content Placeholder 2"/>
          <p:cNvSpPr>
            <a:spLocks noGrp="1"/>
          </p:cNvSpPr>
          <p:nvPr>
            <p:ph idx="1"/>
          </p:nvPr>
        </p:nvSpPr>
        <p:spPr>
          <a:xfrm>
            <a:off x="838200" y="1556792"/>
            <a:ext cx="7543800" cy="4844008"/>
          </a:xfrm>
        </p:spPr>
        <p:txBody>
          <a:bodyPr/>
          <a:lstStyle/>
          <a:p>
            <a:pPr>
              <a:buFont typeface="Arial" pitchFamily="34" charset="0"/>
              <a:buChar char="•"/>
            </a:pPr>
            <a:r>
              <a:rPr lang="en-GB" sz="2000" b="1" dirty="0" smtClean="0">
                <a:solidFill>
                  <a:srgbClr val="C00000"/>
                </a:solidFill>
              </a:rPr>
              <a:t>Losses to follow up</a:t>
            </a:r>
          </a:p>
          <a:p>
            <a:pPr lvl="1">
              <a:buFont typeface="Arial" pitchFamily="34" charset="0"/>
              <a:buChar char="•"/>
            </a:pPr>
            <a:r>
              <a:rPr lang="en-GB" dirty="0" smtClean="0"/>
              <a:t>Withdrawal </a:t>
            </a:r>
          </a:p>
          <a:p>
            <a:pPr lvl="1">
              <a:buFont typeface="Arial" pitchFamily="34" charset="0"/>
              <a:buChar char="•"/>
            </a:pPr>
            <a:r>
              <a:rPr lang="en-GB" dirty="0" smtClean="0"/>
              <a:t>Unable to locate/did not return for trial visits</a:t>
            </a:r>
          </a:p>
          <a:p>
            <a:pPr lvl="1">
              <a:buFont typeface="Arial" pitchFamily="34" charset="0"/>
              <a:buChar char="•"/>
            </a:pPr>
            <a:r>
              <a:rPr lang="en-GB" dirty="0" smtClean="0"/>
              <a:t>Events/mortality</a:t>
            </a:r>
          </a:p>
          <a:p>
            <a:pPr>
              <a:buFont typeface="Arial" pitchFamily="34" charset="0"/>
              <a:buChar char="•"/>
            </a:pPr>
            <a:endParaRPr lang="en-GB" sz="2000" dirty="0" smtClean="0"/>
          </a:p>
          <a:p>
            <a:pPr>
              <a:buFont typeface="Arial" pitchFamily="34" charset="0"/>
              <a:buChar char="•"/>
            </a:pPr>
            <a:r>
              <a:rPr lang="en-GB" sz="2000" b="1" dirty="0" smtClean="0">
                <a:solidFill>
                  <a:srgbClr val="C00000"/>
                </a:solidFill>
              </a:rPr>
              <a:t>Basing the analysis on only a subset of the study participants</a:t>
            </a:r>
            <a:endParaRPr lang="en-GB" dirty="0" smtClean="0">
              <a:solidFill>
                <a:schemeClr val="bg1">
                  <a:lumMod val="50000"/>
                </a:schemeClr>
              </a:solidFill>
            </a:endParaRPr>
          </a:p>
          <a:p>
            <a:endParaRPr lang="en-GB" dirty="0" smtClean="0"/>
          </a:p>
          <a:p>
            <a:endParaRPr lang="en-GB" dirty="0"/>
          </a:p>
        </p:txBody>
      </p:sp>
      <p:graphicFrame>
        <p:nvGraphicFramePr>
          <p:cNvPr id="4" name="Table 3"/>
          <p:cNvGraphicFramePr>
            <a:graphicFrameLocks noGrp="1"/>
          </p:cNvGraphicFramePr>
          <p:nvPr/>
        </p:nvGraphicFramePr>
        <p:xfrm>
          <a:off x="899592" y="4221088"/>
          <a:ext cx="7704856" cy="2124236"/>
        </p:xfrm>
        <a:graphic>
          <a:graphicData uri="http://schemas.openxmlformats.org/drawingml/2006/table">
            <a:tbl>
              <a:tblPr firstRow="1" bandRow="1">
                <a:tableStyleId>{5C22544A-7EE6-4342-B048-85BDC9FD1C3A}</a:tableStyleId>
              </a:tblPr>
              <a:tblGrid>
                <a:gridCol w="3852428"/>
                <a:gridCol w="3852428"/>
              </a:tblGrid>
              <a:tr h="720080">
                <a:tc>
                  <a:txBody>
                    <a:bodyPr/>
                    <a:lstStyle/>
                    <a:p>
                      <a:r>
                        <a:rPr lang="en-GB" sz="2800" dirty="0" smtClean="0"/>
                        <a:t>Intention To</a:t>
                      </a:r>
                      <a:r>
                        <a:rPr lang="en-GB" sz="2800" baseline="0" dirty="0" smtClean="0"/>
                        <a:t> Treat </a:t>
                      </a:r>
                      <a:endParaRPr lang="en-GB" sz="2800" dirty="0"/>
                    </a:p>
                  </a:txBody>
                  <a:tcPr/>
                </a:tc>
                <a:tc>
                  <a:txBody>
                    <a:bodyPr/>
                    <a:lstStyle/>
                    <a:p>
                      <a:r>
                        <a:rPr lang="en-GB" sz="2800" dirty="0" smtClean="0"/>
                        <a:t>Per Protocol</a:t>
                      </a:r>
                      <a:endParaRPr lang="en-GB" sz="2800" dirty="0"/>
                    </a:p>
                  </a:txBody>
                  <a:tcPr/>
                </a:tc>
              </a:tr>
              <a:tr h="1404156">
                <a:tc>
                  <a:txBody>
                    <a:bodyPr/>
                    <a:lstStyle/>
                    <a:p>
                      <a:pPr>
                        <a:buFont typeface="Arial" pitchFamily="34" charset="0"/>
                        <a:buChar char="•"/>
                      </a:pPr>
                      <a:r>
                        <a:rPr lang="en-GB" sz="1800" b="0" i="0" kern="1200" dirty="0" smtClean="0">
                          <a:solidFill>
                            <a:schemeClr val="accent6">
                              <a:lumMod val="50000"/>
                            </a:schemeClr>
                          </a:solidFill>
                          <a:latin typeface="+mn-lt"/>
                          <a:ea typeface="+mn-ea"/>
                          <a:cs typeface="+mn-cs"/>
                        </a:rPr>
                        <a:t>Inclusion</a:t>
                      </a:r>
                      <a:r>
                        <a:rPr lang="en-GB" sz="1800" b="0" i="0" kern="1200" baseline="0" dirty="0" smtClean="0">
                          <a:solidFill>
                            <a:schemeClr val="accent6">
                              <a:lumMod val="50000"/>
                            </a:schemeClr>
                          </a:solidFill>
                          <a:latin typeface="+mn-lt"/>
                          <a:ea typeface="+mn-ea"/>
                          <a:cs typeface="+mn-cs"/>
                        </a:rPr>
                        <a:t> of </a:t>
                      </a:r>
                      <a:r>
                        <a:rPr lang="en-GB" sz="1800" b="0" i="0" kern="1200" dirty="0" smtClean="0">
                          <a:solidFill>
                            <a:schemeClr val="accent6">
                              <a:lumMod val="50000"/>
                            </a:schemeClr>
                          </a:solidFill>
                          <a:latin typeface="+mn-lt"/>
                          <a:ea typeface="+mn-ea"/>
                          <a:cs typeface="+mn-cs"/>
                        </a:rPr>
                        <a:t>all randomised participants in the analysis</a:t>
                      </a:r>
                    </a:p>
                    <a:p>
                      <a:pPr>
                        <a:buFont typeface="Arial" pitchFamily="34" charset="0"/>
                        <a:buChar char="•"/>
                      </a:pPr>
                      <a:r>
                        <a:rPr lang="en-GB" sz="1800" b="0" i="0" kern="1200" dirty="0" smtClean="0">
                          <a:solidFill>
                            <a:schemeClr val="accent6">
                              <a:lumMod val="50000"/>
                            </a:schemeClr>
                          </a:solidFill>
                          <a:latin typeface="+mn-lt"/>
                          <a:ea typeface="+mn-ea"/>
                          <a:cs typeface="+mn-cs"/>
                        </a:rPr>
                        <a:t>In the group to which they were allocated. </a:t>
                      </a:r>
                      <a:endParaRPr lang="en-GB" dirty="0">
                        <a:solidFill>
                          <a:schemeClr val="accent6">
                            <a:lumMod val="50000"/>
                          </a:schemeClr>
                        </a:solidFill>
                      </a:endParaRPr>
                    </a:p>
                  </a:txBody>
                  <a:tcPr/>
                </a:tc>
                <a:tc>
                  <a:txBody>
                    <a:bodyPr/>
                    <a:lstStyle/>
                    <a:p>
                      <a:r>
                        <a:rPr lang="en-GB" dirty="0" smtClean="0">
                          <a:solidFill>
                            <a:schemeClr val="accent6">
                              <a:lumMod val="50000"/>
                            </a:schemeClr>
                          </a:solidFill>
                        </a:rPr>
                        <a:t>Only</a:t>
                      </a:r>
                      <a:r>
                        <a:rPr lang="en-GB" baseline="0" dirty="0" smtClean="0">
                          <a:solidFill>
                            <a:schemeClr val="accent6">
                              <a:lumMod val="50000"/>
                            </a:schemeClr>
                          </a:solidFill>
                        </a:rPr>
                        <a:t> those participants who were randomised in accordance with and followed the protocol</a:t>
                      </a:r>
                      <a:endParaRPr lang="en-GB" dirty="0">
                        <a:solidFill>
                          <a:schemeClr val="accent6">
                            <a:lumMod val="50000"/>
                          </a:schemeClr>
                        </a:solidFill>
                      </a:endParaRPr>
                    </a:p>
                  </a:txBody>
                  <a:tcPr/>
                </a:tc>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35"/>
          <p:cNvSpPr>
            <a:spLocks noGrp="1" noChangeArrowheads="1"/>
          </p:cNvSpPr>
          <p:nvPr>
            <p:ph type="title" idx="4294967295"/>
          </p:nvPr>
        </p:nvSpPr>
        <p:spPr>
          <a:xfrm>
            <a:off x="1189038" y="188913"/>
            <a:ext cx="7954962" cy="1143000"/>
          </a:xfrm>
        </p:spPr>
        <p:txBody>
          <a:bodyPr/>
          <a:lstStyle/>
          <a:p>
            <a:r>
              <a:rPr lang="en-GB" dirty="0" smtClean="0">
                <a:solidFill>
                  <a:schemeClr val="accent1"/>
                </a:solidFill>
              </a:rPr>
              <a:t>Difference between ITT and PP</a:t>
            </a:r>
            <a:r>
              <a:rPr lang="fr-FR" dirty="0" smtClean="0">
                <a:solidFill>
                  <a:schemeClr val="accent1"/>
                </a:solidFill>
              </a:rPr>
              <a:t> : </a:t>
            </a:r>
            <a:r>
              <a:rPr lang="en-GB" dirty="0" smtClean="0">
                <a:solidFill>
                  <a:schemeClr val="accent1"/>
                </a:solidFill>
              </a:rPr>
              <a:t>Summary</a:t>
            </a:r>
          </a:p>
        </p:txBody>
      </p:sp>
      <p:graphicFrame>
        <p:nvGraphicFramePr>
          <p:cNvPr id="274435" name="Group 3"/>
          <p:cNvGraphicFramePr>
            <a:graphicFrameLocks noGrp="1"/>
          </p:cNvGraphicFramePr>
          <p:nvPr>
            <p:ph idx="4294967295"/>
          </p:nvPr>
        </p:nvGraphicFramePr>
        <p:xfrm>
          <a:off x="683568" y="2199323"/>
          <a:ext cx="7632700" cy="4325939"/>
        </p:xfrm>
        <a:graphic>
          <a:graphicData uri="http://schemas.openxmlformats.org/drawingml/2006/table">
            <a:tbl>
              <a:tblPr/>
              <a:tblGrid>
                <a:gridCol w="2198687"/>
                <a:gridCol w="1528763"/>
                <a:gridCol w="1169987"/>
                <a:gridCol w="1365250"/>
                <a:gridCol w="1370013"/>
              </a:tblGrid>
              <a:tr h="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GB" sz="2400" b="0" i="0" u="none" strike="noStrike" cap="none" normalizeH="0" baseline="0" smtClean="0">
                        <a:ln>
                          <a:noFill/>
                        </a:ln>
                        <a:solidFill>
                          <a:srgbClr val="295097"/>
                        </a:solidFill>
                        <a:effectLst/>
                        <a:latin typeface="Tahoma"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000" b="1" i="0" u="none" strike="noStrike" cap="none" normalizeH="0" baseline="0" smtClean="0">
                          <a:ln>
                            <a:noFill/>
                          </a:ln>
                          <a:solidFill>
                            <a:schemeClr val="accent2"/>
                          </a:solidFill>
                          <a:effectLst/>
                          <a:latin typeface="Tahoma" pitchFamily="34" charset="0"/>
                          <a:cs typeface="Arial" pitchFamily="34" charset="0"/>
                        </a:rPr>
                        <a:t>ITT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000" b="1" i="0" u="none" strike="noStrike" cap="none" normalizeH="0" baseline="0" smtClean="0">
                          <a:ln>
                            <a:noFill/>
                          </a:ln>
                          <a:solidFill>
                            <a:schemeClr val="accent2"/>
                          </a:solidFill>
                          <a:effectLst/>
                          <a:latin typeface="Tahoma" pitchFamily="34" charset="0"/>
                          <a:cs typeface="Arial" pitchFamily="34" charset="0"/>
                        </a:rPr>
                        <a:t>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000" b="1" i="0" u="none" strike="noStrike" cap="none" normalizeH="0" baseline="0" smtClean="0">
                          <a:ln>
                            <a:noFill/>
                          </a:ln>
                          <a:solidFill>
                            <a:schemeClr val="accent2"/>
                          </a:solidFill>
                          <a:effectLst/>
                          <a:latin typeface="Tahoma" pitchFamily="34" charset="0"/>
                          <a:cs typeface="Arial" pitchFamily="34" charset="0"/>
                        </a:rPr>
                        <a:t>PP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000" b="1" i="0" u="none" strike="noStrike" cap="none" normalizeH="0" baseline="0" smtClean="0">
                          <a:ln>
                            <a:noFill/>
                          </a:ln>
                          <a:solidFill>
                            <a:schemeClr val="accent2"/>
                          </a:solidFill>
                          <a:effectLst/>
                          <a:latin typeface="Tahoma" pitchFamily="34" charset="0"/>
                          <a:cs typeface="Arial" pitchFamily="34" charset="0"/>
                        </a:rPr>
                        <a:t>p</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56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000" b="1" i="0" u="none" strike="noStrike" cap="none" normalizeH="0" baseline="0" smtClean="0">
                          <a:ln>
                            <a:noFill/>
                          </a:ln>
                          <a:solidFill>
                            <a:srgbClr val="295097"/>
                          </a:solidFill>
                          <a:effectLst/>
                          <a:latin typeface="Tahoma" pitchFamily="34" charset="0"/>
                          <a:cs typeface="Arial" pitchFamily="34" charset="0"/>
                        </a:rPr>
                        <a:t>All stroke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800" b="0" i="0" u="none" strike="noStrike" cap="none" normalizeH="0" baseline="0" smtClean="0">
                          <a:ln>
                            <a:noFill/>
                          </a:ln>
                          <a:solidFill>
                            <a:srgbClr val="295097"/>
                          </a:solidFill>
                          <a:effectLst/>
                          <a:latin typeface="Tahoma" pitchFamily="34" charset="0"/>
                          <a:cs typeface="Arial" pitchFamily="34" charset="0"/>
                        </a:rPr>
                        <a:t>-30%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400" b="0" i="0" u="none" strike="noStrike" cap="none" normalizeH="0" baseline="0" smtClean="0">
                          <a:ln>
                            <a:noFill/>
                          </a:ln>
                          <a:solidFill>
                            <a:srgbClr val="295097"/>
                          </a:solidFill>
                          <a:effectLst/>
                          <a:latin typeface="Tahoma" pitchFamily="34" charset="0"/>
                          <a:cs typeface="Arial" pitchFamily="34" charset="0"/>
                        </a:rPr>
                        <a:t>0.06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800" b="0" i="0" u="none" strike="noStrike" cap="none" normalizeH="0" baseline="0" smtClean="0">
                          <a:ln>
                            <a:noFill/>
                          </a:ln>
                          <a:solidFill>
                            <a:srgbClr val="295097"/>
                          </a:solidFill>
                          <a:effectLst/>
                          <a:latin typeface="Tahoma" pitchFamily="34" charset="0"/>
                          <a:cs typeface="Arial" pitchFamily="34" charset="0"/>
                        </a:rPr>
                        <a:t>-34%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400" b="0" i="0" u="none" strike="noStrike" cap="none" normalizeH="0" baseline="0" smtClean="0">
                          <a:ln>
                            <a:noFill/>
                          </a:ln>
                          <a:solidFill>
                            <a:srgbClr val="295097"/>
                          </a:solidFill>
                          <a:effectLst/>
                          <a:latin typeface="Tahoma" pitchFamily="34" charset="0"/>
                          <a:cs typeface="Arial" pitchFamily="34" charset="0"/>
                        </a:rPr>
                        <a:t>0.03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88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000" b="1" i="0" u="none" strike="noStrike" cap="none" normalizeH="0" baseline="0" smtClean="0">
                          <a:ln>
                            <a:noFill/>
                          </a:ln>
                          <a:solidFill>
                            <a:srgbClr val="295097"/>
                          </a:solidFill>
                          <a:effectLst/>
                          <a:latin typeface="Tahoma" pitchFamily="34" charset="0"/>
                          <a:cs typeface="Arial" pitchFamily="34" charset="0"/>
                        </a:rPr>
                        <a:t>Total mortality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800" b="0" i="0" u="none" strike="noStrike" cap="none" normalizeH="0" baseline="0" smtClean="0">
                          <a:ln>
                            <a:noFill/>
                          </a:ln>
                          <a:solidFill>
                            <a:srgbClr val="295097"/>
                          </a:solidFill>
                          <a:effectLst/>
                          <a:latin typeface="Tahoma" pitchFamily="34" charset="0"/>
                          <a:cs typeface="Arial" pitchFamily="34" charset="0"/>
                        </a:rPr>
                        <a:t>-21%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400" b="0" i="0" u="none" strike="noStrike" cap="none" normalizeH="0" baseline="0" smtClean="0">
                          <a:ln>
                            <a:noFill/>
                          </a:ln>
                          <a:solidFill>
                            <a:srgbClr val="295097"/>
                          </a:solidFill>
                          <a:effectLst/>
                          <a:latin typeface="Tahoma" pitchFamily="34" charset="0"/>
                          <a:cs typeface="Arial" pitchFamily="34" charset="0"/>
                        </a:rPr>
                        <a:t>0.02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800" b="0" i="0" u="none" strike="noStrike" cap="none" normalizeH="0" baseline="0" smtClean="0">
                          <a:ln>
                            <a:noFill/>
                          </a:ln>
                          <a:solidFill>
                            <a:srgbClr val="295097"/>
                          </a:solidFill>
                          <a:effectLst/>
                          <a:latin typeface="Tahoma" pitchFamily="34" charset="0"/>
                          <a:cs typeface="Arial" pitchFamily="34" charset="0"/>
                        </a:rPr>
                        <a:t>-28%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400" b="0" i="0" u="none" strike="noStrike" cap="none" normalizeH="0" baseline="0" smtClean="0">
                          <a:ln>
                            <a:noFill/>
                          </a:ln>
                          <a:solidFill>
                            <a:srgbClr val="295097"/>
                          </a:solidFill>
                          <a:effectLst/>
                          <a:latin typeface="Tahoma" pitchFamily="34" charset="0"/>
                          <a:cs typeface="Arial" pitchFamily="34" charset="0"/>
                        </a:rPr>
                        <a:t>0.001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72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000" b="1" i="0" u="none" strike="noStrike" cap="none" normalizeH="0" baseline="0" smtClean="0">
                          <a:ln>
                            <a:noFill/>
                          </a:ln>
                          <a:solidFill>
                            <a:srgbClr val="295097"/>
                          </a:solidFill>
                          <a:effectLst/>
                          <a:latin typeface="Tahoma" pitchFamily="34" charset="0"/>
                          <a:cs typeface="Arial" pitchFamily="34" charset="0"/>
                        </a:rPr>
                        <a:t>Fatal stroke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800" b="0" i="0" u="none" strike="noStrike" cap="none" normalizeH="0" baseline="0" smtClean="0">
                          <a:ln>
                            <a:noFill/>
                          </a:ln>
                          <a:solidFill>
                            <a:srgbClr val="295097"/>
                          </a:solidFill>
                          <a:effectLst/>
                          <a:latin typeface="Tahoma" pitchFamily="34" charset="0"/>
                          <a:cs typeface="Arial" pitchFamily="34" charset="0"/>
                        </a:rPr>
                        <a:t>-39%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400" b="0" i="0" u="none" strike="noStrike" cap="none" normalizeH="0" baseline="0" smtClean="0">
                          <a:ln>
                            <a:noFill/>
                          </a:ln>
                          <a:solidFill>
                            <a:srgbClr val="295097"/>
                          </a:solidFill>
                          <a:effectLst/>
                          <a:latin typeface="Tahoma" pitchFamily="34" charset="0"/>
                          <a:cs typeface="Arial" pitchFamily="34" charset="0"/>
                        </a:rPr>
                        <a:t>0.05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800" b="0" i="0" u="none" strike="noStrike" cap="none" normalizeH="0" baseline="0" smtClean="0">
                          <a:ln>
                            <a:noFill/>
                          </a:ln>
                          <a:solidFill>
                            <a:srgbClr val="295097"/>
                          </a:solidFill>
                          <a:effectLst/>
                          <a:latin typeface="Tahoma" pitchFamily="34" charset="0"/>
                          <a:cs typeface="Arial" pitchFamily="34" charset="0"/>
                        </a:rPr>
                        <a:t>-45%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400" b="0" i="0" u="none" strike="noStrike" cap="none" normalizeH="0" baseline="0" smtClean="0">
                          <a:ln>
                            <a:noFill/>
                          </a:ln>
                          <a:solidFill>
                            <a:srgbClr val="295097"/>
                          </a:solidFill>
                          <a:effectLst/>
                          <a:latin typeface="Tahoma" pitchFamily="34" charset="0"/>
                          <a:cs typeface="Arial" pitchFamily="34" charset="0"/>
                        </a:rPr>
                        <a:t>0.02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72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000" b="1" i="0" u="none" strike="noStrike" cap="none" normalizeH="0" baseline="0" smtClean="0">
                          <a:ln>
                            <a:noFill/>
                          </a:ln>
                          <a:solidFill>
                            <a:srgbClr val="295097"/>
                          </a:solidFill>
                          <a:effectLst/>
                          <a:latin typeface="Tahoma" pitchFamily="34" charset="0"/>
                          <a:cs typeface="Arial" pitchFamily="34" charset="0"/>
                        </a:rPr>
                        <a:t>Heart failure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800" b="0" i="0" u="none" strike="noStrike" cap="none" normalizeH="0" baseline="0" smtClean="0">
                          <a:ln>
                            <a:noFill/>
                          </a:ln>
                          <a:solidFill>
                            <a:srgbClr val="295097"/>
                          </a:solidFill>
                          <a:effectLst/>
                          <a:latin typeface="Tahoma" pitchFamily="34" charset="0"/>
                          <a:cs typeface="Arial" pitchFamily="34" charset="0"/>
                        </a:rPr>
                        <a:t>-64%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400" b="0" i="0" u="none" strike="noStrike" cap="none" normalizeH="0" baseline="0" smtClean="0">
                          <a:ln>
                            <a:noFill/>
                          </a:ln>
                          <a:solidFill>
                            <a:srgbClr val="295097"/>
                          </a:solidFill>
                          <a:effectLst/>
                          <a:latin typeface="Tahoma" pitchFamily="34" charset="0"/>
                          <a:cs typeface="Arial" pitchFamily="34" charset="0"/>
                        </a:rPr>
                        <a:t>&lt;0.001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800" b="0" i="0" u="none" strike="noStrike" cap="none" normalizeH="0" baseline="0" smtClean="0">
                          <a:ln>
                            <a:noFill/>
                          </a:ln>
                          <a:solidFill>
                            <a:srgbClr val="295097"/>
                          </a:solidFill>
                          <a:effectLst/>
                          <a:latin typeface="Tahoma" pitchFamily="34" charset="0"/>
                          <a:cs typeface="Arial" pitchFamily="34" charset="0"/>
                        </a:rPr>
                        <a:t>-72%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400" b="0" i="0" u="none" strike="noStrike" cap="none" normalizeH="0" baseline="0" smtClean="0">
                          <a:ln>
                            <a:noFill/>
                          </a:ln>
                          <a:solidFill>
                            <a:srgbClr val="295097"/>
                          </a:solidFill>
                          <a:effectLst/>
                          <a:latin typeface="Tahoma" pitchFamily="34" charset="0"/>
                          <a:cs typeface="Arial" pitchFamily="34" charset="0"/>
                        </a:rPr>
                        <a:t>&lt;0.001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397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000" b="1" i="0" u="none" strike="noStrike" cap="none" normalizeH="0" baseline="0" smtClean="0">
                          <a:ln>
                            <a:noFill/>
                          </a:ln>
                          <a:solidFill>
                            <a:srgbClr val="295097"/>
                          </a:solidFill>
                          <a:effectLst/>
                          <a:latin typeface="Tahoma" pitchFamily="34" charset="0"/>
                          <a:cs typeface="Arial" pitchFamily="34" charset="0"/>
                        </a:rPr>
                        <a:t>Cardiovascular events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800" b="0" i="0" u="none" strike="noStrike" cap="none" normalizeH="0" baseline="0" smtClean="0">
                          <a:ln>
                            <a:noFill/>
                          </a:ln>
                          <a:solidFill>
                            <a:srgbClr val="295097"/>
                          </a:solidFill>
                          <a:effectLst/>
                          <a:latin typeface="Tahoma" pitchFamily="34" charset="0"/>
                          <a:cs typeface="Arial" pitchFamily="34" charset="0"/>
                        </a:rPr>
                        <a:t>-34%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400" b="0" i="0" u="none" strike="noStrike" cap="none" normalizeH="0" baseline="0" smtClean="0">
                          <a:ln>
                            <a:noFill/>
                          </a:ln>
                          <a:solidFill>
                            <a:srgbClr val="295097"/>
                          </a:solidFill>
                          <a:effectLst/>
                          <a:latin typeface="Tahoma" pitchFamily="34" charset="0"/>
                          <a:cs typeface="Arial" pitchFamily="34" charset="0"/>
                        </a:rPr>
                        <a:t>&lt;0.001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800" b="0" i="0" u="none" strike="noStrike" cap="none" normalizeH="0" baseline="0" smtClean="0">
                          <a:ln>
                            <a:noFill/>
                          </a:ln>
                          <a:solidFill>
                            <a:srgbClr val="295097"/>
                          </a:solidFill>
                          <a:effectLst/>
                          <a:latin typeface="Tahoma" pitchFamily="34" charset="0"/>
                          <a:cs typeface="Arial" pitchFamily="34" charset="0"/>
                        </a:rPr>
                        <a:t>-37%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400" b="0" i="0" u="none" strike="noStrike" cap="none" normalizeH="0" baseline="0" dirty="0" smtClean="0">
                          <a:ln>
                            <a:noFill/>
                          </a:ln>
                          <a:solidFill>
                            <a:srgbClr val="295097"/>
                          </a:solidFill>
                          <a:effectLst/>
                          <a:latin typeface="Tahoma" pitchFamily="34" charset="0"/>
                          <a:cs typeface="Arial" pitchFamily="34" charset="0"/>
                        </a:rPr>
                        <a:t>&lt;0.001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endParaRPr lang="en-US"/>
          </a:p>
        </p:txBody>
      </p:sp>
      <p:pic>
        <p:nvPicPr>
          <p:cNvPr id="116739" name="Picture 3"/>
          <p:cNvPicPr>
            <a:picLocks noChangeAspect="1" noChangeArrowheads="1"/>
          </p:cNvPicPr>
          <p:nvPr/>
        </p:nvPicPr>
        <p:blipFill>
          <a:blip r:embed="rId2" cstate="print"/>
          <a:srcRect/>
          <a:stretch>
            <a:fillRect/>
          </a:stretch>
        </p:blipFill>
        <p:spPr bwMode="auto">
          <a:xfrm>
            <a:off x="0" y="-290513"/>
            <a:ext cx="11228388" cy="8982076"/>
          </a:xfrm>
          <a:prstGeom prst="rect">
            <a:avLst/>
          </a:prstGeom>
          <a:noFill/>
          <a:ln w="9525" algn="ctr">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539552" y="620688"/>
            <a:ext cx="7543800" cy="638175"/>
          </a:xfrm>
        </p:spPr>
        <p:txBody>
          <a:bodyPr/>
          <a:lstStyle/>
          <a:p>
            <a:r>
              <a:rPr lang="en-GB" sz="3200" dirty="0">
                <a:solidFill>
                  <a:srgbClr val="C00000"/>
                </a:solidFill>
              </a:rPr>
              <a:t>Ethics and consent</a:t>
            </a:r>
          </a:p>
        </p:txBody>
      </p:sp>
      <p:sp>
        <p:nvSpPr>
          <p:cNvPr id="119811" name="Rectangle 3"/>
          <p:cNvSpPr>
            <a:spLocks noGrp="1" noChangeArrowheads="1"/>
          </p:cNvSpPr>
          <p:nvPr>
            <p:ph type="body" idx="1"/>
          </p:nvPr>
        </p:nvSpPr>
        <p:spPr>
          <a:xfrm>
            <a:off x="323528" y="1628800"/>
            <a:ext cx="8604448" cy="5676900"/>
          </a:xfrm>
        </p:spPr>
        <p:txBody>
          <a:bodyPr/>
          <a:lstStyle/>
          <a:p>
            <a:pPr>
              <a:lnSpc>
                <a:spcPct val="90000"/>
              </a:lnSpc>
            </a:pPr>
            <a:r>
              <a:rPr lang="en-GB" sz="2400" dirty="0" smtClean="0">
                <a:solidFill>
                  <a:schemeClr val="accent6"/>
                </a:solidFill>
              </a:rPr>
              <a:t>Regulation </a:t>
            </a:r>
            <a:r>
              <a:rPr lang="en-GB" sz="2400" dirty="0">
                <a:solidFill>
                  <a:schemeClr val="accent6"/>
                </a:solidFill>
              </a:rPr>
              <a:t>aims to protect patients</a:t>
            </a:r>
          </a:p>
          <a:p>
            <a:pPr>
              <a:lnSpc>
                <a:spcPct val="90000"/>
              </a:lnSpc>
            </a:pPr>
            <a:endParaRPr lang="en-GB" sz="2400" dirty="0">
              <a:solidFill>
                <a:schemeClr val="accent6"/>
              </a:solidFill>
            </a:endParaRPr>
          </a:p>
          <a:p>
            <a:pPr>
              <a:lnSpc>
                <a:spcPct val="90000"/>
              </a:lnSpc>
            </a:pPr>
            <a:r>
              <a:rPr lang="en-GB" sz="2400" dirty="0">
                <a:solidFill>
                  <a:schemeClr val="accent6"/>
                </a:solidFill>
              </a:rPr>
              <a:t>All participants in a trial must provide informed consent, and be free to withdraw at any time without affecting their care </a:t>
            </a:r>
          </a:p>
          <a:p>
            <a:pPr>
              <a:lnSpc>
                <a:spcPct val="90000"/>
              </a:lnSpc>
            </a:pPr>
            <a:endParaRPr lang="en-GB" sz="2400" dirty="0">
              <a:solidFill>
                <a:schemeClr val="accent6"/>
              </a:solidFill>
            </a:endParaRPr>
          </a:p>
          <a:p>
            <a:pPr>
              <a:lnSpc>
                <a:spcPct val="90000"/>
              </a:lnSpc>
            </a:pPr>
            <a:r>
              <a:rPr lang="en-GB" sz="2400" dirty="0">
                <a:solidFill>
                  <a:schemeClr val="accent6"/>
                </a:solidFill>
              </a:rPr>
              <a:t>All clinical trials have to be </a:t>
            </a:r>
          </a:p>
          <a:p>
            <a:pPr lvl="1">
              <a:lnSpc>
                <a:spcPct val="90000"/>
              </a:lnSpc>
            </a:pPr>
            <a:r>
              <a:rPr lang="en-GB" sz="2000" dirty="0">
                <a:solidFill>
                  <a:schemeClr val="accent6"/>
                </a:solidFill>
              </a:rPr>
              <a:t>Registered</a:t>
            </a:r>
          </a:p>
          <a:p>
            <a:pPr lvl="1">
              <a:lnSpc>
                <a:spcPct val="90000"/>
              </a:lnSpc>
            </a:pPr>
            <a:r>
              <a:rPr lang="en-GB" sz="2000" dirty="0" smtClean="0">
                <a:solidFill>
                  <a:schemeClr val="accent6"/>
                </a:solidFill>
              </a:rPr>
              <a:t>Sponsored (</a:t>
            </a:r>
            <a:r>
              <a:rPr lang="en-GB" sz="2000" dirty="0" err="1" smtClean="0">
                <a:solidFill>
                  <a:schemeClr val="accent6"/>
                </a:solidFill>
              </a:rPr>
              <a:t>pharma</a:t>
            </a:r>
            <a:r>
              <a:rPr lang="en-GB" sz="2000" dirty="0" smtClean="0">
                <a:solidFill>
                  <a:schemeClr val="accent6"/>
                </a:solidFill>
              </a:rPr>
              <a:t> company, university, NHS)</a:t>
            </a:r>
            <a:endParaRPr lang="en-GB" sz="2000" dirty="0">
              <a:solidFill>
                <a:schemeClr val="accent6"/>
              </a:solidFill>
            </a:endParaRPr>
          </a:p>
          <a:p>
            <a:pPr lvl="1">
              <a:lnSpc>
                <a:spcPct val="90000"/>
              </a:lnSpc>
            </a:pPr>
            <a:r>
              <a:rPr lang="en-GB" sz="2000" dirty="0">
                <a:solidFill>
                  <a:schemeClr val="accent6"/>
                </a:solidFill>
              </a:rPr>
              <a:t>A</a:t>
            </a:r>
            <a:r>
              <a:rPr lang="en-GB" sz="2000" dirty="0" smtClean="0">
                <a:solidFill>
                  <a:schemeClr val="accent6"/>
                </a:solidFill>
              </a:rPr>
              <a:t>pproved </a:t>
            </a:r>
            <a:r>
              <a:rPr lang="en-GB" sz="2000" dirty="0">
                <a:solidFill>
                  <a:schemeClr val="accent6"/>
                </a:solidFill>
              </a:rPr>
              <a:t>by a Research Ethics Committee</a:t>
            </a:r>
          </a:p>
          <a:p>
            <a:pPr lvl="1">
              <a:lnSpc>
                <a:spcPct val="90000"/>
              </a:lnSpc>
            </a:pPr>
            <a:r>
              <a:rPr lang="en-GB" sz="2000" dirty="0">
                <a:solidFill>
                  <a:schemeClr val="accent6"/>
                </a:solidFill>
              </a:rPr>
              <a:t>A</a:t>
            </a:r>
            <a:r>
              <a:rPr lang="en-GB" sz="2000" dirty="0" smtClean="0">
                <a:solidFill>
                  <a:schemeClr val="accent6"/>
                </a:solidFill>
              </a:rPr>
              <a:t>dhere </a:t>
            </a:r>
            <a:r>
              <a:rPr lang="en-GB" sz="2000" dirty="0">
                <a:solidFill>
                  <a:schemeClr val="accent6"/>
                </a:solidFill>
              </a:rPr>
              <a:t>to government and international </a:t>
            </a:r>
            <a:r>
              <a:rPr lang="en-GB" sz="2000" dirty="0" smtClean="0">
                <a:solidFill>
                  <a:schemeClr val="accent6"/>
                </a:solidFill>
              </a:rPr>
              <a:t>guidelines</a:t>
            </a:r>
          </a:p>
          <a:p>
            <a:pPr lvl="1">
              <a:lnSpc>
                <a:spcPct val="90000"/>
              </a:lnSpc>
            </a:pPr>
            <a:r>
              <a:rPr lang="en-GB" sz="2000" dirty="0" smtClean="0">
                <a:solidFill>
                  <a:schemeClr val="accent6"/>
                </a:solidFill>
              </a:rPr>
              <a:t>Be run in accordance with Good Clinical Practice requirements</a:t>
            </a:r>
          </a:p>
          <a:p>
            <a:pPr lvl="1">
              <a:lnSpc>
                <a:spcPct val="90000"/>
              </a:lnSpc>
              <a:buNone/>
            </a:pPr>
            <a:endParaRPr lang="en-GB" sz="2000" dirty="0">
              <a:solidFill>
                <a:schemeClr val="accent6"/>
              </a:solidFill>
            </a:endParaRPr>
          </a:p>
          <a:p>
            <a:pPr>
              <a:lnSpc>
                <a:spcPct val="90000"/>
              </a:lnSpc>
            </a:pPr>
            <a:endParaRPr lang="en-GB" sz="2400" dirty="0">
              <a:solidFill>
                <a:schemeClr val="accent6"/>
              </a:solidFill>
            </a:endParaRPr>
          </a:p>
          <a:p>
            <a:pPr>
              <a:lnSpc>
                <a:spcPct val="90000"/>
              </a:lnSpc>
            </a:pPr>
            <a:endParaRPr lang="en-GB" sz="2400" dirty="0">
              <a:solidFill>
                <a:schemeClr val="accent6"/>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Hierarchy of clinical studies</a:t>
            </a:r>
            <a:endParaRPr lang="en-GB" dirty="0"/>
          </a:p>
        </p:txBody>
      </p:sp>
      <p:sp>
        <p:nvSpPr>
          <p:cNvPr id="3" name="Content Placeholder 2"/>
          <p:cNvSpPr>
            <a:spLocks noGrp="1"/>
          </p:cNvSpPr>
          <p:nvPr>
            <p:ph idx="1"/>
          </p:nvPr>
        </p:nvSpPr>
        <p:spPr>
          <a:xfrm>
            <a:off x="1115616" y="1628800"/>
            <a:ext cx="7543800" cy="4699992"/>
          </a:xfrm>
        </p:spPr>
        <p:txBody>
          <a:bodyPr/>
          <a:lstStyle/>
          <a:p>
            <a:endParaRPr lang="en-GB" sz="2800" dirty="0" smtClean="0"/>
          </a:p>
        </p:txBody>
      </p:sp>
      <p:graphicFrame>
        <p:nvGraphicFramePr>
          <p:cNvPr id="4" name="Diagram 3"/>
          <p:cNvGraphicFramePr/>
          <p:nvPr/>
        </p:nvGraphicFramePr>
        <p:xfrm>
          <a:off x="251520" y="1556792"/>
          <a:ext cx="8496944" cy="5040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Drug trials </a:t>
            </a:r>
            <a:endParaRPr lang="en-GB" dirty="0"/>
          </a:p>
        </p:txBody>
      </p:sp>
      <p:sp>
        <p:nvSpPr>
          <p:cNvPr id="3" name="Content Placeholder 2"/>
          <p:cNvSpPr>
            <a:spLocks noGrp="1"/>
          </p:cNvSpPr>
          <p:nvPr>
            <p:ph idx="1"/>
          </p:nvPr>
        </p:nvSpPr>
        <p:spPr>
          <a:xfrm>
            <a:off x="838200" y="1556792"/>
            <a:ext cx="8305800" cy="4844008"/>
          </a:xfrm>
        </p:spPr>
        <p:txBody>
          <a:bodyPr/>
          <a:lstStyle/>
          <a:p>
            <a:r>
              <a:rPr lang="en-GB" b="1" dirty="0" smtClean="0">
                <a:solidFill>
                  <a:srgbClr val="C00000"/>
                </a:solidFill>
              </a:rPr>
              <a:t>IMP</a:t>
            </a:r>
            <a:r>
              <a:rPr lang="en-GB" dirty="0" smtClean="0">
                <a:solidFill>
                  <a:schemeClr val="tx1">
                    <a:lumMod val="75000"/>
                  </a:schemeClr>
                </a:solidFill>
              </a:rPr>
              <a:t> - </a:t>
            </a:r>
            <a:r>
              <a:rPr lang="en-GB" dirty="0" smtClean="0"/>
              <a:t>Investigational Medicinal Product is a pharmaceutical form of an active substance or placebo being tested or used as a reference in a CTIMP.</a:t>
            </a:r>
            <a:r>
              <a:rPr lang="en-GB" dirty="0" smtClean="0">
                <a:hlinkClick r:id="rId3"/>
              </a:rPr>
              <a:t> http://www.em-toolkit.ac.uk/home.cfm</a:t>
            </a:r>
            <a:endParaRPr lang="en-GB" dirty="0" smtClean="0"/>
          </a:p>
          <a:p>
            <a:endParaRPr lang="en-GB" dirty="0" smtClean="0"/>
          </a:p>
          <a:p>
            <a:r>
              <a:rPr lang="en-GB" b="1" dirty="0" smtClean="0">
                <a:solidFill>
                  <a:srgbClr val="C00000"/>
                </a:solidFill>
              </a:rPr>
              <a:t>MHRA </a:t>
            </a:r>
            <a:r>
              <a:rPr lang="en-GB" dirty="0" smtClean="0"/>
              <a:t>- Medicines and Healthcare products Regulatory Agency</a:t>
            </a:r>
          </a:p>
          <a:p>
            <a:r>
              <a:rPr lang="en-GB" dirty="0" smtClean="0">
                <a:hlinkClick r:id="rId4"/>
              </a:rPr>
              <a:t>http://www.mhra.gov.uk/ </a:t>
            </a:r>
            <a:endParaRPr lang="en-GB" dirty="0" smtClean="0"/>
          </a:p>
          <a:p>
            <a:endParaRPr lang="en-GB" dirty="0" smtClean="0"/>
          </a:p>
          <a:p>
            <a:r>
              <a:rPr lang="en-GB" b="1" dirty="0" smtClean="0">
                <a:solidFill>
                  <a:srgbClr val="C00000"/>
                </a:solidFill>
              </a:rPr>
              <a:t>Legal requirements </a:t>
            </a:r>
          </a:p>
          <a:p>
            <a:endParaRPr lang="en-GB" dirty="0" smtClean="0"/>
          </a:p>
          <a:p>
            <a:r>
              <a:rPr lang="en-GB" b="1" dirty="0" smtClean="0">
                <a:solidFill>
                  <a:srgbClr val="C00000"/>
                </a:solidFill>
              </a:rPr>
              <a:t>GCP</a:t>
            </a:r>
            <a:r>
              <a:rPr lang="en-GB" dirty="0" smtClean="0"/>
              <a:t> - Good clinical practice  (ICH GCP)</a:t>
            </a:r>
            <a:r>
              <a:rPr lang="en-GB" dirty="0" smtClean="0">
                <a:hlinkClick r:id="rId5"/>
              </a:rPr>
              <a:t> http://www.ich.org/products/guidelines/efficacy/article/efficacy-guidelines.html</a:t>
            </a:r>
            <a:endParaRPr lang="en-GB" dirty="0" smtClean="0">
              <a:solidFill>
                <a:schemeClr val="tx2">
                  <a:lumMod val="75000"/>
                </a:schemeClr>
              </a:solidFill>
            </a:endParaRPr>
          </a:p>
          <a:p>
            <a:endParaRPr lang="en-GB" dirty="0" smtClean="0"/>
          </a:p>
          <a:p>
            <a:r>
              <a:rPr lang="en-GB" b="1" dirty="0" smtClean="0">
                <a:solidFill>
                  <a:srgbClr val="C00000"/>
                </a:solidFill>
              </a:rPr>
              <a:t>SAE </a:t>
            </a:r>
            <a:r>
              <a:rPr lang="en-GB" dirty="0" smtClean="0"/>
              <a:t>-Serious Adverse Event</a:t>
            </a:r>
          </a:p>
          <a:p>
            <a:endParaRPr lang="en-GB" dirty="0" smtClean="0"/>
          </a:p>
          <a:p>
            <a:r>
              <a:rPr lang="en-GB" b="1" dirty="0" smtClean="0">
                <a:solidFill>
                  <a:srgbClr val="C00000"/>
                </a:solidFill>
              </a:rPr>
              <a:t>SUSAR </a:t>
            </a:r>
            <a:r>
              <a:rPr lang="en-GB" dirty="0" smtClean="0"/>
              <a:t>-Suspected Unexpected Serious Adverse Reaction </a:t>
            </a:r>
          </a:p>
          <a:p>
            <a:endParaRPr lang="en-GB"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Text Box 2"/>
          <p:cNvSpPr txBox="1">
            <a:spLocks noChangeArrowheads="1"/>
          </p:cNvSpPr>
          <p:nvPr/>
        </p:nvSpPr>
        <p:spPr bwMode="auto">
          <a:xfrm>
            <a:off x="375138" y="684213"/>
            <a:ext cx="8768862" cy="762000"/>
          </a:xfrm>
          <a:prstGeom prst="rect">
            <a:avLst/>
          </a:prstGeom>
          <a:noFill/>
          <a:ln w="9525">
            <a:noFill/>
            <a:miter lim="800000"/>
            <a:headEnd/>
            <a:tailEnd/>
          </a:ln>
          <a:effectLst/>
        </p:spPr>
        <p:txBody>
          <a:bodyPr>
            <a:spAutoFit/>
          </a:bodyPr>
          <a:lstStyle/>
          <a:p>
            <a:pPr algn="ctr"/>
            <a:endParaRPr lang="en-GB" sz="4400" b="1">
              <a:solidFill>
                <a:srgbClr val="FFFF00"/>
              </a:solidFill>
            </a:endParaRPr>
          </a:p>
        </p:txBody>
      </p:sp>
      <p:sp>
        <p:nvSpPr>
          <p:cNvPr id="294915" name="Text Box 3"/>
          <p:cNvSpPr txBox="1">
            <a:spLocks noChangeArrowheads="1"/>
          </p:cNvSpPr>
          <p:nvPr/>
        </p:nvSpPr>
        <p:spPr bwMode="auto">
          <a:xfrm>
            <a:off x="1267558" y="2057400"/>
            <a:ext cx="6682154" cy="457200"/>
          </a:xfrm>
          <a:prstGeom prst="rect">
            <a:avLst/>
          </a:prstGeom>
          <a:noFill/>
          <a:ln w="9525">
            <a:noFill/>
            <a:miter lim="800000"/>
            <a:headEnd/>
            <a:tailEnd/>
          </a:ln>
          <a:effectLst/>
        </p:spPr>
        <p:txBody>
          <a:bodyPr>
            <a:spAutoFit/>
          </a:bodyPr>
          <a:lstStyle/>
          <a:p>
            <a:pPr>
              <a:spcBef>
                <a:spcPct val="50000"/>
              </a:spcBef>
            </a:pPr>
            <a:endParaRPr lang="en-GB" sz="2400"/>
          </a:p>
        </p:txBody>
      </p:sp>
      <p:sp>
        <p:nvSpPr>
          <p:cNvPr id="294916" name="Rectangle 4"/>
          <p:cNvSpPr>
            <a:spLocks noGrp="1" noChangeArrowheads="1"/>
          </p:cNvSpPr>
          <p:nvPr>
            <p:ph type="title"/>
          </p:nvPr>
        </p:nvSpPr>
        <p:spPr>
          <a:xfrm>
            <a:off x="323528" y="476672"/>
            <a:ext cx="7877908" cy="906463"/>
          </a:xfrm>
        </p:spPr>
        <p:txBody>
          <a:bodyPr/>
          <a:lstStyle/>
          <a:p>
            <a:pPr algn="ctr"/>
            <a:r>
              <a:rPr lang="en-GB" sz="3200" dirty="0">
                <a:solidFill>
                  <a:srgbClr val="C00000"/>
                </a:solidFill>
              </a:rPr>
              <a:t>Guidelines re: reporting randomised studies</a:t>
            </a:r>
            <a:endParaRPr lang="en-GB" sz="3200" dirty="0">
              <a:solidFill>
                <a:srgbClr val="C00000"/>
              </a:solidFill>
              <a:latin typeface="Comic Sans MS" pitchFamily="66" charset="0"/>
              <a:cs typeface="Arial" charset="0"/>
            </a:endParaRPr>
          </a:p>
        </p:txBody>
      </p:sp>
      <p:sp>
        <p:nvSpPr>
          <p:cNvPr id="294917" name="Text Box 5"/>
          <p:cNvSpPr txBox="1">
            <a:spLocks noChangeArrowheads="1"/>
          </p:cNvSpPr>
          <p:nvPr/>
        </p:nvSpPr>
        <p:spPr bwMode="auto">
          <a:xfrm>
            <a:off x="797169" y="2108200"/>
            <a:ext cx="7924800" cy="4647426"/>
          </a:xfrm>
          <a:prstGeom prst="rect">
            <a:avLst/>
          </a:prstGeom>
          <a:noFill/>
          <a:ln w="12700">
            <a:noFill/>
            <a:miter lim="800000"/>
            <a:headEnd type="none" w="sm" len="sm"/>
            <a:tailEnd type="none" w="sm" len="sm"/>
          </a:ln>
          <a:effectLst/>
        </p:spPr>
        <p:txBody>
          <a:bodyPr>
            <a:spAutoFit/>
          </a:bodyPr>
          <a:lstStyle/>
          <a:p>
            <a:pPr marL="457200" indent="-457200">
              <a:spcBef>
                <a:spcPct val="50000"/>
              </a:spcBef>
            </a:pPr>
            <a:endParaRPr lang="en-GB" sz="2400" dirty="0">
              <a:solidFill>
                <a:srgbClr val="00FFCC"/>
              </a:solidFill>
            </a:endParaRPr>
          </a:p>
          <a:p>
            <a:pPr marL="457200" indent="-457200">
              <a:spcBef>
                <a:spcPct val="50000"/>
              </a:spcBef>
            </a:pPr>
            <a:r>
              <a:rPr lang="en-GB" sz="2800" dirty="0">
                <a:solidFill>
                  <a:schemeClr val="tx2">
                    <a:lumMod val="60000"/>
                    <a:lumOff val="40000"/>
                  </a:schemeClr>
                </a:solidFill>
              </a:rPr>
              <a:t>Go to </a:t>
            </a:r>
            <a:r>
              <a:rPr lang="en-GB" sz="2800" dirty="0">
                <a:solidFill>
                  <a:schemeClr val="tx2">
                    <a:lumMod val="60000"/>
                    <a:lumOff val="40000"/>
                  </a:schemeClr>
                </a:solidFill>
                <a:hlinkClick r:id="rId3"/>
              </a:rPr>
              <a:t>www.consort-statement.org</a:t>
            </a:r>
            <a:r>
              <a:rPr lang="en-GB" sz="2800" dirty="0">
                <a:solidFill>
                  <a:schemeClr val="tx2">
                    <a:lumMod val="60000"/>
                    <a:lumOff val="40000"/>
                  </a:schemeClr>
                </a:solidFill>
              </a:rPr>
              <a:t> and download the E-Flowchart and Checklist documents</a:t>
            </a:r>
          </a:p>
          <a:p>
            <a:pPr marL="914400" lvl="1" indent="-457200">
              <a:spcBef>
                <a:spcPct val="50000"/>
              </a:spcBef>
            </a:pPr>
            <a:r>
              <a:rPr lang="en-GB" sz="2800" dirty="0">
                <a:solidFill>
                  <a:srgbClr val="00FFCC"/>
                </a:solidFill>
              </a:rPr>
              <a:t>		</a:t>
            </a:r>
          </a:p>
          <a:p>
            <a:pPr marL="457200" indent="-457200">
              <a:spcBef>
                <a:spcPct val="50000"/>
              </a:spcBef>
              <a:buFontTx/>
              <a:buChar char="•"/>
            </a:pPr>
            <a:endParaRPr lang="en-GB" sz="2800" dirty="0">
              <a:solidFill>
                <a:srgbClr val="00FFCC"/>
              </a:solidFill>
            </a:endParaRPr>
          </a:p>
          <a:p>
            <a:pPr marL="457200" indent="-457200">
              <a:spcBef>
                <a:spcPct val="50000"/>
              </a:spcBef>
              <a:buFontTx/>
              <a:buChar char="•"/>
            </a:pPr>
            <a:endParaRPr lang="en-GB" sz="2000" dirty="0">
              <a:solidFill>
                <a:srgbClr val="00FFCC"/>
              </a:solidFill>
            </a:endParaRPr>
          </a:p>
          <a:p>
            <a:pPr marL="457200" indent="-457200">
              <a:spcBef>
                <a:spcPct val="50000"/>
              </a:spcBef>
            </a:pPr>
            <a:r>
              <a:rPr lang="en-GB" sz="2000" dirty="0">
                <a:solidFill>
                  <a:srgbClr val="00FFCC"/>
                </a:solidFill>
              </a:rPr>
              <a:t> </a:t>
            </a:r>
          </a:p>
          <a:p>
            <a:pPr marL="457200" indent="-457200">
              <a:spcBef>
                <a:spcPct val="50000"/>
              </a:spcBef>
            </a:pPr>
            <a:endParaRPr lang="en-US" sz="2000" i="1" dirty="0">
              <a:solidFill>
                <a:srgbClr val="CCECFF"/>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628800"/>
            <a:ext cx="1573560" cy="638175"/>
          </a:xfrm>
        </p:spPr>
        <p:txBody>
          <a:bodyPr/>
          <a:lstStyle/>
          <a:p>
            <a:r>
              <a:rPr lang="en-GB" dirty="0" smtClean="0"/>
              <a:t>Summary</a:t>
            </a:r>
            <a:endParaRPr lang="en-GB" dirty="0"/>
          </a:p>
        </p:txBody>
      </p:sp>
      <p:graphicFrame>
        <p:nvGraphicFramePr>
          <p:cNvPr id="5" name="Diagram 4"/>
          <p:cNvGraphicFramePr/>
          <p:nvPr/>
        </p:nvGraphicFramePr>
        <p:xfrm>
          <a:off x="2123728" y="404664"/>
          <a:ext cx="6696744" cy="62646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r>
              <a:rPr lang="en-GB" sz="2400" dirty="0">
                <a:solidFill>
                  <a:schemeClr val="accent1"/>
                </a:solidFill>
              </a:rPr>
              <a:t>Limitations of a single study</a:t>
            </a:r>
          </a:p>
        </p:txBody>
      </p:sp>
      <p:sp>
        <p:nvSpPr>
          <p:cNvPr id="122883" name="Rectangle 3"/>
          <p:cNvSpPr>
            <a:spLocks noGrp="1" noChangeArrowheads="1"/>
          </p:cNvSpPr>
          <p:nvPr>
            <p:ph idx="1"/>
          </p:nvPr>
        </p:nvSpPr>
        <p:spPr>
          <a:xfrm>
            <a:off x="467544" y="1916832"/>
            <a:ext cx="7903840" cy="4457700"/>
          </a:xfrm>
        </p:spPr>
        <p:txBody>
          <a:bodyPr/>
          <a:lstStyle/>
          <a:p>
            <a:pPr lvl="1"/>
            <a:r>
              <a:rPr lang="en-GB" sz="2400" dirty="0" smtClean="0">
                <a:solidFill>
                  <a:srgbClr val="000000"/>
                </a:solidFill>
              </a:rPr>
              <a:t>Many studies are underpowered (comprise too few patients to provide a conclusive answer)</a:t>
            </a:r>
          </a:p>
          <a:p>
            <a:pPr lvl="2"/>
            <a:r>
              <a:rPr lang="en-GB" sz="2400" dirty="0" smtClean="0">
                <a:solidFill>
                  <a:srgbClr val="000000"/>
                </a:solidFill>
              </a:rPr>
              <a:t>over-estimated the magnitude of the treatment effect at the planning stage</a:t>
            </a:r>
          </a:p>
          <a:p>
            <a:pPr lvl="2"/>
            <a:r>
              <a:rPr lang="en-GB" sz="2400" dirty="0" smtClean="0">
                <a:solidFill>
                  <a:srgbClr val="000000"/>
                </a:solidFill>
              </a:rPr>
              <a:t>close with incomplete recruitment</a:t>
            </a:r>
          </a:p>
          <a:p>
            <a:pPr lvl="1"/>
            <a:endParaRPr lang="en-GB" sz="2400" dirty="0" smtClean="0">
              <a:solidFill>
                <a:srgbClr val="000000"/>
              </a:solidFill>
            </a:endParaRPr>
          </a:p>
          <a:p>
            <a:pPr lvl="1"/>
            <a:r>
              <a:rPr lang="en-GB" sz="2400" dirty="0" smtClean="0">
                <a:solidFill>
                  <a:srgbClr val="000000"/>
                </a:solidFill>
              </a:rPr>
              <a:t>Risk of Type I error is kept low (5%) but not eliminated</a:t>
            </a:r>
          </a:p>
          <a:p>
            <a:pPr lvl="1"/>
            <a:r>
              <a:rPr lang="en-GB" sz="2400" dirty="0" smtClean="0">
                <a:solidFill>
                  <a:srgbClr val="000000"/>
                </a:solidFill>
              </a:rPr>
              <a:t>Risk of bias in the conduct or analysis</a:t>
            </a:r>
            <a:endParaRPr lang="en-GB" sz="2400" dirty="0">
              <a:solidFill>
                <a:srgbClr val="000000"/>
              </a:solidFill>
            </a:endParaRPr>
          </a:p>
          <a:p>
            <a:pPr lvl="1"/>
            <a:r>
              <a:rPr lang="en-GB" sz="2400" dirty="0" smtClean="0">
                <a:solidFill>
                  <a:srgbClr val="000000"/>
                </a:solidFill>
              </a:rPr>
              <a:t>Tend to focus on a very specific question, in a very specific study population </a:t>
            </a:r>
          </a:p>
          <a:p>
            <a:pPr lvl="2"/>
            <a:r>
              <a:rPr lang="en-GB" sz="2400" dirty="0" smtClean="0">
                <a:solidFill>
                  <a:srgbClr val="000000"/>
                </a:solidFill>
              </a:rPr>
              <a:t>Results may be difficult to generalise to other populations</a:t>
            </a:r>
          </a:p>
          <a:p>
            <a:pPr lvl="1"/>
            <a:endParaRPr lang="en-GB" sz="2400" dirty="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2883">
                                            <p:txEl>
                                              <p:pRg st="0" end="0"/>
                                            </p:txEl>
                                          </p:spTgt>
                                        </p:tgtEl>
                                        <p:attrNameLst>
                                          <p:attrName>style.visibility</p:attrName>
                                        </p:attrNameLst>
                                      </p:cBhvr>
                                      <p:to>
                                        <p:strVal val="visible"/>
                                      </p:to>
                                    </p:set>
                                    <p:anim calcmode="lin" valueType="num">
                                      <p:cBhvr additive="base">
                                        <p:cTn id="7" dur="500" fill="hold"/>
                                        <p:tgtEl>
                                          <p:spTgt spid="12288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288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2883">
                                            <p:txEl>
                                              <p:pRg st="1" end="1"/>
                                            </p:txEl>
                                          </p:spTgt>
                                        </p:tgtEl>
                                        <p:attrNameLst>
                                          <p:attrName>style.visibility</p:attrName>
                                        </p:attrNameLst>
                                      </p:cBhvr>
                                      <p:to>
                                        <p:strVal val="visible"/>
                                      </p:to>
                                    </p:set>
                                    <p:anim calcmode="lin" valueType="num">
                                      <p:cBhvr additive="base">
                                        <p:cTn id="13" dur="500" fill="hold"/>
                                        <p:tgtEl>
                                          <p:spTgt spid="12288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288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2883">
                                            <p:txEl>
                                              <p:pRg st="2" end="2"/>
                                            </p:txEl>
                                          </p:spTgt>
                                        </p:tgtEl>
                                        <p:attrNameLst>
                                          <p:attrName>style.visibility</p:attrName>
                                        </p:attrNameLst>
                                      </p:cBhvr>
                                      <p:to>
                                        <p:strVal val="visible"/>
                                      </p:to>
                                    </p:set>
                                    <p:anim calcmode="lin" valueType="num">
                                      <p:cBhvr additive="base">
                                        <p:cTn id="19" dur="500" fill="hold"/>
                                        <p:tgtEl>
                                          <p:spTgt spid="12288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288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2883">
                                            <p:txEl>
                                              <p:pRg st="4" end="4"/>
                                            </p:txEl>
                                          </p:spTgt>
                                        </p:tgtEl>
                                        <p:attrNameLst>
                                          <p:attrName>style.visibility</p:attrName>
                                        </p:attrNameLst>
                                      </p:cBhvr>
                                      <p:to>
                                        <p:strVal val="visible"/>
                                      </p:to>
                                    </p:set>
                                    <p:anim calcmode="lin" valueType="num">
                                      <p:cBhvr additive="base">
                                        <p:cTn id="25" dur="500" fill="hold"/>
                                        <p:tgtEl>
                                          <p:spTgt spid="12288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288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22883">
                                            <p:txEl>
                                              <p:pRg st="5" end="5"/>
                                            </p:txEl>
                                          </p:spTgt>
                                        </p:tgtEl>
                                        <p:attrNameLst>
                                          <p:attrName>style.visibility</p:attrName>
                                        </p:attrNameLst>
                                      </p:cBhvr>
                                      <p:to>
                                        <p:strVal val="visible"/>
                                      </p:to>
                                    </p:set>
                                    <p:anim calcmode="lin" valueType="num">
                                      <p:cBhvr additive="base">
                                        <p:cTn id="31" dur="500" fill="hold"/>
                                        <p:tgtEl>
                                          <p:spTgt spid="12288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2288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22883">
                                            <p:txEl>
                                              <p:pRg st="6" end="6"/>
                                            </p:txEl>
                                          </p:spTgt>
                                        </p:tgtEl>
                                        <p:attrNameLst>
                                          <p:attrName>style.visibility</p:attrName>
                                        </p:attrNameLst>
                                      </p:cBhvr>
                                      <p:to>
                                        <p:strVal val="visible"/>
                                      </p:to>
                                    </p:set>
                                    <p:anim calcmode="lin" valueType="num">
                                      <p:cBhvr additive="base">
                                        <p:cTn id="35" dur="500" fill="hold"/>
                                        <p:tgtEl>
                                          <p:spTgt spid="12288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22883">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22883">
                                            <p:txEl>
                                              <p:pRg st="7" end="7"/>
                                            </p:txEl>
                                          </p:spTgt>
                                        </p:tgtEl>
                                        <p:attrNameLst>
                                          <p:attrName>style.visibility</p:attrName>
                                        </p:attrNameLst>
                                      </p:cBhvr>
                                      <p:to>
                                        <p:strVal val="visible"/>
                                      </p:to>
                                    </p:set>
                                    <p:anim calcmode="lin" valueType="num">
                                      <p:cBhvr additive="base">
                                        <p:cTn id="39" dur="500" fill="hold"/>
                                        <p:tgtEl>
                                          <p:spTgt spid="12288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2288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800100" y="476672"/>
            <a:ext cx="7543800" cy="638175"/>
          </a:xfrm>
        </p:spPr>
        <p:txBody>
          <a:bodyPr/>
          <a:lstStyle/>
          <a:p>
            <a:r>
              <a:rPr lang="en-GB" sz="2400" dirty="0">
                <a:solidFill>
                  <a:srgbClr val="C00000"/>
                </a:solidFill>
              </a:rPr>
              <a:t>Systematic Review</a:t>
            </a:r>
          </a:p>
        </p:txBody>
      </p:sp>
      <p:sp>
        <p:nvSpPr>
          <p:cNvPr id="55299" name="Rectangle 3"/>
          <p:cNvSpPr>
            <a:spLocks noGrp="1" noChangeArrowheads="1"/>
          </p:cNvSpPr>
          <p:nvPr>
            <p:ph idx="1"/>
          </p:nvPr>
        </p:nvSpPr>
        <p:spPr>
          <a:xfrm>
            <a:off x="314325" y="1409700"/>
            <a:ext cx="8218488" cy="4114800"/>
          </a:xfrm>
        </p:spPr>
        <p:txBody>
          <a:bodyPr/>
          <a:lstStyle/>
          <a:p>
            <a:pPr marL="357188" indent="-357188">
              <a:buFontTx/>
              <a:buNone/>
            </a:pPr>
            <a:r>
              <a:rPr lang="en-GB" dirty="0">
                <a:solidFill>
                  <a:srgbClr val="000000"/>
                </a:solidFill>
              </a:rPr>
              <a:t>	</a:t>
            </a:r>
            <a:endParaRPr lang="en-GB" dirty="0" smtClean="0">
              <a:solidFill>
                <a:srgbClr val="000000"/>
              </a:solidFill>
            </a:endParaRPr>
          </a:p>
          <a:p>
            <a:pPr marL="357188" indent="-357188">
              <a:buFontTx/>
              <a:buNone/>
            </a:pPr>
            <a:r>
              <a:rPr lang="en-GB" dirty="0" smtClean="0">
                <a:solidFill>
                  <a:srgbClr val="000000"/>
                </a:solidFill>
              </a:rPr>
              <a:t>	“A </a:t>
            </a:r>
            <a:r>
              <a:rPr lang="en-GB" dirty="0">
                <a:solidFill>
                  <a:srgbClr val="000000"/>
                </a:solidFill>
              </a:rPr>
              <a:t>review of a clearly formulated question that uses systematic and explicit methods to identify, select, and critically appraise relevant research, and to collect and analyse data from the studies that are included in the review</a:t>
            </a:r>
            <a:r>
              <a:rPr lang="en-GB" dirty="0" smtClean="0">
                <a:solidFill>
                  <a:srgbClr val="000000"/>
                </a:solidFill>
              </a:rPr>
              <a:t>.”</a:t>
            </a:r>
            <a:endParaRPr lang="en-GB" dirty="0">
              <a:solidFill>
                <a:srgbClr val="000000"/>
              </a:solidFill>
            </a:endParaRPr>
          </a:p>
          <a:p>
            <a:pPr marL="357188" indent="-357188">
              <a:buFontTx/>
              <a:buNone/>
            </a:pPr>
            <a:endParaRPr lang="en-GB" sz="1800" dirty="0">
              <a:solidFill>
                <a:srgbClr val="000000"/>
              </a:solidFill>
            </a:endParaRPr>
          </a:p>
          <a:p>
            <a:pPr marL="357188" indent="-357188">
              <a:buFontTx/>
              <a:buNone/>
            </a:pPr>
            <a:r>
              <a:rPr lang="en-GB" sz="2000" dirty="0">
                <a:solidFill>
                  <a:srgbClr val="000000"/>
                </a:solidFill>
              </a:rPr>
              <a:t>	</a:t>
            </a:r>
            <a:r>
              <a:rPr lang="en-GB" sz="2000" dirty="0" smtClean="0">
                <a:solidFill>
                  <a:srgbClr val="000000"/>
                </a:solidFill>
              </a:rPr>
              <a:t>		Cochrane </a:t>
            </a:r>
            <a:r>
              <a:rPr lang="en-GB" sz="2000" dirty="0">
                <a:solidFill>
                  <a:srgbClr val="000000"/>
                </a:solidFill>
              </a:rPr>
              <a:t>collection glossary (</a:t>
            </a:r>
            <a:r>
              <a:rPr lang="en-GB" sz="2000">
                <a:solidFill>
                  <a:srgbClr val="000000"/>
                </a:solidFill>
                <a:hlinkClick r:id="rId3"/>
              </a:rPr>
              <a:t>www.cochrane.org</a:t>
            </a:r>
            <a:r>
              <a:rPr lang="en-GB" sz="2000" smtClean="0">
                <a:solidFill>
                  <a:srgbClr val="000000"/>
                </a:solidFill>
              </a:rPr>
              <a:t>)</a:t>
            </a:r>
          </a:p>
          <a:p>
            <a:pPr marL="357188" indent="-357188">
              <a:buFontTx/>
              <a:buNone/>
            </a:pPr>
            <a:endParaRPr lang="en-GB" sz="2000" dirty="0" smtClean="0">
              <a:solidFill>
                <a:srgbClr val="000000"/>
              </a:solidFill>
            </a:endParaRPr>
          </a:p>
          <a:p>
            <a:pPr marL="357188" indent="-357188">
              <a:buFontTx/>
              <a:buNone/>
            </a:pPr>
            <a:endParaRPr lang="en-GB" sz="2000" dirty="0" smtClean="0">
              <a:solidFill>
                <a:srgbClr val="000000"/>
              </a:solidFill>
            </a:endParaRPr>
          </a:p>
          <a:p>
            <a:pPr marL="357188" indent="-357188">
              <a:buFontTx/>
              <a:buNone/>
            </a:pPr>
            <a:r>
              <a:rPr lang="en-GB" sz="2000" dirty="0" smtClean="0">
                <a:solidFill>
                  <a:srgbClr val="000000"/>
                </a:solidFill>
              </a:rPr>
              <a:t> 	</a:t>
            </a:r>
            <a:r>
              <a:rPr lang="en-GB" dirty="0" smtClean="0">
                <a:solidFill>
                  <a:srgbClr val="000000"/>
                </a:solidFill>
              </a:rPr>
              <a:t>“Systematic reviews identify, evaluate, combine and summarise the findings of all relevant individual studies and, when carried out well, provide decision-makers with the best possible information about the effect of tests, treatments and other interventions used in health and social care” </a:t>
            </a:r>
          </a:p>
          <a:p>
            <a:pPr marL="357188" indent="-357188">
              <a:buFontTx/>
              <a:buNone/>
            </a:pPr>
            <a:r>
              <a:rPr lang="en-GB" dirty="0" smtClean="0">
                <a:solidFill>
                  <a:srgbClr val="000000"/>
                </a:solidFill>
              </a:rPr>
              <a:t>			National Institute of Health Research (</a:t>
            </a:r>
            <a:r>
              <a:rPr lang="en-GB" dirty="0" smtClean="0">
                <a:solidFill>
                  <a:srgbClr val="000000"/>
                </a:solidFill>
                <a:hlinkClick r:id="rId4"/>
              </a:rPr>
              <a:t>www.nihr.ac.uk</a:t>
            </a:r>
            <a:r>
              <a:rPr lang="en-GB" dirty="0" smtClean="0">
                <a:solidFill>
                  <a:srgbClr val="000000"/>
                </a:solidFill>
              </a:rPr>
              <a:t> )</a:t>
            </a:r>
          </a:p>
          <a:p>
            <a:pPr marL="357188" indent="-357188">
              <a:buFontTx/>
              <a:buNone/>
            </a:pPr>
            <a:endParaRPr lang="en-GB" sz="2000" dirty="0" smtClean="0">
              <a:solidFill>
                <a:srgbClr val="000000"/>
              </a:solidFill>
            </a:endParaRPr>
          </a:p>
          <a:p>
            <a:pPr marL="357188" indent="-357188">
              <a:buFontTx/>
              <a:buNone/>
            </a:pPr>
            <a:endParaRPr lang="en-GB" sz="2000" dirty="0" smtClean="0">
              <a:solidFill>
                <a:srgbClr val="000000"/>
              </a:solidFill>
            </a:endParaRPr>
          </a:p>
          <a:p>
            <a:pPr marL="357188" indent="-357188">
              <a:buFontTx/>
              <a:buNone/>
            </a:pPr>
            <a:endParaRPr lang="en-GB" dirty="0">
              <a:solidFill>
                <a:srgbClr val="000000"/>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800100" y="260648"/>
            <a:ext cx="7543800" cy="638175"/>
          </a:xfrm>
        </p:spPr>
        <p:txBody>
          <a:bodyPr/>
          <a:lstStyle/>
          <a:p>
            <a:r>
              <a:rPr lang="en-GB" sz="2400" dirty="0">
                <a:solidFill>
                  <a:srgbClr val="C00000"/>
                </a:solidFill>
              </a:rPr>
              <a:t>Advantages of systematic review</a:t>
            </a:r>
          </a:p>
        </p:txBody>
      </p:sp>
      <p:sp>
        <p:nvSpPr>
          <p:cNvPr id="58371" name="Rectangle 3"/>
          <p:cNvSpPr>
            <a:spLocks noGrp="1" noChangeArrowheads="1"/>
          </p:cNvSpPr>
          <p:nvPr>
            <p:ph idx="1"/>
          </p:nvPr>
        </p:nvSpPr>
        <p:spPr>
          <a:xfrm>
            <a:off x="827584" y="1745010"/>
            <a:ext cx="8064698" cy="5112990"/>
          </a:xfrm>
        </p:spPr>
        <p:txBody>
          <a:bodyPr/>
          <a:lstStyle/>
          <a:p>
            <a:pPr>
              <a:lnSpc>
                <a:spcPct val="90000"/>
              </a:lnSpc>
            </a:pPr>
            <a:r>
              <a:rPr lang="en-GB" sz="2000" dirty="0">
                <a:solidFill>
                  <a:srgbClr val="000000"/>
                </a:solidFill>
              </a:rPr>
              <a:t>Large amounts of information </a:t>
            </a:r>
            <a:r>
              <a:rPr lang="en-GB" sz="2000" dirty="0" smtClean="0">
                <a:solidFill>
                  <a:srgbClr val="000000"/>
                </a:solidFill>
              </a:rPr>
              <a:t>from a range </a:t>
            </a:r>
            <a:r>
              <a:rPr lang="en-GB" sz="2000" dirty="0">
                <a:solidFill>
                  <a:srgbClr val="000000"/>
                </a:solidFill>
              </a:rPr>
              <a:t>of </a:t>
            </a:r>
            <a:r>
              <a:rPr lang="en-GB" sz="2000" dirty="0" smtClean="0">
                <a:solidFill>
                  <a:srgbClr val="000000"/>
                </a:solidFill>
              </a:rPr>
              <a:t>sources/languages, providing </a:t>
            </a:r>
            <a:r>
              <a:rPr lang="en-GB" sz="2000" dirty="0">
                <a:solidFill>
                  <a:srgbClr val="000000"/>
                </a:solidFill>
              </a:rPr>
              <a:t>an </a:t>
            </a:r>
            <a:r>
              <a:rPr lang="en-GB" sz="2000" b="1" dirty="0">
                <a:solidFill>
                  <a:srgbClr val="000000"/>
                </a:solidFill>
              </a:rPr>
              <a:t>overview of </a:t>
            </a:r>
            <a:r>
              <a:rPr lang="en-GB" sz="2000" b="1" dirty="0" smtClean="0">
                <a:solidFill>
                  <a:srgbClr val="000000"/>
                </a:solidFill>
              </a:rPr>
              <a:t>evidence</a:t>
            </a:r>
            <a:r>
              <a:rPr lang="en-GB" sz="2000" dirty="0" smtClean="0">
                <a:solidFill>
                  <a:srgbClr val="000000"/>
                </a:solidFill>
              </a:rPr>
              <a:t>.</a:t>
            </a:r>
          </a:p>
          <a:p>
            <a:pPr>
              <a:lnSpc>
                <a:spcPct val="90000"/>
              </a:lnSpc>
            </a:pPr>
            <a:endParaRPr lang="en-GB" sz="2000" dirty="0" smtClean="0">
              <a:solidFill>
                <a:srgbClr val="000000"/>
              </a:solidFill>
            </a:endParaRPr>
          </a:p>
          <a:p>
            <a:pPr>
              <a:lnSpc>
                <a:spcPct val="90000"/>
              </a:lnSpc>
            </a:pPr>
            <a:r>
              <a:rPr lang="en-GB" sz="2000" dirty="0" smtClean="0">
                <a:solidFill>
                  <a:srgbClr val="000000"/>
                </a:solidFill>
              </a:rPr>
              <a:t>Explicit </a:t>
            </a:r>
            <a:r>
              <a:rPr lang="en-GB" sz="2000" dirty="0">
                <a:solidFill>
                  <a:srgbClr val="000000"/>
                </a:solidFill>
              </a:rPr>
              <a:t>methods </a:t>
            </a:r>
            <a:r>
              <a:rPr lang="en-GB" sz="2000" b="1" dirty="0">
                <a:solidFill>
                  <a:srgbClr val="000000"/>
                </a:solidFill>
              </a:rPr>
              <a:t>limit </a:t>
            </a:r>
            <a:r>
              <a:rPr lang="en-GB" sz="2000" b="1" dirty="0" smtClean="0">
                <a:solidFill>
                  <a:srgbClr val="000000"/>
                </a:solidFill>
              </a:rPr>
              <a:t>bias</a:t>
            </a:r>
            <a:r>
              <a:rPr lang="en-GB" sz="2000" dirty="0" smtClean="0">
                <a:solidFill>
                  <a:srgbClr val="000000"/>
                </a:solidFill>
              </a:rPr>
              <a:t>; conclusions </a:t>
            </a:r>
            <a:r>
              <a:rPr lang="en-GB" sz="2000" dirty="0">
                <a:solidFill>
                  <a:srgbClr val="000000"/>
                </a:solidFill>
              </a:rPr>
              <a:t>are </a:t>
            </a:r>
            <a:r>
              <a:rPr lang="en-GB" sz="2000" dirty="0" smtClean="0">
                <a:solidFill>
                  <a:srgbClr val="000000"/>
                </a:solidFill>
              </a:rPr>
              <a:t>thus more </a:t>
            </a:r>
            <a:r>
              <a:rPr lang="en-GB" sz="2000" b="1" dirty="0">
                <a:solidFill>
                  <a:srgbClr val="000000"/>
                </a:solidFill>
              </a:rPr>
              <a:t>reliable and </a:t>
            </a:r>
            <a:r>
              <a:rPr lang="en-GB" sz="2000" b="1" dirty="0" smtClean="0">
                <a:solidFill>
                  <a:srgbClr val="000000"/>
                </a:solidFill>
              </a:rPr>
              <a:t>accurate</a:t>
            </a:r>
            <a:r>
              <a:rPr lang="en-GB" sz="2000" dirty="0" smtClean="0">
                <a:solidFill>
                  <a:srgbClr val="000000"/>
                </a:solidFill>
              </a:rPr>
              <a:t>. </a:t>
            </a:r>
          </a:p>
          <a:p>
            <a:pPr>
              <a:lnSpc>
                <a:spcPct val="90000"/>
              </a:lnSpc>
            </a:pPr>
            <a:endParaRPr lang="en-GB" sz="2000" dirty="0">
              <a:solidFill>
                <a:srgbClr val="000000"/>
              </a:solidFill>
            </a:endParaRPr>
          </a:p>
          <a:p>
            <a:pPr>
              <a:lnSpc>
                <a:spcPct val="90000"/>
              </a:lnSpc>
            </a:pPr>
            <a:r>
              <a:rPr lang="en-GB" sz="2000" dirty="0">
                <a:solidFill>
                  <a:srgbClr val="000000"/>
                </a:solidFill>
              </a:rPr>
              <a:t>Results of different studies </a:t>
            </a:r>
            <a:r>
              <a:rPr lang="en-GB" sz="2000" dirty="0" smtClean="0">
                <a:solidFill>
                  <a:srgbClr val="000000"/>
                </a:solidFill>
              </a:rPr>
              <a:t>are compared </a:t>
            </a:r>
            <a:r>
              <a:rPr lang="en-GB" sz="2000" dirty="0">
                <a:solidFill>
                  <a:srgbClr val="000000"/>
                </a:solidFill>
              </a:rPr>
              <a:t>to establish </a:t>
            </a:r>
            <a:r>
              <a:rPr lang="en-GB" sz="2000" b="1" dirty="0" err="1">
                <a:solidFill>
                  <a:srgbClr val="000000"/>
                </a:solidFill>
              </a:rPr>
              <a:t>generalisability</a:t>
            </a:r>
            <a:r>
              <a:rPr lang="en-GB" sz="2000" dirty="0">
                <a:solidFill>
                  <a:srgbClr val="000000"/>
                </a:solidFill>
              </a:rPr>
              <a:t> </a:t>
            </a:r>
            <a:r>
              <a:rPr lang="en-GB" sz="2000" dirty="0" smtClean="0">
                <a:solidFill>
                  <a:srgbClr val="000000"/>
                </a:solidFill>
              </a:rPr>
              <a:t>and </a:t>
            </a:r>
            <a:r>
              <a:rPr lang="en-GB" sz="2000" b="1" dirty="0" smtClean="0">
                <a:solidFill>
                  <a:srgbClr val="000000"/>
                </a:solidFill>
              </a:rPr>
              <a:t>consistency</a:t>
            </a:r>
            <a:r>
              <a:rPr lang="en-GB" sz="2000" dirty="0" smtClean="0">
                <a:solidFill>
                  <a:srgbClr val="000000"/>
                </a:solidFill>
              </a:rPr>
              <a:t>. </a:t>
            </a:r>
          </a:p>
          <a:p>
            <a:pPr>
              <a:lnSpc>
                <a:spcPct val="90000"/>
              </a:lnSpc>
            </a:pPr>
            <a:endParaRPr lang="en-GB" sz="2000" dirty="0">
              <a:solidFill>
                <a:srgbClr val="000000"/>
              </a:solidFill>
            </a:endParaRPr>
          </a:p>
          <a:p>
            <a:pPr>
              <a:lnSpc>
                <a:spcPct val="90000"/>
              </a:lnSpc>
            </a:pPr>
            <a:r>
              <a:rPr lang="en-GB" sz="2000" dirty="0">
                <a:solidFill>
                  <a:srgbClr val="000000"/>
                </a:solidFill>
              </a:rPr>
              <a:t>Inconsistencies </a:t>
            </a:r>
            <a:r>
              <a:rPr lang="en-GB" sz="2000" dirty="0" smtClean="0">
                <a:solidFill>
                  <a:srgbClr val="000000"/>
                </a:solidFill>
              </a:rPr>
              <a:t>can </a:t>
            </a:r>
            <a:r>
              <a:rPr lang="en-GB" sz="2000" dirty="0">
                <a:solidFill>
                  <a:srgbClr val="000000"/>
                </a:solidFill>
              </a:rPr>
              <a:t>be identified and </a:t>
            </a:r>
            <a:r>
              <a:rPr lang="en-GB" sz="2000" b="1" dirty="0">
                <a:solidFill>
                  <a:srgbClr val="000000"/>
                </a:solidFill>
              </a:rPr>
              <a:t>new hypotheses generated</a:t>
            </a:r>
            <a:r>
              <a:rPr lang="en-GB" sz="2000" dirty="0">
                <a:solidFill>
                  <a:srgbClr val="000000"/>
                </a:solidFill>
              </a:rPr>
              <a:t> about </a:t>
            </a:r>
            <a:r>
              <a:rPr lang="en-GB" sz="2000" dirty="0" smtClean="0">
                <a:solidFill>
                  <a:srgbClr val="000000"/>
                </a:solidFill>
              </a:rPr>
              <a:t>subgroups</a:t>
            </a:r>
            <a:r>
              <a:rPr lang="en-GB" sz="2000" dirty="0">
                <a:solidFill>
                  <a:srgbClr val="000000"/>
                </a:solidFill>
              </a:rPr>
              <a:t>. </a:t>
            </a:r>
            <a:endParaRPr lang="en-GB" sz="2000" dirty="0" smtClean="0">
              <a:solidFill>
                <a:srgbClr val="000000"/>
              </a:solidFill>
            </a:endParaRPr>
          </a:p>
          <a:p>
            <a:pPr>
              <a:lnSpc>
                <a:spcPct val="90000"/>
              </a:lnSpc>
            </a:pPr>
            <a:endParaRPr lang="en-GB" sz="2000" dirty="0">
              <a:solidFill>
                <a:srgbClr val="000000"/>
              </a:solidFill>
            </a:endParaRPr>
          </a:p>
          <a:p>
            <a:pPr>
              <a:lnSpc>
                <a:spcPct val="90000"/>
              </a:lnSpc>
            </a:pPr>
            <a:r>
              <a:rPr lang="en-GB" sz="2000" dirty="0">
                <a:solidFill>
                  <a:srgbClr val="000000"/>
                </a:solidFill>
              </a:rPr>
              <a:t>Quantitative systematic reviews (meta-analyses) </a:t>
            </a:r>
            <a:r>
              <a:rPr lang="en-GB" sz="2000" b="1" dirty="0">
                <a:solidFill>
                  <a:srgbClr val="000000"/>
                </a:solidFill>
              </a:rPr>
              <a:t>increase the precision</a:t>
            </a:r>
            <a:r>
              <a:rPr lang="en-GB" sz="2000" dirty="0">
                <a:solidFill>
                  <a:srgbClr val="000000"/>
                </a:solidFill>
              </a:rPr>
              <a:t> of the overall result</a:t>
            </a:r>
            <a:r>
              <a:rPr lang="en-GB" sz="2000" dirty="0" smtClean="0">
                <a:solidFill>
                  <a:srgbClr val="000000"/>
                </a:solidFill>
              </a:rPr>
              <a:t>. </a:t>
            </a:r>
            <a:endParaRPr lang="en-GB" sz="2000" dirty="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8371">
                                            <p:txEl>
                                              <p:pRg st="0" end="0"/>
                                            </p:txEl>
                                          </p:spTgt>
                                        </p:tgtEl>
                                        <p:attrNameLst>
                                          <p:attrName>style.visibility</p:attrName>
                                        </p:attrNameLst>
                                      </p:cBhvr>
                                      <p:to>
                                        <p:strVal val="visible"/>
                                      </p:to>
                                    </p:set>
                                    <p:animEffect transition="in" filter="wipe(down)">
                                      <p:cBhvr>
                                        <p:cTn id="7" dur="500"/>
                                        <p:tgtEl>
                                          <p:spTgt spid="583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8371">
                                            <p:txEl>
                                              <p:pRg st="2" end="2"/>
                                            </p:txEl>
                                          </p:spTgt>
                                        </p:tgtEl>
                                        <p:attrNameLst>
                                          <p:attrName>style.visibility</p:attrName>
                                        </p:attrNameLst>
                                      </p:cBhvr>
                                      <p:to>
                                        <p:strVal val="visible"/>
                                      </p:to>
                                    </p:set>
                                    <p:animEffect transition="in" filter="wipe(down)">
                                      <p:cBhvr>
                                        <p:cTn id="12" dur="500"/>
                                        <p:tgtEl>
                                          <p:spTgt spid="5837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8371">
                                            <p:txEl>
                                              <p:pRg st="4" end="4"/>
                                            </p:txEl>
                                          </p:spTgt>
                                        </p:tgtEl>
                                        <p:attrNameLst>
                                          <p:attrName>style.visibility</p:attrName>
                                        </p:attrNameLst>
                                      </p:cBhvr>
                                      <p:to>
                                        <p:strVal val="visible"/>
                                      </p:to>
                                    </p:set>
                                    <p:animEffect transition="in" filter="wipe(down)">
                                      <p:cBhvr>
                                        <p:cTn id="17" dur="500"/>
                                        <p:tgtEl>
                                          <p:spTgt spid="58371">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8371">
                                            <p:txEl>
                                              <p:pRg st="6" end="6"/>
                                            </p:txEl>
                                          </p:spTgt>
                                        </p:tgtEl>
                                        <p:attrNameLst>
                                          <p:attrName>style.visibility</p:attrName>
                                        </p:attrNameLst>
                                      </p:cBhvr>
                                      <p:to>
                                        <p:strVal val="visible"/>
                                      </p:to>
                                    </p:set>
                                    <p:animEffect transition="in" filter="wipe(down)">
                                      <p:cBhvr>
                                        <p:cTn id="22" dur="500"/>
                                        <p:tgtEl>
                                          <p:spTgt spid="58371">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8371">
                                            <p:txEl>
                                              <p:pRg st="8" end="8"/>
                                            </p:txEl>
                                          </p:spTgt>
                                        </p:tgtEl>
                                        <p:attrNameLst>
                                          <p:attrName>style.visibility</p:attrName>
                                        </p:attrNameLst>
                                      </p:cBhvr>
                                      <p:to>
                                        <p:strVal val="visible"/>
                                      </p:to>
                                    </p:set>
                                    <p:animEffect transition="in" filter="wipe(down)">
                                      <p:cBhvr>
                                        <p:cTn id="27" dur="500"/>
                                        <p:tgtEl>
                                          <p:spTgt spid="5837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r>
              <a:rPr lang="en-GB" smtClean="0"/>
              <a:t>Meta-analysis</a:t>
            </a:r>
            <a:endParaRPr lang="en-GB" dirty="0"/>
          </a:p>
        </p:txBody>
      </p:sp>
      <p:sp>
        <p:nvSpPr>
          <p:cNvPr id="121859" name="Rectangle 3"/>
          <p:cNvSpPr>
            <a:spLocks noGrp="1" noChangeArrowheads="1"/>
          </p:cNvSpPr>
          <p:nvPr>
            <p:ph idx="1"/>
          </p:nvPr>
        </p:nvSpPr>
        <p:spPr>
          <a:xfrm>
            <a:off x="827584" y="2708920"/>
            <a:ext cx="7543800" cy="4457700"/>
          </a:xfrm>
        </p:spPr>
        <p:txBody>
          <a:bodyPr/>
          <a:lstStyle/>
          <a:p>
            <a:r>
              <a:rPr lang="en-GB" sz="2400" dirty="0" smtClean="0"/>
              <a:t>	‘The use of statistical techniques in a systematic review to integrate the results of included studies’.</a:t>
            </a:r>
          </a:p>
          <a:p>
            <a:endParaRPr lang="en-GB" sz="2400" dirty="0" smtClean="0"/>
          </a:p>
          <a:p>
            <a:r>
              <a:rPr lang="en-GB" sz="2400" dirty="0" smtClean="0"/>
              <a:t>	.</a:t>
            </a:r>
            <a:endParaRPr lang="en-GB" sz="24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r>
              <a:rPr lang="en-US" smtClean="0"/>
              <a:t>What does a meta-analysis involve?</a:t>
            </a:r>
            <a:endParaRPr lang="en-US" dirty="0"/>
          </a:p>
        </p:txBody>
      </p:sp>
      <p:sp>
        <p:nvSpPr>
          <p:cNvPr id="98307" name="Rectangle 3"/>
          <p:cNvSpPr>
            <a:spLocks noGrp="1" noChangeArrowheads="1"/>
          </p:cNvSpPr>
          <p:nvPr>
            <p:ph idx="1"/>
          </p:nvPr>
        </p:nvSpPr>
        <p:spPr/>
        <p:txBody>
          <a:bodyPr/>
          <a:lstStyle/>
          <a:p>
            <a:r>
              <a:rPr lang="en-US" sz="2400" dirty="0" smtClean="0"/>
              <a:t>Effect estimates are abstracted (or calculated) from the selected studies</a:t>
            </a:r>
          </a:p>
          <a:p>
            <a:r>
              <a:rPr lang="en-US" sz="2400" dirty="0" smtClean="0"/>
              <a:t>These individual study effect estimates are pooled to produce a weighted average effect across all studies.</a:t>
            </a:r>
          </a:p>
          <a:p>
            <a:r>
              <a:rPr lang="en-GB" sz="2400" dirty="0" smtClean="0"/>
              <a:t>Studies are weighted according to a measure of its importance.</a:t>
            </a:r>
          </a:p>
          <a:p>
            <a:pPr lvl="1"/>
            <a:r>
              <a:rPr lang="en-GB" sz="2400" dirty="0" smtClean="0"/>
              <a:t>Most weight to informative studies (often large studies with precise effect estimates)</a:t>
            </a:r>
          </a:p>
          <a:p>
            <a:pPr lvl="1"/>
            <a:r>
              <a:rPr lang="en-GB" sz="2400" dirty="0" smtClean="0"/>
              <a:t>Least weight to less informative studies (often smaller studies with imprecise effect estimates).</a:t>
            </a:r>
            <a:endParaRPr lang="en-GB"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8307">
                                            <p:txEl>
                                              <p:pRg st="0" end="0"/>
                                            </p:txEl>
                                          </p:spTgt>
                                        </p:tgtEl>
                                        <p:attrNameLst>
                                          <p:attrName>style.visibility</p:attrName>
                                        </p:attrNameLst>
                                      </p:cBhvr>
                                      <p:to>
                                        <p:strVal val="visible"/>
                                      </p:to>
                                    </p:set>
                                    <p:anim calcmode="lin" valueType="num">
                                      <p:cBhvr additive="base">
                                        <p:cTn id="7" dur="500" fill="hold"/>
                                        <p:tgtEl>
                                          <p:spTgt spid="983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830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8307">
                                            <p:txEl>
                                              <p:pRg st="1" end="1"/>
                                            </p:txEl>
                                          </p:spTgt>
                                        </p:tgtEl>
                                        <p:attrNameLst>
                                          <p:attrName>style.visibility</p:attrName>
                                        </p:attrNameLst>
                                      </p:cBhvr>
                                      <p:to>
                                        <p:strVal val="visible"/>
                                      </p:to>
                                    </p:set>
                                    <p:anim calcmode="lin" valueType="num">
                                      <p:cBhvr additive="base">
                                        <p:cTn id="13" dur="500" fill="hold"/>
                                        <p:tgtEl>
                                          <p:spTgt spid="9830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830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8307">
                                            <p:txEl>
                                              <p:pRg st="2" end="2"/>
                                            </p:txEl>
                                          </p:spTgt>
                                        </p:tgtEl>
                                        <p:attrNameLst>
                                          <p:attrName>style.visibility</p:attrName>
                                        </p:attrNameLst>
                                      </p:cBhvr>
                                      <p:to>
                                        <p:strVal val="visible"/>
                                      </p:to>
                                    </p:set>
                                    <p:anim calcmode="lin" valueType="num">
                                      <p:cBhvr additive="base">
                                        <p:cTn id="19" dur="500" fill="hold"/>
                                        <p:tgtEl>
                                          <p:spTgt spid="9830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8307">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8307">
                                            <p:txEl>
                                              <p:pRg st="3" end="3"/>
                                            </p:txEl>
                                          </p:spTgt>
                                        </p:tgtEl>
                                        <p:attrNameLst>
                                          <p:attrName>style.visibility</p:attrName>
                                        </p:attrNameLst>
                                      </p:cBhvr>
                                      <p:to>
                                        <p:strVal val="visible"/>
                                      </p:to>
                                    </p:set>
                                    <p:anim calcmode="lin" valueType="num">
                                      <p:cBhvr additive="base">
                                        <p:cTn id="23" dur="500" fill="hold"/>
                                        <p:tgtEl>
                                          <p:spTgt spid="98307">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98307">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8307">
                                            <p:txEl>
                                              <p:pRg st="4" end="4"/>
                                            </p:txEl>
                                          </p:spTgt>
                                        </p:tgtEl>
                                        <p:attrNameLst>
                                          <p:attrName>style.visibility</p:attrName>
                                        </p:attrNameLst>
                                      </p:cBhvr>
                                      <p:to>
                                        <p:strVal val="visible"/>
                                      </p:to>
                                    </p:set>
                                    <p:anim calcmode="lin" valueType="num">
                                      <p:cBhvr additive="base">
                                        <p:cTn id="27" dur="500" fill="hold"/>
                                        <p:tgtEl>
                                          <p:spTgt spid="98307">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9830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7"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GB" smtClean="0"/>
              <a:t>Advantages of meta-analyses</a:t>
            </a:r>
            <a:endParaRPr lang="en-GB" dirty="0"/>
          </a:p>
        </p:txBody>
      </p:sp>
      <p:sp>
        <p:nvSpPr>
          <p:cNvPr id="59395" name="Rectangle 3"/>
          <p:cNvSpPr>
            <a:spLocks noGrp="1" noChangeArrowheads="1"/>
          </p:cNvSpPr>
          <p:nvPr>
            <p:ph idx="1"/>
          </p:nvPr>
        </p:nvSpPr>
        <p:spPr/>
        <p:txBody>
          <a:bodyPr/>
          <a:lstStyle/>
          <a:p>
            <a:r>
              <a:rPr lang="en-GB" sz="2000" dirty="0" smtClean="0"/>
              <a:t>Meta-analysis techniques combine the published estimates of effect from each study to generate a pooled overall risk estimate.</a:t>
            </a:r>
          </a:p>
          <a:p>
            <a:r>
              <a:rPr lang="en-GB" sz="2000" dirty="0" smtClean="0"/>
              <a:t>Can include more subjects than any single constituent study, and produce a more reliable and precise estimate of effect</a:t>
            </a:r>
          </a:p>
          <a:p>
            <a:r>
              <a:rPr lang="en-GB" sz="2000" dirty="0" smtClean="0"/>
              <a:t>Can explore differences (heterogeneity) between published studies.</a:t>
            </a:r>
          </a:p>
          <a:p>
            <a:r>
              <a:rPr lang="en-GB" sz="2000" dirty="0" smtClean="0"/>
              <a:t>Can identify whether publication bias is occurring.</a:t>
            </a:r>
          </a:p>
          <a:p>
            <a:endParaRPr lang="en-GB" sz="2000" dirty="0" smtClean="0"/>
          </a:p>
          <a:p>
            <a:r>
              <a:rPr lang="en-GB" sz="2000" dirty="0" smtClean="0"/>
              <a:t>BUT</a:t>
            </a:r>
          </a:p>
          <a:p>
            <a:r>
              <a:rPr lang="en-GB" sz="2000" dirty="0" smtClean="0"/>
              <a:t>If the studies are too heterogeneous, it may be inappropriate, even misleading to statistically pool the results from separate studies!</a:t>
            </a:r>
            <a:endParaRPr lang="en-GB"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9395">
                                            <p:txEl>
                                              <p:pRg st="0" end="0"/>
                                            </p:txEl>
                                          </p:spTgt>
                                        </p:tgtEl>
                                        <p:attrNameLst>
                                          <p:attrName>style.visibility</p:attrName>
                                        </p:attrNameLst>
                                      </p:cBhvr>
                                      <p:to>
                                        <p:strVal val="visible"/>
                                      </p:to>
                                    </p:set>
                                    <p:animEffect transition="in" filter="wipe(down)">
                                      <p:cBhvr>
                                        <p:cTn id="7" dur="500"/>
                                        <p:tgtEl>
                                          <p:spTgt spid="593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9395">
                                            <p:txEl>
                                              <p:pRg st="1" end="1"/>
                                            </p:txEl>
                                          </p:spTgt>
                                        </p:tgtEl>
                                        <p:attrNameLst>
                                          <p:attrName>style.visibility</p:attrName>
                                        </p:attrNameLst>
                                      </p:cBhvr>
                                      <p:to>
                                        <p:strVal val="visible"/>
                                      </p:to>
                                    </p:set>
                                    <p:animEffect transition="in" filter="wipe(down)">
                                      <p:cBhvr>
                                        <p:cTn id="12" dur="500"/>
                                        <p:tgtEl>
                                          <p:spTgt spid="5939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9395">
                                            <p:txEl>
                                              <p:pRg st="2" end="2"/>
                                            </p:txEl>
                                          </p:spTgt>
                                        </p:tgtEl>
                                        <p:attrNameLst>
                                          <p:attrName>style.visibility</p:attrName>
                                        </p:attrNameLst>
                                      </p:cBhvr>
                                      <p:to>
                                        <p:strVal val="visible"/>
                                      </p:to>
                                    </p:set>
                                    <p:animEffect transition="in" filter="wipe(down)">
                                      <p:cBhvr>
                                        <p:cTn id="17" dur="500"/>
                                        <p:tgtEl>
                                          <p:spTgt spid="5939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9395">
                                            <p:txEl>
                                              <p:pRg st="3" end="3"/>
                                            </p:txEl>
                                          </p:spTgt>
                                        </p:tgtEl>
                                        <p:attrNameLst>
                                          <p:attrName>style.visibility</p:attrName>
                                        </p:attrNameLst>
                                      </p:cBhvr>
                                      <p:to>
                                        <p:strVal val="visible"/>
                                      </p:to>
                                    </p:set>
                                    <p:animEffect transition="in" filter="wipe(down)">
                                      <p:cBhvr>
                                        <p:cTn id="22" dur="500"/>
                                        <p:tgtEl>
                                          <p:spTgt spid="5939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9395">
                                            <p:txEl>
                                              <p:pRg st="5" end="5"/>
                                            </p:txEl>
                                          </p:spTgt>
                                        </p:tgtEl>
                                        <p:attrNameLst>
                                          <p:attrName>style.visibility</p:attrName>
                                        </p:attrNameLst>
                                      </p:cBhvr>
                                      <p:to>
                                        <p:strVal val="visible"/>
                                      </p:to>
                                    </p:set>
                                    <p:animEffect transition="in" filter="wipe(down)">
                                      <p:cBhvr>
                                        <p:cTn id="27" dur="500"/>
                                        <p:tgtEl>
                                          <p:spTgt spid="5939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59395">
                                            <p:txEl>
                                              <p:pRg st="6" end="6"/>
                                            </p:txEl>
                                          </p:spTgt>
                                        </p:tgtEl>
                                        <p:attrNameLst>
                                          <p:attrName>style.visibility</p:attrName>
                                        </p:attrNameLst>
                                      </p:cBhvr>
                                      <p:to>
                                        <p:strVal val="visible"/>
                                      </p:to>
                                    </p:set>
                                    <p:animEffect transition="in" filter="wipe(down)">
                                      <p:cBhvr>
                                        <p:cTn id="32" dur="500"/>
                                        <p:tgtEl>
                                          <p:spTgt spid="5939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52" name="Picture 44"/>
          <p:cNvPicPr>
            <a:picLocks noChangeAspect="1" noChangeArrowheads="1"/>
          </p:cNvPicPr>
          <p:nvPr/>
        </p:nvPicPr>
        <p:blipFill>
          <a:blip r:embed="rId3" cstate="print"/>
          <a:srcRect/>
          <a:stretch>
            <a:fillRect/>
          </a:stretch>
        </p:blipFill>
        <p:spPr bwMode="auto">
          <a:xfrm>
            <a:off x="468313" y="1668507"/>
            <a:ext cx="6047903" cy="4602598"/>
          </a:xfrm>
          <a:prstGeom prst="rect">
            <a:avLst/>
          </a:prstGeom>
          <a:noFill/>
        </p:spPr>
      </p:pic>
      <p:sp>
        <p:nvSpPr>
          <p:cNvPr id="3" name="Rectangle 2"/>
          <p:cNvSpPr txBox="1">
            <a:spLocks noChangeArrowheads="1"/>
          </p:cNvSpPr>
          <p:nvPr/>
        </p:nvSpPr>
        <p:spPr>
          <a:xfrm>
            <a:off x="838200" y="609600"/>
            <a:ext cx="7543800" cy="638175"/>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600" b="0" i="0" u="none" strike="noStrike" kern="0" cap="none" spc="0" normalizeH="0" baseline="0" noProof="0" dirty="0" smtClean="0">
                <a:ln>
                  <a:noFill/>
                </a:ln>
                <a:solidFill>
                  <a:srgbClr val="C51538"/>
                </a:solidFill>
                <a:effectLst/>
                <a:uLnTx/>
                <a:uFillTx/>
                <a:latin typeface="+mj-lt"/>
                <a:ea typeface="+mj-ea"/>
                <a:cs typeface="+mj-cs"/>
              </a:rPr>
              <a:t>Stages</a:t>
            </a:r>
            <a:r>
              <a:rPr kumimoji="0" lang="en-GB" sz="2600" b="0" i="0" u="none" strike="noStrike" kern="0" cap="none" spc="0" normalizeH="0" noProof="0" dirty="0" smtClean="0">
                <a:ln>
                  <a:noFill/>
                </a:ln>
                <a:solidFill>
                  <a:srgbClr val="C51538"/>
                </a:solidFill>
                <a:effectLst/>
                <a:uLnTx/>
                <a:uFillTx/>
                <a:latin typeface="+mj-lt"/>
                <a:ea typeface="+mj-ea"/>
                <a:cs typeface="+mj-cs"/>
              </a:rPr>
              <a:t> of systematic review and meta-analysis</a:t>
            </a:r>
            <a:endParaRPr kumimoji="0" lang="en-GB" sz="2600" b="0" i="0" u="none" strike="noStrike" kern="0" cap="none" spc="0" normalizeH="0" baseline="0" noProof="0" dirty="0">
              <a:ln>
                <a:noFill/>
              </a:ln>
              <a:solidFill>
                <a:srgbClr val="C51538"/>
              </a:solidFill>
              <a:effectLst/>
              <a:uLnTx/>
              <a:uFillTx/>
              <a:latin typeface="+mj-lt"/>
              <a:ea typeface="+mj-ea"/>
              <a:cs typeface="+mj-cs"/>
            </a:endParaRPr>
          </a:p>
        </p:txBody>
      </p:sp>
      <p:sp>
        <p:nvSpPr>
          <p:cNvPr id="4" name="Rectangle 3"/>
          <p:cNvSpPr/>
          <p:nvPr/>
        </p:nvSpPr>
        <p:spPr>
          <a:xfrm>
            <a:off x="6858000" y="1916832"/>
            <a:ext cx="1962472" cy="1077218"/>
          </a:xfrm>
          <a:prstGeom prst="rect">
            <a:avLst/>
          </a:prstGeom>
        </p:spPr>
        <p:txBody>
          <a:bodyPr wrap="square">
            <a:spAutoFit/>
          </a:bodyPr>
          <a:lstStyle/>
          <a:p>
            <a:r>
              <a:rPr lang="en-GB" dirty="0" smtClean="0">
                <a:solidFill>
                  <a:schemeClr val="accent1">
                    <a:lumMod val="50000"/>
                  </a:schemeClr>
                </a:solidFill>
              </a:rPr>
              <a:t>Often instigated by a policy maker or funding body</a:t>
            </a:r>
          </a:p>
        </p:txBody>
      </p:sp>
      <p:sp>
        <p:nvSpPr>
          <p:cNvPr id="5" name="Rectangle 4"/>
          <p:cNvSpPr/>
          <p:nvPr/>
        </p:nvSpPr>
        <p:spPr>
          <a:xfrm>
            <a:off x="6767736" y="3356992"/>
            <a:ext cx="2052736" cy="1077218"/>
          </a:xfrm>
          <a:prstGeom prst="rect">
            <a:avLst/>
          </a:prstGeom>
        </p:spPr>
        <p:txBody>
          <a:bodyPr wrap="square">
            <a:spAutoFit/>
          </a:bodyPr>
          <a:lstStyle/>
          <a:p>
            <a:r>
              <a:rPr lang="en-GB" dirty="0" smtClean="0">
                <a:solidFill>
                  <a:schemeClr val="accent1">
                    <a:lumMod val="50000"/>
                  </a:schemeClr>
                </a:solidFill>
              </a:rPr>
              <a:t>Tend to answer a more general question than the individual studies</a:t>
            </a:r>
          </a:p>
        </p:txBody>
      </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99592" y="692696"/>
            <a:ext cx="7543800" cy="638175"/>
          </a:xfrm>
          <a:prstGeom prst="rect">
            <a:avLst/>
          </a:prstGeom>
        </p:spPr>
        <p:txBody>
          <a:bodyPr/>
          <a:lstStyle/>
          <a:p>
            <a:r>
              <a:rPr lang="en-GB" sz="2800" i="0" dirty="0" smtClean="0">
                <a:solidFill>
                  <a:srgbClr val="C00000"/>
                </a:solidFill>
                <a:latin typeface="+mj-lt"/>
              </a:rPr>
              <a:t>What is a clinical trial?</a:t>
            </a:r>
          </a:p>
        </p:txBody>
      </p:sp>
      <p:sp>
        <p:nvSpPr>
          <p:cNvPr id="3" name="TextBox 2"/>
          <p:cNvSpPr txBox="1"/>
          <p:nvPr/>
        </p:nvSpPr>
        <p:spPr>
          <a:xfrm>
            <a:off x="899592" y="1595021"/>
            <a:ext cx="7776864" cy="5016758"/>
          </a:xfrm>
          <a:prstGeom prst="rect">
            <a:avLst/>
          </a:prstGeom>
          <a:noFill/>
        </p:spPr>
        <p:txBody>
          <a:bodyPr wrap="square" rtlCol="0">
            <a:spAutoFit/>
          </a:bodyPr>
          <a:lstStyle/>
          <a:p>
            <a:r>
              <a:rPr lang="en-GB" sz="2400" i="0" dirty="0" smtClean="0"/>
              <a:t>‘a clinical trial </a:t>
            </a:r>
            <a:r>
              <a:rPr lang="en-GB" sz="2400" b="1" i="0" dirty="0" smtClean="0">
                <a:solidFill>
                  <a:srgbClr val="C00000"/>
                </a:solidFill>
              </a:rPr>
              <a:t>is any research study that prospectively assigns human participants or groups of humans to one or more health-related interventions to evaluate the effects on health outcomes.</a:t>
            </a:r>
            <a:r>
              <a:rPr lang="en-GB" sz="2400" i="0" dirty="0" smtClean="0">
                <a:solidFill>
                  <a:srgbClr val="C00000"/>
                </a:solidFill>
              </a:rPr>
              <a:t> </a:t>
            </a:r>
            <a:r>
              <a:rPr lang="en-GB" sz="2400" i="0" dirty="0" smtClean="0"/>
              <a:t>Clinical trials may also be referred to as interventional trials. Interventions include but are not restricted to drugs, cells and other biological products, surgical procedures, radiologic procedures, devices, behavioural treatments, process-of-care changes, preventive care, etc. This definition includes </a:t>
            </a:r>
            <a:r>
              <a:rPr lang="en-GB" sz="2400" i="0" dirty="0" smtClean="0">
                <a:hlinkClick r:id="rId3"/>
              </a:rPr>
              <a:t>Phase I to Phase IV trials</a:t>
            </a:r>
            <a:r>
              <a:rPr lang="en-GB" sz="2400" i="0" dirty="0" smtClean="0"/>
              <a:t>.’</a:t>
            </a:r>
          </a:p>
          <a:p>
            <a:endParaRPr lang="en-GB" sz="2400" i="0" dirty="0" smtClean="0"/>
          </a:p>
          <a:p>
            <a:r>
              <a:rPr lang="en-GB" sz="1050" i="0" dirty="0" smtClean="0">
                <a:hlinkClick r:id="rId4"/>
              </a:rPr>
              <a:t>http://www.who.int/ictrp/en/</a:t>
            </a:r>
            <a:endParaRPr lang="en-GB" sz="1050" i="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 </a:t>
            </a:r>
            <a:endParaRPr lang="en-GB" dirty="0"/>
          </a:p>
        </p:txBody>
      </p:sp>
      <p:sp>
        <p:nvSpPr>
          <p:cNvPr id="3" name="Content Placeholder 2"/>
          <p:cNvSpPr>
            <a:spLocks noGrp="1"/>
          </p:cNvSpPr>
          <p:nvPr>
            <p:ph idx="1"/>
          </p:nvPr>
        </p:nvSpPr>
        <p:spPr/>
        <p:txBody>
          <a:bodyPr/>
          <a:lstStyle/>
          <a:p>
            <a:pPr>
              <a:buFont typeface="Arial" pitchFamily="34" charset="0"/>
              <a:buChar char="•"/>
            </a:pPr>
            <a:r>
              <a:rPr lang="en-GB" dirty="0" smtClean="0"/>
              <a:t>Physiotherapy intervention in Parkinson’s disease: systematic review and meta-analysis (Tomlinson, et al. </a:t>
            </a:r>
            <a:r>
              <a:rPr lang="en-GB" i="1" dirty="0" smtClean="0"/>
              <a:t>BMJ2012;345:e5004)</a:t>
            </a:r>
          </a:p>
          <a:p>
            <a:pPr>
              <a:buFont typeface="Arial" pitchFamily="34" charset="0"/>
              <a:buChar char="•"/>
            </a:pPr>
            <a:endParaRPr lang="en-GB" i="1" dirty="0" smtClean="0"/>
          </a:p>
          <a:p>
            <a:pPr>
              <a:buFont typeface="Arial" pitchFamily="34" charset="0"/>
              <a:buChar char="•"/>
            </a:pPr>
            <a:r>
              <a:rPr lang="en-GB" dirty="0" smtClean="0"/>
              <a:t>Investigated the effect of physiotherapy on a number of outcomes in subjects with Parkinson’s disease</a:t>
            </a:r>
          </a:p>
          <a:p>
            <a:pPr>
              <a:buFont typeface="Arial" pitchFamily="34" charset="0"/>
              <a:buChar char="•"/>
            </a:pPr>
            <a:endParaRPr lang="en-GB" dirty="0" smtClean="0"/>
          </a:p>
          <a:p>
            <a:pPr lvl="1">
              <a:buFont typeface="Arial" pitchFamily="34" charset="0"/>
              <a:buChar char="•"/>
            </a:pPr>
            <a:r>
              <a:rPr lang="en-GB" dirty="0" smtClean="0"/>
              <a:t>Gait</a:t>
            </a:r>
          </a:p>
          <a:p>
            <a:pPr lvl="1">
              <a:buFont typeface="Arial" pitchFamily="34" charset="0"/>
              <a:buChar char="•"/>
            </a:pPr>
            <a:r>
              <a:rPr lang="en-GB" dirty="0" smtClean="0"/>
              <a:t>Functional mobility and balance</a:t>
            </a:r>
          </a:p>
          <a:p>
            <a:pPr lvl="1">
              <a:buFont typeface="Arial" pitchFamily="34" charset="0"/>
              <a:buChar char="•"/>
            </a:pPr>
            <a:r>
              <a:rPr lang="en-GB" dirty="0" smtClean="0"/>
              <a:t>Falls</a:t>
            </a:r>
          </a:p>
          <a:p>
            <a:pPr lvl="1">
              <a:buFont typeface="Arial" pitchFamily="34" charset="0"/>
              <a:buChar char="•"/>
            </a:pPr>
            <a:r>
              <a:rPr lang="en-GB" dirty="0" smtClean="0"/>
              <a:t>Clinician rated impairment and disability measures</a:t>
            </a:r>
          </a:p>
          <a:p>
            <a:pPr lvl="1">
              <a:buFont typeface="Arial" pitchFamily="34" charset="0"/>
              <a:buChar char="•"/>
            </a:pPr>
            <a:r>
              <a:rPr lang="en-GB" dirty="0" smtClean="0"/>
              <a:t>Patient rated quality of life</a:t>
            </a:r>
          </a:p>
          <a:p>
            <a:pPr lvl="1">
              <a:buFont typeface="Arial" pitchFamily="34" charset="0"/>
              <a:buChar char="•"/>
            </a:pPr>
            <a:r>
              <a:rPr lang="en-GB" dirty="0" smtClean="0"/>
              <a:t>Adverse events</a:t>
            </a:r>
          </a:p>
          <a:p>
            <a:pPr lvl="1">
              <a:buFont typeface="Arial" pitchFamily="34" charset="0"/>
              <a:buChar char="•"/>
            </a:pPr>
            <a:r>
              <a:rPr lang="en-GB" dirty="0" smtClean="0"/>
              <a:t>Compliance</a:t>
            </a:r>
          </a:p>
          <a:p>
            <a:pPr lvl="1">
              <a:buFont typeface="Arial" pitchFamily="34" charset="0"/>
              <a:buChar char="•"/>
            </a:pPr>
            <a:r>
              <a:rPr lang="en-GB" dirty="0" smtClean="0"/>
              <a:t>Economic outcomes</a:t>
            </a:r>
          </a:p>
          <a:p>
            <a:pPr lvl="1">
              <a:buFont typeface="Arial" pitchFamily="34" charset="0"/>
              <a:buChar char="•"/>
            </a:pPr>
            <a:endParaRPr lang="en-GB" dirty="0" smtClean="0"/>
          </a:p>
          <a:p>
            <a:pPr lvl="1">
              <a:buFont typeface="Arial" pitchFamily="34" charset="0"/>
              <a:buChar char="•"/>
            </a:pPr>
            <a:endParaRPr lang="en-GB" dirty="0" smtClean="0"/>
          </a:p>
          <a:p>
            <a:pPr>
              <a:buFont typeface="Arial" pitchFamily="34" charset="0"/>
              <a:buChar char="•"/>
            </a:pPr>
            <a:endParaRPr lang="en-GB" i="1" dirty="0" smtClean="0"/>
          </a:p>
          <a:p>
            <a:endParaRPr lang="en-GB"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611560" y="764704"/>
            <a:ext cx="8208912" cy="504056"/>
          </a:xfrm>
          <a:prstGeom prst="rect">
            <a:avLst/>
          </a:prstGeom>
          <a:noFill/>
          <a:ln w="9525">
            <a:noFill/>
            <a:round/>
            <a:headEnd/>
            <a:tailEnd/>
          </a:ln>
          <a:effectLst/>
        </p:spPr>
        <p:txBody>
          <a:bodyPr lIns="0" tIns="0" rIns="0" bIns="0"/>
          <a:lstStyle/>
          <a:p>
            <a:pPr algn="ct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sz="1800" b="1" dirty="0">
                <a:solidFill>
                  <a:srgbClr val="000000"/>
                </a:solidFill>
                <a:latin typeface="Arial" charset="0"/>
                <a:ea typeface="msgothic" charset="0"/>
                <a:cs typeface="msgothic" charset="0"/>
              </a:rPr>
              <a:t>Fig 1 Trial flow diagram to summarise the stages of systematic review. </a:t>
            </a:r>
          </a:p>
        </p:txBody>
      </p:sp>
      <p:pic>
        <p:nvPicPr>
          <p:cNvPr id="3074" name="Picture 2"/>
          <p:cNvPicPr>
            <a:picLocks noChangeAspect="1" noChangeArrowheads="1"/>
          </p:cNvPicPr>
          <p:nvPr/>
        </p:nvPicPr>
        <p:blipFill>
          <a:blip r:embed="rId3" cstate="print"/>
          <a:srcRect/>
          <a:stretch>
            <a:fillRect/>
          </a:stretch>
        </p:blipFill>
        <p:spPr bwMode="auto">
          <a:xfrm>
            <a:off x="7935840" y="6205612"/>
            <a:ext cx="816480" cy="522774"/>
          </a:xfrm>
          <a:prstGeom prst="rect">
            <a:avLst/>
          </a:prstGeom>
          <a:noFill/>
          <a:ln w="9525">
            <a:noFill/>
            <a:round/>
            <a:headEnd/>
            <a:tailEnd/>
          </a:ln>
          <a:effectLst/>
        </p:spPr>
      </p:pic>
      <p:pic>
        <p:nvPicPr>
          <p:cNvPr id="3075" name="Picture 3"/>
          <p:cNvPicPr>
            <a:picLocks noChangeAspect="1" noChangeArrowheads="1"/>
          </p:cNvPicPr>
          <p:nvPr/>
        </p:nvPicPr>
        <p:blipFill>
          <a:blip r:embed="rId4" cstate="print"/>
          <a:srcRect/>
          <a:stretch>
            <a:fillRect/>
          </a:stretch>
        </p:blipFill>
        <p:spPr bwMode="auto">
          <a:xfrm>
            <a:off x="1403648" y="1484784"/>
            <a:ext cx="4435200" cy="4893634"/>
          </a:xfrm>
          <a:prstGeom prst="rect">
            <a:avLst/>
          </a:prstGeom>
          <a:noFill/>
          <a:ln w="9525">
            <a:noFill/>
            <a:round/>
            <a:headEnd/>
            <a:tailEnd/>
          </a:ln>
          <a:effectLst/>
        </p:spPr>
      </p:pic>
      <p:sp>
        <p:nvSpPr>
          <p:cNvPr id="3076" name="Text Box 4"/>
          <p:cNvSpPr txBox="1">
            <a:spLocks noChangeArrowheads="1"/>
          </p:cNvSpPr>
          <p:nvPr/>
        </p:nvSpPr>
        <p:spPr bwMode="auto">
          <a:xfrm>
            <a:off x="3851920" y="6453336"/>
            <a:ext cx="3918240" cy="231864"/>
          </a:xfrm>
          <a:prstGeom prst="rect">
            <a:avLst/>
          </a:prstGeom>
          <a:noFill/>
          <a:ln w="9525">
            <a:noFill/>
            <a:round/>
            <a:headEnd/>
            <a:tailEnd/>
          </a:ln>
          <a:effectLst/>
        </p:spPr>
        <p:txBody>
          <a:bodyPr lIns="0" tIns="0" rIns="0" bIns="0"/>
          <a:lstStyle/>
          <a:p>
            <a:pPr>
              <a:tabLst>
                <a:tab pos="656650" algn="l"/>
                <a:tab pos="1313299" algn="l"/>
                <a:tab pos="1969949" algn="l"/>
                <a:tab pos="2626599" algn="l"/>
                <a:tab pos="3283248" algn="l"/>
              </a:tabLst>
            </a:pPr>
            <a:r>
              <a:rPr lang="en-GB" sz="1100" b="1" dirty="0">
                <a:solidFill>
                  <a:srgbClr val="000000"/>
                </a:solidFill>
                <a:latin typeface="Arial" charset="0"/>
                <a:ea typeface="msgothic" charset="0"/>
                <a:cs typeface="msgothic" charset="0"/>
              </a:rPr>
              <a:t>Tomlinson C L et al. BMJ 2012;345:bmj.e5004</a:t>
            </a:r>
          </a:p>
        </p:txBody>
      </p:sp>
      <p:sp>
        <p:nvSpPr>
          <p:cNvPr id="3077" name="Text Box 5"/>
          <p:cNvSpPr txBox="1">
            <a:spLocks noChangeArrowheads="1"/>
          </p:cNvSpPr>
          <p:nvPr/>
        </p:nvSpPr>
        <p:spPr bwMode="auto">
          <a:xfrm>
            <a:off x="97920" y="6613175"/>
            <a:ext cx="4930560" cy="3470764"/>
          </a:xfrm>
          <a:prstGeom prst="rect">
            <a:avLst/>
          </a:prstGeom>
          <a:noFill/>
          <a:ln w="9525">
            <a:noFill/>
            <a:round/>
            <a:headEnd/>
            <a:tailEnd/>
          </a:ln>
          <a:effectLst/>
        </p:spPr>
        <p:txBody>
          <a:bodyPr lIns="0" tIns="0" rIns="0" bIns="0"/>
          <a:lstStyle/>
          <a:p>
            <a:pPr marL="77761" indent="-77761">
              <a:tabLst>
                <a:tab pos="656650" algn="l"/>
                <a:tab pos="1313299" algn="l"/>
                <a:tab pos="1969949" algn="l"/>
                <a:tab pos="2626599" algn="l"/>
                <a:tab pos="3283248" algn="l"/>
                <a:tab pos="3939898" algn="l"/>
                <a:tab pos="4596548" algn="l"/>
              </a:tabLst>
            </a:pPr>
            <a:r>
              <a:rPr lang="en-GB" sz="900" dirty="0">
                <a:solidFill>
                  <a:srgbClr val="000000"/>
                </a:solidFill>
                <a:latin typeface="Arial" charset="0"/>
                <a:ea typeface="msgothic" charset="0"/>
                <a:cs typeface="msgothic" charset="0"/>
              </a:rPr>
              <a:t>©2012 by British Medical Journal Publishing Group</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251520" y="692696"/>
            <a:ext cx="8493120" cy="414764"/>
          </a:xfrm>
          <a:prstGeom prst="rect">
            <a:avLst/>
          </a:prstGeom>
          <a:noFill/>
          <a:ln w="9525">
            <a:noFill/>
            <a:round/>
            <a:headEnd/>
            <a:tailEnd/>
          </a:ln>
          <a:effectLst/>
        </p:spPr>
        <p:txBody>
          <a:bodyPr lIns="0" tIns="0" rIns="0" bIns="0"/>
          <a:lstStyle/>
          <a:p>
            <a:pPr algn="ct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sz="1800" b="1" dirty="0">
                <a:solidFill>
                  <a:srgbClr val="000000"/>
                </a:solidFill>
                <a:latin typeface="Arial" charset="0"/>
                <a:ea typeface="msgothic" charset="0"/>
                <a:cs typeface="msgothic" charset="0"/>
              </a:rPr>
              <a:t>Fig 2 Review authors’ judgments about each risk of bias item, presented as percentage across all included studies. </a:t>
            </a:r>
          </a:p>
        </p:txBody>
      </p:sp>
      <p:pic>
        <p:nvPicPr>
          <p:cNvPr id="3074" name="Picture 2"/>
          <p:cNvPicPr>
            <a:picLocks noChangeAspect="1" noChangeArrowheads="1"/>
          </p:cNvPicPr>
          <p:nvPr/>
        </p:nvPicPr>
        <p:blipFill>
          <a:blip r:embed="rId3" cstate="print"/>
          <a:srcRect/>
          <a:stretch>
            <a:fillRect/>
          </a:stretch>
        </p:blipFill>
        <p:spPr bwMode="auto">
          <a:xfrm>
            <a:off x="7935840" y="6205612"/>
            <a:ext cx="816480" cy="522774"/>
          </a:xfrm>
          <a:prstGeom prst="rect">
            <a:avLst/>
          </a:prstGeom>
          <a:noFill/>
          <a:ln w="9525">
            <a:noFill/>
            <a:round/>
            <a:headEnd/>
            <a:tailEnd/>
          </a:ln>
          <a:effectLst/>
        </p:spPr>
      </p:pic>
      <p:pic>
        <p:nvPicPr>
          <p:cNvPr id="3075" name="Picture 3"/>
          <p:cNvPicPr>
            <a:picLocks noChangeAspect="1" noChangeArrowheads="1"/>
          </p:cNvPicPr>
          <p:nvPr/>
        </p:nvPicPr>
        <p:blipFill>
          <a:blip r:embed="rId4" cstate="print"/>
          <a:srcRect/>
          <a:stretch>
            <a:fillRect/>
          </a:stretch>
        </p:blipFill>
        <p:spPr bwMode="auto">
          <a:xfrm>
            <a:off x="827584" y="1628800"/>
            <a:ext cx="7070400" cy="4893634"/>
          </a:xfrm>
          <a:prstGeom prst="rect">
            <a:avLst/>
          </a:prstGeom>
          <a:noFill/>
          <a:ln w="9525">
            <a:noFill/>
            <a:round/>
            <a:headEnd/>
            <a:tailEnd/>
          </a:ln>
          <a:effectLst/>
        </p:spPr>
      </p:pic>
      <p:sp>
        <p:nvSpPr>
          <p:cNvPr id="3076" name="Text Box 4"/>
          <p:cNvSpPr txBox="1">
            <a:spLocks noChangeArrowheads="1"/>
          </p:cNvSpPr>
          <p:nvPr/>
        </p:nvSpPr>
        <p:spPr bwMode="auto">
          <a:xfrm>
            <a:off x="4326168" y="6509504"/>
            <a:ext cx="3918240" cy="231864"/>
          </a:xfrm>
          <a:prstGeom prst="rect">
            <a:avLst/>
          </a:prstGeom>
          <a:noFill/>
          <a:ln w="9525">
            <a:noFill/>
            <a:round/>
            <a:headEnd/>
            <a:tailEnd/>
          </a:ln>
          <a:effectLst/>
        </p:spPr>
        <p:txBody>
          <a:bodyPr lIns="0" tIns="0" rIns="0" bIns="0"/>
          <a:lstStyle/>
          <a:p>
            <a:pPr>
              <a:tabLst>
                <a:tab pos="656650" algn="l"/>
                <a:tab pos="1313299" algn="l"/>
                <a:tab pos="1969949" algn="l"/>
                <a:tab pos="2626599" algn="l"/>
                <a:tab pos="3283248" algn="l"/>
              </a:tabLst>
            </a:pPr>
            <a:r>
              <a:rPr lang="en-GB" sz="1100" b="1" dirty="0">
                <a:solidFill>
                  <a:srgbClr val="000000"/>
                </a:solidFill>
                <a:latin typeface="Arial" charset="0"/>
                <a:ea typeface="msgothic" charset="0"/>
                <a:cs typeface="msgothic" charset="0"/>
              </a:rPr>
              <a:t>Tomlinson C L et al. BMJ 2012;345:bmj.e5004</a:t>
            </a:r>
          </a:p>
        </p:txBody>
      </p:sp>
      <p:sp>
        <p:nvSpPr>
          <p:cNvPr id="3077" name="Text Box 5"/>
          <p:cNvSpPr txBox="1">
            <a:spLocks noChangeArrowheads="1"/>
          </p:cNvSpPr>
          <p:nvPr/>
        </p:nvSpPr>
        <p:spPr bwMode="auto">
          <a:xfrm>
            <a:off x="97920" y="6613175"/>
            <a:ext cx="4930560" cy="3470764"/>
          </a:xfrm>
          <a:prstGeom prst="rect">
            <a:avLst/>
          </a:prstGeom>
          <a:noFill/>
          <a:ln w="9525">
            <a:noFill/>
            <a:round/>
            <a:headEnd/>
            <a:tailEnd/>
          </a:ln>
          <a:effectLst/>
        </p:spPr>
        <p:txBody>
          <a:bodyPr lIns="0" tIns="0" rIns="0" bIns="0"/>
          <a:lstStyle/>
          <a:p>
            <a:pPr marL="77761" indent="-77761">
              <a:tabLst>
                <a:tab pos="656650" algn="l"/>
                <a:tab pos="1313299" algn="l"/>
                <a:tab pos="1969949" algn="l"/>
                <a:tab pos="2626599" algn="l"/>
                <a:tab pos="3283248" algn="l"/>
                <a:tab pos="3939898" algn="l"/>
                <a:tab pos="4596548" algn="l"/>
              </a:tabLst>
            </a:pPr>
            <a:r>
              <a:rPr lang="en-GB" sz="900" dirty="0">
                <a:solidFill>
                  <a:srgbClr val="000000"/>
                </a:solidFill>
                <a:latin typeface="Arial" charset="0"/>
                <a:ea typeface="msgothic" charset="0"/>
                <a:cs typeface="msgothic" charset="0"/>
              </a:rPr>
              <a:t>©2012 by British Medical Journal Publishing Group</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251520" y="764704"/>
            <a:ext cx="8493120" cy="414764"/>
          </a:xfrm>
          <a:prstGeom prst="rect">
            <a:avLst/>
          </a:prstGeom>
          <a:noFill/>
          <a:ln w="9525">
            <a:noFill/>
            <a:round/>
            <a:headEnd/>
            <a:tailEnd/>
          </a:ln>
          <a:effectLst/>
        </p:spPr>
        <p:txBody>
          <a:bodyPr lIns="0" tIns="0" rIns="0" bIns="0"/>
          <a:lstStyle/>
          <a:p>
            <a:pPr algn="ct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sz="1800" b="1" dirty="0">
                <a:solidFill>
                  <a:srgbClr val="000000"/>
                </a:solidFill>
                <a:latin typeface="Arial" charset="0"/>
                <a:ea typeface="msgothic" charset="0"/>
                <a:cs typeface="msgothic" charset="0"/>
              </a:rPr>
              <a:t>Fig 5 Comparison of physiotherapy interventions with controls in relation to the functional </a:t>
            </a:r>
            <a:r>
              <a:rPr lang="en-GB" sz="1800" b="1" dirty="0" smtClean="0">
                <a:solidFill>
                  <a:srgbClr val="000000"/>
                </a:solidFill>
                <a:latin typeface="Arial" charset="0"/>
                <a:ea typeface="msgothic" charset="0"/>
                <a:cs typeface="msgothic" charset="0"/>
              </a:rPr>
              <a:t>reach </a:t>
            </a:r>
            <a:r>
              <a:rPr lang="en-GB" sz="1800" b="1" dirty="0">
                <a:solidFill>
                  <a:srgbClr val="000000"/>
                </a:solidFill>
                <a:latin typeface="Arial" charset="0"/>
                <a:ea typeface="msgothic" charset="0"/>
                <a:cs typeface="msgothic" charset="0"/>
              </a:rPr>
              <a:t>test (cm) . </a:t>
            </a:r>
          </a:p>
        </p:txBody>
      </p:sp>
      <p:pic>
        <p:nvPicPr>
          <p:cNvPr id="3074" name="Picture 2"/>
          <p:cNvPicPr>
            <a:picLocks noChangeAspect="1" noChangeArrowheads="1"/>
          </p:cNvPicPr>
          <p:nvPr/>
        </p:nvPicPr>
        <p:blipFill>
          <a:blip r:embed="rId3" cstate="print"/>
          <a:srcRect/>
          <a:stretch>
            <a:fillRect/>
          </a:stretch>
        </p:blipFill>
        <p:spPr bwMode="auto">
          <a:xfrm>
            <a:off x="7935840" y="6205612"/>
            <a:ext cx="816480" cy="522774"/>
          </a:xfrm>
          <a:prstGeom prst="rect">
            <a:avLst/>
          </a:prstGeom>
          <a:noFill/>
          <a:ln w="9525">
            <a:noFill/>
            <a:round/>
            <a:headEnd/>
            <a:tailEnd/>
          </a:ln>
          <a:effectLst/>
        </p:spPr>
      </p:pic>
      <p:pic>
        <p:nvPicPr>
          <p:cNvPr id="3075" name="Picture 3"/>
          <p:cNvPicPr>
            <a:picLocks noChangeAspect="1" noChangeArrowheads="1"/>
          </p:cNvPicPr>
          <p:nvPr/>
        </p:nvPicPr>
        <p:blipFill>
          <a:blip r:embed="rId4" cstate="print"/>
          <a:srcRect/>
          <a:stretch>
            <a:fillRect/>
          </a:stretch>
        </p:blipFill>
        <p:spPr bwMode="auto">
          <a:xfrm>
            <a:off x="251520" y="2060848"/>
            <a:ext cx="8717392" cy="3384376"/>
          </a:xfrm>
          <a:prstGeom prst="rect">
            <a:avLst/>
          </a:prstGeom>
          <a:noFill/>
          <a:ln w="9525">
            <a:noFill/>
            <a:round/>
            <a:headEnd/>
            <a:tailEnd/>
          </a:ln>
          <a:effectLst/>
        </p:spPr>
      </p:pic>
      <p:sp>
        <p:nvSpPr>
          <p:cNvPr id="3076" name="Text Box 4"/>
          <p:cNvSpPr txBox="1">
            <a:spLocks noChangeArrowheads="1"/>
          </p:cNvSpPr>
          <p:nvPr/>
        </p:nvSpPr>
        <p:spPr bwMode="auto">
          <a:xfrm>
            <a:off x="671040" y="5972308"/>
            <a:ext cx="3918240" cy="231864"/>
          </a:xfrm>
          <a:prstGeom prst="rect">
            <a:avLst/>
          </a:prstGeom>
          <a:noFill/>
          <a:ln w="9525">
            <a:noFill/>
            <a:round/>
            <a:headEnd/>
            <a:tailEnd/>
          </a:ln>
          <a:effectLst/>
        </p:spPr>
        <p:txBody>
          <a:bodyPr lIns="0" tIns="0" rIns="0" bIns="0"/>
          <a:lstStyle/>
          <a:p>
            <a:pPr>
              <a:tabLst>
                <a:tab pos="656650" algn="l"/>
                <a:tab pos="1313299" algn="l"/>
                <a:tab pos="1969949" algn="l"/>
                <a:tab pos="2626599" algn="l"/>
                <a:tab pos="3283248" algn="l"/>
              </a:tabLst>
            </a:pPr>
            <a:r>
              <a:rPr lang="en-GB" sz="1100" b="1" dirty="0">
                <a:solidFill>
                  <a:srgbClr val="000000"/>
                </a:solidFill>
                <a:latin typeface="Arial" charset="0"/>
                <a:ea typeface="msgothic" charset="0"/>
                <a:cs typeface="msgothic" charset="0"/>
              </a:rPr>
              <a:t>Tomlinson C L et al. BMJ 2012;345:bmj.e5004</a:t>
            </a:r>
          </a:p>
        </p:txBody>
      </p:sp>
      <p:sp>
        <p:nvSpPr>
          <p:cNvPr id="3077" name="Text Box 5"/>
          <p:cNvSpPr txBox="1">
            <a:spLocks noChangeArrowheads="1"/>
          </p:cNvSpPr>
          <p:nvPr/>
        </p:nvSpPr>
        <p:spPr bwMode="auto">
          <a:xfrm>
            <a:off x="97920" y="6613175"/>
            <a:ext cx="4930560" cy="3470764"/>
          </a:xfrm>
          <a:prstGeom prst="rect">
            <a:avLst/>
          </a:prstGeom>
          <a:noFill/>
          <a:ln w="9525">
            <a:noFill/>
            <a:round/>
            <a:headEnd/>
            <a:tailEnd/>
          </a:ln>
          <a:effectLst/>
        </p:spPr>
        <p:txBody>
          <a:bodyPr lIns="0" tIns="0" rIns="0" bIns="0"/>
          <a:lstStyle/>
          <a:p>
            <a:pPr marL="77761" indent="-77761">
              <a:tabLst>
                <a:tab pos="656650" algn="l"/>
                <a:tab pos="1313299" algn="l"/>
                <a:tab pos="1969949" algn="l"/>
                <a:tab pos="2626599" algn="l"/>
                <a:tab pos="3283248" algn="l"/>
                <a:tab pos="3939898" algn="l"/>
                <a:tab pos="4596548" algn="l"/>
              </a:tabLst>
            </a:pPr>
            <a:r>
              <a:rPr lang="en-GB" sz="900" dirty="0">
                <a:solidFill>
                  <a:srgbClr val="000000"/>
                </a:solidFill>
                <a:latin typeface="Arial" charset="0"/>
                <a:ea typeface="msgothic" charset="0"/>
                <a:cs typeface="msgothic" charset="0"/>
              </a:rPr>
              <a:t>©2012 by British Medical Journal Publishing Group</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p:cNvPicPr>
            <a:picLocks noChangeAspect="1" noChangeArrowheads="1"/>
          </p:cNvPicPr>
          <p:nvPr/>
        </p:nvPicPr>
        <p:blipFill>
          <a:blip r:embed="rId2" cstate="print"/>
          <a:srcRect/>
          <a:stretch>
            <a:fillRect/>
          </a:stretch>
        </p:blipFill>
        <p:spPr bwMode="auto">
          <a:xfrm>
            <a:off x="611560" y="1484784"/>
            <a:ext cx="7600570" cy="4894025"/>
          </a:xfrm>
          <a:prstGeom prst="rect">
            <a:avLst/>
          </a:prstGeom>
          <a:noFill/>
          <a:ln w="9525">
            <a:noFill/>
            <a:miter lim="800000"/>
            <a:headEnd/>
            <a:tailEnd/>
          </a:ln>
        </p:spPr>
      </p:pic>
      <p:sp>
        <p:nvSpPr>
          <p:cNvPr id="4" name="Rectangle 3"/>
          <p:cNvSpPr/>
          <p:nvPr/>
        </p:nvSpPr>
        <p:spPr>
          <a:xfrm>
            <a:off x="827584" y="548680"/>
            <a:ext cx="8316416" cy="646331"/>
          </a:xfrm>
          <a:prstGeom prst="rect">
            <a:avLst/>
          </a:prstGeom>
        </p:spPr>
        <p:txBody>
          <a:bodyPr wrap="square">
            <a:spAutoFit/>
          </a:bodyPr>
          <a:lstStyle/>
          <a:p>
            <a:endParaRPr lang="en-GB" sz="1800" i="0" dirty="0" smtClean="0">
              <a:solidFill>
                <a:srgbClr val="000000"/>
              </a:solidFill>
            </a:endParaRPr>
          </a:p>
          <a:p>
            <a:r>
              <a:rPr lang="en-GB" sz="1800" dirty="0" smtClean="0">
                <a:solidFill>
                  <a:srgbClr val="000000"/>
                </a:solidFill>
                <a:latin typeface="Arial" pitchFamily="34" charset="0"/>
                <a:cs typeface="Arial" pitchFamily="34" charset="0"/>
              </a:rPr>
              <a:t> </a:t>
            </a:r>
            <a:r>
              <a:rPr lang="en-GB" sz="1800" b="1" dirty="0" smtClean="0">
                <a:solidFill>
                  <a:srgbClr val="000000"/>
                </a:solidFill>
                <a:latin typeface="Arial" pitchFamily="34" charset="0"/>
                <a:cs typeface="Arial" pitchFamily="34" charset="0"/>
              </a:rPr>
              <a:t>Web figure 1: Two or six min walk test (m) </a:t>
            </a:r>
            <a:endParaRPr lang="en-GB" sz="1800" dirty="0">
              <a:solidFill>
                <a:srgbClr val="00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838200" y="609600"/>
            <a:ext cx="7543800" cy="638175"/>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600" b="0" i="0" u="none" strike="noStrike" kern="0" cap="none" spc="0" normalizeH="0" baseline="0" noProof="0" dirty="0" smtClean="0">
                <a:ln>
                  <a:noFill/>
                </a:ln>
                <a:solidFill>
                  <a:srgbClr val="C51538"/>
                </a:solidFill>
                <a:effectLst/>
                <a:uLnTx/>
                <a:uFillTx/>
                <a:latin typeface="+mj-lt"/>
                <a:ea typeface="+mj-ea"/>
                <a:cs typeface="+mj-cs"/>
              </a:rPr>
              <a:t>Study</a:t>
            </a:r>
            <a:r>
              <a:rPr kumimoji="0" lang="en-US" sz="2600" b="0" i="0" u="none" strike="noStrike" kern="0" cap="none" spc="0" normalizeH="0" noProof="0" dirty="0" smtClean="0">
                <a:ln>
                  <a:noFill/>
                </a:ln>
                <a:solidFill>
                  <a:srgbClr val="C51538"/>
                </a:solidFill>
                <a:effectLst/>
                <a:uLnTx/>
                <a:uFillTx/>
                <a:latin typeface="+mj-lt"/>
                <a:ea typeface="+mj-ea"/>
                <a:cs typeface="+mj-cs"/>
              </a:rPr>
              <a:t> conclusions</a:t>
            </a:r>
            <a:endParaRPr kumimoji="0" lang="en-US" sz="2600" b="0" i="0" u="none" strike="noStrike" kern="0" cap="none" spc="0" normalizeH="0" baseline="0" noProof="0" dirty="0">
              <a:ln>
                <a:noFill/>
              </a:ln>
              <a:solidFill>
                <a:srgbClr val="C51538"/>
              </a:solidFill>
              <a:effectLst/>
              <a:uLnTx/>
              <a:uFillTx/>
              <a:latin typeface="+mj-lt"/>
              <a:ea typeface="+mj-ea"/>
              <a:cs typeface="+mj-cs"/>
            </a:endParaRPr>
          </a:p>
        </p:txBody>
      </p:sp>
      <p:sp>
        <p:nvSpPr>
          <p:cNvPr id="3" name="Rectangle 3"/>
          <p:cNvSpPr txBox="1">
            <a:spLocks noChangeArrowheads="1"/>
          </p:cNvSpPr>
          <p:nvPr/>
        </p:nvSpPr>
        <p:spPr bwMode="auto">
          <a:xfrm>
            <a:off x="1051992" y="2069232"/>
            <a:ext cx="7543800" cy="44577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en-GB" sz="2400" b="0" i="0" u="none" strike="noStrike" kern="0" cap="none" spc="0" normalizeH="0" baseline="0" noProof="0" dirty="0" smtClean="0">
                <a:ln>
                  <a:noFill/>
                </a:ln>
                <a:solidFill>
                  <a:srgbClr val="4B4F55"/>
                </a:solidFill>
                <a:effectLst/>
                <a:uLnTx/>
                <a:uFillTx/>
                <a:latin typeface="+mn-lt"/>
                <a:ea typeface="+mn-ea"/>
                <a:cs typeface="+mn-cs"/>
              </a:rPr>
              <a:t>Physiotherapy has short term benefits</a:t>
            </a:r>
            <a:r>
              <a:rPr lang="en-US" sz="2400" i="0" kern="0" dirty="0" smtClean="0">
                <a:solidFill>
                  <a:srgbClr val="4B4F55"/>
                </a:solidFill>
                <a:latin typeface="+mn-lt"/>
              </a:rPr>
              <a:t> for people with Parkinson’s disease</a:t>
            </a:r>
          </a:p>
          <a:p>
            <a:pPr marL="342900" marR="0" lvl="0" indent="-342900" algn="l" defTabSz="914400" rtl="0" eaLnBrk="0" fontAlgn="base" latinLnBrk="0" hangingPunct="0">
              <a:lnSpc>
                <a:spcPct val="100000"/>
              </a:lnSpc>
              <a:spcBef>
                <a:spcPct val="20000"/>
              </a:spcBef>
              <a:spcAft>
                <a:spcPct val="0"/>
              </a:spcAft>
              <a:buClrTx/>
              <a:buSzTx/>
              <a:buFont typeface="Arial" pitchFamily="34" charset="0"/>
              <a:buChar char="•"/>
              <a:tabLst/>
              <a:defRPr/>
            </a:pPr>
            <a:r>
              <a:rPr kumimoji="0" lang="en-US" sz="2400" b="0" i="0" u="none" strike="noStrike" kern="0" cap="none" spc="0" normalizeH="0" baseline="0" noProof="0" dirty="0" smtClean="0">
                <a:ln>
                  <a:noFill/>
                </a:ln>
                <a:solidFill>
                  <a:srgbClr val="4B4F55"/>
                </a:solidFill>
                <a:effectLst/>
                <a:uLnTx/>
                <a:uFillTx/>
                <a:latin typeface="+mn-lt"/>
                <a:ea typeface="+mn-ea"/>
                <a:cs typeface="+mn-cs"/>
              </a:rPr>
              <a:t>A large variety of physiotherapy</a:t>
            </a:r>
            <a:r>
              <a:rPr kumimoji="0" lang="en-US" sz="2400" b="0" i="0" u="none" strike="noStrike" kern="0" cap="none" spc="0" normalizeH="0" noProof="0" dirty="0" smtClean="0">
                <a:ln>
                  <a:noFill/>
                </a:ln>
                <a:solidFill>
                  <a:srgbClr val="4B4F55"/>
                </a:solidFill>
                <a:effectLst/>
                <a:uLnTx/>
                <a:uFillTx/>
                <a:latin typeface="+mn-lt"/>
                <a:ea typeface="+mn-ea"/>
                <a:cs typeface="+mn-cs"/>
              </a:rPr>
              <a:t> techniques have been tried, with little difference between them as regards outcomes.</a:t>
            </a:r>
          </a:p>
          <a:p>
            <a:pPr marL="342900" marR="0" lvl="0" indent="-342900" algn="l" defTabSz="914400" rtl="0" eaLnBrk="0" fontAlgn="base" latinLnBrk="0" hangingPunct="0">
              <a:lnSpc>
                <a:spcPct val="100000"/>
              </a:lnSpc>
              <a:spcBef>
                <a:spcPct val="20000"/>
              </a:spcBef>
              <a:spcAft>
                <a:spcPct val="0"/>
              </a:spcAft>
              <a:buClrTx/>
              <a:buSzTx/>
              <a:buFont typeface="Arial" pitchFamily="34" charset="0"/>
              <a:buChar char="•"/>
              <a:tabLst/>
              <a:defRPr/>
            </a:pPr>
            <a:r>
              <a:rPr lang="en-US" sz="2400" i="0" kern="0" baseline="0" dirty="0" smtClean="0">
                <a:solidFill>
                  <a:srgbClr val="4B4F55"/>
                </a:solidFill>
                <a:latin typeface="+mn-lt"/>
                <a:cs typeface="+mn-cs"/>
              </a:rPr>
              <a:t>Large</a:t>
            </a:r>
            <a:r>
              <a:rPr lang="en-US" sz="2400" i="0" kern="0" dirty="0" smtClean="0">
                <a:solidFill>
                  <a:srgbClr val="4B4F55"/>
                </a:solidFill>
                <a:latin typeface="+mn-lt"/>
                <a:cs typeface="+mn-cs"/>
              </a:rPr>
              <a:t> </a:t>
            </a:r>
            <a:r>
              <a:rPr lang="en-US" sz="2400" i="0" kern="0" dirty="0" err="1" smtClean="0">
                <a:solidFill>
                  <a:srgbClr val="4B4F55"/>
                </a:solidFill>
                <a:latin typeface="+mn-lt"/>
                <a:cs typeface="+mn-cs"/>
              </a:rPr>
              <a:t>randomised</a:t>
            </a:r>
            <a:r>
              <a:rPr lang="en-US" sz="2400" i="0" kern="0" dirty="0" smtClean="0">
                <a:solidFill>
                  <a:srgbClr val="4B4F55"/>
                </a:solidFill>
                <a:latin typeface="+mn-lt"/>
                <a:cs typeface="+mn-cs"/>
              </a:rPr>
              <a:t> studies with improved methodology and reporting are required to properly assess the effectiveness and cost effectiveness of physiotherapy as a treatment for Parkinson’s disease. </a:t>
            </a:r>
            <a:endParaRPr kumimoji="0" lang="en-GB" sz="2400" b="0" i="0" u="none" strike="noStrike" kern="0" cap="none" spc="0" normalizeH="0" baseline="0" noProof="0" dirty="0" smtClean="0">
              <a:ln>
                <a:noFill/>
              </a:ln>
              <a:solidFill>
                <a:srgbClr val="4B4F55"/>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r>
              <a:rPr lang="en-US" smtClean="0"/>
              <a:t>Conclusions</a:t>
            </a:r>
            <a:endParaRPr lang="en-US" dirty="0"/>
          </a:p>
        </p:txBody>
      </p:sp>
      <p:sp>
        <p:nvSpPr>
          <p:cNvPr id="110595" name="Rectangle 3"/>
          <p:cNvSpPr>
            <a:spLocks noGrp="1" noChangeArrowheads="1"/>
          </p:cNvSpPr>
          <p:nvPr>
            <p:ph idx="1"/>
          </p:nvPr>
        </p:nvSpPr>
        <p:spPr/>
        <p:txBody>
          <a:bodyPr/>
          <a:lstStyle/>
          <a:p>
            <a:r>
              <a:rPr lang="en-US" smtClean="0"/>
              <a:t>Single studies rarely provide a conclusive, universal answer to a question.</a:t>
            </a:r>
          </a:p>
          <a:p>
            <a:r>
              <a:rPr lang="en-GB" smtClean="0"/>
              <a:t>Systematic reviews can provide an invaluable overview of evidence on a particular topic.</a:t>
            </a:r>
          </a:p>
          <a:p>
            <a:r>
              <a:rPr lang="en-US" smtClean="0"/>
              <a:t>Meta-analyses can provide:</a:t>
            </a:r>
          </a:p>
          <a:p>
            <a:pPr lvl="1"/>
            <a:r>
              <a:rPr lang="en-US" smtClean="0"/>
              <a:t>A single, more precise, estimate of intervention/exposure effect.</a:t>
            </a:r>
          </a:p>
          <a:p>
            <a:pPr lvl="1"/>
            <a:r>
              <a:rPr lang="en-US" smtClean="0"/>
              <a:t>A greater understanding of similarities/differences among studies.</a:t>
            </a:r>
          </a:p>
          <a:p>
            <a:pPr lvl="1"/>
            <a:r>
              <a:rPr lang="en-US" smtClean="0"/>
              <a:t>An assessment of likely publication bias.</a:t>
            </a:r>
          </a:p>
          <a:p>
            <a:r>
              <a:rPr lang="en-GB" smtClean="0"/>
              <a:t>Inconsistencies in results across studies can be identified and new hypotheses generated about particular subgroups. </a:t>
            </a:r>
          </a:p>
          <a:p>
            <a:r>
              <a:rPr lang="en-US" smtClean="0"/>
              <a:t>Systematic reviews/meta-analyses can provide a evidence-base for clinical decisions.</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0595">
                                            <p:txEl>
                                              <p:pRg st="0" end="0"/>
                                            </p:txEl>
                                          </p:spTgt>
                                        </p:tgtEl>
                                        <p:attrNameLst>
                                          <p:attrName>style.visibility</p:attrName>
                                        </p:attrNameLst>
                                      </p:cBhvr>
                                      <p:to>
                                        <p:strVal val="visible"/>
                                      </p:to>
                                    </p:set>
                                    <p:anim calcmode="lin" valueType="num">
                                      <p:cBhvr additive="base">
                                        <p:cTn id="7" dur="500" fill="hold"/>
                                        <p:tgtEl>
                                          <p:spTgt spid="1105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05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0595">
                                            <p:txEl>
                                              <p:pRg st="1" end="1"/>
                                            </p:txEl>
                                          </p:spTgt>
                                        </p:tgtEl>
                                        <p:attrNameLst>
                                          <p:attrName>style.visibility</p:attrName>
                                        </p:attrNameLst>
                                      </p:cBhvr>
                                      <p:to>
                                        <p:strVal val="visible"/>
                                      </p:to>
                                    </p:set>
                                    <p:anim calcmode="lin" valueType="num">
                                      <p:cBhvr additive="base">
                                        <p:cTn id="13" dur="500" fill="hold"/>
                                        <p:tgtEl>
                                          <p:spTgt spid="11059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059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0595">
                                            <p:txEl>
                                              <p:pRg st="2" end="2"/>
                                            </p:txEl>
                                          </p:spTgt>
                                        </p:tgtEl>
                                        <p:attrNameLst>
                                          <p:attrName>style.visibility</p:attrName>
                                        </p:attrNameLst>
                                      </p:cBhvr>
                                      <p:to>
                                        <p:strVal val="visible"/>
                                      </p:to>
                                    </p:set>
                                    <p:anim calcmode="lin" valueType="num">
                                      <p:cBhvr additive="base">
                                        <p:cTn id="19" dur="500" fill="hold"/>
                                        <p:tgtEl>
                                          <p:spTgt spid="11059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0595">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10595">
                                            <p:txEl>
                                              <p:pRg st="3" end="3"/>
                                            </p:txEl>
                                          </p:spTgt>
                                        </p:tgtEl>
                                        <p:attrNameLst>
                                          <p:attrName>style.visibility</p:attrName>
                                        </p:attrNameLst>
                                      </p:cBhvr>
                                      <p:to>
                                        <p:strVal val="visible"/>
                                      </p:to>
                                    </p:set>
                                    <p:anim calcmode="lin" valueType="num">
                                      <p:cBhvr additive="base">
                                        <p:cTn id="23" dur="500" fill="hold"/>
                                        <p:tgtEl>
                                          <p:spTgt spid="110595">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10595">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10595">
                                            <p:txEl>
                                              <p:pRg st="4" end="4"/>
                                            </p:txEl>
                                          </p:spTgt>
                                        </p:tgtEl>
                                        <p:attrNameLst>
                                          <p:attrName>style.visibility</p:attrName>
                                        </p:attrNameLst>
                                      </p:cBhvr>
                                      <p:to>
                                        <p:strVal val="visible"/>
                                      </p:to>
                                    </p:set>
                                    <p:anim calcmode="lin" valueType="num">
                                      <p:cBhvr additive="base">
                                        <p:cTn id="27" dur="500" fill="hold"/>
                                        <p:tgtEl>
                                          <p:spTgt spid="110595">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10595">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10595">
                                            <p:txEl>
                                              <p:pRg st="5" end="5"/>
                                            </p:txEl>
                                          </p:spTgt>
                                        </p:tgtEl>
                                        <p:attrNameLst>
                                          <p:attrName>style.visibility</p:attrName>
                                        </p:attrNameLst>
                                      </p:cBhvr>
                                      <p:to>
                                        <p:strVal val="visible"/>
                                      </p:to>
                                    </p:set>
                                    <p:anim calcmode="lin" valueType="num">
                                      <p:cBhvr additive="base">
                                        <p:cTn id="31" dur="500" fill="hold"/>
                                        <p:tgtEl>
                                          <p:spTgt spid="110595">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059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0595">
                                            <p:txEl>
                                              <p:pRg st="6" end="6"/>
                                            </p:txEl>
                                          </p:spTgt>
                                        </p:tgtEl>
                                        <p:attrNameLst>
                                          <p:attrName>style.visibility</p:attrName>
                                        </p:attrNameLst>
                                      </p:cBhvr>
                                      <p:to>
                                        <p:strVal val="visible"/>
                                      </p:to>
                                    </p:set>
                                    <p:anim calcmode="lin" valueType="num">
                                      <p:cBhvr additive="base">
                                        <p:cTn id="37" dur="500" fill="hold"/>
                                        <p:tgtEl>
                                          <p:spTgt spid="110595">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059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0595">
                                            <p:txEl>
                                              <p:pRg st="7" end="7"/>
                                            </p:txEl>
                                          </p:spTgt>
                                        </p:tgtEl>
                                        <p:attrNameLst>
                                          <p:attrName>style.visibility</p:attrName>
                                        </p:attrNameLst>
                                      </p:cBhvr>
                                      <p:to>
                                        <p:strVal val="visible"/>
                                      </p:to>
                                    </p:set>
                                    <p:anim calcmode="lin" valueType="num">
                                      <p:cBhvr additive="base">
                                        <p:cTn id="43" dur="500" fill="hold"/>
                                        <p:tgtEl>
                                          <p:spTgt spid="110595">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1059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539552" y="548680"/>
            <a:ext cx="7543800" cy="638175"/>
          </a:xfrm>
        </p:spPr>
        <p:txBody>
          <a:bodyPr/>
          <a:lstStyle/>
          <a:p>
            <a:r>
              <a:rPr lang="en-GB" sz="3200" dirty="0" smtClean="0">
                <a:solidFill>
                  <a:schemeClr val="accent1"/>
                </a:solidFill>
              </a:rPr>
              <a:t>Clinical trials</a:t>
            </a:r>
            <a:endParaRPr lang="en-GB" sz="3200" dirty="0">
              <a:solidFill>
                <a:schemeClr val="accent1"/>
              </a:solidFill>
            </a:endParaRPr>
          </a:p>
        </p:txBody>
      </p:sp>
      <p:sp>
        <p:nvSpPr>
          <p:cNvPr id="71683" name="Rectangle 3"/>
          <p:cNvSpPr>
            <a:spLocks noGrp="1" noChangeArrowheads="1"/>
          </p:cNvSpPr>
          <p:nvPr>
            <p:ph type="body" idx="1"/>
          </p:nvPr>
        </p:nvSpPr>
        <p:spPr>
          <a:xfrm>
            <a:off x="683568" y="1988840"/>
            <a:ext cx="7920880" cy="4032448"/>
          </a:xfrm>
        </p:spPr>
        <p:txBody>
          <a:bodyPr/>
          <a:lstStyle/>
          <a:p>
            <a:pPr>
              <a:lnSpc>
                <a:spcPct val="90000"/>
              </a:lnSpc>
            </a:pPr>
            <a:r>
              <a:rPr lang="en-GB" sz="2400" dirty="0">
                <a:solidFill>
                  <a:schemeClr val="accent6">
                    <a:lumMod val="75000"/>
                  </a:schemeClr>
                </a:solidFill>
              </a:rPr>
              <a:t>a planned </a:t>
            </a:r>
            <a:r>
              <a:rPr lang="en-GB" sz="2400" b="1" dirty="0">
                <a:solidFill>
                  <a:schemeClr val="accent6">
                    <a:lumMod val="75000"/>
                  </a:schemeClr>
                </a:solidFill>
              </a:rPr>
              <a:t>experiment</a:t>
            </a:r>
            <a:r>
              <a:rPr lang="en-GB" sz="2400" dirty="0">
                <a:solidFill>
                  <a:schemeClr val="accent6">
                    <a:lumMod val="75000"/>
                  </a:schemeClr>
                </a:solidFill>
              </a:rPr>
              <a:t> in </a:t>
            </a:r>
            <a:r>
              <a:rPr lang="en-GB" sz="2400" dirty="0" smtClean="0">
                <a:solidFill>
                  <a:schemeClr val="accent6">
                    <a:lumMod val="75000"/>
                  </a:schemeClr>
                </a:solidFill>
              </a:rPr>
              <a:t>humans designed </a:t>
            </a:r>
            <a:r>
              <a:rPr lang="en-GB" sz="2400" dirty="0">
                <a:solidFill>
                  <a:schemeClr val="accent6">
                    <a:lumMod val="75000"/>
                  </a:schemeClr>
                </a:solidFill>
              </a:rPr>
              <a:t>to measure the effectiveness of an intervention, </a:t>
            </a:r>
            <a:r>
              <a:rPr lang="en-GB" sz="2400" dirty="0" err="1">
                <a:solidFill>
                  <a:schemeClr val="accent6">
                    <a:lumMod val="75000"/>
                  </a:schemeClr>
                </a:solidFill>
              </a:rPr>
              <a:t>eg</a:t>
            </a:r>
            <a:r>
              <a:rPr lang="en-GB" sz="2400" dirty="0">
                <a:solidFill>
                  <a:schemeClr val="accent6">
                    <a:lumMod val="75000"/>
                  </a:schemeClr>
                </a:solidFill>
              </a:rPr>
              <a:t>. </a:t>
            </a:r>
          </a:p>
          <a:p>
            <a:pPr lvl="1">
              <a:lnSpc>
                <a:spcPct val="90000"/>
              </a:lnSpc>
            </a:pPr>
            <a:r>
              <a:rPr lang="en-GB" sz="2400" dirty="0">
                <a:solidFill>
                  <a:schemeClr val="accent6">
                    <a:lumMod val="75000"/>
                  </a:schemeClr>
                </a:solidFill>
              </a:rPr>
              <a:t>a new drug</a:t>
            </a:r>
          </a:p>
          <a:p>
            <a:pPr lvl="1">
              <a:lnSpc>
                <a:spcPct val="90000"/>
              </a:lnSpc>
            </a:pPr>
            <a:r>
              <a:rPr lang="en-GB" sz="2400" dirty="0">
                <a:solidFill>
                  <a:schemeClr val="accent6">
                    <a:lumMod val="75000"/>
                  </a:schemeClr>
                </a:solidFill>
              </a:rPr>
              <a:t> a surgical procedure</a:t>
            </a:r>
          </a:p>
          <a:p>
            <a:pPr lvl="1">
              <a:lnSpc>
                <a:spcPct val="90000"/>
              </a:lnSpc>
            </a:pPr>
            <a:r>
              <a:rPr lang="en-GB" sz="2400" dirty="0">
                <a:solidFill>
                  <a:schemeClr val="accent6">
                    <a:lumMod val="75000"/>
                  </a:schemeClr>
                </a:solidFill>
              </a:rPr>
              <a:t>a vaccine</a:t>
            </a:r>
          </a:p>
          <a:p>
            <a:pPr lvl="1">
              <a:lnSpc>
                <a:spcPct val="90000"/>
              </a:lnSpc>
            </a:pPr>
            <a:r>
              <a:rPr lang="en-GB" sz="2400" dirty="0">
                <a:solidFill>
                  <a:schemeClr val="accent6">
                    <a:lumMod val="75000"/>
                  </a:schemeClr>
                </a:solidFill>
              </a:rPr>
              <a:t>complementary therapy</a:t>
            </a:r>
          </a:p>
          <a:p>
            <a:pPr lvl="1">
              <a:lnSpc>
                <a:spcPct val="90000"/>
              </a:lnSpc>
              <a:buFontTx/>
              <a:buNone/>
            </a:pPr>
            <a:endParaRPr lang="en-GB" sz="2400" dirty="0">
              <a:solidFill>
                <a:schemeClr val="accent6">
                  <a:lumMod val="75000"/>
                </a:schemeClr>
              </a:solidFill>
            </a:endParaRPr>
          </a:p>
          <a:p>
            <a:pPr>
              <a:lnSpc>
                <a:spcPct val="90000"/>
              </a:lnSpc>
              <a:buFontTx/>
              <a:buNone/>
            </a:pPr>
            <a:r>
              <a:rPr lang="en-GB" sz="2400" dirty="0">
                <a:solidFill>
                  <a:schemeClr val="accent6">
                    <a:lumMod val="75000"/>
                  </a:schemeClr>
                </a:solidFill>
              </a:rPr>
              <a:t>Different from other epidemiological designs</a:t>
            </a:r>
          </a:p>
          <a:p>
            <a:pPr>
              <a:lnSpc>
                <a:spcPct val="90000"/>
              </a:lnSpc>
            </a:pPr>
            <a:r>
              <a:rPr lang="en-GB" sz="2400" dirty="0">
                <a:solidFill>
                  <a:schemeClr val="accent6">
                    <a:lumMod val="75000"/>
                  </a:schemeClr>
                </a:solidFill>
              </a:rPr>
              <a:t>Most epidemiological studies (surveys, cross sectional, cohort, case control, ecological) are </a:t>
            </a:r>
            <a:r>
              <a:rPr lang="en-GB" sz="2400" b="1" dirty="0">
                <a:solidFill>
                  <a:schemeClr val="accent6">
                    <a:lumMod val="75000"/>
                  </a:schemeClr>
                </a:solidFill>
              </a:rPr>
              <a:t>observational</a:t>
            </a:r>
            <a:r>
              <a:rPr lang="en-GB" sz="2400" dirty="0">
                <a:solidFill>
                  <a:schemeClr val="accent6">
                    <a:lumMod val="75000"/>
                  </a:schemeClr>
                </a:solidFill>
              </a:rPr>
              <a:t> </a:t>
            </a:r>
          </a:p>
          <a:p>
            <a:pPr>
              <a:lnSpc>
                <a:spcPct val="90000"/>
              </a:lnSpc>
            </a:pPr>
            <a:r>
              <a:rPr lang="en-GB" sz="2400" dirty="0">
                <a:solidFill>
                  <a:schemeClr val="accent6">
                    <a:lumMod val="75000"/>
                  </a:schemeClr>
                </a:solidFill>
              </a:rPr>
              <a:t>Trials are </a:t>
            </a:r>
            <a:r>
              <a:rPr lang="en-GB" sz="2400" b="1" dirty="0" smtClean="0">
                <a:solidFill>
                  <a:schemeClr val="accent6">
                    <a:lumMod val="75000"/>
                  </a:schemeClr>
                </a:solidFill>
              </a:rPr>
              <a:t>experimental</a:t>
            </a:r>
            <a:endParaRPr lang="en-GB" sz="2400" b="1"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838200" y="609600"/>
            <a:ext cx="7838256" cy="638175"/>
          </a:xfrm>
        </p:spPr>
        <p:txBody>
          <a:bodyPr/>
          <a:lstStyle/>
          <a:p>
            <a:r>
              <a:rPr lang="en-GB" sz="3200" dirty="0">
                <a:solidFill>
                  <a:schemeClr val="accent1"/>
                </a:solidFill>
              </a:rPr>
              <a:t>Phases of clinical trials for drug development</a:t>
            </a:r>
          </a:p>
        </p:txBody>
      </p:sp>
      <p:sp>
        <p:nvSpPr>
          <p:cNvPr id="120835" name="Rectangle 3"/>
          <p:cNvSpPr>
            <a:spLocks noGrp="1" noChangeArrowheads="1"/>
          </p:cNvSpPr>
          <p:nvPr>
            <p:ph type="body" idx="1"/>
          </p:nvPr>
        </p:nvSpPr>
        <p:spPr>
          <a:xfrm>
            <a:off x="800100" y="1700808"/>
            <a:ext cx="8092380" cy="4457700"/>
          </a:xfrm>
        </p:spPr>
        <p:txBody>
          <a:bodyPr/>
          <a:lstStyle/>
          <a:p>
            <a:pPr>
              <a:lnSpc>
                <a:spcPct val="80000"/>
              </a:lnSpc>
            </a:pPr>
            <a:r>
              <a:rPr lang="en-GB" sz="2400" b="1" dirty="0">
                <a:solidFill>
                  <a:schemeClr val="tx1"/>
                </a:solidFill>
              </a:rPr>
              <a:t>Phase I</a:t>
            </a:r>
            <a:r>
              <a:rPr lang="en-GB" sz="2400" dirty="0">
                <a:solidFill>
                  <a:schemeClr val="tx1"/>
                </a:solidFill>
              </a:rPr>
              <a:t> </a:t>
            </a:r>
          </a:p>
          <a:p>
            <a:pPr lvl="1">
              <a:lnSpc>
                <a:spcPct val="80000"/>
              </a:lnSpc>
            </a:pPr>
            <a:r>
              <a:rPr lang="en-GB" sz="2000" dirty="0">
                <a:solidFill>
                  <a:schemeClr val="tx1"/>
                </a:solidFill>
              </a:rPr>
              <a:t>test the safety of a new treatment</a:t>
            </a:r>
          </a:p>
          <a:p>
            <a:pPr lvl="1">
              <a:lnSpc>
                <a:spcPct val="80000"/>
              </a:lnSpc>
            </a:pPr>
            <a:r>
              <a:rPr lang="en-GB" sz="2000" dirty="0">
                <a:solidFill>
                  <a:schemeClr val="tx1"/>
                </a:solidFill>
              </a:rPr>
              <a:t>small number of people, usually healthy volunteers</a:t>
            </a:r>
          </a:p>
          <a:p>
            <a:pPr>
              <a:lnSpc>
                <a:spcPct val="80000"/>
              </a:lnSpc>
            </a:pPr>
            <a:r>
              <a:rPr lang="en-GB" sz="2400" b="1" dirty="0">
                <a:solidFill>
                  <a:schemeClr val="tx1"/>
                </a:solidFill>
              </a:rPr>
              <a:t>Phase II</a:t>
            </a:r>
            <a:r>
              <a:rPr lang="en-GB" sz="2400" dirty="0">
                <a:solidFill>
                  <a:schemeClr val="tx1"/>
                </a:solidFill>
              </a:rPr>
              <a:t> </a:t>
            </a:r>
          </a:p>
          <a:p>
            <a:pPr lvl="1">
              <a:lnSpc>
                <a:spcPct val="80000"/>
              </a:lnSpc>
            </a:pPr>
            <a:r>
              <a:rPr lang="en-GB" sz="2000" dirty="0" smtClean="0">
                <a:solidFill>
                  <a:schemeClr val="tx1"/>
                </a:solidFill>
              </a:rPr>
              <a:t>Test </a:t>
            </a:r>
            <a:r>
              <a:rPr lang="en-GB" sz="2000" dirty="0">
                <a:solidFill>
                  <a:schemeClr val="tx1"/>
                </a:solidFill>
              </a:rPr>
              <a:t>to see whether the treatment is </a:t>
            </a:r>
            <a:r>
              <a:rPr lang="en-GB" sz="2000" dirty="0" smtClean="0">
                <a:solidFill>
                  <a:schemeClr val="tx1"/>
                </a:solidFill>
              </a:rPr>
              <a:t>effective (surrogates)</a:t>
            </a:r>
          </a:p>
          <a:p>
            <a:pPr lvl="1">
              <a:lnSpc>
                <a:spcPct val="80000"/>
              </a:lnSpc>
            </a:pPr>
            <a:r>
              <a:rPr lang="en-GB" sz="2000" dirty="0" smtClean="0">
                <a:solidFill>
                  <a:schemeClr val="tx1"/>
                </a:solidFill>
              </a:rPr>
              <a:t>Continue </a:t>
            </a:r>
            <a:r>
              <a:rPr lang="en-GB" sz="2000" dirty="0">
                <a:solidFill>
                  <a:schemeClr val="tx1"/>
                </a:solidFill>
              </a:rPr>
              <a:t>to look at safety</a:t>
            </a:r>
          </a:p>
          <a:p>
            <a:pPr lvl="1">
              <a:lnSpc>
                <a:spcPct val="80000"/>
              </a:lnSpc>
            </a:pPr>
            <a:r>
              <a:rPr lang="en-GB" sz="2000" dirty="0">
                <a:solidFill>
                  <a:schemeClr val="tx1"/>
                </a:solidFill>
              </a:rPr>
              <a:t>a few hundred people usually with the condition</a:t>
            </a:r>
          </a:p>
          <a:p>
            <a:pPr>
              <a:lnSpc>
                <a:spcPct val="80000"/>
              </a:lnSpc>
            </a:pPr>
            <a:r>
              <a:rPr lang="en-GB" sz="2400" b="1" dirty="0">
                <a:solidFill>
                  <a:schemeClr val="tx1"/>
                </a:solidFill>
              </a:rPr>
              <a:t>Phase III</a:t>
            </a:r>
          </a:p>
          <a:p>
            <a:pPr lvl="1">
              <a:lnSpc>
                <a:spcPct val="80000"/>
              </a:lnSpc>
            </a:pPr>
            <a:r>
              <a:rPr lang="en-GB" sz="2000" dirty="0" smtClean="0">
                <a:solidFill>
                  <a:schemeClr val="tx1"/>
                </a:solidFill>
              </a:rPr>
              <a:t>Compare </a:t>
            </a:r>
            <a:r>
              <a:rPr lang="en-GB" sz="2000" dirty="0">
                <a:solidFill>
                  <a:schemeClr val="tx1"/>
                </a:solidFill>
              </a:rPr>
              <a:t>the new treatment with the current or </a:t>
            </a:r>
            <a:r>
              <a:rPr lang="en-GB" sz="2000" dirty="0" smtClean="0">
                <a:solidFill>
                  <a:schemeClr val="tx1"/>
                </a:solidFill>
              </a:rPr>
              <a:t>placebo (hard)</a:t>
            </a:r>
            <a:endParaRPr lang="en-GB" sz="2000" dirty="0">
              <a:solidFill>
                <a:schemeClr val="tx1"/>
              </a:solidFill>
            </a:endParaRPr>
          </a:p>
          <a:p>
            <a:pPr lvl="1">
              <a:lnSpc>
                <a:spcPct val="80000"/>
              </a:lnSpc>
            </a:pPr>
            <a:r>
              <a:rPr lang="en-GB" sz="2000" dirty="0" smtClean="0">
                <a:solidFill>
                  <a:schemeClr val="tx1"/>
                </a:solidFill>
              </a:rPr>
              <a:t>Continue </a:t>
            </a:r>
            <a:r>
              <a:rPr lang="en-GB" sz="2000" dirty="0">
                <a:solidFill>
                  <a:schemeClr val="tx1"/>
                </a:solidFill>
              </a:rPr>
              <a:t>to monitor side effects</a:t>
            </a:r>
          </a:p>
          <a:p>
            <a:pPr lvl="1">
              <a:lnSpc>
                <a:spcPct val="80000"/>
              </a:lnSpc>
            </a:pPr>
            <a:r>
              <a:rPr lang="en-GB" sz="2000" dirty="0">
                <a:solidFill>
                  <a:schemeClr val="tx1"/>
                </a:solidFill>
              </a:rPr>
              <a:t>Several thousand patients</a:t>
            </a:r>
          </a:p>
          <a:p>
            <a:pPr>
              <a:lnSpc>
                <a:spcPct val="80000"/>
              </a:lnSpc>
            </a:pPr>
            <a:r>
              <a:rPr lang="en-GB" sz="2400" b="1" dirty="0">
                <a:solidFill>
                  <a:schemeClr val="tx1"/>
                </a:solidFill>
              </a:rPr>
              <a:t>Phase IV</a:t>
            </a:r>
          </a:p>
          <a:p>
            <a:pPr lvl="1">
              <a:lnSpc>
                <a:spcPct val="80000"/>
              </a:lnSpc>
            </a:pPr>
            <a:r>
              <a:rPr lang="en-GB" sz="2000" dirty="0">
                <a:solidFill>
                  <a:schemeClr val="tx1"/>
                </a:solidFill>
              </a:rPr>
              <a:t>After drug has been marketed</a:t>
            </a:r>
          </a:p>
          <a:p>
            <a:pPr lvl="1">
              <a:lnSpc>
                <a:spcPct val="80000"/>
              </a:lnSpc>
            </a:pPr>
            <a:r>
              <a:rPr lang="en-GB" sz="2000" dirty="0">
                <a:solidFill>
                  <a:schemeClr val="tx1"/>
                </a:solidFill>
              </a:rPr>
              <a:t>Measure effect in various populations, rare side effects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09600" y="228600"/>
            <a:ext cx="7772400" cy="1143000"/>
          </a:xfrm>
        </p:spPr>
        <p:txBody>
          <a:bodyPr/>
          <a:lstStyle/>
          <a:p>
            <a:pPr eaLnBrk="1" hangingPunct="1"/>
            <a:r>
              <a:rPr lang="en-GB" sz="3200" dirty="0" smtClean="0"/>
              <a:t>Key aspects of clinical trials</a:t>
            </a:r>
            <a:endParaRPr lang="en-US" sz="3200" dirty="0" smtClean="0"/>
          </a:p>
        </p:txBody>
      </p:sp>
      <p:sp>
        <p:nvSpPr>
          <p:cNvPr id="5123" name="Rectangle 3"/>
          <p:cNvSpPr>
            <a:spLocks noGrp="1" noChangeArrowheads="1"/>
          </p:cNvSpPr>
          <p:nvPr>
            <p:ph idx="1"/>
          </p:nvPr>
        </p:nvSpPr>
        <p:spPr>
          <a:xfrm>
            <a:off x="683568" y="1673424"/>
            <a:ext cx="6984776" cy="5184576"/>
          </a:xfrm>
        </p:spPr>
        <p:txBody>
          <a:bodyPr/>
          <a:lstStyle/>
          <a:p>
            <a:pPr marL="609600" indent="-609600" eaLnBrk="1" hangingPunct="1">
              <a:lnSpc>
                <a:spcPct val="90000"/>
              </a:lnSpc>
              <a:buFont typeface="Arial" pitchFamily="34" charset="0"/>
              <a:buChar char="•"/>
            </a:pPr>
            <a:r>
              <a:rPr lang="en-GB" sz="2800" b="1" dirty="0" smtClean="0">
                <a:solidFill>
                  <a:srgbClr val="0070C0"/>
                </a:solidFill>
              </a:rPr>
              <a:t>Objectives</a:t>
            </a:r>
          </a:p>
          <a:p>
            <a:pPr marL="609600" indent="-609600" eaLnBrk="1" hangingPunct="1">
              <a:lnSpc>
                <a:spcPct val="90000"/>
              </a:lnSpc>
              <a:buFont typeface="Arial" pitchFamily="34" charset="0"/>
              <a:buChar char="•"/>
            </a:pPr>
            <a:r>
              <a:rPr lang="en-GB" sz="2800" b="1" dirty="0" smtClean="0">
                <a:solidFill>
                  <a:srgbClr val="0070C0"/>
                </a:solidFill>
              </a:rPr>
              <a:t>Design</a:t>
            </a:r>
          </a:p>
          <a:p>
            <a:pPr marL="609600" indent="-609600" eaLnBrk="1" hangingPunct="1">
              <a:lnSpc>
                <a:spcPct val="90000"/>
              </a:lnSpc>
              <a:buFont typeface="Arial" pitchFamily="34" charset="0"/>
              <a:buChar char="•"/>
            </a:pPr>
            <a:r>
              <a:rPr lang="en-GB" sz="2800" b="1" dirty="0" smtClean="0">
                <a:solidFill>
                  <a:srgbClr val="0070C0"/>
                </a:solidFill>
              </a:rPr>
              <a:t>Patients selection</a:t>
            </a:r>
          </a:p>
          <a:p>
            <a:pPr marL="609600" indent="-609600" eaLnBrk="1" hangingPunct="1">
              <a:lnSpc>
                <a:spcPct val="90000"/>
              </a:lnSpc>
              <a:buFont typeface="Arial" pitchFamily="34" charset="0"/>
              <a:buChar char="•"/>
            </a:pPr>
            <a:r>
              <a:rPr lang="en-GB" sz="2800" b="1" dirty="0" smtClean="0">
                <a:solidFill>
                  <a:srgbClr val="0070C0"/>
                </a:solidFill>
              </a:rPr>
              <a:t>Study size</a:t>
            </a:r>
          </a:p>
          <a:p>
            <a:pPr marL="609600" indent="-609600" eaLnBrk="1" hangingPunct="1">
              <a:lnSpc>
                <a:spcPct val="90000"/>
              </a:lnSpc>
              <a:buFont typeface="Arial" pitchFamily="34" charset="0"/>
              <a:buChar char="•"/>
            </a:pPr>
            <a:r>
              <a:rPr lang="en-GB" sz="2800" b="1" dirty="0" smtClean="0">
                <a:solidFill>
                  <a:srgbClr val="0070C0"/>
                </a:solidFill>
              </a:rPr>
              <a:t>Controls</a:t>
            </a:r>
          </a:p>
          <a:p>
            <a:pPr marL="609600" indent="-609600" eaLnBrk="1" hangingPunct="1">
              <a:lnSpc>
                <a:spcPct val="90000"/>
              </a:lnSpc>
              <a:buFont typeface="Arial" pitchFamily="34" charset="0"/>
              <a:buChar char="•"/>
            </a:pPr>
            <a:r>
              <a:rPr lang="en-GB" sz="2800" b="1" dirty="0" smtClean="0">
                <a:solidFill>
                  <a:srgbClr val="0070C0"/>
                </a:solidFill>
              </a:rPr>
              <a:t>Unbiased data collection</a:t>
            </a:r>
          </a:p>
          <a:p>
            <a:pPr marL="609600" indent="-609600" eaLnBrk="1" hangingPunct="1">
              <a:lnSpc>
                <a:spcPct val="90000"/>
              </a:lnSpc>
              <a:buFont typeface="Arial" pitchFamily="34" charset="0"/>
              <a:buChar char="•"/>
            </a:pPr>
            <a:r>
              <a:rPr lang="en-GB" sz="2800" b="1" dirty="0" smtClean="0">
                <a:solidFill>
                  <a:srgbClr val="0070C0"/>
                </a:solidFill>
              </a:rPr>
              <a:t>Ethics</a:t>
            </a:r>
          </a:p>
          <a:p>
            <a:pPr marL="609600" indent="-609600" eaLnBrk="1" hangingPunct="1">
              <a:lnSpc>
                <a:spcPct val="90000"/>
              </a:lnSpc>
              <a:buFont typeface="Arial" pitchFamily="34" charset="0"/>
              <a:buChar char="•"/>
            </a:pPr>
            <a:r>
              <a:rPr lang="en-GB" sz="2800" b="1" dirty="0" smtClean="0">
                <a:solidFill>
                  <a:srgbClr val="0070C0"/>
                </a:solidFill>
              </a:rPr>
              <a:t>Endpoints</a:t>
            </a:r>
          </a:p>
          <a:p>
            <a:pPr marL="609600" indent="-609600" eaLnBrk="1" hangingPunct="1">
              <a:lnSpc>
                <a:spcPct val="90000"/>
              </a:lnSpc>
              <a:buFont typeface="Arial" pitchFamily="34" charset="0"/>
              <a:buChar char="•"/>
            </a:pPr>
            <a:r>
              <a:rPr lang="en-GB" sz="2800" b="1" dirty="0" smtClean="0">
                <a:solidFill>
                  <a:srgbClr val="0070C0"/>
                </a:solidFill>
              </a:rPr>
              <a:t>Analysis</a:t>
            </a:r>
          </a:p>
          <a:p>
            <a:pPr marL="609600" indent="-609600" eaLnBrk="1" hangingPunct="1">
              <a:lnSpc>
                <a:spcPct val="90000"/>
              </a:lnSpc>
              <a:buFont typeface="Arial" pitchFamily="34" charset="0"/>
              <a:buChar char="•"/>
            </a:pPr>
            <a:r>
              <a:rPr lang="en-GB" sz="2800" b="1" dirty="0" smtClean="0">
                <a:solidFill>
                  <a:srgbClr val="0070C0"/>
                </a:solidFill>
              </a:rPr>
              <a:t>Publication</a:t>
            </a:r>
            <a:endParaRPr lang="en-US" sz="2800" b="1" dirty="0" smtClean="0">
              <a:solidFill>
                <a:srgbClr val="0070C0"/>
              </a:solidFill>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Design and phase </a:t>
            </a:r>
            <a:endParaRPr lang="en-GB" dirty="0"/>
          </a:p>
        </p:txBody>
      </p:sp>
      <p:sp>
        <p:nvSpPr>
          <p:cNvPr id="3" name="Content Placeholder 2"/>
          <p:cNvSpPr>
            <a:spLocks noGrp="1"/>
          </p:cNvSpPr>
          <p:nvPr>
            <p:ph idx="1"/>
          </p:nvPr>
        </p:nvSpPr>
        <p:spPr>
          <a:xfrm>
            <a:off x="838200" y="1571612"/>
            <a:ext cx="7543800" cy="4829188"/>
          </a:xfrm>
        </p:spPr>
        <p:txBody>
          <a:bodyPr/>
          <a:lstStyle/>
          <a:p>
            <a:r>
              <a:rPr lang="en-GB" b="1" dirty="0" smtClean="0"/>
              <a:t>Parallel trial design</a:t>
            </a:r>
          </a:p>
          <a:p>
            <a:endParaRPr lang="en-GB" dirty="0" smtClean="0"/>
          </a:p>
          <a:p>
            <a:endParaRPr lang="en-GB" dirty="0" smtClean="0"/>
          </a:p>
          <a:p>
            <a:endParaRPr lang="en-GB" dirty="0" smtClean="0"/>
          </a:p>
          <a:p>
            <a:endParaRPr lang="en-GB" dirty="0" smtClean="0"/>
          </a:p>
          <a:p>
            <a:endParaRPr lang="en-GB" dirty="0" smtClean="0"/>
          </a:p>
          <a:p>
            <a:r>
              <a:rPr lang="en-GB" b="1" dirty="0" smtClean="0"/>
              <a:t>Crossover design</a:t>
            </a:r>
          </a:p>
          <a:p>
            <a:endParaRPr lang="en-GB" dirty="0" smtClean="0"/>
          </a:p>
          <a:p>
            <a:endParaRPr lang="en-GB" dirty="0" smtClean="0"/>
          </a:p>
          <a:p>
            <a:endParaRPr lang="en-GB" dirty="0" smtClean="0"/>
          </a:p>
          <a:p>
            <a:endParaRPr lang="en-GB" dirty="0" smtClean="0"/>
          </a:p>
          <a:p>
            <a:endParaRPr lang="en-GB" dirty="0" smtClean="0"/>
          </a:p>
          <a:p>
            <a:endParaRPr lang="en-GB" dirty="0" smtClean="0"/>
          </a:p>
        </p:txBody>
      </p:sp>
      <p:sp>
        <p:nvSpPr>
          <p:cNvPr id="4" name="TextBox 3"/>
          <p:cNvSpPr txBox="1"/>
          <p:nvPr/>
        </p:nvSpPr>
        <p:spPr>
          <a:xfrm>
            <a:off x="857224" y="2357430"/>
            <a:ext cx="1857388" cy="338554"/>
          </a:xfrm>
          <a:prstGeom prst="rect">
            <a:avLst/>
          </a:prstGeom>
          <a:noFill/>
        </p:spPr>
        <p:txBody>
          <a:bodyPr wrap="square" rtlCol="0">
            <a:spAutoFit/>
          </a:bodyPr>
          <a:lstStyle/>
          <a:p>
            <a:r>
              <a:rPr lang="en-GB" dirty="0" smtClean="0"/>
              <a:t>Randomisation..</a:t>
            </a:r>
            <a:endParaRPr lang="en-GB" dirty="0"/>
          </a:p>
        </p:txBody>
      </p:sp>
      <p:cxnSp>
        <p:nvCxnSpPr>
          <p:cNvPr id="6" name="Straight Connector 5"/>
          <p:cNvCxnSpPr/>
          <p:nvPr/>
        </p:nvCxnSpPr>
        <p:spPr bwMode="auto">
          <a:xfrm flipV="1">
            <a:off x="2786050" y="1928802"/>
            <a:ext cx="500066" cy="428628"/>
          </a:xfrm>
          <a:prstGeom prst="line">
            <a:avLst/>
          </a:prstGeom>
          <a:solidFill>
            <a:schemeClr val="accent1"/>
          </a:solidFill>
          <a:ln w="9525" cap="flat" cmpd="sng" algn="ctr">
            <a:noFill/>
            <a:prstDash val="solid"/>
            <a:round/>
            <a:headEnd type="none" w="med" len="med"/>
            <a:tailEnd type="none" w="med" len="med"/>
          </a:ln>
          <a:effectLst/>
        </p:spPr>
      </p:cxnSp>
      <p:cxnSp>
        <p:nvCxnSpPr>
          <p:cNvPr id="8" name="Straight Connector 7"/>
          <p:cNvCxnSpPr/>
          <p:nvPr/>
        </p:nvCxnSpPr>
        <p:spPr bwMode="auto">
          <a:xfrm flipV="1">
            <a:off x="2714612" y="2357430"/>
            <a:ext cx="571504" cy="214314"/>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10" name="Straight Connector 9"/>
          <p:cNvCxnSpPr/>
          <p:nvPr/>
        </p:nvCxnSpPr>
        <p:spPr bwMode="auto">
          <a:xfrm>
            <a:off x="2714612" y="2571744"/>
            <a:ext cx="571504" cy="285752"/>
          </a:xfrm>
          <a:prstGeom prst="line">
            <a:avLst/>
          </a:prstGeom>
          <a:solidFill>
            <a:schemeClr val="accent1"/>
          </a:solidFill>
          <a:ln w="22225" cap="flat" cmpd="sng" algn="ctr">
            <a:solidFill>
              <a:schemeClr val="tx1"/>
            </a:solidFill>
            <a:prstDash val="solid"/>
            <a:round/>
            <a:headEnd type="none" w="med" len="med"/>
            <a:tailEnd type="none" w="med" len="med"/>
          </a:ln>
          <a:effectLst/>
        </p:spPr>
      </p:cxnSp>
      <p:sp>
        <p:nvSpPr>
          <p:cNvPr id="14" name="TextBox 13"/>
          <p:cNvSpPr txBox="1"/>
          <p:nvPr/>
        </p:nvSpPr>
        <p:spPr>
          <a:xfrm>
            <a:off x="3286116" y="2071678"/>
            <a:ext cx="1857388" cy="338554"/>
          </a:xfrm>
          <a:prstGeom prst="rect">
            <a:avLst/>
          </a:prstGeom>
          <a:noFill/>
        </p:spPr>
        <p:txBody>
          <a:bodyPr wrap="square" rtlCol="0">
            <a:spAutoFit/>
          </a:bodyPr>
          <a:lstStyle/>
          <a:p>
            <a:r>
              <a:rPr lang="en-GB" dirty="0" smtClean="0"/>
              <a:t>Intervention </a:t>
            </a:r>
            <a:endParaRPr lang="en-GB" dirty="0"/>
          </a:p>
        </p:txBody>
      </p:sp>
      <p:sp>
        <p:nvSpPr>
          <p:cNvPr id="15" name="TextBox 14"/>
          <p:cNvSpPr txBox="1"/>
          <p:nvPr/>
        </p:nvSpPr>
        <p:spPr>
          <a:xfrm>
            <a:off x="3214678" y="2786058"/>
            <a:ext cx="1857388" cy="338554"/>
          </a:xfrm>
          <a:prstGeom prst="rect">
            <a:avLst/>
          </a:prstGeom>
          <a:noFill/>
        </p:spPr>
        <p:txBody>
          <a:bodyPr wrap="square" rtlCol="0">
            <a:spAutoFit/>
          </a:bodyPr>
          <a:lstStyle/>
          <a:p>
            <a:r>
              <a:rPr lang="en-GB" dirty="0" smtClean="0"/>
              <a:t>Control</a:t>
            </a:r>
            <a:endParaRPr lang="en-GB" dirty="0"/>
          </a:p>
        </p:txBody>
      </p:sp>
      <p:cxnSp>
        <p:nvCxnSpPr>
          <p:cNvPr id="17" name="Straight Connector 16"/>
          <p:cNvCxnSpPr/>
          <p:nvPr/>
        </p:nvCxnSpPr>
        <p:spPr bwMode="auto">
          <a:xfrm>
            <a:off x="4786314" y="2214554"/>
            <a:ext cx="928694" cy="1588"/>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18" name="Straight Connector 17"/>
          <p:cNvCxnSpPr/>
          <p:nvPr/>
        </p:nvCxnSpPr>
        <p:spPr bwMode="auto">
          <a:xfrm>
            <a:off x="4214810" y="3000372"/>
            <a:ext cx="1571636" cy="1588"/>
          </a:xfrm>
          <a:prstGeom prst="line">
            <a:avLst/>
          </a:prstGeom>
          <a:solidFill>
            <a:schemeClr val="accent1"/>
          </a:solidFill>
          <a:ln w="22225" cap="flat" cmpd="sng" algn="ctr">
            <a:solidFill>
              <a:schemeClr val="tx1"/>
            </a:solidFill>
            <a:prstDash val="solid"/>
            <a:round/>
            <a:headEnd type="none" w="med" len="med"/>
            <a:tailEnd type="none" w="med" len="med"/>
          </a:ln>
          <a:effectLst/>
        </p:spPr>
      </p:cxnSp>
      <p:sp>
        <p:nvSpPr>
          <p:cNvPr id="20" name="TextBox 19"/>
          <p:cNvSpPr txBox="1"/>
          <p:nvPr/>
        </p:nvSpPr>
        <p:spPr>
          <a:xfrm>
            <a:off x="5857884" y="2071678"/>
            <a:ext cx="1143008" cy="338554"/>
          </a:xfrm>
          <a:prstGeom prst="rect">
            <a:avLst/>
          </a:prstGeom>
          <a:noFill/>
        </p:spPr>
        <p:txBody>
          <a:bodyPr wrap="square" rtlCol="0">
            <a:spAutoFit/>
          </a:bodyPr>
          <a:lstStyle/>
          <a:p>
            <a:r>
              <a:rPr lang="en-GB" dirty="0" smtClean="0"/>
              <a:t>Time 1...</a:t>
            </a:r>
            <a:endParaRPr lang="en-GB" dirty="0"/>
          </a:p>
        </p:txBody>
      </p:sp>
      <p:sp>
        <p:nvSpPr>
          <p:cNvPr id="21" name="TextBox 20"/>
          <p:cNvSpPr txBox="1"/>
          <p:nvPr/>
        </p:nvSpPr>
        <p:spPr>
          <a:xfrm>
            <a:off x="5857884" y="2786058"/>
            <a:ext cx="1143008" cy="338554"/>
          </a:xfrm>
          <a:prstGeom prst="rect">
            <a:avLst/>
          </a:prstGeom>
          <a:noFill/>
        </p:spPr>
        <p:txBody>
          <a:bodyPr wrap="square" rtlCol="0">
            <a:spAutoFit/>
          </a:bodyPr>
          <a:lstStyle/>
          <a:p>
            <a:r>
              <a:rPr lang="en-GB" dirty="0" smtClean="0"/>
              <a:t>Time 1...</a:t>
            </a:r>
            <a:endParaRPr lang="en-GB" dirty="0"/>
          </a:p>
        </p:txBody>
      </p:sp>
      <p:cxnSp>
        <p:nvCxnSpPr>
          <p:cNvPr id="22" name="Straight Connector 21"/>
          <p:cNvCxnSpPr/>
          <p:nvPr/>
        </p:nvCxnSpPr>
        <p:spPr bwMode="auto">
          <a:xfrm>
            <a:off x="6858016" y="2214554"/>
            <a:ext cx="928694" cy="1588"/>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23" name="Straight Connector 22"/>
          <p:cNvCxnSpPr/>
          <p:nvPr/>
        </p:nvCxnSpPr>
        <p:spPr bwMode="auto">
          <a:xfrm>
            <a:off x="6858016" y="2928934"/>
            <a:ext cx="928694" cy="1588"/>
          </a:xfrm>
          <a:prstGeom prst="line">
            <a:avLst/>
          </a:prstGeom>
          <a:solidFill>
            <a:schemeClr val="accent1"/>
          </a:solidFill>
          <a:ln w="22225" cap="flat" cmpd="sng" algn="ctr">
            <a:solidFill>
              <a:schemeClr val="tx1"/>
            </a:solidFill>
            <a:prstDash val="solid"/>
            <a:round/>
            <a:headEnd type="none" w="med" len="med"/>
            <a:tailEnd type="none" w="med" len="med"/>
          </a:ln>
          <a:effectLst/>
        </p:spPr>
      </p:cxnSp>
      <p:sp>
        <p:nvSpPr>
          <p:cNvPr id="27" name="TextBox 26"/>
          <p:cNvSpPr txBox="1"/>
          <p:nvPr/>
        </p:nvSpPr>
        <p:spPr>
          <a:xfrm>
            <a:off x="857224" y="4500570"/>
            <a:ext cx="1857388" cy="338554"/>
          </a:xfrm>
          <a:prstGeom prst="rect">
            <a:avLst/>
          </a:prstGeom>
          <a:noFill/>
        </p:spPr>
        <p:txBody>
          <a:bodyPr wrap="square" rtlCol="0">
            <a:spAutoFit/>
          </a:bodyPr>
          <a:lstStyle/>
          <a:p>
            <a:r>
              <a:rPr lang="en-GB" dirty="0" smtClean="0"/>
              <a:t>Randomisation..</a:t>
            </a:r>
            <a:endParaRPr lang="en-GB" dirty="0"/>
          </a:p>
        </p:txBody>
      </p:sp>
      <p:cxnSp>
        <p:nvCxnSpPr>
          <p:cNvPr id="28" name="Straight Connector 27"/>
          <p:cNvCxnSpPr/>
          <p:nvPr/>
        </p:nvCxnSpPr>
        <p:spPr bwMode="auto">
          <a:xfrm flipV="1">
            <a:off x="2714612" y="4500570"/>
            <a:ext cx="571504" cy="214314"/>
          </a:xfrm>
          <a:prstGeom prst="line">
            <a:avLst/>
          </a:prstGeom>
          <a:solidFill>
            <a:schemeClr val="accent1"/>
          </a:solidFill>
          <a:ln w="22225" cap="flat" cmpd="sng" algn="ctr">
            <a:solidFill>
              <a:schemeClr val="tx1"/>
            </a:solidFill>
            <a:prstDash val="solid"/>
            <a:round/>
            <a:headEnd type="none" w="med" len="med"/>
            <a:tailEnd type="none" w="med" len="med"/>
          </a:ln>
          <a:effectLst/>
        </p:spPr>
      </p:cxnSp>
      <p:cxnSp>
        <p:nvCxnSpPr>
          <p:cNvPr id="29" name="Straight Connector 28"/>
          <p:cNvCxnSpPr/>
          <p:nvPr/>
        </p:nvCxnSpPr>
        <p:spPr bwMode="auto">
          <a:xfrm>
            <a:off x="2714612" y="4714884"/>
            <a:ext cx="571504" cy="285752"/>
          </a:xfrm>
          <a:prstGeom prst="line">
            <a:avLst/>
          </a:prstGeom>
          <a:solidFill>
            <a:schemeClr val="accent1"/>
          </a:solidFill>
          <a:ln w="22225" cap="flat" cmpd="sng" algn="ctr">
            <a:solidFill>
              <a:schemeClr val="tx1"/>
            </a:solidFill>
            <a:prstDash val="solid"/>
            <a:round/>
            <a:headEnd type="none" w="med" len="med"/>
            <a:tailEnd type="none" w="med" len="med"/>
          </a:ln>
          <a:effectLst/>
        </p:spPr>
      </p:cxnSp>
      <p:sp>
        <p:nvSpPr>
          <p:cNvPr id="30" name="TextBox 29"/>
          <p:cNvSpPr txBox="1"/>
          <p:nvPr/>
        </p:nvSpPr>
        <p:spPr>
          <a:xfrm>
            <a:off x="3286116" y="4214818"/>
            <a:ext cx="1857388" cy="338554"/>
          </a:xfrm>
          <a:prstGeom prst="rect">
            <a:avLst/>
          </a:prstGeom>
          <a:noFill/>
        </p:spPr>
        <p:txBody>
          <a:bodyPr wrap="square" rtlCol="0">
            <a:spAutoFit/>
          </a:bodyPr>
          <a:lstStyle/>
          <a:p>
            <a:r>
              <a:rPr lang="en-GB" dirty="0" smtClean="0"/>
              <a:t>Group one </a:t>
            </a:r>
            <a:endParaRPr lang="en-GB" dirty="0"/>
          </a:p>
        </p:txBody>
      </p:sp>
      <p:sp>
        <p:nvSpPr>
          <p:cNvPr id="31" name="TextBox 30"/>
          <p:cNvSpPr txBox="1"/>
          <p:nvPr/>
        </p:nvSpPr>
        <p:spPr>
          <a:xfrm>
            <a:off x="3214678" y="4929198"/>
            <a:ext cx="1857388" cy="338554"/>
          </a:xfrm>
          <a:prstGeom prst="rect">
            <a:avLst/>
          </a:prstGeom>
          <a:noFill/>
        </p:spPr>
        <p:txBody>
          <a:bodyPr wrap="square" rtlCol="0">
            <a:spAutoFit/>
          </a:bodyPr>
          <a:lstStyle/>
          <a:p>
            <a:r>
              <a:rPr lang="en-GB" dirty="0" smtClean="0"/>
              <a:t>Group two</a:t>
            </a:r>
            <a:endParaRPr lang="en-GB" dirty="0"/>
          </a:p>
        </p:txBody>
      </p:sp>
      <p:cxnSp>
        <p:nvCxnSpPr>
          <p:cNvPr id="33" name="Curved Connector 32"/>
          <p:cNvCxnSpPr/>
          <p:nvPr/>
        </p:nvCxnSpPr>
        <p:spPr bwMode="auto">
          <a:xfrm>
            <a:off x="4643438" y="4429132"/>
            <a:ext cx="1571636" cy="714380"/>
          </a:xfrm>
          <a:prstGeom prst="curvedConnector3">
            <a:avLst>
              <a:gd name="adj1" fmla="val 50000"/>
            </a:avLst>
          </a:prstGeom>
          <a:solidFill>
            <a:schemeClr val="accent1"/>
          </a:solidFill>
          <a:ln w="22225" cap="flat" cmpd="sng" algn="ctr">
            <a:solidFill>
              <a:schemeClr val="tx1"/>
            </a:solidFill>
            <a:prstDash val="solid"/>
            <a:round/>
            <a:headEnd type="none" w="med" len="med"/>
            <a:tailEnd type="arrow"/>
          </a:ln>
          <a:effectLst/>
        </p:spPr>
      </p:cxnSp>
      <p:cxnSp>
        <p:nvCxnSpPr>
          <p:cNvPr id="34" name="Curved Connector 33"/>
          <p:cNvCxnSpPr/>
          <p:nvPr/>
        </p:nvCxnSpPr>
        <p:spPr bwMode="auto">
          <a:xfrm flipV="1">
            <a:off x="4500562" y="4429132"/>
            <a:ext cx="1714512" cy="714380"/>
          </a:xfrm>
          <a:prstGeom prst="curvedConnector3">
            <a:avLst>
              <a:gd name="adj1" fmla="val 50000"/>
            </a:avLst>
          </a:prstGeom>
          <a:solidFill>
            <a:schemeClr val="accent1"/>
          </a:solidFill>
          <a:ln w="22225" cap="flat" cmpd="sng" algn="ctr">
            <a:solidFill>
              <a:schemeClr val="tx1"/>
            </a:solidFill>
            <a:prstDash val="solid"/>
            <a:round/>
            <a:headEnd type="none" w="med" len="med"/>
            <a:tailEnd type="arrow"/>
          </a:ln>
          <a:effectLst/>
        </p:spPr>
      </p:cxnSp>
      <p:sp>
        <p:nvSpPr>
          <p:cNvPr id="44" name="TextBox 43"/>
          <p:cNvSpPr txBox="1"/>
          <p:nvPr/>
        </p:nvSpPr>
        <p:spPr>
          <a:xfrm>
            <a:off x="6286512" y="4929198"/>
            <a:ext cx="1857388" cy="338554"/>
          </a:xfrm>
          <a:prstGeom prst="rect">
            <a:avLst/>
          </a:prstGeom>
          <a:noFill/>
        </p:spPr>
        <p:txBody>
          <a:bodyPr wrap="square" rtlCol="0">
            <a:spAutoFit/>
          </a:bodyPr>
          <a:lstStyle/>
          <a:p>
            <a:r>
              <a:rPr lang="en-GB" dirty="0" smtClean="0"/>
              <a:t>Group one  </a:t>
            </a:r>
            <a:endParaRPr lang="en-GB" dirty="0"/>
          </a:p>
        </p:txBody>
      </p:sp>
      <p:sp>
        <p:nvSpPr>
          <p:cNvPr id="47" name="TextBox 46"/>
          <p:cNvSpPr txBox="1"/>
          <p:nvPr/>
        </p:nvSpPr>
        <p:spPr>
          <a:xfrm>
            <a:off x="6286512" y="4214818"/>
            <a:ext cx="1857388" cy="338554"/>
          </a:xfrm>
          <a:prstGeom prst="rect">
            <a:avLst/>
          </a:prstGeom>
          <a:noFill/>
        </p:spPr>
        <p:txBody>
          <a:bodyPr wrap="square" rtlCol="0">
            <a:spAutoFit/>
          </a:bodyPr>
          <a:lstStyle/>
          <a:p>
            <a:r>
              <a:rPr lang="en-GB" dirty="0" smtClean="0"/>
              <a:t>Group two</a:t>
            </a:r>
            <a:endParaRPr lang="en-GB" dirty="0"/>
          </a:p>
        </p:txBody>
      </p:sp>
      <p:sp>
        <p:nvSpPr>
          <p:cNvPr id="48" name="TextBox 47"/>
          <p:cNvSpPr txBox="1"/>
          <p:nvPr/>
        </p:nvSpPr>
        <p:spPr>
          <a:xfrm>
            <a:off x="3143240" y="4214818"/>
            <a:ext cx="4714908" cy="338554"/>
          </a:xfrm>
          <a:prstGeom prst="rect">
            <a:avLst/>
          </a:prstGeom>
          <a:solidFill>
            <a:schemeClr val="accent1">
              <a:alpha val="17000"/>
            </a:schemeClr>
          </a:solidFill>
        </p:spPr>
        <p:txBody>
          <a:bodyPr wrap="square" rtlCol="0">
            <a:spAutoFit/>
          </a:bodyPr>
          <a:lstStyle/>
          <a:p>
            <a:endParaRPr lang="en-GB" dirty="0"/>
          </a:p>
        </p:txBody>
      </p:sp>
      <p:sp>
        <p:nvSpPr>
          <p:cNvPr id="49" name="TextBox 48"/>
          <p:cNvSpPr txBox="1"/>
          <p:nvPr/>
        </p:nvSpPr>
        <p:spPr>
          <a:xfrm>
            <a:off x="3214678" y="4929198"/>
            <a:ext cx="4714908" cy="338554"/>
          </a:xfrm>
          <a:prstGeom prst="rect">
            <a:avLst/>
          </a:prstGeom>
          <a:solidFill>
            <a:schemeClr val="accent6">
              <a:lumMod val="20000"/>
              <a:lumOff val="80000"/>
              <a:alpha val="41000"/>
            </a:schemeClr>
          </a:solidFill>
        </p:spPr>
        <p:txBody>
          <a:bodyPr wrap="square" rtlCol="0">
            <a:spAutoFit/>
          </a:bodyPr>
          <a:lstStyle/>
          <a:p>
            <a:endParaRPr lang="en-GB" dirty="0"/>
          </a:p>
        </p:txBody>
      </p:sp>
      <p:sp>
        <p:nvSpPr>
          <p:cNvPr id="50" name="Rounded Rectangular Callout 49"/>
          <p:cNvSpPr/>
          <p:nvPr/>
        </p:nvSpPr>
        <p:spPr bwMode="auto">
          <a:xfrm>
            <a:off x="6929454" y="3357562"/>
            <a:ext cx="1714512" cy="500066"/>
          </a:xfrm>
          <a:prstGeom prst="wedgeRoundRectCallout">
            <a:avLst>
              <a:gd name="adj1" fmla="val 331"/>
              <a:gd name="adj2" fmla="val 146672"/>
              <a:gd name="adj3" fmla="val 16667"/>
            </a:avLst>
          </a:prstGeom>
          <a:solidFill>
            <a:schemeClr val="accent1">
              <a:alpha val="19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GB" dirty="0" smtClean="0"/>
              <a:t>intervention</a:t>
            </a:r>
            <a:endParaRPr kumimoji="0" lang="en-GB" sz="1600" b="0" i="1" u="none" strike="noStrike" cap="none" normalizeH="0" baseline="0" dirty="0" smtClean="0">
              <a:ln>
                <a:noFill/>
              </a:ln>
              <a:solidFill>
                <a:srgbClr val="6E6E6F"/>
              </a:solidFill>
              <a:effectLst/>
              <a:latin typeface="Verdana" pitchFamily="34" charset="0"/>
              <a:cs typeface="Times New Roman" pitchFamily="18" charset="0"/>
            </a:endParaRPr>
          </a:p>
        </p:txBody>
      </p:sp>
      <p:sp>
        <p:nvSpPr>
          <p:cNvPr id="51" name="Rounded Rectangular Callout 50"/>
          <p:cNvSpPr/>
          <p:nvPr/>
        </p:nvSpPr>
        <p:spPr bwMode="auto">
          <a:xfrm>
            <a:off x="6858016" y="5572140"/>
            <a:ext cx="1714512" cy="500066"/>
          </a:xfrm>
          <a:prstGeom prst="wedgeRoundRectCallout">
            <a:avLst>
              <a:gd name="adj1" fmla="val 8797"/>
              <a:gd name="adj2" fmla="val -160990"/>
              <a:gd name="adj3" fmla="val 16667"/>
            </a:avLst>
          </a:prstGeom>
          <a:solidFill>
            <a:schemeClr val="accent2">
              <a:lumMod val="20000"/>
              <a:lumOff val="80000"/>
              <a:alpha val="56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GB" dirty="0" smtClean="0"/>
              <a:t>control</a:t>
            </a:r>
            <a:endParaRPr kumimoji="0" lang="en-GB" sz="1600" b="0" i="1" u="none" strike="noStrike" cap="none" normalizeH="0" baseline="0" dirty="0" smtClean="0">
              <a:ln>
                <a:noFill/>
              </a:ln>
              <a:solidFill>
                <a:srgbClr val="6E6E6F"/>
              </a:solidFill>
              <a:effectLst/>
              <a:latin typeface="Verdana"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Factorial design</a:t>
            </a:r>
            <a:endParaRPr lang="en-GB" dirty="0"/>
          </a:p>
        </p:txBody>
      </p:sp>
      <p:sp>
        <p:nvSpPr>
          <p:cNvPr id="4" name="TextBox 3"/>
          <p:cNvSpPr txBox="1"/>
          <p:nvPr/>
        </p:nvSpPr>
        <p:spPr>
          <a:xfrm>
            <a:off x="3357554" y="1785926"/>
            <a:ext cx="2857520" cy="338554"/>
          </a:xfrm>
          <a:prstGeom prst="rect">
            <a:avLst/>
          </a:prstGeom>
          <a:noFill/>
        </p:spPr>
        <p:txBody>
          <a:bodyPr wrap="square" rtlCol="0">
            <a:spAutoFit/>
          </a:bodyPr>
          <a:lstStyle/>
          <a:p>
            <a:r>
              <a:rPr lang="en-GB" dirty="0" smtClean="0"/>
              <a:t>Randomisation one </a:t>
            </a:r>
            <a:endParaRPr lang="en-GB" dirty="0"/>
          </a:p>
        </p:txBody>
      </p:sp>
      <p:cxnSp>
        <p:nvCxnSpPr>
          <p:cNvPr id="6" name="Straight Arrow Connector 5"/>
          <p:cNvCxnSpPr/>
          <p:nvPr/>
        </p:nvCxnSpPr>
        <p:spPr bwMode="auto">
          <a:xfrm rot="10800000" flipV="1">
            <a:off x="3000364" y="2143116"/>
            <a:ext cx="1214446" cy="928694"/>
          </a:xfrm>
          <a:prstGeom prst="straightConnector1">
            <a:avLst/>
          </a:prstGeom>
          <a:solidFill>
            <a:schemeClr val="accent1"/>
          </a:solidFill>
          <a:ln w="15875" cap="flat" cmpd="sng" algn="ctr">
            <a:solidFill>
              <a:schemeClr val="tx1"/>
            </a:solidFill>
            <a:prstDash val="solid"/>
            <a:round/>
            <a:headEnd type="none" w="med" len="med"/>
            <a:tailEnd type="arrow"/>
          </a:ln>
          <a:effectLst/>
        </p:spPr>
      </p:cxnSp>
      <p:cxnSp>
        <p:nvCxnSpPr>
          <p:cNvPr id="10" name="Straight Arrow Connector 9"/>
          <p:cNvCxnSpPr/>
          <p:nvPr/>
        </p:nvCxnSpPr>
        <p:spPr bwMode="auto">
          <a:xfrm>
            <a:off x="4357686" y="2143116"/>
            <a:ext cx="1285884" cy="857256"/>
          </a:xfrm>
          <a:prstGeom prst="straightConnector1">
            <a:avLst/>
          </a:prstGeom>
          <a:solidFill>
            <a:schemeClr val="accent1"/>
          </a:solidFill>
          <a:ln w="15875" cap="flat" cmpd="sng" algn="ctr">
            <a:solidFill>
              <a:schemeClr val="tx1"/>
            </a:solidFill>
            <a:prstDash val="solid"/>
            <a:round/>
            <a:headEnd type="none" w="med" len="med"/>
            <a:tailEnd type="arrow"/>
          </a:ln>
          <a:effectLst/>
        </p:spPr>
      </p:cxnSp>
      <p:sp>
        <p:nvSpPr>
          <p:cNvPr id="14" name="TextBox 13"/>
          <p:cNvSpPr txBox="1"/>
          <p:nvPr/>
        </p:nvSpPr>
        <p:spPr>
          <a:xfrm>
            <a:off x="1643042" y="3214686"/>
            <a:ext cx="2143140" cy="338554"/>
          </a:xfrm>
          <a:prstGeom prst="rect">
            <a:avLst/>
          </a:prstGeom>
          <a:noFill/>
        </p:spPr>
        <p:txBody>
          <a:bodyPr wrap="square" rtlCol="0">
            <a:spAutoFit/>
          </a:bodyPr>
          <a:lstStyle/>
          <a:p>
            <a:r>
              <a:rPr lang="en-GB" dirty="0" smtClean="0"/>
              <a:t>Treatment A</a:t>
            </a:r>
            <a:endParaRPr lang="en-GB" dirty="0"/>
          </a:p>
        </p:txBody>
      </p:sp>
      <p:sp>
        <p:nvSpPr>
          <p:cNvPr id="15" name="TextBox 14"/>
          <p:cNvSpPr txBox="1"/>
          <p:nvPr/>
        </p:nvSpPr>
        <p:spPr>
          <a:xfrm>
            <a:off x="5429256" y="3214686"/>
            <a:ext cx="2143140" cy="338554"/>
          </a:xfrm>
          <a:prstGeom prst="rect">
            <a:avLst/>
          </a:prstGeom>
          <a:noFill/>
        </p:spPr>
        <p:txBody>
          <a:bodyPr wrap="square" rtlCol="0">
            <a:spAutoFit/>
          </a:bodyPr>
          <a:lstStyle/>
          <a:p>
            <a:r>
              <a:rPr lang="en-GB" dirty="0" smtClean="0"/>
              <a:t>Treatment B</a:t>
            </a:r>
            <a:endParaRPr lang="en-GB" dirty="0"/>
          </a:p>
        </p:txBody>
      </p:sp>
      <p:cxnSp>
        <p:nvCxnSpPr>
          <p:cNvPr id="16" name="Straight Arrow Connector 15"/>
          <p:cNvCxnSpPr/>
          <p:nvPr/>
        </p:nvCxnSpPr>
        <p:spPr bwMode="auto">
          <a:xfrm rot="10800000" flipV="1">
            <a:off x="1071538" y="3643314"/>
            <a:ext cx="1214446" cy="928694"/>
          </a:xfrm>
          <a:prstGeom prst="straightConnector1">
            <a:avLst/>
          </a:prstGeom>
          <a:solidFill>
            <a:schemeClr val="accent1"/>
          </a:solidFill>
          <a:ln w="15875" cap="flat" cmpd="sng" algn="ctr">
            <a:solidFill>
              <a:schemeClr val="tx1"/>
            </a:solidFill>
            <a:prstDash val="solid"/>
            <a:round/>
            <a:headEnd type="none" w="med" len="med"/>
            <a:tailEnd type="arrow"/>
          </a:ln>
          <a:effectLst/>
        </p:spPr>
      </p:cxnSp>
      <p:cxnSp>
        <p:nvCxnSpPr>
          <p:cNvPr id="17" name="Straight Arrow Connector 16"/>
          <p:cNvCxnSpPr/>
          <p:nvPr/>
        </p:nvCxnSpPr>
        <p:spPr bwMode="auto">
          <a:xfrm>
            <a:off x="2428860" y="3643314"/>
            <a:ext cx="1285884" cy="857256"/>
          </a:xfrm>
          <a:prstGeom prst="straightConnector1">
            <a:avLst/>
          </a:prstGeom>
          <a:solidFill>
            <a:schemeClr val="accent1"/>
          </a:solidFill>
          <a:ln w="15875" cap="flat" cmpd="sng" algn="ctr">
            <a:solidFill>
              <a:schemeClr val="tx1"/>
            </a:solidFill>
            <a:prstDash val="solid"/>
            <a:round/>
            <a:headEnd type="none" w="med" len="med"/>
            <a:tailEnd type="arrow"/>
          </a:ln>
          <a:effectLst/>
        </p:spPr>
      </p:cxnSp>
      <p:cxnSp>
        <p:nvCxnSpPr>
          <p:cNvPr id="18" name="Straight Arrow Connector 17"/>
          <p:cNvCxnSpPr/>
          <p:nvPr/>
        </p:nvCxnSpPr>
        <p:spPr bwMode="auto">
          <a:xfrm rot="10800000" flipV="1">
            <a:off x="5214942" y="3643314"/>
            <a:ext cx="1214446" cy="928694"/>
          </a:xfrm>
          <a:prstGeom prst="straightConnector1">
            <a:avLst/>
          </a:prstGeom>
          <a:solidFill>
            <a:schemeClr val="accent1"/>
          </a:solidFill>
          <a:ln w="15875" cap="flat" cmpd="sng" algn="ctr">
            <a:solidFill>
              <a:schemeClr val="tx1"/>
            </a:solidFill>
            <a:prstDash val="solid"/>
            <a:round/>
            <a:headEnd type="none" w="med" len="med"/>
            <a:tailEnd type="arrow"/>
          </a:ln>
          <a:effectLst/>
        </p:spPr>
      </p:cxnSp>
      <p:cxnSp>
        <p:nvCxnSpPr>
          <p:cNvPr id="19" name="Straight Arrow Connector 18"/>
          <p:cNvCxnSpPr/>
          <p:nvPr/>
        </p:nvCxnSpPr>
        <p:spPr bwMode="auto">
          <a:xfrm>
            <a:off x="6572264" y="3643314"/>
            <a:ext cx="1285884" cy="857256"/>
          </a:xfrm>
          <a:prstGeom prst="straightConnector1">
            <a:avLst/>
          </a:prstGeom>
          <a:solidFill>
            <a:schemeClr val="accent1"/>
          </a:solidFill>
          <a:ln w="15875" cap="flat" cmpd="sng" algn="ctr">
            <a:solidFill>
              <a:schemeClr val="tx1"/>
            </a:solidFill>
            <a:prstDash val="solid"/>
            <a:round/>
            <a:headEnd type="none" w="med" len="med"/>
            <a:tailEnd type="arrow"/>
          </a:ln>
          <a:effectLst/>
        </p:spPr>
      </p:cxnSp>
      <p:sp>
        <p:nvSpPr>
          <p:cNvPr id="20" name="TextBox 19"/>
          <p:cNvSpPr txBox="1"/>
          <p:nvPr/>
        </p:nvSpPr>
        <p:spPr>
          <a:xfrm>
            <a:off x="500034" y="4714884"/>
            <a:ext cx="1571636" cy="338554"/>
          </a:xfrm>
          <a:prstGeom prst="rect">
            <a:avLst/>
          </a:prstGeom>
          <a:noFill/>
        </p:spPr>
        <p:txBody>
          <a:bodyPr wrap="square" rtlCol="0">
            <a:spAutoFit/>
          </a:bodyPr>
          <a:lstStyle/>
          <a:p>
            <a:r>
              <a:rPr lang="en-GB" dirty="0" smtClean="0"/>
              <a:t>Treatment C</a:t>
            </a:r>
            <a:endParaRPr lang="en-GB" dirty="0"/>
          </a:p>
        </p:txBody>
      </p:sp>
      <p:sp>
        <p:nvSpPr>
          <p:cNvPr id="21" name="TextBox 20"/>
          <p:cNvSpPr txBox="1"/>
          <p:nvPr/>
        </p:nvSpPr>
        <p:spPr>
          <a:xfrm>
            <a:off x="2786050" y="4714884"/>
            <a:ext cx="1571636" cy="338554"/>
          </a:xfrm>
          <a:prstGeom prst="rect">
            <a:avLst/>
          </a:prstGeom>
          <a:noFill/>
        </p:spPr>
        <p:txBody>
          <a:bodyPr wrap="square" rtlCol="0">
            <a:spAutoFit/>
          </a:bodyPr>
          <a:lstStyle/>
          <a:p>
            <a:r>
              <a:rPr lang="en-GB" dirty="0" smtClean="0"/>
              <a:t>Treatment D</a:t>
            </a:r>
            <a:endParaRPr lang="en-GB" dirty="0"/>
          </a:p>
        </p:txBody>
      </p:sp>
      <p:sp>
        <p:nvSpPr>
          <p:cNvPr id="22" name="TextBox 21"/>
          <p:cNvSpPr txBox="1"/>
          <p:nvPr/>
        </p:nvSpPr>
        <p:spPr>
          <a:xfrm>
            <a:off x="4857752" y="4714884"/>
            <a:ext cx="1571636" cy="338554"/>
          </a:xfrm>
          <a:prstGeom prst="rect">
            <a:avLst/>
          </a:prstGeom>
          <a:noFill/>
        </p:spPr>
        <p:txBody>
          <a:bodyPr wrap="square" rtlCol="0">
            <a:spAutoFit/>
          </a:bodyPr>
          <a:lstStyle/>
          <a:p>
            <a:r>
              <a:rPr lang="en-GB" dirty="0" smtClean="0"/>
              <a:t>Treatment C</a:t>
            </a:r>
            <a:endParaRPr lang="en-GB" dirty="0"/>
          </a:p>
        </p:txBody>
      </p:sp>
      <p:sp>
        <p:nvSpPr>
          <p:cNvPr id="23" name="TextBox 22"/>
          <p:cNvSpPr txBox="1"/>
          <p:nvPr/>
        </p:nvSpPr>
        <p:spPr>
          <a:xfrm>
            <a:off x="7143768" y="4714884"/>
            <a:ext cx="1571636" cy="338554"/>
          </a:xfrm>
          <a:prstGeom prst="rect">
            <a:avLst/>
          </a:prstGeom>
          <a:noFill/>
        </p:spPr>
        <p:txBody>
          <a:bodyPr wrap="square" rtlCol="0">
            <a:spAutoFit/>
          </a:bodyPr>
          <a:lstStyle/>
          <a:p>
            <a:r>
              <a:rPr lang="en-GB" dirty="0" smtClean="0"/>
              <a:t>Treatment D</a:t>
            </a:r>
            <a:endParaRPr lang="en-GB"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tandarddesign">
  <a:themeElements>
    <a:clrScheme name="Standarddesign 2">
      <a:dk1>
        <a:srgbClr val="6C7070"/>
      </a:dk1>
      <a:lt1>
        <a:srgbClr val="FFFFFF"/>
      </a:lt1>
      <a:dk2>
        <a:srgbClr val="003D81"/>
      </a:dk2>
      <a:lt2>
        <a:srgbClr val="009067"/>
      </a:lt2>
      <a:accent1>
        <a:srgbClr val="C51638"/>
      </a:accent1>
      <a:accent2>
        <a:srgbClr val="47226C"/>
      </a:accent2>
      <a:accent3>
        <a:srgbClr val="FFFFFF"/>
      </a:accent3>
      <a:accent4>
        <a:srgbClr val="5B5F5F"/>
      </a:accent4>
      <a:accent5>
        <a:srgbClr val="DFABAE"/>
      </a:accent5>
      <a:accent6>
        <a:srgbClr val="3F1E61"/>
      </a:accent6>
      <a:hlink>
        <a:srgbClr val="003966"/>
      </a:hlink>
      <a:folHlink>
        <a:srgbClr val="E68E26"/>
      </a:folHlink>
    </a:clrScheme>
    <a:fontScheme name="Standarddesign">
      <a:majorFont>
        <a:latin typeface="Impact"/>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a-DK" sz="1600" b="0" i="1" u="none" strike="noStrike" cap="none" normalizeH="0" baseline="0" smtClean="0">
            <a:ln>
              <a:noFill/>
            </a:ln>
            <a:solidFill>
              <a:srgbClr val="6E6E6F"/>
            </a:solidFill>
            <a:effectLst/>
            <a:latin typeface="Verdana" pitchFamily="34" charset="0"/>
            <a:cs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a-DK" sz="1600" b="0" i="1" u="none" strike="noStrike" cap="none" normalizeH="0" baseline="0" smtClean="0">
            <a:ln>
              <a:noFill/>
            </a:ln>
            <a:solidFill>
              <a:srgbClr val="6E6E6F"/>
            </a:solidFill>
            <a:effectLst/>
            <a:latin typeface="Verdana" pitchFamily="34" charset="0"/>
            <a:cs typeface="Times New Roman" pitchFamily="18" charset="0"/>
          </a:defRPr>
        </a:defPPr>
      </a:lstStyle>
    </a:lnDef>
  </a:objectDefaults>
  <a:extraClrSchemeLst>
    <a:extraClrScheme>
      <a:clrScheme name="Standarddesign 1">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2">
        <a:dk1>
          <a:srgbClr val="6C7070"/>
        </a:dk1>
        <a:lt1>
          <a:srgbClr val="FFFFFF"/>
        </a:lt1>
        <a:dk2>
          <a:srgbClr val="003D81"/>
        </a:dk2>
        <a:lt2>
          <a:srgbClr val="009067"/>
        </a:lt2>
        <a:accent1>
          <a:srgbClr val="C51638"/>
        </a:accent1>
        <a:accent2>
          <a:srgbClr val="47226C"/>
        </a:accent2>
        <a:accent3>
          <a:srgbClr val="FFFFFF"/>
        </a:accent3>
        <a:accent4>
          <a:srgbClr val="5B5F5F"/>
        </a:accent4>
        <a:accent5>
          <a:srgbClr val="DFABAE"/>
        </a:accent5>
        <a:accent6>
          <a:srgbClr val="3F1E61"/>
        </a:accent6>
        <a:hlink>
          <a:srgbClr val="003966"/>
        </a:hlink>
        <a:folHlink>
          <a:srgbClr val="E68E2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5796</TotalTime>
  <Words>1918</Words>
  <Application>Microsoft Office PowerPoint</Application>
  <PresentationFormat>On-screen Show (4:3)</PresentationFormat>
  <Paragraphs>426</Paragraphs>
  <Slides>46</Slides>
  <Notes>25</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Standarddesign</vt:lpstr>
      <vt:lpstr>Clinical trials, systematic reviews and meta-analysis</vt:lpstr>
      <vt:lpstr>Outline</vt:lpstr>
      <vt:lpstr>Hierarchy of clinical studies</vt:lpstr>
      <vt:lpstr>PowerPoint Presentation</vt:lpstr>
      <vt:lpstr>Clinical trials</vt:lpstr>
      <vt:lpstr>Phases of clinical trials for drug development</vt:lpstr>
      <vt:lpstr>Key aspects of clinical trials</vt:lpstr>
      <vt:lpstr>Design and phase </vt:lpstr>
      <vt:lpstr>Factorial design</vt:lpstr>
      <vt:lpstr>PowerPoint Presentation</vt:lpstr>
      <vt:lpstr>Why randomise?</vt:lpstr>
      <vt:lpstr>Example of bias in treatment allocation</vt:lpstr>
      <vt:lpstr>PowerPoint Presentation</vt:lpstr>
      <vt:lpstr>Alternatives to Simple Randomisation</vt:lpstr>
      <vt:lpstr>Controls – why bother?</vt:lpstr>
      <vt:lpstr>e.g.  2 TOMHS   -  S/E Prevalence</vt:lpstr>
      <vt:lpstr>RCTs and Causation</vt:lpstr>
      <vt:lpstr>Caveats</vt:lpstr>
      <vt:lpstr>How big should the study be?</vt:lpstr>
      <vt:lpstr>How to perform a power calculation</vt:lpstr>
      <vt:lpstr>BIAS</vt:lpstr>
      <vt:lpstr>BIAS in RCT’s</vt:lpstr>
      <vt:lpstr>PowerPoint Presentation</vt:lpstr>
      <vt:lpstr>Bias due to corruption of the randomisation process</vt:lpstr>
      <vt:lpstr>Blinding</vt:lpstr>
      <vt:lpstr>Other potential sources of bias </vt:lpstr>
      <vt:lpstr>Difference between ITT and PP : Summary</vt:lpstr>
      <vt:lpstr>PowerPoint Presentation</vt:lpstr>
      <vt:lpstr>Ethics and consent</vt:lpstr>
      <vt:lpstr>Drug trials </vt:lpstr>
      <vt:lpstr>Guidelines re: reporting randomised studies</vt:lpstr>
      <vt:lpstr>Summary</vt:lpstr>
      <vt:lpstr>Limitations of a single study</vt:lpstr>
      <vt:lpstr>Systematic Review</vt:lpstr>
      <vt:lpstr>Advantages of systematic review</vt:lpstr>
      <vt:lpstr>Meta-analysis</vt:lpstr>
      <vt:lpstr>What does a meta-analysis involve?</vt:lpstr>
      <vt:lpstr>Advantages of meta-analyses</vt:lpstr>
      <vt:lpstr>PowerPoint Presentation</vt:lpstr>
      <vt:lpstr>Example </vt:lpstr>
      <vt:lpstr>PowerPoint Presentation</vt:lpstr>
      <vt:lpstr>PowerPoint Presentation</vt:lpstr>
      <vt:lpstr>PowerPoint Presentation</vt:lpstr>
      <vt:lpstr>PowerPoint Presentation</vt:lpstr>
      <vt:lpstr>PowerPoint Presentation</vt:lpstr>
      <vt:lpstr>Conclusions</vt:lpstr>
    </vt:vector>
  </TitlesOfParts>
  <Company>Publications Communications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Imperial College London</dc:title>
  <dc:creator>Peters, Ruth</dc:creator>
  <cp:lastModifiedBy>Shiel, Nuala</cp:lastModifiedBy>
  <cp:revision>409</cp:revision>
  <dcterms:modified xsi:type="dcterms:W3CDTF">2013-02-26T09:54:16Z</dcterms:modified>
</cp:coreProperties>
</file>