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7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8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7" r:id="rId2"/>
  </p:sldMasterIdLst>
  <p:notesMasterIdLst>
    <p:notesMasterId r:id="rId47"/>
  </p:notesMasterIdLst>
  <p:handoutMasterIdLst>
    <p:handoutMasterId r:id="rId48"/>
  </p:handoutMasterIdLst>
  <p:sldIdLst>
    <p:sldId id="266" r:id="rId3"/>
    <p:sldId id="364" r:id="rId4"/>
    <p:sldId id="333" r:id="rId5"/>
    <p:sldId id="311" r:id="rId6"/>
    <p:sldId id="267" r:id="rId7"/>
    <p:sldId id="282" r:id="rId8"/>
    <p:sldId id="338" r:id="rId9"/>
    <p:sldId id="343" r:id="rId10"/>
    <p:sldId id="344" r:id="rId11"/>
    <p:sldId id="347" r:id="rId12"/>
    <p:sldId id="345" r:id="rId13"/>
    <p:sldId id="346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62" r:id="rId24"/>
    <p:sldId id="357" r:id="rId25"/>
    <p:sldId id="309" r:id="rId26"/>
    <p:sldId id="306" r:id="rId27"/>
    <p:sldId id="280" r:id="rId28"/>
    <p:sldId id="285" r:id="rId29"/>
    <p:sldId id="286" r:id="rId30"/>
    <p:sldId id="287" r:id="rId31"/>
    <p:sldId id="325" r:id="rId32"/>
    <p:sldId id="283" r:id="rId33"/>
    <p:sldId id="316" r:id="rId34"/>
    <p:sldId id="317" r:id="rId35"/>
    <p:sldId id="318" r:id="rId36"/>
    <p:sldId id="319" r:id="rId37"/>
    <p:sldId id="321" r:id="rId38"/>
    <p:sldId id="322" r:id="rId39"/>
    <p:sldId id="320" r:id="rId40"/>
    <p:sldId id="323" r:id="rId41"/>
    <p:sldId id="341" r:id="rId42"/>
    <p:sldId id="339" r:id="rId43"/>
    <p:sldId id="358" r:id="rId44"/>
    <p:sldId id="368" r:id="rId45"/>
    <p:sldId id="370" r:id="rId46"/>
  </p:sldIdLst>
  <p:sldSz cx="9144000" cy="6858000" type="screen4x3"/>
  <p:notesSz cx="6997700" cy="92837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F"/>
    <a:srgbClr val="DC0217"/>
    <a:srgbClr val="000000"/>
    <a:srgbClr val="E68E26"/>
    <a:srgbClr val="E63027"/>
    <a:srgbClr val="C51638"/>
    <a:srgbClr val="C51538"/>
    <a:srgbClr val="C51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0034" autoAdjust="0"/>
  </p:normalViewPr>
  <p:slideViewPr>
    <p:cSldViewPr>
      <p:cViewPr>
        <p:scale>
          <a:sx n="50" d="100"/>
          <a:sy n="50" d="100"/>
        </p:scale>
        <p:origin x="-684" y="-24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2923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2C2EF0-4AC4-4838-A593-3EB8FE7E806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959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314F2A2-323E-41E3-9801-3627AA240CB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336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74491-60A7-4F49-9890-BE8214715E5B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696913"/>
            <a:ext cx="3195637" cy="239712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3403600"/>
            <a:ext cx="5130800" cy="5183188"/>
          </a:xfrm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BB832-7950-41DE-A5F6-AC52D97888B3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838200" y="3048000"/>
            <a:ext cx="7543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sz="2200" b="1" i="0">
              <a:solidFill>
                <a:srgbClr val="003866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497F65-5295-4100-8A0B-D8C41EE9F6B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43100"/>
            <a:ext cx="7543800" cy="4457700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43100"/>
            <a:ext cx="36957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248150"/>
            <a:ext cx="36957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240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838200" y="3048000"/>
            <a:ext cx="7543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 sz="2200" b="1" i="0">
              <a:solidFill>
                <a:srgbClr val="003866"/>
              </a:solidFill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DDC7DF-F121-48E2-B220-887FC74F56E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EB2947-8CE7-4A06-B13F-B5D3F814499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B4F55"/>
          </a:solidFill>
          <a:latin typeface="Arial" charset="0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Arial" charset="0"/>
          <a:cs typeface="+mn-cs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Arial" charset="0"/>
          <a:cs typeface="+mn-cs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Arial" charset="0"/>
          <a:cs typeface="+mn-cs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Arial" charset="0"/>
          <a:cs typeface="+mn-cs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cs typeface="+mn-cs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cs typeface="+mn-cs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cs typeface="+mn-cs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702568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latin typeface="+mn-lt"/>
                <a:cs typeface="Arial" charset="0"/>
              </a:rPr>
              <a:t>Cohort and case-control studies</a:t>
            </a:r>
          </a:p>
        </p:txBody>
      </p:sp>
      <p:sp>
        <p:nvSpPr>
          <p:cNvPr id="20482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509120"/>
            <a:ext cx="7543800" cy="51690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Petra </a:t>
            </a:r>
            <a:r>
              <a:rPr lang="en-US" sz="2800" dirty="0" err="1" smtClean="0"/>
              <a:t>Wark</a:t>
            </a:r>
            <a:r>
              <a:rPr lang="en-US" sz="2800" dirty="0" smtClean="0"/>
              <a:t>, MSc PhD FHEA</a:t>
            </a:r>
          </a:p>
          <a:p>
            <a:pPr marL="0" indent="0" eaLnBrk="1" hangingPunct="1">
              <a:buFontTx/>
              <a:buNone/>
            </a:pPr>
            <a:endParaRPr lang="en-US" sz="2000" dirty="0" smtClean="0"/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Department of Epidemiology and Biostatistics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School of Public Health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p.wark@imperial.ac.uk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609600"/>
            <a:ext cx="7543800" cy="638175"/>
          </a:xfrm>
        </p:spPr>
        <p:txBody>
          <a:bodyPr/>
          <a:lstStyle/>
          <a:p>
            <a:r>
              <a:rPr lang="en-GB" smtClean="0"/>
              <a:t>Prospective and retrospective cohorts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34925" y="3357563"/>
            <a:ext cx="2286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 dirty="0">
                <a:solidFill>
                  <a:srgbClr val="4B4F55"/>
                </a:solidFill>
                <a:latin typeface="Arial" charset="0"/>
              </a:rPr>
              <a:t>Individuals without the </a:t>
            </a:r>
            <a:r>
              <a:rPr lang="en-GB" sz="2800" b="1" i="0" dirty="0" smtClean="0">
                <a:solidFill>
                  <a:srgbClr val="4B4F55"/>
                </a:solidFill>
                <a:latin typeface="Arial" charset="0"/>
              </a:rPr>
              <a:t>outcome of </a:t>
            </a:r>
            <a:r>
              <a:rPr lang="en-GB" sz="2800" b="1" i="0" dirty="0">
                <a:solidFill>
                  <a:srgbClr val="4B4F55"/>
                </a:solidFill>
                <a:latin typeface="Arial" charset="0"/>
              </a:rPr>
              <a:t>interest</a:t>
            </a:r>
          </a:p>
        </p:txBody>
      </p:sp>
      <p:grpSp>
        <p:nvGrpSpPr>
          <p:cNvPr id="195588" name="Group 4"/>
          <p:cNvGrpSpPr>
            <a:grpSpLocks/>
          </p:cNvGrpSpPr>
          <p:nvPr/>
        </p:nvGrpSpPr>
        <p:grpSpPr bwMode="auto">
          <a:xfrm>
            <a:off x="1906588" y="3644900"/>
            <a:ext cx="936625" cy="1495425"/>
            <a:chOff x="3161" y="2034"/>
            <a:chExt cx="960" cy="624"/>
          </a:xfrm>
        </p:grpSpPr>
        <p:cxnSp>
          <p:nvCxnSpPr>
            <p:cNvPr id="37918" name="AutoShape 5"/>
            <p:cNvCxnSpPr>
              <a:cxnSpLocks noChangeShapeType="1"/>
            </p:cNvCxnSpPr>
            <p:nvPr/>
          </p:nvCxnSpPr>
          <p:spPr bwMode="auto">
            <a:xfrm flipV="1">
              <a:off x="3161" y="2034"/>
              <a:ext cx="960" cy="33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919" name="AutoShape 6"/>
            <p:cNvCxnSpPr>
              <a:cxnSpLocks noChangeShapeType="1"/>
            </p:cNvCxnSpPr>
            <p:nvPr/>
          </p:nvCxnSpPr>
          <p:spPr bwMode="auto">
            <a:xfrm>
              <a:off x="3161" y="2370"/>
              <a:ext cx="960" cy="2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2987675" y="3429000"/>
            <a:ext cx="175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800" b="1" i="0">
                <a:solidFill>
                  <a:srgbClr val="C515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Exposed</a:t>
            </a:r>
            <a:endParaRPr lang="en-GB" sz="2800" b="1" i="0">
              <a:solidFill>
                <a:srgbClr val="C51538"/>
              </a:solidFill>
              <a:latin typeface="Arial" charset="0"/>
            </a:endParaRP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2987675" y="4868863"/>
            <a:ext cx="2374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800" b="1" i="0">
                <a:solidFill>
                  <a:srgbClr val="C515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Unexposed</a:t>
            </a:r>
            <a:endParaRPr lang="en-GB" sz="2800" b="1" i="0">
              <a:solidFill>
                <a:srgbClr val="C51538"/>
              </a:solidFill>
              <a:latin typeface="Arial" charset="0"/>
            </a:endParaRP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2411413" y="328453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select</a:t>
            </a:r>
          </a:p>
        </p:txBody>
      </p:sp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2339975" y="4724400"/>
            <a:ext cx="77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select</a:t>
            </a:r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6588125" y="2852738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 dirty="0" smtClean="0">
                <a:solidFill>
                  <a:srgbClr val="4B4F55"/>
                </a:solidFill>
                <a:latin typeface="Arial" charset="0"/>
              </a:rPr>
              <a:t>Outcome</a:t>
            </a:r>
            <a:endParaRPr lang="en-GB" sz="2800" b="1" i="0" dirty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6623050" y="3933825"/>
            <a:ext cx="2701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 dirty="0" smtClean="0">
                <a:solidFill>
                  <a:srgbClr val="4B4F55"/>
                </a:solidFill>
                <a:latin typeface="Arial" charset="0"/>
              </a:rPr>
              <a:t>Outcome-free</a:t>
            </a:r>
            <a:endParaRPr lang="en-GB" sz="2800" b="1" i="0" dirty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4572000" y="3357563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subdivide</a:t>
            </a:r>
          </a:p>
        </p:txBody>
      </p:sp>
      <p:grpSp>
        <p:nvGrpSpPr>
          <p:cNvPr id="195598" name="Group 14"/>
          <p:cNvGrpSpPr>
            <a:grpSpLocks/>
          </p:cNvGrpSpPr>
          <p:nvPr/>
        </p:nvGrpSpPr>
        <p:grpSpPr bwMode="auto">
          <a:xfrm>
            <a:off x="4643438" y="3141663"/>
            <a:ext cx="1944687" cy="1062037"/>
            <a:chOff x="3161" y="2034"/>
            <a:chExt cx="960" cy="624"/>
          </a:xfrm>
        </p:grpSpPr>
        <p:cxnSp>
          <p:nvCxnSpPr>
            <p:cNvPr id="37916" name="AutoShape 15"/>
            <p:cNvCxnSpPr>
              <a:cxnSpLocks noChangeShapeType="1"/>
            </p:cNvCxnSpPr>
            <p:nvPr/>
          </p:nvCxnSpPr>
          <p:spPr bwMode="auto">
            <a:xfrm flipV="1">
              <a:off x="3161" y="2034"/>
              <a:ext cx="960" cy="33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917" name="AutoShape 16"/>
            <p:cNvCxnSpPr>
              <a:cxnSpLocks noChangeShapeType="1"/>
            </p:cNvCxnSpPr>
            <p:nvPr/>
          </p:nvCxnSpPr>
          <p:spPr bwMode="auto">
            <a:xfrm>
              <a:off x="3161" y="2370"/>
              <a:ext cx="960" cy="2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95601" name="Text Box 17"/>
          <p:cNvSpPr txBox="1">
            <a:spLocks noChangeArrowheads="1"/>
          </p:cNvSpPr>
          <p:nvPr/>
        </p:nvSpPr>
        <p:spPr bwMode="auto">
          <a:xfrm>
            <a:off x="6588125" y="4365625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 dirty="0" smtClean="0">
                <a:solidFill>
                  <a:srgbClr val="4B4F55"/>
                </a:solidFill>
                <a:latin typeface="Arial" charset="0"/>
              </a:rPr>
              <a:t>Outcome</a:t>
            </a:r>
            <a:endParaRPr lang="en-GB" sz="2800" b="1" i="0" dirty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195602" name="Text Box 18"/>
          <p:cNvSpPr txBox="1">
            <a:spLocks noChangeArrowheads="1"/>
          </p:cNvSpPr>
          <p:nvPr/>
        </p:nvSpPr>
        <p:spPr bwMode="auto">
          <a:xfrm>
            <a:off x="6588125" y="5430838"/>
            <a:ext cx="2570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 dirty="0" smtClean="0">
                <a:solidFill>
                  <a:srgbClr val="4B4F55"/>
                </a:solidFill>
                <a:latin typeface="Arial" charset="0"/>
              </a:rPr>
              <a:t>Outcome-free</a:t>
            </a:r>
            <a:endParaRPr lang="en-GB" sz="2800" b="1" i="0" dirty="0">
              <a:solidFill>
                <a:srgbClr val="4B4F55"/>
              </a:solidFill>
              <a:latin typeface="Arial" charset="0"/>
            </a:endParaRPr>
          </a:p>
        </p:txBody>
      </p:sp>
      <p:grpSp>
        <p:nvGrpSpPr>
          <p:cNvPr id="195603" name="Group 19"/>
          <p:cNvGrpSpPr>
            <a:grpSpLocks/>
          </p:cNvGrpSpPr>
          <p:nvPr/>
        </p:nvGrpSpPr>
        <p:grpSpPr bwMode="auto">
          <a:xfrm>
            <a:off x="5219700" y="4652963"/>
            <a:ext cx="1370013" cy="1062037"/>
            <a:chOff x="3161" y="2034"/>
            <a:chExt cx="960" cy="624"/>
          </a:xfrm>
        </p:grpSpPr>
        <p:cxnSp>
          <p:nvCxnSpPr>
            <p:cNvPr id="37914" name="AutoShape 20"/>
            <p:cNvCxnSpPr>
              <a:cxnSpLocks noChangeShapeType="1"/>
            </p:cNvCxnSpPr>
            <p:nvPr/>
          </p:nvCxnSpPr>
          <p:spPr bwMode="auto">
            <a:xfrm flipV="1">
              <a:off x="3161" y="2034"/>
              <a:ext cx="960" cy="33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915" name="AutoShape 21"/>
            <p:cNvCxnSpPr>
              <a:cxnSpLocks noChangeShapeType="1"/>
            </p:cNvCxnSpPr>
            <p:nvPr/>
          </p:nvCxnSpPr>
          <p:spPr bwMode="auto">
            <a:xfrm>
              <a:off x="3161" y="2370"/>
              <a:ext cx="960" cy="2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cxnSp>
        <p:nvCxnSpPr>
          <p:cNvPr id="195606" name="AutoShape 22"/>
          <p:cNvCxnSpPr>
            <a:cxnSpLocks noChangeShapeType="1"/>
          </p:cNvCxnSpPr>
          <p:nvPr/>
        </p:nvCxnSpPr>
        <p:spPr bwMode="auto">
          <a:xfrm rot="16200000" flipH="1">
            <a:off x="7892778" y="3609976"/>
            <a:ext cx="1484312" cy="530225"/>
          </a:xfrm>
          <a:prstGeom prst="curvedConnector4">
            <a:avLst>
              <a:gd name="adj1" fmla="val 2565"/>
              <a:gd name="adj2" fmla="val 143116"/>
            </a:avLst>
          </a:prstGeom>
          <a:noFill/>
          <a:ln w="41275">
            <a:solidFill>
              <a:srgbClr val="C51538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95607" name="Text Box 23"/>
          <p:cNvSpPr txBox="1">
            <a:spLocks noChangeArrowheads="1"/>
          </p:cNvSpPr>
          <p:nvPr/>
        </p:nvSpPr>
        <p:spPr bwMode="auto">
          <a:xfrm>
            <a:off x="6624638" y="2349500"/>
            <a:ext cx="2339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rgbClr val="4B4F55"/>
                </a:solidFill>
                <a:latin typeface="Arial" charset="0"/>
              </a:rPr>
              <a:t>Compare risks/rates </a:t>
            </a:r>
            <a:r>
              <a:rPr lang="en-GB" dirty="0" smtClean="0">
                <a:solidFill>
                  <a:srgbClr val="4B4F55"/>
                </a:solidFill>
                <a:latin typeface="Arial" charset="0"/>
              </a:rPr>
              <a:t>of outcome</a:t>
            </a:r>
            <a:endParaRPr lang="en-GB" dirty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195609" name="Text Box 25"/>
          <p:cNvSpPr txBox="1">
            <a:spLocks noChangeArrowheads="1"/>
          </p:cNvSpPr>
          <p:nvPr/>
        </p:nvSpPr>
        <p:spPr bwMode="auto">
          <a:xfrm>
            <a:off x="5076825" y="4868863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subdivide</a:t>
            </a:r>
          </a:p>
        </p:txBody>
      </p:sp>
      <p:sp>
        <p:nvSpPr>
          <p:cNvPr id="37906" name="Text Box 26"/>
          <p:cNvSpPr txBox="1">
            <a:spLocks noChangeArrowheads="1"/>
          </p:cNvSpPr>
          <p:nvPr/>
        </p:nvSpPr>
        <p:spPr bwMode="auto">
          <a:xfrm>
            <a:off x="0" y="1628775"/>
            <a:ext cx="1547813" cy="701675"/>
          </a:xfrm>
          <a:prstGeom prst="rect">
            <a:avLst/>
          </a:prstGeom>
          <a:solidFill>
            <a:srgbClr val="003D8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0">
                <a:solidFill>
                  <a:srgbClr val="4B4F55"/>
                </a:solidFill>
                <a:latin typeface="Arial" charset="0"/>
              </a:rPr>
              <a:t>Prospective </a:t>
            </a:r>
          </a:p>
          <a:p>
            <a:r>
              <a:rPr lang="en-GB" sz="2000" i="0">
                <a:solidFill>
                  <a:srgbClr val="4B4F55"/>
                </a:solidFill>
                <a:latin typeface="Arial" charset="0"/>
              </a:rPr>
              <a:t>cohort</a:t>
            </a:r>
          </a:p>
        </p:txBody>
      </p:sp>
      <p:sp>
        <p:nvSpPr>
          <p:cNvPr id="37907" name="Text Box 29"/>
          <p:cNvSpPr txBox="1">
            <a:spLocks noChangeArrowheads="1"/>
          </p:cNvSpPr>
          <p:nvPr/>
        </p:nvSpPr>
        <p:spPr bwMode="auto">
          <a:xfrm>
            <a:off x="1619250" y="1412875"/>
            <a:ext cx="1789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Initiation of cohort</a:t>
            </a:r>
          </a:p>
        </p:txBody>
      </p:sp>
      <p:sp>
        <p:nvSpPr>
          <p:cNvPr id="195614" name="AutoShape 30"/>
          <p:cNvSpPr>
            <a:spLocks noChangeArrowheads="1"/>
          </p:cNvSpPr>
          <p:nvPr/>
        </p:nvSpPr>
        <p:spPr bwMode="auto">
          <a:xfrm flipH="1">
            <a:off x="1800225" y="5905500"/>
            <a:ext cx="7308850" cy="792163"/>
          </a:xfrm>
          <a:prstGeom prst="leftArrow">
            <a:avLst>
              <a:gd name="adj1" fmla="val 50000"/>
              <a:gd name="adj2" fmla="val 230661"/>
            </a:avLst>
          </a:prstGeom>
          <a:solidFill>
            <a:srgbClr val="E68E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i="0">
                <a:latin typeface="Arial" charset="0"/>
              </a:rPr>
              <a:t>1983				   2013</a:t>
            </a:r>
          </a:p>
        </p:txBody>
      </p:sp>
      <p:sp>
        <p:nvSpPr>
          <p:cNvPr id="195615" name="Text Box 31"/>
          <p:cNvSpPr txBox="1">
            <a:spLocks noChangeArrowheads="1"/>
          </p:cNvSpPr>
          <p:nvPr/>
        </p:nvSpPr>
        <p:spPr bwMode="auto">
          <a:xfrm>
            <a:off x="7164388" y="6521450"/>
            <a:ext cx="178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Initiation of cohort</a:t>
            </a:r>
          </a:p>
        </p:txBody>
      </p:sp>
      <p:sp>
        <p:nvSpPr>
          <p:cNvPr id="37910" name="AutoShape 33"/>
          <p:cNvSpPr>
            <a:spLocks noChangeArrowheads="1"/>
          </p:cNvSpPr>
          <p:nvPr/>
        </p:nvSpPr>
        <p:spPr bwMode="auto">
          <a:xfrm flipH="1">
            <a:off x="1727200" y="1584325"/>
            <a:ext cx="7308850" cy="792163"/>
          </a:xfrm>
          <a:prstGeom prst="leftArrow">
            <a:avLst>
              <a:gd name="adj1" fmla="val 50000"/>
              <a:gd name="adj2" fmla="val 230661"/>
            </a:avLst>
          </a:prstGeom>
          <a:solidFill>
            <a:srgbClr val="E68E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i="0">
                <a:solidFill>
                  <a:srgbClr val="4B4F55"/>
                </a:solidFill>
                <a:latin typeface="Arial" charset="0"/>
              </a:rPr>
              <a:t>2013					   2023</a:t>
            </a:r>
          </a:p>
        </p:txBody>
      </p:sp>
      <p:pic>
        <p:nvPicPr>
          <p:cNvPr id="37911" name="Picture 28" descr="MCj04339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158432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618" name="Text Box 34"/>
          <p:cNvSpPr txBox="1">
            <a:spLocks noChangeArrowheads="1"/>
          </p:cNvSpPr>
          <p:nvPr/>
        </p:nvSpPr>
        <p:spPr bwMode="auto">
          <a:xfrm>
            <a:off x="0" y="5876925"/>
            <a:ext cx="1763713" cy="701675"/>
          </a:xfrm>
          <a:prstGeom prst="rect">
            <a:avLst/>
          </a:prstGeom>
          <a:solidFill>
            <a:srgbClr val="003D8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0">
                <a:solidFill>
                  <a:srgbClr val="4B4F55"/>
                </a:solidFill>
                <a:latin typeface="Arial" charset="0"/>
              </a:rPr>
              <a:t>Retrospective </a:t>
            </a:r>
          </a:p>
          <a:p>
            <a:r>
              <a:rPr lang="en-GB" sz="2000" i="0">
                <a:solidFill>
                  <a:srgbClr val="4B4F55"/>
                </a:solidFill>
                <a:latin typeface="Arial" charset="0"/>
              </a:rPr>
              <a:t>cohort</a:t>
            </a:r>
          </a:p>
        </p:txBody>
      </p:sp>
      <p:sp>
        <p:nvSpPr>
          <p:cNvPr id="195619" name="AutoShape 35"/>
          <p:cNvSpPr>
            <a:spLocks noChangeArrowheads="1"/>
          </p:cNvSpPr>
          <p:nvPr/>
        </p:nvSpPr>
        <p:spPr bwMode="auto">
          <a:xfrm>
            <a:off x="1979613" y="2565400"/>
            <a:ext cx="4105275" cy="2376488"/>
          </a:xfrm>
          <a:prstGeom prst="wedgeRectCallout">
            <a:avLst>
              <a:gd name="adj1" fmla="val 74051"/>
              <a:gd name="adj2" fmla="val 123079"/>
            </a:avLst>
          </a:prstGeom>
          <a:solidFill>
            <a:srgbClr val="009067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4800" indent="-304800" algn="ctr">
              <a:buFontTx/>
              <a:buAutoNum type="arabicPeriod"/>
            </a:pPr>
            <a:r>
              <a:rPr lang="en-GB" sz="2000" i="0">
                <a:solidFill>
                  <a:srgbClr val="4B4F55"/>
                </a:solidFill>
                <a:latin typeface="Arial" charset="0"/>
              </a:rPr>
              <a:t>Use data from registries (such as from occupational registries, medical records of patients treated in the past) to collect data on past exposure</a:t>
            </a:r>
          </a:p>
          <a:p>
            <a:pPr marL="304800" indent="-304800" algn="ctr">
              <a:buFontTx/>
              <a:buAutoNum type="arabicPeriod"/>
            </a:pPr>
            <a:r>
              <a:rPr lang="en-GB" sz="2000" i="0">
                <a:solidFill>
                  <a:srgbClr val="4B4F55"/>
                </a:solidFill>
                <a:latin typeface="Arial" charset="0"/>
              </a:rPr>
              <a:t>Link data to a disease/mortality registry and record the outcome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/>
      <p:bldP spid="195591" grpId="0"/>
      <p:bldP spid="195592" grpId="0"/>
      <p:bldP spid="195593" grpId="0"/>
      <p:bldP spid="195594" grpId="0"/>
      <p:bldP spid="195595" grpId="0"/>
      <p:bldP spid="195596" grpId="0"/>
      <p:bldP spid="195597" grpId="0"/>
      <p:bldP spid="195601" grpId="0"/>
      <p:bldP spid="195602" grpId="0"/>
      <p:bldP spid="195607" grpId="0"/>
      <p:bldP spid="195609" grpId="0"/>
      <p:bldP spid="195614" grpId="0" animBg="1"/>
      <p:bldP spid="195615" grpId="0"/>
      <p:bldP spid="195618" grpId="0" animBg="1"/>
      <p:bldP spid="1956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Representativeness of a cohort 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It is important to ensure that the cohort sample is representative of a defined population</a:t>
            </a:r>
            <a:r>
              <a:rPr lang="en-GB" dirty="0"/>
              <a:t> </a:t>
            </a:r>
            <a:r>
              <a:rPr lang="en-GB" dirty="0" smtClean="0"/>
              <a:t>(related to </a:t>
            </a:r>
            <a:r>
              <a:rPr lang="en-GB" b="1" dirty="0" err="1" smtClean="0"/>
              <a:t>generalisability</a:t>
            </a:r>
            <a:r>
              <a:rPr lang="en-GB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If the study population does </a:t>
            </a:r>
            <a:r>
              <a:rPr lang="en-GB" i="1" dirty="0" smtClean="0"/>
              <a:t>not</a:t>
            </a:r>
            <a:r>
              <a:rPr lang="en-GB" dirty="0" smtClean="0"/>
              <a:t> include all the people eligible according to the identification criteria, it is possible that the people overlooked or omitted would differ with regard to exposure characteristics and/or vital status.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Follow-up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Once information on exposure has been obtained for each member of the cohort, the occurrence of the outcome(s) of interest, vital status and causes of death have to be ascertained. 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Each person has to be followed up, and the disease endpoint, cause of death or his being alive assessed.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</a:pPr>
            <a:r>
              <a:rPr lang="en-GB" sz="2000" dirty="0" smtClean="0"/>
              <a:t>Failure to ascertain disease incidence or vital status for any appreciable segment of a study group may lead to erroneous or misleading conclusions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</a:pPr>
            <a:r>
              <a:rPr lang="en-GB" sz="2000" dirty="0" smtClean="0"/>
              <a:t>People lost to follow-up may be atypical, either because of vital status or of previous exposure, or factors (such as age) associated either with exposure or outcome</a:t>
            </a:r>
            <a:endParaRPr lang="nl-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Procedure for carrying out a cohort study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43100"/>
            <a:ext cx="8208962" cy="4457700"/>
          </a:xfrm>
        </p:spPr>
        <p:txBody>
          <a:bodyPr/>
          <a:lstStyle/>
          <a:p>
            <a:pPr marL="457200" indent="-457200" algn="just" eaLnBrk="1" hangingPunct="1">
              <a:lnSpc>
                <a:spcPct val="80000"/>
              </a:lnSpc>
              <a:buFontTx/>
              <a:buNone/>
            </a:pPr>
            <a:r>
              <a:rPr lang="en-GB" sz="2000" u="sng" dirty="0" smtClean="0">
                <a:cs typeface="Times New Roman" pitchFamily="18" charset="0"/>
              </a:rPr>
              <a:t>Procedure</a:t>
            </a:r>
            <a:r>
              <a:rPr lang="en-GB" sz="2000" dirty="0" smtClean="0">
                <a:cs typeface="Times New Roman" pitchFamily="18" charset="0"/>
              </a:rPr>
              <a:t> 				</a:t>
            </a:r>
            <a:r>
              <a:rPr lang="en-GB" sz="2000" u="sng" dirty="0" smtClean="0">
                <a:cs typeface="Times New Roman" pitchFamily="18" charset="0"/>
              </a:rPr>
              <a:t>Example</a:t>
            </a:r>
            <a:endParaRPr lang="en-GB" sz="2000" dirty="0" smtClean="0"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Tx/>
              <a:buAutoNum type="arabicPlain"/>
            </a:pPr>
            <a:r>
              <a:rPr lang="en-GB" sz="2000" dirty="0" smtClean="0">
                <a:cs typeface="Times New Roman" pitchFamily="18" charset="0"/>
              </a:rPr>
              <a:t>Select people who are exposed 	Exposed: women who received and people who are unexposed        fertility drugs</a:t>
            </a:r>
          </a:p>
          <a:p>
            <a:pPr marL="457200" indent="-457200" algn="just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cs typeface="Times New Roman" pitchFamily="18" charset="0"/>
              </a:rPr>
              <a:t>						Unexposed: women who did 					not receive such drugs</a:t>
            </a:r>
          </a:p>
          <a:p>
            <a:pPr lvl="4" algn="just" eaLnBrk="1" hangingPunct="1">
              <a:lnSpc>
                <a:spcPct val="80000"/>
              </a:lnSpc>
              <a:buFontTx/>
              <a:buChar char="•"/>
            </a:pPr>
            <a:endParaRPr lang="en-GB" sz="900" dirty="0" smtClean="0"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FontTx/>
              <a:buAutoNum type="arabicPlain" startAt="2"/>
            </a:pPr>
            <a:r>
              <a:rPr lang="en-GB" sz="2000" dirty="0" smtClean="0">
                <a:cs typeface="Times New Roman" pitchFamily="18" charset="0"/>
              </a:rPr>
              <a:t>Follow the cohorts over time and	Examine how many ovarian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cs typeface="Times New Roman" pitchFamily="18" charset="0"/>
              </a:rPr>
              <a:t>	determine how many people got 	cancers occurred in both  disease after a certain time		groups separately </a:t>
            </a:r>
          </a:p>
          <a:p>
            <a:pPr marL="457200" indent="-457200" algn="just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cs typeface="Times New Roman" pitchFamily="18" charset="0"/>
              </a:rPr>
              <a:t>						(and ideally when)</a:t>
            </a:r>
          </a:p>
          <a:p>
            <a:pPr marL="457200" indent="-457200" algn="just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cs typeface="Times New Roman" pitchFamily="18" charset="0"/>
              </a:rPr>
              <a:t>                  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lain" startAt="3"/>
            </a:pPr>
            <a:r>
              <a:rPr lang="en-GB" sz="2000" dirty="0" smtClean="0">
                <a:cs typeface="Times New Roman" pitchFamily="18" charset="0"/>
              </a:rPr>
              <a:t>Compare risk of disease in the 	Compare risk of disease for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cs typeface="Times New Roman" pitchFamily="18" charset="0"/>
              </a:rPr>
              <a:t>	exposed and unexposed cohorts	women who got fertility drugs 					with risk of disease in women 					who did not get the drugs</a:t>
            </a:r>
            <a:endParaRPr lang="en-GB" sz="2000" dirty="0" smtClean="0"/>
          </a:p>
          <a:p>
            <a:pPr marL="457200" indent="-457200">
              <a:lnSpc>
                <a:spcPct val="80000"/>
              </a:lnSpc>
            </a:pP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Cohort study: baseline</a:t>
            </a: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5" y="1916113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1163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1938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7700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0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6838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6913" y="2687638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4800" y="268763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3325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4475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8925" y="35718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5613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6388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2150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3450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1288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1363" y="4343400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434340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7775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8925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2" name="Rectangle 43"/>
          <p:cNvSpPr>
            <a:spLocks noChangeArrowheads="1"/>
          </p:cNvSpPr>
          <p:nvPr/>
        </p:nvSpPr>
        <p:spPr bwMode="auto">
          <a:xfrm>
            <a:off x="7848600" y="404813"/>
            <a:ext cx="1295400" cy="360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chemeClr val="tx1"/>
                </a:solidFill>
                <a:latin typeface="Arial" charset="0"/>
              </a:rPr>
              <a:t>unexposed</a:t>
            </a:r>
          </a:p>
        </p:txBody>
      </p:sp>
      <p:sp>
        <p:nvSpPr>
          <p:cNvPr id="46103" name="Rectangle 44"/>
          <p:cNvSpPr>
            <a:spLocks noChangeArrowheads="1"/>
          </p:cNvSpPr>
          <p:nvPr/>
        </p:nvSpPr>
        <p:spPr bwMode="auto">
          <a:xfrm>
            <a:off x="7848600" y="0"/>
            <a:ext cx="1295400" cy="360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chemeClr val="tx1"/>
                </a:solidFill>
                <a:latin typeface="Arial" charset="0"/>
              </a:rPr>
              <a:t>exposed</a:t>
            </a:r>
          </a:p>
        </p:txBody>
      </p:sp>
      <p:pic>
        <p:nvPicPr>
          <p:cNvPr id="46104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8925" y="520065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5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5613" y="5200650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6" name="Picture 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6388" y="5200650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7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2150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8" name="Picture 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3450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9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1288" y="5200650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0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1363" y="5972175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1" name="Picture 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59721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2" name="Picture 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7775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3" name="Picture 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8925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14" name="Text Box 65"/>
          <p:cNvSpPr txBox="1">
            <a:spLocks noChangeArrowheads="1"/>
          </p:cNvSpPr>
          <p:nvPr/>
        </p:nvSpPr>
        <p:spPr bwMode="auto">
          <a:xfrm>
            <a:off x="4500563" y="0"/>
            <a:ext cx="3324225" cy="912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0">
                <a:latin typeface="Arial" charset="0"/>
              </a:rPr>
              <a:t>        Have the disease</a:t>
            </a:r>
          </a:p>
          <a:p>
            <a:r>
              <a:rPr lang="en-GB" sz="1400" i="0">
                <a:latin typeface="Arial" charset="0"/>
              </a:rPr>
              <a:t> </a:t>
            </a:r>
          </a:p>
          <a:p>
            <a:endParaRPr lang="en-GB" sz="1200" i="0">
              <a:latin typeface="Arial" charset="0"/>
            </a:endParaRPr>
          </a:p>
          <a:p>
            <a:r>
              <a:rPr lang="en-GB" sz="1400" i="0">
                <a:latin typeface="Arial" charset="0"/>
              </a:rPr>
              <a:t>        Disease free</a:t>
            </a:r>
          </a:p>
        </p:txBody>
      </p:sp>
      <p:pic>
        <p:nvPicPr>
          <p:cNvPr id="46115" name="Picture 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476250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6" name="Picture 67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0"/>
            <a:ext cx="43815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6117" name="Text Box 68"/>
          <p:cNvSpPr txBox="1">
            <a:spLocks noChangeArrowheads="1"/>
          </p:cNvSpPr>
          <p:nvPr/>
        </p:nvSpPr>
        <p:spPr bwMode="auto">
          <a:xfrm>
            <a:off x="755650" y="1484313"/>
            <a:ext cx="4545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Imagine that we follow these people for 10 years</a:t>
            </a:r>
          </a:p>
        </p:txBody>
      </p:sp>
      <p:pic>
        <p:nvPicPr>
          <p:cNvPr id="46118" name="Picture 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916113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9" name="Picture 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7082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0" name="Picture 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36562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1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225" y="59848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2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5984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3" name="Picture 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515778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4" name="Picture 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436562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5" name="Picture 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5038" y="353536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6" name="Picture 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7082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7" name="Picture 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2013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8" name="Picture 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3163" y="1916113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29" name="Picture 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8350" y="1916113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0" name="Picture 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3573463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1" name="Picture 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3500438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2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515778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3" name="Picture 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8350" y="515778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4" name="Picture 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515778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5" name="Picture 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5157788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6" name="Picture 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5975350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7" name="Picture 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4025" y="597535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8" name="Picture 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27082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39" name="Picture 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27082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40" name="Picture 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3500438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41" name="Picture 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292600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42" name="Picture 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350043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43" name="Picture 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573463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44" name="Picture 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515778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45" name="Picture 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1916113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46" name="Picture 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1916113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47" name="Picture 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365625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Cohort study: after 10 years</a:t>
            </a:r>
          </a:p>
        </p:txBody>
      </p:sp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5" y="1916113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1163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2708275"/>
            <a:ext cx="741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6875" y="2687638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9038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6963" y="273050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9813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1200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0388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1225" y="1916113"/>
            <a:ext cx="7413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7638" y="2687638"/>
            <a:ext cx="7413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1938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87700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9000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6838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6913" y="2687638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4800" y="268763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3325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4475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08925" y="35718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938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2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35613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3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4343400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4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1325" y="434340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5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3488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6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434340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7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4263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8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650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9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4838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0" name="Picture 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5675" y="3571875"/>
            <a:ext cx="741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2088" y="4343400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2" name="Picture 3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6388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3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2150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4" name="Picture 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43450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5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1288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1363" y="4343400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50" y="434340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Picture 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7775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9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8925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70" name="Rectangle 43"/>
          <p:cNvSpPr>
            <a:spLocks noChangeArrowheads="1"/>
          </p:cNvSpPr>
          <p:nvPr/>
        </p:nvSpPr>
        <p:spPr bwMode="auto">
          <a:xfrm>
            <a:off x="7848600" y="404813"/>
            <a:ext cx="1295400" cy="360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chemeClr val="tx1"/>
                </a:solidFill>
                <a:latin typeface="Arial" charset="0"/>
              </a:rPr>
              <a:t>unexposed</a:t>
            </a:r>
          </a:p>
        </p:txBody>
      </p:sp>
      <p:sp>
        <p:nvSpPr>
          <p:cNvPr id="48171" name="Rectangle 44"/>
          <p:cNvSpPr>
            <a:spLocks noChangeArrowheads="1"/>
          </p:cNvSpPr>
          <p:nvPr/>
        </p:nvSpPr>
        <p:spPr bwMode="auto">
          <a:xfrm>
            <a:off x="7848600" y="0"/>
            <a:ext cx="1295400" cy="360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chemeClr val="tx1"/>
                </a:solidFill>
                <a:latin typeface="Arial" charset="0"/>
              </a:rPr>
              <a:t>exposed</a:t>
            </a:r>
          </a:p>
        </p:txBody>
      </p:sp>
      <p:pic>
        <p:nvPicPr>
          <p:cNvPr id="48172" name="Picture 4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08925" y="520065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3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938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4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35613" y="5200650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5" name="Picture 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5972175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6" name="Picture 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1325" y="59721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7" name="Picture 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3488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8" name="Picture 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59721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9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4263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0" name="Picture 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650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1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4838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2" name="Picture 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5675" y="5200650"/>
            <a:ext cx="741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3" name="Picture 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2088" y="5972175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4" name="Picture 5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6388" y="5200650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5" name="Picture 5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2150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6" name="Picture 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43450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7" name="Picture 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1288" y="5200650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8" name="Picture 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1363" y="5972175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9" name="Picture 6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50" y="59721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90" name="Picture 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7775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91" name="Picture 6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8925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92" name="Text Box 72"/>
          <p:cNvSpPr txBox="1">
            <a:spLocks noChangeArrowheads="1"/>
          </p:cNvSpPr>
          <p:nvPr/>
        </p:nvSpPr>
        <p:spPr bwMode="auto">
          <a:xfrm>
            <a:off x="4500563" y="0"/>
            <a:ext cx="3324225" cy="912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0">
                <a:latin typeface="Arial" charset="0"/>
              </a:rPr>
              <a:t>        Have the disease</a:t>
            </a:r>
          </a:p>
          <a:p>
            <a:r>
              <a:rPr lang="en-GB" sz="1400" i="0">
                <a:latin typeface="Arial" charset="0"/>
              </a:rPr>
              <a:t> </a:t>
            </a:r>
          </a:p>
          <a:p>
            <a:endParaRPr lang="en-GB" sz="1200" i="0">
              <a:latin typeface="Arial" charset="0"/>
            </a:endParaRPr>
          </a:p>
          <a:p>
            <a:r>
              <a:rPr lang="en-GB" sz="1400" i="0">
                <a:latin typeface="Arial" charset="0"/>
              </a:rPr>
              <a:t>        Disease free</a:t>
            </a:r>
          </a:p>
        </p:txBody>
      </p:sp>
      <p:pic>
        <p:nvPicPr>
          <p:cNvPr id="48193" name="Picture 7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3" y="476250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94" name="Picture 74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0"/>
            <a:ext cx="43815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Group of exposed people</a:t>
            </a:r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5" y="1916113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75" y="2687638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038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6963" y="273050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9813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1200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0388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6913" y="2687638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4800" y="268763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8925" y="35718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938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1325" y="434340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3488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434340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4263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5650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4838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1363" y="4343400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434340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8" name="Rectangle 43"/>
          <p:cNvSpPr>
            <a:spLocks noChangeArrowheads="1"/>
          </p:cNvSpPr>
          <p:nvPr/>
        </p:nvSpPr>
        <p:spPr bwMode="auto">
          <a:xfrm>
            <a:off x="7848600" y="404813"/>
            <a:ext cx="1295400" cy="360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chemeClr val="tx1"/>
                </a:solidFill>
                <a:latin typeface="Arial" charset="0"/>
              </a:rPr>
              <a:t>unexposed</a:t>
            </a:r>
          </a:p>
        </p:txBody>
      </p:sp>
      <p:sp>
        <p:nvSpPr>
          <p:cNvPr id="50199" name="Rectangle 44"/>
          <p:cNvSpPr>
            <a:spLocks noChangeArrowheads="1"/>
          </p:cNvSpPr>
          <p:nvPr/>
        </p:nvSpPr>
        <p:spPr bwMode="auto">
          <a:xfrm>
            <a:off x="7848600" y="0"/>
            <a:ext cx="1295400" cy="360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chemeClr val="tx1"/>
                </a:solidFill>
                <a:latin typeface="Arial" charset="0"/>
              </a:rPr>
              <a:t>exposed</a:t>
            </a:r>
          </a:p>
        </p:txBody>
      </p:sp>
      <p:pic>
        <p:nvPicPr>
          <p:cNvPr id="50200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8925" y="520065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1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938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2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1325" y="59721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3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3488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4" name="Picture 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59721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5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4263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6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5650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7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4838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8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1363" y="5972175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9" name="Picture 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59721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0" name="Text Box 65"/>
          <p:cNvSpPr txBox="1">
            <a:spLocks noChangeArrowheads="1"/>
          </p:cNvSpPr>
          <p:nvPr/>
        </p:nvSpPr>
        <p:spPr bwMode="auto">
          <a:xfrm>
            <a:off x="4500563" y="0"/>
            <a:ext cx="3324225" cy="912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0">
                <a:latin typeface="Arial" charset="0"/>
              </a:rPr>
              <a:t>        Develop the disease</a:t>
            </a:r>
          </a:p>
          <a:p>
            <a:r>
              <a:rPr lang="en-GB" sz="1400" i="0">
                <a:latin typeface="Arial" charset="0"/>
              </a:rPr>
              <a:t> </a:t>
            </a:r>
          </a:p>
          <a:p>
            <a:endParaRPr lang="en-GB" sz="1200" i="0">
              <a:latin typeface="Arial" charset="0"/>
            </a:endParaRPr>
          </a:p>
          <a:p>
            <a:r>
              <a:rPr lang="en-GB" sz="1400" i="0">
                <a:latin typeface="Arial" charset="0"/>
              </a:rPr>
              <a:t>        Remain disease free</a:t>
            </a:r>
          </a:p>
        </p:txBody>
      </p:sp>
      <p:pic>
        <p:nvPicPr>
          <p:cNvPr id="50211" name="Picture 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476250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12" name="Picture 67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0"/>
            <a:ext cx="43815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0213" name="Text Box 68"/>
          <p:cNvSpPr txBox="1">
            <a:spLocks noChangeArrowheads="1"/>
          </p:cNvSpPr>
          <p:nvPr/>
        </p:nvSpPr>
        <p:spPr bwMode="auto">
          <a:xfrm>
            <a:off x="3708400" y="1484313"/>
            <a:ext cx="268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0">
                <a:solidFill>
                  <a:srgbClr val="4B4F57"/>
                </a:solidFill>
                <a:latin typeface="Arial" charset="0"/>
              </a:rPr>
              <a:t>Risk of disease=21/30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Group of unexposed people</a:t>
            </a:r>
          </a:p>
        </p:txBody>
      </p:sp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163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708275"/>
            <a:ext cx="741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1225" y="1916113"/>
            <a:ext cx="7413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7638" y="2687638"/>
            <a:ext cx="7413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1938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7700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000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6838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3325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4475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5613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343400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675" y="3571875"/>
            <a:ext cx="741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2088" y="4343400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6388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2150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450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1288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4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7775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5" name="Picture 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8925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6" name="Rectangle 43"/>
          <p:cNvSpPr>
            <a:spLocks noChangeArrowheads="1"/>
          </p:cNvSpPr>
          <p:nvPr/>
        </p:nvSpPr>
        <p:spPr bwMode="auto">
          <a:xfrm>
            <a:off x="7848600" y="404813"/>
            <a:ext cx="1295400" cy="360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rgbClr val="4B4F57"/>
                </a:solidFill>
                <a:latin typeface="Arial" charset="0"/>
              </a:rPr>
              <a:t>unexposed</a:t>
            </a:r>
          </a:p>
        </p:txBody>
      </p:sp>
      <p:sp>
        <p:nvSpPr>
          <p:cNvPr id="52247" name="Rectangle 44"/>
          <p:cNvSpPr>
            <a:spLocks noChangeArrowheads="1"/>
          </p:cNvSpPr>
          <p:nvPr/>
        </p:nvSpPr>
        <p:spPr bwMode="auto">
          <a:xfrm>
            <a:off x="7848600" y="0"/>
            <a:ext cx="1295400" cy="360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rgbClr val="4B4F57"/>
                </a:solidFill>
                <a:latin typeface="Arial" charset="0"/>
              </a:rPr>
              <a:t>exposed</a:t>
            </a:r>
          </a:p>
        </p:txBody>
      </p:sp>
      <p:pic>
        <p:nvPicPr>
          <p:cNvPr id="52248" name="Picture 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5613" y="5200650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9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972175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0" name="Picture 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675" y="5200650"/>
            <a:ext cx="741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1" name="Picture 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2088" y="5972175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2" name="Picture 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6388" y="5200650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3" name="Picture 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2150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4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450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1288" y="5200650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6" name="Picture 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7775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7" name="Picture 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8925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58" name="Text Box 65"/>
          <p:cNvSpPr txBox="1">
            <a:spLocks noChangeArrowheads="1"/>
          </p:cNvSpPr>
          <p:nvPr/>
        </p:nvSpPr>
        <p:spPr bwMode="auto">
          <a:xfrm>
            <a:off x="4500563" y="0"/>
            <a:ext cx="3324225" cy="912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0">
                <a:solidFill>
                  <a:srgbClr val="4B4F57"/>
                </a:solidFill>
                <a:latin typeface="Arial" charset="0"/>
              </a:rPr>
              <a:t>        Develop the disease</a:t>
            </a:r>
          </a:p>
          <a:p>
            <a:r>
              <a:rPr lang="en-GB" sz="1400" i="0">
                <a:solidFill>
                  <a:srgbClr val="4B4F57"/>
                </a:solidFill>
                <a:latin typeface="Arial" charset="0"/>
              </a:rPr>
              <a:t> </a:t>
            </a:r>
          </a:p>
          <a:p>
            <a:endParaRPr lang="en-GB" sz="1200" i="0">
              <a:solidFill>
                <a:srgbClr val="4B4F57"/>
              </a:solidFill>
              <a:latin typeface="Arial" charset="0"/>
            </a:endParaRPr>
          </a:p>
          <a:p>
            <a:r>
              <a:rPr lang="en-GB" sz="1400" i="0">
                <a:solidFill>
                  <a:srgbClr val="4B4F57"/>
                </a:solidFill>
                <a:latin typeface="Arial" charset="0"/>
              </a:rPr>
              <a:t>        Remain disease free</a:t>
            </a:r>
          </a:p>
        </p:txBody>
      </p:sp>
      <p:pic>
        <p:nvPicPr>
          <p:cNvPr id="52259" name="Picture 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476250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0" name="Picture 67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0"/>
            <a:ext cx="43815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2261" name="Text Box 68"/>
          <p:cNvSpPr txBox="1">
            <a:spLocks noChangeArrowheads="1"/>
          </p:cNvSpPr>
          <p:nvPr/>
        </p:nvSpPr>
        <p:spPr bwMode="auto">
          <a:xfrm>
            <a:off x="3708400" y="1484313"/>
            <a:ext cx="205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0">
                <a:solidFill>
                  <a:srgbClr val="4B4F57"/>
                </a:solidFill>
                <a:latin typeface="Arial" charset="0"/>
              </a:rPr>
              <a:t>Risk of disease=</a:t>
            </a:r>
          </a:p>
        </p:txBody>
      </p:sp>
      <p:sp>
        <p:nvSpPr>
          <p:cNvPr id="52262" name="Text Box 69"/>
          <p:cNvSpPr txBox="1">
            <a:spLocks noChangeArrowheads="1"/>
          </p:cNvSpPr>
          <p:nvPr/>
        </p:nvSpPr>
        <p:spPr bwMode="auto">
          <a:xfrm>
            <a:off x="5724525" y="1484313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0">
                <a:solidFill>
                  <a:srgbClr val="4B4F57"/>
                </a:solidFill>
                <a:latin typeface="Arial" charset="0"/>
              </a:rPr>
              <a:t>9/30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5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Comparing risk of disease in exposed and non-exposed</a:t>
            </a:r>
          </a:p>
        </p:txBody>
      </p:sp>
      <p:sp>
        <p:nvSpPr>
          <p:cNvPr id="2232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5445125"/>
            <a:ext cx="1582737" cy="504825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>
                <a:solidFill>
                  <a:srgbClr val="4B4F57"/>
                </a:solidFill>
              </a:rPr>
              <a:t>Risk ratio =</a:t>
            </a:r>
          </a:p>
        </p:txBody>
      </p:sp>
      <p:graphicFrame>
        <p:nvGraphicFramePr>
          <p:cNvPr id="223248" name="AutoShape 16"/>
          <p:cNvGraphicFramePr>
            <a:graphicFrameLocks noGrp="1"/>
          </p:cNvGraphicFramePr>
          <p:nvPr>
            <p:ph sz="quarter" idx="4294967295"/>
          </p:nvPr>
        </p:nvGraphicFramePr>
        <p:xfrm>
          <a:off x="4919663" y="1943100"/>
          <a:ext cx="32289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4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AutoShape 20"/>
                      <p:cNvPicPr>
                        <a:picLocks noGrp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1943100"/>
                        <a:ext cx="3228975" cy="215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49" name="Object 1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411413" y="5229225"/>
          <a:ext cx="18002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5" name="Equation" r:id="rId5" imgW="825500" imgH="431800" progId="Equation.3">
                  <p:embed/>
                </p:oleObj>
              </mc:Choice>
              <mc:Fallback>
                <p:oleObj name="Equation" r:id="rId5" imgW="825500" imgH="431800" progId="Equation.3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229225"/>
                        <a:ext cx="180022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3252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2036763"/>
            <a:ext cx="309721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53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2900" y="2036763"/>
            <a:ext cx="3109913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54" name="Text Box 42"/>
          <p:cNvSpPr txBox="1">
            <a:spLocks noChangeArrowheads="1"/>
          </p:cNvSpPr>
          <p:nvPr/>
        </p:nvSpPr>
        <p:spPr bwMode="auto">
          <a:xfrm>
            <a:off x="1547813" y="1557338"/>
            <a:ext cx="973137" cy="33655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i="0">
                <a:solidFill>
                  <a:srgbClr val="4B4F57"/>
                </a:solidFill>
                <a:latin typeface="Arial" charset="0"/>
              </a:rPr>
              <a:t>Exposed</a:t>
            </a:r>
          </a:p>
        </p:txBody>
      </p:sp>
      <p:sp>
        <p:nvSpPr>
          <p:cNvPr id="223255" name="Text Box 44"/>
          <p:cNvSpPr txBox="1">
            <a:spLocks noChangeArrowheads="1"/>
          </p:cNvSpPr>
          <p:nvPr/>
        </p:nvSpPr>
        <p:spPr bwMode="auto">
          <a:xfrm>
            <a:off x="6300788" y="1484313"/>
            <a:ext cx="1209675" cy="3365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i="0">
                <a:solidFill>
                  <a:srgbClr val="4B4F57"/>
                </a:solidFill>
                <a:latin typeface="Arial" charset="0"/>
              </a:rPr>
              <a:t>Unexposed</a:t>
            </a:r>
          </a:p>
        </p:txBody>
      </p:sp>
      <p:sp>
        <p:nvSpPr>
          <p:cNvPr id="223256" name="Text Box 45"/>
          <p:cNvSpPr txBox="1">
            <a:spLocks noChangeArrowheads="1"/>
          </p:cNvSpPr>
          <p:nvPr/>
        </p:nvSpPr>
        <p:spPr bwMode="auto">
          <a:xfrm>
            <a:off x="5795963" y="4149725"/>
            <a:ext cx="2547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0">
                <a:solidFill>
                  <a:srgbClr val="4B4F57"/>
                </a:solidFill>
                <a:latin typeface="Arial" charset="0"/>
              </a:rPr>
              <a:t>Risk of disease=9/30</a:t>
            </a:r>
          </a:p>
        </p:txBody>
      </p:sp>
      <p:sp>
        <p:nvSpPr>
          <p:cNvPr id="223257" name="Text Box 46"/>
          <p:cNvSpPr txBox="1">
            <a:spLocks noChangeArrowheads="1"/>
          </p:cNvSpPr>
          <p:nvPr/>
        </p:nvSpPr>
        <p:spPr bwMode="auto">
          <a:xfrm>
            <a:off x="684213" y="4221163"/>
            <a:ext cx="268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0">
                <a:solidFill>
                  <a:srgbClr val="4B4F57"/>
                </a:solidFill>
                <a:latin typeface="Arial" charset="0"/>
              </a:rPr>
              <a:t>Risk of disease=21/30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Calculating the risk ratio</a:t>
            </a:r>
          </a:p>
        </p:txBody>
      </p:sp>
      <p:sp>
        <p:nvSpPr>
          <p:cNvPr id="225308" name="Line 4"/>
          <p:cNvSpPr>
            <a:spLocks noChangeShapeType="1"/>
          </p:cNvSpPr>
          <p:nvPr/>
        </p:nvSpPr>
        <p:spPr bwMode="auto">
          <a:xfrm>
            <a:off x="457200" y="2332038"/>
            <a:ext cx="86058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5309" name="Line 5"/>
          <p:cNvSpPr>
            <a:spLocks noChangeShapeType="1"/>
          </p:cNvSpPr>
          <p:nvPr/>
        </p:nvSpPr>
        <p:spPr bwMode="auto">
          <a:xfrm>
            <a:off x="457200" y="3627438"/>
            <a:ext cx="86058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5310" name="Line 6"/>
          <p:cNvSpPr>
            <a:spLocks noChangeShapeType="1"/>
          </p:cNvSpPr>
          <p:nvPr/>
        </p:nvSpPr>
        <p:spPr bwMode="auto">
          <a:xfrm>
            <a:off x="457200" y="5380038"/>
            <a:ext cx="86058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5311" name="Text Box 7"/>
          <p:cNvSpPr txBox="1">
            <a:spLocks noChangeArrowheads="1"/>
          </p:cNvSpPr>
          <p:nvPr/>
        </p:nvSpPr>
        <p:spPr bwMode="auto">
          <a:xfrm>
            <a:off x="381000" y="271303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>
                <a:solidFill>
                  <a:srgbClr val="4B4F55"/>
                </a:solidFill>
                <a:latin typeface="Arial" charset="0"/>
              </a:rPr>
              <a:t>Exposed</a:t>
            </a:r>
          </a:p>
        </p:txBody>
      </p:sp>
      <p:sp>
        <p:nvSpPr>
          <p:cNvPr id="225312" name="Text Box 8"/>
          <p:cNvSpPr txBox="1">
            <a:spLocks noChangeArrowheads="1"/>
          </p:cNvSpPr>
          <p:nvPr/>
        </p:nvSpPr>
        <p:spPr bwMode="auto">
          <a:xfrm>
            <a:off x="457200" y="4313238"/>
            <a:ext cx="3136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>
                <a:solidFill>
                  <a:srgbClr val="4B4F55"/>
                </a:solidFill>
                <a:latin typeface="Arial" charset="0"/>
              </a:rPr>
              <a:t>Unexposed </a:t>
            </a:r>
          </a:p>
        </p:txBody>
      </p:sp>
      <p:sp>
        <p:nvSpPr>
          <p:cNvPr id="225313" name="Line 10"/>
          <p:cNvSpPr>
            <a:spLocks noChangeShapeType="1"/>
          </p:cNvSpPr>
          <p:nvPr/>
        </p:nvSpPr>
        <p:spPr bwMode="auto">
          <a:xfrm>
            <a:off x="2700338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5314" name="Text Box 15"/>
          <p:cNvSpPr txBox="1">
            <a:spLocks noChangeArrowheads="1"/>
          </p:cNvSpPr>
          <p:nvPr/>
        </p:nvSpPr>
        <p:spPr bwMode="auto">
          <a:xfrm>
            <a:off x="4643438" y="1557338"/>
            <a:ext cx="2592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>
                <a:solidFill>
                  <a:srgbClr val="4B4F55"/>
                </a:solidFill>
                <a:latin typeface="Arial" charset="0"/>
              </a:rPr>
              <a:t>Disease-free</a:t>
            </a:r>
          </a:p>
        </p:txBody>
      </p:sp>
      <p:sp>
        <p:nvSpPr>
          <p:cNvPr id="225315" name="Text Box 16"/>
          <p:cNvSpPr txBox="1">
            <a:spLocks noChangeArrowheads="1"/>
          </p:cNvSpPr>
          <p:nvPr/>
        </p:nvSpPr>
        <p:spPr bwMode="auto">
          <a:xfrm>
            <a:off x="2987675" y="263683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a</a:t>
            </a:r>
          </a:p>
        </p:txBody>
      </p:sp>
      <p:sp>
        <p:nvSpPr>
          <p:cNvPr id="225316" name="Text Box 17"/>
          <p:cNvSpPr txBox="1">
            <a:spLocks noChangeArrowheads="1"/>
          </p:cNvSpPr>
          <p:nvPr/>
        </p:nvSpPr>
        <p:spPr bwMode="auto">
          <a:xfrm>
            <a:off x="5076825" y="263683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b</a:t>
            </a:r>
          </a:p>
        </p:txBody>
      </p:sp>
      <p:sp>
        <p:nvSpPr>
          <p:cNvPr id="225317" name="Text Box 18"/>
          <p:cNvSpPr txBox="1">
            <a:spLocks noChangeArrowheads="1"/>
          </p:cNvSpPr>
          <p:nvPr/>
        </p:nvSpPr>
        <p:spPr bwMode="auto">
          <a:xfrm>
            <a:off x="3059113" y="4292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c</a:t>
            </a:r>
          </a:p>
        </p:txBody>
      </p:sp>
      <p:sp>
        <p:nvSpPr>
          <p:cNvPr id="225318" name="Text Box 19"/>
          <p:cNvSpPr txBox="1">
            <a:spLocks noChangeArrowheads="1"/>
          </p:cNvSpPr>
          <p:nvPr/>
        </p:nvSpPr>
        <p:spPr bwMode="auto">
          <a:xfrm>
            <a:off x="4859338" y="4292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d</a:t>
            </a:r>
          </a:p>
        </p:txBody>
      </p:sp>
      <p:sp>
        <p:nvSpPr>
          <p:cNvPr id="225319" name="Text Box 24"/>
          <p:cNvSpPr txBox="1">
            <a:spLocks noChangeArrowheads="1"/>
          </p:cNvSpPr>
          <p:nvPr/>
        </p:nvSpPr>
        <p:spPr bwMode="auto">
          <a:xfrm>
            <a:off x="7239000" y="4292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(c+d)</a:t>
            </a:r>
          </a:p>
        </p:txBody>
      </p:sp>
      <p:sp>
        <p:nvSpPr>
          <p:cNvPr id="225320" name="Text Box 26"/>
          <p:cNvSpPr txBox="1">
            <a:spLocks noChangeArrowheads="1"/>
          </p:cNvSpPr>
          <p:nvPr/>
        </p:nvSpPr>
        <p:spPr bwMode="auto">
          <a:xfrm>
            <a:off x="7239000" y="270827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(a+b)</a:t>
            </a:r>
          </a:p>
        </p:txBody>
      </p:sp>
      <p:sp>
        <p:nvSpPr>
          <p:cNvPr id="225321" name="Line 10"/>
          <p:cNvSpPr>
            <a:spLocks noChangeShapeType="1"/>
          </p:cNvSpPr>
          <p:nvPr/>
        </p:nvSpPr>
        <p:spPr bwMode="auto">
          <a:xfrm>
            <a:off x="6948488" y="1557338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5322" name="Line 10"/>
          <p:cNvSpPr>
            <a:spLocks noChangeShapeType="1"/>
          </p:cNvSpPr>
          <p:nvPr/>
        </p:nvSpPr>
        <p:spPr bwMode="auto">
          <a:xfrm>
            <a:off x="4500563" y="1557338"/>
            <a:ext cx="0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5323" name="Rectangle 21"/>
          <p:cNvSpPr>
            <a:spLocks noChangeArrowheads="1"/>
          </p:cNvSpPr>
          <p:nvPr/>
        </p:nvSpPr>
        <p:spPr bwMode="auto">
          <a:xfrm>
            <a:off x="34925" y="5949950"/>
            <a:ext cx="3084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3200" i="0">
                <a:solidFill>
                  <a:srgbClr val="4B4F55"/>
                </a:solidFill>
                <a:latin typeface="Arial" charset="0"/>
              </a:rPr>
              <a:t>Risk ratio (RR)=</a:t>
            </a:r>
          </a:p>
        </p:txBody>
      </p:sp>
      <p:sp>
        <p:nvSpPr>
          <p:cNvPr id="225324" name="Text Box 15"/>
          <p:cNvSpPr txBox="1">
            <a:spLocks noChangeArrowheads="1"/>
          </p:cNvSpPr>
          <p:nvPr/>
        </p:nvSpPr>
        <p:spPr bwMode="auto">
          <a:xfrm>
            <a:off x="2843213" y="1557338"/>
            <a:ext cx="2284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>
                <a:solidFill>
                  <a:srgbClr val="4B4F55"/>
                </a:solidFill>
                <a:latin typeface="Arial" charset="0"/>
              </a:rPr>
              <a:t>Disease</a:t>
            </a:r>
          </a:p>
        </p:txBody>
      </p:sp>
      <p:graphicFrame>
        <p:nvGraphicFramePr>
          <p:cNvPr id="225306" name="Object 26"/>
          <p:cNvGraphicFramePr>
            <a:graphicFrameLocks noGrp="1" noChangeAspect="1"/>
          </p:cNvGraphicFramePr>
          <p:nvPr>
            <p:ph idx="4294967295"/>
          </p:nvPr>
        </p:nvGraphicFramePr>
        <p:xfrm>
          <a:off x="3094038" y="5770563"/>
          <a:ext cx="15351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9" name="Vergelijking" r:id="rId4" imgW="609336" imgH="431613" progId="Equation.3">
                  <p:embed/>
                </p:oleObj>
              </mc:Choice>
              <mc:Fallback>
                <p:oleObj name="Vergelijking" r:id="rId4" imgW="609336" imgH="431613" progId="Equation.3">
                  <p:embed/>
                  <p:pic>
                    <p:nvPicPr>
                      <p:cNvPr id="0" name="Picture 2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5770563"/>
                        <a:ext cx="1535112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4859338" y="5445125"/>
            <a:ext cx="4284662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0">
                <a:solidFill>
                  <a:srgbClr val="4B4F55"/>
                </a:solidFill>
                <a:latin typeface="Arial" charset="0"/>
              </a:rPr>
              <a:t>Note: Follow-up time (“person-years”) is often measured precisely in a cohort study; If so, you calculate a </a:t>
            </a:r>
            <a:r>
              <a:rPr lang="en-GB" sz="2000" i="0" u="sng">
                <a:solidFill>
                  <a:srgbClr val="4B4F55"/>
                </a:solidFill>
                <a:latin typeface="Arial" charset="0"/>
              </a:rPr>
              <a:t>rate ratio</a:t>
            </a:r>
            <a:r>
              <a:rPr lang="en-GB" sz="2000" i="0">
                <a:solidFill>
                  <a:srgbClr val="4B4F55"/>
                </a:solidFill>
                <a:latin typeface="Arial" charset="0"/>
              </a:rPr>
              <a:t> or </a:t>
            </a:r>
            <a:r>
              <a:rPr lang="en-GB" sz="2000" i="0" u="sng">
                <a:solidFill>
                  <a:srgbClr val="4B4F55"/>
                </a:solidFill>
                <a:latin typeface="Arial" charset="0"/>
              </a:rPr>
              <a:t>hazard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mtClean="0"/>
              <a:t>Observational studies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/>
            <a:endParaRPr lang="nl-NL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867727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Interpretation of risk ratios (and other relative risks)</a:t>
            </a:r>
          </a:p>
        </p:txBody>
      </p:sp>
      <p:graphicFrame>
        <p:nvGraphicFramePr>
          <p:cNvPr id="185363" name="Group 1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1772504"/>
              </p:ext>
            </p:extLst>
          </p:nvPr>
        </p:nvGraphicFramePr>
        <p:xfrm>
          <a:off x="395288" y="1943100"/>
          <a:ext cx="8274050" cy="5060315"/>
        </p:xfrm>
        <a:graphic>
          <a:graphicData uri="http://schemas.openxmlformats.org/drawingml/2006/table">
            <a:tbl>
              <a:tblPr/>
              <a:tblGrid>
                <a:gridCol w="2284412"/>
                <a:gridCol w="1997075"/>
                <a:gridCol w="1995488"/>
                <a:gridCol w="1997075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F55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RR&lt;1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RR 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RR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Interpretation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Risk of outcome among exposed is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5153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smaller than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the risk of outcome among the unexposed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F55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Risk of outcome 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5153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equal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among the exposed and unexposed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F55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Risk of outcome among the exposed is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5153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greater than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the of the risk of the outcome among the unexposed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F55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 other words..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exposure is associated with a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5153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decreased risk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the outcome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exposure is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5153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 associated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with the outcome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4F55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exposure is associated with an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5153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increased risk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of the outcome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5153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9" name="AutoShape 103"/>
          <p:cNvSpPr>
            <a:spLocks noChangeArrowheads="1"/>
          </p:cNvSpPr>
          <p:nvPr/>
        </p:nvSpPr>
        <p:spPr bwMode="auto">
          <a:xfrm>
            <a:off x="6372225" y="3500438"/>
            <a:ext cx="2771775" cy="936625"/>
          </a:xfrm>
          <a:prstGeom prst="roundRect">
            <a:avLst>
              <a:gd name="adj" fmla="val 16667"/>
            </a:avLst>
          </a:prstGeom>
          <a:solidFill>
            <a:srgbClr val="E68E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i="0">
                <a:solidFill>
                  <a:schemeClr val="tx1"/>
                </a:solidFill>
                <a:latin typeface="Arial" charset="0"/>
              </a:rPr>
              <a:t>RR=                      =10</a:t>
            </a: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 min exercise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485900"/>
            <a:ext cx="7334250" cy="4679950"/>
          </a:xfrm>
        </p:spPr>
        <p:txBody>
          <a:bodyPr/>
          <a:lstStyle/>
          <a:p>
            <a:r>
              <a:rPr lang="en-GB" sz="2800" smtClean="0"/>
              <a:t>200/1,000 of male current smokers will eventually develop lung cancer </a:t>
            </a:r>
          </a:p>
          <a:p>
            <a:r>
              <a:rPr lang="en-GB" sz="2800" smtClean="0"/>
              <a:t>Only 20/1,000 males who never smoked will eventually develop lung cancer</a:t>
            </a:r>
            <a:endParaRPr lang="en-GB" sz="2800" i="1" smtClean="0">
              <a:solidFill>
                <a:srgbClr val="C51538"/>
              </a:solidFill>
            </a:endParaRPr>
          </a:p>
        </p:txBody>
      </p:sp>
      <p:pic>
        <p:nvPicPr>
          <p:cNvPr id="229380" name="Picture 13" descr="MC90023316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589588"/>
            <a:ext cx="2447925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9476" name="Group 100"/>
          <p:cNvGraphicFramePr>
            <a:graphicFrameLocks noGrp="1"/>
          </p:cNvGraphicFramePr>
          <p:nvPr>
            <p:ph sz="half" idx="2"/>
          </p:nvPr>
        </p:nvGraphicFramePr>
        <p:xfrm>
          <a:off x="7019925" y="3500438"/>
          <a:ext cx="1800225" cy="1030224"/>
        </p:xfrm>
        <a:graphic>
          <a:graphicData uri="http://schemas.openxmlformats.org/drawingml/2006/table">
            <a:tbl>
              <a:tblPr/>
              <a:tblGrid>
                <a:gridCol w="1558925"/>
                <a:gridCol w="241300"/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</a:rPr>
                        <a:t>200/1000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B4F55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B4F55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</a:rPr>
                        <a:t>20/1000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9386" name="Text Box 99"/>
          <p:cNvSpPr txBox="1">
            <a:spLocks noChangeArrowheads="1"/>
          </p:cNvSpPr>
          <p:nvPr/>
        </p:nvSpPr>
        <p:spPr bwMode="auto">
          <a:xfrm>
            <a:off x="3130550" y="5548313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i="0">
                <a:solidFill>
                  <a:srgbClr val="C51538"/>
                </a:solidFill>
                <a:latin typeface="Arial" charset="0"/>
              </a:rPr>
              <a:t>Compare the risk of lung cancer in smokers with risk in non-smokers</a:t>
            </a:r>
          </a:p>
          <a:p>
            <a:pPr algn="ctr"/>
            <a:r>
              <a:rPr lang="en-GB" sz="2400">
                <a:solidFill>
                  <a:srgbClr val="C51538"/>
                </a:solidFill>
                <a:latin typeface="Arial" charset="0"/>
              </a:rPr>
              <a:t>use a risk ratio &amp; interpret</a:t>
            </a:r>
          </a:p>
          <a:p>
            <a:endParaRPr lang="en-GB" sz="2400">
              <a:latin typeface="Arial" charset="0"/>
            </a:endParaRPr>
          </a:p>
        </p:txBody>
      </p:sp>
      <p:sp>
        <p:nvSpPr>
          <p:cNvPr id="229478" name="Text Box 102"/>
          <p:cNvSpPr txBox="1">
            <a:spLocks noChangeArrowheads="1"/>
          </p:cNvSpPr>
          <p:nvPr/>
        </p:nvSpPr>
        <p:spPr bwMode="auto">
          <a:xfrm>
            <a:off x="179388" y="3357563"/>
            <a:ext cx="5976937" cy="2054225"/>
          </a:xfrm>
          <a:prstGeom prst="rect">
            <a:avLst/>
          </a:prstGeom>
          <a:solidFill>
            <a:srgbClr val="C51638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i="0">
                <a:solidFill>
                  <a:srgbClr val="4B4F55"/>
                </a:solidFill>
                <a:latin typeface="Arial" charset="0"/>
              </a:rPr>
              <a:t>The risk of lung cancer in </a:t>
            </a:r>
            <a:r>
              <a:rPr lang="nl-NL" sz="2400" i="0" u="sng">
                <a:solidFill>
                  <a:srgbClr val="4B4F55"/>
                </a:solidFill>
                <a:latin typeface="Arial" charset="0"/>
              </a:rPr>
              <a:t>current </a:t>
            </a:r>
            <a:r>
              <a:rPr lang="nl-NL" sz="2400" i="0">
                <a:solidFill>
                  <a:srgbClr val="4B4F55"/>
                </a:solidFill>
                <a:latin typeface="Arial" charset="0"/>
              </a:rPr>
              <a:t>smokers </a:t>
            </a:r>
          </a:p>
          <a:p>
            <a:r>
              <a:rPr lang="nl-NL" sz="2400" i="0">
                <a:solidFill>
                  <a:srgbClr val="4B4F55"/>
                </a:solidFill>
                <a:latin typeface="Arial" charset="0"/>
              </a:rPr>
              <a:t>is 10 times higher than in never smokers (i.e. 90% higher)</a:t>
            </a:r>
          </a:p>
          <a:p>
            <a:endParaRPr lang="nl-NL" sz="900" i="0">
              <a:solidFill>
                <a:srgbClr val="4B4F55"/>
              </a:solidFill>
              <a:latin typeface="Arial" charset="0"/>
            </a:endParaRPr>
          </a:p>
          <a:p>
            <a:r>
              <a:rPr lang="nl-NL" sz="2400" i="0">
                <a:solidFill>
                  <a:srgbClr val="4B4F55"/>
                </a:solidFill>
                <a:latin typeface="Arial" charset="0"/>
              </a:rPr>
              <a:t>Or… risk in </a:t>
            </a:r>
            <a:r>
              <a:rPr lang="nl-NL" sz="2400" u="sng">
                <a:solidFill>
                  <a:srgbClr val="4B4F55"/>
                </a:solidFill>
                <a:latin typeface="Arial" charset="0"/>
              </a:rPr>
              <a:t>never</a:t>
            </a:r>
            <a:r>
              <a:rPr lang="nl-NL" sz="2400" i="0" u="sng">
                <a:solidFill>
                  <a:srgbClr val="4B4F55"/>
                </a:solidFill>
                <a:latin typeface="Arial" charset="0"/>
              </a:rPr>
              <a:t> smokers</a:t>
            </a:r>
            <a:r>
              <a:rPr lang="nl-NL" sz="2400" i="0">
                <a:solidFill>
                  <a:srgbClr val="4B4F55"/>
                </a:solidFill>
                <a:latin typeface="Arial" charset="0"/>
              </a:rPr>
              <a:t> is 0.10 times the risk in </a:t>
            </a:r>
            <a:r>
              <a:rPr lang="nl-NL" sz="2400">
                <a:solidFill>
                  <a:srgbClr val="4B4F55"/>
                </a:solidFill>
                <a:latin typeface="Arial" charset="0"/>
              </a:rPr>
              <a:t>current</a:t>
            </a:r>
            <a:r>
              <a:rPr lang="nl-NL" sz="2400" i="0">
                <a:solidFill>
                  <a:srgbClr val="4B4F55"/>
                </a:solidFill>
                <a:latin typeface="Arial" charset="0"/>
              </a:rPr>
              <a:t> smokers</a:t>
            </a:r>
            <a:endParaRPr lang="en-GB" sz="2400" i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79" grpId="0" animBg="1"/>
      <p:bldP spid="2294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Advantages and disadvantages of cohort studies</a:t>
            </a:r>
          </a:p>
        </p:txBody>
      </p:sp>
      <p:sp>
        <p:nvSpPr>
          <p:cNvPr id="230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4248150" cy="53736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2400" smtClean="0"/>
              <a:t>Able to look at multiple outcomes</a:t>
            </a:r>
          </a:p>
          <a:p>
            <a:pPr>
              <a:lnSpc>
                <a:spcPct val="80000"/>
              </a:lnSpc>
            </a:pPr>
            <a:endParaRPr lang="en-GB" sz="2400" smtClean="0"/>
          </a:p>
          <a:p>
            <a:pPr>
              <a:lnSpc>
                <a:spcPct val="80000"/>
              </a:lnSpc>
            </a:pPr>
            <a:r>
              <a:rPr lang="en-GB" sz="2400" smtClean="0"/>
              <a:t>Able to follow through the natural history of disease</a:t>
            </a:r>
          </a:p>
          <a:p>
            <a:pPr>
              <a:lnSpc>
                <a:spcPct val="80000"/>
              </a:lnSpc>
            </a:pPr>
            <a:endParaRPr lang="en-GB" sz="800" smtClean="0"/>
          </a:p>
          <a:p>
            <a:pPr>
              <a:lnSpc>
                <a:spcPct val="80000"/>
              </a:lnSpc>
            </a:pPr>
            <a:r>
              <a:rPr lang="en-GB" sz="2400" smtClean="0"/>
              <a:t>Good design to look at risks related to rare exposures</a:t>
            </a:r>
          </a:p>
          <a:p>
            <a:pPr>
              <a:lnSpc>
                <a:spcPct val="80000"/>
              </a:lnSpc>
            </a:pPr>
            <a:endParaRPr lang="en-GB" sz="800" smtClean="0"/>
          </a:p>
          <a:p>
            <a:pPr>
              <a:lnSpc>
                <a:spcPct val="80000"/>
              </a:lnSpc>
            </a:pPr>
            <a:r>
              <a:rPr lang="en-GB" sz="2400" smtClean="0"/>
              <a:t>Incidence can be calculated</a:t>
            </a:r>
          </a:p>
          <a:p>
            <a:pPr>
              <a:lnSpc>
                <a:spcPct val="80000"/>
              </a:lnSpc>
            </a:pPr>
            <a:endParaRPr lang="en-GB" sz="800" smtClean="0"/>
          </a:p>
          <a:p>
            <a:pPr>
              <a:lnSpc>
                <a:spcPct val="80000"/>
              </a:lnSpc>
            </a:pPr>
            <a:r>
              <a:rPr lang="en-GB" sz="2400" smtClean="0"/>
              <a:t>Can minimise bias in estimating exposure if prospective</a:t>
            </a:r>
          </a:p>
        </p:txBody>
      </p:sp>
      <p:sp>
        <p:nvSpPr>
          <p:cNvPr id="230403" name="Rectangle 5"/>
          <p:cNvSpPr>
            <a:spLocks noChangeArrowheads="1"/>
          </p:cNvSpPr>
          <p:nvPr/>
        </p:nvSpPr>
        <p:spPr bwMode="auto">
          <a:xfrm>
            <a:off x="395288" y="1484313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0" u="sng">
                <a:solidFill>
                  <a:srgbClr val="4B4F55"/>
                </a:solidFill>
                <a:latin typeface="Arial" charset="0"/>
              </a:rPr>
              <a:t>Advantages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4572000" y="1557338"/>
            <a:ext cx="43211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0" hangingPunct="0">
              <a:spcBef>
                <a:spcPct val="20000"/>
              </a:spcBef>
            </a:pPr>
            <a:endParaRPr lang="en-GB" sz="2200" b="1" i="0">
              <a:solidFill>
                <a:srgbClr val="4B4F55"/>
              </a:solidFill>
              <a:latin typeface="Arial" charset="0"/>
            </a:endParaRPr>
          </a:p>
          <a:p>
            <a:pPr marL="533400" indent="-533400" eaLnBrk="0" hangingPunct="0">
              <a:spcBef>
                <a:spcPct val="20000"/>
              </a:spcBef>
              <a:buFontTx/>
              <a:buChar char="•"/>
            </a:pPr>
            <a:r>
              <a:rPr lang="en-GB" sz="2400" i="0">
                <a:solidFill>
                  <a:srgbClr val="4B4F55"/>
                </a:solidFill>
                <a:latin typeface="Arial" charset="0"/>
              </a:rPr>
              <a:t>Inefficient for studying rare diseases</a:t>
            </a:r>
          </a:p>
          <a:p>
            <a:pPr marL="533400" indent="-533400" eaLnBrk="0" hangingPunct="0">
              <a:spcBef>
                <a:spcPct val="20000"/>
              </a:spcBef>
              <a:buFontTx/>
              <a:buChar char="•"/>
            </a:pPr>
            <a:endParaRPr lang="en-GB" sz="800" i="0">
              <a:solidFill>
                <a:srgbClr val="4B4F55"/>
              </a:solidFill>
              <a:latin typeface="Arial" charset="0"/>
            </a:endParaRPr>
          </a:p>
          <a:p>
            <a:pPr marL="533400" indent="-533400" eaLnBrk="0" hangingPunct="0">
              <a:spcBef>
                <a:spcPct val="20000"/>
              </a:spcBef>
              <a:buFontTx/>
              <a:buChar char="•"/>
            </a:pPr>
            <a:r>
              <a:rPr lang="en-GB" sz="2400" i="0">
                <a:solidFill>
                  <a:srgbClr val="4B4F55"/>
                </a:solidFill>
                <a:latin typeface="Arial" charset="0"/>
              </a:rPr>
              <a:t>Expensive and time consuming (if prospective)</a:t>
            </a:r>
          </a:p>
          <a:p>
            <a:pPr marL="533400" indent="-533400" eaLnBrk="0" hangingPunct="0">
              <a:spcBef>
                <a:spcPct val="50000"/>
              </a:spcBef>
              <a:buFontTx/>
              <a:buChar char="•"/>
            </a:pPr>
            <a:endParaRPr lang="en-GB" sz="800" i="0">
              <a:solidFill>
                <a:srgbClr val="4B4F55"/>
              </a:solidFill>
              <a:latin typeface="Arial" charset="0"/>
            </a:endParaRPr>
          </a:p>
          <a:p>
            <a:pPr marL="533400" indent="-533400" eaLnBrk="0" hangingPunct="0">
              <a:spcBef>
                <a:spcPct val="20000"/>
              </a:spcBef>
              <a:buFontTx/>
              <a:buChar char="•"/>
            </a:pPr>
            <a:r>
              <a:rPr lang="en-GB" sz="2400" i="0">
                <a:solidFill>
                  <a:srgbClr val="4B4F55"/>
                </a:solidFill>
                <a:latin typeface="Arial" charset="0"/>
              </a:rPr>
              <a:t>Loss to follow-up may introduce bias</a:t>
            </a:r>
          </a:p>
          <a:p>
            <a:pPr marL="533400" indent="-533400" eaLnBrk="0" hangingPunct="0">
              <a:spcBef>
                <a:spcPct val="20000"/>
              </a:spcBef>
              <a:buFontTx/>
              <a:buChar char="•"/>
            </a:pPr>
            <a:endParaRPr lang="en-GB" sz="800" i="0">
              <a:solidFill>
                <a:srgbClr val="4B4F55"/>
              </a:solidFill>
              <a:latin typeface="Arial" charset="0"/>
            </a:endParaRPr>
          </a:p>
          <a:p>
            <a:pPr marL="533400" indent="-533400" eaLnBrk="0" hangingPunct="0">
              <a:spcBef>
                <a:spcPct val="20000"/>
              </a:spcBef>
              <a:buFontTx/>
              <a:buChar char="•"/>
            </a:pPr>
            <a:r>
              <a:rPr lang="en-GB" sz="2400" i="0">
                <a:solidFill>
                  <a:srgbClr val="4B4F55"/>
                </a:solidFill>
                <a:latin typeface="Arial" charset="0"/>
              </a:rPr>
              <a:t>Healthy worker/volunteer effect may affect generalisability</a:t>
            </a:r>
          </a:p>
        </p:txBody>
      </p:sp>
      <p:sp>
        <p:nvSpPr>
          <p:cNvPr id="230405" name="Rectangle 8"/>
          <p:cNvSpPr>
            <a:spLocks noChangeArrowheads="1"/>
          </p:cNvSpPr>
          <p:nvPr/>
        </p:nvSpPr>
        <p:spPr bwMode="auto">
          <a:xfrm>
            <a:off x="5148263" y="1484313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0" u="sng">
                <a:solidFill>
                  <a:srgbClr val="4B4F55"/>
                </a:solidFill>
                <a:latin typeface="Arial" charset="0"/>
              </a:rPr>
              <a:t>Disadvantages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Session Outline</a:t>
            </a:r>
          </a:p>
        </p:txBody>
      </p:sp>
      <p:sp>
        <p:nvSpPr>
          <p:cNvPr id="2314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B2B2B2"/>
                </a:solidFill>
              </a:rPr>
              <a:t>Cohort studies</a:t>
            </a:r>
          </a:p>
          <a:p>
            <a:pPr marL="742950" lvl="1" indent="-285750"/>
            <a:r>
              <a:rPr lang="en-US" smtClean="0">
                <a:solidFill>
                  <a:srgbClr val="B2B2B2"/>
                </a:solidFill>
              </a:rPr>
              <a:t>Design features</a:t>
            </a:r>
          </a:p>
          <a:p>
            <a:pPr marL="742950" lvl="1" indent="-285750"/>
            <a:r>
              <a:rPr lang="en-US" smtClean="0">
                <a:solidFill>
                  <a:srgbClr val="B2B2B2"/>
                </a:solidFill>
              </a:rPr>
              <a:t>Calculating risk ratios</a:t>
            </a:r>
          </a:p>
          <a:p>
            <a:pPr marL="742950" lvl="1" indent="-285750"/>
            <a:r>
              <a:rPr lang="en-US" smtClean="0">
                <a:solidFill>
                  <a:srgbClr val="B2B2B2"/>
                </a:solidFill>
              </a:rPr>
              <a:t>Interpreting risk ratios</a:t>
            </a:r>
          </a:p>
          <a:p>
            <a:r>
              <a:rPr lang="en-US" smtClean="0"/>
              <a:t>Case-control studies</a:t>
            </a:r>
          </a:p>
          <a:p>
            <a:pPr marL="742950" lvl="1" indent="-285750"/>
            <a:r>
              <a:rPr lang="en-US" smtClean="0"/>
              <a:t>Design features</a:t>
            </a:r>
          </a:p>
          <a:p>
            <a:pPr marL="742950" lvl="1" indent="-285750"/>
            <a:r>
              <a:rPr lang="en-US" smtClean="0"/>
              <a:t>Calculating odds ratios</a:t>
            </a:r>
          </a:p>
          <a:p>
            <a:pPr marL="742950" lvl="1" indent="-285750"/>
            <a:r>
              <a:rPr lang="en-US" smtClean="0"/>
              <a:t>Interpreting odds ratios</a:t>
            </a:r>
          </a:p>
          <a:p>
            <a:r>
              <a:rPr lang="en-US" smtClean="0">
                <a:solidFill>
                  <a:srgbClr val="B2B2B2"/>
                </a:solidFill>
              </a:rPr>
              <a:t>Contrasting characteristics of case-control and cohort studies (quiz)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Case-control studies</a:t>
            </a:r>
          </a:p>
        </p:txBody>
      </p:sp>
      <p:sp>
        <p:nvSpPr>
          <p:cNvPr id="233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Case-control studies are commonly used in epidemiology</a:t>
            </a:r>
          </a:p>
          <a:p>
            <a:r>
              <a:rPr lang="en-US" smtClean="0"/>
              <a:t>They are relatively cheap and quick to conduct</a:t>
            </a:r>
          </a:p>
          <a:p>
            <a:r>
              <a:rPr lang="en-US" smtClean="0"/>
              <a:t>Suitable for studying rare diseases </a:t>
            </a:r>
          </a:p>
          <a:p>
            <a:r>
              <a:rPr lang="en-US" smtClean="0"/>
              <a:t>Best suited to study diseases for which medical care is sought</a:t>
            </a:r>
            <a:r>
              <a:rPr lang="en-US" sz="3500" b="1" smtClean="0"/>
              <a:t>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Case-control study: study design</a:t>
            </a:r>
          </a:p>
        </p:txBody>
      </p:sp>
      <p:sp>
        <p:nvSpPr>
          <p:cNvPr id="235522" name="Text Box 17"/>
          <p:cNvSpPr txBox="1">
            <a:spLocks noChangeArrowheads="1"/>
          </p:cNvSpPr>
          <p:nvPr/>
        </p:nvSpPr>
        <p:spPr bwMode="auto">
          <a:xfrm>
            <a:off x="7181850" y="3740150"/>
            <a:ext cx="228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chemeClr val="tx1"/>
                </a:solidFill>
                <a:latin typeface="Arial" charset="0"/>
              </a:rPr>
              <a:t>Source population</a:t>
            </a:r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>
            <a:off x="3821113" y="3019425"/>
            <a:ext cx="17589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i="0">
                <a:solidFill>
                  <a:srgbClr val="C515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Cases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i="0">
                <a:solidFill>
                  <a:schemeClr val="tx1"/>
                </a:solidFill>
                <a:latin typeface="Arial" charset="0"/>
              </a:rPr>
              <a:t>(With disease)</a:t>
            </a:r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3563938" y="4675188"/>
            <a:ext cx="23749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i="0">
                <a:solidFill>
                  <a:srgbClr val="C515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Controls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b="1" i="0">
                <a:solidFill>
                  <a:schemeClr val="tx1"/>
                </a:solidFill>
                <a:latin typeface="Arial" charset="0"/>
              </a:rPr>
              <a:t>(Without disease)</a:t>
            </a:r>
          </a:p>
        </p:txBody>
      </p:sp>
      <p:grpSp>
        <p:nvGrpSpPr>
          <p:cNvPr id="154681" name="Group 57"/>
          <p:cNvGrpSpPr>
            <a:grpSpLocks/>
          </p:cNvGrpSpPr>
          <p:nvPr/>
        </p:nvGrpSpPr>
        <p:grpSpPr bwMode="auto">
          <a:xfrm rot="10800000">
            <a:off x="5508625" y="3595688"/>
            <a:ext cx="1800225" cy="1495425"/>
            <a:chOff x="3161" y="2034"/>
            <a:chExt cx="960" cy="624"/>
          </a:xfrm>
        </p:grpSpPr>
        <p:cxnSp>
          <p:nvCxnSpPr>
            <p:cNvPr id="235548" name="AutoShape 24"/>
            <p:cNvCxnSpPr>
              <a:cxnSpLocks noChangeShapeType="1"/>
            </p:cNvCxnSpPr>
            <p:nvPr/>
          </p:nvCxnSpPr>
          <p:spPr bwMode="auto">
            <a:xfrm flipV="1">
              <a:off x="3161" y="2034"/>
              <a:ext cx="960" cy="33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35549" name="AutoShape 25"/>
            <p:cNvCxnSpPr>
              <a:cxnSpLocks noChangeShapeType="1"/>
            </p:cNvCxnSpPr>
            <p:nvPr/>
          </p:nvCxnSpPr>
          <p:spPr bwMode="auto">
            <a:xfrm>
              <a:off x="3161" y="2370"/>
              <a:ext cx="960" cy="2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54656" name="Text Box 32"/>
          <p:cNvSpPr txBox="1">
            <a:spLocks noChangeArrowheads="1"/>
          </p:cNvSpPr>
          <p:nvPr/>
        </p:nvSpPr>
        <p:spPr bwMode="auto">
          <a:xfrm>
            <a:off x="6372225" y="3883025"/>
            <a:ext cx="77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4B4F55"/>
                </a:solidFill>
              </a:rPr>
              <a:t>select</a:t>
            </a:r>
          </a:p>
        </p:txBody>
      </p:sp>
      <p:cxnSp>
        <p:nvCxnSpPr>
          <p:cNvPr id="235527" name="AutoShape 38"/>
          <p:cNvCxnSpPr>
            <a:cxnSpLocks noChangeShapeType="1"/>
            <a:stCxn id="235542" idx="3"/>
            <a:endCxn id="235537" idx="3"/>
          </p:cNvCxnSpPr>
          <p:nvPr/>
        </p:nvCxnSpPr>
        <p:spPr bwMode="auto">
          <a:xfrm flipH="1">
            <a:off x="2124075" y="3408363"/>
            <a:ext cx="257175" cy="1455737"/>
          </a:xfrm>
          <a:prstGeom prst="curvedConnector3">
            <a:avLst>
              <a:gd name="adj1" fmla="val -88889"/>
            </a:avLst>
          </a:prstGeom>
          <a:noFill/>
          <a:ln w="9525">
            <a:noFill/>
            <a:round/>
            <a:headEnd type="triangle" w="med" len="med"/>
            <a:tailEnd type="triangle" w="med" len="med"/>
          </a:ln>
        </p:spPr>
      </p:cxnSp>
      <p:cxnSp>
        <p:nvCxnSpPr>
          <p:cNvPr id="154663" name="AutoShape 39"/>
          <p:cNvCxnSpPr>
            <a:cxnSpLocks noChangeShapeType="1"/>
          </p:cNvCxnSpPr>
          <p:nvPr/>
        </p:nvCxnSpPr>
        <p:spPr bwMode="auto">
          <a:xfrm rot="10800000" flipH="1" flipV="1">
            <a:off x="250825" y="3408363"/>
            <a:ext cx="66675" cy="1455737"/>
          </a:xfrm>
          <a:prstGeom prst="curvedConnector3">
            <a:avLst>
              <a:gd name="adj1" fmla="val -342856"/>
            </a:avLst>
          </a:prstGeom>
          <a:noFill/>
          <a:ln w="41275">
            <a:solidFill>
              <a:srgbClr val="C51538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4664" name="Text Box 40"/>
          <p:cNvSpPr txBox="1">
            <a:spLocks noChangeArrowheads="1"/>
          </p:cNvSpPr>
          <p:nvPr/>
        </p:nvSpPr>
        <p:spPr bwMode="auto">
          <a:xfrm>
            <a:off x="395288" y="2276475"/>
            <a:ext cx="1403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B4F55"/>
                </a:solidFill>
              </a:rPr>
              <a:t>Compare odds of exposure</a:t>
            </a:r>
          </a:p>
        </p:txBody>
      </p:sp>
      <p:cxnSp>
        <p:nvCxnSpPr>
          <p:cNvPr id="235530" name="AutoShape 54"/>
          <p:cNvCxnSpPr>
            <a:cxnSpLocks noChangeShapeType="1"/>
            <a:endCxn id="235522" idx="2"/>
          </p:cNvCxnSpPr>
          <p:nvPr/>
        </p:nvCxnSpPr>
        <p:spPr bwMode="auto">
          <a:xfrm rot="16200000" flipH="1">
            <a:off x="7019925" y="3381376"/>
            <a:ext cx="2097087" cy="512762"/>
          </a:xfrm>
          <a:prstGeom prst="bentConnector5">
            <a:avLst>
              <a:gd name="adj1" fmla="val 27403"/>
              <a:gd name="adj2" fmla="val -167491"/>
              <a:gd name="adj3" fmla="val 110903"/>
            </a:avLst>
          </a:prstGeom>
          <a:noFill/>
          <a:ln w="9525">
            <a:noFill/>
            <a:miter lim="800000"/>
            <a:headEnd type="triangle" w="med" len="med"/>
            <a:tailEnd type="triangle" w="med" len="med"/>
          </a:ln>
        </p:spPr>
      </p:cxnSp>
      <p:grpSp>
        <p:nvGrpSpPr>
          <p:cNvPr id="154690" name="Group 66"/>
          <p:cNvGrpSpPr>
            <a:grpSpLocks/>
          </p:cNvGrpSpPr>
          <p:nvPr/>
        </p:nvGrpSpPr>
        <p:grpSpPr bwMode="auto">
          <a:xfrm>
            <a:off x="0" y="3148013"/>
            <a:ext cx="3997325" cy="1254125"/>
            <a:chOff x="0" y="1983"/>
            <a:chExt cx="2518" cy="790"/>
          </a:xfrm>
        </p:grpSpPr>
        <p:sp>
          <p:nvSpPr>
            <p:cNvPr id="235542" name="Text Box 20"/>
            <p:cNvSpPr txBox="1">
              <a:spLocks noChangeArrowheads="1"/>
            </p:cNvSpPr>
            <p:nvPr/>
          </p:nvSpPr>
          <p:spPr bwMode="auto">
            <a:xfrm>
              <a:off x="204" y="1983"/>
              <a:ext cx="12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0">
                  <a:solidFill>
                    <a:schemeClr val="tx1"/>
                  </a:solidFill>
                  <a:latin typeface="Arial" charset="0"/>
                </a:rPr>
                <a:t>Exposed</a:t>
              </a:r>
            </a:p>
          </p:txBody>
        </p:sp>
        <p:sp>
          <p:nvSpPr>
            <p:cNvPr id="235543" name="Text Box 23"/>
            <p:cNvSpPr txBox="1">
              <a:spLocks noChangeArrowheads="1"/>
            </p:cNvSpPr>
            <p:nvPr/>
          </p:nvSpPr>
          <p:spPr bwMode="auto">
            <a:xfrm>
              <a:off x="0" y="2446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0">
                  <a:solidFill>
                    <a:schemeClr val="tx1"/>
                  </a:solidFill>
                  <a:latin typeface="Arial" charset="0"/>
                </a:rPr>
                <a:t>Unexposed</a:t>
              </a:r>
            </a:p>
          </p:txBody>
        </p:sp>
        <p:sp>
          <p:nvSpPr>
            <p:cNvPr id="235544" name="Text Box 33"/>
            <p:cNvSpPr txBox="1">
              <a:spLocks noChangeArrowheads="1"/>
            </p:cNvSpPr>
            <p:nvPr/>
          </p:nvSpPr>
          <p:spPr bwMode="auto">
            <a:xfrm>
              <a:off x="1792" y="2175"/>
              <a:ext cx="7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4B4F55"/>
                  </a:solidFill>
                </a:rPr>
                <a:t>subdivide</a:t>
              </a:r>
            </a:p>
          </p:txBody>
        </p:sp>
        <p:grpSp>
          <p:nvGrpSpPr>
            <p:cNvPr id="235545" name="Group 58"/>
            <p:cNvGrpSpPr>
              <a:grpSpLocks/>
            </p:cNvGrpSpPr>
            <p:nvPr/>
          </p:nvGrpSpPr>
          <p:grpSpPr bwMode="auto">
            <a:xfrm rot="10800000">
              <a:off x="1338" y="2095"/>
              <a:ext cx="960" cy="624"/>
              <a:chOff x="3161" y="2034"/>
              <a:chExt cx="960" cy="624"/>
            </a:xfrm>
          </p:grpSpPr>
          <p:cxnSp>
            <p:nvCxnSpPr>
              <p:cNvPr id="235546" name="AutoShape 59"/>
              <p:cNvCxnSpPr>
                <a:cxnSpLocks noChangeShapeType="1"/>
              </p:cNvCxnSpPr>
              <p:nvPr/>
            </p:nvCxnSpPr>
            <p:spPr bwMode="auto">
              <a:xfrm flipV="1">
                <a:off x="3161" y="2034"/>
                <a:ext cx="960" cy="336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35547" name="AutoShape 60"/>
              <p:cNvCxnSpPr>
                <a:cxnSpLocks noChangeShapeType="1"/>
              </p:cNvCxnSpPr>
              <p:nvPr/>
            </p:nvCxnSpPr>
            <p:spPr bwMode="auto">
              <a:xfrm>
                <a:off x="3161" y="2370"/>
                <a:ext cx="960" cy="288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154691" name="Group 67"/>
          <p:cNvGrpSpPr>
            <a:grpSpLocks/>
          </p:cNvGrpSpPr>
          <p:nvPr/>
        </p:nvGrpSpPr>
        <p:grpSpPr bwMode="auto">
          <a:xfrm>
            <a:off x="0" y="4603750"/>
            <a:ext cx="3997325" cy="1527175"/>
            <a:chOff x="0" y="2900"/>
            <a:chExt cx="2518" cy="962"/>
          </a:xfrm>
        </p:grpSpPr>
        <p:sp>
          <p:nvSpPr>
            <p:cNvPr id="235536" name="Text Box 21"/>
            <p:cNvSpPr txBox="1">
              <a:spLocks noChangeArrowheads="1"/>
            </p:cNvSpPr>
            <p:nvPr/>
          </p:nvSpPr>
          <p:spPr bwMode="auto">
            <a:xfrm>
              <a:off x="0" y="3535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0">
                  <a:solidFill>
                    <a:schemeClr val="tx1"/>
                  </a:solidFill>
                  <a:latin typeface="Arial" charset="0"/>
                </a:rPr>
                <a:t>Unexposed</a:t>
              </a:r>
            </a:p>
          </p:txBody>
        </p:sp>
        <p:sp>
          <p:nvSpPr>
            <p:cNvPr id="235537" name="Text Box 22"/>
            <p:cNvSpPr txBox="1">
              <a:spLocks noChangeArrowheads="1"/>
            </p:cNvSpPr>
            <p:nvPr/>
          </p:nvSpPr>
          <p:spPr bwMode="auto">
            <a:xfrm>
              <a:off x="246" y="2900"/>
              <a:ext cx="10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i="0">
                  <a:solidFill>
                    <a:schemeClr val="tx1"/>
                  </a:solidFill>
                  <a:latin typeface="Arial" charset="0"/>
                </a:rPr>
                <a:t>Exposed</a:t>
              </a:r>
            </a:p>
          </p:txBody>
        </p:sp>
        <p:grpSp>
          <p:nvGrpSpPr>
            <p:cNvPr id="235538" name="Group 61"/>
            <p:cNvGrpSpPr>
              <a:grpSpLocks/>
            </p:cNvGrpSpPr>
            <p:nvPr/>
          </p:nvGrpSpPr>
          <p:grpSpPr bwMode="auto">
            <a:xfrm rot="10800000">
              <a:off x="1384" y="3081"/>
              <a:ext cx="960" cy="624"/>
              <a:chOff x="3161" y="2034"/>
              <a:chExt cx="960" cy="624"/>
            </a:xfrm>
          </p:grpSpPr>
          <p:cxnSp>
            <p:nvCxnSpPr>
              <p:cNvPr id="235540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161" y="2034"/>
                <a:ext cx="960" cy="336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35541" name="AutoShape 63"/>
              <p:cNvCxnSpPr>
                <a:cxnSpLocks noChangeShapeType="1"/>
              </p:cNvCxnSpPr>
              <p:nvPr/>
            </p:nvCxnSpPr>
            <p:spPr bwMode="auto">
              <a:xfrm>
                <a:off x="3161" y="2370"/>
                <a:ext cx="960" cy="288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235539" name="Text Box 64"/>
            <p:cNvSpPr txBox="1">
              <a:spLocks noChangeArrowheads="1"/>
            </p:cNvSpPr>
            <p:nvPr/>
          </p:nvSpPr>
          <p:spPr bwMode="auto">
            <a:xfrm>
              <a:off x="1792" y="3172"/>
              <a:ext cx="7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4B4F55"/>
                  </a:solidFill>
                </a:rPr>
                <a:t>subdivide</a:t>
              </a:r>
            </a:p>
          </p:txBody>
        </p:sp>
      </p:grpSp>
      <p:sp>
        <p:nvSpPr>
          <p:cNvPr id="154689" name="AutoShape 65"/>
          <p:cNvSpPr>
            <a:spLocks noChangeArrowheads="1"/>
          </p:cNvSpPr>
          <p:nvPr/>
        </p:nvSpPr>
        <p:spPr bwMode="auto">
          <a:xfrm>
            <a:off x="1692275" y="1700213"/>
            <a:ext cx="6840538" cy="792162"/>
          </a:xfrm>
          <a:prstGeom prst="leftArrow">
            <a:avLst>
              <a:gd name="adj1" fmla="val 50000"/>
              <a:gd name="adj2" fmla="val 215882"/>
            </a:avLst>
          </a:prstGeom>
          <a:solidFill>
            <a:srgbClr val="E68E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i="0">
                <a:solidFill>
                  <a:srgbClr val="4B4F55"/>
                </a:solidFill>
                <a:latin typeface="Arial" charset="0"/>
              </a:rPr>
              <a:t>PAST </a:t>
            </a:r>
            <a:r>
              <a:rPr lang="nl-NL" sz="2800" i="0">
                <a:latin typeface="Arial" charset="0"/>
              </a:rPr>
              <a:t>                             </a:t>
            </a:r>
            <a:r>
              <a:rPr lang="nl-NL" sz="2800" i="0">
                <a:solidFill>
                  <a:srgbClr val="4B4F55"/>
                </a:solidFill>
                <a:latin typeface="Arial" charset="0"/>
              </a:rPr>
              <a:t>PRESENT</a:t>
            </a:r>
          </a:p>
        </p:txBody>
      </p:sp>
      <p:pic>
        <p:nvPicPr>
          <p:cNvPr id="154672" name="Picture 48" descr="bd06522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484313"/>
            <a:ext cx="10731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706" name="Text Box 82"/>
          <p:cNvSpPr txBox="1">
            <a:spLocks noChangeArrowheads="1"/>
          </p:cNvSpPr>
          <p:nvPr/>
        </p:nvSpPr>
        <p:spPr bwMode="auto">
          <a:xfrm>
            <a:off x="3563938" y="1557338"/>
            <a:ext cx="193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Direction of enquiry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2" grpId="0"/>
      <p:bldP spid="154643" grpId="0"/>
      <p:bldP spid="154656" grpId="0"/>
      <p:bldP spid="154664" grpId="0"/>
      <p:bldP spid="154689" grpId="0" animBg="1"/>
      <p:bldP spid="154706" grpId="0"/>
      <p:bldP spid="15470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Daily Mail, 27 September 2008</a:t>
            </a:r>
          </a:p>
        </p:txBody>
      </p:sp>
      <p:pic>
        <p:nvPicPr>
          <p:cNvPr id="23757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527175"/>
            <a:ext cx="5400675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250825" y="5943600"/>
            <a:ext cx="30972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400" i="0">
                <a:solidFill>
                  <a:srgbClr val="4B4F55"/>
                </a:solidFill>
                <a:latin typeface="Arial" charset="0"/>
              </a:rPr>
              <a:t>Is there an association between frequent use of mobile phones </a:t>
            </a:r>
          </a:p>
          <a:p>
            <a:r>
              <a:rPr lang="en-GB" sz="2400" i="0">
                <a:solidFill>
                  <a:srgbClr val="4B4F55"/>
                </a:solidFill>
                <a:latin typeface="Arial" charset="0"/>
              </a:rPr>
              <a:t>and risk of brain cancer?</a:t>
            </a:r>
            <a:r>
              <a:rPr lang="nl-NL">
                <a:solidFill>
                  <a:srgbClr val="4B4F55"/>
                </a:solidFill>
              </a:rPr>
              <a:t> </a:t>
            </a:r>
          </a:p>
        </p:txBody>
      </p:sp>
      <p:sp>
        <p:nvSpPr>
          <p:cNvPr id="122887" name="Oval 7"/>
          <p:cNvSpPr>
            <a:spLocks noChangeArrowheads="1"/>
          </p:cNvSpPr>
          <p:nvPr/>
        </p:nvSpPr>
        <p:spPr bwMode="auto">
          <a:xfrm>
            <a:off x="4500563" y="5876925"/>
            <a:ext cx="4643437" cy="647700"/>
          </a:xfrm>
          <a:prstGeom prst="ellipse">
            <a:avLst/>
          </a:prstGeom>
          <a:noFill/>
          <a:ln w="38100">
            <a:solidFill>
              <a:srgbClr val="E68E2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888" name="Oval 8"/>
          <p:cNvSpPr>
            <a:spLocks noChangeArrowheads="1"/>
          </p:cNvSpPr>
          <p:nvPr/>
        </p:nvSpPr>
        <p:spPr bwMode="auto">
          <a:xfrm>
            <a:off x="1692275" y="6210300"/>
            <a:ext cx="2519363" cy="647700"/>
          </a:xfrm>
          <a:prstGeom prst="ellipse">
            <a:avLst/>
          </a:prstGeom>
          <a:noFill/>
          <a:ln w="38100">
            <a:solidFill>
              <a:srgbClr val="C5153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H="1" flipV="1">
            <a:off x="1042988" y="4797425"/>
            <a:ext cx="2016125" cy="1511300"/>
          </a:xfrm>
          <a:prstGeom prst="line">
            <a:avLst/>
          </a:prstGeom>
          <a:noFill/>
          <a:ln w="9525">
            <a:solidFill>
              <a:srgbClr val="C515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179388" y="434340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rgbClr val="4B4F55"/>
                </a:solidFill>
                <a:latin typeface="Arial" charset="0"/>
              </a:rPr>
              <a:t>Disease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7596188" y="4848225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rgbClr val="4B4F55"/>
                </a:solidFill>
                <a:latin typeface="Arial" charset="0"/>
              </a:rPr>
              <a:t>Exposure</a:t>
            </a: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V="1">
            <a:off x="7451725" y="5300663"/>
            <a:ext cx="720725" cy="576262"/>
          </a:xfrm>
          <a:prstGeom prst="line">
            <a:avLst/>
          </a:prstGeom>
          <a:noFill/>
          <a:ln w="9525">
            <a:solidFill>
              <a:srgbClr val="E68E2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 animBg="1"/>
      <p:bldP spid="122888" grpId="0" animBg="1"/>
      <p:bldP spid="122889" grpId="0" animBg="1"/>
      <p:bldP spid="122890" grpId="0"/>
      <p:bldP spid="122891" grpId="0"/>
      <p:bldP spid="1228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Selection of cases </a:t>
            </a:r>
            <a:endParaRPr lang="en-GB" i="1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43188"/>
            <a:ext cx="7543800" cy="4457700"/>
          </a:xfrm>
        </p:spPr>
        <p:txBody>
          <a:bodyPr/>
          <a:lstStyle/>
          <a:p>
            <a:r>
              <a:rPr lang="en-US" smtClean="0"/>
              <a:t>Disease registries (e.g. for cancer)</a:t>
            </a:r>
          </a:p>
          <a:p>
            <a:r>
              <a:rPr lang="en-US" smtClean="0"/>
              <a:t>Records of physicians (e.g. GPs)</a:t>
            </a:r>
          </a:p>
          <a:p>
            <a:r>
              <a:rPr lang="en-US" smtClean="0"/>
              <a:t>Hospital admission or discharge records</a:t>
            </a:r>
          </a:p>
          <a:p>
            <a:r>
              <a:rPr lang="en-US" smtClean="0"/>
              <a:t>Pathology department log books</a:t>
            </a:r>
          </a:p>
          <a:p>
            <a:r>
              <a:rPr lang="en-GB" smtClean="0"/>
              <a:t>Screening units (e.g. for breast cancer)</a:t>
            </a:r>
          </a:p>
        </p:txBody>
      </p:sp>
      <p:sp>
        <p:nvSpPr>
          <p:cNvPr id="239619" name="Text Box 4"/>
          <p:cNvSpPr txBox="1">
            <a:spLocks noChangeArrowheads="1"/>
          </p:cNvSpPr>
          <p:nvPr/>
        </p:nvSpPr>
        <p:spPr bwMode="auto">
          <a:xfrm>
            <a:off x="755650" y="1489075"/>
            <a:ext cx="7489825" cy="860425"/>
          </a:xfrm>
          <a:prstGeom prst="rect">
            <a:avLst/>
          </a:prstGeom>
          <a:solidFill>
            <a:srgbClr val="009067">
              <a:alpha val="50195"/>
            </a:srgbClr>
          </a:solidFill>
          <a:ln w="38100">
            <a:solidFill>
              <a:srgbClr val="00906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4B4F55"/>
                </a:solidFill>
                <a:latin typeface="Arial" charset="0"/>
              </a:rPr>
              <a:t>After having established a clear definition and strict diagnostic criteria of the disease</a:t>
            </a: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4749800" y="0"/>
            <a:ext cx="4394200" cy="1196975"/>
          </a:xfrm>
          <a:prstGeom prst="wedgeEllipseCallout">
            <a:avLst>
              <a:gd name="adj1" fmla="val -42630"/>
              <a:gd name="adj2" fmla="val 67773"/>
            </a:avLst>
          </a:prstGeom>
          <a:solidFill>
            <a:srgbClr val="E68E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2000">
                <a:solidFill>
                  <a:srgbClr val="4B4F55"/>
                </a:solidFill>
                <a:latin typeface="Arial" charset="0"/>
              </a:rPr>
              <a:t>Histologically confirmed malignant, primary brain tumour (ICD-10: C71)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Selection of controls</a:t>
            </a:r>
          </a:p>
        </p:txBody>
      </p:sp>
      <p:sp>
        <p:nvSpPr>
          <p:cNvPr id="2416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Selection of an appropriate comparison group is the most difficult and critical issue in the design of case-control studies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Controls are subjects </a:t>
            </a:r>
            <a:r>
              <a:rPr lang="en-US" sz="2800" dirty="0" smtClean="0">
                <a:solidFill>
                  <a:srgbClr val="DC0217"/>
                </a:solidFill>
              </a:rPr>
              <a:t>free of the disease</a:t>
            </a:r>
            <a:r>
              <a:rPr lang="en-US" sz="2800" dirty="0" smtClean="0"/>
              <a:t> (or outcome of interest) during the same period of time in which the cases were identified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dirty="0" smtClean="0"/>
              <a:t>They should come from the population of individuals who would have been identified and included as cases had they also developed the disease.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They should be representative of that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Sources of controls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General population</a:t>
            </a:r>
          </a:p>
          <a:p>
            <a:pPr eaLnBrk="1" hangingPunct="1"/>
            <a:r>
              <a:rPr lang="en-GB" smtClean="0"/>
              <a:t>Neighbourhood</a:t>
            </a:r>
          </a:p>
          <a:p>
            <a:pPr eaLnBrk="1" hangingPunct="1"/>
            <a:r>
              <a:rPr lang="en-GB" smtClean="0"/>
              <a:t>Friends/relatives</a:t>
            </a:r>
          </a:p>
          <a:p>
            <a:pPr eaLnBrk="1" hangingPunct="1"/>
            <a:r>
              <a:rPr lang="en-GB" smtClean="0"/>
              <a:t>Hospital or clinic-based</a:t>
            </a:r>
          </a:p>
          <a:p>
            <a:pPr eaLnBrk="1" hangingPunct="1"/>
            <a:r>
              <a:rPr lang="en-GB" smtClean="0"/>
              <a:t>(Random digit dialling)</a:t>
            </a:r>
          </a:p>
        </p:txBody>
      </p:sp>
      <p:sp>
        <p:nvSpPr>
          <p:cNvPr id="243715" name="AutoShape 5"/>
          <p:cNvSpPr>
            <a:spLocks noChangeArrowheads="1"/>
          </p:cNvSpPr>
          <p:nvPr/>
        </p:nvSpPr>
        <p:spPr bwMode="auto">
          <a:xfrm>
            <a:off x="1258888" y="5661025"/>
            <a:ext cx="935037" cy="504825"/>
          </a:xfrm>
          <a:prstGeom prst="rightArrow">
            <a:avLst>
              <a:gd name="adj1" fmla="val 50000"/>
              <a:gd name="adj2" fmla="val 46305"/>
            </a:avLst>
          </a:prstGeom>
          <a:solidFill>
            <a:srgbClr val="E68E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3716" name="Text Box 6"/>
          <p:cNvSpPr txBox="1">
            <a:spLocks noChangeArrowheads="1"/>
          </p:cNvSpPr>
          <p:nvPr/>
        </p:nvSpPr>
        <p:spPr bwMode="auto">
          <a:xfrm>
            <a:off x="2411413" y="5516563"/>
            <a:ext cx="6337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4B4F55"/>
                </a:solidFill>
                <a:latin typeface="Arial" charset="0"/>
              </a:rPr>
              <a:t>Variation in amount of recall bias, response rates, selection bias, costs and feasibility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60024607503428846_jXR4gSEA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485900"/>
            <a:ext cx="82153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Measurement of exposure</a:t>
            </a:r>
          </a:p>
        </p:txBody>
      </p:sp>
      <p:sp>
        <p:nvSpPr>
          <p:cNvPr id="2457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/>
              <a:t>Often self-reported:</a:t>
            </a:r>
          </a:p>
          <a:p>
            <a:r>
              <a:rPr lang="en-GB" smtClean="0"/>
              <a:t>Interviews</a:t>
            </a:r>
          </a:p>
          <a:p>
            <a:r>
              <a:rPr lang="en-GB" smtClean="0"/>
              <a:t>Questionnaires</a:t>
            </a: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r>
              <a:rPr lang="en-GB" smtClean="0"/>
              <a:t>More objective measures:</a:t>
            </a:r>
          </a:p>
          <a:p>
            <a:r>
              <a:rPr lang="en-GB" smtClean="0"/>
              <a:t>Hospital records, employer registries</a:t>
            </a:r>
          </a:p>
          <a:p>
            <a:r>
              <a:rPr lang="en-GB" smtClean="0"/>
              <a:t>Blood, urine tests, etc</a:t>
            </a:r>
          </a:p>
        </p:txBody>
      </p:sp>
      <p:sp>
        <p:nvSpPr>
          <p:cNvPr id="245763" name="AutoShape 5"/>
          <p:cNvSpPr>
            <a:spLocks/>
          </p:cNvSpPr>
          <p:nvPr/>
        </p:nvSpPr>
        <p:spPr bwMode="auto">
          <a:xfrm>
            <a:off x="4427538" y="2133600"/>
            <a:ext cx="504825" cy="1368425"/>
          </a:xfrm>
          <a:prstGeom prst="rightBrace">
            <a:avLst>
              <a:gd name="adj1" fmla="val 22589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2278" name="AutoShape 6"/>
          <p:cNvSpPr>
            <a:spLocks/>
          </p:cNvSpPr>
          <p:nvPr/>
        </p:nvSpPr>
        <p:spPr bwMode="auto">
          <a:xfrm>
            <a:off x="4356100" y="2276475"/>
            <a:ext cx="792163" cy="1223963"/>
          </a:xfrm>
          <a:prstGeom prst="rightBrace">
            <a:avLst>
              <a:gd name="adj1" fmla="val 12876"/>
              <a:gd name="adj2" fmla="val 50000"/>
            </a:avLst>
          </a:prstGeom>
          <a:noFill/>
          <a:ln w="9525">
            <a:solidFill>
              <a:srgbClr val="4B4F5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5219700" y="2565400"/>
            <a:ext cx="2179638" cy="588963"/>
          </a:xfrm>
          <a:prstGeom prst="rect">
            <a:avLst/>
          </a:prstGeom>
          <a:noFill/>
          <a:ln w="9525">
            <a:solidFill>
              <a:srgbClr val="C5153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4B4F55"/>
                </a:solidFill>
                <a:latin typeface="Arial" charset="0"/>
              </a:rPr>
              <a:t>Recall</a:t>
            </a:r>
            <a:r>
              <a:rPr lang="nl-NL" sz="3200">
                <a:solidFill>
                  <a:srgbClr val="4B4F55"/>
                </a:solidFill>
                <a:latin typeface="Arial" charset="0"/>
              </a:rPr>
              <a:t> bias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/>
      <p:bldP spid="18227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Procedure for carrying out a case-control study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43100"/>
            <a:ext cx="8054975" cy="44577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u="sng" smtClean="0">
                <a:cs typeface="Times New Roman" pitchFamily="18" charset="0"/>
              </a:rPr>
              <a:t>Procedure</a:t>
            </a:r>
            <a:r>
              <a:rPr lang="en-GB" sz="2400" smtClean="0">
                <a:cs typeface="Times New Roman" pitchFamily="18" charset="0"/>
              </a:rPr>
              <a:t> 				</a:t>
            </a:r>
            <a:r>
              <a:rPr lang="en-GB" sz="2400" u="sng" smtClean="0">
                <a:cs typeface="Times New Roman" pitchFamily="18" charset="0"/>
              </a:rPr>
              <a:t>Example</a:t>
            </a:r>
            <a:endParaRPr lang="en-GB" sz="240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smtClean="0">
                <a:cs typeface="Times New Roman" pitchFamily="18" charset="0"/>
              </a:rPr>
              <a:t>1 	Select cases with disease	Cases: brain tumours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smtClean="0">
                <a:cs typeface="Times New Roman" pitchFamily="18" charset="0"/>
              </a:rPr>
              <a:t>  	controls without disease		Controls: from population					without cancer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smtClean="0">
                <a:cs typeface="Times New Roman" pitchFamily="18" charset="0"/>
              </a:rPr>
              <a:t>2	Obtain information on past	Examine mobile phone exposures and other		use to classify people factors				into exposure categories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smtClean="0">
                <a:cs typeface="Times New Roman" pitchFamily="18" charset="0"/>
              </a:rPr>
              <a:t>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smtClean="0">
                <a:cs typeface="Times New Roman" pitchFamily="18" charset="0"/>
              </a:rPr>
              <a:t>3 	Compare proportions of 		Compare proportion of  people exposed in 		frequent mobile phone  cases and controls		users in cases and 						controls</a:t>
            </a:r>
            <a:r>
              <a:rPr lang="en-GB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Case-control study</a:t>
            </a:r>
          </a:p>
        </p:txBody>
      </p:sp>
      <p:pic>
        <p:nvPicPr>
          <p:cNvPr id="2498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5" y="1916113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1163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2708275"/>
            <a:ext cx="741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6875" y="2687638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9038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6963" y="273050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9813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6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1200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7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0388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8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1225" y="1916113"/>
            <a:ext cx="7413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9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7638" y="2687638"/>
            <a:ext cx="7413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70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1938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71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87700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72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9000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73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6838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74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6913" y="2687638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75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4800" y="268763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76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3325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77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4475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78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08925" y="35718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79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938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80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35613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81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4343400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82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1325" y="434340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83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3488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84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434340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85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4263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86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650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87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4838" y="35718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88" name="Picture 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5675" y="3571875"/>
            <a:ext cx="741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89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2088" y="4343400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0" name="Picture 3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6388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1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2150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2" name="Picture 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43450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3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1288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4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1363" y="4343400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5" name="Picture 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50" y="434340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6" name="Picture 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7775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97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8925" y="4343400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98" name="Rectangle 43"/>
          <p:cNvSpPr>
            <a:spLocks noChangeArrowheads="1"/>
          </p:cNvSpPr>
          <p:nvPr/>
        </p:nvSpPr>
        <p:spPr bwMode="auto">
          <a:xfrm>
            <a:off x="7848600" y="404813"/>
            <a:ext cx="1295400" cy="360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rgbClr val="4B4F55"/>
                </a:solidFill>
                <a:latin typeface="Arial" charset="0"/>
              </a:rPr>
              <a:t>unexposed</a:t>
            </a:r>
          </a:p>
        </p:txBody>
      </p:sp>
      <p:sp>
        <p:nvSpPr>
          <p:cNvPr id="249899" name="Rectangle 44"/>
          <p:cNvSpPr>
            <a:spLocks noChangeArrowheads="1"/>
          </p:cNvSpPr>
          <p:nvPr/>
        </p:nvSpPr>
        <p:spPr bwMode="auto">
          <a:xfrm>
            <a:off x="7848600" y="0"/>
            <a:ext cx="1295400" cy="360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rgbClr val="4B4F55"/>
                </a:solidFill>
                <a:latin typeface="Arial" charset="0"/>
              </a:rPr>
              <a:t>exposed</a:t>
            </a:r>
          </a:p>
        </p:txBody>
      </p:sp>
      <p:pic>
        <p:nvPicPr>
          <p:cNvPr id="249900" name="Picture 4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08925" y="520065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01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938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02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35613" y="5200650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03" name="Picture 4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5972175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04" name="Picture 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1325" y="59721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05" name="Picture 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3488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06" name="Picture 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59721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07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4263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08" name="Picture 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650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09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4838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10" name="Picture 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5675" y="5200650"/>
            <a:ext cx="741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11" name="Picture 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2088" y="5972175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12" name="Picture 5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6388" y="5200650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13" name="Picture 5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2150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14" name="Picture 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43450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15" name="Picture 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1288" y="5200650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16" name="Picture 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1363" y="5972175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17" name="Picture 6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250" y="59721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18" name="Picture 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7775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19" name="Picture 6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8925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920" name="Text Box 65"/>
          <p:cNvSpPr txBox="1">
            <a:spLocks noChangeArrowheads="1"/>
          </p:cNvSpPr>
          <p:nvPr/>
        </p:nvSpPr>
        <p:spPr bwMode="auto">
          <a:xfrm>
            <a:off x="4500563" y="0"/>
            <a:ext cx="3324225" cy="730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0">
                <a:latin typeface="Arial" charset="0"/>
              </a:rPr>
              <a:t>        </a:t>
            </a:r>
            <a:r>
              <a:rPr lang="en-GB" sz="1400" i="0">
                <a:solidFill>
                  <a:srgbClr val="4B4F55"/>
                </a:solidFill>
                <a:latin typeface="Arial" charset="0"/>
              </a:rPr>
              <a:t>Cases (have the disease)</a:t>
            </a:r>
          </a:p>
          <a:p>
            <a:pPr algn="r"/>
            <a:endParaRPr lang="en-GB" sz="1400" i="0">
              <a:solidFill>
                <a:srgbClr val="4B4F55"/>
              </a:solidFill>
              <a:latin typeface="Arial" charset="0"/>
            </a:endParaRPr>
          </a:p>
          <a:p>
            <a:pPr algn="r"/>
            <a:r>
              <a:rPr lang="en-GB" sz="1400" i="0">
                <a:solidFill>
                  <a:srgbClr val="4B4F55"/>
                </a:solidFill>
                <a:latin typeface="Arial" charset="0"/>
              </a:rPr>
              <a:t>     Controls (do not have the disease)</a:t>
            </a:r>
          </a:p>
        </p:txBody>
      </p:sp>
      <p:pic>
        <p:nvPicPr>
          <p:cNvPr id="249921" name="Picture 6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3" y="476250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922" name="Picture 67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0"/>
            <a:ext cx="43815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Take a representative sample of the cases</a:t>
            </a:r>
          </a:p>
        </p:txBody>
      </p:sp>
      <p:pic>
        <p:nvPicPr>
          <p:cNvPr id="2519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9038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9813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0388" y="1916113"/>
            <a:ext cx="777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1225" y="1916113"/>
            <a:ext cx="7413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343400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434340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434340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2088" y="4343400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38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972175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59721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3488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20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5972175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21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4263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22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50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23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838" y="5200650"/>
            <a:ext cx="7778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24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675" y="5200650"/>
            <a:ext cx="741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25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2088" y="5972175"/>
            <a:ext cx="7413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1926" name="Group 23"/>
          <p:cNvGrpSpPr>
            <a:grpSpLocks/>
          </p:cNvGrpSpPr>
          <p:nvPr/>
        </p:nvGrpSpPr>
        <p:grpSpPr bwMode="auto">
          <a:xfrm>
            <a:off x="468313" y="2687638"/>
            <a:ext cx="7991475" cy="1677987"/>
            <a:chOff x="295" y="1693"/>
            <a:chExt cx="5034" cy="1057"/>
          </a:xfrm>
        </p:grpSpPr>
        <p:pic>
          <p:nvPicPr>
            <p:cNvPr id="251932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" y="1706"/>
              <a:ext cx="467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33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0" y="1693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34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1" y="1720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35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3" y="1693"/>
              <a:ext cx="467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36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" y="2250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37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77" y="2250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38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3" y="2250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39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6" y="2250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40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" y="2250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941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2" y="2250"/>
              <a:ext cx="467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1942" name="Rectangle 34"/>
            <p:cNvSpPr>
              <a:spLocks noChangeArrowheads="1"/>
            </p:cNvSpPr>
            <p:nvPr/>
          </p:nvSpPr>
          <p:spPr bwMode="auto">
            <a:xfrm>
              <a:off x="295" y="1706"/>
              <a:ext cx="5034" cy="1044"/>
            </a:xfrm>
            <a:prstGeom prst="rect">
              <a:avLst/>
            </a:prstGeom>
            <a:noFill/>
            <a:ln w="31750">
              <a:solidFill>
                <a:srgbClr val="0404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1927" name="Rectangle 35"/>
          <p:cNvSpPr>
            <a:spLocks noChangeArrowheads="1"/>
          </p:cNvSpPr>
          <p:nvPr/>
        </p:nvSpPr>
        <p:spPr bwMode="auto">
          <a:xfrm>
            <a:off x="7848600" y="404813"/>
            <a:ext cx="1295400" cy="360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rgbClr val="4B4F55"/>
                </a:solidFill>
                <a:latin typeface="Arial" charset="0"/>
              </a:rPr>
              <a:t>unexposed</a:t>
            </a:r>
          </a:p>
        </p:txBody>
      </p:sp>
      <p:sp>
        <p:nvSpPr>
          <p:cNvPr id="251928" name="Rectangle 36"/>
          <p:cNvSpPr>
            <a:spLocks noChangeArrowheads="1"/>
          </p:cNvSpPr>
          <p:nvPr/>
        </p:nvSpPr>
        <p:spPr bwMode="auto">
          <a:xfrm>
            <a:off x="7848600" y="0"/>
            <a:ext cx="1295400" cy="360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rgbClr val="4B4F55"/>
                </a:solidFill>
                <a:latin typeface="Arial" charset="0"/>
              </a:rPr>
              <a:t>exposed</a:t>
            </a:r>
          </a:p>
        </p:txBody>
      </p:sp>
      <p:sp>
        <p:nvSpPr>
          <p:cNvPr id="251929" name="Text Box 37"/>
          <p:cNvSpPr txBox="1">
            <a:spLocks noChangeArrowheads="1"/>
          </p:cNvSpPr>
          <p:nvPr/>
        </p:nvSpPr>
        <p:spPr bwMode="auto">
          <a:xfrm>
            <a:off x="4500563" y="0"/>
            <a:ext cx="3324225" cy="730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0">
                <a:latin typeface="Arial" charset="0"/>
              </a:rPr>
              <a:t>        </a:t>
            </a:r>
            <a:r>
              <a:rPr lang="en-GB" sz="1400" i="0">
                <a:solidFill>
                  <a:srgbClr val="4B4F55"/>
                </a:solidFill>
                <a:latin typeface="Arial" charset="0"/>
              </a:rPr>
              <a:t>Cases (have the disease)</a:t>
            </a:r>
          </a:p>
          <a:p>
            <a:pPr algn="r"/>
            <a:endParaRPr lang="en-GB" sz="1400" i="0">
              <a:solidFill>
                <a:srgbClr val="4B4F55"/>
              </a:solidFill>
              <a:latin typeface="Arial" charset="0"/>
            </a:endParaRPr>
          </a:p>
          <a:p>
            <a:pPr algn="r"/>
            <a:r>
              <a:rPr lang="en-GB" sz="1400" i="0">
                <a:solidFill>
                  <a:srgbClr val="4B4F55"/>
                </a:solidFill>
                <a:latin typeface="Arial" charset="0"/>
              </a:rPr>
              <a:t>     Controls (do not have the disease)</a:t>
            </a:r>
          </a:p>
        </p:txBody>
      </p:sp>
      <p:pic>
        <p:nvPicPr>
          <p:cNvPr id="251930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476250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31" name="Picture 39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0"/>
            <a:ext cx="43815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Select a suitable control group</a:t>
            </a:r>
          </a:p>
        </p:txBody>
      </p:sp>
      <p:pic>
        <p:nvPicPr>
          <p:cNvPr id="2539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475" y="1916113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1163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1938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7700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0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6838" y="1916113"/>
            <a:ext cx="763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6913" y="2687638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4800" y="268763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3325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4475" y="2687638"/>
            <a:ext cx="7635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8925" y="35718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5613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6388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1288" y="3571875"/>
            <a:ext cx="7635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2150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3450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70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1363" y="5972175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71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59721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7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7775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7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8925" y="5972175"/>
            <a:ext cx="7635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3974" name="Group 23"/>
          <p:cNvGrpSpPr>
            <a:grpSpLocks/>
          </p:cNvGrpSpPr>
          <p:nvPr/>
        </p:nvGrpSpPr>
        <p:grpSpPr bwMode="auto">
          <a:xfrm>
            <a:off x="828675" y="4343400"/>
            <a:ext cx="7991475" cy="1677988"/>
            <a:chOff x="522" y="2736"/>
            <a:chExt cx="5034" cy="1057"/>
          </a:xfrm>
        </p:grpSpPr>
        <p:pic>
          <p:nvPicPr>
            <p:cNvPr id="253980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36" y="273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3981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8" y="273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3982" name="Picture 2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7" y="2736"/>
              <a:ext cx="483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3983" name="Picture 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20" y="2736"/>
              <a:ext cx="483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3984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6" y="273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3985" name="Picture 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82" y="273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3986" name="Picture 3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82" y="3276"/>
              <a:ext cx="483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3987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87" y="327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3988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3" y="327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3989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9" y="327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3990" name="Rectangle 34"/>
            <p:cNvSpPr>
              <a:spLocks noChangeArrowheads="1"/>
            </p:cNvSpPr>
            <p:nvPr/>
          </p:nvSpPr>
          <p:spPr bwMode="auto">
            <a:xfrm>
              <a:off x="522" y="2749"/>
              <a:ext cx="5034" cy="1044"/>
            </a:xfrm>
            <a:prstGeom prst="rect">
              <a:avLst/>
            </a:prstGeom>
            <a:noFill/>
            <a:ln w="31750">
              <a:solidFill>
                <a:srgbClr val="0404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3975" name="Rectangle 35"/>
          <p:cNvSpPr>
            <a:spLocks noChangeArrowheads="1"/>
          </p:cNvSpPr>
          <p:nvPr/>
        </p:nvSpPr>
        <p:spPr bwMode="auto">
          <a:xfrm>
            <a:off x="7848600" y="404813"/>
            <a:ext cx="1295400" cy="360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chemeClr val="tx1"/>
                </a:solidFill>
                <a:latin typeface="Arial" charset="0"/>
              </a:rPr>
              <a:t>unexposed</a:t>
            </a:r>
          </a:p>
        </p:txBody>
      </p:sp>
      <p:sp>
        <p:nvSpPr>
          <p:cNvPr id="253976" name="Rectangle 36"/>
          <p:cNvSpPr>
            <a:spLocks noChangeArrowheads="1"/>
          </p:cNvSpPr>
          <p:nvPr/>
        </p:nvSpPr>
        <p:spPr bwMode="auto">
          <a:xfrm>
            <a:off x="7848600" y="0"/>
            <a:ext cx="1295400" cy="360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chemeClr val="tx1"/>
                </a:solidFill>
                <a:latin typeface="Arial" charset="0"/>
              </a:rPr>
              <a:t>exposed</a:t>
            </a:r>
          </a:p>
        </p:txBody>
      </p:sp>
      <p:sp>
        <p:nvSpPr>
          <p:cNvPr id="253977" name="Text Box 37"/>
          <p:cNvSpPr txBox="1">
            <a:spLocks noChangeArrowheads="1"/>
          </p:cNvSpPr>
          <p:nvPr/>
        </p:nvSpPr>
        <p:spPr bwMode="auto">
          <a:xfrm>
            <a:off x="4500563" y="0"/>
            <a:ext cx="3324225" cy="730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i="0">
                <a:latin typeface="Arial" charset="0"/>
              </a:rPr>
              <a:t>        Cases (have the disease)</a:t>
            </a:r>
          </a:p>
          <a:p>
            <a:pPr algn="r"/>
            <a:endParaRPr lang="en-GB" sz="1400" i="0">
              <a:latin typeface="Arial" charset="0"/>
            </a:endParaRPr>
          </a:p>
          <a:p>
            <a:pPr algn="r"/>
            <a:r>
              <a:rPr lang="en-GB" sz="1400" i="0">
                <a:latin typeface="Arial" charset="0"/>
              </a:rPr>
              <a:t>     Controls (do not have the disease)</a:t>
            </a:r>
          </a:p>
        </p:txBody>
      </p:sp>
      <p:pic>
        <p:nvPicPr>
          <p:cNvPr id="253978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476250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79" name="Picture 39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0"/>
            <a:ext cx="43815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Compare the odds of being exposed among cases</a:t>
            </a:r>
            <a:br>
              <a:rPr lang="en-GB" smtClean="0"/>
            </a:br>
            <a:r>
              <a:rPr lang="en-GB" smtClean="0"/>
              <a:t> and controls</a:t>
            </a:r>
          </a:p>
        </p:txBody>
      </p:sp>
      <p:grpSp>
        <p:nvGrpSpPr>
          <p:cNvPr id="173059" name="Group 3"/>
          <p:cNvGrpSpPr>
            <a:grpSpLocks/>
          </p:cNvGrpSpPr>
          <p:nvPr/>
        </p:nvGrpSpPr>
        <p:grpSpPr bwMode="auto">
          <a:xfrm>
            <a:off x="36513" y="1463675"/>
            <a:ext cx="7991475" cy="1677988"/>
            <a:chOff x="295" y="1693"/>
            <a:chExt cx="5034" cy="1057"/>
          </a:xfrm>
        </p:grpSpPr>
        <p:pic>
          <p:nvPicPr>
            <p:cNvPr id="25602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1706"/>
              <a:ext cx="467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2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0" y="1693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2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1" y="1720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26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3" y="1693"/>
              <a:ext cx="467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2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" y="2250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28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77" y="2250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29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3" y="2250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30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76" y="2250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31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" y="2250"/>
              <a:ext cx="49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32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02" y="2250"/>
              <a:ext cx="467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33" name="Rectangle 14"/>
            <p:cNvSpPr>
              <a:spLocks noChangeArrowheads="1"/>
            </p:cNvSpPr>
            <p:nvPr/>
          </p:nvSpPr>
          <p:spPr bwMode="auto">
            <a:xfrm>
              <a:off x="295" y="1706"/>
              <a:ext cx="5034" cy="1044"/>
            </a:xfrm>
            <a:prstGeom prst="rect">
              <a:avLst/>
            </a:prstGeom>
            <a:noFill/>
            <a:ln w="31750">
              <a:solidFill>
                <a:srgbClr val="0404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3071" name="Group 15"/>
          <p:cNvGrpSpPr>
            <a:grpSpLocks/>
          </p:cNvGrpSpPr>
          <p:nvPr/>
        </p:nvGrpSpPr>
        <p:grpSpPr bwMode="auto">
          <a:xfrm>
            <a:off x="34925" y="3838575"/>
            <a:ext cx="7991475" cy="1677988"/>
            <a:chOff x="522" y="2736"/>
            <a:chExt cx="5034" cy="1057"/>
          </a:xfrm>
        </p:grpSpPr>
        <p:pic>
          <p:nvPicPr>
            <p:cNvPr id="256012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36" y="273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13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8" y="273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14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7" y="2736"/>
              <a:ext cx="483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15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20" y="2736"/>
              <a:ext cx="483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16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86" y="273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17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82" y="273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18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82" y="3276"/>
              <a:ext cx="483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19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87" y="327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20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93" y="327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21" name="Picture 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89" y="3276"/>
              <a:ext cx="48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22" name="Rectangle 26"/>
            <p:cNvSpPr>
              <a:spLocks noChangeArrowheads="1"/>
            </p:cNvSpPr>
            <p:nvPr/>
          </p:nvSpPr>
          <p:spPr bwMode="auto">
            <a:xfrm>
              <a:off x="522" y="2749"/>
              <a:ext cx="5034" cy="1044"/>
            </a:xfrm>
            <a:prstGeom prst="rect">
              <a:avLst/>
            </a:prstGeom>
            <a:noFill/>
            <a:ln w="31750">
              <a:solidFill>
                <a:srgbClr val="04040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3083" name="Rectangle 27"/>
          <p:cNvSpPr>
            <a:spLocks noChangeArrowheads="1"/>
          </p:cNvSpPr>
          <p:nvPr/>
        </p:nvSpPr>
        <p:spPr bwMode="auto">
          <a:xfrm>
            <a:off x="0" y="3213100"/>
            <a:ext cx="648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i="0">
                <a:solidFill>
                  <a:srgbClr val="4B4F55"/>
                </a:solidFill>
                <a:latin typeface="Arial" charset="0"/>
              </a:rPr>
              <a:t>a. Odds of being exposed (cases)=</a:t>
            </a:r>
          </a:p>
        </p:txBody>
      </p:sp>
      <p:sp>
        <p:nvSpPr>
          <p:cNvPr id="173084" name="Rectangle 28"/>
          <p:cNvSpPr>
            <a:spLocks noChangeArrowheads="1"/>
          </p:cNvSpPr>
          <p:nvPr/>
        </p:nvSpPr>
        <p:spPr bwMode="auto">
          <a:xfrm>
            <a:off x="34925" y="5516563"/>
            <a:ext cx="6961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i="0">
                <a:solidFill>
                  <a:srgbClr val="4B4F55"/>
                </a:solidFill>
                <a:latin typeface="Arial" charset="0"/>
              </a:rPr>
              <a:t>b. Odds of being exposed (controls) =</a:t>
            </a:r>
          </a:p>
        </p:txBody>
      </p:sp>
      <p:sp>
        <p:nvSpPr>
          <p:cNvPr id="173085" name="Rectangle 29"/>
          <p:cNvSpPr>
            <a:spLocks noChangeArrowheads="1"/>
          </p:cNvSpPr>
          <p:nvPr/>
        </p:nvSpPr>
        <p:spPr bwMode="auto">
          <a:xfrm>
            <a:off x="107950" y="6237288"/>
            <a:ext cx="6205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i="0">
                <a:solidFill>
                  <a:srgbClr val="4B4F55"/>
                </a:solidFill>
                <a:latin typeface="Arial" charset="0"/>
              </a:rPr>
              <a:t>c. Odds ratio = (7/3) / (3/7) = 5.44</a:t>
            </a:r>
          </a:p>
        </p:txBody>
      </p:sp>
      <p:sp>
        <p:nvSpPr>
          <p:cNvPr id="256007" name="Rectangle 30"/>
          <p:cNvSpPr>
            <a:spLocks noChangeArrowheads="1"/>
          </p:cNvSpPr>
          <p:nvPr/>
        </p:nvSpPr>
        <p:spPr bwMode="auto">
          <a:xfrm>
            <a:off x="7848600" y="404813"/>
            <a:ext cx="1295400" cy="360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chemeClr val="tx1"/>
                </a:solidFill>
                <a:latin typeface="Arial" charset="0"/>
              </a:rPr>
              <a:t>unexposed</a:t>
            </a:r>
          </a:p>
        </p:txBody>
      </p:sp>
      <p:sp>
        <p:nvSpPr>
          <p:cNvPr id="256008" name="Rectangle 31"/>
          <p:cNvSpPr>
            <a:spLocks noChangeArrowheads="1"/>
          </p:cNvSpPr>
          <p:nvPr/>
        </p:nvSpPr>
        <p:spPr bwMode="auto">
          <a:xfrm>
            <a:off x="7848600" y="0"/>
            <a:ext cx="1295400" cy="360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i="0">
                <a:solidFill>
                  <a:schemeClr val="tx1"/>
                </a:solidFill>
                <a:latin typeface="Arial" charset="0"/>
              </a:rPr>
              <a:t>exposed</a:t>
            </a:r>
          </a:p>
        </p:txBody>
      </p:sp>
      <p:sp>
        <p:nvSpPr>
          <p:cNvPr id="173088" name="Rectangle 32"/>
          <p:cNvSpPr>
            <a:spLocks noChangeArrowheads="1"/>
          </p:cNvSpPr>
          <p:nvPr/>
        </p:nvSpPr>
        <p:spPr bwMode="auto">
          <a:xfrm>
            <a:off x="6443663" y="3213100"/>
            <a:ext cx="747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i="0">
                <a:solidFill>
                  <a:srgbClr val="4B4F55"/>
                </a:solidFill>
                <a:latin typeface="Arial" charset="0"/>
              </a:rPr>
              <a:t>7/3</a:t>
            </a:r>
          </a:p>
        </p:txBody>
      </p:sp>
      <p:sp>
        <p:nvSpPr>
          <p:cNvPr id="173089" name="Rectangle 33"/>
          <p:cNvSpPr>
            <a:spLocks noChangeArrowheads="1"/>
          </p:cNvSpPr>
          <p:nvPr/>
        </p:nvSpPr>
        <p:spPr bwMode="auto">
          <a:xfrm>
            <a:off x="6877050" y="5516563"/>
            <a:ext cx="7477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i="0">
                <a:solidFill>
                  <a:srgbClr val="4B4F55"/>
                </a:solidFill>
                <a:latin typeface="Arial" charset="0"/>
              </a:rPr>
              <a:t>3/7</a:t>
            </a:r>
          </a:p>
        </p:txBody>
      </p:sp>
      <p:sp>
        <p:nvSpPr>
          <p:cNvPr id="256011" name="AutoShape 3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83" grpId="0"/>
      <p:bldP spid="173084" grpId="0"/>
      <p:bldP spid="173085" grpId="0"/>
      <p:bldP spid="173088" grpId="0"/>
      <p:bldP spid="1730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Alternative method for calculation of the odds ratio</a:t>
            </a:r>
          </a:p>
        </p:txBody>
      </p:sp>
      <p:sp>
        <p:nvSpPr>
          <p:cNvPr id="258050" name="Line 4"/>
          <p:cNvSpPr>
            <a:spLocks noChangeShapeType="1"/>
          </p:cNvSpPr>
          <p:nvPr/>
        </p:nvSpPr>
        <p:spPr bwMode="auto">
          <a:xfrm>
            <a:off x="457200" y="2332038"/>
            <a:ext cx="86058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58051" name="Line 5"/>
          <p:cNvSpPr>
            <a:spLocks noChangeShapeType="1"/>
          </p:cNvSpPr>
          <p:nvPr/>
        </p:nvSpPr>
        <p:spPr bwMode="auto">
          <a:xfrm>
            <a:off x="457200" y="3627438"/>
            <a:ext cx="86058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58052" name="Line 6"/>
          <p:cNvSpPr>
            <a:spLocks noChangeShapeType="1"/>
          </p:cNvSpPr>
          <p:nvPr/>
        </p:nvSpPr>
        <p:spPr bwMode="auto">
          <a:xfrm>
            <a:off x="457200" y="5380038"/>
            <a:ext cx="86058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58053" name="Text Box 7"/>
          <p:cNvSpPr txBox="1">
            <a:spLocks noChangeArrowheads="1"/>
          </p:cNvSpPr>
          <p:nvPr/>
        </p:nvSpPr>
        <p:spPr bwMode="auto">
          <a:xfrm>
            <a:off x="381000" y="271303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>
                <a:solidFill>
                  <a:srgbClr val="4B4F55"/>
                </a:solidFill>
                <a:latin typeface="Arial" charset="0"/>
              </a:rPr>
              <a:t>Cases </a:t>
            </a:r>
          </a:p>
        </p:txBody>
      </p:sp>
      <p:sp>
        <p:nvSpPr>
          <p:cNvPr id="258054" name="Text Box 8"/>
          <p:cNvSpPr txBox="1">
            <a:spLocks noChangeArrowheads="1"/>
          </p:cNvSpPr>
          <p:nvPr/>
        </p:nvSpPr>
        <p:spPr bwMode="auto">
          <a:xfrm>
            <a:off x="457200" y="4313238"/>
            <a:ext cx="3136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>
                <a:solidFill>
                  <a:srgbClr val="4B4F55"/>
                </a:solidFill>
                <a:latin typeface="Arial" charset="0"/>
              </a:rPr>
              <a:t>Controls </a:t>
            </a:r>
          </a:p>
        </p:txBody>
      </p:sp>
      <p:sp>
        <p:nvSpPr>
          <p:cNvPr id="258055" name="Line 10"/>
          <p:cNvSpPr>
            <a:spLocks noChangeShapeType="1"/>
          </p:cNvSpPr>
          <p:nvPr/>
        </p:nvSpPr>
        <p:spPr bwMode="auto">
          <a:xfrm>
            <a:off x="3810000" y="1493838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58056" name="Text Box 14"/>
          <p:cNvSpPr txBox="1">
            <a:spLocks noChangeArrowheads="1"/>
          </p:cNvSpPr>
          <p:nvPr/>
        </p:nvSpPr>
        <p:spPr bwMode="auto">
          <a:xfrm>
            <a:off x="4038600" y="1493838"/>
            <a:ext cx="1757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>
                <a:solidFill>
                  <a:srgbClr val="4B4F55"/>
                </a:solidFill>
                <a:latin typeface="Arial" charset="0"/>
              </a:rPr>
              <a:t>Exposed</a:t>
            </a:r>
            <a:endParaRPr lang="en-US" sz="2800" b="1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58057" name="Text Box 15"/>
          <p:cNvSpPr txBox="1">
            <a:spLocks noChangeArrowheads="1"/>
          </p:cNvSpPr>
          <p:nvPr/>
        </p:nvSpPr>
        <p:spPr bwMode="auto">
          <a:xfrm>
            <a:off x="6248400" y="1493838"/>
            <a:ext cx="228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4B4F55"/>
                </a:solidFill>
                <a:latin typeface="Arial" charset="0"/>
              </a:rPr>
              <a:t>Unexposed</a:t>
            </a:r>
          </a:p>
        </p:txBody>
      </p:sp>
      <p:sp>
        <p:nvSpPr>
          <p:cNvPr id="258058" name="Text Box 16"/>
          <p:cNvSpPr txBox="1">
            <a:spLocks noChangeArrowheads="1"/>
          </p:cNvSpPr>
          <p:nvPr/>
        </p:nvSpPr>
        <p:spPr bwMode="auto">
          <a:xfrm>
            <a:off x="4445000" y="267335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a</a:t>
            </a:r>
            <a:endParaRPr lang="en-US" sz="2800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58059" name="Text Box 17"/>
          <p:cNvSpPr txBox="1">
            <a:spLocks noChangeArrowheads="1"/>
          </p:cNvSpPr>
          <p:nvPr/>
        </p:nvSpPr>
        <p:spPr bwMode="auto">
          <a:xfrm>
            <a:off x="6502400" y="259715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b</a:t>
            </a:r>
            <a:endParaRPr lang="en-US" sz="2800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58060" name="Text Box 18"/>
          <p:cNvSpPr txBox="1">
            <a:spLocks noChangeArrowheads="1"/>
          </p:cNvSpPr>
          <p:nvPr/>
        </p:nvSpPr>
        <p:spPr bwMode="auto">
          <a:xfrm>
            <a:off x="4445000" y="428783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c</a:t>
            </a:r>
            <a:endParaRPr lang="en-US" sz="2800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58061" name="Text Box 19"/>
          <p:cNvSpPr txBox="1">
            <a:spLocks noChangeArrowheads="1"/>
          </p:cNvSpPr>
          <p:nvPr/>
        </p:nvSpPr>
        <p:spPr bwMode="auto">
          <a:xfrm>
            <a:off x="6578600" y="427355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d</a:t>
            </a:r>
            <a:endParaRPr lang="en-US" sz="2800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58062" name="Line 21"/>
          <p:cNvSpPr>
            <a:spLocks noChangeShapeType="1"/>
          </p:cNvSpPr>
          <p:nvPr/>
        </p:nvSpPr>
        <p:spPr bwMode="auto">
          <a:xfrm>
            <a:off x="5588000" y="3206750"/>
            <a:ext cx="1066800" cy="990600"/>
          </a:xfrm>
          <a:prstGeom prst="line">
            <a:avLst/>
          </a:prstGeom>
          <a:noFill/>
          <a:ln w="9525">
            <a:solidFill>
              <a:srgbClr val="4B4F5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258063" name="Line 23"/>
          <p:cNvSpPr>
            <a:spLocks noChangeShapeType="1"/>
          </p:cNvSpPr>
          <p:nvPr/>
        </p:nvSpPr>
        <p:spPr bwMode="auto">
          <a:xfrm flipH="1">
            <a:off x="5511800" y="3206750"/>
            <a:ext cx="990600" cy="914400"/>
          </a:xfrm>
          <a:prstGeom prst="line">
            <a:avLst/>
          </a:prstGeom>
          <a:noFill/>
          <a:ln w="9525">
            <a:solidFill>
              <a:srgbClr val="4B4F5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258064" name="Text Box 24"/>
          <p:cNvSpPr txBox="1">
            <a:spLocks noChangeArrowheads="1"/>
          </p:cNvSpPr>
          <p:nvPr/>
        </p:nvSpPr>
        <p:spPr bwMode="auto">
          <a:xfrm>
            <a:off x="4140200" y="543083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(a+c)</a:t>
            </a:r>
            <a:endParaRPr lang="en-US" sz="2800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58065" name="Text Box 26"/>
          <p:cNvSpPr txBox="1">
            <a:spLocks noChangeArrowheads="1"/>
          </p:cNvSpPr>
          <p:nvPr/>
        </p:nvSpPr>
        <p:spPr bwMode="auto">
          <a:xfrm>
            <a:off x="6197600" y="543083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(b+d)</a:t>
            </a:r>
            <a:endParaRPr lang="en-US" sz="2800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58066" name="Line 10"/>
          <p:cNvSpPr>
            <a:spLocks noChangeShapeType="1"/>
          </p:cNvSpPr>
          <p:nvPr/>
        </p:nvSpPr>
        <p:spPr bwMode="auto">
          <a:xfrm>
            <a:off x="9036050" y="1484313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58067" name="Line 10"/>
          <p:cNvSpPr>
            <a:spLocks noChangeShapeType="1"/>
          </p:cNvSpPr>
          <p:nvPr/>
        </p:nvSpPr>
        <p:spPr bwMode="auto">
          <a:xfrm>
            <a:off x="6084888" y="1484313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58068" name="Rectangle 21"/>
          <p:cNvSpPr>
            <a:spLocks noChangeArrowheads="1"/>
          </p:cNvSpPr>
          <p:nvPr/>
        </p:nvSpPr>
        <p:spPr bwMode="auto">
          <a:xfrm>
            <a:off x="0" y="6278563"/>
            <a:ext cx="4930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i="0">
                <a:solidFill>
                  <a:srgbClr val="4B4F55"/>
                </a:solidFill>
                <a:latin typeface="Arial" charset="0"/>
              </a:rPr>
              <a:t>Odds ratio (OR)= (ad)/(cd)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Alternative method for calculation of the odds ratio</a:t>
            </a:r>
          </a:p>
        </p:txBody>
      </p:sp>
      <p:sp>
        <p:nvSpPr>
          <p:cNvPr id="260098" name="Line 4"/>
          <p:cNvSpPr>
            <a:spLocks noChangeShapeType="1"/>
          </p:cNvSpPr>
          <p:nvPr/>
        </p:nvSpPr>
        <p:spPr bwMode="auto">
          <a:xfrm>
            <a:off x="457200" y="2332038"/>
            <a:ext cx="86058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60099" name="Line 5"/>
          <p:cNvSpPr>
            <a:spLocks noChangeShapeType="1"/>
          </p:cNvSpPr>
          <p:nvPr/>
        </p:nvSpPr>
        <p:spPr bwMode="auto">
          <a:xfrm>
            <a:off x="457200" y="3627438"/>
            <a:ext cx="86058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60100" name="Line 6"/>
          <p:cNvSpPr>
            <a:spLocks noChangeShapeType="1"/>
          </p:cNvSpPr>
          <p:nvPr/>
        </p:nvSpPr>
        <p:spPr bwMode="auto">
          <a:xfrm>
            <a:off x="457200" y="5380038"/>
            <a:ext cx="86058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60101" name="Text Box 7"/>
          <p:cNvSpPr txBox="1">
            <a:spLocks noChangeArrowheads="1"/>
          </p:cNvSpPr>
          <p:nvPr/>
        </p:nvSpPr>
        <p:spPr bwMode="auto">
          <a:xfrm>
            <a:off x="381000" y="271303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>
                <a:solidFill>
                  <a:srgbClr val="4B4F55"/>
                </a:solidFill>
                <a:latin typeface="Arial" charset="0"/>
              </a:rPr>
              <a:t>Cases </a:t>
            </a:r>
          </a:p>
        </p:txBody>
      </p:sp>
      <p:sp>
        <p:nvSpPr>
          <p:cNvPr id="260102" name="Text Box 8"/>
          <p:cNvSpPr txBox="1">
            <a:spLocks noChangeArrowheads="1"/>
          </p:cNvSpPr>
          <p:nvPr/>
        </p:nvSpPr>
        <p:spPr bwMode="auto">
          <a:xfrm>
            <a:off x="457200" y="4313238"/>
            <a:ext cx="3136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>
                <a:solidFill>
                  <a:srgbClr val="4B4F55"/>
                </a:solidFill>
                <a:latin typeface="Arial" charset="0"/>
              </a:rPr>
              <a:t>Controls </a:t>
            </a:r>
          </a:p>
        </p:txBody>
      </p:sp>
      <p:sp>
        <p:nvSpPr>
          <p:cNvPr id="260103" name="Line 10"/>
          <p:cNvSpPr>
            <a:spLocks noChangeShapeType="1"/>
          </p:cNvSpPr>
          <p:nvPr/>
        </p:nvSpPr>
        <p:spPr bwMode="auto">
          <a:xfrm>
            <a:off x="3810000" y="1493838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60104" name="Text Box 14"/>
          <p:cNvSpPr txBox="1">
            <a:spLocks noChangeArrowheads="1"/>
          </p:cNvSpPr>
          <p:nvPr/>
        </p:nvSpPr>
        <p:spPr bwMode="auto">
          <a:xfrm>
            <a:off x="4038600" y="1493838"/>
            <a:ext cx="1757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i="0">
                <a:solidFill>
                  <a:srgbClr val="4B4F55"/>
                </a:solidFill>
                <a:latin typeface="Arial" charset="0"/>
              </a:rPr>
              <a:t>Exposed</a:t>
            </a:r>
            <a:endParaRPr lang="en-US" sz="2800" b="1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60105" name="Text Box 15"/>
          <p:cNvSpPr txBox="1">
            <a:spLocks noChangeArrowheads="1"/>
          </p:cNvSpPr>
          <p:nvPr/>
        </p:nvSpPr>
        <p:spPr bwMode="auto">
          <a:xfrm>
            <a:off x="6248400" y="1493838"/>
            <a:ext cx="228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4B4F55"/>
                </a:solidFill>
                <a:latin typeface="Arial" charset="0"/>
              </a:rPr>
              <a:t>Unexposed</a:t>
            </a:r>
          </a:p>
        </p:txBody>
      </p:sp>
      <p:sp>
        <p:nvSpPr>
          <p:cNvPr id="260106" name="Text Box 16"/>
          <p:cNvSpPr txBox="1">
            <a:spLocks noChangeArrowheads="1"/>
          </p:cNvSpPr>
          <p:nvPr/>
        </p:nvSpPr>
        <p:spPr bwMode="auto">
          <a:xfrm>
            <a:off x="4445000" y="267335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7</a:t>
            </a:r>
            <a:endParaRPr lang="en-US" sz="2800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60107" name="Text Box 17"/>
          <p:cNvSpPr txBox="1">
            <a:spLocks noChangeArrowheads="1"/>
          </p:cNvSpPr>
          <p:nvPr/>
        </p:nvSpPr>
        <p:spPr bwMode="auto">
          <a:xfrm>
            <a:off x="6502400" y="259715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3</a:t>
            </a:r>
            <a:endParaRPr lang="en-US" sz="2800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60108" name="Text Box 18"/>
          <p:cNvSpPr txBox="1">
            <a:spLocks noChangeArrowheads="1"/>
          </p:cNvSpPr>
          <p:nvPr/>
        </p:nvSpPr>
        <p:spPr bwMode="auto">
          <a:xfrm>
            <a:off x="4445000" y="428783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3</a:t>
            </a:r>
            <a:endParaRPr lang="en-US" sz="2800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60109" name="Text Box 19"/>
          <p:cNvSpPr txBox="1">
            <a:spLocks noChangeArrowheads="1"/>
          </p:cNvSpPr>
          <p:nvPr/>
        </p:nvSpPr>
        <p:spPr bwMode="auto">
          <a:xfrm>
            <a:off x="6578600" y="427355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7</a:t>
            </a:r>
            <a:endParaRPr lang="en-US" sz="2800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60110" name="Line 21"/>
          <p:cNvSpPr>
            <a:spLocks noChangeShapeType="1"/>
          </p:cNvSpPr>
          <p:nvPr/>
        </p:nvSpPr>
        <p:spPr bwMode="auto">
          <a:xfrm>
            <a:off x="5588000" y="3206750"/>
            <a:ext cx="1066800" cy="990600"/>
          </a:xfrm>
          <a:prstGeom prst="line">
            <a:avLst/>
          </a:prstGeom>
          <a:noFill/>
          <a:ln w="9525">
            <a:solidFill>
              <a:srgbClr val="4B4F5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260111" name="Line 23"/>
          <p:cNvSpPr>
            <a:spLocks noChangeShapeType="1"/>
          </p:cNvSpPr>
          <p:nvPr/>
        </p:nvSpPr>
        <p:spPr bwMode="auto">
          <a:xfrm flipH="1">
            <a:off x="5511800" y="3206750"/>
            <a:ext cx="990600" cy="914400"/>
          </a:xfrm>
          <a:prstGeom prst="line">
            <a:avLst/>
          </a:prstGeom>
          <a:noFill/>
          <a:ln w="9525">
            <a:solidFill>
              <a:srgbClr val="4B4F5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260112" name="Text Box 24"/>
          <p:cNvSpPr txBox="1">
            <a:spLocks noChangeArrowheads="1"/>
          </p:cNvSpPr>
          <p:nvPr/>
        </p:nvSpPr>
        <p:spPr bwMode="auto">
          <a:xfrm>
            <a:off x="4140200" y="543083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(a+c)</a:t>
            </a:r>
            <a:endParaRPr lang="en-US" sz="2800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60113" name="Text Box 26"/>
          <p:cNvSpPr txBox="1">
            <a:spLocks noChangeArrowheads="1"/>
          </p:cNvSpPr>
          <p:nvPr/>
        </p:nvSpPr>
        <p:spPr bwMode="auto">
          <a:xfrm>
            <a:off x="6197600" y="543083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solidFill>
                  <a:srgbClr val="4B4F55"/>
                </a:solidFill>
                <a:latin typeface="Arial" charset="0"/>
              </a:rPr>
              <a:t>  (b+d)</a:t>
            </a:r>
            <a:endParaRPr lang="en-US" sz="2800" i="0">
              <a:solidFill>
                <a:srgbClr val="4B4F55"/>
              </a:solidFill>
              <a:latin typeface="Arial" charset="0"/>
            </a:endParaRPr>
          </a:p>
        </p:txBody>
      </p:sp>
      <p:sp>
        <p:nvSpPr>
          <p:cNvPr id="260114" name="Line 10"/>
          <p:cNvSpPr>
            <a:spLocks noChangeShapeType="1"/>
          </p:cNvSpPr>
          <p:nvPr/>
        </p:nvSpPr>
        <p:spPr bwMode="auto">
          <a:xfrm>
            <a:off x="9036050" y="1484313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60115" name="Line 10"/>
          <p:cNvSpPr>
            <a:spLocks noChangeShapeType="1"/>
          </p:cNvSpPr>
          <p:nvPr/>
        </p:nvSpPr>
        <p:spPr bwMode="auto">
          <a:xfrm>
            <a:off x="6084888" y="1484313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60116" name="Rectangle 21"/>
          <p:cNvSpPr>
            <a:spLocks noChangeArrowheads="1"/>
          </p:cNvSpPr>
          <p:nvPr/>
        </p:nvSpPr>
        <p:spPr bwMode="auto">
          <a:xfrm>
            <a:off x="0" y="627856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i="0">
                <a:solidFill>
                  <a:srgbClr val="4B4F55"/>
                </a:solidFill>
                <a:latin typeface="Arial" charset="0"/>
              </a:rPr>
              <a:t>Odds ratio (OR)=</a:t>
            </a:r>
          </a:p>
        </p:txBody>
      </p:sp>
      <p:sp>
        <p:nvSpPr>
          <p:cNvPr id="176150" name="Rectangle 22"/>
          <p:cNvSpPr>
            <a:spLocks noChangeArrowheads="1"/>
          </p:cNvSpPr>
          <p:nvPr/>
        </p:nvSpPr>
        <p:spPr bwMode="auto">
          <a:xfrm>
            <a:off x="0" y="6278563"/>
            <a:ext cx="8067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i="0">
                <a:solidFill>
                  <a:srgbClr val="4B4F55"/>
                </a:solidFill>
                <a:latin typeface="Arial" charset="0"/>
              </a:rPr>
              <a:t>Odds ratio (OR)= (ad)/(cd)=(7*7)/(3*3)=5.44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Interpretation of odds ratios</a:t>
            </a:r>
          </a:p>
        </p:txBody>
      </p:sp>
      <p:graphicFrame>
        <p:nvGraphicFramePr>
          <p:cNvPr id="40980" name="Group 20"/>
          <p:cNvGraphicFramePr>
            <a:graphicFrameLocks noGrp="1"/>
          </p:cNvGraphicFramePr>
          <p:nvPr>
            <p:ph idx="1"/>
          </p:nvPr>
        </p:nvGraphicFramePr>
        <p:xfrm>
          <a:off x="395288" y="1943100"/>
          <a:ext cx="8274050" cy="4389755"/>
        </p:xfrm>
        <a:graphic>
          <a:graphicData uri="http://schemas.openxmlformats.org/drawingml/2006/table">
            <a:tbl>
              <a:tblPr/>
              <a:tblGrid>
                <a:gridCol w="2284412"/>
                <a:gridCol w="1997075"/>
                <a:gridCol w="1995488"/>
                <a:gridCol w="1997075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B4F55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OR&lt;1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 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OR&gt;1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 terms of odds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B4F55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Odds of exposure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cases are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153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smaller than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the odds of exposure for controls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B4F55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Odds of exposure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153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are equal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among cases and controls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B4F55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Odds of exposure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cases are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153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greater than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the odds of exposure for controls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B4F55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 terms of disease risk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exposure is associated with a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153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decreased risk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the disease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exposure is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153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 associated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with the disease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4F5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exposure is associated with an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153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increased risk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2162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Advantages and disadvantages of case-control studies</a:t>
            </a:r>
          </a:p>
        </p:txBody>
      </p:sp>
      <p:sp>
        <p:nvSpPr>
          <p:cNvPr id="264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604250" cy="49418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u="sng" smtClean="0"/>
              <a:t>Advantages</a:t>
            </a:r>
            <a:r>
              <a:rPr lang="en-GB" sz="2400" smtClean="0"/>
              <a:t>			   </a:t>
            </a:r>
            <a:r>
              <a:rPr lang="en-GB" sz="2400" u="sng" smtClean="0"/>
              <a:t>Disadvantages</a:t>
            </a:r>
          </a:p>
          <a:p>
            <a:pPr>
              <a:lnSpc>
                <a:spcPct val="80000"/>
              </a:lnSpc>
            </a:pPr>
            <a:endParaRPr lang="en-GB" sz="2400" u="sng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Good for rare diseases	   Problems of selection of controls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					   (Selection bias)	</a:t>
            </a:r>
          </a:p>
          <a:p>
            <a:pPr>
              <a:lnSpc>
                <a:spcPct val="80000"/>
              </a:lnSpc>
            </a:pPr>
            <a:endParaRPr lang="en-GB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Quick and cost-efficient	   Subject to recall bias</a:t>
            </a:r>
          </a:p>
          <a:p>
            <a:pPr>
              <a:lnSpc>
                <a:spcPct val="80000"/>
              </a:lnSpc>
            </a:pPr>
            <a:endParaRPr lang="en-GB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Can investigate many 	   </a:t>
            </a:r>
            <a:r>
              <a:rPr lang="en-US" sz="2400" smtClean="0"/>
              <a:t>Uncertainty of exposure-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exposures simultaneously</a:t>
            </a:r>
            <a:r>
              <a:rPr lang="en-US" sz="2400" smtClean="0"/>
              <a:t> 	   disease time relationship</a:t>
            </a:r>
            <a:endParaRPr lang="en-GB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				  	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					   Poor for rare exposures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					   Cannot calculate incidence rates				   directly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Why do we conduct epidemiological studies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To describe health status of populations  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To understand the natural history, outcome and prognosis of a disease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To evaluate the effectiveness and impact of a certain intervention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To determine risk factors for a given outcome/disease, and evaluate the strengths of the associations between them</a:t>
            </a:r>
          </a:p>
          <a:p>
            <a:pPr lvl="1">
              <a:lnSpc>
                <a:spcPct val="90000"/>
              </a:lnSpc>
            </a:pPr>
            <a:endParaRPr lang="en-GB" sz="1200" smtClean="0"/>
          </a:p>
          <a:p>
            <a:pPr lvl="1">
              <a:lnSpc>
                <a:spcPct val="90000"/>
              </a:lnSpc>
            </a:pPr>
            <a:endParaRPr lang="en-GB" sz="12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smtClean="0"/>
              <a:t>		Two common types of studies that address the 	last set of questions are cohort and case-control 	studies.</a:t>
            </a:r>
          </a:p>
        </p:txBody>
      </p:sp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1042988" y="58039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E68E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Session Outline</a:t>
            </a:r>
          </a:p>
        </p:txBody>
      </p:sp>
      <p:sp>
        <p:nvSpPr>
          <p:cNvPr id="2662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B2B2B2"/>
                </a:solidFill>
              </a:rPr>
              <a:t>Case-control studies</a:t>
            </a:r>
          </a:p>
          <a:p>
            <a:pPr marL="742950" lvl="1" indent="-285750"/>
            <a:r>
              <a:rPr lang="en-US" smtClean="0">
                <a:solidFill>
                  <a:srgbClr val="B2B2B2"/>
                </a:solidFill>
              </a:rPr>
              <a:t>Design features</a:t>
            </a:r>
          </a:p>
          <a:p>
            <a:pPr marL="742950" lvl="1" indent="-285750"/>
            <a:r>
              <a:rPr lang="en-US" smtClean="0">
                <a:solidFill>
                  <a:srgbClr val="B2B2B2"/>
                </a:solidFill>
              </a:rPr>
              <a:t>Calculating odds ratios</a:t>
            </a:r>
          </a:p>
          <a:p>
            <a:pPr marL="742950" lvl="1" indent="-285750"/>
            <a:r>
              <a:rPr lang="en-US" smtClean="0">
                <a:solidFill>
                  <a:srgbClr val="B2B2B2"/>
                </a:solidFill>
              </a:rPr>
              <a:t>Interpreting odds ratios</a:t>
            </a:r>
          </a:p>
          <a:p>
            <a:r>
              <a:rPr lang="en-US" smtClean="0">
                <a:solidFill>
                  <a:srgbClr val="B2B2B2"/>
                </a:solidFill>
              </a:rPr>
              <a:t>Cohort studies</a:t>
            </a:r>
          </a:p>
          <a:p>
            <a:pPr marL="742950" lvl="1" indent="-285750"/>
            <a:r>
              <a:rPr lang="en-US" smtClean="0">
                <a:solidFill>
                  <a:srgbClr val="B2B2B2"/>
                </a:solidFill>
              </a:rPr>
              <a:t>Design features</a:t>
            </a:r>
          </a:p>
          <a:p>
            <a:pPr marL="742950" lvl="1" indent="-285750"/>
            <a:r>
              <a:rPr lang="en-US" smtClean="0">
                <a:solidFill>
                  <a:srgbClr val="B2B2B2"/>
                </a:solidFill>
              </a:rPr>
              <a:t>Calculating risk ratios</a:t>
            </a:r>
          </a:p>
          <a:p>
            <a:pPr marL="742950" lvl="1" indent="-285750"/>
            <a:r>
              <a:rPr lang="en-US" smtClean="0">
                <a:solidFill>
                  <a:srgbClr val="B2B2B2"/>
                </a:solidFill>
              </a:rPr>
              <a:t>Interpreting risk ratios</a:t>
            </a:r>
          </a:p>
          <a:p>
            <a:r>
              <a:rPr lang="en-US" smtClean="0"/>
              <a:t>Contrasting characteristics of case-control and cohort studies (quiz)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Quiz :                      if chacteristic of a </a:t>
            </a:r>
            <a:r>
              <a:rPr lang="en-GB" u="sng" smtClean="0"/>
              <a:t>case-control</a:t>
            </a:r>
            <a:r>
              <a:rPr lang="en-GB" smtClean="0"/>
              <a:t> study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43100"/>
            <a:ext cx="7543800" cy="44577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GB" sz="2800" smtClean="0"/>
              <a:t>Suitable for studying rare diseases</a:t>
            </a:r>
          </a:p>
          <a:p>
            <a:pPr marL="609600" indent="-609600">
              <a:buFontTx/>
              <a:buAutoNum type="arabicPeriod"/>
            </a:pPr>
            <a:r>
              <a:rPr lang="en-GB" sz="2800" smtClean="0"/>
              <a:t>Able to follow through the natural history of disease</a:t>
            </a:r>
          </a:p>
          <a:p>
            <a:pPr marL="609600" indent="-609600">
              <a:buFontTx/>
              <a:buAutoNum type="arabicPeriod"/>
            </a:pPr>
            <a:r>
              <a:rPr lang="en-GB" sz="2800" smtClean="0"/>
              <a:t>Good design to look at risks related to rare exposures</a:t>
            </a:r>
          </a:p>
          <a:p>
            <a:pPr marL="609600" indent="-609600">
              <a:buFontTx/>
              <a:buAutoNum type="arabicPeriod"/>
            </a:pPr>
            <a:r>
              <a:rPr lang="en-GB" sz="2800" smtClean="0"/>
              <a:t>Recall bias could be an issue</a:t>
            </a:r>
          </a:p>
          <a:p>
            <a:pPr marL="609600" indent="-609600">
              <a:buFontTx/>
              <a:buAutoNum type="arabicPeriod"/>
            </a:pPr>
            <a:r>
              <a:rPr lang="en-GB" sz="2800" smtClean="0"/>
              <a:t>Incidence can be calculated</a:t>
            </a:r>
          </a:p>
          <a:p>
            <a:pPr marL="609600" indent="-609600">
              <a:buFontTx/>
              <a:buAutoNum type="arabicPeriod"/>
            </a:pPr>
            <a:r>
              <a:rPr lang="en-GB" sz="2800" smtClean="0"/>
              <a:t>Well-suited to the evaluation of diseases with very long latency period</a:t>
            </a:r>
          </a:p>
        </p:txBody>
      </p:sp>
      <p:sp>
        <p:nvSpPr>
          <p:cNvPr id="268291" name="Text Box 4"/>
          <p:cNvSpPr txBox="1">
            <a:spLocks noChangeArrowheads="1"/>
          </p:cNvSpPr>
          <p:nvPr/>
        </p:nvSpPr>
        <p:spPr bwMode="auto">
          <a:xfrm>
            <a:off x="7380288" y="20605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1943100" y="1943100"/>
            <a:ext cx="75438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en-GB" sz="2800" i="0">
                <a:solidFill>
                  <a:srgbClr val="C51538"/>
                </a:solidFill>
                <a:latin typeface="Arial" charset="0"/>
              </a:rPr>
              <a:t>                                                Case-control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GB" sz="2800" i="0">
                <a:solidFill>
                  <a:srgbClr val="C51538"/>
                </a:solidFill>
                <a:latin typeface="Arial" charset="0"/>
              </a:rPr>
              <a:t>                                                                         Cohort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GB" sz="2800" i="0">
                <a:solidFill>
                  <a:srgbClr val="C51538"/>
                </a:solidFill>
                <a:latin typeface="Arial" charset="0"/>
              </a:rPr>
              <a:t>                                                                                             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GB" sz="2800" i="0">
                <a:solidFill>
                  <a:srgbClr val="C51538"/>
                </a:solidFill>
                <a:latin typeface="Arial" charset="0"/>
              </a:rPr>
              <a:t>           Cohort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GB" sz="2800" i="0">
                <a:solidFill>
                  <a:srgbClr val="C51538"/>
                </a:solidFill>
                <a:latin typeface="Arial" charset="0"/>
              </a:rPr>
              <a:t>                                      Case-control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GB" sz="2800" i="0">
                <a:solidFill>
                  <a:srgbClr val="C51538"/>
                </a:solidFill>
                <a:latin typeface="Arial" charset="0"/>
              </a:rPr>
              <a:t>                                      Cohort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GB" sz="2800" i="0">
                <a:solidFill>
                  <a:srgbClr val="C51538"/>
                </a:solidFill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en-GB" sz="2800" i="0">
                <a:solidFill>
                  <a:srgbClr val="C51538"/>
                </a:solidFill>
                <a:latin typeface="Arial" charset="0"/>
              </a:rPr>
              <a:t>                                      Case-control </a:t>
            </a:r>
          </a:p>
        </p:txBody>
      </p:sp>
      <p:pic>
        <p:nvPicPr>
          <p:cNvPr id="268293" name="Picture 6" descr="MC90044173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33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5" presetClass="emph" presetSubtype="0" repeatCount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5" presetClass="emph" presetSubtype="0" repeatCount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5" presetClass="emph" presetSubtype="0" repeatCount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uiExpand="1" build="p"/>
      <p:bldP spid="19866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Recap: Learning outcomes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GB" sz="2400" dirty="0" smtClean="0"/>
              <a:t>By the end of this lecture, you should be able to:</a:t>
            </a:r>
          </a:p>
          <a:p>
            <a:pPr>
              <a:defRPr/>
            </a:pPr>
            <a:r>
              <a:rPr lang="en-GB" sz="2400" dirty="0" smtClean="0"/>
              <a:t>Describe where cohort and case control studies fit in the hierarchy of epidemiological studies</a:t>
            </a:r>
          </a:p>
          <a:p>
            <a:pPr>
              <a:defRPr/>
            </a:pPr>
            <a:r>
              <a:rPr lang="en-GB" sz="2400" dirty="0" smtClean="0"/>
              <a:t>Distinguish and describe the design of case control and cohort studies by their core defining features</a:t>
            </a:r>
          </a:p>
          <a:p>
            <a:pPr>
              <a:defRPr/>
            </a:pPr>
            <a:r>
              <a:rPr lang="en-GB" sz="2400" dirty="0" smtClean="0"/>
              <a:t>List the strengths and weaknesses of cohort studies and case control studies</a:t>
            </a:r>
          </a:p>
          <a:p>
            <a:pPr marL="742950" lvl="1" indent="-285750"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To be able to calculate crude odds ratios and relative risks from a two-by-two table</a:t>
            </a:r>
            <a:endParaRPr lang="en-US" sz="2400" dirty="0" smtClean="0"/>
          </a:p>
          <a:p>
            <a:pPr>
              <a:defRPr/>
            </a:pPr>
            <a:r>
              <a:rPr lang="en-GB" sz="2400" dirty="0" smtClean="0"/>
              <a:t>To be able to interpret odds ratios and relative risks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Strenghts of cohort and case-control studies</a:t>
            </a:r>
            <a:endParaRPr lang="en-GB" smtClean="0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b="1" smtClean="0"/>
              <a:t>Cohort study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Able to look at multiple outcomes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Able to follow through the natural history of disease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Good design to look at risks related to rare exposures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Incidence can be calculated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Can minimise bias in estimating exposure if prospective</a:t>
            </a:r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b="1" smtClean="0"/>
              <a:t>Case-control study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Quick, inexpensive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Suitable for studying rare diseases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Multiple risk factors for a disease can be studied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Well-suited to the evaluation of diseases with very long latency period</a:t>
            </a:r>
          </a:p>
          <a:p>
            <a:pPr>
              <a:lnSpc>
                <a:spcPct val="80000"/>
              </a:lnSpc>
            </a:pPr>
            <a:endParaRPr lang="en-GB" sz="24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Limitations of cohort and case-control studies</a:t>
            </a:r>
            <a:endParaRPr lang="en-GB" smtClean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b="1" smtClean="0"/>
              <a:t>Cohort study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Inefficient for studying rare diseases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Expensive and time consuming (if prospective)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Loss to follow-up may introduce bias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Healthy worker/volunteer effect may affect generalisability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b="1" smtClean="0"/>
              <a:t>Case-control study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Not suitable for studying rare exposures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Incidence rates cannot be directly estimated     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Prone to selection bias and recall bias </a:t>
            </a:r>
          </a:p>
          <a:p>
            <a:pPr>
              <a:lnSpc>
                <a:spcPct val="80000"/>
              </a:lnSpc>
            </a:pPr>
            <a:endParaRPr lang="en-GB" sz="2400" smtClean="0"/>
          </a:p>
          <a:p>
            <a:pPr>
              <a:lnSpc>
                <a:spcPct val="80000"/>
              </a:lnSpc>
            </a:pPr>
            <a:r>
              <a:rPr lang="en-GB" sz="2200" i="1" smtClean="0"/>
              <a:t>Note: associations expressed in terms of odds ratio, because incidence/rates/risks cannot be calculated</a:t>
            </a:r>
            <a:endParaRPr lang="en-GB" sz="2200" smtClean="0"/>
          </a:p>
        </p:txBody>
      </p:sp>
      <p:sp>
        <p:nvSpPr>
          <p:cNvPr id="282629" name="AutoShape 6"/>
          <p:cNvSpPr>
            <a:spLocks noChangeArrowheads="1"/>
          </p:cNvSpPr>
          <p:nvPr/>
        </p:nvSpPr>
        <p:spPr bwMode="auto">
          <a:xfrm>
            <a:off x="611188" y="6251575"/>
            <a:ext cx="719137" cy="504825"/>
          </a:xfrm>
          <a:prstGeom prst="rightArrow">
            <a:avLst>
              <a:gd name="adj1" fmla="val 50000"/>
              <a:gd name="adj2" fmla="val 35613"/>
            </a:avLst>
          </a:prstGeom>
          <a:solidFill>
            <a:srgbClr val="E68E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2630" name="Text Box 7"/>
          <p:cNvSpPr txBox="1">
            <a:spLocks noChangeArrowheads="1"/>
          </p:cNvSpPr>
          <p:nvPr/>
        </p:nvSpPr>
        <p:spPr bwMode="auto">
          <a:xfrm>
            <a:off x="1476375" y="6172200"/>
            <a:ext cx="7667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0">
                <a:solidFill>
                  <a:srgbClr val="4B4F55"/>
                </a:solidFill>
                <a:latin typeface="Arial" charset="0"/>
              </a:rPr>
              <a:t>Confounding (mixing of effects between exposure, the disease and a third factor) may occur in both type of studies.</a:t>
            </a:r>
            <a:r>
              <a:rPr lang="en-GB" sz="1800" i="0">
                <a:solidFill>
                  <a:srgbClr val="4B4F55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Hierarchy of study designs (recap)</a:t>
            </a:r>
            <a:endParaRPr lang="en-US" smtClean="0"/>
          </a:p>
        </p:txBody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mtClean="0"/>
              <a:t>Systematic reviews and meta-analysis</a:t>
            </a:r>
            <a:endParaRPr lang="en-US" smtClean="0"/>
          </a:p>
          <a:p>
            <a:pPr marL="0" indent="0"/>
            <a:r>
              <a:rPr lang="en-GB" smtClean="0"/>
              <a:t>Randomised controlled trials</a:t>
            </a:r>
          </a:p>
          <a:p>
            <a:pPr marL="0" indent="0"/>
            <a:r>
              <a:rPr lang="en-GB" b="1" smtClean="0"/>
              <a:t>Cohort studies</a:t>
            </a:r>
          </a:p>
          <a:p>
            <a:pPr marL="0" indent="0"/>
            <a:r>
              <a:rPr lang="en-GB" b="1" smtClean="0"/>
              <a:t>Case-control studies</a:t>
            </a:r>
          </a:p>
          <a:p>
            <a:pPr marL="0" indent="0"/>
            <a:r>
              <a:rPr lang="en-GB" smtClean="0"/>
              <a:t>Descriptive/cross-sectional studies</a:t>
            </a:r>
          </a:p>
          <a:p>
            <a:pPr marL="0" indent="0"/>
            <a:r>
              <a:rPr lang="en-GB" smtClean="0"/>
              <a:t>Ecological studies</a:t>
            </a:r>
          </a:p>
          <a:p>
            <a:pPr marL="0" indent="0"/>
            <a:r>
              <a:rPr lang="en-GB" smtClean="0"/>
              <a:t>Case reports/series</a:t>
            </a:r>
            <a:endParaRPr lang="en-GB" b="1" smtClean="0"/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827088" y="3068638"/>
            <a:ext cx="4752975" cy="1223962"/>
          </a:xfrm>
          <a:prstGeom prst="rect">
            <a:avLst/>
          </a:prstGeom>
          <a:noFill/>
          <a:ln w="9525">
            <a:solidFill>
              <a:srgbClr val="DC021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outcomes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smtClean="0"/>
              <a:t>By the end of this lecture, you should be able to: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Describe where cohort and case-control studies fit in the hierarchy of epidemiological studies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Distinguish and describe the design of case-control and cohort studies by their core defining features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List the strengths and weaknesses of cohort studies and case-control studies</a:t>
            </a:r>
          </a:p>
          <a:p>
            <a:pPr marL="742950" lvl="1" indent="-285750"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To be able to calculate crude odds ratios and relative risks from a two-by-two table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To be able to interpret odds ratios and relative risks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Session Outline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Cohort studies</a:t>
            </a:r>
          </a:p>
          <a:p>
            <a:pPr marL="742950" lvl="1" indent="-285750"/>
            <a:r>
              <a:rPr lang="en-US" smtClean="0"/>
              <a:t>Design features</a:t>
            </a:r>
          </a:p>
          <a:p>
            <a:pPr marL="742950" lvl="1" indent="-285750"/>
            <a:r>
              <a:rPr lang="en-US" smtClean="0"/>
              <a:t>Calculating risk ratios</a:t>
            </a:r>
          </a:p>
          <a:p>
            <a:pPr marL="742950" lvl="1" indent="-285750"/>
            <a:r>
              <a:rPr lang="en-US" smtClean="0"/>
              <a:t>Interpreting risk ratios</a:t>
            </a:r>
          </a:p>
          <a:p>
            <a:pPr marL="742950" lvl="1" indent="-285750"/>
            <a:r>
              <a:rPr lang="en-US" smtClean="0"/>
              <a:t>2 min quiz</a:t>
            </a:r>
          </a:p>
          <a:p>
            <a:r>
              <a:rPr lang="en-US" smtClean="0"/>
              <a:t>Case-control studies</a:t>
            </a:r>
          </a:p>
          <a:p>
            <a:pPr marL="742950" lvl="1" indent="-285750"/>
            <a:r>
              <a:rPr lang="en-US" smtClean="0"/>
              <a:t>Design features</a:t>
            </a:r>
          </a:p>
          <a:p>
            <a:pPr marL="742950" lvl="1" indent="-285750"/>
            <a:r>
              <a:rPr lang="en-US" smtClean="0"/>
              <a:t>Calculating odds ratios</a:t>
            </a:r>
          </a:p>
          <a:p>
            <a:pPr marL="742950" lvl="1" indent="-285750"/>
            <a:r>
              <a:rPr lang="en-US" smtClean="0"/>
              <a:t>Interpreting odds ratios</a:t>
            </a:r>
          </a:p>
          <a:p>
            <a:r>
              <a:rPr lang="en-US" smtClean="0"/>
              <a:t>Contrasting characteristics of case-control and cohort studies (quiz)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What is a cohort?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A “cohort” is a group of people who have something in common</a:t>
            </a:r>
          </a:p>
          <a:p>
            <a:pPr lvl="1"/>
            <a:r>
              <a:rPr lang="en-US" sz="1800" dirty="0" smtClean="0"/>
              <a:t>All students attending this class</a:t>
            </a:r>
          </a:p>
          <a:p>
            <a:pPr lvl="1"/>
            <a:r>
              <a:rPr lang="en-US" sz="1800" dirty="0" smtClean="0"/>
              <a:t>Everybody who has received the swine flu vaccine</a:t>
            </a:r>
          </a:p>
          <a:p>
            <a:pPr lvl="1"/>
            <a:r>
              <a:rPr lang="en-US" sz="1800" dirty="0" smtClean="0"/>
              <a:t>People with a vitamin D deficiency</a:t>
            </a:r>
          </a:p>
          <a:p>
            <a:pPr lvl="1"/>
            <a:r>
              <a:rPr lang="en-US" sz="1800" dirty="0" smtClean="0"/>
              <a:t>All people who underwent a kidney transplantation</a:t>
            </a:r>
            <a:endParaRPr lang="en-GB" sz="1800" dirty="0" smtClean="0"/>
          </a:p>
          <a:p>
            <a:r>
              <a:rPr lang="en-US" dirty="0" smtClean="0"/>
              <a:t>A cohort can represent the outcome-free population from which cases with the outcome (“disease”) eventually arise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609600"/>
            <a:ext cx="7543800" cy="638175"/>
          </a:xfrm>
        </p:spPr>
        <p:txBody>
          <a:bodyPr/>
          <a:lstStyle/>
          <a:p>
            <a:r>
              <a:rPr lang="nl-NL" smtClean="0"/>
              <a:t>Cohort study: study design</a:t>
            </a: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4925" y="3357563"/>
            <a:ext cx="2286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4B4F55"/>
                </a:solidFill>
                <a:latin typeface="Arial" charset="0"/>
              </a:rPr>
              <a:t>Individuals without the outcome (e.g. disease) of interest</a:t>
            </a:r>
          </a:p>
        </p:txBody>
      </p: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1906588" y="3644900"/>
            <a:ext cx="936625" cy="1495425"/>
            <a:chOff x="3161" y="2034"/>
            <a:chExt cx="960" cy="624"/>
          </a:xfrm>
        </p:grpSpPr>
        <p:cxnSp>
          <p:nvCxnSpPr>
            <p:cNvPr id="35864" name="AutoShape 6"/>
            <p:cNvCxnSpPr>
              <a:cxnSpLocks noChangeShapeType="1"/>
            </p:cNvCxnSpPr>
            <p:nvPr/>
          </p:nvCxnSpPr>
          <p:spPr bwMode="auto">
            <a:xfrm flipV="1">
              <a:off x="3161" y="2034"/>
              <a:ext cx="960" cy="33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5865" name="AutoShape 7"/>
            <p:cNvCxnSpPr>
              <a:cxnSpLocks noChangeShapeType="1"/>
            </p:cNvCxnSpPr>
            <p:nvPr/>
          </p:nvCxnSpPr>
          <p:spPr bwMode="auto">
            <a:xfrm>
              <a:off x="3161" y="2370"/>
              <a:ext cx="960" cy="2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2987675" y="3429000"/>
            <a:ext cx="175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i="0">
                <a:solidFill>
                  <a:srgbClr val="C515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Exposed</a:t>
            </a:r>
            <a:endParaRPr lang="en-US" sz="2800" b="1" i="0">
              <a:solidFill>
                <a:srgbClr val="C51538"/>
              </a:solidFill>
              <a:latin typeface="Arial" charset="0"/>
            </a:endParaRP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2987675" y="4868863"/>
            <a:ext cx="2374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b="1" i="0">
                <a:solidFill>
                  <a:srgbClr val="C515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Unexposed</a:t>
            </a:r>
            <a:endParaRPr lang="en-US" sz="2800" b="1" i="0">
              <a:solidFill>
                <a:srgbClr val="C51538"/>
              </a:solidFill>
              <a:latin typeface="Arial" charset="0"/>
            </a:endParaRPr>
          </a:p>
        </p:txBody>
      </p:sp>
      <p:sp>
        <p:nvSpPr>
          <p:cNvPr id="35846" name="Text Box 17"/>
          <p:cNvSpPr txBox="1">
            <a:spLocks noChangeArrowheads="1"/>
          </p:cNvSpPr>
          <p:nvPr/>
        </p:nvSpPr>
        <p:spPr bwMode="auto">
          <a:xfrm>
            <a:off x="2411413" y="328453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select</a:t>
            </a:r>
          </a:p>
        </p:txBody>
      </p:sp>
      <p:sp>
        <p:nvSpPr>
          <p:cNvPr id="35847" name="Text Box 18"/>
          <p:cNvSpPr txBox="1">
            <a:spLocks noChangeArrowheads="1"/>
          </p:cNvSpPr>
          <p:nvPr/>
        </p:nvSpPr>
        <p:spPr bwMode="auto">
          <a:xfrm>
            <a:off x="2339975" y="4724400"/>
            <a:ext cx="77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select</a:t>
            </a:r>
          </a:p>
        </p:txBody>
      </p:sp>
      <p:sp>
        <p:nvSpPr>
          <p:cNvPr id="166932" name="Text Box 20"/>
          <p:cNvSpPr txBox="1">
            <a:spLocks noChangeArrowheads="1"/>
          </p:cNvSpPr>
          <p:nvPr/>
        </p:nvSpPr>
        <p:spPr bwMode="auto">
          <a:xfrm>
            <a:off x="6588125" y="2852738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4B4F55"/>
                </a:solidFill>
                <a:latin typeface="Arial" charset="0"/>
              </a:rPr>
              <a:t>Outcome</a:t>
            </a:r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6623050" y="3933825"/>
            <a:ext cx="2701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4B4F55"/>
                </a:solidFill>
                <a:latin typeface="Arial" charset="0"/>
              </a:rPr>
              <a:t>Outcome-free</a:t>
            </a:r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 bwMode="auto">
          <a:xfrm>
            <a:off x="4572000" y="3357563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subdivide</a:t>
            </a:r>
          </a:p>
        </p:txBody>
      </p:sp>
      <p:grpSp>
        <p:nvGrpSpPr>
          <p:cNvPr id="166935" name="Group 23"/>
          <p:cNvGrpSpPr>
            <a:grpSpLocks/>
          </p:cNvGrpSpPr>
          <p:nvPr/>
        </p:nvGrpSpPr>
        <p:grpSpPr bwMode="auto">
          <a:xfrm>
            <a:off x="4643438" y="3141663"/>
            <a:ext cx="1944687" cy="1062037"/>
            <a:chOff x="3161" y="2034"/>
            <a:chExt cx="960" cy="624"/>
          </a:xfrm>
        </p:grpSpPr>
        <p:cxnSp>
          <p:nvCxnSpPr>
            <p:cNvPr id="35862" name="AutoShape 24"/>
            <p:cNvCxnSpPr>
              <a:cxnSpLocks noChangeShapeType="1"/>
            </p:cNvCxnSpPr>
            <p:nvPr/>
          </p:nvCxnSpPr>
          <p:spPr bwMode="auto">
            <a:xfrm flipV="1">
              <a:off x="3161" y="2034"/>
              <a:ext cx="960" cy="33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4B4F5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5863" name="AutoShape 25"/>
            <p:cNvCxnSpPr>
              <a:cxnSpLocks noChangeShapeType="1"/>
            </p:cNvCxnSpPr>
            <p:nvPr/>
          </p:nvCxnSpPr>
          <p:spPr bwMode="auto">
            <a:xfrm>
              <a:off x="3161" y="2370"/>
              <a:ext cx="960" cy="2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6588125" y="4365625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4B4F55"/>
                </a:solidFill>
                <a:latin typeface="Arial" charset="0"/>
              </a:rPr>
              <a:t>Outcome</a:t>
            </a:r>
          </a:p>
        </p:txBody>
      </p:sp>
      <p:sp>
        <p:nvSpPr>
          <p:cNvPr id="166939" name="Text Box 27"/>
          <p:cNvSpPr txBox="1">
            <a:spLocks noChangeArrowheads="1"/>
          </p:cNvSpPr>
          <p:nvPr/>
        </p:nvSpPr>
        <p:spPr bwMode="auto">
          <a:xfrm>
            <a:off x="6588125" y="5430838"/>
            <a:ext cx="2570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4B4F55"/>
                </a:solidFill>
                <a:latin typeface="Arial" charset="0"/>
              </a:rPr>
              <a:t>Outcome-free</a:t>
            </a:r>
          </a:p>
        </p:txBody>
      </p:sp>
      <p:grpSp>
        <p:nvGrpSpPr>
          <p:cNvPr id="166940" name="Group 28"/>
          <p:cNvGrpSpPr>
            <a:grpSpLocks/>
          </p:cNvGrpSpPr>
          <p:nvPr/>
        </p:nvGrpSpPr>
        <p:grpSpPr bwMode="auto">
          <a:xfrm>
            <a:off x="5219700" y="4652963"/>
            <a:ext cx="1370013" cy="1062037"/>
            <a:chOff x="3161" y="2034"/>
            <a:chExt cx="960" cy="624"/>
          </a:xfrm>
        </p:grpSpPr>
        <p:cxnSp>
          <p:nvCxnSpPr>
            <p:cNvPr id="35860" name="AutoShape 29"/>
            <p:cNvCxnSpPr>
              <a:cxnSpLocks noChangeShapeType="1"/>
            </p:cNvCxnSpPr>
            <p:nvPr/>
          </p:nvCxnSpPr>
          <p:spPr bwMode="auto">
            <a:xfrm flipV="1">
              <a:off x="3161" y="2034"/>
              <a:ext cx="960" cy="33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5861" name="AutoShape 30"/>
            <p:cNvCxnSpPr>
              <a:cxnSpLocks noChangeShapeType="1"/>
            </p:cNvCxnSpPr>
            <p:nvPr/>
          </p:nvCxnSpPr>
          <p:spPr bwMode="auto">
            <a:xfrm>
              <a:off x="3161" y="2370"/>
              <a:ext cx="960" cy="2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cxnSp>
        <p:nvCxnSpPr>
          <p:cNvPr id="166943" name="AutoShape 31"/>
          <p:cNvCxnSpPr>
            <a:cxnSpLocks noChangeShapeType="1"/>
            <a:endCxn id="166938" idx="3"/>
          </p:cNvCxnSpPr>
          <p:nvPr/>
        </p:nvCxnSpPr>
        <p:spPr bwMode="auto">
          <a:xfrm rot="16200000" flipH="1">
            <a:off x="7771606" y="3750470"/>
            <a:ext cx="1482725" cy="265112"/>
          </a:xfrm>
          <a:prstGeom prst="curvedConnector4">
            <a:avLst>
              <a:gd name="adj1" fmla="val 4440"/>
              <a:gd name="adj2" fmla="val 214972"/>
            </a:avLst>
          </a:prstGeom>
          <a:noFill/>
          <a:ln w="41275">
            <a:solidFill>
              <a:srgbClr val="C51538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66945" name="Text Box 33"/>
          <p:cNvSpPr txBox="1">
            <a:spLocks noChangeArrowheads="1"/>
          </p:cNvSpPr>
          <p:nvPr/>
        </p:nvSpPr>
        <p:spPr bwMode="auto">
          <a:xfrm>
            <a:off x="6516688" y="2349500"/>
            <a:ext cx="2339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Compare risks/rates of outcome</a:t>
            </a:r>
          </a:p>
        </p:txBody>
      </p:sp>
      <p:sp>
        <p:nvSpPr>
          <p:cNvPr id="166946" name="AutoShape 34"/>
          <p:cNvSpPr>
            <a:spLocks noChangeArrowheads="1"/>
          </p:cNvSpPr>
          <p:nvPr/>
        </p:nvSpPr>
        <p:spPr bwMode="auto">
          <a:xfrm flipH="1">
            <a:off x="1619250" y="1484313"/>
            <a:ext cx="7308850" cy="792162"/>
          </a:xfrm>
          <a:prstGeom prst="leftArrow">
            <a:avLst>
              <a:gd name="adj1" fmla="val 50000"/>
              <a:gd name="adj2" fmla="val 230661"/>
            </a:avLst>
          </a:prstGeom>
          <a:solidFill>
            <a:srgbClr val="E68E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i="0">
                <a:solidFill>
                  <a:srgbClr val="4B4F55"/>
                </a:solidFill>
                <a:latin typeface="Arial" charset="0"/>
              </a:rPr>
              <a:t>BASELINE	    END OF FOLLOW-UP</a:t>
            </a:r>
          </a:p>
        </p:txBody>
      </p:sp>
      <p:sp>
        <p:nvSpPr>
          <p:cNvPr id="166948" name="Text Box 36"/>
          <p:cNvSpPr txBox="1">
            <a:spLocks noChangeArrowheads="1"/>
          </p:cNvSpPr>
          <p:nvPr/>
        </p:nvSpPr>
        <p:spPr bwMode="auto">
          <a:xfrm>
            <a:off x="5076825" y="4868863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4B4F55"/>
                </a:solidFill>
                <a:latin typeface="Arial" charset="0"/>
              </a:rPr>
              <a:t>subdivide</a:t>
            </a:r>
          </a:p>
        </p:txBody>
      </p:sp>
      <p:pic>
        <p:nvPicPr>
          <p:cNvPr id="166950" name="Picture 38" descr="MCj04339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4843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2" grpId="0"/>
      <p:bldP spid="166933" grpId="0"/>
      <p:bldP spid="166934" grpId="0"/>
      <p:bldP spid="166938" grpId="0"/>
      <p:bldP spid="166939" grpId="0"/>
      <p:bldP spid="166945" grpId="0"/>
      <p:bldP spid="166946" grpId="0" animBg="1"/>
      <p:bldP spid="1669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5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|0.3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Standarddesign">
  <a:themeElements>
    <a:clrScheme name="">
      <a:dk1>
        <a:srgbClr val="6E6E6F"/>
      </a:dk1>
      <a:lt1>
        <a:srgbClr val="E4E7E9"/>
      </a:lt1>
      <a:dk2>
        <a:srgbClr val="933027"/>
      </a:dk2>
      <a:lt2>
        <a:srgbClr val="6E6E6F"/>
      </a:lt2>
      <a:accent1>
        <a:srgbClr val="933027"/>
      </a:accent1>
      <a:accent2>
        <a:srgbClr val="B2523C"/>
      </a:accent2>
      <a:accent3>
        <a:srgbClr val="EFF1F2"/>
      </a:accent3>
      <a:accent4>
        <a:srgbClr val="5D5D5E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andarddesign">
  <a:themeElements>
    <a:clrScheme name="">
      <a:dk1>
        <a:srgbClr val="6E6E6F"/>
      </a:dk1>
      <a:lt1>
        <a:srgbClr val="E4E7E9"/>
      </a:lt1>
      <a:dk2>
        <a:srgbClr val="933027"/>
      </a:dk2>
      <a:lt2>
        <a:srgbClr val="6E6E6F"/>
      </a:lt2>
      <a:accent1>
        <a:srgbClr val="933027"/>
      </a:accent1>
      <a:accent2>
        <a:srgbClr val="B2523C"/>
      </a:accent2>
      <a:accent3>
        <a:srgbClr val="EFF1F2"/>
      </a:accent3>
      <a:accent4>
        <a:srgbClr val="5D5D5E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4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6426</TotalTime>
  <Words>1904</Words>
  <Application>Microsoft Office PowerPoint</Application>
  <PresentationFormat>On-screen Show (4:3)</PresentationFormat>
  <Paragraphs>414</Paragraphs>
  <Slides>44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Standarddesign</vt:lpstr>
      <vt:lpstr>4_Standarddesign</vt:lpstr>
      <vt:lpstr>Equation</vt:lpstr>
      <vt:lpstr>Vergelijking</vt:lpstr>
      <vt:lpstr>Cohort and case-control studies</vt:lpstr>
      <vt:lpstr>Observational studies</vt:lpstr>
      <vt:lpstr>PowerPoint Presentation</vt:lpstr>
      <vt:lpstr>Why do we conduct epidemiological studies </vt:lpstr>
      <vt:lpstr>Hierarchy of study designs (recap)</vt:lpstr>
      <vt:lpstr>Learning outcomes</vt:lpstr>
      <vt:lpstr>Session Outline</vt:lpstr>
      <vt:lpstr>What is a cohort?</vt:lpstr>
      <vt:lpstr>Cohort study: study design</vt:lpstr>
      <vt:lpstr>Prospective and retrospective cohorts</vt:lpstr>
      <vt:lpstr>Representativeness of a cohort  </vt:lpstr>
      <vt:lpstr>Follow-up</vt:lpstr>
      <vt:lpstr>Procedure for carrying out a cohort study</vt:lpstr>
      <vt:lpstr>Cohort study: baseline</vt:lpstr>
      <vt:lpstr>Cohort study: after 10 years</vt:lpstr>
      <vt:lpstr>Group of exposed people</vt:lpstr>
      <vt:lpstr>Group of unexposed people</vt:lpstr>
      <vt:lpstr>Comparing risk of disease in exposed and non-exposed</vt:lpstr>
      <vt:lpstr>Calculating the risk ratio</vt:lpstr>
      <vt:lpstr>Interpretation of risk ratios (and other relative risks)</vt:lpstr>
      <vt:lpstr>2 min exercise </vt:lpstr>
      <vt:lpstr>Advantages and disadvantages of cohort studies</vt:lpstr>
      <vt:lpstr>Session Outline</vt:lpstr>
      <vt:lpstr>Case-control studies</vt:lpstr>
      <vt:lpstr>Case-control study: study design</vt:lpstr>
      <vt:lpstr>Daily Mail, 27 September 2008</vt:lpstr>
      <vt:lpstr>Selection of cases </vt:lpstr>
      <vt:lpstr>Selection of controls</vt:lpstr>
      <vt:lpstr>Sources of controls</vt:lpstr>
      <vt:lpstr>Measurement of exposure</vt:lpstr>
      <vt:lpstr>Procedure for carrying out a case-control study</vt:lpstr>
      <vt:lpstr>Case-control study</vt:lpstr>
      <vt:lpstr>Take a representative sample of the cases</vt:lpstr>
      <vt:lpstr>Select a suitable control group</vt:lpstr>
      <vt:lpstr>Compare the odds of being exposed among cases  and controls</vt:lpstr>
      <vt:lpstr>Alternative method for calculation of the odds ratio</vt:lpstr>
      <vt:lpstr>Alternative method for calculation of the odds ratio</vt:lpstr>
      <vt:lpstr>Interpretation of odds ratios</vt:lpstr>
      <vt:lpstr>Advantages and disadvantages of case-control studies</vt:lpstr>
      <vt:lpstr>Session Outline</vt:lpstr>
      <vt:lpstr>Quiz :                      if chacteristic of a case-control study</vt:lpstr>
      <vt:lpstr>Recap: Learning outcomes</vt:lpstr>
      <vt:lpstr>Strenghts of cohort and case-control studies</vt:lpstr>
      <vt:lpstr>Limitations of cohort and case-control studies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King, Helen G</dc:creator>
  <cp:lastModifiedBy>Shiel, Nuala</cp:lastModifiedBy>
  <cp:revision>290</cp:revision>
  <dcterms:modified xsi:type="dcterms:W3CDTF">2013-02-26T12:48:03Z</dcterms:modified>
</cp:coreProperties>
</file>