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307" r:id="rId3"/>
    <p:sldId id="308" r:id="rId4"/>
    <p:sldId id="316" r:id="rId5"/>
    <p:sldId id="310" r:id="rId6"/>
    <p:sldId id="294" r:id="rId7"/>
    <p:sldId id="318" r:id="rId8"/>
    <p:sldId id="325" r:id="rId9"/>
    <p:sldId id="295" r:id="rId10"/>
    <p:sldId id="317" r:id="rId11"/>
    <p:sldId id="326" r:id="rId12"/>
    <p:sldId id="328" r:id="rId13"/>
    <p:sldId id="327" r:id="rId14"/>
    <p:sldId id="279" r:id="rId15"/>
    <p:sldId id="332" r:id="rId16"/>
    <p:sldId id="324" r:id="rId17"/>
    <p:sldId id="299" r:id="rId18"/>
    <p:sldId id="329" r:id="rId19"/>
    <p:sldId id="296" r:id="rId20"/>
    <p:sldId id="319" r:id="rId21"/>
    <p:sldId id="309" r:id="rId22"/>
    <p:sldId id="320" r:id="rId23"/>
    <p:sldId id="280" r:id="rId24"/>
    <p:sldId id="311" r:id="rId25"/>
    <p:sldId id="331" r:id="rId26"/>
    <p:sldId id="313" r:id="rId27"/>
    <p:sldId id="314" r:id="rId28"/>
    <p:sldId id="315" r:id="rId29"/>
    <p:sldId id="321" r:id="rId30"/>
    <p:sldId id="278" r:id="rId31"/>
    <p:sldId id="303" r:id="rId32"/>
    <p:sldId id="322" r:id="rId33"/>
    <p:sldId id="312" r:id="rId34"/>
    <p:sldId id="323" r:id="rId35"/>
    <p:sldId id="306" r:id="rId36"/>
    <p:sldId id="330" r:id="rId37"/>
    <p:sldId id="263" r:id="rId38"/>
  </p:sldIdLst>
  <p:sldSz cx="9144000" cy="6858000" type="screen4x3"/>
  <p:notesSz cx="9928225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5" autoAdjust="0"/>
    <p:restoredTop sz="89496" autoAdjust="0"/>
  </p:normalViewPr>
  <p:slideViewPr>
    <p:cSldViewPr>
      <p:cViewPr>
        <p:scale>
          <a:sx n="50" d="100"/>
          <a:sy n="50" d="100"/>
        </p:scale>
        <p:origin x="-68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1824" y="-9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0995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913" y="0"/>
            <a:ext cx="4300995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378"/>
            <a:ext cx="4300995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913" y="6456378"/>
            <a:ext cx="4300995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B367E4-5CB5-43B5-96F4-5F3CDE72E8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770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D9B4C-EAFA-4880-AECD-5D30342D6565}" type="datetimeFigureOut">
              <a:rPr lang="en-GB" smtClean="0"/>
              <a:pPr/>
              <a:t>21/03/2013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77C8C-685E-4908-B9DC-F668C4772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5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687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96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87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994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039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970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429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905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6300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356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962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8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3961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0197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729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4096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2605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96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7908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0657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2040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266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1034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91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37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207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Level of stress – which is invariable related to the above two details, so its worth checking, people may say my job is incredibly busy, but I love being busy its not a problem for me</a:t>
            </a:r>
          </a:p>
          <a:p>
            <a:r>
              <a:rPr lang="en-GB" baseline="0" dirty="0" smtClean="0"/>
              <a:t>Exercise you may want to ask about how sedentary or fit they are to get more clues about their lifestyle</a:t>
            </a:r>
          </a:p>
          <a:p>
            <a:endParaRPr lang="en-GB" baseline="0" dirty="0" smtClean="0"/>
          </a:p>
          <a:p>
            <a:r>
              <a:rPr lang="en-GB" baseline="0" dirty="0" smtClean="0"/>
              <a:t>And sometimes it may be relevant to ask about travel abroad, such as  diarrhoea type illness or pet ownership in for example allergies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529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685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16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77C8C-685E-4908-B9DC-F668C4772B5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83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ont_Top_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MP_Logo_Whit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20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rgbClr val="6A6F77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>
                <a:latin typeface="Verdana" pitchFamily="34" charset="0"/>
              </a:defRPr>
            </a:lvl1pPr>
          </a:lstStyle>
          <a:p>
            <a:pPr>
              <a:defRPr/>
            </a:pPr>
            <a:fld id="{A659F31C-0056-4B80-8EEE-5DD197C23C6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548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66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00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6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52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3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02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98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26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309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01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cond_Top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543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1029" name="Picture 5" descr="IMP_Logo_2Colour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065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5153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51538"/>
          </a:solidFill>
          <a:latin typeface="Impac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51538"/>
          </a:solidFill>
          <a:latin typeface="Impac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51538"/>
          </a:solidFill>
          <a:latin typeface="Impac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51538"/>
          </a:solidFill>
          <a:latin typeface="Impact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C51538"/>
          </a:solidFill>
          <a:latin typeface="Impac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C51538"/>
          </a:solidFill>
          <a:latin typeface="Impac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C51538"/>
          </a:solidFill>
          <a:latin typeface="Impac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C51538"/>
          </a:solidFill>
          <a:latin typeface="Impac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4B4F55"/>
          </a:solidFill>
          <a:latin typeface="+mn-lt"/>
          <a:cs typeface="+mn-cs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  <a:cs typeface="+mn-cs"/>
        </a:defRPr>
      </a:lvl3pPr>
      <a:lvl4pPr marL="1333500" indent="-1905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  <a:cs typeface="+mn-cs"/>
        </a:defRPr>
      </a:lvl4pPr>
      <a:lvl5pPr marL="1727200" indent="-203200" algn="l" rtl="0" eaLnBrk="0" fontAlgn="base" hangingPunct="0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  <a:cs typeface="+mn-cs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  <a:cs typeface="+mn-cs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  <a:cs typeface="+mn-cs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  <a:cs typeface="+mn-cs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s.uk/Livewell/drug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omeoffice.gov.uk/drugs" TargetMode="External"/><Relationship Id="rId4" Type="http://schemas.openxmlformats.org/officeDocument/2006/relationships/hyperlink" Target="http://www.drugscope.org.uk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647750" y="1988840"/>
            <a:ext cx="788469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sz="3200" dirty="0" smtClean="0"/>
              <a:t>History-taking - session </a:t>
            </a:r>
            <a:r>
              <a:rPr lang="en-GB" sz="3200" dirty="0"/>
              <a:t>3</a:t>
            </a: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647750" y="3114378"/>
            <a:ext cx="7884690" cy="3024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sz="5400" dirty="0" smtClean="0">
                <a:solidFill>
                  <a:srgbClr val="FF0000"/>
                </a:solidFill>
              </a:rPr>
              <a:t>AKA </a:t>
            </a:r>
            <a:endParaRPr lang="en-GB" sz="5400" dirty="0">
              <a:solidFill>
                <a:srgbClr val="FF0000"/>
              </a:solidFill>
            </a:endParaRPr>
          </a:p>
          <a:p>
            <a:pPr algn="ctr"/>
            <a:r>
              <a:rPr lang="en-GB" sz="5400" dirty="0">
                <a:solidFill>
                  <a:srgbClr val="FF0000"/>
                </a:solidFill>
              </a:rPr>
              <a:t>“</a:t>
            </a:r>
            <a:r>
              <a:rPr lang="en-GB" sz="5400" dirty="0" smtClean="0">
                <a:solidFill>
                  <a:srgbClr val="FF0000"/>
                </a:solidFill>
              </a:rPr>
              <a:t>Alcohol, drugs </a:t>
            </a:r>
            <a:r>
              <a:rPr lang="en-GB" sz="5400" dirty="0">
                <a:solidFill>
                  <a:srgbClr val="FF0000"/>
                </a:solidFill>
              </a:rPr>
              <a:t>and </a:t>
            </a:r>
            <a:r>
              <a:rPr lang="en-GB" sz="5400" dirty="0" smtClean="0">
                <a:solidFill>
                  <a:srgbClr val="FF0000"/>
                </a:solidFill>
              </a:rPr>
              <a:t>sex”</a:t>
            </a:r>
            <a:endParaRPr lang="en-GB" sz="5400" dirty="0"/>
          </a:p>
          <a:p>
            <a:pPr algn="ctr"/>
            <a:endParaRPr lang="en-GB" sz="2400" b="1" dirty="0" smtClean="0"/>
          </a:p>
          <a:p>
            <a:pPr algn="ctr"/>
            <a:r>
              <a:rPr lang="en-GB" sz="3200" dirty="0" smtClean="0"/>
              <a:t>Dr </a:t>
            </a:r>
            <a:r>
              <a:rPr lang="en-GB" sz="3200" dirty="0"/>
              <a:t>Joanne Harris</a:t>
            </a:r>
          </a:p>
          <a:p>
            <a:pPr algn="ctr"/>
            <a:r>
              <a:rPr lang="en-GB" sz="2800" dirty="0"/>
              <a:t>General Practitioner</a:t>
            </a:r>
          </a:p>
          <a:p>
            <a:pPr algn="ctr">
              <a:spcBef>
                <a:spcPct val="20000"/>
              </a:spcBef>
            </a:pPr>
            <a:endParaRPr lang="en-GB" sz="2400" dirty="0">
              <a:solidFill>
                <a:srgbClr val="4B4F55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GB" sz="2400" dirty="0">
                <a:solidFill>
                  <a:srgbClr val="4B4F55"/>
                </a:solidFill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GB" sz="2400" dirty="0">
              <a:solidFill>
                <a:srgbClr val="4B4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Alcohol -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273925" cy="44577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Classically 1 </a:t>
            </a:r>
            <a:r>
              <a:rPr lang="en-GB" b="1" dirty="0" smtClean="0"/>
              <a:t>unit</a:t>
            </a:r>
            <a:r>
              <a:rPr lang="en-GB" dirty="0" smtClean="0"/>
              <a:t> = a glass wine, half pint beer, one measure spirits</a:t>
            </a:r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 smtClean="0"/>
              <a:t>BUT</a:t>
            </a:r>
            <a:endParaRPr lang="en-GB" sz="2000" dirty="0"/>
          </a:p>
          <a:p>
            <a:pPr>
              <a:defRPr/>
            </a:pPr>
            <a:endParaRPr lang="en-GB" sz="2000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Patients </a:t>
            </a:r>
            <a:r>
              <a:rPr lang="en-GB" dirty="0"/>
              <a:t>find units hard to quantify  - you may need to do this for them </a:t>
            </a:r>
          </a:p>
          <a:p>
            <a:pPr>
              <a:defRPr/>
            </a:pPr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636911"/>
            <a:ext cx="901384" cy="1482273"/>
          </a:xfrm>
          <a:prstGeom prst="rect">
            <a:avLst/>
          </a:prstGeom>
        </p:spPr>
      </p:pic>
      <p:pic>
        <p:nvPicPr>
          <p:cNvPr id="1026" name="Picture 2" descr="C:\Users\Joanne Harris\AppData\Local\Microsoft\Windows\Temporary Internet Files\Content.IE5\BU3TNJTP\MP90031431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410" y="2740219"/>
            <a:ext cx="1138814" cy="128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anne Harris\AppData\Local\Microsoft\Windows\Temporary Internet Files\Content.IE5\BU3TNJTP\MP90044860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05317"/>
            <a:ext cx="822315" cy="123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Alcohol - units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endParaRPr lang="en-GB" sz="2000" dirty="0"/>
          </a:p>
          <a:p>
            <a:pPr lvl="0">
              <a:defRPr/>
            </a:pPr>
            <a:r>
              <a:rPr lang="en-GB" dirty="0" smtClean="0"/>
              <a:t>Units     </a:t>
            </a:r>
            <a:r>
              <a:rPr lang="en-GB" dirty="0"/>
              <a:t>= 	</a:t>
            </a:r>
            <a:r>
              <a:rPr lang="en-GB" u="sng" dirty="0"/>
              <a:t>alcohol by volume(ABV) x volume in ml.</a:t>
            </a:r>
          </a:p>
          <a:p>
            <a:pPr lvl="0">
              <a:defRPr/>
            </a:pPr>
            <a:r>
              <a:rPr lang="en-GB" dirty="0"/>
              <a:t>					1000</a:t>
            </a:r>
          </a:p>
          <a:p>
            <a:pPr lvl="0">
              <a:defRPr/>
            </a:pPr>
            <a:r>
              <a:rPr lang="en-GB" sz="2000" dirty="0"/>
              <a:t>A </a:t>
            </a:r>
            <a:r>
              <a:rPr lang="en-GB" sz="2000" b="1" dirty="0"/>
              <a:t>small</a:t>
            </a:r>
            <a:r>
              <a:rPr lang="en-GB" sz="2000" dirty="0"/>
              <a:t> glass of </a:t>
            </a:r>
            <a:r>
              <a:rPr lang="en-GB" sz="2000" b="1" dirty="0"/>
              <a:t>12.5% </a:t>
            </a:r>
            <a:r>
              <a:rPr lang="en-GB" sz="2000" dirty="0"/>
              <a:t>wine = </a:t>
            </a:r>
            <a:r>
              <a:rPr lang="en-GB" sz="2000" u="sng" dirty="0"/>
              <a:t>12.5  x 125 </a:t>
            </a:r>
            <a:r>
              <a:rPr lang="en-GB" sz="2000" dirty="0"/>
              <a:t>	=  </a:t>
            </a:r>
            <a:r>
              <a:rPr lang="en-GB" sz="2000" b="1" dirty="0"/>
              <a:t>1.5 units</a:t>
            </a:r>
            <a:endParaRPr lang="en-GB" sz="2000" b="1" u="sng" dirty="0"/>
          </a:p>
          <a:p>
            <a:pPr lvl="0">
              <a:defRPr/>
            </a:pPr>
            <a:r>
              <a:rPr lang="en-GB" sz="2000" dirty="0" smtClean="0"/>
              <a:t>	</a:t>
            </a:r>
            <a:r>
              <a:rPr lang="en-GB" sz="2000" dirty="0"/>
              <a:t> </a:t>
            </a:r>
            <a:r>
              <a:rPr lang="en-GB" sz="2000" dirty="0" smtClean="0"/>
              <a:t>				1000</a:t>
            </a:r>
          </a:p>
          <a:p>
            <a:pPr lvl="0">
              <a:defRPr/>
            </a:pPr>
            <a:r>
              <a:rPr lang="en-GB" sz="2000" dirty="0" smtClean="0"/>
              <a:t>A </a:t>
            </a:r>
            <a:r>
              <a:rPr lang="en-GB" sz="2000" b="1" dirty="0" smtClean="0"/>
              <a:t>1L</a:t>
            </a:r>
            <a:r>
              <a:rPr lang="en-GB" sz="2000" dirty="0" smtClean="0"/>
              <a:t> bottle of </a:t>
            </a:r>
            <a:r>
              <a:rPr lang="en-GB" sz="2000" b="1" dirty="0" smtClean="0"/>
              <a:t>40% </a:t>
            </a:r>
            <a:r>
              <a:rPr lang="en-GB" sz="2000" dirty="0" smtClean="0"/>
              <a:t>spirits = </a:t>
            </a:r>
            <a:r>
              <a:rPr lang="en-GB" sz="2000" u="sng" dirty="0" smtClean="0"/>
              <a:t>40  X 1000</a:t>
            </a:r>
            <a:r>
              <a:rPr lang="en-GB" sz="2000" dirty="0" smtClean="0"/>
              <a:t>		= 40 units</a:t>
            </a:r>
            <a:endParaRPr lang="en-GB" sz="2000" dirty="0"/>
          </a:p>
          <a:p>
            <a:pPr lvl="0">
              <a:defRPr/>
            </a:pPr>
            <a:r>
              <a:rPr lang="en-GB" sz="2000" dirty="0" smtClean="0"/>
              <a:t>				         1000		</a:t>
            </a:r>
          </a:p>
          <a:p>
            <a:pPr lvl="0">
              <a:defRPr/>
            </a:pPr>
            <a:endParaRPr lang="en-GB" sz="2000" dirty="0" smtClean="0"/>
          </a:p>
          <a:p>
            <a:pPr lvl="0">
              <a:defRPr/>
            </a:pPr>
            <a:r>
              <a:rPr lang="en-GB" sz="2000" dirty="0" smtClean="0"/>
              <a:t>BUT </a:t>
            </a:r>
            <a:r>
              <a:rPr lang="en-GB" sz="2000" dirty="0"/>
              <a:t>alcohol is becoming stronger and units  often much higher </a:t>
            </a:r>
            <a:r>
              <a:rPr lang="en-GB" sz="2000" dirty="0" smtClean="0"/>
              <a:t>			        	       </a:t>
            </a:r>
          </a:p>
          <a:p>
            <a:pPr lvl="0">
              <a:defRPr/>
            </a:pPr>
            <a:r>
              <a:rPr lang="en-GB" sz="2000" dirty="0" smtClean="0"/>
              <a:t>But </a:t>
            </a:r>
            <a:r>
              <a:rPr lang="en-GB" sz="2000" dirty="0"/>
              <a:t>a </a:t>
            </a:r>
            <a:r>
              <a:rPr lang="en-GB" sz="2000" b="1" dirty="0"/>
              <a:t>large</a:t>
            </a:r>
            <a:r>
              <a:rPr lang="en-GB" sz="2000" dirty="0"/>
              <a:t> glass (250 ml) of </a:t>
            </a:r>
            <a:r>
              <a:rPr lang="en-GB" sz="2000" b="1" dirty="0"/>
              <a:t>14% </a:t>
            </a:r>
            <a:r>
              <a:rPr lang="en-GB" sz="2000" dirty="0"/>
              <a:t>wine =  </a:t>
            </a:r>
            <a:r>
              <a:rPr lang="en-GB" sz="2000" b="1" dirty="0"/>
              <a:t>3.5 units</a:t>
            </a:r>
          </a:p>
          <a:p>
            <a:pPr lvl="0">
              <a:defRPr/>
            </a:pP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98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26" y="2458450"/>
            <a:ext cx="7324595" cy="310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5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800" dirty="0" smtClean="0">
                <a:latin typeface="Calibri" pitchFamily="34" charset="0"/>
              </a:rPr>
              <a:t>What are the current recommended limits for alcohol?</a:t>
            </a:r>
          </a:p>
          <a:p>
            <a:endParaRPr lang="en-GB" sz="2800" dirty="0">
              <a:latin typeface="Calibri" pitchFamily="34" charset="0"/>
            </a:endParaRPr>
          </a:p>
          <a:p>
            <a:r>
              <a:rPr lang="en-GB" sz="2800" dirty="0" smtClean="0">
                <a:latin typeface="Calibri" pitchFamily="34" charset="0"/>
              </a:rPr>
              <a:t>What about in pregnancy?</a:t>
            </a:r>
          </a:p>
          <a:p>
            <a:endParaRPr lang="en-GB" sz="2800" dirty="0">
              <a:latin typeface="Calibri" pitchFamily="34" charset="0"/>
            </a:endParaRPr>
          </a:p>
          <a:p>
            <a:r>
              <a:rPr lang="en-GB" sz="2800" dirty="0" smtClean="0">
                <a:latin typeface="Calibri" pitchFamily="34" charset="0"/>
              </a:rPr>
              <a:t>How do you define “binge drinking”?</a:t>
            </a:r>
            <a:endParaRPr lang="en-GB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11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Alcohol – recommendations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988840"/>
            <a:ext cx="7543800" cy="4457700"/>
          </a:xfrm>
        </p:spPr>
        <p:txBody>
          <a:bodyPr/>
          <a:lstStyle/>
          <a:p>
            <a:pPr eaLnBrk="1" hangingPunct="1">
              <a:defRPr/>
            </a:pPr>
            <a:r>
              <a:rPr lang="en-GB" sz="2000" dirty="0" smtClean="0"/>
              <a:t>Women &lt; 14 units/week</a:t>
            </a:r>
          </a:p>
          <a:p>
            <a:pPr eaLnBrk="1" hangingPunct="1">
              <a:defRPr/>
            </a:pPr>
            <a:r>
              <a:rPr lang="en-GB" sz="2000" dirty="0" smtClean="0"/>
              <a:t>Men &lt; 21 units/week</a:t>
            </a:r>
          </a:p>
          <a:p>
            <a:pPr>
              <a:defRPr/>
            </a:pPr>
            <a:endParaRPr lang="en-US" sz="2000" dirty="0" smtClean="0"/>
          </a:p>
          <a:p>
            <a:pPr marL="0" indent="0">
              <a:defRPr/>
            </a:pPr>
            <a:r>
              <a:rPr lang="en-US" sz="2000" dirty="0"/>
              <a:t>E</a:t>
            </a:r>
            <a:r>
              <a:rPr lang="en-US" sz="2000" dirty="0" smtClean="0"/>
              <a:t>quivalent to:-</a:t>
            </a:r>
          </a:p>
          <a:p>
            <a:pPr marL="0" indent="0">
              <a:defRPr/>
            </a:pPr>
            <a:r>
              <a:rPr lang="en-US" sz="2000" dirty="0" smtClean="0"/>
              <a:t>Women :	2-3 units per day</a:t>
            </a:r>
            <a:endParaRPr lang="en-US" sz="2000" dirty="0"/>
          </a:p>
          <a:p>
            <a:pPr marL="0" indent="0">
              <a:defRPr/>
            </a:pPr>
            <a:r>
              <a:rPr lang="en-US" sz="2000" dirty="0" smtClean="0"/>
              <a:t>Men: 		3-4 units per day </a:t>
            </a:r>
            <a:endParaRPr lang="en-US" sz="2000" dirty="0"/>
          </a:p>
          <a:p>
            <a:pPr marL="0" indent="0" eaLnBrk="1" hangingPunct="1">
              <a:defRPr/>
            </a:pPr>
            <a:endParaRPr lang="en-US" sz="20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dirty="0" smtClean="0"/>
              <a:t>Recent evidence these guidelines “encourage” daily drinking?</a:t>
            </a:r>
          </a:p>
          <a:p>
            <a:pPr marL="342900" lvl="2" indent="-342900" eaLnBrk="1" hangingPunct="1"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342900" lvl="2" indent="-342900"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What about “binge drinking”? ( drinking more than double the daily recommended amount in one go)</a:t>
            </a:r>
            <a:endParaRPr lang="en-GB" sz="2000" dirty="0" smtClean="0"/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 smtClean="0"/>
              <a:t>For more information:-</a:t>
            </a:r>
            <a:r>
              <a:rPr lang="en-GB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www.drinkaware.co.uk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Trends in alcohol consumption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pitchFamily="34" charset="0"/>
              </a:rPr>
              <a:t>D</a:t>
            </a:r>
            <a:r>
              <a:rPr lang="en-GB" dirty="0" smtClean="0">
                <a:latin typeface="Calibri" pitchFamily="34" charset="0"/>
              </a:rPr>
              <a:t>ownward trend in adults reporting drinking alcohol in past week </a:t>
            </a:r>
          </a:p>
          <a:p>
            <a:pPr marL="457200" indent="-457200">
              <a:buAutoNum type="arabicPlain" startAt="1998"/>
            </a:pPr>
            <a:r>
              <a:rPr lang="en-GB" dirty="0" smtClean="0">
                <a:latin typeface="Calibri" pitchFamily="34" charset="0"/>
              </a:rPr>
              <a:t>-75% men and 59% women</a:t>
            </a:r>
          </a:p>
          <a:p>
            <a:pPr marL="0" indent="0"/>
            <a:r>
              <a:rPr lang="en-GB" dirty="0" smtClean="0">
                <a:latin typeface="Calibri" pitchFamily="34" charset="0"/>
              </a:rPr>
              <a:t>2010 -68% men and 54 % women</a:t>
            </a:r>
          </a:p>
          <a:p>
            <a:pPr marL="0" indent="0"/>
            <a:endParaRPr lang="en-GB" dirty="0">
              <a:latin typeface="Calibri" pitchFamily="34" charset="0"/>
            </a:endParaRPr>
          </a:p>
          <a:p>
            <a:pPr marL="0" indent="0"/>
            <a:r>
              <a:rPr lang="en-GB" dirty="0" smtClean="0">
                <a:latin typeface="Calibri" pitchFamily="34" charset="0"/>
              </a:rPr>
              <a:t> BUT despite this</a:t>
            </a:r>
          </a:p>
          <a:p>
            <a:pPr marL="0" indent="0"/>
            <a:r>
              <a:rPr lang="en-GB" dirty="0" smtClean="0">
                <a:latin typeface="Calibri" pitchFamily="34" charset="0"/>
              </a:rPr>
              <a:t>22% men and 17% women binge drink and alcohol related admissions up by 11% </a:t>
            </a:r>
            <a:r>
              <a:rPr lang="en-GB" smtClean="0">
                <a:latin typeface="Calibri" pitchFamily="34" charset="0"/>
              </a:rPr>
              <a:t>on previous year</a:t>
            </a:r>
            <a:endParaRPr lang="en-GB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Alcohol- screening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543800" cy="4457700"/>
          </a:xfrm>
        </p:spPr>
        <p:txBody>
          <a:bodyPr/>
          <a:lstStyle/>
          <a:p>
            <a:pPr marL="0" indent="0">
              <a:defRPr/>
            </a:pPr>
            <a:r>
              <a:rPr lang="en-GB" sz="2000" dirty="0" smtClean="0">
                <a:solidFill>
                  <a:srgbClr val="FF0000"/>
                </a:solidFill>
              </a:rPr>
              <a:t>Who </a:t>
            </a:r>
            <a:r>
              <a:rPr lang="en-GB" sz="2000" dirty="0">
                <a:solidFill>
                  <a:srgbClr val="FF0000"/>
                </a:solidFill>
              </a:rPr>
              <a:t>to ask? - everyone</a:t>
            </a:r>
            <a:endParaRPr lang="en-GB" sz="2000" b="1" dirty="0" smtClean="0"/>
          </a:p>
          <a:p>
            <a:pPr>
              <a:defRPr/>
            </a:pPr>
            <a:endParaRPr lang="en-GB" sz="2000" b="1" dirty="0"/>
          </a:p>
          <a:p>
            <a:pPr>
              <a:defRPr/>
            </a:pPr>
            <a:r>
              <a:rPr lang="en-GB" sz="2000" b="1" dirty="0" smtClean="0"/>
              <a:t>FAST </a:t>
            </a:r>
            <a:r>
              <a:rPr lang="en-GB" sz="2000" dirty="0"/>
              <a:t>– Fast Alcohol Screening </a:t>
            </a:r>
            <a:r>
              <a:rPr lang="en-GB" sz="2000" dirty="0" smtClean="0"/>
              <a:t>Test</a:t>
            </a:r>
          </a:p>
          <a:p>
            <a:pPr marL="0" indent="0">
              <a:defRPr/>
            </a:pPr>
            <a:r>
              <a:rPr lang="en-GB" sz="2000" dirty="0" smtClean="0"/>
              <a:t> “ How often have you had EIGHT or more ( SIX or more for women) drinks on one occasion in the past year?”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Can </a:t>
            </a:r>
            <a:r>
              <a:rPr lang="en-GB" sz="2000" dirty="0"/>
              <a:t>classify more than 50% of people with one question</a:t>
            </a:r>
            <a:r>
              <a:rPr lang="en-GB" sz="20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/>
              <a:t>H</a:t>
            </a:r>
            <a:r>
              <a:rPr lang="en-GB" sz="2000" dirty="0" smtClean="0"/>
              <a:t>igh sensitivity and specificity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 smtClean="0"/>
              <a:t>Score three or more for hazardous drinking</a:t>
            </a:r>
            <a:endParaRPr lang="en-GB" sz="2000" dirty="0"/>
          </a:p>
          <a:p>
            <a:pPr marL="0" indent="0">
              <a:defRPr/>
            </a:pPr>
            <a:endParaRPr lang="en-GB" sz="2000" b="1" dirty="0" smtClean="0"/>
          </a:p>
          <a:p>
            <a:pPr marL="0" indent="0">
              <a:defRPr/>
            </a:pPr>
            <a:r>
              <a:rPr lang="en-GB" sz="2000" b="1" dirty="0" smtClean="0"/>
              <a:t>Audit-C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/>
              <a:t>Similar screening tool asking about alcohol consumption in past year</a:t>
            </a:r>
            <a:endParaRPr lang="en-GB" sz="20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537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FAST</a:t>
            </a:r>
          </a:p>
        </p:txBody>
      </p:sp>
      <p:pic>
        <p:nvPicPr>
          <p:cNvPr id="14339" name="Content Placeholder 9" descr="Screen Clippi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025650"/>
            <a:ext cx="8342312" cy="4322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998" y="1475042"/>
            <a:ext cx="7040202" cy="539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483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Alcohol- tools to assess misuse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80220"/>
            <a:ext cx="7543800" cy="5177780"/>
          </a:xfrm>
        </p:spPr>
        <p:txBody>
          <a:bodyPr/>
          <a:lstStyle/>
          <a:p>
            <a:pPr>
              <a:defRPr/>
            </a:pPr>
            <a:r>
              <a:rPr lang="en-GB" sz="1800" dirty="0">
                <a:solidFill>
                  <a:srgbClr val="FF0000"/>
                </a:solidFill>
              </a:rPr>
              <a:t>Who to ask? - alcohol problem drinkers</a:t>
            </a:r>
          </a:p>
          <a:p>
            <a:pPr>
              <a:defRPr/>
            </a:pPr>
            <a:endParaRPr lang="en-GB" sz="1800" dirty="0"/>
          </a:p>
          <a:p>
            <a:pPr>
              <a:defRPr/>
            </a:pPr>
            <a:r>
              <a:rPr lang="en-GB" sz="1800" b="1" dirty="0" err="1"/>
              <a:t>CoNTROL</a:t>
            </a:r>
            <a:r>
              <a:rPr lang="en-GB" sz="1800" dirty="0"/>
              <a:t>						</a:t>
            </a:r>
          </a:p>
          <a:p>
            <a:pPr marL="0" indent="0">
              <a:defRPr/>
            </a:pPr>
            <a:r>
              <a:rPr lang="en-GB" sz="1800" dirty="0"/>
              <a:t>Can you always </a:t>
            </a:r>
            <a:r>
              <a:rPr lang="en-GB" sz="1800" b="1" dirty="0">
                <a:solidFill>
                  <a:srgbClr val="FF0000"/>
                </a:solidFill>
              </a:rPr>
              <a:t>Co</a:t>
            </a:r>
            <a:r>
              <a:rPr lang="en-GB" sz="1800" dirty="0"/>
              <a:t>ntrol your drinking?</a:t>
            </a:r>
          </a:p>
          <a:p>
            <a:pPr marL="0" indent="0">
              <a:defRPr/>
            </a:pPr>
            <a:r>
              <a:rPr lang="en-GB" sz="1800" dirty="0"/>
              <a:t>Has alcohol ever led you to </a:t>
            </a:r>
            <a:r>
              <a:rPr lang="en-GB" sz="1800" b="1" dirty="0">
                <a:solidFill>
                  <a:srgbClr val="FF0000"/>
                </a:solidFill>
              </a:rPr>
              <a:t>N</a:t>
            </a:r>
            <a:r>
              <a:rPr lang="en-GB" sz="1800" dirty="0"/>
              <a:t>eglect your family or work?</a:t>
            </a:r>
          </a:p>
          <a:p>
            <a:pPr marL="0" indent="0">
              <a:defRPr/>
            </a:pPr>
            <a:r>
              <a:rPr lang="en-GB" sz="1800" dirty="0"/>
              <a:t>What </a:t>
            </a:r>
            <a:r>
              <a:rPr lang="en-GB" sz="1800" b="1" dirty="0">
                <a:solidFill>
                  <a:srgbClr val="FF0000"/>
                </a:solidFill>
              </a:rPr>
              <a:t>T</a:t>
            </a:r>
            <a:r>
              <a:rPr lang="en-GB" sz="1800" dirty="0"/>
              <a:t>ime do you start drinking? Do you ever start before this?</a:t>
            </a:r>
          </a:p>
          <a:p>
            <a:pPr marL="0" indent="0">
              <a:defRPr/>
            </a:pPr>
            <a:r>
              <a:rPr lang="en-GB" sz="1800" dirty="0"/>
              <a:t>Do friends comment on how much you drink or ask you to </a:t>
            </a:r>
            <a:r>
              <a:rPr lang="en-GB" sz="1800" b="1" dirty="0">
                <a:solidFill>
                  <a:srgbClr val="FF0000"/>
                </a:solidFill>
              </a:rPr>
              <a:t>R</a:t>
            </a:r>
            <a:r>
              <a:rPr lang="en-GB" sz="1800" dirty="0"/>
              <a:t>educe intake</a:t>
            </a:r>
          </a:p>
          <a:p>
            <a:pPr marL="0" indent="0">
              <a:defRPr/>
            </a:pPr>
            <a:r>
              <a:rPr lang="en-GB" sz="1800" dirty="0"/>
              <a:t>Do you ever drink in the morning to </a:t>
            </a:r>
            <a:r>
              <a:rPr lang="en-GB" sz="1800" b="1" dirty="0">
                <a:solidFill>
                  <a:srgbClr val="FF0000"/>
                </a:solidFill>
              </a:rPr>
              <a:t>O</a:t>
            </a:r>
            <a:r>
              <a:rPr lang="en-GB" sz="1800" dirty="0"/>
              <a:t>vercome a hangover</a:t>
            </a:r>
          </a:p>
          <a:p>
            <a:pPr marL="0" indent="0">
              <a:defRPr/>
            </a:pPr>
            <a:r>
              <a:rPr lang="en-GB" sz="1800" dirty="0"/>
              <a:t>Go through an average days alcohol </a:t>
            </a:r>
            <a:r>
              <a:rPr lang="en-GB" sz="1800" b="1" dirty="0">
                <a:solidFill>
                  <a:srgbClr val="FF0000"/>
                </a:solidFill>
              </a:rPr>
              <a:t>L</a:t>
            </a:r>
            <a:r>
              <a:rPr lang="en-GB" sz="1800" dirty="0"/>
              <a:t>eaving nothing out</a:t>
            </a:r>
          </a:p>
          <a:p>
            <a:pPr>
              <a:defRPr/>
            </a:pPr>
            <a:endParaRPr lang="en-GB" sz="1800" b="1" dirty="0" smtClean="0"/>
          </a:p>
          <a:p>
            <a:pPr>
              <a:defRPr/>
            </a:pPr>
            <a:r>
              <a:rPr lang="en-GB" sz="1800" b="1" dirty="0" smtClean="0"/>
              <a:t>CAGE</a:t>
            </a:r>
            <a:r>
              <a:rPr lang="en-GB" sz="1800" dirty="0" smtClean="0"/>
              <a:t> ( </a:t>
            </a:r>
            <a:r>
              <a:rPr lang="en-GB" sz="1800" dirty="0" err="1" smtClean="0"/>
              <a:t>prob</a:t>
            </a:r>
            <a:r>
              <a:rPr lang="en-GB" sz="1800" dirty="0" smtClean="0"/>
              <a:t> less useful, low sensitivity)</a:t>
            </a:r>
            <a:endParaRPr lang="en-GB" sz="1800" dirty="0"/>
          </a:p>
          <a:p>
            <a:pPr>
              <a:defRPr/>
            </a:pPr>
            <a:r>
              <a:rPr lang="en-GB" sz="1800" dirty="0" smtClean="0"/>
              <a:t>Have you ever been advised to </a:t>
            </a:r>
            <a:r>
              <a:rPr lang="en-GB" sz="1800" b="1" dirty="0" smtClean="0">
                <a:solidFill>
                  <a:srgbClr val="FF0000"/>
                </a:solidFill>
              </a:rPr>
              <a:t>C</a:t>
            </a:r>
            <a:r>
              <a:rPr lang="en-GB" sz="1800" dirty="0" smtClean="0"/>
              <a:t>ut down on your drinking?</a:t>
            </a:r>
          </a:p>
          <a:p>
            <a:pPr>
              <a:defRPr/>
            </a:pPr>
            <a:r>
              <a:rPr lang="en-GB" sz="1800" dirty="0" smtClean="0"/>
              <a:t>Have you ever been </a:t>
            </a:r>
            <a:r>
              <a:rPr lang="en-GB" sz="1800" b="1" dirty="0" smtClean="0">
                <a:solidFill>
                  <a:srgbClr val="FF0000"/>
                </a:solidFill>
              </a:rPr>
              <a:t>A</a:t>
            </a:r>
            <a:r>
              <a:rPr lang="en-GB" sz="1800" dirty="0" smtClean="0"/>
              <a:t>nnoyed by people suggesting you drink less?</a:t>
            </a:r>
          </a:p>
          <a:p>
            <a:pPr>
              <a:defRPr/>
            </a:pPr>
            <a:r>
              <a:rPr lang="en-GB" sz="1800" dirty="0" smtClean="0"/>
              <a:t>Have you ever felt </a:t>
            </a:r>
            <a:r>
              <a:rPr lang="en-GB" sz="1800" b="1" dirty="0" smtClean="0">
                <a:solidFill>
                  <a:srgbClr val="FF0000"/>
                </a:solidFill>
              </a:rPr>
              <a:t>G</a:t>
            </a:r>
            <a:r>
              <a:rPr lang="en-GB" sz="1800" dirty="0" smtClean="0"/>
              <a:t>uilty about the amount you drink?</a:t>
            </a:r>
          </a:p>
          <a:p>
            <a:pPr>
              <a:defRPr/>
            </a:pPr>
            <a:r>
              <a:rPr lang="en-GB" sz="1800" dirty="0" smtClean="0"/>
              <a:t>Do you ever have an </a:t>
            </a:r>
            <a:r>
              <a:rPr lang="en-GB" sz="1800" b="1" dirty="0">
                <a:solidFill>
                  <a:srgbClr val="FF0000"/>
                </a:solidFill>
              </a:rPr>
              <a:t>E</a:t>
            </a:r>
            <a:r>
              <a:rPr lang="en-GB" sz="1800" dirty="0" smtClean="0"/>
              <a:t>ye opener ( drink first thing in the morning)?</a:t>
            </a:r>
          </a:p>
          <a:p>
            <a:pPr marL="0" indent="0">
              <a:defRPr/>
            </a:pPr>
            <a:endParaRPr lang="en-GB" sz="1800" b="1" dirty="0" smtClean="0"/>
          </a:p>
          <a:p>
            <a:pPr marL="0" indent="0">
              <a:defRPr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social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GB" dirty="0" smtClean="0"/>
              <a:t>Aims of this session:-</a:t>
            </a:r>
          </a:p>
          <a:p>
            <a:pPr>
              <a:buFont typeface="Arial" pitchFamily="34" charset="0"/>
              <a:buChar char="•"/>
              <a:defRPr/>
            </a:pPr>
            <a:endParaRPr lang="en-GB" dirty="0"/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To  discuss questions you can use to elicit the more sensitive information in a social history</a:t>
            </a:r>
            <a:endParaRPr lang="en-GB" dirty="0"/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To discuss when it is appropriate to ask these questions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To observe different ways of taking a social history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To practice taking a social history yourselves using role play</a:t>
            </a:r>
            <a:endParaRPr lang="en-GB" dirty="0"/>
          </a:p>
          <a:p>
            <a:pPr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Smoking</a:t>
            </a:r>
          </a:p>
        </p:txBody>
      </p:sp>
      <p:pic>
        <p:nvPicPr>
          <p:cNvPr id="16387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79625" y="2492375"/>
            <a:ext cx="5060950" cy="3359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Tobacco use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Who to ask ? – everyone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r>
              <a:rPr lang="en-GB" dirty="0" smtClean="0"/>
              <a:t>Do you smoke?</a:t>
            </a:r>
          </a:p>
          <a:p>
            <a:r>
              <a:rPr lang="en-GB" dirty="0" smtClean="0"/>
              <a:t>Have you ever smoked?</a:t>
            </a:r>
          </a:p>
          <a:p>
            <a:r>
              <a:rPr lang="en-GB" dirty="0" smtClean="0"/>
              <a:t>How many a day (or amount tobacco) do you smoke? </a:t>
            </a:r>
          </a:p>
          <a:p>
            <a:r>
              <a:rPr lang="en-GB" dirty="0" smtClean="0"/>
              <a:t>Have you always smoked this amount?</a:t>
            </a:r>
          </a:p>
          <a:p>
            <a:r>
              <a:rPr lang="en-GB" dirty="0" smtClean="0"/>
              <a:t>When did you begin smoking?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r>
              <a:rPr lang="en-GB" sz="1800" dirty="0" smtClean="0"/>
              <a:t>You can then assess an amount in terms of </a:t>
            </a:r>
            <a:r>
              <a:rPr lang="en-GB" sz="1800" b="1" dirty="0" smtClean="0"/>
              <a:t>pack years</a:t>
            </a:r>
            <a:r>
              <a:rPr lang="en-GB" sz="1800" dirty="0" smtClean="0"/>
              <a:t> e.g. if they smoke 10 per day( i.e. half a pack) for 20 years this is 10 pack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Recreational drugs</a:t>
            </a:r>
          </a:p>
        </p:txBody>
      </p:sp>
      <p:pic>
        <p:nvPicPr>
          <p:cNvPr id="1843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9550" y="2159000"/>
            <a:ext cx="3721100" cy="4025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Drug Use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be as part of </a:t>
            </a:r>
            <a:r>
              <a:rPr lang="en-GB" b="1" dirty="0" smtClean="0"/>
              <a:t>medication</a:t>
            </a:r>
            <a:r>
              <a:rPr lang="en-GB" dirty="0" smtClean="0"/>
              <a:t> history or </a:t>
            </a:r>
            <a:r>
              <a:rPr lang="en-GB" b="1" dirty="0" smtClean="0"/>
              <a:t>social</a:t>
            </a:r>
            <a:r>
              <a:rPr lang="en-GB" dirty="0" smtClean="0"/>
              <a:t> history </a:t>
            </a:r>
          </a:p>
          <a:p>
            <a:endParaRPr lang="en-GB" dirty="0" smtClean="0"/>
          </a:p>
          <a:p>
            <a:r>
              <a:rPr lang="en-GB" b="1" dirty="0" smtClean="0"/>
              <a:t>D	</a:t>
            </a:r>
            <a:r>
              <a:rPr lang="en-GB" dirty="0" smtClean="0"/>
              <a:t>	Doctor</a:t>
            </a:r>
          </a:p>
          <a:p>
            <a:r>
              <a:rPr lang="en-GB" b="1" dirty="0" smtClean="0"/>
              <a:t>R</a:t>
            </a:r>
            <a:r>
              <a:rPr lang="en-GB" dirty="0" smtClean="0"/>
              <a:t>		Recreational</a:t>
            </a:r>
          </a:p>
          <a:p>
            <a:r>
              <a:rPr lang="en-GB" b="1" dirty="0" smtClean="0"/>
              <a:t>U</a:t>
            </a:r>
            <a:r>
              <a:rPr lang="en-GB" dirty="0" smtClean="0"/>
              <a:t>		User – over the counter, alternative medicines</a:t>
            </a:r>
          </a:p>
          <a:p>
            <a:r>
              <a:rPr lang="en-GB" b="1" dirty="0" smtClean="0"/>
              <a:t>G</a:t>
            </a:r>
            <a:r>
              <a:rPr lang="en-GB" dirty="0" smtClean="0"/>
              <a:t>		Gynaecological pill or contraceptive patch</a:t>
            </a:r>
          </a:p>
          <a:p>
            <a:r>
              <a:rPr lang="en-GB" b="1" dirty="0" smtClean="0"/>
              <a:t>S</a:t>
            </a:r>
            <a:r>
              <a:rPr lang="en-GB" dirty="0" smtClean="0"/>
              <a:t>		Sensitivities – allergy or intolerance?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Recreational drug use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000" dirty="0" smtClean="0">
                <a:solidFill>
                  <a:srgbClr val="FF0000"/>
                </a:solidFill>
              </a:rPr>
              <a:t>Who to ask?  - heavy drinkers, smokers, people who are stressed, tired or have mental health problems or unexplained symptoms</a:t>
            </a:r>
            <a:endParaRPr lang="en-GB" sz="2000" dirty="0">
              <a:solidFill>
                <a:srgbClr val="FF0000"/>
              </a:solidFill>
            </a:endParaRPr>
          </a:p>
          <a:p>
            <a:pPr marL="0" indent="0"/>
            <a:endParaRPr lang="en-GB" sz="2000" dirty="0" smtClean="0"/>
          </a:p>
          <a:p>
            <a:pPr>
              <a:buFontTx/>
              <a:buChar char="•"/>
            </a:pPr>
            <a:r>
              <a:rPr lang="en-GB" sz="2000" dirty="0" smtClean="0"/>
              <a:t>Use of the term “recreational” less judgemental than “illicit” or “street” and “taken” better than “used”</a:t>
            </a:r>
          </a:p>
          <a:p>
            <a:pPr marL="0" indent="0"/>
            <a:r>
              <a:rPr lang="en-GB" sz="2000" dirty="0" smtClean="0"/>
              <a:t>e.g. “And do you mind me asking have you ever taken recreational drugs?</a:t>
            </a:r>
          </a:p>
          <a:p>
            <a:pPr>
              <a:buFontTx/>
              <a:buChar char="•"/>
            </a:pPr>
            <a:endParaRPr lang="en-GB" sz="2000" dirty="0" smtClean="0"/>
          </a:p>
          <a:p>
            <a:pPr>
              <a:buFontTx/>
              <a:buChar char="•"/>
            </a:pPr>
            <a:r>
              <a:rPr lang="en-GB" sz="2000" dirty="0" smtClean="0"/>
              <a:t>What do you do with the information?</a:t>
            </a:r>
          </a:p>
          <a:p>
            <a:pPr>
              <a:buFontTx/>
              <a:buChar char="•"/>
            </a:pPr>
            <a:endParaRPr lang="en-GB" sz="2000" dirty="0" smtClean="0"/>
          </a:p>
          <a:p>
            <a:pPr>
              <a:buFontTx/>
              <a:buChar char="•"/>
            </a:pPr>
            <a:r>
              <a:rPr lang="en-GB" sz="2000" dirty="0" smtClean="0"/>
              <a:t>Is there a legal implication?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Trends in drug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fact becoming LESS common .</a:t>
            </a:r>
          </a:p>
          <a:p>
            <a:r>
              <a:rPr lang="en-GB" dirty="0" smtClean="0"/>
              <a:t>Proportion of 16 to 24 year olds reporting any drug use in past year down from </a:t>
            </a:r>
            <a:r>
              <a:rPr lang="en-GB" b="1" dirty="0" smtClean="0"/>
              <a:t>29.7% </a:t>
            </a:r>
            <a:r>
              <a:rPr lang="en-GB" dirty="0" smtClean="0"/>
              <a:t>in 1996 to </a:t>
            </a:r>
            <a:r>
              <a:rPr lang="en-GB" b="1" dirty="0" smtClean="0"/>
              <a:t>19.3 % </a:t>
            </a:r>
            <a:r>
              <a:rPr lang="en-GB" dirty="0" smtClean="0"/>
              <a:t>in 2011/12</a:t>
            </a:r>
          </a:p>
          <a:p>
            <a:endParaRPr lang="en-GB" dirty="0"/>
          </a:p>
          <a:p>
            <a:r>
              <a:rPr lang="en-GB" dirty="0" smtClean="0"/>
              <a:t>But alcohol is a factor</a:t>
            </a:r>
          </a:p>
          <a:p>
            <a:r>
              <a:rPr lang="en-GB" dirty="0" smtClean="0"/>
              <a:t>Those that drink alcohol on three or more days per week SIX times more likely to have used a class A drug in the past year.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5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Recreational drugs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Class A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Heroin, </a:t>
            </a:r>
            <a:r>
              <a:rPr lang="en-GB" dirty="0" err="1" smtClean="0"/>
              <a:t>ecstacy</a:t>
            </a:r>
            <a:r>
              <a:rPr lang="en-GB" dirty="0" smtClean="0"/>
              <a:t>, LSD, cocaine and crack cocaine</a:t>
            </a:r>
          </a:p>
          <a:p>
            <a:pPr marL="0" indent="0"/>
            <a:r>
              <a:rPr lang="en-GB" sz="1800" dirty="0" smtClean="0">
                <a:solidFill>
                  <a:srgbClr val="FF0000"/>
                </a:solidFill>
              </a:rPr>
              <a:t>Cocaine 2.2% adults - 2011</a:t>
            </a:r>
          </a:p>
          <a:p>
            <a:pPr marL="0" indent="0"/>
            <a:r>
              <a:rPr lang="en-GB" sz="1800" dirty="0" err="1" smtClean="0">
                <a:solidFill>
                  <a:srgbClr val="FF0000"/>
                </a:solidFill>
              </a:rPr>
              <a:t>Ecstacy</a:t>
            </a:r>
            <a:r>
              <a:rPr lang="en-GB" sz="1800" dirty="0" smtClean="0">
                <a:solidFill>
                  <a:srgbClr val="FF0000"/>
                </a:solidFill>
              </a:rPr>
              <a:t> 1.4% adults -2011</a:t>
            </a:r>
            <a:endParaRPr lang="en-GB" sz="18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/>
            <a:r>
              <a:rPr lang="en-GB" dirty="0" smtClean="0"/>
              <a:t>Class B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Amphetamines , barbiturates, cannabis </a:t>
            </a:r>
          </a:p>
          <a:p>
            <a:pPr marL="0" indent="0"/>
            <a:r>
              <a:rPr lang="en-GB" sz="1800" dirty="0">
                <a:solidFill>
                  <a:srgbClr val="FF0000"/>
                </a:solidFill>
              </a:rPr>
              <a:t>C</a:t>
            </a:r>
            <a:r>
              <a:rPr lang="en-GB" sz="1800" dirty="0" smtClean="0">
                <a:solidFill>
                  <a:srgbClr val="FF0000"/>
                </a:solidFill>
              </a:rPr>
              <a:t>annabis 6.8% of adults in past year – Statistics on Drug Misuse 2011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/>
            <a:r>
              <a:rPr lang="en-GB" dirty="0" smtClean="0"/>
              <a:t> </a:t>
            </a:r>
            <a:endParaRPr lang="en-GB" dirty="0"/>
          </a:p>
          <a:p>
            <a:pPr marL="0" indent="0"/>
            <a:r>
              <a:rPr lang="en-GB" dirty="0" smtClean="0"/>
              <a:t>Class C</a:t>
            </a:r>
          </a:p>
          <a:p>
            <a:pPr>
              <a:buFontTx/>
              <a:buChar char="•"/>
            </a:pPr>
            <a:r>
              <a:rPr lang="en-GB" dirty="0" smtClean="0"/>
              <a:t>Inhalants, </a:t>
            </a:r>
            <a:r>
              <a:rPr lang="en-GB" dirty="0" err="1" smtClean="0"/>
              <a:t>Valium</a:t>
            </a:r>
            <a:r>
              <a:rPr lang="en-GB" dirty="0" smtClean="0"/>
              <a:t>, GHB, </a:t>
            </a:r>
            <a:r>
              <a:rPr lang="en-GB" b="1" dirty="0" smtClean="0"/>
              <a:t>ketamine </a:t>
            </a:r>
          </a:p>
          <a:p>
            <a:pPr marL="0" indent="0"/>
            <a:r>
              <a:rPr lang="en-GB" sz="1800" dirty="0" smtClean="0">
                <a:solidFill>
                  <a:srgbClr val="FF0000"/>
                </a:solidFill>
              </a:rPr>
              <a:t>(ketamine 69% of UK clubbers 2009)</a:t>
            </a:r>
          </a:p>
          <a:p>
            <a:pPr marL="0" indent="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Recreational drugs – street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 numCol="3"/>
          <a:lstStyle/>
          <a:p>
            <a:pPr>
              <a:defRPr/>
            </a:pPr>
            <a:r>
              <a:rPr lang="en-GB" sz="1400" dirty="0" smtClean="0"/>
              <a:t>Weed</a:t>
            </a:r>
          </a:p>
          <a:p>
            <a:pPr>
              <a:defRPr/>
            </a:pPr>
            <a:r>
              <a:rPr lang="en-GB" sz="1400" dirty="0" smtClean="0"/>
              <a:t>Blunt</a:t>
            </a:r>
          </a:p>
          <a:p>
            <a:pPr>
              <a:defRPr/>
            </a:pPr>
            <a:r>
              <a:rPr lang="en-GB" sz="1400" dirty="0" smtClean="0"/>
              <a:t>Grass</a:t>
            </a:r>
          </a:p>
          <a:p>
            <a:pPr>
              <a:defRPr/>
            </a:pPr>
            <a:r>
              <a:rPr lang="en-GB" sz="1400" dirty="0" smtClean="0"/>
              <a:t>Herb</a:t>
            </a:r>
          </a:p>
          <a:p>
            <a:pPr>
              <a:defRPr/>
            </a:pPr>
            <a:r>
              <a:rPr lang="en-GB" sz="1400" dirty="0" smtClean="0"/>
              <a:t>Pot</a:t>
            </a:r>
          </a:p>
          <a:p>
            <a:pPr>
              <a:defRPr/>
            </a:pPr>
            <a:r>
              <a:rPr lang="en-GB" sz="1400" dirty="0" smtClean="0"/>
              <a:t>Reefer</a:t>
            </a:r>
          </a:p>
          <a:p>
            <a:pPr>
              <a:defRPr/>
            </a:pPr>
            <a:r>
              <a:rPr lang="en-GB" sz="1400" dirty="0" smtClean="0"/>
              <a:t>Puff</a:t>
            </a:r>
          </a:p>
          <a:p>
            <a:pPr>
              <a:defRPr/>
            </a:pPr>
            <a:r>
              <a:rPr lang="en-GB" sz="1400" dirty="0" smtClean="0"/>
              <a:t>Mary Jane</a:t>
            </a:r>
          </a:p>
          <a:p>
            <a:pPr>
              <a:defRPr/>
            </a:pPr>
            <a:r>
              <a:rPr lang="en-GB" sz="1400" dirty="0" smtClean="0"/>
              <a:t>Skunk</a:t>
            </a:r>
          </a:p>
          <a:p>
            <a:pPr>
              <a:defRPr/>
            </a:pPr>
            <a:r>
              <a:rPr lang="en-GB" sz="1400" dirty="0" smtClean="0"/>
              <a:t>Boom</a:t>
            </a:r>
          </a:p>
          <a:p>
            <a:pPr>
              <a:defRPr/>
            </a:pPr>
            <a:r>
              <a:rPr lang="en-GB" sz="1400" dirty="0" smtClean="0"/>
              <a:t>Gangster</a:t>
            </a:r>
          </a:p>
          <a:p>
            <a:pPr>
              <a:defRPr/>
            </a:pPr>
            <a:r>
              <a:rPr lang="en-GB" sz="1400" dirty="0" err="1" smtClean="0"/>
              <a:t>Kiff</a:t>
            </a:r>
            <a:endParaRPr lang="en-GB" sz="1400" dirty="0" smtClean="0"/>
          </a:p>
          <a:p>
            <a:pPr>
              <a:defRPr/>
            </a:pPr>
            <a:r>
              <a:rPr lang="en-GB" sz="1400" dirty="0" smtClean="0"/>
              <a:t>Chronic</a:t>
            </a:r>
          </a:p>
          <a:p>
            <a:pPr>
              <a:defRPr/>
            </a:pPr>
            <a:r>
              <a:rPr lang="en-GB" sz="1400" dirty="0" err="1" smtClean="0"/>
              <a:t>Ganja</a:t>
            </a:r>
            <a:endParaRPr lang="en-GB" sz="1400" dirty="0" smtClean="0"/>
          </a:p>
          <a:p>
            <a:pPr>
              <a:defRPr/>
            </a:pPr>
            <a:r>
              <a:rPr lang="en-GB" sz="1400" dirty="0" smtClean="0"/>
              <a:t>Purple Haze</a:t>
            </a:r>
          </a:p>
          <a:p>
            <a:pPr>
              <a:defRPr/>
            </a:pPr>
            <a:r>
              <a:rPr lang="en-GB" sz="1400" dirty="0" smtClean="0"/>
              <a:t>Dope </a:t>
            </a:r>
          </a:p>
          <a:p>
            <a:pPr>
              <a:defRPr/>
            </a:pPr>
            <a:r>
              <a:rPr lang="en-GB" sz="1400" dirty="0" err="1" smtClean="0"/>
              <a:t>Nederweed</a:t>
            </a:r>
            <a:endParaRPr lang="en-GB" sz="1400" dirty="0" smtClean="0"/>
          </a:p>
          <a:p>
            <a:pPr>
              <a:defRPr/>
            </a:pPr>
            <a:r>
              <a:rPr lang="en-GB" sz="1400" dirty="0" smtClean="0"/>
              <a:t>E</a:t>
            </a:r>
          </a:p>
          <a:p>
            <a:pPr>
              <a:defRPr/>
            </a:pPr>
            <a:r>
              <a:rPr lang="en-GB" sz="1400" dirty="0" smtClean="0"/>
              <a:t>XTC</a:t>
            </a:r>
          </a:p>
          <a:p>
            <a:pPr>
              <a:defRPr/>
            </a:pPr>
            <a:r>
              <a:rPr lang="en-GB" sz="1400" dirty="0" smtClean="0"/>
              <a:t>Adam</a:t>
            </a:r>
          </a:p>
          <a:p>
            <a:pPr>
              <a:defRPr/>
            </a:pPr>
            <a:r>
              <a:rPr lang="en-GB" sz="1400" dirty="0" smtClean="0"/>
              <a:t>Hug</a:t>
            </a:r>
          </a:p>
          <a:p>
            <a:pPr>
              <a:defRPr/>
            </a:pPr>
            <a:r>
              <a:rPr lang="en-GB" sz="1400" dirty="0" smtClean="0"/>
              <a:t>Beans</a:t>
            </a:r>
          </a:p>
          <a:p>
            <a:pPr>
              <a:defRPr/>
            </a:pPr>
            <a:r>
              <a:rPr lang="en-GB" sz="1400" dirty="0" smtClean="0"/>
              <a:t>Clarity</a:t>
            </a:r>
          </a:p>
          <a:p>
            <a:pPr>
              <a:defRPr/>
            </a:pPr>
            <a:r>
              <a:rPr lang="en-GB" sz="1400" dirty="0" smtClean="0"/>
              <a:t>Lover’s Speed</a:t>
            </a:r>
          </a:p>
          <a:p>
            <a:pPr>
              <a:defRPr/>
            </a:pPr>
            <a:r>
              <a:rPr lang="en-GB" sz="1400" dirty="0" smtClean="0"/>
              <a:t>Love Drug</a:t>
            </a:r>
          </a:p>
          <a:p>
            <a:pPr>
              <a:defRPr/>
            </a:pPr>
            <a:r>
              <a:rPr lang="en-GB" sz="1400" dirty="0" smtClean="0"/>
              <a:t>Speed</a:t>
            </a:r>
          </a:p>
          <a:p>
            <a:pPr>
              <a:defRPr/>
            </a:pPr>
            <a:r>
              <a:rPr lang="en-GB" sz="1400" dirty="0" smtClean="0"/>
              <a:t>Meth</a:t>
            </a:r>
          </a:p>
          <a:p>
            <a:pPr>
              <a:defRPr/>
            </a:pPr>
            <a:r>
              <a:rPr lang="en-GB" sz="1400" dirty="0" smtClean="0"/>
              <a:t>Crank</a:t>
            </a:r>
          </a:p>
          <a:p>
            <a:pPr>
              <a:defRPr/>
            </a:pPr>
            <a:r>
              <a:rPr lang="en-GB" sz="1400" dirty="0" smtClean="0"/>
              <a:t>Tweak</a:t>
            </a:r>
          </a:p>
          <a:p>
            <a:pPr>
              <a:defRPr/>
            </a:pPr>
            <a:r>
              <a:rPr lang="en-GB" sz="1400" dirty="0" smtClean="0"/>
              <a:t>Go-fast</a:t>
            </a:r>
          </a:p>
          <a:p>
            <a:pPr>
              <a:defRPr/>
            </a:pPr>
            <a:r>
              <a:rPr lang="en-GB" sz="1400" dirty="0" smtClean="0"/>
              <a:t>Ice</a:t>
            </a:r>
          </a:p>
          <a:p>
            <a:pPr>
              <a:defRPr/>
            </a:pPr>
            <a:r>
              <a:rPr lang="en-GB" sz="1400" dirty="0" smtClean="0"/>
              <a:t>Glass</a:t>
            </a:r>
          </a:p>
          <a:p>
            <a:pPr>
              <a:defRPr/>
            </a:pPr>
            <a:r>
              <a:rPr lang="en-GB" sz="1400" dirty="0" smtClean="0"/>
              <a:t>Tina</a:t>
            </a:r>
          </a:p>
          <a:p>
            <a:pPr>
              <a:defRPr/>
            </a:pPr>
            <a:r>
              <a:rPr lang="en-GB" sz="1400" dirty="0" smtClean="0"/>
              <a:t>Quartz</a:t>
            </a:r>
          </a:p>
          <a:p>
            <a:pPr>
              <a:defRPr/>
            </a:pPr>
            <a:r>
              <a:rPr lang="en-GB" sz="1400" dirty="0" smtClean="0"/>
              <a:t>Poppers</a:t>
            </a:r>
          </a:p>
          <a:p>
            <a:pPr>
              <a:defRPr/>
            </a:pPr>
            <a:r>
              <a:rPr lang="en-GB" sz="1400" dirty="0" smtClean="0"/>
              <a:t>Whippets</a:t>
            </a:r>
          </a:p>
          <a:p>
            <a:pPr>
              <a:defRPr/>
            </a:pPr>
            <a:r>
              <a:rPr lang="en-GB" sz="1400" dirty="0" smtClean="0"/>
              <a:t>Laughing Gas</a:t>
            </a:r>
          </a:p>
          <a:p>
            <a:pPr>
              <a:defRPr/>
            </a:pPr>
            <a:r>
              <a:rPr lang="en-GB" sz="1400" dirty="0" smtClean="0"/>
              <a:t>Rush</a:t>
            </a:r>
          </a:p>
          <a:p>
            <a:pPr>
              <a:defRPr/>
            </a:pPr>
            <a:r>
              <a:rPr lang="en-GB" sz="1400" dirty="0" smtClean="0"/>
              <a:t>Horse</a:t>
            </a:r>
          </a:p>
          <a:p>
            <a:pPr>
              <a:defRPr/>
            </a:pPr>
            <a:r>
              <a:rPr lang="en-GB" sz="1400" dirty="0" err="1" smtClean="0"/>
              <a:t>Skag</a:t>
            </a:r>
            <a:endParaRPr lang="en-GB" sz="1400" dirty="0" smtClean="0"/>
          </a:p>
          <a:p>
            <a:pPr>
              <a:defRPr/>
            </a:pPr>
            <a:r>
              <a:rPr lang="en-GB" sz="1400" dirty="0" smtClean="0"/>
              <a:t>Smack</a:t>
            </a:r>
          </a:p>
          <a:p>
            <a:pPr>
              <a:defRPr/>
            </a:pPr>
            <a:r>
              <a:rPr lang="en-GB" sz="1400" dirty="0" smtClean="0"/>
              <a:t>H</a:t>
            </a:r>
          </a:p>
          <a:p>
            <a:pPr>
              <a:defRPr/>
            </a:pPr>
            <a:r>
              <a:rPr lang="en-GB" sz="1400" dirty="0" smtClean="0"/>
              <a:t>Junk</a:t>
            </a:r>
          </a:p>
          <a:p>
            <a:pPr>
              <a:defRPr/>
            </a:pPr>
            <a:r>
              <a:rPr lang="en-GB" sz="1400" dirty="0" smtClean="0"/>
              <a:t>Brown Sugar</a:t>
            </a:r>
          </a:p>
          <a:p>
            <a:pPr>
              <a:defRPr/>
            </a:pPr>
            <a:r>
              <a:rPr lang="en-GB" sz="1400" dirty="0"/>
              <a:t>C</a:t>
            </a:r>
            <a:r>
              <a:rPr lang="en-GB" sz="1400" dirty="0" smtClean="0"/>
              <a:t>oke</a:t>
            </a:r>
          </a:p>
          <a:p>
            <a:pPr>
              <a:defRPr/>
            </a:pPr>
            <a:r>
              <a:rPr lang="en-GB" sz="1400" dirty="0" smtClean="0"/>
              <a:t>Flake</a:t>
            </a:r>
          </a:p>
          <a:p>
            <a:pPr>
              <a:defRPr/>
            </a:pPr>
            <a:r>
              <a:rPr lang="en-GB" sz="1400" dirty="0" smtClean="0"/>
              <a:t>Rocks</a:t>
            </a:r>
          </a:p>
          <a:p>
            <a:pPr>
              <a:defRPr/>
            </a:pPr>
            <a:r>
              <a:rPr lang="en-GB" sz="1400" dirty="0" smtClean="0"/>
              <a:t>Charlie</a:t>
            </a:r>
          </a:p>
          <a:p>
            <a:pPr>
              <a:defRPr/>
            </a:pPr>
            <a:r>
              <a:rPr lang="en-GB" sz="1400" dirty="0" smtClean="0"/>
              <a:t>Uppers Downers</a:t>
            </a:r>
          </a:p>
          <a:p>
            <a:pPr>
              <a:defRPr/>
            </a:pPr>
            <a:r>
              <a:rPr lang="en-GB" sz="1400" dirty="0" smtClean="0"/>
              <a:t>Kit Kat</a:t>
            </a:r>
          </a:p>
          <a:p>
            <a:pPr>
              <a:defRPr/>
            </a:pPr>
            <a:r>
              <a:rPr lang="en-GB" sz="1400" dirty="0" smtClean="0"/>
              <a:t>Special K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Recreational drugs – further information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www.nhs.uk/Livewell/drugs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videos about effects of substance abuse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  <a:hlinkClick r:id="rId4"/>
            </a:endParaRPr>
          </a:p>
          <a:p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  <a:hlinkClick r:id="rId4"/>
            </a:endParaRP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www.drugscope.org.uk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statistics and government reports</a:t>
            </a:r>
          </a:p>
          <a:p>
            <a:pPr>
              <a:lnSpc>
                <a:spcPct val="200000"/>
              </a:lnSpc>
            </a:pPr>
            <a:endParaRPr lang="en-GB" u="sng" dirty="0" smtClean="0">
              <a:solidFill>
                <a:schemeClr val="tx2">
                  <a:lumMod val="60000"/>
                  <a:lumOff val="40000"/>
                </a:schemeClr>
              </a:solidFill>
              <a:hlinkClick r:id="rId5"/>
            </a:endParaRPr>
          </a:p>
          <a:p>
            <a:pPr>
              <a:lnSpc>
                <a:spcPct val="200000"/>
              </a:lnSpc>
            </a:pPr>
            <a:r>
              <a:rPr lang="en-GB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5"/>
              </a:rPr>
              <a:t>www.homeoffice.gov.uk/drugs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legal information</a:t>
            </a:r>
          </a:p>
          <a:p>
            <a:pPr>
              <a:lnSpc>
                <a:spcPct val="200000"/>
              </a:lnSpc>
            </a:pPr>
            <a:endParaRPr lang="en-GB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Diet</a:t>
            </a:r>
          </a:p>
        </p:txBody>
      </p:sp>
      <p:pic>
        <p:nvPicPr>
          <p:cNvPr id="24579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9100" y="2343150"/>
            <a:ext cx="58420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Aspects of the social history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 smtClean="0"/>
              <a:t>Alcohol</a:t>
            </a:r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r>
              <a:rPr lang="en-GB" smtClean="0"/>
              <a:t>Smoking</a:t>
            </a:r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r>
              <a:rPr lang="en-GB" smtClean="0"/>
              <a:t>Recreational drugs</a:t>
            </a:r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r>
              <a:rPr lang="en-GB" smtClean="0"/>
              <a:t>Diet</a:t>
            </a:r>
          </a:p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r>
              <a:rPr lang="en-GB" smtClean="0"/>
              <a:t>Sexual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Taking a dietary history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43100"/>
            <a:ext cx="7543800" cy="4799013"/>
          </a:xfrm>
        </p:spPr>
        <p:txBody>
          <a:bodyPr/>
          <a:lstStyle/>
          <a:p>
            <a:pPr marL="0" indent="0"/>
            <a:r>
              <a:rPr lang="en-GB" dirty="0" smtClean="0">
                <a:solidFill>
                  <a:srgbClr val="FF0000"/>
                </a:solidFill>
              </a:rPr>
              <a:t>Who to ask?</a:t>
            </a:r>
          </a:p>
          <a:p>
            <a:pPr marL="0" indent="0"/>
            <a:r>
              <a:rPr lang="en-GB" sz="2000" dirty="0" smtClean="0"/>
              <a:t>Could screen everyone but especially :-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People with illnesses known to be related to diet </a:t>
            </a:r>
            <a:r>
              <a:rPr lang="en-GB" sz="2000" dirty="0" err="1" smtClean="0"/>
              <a:t>e.g</a:t>
            </a:r>
            <a:r>
              <a:rPr lang="en-GB" sz="2000" dirty="0" smtClean="0"/>
              <a:t> heart disease, diabetes, stomach ulcers</a:t>
            </a:r>
          </a:p>
          <a:p>
            <a:pPr>
              <a:buFont typeface="Arial" pitchFamily="34" charset="0"/>
              <a:buChar char="•"/>
            </a:pPr>
            <a:endParaRPr lang="en-GB" sz="2000" dirty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People who look markedly over or underweight</a:t>
            </a:r>
          </a:p>
          <a:p>
            <a:pPr>
              <a:buFont typeface="Arial" pitchFamily="34" charset="0"/>
              <a:buChar char="•"/>
            </a:pPr>
            <a:endParaRPr lang="en-GB" sz="2000" dirty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Where exclusion diets may affect their illness </a:t>
            </a:r>
            <a:r>
              <a:rPr lang="en-GB" sz="2000" dirty="0" err="1" smtClean="0"/>
              <a:t>e.g</a:t>
            </a:r>
            <a:r>
              <a:rPr lang="en-GB" sz="2000" dirty="0" smtClean="0"/>
              <a:t> vegans in anaemia</a:t>
            </a:r>
          </a:p>
          <a:p>
            <a:pPr>
              <a:buFontTx/>
              <a:buChar char="•"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Key screening questions about diet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900113" y="1844675"/>
            <a:ext cx="7543800" cy="44577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Be careful of “Can I ask about your diet” – may be jargon to some patients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Can I ask you about your weight?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Do you have any concerns over your weight?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Can you take me through a typical day’s food and drink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Do you eat a special diet for any reason?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Sexual history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927" y="2614928"/>
            <a:ext cx="3804347" cy="31140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Taking a sexual history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rgbClr val="FF0000"/>
                </a:solidFill>
              </a:rPr>
              <a:t>Who to ask? – not many patients in 2</a:t>
            </a:r>
            <a:r>
              <a:rPr lang="en-GB" sz="2000" baseline="30000" dirty="0" smtClean="0">
                <a:solidFill>
                  <a:srgbClr val="FF0000"/>
                </a:solidFill>
              </a:rPr>
              <a:t>nd</a:t>
            </a:r>
            <a:r>
              <a:rPr lang="en-GB" sz="2000" dirty="0" smtClean="0">
                <a:solidFill>
                  <a:srgbClr val="FF0000"/>
                </a:solidFill>
              </a:rPr>
              <a:t> or 3</a:t>
            </a:r>
            <a:r>
              <a:rPr lang="en-GB" sz="2000" baseline="30000" dirty="0" smtClean="0">
                <a:solidFill>
                  <a:srgbClr val="FF0000"/>
                </a:solidFill>
              </a:rPr>
              <a:t>rd</a:t>
            </a:r>
            <a:r>
              <a:rPr lang="en-GB" sz="2000" dirty="0" smtClean="0">
                <a:solidFill>
                  <a:srgbClr val="FF0000"/>
                </a:solidFill>
              </a:rPr>
              <a:t> year!</a:t>
            </a:r>
          </a:p>
          <a:p>
            <a:endParaRPr lang="en-GB" sz="2000" dirty="0"/>
          </a:p>
          <a:p>
            <a:r>
              <a:rPr lang="en-GB" sz="2000" dirty="0" smtClean="0"/>
              <a:t>A full sexual history is covered in the </a:t>
            </a:r>
            <a:r>
              <a:rPr lang="en-GB" sz="2000" dirty="0" err="1" smtClean="0"/>
              <a:t>genito</a:t>
            </a:r>
            <a:r>
              <a:rPr lang="en-GB" sz="2000" dirty="0" smtClean="0"/>
              <a:t>–urinary medicine attachment in year 5 </a:t>
            </a:r>
          </a:p>
          <a:p>
            <a:endParaRPr lang="en-GB" sz="2000" dirty="0" smtClean="0"/>
          </a:p>
          <a:p>
            <a:r>
              <a:rPr lang="en-GB" sz="2000" dirty="0" smtClean="0"/>
              <a:t>This is a set formulaic history that you are unlikely to need at present</a:t>
            </a:r>
          </a:p>
          <a:p>
            <a:endParaRPr lang="en-GB" sz="2000" dirty="0" smtClean="0"/>
          </a:p>
          <a:p>
            <a:r>
              <a:rPr lang="en-GB" sz="2000" dirty="0" smtClean="0"/>
              <a:t> However  - It may be appropriate to ask a patient about their </a:t>
            </a:r>
            <a:r>
              <a:rPr lang="en-GB" sz="2000" b="1" dirty="0" smtClean="0"/>
              <a:t>sexuality </a:t>
            </a:r>
            <a:r>
              <a:rPr lang="en-GB" sz="2000" dirty="0" smtClean="0"/>
              <a:t>if it is relevant in the history</a:t>
            </a:r>
          </a:p>
          <a:p>
            <a:r>
              <a:rPr lang="en-GB" sz="2000" dirty="0" smtClean="0"/>
              <a:t>e.g. “ Do you mind me asking, is your partner a man or  woman?”</a:t>
            </a:r>
          </a:p>
          <a:p>
            <a:endParaRPr lang="en-GB" sz="2000" dirty="0"/>
          </a:p>
          <a:p>
            <a:r>
              <a:rPr lang="en-GB" sz="2000" dirty="0" smtClean="0"/>
              <a:t>And the </a:t>
            </a:r>
            <a:r>
              <a:rPr lang="en-GB" sz="2000" b="1" dirty="0" smtClean="0"/>
              <a:t>contraceptive pill</a:t>
            </a:r>
            <a:r>
              <a:rPr lang="en-GB" sz="2000" dirty="0" smtClean="0"/>
              <a:t> is often implicated in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r>
              <a:rPr lang="en-GB" sz="3200" dirty="0" smtClean="0">
                <a:latin typeface="Calibri" pitchFamily="34" charset="0"/>
              </a:rPr>
              <a:t>Further demonstration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dirty="0" smtClean="0"/>
          </a:p>
          <a:p>
            <a:endParaRPr lang="en-GB" sz="3600" dirty="0" smtClean="0"/>
          </a:p>
          <a:p>
            <a:r>
              <a:rPr lang="en-GB" sz="3600" dirty="0" smtClean="0">
                <a:latin typeface="Calibri" pitchFamily="34" charset="0"/>
              </a:rPr>
              <a:t>Questions about the social history?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>
              <a:latin typeface="Calibri" pitchFamily="34" charset="0"/>
            </a:endParaRPr>
          </a:p>
          <a:p>
            <a:pPr algn="ctr"/>
            <a:endParaRPr lang="en-GB" sz="3200" dirty="0" smtClean="0">
              <a:latin typeface="Calibri" pitchFamily="34" charset="0"/>
            </a:endParaRPr>
          </a:p>
          <a:p>
            <a:pPr algn="ctr"/>
            <a:r>
              <a:rPr lang="en-GB" sz="3200" dirty="0" smtClean="0">
                <a:latin typeface="Calibri" pitchFamily="34" charset="0"/>
              </a:rPr>
              <a:t>Role plays</a:t>
            </a:r>
            <a:endParaRPr lang="en-GB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7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Reflect on the aims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16113"/>
            <a:ext cx="7543800" cy="44577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GB" altLang="zh-CN" sz="2000" dirty="0" smtClean="0">
                <a:latin typeface="Calibri" pitchFamily="34" charset="0"/>
                <a:ea typeface="宋体" pitchFamily="2" charset="-122"/>
              </a:rPr>
              <a:t>You should now be able to: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GB" sz="2000" dirty="0" smtClean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en-GB" sz="2000" dirty="0" smtClean="0">
                <a:latin typeface="Calibri" pitchFamily="34" charset="0"/>
              </a:rPr>
              <a:t>Use a range of  questions to explore aspects of social history in a non-judgemental way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200" dirty="0">
                <a:latin typeface="Calibri" pitchFamily="34" charset="0"/>
                <a:ea typeface="宋体" pitchFamily="2" charset="-122"/>
              </a:rPr>
              <a:t>p</a:t>
            </a:r>
            <a:r>
              <a:rPr lang="en-GB" sz="2200" dirty="0" smtClean="0">
                <a:latin typeface="Calibri" pitchFamily="34" charset="0"/>
                <a:ea typeface="宋体" pitchFamily="2" charset="-122"/>
              </a:rPr>
              <a:t>articularly focussing on:-</a:t>
            </a:r>
          </a:p>
          <a:p>
            <a:pPr marL="514350" indent="-285750">
              <a:lnSpc>
                <a:spcPct val="90000"/>
              </a:lnSpc>
              <a:defRPr/>
            </a:pPr>
            <a:endParaRPr lang="en-GB" sz="2200" dirty="0">
              <a:latin typeface="Calibri" pitchFamily="34" charset="0"/>
              <a:ea typeface="宋体" pitchFamily="2" charset="-122"/>
            </a:endParaRPr>
          </a:p>
          <a:p>
            <a:pPr marL="514350" indent="-285750">
              <a:lnSpc>
                <a:spcPct val="90000"/>
              </a:lnSpc>
              <a:defRPr/>
            </a:pPr>
            <a:r>
              <a:rPr lang="en-GB" sz="2200" dirty="0" smtClean="0">
                <a:latin typeface="Calibri" pitchFamily="34" charset="0"/>
                <a:ea typeface="宋体" pitchFamily="2" charset="-122"/>
              </a:rPr>
              <a:t>Alcohol</a:t>
            </a:r>
          </a:p>
          <a:p>
            <a:pPr marL="514350" indent="-285750">
              <a:lnSpc>
                <a:spcPct val="90000"/>
              </a:lnSpc>
              <a:defRPr/>
            </a:pPr>
            <a:r>
              <a:rPr lang="en-GB" sz="2200" dirty="0" smtClean="0">
                <a:latin typeface="Calibri" pitchFamily="34" charset="0"/>
                <a:ea typeface="宋体" pitchFamily="2" charset="-122"/>
              </a:rPr>
              <a:t>Smoking</a:t>
            </a:r>
          </a:p>
          <a:p>
            <a:pPr marL="514350" indent="-285750">
              <a:lnSpc>
                <a:spcPct val="90000"/>
              </a:lnSpc>
              <a:defRPr/>
            </a:pPr>
            <a:r>
              <a:rPr lang="en-GB" sz="2200" dirty="0" smtClean="0">
                <a:latin typeface="Calibri" pitchFamily="34" charset="0"/>
                <a:ea typeface="宋体" pitchFamily="2" charset="-122"/>
              </a:rPr>
              <a:t>Recreational drug use</a:t>
            </a:r>
          </a:p>
          <a:p>
            <a:pPr marL="514350" indent="-285750">
              <a:lnSpc>
                <a:spcPct val="90000"/>
              </a:lnSpc>
              <a:defRPr/>
            </a:pPr>
            <a:r>
              <a:rPr lang="en-GB" sz="2200" dirty="0" smtClean="0">
                <a:latin typeface="Calibri" pitchFamily="34" charset="0"/>
                <a:ea typeface="宋体" pitchFamily="2" charset="-122"/>
              </a:rPr>
              <a:t>Diet</a:t>
            </a:r>
          </a:p>
          <a:p>
            <a:pPr marL="514350" indent="-285750">
              <a:lnSpc>
                <a:spcPct val="90000"/>
              </a:lnSpc>
              <a:defRPr/>
            </a:pPr>
            <a:r>
              <a:rPr lang="en-GB" sz="2200" dirty="0" smtClean="0">
                <a:latin typeface="Calibri" pitchFamily="34" charset="0"/>
                <a:ea typeface="宋体" pitchFamily="2" charset="-122"/>
              </a:rPr>
              <a:t>Sexual history</a:t>
            </a:r>
            <a:endParaRPr lang="en-GB" sz="2200" dirty="0">
              <a:latin typeface="Calibri" pitchFamily="34" charset="0"/>
              <a:ea typeface="宋体" pitchFamily="2" charset="-122"/>
            </a:endParaRPr>
          </a:p>
          <a:p>
            <a:pPr marL="514350" indent="-285750">
              <a:lnSpc>
                <a:spcPct val="90000"/>
              </a:lnSpc>
              <a:defRPr/>
            </a:pPr>
            <a:endParaRPr lang="en-GB" sz="2200" dirty="0" smtClean="0">
              <a:ea typeface="宋体" pitchFamily="2" charset="-122"/>
            </a:endParaRPr>
          </a:p>
          <a:p>
            <a:pPr marL="514350" indent="-285750">
              <a:lnSpc>
                <a:spcPct val="90000"/>
              </a:lnSpc>
              <a:defRPr/>
            </a:pPr>
            <a:endParaRPr lang="en-GB" sz="22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00113" y="1844675"/>
            <a:ext cx="7543800" cy="4457700"/>
          </a:xfrm>
        </p:spPr>
        <p:txBody>
          <a:bodyPr/>
          <a:lstStyle/>
          <a:p>
            <a:pPr algn="ctr"/>
            <a:endParaRPr lang="en-GB" smtClean="0"/>
          </a:p>
          <a:p>
            <a:pPr algn="ctr"/>
            <a:endParaRPr lang="en-GB" sz="4000" smtClean="0"/>
          </a:p>
          <a:p>
            <a:pPr algn="ctr"/>
            <a:r>
              <a:rPr lang="en-GB" sz="4000" smtClean="0"/>
              <a:t>Watch this demonstration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Some general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</a:rPr>
              <a:t>Do not be judgemental</a:t>
            </a:r>
          </a:p>
          <a:p>
            <a:pPr marL="0" indent="0">
              <a:defRPr/>
            </a:pPr>
            <a:r>
              <a:rPr lang="en-GB" dirty="0" smtClean="0"/>
              <a:t>“Do you drink alcohol?” NOT “Do you drink much?”</a:t>
            </a:r>
          </a:p>
          <a:p>
            <a:pPr>
              <a:buFont typeface="Arial" pitchFamily="34" charset="0"/>
              <a:buChar char="•"/>
              <a:defRPr/>
            </a:pPr>
            <a:endParaRPr lang="en-GB" dirty="0"/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</a:rPr>
              <a:t>Keep the questions open</a:t>
            </a:r>
          </a:p>
          <a:p>
            <a:pPr marL="0" indent="0">
              <a:defRPr/>
            </a:pPr>
            <a:r>
              <a:rPr lang="en-GB" dirty="0" smtClean="0"/>
              <a:t>“Who’s at home with you” NOT “Are you married?”</a:t>
            </a:r>
          </a:p>
          <a:p>
            <a:pPr marL="0" indent="0">
              <a:defRPr/>
            </a:pPr>
            <a:endParaRPr lang="en-GB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</a:rPr>
              <a:t>Consider signposting</a:t>
            </a:r>
            <a:endParaRPr lang="en-GB" dirty="0" smtClean="0">
              <a:solidFill>
                <a:schemeClr val="accent6"/>
              </a:solidFill>
            </a:endParaRPr>
          </a:p>
          <a:p>
            <a:pPr marL="0" indent="0">
              <a:defRPr/>
            </a:pPr>
            <a:r>
              <a:rPr lang="en-GB" dirty="0" smtClean="0">
                <a:solidFill>
                  <a:srgbClr val="000000"/>
                </a:solidFill>
              </a:rPr>
              <a:t>“ Would it be alright if I ask some questions about…”</a:t>
            </a:r>
          </a:p>
          <a:p>
            <a:pPr marL="0" indent="0">
              <a:defRPr/>
            </a:pPr>
            <a:r>
              <a:rPr lang="en-GB" dirty="0" smtClean="0">
                <a:solidFill>
                  <a:srgbClr val="000000"/>
                </a:solidFill>
              </a:rPr>
              <a:t>“I hope you don’t mind me asking…”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But be careful of</a:t>
            </a:r>
            <a:r>
              <a:rPr lang="en-GB" dirty="0" smtClean="0"/>
              <a:t> “ We ask all our patients this…”</a:t>
            </a:r>
          </a:p>
          <a:p>
            <a:pPr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Other aspects of social history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GB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Occupation (“Do you work?” Not “what’s your job?”)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dirty="0" smtClean="0"/>
              <a:t>Living arrangements ( Who’s at home)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dirty="0" smtClean="0"/>
              <a:t>Level of stress ( </a:t>
            </a:r>
            <a:r>
              <a:rPr lang="en-GB" dirty="0"/>
              <a:t>D</a:t>
            </a:r>
            <a:r>
              <a:rPr lang="en-GB" dirty="0" smtClean="0"/>
              <a:t>o you enjoy your job?)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dirty="0"/>
              <a:t>Exercise</a:t>
            </a:r>
            <a:endParaRPr lang="en-GB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Travel abroad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dirty="0" smtClean="0"/>
              <a:t>Pets</a:t>
            </a:r>
          </a:p>
          <a:p>
            <a:pPr>
              <a:lnSpc>
                <a:spcPct val="150000"/>
              </a:lnSpc>
              <a:buFontTx/>
              <a:buChar char="•"/>
            </a:pPr>
            <a:endParaRPr lang="en-GB" dirty="0" smtClean="0"/>
          </a:p>
          <a:p>
            <a:pPr>
              <a:lnSpc>
                <a:spcPct val="150000"/>
              </a:lnSpc>
              <a:buFontTx/>
              <a:buChar char="•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Alcohol</a:t>
            </a:r>
          </a:p>
        </p:txBody>
      </p:sp>
      <p:pic>
        <p:nvPicPr>
          <p:cNvPr id="9219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6013" y="2836863"/>
            <a:ext cx="4448175" cy="2670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136" y="1683430"/>
            <a:ext cx="2831729" cy="4349286"/>
          </a:xfrm>
        </p:spPr>
      </p:pic>
    </p:spTree>
    <p:extLst>
      <p:ext uri="{BB962C8B-B14F-4D97-AF65-F5344CB8AC3E}">
        <p14:creationId xmlns:p14="http://schemas.microsoft.com/office/powerpoint/2010/main" val="4734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Alcohol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GB" dirty="0" smtClean="0">
                <a:solidFill>
                  <a:srgbClr val="FF0000"/>
                </a:solidFill>
              </a:rPr>
              <a:t>Who to ask? – everyone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Do you drink alcohol?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How much would you say in an average week (or per day?)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Is that every week/day?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Suggest a range “ Would that be 1-2 pints or 5-6?”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Ask  separately about wine, beer and spirits</a:t>
            </a:r>
          </a:p>
          <a:p>
            <a:pPr marL="0" indent="0">
              <a:defRPr/>
            </a:pPr>
            <a:endParaRPr lang="en-GB" dirty="0" smtClean="0"/>
          </a:p>
          <a:p>
            <a:pPr marL="0" indent="0">
              <a:defRPr/>
            </a:pPr>
            <a:r>
              <a:rPr lang="en-GB" dirty="0" smtClean="0"/>
              <a:t>Better not to ask patients the number of UNITS they drink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Standarddesign">
  <a:themeElements>
    <a:clrScheme name="1_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1_Standarddesign">
      <a:majorFont>
        <a:latin typeface="Impact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1247</Words>
  <Application>Microsoft Office PowerPoint</Application>
  <PresentationFormat>On-screen Show (4:3)</PresentationFormat>
  <Paragraphs>328</Paragraphs>
  <Slides>37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1_Standarddesign</vt:lpstr>
      <vt:lpstr>PowerPoint Presentation</vt:lpstr>
      <vt:lpstr>The social history</vt:lpstr>
      <vt:lpstr>Aspects of the social history</vt:lpstr>
      <vt:lpstr>PowerPoint Presentation</vt:lpstr>
      <vt:lpstr> Some general points </vt:lpstr>
      <vt:lpstr>Other aspects of social history</vt:lpstr>
      <vt:lpstr>Alcohol</vt:lpstr>
      <vt:lpstr>PowerPoint Presentation</vt:lpstr>
      <vt:lpstr>Alcohol</vt:lpstr>
      <vt:lpstr>Alcohol - units</vt:lpstr>
      <vt:lpstr>Alcohol - units</vt:lpstr>
      <vt:lpstr>PowerPoint Presentation</vt:lpstr>
      <vt:lpstr>PowerPoint Presentation</vt:lpstr>
      <vt:lpstr>Alcohol – recommendations</vt:lpstr>
      <vt:lpstr>Trends in alcohol consumption</vt:lpstr>
      <vt:lpstr>Alcohol- screening tools</vt:lpstr>
      <vt:lpstr>FAST</vt:lpstr>
      <vt:lpstr>PowerPoint Presentation</vt:lpstr>
      <vt:lpstr>Alcohol- tools to assess misuse</vt:lpstr>
      <vt:lpstr>Smoking</vt:lpstr>
      <vt:lpstr>Tobacco use</vt:lpstr>
      <vt:lpstr>Recreational drugs</vt:lpstr>
      <vt:lpstr>Drug Use</vt:lpstr>
      <vt:lpstr>Recreational drug use</vt:lpstr>
      <vt:lpstr>Trends in drug use</vt:lpstr>
      <vt:lpstr>Recreational drugs</vt:lpstr>
      <vt:lpstr>Recreational drugs – street names</vt:lpstr>
      <vt:lpstr>Recreational drugs – further information</vt:lpstr>
      <vt:lpstr>Diet</vt:lpstr>
      <vt:lpstr>Taking a dietary history</vt:lpstr>
      <vt:lpstr>Key screening questions about diet</vt:lpstr>
      <vt:lpstr>Sexual history</vt:lpstr>
      <vt:lpstr>Taking a sexual history</vt:lpstr>
      <vt:lpstr>PowerPoint Presentation</vt:lpstr>
      <vt:lpstr>PowerPoint Presentation</vt:lpstr>
      <vt:lpstr>PowerPoint Presentation</vt:lpstr>
      <vt:lpstr>Reflect on the aims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Consultation skills: The initial approach</dc:title>
  <dc:creator>ICT</dc:creator>
  <cp:lastModifiedBy>Shiel, Nuala</cp:lastModifiedBy>
  <cp:revision>122</cp:revision>
  <dcterms:created xsi:type="dcterms:W3CDTF">2005-07-08T11:57:59Z</dcterms:created>
  <dcterms:modified xsi:type="dcterms:W3CDTF">2013-03-21T10:02:08Z</dcterms:modified>
</cp:coreProperties>
</file>