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04" y="-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0C353-D70E-AB4B-9B3C-30677C4BEE78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F7098-270B-9641-963D-4DAC20335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90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  5 (see slide 41)</a:t>
            </a:r>
          </a:p>
          <a:p>
            <a:r>
              <a:rPr lang="en-US" dirty="0" smtClean="0"/>
              <a:t>Most answered 4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my lectures I talked about mitosis and made a point of saying that sister chromosomes (not homologous chromosomes) separate at anaphase; however, you may have been thinking of meiosis and for meiosis I, answer d would be correct. So, although e was the correct answer, perhaps I should have specified mitosis in the the question.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5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32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90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19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41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67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347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19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90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 2 (see slide 24)</a:t>
            </a:r>
          </a:p>
          <a:p>
            <a:r>
              <a:rPr lang="en-US" dirty="0" smtClean="0"/>
              <a:t>Most put 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Contractile ring is actin and myosin (its in one of my slides). All chromosome movement during mitosis are guided by microtubules. I suspect they all know that the main movement is at anaphase and so assumed d and e could not both be correct. Perhaps the question was just too detailed?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80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r>
              <a:rPr lang="en-US" baseline="0" dirty="0" smtClean="0"/>
              <a:t> 3</a:t>
            </a:r>
          </a:p>
          <a:p>
            <a:r>
              <a:rPr lang="en-US" baseline="0" dirty="0" smtClean="0"/>
              <a:t>Most put 1 or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94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 1</a:t>
            </a:r>
          </a:p>
          <a:p>
            <a:r>
              <a:rPr lang="en-US" dirty="0" smtClean="0"/>
              <a:t>Many put 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85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Correct answer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33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4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28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8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1)A,  2)D, 3) B, 4) F, 5) 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F8B9C-672B-0C48-A3EE-22955A3964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29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3098-9B77-7A42-BCCC-4D4AE16F9AB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ED316-FBDF-EF43-93E0-72413424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6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3098-9B77-7A42-BCCC-4D4AE16F9AB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ED316-FBDF-EF43-93E0-72413424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9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3098-9B77-7A42-BCCC-4D4AE16F9AB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ED316-FBDF-EF43-93E0-72413424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3098-9B77-7A42-BCCC-4D4AE16F9AB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ED316-FBDF-EF43-93E0-72413424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4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3098-9B77-7A42-BCCC-4D4AE16F9AB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ED316-FBDF-EF43-93E0-72413424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9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3098-9B77-7A42-BCCC-4D4AE16F9AB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ED316-FBDF-EF43-93E0-72413424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8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3098-9B77-7A42-BCCC-4D4AE16F9AB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ED316-FBDF-EF43-93E0-72413424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0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3098-9B77-7A42-BCCC-4D4AE16F9AB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ED316-FBDF-EF43-93E0-72413424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8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3098-9B77-7A42-BCCC-4D4AE16F9AB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ED316-FBDF-EF43-93E0-72413424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9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3098-9B77-7A42-BCCC-4D4AE16F9AB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ED316-FBDF-EF43-93E0-72413424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2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3098-9B77-7A42-BCCC-4D4AE16F9AB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ED316-FBDF-EF43-93E0-72413424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8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73098-9B77-7A42-BCCC-4D4AE16F9ABD}" type="datetimeFigureOut">
              <a:rPr lang="en-US" smtClean="0"/>
              <a:t>12/03/2013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ED316-FBDF-EF43-93E0-724134247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9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file:///\\localhost\Users\aporter1\Desktop\Macintosh%20HD:Users:aporter1:Library:Mail%20Downloads:CMS%20Questions%20Jan2012.docx!OLE_LINK1" TargetMode="External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aporter1\Desktop\Macintosh%20HD:Users:aporter1:Library:Mail%20Downloads:CMS%20exam%20Q%20for%20Mick%20Jan2011.docx!OLE_LINK2" TargetMode="External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file:///\\localhost\Users\aporter1\Desktop\Macintosh%20HD:Users:aporter1:Library:Mail%20Downloads:CMS%20exam%20Q%20for%20Mick%20Jan2011.docx!OLE_LINK3" TargetMode="External"/><Relationship Id="rId5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aporter1\Desktop\Macintosh%20HD:Users:aporter1:Library:Mail%20Downloads:CMS%20exam%20Q%20for%20Mick%20Jan2011.docx!OLE_LINK4" TargetMode="External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file:///\\localhost\Users\aporter1\Desktop\Macintosh%20HD:Users:aporter1:Library:Mail%20Downloads:CMS%20exam%20Q%20for%20Mick%20Jan2011.docx!OLE_LINK5" TargetMode="External"/><Relationship Id="rId5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4421" y="1725379"/>
            <a:ext cx="72026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During anaphase</a:t>
            </a:r>
            <a:r>
              <a:rPr lang="en-US" dirty="0" smtClean="0"/>
              <a:t>:</a:t>
            </a:r>
          </a:p>
          <a:p>
            <a:endParaRPr lang="en-GB" dirty="0"/>
          </a:p>
          <a:p>
            <a:pPr marL="342900" indent="-342900">
              <a:buAutoNum type="arabicParenR"/>
            </a:pPr>
            <a:r>
              <a:rPr lang="en-US" dirty="0" smtClean="0"/>
              <a:t>chromosomes </a:t>
            </a:r>
            <a:r>
              <a:rPr lang="en-US" dirty="0"/>
              <a:t>align perfectly at the </a:t>
            </a:r>
            <a:r>
              <a:rPr lang="en-US" dirty="0" err="1"/>
              <a:t>centre</a:t>
            </a:r>
            <a:r>
              <a:rPr lang="en-US" dirty="0"/>
              <a:t> of the cell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endParaRPr lang="en-GB" dirty="0"/>
          </a:p>
          <a:p>
            <a:r>
              <a:rPr lang="en-US" dirty="0"/>
              <a:t>2) sister chromatids are attached to each other by </a:t>
            </a:r>
            <a:r>
              <a:rPr lang="en-US" dirty="0" err="1"/>
              <a:t>cohesin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3) </a:t>
            </a:r>
            <a:r>
              <a:rPr lang="en-US" dirty="0" err="1"/>
              <a:t>cohesin</a:t>
            </a:r>
            <a:r>
              <a:rPr lang="en-US" dirty="0"/>
              <a:t> is degraded by the anaphase-promoting complex. </a:t>
            </a:r>
            <a:endParaRPr lang="en-US" dirty="0" smtClean="0"/>
          </a:p>
          <a:p>
            <a:endParaRPr lang="en-GB" dirty="0"/>
          </a:p>
          <a:p>
            <a:r>
              <a:rPr lang="en-US" dirty="0"/>
              <a:t>4) chromosome homologues move towards opposite spindle poles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5) the anaphase promoting complex/</a:t>
            </a:r>
            <a:r>
              <a:rPr lang="en-US" dirty="0" err="1"/>
              <a:t>cyclosome</a:t>
            </a:r>
            <a:r>
              <a:rPr lang="en-US" dirty="0"/>
              <a:t> targets </a:t>
            </a:r>
            <a:r>
              <a:rPr lang="en-US" dirty="0" err="1"/>
              <a:t>securin</a:t>
            </a:r>
            <a:r>
              <a:rPr lang="en-US" dirty="0"/>
              <a:t> </a:t>
            </a:r>
            <a:r>
              <a:rPr lang="en-US" dirty="0" smtClean="0"/>
              <a:t>for</a:t>
            </a:r>
          </a:p>
          <a:p>
            <a:r>
              <a:rPr lang="en-US" dirty="0" smtClean="0"/>
              <a:t> </a:t>
            </a:r>
            <a:r>
              <a:rPr lang="en-US" dirty="0"/>
              <a:t>degradation.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6851" y="120365"/>
            <a:ext cx="101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2201" y="446455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156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088203"/>
              </p:ext>
            </p:extLst>
          </p:nvPr>
        </p:nvGraphicFramePr>
        <p:xfrm>
          <a:off x="467699" y="689230"/>
          <a:ext cx="8463819" cy="2804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6248400" imgH="2070100" progId="Word.Document.12">
                  <p:link updateAutomatic="1"/>
                </p:oleObj>
              </mc:Choice>
              <mc:Fallback>
                <p:oleObj name="Document" r:id="rId4" imgW="6248400" imgH="20701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699" y="689230"/>
                        <a:ext cx="8463819" cy="28040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70114" y="3493300"/>
            <a:ext cx="72026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 err="1"/>
              <a:t>Cdk</a:t>
            </a:r>
            <a:r>
              <a:rPr lang="en-US" dirty="0"/>
              <a:t> inhibitor in </a:t>
            </a:r>
            <a:r>
              <a:rPr lang="en-US" dirty="0" smtClean="0"/>
              <a:t>G1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r>
              <a:rPr lang="en-US" dirty="0" smtClean="0"/>
              <a:t> Pairs </a:t>
            </a:r>
            <a:r>
              <a:rPr lang="en-US" dirty="0"/>
              <a:t>with Cdk2 to promote S-phase</a:t>
            </a:r>
            <a:endParaRPr lang="en-GB" dirty="0"/>
          </a:p>
          <a:p>
            <a:endParaRPr lang="en-GB" dirty="0"/>
          </a:p>
          <a:p>
            <a:r>
              <a:rPr lang="en-US" dirty="0" smtClean="0"/>
              <a:t>3) </a:t>
            </a:r>
            <a:r>
              <a:rPr lang="en-US" dirty="0" err="1" smtClean="0"/>
              <a:t>Heterodimerises</a:t>
            </a:r>
            <a:r>
              <a:rPr lang="en-US" dirty="0" smtClean="0"/>
              <a:t> </a:t>
            </a:r>
            <a:r>
              <a:rPr lang="en-US" dirty="0"/>
              <a:t>with Cdk1 and is abruptly degraded at anaphase</a:t>
            </a:r>
            <a:endParaRPr lang="en-GB" dirty="0"/>
          </a:p>
          <a:p>
            <a:endParaRPr lang="en-GB" dirty="0"/>
          </a:p>
          <a:p>
            <a:r>
              <a:rPr lang="en-US" dirty="0" smtClean="0"/>
              <a:t>4) Removes </a:t>
            </a:r>
            <a:r>
              <a:rPr lang="en-US" dirty="0"/>
              <a:t>inhibitory phosphates from Cdk1</a:t>
            </a:r>
            <a:endParaRPr lang="en-GB" dirty="0"/>
          </a:p>
          <a:p>
            <a:endParaRPr lang="en-GB" dirty="0"/>
          </a:p>
          <a:p>
            <a:r>
              <a:rPr lang="en-US" dirty="0" smtClean="0"/>
              <a:t>5) Is </a:t>
            </a:r>
            <a:r>
              <a:rPr lang="en-US" dirty="0" err="1"/>
              <a:t>phospholrylated</a:t>
            </a:r>
            <a:r>
              <a:rPr lang="en-US" dirty="0"/>
              <a:t> by </a:t>
            </a:r>
            <a:r>
              <a:rPr lang="en-US" dirty="0" err="1"/>
              <a:t>Cdk</a:t>
            </a:r>
            <a:r>
              <a:rPr lang="en-US" dirty="0"/>
              <a:t> activity in G1 to release E2F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191" y="58615"/>
            <a:ext cx="75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87511" y="3471650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7373" y="4024097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71025" y="46115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5659495" y="5122041"/>
            <a:ext cx="711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6757314" y="5684146"/>
            <a:ext cx="711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83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348540"/>
              </p:ext>
            </p:extLst>
          </p:nvPr>
        </p:nvGraphicFramePr>
        <p:xfrm>
          <a:off x="1043752" y="427947"/>
          <a:ext cx="7306582" cy="6252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6248400" imgH="5346700" progId="Word.Document.12">
                  <p:link updateAutomatic="1"/>
                </p:oleObj>
              </mc:Choice>
              <mc:Fallback>
                <p:oleObj name="Document" r:id="rId3" imgW="6248400" imgH="53467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752" y="427947"/>
                        <a:ext cx="7306582" cy="6252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191" y="58615"/>
            <a:ext cx="75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61241" y="3944974"/>
            <a:ext cx="346327" cy="2251521"/>
          </a:xfrm>
          <a:prstGeom prst="rect">
            <a:avLst/>
          </a:prstGeom>
          <a:solidFill>
            <a:srgbClr val="E7FDFF"/>
          </a:solidFill>
          <a:ln>
            <a:solidFill>
              <a:srgbClr val="E7FD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951519" y="3964218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51519" y="4533760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51519" y="4903461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51519" y="5338296"/>
            <a:ext cx="45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51519" y="5765360"/>
            <a:ext cx="330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99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8914" y="1728430"/>
            <a:ext cx="57757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Which of the following groups of proteins are not involved in the DNA damage </a:t>
            </a:r>
            <a:r>
              <a:rPr lang="en-GB" dirty="0" smtClean="0"/>
              <a:t>response</a:t>
            </a:r>
          </a:p>
          <a:p>
            <a:endParaRPr lang="en-GB" dirty="0"/>
          </a:p>
          <a:p>
            <a:pPr marL="342900" indent="-342900">
              <a:buAutoNum type="alphaUcPeriod"/>
            </a:pPr>
            <a:r>
              <a:rPr lang="en-GB" dirty="0" smtClean="0"/>
              <a:t>CHK1</a:t>
            </a:r>
            <a:r>
              <a:rPr lang="en-GB" dirty="0"/>
              <a:t>/</a:t>
            </a:r>
            <a:r>
              <a:rPr lang="en-GB" dirty="0" smtClean="0"/>
              <a:t>CHK2</a:t>
            </a:r>
          </a:p>
          <a:p>
            <a:endParaRPr lang="en-GB" dirty="0" smtClean="0"/>
          </a:p>
          <a:p>
            <a:r>
              <a:rPr lang="en-GB" dirty="0" smtClean="0"/>
              <a:t>B.    ATM</a:t>
            </a:r>
            <a:r>
              <a:rPr lang="en-GB" dirty="0"/>
              <a:t>/</a:t>
            </a:r>
            <a:r>
              <a:rPr lang="en-GB" dirty="0" smtClean="0"/>
              <a:t>ATR</a:t>
            </a:r>
          </a:p>
          <a:p>
            <a:pPr marL="342900" indent="-342900">
              <a:buAutoNum type="alphaUcPeriod" startAt="2"/>
            </a:pPr>
            <a:endParaRPr lang="en-GB" dirty="0"/>
          </a:p>
          <a:p>
            <a:r>
              <a:rPr lang="en-GB" dirty="0" smtClean="0"/>
              <a:t>C.    RAD50</a:t>
            </a:r>
            <a:r>
              <a:rPr lang="en-GB" dirty="0"/>
              <a:t>/MRE11/</a:t>
            </a:r>
            <a:r>
              <a:rPr lang="en-GB" dirty="0" smtClean="0"/>
              <a:t>NBS1</a:t>
            </a:r>
          </a:p>
          <a:p>
            <a:endParaRPr lang="en-GB" dirty="0" smtClean="0"/>
          </a:p>
          <a:p>
            <a:r>
              <a:rPr lang="en-GB" dirty="0" smtClean="0"/>
              <a:t>D.	ERCC1</a:t>
            </a:r>
            <a:r>
              <a:rPr lang="en-GB" dirty="0"/>
              <a:t>/</a:t>
            </a:r>
            <a:r>
              <a:rPr lang="en-GB" dirty="0" smtClean="0"/>
              <a:t>XPF</a:t>
            </a:r>
          </a:p>
          <a:p>
            <a:pPr marL="342900" indent="-342900">
              <a:buAutoNum type="alphaUcPeriod" startAt="4"/>
            </a:pPr>
            <a:endParaRPr lang="en-GB" dirty="0"/>
          </a:p>
          <a:p>
            <a:r>
              <a:rPr lang="en-GB" dirty="0"/>
              <a:t>E.  </a:t>
            </a:r>
            <a:r>
              <a:rPr lang="en-GB" dirty="0" smtClean="0"/>
              <a:t>	MDC1</a:t>
            </a:r>
            <a:r>
              <a:rPr lang="en-GB" dirty="0"/>
              <a:t>/p53BP/BRCA1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191" y="58615"/>
            <a:ext cx="75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98244" y="424140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417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6384" y="2005424"/>
            <a:ext cx="64491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Which of the following can be described as a known </a:t>
            </a:r>
            <a:r>
              <a:rPr lang="en-GB" dirty="0" err="1"/>
              <a:t>tumor</a:t>
            </a:r>
            <a:r>
              <a:rPr lang="en-GB" dirty="0"/>
              <a:t> suppressor directly involved in DNA </a:t>
            </a:r>
            <a:r>
              <a:rPr lang="en-GB" dirty="0" smtClean="0"/>
              <a:t>repair</a:t>
            </a:r>
          </a:p>
          <a:p>
            <a:endParaRPr lang="en-GB" dirty="0"/>
          </a:p>
          <a:p>
            <a:r>
              <a:rPr lang="en-GB" dirty="0"/>
              <a:t>A   </a:t>
            </a:r>
            <a:r>
              <a:rPr lang="en-GB" dirty="0" err="1" smtClean="0"/>
              <a:t>Rb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B   </a:t>
            </a:r>
            <a:r>
              <a:rPr lang="en-GB" dirty="0" smtClean="0"/>
              <a:t>Brca2</a:t>
            </a:r>
          </a:p>
          <a:p>
            <a:endParaRPr lang="en-GB" dirty="0"/>
          </a:p>
          <a:p>
            <a:r>
              <a:rPr lang="en-GB" dirty="0"/>
              <a:t>C   </a:t>
            </a:r>
            <a:r>
              <a:rPr lang="en-GB" dirty="0" smtClean="0"/>
              <a:t>p16</a:t>
            </a:r>
            <a:r>
              <a:rPr lang="en-GB" baseline="30000" dirty="0" smtClean="0"/>
              <a:t>INK4a</a:t>
            </a:r>
          </a:p>
          <a:p>
            <a:endParaRPr lang="en-GB" dirty="0"/>
          </a:p>
          <a:p>
            <a:r>
              <a:rPr lang="en-GB" dirty="0"/>
              <a:t>D   p53 </a:t>
            </a:r>
            <a:r>
              <a:rPr lang="en-GB" dirty="0" smtClean="0"/>
              <a:t>gene</a:t>
            </a:r>
          </a:p>
          <a:p>
            <a:endParaRPr lang="en-GB" dirty="0"/>
          </a:p>
          <a:p>
            <a:r>
              <a:rPr lang="en-GB" dirty="0"/>
              <a:t>E   ATM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191" y="58615"/>
            <a:ext cx="75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22734" y="3386903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37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8796" y="1678839"/>
            <a:ext cx="779236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/>
              <a:t>Pateints</a:t>
            </a:r>
            <a:r>
              <a:rPr lang="en-GB" dirty="0"/>
              <a:t> with </a:t>
            </a:r>
            <a:r>
              <a:rPr lang="en-GB" dirty="0" err="1"/>
              <a:t>Xeroderma</a:t>
            </a:r>
            <a:r>
              <a:rPr lang="en-GB" dirty="0"/>
              <a:t> </a:t>
            </a:r>
            <a:r>
              <a:rPr lang="en-GB" dirty="0" err="1"/>
              <a:t>Pigmentosa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342900" indent="-342900">
              <a:buAutoNum type="alphaUcPeriod"/>
            </a:pPr>
            <a:r>
              <a:rPr lang="en-GB" dirty="0" smtClean="0"/>
              <a:t>Cannot </a:t>
            </a:r>
            <a:r>
              <a:rPr lang="en-GB" dirty="0"/>
              <a:t>repair DNA double strand breaks and so are susceptible to ionising </a:t>
            </a:r>
            <a:r>
              <a:rPr lang="en-GB" dirty="0" smtClean="0"/>
              <a:t>irradiation</a:t>
            </a:r>
          </a:p>
          <a:p>
            <a:pPr marL="342900" indent="-342900">
              <a:buAutoNum type="alphaUcPeriod"/>
            </a:pPr>
            <a:r>
              <a:rPr lang="en-GB" dirty="0" smtClean="0"/>
              <a:t>Are </a:t>
            </a:r>
            <a:r>
              <a:rPr lang="en-GB" dirty="0"/>
              <a:t>deficient in base excision repair and so have a high incidence of skin </a:t>
            </a:r>
            <a:r>
              <a:rPr lang="en-GB" dirty="0" smtClean="0"/>
              <a:t>cancer</a:t>
            </a:r>
          </a:p>
          <a:p>
            <a:pPr marL="342900" indent="-342900">
              <a:buAutoNum type="alphaUcPeriod"/>
            </a:pPr>
            <a:r>
              <a:rPr lang="en-GB" dirty="0" smtClean="0"/>
              <a:t>Cannot </a:t>
            </a:r>
            <a:r>
              <a:rPr lang="en-GB" dirty="0"/>
              <a:t>detect DNA mismatches and are susceptible to alkylation </a:t>
            </a:r>
            <a:r>
              <a:rPr lang="en-GB" dirty="0" smtClean="0"/>
              <a:t>damage</a:t>
            </a:r>
          </a:p>
          <a:p>
            <a:pPr marL="342900" indent="-342900">
              <a:buAutoNum type="alphaUcPeriod"/>
            </a:pPr>
            <a:r>
              <a:rPr lang="en-GB" dirty="0" smtClean="0"/>
              <a:t>Are </a:t>
            </a:r>
            <a:r>
              <a:rPr lang="en-GB" dirty="0"/>
              <a:t>unable to repair </a:t>
            </a:r>
            <a:r>
              <a:rPr lang="en-GB" dirty="0" err="1"/>
              <a:t>cyclobutane</a:t>
            </a:r>
            <a:r>
              <a:rPr lang="en-GB" dirty="0"/>
              <a:t> pyrimidine dimers and are </a:t>
            </a:r>
            <a:r>
              <a:rPr lang="en-GB" dirty="0" err="1"/>
              <a:t>sensitve</a:t>
            </a:r>
            <a:r>
              <a:rPr lang="en-GB" dirty="0"/>
              <a:t> to </a:t>
            </a:r>
            <a:r>
              <a:rPr lang="en-GB" dirty="0" smtClean="0"/>
              <a:t>UV</a:t>
            </a:r>
          </a:p>
          <a:p>
            <a:r>
              <a:rPr lang="en-GB" dirty="0" smtClean="0"/>
              <a:t> light.</a:t>
            </a:r>
          </a:p>
          <a:p>
            <a:r>
              <a:rPr lang="en-GB" dirty="0" smtClean="0"/>
              <a:t>E.	Are </a:t>
            </a:r>
            <a:r>
              <a:rPr lang="en-GB" dirty="0"/>
              <a:t>prone to colorectal polyps as a results of defective nucleotide excision repair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191" y="58615"/>
            <a:ext cx="75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4427" y="362560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19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254741"/>
              </p:ext>
            </p:extLst>
          </p:nvPr>
        </p:nvGraphicFramePr>
        <p:xfrm>
          <a:off x="673978" y="1579942"/>
          <a:ext cx="8470022" cy="3692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4" imgW="5727700" imgH="2197100" progId="Word.Document.12">
                  <p:link updateAutomatic="1"/>
                </p:oleObj>
              </mc:Choice>
              <mc:Fallback>
                <p:oleObj name="Document" r:id="rId4" imgW="5727700" imgH="21971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3978" y="1579942"/>
                        <a:ext cx="8470022" cy="3692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191" y="58615"/>
            <a:ext cx="75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16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619278"/>
              </p:ext>
            </p:extLst>
          </p:nvPr>
        </p:nvGraphicFramePr>
        <p:xfrm>
          <a:off x="481010" y="427947"/>
          <a:ext cx="8408055" cy="6430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cument" r:id="rId3" imgW="6248400" imgH="5295900" progId="Word.Document.12">
                  <p:link updateAutomatic="1"/>
                </p:oleObj>
              </mc:Choice>
              <mc:Fallback>
                <p:oleObj name="Document" r:id="rId3" imgW="6248400" imgH="52959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010" y="427947"/>
                        <a:ext cx="8408055" cy="64300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191" y="58615"/>
            <a:ext cx="75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417175" y="4193591"/>
            <a:ext cx="327087" cy="442607"/>
          </a:xfrm>
          <a:prstGeom prst="rect">
            <a:avLst/>
          </a:prstGeom>
          <a:solidFill>
            <a:srgbClr val="FFFAEB"/>
          </a:solidFill>
          <a:ln>
            <a:solidFill>
              <a:srgbClr val="FFFAE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88315" y="3750984"/>
            <a:ext cx="327087" cy="442607"/>
          </a:xfrm>
          <a:prstGeom prst="rect">
            <a:avLst/>
          </a:prstGeom>
          <a:solidFill>
            <a:srgbClr val="FFFAEB"/>
          </a:solidFill>
          <a:ln>
            <a:solidFill>
              <a:srgbClr val="FFFAE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59455" y="4636198"/>
            <a:ext cx="327087" cy="442607"/>
          </a:xfrm>
          <a:prstGeom prst="rect">
            <a:avLst/>
          </a:prstGeom>
          <a:solidFill>
            <a:srgbClr val="FFFAEB"/>
          </a:solidFill>
          <a:ln>
            <a:solidFill>
              <a:srgbClr val="FFFAE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59456" y="5078805"/>
            <a:ext cx="327087" cy="442607"/>
          </a:xfrm>
          <a:prstGeom prst="rect">
            <a:avLst/>
          </a:prstGeom>
          <a:solidFill>
            <a:srgbClr val="FFFAEB"/>
          </a:solidFill>
          <a:ln>
            <a:solidFill>
              <a:srgbClr val="FFFAE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59457" y="5521412"/>
            <a:ext cx="327087" cy="442607"/>
          </a:xfrm>
          <a:prstGeom prst="rect">
            <a:avLst/>
          </a:prstGeom>
          <a:solidFill>
            <a:srgbClr val="FFFAEB"/>
          </a:solidFill>
          <a:ln>
            <a:solidFill>
              <a:srgbClr val="FFFAE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9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6828" y="2051777"/>
            <a:ext cx="7022746" cy="264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 the progression of the cell cycle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342900" lvl="0" indent="-342900">
              <a:spcAft>
                <a:spcPts val="1200"/>
              </a:spcAft>
              <a:buAutoNum type="alphaUcPeriod"/>
            </a:pPr>
            <a:r>
              <a:rPr lang="en-GB" dirty="0" err="1" smtClean="0"/>
              <a:t>Rb</a:t>
            </a:r>
            <a:r>
              <a:rPr lang="en-GB" dirty="0" smtClean="0"/>
              <a:t> </a:t>
            </a:r>
            <a:r>
              <a:rPr lang="en-GB" dirty="0"/>
              <a:t>inhibits the E2 </a:t>
            </a:r>
            <a:r>
              <a:rPr lang="en-GB" dirty="0" smtClean="0"/>
              <a:t>transcription </a:t>
            </a:r>
            <a:r>
              <a:rPr lang="en-GB" dirty="0"/>
              <a:t>factors </a:t>
            </a:r>
            <a:r>
              <a:rPr lang="en-GB" dirty="0" err="1"/>
              <a:t>duiring</a:t>
            </a:r>
            <a:r>
              <a:rPr lang="en-GB" dirty="0"/>
              <a:t> </a:t>
            </a:r>
            <a:r>
              <a:rPr lang="en-GB" dirty="0" smtClean="0"/>
              <a:t>G2</a:t>
            </a:r>
          </a:p>
          <a:p>
            <a:pPr marL="342900" lvl="0" indent="-342900">
              <a:spcAft>
                <a:spcPts val="1200"/>
              </a:spcAft>
              <a:buAutoNum type="alphaUcPeriod"/>
            </a:pPr>
            <a:r>
              <a:rPr lang="en-GB" dirty="0" smtClean="0"/>
              <a:t>Cdk2 </a:t>
            </a:r>
            <a:r>
              <a:rPr lang="en-GB" dirty="0" smtClean="0"/>
              <a:t>phosphorylates </a:t>
            </a:r>
            <a:r>
              <a:rPr lang="en-GB" dirty="0" err="1"/>
              <a:t>Rb</a:t>
            </a:r>
            <a:r>
              <a:rPr lang="en-GB" dirty="0"/>
              <a:t> releasing E2 transcription </a:t>
            </a:r>
            <a:r>
              <a:rPr lang="en-GB" dirty="0" smtClean="0"/>
              <a:t>factors.</a:t>
            </a:r>
          </a:p>
          <a:p>
            <a:pPr marL="342900" lvl="0" indent="-342900">
              <a:spcAft>
                <a:spcPts val="1200"/>
              </a:spcAft>
              <a:buAutoNum type="alphaUcPeriod"/>
            </a:pPr>
            <a:r>
              <a:rPr lang="en-GB" dirty="0" smtClean="0"/>
              <a:t>E2 </a:t>
            </a:r>
            <a:r>
              <a:rPr lang="en-GB" dirty="0"/>
              <a:t>transcription factors promote </a:t>
            </a:r>
            <a:r>
              <a:rPr lang="en-GB" dirty="0" err="1"/>
              <a:t>Cyclin</a:t>
            </a:r>
            <a:r>
              <a:rPr lang="en-GB" dirty="0"/>
              <a:t> B </a:t>
            </a:r>
            <a:r>
              <a:rPr lang="en-GB" dirty="0" smtClean="0"/>
              <a:t>expression</a:t>
            </a:r>
          </a:p>
          <a:p>
            <a:pPr marL="342900" lvl="0" indent="-342900">
              <a:spcAft>
                <a:spcPts val="1200"/>
              </a:spcAft>
              <a:buAutoNum type="alphaUcPeriod"/>
            </a:pPr>
            <a:r>
              <a:rPr lang="en-GB" dirty="0" smtClean="0"/>
              <a:t>Cdk2 </a:t>
            </a:r>
            <a:r>
              <a:rPr lang="en-GB" dirty="0"/>
              <a:t>phosphorylates </a:t>
            </a:r>
            <a:r>
              <a:rPr lang="en-GB" dirty="0" smtClean="0"/>
              <a:t>histones </a:t>
            </a:r>
            <a:r>
              <a:rPr lang="en-GB" dirty="0"/>
              <a:t>and nuclear </a:t>
            </a:r>
            <a:r>
              <a:rPr lang="en-GB" dirty="0" err="1" smtClean="0"/>
              <a:t>lamins</a:t>
            </a:r>
            <a:endParaRPr lang="en-GB" dirty="0" smtClean="0"/>
          </a:p>
          <a:p>
            <a:pPr marL="342900" lvl="0" indent="-342900">
              <a:spcAft>
                <a:spcPts val="1200"/>
              </a:spcAft>
              <a:buAutoNum type="alphaUcPeriod"/>
            </a:pPr>
            <a:r>
              <a:rPr lang="en-GB" dirty="0" smtClean="0"/>
              <a:t>Histone </a:t>
            </a:r>
            <a:r>
              <a:rPr lang="en-GB" dirty="0" smtClean="0"/>
              <a:t>phosphorylation </a:t>
            </a:r>
            <a:r>
              <a:rPr lang="en-GB" dirty="0"/>
              <a:t>is </a:t>
            </a:r>
            <a:r>
              <a:rPr lang="en-GB" dirty="0" smtClean="0"/>
              <a:t>required </a:t>
            </a:r>
            <a:r>
              <a:rPr lang="en-GB" dirty="0"/>
              <a:t>for entry in S phase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191" y="58615"/>
            <a:ext cx="75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4638" y="304829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8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7018" y="1816781"/>
            <a:ext cx="5415853" cy="2923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Which of the following phases of the cell cycle is not part of interphase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 lvl="0">
              <a:spcAft>
                <a:spcPts val="1200"/>
              </a:spcAft>
            </a:pPr>
            <a:r>
              <a:rPr lang="en-GB" dirty="0" smtClean="0"/>
              <a:t>A.	G0</a:t>
            </a:r>
            <a:endParaRPr lang="en-GB" dirty="0"/>
          </a:p>
          <a:p>
            <a:pPr lvl="0">
              <a:spcAft>
                <a:spcPts val="1200"/>
              </a:spcAft>
            </a:pPr>
            <a:r>
              <a:rPr lang="en-GB" dirty="0" smtClean="0"/>
              <a:t>B.	G1</a:t>
            </a:r>
            <a:endParaRPr lang="en-GB" dirty="0"/>
          </a:p>
          <a:p>
            <a:pPr lvl="0">
              <a:spcAft>
                <a:spcPts val="1200"/>
              </a:spcAft>
            </a:pPr>
            <a:r>
              <a:rPr lang="en-GB" dirty="0" smtClean="0"/>
              <a:t>C.	G2</a:t>
            </a:r>
            <a:endParaRPr lang="en-GB" dirty="0"/>
          </a:p>
          <a:p>
            <a:pPr lvl="0">
              <a:spcAft>
                <a:spcPts val="1200"/>
              </a:spcAft>
            </a:pPr>
            <a:r>
              <a:rPr lang="en-GB" dirty="0" smtClean="0"/>
              <a:t>D.	S</a:t>
            </a:r>
            <a:endParaRPr lang="en-GB" dirty="0"/>
          </a:p>
          <a:p>
            <a:pPr lvl="0">
              <a:spcAft>
                <a:spcPts val="1200"/>
              </a:spcAft>
            </a:pPr>
            <a:r>
              <a:rPr lang="en-GB" dirty="0" smtClean="0"/>
              <a:t>E.	M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191" y="58615"/>
            <a:ext cx="75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63368" y="4352083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59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8537" y="1886170"/>
            <a:ext cx="7276479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Which of the following is NOT </a:t>
            </a:r>
            <a:r>
              <a:rPr lang="en-GB" dirty="0" smtClean="0"/>
              <a:t>required </a:t>
            </a:r>
            <a:r>
              <a:rPr lang="en-GB" dirty="0"/>
              <a:t>for the G1 to S transition in mammalian </a:t>
            </a:r>
            <a:r>
              <a:rPr lang="en-GB" dirty="0" smtClean="0"/>
              <a:t>cells:</a:t>
            </a:r>
          </a:p>
          <a:p>
            <a:pPr>
              <a:spcAft>
                <a:spcPts val="1200"/>
              </a:spcAft>
            </a:pPr>
            <a:endParaRPr lang="en-GB" dirty="0"/>
          </a:p>
          <a:p>
            <a:pPr>
              <a:spcAft>
                <a:spcPts val="1200"/>
              </a:spcAft>
            </a:pPr>
            <a:r>
              <a:rPr lang="en-GB" dirty="0"/>
              <a:t>A.   Licensing of replication origins during low </a:t>
            </a:r>
            <a:r>
              <a:rPr lang="en-GB" dirty="0" err="1"/>
              <a:t>Cdk</a:t>
            </a:r>
            <a:r>
              <a:rPr lang="en-GB" dirty="0"/>
              <a:t> activity in G1</a:t>
            </a:r>
          </a:p>
          <a:p>
            <a:pPr>
              <a:spcAft>
                <a:spcPts val="1200"/>
              </a:spcAft>
            </a:pPr>
            <a:r>
              <a:rPr lang="en-GB" dirty="0"/>
              <a:t>B.   Phosphorylation of </a:t>
            </a:r>
            <a:r>
              <a:rPr lang="en-GB" dirty="0" err="1"/>
              <a:t>Rb</a:t>
            </a:r>
            <a:r>
              <a:rPr lang="en-GB" dirty="0"/>
              <a:t> by Cdk2</a:t>
            </a:r>
          </a:p>
          <a:p>
            <a:pPr>
              <a:spcAft>
                <a:spcPts val="1200"/>
              </a:spcAft>
            </a:pPr>
            <a:r>
              <a:rPr lang="en-GB" dirty="0"/>
              <a:t>C.   Activation of MAP kinase </a:t>
            </a:r>
          </a:p>
          <a:p>
            <a:pPr>
              <a:spcAft>
                <a:spcPts val="1200"/>
              </a:spcAft>
            </a:pPr>
            <a:r>
              <a:rPr lang="en-GB" dirty="0"/>
              <a:t>D.   Transcription of the </a:t>
            </a:r>
            <a:r>
              <a:rPr lang="en-GB" dirty="0" err="1"/>
              <a:t>Cyclin</a:t>
            </a:r>
            <a:r>
              <a:rPr lang="en-GB" dirty="0"/>
              <a:t> E gene</a:t>
            </a:r>
          </a:p>
          <a:p>
            <a:pPr>
              <a:spcAft>
                <a:spcPts val="1200"/>
              </a:spcAft>
            </a:pPr>
            <a:r>
              <a:rPr lang="en-GB" dirty="0"/>
              <a:t>E.   Removal of </a:t>
            </a:r>
            <a:r>
              <a:rPr lang="en-GB" dirty="0" smtClean="0"/>
              <a:t>inhibitory </a:t>
            </a:r>
            <a:r>
              <a:rPr lang="en-GB" dirty="0"/>
              <a:t>phosphorylation sites on Cdk1 in late G1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191" y="58615"/>
            <a:ext cx="75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7167" y="457536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27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7735" y="1959514"/>
            <a:ext cx="628624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Tubulin is</a:t>
            </a:r>
            <a:r>
              <a:rPr lang="en-US" dirty="0" smtClean="0"/>
              <a:t>:</a:t>
            </a:r>
          </a:p>
          <a:p>
            <a:endParaRPr lang="en-GB" dirty="0"/>
          </a:p>
          <a:p>
            <a:pPr marL="342900" indent="-342900">
              <a:buAutoNum type="arabicParenR"/>
            </a:pPr>
            <a:r>
              <a:rPr lang="en-US" dirty="0" smtClean="0"/>
              <a:t>NOT </a:t>
            </a:r>
            <a:r>
              <a:rPr lang="en-US" dirty="0"/>
              <a:t>a component of centrosomes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endParaRPr lang="en-GB" dirty="0"/>
          </a:p>
          <a:p>
            <a:r>
              <a:rPr lang="en-US" dirty="0"/>
              <a:t>2) NOT a component of the contractile ring at cytokinesis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3) NOT a target for anti-cancer drugs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4) NOT involved in chromosome movement during anaphase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5) NOT involved in chromosome movement during prophase.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6849" y="176431"/>
            <a:ext cx="101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1345" y="305976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41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92455"/>
              </p:ext>
            </p:extLst>
          </p:nvPr>
        </p:nvGraphicFramePr>
        <p:xfrm>
          <a:off x="1397000" y="2412999"/>
          <a:ext cx="9718634" cy="310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ocument" r:id="rId4" imgW="6350000" imgH="2032000" progId="Word.Document.12">
                  <p:link updateAutomatic="1"/>
                </p:oleObj>
              </mc:Choice>
              <mc:Fallback>
                <p:oleObj name="Document" r:id="rId4" imgW="6350000" imgH="20320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7000" y="2412999"/>
                        <a:ext cx="9718634" cy="310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191" y="58615"/>
            <a:ext cx="75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91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8755" y="1580904"/>
            <a:ext cx="57717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To promote mitosis Cdk1 must</a:t>
            </a:r>
            <a:r>
              <a:rPr lang="en-US" dirty="0" smtClean="0"/>
              <a:t>:</a:t>
            </a:r>
          </a:p>
          <a:p>
            <a:endParaRPr lang="en-GB" dirty="0"/>
          </a:p>
          <a:p>
            <a:pPr marL="342900" indent="-342900">
              <a:buAutoNum type="arabicParenR"/>
            </a:pPr>
            <a:r>
              <a:rPr lang="en-US" dirty="0" smtClean="0"/>
              <a:t>bind </a:t>
            </a:r>
            <a:r>
              <a:rPr lang="en-US" dirty="0"/>
              <a:t>to </a:t>
            </a:r>
            <a:r>
              <a:rPr lang="en-US" dirty="0" err="1"/>
              <a:t>cyclin</a:t>
            </a:r>
            <a:r>
              <a:rPr lang="en-US" dirty="0"/>
              <a:t> E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endParaRPr lang="en-GB" dirty="0"/>
          </a:p>
          <a:p>
            <a:r>
              <a:rPr lang="en-US" dirty="0"/>
              <a:t>2) be activated by WEE1 kinase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3) phosphorylate nuclear substrates such a histones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4) be inactivated by CDC25 phosphatase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5) phosphorylate itself.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6850" y="168197"/>
            <a:ext cx="101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38905" y="3540853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47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5801" y="1892275"/>
            <a:ext cx="71383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retinoblastoma protein</a:t>
            </a:r>
            <a:r>
              <a:rPr lang="en-US" dirty="0" smtClean="0"/>
              <a:t>:</a:t>
            </a:r>
          </a:p>
          <a:p>
            <a:endParaRPr lang="en-GB" dirty="0"/>
          </a:p>
          <a:p>
            <a:pPr marL="342900" indent="-342900">
              <a:buAutoNum type="arabicParenR"/>
            </a:pPr>
            <a:r>
              <a:rPr lang="en-US" dirty="0" smtClean="0"/>
              <a:t>is </a:t>
            </a:r>
            <a:r>
              <a:rPr lang="en-US" dirty="0"/>
              <a:t>phosphorylated by Cdk2 during the G1/S transition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endParaRPr lang="en-GB" dirty="0"/>
          </a:p>
          <a:p>
            <a:r>
              <a:rPr lang="en-US" dirty="0"/>
              <a:t>2) promotes S-phase by binding and activating the E2F transcription factor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3) promotes M-phase by repressing the E2F transcription factor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4) is the product of an oncogene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5) is activated by Cdk2.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11606" y="257199"/>
            <a:ext cx="101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2648" y="242101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275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4808" y="1975589"/>
            <a:ext cx="63023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Cyclin</a:t>
            </a:r>
            <a:r>
              <a:rPr lang="en-US" dirty="0"/>
              <a:t> dependent kinases are</a:t>
            </a:r>
            <a:r>
              <a:rPr lang="en-US" dirty="0" smtClean="0"/>
              <a:t>:</a:t>
            </a:r>
          </a:p>
          <a:p>
            <a:endParaRPr lang="en-GB" dirty="0"/>
          </a:p>
          <a:p>
            <a:pPr marL="342900" indent="-342900">
              <a:buAutoNum type="arabicParenR"/>
            </a:pPr>
            <a:r>
              <a:rPr lang="en-US" dirty="0" smtClean="0"/>
              <a:t>tyrosine </a:t>
            </a:r>
            <a:r>
              <a:rPr lang="en-US" dirty="0"/>
              <a:t>kinases that promote S-phase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endParaRPr lang="en-GB" dirty="0"/>
          </a:p>
          <a:p>
            <a:r>
              <a:rPr lang="en-US" dirty="0"/>
              <a:t>2) serine/threonine kinases that phosphorylate </a:t>
            </a:r>
            <a:r>
              <a:rPr lang="en-US" dirty="0" err="1"/>
              <a:t>cyclins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3) degraded by the anaphase-promoting complex/</a:t>
            </a:r>
            <a:r>
              <a:rPr lang="en-US" dirty="0" err="1"/>
              <a:t>cyclosome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4) serine/threonine kinases that </a:t>
            </a:r>
            <a:r>
              <a:rPr lang="en-US" dirty="0" err="1"/>
              <a:t>heterodimerise</a:t>
            </a:r>
            <a:r>
              <a:rPr lang="en-US" dirty="0"/>
              <a:t> with </a:t>
            </a:r>
            <a:r>
              <a:rPr lang="en-US" dirty="0" err="1"/>
              <a:t>cyclins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5) primarily responsible for promoting mitosis.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8619" y="168590"/>
            <a:ext cx="2129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 2013 (not used?)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6121" y="415665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784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3794" y="1778573"/>
            <a:ext cx="71959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Which of the following mammalian DNA repair pathways involves invasion of one sister chromatid by another</a:t>
            </a:r>
            <a:r>
              <a:rPr lang="en-US" dirty="0" smtClean="0"/>
              <a:t>?</a:t>
            </a:r>
          </a:p>
          <a:p>
            <a:endParaRPr lang="en-GB" dirty="0"/>
          </a:p>
          <a:p>
            <a:pPr marL="342900" indent="-342900">
              <a:buAutoNum type="alphaUcPeriod"/>
            </a:pPr>
            <a:r>
              <a:rPr lang="en-US" dirty="0" smtClean="0"/>
              <a:t>Mismatch repair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pPr marL="342900" indent="-342900">
              <a:buAutoNum type="alphaUcPeriod" startAt="2"/>
            </a:pPr>
            <a:r>
              <a:rPr lang="en-US" dirty="0" smtClean="0"/>
              <a:t>Non</a:t>
            </a:r>
            <a:r>
              <a:rPr lang="en-US" dirty="0"/>
              <a:t>-homologous end-</a:t>
            </a:r>
            <a:r>
              <a:rPr lang="en-US" dirty="0" smtClean="0"/>
              <a:t>joining</a:t>
            </a:r>
          </a:p>
          <a:p>
            <a:pPr marL="342900" indent="-342900">
              <a:buAutoNum type="alphaUcPeriod" startAt="2"/>
            </a:pPr>
            <a:endParaRPr lang="en-GB" dirty="0"/>
          </a:p>
          <a:p>
            <a:pPr marL="342900" indent="-342900">
              <a:buAutoNum type="alphaUcPeriod" startAt="3"/>
            </a:pPr>
            <a:r>
              <a:rPr lang="en-US" dirty="0" smtClean="0"/>
              <a:t>Homologous recombination</a:t>
            </a:r>
          </a:p>
          <a:p>
            <a:pPr marL="342900" indent="-342900">
              <a:buAutoNum type="alphaUcPeriod" startAt="3"/>
            </a:pPr>
            <a:endParaRPr lang="en-GB" dirty="0"/>
          </a:p>
          <a:p>
            <a:pPr marL="342900" indent="-342900">
              <a:buAutoNum type="alphaUcPeriod" startAt="4"/>
            </a:pPr>
            <a:r>
              <a:rPr lang="en-US" dirty="0" smtClean="0"/>
              <a:t>Base </a:t>
            </a:r>
            <a:r>
              <a:rPr lang="en-US" dirty="0"/>
              <a:t>excision </a:t>
            </a:r>
            <a:r>
              <a:rPr lang="en-US" dirty="0" smtClean="0"/>
              <a:t>repair</a:t>
            </a:r>
          </a:p>
          <a:p>
            <a:pPr marL="342900" indent="-342900">
              <a:buAutoNum type="alphaUcPeriod" startAt="4"/>
            </a:pPr>
            <a:endParaRPr lang="en-GB" dirty="0"/>
          </a:p>
          <a:p>
            <a:r>
              <a:rPr lang="en-US" dirty="0"/>
              <a:t>E. </a:t>
            </a:r>
            <a:r>
              <a:rPr lang="en-US" dirty="0" smtClean="0"/>
              <a:t>   Nucleotide </a:t>
            </a:r>
            <a:r>
              <a:rPr lang="en-US" dirty="0"/>
              <a:t>excision repair.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9504" y="217209"/>
            <a:ext cx="101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 2012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0561" y="371404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998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1144" y="1486307"/>
            <a:ext cx="82733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Which of the following statements about oncogenes is </a:t>
            </a:r>
            <a:r>
              <a:rPr lang="en-US" b="1" dirty="0"/>
              <a:t>untrue</a:t>
            </a:r>
            <a:r>
              <a:rPr lang="en-US" b="1" dirty="0" smtClean="0"/>
              <a:t>:</a:t>
            </a:r>
          </a:p>
          <a:p>
            <a:endParaRPr lang="en-US" dirty="0" smtClean="0"/>
          </a:p>
          <a:p>
            <a:endParaRPr lang="en-GB" dirty="0"/>
          </a:p>
          <a:p>
            <a:pPr marL="342900" indent="-342900">
              <a:buAutoNum type="alphaUcPeriod"/>
            </a:pPr>
            <a:r>
              <a:rPr lang="en-US" dirty="0" smtClean="0"/>
              <a:t>Oncogenes </a:t>
            </a:r>
            <a:r>
              <a:rPr lang="en-US" dirty="0"/>
              <a:t>are formed from proto-oncogenes by activating mutations</a:t>
            </a:r>
            <a:r>
              <a:rPr lang="en-US" dirty="0" smtClean="0"/>
              <a:t>.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r>
              <a:rPr lang="en-US" dirty="0"/>
              <a:t>B. Both proto-oncogene alleles are mutated in tumors ('</a:t>
            </a:r>
            <a:r>
              <a:rPr lang="en-US" dirty="0" err="1"/>
              <a:t>Knusden</a:t>
            </a:r>
            <a:r>
              <a:rPr lang="en-US" dirty="0"/>
              <a:t> hypothesis')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C. Oncogenes promote inappropriate cell survival or proliferation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D. Oncogenes can be formed by the fusion of two normal genes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E. Viruses are sometimes responsible for converting proto-oncogenes to oncogenes.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9504" y="217209"/>
            <a:ext cx="101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 2012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294" y="282883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80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6703" y="1709182"/>
            <a:ext cx="69842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Which of the following statements about p53 is </a:t>
            </a:r>
            <a:r>
              <a:rPr lang="en-US" b="1" dirty="0"/>
              <a:t>untrue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GB" dirty="0"/>
          </a:p>
          <a:p>
            <a:pPr marL="342900" indent="-342900">
              <a:buAutoNum type="alphaUcPeriod"/>
            </a:pPr>
            <a:r>
              <a:rPr lang="en-US" dirty="0" smtClean="0"/>
              <a:t>p53 </a:t>
            </a:r>
            <a:r>
              <a:rPr lang="en-US" dirty="0"/>
              <a:t>is the protein product of a </a:t>
            </a:r>
            <a:r>
              <a:rPr lang="en-US" dirty="0" err="1"/>
              <a:t>tumour</a:t>
            </a:r>
            <a:r>
              <a:rPr lang="en-US" dirty="0"/>
              <a:t> suppressor </a:t>
            </a:r>
            <a:r>
              <a:rPr lang="en-US" dirty="0" smtClean="0"/>
              <a:t>gene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r>
              <a:rPr lang="en-US" dirty="0"/>
              <a:t>B. p53 is involved in the DNA damage </a:t>
            </a:r>
            <a:r>
              <a:rPr lang="en-US" dirty="0" smtClean="0"/>
              <a:t>response</a:t>
            </a:r>
          </a:p>
          <a:p>
            <a:endParaRPr lang="en-GB" dirty="0"/>
          </a:p>
          <a:p>
            <a:r>
              <a:rPr lang="en-US" dirty="0"/>
              <a:t>C. p53 is a transcription factor for many genes including the gene for </a:t>
            </a:r>
            <a:r>
              <a:rPr lang="en-US" dirty="0" smtClean="0"/>
              <a:t>p21</a:t>
            </a:r>
          </a:p>
          <a:p>
            <a:endParaRPr lang="en-GB" dirty="0"/>
          </a:p>
          <a:p>
            <a:r>
              <a:rPr lang="en-US" dirty="0"/>
              <a:t>D. In the absence of p53 the cell cycle cannot progress</a:t>
            </a:r>
            <a:r>
              <a:rPr lang="en-US" dirty="0" smtClean="0"/>
              <a:t>.</a:t>
            </a:r>
          </a:p>
          <a:p>
            <a:endParaRPr lang="en-GB" dirty="0"/>
          </a:p>
          <a:p>
            <a:r>
              <a:rPr lang="en-US" dirty="0"/>
              <a:t>E.  p53 is able to promote apoptosis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9504" y="217209"/>
            <a:ext cx="101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 2012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9801" y="417589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3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337" y="1628415"/>
            <a:ext cx="792704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Some anticancer drugs work by inhibiting the </a:t>
            </a:r>
            <a:r>
              <a:rPr lang="en-US" dirty="0" err="1"/>
              <a:t>polymerisation</a:t>
            </a:r>
            <a:r>
              <a:rPr lang="en-US" dirty="0"/>
              <a:t> or </a:t>
            </a:r>
            <a:r>
              <a:rPr lang="en-US" dirty="0" err="1"/>
              <a:t>depolymeriastion</a:t>
            </a:r>
            <a:r>
              <a:rPr lang="en-US" dirty="0"/>
              <a:t> of tubulin. Which of the following is </a:t>
            </a:r>
            <a:r>
              <a:rPr lang="en-US" b="1" dirty="0"/>
              <a:t>unlikely</a:t>
            </a:r>
            <a:r>
              <a:rPr lang="en-US" dirty="0"/>
              <a:t> to be a cellular response to such drugs</a:t>
            </a:r>
            <a:r>
              <a:rPr lang="en-US" dirty="0" smtClean="0"/>
              <a:t>:</a:t>
            </a:r>
          </a:p>
          <a:p>
            <a:endParaRPr lang="en-GB" dirty="0"/>
          </a:p>
          <a:p>
            <a:pPr marL="342900" indent="-342900">
              <a:buAutoNum type="alphaUcPeriod"/>
            </a:pPr>
            <a:r>
              <a:rPr lang="en-US" dirty="0" smtClean="0"/>
              <a:t>Prevention </a:t>
            </a:r>
            <a:r>
              <a:rPr lang="en-US" dirty="0"/>
              <a:t>of </a:t>
            </a:r>
            <a:r>
              <a:rPr lang="en-US" dirty="0" smtClean="0"/>
              <a:t>mitosis</a:t>
            </a:r>
          </a:p>
          <a:p>
            <a:pPr marL="342900" indent="-342900">
              <a:buAutoNum type="alphaUcPeriod"/>
            </a:pPr>
            <a:endParaRPr lang="en-GB" dirty="0"/>
          </a:p>
          <a:p>
            <a:r>
              <a:rPr lang="en-US" dirty="0"/>
              <a:t>B. Cell cycle arrest in </a:t>
            </a:r>
            <a:r>
              <a:rPr lang="en-US" dirty="0" smtClean="0"/>
              <a:t>G1</a:t>
            </a:r>
          </a:p>
          <a:p>
            <a:endParaRPr lang="en-GB" dirty="0"/>
          </a:p>
          <a:p>
            <a:r>
              <a:rPr lang="en-US" dirty="0"/>
              <a:t>C. Activation of the spindle assembly </a:t>
            </a:r>
            <a:r>
              <a:rPr lang="en-US" dirty="0" smtClean="0"/>
              <a:t>checkpoint</a:t>
            </a:r>
          </a:p>
          <a:p>
            <a:endParaRPr lang="en-GB" dirty="0"/>
          </a:p>
          <a:p>
            <a:r>
              <a:rPr lang="en-US" dirty="0"/>
              <a:t>D. Aberrant chromosome alignment at the metaphase </a:t>
            </a:r>
            <a:r>
              <a:rPr lang="en-US" dirty="0" smtClean="0"/>
              <a:t>plate</a:t>
            </a:r>
          </a:p>
          <a:p>
            <a:endParaRPr lang="en-GB" dirty="0"/>
          </a:p>
          <a:p>
            <a:r>
              <a:rPr lang="en-US" dirty="0"/>
              <a:t>E. Aberrant centrosome function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9504" y="217209"/>
            <a:ext cx="101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 2012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427" y="329845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409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1031</Words>
  <Application>Microsoft Macintosh PowerPoint</Application>
  <PresentationFormat>On-screen Show (4:3)</PresentationFormat>
  <Paragraphs>246</Paragraphs>
  <Slides>20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Office Theme</vt:lpstr>
      <vt:lpstr>\\localhost\Users\aporter1\Desktop\Macintosh HD:Users:aporter1:Library:Mail Downloads:CMS Questions Jan2012.docx!OLE_LINK1</vt:lpstr>
      <vt:lpstr>\\localhost\Users\aporter1\Desktop\Macintosh HD:Users:aporter1:Library:Mail Downloads:CMS exam Q for Mick Jan2011.docx!OLE_LINK2</vt:lpstr>
      <vt:lpstr>\\localhost\Users\aporter1\Desktop\Macintosh HD:Users:aporter1:Library:Mail Downloads:CMS exam Q for Mick Jan2011.docx!OLE_LINK3</vt:lpstr>
      <vt:lpstr>\\localhost\Users\aporter1\Desktop\Macintosh HD:Users:aporter1:Library:Mail Downloads:CMS exam Q for Mick Jan2011.docx!OLE_LINK4</vt:lpstr>
      <vt:lpstr>\\localhost\Users\aporter1\Desktop\Macintosh HD:Users:aporter1:Library:Mail Downloads:CMS exam Q for Mick Jan2011.docx!OLE_LINK5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Charlotte Bevan</cp:lastModifiedBy>
  <cp:revision>2</cp:revision>
  <dcterms:created xsi:type="dcterms:W3CDTF">2013-03-11T17:11:03Z</dcterms:created>
  <dcterms:modified xsi:type="dcterms:W3CDTF">2013-03-12T15:53:10Z</dcterms:modified>
</cp:coreProperties>
</file>