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31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8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7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786F77B-AC93-4400-B1C5-9B998FE7E3D7}" type="datetime1">
              <a:rPr lang="en-US"/>
              <a:pPr/>
              <a:t>11/23/2012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8C1FB34-5E10-4AB4-B706-D09D3C35D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68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6BE8C56-10BA-4EB2-BCB7-CE04A2AFF087}" type="slidenum">
              <a:rPr lang="en-US" sz="1200">
                <a:latin typeface="Calibri" pitchFamily="34" charset="0"/>
              </a:rPr>
              <a:pPr eaLnBrk="1" hangingPunct="1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3EB2B44-203E-4BD2-8D7D-E33EB3BF6C0E}" type="slidenum">
              <a:rPr lang="en-US" sz="1200">
                <a:latin typeface="Calibri" pitchFamily="34" charset="0"/>
              </a:rPr>
              <a:pPr eaLnBrk="1" hangingPunct="1"/>
              <a:t>10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5E85787-E74F-40CE-BBFA-9FCA1E3115DA}" type="slidenum">
              <a:rPr lang="en-US" sz="1200">
                <a:latin typeface="Calibri" pitchFamily="34" charset="0"/>
              </a:rPr>
              <a:pPr eaLnBrk="1" hangingPunct="1"/>
              <a:t>11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2388B34-0217-4A0F-B538-37C965104840}" type="slidenum">
              <a:rPr lang="en-US" sz="1200">
                <a:latin typeface="Calibri" pitchFamily="34" charset="0"/>
              </a:rPr>
              <a:pPr eaLnBrk="1" hangingPunct="1"/>
              <a:t>12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C8395A0-95A0-4C21-9452-3025D69ABC0E}" type="slidenum">
              <a:rPr lang="en-US" sz="1200">
                <a:latin typeface="Calibri" pitchFamily="34" charset="0"/>
              </a:rPr>
              <a:pPr eaLnBrk="1" hangingPunct="1"/>
              <a:t>13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4CEEF67-D7D9-4E65-9A0A-4928B12F400E}" type="slidenum">
              <a:rPr lang="en-US" sz="1200">
                <a:latin typeface="Calibri" pitchFamily="34" charset="0"/>
              </a:rPr>
              <a:pPr eaLnBrk="1" hangingPunct="1"/>
              <a:t>14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8FD2EE4-0BF3-4EB0-A878-5EF68D458C3F}" type="slidenum">
              <a:rPr lang="en-US" sz="1200">
                <a:latin typeface="Calibri" pitchFamily="34" charset="0"/>
              </a:rPr>
              <a:pPr eaLnBrk="1" hangingPunct="1"/>
              <a:t>15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8C15594-F924-4C1B-B869-15699315DC79}" type="slidenum">
              <a:rPr lang="en-US" sz="1200">
                <a:latin typeface="Calibri" pitchFamily="34" charset="0"/>
              </a:rPr>
              <a:pPr eaLnBrk="1" hangingPunct="1"/>
              <a:t>16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42F55E6-EE57-4B5C-AF33-53DFE7CA8BFA}" type="slidenum">
              <a:rPr lang="en-US" sz="1200">
                <a:latin typeface="Calibri" pitchFamily="34" charset="0"/>
              </a:rPr>
              <a:pPr eaLnBrk="1" hangingPunct="1"/>
              <a:t>17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8DD88ED-F406-476C-94CE-530D8FF517E8}" type="slidenum">
              <a:rPr lang="en-US" sz="1200">
                <a:latin typeface="Calibri" pitchFamily="34" charset="0"/>
              </a:rPr>
              <a:pPr eaLnBrk="1" hangingPunct="1"/>
              <a:t>18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08091FF-E359-46DD-A72A-1D3001E4D11D}" type="slidenum">
              <a:rPr lang="en-US" sz="1200">
                <a:latin typeface="Calibri" pitchFamily="34" charset="0"/>
              </a:rPr>
              <a:pPr eaLnBrk="1" hangingPunct="1"/>
              <a:t>19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9B07CA6-EE8C-4E61-8479-EDC5D9AE96E1}" type="slidenum">
              <a:rPr lang="en-US" sz="1200">
                <a:latin typeface="Calibri" pitchFamily="34" charset="0"/>
              </a:rPr>
              <a:pPr eaLnBrk="1" hangingPunct="1"/>
              <a:t>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10A3A0A-78C2-44F1-80C6-B5519C45CF38}" type="slidenum">
              <a:rPr lang="en-US" sz="1200">
                <a:latin typeface="Calibri" pitchFamily="34" charset="0"/>
              </a:rPr>
              <a:pPr eaLnBrk="1" hangingPunct="1"/>
              <a:t>20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8886B66-86F4-4643-B115-CA5FB7984DD5}" type="slidenum">
              <a:rPr lang="en-US" sz="1200">
                <a:latin typeface="Calibri" pitchFamily="34" charset="0"/>
              </a:rPr>
              <a:pPr eaLnBrk="1" hangingPunct="1"/>
              <a:t>21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5EC2808-90A3-46B4-9692-4437E8B8374D}" type="slidenum">
              <a:rPr lang="en-US" sz="1200">
                <a:latin typeface="Calibri" pitchFamily="34" charset="0"/>
              </a:rPr>
              <a:pPr eaLnBrk="1" hangingPunct="1"/>
              <a:t>22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1B4465A-6A60-44A7-90E1-75AEED401DFE}" type="slidenum">
              <a:rPr lang="en-US" sz="1200">
                <a:latin typeface="Calibri" pitchFamily="34" charset="0"/>
              </a:rPr>
              <a:pPr eaLnBrk="1" hangingPunct="1"/>
              <a:t>23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6096B41-F92E-4318-B14B-5622E0F3D4D3}" type="slidenum">
              <a:rPr lang="en-US" sz="1200">
                <a:latin typeface="Calibri" pitchFamily="34" charset="0"/>
              </a:rPr>
              <a:pPr eaLnBrk="1" hangingPunct="1"/>
              <a:t>24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F09FE75-1951-403B-AA97-EF663DC37A18}" type="slidenum">
              <a:rPr lang="en-US" sz="1200">
                <a:latin typeface="Calibri" pitchFamily="34" charset="0"/>
              </a:rPr>
              <a:pPr eaLnBrk="1" hangingPunct="1"/>
              <a:t>25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BEFFB38-FB2E-498C-8060-498A49F21219}" type="slidenum">
              <a:rPr lang="en-US" sz="1200">
                <a:latin typeface="Calibri" pitchFamily="34" charset="0"/>
              </a:rPr>
              <a:pPr eaLnBrk="1" hangingPunct="1"/>
              <a:t>26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7211AB4-9F8B-4B24-A832-18619A987D35}" type="slidenum">
              <a:rPr lang="en-US" sz="1200">
                <a:latin typeface="Calibri" pitchFamily="34" charset="0"/>
              </a:rPr>
              <a:pPr eaLnBrk="1" hangingPunct="1"/>
              <a:t>27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9F58B98-B8EA-47BC-8B96-CF721478DC49}" type="slidenum">
              <a:rPr lang="en-US" sz="1200">
                <a:latin typeface="Calibri" pitchFamily="34" charset="0"/>
              </a:rPr>
              <a:pPr eaLnBrk="1" hangingPunct="1"/>
              <a:t>28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8C25E0B-0093-429A-9626-1E4C31B7A767}" type="slidenum">
              <a:rPr lang="en-US" sz="1200">
                <a:latin typeface="Calibri" pitchFamily="34" charset="0"/>
              </a:rPr>
              <a:pPr eaLnBrk="1" hangingPunct="1"/>
              <a:t>29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101114E-2CED-4320-9FE1-48ECB9ED1871}" type="slidenum">
              <a:rPr lang="en-US" sz="1200">
                <a:latin typeface="Calibri" pitchFamily="34" charset="0"/>
              </a:rPr>
              <a:pPr eaLnBrk="1" hangingPunct="1"/>
              <a:t>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3FA408B-FBD9-4731-9C66-736A0477A4BF}" type="slidenum">
              <a:rPr lang="en-US" sz="1200">
                <a:latin typeface="Calibri" pitchFamily="34" charset="0"/>
              </a:rPr>
              <a:pPr eaLnBrk="1" hangingPunct="1"/>
              <a:t>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CE05E68-F3E0-481F-928F-5F2CBFE204B2}" type="slidenum">
              <a:rPr lang="en-US" sz="1200">
                <a:latin typeface="Calibri" pitchFamily="34" charset="0"/>
              </a:rPr>
              <a:pPr eaLnBrk="1" hangingPunct="1"/>
              <a:t>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2F12BE4-30E0-4E6B-8F6C-076FD93A8760}" type="slidenum">
              <a:rPr lang="en-US" sz="1200">
                <a:latin typeface="Calibri" pitchFamily="34" charset="0"/>
              </a:rPr>
              <a:pPr eaLnBrk="1" hangingPunct="1"/>
              <a:t>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83D7FE5-2F47-4F58-8213-B59250C37B8E}" type="slidenum">
              <a:rPr lang="en-US" sz="1200">
                <a:latin typeface="Calibri" pitchFamily="34" charset="0"/>
              </a:rPr>
              <a:pPr eaLnBrk="1" hangingPunct="1"/>
              <a:t>7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BD3D539-443A-4089-8D4B-56CEFA8DB53A}" type="slidenum">
              <a:rPr lang="en-US" sz="1200">
                <a:latin typeface="Calibri" pitchFamily="34" charset="0"/>
              </a:rPr>
              <a:pPr eaLnBrk="1" hangingPunct="1"/>
              <a:t>8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DD87331-AC2C-4788-8555-80E23361343B}" type="slidenum">
              <a:rPr lang="en-US" sz="1200">
                <a:latin typeface="Calibri" pitchFamily="34" charset="0"/>
              </a:rPr>
              <a:pPr eaLnBrk="1" hangingPunct="1"/>
              <a:t>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Times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1B9E8-C7DA-4E86-8DA3-0F6F00F0F97D}" type="datetime1">
              <a:rPr lang="en-US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6CE96-B638-4E59-BD6F-A425889431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4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124156-83CD-4BBA-90AE-F79A0FF60B1D}" type="datetime1">
              <a:rPr lang="en-US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AD2A5-27F2-4A09-8945-06828892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6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0E70C-4E44-41E4-A4F0-6C68812E5D11}" type="datetime1">
              <a:rPr lang="en-US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C5C5-1AD5-43E4-A280-73A7E719F9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1622D-F05D-42E0-969E-686FD9CE560B}" type="datetime1">
              <a:rPr lang="en-US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B1A9F-6A28-44C7-8CB5-D8CA8F77D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3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B8B6C-278B-430B-BD0A-F3E3116B5E13}" type="datetime1">
              <a:rPr lang="en-US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B9001-D8F0-4C44-8DFF-48F995FE19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1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D026B8-5B9E-449C-886C-D360C2050C0D}" type="datetime1">
              <a:rPr lang="en-US"/>
              <a:pPr/>
              <a:t>11/23/2012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70F7E-1177-43C8-9ADF-F342A28CE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6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F6AF9C-C7D9-4239-B31B-E91458DD0ABC}" type="datetime1">
              <a:rPr lang="en-US"/>
              <a:pPr/>
              <a:t>11/23/2012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5685C-D39E-41A6-8CA2-569BC9911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4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CF40E-4446-4ADB-BAA3-B5D58D556DDB}" type="datetime1">
              <a:rPr lang="en-US"/>
              <a:pPr/>
              <a:t>11/23/2012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337DB-EEEC-49D6-995A-4EEDCA226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4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96C7A2-49A1-4DB7-BCCC-46D3D34192AD}" type="datetime1">
              <a:rPr lang="en-US"/>
              <a:pPr/>
              <a:t>11/23/2012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01518-435D-4F1C-AFD8-638747B427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2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7649E1-E013-4A34-BA27-C7B01E5FF72B}" type="datetime1">
              <a:rPr lang="en-US"/>
              <a:pPr/>
              <a:t>11/23/2012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33F25-7E5F-4CE4-8678-F407077319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9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26ED5E-A06D-4D91-B216-6387F20B9FE5}" type="datetime1">
              <a:rPr lang="en-US"/>
              <a:pPr/>
              <a:t>11/23/2012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3C4EB-2180-477B-8633-19E8DDA709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5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4C98F9E-337F-449F-B1DA-AA4038DD9C9F}" type="datetime1">
              <a:rPr lang="en-US"/>
              <a:pPr/>
              <a:t>11/23/2012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F3F8111-8452-4F80-B39C-18ED6D2D5E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???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Object 2"/>
          <p:cNvGraphicFramePr>
            <a:graphicFrameLocks noChangeAspect="1"/>
          </p:cNvGraphicFramePr>
          <p:nvPr/>
        </p:nvGraphicFramePr>
        <p:xfrm>
          <a:off x="166688" y="781050"/>
          <a:ext cx="4200525" cy="401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Document" r:id="rId4" imgW="14882540" imgH="14222222" progId="Word.Document.12">
                  <p:link updateAutomatic="1"/>
                </p:oleObj>
              </mc:Choice>
              <mc:Fallback>
                <p:oleObj name="Document" r:id="rId4" imgW="14882540" imgH="14222222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781050"/>
                        <a:ext cx="4200525" cy="401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02113" y="381000"/>
            <a:ext cx="4941887" cy="2794000"/>
          </a:xfrm>
          <a:effectLst>
            <a:outerShdw blurRad="76200" dist="38099" dir="2700000" algn="ctr" rotWithShape="0">
              <a:schemeClr val="bg2">
                <a:alpha val="60001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17375E"/>
                </a:solidFill>
                <a:latin typeface="Arial" pitchFamily="34" charset="0"/>
                <a:ea typeface="ＭＳ Ｐゴシック" pitchFamily="34" charset="-128"/>
              </a:rPr>
              <a:t>Cellular and</a:t>
            </a:r>
            <a:br>
              <a:rPr lang="en-US" sz="3200" smtClean="0">
                <a:solidFill>
                  <a:srgbClr val="17375E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en-US" sz="3200" smtClean="0">
                <a:solidFill>
                  <a:srgbClr val="17375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Molecular Science</a:t>
            </a:r>
            <a:r>
              <a:rPr lang="en-US" sz="2500" smtClean="0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500" smtClean="0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500" smtClean="0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500" smtClean="0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2500" smtClean="0">
                <a:solidFill>
                  <a:srgbClr val="8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Protein, Nucleic Acids and Gene Expression - 2 </a:t>
            </a:r>
            <a:r>
              <a:rPr lang="en-US" sz="3200" smtClean="0">
                <a:solidFill>
                  <a:srgbClr val="990000"/>
                </a:solidFill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sz="3200" smtClean="0">
                <a:solidFill>
                  <a:srgbClr val="990000"/>
                </a:solidFill>
                <a:latin typeface="Arial" pitchFamily="34" charset="0"/>
                <a:ea typeface="ＭＳ Ｐゴシック" pitchFamily="34" charset="-128"/>
              </a:rPr>
            </a:br>
            <a:endParaRPr lang="en-GB" sz="3200" smtClean="0">
              <a:ea typeface="ＭＳ Ｐゴシック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2113" y="3005138"/>
            <a:ext cx="4941887" cy="2359025"/>
          </a:xfrm>
        </p:spPr>
        <p:txBody>
          <a:bodyPr/>
          <a:lstStyle/>
          <a:p>
            <a:pPr eaLnBrk="1" hangingPunct="1"/>
            <a:r>
              <a:rPr lang="en-GB" sz="2000" smtClean="0">
                <a:solidFill>
                  <a:srgbClr val="17375E"/>
                </a:solidFill>
                <a:latin typeface="Arial" pitchFamily="34" charset="0"/>
                <a:ea typeface="ＭＳ Ｐゴシック" pitchFamily="34" charset="-128"/>
              </a:rPr>
              <a:t>Dr Mick Jones</a:t>
            </a:r>
          </a:p>
          <a:p>
            <a:pPr eaLnBrk="1" hangingPunct="1"/>
            <a:r>
              <a:rPr lang="en-GB" sz="2000" smtClean="0">
                <a:solidFill>
                  <a:srgbClr val="17375E"/>
                </a:solidFill>
                <a:latin typeface="Arial" pitchFamily="34" charset="0"/>
                <a:ea typeface="ＭＳ Ｐゴシック" pitchFamily="34" charset="-128"/>
              </a:rPr>
              <a:t>Infectious Diseases &amp; Immunity</a:t>
            </a:r>
          </a:p>
          <a:p>
            <a:pPr eaLnBrk="1" hangingPunct="1"/>
            <a:r>
              <a:rPr lang="en-GB" sz="2000" smtClean="0">
                <a:solidFill>
                  <a:srgbClr val="17375E"/>
                </a:solidFill>
                <a:latin typeface="Arial" pitchFamily="34" charset="0"/>
                <a:ea typeface="ＭＳ Ｐゴシック" pitchFamily="34" charset="-128"/>
              </a:rPr>
              <a:t>&amp;</a:t>
            </a:r>
          </a:p>
          <a:p>
            <a:pPr eaLnBrk="1" hangingPunct="1"/>
            <a:r>
              <a:rPr lang="en-GB" sz="2000" smtClean="0">
                <a:solidFill>
                  <a:srgbClr val="17375E"/>
                </a:solidFill>
                <a:latin typeface="Arial" pitchFamily="34" charset="0"/>
                <a:ea typeface="ＭＳ Ｐゴシック" pitchFamily="34" charset="-128"/>
              </a:rPr>
              <a:t>MRC Clinical Sciences Centre</a:t>
            </a:r>
          </a:p>
          <a:p>
            <a:pPr eaLnBrk="1" hangingPunct="1"/>
            <a:r>
              <a:rPr lang="en-GB" sz="2000" smtClean="0">
                <a:solidFill>
                  <a:srgbClr val="17375E"/>
                </a:solidFill>
                <a:latin typeface="Arial" pitchFamily="34" charset="0"/>
                <a:ea typeface="ＭＳ Ｐゴシック" pitchFamily="34" charset="-128"/>
              </a:rPr>
              <a:t>Genomics Laboratory</a:t>
            </a:r>
          </a:p>
          <a:p>
            <a:pPr eaLnBrk="1" hangingPunct="1"/>
            <a:r>
              <a:rPr lang="en-GB" sz="2000" smtClean="0">
                <a:solidFill>
                  <a:srgbClr val="17375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Hammersmith Hospital Campus</a:t>
            </a:r>
          </a:p>
        </p:txBody>
      </p:sp>
      <p:pic>
        <p:nvPicPr>
          <p:cNvPr id="14340" name="Picture 7" descr="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0"/>
            <a:ext cx="2743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5" descr="Docs-Presentations-WG-CS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5638800"/>
            <a:ext cx="19843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41325" y="539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>
              <a:latin typeface="Calibri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839200" cy="64135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3600" b="1">
                <a:latin typeface="Calibri" pitchFamily="34" charset="0"/>
              </a:rPr>
              <a:t>Proteins involved in Transcription</a:t>
            </a:r>
            <a:endParaRPr lang="en-GB">
              <a:latin typeface="Calibri" pitchFamily="34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6491288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 Gene transcription is carried out by enzymes </a:t>
            </a:r>
          </a:p>
          <a:p>
            <a:pPr eaLnBrk="1" hangingPunct="1"/>
            <a:r>
              <a:rPr lang="en-GB">
                <a:latin typeface="Calibri" pitchFamily="34" charset="0"/>
              </a:rPr>
              <a:t>Called </a:t>
            </a:r>
            <a:r>
              <a:rPr lang="en-GB" altLang="en-US">
                <a:latin typeface="Calibri" pitchFamily="34" charset="0"/>
              </a:rPr>
              <a:t>“</a:t>
            </a:r>
            <a:r>
              <a:rPr lang="en-GB">
                <a:latin typeface="Calibri" pitchFamily="34" charset="0"/>
              </a:rPr>
              <a:t>RNA Polymerases</a:t>
            </a:r>
            <a:r>
              <a:rPr lang="en-GB" altLang="en-US">
                <a:latin typeface="Calibri" pitchFamily="34" charset="0"/>
              </a:rPr>
              <a:t>”</a:t>
            </a:r>
            <a:endParaRPr lang="en-GB">
              <a:latin typeface="Calibri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33400" y="2667000"/>
            <a:ext cx="7847013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400">
                <a:latin typeface="Calibri" pitchFamily="34" charset="0"/>
              </a:rPr>
              <a:t>Gene transcription also involves special gene regulatory</a:t>
            </a:r>
          </a:p>
          <a:p>
            <a:r>
              <a:rPr lang="en-GB" sz="2400">
                <a:latin typeface="Calibri" pitchFamily="34" charset="0"/>
              </a:rPr>
              <a:t>proteins called </a:t>
            </a:r>
            <a:r>
              <a:rPr lang="en-GB" altLang="en-US" sz="2400">
                <a:latin typeface="Calibri" pitchFamily="34" charset="0"/>
              </a:rPr>
              <a:t>“</a:t>
            </a:r>
            <a:r>
              <a:rPr lang="en-GB" sz="2400">
                <a:latin typeface="Calibri" pitchFamily="34" charset="0"/>
              </a:rPr>
              <a:t>Transcription Factors</a:t>
            </a:r>
            <a:r>
              <a:rPr lang="en-GB" altLang="en-US" sz="2400">
                <a:latin typeface="Calibri" pitchFamily="34" charset="0"/>
              </a:rPr>
              <a:t>”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81000" y="3810000"/>
            <a:ext cx="7237413" cy="11874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400">
                <a:latin typeface="Calibri" pitchFamily="34" charset="0"/>
              </a:rPr>
              <a:t>The </a:t>
            </a:r>
            <a:r>
              <a:rPr lang="en-GB" altLang="en-US" sz="2400">
                <a:latin typeface="Calibri" pitchFamily="34" charset="0"/>
              </a:rPr>
              <a:t>“</a:t>
            </a:r>
            <a:r>
              <a:rPr lang="en-GB" sz="2400">
                <a:latin typeface="Calibri" pitchFamily="34" charset="0"/>
              </a:rPr>
              <a:t>start</a:t>
            </a:r>
            <a:r>
              <a:rPr lang="en-GB" altLang="en-US" sz="2400">
                <a:latin typeface="Calibri" pitchFamily="34" charset="0"/>
              </a:rPr>
              <a:t>”</a:t>
            </a:r>
            <a:r>
              <a:rPr lang="en-GB" sz="2400">
                <a:latin typeface="Calibri" pitchFamily="34" charset="0"/>
              </a:rPr>
              <a:t> of a gene contains DNA sequences that </a:t>
            </a:r>
          </a:p>
          <a:p>
            <a:r>
              <a:rPr lang="en-GB" sz="2400">
                <a:latin typeface="Calibri" pitchFamily="34" charset="0"/>
              </a:rPr>
              <a:t>are important in bringing about Transcription</a:t>
            </a:r>
          </a:p>
          <a:p>
            <a:endParaRPr lang="en-GB" sz="2400">
              <a:latin typeface="Calibri" pitchFamily="34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81000" y="533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 autoUpdateAnimBg="0"/>
      <p:bldP spid="38917" grpId="0" animBg="1" autoUpdateAnimBg="0"/>
      <p:bldP spid="3891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788275" cy="45720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b="1">
                <a:latin typeface="Calibri" pitchFamily="34" charset="0"/>
              </a:rPr>
              <a:t>Eukaryotic RNA Polymerases</a:t>
            </a:r>
            <a:endParaRPr lang="en-GB">
              <a:latin typeface="Calibri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8626475" cy="11874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>
                <a:latin typeface="Calibri" pitchFamily="34" charset="0"/>
              </a:rPr>
              <a:t>Eukaryotic cells contain three types of RNA polymerases:</a:t>
            </a:r>
            <a:r>
              <a:rPr lang="en-GB">
                <a:latin typeface="Calibri" pitchFamily="34" charset="0"/>
              </a:rPr>
              <a:t> </a:t>
            </a:r>
          </a:p>
          <a:p>
            <a:pPr eaLnBrk="1" hangingPunct="1"/>
            <a:endParaRPr lang="en-GB">
              <a:latin typeface="Calibri" pitchFamily="34" charset="0"/>
            </a:endParaRPr>
          </a:p>
          <a:p>
            <a:pPr eaLnBrk="1" hangingPunct="1"/>
            <a:endParaRPr lang="en-GB">
              <a:latin typeface="Calibri" pitchFamily="34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62000" y="304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>
              <a:latin typeface="Calibri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28600" y="2362200"/>
            <a:ext cx="6319838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400">
                <a:latin typeface="Calibri" pitchFamily="34" charset="0"/>
              </a:rPr>
              <a:t>RNA Polymerase I -Transcribes rRNA genes</a:t>
            </a:r>
          </a:p>
          <a:p>
            <a:endParaRPr lang="en-GB" sz="2400">
              <a:latin typeface="Calibri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28600" y="2819400"/>
            <a:ext cx="8337550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 sz="24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sz="2400">
                <a:latin typeface="Calibri" pitchFamily="34" charset="0"/>
              </a:rPr>
              <a:t>RNA Polymerase III- Transcribes tRNA and 5S RNA  genes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04800" y="3733800"/>
            <a:ext cx="8235950" cy="11874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GB" sz="24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sz="2400">
                <a:latin typeface="Calibri" pitchFamily="34" charset="0"/>
              </a:rPr>
              <a:t>RNA Polymerase II - Transcribes genes encoding proteins </a:t>
            </a:r>
          </a:p>
          <a:p>
            <a:r>
              <a:rPr lang="en-GB" sz="2400">
                <a:latin typeface="Calibri" pitchFamily="34" charset="0"/>
              </a:rPr>
              <a:t>into mRNA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12293" grpId="0" animBg="1" autoUpdateAnimBg="0"/>
      <p:bldP spid="12294" grpId="0" animBg="1" autoUpdateAnimBg="0"/>
      <p:bldP spid="1229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17525" y="358775"/>
            <a:ext cx="7788275" cy="45720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b="1">
                <a:latin typeface="Calibri" pitchFamily="34" charset="0"/>
              </a:rPr>
              <a:t>How Is Gene Regulation Achieved ?</a:t>
            </a:r>
            <a:endParaRPr lang="en-GB">
              <a:latin typeface="Calibri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4010025"/>
            <a:ext cx="8626475" cy="15525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The level of transcription from a given gene is regulated by</a:t>
            </a:r>
          </a:p>
          <a:p>
            <a:pPr eaLnBrk="1" hangingPunct="1"/>
            <a:r>
              <a:rPr lang="en-GB">
                <a:latin typeface="Calibri" pitchFamily="34" charset="0"/>
              </a:rPr>
              <a:t>the activity of </a:t>
            </a:r>
            <a:r>
              <a:rPr lang="en-GB" b="1">
                <a:latin typeface="Calibri" pitchFamily="34" charset="0"/>
              </a:rPr>
              <a:t>DNA binding proteins</a:t>
            </a:r>
            <a:r>
              <a:rPr lang="en-GB">
                <a:latin typeface="Calibri" pitchFamily="34" charset="0"/>
              </a:rPr>
              <a:t>,or </a:t>
            </a:r>
            <a:r>
              <a:rPr lang="en-GB" b="1">
                <a:latin typeface="Calibri" pitchFamily="34" charset="0"/>
              </a:rPr>
              <a:t>Transcription Factors</a:t>
            </a:r>
            <a:r>
              <a:rPr lang="en-GB">
                <a:latin typeface="Calibri" pitchFamily="34" charset="0"/>
              </a:rPr>
              <a:t>. </a:t>
            </a:r>
          </a:p>
          <a:p>
            <a:pPr eaLnBrk="1" hangingPunct="1"/>
            <a:endParaRPr lang="en-GB">
              <a:latin typeface="Calibri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>
              <a:latin typeface="Calibri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82550" y="1495425"/>
            <a:ext cx="9061450" cy="15525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400">
                <a:solidFill>
                  <a:srgbClr val="000000"/>
                </a:solidFill>
                <a:latin typeface="Calibri" pitchFamily="34" charset="0"/>
              </a:rPr>
              <a:t>The elongation reaction of RNA synthesis requires a separate </a:t>
            </a:r>
          </a:p>
          <a:p>
            <a:r>
              <a:rPr lang="en-GB" sz="2400">
                <a:solidFill>
                  <a:srgbClr val="000000"/>
                </a:solidFill>
                <a:latin typeface="Calibri" pitchFamily="34" charset="0"/>
              </a:rPr>
              <a:t>and distinct initiation step to build a transcription complex. </a:t>
            </a:r>
          </a:p>
          <a:p>
            <a:r>
              <a:rPr lang="en-GB" sz="2400">
                <a:solidFill>
                  <a:srgbClr val="000000"/>
                </a:solidFill>
                <a:latin typeface="Calibri" pitchFamily="34" charset="0"/>
              </a:rPr>
              <a:t>The DNA sequences at which the initiation complex assembles is </a:t>
            </a:r>
          </a:p>
          <a:p>
            <a:r>
              <a:rPr lang="en-GB" sz="2400">
                <a:solidFill>
                  <a:srgbClr val="000000"/>
                </a:solidFill>
                <a:latin typeface="Calibri" pitchFamily="34" charset="0"/>
              </a:rPr>
              <a:t>called a </a:t>
            </a:r>
            <a:r>
              <a:rPr lang="en-GB" sz="2400" b="1" i="1">
                <a:solidFill>
                  <a:srgbClr val="000000"/>
                </a:solidFill>
                <a:latin typeface="Calibri" pitchFamily="34" charset="0"/>
              </a:rPr>
              <a:t>gene </a:t>
            </a:r>
            <a:r>
              <a:rPr lang="en-GB" sz="2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2400" b="1" i="1">
                <a:solidFill>
                  <a:srgbClr val="000000"/>
                </a:solidFill>
                <a:latin typeface="Calibri" pitchFamily="34" charset="0"/>
              </a:rPr>
              <a:t>promoter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  <p:bldP spid="1024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17525" y="358775"/>
            <a:ext cx="7788275" cy="45720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b="1">
                <a:latin typeface="Calibri" pitchFamily="34" charset="0"/>
              </a:rPr>
              <a:t>How Is Gene Regulation Achieved ?</a:t>
            </a:r>
            <a:endParaRPr lang="en-GB">
              <a:latin typeface="Calibri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626475" cy="15525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>
                <a:latin typeface="Calibri" pitchFamily="34" charset="0"/>
              </a:rPr>
              <a:t>Transcription Factors</a:t>
            </a:r>
            <a:r>
              <a:rPr lang="en-GB">
                <a:latin typeface="Calibri" pitchFamily="34" charset="0"/>
              </a:rPr>
              <a:t> </a:t>
            </a:r>
          </a:p>
          <a:p>
            <a:pPr eaLnBrk="1" hangingPunct="1"/>
            <a:endParaRPr lang="en-GB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Can activate gene expression- </a:t>
            </a:r>
            <a:r>
              <a:rPr lang="en-GB" altLang="en-US">
                <a:latin typeface="Calibri" pitchFamily="34" charset="0"/>
              </a:rPr>
              <a:t>“</a:t>
            </a:r>
            <a:r>
              <a:rPr lang="en-GB" altLang="ja-JP" b="1">
                <a:latin typeface="Calibri" pitchFamily="34" charset="0"/>
              </a:rPr>
              <a:t>Transcriptional Activators</a:t>
            </a:r>
            <a:r>
              <a:rPr lang="en-GB" altLang="en-US">
                <a:latin typeface="Calibri" pitchFamily="34" charset="0"/>
              </a:rPr>
              <a:t>”</a:t>
            </a:r>
            <a:endParaRPr lang="en-GB" altLang="ja-JP">
              <a:latin typeface="Calibri" pitchFamily="34" charset="0"/>
            </a:endParaRPr>
          </a:p>
          <a:p>
            <a:pPr eaLnBrk="1" hangingPunct="1"/>
            <a:endParaRPr lang="en-GB">
              <a:latin typeface="Calibri" pitchFamily="34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74725" y="12731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>
              <a:latin typeface="Calibri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28600" y="2895600"/>
            <a:ext cx="8675688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400">
                <a:latin typeface="Calibri" pitchFamily="34" charset="0"/>
              </a:rPr>
              <a:t>Can suppress gene expression- </a:t>
            </a:r>
            <a:r>
              <a:rPr lang="en-GB" altLang="en-US" sz="2400">
                <a:latin typeface="Calibri" pitchFamily="34" charset="0"/>
              </a:rPr>
              <a:t>“</a:t>
            </a:r>
            <a:r>
              <a:rPr lang="en-GB" altLang="ja-JP" sz="2400" b="1">
                <a:latin typeface="Calibri" pitchFamily="34" charset="0"/>
              </a:rPr>
              <a:t>Transcriptional Repressor</a:t>
            </a:r>
            <a:r>
              <a:rPr lang="en-GB" altLang="en-US" sz="2400">
                <a:latin typeface="Calibri" pitchFamily="34" charset="0"/>
              </a:rPr>
              <a:t>”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8600" y="3962400"/>
            <a:ext cx="8372475" cy="15525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GB" sz="24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sz="2400">
                <a:latin typeface="Calibri" pitchFamily="34" charset="0"/>
              </a:rPr>
              <a:t>Act collectively to bring about cell specific / developmental / </a:t>
            </a:r>
          </a:p>
          <a:p>
            <a:r>
              <a:rPr lang="en-GB" sz="2400">
                <a:latin typeface="Calibri" pitchFamily="34" charset="0"/>
              </a:rPr>
              <a:t>inducible  gene expression</a:t>
            </a:r>
          </a:p>
          <a:p>
            <a:endParaRPr lang="en-GB" sz="24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 autoUpdateAnimBg="0"/>
      <p:bldP spid="11269" grpId="0" animBg="1" autoUpdateAnimBg="0"/>
      <p:bldP spid="1127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8600" y="1219200"/>
            <a:ext cx="8686800" cy="5181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457200" y="2819400"/>
            <a:ext cx="6248400" cy="992188"/>
            <a:chOff x="288" y="1776"/>
            <a:chExt cx="3936" cy="625"/>
          </a:xfrm>
        </p:grpSpPr>
        <p:sp>
          <p:nvSpPr>
            <p:cNvPr id="40968" name="Text Box 4"/>
            <p:cNvSpPr txBox="1">
              <a:spLocks noChangeArrowheads="1"/>
            </p:cNvSpPr>
            <p:nvPr/>
          </p:nvSpPr>
          <p:spPr bwMode="auto">
            <a:xfrm>
              <a:off x="2592" y="1965"/>
              <a:ext cx="62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b="1">
                  <a:latin typeface="Calibri" pitchFamily="34" charset="0"/>
                </a:rPr>
                <a:t>TATA</a:t>
              </a:r>
              <a:endParaRPr lang="en-GB">
                <a:latin typeface="Courier" charset="0"/>
              </a:endParaRPr>
            </a:p>
          </p:txBody>
        </p:sp>
        <p:sp>
          <p:nvSpPr>
            <p:cNvPr id="40969" name="Line 5"/>
            <p:cNvSpPr>
              <a:spLocks noChangeShapeType="1"/>
            </p:cNvSpPr>
            <p:nvPr/>
          </p:nvSpPr>
          <p:spPr bwMode="auto">
            <a:xfrm flipH="1">
              <a:off x="2112" y="211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0" name="Line 6"/>
            <p:cNvSpPr>
              <a:spLocks noChangeShapeType="1"/>
            </p:cNvSpPr>
            <p:nvPr/>
          </p:nvSpPr>
          <p:spPr bwMode="auto">
            <a:xfrm>
              <a:off x="3168" y="211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1" name="Line 7"/>
            <p:cNvSpPr>
              <a:spLocks noChangeShapeType="1"/>
            </p:cNvSpPr>
            <p:nvPr/>
          </p:nvSpPr>
          <p:spPr bwMode="auto">
            <a:xfrm flipV="1">
              <a:off x="3408" y="17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2" name="Line 8"/>
            <p:cNvSpPr>
              <a:spLocks noChangeShapeType="1"/>
            </p:cNvSpPr>
            <p:nvPr/>
          </p:nvSpPr>
          <p:spPr bwMode="auto">
            <a:xfrm>
              <a:off x="3408" y="17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3" name="Text Box 9"/>
            <p:cNvSpPr txBox="1">
              <a:spLocks noChangeArrowheads="1"/>
            </p:cNvSpPr>
            <p:nvPr/>
          </p:nvSpPr>
          <p:spPr bwMode="auto">
            <a:xfrm>
              <a:off x="720" y="1824"/>
              <a:ext cx="1450" cy="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800" b="1">
                  <a:latin typeface="Calibri" pitchFamily="34" charset="0"/>
                </a:rPr>
                <a:t>Transcription</a:t>
              </a:r>
              <a:r>
                <a:rPr lang="en-GB" b="1">
                  <a:latin typeface="Calibri" pitchFamily="34" charset="0"/>
                </a:rPr>
                <a:t> </a:t>
              </a:r>
              <a:r>
                <a:rPr lang="en-GB" sz="1800" b="1">
                  <a:latin typeface="Calibri" pitchFamily="34" charset="0"/>
                </a:rPr>
                <a:t>Factor Binding Site(s)</a:t>
              </a:r>
              <a:endParaRPr lang="en-GB" b="1">
                <a:latin typeface="Calibri" pitchFamily="34" charset="0"/>
              </a:endParaRPr>
            </a:p>
          </p:txBody>
        </p:sp>
        <p:sp>
          <p:nvSpPr>
            <p:cNvPr id="40974" name="Line 10"/>
            <p:cNvSpPr>
              <a:spLocks noChangeShapeType="1"/>
            </p:cNvSpPr>
            <p:nvPr/>
          </p:nvSpPr>
          <p:spPr bwMode="auto">
            <a:xfrm flipH="1">
              <a:off x="288" y="21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0964" name="Text Box 11"/>
          <p:cNvSpPr txBox="1">
            <a:spLocks noChangeArrowheads="1"/>
          </p:cNvSpPr>
          <p:nvPr/>
        </p:nvSpPr>
        <p:spPr bwMode="auto">
          <a:xfrm>
            <a:off x="990600" y="457200"/>
            <a:ext cx="73152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b="1">
                <a:latin typeface="Calibri" pitchFamily="34" charset="0"/>
              </a:rPr>
              <a:t>Anatomy Of A Gene Promoter</a:t>
            </a:r>
            <a:endParaRPr lang="en-GB">
              <a:latin typeface="Calibri" pitchFamily="34" charset="0"/>
            </a:endParaRPr>
          </a:p>
        </p:txBody>
      </p:sp>
      <p:sp>
        <p:nvSpPr>
          <p:cNvPr id="13324" name="AutoShape 12"/>
          <p:cNvSpPr>
            <a:spLocks/>
          </p:cNvSpPr>
          <p:nvPr/>
        </p:nvSpPr>
        <p:spPr bwMode="auto">
          <a:xfrm>
            <a:off x="3429000" y="1838325"/>
            <a:ext cx="3657600" cy="650875"/>
          </a:xfrm>
          <a:prstGeom prst="borderCallout1">
            <a:avLst>
              <a:gd name="adj1" fmla="val 21685"/>
              <a:gd name="adj2" fmla="val -2083"/>
              <a:gd name="adj3" fmla="val 159639"/>
              <a:gd name="adj4" fmla="val -3198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Control the rate of transcription via transcription factor binding</a:t>
            </a:r>
          </a:p>
        </p:txBody>
      </p:sp>
      <p:sp>
        <p:nvSpPr>
          <p:cNvPr id="13325" name="AutoShape 13"/>
          <p:cNvSpPr>
            <a:spLocks/>
          </p:cNvSpPr>
          <p:nvPr/>
        </p:nvSpPr>
        <p:spPr bwMode="auto">
          <a:xfrm>
            <a:off x="4876800" y="4614863"/>
            <a:ext cx="3733800" cy="650875"/>
          </a:xfrm>
          <a:prstGeom prst="borderCallout1">
            <a:avLst>
              <a:gd name="adj1" fmla="val 17560"/>
              <a:gd name="adj2" fmla="val -2042"/>
              <a:gd name="adj3" fmla="val -161463"/>
              <a:gd name="adj4" fmla="val -8292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Specify the initiation point for transcription by RNA Pol II</a:t>
            </a:r>
            <a:endParaRPr lang="en-GB">
              <a:latin typeface="Calibri" pitchFamily="34" charset="0"/>
            </a:endParaRPr>
          </a:p>
        </p:txBody>
      </p:sp>
      <p:sp>
        <p:nvSpPr>
          <p:cNvPr id="40967" name="Text Box 14"/>
          <p:cNvSpPr txBox="1">
            <a:spLocks noChangeArrowheads="1"/>
          </p:cNvSpPr>
          <p:nvPr/>
        </p:nvSpPr>
        <p:spPr bwMode="auto">
          <a:xfrm>
            <a:off x="1219200" y="4572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 autoUpdateAnimBg="0"/>
      <p:bldP spid="1332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3010" name="Group 3"/>
          <p:cNvGrpSpPr>
            <a:grpSpLocks/>
          </p:cNvGrpSpPr>
          <p:nvPr/>
        </p:nvGrpSpPr>
        <p:grpSpPr bwMode="auto">
          <a:xfrm>
            <a:off x="457200" y="2971800"/>
            <a:ext cx="6248400" cy="979488"/>
            <a:chOff x="288" y="1776"/>
            <a:chExt cx="3936" cy="743"/>
          </a:xfrm>
        </p:grpSpPr>
        <p:sp>
          <p:nvSpPr>
            <p:cNvPr id="43018" name="Text Box 4"/>
            <p:cNvSpPr txBox="1">
              <a:spLocks noChangeArrowheads="1"/>
            </p:cNvSpPr>
            <p:nvPr/>
          </p:nvSpPr>
          <p:spPr bwMode="auto">
            <a:xfrm>
              <a:off x="2592" y="1965"/>
              <a:ext cx="628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b="1">
                  <a:latin typeface="Calibri" pitchFamily="34" charset="0"/>
                </a:rPr>
                <a:t>TATA</a:t>
              </a:r>
              <a:endParaRPr lang="en-GB">
                <a:latin typeface="Courier" charset="0"/>
              </a:endParaRPr>
            </a:p>
          </p:txBody>
        </p:sp>
        <p:sp>
          <p:nvSpPr>
            <p:cNvPr id="43019" name="Line 5"/>
            <p:cNvSpPr>
              <a:spLocks noChangeShapeType="1"/>
            </p:cNvSpPr>
            <p:nvPr/>
          </p:nvSpPr>
          <p:spPr bwMode="auto">
            <a:xfrm flipH="1">
              <a:off x="2112" y="211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0" name="Line 6"/>
            <p:cNvSpPr>
              <a:spLocks noChangeShapeType="1"/>
            </p:cNvSpPr>
            <p:nvPr/>
          </p:nvSpPr>
          <p:spPr bwMode="auto">
            <a:xfrm>
              <a:off x="3168" y="211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1" name="Line 7"/>
            <p:cNvSpPr>
              <a:spLocks noChangeShapeType="1"/>
            </p:cNvSpPr>
            <p:nvPr/>
          </p:nvSpPr>
          <p:spPr bwMode="auto">
            <a:xfrm flipV="1">
              <a:off x="3408" y="17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2" name="Line 8"/>
            <p:cNvSpPr>
              <a:spLocks noChangeShapeType="1"/>
            </p:cNvSpPr>
            <p:nvPr/>
          </p:nvSpPr>
          <p:spPr bwMode="auto">
            <a:xfrm>
              <a:off x="3408" y="17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3" name="Text Box 9"/>
            <p:cNvSpPr txBox="1">
              <a:spLocks noChangeArrowheads="1"/>
            </p:cNvSpPr>
            <p:nvPr/>
          </p:nvSpPr>
          <p:spPr bwMode="auto">
            <a:xfrm>
              <a:off x="720" y="1824"/>
              <a:ext cx="1450" cy="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800" b="1">
                  <a:latin typeface="Calibri" pitchFamily="34" charset="0"/>
                </a:rPr>
                <a:t>Transcription</a:t>
              </a:r>
              <a:r>
                <a:rPr lang="en-GB" b="1">
                  <a:latin typeface="Calibri" pitchFamily="34" charset="0"/>
                </a:rPr>
                <a:t> </a:t>
              </a:r>
              <a:r>
                <a:rPr lang="en-GB" sz="1800" b="1">
                  <a:latin typeface="Calibri" pitchFamily="34" charset="0"/>
                </a:rPr>
                <a:t>Factor Binding Site(s)</a:t>
              </a:r>
              <a:endParaRPr lang="en-GB" b="1">
                <a:latin typeface="Calibri" pitchFamily="34" charset="0"/>
              </a:endParaRPr>
            </a:p>
          </p:txBody>
        </p:sp>
        <p:sp>
          <p:nvSpPr>
            <p:cNvPr id="43024" name="Line 10"/>
            <p:cNvSpPr>
              <a:spLocks noChangeShapeType="1"/>
            </p:cNvSpPr>
            <p:nvPr/>
          </p:nvSpPr>
          <p:spPr bwMode="auto">
            <a:xfrm flipH="1">
              <a:off x="288" y="21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57200" y="2819400"/>
            <a:ext cx="8093075" cy="3508375"/>
            <a:chOff x="288" y="1776"/>
            <a:chExt cx="5098" cy="2210"/>
          </a:xfrm>
        </p:grpSpPr>
        <p:sp>
          <p:nvSpPr>
            <p:cNvPr id="43014" name="Oval 15"/>
            <p:cNvSpPr>
              <a:spLocks noChangeArrowheads="1"/>
            </p:cNvSpPr>
            <p:nvPr/>
          </p:nvSpPr>
          <p:spPr bwMode="auto">
            <a:xfrm>
              <a:off x="2496" y="1776"/>
              <a:ext cx="768" cy="288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3015" name="Group 16"/>
            <p:cNvGrpSpPr>
              <a:grpSpLocks/>
            </p:cNvGrpSpPr>
            <p:nvPr/>
          </p:nvGrpSpPr>
          <p:grpSpPr bwMode="auto">
            <a:xfrm>
              <a:off x="288" y="1824"/>
              <a:ext cx="5098" cy="2162"/>
              <a:chOff x="288" y="1824"/>
              <a:chExt cx="5098" cy="2162"/>
            </a:xfrm>
          </p:grpSpPr>
          <p:sp>
            <p:nvSpPr>
              <p:cNvPr id="43016" name="Text Box 17"/>
              <p:cNvSpPr txBox="1">
                <a:spLocks noChangeArrowheads="1"/>
              </p:cNvSpPr>
              <p:nvPr/>
            </p:nvSpPr>
            <p:spPr bwMode="auto">
              <a:xfrm>
                <a:off x="2640" y="1824"/>
                <a:ext cx="5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1800" b="1">
                    <a:latin typeface="Calibri" pitchFamily="34" charset="0"/>
                  </a:rPr>
                  <a:t>TF IID</a:t>
                </a:r>
              </a:p>
            </p:txBody>
          </p:sp>
          <p:sp>
            <p:nvSpPr>
              <p:cNvPr id="43017" name="Text Box 18"/>
              <p:cNvSpPr txBox="1">
                <a:spLocks noChangeArrowheads="1"/>
              </p:cNvSpPr>
              <p:nvPr/>
            </p:nvSpPr>
            <p:spPr bwMode="auto">
              <a:xfrm>
                <a:off x="288" y="2544"/>
                <a:ext cx="5098" cy="1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1800" b="1">
                    <a:latin typeface="Calibri" pitchFamily="34" charset="0"/>
                  </a:rPr>
                  <a:t>TF II D</a:t>
                </a:r>
                <a:r>
                  <a:rPr lang="en-GB" sz="1800">
                    <a:latin typeface="Calibri" pitchFamily="34" charset="0"/>
                  </a:rPr>
                  <a:t> contains </a:t>
                </a:r>
                <a:r>
                  <a:rPr lang="en-GB" sz="1800" b="1">
                    <a:latin typeface="Calibri" pitchFamily="34" charset="0"/>
                  </a:rPr>
                  <a:t>TATA</a:t>
                </a:r>
                <a:r>
                  <a:rPr lang="en-GB" sz="1800">
                    <a:latin typeface="Calibri" pitchFamily="34" charset="0"/>
                  </a:rPr>
                  <a:t> </a:t>
                </a:r>
                <a:r>
                  <a:rPr lang="en-GB" sz="1800" b="1">
                    <a:latin typeface="Calibri" pitchFamily="34" charset="0"/>
                  </a:rPr>
                  <a:t>Binding Protein(TBP)</a:t>
                </a:r>
                <a:r>
                  <a:rPr lang="en-GB" sz="1800">
                    <a:latin typeface="Calibri" pitchFamily="34" charset="0"/>
                  </a:rPr>
                  <a:t> and </a:t>
                </a:r>
                <a:r>
                  <a:rPr lang="en-GB" sz="1800" b="1">
                    <a:latin typeface="Calibri" pitchFamily="34" charset="0"/>
                  </a:rPr>
                  <a:t>TBP Accessory Factors (TAF</a:t>
                </a:r>
                <a:r>
                  <a:rPr lang="en-GB" altLang="en-US" sz="1800" b="1">
                    <a:latin typeface="Calibri" pitchFamily="34" charset="0"/>
                  </a:rPr>
                  <a:t>’</a:t>
                </a:r>
                <a:r>
                  <a:rPr lang="en-GB" sz="1800" b="1">
                    <a:latin typeface="Calibri" pitchFamily="34" charset="0"/>
                  </a:rPr>
                  <a:t>s).  On binding to DNA TF II D:-</a:t>
                </a:r>
              </a:p>
              <a:p>
                <a:pPr eaLnBrk="1" hangingPunct="1"/>
                <a:endParaRPr lang="en-GB" sz="1800">
                  <a:latin typeface="Calibri" pitchFamily="34" charset="0"/>
                </a:endParaRPr>
              </a:p>
              <a:p>
                <a:pPr eaLnBrk="1" hangingPunct="1">
                  <a:buFontTx/>
                  <a:buChar char="•"/>
                </a:pPr>
                <a:r>
                  <a:rPr lang="en-GB" sz="1800">
                    <a:latin typeface="Calibri" pitchFamily="34" charset="0"/>
                  </a:rPr>
                  <a:t>Partially  unwinds the DNA helix, widening the minor grove to allow extensive contact with bases within the DNA</a:t>
                </a:r>
              </a:p>
              <a:p>
                <a:pPr eaLnBrk="1" hangingPunct="1"/>
                <a:endParaRPr lang="en-GB" sz="1800">
                  <a:latin typeface="Calibri" pitchFamily="34" charset="0"/>
                </a:endParaRPr>
              </a:p>
              <a:p>
                <a:pPr eaLnBrk="1" hangingPunct="1">
                  <a:buFontTx/>
                  <a:buChar char="•"/>
                </a:pPr>
                <a:r>
                  <a:rPr lang="en-GB" sz="1800">
                    <a:latin typeface="Calibri" pitchFamily="34" charset="0"/>
                  </a:rPr>
                  <a:t>This unwinding is asymmetric with respect to the TBP-TATA complex,thereby assuring transcription is unidirectional</a:t>
                </a:r>
              </a:p>
            </p:txBody>
          </p:sp>
        </p:grpSp>
      </p:grpSp>
      <p:sp>
        <p:nvSpPr>
          <p:cNvPr id="43012" name="Text Box 19"/>
          <p:cNvSpPr txBox="1">
            <a:spLocks noChangeArrowheads="1"/>
          </p:cNvSpPr>
          <p:nvPr/>
        </p:nvSpPr>
        <p:spPr bwMode="auto">
          <a:xfrm>
            <a:off x="762000" y="228600"/>
            <a:ext cx="76200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b="1">
                <a:latin typeface="Calibri" pitchFamily="34" charset="0"/>
              </a:rPr>
              <a:t>Components of the Basal Transcription Complex</a:t>
            </a:r>
          </a:p>
        </p:txBody>
      </p:sp>
      <p:sp>
        <p:nvSpPr>
          <p:cNvPr id="43013" name="Text Box 32"/>
          <p:cNvSpPr txBox="1">
            <a:spLocks noChangeArrowheads="1"/>
          </p:cNvSpPr>
          <p:nvPr/>
        </p:nvSpPr>
        <p:spPr bwMode="auto">
          <a:xfrm>
            <a:off x="669925" y="3846513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sz="32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5058" name="Group 3"/>
          <p:cNvGrpSpPr>
            <a:grpSpLocks/>
          </p:cNvGrpSpPr>
          <p:nvPr/>
        </p:nvGrpSpPr>
        <p:grpSpPr bwMode="auto">
          <a:xfrm>
            <a:off x="457200" y="2971800"/>
            <a:ext cx="6248400" cy="979488"/>
            <a:chOff x="288" y="1776"/>
            <a:chExt cx="3936" cy="743"/>
          </a:xfrm>
        </p:grpSpPr>
        <p:sp>
          <p:nvSpPr>
            <p:cNvPr id="45074" name="Text Box 4"/>
            <p:cNvSpPr txBox="1">
              <a:spLocks noChangeArrowheads="1"/>
            </p:cNvSpPr>
            <p:nvPr/>
          </p:nvSpPr>
          <p:spPr bwMode="auto">
            <a:xfrm>
              <a:off x="2592" y="1965"/>
              <a:ext cx="628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b="1">
                  <a:latin typeface="Calibri" pitchFamily="34" charset="0"/>
                </a:rPr>
                <a:t>TATA</a:t>
              </a:r>
              <a:endParaRPr lang="en-GB">
                <a:latin typeface="Courier" charset="0"/>
              </a:endParaRPr>
            </a:p>
          </p:txBody>
        </p:sp>
        <p:sp>
          <p:nvSpPr>
            <p:cNvPr id="45075" name="Line 5"/>
            <p:cNvSpPr>
              <a:spLocks noChangeShapeType="1"/>
            </p:cNvSpPr>
            <p:nvPr/>
          </p:nvSpPr>
          <p:spPr bwMode="auto">
            <a:xfrm flipH="1">
              <a:off x="2112" y="211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76" name="Line 6"/>
            <p:cNvSpPr>
              <a:spLocks noChangeShapeType="1"/>
            </p:cNvSpPr>
            <p:nvPr/>
          </p:nvSpPr>
          <p:spPr bwMode="auto">
            <a:xfrm>
              <a:off x="3168" y="211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77" name="Line 7"/>
            <p:cNvSpPr>
              <a:spLocks noChangeShapeType="1"/>
            </p:cNvSpPr>
            <p:nvPr/>
          </p:nvSpPr>
          <p:spPr bwMode="auto">
            <a:xfrm flipV="1">
              <a:off x="3408" y="17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78" name="Line 8"/>
            <p:cNvSpPr>
              <a:spLocks noChangeShapeType="1"/>
            </p:cNvSpPr>
            <p:nvPr/>
          </p:nvSpPr>
          <p:spPr bwMode="auto">
            <a:xfrm>
              <a:off x="3408" y="17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79" name="Text Box 9"/>
            <p:cNvSpPr txBox="1">
              <a:spLocks noChangeArrowheads="1"/>
            </p:cNvSpPr>
            <p:nvPr/>
          </p:nvSpPr>
          <p:spPr bwMode="auto">
            <a:xfrm>
              <a:off x="720" y="1824"/>
              <a:ext cx="1450" cy="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800" b="1">
                  <a:latin typeface="Calibri" pitchFamily="34" charset="0"/>
                </a:rPr>
                <a:t>Transcription</a:t>
              </a:r>
              <a:r>
                <a:rPr lang="en-GB" b="1">
                  <a:latin typeface="Calibri" pitchFamily="34" charset="0"/>
                </a:rPr>
                <a:t> </a:t>
              </a:r>
              <a:r>
                <a:rPr lang="en-GB" sz="1800" b="1">
                  <a:latin typeface="Calibri" pitchFamily="34" charset="0"/>
                </a:rPr>
                <a:t>Factor Binding Site(s)</a:t>
              </a:r>
              <a:endParaRPr lang="en-GB" b="1">
                <a:latin typeface="Calibri" pitchFamily="34" charset="0"/>
              </a:endParaRPr>
            </a:p>
          </p:txBody>
        </p:sp>
        <p:sp>
          <p:nvSpPr>
            <p:cNvPr id="45080" name="Line 10"/>
            <p:cNvSpPr>
              <a:spLocks noChangeShapeType="1"/>
            </p:cNvSpPr>
            <p:nvPr/>
          </p:nvSpPr>
          <p:spPr bwMode="auto">
            <a:xfrm flipH="1">
              <a:off x="288" y="21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059" name="Group 14"/>
          <p:cNvGrpSpPr>
            <a:grpSpLocks/>
          </p:cNvGrpSpPr>
          <p:nvPr/>
        </p:nvGrpSpPr>
        <p:grpSpPr bwMode="auto">
          <a:xfrm>
            <a:off x="457200" y="2819400"/>
            <a:ext cx="8093075" cy="3508375"/>
            <a:chOff x="288" y="1776"/>
            <a:chExt cx="5098" cy="2210"/>
          </a:xfrm>
        </p:grpSpPr>
        <p:sp>
          <p:nvSpPr>
            <p:cNvPr id="45070" name="Oval 15"/>
            <p:cNvSpPr>
              <a:spLocks noChangeArrowheads="1"/>
            </p:cNvSpPr>
            <p:nvPr/>
          </p:nvSpPr>
          <p:spPr bwMode="auto">
            <a:xfrm>
              <a:off x="2496" y="1776"/>
              <a:ext cx="768" cy="288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5071" name="Group 16"/>
            <p:cNvGrpSpPr>
              <a:grpSpLocks/>
            </p:cNvGrpSpPr>
            <p:nvPr/>
          </p:nvGrpSpPr>
          <p:grpSpPr bwMode="auto">
            <a:xfrm>
              <a:off x="288" y="1824"/>
              <a:ext cx="5098" cy="2162"/>
              <a:chOff x="288" y="1824"/>
              <a:chExt cx="5098" cy="2162"/>
            </a:xfrm>
          </p:grpSpPr>
          <p:sp>
            <p:nvSpPr>
              <p:cNvPr id="45072" name="Text Box 17"/>
              <p:cNvSpPr txBox="1">
                <a:spLocks noChangeArrowheads="1"/>
              </p:cNvSpPr>
              <p:nvPr/>
            </p:nvSpPr>
            <p:spPr bwMode="auto">
              <a:xfrm>
                <a:off x="2640" y="1824"/>
                <a:ext cx="5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1800" b="1">
                    <a:latin typeface="Calibri" pitchFamily="34" charset="0"/>
                  </a:rPr>
                  <a:t>TF IID</a:t>
                </a:r>
              </a:p>
            </p:txBody>
          </p:sp>
          <p:sp>
            <p:nvSpPr>
              <p:cNvPr id="45073" name="Text Box 18"/>
              <p:cNvSpPr txBox="1">
                <a:spLocks noChangeArrowheads="1"/>
              </p:cNvSpPr>
              <p:nvPr/>
            </p:nvSpPr>
            <p:spPr bwMode="auto">
              <a:xfrm>
                <a:off x="288" y="2544"/>
                <a:ext cx="5098" cy="1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1800" b="1">
                    <a:latin typeface="Calibri" pitchFamily="34" charset="0"/>
                  </a:rPr>
                  <a:t>TF II D</a:t>
                </a:r>
                <a:r>
                  <a:rPr lang="en-GB" sz="1800">
                    <a:latin typeface="Calibri" pitchFamily="34" charset="0"/>
                  </a:rPr>
                  <a:t> contains </a:t>
                </a:r>
                <a:r>
                  <a:rPr lang="en-GB" sz="1800" b="1">
                    <a:latin typeface="Calibri" pitchFamily="34" charset="0"/>
                  </a:rPr>
                  <a:t>TATA</a:t>
                </a:r>
                <a:r>
                  <a:rPr lang="en-GB" sz="1800">
                    <a:latin typeface="Calibri" pitchFamily="34" charset="0"/>
                  </a:rPr>
                  <a:t> </a:t>
                </a:r>
                <a:r>
                  <a:rPr lang="en-GB" sz="1800" b="1">
                    <a:latin typeface="Calibri" pitchFamily="34" charset="0"/>
                  </a:rPr>
                  <a:t>Binding Protein(TBP)</a:t>
                </a:r>
                <a:r>
                  <a:rPr lang="en-GB" sz="1800">
                    <a:latin typeface="Calibri" pitchFamily="34" charset="0"/>
                  </a:rPr>
                  <a:t> and </a:t>
                </a:r>
                <a:r>
                  <a:rPr lang="en-GB" sz="1800" b="1">
                    <a:latin typeface="Calibri" pitchFamily="34" charset="0"/>
                  </a:rPr>
                  <a:t>TBP Accessory Factors (TAF</a:t>
                </a:r>
                <a:r>
                  <a:rPr lang="en-GB" altLang="en-US" sz="1800" b="1">
                    <a:latin typeface="Calibri" pitchFamily="34" charset="0"/>
                  </a:rPr>
                  <a:t>’</a:t>
                </a:r>
                <a:r>
                  <a:rPr lang="en-GB" sz="1800" b="1">
                    <a:latin typeface="Calibri" pitchFamily="34" charset="0"/>
                  </a:rPr>
                  <a:t>s).  On binding to DNA TF II D:-</a:t>
                </a:r>
              </a:p>
              <a:p>
                <a:pPr eaLnBrk="1" hangingPunct="1"/>
                <a:endParaRPr lang="en-GB" sz="1800">
                  <a:latin typeface="Calibri" pitchFamily="34" charset="0"/>
                </a:endParaRPr>
              </a:p>
              <a:p>
                <a:pPr eaLnBrk="1" hangingPunct="1">
                  <a:buFontTx/>
                  <a:buChar char="•"/>
                </a:pPr>
                <a:r>
                  <a:rPr lang="en-GB" sz="1800">
                    <a:latin typeface="Calibri" pitchFamily="34" charset="0"/>
                  </a:rPr>
                  <a:t>Partially  unwinds the DNA helix, widening the minor grove to allow extensive contact with bases within the DNA</a:t>
                </a:r>
              </a:p>
              <a:p>
                <a:pPr eaLnBrk="1" hangingPunct="1"/>
                <a:endParaRPr lang="en-GB" sz="1800">
                  <a:latin typeface="Calibri" pitchFamily="34" charset="0"/>
                </a:endParaRPr>
              </a:p>
              <a:p>
                <a:pPr eaLnBrk="1" hangingPunct="1">
                  <a:buFontTx/>
                  <a:buChar char="•"/>
                </a:pPr>
                <a:r>
                  <a:rPr lang="en-GB" sz="1800">
                    <a:latin typeface="Calibri" pitchFamily="34" charset="0"/>
                  </a:rPr>
                  <a:t>This unwinding is asymmetric with respect to the TBP-TATA complex,thereby assuring transcription is unidirectional</a:t>
                </a:r>
              </a:p>
            </p:txBody>
          </p:sp>
        </p:grpSp>
      </p:grpSp>
      <p:sp>
        <p:nvSpPr>
          <p:cNvPr id="45060" name="Text Box 19"/>
          <p:cNvSpPr txBox="1">
            <a:spLocks noChangeArrowheads="1"/>
          </p:cNvSpPr>
          <p:nvPr/>
        </p:nvSpPr>
        <p:spPr bwMode="auto">
          <a:xfrm>
            <a:off x="762000" y="228600"/>
            <a:ext cx="76200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b="1">
                <a:latin typeface="Calibri" pitchFamily="34" charset="0"/>
              </a:rPr>
              <a:t>Components of the Basal Transcription Complex</a:t>
            </a:r>
          </a:p>
        </p:txBody>
      </p:sp>
      <p:sp>
        <p:nvSpPr>
          <p:cNvPr id="45061" name="Text Box 32"/>
          <p:cNvSpPr txBox="1">
            <a:spLocks noChangeArrowheads="1"/>
          </p:cNvSpPr>
          <p:nvPr/>
        </p:nvSpPr>
        <p:spPr bwMode="auto">
          <a:xfrm>
            <a:off x="669925" y="3846513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sz="3200">
              <a:latin typeface="Calibri" pitchFamily="34" charset="0"/>
            </a:endParaRP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04800" y="2362200"/>
            <a:ext cx="8382000" cy="4267200"/>
            <a:chOff x="192" y="1488"/>
            <a:chExt cx="5280" cy="2688"/>
          </a:xfrm>
        </p:grpSpPr>
        <p:grpSp>
          <p:nvGrpSpPr>
            <p:cNvPr id="45063" name="Group 26"/>
            <p:cNvGrpSpPr>
              <a:grpSpLocks/>
            </p:cNvGrpSpPr>
            <p:nvPr/>
          </p:nvGrpSpPr>
          <p:grpSpPr bwMode="auto">
            <a:xfrm>
              <a:off x="2064" y="1488"/>
              <a:ext cx="1584" cy="384"/>
              <a:chOff x="2064" y="1488"/>
              <a:chExt cx="1584" cy="384"/>
            </a:xfrm>
          </p:grpSpPr>
          <p:sp>
            <p:nvSpPr>
              <p:cNvPr id="45065" name="Oval 27"/>
              <p:cNvSpPr>
                <a:spLocks noChangeArrowheads="1"/>
              </p:cNvSpPr>
              <p:nvPr/>
            </p:nvSpPr>
            <p:spPr bwMode="auto">
              <a:xfrm>
                <a:off x="2064" y="1536"/>
                <a:ext cx="672" cy="336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5066" name="Oval 28"/>
              <p:cNvSpPr>
                <a:spLocks noChangeArrowheads="1"/>
              </p:cNvSpPr>
              <p:nvPr/>
            </p:nvSpPr>
            <p:spPr bwMode="auto">
              <a:xfrm>
                <a:off x="2976" y="1488"/>
                <a:ext cx="672" cy="336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45067" name="Group 29"/>
              <p:cNvGrpSpPr>
                <a:grpSpLocks/>
              </p:cNvGrpSpPr>
              <p:nvPr/>
            </p:nvGrpSpPr>
            <p:grpSpPr bwMode="auto">
              <a:xfrm>
                <a:off x="2160" y="1536"/>
                <a:ext cx="1428" cy="279"/>
                <a:chOff x="2160" y="1536"/>
                <a:chExt cx="1428" cy="279"/>
              </a:xfrm>
            </p:grpSpPr>
            <p:sp>
              <p:nvSpPr>
                <p:cNvPr id="4506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160" y="1584"/>
                  <a:ext cx="5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1800" b="1">
                      <a:latin typeface="Calibri" pitchFamily="34" charset="0"/>
                    </a:rPr>
                    <a:t>TF IIA</a:t>
                  </a:r>
                  <a:endParaRPr lang="en-GB" sz="1800">
                    <a:latin typeface="Calibri" pitchFamily="34" charset="0"/>
                  </a:endParaRPr>
                </a:p>
              </p:txBody>
            </p:sp>
            <p:sp>
              <p:nvSpPr>
                <p:cNvPr id="4506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072" y="1536"/>
                  <a:ext cx="5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1800" b="1">
                      <a:latin typeface="Calibri" pitchFamily="34" charset="0"/>
                    </a:rPr>
                    <a:t>TF IIB</a:t>
                  </a:r>
                </a:p>
              </p:txBody>
            </p:sp>
          </p:grpSp>
        </p:grpSp>
        <p:sp>
          <p:nvSpPr>
            <p:cNvPr id="45064" name="Rectangle 37"/>
            <p:cNvSpPr>
              <a:spLocks noChangeArrowheads="1"/>
            </p:cNvSpPr>
            <p:nvPr/>
          </p:nvSpPr>
          <p:spPr bwMode="auto">
            <a:xfrm>
              <a:off x="192" y="2448"/>
              <a:ext cx="5280" cy="172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GB" sz="2400">
                  <a:latin typeface="Calibri" pitchFamily="34" charset="0"/>
                </a:rPr>
                <a:t>Next, TFIIA and TFIIB bind. TFIIB is particularly important,</a:t>
              </a:r>
            </a:p>
            <a:p>
              <a:r>
                <a:rPr lang="en-GB" sz="2400">
                  <a:latin typeface="Calibri" pitchFamily="34" charset="0"/>
                </a:rPr>
                <a:t>as it is able to bind to TFIID and RNA Polymerase II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7106" name="Group 3"/>
          <p:cNvGrpSpPr>
            <a:grpSpLocks/>
          </p:cNvGrpSpPr>
          <p:nvPr/>
        </p:nvGrpSpPr>
        <p:grpSpPr bwMode="auto">
          <a:xfrm>
            <a:off x="457200" y="2971800"/>
            <a:ext cx="6248400" cy="979488"/>
            <a:chOff x="288" y="1776"/>
            <a:chExt cx="3936" cy="743"/>
          </a:xfrm>
        </p:grpSpPr>
        <p:sp>
          <p:nvSpPr>
            <p:cNvPr id="47129" name="Text Box 4"/>
            <p:cNvSpPr txBox="1">
              <a:spLocks noChangeArrowheads="1"/>
            </p:cNvSpPr>
            <p:nvPr/>
          </p:nvSpPr>
          <p:spPr bwMode="auto">
            <a:xfrm>
              <a:off x="2592" y="1965"/>
              <a:ext cx="628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b="1">
                  <a:latin typeface="Calibri" pitchFamily="34" charset="0"/>
                </a:rPr>
                <a:t>TATA</a:t>
              </a:r>
              <a:endParaRPr lang="en-GB">
                <a:latin typeface="Courier" charset="0"/>
              </a:endParaRPr>
            </a:p>
          </p:txBody>
        </p:sp>
        <p:sp>
          <p:nvSpPr>
            <p:cNvPr id="47130" name="Line 5"/>
            <p:cNvSpPr>
              <a:spLocks noChangeShapeType="1"/>
            </p:cNvSpPr>
            <p:nvPr/>
          </p:nvSpPr>
          <p:spPr bwMode="auto">
            <a:xfrm flipH="1">
              <a:off x="2112" y="211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31" name="Line 6"/>
            <p:cNvSpPr>
              <a:spLocks noChangeShapeType="1"/>
            </p:cNvSpPr>
            <p:nvPr/>
          </p:nvSpPr>
          <p:spPr bwMode="auto">
            <a:xfrm>
              <a:off x="3168" y="211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32" name="Line 7"/>
            <p:cNvSpPr>
              <a:spLocks noChangeShapeType="1"/>
            </p:cNvSpPr>
            <p:nvPr/>
          </p:nvSpPr>
          <p:spPr bwMode="auto">
            <a:xfrm flipV="1">
              <a:off x="3408" y="17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33" name="Line 8"/>
            <p:cNvSpPr>
              <a:spLocks noChangeShapeType="1"/>
            </p:cNvSpPr>
            <p:nvPr/>
          </p:nvSpPr>
          <p:spPr bwMode="auto">
            <a:xfrm>
              <a:off x="3408" y="17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34" name="Text Box 9"/>
            <p:cNvSpPr txBox="1">
              <a:spLocks noChangeArrowheads="1"/>
            </p:cNvSpPr>
            <p:nvPr/>
          </p:nvSpPr>
          <p:spPr bwMode="auto">
            <a:xfrm>
              <a:off x="720" y="1824"/>
              <a:ext cx="1450" cy="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800" b="1">
                  <a:latin typeface="Calibri" pitchFamily="34" charset="0"/>
                </a:rPr>
                <a:t>Transcription</a:t>
              </a:r>
              <a:r>
                <a:rPr lang="en-GB" b="1">
                  <a:latin typeface="Calibri" pitchFamily="34" charset="0"/>
                </a:rPr>
                <a:t> </a:t>
              </a:r>
              <a:r>
                <a:rPr lang="en-GB" sz="1800" b="1">
                  <a:latin typeface="Calibri" pitchFamily="34" charset="0"/>
                </a:rPr>
                <a:t>Factor Binding Site(s)</a:t>
              </a:r>
              <a:endParaRPr lang="en-GB" b="1">
                <a:latin typeface="Calibri" pitchFamily="34" charset="0"/>
              </a:endParaRPr>
            </a:p>
          </p:txBody>
        </p:sp>
        <p:sp>
          <p:nvSpPr>
            <p:cNvPr id="47135" name="Line 10"/>
            <p:cNvSpPr>
              <a:spLocks noChangeShapeType="1"/>
            </p:cNvSpPr>
            <p:nvPr/>
          </p:nvSpPr>
          <p:spPr bwMode="auto">
            <a:xfrm flipH="1">
              <a:off x="288" y="21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7107" name="Group 11"/>
          <p:cNvGrpSpPr>
            <a:grpSpLocks/>
          </p:cNvGrpSpPr>
          <p:nvPr/>
        </p:nvGrpSpPr>
        <p:grpSpPr bwMode="auto">
          <a:xfrm>
            <a:off x="457200" y="2819400"/>
            <a:ext cx="8093075" cy="3508375"/>
            <a:chOff x="288" y="1776"/>
            <a:chExt cx="5098" cy="2210"/>
          </a:xfrm>
        </p:grpSpPr>
        <p:sp>
          <p:nvSpPr>
            <p:cNvPr id="47125" name="Oval 12"/>
            <p:cNvSpPr>
              <a:spLocks noChangeArrowheads="1"/>
            </p:cNvSpPr>
            <p:nvPr/>
          </p:nvSpPr>
          <p:spPr bwMode="auto">
            <a:xfrm>
              <a:off x="2496" y="1776"/>
              <a:ext cx="768" cy="288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7126" name="Group 13"/>
            <p:cNvGrpSpPr>
              <a:grpSpLocks/>
            </p:cNvGrpSpPr>
            <p:nvPr/>
          </p:nvGrpSpPr>
          <p:grpSpPr bwMode="auto">
            <a:xfrm>
              <a:off x="288" y="1824"/>
              <a:ext cx="5098" cy="2162"/>
              <a:chOff x="288" y="1824"/>
              <a:chExt cx="5098" cy="2162"/>
            </a:xfrm>
          </p:grpSpPr>
          <p:sp>
            <p:nvSpPr>
              <p:cNvPr id="47127" name="Text Box 14"/>
              <p:cNvSpPr txBox="1">
                <a:spLocks noChangeArrowheads="1"/>
              </p:cNvSpPr>
              <p:nvPr/>
            </p:nvSpPr>
            <p:spPr bwMode="auto">
              <a:xfrm>
                <a:off x="2640" y="1824"/>
                <a:ext cx="5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1800" b="1">
                    <a:latin typeface="Calibri" pitchFamily="34" charset="0"/>
                  </a:rPr>
                  <a:t>TF IID</a:t>
                </a:r>
              </a:p>
            </p:txBody>
          </p:sp>
          <p:sp>
            <p:nvSpPr>
              <p:cNvPr id="47128" name="Text Box 15"/>
              <p:cNvSpPr txBox="1">
                <a:spLocks noChangeArrowheads="1"/>
              </p:cNvSpPr>
              <p:nvPr/>
            </p:nvSpPr>
            <p:spPr bwMode="auto">
              <a:xfrm>
                <a:off x="288" y="2544"/>
                <a:ext cx="5098" cy="1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1800" b="1">
                    <a:latin typeface="Calibri" pitchFamily="34" charset="0"/>
                  </a:rPr>
                  <a:t>TF II D</a:t>
                </a:r>
                <a:r>
                  <a:rPr lang="en-GB" sz="1800">
                    <a:latin typeface="Calibri" pitchFamily="34" charset="0"/>
                  </a:rPr>
                  <a:t> contains </a:t>
                </a:r>
                <a:r>
                  <a:rPr lang="en-GB" sz="1800" b="1">
                    <a:latin typeface="Calibri" pitchFamily="34" charset="0"/>
                  </a:rPr>
                  <a:t>TATA</a:t>
                </a:r>
                <a:r>
                  <a:rPr lang="en-GB" sz="1800">
                    <a:latin typeface="Calibri" pitchFamily="34" charset="0"/>
                  </a:rPr>
                  <a:t> </a:t>
                </a:r>
                <a:r>
                  <a:rPr lang="en-GB" sz="1800" b="1">
                    <a:latin typeface="Calibri" pitchFamily="34" charset="0"/>
                  </a:rPr>
                  <a:t>Binding Protein(TBP)</a:t>
                </a:r>
                <a:r>
                  <a:rPr lang="en-GB" sz="1800">
                    <a:latin typeface="Calibri" pitchFamily="34" charset="0"/>
                  </a:rPr>
                  <a:t> and </a:t>
                </a:r>
                <a:r>
                  <a:rPr lang="en-GB" sz="1800" b="1">
                    <a:latin typeface="Calibri" pitchFamily="34" charset="0"/>
                  </a:rPr>
                  <a:t>TBP Accessory Factors (TAF</a:t>
                </a:r>
                <a:r>
                  <a:rPr lang="en-GB" altLang="en-US" sz="1800" b="1">
                    <a:latin typeface="Calibri" pitchFamily="34" charset="0"/>
                  </a:rPr>
                  <a:t>’</a:t>
                </a:r>
                <a:r>
                  <a:rPr lang="en-GB" sz="1800" b="1">
                    <a:latin typeface="Calibri" pitchFamily="34" charset="0"/>
                  </a:rPr>
                  <a:t>s).  On binding to DNA TF II D:-</a:t>
                </a:r>
              </a:p>
              <a:p>
                <a:pPr eaLnBrk="1" hangingPunct="1"/>
                <a:endParaRPr lang="en-GB" sz="1800">
                  <a:latin typeface="Calibri" pitchFamily="34" charset="0"/>
                </a:endParaRPr>
              </a:p>
              <a:p>
                <a:pPr eaLnBrk="1" hangingPunct="1">
                  <a:buFontTx/>
                  <a:buChar char="•"/>
                </a:pPr>
                <a:r>
                  <a:rPr lang="en-GB" sz="1800">
                    <a:latin typeface="Calibri" pitchFamily="34" charset="0"/>
                  </a:rPr>
                  <a:t>Partially  unwinds the DNA helix, widening the minor grove to allow extensive contact with bases within the DNA</a:t>
                </a:r>
              </a:p>
              <a:p>
                <a:pPr eaLnBrk="1" hangingPunct="1"/>
                <a:endParaRPr lang="en-GB" sz="1800">
                  <a:latin typeface="Calibri" pitchFamily="34" charset="0"/>
                </a:endParaRPr>
              </a:p>
              <a:p>
                <a:pPr eaLnBrk="1" hangingPunct="1">
                  <a:buFontTx/>
                  <a:buChar char="•"/>
                </a:pPr>
                <a:r>
                  <a:rPr lang="en-GB" sz="1800">
                    <a:latin typeface="Calibri" pitchFamily="34" charset="0"/>
                  </a:rPr>
                  <a:t>This unwinding is asymmetric with respect to the TBP-TATA complex,thereby assuring transcription is unidirectional</a:t>
                </a:r>
              </a:p>
            </p:txBody>
          </p:sp>
        </p:grpSp>
      </p:grpSp>
      <p:sp>
        <p:nvSpPr>
          <p:cNvPr id="47108" name="Text Box 16"/>
          <p:cNvSpPr txBox="1">
            <a:spLocks noChangeArrowheads="1"/>
          </p:cNvSpPr>
          <p:nvPr/>
        </p:nvSpPr>
        <p:spPr bwMode="auto">
          <a:xfrm>
            <a:off x="762000" y="228600"/>
            <a:ext cx="76200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b="1">
                <a:latin typeface="Calibri" pitchFamily="34" charset="0"/>
              </a:rPr>
              <a:t>Components of the Basal Transcription Complex</a:t>
            </a:r>
          </a:p>
        </p:txBody>
      </p:sp>
      <p:sp>
        <p:nvSpPr>
          <p:cNvPr id="47109" name="Text Box 17"/>
          <p:cNvSpPr txBox="1">
            <a:spLocks noChangeArrowheads="1"/>
          </p:cNvSpPr>
          <p:nvPr/>
        </p:nvSpPr>
        <p:spPr bwMode="auto">
          <a:xfrm>
            <a:off x="669925" y="3846513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sz="3200">
              <a:latin typeface="Calibri" pitchFamily="34" charset="0"/>
            </a:endParaRPr>
          </a:p>
        </p:txBody>
      </p:sp>
      <p:grpSp>
        <p:nvGrpSpPr>
          <p:cNvPr id="47110" name="Group 18"/>
          <p:cNvGrpSpPr>
            <a:grpSpLocks/>
          </p:cNvGrpSpPr>
          <p:nvPr/>
        </p:nvGrpSpPr>
        <p:grpSpPr bwMode="auto">
          <a:xfrm>
            <a:off x="304800" y="2362200"/>
            <a:ext cx="8382000" cy="4267200"/>
            <a:chOff x="192" y="1488"/>
            <a:chExt cx="5280" cy="2688"/>
          </a:xfrm>
        </p:grpSpPr>
        <p:grpSp>
          <p:nvGrpSpPr>
            <p:cNvPr id="47118" name="Group 19"/>
            <p:cNvGrpSpPr>
              <a:grpSpLocks/>
            </p:cNvGrpSpPr>
            <p:nvPr/>
          </p:nvGrpSpPr>
          <p:grpSpPr bwMode="auto">
            <a:xfrm>
              <a:off x="2064" y="1488"/>
              <a:ext cx="1584" cy="384"/>
              <a:chOff x="2064" y="1488"/>
              <a:chExt cx="1584" cy="384"/>
            </a:xfrm>
          </p:grpSpPr>
          <p:sp>
            <p:nvSpPr>
              <p:cNvPr id="47120" name="Oval 20"/>
              <p:cNvSpPr>
                <a:spLocks noChangeArrowheads="1"/>
              </p:cNvSpPr>
              <p:nvPr/>
            </p:nvSpPr>
            <p:spPr bwMode="auto">
              <a:xfrm>
                <a:off x="2064" y="1536"/>
                <a:ext cx="672" cy="336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121" name="Oval 21"/>
              <p:cNvSpPr>
                <a:spLocks noChangeArrowheads="1"/>
              </p:cNvSpPr>
              <p:nvPr/>
            </p:nvSpPr>
            <p:spPr bwMode="auto">
              <a:xfrm>
                <a:off x="2976" y="1488"/>
                <a:ext cx="672" cy="336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47122" name="Group 22"/>
              <p:cNvGrpSpPr>
                <a:grpSpLocks/>
              </p:cNvGrpSpPr>
              <p:nvPr/>
            </p:nvGrpSpPr>
            <p:grpSpPr bwMode="auto">
              <a:xfrm>
                <a:off x="2160" y="1536"/>
                <a:ext cx="1428" cy="279"/>
                <a:chOff x="2160" y="1536"/>
                <a:chExt cx="1428" cy="279"/>
              </a:xfrm>
            </p:grpSpPr>
            <p:sp>
              <p:nvSpPr>
                <p:cNvPr id="4712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160" y="1584"/>
                  <a:ext cx="5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1800" b="1">
                      <a:latin typeface="Calibri" pitchFamily="34" charset="0"/>
                    </a:rPr>
                    <a:t>TF IIA</a:t>
                  </a:r>
                  <a:endParaRPr lang="en-GB" sz="1800">
                    <a:latin typeface="Calibri" pitchFamily="34" charset="0"/>
                  </a:endParaRPr>
                </a:p>
              </p:txBody>
            </p:sp>
            <p:sp>
              <p:nvSpPr>
                <p:cNvPr id="4712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072" y="1536"/>
                  <a:ext cx="5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1800" b="1">
                      <a:latin typeface="Calibri" pitchFamily="34" charset="0"/>
                    </a:rPr>
                    <a:t>TF IIB</a:t>
                  </a:r>
                </a:p>
              </p:txBody>
            </p:sp>
          </p:grpSp>
        </p:grpSp>
        <p:sp>
          <p:nvSpPr>
            <p:cNvPr id="47119" name="Rectangle 25"/>
            <p:cNvSpPr>
              <a:spLocks noChangeArrowheads="1"/>
            </p:cNvSpPr>
            <p:nvPr/>
          </p:nvSpPr>
          <p:spPr bwMode="auto">
            <a:xfrm>
              <a:off x="192" y="2448"/>
              <a:ext cx="5280" cy="172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GB" sz="2400">
                  <a:latin typeface="Calibri" pitchFamily="34" charset="0"/>
                </a:rPr>
                <a:t>Next, TFIIA and TFIIB bind. TFIIB is particularly important,</a:t>
              </a:r>
            </a:p>
            <a:p>
              <a:r>
                <a:rPr lang="en-GB" sz="2400">
                  <a:latin typeface="Calibri" pitchFamily="34" charset="0"/>
                </a:rPr>
                <a:t>as it is able to bind to TFIID and RNA Polymerase II</a:t>
              </a: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304800" y="1676400"/>
            <a:ext cx="8153400" cy="4495800"/>
            <a:chOff x="192" y="1056"/>
            <a:chExt cx="5136" cy="2832"/>
          </a:xfrm>
        </p:grpSpPr>
        <p:grpSp>
          <p:nvGrpSpPr>
            <p:cNvPr id="47112" name="Group 30"/>
            <p:cNvGrpSpPr>
              <a:grpSpLocks/>
            </p:cNvGrpSpPr>
            <p:nvPr/>
          </p:nvGrpSpPr>
          <p:grpSpPr bwMode="auto">
            <a:xfrm>
              <a:off x="192" y="1104"/>
              <a:ext cx="5136" cy="2784"/>
              <a:chOff x="192" y="1104"/>
              <a:chExt cx="5136" cy="2784"/>
            </a:xfrm>
          </p:grpSpPr>
          <p:grpSp>
            <p:nvGrpSpPr>
              <p:cNvPr id="47114" name="Group 26"/>
              <p:cNvGrpSpPr>
                <a:grpSpLocks/>
              </p:cNvGrpSpPr>
              <p:nvPr/>
            </p:nvGrpSpPr>
            <p:grpSpPr bwMode="auto">
              <a:xfrm>
                <a:off x="1872" y="1104"/>
                <a:ext cx="2016" cy="480"/>
                <a:chOff x="1872" y="1104"/>
                <a:chExt cx="2016" cy="480"/>
              </a:xfrm>
            </p:grpSpPr>
            <p:sp>
              <p:nvSpPr>
                <p:cNvPr id="47116" name="Oval 27"/>
                <p:cNvSpPr>
                  <a:spLocks noChangeArrowheads="1"/>
                </p:cNvSpPr>
                <p:nvPr/>
              </p:nvSpPr>
              <p:spPr bwMode="auto">
                <a:xfrm>
                  <a:off x="1872" y="1104"/>
                  <a:ext cx="2016" cy="480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711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304" y="1200"/>
                  <a:ext cx="1199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2800" b="1">
                      <a:latin typeface="Calibri" pitchFamily="34" charset="0"/>
                    </a:rPr>
                    <a:t>RNA Pol II</a:t>
                  </a:r>
                  <a:endParaRPr lang="en-GB" sz="2800">
                    <a:latin typeface="Calibri" pitchFamily="34" charset="0"/>
                  </a:endParaRPr>
                </a:p>
              </p:txBody>
            </p:sp>
          </p:grpSp>
          <p:sp>
            <p:nvSpPr>
              <p:cNvPr id="47115" name="Rectangle 29"/>
              <p:cNvSpPr>
                <a:spLocks noChangeArrowheads="1"/>
              </p:cNvSpPr>
              <p:nvPr/>
            </p:nvSpPr>
            <p:spPr bwMode="auto">
              <a:xfrm>
                <a:off x="192" y="2544"/>
                <a:ext cx="5136" cy="134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en-GB" sz="2400">
                    <a:latin typeface="Calibri" pitchFamily="34" charset="0"/>
                  </a:rPr>
                  <a:t>RNA polymerase binds to TF IIB with TF IIF bound.</a:t>
                </a:r>
              </a:p>
            </p:txBody>
          </p:sp>
        </p:grpSp>
        <p:sp>
          <p:nvSpPr>
            <p:cNvPr id="47113" name="Oval 31"/>
            <p:cNvSpPr>
              <a:spLocks noChangeArrowheads="1"/>
            </p:cNvSpPr>
            <p:nvPr/>
          </p:nvSpPr>
          <p:spPr bwMode="auto">
            <a:xfrm>
              <a:off x="3552" y="1056"/>
              <a:ext cx="576" cy="24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b="1">
                  <a:latin typeface="Calibri" pitchFamily="34" charset="0"/>
                </a:rPr>
                <a:t>TFIIF</a:t>
              </a:r>
              <a:endParaRPr lang="en-GB" sz="240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9154" name="Group 3"/>
          <p:cNvGrpSpPr>
            <a:grpSpLocks/>
          </p:cNvGrpSpPr>
          <p:nvPr/>
        </p:nvGrpSpPr>
        <p:grpSpPr bwMode="auto">
          <a:xfrm>
            <a:off x="457200" y="2971800"/>
            <a:ext cx="6248400" cy="979488"/>
            <a:chOff x="288" y="1776"/>
            <a:chExt cx="3936" cy="743"/>
          </a:xfrm>
        </p:grpSpPr>
        <p:sp>
          <p:nvSpPr>
            <p:cNvPr id="49187" name="Text Box 4"/>
            <p:cNvSpPr txBox="1">
              <a:spLocks noChangeArrowheads="1"/>
            </p:cNvSpPr>
            <p:nvPr/>
          </p:nvSpPr>
          <p:spPr bwMode="auto">
            <a:xfrm>
              <a:off x="2592" y="1965"/>
              <a:ext cx="628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b="1">
                  <a:latin typeface="Calibri" pitchFamily="34" charset="0"/>
                </a:rPr>
                <a:t>TATA</a:t>
              </a:r>
              <a:endParaRPr lang="en-GB">
                <a:latin typeface="Courier" charset="0"/>
              </a:endParaRPr>
            </a:p>
          </p:txBody>
        </p:sp>
        <p:sp>
          <p:nvSpPr>
            <p:cNvPr id="49188" name="Line 5"/>
            <p:cNvSpPr>
              <a:spLocks noChangeShapeType="1"/>
            </p:cNvSpPr>
            <p:nvPr/>
          </p:nvSpPr>
          <p:spPr bwMode="auto">
            <a:xfrm flipH="1">
              <a:off x="2112" y="211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89" name="Line 6"/>
            <p:cNvSpPr>
              <a:spLocks noChangeShapeType="1"/>
            </p:cNvSpPr>
            <p:nvPr/>
          </p:nvSpPr>
          <p:spPr bwMode="auto">
            <a:xfrm>
              <a:off x="3168" y="211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90" name="Line 7"/>
            <p:cNvSpPr>
              <a:spLocks noChangeShapeType="1"/>
            </p:cNvSpPr>
            <p:nvPr/>
          </p:nvSpPr>
          <p:spPr bwMode="auto">
            <a:xfrm flipV="1">
              <a:off x="3408" y="17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91" name="Line 8"/>
            <p:cNvSpPr>
              <a:spLocks noChangeShapeType="1"/>
            </p:cNvSpPr>
            <p:nvPr/>
          </p:nvSpPr>
          <p:spPr bwMode="auto">
            <a:xfrm>
              <a:off x="3408" y="17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92" name="Text Box 9"/>
            <p:cNvSpPr txBox="1">
              <a:spLocks noChangeArrowheads="1"/>
            </p:cNvSpPr>
            <p:nvPr/>
          </p:nvSpPr>
          <p:spPr bwMode="auto">
            <a:xfrm>
              <a:off x="720" y="1824"/>
              <a:ext cx="1450" cy="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800" b="1">
                  <a:latin typeface="Calibri" pitchFamily="34" charset="0"/>
                </a:rPr>
                <a:t>Transcription</a:t>
              </a:r>
              <a:r>
                <a:rPr lang="en-GB" b="1">
                  <a:latin typeface="Calibri" pitchFamily="34" charset="0"/>
                </a:rPr>
                <a:t> </a:t>
              </a:r>
              <a:r>
                <a:rPr lang="en-GB" sz="1800" b="1">
                  <a:latin typeface="Calibri" pitchFamily="34" charset="0"/>
                </a:rPr>
                <a:t>Factor Binding Site(s)</a:t>
              </a:r>
              <a:endParaRPr lang="en-GB" b="1">
                <a:latin typeface="Calibri" pitchFamily="34" charset="0"/>
              </a:endParaRPr>
            </a:p>
          </p:txBody>
        </p:sp>
        <p:sp>
          <p:nvSpPr>
            <p:cNvPr id="49193" name="Line 10"/>
            <p:cNvSpPr>
              <a:spLocks noChangeShapeType="1"/>
            </p:cNvSpPr>
            <p:nvPr/>
          </p:nvSpPr>
          <p:spPr bwMode="auto">
            <a:xfrm flipH="1">
              <a:off x="288" y="21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9155" name="Group 11"/>
          <p:cNvGrpSpPr>
            <a:grpSpLocks/>
          </p:cNvGrpSpPr>
          <p:nvPr/>
        </p:nvGrpSpPr>
        <p:grpSpPr bwMode="auto">
          <a:xfrm>
            <a:off x="457200" y="2819400"/>
            <a:ext cx="8093075" cy="3508375"/>
            <a:chOff x="288" y="1776"/>
            <a:chExt cx="5098" cy="2210"/>
          </a:xfrm>
        </p:grpSpPr>
        <p:sp>
          <p:nvSpPr>
            <p:cNvPr id="49183" name="Oval 12"/>
            <p:cNvSpPr>
              <a:spLocks noChangeArrowheads="1"/>
            </p:cNvSpPr>
            <p:nvPr/>
          </p:nvSpPr>
          <p:spPr bwMode="auto">
            <a:xfrm>
              <a:off x="2496" y="1776"/>
              <a:ext cx="768" cy="288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9184" name="Group 13"/>
            <p:cNvGrpSpPr>
              <a:grpSpLocks/>
            </p:cNvGrpSpPr>
            <p:nvPr/>
          </p:nvGrpSpPr>
          <p:grpSpPr bwMode="auto">
            <a:xfrm>
              <a:off x="288" y="1824"/>
              <a:ext cx="5098" cy="2162"/>
              <a:chOff x="288" y="1824"/>
              <a:chExt cx="5098" cy="2162"/>
            </a:xfrm>
          </p:grpSpPr>
          <p:sp>
            <p:nvSpPr>
              <p:cNvPr id="49185" name="Text Box 14"/>
              <p:cNvSpPr txBox="1">
                <a:spLocks noChangeArrowheads="1"/>
              </p:cNvSpPr>
              <p:nvPr/>
            </p:nvSpPr>
            <p:spPr bwMode="auto">
              <a:xfrm>
                <a:off x="2640" y="1824"/>
                <a:ext cx="5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1800" b="1">
                    <a:latin typeface="Calibri" pitchFamily="34" charset="0"/>
                  </a:rPr>
                  <a:t>TF IID</a:t>
                </a:r>
              </a:p>
            </p:txBody>
          </p:sp>
          <p:sp>
            <p:nvSpPr>
              <p:cNvPr id="49186" name="Text Box 15"/>
              <p:cNvSpPr txBox="1">
                <a:spLocks noChangeArrowheads="1"/>
              </p:cNvSpPr>
              <p:nvPr/>
            </p:nvSpPr>
            <p:spPr bwMode="auto">
              <a:xfrm>
                <a:off x="288" y="2544"/>
                <a:ext cx="5098" cy="1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1800" b="1">
                    <a:latin typeface="Calibri" pitchFamily="34" charset="0"/>
                  </a:rPr>
                  <a:t>TF II D</a:t>
                </a:r>
                <a:r>
                  <a:rPr lang="en-GB" sz="1800">
                    <a:latin typeface="Calibri" pitchFamily="34" charset="0"/>
                  </a:rPr>
                  <a:t> contains </a:t>
                </a:r>
                <a:r>
                  <a:rPr lang="en-GB" sz="1800" b="1">
                    <a:latin typeface="Calibri" pitchFamily="34" charset="0"/>
                  </a:rPr>
                  <a:t>TATA</a:t>
                </a:r>
                <a:r>
                  <a:rPr lang="en-GB" sz="1800">
                    <a:latin typeface="Calibri" pitchFamily="34" charset="0"/>
                  </a:rPr>
                  <a:t> </a:t>
                </a:r>
                <a:r>
                  <a:rPr lang="en-GB" sz="1800" b="1">
                    <a:latin typeface="Calibri" pitchFamily="34" charset="0"/>
                  </a:rPr>
                  <a:t>Binding Protein(TBP)</a:t>
                </a:r>
                <a:r>
                  <a:rPr lang="en-GB" sz="1800">
                    <a:latin typeface="Calibri" pitchFamily="34" charset="0"/>
                  </a:rPr>
                  <a:t> and </a:t>
                </a:r>
                <a:r>
                  <a:rPr lang="en-GB" sz="1800" b="1">
                    <a:latin typeface="Calibri" pitchFamily="34" charset="0"/>
                  </a:rPr>
                  <a:t>TBP Accessory Factors (TAF</a:t>
                </a:r>
                <a:r>
                  <a:rPr lang="en-GB" altLang="en-US" sz="1800" b="1">
                    <a:latin typeface="Calibri" pitchFamily="34" charset="0"/>
                  </a:rPr>
                  <a:t>’</a:t>
                </a:r>
                <a:r>
                  <a:rPr lang="en-GB" sz="1800" b="1">
                    <a:latin typeface="Calibri" pitchFamily="34" charset="0"/>
                  </a:rPr>
                  <a:t>s).  On binding to DNA TF II D:-</a:t>
                </a:r>
              </a:p>
              <a:p>
                <a:pPr eaLnBrk="1" hangingPunct="1"/>
                <a:endParaRPr lang="en-GB" sz="1800">
                  <a:latin typeface="Calibri" pitchFamily="34" charset="0"/>
                </a:endParaRPr>
              </a:p>
              <a:p>
                <a:pPr eaLnBrk="1" hangingPunct="1">
                  <a:buFontTx/>
                  <a:buChar char="•"/>
                </a:pPr>
                <a:r>
                  <a:rPr lang="en-GB" sz="1800">
                    <a:latin typeface="Calibri" pitchFamily="34" charset="0"/>
                  </a:rPr>
                  <a:t>Partially  unwinds the DNA helix, widening the minor grove to allow extensive contact with bases within the DNA</a:t>
                </a:r>
              </a:p>
              <a:p>
                <a:pPr eaLnBrk="1" hangingPunct="1"/>
                <a:endParaRPr lang="en-GB" sz="1800">
                  <a:latin typeface="Calibri" pitchFamily="34" charset="0"/>
                </a:endParaRPr>
              </a:p>
              <a:p>
                <a:pPr eaLnBrk="1" hangingPunct="1">
                  <a:buFontTx/>
                  <a:buChar char="•"/>
                </a:pPr>
                <a:r>
                  <a:rPr lang="en-GB" sz="1800">
                    <a:latin typeface="Calibri" pitchFamily="34" charset="0"/>
                  </a:rPr>
                  <a:t>This unwinding is asymmetric with respect to the TBP-TATA complex,thereby assuring transcription is unidirectional</a:t>
                </a:r>
              </a:p>
            </p:txBody>
          </p:sp>
        </p:grpSp>
      </p:grpSp>
      <p:sp>
        <p:nvSpPr>
          <p:cNvPr id="49156" name="Text Box 16"/>
          <p:cNvSpPr txBox="1">
            <a:spLocks noChangeArrowheads="1"/>
          </p:cNvSpPr>
          <p:nvPr/>
        </p:nvSpPr>
        <p:spPr bwMode="auto">
          <a:xfrm>
            <a:off x="762000" y="228600"/>
            <a:ext cx="76200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b="1">
                <a:latin typeface="Calibri" pitchFamily="34" charset="0"/>
              </a:rPr>
              <a:t>Components of the Basal Transcription Complex</a:t>
            </a:r>
          </a:p>
        </p:txBody>
      </p:sp>
      <p:sp>
        <p:nvSpPr>
          <p:cNvPr id="49157" name="Text Box 17"/>
          <p:cNvSpPr txBox="1">
            <a:spLocks noChangeArrowheads="1"/>
          </p:cNvSpPr>
          <p:nvPr/>
        </p:nvSpPr>
        <p:spPr bwMode="auto">
          <a:xfrm>
            <a:off x="669925" y="3846513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sz="3200">
              <a:latin typeface="Calibri" pitchFamily="34" charset="0"/>
            </a:endParaRPr>
          </a:p>
        </p:txBody>
      </p:sp>
      <p:grpSp>
        <p:nvGrpSpPr>
          <p:cNvPr id="49158" name="Group 18"/>
          <p:cNvGrpSpPr>
            <a:grpSpLocks/>
          </p:cNvGrpSpPr>
          <p:nvPr/>
        </p:nvGrpSpPr>
        <p:grpSpPr bwMode="auto">
          <a:xfrm>
            <a:off x="304800" y="2362200"/>
            <a:ext cx="8382000" cy="4267200"/>
            <a:chOff x="192" y="1488"/>
            <a:chExt cx="5280" cy="2688"/>
          </a:xfrm>
        </p:grpSpPr>
        <p:grpSp>
          <p:nvGrpSpPr>
            <p:cNvPr id="49176" name="Group 19"/>
            <p:cNvGrpSpPr>
              <a:grpSpLocks/>
            </p:cNvGrpSpPr>
            <p:nvPr/>
          </p:nvGrpSpPr>
          <p:grpSpPr bwMode="auto">
            <a:xfrm>
              <a:off x="2064" y="1488"/>
              <a:ext cx="1584" cy="384"/>
              <a:chOff x="2064" y="1488"/>
              <a:chExt cx="1584" cy="384"/>
            </a:xfrm>
          </p:grpSpPr>
          <p:sp>
            <p:nvSpPr>
              <p:cNvPr id="49178" name="Oval 20"/>
              <p:cNvSpPr>
                <a:spLocks noChangeArrowheads="1"/>
              </p:cNvSpPr>
              <p:nvPr/>
            </p:nvSpPr>
            <p:spPr bwMode="auto">
              <a:xfrm>
                <a:off x="2064" y="1536"/>
                <a:ext cx="672" cy="336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9179" name="Oval 21"/>
              <p:cNvSpPr>
                <a:spLocks noChangeArrowheads="1"/>
              </p:cNvSpPr>
              <p:nvPr/>
            </p:nvSpPr>
            <p:spPr bwMode="auto">
              <a:xfrm>
                <a:off x="2976" y="1488"/>
                <a:ext cx="672" cy="336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49180" name="Group 22"/>
              <p:cNvGrpSpPr>
                <a:grpSpLocks/>
              </p:cNvGrpSpPr>
              <p:nvPr/>
            </p:nvGrpSpPr>
            <p:grpSpPr bwMode="auto">
              <a:xfrm>
                <a:off x="2160" y="1536"/>
                <a:ext cx="1428" cy="279"/>
                <a:chOff x="2160" y="1536"/>
                <a:chExt cx="1428" cy="279"/>
              </a:xfrm>
            </p:grpSpPr>
            <p:sp>
              <p:nvSpPr>
                <p:cNvPr id="4918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160" y="1584"/>
                  <a:ext cx="5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1800" b="1">
                      <a:latin typeface="Calibri" pitchFamily="34" charset="0"/>
                    </a:rPr>
                    <a:t>TF IIA</a:t>
                  </a:r>
                  <a:endParaRPr lang="en-GB" sz="1800">
                    <a:latin typeface="Calibri" pitchFamily="34" charset="0"/>
                  </a:endParaRPr>
                </a:p>
              </p:txBody>
            </p:sp>
            <p:sp>
              <p:nvSpPr>
                <p:cNvPr id="4918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072" y="1536"/>
                  <a:ext cx="5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1800" b="1">
                      <a:latin typeface="Calibri" pitchFamily="34" charset="0"/>
                    </a:rPr>
                    <a:t>TF IIB</a:t>
                  </a:r>
                </a:p>
              </p:txBody>
            </p:sp>
          </p:grpSp>
        </p:grpSp>
        <p:sp>
          <p:nvSpPr>
            <p:cNvPr id="49177" name="Rectangle 25"/>
            <p:cNvSpPr>
              <a:spLocks noChangeArrowheads="1"/>
            </p:cNvSpPr>
            <p:nvPr/>
          </p:nvSpPr>
          <p:spPr bwMode="auto">
            <a:xfrm>
              <a:off x="192" y="2448"/>
              <a:ext cx="5280" cy="172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GB" sz="2400">
                  <a:latin typeface="Calibri" pitchFamily="34" charset="0"/>
                </a:rPr>
                <a:t>Next, TFIIA and TFIIB bind. TFIIB is particularly important,</a:t>
              </a:r>
            </a:p>
            <a:p>
              <a:r>
                <a:rPr lang="en-GB" sz="2400">
                  <a:latin typeface="Calibri" pitchFamily="34" charset="0"/>
                </a:rPr>
                <a:t>as it is able to bind to TFIID and RNA Polymerase II</a:t>
              </a:r>
            </a:p>
          </p:txBody>
        </p:sp>
      </p:grpSp>
      <p:grpSp>
        <p:nvGrpSpPr>
          <p:cNvPr id="49159" name="Group 26"/>
          <p:cNvGrpSpPr>
            <a:grpSpLocks/>
          </p:cNvGrpSpPr>
          <p:nvPr/>
        </p:nvGrpSpPr>
        <p:grpSpPr bwMode="auto">
          <a:xfrm>
            <a:off x="304800" y="1676400"/>
            <a:ext cx="8153400" cy="4495800"/>
            <a:chOff x="192" y="1056"/>
            <a:chExt cx="5136" cy="2832"/>
          </a:xfrm>
        </p:grpSpPr>
        <p:grpSp>
          <p:nvGrpSpPr>
            <p:cNvPr id="49170" name="Group 27"/>
            <p:cNvGrpSpPr>
              <a:grpSpLocks/>
            </p:cNvGrpSpPr>
            <p:nvPr/>
          </p:nvGrpSpPr>
          <p:grpSpPr bwMode="auto">
            <a:xfrm>
              <a:off x="192" y="1104"/>
              <a:ext cx="5136" cy="2784"/>
              <a:chOff x="192" y="1104"/>
              <a:chExt cx="5136" cy="2784"/>
            </a:xfrm>
          </p:grpSpPr>
          <p:grpSp>
            <p:nvGrpSpPr>
              <p:cNvPr id="49172" name="Group 28"/>
              <p:cNvGrpSpPr>
                <a:grpSpLocks/>
              </p:cNvGrpSpPr>
              <p:nvPr/>
            </p:nvGrpSpPr>
            <p:grpSpPr bwMode="auto">
              <a:xfrm>
                <a:off x="1872" y="1104"/>
                <a:ext cx="2016" cy="480"/>
                <a:chOff x="1872" y="1104"/>
                <a:chExt cx="2016" cy="480"/>
              </a:xfrm>
            </p:grpSpPr>
            <p:sp>
              <p:nvSpPr>
                <p:cNvPr id="49174" name="Oval 29"/>
                <p:cNvSpPr>
                  <a:spLocks noChangeArrowheads="1"/>
                </p:cNvSpPr>
                <p:nvPr/>
              </p:nvSpPr>
              <p:spPr bwMode="auto">
                <a:xfrm>
                  <a:off x="1872" y="1104"/>
                  <a:ext cx="2016" cy="480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917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304" y="1200"/>
                  <a:ext cx="1199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2800" b="1">
                      <a:latin typeface="Calibri" pitchFamily="34" charset="0"/>
                    </a:rPr>
                    <a:t>RNA Pol II</a:t>
                  </a:r>
                  <a:endParaRPr lang="en-GB" sz="2800">
                    <a:latin typeface="Calibri" pitchFamily="34" charset="0"/>
                  </a:endParaRPr>
                </a:p>
              </p:txBody>
            </p:sp>
          </p:grpSp>
          <p:sp>
            <p:nvSpPr>
              <p:cNvPr id="49173" name="Rectangle 31"/>
              <p:cNvSpPr>
                <a:spLocks noChangeArrowheads="1"/>
              </p:cNvSpPr>
              <p:nvPr/>
            </p:nvSpPr>
            <p:spPr bwMode="auto">
              <a:xfrm>
                <a:off x="192" y="2544"/>
                <a:ext cx="5136" cy="134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en-GB" sz="2400">
                    <a:latin typeface="Calibri" pitchFamily="34" charset="0"/>
                  </a:rPr>
                  <a:t>RNA polymerase binds to TF IIB with TF IIF bound.</a:t>
                </a:r>
              </a:p>
            </p:txBody>
          </p:sp>
        </p:grpSp>
        <p:sp>
          <p:nvSpPr>
            <p:cNvPr id="49171" name="Oval 32"/>
            <p:cNvSpPr>
              <a:spLocks noChangeArrowheads="1"/>
            </p:cNvSpPr>
            <p:nvPr/>
          </p:nvSpPr>
          <p:spPr bwMode="auto">
            <a:xfrm>
              <a:off x="3552" y="1056"/>
              <a:ext cx="576" cy="24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b="1">
                  <a:latin typeface="Calibri" pitchFamily="34" charset="0"/>
                </a:rPr>
                <a:t>TFIIF</a:t>
              </a:r>
              <a:endParaRPr lang="en-GB" sz="2400">
                <a:latin typeface="Calibri" pitchFamily="34" charset="0"/>
              </a:endParaRPr>
            </a:p>
          </p:txBody>
        </p:sp>
      </p:grp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228600" y="1371600"/>
            <a:ext cx="8534400" cy="4876800"/>
            <a:chOff x="144" y="864"/>
            <a:chExt cx="5376" cy="3072"/>
          </a:xfrm>
        </p:grpSpPr>
        <p:sp>
          <p:nvSpPr>
            <p:cNvPr id="49161" name="Rectangle 33"/>
            <p:cNvSpPr>
              <a:spLocks noChangeArrowheads="1"/>
            </p:cNvSpPr>
            <p:nvPr/>
          </p:nvSpPr>
          <p:spPr bwMode="auto">
            <a:xfrm>
              <a:off x="144" y="2496"/>
              <a:ext cx="5376" cy="144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GB" sz="2400">
                  <a:latin typeface="Calibri" pitchFamily="34" charset="0"/>
                </a:rPr>
                <a:t>The final steps involve the binding of TFIIE,TF IIH and TFIIJ.</a:t>
              </a:r>
            </a:p>
            <a:p>
              <a:r>
                <a:rPr lang="en-GB" sz="2400">
                  <a:latin typeface="Calibri" pitchFamily="34" charset="0"/>
                </a:rPr>
                <a:t>TFII H promotes further  unwinding of the DNA helix to</a:t>
              </a:r>
            </a:p>
            <a:p>
              <a:r>
                <a:rPr lang="en-GB" sz="2400">
                  <a:latin typeface="Calibri" pitchFamily="34" charset="0"/>
                </a:rPr>
                <a:t>facilitate RNA synthesis by RNA Polymerase II.</a:t>
              </a:r>
            </a:p>
          </p:txBody>
        </p:sp>
        <p:grpSp>
          <p:nvGrpSpPr>
            <p:cNvPr id="49162" name="Group 34"/>
            <p:cNvGrpSpPr>
              <a:grpSpLocks/>
            </p:cNvGrpSpPr>
            <p:nvPr/>
          </p:nvGrpSpPr>
          <p:grpSpPr bwMode="auto">
            <a:xfrm>
              <a:off x="1536" y="864"/>
              <a:ext cx="2160" cy="384"/>
              <a:chOff x="1536" y="864"/>
              <a:chExt cx="2160" cy="384"/>
            </a:xfrm>
          </p:grpSpPr>
          <p:grpSp>
            <p:nvGrpSpPr>
              <p:cNvPr id="49163" name="Group 35"/>
              <p:cNvGrpSpPr>
                <a:grpSpLocks/>
              </p:cNvGrpSpPr>
              <p:nvPr/>
            </p:nvGrpSpPr>
            <p:grpSpPr bwMode="auto">
              <a:xfrm>
                <a:off x="2112" y="864"/>
                <a:ext cx="1584" cy="288"/>
                <a:chOff x="2112" y="864"/>
                <a:chExt cx="1584" cy="288"/>
              </a:xfrm>
            </p:grpSpPr>
            <p:grpSp>
              <p:nvGrpSpPr>
                <p:cNvPr id="49165" name="Group 36"/>
                <p:cNvGrpSpPr>
                  <a:grpSpLocks/>
                </p:cNvGrpSpPr>
                <p:nvPr/>
              </p:nvGrpSpPr>
              <p:grpSpPr bwMode="auto">
                <a:xfrm>
                  <a:off x="2112" y="864"/>
                  <a:ext cx="720" cy="288"/>
                  <a:chOff x="2112" y="864"/>
                  <a:chExt cx="720" cy="288"/>
                </a:xfrm>
              </p:grpSpPr>
              <p:sp>
                <p:nvSpPr>
                  <p:cNvPr id="49168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864"/>
                    <a:ext cx="720" cy="288"/>
                  </a:xfrm>
                  <a:prstGeom prst="ellipse">
                    <a:avLst/>
                  </a:prstGeom>
                  <a:solidFill>
                    <a:srgbClr val="66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49169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8" y="912"/>
                    <a:ext cx="50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GB" sz="1800" b="1">
                        <a:latin typeface="Calibri" pitchFamily="34" charset="0"/>
                      </a:rPr>
                      <a:t>TF IIE</a:t>
                    </a:r>
                  </a:p>
                </p:txBody>
              </p:sp>
            </p:grpSp>
            <p:sp>
              <p:nvSpPr>
                <p:cNvPr id="49166" name="Oval 39"/>
                <p:cNvSpPr>
                  <a:spLocks noChangeArrowheads="1"/>
                </p:cNvSpPr>
                <p:nvPr/>
              </p:nvSpPr>
              <p:spPr bwMode="auto">
                <a:xfrm>
                  <a:off x="2976" y="864"/>
                  <a:ext cx="720" cy="288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GB" sz="2400">
                    <a:latin typeface="Calibri" pitchFamily="34" charset="0"/>
                  </a:endParaRPr>
                </a:p>
              </p:txBody>
            </p:sp>
            <p:sp>
              <p:nvSpPr>
                <p:cNvPr id="49167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072" y="912"/>
                  <a:ext cx="55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1800" b="1">
                      <a:latin typeface="Calibri" pitchFamily="34" charset="0"/>
                    </a:rPr>
                    <a:t>TF II H</a:t>
                  </a:r>
                </a:p>
              </p:txBody>
            </p:sp>
          </p:grpSp>
          <p:sp>
            <p:nvSpPr>
              <p:cNvPr id="49164" name="Oval 41"/>
              <p:cNvSpPr>
                <a:spLocks noChangeArrowheads="1"/>
              </p:cNvSpPr>
              <p:nvPr/>
            </p:nvSpPr>
            <p:spPr bwMode="auto">
              <a:xfrm>
                <a:off x="1536" y="1008"/>
                <a:ext cx="576" cy="240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b="1">
                    <a:latin typeface="Calibri" pitchFamily="34" charset="0"/>
                  </a:rPr>
                  <a:t>TFIIJ</a:t>
                </a:r>
                <a:endParaRPr lang="en-GB" sz="2400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0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51205" name="Group 4"/>
            <p:cNvGrpSpPr>
              <a:grpSpLocks/>
            </p:cNvGrpSpPr>
            <p:nvPr/>
          </p:nvGrpSpPr>
          <p:grpSpPr bwMode="auto">
            <a:xfrm>
              <a:off x="288" y="1872"/>
              <a:ext cx="3936" cy="617"/>
              <a:chOff x="288" y="1776"/>
              <a:chExt cx="3936" cy="743"/>
            </a:xfrm>
          </p:grpSpPr>
          <p:sp>
            <p:nvSpPr>
              <p:cNvPr id="51238" name="Text Box 5"/>
              <p:cNvSpPr txBox="1">
                <a:spLocks noChangeArrowheads="1"/>
              </p:cNvSpPr>
              <p:nvPr/>
            </p:nvSpPr>
            <p:spPr bwMode="auto">
              <a:xfrm>
                <a:off x="2592" y="1965"/>
                <a:ext cx="628" cy="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b="1">
                    <a:latin typeface="Calibri" pitchFamily="34" charset="0"/>
                  </a:rPr>
                  <a:t>TATA</a:t>
                </a:r>
                <a:endParaRPr lang="en-GB">
                  <a:latin typeface="Courier" charset="0"/>
                </a:endParaRPr>
              </a:p>
            </p:txBody>
          </p:sp>
          <p:sp>
            <p:nvSpPr>
              <p:cNvPr id="51239" name="Line 6"/>
              <p:cNvSpPr>
                <a:spLocks noChangeShapeType="1"/>
              </p:cNvSpPr>
              <p:nvPr/>
            </p:nvSpPr>
            <p:spPr bwMode="auto">
              <a:xfrm flipH="1">
                <a:off x="2112" y="211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240" name="Line 7"/>
              <p:cNvSpPr>
                <a:spLocks noChangeShapeType="1"/>
              </p:cNvSpPr>
              <p:nvPr/>
            </p:nvSpPr>
            <p:spPr bwMode="auto">
              <a:xfrm>
                <a:off x="3168" y="2112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241" name="Line 8"/>
              <p:cNvSpPr>
                <a:spLocks noChangeShapeType="1"/>
              </p:cNvSpPr>
              <p:nvPr/>
            </p:nvSpPr>
            <p:spPr bwMode="auto">
              <a:xfrm flipV="1">
                <a:off x="3408" y="177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242" name="Line 9"/>
              <p:cNvSpPr>
                <a:spLocks noChangeShapeType="1"/>
              </p:cNvSpPr>
              <p:nvPr/>
            </p:nvSpPr>
            <p:spPr bwMode="auto">
              <a:xfrm>
                <a:off x="3408" y="177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243" name="Text Box 10"/>
              <p:cNvSpPr txBox="1">
                <a:spLocks noChangeArrowheads="1"/>
              </p:cNvSpPr>
              <p:nvPr/>
            </p:nvSpPr>
            <p:spPr bwMode="auto">
              <a:xfrm>
                <a:off x="720" y="1824"/>
                <a:ext cx="1450" cy="6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GB" sz="1800" b="1">
                    <a:latin typeface="Calibri" pitchFamily="34" charset="0"/>
                  </a:rPr>
                  <a:t>Transcription</a:t>
                </a:r>
                <a:r>
                  <a:rPr lang="en-GB" b="1">
                    <a:latin typeface="Calibri" pitchFamily="34" charset="0"/>
                  </a:rPr>
                  <a:t> </a:t>
                </a:r>
                <a:r>
                  <a:rPr lang="en-GB" sz="1800" b="1">
                    <a:latin typeface="Calibri" pitchFamily="34" charset="0"/>
                  </a:rPr>
                  <a:t>Factor Binding Site(s)</a:t>
                </a:r>
                <a:endParaRPr lang="en-GB" b="1">
                  <a:latin typeface="Calibri" pitchFamily="34" charset="0"/>
                </a:endParaRPr>
              </a:p>
            </p:txBody>
          </p:sp>
          <p:sp>
            <p:nvSpPr>
              <p:cNvPr id="51244" name="Line 11"/>
              <p:cNvSpPr>
                <a:spLocks noChangeShapeType="1"/>
              </p:cNvSpPr>
              <p:nvPr/>
            </p:nvSpPr>
            <p:spPr bwMode="auto">
              <a:xfrm flipH="1">
                <a:off x="288" y="211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1206" name="Group 12"/>
            <p:cNvGrpSpPr>
              <a:grpSpLocks/>
            </p:cNvGrpSpPr>
            <p:nvPr/>
          </p:nvGrpSpPr>
          <p:grpSpPr bwMode="auto">
            <a:xfrm>
              <a:off x="288" y="1776"/>
              <a:ext cx="5098" cy="2210"/>
              <a:chOff x="288" y="1776"/>
              <a:chExt cx="5098" cy="2210"/>
            </a:xfrm>
          </p:grpSpPr>
          <p:sp>
            <p:nvSpPr>
              <p:cNvPr id="51234" name="Oval 13"/>
              <p:cNvSpPr>
                <a:spLocks noChangeArrowheads="1"/>
              </p:cNvSpPr>
              <p:nvPr/>
            </p:nvSpPr>
            <p:spPr bwMode="auto">
              <a:xfrm>
                <a:off x="2496" y="1776"/>
                <a:ext cx="768" cy="288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51235" name="Group 14"/>
              <p:cNvGrpSpPr>
                <a:grpSpLocks/>
              </p:cNvGrpSpPr>
              <p:nvPr/>
            </p:nvGrpSpPr>
            <p:grpSpPr bwMode="auto">
              <a:xfrm>
                <a:off x="288" y="1824"/>
                <a:ext cx="5098" cy="2162"/>
                <a:chOff x="288" y="1824"/>
                <a:chExt cx="5098" cy="2162"/>
              </a:xfrm>
            </p:grpSpPr>
            <p:sp>
              <p:nvSpPr>
                <p:cNvPr id="5123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640" y="1824"/>
                  <a:ext cx="5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1800" b="1">
                      <a:latin typeface="Calibri" pitchFamily="34" charset="0"/>
                    </a:rPr>
                    <a:t>TF IID</a:t>
                  </a:r>
                </a:p>
              </p:txBody>
            </p:sp>
            <p:sp>
              <p:nvSpPr>
                <p:cNvPr id="5123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88" y="2544"/>
                  <a:ext cx="5098" cy="1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1800" b="1">
                      <a:latin typeface="Calibri" pitchFamily="34" charset="0"/>
                    </a:rPr>
                    <a:t>TF II D</a:t>
                  </a:r>
                  <a:r>
                    <a:rPr lang="en-GB" sz="1800">
                      <a:latin typeface="Calibri" pitchFamily="34" charset="0"/>
                    </a:rPr>
                    <a:t> contains </a:t>
                  </a:r>
                  <a:r>
                    <a:rPr lang="en-GB" sz="1800" b="1">
                      <a:latin typeface="Calibri" pitchFamily="34" charset="0"/>
                    </a:rPr>
                    <a:t>TATA</a:t>
                  </a:r>
                  <a:r>
                    <a:rPr lang="en-GB" sz="1800">
                      <a:latin typeface="Calibri" pitchFamily="34" charset="0"/>
                    </a:rPr>
                    <a:t> </a:t>
                  </a:r>
                  <a:r>
                    <a:rPr lang="en-GB" sz="1800" b="1">
                      <a:latin typeface="Calibri" pitchFamily="34" charset="0"/>
                    </a:rPr>
                    <a:t>Binding Protein(TBP)</a:t>
                  </a:r>
                  <a:r>
                    <a:rPr lang="en-GB" sz="1800">
                      <a:latin typeface="Calibri" pitchFamily="34" charset="0"/>
                    </a:rPr>
                    <a:t> and </a:t>
                  </a:r>
                  <a:r>
                    <a:rPr lang="en-GB" sz="1800" b="1">
                      <a:latin typeface="Calibri" pitchFamily="34" charset="0"/>
                    </a:rPr>
                    <a:t>TBP Accessory Factors (TAF</a:t>
                  </a:r>
                  <a:r>
                    <a:rPr lang="en-GB" altLang="en-US" sz="1800" b="1">
                      <a:latin typeface="Calibri" pitchFamily="34" charset="0"/>
                    </a:rPr>
                    <a:t>’</a:t>
                  </a:r>
                  <a:r>
                    <a:rPr lang="en-GB" sz="1800" b="1">
                      <a:latin typeface="Calibri" pitchFamily="34" charset="0"/>
                    </a:rPr>
                    <a:t>s).  On binding to DNA TF II D:-</a:t>
                  </a:r>
                </a:p>
                <a:p>
                  <a:pPr eaLnBrk="1" hangingPunct="1"/>
                  <a:endParaRPr lang="en-GB" sz="1800">
                    <a:latin typeface="Calibri" pitchFamily="34" charset="0"/>
                  </a:endParaRPr>
                </a:p>
                <a:p>
                  <a:pPr eaLnBrk="1" hangingPunct="1">
                    <a:buFontTx/>
                    <a:buChar char="•"/>
                  </a:pPr>
                  <a:r>
                    <a:rPr lang="en-GB" sz="1800">
                      <a:latin typeface="Calibri" pitchFamily="34" charset="0"/>
                    </a:rPr>
                    <a:t>Partially  unwinds the DNA helix, widening the minor grove to allow extensive contact with bases within the DNA</a:t>
                  </a:r>
                </a:p>
                <a:p>
                  <a:pPr eaLnBrk="1" hangingPunct="1"/>
                  <a:endParaRPr lang="en-GB" sz="1800">
                    <a:latin typeface="Calibri" pitchFamily="34" charset="0"/>
                  </a:endParaRPr>
                </a:p>
                <a:p>
                  <a:pPr eaLnBrk="1" hangingPunct="1">
                    <a:buFontTx/>
                    <a:buChar char="•"/>
                  </a:pPr>
                  <a:r>
                    <a:rPr lang="en-GB" sz="1800">
                      <a:latin typeface="Calibri" pitchFamily="34" charset="0"/>
                    </a:rPr>
                    <a:t>This unwinding is asymmetric with respect to the TBP-TATA complex,thereby assuring transcription is unidirectional</a:t>
                  </a:r>
                </a:p>
              </p:txBody>
            </p:sp>
          </p:grpSp>
        </p:grpSp>
        <p:sp>
          <p:nvSpPr>
            <p:cNvPr id="51207" name="Text Box 17"/>
            <p:cNvSpPr txBox="1">
              <a:spLocks noChangeArrowheads="1"/>
            </p:cNvSpPr>
            <p:nvPr/>
          </p:nvSpPr>
          <p:spPr bwMode="auto">
            <a:xfrm>
              <a:off x="480" y="144"/>
              <a:ext cx="4800" cy="288"/>
            </a:xfrm>
            <a:prstGeom prst="rect">
              <a:avLst/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b="1">
                  <a:latin typeface="Calibri" pitchFamily="34" charset="0"/>
                </a:rPr>
                <a:t>Components of the Basal Transcription Complex</a:t>
              </a:r>
            </a:p>
          </p:txBody>
        </p:sp>
        <p:sp>
          <p:nvSpPr>
            <p:cNvPr id="51208" name="Text Box 18"/>
            <p:cNvSpPr txBox="1">
              <a:spLocks noChangeArrowheads="1"/>
            </p:cNvSpPr>
            <p:nvPr/>
          </p:nvSpPr>
          <p:spPr bwMode="auto">
            <a:xfrm>
              <a:off x="422" y="2423"/>
              <a:ext cx="1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GB" sz="3200">
                <a:latin typeface="Calibri" pitchFamily="34" charset="0"/>
              </a:endParaRPr>
            </a:p>
          </p:txBody>
        </p:sp>
        <p:grpSp>
          <p:nvGrpSpPr>
            <p:cNvPr id="51209" name="Group 19"/>
            <p:cNvGrpSpPr>
              <a:grpSpLocks/>
            </p:cNvGrpSpPr>
            <p:nvPr/>
          </p:nvGrpSpPr>
          <p:grpSpPr bwMode="auto">
            <a:xfrm>
              <a:off x="192" y="1488"/>
              <a:ext cx="5280" cy="2688"/>
              <a:chOff x="192" y="1488"/>
              <a:chExt cx="5280" cy="2688"/>
            </a:xfrm>
          </p:grpSpPr>
          <p:grpSp>
            <p:nvGrpSpPr>
              <p:cNvPr id="51227" name="Group 20"/>
              <p:cNvGrpSpPr>
                <a:grpSpLocks/>
              </p:cNvGrpSpPr>
              <p:nvPr/>
            </p:nvGrpSpPr>
            <p:grpSpPr bwMode="auto">
              <a:xfrm>
                <a:off x="2064" y="1488"/>
                <a:ext cx="1584" cy="384"/>
                <a:chOff x="2064" y="1488"/>
                <a:chExt cx="1584" cy="384"/>
              </a:xfrm>
            </p:grpSpPr>
            <p:sp>
              <p:nvSpPr>
                <p:cNvPr id="51229" name="Oval 21"/>
                <p:cNvSpPr>
                  <a:spLocks noChangeArrowheads="1"/>
                </p:cNvSpPr>
                <p:nvPr/>
              </p:nvSpPr>
              <p:spPr bwMode="auto">
                <a:xfrm>
                  <a:off x="2064" y="1536"/>
                  <a:ext cx="672" cy="336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51230" name="Oval 22"/>
                <p:cNvSpPr>
                  <a:spLocks noChangeArrowheads="1"/>
                </p:cNvSpPr>
                <p:nvPr/>
              </p:nvSpPr>
              <p:spPr bwMode="auto">
                <a:xfrm>
                  <a:off x="2976" y="1488"/>
                  <a:ext cx="672" cy="336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grpSp>
              <p:nvGrpSpPr>
                <p:cNvPr id="51231" name="Group 23"/>
                <p:cNvGrpSpPr>
                  <a:grpSpLocks/>
                </p:cNvGrpSpPr>
                <p:nvPr/>
              </p:nvGrpSpPr>
              <p:grpSpPr bwMode="auto">
                <a:xfrm>
                  <a:off x="2160" y="1536"/>
                  <a:ext cx="1428" cy="279"/>
                  <a:chOff x="2160" y="1536"/>
                  <a:chExt cx="1428" cy="279"/>
                </a:xfrm>
              </p:grpSpPr>
              <p:sp>
                <p:nvSpPr>
                  <p:cNvPr id="5123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60" y="1584"/>
                    <a:ext cx="51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GB" sz="1800" b="1">
                        <a:latin typeface="Calibri" pitchFamily="34" charset="0"/>
                      </a:rPr>
                      <a:t>TF IIA</a:t>
                    </a:r>
                    <a:endParaRPr lang="en-GB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51233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2" y="1536"/>
                    <a:ext cx="51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GB" sz="1800" b="1">
                        <a:latin typeface="Calibri" pitchFamily="34" charset="0"/>
                      </a:rPr>
                      <a:t>TF IIB</a:t>
                    </a:r>
                  </a:p>
                </p:txBody>
              </p:sp>
            </p:grpSp>
          </p:grpSp>
          <p:sp>
            <p:nvSpPr>
              <p:cNvPr id="51228" name="Rectangle 26"/>
              <p:cNvSpPr>
                <a:spLocks noChangeArrowheads="1"/>
              </p:cNvSpPr>
              <p:nvPr/>
            </p:nvSpPr>
            <p:spPr bwMode="auto">
              <a:xfrm>
                <a:off x="192" y="2448"/>
                <a:ext cx="5280" cy="172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en-GB" sz="2400">
                    <a:latin typeface="Calibri" pitchFamily="34" charset="0"/>
                  </a:rPr>
                  <a:t>Next, TFIIA and TFIIB bind. TFIIB is particularly important,</a:t>
                </a:r>
              </a:p>
              <a:p>
                <a:r>
                  <a:rPr lang="en-GB" sz="2400">
                    <a:latin typeface="Calibri" pitchFamily="34" charset="0"/>
                  </a:rPr>
                  <a:t>as it is able to bind to TFIID and RNA Polymerase II</a:t>
                </a:r>
              </a:p>
            </p:txBody>
          </p:sp>
        </p:grpSp>
        <p:grpSp>
          <p:nvGrpSpPr>
            <p:cNvPr id="51210" name="Group 27"/>
            <p:cNvGrpSpPr>
              <a:grpSpLocks/>
            </p:cNvGrpSpPr>
            <p:nvPr/>
          </p:nvGrpSpPr>
          <p:grpSpPr bwMode="auto">
            <a:xfrm>
              <a:off x="192" y="1056"/>
              <a:ext cx="5136" cy="2832"/>
              <a:chOff x="192" y="1056"/>
              <a:chExt cx="5136" cy="2832"/>
            </a:xfrm>
          </p:grpSpPr>
          <p:grpSp>
            <p:nvGrpSpPr>
              <p:cNvPr id="51221" name="Group 28"/>
              <p:cNvGrpSpPr>
                <a:grpSpLocks/>
              </p:cNvGrpSpPr>
              <p:nvPr/>
            </p:nvGrpSpPr>
            <p:grpSpPr bwMode="auto">
              <a:xfrm>
                <a:off x="192" y="1104"/>
                <a:ext cx="5136" cy="2784"/>
                <a:chOff x="192" y="1104"/>
                <a:chExt cx="5136" cy="2784"/>
              </a:xfrm>
            </p:grpSpPr>
            <p:grpSp>
              <p:nvGrpSpPr>
                <p:cNvPr id="51223" name="Group 29"/>
                <p:cNvGrpSpPr>
                  <a:grpSpLocks/>
                </p:cNvGrpSpPr>
                <p:nvPr/>
              </p:nvGrpSpPr>
              <p:grpSpPr bwMode="auto">
                <a:xfrm>
                  <a:off x="1872" y="1104"/>
                  <a:ext cx="2016" cy="480"/>
                  <a:chOff x="1872" y="1104"/>
                  <a:chExt cx="2016" cy="480"/>
                </a:xfrm>
              </p:grpSpPr>
              <p:sp>
                <p:nvSpPr>
                  <p:cNvPr id="51225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1104"/>
                    <a:ext cx="2016" cy="480"/>
                  </a:xfrm>
                  <a:prstGeom prst="ellipse">
                    <a:avLst/>
                  </a:prstGeom>
                  <a:solidFill>
                    <a:srgbClr val="66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1226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1200"/>
                    <a:ext cx="1199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GB" sz="2800" b="1">
                        <a:latin typeface="Calibri" pitchFamily="34" charset="0"/>
                      </a:rPr>
                      <a:t>RNA Pol II</a:t>
                    </a:r>
                    <a:endParaRPr lang="en-GB" sz="280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51224" name="Rectangle 32"/>
                <p:cNvSpPr>
                  <a:spLocks noChangeArrowheads="1"/>
                </p:cNvSpPr>
                <p:nvPr/>
              </p:nvSpPr>
              <p:spPr bwMode="auto">
                <a:xfrm>
                  <a:off x="192" y="2544"/>
                  <a:ext cx="5136" cy="1344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r>
                    <a:rPr lang="en-GB" sz="2400">
                      <a:latin typeface="Calibri" pitchFamily="34" charset="0"/>
                    </a:rPr>
                    <a:t>RNA polymerase binds to TF IIB with TF IIF bound.</a:t>
                  </a:r>
                </a:p>
              </p:txBody>
            </p:sp>
          </p:grpSp>
          <p:sp>
            <p:nvSpPr>
              <p:cNvPr id="51222" name="Oval 33"/>
              <p:cNvSpPr>
                <a:spLocks noChangeArrowheads="1"/>
              </p:cNvSpPr>
              <p:nvPr/>
            </p:nvSpPr>
            <p:spPr bwMode="auto">
              <a:xfrm>
                <a:off x="3552" y="1056"/>
                <a:ext cx="576" cy="240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b="1">
                    <a:latin typeface="Calibri" pitchFamily="34" charset="0"/>
                  </a:rPr>
                  <a:t>TFIIF</a:t>
                </a:r>
                <a:endParaRPr lang="en-GB" sz="2400">
                  <a:latin typeface="Calibri" pitchFamily="34" charset="0"/>
                </a:endParaRPr>
              </a:p>
            </p:txBody>
          </p:sp>
        </p:grpSp>
        <p:grpSp>
          <p:nvGrpSpPr>
            <p:cNvPr id="51211" name="Group 34"/>
            <p:cNvGrpSpPr>
              <a:grpSpLocks/>
            </p:cNvGrpSpPr>
            <p:nvPr/>
          </p:nvGrpSpPr>
          <p:grpSpPr bwMode="auto">
            <a:xfrm>
              <a:off x="144" y="864"/>
              <a:ext cx="5376" cy="3072"/>
              <a:chOff x="144" y="864"/>
              <a:chExt cx="5376" cy="3072"/>
            </a:xfrm>
          </p:grpSpPr>
          <p:sp>
            <p:nvSpPr>
              <p:cNvPr id="51212" name="Rectangle 35"/>
              <p:cNvSpPr>
                <a:spLocks noChangeArrowheads="1"/>
              </p:cNvSpPr>
              <p:nvPr/>
            </p:nvSpPr>
            <p:spPr bwMode="auto">
              <a:xfrm>
                <a:off x="144" y="2496"/>
                <a:ext cx="5376" cy="1440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en-GB" sz="2400">
                    <a:latin typeface="Calibri" pitchFamily="34" charset="0"/>
                  </a:rPr>
                  <a:t>The final steps involve the binding of TFIIE,TF IIH and TFIIJ.</a:t>
                </a:r>
              </a:p>
              <a:p>
                <a:r>
                  <a:rPr lang="en-GB" sz="2400">
                    <a:latin typeface="Calibri" pitchFamily="34" charset="0"/>
                  </a:rPr>
                  <a:t>TFII H promotes further  unwinding of the DNA helix to</a:t>
                </a:r>
              </a:p>
              <a:p>
                <a:r>
                  <a:rPr lang="en-GB" sz="2400">
                    <a:latin typeface="Calibri" pitchFamily="34" charset="0"/>
                  </a:rPr>
                  <a:t>facilitate RNA synthesis by RNA Polymerase II.</a:t>
                </a:r>
              </a:p>
            </p:txBody>
          </p:sp>
          <p:grpSp>
            <p:nvGrpSpPr>
              <p:cNvPr id="51213" name="Group 36"/>
              <p:cNvGrpSpPr>
                <a:grpSpLocks/>
              </p:cNvGrpSpPr>
              <p:nvPr/>
            </p:nvGrpSpPr>
            <p:grpSpPr bwMode="auto">
              <a:xfrm>
                <a:off x="1536" y="864"/>
                <a:ext cx="2160" cy="384"/>
                <a:chOff x="1536" y="864"/>
                <a:chExt cx="2160" cy="384"/>
              </a:xfrm>
            </p:grpSpPr>
            <p:grpSp>
              <p:nvGrpSpPr>
                <p:cNvPr id="51214" name="Group 37"/>
                <p:cNvGrpSpPr>
                  <a:grpSpLocks/>
                </p:cNvGrpSpPr>
                <p:nvPr/>
              </p:nvGrpSpPr>
              <p:grpSpPr bwMode="auto">
                <a:xfrm>
                  <a:off x="2112" y="864"/>
                  <a:ext cx="1584" cy="288"/>
                  <a:chOff x="2112" y="864"/>
                  <a:chExt cx="1584" cy="288"/>
                </a:xfrm>
              </p:grpSpPr>
              <p:grpSp>
                <p:nvGrpSpPr>
                  <p:cNvPr id="5121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112" y="864"/>
                    <a:ext cx="720" cy="288"/>
                    <a:chOff x="2112" y="864"/>
                    <a:chExt cx="720" cy="288"/>
                  </a:xfrm>
                </p:grpSpPr>
                <p:sp>
                  <p:nvSpPr>
                    <p:cNvPr id="51219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864"/>
                      <a:ext cx="720" cy="288"/>
                    </a:xfrm>
                    <a:prstGeom prst="ellipse">
                      <a:avLst/>
                    </a:prstGeom>
                    <a:solidFill>
                      <a:srgbClr val="66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51220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08" y="912"/>
                      <a:ext cx="50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/>
                      <a:r>
                        <a:rPr lang="en-GB" sz="1800" b="1">
                          <a:latin typeface="Calibri" pitchFamily="34" charset="0"/>
                        </a:rPr>
                        <a:t>TF IIE</a:t>
                      </a:r>
                    </a:p>
                  </p:txBody>
                </p:sp>
              </p:grpSp>
              <p:sp>
                <p:nvSpPr>
                  <p:cNvPr id="51217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864"/>
                    <a:ext cx="720" cy="288"/>
                  </a:xfrm>
                  <a:prstGeom prst="ellipse">
                    <a:avLst/>
                  </a:prstGeom>
                  <a:solidFill>
                    <a:srgbClr val="66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GB" sz="2400">
                      <a:latin typeface="Calibri" pitchFamily="34" charset="0"/>
                    </a:endParaRPr>
                  </a:p>
                </p:txBody>
              </p:sp>
              <p:sp>
                <p:nvSpPr>
                  <p:cNvPr id="51218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2" y="912"/>
                    <a:ext cx="55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/>
                    <a:r>
                      <a:rPr lang="en-GB" sz="1800" b="1">
                        <a:latin typeface="Calibri" pitchFamily="34" charset="0"/>
                      </a:rPr>
                      <a:t>TF II H</a:t>
                    </a:r>
                  </a:p>
                </p:txBody>
              </p:sp>
            </p:grpSp>
            <p:sp>
              <p:nvSpPr>
                <p:cNvPr id="51215" name="Oval 43"/>
                <p:cNvSpPr>
                  <a:spLocks noChangeArrowheads="1"/>
                </p:cNvSpPr>
                <p:nvPr/>
              </p:nvSpPr>
              <p:spPr bwMode="auto">
                <a:xfrm>
                  <a:off x="1536" y="1008"/>
                  <a:ext cx="576" cy="240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GB" b="1">
                      <a:latin typeface="Calibri" pitchFamily="34" charset="0"/>
                    </a:rPr>
                    <a:t>TFIIJ</a:t>
                  </a:r>
                  <a:endParaRPr lang="en-GB" sz="2400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228600" y="4114800"/>
            <a:ext cx="8610600" cy="22828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The </a:t>
            </a:r>
            <a:r>
              <a:rPr lang="en-GB" b="1">
                <a:latin typeface="Calibri" pitchFamily="34" charset="0"/>
              </a:rPr>
              <a:t>Basal Transcription Complex</a:t>
            </a:r>
            <a:r>
              <a:rPr lang="en-GB">
                <a:latin typeface="Calibri" pitchFamily="34" charset="0"/>
              </a:rPr>
              <a:t> allows </a:t>
            </a:r>
            <a:r>
              <a:rPr lang="en-GB" b="1">
                <a:latin typeface="Calibri" pitchFamily="34" charset="0"/>
              </a:rPr>
              <a:t>RNA polymerase II</a:t>
            </a:r>
            <a:r>
              <a:rPr lang="en-GB">
                <a:latin typeface="Calibri" pitchFamily="34" charset="0"/>
              </a:rPr>
              <a:t> to be phosphorylated and then engage in transcription. </a:t>
            </a:r>
          </a:p>
          <a:p>
            <a:pPr eaLnBrk="1" hangingPunct="1"/>
            <a:endParaRPr lang="en-GB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In the absence of binding of other </a:t>
            </a:r>
            <a:r>
              <a:rPr lang="en-GB" b="1">
                <a:latin typeface="Calibri" pitchFamily="34" charset="0"/>
              </a:rPr>
              <a:t>Transcription Factors</a:t>
            </a:r>
            <a:r>
              <a:rPr lang="en-GB">
                <a:latin typeface="Calibri" pitchFamily="34" charset="0"/>
              </a:rPr>
              <a:t> this produces a </a:t>
            </a:r>
            <a:r>
              <a:rPr lang="en-GB" b="1">
                <a:latin typeface="Calibri" pitchFamily="34" charset="0"/>
              </a:rPr>
              <a:t>Basal</a:t>
            </a:r>
            <a:r>
              <a:rPr lang="en-GB">
                <a:latin typeface="Calibri" pitchFamily="34" charset="0"/>
              </a:rPr>
              <a:t> (low) level of transcription.</a:t>
            </a:r>
          </a:p>
          <a:p>
            <a:pPr eaLnBrk="1" hangingPunct="1"/>
            <a:endParaRPr lang="en-GB">
              <a:latin typeface="Calibri" pitchFamily="34" charset="0"/>
            </a:endParaRPr>
          </a:p>
        </p:txBody>
      </p:sp>
      <p:sp>
        <p:nvSpPr>
          <p:cNvPr id="51203" name="Text Box 45"/>
          <p:cNvSpPr txBox="1">
            <a:spLocks noChangeArrowheads="1"/>
          </p:cNvSpPr>
          <p:nvPr/>
        </p:nvSpPr>
        <p:spPr bwMode="auto">
          <a:xfrm>
            <a:off x="533400" y="228600"/>
            <a:ext cx="404813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5"/>
          <p:cNvSpPr>
            <a:spLocks noChangeArrowheads="1"/>
          </p:cNvSpPr>
          <p:nvPr/>
        </p:nvSpPr>
        <p:spPr bwMode="auto">
          <a:xfrm>
            <a:off x="0" y="762000"/>
            <a:ext cx="9144000" cy="6096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276600" y="2819400"/>
            <a:ext cx="5562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DNA is the hereditary material. </a:t>
            </a:r>
          </a:p>
          <a:p>
            <a:pPr eaLnBrk="1" hangingPunct="1">
              <a:buFontTx/>
              <a:buChar char="•"/>
            </a:pPr>
            <a:endParaRPr lang="en-GB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DNA is organised into functional units called </a:t>
            </a:r>
            <a:r>
              <a:rPr lang="en-GB" altLang="en-US">
                <a:latin typeface="Calibri" pitchFamily="34" charset="0"/>
              </a:rPr>
              <a:t>“</a:t>
            </a:r>
            <a:r>
              <a:rPr lang="en-GB">
                <a:latin typeface="Calibri" pitchFamily="34" charset="0"/>
              </a:rPr>
              <a:t>Genes</a:t>
            </a:r>
            <a:r>
              <a:rPr lang="en-GB" altLang="en-US">
                <a:latin typeface="Calibri" pitchFamily="34" charset="0"/>
              </a:rPr>
              <a:t>”</a:t>
            </a:r>
            <a:r>
              <a:rPr lang="en-GB">
                <a:latin typeface="Calibri" pitchFamily="34" charset="0"/>
              </a:rPr>
              <a:t>.</a:t>
            </a:r>
            <a:r>
              <a:rPr lang="en-GB">
                <a:latin typeface="Times" charset="0"/>
              </a:rPr>
              <a:t> </a:t>
            </a:r>
          </a:p>
          <a:p>
            <a:pPr eaLnBrk="1" hangingPunct="1">
              <a:buFontTx/>
              <a:buChar char="•"/>
            </a:pPr>
            <a:endParaRPr lang="en-GB">
              <a:latin typeface="Times" charset="0"/>
            </a:endParaRPr>
          </a:p>
          <a:p>
            <a:pPr eaLnBrk="1" hangingPunct="1">
              <a:buFontTx/>
              <a:buChar char="•"/>
            </a:pPr>
            <a:r>
              <a:rPr lang="en-GB">
                <a:latin typeface="Times" charset="0"/>
              </a:rPr>
              <a:t> </a:t>
            </a:r>
            <a:r>
              <a:rPr lang="en-GB">
                <a:latin typeface="Calibri" pitchFamily="34" charset="0"/>
              </a:rPr>
              <a:t>The Gene is the unit of inheritance</a:t>
            </a:r>
            <a:endParaRPr lang="en-GB">
              <a:latin typeface="Times" charset="0"/>
            </a:endParaRPr>
          </a:p>
          <a:p>
            <a:pPr eaLnBrk="1" hangingPunct="1">
              <a:buFontTx/>
              <a:buChar char="•"/>
            </a:pPr>
            <a:endParaRPr lang="en-GB">
              <a:latin typeface="Times" charset="0"/>
            </a:endParaRPr>
          </a:p>
          <a:p>
            <a:pPr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Genes encode information for making proteins and functional RNA</a:t>
            </a:r>
            <a:r>
              <a:rPr lang="en-GB" altLang="en-US">
                <a:latin typeface="Calibri" pitchFamily="34" charset="0"/>
              </a:rPr>
              <a:t>’</a:t>
            </a:r>
            <a:r>
              <a:rPr lang="en-GB">
                <a:latin typeface="Calibri" pitchFamily="34" charset="0"/>
              </a:rPr>
              <a:t>s</a:t>
            </a:r>
          </a:p>
        </p:txBody>
      </p:sp>
      <p:grpSp>
        <p:nvGrpSpPr>
          <p:cNvPr id="16387" name="Group 5"/>
          <p:cNvGrpSpPr>
            <a:grpSpLocks/>
          </p:cNvGrpSpPr>
          <p:nvPr/>
        </p:nvGrpSpPr>
        <p:grpSpPr bwMode="auto">
          <a:xfrm>
            <a:off x="3124200" y="1828800"/>
            <a:ext cx="5765800" cy="722313"/>
            <a:chOff x="480" y="1920"/>
            <a:chExt cx="5120" cy="839"/>
          </a:xfrm>
        </p:grpSpPr>
        <p:sp>
          <p:nvSpPr>
            <p:cNvPr id="16406" name="Freeform 6"/>
            <p:cNvSpPr>
              <a:spLocks/>
            </p:cNvSpPr>
            <p:nvPr/>
          </p:nvSpPr>
          <p:spPr bwMode="auto">
            <a:xfrm flipH="1">
              <a:off x="3768" y="1920"/>
              <a:ext cx="680" cy="839"/>
            </a:xfrm>
            <a:custGeom>
              <a:avLst/>
              <a:gdLst>
                <a:gd name="T0" fmla="*/ 8 w 680"/>
                <a:gd name="T1" fmla="*/ 736 h 839"/>
                <a:gd name="T2" fmla="*/ 152 w 680"/>
                <a:gd name="T3" fmla="*/ 688 h 839"/>
                <a:gd name="T4" fmla="*/ 488 w 680"/>
                <a:gd name="T5" fmla="*/ 160 h 839"/>
                <a:gd name="T6" fmla="*/ 584 w 680"/>
                <a:gd name="T7" fmla="*/ 64 h 839"/>
                <a:gd name="T8" fmla="*/ 680 w 680"/>
                <a:gd name="T9" fmla="*/ 64 h 839"/>
                <a:gd name="T10" fmla="*/ 584 w 680"/>
                <a:gd name="T11" fmla="*/ 112 h 839"/>
                <a:gd name="T12" fmla="*/ 200 w 680"/>
                <a:gd name="T13" fmla="*/ 736 h 839"/>
                <a:gd name="T14" fmla="*/ 8 w 680"/>
                <a:gd name="T15" fmla="*/ 736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5050"/>
                </a:gs>
                <a:gs pos="100000">
                  <a:srgbClr val="76252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7" name="Freeform 7"/>
            <p:cNvSpPr>
              <a:spLocks/>
            </p:cNvSpPr>
            <p:nvPr/>
          </p:nvSpPr>
          <p:spPr bwMode="auto">
            <a:xfrm flipH="1">
              <a:off x="2568" y="1920"/>
              <a:ext cx="680" cy="839"/>
            </a:xfrm>
            <a:custGeom>
              <a:avLst/>
              <a:gdLst>
                <a:gd name="T0" fmla="*/ 8 w 680"/>
                <a:gd name="T1" fmla="*/ 736 h 839"/>
                <a:gd name="T2" fmla="*/ 152 w 680"/>
                <a:gd name="T3" fmla="*/ 688 h 839"/>
                <a:gd name="T4" fmla="*/ 488 w 680"/>
                <a:gd name="T5" fmla="*/ 160 h 839"/>
                <a:gd name="T6" fmla="*/ 584 w 680"/>
                <a:gd name="T7" fmla="*/ 64 h 839"/>
                <a:gd name="T8" fmla="*/ 680 w 680"/>
                <a:gd name="T9" fmla="*/ 64 h 839"/>
                <a:gd name="T10" fmla="*/ 584 w 680"/>
                <a:gd name="T11" fmla="*/ 112 h 839"/>
                <a:gd name="T12" fmla="*/ 200 w 680"/>
                <a:gd name="T13" fmla="*/ 736 h 839"/>
                <a:gd name="T14" fmla="*/ 8 w 680"/>
                <a:gd name="T15" fmla="*/ 736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5050"/>
                </a:gs>
                <a:gs pos="100000">
                  <a:srgbClr val="76252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8" name="Freeform 8"/>
            <p:cNvSpPr>
              <a:spLocks/>
            </p:cNvSpPr>
            <p:nvPr/>
          </p:nvSpPr>
          <p:spPr bwMode="auto">
            <a:xfrm flipH="1">
              <a:off x="1408" y="1920"/>
              <a:ext cx="680" cy="839"/>
            </a:xfrm>
            <a:custGeom>
              <a:avLst/>
              <a:gdLst>
                <a:gd name="T0" fmla="*/ 8 w 680"/>
                <a:gd name="T1" fmla="*/ 736 h 839"/>
                <a:gd name="T2" fmla="*/ 152 w 680"/>
                <a:gd name="T3" fmla="*/ 688 h 839"/>
                <a:gd name="T4" fmla="*/ 488 w 680"/>
                <a:gd name="T5" fmla="*/ 160 h 839"/>
                <a:gd name="T6" fmla="*/ 584 w 680"/>
                <a:gd name="T7" fmla="*/ 64 h 839"/>
                <a:gd name="T8" fmla="*/ 680 w 680"/>
                <a:gd name="T9" fmla="*/ 64 h 839"/>
                <a:gd name="T10" fmla="*/ 584 w 680"/>
                <a:gd name="T11" fmla="*/ 112 h 839"/>
                <a:gd name="T12" fmla="*/ 200 w 680"/>
                <a:gd name="T13" fmla="*/ 736 h 839"/>
                <a:gd name="T14" fmla="*/ 8 w 680"/>
                <a:gd name="T15" fmla="*/ 736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5050"/>
                </a:gs>
                <a:gs pos="100000">
                  <a:srgbClr val="76252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9" name="Freeform 9"/>
            <p:cNvSpPr>
              <a:spLocks/>
            </p:cNvSpPr>
            <p:nvPr/>
          </p:nvSpPr>
          <p:spPr bwMode="auto">
            <a:xfrm>
              <a:off x="480" y="1920"/>
              <a:ext cx="680" cy="839"/>
            </a:xfrm>
            <a:custGeom>
              <a:avLst/>
              <a:gdLst>
                <a:gd name="T0" fmla="*/ 8 w 680"/>
                <a:gd name="T1" fmla="*/ 736 h 839"/>
                <a:gd name="T2" fmla="*/ 152 w 680"/>
                <a:gd name="T3" fmla="*/ 688 h 839"/>
                <a:gd name="T4" fmla="*/ 488 w 680"/>
                <a:gd name="T5" fmla="*/ 160 h 839"/>
                <a:gd name="T6" fmla="*/ 584 w 680"/>
                <a:gd name="T7" fmla="*/ 64 h 839"/>
                <a:gd name="T8" fmla="*/ 680 w 680"/>
                <a:gd name="T9" fmla="*/ 64 h 839"/>
                <a:gd name="T10" fmla="*/ 584 w 680"/>
                <a:gd name="T11" fmla="*/ 112 h 839"/>
                <a:gd name="T12" fmla="*/ 200 w 680"/>
                <a:gd name="T13" fmla="*/ 736 h 839"/>
                <a:gd name="T14" fmla="*/ 8 w 680"/>
                <a:gd name="T15" fmla="*/ 736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0" name="Freeform 10"/>
            <p:cNvSpPr>
              <a:spLocks/>
            </p:cNvSpPr>
            <p:nvPr/>
          </p:nvSpPr>
          <p:spPr bwMode="auto">
            <a:xfrm flipH="1">
              <a:off x="1112" y="1920"/>
              <a:ext cx="680" cy="839"/>
            </a:xfrm>
            <a:custGeom>
              <a:avLst/>
              <a:gdLst>
                <a:gd name="T0" fmla="*/ 8 w 680"/>
                <a:gd name="T1" fmla="*/ 736 h 839"/>
                <a:gd name="T2" fmla="*/ 152 w 680"/>
                <a:gd name="T3" fmla="*/ 688 h 839"/>
                <a:gd name="T4" fmla="*/ 488 w 680"/>
                <a:gd name="T5" fmla="*/ 160 h 839"/>
                <a:gd name="T6" fmla="*/ 584 w 680"/>
                <a:gd name="T7" fmla="*/ 64 h 839"/>
                <a:gd name="T8" fmla="*/ 680 w 680"/>
                <a:gd name="T9" fmla="*/ 64 h 839"/>
                <a:gd name="T10" fmla="*/ 584 w 680"/>
                <a:gd name="T11" fmla="*/ 112 h 839"/>
                <a:gd name="T12" fmla="*/ 200 w 680"/>
                <a:gd name="T13" fmla="*/ 736 h 839"/>
                <a:gd name="T14" fmla="*/ 8 w 680"/>
                <a:gd name="T15" fmla="*/ 736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1" name="Freeform 11"/>
            <p:cNvSpPr>
              <a:spLocks/>
            </p:cNvSpPr>
            <p:nvPr/>
          </p:nvSpPr>
          <p:spPr bwMode="auto">
            <a:xfrm>
              <a:off x="1640" y="1920"/>
              <a:ext cx="680" cy="839"/>
            </a:xfrm>
            <a:custGeom>
              <a:avLst/>
              <a:gdLst>
                <a:gd name="T0" fmla="*/ 8 w 680"/>
                <a:gd name="T1" fmla="*/ 736 h 839"/>
                <a:gd name="T2" fmla="*/ 152 w 680"/>
                <a:gd name="T3" fmla="*/ 688 h 839"/>
                <a:gd name="T4" fmla="*/ 488 w 680"/>
                <a:gd name="T5" fmla="*/ 160 h 839"/>
                <a:gd name="T6" fmla="*/ 584 w 680"/>
                <a:gd name="T7" fmla="*/ 64 h 839"/>
                <a:gd name="T8" fmla="*/ 680 w 680"/>
                <a:gd name="T9" fmla="*/ 64 h 839"/>
                <a:gd name="T10" fmla="*/ 584 w 680"/>
                <a:gd name="T11" fmla="*/ 112 h 839"/>
                <a:gd name="T12" fmla="*/ 200 w 680"/>
                <a:gd name="T13" fmla="*/ 736 h 839"/>
                <a:gd name="T14" fmla="*/ 8 w 680"/>
                <a:gd name="T15" fmla="*/ 736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2" name="Freeform 12"/>
            <p:cNvSpPr>
              <a:spLocks/>
            </p:cNvSpPr>
            <p:nvPr/>
          </p:nvSpPr>
          <p:spPr bwMode="auto">
            <a:xfrm flipH="1">
              <a:off x="2272" y="1920"/>
              <a:ext cx="680" cy="839"/>
            </a:xfrm>
            <a:custGeom>
              <a:avLst/>
              <a:gdLst>
                <a:gd name="T0" fmla="*/ 8 w 680"/>
                <a:gd name="T1" fmla="*/ 736 h 839"/>
                <a:gd name="T2" fmla="*/ 152 w 680"/>
                <a:gd name="T3" fmla="*/ 688 h 839"/>
                <a:gd name="T4" fmla="*/ 488 w 680"/>
                <a:gd name="T5" fmla="*/ 160 h 839"/>
                <a:gd name="T6" fmla="*/ 584 w 680"/>
                <a:gd name="T7" fmla="*/ 64 h 839"/>
                <a:gd name="T8" fmla="*/ 680 w 680"/>
                <a:gd name="T9" fmla="*/ 64 h 839"/>
                <a:gd name="T10" fmla="*/ 584 w 680"/>
                <a:gd name="T11" fmla="*/ 112 h 839"/>
                <a:gd name="T12" fmla="*/ 200 w 680"/>
                <a:gd name="T13" fmla="*/ 736 h 839"/>
                <a:gd name="T14" fmla="*/ 8 w 680"/>
                <a:gd name="T15" fmla="*/ 736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3" name="Freeform 13"/>
            <p:cNvSpPr>
              <a:spLocks/>
            </p:cNvSpPr>
            <p:nvPr/>
          </p:nvSpPr>
          <p:spPr bwMode="auto">
            <a:xfrm>
              <a:off x="2840" y="1920"/>
              <a:ext cx="680" cy="839"/>
            </a:xfrm>
            <a:custGeom>
              <a:avLst/>
              <a:gdLst>
                <a:gd name="T0" fmla="*/ 8 w 680"/>
                <a:gd name="T1" fmla="*/ 736 h 839"/>
                <a:gd name="T2" fmla="*/ 152 w 680"/>
                <a:gd name="T3" fmla="*/ 688 h 839"/>
                <a:gd name="T4" fmla="*/ 488 w 680"/>
                <a:gd name="T5" fmla="*/ 160 h 839"/>
                <a:gd name="T6" fmla="*/ 584 w 680"/>
                <a:gd name="T7" fmla="*/ 64 h 839"/>
                <a:gd name="T8" fmla="*/ 680 w 680"/>
                <a:gd name="T9" fmla="*/ 64 h 839"/>
                <a:gd name="T10" fmla="*/ 584 w 680"/>
                <a:gd name="T11" fmla="*/ 112 h 839"/>
                <a:gd name="T12" fmla="*/ 200 w 680"/>
                <a:gd name="T13" fmla="*/ 736 h 839"/>
                <a:gd name="T14" fmla="*/ 8 w 680"/>
                <a:gd name="T15" fmla="*/ 736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4" name="Freeform 14"/>
            <p:cNvSpPr>
              <a:spLocks/>
            </p:cNvSpPr>
            <p:nvPr/>
          </p:nvSpPr>
          <p:spPr bwMode="auto">
            <a:xfrm flipH="1">
              <a:off x="3472" y="1920"/>
              <a:ext cx="680" cy="839"/>
            </a:xfrm>
            <a:custGeom>
              <a:avLst/>
              <a:gdLst>
                <a:gd name="T0" fmla="*/ 8 w 680"/>
                <a:gd name="T1" fmla="*/ 736 h 839"/>
                <a:gd name="T2" fmla="*/ 152 w 680"/>
                <a:gd name="T3" fmla="*/ 688 h 839"/>
                <a:gd name="T4" fmla="*/ 488 w 680"/>
                <a:gd name="T5" fmla="*/ 160 h 839"/>
                <a:gd name="T6" fmla="*/ 584 w 680"/>
                <a:gd name="T7" fmla="*/ 64 h 839"/>
                <a:gd name="T8" fmla="*/ 680 w 680"/>
                <a:gd name="T9" fmla="*/ 64 h 839"/>
                <a:gd name="T10" fmla="*/ 584 w 680"/>
                <a:gd name="T11" fmla="*/ 112 h 839"/>
                <a:gd name="T12" fmla="*/ 200 w 680"/>
                <a:gd name="T13" fmla="*/ 736 h 839"/>
                <a:gd name="T14" fmla="*/ 8 w 680"/>
                <a:gd name="T15" fmla="*/ 736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5" name="Freeform 15"/>
            <p:cNvSpPr>
              <a:spLocks/>
            </p:cNvSpPr>
            <p:nvPr/>
          </p:nvSpPr>
          <p:spPr bwMode="auto">
            <a:xfrm>
              <a:off x="3992" y="1920"/>
              <a:ext cx="680" cy="839"/>
            </a:xfrm>
            <a:custGeom>
              <a:avLst/>
              <a:gdLst>
                <a:gd name="T0" fmla="*/ 8 w 680"/>
                <a:gd name="T1" fmla="*/ 736 h 839"/>
                <a:gd name="T2" fmla="*/ 152 w 680"/>
                <a:gd name="T3" fmla="*/ 688 h 839"/>
                <a:gd name="T4" fmla="*/ 488 w 680"/>
                <a:gd name="T5" fmla="*/ 160 h 839"/>
                <a:gd name="T6" fmla="*/ 584 w 680"/>
                <a:gd name="T7" fmla="*/ 64 h 839"/>
                <a:gd name="T8" fmla="*/ 680 w 680"/>
                <a:gd name="T9" fmla="*/ 64 h 839"/>
                <a:gd name="T10" fmla="*/ 584 w 680"/>
                <a:gd name="T11" fmla="*/ 112 h 839"/>
                <a:gd name="T12" fmla="*/ 200 w 680"/>
                <a:gd name="T13" fmla="*/ 736 h 839"/>
                <a:gd name="T14" fmla="*/ 8 w 680"/>
                <a:gd name="T15" fmla="*/ 736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6" name="Freeform 16"/>
            <p:cNvSpPr>
              <a:spLocks/>
            </p:cNvSpPr>
            <p:nvPr/>
          </p:nvSpPr>
          <p:spPr bwMode="auto">
            <a:xfrm flipH="1">
              <a:off x="4624" y="1920"/>
              <a:ext cx="680" cy="839"/>
            </a:xfrm>
            <a:custGeom>
              <a:avLst/>
              <a:gdLst>
                <a:gd name="T0" fmla="*/ 8 w 680"/>
                <a:gd name="T1" fmla="*/ 736 h 839"/>
                <a:gd name="T2" fmla="*/ 152 w 680"/>
                <a:gd name="T3" fmla="*/ 688 h 839"/>
                <a:gd name="T4" fmla="*/ 488 w 680"/>
                <a:gd name="T5" fmla="*/ 160 h 839"/>
                <a:gd name="T6" fmla="*/ 584 w 680"/>
                <a:gd name="T7" fmla="*/ 64 h 839"/>
                <a:gd name="T8" fmla="*/ 680 w 680"/>
                <a:gd name="T9" fmla="*/ 64 h 839"/>
                <a:gd name="T10" fmla="*/ 584 w 680"/>
                <a:gd name="T11" fmla="*/ 112 h 839"/>
                <a:gd name="T12" fmla="*/ 200 w 680"/>
                <a:gd name="T13" fmla="*/ 736 h 839"/>
                <a:gd name="T14" fmla="*/ 8 w 680"/>
                <a:gd name="T15" fmla="*/ 736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7" name="Freeform 17"/>
            <p:cNvSpPr>
              <a:spLocks/>
            </p:cNvSpPr>
            <p:nvPr/>
          </p:nvSpPr>
          <p:spPr bwMode="auto">
            <a:xfrm>
              <a:off x="776" y="1920"/>
              <a:ext cx="680" cy="839"/>
            </a:xfrm>
            <a:custGeom>
              <a:avLst/>
              <a:gdLst>
                <a:gd name="T0" fmla="*/ 8 w 680"/>
                <a:gd name="T1" fmla="*/ 736 h 839"/>
                <a:gd name="T2" fmla="*/ 152 w 680"/>
                <a:gd name="T3" fmla="*/ 688 h 839"/>
                <a:gd name="T4" fmla="*/ 488 w 680"/>
                <a:gd name="T5" fmla="*/ 160 h 839"/>
                <a:gd name="T6" fmla="*/ 584 w 680"/>
                <a:gd name="T7" fmla="*/ 64 h 839"/>
                <a:gd name="T8" fmla="*/ 680 w 680"/>
                <a:gd name="T9" fmla="*/ 64 h 839"/>
                <a:gd name="T10" fmla="*/ 584 w 680"/>
                <a:gd name="T11" fmla="*/ 112 h 839"/>
                <a:gd name="T12" fmla="*/ 200 w 680"/>
                <a:gd name="T13" fmla="*/ 736 h 839"/>
                <a:gd name="T14" fmla="*/ 8 w 680"/>
                <a:gd name="T15" fmla="*/ 736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5050"/>
                </a:gs>
                <a:gs pos="100000">
                  <a:srgbClr val="76252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8" name="Freeform 18"/>
            <p:cNvSpPr>
              <a:spLocks/>
            </p:cNvSpPr>
            <p:nvPr/>
          </p:nvSpPr>
          <p:spPr bwMode="auto">
            <a:xfrm>
              <a:off x="1936" y="1920"/>
              <a:ext cx="680" cy="839"/>
            </a:xfrm>
            <a:custGeom>
              <a:avLst/>
              <a:gdLst>
                <a:gd name="T0" fmla="*/ 8 w 680"/>
                <a:gd name="T1" fmla="*/ 736 h 839"/>
                <a:gd name="T2" fmla="*/ 152 w 680"/>
                <a:gd name="T3" fmla="*/ 688 h 839"/>
                <a:gd name="T4" fmla="*/ 488 w 680"/>
                <a:gd name="T5" fmla="*/ 160 h 839"/>
                <a:gd name="T6" fmla="*/ 584 w 680"/>
                <a:gd name="T7" fmla="*/ 64 h 839"/>
                <a:gd name="T8" fmla="*/ 680 w 680"/>
                <a:gd name="T9" fmla="*/ 64 h 839"/>
                <a:gd name="T10" fmla="*/ 584 w 680"/>
                <a:gd name="T11" fmla="*/ 112 h 839"/>
                <a:gd name="T12" fmla="*/ 200 w 680"/>
                <a:gd name="T13" fmla="*/ 736 h 839"/>
                <a:gd name="T14" fmla="*/ 8 w 680"/>
                <a:gd name="T15" fmla="*/ 736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5050"/>
                </a:gs>
                <a:gs pos="100000">
                  <a:srgbClr val="76252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9" name="Freeform 19"/>
            <p:cNvSpPr>
              <a:spLocks/>
            </p:cNvSpPr>
            <p:nvPr/>
          </p:nvSpPr>
          <p:spPr bwMode="auto">
            <a:xfrm>
              <a:off x="3136" y="1920"/>
              <a:ext cx="680" cy="839"/>
            </a:xfrm>
            <a:custGeom>
              <a:avLst/>
              <a:gdLst>
                <a:gd name="T0" fmla="*/ 8 w 680"/>
                <a:gd name="T1" fmla="*/ 736 h 839"/>
                <a:gd name="T2" fmla="*/ 152 w 680"/>
                <a:gd name="T3" fmla="*/ 688 h 839"/>
                <a:gd name="T4" fmla="*/ 488 w 680"/>
                <a:gd name="T5" fmla="*/ 160 h 839"/>
                <a:gd name="T6" fmla="*/ 584 w 680"/>
                <a:gd name="T7" fmla="*/ 64 h 839"/>
                <a:gd name="T8" fmla="*/ 680 w 680"/>
                <a:gd name="T9" fmla="*/ 64 h 839"/>
                <a:gd name="T10" fmla="*/ 584 w 680"/>
                <a:gd name="T11" fmla="*/ 112 h 839"/>
                <a:gd name="T12" fmla="*/ 200 w 680"/>
                <a:gd name="T13" fmla="*/ 736 h 839"/>
                <a:gd name="T14" fmla="*/ 8 w 680"/>
                <a:gd name="T15" fmla="*/ 736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5050"/>
                </a:gs>
                <a:gs pos="100000">
                  <a:srgbClr val="76252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20" name="Freeform 20"/>
            <p:cNvSpPr>
              <a:spLocks/>
            </p:cNvSpPr>
            <p:nvPr/>
          </p:nvSpPr>
          <p:spPr bwMode="auto">
            <a:xfrm>
              <a:off x="4288" y="1920"/>
              <a:ext cx="680" cy="839"/>
            </a:xfrm>
            <a:custGeom>
              <a:avLst/>
              <a:gdLst>
                <a:gd name="T0" fmla="*/ 8 w 680"/>
                <a:gd name="T1" fmla="*/ 736 h 839"/>
                <a:gd name="T2" fmla="*/ 152 w 680"/>
                <a:gd name="T3" fmla="*/ 688 h 839"/>
                <a:gd name="T4" fmla="*/ 488 w 680"/>
                <a:gd name="T5" fmla="*/ 160 h 839"/>
                <a:gd name="T6" fmla="*/ 584 w 680"/>
                <a:gd name="T7" fmla="*/ 64 h 839"/>
                <a:gd name="T8" fmla="*/ 680 w 680"/>
                <a:gd name="T9" fmla="*/ 64 h 839"/>
                <a:gd name="T10" fmla="*/ 584 w 680"/>
                <a:gd name="T11" fmla="*/ 112 h 839"/>
                <a:gd name="T12" fmla="*/ 200 w 680"/>
                <a:gd name="T13" fmla="*/ 736 h 839"/>
                <a:gd name="T14" fmla="*/ 8 w 680"/>
                <a:gd name="T15" fmla="*/ 736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5050"/>
                </a:gs>
                <a:gs pos="100000">
                  <a:srgbClr val="76252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21" name="Freeform 21"/>
            <p:cNvSpPr>
              <a:spLocks/>
            </p:cNvSpPr>
            <p:nvPr/>
          </p:nvSpPr>
          <p:spPr bwMode="auto">
            <a:xfrm flipH="1">
              <a:off x="4920" y="1920"/>
              <a:ext cx="680" cy="839"/>
            </a:xfrm>
            <a:custGeom>
              <a:avLst/>
              <a:gdLst>
                <a:gd name="T0" fmla="*/ 8 w 680"/>
                <a:gd name="T1" fmla="*/ 736 h 839"/>
                <a:gd name="T2" fmla="*/ 152 w 680"/>
                <a:gd name="T3" fmla="*/ 688 h 839"/>
                <a:gd name="T4" fmla="*/ 488 w 680"/>
                <a:gd name="T5" fmla="*/ 160 h 839"/>
                <a:gd name="T6" fmla="*/ 584 w 680"/>
                <a:gd name="T7" fmla="*/ 64 h 839"/>
                <a:gd name="T8" fmla="*/ 680 w 680"/>
                <a:gd name="T9" fmla="*/ 64 h 839"/>
                <a:gd name="T10" fmla="*/ 584 w 680"/>
                <a:gd name="T11" fmla="*/ 112 h 839"/>
                <a:gd name="T12" fmla="*/ 200 w 680"/>
                <a:gd name="T13" fmla="*/ 736 h 839"/>
                <a:gd name="T14" fmla="*/ 8 w 680"/>
                <a:gd name="T15" fmla="*/ 736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5050"/>
                </a:gs>
                <a:gs pos="100000">
                  <a:srgbClr val="76252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29718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42"/>
          <p:cNvGrpSpPr>
            <a:grpSpLocks/>
          </p:cNvGrpSpPr>
          <p:nvPr/>
        </p:nvGrpSpPr>
        <p:grpSpPr bwMode="auto">
          <a:xfrm>
            <a:off x="914400" y="1143000"/>
            <a:ext cx="1524000" cy="1676400"/>
            <a:chOff x="336" y="624"/>
            <a:chExt cx="960" cy="1056"/>
          </a:xfrm>
        </p:grpSpPr>
        <p:sp>
          <p:nvSpPr>
            <p:cNvPr id="16391" name="Oval 24"/>
            <p:cNvSpPr>
              <a:spLocks noChangeArrowheads="1"/>
            </p:cNvSpPr>
            <p:nvPr/>
          </p:nvSpPr>
          <p:spPr bwMode="auto">
            <a:xfrm>
              <a:off x="480" y="912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2" name="Line 25"/>
            <p:cNvSpPr>
              <a:spLocks noChangeShapeType="1"/>
            </p:cNvSpPr>
            <p:nvPr/>
          </p:nvSpPr>
          <p:spPr bwMode="auto">
            <a:xfrm>
              <a:off x="672" y="10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3" name="Rectangle 26"/>
            <p:cNvSpPr>
              <a:spLocks noChangeArrowheads="1"/>
            </p:cNvSpPr>
            <p:nvPr/>
          </p:nvSpPr>
          <p:spPr bwMode="auto">
            <a:xfrm>
              <a:off x="864" y="912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4" name="Line 27"/>
            <p:cNvSpPr>
              <a:spLocks noChangeShapeType="1"/>
            </p:cNvSpPr>
            <p:nvPr/>
          </p:nvSpPr>
          <p:spPr bwMode="auto">
            <a:xfrm>
              <a:off x="768" y="10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5" name="Line 28"/>
            <p:cNvSpPr>
              <a:spLocks noChangeShapeType="1"/>
            </p:cNvSpPr>
            <p:nvPr/>
          </p:nvSpPr>
          <p:spPr bwMode="auto">
            <a:xfrm>
              <a:off x="432" y="134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6" name="Rectangle 29"/>
            <p:cNvSpPr>
              <a:spLocks noChangeArrowheads="1"/>
            </p:cNvSpPr>
            <p:nvPr/>
          </p:nvSpPr>
          <p:spPr bwMode="auto">
            <a:xfrm>
              <a:off x="672" y="624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7" name="Rectangle 30"/>
            <p:cNvSpPr>
              <a:spLocks noChangeArrowheads="1"/>
            </p:cNvSpPr>
            <p:nvPr/>
          </p:nvSpPr>
          <p:spPr bwMode="auto">
            <a:xfrm>
              <a:off x="1008" y="1488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398" name="Line 34"/>
            <p:cNvSpPr>
              <a:spLocks noChangeShapeType="1"/>
            </p:cNvSpPr>
            <p:nvPr/>
          </p:nvSpPr>
          <p:spPr bwMode="auto">
            <a:xfrm>
              <a:off x="960" y="7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9" name="Line 35"/>
            <p:cNvSpPr>
              <a:spLocks noChangeShapeType="1"/>
            </p:cNvSpPr>
            <p:nvPr/>
          </p:nvSpPr>
          <p:spPr bwMode="auto">
            <a:xfrm>
              <a:off x="864" y="7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0" name="Oval 36"/>
            <p:cNvSpPr>
              <a:spLocks noChangeArrowheads="1"/>
            </p:cNvSpPr>
            <p:nvPr/>
          </p:nvSpPr>
          <p:spPr bwMode="auto">
            <a:xfrm>
              <a:off x="1104" y="624"/>
              <a:ext cx="192" cy="192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01" name="Oval 37"/>
            <p:cNvSpPr>
              <a:spLocks noChangeArrowheads="1"/>
            </p:cNvSpPr>
            <p:nvPr/>
          </p:nvSpPr>
          <p:spPr bwMode="auto">
            <a:xfrm>
              <a:off x="672" y="148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02" name="Oval 38"/>
            <p:cNvSpPr>
              <a:spLocks noChangeArrowheads="1"/>
            </p:cNvSpPr>
            <p:nvPr/>
          </p:nvSpPr>
          <p:spPr bwMode="auto">
            <a:xfrm>
              <a:off x="336" y="148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03" name="Line 39"/>
            <p:cNvSpPr>
              <a:spLocks noChangeShapeType="1"/>
            </p:cNvSpPr>
            <p:nvPr/>
          </p:nvSpPr>
          <p:spPr bwMode="auto">
            <a:xfrm>
              <a:off x="1104" y="13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>
              <a:off x="768" y="13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5" name="Line 41"/>
            <p:cNvSpPr>
              <a:spLocks noChangeShapeType="1"/>
            </p:cNvSpPr>
            <p:nvPr/>
          </p:nvSpPr>
          <p:spPr bwMode="auto">
            <a:xfrm>
              <a:off x="432" y="13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390" name="Text Box 44"/>
          <p:cNvSpPr txBox="1">
            <a:spLocks noChangeArrowheads="1"/>
          </p:cNvSpPr>
          <p:nvPr/>
        </p:nvSpPr>
        <p:spPr bwMode="auto">
          <a:xfrm>
            <a:off x="0" y="165100"/>
            <a:ext cx="9144000" cy="64135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3600" b="1">
                <a:latin typeface="Calibri" pitchFamily="34" charset="0"/>
              </a:rPr>
              <a:t>DNA and Genes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28600" y="762000"/>
            <a:ext cx="8686800" cy="5791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>
              <a:latin typeface="Courier" charset="0"/>
            </a:endParaRPr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457200" y="2971800"/>
            <a:ext cx="6248400" cy="979488"/>
            <a:chOff x="288" y="1776"/>
            <a:chExt cx="3936" cy="743"/>
          </a:xfrm>
        </p:grpSpPr>
        <p:sp>
          <p:nvSpPr>
            <p:cNvPr id="53276" name="Text Box 4"/>
            <p:cNvSpPr txBox="1">
              <a:spLocks noChangeArrowheads="1"/>
            </p:cNvSpPr>
            <p:nvPr/>
          </p:nvSpPr>
          <p:spPr bwMode="auto">
            <a:xfrm>
              <a:off x="2592" y="1965"/>
              <a:ext cx="628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b="1">
                  <a:latin typeface="Calibri" pitchFamily="34" charset="0"/>
                </a:rPr>
                <a:t>TATA</a:t>
              </a:r>
              <a:endParaRPr lang="en-GB">
                <a:latin typeface="Courier" charset="0"/>
              </a:endParaRPr>
            </a:p>
          </p:txBody>
        </p:sp>
        <p:sp>
          <p:nvSpPr>
            <p:cNvPr id="53277" name="Line 5"/>
            <p:cNvSpPr>
              <a:spLocks noChangeShapeType="1"/>
            </p:cNvSpPr>
            <p:nvPr/>
          </p:nvSpPr>
          <p:spPr bwMode="auto">
            <a:xfrm flipH="1">
              <a:off x="2112" y="211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8" name="Line 6"/>
            <p:cNvSpPr>
              <a:spLocks noChangeShapeType="1"/>
            </p:cNvSpPr>
            <p:nvPr/>
          </p:nvSpPr>
          <p:spPr bwMode="auto">
            <a:xfrm>
              <a:off x="3168" y="211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9" name="Line 7"/>
            <p:cNvSpPr>
              <a:spLocks noChangeShapeType="1"/>
            </p:cNvSpPr>
            <p:nvPr/>
          </p:nvSpPr>
          <p:spPr bwMode="auto">
            <a:xfrm flipV="1">
              <a:off x="3408" y="17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0" name="Line 8"/>
            <p:cNvSpPr>
              <a:spLocks noChangeShapeType="1"/>
            </p:cNvSpPr>
            <p:nvPr/>
          </p:nvSpPr>
          <p:spPr bwMode="auto">
            <a:xfrm>
              <a:off x="3408" y="17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81" name="Text Box 9"/>
            <p:cNvSpPr txBox="1">
              <a:spLocks noChangeArrowheads="1"/>
            </p:cNvSpPr>
            <p:nvPr/>
          </p:nvSpPr>
          <p:spPr bwMode="auto">
            <a:xfrm>
              <a:off x="720" y="1824"/>
              <a:ext cx="1450" cy="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800" b="1">
                  <a:latin typeface="Calibri" pitchFamily="34" charset="0"/>
                </a:rPr>
                <a:t>Transcription</a:t>
              </a:r>
              <a:r>
                <a:rPr lang="en-GB" b="1">
                  <a:latin typeface="Calibri" pitchFamily="34" charset="0"/>
                </a:rPr>
                <a:t> </a:t>
              </a:r>
              <a:r>
                <a:rPr lang="en-GB" sz="1800" b="1">
                  <a:latin typeface="Calibri" pitchFamily="34" charset="0"/>
                </a:rPr>
                <a:t>Factor Binding Site(s)</a:t>
              </a:r>
              <a:endParaRPr lang="en-GB" b="1">
                <a:latin typeface="Calibri" pitchFamily="34" charset="0"/>
              </a:endParaRPr>
            </a:p>
          </p:txBody>
        </p:sp>
        <p:sp>
          <p:nvSpPr>
            <p:cNvPr id="53282" name="Line 10"/>
            <p:cNvSpPr>
              <a:spLocks noChangeShapeType="1"/>
            </p:cNvSpPr>
            <p:nvPr/>
          </p:nvSpPr>
          <p:spPr bwMode="auto">
            <a:xfrm flipH="1">
              <a:off x="288" y="21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3252" name="Group 11"/>
          <p:cNvGrpSpPr>
            <a:grpSpLocks/>
          </p:cNvGrpSpPr>
          <p:nvPr/>
        </p:nvGrpSpPr>
        <p:grpSpPr bwMode="auto">
          <a:xfrm>
            <a:off x="3276600" y="2362200"/>
            <a:ext cx="2514600" cy="609600"/>
            <a:chOff x="2064" y="1488"/>
            <a:chExt cx="1584" cy="384"/>
          </a:xfrm>
        </p:grpSpPr>
        <p:sp>
          <p:nvSpPr>
            <p:cNvPr id="53271" name="Oval 12"/>
            <p:cNvSpPr>
              <a:spLocks noChangeArrowheads="1"/>
            </p:cNvSpPr>
            <p:nvPr/>
          </p:nvSpPr>
          <p:spPr bwMode="auto">
            <a:xfrm>
              <a:off x="2064" y="1536"/>
              <a:ext cx="672" cy="33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272" name="Oval 13"/>
            <p:cNvSpPr>
              <a:spLocks noChangeArrowheads="1"/>
            </p:cNvSpPr>
            <p:nvPr/>
          </p:nvSpPr>
          <p:spPr bwMode="auto">
            <a:xfrm>
              <a:off x="2976" y="1488"/>
              <a:ext cx="672" cy="33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53273" name="Group 14"/>
            <p:cNvGrpSpPr>
              <a:grpSpLocks/>
            </p:cNvGrpSpPr>
            <p:nvPr/>
          </p:nvGrpSpPr>
          <p:grpSpPr bwMode="auto">
            <a:xfrm>
              <a:off x="2160" y="1536"/>
              <a:ext cx="1428" cy="279"/>
              <a:chOff x="2160" y="1536"/>
              <a:chExt cx="1428" cy="279"/>
            </a:xfrm>
          </p:grpSpPr>
          <p:sp>
            <p:nvSpPr>
              <p:cNvPr id="53274" name="Text Box 15"/>
              <p:cNvSpPr txBox="1">
                <a:spLocks noChangeArrowheads="1"/>
              </p:cNvSpPr>
              <p:nvPr/>
            </p:nvSpPr>
            <p:spPr bwMode="auto">
              <a:xfrm>
                <a:off x="2160" y="1584"/>
                <a:ext cx="5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1800" b="1">
                    <a:latin typeface="Calibri" pitchFamily="34" charset="0"/>
                  </a:rPr>
                  <a:t>TF IIA</a:t>
                </a:r>
                <a:endParaRPr lang="en-GB" sz="1800">
                  <a:latin typeface="Calibri" pitchFamily="34" charset="0"/>
                </a:endParaRPr>
              </a:p>
            </p:txBody>
          </p:sp>
          <p:sp>
            <p:nvSpPr>
              <p:cNvPr id="53275" name="Text Box 16"/>
              <p:cNvSpPr txBox="1">
                <a:spLocks noChangeArrowheads="1"/>
              </p:cNvSpPr>
              <p:nvPr/>
            </p:nvSpPr>
            <p:spPr bwMode="auto">
              <a:xfrm>
                <a:off x="3072" y="1536"/>
                <a:ext cx="5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1800" b="1">
                    <a:latin typeface="Calibri" pitchFamily="34" charset="0"/>
                  </a:rPr>
                  <a:t>TF IIB</a:t>
                </a:r>
              </a:p>
            </p:txBody>
          </p:sp>
        </p:grpSp>
      </p:grpSp>
      <p:grpSp>
        <p:nvGrpSpPr>
          <p:cNvPr id="53253" name="Group 17"/>
          <p:cNvGrpSpPr>
            <a:grpSpLocks/>
          </p:cNvGrpSpPr>
          <p:nvPr/>
        </p:nvGrpSpPr>
        <p:grpSpPr bwMode="auto">
          <a:xfrm>
            <a:off x="2971800" y="1752600"/>
            <a:ext cx="3200400" cy="762000"/>
            <a:chOff x="1872" y="1104"/>
            <a:chExt cx="2016" cy="480"/>
          </a:xfrm>
        </p:grpSpPr>
        <p:sp>
          <p:nvSpPr>
            <p:cNvPr id="53269" name="Oval 18"/>
            <p:cNvSpPr>
              <a:spLocks noChangeArrowheads="1"/>
            </p:cNvSpPr>
            <p:nvPr/>
          </p:nvSpPr>
          <p:spPr bwMode="auto">
            <a:xfrm>
              <a:off x="1872" y="1104"/>
              <a:ext cx="2016" cy="48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270" name="Text Box 19"/>
            <p:cNvSpPr txBox="1">
              <a:spLocks noChangeArrowheads="1"/>
            </p:cNvSpPr>
            <p:nvPr/>
          </p:nvSpPr>
          <p:spPr bwMode="auto">
            <a:xfrm>
              <a:off x="2304" y="1200"/>
              <a:ext cx="119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2800" b="1">
                  <a:latin typeface="Calibri" pitchFamily="34" charset="0"/>
                </a:rPr>
                <a:t>RNA Pol II</a:t>
              </a:r>
              <a:endParaRPr lang="en-GB" sz="2800">
                <a:latin typeface="Calibri" pitchFamily="34" charset="0"/>
              </a:endParaRPr>
            </a:p>
          </p:txBody>
        </p:sp>
      </p:grpSp>
      <p:sp>
        <p:nvSpPr>
          <p:cNvPr id="53254" name="Oval 23"/>
          <p:cNvSpPr>
            <a:spLocks noChangeArrowheads="1"/>
          </p:cNvSpPr>
          <p:nvPr/>
        </p:nvSpPr>
        <p:spPr bwMode="auto">
          <a:xfrm>
            <a:off x="3962400" y="2819400"/>
            <a:ext cx="1219200" cy="4572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5" name="Text Box 24"/>
          <p:cNvSpPr txBox="1">
            <a:spLocks noChangeArrowheads="1"/>
          </p:cNvSpPr>
          <p:nvPr/>
        </p:nvSpPr>
        <p:spPr bwMode="auto">
          <a:xfrm>
            <a:off x="4191000" y="28956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b="1">
                <a:latin typeface="Calibri" pitchFamily="34" charset="0"/>
              </a:rPr>
              <a:t>TF IID</a:t>
            </a:r>
          </a:p>
        </p:txBody>
      </p:sp>
      <p:sp>
        <p:nvSpPr>
          <p:cNvPr id="53256" name="Text Box 25"/>
          <p:cNvSpPr txBox="1">
            <a:spLocks noChangeArrowheads="1"/>
          </p:cNvSpPr>
          <p:nvPr/>
        </p:nvSpPr>
        <p:spPr bwMode="auto">
          <a:xfrm>
            <a:off x="762000" y="228600"/>
            <a:ext cx="76200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b="1">
                <a:latin typeface="Calibri" pitchFamily="34" charset="0"/>
              </a:rPr>
              <a:t>Transcription Factor Activity</a:t>
            </a:r>
            <a:endParaRPr lang="en-GB">
              <a:latin typeface="Calibri" pitchFamily="34" charset="0"/>
            </a:endParaRPr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914400" y="2209800"/>
            <a:ext cx="2438400" cy="838200"/>
          </a:xfrm>
          <a:prstGeom prst="plus">
            <a:avLst>
              <a:gd name="adj" fmla="val 25000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latin typeface="Calibri" pitchFamily="34" charset="0"/>
              </a:rPr>
              <a:t>Transcription</a:t>
            </a:r>
          </a:p>
          <a:p>
            <a:pPr algn="ctr"/>
            <a:r>
              <a:rPr lang="en-GB" sz="2400" b="1">
                <a:latin typeface="Calibri" pitchFamily="34" charset="0"/>
              </a:rPr>
              <a:t>Factors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15387" name="AutoShape 27"/>
          <p:cNvSpPr>
            <a:spLocks/>
          </p:cNvSpPr>
          <p:nvPr/>
        </p:nvSpPr>
        <p:spPr bwMode="auto">
          <a:xfrm>
            <a:off x="4572000" y="4706938"/>
            <a:ext cx="3810000" cy="1749425"/>
          </a:xfrm>
          <a:prstGeom prst="borderCallout2">
            <a:avLst>
              <a:gd name="adj1" fmla="val 7750"/>
              <a:gd name="adj2" fmla="val -2000"/>
              <a:gd name="adj3" fmla="val 7750"/>
              <a:gd name="adj4" fmla="val -22375"/>
              <a:gd name="adj5" fmla="val -53282"/>
              <a:gd name="adj6" fmla="val -43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Transcription factors </a:t>
            </a:r>
            <a:r>
              <a:rPr lang="en-GB" altLang="en-US" b="1">
                <a:latin typeface="Calibri" pitchFamily="34" charset="0"/>
              </a:rPr>
              <a:t>“</a:t>
            </a:r>
            <a:r>
              <a:rPr lang="en-GB" b="1">
                <a:latin typeface="Calibri" pitchFamily="34" charset="0"/>
              </a:rPr>
              <a:t>bend DNA</a:t>
            </a:r>
            <a:r>
              <a:rPr lang="en-GB" altLang="en-US" b="1">
                <a:latin typeface="Calibri" pitchFamily="34" charset="0"/>
              </a:rPr>
              <a:t>”</a:t>
            </a:r>
            <a:r>
              <a:rPr lang="en-GB" b="1">
                <a:latin typeface="Calibri" pitchFamily="34" charset="0"/>
              </a:rPr>
              <a:t> on binding. They can interact with each other and the Basal Transcription Complex to modulate transcription</a:t>
            </a:r>
            <a:r>
              <a:rPr lang="en-GB">
                <a:latin typeface="Calibri" pitchFamily="34" charset="0"/>
              </a:rPr>
              <a:t>.</a:t>
            </a: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457200" y="3951288"/>
            <a:ext cx="3200400" cy="2262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 b="1">
                <a:solidFill>
                  <a:srgbClr val="000000"/>
                </a:solidFill>
                <a:latin typeface="Courier" charset="0"/>
              </a:rPr>
              <a:t>SP1</a:t>
            </a:r>
            <a:r>
              <a:rPr lang="en-GB" sz="1200">
                <a:solidFill>
                  <a:srgbClr val="000000"/>
                </a:solidFill>
                <a:latin typeface="Courier" charset="0"/>
              </a:rPr>
              <a:t>		5' GGGCGG 3'</a:t>
            </a:r>
            <a:r>
              <a:rPr lang="en-GB" sz="1200" b="1">
                <a:solidFill>
                  <a:srgbClr val="000000"/>
                </a:solidFill>
                <a:latin typeface="Courier" charset="0"/>
              </a:rPr>
              <a:t> </a:t>
            </a:r>
          </a:p>
          <a:p>
            <a:pPr eaLnBrk="1" hangingPunct="1"/>
            <a:r>
              <a:rPr lang="en-GB" sz="1200" b="1">
                <a:solidFill>
                  <a:srgbClr val="000000"/>
                </a:solidFill>
                <a:latin typeface="Courier" charset="0"/>
              </a:rPr>
              <a:t>AP1		</a:t>
            </a:r>
            <a:r>
              <a:rPr lang="en-GB" sz="1200">
                <a:solidFill>
                  <a:srgbClr val="000000"/>
                </a:solidFill>
                <a:latin typeface="Courier" charset="0"/>
              </a:rPr>
              <a:t>5' TGAGTCA 3</a:t>
            </a:r>
            <a:r>
              <a:rPr lang="en-GB" altLang="en-US" sz="1200">
                <a:solidFill>
                  <a:srgbClr val="000000"/>
                </a:solidFill>
                <a:latin typeface="Courier" charset="0"/>
              </a:rPr>
              <a:t>’</a:t>
            </a:r>
            <a:endParaRPr lang="en-GB" sz="1200">
              <a:solidFill>
                <a:srgbClr val="000000"/>
              </a:solidFill>
              <a:latin typeface="Courier" charset="0"/>
            </a:endParaRPr>
          </a:p>
          <a:p>
            <a:pPr eaLnBrk="1" hangingPunct="1"/>
            <a:r>
              <a:rPr lang="en-GB" sz="1200" b="1">
                <a:solidFill>
                  <a:srgbClr val="000000"/>
                </a:solidFill>
                <a:latin typeface="Courier" charset="0"/>
              </a:rPr>
              <a:t>SRF		</a:t>
            </a:r>
            <a:r>
              <a:rPr lang="en-GB" sz="1200">
                <a:solidFill>
                  <a:srgbClr val="000000"/>
                </a:solidFill>
                <a:latin typeface="Courier" charset="0"/>
              </a:rPr>
              <a:t>5' NNCC(A/T)6GGNN 3'</a:t>
            </a:r>
          </a:p>
          <a:p>
            <a:pPr eaLnBrk="1" hangingPunct="1"/>
            <a:r>
              <a:rPr lang="en-GB" sz="1200" b="1">
                <a:solidFill>
                  <a:srgbClr val="000000"/>
                </a:solidFill>
                <a:latin typeface="Courier" charset="0"/>
              </a:rPr>
              <a:t>Oct		</a:t>
            </a:r>
            <a:r>
              <a:rPr lang="en-GB" sz="1200">
                <a:solidFill>
                  <a:srgbClr val="000000"/>
                </a:solidFill>
                <a:latin typeface="Courier" charset="0"/>
              </a:rPr>
              <a:t>5' ATTTGCAT 3'</a:t>
            </a:r>
          </a:p>
          <a:p>
            <a:pPr eaLnBrk="1" hangingPunct="1"/>
            <a:r>
              <a:rPr lang="en-GB" sz="1200" b="1">
                <a:solidFill>
                  <a:srgbClr val="000000"/>
                </a:solidFill>
                <a:latin typeface="Courier" charset="0"/>
              </a:rPr>
              <a:t>Pit		</a:t>
            </a:r>
            <a:r>
              <a:rPr lang="en-GB" sz="1200">
                <a:solidFill>
                  <a:srgbClr val="000000"/>
                </a:solidFill>
                <a:latin typeface="Courier" charset="0"/>
              </a:rPr>
              <a:t>5' A/ TTATNCAT 3</a:t>
            </a:r>
            <a:r>
              <a:rPr lang="en-GB" altLang="en-US" sz="1200">
                <a:solidFill>
                  <a:srgbClr val="000000"/>
                </a:solidFill>
                <a:latin typeface="Courier" charset="0"/>
              </a:rPr>
              <a:t>’</a:t>
            </a:r>
            <a:endParaRPr lang="en-GB" sz="1200">
              <a:solidFill>
                <a:srgbClr val="000000"/>
              </a:solidFill>
              <a:latin typeface="Courier" charset="0"/>
            </a:endParaRPr>
          </a:p>
          <a:p>
            <a:pPr eaLnBrk="1" hangingPunct="1"/>
            <a:r>
              <a:rPr lang="en-GB" sz="1200" b="1">
                <a:solidFill>
                  <a:srgbClr val="000000"/>
                </a:solidFill>
                <a:latin typeface="Courier" charset="0"/>
              </a:rPr>
              <a:t>GR		</a:t>
            </a:r>
            <a:r>
              <a:rPr lang="en-GB" sz="1200">
                <a:solidFill>
                  <a:srgbClr val="000000"/>
                </a:solidFill>
                <a:latin typeface="Courier" charset="0"/>
              </a:rPr>
              <a:t>5' AGAACAN3TGTTCT 3'</a:t>
            </a:r>
          </a:p>
          <a:p>
            <a:pPr eaLnBrk="1" hangingPunct="1"/>
            <a:r>
              <a:rPr lang="en-GB" sz="1200" b="1">
                <a:solidFill>
                  <a:srgbClr val="000000"/>
                </a:solidFill>
                <a:latin typeface="Courier" charset="0"/>
              </a:rPr>
              <a:t>CREB /ATF</a:t>
            </a:r>
            <a:r>
              <a:rPr lang="en-GB" sz="1200">
                <a:solidFill>
                  <a:srgbClr val="000000"/>
                </a:solidFill>
                <a:latin typeface="Courier" charset="0"/>
              </a:rPr>
              <a:t> 5' TGACGTCA 3'</a:t>
            </a:r>
          </a:p>
          <a:p>
            <a:pPr eaLnBrk="1" hangingPunct="1"/>
            <a:r>
              <a:rPr lang="en-GB" sz="1200" b="1">
                <a:solidFill>
                  <a:srgbClr val="000000"/>
                </a:solidFill>
                <a:latin typeface="Courier" charset="0"/>
              </a:rPr>
              <a:t>CTF		</a:t>
            </a:r>
            <a:r>
              <a:rPr lang="en-GB" sz="1200">
                <a:solidFill>
                  <a:srgbClr val="000000"/>
                </a:solidFill>
                <a:latin typeface="Courier" charset="0"/>
              </a:rPr>
              <a:t>5' GCCAAT 3'</a:t>
            </a:r>
          </a:p>
          <a:p>
            <a:pPr eaLnBrk="1" hangingPunct="1"/>
            <a:r>
              <a:rPr lang="en-GB" sz="1200" b="1">
                <a:solidFill>
                  <a:srgbClr val="000000"/>
                </a:solidFill>
                <a:latin typeface="Courier" charset="0"/>
              </a:rPr>
              <a:t>AP2		</a:t>
            </a:r>
            <a:r>
              <a:rPr lang="en-GB" sz="1200">
                <a:solidFill>
                  <a:srgbClr val="000000"/>
                </a:solidFill>
                <a:latin typeface="Courier" charset="0"/>
              </a:rPr>
              <a:t>5' CCCCAGGC 3'</a:t>
            </a:r>
          </a:p>
          <a:p>
            <a:pPr eaLnBrk="1" hangingPunct="1"/>
            <a:r>
              <a:rPr lang="en-GB" sz="1200" b="1">
                <a:solidFill>
                  <a:srgbClr val="000000"/>
                </a:solidFill>
                <a:latin typeface="Courier" charset="0"/>
              </a:rPr>
              <a:t>C/EBP	</a:t>
            </a:r>
            <a:r>
              <a:rPr lang="en-GB" sz="1200">
                <a:solidFill>
                  <a:srgbClr val="000000"/>
                </a:solidFill>
                <a:latin typeface="Courier" charset="0"/>
              </a:rPr>
              <a:t>5' TGTGGAAAG 3'</a:t>
            </a:r>
          </a:p>
          <a:p>
            <a:pPr eaLnBrk="1" hangingPunct="1"/>
            <a:r>
              <a:rPr lang="en-GB" sz="1200">
                <a:solidFill>
                  <a:srgbClr val="000000"/>
                </a:solidFill>
                <a:latin typeface="Courier" charset="0"/>
              </a:rPr>
              <a:t>		5' CCAAT 3'</a:t>
            </a:r>
          </a:p>
          <a:p>
            <a:pPr eaLnBrk="1" hangingPunct="1"/>
            <a:endParaRPr lang="en-GB" sz="900">
              <a:solidFill>
                <a:srgbClr val="000000"/>
              </a:solidFill>
              <a:latin typeface="Courier" charset="0"/>
            </a:endParaRPr>
          </a:p>
        </p:txBody>
      </p:sp>
      <p:grpSp>
        <p:nvGrpSpPr>
          <p:cNvPr id="53260" name="Group 37"/>
          <p:cNvGrpSpPr>
            <a:grpSpLocks/>
          </p:cNvGrpSpPr>
          <p:nvPr/>
        </p:nvGrpSpPr>
        <p:grpSpPr bwMode="auto">
          <a:xfrm>
            <a:off x="2438400" y="1371600"/>
            <a:ext cx="3429000" cy="609600"/>
            <a:chOff x="1536" y="864"/>
            <a:chExt cx="2160" cy="384"/>
          </a:xfrm>
        </p:grpSpPr>
        <p:grpSp>
          <p:nvGrpSpPr>
            <p:cNvPr id="53262" name="Group 38"/>
            <p:cNvGrpSpPr>
              <a:grpSpLocks/>
            </p:cNvGrpSpPr>
            <p:nvPr/>
          </p:nvGrpSpPr>
          <p:grpSpPr bwMode="auto">
            <a:xfrm>
              <a:off x="2112" y="864"/>
              <a:ext cx="1584" cy="288"/>
              <a:chOff x="2112" y="864"/>
              <a:chExt cx="1584" cy="288"/>
            </a:xfrm>
          </p:grpSpPr>
          <p:grpSp>
            <p:nvGrpSpPr>
              <p:cNvPr id="53264" name="Group 39"/>
              <p:cNvGrpSpPr>
                <a:grpSpLocks/>
              </p:cNvGrpSpPr>
              <p:nvPr/>
            </p:nvGrpSpPr>
            <p:grpSpPr bwMode="auto">
              <a:xfrm>
                <a:off x="2112" y="864"/>
                <a:ext cx="720" cy="288"/>
                <a:chOff x="2112" y="864"/>
                <a:chExt cx="720" cy="288"/>
              </a:xfrm>
            </p:grpSpPr>
            <p:sp>
              <p:nvSpPr>
                <p:cNvPr id="53267" name="Oval 40"/>
                <p:cNvSpPr>
                  <a:spLocks noChangeArrowheads="1"/>
                </p:cNvSpPr>
                <p:nvPr/>
              </p:nvSpPr>
              <p:spPr bwMode="auto">
                <a:xfrm>
                  <a:off x="2112" y="864"/>
                  <a:ext cx="720" cy="288"/>
                </a:xfrm>
                <a:prstGeom prst="ellipse">
                  <a:avLst/>
                </a:prstGeom>
                <a:solidFill>
                  <a:srgbClr val="66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53268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208" y="912"/>
                  <a:ext cx="50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1800" b="1">
                      <a:latin typeface="Calibri" pitchFamily="34" charset="0"/>
                    </a:rPr>
                    <a:t>TF IIE</a:t>
                  </a:r>
                </a:p>
              </p:txBody>
            </p:sp>
          </p:grpSp>
          <p:sp>
            <p:nvSpPr>
              <p:cNvPr id="53265" name="Oval 42"/>
              <p:cNvSpPr>
                <a:spLocks noChangeArrowheads="1"/>
              </p:cNvSpPr>
              <p:nvPr/>
            </p:nvSpPr>
            <p:spPr bwMode="auto">
              <a:xfrm>
                <a:off x="2976" y="864"/>
                <a:ext cx="720" cy="288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Calibri" pitchFamily="34" charset="0"/>
                </a:endParaRPr>
              </a:p>
            </p:txBody>
          </p:sp>
          <p:sp>
            <p:nvSpPr>
              <p:cNvPr id="53266" name="Text Box 43"/>
              <p:cNvSpPr txBox="1">
                <a:spLocks noChangeArrowheads="1"/>
              </p:cNvSpPr>
              <p:nvPr/>
            </p:nvSpPr>
            <p:spPr bwMode="auto">
              <a:xfrm>
                <a:off x="3072" y="912"/>
                <a:ext cx="5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1800" b="1">
                    <a:latin typeface="Calibri" pitchFamily="34" charset="0"/>
                  </a:rPr>
                  <a:t>TF II H</a:t>
                </a:r>
              </a:p>
            </p:txBody>
          </p:sp>
        </p:grpSp>
        <p:sp>
          <p:nvSpPr>
            <p:cNvPr id="53263" name="Oval 44"/>
            <p:cNvSpPr>
              <a:spLocks noChangeArrowheads="1"/>
            </p:cNvSpPr>
            <p:nvPr/>
          </p:nvSpPr>
          <p:spPr bwMode="auto">
            <a:xfrm>
              <a:off x="1536" y="1008"/>
              <a:ext cx="576" cy="24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b="1">
                  <a:latin typeface="Calibri" pitchFamily="34" charset="0"/>
                </a:rPr>
                <a:t>TFIIJ</a:t>
              </a:r>
              <a:endParaRPr lang="en-GB" sz="2400">
                <a:latin typeface="Calibri" pitchFamily="34" charset="0"/>
              </a:endParaRPr>
            </a:p>
          </p:txBody>
        </p:sp>
      </p:grpSp>
      <p:sp>
        <p:nvSpPr>
          <p:cNvPr id="53261" name="Text Box 45"/>
          <p:cNvSpPr txBox="1">
            <a:spLocks noChangeArrowheads="1"/>
          </p:cNvSpPr>
          <p:nvPr/>
        </p:nvSpPr>
        <p:spPr bwMode="auto">
          <a:xfrm>
            <a:off x="838200" y="228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6" grpId="0" animBg="1" autoUpdateAnimBg="0"/>
      <p:bldP spid="15387" grpId="0" animBg="1" autoUpdateAnimBg="0"/>
      <p:bldP spid="1538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6200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b="1">
                <a:latin typeface="Calibri" pitchFamily="34" charset="0"/>
              </a:rPr>
              <a:t>Transcription Factor Activity</a:t>
            </a:r>
            <a:endParaRPr lang="en-GB">
              <a:latin typeface="Calibri" pitchFamily="34" charset="0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571500" y="762000"/>
            <a:ext cx="8001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Transcription factors also facilitate transcription by helping to remodel </a:t>
            </a:r>
            <a:r>
              <a:rPr lang="en-GB" altLang="en-US" b="1">
                <a:latin typeface="Calibri" pitchFamily="34" charset="0"/>
              </a:rPr>
              <a:t>“</a:t>
            </a:r>
            <a:r>
              <a:rPr lang="en-GB" b="1">
                <a:latin typeface="Calibri" pitchFamily="34" charset="0"/>
              </a:rPr>
              <a:t>chromatin</a:t>
            </a:r>
            <a:r>
              <a:rPr lang="en-GB" altLang="en-US" b="1">
                <a:latin typeface="Calibri" pitchFamily="34" charset="0"/>
              </a:rPr>
              <a:t>”</a:t>
            </a:r>
            <a:r>
              <a:rPr lang="en-GB" b="1">
                <a:latin typeface="Calibri" pitchFamily="34" charset="0"/>
              </a:rPr>
              <a:t>. They do this by recruiting proteins with enzymatic activities that modify histones.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533400" y="1600200"/>
            <a:ext cx="7086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b="1"/>
              <a:t> The Nucleosome is the building block of chromatin</a:t>
            </a:r>
            <a:endParaRPr lang="en-GB" sz="1000" b="1"/>
          </a:p>
          <a:p>
            <a:pPr marL="481013" lvl="2" indent="-96838">
              <a:spcAft>
                <a:spcPct val="50000"/>
              </a:spcAft>
              <a:buFontTx/>
              <a:buChar char="•"/>
            </a:pPr>
            <a:r>
              <a:rPr lang="en-GB" sz="1400" b="1"/>
              <a:t> Protein-DNA complex</a:t>
            </a:r>
          </a:p>
          <a:p>
            <a:pPr marL="481013" lvl="2" indent="-96838">
              <a:spcAft>
                <a:spcPct val="50000"/>
              </a:spcAft>
              <a:buFontTx/>
              <a:buChar char="•"/>
            </a:pPr>
            <a:r>
              <a:rPr lang="en-GB" sz="1400" b="1"/>
              <a:t> Histone tails extend from nucleosome =&gt; subject to post-translational modification</a:t>
            </a:r>
            <a:endParaRPr lang="en-US" sz="1400" b="1"/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60400" y="5611813"/>
            <a:ext cx="80264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50000"/>
              </a:spcAft>
            </a:pPr>
            <a:r>
              <a:rPr lang="en-GB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HYPERACETYLATION CORRELATES WITH GENE EXPRESSION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914400" y="2905125"/>
            <a:ext cx="7543800" cy="2809875"/>
            <a:chOff x="576" y="1680"/>
            <a:chExt cx="4752" cy="1770"/>
          </a:xfrm>
        </p:grpSpPr>
        <p:sp>
          <p:nvSpPr>
            <p:cNvPr id="55303" name="Text Box 5"/>
            <p:cNvSpPr txBox="1">
              <a:spLocks noChangeArrowheads="1"/>
            </p:cNvSpPr>
            <p:nvPr/>
          </p:nvSpPr>
          <p:spPr bwMode="auto">
            <a:xfrm>
              <a:off x="576" y="2976"/>
              <a:ext cx="4752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lvl="1" algn="just" eaLnBrk="1" hangingPunct="1">
                <a:lnSpc>
                  <a:spcPct val="120000"/>
                </a:lnSpc>
              </a:pPr>
              <a:r>
                <a:rPr lang="en-GB" sz="1800" b="1">
                  <a:solidFill>
                    <a:srgbClr val="2100FA"/>
                  </a:solidFill>
                </a:rPr>
                <a:t>Deacetylated histones	      Acetylated histones</a:t>
              </a:r>
              <a:endParaRPr lang="en-GB" sz="1800" b="1">
                <a:solidFill>
                  <a:srgbClr val="FA2D37"/>
                </a:solidFill>
              </a:endParaRPr>
            </a:p>
            <a:p>
              <a:pPr lvl="1" algn="just" eaLnBrk="1" hangingPunct="1">
                <a:lnSpc>
                  <a:spcPct val="120000"/>
                </a:lnSpc>
              </a:pPr>
              <a:r>
                <a:rPr lang="en-GB" sz="1800" b="1">
                  <a:solidFill>
                    <a:srgbClr val="FA2D37"/>
                  </a:solidFill>
                </a:rPr>
                <a:t>         </a:t>
              </a:r>
              <a:r>
                <a:rPr lang="en-GB" altLang="en-US" sz="1800" b="1">
                  <a:solidFill>
                    <a:srgbClr val="FA2D37"/>
                  </a:solidFill>
                </a:rPr>
                <a:t>“</a:t>
              </a:r>
              <a:r>
                <a:rPr lang="en-GB" sz="1800" b="1">
                  <a:solidFill>
                    <a:srgbClr val="FA2D37"/>
                  </a:solidFill>
                </a:rPr>
                <a:t>CLOSED</a:t>
              </a:r>
              <a:r>
                <a:rPr lang="en-GB" altLang="en-US" sz="1800" b="1">
                  <a:solidFill>
                    <a:srgbClr val="FA2D37"/>
                  </a:solidFill>
                </a:rPr>
                <a:t>”</a:t>
              </a:r>
              <a:r>
                <a:rPr lang="en-GB" sz="1800" b="1">
                  <a:solidFill>
                    <a:srgbClr val="FA2D37"/>
                  </a:solidFill>
                </a:rPr>
                <a:t>		                </a:t>
              </a:r>
              <a:r>
                <a:rPr lang="en-GB" altLang="en-US" sz="1800" b="1">
                  <a:solidFill>
                    <a:srgbClr val="FA2D37"/>
                  </a:solidFill>
                </a:rPr>
                <a:t>“</a:t>
              </a:r>
              <a:r>
                <a:rPr lang="en-GB" sz="1800" b="1">
                  <a:solidFill>
                    <a:srgbClr val="FA2D37"/>
                  </a:solidFill>
                </a:rPr>
                <a:t>OPEN</a:t>
              </a:r>
              <a:r>
                <a:rPr lang="en-GB" altLang="en-US" sz="1800" b="1">
                  <a:solidFill>
                    <a:srgbClr val="FA2D37"/>
                  </a:solidFill>
                </a:rPr>
                <a:t>”</a:t>
              </a:r>
              <a:endParaRPr lang="en-GB" sz="1800" b="1"/>
            </a:p>
          </p:txBody>
        </p:sp>
        <p:grpSp>
          <p:nvGrpSpPr>
            <p:cNvPr id="55304" name="Group 6"/>
            <p:cNvGrpSpPr>
              <a:grpSpLocks/>
            </p:cNvGrpSpPr>
            <p:nvPr/>
          </p:nvGrpSpPr>
          <p:grpSpPr bwMode="auto">
            <a:xfrm>
              <a:off x="908" y="1680"/>
              <a:ext cx="3944" cy="1266"/>
              <a:chOff x="904" y="1934"/>
              <a:chExt cx="3944" cy="1266"/>
            </a:xfrm>
          </p:grpSpPr>
          <p:pic>
            <p:nvPicPr>
              <p:cNvPr id="55308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4" y="2289"/>
                <a:ext cx="3749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55309" name="Line 8"/>
              <p:cNvSpPr>
                <a:spLocks noChangeShapeType="1"/>
              </p:cNvSpPr>
              <p:nvPr/>
            </p:nvSpPr>
            <p:spPr bwMode="auto">
              <a:xfrm>
                <a:off x="1426" y="2200"/>
                <a:ext cx="91" cy="20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triangl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5310" name="Text Box 9"/>
              <p:cNvSpPr txBox="1">
                <a:spLocks noChangeArrowheads="1"/>
              </p:cNvSpPr>
              <p:nvPr/>
            </p:nvSpPr>
            <p:spPr bwMode="auto">
              <a:xfrm>
                <a:off x="909" y="1993"/>
                <a:ext cx="9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just" eaLnBrk="1" hangingPunct="1"/>
                <a:r>
                  <a:rPr lang="en-GB" sz="1800" b="1">
                    <a:solidFill>
                      <a:srgbClr val="2100FA"/>
                    </a:solidFill>
                  </a:rPr>
                  <a:t>Nucleosome</a:t>
                </a:r>
              </a:p>
            </p:txBody>
          </p:sp>
          <p:sp>
            <p:nvSpPr>
              <p:cNvPr id="55311" name="Line 10"/>
              <p:cNvSpPr>
                <a:spLocks noChangeShapeType="1"/>
              </p:cNvSpPr>
              <p:nvPr/>
            </p:nvSpPr>
            <p:spPr bwMode="auto">
              <a:xfrm>
                <a:off x="3453" y="2217"/>
                <a:ext cx="91" cy="20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triangl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5312" name="Text Box 11"/>
              <p:cNvSpPr txBox="1">
                <a:spLocks noChangeArrowheads="1"/>
              </p:cNvSpPr>
              <p:nvPr/>
            </p:nvSpPr>
            <p:spPr bwMode="auto">
              <a:xfrm>
                <a:off x="3120" y="2001"/>
                <a:ext cx="4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just" eaLnBrk="1" hangingPunct="1"/>
                <a:r>
                  <a:rPr lang="en-GB" sz="1800" b="1">
                    <a:solidFill>
                      <a:srgbClr val="2100FA"/>
                    </a:solidFill>
                  </a:rPr>
                  <a:t>DNA</a:t>
                </a:r>
              </a:p>
            </p:txBody>
          </p:sp>
          <p:sp>
            <p:nvSpPr>
              <p:cNvPr id="55313" name="Line 12"/>
              <p:cNvSpPr>
                <a:spLocks noChangeShapeType="1"/>
              </p:cNvSpPr>
              <p:nvPr/>
            </p:nvSpPr>
            <p:spPr bwMode="auto">
              <a:xfrm>
                <a:off x="3952" y="2152"/>
                <a:ext cx="80" cy="17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 type="none" w="sm" len="sm"/>
                    <a:tailEnd type="triangl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5314" name="Text Box 13"/>
              <p:cNvSpPr txBox="1">
                <a:spLocks noChangeArrowheads="1"/>
              </p:cNvSpPr>
              <p:nvPr/>
            </p:nvSpPr>
            <p:spPr bwMode="auto">
              <a:xfrm>
                <a:off x="3836" y="1934"/>
                <a:ext cx="10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just" eaLnBrk="1" hangingPunct="1"/>
                <a:r>
                  <a:rPr lang="en-GB" sz="1800" b="1">
                    <a:solidFill>
                      <a:srgbClr val="2100FA"/>
                    </a:solidFill>
                  </a:rPr>
                  <a:t>Histone Tails</a:t>
                </a:r>
              </a:p>
            </p:txBody>
          </p:sp>
        </p:grpSp>
        <p:sp>
          <p:nvSpPr>
            <p:cNvPr id="55305" name="Line 15"/>
            <p:cNvSpPr>
              <a:spLocks noChangeShapeType="1"/>
            </p:cNvSpPr>
            <p:nvPr/>
          </p:nvSpPr>
          <p:spPr bwMode="auto">
            <a:xfrm>
              <a:off x="3408" y="1968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06" name="Line 16"/>
            <p:cNvSpPr>
              <a:spLocks noChangeShapeType="1"/>
            </p:cNvSpPr>
            <p:nvPr/>
          </p:nvSpPr>
          <p:spPr bwMode="auto">
            <a:xfrm>
              <a:off x="4272" y="192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07" name="Line 19"/>
            <p:cNvSpPr>
              <a:spLocks noChangeShapeType="1"/>
            </p:cNvSpPr>
            <p:nvPr/>
          </p:nvSpPr>
          <p:spPr bwMode="auto">
            <a:xfrm>
              <a:off x="1344" y="1968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660400" y="6069013"/>
            <a:ext cx="70167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50000"/>
              </a:spcAft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HYPOACETYLATION CORRELATES WITH GENE REPRESSION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 autoUpdateAnimBg="0"/>
      <p:bldP spid="49166" grpId="0" build="p" autoUpdateAnimBg="0"/>
      <p:bldP spid="4917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09600" y="381000"/>
            <a:ext cx="79248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latin typeface="Calibri" pitchFamily="34" charset="0"/>
              </a:rPr>
              <a:t>Factors Determining Transcription Factor Expression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693150" cy="52038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 </a:t>
            </a:r>
            <a:r>
              <a:rPr lang="en-GB" b="1">
                <a:latin typeface="Calibri" pitchFamily="34" charset="0"/>
              </a:rPr>
              <a:t>Cell lineage</a:t>
            </a:r>
            <a:r>
              <a:rPr lang="en-GB">
                <a:latin typeface="Calibri" pitchFamily="34" charset="0"/>
              </a:rPr>
              <a:t> is a major determinant of Transcription Factor</a:t>
            </a:r>
          </a:p>
          <a:p>
            <a:pPr eaLnBrk="1" hangingPunct="1"/>
            <a:r>
              <a:rPr lang="en-GB">
                <a:latin typeface="Calibri" pitchFamily="34" charset="0"/>
              </a:rPr>
              <a:t>expression</a:t>
            </a:r>
          </a:p>
          <a:p>
            <a:pPr eaLnBrk="1" hangingPunct="1">
              <a:buFontTx/>
              <a:buChar char="•"/>
            </a:pPr>
            <a:endParaRPr lang="en-GB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 Transcription Factor expression / activity is altered by </a:t>
            </a:r>
            <a:r>
              <a:rPr lang="en-GB" b="1">
                <a:latin typeface="Calibri" pitchFamily="34" charset="0"/>
              </a:rPr>
              <a:t>signals</a:t>
            </a:r>
            <a:endParaRPr lang="en-GB">
              <a:latin typeface="Calibri" pitchFamily="34" charset="0"/>
            </a:endParaRPr>
          </a:p>
          <a:p>
            <a:pPr eaLnBrk="1" hangingPunct="1"/>
            <a:r>
              <a:rPr lang="en-GB">
                <a:latin typeface="Calibri" pitchFamily="34" charset="0"/>
              </a:rPr>
              <a:t>external to  the cell, eg:</a:t>
            </a:r>
          </a:p>
          <a:p>
            <a:pPr eaLnBrk="1" hangingPunct="1"/>
            <a:endParaRPr lang="en-GB">
              <a:latin typeface="Calibri" pitchFamily="34" charset="0"/>
            </a:endParaRPr>
          </a:p>
          <a:p>
            <a:pPr eaLnBrk="1" hangingPunct="1"/>
            <a:r>
              <a:rPr lang="en-GB">
                <a:latin typeface="Calibri" pitchFamily="34" charset="0"/>
              </a:rPr>
              <a:t>			Hormones</a:t>
            </a:r>
          </a:p>
          <a:p>
            <a:pPr eaLnBrk="1" hangingPunct="1"/>
            <a:r>
              <a:rPr lang="en-GB">
                <a:latin typeface="Calibri" pitchFamily="34" charset="0"/>
              </a:rPr>
              <a:t>			Growth Factors</a:t>
            </a:r>
          </a:p>
          <a:p>
            <a:pPr eaLnBrk="1" hangingPunct="1"/>
            <a:r>
              <a:rPr lang="en-GB">
                <a:latin typeface="Calibri" pitchFamily="34" charset="0"/>
              </a:rPr>
              <a:t>			Mechanical Stress</a:t>
            </a:r>
          </a:p>
          <a:p>
            <a:pPr eaLnBrk="1" hangingPunct="1"/>
            <a:r>
              <a:rPr lang="en-GB">
                <a:latin typeface="Calibri" pitchFamily="34" charset="0"/>
              </a:rPr>
              <a:t>			Heat</a:t>
            </a:r>
          </a:p>
          <a:p>
            <a:pPr eaLnBrk="1" hangingPunct="1"/>
            <a:r>
              <a:rPr lang="en-GB">
                <a:latin typeface="Calibri" pitchFamily="34" charset="0"/>
              </a:rPr>
              <a:t>			Cell contact</a:t>
            </a:r>
          </a:p>
          <a:p>
            <a:pPr eaLnBrk="1" hangingPunct="1"/>
            <a:r>
              <a:rPr lang="en-GB">
                <a:latin typeface="Calibri" pitchFamily="34" charset="0"/>
              </a:rPr>
              <a:t>			Light</a:t>
            </a:r>
          </a:p>
          <a:p>
            <a:pPr eaLnBrk="1" hangingPunct="1"/>
            <a:r>
              <a:rPr lang="en-GB">
                <a:latin typeface="Calibri" pitchFamily="34" charset="0"/>
              </a:rPr>
              <a:t>			Touch</a:t>
            </a:r>
          </a:p>
          <a:p>
            <a:pPr eaLnBrk="1" hangingPunct="1"/>
            <a:r>
              <a:rPr lang="en-GB">
                <a:latin typeface="Calibri" pitchFamily="34" charset="0"/>
              </a:rPr>
              <a:t>			Voltage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228600"/>
            <a:ext cx="8839200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b="1">
                <a:latin typeface="Calibri" pitchFamily="34" charset="0"/>
              </a:rPr>
              <a:t>Gene Regulation In Human Disease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69925" y="1196975"/>
            <a:ext cx="7473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 Mutated Transcription Factors have been implicated </a:t>
            </a:r>
          </a:p>
          <a:p>
            <a:pPr eaLnBrk="1" hangingPunct="1"/>
            <a:r>
              <a:rPr lang="en-GB">
                <a:latin typeface="Calibri" pitchFamily="34" charset="0"/>
              </a:rPr>
              <a:t>in several human hereditary disorders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46125" y="2416175"/>
            <a:ext cx="7591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 Abnormal Transcription Factor expression is found in </a:t>
            </a:r>
          </a:p>
          <a:p>
            <a:pPr eaLnBrk="1" hangingPunct="1"/>
            <a:r>
              <a:rPr lang="en-GB">
                <a:latin typeface="Calibri" pitchFamily="34" charset="0"/>
              </a:rPr>
              <a:t>several human cancers 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85800" y="3886200"/>
            <a:ext cx="7219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Mutations affecting the regulation of specific genes </a:t>
            </a:r>
          </a:p>
          <a:p>
            <a:pPr eaLnBrk="1" hangingPunct="1"/>
            <a:r>
              <a:rPr lang="en-GB">
                <a:latin typeface="Calibri" pitchFamily="34" charset="0"/>
              </a:rPr>
              <a:t>have been described in certain human diseases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  <p:bldP spid="39941" grpId="0" autoUpdateAnimBg="0"/>
      <p:bldP spid="3994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28"/>
          <p:cNvGrpSpPr>
            <a:grpSpLocks/>
          </p:cNvGrpSpPr>
          <p:nvPr/>
        </p:nvGrpSpPr>
        <p:grpSpPr bwMode="auto">
          <a:xfrm>
            <a:off x="2133600" y="2286000"/>
            <a:ext cx="2438400" cy="2362200"/>
            <a:chOff x="1296" y="1392"/>
            <a:chExt cx="1536" cy="1488"/>
          </a:xfrm>
        </p:grpSpPr>
        <p:sp>
          <p:nvSpPr>
            <p:cNvPr id="61462" name="Oval 3"/>
            <p:cNvSpPr>
              <a:spLocks noChangeArrowheads="1"/>
            </p:cNvSpPr>
            <p:nvPr/>
          </p:nvSpPr>
          <p:spPr bwMode="auto">
            <a:xfrm>
              <a:off x="1296" y="1392"/>
              <a:ext cx="1536" cy="14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latin typeface="Calibri" pitchFamily="34" charset="0"/>
              </a:endParaRPr>
            </a:p>
          </p:txBody>
        </p:sp>
        <p:sp>
          <p:nvSpPr>
            <p:cNvPr id="61463" name="Oval 4"/>
            <p:cNvSpPr>
              <a:spLocks noChangeArrowheads="1"/>
            </p:cNvSpPr>
            <p:nvPr/>
          </p:nvSpPr>
          <p:spPr bwMode="auto">
            <a:xfrm>
              <a:off x="1488" y="2160"/>
              <a:ext cx="105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b="1">
                  <a:latin typeface="Calibri" pitchFamily="34" charset="0"/>
                </a:rPr>
                <a:t>Nucleus</a:t>
              </a:r>
              <a:endParaRPr lang="en-GB">
                <a:latin typeface="Calibri" pitchFamily="34" charset="0"/>
              </a:endParaRPr>
            </a:p>
          </p:txBody>
        </p:sp>
      </p:grp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34290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348538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>
                <a:latin typeface="Calibri" pitchFamily="34" charset="0"/>
              </a:rPr>
              <a:t>Example 1; Inflamation and Transcription Factors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600200" y="4572000"/>
            <a:ext cx="3894138" cy="1128713"/>
            <a:chOff x="1008" y="2880"/>
            <a:chExt cx="2453" cy="711"/>
          </a:xfrm>
        </p:grpSpPr>
        <p:sp>
          <p:nvSpPr>
            <p:cNvPr id="61458" name="Line 10"/>
            <p:cNvSpPr>
              <a:spLocks noChangeShapeType="1"/>
            </p:cNvSpPr>
            <p:nvPr/>
          </p:nvSpPr>
          <p:spPr bwMode="auto">
            <a:xfrm flipH="1">
              <a:off x="1728" y="2880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59" name="Line 11"/>
            <p:cNvSpPr>
              <a:spLocks noChangeShapeType="1"/>
            </p:cNvSpPr>
            <p:nvPr/>
          </p:nvSpPr>
          <p:spPr bwMode="auto">
            <a:xfrm>
              <a:off x="2016" y="28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60" name="Line 12"/>
            <p:cNvSpPr>
              <a:spLocks noChangeShapeType="1"/>
            </p:cNvSpPr>
            <p:nvPr/>
          </p:nvSpPr>
          <p:spPr bwMode="auto">
            <a:xfrm>
              <a:off x="2016" y="2880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61" name="Text Box 13"/>
            <p:cNvSpPr txBox="1">
              <a:spLocks noChangeArrowheads="1"/>
            </p:cNvSpPr>
            <p:nvPr/>
          </p:nvSpPr>
          <p:spPr bwMode="auto">
            <a:xfrm>
              <a:off x="1008" y="3360"/>
              <a:ext cx="24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altLang="en-US" sz="1800">
                  <a:latin typeface="Calibri" pitchFamily="34" charset="0"/>
                </a:rPr>
                <a:t>“</a:t>
              </a:r>
              <a:r>
                <a:rPr lang="en-GB" sz="1800">
                  <a:latin typeface="Calibri" pitchFamily="34" charset="0"/>
                </a:rPr>
                <a:t>Cytokines</a:t>
              </a:r>
              <a:r>
                <a:rPr lang="en-GB" altLang="en-US" sz="1800">
                  <a:latin typeface="Calibri" pitchFamily="34" charset="0"/>
                </a:rPr>
                <a:t>”</a:t>
              </a:r>
              <a:r>
                <a:rPr lang="en-GB" sz="1800">
                  <a:latin typeface="Calibri" pitchFamily="34" charset="0"/>
                </a:rPr>
                <a:t>; Mediators of inflamation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057400" y="1066800"/>
            <a:ext cx="2484438" cy="990600"/>
            <a:chOff x="1296" y="672"/>
            <a:chExt cx="1565" cy="624"/>
          </a:xfrm>
        </p:grpSpPr>
        <p:sp>
          <p:nvSpPr>
            <p:cNvPr id="61456" name="Line 6"/>
            <p:cNvSpPr>
              <a:spLocks noChangeShapeType="1"/>
            </p:cNvSpPr>
            <p:nvPr/>
          </p:nvSpPr>
          <p:spPr bwMode="auto">
            <a:xfrm>
              <a:off x="2064" y="9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57" name="Text Box 14"/>
            <p:cNvSpPr txBox="1">
              <a:spLocks noChangeArrowheads="1"/>
            </p:cNvSpPr>
            <p:nvPr/>
          </p:nvSpPr>
          <p:spPr bwMode="auto">
            <a:xfrm>
              <a:off x="1296" y="672"/>
              <a:ext cx="15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Calibri" pitchFamily="34" charset="0"/>
                </a:rPr>
                <a:t>Initiators of Inflamation</a:t>
              </a:r>
            </a:p>
          </p:txBody>
        </p:sp>
      </p:grpSp>
      <p:sp>
        <p:nvSpPr>
          <p:cNvPr id="61446" name="Oval 15"/>
          <p:cNvSpPr>
            <a:spLocks noChangeArrowheads="1"/>
          </p:cNvSpPr>
          <p:nvPr/>
        </p:nvSpPr>
        <p:spPr bwMode="auto">
          <a:xfrm>
            <a:off x="2590800" y="2667000"/>
            <a:ext cx="5334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>
                <a:latin typeface="Calibri" pitchFamily="34" charset="0"/>
              </a:rPr>
              <a:t>I</a:t>
            </a:r>
            <a:r>
              <a:rPr lang="en-GB" b="1">
                <a:latin typeface="Symbol" pitchFamily="18" charset="2"/>
              </a:rPr>
              <a:t>k</a:t>
            </a:r>
            <a:r>
              <a:rPr lang="en-GB" b="1">
                <a:latin typeface="Calibri" pitchFamily="34" charset="0"/>
              </a:rPr>
              <a:t>B</a:t>
            </a:r>
            <a:endParaRPr lang="en-GB">
              <a:latin typeface="Calibri" pitchFamily="34" charset="0"/>
            </a:endParaRPr>
          </a:p>
        </p:txBody>
      </p:sp>
      <p:sp>
        <p:nvSpPr>
          <p:cNvPr id="61447" name="Oval 17"/>
          <p:cNvSpPr>
            <a:spLocks noChangeArrowheads="1"/>
          </p:cNvSpPr>
          <p:nvPr/>
        </p:nvSpPr>
        <p:spPr bwMode="auto">
          <a:xfrm>
            <a:off x="3124200" y="2667000"/>
            <a:ext cx="6858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>
                <a:latin typeface="Calibri" pitchFamily="34" charset="0"/>
              </a:rPr>
              <a:t>NF</a:t>
            </a:r>
            <a:r>
              <a:rPr lang="en-GB" b="1">
                <a:latin typeface="Symbol" pitchFamily="18" charset="2"/>
              </a:rPr>
              <a:t>k</a:t>
            </a:r>
            <a:r>
              <a:rPr lang="en-GB" b="1">
                <a:latin typeface="Calibri" pitchFamily="34" charset="0"/>
              </a:rPr>
              <a:t>B</a:t>
            </a:r>
            <a:endParaRPr lang="en-GB">
              <a:latin typeface="Calibri" pitchFamily="34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200400" y="3886200"/>
            <a:ext cx="1504950" cy="533400"/>
            <a:chOff x="2016" y="2448"/>
            <a:chExt cx="948" cy="336"/>
          </a:xfrm>
        </p:grpSpPr>
        <p:sp>
          <p:nvSpPr>
            <p:cNvPr id="61454" name="Line 8"/>
            <p:cNvSpPr>
              <a:spLocks noChangeShapeType="1"/>
            </p:cNvSpPr>
            <p:nvPr/>
          </p:nvSpPr>
          <p:spPr bwMode="auto">
            <a:xfrm>
              <a:off x="2016" y="24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55" name="Text Box 20"/>
            <p:cNvSpPr txBox="1">
              <a:spLocks noChangeArrowheads="1"/>
            </p:cNvSpPr>
            <p:nvPr/>
          </p:nvSpPr>
          <p:spPr bwMode="auto">
            <a:xfrm>
              <a:off x="2016" y="2544"/>
              <a:ext cx="9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Calibri" pitchFamily="34" charset="0"/>
                </a:rPr>
                <a:t>Transcription</a:t>
              </a:r>
            </a:p>
          </p:txBody>
        </p:sp>
      </p:grpSp>
      <p:sp>
        <p:nvSpPr>
          <p:cNvPr id="47126" name="Oval 22"/>
          <p:cNvSpPr>
            <a:spLocks noChangeArrowheads="1"/>
          </p:cNvSpPr>
          <p:nvPr/>
        </p:nvSpPr>
        <p:spPr bwMode="auto">
          <a:xfrm>
            <a:off x="3657600" y="3657600"/>
            <a:ext cx="3048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2514600" y="25908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2971800" y="2667000"/>
            <a:ext cx="990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n>
                <a:solidFill>
                  <a:schemeClr val="tx1"/>
                </a:solidFill>
              </a:ln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52" name="Text Box 29"/>
          <p:cNvSpPr txBox="1">
            <a:spLocks noChangeArrowheads="1"/>
          </p:cNvSpPr>
          <p:nvPr/>
        </p:nvSpPr>
        <p:spPr bwMode="auto">
          <a:xfrm>
            <a:off x="5699125" y="1203325"/>
            <a:ext cx="314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NF</a:t>
            </a:r>
            <a:r>
              <a:rPr lang="en-GB" sz="1800">
                <a:latin typeface="Symbol" pitchFamily="18" charset="2"/>
              </a:rPr>
              <a:t>k</a:t>
            </a:r>
            <a:r>
              <a:rPr lang="en-GB" sz="1800">
                <a:latin typeface="Calibri" pitchFamily="34" charset="0"/>
              </a:rPr>
              <a:t>B; A Transcription Factor</a:t>
            </a:r>
          </a:p>
        </p:txBody>
      </p:sp>
      <p:sp>
        <p:nvSpPr>
          <p:cNvPr id="61453" name="Text Box 30"/>
          <p:cNvSpPr txBox="1">
            <a:spLocks noChangeArrowheads="1"/>
          </p:cNvSpPr>
          <p:nvPr/>
        </p:nvSpPr>
        <p:spPr bwMode="auto">
          <a:xfrm>
            <a:off x="5715000" y="1828800"/>
            <a:ext cx="270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I</a:t>
            </a:r>
            <a:r>
              <a:rPr lang="en-GB" sz="1800">
                <a:latin typeface="Symbol" pitchFamily="18" charset="2"/>
              </a:rPr>
              <a:t>k</a:t>
            </a:r>
            <a:r>
              <a:rPr lang="en-GB" sz="1800">
                <a:latin typeface="Calibri" pitchFamily="34" charset="0"/>
              </a:rPr>
              <a:t>B; An Inhibitor of NF</a:t>
            </a:r>
            <a:r>
              <a:rPr lang="en-GB" sz="1800">
                <a:latin typeface="Symbol" pitchFamily="18" charset="2"/>
              </a:rPr>
              <a:t>k</a:t>
            </a:r>
            <a:r>
              <a:rPr lang="en-GB" sz="1800">
                <a:latin typeface="Calibri" pitchFamily="34" charset="0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9" grpId="0" animBg="1"/>
      <p:bldP spid="47126" grpId="0" animBg="1"/>
      <p:bldP spid="47127" grpId="0" animBg="1"/>
      <p:bldP spid="471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9" name="Group 2"/>
          <p:cNvGrpSpPr>
            <a:grpSpLocks/>
          </p:cNvGrpSpPr>
          <p:nvPr/>
        </p:nvGrpSpPr>
        <p:grpSpPr bwMode="auto">
          <a:xfrm>
            <a:off x="2133600" y="2286000"/>
            <a:ext cx="2438400" cy="2362200"/>
            <a:chOff x="1296" y="1392"/>
            <a:chExt cx="1536" cy="1488"/>
          </a:xfrm>
        </p:grpSpPr>
        <p:sp>
          <p:nvSpPr>
            <p:cNvPr id="63514" name="Oval 3"/>
            <p:cNvSpPr>
              <a:spLocks noChangeArrowheads="1"/>
            </p:cNvSpPr>
            <p:nvPr/>
          </p:nvSpPr>
          <p:spPr bwMode="auto">
            <a:xfrm>
              <a:off x="1296" y="1392"/>
              <a:ext cx="1536" cy="14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latin typeface="Calibri" pitchFamily="34" charset="0"/>
              </a:endParaRPr>
            </a:p>
          </p:txBody>
        </p:sp>
        <p:sp>
          <p:nvSpPr>
            <p:cNvPr id="63515" name="Oval 4"/>
            <p:cNvSpPr>
              <a:spLocks noChangeArrowheads="1"/>
            </p:cNvSpPr>
            <p:nvPr/>
          </p:nvSpPr>
          <p:spPr bwMode="auto">
            <a:xfrm>
              <a:off x="1488" y="2160"/>
              <a:ext cx="105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b="1">
                  <a:latin typeface="Calibri" pitchFamily="34" charset="0"/>
                </a:rPr>
                <a:t>Nucleus</a:t>
              </a:r>
              <a:endParaRPr lang="en-GB">
                <a:latin typeface="Calibri" pitchFamily="34" charset="0"/>
              </a:endParaRPr>
            </a:p>
          </p:txBody>
        </p:sp>
      </p:grpSp>
      <p:sp>
        <p:nvSpPr>
          <p:cNvPr id="63490" name="Line 5"/>
          <p:cNvSpPr>
            <a:spLocks noChangeShapeType="1"/>
          </p:cNvSpPr>
          <p:nvPr/>
        </p:nvSpPr>
        <p:spPr bwMode="auto">
          <a:xfrm>
            <a:off x="34290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1600200" y="304800"/>
            <a:ext cx="5654675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>
                <a:latin typeface="Calibri" pitchFamily="34" charset="0"/>
              </a:rPr>
              <a:t>Inflamation and Transcription Factors</a:t>
            </a:r>
          </a:p>
        </p:txBody>
      </p:sp>
      <p:grpSp>
        <p:nvGrpSpPr>
          <p:cNvPr id="63492" name="Group 7"/>
          <p:cNvGrpSpPr>
            <a:grpSpLocks/>
          </p:cNvGrpSpPr>
          <p:nvPr/>
        </p:nvGrpSpPr>
        <p:grpSpPr bwMode="auto">
          <a:xfrm>
            <a:off x="1600200" y="4572000"/>
            <a:ext cx="5902325" cy="1128713"/>
            <a:chOff x="1008" y="2880"/>
            <a:chExt cx="3718" cy="711"/>
          </a:xfrm>
        </p:grpSpPr>
        <p:sp>
          <p:nvSpPr>
            <p:cNvPr id="63510" name="Line 8"/>
            <p:cNvSpPr>
              <a:spLocks noChangeShapeType="1"/>
            </p:cNvSpPr>
            <p:nvPr/>
          </p:nvSpPr>
          <p:spPr bwMode="auto">
            <a:xfrm flipH="1">
              <a:off x="1728" y="2880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511" name="Line 9"/>
            <p:cNvSpPr>
              <a:spLocks noChangeShapeType="1"/>
            </p:cNvSpPr>
            <p:nvPr/>
          </p:nvSpPr>
          <p:spPr bwMode="auto">
            <a:xfrm>
              <a:off x="2016" y="288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512" name="Line 10"/>
            <p:cNvSpPr>
              <a:spLocks noChangeShapeType="1"/>
            </p:cNvSpPr>
            <p:nvPr/>
          </p:nvSpPr>
          <p:spPr bwMode="auto">
            <a:xfrm>
              <a:off x="2016" y="2880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513" name="Text Box 11"/>
            <p:cNvSpPr txBox="1">
              <a:spLocks noChangeArrowheads="1"/>
            </p:cNvSpPr>
            <p:nvPr/>
          </p:nvSpPr>
          <p:spPr bwMode="auto">
            <a:xfrm>
              <a:off x="1008" y="3360"/>
              <a:ext cx="37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Calibri" pitchFamily="34" charset="0"/>
                </a:rPr>
                <a:t>Block production of </a:t>
              </a:r>
              <a:r>
                <a:rPr lang="en-GB" altLang="en-US" sz="1800">
                  <a:latin typeface="Calibri" pitchFamily="34" charset="0"/>
                </a:rPr>
                <a:t>“</a:t>
              </a:r>
              <a:r>
                <a:rPr lang="en-GB" sz="1800">
                  <a:latin typeface="Calibri" pitchFamily="34" charset="0"/>
                </a:rPr>
                <a:t>Cytokines</a:t>
              </a:r>
              <a:r>
                <a:rPr lang="en-GB" altLang="en-US" sz="1800">
                  <a:latin typeface="Calibri" pitchFamily="34" charset="0"/>
                </a:rPr>
                <a:t>”</a:t>
              </a:r>
              <a:r>
                <a:rPr lang="en-GB" sz="1800">
                  <a:latin typeface="Calibri" pitchFamily="34" charset="0"/>
                </a:rPr>
                <a:t>; Mediators of inflamation</a:t>
              </a:r>
            </a:p>
          </p:txBody>
        </p:sp>
      </p:grpSp>
      <p:grpSp>
        <p:nvGrpSpPr>
          <p:cNvPr id="63493" name="Group 12"/>
          <p:cNvGrpSpPr>
            <a:grpSpLocks/>
          </p:cNvGrpSpPr>
          <p:nvPr/>
        </p:nvGrpSpPr>
        <p:grpSpPr bwMode="auto">
          <a:xfrm>
            <a:off x="2057400" y="1066800"/>
            <a:ext cx="2484438" cy="990600"/>
            <a:chOff x="1296" y="672"/>
            <a:chExt cx="1565" cy="624"/>
          </a:xfrm>
        </p:grpSpPr>
        <p:sp>
          <p:nvSpPr>
            <p:cNvPr id="63508" name="Line 13"/>
            <p:cNvSpPr>
              <a:spLocks noChangeShapeType="1"/>
            </p:cNvSpPr>
            <p:nvPr/>
          </p:nvSpPr>
          <p:spPr bwMode="auto">
            <a:xfrm>
              <a:off x="2064" y="9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509" name="Text Box 14"/>
            <p:cNvSpPr txBox="1">
              <a:spLocks noChangeArrowheads="1"/>
            </p:cNvSpPr>
            <p:nvPr/>
          </p:nvSpPr>
          <p:spPr bwMode="auto">
            <a:xfrm>
              <a:off x="1296" y="672"/>
              <a:ext cx="15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Calibri" pitchFamily="34" charset="0"/>
                </a:rPr>
                <a:t>Initiators of Inflamation</a:t>
              </a:r>
            </a:p>
          </p:txBody>
        </p:sp>
      </p:grpSp>
      <p:sp>
        <p:nvSpPr>
          <p:cNvPr id="63494" name="Oval 15"/>
          <p:cNvSpPr>
            <a:spLocks noChangeArrowheads="1"/>
          </p:cNvSpPr>
          <p:nvPr/>
        </p:nvSpPr>
        <p:spPr bwMode="auto">
          <a:xfrm>
            <a:off x="2590800" y="2667000"/>
            <a:ext cx="5334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>
                <a:latin typeface="Calibri" pitchFamily="34" charset="0"/>
              </a:rPr>
              <a:t>I</a:t>
            </a:r>
            <a:r>
              <a:rPr lang="en-GB" b="1">
                <a:latin typeface="Symbol" pitchFamily="18" charset="2"/>
              </a:rPr>
              <a:t>k</a:t>
            </a:r>
            <a:r>
              <a:rPr lang="en-GB" b="1">
                <a:latin typeface="Calibri" pitchFamily="34" charset="0"/>
              </a:rPr>
              <a:t>B</a:t>
            </a:r>
            <a:endParaRPr lang="en-GB">
              <a:latin typeface="Calibri" pitchFamily="34" charset="0"/>
            </a:endParaRPr>
          </a:p>
        </p:txBody>
      </p:sp>
      <p:sp>
        <p:nvSpPr>
          <p:cNvPr id="63495" name="Oval 16"/>
          <p:cNvSpPr>
            <a:spLocks noChangeArrowheads="1"/>
          </p:cNvSpPr>
          <p:nvPr/>
        </p:nvSpPr>
        <p:spPr bwMode="auto">
          <a:xfrm>
            <a:off x="3124200" y="2667000"/>
            <a:ext cx="6858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>
                <a:latin typeface="Calibri" pitchFamily="34" charset="0"/>
              </a:rPr>
              <a:t>NF</a:t>
            </a:r>
            <a:r>
              <a:rPr lang="en-GB" b="1">
                <a:latin typeface="Symbol" pitchFamily="18" charset="2"/>
              </a:rPr>
              <a:t>k</a:t>
            </a:r>
            <a:r>
              <a:rPr lang="en-GB" b="1">
                <a:latin typeface="Calibri" pitchFamily="34" charset="0"/>
              </a:rPr>
              <a:t>B</a:t>
            </a:r>
            <a:endParaRPr lang="en-GB">
              <a:latin typeface="Calibri" pitchFamily="34" charset="0"/>
            </a:endParaRPr>
          </a:p>
        </p:txBody>
      </p:sp>
      <p:grpSp>
        <p:nvGrpSpPr>
          <p:cNvPr id="63496" name="Group 17"/>
          <p:cNvGrpSpPr>
            <a:grpSpLocks/>
          </p:cNvGrpSpPr>
          <p:nvPr/>
        </p:nvGrpSpPr>
        <p:grpSpPr bwMode="auto">
          <a:xfrm>
            <a:off x="3200400" y="3962400"/>
            <a:ext cx="1504950" cy="533400"/>
            <a:chOff x="2016" y="2448"/>
            <a:chExt cx="948" cy="336"/>
          </a:xfrm>
        </p:grpSpPr>
        <p:sp>
          <p:nvSpPr>
            <p:cNvPr id="63506" name="Line 18"/>
            <p:cNvSpPr>
              <a:spLocks noChangeShapeType="1"/>
            </p:cNvSpPr>
            <p:nvPr/>
          </p:nvSpPr>
          <p:spPr bwMode="auto">
            <a:xfrm>
              <a:off x="2016" y="24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507" name="Text Box 19"/>
            <p:cNvSpPr txBox="1">
              <a:spLocks noChangeArrowheads="1"/>
            </p:cNvSpPr>
            <p:nvPr/>
          </p:nvSpPr>
          <p:spPr bwMode="auto">
            <a:xfrm>
              <a:off x="2016" y="2544"/>
              <a:ext cx="9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Calibri" pitchFamily="34" charset="0"/>
                </a:rPr>
                <a:t>Transcription</a:t>
              </a:r>
            </a:p>
          </p:txBody>
        </p:sp>
      </p:grpSp>
      <p:sp>
        <p:nvSpPr>
          <p:cNvPr id="63497" name="Text Box 23"/>
          <p:cNvSpPr txBox="1">
            <a:spLocks noChangeArrowheads="1"/>
          </p:cNvSpPr>
          <p:nvPr/>
        </p:nvSpPr>
        <p:spPr bwMode="auto">
          <a:xfrm>
            <a:off x="5699125" y="1203325"/>
            <a:ext cx="314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NF</a:t>
            </a:r>
            <a:r>
              <a:rPr lang="en-GB" sz="1800">
                <a:latin typeface="Symbol" pitchFamily="18" charset="2"/>
              </a:rPr>
              <a:t>k</a:t>
            </a:r>
            <a:r>
              <a:rPr lang="en-GB" sz="1800">
                <a:latin typeface="Calibri" pitchFamily="34" charset="0"/>
              </a:rPr>
              <a:t>B; A Transcription Factor</a:t>
            </a:r>
          </a:p>
        </p:txBody>
      </p:sp>
      <p:sp>
        <p:nvSpPr>
          <p:cNvPr id="63498" name="Text Box 24"/>
          <p:cNvSpPr txBox="1">
            <a:spLocks noChangeArrowheads="1"/>
          </p:cNvSpPr>
          <p:nvPr/>
        </p:nvSpPr>
        <p:spPr bwMode="auto">
          <a:xfrm>
            <a:off x="5715000" y="1828800"/>
            <a:ext cx="270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I</a:t>
            </a:r>
            <a:r>
              <a:rPr lang="en-GB" sz="1800">
                <a:latin typeface="Symbol" pitchFamily="18" charset="2"/>
              </a:rPr>
              <a:t>k</a:t>
            </a:r>
            <a:r>
              <a:rPr lang="en-GB" sz="1800">
                <a:latin typeface="Calibri" pitchFamily="34" charset="0"/>
              </a:rPr>
              <a:t>B; An Inhibitor of NF</a:t>
            </a:r>
            <a:r>
              <a:rPr lang="en-GB" sz="1800">
                <a:latin typeface="Symbol" pitchFamily="18" charset="2"/>
              </a:rPr>
              <a:t>k</a:t>
            </a:r>
            <a:r>
              <a:rPr lang="en-GB" sz="1800">
                <a:latin typeface="Calibri" pitchFamily="34" charset="0"/>
              </a:rPr>
              <a:t>B</a:t>
            </a:r>
          </a:p>
        </p:txBody>
      </p:sp>
      <p:sp>
        <p:nvSpPr>
          <p:cNvPr id="63499" name="Line 25"/>
          <p:cNvSpPr>
            <a:spLocks noChangeShapeType="1"/>
          </p:cNvSpPr>
          <p:nvPr/>
        </p:nvSpPr>
        <p:spPr bwMode="auto">
          <a:xfrm>
            <a:off x="3276600" y="3200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500" name="Line 26"/>
          <p:cNvSpPr>
            <a:spLocks noChangeShapeType="1"/>
          </p:cNvSpPr>
          <p:nvPr/>
        </p:nvSpPr>
        <p:spPr bwMode="auto">
          <a:xfrm flipV="1">
            <a:off x="3276600" y="3124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501" name="Line 27"/>
          <p:cNvSpPr>
            <a:spLocks noChangeShapeType="1"/>
          </p:cNvSpPr>
          <p:nvPr/>
        </p:nvSpPr>
        <p:spPr bwMode="auto">
          <a:xfrm>
            <a:off x="3429000" y="41910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502" name="Line 28"/>
          <p:cNvSpPr>
            <a:spLocks noChangeShapeType="1"/>
          </p:cNvSpPr>
          <p:nvPr/>
        </p:nvSpPr>
        <p:spPr bwMode="auto">
          <a:xfrm flipV="1">
            <a:off x="3505200" y="4114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503" name="Line 31"/>
          <p:cNvSpPr>
            <a:spLocks noChangeShapeType="1"/>
          </p:cNvSpPr>
          <p:nvPr/>
        </p:nvSpPr>
        <p:spPr bwMode="auto">
          <a:xfrm>
            <a:off x="182880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504" name="Text Box 32"/>
          <p:cNvSpPr txBox="1">
            <a:spLocks noChangeArrowheads="1"/>
          </p:cNvSpPr>
          <p:nvPr/>
        </p:nvSpPr>
        <p:spPr bwMode="auto">
          <a:xfrm>
            <a:off x="457200" y="2743200"/>
            <a:ext cx="1233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>
                <a:latin typeface="Calibri" pitchFamily="34" charset="0"/>
              </a:rPr>
              <a:t>Aspirin</a:t>
            </a:r>
          </a:p>
        </p:txBody>
      </p:sp>
      <p:sp>
        <p:nvSpPr>
          <p:cNvPr id="63505" name="Text Box 33"/>
          <p:cNvSpPr txBox="1">
            <a:spLocks noChangeArrowheads="1"/>
          </p:cNvSpPr>
          <p:nvPr/>
        </p:nvSpPr>
        <p:spPr bwMode="auto">
          <a:xfrm>
            <a:off x="5791200" y="2514600"/>
            <a:ext cx="230187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b="1">
                <a:latin typeface="Calibri" pitchFamily="34" charset="0"/>
              </a:rPr>
              <a:t>Aspirin </a:t>
            </a:r>
            <a:r>
              <a:rPr lang="en-GB" sz="1800">
                <a:latin typeface="Calibri" pitchFamily="34" charset="0"/>
              </a:rPr>
              <a:t>acts to inhibit the breakdown of I</a:t>
            </a:r>
            <a:r>
              <a:rPr lang="en-GB" sz="1800">
                <a:latin typeface="Symbol" pitchFamily="18" charset="2"/>
              </a:rPr>
              <a:t>k</a:t>
            </a:r>
            <a:r>
              <a:rPr lang="en-GB" sz="1800">
                <a:latin typeface="Calibri" pitchFamily="34" charset="0"/>
              </a:rPr>
              <a:t>B. Consequently, NF</a:t>
            </a:r>
            <a:r>
              <a:rPr lang="en-GB" sz="1800">
                <a:latin typeface="Symbol" pitchFamily="18" charset="2"/>
              </a:rPr>
              <a:t>k</a:t>
            </a:r>
            <a:r>
              <a:rPr lang="en-GB" sz="1800">
                <a:latin typeface="Calibri" pitchFamily="34" charset="0"/>
              </a:rPr>
              <a:t>B remains in the cytoplasm and is unable to initiate transcription of cytokine genes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027863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>
                <a:latin typeface="Calibri" pitchFamily="34" charset="0"/>
              </a:rPr>
              <a:t>Example 2; Transcription Factors in Leukaemia</a:t>
            </a:r>
            <a:endParaRPr lang="en-GB" sz="1800" b="1">
              <a:latin typeface="Calibri" pitchFamily="34" charset="0"/>
            </a:endParaRPr>
          </a:p>
        </p:txBody>
      </p:sp>
      <p:grpSp>
        <p:nvGrpSpPr>
          <p:cNvPr id="65538" name="Group 3"/>
          <p:cNvGrpSpPr>
            <a:grpSpLocks/>
          </p:cNvGrpSpPr>
          <p:nvPr/>
        </p:nvGrpSpPr>
        <p:grpSpPr bwMode="auto">
          <a:xfrm>
            <a:off x="1524000" y="1905000"/>
            <a:ext cx="6108700" cy="4364038"/>
            <a:chOff x="1169" y="871"/>
            <a:chExt cx="3848" cy="2749"/>
          </a:xfrm>
        </p:grpSpPr>
        <p:sp>
          <p:nvSpPr>
            <p:cNvPr id="65540" name="Freeform 4"/>
            <p:cNvSpPr>
              <a:spLocks/>
            </p:cNvSpPr>
            <p:nvPr/>
          </p:nvSpPr>
          <p:spPr bwMode="auto">
            <a:xfrm>
              <a:off x="2332" y="1088"/>
              <a:ext cx="863" cy="907"/>
            </a:xfrm>
            <a:custGeom>
              <a:avLst/>
              <a:gdLst>
                <a:gd name="T0" fmla="*/ 800 w 863"/>
                <a:gd name="T1" fmla="*/ 0 h 907"/>
                <a:gd name="T2" fmla="*/ 673 w 863"/>
                <a:gd name="T3" fmla="*/ 20 h 907"/>
                <a:gd name="T4" fmla="*/ 551 w 863"/>
                <a:gd name="T5" fmla="*/ 54 h 907"/>
                <a:gd name="T6" fmla="*/ 439 w 863"/>
                <a:gd name="T7" fmla="*/ 108 h 907"/>
                <a:gd name="T8" fmla="*/ 332 w 863"/>
                <a:gd name="T9" fmla="*/ 176 h 907"/>
                <a:gd name="T10" fmla="*/ 234 w 863"/>
                <a:gd name="T11" fmla="*/ 254 h 907"/>
                <a:gd name="T12" fmla="*/ 147 w 863"/>
                <a:gd name="T13" fmla="*/ 346 h 907"/>
                <a:gd name="T14" fmla="*/ 78 w 863"/>
                <a:gd name="T15" fmla="*/ 454 h 907"/>
                <a:gd name="T16" fmla="*/ 25 w 863"/>
                <a:gd name="T17" fmla="*/ 566 h 907"/>
                <a:gd name="T18" fmla="*/ 0 w 863"/>
                <a:gd name="T19" fmla="*/ 629 h 907"/>
                <a:gd name="T20" fmla="*/ 863 w 863"/>
                <a:gd name="T21" fmla="*/ 907 h 907"/>
                <a:gd name="T22" fmla="*/ 800 w 863"/>
                <a:gd name="T23" fmla="*/ 0 h 9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3"/>
                <a:gd name="T37" fmla="*/ 0 h 907"/>
                <a:gd name="T38" fmla="*/ 863 w 863"/>
                <a:gd name="T39" fmla="*/ 907 h 9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3" h="907">
                  <a:moveTo>
                    <a:pt x="800" y="0"/>
                  </a:moveTo>
                  <a:lnTo>
                    <a:pt x="673" y="20"/>
                  </a:lnTo>
                  <a:lnTo>
                    <a:pt x="551" y="54"/>
                  </a:lnTo>
                  <a:lnTo>
                    <a:pt x="439" y="108"/>
                  </a:lnTo>
                  <a:lnTo>
                    <a:pt x="332" y="176"/>
                  </a:lnTo>
                  <a:lnTo>
                    <a:pt x="234" y="254"/>
                  </a:lnTo>
                  <a:lnTo>
                    <a:pt x="147" y="346"/>
                  </a:lnTo>
                  <a:lnTo>
                    <a:pt x="78" y="454"/>
                  </a:lnTo>
                  <a:lnTo>
                    <a:pt x="25" y="566"/>
                  </a:lnTo>
                  <a:lnTo>
                    <a:pt x="0" y="629"/>
                  </a:lnTo>
                  <a:lnTo>
                    <a:pt x="863" y="90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41" name="Freeform 5"/>
            <p:cNvSpPr>
              <a:spLocks/>
            </p:cNvSpPr>
            <p:nvPr/>
          </p:nvSpPr>
          <p:spPr bwMode="auto">
            <a:xfrm>
              <a:off x="2332" y="1088"/>
              <a:ext cx="800" cy="629"/>
            </a:xfrm>
            <a:custGeom>
              <a:avLst/>
              <a:gdLst>
                <a:gd name="T0" fmla="*/ 800 w 800"/>
                <a:gd name="T1" fmla="*/ 0 h 629"/>
                <a:gd name="T2" fmla="*/ 673 w 800"/>
                <a:gd name="T3" fmla="*/ 20 h 629"/>
                <a:gd name="T4" fmla="*/ 551 w 800"/>
                <a:gd name="T5" fmla="*/ 54 h 629"/>
                <a:gd name="T6" fmla="*/ 439 w 800"/>
                <a:gd name="T7" fmla="*/ 108 h 629"/>
                <a:gd name="T8" fmla="*/ 332 w 800"/>
                <a:gd name="T9" fmla="*/ 176 h 629"/>
                <a:gd name="T10" fmla="*/ 234 w 800"/>
                <a:gd name="T11" fmla="*/ 254 h 629"/>
                <a:gd name="T12" fmla="*/ 147 w 800"/>
                <a:gd name="T13" fmla="*/ 346 h 629"/>
                <a:gd name="T14" fmla="*/ 78 w 800"/>
                <a:gd name="T15" fmla="*/ 454 h 629"/>
                <a:gd name="T16" fmla="*/ 25 w 800"/>
                <a:gd name="T17" fmla="*/ 566 h 629"/>
                <a:gd name="T18" fmla="*/ 0 w 800"/>
                <a:gd name="T19" fmla="*/ 629 h 6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0"/>
                <a:gd name="T31" fmla="*/ 0 h 629"/>
                <a:gd name="T32" fmla="*/ 800 w 800"/>
                <a:gd name="T33" fmla="*/ 629 h 6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0" h="629">
                  <a:moveTo>
                    <a:pt x="800" y="0"/>
                  </a:moveTo>
                  <a:lnTo>
                    <a:pt x="673" y="20"/>
                  </a:lnTo>
                  <a:lnTo>
                    <a:pt x="551" y="54"/>
                  </a:lnTo>
                  <a:lnTo>
                    <a:pt x="439" y="108"/>
                  </a:lnTo>
                  <a:lnTo>
                    <a:pt x="332" y="176"/>
                  </a:lnTo>
                  <a:lnTo>
                    <a:pt x="234" y="254"/>
                  </a:lnTo>
                  <a:lnTo>
                    <a:pt x="147" y="346"/>
                  </a:lnTo>
                  <a:lnTo>
                    <a:pt x="78" y="454"/>
                  </a:lnTo>
                  <a:lnTo>
                    <a:pt x="25" y="566"/>
                  </a:lnTo>
                  <a:lnTo>
                    <a:pt x="0" y="6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42" name="Line 6"/>
            <p:cNvSpPr>
              <a:spLocks noChangeShapeType="1"/>
            </p:cNvSpPr>
            <p:nvPr/>
          </p:nvSpPr>
          <p:spPr bwMode="auto">
            <a:xfrm>
              <a:off x="2342" y="1722"/>
              <a:ext cx="858" cy="2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43" name="Line 7"/>
            <p:cNvSpPr>
              <a:spLocks noChangeShapeType="1"/>
            </p:cNvSpPr>
            <p:nvPr/>
          </p:nvSpPr>
          <p:spPr bwMode="auto">
            <a:xfrm>
              <a:off x="3137" y="1103"/>
              <a:ext cx="63" cy="89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44" name="Freeform 8"/>
            <p:cNvSpPr>
              <a:spLocks/>
            </p:cNvSpPr>
            <p:nvPr/>
          </p:nvSpPr>
          <p:spPr bwMode="auto">
            <a:xfrm>
              <a:off x="3132" y="1088"/>
              <a:ext cx="970" cy="907"/>
            </a:xfrm>
            <a:custGeom>
              <a:avLst/>
              <a:gdLst>
                <a:gd name="T0" fmla="*/ 970 w 970"/>
                <a:gd name="T1" fmla="*/ 844 h 907"/>
                <a:gd name="T2" fmla="*/ 951 w 970"/>
                <a:gd name="T3" fmla="*/ 717 h 907"/>
                <a:gd name="T4" fmla="*/ 916 w 970"/>
                <a:gd name="T5" fmla="*/ 595 h 907"/>
                <a:gd name="T6" fmla="*/ 863 w 970"/>
                <a:gd name="T7" fmla="*/ 483 h 907"/>
                <a:gd name="T8" fmla="*/ 795 w 970"/>
                <a:gd name="T9" fmla="*/ 376 h 907"/>
                <a:gd name="T10" fmla="*/ 717 w 970"/>
                <a:gd name="T11" fmla="*/ 278 h 907"/>
                <a:gd name="T12" fmla="*/ 624 w 970"/>
                <a:gd name="T13" fmla="*/ 190 h 907"/>
                <a:gd name="T14" fmla="*/ 517 w 970"/>
                <a:gd name="T15" fmla="*/ 122 h 907"/>
                <a:gd name="T16" fmla="*/ 404 w 970"/>
                <a:gd name="T17" fmla="*/ 69 h 907"/>
                <a:gd name="T18" fmla="*/ 283 w 970"/>
                <a:gd name="T19" fmla="*/ 30 h 907"/>
                <a:gd name="T20" fmla="*/ 156 w 970"/>
                <a:gd name="T21" fmla="*/ 5 h 907"/>
                <a:gd name="T22" fmla="*/ 34 w 970"/>
                <a:gd name="T23" fmla="*/ 0 h 907"/>
                <a:gd name="T24" fmla="*/ 0 w 970"/>
                <a:gd name="T25" fmla="*/ 0 h 907"/>
                <a:gd name="T26" fmla="*/ 63 w 970"/>
                <a:gd name="T27" fmla="*/ 907 h 907"/>
                <a:gd name="T28" fmla="*/ 970 w 970"/>
                <a:gd name="T29" fmla="*/ 844 h 9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0"/>
                <a:gd name="T46" fmla="*/ 0 h 907"/>
                <a:gd name="T47" fmla="*/ 970 w 970"/>
                <a:gd name="T48" fmla="*/ 907 h 9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0" h="907">
                  <a:moveTo>
                    <a:pt x="970" y="844"/>
                  </a:moveTo>
                  <a:lnTo>
                    <a:pt x="951" y="717"/>
                  </a:lnTo>
                  <a:lnTo>
                    <a:pt x="916" y="595"/>
                  </a:lnTo>
                  <a:lnTo>
                    <a:pt x="863" y="483"/>
                  </a:lnTo>
                  <a:lnTo>
                    <a:pt x="795" y="376"/>
                  </a:lnTo>
                  <a:lnTo>
                    <a:pt x="717" y="278"/>
                  </a:lnTo>
                  <a:lnTo>
                    <a:pt x="624" y="190"/>
                  </a:lnTo>
                  <a:lnTo>
                    <a:pt x="517" y="122"/>
                  </a:lnTo>
                  <a:lnTo>
                    <a:pt x="404" y="69"/>
                  </a:lnTo>
                  <a:lnTo>
                    <a:pt x="283" y="30"/>
                  </a:lnTo>
                  <a:lnTo>
                    <a:pt x="156" y="5"/>
                  </a:lnTo>
                  <a:lnTo>
                    <a:pt x="34" y="0"/>
                  </a:lnTo>
                  <a:lnTo>
                    <a:pt x="0" y="0"/>
                  </a:lnTo>
                  <a:lnTo>
                    <a:pt x="63" y="907"/>
                  </a:lnTo>
                  <a:lnTo>
                    <a:pt x="970" y="844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45" name="Freeform 9"/>
            <p:cNvSpPr>
              <a:spLocks/>
            </p:cNvSpPr>
            <p:nvPr/>
          </p:nvSpPr>
          <p:spPr bwMode="auto">
            <a:xfrm>
              <a:off x="3132" y="1088"/>
              <a:ext cx="970" cy="844"/>
            </a:xfrm>
            <a:custGeom>
              <a:avLst/>
              <a:gdLst>
                <a:gd name="T0" fmla="*/ 970 w 970"/>
                <a:gd name="T1" fmla="*/ 844 h 844"/>
                <a:gd name="T2" fmla="*/ 951 w 970"/>
                <a:gd name="T3" fmla="*/ 717 h 844"/>
                <a:gd name="T4" fmla="*/ 916 w 970"/>
                <a:gd name="T5" fmla="*/ 595 h 844"/>
                <a:gd name="T6" fmla="*/ 863 w 970"/>
                <a:gd name="T7" fmla="*/ 483 h 844"/>
                <a:gd name="T8" fmla="*/ 795 w 970"/>
                <a:gd name="T9" fmla="*/ 376 h 844"/>
                <a:gd name="T10" fmla="*/ 717 w 970"/>
                <a:gd name="T11" fmla="*/ 278 h 844"/>
                <a:gd name="T12" fmla="*/ 624 w 970"/>
                <a:gd name="T13" fmla="*/ 190 h 844"/>
                <a:gd name="T14" fmla="*/ 517 w 970"/>
                <a:gd name="T15" fmla="*/ 122 h 844"/>
                <a:gd name="T16" fmla="*/ 404 w 970"/>
                <a:gd name="T17" fmla="*/ 69 h 844"/>
                <a:gd name="T18" fmla="*/ 283 w 970"/>
                <a:gd name="T19" fmla="*/ 30 h 844"/>
                <a:gd name="T20" fmla="*/ 156 w 970"/>
                <a:gd name="T21" fmla="*/ 5 h 844"/>
                <a:gd name="T22" fmla="*/ 34 w 970"/>
                <a:gd name="T23" fmla="*/ 0 h 844"/>
                <a:gd name="T24" fmla="*/ 0 w 970"/>
                <a:gd name="T25" fmla="*/ 0 h 8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0"/>
                <a:gd name="T40" fmla="*/ 0 h 844"/>
                <a:gd name="T41" fmla="*/ 970 w 970"/>
                <a:gd name="T42" fmla="*/ 844 h 8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0" h="844">
                  <a:moveTo>
                    <a:pt x="970" y="844"/>
                  </a:moveTo>
                  <a:lnTo>
                    <a:pt x="951" y="717"/>
                  </a:lnTo>
                  <a:lnTo>
                    <a:pt x="916" y="595"/>
                  </a:lnTo>
                  <a:lnTo>
                    <a:pt x="863" y="483"/>
                  </a:lnTo>
                  <a:lnTo>
                    <a:pt x="795" y="376"/>
                  </a:lnTo>
                  <a:lnTo>
                    <a:pt x="717" y="278"/>
                  </a:lnTo>
                  <a:lnTo>
                    <a:pt x="624" y="190"/>
                  </a:lnTo>
                  <a:lnTo>
                    <a:pt x="517" y="122"/>
                  </a:lnTo>
                  <a:lnTo>
                    <a:pt x="404" y="69"/>
                  </a:lnTo>
                  <a:lnTo>
                    <a:pt x="283" y="30"/>
                  </a:lnTo>
                  <a:lnTo>
                    <a:pt x="156" y="5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46" name="Line 10"/>
            <p:cNvSpPr>
              <a:spLocks noChangeShapeType="1"/>
            </p:cNvSpPr>
            <p:nvPr/>
          </p:nvSpPr>
          <p:spPr bwMode="auto">
            <a:xfrm>
              <a:off x="3137" y="1103"/>
              <a:ext cx="63" cy="89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47" name="Line 11"/>
            <p:cNvSpPr>
              <a:spLocks noChangeShapeType="1"/>
            </p:cNvSpPr>
            <p:nvPr/>
          </p:nvSpPr>
          <p:spPr bwMode="auto">
            <a:xfrm flipH="1">
              <a:off x="3200" y="1937"/>
              <a:ext cx="897" cy="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auto">
            <a:xfrm>
              <a:off x="3195" y="1932"/>
              <a:ext cx="907" cy="234"/>
            </a:xfrm>
            <a:custGeom>
              <a:avLst/>
              <a:gdLst>
                <a:gd name="T0" fmla="*/ 892 w 907"/>
                <a:gd name="T1" fmla="*/ 234 h 234"/>
                <a:gd name="T2" fmla="*/ 907 w 907"/>
                <a:gd name="T3" fmla="*/ 112 h 234"/>
                <a:gd name="T4" fmla="*/ 907 w 907"/>
                <a:gd name="T5" fmla="*/ 0 h 234"/>
                <a:gd name="T6" fmla="*/ 0 w 907"/>
                <a:gd name="T7" fmla="*/ 63 h 234"/>
                <a:gd name="T8" fmla="*/ 892 w 907"/>
                <a:gd name="T9" fmla="*/ 234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7"/>
                <a:gd name="T16" fmla="*/ 0 h 234"/>
                <a:gd name="T17" fmla="*/ 907 w 907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7" h="234">
                  <a:moveTo>
                    <a:pt x="892" y="234"/>
                  </a:moveTo>
                  <a:lnTo>
                    <a:pt x="907" y="112"/>
                  </a:lnTo>
                  <a:lnTo>
                    <a:pt x="907" y="0"/>
                  </a:lnTo>
                  <a:lnTo>
                    <a:pt x="0" y="63"/>
                  </a:lnTo>
                  <a:lnTo>
                    <a:pt x="892" y="234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49" name="Freeform 13"/>
            <p:cNvSpPr>
              <a:spLocks/>
            </p:cNvSpPr>
            <p:nvPr/>
          </p:nvSpPr>
          <p:spPr bwMode="auto">
            <a:xfrm>
              <a:off x="4087" y="1932"/>
              <a:ext cx="15" cy="234"/>
            </a:xfrm>
            <a:custGeom>
              <a:avLst/>
              <a:gdLst>
                <a:gd name="T0" fmla="*/ 0 w 15"/>
                <a:gd name="T1" fmla="*/ 234 h 234"/>
                <a:gd name="T2" fmla="*/ 15 w 15"/>
                <a:gd name="T3" fmla="*/ 112 h 234"/>
                <a:gd name="T4" fmla="*/ 15 w 15"/>
                <a:gd name="T5" fmla="*/ 0 h 234"/>
                <a:gd name="T6" fmla="*/ 0 60000 65536"/>
                <a:gd name="T7" fmla="*/ 0 60000 65536"/>
                <a:gd name="T8" fmla="*/ 0 60000 65536"/>
                <a:gd name="T9" fmla="*/ 0 w 15"/>
                <a:gd name="T10" fmla="*/ 0 h 234"/>
                <a:gd name="T11" fmla="*/ 15 w 15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34">
                  <a:moveTo>
                    <a:pt x="0" y="234"/>
                  </a:moveTo>
                  <a:lnTo>
                    <a:pt x="15" y="112"/>
                  </a:lnTo>
                  <a:lnTo>
                    <a:pt x="1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50" name="Freeform 14"/>
            <p:cNvSpPr>
              <a:spLocks/>
            </p:cNvSpPr>
            <p:nvPr/>
          </p:nvSpPr>
          <p:spPr bwMode="auto">
            <a:xfrm>
              <a:off x="3200" y="1937"/>
              <a:ext cx="897" cy="239"/>
            </a:xfrm>
            <a:custGeom>
              <a:avLst/>
              <a:gdLst>
                <a:gd name="T0" fmla="*/ 897 w 897"/>
                <a:gd name="T1" fmla="*/ 0 h 239"/>
                <a:gd name="T2" fmla="*/ 0 w 897"/>
                <a:gd name="T3" fmla="*/ 63 h 239"/>
                <a:gd name="T4" fmla="*/ 887 w 897"/>
                <a:gd name="T5" fmla="*/ 239 h 239"/>
                <a:gd name="T6" fmla="*/ 0 60000 65536"/>
                <a:gd name="T7" fmla="*/ 0 60000 65536"/>
                <a:gd name="T8" fmla="*/ 0 60000 65536"/>
                <a:gd name="T9" fmla="*/ 0 w 897"/>
                <a:gd name="T10" fmla="*/ 0 h 239"/>
                <a:gd name="T11" fmla="*/ 897 w 897"/>
                <a:gd name="T12" fmla="*/ 239 h 2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7" h="239">
                  <a:moveTo>
                    <a:pt x="897" y="0"/>
                  </a:moveTo>
                  <a:lnTo>
                    <a:pt x="0" y="63"/>
                  </a:lnTo>
                  <a:lnTo>
                    <a:pt x="887" y="23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51" name="Freeform 15"/>
            <p:cNvSpPr>
              <a:spLocks/>
            </p:cNvSpPr>
            <p:nvPr/>
          </p:nvSpPr>
          <p:spPr bwMode="auto">
            <a:xfrm>
              <a:off x="2854" y="1995"/>
              <a:ext cx="1233" cy="907"/>
            </a:xfrm>
            <a:custGeom>
              <a:avLst/>
              <a:gdLst>
                <a:gd name="T0" fmla="*/ 0 w 1233"/>
                <a:gd name="T1" fmla="*/ 839 h 907"/>
                <a:gd name="T2" fmla="*/ 122 w 1233"/>
                <a:gd name="T3" fmla="*/ 878 h 907"/>
                <a:gd name="T4" fmla="*/ 249 w 1233"/>
                <a:gd name="T5" fmla="*/ 902 h 907"/>
                <a:gd name="T6" fmla="*/ 370 w 1233"/>
                <a:gd name="T7" fmla="*/ 907 h 907"/>
                <a:gd name="T8" fmla="*/ 497 w 1233"/>
                <a:gd name="T9" fmla="*/ 892 h 907"/>
                <a:gd name="T10" fmla="*/ 619 w 1233"/>
                <a:gd name="T11" fmla="*/ 863 h 907"/>
                <a:gd name="T12" fmla="*/ 741 w 1233"/>
                <a:gd name="T13" fmla="*/ 814 h 907"/>
                <a:gd name="T14" fmla="*/ 848 w 1233"/>
                <a:gd name="T15" fmla="*/ 751 h 907"/>
                <a:gd name="T16" fmla="*/ 946 w 1233"/>
                <a:gd name="T17" fmla="*/ 673 h 907"/>
                <a:gd name="T18" fmla="*/ 1034 w 1233"/>
                <a:gd name="T19" fmla="*/ 585 h 907"/>
                <a:gd name="T20" fmla="*/ 1112 w 1233"/>
                <a:gd name="T21" fmla="*/ 483 h 907"/>
                <a:gd name="T22" fmla="*/ 1170 w 1233"/>
                <a:gd name="T23" fmla="*/ 371 h 907"/>
                <a:gd name="T24" fmla="*/ 1214 w 1233"/>
                <a:gd name="T25" fmla="*/ 249 h 907"/>
                <a:gd name="T26" fmla="*/ 1233 w 1233"/>
                <a:gd name="T27" fmla="*/ 171 h 907"/>
                <a:gd name="T28" fmla="*/ 341 w 1233"/>
                <a:gd name="T29" fmla="*/ 0 h 907"/>
                <a:gd name="T30" fmla="*/ 0 w 1233"/>
                <a:gd name="T31" fmla="*/ 839 h 9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33"/>
                <a:gd name="T49" fmla="*/ 0 h 907"/>
                <a:gd name="T50" fmla="*/ 1233 w 1233"/>
                <a:gd name="T51" fmla="*/ 907 h 9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33" h="907">
                  <a:moveTo>
                    <a:pt x="0" y="839"/>
                  </a:moveTo>
                  <a:lnTo>
                    <a:pt x="122" y="878"/>
                  </a:lnTo>
                  <a:lnTo>
                    <a:pt x="249" y="902"/>
                  </a:lnTo>
                  <a:lnTo>
                    <a:pt x="370" y="907"/>
                  </a:lnTo>
                  <a:lnTo>
                    <a:pt x="497" y="892"/>
                  </a:lnTo>
                  <a:lnTo>
                    <a:pt x="619" y="863"/>
                  </a:lnTo>
                  <a:lnTo>
                    <a:pt x="741" y="814"/>
                  </a:lnTo>
                  <a:lnTo>
                    <a:pt x="848" y="751"/>
                  </a:lnTo>
                  <a:lnTo>
                    <a:pt x="946" y="673"/>
                  </a:lnTo>
                  <a:lnTo>
                    <a:pt x="1034" y="585"/>
                  </a:lnTo>
                  <a:lnTo>
                    <a:pt x="1112" y="483"/>
                  </a:lnTo>
                  <a:lnTo>
                    <a:pt x="1170" y="371"/>
                  </a:lnTo>
                  <a:lnTo>
                    <a:pt x="1214" y="249"/>
                  </a:lnTo>
                  <a:lnTo>
                    <a:pt x="1233" y="171"/>
                  </a:lnTo>
                  <a:lnTo>
                    <a:pt x="341" y="0"/>
                  </a:lnTo>
                  <a:lnTo>
                    <a:pt x="0" y="839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52" name="Freeform 16"/>
            <p:cNvSpPr>
              <a:spLocks/>
            </p:cNvSpPr>
            <p:nvPr/>
          </p:nvSpPr>
          <p:spPr bwMode="auto">
            <a:xfrm>
              <a:off x="2854" y="2166"/>
              <a:ext cx="1233" cy="736"/>
            </a:xfrm>
            <a:custGeom>
              <a:avLst/>
              <a:gdLst>
                <a:gd name="T0" fmla="*/ 0 w 1233"/>
                <a:gd name="T1" fmla="*/ 668 h 736"/>
                <a:gd name="T2" fmla="*/ 122 w 1233"/>
                <a:gd name="T3" fmla="*/ 707 h 736"/>
                <a:gd name="T4" fmla="*/ 249 w 1233"/>
                <a:gd name="T5" fmla="*/ 731 h 736"/>
                <a:gd name="T6" fmla="*/ 370 w 1233"/>
                <a:gd name="T7" fmla="*/ 736 h 736"/>
                <a:gd name="T8" fmla="*/ 497 w 1233"/>
                <a:gd name="T9" fmla="*/ 721 h 736"/>
                <a:gd name="T10" fmla="*/ 619 w 1233"/>
                <a:gd name="T11" fmla="*/ 692 h 736"/>
                <a:gd name="T12" fmla="*/ 741 w 1233"/>
                <a:gd name="T13" fmla="*/ 643 h 736"/>
                <a:gd name="T14" fmla="*/ 848 w 1233"/>
                <a:gd name="T15" fmla="*/ 580 h 736"/>
                <a:gd name="T16" fmla="*/ 946 w 1233"/>
                <a:gd name="T17" fmla="*/ 502 h 736"/>
                <a:gd name="T18" fmla="*/ 1034 w 1233"/>
                <a:gd name="T19" fmla="*/ 414 h 736"/>
                <a:gd name="T20" fmla="*/ 1112 w 1233"/>
                <a:gd name="T21" fmla="*/ 312 h 736"/>
                <a:gd name="T22" fmla="*/ 1170 w 1233"/>
                <a:gd name="T23" fmla="*/ 200 h 736"/>
                <a:gd name="T24" fmla="*/ 1214 w 1233"/>
                <a:gd name="T25" fmla="*/ 78 h 736"/>
                <a:gd name="T26" fmla="*/ 1233 w 1233"/>
                <a:gd name="T27" fmla="*/ 0 h 7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33"/>
                <a:gd name="T43" fmla="*/ 0 h 736"/>
                <a:gd name="T44" fmla="*/ 1233 w 1233"/>
                <a:gd name="T45" fmla="*/ 736 h 7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33" h="736">
                  <a:moveTo>
                    <a:pt x="0" y="668"/>
                  </a:moveTo>
                  <a:lnTo>
                    <a:pt x="122" y="707"/>
                  </a:lnTo>
                  <a:lnTo>
                    <a:pt x="249" y="731"/>
                  </a:lnTo>
                  <a:lnTo>
                    <a:pt x="370" y="736"/>
                  </a:lnTo>
                  <a:lnTo>
                    <a:pt x="497" y="721"/>
                  </a:lnTo>
                  <a:lnTo>
                    <a:pt x="619" y="692"/>
                  </a:lnTo>
                  <a:lnTo>
                    <a:pt x="741" y="643"/>
                  </a:lnTo>
                  <a:lnTo>
                    <a:pt x="848" y="580"/>
                  </a:lnTo>
                  <a:lnTo>
                    <a:pt x="946" y="502"/>
                  </a:lnTo>
                  <a:lnTo>
                    <a:pt x="1034" y="414"/>
                  </a:lnTo>
                  <a:lnTo>
                    <a:pt x="1112" y="312"/>
                  </a:lnTo>
                  <a:lnTo>
                    <a:pt x="1170" y="200"/>
                  </a:lnTo>
                  <a:lnTo>
                    <a:pt x="1214" y="78"/>
                  </a:lnTo>
                  <a:lnTo>
                    <a:pt x="123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53" name="Line 17"/>
            <p:cNvSpPr>
              <a:spLocks noChangeShapeType="1"/>
            </p:cNvSpPr>
            <p:nvPr/>
          </p:nvSpPr>
          <p:spPr bwMode="auto">
            <a:xfrm>
              <a:off x="3200" y="2000"/>
              <a:ext cx="887" cy="17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54" name="Line 18"/>
            <p:cNvSpPr>
              <a:spLocks noChangeShapeType="1"/>
            </p:cNvSpPr>
            <p:nvPr/>
          </p:nvSpPr>
          <p:spPr bwMode="auto">
            <a:xfrm flipH="1">
              <a:off x="2864" y="2005"/>
              <a:ext cx="331" cy="8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55" name="Freeform 19"/>
            <p:cNvSpPr>
              <a:spLocks/>
            </p:cNvSpPr>
            <p:nvPr/>
          </p:nvSpPr>
          <p:spPr bwMode="auto">
            <a:xfrm>
              <a:off x="2576" y="1995"/>
              <a:ext cx="619" cy="839"/>
            </a:xfrm>
            <a:custGeom>
              <a:avLst/>
              <a:gdLst>
                <a:gd name="T0" fmla="*/ 0 w 619"/>
                <a:gd name="T1" fmla="*/ 663 h 839"/>
                <a:gd name="T2" fmla="*/ 98 w 619"/>
                <a:gd name="T3" fmla="*/ 741 h 839"/>
                <a:gd name="T4" fmla="*/ 210 w 619"/>
                <a:gd name="T5" fmla="*/ 810 h 839"/>
                <a:gd name="T6" fmla="*/ 278 w 619"/>
                <a:gd name="T7" fmla="*/ 839 h 839"/>
                <a:gd name="T8" fmla="*/ 619 w 619"/>
                <a:gd name="T9" fmla="*/ 0 h 839"/>
                <a:gd name="T10" fmla="*/ 0 w 619"/>
                <a:gd name="T11" fmla="*/ 663 h 8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9"/>
                <a:gd name="T19" fmla="*/ 0 h 839"/>
                <a:gd name="T20" fmla="*/ 619 w 619"/>
                <a:gd name="T21" fmla="*/ 839 h 8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9" h="839">
                  <a:moveTo>
                    <a:pt x="0" y="663"/>
                  </a:moveTo>
                  <a:lnTo>
                    <a:pt x="98" y="741"/>
                  </a:lnTo>
                  <a:lnTo>
                    <a:pt x="210" y="810"/>
                  </a:lnTo>
                  <a:lnTo>
                    <a:pt x="278" y="839"/>
                  </a:lnTo>
                  <a:lnTo>
                    <a:pt x="619" y="0"/>
                  </a:lnTo>
                  <a:lnTo>
                    <a:pt x="0" y="663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56" name="Freeform 20"/>
            <p:cNvSpPr>
              <a:spLocks/>
            </p:cNvSpPr>
            <p:nvPr/>
          </p:nvSpPr>
          <p:spPr bwMode="auto">
            <a:xfrm>
              <a:off x="2576" y="2658"/>
              <a:ext cx="278" cy="176"/>
            </a:xfrm>
            <a:custGeom>
              <a:avLst/>
              <a:gdLst>
                <a:gd name="T0" fmla="*/ 0 w 278"/>
                <a:gd name="T1" fmla="*/ 0 h 176"/>
                <a:gd name="T2" fmla="*/ 98 w 278"/>
                <a:gd name="T3" fmla="*/ 78 h 176"/>
                <a:gd name="T4" fmla="*/ 210 w 278"/>
                <a:gd name="T5" fmla="*/ 147 h 176"/>
                <a:gd name="T6" fmla="*/ 278 w 278"/>
                <a:gd name="T7" fmla="*/ 176 h 1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8"/>
                <a:gd name="T13" fmla="*/ 0 h 176"/>
                <a:gd name="T14" fmla="*/ 278 w 278"/>
                <a:gd name="T15" fmla="*/ 176 h 1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8" h="176">
                  <a:moveTo>
                    <a:pt x="0" y="0"/>
                  </a:moveTo>
                  <a:lnTo>
                    <a:pt x="98" y="78"/>
                  </a:lnTo>
                  <a:lnTo>
                    <a:pt x="210" y="147"/>
                  </a:lnTo>
                  <a:lnTo>
                    <a:pt x="278" y="17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57" name="Line 21"/>
            <p:cNvSpPr>
              <a:spLocks noChangeShapeType="1"/>
            </p:cNvSpPr>
            <p:nvPr/>
          </p:nvSpPr>
          <p:spPr bwMode="auto">
            <a:xfrm flipH="1">
              <a:off x="2864" y="2005"/>
              <a:ext cx="331" cy="8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58" name="Line 22"/>
            <p:cNvSpPr>
              <a:spLocks noChangeShapeType="1"/>
            </p:cNvSpPr>
            <p:nvPr/>
          </p:nvSpPr>
          <p:spPr bwMode="auto">
            <a:xfrm flipH="1">
              <a:off x="2581" y="2005"/>
              <a:ext cx="614" cy="6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59" name="Freeform 23"/>
            <p:cNvSpPr>
              <a:spLocks/>
            </p:cNvSpPr>
            <p:nvPr/>
          </p:nvSpPr>
          <p:spPr bwMode="auto">
            <a:xfrm>
              <a:off x="2401" y="1995"/>
              <a:ext cx="794" cy="663"/>
            </a:xfrm>
            <a:custGeom>
              <a:avLst/>
              <a:gdLst>
                <a:gd name="T0" fmla="*/ 0 w 794"/>
                <a:gd name="T1" fmla="*/ 439 h 663"/>
                <a:gd name="T2" fmla="*/ 68 w 794"/>
                <a:gd name="T3" fmla="*/ 546 h 663"/>
                <a:gd name="T4" fmla="*/ 151 w 794"/>
                <a:gd name="T5" fmla="*/ 644 h 663"/>
                <a:gd name="T6" fmla="*/ 175 w 794"/>
                <a:gd name="T7" fmla="*/ 663 h 663"/>
                <a:gd name="T8" fmla="*/ 794 w 794"/>
                <a:gd name="T9" fmla="*/ 0 h 663"/>
                <a:gd name="T10" fmla="*/ 0 w 794"/>
                <a:gd name="T11" fmla="*/ 439 h 6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4"/>
                <a:gd name="T19" fmla="*/ 0 h 663"/>
                <a:gd name="T20" fmla="*/ 794 w 794"/>
                <a:gd name="T21" fmla="*/ 663 h 6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4" h="663">
                  <a:moveTo>
                    <a:pt x="0" y="439"/>
                  </a:moveTo>
                  <a:lnTo>
                    <a:pt x="68" y="546"/>
                  </a:lnTo>
                  <a:lnTo>
                    <a:pt x="151" y="644"/>
                  </a:lnTo>
                  <a:lnTo>
                    <a:pt x="175" y="663"/>
                  </a:lnTo>
                  <a:lnTo>
                    <a:pt x="794" y="0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60" name="Freeform 24"/>
            <p:cNvSpPr>
              <a:spLocks/>
            </p:cNvSpPr>
            <p:nvPr/>
          </p:nvSpPr>
          <p:spPr bwMode="auto">
            <a:xfrm>
              <a:off x="2401" y="2434"/>
              <a:ext cx="175" cy="224"/>
            </a:xfrm>
            <a:custGeom>
              <a:avLst/>
              <a:gdLst>
                <a:gd name="T0" fmla="*/ 0 w 175"/>
                <a:gd name="T1" fmla="*/ 0 h 224"/>
                <a:gd name="T2" fmla="*/ 68 w 175"/>
                <a:gd name="T3" fmla="*/ 107 h 224"/>
                <a:gd name="T4" fmla="*/ 151 w 175"/>
                <a:gd name="T5" fmla="*/ 205 h 224"/>
                <a:gd name="T6" fmla="*/ 175 w 175"/>
                <a:gd name="T7" fmla="*/ 224 h 2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"/>
                <a:gd name="T13" fmla="*/ 0 h 224"/>
                <a:gd name="T14" fmla="*/ 175 w 175"/>
                <a:gd name="T15" fmla="*/ 224 h 2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5" h="224">
                  <a:moveTo>
                    <a:pt x="0" y="0"/>
                  </a:moveTo>
                  <a:lnTo>
                    <a:pt x="68" y="107"/>
                  </a:lnTo>
                  <a:lnTo>
                    <a:pt x="151" y="205"/>
                  </a:lnTo>
                  <a:lnTo>
                    <a:pt x="175" y="22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61" name="Line 25"/>
            <p:cNvSpPr>
              <a:spLocks noChangeShapeType="1"/>
            </p:cNvSpPr>
            <p:nvPr/>
          </p:nvSpPr>
          <p:spPr bwMode="auto">
            <a:xfrm flipH="1">
              <a:off x="2581" y="2005"/>
              <a:ext cx="614" cy="6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62" name="Line 26"/>
            <p:cNvSpPr>
              <a:spLocks noChangeShapeType="1"/>
            </p:cNvSpPr>
            <p:nvPr/>
          </p:nvSpPr>
          <p:spPr bwMode="auto">
            <a:xfrm flipH="1">
              <a:off x="2410" y="2005"/>
              <a:ext cx="785" cy="43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63" name="Freeform 27"/>
            <p:cNvSpPr>
              <a:spLocks/>
            </p:cNvSpPr>
            <p:nvPr/>
          </p:nvSpPr>
          <p:spPr bwMode="auto">
            <a:xfrm>
              <a:off x="2371" y="1995"/>
              <a:ext cx="824" cy="439"/>
            </a:xfrm>
            <a:custGeom>
              <a:avLst/>
              <a:gdLst>
                <a:gd name="T0" fmla="*/ 0 w 824"/>
                <a:gd name="T1" fmla="*/ 385 h 439"/>
                <a:gd name="T2" fmla="*/ 30 w 824"/>
                <a:gd name="T3" fmla="*/ 439 h 439"/>
                <a:gd name="T4" fmla="*/ 824 w 824"/>
                <a:gd name="T5" fmla="*/ 0 h 439"/>
                <a:gd name="T6" fmla="*/ 0 w 824"/>
                <a:gd name="T7" fmla="*/ 385 h 4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4"/>
                <a:gd name="T13" fmla="*/ 0 h 439"/>
                <a:gd name="T14" fmla="*/ 824 w 824"/>
                <a:gd name="T15" fmla="*/ 439 h 4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4" h="439">
                  <a:moveTo>
                    <a:pt x="0" y="385"/>
                  </a:moveTo>
                  <a:lnTo>
                    <a:pt x="30" y="439"/>
                  </a:lnTo>
                  <a:lnTo>
                    <a:pt x="824" y="0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64" name="Line 28"/>
            <p:cNvSpPr>
              <a:spLocks noChangeShapeType="1"/>
            </p:cNvSpPr>
            <p:nvPr/>
          </p:nvSpPr>
          <p:spPr bwMode="auto">
            <a:xfrm>
              <a:off x="2371" y="2380"/>
              <a:ext cx="30" cy="5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65" name="Line 29"/>
            <p:cNvSpPr>
              <a:spLocks noChangeShapeType="1"/>
            </p:cNvSpPr>
            <p:nvPr/>
          </p:nvSpPr>
          <p:spPr bwMode="auto">
            <a:xfrm flipH="1">
              <a:off x="2410" y="2005"/>
              <a:ext cx="785" cy="43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66" name="Line 30"/>
            <p:cNvSpPr>
              <a:spLocks noChangeShapeType="1"/>
            </p:cNvSpPr>
            <p:nvPr/>
          </p:nvSpPr>
          <p:spPr bwMode="auto">
            <a:xfrm flipH="1">
              <a:off x="2381" y="2005"/>
              <a:ext cx="814" cy="38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67" name="Freeform 31"/>
            <p:cNvSpPr>
              <a:spLocks/>
            </p:cNvSpPr>
            <p:nvPr/>
          </p:nvSpPr>
          <p:spPr bwMode="auto">
            <a:xfrm>
              <a:off x="2293" y="1995"/>
              <a:ext cx="902" cy="385"/>
            </a:xfrm>
            <a:custGeom>
              <a:avLst/>
              <a:gdLst>
                <a:gd name="T0" fmla="*/ 0 w 902"/>
                <a:gd name="T1" fmla="*/ 112 h 385"/>
                <a:gd name="T2" fmla="*/ 25 w 902"/>
                <a:gd name="T3" fmla="*/ 234 h 385"/>
                <a:gd name="T4" fmla="*/ 69 w 902"/>
                <a:gd name="T5" fmla="*/ 356 h 385"/>
                <a:gd name="T6" fmla="*/ 78 w 902"/>
                <a:gd name="T7" fmla="*/ 385 h 385"/>
                <a:gd name="T8" fmla="*/ 902 w 902"/>
                <a:gd name="T9" fmla="*/ 0 h 385"/>
                <a:gd name="T10" fmla="*/ 0 w 902"/>
                <a:gd name="T11" fmla="*/ 112 h 3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2"/>
                <a:gd name="T19" fmla="*/ 0 h 385"/>
                <a:gd name="T20" fmla="*/ 902 w 902"/>
                <a:gd name="T21" fmla="*/ 385 h 3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2" h="385">
                  <a:moveTo>
                    <a:pt x="0" y="112"/>
                  </a:moveTo>
                  <a:lnTo>
                    <a:pt x="25" y="234"/>
                  </a:lnTo>
                  <a:lnTo>
                    <a:pt x="69" y="356"/>
                  </a:lnTo>
                  <a:lnTo>
                    <a:pt x="78" y="385"/>
                  </a:lnTo>
                  <a:lnTo>
                    <a:pt x="902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68" name="Freeform 32"/>
            <p:cNvSpPr>
              <a:spLocks/>
            </p:cNvSpPr>
            <p:nvPr/>
          </p:nvSpPr>
          <p:spPr bwMode="auto">
            <a:xfrm>
              <a:off x="2293" y="2107"/>
              <a:ext cx="78" cy="273"/>
            </a:xfrm>
            <a:custGeom>
              <a:avLst/>
              <a:gdLst>
                <a:gd name="T0" fmla="*/ 0 w 78"/>
                <a:gd name="T1" fmla="*/ 0 h 273"/>
                <a:gd name="T2" fmla="*/ 25 w 78"/>
                <a:gd name="T3" fmla="*/ 122 h 273"/>
                <a:gd name="T4" fmla="*/ 69 w 78"/>
                <a:gd name="T5" fmla="*/ 244 h 273"/>
                <a:gd name="T6" fmla="*/ 78 w 78"/>
                <a:gd name="T7" fmla="*/ 273 h 2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73"/>
                <a:gd name="T14" fmla="*/ 78 w 78"/>
                <a:gd name="T15" fmla="*/ 273 h 2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73">
                  <a:moveTo>
                    <a:pt x="0" y="0"/>
                  </a:moveTo>
                  <a:lnTo>
                    <a:pt x="25" y="122"/>
                  </a:lnTo>
                  <a:lnTo>
                    <a:pt x="69" y="244"/>
                  </a:lnTo>
                  <a:lnTo>
                    <a:pt x="78" y="27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69" name="Line 33"/>
            <p:cNvSpPr>
              <a:spLocks noChangeShapeType="1"/>
            </p:cNvSpPr>
            <p:nvPr/>
          </p:nvSpPr>
          <p:spPr bwMode="auto">
            <a:xfrm flipH="1">
              <a:off x="2381" y="2005"/>
              <a:ext cx="814" cy="38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70" name="Line 34"/>
            <p:cNvSpPr>
              <a:spLocks noChangeShapeType="1"/>
            </p:cNvSpPr>
            <p:nvPr/>
          </p:nvSpPr>
          <p:spPr bwMode="auto">
            <a:xfrm flipH="1">
              <a:off x="2298" y="2005"/>
              <a:ext cx="897" cy="10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71" name="Freeform 35"/>
            <p:cNvSpPr>
              <a:spLocks/>
            </p:cNvSpPr>
            <p:nvPr/>
          </p:nvSpPr>
          <p:spPr bwMode="auto">
            <a:xfrm>
              <a:off x="2288" y="1717"/>
              <a:ext cx="907" cy="390"/>
            </a:xfrm>
            <a:custGeom>
              <a:avLst/>
              <a:gdLst>
                <a:gd name="T0" fmla="*/ 44 w 907"/>
                <a:gd name="T1" fmla="*/ 0 h 390"/>
                <a:gd name="T2" fmla="*/ 15 w 907"/>
                <a:gd name="T3" fmla="*/ 122 h 390"/>
                <a:gd name="T4" fmla="*/ 0 w 907"/>
                <a:gd name="T5" fmla="*/ 249 h 390"/>
                <a:gd name="T6" fmla="*/ 5 w 907"/>
                <a:gd name="T7" fmla="*/ 371 h 390"/>
                <a:gd name="T8" fmla="*/ 5 w 907"/>
                <a:gd name="T9" fmla="*/ 390 h 390"/>
                <a:gd name="T10" fmla="*/ 907 w 907"/>
                <a:gd name="T11" fmla="*/ 278 h 390"/>
                <a:gd name="T12" fmla="*/ 44 w 907"/>
                <a:gd name="T13" fmla="*/ 0 h 3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7"/>
                <a:gd name="T22" fmla="*/ 0 h 390"/>
                <a:gd name="T23" fmla="*/ 907 w 907"/>
                <a:gd name="T24" fmla="*/ 390 h 3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7" h="390">
                  <a:moveTo>
                    <a:pt x="44" y="0"/>
                  </a:moveTo>
                  <a:lnTo>
                    <a:pt x="15" y="122"/>
                  </a:lnTo>
                  <a:lnTo>
                    <a:pt x="0" y="249"/>
                  </a:lnTo>
                  <a:lnTo>
                    <a:pt x="5" y="371"/>
                  </a:lnTo>
                  <a:lnTo>
                    <a:pt x="5" y="390"/>
                  </a:lnTo>
                  <a:lnTo>
                    <a:pt x="907" y="278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72" name="Freeform 36"/>
            <p:cNvSpPr>
              <a:spLocks/>
            </p:cNvSpPr>
            <p:nvPr/>
          </p:nvSpPr>
          <p:spPr bwMode="auto">
            <a:xfrm>
              <a:off x="2288" y="1717"/>
              <a:ext cx="44" cy="390"/>
            </a:xfrm>
            <a:custGeom>
              <a:avLst/>
              <a:gdLst>
                <a:gd name="T0" fmla="*/ 44 w 44"/>
                <a:gd name="T1" fmla="*/ 0 h 390"/>
                <a:gd name="T2" fmla="*/ 15 w 44"/>
                <a:gd name="T3" fmla="*/ 122 h 390"/>
                <a:gd name="T4" fmla="*/ 0 w 44"/>
                <a:gd name="T5" fmla="*/ 249 h 390"/>
                <a:gd name="T6" fmla="*/ 5 w 44"/>
                <a:gd name="T7" fmla="*/ 371 h 390"/>
                <a:gd name="T8" fmla="*/ 5 w 44"/>
                <a:gd name="T9" fmla="*/ 390 h 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90"/>
                <a:gd name="T17" fmla="*/ 44 w 44"/>
                <a:gd name="T18" fmla="*/ 390 h 3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90">
                  <a:moveTo>
                    <a:pt x="44" y="0"/>
                  </a:moveTo>
                  <a:lnTo>
                    <a:pt x="15" y="122"/>
                  </a:lnTo>
                  <a:lnTo>
                    <a:pt x="0" y="249"/>
                  </a:lnTo>
                  <a:lnTo>
                    <a:pt x="5" y="371"/>
                  </a:lnTo>
                  <a:lnTo>
                    <a:pt x="5" y="39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73" name="Line 37"/>
            <p:cNvSpPr>
              <a:spLocks noChangeShapeType="1"/>
            </p:cNvSpPr>
            <p:nvPr/>
          </p:nvSpPr>
          <p:spPr bwMode="auto">
            <a:xfrm flipH="1">
              <a:off x="2298" y="2005"/>
              <a:ext cx="897" cy="10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74" name="Line 38"/>
            <p:cNvSpPr>
              <a:spLocks noChangeShapeType="1"/>
            </p:cNvSpPr>
            <p:nvPr/>
          </p:nvSpPr>
          <p:spPr bwMode="auto">
            <a:xfrm>
              <a:off x="2342" y="1722"/>
              <a:ext cx="858" cy="2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75" name="Line 39"/>
            <p:cNvSpPr>
              <a:spLocks noChangeShapeType="1"/>
            </p:cNvSpPr>
            <p:nvPr/>
          </p:nvSpPr>
          <p:spPr bwMode="auto">
            <a:xfrm>
              <a:off x="2352" y="971"/>
              <a:ext cx="404" cy="53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76" name="Rectangle 40"/>
            <p:cNvSpPr>
              <a:spLocks noChangeArrowheads="1"/>
            </p:cNvSpPr>
            <p:nvPr/>
          </p:nvSpPr>
          <p:spPr bwMode="auto">
            <a:xfrm>
              <a:off x="2281" y="87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>
                  <a:solidFill>
                    <a:srgbClr val="000000"/>
                  </a:solidFill>
                  <a:latin typeface="Calibri" pitchFamily="34" charset="0"/>
                </a:rPr>
                <a:t>None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577" name="Rectangle 41"/>
            <p:cNvSpPr>
              <a:spLocks noChangeArrowheads="1"/>
            </p:cNvSpPr>
            <p:nvPr/>
          </p:nvSpPr>
          <p:spPr bwMode="auto">
            <a:xfrm>
              <a:off x="2515" y="1095"/>
              <a:ext cx="17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>
                  <a:solidFill>
                    <a:srgbClr val="000000"/>
                  </a:solidFill>
                  <a:latin typeface="Calibri" pitchFamily="34" charset="0"/>
                </a:rPr>
                <a:t>19%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578" name="Rectangle 42"/>
            <p:cNvSpPr>
              <a:spLocks noChangeArrowheads="1"/>
            </p:cNvSpPr>
            <p:nvPr/>
          </p:nvSpPr>
          <p:spPr bwMode="auto">
            <a:xfrm>
              <a:off x="3909" y="876"/>
              <a:ext cx="35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>
                  <a:solidFill>
                    <a:srgbClr val="000000"/>
                  </a:solidFill>
                  <a:latin typeface="Calibri" pitchFamily="34" charset="0"/>
                </a:rPr>
                <a:t>Random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579" name="Rectangle 43"/>
            <p:cNvSpPr>
              <a:spLocks noChangeArrowheads="1"/>
            </p:cNvSpPr>
            <p:nvPr/>
          </p:nvSpPr>
          <p:spPr bwMode="auto">
            <a:xfrm>
              <a:off x="3641" y="1095"/>
              <a:ext cx="17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>
                  <a:solidFill>
                    <a:srgbClr val="000000"/>
                  </a:solidFill>
                  <a:latin typeface="Calibri" pitchFamily="34" charset="0"/>
                </a:rPr>
                <a:t>25%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580" name="Line 44"/>
            <p:cNvSpPr>
              <a:spLocks noChangeShapeType="1"/>
            </p:cNvSpPr>
            <p:nvPr/>
          </p:nvSpPr>
          <p:spPr bwMode="auto">
            <a:xfrm flipH="1">
              <a:off x="3580" y="976"/>
              <a:ext cx="405" cy="53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81" name="Line 45"/>
            <p:cNvSpPr>
              <a:spLocks noChangeShapeType="1"/>
            </p:cNvSpPr>
            <p:nvPr/>
          </p:nvSpPr>
          <p:spPr bwMode="auto">
            <a:xfrm flipH="1">
              <a:off x="2664" y="2644"/>
              <a:ext cx="112" cy="66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82" name="Line 46"/>
            <p:cNvSpPr>
              <a:spLocks noChangeShapeType="1"/>
            </p:cNvSpPr>
            <p:nvPr/>
          </p:nvSpPr>
          <p:spPr bwMode="auto">
            <a:xfrm flipH="1">
              <a:off x="2113" y="2478"/>
              <a:ext cx="453" cy="55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83" name="Line 47"/>
            <p:cNvSpPr>
              <a:spLocks noChangeShapeType="1"/>
            </p:cNvSpPr>
            <p:nvPr/>
          </p:nvSpPr>
          <p:spPr bwMode="auto">
            <a:xfrm flipH="1">
              <a:off x="1786" y="2356"/>
              <a:ext cx="693" cy="36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84" name="Line 48"/>
            <p:cNvSpPr>
              <a:spLocks noChangeShapeType="1"/>
            </p:cNvSpPr>
            <p:nvPr/>
          </p:nvSpPr>
          <p:spPr bwMode="auto">
            <a:xfrm>
              <a:off x="1903" y="1722"/>
              <a:ext cx="580" cy="20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85" name="Line 49"/>
            <p:cNvSpPr>
              <a:spLocks noChangeShapeType="1"/>
            </p:cNvSpPr>
            <p:nvPr/>
          </p:nvSpPr>
          <p:spPr bwMode="auto">
            <a:xfrm flipH="1">
              <a:off x="1718" y="2210"/>
              <a:ext cx="736" cy="6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86" name="Line 50"/>
            <p:cNvSpPr>
              <a:spLocks noChangeShapeType="1"/>
            </p:cNvSpPr>
            <p:nvPr/>
          </p:nvSpPr>
          <p:spPr bwMode="auto">
            <a:xfrm>
              <a:off x="3571" y="2639"/>
              <a:ext cx="507" cy="44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87" name="Line 51"/>
            <p:cNvSpPr>
              <a:spLocks noChangeShapeType="1"/>
            </p:cNvSpPr>
            <p:nvPr/>
          </p:nvSpPr>
          <p:spPr bwMode="auto">
            <a:xfrm flipH="1">
              <a:off x="3995" y="2020"/>
              <a:ext cx="565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588" name="Rectangle 52"/>
            <p:cNvSpPr>
              <a:spLocks noChangeArrowheads="1"/>
            </p:cNvSpPr>
            <p:nvPr/>
          </p:nvSpPr>
          <p:spPr bwMode="auto">
            <a:xfrm>
              <a:off x="4206" y="1915"/>
              <a:ext cx="12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>
                  <a:solidFill>
                    <a:srgbClr val="000000"/>
                  </a:solidFill>
                  <a:latin typeface="Calibri" pitchFamily="34" charset="0"/>
                </a:rPr>
                <a:t>4%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589" name="Rectangle 53"/>
            <p:cNvSpPr>
              <a:spLocks noChangeArrowheads="1"/>
            </p:cNvSpPr>
            <p:nvPr/>
          </p:nvSpPr>
          <p:spPr bwMode="auto">
            <a:xfrm>
              <a:off x="3860" y="2787"/>
              <a:ext cx="17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>
                  <a:solidFill>
                    <a:srgbClr val="000000"/>
                  </a:solidFill>
                  <a:latin typeface="Calibri" pitchFamily="34" charset="0"/>
                </a:rPr>
                <a:t>28%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590" name="Rectangle 54"/>
            <p:cNvSpPr>
              <a:spLocks noChangeArrowheads="1"/>
            </p:cNvSpPr>
            <p:nvPr/>
          </p:nvSpPr>
          <p:spPr bwMode="auto">
            <a:xfrm>
              <a:off x="2749" y="3012"/>
              <a:ext cx="12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>
                  <a:solidFill>
                    <a:srgbClr val="000000"/>
                  </a:solidFill>
                  <a:latin typeface="Calibri" pitchFamily="34" charset="0"/>
                </a:rPr>
                <a:t>6%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591" name="Rectangle 55"/>
            <p:cNvSpPr>
              <a:spLocks noChangeArrowheads="1"/>
            </p:cNvSpPr>
            <p:nvPr/>
          </p:nvSpPr>
          <p:spPr bwMode="auto">
            <a:xfrm>
              <a:off x="2300" y="2836"/>
              <a:ext cx="12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>
                  <a:solidFill>
                    <a:srgbClr val="000000"/>
                  </a:solidFill>
                  <a:latin typeface="Calibri" pitchFamily="34" charset="0"/>
                </a:rPr>
                <a:t>5%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592" name="Rectangle 56"/>
            <p:cNvSpPr>
              <a:spLocks noChangeArrowheads="1"/>
            </p:cNvSpPr>
            <p:nvPr/>
          </p:nvSpPr>
          <p:spPr bwMode="auto">
            <a:xfrm>
              <a:off x="1964" y="2139"/>
              <a:ext cx="12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>
                  <a:solidFill>
                    <a:srgbClr val="000000"/>
                  </a:solidFill>
                  <a:latin typeface="Calibri" pitchFamily="34" charset="0"/>
                </a:rPr>
                <a:t>5%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593" name="Rectangle 57"/>
            <p:cNvSpPr>
              <a:spLocks noChangeArrowheads="1"/>
            </p:cNvSpPr>
            <p:nvPr/>
          </p:nvSpPr>
          <p:spPr bwMode="auto">
            <a:xfrm>
              <a:off x="2037" y="1661"/>
              <a:ext cx="12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>
                  <a:solidFill>
                    <a:srgbClr val="000000"/>
                  </a:solidFill>
                  <a:latin typeface="Calibri" pitchFamily="34" charset="0"/>
                </a:rPr>
                <a:t>7%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594" name="Rectangle 58"/>
            <p:cNvSpPr>
              <a:spLocks noChangeArrowheads="1"/>
            </p:cNvSpPr>
            <p:nvPr/>
          </p:nvSpPr>
          <p:spPr bwMode="auto">
            <a:xfrm>
              <a:off x="2003" y="2622"/>
              <a:ext cx="12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>
                  <a:solidFill>
                    <a:srgbClr val="000000"/>
                  </a:solidFill>
                  <a:latin typeface="Calibri" pitchFamily="34" charset="0"/>
                </a:rPr>
                <a:t>1%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595" name="Rectangle 59"/>
            <p:cNvSpPr>
              <a:spLocks noChangeArrowheads="1"/>
            </p:cNvSpPr>
            <p:nvPr/>
          </p:nvSpPr>
          <p:spPr bwMode="auto">
            <a:xfrm>
              <a:off x="4616" y="1988"/>
              <a:ext cx="40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 i="1">
                  <a:solidFill>
                    <a:srgbClr val="000000"/>
                  </a:solidFill>
                  <a:latin typeface="Calibri" pitchFamily="34" charset="0"/>
                </a:rPr>
                <a:t>BCR-ABL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596" name="Rectangle 60"/>
            <p:cNvSpPr>
              <a:spLocks noChangeArrowheads="1"/>
            </p:cNvSpPr>
            <p:nvPr/>
          </p:nvSpPr>
          <p:spPr bwMode="auto">
            <a:xfrm>
              <a:off x="4616" y="2075"/>
              <a:ext cx="3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Pro-B-cell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597" name="Rectangle 61"/>
            <p:cNvSpPr>
              <a:spLocks noChangeArrowheads="1"/>
            </p:cNvSpPr>
            <p:nvPr/>
          </p:nvSpPr>
          <p:spPr bwMode="auto">
            <a:xfrm>
              <a:off x="4616" y="2163"/>
              <a:ext cx="2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t(9;22)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598" name="Rectangle 62"/>
            <p:cNvSpPr>
              <a:spLocks noChangeArrowheads="1"/>
            </p:cNvSpPr>
            <p:nvPr/>
          </p:nvSpPr>
          <p:spPr bwMode="auto">
            <a:xfrm>
              <a:off x="4104" y="3046"/>
              <a:ext cx="5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 i="1">
                  <a:solidFill>
                    <a:srgbClr val="FF3300"/>
                  </a:solidFill>
                  <a:latin typeface="Calibri" pitchFamily="34" charset="0"/>
                </a:rPr>
                <a:t>ETV6</a:t>
              </a:r>
              <a:r>
                <a:rPr lang="en-GB" sz="1100" b="1" i="1">
                  <a:solidFill>
                    <a:srgbClr val="000000"/>
                  </a:solidFill>
                  <a:latin typeface="Calibri" pitchFamily="34" charset="0"/>
                </a:rPr>
                <a:t>-CBFA2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599" name="Rectangle 63"/>
            <p:cNvSpPr>
              <a:spLocks noChangeArrowheads="1"/>
            </p:cNvSpPr>
            <p:nvPr/>
          </p:nvSpPr>
          <p:spPr bwMode="auto">
            <a:xfrm>
              <a:off x="4104" y="3133"/>
              <a:ext cx="3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Pro-B-cell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600" name="Rectangle 64"/>
            <p:cNvSpPr>
              <a:spLocks noChangeArrowheads="1"/>
            </p:cNvSpPr>
            <p:nvPr/>
          </p:nvSpPr>
          <p:spPr bwMode="auto">
            <a:xfrm>
              <a:off x="4104" y="3221"/>
              <a:ext cx="30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t(12;21)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601" name="Rectangle 65"/>
            <p:cNvSpPr>
              <a:spLocks noChangeArrowheads="1"/>
            </p:cNvSpPr>
            <p:nvPr/>
          </p:nvSpPr>
          <p:spPr bwMode="auto">
            <a:xfrm>
              <a:off x="2417" y="3338"/>
              <a:ext cx="51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 i="1">
                  <a:solidFill>
                    <a:schemeClr val="accent2"/>
                  </a:solidFill>
                  <a:latin typeface="Calibri" pitchFamily="34" charset="0"/>
                </a:rPr>
                <a:t>MLL</a:t>
              </a:r>
              <a:r>
                <a:rPr lang="en-GB" sz="1100" b="1" i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GB" sz="1100" b="1">
                  <a:solidFill>
                    <a:srgbClr val="000000"/>
                  </a:solidFill>
                  <a:latin typeface="Calibri" pitchFamily="34" charset="0"/>
                </a:rPr>
                <a:t>fusions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602" name="Rectangle 66"/>
            <p:cNvSpPr>
              <a:spLocks noChangeArrowheads="1"/>
            </p:cNvSpPr>
            <p:nvPr/>
          </p:nvSpPr>
          <p:spPr bwMode="auto">
            <a:xfrm>
              <a:off x="2417" y="3426"/>
              <a:ext cx="3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Pro-B-cell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603" name="Rectangle 67"/>
            <p:cNvSpPr>
              <a:spLocks noChangeArrowheads="1"/>
            </p:cNvSpPr>
            <p:nvPr/>
          </p:nvSpPr>
          <p:spPr bwMode="auto">
            <a:xfrm>
              <a:off x="2417" y="3514"/>
              <a:ext cx="24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11q23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604" name="Rectangle 68"/>
            <p:cNvSpPr>
              <a:spLocks noChangeArrowheads="1"/>
            </p:cNvSpPr>
            <p:nvPr/>
          </p:nvSpPr>
          <p:spPr bwMode="auto">
            <a:xfrm>
              <a:off x="1686" y="3065"/>
              <a:ext cx="43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 i="1">
                  <a:solidFill>
                    <a:srgbClr val="000000"/>
                  </a:solidFill>
                  <a:latin typeface="Calibri" pitchFamily="34" charset="0"/>
                </a:rPr>
                <a:t>E2A-</a:t>
              </a:r>
              <a:r>
                <a:rPr lang="en-GB" sz="1100" b="1" i="1">
                  <a:solidFill>
                    <a:srgbClr val="FF3300"/>
                  </a:solidFill>
                  <a:latin typeface="Calibri" pitchFamily="34" charset="0"/>
                </a:rPr>
                <a:t>PBX1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605" name="Rectangle 69"/>
            <p:cNvSpPr>
              <a:spLocks noChangeArrowheads="1"/>
            </p:cNvSpPr>
            <p:nvPr/>
          </p:nvSpPr>
          <p:spPr bwMode="auto">
            <a:xfrm>
              <a:off x="1686" y="3153"/>
              <a:ext cx="3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Pro-B-cell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606" name="Rectangle 70"/>
            <p:cNvSpPr>
              <a:spLocks noChangeArrowheads="1"/>
            </p:cNvSpPr>
            <p:nvPr/>
          </p:nvSpPr>
          <p:spPr bwMode="auto">
            <a:xfrm>
              <a:off x="1686" y="3241"/>
              <a:ext cx="2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t(1;19)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607" name="Rectangle 71"/>
            <p:cNvSpPr>
              <a:spLocks noChangeArrowheads="1"/>
            </p:cNvSpPr>
            <p:nvPr/>
          </p:nvSpPr>
          <p:spPr bwMode="auto">
            <a:xfrm>
              <a:off x="1305" y="2743"/>
              <a:ext cx="37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 i="1">
                  <a:solidFill>
                    <a:srgbClr val="000000"/>
                  </a:solidFill>
                  <a:latin typeface="Calibri" pitchFamily="34" charset="0"/>
                </a:rPr>
                <a:t>E2A-HLF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608" name="Rectangle 72"/>
            <p:cNvSpPr>
              <a:spLocks noChangeArrowheads="1"/>
            </p:cNvSpPr>
            <p:nvPr/>
          </p:nvSpPr>
          <p:spPr bwMode="auto">
            <a:xfrm>
              <a:off x="1305" y="2831"/>
              <a:ext cx="3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Pro-B-cell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609" name="Rectangle 73"/>
            <p:cNvSpPr>
              <a:spLocks noChangeArrowheads="1"/>
            </p:cNvSpPr>
            <p:nvPr/>
          </p:nvSpPr>
          <p:spPr bwMode="auto">
            <a:xfrm>
              <a:off x="1305" y="2919"/>
              <a:ext cx="30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t(17;19)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610" name="Rectangle 74"/>
            <p:cNvSpPr>
              <a:spLocks noChangeArrowheads="1"/>
            </p:cNvSpPr>
            <p:nvPr/>
          </p:nvSpPr>
          <p:spPr bwMode="auto">
            <a:xfrm>
              <a:off x="1169" y="2231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 i="1">
                  <a:solidFill>
                    <a:srgbClr val="FF0000"/>
                  </a:solidFill>
                  <a:latin typeface="Calibri" pitchFamily="34" charset="0"/>
                </a:rPr>
                <a:t>MYC</a:t>
              </a:r>
              <a:endParaRPr lang="en-GB" sz="1400" b="1">
                <a:solidFill>
                  <a:srgbClr val="FF0000"/>
                </a:solidFill>
                <a:latin typeface="Times" charset="0"/>
              </a:endParaRPr>
            </a:p>
          </p:txBody>
        </p:sp>
        <p:sp>
          <p:nvSpPr>
            <p:cNvPr id="65611" name="Rectangle 75"/>
            <p:cNvSpPr>
              <a:spLocks noChangeArrowheads="1"/>
            </p:cNvSpPr>
            <p:nvPr/>
          </p:nvSpPr>
          <p:spPr bwMode="auto">
            <a:xfrm>
              <a:off x="1169" y="231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B-cell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612" name="Rectangle 76"/>
            <p:cNvSpPr>
              <a:spLocks noChangeArrowheads="1"/>
            </p:cNvSpPr>
            <p:nvPr/>
          </p:nvSpPr>
          <p:spPr bwMode="auto">
            <a:xfrm>
              <a:off x="1169" y="2407"/>
              <a:ext cx="86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t(18;14), t(2;8), t(8;22)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613" name="Rectangle 77"/>
            <p:cNvSpPr>
              <a:spLocks noChangeArrowheads="1"/>
            </p:cNvSpPr>
            <p:nvPr/>
          </p:nvSpPr>
          <p:spPr bwMode="auto">
            <a:xfrm>
              <a:off x="1301" y="1378"/>
              <a:ext cx="28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 i="1">
                  <a:solidFill>
                    <a:srgbClr val="000000"/>
                  </a:solidFill>
                  <a:latin typeface="Calibri" pitchFamily="34" charset="0"/>
                </a:rPr>
                <a:t>HOX11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614" name="Rectangle 78"/>
            <p:cNvSpPr>
              <a:spLocks noChangeArrowheads="1"/>
            </p:cNvSpPr>
            <p:nvPr/>
          </p:nvSpPr>
          <p:spPr bwMode="auto">
            <a:xfrm>
              <a:off x="1652" y="1378"/>
              <a:ext cx="31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 i="1">
                  <a:solidFill>
                    <a:srgbClr val="000000"/>
                  </a:solidFill>
                  <a:latin typeface="Calibri" pitchFamily="34" charset="0"/>
                </a:rPr>
                <a:t>    LYL1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615" name="Rectangle 79"/>
            <p:cNvSpPr>
              <a:spLocks noChangeArrowheads="1"/>
            </p:cNvSpPr>
            <p:nvPr/>
          </p:nvSpPr>
          <p:spPr bwMode="auto">
            <a:xfrm>
              <a:off x="1301" y="1466"/>
              <a:ext cx="63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 i="1">
                  <a:solidFill>
                    <a:schemeClr val="accent2"/>
                  </a:solidFill>
                  <a:latin typeface="Calibri" pitchFamily="34" charset="0"/>
                </a:rPr>
                <a:t>LMO1</a:t>
              </a:r>
              <a:r>
                <a:rPr lang="en-GB" sz="1100" b="1" i="1">
                  <a:solidFill>
                    <a:srgbClr val="FF3300"/>
                  </a:solidFill>
                  <a:latin typeface="Calibri" pitchFamily="34" charset="0"/>
                </a:rPr>
                <a:t>       TAL1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616" name="Rectangle 80"/>
            <p:cNvSpPr>
              <a:spLocks noChangeArrowheads="1"/>
            </p:cNvSpPr>
            <p:nvPr/>
          </p:nvSpPr>
          <p:spPr bwMode="auto">
            <a:xfrm>
              <a:off x="1301" y="1554"/>
              <a:ext cx="61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 i="1">
                  <a:solidFill>
                    <a:schemeClr val="accent2"/>
                  </a:solidFill>
                  <a:latin typeface="Calibri" pitchFamily="34" charset="0"/>
                </a:rPr>
                <a:t>LMO2      TAL2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617" name="Rectangle 81"/>
            <p:cNvSpPr>
              <a:spLocks noChangeArrowheads="1"/>
            </p:cNvSpPr>
            <p:nvPr/>
          </p:nvSpPr>
          <p:spPr bwMode="auto">
            <a:xfrm>
              <a:off x="1301" y="1641"/>
              <a:ext cx="21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T-cell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618" name="Rectangle 82"/>
            <p:cNvSpPr>
              <a:spLocks noChangeArrowheads="1"/>
            </p:cNvSpPr>
            <p:nvPr/>
          </p:nvSpPr>
          <p:spPr bwMode="auto">
            <a:xfrm>
              <a:off x="1301" y="1729"/>
              <a:ext cx="45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7q35/</a:t>
              </a:r>
              <a:r>
                <a:rPr lang="en-GB" sz="1100" b="1" i="1">
                  <a:solidFill>
                    <a:srgbClr val="000000"/>
                  </a:solidFill>
                  <a:latin typeface="Calibri" pitchFamily="34" charset="0"/>
                </a:rPr>
                <a:t>TCRß</a:t>
              </a:r>
              <a:endParaRPr lang="en-GB" sz="1400" b="1" i="1">
                <a:latin typeface="Times" charset="0"/>
              </a:endParaRPr>
            </a:p>
          </p:txBody>
        </p:sp>
        <p:sp>
          <p:nvSpPr>
            <p:cNvPr id="65619" name="Rectangle 83"/>
            <p:cNvSpPr>
              <a:spLocks noChangeArrowheads="1"/>
            </p:cNvSpPr>
            <p:nvPr/>
          </p:nvSpPr>
          <p:spPr bwMode="auto">
            <a:xfrm>
              <a:off x="1301" y="1817"/>
              <a:ext cx="7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or</a:t>
              </a:r>
              <a:endParaRPr lang="en-GB" sz="1400" b="1">
                <a:latin typeface="Times" charset="0"/>
              </a:endParaRPr>
            </a:p>
          </p:txBody>
        </p:sp>
        <p:sp>
          <p:nvSpPr>
            <p:cNvPr id="65620" name="Rectangle 84"/>
            <p:cNvSpPr>
              <a:spLocks noChangeArrowheads="1"/>
            </p:cNvSpPr>
            <p:nvPr/>
          </p:nvSpPr>
          <p:spPr bwMode="auto">
            <a:xfrm>
              <a:off x="1301" y="1905"/>
              <a:ext cx="45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Calibri" pitchFamily="34" charset="0"/>
                </a:rPr>
                <a:t>14q11/</a:t>
              </a:r>
              <a:r>
                <a:rPr lang="en-GB" sz="1100" b="1" i="1">
                  <a:solidFill>
                    <a:srgbClr val="000000"/>
                  </a:solidFill>
                  <a:latin typeface="Calibri" pitchFamily="34" charset="0"/>
                </a:rPr>
                <a:t>TCR</a:t>
              </a:r>
              <a:endParaRPr lang="en-GB" sz="1400" b="1" i="1">
                <a:latin typeface="Times" charset="0"/>
              </a:endParaRPr>
            </a:p>
          </p:txBody>
        </p:sp>
        <p:sp>
          <p:nvSpPr>
            <p:cNvPr id="65621" name="Rectangle 85"/>
            <p:cNvSpPr>
              <a:spLocks noChangeArrowheads="1"/>
            </p:cNvSpPr>
            <p:nvPr/>
          </p:nvSpPr>
          <p:spPr bwMode="auto">
            <a:xfrm>
              <a:off x="1754" y="1910"/>
              <a:ext cx="9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 b="1" i="1">
                  <a:solidFill>
                    <a:srgbClr val="000000"/>
                  </a:solidFill>
                  <a:latin typeface="Symbol" pitchFamily="18" charset="2"/>
                </a:rPr>
                <a:t>ad</a:t>
              </a:r>
              <a:endParaRPr lang="en-GB" sz="1400" b="1" i="1">
                <a:latin typeface="Times" charset="0"/>
              </a:endParaRPr>
            </a:p>
          </p:txBody>
        </p:sp>
      </p:grpSp>
      <p:sp>
        <p:nvSpPr>
          <p:cNvPr id="65539" name="Text Box 87"/>
          <p:cNvSpPr txBox="1">
            <a:spLocks noChangeArrowheads="1"/>
          </p:cNvSpPr>
          <p:nvPr/>
        </p:nvSpPr>
        <p:spPr bwMode="auto">
          <a:xfrm>
            <a:off x="381000" y="762000"/>
            <a:ext cx="8502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Over half of Acute Lymphoblastic Leukaemia</a:t>
            </a:r>
            <a:r>
              <a:rPr lang="en-GB" altLang="en-US" sz="1800">
                <a:latin typeface="Calibri" pitchFamily="34" charset="0"/>
              </a:rPr>
              <a:t>’</a:t>
            </a:r>
            <a:r>
              <a:rPr lang="en-GB" sz="1800">
                <a:latin typeface="Calibri" pitchFamily="34" charset="0"/>
              </a:rPr>
              <a:t>s (ALL) involve mutated transcription factors.  These mutations are often caused by chromosomal translocations.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7840663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>
                <a:latin typeface="Calibri" pitchFamily="34" charset="0"/>
              </a:rPr>
              <a:t>Example 3; The Oestrogen receptor in Breast Cancer</a:t>
            </a:r>
          </a:p>
        </p:txBody>
      </p:sp>
      <p:sp>
        <p:nvSpPr>
          <p:cNvPr id="67586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153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Oestrogen is a steroid hormone. </a:t>
            </a:r>
          </a:p>
          <a:p>
            <a:pPr eaLnBrk="1" hangingPunct="1"/>
            <a:endParaRPr lang="en-GB" sz="1800">
              <a:latin typeface="Calibri" pitchFamily="34" charset="0"/>
            </a:endParaRPr>
          </a:p>
          <a:p>
            <a:pPr eaLnBrk="1" hangingPunct="1"/>
            <a:r>
              <a:rPr lang="en-GB" sz="1800">
                <a:latin typeface="Calibri" pitchFamily="34" charset="0"/>
              </a:rPr>
              <a:t>Cells that respond to oestrogen contain a protein called the oestrogen receptor.</a:t>
            </a:r>
          </a:p>
          <a:p>
            <a:pPr eaLnBrk="1" hangingPunct="1"/>
            <a:endParaRPr lang="en-GB" sz="1800">
              <a:latin typeface="Calibri" pitchFamily="34" charset="0"/>
            </a:endParaRPr>
          </a:p>
          <a:p>
            <a:pPr eaLnBrk="1" hangingPunct="1"/>
            <a:r>
              <a:rPr lang="en-GB" sz="1800">
                <a:latin typeface="Calibri" pitchFamily="34" charset="0"/>
              </a:rPr>
              <a:t>The Oestrogen receptor is a transcription factor, that regulates </a:t>
            </a:r>
            <a:r>
              <a:rPr lang="en-GB" altLang="en-US" sz="1800">
                <a:latin typeface="Calibri" pitchFamily="34" charset="0"/>
              </a:rPr>
              <a:t>“</a:t>
            </a:r>
            <a:r>
              <a:rPr lang="en-GB" sz="1800">
                <a:latin typeface="Calibri" pitchFamily="34" charset="0"/>
              </a:rPr>
              <a:t>oestrogen regulated genes</a:t>
            </a:r>
            <a:r>
              <a:rPr lang="en-GB" altLang="en-US" sz="1800">
                <a:latin typeface="Calibri" pitchFamily="34" charset="0"/>
              </a:rPr>
              <a:t>”</a:t>
            </a:r>
            <a:endParaRPr lang="en-GB" sz="1800">
              <a:latin typeface="Calibri" pitchFamily="34" charset="0"/>
            </a:endParaRPr>
          </a:p>
          <a:p>
            <a:pPr eaLnBrk="1" hangingPunct="1"/>
            <a:endParaRPr lang="en-GB" sz="1800">
              <a:latin typeface="Calibri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57200" y="3048000"/>
            <a:ext cx="818991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Breast cancer occurs in ~ 1 in every 10 women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Over half of all breast cancers over express the oestrogen receptor 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Breast cancer treatment involves the use of anti-oestrogens, such as tamoxifen</a:t>
            </a:r>
          </a:p>
          <a:p>
            <a:endParaRPr lang="en-GB">
              <a:latin typeface="Calibri" pitchFamily="34" charset="0"/>
            </a:endParaRP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628900" cy="13747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8200"/>
            <a:ext cx="2667000" cy="19494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88925" y="282575"/>
            <a:ext cx="8245475" cy="82232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b="1">
                <a:latin typeface="Calibri" pitchFamily="34" charset="0"/>
              </a:rPr>
              <a:t>Differences In Gene Expression Explain </a:t>
            </a:r>
          </a:p>
          <a:p>
            <a:pPr algn="ctr" eaLnBrk="1" hangingPunct="1"/>
            <a:r>
              <a:rPr lang="en-GB" b="1">
                <a:latin typeface="Calibri" pitchFamily="34" charset="0"/>
              </a:rPr>
              <a:t>Cellular Specialisation In Multicellular Organisms</a:t>
            </a:r>
            <a:endParaRPr lang="en-GB">
              <a:latin typeface="Calibri" pitchFamily="34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12725" y="1425575"/>
            <a:ext cx="8702675" cy="48387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>
              <a:latin typeface="Calibri" pitchFamily="34" charset="0"/>
            </a:endParaRPr>
          </a:p>
          <a:p>
            <a:pPr eaLnBrk="1" hangingPunct="1"/>
            <a:r>
              <a:rPr lang="en-GB">
                <a:latin typeface="Calibri" pitchFamily="34" charset="0"/>
              </a:rPr>
              <a:t>Different cell types synthesise different proteins and, therefore, express different genes</a:t>
            </a:r>
          </a:p>
          <a:p>
            <a:pPr eaLnBrk="1" hangingPunct="1">
              <a:buFontTx/>
              <a:buChar char="•"/>
            </a:pPr>
            <a:endParaRPr lang="en-GB">
              <a:latin typeface="Calibri" pitchFamily="34" charset="0"/>
            </a:endParaRPr>
          </a:p>
          <a:p>
            <a:pPr eaLnBrk="1" hangingPunct="1"/>
            <a:r>
              <a:rPr lang="en-GB">
                <a:latin typeface="Calibri" pitchFamily="34" charset="0"/>
              </a:rPr>
              <a:t>Regulation of gene expression  can occur at many levels:</a:t>
            </a:r>
          </a:p>
          <a:p>
            <a:pPr lvl="2" eaLnBrk="1" hangingPunct="1">
              <a:buFontTx/>
              <a:buChar char="•"/>
            </a:pPr>
            <a:endParaRPr lang="en-GB">
              <a:latin typeface="Calibri" pitchFamily="34" charset="0"/>
            </a:endParaRPr>
          </a:p>
          <a:p>
            <a:pPr lvl="2"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Transcription</a:t>
            </a:r>
          </a:p>
          <a:p>
            <a:pPr lvl="2"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RNA processing</a:t>
            </a:r>
          </a:p>
          <a:p>
            <a:pPr lvl="2"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RNA transport</a:t>
            </a:r>
          </a:p>
          <a:p>
            <a:pPr lvl="2"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RNA turnover</a:t>
            </a:r>
          </a:p>
          <a:p>
            <a:pPr lvl="2"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Translational</a:t>
            </a:r>
          </a:p>
          <a:p>
            <a:pPr lvl="2"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Protein activity	</a:t>
            </a:r>
          </a:p>
          <a:p>
            <a:pPr eaLnBrk="1" hangingPunct="1">
              <a:buFontTx/>
              <a:buChar char="•"/>
            </a:pPr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1676400"/>
            <a:ext cx="87757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Describe the basic differences between DNA and RNA</a:t>
            </a:r>
          </a:p>
          <a:p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Describe what is meant by  </a:t>
            </a:r>
            <a:r>
              <a:rPr lang="en-GB" altLang="en-US" b="1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Transcription</a:t>
            </a:r>
            <a:r>
              <a:rPr lang="en-GB" altLang="en-US" b="1">
                <a:solidFill>
                  <a:srgbClr val="000000"/>
                </a:solidFill>
                <a:latin typeface="Calibri" pitchFamily="34" charset="0"/>
              </a:rPr>
              <a:t>”</a:t>
            </a:r>
            <a:endParaRPr lang="en-GB" b="1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endParaRPr lang="en-GB" b="1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List the major functional classes of RNA and the classes of RNA polymerases </a:t>
            </a:r>
          </a:p>
          <a:p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involved in synthesising each of these.</a:t>
            </a:r>
          </a:p>
          <a:p>
            <a:endParaRPr lang="en-GB" b="1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Describe what is meant by a </a:t>
            </a:r>
            <a:r>
              <a:rPr lang="en-GB" altLang="en-US" b="1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gene promoter</a:t>
            </a:r>
            <a:r>
              <a:rPr lang="en-GB" altLang="en-US" b="1">
                <a:solidFill>
                  <a:srgbClr val="000000"/>
                </a:solidFill>
                <a:latin typeface="Calibri" pitchFamily="34" charset="0"/>
              </a:rPr>
              <a:t>”</a:t>
            </a:r>
            <a:endParaRPr lang="en-GB" b="1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endParaRPr lang="en-GB" b="1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Describe what is meant by a </a:t>
            </a:r>
            <a:r>
              <a:rPr lang="en-GB" altLang="en-US" b="1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Transcription factor</a:t>
            </a:r>
            <a:r>
              <a:rPr lang="en-GB" altLang="en-US" b="1">
                <a:solidFill>
                  <a:srgbClr val="000000"/>
                </a:solidFill>
                <a:latin typeface="Calibri" pitchFamily="34" charset="0"/>
              </a:rPr>
              <a:t>”</a:t>
            </a:r>
            <a:endParaRPr lang="en-GB" b="1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endParaRPr lang="en-GB" b="1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Describe, with the aid of diagrams, the processes involved in transcribing a </a:t>
            </a:r>
          </a:p>
          <a:p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eukaryotic gene.</a:t>
            </a:r>
          </a:p>
          <a:p>
            <a:endParaRPr lang="en-GB" b="1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Distinguish </a:t>
            </a:r>
            <a:r>
              <a:rPr lang="en-GB" altLang="en-US" b="1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sense</a:t>
            </a:r>
            <a:r>
              <a:rPr lang="en-GB" altLang="en-US" b="1">
                <a:solidFill>
                  <a:srgbClr val="000000"/>
                </a:solidFill>
                <a:latin typeface="Calibri" pitchFamily="34" charset="0"/>
              </a:rPr>
              <a:t>”</a:t>
            </a:r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 and </a:t>
            </a:r>
            <a:r>
              <a:rPr lang="en-GB" altLang="en-US" b="1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anti-sense</a:t>
            </a:r>
            <a:r>
              <a:rPr lang="en-GB" altLang="en-US" b="1">
                <a:solidFill>
                  <a:srgbClr val="000000"/>
                </a:solidFill>
                <a:latin typeface="Calibri" pitchFamily="34" charset="0"/>
              </a:rPr>
              <a:t>”</a:t>
            </a:r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  DNA template strands.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534400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Gene  Organisation and Regulation of Gene Expression</a:t>
            </a:r>
            <a:r>
              <a:rPr lang="en-GB" altLang="en-US" b="1">
                <a:solidFill>
                  <a:srgbClr val="000000"/>
                </a:solidFill>
                <a:latin typeface="Calibri" pitchFamily="34" charset="0"/>
              </a:rPr>
              <a:t>”</a:t>
            </a:r>
            <a:endParaRPr lang="en-GB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243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b="1" u="sng">
                <a:latin typeface="Calibri" pitchFamily="34" charset="0"/>
              </a:rPr>
              <a:t>Learning Objectives</a:t>
            </a:r>
            <a:r>
              <a:rPr lang="en-GB" sz="18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0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1242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2766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447800" y="9906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b="1">
                <a:latin typeface="Calibri" pitchFamily="34" charset="0"/>
              </a:rPr>
              <a:t>Blood Smear</a:t>
            </a:r>
            <a:endParaRPr lang="en-GB">
              <a:latin typeface="Calibri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0" y="838200"/>
            <a:ext cx="3657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GB" sz="1800" b="1">
                <a:latin typeface="Calibri" pitchFamily="34" charset="0"/>
              </a:rPr>
              <a:t>TEM of lymphocyte and Red Blood Cell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35814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>
                <a:latin typeface="Calibri" pitchFamily="34" charset="0"/>
              </a:rPr>
              <a:t>Both </a:t>
            </a:r>
            <a:r>
              <a:rPr lang="en-GB" sz="1800" b="1">
                <a:latin typeface="Calibri" pitchFamily="34" charset="0"/>
              </a:rPr>
              <a:t>Red Cells</a:t>
            </a:r>
            <a:r>
              <a:rPr lang="en-GB" sz="1800">
                <a:latin typeface="Calibri" pitchFamily="34" charset="0"/>
              </a:rPr>
              <a:t> and </a:t>
            </a:r>
            <a:r>
              <a:rPr lang="en-GB" sz="1800" b="1">
                <a:latin typeface="Calibri" pitchFamily="34" charset="0"/>
              </a:rPr>
              <a:t>lymphocytes</a:t>
            </a:r>
            <a:r>
              <a:rPr lang="en-GB" sz="1800">
                <a:latin typeface="Calibri" pitchFamily="34" charset="0"/>
              </a:rPr>
              <a:t> are </a:t>
            </a:r>
            <a:r>
              <a:rPr lang="en-GB" altLang="en-US" sz="1800">
                <a:latin typeface="Calibri" pitchFamily="34" charset="0"/>
              </a:rPr>
              <a:t>“</a:t>
            </a:r>
            <a:r>
              <a:rPr lang="en-GB" sz="1800">
                <a:latin typeface="Calibri" pitchFamily="34" charset="0"/>
              </a:rPr>
              <a:t>related</a:t>
            </a:r>
            <a:r>
              <a:rPr lang="en-GB" altLang="en-US" sz="1800">
                <a:latin typeface="Calibri" pitchFamily="34" charset="0"/>
              </a:rPr>
              <a:t>”</a:t>
            </a:r>
            <a:r>
              <a:rPr lang="en-GB" sz="1800">
                <a:latin typeface="Calibri" pitchFamily="34" charset="0"/>
              </a:rPr>
              <a:t>  as they develop from a common progenitor cell</a:t>
            </a:r>
            <a:endParaRPr lang="en-GB" sz="1800" b="1">
              <a:latin typeface="Calibri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8600" y="6019800"/>
            <a:ext cx="8245475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b="1">
                <a:latin typeface="Calibri" pitchFamily="34" charset="0"/>
              </a:rPr>
              <a:t>These two cell types arise from the use of different sets of genes</a:t>
            </a:r>
            <a:endParaRPr lang="en-GB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 flipH="1" flipV="1">
            <a:off x="1066800" y="1905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 flipV="1">
            <a:off x="1447800" y="1828800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 flipV="1">
            <a:off x="1447800" y="25146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838200" y="2813050"/>
            <a:ext cx="1166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 b="1">
                <a:latin typeface="Calibri" pitchFamily="34" charset="0"/>
              </a:rPr>
              <a:t>Lymphocytes</a:t>
            </a:r>
            <a:endParaRPr lang="en-GB">
              <a:latin typeface="Times" charset="0"/>
            </a:endParaRPr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H="1">
            <a:off x="2514600" y="304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 flipH="1" flipV="1">
            <a:off x="2895600" y="2743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 flipH="1" flipV="1">
            <a:off x="2438400" y="27432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3032125" y="2936875"/>
            <a:ext cx="598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 b="1">
                <a:latin typeface="Calibri" pitchFamily="34" charset="0"/>
              </a:rPr>
              <a:t>RBCs</a:t>
            </a:r>
            <a:endParaRPr lang="en-GB">
              <a:latin typeface="Times" charset="0"/>
            </a:endParaRPr>
          </a:p>
        </p:txBody>
      </p:sp>
      <p:sp>
        <p:nvSpPr>
          <p:cNvPr id="18448" name="Text Box 17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b="1">
                <a:latin typeface="Calibri" pitchFamily="34" charset="0"/>
              </a:rPr>
              <a:t>Differences in Gene Expression Explain Cellular Specialisation</a:t>
            </a:r>
            <a:endParaRPr lang="en-GB">
              <a:latin typeface="Times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304800" y="4267200"/>
            <a:ext cx="8037513" cy="641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b="1">
                <a:latin typeface="Calibri" pitchFamily="34" charset="0"/>
              </a:rPr>
              <a:t>B-Lymphocytes</a:t>
            </a:r>
            <a:r>
              <a:rPr lang="en-GB">
                <a:latin typeface="Calibri" pitchFamily="34" charset="0"/>
              </a:rPr>
              <a:t> make </a:t>
            </a:r>
            <a:r>
              <a:rPr lang="en-GB" altLang="en-US" b="1">
                <a:latin typeface="Calibri" pitchFamily="34" charset="0"/>
              </a:rPr>
              <a:t>“</a:t>
            </a:r>
            <a:r>
              <a:rPr lang="en-GB" b="1">
                <a:latin typeface="Calibri" pitchFamily="34" charset="0"/>
              </a:rPr>
              <a:t>Antibodies</a:t>
            </a:r>
            <a:r>
              <a:rPr lang="en-GB" altLang="en-US" b="1">
                <a:latin typeface="Calibri" pitchFamily="34" charset="0"/>
              </a:rPr>
              <a:t>”</a:t>
            </a:r>
            <a:r>
              <a:rPr lang="en-GB" altLang="ja-JP">
                <a:latin typeface="Calibri" pitchFamily="34" charset="0"/>
              </a:rPr>
              <a:t> and function in the </a:t>
            </a:r>
            <a:r>
              <a:rPr lang="en-GB" altLang="ja-JP" b="1">
                <a:latin typeface="Calibri" pitchFamily="34" charset="0"/>
              </a:rPr>
              <a:t>immune system</a:t>
            </a:r>
            <a:endParaRPr lang="en-GB" altLang="ja-JP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b="1">
                <a:latin typeface="Calibri" pitchFamily="34" charset="0"/>
              </a:rPr>
              <a:t>Red Blood Cells</a:t>
            </a:r>
            <a:r>
              <a:rPr lang="en-GB">
                <a:latin typeface="Calibri" pitchFamily="34" charset="0"/>
              </a:rPr>
              <a:t> contain </a:t>
            </a:r>
            <a:r>
              <a:rPr lang="en-GB" altLang="en-US" b="1">
                <a:latin typeface="Calibri" pitchFamily="34" charset="0"/>
              </a:rPr>
              <a:t>“</a:t>
            </a:r>
            <a:r>
              <a:rPr lang="en-GB" b="1">
                <a:latin typeface="Calibri" pitchFamily="34" charset="0"/>
              </a:rPr>
              <a:t>Haemoglobin</a:t>
            </a:r>
            <a:r>
              <a:rPr lang="en-GB" altLang="en-US" b="1">
                <a:latin typeface="Calibri" pitchFamily="34" charset="0"/>
              </a:rPr>
              <a:t>”</a:t>
            </a:r>
            <a:r>
              <a:rPr lang="en-GB" altLang="ja-JP">
                <a:latin typeface="Calibri" pitchFamily="34" charset="0"/>
              </a:rPr>
              <a:t> and function in </a:t>
            </a:r>
            <a:r>
              <a:rPr lang="en-GB" altLang="ja-JP" b="1">
                <a:latin typeface="Calibri" pitchFamily="34" charset="0"/>
              </a:rPr>
              <a:t>oxygen transport</a:t>
            </a:r>
            <a:endParaRPr lang="en-GB" b="1">
              <a:latin typeface="Calibri" pitchFamily="34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304800" y="5029200"/>
            <a:ext cx="6054725" cy="915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>
                <a:latin typeface="Calibri" pitchFamily="34" charset="0"/>
              </a:rPr>
              <a:t>These two cells make</a:t>
            </a:r>
            <a:r>
              <a:rPr lang="en-GB" b="1">
                <a:latin typeface="Calibri" pitchFamily="34" charset="0"/>
              </a:rPr>
              <a:t> different </a:t>
            </a:r>
            <a:r>
              <a:rPr lang="en-GB">
                <a:latin typeface="Calibri" pitchFamily="34" charset="0"/>
              </a:rPr>
              <a:t>proteins</a:t>
            </a:r>
          </a:p>
          <a:p>
            <a:pPr lvl="4">
              <a:buFontTx/>
              <a:buChar char="•"/>
            </a:pPr>
            <a:r>
              <a:rPr lang="en-GB" b="1">
                <a:latin typeface="Calibri" pitchFamily="34" charset="0"/>
              </a:rPr>
              <a:t>Only B-Cells Make Antibodies</a:t>
            </a:r>
            <a:r>
              <a:rPr lang="en-GB">
                <a:latin typeface="Calibri" pitchFamily="34" charset="0"/>
              </a:rPr>
              <a:t> </a:t>
            </a:r>
          </a:p>
          <a:p>
            <a:pPr lvl="4">
              <a:buFontTx/>
              <a:buChar char="•"/>
            </a:pPr>
            <a:r>
              <a:rPr lang="en-GB" b="1">
                <a:latin typeface="Calibri" pitchFamily="34" charset="0"/>
              </a:rPr>
              <a:t>Only Red cells contain Haemoglobin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  <p:bldP spid="4103" grpId="0" autoUpdateAnimBg="0"/>
      <p:bldP spid="4104" grpId="0" animBg="1" autoUpdateAnimBg="0"/>
      <p:bldP spid="4114" grpId="0" animBg="1" autoUpdateAnimBg="0"/>
      <p:bldP spid="4115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228600" y="1219200"/>
            <a:ext cx="8686800" cy="5181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73731" name="Group 4"/>
          <p:cNvGrpSpPr>
            <a:grpSpLocks/>
          </p:cNvGrpSpPr>
          <p:nvPr/>
        </p:nvGrpSpPr>
        <p:grpSpPr bwMode="auto">
          <a:xfrm>
            <a:off x="457200" y="2819400"/>
            <a:ext cx="6248400" cy="992188"/>
            <a:chOff x="288" y="1776"/>
            <a:chExt cx="3936" cy="625"/>
          </a:xfrm>
        </p:grpSpPr>
        <p:sp>
          <p:nvSpPr>
            <p:cNvPr id="73735" name="Text Box 5"/>
            <p:cNvSpPr txBox="1">
              <a:spLocks noChangeArrowheads="1"/>
            </p:cNvSpPr>
            <p:nvPr/>
          </p:nvSpPr>
          <p:spPr bwMode="auto">
            <a:xfrm>
              <a:off x="2592" y="1965"/>
              <a:ext cx="62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Calibri" pitchFamily="34" charset="0"/>
                </a:rPr>
                <a:t>TATA</a:t>
              </a:r>
              <a:endParaRPr lang="en-GB" sz="1800">
                <a:latin typeface="Courier" charset="0"/>
              </a:endParaRPr>
            </a:p>
          </p:txBody>
        </p:sp>
        <p:sp>
          <p:nvSpPr>
            <p:cNvPr id="73736" name="Line 6"/>
            <p:cNvSpPr>
              <a:spLocks noChangeShapeType="1"/>
            </p:cNvSpPr>
            <p:nvPr/>
          </p:nvSpPr>
          <p:spPr bwMode="auto">
            <a:xfrm flipH="1">
              <a:off x="2112" y="211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737" name="Line 7"/>
            <p:cNvSpPr>
              <a:spLocks noChangeShapeType="1"/>
            </p:cNvSpPr>
            <p:nvPr/>
          </p:nvSpPr>
          <p:spPr bwMode="auto">
            <a:xfrm>
              <a:off x="3168" y="211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738" name="Line 8"/>
            <p:cNvSpPr>
              <a:spLocks noChangeShapeType="1"/>
            </p:cNvSpPr>
            <p:nvPr/>
          </p:nvSpPr>
          <p:spPr bwMode="auto">
            <a:xfrm flipV="1">
              <a:off x="3408" y="17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739" name="Line 9"/>
            <p:cNvSpPr>
              <a:spLocks noChangeShapeType="1"/>
            </p:cNvSpPr>
            <p:nvPr/>
          </p:nvSpPr>
          <p:spPr bwMode="auto">
            <a:xfrm>
              <a:off x="3408" y="17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740" name="Text Box 10"/>
            <p:cNvSpPr txBox="1">
              <a:spLocks noChangeArrowheads="1"/>
            </p:cNvSpPr>
            <p:nvPr/>
          </p:nvSpPr>
          <p:spPr bwMode="auto">
            <a:xfrm>
              <a:off x="720" y="1824"/>
              <a:ext cx="1450" cy="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800">
                  <a:latin typeface="Calibri" pitchFamily="34" charset="0"/>
                </a:rPr>
                <a:t>Transcription Factor Binding Site(s)</a:t>
              </a:r>
            </a:p>
          </p:txBody>
        </p:sp>
        <p:sp>
          <p:nvSpPr>
            <p:cNvPr id="73741" name="Line 11"/>
            <p:cNvSpPr>
              <a:spLocks noChangeShapeType="1"/>
            </p:cNvSpPr>
            <p:nvPr/>
          </p:nvSpPr>
          <p:spPr bwMode="auto">
            <a:xfrm flipH="1">
              <a:off x="288" y="21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3732" name="Text Box 12"/>
          <p:cNvSpPr txBox="1">
            <a:spLocks noChangeArrowheads="1"/>
          </p:cNvSpPr>
          <p:nvPr/>
        </p:nvSpPr>
        <p:spPr bwMode="auto">
          <a:xfrm>
            <a:off x="990600" y="457200"/>
            <a:ext cx="73152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800">
                <a:latin typeface="Calibri" pitchFamily="34" charset="0"/>
              </a:rPr>
              <a:t>Anatomy Of A Gene Promoter</a:t>
            </a:r>
          </a:p>
        </p:txBody>
      </p:sp>
      <p:sp>
        <p:nvSpPr>
          <p:cNvPr id="73733" name="AutoShape 13"/>
          <p:cNvSpPr>
            <a:spLocks/>
          </p:cNvSpPr>
          <p:nvPr/>
        </p:nvSpPr>
        <p:spPr bwMode="auto">
          <a:xfrm>
            <a:off x="3429000" y="1838325"/>
            <a:ext cx="3657600" cy="650875"/>
          </a:xfrm>
          <a:prstGeom prst="borderCallout1">
            <a:avLst>
              <a:gd name="adj1" fmla="val 21685"/>
              <a:gd name="adj2" fmla="val -2083"/>
              <a:gd name="adj3" fmla="val 159639"/>
              <a:gd name="adj4" fmla="val -3198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Control the rate of transcription via transcription factor binding</a:t>
            </a:r>
          </a:p>
        </p:txBody>
      </p:sp>
      <p:sp>
        <p:nvSpPr>
          <p:cNvPr id="73734" name="AutoShape 14"/>
          <p:cNvSpPr>
            <a:spLocks/>
          </p:cNvSpPr>
          <p:nvPr/>
        </p:nvSpPr>
        <p:spPr bwMode="auto">
          <a:xfrm>
            <a:off x="4876800" y="4614863"/>
            <a:ext cx="3733800" cy="650875"/>
          </a:xfrm>
          <a:prstGeom prst="borderCallout1">
            <a:avLst>
              <a:gd name="adj1" fmla="val 17560"/>
              <a:gd name="adj2" fmla="val -2042"/>
              <a:gd name="adj3" fmla="val -161463"/>
              <a:gd name="adj4" fmla="val -8292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Specify the initiation point for transcription by RNA Pol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Group 4"/>
          <p:cNvGrpSpPr>
            <a:grpSpLocks/>
          </p:cNvGrpSpPr>
          <p:nvPr/>
        </p:nvGrpSpPr>
        <p:grpSpPr bwMode="auto">
          <a:xfrm>
            <a:off x="1066800" y="3695700"/>
            <a:ext cx="4597400" cy="182563"/>
            <a:chOff x="1192" y="2756"/>
            <a:chExt cx="2896" cy="115"/>
          </a:xfrm>
        </p:grpSpPr>
        <p:sp>
          <p:nvSpPr>
            <p:cNvPr id="74799" name="Line 5"/>
            <p:cNvSpPr>
              <a:spLocks noChangeShapeType="1"/>
            </p:cNvSpPr>
            <p:nvPr/>
          </p:nvSpPr>
          <p:spPr bwMode="auto">
            <a:xfrm>
              <a:off x="1192" y="2800"/>
              <a:ext cx="40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800" name="Line 6"/>
            <p:cNvSpPr>
              <a:spLocks noChangeShapeType="1"/>
            </p:cNvSpPr>
            <p:nvPr/>
          </p:nvSpPr>
          <p:spPr bwMode="auto">
            <a:xfrm>
              <a:off x="2120" y="2800"/>
              <a:ext cx="196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801" name="Rectangle 7"/>
            <p:cNvSpPr>
              <a:spLocks noChangeArrowheads="1"/>
            </p:cNvSpPr>
            <p:nvPr/>
          </p:nvSpPr>
          <p:spPr bwMode="auto">
            <a:xfrm>
              <a:off x="1681" y="2756"/>
              <a:ext cx="39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Calibri" pitchFamily="34" charset="0"/>
                </a:rPr>
                <a:t>TATAAA</a:t>
              </a:r>
              <a:endParaRPr lang="en-GB">
                <a:latin typeface="Times" charset="0"/>
              </a:endParaRPr>
            </a:p>
          </p:txBody>
        </p:sp>
      </p:grpSp>
      <p:sp>
        <p:nvSpPr>
          <p:cNvPr id="74754" name="Oval 8"/>
          <p:cNvSpPr>
            <a:spLocks noChangeArrowheads="1"/>
          </p:cNvSpPr>
          <p:nvPr/>
        </p:nvSpPr>
        <p:spPr bwMode="auto">
          <a:xfrm>
            <a:off x="1663700" y="2470150"/>
            <a:ext cx="431800" cy="431800"/>
          </a:xfrm>
          <a:prstGeom prst="ellipse">
            <a:avLst/>
          </a:prstGeom>
          <a:solidFill>
            <a:srgbClr val="CCE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55" name="Oval 9"/>
          <p:cNvSpPr>
            <a:spLocks noChangeArrowheads="1"/>
          </p:cNvSpPr>
          <p:nvPr/>
        </p:nvSpPr>
        <p:spPr bwMode="auto">
          <a:xfrm>
            <a:off x="2146300" y="2482850"/>
            <a:ext cx="431800" cy="431800"/>
          </a:xfrm>
          <a:prstGeom prst="ellipse">
            <a:avLst/>
          </a:prstGeom>
          <a:solidFill>
            <a:srgbClr val="CCE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56" name="Rectangle 10"/>
          <p:cNvSpPr>
            <a:spLocks noChangeArrowheads="1"/>
          </p:cNvSpPr>
          <p:nvPr/>
        </p:nvSpPr>
        <p:spPr bwMode="auto">
          <a:xfrm>
            <a:off x="2289175" y="2514600"/>
            <a:ext cx="144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Symbol" pitchFamily="18" charset="2"/>
              </a:rPr>
              <a:t>a</a:t>
            </a:r>
            <a:endParaRPr lang="en-GB">
              <a:latin typeface="Times" charset="0"/>
            </a:endParaRPr>
          </a:p>
        </p:txBody>
      </p:sp>
      <p:sp>
        <p:nvSpPr>
          <p:cNvPr id="74757" name="Rectangle 11"/>
          <p:cNvSpPr>
            <a:spLocks noChangeArrowheads="1"/>
          </p:cNvSpPr>
          <p:nvPr/>
        </p:nvSpPr>
        <p:spPr bwMode="auto">
          <a:xfrm>
            <a:off x="1803400" y="2489200"/>
            <a:ext cx="144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Symbol" pitchFamily="18" charset="2"/>
              </a:rPr>
              <a:t>a</a:t>
            </a:r>
            <a:endParaRPr lang="en-GB">
              <a:latin typeface="Times" charset="0"/>
            </a:endParaRPr>
          </a:p>
        </p:txBody>
      </p:sp>
      <p:grpSp>
        <p:nvGrpSpPr>
          <p:cNvPr id="74758" name="Group 12"/>
          <p:cNvGrpSpPr>
            <a:grpSpLocks/>
          </p:cNvGrpSpPr>
          <p:nvPr/>
        </p:nvGrpSpPr>
        <p:grpSpPr bwMode="auto">
          <a:xfrm>
            <a:off x="1879600" y="2863850"/>
            <a:ext cx="444500" cy="355600"/>
            <a:chOff x="1704" y="2232"/>
            <a:chExt cx="280" cy="224"/>
          </a:xfrm>
        </p:grpSpPr>
        <p:sp>
          <p:nvSpPr>
            <p:cNvPr id="74796" name="AutoShape 13"/>
            <p:cNvSpPr>
              <a:spLocks noChangeArrowheads="1"/>
            </p:cNvSpPr>
            <p:nvPr/>
          </p:nvSpPr>
          <p:spPr bwMode="auto">
            <a:xfrm>
              <a:off x="1704" y="2232"/>
              <a:ext cx="280" cy="224"/>
            </a:xfrm>
            <a:prstGeom prst="roundRect">
              <a:avLst>
                <a:gd name="adj" fmla="val 48213"/>
              </a:avLst>
            </a:prstGeom>
            <a:solidFill>
              <a:srgbClr val="CCE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797" name="Rectangle 14"/>
            <p:cNvSpPr>
              <a:spLocks noChangeArrowheads="1"/>
            </p:cNvSpPr>
            <p:nvPr/>
          </p:nvSpPr>
          <p:spPr bwMode="auto">
            <a:xfrm>
              <a:off x="1800" y="2244"/>
              <a:ext cx="79" cy="17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GB">
                <a:latin typeface="Times" charset="0"/>
              </a:endParaRPr>
            </a:p>
          </p:txBody>
        </p:sp>
        <p:sp>
          <p:nvSpPr>
            <p:cNvPr id="74798" name="Rectangle 15"/>
            <p:cNvSpPr>
              <a:spLocks noChangeArrowheads="1"/>
            </p:cNvSpPr>
            <p:nvPr/>
          </p:nvSpPr>
          <p:spPr bwMode="auto">
            <a:xfrm>
              <a:off x="1879" y="2276"/>
              <a:ext cx="34" cy="17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  <a:latin typeface="Calibri" pitchFamily="34" charset="0"/>
                </a:rPr>
                <a:t>'</a:t>
              </a:r>
              <a:endParaRPr lang="en-GB">
                <a:latin typeface="Times" charset="0"/>
              </a:endParaRPr>
            </a:p>
          </p:txBody>
        </p:sp>
      </p:grpSp>
      <p:sp>
        <p:nvSpPr>
          <p:cNvPr id="74759" name="AutoShape 16"/>
          <p:cNvSpPr>
            <a:spLocks noChangeArrowheads="1"/>
          </p:cNvSpPr>
          <p:nvPr/>
        </p:nvSpPr>
        <p:spPr bwMode="auto">
          <a:xfrm>
            <a:off x="1930400" y="2178050"/>
            <a:ext cx="444500" cy="355600"/>
          </a:xfrm>
          <a:prstGeom prst="roundRect">
            <a:avLst>
              <a:gd name="adj" fmla="val 48213"/>
            </a:avLst>
          </a:prstGeom>
          <a:solidFill>
            <a:srgbClr val="CCE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4760" name="Rectangle 17"/>
          <p:cNvSpPr>
            <a:spLocks noChangeArrowheads="1"/>
          </p:cNvSpPr>
          <p:nvPr/>
        </p:nvSpPr>
        <p:spPr bwMode="auto">
          <a:xfrm>
            <a:off x="2100263" y="2171700"/>
            <a:ext cx="1254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Symbol" pitchFamily="18" charset="2"/>
              </a:rPr>
              <a:t>b</a:t>
            </a:r>
            <a:endParaRPr lang="en-GB">
              <a:latin typeface="Times" charset="0"/>
            </a:endParaRPr>
          </a:p>
        </p:txBody>
      </p:sp>
      <p:sp>
        <p:nvSpPr>
          <p:cNvPr id="74761" name="Line 18"/>
          <p:cNvSpPr>
            <a:spLocks noChangeShapeType="1"/>
          </p:cNvSpPr>
          <p:nvPr/>
        </p:nvSpPr>
        <p:spPr bwMode="auto">
          <a:xfrm>
            <a:off x="1587500" y="2000250"/>
            <a:ext cx="10795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62" name="Rectangle 19"/>
          <p:cNvSpPr>
            <a:spLocks noChangeArrowheads="1"/>
          </p:cNvSpPr>
          <p:nvPr/>
        </p:nvSpPr>
        <p:spPr bwMode="auto">
          <a:xfrm>
            <a:off x="1301750" y="1524000"/>
            <a:ext cx="1985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E.Coli RNA Polymerase</a:t>
            </a:r>
            <a:endParaRPr lang="en-GB">
              <a:latin typeface="Times" charset="0"/>
            </a:endParaRPr>
          </a:p>
        </p:txBody>
      </p:sp>
      <p:sp>
        <p:nvSpPr>
          <p:cNvPr id="74763" name="Rectangle 20"/>
          <p:cNvSpPr>
            <a:spLocks noChangeArrowheads="1"/>
          </p:cNvSpPr>
          <p:nvPr/>
        </p:nvSpPr>
        <p:spPr bwMode="auto">
          <a:xfrm>
            <a:off x="1301750" y="1714500"/>
            <a:ext cx="5429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           </a:t>
            </a:r>
            <a:endParaRPr lang="en-GB">
              <a:latin typeface="Times" charset="0"/>
            </a:endParaRPr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676400" y="3346450"/>
            <a:ext cx="825500" cy="311150"/>
            <a:chOff x="1056" y="2108"/>
            <a:chExt cx="520" cy="196"/>
          </a:xfrm>
        </p:grpSpPr>
        <p:sp>
          <p:nvSpPr>
            <p:cNvPr id="74794" name="Rectangle 21"/>
            <p:cNvSpPr>
              <a:spLocks noChangeArrowheads="1"/>
            </p:cNvSpPr>
            <p:nvPr/>
          </p:nvSpPr>
          <p:spPr bwMode="auto">
            <a:xfrm>
              <a:off x="1056" y="2108"/>
              <a:ext cx="520" cy="16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795" name="Rectangle 22"/>
            <p:cNvSpPr>
              <a:spLocks noChangeArrowheads="1"/>
            </p:cNvSpPr>
            <p:nvPr/>
          </p:nvSpPr>
          <p:spPr bwMode="auto">
            <a:xfrm>
              <a:off x="1257" y="2131"/>
              <a:ext cx="8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endParaRPr lang="en-GB">
                <a:latin typeface="Times" charset="0"/>
              </a:endParaRPr>
            </a:p>
          </p:txBody>
        </p:sp>
      </p:grpSp>
      <p:sp>
        <p:nvSpPr>
          <p:cNvPr id="74765" name="Line 23"/>
          <p:cNvSpPr>
            <a:spLocks noChangeShapeType="1"/>
          </p:cNvSpPr>
          <p:nvPr/>
        </p:nvSpPr>
        <p:spPr bwMode="auto">
          <a:xfrm>
            <a:off x="2667000" y="3168650"/>
            <a:ext cx="1588" cy="55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74766" name="Group 24"/>
          <p:cNvGrpSpPr>
            <a:grpSpLocks/>
          </p:cNvGrpSpPr>
          <p:nvPr/>
        </p:nvGrpSpPr>
        <p:grpSpPr bwMode="auto">
          <a:xfrm>
            <a:off x="2667000" y="3117850"/>
            <a:ext cx="901700" cy="88900"/>
            <a:chOff x="2200" y="2392"/>
            <a:chExt cx="568" cy="56"/>
          </a:xfrm>
        </p:grpSpPr>
        <p:sp>
          <p:nvSpPr>
            <p:cNvPr id="74792" name="Freeform 25"/>
            <p:cNvSpPr>
              <a:spLocks/>
            </p:cNvSpPr>
            <p:nvPr/>
          </p:nvSpPr>
          <p:spPr bwMode="auto">
            <a:xfrm>
              <a:off x="2656" y="2392"/>
              <a:ext cx="112" cy="56"/>
            </a:xfrm>
            <a:custGeom>
              <a:avLst/>
              <a:gdLst>
                <a:gd name="T0" fmla="*/ 112 w 112"/>
                <a:gd name="T1" fmla="*/ 32 h 56"/>
                <a:gd name="T2" fmla="*/ 0 w 112"/>
                <a:gd name="T3" fmla="*/ 56 h 56"/>
                <a:gd name="T4" fmla="*/ 0 w 112"/>
                <a:gd name="T5" fmla="*/ 32 h 56"/>
                <a:gd name="T6" fmla="*/ 0 w 112"/>
                <a:gd name="T7" fmla="*/ 0 h 56"/>
                <a:gd name="T8" fmla="*/ 112 w 112"/>
                <a:gd name="T9" fmla="*/ 32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56"/>
                <a:gd name="T17" fmla="*/ 112 w 11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56">
                  <a:moveTo>
                    <a:pt x="112" y="32"/>
                  </a:moveTo>
                  <a:lnTo>
                    <a:pt x="0" y="5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93" name="Line 26"/>
            <p:cNvSpPr>
              <a:spLocks noChangeShapeType="1"/>
            </p:cNvSpPr>
            <p:nvPr/>
          </p:nvSpPr>
          <p:spPr bwMode="auto">
            <a:xfrm>
              <a:off x="2200" y="2424"/>
              <a:ext cx="4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4767" name="Rectangle 27"/>
          <p:cNvSpPr>
            <a:spLocks noChangeArrowheads="1"/>
          </p:cNvSpPr>
          <p:nvPr/>
        </p:nvSpPr>
        <p:spPr bwMode="auto">
          <a:xfrm>
            <a:off x="2720975" y="2921000"/>
            <a:ext cx="19018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Transcription ( 5' to 3')</a:t>
            </a:r>
            <a:endParaRPr lang="en-GB">
              <a:latin typeface="Times" charset="0"/>
            </a:endParaRPr>
          </a:p>
        </p:txBody>
      </p:sp>
      <p:sp>
        <p:nvSpPr>
          <p:cNvPr id="74768" name="Line 28"/>
          <p:cNvSpPr>
            <a:spLocks noChangeShapeType="1"/>
          </p:cNvSpPr>
          <p:nvPr/>
        </p:nvSpPr>
        <p:spPr bwMode="auto">
          <a:xfrm>
            <a:off x="1790700" y="4006850"/>
            <a:ext cx="660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69" name="Rectangle 29"/>
          <p:cNvSpPr>
            <a:spLocks noChangeArrowheads="1"/>
          </p:cNvSpPr>
          <p:nvPr/>
        </p:nvSpPr>
        <p:spPr bwMode="auto">
          <a:xfrm>
            <a:off x="1619250" y="4114800"/>
            <a:ext cx="12350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"Prinbow box"</a:t>
            </a:r>
            <a:endParaRPr lang="en-GB">
              <a:latin typeface="Times" charset="0"/>
            </a:endParaRPr>
          </a:p>
        </p:txBody>
      </p:sp>
      <p:sp>
        <p:nvSpPr>
          <p:cNvPr id="74770" name="Line 30"/>
          <p:cNvSpPr>
            <a:spLocks noChangeShapeType="1"/>
          </p:cNvSpPr>
          <p:nvPr/>
        </p:nvSpPr>
        <p:spPr bwMode="auto">
          <a:xfrm>
            <a:off x="1371600" y="4387850"/>
            <a:ext cx="12446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771" name="Rectangle 31"/>
          <p:cNvSpPr>
            <a:spLocks noChangeArrowheads="1"/>
          </p:cNvSpPr>
          <p:nvPr/>
        </p:nvSpPr>
        <p:spPr bwMode="auto">
          <a:xfrm>
            <a:off x="1592263" y="4495800"/>
            <a:ext cx="790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000000"/>
                </a:solidFill>
                <a:latin typeface="Calibri" pitchFamily="34" charset="0"/>
              </a:rPr>
              <a:t>Promoter</a:t>
            </a:r>
            <a:endParaRPr lang="en-GB">
              <a:latin typeface="Times" charset="0"/>
            </a:endParaRPr>
          </a:p>
        </p:txBody>
      </p:sp>
      <p:sp>
        <p:nvSpPr>
          <p:cNvPr id="74772" name="Rectangle 32"/>
          <p:cNvSpPr>
            <a:spLocks noChangeArrowheads="1"/>
          </p:cNvSpPr>
          <p:nvPr/>
        </p:nvSpPr>
        <p:spPr bwMode="auto">
          <a:xfrm>
            <a:off x="5756275" y="3670300"/>
            <a:ext cx="3254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Geneva" charset="0"/>
              </a:rPr>
              <a:t>DNA</a:t>
            </a:r>
            <a:endParaRPr lang="en-GB">
              <a:latin typeface="Times" charset="0"/>
            </a:endParaRPr>
          </a:p>
        </p:txBody>
      </p:sp>
      <p:grpSp>
        <p:nvGrpSpPr>
          <p:cNvPr id="74773" name="Group 33"/>
          <p:cNvGrpSpPr>
            <a:grpSpLocks/>
          </p:cNvGrpSpPr>
          <p:nvPr/>
        </p:nvGrpSpPr>
        <p:grpSpPr bwMode="auto">
          <a:xfrm>
            <a:off x="3340100" y="3473450"/>
            <a:ext cx="2159000" cy="1588"/>
            <a:chOff x="2624" y="2616"/>
            <a:chExt cx="1360" cy="1"/>
          </a:xfrm>
        </p:grpSpPr>
        <p:sp>
          <p:nvSpPr>
            <p:cNvPr id="74782" name="Line 34"/>
            <p:cNvSpPr>
              <a:spLocks noChangeShapeType="1"/>
            </p:cNvSpPr>
            <p:nvPr/>
          </p:nvSpPr>
          <p:spPr bwMode="auto">
            <a:xfrm>
              <a:off x="2624" y="2616"/>
              <a:ext cx="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83" name="Line 35"/>
            <p:cNvSpPr>
              <a:spLocks noChangeShapeType="1"/>
            </p:cNvSpPr>
            <p:nvPr/>
          </p:nvSpPr>
          <p:spPr bwMode="auto">
            <a:xfrm>
              <a:off x="2768" y="2616"/>
              <a:ext cx="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84" name="Line 36"/>
            <p:cNvSpPr>
              <a:spLocks noChangeShapeType="1"/>
            </p:cNvSpPr>
            <p:nvPr/>
          </p:nvSpPr>
          <p:spPr bwMode="auto">
            <a:xfrm>
              <a:off x="2912" y="2616"/>
              <a:ext cx="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85" name="Line 37"/>
            <p:cNvSpPr>
              <a:spLocks noChangeShapeType="1"/>
            </p:cNvSpPr>
            <p:nvPr/>
          </p:nvSpPr>
          <p:spPr bwMode="auto">
            <a:xfrm>
              <a:off x="3056" y="2616"/>
              <a:ext cx="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86" name="Line 38"/>
            <p:cNvSpPr>
              <a:spLocks noChangeShapeType="1"/>
            </p:cNvSpPr>
            <p:nvPr/>
          </p:nvSpPr>
          <p:spPr bwMode="auto">
            <a:xfrm>
              <a:off x="3200" y="2616"/>
              <a:ext cx="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87" name="Line 39"/>
            <p:cNvSpPr>
              <a:spLocks noChangeShapeType="1"/>
            </p:cNvSpPr>
            <p:nvPr/>
          </p:nvSpPr>
          <p:spPr bwMode="auto">
            <a:xfrm>
              <a:off x="3344" y="2616"/>
              <a:ext cx="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88" name="Line 40"/>
            <p:cNvSpPr>
              <a:spLocks noChangeShapeType="1"/>
            </p:cNvSpPr>
            <p:nvPr/>
          </p:nvSpPr>
          <p:spPr bwMode="auto">
            <a:xfrm>
              <a:off x="3488" y="2616"/>
              <a:ext cx="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89" name="Line 41"/>
            <p:cNvSpPr>
              <a:spLocks noChangeShapeType="1"/>
            </p:cNvSpPr>
            <p:nvPr/>
          </p:nvSpPr>
          <p:spPr bwMode="auto">
            <a:xfrm>
              <a:off x="3632" y="2616"/>
              <a:ext cx="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90" name="Line 42"/>
            <p:cNvSpPr>
              <a:spLocks noChangeShapeType="1"/>
            </p:cNvSpPr>
            <p:nvPr/>
          </p:nvSpPr>
          <p:spPr bwMode="auto">
            <a:xfrm>
              <a:off x="3776" y="2616"/>
              <a:ext cx="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91" name="Line 43"/>
            <p:cNvSpPr>
              <a:spLocks noChangeShapeType="1"/>
            </p:cNvSpPr>
            <p:nvPr/>
          </p:nvSpPr>
          <p:spPr bwMode="auto">
            <a:xfrm>
              <a:off x="3920" y="2616"/>
              <a:ext cx="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4774" name="Rectangle 44"/>
          <p:cNvSpPr>
            <a:spLocks noChangeArrowheads="1"/>
          </p:cNvSpPr>
          <p:nvPr/>
        </p:nvSpPr>
        <p:spPr bwMode="auto">
          <a:xfrm>
            <a:off x="4130675" y="3276600"/>
            <a:ext cx="330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Calibri" pitchFamily="34" charset="0"/>
              </a:rPr>
              <a:t>RNA</a:t>
            </a:r>
            <a:endParaRPr lang="en-GB">
              <a:latin typeface="Times" charset="0"/>
            </a:endParaRPr>
          </a:p>
        </p:txBody>
      </p:sp>
      <p:sp>
        <p:nvSpPr>
          <p:cNvPr id="74775" name="Rectangle 45"/>
          <p:cNvSpPr>
            <a:spLocks noChangeArrowheads="1"/>
          </p:cNvSpPr>
          <p:nvPr/>
        </p:nvSpPr>
        <p:spPr bwMode="auto">
          <a:xfrm>
            <a:off x="3300413" y="3302000"/>
            <a:ext cx="1206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Calibri" pitchFamily="34" charset="0"/>
              </a:rPr>
              <a:t>5'</a:t>
            </a:r>
            <a:endParaRPr lang="en-GB">
              <a:latin typeface="Times" charset="0"/>
            </a:endParaRPr>
          </a:p>
        </p:txBody>
      </p:sp>
      <p:sp>
        <p:nvSpPr>
          <p:cNvPr id="74776" name="Rectangle 46"/>
          <p:cNvSpPr>
            <a:spLocks noChangeArrowheads="1"/>
          </p:cNvSpPr>
          <p:nvPr/>
        </p:nvSpPr>
        <p:spPr bwMode="auto">
          <a:xfrm>
            <a:off x="5319713" y="3276600"/>
            <a:ext cx="1206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Calibri" pitchFamily="34" charset="0"/>
              </a:rPr>
              <a:t>3'</a:t>
            </a:r>
            <a:endParaRPr lang="en-GB">
              <a:latin typeface="Times" charset="0"/>
            </a:endParaRPr>
          </a:p>
        </p:txBody>
      </p:sp>
      <p:sp>
        <p:nvSpPr>
          <p:cNvPr id="74777" name="Rectangle 47"/>
          <p:cNvSpPr>
            <a:spLocks noChangeArrowheads="1"/>
          </p:cNvSpPr>
          <p:nvPr/>
        </p:nvSpPr>
        <p:spPr bwMode="auto">
          <a:xfrm>
            <a:off x="2874963" y="3416300"/>
            <a:ext cx="3984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00">
                <a:solidFill>
                  <a:srgbClr val="000000"/>
                </a:solidFill>
                <a:latin typeface="Calibri" pitchFamily="34" charset="0"/>
              </a:rPr>
              <a:t>pppG</a:t>
            </a:r>
            <a:endParaRPr lang="en-GB">
              <a:latin typeface="Times" charset="0"/>
            </a:endParaRPr>
          </a:p>
        </p:txBody>
      </p:sp>
      <p:sp>
        <p:nvSpPr>
          <p:cNvPr id="74778" name="Text Box 48"/>
          <p:cNvSpPr txBox="1"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800">
                <a:latin typeface="Times" charset="0"/>
              </a:rPr>
              <a:t>Transcription in the bacteria </a:t>
            </a:r>
            <a:r>
              <a:rPr lang="en-GB" sz="1800" i="1">
                <a:latin typeface="Times" charset="0"/>
              </a:rPr>
              <a:t>Escherichia coli</a:t>
            </a:r>
            <a:endParaRPr lang="en-GB" sz="1800">
              <a:latin typeface="Times" charset="0"/>
            </a:endParaRPr>
          </a:p>
        </p:txBody>
      </p:sp>
      <p:sp>
        <p:nvSpPr>
          <p:cNvPr id="31793" name="AutoShape 49"/>
          <p:cNvSpPr>
            <a:spLocks/>
          </p:cNvSpPr>
          <p:nvPr/>
        </p:nvSpPr>
        <p:spPr bwMode="auto">
          <a:xfrm>
            <a:off x="3657600" y="1905000"/>
            <a:ext cx="4737100" cy="650875"/>
          </a:xfrm>
          <a:prstGeom prst="accentCallout1">
            <a:avLst>
              <a:gd name="adj1" fmla="val 17560"/>
              <a:gd name="adj2" fmla="val -1606"/>
              <a:gd name="adj3" fmla="val 220731"/>
              <a:gd name="adj4" fmla="val -276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Symbol" pitchFamily="18" charset="2"/>
              </a:rPr>
              <a:t>s</a:t>
            </a:r>
            <a:r>
              <a:rPr lang="en-GB">
                <a:latin typeface="Calibri" pitchFamily="34" charset="0"/>
              </a:rPr>
              <a:t> (sigma) factor binds to TATAAA</a:t>
            </a:r>
          </a:p>
          <a:p>
            <a:r>
              <a:rPr lang="en-GB">
                <a:latin typeface="Calibri" pitchFamily="34" charset="0"/>
              </a:rPr>
              <a:t>And RNA polymerase  cf TF IID</a:t>
            </a:r>
          </a:p>
        </p:txBody>
      </p:sp>
      <p:sp>
        <p:nvSpPr>
          <p:cNvPr id="74780" name="Text Box 50"/>
          <p:cNvSpPr txBox="1">
            <a:spLocks noChangeArrowheads="1"/>
          </p:cNvSpPr>
          <p:nvPr/>
        </p:nvSpPr>
        <p:spPr bwMode="auto">
          <a:xfrm>
            <a:off x="625475" y="5000625"/>
            <a:ext cx="664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>
                <a:latin typeface="Calibri" pitchFamily="34" charset="0"/>
              </a:rPr>
              <a:t> Bacteria have only one type of RNA polymerase</a:t>
            </a:r>
          </a:p>
        </p:txBody>
      </p:sp>
      <p:sp>
        <p:nvSpPr>
          <p:cNvPr id="31796" name="Text Box 52"/>
          <p:cNvSpPr txBox="1">
            <a:spLocks noChangeArrowheads="1"/>
          </p:cNvSpPr>
          <p:nvPr/>
        </p:nvSpPr>
        <p:spPr bwMode="auto">
          <a:xfrm>
            <a:off x="625475" y="54102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>
                <a:latin typeface="Calibri" pitchFamily="34" charset="0"/>
              </a:rPr>
              <a:t>  Certain antibiotics inhibit transcription in bacteria  eg </a:t>
            </a:r>
            <a:r>
              <a:rPr lang="en-GB" sz="1800" i="1">
                <a:latin typeface="Calibri" pitchFamily="34" charset="0"/>
              </a:rPr>
              <a:t>rifamycins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93" grpId="0" animBg="1" autoUpdateAnimBg="0"/>
      <p:bldP spid="3179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228600" y="1219200"/>
            <a:ext cx="8686800" cy="5181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75779" name="Group 4"/>
          <p:cNvGrpSpPr>
            <a:grpSpLocks/>
          </p:cNvGrpSpPr>
          <p:nvPr/>
        </p:nvGrpSpPr>
        <p:grpSpPr bwMode="auto">
          <a:xfrm>
            <a:off x="457200" y="2819400"/>
            <a:ext cx="6248400" cy="992188"/>
            <a:chOff x="288" y="1776"/>
            <a:chExt cx="3936" cy="625"/>
          </a:xfrm>
        </p:grpSpPr>
        <p:sp>
          <p:nvSpPr>
            <p:cNvPr id="75783" name="Text Box 5"/>
            <p:cNvSpPr txBox="1">
              <a:spLocks noChangeArrowheads="1"/>
            </p:cNvSpPr>
            <p:nvPr/>
          </p:nvSpPr>
          <p:spPr bwMode="auto">
            <a:xfrm>
              <a:off x="2592" y="1965"/>
              <a:ext cx="62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Calibri" pitchFamily="34" charset="0"/>
                </a:rPr>
                <a:t>TATA</a:t>
              </a:r>
              <a:endParaRPr lang="en-GB" sz="1800">
                <a:latin typeface="Courier" charset="0"/>
              </a:endParaRPr>
            </a:p>
          </p:txBody>
        </p:sp>
        <p:sp>
          <p:nvSpPr>
            <p:cNvPr id="75784" name="Line 6"/>
            <p:cNvSpPr>
              <a:spLocks noChangeShapeType="1"/>
            </p:cNvSpPr>
            <p:nvPr/>
          </p:nvSpPr>
          <p:spPr bwMode="auto">
            <a:xfrm flipH="1">
              <a:off x="2112" y="211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785" name="Line 7"/>
            <p:cNvSpPr>
              <a:spLocks noChangeShapeType="1"/>
            </p:cNvSpPr>
            <p:nvPr/>
          </p:nvSpPr>
          <p:spPr bwMode="auto">
            <a:xfrm>
              <a:off x="3168" y="211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786" name="Line 8"/>
            <p:cNvSpPr>
              <a:spLocks noChangeShapeType="1"/>
            </p:cNvSpPr>
            <p:nvPr/>
          </p:nvSpPr>
          <p:spPr bwMode="auto">
            <a:xfrm flipV="1">
              <a:off x="3408" y="17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787" name="Line 9"/>
            <p:cNvSpPr>
              <a:spLocks noChangeShapeType="1"/>
            </p:cNvSpPr>
            <p:nvPr/>
          </p:nvSpPr>
          <p:spPr bwMode="auto">
            <a:xfrm>
              <a:off x="3408" y="177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788" name="Text Box 10"/>
            <p:cNvSpPr txBox="1">
              <a:spLocks noChangeArrowheads="1"/>
            </p:cNvSpPr>
            <p:nvPr/>
          </p:nvSpPr>
          <p:spPr bwMode="auto">
            <a:xfrm>
              <a:off x="720" y="1824"/>
              <a:ext cx="1450" cy="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800">
                  <a:latin typeface="Calibri" pitchFamily="34" charset="0"/>
                </a:rPr>
                <a:t>Transcription Factor Binding Site(s)</a:t>
              </a:r>
            </a:p>
          </p:txBody>
        </p:sp>
        <p:sp>
          <p:nvSpPr>
            <p:cNvPr id="75789" name="Line 11"/>
            <p:cNvSpPr>
              <a:spLocks noChangeShapeType="1"/>
            </p:cNvSpPr>
            <p:nvPr/>
          </p:nvSpPr>
          <p:spPr bwMode="auto">
            <a:xfrm flipH="1">
              <a:off x="288" y="21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5780" name="Text Box 12"/>
          <p:cNvSpPr txBox="1">
            <a:spLocks noChangeArrowheads="1"/>
          </p:cNvSpPr>
          <p:nvPr/>
        </p:nvSpPr>
        <p:spPr bwMode="auto">
          <a:xfrm>
            <a:off x="990600" y="457200"/>
            <a:ext cx="7315200" cy="45720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800">
                <a:latin typeface="Calibri" pitchFamily="34" charset="0"/>
              </a:rPr>
              <a:t>Anatomy Of A Gene Promoter</a:t>
            </a:r>
          </a:p>
        </p:txBody>
      </p:sp>
      <p:sp>
        <p:nvSpPr>
          <p:cNvPr id="75781" name="AutoShape 13"/>
          <p:cNvSpPr>
            <a:spLocks/>
          </p:cNvSpPr>
          <p:nvPr/>
        </p:nvSpPr>
        <p:spPr bwMode="auto">
          <a:xfrm>
            <a:off x="3429000" y="1838325"/>
            <a:ext cx="3657600" cy="650875"/>
          </a:xfrm>
          <a:prstGeom prst="borderCallout1">
            <a:avLst>
              <a:gd name="adj1" fmla="val 21685"/>
              <a:gd name="adj2" fmla="val -2083"/>
              <a:gd name="adj3" fmla="val 159639"/>
              <a:gd name="adj4" fmla="val -31986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Control the rate of transcription via transcription factor binding</a:t>
            </a:r>
          </a:p>
        </p:txBody>
      </p:sp>
      <p:sp>
        <p:nvSpPr>
          <p:cNvPr id="75782" name="AutoShape 14"/>
          <p:cNvSpPr>
            <a:spLocks/>
          </p:cNvSpPr>
          <p:nvPr/>
        </p:nvSpPr>
        <p:spPr bwMode="auto">
          <a:xfrm>
            <a:off x="4876800" y="4614863"/>
            <a:ext cx="3733800" cy="650875"/>
          </a:xfrm>
          <a:prstGeom prst="borderCallout1">
            <a:avLst>
              <a:gd name="adj1" fmla="val 17560"/>
              <a:gd name="adj2" fmla="val -2042"/>
              <a:gd name="adj3" fmla="val -161463"/>
              <a:gd name="adj4" fmla="val -8292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Specify the initiation point for transcription by RNA Pol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endParaRPr lang="en-GB">
              <a:latin typeface="Calibri" pitchFamily="34" charset="0"/>
            </a:endParaRPr>
          </a:p>
        </p:txBody>
      </p:sp>
      <p:sp>
        <p:nvSpPr>
          <p:cNvPr id="76802" name="Text Box 3"/>
          <p:cNvSpPr txBox="1">
            <a:spLocks noChangeArrowheads="1"/>
          </p:cNvSpPr>
          <p:nvPr/>
        </p:nvSpPr>
        <p:spPr bwMode="auto">
          <a:xfrm>
            <a:off x="762000" y="533400"/>
            <a:ext cx="7483475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800">
                <a:latin typeface="Calibri" pitchFamily="34" charset="0"/>
              </a:rPr>
              <a:t>What Do We Mean  By </a:t>
            </a:r>
            <a:r>
              <a:rPr lang="en-GB" altLang="en-US" sz="1800">
                <a:latin typeface="Calibri" pitchFamily="34" charset="0"/>
              </a:rPr>
              <a:t>“</a:t>
            </a:r>
            <a:r>
              <a:rPr lang="en-GB" sz="1800">
                <a:latin typeface="Calibri" pitchFamily="34" charset="0"/>
              </a:rPr>
              <a:t>RNA Processing</a:t>
            </a:r>
            <a:r>
              <a:rPr lang="en-GB" altLang="en-US" sz="1800">
                <a:latin typeface="Calibri" pitchFamily="34" charset="0"/>
              </a:rPr>
              <a:t>”</a:t>
            </a:r>
            <a:r>
              <a:rPr lang="en-GB" sz="1800">
                <a:latin typeface="Calibri" pitchFamily="34" charset="0"/>
              </a:rPr>
              <a:t> ?</a:t>
            </a:r>
          </a:p>
        </p:txBody>
      </p:sp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1752600" y="1524000"/>
            <a:ext cx="509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DNA		RNA		(Protein)</a:t>
            </a:r>
          </a:p>
        </p:txBody>
      </p:sp>
      <p:sp>
        <p:nvSpPr>
          <p:cNvPr id="76804" name="Line 5"/>
          <p:cNvSpPr>
            <a:spLocks noChangeShapeType="1"/>
          </p:cNvSpPr>
          <p:nvPr/>
        </p:nvSpPr>
        <p:spPr bwMode="auto">
          <a:xfrm>
            <a:off x="2819400" y="1752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805" name="Line 6"/>
          <p:cNvSpPr>
            <a:spLocks noChangeShapeType="1"/>
          </p:cNvSpPr>
          <p:nvPr/>
        </p:nvSpPr>
        <p:spPr bwMode="auto">
          <a:xfrm>
            <a:off x="4572000" y="175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581400" y="1524000"/>
            <a:ext cx="8445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solidFill>
                  <a:srgbClr val="FF0000"/>
                </a:solidFill>
                <a:latin typeface="Calibri" pitchFamily="34" charset="0"/>
              </a:rPr>
              <a:t>RNA</a:t>
            </a:r>
            <a:endParaRPr lang="en-GB" sz="1800">
              <a:latin typeface="Calibri" pitchFamily="34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410200" y="1524000"/>
            <a:ext cx="1436688" cy="6397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(</a:t>
            </a:r>
            <a:r>
              <a:rPr lang="en-GB" sz="1800">
                <a:solidFill>
                  <a:srgbClr val="FF0000"/>
                </a:solidFill>
                <a:latin typeface="Calibri" pitchFamily="34" charset="0"/>
              </a:rPr>
              <a:t>Protein</a:t>
            </a:r>
            <a:r>
              <a:rPr lang="en-GB" sz="1800">
                <a:latin typeface="Calibri" pitchFamily="34" charset="0"/>
              </a:rPr>
              <a:t>)</a:t>
            </a:r>
          </a:p>
          <a:p>
            <a:pPr eaLnBrk="1" hangingPunct="1"/>
            <a:endParaRPr lang="en-GB" sz="1200">
              <a:latin typeface="Calibri" pitchFamily="34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209800"/>
            <a:ext cx="74914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>
                <a:latin typeface="Calibri" pitchFamily="34" charset="0"/>
              </a:rPr>
              <a:t> The initial RNA produced from a gene is known as a </a:t>
            </a:r>
          </a:p>
          <a:p>
            <a:pPr eaLnBrk="1" hangingPunct="1"/>
            <a:r>
              <a:rPr lang="en-GB" altLang="en-US" sz="1800">
                <a:latin typeface="Calibri" pitchFamily="34" charset="0"/>
              </a:rPr>
              <a:t>“</a:t>
            </a:r>
            <a:r>
              <a:rPr lang="en-GB" sz="1800">
                <a:latin typeface="Calibri" pitchFamily="34" charset="0"/>
              </a:rPr>
              <a:t>primary transcript</a:t>
            </a:r>
            <a:r>
              <a:rPr lang="en-GB" altLang="en-US" sz="1800">
                <a:latin typeface="Calibri" pitchFamily="34" charset="0"/>
              </a:rPr>
              <a:t>”</a:t>
            </a:r>
            <a:r>
              <a:rPr lang="en-GB" sz="1800">
                <a:latin typeface="Calibri" pitchFamily="34" charset="0"/>
              </a:rPr>
              <a:t> or </a:t>
            </a:r>
            <a:r>
              <a:rPr lang="en-GB" altLang="en-US" sz="1800">
                <a:latin typeface="Calibri" pitchFamily="34" charset="0"/>
              </a:rPr>
              <a:t>“</a:t>
            </a:r>
            <a:r>
              <a:rPr lang="en-GB" sz="1800">
                <a:latin typeface="Calibri" pitchFamily="34" charset="0"/>
              </a:rPr>
              <a:t>Pre- mRNA</a:t>
            </a:r>
            <a:r>
              <a:rPr lang="en-GB" altLang="en-US" sz="1800">
                <a:latin typeface="Calibri" pitchFamily="34" charset="0"/>
              </a:rPr>
              <a:t>”</a:t>
            </a:r>
            <a:r>
              <a:rPr lang="en-GB" sz="1800">
                <a:latin typeface="Calibri" pitchFamily="34" charset="0"/>
              </a:rPr>
              <a:t> or </a:t>
            </a:r>
            <a:r>
              <a:rPr lang="en-GB" altLang="en-US" sz="1800">
                <a:latin typeface="Calibri" pitchFamily="34" charset="0"/>
              </a:rPr>
              <a:t>“</a:t>
            </a:r>
            <a:r>
              <a:rPr lang="en-GB" altLang="ja-JP" sz="1800" u="sng">
                <a:latin typeface="Calibri" pitchFamily="34" charset="0"/>
              </a:rPr>
              <a:t>h</a:t>
            </a:r>
            <a:r>
              <a:rPr lang="en-GB" altLang="ja-JP" sz="1800">
                <a:latin typeface="Calibri" pitchFamily="34" charset="0"/>
              </a:rPr>
              <a:t>eterogenous</a:t>
            </a:r>
          </a:p>
          <a:p>
            <a:pPr eaLnBrk="1" hangingPunct="1"/>
            <a:r>
              <a:rPr lang="en-GB" sz="1800" u="sng">
                <a:latin typeface="Calibri" pitchFamily="34" charset="0"/>
              </a:rPr>
              <a:t>n</a:t>
            </a:r>
            <a:r>
              <a:rPr lang="en-GB" sz="1800">
                <a:latin typeface="Calibri" pitchFamily="34" charset="0"/>
              </a:rPr>
              <a:t>uclear RNA</a:t>
            </a:r>
            <a:r>
              <a:rPr lang="en-GB" altLang="en-US" sz="1800">
                <a:latin typeface="Calibri" pitchFamily="34" charset="0"/>
              </a:rPr>
              <a:t>”</a:t>
            </a:r>
            <a:r>
              <a:rPr lang="en-GB" sz="1800">
                <a:latin typeface="Calibri" pitchFamily="34" charset="0"/>
              </a:rPr>
              <a:t> ( hn RNA) 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81000" y="3810000"/>
            <a:ext cx="753586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>
                <a:latin typeface="Calibri" pitchFamily="34" charset="0"/>
              </a:rPr>
              <a:t>This  primary transcript needs to be processed before</a:t>
            </a:r>
          </a:p>
          <a:p>
            <a:pPr eaLnBrk="1" hangingPunct="1"/>
            <a:r>
              <a:rPr lang="en-GB" sz="1800">
                <a:latin typeface="Calibri" pitchFamily="34" charset="0"/>
              </a:rPr>
              <a:t>it can be used as messenger RNA (mRNA) for protein </a:t>
            </a:r>
          </a:p>
          <a:p>
            <a:pPr eaLnBrk="1" hangingPunct="1"/>
            <a:r>
              <a:rPr lang="en-GB" sz="1800">
                <a:latin typeface="Calibri" pitchFamily="34" charset="0"/>
              </a:rPr>
              <a:t>translation.</a:t>
            </a:r>
          </a:p>
          <a:p>
            <a:pPr eaLnBrk="1" hangingPunct="1"/>
            <a:endParaRPr lang="en-GB" sz="1200">
              <a:latin typeface="Calibri" pitchFamily="34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28600" y="5410200"/>
            <a:ext cx="7794625" cy="11874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>
                <a:latin typeface="Calibri" pitchFamily="34" charset="0"/>
              </a:rPr>
              <a:t>RNA processing occurs in the Nucleus. Fully processed</a:t>
            </a:r>
          </a:p>
          <a:p>
            <a:pPr eaLnBrk="1" hangingPunct="1"/>
            <a:r>
              <a:rPr lang="en-GB" sz="1800">
                <a:latin typeface="Calibri" pitchFamily="34" charset="0"/>
              </a:rPr>
              <a:t>mRNA is exported to the cell cytoplasm, to be used in </a:t>
            </a:r>
          </a:p>
          <a:p>
            <a:pPr eaLnBrk="1" hangingPunct="1"/>
            <a:r>
              <a:rPr lang="en-GB" sz="1800">
                <a:latin typeface="Calibri" pitchFamily="34" charset="0"/>
              </a:rPr>
              <a:t> </a:t>
            </a:r>
            <a:r>
              <a:rPr lang="en-GB" altLang="en-US" sz="1800">
                <a:latin typeface="Calibri" pitchFamily="34" charset="0"/>
              </a:rPr>
              <a:t>“</a:t>
            </a:r>
            <a:r>
              <a:rPr lang="en-GB" sz="1800">
                <a:latin typeface="Calibri" pitchFamily="34" charset="0"/>
              </a:rPr>
              <a:t>Protein Translation</a:t>
            </a:r>
            <a:r>
              <a:rPr lang="en-GB" altLang="en-US" sz="1800">
                <a:latin typeface="Calibri" pitchFamily="34" charset="0"/>
              </a:rPr>
              <a:t>”</a:t>
            </a:r>
            <a:endParaRPr lang="en-GB" sz="1800">
              <a:latin typeface="Calibri" pitchFamily="34" charset="0"/>
            </a:endParaRPr>
          </a:p>
        </p:txBody>
      </p:sp>
      <p:sp>
        <p:nvSpPr>
          <p:cNvPr id="76811" name="Text Box 13"/>
          <p:cNvSpPr txBox="1">
            <a:spLocks noChangeArrowheads="1"/>
          </p:cNvSpPr>
          <p:nvPr/>
        </p:nvSpPr>
        <p:spPr bwMode="auto">
          <a:xfrm>
            <a:off x="762000" y="533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 autoUpdateAnimBg="0"/>
      <p:bldP spid="17417" grpId="0" animBg="1" autoUpdateAnimBg="0"/>
      <p:bldP spid="17418" grpId="0" autoUpdateAnimBg="0"/>
      <p:bldP spid="17419" grpId="0" autoUpdateAnimBg="0"/>
      <p:bldP spid="17420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8600" y="2438400"/>
            <a:ext cx="8382000" cy="17399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>
                <a:latin typeface="Times" charset="0"/>
              </a:rPr>
              <a:t>Primary RNA transcripts need three weeks holiday  to be processed with two trips abroad to form mature mRNA.</a:t>
            </a:r>
            <a:r>
              <a:rPr lang="en-GB" sz="1800">
                <a:latin typeface="Times" charset="0"/>
              </a:rPr>
              <a:t>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0" y="2438400"/>
            <a:ext cx="8610600" cy="17399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>
                <a:latin typeface="Times" charset="0"/>
              </a:rPr>
              <a:t>Primary RNA transcripts ne</a:t>
            </a:r>
            <a:r>
              <a:rPr lang="en-GB" sz="3600">
                <a:solidFill>
                  <a:schemeClr val="accent2"/>
                </a:solidFill>
                <a:latin typeface="Times" charset="0"/>
              </a:rPr>
              <a:t>ed</a:t>
            </a:r>
            <a:r>
              <a:rPr lang="en-GB" sz="3600">
                <a:latin typeface="Times" charset="0"/>
              </a:rPr>
              <a:t> </a:t>
            </a:r>
            <a:r>
              <a:rPr lang="en-GB" sz="3600">
                <a:solidFill>
                  <a:srgbClr val="FF5050"/>
                </a:solidFill>
                <a:latin typeface="Times" charset="0"/>
              </a:rPr>
              <a:t>three weeks holiday</a:t>
            </a:r>
            <a:r>
              <a:rPr lang="en-GB" sz="3600">
                <a:latin typeface="Times" charset="0"/>
              </a:rPr>
              <a:t>  </a:t>
            </a:r>
            <a:r>
              <a:rPr lang="en-GB" sz="3600">
                <a:solidFill>
                  <a:schemeClr val="accent2"/>
                </a:solidFill>
                <a:latin typeface="Times" charset="0"/>
              </a:rPr>
              <a:t>to</a:t>
            </a:r>
            <a:r>
              <a:rPr lang="en-GB" sz="3600">
                <a:latin typeface="Times" charset="0"/>
              </a:rPr>
              <a:t> be process</a:t>
            </a:r>
            <a:r>
              <a:rPr lang="en-GB" sz="3600">
                <a:solidFill>
                  <a:schemeClr val="accent2"/>
                </a:solidFill>
                <a:latin typeface="Times" charset="0"/>
              </a:rPr>
              <a:t>ed</a:t>
            </a:r>
            <a:r>
              <a:rPr lang="en-GB" sz="3600">
                <a:latin typeface="Times" charset="0"/>
              </a:rPr>
              <a:t> </a:t>
            </a:r>
            <a:r>
              <a:rPr lang="en-GB" sz="3600">
                <a:solidFill>
                  <a:srgbClr val="FF5050"/>
                </a:solidFill>
                <a:latin typeface="Times" charset="0"/>
              </a:rPr>
              <a:t>with two trips abroad</a:t>
            </a:r>
            <a:r>
              <a:rPr lang="en-GB" sz="3600">
                <a:latin typeface="Times" charset="0"/>
              </a:rPr>
              <a:t> </a:t>
            </a:r>
            <a:r>
              <a:rPr lang="en-GB" sz="3600">
                <a:solidFill>
                  <a:schemeClr val="accent2"/>
                </a:solidFill>
                <a:latin typeface="Times" charset="0"/>
              </a:rPr>
              <a:t>to</a:t>
            </a:r>
            <a:r>
              <a:rPr lang="en-GB" sz="3600">
                <a:latin typeface="Times" charset="0"/>
              </a:rPr>
              <a:t> form mature mRNA. 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943600" y="2514600"/>
            <a:ext cx="2362200" cy="533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04800" y="3048000"/>
            <a:ext cx="1524000" cy="609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4800600" y="3048000"/>
            <a:ext cx="2743200" cy="609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304800" y="3505200"/>
            <a:ext cx="1295400" cy="685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32" name="Text Box 14"/>
          <p:cNvSpPr txBox="1">
            <a:spLocks noChangeArrowheads="1"/>
          </p:cNvSpPr>
          <p:nvPr/>
        </p:nvSpPr>
        <p:spPr bwMode="auto">
          <a:xfrm>
            <a:off x="0" y="304800"/>
            <a:ext cx="9144000" cy="5794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3200">
                <a:latin typeface="Calibri" pitchFamily="34" charset="0"/>
              </a:rPr>
              <a:t>Gene expression requires RNA processing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2057400"/>
            <a:ext cx="9144000" cy="22891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3600">
                <a:latin typeface="Times" charset="0"/>
              </a:rPr>
              <a:t>Primary RNA transcripts ne</a:t>
            </a:r>
            <a:r>
              <a:rPr lang="en-GB" sz="3600">
                <a:solidFill>
                  <a:schemeClr val="accent2"/>
                </a:solidFill>
                <a:latin typeface="Times" charset="0"/>
              </a:rPr>
              <a:t>ed</a:t>
            </a:r>
            <a:r>
              <a:rPr lang="en-GB" sz="3600">
                <a:latin typeface="Times" charset="0"/>
              </a:rPr>
              <a:t> </a:t>
            </a:r>
            <a:r>
              <a:rPr lang="en-GB" sz="3600">
                <a:solidFill>
                  <a:schemeClr val="accent2"/>
                </a:solidFill>
                <a:latin typeface="Times" charset="0"/>
              </a:rPr>
              <a:t>to</a:t>
            </a:r>
            <a:r>
              <a:rPr lang="en-GB" sz="3600">
                <a:latin typeface="Times" charset="0"/>
              </a:rPr>
              <a:t> be process</a:t>
            </a:r>
            <a:r>
              <a:rPr lang="en-GB" sz="3600">
                <a:solidFill>
                  <a:schemeClr val="accent2"/>
                </a:solidFill>
                <a:latin typeface="Times" charset="0"/>
              </a:rPr>
              <a:t>ed</a:t>
            </a:r>
            <a:r>
              <a:rPr lang="en-GB" sz="3600">
                <a:latin typeface="Times" charset="0"/>
              </a:rPr>
              <a:t> </a:t>
            </a:r>
            <a:r>
              <a:rPr lang="en-GB" sz="3600">
                <a:solidFill>
                  <a:schemeClr val="accent2"/>
                </a:solidFill>
                <a:latin typeface="Times" charset="0"/>
              </a:rPr>
              <a:t>to</a:t>
            </a:r>
            <a:r>
              <a:rPr lang="en-GB" sz="3600">
                <a:latin typeface="Times" charset="0"/>
              </a:rPr>
              <a:t> form mature mRNA. </a:t>
            </a:r>
          </a:p>
          <a:p>
            <a:pPr algn="ctr" eaLnBrk="1" hangingPunct="1"/>
            <a:endParaRPr lang="en-GB" sz="3600">
              <a:latin typeface="Times" charset="0"/>
            </a:endParaRPr>
          </a:p>
          <a:p>
            <a:pPr algn="ctr" eaLnBrk="1" hangingPunct="1"/>
            <a:endParaRPr lang="en-GB" sz="36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 autoUpdateAnimBg="0"/>
      <p:bldP spid="3075" grpId="0" animBg="1" autoUpdateAnimBg="0"/>
      <p:bldP spid="3081" grpId="0" animBg="1"/>
      <p:bldP spid="3082" grpId="0" animBg="1"/>
      <p:bldP spid="3083" grpId="0" animBg="1"/>
      <p:bldP spid="3084" grpId="0" animBg="1"/>
      <p:bldP spid="3076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34"/>
          <p:cNvSpPr>
            <a:spLocks noChangeArrowheads="1"/>
          </p:cNvSpPr>
          <p:nvPr/>
        </p:nvSpPr>
        <p:spPr bwMode="auto">
          <a:xfrm>
            <a:off x="0" y="457200"/>
            <a:ext cx="9144000" cy="640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800">
                <a:latin typeface="Calibri" pitchFamily="34" charset="0"/>
              </a:rPr>
              <a:t>The Anatomy of a Gene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52600" y="1917700"/>
            <a:ext cx="5867400" cy="381000"/>
            <a:chOff x="1104" y="1416"/>
            <a:chExt cx="3696" cy="240"/>
          </a:xfrm>
        </p:grpSpPr>
        <p:sp>
          <p:nvSpPr>
            <p:cNvPr id="78875" name="Line 3"/>
            <p:cNvSpPr>
              <a:spLocks noChangeShapeType="1"/>
            </p:cNvSpPr>
            <p:nvPr/>
          </p:nvSpPr>
          <p:spPr bwMode="auto">
            <a:xfrm>
              <a:off x="1104" y="1536"/>
              <a:ext cx="369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876" name="Rectangle 4"/>
            <p:cNvSpPr>
              <a:spLocks noChangeArrowheads="1"/>
            </p:cNvSpPr>
            <p:nvPr/>
          </p:nvSpPr>
          <p:spPr bwMode="auto">
            <a:xfrm>
              <a:off x="1584" y="1416"/>
              <a:ext cx="384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8877" name="Rectangle 5"/>
            <p:cNvSpPr>
              <a:spLocks noChangeArrowheads="1"/>
            </p:cNvSpPr>
            <p:nvPr/>
          </p:nvSpPr>
          <p:spPr bwMode="auto">
            <a:xfrm>
              <a:off x="2736" y="1416"/>
              <a:ext cx="384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8878" name="Rectangle 7"/>
            <p:cNvSpPr>
              <a:spLocks noChangeArrowheads="1"/>
            </p:cNvSpPr>
            <p:nvPr/>
          </p:nvSpPr>
          <p:spPr bwMode="auto">
            <a:xfrm>
              <a:off x="4032" y="1416"/>
              <a:ext cx="384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0" y="1727200"/>
            <a:ext cx="7123113" cy="2743200"/>
            <a:chOff x="0" y="1296"/>
            <a:chExt cx="4487" cy="1728"/>
          </a:xfrm>
        </p:grpSpPr>
        <p:grpSp>
          <p:nvGrpSpPr>
            <p:cNvPr id="78870" name="Group 25"/>
            <p:cNvGrpSpPr>
              <a:grpSpLocks/>
            </p:cNvGrpSpPr>
            <p:nvPr/>
          </p:nvGrpSpPr>
          <p:grpSpPr bwMode="auto">
            <a:xfrm>
              <a:off x="0" y="1296"/>
              <a:ext cx="1584" cy="1079"/>
              <a:chOff x="0" y="1296"/>
              <a:chExt cx="1584" cy="1079"/>
            </a:xfrm>
          </p:grpSpPr>
          <p:sp>
            <p:nvSpPr>
              <p:cNvPr id="78872" name="Line 11"/>
              <p:cNvSpPr>
                <a:spLocks noChangeShapeType="1"/>
              </p:cNvSpPr>
              <p:nvPr/>
            </p:nvSpPr>
            <p:spPr bwMode="auto">
              <a:xfrm flipV="1">
                <a:off x="1440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873" name="Line 12"/>
              <p:cNvSpPr>
                <a:spLocks noChangeShapeType="1"/>
              </p:cNvSpPr>
              <p:nvPr/>
            </p:nvSpPr>
            <p:spPr bwMode="auto">
              <a:xfrm>
                <a:off x="1440" y="129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874" name="AutoShape 14"/>
              <p:cNvSpPr>
                <a:spLocks/>
              </p:cNvSpPr>
              <p:nvPr/>
            </p:nvSpPr>
            <p:spPr bwMode="auto">
              <a:xfrm>
                <a:off x="0" y="1968"/>
                <a:ext cx="1248" cy="407"/>
              </a:xfrm>
              <a:prstGeom prst="borderCallout2">
                <a:avLst>
                  <a:gd name="adj1" fmla="val 13741"/>
                  <a:gd name="adj2" fmla="val 103847"/>
                  <a:gd name="adj3" fmla="val 13741"/>
                  <a:gd name="adj4" fmla="val 105046"/>
                  <a:gd name="adj5" fmla="val -75764"/>
                  <a:gd name="adj6" fmla="val 116185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>
                    <a:cs typeface="Arial" pitchFamily="34" charset="0"/>
                  </a:rPr>
                  <a:t>Gene</a:t>
                </a:r>
              </a:p>
              <a:p>
                <a:pPr algn="ctr"/>
                <a:r>
                  <a:rPr lang="en-GB">
                    <a:cs typeface="Arial" pitchFamily="34" charset="0"/>
                  </a:rPr>
                  <a:t> Promoter</a:t>
                </a:r>
              </a:p>
            </p:txBody>
          </p:sp>
        </p:grpSp>
        <p:sp>
          <p:nvSpPr>
            <p:cNvPr id="78871" name="Text Box 26"/>
            <p:cNvSpPr txBox="1">
              <a:spLocks noChangeArrowheads="1"/>
            </p:cNvSpPr>
            <p:nvPr/>
          </p:nvSpPr>
          <p:spPr bwMode="auto">
            <a:xfrm>
              <a:off x="24" y="2736"/>
              <a:ext cx="4463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buFontTx/>
                <a:buChar char="•"/>
              </a:pPr>
              <a:r>
                <a:rPr lang="en-GB" sz="1800">
                  <a:latin typeface="Calibri" pitchFamily="34" charset="0"/>
                </a:rPr>
                <a:t>The promoter lies at the start (5</a:t>
              </a:r>
              <a:r>
                <a:rPr lang="en-GB" altLang="en-US" sz="1800">
                  <a:latin typeface="Calibri" pitchFamily="34" charset="0"/>
                </a:rPr>
                <a:t>’</a:t>
              </a:r>
              <a:r>
                <a:rPr lang="en-GB" sz="1800">
                  <a:latin typeface="Calibri" pitchFamily="34" charset="0"/>
                </a:rPr>
                <a:t> end) of the gene  </a:t>
              </a:r>
            </a:p>
          </p:txBody>
        </p:sp>
      </p:grp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0" y="4495800"/>
            <a:ext cx="7762875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>
                <a:latin typeface="Calibri" pitchFamily="34" charset="0"/>
              </a:rPr>
              <a:t>The sequence information contained in the final mRNA </a:t>
            </a:r>
          </a:p>
          <a:p>
            <a:pPr eaLnBrk="1" hangingPunct="1"/>
            <a:r>
              <a:rPr lang="en-GB" sz="1800">
                <a:latin typeface="Calibri" pitchFamily="34" charset="0"/>
              </a:rPr>
              <a:t>is encoded </a:t>
            </a:r>
            <a:r>
              <a:rPr lang="en-GB" altLang="en-US" sz="1800">
                <a:latin typeface="Calibri" pitchFamily="34" charset="0"/>
              </a:rPr>
              <a:t>“</a:t>
            </a:r>
            <a:r>
              <a:rPr lang="en-GB" sz="1800">
                <a:latin typeface="Calibri" pitchFamily="34" charset="0"/>
              </a:rPr>
              <a:t>discontinuously</a:t>
            </a:r>
            <a:r>
              <a:rPr lang="en-GB" altLang="en-US" sz="1800">
                <a:latin typeface="Calibri" pitchFamily="34" charset="0"/>
              </a:rPr>
              <a:t>”</a:t>
            </a:r>
            <a:r>
              <a:rPr lang="en-GB" sz="1800">
                <a:latin typeface="Calibri" pitchFamily="34" charset="0"/>
              </a:rPr>
              <a:t> in the DNA of the gene</a:t>
            </a:r>
          </a:p>
        </p:txBody>
      </p:sp>
      <p:sp>
        <p:nvSpPr>
          <p:cNvPr id="78854" name="Text Box 29"/>
          <p:cNvSpPr txBox="1">
            <a:spLocks noChangeArrowheads="1"/>
          </p:cNvSpPr>
          <p:nvPr/>
        </p:nvSpPr>
        <p:spPr bwMode="auto">
          <a:xfrm>
            <a:off x="1965325" y="46767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GB" sz="1800">
              <a:latin typeface="Calibri" pitchFamily="34" charset="0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0" y="685800"/>
            <a:ext cx="8829675" cy="5346700"/>
            <a:chOff x="0" y="432"/>
            <a:chExt cx="5562" cy="3368"/>
          </a:xfrm>
        </p:grpSpPr>
        <p:grpSp>
          <p:nvGrpSpPr>
            <p:cNvPr id="78865" name="Group 22"/>
            <p:cNvGrpSpPr>
              <a:grpSpLocks/>
            </p:cNvGrpSpPr>
            <p:nvPr/>
          </p:nvGrpSpPr>
          <p:grpSpPr bwMode="auto">
            <a:xfrm>
              <a:off x="2592" y="432"/>
              <a:ext cx="1632" cy="776"/>
              <a:chOff x="2592" y="640"/>
              <a:chExt cx="1632" cy="776"/>
            </a:xfrm>
          </p:grpSpPr>
          <p:sp>
            <p:nvSpPr>
              <p:cNvPr id="78867" name="AutoShape 15"/>
              <p:cNvSpPr>
                <a:spLocks/>
              </p:cNvSpPr>
              <p:nvPr/>
            </p:nvSpPr>
            <p:spPr bwMode="auto">
              <a:xfrm>
                <a:off x="2592" y="640"/>
                <a:ext cx="1344" cy="233"/>
              </a:xfrm>
              <a:prstGeom prst="borderCallout1">
                <a:avLst>
                  <a:gd name="adj1" fmla="val 49213"/>
                  <a:gd name="adj2" fmla="val -1190"/>
                  <a:gd name="adj3" fmla="val 335023"/>
                  <a:gd name="adj4" fmla="val -60361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>
                    <a:cs typeface="Arial" pitchFamily="34" charset="0"/>
                  </a:rPr>
                  <a:t>Exons</a:t>
                </a:r>
              </a:p>
            </p:txBody>
          </p:sp>
          <p:sp>
            <p:nvSpPr>
              <p:cNvPr id="78868" name="Line 16"/>
              <p:cNvSpPr>
                <a:spLocks noChangeShapeType="1"/>
              </p:cNvSpPr>
              <p:nvPr/>
            </p:nvSpPr>
            <p:spPr bwMode="auto">
              <a:xfrm flipH="1">
                <a:off x="2928" y="873"/>
                <a:ext cx="192" cy="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869" name="Line 17"/>
              <p:cNvSpPr>
                <a:spLocks noChangeShapeType="1"/>
              </p:cNvSpPr>
              <p:nvPr/>
            </p:nvSpPr>
            <p:spPr bwMode="auto">
              <a:xfrm>
                <a:off x="3936" y="873"/>
                <a:ext cx="288" cy="5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78866" name="Text Box 31"/>
            <p:cNvSpPr txBox="1">
              <a:spLocks noChangeArrowheads="1"/>
            </p:cNvSpPr>
            <p:nvPr/>
          </p:nvSpPr>
          <p:spPr bwMode="auto">
            <a:xfrm>
              <a:off x="0" y="3282"/>
              <a:ext cx="5562" cy="51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GB" sz="1800">
                  <a:latin typeface="Calibri" pitchFamily="34" charset="0"/>
                </a:rPr>
                <a:t> Segments of the gene which contain sequences that form part </a:t>
              </a:r>
            </a:p>
            <a:p>
              <a:pPr eaLnBrk="1" hangingPunct="1"/>
              <a:r>
                <a:rPr lang="en-GB" sz="1800">
                  <a:latin typeface="Calibri" pitchFamily="34" charset="0"/>
                </a:rPr>
                <a:t>of the final RNA are called </a:t>
              </a:r>
              <a:r>
                <a:rPr lang="en-GB" altLang="en-US" sz="1800">
                  <a:latin typeface="Calibri" pitchFamily="34" charset="0"/>
                </a:rPr>
                <a:t>“</a:t>
              </a:r>
              <a:r>
                <a:rPr lang="en-GB" sz="1800">
                  <a:latin typeface="Calibri" pitchFamily="34" charset="0"/>
                </a:rPr>
                <a:t>exons</a:t>
              </a:r>
              <a:r>
                <a:rPr lang="en-GB" altLang="en-US" sz="1800">
                  <a:latin typeface="Calibri" pitchFamily="34" charset="0"/>
                </a:rPr>
                <a:t>”</a:t>
              </a:r>
              <a:endParaRPr lang="en-GB" sz="1800">
                <a:latin typeface="Calibri" pitchFamily="34" charset="0"/>
              </a:endParaRP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0" y="2565400"/>
            <a:ext cx="8235950" cy="4152900"/>
            <a:chOff x="0" y="1616"/>
            <a:chExt cx="5188" cy="2616"/>
          </a:xfrm>
        </p:grpSpPr>
        <p:grpSp>
          <p:nvGrpSpPr>
            <p:cNvPr id="78858" name="Group 24"/>
            <p:cNvGrpSpPr>
              <a:grpSpLocks/>
            </p:cNvGrpSpPr>
            <p:nvPr/>
          </p:nvGrpSpPr>
          <p:grpSpPr bwMode="auto">
            <a:xfrm>
              <a:off x="2016" y="1616"/>
              <a:ext cx="1999" cy="617"/>
              <a:chOff x="2016" y="1824"/>
              <a:chExt cx="1999" cy="617"/>
            </a:xfrm>
          </p:grpSpPr>
          <p:sp>
            <p:nvSpPr>
              <p:cNvPr id="78860" name="Line 18"/>
              <p:cNvSpPr>
                <a:spLocks noChangeShapeType="1"/>
              </p:cNvSpPr>
              <p:nvPr/>
            </p:nvSpPr>
            <p:spPr bwMode="auto">
              <a:xfrm>
                <a:off x="2016" y="1824"/>
                <a:ext cx="6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861" name="Line 19"/>
              <p:cNvSpPr>
                <a:spLocks noChangeShapeType="1"/>
              </p:cNvSpPr>
              <p:nvPr/>
            </p:nvSpPr>
            <p:spPr bwMode="auto">
              <a:xfrm>
                <a:off x="3264" y="1824"/>
                <a:ext cx="6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78862" name="Group 23"/>
              <p:cNvGrpSpPr>
                <a:grpSpLocks/>
              </p:cNvGrpSpPr>
              <p:nvPr/>
            </p:nvGrpSpPr>
            <p:grpSpPr bwMode="auto">
              <a:xfrm>
                <a:off x="2640" y="1917"/>
                <a:ext cx="1375" cy="524"/>
                <a:chOff x="2640" y="1917"/>
                <a:chExt cx="1375" cy="524"/>
              </a:xfrm>
            </p:grpSpPr>
            <p:sp>
              <p:nvSpPr>
                <p:cNvPr id="78863" name="AutoShape 20"/>
                <p:cNvSpPr>
                  <a:spLocks/>
                </p:cNvSpPr>
                <p:nvPr/>
              </p:nvSpPr>
              <p:spPr bwMode="auto">
                <a:xfrm>
                  <a:off x="2640" y="2208"/>
                  <a:ext cx="1375" cy="233"/>
                </a:xfrm>
                <a:prstGeom prst="borderCallout1">
                  <a:avLst>
                    <a:gd name="adj1" fmla="val -5486"/>
                    <a:gd name="adj2" fmla="val -699"/>
                    <a:gd name="adj3" fmla="val -132259"/>
                    <a:gd name="adj4" fmla="val -25935"/>
                  </a:avLst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GB">
                      <a:cs typeface="Arial" pitchFamily="34" charset="0"/>
                    </a:rPr>
                    <a:t>Intron</a:t>
                  </a:r>
                </a:p>
              </p:txBody>
            </p:sp>
            <p:sp>
              <p:nvSpPr>
                <p:cNvPr id="78864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408" y="1917"/>
                  <a:ext cx="192" cy="2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78859" name="Text Box 33"/>
            <p:cNvSpPr txBox="1">
              <a:spLocks noChangeArrowheads="1"/>
            </p:cNvSpPr>
            <p:nvPr/>
          </p:nvSpPr>
          <p:spPr bwMode="auto">
            <a:xfrm>
              <a:off x="0" y="3714"/>
              <a:ext cx="5188" cy="51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GB" altLang="en-US" sz="1800">
                  <a:latin typeface="Calibri" pitchFamily="34" charset="0"/>
                </a:rPr>
                <a:t>“</a:t>
              </a:r>
              <a:r>
                <a:rPr lang="en-GB" sz="1800">
                  <a:latin typeface="Calibri" pitchFamily="34" charset="0"/>
                </a:rPr>
                <a:t>Introns</a:t>
              </a:r>
              <a:r>
                <a:rPr lang="en-GB" altLang="en-US" sz="1800">
                  <a:latin typeface="Calibri" pitchFamily="34" charset="0"/>
                </a:rPr>
                <a:t>”</a:t>
              </a:r>
              <a:r>
                <a:rPr lang="en-GB" sz="1800">
                  <a:latin typeface="Calibri" pitchFamily="34" charset="0"/>
                </a:rPr>
                <a:t> are sequences in the gene which are transcribed</a:t>
              </a:r>
            </a:p>
            <a:p>
              <a:pPr eaLnBrk="1" hangingPunct="1"/>
              <a:r>
                <a:rPr lang="en-GB" sz="1800">
                  <a:latin typeface="Calibri" pitchFamily="34" charset="0"/>
                </a:rPr>
                <a:t> but are edited out of the final mRNA</a:t>
              </a:r>
            </a:p>
          </p:txBody>
        </p:sp>
      </p:grpSp>
      <p:sp>
        <p:nvSpPr>
          <p:cNvPr id="78857" name="Rectangle 38"/>
          <p:cNvSpPr>
            <a:spLocks noChangeArrowheads="1"/>
          </p:cNvSpPr>
          <p:nvPr/>
        </p:nvSpPr>
        <p:spPr bwMode="auto">
          <a:xfrm>
            <a:off x="762000" y="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Calibri" pitchFamily="34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4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ChangeArrowheads="1"/>
          </p:cNvSpPr>
          <p:nvPr/>
        </p:nvSpPr>
        <p:spPr bwMode="auto">
          <a:xfrm>
            <a:off x="76200" y="838200"/>
            <a:ext cx="8915400" cy="5791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1295400" y="1905000"/>
            <a:ext cx="762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3048000" y="1905000"/>
            <a:ext cx="762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4800600" y="1905000"/>
            <a:ext cx="762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9877" name="Rectangle 6"/>
          <p:cNvSpPr>
            <a:spLocks noChangeArrowheads="1"/>
          </p:cNvSpPr>
          <p:nvPr/>
        </p:nvSpPr>
        <p:spPr bwMode="auto">
          <a:xfrm>
            <a:off x="6553200" y="1905000"/>
            <a:ext cx="762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9878" name="Rectangle 7"/>
          <p:cNvSpPr>
            <a:spLocks noChangeArrowheads="1"/>
          </p:cNvSpPr>
          <p:nvPr/>
        </p:nvSpPr>
        <p:spPr bwMode="auto">
          <a:xfrm>
            <a:off x="7924800" y="1905000"/>
            <a:ext cx="762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9879" name="Line 8"/>
          <p:cNvSpPr>
            <a:spLocks noChangeShapeType="1"/>
          </p:cNvSpPr>
          <p:nvPr/>
        </p:nvSpPr>
        <p:spPr bwMode="auto">
          <a:xfrm>
            <a:off x="304800" y="213360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9880" name="Line 9"/>
          <p:cNvSpPr>
            <a:spLocks noChangeShapeType="1"/>
          </p:cNvSpPr>
          <p:nvPr/>
        </p:nvSpPr>
        <p:spPr bwMode="auto">
          <a:xfrm flipV="1">
            <a:off x="114300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9881" name="Line 10"/>
          <p:cNvSpPr>
            <a:spLocks noChangeShapeType="1"/>
          </p:cNvSpPr>
          <p:nvPr/>
        </p:nvSpPr>
        <p:spPr bwMode="auto">
          <a:xfrm>
            <a:off x="1143000" y="182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4419600" y="25908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362200" y="5105400"/>
            <a:ext cx="762000" cy="381000"/>
          </a:xfrm>
          <a:prstGeom prst="rect">
            <a:avLst/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124200" y="5105400"/>
            <a:ext cx="762000" cy="381000"/>
          </a:xfrm>
          <a:prstGeom prst="rect">
            <a:avLst/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3886200" y="5105400"/>
            <a:ext cx="762000" cy="381000"/>
          </a:xfrm>
          <a:prstGeom prst="rect">
            <a:avLst/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4648200" y="5105400"/>
            <a:ext cx="762000" cy="381000"/>
          </a:xfrm>
          <a:prstGeom prst="rect">
            <a:avLst/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5410200" y="5105400"/>
            <a:ext cx="762000" cy="381000"/>
          </a:xfrm>
          <a:prstGeom prst="rect">
            <a:avLst/>
          </a:prstGeom>
          <a:solidFill>
            <a:srgbClr val="FF5050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1905000" y="43434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3429000" y="4038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>
            <a:off x="4267200" y="39624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H="1">
            <a:off x="5410200" y="3962400"/>
            <a:ext cx="1447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>
            <a:off x="6248400" y="3962400"/>
            <a:ext cx="2209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295400" y="3429000"/>
            <a:ext cx="7391400" cy="381000"/>
            <a:chOff x="912" y="2112"/>
            <a:chExt cx="4656" cy="240"/>
          </a:xfrm>
        </p:grpSpPr>
        <p:sp>
          <p:nvSpPr>
            <p:cNvPr id="79907" name="Rectangle 23"/>
            <p:cNvSpPr>
              <a:spLocks noChangeArrowheads="1"/>
            </p:cNvSpPr>
            <p:nvPr/>
          </p:nvSpPr>
          <p:spPr bwMode="auto">
            <a:xfrm>
              <a:off x="912" y="2112"/>
              <a:ext cx="480" cy="24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908" name="Rectangle 24"/>
            <p:cNvSpPr>
              <a:spLocks noChangeArrowheads="1"/>
            </p:cNvSpPr>
            <p:nvPr/>
          </p:nvSpPr>
          <p:spPr bwMode="auto">
            <a:xfrm>
              <a:off x="2016" y="2112"/>
              <a:ext cx="480" cy="24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909" name="Rectangle 25"/>
            <p:cNvSpPr>
              <a:spLocks noChangeArrowheads="1"/>
            </p:cNvSpPr>
            <p:nvPr/>
          </p:nvSpPr>
          <p:spPr bwMode="auto">
            <a:xfrm>
              <a:off x="3120" y="2112"/>
              <a:ext cx="480" cy="24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910" name="Rectangle 26"/>
            <p:cNvSpPr>
              <a:spLocks noChangeArrowheads="1"/>
            </p:cNvSpPr>
            <p:nvPr/>
          </p:nvSpPr>
          <p:spPr bwMode="auto">
            <a:xfrm>
              <a:off x="4224" y="2112"/>
              <a:ext cx="480" cy="24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911" name="Rectangle 27"/>
            <p:cNvSpPr>
              <a:spLocks noChangeArrowheads="1"/>
            </p:cNvSpPr>
            <p:nvPr/>
          </p:nvSpPr>
          <p:spPr bwMode="auto">
            <a:xfrm>
              <a:off x="5088" y="2112"/>
              <a:ext cx="480" cy="240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912" name="Line 28"/>
            <p:cNvSpPr>
              <a:spLocks noChangeShapeType="1"/>
            </p:cNvSpPr>
            <p:nvPr/>
          </p:nvSpPr>
          <p:spPr bwMode="auto">
            <a:xfrm>
              <a:off x="1392" y="2256"/>
              <a:ext cx="624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913" name="Line 29"/>
            <p:cNvSpPr>
              <a:spLocks noChangeShapeType="1"/>
            </p:cNvSpPr>
            <p:nvPr/>
          </p:nvSpPr>
          <p:spPr bwMode="auto">
            <a:xfrm>
              <a:off x="2496" y="2256"/>
              <a:ext cx="624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914" name="Line 30"/>
            <p:cNvSpPr>
              <a:spLocks noChangeShapeType="1"/>
            </p:cNvSpPr>
            <p:nvPr/>
          </p:nvSpPr>
          <p:spPr bwMode="auto">
            <a:xfrm>
              <a:off x="3600" y="2256"/>
              <a:ext cx="624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915" name="Line 31"/>
            <p:cNvSpPr>
              <a:spLocks noChangeShapeType="1"/>
            </p:cNvSpPr>
            <p:nvPr/>
          </p:nvSpPr>
          <p:spPr bwMode="auto">
            <a:xfrm>
              <a:off x="4704" y="2256"/>
              <a:ext cx="624" cy="0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9894" name="Text Box 32"/>
          <p:cNvSpPr txBox="1">
            <a:spLocks noChangeArrowheads="1"/>
          </p:cNvSpPr>
          <p:nvPr/>
        </p:nvSpPr>
        <p:spPr bwMode="auto">
          <a:xfrm>
            <a:off x="533400" y="12192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DNA</a:t>
            </a:r>
            <a:endParaRPr lang="en-GB" sz="1800">
              <a:latin typeface="Times" charset="0"/>
            </a:endParaRP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4876800" y="2743200"/>
            <a:ext cx="213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Transcription</a:t>
            </a:r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3124200" y="4114800"/>
            <a:ext cx="25717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RNA Processing</a:t>
            </a:r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381000" y="2895600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Pre-mRNA </a:t>
            </a: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685800" y="5105400"/>
            <a:ext cx="111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mRNA</a:t>
            </a: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2286000" y="5105400"/>
            <a:ext cx="76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6156325" y="5083175"/>
            <a:ext cx="242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AAAAAAAAAAA</a:t>
            </a: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2057400" y="3581400"/>
            <a:ext cx="990600" cy="152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3810000" y="3581400"/>
            <a:ext cx="990600" cy="152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5562600" y="3581400"/>
            <a:ext cx="990600" cy="152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7315200" y="3581400"/>
            <a:ext cx="609600" cy="152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9905" name="Text Box 43"/>
          <p:cNvSpPr txBox="1">
            <a:spLocks noChangeArrowheads="1"/>
          </p:cNvSpPr>
          <p:nvPr/>
        </p:nvSpPr>
        <p:spPr bwMode="auto">
          <a:xfrm>
            <a:off x="228600" y="228600"/>
            <a:ext cx="8778875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800">
                <a:latin typeface="Calibri" pitchFamily="34" charset="0"/>
              </a:rPr>
              <a:t>An Overview of RNA Processing</a:t>
            </a:r>
          </a:p>
        </p:txBody>
      </p:sp>
      <p:sp>
        <p:nvSpPr>
          <p:cNvPr id="79906" name="Text Box 44"/>
          <p:cNvSpPr txBox="1">
            <a:spLocks noChangeArrowheads="1"/>
          </p:cNvSpPr>
          <p:nvPr/>
        </p:nvSpPr>
        <p:spPr bwMode="auto">
          <a:xfrm>
            <a:off x="457200" y="228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  <p:bldP spid="4129" grpId="0" autoUpdateAnimBg="0"/>
      <p:bldP spid="4130" grpId="0" animBg="1" autoUpdateAnimBg="0"/>
      <p:bldP spid="4131" grpId="0" autoUpdateAnimBg="0"/>
      <p:bldP spid="4132" grpId="0" autoUpdateAnimBg="0"/>
      <p:bldP spid="4133" grpId="0" animBg="1"/>
      <p:bldP spid="4134" grpId="0" autoUpdateAnimBg="0"/>
      <p:bldP spid="4135" grpId="0" animBg="1"/>
      <p:bldP spid="4136" grpId="0" animBg="1"/>
      <p:bldP spid="4137" grpId="0" animBg="1"/>
      <p:bldP spid="41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Times" charset="0"/>
            </a:endParaRPr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558800" y="2362200"/>
            <a:ext cx="1524000" cy="4572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1600200" y="2362200"/>
            <a:ext cx="922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 </a:t>
            </a:r>
            <a:r>
              <a:rPr lang="en-GB" sz="1800">
                <a:cs typeface="Arial" pitchFamily="34" charset="0"/>
              </a:rPr>
              <a:t>AGGU</a:t>
            </a:r>
          </a:p>
        </p:txBody>
      </p:sp>
      <p:sp>
        <p:nvSpPr>
          <p:cNvPr id="80900" name="Line 5"/>
          <p:cNvSpPr>
            <a:spLocks noChangeShapeType="1"/>
          </p:cNvSpPr>
          <p:nvPr/>
        </p:nvSpPr>
        <p:spPr bwMode="auto">
          <a:xfrm>
            <a:off x="2743200" y="25908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0901" name="Rectangle 7"/>
          <p:cNvSpPr>
            <a:spLocks noChangeArrowheads="1"/>
          </p:cNvSpPr>
          <p:nvPr/>
        </p:nvSpPr>
        <p:spPr bwMode="auto">
          <a:xfrm>
            <a:off x="6810375" y="2346325"/>
            <a:ext cx="1447800" cy="4572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5486400" y="2362200"/>
            <a:ext cx="163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cs typeface="Arial" pitchFamily="34" charset="0"/>
              </a:rPr>
              <a:t>Pyr15NCAGG</a:t>
            </a:r>
          </a:p>
        </p:txBody>
      </p:sp>
      <p:sp>
        <p:nvSpPr>
          <p:cNvPr id="80903" name="Text Box 8"/>
          <p:cNvSpPr txBox="1">
            <a:spLocks noChangeArrowheads="1"/>
          </p:cNvSpPr>
          <p:nvPr/>
        </p:nvSpPr>
        <p:spPr bwMode="auto">
          <a:xfrm>
            <a:off x="1065213" y="1817688"/>
            <a:ext cx="71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cs typeface="Arial" pitchFamily="34" charset="0"/>
              </a:rPr>
              <a:t>Exon</a:t>
            </a:r>
          </a:p>
        </p:txBody>
      </p:sp>
      <p:sp>
        <p:nvSpPr>
          <p:cNvPr id="80904" name="Text Box 9"/>
          <p:cNvSpPr txBox="1">
            <a:spLocks noChangeArrowheads="1"/>
          </p:cNvSpPr>
          <p:nvPr/>
        </p:nvSpPr>
        <p:spPr bwMode="auto">
          <a:xfrm>
            <a:off x="7172325" y="1812925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cs typeface="Arial" pitchFamily="34" charset="0"/>
              </a:rPr>
              <a:t>Exon</a:t>
            </a:r>
          </a:p>
        </p:txBody>
      </p:sp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3886200" y="17526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cs typeface="Arial" pitchFamily="34" charset="0"/>
              </a:rPr>
              <a:t>Intron</a:t>
            </a:r>
          </a:p>
        </p:txBody>
      </p:sp>
      <p:sp>
        <p:nvSpPr>
          <p:cNvPr id="80906" name="Text Box 13"/>
          <p:cNvSpPr txBox="1">
            <a:spLocks noChangeArrowheads="1"/>
          </p:cNvSpPr>
          <p:nvPr/>
        </p:nvSpPr>
        <p:spPr bwMode="auto">
          <a:xfrm>
            <a:off x="304800" y="304800"/>
            <a:ext cx="8296275" cy="5191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2800">
                <a:latin typeface="Times" charset="0"/>
              </a:rPr>
              <a:t>The sequence of events in mRNA splicing</a:t>
            </a:r>
          </a:p>
        </p:txBody>
      </p:sp>
      <p:sp>
        <p:nvSpPr>
          <p:cNvPr id="80907" name="Text Box 14"/>
          <p:cNvSpPr txBox="1">
            <a:spLocks noChangeArrowheads="1"/>
          </p:cNvSpPr>
          <p:nvPr/>
        </p:nvSpPr>
        <p:spPr bwMode="auto">
          <a:xfrm>
            <a:off x="533400" y="304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 sz="1800">
              <a:latin typeface="Calibri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420813" y="3048000"/>
            <a:ext cx="1660525" cy="798513"/>
            <a:chOff x="895" y="1920"/>
            <a:chExt cx="1046" cy="503"/>
          </a:xfrm>
        </p:grpSpPr>
        <p:sp>
          <p:nvSpPr>
            <p:cNvPr id="80914" name="Text Box 15"/>
            <p:cNvSpPr txBox="1">
              <a:spLocks noChangeArrowheads="1"/>
            </p:cNvSpPr>
            <p:nvPr/>
          </p:nvSpPr>
          <p:spPr bwMode="auto">
            <a:xfrm>
              <a:off x="895" y="2016"/>
              <a:ext cx="104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altLang="en-US" sz="1800">
                  <a:cs typeface="Arial" pitchFamily="34" charset="0"/>
                </a:rPr>
                <a:t>“</a:t>
              </a:r>
              <a:r>
                <a:rPr lang="en-GB" sz="1800">
                  <a:cs typeface="Arial" pitchFamily="34" charset="0"/>
                </a:rPr>
                <a:t>Splice Donor</a:t>
              </a:r>
              <a:r>
                <a:rPr lang="en-GB" altLang="en-US" sz="1800">
                  <a:cs typeface="Arial" pitchFamily="34" charset="0"/>
                </a:rPr>
                <a:t>”</a:t>
              </a:r>
              <a:endParaRPr lang="en-GB" sz="1800">
                <a:cs typeface="Arial" pitchFamily="34" charset="0"/>
              </a:endParaRPr>
            </a:p>
            <a:p>
              <a:pPr algn="ctr" eaLnBrk="1" hangingPunct="1"/>
              <a:r>
                <a:rPr lang="en-GB" sz="1800">
                  <a:cs typeface="Arial" pitchFamily="34" charset="0"/>
                </a:rPr>
                <a:t>site</a:t>
              </a:r>
            </a:p>
          </p:txBody>
        </p:sp>
        <p:sp>
          <p:nvSpPr>
            <p:cNvPr id="80915" name="Line 16"/>
            <p:cNvSpPr>
              <a:spLocks noChangeShapeType="1"/>
            </p:cNvSpPr>
            <p:nvPr/>
          </p:nvSpPr>
          <p:spPr bwMode="auto">
            <a:xfrm>
              <a:off x="1104" y="192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486400" y="3048000"/>
            <a:ext cx="1865313" cy="722313"/>
            <a:chOff x="3456" y="1920"/>
            <a:chExt cx="1175" cy="455"/>
          </a:xfrm>
        </p:grpSpPr>
        <p:sp>
          <p:nvSpPr>
            <p:cNvPr id="80912" name="Line 18"/>
            <p:cNvSpPr>
              <a:spLocks noChangeShapeType="1"/>
            </p:cNvSpPr>
            <p:nvPr/>
          </p:nvSpPr>
          <p:spPr bwMode="auto">
            <a:xfrm>
              <a:off x="3456" y="1920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0913" name="Text Box 19"/>
            <p:cNvSpPr txBox="1">
              <a:spLocks noChangeArrowheads="1"/>
            </p:cNvSpPr>
            <p:nvPr/>
          </p:nvSpPr>
          <p:spPr bwMode="auto">
            <a:xfrm>
              <a:off x="3464" y="1968"/>
              <a:ext cx="116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altLang="en-US" sz="1800">
                  <a:cs typeface="Arial" pitchFamily="34" charset="0"/>
                </a:rPr>
                <a:t>“</a:t>
              </a:r>
              <a:r>
                <a:rPr lang="en-GB" sz="1800">
                  <a:cs typeface="Arial" pitchFamily="34" charset="0"/>
                </a:rPr>
                <a:t>Splice Acceptor</a:t>
              </a:r>
            </a:p>
            <a:p>
              <a:pPr algn="ctr" eaLnBrk="1" hangingPunct="1"/>
              <a:r>
                <a:rPr lang="en-GB" sz="1800">
                  <a:cs typeface="Arial" pitchFamily="34" charset="0"/>
                </a:rPr>
                <a:t>site</a:t>
              </a:r>
            </a:p>
          </p:txBody>
        </p:sp>
      </p:grp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4876800" y="4191000"/>
            <a:ext cx="2820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cs typeface="Arial" pitchFamily="34" charset="0"/>
              </a:rPr>
              <a:t>Pyr = Pyrimidine ( C or U)</a:t>
            </a:r>
          </a:p>
          <a:p>
            <a:pPr eaLnBrk="1" hangingPunct="1"/>
            <a:r>
              <a:rPr lang="en-GB" sz="1800">
                <a:cs typeface="Arial" pitchFamily="34" charset="0"/>
              </a:rPr>
              <a:t>N = any base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669925" y="5387975"/>
            <a:ext cx="726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cs typeface="Arial" pitchFamily="34" charset="0"/>
              </a:rPr>
              <a:t>Introns start with the sequence </a:t>
            </a:r>
            <a:r>
              <a:rPr lang="en-GB" altLang="en-US" sz="1800">
                <a:cs typeface="Arial" pitchFamily="34" charset="0"/>
              </a:rPr>
              <a:t>“</a:t>
            </a:r>
            <a:r>
              <a:rPr lang="en-GB" sz="1800">
                <a:cs typeface="Arial" pitchFamily="34" charset="0"/>
              </a:rPr>
              <a:t>GU</a:t>
            </a:r>
            <a:r>
              <a:rPr lang="en-GB" altLang="en-US" sz="1800">
                <a:cs typeface="Arial" pitchFamily="34" charset="0"/>
              </a:rPr>
              <a:t>”</a:t>
            </a:r>
            <a:r>
              <a:rPr lang="en-GB" sz="1800">
                <a:cs typeface="Arial" pitchFamily="34" charset="0"/>
              </a:rPr>
              <a:t> and end with the sequence </a:t>
            </a:r>
            <a:r>
              <a:rPr lang="en-GB" altLang="en-US" sz="1800">
                <a:cs typeface="Arial" pitchFamily="34" charset="0"/>
              </a:rPr>
              <a:t>“</a:t>
            </a:r>
            <a:r>
              <a:rPr lang="en-GB" sz="1800">
                <a:cs typeface="Arial" pitchFamily="34" charset="0"/>
              </a:rPr>
              <a:t>AG</a:t>
            </a:r>
            <a:r>
              <a:rPr lang="en-GB" altLang="en-US" sz="1800">
                <a:cs typeface="Arial" pitchFamily="34" charset="0"/>
              </a:rPr>
              <a:t>”</a:t>
            </a:r>
            <a:endParaRPr lang="en-GB" sz="18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1" grpId="0" autoUpdateAnimBg="0"/>
      <p:bldP spid="2562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Times" charset="0"/>
            </a:endParaRPr>
          </a:p>
        </p:txBody>
      </p:sp>
      <p:sp>
        <p:nvSpPr>
          <p:cNvPr id="81922" name="Rectangle 7"/>
          <p:cNvSpPr>
            <a:spLocks noChangeArrowheads="1"/>
          </p:cNvSpPr>
          <p:nvPr/>
        </p:nvSpPr>
        <p:spPr bwMode="auto">
          <a:xfrm>
            <a:off x="6848475" y="2343150"/>
            <a:ext cx="1447800" cy="4572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588963" y="2343150"/>
            <a:ext cx="1524000" cy="4572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600200" y="2362200"/>
            <a:ext cx="922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 </a:t>
            </a:r>
            <a:r>
              <a:rPr lang="en-GB" sz="1800">
                <a:cs typeface="Arial" pitchFamily="34" charset="0"/>
              </a:rPr>
              <a:t>AGGU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2522538" y="2590800"/>
            <a:ext cx="2963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486400" y="2362200"/>
            <a:ext cx="163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cs typeface="Arial" pitchFamily="34" charset="0"/>
              </a:rPr>
              <a:t>Pyr15NCAGG</a:t>
            </a:r>
          </a:p>
        </p:txBody>
      </p:sp>
      <p:sp>
        <p:nvSpPr>
          <p:cNvPr id="81927" name="Text Box 8"/>
          <p:cNvSpPr txBox="1">
            <a:spLocks noChangeArrowheads="1"/>
          </p:cNvSpPr>
          <p:nvPr/>
        </p:nvSpPr>
        <p:spPr bwMode="auto">
          <a:xfrm>
            <a:off x="593725" y="1812925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cs typeface="Arial" pitchFamily="34" charset="0"/>
              </a:rPr>
              <a:t>Exon</a:t>
            </a:r>
          </a:p>
        </p:txBody>
      </p:sp>
      <p:sp>
        <p:nvSpPr>
          <p:cNvPr id="81928" name="Text Box 9"/>
          <p:cNvSpPr txBox="1">
            <a:spLocks noChangeArrowheads="1"/>
          </p:cNvSpPr>
          <p:nvPr/>
        </p:nvSpPr>
        <p:spPr bwMode="auto">
          <a:xfrm>
            <a:off x="7527925" y="1812925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cs typeface="Arial" pitchFamily="34" charset="0"/>
              </a:rPr>
              <a:t>Exon</a:t>
            </a:r>
          </a:p>
        </p:txBody>
      </p:sp>
      <p:sp>
        <p:nvSpPr>
          <p:cNvPr id="81929" name="Text Box 10"/>
          <p:cNvSpPr txBox="1">
            <a:spLocks noChangeArrowheads="1"/>
          </p:cNvSpPr>
          <p:nvPr/>
        </p:nvSpPr>
        <p:spPr bwMode="auto">
          <a:xfrm>
            <a:off x="3886200" y="17526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cs typeface="Arial" pitchFamily="34" charset="0"/>
              </a:rPr>
              <a:t>Intron</a:t>
            </a: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1828800" y="2667000"/>
            <a:ext cx="762000" cy="762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cs typeface="Arial" pitchFamily="34" charset="0"/>
              </a:rPr>
              <a:t>U1</a:t>
            </a:r>
          </a:p>
        </p:txBody>
      </p:sp>
      <p:sp>
        <p:nvSpPr>
          <p:cNvPr id="5132" name="AutoShape 12"/>
          <p:cNvSpPr>
            <a:spLocks/>
          </p:cNvSpPr>
          <p:nvPr/>
        </p:nvSpPr>
        <p:spPr bwMode="auto">
          <a:xfrm>
            <a:off x="2438400" y="3886200"/>
            <a:ext cx="4648200" cy="1474788"/>
          </a:xfrm>
          <a:prstGeom prst="borderCallout2">
            <a:avLst>
              <a:gd name="adj1" fmla="val 4412"/>
              <a:gd name="adj2" fmla="val -1639"/>
              <a:gd name="adj3" fmla="val 4412"/>
              <a:gd name="adj4" fmla="val -3926"/>
              <a:gd name="adj5" fmla="val -26718"/>
              <a:gd name="adj6" fmla="val -631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>
                <a:cs typeface="Arial" pitchFamily="34" charset="0"/>
              </a:rPr>
              <a:t>RNA processing uses small Ribonuclear</a:t>
            </a:r>
          </a:p>
          <a:p>
            <a:r>
              <a:rPr lang="en-GB">
                <a:cs typeface="Arial" pitchFamily="34" charset="0"/>
              </a:rPr>
              <a:t>Proteins, or snRNP</a:t>
            </a:r>
            <a:r>
              <a:rPr lang="en-GB" altLang="en-US">
                <a:cs typeface="Arial" pitchFamily="34" charset="0"/>
              </a:rPr>
              <a:t>’</a:t>
            </a:r>
            <a:r>
              <a:rPr lang="en-GB">
                <a:cs typeface="Arial" pitchFamily="34" charset="0"/>
              </a:rPr>
              <a:t>s. </a:t>
            </a:r>
          </a:p>
          <a:p>
            <a:endParaRPr lang="en-GB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GB">
                <a:cs typeface="Arial" pitchFamily="34" charset="0"/>
              </a:rPr>
              <a:t>This first to be used is U1 which binds to</a:t>
            </a:r>
          </a:p>
          <a:p>
            <a:r>
              <a:rPr lang="en-GB">
                <a:cs typeface="Arial" pitchFamily="34" charset="0"/>
              </a:rPr>
              <a:t> the splice donor sequence</a:t>
            </a:r>
          </a:p>
        </p:txBody>
      </p:sp>
      <p:sp>
        <p:nvSpPr>
          <p:cNvPr id="81932" name="Text Box 13"/>
          <p:cNvSpPr txBox="1">
            <a:spLocks noChangeArrowheads="1"/>
          </p:cNvSpPr>
          <p:nvPr/>
        </p:nvSpPr>
        <p:spPr bwMode="auto">
          <a:xfrm>
            <a:off x="304800" y="304800"/>
            <a:ext cx="8296275" cy="5191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2800">
                <a:latin typeface="Times" charset="0"/>
              </a:rPr>
              <a:t>The sequence of events in mRNA splicing</a:t>
            </a:r>
          </a:p>
        </p:txBody>
      </p:sp>
      <p:sp>
        <p:nvSpPr>
          <p:cNvPr id="81933" name="Text Box 14"/>
          <p:cNvSpPr txBox="1">
            <a:spLocks noChangeArrowheads="1"/>
          </p:cNvSpPr>
          <p:nvPr/>
        </p:nvSpPr>
        <p:spPr bwMode="auto">
          <a:xfrm>
            <a:off x="533400" y="304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 autoUpdateAnimBg="0"/>
      <p:bldP spid="5132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946" name="Line 5"/>
          <p:cNvSpPr>
            <a:spLocks noChangeShapeType="1"/>
          </p:cNvSpPr>
          <p:nvPr/>
        </p:nvSpPr>
        <p:spPr bwMode="auto">
          <a:xfrm>
            <a:off x="2706688" y="2570163"/>
            <a:ext cx="318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947" name="Rectangle 7"/>
          <p:cNvSpPr>
            <a:spLocks noChangeArrowheads="1"/>
          </p:cNvSpPr>
          <p:nvPr/>
        </p:nvSpPr>
        <p:spPr bwMode="auto">
          <a:xfrm>
            <a:off x="7243763" y="2320925"/>
            <a:ext cx="1447800" cy="4572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5888038" y="2362200"/>
            <a:ext cx="163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cs typeface="Arial" pitchFamily="34" charset="0"/>
              </a:rPr>
              <a:t>Pyr15NCAGG</a:t>
            </a:r>
          </a:p>
        </p:txBody>
      </p:sp>
      <p:sp>
        <p:nvSpPr>
          <p:cNvPr id="82949" name="Text Box 8"/>
          <p:cNvSpPr txBox="1">
            <a:spLocks noChangeArrowheads="1"/>
          </p:cNvSpPr>
          <p:nvPr/>
        </p:nvSpPr>
        <p:spPr bwMode="auto">
          <a:xfrm>
            <a:off x="1057275" y="1893888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cs typeface="Arial" pitchFamily="34" charset="0"/>
              </a:rPr>
              <a:t>Exon</a:t>
            </a:r>
          </a:p>
        </p:txBody>
      </p:sp>
      <p:sp>
        <p:nvSpPr>
          <p:cNvPr id="82950" name="Text Box 9"/>
          <p:cNvSpPr txBox="1">
            <a:spLocks noChangeArrowheads="1"/>
          </p:cNvSpPr>
          <p:nvPr/>
        </p:nvSpPr>
        <p:spPr bwMode="auto">
          <a:xfrm>
            <a:off x="7527925" y="1893888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cs typeface="Arial" pitchFamily="34" charset="0"/>
              </a:rPr>
              <a:t>Exon</a:t>
            </a:r>
          </a:p>
        </p:txBody>
      </p:sp>
      <p:sp>
        <p:nvSpPr>
          <p:cNvPr id="82951" name="Text Box 10"/>
          <p:cNvSpPr txBox="1">
            <a:spLocks noChangeArrowheads="1"/>
          </p:cNvSpPr>
          <p:nvPr/>
        </p:nvSpPr>
        <p:spPr bwMode="auto">
          <a:xfrm>
            <a:off x="3886200" y="1893888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cs typeface="Arial" pitchFamily="34" charset="0"/>
              </a:rPr>
              <a:t>Intron</a:t>
            </a:r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6705600" y="2743200"/>
            <a:ext cx="762000" cy="762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cs typeface="Arial" pitchFamily="34" charset="0"/>
              </a:rPr>
              <a:t>U5</a:t>
            </a:r>
          </a:p>
        </p:txBody>
      </p:sp>
      <p:sp>
        <p:nvSpPr>
          <p:cNvPr id="82953" name="Oval 12"/>
          <p:cNvSpPr>
            <a:spLocks noChangeArrowheads="1"/>
          </p:cNvSpPr>
          <p:nvPr/>
        </p:nvSpPr>
        <p:spPr bwMode="auto">
          <a:xfrm>
            <a:off x="1981200" y="2819400"/>
            <a:ext cx="762000" cy="762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cs typeface="Arial" pitchFamily="34" charset="0"/>
              </a:rPr>
              <a:t>U1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648200" y="3200400"/>
            <a:ext cx="4038600" cy="2641600"/>
            <a:chOff x="2928" y="2016"/>
            <a:chExt cx="2544" cy="1664"/>
          </a:xfrm>
        </p:grpSpPr>
        <p:sp>
          <p:nvSpPr>
            <p:cNvPr id="82963" name="AutoShape 17"/>
            <p:cNvSpPr>
              <a:spLocks/>
            </p:cNvSpPr>
            <p:nvPr/>
          </p:nvSpPr>
          <p:spPr bwMode="auto">
            <a:xfrm>
              <a:off x="3100" y="2749"/>
              <a:ext cx="2372" cy="931"/>
            </a:xfrm>
            <a:prstGeom prst="borderCallout1">
              <a:avLst>
                <a:gd name="adj1" fmla="val 10185"/>
                <a:gd name="adj2" fmla="val -2023"/>
                <a:gd name="adj3" fmla="val -18106"/>
                <a:gd name="adj4" fmla="val -910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cs typeface="Arial" pitchFamily="34" charset="0"/>
                </a:rPr>
                <a:t>The next to bind are snRNP</a:t>
              </a:r>
              <a:r>
                <a:rPr lang="en-GB" altLang="en-US">
                  <a:cs typeface="Arial" pitchFamily="34" charset="0"/>
                </a:rPr>
                <a:t>’</a:t>
              </a:r>
              <a:r>
                <a:rPr lang="en-GB">
                  <a:cs typeface="Arial" pitchFamily="34" charset="0"/>
                </a:rPr>
                <a:t>s</a:t>
              </a:r>
            </a:p>
            <a:p>
              <a:r>
                <a:rPr lang="en-GB">
                  <a:cs typeface="Arial" pitchFamily="34" charset="0"/>
                </a:rPr>
                <a:t>U2, U4, U5 and U6</a:t>
              </a:r>
            </a:p>
            <a:p>
              <a:endParaRPr lang="en-GB">
                <a:cs typeface="Arial" pitchFamily="34" charset="0"/>
              </a:endParaRPr>
            </a:p>
            <a:p>
              <a:pPr>
                <a:buFontTx/>
                <a:buChar char="•"/>
              </a:pPr>
              <a:r>
                <a:rPr lang="en-GB">
                  <a:cs typeface="Arial" pitchFamily="34" charset="0"/>
                </a:rPr>
                <a:t>U5 binds to the splice acceptor site</a:t>
              </a:r>
            </a:p>
          </p:txBody>
        </p:sp>
        <p:sp>
          <p:nvSpPr>
            <p:cNvPr id="82964" name="Line 18"/>
            <p:cNvSpPr>
              <a:spLocks noChangeShapeType="1"/>
            </p:cNvSpPr>
            <p:nvPr/>
          </p:nvSpPr>
          <p:spPr bwMode="auto">
            <a:xfrm>
              <a:off x="2928" y="2016"/>
              <a:ext cx="28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65" name="Line 19"/>
            <p:cNvSpPr>
              <a:spLocks noChangeShapeType="1"/>
            </p:cNvSpPr>
            <p:nvPr/>
          </p:nvSpPr>
          <p:spPr bwMode="auto">
            <a:xfrm flipH="1">
              <a:off x="3859" y="2208"/>
              <a:ext cx="509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65" name="AutoShape 21"/>
          <p:cNvSpPr>
            <a:spLocks/>
          </p:cNvSpPr>
          <p:nvPr/>
        </p:nvSpPr>
        <p:spPr bwMode="auto">
          <a:xfrm>
            <a:off x="3098800" y="74613"/>
            <a:ext cx="5230813" cy="1754187"/>
          </a:xfrm>
          <a:prstGeom prst="borderCallout1">
            <a:avLst>
              <a:gd name="adj1" fmla="val 7750"/>
              <a:gd name="adj2" fmla="val -1458"/>
              <a:gd name="adj3" fmla="val 128144"/>
              <a:gd name="adj4" fmla="val -1400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>
                <a:cs typeface="Arial" pitchFamily="34" charset="0"/>
              </a:rPr>
              <a:t>The binding of U2, U4, U5 and U6 completes the formation of the splicing complex or  </a:t>
            </a:r>
            <a:r>
              <a:rPr lang="en-GB" altLang="en-US">
                <a:cs typeface="Arial" pitchFamily="34" charset="0"/>
              </a:rPr>
              <a:t>“</a:t>
            </a:r>
            <a:r>
              <a:rPr lang="en-GB" altLang="ja-JP">
                <a:cs typeface="Arial" pitchFamily="34" charset="0"/>
              </a:rPr>
              <a:t>spliceosome</a:t>
            </a:r>
            <a:r>
              <a:rPr lang="en-GB" altLang="en-US">
                <a:cs typeface="Arial" pitchFamily="34" charset="0"/>
              </a:rPr>
              <a:t>”</a:t>
            </a:r>
            <a:endParaRPr lang="en-GB" altLang="ja-JP">
              <a:cs typeface="Arial" pitchFamily="34" charset="0"/>
            </a:endParaRPr>
          </a:p>
          <a:p>
            <a:pPr>
              <a:buFontTx/>
              <a:buChar char="•"/>
            </a:pPr>
            <a:endParaRPr lang="en-GB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GB">
                <a:cs typeface="Arial" pitchFamily="34" charset="0"/>
              </a:rPr>
              <a:t> This results in a cleavage of the splice donor sequence.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810000" y="2743200"/>
            <a:ext cx="1600200" cy="1524000"/>
            <a:chOff x="2400" y="1728"/>
            <a:chExt cx="1008" cy="960"/>
          </a:xfrm>
        </p:grpSpPr>
        <p:grpSp>
          <p:nvGrpSpPr>
            <p:cNvPr id="82959" name="Group 13"/>
            <p:cNvGrpSpPr>
              <a:grpSpLocks/>
            </p:cNvGrpSpPr>
            <p:nvPr/>
          </p:nvGrpSpPr>
          <p:grpSpPr bwMode="auto">
            <a:xfrm>
              <a:off x="2400" y="1728"/>
              <a:ext cx="480" cy="960"/>
              <a:chOff x="2400" y="1728"/>
              <a:chExt cx="480" cy="960"/>
            </a:xfrm>
          </p:grpSpPr>
          <p:sp>
            <p:nvSpPr>
              <p:cNvPr id="82961" name="Oval 14"/>
              <p:cNvSpPr>
                <a:spLocks noChangeArrowheads="1"/>
              </p:cNvSpPr>
              <p:nvPr/>
            </p:nvSpPr>
            <p:spPr bwMode="auto">
              <a:xfrm>
                <a:off x="2400" y="2208"/>
                <a:ext cx="480" cy="48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>
                    <a:cs typeface="Arial" pitchFamily="34" charset="0"/>
                  </a:rPr>
                  <a:t>U6</a:t>
                </a:r>
              </a:p>
            </p:txBody>
          </p:sp>
          <p:sp>
            <p:nvSpPr>
              <p:cNvPr id="82962" name="Oval 15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480" cy="48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>
                    <a:cs typeface="Arial" pitchFamily="34" charset="0"/>
                  </a:rPr>
                  <a:t>U4</a:t>
                </a:r>
              </a:p>
            </p:txBody>
          </p:sp>
        </p:grpSp>
        <p:sp>
          <p:nvSpPr>
            <p:cNvPr id="82960" name="Oval 31"/>
            <p:cNvSpPr>
              <a:spLocks noChangeArrowheads="1"/>
            </p:cNvSpPr>
            <p:nvPr/>
          </p:nvSpPr>
          <p:spPr bwMode="auto">
            <a:xfrm>
              <a:off x="2928" y="1728"/>
              <a:ext cx="480" cy="48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>
                  <a:cs typeface="Arial" pitchFamily="34" charset="0"/>
                </a:rPr>
                <a:t>U2</a:t>
              </a:r>
            </a:p>
          </p:txBody>
        </p:sp>
      </p:grpSp>
      <p:sp>
        <p:nvSpPr>
          <p:cNvPr id="82957" name="Rectangle 3"/>
          <p:cNvSpPr>
            <a:spLocks noChangeArrowheads="1"/>
          </p:cNvSpPr>
          <p:nvPr/>
        </p:nvSpPr>
        <p:spPr bwMode="auto">
          <a:xfrm>
            <a:off x="665163" y="2332038"/>
            <a:ext cx="1600200" cy="4572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958" name="Rectangle 20"/>
          <p:cNvSpPr>
            <a:spLocks noChangeArrowheads="1"/>
          </p:cNvSpPr>
          <p:nvPr/>
        </p:nvSpPr>
        <p:spPr bwMode="auto">
          <a:xfrm>
            <a:off x="1828800" y="2362200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cs typeface="Arial" pitchFamily="34" charset="0"/>
              </a:rPr>
              <a:t>AGGU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 autoUpdateAnimBg="0"/>
      <p:bldP spid="616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>
                <a:latin typeface="Calibri" pitchFamily="34" charset="0"/>
              </a:rPr>
              <a:t>How many genes in the Human genome ?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62000" y="1447800"/>
            <a:ext cx="6035675" cy="17541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		</a:t>
            </a:r>
            <a:r>
              <a:rPr lang="en-GB" b="1" u="sng">
                <a:solidFill>
                  <a:srgbClr val="000000"/>
                </a:solidFill>
                <a:latin typeface="Calibri" pitchFamily="34" charset="0"/>
              </a:rPr>
              <a:t>Relative Size of Genome		Number of Genes</a:t>
            </a:r>
            <a:endParaRPr lang="en-GB" u="sng">
              <a:solidFill>
                <a:srgbClr val="000000"/>
              </a:solidFill>
              <a:latin typeface="Calibri" pitchFamily="34" charset="0"/>
            </a:endParaRPr>
          </a:p>
          <a:p>
            <a:endParaRPr lang="en-GB" u="sng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GB" b="1" i="1">
                <a:solidFill>
                  <a:srgbClr val="000000"/>
                </a:solidFill>
                <a:latin typeface="Calibri" pitchFamily="34" charset="0"/>
              </a:rPr>
              <a:t>Escherichia Coli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 	1 unit				~ 4,000</a:t>
            </a:r>
          </a:p>
          <a:p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Fruit Fly	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		40 units				~20,000</a:t>
            </a:r>
          </a:p>
          <a:p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Human	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  		1000 units			~30,000</a:t>
            </a:r>
          </a:p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			 			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7399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b="1">
                <a:latin typeface="Calibri" pitchFamily="34" charset="0"/>
              </a:rPr>
              <a:t>The complete DNA sequence of an organism is called a </a:t>
            </a:r>
            <a:r>
              <a:rPr lang="en-GB" altLang="en-US" sz="1800" b="1">
                <a:latin typeface="Calibri" pitchFamily="34" charset="0"/>
              </a:rPr>
              <a:t>“</a:t>
            </a:r>
            <a:r>
              <a:rPr lang="en-GB" sz="1800" b="1">
                <a:latin typeface="Calibri" pitchFamily="34" charset="0"/>
              </a:rPr>
              <a:t>Genome</a:t>
            </a:r>
            <a:r>
              <a:rPr lang="en-GB" altLang="en-US" sz="1800" b="1">
                <a:latin typeface="Calibri" pitchFamily="34" charset="0"/>
              </a:rPr>
              <a:t>”</a:t>
            </a:r>
            <a:endParaRPr lang="en-GB" sz="1800">
              <a:latin typeface="Calibri" pitchFamily="34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33400" y="3195638"/>
            <a:ext cx="8150225" cy="641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 b="1">
                <a:latin typeface="Calibri" pitchFamily="34" charset="0"/>
              </a:rPr>
              <a:t>The Human genome is arranged into 46 chromosomes comprising 22 </a:t>
            </a:r>
            <a:r>
              <a:rPr lang="en-GB" altLang="en-US" sz="1800" b="1">
                <a:latin typeface="Calibri" pitchFamily="34" charset="0"/>
              </a:rPr>
              <a:t>“</a:t>
            </a:r>
            <a:r>
              <a:rPr lang="en-GB" sz="1800" b="1">
                <a:latin typeface="Calibri" pitchFamily="34" charset="0"/>
              </a:rPr>
              <a:t>autosomal</a:t>
            </a:r>
            <a:r>
              <a:rPr lang="en-GB" altLang="en-US" sz="1800" b="1">
                <a:latin typeface="Calibri" pitchFamily="34" charset="0"/>
              </a:rPr>
              <a:t>”</a:t>
            </a:r>
            <a:r>
              <a:rPr lang="en-GB" sz="1800" b="1">
                <a:latin typeface="Calibri" pitchFamily="34" charset="0"/>
              </a:rPr>
              <a:t> pairs and a pair of sex chromosomes ( X and Y)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33400" y="4038600"/>
            <a:ext cx="7593013" cy="641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>
                <a:latin typeface="Calibri" pitchFamily="34" charset="0"/>
              </a:rPr>
              <a:t> </a:t>
            </a:r>
            <a:r>
              <a:rPr lang="en-GB" sz="1800" b="1">
                <a:latin typeface="Calibri" pitchFamily="34" charset="0"/>
              </a:rPr>
              <a:t>Each nucleated cell in the Human body has the same DNA content </a:t>
            </a:r>
          </a:p>
          <a:p>
            <a:pPr eaLnBrk="1" hangingPunct="1"/>
            <a:r>
              <a:rPr lang="en-GB" sz="1800" b="1">
                <a:latin typeface="Calibri" pitchFamily="34" charset="0"/>
              </a:rPr>
              <a:t>of a full genome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33400" y="4800600"/>
            <a:ext cx="6043613" cy="20145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endParaRPr lang="en-GB" sz="1800" b="1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sz="1800">
                <a:latin typeface="Calibri" pitchFamily="34" charset="0"/>
              </a:rPr>
              <a:t> </a:t>
            </a:r>
            <a:r>
              <a:rPr lang="en-GB" sz="1800" b="1">
                <a:latin typeface="Calibri" pitchFamily="34" charset="0"/>
              </a:rPr>
              <a:t>The Human genome consists of  ~ 6 X10</a:t>
            </a:r>
            <a:r>
              <a:rPr lang="en-GB" sz="1800" b="1" baseline="30000">
                <a:latin typeface="Calibri" pitchFamily="34" charset="0"/>
              </a:rPr>
              <a:t>9</a:t>
            </a:r>
            <a:r>
              <a:rPr lang="en-GB" sz="1800" b="1">
                <a:latin typeface="Calibri" pitchFamily="34" charset="0"/>
              </a:rPr>
              <a:t> base pairs</a:t>
            </a:r>
            <a:r>
              <a:rPr lang="en-GB" sz="1800">
                <a:latin typeface="Calibri" pitchFamily="34" charset="0"/>
              </a:rPr>
              <a:t> </a:t>
            </a:r>
          </a:p>
          <a:p>
            <a:pPr eaLnBrk="1" hangingPunct="1">
              <a:buFontTx/>
              <a:buChar char="•"/>
            </a:pPr>
            <a:endParaRPr lang="en-GB" sz="1800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sz="1800" b="1">
                <a:solidFill>
                  <a:srgbClr val="000000"/>
                </a:solidFill>
                <a:latin typeface="Calibri" pitchFamily="34" charset="0"/>
              </a:rPr>
              <a:t> End to End the Human Genome would be:</a:t>
            </a:r>
          </a:p>
          <a:p>
            <a:pPr eaLnBrk="1" hangingPunct="1"/>
            <a:endParaRPr lang="en-GB" sz="1800" b="1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GB" sz="1800" b="1">
                <a:solidFill>
                  <a:srgbClr val="000000"/>
                </a:solidFill>
                <a:latin typeface="Calibri" pitchFamily="34" charset="0"/>
              </a:rPr>
              <a:t>			0.34nm X 6x10</a:t>
            </a:r>
            <a:r>
              <a:rPr lang="en-GB" sz="1400" b="1" baseline="30000">
                <a:solidFill>
                  <a:srgbClr val="000000"/>
                </a:solidFill>
                <a:latin typeface="Calibri" pitchFamily="34" charset="0"/>
              </a:rPr>
              <a:t>9</a:t>
            </a:r>
            <a:r>
              <a:rPr lang="en-GB" sz="14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800" b="1">
                <a:solidFill>
                  <a:srgbClr val="000000"/>
                </a:solidFill>
                <a:latin typeface="Calibri" pitchFamily="34" charset="0"/>
              </a:rPr>
              <a:t>= ~2m </a:t>
            </a:r>
            <a:endParaRPr lang="en-GB" sz="1400" b="1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GB" sz="1800" b="1">
                <a:solidFill>
                  <a:srgbClr val="000000"/>
                </a:solidFill>
                <a:latin typeface="Calibri" pitchFamily="34" charset="0"/>
              </a:rPr>
              <a:t>				</a:t>
            </a:r>
            <a:endParaRPr lang="en-GB" sz="1200">
              <a:latin typeface="Calibri" pitchFamily="34" charset="0"/>
            </a:endParaRP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228600" y="228600"/>
            <a:ext cx="4048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 autoUpdateAnimBg="0"/>
      <p:bldP spid="27653" grpId="0" animBg="1" autoUpdateAnimBg="0"/>
      <p:bldP spid="27655" grpId="0" animBg="1" autoUpdateAnimBg="0"/>
      <p:bldP spid="27656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609600" y="2362200"/>
            <a:ext cx="1600200" cy="4572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1600200" y="2362200"/>
            <a:ext cx="70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 AG</a:t>
            </a:r>
          </a:p>
        </p:txBody>
      </p:sp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5486400" y="2362200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Pyr15NCAGG</a:t>
            </a:r>
          </a:p>
        </p:txBody>
      </p:sp>
      <p:sp>
        <p:nvSpPr>
          <p:cNvPr id="83973" name="Rectangle 6"/>
          <p:cNvSpPr>
            <a:spLocks noChangeArrowheads="1"/>
          </p:cNvSpPr>
          <p:nvPr/>
        </p:nvSpPr>
        <p:spPr bwMode="auto">
          <a:xfrm>
            <a:off x="7162800" y="2362200"/>
            <a:ext cx="1447800" cy="4572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3974" name="Text Box 7"/>
          <p:cNvSpPr txBox="1">
            <a:spLocks noChangeArrowheads="1"/>
          </p:cNvSpPr>
          <p:nvPr/>
        </p:nvSpPr>
        <p:spPr bwMode="auto">
          <a:xfrm>
            <a:off x="593725" y="18129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Exon</a:t>
            </a:r>
          </a:p>
        </p:txBody>
      </p:sp>
      <p:sp>
        <p:nvSpPr>
          <p:cNvPr id="83975" name="Text Box 8"/>
          <p:cNvSpPr txBox="1">
            <a:spLocks noChangeArrowheads="1"/>
          </p:cNvSpPr>
          <p:nvPr/>
        </p:nvSpPr>
        <p:spPr bwMode="auto">
          <a:xfrm>
            <a:off x="7527925" y="18129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Exon</a:t>
            </a:r>
          </a:p>
        </p:txBody>
      </p:sp>
      <p:sp>
        <p:nvSpPr>
          <p:cNvPr id="83976" name="Text Box 9"/>
          <p:cNvSpPr txBox="1">
            <a:spLocks noChangeArrowheads="1"/>
          </p:cNvSpPr>
          <p:nvPr/>
        </p:nvSpPr>
        <p:spPr bwMode="auto">
          <a:xfrm>
            <a:off x="3886200" y="1752600"/>
            <a:ext cx="92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Intron</a:t>
            </a:r>
          </a:p>
        </p:txBody>
      </p:sp>
      <p:sp>
        <p:nvSpPr>
          <p:cNvPr id="83977" name="Rectangle 10"/>
          <p:cNvSpPr>
            <a:spLocks noChangeArrowheads="1"/>
          </p:cNvSpPr>
          <p:nvPr/>
        </p:nvSpPr>
        <p:spPr bwMode="auto">
          <a:xfrm>
            <a:off x="2133600" y="2209800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latin typeface="Times" charset="0"/>
              </a:rPr>
              <a:t>GU</a:t>
            </a:r>
          </a:p>
        </p:txBody>
      </p:sp>
      <p:sp>
        <p:nvSpPr>
          <p:cNvPr id="83978" name="Freeform 11"/>
          <p:cNvSpPr>
            <a:spLocks/>
          </p:cNvSpPr>
          <p:nvPr/>
        </p:nvSpPr>
        <p:spPr bwMode="auto">
          <a:xfrm>
            <a:off x="2667000" y="2438400"/>
            <a:ext cx="2895600" cy="152400"/>
          </a:xfrm>
          <a:custGeom>
            <a:avLst/>
            <a:gdLst>
              <a:gd name="T0" fmla="*/ 2895600 w 2160"/>
              <a:gd name="T1" fmla="*/ 130629 h 112"/>
              <a:gd name="T2" fmla="*/ 514773 w 2160"/>
              <a:gd name="T3" fmla="*/ 130629 h 112"/>
              <a:gd name="T4" fmla="*/ 0 w 2160"/>
              <a:gd name="T5" fmla="*/ 0 h 112"/>
              <a:gd name="T6" fmla="*/ 0 60000 65536"/>
              <a:gd name="T7" fmla="*/ 0 60000 65536"/>
              <a:gd name="T8" fmla="*/ 0 60000 65536"/>
              <a:gd name="T9" fmla="*/ 0 w 2160"/>
              <a:gd name="T10" fmla="*/ 0 h 112"/>
              <a:gd name="T11" fmla="*/ 2160 w 216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112">
                <a:moveTo>
                  <a:pt x="2160" y="96"/>
                </a:moveTo>
                <a:cubicBezTo>
                  <a:pt x="1452" y="104"/>
                  <a:pt x="744" y="112"/>
                  <a:pt x="384" y="96"/>
                </a:cubicBezTo>
                <a:cubicBezTo>
                  <a:pt x="24" y="80"/>
                  <a:pt x="63" y="15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609600" y="2362200"/>
            <a:ext cx="1524000" cy="4572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4995" name="Text Box 4"/>
          <p:cNvSpPr txBox="1">
            <a:spLocks noChangeArrowheads="1"/>
          </p:cNvSpPr>
          <p:nvPr/>
        </p:nvSpPr>
        <p:spPr bwMode="auto">
          <a:xfrm>
            <a:off x="1600200" y="2362200"/>
            <a:ext cx="70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 AG</a:t>
            </a:r>
          </a:p>
        </p:txBody>
      </p:sp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5486400" y="2362200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Pyr15NCAGG</a:t>
            </a:r>
          </a:p>
        </p:txBody>
      </p:sp>
      <p:sp>
        <p:nvSpPr>
          <p:cNvPr id="84997" name="Rectangle 6"/>
          <p:cNvSpPr>
            <a:spLocks noChangeArrowheads="1"/>
          </p:cNvSpPr>
          <p:nvPr/>
        </p:nvSpPr>
        <p:spPr bwMode="auto">
          <a:xfrm>
            <a:off x="7162800" y="2362200"/>
            <a:ext cx="1447800" cy="4572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593725" y="18129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Exon</a:t>
            </a:r>
          </a:p>
        </p:txBody>
      </p:sp>
      <p:sp>
        <p:nvSpPr>
          <p:cNvPr id="84999" name="Text Box 8"/>
          <p:cNvSpPr txBox="1">
            <a:spLocks noChangeArrowheads="1"/>
          </p:cNvSpPr>
          <p:nvPr/>
        </p:nvSpPr>
        <p:spPr bwMode="auto">
          <a:xfrm>
            <a:off x="7527925" y="18129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Exon</a:t>
            </a:r>
          </a:p>
        </p:txBody>
      </p:sp>
      <p:sp>
        <p:nvSpPr>
          <p:cNvPr id="85000" name="Text Box 9"/>
          <p:cNvSpPr txBox="1">
            <a:spLocks noChangeArrowheads="1"/>
          </p:cNvSpPr>
          <p:nvPr/>
        </p:nvSpPr>
        <p:spPr bwMode="auto">
          <a:xfrm>
            <a:off x="3886200" y="1752600"/>
            <a:ext cx="92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Intron</a:t>
            </a:r>
          </a:p>
        </p:txBody>
      </p:sp>
      <p:sp>
        <p:nvSpPr>
          <p:cNvPr id="85001" name="Rectangle 10"/>
          <p:cNvSpPr>
            <a:spLocks noChangeArrowheads="1"/>
          </p:cNvSpPr>
          <p:nvPr/>
        </p:nvSpPr>
        <p:spPr bwMode="auto">
          <a:xfrm>
            <a:off x="2362200" y="1600200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latin typeface="Times" charset="0"/>
              </a:rPr>
              <a:t>GU</a:t>
            </a:r>
          </a:p>
        </p:txBody>
      </p:sp>
      <p:sp>
        <p:nvSpPr>
          <p:cNvPr id="85002" name="Freeform 11"/>
          <p:cNvSpPr>
            <a:spLocks/>
          </p:cNvSpPr>
          <p:nvPr/>
        </p:nvSpPr>
        <p:spPr bwMode="auto">
          <a:xfrm>
            <a:off x="2743200" y="2057400"/>
            <a:ext cx="2819400" cy="609600"/>
          </a:xfrm>
          <a:custGeom>
            <a:avLst/>
            <a:gdLst>
              <a:gd name="T0" fmla="*/ 2819400 w 2160"/>
              <a:gd name="T1" fmla="*/ 522514 h 112"/>
              <a:gd name="T2" fmla="*/ 501227 w 2160"/>
              <a:gd name="T3" fmla="*/ 522514 h 112"/>
              <a:gd name="T4" fmla="*/ 0 w 2160"/>
              <a:gd name="T5" fmla="*/ 0 h 112"/>
              <a:gd name="T6" fmla="*/ 0 60000 65536"/>
              <a:gd name="T7" fmla="*/ 0 60000 65536"/>
              <a:gd name="T8" fmla="*/ 0 60000 65536"/>
              <a:gd name="T9" fmla="*/ 0 w 2160"/>
              <a:gd name="T10" fmla="*/ 0 h 112"/>
              <a:gd name="T11" fmla="*/ 2160 w 216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112">
                <a:moveTo>
                  <a:pt x="2160" y="96"/>
                </a:moveTo>
                <a:cubicBezTo>
                  <a:pt x="1452" y="104"/>
                  <a:pt x="744" y="112"/>
                  <a:pt x="384" y="96"/>
                </a:cubicBezTo>
                <a:cubicBezTo>
                  <a:pt x="24" y="80"/>
                  <a:pt x="63" y="15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609600" y="2362200"/>
            <a:ext cx="1524000" cy="4572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1600200" y="2362200"/>
            <a:ext cx="70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 AG</a:t>
            </a: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5486400" y="2362200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Pyr15NCAGG</a:t>
            </a:r>
          </a:p>
        </p:txBody>
      </p:sp>
      <p:sp>
        <p:nvSpPr>
          <p:cNvPr id="86021" name="Rectangle 6"/>
          <p:cNvSpPr>
            <a:spLocks noChangeArrowheads="1"/>
          </p:cNvSpPr>
          <p:nvPr/>
        </p:nvSpPr>
        <p:spPr bwMode="auto">
          <a:xfrm>
            <a:off x="7162800" y="2362200"/>
            <a:ext cx="1447800" cy="4572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593725" y="18129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Exon</a:t>
            </a:r>
          </a:p>
        </p:txBody>
      </p:sp>
      <p:sp>
        <p:nvSpPr>
          <p:cNvPr id="86023" name="Text Box 8"/>
          <p:cNvSpPr txBox="1">
            <a:spLocks noChangeArrowheads="1"/>
          </p:cNvSpPr>
          <p:nvPr/>
        </p:nvSpPr>
        <p:spPr bwMode="auto">
          <a:xfrm>
            <a:off x="7527925" y="18129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Exon</a:t>
            </a:r>
          </a:p>
        </p:txBody>
      </p:sp>
      <p:sp>
        <p:nvSpPr>
          <p:cNvPr id="86024" name="Text Box 9"/>
          <p:cNvSpPr txBox="1">
            <a:spLocks noChangeArrowheads="1"/>
          </p:cNvSpPr>
          <p:nvPr/>
        </p:nvSpPr>
        <p:spPr bwMode="auto">
          <a:xfrm>
            <a:off x="3886200" y="1752600"/>
            <a:ext cx="92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Intron</a:t>
            </a:r>
          </a:p>
        </p:txBody>
      </p:sp>
      <p:sp>
        <p:nvSpPr>
          <p:cNvPr id="86025" name="Rectangle 10"/>
          <p:cNvSpPr>
            <a:spLocks noChangeArrowheads="1"/>
          </p:cNvSpPr>
          <p:nvPr/>
        </p:nvSpPr>
        <p:spPr bwMode="auto">
          <a:xfrm>
            <a:off x="2590800" y="1447800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latin typeface="Times" charset="0"/>
              </a:rPr>
              <a:t>GU</a:t>
            </a:r>
          </a:p>
        </p:txBody>
      </p:sp>
      <p:sp>
        <p:nvSpPr>
          <p:cNvPr id="86026" name="Freeform 11"/>
          <p:cNvSpPr>
            <a:spLocks/>
          </p:cNvSpPr>
          <p:nvPr/>
        </p:nvSpPr>
        <p:spPr bwMode="auto">
          <a:xfrm>
            <a:off x="2895600" y="1828800"/>
            <a:ext cx="2590800" cy="838200"/>
          </a:xfrm>
          <a:custGeom>
            <a:avLst/>
            <a:gdLst>
              <a:gd name="T0" fmla="*/ 2590800 w 2160"/>
              <a:gd name="T1" fmla="*/ 718457 h 112"/>
              <a:gd name="T2" fmla="*/ 460587 w 2160"/>
              <a:gd name="T3" fmla="*/ 718457 h 112"/>
              <a:gd name="T4" fmla="*/ 0 w 2160"/>
              <a:gd name="T5" fmla="*/ 0 h 112"/>
              <a:gd name="T6" fmla="*/ 0 60000 65536"/>
              <a:gd name="T7" fmla="*/ 0 60000 65536"/>
              <a:gd name="T8" fmla="*/ 0 60000 65536"/>
              <a:gd name="T9" fmla="*/ 0 w 2160"/>
              <a:gd name="T10" fmla="*/ 0 h 112"/>
              <a:gd name="T11" fmla="*/ 2160 w 216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112">
                <a:moveTo>
                  <a:pt x="2160" y="96"/>
                </a:moveTo>
                <a:cubicBezTo>
                  <a:pt x="1452" y="104"/>
                  <a:pt x="744" y="112"/>
                  <a:pt x="384" y="96"/>
                </a:cubicBezTo>
                <a:cubicBezTo>
                  <a:pt x="24" y="80"/>
                  <a:pt x="63" y="15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27" name="Text Box 12"/>
          <p:cNvSpPr txBox="1">
            <a:spLocks noChangeArrowheads="1"/>
          </p:cNvSpPr>
          <p:nvPr/>
        </p:nvSpPr>
        <p:spPr bwMode="auto">
          <a:xfrm>
            <a:off x="3581400" y="2362200"/>
            <a:ext cx="404813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A</a:t>
            </a:r>
          </a:p>
        </p:txBody>
      </p:sp>
      <p:sp>
        <p:nvSpPr>
          <p:cNvPr id="9229" name="AutoShape 13"/>
          <p:cNvSpPr>
            <a:spLocks/>
          </p:cNvSpPr>
          <p:nvPr/>
        </p:nvSpPr>
        <p:spPr bwMode="auto">
          <a:xfrm>
            <a:off x="4152900" y="3411538"/>
            <a:ext cx="4305300" cy="1562100"/>
          </a:xfrm>
          <a:prstGeom prst="borderCallout1">
            <a:avLst>
              <a:gd name="adj1" fmla="val 7315"/>
              <a:gd name="adj2" fmla="val -1769"/>
              <a:gd name="adj3" fmla="val -42074"/>
              <a:gd name="adj4" fmla="val -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Times" charset="0"/>
              </a:rPr>
              <a:t>An </a:t>
            </a:r>
            <a:r>
              <a:rPr lang="en-GB" altLang="en-US">
                <a:latin typeface="Times" charset="0"/>
              </a:rPr>
              <a:t>“</a:t>
            </a:r>
            <a:r>
              <a:rPr lang="en-GB">
                <a:latin typeface="Times" charset="0"/>
              </a:rPr>
              <a:t>A</a:t>
            </a:r>
            <a:r>
              <a:rPr lang="en-GB" altLang="en-US">
                <a:latin typeface="Times" charset="0"/>
              </a:rPr>
              <a:t>”</a:t>
            </a:r>
            <a:r>
              <a:rPr lang="en-GB">
                <a:latin typeface="Times" charset="0"/>
              </a:rPr>
              <a:t> residue in the intron is used as the </a:t>
            </a:r>
            <a:r>
              <a:rPr lang="en-GB" altLang="en-US">
                <a:latin typeface="Times" charset="0"/>
              </a:rPr>
              <a:t>“</a:t>
            </a:r>
            <a:r>
              <a:rPr lang="en-GB">
                <a:latin typeface="Times" charset="0"/>
              </a:rPr>
              <a:t>branchpoint</a:t>
            </a:r>
            <a:r>
              <a:rPr lang="en-GB" altLang="en-US">
                <a:latin typeface="Times" charset="0"/>
              </a:rPr>
              <a:t>”</a:t>
            </a:r>
            <a:r>
              <a:rPr lang="en-GB">
                <a:latin typeface="Times" charset="0"/>
              </a:rPr>
              <a:t> in an intermediate step in mRNA splicing</a:t>
            </a:r>
          </a:p>
        </p:txBody>
      </p:sp>
      <p:sp>
        <p:nvSpPr>
          <p:cNvPr id="86029" name="Text Box 14"/>
          <p:cNvSpPr txBox="1">
            <a:spLocks noChangeArrowheads="1"/>
          </p:cNvSpPr>
          <p:nvPr/>
        </p:nvSpPr>
        <p:spPr bwMode="auto">
          <a:xfrm>
            <a:off x="762000" y="533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609600" y="2362200"/>
            <a:ext cx="1524000" cy="4572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1600200" y="2362200"/>
            <a:ext cx="70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 AG</a:t>
            </a: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5486400" y="2362200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Pyr15NCAGG</a:t>
            </a:r>
          </a:p>
        </p:txBody>
      </p:sp>
      <p:sp>
        <p:nvSpPr>
          <p:cNvPr id="87045" name="Rectangle 6"/>
          <p:cNvSpPr>
            <a:spLocks noChangeArrowheads="1"/>
          </p:cNvSpPr>
          <p:nvPr/>
        </p:nvSpPr>
        <p:spPr bwMode="auto">
          <a:xfrm>
            <a:off x="7162800" y="2362200"/>
            <a:ext cx="1447800" cy="4572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593725" y="18129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Exon</a:t>
            </a:r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7527925" y="18129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Exon</a:t>
            </a:r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3886200" y="1752600"/>
            <a:ext cx="92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Intron</a:t>
            </a:r>
          </a:p>
        </p:txBody>
      </p:sp>
      <p:sp>
        <p:nvSpPr>
          <p:cNvPr id="87049" name="Freeform 10"/>
          <p:cNvSpPr>
            <a:spLocks/>
          </p:cNvSpPr>
          <p:nvPr/>
        </p:nvSpPr>
        <p:spPr bwMode="auto">
          <a:xfrm>
            <a:off x="2743200" y="1143000"/>
            <a:ext cx="2655888" cy="1509713"/>
          </a:xfrm>
          <a:custGeom>
            <a:avLst/>
            <a:gdLst>
              <a:gd name="T0" fmla="*/ 2655888 w 1673"/>
              <a:gd name="T1" fmla="*/ 1409700 h 951"/>
              <a:gd name="T2" fmla="*/ 1131888 w 1673"/>
              <a:gd name="T3" fmla="*/ 1485900 h 951"/>
              <a:gd name="T4" fmla="*/ 369888 w 1673"/>
              <a:gd name="T5" fmla="*/ 1257300 h 951"/>
              <a:gd name="T6" fmla="*/ 65088 w 1673"/>
              <a:gd name="T7" fmla="*/ 723900 h 951"/>
              <a:gd name="T8" fmla="*/ 65088 w 1673"/>
              <a:gd name="T9" fmla="*/ 190500 h 951"/>
              <a:gd name="T10" fmla="*/ 446088 w 1673"/>
              <a:gd name="T11" fmla="*/ 38100 h 951"/>
              <a:gd name="T12" fmla="*/ 903288 w 1673"/>
              <a:gd name="T13" fmla="*/ 419100 h 951"/>
              <a:gd name="T14" fmla="*/ 979488 w 1673"/>
              <a:gd name="T15" fmla="*/ 952500 h 9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73"/>
              <a:gd name="T25" fmla="*/ 0 h 951"/>
              <a:gd name="T26" fmla="*/ 1673 w 1673"/>
              <a:gd name="T27" fmla="*/ 951 h 9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73" h="951">
                <a:moveTo>
                  <a:pt x="1673" y="888"/>
                </a:moveTo>
                <a:cubicBezTo>
                  <a:pt x="1312" y="919"/>
                  <a:pt x="952" y="951"/>
                  <a:pt x="713" y="936"/>
                </a:cubicBezTo>
                <a:cubicBezTo>
                  <a:pt x="473" y="920"/>
                  <a:pt x="344" y="871"/>
                  <a:pt x="233" y="792"/>
                </a:cubicBezTo>
                <a:cubicBezTo>
                  <a:pt x="121" y="712"/>
                  <a:pt x="73" y="568"/>
                  <a:pt x="41" y="456"/>
                </a:cubicBezTo>
                <a:cubicBezTo>
                  <a:pt x="9" y="344"/>
                  <a:pt x="0" y="192"/>
                  <a:pt x="41" y="120"/>
                </a:cubicBezTo>
                <a:cubicBezTo>
                  <a:pt x="81" y="47"/>
                  <a:pt x="193" y="0"/>
                  <a:pt x="281" y="24"/>
                </a:cubicBezTo>
                <a:cubicBezTo>
                  <a:pt x="369" y="48"/>
                  <a:pt x="512" y="167"/>
                  <a:pt x="569" y="264"/>
                </a:cubicBezTo>
                <a:cubicBezTo>
                  <a:pt x="625" y="360"/>
                  <a:pt x="609" y="544"/>
                  <a:pt x="617" y="60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050" name="Rectangle 11"/>
          <p:cNvSpPr>
            <a:spLocks noChangeArrowheads="1"/>
          </p:cNvSpPr>
          <p:nvPr/>
        </p:nvSpPr>
        <p:spPr bwMode="auto">
          <a:xfrm>
            <a:off x="3581400" y="1600200"/>
            <a:ext cx="434975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latin typeface="Times" charset="0"/>
              </a:rPr>
              <a:t>UG</a:t>
            </a:r>
          </a:p>
        </p:txBody>
      </p:sp>
      <p:sp>
        <p:nvSpPr>
          <p:cNvPr id="87051" name="Text Box 12"/>
          <p:cNvSpPr txBox="1">
            <a:spLocks noChangeArrowheads="1"/>
          </p:cNvSpPr>
          <p:nvPr/>
        </p:nvSpPr>
        <p:spPr bwMode="auto">
          <a:xfrm>
            <a:off x="3581400" y="2362200"/>
            <a:ext cx="404813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A</a:t>
            </a:r>
          </a:p>
        </p:txBody>
      </p:sp>
      <p:sp>
        <p:nvSpPr>
          <p:cNvPr id="87052" name="Line 13"/>
          <p:cNvSpPr>
            <a:spLocks noChangeShapeType="1"/>
          </p:cNvSpPr>
          <p:nvPr/>
        </p:nvSpPr>
        <p:spPr bwMode="auto">
          <a:xfrm>
            <a:off x="3810000" y="23622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053" name="AutoShape 14"/>
          <p:cNvSpPr>
            <a:spLocks/>
          </p:cNvSpPr>
          <p:nvPr/>
        </p:nvSpPr>
        <p:spPr bwMode="auto">
          <a:xfrm>
            <a:off x="4114800" y="4191000"/>
            <a:ext cx="4724400" cy="1927225"/>
          </a:xfrm>
          <a:prstGeom prst="borderCallout1">
            <a:avLst>
              <a:gd name="adj1" fmla="val 7315"/>
              <a:gd name="adj2" fmla="val -1611"/>
              <a:gd name="adj3" fmla="val -72051"/>
              <a:gd name="adj4" fmla="val -55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Times" charset="0"/>
              </a:rPr>
              <a:t>The </a:t>
            </a:r>
            <a:r>
              <a:rPr lang="en-GB" altLang="en-US">
                <a:latin typeface="Times" charset="0"/>
              </a:rPr>
              <a:t>“</a:t>
            </a:r>
            <a:r>
              <a:rPr lang="en-GB">
                <a:latin typeface="Times" charset="0"/>
              </a:rPr>
              <a:t>branch</a:t>
            </a:r>
            <a:r>
              <a:rPr lang="en-GB" altLang="en-US">
                <a:latin typeface="Times" charset="0"/>
              </a:rPr>
              <a:t>”</a:t>
            </a:r>
            <a:r>
              <a:rPr lang="en-GB">
                <a:latin typeface="Times" charset="0"/>
              </a:rPr>
              <a:t> results from a phosphodiester  bond between the 5</a:t>
            </a:r>
            <a:r>
              <a:rPr lang="en-GB" altLang="en-US">
                <a:latin typeface="Times" charset="0"/>
              </a:rPr>
              <a:t>’</a:t>
            </a:r>
            <a:r>
              <a:rPr lang="en-GB">
                <a:latin typeface="Times" charset="0"/>
              </a:rPr>
              <a:t> phosphate on the </a:t>
            </a:r>
            <a:r>
              <a:rPr lang="en-GB" altLang="en-US">
                <a:latin typeface="Times" charset="0"/>
              </a:rPr>
              <a:t>“</a:t>
            </a:r>
            <a:r>
              <a:rPr lang="en-GB">
                <a:latin typeface="Times" charset="0"/>
              </a:rPr>
              <a:t>G</a:t>
            </a:r>
            <a:r>
              <a:rPr lang="en-GB" altLang="en-US">
                <a:latin typeface="Times" charset="0"/>
              </a:rPr>
              <a:t>”</a:t>
            </a:r>
            <a:r>
              <a:rPr lang="en-GB">
                <a:latin typeface="Times" charset="0"/>
              </a:rPr>
              <a:t> at the start of the cleaved intron and the 2</a:t>
            </a:r>
            <a:r>
              <a:rPr lang="en-GB" altLang="en-US">
                <a:latin typeface="Times" charset="0"/>
              </a:rPr>
              <a:t>’</a:t>
            </a:r>
            <a:r>
              <a:rPr lang="en-GB">
                <a:latin typeface="Times" charset="0"/>
              </a:rPr>
              <a:t> OH of the branchpoint </a:t>
            </a:r>
            <a:r>
              <a:rPr lang="en-GB" altLang="en-US">
                <a:latin typeface="Times" charset="0"/>
              </a:rPr>
              <a:t>“</a:t>
            </a:r>
            <a:r>
              <a:rPr lang="en-GB">
                <a:latin typeface="Times" charset="0"/>
              </a:rPr>
              <a:t>A</a:t>
            </a:r>
            <a:r>
              <a:rPr lang="en-GB" altLang="en-US">
                <a:latin typeface="Times" charset="0"/>
              </a:rPr>
              <a:t>”</a:t>
            </a:r>
            <a:r>
              <a:rPr lang="en-GB">
                <a:latin typeface="Times" charset="0"/>
              </a:rPr>
              <a:t>.</a:t>
            </a:r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762000" y="533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8066" name="Rectangle 3"/>
          <p:cNvSpPr>
            <a:spLocks noChangeArrowheads="1"/>
          </p:cNvSpPr>
          <p:nvPr/>
        </p:nvSpPr>
        <p:spPr bwMode="auto">
          <a:xfrm>
            <a:off x="609600" y="2362200"/>
            <a:ext cx="1524000" cy="4572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1600200" y="2362200"/>
            <a:ext cx="70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 AG</a:t>
            </a:r>
          </a:p>
        </p:txBody>
      </p:sp>
      <p:sp>
        <p:nvSpPr>
          <p:cNvPr id="88068" name="Text Box 5"/>
          <p:cNvSpPr txBox="1">
            <a:spLocks noChangeArrowheads="1"/>
          </p:cNvSpPr>
          <p:nvPr/>
        </p:nvSpPr>
        <p:spPr bwMode="auto">
          <a:xfrm>
            <a:off x="5486400" y="2362200"/>
            <a:ext cx="185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Pyr15NCAG </a:t>
            </a:r>
          </a:p>
        </p:txBody>
      </p:sp>
      <p:sp>
        <p:nvSpPr>
          <p:cNvPr id="88069" name="Rectangle 6"/>
          <p:cNvSpPr>
            <a:spLocks noChangeArrowheads="1"/>
          </p:cNvSpPr>
          <p:nvPr/>
        </p:nvSpPr>
        <p:spPr bwMode="auto">
          <a:xfrm>
            <a:off x="7162800" y="2362200"/>
            <a:ext cx="1447800" cy="45720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8070" name="Text Box 7"/>
          <p:cNvSpPr txBox="1">
            <a:spLocks noChangeArrowheads="1"/>
          </p:cNvSpPr>
          <p:nvPr/>
        </p:nvSpPr>
        <p:spPr bwMode="auto">
          <a:xfrm>
            <a:off x="593725" y="18129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Exon</a:t>
            </a:r>
          </a:p>
        </p:txBody>
      </p:sp>
      <p:sp>
        <p:nvSpPr>
          <p:cNvPr id="88071" name="Text Box 8"/>
          <p:cNvSpPr txBox="1">
            <a:spLocks noChangeArrowheads="1"/>
          </p:cNvSpPr>
          <p:nvPr/>
        </p:nvSpPr>
        <p:spPr bwMode="auto">
          <a:xfrm>
            <a:off x="7527925" y="18129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Exon</a:t>
            </a:r>
          </a:p>
        </p:txBody>
      </p:sp>
      <p:sp>
        <p:nvSpPr>
          <p:cNvPr id="88072" name="Text Box 9"/>
          <p:cNvSpPr txBox="1">
            <a:spLocks noChangeArrowheads="1"/>
          </p:cNvSpPr>
          <p:nvPr/>
        </p:nvSpPr>
        <p:spPr bwMode="auto">
          <a:xfrm>
            <a:off x="3886200" y="1752600"/>
            <a:ext cx="92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Intron</a:t>
            </a:r>
          </a:p>
        </p:txBody>
      </p:sp>
      <p:sp>
        <p:nvSpPr>
          <p:cNvPr id="88073" name="Freeform 10"/>
          <p:cNvSpPr>
            <a:spLocks/>
          </p:cNvSpPr>
          <p:nvPr/>
        </p:nvSpPr>
        <p:spPr bwMode="auto">
          <a:xfrm>
            <a:off x="2743200" y="1143000"/>
            <a:ext cx="2655888" cy="1509713"/>
          </a:xfrm>
          <a:custGeom>
            <a:avLst/>
            <a:gdLst>
              <a:gd name="T0" fmla="*/ 2655888 w 1673"/>
              <a:gd name="T1" fmla="*/ 1409700 h 951"/>
              <a:gd name="T2" fmla="*/ 1131888 w 1673"/>
              <a:gd name="T3" fmla="*/ 1485900 h 951"/>
              <a:gd name="T4" fmla="*/ 369888 w 1673"/>
              <a:gd name="T5" fmla="*/ 1257300 h 951"/>
              <a:gd name="T6" fmla="*/ 65088 w 1673"/>
              <a:gd name="T7" fmla="*/ 723900 h 951"/>
              <a:gd name="T8" fmla="*/ 65088 w 1673"/>
              <a:gd name="T9" fmla="*/ 190500 h 951"/>
              <a:gd name="T10" fmla="*/ 446088 w 1673"/>
              <a:gd name="T11" fmla="*/ 38100 h 951"/>
              <a:gd name="T12" fmla="*/ 903288 w 1673"/>
              <a:gd name="T13" fmla="*/ 419100 h 951"/>
              <a:gd name="T14" fmla="*/ 979488 w 1673"/>
              <a:gd name="T15" fmla="*/ 952500 h 9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73"/>
              <a:gd name="T25" fmla="*/ 0 h 951"/>
              <a:gd name="T26" fmla="*/ 1673 w 1673"/>
              <a:gd name="T27" fmla="*/ 951 h 9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73" h="951">
                <a:moveTo>
                  <a:pt x="1673" y="888"/>
                </a:moveTo>
                <a:cubicBezTo>
                  <a:pt x="1312" y="919"/>
                  <a:pt x="952" y="951"/>
                  <a:pt x="713" y="936"/>
                </a:cubicBezTo>
                <a:cubicBezTo>
                  <a:pt x="473" y="920"/>
                  <a:pt x="344" y="871"/>
                  <a:pt x="233" y="792"/>
                </a:cubicBezTo>
                <a:cubicBezTo>
                  <a:pt x="121" y="712"/>
                  <a:pt x="73" y="568"/>
                  <a:pt x="41" y="456"/>
                </a:cubicBezTo>
                <a:cubicBezTo>
                  <a:pt x="9" y="344"/>
                  <a:pt x="0" y="192"/>
                  <a:pt x="41" y="120"/>
                </a:cubicBezTo>
                <a:cubicBezTo>
                  <a:pt x="81" y="47"/>
                  <a:pt x="193" y="0"/>
                  <a:pt x="281" y="24"/>
                </a:cubicBezTo>
                <a:cubicBezTo>
                  <a:pt x="369" y="48"/>
                  <a:pt x="512" y="167"/>
                  <a:pt x="569" y="264"/>
                </a:cubicBezTo>
                <a:cubicBezTo>
                  <a:pt x="625" y="360"/>
                  <a:pt x="609" y="544"/>
                  <a:pt x="617" y="60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074" name="Rectangle 11"/>
          <p:cNvSpPr>
            <a:spLocks noChangeArrowheads="1"/>
          </p:cNvSpPr>
          <p:nvPr/>
        </p:nvSpPr>
        <p:spPr bwMode="auto">
          <a:xfrm>
            <a:off x="3581400" y="1600200"/>
            <a:ext cx="434975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latin typeface="Times" charset="0"/>
              </a:rPr>
              <a:t>UG</a:t>
            </a:r>
          </a:p>
        </p:txBody>
      </p:sp>
      <p:sp>
        <p:nvSpPr>
          <p:cNvPr id="88075" name="Text Box 12"/>
          <p:cNvSpPr txBox="1">
            <a:spLocks noChangeArrowheads="1"/>
          </p:cNvSpPr>
          <p:nvPr/>
        </p:nvSpPr>
        <p:spPr bwMode="auto">
          <a:xfrm>
            <a:off x="3581400" y="2362200"/>
            <a:ext cx="404813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A</a:t>
            </a:r>
          </a:p>
        </p:txBody>
      </p:sp>
      <p:sp>
        <p:nvSpPr>
          <p:cNvPr id="88076" name="Line 13"/>
          <p:cNvSpPr>
            <a:spLocks noChangeShapeType="1"/>
          </p:cNvSpPr>
          <p:nvPr/>
        </p:nvSpPr>
        <p:spPr bwMode="auto">
          <a:xfrm>
            <a:off x="3810000" y="2362200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4" name="AutoShape 14"/>
          <p:cNvSpPr>
            <a:spLocks/>
          </p:cNvSpPr>
          <p:nvPr/>
        </p:nvSpPr>
        <p:spPr bwMode="auto">
          <a:xfrm>
            <a:off x="1828800" y="4217988"/>
            <a:ext cx="4724400" cy="1927225"/>
          </a:xfrm>
          <a:prstGeom prst="borderCallout1">
            <a:avLst>
              <a:gd name="adj1" fmla="val 5931"/>
              <a:gd name="adj2" fmla="val 101611"/>
              <a:gd name="adj3" fmla="val -69606"/>
              <a:gd name="adj4" fmla="val 11246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Times" charset="0"/>
              </a:rPr>
              <a:t>The phosphodiester  bond between the </a:t>
            </a:r>
            <a:r>
              <a:rPr lang="en-GB" altLang="en-US">
                <a:latin typeface="Times" charset="0"/>
              </a:rPr>
              <a:t>“</a:t>
            </a:r>
            <a:r>
              <a:rPr lang="en-GB">
                <a:latin typeface="Times" charset="0"/>
              </a:rPr>
              <a:t>G</a:t>
            </a:r>
            <a:r>
              <a:rPr lang="en-GB" altLang="en-US">
                <a:latin typeface="Times" charset="0"/>
              </a:rPr>
              <a:t>”</a:t>
            </a:r>
            <a:r>
              <a:rPr lang="en-GB">
                <a:latin typeface="Times" charset="0"/>
              </a:rPr>
              <a:t> at the end of the intron and the next exon is then cleaved and the intron removed as a </a:t>
            </a:r>
            <a:r>
              <a:rPr lang="en-GB" altLang="en-US">
                <a:latin typeface="Times" charset="0"/>
              </a:rPr>
              <a:t>“</a:t>
            </a:r>
            <a:r>
              <a:rPr lang="en-GB">
                <a:latin typeface="Times" charset="0"/>
              </a:rPr>
              <a:t>lariat</a:t>
            </a:r>
            <a:r>
              <a:rPr lang="en-GB" altLang="en-US">
                <a:latin typeface="Times" charset="0"/>
              </a:rPr>
              <a:t>”</a:t>
            </a:r>
            <a:r>
              <a:rPr lang="en-GB">
                <a:latin typeface="Times" charset="0"/>
              </a:rPr>
              <a:t>  structure</a:t>
            </a:r>
          </a:p>
        </p:txBody>
      </p:sp>
      <p:sp>
        <p:nvSpPr>
          <p:cNvPr id="88078" name="Text Box 15"/>
          <p:cNvSpPr txBox="1">
            <a:spLocks noChangeArrowheads="1"/>
          </p:cNvSpPr>
          <p:nvPr/>
        </p:nvSpPr>
        <p:spPr bwMode="auto">
          <a:xfrm>
            <a:off x="762000" y="533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 sz="1800">
              <a:latin typeface="Calibri" pitchFamily="34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5410200" y="2362200"/>
            <a:ext cx="1852613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Pyr15NCAG 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86000" y="381000"/>
            <a:ext cx="4876800" cy="3200400"/>
            <a:chOff x="1632" y="528"/>
            <a:chExt cx="3072" cy="2016"/>
          </a:xfrm>
        </p:grpSpPr>
        <p:sp>
          <p:nvSpPr>
            <p:cNvPr id="88081" name="Rectangle 20"/>
            <p:cNvSpPr>
              <a:spLocks noChangeArrowheads="1"/>
            </p:cNvSpPr>
            <p:nvPr/>
          </p:nvSpPr>
          <p:spPr bwMode="auto">
            <a:xfrm>
              <a:off x="1632" y="528"/>
              <a:ext cx="3072" cy="201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8082" name="Text Box 21"/>
            <p:cNvSpPr txBox="1">
              <a:spLocks noChangeArrowheads="1"/>
            </p:cNvSpPr>
            <p:nvPr/>
          </p:nvSpPr>
          <p:spPr bwMode="auto">
            <a:xfrm>
              <a:off x="2448" y="1104"/>
              <a:ext cx="5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Times" charset="0"/>
                </a:rPr>
                <a:t>Intron</a:t>
              </a:r>
            </a:p>
          </p:txBody>
        </p:sp>
        <p:sp>
          <p:nvSpPr>
            <p:cNvPr id="88083" name="Freeform 22"/>
            <p:cNvSpPr>
              <a:spLocks/>
            </p:cNvSpPr>
            <p:nvPr/>
          </p:nvSpPr>
          <p:spPr bwMode="auto">
            <a:xfrm>
              <a:off x="1728" y="720"/>
              <a:ext cx="1673" cy="951"/>
            </a:xfrm>
            <a:custGeom>
              <a:avLst/>
              <a:gdLst>
                <a:gd name="T0" fmla="*/ 1673 w 1673"/>
                <a:gd name="T1" fmla="*/ 888 h 951"/>
                <a:gd name="T2" fmla="*/ 713 w 1673"/>
                <a:gd name="T3" fmla="*/ 936 h 951"/>
                <a:gd name="T4" fmla="*/ 233 w 1673"/>
                <a:gd name="T5" fmla="*/ 792 h 951"/>
                <a:gd name="T6" fmla="*/ 41 w 1673"/>
                <a:gd name="T7" fmla="*/ 456 h 951"/>
                <a:gd name="T8" fmla="*/ 41 w 1673"/>
                <a:gd name="T9" fmla="*/ 120 h 951"/>
                <a:gd name="T10" fmla="*/ 281 w 1673"/>
                <a:gd name="T11" fmla="*/ 24 h 951"/>
                <a:gd name="T12" fmla="*/ 569 w 1673"/>
                <a:gd name="T13" fmla="*/ 264 h 951"/>
                <a:gd name="T14" fmla="*/ 617 w 1673"/>
                <a:gd name="T15" fmla="*/ 600 h 9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73"/>
                <a:gd name="T25" fmla="*/ 0 h 951"/>
                <a:gd name="T26" fmla="*/ 1673 w 1673"/>
                <a:gd name="T27" fmla="*/ 951 h 9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73" h="951">
                  <a:moveTo>
                    <a:pt x="1673" y="888"/>
                  </a:moveTo>
                  <a:cubicBezTo>
                    <a:pt x="1312" y="919"/>
                    <a:pt x="952" y="951"/>
                    <a:pt x="713" y="936"/>
                  </a:cubicBezTo>
                  <a:cubicBezTo>
                    <a:pt x="473" y="920"/>
                    <a:pt x="344" y="871"/>
                    <a:pt x="233" y="792"/>
                  </a:cubicBezTo>
                  <a:cubicBezTo>
                    <a:pt x="121" y="712"/>
                    <a:pt x="73" y="568"/>
                    <a:pt x="41" y="456"/>
                  </a:cubicBezTo>
                  <a:cubicBezTo>
                    <a:pt x="9" y="344"/>
                    <a:pt x="0" y="192"/>
                    <a:pt x="41" y="120"/>
                  </a:cubicBezTo>
                  <a:cubicBezTo>
                    <a:pt x="81" y="47"/>
                    <a:pt x="193" y="0"/>
                    <a:pt x="281" y="24"/>
                  </a:cubicBezTo>
                  <a:cubicBezTo>
                    <a:pt x="369" y="48"/>
                    <a:pt x="512" y="167"/>
                    <a:pt x="569" y="264"/>
                  </a:cubicBezTo>
                  <a:cubicBezTo>
                    <a:pt x="625" y="360"/>
                    <a:pt x="609" y="544"/>
                    <a:pt x="617" y="60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8084" name="Rectangle 23"/>
            <p:cNvSpPr>
              <a:spLocks noChangeArrowheads="1"/>
            </p:cNvSpPr>
            <p:nvPr/>
          </p:nvSpPr>
          <p:spPr bwMode="auto">
            <a:xfrm>
              <a:off x="2256" y="1008"/>
              <a:ext cx="274" cy="51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>
                  <a:latin typeface="Times" charset="0"/>
                </a:rPr>
                <a:t>UG</a:t>
              </a:r>
            </a:p>
          </p:txBody>
        </p:sp>
        <p:sp>
          <p:nvSpPr>
            <p:cNvPr id="88085" name="Text Box 24"/>
            <p:cNvSpPr txBox="1">
              <a:spLocks noChangeArrowheads="1"/>
            </p:cNvSpPr>
            <p:nvPr/>
          </p:nvSpPr>
          <p:spPr bwMode="auto">
            <a:xfrm>
              <a:off x="2256" y="1488"/>
              <a:ext cx="255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Times" charset="0"/>
                </a:rPr>
                <a:t>A</a:t>
              </a:r>
            </a:p>
          </p:txBody>
        </p:sp>
        <p:sp>
          <p:nvSpPr>
            <p:cNvPr id="88086" name="Text Box 25"/>
            <p:cNvSpPr txBox="1">
              <a:spLocks noChangeArrowheads="1"/>
            </p:cNvSpPr>
            <p:nvPr/>
          </p:nvSpPr>
          <p:spPr bwMode="auto">
            <a:xfrm>
              <a:off x="3408" y="1488"/>
              <a:ext cx="1167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Times" charset="0"/>
                </a:rPr>
                <a:t>Pyr15NCAG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nimBg="1" autoUpdateAnimBg="0"/>
      <p:bldP spid="20496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>
              <a:latin typeface="Times" charset="0"/>
            </a:endParaRPr>
          </a:p>
        </p:txBody>
      </p:sp>
      <p:grpSp>
        <p:nvGrpSpPr>
          <p:cNvPr id="89090" name="Group 4"/>
          <p:cNvGrpSpPr>
            <a:grpSpLocks/>
          </p:cNvGrpSpPr>
          <p:nvPr/>
        </p:nvGrpSpPr>
        <p:grpSpPr bwMode="auto">
          <a:xfrm>
            <a:off x="2971800" y="1595438"/>
            <a:ext cx="1600200" cy="985837"/>
            <a:chOff x="2971799" y="1595120"/>
            <a:chExt cx="1600200" cy="986155"/>
          </a:xfrm>
        </p:grpSpPr>
        <p:sp>
          <p:nvSpPr>
            <p:cNvPr id="89096" name="Rectangle 4"/>
            <p:cNvSpPr>
              <a:spLocks noChangeArrowheads="1"/>
            </p:cNvSpPr>
            <p:nvPr/>
          </p:nvSpPr>
          <p:spPr bwMode="auto">
            <a:xfrm>
              <a:off x="2987674" y="2124075"/>
              <a:ext cx="1584325" cy="4572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>
                  <a:cs typeface="Arial" pitchFamily="34" charset="0"/>
                </a:rPr>
                <a:t>AG</a:t>
              </a:r>
            </a:p>
          </p:txBody>
        </p:sp>
        <p:sp>
          <p:nvSpPr>
            <p:cNvPr id="89097" name="Text Box 6"/>
            <p:cNvSpPr txBox="1">
              <a:spLocks noChangeArrowheads="1"/>
            </p:cNvSpPr>
            <p:nvPr/>
          </p:nvSpPr>
          <p:spPr bwMode="auto">
            <a:xfrm>
              <a:off x="2971799" y="1595120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>
                  <a:cs typeface="Arial" pitchFamily="34" charset="0"/>
                </a:rPr>
                <a:t>Exon</a:t>
              </a:r>
            </a:p>
          </p:txBody>
        </p:sp>
      </p:grpSp>
      <p:grpSp>
        <p:nvGrpSpPr>
          <p:cNvPr id="89091" name="Group 3"/>
          <p:cNvGrpSpPr>
            <a:grpSpLocks/>
          </p:cNvGrpSpPr>
          <p:nvPr/>
        </p:nvGrpSpPr>
        <p:grpSpPr bwMode="auto">
          <a:xfrm>
            <a:off x="4572000" y="1595438"/>
            <a:ext cx="1143000" cy="985837"/>
            <a:chOff x="4572001" y="1595120"/>
            <a:chExt cx="1143000" cy="985520"/>
          </a:xfrm>
        </p:grpSpPr>
        <p:sp>
          <p:nvSpPr>
            <p:cNvPr id="89094" name="Rectangle 8"/>
            <p:cNvSpPr>
              <a:spLocks noChangeArrowheads="1"/>
            </p:cNvSpPr>
            <p:nvPr/>
          </p:nvSpPr>
          <p:spPr bwMode="auto">
            <a:xfrm>
              <a:off x="4572001" y="2123440"/>
              <a:ext cx="1143000" cy="4572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>
                  <a:cs typeface="Arial" pitchFamily="34" charset="0"/>
                </a:rPr>
                <a:t>G</a:t>
              </a:r>
            </a:p>
          </p:txBody>
        </p:sp>
        <p:sp>
          <p:nvSpPr>
            <p:cNvPr id="89095" name="Text Box 9"/>
            <p:cNvSpPr txBox="1">
              <a:spLocks noChangeArrowheads="1"/>
            </p:cNvSpPr>
            <p:nvPr/>
          </p:nvSpPr>
          <p:spPr bwMode="auto">
            <a:xfrm>
              <a:off x="4876801" y="1595120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>
                  <a:cs typeface="Arial" pitchFamily="34" charset="0"/>
                </a:rPr>
                <a:t>Exon</a:t>
              </a:r>
            </a:p>
          </p:txBody>
        </p:sp>
      </p:grp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524000" y="3048000"/>
            <a:ext cx="6032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2800">
                <a:latin typeface="Times" charset="0"/>
              </a:rPr>
              <a:t>The exposed, adjacent exon sequences </a:t>
            </a:r>
          </a:p>
          <a:p>
            <a:pPr eaLnBrk="1" hangingPunct="1"/>
            <a:r>
              <a:rPr lang="en-GB" sz="2800">
                <a:latin typeface="Times" charset="0"/>
              </a:rPr>
              <a:t>are finally ligated</a:t>
            </a:r>
            <a:r>
              <a:rPr lang="en-GB" altLang="en-US" sz="2800">
                <a:latin typeface="Times" charset="0"/>
              </a:rPr>
              <a:t>”</a:t>
            </a:r>
            <a:r>
              <a:rPr lang="en-GB" sz="2800">
                <a:latin typeface="Times" charset="0"/>
              </a:rPr>
              <a:t> (joined) together</a:t>
            </a:r>
          </a:p>
        </p:txBody>
      </p:sp>
      <p:sp>
        <p:nvSpPr>
          <p:cNvPr id="89093" name="Text Box 12"/>
          <p:cNvSpPr txBox="1">
            <a:spLocks noChangeArrowheads="1"/>
          </p:cNvSpPr>
          <p:nvPr/>
        </p:nvSpPr>
        <p:spPr bwMode="auto">
          <a:xfrm>
            <a:off x="762000" y="533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Courier" charset="0"/>
            </a:endParaRPr>
          </a:p>
        </p:txBody>
      </p:sp>
      <p:grpSp>
        <p:nvGrpSpPr>
          <p:cNvPr id="90114" name="Group 3"/>
          <p:cNvGrpSpPr>
            <a:grpSpLocks/>
          </p:cNvGrpSpPr>
          <p:nvPr/>
        </p:nvGrpSpPr>
        <p:grpSpPr bwMode="auto">
          <a:xfrm>
            <a:off x="1447800" y="1828800"/>
            <a:ext cx="5765800" cy="722313"/>
            <a:chOff x="912" y="1152"/>
            <a:chExt cx="3632" cy="455"/>
          </a:xfrm>
        </p:grpSpPr>
        <p:sp>
          <p:nvSpPr>
            <p:cNvPr id="13316" name="Freeform 4"/>
            <p:cNvSpPr>
              <a:spLocks/>
            </p:cNvSpPr>
            <p:nvPr/>
          </p:nvSpPr>
          <p:spPr bwMode="auto">
            <a:xfrm flipH="1">
              <a:off x="3244" y="1152"/>
              <a:ext cx="483" cy="455"/>
            </a:xfrm>
            <a:custGeom>
              <a:avLst/>
              <a:gdLst/>
              <a:ahLst/>
              <a:cxnLst>
                <a:cxn ang="0">
                  <a:pos x="8" y="736"/>
                </a:cxn>
                <a:cxn ang="0">
                  <a:pos x="152" y="688"/>
                </a:cxn>
                <a:cxn ang="0">
                  <a:pos x="488" y="160"/>
                </a:cxn>
                <a:cxn ang="0">
                  <a:pos x="584" y="64"/>
                </a:cxn>
                <a:cxn ang="0">
                  <a:pos x="680" y="64"/>
                </a:cxn>
                <a:cxn ang="0">
                  <a:pos x="584" y="112"/>
                </a:cxn>
                <a:cxn ang="0">
                  <a:pos x="200" y="736"/>
                </a:cxn>
                <a:cxn ang="0">
                  <a:pos x="8" y="736"/>
                </a:cxn>
              </a:cxnLst>
              <a:rect l="0" t="0" r="r" b="b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auto">
            <a:xfrm flipH="1">
              <a:off x="2393" y="1152"/>
              <a:ext cx="483" cy="455"/>
            </a:xfrm>
            <a:custGeom>
              <a:avLst/>
              <a:gdLst/>
              <a:ahLst/>
              <a:cxnLst>
                <a:cxn ang="0">
                  <a:pos x="8" y="736"/>
                </a:cxn>
                <a:cxn ang="0">
                  <a:pos x="152" y="688"/>
                </a:cxn>
                <a:cxn ang="0">
                  <a:pos x="488" y="160"/>
                </a:cxn>
                <a:cxn ang="0">
                  <a:pos x="584" y="64"/>
                </a:cxn>
                <a:cxn ang="0">
                  <a:pos x="680" y="64"/>
                </a:cxn>
                <a:cxn ang="0">
                  <a:pos x="584" y="112"/>
                </a:cxn>
                <a:cxn ang="0">
                  <a:pos x="200" y="736"/>
                </a:cxn>
                <a:cxn ang="0">
                  <a:pos x="8" y="736"/>
                </a:cxn>
              </a:cxnLst>
              <a:rect l="0" t="0" r="r" b="b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auto">
            <a:xfrm flipH="1">
              <a:off x="1570" y="1152"/>
              <a:ext cx="483" cy="455"/>
            </a:xfrm>
            <a:custGeom>
              <a:avLst/>
              <a:gdLst/>
              <a:ahLst/>
              <a:cxnLst>
                <a:cxn ang="0">
                  <a:pos x="8" y="736"/>
                </a:cxn>
                <a:cxn ang="0">
                  <a:pos x="152" y="688"/>
                </a:cxn>
                <a:cxn ang="0">
                  <a:pos x="488" y="160"/>
                </a:cxn>
                <a:cxn ang="0">
                  <a:pos x="584" y="64"/>
                </a:cxn>
                <a:cxn ang="0">
                  <a:pos x="680" y="64"/>
                </a:cxn>
                <a:cxn ang="0">
                  <a:pos x="584" y="112"/>
                </a:cxn>
                <a:cxn ang="0">
                  <a:pos x="200" y="736"/>
                </a:cxn>
                <a:cxn ang="0">
                  <a:pos x="8" y="736"/>
                </a:cxn>
              </a:cxnLst>
              <a:rect l="0" t="0" r="r" b="b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0127" name="Freeform 7"/>
            <p:cNvSpPr>
              <a:spLocks/>
            </p:cNvSpPr>
            <p:nvPr/>
          </p:nvSpPr>
          <p:spPr bwMode="auto">
            <a:xfrm>
              <a:off x="912" y="1152"/>
              <a:ext cx="482" cy="455"/>
            </a:xfrm>
            <a:custGeom>
              <a:avLst/>
              <a:gdLst>
                <a:gd name="T0" fmla="*/ 6 w 680"/>
                <a:gd name="T1" fmla="*/ 399 h 839"/>
                <a:gd name="T2" fmla="*/ 108 w 680"/>
                <a:gd name="T3" fmla="*/ 373 h 839"/>
                <a:gd name="T4" fmla="*/ 346 w 680"/>
                <a:gd name="T5" fmla="*/ 87 h 839"/>
                <a:gd name="T6" fmla="*/ 414 w 680"/>
                <a:gd name="T7" fmla="*/ 35 h 839"/>
                <a:gd name="T8" fmla="*/ 482 w 680"/>
                <a:gd name="T9" fmla="*/ 35 h 839"/>
                <a:gd name="T10" fmla="*/ 414 w 680"/>
                <a:gd name="T11" fmla="*/ 61 h 839"/>
                <a:gd name="T12" fmla="*/ 142 w 680"/>
                <a:gd name="T13" fmla="*/ 399 h 839"/>
                <a:gd name="T14" fmla="*/ 6 w 680"/>
                <a:gd name="T15" fmla="*/ 399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128" name="Freeform 8"/>
            <p:cNvSpPr>
              <a:spLocks/>
            </p:cNvSpPr>
            <p:nvPr/>
          </p:nvSpPr>
          <p:spPr bwMode="auto">
            <a:xfrm flipH="1">
              <a:off x="1360" y="1152"/>
              <a:ext cx="483" cy="455"/>
            </a:xfrm>
            <a:custGeom>
              <a:avLst/>
              <a:gdLst>
                <a:gd name="T0" fmla="*/ 6 w 680"/>
                <a:gd name="T1" fmla="*/ 399 h 839"/>
                <a:gd name="T2" fmla="*/ 108 w 680"/>
                <a:gd name="T3" fmla="*/ 373 h 839"/>
                <a:gd name="T4" fmla="*/ 347 w 680"/>
                <a:gd name="T5" fmla="*/ 87 h 839"/>
                <a:gd name="T6" fmla="*/ 415 w 680"/>
                <a:gd name="T7" fmla="*/ 35 h 839"/>
                <a:gd name="T8" fmla="*/ 483 w 680"/>
                <a:gd name="T9" fmla="*/ 35 h 839"/>
                <a:gd name="T10" fmla="*/ 415 w 680"/>
                <a:gd name="T11" fmla="*/ 61 h 839"/>
                <a:gd name="T12" fmla="*/ 142 w 680"/>
                <a:gd name="T13" fmla="*/ 399 h 839"/>
                <a:gd name="T14" fmla="*/ 6 w 680"/>
                <a:gd name="T15" fmla="*/ 399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129" name="Freeform 9"/>
            <p:cNvSpPr>
              <a:spLocks/>
            </p:cNvSpPr>
            <p:nvPr/>
          </p:nvSpPr>
          <p:spPr bwMode="auto">
            <a:xfrm>
              <a:off x="1735" y="1152"/>
              <a:ext cx="482" cy="455"/>
            </a:xfrm>
            <a:custGeom>
              <a:avLst/>
              <a:gdLst>
                <a:gd name="T0" fmla="*/ 6 w 680"/>
                <a:gd name="T1" fmla="*/ 399 h 839"/>
                <a:gd name="T2" fmla="*/ 108 w 680"/>
                <a:gd name="T3" fmla="*/ 373 h 839"/>
                <a:gd name="T4" fmla="*/ 346 w 680"/>
                <a:gd name="T5" fmla="*/ 87 h 839"/>
                <a:gd name="T6" fmla="*/ 414 w 680"/>
                <a:gd name="T7" fmla="*/ 35 h 839"/>
                <a:gd name="T8" fmla="*/ 482 w 680"/>
                <a:gd name="T9" fmla="*/ 35 h 839"/>
                <a:gd name="T10" fmla="*/ 414 w 680"/>
                <a:gd name="T11" fmla="*/ 61 h 839"/>
                <a:gd name="T12" fmla="*/ 142 w 680"/>
                <a:gd name="T13" fmla="*/ 399 h 839"/>
                <a:gd name="T14" fmla="*/ 6 w 680"/>
                <a:gd name="T15" fmla="*/ 399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130" name="Freeform 10"/>
            <p:cNvSpPr>
              <a:spLocks/>
            </p:cNvSpPr>
            <p:nvPr/>
          </p:nvSpPr>
          <p:spPr bwMode="auto">
            <a:xfrm flipH="1">
              <a:off x="2183" y="1152"/>
              <a:ext cx="483" cy="455"/>
            </a:xfrm>
            <a:custGeom>
              <a:avLst/>
              <a:gdLst>
                <a:gd name="T0" fmla="*/ 6 w 680"/>
                <a:gd name="T1" fmla="*/ 399 h 839"/>
                <a:gd name="T2" fmla="*/ 108 w 680"/>
                <a:gd name="T3" fmla="*/ 373 h 839"/>
                <a:gd name="T4" fmla="*/ 347 w 680"/>
                <a:gd name="T5" fmla="*/ 87 h 839"/>
                <a:gd name="T6" fmla="*/ 415 w 680"/>
                <a:gd name="T7" fmla="*/ 35 h 839"/>
                <a:gd name="T8" fmla="*/ 483 w 680"/>
                <a:gd name="T9" fmla="*/ 35 h 839"/>
                <a:gd name="T10" fmla="*/ 415 w 680"/>
                <a:gd name="T11" fmla="*/ 61 h 839"/>
                <a:gd name="T12" fmla="*/ 142 w 680"/>
                <a:gd name="T13" fmla="*/ 399 h 839"/>
                <a:gd name="T14" fmla="*/ 6 w 680"/>
                <a:gd name="T15" fmla="*/ 399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131" name="Freeform 11"/>
            <p:cNvSpPr>
              <a:spLocks/>
            </p:cNvSpPr>
            <p:nvPr/>
          </p:nvSpPr>
          <p:spPr bwMode="auto">
            <a:xfrm>
              <a:off x="2586" y="1152"/>
              <a:ext cx="483" cy="455"/>
            </a:xfrm>
            <a:custGeom>
              <a:avLst/>
              <a:gdLst>
                <a:gd name="T0" fmla="*/ 6 w 680"/>
                <a:gd name="T1" fmla="*/ 399 h 839"/>
                <a:gd name="T2" fmla="*/ 108 w 680"/>
                <a:gd name="T3" fmla="*/ 373 h 839"/>
                <a:gd name="T4" fmla="*/ 347 w 680"/>
                <a:gd name="T5" fmla="*/ 87 h 839"/>
                <a:gd name="T6" fmla="*/ 415 w 680"/>
                <a:gd name="T7" fmla="*/ 35 h 839"/>
                <a:gd name="T8" fmla="*/ 483 w 680"/>
                <a:gd name="T9" fmla="*/ 35 h 839"/>
                <a:gd name="T10" fmla="*/ 415 w 680"/>
                <a:gd name="T11" fmla="*/ 61 h 839"/>
                <a:gd name="T12" fmla="*/ 142 w 680"/>
                <a:gd name="T13" fmla="*/ 399 h 839"/>
                <a:gd name="T14" fmla="*/ 6 w 680"/>
                <a:gd name="T15" fmla="*/ 399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132" name="Freeform 12"/>
            <p:cNvSpPr>
              <a:spLocks/>
            </p:cNvSpPr>
            <p:nvPr/>
          </p:nvSpPr>
          <p:spPr bwMode="auto">
            <a:xfrm flipH="1">
              <a:off x="3034" y="1152"/>
              <a:ext cx="483" cy="455"/>
            </a:xfrm>
            <a:custGeom>
              <a:avLst/>
              <a:gdLst>
                <a:gd name="T0" fmla="*/ 6 w 680"/>
                <a:gd name="T1" fmla="*/ 399 h 839"/>
                <a:gd name="T2" fmla="*/ 108 w 680"/>
                <a:gd name="T3" fmla="*/ 373 h 839"/>
                <a:gd name="T4" fmla="*/ 347 w 680"/>
                <a:gd name="T5" fmla="*/ 87 h 839"/>
                <a:gd name="T6" fmla="*/ 415 w 680"/>
                <a:gd name="T7" fmla="*/ 35 h 839"/>
                <a:gd name="T8" fmla="*/ 483 w 680"/>
                <a:gd name="T9" fmla="*/ 35 h 839"/>
                <a:gd name="T10" fmla="*/ 415 w 680"/>
                <a:gd name="T11" fmla="*/ 61 h 839"/>
                <a:gd name="T12" fmla="*/ 142 w 680"/>
                <a:gd name="T13" fmla="*/ 399 h 839"/>
                <a:gd name="T14" fmla="*/ 6 w 680"/>
                <a:gd name="T15" fmla="*/ 399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133" name="Freeform 13"/>
            <p:cNvSpPr>
              <a:spLocks/>
            </p:cNvSpPr>
            <p:nvPr/>
          </p:nvSpPr>
          <p:spPr bwMode="auto">
            <a:xfrm>
              <a:off x="3403" y="1152"/>
              <a:ext cx="483" cy="455"/>
            </a:xfrm>
            <a:custGeom>
              <a:avLst/>
              <a:gdLst>
                <a:gd name="T0" fmla="*/ 6 w 680"/>
                <a:gd name="T1" fmla="*/ 399 h 839"/>
                <a:gd name="T2" fmla="*/ 108 w 680"/>
                <a:gd name="T3" fmla="*/ 373 h 839"/>
                <a:gd name="T4" fmla="*/ 347 w 680"/>
                <a:gd name="T5" fmla="*/ 87 h 839"/>
                <a:gd name="T6" fmla="*/ 415 w 680"/>
                <a:gd name="T7" fmla="*/ 35 h 839"/>
                <a:gd name="T8" fmla="*/ 483 w 680"/>
                <a:gd name="T9" fmla="*/ 35 h 839"/>
                <a:gd name="T10" fmla="*/ 415 w 680"/>
                <a:gd name="T11" fmla="*/ 61 h 839"/>
                <a:gd name="T12" fmla="*/ 142 w 680"/>
                <a:gd name="T13" fmla="*/ 399 h 839"/>
                <a:gd name="T14" fmla="*/ 6 w 680"/>
                <a:gd name="T15" fmla="*/ 399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134" name="Freeform 14"/>
            <p:cNvSpPr>
              <a:spLocks/>
            </p:cNvSpPr>
            <p:nvPr/>
          </p:nvSpPr>
          <p:spPr bwMode="auto">
            <a:xfrm flipH="1">
              <a:off x="3852" y="1152"/>
              <a:ext cx="482" cy="455"/>
            </a:xfrm>
            <a:custGeom>
              <a:avLst/>
              <a:gdLst>
                <a:gd name="T0" fmla="*/ 6 w 680"/>
                <a:gd name="T1" fmla="*/ 399 h 839"/>
                <a:gd name="T2" fmla="*/ 108 w 680"/>
                <a:gd name="T3" fmla="*/ 373 h 839"/>
                <a:gd name="T4" fmla="*/ 346 w 680"/>
                <a:gd name="T5" fmla="*/ 87 h 839"/>
                <a:gd name="T6" fmla="*/ 414 w 680"/>
                <a:gd name="T7" fmla="*/ 35 h 839"/>
                <a:gd name="T8" fmla="*/ 482 w 680"/>
                <a:gd name="T9" fmla="*/ 35 h 839"/>
                <a:gd name="T10" fmla="*/ 414 w 680"/>
                <a:gd name="T11" fmla="*/ 61 h 839"/>
                <a:gd name="T12" fmla="*/ 142 w 680"/>
                <a:gd name="T13" fmla="*/ 399 h 839"/>
                <a:gd name="T14" fmla="*/ 6 w 680"/>
                <a:gd name="T15" fmla="*/ 399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1122" y="1152"/>
              <a:ext cx="482" cy="455"/>
            </a:xfrm>
            <a:custGeom>
              <a:avLst/>
              <a:gdLst/>
              <a:ahLst/>
              <a:cxnLst>
                <a:cxn ang="0">
                  <a:pos x="8" y="736"/>
                </a:cxn>
                <a:cxn ang="0">
                  <a:pos x="152" y="688"/>
                </a:cxn>
                <a:cxn ang="0">
                  <a:pos x="488" y="160"/>
                </a:cxn>
                <a:cxn ang="0">
                  <a:pos x="584" y="64"/>
                </a:cxn>
                <a:cxn ang="0">
                  <a:pos x="680" y="64"/>
                </a:cxn>
                <a:cxn ang="0">
                  <a:pos x="584" y="112"/>
                </a:cxn>
                <a:cxn ang="0">
                  <a:pos x="200" y="736"/>
                </a:cxn>
                <a:cxn ang="0">
                  <a:pos x="8" y="736"/>
                </a:cxn>
              </a:cxnLst>
              <a:rect l="0" t="0" r="r" b="b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1945" y="1152"/>
              <a:ext cx="482" cy="455"/>
            </a:xfrm>
            <a:custGeom>
              <a:avLst/>
              <a:gdLst/>
              <a:ahLst/>
              <a:cxnLst>
                <a:cxn ang="0">
                  <a:pos x="8" y="736"/>
                </a:cxn>
                <a:cxn ang="0">
                  <a:pos x="152" y="688"/>
                </a:cxn>
                <a:cxn ang="0">
                  <a:pos x="488" y="160"/>
                </a:cxn>
                <a:cxn ang="0">
                  <a:pos x="584" y="64"/>
                </a:cxn>
                <a:cxn ang="0">
                  <a:pos x="680" y="64"/>
                </a:cxn>
                <a:cxn ang="0">
                  <a:pos x="584" y="112"/>
                </a:cxn>
                <a:cxn ang="0">
                  <a:pos x="200" y="736"/>
                </a:cxn>
                <a:cxn ang="0">
                  <a:pos x="8" y="736"/>
                </a:cxn>
              </a:cxnLst>
              <a:rect l="0" t="0" r="r" b="b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2796" y="1152"/>
              <a:ext cx="482" cy="455"/>
            </a:xfrm>
            <a:custGeom>
              <a:avLst/>
              <a:gdLst/>
              <a:ahLst/>
              <a:cxnLst>
                <a:cxn ang="0">
                  <a:pos x="8" y="736"/>
                </a:cxn>
                <a:cxn ang="0">
                  <a:pos x="152" y="688"/>
                </a:cxn>
                <a:cxn ang="0">
                  <a:pos x="488" y="160"/>
                </a:cxn>
                <a:cxn ang="0">
                  <a:pos x="584" y="64"/>
                </a:cxn>
                <a:cxn ang="0">
                  <a:pos x="680" y="64"/>
                </a:cxn>
                <a:cxn ang="0">
                  <a:pos x="584" y="112"/>
                </a:cxn>
                <a:cxn ang="0">
                  <a:pos x="200" y="736"/>
                </a:cxn>
                <a:cxn ang="0">
                  <a:pos x="8" y="736"/>
                </a:cxn>
              </a:cxnLst>
              <a:rect l="0" t="0" r="r" b="b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auto">
            <a:xfrm>
              <a:off x="3613" y="1152"/>
              <a:ext cx="483" cy="455"/>
            </a:xfrm>
            <a:custGeom>
              <a:avLst/>
              <a:gdLst/>
              <a:ahLst/>
              <a:cxnLst>
                <a:cxn ang="0">
                  <a:pos x="8" y="736"/>
                </a:cxn>
                <a:cxn ang="0">
                  <a:pos x="152" y="688"/>
                </a:cxn>
                <a:cxn ang="0">
                  <a:pos x="488" y="160"/>
                </a:cxn>
                <a:cxn ang="0">
                  <a:pos x="584" y="64"/>
                </a:cxn>
                <a:cxn ang="0">
                  <a:pos x="680" y="64"/>
                </a:cxn>
                <a:cxn ang="0">
                  <a:pos x="584" y="112"/>
                </a:cxn>
                <a:cxn ang="0">
                  <a:pos x="200" y="736"/>
                </a:cxn>
                <a:cxn ang="0">
                  <a:pos x="8" y="736"/>
                </a:cxn>
              </a:cxnLst>
              <a:rect l="0" t="0" r="r" b="b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auto">
            <a:xfrm flipH="1">
              <a:off x="4062" y="1152"/>
              <a:ext cx="482" cy="455"/>
            </a:xfrm>
            <a:custGeom>
              <a:avLst/>
              <a:gdLst/>
              <a:ahLst/>
              <a:cxnLst>
                <a:cxn ang="0">
                  <a:pos x="8" y="736"/>
                </a:cxn>
                <a:cxn ang="0">
                  <a:pos x="152" y="688"/>
                </a:cxn>
                <a:cxn ang="0">
                  <a:pos x="488" y="160"/>
                </a:cxn>
                <a:cxn ang="0">
                  <a:pos x="584" y="64"/>
                </a:cxn>
                <a:cxn ang="0">
                  <a:pos x="680" y="64"/>
                </a:cxn>
                <a:cxn ang="0">
                  <a:pos x="584" y="112"/>
                </a:cxn>
                <a:cxn ang="0">
                  <a:pos x="200" y="736"/>
                </a:cxn>
                <a:cxn ang="0">
                  <a:pos x="8" y="736"/>
                </a:cxn>
              </a:cxnLst>
              <a:rect l="0" t="0" r="r" b="b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90115" name="Line 20"/>
          <p:cNvSpPr>
            <a:spLocks noChangeShapeType="1"/>
          </p:cNvSpPr>
          <p:nvPr/>
        </p:nvSpPr>
        <p:spPr bwMode="auto">
          <a:xfrm>
            <a:off x="4191000" y="2819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116" name="Text Box 21"/>
          <p:cNvSpPr txBox="1">
            <a:spLocks noChangeArrowheads="1"/>
          </p:cNvSpPr>
          <p:nvPr/>
        </p:nvSpPr>
        <p:spPr bwMode="auto">
          <a:xfrm>
            <a:off x="533400" y="19812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DNA</a:t>
            </a:r>
          </a:p>
        </p:txBody>
      </p:sp>
      <p:sp>
        <p:nvSpPr>
          <p:cNvPr id="90117" name="Text Box 22"/>
          <p:cNvSpPr txBox="1">
            <a:spLocks noChangeArrowheads="1"/>
          </p:cNvSpPr>
          <p:nvPr/>
        </p:nvSpPr>
        <p:spPr bwMode="auto">
          <a:xfrm>
            <a:off x="4495800" y="2971800"/>
            <a:ext cx="213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Transcription</a:t>
            </a:r>
          </a:p>
        </p:txBody>
      </p:sp>
      <p:sp>
        <p:nvSpPr>
          <p:cNvPr id="90118" name="Rectangle 23"/>
          <p:cNvSpPr>
            <a:spLocks noChangeArrowheads="1"/>
          </p:cNvSpPr>
          <p:nvPr/>
        </p:nvSpPr>
        <p:spPr bwMode="auto">
          <a:xfrm>
            <a:off x="533400" y="40386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RNA</a:t>
            </a:r>
          </a:p>
        </p:txBody>
      </p:sp>
      <p:sp>
        <p:nvSpPr>
          <p:cNvPr id="90119" name="Line 24"/>
          <p:cNvSpPr>
            <a:spLocks noChangeShapeType="1"/>
          </p:cNvSpPr>
          <p:nvPr/>
        </p:nvSpPr>
        <p:spPr bwMode="auto">
          <a:xfrm>
            <a:off x="2209800" y="4267200"/>
            <a:ext cx="4419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1447800" y="4114800"/>
            <a:ext cx="730250" cy="36671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CAP </a:t>
            </a:r>
          </a:p>
        </p:txBody>
      </p:sp>
      <p:sp>
        <p:nvSpPr>
          <p:cNvPr id="90121" name="Text Box 29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800">
                <a:latin typeface="Calibri" pitchFamily="34" charset="0"/>
              </a:rPr>
              <a:t>Post transcriptional modification of mRNA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228600" y="501015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>
                <a:latin typeface="Courier" charset="0"/>
              </a:rPr>
              <a:t> </a:t>
            </a:r>
            <a:r>
              <a:rPr lang="en-GB" sz="1800">
                <a:latin typeface="Calibri" pitchFamily="34" charset="0"/>
              </a:rPr>
              <a:t>A </a:t>
            </a:r>
            <a:r>
              <a:rPr lang="en-GB" altLang="en-US" sz="1800">
                <a:latin typeface="Calibri" pitchFamily="34" charset="0"/>
              </a:rPr>
              <a:t>“</a:t>
            </a:r>
            <a:r>
              <a:rPr lang="en-GB" sz="1800">
                <a:latin typeface="Calibri" pitchFamily="34" charset="0"/>
              </a:rPr>
              <a:t>CAP</a:t>
            </a:r>
            <a:r>
              <a:rPr lang="en-GB" altLang="en-US" sz="1800">
                <a:latin typeface="Calibri" pitchFamily="34" charset="0"/>
              </a:rPr>
              <a:t>”</a:t>
            </a:r>
            <a:r>
              <a:rPr lang="en-GB" sz="1800">
                <a:latin typeface="Calibri" pitchFamily="34" charset="0"/>
              </a:rPr>
              <a:t> structure is added to the 5</a:t>
            </a:r>
            <a:r>
              <a:rPr lang="en-GB" altLang="en-US" sz="1800">
                <a:latin typeface="Calibri" pitchFamily="34" charset="0"/>
              </a:rPr>
              <a:t>’</a:t>
            </a:r>
            <a:r>
              <a:rPr lang="en-GB" sz="1800">
                <a:latin typeface="Calibri" pitchFamily="34" charset="0"/>
              </a:rPr>
              <a:t> end of the mRNA</a:t>
            </a:r>
          </a:p>
        </p:txBody>
      </p:sp>
      <p:sp>
        <p:nvSpPr>
          <p:cNvPr id="90123" name="Text Box 32"/>
          <p:cNvSpPr txBox="1">
            <a:spLocks noChangeArrowheads="1"/>
          </p:cNvSpPr>
          <p:nvPr/>
        </p:nvSpPr>
        <p:spPr bwMode="auto">
          <a:xfrm>
            <a:off x="365125" y="2063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solidFill>
                  <a:srgbClr val="FF5050"/>
                </a:solidFill>
                <a:latin typeface="Calibri" pitchFamily="34" charset="0"/>
              </a:rPr>
              <a:t>H</a:t>
            </a:r>
            <a:endParaRPr lang="en-GB" sz="1800">
              <a:latin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7" grpId="0" animBg="1" autoUpdateAnimBg="0"/>
      <p:bldP spid="1334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6172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2667000" y="1066800"/>
            <a:ext cx="64770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The  CAP is formed by hydrolysis of the terminal triphosphate </a:t>
            </a:r>
          </a:p>
          <a:p>
            <a:pPr>
              <a:lnSpc>
                <a:spcPct val="80000"/>
              </a:lnSpc>
            </a:pPr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of the mRNA to a diphosphate.This then reacts with the </a:t>
            </a:r>
            <a:r>
              <a:rPr lang="en-GB" sz="1600">
                <a:solidFill>
                  <a:srgbClr val="000000"/>
                </a:solidFill>
                <a:latin typeface="Symbol" pitchFamily="18" charset="2"/>
              </a:rPr>
              <a:t>a </a:t>
            </a:r>
            <a:endParaRPr lang="en-GB" sz="160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phosphate of  GTP to form a 5</a:t>
            </a:r>
            <a:r>
              <a:rPr lang="en-GB" altLang="en-US" sz="1600">
                <a:solidFill>
                  <a:srgbClr val="000000"/>
                </a:solidFill>
                <a:latin typeface="Calibri" pitchFamily="34" charset="0"/>
              </a:rPr>
              <a:t>’</a:t>
            </a:r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-5</a:t>
            </a:r>
            <a:r>
              <a:rPr lang="en-GB" altLang="en-US" sz="1600">
                <a:solidFill>
                  <a:srgbClr val="000000"/>
                </a:solidFill>
                <a:latin typeface="Calibri" pitchFamily="34" charset="0"/>
              </a:rPr>
              <a:t>’</a:t>
            </a:r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 phosphate linkage. </a:t>
            </a:r>
          </a:p>
          <a:p>
            <a:pPr>
              <a:lnSpc>
                <a:spcPct val="80000"/>
              </a:lnSpc>
            </a:pPr>
            <a:endParaRPr lang="en-GB" sz="16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The CAP is further modified by Methylation at the N7 position in </a:t>
            </a:r>
          </a:p>
          <a:p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the purine ring to form a 7-Methylguanylate cap.</a:t>
            </a:r>
          </a:p>
          <a:p>
            <a:endParaRPr lang="en-GB" sz="16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The cap acts to protect mRNA at the 5</a:t>
            </a:r>
            <a:r>
              <a:rPr lang="en-GB" altLang="en-US" sz="1600">
                <a:solidFill>
                  <a:srgbClr val="000000"/>
                </a:solidFill>
                <a:latin typeface="Calibri" pitchFamily="34" charset="0"/>
              </a:rPr>
              <a:t>’</a:t>
            </a:r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 end and also greatly </a:t>
            </a:r>
          </a:p>
          <a:p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enhances the translation of mRNA. </a:t>
            </a:r>
          </a:p>
          <a:p>
            <a:endParaRPr lang="en-GB" sz="16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Viruses such as polio are able to interfere with the recognition</a:t>
            </a:r>
          </a:p>
          <a:p>
            <a:r>
              <a:rPr lang="en-GB" sz="1600">
                <a:solidFill>
                  <a:srgbClr val="000000"/>
                </a:solidFill>
                <a:latin typeface="Calibri" pitchFamily="34" charset="0"/>
              </a:rPr>
              <a:t> of the cap during translation.</a:t>
            </a:r>
            <a:endParaRPr lang="en-GB" sz="1600">
              <a:latin typeface="Calibri" pitchFamily="34" charset="0"/>
            </a:endParaRPr>
          </a:p>
        </p:txBody>
      </p:sp>
      <p:grpSp>
        <p:nvGrpSpPr>
          <p:cNvPr id="91139" name="Group 5"/>
          <p:cNvGrpSpPr>
            <a:grpSpLocks/>
          </p:cNvGrpSpPr>
          <p:nvPr/>
        </p:nvGrpSpPr>
        <p:grpSpPr bwMode="auto">
          <a:xfrm>
            <a:off x="0" y="2971800"/>
            <a:ext cx="2590800" cy="1433513"/>
            <a:chOff x="768" y="720"/>
            <a:chExt cx="1632" cy="903"/>
          </a:xfrm>
        </p:grpSpPr>
        <p:sp>
          <p:nvSpPr>
            <p:cNvPr id="91177" name="AutoShape 6"/>
            <p:cNvSpPr>
              <a:spLocks noChangeArrowheads="1"/>
            </p:cNvSpPr>
            <p:nvPr/>
          </p:nvSpPr>
          <p:spPr bwMode="auto">
            <a:xfrm rot="-5400000">
              <a:off x="1128" y="840"/>
              <a:ext cx="720" cy="576"/>
            </a:xfrm>
            <a:prstGeom prst="hexagon">
              <a:avLst>
                <a:gd name="adj" fmla="val 31250"/>
                <a:gd name="vf" fmla="val 11547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178" name="Line 7"/>
            <p:cNvSpPr>
              <a:spLocks noChangeShapeType="1"/>
            </p:cNvSpPr>
            <p:nvPr/>
          </p:nvSpPr>
          <p:spPr bwMode="auto">
            <a:xfrm>
              <a:off x="1728" y="96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179" name="Text Box 8"/>
            <p:cNvSpPr txBox="1">
              <a:spLocks noChangeArrowheads="1"/>
            </p:cNvSpPr>
            <p:nvPr/>
          </p:nvSpPr>
          <p:spPr bwMode="auto">
            <a:xfrm>
              <a:off x="1104" y="864"/>
              <a:ext cx="22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Calibri" pitchFamily="34" charset="0"/>
                </a:rPr>
                <a:t>N</a:t>
              </a:r>
            </a:p>
          </p:txBody>
        </p:sp>
        <p:sp>
          <p:nvSpPr>
            <p:cNvPr id="91180" name="Text Box 9"/>
            <p:cNvSpPr txBox="1">
              <a:spLocks noChangeArrowheads="1"/>
            </p:cNvSpPr>
            <p:nvPr/>
          </p:nvSpPr>
          <p:spPr bwMode="auto">
            <a:xfrm>
              <a:off x="1344" y="1344"/>
              <a:ext cx="22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Calibri" pitchFamily="34" charset="0"/>
                </a:rPr>
                <a:t>N</a:t>
              </a:r>
            </a:p>
          </p:txBody>
        </p:sp>
        <p:sp>
          <p:nvSpPr>
            <p:cNvPr id="91181" name="Text Box 10"/>
            <p:cNvSpPr txBox="1">
              <a:spLocks noChangeArrowheads="1"/>
            </p:cNvSpPr>
            <p:nvPr/>
          </p:nvSpPr>
          <p:spPr bwMode="auto">
            <a:xfrm>
              <a:off x="768" y="1392"/>
              <a:ext cx="37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Calibri" pitchFamily="34" charset="0"/>
                </a:rPr>
                <a:t>NH</a:t>
              </a:r>
              <a:r>
                <a:rPr lang="en-GB" sz="1800" baseline="-25000">
                  <a:latin typeface="Calibri" pitchFamily="34" charset="0"/>
                </a:rPr>
                <a:t>2</a:t>
              </a:r>
              <a:endParaRPr lang="en-GB" sz="1800">
                <a:latin typeface="Calibri" pitchFamily="34" charset="0"/>
              </a:endParaRPr>
            </a:p>
          </p:txBody>
        </p:sp>
        <p:sp>
          <p:nvSpPr>
            <p:cNvPr id="91182" name="Line 11"/>
            <p:cNvSpPr>
              <a:spLocks noChangeShapeType="1"/>
            </p:cNvSpPr>
            <p:nvPr/>
          </p:nvSpPr>
          <p:spPr bwMode="auto">
            <a:xfrm flipH="1">
              <a:off x="1056" y="1296"/>
              <a:ext cx="14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183" name="AutoShape 12"/>
            <p:cNvSpPr>
              <a:spLocks noChangeArrowheads="1"/>
            </p:cNvSpPr>
            <p:nvPr/>
          </p:nvSpPr>
          <p:spPr bwMode="auto">
            <a:xfrm rot="5400000">
              <a:off x="1776" y="816"/>
              <a:ext cx="624" cy="624"/>
            </a:xfrm>
            <a:prstGeom prst="pentagon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184" name="Text Box 13"/>
            <p:cNvSpPr txBox="1">
              <a:spLocks noChangeArrowheads="1"/>
            </p:cNvSpPr>
            <p:nvPr/>
          </p:nvSpPr>
          <p:spPr bwMode="auto">
            <a:xfrm>
              <a:off x="2016" y="720"/>
              <a:ext cx="22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Calibri" pitchFamily="34" charset="0"/>
                </a:rPr>
                <a:t>N</a:t>
              </a:r>
            </a:p>
          </p:txBody>
        </p:sp>
        <p:sp>
          <p:nvSpPr>
            <p:cNvPr id="91185" name="Text Box 14"/>
            <p:cNvSpPr txBox="1">
              <a:spLocks noChangeArrowheads="1"/>
            </p:cNvSpPr>
            <p:nvPr/>
          </p:nvSpPr>
          <p:spPr bwMode="auto">
            <a:xfrm>
              <a:off x="2016" y="1344"/>
              <a:ext cx="22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Calibri" pitchFamily="34" charset="0"/>
                </a:rPr>
                <a:t>N</a:t>
              </a:r>
            </a:p>
          </p:txBody>
        </p:sp>
      </p:grpSp>
      <p:sp>
        <p:nvSpPr>
          <p:cNvPr id="91140" name="Line 15"/>
          <p:cNvSpPr>
            <a:spLocks noChangeShapeType="1"/>
          </p:cNvSpPr>
          <p:nvPr/>
        </p:nvSpPr>
        <p:spPr bwMode="auto">
          <a:xfrm>
            <a:off x="7391400" y="4800600"/>
            <a:ext cx="220663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91141" name="Group 16"/>
          <p:cNvGrpSpPr>
            <a:grpSpLocks/>
          </p:cNvGrpSpPr>
          <p:nvPr/>
        </p:nvGrpSpPr>
        <p:grpSpPr bwMode="auto">
          <a:xfrm>
            <a:off x="2057400" y="2209800"/>
            <a:ext cx="7085013" cy="3733800"/>
            <a:chOff x="1296" y="720"/>
            <a:chExt cx="4463" cy="2352"/>
          </a:xfrm>
        </p:grpSpPr>
        <p:sp>
          <p:nvSpPr>
            <p:cNvPr id="91144" name="Line 17"/>
            <p:cNvSpPr>
              <a:spLocks noChangeShapeType="1"/>
            </p:cNvSpPr>
            <p:nvPr/>
          </p:nvSpPr>
          <p:spPr bwMode="auto">
            <a:xfrm flipV="1">
              <a:off x="1488" y="960"/>
              <a:ext cx="0" cy="2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145" name="Text Box 18"/>
            <p:cNvSpPr txBox="1">
              <a:spLocks noChangeArrowheads="1"/>
            </p:cNvSpPr>
            <p:nvPr/>
          </p:nvSpPr>
          <p:spPr bwMode="auto">
            <a:xfrm>
              <a:off x="1296" y="720"/>
              <a:ext cx="4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>
                  <a:solidFill>
                    <a:srgbClr val="FF0066"/>
                  </a:solidFill>
                  <a:latin typeface="Calibri" pitchFamily="34" charset="0"/>
                </a:rPr>
                <a:t>CH </a:t>
              </a:r>
              <a:r>
                <a:rPr lang="en-GB" sz="1800" baseline="-25000">
                  <a:solidFill>
                    <a:srgbClr val="FF0066"/>
                  </a:solidFill>
                  <a:latin typeface="Calibri" pitchFamily="34" charset="0"/>
                </a:rPr>
                <a:t>3</a:t>
              </a:r>
              <a:endParaRPr lang="en-GB" sz="1800">
                <a:latin typeface="Calibri" pitchFamily="34" charset="0"/>
              </a:endParaRPr>
            </a:p>
          </p:txBody>
        </p:sp>
        <p:sp>
          <p:nvSpPr>
            <p:cNvPr id="91146" name="AutoShape 19"/>
            <p:cNvSpPr>
              <a:spLocks noChangeArrowheads="1"/>
            </p:cNvSpPr>
            <p:nvPr/>
          </p:nvSpPr>
          <p:spPr bwMode="auto">
            <a:xfrm>
              <a:off x="1488" y="2592"/>
              <a:ext cx="864" cy="480"/>
            </a:xfrm>
            <a:prstGeom prst="pentagon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147" name="Line 20"/>
            <p:cNvSpPr>
              <a:spLocks noChangeShapeType="1"/>
            </p:cNvSpPr>
            <p:nvPr/>
          </p:nvSpPr>
          <p:spPr bwMode="auto">
            <a:xfrm>
              <a:off x="1488" y="2064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148" name="Line 21"/>
            <p:cNvSpPr>
              <a:spLocks noChangeShapeType="1"/>
            </p:cNvSpPr>
            <p:nvPr/>
          </p:nvSpPr>
          <p:spPr bwMode="auto">
            <a:xfrm>
              <a:off x="2352" y="264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149" name="Text Box 22"/>
            <p:cNvSpPr txBox="1">
              <a:spLocks noChangeArrowheads="1"/>
            </p:cNvSpPr>
            <p:nvPr/>
          </p:nvSpPr>
          <p:spPr bwMode="auto">
            <a:xfrm>
              <a:off x="2160" y="2304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Calibri" pitchFamily="34" charset="0"/>
                </a:rPr>
                <a:t>CH2</a:t>
              </a:r>
            </a:p>
          </p:txBody>
        </p:sp>
        <p:grpSp>
          <p:nvGrpSpPr>
            <p:cNvPr id="91150" name="Group 23"/>
            <p:cNvGrpSpPr>
              <a:grpSpLocks/>
            </p:cNvGrpSpPr>
            <p:nvPr/>
          </p:nvGrpSpPr>
          <p:grpSpPr bwMode="auto">
            <a:xfrm>
              <a:off x="2544" y="1968"/>
              <a:ext cx="2132" cy="855"/>
              <a:chOff x="2496" y="1728"/>
              <a:chExt cx="2132" cy="855"/>
            </a:xfrm>
          </p:grpSpPr>
          <p:grpSp>
            <p:nvGrpSpPr>
              <p:cNvPr id="91152" name="Group 24"/>
              <p:cNvGrpSpPr>
                <a:grpSpLocks/>
              </p:cNvGrpSpPr>
              <p:nvPr/>
            </p:nvGrpSpPr>
            <p:grpSpPr bwMode="auto">
              <a:xfrm>
                <a:off x="2592" y="1728"/>
                <a:ext cx="740" cy="855"/>
                <a:chOff x="3552" y="1776"/>
                <a:chExt cx="740" cy="855"/>
              </a:xfrm>
            </p:grpSpPr>
            <p:sp>
              <p:nvSpPr>
                <p:cNvPr id="9117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552" y="2064"/>
                  <a:ext cx="7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1800">
                      <a:latin typeface="Calibri" pitchFamily="34" charset="0"/>
                    </a:rPr>
                    <a:t>O - P - O-</a:t>
                  </a:r>
                </a:p>
              </p:txBody>
            </p:sp>
            <p:sp>
              <p:nvSpPr>
                <p:cNvPr id="9117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792" y="2400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1800">
                      <a:latin typeface="Calibri" pitchFamily="34" charset="0"/>
                    </a:rPr>
                    <a:t>O</a:t>
                  </a:r>
                </a:p>
              </p:txBody>
            </p:sp>
            <p:sp>
              <p:nvSpPr>
                <p:cNvPr id="91172" name="Line 27"/>
                <p:cNvSpPr>
                  <a:spLocks noChangeShapeType="1"/>
                </p:cNvSpPr>
                <p:nvPr/>
              </p:nvSpPr>
              <p:spPr bwMode="auto">
                <a:xfrm>
                  <a:off x="3888" y="230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91173" name="Group 28"/>
                <p:cNvGrpSpPr>
                  <a:grpSpLocks/>
                </p:cNvGrpSpPr>
                <p:nvPr/>
              </p:nvGrpSpPr>
              <p:grpSpPr bwMode="auto">
                <a:xfrm>
                  <a:off x="3888" y="1968"/>
                  <a:ext cx="48" cy="96"/>
                  <a:chOff x="3888" y="1968"/>
                  <a:chExt cx="48" cy="96"/>
                </a:xfrm>
              </p:grpSpPr>
              <p:sp>
                <p:nvSpPr>
                  <p:cNvPr id="9117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1968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117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968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91174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792" y="1776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1800">
                      <a:latin typeface="Calibri" pitchFamily="34" charset="0"/>
                    </a:rPr>
                    <a:t>O</a:t>
                  </a:r>
                </a:p>
              </p:txBody>
            </p:sp>
          </p:grpSp>
          <p:grpSp>
            <p:nvGrpSpPr>
              <p:cNvPr id="91153" name="Group 32"/>
              <p:cNvGrpSpPr>
                <a:grpSpLocks/>
              </p:cNvGrpSpPr>
              <p:nvPr/>
            </p:nvGrpSpPr>
            <p:grpSpPr bwMode="auto">
              <a:xfrm>
                <a:off x="3264" y="1728"/>
                <a:ext cx="740" cy="855"/>
                <a:chOff x="3552" y="1776"/>
                <a:chExt cx="740" cy="855"/>
              </a:xfrm>
            </p:grpSpPr>
            <p:sp>
              <p:nvSpPr>
                <p:cNvPr id="9116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552" y="2064"/>
                  <a:ext cx="7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1800">
                      <a:latin typeface="Calibri" pitchFamily="34" charset="0"/>
                    </a:rPr>
                    <a:t>O - P - O-</a:t>
                  </a:r>
                </a:p>
              </p:txBody>
            </p:sp>
            <p:sp>
              <p:nvSpPr>
                <p:cNvPr id="9116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792" y="2400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1800">
                      <a:latin typeface="Calibri" pitchFamily="34" charset="0"/>
                    </a:rPr>
                    <a:t>O</a:t>
                  </a:r>
                </a:p>
              </p:txBody>
            </p:sp>
            <p:sp>
              <p:nvSpPr>
                <p:cNvPr id="91165" name="Line 35"/>
                <p:cNvSpPr>
                  <a:spLocks noChangeShapeType="1"/>
                </p:cNvSpPr>
                <p:nvPr/>
              </p:nvSpPr>
              <p:spPr bwMode="auto">
                <a:xfrm>
                  <a:off x="3888" y="230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91166" name="Group 36"/>
                <p:cNvGrpSpPr>
                  <a:grpSpLocks/>
                </p:cNvGrpSpPr>
                <p:nvPr/>
              </p:nvGrpSpPr>
              <p:grpSpPr bwMode="auto">
                <a:xfrm>
                  <a:off x="3888" y="1968"/>
                  <a:ext cx="48" cy="96"/>
                  <a:chOff x="3888" y="1968"/>
                  <a:chExt cx="48" cy="96"/>
                </a:xfrm>
              </p:grpSpPr>
              <p:sp>
                <p:nvSpPr>
                  <p:cNvPr id="9116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1968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116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968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9116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792" y="1776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1800">
                      <a:latin typeface="Calibri" pitchFamily="34" charset="0"/>
                    </a:rPr>
                    <a:t>O</a:t>
                  </a:r>
                </a:p>
              </p:txBody>
            </p:sp>
          </p:grpSp>
          <p:grpSp>
            <p:nvGrpSpPr>
              <p:cNvPr id="91154" name="Group 40"/>
              <p:cNvGrpSpPr>
                <a:grpSpLocks/>
              </p:cNvGrpSpPr>
              <p:nvPr/>
            </p:nvGrpSpPr>
            <p:grpSpPr bwMode="auto">
              <a:xfrm>
                <a:off x="3936" y="1728"/>
                <a:ext cx="692" cy="855"/>
                <a:chOff x="3552" y="1776"/>
                <a:chExt cx="692" cy="855"/>
              </a:xfrm>
            </p:grpSpPr>
            <p:sp>
              <p:nvSpPr>
                <p:cNvPr id="9115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552" y="2064"/>
                  <a:ext cx="69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1800">
                      <a:latin typeface="Calibri" pitchFamily="34" charset="0"/>
                    </a:rPr>
                    <a:t>O - P - O</a:t>
                  </a:r>
                </a:p>
              </p:txBody>
            </p:sp>
            <p:sp>
              <p:nvSpPr>
                <p:cNvPr id="9115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792" y="2400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1800">
                      <a:latin typeface="Calibri" pitchFamily="34" charset="0"/>
                    </a:rPr>
                    <a:t>O</a:t>
                  </a:r>
                </a:p>
              </p:txBody>
            </p:sp>
            <p:sp>
              <p:nvSpPr>
                <p:cNvPr id="91158" name="Line 43"/>
                <p:cNvSpPr>
                  <a:spLocks noChangeShapeType="1"/>
                </p:cNvSpPr>
                <p:nvPr/>
              </p:nvSpPr>
              <p:spPr bwMode="auto">
                <a:xfrm>
                  <a:off x="3888" y="230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91159" name="Group 44"/>
                <p:cNvGrpSpPr>
                  <a:grpSpLocks/>
                </p:cNvGrpSpPr>
                <p:nvPr/>
              </p:nvGrpSpPr>
              <p:grpSpPr bwMode="auto">
                <a:xfrm>
                  <a:off x="3888" y="1968"/>
                  <a:ext cx="48" cy="96"/>
                  <a:chOff x="3888" y="1968"/>
                  <a:chExt cx="48" cy="96"/>
                </a:xfrm>
              </p:grpSpPr>
              <p:sp>
                <p:nvSpPr>
                  <p:cNvPr id="91161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1968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116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968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9116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792" y="1776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/>
                  <a:r>
                    <a:rPr lang="en-GB" sz="1800">
                      <a:latin typeface="Calibri" pitchFamily="34" charset="0"/>
                    </a:rPr>
                    <a:t>O</a:t>
                  </a:r>
                </a:p>
              </p:txBody>
            </p:sp>
          </p:grpSp>
          <p:sp>
            <p:nvSpPr>
              <p:cNvPr id="91155" name="Line 48"/>
              <p:cNvSpPr>
                <a:spLocks noChangeShapeType="1"/>
              </p:cNvSpPr>
              <p:nvPr/>
            </p:nvSpPr>
            <p:spPr bwMode="auto">
              <a:xfrm>
                <a:off x="2496" y="21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91151" name="Text Box 49"/>
            <p:cNvSpPr txBox="1">
              <a:spLocks noChangeArrowheads="1"/>
            </p:cNvSpPr>
            <p:nvPr/>
          </p:nvSpPr>
          <p:spPr bwMode="auto">
            <a:xfrm>
              <a:off x="4843" y="2208"/>
              <a:ext cx="9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800">
                  <a:latin typeface="Calibri" pitchFamily="34" charset="0"/>
                </a:rPr>
                <a:t>5</a:t>
              </a:r>
              <a:r>
                <a:rPr lang="en-GB" altLang="en-US" sz="1800">
                  <a:latin typeface="Calibri" pitchFamily="34" charset="0"/>
                </a:rPr>
                <a:t>’</a:t>
              </a:r>
              <a:r>
                <a:rPr lang="en-GB" sz="1800">
                  <a:latin typeface="Calibri" pitchFamily="34" charset="0"/>
                </a:rPr>
                <a:t> mRNA</a:t>
              </a:r>
            </a:p>
          </p:txBody>
        </p:sp>
      </p:grpSp>
      <p:sp>
        <p:nvSpPr>
          <p:cNvPr id="91142" name="Text Box 50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800">
                <a:latin typeface="Calibri" pitchFamily="34" charset="0"/>
              </a:rPr>
              <a:t>RNA CAP Structure</a:t>
            </a:r>
          </a:p>
        </p:txBody>
      </p:sp>
      <p:sp>
        <p:nvSpPr>
          <p:cNvPr id="91143" name="Text Box 51"/>
          <p:cNvSpPr txBox="1">
            <a:spLocks noChangeArrowheads="1"/>
          </p:cNvSpPr>
          <p:nvPr/>
        </p:nvSpPr>
        <p:spPr bwMode="auto">
          <a:xfrm>
            <a:off x="381000" y="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Calibri" pitchFamily="34" charset="0"/>
            </a:endParaRPr>
          </a:p>
        </p:txBody>
      </p:sp>
      <p:grpSp>
        <p:nvGrpSpPr>
          <p:cNvPr id="92162" name="Group 3"/>
          <p:cNvGrpSpPr>
            <a:grpSpLocks/>
          </p:cNvGrpSpPr>
          <p:nvPr/>
        </p:nvGrpSpPr>
        <p:grpSpPr bwMode="auto">
          <a:xfrm>
            <a:off x="1447800" y="1828800"/>
            <a:ext cx="5765800" cy="722313"/>
            <a:chOff x="912" y="1152"/>
            <a:chExt cx="3632" cy="455"/>
          </a:xfrm>
        </p:grpSpPr>
        <p:sp>
          <p:nvSpPr>
            <p:cNvPr id="18436" name="Freeform 4"/>
            <p:cNvSpPr>
              <a:spLocks/>
            </p:cNvSpPr>
            <p:nvPr/>
          </p:nvSpPr>
          <p:spPr bwMode="auto">
            <a:xfrm flipH="1">
              <a:off x="3244" y="1152"/>
              <a:ext cx="483" cy="455"/>
            </a:xfrm>
            <a:custGeom>
              <a:avLst/>
              <a:gdLst/>
              <a:ahLst/>
              <a:cxnLst>
                <a:cxn ang="0">
                  <a:pos x="8" y="736"/>
                </a:cxn>
                <a:cxn ang="0">
                  <a:pos x="152" y="688"/>
                </a:cxn>
                <a:cxn ang="0">
                  <a:pos x="488" y="160"/>
                </a:cxn>
                <a:cxn ang="0">
                  <a:pos x="584" y="64"/>
                </a:cxn>
                <a:cxn ang="0">
                  <a:pos x="680" y="64"/>
                </a:cxn>
                <a:cxn ang="0">
                  <a:pos x="584" y="112"/>
                </a:cxn>
                <a:cxn ang="0">
                  <a:pos x="200" y="736"/>
                </a:cxn>
                <a:cxn ang="0">
                  <a:pos x="8" y="736"/>
                </a:cxn>
              </a:cxnLst>
              <a:rect l="0" t="0" r="r" b="b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437" name="Freeform 5"/>
            <p:cNvSpPr>
              <a:spLocks/>
            </p:cNvSpPr>
            <p:nvPr/>
          </p:nvSpPr>
          <p:spPr bwMode="auto">
            <a:xfrm flipH="1">
              <a:off x="2393" y="1152"/>
              <a:ext cx="483" cy="455"/>
            </a:xfrm>
            <a:custGeom>
              <a:avLst/>
              <a:gdLst/>
              <a:ahLst/>
              <a:cxnLst>
                <a:cxn ang="0">
                  <a:pos x="8" y="736"/>
                </a:cxn>
                <a:cxn ang="0">
                  <a:pos x="152" y="688"/>
                </a:cxn>
                <a:cxn ang="0">
                  <a:pos x="488" y="160"/>
                </a:cxn>
                <a:cxn ang="0">
                  <a:pos x="584" y="64"/>
                </a:cxn>
                <a:cxn ang="0">
                  <a:pos x="680" y="64"/>
                </a:cxn>
                <a:cxn ang="0">
                  <a:pos x="584" y="112"/>
                </a:cxn>
                <a:cxn ang="0">
                  <a:pos x="200" y="736"/>
                </a:cxn>
                <a:cxn ang="0">
                  <a:pos x="8" y="736"/>
                </a:cxn>
              </a:cxnLst>
              <a:rect l="0" t="0" r="r" b="b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auto">
            <a:xfrm flipH="1">
              <a:off x="1570" y="1152"/>
              <a:ext cx="483" cy="455"/>
            </a:xfrm>
            <a:custGeom>
              <a:avLst/>
              <a:gdLst/>
              <a:ahLst/>
              <a:cxnLst>
                <a:cxn ang="0">
                  <a:pos x="8" y="736"/>
                </a:cxn>
                <a:cxn ang="0">
                  <a:pos x="152" y="688"/>
                </a:cxn>
                <a:cxn ang="0">
                  <a:pos x="488" y="160"/>
                </a:cxn>
                <a:cxn ang="0">
                  <a:pos x="584" y="64"/>
                </a:cxn>
                <a:cxn ang="0">
                  <a:pos x="680" y="64"/>
                </a:cxn>
                <a:cxn ang="0">
                  <a:pos x="584" y="112"/>
                </a:cxn>
                <a:cxn ang="0">
                  <a:pos x="200" y="736"/>
                </a:cxn>
                <a:cxn ang="0">
                  <a:pos x="8" y="736"/>
                </a:cxn>
              </a:cxnLst>
              <a:rect l="0" t="0" r="r" b="b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2179" name="Freeform 7"/>
            <p:cNvSpPr>
              <a:spLocks/>
            </p:cNvSpPr>
            <p:nvPr/>
          </p:nvSpPr>
          <p:spPr bwMode="auto">
            <a:xfrm>
              <a:off x="912" y="1152"/>
              <a:ext cx="482" cy="455"/>
            </a:xfrm>
            <a:custGeom>
              <a:avLst/>
              <a:gdLst>
                <a:gd name="T0" fmla="*/ 6 w 680"/>
                <a:gd name="T1" fmla="*/ 399 h 839"/>
                <a:gd name="T2" fmla="*/ 108 w 680"/>
                <a:gd name="T3" fmla="*/ 373 h 839"/>
                <a:gd name="T4" fmla="*/ 346 w 680"/>
                <a:gd name="T5" fmla="*/ 87 h 839"/>
                <a:gd name="T6" fmla="*/ 414 w 680"/>
                <a:gd name="T7" fmla="*/ 35 h 839"/>
                <a:gd name="T8" fmla="*/ 482 w 680"/>
                <a:gd name="T9" fmla="*/ 35 h 839"/>
                <a:gd name="T10" fmla="*/ 414 w 680"/>
                <a:gd name="T11" fmla="*/ 61 h 839"/>
                <a:gd name="T12" fmla="*/ 142 w 680"/>
                <a:gd name="T13" fmla="*/ 399 h 839"/>
                <a:gd name="T14" fmla="*/ 6 w 680"/>
                <a:gd name="T15" fmla="*/ 399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180" name="Freeform 8"/>
            <p:cNvSpPr>
              <a:spLocks/>
            </p:cNvSpPr>
            <p:nvPr/>
          </p:nvSpPr>
          <p:spPr bwMode="auto">
            <a:xfrm flipH="1">
              <a:off x="1360" y="1152"/>
              <a:ext cx="483" cy="455"/>
            </a:xfrm>
            <a:custGeom>
              <a:avLst/>
              <a:gdLst>
                <a:gd name="T0" fmla="*/ 6 w 680"/>
                <a:gd name="T1" fmla="*/ 399 h 839"/>
                <a:gd name="T2" fmla="*/ 108 w 680"/>
                <a:gd name="T3" fmla="*/ 373 h 839"/>
                <a:gd name="T4" fmla="*/ 347 w 680"/>
                <a:gd name="T5" fmla="*/ 87 h 839"/>
                <a:gd name="T6" fmla="*/ 415 w 680"/>
                <a:gd name="T7" fmla="*/ 35 h 839"/>
                <a:gd name="T8" fmla="*/ 483 w 680"/>
                <a:gd name="T9" fmla="*/ 35 h 839"/>
                <a:gd name="T10" fmla="*/ 415 w 680"/>
                <a:gd name="T11" fmla="*/ 61 h 839"/>
                <a:gd name="T12" fmla="*/ 142 w 680"/>
                <a:gd name="T13" fmla="*/ 399 h 839"/>
                <a:gd name="T14" fmla="*/ 6 w 680"/>
                <a:gd name="T15" fmla="*/ 399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181" name="Freeform 9"/>
            <p:cNvSpPr>
              <a:spLocks/>
            </p:cNvSpPr>
            <p:nvPr/>
          </p:nvSpPr>
          <p:spPr bwMode="auto">
            <a:xfrm>
              <a:off x="1735" y="1152"/>
              <a:ext cx="482" cy="455"/>
            </a:xfrm>
            <a:custGeom>
              <a:avLst/>
              <a:gdLst>
                <a:gd name="T0" fmla="*/ 6 w 680"/>
                <a:gd name="T1" fmla="*/ 399 h 839"/>
                <a:gd name="T2" fmla="*/ 108 w 680"/>
                <a:gd name="T3" fmla="*/ 373 h 839"/>
                <a:gd name="T4" fmla="*/ 346 w 680"/>
                <a:gd name="T5" fmla="*/ 87 h 839"/>
                <a:gd name="T6" fmla="*/ 414 w 680"/>
                <a:gd name="T7" fmla="*/ 35 h 839"/>
                <a:gd name="T8" fmla="*/ 482 w 680"/>
                <a:gd name="T9" fmla="*/ 35 h 839"/>
                <a:gd name="T10" fmla="*/ 414 w 680"/>
                <a:gd name="T11" fmla="*/ 61 h 839"/>
                <a:gd name="T12" fmla="*/ 142 w 680"/>
                <a:gd name="T13" fmla="*/ 399 h 839"/>
                <a:gd name="T14" fmla="*/ 6 w 680"/>
                <a:gd name="T15" fmla="*/ 399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182" name="Freeform 10"/>
            <p:cNvSpPr>
              <a:spLocks/>
            </p:cNvSpPr>
            <p:nvPr/>
          </p:nvSpPr>
          <p:spPr bwMode="auto">
            <a:xfrm flipH="1">
              <a:off x="2183" y="1152"/>
              <a:ext cx="483" cy="455"/>
            </a:xfrm>
            <a:custGeom>
              <a:avLst/>
              <a:gdLst>
                <a:gd name="T0" fmla="*/ 6 w 680"/>
                <a:gd name="T1" fmla="*/ 399 h 839"/>
                <a:gd name="T2" fmla="*/ 108 w 680"/>
                <a:gd name="T3" fmla="*/ 373 h 839"/>
                <a:gd name="T4" fmla="*/ 347 w 680"/>
                <a:gd name="T5" fmla="*/ 87 h 839"/>
                <a:gd name="T6" fmla="*/ 415 w 680"/>
                <a:gd name="T7" fmla="*/ 35 h 839"/>
                <a:gd name="T8" fmla="*/ 483 w 680"/>
                <a:gd name="T9" fmla="*/ 35 h 839"/>
                <a:gd name="T10" fmla="*/ 415 w 680"/>
                <a:gd name="T11" fmla="*/ 61 h 839"/>
                <a:gd name="T12" fmla="*/ 142 w 680"/>
                <a:gd name="T13" fmla="*/ 399 h 839"/>
                <a:gd name="T14" fmla="*/ 6 w 680"/>
                <a:gd name="T15" fmla="*/ 399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183" name="Freeform 11"/>
            <p:cNvSpPr>
              <a:spLocks/>
            </p:cNvSpPr>
            <p:nvPr/>
          </p:nvSpPr>
          <p:spPr bwMode="auto">
            <a:xfrm>
              <a:off x="2586" y="1152"/>
              <a:ext cx="483" cy="455"/>
            </a:xfrm>
            <a:custGeom>
              <a:avLst/>
              <a:gdLst>
                <a:gd name="T0" fmla="*/ 6 w 680"/>
                <a:gd name="T1" fmla="*/ 399 h 839"/>
                <a:gd name="T2" fmla="*/ 108 w 680"/>
                <a:gd name="T3" fmla="*/ 373 h 839"/>
                <a:gd name="T4" fmla="*/ 347 w 680"/>
                <a:gd name="T5" fmla="*/ 87 h 839"/>
                <a:gd name="T6" fmla="*/ 415 w 680"/>
                <a:gd name="T7" fmla="*/ 35 h 839"/>
                <a:gd name="T8" fmla="*/ 483 w 680"/>
                <a:gd name="T9" fmla="*/ 35 h 839"/>
                <a:gd name="T10" fmla="*/ 415 w 680"/>
                <a:gd name="T11" fmla="*/ 61 h 839"/>
                <a:gd name="T12" fmla="*/ 142 w 680"/>
                <a:gd name="T13" fmla="*/ 399 h 839"/>
                <a:gd name="T14" fmla="*/ 6 w 680"/>
                <a:gd name="T15" fmla="*/ 399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184" name="Freeform 12"/>
            <p:cNvSpPr>
              <a:spLocks/>
            </p:cNvSpPr>
            <p:nvPr/>
          </p:nvSpPr>
          <p:spPr bwMode="auto">
            <a:xfrm flipH="1">
              <a:off x="3034" y="1152"/>
              <a:ext cx="483" cy="455"/>
            </a:xfrm>
            <a:custGeom>
              <a:avLst/>
              <a:gdLst>
                <a:gd name="T0" fmla="*/ 6 w 680"/>
                <a:gd name="T1" fmla="*/ 399 h 839"/>
                <a:gd name="T2" fmla="*/ 108 w 680"/>
                <a:gd name="T3" fmla="*/ 373 h 839"/>
                <a:gd name="T4" fmla="*/ 347 w 680"/>
                <a:gd name="T5" fmla="*/ 87 h 839"/>
                <a:gd name="T6" fmla="*/ 415 w 680"/>
                <a:gd name="T7" fmla="*/ 35 h 839"/>
                <a:gd name="T8" fmla="*/ 483 w 680"/>
                <a:gd name="T9" fmla="*/ 35 h 839"/>
                <a:gd name="T10" fmla="*/ 415 w 680"/>
                <a:gd name="T11" fmla="*/ 61 h 839"/>
                <a:gd name="T12" fmla="*/ 142 w 680"/>
                <a:gd name="T13" fmla="*/ 399 h 839"/>
                <a:gd name="T14" fmla="*/ 6 w 680"/>
                <a:gd name="T15" fmla="*/ 399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185" name="Freeform 13"/>
            <p:cNvSpPr>
              <a:spLocks/>
            </p:cNvSpPr>
            <p:nvPr/>
          </p:nvSpPr>
          <p:spPr bwMode="auto">
            <a:xfrm>
              <a:off x="3403" y="1152"/>
              <a:ext cx="483" cy="455"/>
            </a:xfrm>
            <a:custGeom>
              <a:avLst/>
              <a:gdLst>
                <a:gd name="T0" fmla="*/ 6 w 680"/>
                <a:gd name="T1" fmla="*/ 399 h 839"/>
                <a:gd name="T2" fmla="*/ 108 w 680"/>
                <a:gd name="T3" fmla="*/ 373 h 839"/>
                <a:gd name="T4" fmla="*/ 347 w 680"/>
                <a:gd name="T5" fmla="*/ 87 h 839"/>
                <a:gd name="T6" fmla="*/ 415 w 680"/>
                <a:gd name="T7" fmla="*/ 35 h 839"/>
                <a:gd name="T8" fmla="*/ 483 w 680"/>
                <a:gd name="T9" fmla="*/ 35 h 839"/>
                <a:gd name="T10" fmla="*/ 415 w 680"/>
                <a:gd name="T11" fmla="*/ 61 h 839"/>
                <a:gd name="T12" fmla="*/ 142 w 680"/>
                <a:gd name="T13" fmla="*/ 399 h 839"/>
                <a:gd name="T14" fmla="*/ 6 w 680"/>
                <a:gd name="T15" fmla="*/ 399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186" name="Freeform 14"/>
            <p:cNvSpPr>
              <a:spLocks/>
            </p:cNvSpPr>
            <p:nvPr/>
          </p:nvSpPr>
          <p:spPr bwMode="auto">
            <a:xfrm flipH="1">
              <a:off x="3852" y="1152"/>
              <a:ext cx="482" cy="455"/>
            </a:xfrm>
            <a:custGeom>
              <a:avLst/>
              <a:gdLst>
                <a:gd name="T0" fmla="*/ 6 w 680"/>
                <a:gd name="T1" fmla="*/ 399 h 839"/>
                <a:gd name="T2" fmla="*/ 108 w 680"/>
                <a:gd name="T3" fmla="*/ 373 h 839"/>
                <a:gd name="T4" fmla="*/ 346 w 680"/>
                <a:gd name="T5" fmla="*/ 87 h 839"/>
                <a:gd name="T6" fmla="*/ 414 w 680"/>
                <a:gd name="T7" fmla="*/ 35 h 839"/>
                <a:gd name="T8" fmla="*/ 482 w 680"/>
                <a:gd name="T9" fmla="*/ 35 h 839"/>
                <a:gd name="T10" fmla="*/ 414 w 680"/>
                <a:gd name="T11" fmla="*/ 61 h 839"/>
                <a:gd name="T12" fmla="*/ 142 w 680"/>
                <a:gd name="T13" fmla="*/ 399 h 839"/>
                <a:gd name="T14" fmla="*/ 6 w 680"/>
                <a:gd name="T15" fmla="*/ 399 h 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0"/>
                <a:gd name="T25" fmla="*/ 0 h 839"/>
                <a:gd name="T26" fmla="*/ 680 w 680"/>
                <a:gd name="T27" fmla="*/ 839 h 8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002F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auto">
            <a:xfrm>
              <a:off x="1122" y="1152"/>
              <a:ext cx="482" cy="455"/>
            </a:xfrm>
            <a:custGeom>
              <a:avLst/>
              <a:gdLst/>
              <a:ahLst/>
              <a:cxnLst>
                <a:cxn ang="0">
                  <a:pos x="8" y="736"/>
                </a:cxn>
                <a:cxn ang="0">
                  <a:pos x="152" y="688"/>
                </a:cxn>
                <a:cxn ang="0">
                  <a:pos x="488" y="160"/>
                </a:cxn>
                <a:cxn ang="0">
                  <a:pos x="584" y="64"/>
                </a:cxn>
                <a:cxn ang="0">
                  <a:pos x="680" y="64"/>
                </a:cxn>
                <a:cxn ang="0">
                  <a:pos x="584" y="112"/>
                </a:cxn>
                <a:cxn ang="0">
                  <a:pos x="200" y="736"/>
                </a:cxn>
                <a:cxn ang="0">
                  <a:pos x="8" y="736"/>
                </a:cxn>
              </a:cxnLst>
              <a:rect l="0" t="0" r="r" b="b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448" name="Freeform 16"/>
            <p:cNvSpPr>
              <a:spLocks/>
            </p:cNvSpPr>
            <p:nvPr/>
          </p:nvSpPr>
          <p:spPr bwMode="auto">
            <a:xfrm>
              <a:off x="1945" y="1152"/>
              <a:ext cx="482" cy="455"/>
            </a:xfrm>
            <a:custGeom>
              <a:avLst/>
              <a:gdLst/>
              <a:ahLst/>
              <a:cxnLst>
                <a:cxn ang="0">
                  <a:pos x="8" y="736"/>
                </a:cxn>
                <a:cxn ang="0">
                  <a:pos x="152" y="688"/>
                </a:cxn>
                <a:cxn ang="0">
                  <a:pos x="488" y="160"/>
                </a:cxn>
                <a:cxn ang="0">
                  <a:pos x="584" y="64"/>
                </a:cxn>
                <a:cxn ang="0">
                  <a:pos x="680" y="64"/>
                </a:cxn>
                <a:cxn ang="0">
                  <a:pos x="584" y="112"/>
                </a:cxn>
                <a:cxn ang="0">
                  <a:pos x="200" y="736"/>
                </a:cxn>
                <a:cxn ang="0">
                  <a:pos x="8" y="736"/>
                </a:cxn>
              </a:cxnLst>
              <a:rect l="0" t="0" r="r" b="b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449" name="Freeform 17"/>
            <p:cNvSpPr>
              <a:spLocks/>
            </p:cNvSpPr>
            <p:nvPr/>
          </p:nvSpPr>
          <p:spPr bwMode="auto">
            <a:xfrm>
              <a:off x="2796" y="1152"/>
              <a:ext cx="482" cy="455"/>
            </a:xfrm>
            <a:custGeom>
              <a:avLst/>
              <a:gdLst/>
              <a:ahLst/>
              <a:cxnLst>
                <a:cxn ang="0">
                  <a:pos x="8" y="736"/>
                </a:cxn>
                <a:cxn ang="0">
                  <a:pos x="152" y="688"/>
                </a:cxn>
                <a:cxn ang="0">
                  <a:pos x="488" y="160"/>
                </a:cxn>
                <a:cxn ang="0">
                  <a:pos x="584" y="64"/>
                </a:cxn>
                <a:cxn ang="0">
                  <a:pos x="680" y="64"/>
                </a:cxn>
                <a:cxn ang="0">
                  <a:pos x="584" y="112"/>
                </a:cxn>
                <a:cxn ang="0">
                  <a:pos x="200" y="736"/>
                </a:cxn>
                <a:cxn ang="0">
                  <a:pos x="8" y="736"/>
                </a:cxn>
              </a:cxnLst>
              <a:rect l="0" t="0" r="r" b="b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450" name="Freeform 18"/>
            <p:cNvSpPr>
              <a:spLocks/>
            </p:cNvSpPr>
            <p:nvPr/>
          </p:nvSpPr>
          <p:spPr bwMode="auto">
            <a:xfrm>
              <a:off x="3613" y="1152"/>
              <a:ext cx="483" cy="455"/>
            </a:xfrm>
            <a:custGeom>
              <a:avLst/>
              <a:gdLst/>
              <a:ahLst/>
              <a:cxnLst>
                <a:cxn ang="0">
                  <a:pos x="8" y="736"/>
                </a:cxn>
                <a:cxn ang="0">
                  <a:pos x="152" y="688"/>
                </a:cxn>
                <a:cxn ang="0">
                  <a:pos x="488" y="160"/>
                </a:cxn>
                <a:cxn ang="0">
                  <a:pos x="584" y="64"/>
                </a:cxn>
                <a:cxn ang="0">
                  <a:pos x="680" y="64"/>
                </a:cxn>
                <a:cxn ang="0">
                  <a:pos x="584" y="112"/>
                </a:cxn>
                <a:cxn ang="0">
                  <a:pos x="200" y="736"/>
                </a:cxn>
                <a:cxn ang="0">
                  <a:pos x="8" y="736"/>
                </a:cxn>
              </a:cxnLst>
              <a:rect l="0" t="0" r="r" b="b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451" name="Freeform 19"/>
            <p:cNvSpPr>
              <a:spLocks/>
            </p:cNvSpPr>
            <p:nvPr/>
          </p:nvSpPr>
          <p:spPr bwMode="auto">
            <a:xfrm flipH="1">
              <a:off x="4062" y="1152"/>
              <a:ext cx="482" cy="455"/>
            </a:xfrm>
            <a:custGeom>
              <a:avLst/>
              <a:gdLst/>
              <a:ahLst/>
              <a:cxnLst>
                <a:cxn ang="0">
                  <a:pos x="8" y="736"/>
                </a:cxn>
                <a:cxn ang="0">
                  <a:pos x="152" y="688"/>
                </a:cxn>
                <a:cxn ang="0">
                  <a:pos x="488" y="160"/>
                </a:cxn>
                <a:cxn ang="0">
                  <a:pos x="584" y="64"/>
                </a:cxn>
                <a:cxn ang="0">
                  <a:pos x="680" y="64"/>
                </a:cxn>
                <a:cxn ang="0">
                  <a:pos x="584" y="112"/>
                </a:cxn>
                <a:cxn ang="0">
                  <a:pos x="200" y="736"/>
                </a:cxn>
                <a:cxn ang="0">
                  <a:pos x="8" y="736"/>
                </a:cxn>
              </a:cxnLst>
              <a:rect l="0" t="0" r="r" b="b"/>
              <a:pathLst>
                <a:path w="680" h="839">
                  <a:moveTo>
                    <a:pt x="8" y="736"/>
                  </a:moveTo>
                  <a:cubicBezTo>
                    <a:pt x="0" y="728"/>
                    <a:pt x="72" y="784"/>
                    <a:pt x="152" y="688"/>
                  </a:cubicBezTo>
                  <a:cubicBezTo>
                    <a:pt x="232" y="592"/>
                    <a:pt x="416" y="263"/>
                    <a:pt x="488" y="160"/>
                  </a:cubicBezTo>
                  <a:cubicBezTo>
                    <a:pt x="559" y="56"/>
                    <a:pt x="552" y="80"/>
                    <a:pt x="584" y="64"/>
                  </a:cubicBezTo>
                  <a:cubicBezTo>
                    <a:pt x="616" y="48"/>
                    <a:pt x="680" y="56"/>
                    <a:pt x="680" y="64"/>
                  </a:cubicBezTo>
                  <a:cubicBezTo>
                    <a:pt x="680" y="72"/>
                    <a:pt x="663" y="0"/>
                    <a:pt x="584" y="112"/>
                  </a:cubicBezTo>
                  <a:cubicBezTo>
                    <a:pt x="504" y="223"/>
                    <a:pt x="287" y="632"/>
                    <a:pt x="200" y="736"/>
                  </a:cubicBezTo>
                  <a:cubicBezTo>
                    <a:pt x="112" y="839"/>
                    <a:pt x="16" y="744"/>
                    <a:pt x="8" y="7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92163" name="Line 20"/>
          <p:cNvSpPr>
            <a:spLocks noChangeShapeType="1"/>
          </p:cNvSpPr>
          <p:nvPr/>
        </p:nvSpPr>
        <p:spPr bwMode="auto">
          <a:xfrm>
            <a:off x="4191000" y="2819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4" name="Text Box 21"/>
          <p:cNvSpPr txBox="1">
            <a:spLocks noChangeArrowheads="1"/>
          </p:cNvSpPr>
          <p:nvPr/>
        </p:nvSpPr>
        <p:spPr bwMode="auto">
          <a:xfrm>
            <a:off x="533400" y="19812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DNA</a:t>
            </a:r>
          </a:p>
        </p:txBody>
      </p:sp>
      <p:sp>
        <p:nvSpPr>
          <p:cNvPr id="92165" name="Text Box 22"/>
          <p:cNvSpPr txBox="1">
            <a:spLocks noChangeArrowheads="1"/>
          </p:cNvSpPr>
          <p:nvPr/>
        </p:nvSpPr>
        <p:spPr bwMode="auto">
          <a:xfrm>
            <a:off x="4495800" y="2971800"/>
            <a:ext cx="213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Transcription</a:t>
            </a:r>
          </a:p>
        </p:txBody>
      </p:sp>
      <p:sp>
        <p:nvSpPr>
          <p:cNvPr id="92166" name="Rectangle 23"/>
          <p:cNvSpPr>
            <a:spLocks noChangeArrowheads="1"/>
          </p:cNvSpPr>
          <p:nvPr/>
        </p:nvSpPr>
        <p:spPr bwMode="auto">
          <a:xfrm>
            <a:off x="533400" y="40386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RNA</a:t>
            </a:r>
          </a:p>
        </p:txBody>
      </p:sp>
      <p:sp>
        <p:nvSpPr>
          <p:cNvPr id="92167" name="Line 24"/>
          <p:cNvSpPr>
            <a:spLocks noChangeShapeType="1"/>
          </p:cNvSpPr>
          <p:nvPr/>
        </p:nvSpPr>
        <p:spPr bwMode="auto">
          <a:xfrm>
            <a:off x="2209800" y="4267200"/>
            <a:ext cx="4419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168" name="Text Box 25"/>
          <p:cNvSpPr txBox="1">
            <a:spLocks noChangeArrowheads="1"/>
          </p:cNvSpPr>
          <p:nvPr/>
        </p:nvSpPr>
        <p:spPr bwMode="auto">
          <a:xfrm>
            <a:off x="1447800" y="4114800"/>
            <a:ext cx="730250" cy="36671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CAP 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6775450" y="4114800"/>
            <a:ext cx="236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AAAAAAAAAAAAn </a:t>
            </a:r>
          </a:p>
        </p:txBody>
      </p:sp>
      <p:sp>
        <p:nvSpPr>
          <p:cNvPr id="92170" name="Text Box 27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800">
                <a:latin typeface="Calibri" pitchFamily="34" charset="0"/>
              </a:rPr>
              <a:t>Post transcriptional modification of mRNA</a:t>
            </a:r>
          </a:p>
        </p:txBody>
      </p:sp>
      <p:sp>
        <p:nvSpPr>
          <p:cNvPr id="92171" name="Text Box 28"/>
          <p:cNvSpPr txBox="1">
            <a:spLocks noChangeArrowheads="1"/>
          </p:cNvSpPr>
          <p:nvPr/>
        </p:nvSpPr>
        <p:spPr bwMode="auto">
          <a:xfrm>
            <a:off x="609600" y="228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 sz="1800">
              <a:latin typeface="Calibri" pitchFamily="34" charset="0"/>
            </a:endParaRP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1450975" y="4572000"/>
            <a:ext cx="7085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>
                <a:latin typeface="Calibri" pitchFamily="34" charset="0"/>
              </a:rPr>
              <a:t> Polyadenylation is the addition of   a poly A  tail to</a:t>
            </a:r>
          </a:p>
          <a:p>
            <a:pPr eaLnBrk="1" hangingPunct="1"/>
            <a:r>
              <a:rPr lang="en-GB" sz="1800">
                <a:latin typeface="Calibri" pitchFamily="34" charset="0"/>
              </a:rPr>
              <a:t>the pre-mRNA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1450975" y="5334000"/>
            <a:ext cx="605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>
                <a:latin typeface="Calibri" pitchFamily="34" charset="0"/>
              </a:rPr>
              <a:t>The poly A tail is added one base at a time</a:t>
            </a: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1450975" y="5791200"/>
            <a:ext cx="7689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>
                <a:latin typeface="Calibri" pitchFamily="34" charset="0"/>
              </a:rPr>
              <a:t> The poly A tail is added 11-30 bases downstream</a:t>
            </a:r>
          </a:p>
          <a:p>
            <a:pPr eaLnBrk="1" hangingPunct="1"/>
            <a:r>
              <a:rPr lang="en-GB" sz="1800">
                <a:latin typeface="Calibri" pitchFamily="34" charset="0"/>
              </a:rPr>
              <a:t>of the sequence AAUAAA, which is found in all mRNA</a:t>
            </a:r>
            <a:r>
              <a:rPr lang="en-GB" altLang="en-US" sz="1800">
                <a:latin typeface="Calibri" pitchFamily="34" charset="0"/>
              </a:rPr>
              <a:t>’</a:t>
            </a:r>
            <a:r>
              <a:rPr lang="en-GB" sz="1800">
                <a:latin typeface="Calibri" pitchFamily="34" charset="0"/>
              </a:rPr>
              <a:t>s</a:t>
            </a:r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4876800" y="4038600"/>
            <a:ext cx="1420813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solidFill>
                  <a:srgbClr val="FF5050"/>
                </a:solidFill>
                <a:latin typeface="Calibri" pitchFamily="34" charset="0"/>
              </a:rPr>
              <a:t>AAUAAA</a:t>
            </a:r>
            <a:endParaRPr lang="en-GB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8" grpId="0" autoUpdateAnimBg="0"/>
      <p:bldP spid="18462" grpId="0" autoUpdateAnimBg="0"/>
      <p:bldP spid="18463" grpId="0" autoUpdateAnimBg="0"/>
      <p:bldP spid="18464" grpId="0" autoUpdateAnimBg="0"/>
      <p:bldP spid="18466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5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Calibri" pitchFamily="34" charset="0"/>
            </a:endParaRPr>
          </a:p>
        </p:txBody>
      </p:sp>
      <p:sp>
        <p:nvSpPr>
          <p:cNvPr id="93186" name="Text Box 7"/>
          <p:cNvSpPr txBox="1">
            <a:spLocks noChangeArrowheads="1"/>
          </p:cNvSpPr>
          <p:nvPr/>
        </p:nvSpPr>
        <p:spPr bwMode="auto">
          <a:xfrm>
            <a:off x="1066800" y="990600"/>
            <a:ext cx="70627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A mutation is a heritable change in the sequence</a:t>
            </a:r>
          </a:p>
          <a:p>
            <a:pPr eaLnBrk="1" hangingPunct="1"/>
            <a:r>
              <a:rPr lang="en-GB" sz="1800">
                <a:latin typeface="Calibri" pitchFamily="34" charset="0"/>
              </a:rPr>
              <a:t>of a gene. Studies of mutations in human inherited </a:t>
            </a:r>
          </a:p>
          <a:p>
            <a:pPr eaLnBrk="1" hangingPunct="1"/>
            <a:r>
              <a:rPr lang="en-GB" sz="1800">
                <a:latin typeface="Calibri" pitchFamily="34" charset="0"/>
              </a:rPr>
              <a:t>diseases have shown:-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66713" y="2536825"/>
            <a:ext cx="753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>
                <a:latin typeface="Calibri" pitchFamily="34" charset="0"/>
              </a:rPr>
              <a:t> ~ 13% of cases  feature mutations in gene promoters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66713" y="3375025"/>
            <a:ext cx="8143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>
                <a:latin typeface="Calibri" pitchFamily="34" charset="0"/>
              </a:rPr>
              <a:t>~ 6 % feature mutations  of the  polyadenylation sequence</a:t>
            </a:r>
          </a:p>
          <a:p>
            <a:pPr>
              <a:buFontTx/>
              <a:buChar char="•"/>
            </a:pPr>
            <a:r>
              <a:rPr lang="en-GB">
                <a:latin typeface="Calibri" pitchFamily="34" charset="0"/>
              </a:rPr>
              <a:t> ~ 1.2 % feature mutations of RNA capping 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66713" y="4365625"/>
            <a:ext cx="7559675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>
                <a:latin typeface="Calibri" pitchFamily="34" charset="0"/>
              </a:rPr>
              <a:t> </a:t>
            </a:r>
            <a:r>
              <a:rPr lang="en-GB" sz="1800">
                <a:solidFill>
                  <a:srgbClr val="FF1212"/>
                </a:solidFill>
                <a:latin typeface="Calibri" pitchFamily="34" charset="0"/>
              </a:rPr>
              <a:t>~ 33% feature mutations in splice donor / acceptor  sequences</a:t>
            </a:r>
            <a:endParaRPr lang="en-GB" sz="1800">
              <a:solidFill>
                <a:srgbClr val="FF5050"/>
              </a:solidFill>
              <a:latin typeface="Calibri" pitchFamily="34" charset="0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66713" y="5562600"/>
            <a:ext cx="8320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>
                <a:latin typeface="Calibri" pitchFamily="34" charset="0"/>
              </a:rPr>
              <a:t> the remaining 47% of cases involve mutations that alter  the structure / function of the protein being produced.</a:t>
            </a:r>
          </a:p>
        </p:txBody>
      </p:sp>
      <p:sp>
        <p:nvSpPr>
          <p:cNvPr id="93191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800">
                <a:latin typeface="Calibri" pitchFamily="34" charset="0"/>
              </a:rPr>
              <a:t>Splicing mutations are often found in human </a:t>
            </a:r>
          </a:p>
          <a:p>
            <a:pPr algn="ctr" eaLnBrk="1" hangingPunct="1"/>
            <a:r>
              <a:rPr lang="en-GB" sz="1800">
                <a:latin typeface="Calibri" pitchFamily="34" charset="0"/>
              </a:rPr>
              <a:t>genetic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utoUpdateAnimBg="0"/>
      <p:bldP spid="22539" grpId="0" autoUpdateAnimBg="0"/>
      <p:bldP spid="22540" grpId="0" animBg="1" autoUpdateAnimBg="0"/>
      <p:bldP spid="2254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17525" y="358775"/>
            <a:ext cx="7788275" cy="45720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b="1">
                <a:latin typeface="Calibri" pitchFamily="34" charset="0"/>
              </a:rPr>
              <a:t>How Many Genes Are Expressed In A Cell ?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8600" y="923925"/>
            <a:ext cx="89154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>
              <a:latin typeface="Calibri" pitchFamily="34" charset="0"/>
            </a:endParaRPr>
          </a:p>
          <a:p>
            <a:pPr eaLnBrk="1" hangingPunct="1"/>
            <a:r>
              <a:rPr lang="en-GB">
                <a:latin typeface="Calibri" pitchFamily="34" charset="0"/>
              </a:rPr>
              <a:t>When a gene is used we say it is </a:t>
            </a:r>
            <a:r>
              <a:rPr lang="en-GB" altLang="en-US" b="1">
                <a:latin typeface="Calibri" pitchFamily="34" charset="0"/>
              </a:rPr>
              <a:t>“</a:t>
            </a:r>
            <a:r>
              <a:rPr lang="en-GB" b="1">
                <a:latin typeface="Calibri" pitchFamily="34" charset="0"/>
              </a:rPr>
              <a:t>expressed</a:t>
            </a:r>
            <a:r>
              <a:rPr lang="en-GB" altLang="en-US" b="1">
                <a:latin typeface="Calibri" pitchFamily="34" charset="0"/>
              </a:rPr>
              <a:t>”</a:t>
            </a:r>
            <a:endParaRPr lang="en-GB">
              <a:latin typeface="Calibri" pitchFamily="34" charset="0"/>
            </a:endParaRP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609600" y="381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>
              <a:latin typeface="Calibri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57200" y="2133600"/>
            <a:ext cx="8304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400">
                <a:latin typeface="Calibri" pitchFamily="34" charset="0"/>
              </a:rPr>
              <a:t>Typically, 10,000 - 30,000 different genes are expressed in </a:t>
            </a:r>
          </a:p>
          <a:p>
            <a:r>
              <a:rPr lang="en-GB" sz="2400">
                <a:latin typeface="Calibri" pitchFamily="34" charset="0"/>
              </a:rPr>
              <a:t>Human  Cells / Tissues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04800" y="2895600"/>
            <a:ext cx="79263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 sz="24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sz="2400">
                <a:latin typeface="Calibri" pitchFamily="34" charset="0"/>
              </a:rPr>
              <a:t> Some genes are expressed in all cells. These include </a:t>
            </a:r>
          </a:p>
          <a:p>
            <a:r>
              <a:rPr lang="en-GB" altLang="en-US" sz="2400">
                <a:latin typeface="Calibri" pitchFamily="34" charset="0"/>
              </a:rPr>
              <a:t>“</a:t>
            </a:r>
            <a:r>
              <a:rPr lang="en-GB" sz="2400">
                <a:latin typeface="Calibri" pitchFamily="34" charset="0"/>
              </a:rPr>
              <a:t>Housekeeping Genes</a:t>
            </a:r>
            <a:r>
              <a:rPr lang="en-GB" altLang="en-US" sz="2400">
                <a:latin typeface="Calibri" pitchFamily="34" charset="0"/>
              </a:rPr>
              <a:t>”</a:t>
            </a:r>
            <a:r>
              <a:rPr lang="en-GB" sz="2400">
                <a:latin typeface="Calibri" pitchFamily="34" charset="0"/>
              </a:rPr>
              <a:t> -  needed for normal cell function </a:t>
            </a:r>
          </a:p>
          <a:p>
            <a:r>
              <a:rPr lang="en-GB" sz="2400">
                <a:latin typeface="Calibri" pitchFamily="34" charset="0"/>
              </a:rPr>
              <a:t>and viability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81000" y="4800600"/>
            <a:ext cx="81613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GB" sz="24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sz="2400">
                <a:latin typeface="Calibri" pitchFamily="34" charset="0"/>
              </a:rPr>
              <a:t>~ 25% of genes expressed in the cell are required for cell  </a:t>
            </a:r>
          </a:p>
          <a:p>
            <a:r>
              <a:rPr lang="en-GB" sz="2400">
                <a:latin typeface="Calibri" pitchFamily="34" charset="0"/>
              </a:rPr>
              <a:t>specific  function.</a:t>
            </a:r>
          </a:p>
          <a:p>
            <a:endParaRPr lang="en-GB" sz="24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  <p:bldP spid="8201" grpId="0" autoUpdateAnimBg="0"/>
      <p:bldP spid="820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Calibri" pitchFamily="34" charset="0"/>
            </a:endParaRPr>
          </a:p>
        </p:txBody>
      </p:sp>
      <p:sp>
        <p:nvSpPr>
          <p:cNvPr id="94210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800">
                <a:latin typeface="Times" charset="0"/>
              </a:rPr>
              <a:t>Thalassaemia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04800" y="838200"/>
            <a:ext cx="8469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The name Thalassaemia is derived from a Greek word meaning sea.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04800" y="1524000"/>
            <a:ext cx="8474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May have originated over 50,000 years ago in a valley south of Italy and Greece.</a:t>
            </a:r>
            <a:endParaRPr lang="en-GB" sz="1800">
              <a:latin typeface="Calibri" pitchFamily="34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28600" y="2438400"/>
            <a:ext cx="8474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 Thalassaemia is an inherited disorder in which there is an imbalance in the relative amount of globin chains. 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04800" y="5351463"/>
            <a:ext cx="8245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Times" charset="0"/>
              </a:rPr>
              <a:t>Originally  recognised as a clinical entity by Dr Thomas Cooley and Dr Pearl Lee who described five cases of Thalassaemia in 1925.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62200" y="3352800"/>
            <a:ext cx="4038600" cy="1905000"/>
            <a:chOff x="1488" y="2112"/>
            <a:chExt cx="2544" cy="1200"/>
          </a:xfrm>
        </p:grpSpPr>
        <p:grpSp>
          <p:nvGrpSpPr>
            <p:cNvPr id="94216" name="Group 20"/>
            <p:cNvGrpSpPr>
              <a:grpSpLocks/>
            </p:cNvGrpSpPr>
            <p:nvPr/>
          </p:nvGrpSpPr>
          <p:grpSpPr bwMode="auto">
            <a:xfrm>
              <a:off x="1488" y="2448"/>
              <a:ext cx="1056" cy="583"/>
              <a:chOff x="2016" y="2400"/>
              <a:chExt cx="1056" cy="583"/>
            </a:xfrm>
          </p:grpSpPr>
          <p:sp>
            <p:nvSpPr>
              <p:cNvPr id="94218" name="Oval 10"/>
              <p:cNvSpPr>
                <a:spLocks noChangeArrowheads="1"/>
              </p:cNvSpPr>
              <p:nvPr/>
            </p:nvSpPr>
            <p:spPr bwMode="auto">
              <a:xfrm>
                <a:off x="2016" y="2400"/>
                <a:ext cx="528" cy="291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4219" name="Oval 11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528" cy="2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4220" name="Oval 12"/>
              <p:cNvSpPr>
                <a:spLocks noChangeArrowheads="1"/>
              </p:cNvSpPr>
              <p:nvPr/>
            </p:nvSpPr>
            <p:spPr bwMode="auto">
              <a:xfrm>
                <a:off x="2016" y="2691"/>
                <a:ext cx="528" cy="2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4221" name="Oval 13"/>
              <p:cNvSpPr>
                <a:spLocks noChangeArrowheads="1"/>
              </p:cNvSpPr>
              <p:nvPr/>
            </p:nvSpPr>
            <p:spPr bwMode="auto">
              <a:xfrm>
                <a:off x="2544" y="2691"/>
                <a:ext cx="528" cy="292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4222" name="Text Box 15"/>
              <p:cNvSpPr txBox="1">
                <a:spLocks noChangeArrowheads="1"/>
              </p:cNvSpPr>
              <p:nvPr/>
            </p:nvSpPr>
            <p:spPr bwMode="auto">
              <a:xfrm>
                <a:off x="2160" y="2400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1800">
                    <a:latin typeface="Symbol" pitchFamily="18" charset="2"/>
                  </a:rPr>
                  <a:t>a</a:t>
                </a:r>
              </a:p>
            </p:txBody>
          </p:sp>
          <p:sp>
            <p:nvSpPr>
              <p:cNvPr id="94223" name="Text Box 16"/>
              <p:cNvSpPr txBox="1">
                <a:spLocks noChangeArrowheads="1"/>
              </p:cNvSpPr>
              <p:nvPr/>
            </p:nvSpPr>
            <p:spPr bwMode="auto">
              <a:xfrm>
                <a:off x="2688" y="2691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1800">
                    <a:latin typeface="Symbol" pitchFamily="18" charset="2"/>
                  </a:rPr>
                  <a:t>a</a:t>
                </a:r>
              </a:p>
            </p:txBody>
          </p:sp>
          <p:sp>
            <p:nvSpPr>
              <p:cNvPr id="94224" name="Text Box 17"/>
              <p:cNvSpPr txBox="1">
                <a:spLocks noChangeArrowheads="1"/>
              </p:cNvSpPr>
              <p:nvPr/>
            </p:nvSpPr>
            <p:spPr bwMode="auto">
              <a:xfrm>
                <a:off x="2688" y="2400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1800">
                    <a:latin typeface="Symbol" pitchFamily="18" charset="2"/>
                  </a:rPr>
                  <a:t>b</a:t>
                </a:r>
                <a:endParaRPr lang="en-GB" sz="1800">
                  <a:latin typeface="Calibri" pitchFamily="34" charset="0"/>
                </a:endParaRPr>
              </a:p>
            </p:txBody>
          </p:sp>
          <p:sp>
            <p:nvSpPr>
              <p:cNvPr id="94225" name="Text Box 18"/>
              <p:cNvSpPr txBox="1">
                <a:spLocks noChangeArrowheads="1"/>
              </p:cNvSpPr>
              <p:nvPr/>
            </p:nvSpPr>
            <p:spPr bwMode="auto">
              <a:xfrm>
                <a:off x="2160" y="2691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1800">
                    <a:latin typeface="Symbol" pitchFamily="18" charset="2"/>
                  </a:rPr>
                  <a:t>b</a:t>
                </a:r>
                <a:endParaRPr lang="en-GB" sz="1800">
                  <a:latin typeface="Calibri" pitchFamily="34" charset="0"/>
                </a:endParaRPr>
              </a:p>
            </p:txBody>
          </p:sp>
        </p:grpSp>
        <p:pic>
          <p:nvPicPr>
            <p:cNvPr id="94217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112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utoUpdateAnimBg="0"/>
      <p:bldP spid="28679" grpId="0" autoUpdateAnimBg="0"/>
      <p:bldP spid="28680" grpId="0" autoUpdateAnimBg="0"/>
      <p:bldP spid="28681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324600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Rectangle 5"/>
          <p:cNvSpPr>
            <a:spLocks noChangeArrowheads="1"/>
          </p:cNvSpPr>
          <p:nvPr/>
        </p:nvSpPr>
        <p:spPr bwMode="auto">
          <a:xfrm>
            <a:off x="2743200" y="5029200"/>
            <a:ext cx="43576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latin typeface="Times" charset="0"/>
              </a:rPr>
              <a:t>Thalassaemia is very common in: </a:t>
            </a:r>
          </a:p>
          <a:p>
            <a:r>
              <a:rPr lang="en-GB">
                <a:latin typeface="Times" charset="0"/>
              </a:rPr>
              <a:t>      The Mediterranean </a:t>
            </a:r>
          </a:p>
          <a:p>
            <a:r>
              <a:rPr lang="en-GB">
                <a:latin typeface="Times" charset="0"/>
              </a:rPr>
              <a:t>       S.E. Asia </a:t>
            </a:r>
          </a:p>
          <a:p>
            <a:r>
              <a:rPr lang="en-GB">
                <a:latin typeface="Times" charset="0"/>
              </a:rPr>
              <a:t>       China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403860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20510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0" y="4114800"/>
            <a:ext cx="4114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800">
                <a:latin typeface="Times" charset="0"/>
              </a:rPr>
              <a:t>Symptomatic (severe anaemia) by 12 months of age </a:t>
            </a:r>
          </a:p>
          <a:p>
            <a:pPr algn="ctr" eaLnBrk="1" hangingPunct="1"/>
            <a:r>
              <a:rPr lang="en-GB" sz="1800">
                <a:latin typeface="Times" charset="0"/>
              </a:rPr>
              <a:t>(often as early as 3 months)</a:t>
            </a:r>
          </a:p>
          <a:p>
            <a:pPr algn="ctr" eaLnBrk="1" hangingPunct="1"/>
            <a:endParaRPr lang="en-GB" sz="1800">
              <a:latin typeface="Times" charset="0"/>
            </a:endParaRPr>
          </a:p>
          <a:p>
            <a:pPr eaLnBrk="1" hangingPunct="1"/>
            <a:r>
              <a:rPr lang="en-GB" sz="1800">
                <a:latin typeface="Times" charset="0"/>
              </a:rPr>
              <a:t>Extramedullary Hematopoiesis </a:t>
            </a:r>
          </a:p>
          <a:p>
            <a:pPr eaLnBrk="1" hangingPunct="1"/>
            <a:r>
              <a:rPr lang="en-GB" sz="1800">
                <a:latin typeface="Times" charset="0"/>
              </a:rPr>
              <a:t>                            hepatomegaly/hepatosplenomegaly  </a:t>
            </a:r>
          </a:p>
          <a:p>
            <a:pPr algn="ctr" eaLnBrk="1" hangingPunct="1"/>
            <a:endParaRPr lang="en-GB" sz="1800">
              <a:latin typeface="Calibri" pitchFamily="34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419600" y="304800"/>
            <a:ext cx="3746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800">
                <a:latin typeface="Times" charset="0"/>
              </a:rPr>
              <a:t>Craniofacial Features</a:t>
            </a:r>
          </a:p>
          <a:p>
            <a:pPr algn="ctr" eaLnBrk="1" hangingPunct="1"/>
            <a:r>
              <a:rPr lang="en-GB" sz="1800">
                <a:latin typeface="Times" charset="0"/>
              </a:rPr>
              <a:t>represents medullary hematopoiesis </a:t>
            </a:r>
          </a:p>
          <a:p>
            <a:pPr algn="ctr" eaLnBrk="1" hangingPunct="1"/>
            <a:r>
              <a:rPr lang="en-GB" sz="1800">
                <a:latin typeface="Times" charset="0"/>
              </a:rPr>
              <a:t> </a:t>
            </a:r>
          </a:p>
        </p:txBody>
      </p:sp>
      <p:sp>
        <p:nvSpPr>
          <p:cNvPr id="96261" name="Text Box 15"/>
          <p:cNvSpPr txBox="1">
            <a:spLocks noChangeArrowheads="1"/>
          </p:cNvSpPr>
          <p:nvPr/>
        </p:nvSpPr>
        <p:spPr bwMode="auto">
          <a:xfrm>
            <a:off x="4403725" y="40163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sz="1800">
              <a:latin typeface="Calibri" pitchFamily="34" charset="0"/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114800" y="3581400"/>
            <a:ext cx="47244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>
                <a:latin typeface="Times" charset="0"/>
              </a:rPr>
              <a:t>Iron Overload (Hemosiderosis) elevated GI absorption of iron due to chronic anaemia results in: hepatic fibrosis &amp; cirrhosis (by age 5 years)  darkening of skin (iron-stimulated melanin production) cardiomyopathy (arrhythmias, congestive heart failure, recurrent pericarditis) 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3962400" y="5667375"/>
            <a:ext cx="44354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>
                <a:latin typeface="Times" charset="0"/>
              </a:rPr>
              <a:t>endocrinopathies (diabetes mellitus, secondary hypopituitarism, hypoparathyroidism, hypothyroidism) </a:t>
            </a:r>
          </a:p>
          <a:p>
            <a:pPr eaLnBrk="1" hangingPunct="1"/>
            <a:endParaRPr lang="en-GB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autoUpdateAnimBg="0"/>
      <p:bldP spid="29709" grpId="0" autoUpdateAnimBg="0"/>
      <p:bldP spid="29714" grpId="0" autoUpdateAnimBg="0"/>
      <p:bldP spid="29715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800">
                <a:latin typeface="Calibri" pitchFamily="34" charset="0"/>
              </a:rPr>
              <a:t>Splice mutations in human disease- examples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0" y="838200"/>
            <a:ext cx="9028113" cy="11874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Thalassemia is a genetic, haematological,  disease in which there</a:t>
            </a:r>
          </a:p>
          <a:p>
            <a:pPr eaLnBrk="1" hangingPunct="1"/>
            <a:r>
              <a:rPr lang="en-GB" sz="1800">
                <a:latin typeface="Calibri" pitchFamily="34" charset="0"/>
              </a:rPr>
              <a:t>is an inbalance in the relative amounts of  </a:t>
            </a:r>
            <a:r>
              <a:rPr lang="en-GB" sz="1800">
                <a:latin typeface="Symbol" pitchFamily="18" charset="2"/>
              </a:rPr>
              <a:t>a</a:t>
            </a:r>
            <a:r>
              <a:rPr lang="en-GB" sz="1800">
                <a:latin typeface="Calibri" pitchFamily="34" charset="0"/>
              </a:rPr>
              <a:t>-Chains and </a:t>
            </a:r>
          </a:p>
          <a:p>
            <a:pPr eaLnBrk="1" hangingPunct="1"/>
            <a:r>
              <a:rPr lang="en-GB" sz="1800">
                <a:latin typeface="Symbol" pitchFamily="18" charset="2"/>
              </a:rPr>
              <a:t>b</a:t>
            </a:r>
            <a:r>
              <a:rPr lang="en-GB" sz="1800">
                <a:latin typeface="Calibri" pitchFamily="34" charset="0"/>
              </a:rPr>
              <a:t>-Chains making up Haemoglobin. 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81000" y="2514600"/>
            <a:ext cx="6200775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>
                <a:latin typeface="Calibri" pitchFamily="34" charset="0"/>
              </a:rPr>
              <a:t> There are over 100 types of </a:t>
            </a:r>
            <a:r>
              <a:rPr lang="en-GB">
                <a:latin typeface="Symbol" pitchFamily="18" charset="2"/>
              </a:rPr>
              <a:t>b</a:t>
            </a:r>
            <a:r>
              <a:rPr lang="en-GB">
                <a:latin typeface="Calibri" pitchFamily="34" charset="0"/>
              </a:rPr>
              <a:t>-Thalassemia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81000" y="2057400"/>
            <a:ext cx="81978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>
                <a:latin typeface="Calibri" pitchFamily="34" charset="0"/>
              </a:rPr>
              <a:t> In </a:t>
            </a:r>
            <a:r>
              <a:rPr lang="en-GB">
                <a:latin typeface="Symbol" pitchFamily="18" charset="2"/>
              </a:rPr>
              <a:t>b</a:t>
            </a:r>
            <a:r>
              <a:rPr lang="en-GB">
                <a:latin typeface="Calibri" pitchFamily="34" charset="0"/>
              </a:rPr>
              <a:t>-Thalassemia there is a relative deficiency of </a:t>
            </a:r>
            <a:r>
              <a:rPr lang="en-GB">
                <a:latin typeface="Symbol" pitchFamily="18" charset="2"/>
              </a:rPr>
              <a:t>b</a:t>
            </a:r>
            <a:r>
              <a:rPr lang="en-GB">
                <a:latin typeface="Calibri" pitchFamily="34" charset="0"/>
              </a:rPr>
              <a:t>-Chains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81000" y="2971800"/>
            <a:ext cx="8589963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>
                <a:latin typeface="Calibri" pitchFamily="34" charset="0"/>
              </a:rPr>
              <a:t> Several  types of </a:t>
            </a:r>
            <a:r>
              <a:rPr lang="en-GB">
                <a:latin typeface="Symbol" pitchFamily="18" charset="2"/>
              </a:rPr>
              <a:t>b</a:t>
            </a:r>
            <a:r>
              <a:rPr lang="en-GB">
                <a:latin typeface="Calibri" pitchFamily="34" charset="0"/>
              </a:rPr>
              <a:t>-Thalassemia feature splice site mutations</a:t>
            </a:r>
          </a:p>
          <a:p>
            <a:r>
              <a:rPr lang="en-GB">
                <a:latin typeface="Calibri" pitchFamily="34" charset="0"/>
              </a:rPr>
              <a:t>in the </a:t>
            </a:r>
            <a:r>
              <a:rPr lang="en-GB">
                <a:latin typeface="Symbol" pitchFamily="18" charset="2"/>
              </a:rPr>
              <a:t>b</a:t>
            </a:r>
            <a:r>
              <a:rPr lang="en-GB">
                <a:latin typeface="Calibri" pitchFamily="34" charset="0"/>
              </a:rPr>
              <a:t>-Globin gene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209800" y="3886200"/>
            <a:ext cx="5106988" cy="26479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u="sng">
                <a:latin typeface="Courier" charset="0"/>
              </a:rPr>
              <a:t>EXON </a:t>
            </a:r>
            <a:r>
              <a:rPr lang="en-GB" sz="1800">
                <a:latin typeface="Courier" charset="0"/>
              </a:rPr>
              <a:t> </a:t>
            </a:r>
            <a:r>
              <a:rPr lang="en-GB" sz="1800" u="sng">
                <a:latin typeface="Courier" charset="0"/>
              </a:rPr>
              <a:t>INTRON 1</a:t>
            </a:r>
            <a:endParaRPr lang="en-GB" sz="1800">
              <a:latin typeface="Courier" charset="0"/>
            </a:endParaRPr>
          </a:p>
          <a:p>
            <a:pPr eaLnBrk="1" hangingPunct="1"/>
            <a:r>
              <a:rPr lang="en-GB" sz="1800">
                <a:latin typeface="Courier" charset="0"/>
              </a:rPr>
              <a:t>GCCAG GTTGGTAT		Normal</a:t>
            </a:r>
          </a:p>
          <a:p>
            <a:pPr eaLnBrk="1" hangingPunct="1"/>
            <a:r>
              <a:rPr lang="en-GB" sz="1800">
                <a:latin typeface="Courier" charset="0"/>
              </a:rPr>
              <a:t>GCCAG </a:t>
            </a:r>
            <a:r>
              <a:rPr lang="en-GB" sz="1800">
                <a:solidFill>
                  <a:srgbClr val="FF5050"/>
                </a:solidFill>
                <a:latin typeface="Courier" charset="0"/>
              </a:rPr>
              <a:t>A</a:t>
            </a:r>
            <a:r>
              <a:rPr lang="en-GB" sz="1800">
                <a:latin typeface="Courier" charset="0"/>
              </a:rPr>
              <a:t>TTGGTAT		</a:t>
            </a:r>
            <a:r>
              <a:rPr lang="en-GB" sz="1800">
                <a:latin typeface="Symbol" pitchFamily="18" charset="2"/>
              </a:rPr>
              <a:t>b</a:t>
            </a:r>
            <a:r>
              <a:rPr lang="en-GB" sz="1800">
                <a:latin typeface="Courier" charset="0"/>
              </a:rPr>
              <a:t>- Thal</a:t>
            </a:r>
          </a:p>
          <a:p>
            <a:pPr eaLnBrk="1" hangingPunct="1"/>
            <a:r>
              <a:rPr lang="en-GB" sz="1800">
                <a:latin typeface="Courier" charset="0"/>
              </a:rPr>
              <a:t>GCCAG </a:t>
            </a:r>
            <a:r>
              <a:rPr lang="en-GB" sz="1800">
                <a:solidFill>
                  <a:srgbClr val="FF5050"/>
                </a:solidFill>
                <a:latin typeface="Courier" charset="0"/>
              </a:rPr>
              <a:t>T</a:t>
            </a:r>
            <a:r>
              <a:rPr lang="en-GB" sz="1800">
                <a:latin typeface="Courier" charset="0"/>
              </a:rPr>
              <a:t>TTGGTAT		</a:t>
            </a:r>
            <a:r>
              <a:rPr lang="en-GB" sz="1800">
                <a:latin typeface="Symbol" pitchFamily="18" charset="2"/>
              </a:rPr>
              <a:t>b</a:t>
            </a:r>
            <a:r>
              <a:rPr lang="en-GB" sz="1800">
                <a:latin typeface="Courier" charset="0"/>
              </a:rPr>
              <a:t>- Thal</a:t>
            </a:r>
          </a:p>
          <a:p>
            <a:pPr eaLnBrk="1" hangingPunct="1"/>
            <a:r>
              <a:rPr lang="en-GB" sz="1800">
                <a:latin typeface="Courier" charset="0"/>
              </a:rPr>
              <a:t>GCCAG GTTG</a:t>
            </a:r>
            <a:r>
              <a:rPr lang="en-GB" sz="1800">
                <a:solidFill>
                  <a:srgbClr val="FF5050"/>
                </a:solidFill>
                <a:latin typeface="Courier" charset="0"/>
              </a:rPr>
              <a:t>T</a:t>
            </a:r>
            <a:r>
              <a:rPr lang="en-GB" sz="1800">
                <a:latin typeface="Courier" charset="0"/>
              </a:rPr>
              <a:t>TAT		</a:t>
            </a:r>
            <a:r>
              <a:rPr lang="en-GB" sz="1800">
                <a:latin typeface="Symbol" pitchFamily="18" charset="2"/>
              </a:rPr>
              <a:t>b</a:t>
            </a:r>
            <a:r>
              <a:rPr lang="en-GB" sz="1800">
                <a:latin typeface="Courier" charset="0"/>
              </a:rPr>
              <a:t>- Thal</a:t>
            </a:r>
          </a:p>
          <a:p>
            <a:pPr eaLnBrk="1" hangingPunct="1"/>
            <a:r>
              <a:rPr lang="en-GB" sz="1800">
                <a:latin typeface="Courier" charset="0"/>
              </a:rPr>
              <a:t>GCCAG GTTG</a:t>
            </a:r>
            <a:r>
              <a:rPr lang="en-GB" sz="1800">
                <a:solidFill>
                  <a:srgbClr val="FF5050"/>
                </a:solidFill>
                <a:latin typeface="Courier" charset="0"/>
              </a:rPr>
              <a:t>C</a:t>
            </a:r>
            <a:r>
              <a:rPr lang="en-GB" sz="1800">
                <a:latin typeface="Courier" charset="0"/>
              </a:rPr>
              <a:t>TAT		</a:t>
            </a:r>
            <a:r>
              <a:rPr lang="en-GB" sz="1800">
                <a:latin typeface="Symbol" pitchFamily="18" charset="2"/>
              </a:rPr>
              <a:t>b</a:t>
            </a:r>
            <a:r>
              <a:rPr lang="en-GB" sz="1800">
                <a:latin typeface="Courier" charset="0"/>
              </a:rPr>
              <a:t>- Thal</a:t>
            </a:r>
          </a:p>
          <a:p>
            <a:pPr eaLnBrk="1" hangingPunct="1"/>
            <a:r>
              <a:rPr lang="en-GB" sz="1800">
                <a:latin typeface="Courier" charset="0"/>
              </a:rPr>
              <a:t>GCCAG GTTGG</a:t>
            </a:r>
            <a:r>
              <a:rPr lang="en-GB" sz="1800">
                <a:solidFill>
                  <a:srgbClr val="FF5050"/>
                </a:solidFill>
                <a:latin typeface="Courier" charset="0"/>
              </a:rPr>
              <a:t>C</a:t>
            </a:r>
            <a:r>
              <a:rPr lang="en-GB" sz="1800">
                <a:latin typeface="Courier" charset="0"/>
              </a:rPr>
              <a:t>AT		</a:t>
            </a:r>
            <a:r>
              <a:rPr lang="en-GB" sz="1800">
                <a:latin typeface="Symbol" pitchFamily="18" charset="2"/>
              </a:rPr>
              <a:t>b</a:t>
            </a:r>
            <a:r>
              <a:rPr lang="en-GB" sz="1800">
                <a:latin typeface="Courier" charset="0"/>
              </a:rPr>
              <a:t>- Thal</a:t>
            </a:r>
          </a:p>
        </p:txBody>
      </p:sp>
      <p:sp>
        <p:nvSpPr>
          <p:cNvPr id="97288" name="Text Box 9"/>
          <p:cNvSpPr txBox="1">
            <a:spLocks noChangeArrowheads="1"/>
          </p:cNvSpPr>
          <p:nvPr/>
        </p:nvSpPr>
        <p:spPr bwMode="auto">
          <a:xfrm>
            <a:off x="365125" y="2825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solidFill>
                  <a:srgbClr val="FF5050"/>
                </a:solidFill>
                <a:latin typeface="Calibri" pitchFamily="34" charset="0"/>
              </a:rPr>
              <a:t>H</a:t>
            </a:r>
            <a:endParaRPr lang="en-GB" sz="1800">
              <a:latin typeface="Calibri" pitchFamily="34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2286000" y="3810000"/>
            <a:ext cx="5106988" cy="26479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u="sng">
                <a:latin typeface="Courier" charset="0"/>
              </a:rPr>
              <a:t>EXON </a:t>
            </a:r>
            <a:r>
              <a:rPr lang="en-GB" sz="1800">
                <a:latin typeface="Courier" charset="0"/>
              </a:rPr>
              <a:t> </a:t>
            </a:r>
            <a:r>
              <a:rPr lang="en-GB" sz="1800" u="sng">
                <a:latin typeface="Courier" charset="0"/>
              </a:rPr>
              <a:t>INTRON 1</a:t>
            </a:r>
            <a:endParaRPr lang="en-GB" sz="1800">
              <a:latin typeface="Courier" charset="0"/>
            </a:endParaRPr>
          </a:p>
          <a:p>
            <a:pPr eaLnBrk="1" hangingPunct="1"/>
            <a:r>
              <a:rPr lang="en-GB" sz="1800" i="1">
                <a:latin typeface="Courier" charset="0"/>
              </a:rPr>
              <a:t>GCCAG</a:t>
            </a:r>
            <a:r>
              <a:rPr lang="en-GB" sz="1800">
                <a:latin typeface="Courier" charset="0"/>
              </a:rPr>
              <a:t> </a:t>
            </a:r>
            <a:r>
              <a:rPr lang="en-GB" sz="1800" i="1">
                <a:latin typeface="Courier" charset="0"/>
              </a:rPr>
              <a:t>GUUGGUAU</a:t>
            </a:r>
            <a:r>
              <a:rPr lang="en-GB" sz="1800">
                <a:latin typeface="Courier" charset="0"/>
              </a:rPr>
              <a:t>		Normal</a:t>
            </a:r>
          </a:p>
          <a:p>
            <a:pPr eaLnBrk="1" hangingPunct="1"/>
            <a:r>
              <a:rPr lang="en-GB" sz="1800" i="1">
                <a:latin typeface="Courier" charset="0"/>
              </a:rPr>
              <a:t>GCCAG </a:t>
            </a:r>
            <a:r>
              <a:rPr lang="en-GB" sz="1800" i="1">
                <a:solidFill>
                  <a:srgbClr val="FF5050"/>
                </a:solidFill>
                <a:latin typeface="Courier" charset="0"/>
              </a:rPr>
              <a:t>A</a:t>
            </a:r>
            <a:r>
              <a:rPr lang="en-GB" sz="1800" i="1">
                <a:latin typeface="Courier" charset="0"/>
              </a:rPr>
              <a:t>UUGGUAU</a:t>
            </a:r>
            <a:r>
              <a:rPr lang="en-GB" sz="1800">
                <a:latin typeface="Courier" charset="0"/>
              </a:rPr>
              <a:t>		</a:t>
            </a:r>
            <a:r>
              <a:rPr lang="en-GB" sz="1800">
                <a:latin typeface="Symbol" pitchFamily="18" charset="2"/>
              </a:rPr>
              <a:t>b</a:t>
            </a:r>
            <a:r>
              <a:rPr lang="en-GB" sz="1800">
                <a:latin typeface="Courier" charset="0"/>
              </a:rPr>
              <a:t>- Thal</a:t>
            </a:r>
          </a:p>
          <a:p>
            <a:pPr eaLnBrk="1" hangingPunct="1"/>
            <a:r>
              <a:rPr lang="en-GB" sz="1800" i="1">
                <a:latin typeface="Courier" charset="0"/>
              </a:rPr>
              <a:t>GCCAG </a:t>
            </a:r>
            <a:r>
              <a:rPr lang="en-GB" sz="1800" i="1">
                <a:solidFill>
                  <a:srgbClr val="FF5050"/>
                </a:solidFill>
                <a:latin typeface="Courier" charset="0"/>
              </a:rPr>
              <a:t>U</a:t>
            </a:r>
            <a:r>
              <a:rPr lang="en-GB" sz="1800" i="1">
                <a:latin typeface="Courier" charset="0"/>
              </a:rPr>
              <a:t>UUGGUAU</a:t>
            </a:r>
            <a:r>
              <a:rPr lang="en-GB" sz="1800">
                <a:latin typeface="Courier" charset="0"/>
              </a:rPr>
              <a:t>		</a:t>
            </a:r>
            <a:r>
              <a:rPr lang="en-GB" sz="1800">
                <a:latin typeface="Symbol" pitchFamily="18" charset="2"/>
              </a:rPr>
              <a:t>b</a:t>
            </a:r>
            <a:r>
              <a:rPr lang="en-GB" sz="1800">
                <a:latin typeface="Courier" charset="0"/>
              </a:rPr>
              <a:t>- Thal</a:t>
            </a:r>
          </a:p>
          <a:p>
            <a:pPr eaLnBrk="1" hangingPunct="1"/>
            <a:r>
              <a:rPr lang="en-GB" sz="1800" i="1">
                <a:latin typeface="Courier" charset="0"/>
              </a:rPr>
              <a:t>GCCAG GUUG</a:t>
            </a:r>
            <a:r>
              <a:rPr lang="en-GB" sz="1800" i="1">
                <a:solidFill>
                  <a:srgbClr val="FF5050"/>
                </a:solidFill>
                <a:latin typeface="Courier" charset="0"/>
              </a:rPr>
              <a:t>U</a:t>
            </a:r>
            <a:r>
              <a:rPr lang="en-GB" sz="1800" i="1">
                <a:latin typeface="Courier" charset="0"/>
              </a:rPr>
              <a:t>UAU</a:t>
            </a:r>
            <a:r>
              <a:rPr lang="en-GB" sz="1800">
                <a:latin typeface="Courier" charset="0"/>
              </a:rPr>
              <a:t>		</a:t>
            </a:r>
            <a:r>
              <a:rPr lang="en-GB" sz="1800">
                <a:latin typeface="Symbol" pitchFamily="18" charset="2"/>
              </a:rPr>
              <a:t>b</a:t>
            </a:r>
            <a:r>
              <a:rPr lang="en-GB" sz="1800">
                <a:latin typeface="Courier" charset="0"/>
              </a:rPr>
              <a:t>- Thal</a:t>
            </a:r>
          </a:p>
          <a:p>
            <a:pPr eaLnBrk="1" hangingPunct="1"/>
            <a:r>
              <a:rPr lang="en-GB" sz="1800" i="1">
                <a:latin typeface="Courier" charset="0"/>
              </a:rPr>
              <a:t>GCCAG GUUG</a:t>
            </a:r>
            <a:r>
              <a:rPr lang="en-GB" sz="1800" i="1">
                <a:solidFill>
                  <a:srgbClr val="FF5050"/>
                </a:solidFill>
                <a:latin typeface="Courier" charset="0"/>
              </a:rPr>
              <a:t>C</a:t>
            </a:r>
            <a:r>
              <a:rPr lang="en-GB" sz="1800" i="1">
                <a:latin typeface="Courier" charset="0"/>
              </a:rPr>
              <a:t>UAU</a:t>
            </a:r>
            <a:r>
              <a:rPr lang="en-GB" sz="1800">
                <a:latin typeface="Courier" charset="0"/>
              </a:rPr>
              <a:t>		</a:t>
            </a:r>
            <a:r>
              <a:rPr lang="en-GB" sz="1800">
                <a:latin typeface="Symbol" pitchFamily="18" charset="2"/>
              </a:rPr>
              <a:t>b</a:t>
            </a:r>
            <a:r>
              <a:rPr lang="en-GB" sz="1800">
                <a:latin typeface="Courier" charset="0"/>
              </a:rPr>
              <a:t>- Thal</a:t>
            </a:r>
          </a:p>
          <a:p>
            <a:pPr eaLnBrk="1" hangingPunct="1"/>
            <a:r>
              <a:rPr lang="en-GB" sz="1800" i="1">
                <a:latin typeface="Courier" charset="0"/>
              </a:rPr>
              <a:t>GCCAG GUUGG</a:t>
            </a:r>
            <a:r>
              <a:rPr lang="en-GB" sz="1800" i="1">
                <a:solidFill>
                  <a:srgbClr val="FF5050"/>
                </a:solidFill>
                <a:latin typeface="Courier" charset="0"/>
              </a:rPr>
              <a:t>C</a:t>
            </a:r>
            <a:r>
              <a:rPr lang="en-GB" sz="1800" i="1">
                <a:latin typeface="Courier" charset="0"/>
              </a:rPr>
              <a:t>AU	</a:t>
            </a:r>
            <a:r>
              <a:rPr lang="en-GB" sz="1800">
                <a:latin typeface="Courier" charset="0"/>
              </a:rPr>
              <a:t>	</a:t>
            </a:r>
            <a:r>
              <a:rPr lang="en-GB" sz="1800">
                <a:latin typeface="Symbol" pitchFamily="18" charset="2"/>
              </a:rPr>
              <a:t>b</a:t>
            </a:r>
            <a:r>
              <a:rPr lang="en-GB" sz="1800">
                <a:latin typeface="Courier" charset="0"/>
              </a:rPr>
              <a:t>- Thal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 autoUpdateAnimBg="0"/>
      <p:bldP spid="26629" grpId="0" animBg="1" autoUpdateAnimBg="0"/>
      <p:bldP spid="26630" grpId="0" animBg="1" autoUpdateAnimBg="0"/>
      <p:bldP spid="26631" grpId="0" animBg="1" autoUpdateAnimBg="0"/>
      <p:bldP spid="26634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8306" name="Oval 12"/>
          <p:cNvSpPr>
            <a:spLocks noChangeArrowheads="1"/>
          </p:cNvSpPr>
          <p:nvPr/>
        </p:nvSpPr>
        <p:spPr bwMode="auto">
          <a:xfrm>
            <a:off x="1295400" y="1219200"/>
            <a:ext cx="6629400" cy="2819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latin typeface="Calibri" pitchFamily="34" charset="0"/>
            </a:endParaRPr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800">
                <a:latin typeface="Calibri" pitchFamily="34" charset="0"/>
              </a:rPr>
              <a:t>Gene Expression  - a summary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581400" y="1277938"/>
            <a:ext cx="1425575" cy="2501900"/>
            <a:chOff x="2256" y="805"/>
            <a:chExt cx="898" cy="1576"/>
          </a:xfrm>
        </p:grpSpPr>
        <p:sp>
          <p:nvSpPr>
            <p:cNvPr id="98319" name="Text Box 3"/>
            <p:cNvSpPr txBox="1">
              <a:spLocks noChangeArrowheads="1"/>
            </p:cNvSpPr>
            <p:nvPr/>
          </p:nvSpPr>
          <p:spPr bwMode="auto">
            <a:xfrm>
              <a:off x="2352" y="805"/>
              <a:ext cx="67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200">
                  <a:latin typeface="Calibri" pitchFamily="34" charset="0"/>
                </a:rPr>
                <a:t>DNA</a:t>
              </a:r>
              <a:endParaRPr lang="en-GB" sz="1800">
                <a:latin typeface="Calibri" pitchFamily="34" charset="0"/>
              </a:endParaRPr>
            </a:p>
          </p:txBody>
        </p:sp>
        <p:sp>
          <p:nvSpPr>
            <p:cNvPr id="98320" name="Text Box 4"/>
            <p:cNvSpPr txBox="1">
              <a:spLocks noChangeArrowheads="1"/>
            </p:cNvSpPr>
            <p:nvPr/>
          </p:nvSpPr>
          <p:spPr bwMode="auto">
            <a:xfrm>
              <a:off x="2256" y="2016"/>
              <a:ext cx="89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200">
                  <a:latin typeface="Calibri" pitchFamily="34" charset="0"/>
                </a:rPr>
                <a:t>mRNA</a:t>
              </a:r>
              <a:endParaRPr lang="en-GB" sz="1800">
                <a:latin typeface="Calibri" pitchFamily="34" charset="0"/>
              </a:endParaRPr>
            </a:p>
          </p:txBody>
        </p:sp>
        <p:sp>
          <p:nvSpPr>
            <p:cNvPr id="98321" name="Line 6"/>
            <p:cNvSpPr>
              <a:spLocks noChangeShapeType="1"/>
            </p:cNvSpPr>
            <p:nvPr/>
          </p:nvSpPr>
          <p:spPr bwMode="auto">
            <a:xfrm>
              <a:off x="2688" y="120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632325" y="1958975"/>
            <a:ext cx="213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Transcription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648200" y="2590800"/>
            <a:ext cx="314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Pre-RNA processing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421063" y="4876800"/>
            <a:ext cx="2374900" cy="1323975"/>
            <a:chOff x="2112" y="3072"/>
            <a:chExt cx="1496" cy="834"/>
          </a:xfrm>
        </p:grpSpPr>
        <p:sp>
          <p:nvSpPr>
            <p:cNvPr id="98317" name="Line 9"/>
            <p:cNvSpPr>
              <a:spLocks noChangeShapeType="1"/>
            </p:cNvSpPr>
            <p:nvPr/>
          </p:nvSpPr>
          <p:spPr bwMode="auto">
            <a:xfrm>
              <a:off x="2736" y="3072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8318" name="Text Box 10"/>
            <p:cNvSpPr txBox="1">
              <a:spLocks noChangeArrowheads="1"/>
            </p:cNvSpPr>
            <p:nvPr/>
          </p:nvSpPr>
          <p:spPr bwMode="auto">
            <a:xfrm>
              <a:off x="2112" y="3541"/>
              <a:ext cx="149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200">
                  <a:latin typeface="Calibri" pitchFamily="34" charset="0"/>
                </a:rPr>
                <a:t>Translation</a:t>
              </a:r>
            </a:p>
          </p:txBody>
        </p:sp>
      </p:grp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657600" y="4191000"/>
            <a:ext cx="1425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200">
                <a:latin typeface="Calibri" pitchFamily="34" charset="0"/>
              </a:rPr>
              <a:t>mRNA</a:t>
            </a:r>
            <a:endParaRPr lang="en-GB" sz="1800">
              <a:latin typeface="Calibri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3581400" y="3276600"/>
            <a:ext cx="15240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8314" name="Text Box 16"/>
          <p:cNvSpPr txBox="1">
            <a:spLocks noChangeArrowheads="1"/>
          </p:cNvSpPr>
          <p:nvPr/>
        </p:nvSpPr>
        <p:spPr bwMode="auto">
          <a:xfrm>
            <a:off x="1660525" y="2246313"/>
            <a:ext cx="17653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200">
                <a:latin typeface="Calibri" pitchFamily="34" charset="0"/>
              </a:rPr>
              <a:t>Nucleus</a:t>
            </a:r>
            <a:endParaRPr lang="en-GB" sz="1800">
              <a:latin typeface="Calibri" pitchFamily="34" charset="0"/>
            </a:endParaRPr>
          </a:p>
        </p:txBody>
      </p:sp>
      <p:sp>
        <p:nvSpPr>
          <p:cNvPr id="98315" name="Text Box 17"/>
          <p:cNvSpPr txBox="1">
            <a:spLocks noChangeArrowheads="1"/>
          </p:cNvSpPr>
          <p:nvPr/>
        </p:nvSpPr>
        <p:spPr bwMode="auto">
          <a:xfrm>
            <a:off x="990600" y="4191000"/>
            <a:ext cx="2262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200">
                <a:latin typeface="Calibri" pitchFamily="34" charset="0"/>
              </a:rPr>
              <a:t>Cytoplasm</a:t>
            </a:r>
            <a:endParaRPr lang="en-GB" sz="1800">
              <a:latin typeface="Calibri" pitchFamily="34" charset="0"/>
            </a:endParaRP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5394325" y="4244975"/>
            <a:ext cx="213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mRNA export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utoUpdateAnimBg="0"/>
      <p:bldP spid="23560" grpId="0" autoUpdateAnimBg="0"/>
      <p:bldP spid="23565" grpId="0" autoUpdateAnimBg="0"/>
      <p:bldP spid="23566" grpId="0" animBg="1"/>
      <p:bldP spid="23573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371600" y="1981200"/>
            <a:ext cx="6424613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>
                <a:solidFill>
                  <a:srgbClr val="000000"/>
                </a:solidFill>
                <a:latin typeface="Calibri" pitchFamily="34" charset="0"/>
              </a:rPr>
              <a:t>Describe the addition of a </a:t>
            </a:r>
            <a:r>
              <a:rPr lang="en-GB" altLang="en-US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cap</a:t>
            </a:r>
            <a:r>
              <a:rPr lang="en-GB" altLang="en-US">
                <a:solidFill>
                  <a:srgbClr val="000000"/>
                </a:solidFill>
                <a:latin typeface="Calibri" pitchFamily="34" charset="0"/>
              </a:rPr>
              <a:t>”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  and </a:t>
            </a:r>
            <a:r>
              <a:rPr lang="en-GB" altLang="en-US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poly A  tail</a:t>
            </a:r>
            <a:r>
              <a:rPr lang="en-GB" altLang="en-US">
                <a:solidFill>
                  <a:srgbClr val="000000"/>
                </a:solidFill>
                <a:latin typeface="Calibri" pitchFamily="34" charset="0"/>
              </a:rPr>
              <a:t>”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 to </a:t>
            </a:r>
          </a:p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pre-messenger (hn-) RNA.</a:t>
            </a:r>
          </a:p>
          <a:p>
            <a:endParaRPr lang="en-GB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>
                <a:solidFill>
                  <a:srgbClr val="000000"/>
                </a:solidFill>
                <a:latin typeface="Calibri" pitchFamily="34" charset="0"/>
              </a:rPr>
              <a:t>Describe, with the aid of diagrams,  the  events that take </a:t>
            </a:r>
          </a:p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place in pre- mRNA processing</a:t>
            </a:r>
          </a:p>
          <a:p>
            <a:endParaRPr lang="en-GB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>
                <a:solidFill>
                  <a:srgbClr val="000000"/>
                </a:solidFill>
                <a:latin typeface="Calibri" pitchFamily="34" charset="0"/>
              </a:rPr>
              <a:t>Define what  is meant by a  </a:t>
            </a:r>
            <a:r>
              <a:rPr lang="en-GB" altLang="en-US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splice donor site</a:t>
            </a:r>
            <a:r>
              <a:rPr lang="en-GB" altLang="en-US">
                <a:solidFill>
                  <a:srgbClr val="000000"/>
                </a:solidFill>
                <a:latin typeface="Calibri" pitchFamily="34" charset="0"/>
              </a:rPr>
              <a:t>”</a:t>
            </a:r>
            <a:endParaRPr lang="en-GB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endParaRPr lang="en-GB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>
                <a:solidFill>
                  <a:srgbClr val="000000"/>
                </a:solidFill>
                <a:latin typeface="Calibri" pitchFamily="34" charset="0"/>
              </a:rPr>
              <a:t>Define what is meant by a </a:t>
            </a:r>
            <a:r>
              <a:rPr lang="en-GB" altLang="en-US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splice acceptor  site</a:t>
            </a:r>
            <a:r>
              <a:rPr lang="en-GB" altLang="en-US">
                <a:solidFill>
                  <a:srgbClr val="000000"/>
                </a:solidFill>
                <a:latin typeface="Calibri" pitchFamily="34" charset="0"/>
              </a:rPr>
              <a:t>”</a:t>
            </a:r>
            <a:endParaRPr lang="en-GB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endParaRPr lang="en-GB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>
                <a:solidFill>
                  <a:srgbClr val="000000"/>
                </a:solidFill>
                <a:latin typeface="Calibri" pitchFamily="34" charset="0"/>
              </a:rPr>
              <a:t>Describe the </a:t>
            </a:r>
            <a:r>
              <a:rPr lang="en-GB" altLang="en-US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lariat</a:t>
            </a:r>
            <a:r>
              <a:rPr lang="en-GB" altLang="en-US">
                <a:solidFill>
                  <a:srgbClr val="000000"/>
                </a:solidFill>
                <a:latin typeface="Calibri" pitchFamily="34" charset="0"/>
              </a:rPr>
              <a:t>”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 intermediate in mRNA splicing</a:t>
            </a:r>
          </a:p>
          <a:p>
            <a:pPr>
              <a:buFontTx/>
              <a:buChar char="•"/>
            </a:pPr>
            <a:endParaRPr lang="en-GB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>
                <a:solidFill>
                  <a:srgbClr val="000000"/>
                </a:solidFill>
                <a:latin typeface="Calibri" pitchFamily="34" charset="0"/>
              </a:rPr>
              <a:t>Define  the function of the </a:t>
            </a:r>
            <a:r>
              <a:rPr lang="en-GB" altLang="en-US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en-GB">
                <a:solidFill>
                  <a:srgbClr val="000000"/>
                </a:solidFill>
                <a:latin typeface="Calibri" pitchFamily="34" charset="0"/>
              </a:rPr>
              <a:t>Spliceosome</a:t>
            </a:r>
            <a:r>
              <a:rPr lang="en-GB" altLang="en-US">
                <a:solidFill>
                  <a:srgbClr val="000000"/>
                </a:solidFill>
                <a:latin typeface="Calibri" pitchFamily="34" charset="0"/>
              </a:rPr>
              <a:t>”</a:t>
            </a:r>
            <a:endParaRPr lang="en-GB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endParaRPr lang="en-GB">
              <a:solidFill>
                <a:srgbClr val="00000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>
                <a:solidFill>
                  <a:srgbClr val="000000"/>
                </a:solidFill>
                <a:latin typeface="Calibri" pitchFamily="34" charset="0"/>
              </a:rPr>
              <a:t>With examples, describe how  mutations in splice sites </a:t>
            </a:r>
          </a:p>
          <a:p>
            <a:r>
              <a:rPr lang="en-GB">
                <a:solidFill>
                  <a:srgbClr val="000000"/>
                </a:solidFill>
                <a:latin typeface="Calibri" pitchFamily="34" charset="0"/>
              </a:rPr>
              <a:t>feature in human disease.</a:t>
            </a:r>
          </a:p>
        </p:txBody>
      </p:sp>
      <p:sp>
        <p:nvSpPr>
          <p:cNvPr id="99331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en-GB" sz="1800">
                <a:solidFill>
                  <a:srgbClr val="000000"/>
                </a:solidFill>
                <a:latin typeface="Calibri" pitchFamily="34" charset="0"/>
              </a:rPr>
              <a:t>Post transcriptional modification of mRNA</a:t>
            </a:r>
            <a:r>
              <a:rPr lang="en-GB" altLang="en-US" sz="1800">
                <a:solidFill>
                  <a:srgbClr val="000000"/>
                </a:solidFill>
                <a:latin typeface="Calibri" pitchFamily="34" charset="0"/>
              </a:rPr>
              <a:t>”</a:t>
            </a:r>
            <a:endParaRPr lang="en-GB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236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latin typeface="Calibri" pitchFamily="34" charset="0"/>
              </a:rPr>
              <a:t>Learning Objectives</a:t>
            </a:r>
            <a:endParaRPr lang="en-GB" sz="1800">
              <a:latin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8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 sz="2400">
              <a:latin typeface="Calibri" pitchFamily="34" charset="0"/>
            </a:endParaRPr>
          </a:p>
        </p:txBody>
      </p:sp>
      <p:sp>
        <p:nvSpPr>
          <p:cNvPr id="24578" name="Text Box 15"/>
          <p:cNvSpPr txBox="1">
            <a:spLocks noChangeArrowheads="1"/>
          </p:cNvSpPr>
          <p:nvPr/>
        </p:nvSpPr>
        <p:spPr bwMode="auto">
          <a:xfrm>
            <a:off x="762000" y="533400"/>
            <a:ext cx="7483475" cy="457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b="1">
                <a:latin typeface="Calibri" pitchFamily="34" charset="0"/>
              </a:rPr>
              <a:t>What Do We Mean  By </a:t>
            </a:r>
            <a:r>
              <a:rPr lang="en-GB" altLang="en-US" b="1">
                <a:latin typeface="Calibri" pitchFamily="34" charset="0"/>
              </a:rPr>
              <a:t>“</a:t>
            </a:r>
            <a:r>
              <a:rPr lang="en-GB" b="1">
                <a:latin typeface="Calibri" pitchFamily="34" charset="0"/>
              </a:rPr>
              <a:t> Gene</a:t>
            </a:r>
            <a:r>
              <a:rPr lang="en-GB" sz="1800" b="1">
                <a:latin typeface="Calibri" pitchFamily="34" charset="0"/>
              </a:rPr>
              <a:t> </a:t>
            </a:r>
            <a:r>
              <a:rPr lang="en-GB" b="1">
                <a:latin typeface="Calibri" pitchFamily="34" charset="0"/>
              </a:rPr>
              <a:t>Expression </a:t>
            </a:r>
            <a:r>
              <a:rPr lang="en-GB" altLang="en-US" b="1">
                <a:latin typeface="Calibri" pitchFamily="34" charset="0"/>
              </a:rPr>
              <a:t>”</a:t>
            </a:r>
            <a:r>
              <a:rPr lang="en-GB" b="1">
                <a:latin typeface="Calibri" pitchFamily="34" charset="0"/>
              </a:rPr>
              <a:t> ?</a:t>
            </a:r>
            <a:endParaRPr lang="en-GB">
              <a:latin typeface="Calibri" pitchFamily="34" charset="0"/>
            </a:endParaRPr>
          </a:p>
        </p:txBody>
      </p:sp>
      <p:sp>
        <p:nvSpPr>
          <p:cNvPr id="24579" name="Text Box 16"/>
          <p:cNvSpPr txBox="1">
            <a:spLocks noChangeArrowheads="1"/>
          </p:cNvSpPr>
          <p:nvPr/>
        </p:nvSpPr>
        <p:spPr bwMode="auto">
          <a:xfrm>
            <a:off x="1752600" y="1524000"/>
            <a:ext cx="509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>
                <a:latin typeface="Calibri" pitchFamily="34" charset="0"/>
              </a:rPr>
              <a:t>DNA		RNA		(Protein)</a:t>
            </a:r>
          </a:p>
        </p:txBody>
      </p:sp>
      <p:sp>
        <p:nvSpPr>
          <p:cNvPr id="24580" name="Line 17"/>
          <p:cNvSpPr>
            <a:spLocks noChangeShapeType="1"/>
          </p:cNvSpPr>
          <p:nvPr/>
        </p:nvSpPr>
        <p:spPr bwMode="auto">
          <a:xfrm>
            <a:off x="2819400" y="1752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1" name="Line 18"/>
          <p:cNvSpPr>
            <a:spLocks noChangeShapeType="1"/>
          </p:cNvSpPr>
          <p:nvPr/>
        </p:nvSpPr>
        <p:spPr bwMode="auto">
          <a:xfrm>
            <a:off x="4572000" y="175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0" y="2209800"/>
            <a:ext cx="90439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The initial product of gene expression is always Ribo Nucleic Acid</a:t>
            </a:r>
          </a:p>
          <a:p>
            <a:pPr eaLnBrk="1" hangingPunct="1"/>
            <a:r>
              <a:rPr lang="en-GB">
                <a:latin typeface="Calibri" pitchFamily="34" charset="0"/>
              </a:rPr>
              <a:t>(RNA)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3581400" y="1524000"/>
            <a:ext cx="8445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>
                <a:solidFill>
                  <a:srgbClr val="FF0000"/>
                </a:solidFill>
                <a:latin typeface="Calibri" pitchFamily="34" charset="0"/>
              </a:rPr>
              <a:t>RNA</a:t>
            </a:r>
            <a:endParaRPr lang="en-GB" b="1">
              <a:latin typeface="Calibri" pitchFamily="34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381000" y="3124200"/>
            <a:ext cx="5294313" cy="3667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b="1">
                <a:solidFill>
                  <a:srgbClr val="000000"/>
                </a:solidFill>
                <a:latin typeface="Calibri" pitchFamily="34" charset="0"/>
              </a:rPr>
              <a:t> RNA is a single stranded nucleic acid species</a:t>
            </a:r>
            <a:endParaRPr lang="en-GB" sz="2400" b="1">
              <a:latin typeface="Calibri" pitchFamily="34" charset="0"/>
            </a:endParaRPr>
          </a:p>
        </p:txBody>
      </p:sp>
      <p:sp>
        <p:nvSpPr>
          <p:cNvPr id="28751" name="Text Box 79"/>
          <p:cNvSpPr txBox="1">
            <a:spLocks noChangeArrowheads="1"/>
          </p:cNvSpPr>
          <p:nvPr/>
        </p:nvSpPr>
        <p:spPr bwMode="auto">
          <a:xfrm>
            <a:off x="365125" y="3476625"/>
            <a:ext cx="4264025" cy="3667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 b="1">
                <a:solidFill>
                  <a:srgbClr val="000000"/>
                </a:solidFill>
                <a:latin typeface="Calibri" pitchFamily="34" charset="0"/>
              </a:rPr>
              <a:t>The pentose sugar in RNA is Ribose.</a:t>
            </a:r>
          </a:p>
        </p:txBody>
      </p:sp>
      <p:sp>
        <p:nvSpPr>
          <p:cNvPr id="28752" name="Text Box 80"/>
          <p:cNvSpPr txBox="1">
            <a:spLocks noChangeArrowheads="1"/>
          </p:cNvSpPr>
          <p:nvPr/>
        </p:nvSpPr>
        <p:spPr bwMode="auto">
          <a:xfrm>
            <a:off x="365125" y="3781425"/>
            <a:ext cx="4200525" cy="641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 b="1">
                <a:solidFill>
                  <a:srgbClr val="000000"/>
                </a:solidFill>
                <a:latin typeface="Calibri" pitchFamily="34" charset="0"/>
              </a:rPr>
              <a:t>Thymine is not a base used in RNA. </a:t>
            </a:r>
          </a:p>
          <a:p>
            <a:pPr eaLnBrk="1" hangingPunct="1"/>
            <a:r>
              <a:rPr lang="en-GB" sz="1800" b="1">
                <a:solidFill>
                  <a:srgbClr val="000000"/>
                </a:solidFill>
                <a:latin typeface="Calibri" pitchFamily="34" charset="0"/>
              </a:rPr>
              <a:t>It is replaced by Uracil.</a:t>
            </a:r>
          </a:p>
        </p:txBody>
      </p:sp>
      <p:sp>
        <p:nvSpPr>
          <p:cNvPr id="28753" name="Text Box 81"/>
          <p:cNvSpPr txBox="1">
            <a:spLocks noChangeArrowheads="1"/>
          </p:cNvSpPr>
          <p:nvPr/>
        </p:nvSpPr>
        <p:spPr bwMode="auto">
          <a:xfrm>
            <a:off x="382588" y="4529138"/>
            <a:ext cx="4875212" cy="20145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1800" b="1">
                <a:solidFill>
                  <a:srgbClr val="000000"/>
                </a:solidFill>
                <a:latin typeface="Calibri" pitchFamily="34" charset="0"/>
              </a:rPr>
              <a:t>Cells  contain three major species of RNA:</a:t>
            </a:r>
          </a:p>
          <a:p>
            <a:pPr eaLnBrk="1" hangingPunct="1"/>
            <a:endParaRPr lang="en-GB" sz="1800" b="1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GB" sz="1800" b="1">
                <a:solidFill>
                  <a:srgbClr val="000000"/>
                </a:solidFill>
                <a:latin typeface="Calibri" pitchFamily="34" charset="0"/>
              </a:rPr>
              <a:t>		Transfer RNA (tRNA)</a:t>
            </a:r>
          </a:p>
          <a:p>
            <a:pPr eaLnBrk="1" hangingPunct="1"/>
            <a:r>
              <a:rPr lang="en-GB" sz="1800" b="1">
                <a:solidFill>
                  <a:srgbClr val="000000"/>
                </a:solidFill>
                <a:latin typeface="Calibri" pitchFamily="34" charset="0"/>
              </a:rPr>
              <a:t>		</a:t>
            </a:r>
          </a:p>
          <a:p>
            <a:pPr eaLnBrk="1" hangingPunct="1"/>
            <a:r>
              <a:rPr lang="en-GB" sz="1800" b="1">
                <a:solidFill>
                  <a:srgbClr val="000000"/>
                </a:solidFill>
                <a:latin typeface="Calibri" pitchFamily="34" charset="0"/>
              </a:rPr>
              <a:t>		Ribosomal RNA (rRNA)</a:t>
            </a:r>
          </a:p>
          <a:p>
            <a:pPr eaLnBrk="1" hangingPunct="1"/>
            <a:endParaRPr lang="en-GB" sz="1800" b="1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GB" sz="1800" b="1">
                <a:solidFill>
                  <a:srgbClr val="000000"/>
                </a:solidFill>
                <a:latin typeface="Calibri" pitchFamily="34" charset="0"/>
              </a:rPr>
              <a:t>		Messenger RNA (mRNA)</a:t>
            </a:r>
          </a:p>
        </p:txBody>
      </p:sp>
      <p:sp>
        <p:nvSpPr>
          <p:cNvPr id="24588" name="Text Box 86"/>
          <p:cNvSpPr txBox="1">
            <a:spLocks noChangeArrowheads="1"/>
          </p:cNvSpPr>
          <p:nvPr/>
        </p:nvSpPr>
        <p:spPr bwMode="auto">
          <a:xfrm>
            <a:off x="685800" y="533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>
              <a:latin typeface="Calibri" pitchFamily="34" charset="0"/>
            </a:endParaRPr>
          </a:p>
        </p:txBody>
      </p:sp>
      <p:pic>
        <p:nvPicPr>
          <p:cNvPr id="24589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2809875"/>
            <a:ext cx="28860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1" grpId="0" autoUpdateAnimBg="0"/>
      <p:bldP spid="28692" grpId="0" animBg="1" autoUpdateAnimBg="0"/>
      <p:bldP spid="28685" grpId="0" animBg="1" autoUpdateAnimBg="0"/>
      <p:bldP spid="28751" grpId="0" animBg="1" autoUpdateAnimBg="0"/>
      <p:bldP spid="28752" grpId="0" animBg="1" autoUpdateAnimBg="0"/>
      <p:bldP spid="2875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endParaRPr lang="en-GB" sz="2400" b="1">
              <a:latin typeface="Calibri" pitchFamily="34" charset="0"/>
            </a:endParaRP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762000" y="533400"/>
            <a:ext cx="7483475" cy="457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b="1">
                <a:latin typeface="Calibri" pitchFamily="34" charset="0"/>
              </a:rPr>
              <a:t>What Do We Mean  By </a:t>
            </a:r>
            <a:r>
              <a:rPr lang="en-GB" altLang="en-US" b="1">
                <a:latin typeface="Calibri" pitchFamily="34" charset="0"/>
              </a:rPr>
              <a:t>“</a:t>
            </a:r>
            <a:r>
              <a:rPr lang="en-GB" b="1">
                <a:latin typeface="Calibri" pitchFamily="34" charset="0"/>
              </a:rPr>
              <a:t>Gene</a:t>
            </a:r>
            <a:r>
              <a:rPr lang="en-GB" sz="1800" b="1">
                <a:latin typeface="Calibri" pitchFamily="34" charset="0"/>
              </a:rPr>
              <a:t> </a:t>
            </a:r>
            <a:r>
              <a:rPr lang="en-GB" b="1">
                <a:latin typeface="Calibri" pitchFamily="34" charset="0"/>
              </a:rPr>
              <a:t>Expression</a:t>
            </a:r>
            <a:r>
              <a:rPr lang="en-GB" altLang="en-US" sz="1800" b="1">
                <a:latin typeface="Calibri" pitchFamily="34" charset="0"/>
              </a:rPr>
              <a:t>”</a:t>
            </a:r>
            <a:r>
              <a:rPr lang="en-GB" sz="1800" b="1">
                <a:latin typeface="Calibri" pitchFamily="34" charset="0"/>
              </a:rPr>
              <a:t> </a:t>
            </a:r>
            <a:r>
              <a:rPr lang="en-GB" b="1">
                <a:latin typeface="Calibri" pitchFamily="34" charset="0"/>
              </a:rPr>
              <a:t>?</a:t>
            </a:r>
            <a:endParaRPr lang="en-GB">
              <a:latin typeface="Calibri" pitchFamily="34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752600" y="1524000"/>
            <a:ext cx="509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>
                <a:latin typeface="Calibri" pitchFamily="34" charset="0"/>
              </a:rPr>
              <a:t>DNA		RNA		(Protein)</a:t>
            </a: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2819400" y="1752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4572000" y="175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2209800"/>
            <a:ext cx="729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>
                <a:latin typeface="Calibri" pitchFamily="34" charset="0"/>
              </a:rPr>
              <a:t>The initial product of gene expression is always RNA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3581400" y="1524000"/>
            <a:ext cx="8445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>
                <a:solidFill>
                  <a:srgbClr val="FF0000"/>
                </a:solidFill>
                <a:latin typeface="Calibri" pitchFamily="34" charset="0"/>
              </a:rPr>
              <a:t>RNA</a:t>
            </a:r>
            <a:endParaRPr lang="en-GB" b="1">
              <a:latin typeface="Calibri" pitchFamily="34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410200" y="1524000"/>
            <a:ext cx="1436688" cy="6397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>
                <a:latin typeface="Calibri" pitchFamily="34" charset="0"/>
              </a:rPr>
              <a:t>(</a:t>
            </a:r>
            <a:r>
              <a:rPr lang="en-GB" b="1">
                <a:solidFill>
                  <a:srgbClr val="FF0000"/>
                </a:solidFill>
                <a:latin typeface="Calibri" pitchFamily="34" charset="0"/>
              </a:rPr>
              <a:t>Protein</a:t>
            </a:r>
            <a:r>
              <a:rPr lang="en-GB" b="1">
                <a:latin typeface="Calibri" pitchFamily="34" charset="0"/>
              </a:rPr>
              <a:t>)</a:t>
            </a:r>
          </a:p>
          <a:p>
            <a:pPr eaLnBrk="1" hangingPunct="1"/>
            <a:endParaRPr lang="en-GB" sz="1200">
              <a:latin typeface="Calibri" pitchFamily="34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28600" y="3200400"/>
            <a:ext cx="8640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In some cases this RNA is functional (eg tRNA, rRNA,snRNA)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28600" y="4191000"/>
            <a:ext cx="855821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In many cases this RNA is the template for protein translation</a:t>
            </a:r>
          </a:p>
          <a:p>
            <a:pPr eaLnBrk="1" hangingPunct="1"/>
            <a:r>
              <a:rPr lang="en-GB">
                <a:latin typeface="Calibri" pitchFamily="34" charset="0"/>
              </a:rPr>
              <a:t>(eg mRNA)</a:t>
            </a:r>
          </a:p>
          <a:p>
            <a:pPr eaLnBrk="1" hangingPunct="1"/>
            <a:endParaRPr lang="en-GB" sz="1200">
              <a:latin typeface="Calibri" pitchFamily="34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28600" y="5410200"/>
            <a:ext cx="8558213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>
                <a:latin typeface="Calibri" pitchFamily="34" charset="0"/>
              </a:rPr>
              <a:t>Gene expression occurs in the  cell nucleus. RNA is exported</a:t>
            </a:r>
          </a:p>
          <a:p>
            <a:pPr eaLnBrk="1" hangingPunct="1"/>
            <a:r>
              <a:rPr lang="en-GB">
                <a:latin typeface="Calibri" pitchFamily="34" charset="0"/>
              </a:rPr>
              <a:t>to the cell cytoplasm, to be used in  </a:t>
            </a:r>
            <a:r>
              <a:rPr lang="en-GB" altLang="en-US">
                <a:latin typeface="Calibri" pitchFamily="34" charset="0"/>
              </a:rPr>
              <a:t>“</a:t>
            </a:r>
            <a:r>
              <a:rPr lang="en-GB">
                <a:latin typeface="Calibri" pitchFamily="34" charset="0"/>
              </a:rPr>
              <a:t>Protein Translation</a:t>
            </a:r>
            <a:r>
              <a:rPr lang="en-GB" altLang="en-US">
                <a:latin typeface="Calibri" pitchFamily="34" charset="0"/>
              </a:rPr>
              <a:t>”</a:t>
            </a:r>
            <a:endParaRPr lang="en-GB">
              <a:latin typeface="Calibri" pitchFamily="34" charset="0"/>
            </a:endParaRPr>
          </a:p>
        </p:txBody>
      </p:sp>
      <p:sp>
        <p:nvSpPr>
          <p:cNvPr id="26636" name="Text Box 16"/>
          <p:cNvSpPr txBox="1">
            <a:spLocks noChangeArrowheads="1"/>
          </p:cNvSpPr>
          <p:nvPr/>
        </p:nvSpPr>
        <p:spPr bwMode="auto">
          <a:xfrm>
            <a:off x="762000" y="609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  <p:bldP spid="6155" grpId="0" animBg="1" autoUpdateAnimBg="0"/>
      <p:bldP spid="6156" grpId="0" autoUpdateAnimBg="0"/>
      <p:bldP spid="6157" grpId="0" autoUpdateAnimBg="0"/>
      <p:bldP spid="615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3213" y="2057400"/>
            <a:ext cx="844708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3200" b="1">
                <a:latin typeface="Calibri" pitchFamily="34" charset="0"/>
              </a:rPr>
              <a:t>The process in which nucleotide</a:t>
            </a:r>
          </a:p>
          <a:p>
            <a:pPr algn="ctr" eaLnBrk="1" hangingPunct="1"/>
            <a:r>
              <a:rPr lang="en-GB" sz="3200" b="1">
                <a:latin typeface="Calibri" pitchFamily="34" charset="0"/>
              </a:rPr>
              <a:t>information in the  DNA is copied into RNA</a:t>
            </a:r>
          </a:p>
          <a:p>
            <a:pPr algn="ctr" eaLnBrk="1" hangingPunct="1"/>
            <a:r>
              <a:rPr lang="en-GB" sz="3200" b="1">
                <a:latin typeface="Calibri" pitchFamily="34" charset="0"/>
              </a:rPr>
              <a:t>is called </a:t>
            </a:r>
            <a:r>
              <a:rPr lang="en-GB" sz="3200" b="1">
                <a:solidFill>
                  <a:srgbClr val="FF0000"/>
                </a:solidFill>
                <a:latin typeface="Calibri" pitchFamily="34" charset="0"/>
              </a:rPr>
              <a:t>TRANSCRIPTION</a:t>
            </a:r>
            <a:endParaRPr lang="en-GB" sz="3200" b="1">
              <a:latin typeface="Calibri" pitchFamily="34" charset="0"/>
            </a:endParaRPr>
          </a:p>
          <a:p>
            <a:pPr algn="ctr" eaLnBrk="1" hangingPunct="1"/>
            <a:endParaRPr lang="en-GB" sz="3200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2400">
              <a:latin typeface="Calibri" pitchFamily="34" charset="0"/>
            </a:endParaRPr>
          </a:p>
        </p:txBody>
      </p:sp>
      <p:sp>
        <p:nvSpPr>
          <p:cNvPr id="30722" name="Freeform 3"/>
          <p:cNvSpPr>
            <a:spLocks/>
          </p:cNvSpPr>
          <p:nvPr/>
        </p:nvSpPr>
        <p:spPr bwMode="auto">
          <a:xfrm flipH="1">
            <a:off x="762000" y="4162425"/>
            <a:ext cx="1079500" cy="1331913"/>
          </a:xfrm>
          <a:custGeom>
            <a:avLst/>
            <a:gdLst>
              <a:gd name="T0" fmla="*/ 20161250 w 680"/>
              <a:gd name="T1" fmla="*/ 1854835696 h 839"/>
              <a:gd name="T2" fmla="*/ 383063750 w 680"/>
              <a:gd name="T3" fmla="*/ 1733868151 h 839"/>
              <a:gd name="T4" fmla="*/ 1229836250 w 680"/>
              <a:gd name="T5" fmla="*/ 403225151 h 839"/>
              <a:gd name="T6" fmla="*/ 1471771250 w 680"/>
              <a:gd name="T7" fmla="*/ 161290061 h 839"/>
              <a:gd name="T8" fmla="*/ 1713706250 w 680"/>
              <a:gd name="T9" fmla="*/ 161290061 h 839"/>
              <a:gd name="T10" fmla="*/ 1471771250 w 680"/>
              <a:gd name="T11" fmla="*/ 282257606 h 839"/>
              <a:gd name="T12" fmla="*/ 504031250 w 680"/>
              <a:gd name="T13" fmla="*/ 1854835696 h 839"/>
              <a:gd name="T14" fmla="*/ 20161250 w 680"/>
              <a:gd name="T15" fmla="*/ 1854835696 h 8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80"/>
              <a:gd name="T25" fmla="*/ 0 h 839"/>
              <a:gd name="T26" fmla="*/ 680 w 680"/>
              <a:gd name="T27" fmla="*/ 839 h 8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80" h="839">
                <a:moveTo>
                  <a:pt x="8" y="736"/>
                </a:moveTo>
                <a:cubicBezTo>
                  <a:pt x="0" y="728"/>
                  <a:pt x="72" y="784"/>
                  <a:pt x="152" y="688"/>
                </a:cubicBezTo>
                <a:cubicBezTo>
                  <a:pt x="232" y="592"/>
                  <a:pt x="416" y="263"/>
                  <a:pt x="488" y="160"/>
                </a:cubicBezTo>
                <a:cubicBezTo>
                  <a:pt x="559" y="56"/>
                  <a:pt x="552" y="80"/>
                  <a:pt x="584" y="64"/>
                </a:cubicBezTo>
                <a:cubicBezTo>
                  <a:pt x="616" y="48"/>
                  <a:pt x="680" y="56"/>
                  <a:pt x="680" y="64"/>
                </a:cubicBezTo>
                <a:cubicBezTo>
                  <a:pt x="680" y="72"/>
                  <a:pt x="663" y="0"/>
                  <a:pt x="584" y="112"/>
                </a:cubicBezTo>
                <a:cubicBezTo>
                  <a:pt x="504" y="223"/>
                  <a:pt x="287" y="632"/>
                  <a:pt x="200" y="736"/>
                </a:cubicBezTo>
                <a:cubicBezTo>
                  <a:pt x="112" y="839"/>
                  <a:pt x="16" y="744"/>
                  <a:pt x="8" y="736"/>
                </a:cubicBezTo>
                <a:close/>
              </a:path>
            </a:pathLst>
          </a:custGeom>
          <a:gradFill rotWithShape="0">
            <a:gsLst>
              <a:gs pos="0">
                <a:srgbClr val="FF5050"/>
              </a:gs>
              <a:gs pos="100000">
                <a:srgbClr val="76252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3" name="Freeform 4"/>
          <p:cNvSpPr>
            <a:spLocks/>
          </p:cNvSpPr>
          <p:nvPr/>
        </p:nvSpPr>
        <p:spPr bwMode="auto">
          <a:xfrm>
            <a:off x="762000" y="4162425"/>
            <a:ext cx="1079500" cy="1331913"/>
          </a:xfrm>
          <a:custGeom>
            <a:avLst/>
            <a:gdLst>
              <a:gd name="T0" fmla="*/ 20161250 w 680"/>
              <a:gd name="T1" fmla="*/ 1854835696 h 839"/>
              <a:gd name="T2" fmla="*/ 383063750 w 680"/>
              <a:gd name="T3" fmla="*/ 1733868151 h 839"/>
              <a:gd name="T4" fmla="*/ 1229836250 w 680"/>
              <a:gd name="T5" fmla="*/ 403225151 h 839"/>
              <a:gd name="T6" fmla="*/ 1471771250 w 680"/>
              <a:gd name="T7" fmla="*/ 161290061 h 839"/>
              <a:gd name="T8" fmla="*/ 1713706250 w 680"/>
              <a:gd name="T9" fmla="*/ 161290061 h 839"/>
              <a:gd name="T10" fmla="*/ 1471771250 w 680"/>
              <a:gd name="T11" fmla="*/ 282257606 h 839"/>
              <a:gd name="T12" fmla="*/ 504031250 w 680"/>
              <a:gd name="T13" fmla="*/ 1854835696 h 839"/>
              <a:gd name="T14" fmla="*/ 20161250 w 680"/>
              <a:gd name="T15" fmla="*/ 1854835696 h 8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80"/>
              <a:gd name="T25" fmla="*/ 0 h 839"/>
              <a:gd name="T26" fmla="*/ 680 w 680"/>
              <a:gd name="T27" fmla="*/ 839 h 8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80" h="839">
                <a:moveTo>
                  <a:pt x="8" y="736"/>
                </a:moveTo>
                <a:cubicBezTo>
                  <a:pt x="0" y="728"/>
                  <a:pt x="72" y="784"/>
                  <a:pt x="152" y="688"/>
                </a:cubicBezTo>
                <a:cubicBezTo>
                  <a:pt x="232" y="592"/>
                  <a:pt x="416" y="263"/>
                  <a:pt x="488" y="160"/>
                </a:cubicBezTo>
                <a:cubicBezTo>
                  <a:pt x="559" y="56"/>
                  <a:pt x="552" y="80"/>
                  <a:pt x="584" y="64"/>
                </a:cubicBezTo>
                <a:cubicBezTo>
                  <a:pt x="616" y="48"/>
                  <a:pt x="680" y="56"/>
                  <a:pt x="680" y="64"/>
                </a:cubicBezTo>
                <a:cubicBezTo>
                  <a:pt x="680" y="72"/>
                  <a:pt x="663" y="0"/>
                  <a:pt x="584" y="112"/>
                </a:cubicBezTo>
                <a:cubicBezTo>
                  <a:pt x="504" y="223"/>
                  <a:pt x="287" y="632"/>
                  <a:pt x="200" y="736"/>
                </a:cubicBezTo>
                <a:cubicBezTo>
                  <a:pt x="112" y="839"/>
                  <a:pt x="16" y="744"/>
                  <a:pt x="8" y="736"/>
                </a:cubicBezTo>
                <a:close/>
              </a:path>
            </a:pathLst>
          </a:custGeom>
          <a:gradFill rotWithShape="0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4" name="Freeform 5"/>
          <p:cNvSpPr>
            <a:spLocks/>
          </p:cNvSpPr>
          <p:nvPr/>
        </p:nvSpPr>
        <p:spPr bwMode="auto">
          <a:xfrm flipH="1">
            <a:off x="7315200" y="4162425"/>
            <a:ext cx="1079500" cy="1331913"/>
          </a:xfrm>
          <a:custGeom>
            <a:avLst/>
            <a:gdLst>
              <a:gd name="T0" fmla="*/ 20161250 w 680"/>
              <a:gd name="T1" fmla="*/ 1854835696 h 839"/>
              <a:gd name="T2" fmla="*/ 383063750 w 680"/>
              <a:gd name="T3" fmla="*/ 1733868151 h 839"/>
              <a:gd name="T4" fmla="*/ 1229836250 w 680"/>
              <a:gd name="T5" fmla="*/ 403225151 h 839"/>
              <a:gd name="T6" fmla="*/ 1471771250 w 680"/>
              <a:gd name="T7" fmla="*/ 161290061 h 839"/>
              <a:gd name="T8" fmla="*/ 1713706250 w 680"/>
              <a:gd name="T9" fmla="*/ 161290061 h 839"/>
              <a:gd name="T10" fmla="*/ 1471771250 w 680"/>
              <a:gd name="T11" fmla="*/ 282257606 h 839"/>
              <a:gd name="T12" fmla="*/ 504031250 w 680"/>
              <a:gd name="T13" fmla="*/ 1854835696 h 839"/>
              <a:gd name="T14" fmla="*/ 20161250 w 680"/>
              <a:gd name="T15" fmla="*/ 1854835696 h 8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80"/>
              <a:gd name="T25" fmla="*/ 0 h 839"/>
              <a:gd name="T26" fmla="*/ 680 w 680"/>
              <a:gd name="T27" fmla="*/ 839 h 8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80" h="839">
                <a:moveTo>
                  <a:pt x="8" y="736"/>
                </a:moveTo>
                <a:cubicBezTo>
                  <a:pt x="0" y="728"/>
                  <a:pt x="72" y="784"/>
                  <a:pt x="152" y="688"/>
                </a:cubicBezTo>
                <a:cubicBezTo>
                  <a:pt x="232" y="592"/>
                  <a:pt x="416" y="263"/>
                  <a:pt x="488" y="160"/>
                </a:cubicBezTo>
                <a:cubicBezTo>
                  <a:pt x="559" y="56"/>
                  <a:pt x="552" y="80"/>
                  <a:pt x="584" y="64"/>
                </a:cubicBezTo>
                <a:cubicBezTo>
                  <a:pt x="616" y="48"/>
                  <a:pt x="680" y="56"/>
                  <a:pt x="680" y="64"/>
                </a:cubicBezTo>
                <a:cubicBezTo>
                  <a:pt x="680" y="72"/>
                  <a:pt x="663" y="0"/>
                  <a:pt x="584" y="112"/>
                </a:cubicBezTo>
                <a:cubicBezTo>
                  <a:pt x="504" y="223"/>
                  <a:pt x="287" y="632"/>
                  <a:pt x="200" y="736"/>
                </a:cubicBezTo>
                <a:cubicBezTo>
                  <a:pt x="112" y="839"/>
                  <a:pt x="16" y="744"/>
                  <a:pt x="8" y="736"/>
                </a:cubicBezTo>
                <a:close/>
              </a:path>
            </a:pathLst>
          </a:custGeom>
          <a:gradFill rotWithShape="0">
            <a:gsLst>
              <a:gs pos="0">
                <a:srgbClr val="0066FF"/>
              </a:gs>
              <a:gs pos="100000">
                <a:srgbClr val="002F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5" name="Freeform 6"/>
          <p:cNvSpPr>
            <a:spLocks/>
          </p:cNvSpPr>
          <p:nvPr/>
        </p:nvSpPr>
        <p:spPr bwMode="auto">
          <a:xfrm>
            <a:off x="7315200" y="4162425"/>
            <a:ext cx="1079500" cy="1331913"/>
          </a:xfrm>
          <a:custGeom>
            <a:avLst/>
            <a:gdLst>
              <a:gd name="T0" fmla="*/ 20161250 w 680"/>
              <a:gd name="T1" fmla="*/ 1854835696 h 839"/>
              <a:gd name="T2" fmla="*/ 383063750 w 680"/>
              <a:gd name="T3" fmla="*/ 1733868151 h 839"/>
              <a:gd name="T4" fmla="*/ 1229836250 w 680"/>
              <a:gd name="T5" fmla="*/ 403225151 h 839"/>
              <a:gd name="T6" fmla="*/ 1471771250 w 680"/>
              <a:gd name="T7" fmla="*/ 161290061 h 839"/>
              <a:gd name="T8" fmla="*/ 1713706250 w 680"/>
              <a:gd name="T9" fmla="*/ 161290061 h 839"/>
              <a:gd name="T10" fmla="*/ 1471771250 w 680"/>
              <a:gd name="T11" fmla="*/ 282257606 h 839"/>
              <a:gd name="T12" fmla="*/ 504031250 w 680"/>
              <a:gd name="T13" fmla="*/ 1854835696 h 839"/>
              <a:gd name="T14" fmla="*/ 20161250 w 680"/>
              <a:gd name="T15" fmla="*/ 1854835696 h 8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80"/>
              <a:gd name="T25" fmla="*/ 0 h 839"/>
              <a:gd name="T26" fmla="*/ 680 w 680"/>
              <a:gd name="T27" fmla="*/ 839 h 8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80" h="839">
                <a:moveTo>
                  <a:pt x="8" y="736"/>
                </a:moveTo>
                <a:cubicBezTo>
                  <a:pt x="0" y="728"/>
                  <a:pt x="72" y="784"/>
                  <a:pt x="152" y="688"/>
                </a:cubicBezTo>
                <a:cubicBezTo>
                  <a:pt x="232" y="592"/>
                  <a:pt x="416" y="263"/>
                  <a:pt x="488" y="160"/>
                </a:cubicBezTo>
                <a:cubicBezTo>
                  <a:pt x="559" y="56"/>
                  <a:pt x="552" y="80"/>
                  <a:pt x="584" y="64"/>
                </a:cubicBezTo>
                <a:cubicBezTo>
                  <a:pt x="616" y="48"/>
                  <a:pt x="680" y="56"/>
                  <a:pt x="680" y="64"/>
                </a:cubicBezTo>
                <a:cubicBezTo>
                  <a:pt x="680" y="72"/>
                  <a:pt x="663" y="0"/>
                  <a:pt x="584" y="112"/>
                </a:cubicBezTo>
                <a:cubicBezTo>
                  <a:pt x="504" y="223"/>
                  <a:pt x="287" y="632"/>
                  <a:pt x="200" y="736"/>
                </a:cubicBezTo>
                <a:cubicBezTo>
                  <a:pt x="112" y="839"/>
                  <a:pt x="16" y="744"/>
                  <a:pt x="8" y="736"/>
                </a:cubicBezTo>
                <a:close/>
              </a:path>
            </a:pathLst>
          </a:custGeom>
          <a:gradFill rotWithShape="0">
            <a:gsLst>
              <a:gs pos="0">
                <a:srgbClr val="FF5050"/>
              </a:gs>
              <a:gs pos="100000">
                <a:srgbClr val="76252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0726" name="Group 7"/>
          <p:cNvGrpSpPr>
            <a:grpSpLocks/>
          </p:cNvGrpSpPr>
          <p:nvPr/>
        </p:nvGrpSpPr>
        <p:grpSpPr bwMode="auto">
          <a:xfrm>
            <a:off x="1828800" y="4010025"/>
            <a:ext cx="5543550" cy="641350"/>
            <a:chOff x="1099" y="2688"/>
            <a:chExt cx="3492" cy="404"/>
          </a:xfrm>
        </p:grpSpPr>
        <p:sp>
          <p:nvSpPr>
            <p:cNvPr id="30807" name="Text Box 8"/>
            <p:cNvSpPr txBox="1">
              <a:spLocks noChangeArrowheads="1"/>
            </p:cNvSpPr>
            <p:nvPr/>
          </p:nvSpPr>
          <p:spPr bwMode="auto">
            <a:xfrm>
              <a:off x="1099" y="2688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solidFill>
                    <a:srgbClr val="00CC00"/>
                  </a:solidFill>
                  <a:latin typeface="Times" charset="0"/>
                </a:rPr>
                <a:t>G</a:t>
              </a:r>
              <a:endParaRPr lang="en-GB">
                <a:latin typeface="Bodoni MT Ultra Bold" charset="0"/>
              </a:endParaRPr>
            </a:p>
          </p:txBody>
        </p:sp>
        <p:sp>
          <p:nvSpPr>
            <p:cNvPr id="30808" name="Text Box 9"/>
            <p:cNvSpPr txBox="1">
              <a:spLocks noChangeArrowheads="1"/>
            </p:cNvSpPr>
            <p:nvPr/>
          </p:nvSpPr>
          <p:spPr bwMode="auto">
            <a:xfrm>
              <a:off x="1459" y="2688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GB">
                <a:latin typeface="Times" charset="0"/>
              </a:endParaRPr>
            </a:p>
          </p:txBody>
        </p:sp>
        <p:sp>
          <p:nvSpPr>
            <p:cNvPr id="30809" name="Text Box 10"/>
            <p:cNvSpPr txBox="1">
              <a:spLocks noChangeArrowheads="1"/>
            </p:cNvSpPr>
            <p:nvPr/>
          </p:nvSpPr>
          <p:spPr bwMode="auto">
            <a:xfrm>
              <a:off x="1820" y="2688"/>
              <a:ext cx="2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solidFill>
                    <a:schemeClr val="accent2"/>
                  </a:solidFill>
                  <a:latin typeface="Times" charset="0"/>
                </a:rPr>
                <a:t>T</a:t>
              </a:r>
              <a:endParaRPr lang="en-GB">
                <a:latin typeface="Bodoni MT Ultra Bold" charset="0"/>
              </a:endParaRPr>
            </a:p>
          </p:txBody>
        </p:sp>
        <p:sp>
          <p:nvSpPr>
            <p:cNvPr id="30810" name="Text Box 11"/>
            <p:cNvSpPr txBox="1">
              <a:spLocks noChangeArrowheads="1"/>
            </p:cNvSpPr>
            <p:nvPr/>
          </p:nvSpPr>
          <p:spPr bwMode="auto">
            <a:xfrm>
              <a:off x="2149" y="2688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GB">
                <a:latin typeface="Times" charset="0"/>
              </a:endParaRPr>
            </a:p>
          </p:txBody>
        </p:sp>
        <p:sp>
          <p:nvSpPr>
            <p:cNvPr id="30811" name="Text Box 12"/>
            <p:cNvSpPr txBox="1">
              <a:spLocks noChangeArrowheads="1"/>
            </p:cNvSpPr>
            <p:nvPr/>
          </p:nvSpPr>
          <p:spPr bwMode="auto">
            <a:xfrm>
              <a:off x="2510" y="2688"/>
              <a:ext cx="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latin typeface="Times" charset="0"/>
                </a:rPr>
                <a:t>C</a:t>
              </a:r>
              <a:endParaRPr lang="en-GB">
                <a:latin typeface="Bodoni MT Ultra Bold" charset="0"/>
              </a:endParaRPr>
            </a:p>
          </p:txBody>
        </p:sp>
        <p:sp>
          <p:nvSpPr>
            <p:cNvPr id="30812" name="Text Box 13"/>
            <p:cNvSpPr txBox="1">
              <a:spLocks noChangeArrowheads="1"/>
            </p:cNvSpPr>
            <p:nvPr/>
          </p:nvSpPr>
          <p:spPr bwMode="auto">
            <a:xfrm>
              <a:off x="2855" y="2688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GB">
                <a:latin typeface="Times" charset="0"/>
              </a:endParaRPr>
            </a:p>
          </p:txBody>
        </p:sp>
        <p:sp>
          <p:nvSpPr>
            <p:cNvPr id="30813" name="Text Box 14"/>
            <p:cNvSpPr txBox="1">
              <a:spLocks noChangeArrowheads="1"/>
            </p:cNvSpPr>
            <p:nvPr/>
          </p:nvSpPr>
          <p:spPr bwMode="auto">
            <a:xfrm>
              <a:off x="3216" y="2688"/>
              <a:ext cx="2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solidFill>
                    <a:schemeClr val="accent2"/>
                  </a:solidFill>
                  <a:latin typeface="Times" charset="0"/>
                </a:rPr>
                <a:t>T</a:t>
              </a:r>
              <a:endParaRPr lang="en-GB">
                <a:latin typeface="Bodoni MT Ultra Bold" charset="0"/>
              </a:endParaRPr>
            </a:p>
          </p:txBody>
        </p:sp>
        <p:sp>
          <p:nvSpPr>
            <p:cNvPr id="30814" name="Text Box 15"/>
            <p:cNvSpPr txBox="1">
              <a:spLocks noChangeArrowheads="1"/>
            </p:cNvSpPr>
            <p:nvPr/>
          </p:nvSpPr>
          <p:spPr bwMode="auto">
            <a:xfrm>
              <a:off x="3906" y="2688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solidFill>
                    <a:srgbClr val="00CC00"/>
                  </a:solidFill>
                  <a:latin typeface="Times" charset="0"/>
                </a:rPr>
                <a:t>G</a:t>
              </a:r>
              <a:endParaRPr lang="en-GB">
                <a:latin typeface="Bodoni MT Ultra Bold" charset="0"/>
              </a:endParaRPr>
            </a:p>
          </p:txBody>
        </p:sp>
        <p:sp>
          <p:nvSpPr>
            <p:cNvPr id="30815" name="Text Box 16"/>
            <p:cNvSpPr txBox="1">
              <a:spLocks noChangeArrowheads="1"/>
            </p:cNvSpPr>
            <p:nvPr/>
          </p:nvSpPr>
          <p:spPr bwMode="auto">
            <a:xfrm>
              <a:off x="3545" y="2688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GB">
                <a:latin typeface="Times" charset="0"/>
              </a:endParaRPr>
            </a:p>
          </p:txBody>
        </p:sp>
        <p:sp>
          <p:nvSpPr>
            <p:cNvPr id="30816" name="Text Box 17"/>
            <p:cNvSpPr txBox="1">
              <a:spLocks noChangeArrowheads="1"/>
            </p:cNvSpPr>
            <p:nvPr/>
          </p:nvSpPr>
          <p:spPr bwMode="auto">
            <a:xfrm>
              <a:off x="4267" y="2688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GB">
                <a:latin typeface="Times" charset="0"/>
              </a:endParaRPr>
            </a:p>
          </p:txBody>
        </p:sp>
      </p:grpSp>
      <p:grpSp>
        <p:nvGrpSpPr>
          <p:cNvPr id="30727" name="Group 18"/>
          <p:cNvGrpSpPr>
            <a:grpSpLocks/>
          </p:cNvGrpSpPr>
          <p:nvPr/>
        </p:nvGrpSpPr>
        <p:grpSpPr bwMode="auto">
          <a:xfrm>
            <a:off x="1828800" y="5000625"/>
            <a:ext cx="5492750" cy="641350"/>
            <a:chOff x="1099" y="2688"/>
            <a:chExt cx="3460" cy="628"/>
          </a:xfrm>
        </p:grpSpPr>
        <p:sp>
          <p:nvSpPr>
            <p:cNvPr id="30797" name="Text Box 19"/>
            <p:cNvSpPr txBox="1">
              <a:spLocks noChangeArrowheads="1"/>
            </p:cNvSpPr>
            <p:nvPr/>
          </p:nvSpPr>
          <p:spPr bwMode="auto">
            <a:xfrm>
              <a:off x="1099" y="2688"/>
              <a:ext cx="308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latin typeface="Times" charset="0"/>
                </a:rPr>
                <a:t>C</a:t>
              </a:r>
              <a:endParaRPr lang="en-GB">
                <a:latin typeface="Bodoni MT Ultra Bold" charset="0"/>
              </a:endParaRPr>
            </a:p>
          </p:txBody>
        </p:sp>
        <p:sp>
          <p:nvSpPr>
            <p:cNvPr id="30798" name="Text Box 20"/>
            <p:cNvSpPr txBox="1">
              <a:spLocks noChangeArrowheads="1"/>
            </p:cNvSpPr>
            <p:nvPr/>
          </p:nvSpPr>
          <p:spPr bwMode="auto">
            <a:xfrm>
              <a:off x="1459" y="2688"/>
              <a:ext cx="292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solidFill>
                    <a:schemeClr val="accent2"/>
                  </a:solidFill>
                  <a:latin typeface="Times" charset="0"/>
                </a:rPr>
                <a:t>T</a:t>
              </a:r>
              <a:endParaRPr lang="en-GB">
                <a:latin typeface="Times" charset="0"/>
              </a:endParaRPr>
            </a:p>
          </p:txBody>
        </p:sp>
        <p:sp>
          <p:nvSpPr>
            <p:cNvPr id="30799" name="Text Box 21"/>
            <p:cNvSpPr txBox="1">
              <a:spLocks noChangeArrowheads="1"/>
            </p:cNvSpPr>
            <p:nvPr/>
          </p:nvSpPr>
          <p:spPr bwMode="auto">
            <a:xfrm>
              <a:off x="1820" y="2688"/>
              <a:ext cx="324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GB">
                <a:latin typeface="Bodoni MT Ultra Bold" charset="0"/>
              </a:endParaRPr>
            </a:p>
          </p:txBody>
        </p:sp>
        <p:sp>
          <p:nvSpPr>
            <p:cNvPr id="30800" name="Text Box 22"/>
            <p:cNvSpPr txBox="1">
              <a:spLocks noChangeArrowheads="1"/>
            </p:cNvSpPr>
            <p:nvPr/>
          </p:nvSpPr>
          <p:spPr bwMode="auto">
            <a:xfrm>
              <a:off x="2149" y="2688"/>
              <a:ext cx="292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solidFill>
                    <a:schemeClr val="accent2"/>
                  </a:solidFill>
                  <a:latin typeface="Times" charset="0"/>
                </a:rPr>
                <a:t>T</a:t>
              </a:r>
              <a:endParaRPr lang="en-GB">
                <a:latin typeface="Times" charset="0"/>
              </a:endParaRPr>
            </a:p>
          </p:txBody>
        </p:sp>
        <p:sp>
          <p:nvSpPr>
            <p:cNvPr id="30801" name="Text Box 23"/>
            <p:cNvSpPr txBox="1">
              <a:spLocks noChangeArrowheads="1"/>
            </p:cNvSpPr>
            <p:nvPr/>
          </p:nvSpPr>
          <p:spPr bwMode="auto">
            <a:xfrm>
              <a:off x="2510" y="2688"/>
              <a:ext cx="324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solidFill>
                    <a:srgbClr val="00CC00"/>
                  </a:solidFill>
                  <a:latin typeface="Times" charset="0"/>
                </a:rPr>
                <a:t>G</a:t>
              </a:r>
              <a:endParaRPr lang="en-GB">
                <a:latin typeface="Bodoni MT Ultra Bold" charset="0"/>
              </a:endParaRPr>
            </a:p>
          </p:txBody>
        </p:sp>
        <p:sp>
          <p:nvSpPr>
            <p:cNvPr id="30802" name="Text Box 24"/>
            <p:cNvSpPr txBox="1">
              <a:spLocks noChangeArrowheads="1"/>
            </p:cNvSpPr>
            <p:nvPr/>
          </p:nvSpPr>
          <p:spPr bwMode="auto">
            <a:xfrm>
              <a:off x="2855" y="2688"/>
              <a:ext cx="292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solidFill>
                    <a:schemeClr val="accent2"/>
                  </a:solidFill>
                  <a:latin typeface="Times" charset="0"/>
                </a:rPr>
                <a:t>T</a:t>
              </a:r>
              <a:endParaRPr lang="en-GB">
                <a:latin typeface="Times" charset="0"/>
              </a:endParaRPr>
            </a:p>
          </p:txBody>
        </p:sp>
        <p:sp>
          <p:nvSpPr>
            <p:cNvPr id="30803" name="Text Box 25"/>
            <p:cNvSpPr txBox="1">
              <a:spLocks noChangeArrowheads="1"/>
            </p:cNvSpPr>
            <p:nvPr/>
          </p:nvSpPr>
          <p:spPr bwMode="auto">
            <a:xfrm>
              <a:off x="3216" y="2688"/>
              <a:ext cx="324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solidFill>
                    <a:srgbClr val="FF0000"/>
                  </a:solidFill>
                  <a:latin typeface="Times" charset="0"/>
                </a:rPr>
                <a:t>A</a:t>
              </a:r>
              <a:endParaRPr lang="en-GB">
                <a:latin typeface="Bodoni MT Ultra Bold" charset="0"/>
              </a:endParaRPr>
            </a:p>
          </p:txBody>
        </p:sp>
        <p:sp>
          <p:nvSpPr>
            <p:cNvPr id="30804" name="Text Box 26"/>
            <p:cNvSpPr txBox="1">
              <a:spLocks noChangeArrowheads="1"/>
            </p:cNvSpPr>
            <p:nvPr/>
          </p:nvSpPr>
          <p:spPr bwMode="auto">
            <a:xfrm>
              <a:off x="3906" y="2688"/>
              <a:ext cx="308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latin typeface="Times" charset="0"/>
                </a:rPr>
                <a:t>C</a:t>
              </a:r>
              <a:endParaRPr lang="en-GB">
                <a:latin typeface="Bodoni MT Ultra Bold" charset="0"/>
              </a:endParaRPr>
            </a:p>
          </p:txBody>
        </p:sp>
        <p:sp>
          <p:nvSpPr>
            <p:cNvPr id="30805" name="Text Box 27"/>
            <p:cNvSpPr txBox="1">
              <a:spLocks noChangeArrowheads="1"/>
            </p:cNvSpPr>
            <p:nvPr/>
          </p:nvSpPr>
          <p:spPr bwMode="auto">
            <a:xfrm>
              <a:off x="3545" y="2688"/>
              <a:ext cx="292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solidFill>
                    <a:schemeClr val="accent2"/>
                  </a:solidFill>
                  <a:latin typeface="Times" charset="0"/>
                </a:rPr>
                <a:t>T</a:t>
              </a:r>
              <a:endParaRPr lang="en-GB">
                <a:latin typeface="Times" charset="0"/>
              </a:endParaRPr>
            </a:p>
          </p:txBody>
        </p:sp>
        <p:sp>
          <p:nvSpPr>
            <p:cNvPr id="30806" name="Text Box 28"/>
            <p:cNvSpPr txBox="1">
              <a:spLocks noChangeArrowheads="1"/>
            </p:cNvSpPr>
            <p:nvPr/>
          </p:nvSpPr>
          <p:spPr bwMode="auto">
            <a:xfrm>
              <a:off x="4267" y="2688"/>
              <a:ext cx="292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solidFill>
                    <a:schemeClr val="accent2"/>
                  </a:solidFill>
                  <a:latin typeface="Times" charset="0"/>
                </a:rPr>
                <a:t>T</a:t>
              </a:r>
              <a:endParaRPr lang="en-GB">
                <a:latin typeface="Times" charset="0"/>
              </a:endParaRPr>
            </a:p>
          </p:txBody>
        </p:sp>
      </p:grp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752600" y="4010025"/>
            <a:ext cx="609600" cy="685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1828800" y="33528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>
                <a:solidFill>
                  <a:srgbClr val="00CC00"/>
                </a:solidFill>
                <a:latin typeface="Times" charset="0"/>
              </a:rPr>
              <a:t>G</a:t>
            </a:r>
            <a:endParaRPr lang="en-GB">
              <a:latin typeface="Bodoni MT Ultra Bold" charset="0"/>
            </a:endParaRP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362200" y="4010025"/>
            <a:ext cx="609600" cy="685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2400300" y="33528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>
                <a:solidFill>
                  <a:srgbClr val="FF0000"/>
                </a:solidFill>
                <a:latin typeface="Times" charset="0"/>
              </a:rPr>
              <a:t>A</a:t>
            </a:r>
            <a:endParaRPr lang="en-GB">
              <a:latin typeface="Times" charset="0"/>
            </a:endParaRP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971800" y="4010025"/>
            <a:ext cx="609600" cy="685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2973388" y="3352800"/>
            <a:ext cx="46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>
                <a:solidFill>
                  <a:schemeClr val="accent2"/>
                </a:solidFill>
                <a:latin typeface="Times" charset="0"/>
              </a:rPr>
              <a:t>T</a:t>
            </a:r>
            <a:endParaRPr lang="en-GB">
              <a:latin typeface="Bodoni MT Ultra Bold" charset="0"/>
            </a:endParaRP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3581400" y="4010025"/>
            <a:ext cx="609600" cy="685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3495675" y="33528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>
                <a:solidFill>
                  <a:srgbClr val="FF0000"/>
                </a:solidFill>
                <a:latin typeface="Times" charset="0"/>
              </a:rPr>
              <a:t>A</a:t>
            </a:r>
            <a:endParaRPr lang="en-GB">
              <a:latin typeface="Times" charset="0"/>
            </a:endParaRPr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4114800" y="4010025"/>
            <a:ext cx="609600" cy="685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4068763" y="33528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>
                <a:latin typeface="Times" charset="0"/>
              </a:rPr>
              <a:t>C</a:t>
            </a:r>
            <a:endParaRPr lang="en-GB">
              <a:latin typeface="Bodoni MT Ultra Bold" charset="0"/>
            </a:endParaRP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5189538" y="3352800"/>
            <a:ext cx="46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>
                <a:solidFill>
                  <a:schemeClr val="accent2"/>
                </a:solidFill>
                <a:latin typeface="Times" charset="0"/>
              </a:rPr>
              <a:t>T</a:t>
            </a:r>
            <a:endParaRPr lang="en-GB">
              <a:latin typeface="Bodoni MT Ultra Bold" charset="0"/>
            </a:endParaRPr>
          </a:p>
        </p:txBody>
      </p:sp>
      <p:sp>
        <p:nvSpPr>
          <p:cNvPr id="29736" name="Rectangle 40"/>
          <p:cNvSpPr>
            <a:spLocks noChangeArrowheads="1"/>
          </p:cNvSpPr>
          <p:nvPr/>
        </p:nvSpPr>
        <p:spPr bwMode="auto">
          <a:xfrm>
            <a:off x="4648200" y="4010025"/>
            <a:ext cx="609600" cy="685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4616450" y="33528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>
                <a:solidFill>
                  <a:srgbClr val="FF0000"/>
                </a:solidFill>
                <a:latin typeface="Times" charset="0"/>
              </a:rPr>
              <a:t>A</a:t>
            </a:r>
            <a:endParaRPr lang="en-GB">
              <a:latin typeface="Times" charset="0"/>
            </a:endParaRPr>
          </a:p>
        </p:txBody>
      </p:sp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5181600" y="4010025"/>
            <a:ext cx="609600" cy="685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39" name="Rectangle 43"/>
          <p:cNvSpPr>
            <a:spLocks noChangeArrowheads="1"/>
          </p:cNvSpPr>
          <p:nvPr/>
        </p:nvSpPr>
        <p:spPr bwMode="auto">
          <a:xfrm>
            <a:off x="5715000" y="4010025"/>
            <a:ext cx="609600" cy="685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6284913" y="33528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>
                <a:solidFill>
                  <a:srgbClr val="00CC00"/>
                </a:solidFill>
                <a:latin typeface="Times" charset="0"/>
              </a:rPr>
              <a:t>G</a:t>
            </a:r>
            <a:endParaRPr lang="en-GB">
              <a:latin typeface="Bodoni MT Ultra Bold" charset="0"/>
            </a:endParaRP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5711825" y="33528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>
                <a:solidFill>
                  <a:srgbClr val="FF0000"/>
                </a:solidFill>
                <a:latin typeface="Times" charset="0"/>
              </a:rPr>
              <a:t>A</a:t>
            </a:r>
            <a:endParaRPr lang="en-GB">
              <a:latin typeface="Times" charset="0"/>
            </a:endParaRPr>
          </a:p>
        </p:txBody>
      </p:sp>
      <p:sp>
        <p:nvSpPr>
          <p:cNvPr id="29742" name="Rectangle 46"/>
          <p:cNvSpPr>
            <a:spLocks noChangeArrowheads="1"/>
          </p:cNvSpPr>
          <p:nvPr/>
        </p:nvSpPr>
        <p:spPr bwMode="auto">
          <a:xfrm>
            <a:off x="6248400" y="4010025"/>
            <a:ext cx="609600" cy="685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6858000" y="33528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>
                <a:solidFill>
                  <a:srgbClr val="FF0000"/>
                </a:solidFill>
                <a:latin typeface="Times" charset="0"/>
              </a:rPr>
              <a:t>A</a:t>
            </a:r>
            <a:endParaRPr lang="en-GB">
              <a:latin typeface="Times" charset="0"/>
            </a:endParaRPr>
          </a:p>
        </p:txBody>
      </p:sp>
      <p:sp>
        <p:nvSpPr>
          <p:cNvPr id="29744" name="Rectangle 48"/>
          <p:cNvSpPr>
            <a:spLocks noChangeArrowheads="1"/>
          </p:cNvSpPr>
          <p:nvPr/>
        </p:nvSpPr>
        <p:spPr bwMode="auto">
          <a:xfrm>
            <a:off x="6858000" y="4010025"/>
            <a:ext cx="609600" cy="685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57200" y="3400425"/>
            <a:ext cx="1447800" cy="2209800"/>
            <a:chOff x="384" y="1920"/>
            <a:chExt cx="912" cy="1392"/>
          </a:xfrm>
        </p:grpSpPr>
        <p:sp>
          <p:nvSpPr>
            <p:cNvPr id="30793" name="Rectangle 50"/>
            <p:cNvSpPr>
              <a:spLocks noChangeArrowheads="1"/>
            </p:cNvSpPr>
            <p:nvPr/>
          </p:nvSpPr>
          <p:spPr bwMode="auto">
            <a:xfrm>
              <a:off x="384" y="1920"/>
              <a:ext cx="912" cy="139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30794" name="Group 51"/>
            <p:cNvGrpSpPr>
              <a:grpSpLocks/>
            </p:cNvGrpSpPr>
            <p:nvPr/>
          </p:nvGrpSpPr>
          <p:grpSpPr bwMode="auto">
            <a:xfrm>
              <a:off x="384" y="1968"/>
              <a:ext cx="872" cy="1319"/>
              <a:chOff x="384" y="1968"/>
              <a:chExt cx="872" cy="1319"/>
            </a:xfrm>
          </p:grpSpPr>
          <p:sp>
            <p:nvSpPr>
              <p:cNvPr id="30795" name="Freeform 52"/>
              <p:cNvSpPr>
                <a:spLocks/>
              </p:cNvSpPr>
              <p:nvPr/>
            </p:nvSpPr>
            <p:spPr bwMode="auto">
              <a:xfrm>
                <a:off x="384" y="2016"/>
                <a:ext cx="720" cy="1223"/>
              </a:xfrm>
              <a:custGeom>
                <a:avLst/>
                <a:gdLst>
                  <a:gd name="T0" fmla="*/ 8 w 680"/>
                  <a:gd name="T1" fmla="*/ 1564 h 839"/>
                  <a:gd name="T2" fmla="*/ 170 w 680"/>
                  <a:gd name="T3" fmla="*/ 1462 h 839"/>
                  <a:gd name="T4" fmla="*/ 547 w 680"/>
                  <a:gd name="T5" fmla="*/ 340 h 839"/>
                  <a:gd name="T6" fmla="*/ 654 w 680"/>
                  <a:gd name="T7" fmla="*/ 136 h 839"/>
                  <a:gd name="T8" fmla="*/ 762 w 680"/>
                  <a:gd name="T9" fmla="*/ 136 h 839"/>
                  <a:gd name="T10" fmla="*/ 654 w 680"/>
                  <a:gd name="T11" fmla="*/ 238 h 839"/>
                  <a:gd name="T12" fmla="*/ 224 w 680"/>
                  <a:gd name="T13" fmla="*/ 1564 h 839"/>
                  <a:gd name="T14" fmla="*/ 8 w 680"/>
                  <a:gd name="T15" fmla="*/ 1564 h 8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80"/>
                  <a:gd name="T25" fmla="*/ 0 h 839"/>
                  <a:gd name="T26" fmla="*/ 680 w 680"/>
                  <a:gd name="T27" fmla="*/ 839 h 8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80" h="839">
                    <a:moveTo>
                      <a:pt x="8" y="736"/>
                    </a:moveTo>
                    <a:cubicBezTo>
                      <a:pt x="0" y="728"/>
                      <a:pt x="72" y="784"/>
                      <a:pt x="152" y="688"/>
                    </a:cubicBezTo>
                    <a:cubicBezTo>
                      <a:pt x="232" y="592"/>
                      <a:pt x="416" y="263"/>
                      <a:pt x="488" y="160"/>
                    </a:cubicBezTo>
                    <a:cubicBezTo>
                      <a:pt x="559" y="56"/>
                      <a:pt x="552" y="80"/>
                      <a:pt x="584" y="64"/>
                    </a:cubicBezTo>
                    <a:cubicBezTo>
                      <a:pt x="616" y="48"/>
                      <a:pt x="680" y="56"/>
                      <a:pt x="680" y="64"/>
                    </a:cubicBezTo>
                    <a:cubicBezTo>
                      <a:pt x="680" y="72"/>
                      <a:pt x="663" y="0"/>
                      <a:pt x="584" y="112"/>
                    </a:cubicBezTo>
                    <a:cubicBezTo>
                      <a:pt x="504" y="223"/>
                      <a:pt x="287" y="632"/>
                      <a:pt x="200" y="736"/>
                    </a:cubicBezTo>
                    <a:cubicBezTo>
                      <a:pt x="112" y="839"/>
                      <a:pt x="16" y="744"/>
                      <a:pt x="8" y="73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2F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96" name="Freeform 53"/>
              <p:cNvSpPr>
                <a:spLocks/>
              </p:cNvSpPr>
              <p:nvPr/>
            </p:nvSpPr>
            <p:spPr bwMode="auto">
              <a:xfrm flipH="1">
                <a:off x="432" y="1968"/>
                <a:ext cx="824" cy="1319"/>
              </a:xfrm>
              <a:custGeom>
                <a:avLst/>
                <a:gdLst>
                  <a:gd name="T0" fmla="*/ 12 w 680"/>
                  <a:gd name="T1" fmla="*/ 1819 h 839"/>
                  <a:gd name="T2" fmla="*/ 223 w 680"/>
                  <a:gd name="T3" fmla="*/ 1701 h 839"/>
                  <a:gd name="T4" fmla="*/ 716 w 680"/>
                  <a:gd name="T5" fmla="*/ 396 h 839"/>
                  <a:gd name="T6" fmla="*/ 858 w 680"/>
                  <a:gd name="T7" fmla="*/ 159 h 839"/>
                  <a:gd name="T8" fmla="*/ 998 w 680"/>
                  <a:gd name="T9" fmla="*/ 159 h 839"/>
                  <a:gd name="T10" fmla="*/ 858 w 680"/>
                  <a:gd name="T11" fmla="*/ 277 h 839"/>
                  <a:gd name="T12" fmla="*/ 293 w 680"/>
                  <a:gd name="T13" fmla="*/ 1819 h 839"/>
                  <a:gd name="T14" fmla="*/ 12 w 680"/>
                  <a:gd name="T15" fmla="*/ 1819 h 8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80"/>
                  <a:gd name="T25" fmla="*/ 0 h 839"/>
                  <a:gd name="T26" fmla="*/ 680 w 680"/>
                  <a:gd name="T27" fmla="*/ 839 h 8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80" h="839">
                    <a:moveTo>
                      <a:pt x="8" y="736"/>
                    </a:moveTo>
                    <a:cubicBezTo>
                      <a:pt x="0" y="728"/>
                      <a:pt x="72" y="784"/>
                      <a:pt x="152" y="688"/>
                    </a:cubicBezTo>
                    <a:cubicBezTo>
                      <a:pt x="232" y="592"/>
                      <a:pt x="416" y="263"/>
                      <a:pt x="488" y="160"/>
                    </a:cubicBezTo>
                    <a:cubicBezTo>
                      <a:pt x="559" y="56"/>
                      <a:pt x="552" y="80"/>
                      <a:pt x="584" y="64"/>
                    </a:cubicBezTo>
                    <a:cubicBezTo>
                      <a:pt x="616" y="48"/>
                      <a:pt x="680" y="56"/>
                      <a:pt x="680" y="64"/>
                    </a:cubicBezTo>
                    <a:cubicBezTo>
                      <a:pt x="680" y="72"/>
                      <a:pt x="663" y="0"/>
                      <a:pt x="584" y="112"/>
                    </a:cubicBezTo>
                    <a:cubicBezTo>
                      <a:pt x="504" y="223"/>
                      <a:pt x="287" y="632"/>
                      <a:pt x="200" y="736"/>
                    </a:cubicBezTo>
                    <a:cubicBezTo>
                      <a:pt x="112" y="839"/>
                      <a:pt x="16" y="744"/>
                      <a:pt x="8" y="73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5050"/>
                  </a:gs>
                  <a:gs pos="100000">
                    <a:srgbClr val="76252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7315200" y="3476625"/>
            <a:ext cx="1460500" cy="2209800"/>
            <a:chOff x="3312" y="1968"/>
            <a:chExt cx="920" cy="1392"/>
          </a:xfrm>
        </p:grpSpPr>
        <p:sp>
          <p:nvSpPr>
            <p:cNvPr id="30789" name="Rectangle 55"/>
            <p:cNvSpPr>
              <a:spLocks noChangeArrowheads="1"/>
            </p:cNvSpPr>
            <p:nvPr/>
          </p:nvSpPr>
          <p:spPr bwMode="auto">
            <a:xfrm>
              <a:off x="3312" y="1968"/>
              <a:ext cx="912" cy="139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30790" name="Group 56"/>
            <p:cNvGrpSpPr>
              <a:grpSpLocks/>
            </p:cNvGrpSpPr>
            <p:nvPr/>
          </p:nvGrpSpPr>
          <p:grpSpPr bwMode="auto">
            <a:xfrm>
              <a:off x="3360" y="1968"/>
              <a:ext cx="872" cy="1319"/>
              <a:chOff x="3360" y="1968"/>
              <a:chExt cx="872" cy="1319"/>
            </a:xfrm>
          </p:grpSpPr>
          <p:sp>
            <p:nvSpPr>
              <p:cNvPr id="30791" name="Freeform 57"/>
              <p:cNvSpPr>
                <a:spLocks/>
              </p:cNvSpPr>
              <p:nvPr/>
            </p:nvSpPr>
            <p:spPr bwMode="auto">
              <a:xfrm flipH="1">
                <a:off x="3408" y="1968"/>
                <a:ext cx="824" cy="1319"/>
              </a:xfrm>
              <a:custGeom>
                <a:avLst/>
                <a:gdLst>
                  <a:gd name="T0" fmla="*/ 12 w 680"/>
                  <a:gd name="T1" fmla="*/ 1819 h 839"/>
                  <a:gd name="T2" fmla="*/ 223 w 680"/>
                  <a:gd name="T3" fmla="*/ 1701 h 839"/>
                  <a:gd name="T4" fmla="*/ 716 w 680"/>
                  <a:gd name="T5" fmla="*/ 396 h 839"/>
                  <a:gd name="T6" fmla="*/ 858 w 680"/>
                  <a:gd name="T7" fmla="*/ 159 h 839"/>
                  <a:gd name="T8" fmla="*/ 998 w 680"/>
                  <a:gd name="T9" fmla="*/ 159 h 839"/>
                  <a:gd name="T10" fmla="*/ 858 w 680"/>
                  <a:gd name="T11" fmla="*/ 277 h 839"/>
                  <a:gd name="T12" fmla="*/ 293 w 680"/>
                  <a:gd name="T13" fmla="*/ 1819 h 839"/>
                  <a:gd name="T14" fmla="*/ 12 w 680"/>
                  <a:gd name="T15" fmla="*/ 1819 h 8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80"/>
                  <a:gd name="T25" fmla="*/ 0 h 839"/>
                  <a:gd name="T26" fmla="*/ 680 w 680"/>
                  <a:gd name="T27" fmla="*/ 839 h 8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80" h="839">
                    <a:moveTo>
                      <a:pt x="8" y="736"/>
                    </a:moveTo>
                    <a:cubicBezTo>
                      <a:pt x="0" y="728"/>
                      <a:pt x="72" y="784"/>
                      <a:pt x="152" y="688"/>
                    </a:cubicBezTo>
                    <a:cubicBezTo>
                      <a:pt x="232" y="592"/>
                      <a:pt x="416" y="263"/>
                      <a:pt x="488" y="160"/>
                    </a:cubicBezTo>
                    <a:cubicBezTo>
                      <a:pt x="559" y="56"/>
                      <a:pt x="552" y="80"/>
                      <a:pt x="584" y="64"/>
                    </a:cubicBezTo>
                    <a:cubicBezTo>
                      <a:pt x="616" y="48"/>
                      <a:pt x="680" y="56"/>
                      <a:pt x="680" y="64"/>
                    </a:cubicBezTo>
                    <a:cubicBezTo>
                      <a:pt x="680" y="72"/>
                      <a:pt x="663" y="0"/>
                      <a:pt x="584" y="112"/>
                    </a:cubicBezTo>
                    <a:cubicBezTo>
                      <a:pt x="504" y="223"/>
                      <a:pt x="287" y="632"/>
                      <a:pt x="200" y="736"/>
                    </a:cubicBezTo>
                    <a:cubicBezTo>
                      <a:pt x="112" y="839"/>
                      <a:pt x="16" y="744"/>
                      <a:pt x="8" y="73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5050"/>
                  </a:gs>
                  <a:gs pos="100000">
                    <a:srgbClr val="76252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92" name="Freeform 58"/>
              <p:cNvSpPr>
                <a:spLocks/>
              </p:cNvSpPr>
              <p:nvPr/>
            </p:nvSpPr>
            <p:spPr bwMode="auto">
              <a:xfrm>
                <a:off x="3360" y="2016"/>
                <a:ext cx="720" cy="1223"/>
              </a:xfrm>
              <a:custGeom>
                <a:avLst/>
                <a:gdLst>
                  <a:gd name="T0" fmla="*/ 8 w 680"/>
                  <a:gd name="T1" fmla="*/ 1564 h 839"/>
                  <a:gd name="T2" fmla="*/ 170 w 680"/>
                  <a:gd name="T3" fmla="*/ 1462 h 839"/>
                  <a:gd name="T4" fmla="*/ 547 w 680"/>
                  <a:gd name="T5" fmla="*/ 340 h 839"/>
                  <a:gd name="T6" fmla="*/ 654 w 680"/>
                  <a:gd name="T7" fmla="*/ 136 h 839"/>
                  <a:gd name="T8" fmla="*/ 762 w 680"/>
                  <a:gd name="T9" fmla="*/ 136 h 839"/>
                  <a:gd name="T10" fmla="*/ 654 w 680"/>
                  <a:gd name="T11" fmla="*/ 238 h 839"/>
                  <a:gd name="T12" fmla="*/ 224 w 680"/>
                  <a:gd name="T13" fmla="*/ 1564 h 839"/>
                  <a:gd name="T14" fmla="*/ 8 w 680"/>
                  <a:gd name="T15" fmla="*/ 1564 h 8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80"/>
                  <a:gd name="T25" fmla="*/ 0 h 839"/>
                  <a:gd name="T26" fmla="*/ 680 w 680"/>
                  <a:gd name="T27" fmla="*/ 839 h 8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80" h="839">
                    <a:moveTo>
                      <a:pt x="8" y="736"/>
                    </a:moveTo>
                    <a:cubicBezTo>
                      <a:pt x="0" y="728"/>
                      <a:pt x="72" y="784"/>
                      <a:pt x="152" y="688"/>
                    </a:cubicBezTo>
                    <a:cubicBezTo>
                      <a:pt x="232" y="592"/>
                      <a:pt x="416" y="263"/>
                      <a:pt x="488" y="160"/>
                    </a:cubicBezTo>
                    <a:cubicBezTo>
                      <a:pt x="559" y="56"/>
                      <a:pt x="552" y="80"/>
                      <a:pt x="584" y="64"/>
                    </a:cubicBezTo>
                    <a:cubicBezTo>
                      <a:pt x="616" y="48"/>
                      <a:pt x="680" y="56"/>
                      <a:pt x="680" y="64"/>
                    </a:cubicBezTo>
                    <a:cubicBezTo>
                      <a:pt x="680" y="72"/>
                      <a:pt x="663" y="0"/>
                      <a:pt x="584" y="112"/>
                    </a:cubicBezTo>
                    <a:cubicBezTo>
                      <a:pt x="504" y="223"/>
                      <a:pt x="287" y="632"/>
                      <a:pt x="200" y="736"/>
                    </a:cubicBezTo>
                    <a:cubicBezTo>
                      <a:pt x="112" y="839"/>
                      <a:pt x="16" y="744"/>
                      <a:pt x="8" y="73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2F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9755" name="Text Box 59"/>
          <p:cNvSpPr txBox="1">
            <a:spLocks noChangeArrowheads="1"/>
          </p:cNvSpPr>
          <p:nvPr/>
        </p:nvSpPr>
        <p:spPr bwMode="auto">
          <a:xfrm>
            <a:off x="1644650" y="4495800"/>
            <a:ext cx="985838" cy="641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b="1" i="1">
                <a:latin typeface="Times" charset="0"/>
              </a:rPr>
              <a:t>P </a:t>
            </a:r>
            <a:r>
              <a:rPr lang="en-GB" sz="3600" b="1" i="1">
                <a:solidFill>
                  <a:srgbClr val="00CC00"/>
                </a:solidFill>
                <a:latin typeface="Times" charset="0"/>
              </a:rPr>
              <a:t>G    </a:t>
            </a:r>
            <a:endParaRPr lang="en-GB" b="1" i="1">
              <a:latin typeface="Bodoni MT Ultra Bold" charset="0"/>
            </a:endParaRPr>
          </a:p>
        </p:txBody>
      </p:sp>
      <p:sp>
        <p:nvSpPr>
          <p:cNvPr id="29756" name="Text Box 60"/>
          <p:cNvSpPr txBox="1">
            <a:spLocks noChangeArrowheads="1"/>
          </p:cNvSpPr>
          <p:nvPr/>
        </p:nvSpPr>
        <p:spPr bwMode="auto">
          <a:xfrm>
            <a:off x="2454275" y="4495800"/>
            <a:ext cx="677863" cy="641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 b="1" i="1">
                <a:solidFill>
                  <a:srgbClr val="FF0000"/>
                </a:solidFill>
                <a:latin typeface="Times" charset="0"/>
              </a:rPr>
              <a:t>A</a:t>
            </a:r>
            <a:endParaRPr lang="en-GB" b="1" i="1">
              <a:latin typeface="Times" charset="0"/>
            </a:endParaRPr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3017838" y="4495800"/>
            <a:ext cx="712787" cy="641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 b="1" i="1">
                <a:solidFill>
                  <a:schemeClr val="accent2"/>
                </a:solidFill>
                <a:latin typeface="Times" charset="0"/>
              </a:rPr>
              <a:t>U</a:t>
            </a:r>
            <a:endParaRPr lang="en-GB" b="1" i="1">
              <a:latin typeface="Bodoni MT Ultra Bold" charset="0"/>
            </a:endParaRPr>
          </a:p>
        </p:txBody>
      </p:sp>
      <p:sp>
        <p:nvSpPr>
          <p:cNvPr id="29758" name="Text Box 62"/>
          <p:cNvSpPr txBox="1">
            <a:spLocks noChangeArrowheads="1"/>
          </p:cNvSpPr>
          <p:nvPr/>
        </p:nvSpPr>
        <p:spPr bwMode="auto">
          <a:xfrm>
            <a:off x="3549650" y="4495800"/>
            <a:ext cx="677863" cy="641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 b="1" i="1">
                <a:solidFill>
                  <a:srgbClr val="FF0000"/>
                </a:solidFill>
                <a:latin typeface="Times" charset="0"/>
              </a:rPr>
              <a:t>A</a:t>
            </a:r>
            <a:endParaRPr lang="en-GB" b="1" i="1">
              <a:latin typeface="Times" charset="0"/>
            </a:endParaRPr>
          </a:p>
        </p:txBody>
      </p:sp>
      <p:sp>
        <p:nvSpPr>
          <p:cNvPr id="29759" name="Text Box 63"/>
          <p:cNvSpPr txBox="1">
            <a:spLocks noChangeArrowheads="1"/>
          </p:cNvSpPr>
          <p:nvPr/>
        </p:nvSpPr>
        <p:spPr bwMode="auto">
          <a:xfrm>
            <a:off x="4122738" y="4495800"/>
            <a:ext cx="677862" cy="641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 b="1" i="1">
                <a:latin typeface="Times" charset="0"/>
              </a:rPr>
              <a:t>C</a:t>
            </a:r>
            <a:endParaRPr lang="en-GB" b="1" i="1">
              <a:latin typeface="Bodoni MT Ultra Bold" charset="0"/>
            </a:endParaRPr>
          </a:p>
        </p:txBody>
      </p:sp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5233988" y="4495800"/>
            <a:ext cx="712787" cy="641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 b="1" i="1">
                <a:solidFill>
                  <a:schemeClr val="accent2"/>
                </a:solidFill>
                <a:latin typeface="Times" charset="0"/>
              </a:rPr>
              <a:t>U</a:t>
            </a:r>
            <a:endParaRPr lang="en-GB" b="1" i="1">
              <a:latin typeface="Bodoni MT Ultra Bold" charset="0"/>
            </a:endParaRPr>
          </a:p>
        </p:txBody>
      </p:sp>
      <p:sp>
        <p:nvSpPr>
          <p:cNvPr id="29761" name="Text Box 65"/>
          <p:cNvSpPr txBox="1">
            <a:spLocks noChangeArrowheads="1"/>
          </p:cNvSpPr>
          <p:nvPr/>
        </p:nvSpPr>
        <p:spPr bwMode="auto">
          <a:xfrm>
            <a:off x="4670425" y="4495800"/>
            <a:ext cx="677863" cy="641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 b="1" i="1">
                <a:solidFill>
                  <a:srgbClr val="FF0000"/>
                </a:solidFill>
                <a:latin typeface="Times" charset="0"/>
              </a:rPr>
              <a:t>A</a:t>
            </a:r>
            <a:endParaRPr lang="en-GB" b="1" i="1">
              <a:latin typeface="Times" charset="0"/>
            </a:endParaRPr>
          </a:p>
        </p:txBody>
      </p:sp>
      <p:sp>
        <p:nvSpPr>
          <p:cNvPr id="29762" name="Text Box 66"/>
          <p:cNvSpPr txBox="1">
            <a:spLocks noChangeArrowheads="1"/>
          </p:cNvSpPr>
          <p:nvPr/>
        </p:nvSpPr>
        <p:spPr bwMode="auto">
          <a:xfrm>
            <a:off x="6329363" y="4495800"/>
            <a:ext cx="712787" cy="641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 b="1" i="1">
                <a:solidFill>
                  <a:srgbClr val="00CC00"/>
                </a:solidFill>
                <a:latin typeface="Times" charset="0"/>
              </a:rPr>
              <a:t>G</a:t>
            </a:r>
            <a:endParaRPr lang="en-GB" b="1" i="1">
              <a:latin typeface="Bodoni MT Ultra Bold" charset="0"/>
            </a:endParaRPr>
          </a:p>
        </p:txBody>
      </p:sp>
      <p:sp>
        <p:nvSpPr>
          <p:cNvPr id="29763" name="Text Box 67"/>
          <p:cNvSpPr txBox="1">
            <a:spLocks noChangeArrowheads="1"/>
          </p:cNvSpPr>
          <p:nvPr/>
        </p:nvSpPr>
        <p:spPr bwMode="auto">
          <a:xfrm>
            <a:off x="5765800" y="4495800"/>
            <a:ext cx="677863" cy="641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 b="1" i="1">
                <a:solidFill>
                  <a:srgbClr val="FF0000"/>
                </a:solidFill>
                <a:latin typeface="Times" charset="0"/>
              </a:rPr>
              <a:t>A</a:t>
            </a:r>
            <a:endParaRPr lang="en-GB" b="1" i="1">
              <a:latin typeface="Times" charset="0"/>
            </a:endParaRPr>
          </a:p>
        </p:txBody>
      </p:sp>
      <p:sp>
        <p:nvSpPr>
          <p:cNvPr id="29764" name="Text Box 68"/>
          <p:cNvSpPr txBox="1">
            <a:spLocks noChangeArrowheads="1"/>
          </p:cNvSpPr>
          <p:nvPr/>
        </p:nvSpPr>
        <p:spPr bwMode="auto">
          <a:xfrm>
            <a:off x="6826250" y="4495800"/>
            <a:ext cx="838200" cy="641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3600" b="1" i="1">
                <a:solidFill>
                  <a:srgbClr val="FF0000"/>
                </a:solidFill>
                <a:latin typeface="Times" charset="0"/>
              </a:rPr>
              <a:t>A</a:t>
            </a:r>
            <a:r>
              <a:rPr lang="en-GB" sz="1800" b="1" i="1">
                <a:latin typeface="Times" charset="0"/>
              </a:rPr>
              <a:t>OH</a:t>
            </a:r>
            <a:endParaRPr lang="en-GB" b="1" i="1">
              <a:latin typeface="Times" charset="0"/>
            </a:endParaRPr>
          </a:p>
        </p:txBody>
      </p:sp>
      <p:grpSp>
        <p:nvGrpSpPr>
          <p:cNvPr id="30760" name="Group 69"/>
          <p:cNvGrpSpPr>
            <a:grpSpLocks/>
          </p:cNvGrpSpPr>
          <p:nvPr/>
        </p:nvGrpSpPr>
        <p:grpSpPr bwMode="auto">
          <a:xfrm>
            <a:off x="2559050" y="2514600"/>
            <a:ext cx="4060825" cy="641350"/>
            <a:chOff x="1382" y="616"/>
            <a:chExt cx="2558" cy="404"/>
          </a:xfrm>
        </p:grpSpPr>
        <p:sp>
          <p:nvSpPr>
            <p:cNvPr id="30786" name="Text Box 70"/>
            <p:cNvSpPr txBox="1">
              <a:spLocks noChangeArrowheads="1"/>
            </p:cNvSpPr>
            <p:nvPr/>
          </p:nvSpPr>
          <p:spPr bwMode="auto">
            <a:xfrm>
              <a:off x="1382" y="616"/>
              <a:ext cx="3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latin typeface="Calibri" pitchFamily="34" charset="0"/>
                </a:rPr>
                <a:t>5</a:t>
              </a:r>
              <a:r>
                <a:rPr lang="en-GB" altLang="en-US" sz="3600">
                  <a:latin typeface="Calibri" pitchFamily="34" charset="0"/>
                </a:rPr>
                <a:t>’</a:t>
              </a:r>
              <a:endParaRPr lang="en-GB">
                <a:latin typeface="Bodoni MT Ultra Bold" charset="0"/>
              </a:endParaRPr>
            </a:p>
          </p:txBody>
        </p:sp>
        <p:sp>
          <p:nvSpPr>
            <p:cNvPr id="30787" name="Text Box 71"/>
            <p:cNvSpPr txBox="1">
              <a:spLocks noChangeArrowheads="1"/>
            </p:cNvSpPr>
            <p:nvPr/>
          </p:nvSpPr>
          <p:spPr bwMode="auto">
            <a:xfrm>
              <a:off x="3600" y="616"/>
              <a:ext cx="3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latin typeface="Calibri" pitchFamily="34" charset="0"/>
                </a:rPr>
                <a:t>3</a:t>
              </a:r>
              <a:r>
                <a:rPr lang="en-GB" altLang="en-US" sz="3600">
                  <a:latin typeface="Calibri" pitchFamily="34" charset="0"/>
                </a:rPr>
                <a:t>’</a:t>
              </a:r>
              <a:endParaRPr lang="en-GB">
                <a:latin typeface="Bodoni MT Ultra Bold" charset="0"/>
              </a:endParaRPr>
            </a:p>
          </p:txBody>
        </p:sp>
        <p:sp>
          <p:nvSpPr>
            <p:cNvPr id="30788" name="Line 72"/>
            <p:cNvSpPr>
              <a:spLocks noChangeShapeType="1"/>
            </p:cNvSpPr>
            <p:nvPr/>
          </p:nvSpPr>
          <p:spPr bwMode="auto">
            <a:xfrm>
              <a:off x="1824" y="864"/>
              <a:ext cx="16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0761" name="Group 73"/>
          <p:cNvGrpSpPr>
            <a:grpSpLocks/>
          </p:cNvGrpSpPr>
          <p:nvPr/>
        </p:nvGrpSpPr>
        <p:grpSpPr bwMode="auto">
          <a:xfrm>
            <a:off x="2209800" y="5943600"/>
            <a:ext cx="4060825" cy="641350"/>
            <a:chOff x="1440" y="3072"/>
            <a:chExt cx="2558" cy="404"/>
          </a:xfrm>
        </p:grpSpPr>
        <p:sp>
          <p:nvSpPr>
            <p:cNvPr id="30783" name="Text Box 74"/>
            <p:cNvSpPr txBox="1">
              <a:spLocks noChangeArrowheads="1"/>
            </p:cNvSpPr>
            <p:nvPr/>
          </p:nvSpPr>
          <p:spPr bwMode="auto">
            <a:xfrm>
              <a:off x="1440" y="3072"/>
              <a:ext cx="3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latin typeface="Calibri" pitchFamily="34" charset="0"/>
                </a:rPr>
                <a:t>3</a:t>
              </a:r>
              <a:r>
                <a:rPr lang="en-GB" altLang="en-US" sz="3600">
                  <a:latin typeface="Calibri" pitchFamily="34" charset="0"/>
                </a:rPr>
                <a:t>’</a:t>
              </a:r>
              <a:endParaRPr lang="en-GB">
                <a:latin typeface="Bodoni MT Ultra Bold" charset="0"/>
              </a:endParaRPr>
            </a:p>
          </p:txBody>
        </p:sp>
        <p:sp>
          <p:nvSpPr>
            <p:cNvPr id="30784" name="Text Box 75"/>
            <p:cNvSpPr txBox="1">
              <a:spLocks noChangeArrowheads="1"/>
            </p:cNvSpPr>
            <p:nvPr/>
          </p:nvSpPr>
          <p:spPr bwMode="auto">
            <a:xfrm>
              <a:off x="3658" y="3072"/>
              <a:ext cx="3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3600">
                  <a:latin typeface="Calibri" pitchFamily="34" charset="0"/>
                </a:rPr>
                <a:t>5</a:t>
              </a:r>
              <a:r>
                <a:rPr lang="en-GB" altLang="en-US" sz="3600">
                  <a:latin typeface="Calibri" pitchFamily="34" charset="0"/>
                </a:rPr>
                <a:t>’</a:t>
              </a:r>
              <a:endParaRPr lang="en-GB">
                <a:latin typeface="Bodoni MT Ultra Bold" charset="0"/>
              </a:endParaRPr>
            </a:p>
          </p:txBody>
        </p:sp>
        <p:sp>
          <p:nvSpPr>
            <p:cNvPr id="30785" name="Line 76"/>
            <p:cNvSpPr>
              <a:spLocks noChangeShapeType="1"/>
            </p:cNvSpPr>
            <p:nvPr/>
          </p:nvSpPr>
          <p:spPr bwMode="auto">
            <a:xfrm>
              <a:off x="1882" y="3320"/>
              <a:ext cx="16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1524000" y="1219200"/>
            <a:ext cx="6019800" cy="1250950"/>
            <a:chOff x="1008" y="432"/>
            <a:chExt cx="3792" cy="788"/>
          </a:xfrm>
        </p:grpSpPr>
        <p:grpSp>
          <p:nvGrpSpPr>
            <p:cNvPr id="30771" name="Group 78"/>
            <p:cNvGrpSpPr>
              <a:grpSpLocks/>
            </p:cNvGrpSpPr>
            <p:nvPr/>
          </p:nvGrpSpPr>
          <p:grpSpPr bwMode="auto">
            <a:xfrm>
              <a:off x="1008" y="816"/>
              <a:ext cx="3792" cy="404"/>
              <a:chOff x="1214" y="3264"/>
              <a:chExt cx="3792" cy="404"/>
            </a:xfrm>
          </p:grpSpPr>
          <p:sp>
            <p:nvSpPr>
              <p:cNvPr id="30773" name="Text Box 79"/>
              <p:cNvSpPr txBox="1">
                <a:spLocks noChangeArrowheads="1"/>
              </p:cNvSpPr>
              <p:nvPr/>
            </p:nvSpPr>
            <p:spPr bwMode="auto">
              <a:xfrm>
                <a:off x="1214" y="3264"/>
                <a:ext cx="621" cy="40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1800" b="1" i="1">
                    <a:latin typeface="Times" charset="0"/>
                  </a:rPr>
                  <a:t>P </a:t>
                </a:r>
                <a:r>
                  <a:rPr lang="en-GB" sz="3600" b="1" i="1">
                    <a:solidFill>
                      <a:srgbClr val="00CC00"/>
                    </a:solidFill>
                    <a:latin typeface="Times" charset="0"/>
                  </a:rPr>
                  <a:t>G</a:t>
                </a:r>
                <a:endParaRPr lang="en-GB" b="1" i="1">
                  <a:latin typeface="Bodoni MT Ultra Bold" charset="0"/>
                </a:endParaRPr>
              </a:p>
            </p:txBody>
          </p:sp>
          <p:sp>
            <p:nvSpPr>
              <p:cNvPr id="30774" name="Text Box 80"/>
              <p:cNvSpPr txBox="1">
                <a:spLocks noChangeArrowheads="1"/>
              </p:cNvSpPr>
              <p:nvPr/>
            </p:nvSpPr>
            <p:spPr bwMode="auto">
              <a:xfrm>
                <a:off x="1724" y="3264"/>
                <a:ext cx="427" cy="40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3600" b="1" i="1">
                    <a:solidFill>
                      <a:srgbClr val="FF0000"/>
                    </a:solidFill>
                    <a:latin typeface="Times" charset="0"/>
                  </a:rPr>
                  <a:t>A</a:t>
                </a:r>
                <a:endParaRPr lang="en-GB" b="1" i="1">
                  <a:latin typeface="Times" charset="0"/>
                </a:endParaRPr>
              </a:p>
            </p:txBody>
          </p:sp>
          <p:sp>
            <p:nvSpPr>
              <p:cNvPr id="30775" name="Text Box 81"/>
              <p:cNvSpPr txBox="1">
                <a:spLocks noChangeArrowheads="1"/>
              </p:cNvSpPr>
              <p:nvPr/>
            </p:nvSpPr>
            <p:spPr bwMode="auto">
              <a:xfrm>
                <a:off x="2079" y="3264"/>
                <a:ext cx="449" cy="40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3600" b="1" i="1">
                    <a:solidFill>
                      <a:schemeClr val="accent2"/>
                    </a:solidFill>
                    <a:latin typeface="Times" charset="0"/>
                  </a:rPr>
                  <a:t>U</a:t>
                </a:r>
                <a:endParaRPr lang="en-GB" b="1" i="1">
                  <a:latin typeface="Bodoni MT Ultra Bold" charset="0"/>
                </a:endParaRPr>
              </a:p>
            </p:txBody>
          </p:sp>
          <p:sp>
            <p:nvSpPr>
              <p:cNvPr id="30776" name="Text Box 82"/>
              <p:cNvSpPr txBox="1">
                <a:spLocks noChangeArrowheads="1"/>
              </p:cNvSpPr>
              <p:nvPr/>
            </p:nvSpPr>
            <p:spPr bwMode="auto">
              <a:xfrm>
                <a:off x="2414" y="3264"/>
                <a:ext cx="427" cy="40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3600" b="1" i="1">
                    <a:solidFill>
                      <a:srgbClr val="FF0000"/>
                    </a:solidFill>
                    <a:latin typeface="Times" charset="0"/>
                  </a:rPr>
                  <a:t>A</a:t>
                </a:r>
                <a:endParaRPr lang="en-GB" b="1" i="1">
                  <a:latin typeface="Times" charset="0"/>
                </a:endParaRPr>
              </a:p>
            </p:txBody>
          </p:sp>
          <p:sp>
            <p:nvSpPr>
              <p:cNvPr id="30777" name="Text Box 83"/>
              <p:cNvSpPr txBox="1">
                <a:spLocks noChangeArrowheads="1"/>
              </p:cNvSpPr>
              <p:nvPr/>
            </p:nvSpPr>
            <p:spPr bwMode="auto">
              <a:xfrm>
                <a:off x="2775" y="3264"/>
                <a:ext cx="427" cy="40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3600" b="1" i="1">
                    <a:latin typeface="Times" charset="0"/>
                  </a:rPr>
                  <a:t>C</a:t>
                </a:r>
                <a:endParaRPr lang="en-GB" b="1" i="1">
                  <a:latin typeface="Bodoni MT Ultra Bold" charset="0"/>
                </a:endParaRPr>
              </a:p>
            </p:txBody>
          </p:sp>
          <p:sp>
            <p:nvSpPr>
              <p:cNvPr id="30778" name="Text Box 84"/>
              <p:cNvSpPr txBox="1">
                <a:spLocks noChangeArrowheads="1"/>
              </p:cNvSpPr>
              <p:nvPr/>
            </p:nvSpPr>
            <p:spPr bwMode="auto">
              <a:xfrm>
                <a:off x="3475" y="3264"/>
                <a:ext cx="449" cy="40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3600" b="1" i="1">
                    <a:solidFill>
                      <a:schemeClr val="accent2"/>
                    </a:solidFill>
                    <a:latin typeface="Times" charset="0"/>
                  </a:rPr>
                  <a:t>U</a:t>
                </a:r>
                <a:endParaRPr lang="en-GB" b="1" i="1">
                  <a:latin typeface="Bodoni MT Ultra Bold" charset="0"/>
                </a:endParaRPr>
              </a:p>
            </p:txBody>
          </p:sp>
          <p:sp>
            <p:nvSpPr>
              <p:cNvPr id="30779" name="Text Box 85"/>
              <p:cNvSpPr txBox="1">
                <a:spLocks noChangeArrowheads="1"/>
              </p:cNvSpPr>
              <p:nvPr/>
            </p:nvSpPr>
            <p:spPr bwMode="auto">
              <a:xfrm>
                <a:off x="3120" y="3264"/>
                <a:ext cx="427" cy="40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3600" b="1" i="1">
                    <a:solidFill>
                      <a:srgbClr val="FF0000"/>
                    </a:solidFill>
                    <a:latin typeface="Times" charset="0"/>
                  </a:rPr>
                  <a:t>A</a:t>
                </a:r>
                <a:endParaRPr lang="en-GB" b="1" i="1">
                  <a:latin typeface="Times" charset="0"/>
                </a:endParaRPr>
              </a:p>
            </p:txBody>
          </p:sp>
          <p:sp>
            <p:nvSpPr>
              <p:cNvPr id="30780" name="Text Box 86"/>
              <p:cNvSpPr txBox="1">
                <a:spLocks noChangeArrowheads="1"/>
              </p:cNvSpPr>
              <p:nvPr/>
            </p:nvSpPr>
            <p:spPr bwMode="auto">
              <a:xfrm>
                <a:off x="4165" y="3264"/>
                <a:ext cx="449" cy="40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3600" b="1" i="1">
                    <a:solidFill>
                      <a:srgbClr val="00CC00"/>
                    </a:solidFill>
                    <a:latin typeface="Times" charset="0"/>
                  </a:rPr>
                  <a:t>G</a:t>
                </a:r>
                <a:endParaRPr lang="en-GB" b="1" i="1">
                  <a:latin typeface="Bodoni MT Ultra Bold" charset="0"/>
                </a:endParaRPr>
              </a:p>
            </p:txBody>
          </p:sp>
          <p:sp>
            <p:nvSpPr>
              <p:cNvPr id="30781" name="Text Box 87"/>
              <p:cNvSpPr txBox="1">
                <a:spLocks noChangeArrowheads="1"/>
              </p:cNvSpPr>
              <p:nvPr/>
            </p:nvSpPr>
            <p:spPr bwMode="auto">
              <a:xfrm>
                <a:off x="3810" y="3264"/>
                <a:ext cx="427" cy="40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3600" b="1" i="1">
                    <a:solidFill>
                      <a:srgbClr val="FF0000"/>
                    </a:solidFill>
                    <a:latin typeface="Times" charset="0"/>
                  </a:rPr>
                  <a:t>A</a:t>
                </a:r>
                <a:endParaRPr lang="en-GB" b="1" i="1">
                  <a:latin typeface="Times" charset="0"/>
                </a:endParaRPr>
              </a:p>
            </p:txBody>
          </p:sp>
          <p:sp>
            <p:nvSpPr>
              <p:cNvPr id="30782" name="Text Box 88"/>
              <p:cNvSpPr txBox="1">
                <a:spLocks noChangeArrowheads="1"/>
              </p:cNvSpPr>
              <p:nvPr/>
            </p:nvSpPr>
            <p:spPr bwMode="auto">
              <a:xfrm>
                <a:off x="4478" y="3264"/>
                <a:ext cx="528" cy="40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sz="3600" b="1" i="1">
                    <a:solidFill>
                      <a:srgbClr val="FF0000"/>
                    </a:solidFill>
                    <a:latin typeface="Times" charset="0"/>
                  </a:rPr>
                  <a:t>A</a:t>
                </a:r>
                <a:r>
                  <a:rPr lang="en-GB" sz="1800" b="1" i="1">
                    <a:latin typeface="Times" charset="0"/>
                  </a:rPr>
                  <a:t>OH</a:t>
                </a:r>
                <a:endParaRPr lang="en-GB" b="1" i="1">
                  <a:latin typeface="Times" charset="0"/>
                </a:endParaRPr>
              </a:p>
            </p:txBody>
          </p:sp>
        </p:grpSp>
        <p:sp>
          <p:nvSpPr>
            <p:cNvPr id="30772" name="Text Box 89"/>
            <p:cNvSpPr txBox="1">
              <a:spLocks noChangeArrowheads="1"/>
            </p:cNvSpPr>
            <p:nvPr/>
          </p:nvSpPr>
          <p:spPr bwMode="auto">
            <a:xfrm>
              <a:off x="2352" y="432"/>
              <a:ext cx="1095" cy="3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3200" b="1">
                  <a:latin typeface="Calibri" pitchFamily="34" charset="0"/>
                </a:rPr>
                <a:t>RNA</a:t>
              </a:r>
              <a:endParaRPr lang="en-GB">
                <a:latin typeface="Calibri" pitchFamily="34" charset="0"/>
              </a:endParaRPr>
            </a:p>
          </p:txBody>
        </p:sp>
      </p:grpSp>
      <p:sp>
        <p:nvSpPr>
          <p:cNvPr id="29786" name="Text Box 90"/>
          <p:cNvSpPr txBox="1">
            <a:spLocks noChangeArrowheads="1"/>
          </p:cNvSpPr>
          <p:nvPr/>
        </p:nvSpPr>
        <p:spPr bwMode="auto">
          <a:xfrm>
            <a:off x="2743200" y="5486400"/>
            <a:ext cx="34353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>
                <a:latin typeface="Calibri" pitchFamily="34" charset="0"/>
              </a:rPr>
              <a:t>Antisense DNA Strand</a:t>
            </a:r>
          </a:p>
        </p:txBody>
      </p:sp>
      <p:sp>
        <p:nvSpPr>
          <p:cNvPr id="29787" name="Text Box 91"/>
          <p:cNvSpPr txBox="1">
            <a:spLocks noChangeArrowheads="1"/>
          </p:cNvSpPr>
          <p:nvPr/>
        </p:nvSpPr>
        <p:spPr bwMode="auto">
          <a:xfrm>
            <a:off x="3048000" y="2971800"/>
            <a:ext cx="28765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>
                <a:latin typeface="Calibri" pitchFamily="34" charset="0"/>
              </a:rPr>
              <a:t>Sense DNA Strand</a:t>
            </a:r>
          </a:p>
        </p:txBody>
      </p:sp>
      <p:sp>
        <p:nvSpPr>
          <p:cNvPr id="29788" name="Rectangle 92"/>
          <p:cNvSpPr>
            <a:spLocks noChangeArrowheads="1"/>
          </p:cNvSpPr>
          <p:nvPr/>
        </p:nvSpPr>
        <p:spPr bwMode="auto">
          <a:xfrm>
            <a:off x="1676400" y="4495800"/>
            <a:ext cx="6019800" cy="533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66" name="Text Box 93"/>
          <p:cNvSpPr txBox="1">
            <a:spLocks noChangeArrowheads="1"/>
          </p:cNvSpPr>
          <p:nvPr/>
        </p:nvSpPr>
        <p:spPr bwMode="auto">
          <a:xfrm>
            <a:off x="136525" y="1044575"/>
            <a:ext cx="355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>
                <a:latin typeface="Calibri" pitchFamily="34" charset="0"/>
              </a:rPr>
              <a:t>1. DNA Strands unwind</a:t>
            </a:r>
            <a:endParaRPr lang="en-GB">
              <a:latin typeface="Calibri" pitchFamily="34" charset="0"/>
            </a:endParaRPr>
          </a:p>
        </p:txBody>
      </p:sp>
      <p:sp>
        <p:nvSpPr>
          <p:cNvPr id="29790" name="Text Box 94"/>
          <p:cNvSpPr txBox="1">
            <a:spLocks noChangeArrowheads="1"/>
          </p:cNvSpPr>
          <p:nvPr/>
        </p:nvSpPr>
        <p:spPr bwMode="auto">
          <a:xfrm>
            <a:off x="136525" y="1044575"/>
            <a:ext cx="8804275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>
                <a:latin typeface="Calibri" pitchFamily="34" charset="0"/>
              </a:rPr>
              <a:t>2. Ribonucleotides base pair with DNA bases on one strand</a:t>
            </a:r>
          </a:p>
        </p:txBody>
      </p:sp>
      <p:sp>
        <p:nvSpPr>
          <p:cNvPr id="29791" name="Text Box 95"/>
          <p:cNvSpPr txBox="1">
            <a:spLocks noChangeArrowheads="1"/>
          </p:cNvSpPr>
          <p:nvPr/>
        </p:nvSpPr>
        <p:spPr bwMode="auto">
          <a:xfrm>
            <a:off x="0" y="1044575"/>
            <a:ext cx="91440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b="1">
                <a:latin typeface="Calibri" pitchFamily="34" charset="0"/>
              </a:rPr>
              <a:t>3. Ribonucleotide bases are joined by phosphodiester bonds. The RNA chain grows one base at a time in a 5</a:t>
            </a:r>
            <a:r>
              <a:rPr lang="en-GB" altLang="en-US" b="1">
                <a:latin typeface="Calibri" pitchFamily="34" charset="0"/>
              </a:rPr>
              <a:t>’</a:t>
            </a:r>
            <a:r>
              <a:rPr lang="en-GB" b="1">
                <a:latin typeface="Calibri" pitchFamily="34" charset="0"/>
              </a:rPr>
              <a:t> -&gt;3</a:t>
            </a:r>
            <a:r>
              <a:rPr lang="en-GB" altLang="en-US" b="1">
                <a:latin typeface="Calibri" pitchFamily="34" charset="0"/>
              </a:rPr>
              <a:t>’</a:t>
            </a:r>
            <a:r>
              <a:rPr lang="en-GB" b="1">
                <a:latin typeface="Calibri" pitchFamily="34" charset="0"/>
              </a:rPr>
              <a:t> direction</a:t>
            </a:r>
            <a:endParaRPr lang="en-GB">
              <a:latin typeface="Calibri" pitchFamily="34" charset="0"/>
            </a:endParaRPr>
          </a:p>
        </p:txBody>
      </p:sp>
      <p:sp>
        <p:nvSpPr>
          <p:cNvPr id="30769" name="Text Box 96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b="1">
                <a:latin typeface="Calibri" pitchFamily="34" charset="0"/>
              </a:rPr>
              <a:t>Transcription: Making an RNA copy of a DNA strand</a:t>
            </a:r>
          </a:p>
        </p:txBody>
      </p:sp>
      <p:sp>
        <p:nvSpPr>
          <p:cNvPr id="30770" name="Text Box 97"/>
          <p:cNvSpPr txBox="1">
            <a:spLocks noChangeArrowheads="1"/>
          </p:cNvSpPr>
          <p:nvPr/>
        </p:nvSpPr>
        <p:spPr bwMode="auto">
          <a:xfrm>
            <a:off x="128588" y="2286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5" grpId="0" animBg="1"/>
      <p:bldP spid="29726" grpId="0" autoUpdateAnimBg="0"/>
      <p:bldP spid="29727" grpId="0" animBg="1"/>
      <p:bldP spid="29728" grpId="0" autoUpdateAnimBg="0"/>
      <p:bldP spid="29729" grpId="0" animBg="1"/>
      <p:bldP spid="29730" grpId="0" autoUpdateAnimBg="0"/>
      <p:bldP spid="29731" grpId="0" animBg="1"/>
      <p:bldP spid="29732" grpId="0" autoUpdateAnimBg="0"/>
      <p:bldP spid="29733" grpId="0" animBg="1"/>
      <p:bldP spid="29734" grpId="0" autoUpdateAnimBg="0"/>
      <p:bldP spid="29735" grpId="0" autoUpdateAnimBg="0"/>
      <p:bldP spid="29736" grpId="0" animBg="1"/>
      <p:bldP spid="29737" grpId="0" autoUpdateAnimBg="0"/>
      <p:bldP spid="29738" grpId="0" animBg="1"/>
      <p:bldP spid="29739" grpId="0" animBg="1"/>
      <p:bldP spid="29740" grpId="0" autoUpdateAnimBg="0"/>
      <p:bldP spid="29741" grpId="0" autoUpdateAnimBg="0"/>
      <p:bldP spid="29742" grpId="0" animBg="1"/>
      <p:bldP spid="29743" grpId="0" autoUpdateAnimBg="0"/>
      <p:bldP spid="29744" grpId="0" animBg="1"/>
      <p:bldP spid="29755" grpId="0" animBg="1" autoUpdateAnimBg="0"/>
      <p:bldP spid="29756" grpId="0" animBg="1" autoUpdateAnimBg="0"/>
      <p:bldP spid="29757" grpId="0" animBg="1" autoUpdateAnimBg="0"/>
      <p:bldP spid="29758" grpId="0" animBg="1" autoUpdateAnimBg="0"/>
      <p:bldP spid="29759" grpId="0" animBg="1" autoUpdateAnimBg="0"/>
      <p:bldP spid="29760" grpId="0" animBg="1" autoUpdateAnimBg="0"/>
      <p:bldP spid="29761" grpId="0" animBg="1" autoUpdateAnimBg="0"/>
      <p:bldP spid="29762" grpId="0" animBg="1" autoUpdateAnimBg="0"/>
      <p:bldP spid="29763" grpId="0" animBg="1" autoUpdateAnimBg="0"/>
      <p:bldP spid="29764" grpId="0" animBg="1" autoUpdateAnimBg="0"/>
      <p:bldP spid="29786" grpId="0" animBg="1" autoUpdateAnimBg="0"/>
      <p:bldP spid="29787" grpId="0" animBg="1" autoUpdateAnimBg="0"/>
      <p:bldP spid="29788" grpId="0" animBg="1"/>
      <p:bldP spid="29790" grpId="0" animBg="1" autoUpdateAnimBg="0"/>
      <p:bldP spid="29791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3389</Words>
  <Application>Microsoft Office PowerPoint</Application>
  <PresentationFormat>On-screen Show (4:3)</PresentationFormat>
  <Paragraphs>768</Paragraphs>
  <Slides>55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ＭＳ Ｐゴシック</vt:lpstr>
      <vt:lpstr>Calibri</vt:lpstr>
      <vt:lpstr>Times</vt:lpstr>
      <vt:lpstr>Bodoni MT Ultra Bold</vt:lpstr>
      <vt:lpstr>Courier</vt:lpstr>
      <vt:lpstr>Symbol</vt:lpstr>
      <vt:lpstr>Geneva</vt:lpstr>
      <vt:lpstr>Office Theme</vt:lpstr>
      <vt:lpstr>???</vt:lpstr>
      <vt:lpstr>Cellular and Molecular Science  Protein, Nucleic Acids and Gene Expression - 2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D Jones</dc:creator>
  <cp:lastModifiedBy>Shiel, Nuala</cp:lastModifiedBy>
  <cp:revision>15</cp:revision>
  <dcterms:created xsi:type="dcterms:W3CDTF">2009-10-16T09:13:36Z</dcterms:created>
  <dcterms:modified xsi:type="dcterms:W3CDTF">2012-11-23T10:36:44Z</dcterms:modified>
</cp:coreProperties>
</file>