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sldIdLst>
    <p:sldId id="257" r:id="rId2"/>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7" r:id="rId19"/>
    <p:sldId id="278" r:id="rId20"/>
    <p:sldId id="279" r:id="rId21"/>
    <p:sldId id="280" r:id="rId22"/>
    <p:sldId id="281" r:id="rId23"/>
    <p:sldId id="282" r:id="rId24"/>
    <p:sldId id="283" r:id="rId25"/>
    <p:sldId id="284" r:id="rId26"/>
    <p:sldId id="285" r:id="rId27"/>
    <p:sldId id="286"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8" autoAdjust="0"/>
    <p:restoredTop sz="94660"/>
  </p:normalViewPr>
  <p:slideViewPr>
    <p:cSldViewPr snapToGrid="0" snapToObjects="1">
      <p:cViewPr>
        <p:scale>
          <a:sx n="50" d="100"/>
          <a:sy n="50" d="100"/>
        </p:scale>
        <p:origin x="-798"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97753FAB-4278-4F60-9942-784C79FF7BE6}" type="datetime1">
              <a:rPr lang="en-US"/>
              <a:pPr/>
              <a:t>11/23/2012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F084302-FACD-4566-B9A9-74E09EDF37BE}" type="slidenum">
              <a:rPr lang="en-US"/>
              <a:pPr/>
              <a:t>‹#›</a:t>
            </a:fld>
            <a:endParaRPr lang="en-US"/>
          </a:p>
        </p:txBody>
      </p:sp>
    </p:spTree>
    <p:extLst>
      <p:ext uri="{BB962C8B-B14F-4D97-AF65-F5344CB8AC3E}">
        <p14:creationId xmlns:p14="http://schemas.microsoft.com/office/powerpoint/2010/main" val="298717877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1FF6212-9B3D-4E92-92BE-FF9E256C1421}" type="slidenum">
              <a:rPr lang="en-US" sz="1200">
                <a:latin typeface="Calibri" pitchFamily="34" charset="0"/>
              </a:rPr>
              <a:pPr eaLnBrk="1" hangingPunct="1"/>
              <a:t>1</a:t>
            </a:fld>
            <a:endParaRPr lang="en-US" sz="1200">
              <a:latin typeface="Calibri" pitchFamily="34" charset="0"/>
            </a:endParaRPr>
          </a:p>
        </p:txBody>
      </p:sp>
      <p:sp>
        <p:nvSpPr>
          <p:cNvPr id="15362"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Times"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0466BF2-DA79-4EB3-9302-BD4BEBBC4312}" type="slidenum">
              <a:rPr lang="en-US" sz="1200">
                <a:latin typeface="Calibri" pitchFamily="34" charset="0"/>
              </a:rPr>
              <a:pPr eaLnBrk="1" hangingPunct="1"/>
              <a:t>51</a:t>
            </a:fld>
            <a:endParaRPr lang="en-US" sz="1200">
              <a:latin typeface="Calibri" pitchFamily="34"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80FB199-6173-422C-BE11-BD4577C19745}" type="slidenum">
              <a:rPr lang="en-US" sz="1200">
                <a:latin typeface="Calibri" pitchFamily="34" charset="0"/>
              </a:rPr>
              <a:pPr eaLnBrk="1" hangingPunct="1"/>
              <a:t>52</a:t>
            </a:fld>
            <a:endParaRPr lang="en-US" sz="1200">
              <a:latin typeface="Calibri" pitchFamily="34" charset="0"/>
            </a:endParaRPr>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681B69E-CBF1-4FE7-8C08-483687D67EA2}" type="slidenum">
              <a:rPr lang="en-US" sz="1200">
                <a:latin typeface="Calibri" pitchFamily="34" charset="0"/>
              </a:rPr>
              <a:pPr eaLnBrk="1" hangingPunct="1"/>
              <a:t>53</a:t>
            </a:fld>
            <a:endParaRPr lang="en-US" sz="1200">
              <a:latin typeface="Calibri" pitchFamily="34" charset="0"/>
            </a:endParaRPr>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2B33975-6AAC-4008-8470-22AF18A9EEB9}" type="slidenum">
              <a:rPr lang="en-US" sz="1200">
                <a:latin typeface="Calibri" pitchFamily="34" charset="0"/>
              </a:rPr>
              <a:pPr eaLnBrk="1" hangingPunct="1"/>
              <a:t>54</a:t>
            </a:fld>
            <a:endParaRPr lang="en-US" sz="1200">
              <a:latin typeface="Calibri" pitchFamily="34" charset="0"/>
            </a:endParaRPr>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151B0C9-79F5-404F-BF05-E752A1EF2ADC}" type="slidenum">
              <a:rPr lang="en-US" sz="1200">
                <a:latin typeface="Calibri" pitchFamily="34" charset="0"/>
              </a:rPr>
              <a:pPr eaLnBrk="1" hangingPunct="1"/>
              <a:t>55</a:t>
            </a:fld>
            <a:endParaRPr lang="en-US" sz="1200">
              <a:latin typeface="Calibri" pitchFamily="34" charset="0"/>
            </a:endParaRPr>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785011E-1ECE-4ADF-80EF-82A22C69DE8F}" type="slidenum">
              <a:rPr lang="en-US" sz="1200">
                <a:latin typeface="Calibri" pitchFamily="34" charset="0"/>
              </a:rPr>
              <a:pPr eaLnBrk="1" hangingPunct="1"/>
              <a:t>56</a:t>
            </a:fld>
            <a:endParaRPr lang="en-US" sz="1200">
              <a:latin typeface="Calibri" pitchFamily="34" charset="0"/>
            </a:endParaRPr>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7A3F532-1A55-494C-A442-FC436D181537}" type="slidenum">
              <a:rPr lang="en-US" sz="1200">
                <a:latin typeface="Calibri" pitchFamily="34" charset="0"/>
              </a:rPr>
              <a:pPr eaLnBrk="1" hangingPunct="1"/>
              <a:t>57</a:t>
            </a:fld>
            <a:endParaRPr lang="en-US" sz="1200">
              <a:latin typeface="Calibri" pitchFamily="34" charset="0"/>
            </a:endParaRPr>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580EE38-660C-4AE1-98BC-6CDE6B47D7BE}" type="slidenum">
              <a:rPr lang="en-US" sz="1200">
                <a:latin typeface="Calibri" pitchFamily="34" charset="0"/>
              </a:rPr>
              <a:pPr eaLnBrk="1" hangingPunct="1"/>
              <a:t>58</a:t>
            </a:fld>
            <a:endParaRPr lang="en-US" sz="1200">
              <a:latin typeface="Calibri" pitchFamily="34" charset="0"/>
            </a:endParaRPr>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521A7C9-3220-4B25-BFDC-8311CDCE93D8}" type="slidenum">
              <a:rPr lang="en-US" sz="1200">
                <a:latin typeface="Calibri" pitchFamily="34" charset="0"/>
              </a:rPr>
              <a:pPr eaLnBrk="1" hangingPunct="1"/>
              <a:t>59</a:t>
            </a:fld>
            <a:endParaRPr lang="en-US" sz="1200">
              <a:latin typeface="Calibri" pitchFamily="34" charset="0"/>
            </a:endParaRPr>
          </a:p>
        </p:txBody>
      </p:sp>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BB1A7EA-67ED-455E-92A3-12D94C24E75D}" type="slidenum">
              <a:rPr lang="en-US" sz="1200">
                <a:latin typeface="Calibri" pitchFamily="34" charset="0"/>
              </a:rPr>
              <a:pPr eaLnBrk="1" hangingPunct="1"/>
              <a:t>60</a:t>
            </a:fld>
            <a:endParaRPr lang="en-US" sz="1200">
              <a:latin typeface="Calibri" pitchFamily="34" charset="0"/>
            </a:endParaRPr>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66137A8-3E9A-445F-8D27-E04B641EB436}" type="slidenum">
              <a:rPr lang="en-US" sz="1200">
                <a:latin typeface="Calibri" pitchFamily="34" charset="0"/>
              </a:rPr>
              <a:pPr eaLnBrk="1" hangingPunct="1"/>
              <a:t>43</a:t>
            </a:fld>
            <a:endParaRPr lang="en-US" sz="1200">
              <a:latin typeface="Calibri" pitchFamily="34" charset="0"/>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3AED450-6143-4B12-A222-F52E7CE0A10F}" type="slidenum">
              <a:rPr lang="en-US" sz="1200">
                <a:latin typeface="Calibri" pitchFamily="34" charset="0"/>
              </a:rPr>
              <a:pPr eaLnBrk="1" hangingPunct="1"/>
              <a:t>61</a:t>
            </a:fld>
            <a:endParaRPr lang="en-US" sz="1200">
              <a:latin typeface="Calibri" pitchFamily="34" charset="0"/>
            </a:endParaRPr>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27F7396-BAAB-4461-9817-482260A6577B}" type="slidenum">
              <a:rPr lang="en-US" sz="1200">
                <a:latin typeface="Calibri" pitchFamily="34" charset="0"/>
              </a:rPr>
              <a:pPr eaLnBrk="1" hangingPunct="1"/>
              <a:t>62</a:t>
            </a:fld>
            <a:endParaRPr lang="en-US" sz="1200">
              <a:latin typeface="Calibri" pitchFamily="34" charset="0"/>
            </a:endParaRPr>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4CB30EB-CEFA-45EC-BC50-02E9688CC957}" type="slidenum">
              <a:rPr lang="en-US" sz="1200">
                <a:latin typeface="Calibri" pitchFamily="34" charset="0"/>
              </a:rPr>
              <a:pPr eaLnBrk="1" hangingPunct="1"/>
              <a:t>63</a:t>
            </a:fld>
            <a:endParaRPr lang="en-US" sz="1200">
              <a:latin typeface="Calibri" pitchFamily="34" charset="0"/>
            </a:endParaRPr>
          </a:p>
        </p:txBody>
      </p:sp>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AF38987-1A42-4B76-AA61-3FE96E17660B}" type="slidenum">
              <a:rPr lang="en-US" sz="1200">
                <a:latin typeface="Calibri" pitchFamily="34" charset="0"/>
              </a:rPr>
              <a:pPr eaLnBrk="1" hangingPunct="1"/>
              <a:t>64</a:t>
            </a:fld>
            <a:endParaRPr lang="en-US" sz="1200">
              <a:latin typeface="Calibri" pitchFamily="34" charset="0"/>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E98F897-8D0F-4A25-8375-3E3A76E30C1B}" type="slidenum">
              <a:rPr lang="en-US" sz="1200">
                <a:latin typeface="Calibri" pitchFamily="34" charset="0"/>
              </a:rPr>
              <a:pPr eaLnBrk="1" hangingPunct="1"/>
              <a:t>65</a:t>
            </a:fld>
            <a:endParaRPr lang="en-US" sz="1200">
              <a:latin typeface="Calibri" pitchFamily="34" charset="0"/>
            </a:endParaRPr>
          </a:p>
        </p:txBody>
      </p:sp>
      <p:sp>
        <p:nvSpPr>
          <p:cNvPr id="104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9402E78-9D18-4723-BFE3-E67D8764E392}" type="slidenum">
              <a:rPr lang="en-US" sz="1200">
                <a:latin typeface="Calibri" pitchFamily="34" charset="0"/>
              </a:rPr>
              <a:pPr eaLnBrk="1" hangingPunct="1"/>
              <a:t>66</a:t>
            </a:fld>
            <a:endParaRPr lang="en-US" sz="1200">
              <a:latin typeface="Calibri" pitchFamily="34"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E39732D-131B-41A9-99F7-69D07DB404D5}" type="slidenum">
              <a:rPr lang="en-US" sz="1200">
                <a:latin typeface="Calibri" pitchFamily="34" charset="0"/>
              </a:rPr>
              <a:pPr eaLnBrk="1" hangingPunct="1"/>
              <a:t>67</a:t>
            </a:fld>
            <a:endParaRPr lang="en-US" sz="1200">
              <a:latin typeface="Calibri" pitchFamily="34" charset="0"/>
            </a:endParaRPr>
          </a:p>
        </p:txBody>
      </p:sp>
      <p:sp>
        <p:nvSpPr>
          <p:cNvPr id="1085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D148430-F80B-45FF-A819-3BEF7A27F6C1}" type="slidenum">
              <a:rPr lang="en-US" sz="1200">
                <a:latin typeface="Calibri" pitchFamily="34" charset="0"/>
              </a:rPr>
              <a:pPr eaLnBrk="1" hangingPunct="1"/>
              <a:t>68</a:t>
            </a:fld>
            <a:endParaRPr lang="en-US" sz="1200">
              <a:latin typeface="Calibri" pitchFamily="34" charset="0"/>
            </a:endParaRPr>
          </a:p>
        </p:txBody>
      </p:sp>
      <p:sp>
        <p:nvSpPr>
          <p:cNvPr id="1105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87CD4F5-A054-4099-B521-C2FA72700049}" type="slidenum">
              <a:rPr lang="en-US" sz="1200">
                <a:latin typeface="Calibri" pitchFamily="34" charset="0"/>
              </a:rPr>
              <a:pPr eaLnBrk="1" hangingPunct="1"/>
              <a:t>69</a:t>
            </a:fld>
            <a:endParaRPr lang="en-US" sz="1200">
              <a:latin typeface="Calibri" pitchFamily="34" charset="0"/>
            </a:endParaRPr>
          </a:p>
        </p:txBody>
      </p:sp>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335AD66-BCDE-4F94-9835-4EBF8308707A}" type="slidenum">
              <a:rPr lang="en-US" sz="1200">
                <a:latin typeface="Calibri" pitchFamily="34" charset="0"/>
              </a:rPr>
              <a:pPr eaLnBrk="1" hangingPunct="1"/>
              <a:t>70</a:t>
            </a:fld>
            <a:endParaRPr lang="en-US" sz="1200">
              <a:latin typeface="Calibri" pitchFamily="34" charset="0"/>
            </a:endParaRPr>
          </a:p>
        </p:txBody>
      </p:sp>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4782ED8-B87E-4550-9720-03A6CBFB7402}" type="slidenum">
              <a:rPr lang="en-US" sz="1200">
                <a:latin typeface="Calibri" pitchFamily="34" charset="0"/>
              </a:rPr>
              <a:pPr eaLnBrk="1" hangingPunct="1"/>
              <a:t>44</a:t>
            </a:fld>
            <a:endParaRPr lang="en-US" sz="1200">
              <a:latin typeface="Calibri" pitchFamily="34" charset="0"/>
            </a:endParaRPr>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C7798B5-0377-433E-8DEC-3E22B075DD79}" type="slidenum">
              <a:rPr lang="en-US" sz="1200">
                <a:latin typeface="Calibri" pitchFamily="34" charset="0"/>
              </a:rPr>
              <a:pPr eaLnBrk="1" hangingPunct="1"/>
              <a:t>71</a:t>
            </a:fld>
            <a:endParaRPr lang="en-US" sz="1200">
              <a:latin typeface="Calibri" pitchFamily="34" charset="0"/>
            </a:endParaRPr>
          </a:p>
        </p:txBody>
      </p:sp>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8923795-49A5-4D19-A2B0-E43F5691F58C}" type="slidenum">
              <a:rPr lang="en-US" sz="1200">
                <a:latin typeface="Calibri" pitchFamily="34" charset="0"/>
              </a:rPr>
              <a:pPr eaLnBrk="1" hangingPunct="1"/>
              <a:t>72</a:t>
            </a:fld>
            <a:endParaRPr lang="en-US" sz="1200">
              <a:latin typeface="Calibri" pitchFamily="34" charset="0"/>
            </a:endParaRPr>
          </a:p>
        </p:txBody>
      </p:sp>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38F168C-6C0E-44A4-9F1F-A0436AAC0C71}" type="slidenum">
              <a:rPr lang="en-US" sz="1200">
                <a:latin typeface="Calibri" pitchFamily="34" charset="0"/>
              </a:rPr>
              <a:pPr eaLnBrk="1" hangingPunct="1"/>
              <a:t>73</a:t>
            </a:fld>
            <a:endParaRPr lang="en-US" sz="1200">
              <a:latin typeface="Calibri" pitchFamily="34" charset="0"/>
            </a:endParaRPr>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1D43DD1-3D31-44C6-ACD0-E045A0956A44}" type="slidenum">
              <a:rPr lang="en-US" sz="1200">
                <a:latin typeface="Calibri" pitchFamily="34" charset="0"/>
              </a:rPr>
              <a:pPr eaLnBrk="1" hangingPunct="1"/>
              <a:t>74</a:t>
            </a:fld>
            <a:endParaRPr lang="en-US" sz="1200">
              <a:latin typeface="Calibri" pitchFamily="34" charset="0"/>
            </a:endParaRPr>
          </a:p>
        </p:txBody>
      </p:sp>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4185EFD-E19B-4F3E-8370-D8B3B1985293}" type="slidenum">
              <a:rPr lang="en-US" sz="1200">
                <a:latin typeface="Calibri" pitchFamily="34" charset="0"/>
              </a:rPr>
              <a:pPr eaLnBrk="1" hangingPunct="1"/>
              <a:t>75</a:t>
            </a:fld>
            <a:endParaRPr lang="en-US" sz="1200">
              <a:latin typeface="Calibri" pitchFamily="34" charset="0"/>
            </a:endParaRPr>
          </a:p>
        </p:txBody>
      </p:sp>
      <p:sp>
        <p:nvSpPr>
          <p:cNvPr id="1249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57BD633-69B3-431B-9F3D-4CF6198AD96F}" type="slidenum">
              <a:rPr lang="en-US" sz="1200">
                <a:latin typeface="Calibri" pitchFamily="34" charset="0"/>
              </a:rPr>
              <a:pPr eaLnBrk="1" hangingPunct="1"/>
              <a:t>76</a:t>
            </a:fld>
            <a:endParaRPr lang="en-US" sz="1200">
              <a:latin typeface="Calibri" pitchFamily="34" charset="0"/>
            </a:endParaRPr>
          </a:p>
        </p:txBody>
      </p:sp>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37A579B-668D-4C36-BA4D-CDA748059945}" type="slidenum">
              <a:rPr lang="en-US" sz="1200">
                <a:latin typeface="Calibri" pitchFamily="34" charset="0"/>
              </a:rPr>
              <a:pPr eaLnBrk="1" hangingPunct="1"/>
              <a:t>77</a:t>
            </a:fld>
            <a:endParaRPr lang="en-US" sz="1200">
              <a:latin typeface="Calibri" pitchFamily="34" charset="0"/>
            </a:endParaRPr>
          </a:p>
        </p:txBody>
      </p:sp>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180AC32-FA07-4D63-BAD3-99251E21918F}" type="slidenum">
              <a:rPr lang="en-US" sz="1200">
                <a:latin typeface="Calibri" pitchFamily="34" charset="0"/>
              </a:rPr>
              <a:pPr eaLnBrk="1" hangingPunct="1"/>
              <a:t>78</a:t>
            </a:fld>
            <a:endParaRPr lang="en-US" sz="1200">
              <a:latin typeface="Calibri" pitchFamily="34" charset="0"/>
            </a:endParaRPr>
          </a:p>
        </p:txBody>
      </p:sp>
      <p:sp>
        <p:nvSpPr>
          <p:cNvPr id="1310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8932119-4931-4DA2-B883-1B8BCA503696}" type="slidenum">
              <a:rPr lang="en-US" sz="1200">
                <a:latin typeface="Calibri" pitchFamily="34" charset="0"/>
              </a:rPr>
              <a:pPr eaLnBrk="1" hangingPunct="1"/>
              <a:t>79</a:t>
            </a:fld>
            <a:endParaRPr lang="en-US" sz="1200">
              <a:latin typeface="Calibri" pitchFamily="34" charset="0"/>
            </a:endParaRPr>
          </a:p>
        </p:txBody>
      </p:sp>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C42B7DE-C0C6-4617-B923-5362B4E83E4F}" type="slidenum">
              <a:rPr lang="en-US" sz="1200">
                <a:latin typeface="Calibri" pitchFamily="34" charset="0"/>
              </a:rPr>
              <a:pPr eaLnBrk="1" hangingPunct="1"/>
              <a:t>80</a:t>
            </a:fld>
            <a:endParaRPr lang="en-US" sz="1200">
              <a:latin typeface="Calibri" pitchFamily="34" charset="0"/>
            </a:endParaRPr>
          </a:p>
        </p:txBody>
      </p:sp>
      <p:sp>
        <p:nvSpPr>
          <p:cNvPr id="135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6317884-21AC-4DB2-AA83-40127D28B0C3}" type="slidenum">
              <a:rPr lang="en-US" sz="1200">
                <a:latin typeface="Calibri" pitchFamily="34" charset="0"/>
              </a:rPr>
              <a:pPr eaLnBrk="1" hangingPunct="1"/>
              <a:t>45</a:t>
            </a:fld>
            <a:endParaRPr lang="en-US" sz="1200">
              <a:latin typeface="Calibri" pitchFamily="34" charset="0"/>
            </a:endParaRPr>
          </a:p>
        </p:txBody>
      </p:sp>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7CDBF52-95A5-4A54-8EBD-DEE763F05447}" type="slidenum">
              <a:rPr lang="en-US" sz="1200">
                <a:latin typeface="Calibri" pitchFamily="34" charset="0"/>
              </a:rPr>
              <a:pPr eaLnBrk="1" hangingPunct="1"/>
              <a:t>81</a:t>
            </a:fld>
            <a:endParaRPr lang="en-US" sz="1200">
              <a:latin typeface="Calibri" pitchFamily="34" charset="0"/>
            </a:endParaRPr>
          </a:p>
        </p:txBody>
      </p:sp>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3DF57ED-D0B8-4BEE-86B1-448BE42E4347}" type="slidenum">
              <a:rPr lang="en-US" sz="1200">
                <a:latin typeface="Calibri" pitchFamily="34" charset="0"/>
              </a:rPr>
              <a:pPr eaLnBrk="1" hangingPunct="1"/>
              <a:t>82</a:t>
            </a:fld>
            <a:endParaRPr lang="en-US" sz="1200">
              <a:latin typeface="Calibri" pitchFamily="34" charset="0"/>
            </a:endParaRPr>
          </a:p>
        </p:txBody>
      </p:sp>
      <p:sp>
        <p:nvSpPr>
          <p:cNvPr id="139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921F8FC-4891-457B-8F18-99D75003440C}" type="slidenum">
              <a:rPr lang="en-US" sz="1200">
                <a:latin typeface="Calibri" pitchFamily="34" charset="0"/>
              </a:rPr>
              <a:pPr eaLnBrk="1" hangingPunct="1"/>
              <a:t>83</a:t>
            </a:fld>
            <a:endParaRPr lang="en-US" sz="1200">
              <a:latin typeface="Calibri" pitchFamily="34" charset="0"/>
            </a:endParaRPr>
          </a:p>
        </p:txBody>
      </p:sp>
      <p:sp>
        <p:nvSpPr>
          <p:cNvPr id="141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DB8309B-A399-45CA-8CBF-6B215973B1D3}" type="slidenum">
              <a:rPr lang="en-US" sz="1200">
                <a:latin typeface="Calibri" pitchFamily="34" charset="0"/>
              </a:rPr>
              <a:pPr eaLnBrk="1" hangingPunct="1"/>
              <a:t>84</a:t>
            </a:fld>
            <a:endParaRPr lang="en-US" sz="1200">
              <a:latin typeface="Calibri" pitchFamily="34" charset="0"/>
            </a:endParaRPr>
          </a:p>
        </p:txBody>
      </p:sp>
      <p:sp>
        <p:nvSpPr>
          <p:cNvPr id="143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604E11E-C146-48FC-A761-3FA9833129A4}" type="slidenum">
              <a:rPr lang="en-US" sz="1200">
                <a:latin typeface="Calibri" pitchFamily="34" charset="0"/>
              </a:rPr>
              <a:pPr eaLnBrk="1" hangingPunct="1"/>
              <a:t>85</a:t>
            </a:fld>
            <a:endParaRPr lang="en-US" sz="1200">
              <a:latin typeface="Calibri" pitchFamily="34" charset="0"/>
            </a:endParaRPr>
          </a:p>
        </p:txBody>
      </p:sp>
      <p:sp>
        <p:nvSpPr>
          <p:cNvPr id="145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B588E3D-E72B-42DA-B532-1372360EB737}" type="slidenum">
              <a:rPr lang="en-US" sz="1200">
                <a:latin typeface="Calibri" pitchFamily="34" charset="0"/>
              </a:rPr>
              <a:pPr eaLnBrk="1" hangingPunct="1"/>
              <a:t>86</a:t>
            </a:fld>
            <a:endParaRPr lang="en-US" sz="1200">
              <a:latin typeface="Calibri" pitchFamily="34" charset="0"/>
            </a:endParaRPr>
          </a:p>
        </p:txBody>
      </p:sp>
      <p:sp>
        <p:nvSpPr>
          <p:cNvPr id="147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CFEB6F3-AD72-481F-B78F-E76E97F945F0}" type="slidenum">
              <a:rPr lang="en-US" sz="1200">
                <a:latin typeface="Calibri" pitchFamily="34" charset="0"/>
              </a:rPr>
              <a:pPr eaLnBrk="1" hangingPunct="1"/>
              <a:t>87</a:t>
            </a:fld>
            <a:endParaRPr lang="en-US" sz="1200">
              <a:latin typeface="Calibri" pitchFamily="34" charset="0"/>
            </a:endParaRPr>
          </a:p>
        </p:txBody>
      </p:sp>
      <p:sp>
        <p:nvSpPr>
          <p:cNvPr id="149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D39B380-24D3-46A3-8405-7D09A886BD95}" type="slidenum">
              <a:rPr lang="en-US" sz="1200">
                <a:latin typeface="Calibri" pitchFamily="34" charset="0"/>
              </a:rPr>
              <a:pPr eaLnBrk="1" hangingPunct="1"/>
              <a:t>88</a:t>
            </a:fld>
            <a:endParaRPr lang="en-US" sz="1200">
              <a:latin typeface="Calibri" pitchFamily="34" charset="0"/>
            </a:endParaRPr>
          </a:p>
        </p:txBody>
      </p:sp>
      <p:sp>
        <p:nvSpPr>
          <p:cNvPr id="151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51C5D11-0AA3-47B7-9FC4-F54FF5EF83E1}" type="slidenum">
              <a:rPr lang="en-US" sz="1200">
                <a:latin typeface="Calibri" pitchFamily="34" charset="0"/>
              </a:rPr>
              <a:pPr eaLnBrk="1" hangingPunct="1"/>
              <a:t>89</a:t>
            </a:fld>
            <a:endParaRPr lang="en-US" sz="1200">
              <a:latin typeface="Calibri" pitchFamily="34" charset="0"/>
            </a:endParaRPr>
          </a:p>
        </p:txBody>
      </p:sp>
      <p:sp>
        <p:nvSpPr>
          <p:cNvPr id="153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1816AAF-093B-49A8-99C1-B85749A9137D}" type="slidenum">
              <a:rPr lang="en-US" sz="1200">
                <a:latin typeface="Calibri" pitchFamily="34" charset="0"/>
              </a:rPr>
              <a:pPr eaLnBrk="1" hangingPunct="1"/>
              <a:t>90</a:t>
            </a:fld>
            <a:endParaRPr lang="en-US" sz="1200">
              <a:latin typeface="Calibri" pitchFamily="34" charset="0"/>
            </a:endParaRPr>
          </a:p>
        </p:txBody>
      </p:sp>
      <p:sp>
        <p:nvSpPr>
          <p:cNvPr id="155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C363E31-F8EE-450F-88E8-7138908A81F9}" type="slidenum">
              <a:rPr lang="en-US" sz="1200">
                <a:latin typeface="Calibri" pitchFamily="34" charset="0"/>
              </a:rPr>
              <a:pPr eaLnBrk="1" hangingPunct="1"/>
              <a:t>46</a:t>
            </a:fld>
            <a:endParaRPr lang="en-US" sz="1200">
              <a:latin typeface="Calibri" pitchFamily="34" charset="0"/>
            </a:endParaRPr>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51CD8E9-7834-4994-8B41-B1FAAED15A1F}" type="slidenum">
              <a:rPr lang="en-US" sz="1200">
                <a:latin typeface="Calibri" pitchFamily="34" charset="0"/>
              </a:rPr>
              <a:pPr eaLnBrk="1" hangingPunct="1"/>
              <a:t>91</a:t>
            </a:fld>
            <a:endParaRPr lang="en-US" sz="1200">
              <a:latin typeface="Calibri" pitchFamily="34" charset="0"/>
            </a:endParaRPr>
          </a:p>
        </p:txBody>
      </p:sp>
      <p:sp>
        <p:nvSpPr>
          <p:cNvPr id="157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FC7976B-1E73-450C-B6F4-B175D2BDD85A}" type="slidenum">
              <a:rPr lang="en-US" sz="1200">
                <a:latin typeface="Calibri" pitchFamily="34" charset="0"/>
              </a:rPr>
              <a:pPr eaLnBrk="1" hangingPunct="1"/>
              <a:t>92</a:t>
            </a:fld>
            <a:endParaRPr lang="en-US" sz="1200">
              <a:latin typeface="Calibri" pitchFamily="34" charset="0"/>
            </a:endParaRPr>
          </a:p>
        </p:txBody>
      </p:sp>
      <p:sp>
        <p:nvSpPr>
          <p:cNvPr id="159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28103C4-B1F9-4567-83CB-995526CBF8DE}" type="slidenum">
              <a:rPr lang="en-US" sz="1200">
                <a:latin typeface="Calibri" pitchFamily="34" charset="0"/>
              </a:rPr>
              <a:pPr eaLnBrk="1" hangingPunct="1"/>
              <a:t>47</a:t>
            </a:fld>
            <a:endParaRPr lang="en-US" sz="1200">
              <a:latin typeface="Calibri" pitchFamily="34" charset="0"/>
            </a:endParaRPr>
          </a:p>
        </p:txBody>
      </p:sp>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ADE5699-E386-447A-BFAA-E397AF3A3D6E}" type="slidenum">
              <a:rPr lang="en-US" sz="1200">
                <a:latin typeface="Calibri" pitchFamily="34" charset="0"/>
              </a:rPr>
              <a:pPr eaLnBrk="1" hangingPunct="1"/>
              <a:t>48</a:t>
            </a:fld>
            <a:endParaRPr lang="en-US" sz="1200">
              <a:latin typeface="Calibri" pitchFamily="34" charset="0"/>
            </a:endParaRPr>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3CD30E4-CD57-4944-A5B0-25BA90F5E2A6}" type="slidenum">
              <a:rPr lang="en-US" sz="1200">
                <a:latin typeface="Calibri" pitchFamily="34" charset="0"/>
              </a:rPr>
              <a:pPr eaLnBrk="1" hangingPunct="1"/>
              <a:t>49</a:t>
            </a:fld>
            <a:endParaRPr lang="en-US" sz="1200">
              <a:latin typeface="Calibri" pitchFamily="34" charset="0"/>
            </a:endParaRPr>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9C4C059-6B12-401E-A5A7-05E5999D484D}" type="slidenum">
              <a:rPr lang="en-US" sz="1200">
                <a:latin typeface="Calibri" pitchFamily="34" charset="0"/>
              </a:rPr>
              <a:pPr eaLnBrk="1" hangingPunct="1"/>
              <a:t>50</a:t>
            </a:fld>
            <a:endParaRPr lang="en-US" sz="1200">
              <a:latin typeface="Calibri" pitchFamily="34" charset="0"/>
            </a:endParaRPr>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8AADB50-F2E1-4408-A4AA-D5184AC05AA0}" type="datetime1">
              <a:rPr lang="en-US"/>
              <a:pPr/>
              <a:t>11/23/2012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34B4900-334C-46B6-8AFC-0F34C983136F}" type="slidenum">
              <a:rPr lang="en-US"/>
              <a:pPr/>
              <a:t>‹#›</a:t>
            </a:fld>
            <a:endParaRPr lang="en-US"/>
          </a:p>
        </p:txBody>
      </p:sp>
    </p:spTree>
    <p:extLst>
      <p:ext uri="{BB962C8B-B14F-4D97-AF65-F5344CB8AC3E}">
        <p14:creationId xmlns:p14="http://schemas.microsoft.com/office/powerpoint/2010/main" val="302996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4A5E5439-614B-40D0-808A-48049F6361BE}" type="datetime1">
              <a:rPr lang="en-US"/>
              <a:pPr/>
              <a:t>11/23/2012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130852A-53B2-429B-9A5E-1265EC4DC10E}" type="slidenum">
              <a:rPr lang="en-US"/>
              <a:pPr/>
              <a:t>‹#›</a:t>
            </a:fld>
            <a:endParaRPr lang="en-US"/>
          </a:p>
        </p:txBody>
      </p:sp>
    </p:spTree>
    <p:extLst>
      <p:ext uri="{BB962C8B-B14F-4D97-AF65-F5344CB8AC3E}">
        <p14:creationId xmlns:p14="http://schemas.microsoft.com/office/powerpoint/2010/main" val="3876641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28B1CA6B-34A4-46AE-BAD2-EDC47F5ED26F}" type="datetime1">
              <a:rPr lang="en-US"/>
              <a:pPr/>
              <a:t>11/23/2012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2F7686-EB1A-41F1-BD98-20AE164F7C4F}" type="slidenum">
              <a:rPr lang="en-US"/>
              <a:pPr/>
              <a:t>‹#›</a:t>
            </a:fld>
            <a:endParaRPr lang="en-US"/>
          </a:p>
        </p:txBody>
      </p:sp>
    </p:spTree>
    <p:extLst>
      <p:ext uri="{BB962C8B-B14F-4D97-AF65-F5344CB8AC3E}">
        <p14:creationId xmlns:p14="http://schemas.microsoft.com/office/powerpoint/2010/main" val="1612773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A926B7D0-6263-4F2D-BA8A-1658A9BB92BF}" type="datetime1">
              <a:rPr lang="en-US"/>
              <a:pPr/>
              <a:t>11/23/2012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37F1496-F058-45C7-832D-EFD68D0B2CCD}" type="slidenum">
              <a:rPr lang="en-US"/>
              <a:pPr/>
              <a:t>‹#›</a:t>
            </a:fld>
            <a:endParaRPr lang="en-US"/>
          </a:p>
        </p:txBody>
      </p:sp>
    </p:spTree>
    <p:extLst>
      <p:ext uri="{BB962C8B-B14F-4D97-AF65-F5344CB8AC3E}">
        <p14:creationId xmlns:p14="http://schemas.microsoft.com/office/powerpoint/2010/main" val="341993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20326FCA-4CF5-4491-A92D-A9337A9FC17F}" type="datetime1">
              <a:rPr lang="en-US"/>
              <a:pPr/>
              <a:t>11/23/2012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F775E99-E90B-4C86-964A-F4C20DA8CA87}" type="slidenum">
              <a:rPr lang="en-US"/>
              <a:pPr/>
              <a:t>‹#›</a:t>
            </a:fld>
            <a:endParaRPr lang="en-US"/>
          </a:p>
        </p:txBody>
      </p:sp>
    </p:spTree>
    <p:extLst>
      <p:ext uri="{BB962C8B-B14F-4D97-AF65-F5344CB8AC3E}">
        <p14:creationId xmlns:p14="http://schemas.microsoft.com/office/powerpoint/2010/main" val="113578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36AC2ED8-B598-4C73-9970-AD89FEAFDEFC}" type="datetime1">
              <a:rPr lang="en-US"/>
              <a:pPr/>
              <a:t>11/23/2012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3F29199-C1AF-4613-BFDD-742652AD74D4}" type="slidenum">
              <a:rPr lang="en-US"/>
              <a:pPr/>
              <a:t>‹#›</a:t>
            </a:fld>
            <a:endParaRPr lang="en-US"/>
          </a:p>
        </p:txBody>
      </p:sp>
    </p:spTree>
    <p:extLst>
      <p:ext uri="{BB962C8B-B14F-4D97-AF65-F5344CB8AC3E}">
        <p14:creationId xmlns:p14="http://schemas.microsoft.com/office/powerpoint/2010/main" val="2415311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A9F9F34C-5E90-4CE5-816A-BA7B6D5C9D49}" type="datetime1">
              <a:rPr lang="en-US"/>
              <a:pPr/>
              <a:t>11/23/2012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36167CD-9B2C-4E1E-8DF6-06F8227BE1FC}" type="slidenum">
              <a:rPr lang="en-US"/>
              <a:pPr/>
              <a:t>‹#›</a:t>
            </a:fld>
            <a:endParaRPr lang="en-US"/>
          </a:p>
        </p:txBody>
      </p:sp>
    </p:spTree>
    <p:extLst>
      <p:ext uri="{BB962C8B-B14F-4D97-AF65-F5344CB8AC3E}">
        <p14:creationId xmlns:p14="http://schemas.microsoft.com/office/powerpoint/2010/main" val="1171036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7DC128F-846F-42E4-8162-F005F91A830B}" type="datetime1">
              <a:rPr lang="en-US"/>
              <a:pPr/>
              <a:t>11/23/2012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415DF7F-301C-476B-8F6C-F4E19652C2A0}" type="slidenum">
              <a:rPr lang="en-US"/>
              <a:pPr/>
              <a:t>‹#›</a:t>
            </a:fld>
            <a:endParaRPr lang="en-US"/>
          </a:p>
        </p:txBody>
      </p:sp>
    </p:spTree>
    <p:extLst>
      <p:ext uri="{BB962C8B-B14F-4D97-AF65-F5344CB8AC3E}">
        <p14:creationId xmlns:p14="http://schemas.microsoft.com/office/powerpoint/2010/main" val="4290122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FD57AB-DAE2-4FBB-B929-6043E91D4414}" type="datetime1">
              <a:rPr lang="en-US"/>
              <a:pPr/>
              <a:t>11/23/2012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6C1C2D9-976B-4E19-A212-D56696AB8D29}" type="slidenum">
              <a:rPr lang="en-US"/>
              <a:pPr/>
              <a:t>‹#›</a:t>
            </a:fld>
            <a:endParaRPr lang="en-US"/>
          </a:p>
        </p:txBody>
      </p:sp>
    </p:spTree>
    <p:extLst>
      <p:ext uri="{BB962C8B-B14F-4D97-AF65-F5344CB8AC3E}">
        <p14:creationId xmlns:p14="http://schemas.microsoft.com/office/powerpoint/2010/main" val="2906889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9E0157E2-E2D8-45F1-8530-5B674DB6D311}" type="datetime1">
              <a:rPr lang="en-US"/>
              <a:pPr/>
              <a:t>11/23/2012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AE90C68-E0A8-4423-90C6-9ACFA530CAEC}" type="slidenum">
              <a:rPr lang="en-US"/>
              <a:pPr/>
              <a:t>‹#›</a:t>
            </a:fld>
            <a:endParaRPr lang="en-US"/>
          </a:p>
        </p:txBody>
      </p:sp>
    </p:spTree>
    <p:extLst>
      <p:ext uri="{BB962C8B-B14F-4D97-AF65-F5344CB8AC3E}">
        <p14:creationId xmlns:p14="http://schemas.microsoft.com/office/powerpoint/2010/main" val="3644177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FC2A3D59-FE17-4B66-B90A-A6918A87EC8F}" type="datetime1">
              <a:rPr lang="en-US"/>
              <a:pPr/>
              <a:t>11/23/2012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8AB03DA-1A14-4095-9D75-11421C3961F3}" type="slidenum">
              <a:rPr lang="en-US"/>
              <a:pPr/>
              <a:t>‹#›</a:t>
            </a:fld>
            <a:endParaRPr lang="en-US"/>
          </a:p>
        </p:txBody>
      </p:sp>
    </p:spTree>
    <p:extLst>
      <p:ext uri="{BB962C8B-B14F-4D97-AF65-F5344CB8AC3E}">
        <p14:creationId xmlns:p14="http://schemas.microsoft.com/office/powerpoint/2010/main" val="1743758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135E336C-AAD3-45E7-A94E-775099DD8E4C}" type="datetime1">
              <a:rPr lang="en-US"/>
              <a:pPr/>
              <a:t>11/23/2012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5C141015-62CA-4B8A-A586-88E4CC13B4E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oleObject" Targe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ncbi.nlm.nih.gov/entrez/query.fcgi?cmd=Retrieve&amp;db=pubmed&amp;dopt=Abstract&amp;list_uids=11375997" TargetMode="External"/><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3.jpeg"/></Relationships>
</file>

<file path=ppt/slides/_rels/slide5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5.wmf"/></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79.jpeg"/></Relationships>
</file>

<file path=ppt/slides/_rels/slide6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82.jpeg"/></Relationships>
</file>

<file path=ppt/slides/_rels/slide6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84.jpeg"/></Relationships>
</file>

<file path=ppt/slides/_rels/slide6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7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90.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96.wmf"/><Relationship Id="rId7" Type="http://schemas.openxmlformats.org/officeDocument/2006/relationships/image" Target="../media/image100.wmf"/><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7" name="Object 2"/>
          <p:cNvGraphicFramePr>
            <a:graphicFrameLocks noChangeAspect="1"/>
          </p:cNvGraphicFramePr>
          <p:nvPr/>
        </p:nvGraphicFramePr>
        <p:xfrm>
          <a:off x="166688" y="781050"/>
          <a:ext cx="4200525" cy="4016375"/>
        </p:xfrm>
        <a:graphic>
          <a:graphicData uri="http://schemas.openxmlformats.org/presentationml/2006/ole">
            <mc:AlternateContent xmlns:mc="http://schemas.openxmlformats.org/markup-compatibility/2006">
              <mc:Choice xmlns:v="urn:schemas-microsoft-com:vml" Requires="v">
                <p:oleObj spid="_x0000_s14342" name="Document" r:id="rId4" imgW="14882540" imgH="14222222" progId="Word.Document.12">
                  <p:link updateAutomatic="1"/>
                </p:oleObj>
              </mc:Choice>
              <mc:Fallback>
                <p:oleObj name="Document" r:id="rId4" imgW="14882540" imgH="14222222" progId="Word.Document.12">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88" y="781050"/>
                        <a:ext cx="4200525" cy="401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4" name="Rectangle 2"/>
          <p:cNvSpPr>
            <a:spLocks noGrp="1" noChangeArrowheads="1"/>
          </p:cNvSpPr>
          <p:nvPr>
            <p:ph type="ctrTitle"/>
          </p:nvPr>
        </p:nvSpPr>
        <p:spPr>
          <a:xfrm>
            <a:off x="4202113" y="381000"/>
            <a:ext cx="4941887" cy="2794000"/>
          </a:xfrm>
          <a:effectLst>
            <a:outerShdw blurRad="76200" dist="38099" dir="2700000" algn="ctr" rotWithShape="0">
              <a:schemeClr val="bg2">
                <a:alpha val="60001"/>
              </a:schemeClr>
            </a:outerShdw>
          </a:effectLst>
        </p:spPr>
        <p:txBody>
          <a:bodyPr/>
          <a:lstStyle/>
          <a:p>
            <a:pPr eaLnBrk="1" hangingPunct="1"/>
            <a:r>
              <a:rPr lang="en-US" sz="3200" dirty="0" smtClean="0">
                <a:solidFill>
                  <a:srgbClr val="17375E"/>
                </a:solidFill>
                <a:latin typeface="Arial" pitchFamily="34" charset="0"/>
                <a:ea typeface="ＭＳ Ｐゴシック" pitchFamily="34" charset="-128"/>
              </a:rPr>
              <a:t>Cellular and</a:t>
            </a:r>
            <a:br>
              <a:rPr lang="en-US" sz="3200" dirty="0" smtClean="0">
                <a:solidFill>
                  <a:srgbClr val="17375E"/>
                </a:solidFill>
                <a:latin typeface="Arial" pitchFamily="34" charset="0"/>
                <a:ea typeface="ＭＳ Ｐゴシック" pitchFamily="34" charset="-128"/>
              </a:rPr>
            </a:br>
            <a:r>
              <a:rPr lang="en-US" sz="3200" dirty="0" smtClean="0">
                <a:solidFill>
                  <a:srgbClr val="17375E"/>
                </a:solidFill>
                <a:latin typeface="Arial" pitchFamily="34" charset="0"/>
                <a:ea typeface="ＭＳ Ｐゴシック" pitchFamily="34" charset="-128"/>
                <a:cs typeface="Arial" pitchFamily="34" charset="0"/>
              </a:rPr>
              <a:t>Molecular Science</a:t>
            </a:r>
            <a:r>
              <a:rPr lang="en-US" sz="2500" dirty="0" smtClean="0">
                <a:solidFill>
                  <a:srgbClr val="800000"/>
                </a:solidFill>
                <a:latin typeface="Arial" pitchFamily="34" charset="0"/>
                <a:ea typeface="ＭＳ Ｐゴシック" pitchFamily="34" charset="-128"/>
                <a:cs typeface="Arial" pitchFamily="34" charset="0"/>
              </a:rPr>
              <a:t/>
            </a:r>
            <a:br>
              <a:rPr lang="en-US" sz="2500" dirty="0" smtClean="0">
                <a:solidFill>
                  <a:srgbClr val="800000"/>
                </a:solidFill>
                <a:latin typeface="Arial" pitchFamily="34" charset="0"/>
                <a:ea typeface="ＭＳ Ｐゴシック" pitchFamily="34" charset="-128"/>
                <a:cs typeface="Arial" pitchFamily="34" charset="0"/>
              </a:rPr>
            </a:br>
            <a:r>
              <a:rPr lang="en-US" sz="2500" dirty="0" smtClean="0">
                <a:solidFill>
                  <a:srgbClr val="800000"/>
                </a:solidFill>
                <a:latin typeface="Arial" pitchFamily="34" charset="0"/>
                <a:ea typeface="ＭＳ Ｐゴシック" pitchFamily="34" charset="-128"/>
                <a:cs typeface="Arial" pitchFamily="34" charset="0"/>
              </a:rPr>
              <a:t/>
            </a:r>
            <a:br>
              <a:rPr lang="en-US" sz="2500" dirty="0" smtClean="0">
                <a:solidFill>
                  <a:srgbClr val="800000"/>
                </a:solidFill>
                <a:latin typeface="Arial" pitchFamily="34" charset="0"/>
                <a:ea typeface="ＭＳ Ｐゴシック" pitchFamily="34" charset="-128"/>
                <a:cs typeface="Arial" pitchFamily="34" charset="0"/>
              </a:rPr>
            </a:br>
            <a:r>
              <a:rPr lang="en-GB" sz="2500" dirty="0" smtClean="0">
                <a:solidFill>
                  <a:srgbClr val="800000"/>
                </a:solidFill>
                <a:latin typeface="Arial" pitchFamily="34" charset="0"/>
                <a:ea typeface="ＭＳ Ｐゴシック" pitchFamily="34" charset="-128"/>
                <a:cs typeface="Arial" pitchFamily="34" charset="0"/>
              </a:rPr>
              <a:t>Protein, Nucleic Acids and Gene Expression - 1 </a:t>
            </a:r>
            <a:r>
              <a:rPr lang="en-US" sz="3200" dirty="0" smtClean="0">
                <a:solidFill>
                  <a:srgbClr val="990000"/>
                </a:solidFill>
                <a:latin typeface="Arial" pitchFamily="34" charset="0"/>
                <a:ea typeface="ＭＳ Ｐゴシック" pitchFamily="34" charset="-128"/>
              </a:rPr>
              <a:t/>
            </a:r>
            <a:br>
              <a:rPr lang="en-US" sz="3200" dirty="0" smtClean="0">
                <a:solidFill>
                  <a:srgbClr val="990000"/>
                </a:solidFill>
                <a:latin typeface="Arial" pitchFamily="34" charset="0"/>
                <a:ea typeface="ＭＳ Ｐゴシック" pitchFamily="34" charset="-128"/>
              </a:rPr>
            </a:br>
            <a:endParaRPr lang="en-GB" sz="3200" dirty="0" smtClean="0">
              <a:ea typeface="ＭＳ Ｐゴシック" pitchFamily="34" charset="-128"/>
            </a:endParaRPr>
          </a:p>
        </p:txBody>
      </p:sp>
      <p:sp>
        <p:nvSpPr>
          <p:cNvPr id="14339" name="Rectangle 3"/>
          <p:cNvSpPr>
            <a:spLocks noGrp="1" noChangeArrowheads="1"/>
          </p:cNvSpPr>
          <p:nvPr>
            <p:ph type="subTitle" idx="1"/>
          </p:nvPr>
        </p:nvSpPr>
        <p:spPr>
          <a:xfrm>
            <a:off x="4202113" y="3005138"/>
            <a:ext cx="4941887" cy="2359025"/>
          </a:xfrm>
        </p:spPr>
        <p:txBody>
          <a:bodyPr/>
          <a:lstStyle/>
          <a:p>
            <a:pPr eaLnBrk="1" hangingPunct="1"/>
            <a:r>
              <a:rPr lang="en-GB" sz="2000" smtClean="0">
                <a:solidFill>
                  <a:srgbClr val="17375E"/>
                </a:solidFill>
                <a:latin typeface="Arial" pitchFamily="34" charset="0"/>
                <a:ea typeface="ＭＳ Ｐゴシック" pitchFamily="34" charset="-128"/>
              </a:rPr>
              <a:t>Dr Mick Jones</a:t>
            </a:r>
          </a:p>
          <a:p>
            <a:pPr eaLnBrk="1" hangingPunct="1"/>
            <a:r>
              <a:rPr lang="en-GB" sz="2000" smtClean="0">
                <a:solidFill>
                  <a:srgbClr val="17375E"/>
                </a:solidFill>
                <a:latin typeface="Arial" pitchFamily="34" charset="0"/>
                <a:ea typeface="ＭＳ Ｐゴシック" pitchFamily="34" charset="-128"/>
              </a:rPr>
              <a:t>Infectious Diseases &amp; Immunity</a:t>
            </a:r>
          </a:p>
          <a:p>
            <a:pPr eaLnBrk="1" hangingPunct="1"/>
            <a:r>
              <a:rPr lang="en-GB" sz="2000" smtClean="0">
                <a:solidFill>
                  <a:srgbClr val="17375E"/>
                </a:solidFill>
                <a:latin typeface="Arial" pitchFamily="34" charset="0"/>
                <a:ea typeface="ＭＳ Ｐゴシック" pitchFamily="34" charset="-128"/>
              </a:rPr>
              <a:t>&amp;</a:t>
            </a:r>
          </a:p>
          <a:p>
            <a:pPr eaLnBrk="1" hangingPunct="1"/>
            <a:r>
              <a:rPr lang="en-GB" sz="2000" smtClean="0">
                <a:solidFill>
                  <a:srgbClr val="17375E"/>
                </a:solidFill>
                <a:latin typeface="Arial" pitchFamily="34" charset="0"/>
                <a:ea typeface="ＭＳ Ｐゴシック" pitchFamily="34" charset="-128"/>
              </a:rPr>
              <a:t>MRC Clinical Sciences Centre</a:t>
            </a:r>
          </a:p>
          <a:p>
            <a:pPr eaLnBrk="1" hangingPunct="1"/>
            <a:r>
              <a:rPr lang="en-GB" sz="2000" smtClean="0">
                <a:solidFill>
                  <a:srgbClr val="17375E"/>
                </a:solidFill>
                <a:latin typeface="Arial" pitchFamily="34" charset="0"/>
                <a:ea typeface="ＭＳ Ｐゴシック" pitchFamily="34" charset="-128"/>
              </a:rPr>
              <a:t>Genomics Laboratory</a:t>
            </a:r>
          </a:p>
          <a:p>
            <a:pPr eaLnBrk="1" hangingPunct="1"/>
            <a:r>
              <a:rPr lang="en-GB" sz="2000" smtClean="0">
                <a:solidFill>
                  <a:srgbClr val="17375E"/>
                </a:solidFill>
                <a:latin typeface="Arial" pitchFamily="34" charset="0"/>
                <a:ea typeface="ＭＳ Ｐゴシック" pitchFamily="34" charset="-128"/>
                <a:cs typeface="Arial" pitchFamily="34" charset="0"/>
              </a:rPr>
              <a:t>Hammersmith Hospital Campus</a:t>
            </a:r>
          </a:p>
        </p:txBody>
      </p:sp>
      <p:pic>
        <p:nvPicPr>
          <p:cNvPr id="14340" name="Picture 7" descr="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715000"/>
            <a:ext cx="2743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5" descr="Docs-Presentations-WG-CS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775" y="5638800"/>
            <a:ext cx="19843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557213" y="1001713"/>
            <a:ext cx="72913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solidFill>
                  <a:srgbClr val="0E207F"/>
                </a:solidFill>
                <a:latin typeface="Calibri" pitchFamily="34" charset="0"/>
              </a:rPr>
              <a:t>Arginine (Arg) and Lysine (Lys) a</a:t>
            </a:r>
            <a:r>
              <a:rPr lang="en-GB" sz="2200">
                <a:solidFill>
                  <a:srgbClr val="0E207F"/>
                </a:solidFill>
                <a:latin typeface="Calibri" pitchFamily="34" charset="0"/>
              </a:rPr>
              <a:t>t physiological pH are always protonated and therefore basic.</a:t>
            </a:r>
            <a:r>
              <a:rPr lang="en-GB" sz="2400">
                <a:solidFill>
                  <a:srgbClr val="0E207F"/>
                </a:solidFill>
                <a:latin typeface="Calibri" pitchFamily="34" charset="0"/>
              </a:rPr>
              <a:t> </a:t>
            </a:r>
          </a:p>
        </p:txBody>
      </p:sp>
      <p:pic>
        <p:nvPicPr>
          <p:cNvPr id="24578" name="Picture 3" descr="pkachart"/>
          <p:cNvPicPr>
            <a:picLocks noChangeAspect="1" noChangeArrowheads="1"/>
          </p:cNvPicPr>
          <p:nvPr/>
        </p:nvPicPr>
        <p:blipFill>
          <a:blip r:embed="rId2">
            <a:extLst>
              <a:ext uri="{28A0092B-C50C-407E-A947-70E740481C1C}">
                <a14:useLocalDpi xmlns:a14="http://schemas.microsoft.com/office/drawing/2010/main" val="0"/>
              </a:ext>
            </a:extLst>
          </a:blip>
          <a:srcRect t="24904" r="6462" b="58842"/>
          <a:stretch>
            <a:fillRect/>
          </a:stretch>
        </p:blipFill>
        <p:spPr bwMode="auto">
          <a:xfrm>
            <a:off x="539750" y="4652963"/>
            <a:ext cx="62388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4"/>
          <p:cNvSpPr txBox="1">
            <a:spLocks noChangeArrowheads="1"/>
          </p:cNvSpPr>
          <p:nvPr/>
        </p:nvSpPr>
        <p:spPr bwMode="auto">
          <a:xfrm>
            <a:off x="6948488" y="1412875"/>
            <a:ext cx="4926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2" eaLnBrk="1" hangingPunct="1"/>
            <a:endParaRPr lang="en-GB" sz="2200">
              <a:solidFill>
                <a:srgbClr val="0E207F"/>
              </a:solidFill>
              <a:latin typeface="Calibri" pitchFamily="34" charset="0"/>
            </a:endParaRPr>
          </a:p>
          <a:p>
            <a:pPr eaLnBrk="1" hangingPunct="1"/>
            <a:endParaRPr lang="en-GB" sz="2200">
              <a:solidFill>
                <a:srgbClr val="0E207F"/>
              </a:solidFill>
              <a:latin typeface="Calibri" pitchFamily="34" charset="0"/>
            </a:endParaRPr>
          </a:p>
        </p:txBody>
      </p:sp>
      <p:pic>
        <p:nvPicPr>
          <p:cNvPr id="24580" name="Picture 5" descr="pkachart"/>
          <p:cNvPicPr>
            <a:picLocks noChangeAspect="1" noChangeArrowheads="1"/>
          </p:cNvPicPr>
          <p:nvPr/>
        </p:nvPicPr>
        <p:blipFill>
          <a:blip r:embed="rId2">
            <a:extLst>
              <a:ext uri="{28A0092B-C50C-407E-A947-70E740481C1C}">
                <a14:useLocalDpi xmlns:a14="http://schemas.microsoft.com/office/drawing/2010/main" val="0"/>
              </a:ext>
            </a:extLst>
          </a:blip>
          <a:srcRect t="71846" r="7483"/>
          <a:stretch>
            <a:fillRect/>
          </a:stretch>
        </p:blipFill>
        <p:spPr bwMode="auto">
          <a:xfrm>
            <a:off x="522288" y="2044700"/>
            <a:ext cx="632142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6"/>
          <p:cNvSpPr>
            <a:spLocks noChangeArrowheads="1"/>
          </p:cNvSpPr>
          <p:nvPr/>
        </p:nvSpPr>
        <p:spPr bwMode="auto">
          <a:xfrm>
            <a:off x="6921500" y="4919663"/>
            <a:ext cx="20447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200">
                <a:solidFill>
                  <a:srgbClr val="0E207F"/>
                </a:solidFill>
                <a:latin typeface="Calibri" pitchFamily="34" charset="0"/>
              </a:rPr>
              <a:t>Histidine (His) can often be positively charged.</a:t>
            </a:r>
          </a:p>
        </p:txBody>
      </p:sp>
      <p:sp>
        <p:nvSpPr>
          <p:cNvPr id="24582" name="Rectangle 8"/>
          <p:cNvSpPr>
            <a:spLocks noChangeArrowheads="1"/>
          </p:cNvSpPr>
          <p:nvPr/>
        </p:nvSpPr>
        <p:spPr bwMode="auto">
          <a:xfrm>
            <a:off x="669925" y="188913"/>
            <a:ext cx="779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i="1">
                <a:solidFill>
                  <a:srgbClr val="953735"/>
                </a:solidFill>
                <a:latin typeface="Calibri" pitchFamily="34" charset="0"/>
              </a:rPr>
              <a:t>    Amino Acids with Charged side-chains</a:t>
            </a:r>
          </a:p>
          <a:p>
            <a:pPr algn="ctr"/>
            <a:endParaRPr lang="en-GB" sz="3600" i="1">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779463" y="1595438"/>
            <a:ext cx="80724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GB">
                <a:solidFill>
                  <a:srgbClr val="0E207F"/>
                </a:solidFill>
                <a:latin typeface="Calibri" pitchFamily="34" charset="0"/>
              </a:rPr>
              <a:t>Similarly Glutamic acid (Glu, E) and Aspartic acid (Asp, D) at physiological pH are always negatively charged due to proton donation.</a:t>
            </a:r>
          </a:p>
          <a:p>
            <a:pPr eaLnBrk="1" hangingPunct="1"/>
            <a:endParaRPr lang="en-GB">
              <a:solidFill>
                <a:srgbClr val="0E207F"/>
              </a:solidFill>
              <a:latin typeface="Calibri" pitchFamily="34" charset="0"/>
            </a:endParaRPr>
          </a:p>
        </p:txBody>
      </p:sp>
      <p:pic>
        <p:nvPicPr>
          <p:cNvPr id="25602" name="Picture 3" descr="pkachart"/>
          <p:cNvPicPr>
            <a:picLocks noChangeAspect="1" noChangeArrowheads="1"/>
          </p:cNvPicPr>
          <p:nvPr/>
        </p:nvPicPr>
        <p:blipFill>
          <a:blip r:embed="rId2">
            <a:extLst>
              <a:ext uri="{28A0092B-C50C-407E-A947-70E740481C1C}">
                <a14:useLocalDpi xmlns:a14="http://schemas.microsoft.com/office/drawing/2010/main" val="0"/>
              </a:ext>
            </a:extLst>
          </a:blip>
          <a:srcRect t="14105" r="11943" b="71184"/>
          <a:stretch>
            <a:fillRect/>
          </a:stretch>
        </p:blipFill>
        <p:spPr bwMode="auto">
          <a:xfrm>
            <a:off x="949325" y="3429000"/>
            <a:ext cx="7243763"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5"/>
          <p:cNvSpPr>
            <a:spLocks noChangeArrowheads="1"/>
          </p:cNvSpPr>
          <p:nvPr/>
        </p:nvSpPr>
        <p:spPr bwMode="auto">
          <a:xfrm>
            <a:off x="733425" y="333375"/>
            <a:ext cx="779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i="1">
                <a:solidFill>
                  <a:srgbClr val="953735"/>
                </a:solidFill>
                <a:latin typeface="Calibri" pitchFamily="34" charset="0"/>
              </a:rPr>
              <a:t>    Amino Acids with Charged side-chains</a:t>
            </a:r>
          </a:p>
          <a:p>
            <a:pPr algn="ctr"/>
            <a:endParaRPr lang="en-GB" sz="3600" i="1">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701675" y="1419225"/>
            <a:ext cx="782955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solidFill>
                  <a:srgbClr val="0E207F"/>
                </a:solidFill>
                <a:latin typeface="Calibri" pitchFamily="34" charset="0"/>
              </a:rPr>
              <a:t>The state of ionisation of an amino acid provides vital biological properties to many proteins and enzymes, and for this reason cells cannot generally tolerate wide changes in pH. </a:t>
            </a:r>
          </a:p>
          <a:p>
            <a:endParaRPr lang="en-GB" sz="2400">
              <a:solidFill>
                <a:srgbClr val="0E207F"/>
              </a:solidFill>
              <a:latin typeface="Calibri" pitchFamily="34" charset="0"/>
            </a:endParaRPr>
          </a:p>
          <a:p>
            <a:r>
              <a:rPr lang="en-GB" sz="2400">
                <a:solidFill>
                  <a:srgbClr val="0E207F"/>
                </a:solidFill>
                <a:latin typeface="Calibri" pitchFamily="34" charset="0"/>
              </a:rPr>
              <a:t>Consequently, If the ionisation state of key amino acids within a protein is altered, a loss of biological activity often results. </a:t>
            </a:r>
          </a:p>
          <a:p>
            <a:endParaRPr lang="en-GB" sz="2400">
              <a:solidFill>
                <a:srgbClr val="0E207F"/>
              </a:solidFill>
              <a:latin typeface="Calibri" pitchFamily="34" charset="0"/>
            </a:endParaRPr>
          </a:p>
          <a:p>
            <a:r>
              <a:rPr lang="en-GB" sz="2400">
                <a:solidFill>
                  <a:srgbClr val="0E207F"/>
                </a:solidFill>
                <a:latin typeface="Calibri" pitchFamily="34" charset="0"/>
              </a:rPr>
              <a:t>The ability to take up and release protons gives amino acids some buffering capacity to resist some changes in pH.</a:t>
            </a:r>
          </a:p>
          <a:p>
            <a:endParaRPr lang="en-GB" sz="2400">
              <a:solidFill>
                <a:srgbClr val="0E207F"/>
              </a:solidFill>
              <a:latin typeface="Calibri" pitchFamily="34" charset="0"/>
            </a:endParaRPr>
          </a:p>
        </p:txBody>
      </p:sp>
      <p:sp>
        <p:nvSpPr>
          <p:cNvPr id="26626" name="Rectangle 3"/>
          <p:cNvSpPr>
            <a:spLocks noChangeArrowheads="1"/>
          </p:cNvSpPr>
          <p:nvPr/>
        </p:nvSpPr>
        <p:spPr bwMode="auto">
          <a:xfrm>
            <a:off x="733425" y="333375"/>
            <a:ext cx="779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i="1">
                <a:latin typeface="Calibri" pitchFamily="34" charset="0"/>
              </a:rPr>
              <a:t>    </a:t>
            </a:r>
            <a:r>
              <a:rPr lang="en-GB" sz="3600" i="1">
                <a:solidFill>
                  <a:srgbClr val="953735"/>
                </a:solidFill>
                <a:latin typeface="Calibri" pitchFamily="34" charset="0"/>
              </a:rPr>
              <a:t>Amino Acids with Charged side-chains</a:t>
            </a:r>
          </a:p>
          <a:p>
            <a:pPr algn="ctr"/>
            <a:endParaRPr lang="en-GB" sz="3600" i="1">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419100" y="295275"/>
            <a:ext cx="8229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2400">
              <a:solidFill>
                <a:srgbClr val="0E207F"/>
              </a:solidFill>
              <a:latin typeface="Calibri" pitchFamily="34" charset="0"/>
            </a:endParaRPr>
          </a:p>
          <a:p>
            <a:pPr lvl="1"/>
            <a:endParaRPr lang="en-GB" sz="2400">
              <a:solidFill>
                <a:srgbClr val="0E207F"/>
              </a:solidFill>
              <a:latin typeface="Calibri" pitchFamily="34" charset="0"/>
            </a:endParaRPr>
          </a:p>
          <a:p>
            <a:pPr lvl="1"/>
            <a:r>
              <a:rPr lang="en-GB" sz="2400">
                <a:solidFill>
                  <a:srgbClr val="0E207F"/>
                </a:solidFill>
                <a:latin typeface="Calibri" pitchFamily="34" charset="0"/>
              </a:rPr>
              <a:t>The central C</a:t>
            </a:r>
            <a:r>
              <a:rPr lang="en-GB" sz="2400">
                <a:solidFill>
                  <a:srgbClr val="0E207F"/>
                </a:solidFill>
                <a:latin typeface="Symbol" pitchFamily="18" charset="2"/>
              </a:rPr>
              <a:t>a</a:t>
            </a:r>
            <a:r>
              <a:rPr lang="en-GB" sz="2400" baseline="-30000">
                <a:solidFill>
                  <a:srgbClr val="0E207F"/>
                </a:solidFill>
                <a:latin typeface="Calibri" pitchFamily="34" charset="0"/>
              </a:rPr>
              <a:t> </a:t>
            </a:r>
            <a:r>
              <a:rPr lang="en-GB" sz="2400">
                <a:solidFill>
                  <a:srgbClr val="0E207F"/>
                </a:solidFill>
                <a:latin typeface="Calibri" pitchFamily="34" charset="0"/>
              </a:rPr>
              <a:t>carbon atom is a chiral centre (from the Greek, meaning "handed") i.e. it has four different substituents bound to it. </a:t>
            </a:r>
          </a:p>
          <a:p>
            <a:pPr lvl="1"/>
            <a:endParaRPr lang="en-GB" sz="2400">
              <a:solidFill>
                <a:srgbClr val="0E207F"/>
              </a:solidFill>
              <a:latin typeface="Calibri" pitchFamily="34" charset="0"/>
            </a:endParaRPr>
          </a:p>
        </p:txBody>
      </p:sp>
      <p:sp>
        <p:nvSpPr>
          <p:cNvPr id="27650" name="Text Box 3"/>
          <p:cNvSpPr txBox="1">
            <a:spLocks noChangeArrowheads="1"/>
          </p:cNvSpPr>
          <p:nvPr/>
        </p:nvSpPr>
        <p:spPr bwMode="auto">
          <a:xfrm>
            <a:off x="3470275" y="328613"/>
            <a:ext cx="1835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i="1">
                <a:solidFill>
                  <a:srgbClr val="953735"/>
                </a:solidFill>
                <a:latin typeface="Calibri" pitchFamily="34" charset="0"/>
              </a:rPr>
              <a:t>Chirality</a:t>
            </a:r>
          </a:p>
        </p:txBody>
      </p:sp>
      <p:sp>
        <p:nvSpPr>
          <p:cNvPr id="27651" name="Rectangle 4"/>
          <p:cNvSpPr>
            <a:spLocks noChangeArrowheads="1"/>
          </p:cNvSpPr>
          <p:nvPr/>
        </p:nvSpPr>
        <p:spPr bwMode="auto">
          <a:xfrm>
            <a:off x="4976813" y="2586038"/>
            <a:ext cx="357663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solidFill>
                  <a:srgbClr val="0E207F"/>
                </a:solidFill>
                <a:latin typeface="Calibri" pitchFamily="34" charset="0"/>
              </a:rPr>
              <a:t>This gives rise to optical isomers (</a:t>
            </a:r>
            <a:r>
              <a:rPr lang="en-GB" sz="2400" i="1">
                <a:solidFill>
                  <a:srgbClr val="0E207F"/>
                </a:solidFill>
                <a:latin typeface="Calibri" pitchFamily="34" charset="0"/>
              </a:rPr>
              <a:t>enantiomers</a:t>
            </a:r>
            <a:r>
              <a:rPr lang="en-GB" sz="2400">
                <a:solidFill>
                  <a:srgbClr val="0E207F"/>
                </a:solidFill>
                <a:latin typeface="Calibri" pitchFamily="34" charset="0"/>
              </a:rPr>
              <a:t>) of each amino acids each of which is a mirror image of the other.</a:t>
            </a:r>
          </a:p>
        </p:txBody>
      </p:sp>
      <p:sp>
        <p:nvSpPr>
          <p:cNvPr id="27652" name="Text Box 5"/>
          <p:cNvSpPr txBox="1">
            <a:spLocks noChangeArrowheads="1"/>
          </p:cNvSpPr>
          <p:nvPr/>
        </p:nvSpPr>
        <p:spPr bwMode="auto">
          <a:xfrm>
            <a:off x="869950" y="3449638"/>
            <a:ext cx="59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C</a:t>
            </a:r>
            <a:r>
              <a:rPr lang="en-GB">
                <a:solidFill>
                  <a:srgbClr val="0E207F"/>
                </a:solidFill>
                <a:latin typeface="Symbol" pitchFamily="18" charset="2"/>
              </a:rPr>
              <a:t>a</a:t>
            </a:r>
          </a:p>
        </p:txBody>
      </p:sp>
      <p:sp>
        <p:nvSpPr>
          <p:cNvPr id="27653" name="Text Box 6"/>
          <p:cNvSpPr txBox="1">
            <a:spLocks noChangeArrowheads="1"/>
          </p:cNvSpPr>
          <p:nvPr/>
        </p:nvSpPr>
        <p:spPr bwMode="auto">
          <a:xfrm>
            <a:off x="3698875" y="3506788"/>
            <a:ext cx="59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C</a:t>
            </a:r>
            <a:r>
              <a:rPr lang="en-GB">
                <a:solidFill>
                  <a:srgbClr val="0E207F"/>
                </a:solidFill>
                <a:latin typeface="Symbol" pitchFamily="18" charset="2"/>
              </a:rPr>
              <a:t>a</a:t>
            </a:r>
          </a:p>
        </p:txBody>
      </p:sp>
      <p:sp>
        <p:nvSpPr>
          <p:cNvPr id="27654" name="Text Box 7"/>
          <p:cNvSpPr txBox="1">
            <a:spLocks noChangeArrowheads="1"/>
          </p:cNvSpPr>
          <p:nvPr/>
        </p:nvSpPr>
        <p:spPr bwMode="auto">
          <a:xfrm>
            <a:off x="1003300" y="281622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27655" name="Text Box 8"/>
          <p:cNvSpPr txBox="1">
            <a:spLocks noChangeArrowheads="1"/>
          </p:cNvSpPr>
          <p:nvPr/>
        </p:nvSpPr>
        <p:spPr bwMode="auto">
          <a:xfrm>
            <a:off x="3784600" y="277812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27656" name="Text Box 9"/>
          <p:cNvSpPr txBox="1">
            <a:spLocks noChangeArrowheads="1"/>
          </p:cNvSpPr>
          <p:nvPr/>
        </p:nvSpPr>
        <p:spPr bwMode="auto">
          <a:xfrm>
            <a:off x="422275" y="38258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R</a:t>
            </a:r>
          </a:p>
        </p:txBody>
      </p:sp>
      <p:sp>
        <p:nvSpPr>
          <p:cNvPr id="27657" name="Text Box 10"/>
          <p:cNvSpPr txBox="1">
            <a:spLocks noChangeArrowheads="1"/>
          </p:cNvSpPr>
          <p:nvPr/>
        </p:nvSpPr>
        <p:spPr bwMode="auto">
          <a:xfrm>
            <a:off x="4432300" y="392112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R</a:t>
            </a:r>
          </a:p>
        </p:txBody>
      </p:sp>
      <p:sp>
        <p:nvSpPr>
          <p:cNvPr id="27658" name="Text Box 11"/>
          <p:cNvSpPr txBox="1">
            <a:spLocks noChangeArrowheads="1"/>
          </p:cNvSpPr>
          <p:nvPr/>
        </p:nvSpPr>
        <p:spPr bwMode="auto">
          <a:xfrm>
            <a:off x="1279525" y="4044950"/>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COOH</a:t>
            </a:r>
          </a:p>
        </p:txBody>
      </p:sp>
      <p:sp>
        <p:nvSpPr>
          <p:cNvPr id="27659" name="Text Box 12"/>
          <p:cNvSpPr txBox="1">
            <a:spLocks noChangeArrowheads="1"/>
          </p:cNvSpPr>
          <p:nvPr/>
        </p:nvSpPr>
        <p:spPr bwMode="auto">
          <a:xfrm>
            <a:off x="2727325" y="4025900"/>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HOOC</a:t>
            </a:r>
          </a:p>
        </p:txBody>
      </p:sp>
      <p:sp>
        <p:nvSpPr>
          <p:cNvPr id="27660" name="Text Box 13"/>
          <p:cNvSpPr txBox="1">
            <a:spLocks noChangeArrowheads="1"/>
          </p:cNvSpPr>
          <p:nvPr/>
        </p:nvSpPr>
        <p:spPr bwMode="auto">
          <a:xfrm>
            <a:off x="1660525" y="3616325"/>
            <a:ext cx="738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NH</a:t>
            </a:r>
            <a:r>
              <a:rPr lang="en-GB" baseline="-25000">
                <a:solidFill>
                  <a:srgbClr val="0E207F"/>
                </a:solidFill>
                <a:latin typeface="Calibri" pitchFamily="34" charset="0"/>
              </a:rPr>
              <a:t>2</a:t>
            </a:r>
          </a:p>
        </p:txBody>
      </p:sp>
      <p:sp>
        <p:nvSpPr>
          <p:cNvPr id="27661" name="Text Box 14"/>
          <p:cNvSpPr txBox="1">
            <a:spLocks noChangeArrowheads="1"/>
          </p:cNvSpPr>
          <p:nvPr/>
        </p:nvSpPr>
        <p:spPr bwMode="auto">
          <a:xfrm>
            <a:off x="2708275" y="3625850"/>
            <a:ext cx="738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r>
              <a:rPr lang="en-GB" baseline="-25000">
                <a:solidFill>
                  <a:srgbClr val="0E207F"/>
                </a:solidFill>
                <a:latin typeface="Calibri" pitchFamily="34" charset="0"/>
              </a:rPr>
              <a:t>2</a:t>
            </a:r>
            <a:r>
              <a:rPr lang="en-GB">
                <a:solidFill>
                  <a:srgbClr val="0E207F"/>
                </a:solidFill>
                <a:latin typeface="Calibri" pitchFamily="34" charset="0"/>
              </a:rPr>
              <a:t>N</a:t>
            </a:r>
          </a:p>
        </p:txBody>
      </p:sp>
      <p:sp>
        <p:nvSpPr>
          <p:cNvPr id="27662" name="Line 15"/>
          <p:cNvSpPr>
            <a:spLocks noChangeShapeType="1"/>
          </p:cNvSpPr>
          <p:nvPr/>
        </p:nvSpPr>
        <p:spPr bwMode="auto">
          <a:xfrm flipV="1">
            <a:off x="790575" y="3843338"/>
            <a:ext cx="257175" cy="1809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63" name="Line 16"/>
          <p:cNvSpPr>
            <a:spLocks noChangeShapeType="1"/>
          </p:cNvSpPr>
          <p:nvPr/>
        </p:nvSpPr>
        <p:spPr bwMode="auto">
          <a:xfrm>
            <a:off x="1190625" y="3214688"/>
            <a:ext cx="0" cy="2952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64" name="Line 17"/>
          <p:cNvSpPr>
            <a:spLocks noChangeShapeType="1"/>
          </p:cNvSpPr>
          <p:nvPr/>
        </p:nvSpPr>
        <p:spPr bwMode="auto">
          <a:xfrm>
            <a:off x="3971925" y="3195638"/>
            <a:ext cx="0" cy="2952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65" name="AutoShape 18"/>
          <p:cNvSpPr>
            <a:spLocks noChangeArrowheads="1"/>
          </p:cNvSpPr>
          <p:nvPr/>
        </p:nvSpPr>
        <p:spPr bwMode="auto">
          <a:xfrm rot="-1417475">
            <a:off x="1277938" y="3902075"/>
            <a:ext cx="88900" cy="23495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27666" name="AutoShape 19"/>
          <p:cNvSpPr>
            <a:spLocks noChangeArrowheads="1"/>
          </p:cNvSpPr>
          <p:nvPr/>
        </p:nvSpPr>
        <p:spPr bwMode="auto">
          <a:xfrm rot="1959315">
            <a:off x="3735388" y="3873500"/>
            <a:ext cx="88900" cy="23495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27667" name="Line 20"/>
          <p:cNvSpPr>
            <a:spLocks noChangeShapeType="1"/>
          </p:cNvSpPr>
          <p:nvPr/>
        </p:nvSpPr>
        <p:spPr bwMode="auto">
          <a:xfrm rot="15435073" flipV="1">
            <a:off x="4210050" y="3871913"/>
            <a:ext cx="257175" cy="1809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68" name="Line 21"/>
          <p:cNvSpPr>
            <a:spLocks noChangeShapeType="1"/>
          </p:cNvSpPr>
          <p:nvPr/>
        </p:nvSpPr>
        <p:spPr bwMode="auto">
          <a:xfrm>
            <a:off x="1352550" y="3738563"/>
            <a:ext cx="390525" cy="1143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7669" name="Line 22"/>
          <p:cNvSpPr>
            <a:spLocks noChangeShapeType="1"/>
          </p:cNvSpPr>
          <p:nvPr/>
        </p:nvSpPr>
        <p:spPr bwMode="auto">
          <a:xfrm rot="-2740298">
            <a:off x="3362325" y="3748088"/>
            <a:ext cx="390525" cy="1143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7670" name="Line 23"/>
          <p:cNvSpPr>
            <a:spLocks noChangeShapeType="1"/>
          </p:cNvSpPr>
          <p:nvPr/>
        </p:nvSpPr>
        <p:spPr bwMode="auto">
          <a:xfrm>
            <a:off x="2533650" y="2738438"/>
            <a:ext cx="0" cy="1952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71" name="Text Box 24"/>
          <p:cNvSpPr txBox="1">
            <a:spLocks noChangeArrowheads="1"/>
          </p:cNvSpPr>
          <p:nvPr/>
        </p:nvSpPr>
        <p:spPr bwMode="auto">
          <a:xfrm>
            <a:off x="2057400" y="2362200"/>
            <a:ext cx="98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mirror</a:t>
            </a:r>
          </a:p>
        </p:txBody>
      </p:sp>
      <p:sp>
        <p:nvSpPr>
          <p:cNvPr id="27672" name="Text Box 25"/>
          <p:cNvSpPr txBox="1">
            <a:spLocks noChangeArrowheads="1"/>
          </p:cNvSpPr>
          <p:nvPr/>
        </p:nvSpPr>
        <p:spPr bwMode="auto">
          <a:xfrm>
            <a:off x="454025" y="4803775"/>
            <a:ext cx="1982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i="1">
                <a:solidFill>
                  <a:srgbClr val="0E207F"/>
                </a:solidFill>
                <a:latin typeface="Calibri" pitchFamily="34" charset="0"/>
              </a:rPr>
              <a:t>L</a:t>
            </a:r>
            <a:r>
              <a:rPr lang="en-GB">
                <a:solidFill>
                  <a:srgbClr val="0E207F"/>
                </a:solidFill>
                <a:latin typeface="Calibri" pitchFamily="34" charset="0"/>
              </a:rPr>
              <a:t>-enantiomer</a:t>
            </a:r>
          </a:p>
        </p:txBody>
      </p:sp>
      <p:sp>
        <p:nvSpPr>
          <p:cNvPr id="27673" name="Text Box 26"/>
          <p:cNvSpPr txBox="1">
            <a:spLocks noChangeArrowheads="1"/>
          </p:cNvSpPr>
          <p:nvPr/>
        </p:nvSpPr>
        <p:spPr bwMode="auto">
          <a:xfrm>
            <a:off x="2854325" y="4791075"/>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i="1">
                <a:solidFill>
                  <a:srgbClr val="0E207F"/>
                </a:solidFill>
                <a:latin typeface="Calibri" pitchFamily="34" charset="0"/>
              </a:rPr>
              <a:t>D</a:t>
            </a:r>
            <a:r>
              <a:rPr lang="en-GB">
                <a:solidFill>
                  <a:srgbClr val="0E207F"/>
                </a:solidFill>
                <a:latin typeface="Calibri" pitchFamily="34" charset="0"/>
              </a:rPr>
              <a:t>-enantiomer</a:t>
            </a:r>
          </a:p>
        </p:txBody>
      </p:sp>
      <p:sp>
        <p:nvSpPr>
          <p:cNvPr id="27674" name="Rectangle 27"/>
          <p:cNvSpPr>
            <a:spLocks noChangeArrowheads="1"/>
          </p:cNvSpPr>
          <p:nvPr/>
        </p:nvSpPr>
        <p:spPr bwMode="auto">
          <a:xfrm>
            <a:off x="744538" y="5475288"/>
            <a:ext cx="7439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en-GB" sz="2400" b="1">
                <a:solidFill>
                  <a:srgbClr val="0E207F"/>
                </a:solidFill>
                <a:latin typeface="Calibri" pitchFamily="34" charset="0"/>
              </a:rPr>
              <a:t>Glycine (Gly)</a:t>
            </a:r>
            <a:r>
              <a:rPr lang="en-GB" sz="2400">
                <a:solidFill>
                  <a:srgbClr val="0E207F"/>
                </a:solidFill>
                <a:latin typeface="Calibri" pitchFamily="34" charset="0"/>
              </a:rPr>
              <a:t> has no side chain (only an H atom) and is therefore the only non-chiral amino acid.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orn_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2116138"/>
            <a:ext cx="2846388" cy="2401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674" name="Text Box 3"/>
          <p:cNvSpPr txBox="1">
            <a:spLocks noChangeArrowheads="1"/>
          </p:cNvSpPr>
          <p:nvPr/>
        </p:nvSpPr>
        <p:spPr bwMode="auto">
          <a:xfrm>
            <a:off x="1228725" y="2789238"/>
            <a:ext cx="2157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N         C</a:t>
            </a:r>
            <a:r>
              <a:rPr lang="en-GB">
                <a:solidFill>
                  <a:srgbClr val="0E207F"/>
                </a:solidFill>
                <a:latin typeface="Symbol" pitchFamily="18" charset="2"/>
              </a:rPr>
              <a:t>a</a:t>
            </a:r>
            <a:r>
              <a:rPr lang="en-GB">
                <a:solidFill>
                  <a:srgbClr val="0E207F"/>
                </a:solidFill>
                <a:latin typeface="Calibri" pitchFamily="34" charset="0"/>
              </a:rPr>
              <a:t>         C</a:t>
            </a:r>
          </a:p>
        </p:txBody>
      </p:sp>
      <p:sp>
        <p:nvSpPr>
          <p:cNvPr id="28675" name="Text Box 4"/>
          <p:cNvSpPr txBox="1">
            <a:spLocks noChangeArrowheads="1"/>
          </p:cNvSpPr>
          <p:nvPr/>
        </p:nvSpPr>
        <p:spPr bwMode="auto">
          <a:xfrm>
            <a:off x="3621088" y="3284538"/>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OH</a:t>
            </a:r>
          </a:p>
        </p:txBody>
      </p:sp>
      <p:sp>
        <p:nvSpPr>
          <p:cNvPr id="28676" name="Text Box 5"/>
          <p:cNvSpPr txBox="1">
            <a:spLocks noChangeArrowheads="1"/>
          </p:cNvSpPr>
          <p:nvPr/>
        </p:nvSpPr>
        <p:spPr bwMode="auto">
          <a:xfrm>
            <a:off x="3563938" y="2141538"/>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a:t>
            </a:r>
          </a:p>
        </p:txBody>
      </p:sp>
      <p:sp>
        <p:nvSpPr>
          <p:cNvPr id="28677" name="Text Box 6"/>
          <p:cNvSpPr txBox="1">
            <a:spLocks noChangeArrowheads="1"/>
          </p:cNvSpPr>
          <p:nvPr/>
        </p:nvSpPr>
        <p:spPr bwMode="auto">
          <a:xfrm>
            <a:off x="2041525" y="3619500"/>
            <a:ext cx="738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CH</a:t>
            </a:r>
            <a:r>
              <a:rPr lang="en-GB" baseline="-25000">
                <a:solidFill>
                  <a:srgbClr val="0E207F"/>
                </a:solidFill>
                <a:latin typeface="Calibri" pitchFamily="34" charset="0"/>
              </a:rPr>
              <a:t>3</a:t>
            </a:r>
          </a:p>
        </p:txBody>
      </p:sp>
      <p:sp>
        <p:nvSpPr>
          <p:cNvPr id="28678" name="Text Box 7"/>
          <p:cNvSpPr txBox="1">
            <a:spLocks noChangeArrowheads="1"/>
          </p:cNvSpPr>
          <p:nvPr/>
        </p:nvSpPr>
        <p:spPr bwMode="auto">
          <a:xfrm>
            <a:off x="590550" y="2184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28679" name="Line 8"/>
          <p:cNvSpPr>
            <a:spLocks noChangeShapeType="1"/>
          </p:cNvSpPr>
          <p:nvPr/>
        </p:nvSpPr>
        <p:spPr bwMode="auto">
          <a:xfrm rot="-5685818">
            <a:off x="3254375" y="2451100"/>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0" name="Line 9"/>
          <p:cNvSpPr>
            <a:spLocks noChangeShapeType="1"/>
          </p:cNvSpPr>
          <p:nvPr/>
        </p:nvSpPr>
        <p:spPr bwMode="auto">
          <a:xfrm rot="-5685818">
            <a:off x="3359150" y="2513013"/>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1" name="Line 10"/>
          <p:cNvSpPr>
            <a:spLocks noChangeShapeType="1"/>
          </p:cNvSpPr>
          <p:nvPr/>
        </p:nvSpPr>
        <p:spPr bwMode="auto">
          <a:xfrm rot="-5685818">
            <a:off x="947738" y="3114675"/>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2" name="Line 11"/>
          <p:cNvSpPr>
            <a:spLocks noChangeShapeType="1"/>
          </p:cNvSpPr>
          <p:nvPr/>
        </p:nvSpPr>
        <p:spPr bwMode="auto">
          <a:xfrm rot="10419588">
            <a:off x="969963" y="2498725"/>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3" name="Line 12"/>
          <p:cNvSpPr>
            <a:spLocks noChangeShapeType="1"/>
          </p:cNvSpPr>
          <p:nvPr/>
        </p:nvSpPr>
        <p:spPr bwMode="auto">
          <a:xfrm rot="10419588">
            <a:off x="3249613" y="3144838"/>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4" name="Line 13"/>
          <p:cNvSpPr>
            <a:spLocks noChangeShapeType="1"/>
          </p:cNvSpPr>
          <p:nvPr/>
        </p:nvSpPr>
        <p:spPr bwMode="auto">
          <a:xfrm rot="7677333">
            <a:off x="1700213" y="2840038"/>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5" name="Line 14"/>
          <p:cNvSpPr>
            <a:spLocks noChangeShapeType="1"/>
          </p:cNvSpPr>
          <p:nvPr/>
        </p:nvSpPr>
        <p:spPr bwMode="auto">
          <a:xfrm rot="7677333">
            <a:off x="2682875" y="2833688"/>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6" name="Text Box 15"/>
          <p:cNvSpPr txBox="1">
            <a:spLocks noChangeArrowheads="1"/>
          </p:cNvSpPr>
          <p:nvPr/>
        </p:nvSpPr>
        <p:spPr bwMode="auto">
          <a:xfrm>
            <a:off x="2047875" y="191452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28687" name="Text Box 16"/>
          <p:cNvSpPr txBox="1">
            <a:spLocks noChangeArrowheads="1"/>
          </p:cNvSpPr>
          <p:nvPr/>
        </p:nvSpPr>
        <p:spPr bwMode="auto">
          <a:xfrm>
            <a:off x="576263" y="32845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28688" name="Line 17"/>
          <p:cNvSpPr>
            <a:spLocks noChangeShapeType="1"/>
          </p:cNvSpPr>
          <p:nvPr/>
        </p:nvSpPr>
        <p:spPr bwMode="auto">
          <a:xfrm rot="-8501669">
            <a:off x="2098675" y="2403475"/>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9" name="Line 18"/>
          <p:cNvSpPr>
            <a:spLocks noChangeShapeType="1"/>
          </p:cNvSpPr>
          <p:nvPr/>
        </p:nvSpPr>
        <p:spPr bwMode="auto">
          <a:xfrm rot="-8501669">
            <a:off x="2085975" y="3241675"/>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90" name="Text Box 19"/>
          <p:cNvSpPr txBox="1">
            <a:spLocks noChangeArrowheads="1"/>
          </p:cNvSpPr>
          <p:nvPr/>
        </p:nvSpPr>
        <p:spPr bwMode="auto">
          <a:xfrm>
            <a:off x="7219950" y="2154238"/>
            <a:ext cx="165735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0E207F"/>
                </a:solidFill>
                <a:latin typeface="Calibri" pitchFamily="34" charset="0"/>
              </a:rPr>
              <a:t>From clockwise, the groups attached to the C</a:t>
            </a:r>
            <a:r>
              <a:rPr lang="en-GB" sz="2000">
                <a:solidFill>
                  <a:srgbClr val="0E207F"/>
                </a:solidFill>
                <a:latin typeface="Symbol" pitchFamily="18" charset="2"/>
              </a:rPr>
              <a:t>a</a:t>
            </a:r>
            <a:r>
              <a:rPr lang="en-GB" sz="2000">
                <a:solidFill>
                  <a:srgbClr val="0E207F"/>
                </a:solidFill>
                <a:latin typeface="Calibri" pitchFamily="34" charset="0"/>
              </a:rPr>
              <a:t> spell the word CORN </a:t>
            </a:r>
          </a:p>
          <a:p>
            <a:pPr eaLnBrk="1" hangingPunct="1"/>
            <a:endParaRPr lang="en-GB" sz="2000">
              <a:solidFill>
                <a:srgbClr val="0E207F"/>
              </a:solidFill>
              <a:latin typeface="Calibri" pitchFamily="34" charset="0"/>
            </a:endParaRPr>
          </a:p>
        </p:txBody>
      </p:sp>
      <p:sp>
        <p:nvSpPr>
          <p:cNvPr id="28691" name="Text Box 20"/>
          <p:cNvSpPr txBox="1">
            <a:spLocks noChangeArrowheads="1"/>
          </p:cNvSpPr>
          <p:nvPr/>
        </p:nvSpPr>
        <p:spPr bwMode="auto">
          <a:xfrm>
            <a:off x="3397250" y="471488"/>
            <a:ext cx="22018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4400" i="1">
                <a:solidFill>
                  <a:srgbClr val="953735"/>
                </a:solidFill>
                <a:latin typeface="Calibri" pitchFamily="34" charset="0"/>
              </a:rPr>
              <a:t>Chirality</a:t>
            </a:r>
          </a:p>
        </p:txBody>
      </p:sp>
      <p:sp>
        <p:nvSpPr>
          <p:cNvPr id="28692" name="Text Box 21"/>
          <p:cNvSpPr txBox="1">
            <a:spLocks noChangeArrowheads="1"/>
          </p:cNvSpPr>
          <p:nvPr/>
        </p:nvSpPr>
        <p:spPr bwMode="auto">
          <a:xfrm>
            <a:off x="1609725" y="4256088"/>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i="1">
                <a:solidFill>
                  <a:srgbClr val="0E207F"/>
                </a:solidFill>
                <a:latin typeface="Calibri" pitchFamily="34" charset="0"/>
              </a:rPr>
              <a:t>L</a:t>
            </a:r>
            <a:r>
              <a:rPr lang="en-GB">
                <a:solidFill>
                  <a:srgbClr val="0E207F"/>
                </a:solidFill>
                <a:latin typeface="Calibri" pitchFamily="34" charset="0"/>
              </a:rPr>
              <a:t>-alanine</a:t>
            </a:r>
          </a:p>
        </p:txBody>
      </p:sp>
      <p:sp>
        <p:nvSpPr>
          <p:cNvPr id="28693" name="Rectangle 22"/>
          <p:cNvSpPr>
            <a:spLocks noChangeArrowheads="1"/>
          </p:cNvSpPr>
          <p:nvPr/>
        </p:nvSpPr>
        <p:spPr bwMode="auto">
          <a:xfrm>
            <a:off x="660400" y="5441950"/>
            <a:ext cx="791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spcBef>
                <a:spcPct val="50000"/>
              </a:spcBef>
            </a:pPr>
            <a:r>
              <a:rPr lang="en-GB" sz="2400" i="1">
                <a:solidFill>
                  <a:srgbClr val="0E207F"/>
                </a:solidFill>
                <a:latin typeface="Calibri" pitchFamily="34" charset="0"/>
              </a:rPr>
              <a:t>All amino acids found in proteins are of the L-form.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79463" y="915988"/>
            <a:ext cx="3686175" cy="2176462"/>
            <a:chOff x="491" y="694"/>
            <a:chExt cx="2322" cy="1371"/>
          </a:xfrm>
        </p:grpSpPr>
        <p:sp>
          <p:nvSpPr>
            <p:cNvPr id="29751" name="Text Box 3"/>
            <p:cNvSpPr txBox="1">
              <a:spLocks noChangeArrowheads="1"/>
            </p:cNvSpPr>
            <p:nvPr/>
          </p:nvSpPr>
          <p:spPr bwMode="auto">
            <a:xfrm>
              <a:off x="902" y="1248"/>
              <a:ext cx="123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N         C         C</a:t>
              </a:r>
            </a:p>
          </p:txBody>
        </p:sp>
        <p:sp>
          <p:nvSpPr>
            <p:cNvPr id="29752" name="Text Box 4"/>
            <p:cNvSpPr txBox="1">
              <a:spLocks noChangeArrowheads="1"/>
            </p:cNvSpPr>
            <p:nvPr/>
          </p:nvSpPr>
          <p:spPr bwMode="auto">
            <a:xfrm>
              <a:off x="2409" y="1557"/>
              <a:ext cx="4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OH</a:t>
              </a:r>
            </a:p>
          </p:txBody>
        </p:sp>
        <p:sp>
          <p:nvSpPr>
            <p:cNvPr id="29753" name="Text Box 5"/>
            <p:cNvSpPr txBox="1">
              <a:spLocks noChangeArrowheads="1"/>
            </p:cNvSpPr>
            <p:nvPr/>
          </p:nvSpPr>
          <p:spPr bwMode="auto">
            <a:xfrm>
              <a:off x="2373" y="837"/>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a:t>
              </a:r>
            </a:p>
          </p:txBody>
        </p:sp>
        <p:sp>
          <p:nvSpPr>
            <p:cNvPr id="29754" name="Text Box 6"/>
            <p:cNvSpPr txBox="1">
              <a:spLocks noChangeArrowheads="1"/>
            </p:cNvSpPr>
            <p:nvPr/>
          </p:nvSpPr>
          <p:spPr bwMode="auto">
            <a:xfrm>
              <a:off x="500" y="86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29755" name="Line 7"/>
            <p:cNvSpPr>
              <a:spLocks noChangeShapeType="1"/>
            </p:cNvSpPr>
            <p:nvPr/>
          </p:nvSpPr>
          <p:spPr bwMode="auto">
            <a:xfrm rot="-5685818">
              <a:off x="2178" y="1032"/>
              <a:ext cx="192"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56" name="Line 8"/>
            <p:cNvSpPr>
              <a:spLocks noChangeShapeType="1"/>
            </p:cNvSpPr>
            <p:nvPr/>
          </p:nvSpPr>
          <p:spPr bwMode="auto">
            <a:xfrm rot="-5685818">
              <a:off x="2244" y="1071"/>
              <a:ext cx="192"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57" name="Line 9"/>
            <p:cNvSpPr>
              <a:spLocks noChangeShapeType="1"/>
            </p:cNvSpPr>
            <p:nvPr/>
          </p:nvSpPr>
          <p:spPr bwMode="auto">
            <a:xfrm rot="-5685818">
              <a:off x="725" y="1450"/>
              <a:ext cx="192"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58" name="Line 10"/>
            <p:cNvSpPr>
              <a:spLocks noChangeShapeType="1"/>
            </p:cNvSpPr>
            <p:nvPr/>
          </p:nvSpPr>
          <p:spPr bwMode="auto">
            <a:xfrm rot="10419588">
              <a:off x="739" y="1062"/>
              <a:ext cx="192"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59" name="Line 11"/>
            <p:cNvSpPr>
              <a:spLocks noChangeShapeType="1"/>
            </p:cNvSpPr>
            <p:nvPr/>
          </p:nvSpPr>
          <p:spPr bwMode="auto">
            <a:xfrm rot="10419588">
              <a:off x="2175" y="1469"/>
              <a:ext cx="192"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60" name="Line 12"/>
            <p:cNvSpPr>
              <a:spLocks noChangeShapeType="1"/>
            </p:cNvSpPr>
            <p:nvPr/>
          </p:nvSpPr>
          <p:spPr bwMode="auto">
            <a:xfrm rot="7677333">
              <a:off x="1199" y="1277"/>
              <a:ext cx="192"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61" name="Line 13"/>
            <p:cNvSpPr>
              <a:spLocks noChangeShapeType="1"/>
            </p:cNvSpPr>
            <p:nvPr/>
          </p:nvSpPr>
          <p:spPr bwMode="auto">
            <a:xfrm rot="7677333">
              <a:off x="1698" y="1273"/>
              <a:ext cx="192"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62" name="Text Box 14"/>
            <p:cNvSpPr txBox="1">
              <a:spLocks noChangeArrowheads="1"/>
            </p:cNvSpPr>
            <p:nvPr/>
          </p:nvSpPr>
          <p:spPr bwMode="auto">
            <a:xfrm>
              <a:off x="1418" y="69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29763" name="Text Box 15"/>
            <p:cNvSpPr txBox="1">
              <a:spLocks noChangeArrowheads="1"/>
            </p:cNvSpPr>
            <p:nvPr/>
          </p:nvSpPr>
          <p:spPr bwMode="auto">
            <a:xfrm>
              <a:off x="491" y="155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29764" name="Line 16"/>
            <p:cNvSpPr>
              <a:spLocks noChangeShapeType="1"/>
            </p:cNvSpPr>
            <p:nvPr/>
          </p:nvSpPr>
          <p:spPr bwMode="auto">
            <a:xfrm rot="-8501669">
              <a:off x="1450" y="1002"/>
              <a:ext cx="191" cy="2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65" name="Line 17"/>
            <p:cNvSpPr>
              <a:spLocks noChangeShapeType="1"/>
            </p:cNvSpPr>
            <p:nvPr/>
          </p:nvSpPr>
          <p:spPr bwMode="auto">
            <a:xfrm rot="-8501669">
              <a:off x="1442" y="1530"/>
              <a:ext cx="191" cy="2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66" name="Text Box 18"/>
            <p:cNvSpPr txBox="1">
              <a:spLocks noChangeArrowheads="1"/>
            </p:cNvSpPr>
            <p:nvPr/>
          </p:nvSpPr>
          <p:spPr bwMode="auto">
            <a:xfrm>
              <a:off x="1398" y="1777"/>
              <a:ext cx="3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R</a:t>
              </a:r>
              <a:r>
                <a:rPr lang="en-GB" baseline="-25000">
                  <a:solidFill>
                    <a:srgbClr val="0E207F"/>
                  </a:solidFill>
                  <a:latin typeface="Calibri" pitchFamily="34" charset="0"/>
                </a:rPr>
                <a:t>1</a:t>
              </a:r>
            </a:p>
          </p:txBody>
        </p:sp>
      </p:grpSp>
      <p:sp>
        <p:nvSpPr>
          <p:cNvPr id="29698" name="Line 20"/>
          <p:cNvSpPr>
            <a:spLocks noChangeShapeType="1"/>
          </p:cNvSpPr>
          <p:nvPr/>
        </p:nvSpPr>
        <p:spPr bwMode="auto">
          <a:xfrm>
            <a:off x="4533900" y="2925763"/>
            <a:ext cx="0" cy="1270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9699" name="Text Box 21"/>
          <p:cNvSpPr txBox="1">
            <a:spLocks noChangeArrowheads="1"/>
          </p:cNvSpPr>
          <p:nvPr/>
        </p:nvSpPr>
        <p:spPr bwMode="auto">
          <a:xfrm>
            <a:off x="5754688" y="35941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r>
              <a:rPr lang="en-GB" baseline="-25000">
                <a:solidFill>
                  <a:srgbClr val="0E207F"/>
                </a:solidFill>
                <a:latin typeface="Calibri" pitchFamily="34" charset="0"/>
              </a:rPr>
              <a:t>2</a:t>
            </a:r>
            <a:r>
              <a:rPr lang="en-GB">
                <a:solidFill>
                  <a:srgbClr val="0E207F"/>
                </a:solidFill>
                <a:latin typeface="Calibri" pitchFamily="34" charset="0"/>
              </a:rPr>
              <a:t>O</a:t>
            </a:r>
          </a:p>
        </p:txBody>
      </p:sp>
      <p:sp>
        <p:nvSpPr>
          <p:cNvPr id="29700" name="Arc 22"/>
          <p:cNvSpPr>
            <a:spLocks/>
          </p:cNvSpPr>
          <p:nvPr/>
        </p:nvSpPr>
        <p:spPr bwMode="auto">
          <a:xfrm rot="10800000">
            <a:off x="4533900" y="2925763"/>
            <a:ext cx="1104900" cy="9017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9701" name="AutoShape 23"/>
          <p:cNvSpPr>
            <a:spLocks noChangeArrowheads="1"/>
          </p:cNvSpPr>
          <p:nvPr/>
        </p:nvSpPr>
        <p:spPr bwMode="auto">
          <a:xfrm rot="5378401">
            <a:off x="5537994" y="3691732"/>
            <a:ext cx="255587" cy="2413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85016" name="Text Box 24"/>
          <p:cNvSpPr txBox="1">
            <a:spLocks noChangeArrowheads="1"/>
          </p:cNvSpPr>
          <p:nvPr/>
        </p:nvSpPr>
        <p:spPr bwMode="auto">
          <a:xfrm>
            <a:off x="4327525" y="1635125"/>
            <a:ext cx="45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a:solidFill>
                  <a:srgbClr val="0E207F"/>
                </a:solidFill>
                <a:latin typeface="Calibri" pitchFamily="34" charset="0"/>
              </a:rPr>
              <a:t>+</a:t>
            </a:r>
          </a:p>
        </p:txBody>
      </p:sp>
      <p:sp>
        <p:nvSpPr>
          <p:cNvPr id="29703" name="Text Box 26"/>
          <p:cNvSpPr txBox="1">
            <a:spLocks noChangeArrowheads="1"/>
          </p:cNvSpPr>
          <p:nvPr/>
        </p:nvSpPr>
        <p:spPr bwMode="auto">
          <a:xfrm>
            <a:off x="5559425" y="1782763"/>
            <a:ext cx="2033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N         C          C</a:t>
            </a:r>
          </a:p>
        </p:txBody>
      </p:sp>
      <p:sp>
        <p:nvSpPr>
          <p:cNvPr id="29704" name="Text Box 27"/>
          <p:cNvSpPr txBox="1">
            <a:spLocks noChangeArrowheads="1"/>
          </p:cNvSpPr>
          <p:nvPr/>
        </p:nvSpPr>
        <p:spPr bwMode="auto">
          <a:xfrm>
            <a:off x="7951788" y="22733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OH</a:t>
            </a:r>
          </a:p>
        </p:txBody>
      </p:sp>
      <p:sp>
        <p:nvSpPr>
          <p:cNvPr id="29705" name="Text Box 28"/>
          <p:cNvSpPr txBox="1">
            <a:spLocks noChangeArrowheads="1"/>
          </p:cNvSpPr>
          <p:nvPr/>
        </p:nvSpPr>
        <p:spPr bwMode="auto">
          <a:xfrm>
            <a:off x="7894638" y="11303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a:t>
            </a:r>
          </a:p>
        </p:txBody>
      </p:sp>
      <p:sp>
        <p:nvSpPr>
          <p:cNvPr id="29706" name="Text Box 29"/>
          <p:cNvSpPr txBox="1">
            <a:spLocks noChangeArrowheads="1"/>
          </p:cNvSpPr>
          <p:nvPr/>
        </p:nvSpPr>
        <p:spPr bwMode="auto">
          <a:xfrm>
            <a:off x="4921250" y="117316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29707" name="Line 30"/>
          <p:cNvSpPr>
            <a:spLocks noChangeShapeType="1"/>
          </p:cNvSpPr>
          <p:nvPr/>
        </p:nvSpPr>
        <p:spPr bwMode="auto">
          <a:xfrm rot="-5685818">
            <a:off x="7585075" y="1439863"/>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08" name="Line 31"/>
          <p:cNvSpPr>
            <a:spLocks noChangeShapeType="1"/>
          </p:cNvSpPr>
          <p:nvPr/>
        </p:nvSpPr>
        <p:spPr bwMode="auto">
          <a:xfrm rot="-5685818">
            <a:off x="7689850" y="1501775"/>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09" name="Line 32"/>
          <p:cNvSpPr>
            <a:spLocks noChangeShapeType="1"/>
          </p:cNvSpPr>
          <p:nvPr/>
        </p:nvSpPr>
        <p:spPr bwMode="auto">
          <a:xfrm rot="-5685818">
            <a:off x="5278438" y="2103438"/>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0" name="Line 33"/>
          <p:cNvSpPr>
            <a:spLocks noChangeShapeType="1"/>
          </p:cNvSpPr>
          <p:nvPr/>
        </p:nvSpPr>
        <p:spPr bwMode="auto">
          <a:xfrm rot="10419588">
            <a:off x="5300663" y="1487488"/>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1" name="Line 34"/>
          <p:cNvSpPr>
            <a:spLocks noChangeShapeType="1"/>
          </p:cNvSpPr>
          <p:nvPr/>
        </p:nvSpPr>
        <p:spPr bwMode="auto">
          <a:xfrm rot="10419588">
            <a:off x="7580313" y="2133600"/>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2" name="Line 35"/>
          <p:cNvSpPr>
            <a:spLocks noChangeShapeType="1"/>
          </p:cNvSpPr>
          <p:nvPr/>
        </p:nvSpPr>
        <p:spPr bwMode="auto">
          <a:xfrm rot="7677333">
            <a:off x="6823075" y="1822450"/>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3" name="Text Box 36"/>
          <p:cNvSpPr txBox="1">
            <a:spLocks noChangeArrowheads="1"/>
          </p:cNvSpPr>
          <p:nvPr/>
        </p:nvSpPr>
        <p:spPr bwMode="auto">
          <a:xfrm>
            <a:off x="6378575" y="90328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29714" name="Text Box 37"/>
          <p:cNvSpPr txBox="1">
            <a:spLocks noChangeArrowheads="1"/>
          </p:cNvSpPr>
          <p:nvPr/>
        </p:nvSpPr>
        <p:spPr bwMode="auto">
          <a:xfrm>
            <a:off x="4906963" y="22733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29715" name="Line 38"/>
          <p:cNvSpPr>
            <a:spLocks noChangeShapeType="1"/>
          </p:cNvSpPr>
          <p:nvPr/>
        </p:nvSpPr>
        <p:spPr bwMode="auto">
          <a:xfrm rot="-8501669">
            <a:off x="6429375" y="1392238"/>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6" name="Line 39"/>
          <p:cNvSpPr>
            <a:spLocks noChangeShapeType="1"/>
          </p:cNvSpPr>
          <p:nvPr/>
        </p:nvSpPr>
        <p:spPr bwMode="auto">
          <a:xfrm rot="-8501669">
            <a:off x="6416675" y="2230438"/>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7" name="Text Box 40"/>
          <p:cNvSpPr txBox="1">
            <a:spLocks noChangeArrowheads="1"/>
          </p:cNvSpPr>
          <p:nvPr/>
        </p:nvSpPr>
        <p:spPr bwMode="auto">
          <a:xfrm>
            <a:off x="6346825" y="2622550"/>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R</a:t>
            </a:r>
            <a:r>
              <a:rPr lang="en-GB" baseline="-25000">
                <a:solidFill>
                  <a:srgbClr val="0E207F"/>
                </a:solidFill>
                <a:latin typeface="Calibri" pitchFamily="34" charset="0"/>
              </a:rPr>
              <a:t>2</a:t>
            </a:r>
          </a:p>
        </p:txBody>
      </p:sp>
      <p:sp>
        <p:nvSpPr>
          <p:cNvPr id="29718" name="Line 41"/>
          <p:cNvSpPr>
            <a:spLocks noChangeShapeType="1"/>
          </p:cNvSpPr>
          <p:nvPr/>
        </p:nvSpPr>
        <p:spPr bwMode="auto">
          <a:xfrm rot="7677333">
            <a:off x="6008688" y="1822450"/>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9" name="Text Box 42"/>
          <p:cNvSpPr txBox="1">
            <a:spLocks noChangeArrowheads="1"/>
          </p:cNvSpPr>
          <p:nvPr/>
        </p:nvSpPr>
        <p:spPr bwMode="auto">
          <a:xfrm>
            <a:off x="584200" y="319088"/>
            <a:ext cx="7305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800" i="1">
                <a:solidFill>
                  <a:srgbClr val="953735"/>
                </a:solidFill>
                <a:latin typeface="Calibri" pitchFamily="34" charset="0"/>
              </a:rPr>
              <a:t>Peptides are formed by a Condensation Reaction</a:t>
            </a:r>
          </a:p>
        </p:txBody>
      </p:sp>
      <p:sp>
        <p:nvSpPr>
          <p:cNvPr id="85035" name="Oval 43"/>
          <p:cNvSpPr>
            <a:spLocks noChangeArrowheads="1"/>
          </p:cNvSpPr>
          <p:nvPr/>
        </p:nvSpPr>
        <p:spPr bwMode="auto">
          <a:xfrm rot="1911125">
            <a:off x="4102100" y="862013"/>
            <a:ext cx="946150" cy="2362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29721" name="Text Box 45"/>
          <p:cNvSpPr txBox="1">
            <a:spLocks noChangeArrowheads="1"/>
          </p:cNvSpPr>
          <p:nvPr/>
        </p:nvSpPr>
        <p:spPr bwMode="auto">
          <a:xfrm>
            <a:off x="1990725" y="5072063"/>
            <a:ext cx="2033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N         C          C</a:t>
            </a:r>
          </a:p>
        </p:txBody>
      </p:sp>
      <p:sp>
        <p:nvSpPr>
          <p:cNvPr id="29722" name="Text Box 46"/>
          <p:cNvSpPr txBox="1">
            <a:spLocks noChangeArrowheads="1"/>
          </p:cNvSpPr>
          <p:nvPr/>
        </p:nvSpPr>
        <p:spPr bwMode="auto">
          <a:xfrm>
            <a:off x="3627438" y="41656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a:t>
            </a:r>
          </a:p>
        </p:txBody>
      </p:sp>
      <p:sp>
        <p:nvSpPr>
          <p:cNvPr id="29723" name="Text Box 47"/>
          <p:cNvSpPr txBox="1">
            <a:spLocks noChangeArrowheads="1"/>
          </p:cNvSpPr>
          <p:nvPr/>
        </p:nvSpPr>
        <p:spPr bwMode="auto">
          <a:xfrm>
            <a:off x="1352550" y="446246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29724" name="Line 48"/>
          <p:cNvSpPr>
            <a:spLocks noChangeShapeType="1"/>
          </p:cNvSpPr>
          <p:nvPr/>
        </p:nvSpPr>
        <p:spPr bwMode="auto">
          <a:xfrm rot="-5685818">
            <a:off x="1709738" y="5392738"/>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25" name="Line 49"/>
          <p:cNvSpPr>
            <a:spLocks noChangeShapeType="1"/>
          </p:cNvSpPr>
          <p:nvPr/>
        </p:nvSpPr>
        <p:spPr bwMode="auto">
          <a:xfrm rot="10419588">
            <a:off x="1731963" y="4776788"/>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26" name="Line 50"/>
          <p:cNvSpPr>
            <a:spLocks noChangeShapeType="1"/>
          </p:cNvSpPr>
          <p:nvPr/>
        </p:nvSpPr>
        <p:spPr bwMode="auto">
          <a:xfrm rot="7677333">
            <a:off x="2462213" y="5118100"/>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27" name="Line 51"/>
          <p:cNvSpPr>
            <a:spLocks noChangeShapeType="1"/>
          </p:cNvSpPr>
          <p:nvPr/>
        </p:nvSpPr>
        <p:spPr bwMode="auto">
          <a:xfrm rot="7677333">
            <a:off x="3254375" y="5111750"/>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28" name="Text Box 52"/>
          <p:cNvSpPr txBox="1">
            <a:spLocks noChangeArrowheads="1"/>
          </p:cNvSpPr>
          <p:nvPr/>
        </p:nvSpPr>
        <p:spPr bwMode="auto">
          <a:xfrm>
            <a:off x="2809875" y="419258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29729" name="Text Box 53"/>
          <p:cNvSpPr txBox="1">
            <a:spLocks noChangeArrowheads="1"/>
          </p:cNvSpPr>
          <p:nvPr/>
        </p:nvSpPr>
        <p:spPr bwMode="auto">
          <a:xfrm>
            <a:off x="1338263" y="55626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29730" name="Line 54"/>
          <p:cNvSpPr>
            <a:spLocks noChangeShapeType="1"/>
          </p:cNvSpPr>
          <p:nvPr/>
        </p:nvSpPr>
        <p:spPr bwMode="auto">
          <a:xfrm rot="-8501669">
            <a:off x="2860675" y="4681538"/>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31" name="Line 55"/>
          <p:cNvSpPr>
            <a:spLocks noChangeShapeType="1"/>
          </p:cNvSpPr>
          <p:nvPr/>
        </p:nvSpPr>
        <p:spPr bwMode="auto">
          <a:xfrm rot="-8501669">
            <a:off x="2847975" y="5519738"/>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32" name="Text Box 56"/>
          <p:cNvSpPr txBox="1">
            <a:spLocks noChangeArrowheads="1"/>
          </p:cNvSpPr>
          <p:nvPr/>
        </p:nvSpPr>
        <p:spPr bwMode="auto">
          <a:xfrm>
            <a:off x="2778125" y="5911850"/>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R</a:t>
            </a:r>
            <a:r>
              <a:rPr lang="en-GB" baseline="-25000">
                <a:solidFill>
                  <a:srgbClr val="0E207F"/>
                </a:solidFill>
                <a:latin typeface="Calibri" pitchFamily="34" charset="0"/>
              </a:rPr>
              <a:t>1</a:t>
            </a:r>
          </a:p>
        </p:txBody>
      </p:sp>
      <p:sp>
        <p:nvSpPr>
          <p:cNvPr id="29733" name="Text Box 57"/>
          <p:cNvSpPr txBox="1">
            <a:spLocks noChangeArrowheads="1"/>
          </p:cNvSpPr>
          <p:nvPr/>
        </p:nvSpPr>
        <p:spPr bwMode="auto">
          <a:xfrm>
            <a:off x="4543425" y="5059363"/>
            <a:ext cx="2103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N         C           C</a:t>
            </a:r>
          </a:p>
        </p:txBody>
      </p:sp>
      <p:sp>
        <p:nvSpPr>
          <p:cNvPr id="29734" name="Text Box 58"/>
          <p:cNvSpPr txBox="1">
            <a:spLocks noChangeArrowheads="1"/>
          </p:cNvSpPr>
          <p:nvPr/>
        </p:nvSpPr>
        <p:spPr bwMode="auto">
          <a:xfrm>
            <a:off x="6935788" y="55499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OH</a:t>
            </a:r>
          </a:p>
        </p:txBody>
      </p:sp>
      <p:sp>
        <p:nvSpPr>
          <p:cNvPr id="29735" name="Text Box 59"/>
          <p:cNvSpPr txBox="1">
            <a:spLocks noChangeArrowheads="1"/>
          </p:cNvSpPr>
          <p:nvPr/>
        </p:nvSpPr>
        <p:spPr bwMode="auto">
          <a:xfrm>
            <a:off x="6878638" y="44069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a:t>
            </a:r>
          </a:p>
        </p:txBody>
      </p:sp>
      <p:sp>
        <p:nvSpPr>
          <p:cNvPr id="29736" name="Text Box 60"/>
          <p:cNvSpPr txBox="1">
            <a:spLocks noChangeArrowheads="1"/>
          </p:cNvSpPr>
          <p:nvPr/>
        </p:nvSpPr>
        <p:spPr bwMode="auto">
          <a:xfrm>
            <a:off x="4527550" y="583406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29737" name="Line 61"/>
          <p:cNvSpPr>
            <a:spLocks noChangeShapeType="1"/>
          </p:cNvSpPr>
          <p:nvPr/>
        </p:nvSpPr>
        <p:spPr bwMode="auto">
          <a:xfrm rot="-5685818">
            <a:off x="6569075" y="4716463"/>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38" name="Line 62"/>
          <p:cNvSpPr>
            <a:spLocks noChangeShapeType="1"/>
          </p:cNvSpPr>
          <p:nvPr/>
        </p:nvSpPr>
        <p:spPr bwMode="auto">
          <a:xfrm rot="-5685818">
            <a:off x="6673850" y="4778375"/>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39" name="Line 63"/>
          <p:cNvSpPr>
            <a:spLocks noChangeShapeType="1"/>
          </p:cNvSpPr>
          <p:nvPr/>
        </p:nvSpPr>
        <p:spPr bwMode="auto">
          <a:xfrm rot="10419588">
            <a:off x="6564313" y="5410200"/>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40" name="Line 64"/>
          <p:cNvSpPr>
            <a:spLocks noChangeShapeType="1"/>
          </p:cNvSpPr>
          <p:nvPr/>
        </p:nvSpPr>
        <p:spPr bwMode="auto">
          <a:xfrm rot="7677333">
            <a:off x="5807075" y="5099050"/>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41" name="Line 65"/>
          <p:cNvSpPr>
            <a:spLocks noChangeShapeType="1"/>
          </p:cNvSpPr>
          <p:nvPr/>
        </p:nvSpPr>
        <p:spPr bwMode="auto">
          <a:xfrm rot="-8501669">
            <a:off x="5413375" y="4668838"/>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42" name="Line 66"/>
          <p:cNvSpPr>
            <a:spLocks noChangeShapeType="1"/>
          </p:cNvSpPr>
          <p:nvPr/>
        </p:nvSpPr>
        <p:spPr bwMode="auto">
          <a:xfrm rot="-8501669">
            <a:off x="5400675" y="5507038"/>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43" name="Text Box 67"/>
          <p:cNvSpPr txBox="1">
            <a:spLocks noChangeArrowheads="1"/>
          </p:cNvSpPr>
          <p:nvPr/>
        </p:nvSpPr>
        <p:spPr bwMode="auto">
          <a:xfrm>
            <a:off x="5330825" y="5899150"/>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R</a:t>
            </a:r>
            <a:r>
              <a:rPr lang="en-GB" baseline="-25000">
                <a:solidFill>
                  <a:srgbClr val="0E207F"/>
                </a:solidFill>
                <a:latin typeface="Calibri" pitchFamily="34" charset="0"/>
              </a:rPr>
              <a:t>2</a:t>
            </a:r>
          </a:p>
        </p:txBody>
      </p:sp>
      <p:sp>
        <p:nvSpPr>
          <p:cNvPr id="29744" name="Line 68"/>
          <p:cNvSpPr>
            <a:spLocks noChangeShapeType="1"/>
          </p:cNvSpPr>
          <p:nvPr/>
        </p:nvSpPr>
        <p:spPr bwMode="auto">
          <a:xfrm rot="-8501669">
            <a:off x="3635375" y="4630738"/>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45" name="Line 69"/>
          <p:cNvSpPr>
            <a:spLocks noChangeShapeType="1"/>
          </p:cNvSpPr>
          <p:nvPr/>
        </p:nvSpPr>
        <p:spPr bwMode="auto">
          <a:xfrm rot="-8501669">
            <a:off x="3711575" y="4630738"/>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46" name="Line 70"/>
          <p:cNvSpPr>
            <a:spLocks noChangeShapeType="1"/>
          </p:cNvSpPr>
          <p:nvPr/>
        </p:nvSpPr>
        <p:spPr bwMode="auto">
          <a:xfrm rot="-8501669">
            <a:off x="4587875" y="5456238"/>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47" name="Text Box 71"/>
          <p:cNvSpPr txBox="1">
            <a:spLocks noChangeArrowheads="1"/>
          </p:cNvSpPr>
          <p:nvPr/>
        </p:nvSpPr>
        <p:spPr bwMode="auto">
          <a:xfrm>
            <a:off x="5365750" y="423386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29748" name="Line 72"/>
          <p:cNvSpPr>
            <a:spLocks noChangeShapeType="1"/>
          </p:cNvSpPr>
          <p:nvPr/>
        </p:nvSpPr>
        <p:spPr bwMode="auto">
          <a:xfrm rot="7677333">
            <a:off x="4083050" y="5111750"/>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49" name="Line 73"/>
          <p:cNvSpPr>
            <a:spLocks noChangeShapeType="1"/>
          </p:cNvSpPr>
          <p:nvPr/>
        </p:nvSpPr>
        <p:spPr bwMode="auto">
          <a:xfrm rot="7677333">
            <a:off x="4978400" y="5121275"/>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50" name="Rectangle 74"/>
          <p:cNvSpPr>
            <a:spLocks noChangeArrowheads="1"/>
          </p:cNvSpPr>
          <p:nvPr/>
        </p:nvSpPr>
        <p:spPr bwMode="auto">
          <a:xfrm>
            <a:off x="7402513" y="4957763"/>
            <a:ext cx="1392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800">
                <a:solidFill>
                  <a:srgbClr val="0E207F"/>
                </a:solidFill>
                <a:latin typeface="Calibri" pitchFamily="34" charset="0"/>
              </a:rPr>
              <a:t>Peptide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5016"/>
                                        </p:tgtEl>
                                        <p:attrNameLst>
                                          <p:attrName>style.visibility</p:attrName>
                                        </p:attrNameLst>
                                      </p:cBhvr>
                                      <p:to>
                                        <p:strVal val="visible"/>
                                      </p:to>
                                    </p:set>
                                    <p:anim calcmode="lin" valueType="num">
                                      <p:cBhvr additive="base">
                                        <p:cTn id="13" dur="500" fill="hold"/>
                                        <p:tgtEl>
                                          <p:spTgt spid="85016"/>
                                        </p:tgtEl>
                                        <p:attrNameLst>
                                          <p:attrName>ppt_x</p:attrName>
                                        </p:attrNameLst>
                                      </p:cBhvr>
                                      <p:tavLst>
                                        <p:tav tm="0">
                                          <p:val>
                                            <p:strVal val="0-#ppt_w/2"/>
                                          </p:val>
                                        </p:tav>
                                        <p:tav tm="100000">
                                          <p:val>
                                            <p:strVal val="#ppt_x"/>
                                          </p:val>
                                        </p:tav>
                                      </p:tavLst>
                                    </p:anim>
                                    <p:anim calcmode="lin" valueType="num">
                                      <p:cBhvr additive="base">
                                        <p:cTn id="14" dur="500" fill="hold"/>
                                        <p:tgtEl>
                                          <p:spTgt spid="8501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5035"/>
                                        </p:tgtEl>
                                        <p:attrNameLst>
                                          <p:attrName>style.visibility</p:attrName>
                                        </p:attrNameLst>
                                      </p:cBhvr>
                                      <p:to>
                                        <p:strVal val="visible"/>
                                      </p:to>
                                    </p:set>
                                    <p:animEffect transition="in" filter="slide(fromBottom)">
                                      <p:cBhvr>
                                        <p:cTn id="19" dur="500"/>
                                        <p:tgtEl>
                                          <p:spTgt spid="85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16" grpId="0" autoUpdateAnimBg="0"/>
      <p:bldP spid="850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Line 3"/>
          <p:cNvSpPr>
            <a:spLocks noChangeShapeType="1"/>
          </p:cNvSpPr>
          <p:nvPr/>
        </p:nvSpPr>
        <p:spPr bwMode="auto">
          <a:xfrm>
            <a:off x="4533900" y="2624138"/>
            <a:ext cx="0" cy="1270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22" name="Text Box 4"/>
          <p:cNvSpPr txBox="1">
            <a:spLocks noChangeArrowheads="1"/>
          </p:cNvSpPr>
          <p:nvPr/>
        </p:nvSpPr>
        <p:spPr bwMode="auto">
          <a:xfrm>
            <a:off x="5754688" y="3292475"/>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r>
              <a:rPr lang="en-GB" baseline="-25000">
                <a:solidFill>
                  <a:srgbClr val="0E207F"/>
                </a:solidFill>
                <a:latin typeface="Calibri" pitchFamily="34" charset="0"/>
              </a:rPr>
              <a:t>2</a:t>
            </a:r>
            <a:r>
              <a:rPr lang="en-GB">
                <a:solidFill>
                  <a:srgbClr val="0E207F"/>
                </a:solidFill>
                <a:latin typeface="Calibri" pitchFamily="34" charset="0"/>
              </a:rPr>
              <a:t>O</a:t>
            </a:r>
          </a:p>
        </p:txBody>
      </p:sp>
      <p:sp>
        <p:nvSpPr>
          <p:cNvPr id="30723" name="Arc 5"/>
          <p:cNvSpPr>
            <a:spLocks/>
          </p:cNvSpPr>
          <p:nvPr/>
        </p:nvSpPr>
        <p:spPr bwMode="auto">
          <a:xfrm rot="10800000">
            <a:off x="4533900" y="2624138"/>
            <a:ext cx="1104900" cy="9017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0724" name="AutoShape 6"/>
          <p:cNvSpPr>
            <a:spLocks noChangeArrowheads="1"/>
          </p:cNvSpPr>
          <p:nvPr/>
        </p:nvSpPr>
        <p:spPr bwMode="auto">
          <a:xfrm rot="5378401">
            <a:off x="5537994" y="3390107"/>
            <a:ext cx="255587" cy="2413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30725" name="Text Box 7"/>
          <p:cNvSpPr txBox="1">
            <a:spLocks noChangeArrowheads="1"/>
          </p:cNvSpPr>
          <p:nvPr/>
        </p:nvSpPr>
        <p:spPr bwMode="auto">
          <a:xfrm>
            <a:off x="5381625" y="1752600"/>
            <a:ext cx="45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a:solidFill>
                  <a:srgbClr val="0E207F"/>
                </a:solidFill>
                <a:latin typeface="Calibri" pitchFamily="34" charset="0"/>
              </a:rPr>
              <a:t>+</a:t>
            </a:r>
          </a:p>
        </p:txBody>
      </p:sp>
      <p:sp>
        <p:nvSpPr>
          <p:cNvPr id="30726" name="Text Box 8"/>
          <p:cNvSpPr txBox="1">
            <a:spLocks noChangeArrowheads="1"/>
          </p:cNvSpPr>
          <p:nvPr/>
        </p:nvSpPr>
        <p:spPr bwMode="auto">
          <a:xfrm>
            <a:off x="2851150" y="183038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N</a:t>
            </a:r>
          </a:p>
        </p:txBody>
      </p:sp>
      <p:sp>
        <p:nvSpPr>
          <p:cNvPr id="30727" name="Text Box 9"/>
          <p:cNvSpPr txBox="1">
            <a:spLocks noChangeArrowheads="1"/>
          </p:cNvSpPr>
          <p:nvPr/>
        </p:nvSpPr>
        <p:spPr bwMode="auto">
          <a:xfrm>
            <a:off x="2141538" y="1184275"/>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a:t>
            </a:r>
          </a:p>
        </p:txBody>
      </p:sp>
      <p:sp>
        <p:nvSpPr>
          <p:cNvPr id="30728" name="Text Box 10"/>
          <p:cNvSpPr txBox="1">
            <a:spLocks noChangeArrowheads="1"/>
          </p:cNvSpPr>
          <p:nvPr/>
        </p:nvSpPr>
        <p:spPr bwMode="auto">
          <a:xfrm>
            <a:off x="333375" y="14462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30729" name="Line 11"/>
          <p:cNvSpPr>
            <a:spLocks noChangeShapeType="1"/>
          </p:cNvSpPr>
          <p:nvPr/>
        </p:nvSpPr>
        <p:spPr bwMode="auto">
          <a:xfrm rot="-5685818">
            <a:off x="671513" y="2117725"/>
            <a:ext cx="21590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30" name="Line 12"/>
          <p:cNvSpPr>
            <a:spLocks noChangeShapeType="1"/>
          </p:cNvSpPr>
          <p:nvPr/>
        </p:nvSpPr>
        <p:spPr bwMode="auto">
          <a:xfrm rot="10419588">
            <a:off x="674688" y="1695450"/>
            <a:ext cx="244475" cy="271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31" name="Text Box 13"/>
          <p:cNvSpPr txBox="1">
            <a:spLocks noChangeArrowheads="1"/>
          </p:cNvSpPr>
          <p:nvPr/>
        </p:nvSpPr>
        <p:spPr bwMode="auto">
          <a:xfrm>
            <a:off x="1500188" y="12065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30732" name="Text Box 14"/>
          <p:cNvSpPr txBox="1">
            <a:spLocks noChangeArrowheads="1"/>
          </p:cNvSpPr>
          <p:nvPr/>
        </p:nvSpPr>
        <p:spPr bwMode="auto">
          <a:xfrm>
            <a:off x="322263" y="22304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30733" name="Text Box 15"/>
          <p:cNvSpPr txBox="1">
            <a:spLocks noChangeArrowheads="1"/>
          </p:cNvSpPr>
          <p:nvPr/>
        </p:nvSpPr>
        <p:spPr bwMode="auto">
          <a:xfrm>
            <a:off x="1512888" y="2503488"/>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R</a:t>
            </a:r>
            <a:r>
              <a:rPr lang="en-GB" baseline="-25000">
                <a:solidFill>
                  <a:srgbClr val="0E207F"/>
                </a:solidFill>
                <a:latin typeface="Calibri" pitchFamily="34" charset="0"/>
              </a:rPr>
              <a:t>1</a:t>
            </a:r>
          </a:p>
        </p:txBody>
      </p:sp>
      <p:sp>
        <p:nvSpPr>
          <p:cNvPr id="30734" name="Text Box 16"/>
          <p:cNvSpPr txBox="1">
            <a:spLocks noChangeArrowheads="1"/>
          </p:cNvSpPr>
          <p:nvPr/>
        </p:nvSpPr>
        <p:spPr bwMode="auto">
          <a:xfrm>
            <a:off x="1501775" y="183356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C</a:t>
            </a:r>
          </a:p>
        </p:txBody>
      </p:sp>
      <p:sp>
        <p:nvSpPr>
          <p:cNvPr id="30735" name="Text Box 17"/>
          <p:cNvSpPr txBox="1">
            <a:spLocks noChangeArrowheads="1"/>
          </p:cNvSpPr>
          <p:nvPr/>
        </p:nvSpPr>
        <p:spPr bwMode="auto">
          <a:xfrm>
            <a:off x="4749800" y="2233613"/>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OH</a:t>
            </a:r>
          </a:p>
        </p:txBody>
      </p:sp>
      <p:sp>
        <p:nvSpPr>
          <p:cNvPr id="30736" name="Text Box 18"/>
          <p:cNvSpPr txBox="1">
            <a:spLocks noChangeArrowheads="1"/>
          </p:cNvSpPr>
          <p:nvPr/>
        </p:nvSpPr>
        <p:spPr bwMode="auto">
          <a:xfrm>
            <a:off x="2860675" y="24669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30737" name="Line 19"/>
          <p:cNvSpPr>
            <a:spLocks noChangeShapeType="1"/>
          </p:cNvSpPr>
          <p:nvPr/>
        </p:nvSpPr>
        <p:spPr bwMode="auto">
          <a:xfrm rot="10419588">
            <a:off x="4541838" y="2146300"/>
            <a:ext cx="242887" cy="271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38" name="Line 20"/>
          <p:cNvSpPr>
            <a:spLocks noChangeShapeType="1"/>
          </p:cNvSpPr>
          <p:nvPr/>
        </p:nvSpPr>
        <p:spPr bwMode="auto">
          <a:xfrm rot="7677333">
            <a:off x="3943350" y="1898650"/>
            <a:ext cx="242888" cy="306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39" name="Text Box 21"/>
          <p:cNvSpPr txBox="1">
            <a:spLocks noChangeArrowheads="1"/>
          </p:cNvSpPr>
          <p:nvPr/>
        </p:nvSpPr>
        <p:spPr bwMode="auto">
          <a:xfrm>
            <a:off x="3554413" y="2508250"/>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R</a:t>
            </a:r>
            <a:r>
              <a:rPr lang="en-GB" baseline="-25000">
                <a:solidFill>
                  <a:srgbClr val="0E207F"/>
                </a:solidFill>
                <a:latin typeface="Calibri" pitchFamily="34" charset="0"/>
              </a:rPr>
              <a:t>2</a:t>
            </a:r>
          </a:p>
        </p:txBody>
      </p:sp>
      <p:sp>
        <p:nvSpPr>
          <p:cNvPr id="30740" name="Text Box 22"/>
          <p:cNvSpPr txBox="1">
            <a:spLocks noChangeArrowheads="1"/>
          </p:cNvSpPr>
          <p:nvPr/>
        </p:nvSpPr>
        <p:spPr bwMode="auto">
          <a:xfrm>
            <a:off x="3533775" y="120808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30741" name="Line 23"/>
          <p:cNvSpPr>
            <a:spLocks noChangeShapeType="1"/>
          </p:cNvSpPr>
          <p:nvPr/>
        </p:nvSpPr>
        <p:spPr bwMode="auto">
          <a:xfrm rot="7677333">
            <a:off x="2571750" y="1887538"/>
            <a:ext cx="268287" cy="3444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42" name="Text Box 24"/>
          <p:cNvSpPr txBox="1">
            <a:spLocks noChangeArrowheads="1"/>
          </p:cNvSpPr>
          <p:nvPr/>
        </p:nvSpPr>
        <p:spPr bwMode="auto">
          <a:xfrm>
            <a:off x="7508875" y="17478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C</a:t>
            </a:r>
          </a:p>
        </p:txBody>
      </p:sp>
      <p:sp>
        <p:nvSpPr>
          <p:cNvPr id="30743" name="Text Box 25"/>
          <p:cNvSpPr txBox="1">
            <a:spLocks noChangeArrowheads="1"/>
          </p:cNvSpPr>
          <p:nvPr/>
        </p:nvSpPr>
        <p:spPr bwMode="auto">
          <a:xfrm>
            <a:off x="7993063" y="2103438"/>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OH</a:t>
            </a:r>
          </a:p>
        </p:txBody>
      </p:sp>
      <p:sp>
        <p:nvSpPr>
          <p:cNvPr id="30744" name="Text Box 26"/>
          <p:cNvSpPr txBox="1">
            <a:spLocks noChangeArrowheads="1"/>
          </p:cNvSpPr>
          <p:nvPr/>
        </p:nvSpPr>
        <p:spPr bwMode="auto">
          <a:xfrm>
            <a:off x="8001000" y="131445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a:t>
            </a:r>
          </a:p>
        </p:txBody>
      </p:sp>
      <p:sp>
        <p:nvSpPr>
          <p:cNvPr id="30745" name="Text Box 27"/>
          <p:cNvSpPr txBox="1">
            <a:spLocks noChangeArrowheads="1"/>
          </p:cNvSpPr>
          <p:nvPr/>
        </p:nvSpPr>
        <p:spPr bwMode="auto">
          <a:xfrm>
            <a:off x="5772150" y="146526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30746" name="Line 28"/>
          <p:cNvSpPr>
            <a:spLocks noChangeShapeType="1"/>
          </p:cNvSpPr>
          <p:nvPr/>
        </p:nvSpPr>
        <p:spPr bwMode="auto">
          <a:xfrm rot="-5685818">
            <a:off x="7861300" y="1622425"/>
            <a:ext cx="173038" cy="2809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47" name="Line 29"/>
          <p:cNvSpPr>
            <a:spLocks noChangeShapeType="1"/>
          </p:cNvSpPr>
          <p:nvPr/>
        </p:nvSpPr>
        <p:spPr bwMode="auto">
          <a:xfrm rot="-5685818">
            <a:off x="7939088" y="1658938"/>
            <a:ext cx="173037" cy="2809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48" name="Line 30"/>
          <p:cNvSpPr>
            <a:spLocks noChangeShapeType="1"/>
          </p:cNvSpPr>
          <p:nvPr/>
        </p:nvSpPr>
        <p:spPr bwMode="auto">
          <a:xfrm rot="-5685818">
            <a:off x="6137275" y="2000250"/>
            <a:ext cx="173038" cy="2809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49" name="Line 31"/>
          <p:cNvSpPr>
            <a:spLocks noChangeShapeType="1"/>
          </p:cNvSpPr>
          <p:nvPr/>
        </p:nvSpPr>
        <p:spPr bwMode="auto">
          <a:xfrm rot="10419588">
            <a:off x="6127750" y="1682750"/>
            <a:ext cx="225425"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50" name="Line 32"/>
          <p:cNvSpPr>
            <a:spLocks noChangeShapeType="1"/>
          </p:cNvSpPr>
          <p:nvPr/>
        </p:nvSpPr>
        <p:spPr bwMode="auto">
          <a:xfrm rot="10419588">
            <a:off x="7832725" y="2049463"/>
            <a:ext cx="225425"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51" name="Text Box 33"/>
          <p:cNvSpPr txBox="1">
            <a:spLocks noChangeArrowheads="1"/>
          </p:cNvSpPr>
          <p:nvPr/>
        </p:nvSpPr>
        <p:spPr bwMode="auto">
          <a:xfrm>
            <a:off x="6865938" y="1071563"/>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30752" name="Text Box 34"/>
          <p:cNvSpPr txBox="1">
            <a:spLocks noChangeArrowheads="1"/>
          </p:cNvSpPr>
          <p:nvPr/>
        </p:nvSpPr>
        <p:spPr bwMode="auto">
          <a:xfrm>
            <a:off x="5776913" y="2024063"/>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30753" name="Text Box 35"/>
          <p:cNvSpPr txBox="1">
            <a:spLocks noChangeArrowheads="1"/>
          </p:cNvSpPr>
          <p:nvPr/>
        </p:nvSpPr>
        <p:spPr bwMode="auto">
          <a:xfrm>
            <a:off x="6913563" y="2400300"/>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R</a:t>
            </a:r>
            <a:r>
              <a:rPr lang="en-GB" baseline="-25000">
                <a:solidFill>
                  <a:srgbClr val="0E207F"/>
                </a:solidFill>
                <a:latin typeface="Calibri" pitchFamily="34" charset="0"/>
              </a:rPr>
              <a:t>3</a:t>
            </a:r>
          </a:p>
        </p:txBody>
      </p:sp>
      <p:sp>
        <p:nvSpPr>
          <p:cNvPr id="30754" name="Text Box 36"/>
          <p:cNvSpPr txBox="1">
            <a:spLocks noChangeArrowheads="1"/>
          </p:cNvSpPr>
          <p:nvPr/>
        </p:nvSpPr>
        <p:spPr bwMode="auto">
          <a:xfrm>
            <a:off x="619125" y="420688"/>
            <a:ext cx="7553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800" i="1">
                <a:solidFill>
                  <a:srgbClr val="953735"/>
                </a:solidFill>
                <a:latin typeface="Calibri" pitchFamily="34" charset="0"/>
              </a:rPr>
              <a:t>Peptides are formed by a Condensation Reaction…</a:t>
            </a:r>
          </a:p>
        </p:txBody>
      </p:sp>
      <p:sp>
        <p:nvSpPr>
          <p:cNvPr id="30755" name="Oval 37"/>
          <p:cNvSpPr>
            <a:spLocks noChangeArrowheads="1"/>
          </p:cNvSpPr>
          <p:nvPr/>
        </p:nvSpPr>
        <p:spPr bwMode="auto">
          <a:xfrm rot="1911125">
            <a:off x="5016500" y="865188"/>
            <a:ext cx="946150" cy="2362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0756" name="Rectangle 38"/>
          <p:cNvSpPr>
            <a:spLocks noChangeArrowheads="1"/>
          </p:cNvSpPr>
          <p:nvPr/>
        </p:nvSpPr>
        <p:spPr bwMode="auto">
          <a:xfrm>
            <a:off x="3532188" y="18240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a:solidFill>
                  <a:srgbClr val="0E207F"/>
                </a:solidFill>
                <a:latin typeface="Calibri" pitchFamily="34" charset="0"/>
              </a:rPr>
              <a:t>C</a:t>
            </a:r>
          </a:p>
        </p:txBody>
      </p:sp>
      <p:sp>
        <p:nvSpPr>
          <p:cNvPr id="30757" name="Text Box 39"/>
          <p:cNvSpPr txBox="1">
            <a:spLocks noChangeArrowheads="1"/>
          </p:cNvSpPr>
          <p:nvPr/>
        </p:nvSpPr>
        <p:spPr bwMode="auto">
          <a:xfrm>
            <a:off x="857250" y="184308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N</a:t>
            </a:r>
          </a:p>
        </p:txBody>
      </p:sp>
      <p:sp>
        <p:nvSpPr>
          <p:cNvPr id="30758" name="Text Box 40"/>
          <p:cNvSpPr txBox="1">
            <a:spLocks noChangeArrowheads="1"/>
          </p:cNvSpPr>
          <p:nvPr/>
        </p:nvSpPr>
        <p:spPr bwMode="auto">
          <a:xfrm>
            <a:off x="2139950" y="183038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C</a:t>
            </a:r>
          </a:p>
        </p:txBody>
      </p:sp>
      <p:sp>
        <p:nvSpPr>
          <p:cNvPr id="30759" name="Rectangle 41"/>
          <p:cNvSpPr>
            <a:spLocks noChangeArrowheads="1"/>
          </p:cNvSpPr>
          <p:nvPr/>
        </p:nvSpPr>
        <p:spPr bwMode="auto">
          <a:xfrm>
            <a:off x="4205288" y="18113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a:solidFill>
                  <a:srgbClr val="0E207F"/>
                </a:solidFill>
                <a:latin typeface="Calibri" pitchFamily="34" charset="0"/>
              </a:rPr>
              <a:t>C</a:t>
            </a:r>
          </a:p>
        </p:txBody>
      </p:sp>
      <p:sp>
        <p:nvSpPr>
          <p:cNvPr id="30760" name="Text Box 42"/>
          <p:cNvSpPr txBox="1">
            <a:spLocks noChangeArrowheads="1"/>
          </p:cNvSpPr>
          <p:nvPr/>
        </p:nvSpPr>
        <p:spPr bwMode="auto">
          <a:xfrm>
            <a:off x="6276975" y="17351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N</a:t>
            </a:r>
          </a:p>
        </p:txBody>
      </p:sp>
      <p:sp>
        <p:nvSpPr>
          <p:cNvPr id="30761" name="Text Box 43"/>
          <p:cNvSpPr txBox="1">
            <a:spLocks noChangeArrowheads="1"/>
          </p:cNvSpPr>
          <p:nvPr/>
        </p:nvSpPr>
        <p:spPr bwMode="auto">
          <a:xfrm>
            <a:off x="6873875" y="17351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C</a:t>
            </a:r>
          </a:p>
        </p:txBody>
      </p:sp>
      <p:sp>
        <p:nvSpPr>
          <p:cNvPr id="30762" name="Text Box 44"/>
          <p:cNvSpPr txBox="1">
            <a:spLocks noChangeArrowheads="1"/>
          </p:cNvSpPr>
          <p:nvPr/>
        </p:nvSpPr>
        <p:spPr bwMode="auto">
          <a:xfrm>
            <a:off x="1047750" y="4922838"/>
            <a:ext cx="2033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N         C          C</a:t>
            </a:r>
          </a:p>
        </p:txBody>
      </p:sp>
      <p:sp>
        <p:nvSpPr>
          <p:cNvPr id="30763" name="Text Box 45"/>
          <p:cNvSpPr txBox="1">
            <a:spLocks noChangeArrowheads="1"/>
          </p:cNvSpPr>
          <p:nvPr/>
        </p:nvSpPr>
        <p:spPr bwMode="auto">
          <a:xfrm>
            <a:off x="2674938" y="4054475"/>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a:t>
            </a:r>
          </a:p>
        </p:txBody>
      </p:sp>
      <p:sp>
        <p:nvSpPr>
          <p:cNvPr id="30764" name="Text Box 46"/>
          <p:cNvSpPr txBox="1">
            <a:spLocks noChangeArrowheads="1"/>
          </p:cNvSpPr>
          <p:nvPr/>
        </p:nvSpPr>
        <p:spPr bwMode="auto">
          <a:xfrm>
            <a:off x="400050" y="43513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30765" name="Line 47"/>
          <p:cNvSpPr>
            <a:spLocks noChangeShapeType="1"/>
          </p:cNvSpPr>
          <p:nvPr/>
        </p:nvSpPr>
        <p:spPr bwMode="auto">
          <a:xfrm rot="-5685818">
            <a:off x="757238" y="5281613"/>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66" name="Line 48"/>
          <p:cNvSpPr>
            <a:spLocks noChangeShapeType="1"/>
          </p:cNvSpPr>
          <p:nvPr/>
        </p:nvSpPr>
        <p:spPr bwMode="auto">
          <a:xfrm rot="10419588">
            <a:off x="779463" y="4665663"/>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67" name="Text Box 49"/>
          <p:cNvSpPr txBox="1">
            <a:spLocks noChangeArrowheads="1"/>
          </p:cNvSpPr>
          <p:nvPr/>
        </p:nvSpPr>
        <p:spPr bwMode="auto">
          <a:xfrm>
            <a:off x="1857375" y="408146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30768" name="Text Box 50"/>
          <p:cNvSpPr txBox="1">
            <a:spLocks noChangeArrowheads="1"/>
          </p:cNvSpPr>
          <p:nvPr/>
        </p:nvSpPr>
        <p:spPr bwMode="auto">
          <a:xfrm>
            <a:off x="385763" y="5451475"/>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30769" name="Line 51"/>
          <p:cNvSpPr>
            <a:spLocks noChangeShapeType="1"/>
          </p:cNvSpPr>
          <p:nvPr/>
        </p:nvSpPr>
        <p:spPr bwMode="auto">
          <a:xfrm rot="-8501669">
            <a:off x="1908175" y="4570413"/>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70" name="Line 52"/>
          <p:cNvSpPr>
            <a:spLocks noChangeShapeType="1"/>
          </p:cNvSpPr>
          <p:nvPr/>
        </p:nvSpPr>
        <p:spPr bwMode="auto">
          <a:xfrm rot="-8501669">
            <a:off x="1895475" y="5408613"/>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71" name="Text Box 53"/>
          <p:cNvSpPr txBox="1">
            <a:spLocks noChangeArrowheads="1"/>
          </p:cNvSpPr>
          <p:nvPr/>
        </p:nvSpPr>
        <p:spPr bwMode="auto">
          <a:xfrm>
            <a:off x="1825625" y="5800725"/>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R</a:t>
            </a:r>
            <a:r>
              <a:rPr lang="en-GB" baseline="-25000">
                <a:solidFill>
                  <a:srgbClr val="0E207F"/>
                </a:solidFill>
                <a:latin typeface="Calibri" pitchFamily="34" charset="0"/>
              </a:rPr>
              <a:t>1</a:t>
            </a:r>
          </a:p>
        </p:txBody>
      </p:sp>
      <p:sp>
        <p:nvSpPr>
          <p:cNvPr id="30772" name="Text Box 54"/>
          <p:cNvSpPr txBox="1">
            <a:spLocks noChangeArrowheads="1"/>
          </p:cNvSpPr>
          <p:nvPr/>
        </p:nvSpPr>
        <p:spPr bwMode="auto">
          <a:xfrm>
            <a:off x="3590925" y="4932363"/>
            <a:ext cx="2033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N         C          C</a:t>
            </a:r>
          </a:p>
        </p:txBody>
      </p:sp>
      <p:sp>
        <p:nvSpPr>
          <p:cNvPr id="30773" name="Text Box 55"/>
          <p:cNvSpPr txBox="1">
            <a:spLocks noChangeArrowheads="1"/>
          </p:cNvSpPr>
          <p:nvPr/>
        </p:nvSpPr>
        <p:spPr bwMode="auto">
          <a:xfrm>
            <a:off x="5202238" y="4092575"/>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a:t>
            </a:r>
          </a:p>
        </p:txBody>
      </p:sp>
      <p:sp>
        <p:nvSpPr>
          <p:cNvPr id="30774" name="Text Box 56"/>
          <p:cNvSpPr txBox="1">
            <a:spLocks noChangeArrowheads="1"/>
          </p:cNvSpPr>
          <p:nvPr/>
        </p:nvSpPr>
        <p:spPr bwMode="auto">
          <a:xfrm>
            <a:off x="3575050" y="57229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30775" name="Line 57"/>
          <p:cNvSpPr>
            <a:spLocks noChangeShapeType="1"/>
          </p:cNvSpPr>
          <p:nvPr/>
        </p:nvSpPr>
        <p:spPr bwMode="auto">
          <a:xfrm rot="-8501669">
            <a:off x="4460875" y="4557713"/>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76" name="Line 58"/>
          <p:cNvSpPr>
            <a:spLocks noChangeShapeType="1"/>
          </p:cNvSpPr>
          <p:nvPr/>
        </p:nvSpPr>
        <p:spPr bwMode="auto">
          <a:xfrm rot="-8501669">
            <a:off x="4448175" y="5395913"/>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77" name="Text Box 59"/>
          <p:cNvSpPr txBox="1">
            <a:spLocks noChangeArrowheads="1"/>
          </p:cNvSpPr>
          <p:nvPr/>
        </p:nvSpPr>
        <p:spPr bwMode="auto">
          <a:xfrm>
            <a:off x="4378325" y="5788025"/>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R</a:t>
            </a:r>
            <a:r>
              <a:rPr lang="en-GB" baseline="-25000">
                <a:solidFill>
                  <a:srgbClr val="0E207F"/>
                </a:solidFill>
                <a:latin typeface="Calibri" pitchFamily="34" charset="0"/>
              </a:rPr>
              <a:t>2</a:t>
            </a:r>
          </a:p>
        </p:txBody>
      </p:sp>
      <p:sp>
        <p:nvSpPr>
          <p:cNvPr id="30778" name="Line 60"/>
          <p:cNvSpPr>
            <a:spLocks noChangeShapeType="1"/>
          </p:cNvSpPr>
          <p:nvPr/>
        </p:nvSpPr>
        <p:spPr bwMode="auto">
          <a:xfrm rot="-8501669">
            <a:off x="2682875" y="4519613"/>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79" name="Line 61"/>
          <p:cNvSpPr>
            <a:spLocks noChangeShapeType="1"/>
          </p:cNvSpPr>
          <p:nvPr/>
        </p:nvSpPr>
        <p:spPr bwMode="auto">
          <a:xfrm rot="-8501669">
            <a:off x="2759075" y="4519613"/>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80" name="Line 62"/>
          <p:cNvSpPr>
            <a:spLocks noChangeShapeType="1"/>
          </p:cNvSpPr>
          <p:nvPr/>
        </p:nvSpPr>
        <p:spPr bwMode="auto">
          <a:xfrm rot="-8501669">
            <a:off x="3635375" y="5345113"/>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81" name="Text Box 63"/>
          <p:cNvSpPr txBox="1">
            <a:spLocks noChangeArrowheads="1"/>
          </p:cNvSpPr>
          <p:nvPr/>
        </p:nvSpPr>
        <p:spPr bwMode="auto">
          <a:xfrm>
            <a:off x="4413250" y="41100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30782" name="Line 64"/>
          <p:cNvSpPr>
            <a:spLocks noChangeShapeType="1"/>
          </p:cNvSpPr>
          <p:nvPr/>
        </p:nvSpPr>
        <p:spPr bwMode="auto">
          <a:xfrm rot="-8501669">
            <a:off x="5222875" y="4557713"/>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83" name="Line 65"/>
          <p:cNvSpPr>
            <a:spLocks noChangeShapeType="1"/>
          </p:cNvSpPr>
          <p:nvPr/>
        </p:nvSpPr>
        <p:spPr bwMode="auto">
          <a:xfrm rot="-8501669">
            <a:off x="5299075" y="4557713"/>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84" name="Text Box 66"/>
          <p:cNvSpPr txBox="1">
            <a:spLocks noChangeArrowheads="1"/>
          </p:cNvSpPr>
          <p:nvPr/>
        </p:nvSpPr>
        <p:spPr bwMode="auto">
          <a:xfrm>
            <a:off x="6102350" y="57229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30785" name="Line 67"/>
          <p:cNvSpPr>
            <a:spLocks noChangeShapeType="1"/>
          </p:cNvSpPr>
          <p:nvPr/>
        </p:nvSpPr>
        <p:spPr bwMode="auto">
          <a:xfrm rot="-8501669">
            <a:off x="7013575" y="4532313"/>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86" name="Line 68"/>
          <p:cNvSpPr>
            <a:spLocks noChangeShapeType="1"/>
          </p:cNvSpPr>
          <p:nvPr/>
        </p:nvSpPr>
        <p:spPr bwMode="auto">
          <a:xfrm rot="-8501669">
            <a:off x="7000875" y="5370513"/>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87" name="Text Box 69"/>
          <p:cNvSpPr txBox="1">
            <a:spLocks noChangeArrowheads="1"/>
          </p:cNvSpPr>
          <p:nvPr/>
        </p:nvSpPr>
        <p:spPr bwMode="auto">
          <a:xfrm>
            <a:off x="6931025" y="5762625"/>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R</a:t>
            </a:r>
            <a:r>
              <a:rPr lang="en-GB" baseline="-25000">
                <a:solidFill>
                  <a:srgbClr val="0E207F"/>
                </a:solidFill>
                <a:latin typeface="Calibri" pitchFamily="34" charset="0"/>
              </a:rPr>
              <a:t>3</a:t>
            </a:r>
          </a:p>
        </p:txBody>
      </p:sp>
      <p:sp>
        <p:nvSpPr>
          <p:cNvPr id="30788" name="Line 70"/>
          <p:cNvSpPr>
            <a:spLocks noChangeShapeType="1"/>
          </p:cNvSpPr>
          <p:nvPr/>
        </p:nvSpPr>
        <p:spPr bwMode="auto">
          <a:xfrm rot="-8501669">
            <a:off x="6162675" y="5345113"/>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89" name="Text Box 71"/>
          <p:cNvSpPr txBox="1">
            <a:spLocks noChangeArrowheads="1"/>
          </p:cNvSpPr>
          <p:nvPr/>
        </p:nvSpPr>
        <p:spPr bwMode="auto">
          <a:xfrm>
            <a:off x="6965950" y="40973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30790" name="Text Box 72"/>
          <p:cNvSpPr txBox="1">
            <a:spLocks noChangeArrowheads="1"/>
          </p:cNvSpPr>
          <p:nvPr/>
        </p:nvSpPr>
        <p:spPr bwMode="auto">
          <a:xfrm>
            <a:off x="6105525" y="4922838"/>
            <a:ext cx="1963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N          C        C</a:t>
            </a:r>
          </a:p>
        </p:txBody>
      </p:sp>
      <p:sp>
        <p:nvSpPr>
          <p:cNvPr id="30791" name="Text Box 73"/>
          <p:cNvSpPr txBox="1">
            <a:spLocks noChangeArrowheads="1"/>
          </p:cNvSpPr>
          <p:nvPr/>
        </p:nvSpPr>
        <p:spPr bwMode="auto">
          <a:xfrm>
            <a:off x="8243888" y="550227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OH</a:t>
            </a:r>
          </a:p>
        </p:txBody>
      </p:sp>
      <p:sp>
        <p:nvSpPr>
          <p:cNvPr id="30792" name="Text Box 74"/>
          <p:cNvSpPr txBox="1">
            <a:spLocks noChangeArrowheads="1"/>
          </p:cNvSpPr>
          <p:nvPr/>
        </p:nvSpPr>
        <p:spPr bwMode="auto">
          <a:xfrm>
            <a:off x="8275638" y="4283075"/>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a:t>
            </a:r>
          </a:p>
        </p:txBody>
      </p:sp>
      <p:sp>
        <p:nvSpPr>
          <p:cNvPr id="30793" name="Line 75"/>
          <p:cNvSpPr>
            <a:spLocks noChangeShapeType="1"/>
          </p:cNvSpPr>
          <p:nvPr/>
        </p:nvSpPr>
        <p:spPr bwMode="auto">
          <a:xfrm rot="-5685818">
            <a:off x="7966075" y="4592638"/>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4" name="Line 76"/>
          <p:cNvSpPr>
            <a:spLocks noChangeShapeType="1"/>
          </p:cNvSpPr>
          <p:nvPr/>
        </p:nvSpPr>
        <p:spPr bwMode="auto">
          <a:xfrm rot="-5685818">
            <a:off x="8070850" y="4654550"/>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5" name="Line 77"/>
          <p:cNvSpPr>
            <a:spLocks noChangeShapeType="1"/>
          </p:cNvSpPr>
          <p:nvPr/>
        </p:nvSpPr>
        <p:spPr bwMode="auto">
          <a:xfrm rot="10419588">
            <a:off x="7961313" y="5286375"/>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6" name="Text Box 78"/>
          <p:cNvSpPr txBox="1">
            <a:spLocks noChangeArrowheads="1"/>
          </p:cNvSpPr>
          <p:nvPr/>
        </p:nvSpPr>
        <p:spPr bwMode="auto">
          <a:xfrm>
            <a:off x="7618413" y="5840413"/>
            <a:ext cx="1525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etc……</a:t>
            </a:r>
          </a:p>
        </p:txBody>
      </p:sp>
      <p:sp>
        <p:nvSpPr>
          <p:cNvPr id="30797" name="Line 79"/>
          <p:cNvSpPr>
            <a:spLocks noChangeShapeType="1"/>
          </p:cNvSpPr>
          <p:nvPr/>
        </p:nvSpPr>
        <p:spPr bwMode="auto">
          <a:xfrm rot="7677333">
            <a:off x="3248025" y="1917700"/>
            <a:ext cx="209550" cy="266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endParaRPr lang="en-GB"/>
          </a:p>
        </p:txBody>
      </p:sp>
      <p:sp>
        <p:nvSpPr>
          <p:cNvPr id="30798" name="Line 80"/>
          <p:cNvSpPr>
            <a:spLocks noChangeShapeType="1"/>
          </p:cNvSpPr>
          <p:nvPr/>
        </p:nvSpPr>
        <p:spPr bwMode="auto">
          <a:xfrm rot="-8501669">
            <a:off x="3629025" y="1593850"/>
            <a:ext cx="236538" cy="298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9" name="Line 81"/>
          <p:cNvSpPr>
            <a:spLocks noChangeShapeType="1"/>
          </p:cNvSpPr>
          <p:nvPr/>
        </p:nvSpPr>
        <p:spPr bwMode="auto">
          <a:xfrm rot="-8501669">
            <a:off x="3629025" y="2222500"/>
            <a:ext cx="236538" cy="298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0" name="Line 82"/>
          <p:cNvSpPr>
            <a:spLocks noChangeShapeType="1"/>
          </p:cNvSpPr>
          <p:nvPr/>
        </p:nvSpPr>
        <p:spPr bwMode="auto">
          <a:xfrm rot="-8501669">
            <a:off x="2195513" y="1587500"/>
            <a:ext cx="236537" cy="298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1" name="Line 83"/>
          <p:cNvSpPr>
            <a:spLocks noChangeShapeType="1"/>
          </p:cNvSpPr>
          <p:nvPr/>
        </p:nvSpPr>
        <p:spPr bwMode="auto">
          <a:xfrm rot="-8501669">
            <a:off x="2251075" y="1585913"/>
            <a:ext cx="236538" cy="298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2" name="Line 84"/>
          <p:cNvSpPr>
            <a:spLocks noChangeShapeType="1"/>
          </p:cNvSpPr>
          <p:nvPr/>
        </p:nvSpPr>
        <p:spPr bwMode="auto">
          <a:xfrm rot="-8501669">
            <a:off x="1589088" y="1587500"/>
            <a:ext cx="236537" cy="298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3" name="Line 85"/>
          <p:cNvSpPr>
            <a:spLocks noChangeShapeType="1"/>
          </p:cNvSpPr>
          <p:nvPr/>
        </p:nvSpPr>
        <p:spPr bwMode="auto">
          <a:xfrm rot="7677333">
            <a:off x="1896269" y="1918494"/>
            <a:ext cx="220663" cy="2825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4" name="Line 86"/>
          <p:cNvSpPr>
            <a:spLocks noChangeShapeType="1"/>
          </p:cNvSpPr>
          <p:nvPr/>
        </p:nvSpPr>
        <p:spPr bwMode="auto">
          <a:xfrm rot="-8501669">
            <a:off x="1566863" y="2241550"/>
            <a:ext cx="236537" cy="298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5" name="Line 87"/>
          <p:cNvSpPr>
            <a:spLocks noChangeShapeType="1"/>
          </p:cNvSpPr>
          <p:nvPr/>
        </p:nvSpPr>
        <p:spPr bwMode="auto">
          <a:xfrm rot="7677333">
            <a:off x="1259681" y="1897857"/>
            <a:ext cx="244475" cy="3159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6" name="Line 88"/>
          <p:cNvSpPr>
            <a:spLocks noChangeShapeType="1"/>
          </p:cNvSpPr>
          <p:nvPr/>
        </p:nvSpPr>
        <p:spPr bwMode="auto">
          <a:xfrm rot="-8501669">
            <a:off x="2938463" y="2232025"/>
            <a:ext cx="236537" cy="298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7" name="Line 89"/>
          <p:cNvSpPr>
            <a:spLocks noChangeShapeType="1"/>
          </p:cNvSpPr>
          <p:nvPr/>
        </p:nvSpPr>
        <p:spPr bwMode="auto">
          <a:xfrm rot="7677333">
            <a:off x="7385050" y="4986338"/>
            <a:ext cx="282575" cy="3587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8" name="Line 90"/>
          <p:cNvSpPr>
            <a:spLocks noChangeShapeType="1"/>
          </p:cNvSpPr>
          <p:nvPr/>
        </p:nvSpPr>
        <p:spPr bwMode="auto">
          <a:xfrm rot="-8501669">
            <a:off x="6943725" y="1450975"/>
            <a:ext cx="236538" cy="298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9" name="Line 91"/>
          <p:cNvSpPr>
            <a:spLocks noChangeShapeType="1"/>
          </p:cNvSpPr>
          <p:nvPr/>
        </p:nvSpPr>
        <p:spPr bwMode="auto">
          <a:xfrm rot="7677333">
            <a:off x="7249319" y="1813719"/>
            <a:ext cx="241300" cy="306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0" name="Line 92"/>
          <p:cNvSpPr>
            <a:spLocks noChangeShapeType="1"/>
          </p:cNvSpPr>
          <p:nvPr/>
        </p:nvSpPr>
        <p:spPr bwMode="auto">
          <a:xfrm rot="7677333">
            <a:off x="6551612" y="4948238"/>
            <a:ext cx="322263" cy="4143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1" name="Line 93"/>
          <p:cNvSpPr>
            <a:spLocks noChangeShapeType="1"/>
          </p:cNvSpPr>
          <p:nvPr/>
        </p:nvSpPr>
        <p:spPr bwMode="auto">
          <a:xfrm rot="7677333">
            <a:off x="5713412" y="4948238"/>
            <a:ext cx="322263" cy="4143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2" name="Line 94"/>
          <p:cNvSpPr>
            <a:spLocks noChangeShapeType="1"/>
          </p:cNvSpPr>
          <p:nvPr/>
        </p:nvSpPr>
        <p:spPr bwMode="auto">
          <a:xfrm rot="7677333">
            <a:off x="4827587" y="4948238"/>
            <a:ext cx="322263" cy="4143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3" name="Line 95"/>
          <p:cNvSpPr>
            <a:spLocks noChangeShapeType="1"/>
          </p:cNvSpPr>
          <p:nvPr/>
        </p:nvSpPr>
        <p:spPr bwMode="auto">
          <a:xfrm rot="7677333">
            <a:off x="4016375" y="4951413"/>
            <a:ext cx="322263" cy="4143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4" name="Line 96"/>
          <p:cNvSpPr>
            <a:spLocks noChangeShapeType="1"/>
          </p:cNvSpPr>
          <p:nvPr/>
        </p:nvSpPr>
        <p:spPr bwMode="auto">
          <a:xfrm rot="7677333">
            <a:off x="3124994" y="4899819"/>
            <a:ext cx="388938" cy="5016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5" name="Line 97"/>
          <p:cNvSpPr>
            <a:spLocks noChangeShapeType="1"/>
          </p:cNvSpPr>
          <p:nvPr/>
        </p:nvSpPr>
        <p:spPr bwMode="auto">
          <a:xfrm rot="7677333">
            <a:off x="2270125" y="4910138"/>
            <a:ext cx="368300" cy="469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6" name="Line 98"/>
          <p:cNvSpPr>
            <a:spLocks noChangeShapeType="1"/>
          </p:cNvSpPr>
          <p:nvPr/>
        </p:nvSpPr>
        <p:spPr bwMode="auto">
          <a:xfrm rot="7677333">
            <a:off x="1460500" y="4916488"/>
            <a:ext cx="368300" cy="469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7" name="Line 99"/>
          <p:cNvSpPr>
            <a:spLocks noChangeShapeType="1"/>
          </p:cNvSpPr>
          <p:nvPr/>
        </p:nvSpPr>
        <p:spPr bwMode="auto">
          <a:xfrm rot="7677333">
            <a:off x="6650832" y="1813719"/>
            <a:ext cx="241300" cy="306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8" name="Line 100"/>
          <p:cNvSpPr>
            <a:spLocks noChangeShapeType="1"/>
          </p:cNvSpPr>
          <p:nvPr/>
        </p:nvSpPr>
        <p:spPr bwMode="auto">
          <a:xfrm rot="-8501669">
            <a:off x="6959600" y="2143125"/>
            <a:ext cx="236538" cy="298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9" name="Text Box 101"/>
          <p:cNvSpPr txBox="1">
            <a:spLocks noChangeArrowheads="1"/>
          </p:cNvSpPr>
          <p:nvPr/>
        </p:nvSpPr>
        <p:spPr bwMode="auto">
          <a:xfrm>
            <a:off x="4711700" y="13843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a:t>
            </a:r>
          </a:p>
        </p:txBody>
      </p:sp>
      <p:sp>
        <p:nvSpPr>
          <p:cNvPr id="30820" name="Line 102"/>
          <p:cNvSpPr>
            <a:spLocks noChangeShapeType="1"/>
          </p:cNvSpPr>
          <p:nvPr/>
        </p:nvSpPr>
        <p:spPr bwMode="auto">
          <a:xfrm rot="-5685818">
            <a:off x="4572000" y="1692275"/>
            <a:ext cx="173038" cy="2809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21" name="Line 103"/>
          <p:cNvSpPr>
            <a:spLocks noChangeShapeType="1"/>
          </p:cNvSpPr>
          <p:nvPr/>
        </p:nvSpPr>
        <p:spPr bwMode="auto">
          <a:xfrm rot="-5685818">
            <a:off x="4649788" y="1728788"/>
            <a:ext cx="173037" cy="2809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22" name="Line 23"/>
          <p:cNvSpPr>
            <a:spLocks noChangeShapeType="1"/>
          </p:cNvSpPr>
          <p:nvPr/>
        </p:nvSpPr>
        <p:spPr bwMode="auto">
          <a:xfrm rot="7677333">
            <a:off x="3238500" y="1900238"/>
            <a:ext cx="268287" cy="3444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utoShape 2"/>
          <p:cNvSpPr>
            <a:spLocks/>
          </p:cNvSpPr>
          <p:nvPr/>
        </p:nvSpPr>
        <p:spPr bwMode="auto">
          <a:xfrm>
            <a:off x="1600200" y="2933700"/>
            <a:ext cx="292100" cy="1270000"/>
          </a:xfrm>
          <a:prstGeom prst="leftBrace">
            <a:avLst>
              <a:gd name="adj1" fmla="val 362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1746" name="Text Box 3"/>
          <p:cNvSpPr txBox="1">
            <a:spLocks noChangeArrowheads="1"/>
          </p:cNvSpPr>
          <p:nvPr/>
        </p:nvSpPr>
        <p:spPr bwMode="auto">
          <a:xfrm>
            <a:off x="288925" y="3163888"/>
            <a:ext cx="13541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solidFill>
                  <a:srgbClr val="0E207F"/>
                </a:solidFill>
                <a:latin typeface="Calibri" pitchFamily="34" charset="0"/>
              </a:rPr>
              <a:t>amino</a:t>
            </a:r>
          </a:p>
          <a:p>
            <a:pPr algn="ctr" eaLnBrk="1" hangingPunct="1"/>
            <a:r>
              <a:rPr lang="en-GB">
                <a:solidFill>
                  <a:srgbClr val="0E207F"/>
                </a:solidFill>
                <a:latin typeface="Calibri" pitchFamily="34" charset="0"/>
              </a:rPr>
              <a:t>terminus</a:t>
            </a:r>
          </a:p>
        </p:txBody>
      </p:sp>
      <p:sp>
        <p:nvSpPr>
          <p:cNvPr id="31747" name="AutoShape 4"/>
          <p:cNvSpPr>
            <a:spLocks/>
          </p:cNvSpPr>
          <p:nvPr/>
        </p:nvSpPr>
        <p:spPr bwMode="auto">
          <a:xfrm rot="10749105">
            <a:off x="7391400" y="3009900"/>
            <a:ext cx="292100" cy="1270000"/>
          </a:xfrm>
          <a:prstGeom prst="leftBrace">
            <a:avLst>
              <a:gd name="adj1" fmla="val 362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1748" name="Text Box 5"/>
          <p:cNvSpPr txBox="1">
            <a:spLocks noChangeArrowheads="1"/>
          </p:cNvSpPr>
          <p:nvPr/>
        </p:nvSpPr>
        <p:spPr bwMode="auto">
          <a:xfrm>
            <a:off x="7637463" y="3252788"/>
            <a:ext cx="13541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carboxyl</a:t>
            </a:r>
          </a:p>
          <a:p>
            <a:pPr eaLnBrk="1" hangingPunct="1"/>
            <a:r>
              <a:rPr lang="en-GB">
                <a:solidFill>
                  <a:srgbClr val="0E207F"/>
                </a:solidFill>
                <a:latin typeface="Calibri" pitchFamily="34" charset="0"/>
              </a:rPr>
              <a:t>terminus</a:t>
            </a:r>
          </a:p>
        </p:txBody>
      </p:sp>
      <p:sp>
        <p:nvSpPr>
          <p:cNvPr id="31749" name="Text Box 6"/>
          <p:cNvSpPr txBox="1">
            <a:spLocks noChangeArrowheads="1"/>
          </p:cNvSpPr>
          <p:nvPr/>
        </p:nvSpPr>
        <p:spPr bwMode="auto">
          <a:xfrm>
            <a:off x="3859213" y="2643188"/>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a:t>
            </a:r>
          </a:p>
        </p:txBody>
      </p:sp>
      <p:sp>
        <p:nvSpPr>
          <p:cNvPr id="31750" name="Text Box 7"/>
          <p:cNvSpPr txBox="1">
            <a:spLocks noChangeArrowheads="1"/>
          </p:cNvSpPr>
          <p:nvPr/>
        </p:nvSpPr>
        <p:spPr bwMode="auto">
          <a:xfrm>
            <a:off x="1893888" y="2894013"/>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31751" name="Line 8"/>
          <p:cNvSpPr>
            <a:spLocks noChangeShapeType="1"/>
          </p:cNvSpPr>
          <p:nvPr/>
        </p:nvSpPr>
        <p:spPr bwMode="auto">
          <a:xfrm rot="-5685818">
            <a:off x="2231231" y="3701257"/>
            <a:ext cx="265113" cy="33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2" name="Line 9"/>
          <p:cNvSpPr>
            <a:spLocks noChangeShapeType="1"/>
          </p:cNvSpPr>
          <p:nvPr/>
        </p:nvSpPr>
        <p:spPr bwMode="auto">
          <a:xfrm rot="10419588">
            <a:off x="2251075" y="3167063"/>
            <a:ext cx="265113" cy="33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3" name="Text Box 10"/>
          <p:cNvSpPr txBox="1">
            <a:spLocks noChangeArrowheads="1"/>
          </p:cNvSpPr>
          <p:nvPr/>
        </p:nvSpPr>
        <p:spPr bwMode="auto">
          <a:xfrm>
            <a:off x="3186113" y="266065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31754" name="Text Box 11"/>
          <p:cNvSpPr txBox="1">
            <a:spLocks noChangeArrowheads="1"/>
          </p:cNvSpPr>
          <p:nvPr/>
        </p:nvSpPr>
        <p:spPr bwMode="auto">
          <a:xfrm>
            <a:off x="1874838" y="3838575"/>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31755" name="Line 12"/>
          <p:cNvSpPr>
            <a:spLocks noChangeShapeType="1"/>
          </p:cNvSpPr>
          <p:nvPr/>
        </p:nvSpPr>
        <p:spPr bwMode="auto">
          <a:xfrm rot="-8501669">
            <a:off x="3230563" y="3084513"/>
            <a:ext cx="263525" cy="3333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6" name="Line 13"/>
          <p:cNvSpPr>
            <a:spLocks noChangeShapeType="1"/>
          </p:cNvSpPr>
          <p:nvPr/>
        </p:nvSpPr>
        <p:spPr bwMode="auto">
          <a:xfrm rot="-8501669">
            <a:off x="3219450" y="3811588"/>
            <a:ext cx="263525" cy="3333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7" name="Text Box 14"/>
          <p:cNvSpPr txBox="1">
            <a:spLocks noChangeArrowheads="1"/>
          </p:cNvSpPr>
          <p:nvPr/>
        </p:nvSpPr>
        <p:spPr bwMode="auto">
          <a:xfrm>
            <a:off x="3159125" y="4151313"/>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R</a:t>
            </a:r>
            <a:r>
              <a:rPr lang="en-GB" baseline="-25000">
                <a:solidFill>
                  <a:srgbClr val="0E207F"/>
                </a:solidFill>
                <a:latin typeface="Calibri" pitchFamily="34" charset="0"/>
              </a:rPr>
              <a:t>1</a:t>
            </a:r>
          </a:p>
        </p:txBody>
      </p:sp>
      <p:sp>
        <p:nvSpPr>
          <p:cNvPr id="31758" name="Text Box 15"/>
          <p:cNvSpPr txBox="1">
            <a:spLocks noChangeArrowheads="1"/>
          </p:cNvSpPr>
          <p:nvPr/>
        </p:nvSpPr>
        <p:spPr bwMode="auto">
          <a:xfrm>
            <a:off x="3154363" y="33861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C</a:t>
            </a:r>
          </a:p>
        </p:txBody>
      </p:sp>
      <p:sp>
        <p:nvSpPr>
          <p:cNvPr id="31759" name="Text Box 16"/>
          <p:cNvSpPr txBox="1">
            <a:spLocks noChangeArrowheads="1"/>
          </p:cNvSpPr>
          <p:nvPr/>
        </p:nvSpPr>
        <p:spPr bwMode="auto">
          <a:xfrm>
            <a:off x="6765925" y="3836988"/>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OH</a:t>
            </a:r>
          </a:p>
        </p:txBody>
      </p:sp>
      <p:sp>
        <p:nvSpPr>
          <p:cNvPr id="31760" name="Text Box 17"/>
          <p:cNvSpPr txBox="1">
            <a:spLocks noChangeArrowheads="1"/>
          </p:cNvSpPr>
          <p:nvPr/>
        </p:nvSpPr>
        <p:spPr bwMode="auto">
          <a:xfrm>
            <a:off x="6716713" y="2846388"/>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a:t>
            </a:r>
          </a:p>
        </p:txBody>
      </p:sp>
      <p:sp>
        <p:nvSpPr>
          <p:cNvPr id="31761" name="Text Box 18"/>
          <p:cNvSpPr txBox="1">
            <a:spLocks noChangeArrowheads="1"/>
          </p:cNvSpPr>
          <p:nvPr/>
        </p:nvSpPr>
        <p:spPr bwMode="auto">
          <a:xfrm>
            <a:off x="4638675" y="41354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31762" name="Line 19"/>
          <p:cNvSpPr>
            <a:spLocks noChangeShapeType="1"/>
          </p:cNvSpPr>
          <p:nvPr/>
        </p:nvSpPr>
        <p:spPr bwMode="auto">
          <a:xfrm rot="10419588">
            <a:off x="6443663" y="3716338"/>
            <a:ext cx="265112" cy="33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3" name="Line 20"/>
          <p:cNvSpPr>
            <a:spLocks noChangeShapeType="1"/>
          </p:cNvSpPr>
          <p:nvPr/>
        </p:nvSpPr>
        <p:spPr bwMode="auto">
          <a:xfrm rot="-8501669">
            <a:off x="5445125" y="3073400"/>
            <a:ext cx="263525" cy="3333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4" name="Line 21"/>
          <p:cNvSpPr>
            <a:spLocks noChangeShapeType="1"/>
          </p:cNvSpPr>
          <p:nvPr/>
        </p:nvSpPr>
        <p:spPr bwMode="auto">
          <a:xfrm rot="-8501669">
            <a:off x="5434013" y="3800475"/>
            <a:ext cx="263525" cy="3333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5" name="Text Box 22"/>
          <p:cNvSpPr txBox="1">
            <a:spLocks noChangeArrowheads="1"/>
          </p:cNvSpPr>
          <p:nvPr/>
        </p:nvSpPr>
        <p:spPr bwMode="auto">
          <a:xfrm>
            <a:off x="5373688" y="4140200"/>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R</a:t>
            </a:r>
            <a:r>
              <a:rPr lang="en-GB" baseline="-25000">
                <a:solidFill>
                  <a:srgbClr val="0E207F"/>
                </a:solidFill>
                <a:latin typeface="Calibri" pitchFamily="34" charset="0"/>
              </a:rPr>
              <a:t>2</a:t>
            </a:r>
          </a:p>
        </p:txBody>
      </p:sp>
      <p:sp>
        <p:nvSpPr>
          <p:cNvPr id="31766" name="Line 23"/>
          <p:cNvSpPr>
            <a:spLocks noChangeShapeType="1"/>
          </p:cNvSpPr>
          <p:nvPr/>
        </p:nvSpPr>
        <p:spPr bwMode="auto">
          <a:xfrm rot="-8501669">
            <a:off x="3903663" y="3078163"/>
            <a:ext cx="261937" cy="3333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7" name="Line 24"/>
          <p:cNvSpPr>
            <a:spLocks noChangeShapeType="1"/>
          </p:cNvSpPr>
          <p:nvPr/>
        </p:nvSpPr>
        <p:spPr bwMode="auto">
          <a:xfrm rot="-8501669">
            <a:off x="3968750" y="3078163"/>
            <a:ext cx="263525" cy="3333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8" name="Line 25"/>
          <p:cNvSpPr>
            <a:spLocks noChangeShapeType="1"/>
          </p:cNvSpPr>
          <p:nvPr/>
        </p:nvSpPr>
        <p:spPr bwMode="auto">
          <a:xfrm rot="-8501669">
            <a:off x="4691063" y="3806825"/>
            <a:ext cx="263525" cy="3333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9" name="Text Box 26"/>
          <p:cNvSpPr txBox="1">
            <a:spLocks noChangeArrowheads="1"/>
          </p:cNvSpPr>
          <p:nvPr/>
        </p:nvSpPr>
        <p:spPr bwMode="auto">
          <a:xfrm>
            <a:off x="5387975" y="268605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31770" name="Line 27"/>
          <p:cNvSpPr>
            <a:spLocks noChangeShapeType="1"/>
          </p:cNvSpPr>
          <p:nvPr/>
        </p:nvSpPr>
        <p:spPr bwMode="auto">
          <a:xfrm rot="7677333">
            <a:off x="4299744" y="3431382"/>
            <a:ext cx="285750" cy="3667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71" name="Rectangle 28"/>
          <p:cNvSpPr>
            <a:spLocks noChangeArrowheads="1"/>
          </p:cNvSpPr>
          <p:nvPr/>
        </p:nvSpPr>
        <p:spPr bwMode="auto">
          <a:xfrm>
            <a:off x="2465388" y="33782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a:solidFill>
                  <a:srgbClr val="0E207F"/>
                </a:solidFill>
                <a:latin typeface="Calibri" pitchFamily="34" charset="0"/>
              </a:rPr>
              <a:t>N</a:t>
            </a:r>
          </a:p>
        </p:txBody>
      </p:sp>
      <p:sp>
        <p:nvSpPr>
          <p:cNvPr id="31772" name="Rectangle 29"/>
          <p:cNvSpPr>
            <a:spLocks noChangeArrowheads="1"/>
          </p:cNvSpPr>
          <p:nvPr/>
        </p:nvSpPr>
        <p:spPr bwMode="auto">
          <a:xfrm>
            <a:off x="6097588" y="33909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a:solidFill>
                  <a:srgbClr val="0E207F"/>
                </a:solidFill>
                <a:latin typeface="Calibri" pitchFamily="34" charset="0"/>
              </a:rPr>
              <a:t>C</a:t>
            </a:r>
          </a:p>
        </p:txBody>
      </p:sp>
      <p:sp>
        <p:nvSpPr>
          <p:cNvPr id="31773" name="Rectangle 30"/>
          <p:cNvSpPr>
            <a:spLocks noChangeArrowheads="1"/>
          </p:cNvSpPr>
          <p:nvPr/>
        </p:nvSpPr>
        <p:spPr bwMode="auto">
          <a:xfrm>
            <a:off x="3862388" y="3378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a:solidFill>
                  <a:srgbClr val="0E207F"/>
                </a:solidFill>
                <a:latin typeface="Calibri" pitchFamily="34" charset="0"/>
              </a:rPr>
              <a:t>C </a:t>
            </a:r>
          </a:p>
        </p:txBody>
      </p:sp>
      <p:sp>
        <p:nvSpPr>
          <p:cNvPr id="31774" name="Rectangle 31"/>
          <p:cNvSpPr>
            <a:spLocks noChangeArrowheads="1"/>
          </p:cNvSpPr>
          <p:nvPr/>
        </p:nvSpPr>
        <p:spPr bwMode="auto">
          <a:xfrm>
            <a:off x="4624388" y="33909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a:solidFill>
                  <a:srgbClr val="0E207F"/>
                </a:solidFill>
                <a:latin typeface="Calibri" pitchFamily="34" charset="0"/>
              </a:rPr>
              <a:t>N</a:t>
            </a:r>
          </a:p>
        </p:txBody>
      </p:sp>
      <p:sp>
        <p:nvSpPr>
          <p:cNvPr id="31775" name="Rectangle 32"/>
          <p:cNvSpPr>
            <a:spLocks noChangeArrowheads="1"/>
          </p:cNvSpPr>
          <p:nvPr/>
        </p:nvSpPr>
        <p:spPr bwMode="auto">
          <a:xfrm>
            <a:off x="5360988" y="33782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a:solidFill>
                  <a:srgbClr val="0E207F"/>
                </a:solidFill>
                <a:latin typeface="Calibri" pitchFamily="34" charset="0"/>
              </a:rPr>
              <a:t>C</a:t>
            </a:r>
          </a:p>
        </p:txBody>
      </p:sp>
      <p:sp>
        <p:nvSpPr>
          <p:cNvPr id="31776" name="Text Box 33"/>
          <p:cNvSpPr txBox="1">
            <a:spLocks noChangeArrowheads="1"/>
          </p:cNvSpPr>
          <p:nvPr/>
        </p:nvSpPr>
        <p:spPr bwMode="auto">
          <a:xfrm>
            <a:off x="1470025" y="9667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solidFill>
                <a:srgbClr val="0E207F"/>
              </a:solidFill>
              <a:latin typeface="Calibri" pitchFamily="34" charset="0"/>
            </a:endParaRPr>
          </a:p>
        </p:txBody>
      </p:sp>
      <p:sp>
        <p:nvSpPr>
          <p:cNvPr id="31777" name="Text Box 34"/>
          <p:cNvSpPr txBox="1">
            <a:spLocks noChangeArrowheads="1"/>
          </p:cNvSpPr>
          <p:nvPr/>
        </p:nvSpPr>
        <p:spPr bwMode="auto">
          <a:xfrm>
            <a:off x="2193925" y="550863"/>
            <a:ext cx="4319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i="1">
                <a:solidFill>
                  <a:srgbClr val="953735"/>
                </a:solidFill>
                <a:latin typeface="Calibri" pitchFamily="34" charset="0"/>
              </a:rPr>
              <a:t>Anatomy of a Peptide</a:t>
            </a:r>
          </a:p>
        </p:txBody>
      </p:sp>
      <p:sp>
        <p:nvSpPr>
          <p:cNvPr id="31778" name="Oval 35"/>
          <p:cNvSpPr>
            <a:spLocks noChangeArrowheads="1"/>
          </p:cNvSpPr>
          <p:nvPr/>
        </p:nvSpPr>
        <p:spPr bwMode="auto">
          <a:xfrm rot="25284">
            <a:off x="3706813" y="2344738"/>
            <a:ext cx="1566862" cy="2362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1779" name="AutoShape 36"/>
          <p:cNvSpPr>
            <a:spLocks/>
          </p:cNvSpPr>
          <p:nvPr/>
        </p:nvSpPr>
        <p:spPr bwMode="auto">
          <a:xfrm rot="5426867">
            <a:off x="4406900" y="1549400"/>
            <a:ext cx="292100" cy="1270000"/>
          </a:xfrm>
          <a:prstGeom prst="leftBrace">
            <a:avLst>
              <a:gd name="adj1" fmla="val 362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1780" name="Text Box 37"/>
          <p:cNvSpPr txBox="1">
            <a:spLocks noChangeArrowheads="1"/>
          </p:cNvSpPr>
          <p:nvPr/>
        </p:nvSpPr>
        <p:spPr bwMode="auto">
          <a:xfrm>
            <a:off x="3568700" y="1639888"/>
            <a:ext cx="1949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solidFill>
                  <a:srgbClr val="0E207F"/>
                </a:solidFill>
                <a:latin typeface="Calibri" pitchFamily="34" charset="0"/>
              </a:rPr>
              <a:t>peptide bond</a:t>
            </a:r>
          </a:p>
        </p:txBody>
      </p:sp>
      <p:sp>
        <p:nvSpPr>
          <p:cNvPr id="31781" name="Text Box 38"/>
          <p:cNvSpPr txBox="1">
            <a:spLocks noChangeArrowheads="1"/>
          </p:cNvSpPr>
          <p:nvPr/>
        </p:nvSpPr>
        <p:spPr bwMode="auto">
          <a:xfrm>
            <a:off x="3578225" y="5589588"/>
            <a:ext cx="184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side chains</a:t>
            </a:r>
          </a:p>
        </p:txBody>
      </p:sp>
      <p:sp>
        <p:nvSpPr>
          <p:cNvPr id="31782" name="Line 39"/>
          <p:cNvSpPr>
            <a:spLocks noChangeShapeType="1"/>
          </p:cNvSpPr>
          <p:nvPr/>
        </p:nvSpPr>
        <p:spPr bwMode="auto">
          <a:xfrm flipH="1" flipV="1">
            <a:off x="3530600" y="4749800"/>
            <a:ext cx="7493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1783" name="Line 40"/>
          <p:cNvSpPr>
            <a:spLocks noChangeShapeType="1"/>
          </p:cNvSpPr>
          <p:nvPr/>
        </p:nvSpPr>
        <p:spPr bwMode="auto">
          <a:xfrm flipV="1">
            <a:off x="4635500" y="4737100"/>
            <a:ext cx="762000" cy="800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1784" name="Line 41"/>
          <p:cNvSpPr>
            <a:spLocks noChangeShapeType="1"/>
          </p:cNvSpPr>
          <p:nvPr/>
        </p:nvSpPr>
        <p:spPr bwMode="auto">
          <a:xfrm rot="7677333">
            <a:off x="5768182" y="3428206"/>
            <a:ext cx="285750" cy="3667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85" name="Line 42"/>
          <p:cNvSpPr>
            <a:spLocks noChangeShapeType="1"/>
          </p:cNvSpPr>
          <p:nvPr/>
        </p:nvSpPr>
        <p:spPr bwMode="auto">
          <a:xfrm rot="7677333">
            <a:off x="3567907" y="3428206"/>
            <a:ext cx="285750" cy="3667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86" name="Line 43"/>
          <p:cNvSpPr>
            <a:spLocks noChangeShapeType="1"/>
          </p:cNvSpPr>
          <p:nvPr/>
        </p:nvSpPr>
        <p:spPr bwMode="auto">
          <a:xfrm rot="7677333">
            <a:off x="2870994" y="3425032"/>
            <a:ext cx="285750" cy="3667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87" name="Line 44"/>
          <p:cNvSpPr>
            <a:spLocks noChangeShapeType="1"/>
          </p:cNvSpPr>
          <p:nvPr/>
        </p:nvSpPr>
        <p:spPr bwMode="auto">
          <a:xfrm rot="-5780412">
            <a:off x="6453981" y="3139282"/>
            <a:ext cx="265113" cy="33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88" name="Line 45"/>
          <p:cNvSpPr>
            <a:spLocks noChangeShapeType="1"/>
          </p:cNvSpPr>
          <p:nvPr/>
        </p:nvSpPr>
        <p:spPr bwMode="auto">
          <a:xfrm rot="-5780412">
            <a:off x="6500018" y="3180557"/>
            <a:ext cx="265113" cy="33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89" name="Line 46"/>
          <p:cNvSpPr>
            <a:spLocks noChangeShapeType="1"/>
          </p:cNvSpPr>
          <p:nvPr/>
        </p:nvSpPr>
        <p:spPr bwMode="auto">
          <a:xfrm rot="7677333">
            <a:off x="5053807" y="3431381"/>
            <a:ext cx="285750" cy="3667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jp05"/>
          <p:cNvPicPr>
            <a:picLocks noChangeAspect="1" noChangeArrowheads="1"/>
          </p:cNvPicPr>
          <p:nvPr/>
        </p:nvPicPr>
        <p:blipFill>
          <a:blip r:embed="rId2">
            <a:extLst>
              <a:ext uri="{28A0092B-C50C-407E-A947-70E740481C1C}">
                <a14:useLocalDpi xmlns:a14="http://schemas.microsoft.com/office/drawing/2010/main" val="0"/>
              </a:ext>
            </a:extLst>
          </a:blip>
          <a:srcRect l="20886" t="6290" r="37242" b="76436"/>
          <a:stretch>
            <a:fillRect/>
          </a:stretch>
        </p:blipFill>
        <p:spPr bwMode="auto">
          <a:xfrm>
            <a:off x="1087438" y="2049463"/>
            <a:ext cx="3413125"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ext Box 3"/>
          <p:cNvSpPr txBox="1">
            <a:spLocks noChangeArrowheads="1"/>
          </p:cNvSpPr>
          <p:nvPr/>
        </p:nvSpPr>
        <p:spPr bwMode="auto">
          <a:xfrm>
            <a:off x="2525713" y="294005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b="1">
                <a:solidFill>
                  <a:srgbClr val="0E207F"/>
                </a:solidFill>
                <a:latin typeface="Calibri" pitchFamily="34" charset="0"/>
              </a:rPr>
              <a:t>NH</a:t>
            </a:r>
            <a:r>
              <a:rPr lang="en-GB" sz="1400" b="1" baseline="-25000">
                <a:solidFill>
                  <a:srgbClr val="0E207F"/>
                </a:solidFill>
                <a:latin typeface="Calibri" pitchFamily="34" charset="0"/>
              </a:rPr>
              <a:t>2</a:t>
            </a:r>
          </a:p>
        </p:txBody>
      </p:sp>
      <p:sp>
        <p:nvSpPr>
          <p:cNvPr id="32771" name="Text Box 4"/>
          <p:cNvSpPr txBox="1">
            <a:spLocks noChangeArrowheads="1"/>
          </p:cNvSpPr>
          <p:nvPr/>
        </p:nvSpPr>
        <p:spPr bwMode="auto">
          <a:xfrm rot="5400000">
            <a:off x="1054100" y="3117850"/>
            <a:ext cx="717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b="1">
                <a:solidFill>
                  <a:srgbClr val="0E207F"/>
                </a:solidFill>
                <a:latin typeface="Calibri" pitchFamily="34" charset="0"/>
              </a:rPr>
              <a:t>HOOC</a:t>
            </a:r>
          </a:p>
        </p:txBody>
      </p:sp>
      <p:sp>
        <p:nvSpPr>
          <p:cNvPr id="32772" name="Text Box 5"/>
          <p:cNvSpPr txBox="1">
            <a:spLocks noChangeArrowheads="1"/>
          </p:cNvSpPr>
          <p:nvPr/>
        </p:nvSpPr>
        <p:spPr bwMode="auto">
          <a:xfrm>
            <a:off x="1811338" y="655638"/>
            <a:ext cx="5873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i="1">
                <a:latin typeface="Calibri" pitchFamily="34" charset="0"/>
              </a:rPr>
              <a:t>How do we get from A to B?</a:t>
            </a:r>
          </a:p>
        </p:txBody>
      </p:sp>
      <p:sp>
        <p:nvSpPr>
          <p:cNvPr id="32773" name="Rectangle 6"/>
          <p:cNvSpPr>
            <a:spLocks noChangeArrowheads="1"/>
          </p:cNvSpPr>
          <p:nvPr/>
        </p:nvSpPr>
        <p:spPr bwMode="auto">
          <a:xfrm>
            <a:off x="523875" y="2020888"/>
            <a:ext cx="48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3600" i="1">
                <a:solidFill>
                  <a:srgbClr val="0E207F"/>
                </a:solidFill>
                <a:latin typeface="Calibri" pitchFamily="34" charset="0"/>
              </a:rPr>
              <a:t>A</a:t>
            </a:r>
          </a:p>
        </p:txBody>
      </p:sp>
      <p:sp>
        <p:nvSpPr>
          <p:cNvPr id="32774" name="Rectangle 7"/>
          <p:cNvSpPr>
            <a:spLocks noChangeArrowheads="1"/>
          </p:cNvSpPr>
          <p:nvPr/>
        </p:nvSpPr>
        <p:spPr bwMode="auto">
          <a:xfrm>
            <a:off x="5467350" y="1993900"/>
            <a:ext cx="48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3600" i="1">
                <a:solidFill>
                  <a:srgbClr val="0E207F"/>
                </a:solidFill>
                <a:latin typeface="Calibri" pitchFamily="34" charset="0"/>
              </a:rPr>
              <a:t>B</a:t>
            </a:r>
          </a:p>
        </p:txBody>
      </p:sp>
      <p:sp>
        <p:nvSpPr>
          <p:cNvPr id="32775" name="Text Box 8"/>
          <p:cNvSpPr txBox="1">
            <a:spLocks noChangeArrowheads="1"/>
          </p:cNvSpPr>
          <p:nvPr/>
        </p:nvSpPr>
        <p:spPr bwMode="auto">
          <a:xfrm>
            <a:off x="1287463" y="3838575"/>
            <a:ext cx="267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Linear polypeptide</a:t>
            </a:r>
          </a:p>
        </p:txBody>
      </p:sp>
      <p:sp>
        <p:nvSpPr>
          <p:cNvPr id="32776" name="Text Box 9"/>
          <p:cNvSpPr txBox="1">
            <a:spLocks noChangeArrowheads="1"/>
          </p:cNvSpPr>
          <p:nvPr/>
        </p:nvSpPr>
        <p:spPr bwMode="auto">
          <a:xfrm>
            <a:off x="6056313" y="3844925"/>
            <a:ext cx="2355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Globular protein</a:t>
            </a:r>
          </a:p>
        </p:txBody>
      </p:sp>
      <p:sp>
        <p:nvSpPr>
          <p:cNvPr id="32777" name="Text Box 10"/>
          <p:cNvSpPr txBox="1">
            <a:spLocks noChangeArrowheads="1"/>
          </p:cNvSpPr>
          <p:nvPr/>
        </p:nvSpPr>
        <p:spPr bwMode="auto">
          <a:xfrm>
            <a:off x="2185988" y="4681538"/>
            <a:ext cx="18303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200">
                <a:solidFill>
                  <a:srgbClr val="0E207F"/>
                </a:solidFill>
                <a:latin typeface="Calibri" pitchFamily="34" charset="0"/>
              </a:rPr>
              <a:t>Disorder </a:t>
            </a:r>
          </a:p>
        </p:txBody>
      </p:sp>
      <p:sp>
        <p:nvSpPr>
          <p:cNvPr id="32778" name="Text Box 11"/>
          <p:cNvSpPr txBox="1">
            <a:spLocks noChangeArrowheads="1"/>
          </p:cNvSpPr>
          <p:nvPr/>
        </p:nvSpPr>
        <p:spPr bwMode="auto">
          <a:xfrm>
            <a:off x="6546850" y="4660900"/>
            <a:ext cx="1220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200">
                <a:solidFill>
                  <a:srgbClr val="0E207F"/>
                </a:solidFill>
                <a:latin typeface="Calibri" pitchFamily="34" charset="0"/>
              </a:rPr>
              <a:t>Order</a:t>
            </a:r>
          </a:p>
        </p:txBody>
      </p:sp>
      <p:sp>
        <p:nvSpPr>
          <p:cNvPr id="32779" name="Line 12"/>
          <p:cNvSpPr>
            <a:spLocks noChangeShapeType="1"/>
          </p:cNvSpPr>
          <p:nvPr/>
        </p:nvSpPr>
        <p:spPr bwMode="auto">
          <a:xfrm>
            <a:off x="4117975" y="4964113"/>
            <a:ext cx="21923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80" name="Text Box 13"/>
          <p:cNvSpPr txBox="1">
            <a:spLocks noChangeArrowheads="1"/>
          </p:cNvSpPr>
          <p:nvPr/>
        </p:nvSpPr>
        <p:spPr bwMode="auto">
          <a:xfrm>
            <a:off x="1185863" y="5654675"/>
            <a:ext cx="6656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i="1">
                <a:solidFill>
                  <a:srgbClr val="0E207F"/>
                </a:solidFill>
                <a:latin typeface="Calibri" pitchFamily="34" charset="0"/>
              </a:rPr>
              <a:t>i.e. What dictates the conformation of a protein?</a:t>
            </a:r>
          </a:p>
        </p:txBody>
      </p:sp>
      <p:pic>
        <p:nvPicPr>
          <p:cNvPr id="32781" name="Picture 14" descr="eotax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288" y="1957388"/>
            <a:ext cx="2535237"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4819650" y="1387475"/>
            <a:ext cx="432435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solidFill>
                  <a:srgbClr val="0E207F"/>
                </a:solidFill>
                <a:latin typeface="Calibri" pitchFamily="34" charset="0"/>
              </a:rPr>
              <a:t>There is no free rotation around the peptide bond.</a:t>
            </a:r>
          </a:p>
          <a:p>
            <a:endParaRPr lang="en-GB" sz="2400">
              <a:solidFill>
                <a:srgbClr val="0E207F"/>
              </a:solidFill>
              <a:latin typeface="Calibri" pitchFamily="34" charset="0"/>
            </a:endParaRPr>
          </a:p>
          <a:p>
            <a:r>
              <a:rPr lang="en-GB" sz="2400">
                <a:solidFill>
                  <a:srgbClr val="0E207F"/>
                </a:solidFill>
                <a:latin typeface="Calibri" pitchFamily="34" charset="0"/>
              </a:rPr>
              <a:t>The C=O and N-H are in the same plane of the molecule.</a:t>
            </a:r>
          </a:p>
          <a:p>
            <a:endParaRPr lang="en-GB" sz="2400">
              <a:solidFill>
                <a:srgbClr val="0E207F"/>
              </a:solidFill>
              <a:latin typeface="Calibri" pitchFamily="34" charset="0"/>
            </a:endParaRPr>
          </a:p>
          <a:p>
            <a:r>
              <a:rPr lang="en-GB" sz="2400">
                <a:solidFill>
                  <a:srgbClr val="0E207F"/>
                </a:solidFill>
                <a:latin typeface="Calibri" pitchFamily="34" charset="0"/>
              </a:rPr>
              <a:t>The other two bonds in the backbone of the polypeptide are able to rotate.</a:t>
            </a:r>
          </a:p>
          <a:p>
            <a:endParaRPr lang="en-GB" sz="2400">
              <a:solidFill>
                <a:srgbClr val="0E207F"/>
              </a:solidFill>
              <a:latin typeface="Calibri" pitchFamily="34" charset="0"/>
            </a:endParaRPr>
          </a:p>
          <a:p>
            <a:endParaRPr lang="en-GB" sz="2400">
              <a:solidFill>
                <a:srgbClr val="0E207F"/>
              </a:solidFill>
              <a:latin typeface="Calibri" pitchFamily="34" charset="0"/>
            </a:endParaRPr>
          </a:p>
        </p:txBody>
      </p:sp>
      <p:pic>
        <p:nvPicPr>
          <p:cNvPr id="33794" name="Picture 3" descr="peptide-ro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25" y="1722438"/>
            <a:ext cx="38862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4"/>
          <p:cNvSpPr>
            <a:spLocks noChangeArrowheads="1"/>
          </p:cNvSpPr>
          <p:nvPr/>
        </p:nvSpPr>
        <p:spPr bwMode="auto">
          <a:xfrm>
            <a:off x="1346200" y="487363"/>
            <a:ext cx="6080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3200" i="1">
                <a:solidFill>
                  <a:srgbClr val="953735"/>
                </a:solidFill>
                <a:latin typeface="Calibri" pitchFamily="34" charset="0"/>
              </a:rPr>
              <a:t>Characteristics of the Peptide Bond </a:t>
            </a:r>
          </a:p>
        </p:txBody>
      </p:sp>
      <p:sp>
        <p:nvSpPr>
          <p:cNvPr id="33796" name="Rectangle 5"/>
          <p:cNvSpPr>
            <a:spLocks noChangeArrowheads="1"/>
          </p:cNvSpPr>
          <p:nvPr/>
        </p:nvSpPr>
        <p:spPr bwMode="auto">
          <a:xfrm>
            <a:off x="561975" y="4968875"/>
            <a:ext cx="83359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solidFill>
                  <a:srgbClr val="0E207F"/>
                </a:solidFill>
                <a:latin typeface="Calibri" pitchFamily="34" charset="0"/>
              </a:rPr>
              <a:t>This has implications for the overall structure of the peptide chain. Only conformations in which sidechains do not clash with the main chain (steric hindrance) are allowed.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5" name="Object 2"/>
          <p:cNvGraphicFramePr>
            <a:graphicFrameLocks noChangeAspect="1"/>
          </p:cNvGraphicFramePr>
          <p:nvPr/>
        </p:nvGraphicFramePr>
        <p:xfrm>
          <a:off x="688975" y="388938"/>
          <a:ext cx="7766050" cy="3505200"/>
        </p:xfrm>
        <a:graphic>
          <a:graphicData uri="http://schemas.openxmlformats.org/presentationml/2006/ole">
            <mc:AlternateContent xmlns:mc="http://schemas.openxmlformats.org/markup-compatibility/2006">
              <mc:Choice xmlns:v="urn:schemas-microsoft-com:vml" Requires="v">
                <p:oleObj spid="_x0000_s16387" name="Document" r:id="rId3" imgW="22501587" imgH="9600000" progId="Word.Document.12">
                  <p:link updateAutomatic="1"/>
                </p:oleObj>
              </mc:Choice>
              <mc:Fallback>
                <p:oleObj name="Document" r:id="rId3" imgW="22501587" imgH="9600000" progId="Word.Document.12">
                  <p:link updateAutomatic="1"/>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 y="388938"/>
                        <a:ext cx="77660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0" y="3894138"/>
            <a:ext cx="9144000" cy="2124075"/>
          </a:xfrm>
          <a:prstGeom prst="rect">
            <a:avLst/>
          </a:prstGeom>
          <a:noFill/>
        </p:spPr>
        <p:txBody>
          <a:bodyPr>
            <a:spAutoFit/>
          </a:bodyPr>
          <a:lstStyle/>
          <a:p>
            <a:pPr algn="ctr" fontAlgn="auto">
              <a:spcBef>
                <a:spcPts val="0"/>
              </a:spcBef>
              <a:spcAft>
                <a:spcPts val="0"/>
              </a:spcAft>
              <a:defRPr/>
            </a:pPr>
            <a:r>
              <a:rPr lang="en-US" sz="2000" dirty="0">
                <a:solidFill>
                  <a:schemeClr val="tx2">
                    <a:lumMod val="75000"/>
                  </a:schemeClr>
                </a:solidFill>
                <a:latin typeface="Arial"/>
                <a:ea typeface="+mn-ea"/>
                <a:cs typeface="Arial"/>
              </a:rPr>
              <a:t>Molecules Cells and Disease (MCD)</a:t>
            </a:r>
          </a:p>
          <a:p>
            <a:pPr algn="ctr" fontAlgn="auto">
              <a:spcBef>
                <a:spcPts val="0"/>
              </a:spcBef>
              <a:spcAft>
                <a:spcPts val="0"/>
              </a:spcAft>
              <a:defRPr/>
            </a:pPr>
            <a:endParaRPr lang="en-US" sz="2000" dirty="0">
              <a:latin typeface="Arial"/>
              <a:ea typeface="+mn-ea"/>
              <a:cs typeface="Arial"/>
            </a:endParaRPr>
          </a:p>
          <a:p>
            <a:pPr algn="ctr" fontAlgn="auto">
              <a:spcBef>
                <a:spcPts val="0"/>
              </a:spcBef>
              <a:spcAft>
                <a:spcPts val="0"/>
              </a:spcAft>
              <a:defRPr/>
            </a:pPr>
            <a:r>
              <a:rPr lang="en-US" sz="2000" dirty="0">
                <a:solidFill>
                  <a:srgbClr val="800000"/>
                </a:solidFill>
                <a:latin typeface="Arial"/>
                <a:ea typeface="+mn-ea"/>
                <a:cs typeface="Arial"/>
              </a:rPr>
              <a:t>Cellular and Molecular Science (CMS)</a:t>
            </a:r>
          </a:p>
          <a:p>
            <a:pPr algn="ctr" fontAlgn="auto">
              <a:spcBef>
                <a:spcPts val="0"/>
              </a:spcBef>
              <a:spcAft>
                <a:spcPts val="0"/>
              </a:spcAft>
              <a:defRPr/>
            </a:pPr>
            <a:endParaRPr lang="en-US" dirty="0">
              <a:latin typeface="Arial"/>
              <a:ea typeface="+mn-ea"/>
              <a:cs typeface="Arial"/>
            </a:endParaRPr>
          </a:p>
          <a:p>
            <a:pPr algn="ctr" fontAlgn="auto">
              <a:spcBef>
                <a:spcPts val="0"/>
              </a:spcBef>
              <a:spcAft>
                <a:spcPts val="0"/>
              </a:spcAft>
              <a:defRPr/>
            </a:pPr>
            <a:r>
              <a:rPr lang="en-US" dirty="0">
                <a:latin typeface="Arial"/>
                <a:ea typeface="+mn-ea"/>
                <a:cs typeface="Arial"/>
              </a:rPr>
              <a:t>49 Lectures from MCD not covered in lectures</a:t>
            </a:r>
          </a:p>
          <a:p>
            <a:pPr algn="ctr" fontAlgn="auto">
              <a:spcBef>
                <a:spcPts val="0"/>
              </a:spcBef>
              <a:spcAft>
                <a:spcPts val="0"/>
              </a:spcAft>
              <a:defRPr/>
            </a:pPr>
            <a:endParaRPr lang="en-US" dirty="0">
              <a:latin typeface="Arial"/>
              <a:ea typeface="+mn-ea"/>
              <a:cs typeface="Arial"/>
            </a:endParaRPr>
          </a:p>
          <a:p>
            <a:pPr algn="ctr" fontAlgn="auto">
              <a:spcBef>
                <a:spcPts val="0"/>
              </a:spcBef>
              <a:spcAft>
                <a:spcPts val="0"/>
              </a:spcAft>
              <a:defRPr/>
            </a:pPr>
            <a:r>
              <a:rPr lang="en-US" dirty="0">
                <a:latin typeface="Arial"/>
                <a:ea typeface="+mn-ea"/>
                <a:cs typeface="Arial"/>
              </a:rPr>
              <a:t>Revision Lectures</a:t>
            </a:r>
            <a:endParaRPr lang="en-US" dirty="0">
              <a:latin typeface="Arial"/>
              <a:ea typeface="+mn-ea"/>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p:cNvSpPr txBox="1">
            <a:spLocks noChangeArrowheads="1"/>
          </p:cNvSpPr>
          <p:nvPr/>
        </p:nvSpPr>
        <p:spPr bwMode="auto">
          <a:xfrm>
            <a:off x="1446213" y="454025"/>
            <a:ext cx="6162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i="1">
                <a:solidFill>
                  <a:srgbClr val="953735"/>
                </a:solidFill>
                <a:latin typeface="Calibri" pitchFamily="34" charset="0"/>
              </a:rPr>
              <a:t>What holds a protein together?</a:t>
            </a:r>
          </a:p>
        </p:txBody>
      </p:sp>
      <p:sp>
        <p:nvSpPr>
          <p:cNvPr id="34818" name="Text Box 3"/>
          <p:cNvSpPr txBox="1">
            <a:spLocks noChangeArrowheads="1"/>
          </p:cNvSpPr>
          <p:nvPr/>
        </p:nvSpPr>
        <p:spPr bwMode="auto">
          <a:xfrm>
            <a:off x="488950" y="1298575"/>
            <a:ext cx="783907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b="1">
                <a:solidFill>
                  <a:srgbClr val="0E207F"/>
                </a:solidFill>
                <a:latin typeface="Calibri" pitchFamily="34" charset="0"/>
              </a:rPr>
              <a:t>1. Covalent bonds</a:t>
            </a:r>
            <a:r>
              <a:rPr lang="en-GB">
                <a:solidFill>
                  <a:srgbClr val="0E207F"/>
                </a:solidFill>
                <a:latin typeface="Calibri" pitchFamily="34" charset="0"/>
              </a:rPr>
              <a:t> (in which two atoms share electrons) are the strongest bonds within a protein and exist in the primary structure itself.</a:t>
            </a:r>
          </a:p>
          <a:p>
            <a:pPr eaLnBrk="1" hangingPunct="1"/>
            <a:endParaRPr lang="en-GB">
              <a:solidFill>
                <a:srgbClr val="0E207F"/>
              </a:solidFill>
              <a:latin typeface="Calibri" pitchFamily="34" charset="0"/>
            </a:endParaRPr>
          </a:p>
          <a:p>
            <a:pPr eaLnBrk="1" hangingPunct="1"/>
            <a:r>
              <a:rPr lang="en-GB">
                <a:solidFill>
                  <a:srgbClr val="0E207F"/>
                </a:solidFill>
                <a:latin typeface="Calibri" pitchFamily="34" charset="0"/>
              </a:rPr>
              <a:t>Covalent bonds can also exist as </a:t>
            </a:r>
            <a:r>
              <a:rPr lang="en-GB" i="1">
                <a:solidFill>
                  <a:srgbClr val="0E207F"/>
                </a:solidFill>
                <a:latin typeface="Calibri" pitchFamily="34" charset="0"/>
              </a:rPr>
              <a:t>disulphide bridges</a:t>
            </a:r>
            <a:r>
              <a:rPr lang="en-GB">
                <a:solidFill>
                  <a:srgbClr val="0E207F"/>
                </a:solidFill>
                <a:latin typeface="Calibri" pitchFamily="34" charset="0"/>
              </a:rPr>
              <a:t>.  These occur when cysteine side chains within a protein are oxidised resulting in a covalent link between the two amino acids.  </a:t>
            </a:r>
          </a:p>
        </p:txBody>
      </p:sp>
      <p:sp>
        <p:nvSpPr>
          <p:cNvPr id="34819" name="Rectangle 4"/>
          <p:cNvSpPr>
            <a:spLocks noChangeArrowheads="1"/>
          </p:cNvSpPr>
          <p:nvPr/>
        </p:nvSpPr>
        <p:spPr bwMode="auto">
          <a:xfrm>
            <a:off x="5616575" y="4932363"/>
            <a:ext cx="249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a:solidFill>
                  <a:srgbClr val="0E207F"/>
                </a:solidFill>
                <a:latin typeface="Calibri" pitchFamily="34" charset="0"/>
              </a:rPr>
              <a:t>--CH</a:t>
            </a:r>
            <a:r>
              <a:rPr lang="en-GB" sz="2400" baseline="-30000">
                <a:solidFill>
                  <a:srgbClr val="0E207F"/>
                </a:solidFill>
                <a:latin typeface="Calibri" pitchFamily="34" charset="0"/>
              </a:rPr>
              <a:t>2</a:t>
            </a:r>
            <a:r>
              <a:rPr lang="en-GB" sz="2400">
                <a:solidFill>
                  <a:srgbClr val="0E207F"/>
                </a:solidFill>
                <a:latin typeface="Calibri" pitchFamily="34" charset="0"/>
              </a:rPr>
              <a:t>-S-S-CH</a:t>
            </a:r>
            <a:r>
              <a:rPr lang="en-GB" sz="2400" baseline="-30000">
                <a:solidFill>
                  <a:srgbClr val="0E207F"/>
                </a:solidFill>
                <a:latin typeface="Calibri" pitchFamily="34" charset="0"/>
              </a:rPr>
              <a:t>2</a:t>
            </a:r>
            <a:r>
              <a:rPr lang="en-GB" sz="2400">
                <a:solidFill>
                  <a:srgbClr val="0E207F"/>
                </a:solidFill>
                <a:latin typeface="Calibri" pitchFamily="34" charset="0"/>
              </a:rPr>
              <a:t>-- </a:t>
            </a:r>
          </a:p>
        </p:txBody>
      </p:sp>
      <p:sp>
        <p:nvSpPr>
          <p:cNvPr id="34820" name="Rectangle 5"/>
          <p:cNvSpPr>
            <a:spLocks noChangeArrowheads="1"/>
          </p:cNvSpPr>
          <p:nvPr/>
        </p:nvSpPr>
        <p:spPr bwMode="auto">
          <a:xfrm>
            <a:off x="939800" y="4968875"/>
            <a:ext cx="326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a:solidFill>
                  <a:srgbClr val="0E207F"/>
                </a:solidFill>
                <a:latin typeface="Calibri" pitchFamily="34" charset="0"/>
              </a:rPr>
              <a:t>--CH</a:t>
            </a:r>
            <a:r>
              <a:rPr lang="en-GB" sz="2400" baseline="-30000">
                <a:solidFill>
                  <a:srgbClr val="0E207F"/>
                </a:solidFill>
                <a:latin typeface="Calibri" pitchFamily="34" charset="0"/>
              </a:rPr>
              <a:t>2</a:t>
            </a:r>
            <a:r>
              <a:rPr lang="en-GB" sz="2400">
                <a:solidFill>
                  <a:srgbClr val="0E207F"/>
                </a:solidFill>
                <a:latin typeface="Calibri" pitchFamily="34" charset="0"/>
              </a:rPr>
              <a:t>-SH + HS-CH</a:t>
            </a:r>
            <a:r>
              <a:rPr lang="en-GB" sz="2400" baseline="-30000">
                <a:solidFill>
                  <a:srgbClr val="0E207F"/>
                </a:solidFill>
                <a:latin typeface="Calibri" pitchFamily="34" charset="0"/>
              </a:rPr>
              <a:t>2</a:t>
            </a:r>
            <a:r>
              <a:rPr lang="en-GB" sz="2400">
                <a:solidFill>
                  <a:srgbClr val="0E207F"/>
                </a:solidFill>
                <a:latin typeface="Calibri" pitchFamily="34" charset="0"/>
              </a:rPr>
              <a:t>--  </a:t>
            </a:r>
          </a:p>
        </p:txBody>
      </p:sp>
      <p:sp>
        <p:nvSpPr>
          <p:cNvPr id="34821" name="Line 6"/>
          <p:cNvSpPr>
            <a:spLocks noChangeShapeType="1"/>
          </p:cNvSpPr>
          <p:nvPr/>
        </p:nvSpPr>
        <p:spPr bwMode="auto">
          <a:xfrm>
            <a:off x="4208463" y="5141913"/>
            <a:ext cx="12763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22" name="Text Box 7"/>
          <p:cNvSpPr txBox="1">
            <a:spLocks noChangeArrowheads="1"/>
          </p:cNvSpPr>
          <p:nvPr/>
        </p:nvSpPr>
        <p:spPr bwMode="auto">
          <a:xfrm>
            <a:off x="1165225" y="5735638"/>
            <a:ext cx="5795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P78-79 	Essential Cell Biology, 2004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2454275" y="5414963"/>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Prion protein</a:t>
            </a:r>
          </a:p>
        </p:txBody>
      </p:sp>
      <p:sp>
        <p:nvSpPr>
          <p:cNvPr id="35842" name="Rectangle 3"/>
          <p:cNvSpPr>
            <a:spLocks noChangeArrowheads="1"/>
          </p:cNvSpPr>
          <p:nvPr/>
        </p:nvSpPr>
        <p:spPr bwMode="auto">
          <a:xfrm>
            <a:off x="2600325" y="322263"/>
            <a:ext cx="3730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3600" i="1">
                <a:solidFill>
                  <a:srgbClr val="953735"/>
                </a:solidFill>
                <a:latin typeface="Calibri" pitchFamily="34" charset="0"/>
              </a:rPr>
              <a:t>Disulphide bridges</a:t>
            </a:r>
          </a:p>
        </p:txBody>
      </p:sp>
      <p:sp>
        <p:nvSpPr>
          <p:cNvPr id="35843" name="Text Box 4"/>
          <p:cNvSpPr txBox="1">
            <a:spLocks noChangeArrowheads="1"/>
          </p:cNvSpPr>
          <p:nvPr/>
        </p:nvSpPr>
        <p:spPr bwMode="auto">
          <a:xfrm>
            <a:off x="6192838" y="1922463"/>
            <a:ext cx="23876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The disulphide bridges which links 2 domains of the chemokine eotaxin are highlighted in yellow.</a:t>
            </a:r>
          </a:p>
        </p:txBody>
      </p:sp>
      <p:pic>
        <p:nvPicPr>
          <p:cNvPr id="35844" name="Picture 5" descr="ss bo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13" y="1216025"/>
            <a:ext cx="4757737"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503238" y="1604963"/>
            <a:ext cx="81565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b="1">
                <a:solidFill>
                  <a:srgbClr val="0E207F"/>
                </a:solidFill>
                <a:latin typeface="Calibri" pitchFamily="34" charset="0"/>
              </a:rPr>
              <a:t>2. Hydrogen Bonds</a:t>
            </a:r>
            <a:r>
              <a:rPr lang="en-GB" sz="2400">
                <a:solidFill>
                  <a:srgbClr val="0E207F"/>
                </a:solidFill>
                <a:latin typeface="Calibri" pitchFamily="34" charset="0"/>
              </a:rPr>
              <a:t>  </a:t>
            </a:r>
          </a:p>
          <a:p>
            <a:endParaRPr lang="en-GB" sz="2400">
              <a:solidFill>
                <a:srgbClr val="0E207F"/>
              </a:solidFill>
              <a:latin typeface="Calibri" pitchFamily="34" charset="0"/>
            </a:endParaRPr>
          </a:p>
          <a:p>
            <a:r>
              <a:rPr lang="en-GB" sz="2400">
                <a:solidFill>
                  <a:srgbClr val="0E207F"/>
                </a:solidFill>
                <a:latin typeface="Calibri" pitchFamily="34" charset="0"/>
              </a:rPr>
              <a:t>These occur when two atoms bearing partial negative charges share a partially positively charged hydrogen, the atoms are engaged in a hydrogen bond (H-bond). </a:t>
            </a:r>
          </a:p>
          <a:p>
            <a:endParaRPr lang="en-GB" sz="2400">
              <a:solidFill>
                <a:srgbClr val="0E207F"/>
              </a:solidFill>
              <a:latin typeface="Calibri" pitchFamily="34" charset="0"/>
            </a:endParaRPr>
          </a:p>
          <a:p>
            <a:r>
              <a:rPr lang="en-GB" sz="2400">
                <a:solidFill>
                  <a:srgbClr val="0E207F"/>
                </a:solidFill>
                <a:latin typeface="Calibri" pitchFamily="34" charset="0"/>
              </a:rPr>
              <a:t>These can occur either between atoms on different sidechains and the backbone of the protein </a:t>
            </a:r>
            <a:r>
              <a:rPr lang="en-GB" sz="2400" i="1">
                <a:solidFill>
                  <a:srgbClr val="0E207F"/>
                </a:solidFill>
                <a:latin typeface="Calibri" pitchFamily="34" charset="0"/>
              </a:rPr>
              <a:t>or</a:t>
            </a:r>
            <a:r>
              <a:rPr lang="en-GB" sz="2400">
                <a:solidFill>
                  <a:srgbClr val="0E207F"/>
                </a:solidFill>
                <a:latin typeface="Calibri" pitchFamily="34" charset="0"/>
              </a:rPr>
              <a:t> between water molecules.</a:t>
            </a:r>
          </a:p>
          <a:p>
            <a:endParaRPr lang="en-GB" sz="2400">
              <a:solidFill>
                <a:srgbClr val="0E207F"/>
              </a:solidFill>
              <a:latin typeface="Calibri" pitchFamily="34" charset="0"/>
            </a:endParaRPr>
          </a:p>
          <a:p>
            <a:endParaRPr lang="en-GB" sz="2400">
              <a:solidFill>
                <a:srgbClr val="0E207F"/>
              </a:solidFill>
              <a:latin typeface="Calibri" pitchFamily="34" charset="0"/>
            </a:endParaRPr>
          </a:p>
        </p:txBody>
      </p:sp>
      <p:sp>
        <p:nvSpPr>
          <p:cNvPr id="36866" name="Text Box 3"/>
          <p:cNvSpPr txBox="1">
            <a:spLocks noChangeArrowheads="1"/>
          </p:cNvSpPr>
          <p:nvPr/>
        </p:nvSpPr>
        <p:spPr bwMode="auto">
          <a:xfrm>
            <a:off x="1271588" y="322263"/>
            <a:ext cx="6162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i="1">
                <a:solidFill>
                  <a:srgbClr val="953735"/>
                </a:solidFill>
                <a:latin typeface="Calibri" pitchFamily="34" charset="0"/>
              </a:rPr>
              <a:t>What holds a protein together?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466725" y="2097088"/>
            <a:ext cx="813435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These arise form the electrostatic attraction between charged side chains e.g. Glu, Asp, Lys and Arg.</a:t>
            </a:r>
          </a:p>
          <a:p>
            <a:pPr eaLnBrk="1" hangingPunct="1"/>
            <a:endParaRPr lang="en-GB">
              <a:solidFill>
                <a:srgbClr val="0E207F"/>
              </a:solidFill>
              <a:latin typeface="Calibri" pitchFamily="34" charset="0"/>
            </a:endParaRPr>
          </a:p>
          <a:p>
            <a:pPr eaLnBrk="1" hangingPunct="1"/>
            <a:r>
              <a:rPr lang="en-GB">
                <a:solidFill>
                  <a:srgbClr val="0E207F"/>
                </a:solidFill>
                <a:latin typeface="Calibri" pitchFamily="34" charset="0"/>
              </a:rPr>
              <a:t>They are relatively strong bonds, particularly when the ion pairs are within the protein interior and excluded from water.</a:t>
            </a:r>
          </a:p>
          <a:p>
            <a:pPr eaLnBrk="1" hangingPunct="1"/>
            <a:endParaRPr lang="en-GB">
              <a:solidFill>
                <a:srgbClr val="0E207F"/>
              </a:solidFill>
              <a:latin typeface="Calibri" pitchFamily="34" charset="0"/>
            </a:endParaRPr>
          </a:p>
          <a:p>
            <a:pPr eaLnBrk="1" hangingPunct="1"/>
            <a:r>
              <a:rPr lang="en-GB">
                <a:solidFill>
                  <a:srgbClr val="0E207F"/>
                </a:solidFill>
                <a:latin typeface="Calibri" pitchFamily="34" charset="0"/>
              </a:rPr>
              <a:t>Within any particular protein molecule, the majority of charged groups are at the surface of the folded protein. There, they can be neutralised by counterions such as salts.</a:t>
            </a:r>
          </a:p>
        </p:txBody>
      </p:sp>
      <p:sp>
        <p:nvSpPr>
          <p:cNvPr id="37890" name="Rectangle 3"/>
          <p:cNvSpPr>
            <a:spLocks noChangeArrowheads="1"/>
          </p:cNvSpPr>
          <p:nvPr/>
        </p:nvSpPr>
        <p:spPr bwMode="auto">
          <a:xfrm>
            <a:off x="404813" y="1422400"/>
            <a:ext cx="3043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b="1">
                <a:solidFill>
                  <a:srgbClr val="0E207F"/>
                </a:solidFill>
                <a:latin typeface="Calibri" pitchFamily="34" charset="0"/>
              </a:rPr>
              <a:t>3. Ionic interactions</a:t>
            </a:r>
          </a:p>
        </p:txBody>
      </p:sp>
      <p:sp>
        <p:nvSpPr>
          <p:cNvPr id="37891" name="Text Box 4"/>
          <p:cNvSpPr txBox="1">
            <a:spLocks noChangeArrowheads="1"/>
          </p:cNvSpPr>
          <p:nvPr/>
        </p:nvSpPr>
        <p:spPr bwMode="auto">
          <a:xfrm>
            <a:off x="1271588" y="322263"/>
            <a:ext cx="6162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i="1">
                <a:solidFill>
                  <a:srgbClr val="953735"/>
                </a:solidFill>
                <a:latin typeface="Calibri" pitchFamily="34" charset="0"/>
              </a:rPr>
              <a:t>What holds a protein together?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bc3113464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963" y="1397000"/>
            <a:ext cx="6208712"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 Box 3"/>
          <p:cNvSpPr txBox="1">
            <a:spLocks noChangeArrowheads="1"/>
          </p:cNvSpPr>
          <p:nvPr/>
        </p:nvSpPr>
        <p:spPr bwMode="auto">
          <a:xfrm>
            <a:off x="1012825" y="5454650"/>
            <a:ext cx="75580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0E207F"/>
                </a:solidFill>
                <a:latin typeface="Calibri" pitchFamily="34" charset="0"/>
              </a:rPr>
              <a:t>Ionic interactions between two regions of the </a:t>
            </a:r>
            <a:r>
              <a:rPr lang="en-GB" sz="2000">
                <a:solidFill>
                  <a:srgbClr val="0E207F"/>
                </a:solidFill>
                <a:latin typeface="Symbol" pitchFamily="18" charset="2"/>
              </a:rPr>
              <a:t>b</a:t>
            </a:r>
            <a:r>
              <a:rPr lang="en-GB" sz="2000">
                <a:solidFill>
                  <a:srgbClr val="0E207F"/>
                </a:solidFill>
                <a:latin typeface="Calibri" pitchFamily="34" charset="0"/>
              </a:rPr>
              <a:t>-adrenergic receptor </a:t>
            </a:r>
            <a:r>
              <a:rPr lang="en-GB" sz="2000">
                <a:solidFill>
                  <a:srgbClr val="0E207F"/>
                </a:solidFill>
                <a:latin typeface="Calibri" pitchFamily="34" charset="0"/>
                <a:hlinkClick r:id="rId3"/>
              </a:rPr>
              <a:t>(Ballesteros et al, 1999).</a:t>
            </a:r>
            <a:endParaRPr lang="en-GB" sz="2000">
              <a:solidFill>
                <a:srgbClr val="0E207F"/>
              </a:solidFill>
              <a:latin typeface="Calibri" pitchFamily="34" charset="0"/>
            </a:endParaRPr>
          </a:p>
          <a:p>
            <a:pPr eaLnBrk="1" hangingPunct="1"/>
            <a:endParaRPr lang="en-GB" sz="2000">
              <a:solidFill>
                <a:srgbClr val="0E207F"/>
              </a:solidFill>
              <a:latin typeface="Calibri" pitchFamily="34" charset="0"/>
            </a:endParaRPr>
          </a:p>
        </p:txBody>
      </p:sp>
      <p:sp>
        <p:nvSpPr>
          <p:cNvPr id="38915" name="Rectangle 4"/>
          <p:cNvSpPr>
            <a:spLocks noChangeArrowheads="1"/>
          </p:cNvSpPr>
          <p:nvPr/>
        </p:nvSpPr>
        <p:spPr bwMode="auto">
          <a:xfrm>
            <a:off x="2513013" y="436563"/>
            <a:ext cx="3613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3600" i="1">
                <a:solidFill>
                  <a:srgbClr val="953735"/>
                </a:solidFill>
                <a:latin typeface="Calibri" pitchFamily="34" charset="0"/>
              </a:rPr>
              <a:t>Ionic interactions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541338" y="1066800"/>
            <a:ext cx="8351837"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b="1">
                <a:solidFill>
                  <a:srgbClr val="0E207F"/>
                </a:solidFill>
                <a:latin typeface="Calibri" pitchFamily="34" charset="0"/>
              </a:rPr>
              <a:t>4. Van der Waals Forces</a:t>
            </a:r>
            <a:r>
              <a:rPr lang="en-GB" sz="2400">
                <a:solidFill>
                  <a:srgbClr val="0E207F"/>
                </a:solidFill>
                <a:latin typeface="Calibri" pitchFamily="34" charset="0"/>
              </a:rPr>
              <a:t> </a:t>
            </a:r>
          </a:p>
          <a:p>
            <a:endParaRPr lang="en-GB" sz="2400">
              <a:solidFill>
                <a:srgbClr val="0E207F"/>
              </a:solidFill>
              <a:latin typeface="Calibri" pitchFamily="34" charset="0"/>
            </a:endParaRPr>
          </a:p>
          <a:p>
            <a:r>
              <a:rPr lang="en-GB" sz="2400">
                <a:solidFill>
                  <a:srgbClr val="0E207F"/>
                </a:solidFill>
                <a:latin typeface="Calibri" pitchFamily="34" charset="0"/>
              </a:rPr>
              <a:t>These are transient, weak electrostatic attractions  between two atoms, due to the fluctuating electron cloud surrounding each atom which has a temporary electric dipole.</a:t>
            </a:r>
          </a:p>
          <a:p>
            <a:endParaRPr lang="en-GB" sz="2400">
              <a:solidFill>
                <a:srgbClr val="0E207F"/>
              </a:solidFill>
              <a:latin typeface="Calibri" pitchFamily="34" charset="0"/>
            </a:endParaRPr>
          </a:p>
          <a:p>
            <a:r>
              <a:rPr lang="en-GB" sz="2400">
                <a:solidFill>
                  <a:srgbClr val="0E207F"/>
                </a:solidFill>
                <a:latin typeface="Calibri" pitchFamily="34" charset="0"/>
              </a:rPr>
              <a:t>Provided that the two atoms are quite close, the transient dipole in one atom can induce a complementary dipole in another atom, with weak attractive properties.</a:t>
            </a:r>
          </a:p>
          <a:p>
            <a:endParaRPr lang="en-GB" sz="2400">
              <a:solidFill>
                <a:srgbClr val="0E207F"/>
              </a:solidFill>
              <a:latin typeface="Calibri" pitchFamily="34" charset="0"/>
            </a:endParaRPr>
          </a:p>
          <a:p>
            <a:r>
              <a:rPr lang="en-GB" sz="2400">
                <a:solidFill>
                  <a:srgbClr val="0E207F"/>
                </a:solidFill>
                <a:latin typeface="Calibri" pitchFamily="34" charset="0"/>
              </a:rPr>
              <a:t>Alternatively, if the two electron clouds of adjacent atoms are too close, repulsive forces come into play because of the negatively-charged electrons. </a:t>
            </a:r>
          </a:p>
          <a:p>
            <a:endParaRPr lang="en-GB" sz="2400">
              <a:solidFill>
                <a:srgbClr val="0E207F"/>
              </a:solidFill>
              <a:latin typeface="Calibri" pitchFamily="34" charset="0"/>
            </a:endParaRPr>
          </a:p>
        </p:txBody>
      </p:sp>
      <p:sp>
        <p:nvSpPr>
          <p:cNvPr id="39938" name="Text Box 3"/>
          <p:cNvSpPr txBox="1">
            <a:spLocks noChangeArrowheads="1"/>
          </p:cNvSpPr>
          <p:nvPr/>
        </p:nvSpPr>
        <p:spPr bwMode="auto">
          <a:xfrm>
            <a:off x="1296988" y="195263"/>
            <a:ext cx="6162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i="1">
                <a:solidFill>
                  <a:srgbClr val="953735"/>
                </a:solidFill>
                <a:latin typeface="Calibri" pitchFamily="34" charset="0"/>
              </a:rPr>
              <a:t>What holds a protein together?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811213" y="1116013"/>
            <a:ext cx="73691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solidFill>
                  <a:srgbClr val="0E207F"/>
                </a:solidFill>
                <a:latin typeface="Calibri" pitchFamily="34" charset="0"/>
              </a:rPr>
              <a:t>The appropriate distance required for Van der Waals attractions differs from atom to atom, based on the size of each electron cloud, and is referred to as the Van der Waals radius. </a:t>
            </a:r>
          </a:p>
          <a:p>
            <a:endParaRPr lang="en-GB" sz="2400">
              <a:solidFill>
                <a:srgbClr val="0E207F"/>
              </a:solidFill>
              <a:latin typeface="Calibri" pitchFamily="34" charset="0"/>
            </a:endParaRPr>
          </a:p>
          <a:p>
            <a:endParaRPr lang="en-GB" sz="2400">
              <a:solidFill>
                <a:srgbClr val="0E207F"/>
              </a:solidFill>
              <a:latin typeface="Calibri" pitchFamily="34" charset="0"/>
            </a:endParaRPr>
          </a:p>
          <a:p>
            <a:endParaRPr lang="en-GB" sz="2400">
              <a:solidFill>
                <a:srgbClr val="0E207F"/>
              </a:solidFill>
              <a:latin typeface="Calibri" pitchFamily="34" charset="0"/>
            </a:endParaRPr>
          </a:p>
          <a:p>
            <a:endParaRPr lang="en-GB" sz="2400">
              <a:solidFill>
                <a:srgbClr val="0E207F"/>
              </a:solidFill>
              <a:latin typeface="Calibri" pitchFamily="34" charset="0"/>
            </a:endParaRPr>
          </a:p>
          <a:p>
            <a:endParaRPr lang="en-GB" sz="2400">
              <a:solidFill>
                <a:srgbClr val="0E207F"/>
              </a:solidFill>
              <a:latin typeface="Calibri" pitchFamily="34" charset="0"/>
            </a:endParaRPr>
          </a:p>
          <a:p>
            <a:endParaRPr lang="en-GB" sz="2400">
              <a:solidFill>
                <a:srgbClr val="0E207F"/>
              </a:solidFill>
              <a:latin typeface="Calibri" pitchFamily="34" charset="0"/>
            </a:endParaRPr>
          </a:p>
          <a:p>
            <a:endParaRPr lang="en-GB" sz="2400">
              <a:solidFill>
                <a:srgbClr val="0E207F"/>
              </a:solidFill>
              <a:latin typeface="Calibri" pitchFamily="34" charset="0"/>
            </a:endParaRPr>
          </a:p>
        </p:txBody>
      </p:sp>
      <p:sp>
        <p:nvSpPr>
          <p:cNvPr id="40962" name="Rectangle 3"/>
          <p:cNvSpPr>
            <a:spLocks noChangeArrowheads="1"/>
          </p:cNvSpPr>
          <p:nvPr/>
        </p:nvSpPr>
        <p:spPr bwMode="auto">
          <a:xfrm>
            <a:off x="1982788" y="371475"/>
            <a:ext cx="4283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3600" i="1">
                <a:solidFill>
                  <a:srgbClr val="953735"/>
                </a:solidFill>
                <a:latin typeface="Calibri" pitchFamily="34" charset="0"/>
              </a:rPr>
              <a:t>Van der Waals Forces</a:t>
            </a:r>
          </a:p>
        </p:txBody>
      </p:sp>
      <p:pic>
        <p:nvPicPr>
          <p:cNvPr id="40963" name="Picture 4" descr="van der vaals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3055938"/>
            <a:ext cx="5057775"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5"/>
          <p:cNvSpPr>
            <a:spLocks noChangeArrowheads="1"/>
          </p:cNvSpPr>
          <p:nvPr/>
        </p:nvSpPr>
        <p:spPr bwMode="auto">
          <a:xfrm>
            <a:off x="5735638" y="2668588"/>
            <a:ext cx="30321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solidFill>
                  <a:srgbClr val="0E207F"/>
                </a:solidFill>
                <a:latin typeface="Calibri" pitchFamily="34" charset="0"/>
              </a:rPr>
              <a:t>Although relatively weak and transient in nature, because of the sheer number of these interactions within a protein, they can still have a large part to say in the overall conformation of a protein.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728663" y="1722438"/>
            <a:ext cx="7532687"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sz="2400" b="1">
                <a:solidFill>
                  <a:srgbClr val="0E207F"/>
                </a:solidFill>
                <a:latin typeface="Calibri" pitchFamily="34" charset="0"/>
              </a:rPr>
              <a:t>5. Hydrophobic Interactions</a:t>
            </a:r>
            <a:r>
              <a:rPr lang="en-GB" sz="2400">
                <a:solidFill>
                  <a:srgbClr val="0E207F"/>
                </a:solidFill>
                <a:latin typeface="Calibri" pitchFamily="34" charset="0"/>
              </a:rPr>
              <a:t> </a:t>
            </a:r>
          </a:p>
          <a:p>
            <a:pPr>
              <a:spcBef>
                <a:spcPct val="50000"/>
              </a:spcBef>
            </a:pPr>
            <a:r>
              <a:rPr lang="en-GB" sz="2400">
                <a:solidFill>
                  <a:srgbClr val="0E207F"/>
                </a:solidFill>
                <a:latin typeface="Calibri" pitchFamily="34" charset="0"/>
              </a:rPr>
              <a:t>Hydrophobic interactions are a major force driving the folding of proteins into their correct conformation.  They juxtapose hydrophobic sidechains by packing them into the interior of the protein.</a:t>
            </a:r>
          </a:p>
          <a:p>
            <a:pPr>
              <a:spcBef>
                <a:spcPct val="50000"/>
              </a:spcBef>
            </a:pPr>
            <a:r>
              <a:rPr lang="en-GB" sz="2400">
                <a:solidFill>
                  <a:srgbClr val="0E207F"/>
                </a:solidFill>
                <a:latin typeface="Calibri" pitchFamily="34" charset="0"/>
              </a:rPr>
              <a:t>This creates a hydrophobic core and a hydrophillic surface to the majority of proteins.</a:t>
            </a:r>
          </a:p>
          <a:p>
            <a:pPr>
              <a:spcBef>
                <a:spcPct val="50000"/>
              </a:spcBef>
            </a:pPr>
            <a:endParaRPr lang="en-GB" sz="2400">
              <a:solidFill>
                <a:srgbClr val="0E207F"/>
              </a:solidFill>
              <a:latin typeface="Calibri" pitchFamily="34" charset="0"/>
            </a:endParaRPr>
          </a:p>
        </p:txBody>
      </p:sp>
      <p:sp>
        <p:nvSpPr>
          <p:cNvPr id="41986" name="Text Box 3"/>
          <p:cNvSpPr txBox="1">
            <a:spLocks noChangeArrowheads="1"/>
          </p:cNvSpPr>
          <p:nvPr/>
        </p:nvSpPr>
        <p:spPr bwMode="auto">
          <a:xfrm>
            <a:off x="1271588" y="322263"/>
            <a:ext cx="6162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i="1">
                <a:solidFill>
                  <a:srgbClr val="953735"/>
                </a:solidFill>
                <a:latin typeface="Calibri" pitchFamily="34" charset="0"/>
              </a:rPr>
              <a:t>What holds a protein together?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296863" y="330200"/>
            <a:ext cx="7904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i="1">
                <a:solidFill>
                  <a:srgbClr val="953735"/>
                </a:solidFill>
                <a:latin typeface="Calibri" pitchFamily="34" charset="0"/>
              </a:rPr>
              <a:t>Helices are stabilised by Hydrogen Bonds</a:t>
            </a:r>
          </a:p>
        </p:txBody>
      </p:sp>
      <p:pic>
        <p:nvPicPr>
          <p:cNvPr id="43010" name="Picture 3" descr="a-helices"/>
          <p:cNvPicPr>
            <a:picLocks noChangeAspect="1" noChangeArrowheads="1"/>
          </p:cNvPicPr>
          <p:nvPr/>
        </p:nvPicPr>
        <p:blipFill>
          <a:blip r:embed="rId2">
            <a:extLst>
              <a:ext uri="{28A0092B-C50C-407E-A947-70E740481C1C}">
                <a14:useLocalDpi xmlns:a14="http://schemas.microsoft.com/office/drawing/2010/main" val="0"/>
              </a:ext>
            </a:extLst>
          </a:blip>
          <a:srcRect l="22018" r="32381" b="3767"/>
          <a:stretch>
            <a:fillRect/>
          </a:stretch>
        </p:blipFill>
        <p:spPr bwMode="auto">
          <a:xfrm>
            <a:off x="1252538" y="1400175"/>
            <a:ext cx="2682875"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4"/>
          <p:cNvSpPr txBox="1">
            <a:spLocks noChangeArrowheads="1"/>
          </p:cNvSpPr>
          <p:nvPr/>
        </p:nvSpPr>
        <p:spPr bwMode="auto">
          <a:xfrm>
            <a:off x="1152525" y="5535613"/>
            <a:ext cx="351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i="1">
                <a:solidFill>
                  <a:srgbClr val="0E207F"/>
                </a:solidFill>
                <a:latin typeface="Calibri" pitchFamily="34" charset="0"/>
              </a:rPr>
              <a:t>From Branden &amp; Tooze,</a:t>
            </a:r>
          </a:p>
          <a:p>
            <a:pPr eaLnBrk="1" hangingPunct="1"/>
            <a:r>
              <a:rPr lang="en-GB" altLang="en-US" sz="1800" i="1">
                <a:solidFill>
                  <a:srgbClr val="0E207F"/>
                </a:solidFill>
                <a:latin typeface="Calibri" pitchFamily="34" charset="0"/>
              </a:rPr>
              <a:t>‘</a:t>
            </a:r>
            <a:r>
              <a:rPr lang="en-GB" sz="1800" i="1">
                <a:solidFill>
                  <a:srgbClr val="0E207F"/>
                </a:solidFill>
                <a:latin typeface="Calibri" pitchFamily="34" charset="0"/>
              </a:rPr>
              <a:t>Introduction to Protein Structure</a:t>
            </a:r>
            <a:r>
              <a:rPr lang="en-GB" altLang="en-US" sz="1800" i="1">
                <a:solidFill>
                  <a:srgbClr val="0E207F"/>
                </a:solidFill>
                <a:latin typeface="Calibri" pitchFamily="34" charset="0"/>
              </a:rPr>
              <a:t>’</a:t>
            </a:r>
            <a:endParaRPr lang="en-GB" sz="1800" i="1">
              <a:solidFill>
                <a:srgbClr val="0E207F"/>
              </a:solidFill>
              <a:latin typeface="Calibri" pitchFamily="34" charset="0"/>
            </a:endParaRPr>
          </a:p>
        </p:txBody>
      </p:sp>
      <p:sp>
        <p:nvSpPr>
          <p:cNvPr id="43012" name="Text Box 5"/>
          <p:cNvSpPr txBox="1">
            <a:spLocks noChangeArrowheads="1"/>
          </p:cNvSpPr>
          <p:nvPr/>
        </p:nvSpPr>
        <p:spPr bwMode="auto">
          <a:xfrm>
            <a:off x="4354513" y="1925638"/>
            <a:ext cx="43291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Hydrogen Bonds between the C=O of one residue and the N-H of another residue, 4 amino acids along the helix, stabilise the entire structure.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1133475" y="176213"/>
            <a:ext cx="6877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3600" i="1">
                <a:solidFill>
                  <a:srgbClr val="953735"/>
                </a:solidFill>
                <a:latin typeface="Calibri" pitchFamily="34" charset="0"/>
              </a:rPr>
              <a:t>The </a:t>
            </a:r>
            <a:r>
              <a:rPr lang="en-GB" sz="3600" i="1">
                <a:solidFill>
                  <a:srgbClr val="953735"/>
                </a:solidFill>
                <a:latin typeface="Symbol" pitchFamily="18" charset="2"/>
              </a:rPr>
              <a:t>b </a:t>
            </a:r>
            <a:r>
              <a:rPr lang="en-GB" sz="3600" i="1">
                <a:solidFill>
                  <a:srgbClr val="953735"/>
                </a:solidFill>
                <a:latin typeface="Calibri" pitchFamily="34" charset="0"/>
              </a:rPr>
              <a:t>-pleated sheets are stabilised </a:t>
            </a:r>
          </a:p>
          <a:p>
            <a:pPr algn="ctr" eaLnBrk="1" hangingPunct="1"/>
            <a:r>
              <a:rPr lang="en-GB" sz="3600" i="1">
                <a:solidFill>
                  <a:srgbClr val="953735"/>
                </a:solidFill>
                <a:latin typeface="Calibri" pitchFamily="34" charset="0"/>
              </a:rPr>
              <a:t>by Hydrogen Bonds</a:t>
            </a:r>
          </a:p>
        </p:txBody>
      </p:sp>
      <p:pic>
        <p:nvPicPr>
          <p:cNvPr id="44034" name="Picture 3" descr="betash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300" y="1414463"/>
            <a:ext cx="56134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4"/>
          <p:cNvSpPr>
            <a:spLocks noChangeArrowheads="1"/>
          </p:cNvSpPr>
          <p:nvPr/>
        </p:nvSpPr>
        <p:spPr bwMode="auto">
          <a:xfrm>
            <a:off x="939800" y="5105400"/>
            <a:ext cx="7556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solidFill>
                  <a:srgbClr val="0E207F"/>
                </a:solidFill>
                <a:latin typeface="Calibri" pitchFamily="34" charset="0"/>
              </a:rPr>
              <a:t>As with the alpha helix, hydrogen bonds between the N-H and C=O groups of two or more </a:t>
            </a:r>
            <a:r>
              <a:rPr lang="en-GB" sz="2400">
                <a:solidFill>
                  <a:srgbClr val="0E207F"/>
                </a:solidFill>
                <a:latin typeface="Symbol" pitchFamily="18" charset="2"/>
              </a:rPr>
              <a:t>b</a:t>
            </a:r>
            <a:r>
              <a:rPr lang="en-GB" sz="2400">
                <a:solidFill>
                  <a:srgbClr val="0E207F"/>
                </a:solidFill>
                <a:latin typeface="Calibri" pitchFamily="34" charset="0"/>
              </a:rPr>
              <a:t>-strands hold the </a:t>
            </a:r>
            <a:r>
              <a:rPr lang="en-GB" sz="2400" i="1">
                <a:solidFill>
                  <a:srgbClr val="0E207F"/>
                </a:solidFill>
                <a:latin typeface="Symbol" pitchFamily="18" charset="2"/>
              </a:rPr>
              <a:t>b </a:t>
            </a:r>
            <a:r>
              <a:rPr lang="en-GB" sz="2400" i="1">
                <a:solidFill>
                  <a:srgbClr val="0E207F"/>
                </a:solidFill>
                <a:latin typeface="Calibri" pitchFamily="34" charset="0"/>
              </a:rPr>
              <a:t>-pleated sheet</a:t>
            </a:r>
            <a:r>
              <a:rPr lang="en-GB" sz="2400">
                <a:solidFill>
                  <a:srgbClr val="0E207F"/>
                </a:solidFill>
                <a:latin typeface="Calibri" pitchFamily="34" charset="0"/>
              </a:rPr>
              <a:t> sheet together.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p:cNvSpPr txBox="1">
            <a:spLocks noChangeArrowheads="1"/>
          </p:cNvSpPr>
          <p:nvPr/>
        </p:nvSpPr>
        <p:spPr bwMode="auto">
          <a:xfrm>
            <a:off x="1711325" y="398463"/>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i="1">
                <a:latin typeface="Calibri" pitchFamily="34" charset="0"/>
              </a:rPr>
              <a:t>Anatomy of an Amino Acid</a:t>
            </a:r>
          </a:p>
        </p:txBody>
      </p:sp>
      <p:sp>
        <p:nvSpPr>
          <p:cNvPr id="17410" name="Text Box 3"/>
          <p:cNvSpPr txBox="1">
            <a:spLocks noChangeArrowheads="1"/>
          </p:cNvSpPr>
          <p:nvPr/>
        </p:nvSpPr>
        <p:spPr bwMode="auto">
          <a:xfrm>
            <a:off x="3248025" y="2374900"/>
            <a:ext cx="2103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N         C          C</a:t>
            </a:r>
          </a:p>
        </p:txBody>
      </p:sp>
      <p:sp>
        <p:nvSpPr>
          <p:cNvPr id="17411" name="Text Box 4"/>
          <p:cNvSpPr txBox="1">
            <a:spLocks noChangeArrowheads="1"/>
          </p:cNvSpPr>
          <p:nvPr/>
        </p:nvSpPr>
        <p:spPr bwMode="auto">
          <a:xfrm>
            <a:off x="5640388" y="2865438"/>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OH</a:t>
            </a:r>
          </a:p>
        </p:txBody>
      </p:sp>
      <p:sp>
        <p:nvSpPr>
          <p:cNvPr id="17412" name="Text Box 5"/>
          <p:cNvSpPr txBox="1">
            <a:spLocks noChangeArrowheads="1"/>
          </p:cNvSpPr>
          <p:nvPr/>
        </p:nvSpPr>
        <p:spPr bwMode="auto">
          <a:xfrm>
            <a:off x="5583238" y="1722438"/>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a:t>
            </a:r>
          </a:p>
        </p:txBody>
      </p:sp>
      <p:sp>
        <p:nvSpPr>
          <p:cNvPr id="17413" name="Text Box 6"/>
          <p:cNvSpPr txBox="1">
            <a:spLocks noChangeArrowheads="1"/>
          </p:cNvSpPr>
          <p:nvPr/>
        </p:nvSpPr>
        <p:spPr bwMode="auto">
          <a:xfrm>
            <a:off x="4060825" y="3200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R</a:t>
            </a:r>
          </a:p>
        </p:txBody>
      </p:sp>
      <p:sp>
        <p:nvSpPr>
          <p:cNvPr id="17414" name="Text Box 7"/>
          <p:cNvSpPr txBox="1">
            <a:spLocks noChangeArrowheads="1"/>
          </p:cNvSpPr>
          <p:nvPr/>
        </p:nvSpPr>
        <p:spPr bwMode="auto">
          <a:xfrm>
            <a:off x="2609850" y="17653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17415" name="Line 8"/>
          <p:cNvSpPr>
            <a:spLocks noChangeShapeType="1"/>
          </p:cNvSpPr>
          <p:nvPr/>
        </p:nvSpPr>
        <p:spPr bwMode="auto">
          <a:xfrm rot="-5685818">
            <a:off x="5273675" y="2032000"/>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16" name="Line 9"/>
          <p:cNvSpPr>
            <a:spLocks noChangeShapeType="1"/>
          </p:cNvSpPr>
          <p:nvPr/>
        </p:nvSpPr>
        <p:spPr bwMode="auto">
          <a:xfrm rot="-5685818">
            <a:off x="5378450" y="2093913"/>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17" name="Line 10"/>
          <p:cNvSpPr>
            <a:spLocks noChangeShapeType="1"/>
          </p:cNvSpPr>
          <p:nvPr/>
        </p:nvSpPr>
        <p:spPr bwMode="auto">
          <a:xfrm rot="-5685818">
            <a:off x="2967038" y="2695575"/>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18" name="Line 11"/>
          <p:cNvSpPr>
            <a:spLocks noChangeShapeType="1"/>
          </p:cNvSpPr>
          <p:nvPr/>
        </p:nvSpPr>
        <p:spPr bwMode="auto">
          <a:xfrm rot="10419588">
            <a:off x="2989263" y="2079625"/>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19" name="Line 12"/>
          <p:cNvSpPr>
            <a:spLocks noChangeShapeType="1"/>
          </p:cNvSpPr>
          <p:nvPr/>
        </p:nvSpPr>
        <p:spPr bwMode="auto">
          <a:xfrm rot="10419588">
            <a:off x="5268913" y="2725738"/>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20" name="Line 13"/>
          <p:cNvSpPr>
            <a:spLocks noChangeShapeType="1"/>
          </p:cNvSpPr>
          <p:nvPr/>
        </p:nvSpPr>
        <p:spPr bwMode="auto">
          <a:xfrm rot="7677333">
            <a:off x="3717131" y="2443957"/>
            <a:ext cx="257175" cy="3540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21" name="Line 14"/>
          <p:cNvSpPr>
            <a:spLocks noChangeShapeType="1"/>
          </p:cNvSpPr>
          <p:nvPr/>
        </p:nvSpPr>
        <p:spPr bwMode="auto">
          <a:xfrm rot="7677333">
            <a:off x="4513263" y="2409825"/>
            <a:ext cx="306387" cy="392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22" name="Text Box 15"/>
          <p:cNvSpPr txBox="1">
            <a:spLocks noChangeArrowheads="1"/>
          </p:cNvSpPr>
          <p:nvPr/>
        </p:nvSpPr>
        <p:spPr bwMode="auto">
          <a:xfrm>
            <a:off x="4067175" y="149542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17423" name="Text Box 16"/>
          <p:cNvSpPr txBox="1">
            <a:spLocks noChangeArrowheads="1"/>
          </p:cNvSpPr>
          <p:nvPr/>
        </p:nvSpPr>
        <p:spPr bwMode="auto">
          <a:xfrm>
            <a:off x="2595563" y="28654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17424" name="Line 17"/>
          <p:cNvSpPr>
            <a:spLocks noChangeShapeType="1"/>
          </p:cNvSpPr>
          <p:nvPr/>
        </p:nvSpPr>
        <p:spPr bwMode="auto">
          <a:xfrm rot="-8501669">
            <a:off x="4117975" y="1984375"/>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25" name="Line 18"/>
          <p:cNvSpPr>
            <a:spLocks noChangeShapeType="1"/>
          </p:cNvSpPr>
          <p:nvPr/>
        </p:nvSpPr>
        <p:spPr bwMode="auto">
          <a:xfrm rot="-8501669">
            <a:off x="4105275" y="2822575"/>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26" name="Line 19"/>
          <p:cNvSpPr>
            <a:spLocks noChangeShapeType="1"/>
          </p:cNvSpPr>
          <p:nvPr/>
        </p:nvSpPr>
        <p:spPr bwMode="auto">
          <a:xfrm flipH="1" flipV="1">
            <a:off x="4419600" y="2781300"/>
            <a:ext cx="1143000" cy="1041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27" name="Text Box 20"/>
          <p:cNvSpPr txBox="1">
            <a:spLocks noChangeArrowheads="1"/>
          </p:cNvSpPr>
          <p:nvPr/>
        </p:nvSpPr>
        <p:spPr bwMode="auto">
          <a:xfrm>
            <a:off x="5584825" y="3578225"/>
            <a:ext cx="1411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Symbol" pitchFamily="18" charset="2"/>
              </a:rPr>
              <a:t>a</a:t>
            </a:r>
            <a:r>
              <a:rPr lang="en-GB">
                <a:solidFill>
                  <a:srgbClr val="0E207F"/>
                </a:solidFill>
                <a:latin typeface="Calibri" pitchFamily="34" charset="0"/>
              </a:rPr>
              <a:t>-carbon</a:t>
            </a:r>
          </a:p>
        </p:txBody>
      </p:sp>
      <p:sp>
        <p:nvSpPr>
          <p:cNvPr id="17428" name="AutoShape 21"/>
          <p:cNvSpPr>
            <a:spLocks/>
          </p:cNvSpPr>
          <p:nvPr/>
        </p:nvSpPr>
        <p:spPr bwMode="auto">
          <a:xfrm>
            <a:off x="1714500" y="1892300"/>
            <a:ext cx="292100" cy="1270000"/>
          </a:xfrm>
          <a:prstGeom prst="leftBrace">
            <a:avLst>
              <a:gd name="adj1" fmla="val 362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7429" name="AutoShape 22"/>
          <p:cNvSpPr>
            <a:spLocks/>
          </p:cNvSpPr>
          <p:nvPr/>
        </p:nvSpPr>
        <p:spPr bwMode="auto">
          <a:xfrm rot="10749105">
            <a:off x="6642100" y="1892300"/>
            <a:ext cx="292100" cy="1270000"/>
          </a:xfrm>
          <a:prstGeom prst="leftBrace">
            <a:avLst>
              <a:gd name="adj1" fmla="val 362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7430" name="Text Box 23"/>
          <p:cNvSpPr txBox="1">
            <a:spLocks noChangeArrowheads="1"/>
          </p:cNvSpPr>
          <p:nvPr/>
        </p:nvSpPr>
        <p:spPr bwMode="auto">
          <a:xfrm>
            <a:off x="695325" y="2109788"/>
            <a:ext cx="101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amino</a:t>
            </a:r>
          </a:p>
          <a:p>
            <a:pPr eaLnBrk="1" hangingPunct="1"/>
            <a:r>
              <a:rPr lang="en-GB">
                <a:solidFill>
                  <a:srgbClr val="0E207F"/>
                </a:solidFill>
                <a:latin typeface="Calibri" pitchFamily="34" charset="0"/>
              </a:rPr>
              <a:t>group</a:t>
            </a:r>
          </a:p>
        </p:txBody>
      </p:sp>
      <p:sp>
        <p:nvSpPr>
          <p:cNvPr id="17431" name="Text Box 24"/>
          <p:cNvSpPr txBox="1">
            <a:spLocks noChangeArrowheads="1"/>
          </p:cNvSpPr>
          <p:nvPr/>
        </p:nvSpPr>
        <p:spPr bwMode="auto">
          <a:xfrm>
            <a:off x="7070725" y="2071688"/>
            <a:ext cx="132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carboxyl</a:t>
            </a:r>
          </a:p>
          <a:p>
            <a:pPr eaLnBrk="1" hangingPunct="1"/>
            <a:r>
              <a:rPr lang="en-GB">
                <a:solidFill>
                  <a:srgbClr val="0E207F"/>
                </a:solidFill>
                <a:latin typeface="Calibri" pitchFamily="34" charset="0"/>
              </a:rPr>
              <a:t>group</a:t>
            </a:r>
          </a:p>
        </p:txBody>
      </p:sp>
      <p:sp>
        <p:nvSpPr>
          <p:cNvPr id="17432" name="Text Box 25"/>
          <p:cNvSpPr txBox="1">
            <a:spLocks noChangeArrowheads="1"/>
          </p:cNvSpPr>
          <p:nvPr/>
        </p:nvSpPr>
        <p:spPr bwMode="auto">
          <a:xfrm>
            <a:off x="889000" y="4551363"/>
            <a:ext cx="78311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i="1">
                <a:solidFill>
                  <a:srgbClr val="0E207F"/>
                </a:solidFill>
                <a:latin typeface="Calibri" pitchFamily="34" charset="0"/>
              </a:rPr>
              <a:t>Substitutions at the R position or side chain, give rise to the 20 different amino acids </a:t>
            </a:r>
            <a:r>
              <a:rPr lang="en-GB">
                <a:solidFill>
                  <a:srgbClr val="0E207F"/>
                </a:solidFill>
                <a:latin typeface="Calibri" pitchFamily="34" charset="0"/>
              </a:rPr>
              <a:t>e.g. R=CH</a:t>
            </a:r>
            <a:r>
              <a:rPr lang="en-GB" baseline="-25000">
                <a:solidFill>
                  <a:srgbClr val="0E207F"/>
                </a:solidFill>
                <a:latin typeface="Calibri" pitchFamily="34" charset="0"/>
              </a:rPr>
              <a:t>3</a:t>
            </a:r>
            <a:r>
              <a:rPr lang="en-GB">
                <a:solidFill>
                  <a:srgbClr val="0E207F"/>
                </a:solidFill>
                <a:latin typeface="Calibri" pitchFamily="34" charset="0"/>
              </a:rPr>
              <a:t> in alanine.</a:t>
            </a:r>
          </a:p>
        </p:txBody>
      </p:sp>
      <p:sp>
        <p:nvSpPr>
          <p:cNvPr id="17433" name="Text Box 26"/>
          <p:cNvSpPr txBox="1">
            <a:spLocks noChangeArrowheads="1"/>
          </p:cNvSpPr>
          <p:nvPr/>
        </p:nvSpPr>
        <p:spPr bwMode="auto">
          <a:xfrm>
            <a:off x="1685925" y="3938588"/>
            <a:ext cx="184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side chain</a:t>
            </a:r>
          </a:p>
        </p:txBody>
      </p:sp>
      <p:sp>
        <p:nvSpPr>
          <p:cNvPr id="17434" name="Line 27"/>
          <p:cNvSpPr>
            <a:spLocks noChangeShapeType="1"/>
          </p:cNvSpPr>
          <p:nvPr/>
        </p:nvSpPr>
        <p:spPr bwMode="auto">
          <a:xfrm flipV="1">
            <a:off x="3289300" y="3467100"/>
            <a:ext cx="749300" cy="520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35" name="Rectangle 28"/>
          <p:cNvSpPr>
            <a:spLocks noChangeArrowheads="1"/>
          </p:cNvSpPr>
          <p:nvPr/>
        </p:nvSpPr>
        <p:spPr bwMode="auto">
          <a:xfrm>
            <a:off x="769938" y="5683250"/>
            <a:ext cx="7954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200">
                <a:solidFill>
                  <a:srgbClr val="0E207F"/>
                </a:solidFill>
                <a:latin typeface="Calibri" pitchFamily="34" charset="0"/>
              </a:rPr>
              <a:t>The whole of the amino acid minus the side chains is known as the backbone.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3082925" y="354013"/>
            <a:ext cx="2593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i="1">
                <a:solidFill>
                  <a:srgbClr val="953735"/>
                </a:solidFill>
                <a:latin typeface="Calibri" pitchFamily="34" charset="0"/>
              </a:rPr>
              <a:t>The </a:t>
            </a:r>
            <a:r>
              <a:rPr lang="en-GB" sz="3600" i="1">
                <a:solidFill>
                  <a:srgbClr val="953735"/>
                </a:solidFill>
                <a:latin typeface="Symbol" pitchFamily="18" charset="2"/>
              </a:rPr>
              <a:t>a </a:t>
            </a:r>
            <a:r>
              <a:rPr lang="en-GB" sz="3600" i="1">
                <a:solidFill>
                  <a:srgbClr val="953735"/>
                </a:solidFill>
                <a:latin typeface="Calibri" pitchFamily="34" charset="0"/>
              </a:rPr>
              <a:t>-helix</a:t>
            </a:r>
          </a:p>
        </p:txBody>
      </p:sp>
      <p:sp>
        <p:nvSpPr>
          <p:cNvPr id="45058" name="Text Box 3"/>
          <p:cNvSpPr txBox="1">
            <a:spLocks noChangeArrowheads="1"/>
          </p:cNvSpPr>
          <p:nvPr/>
        </p:nvSpPr>
        <p:spPr bwMode="auto">
          <a:xfrm>
            <a:off x="676275" y="1227138"/>
            <a:ext cx="78628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First described in 1951 by Nobel laureate, Linus Pauling,</a:t>
            </a:r>
          </a:p>
          <a:p>
            <a:pPr eaLnBrk="1" hangingPunct="1"/>
            <a:r>
              <a:rPr lang="en-GB">
                <a:solidFill>
                  <a:srgbClr val="0E207F"/>
                </a:solidFill>
                <a:latin typeface="Calibri" pitchFamily="34" charset="0"/>
              </a:rPr>
              <a:t>The </a:t>
            </a:r>
            <a:r>
              <a:rPr lang="en-GB">
                <a:solidFill>
                  <a:srgbClr val="0E207F"/>
                </a:solidFill>
                <a:latin typeface="Symbol" pitchFamily="18" charset="2"/>
              </a:rPr>
              <a:t>a</a:t>
            </a:r>
            <a:r>
              <a:rPr lang="en-GB">
                <a:solidFill>
                  <a:srgbClr val="0E207F"/>
                </a:solidFill>
                <a:latin typeface="Calibri" pitchFamily="34" charset="0"/>
              </a:rPr>
              <a:t>-helix is a major structural element in proteins. </a:t>
            </a:r>
          </a:p>
          <a:p>
            <a:pPr eaLnBrk="1" hangingPunct="1"/>
            <a:endParaRPr lang="en-GB">
              <a:solidFill>
                <a:srgbClr val="0E207F"/>
              </a:solidFill>
              <a:latin typeface="Calibri" pitchFamily="34" charset="0"/>
            </a:endParaRPr>
          </a:p>
        </p:txBody>
      </p:sp>
      <p:pic>
        <p:nvPicPr>
          <p:cNvPr id="45059" name="Picture 4" descr="a-helices"/>
          <p:cNvPicPr>
            <a:picLocks noChangeAspect="1" noChangeArrowheads="1"/>
          </p:cNvPicPr>
          <p:nvPr/>
        </p:nvPicPr>
        <p:blipFill>
          <a:blip r:embed="rId2">
            <a:extLst>
              <a:ext uri="{28A0092B-C50C-407E-A947-70E740481C1C}">
                <a14:useLocalDpi xmlns:a14="http://schemas.microsoft.com/office/drawing/2010/main" val="0"/>
              </a:ext>
            </a:extLst>
          </a:blip>
          <a:srcRect t="6908" r="76848" b="21350"/>
          <a:stretch>
            <a:fillRect/>
          </a:stretch>
        </p:blipFill>
        <p:spPr bwMode="auto">
          <a:xfrm>
            <a:off x="1535113" y="2219325"/>
            <a:ext cx="136207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5"/>
          <p:cNvSpPr txBox="1">
            <a:spLocks noChangeArrowheads="1"/>
          </p:cNvSpPr>
          <p:nvPr/>
        </p:nvSpPr>
        <p:spPr bwMode="auto">
          <a:xfrm>
            <a:off x="1092200" y="5259388"/>
            <a:ext cx="2303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Right-handed</a:t>
            </a:r>
            <a:r>
              <a:rPr lang="en-GB" sz="1800">
                <a:solidFill>
                  <a:srgbClr val="0E207F"/>
                </a:solidFill>
                <a:latin typeface="Symbol" pitchFamily="18" charset="2"/>
              </a:rPr>
              <a:t> a</a:t>
            </a:r>
            <a:r>
              <a:rPr lang="en-GB" sz="1800">
                <a:solidFill>
                  <a:srgbClr val="0E207F"/>
                </a:solidFill>
                <a:latin typeface="Calibri" pitchFamily="34" charset="0"/>
              </a:rPr>
              <a:t>-helix</a:t>
            </a:r>
          </a:p>
          <a:p>
            <a:pPr eaLnBrk="1" hangingPunct="1"/>
            <a:r>
              <a:rPr lang="en-GB" sz="1800">
                <a:solidFill>
                  <a:srgbClr val="0E207F"/>
                </a:solidFill>
                <a:latin typeface="Calibri" pitchFamily="34" charset="0"/>
              </a:rPr>
              <a:t>3.6 residues/turn</a:t>
            </a:r>
          </a:p>
        </p:txBody>
      </p:sp>
      <p:sp>
        <p:nvSpPr>
          <p:cNvPr id="45061" name="Text Box 6"/>
          <p:cNvSpPr txBox="1">
            <a:spLocks noChangeArrowheads="1"/>
          </p:cNvSpPr>
          <p:nvPr/>
        </p:nvSpPr>
        <p:spPr bwMode="auto">
          <a:xfrm>
            <a:off x="4537075" y="2251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solidFill>
                <a:srgbClr val="0E207F"/>
              </a:solidFill>
              <a:latin typeface="Calibri" pitchFamily="34" charset="0"/>
            </a:endParaRPr>
          </a:p>
        </p:txBody>
      </p:sp>
      <p:sp>
        <p:nvSpPr>
          <p:cNvPr id="45062" name="Text Box 7"/>
          <p:cNvSpPr txBox="1">
            <a:spLocks noChangeArrowheads="1"/>
          </p:cNvSpPr>
          <p:nvPr/>
        </p:nvSpPr>
        <p:spPr bwMode="auto">
          <a:xfrm>
            <a:off x="4105275" y="1920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solidFill>
                <a:srgbClr val="0E207F"/>
              </a:solidFill>
              <a:latin typeface="Calibri" pitchFamily="34" charset="0"/>
            </a:endParaRPr>
          </a:p>
        </p:txBody>
      </p:sp>
      <p:pic>
        <p:nvPicPr>
          <p:cNvPr id="45063" name="Picture 8" descr="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238" y="2112963"/>
            <a:ext cx="1133475"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9" descr="h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338" y="2120900"/>
            <a:ext cx="1119187"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Text Box 10"/>
          <p:cNvSpPr txBox="1">
            <a:spLocks noChangeArrowheads="1"/>
          </p:cNvSpPr>
          <p:nvPr/>
        </p:nvSpPr>
        <p:spPr bwMode="auto">
          <a:xfrm>
            <a:off x="3851275" y="5237163"/>
            <a:ext cx="17129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Backbone representation</a:t>
            </a:r>
          </a:p>
          <a:p>
            <a:pPr eaLnBrk="1" hangingPunct="1"/>
            <a:r>
              <a:rPr lang="en-GB" sz="1800">
                <a:solidFill>
                  <a:srgbClr val="0E207F"/>
                </a:solidFill>
                <a:latin typeface="Calibri" pitchFamily="34" charset="0"/>
              </a:rPr>
              <a:t>of an </a:t>
            </a:r>
            <a:r>
              <a:rPr lang="en-GB" sz="1800">
                <a:solidFill>
                  <a:srgbClr val="0E207F"/>
                </a:solidFill>
                <a:latin typeface="Symbol" pitchFamily="18" charset="2"/>
              </a:rPr>
              <a:t>a</a:t>
            </a:r>
            <a:r>
              <a:rPr lang="en-GB" sz="1800">
                <a:solidFill>
                  <a:srgbClr val="0E207F"/>
                </a:solidFill>
                <a:latin typeface="Calibri" pitchFamily="34" charset="0"/>
              </a:rPr>
              <a:t>-helix</a:t>
            </a:r>
          </a:p>
        </p:txBody>
      </p:sp>
      <p:sp>
        <p:nvSpPr>
          <p:cNvPr id="45066" name="Text Box 11"/>
          <p:cNvSpPr txBox="1">
            <a:spLocks noChangeArrowheads="1"/>
          </p:cNvSpPr>
          <p:nvPr/>
        </p:nvSpPr>
        <p:spPr bwMode="auto">
          <a:xfrm>
            <a:off x="6211888" y="5168900"/>
            <a:ext cx="171291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solidFill>
                  <a:srgbClr val="0E207F"/>
                </a:solidFill>
                <a:latin typeface="Calibri" pitchFamily="34" charset="0"/>
              </a:rPr>
              <a:t>‘</a:t>
            </a:r>
            <a:r>
              <a:rPr lang="en-GB" sz="1800">
                <a:solidFill>
                  <a:srgbClr val="0E207F"/>
                </a:solidFill>
                <a:latin typeface="Calibri" pitchFamily="34" charset="0"/>
              </a:rPr>
              <a:t>ribbon</a:t>
            </a:r>
            <a:r>
              <a:rPr lang="en-GB" altLang="en-US" sz="1800">
                <a:solidFill>
                  <a:srgbClr val="0E207F"/>
                </a:solidFill>
                <a:latin typeface="Calibri" pitchFamily="34" charset="0"/>
              </a:rPr>
              <a:t>’</a:t>
            </a:r>
            <a:endParaRPr lang="en-GB" sz="1800">
              <a:solidFill>
                <a:srgbClr val="0E207F"/>
              </a:solidFill>
              <a:latin typeface="Calibri" pitchFamily="34" charset="0"/>
            </a:endParaRPr>
          </a:p>
          <a:p>
            <a:pPr eaLnBrk="1" hangingPunct="1"/>
            <a:r>
              <a:rPr lang="en-GB" sz="1800">
                <a:solidFill>
                  <a:srgbClr val="0E207F"/>
                </a:solidFill>
                <a:latin typeface="Calibri" pitchFamily="34" charset="0"/>
              </a:rPr>
              <a:t>representation</a:t>
            </a:r>
          </a:p>
          <a:p>
            <a:pPr eaLnBrk="1" hangingPunct="1"/>
            <a:r>
              <a:rPr lang="en-GB" sz="1800">
                <a:solidFill>
                  <a:srgbClr val="0E207F"/>
                </a:solidFill>
                <a:latin typeface="Calibri" pitchFamily="34" charset="0"/>
              </a:rPr>
              <a:t>of an </a:t>
            </a:r>
            <a:r>
              <a:rPr lang="en-GB" sz="1800">
                <a:solidFill>
                  <a:srgbClr val="0E207F"/>
                </a:solidFill>
                <a:latin typeface="Symbol" pitchFamily="18" charset="2"/>
              </a:rPr>
              <a:t>a</a:t>
            </a:r>
            <a:r>
              <a:rPr lang="en-GB" sz="1800">
                <a:solidFill>
                  <a:srgbClr val="0E207F"/>
                </a:solidFill>
                <a:latin typeface="Calibri" pitchFamily="34" charset="0"/>
              </a:rPr>
              <a:t>-helix</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p:cNvSpPr txBox="1">
            <a:spLocks noChangeArrowheads="1"/>
          </p:cNvSpPr>
          <p:nvPr/>
        </p:nvSpPr>
        <p:spPr bwMode="auto">
          <a:xfrm>
            <a:off x="2824163" y="342900"/>
            <a:ext cx="2593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i="1">
                <a:solidFill>
                  <a:srgbClr val="953735"/>
                </a:solidFill>
                <a:latin typeface="Calibri" pitchFamily="34" charset="0"/>
              </a:rPr>
              <a:t>The </a:t>
            </a:r>
            <a:r>
              <a:rPr lang="en-GB" sz="3600" i="1">
                <a:solidFill>
                  <a:srgbClr val="953735"/>
                </a:solidFill>
                <a:latin typeface="Symbol" pitchFamily="18" charset="2"/>
              </a:rPr>
              <a:t>a </a:t>
            </a:r>
            <a:r>
              <a:rPr lang="en-GB" sz="3600" i="1">
                <a:solidFill>
                  <a:srgbClr val="953735"/>
                </a:solidFill>
                <a:latin typeface="Calibri" pitchFamily="34" charset="0"/>
              </a:rPr>
              <a:t>-helix</a:t>
            </a:r>
          </a:p>
        </p:txBody>
      </p:sp>
      <p:pic>
        <p:nvPicPr>
          <p:cNvPr id="46082" name="Picture 3" descr="helic side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1017588"/>
            <a:ext cx="18049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4" descr="helic top 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588" y="3224213"/>
            <a:ext cx="2805112"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5"/>
          <p:cNvSpPr txBox="1">
            <a:spLocks noChangeArrowheads="1"/>
          </p:cNvSpPr>
          <p:nvPr/>
        </p:nvSpPr>
        <p:spPr bwMode="auto">
          <a:xfrm>
            <a:off x="5797550" y="2727325"/>
            <a:ext cx="3097213"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GB" sz="2200">
              <a:solidFill>
                <a:srgbClr val="0E207F"/>
              </a:solidFill>
              <a:latin typeface="Calibri" pitchFamily="34" charset="0"/>
            </a:endParaRPr>
          </a:p>
          <a:p>
            <a:pPr eaLnBrk="1" hangingPunct="1"/>
            <a:r>
              <a:rPr lang="en-GB" sz="2200">
                <a:solidFill>
                  <a:srgbClr val="0E207F"/>
                </a:solidFill>
                <a:latin typeface="Calibri" pitchFamily="34" charset="0"/>
              </a:rPr>
              <a:t>Although theoretically helices can be either right-handed or left handed, the usage of </a:t>
            </a:r>
            <a:r>
              <a:rPr lang="en-GB" sz="2200" i="1">
                <a:solidFill>
                  <a:srgbClr val="0E207F"/>
                </a:solidFill>
                <a:latin typeface="Calibri" pitchFamily="34" charset="0"/>
              </a:rPr>
              <a:t>L</a:t>
            </a:r>
            <a:r>
              <a:rPr lang="en-GB" sz="2200">
                <a:solidFill>
                  <a:srgbClr val="0E207F"/>
                </a:solidFill>
                <a:latin typeface="Calibri" pitchFamily="34" charset="0"/>
              </a:rPr>
              <a:t>-amino acids in proteins means that right-handed helices are favoured.</a:t>
            </a:r>
          </a:p>
          <a:p>
            <a:pPr eaLnBrk="1" hangingPunct="1"/>
            <a:endParaRPr lang="en-GB" sz="2200">
              <a:solidFill>
                <a:srgbClr val="0E207F"/>
              </a:solidFill>
              <a:latin typeface="Calibri" pitchFamily="34" charset="0"/>
            </a:endParaRPr>
          </a:p>
        </p:txBody>
      </p:sp>
      <p:sp>
        <p:nvSpPr>
          <p:cNvPr id="46085" name="Text Box 6"/>
          <p:cNvSpPr txBox="1">
            <a:spLocks noChangeArrowheads="1"/>
          </p:cNvSpPr>
          <p:nvPr/>
        </p:nvSpPr>
        <p:spPr bwMode="auto">
          <a:xfrm>
            <a:off x="989013" y="5929313"/>
            <a:ext cx="1425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0E207F"/>
                </a:solidFill>
                <a:latin typeface="Calibri" pitchFamily="34" charset="0"/>
              </a:rPr>
              <a:t>Side View </a:t>
            </a:r>
          </a:p>
        </p:txBody>
      </p:sp>
      <p:sp>
        <p:nvSpPr>
          <p:cNvPr id="46086" name="Text Box 7"/>
          <p:cNvSpPr txBox="1">
            <a:spLocks noChangeArrowheads="1"/>
          </p:cNvSpPr>
          <p:nvPr/>
        </p:nvSpPr>
        <p:spPr bwMode="auto">
          <a:xfrm>
            <a:off x="3406775" y="5907088"/>
            <a:ext cx="1425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0E207F"/>
                </a:solidFill>
                <a:latin typeface="Calibri" pitchFamily="34" charset="0"/>
              </a:rPr>
              <a:t>Top View </a:t>
            </a:r>
          </a:p>
        </p:txBody>
      </p:sp>
      <p:sp>
        <p:nvSpPr>
          <p:cNvPr id="46087" name="Rectangle 8"/>
          <p:cNvSpPr>
            <a:spLocks noChangeArrowheads="1"/>
          </p:cNvSpPr>
          <p:nvPr/>
        </p:nvSpPr>
        <p:spPr bwMode="auto">
          <a:xfrm>
            <a:off x="2762250" y="1343025"/>
            <a:ext cx="3328988"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200">
                <a:solidFill>
                  <a:srgbClr val="0E207F"/>
                </a:solidFill>
                <a:latin typeface="Calibri" pitchFamily="34" charset="0"/>
              </a:rPr>
              <a:t>The side chains of individual amino acids project out from within the </a:t>
            </a:r>
            <a:r>
              <a:rPr lang="en-GB" sz="2200">
                <a:solidFill>
                  <a:srgbClr val="0E207F"/>
                </a:solidFill>
                <a:latin typeface="Symbol" pitchFamily="18" charset="2"/>
              </a:rPr>
              <a:t>a</a:t>
            </a:r>
            <a:r>
              <a:rPr lang="en-GB" sz="2200">
                <a:solidFill>
                  <a:srgbClr val="0E207F"/>
                </a:solidFill>
                <a:latin typeface="Calibri" pitchFamily="34" charset="0"/>
              </a:rPr>
              <a:t> –helix.</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p:cNvSpPr txBox="1">
            <a:spLocks noChangeArrowheads="1"/>
          </p:cNvSpPr>
          <p:nvPr/>
        </p:nvSpPr>
        <p:spPr bwMode="auto">
          <a:xfrm>
            <a:off x="1381125" y="347663"/>
            <a:ext cx="5661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i="1">
                <a:solidFill>
                  <a:srgbClr val="953735"/>
                </a:solidFill>
                <a:latin typeface="Calibri" pitchFamily="34" charset="0"/>
              </a:rPr>
              <a:t>Proline is a Kinky Amino Acid</a:t>
            </a:r>
          </a:p>
        </p:txBody>
      </p:sp>
      <p:sp>
        <p:nvSpPr>
          <p:cNvPr id="47106" name="Text Box 3"/>
          <p:cNvSpPr txBox="1">
            <a:spLocks noChangeArrowheads="1"/>
          </p:cNvSpPr>
          <p:nvPr/>
        </p:nvSpPr>
        <p:spPr bwMode="auto">
          <a:xfrm>
            <a:off x="200025" y="1360488"/>
            <a:ext cx="86915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In proline, the last atom of the side chain is bonded to the main chain N atom.  </a:t>
            </a:r>
          </a:p>
        </p:txBody>
      </p:sp>
      <p:pic>
        <p:nvPicPr>
          <p:cNvPr id="47107" name="Picture 4" descr="prolin"/>
          <p:cNvPicPr>
            <a:picLocks noChangeAspect="1" noChangeArrowheads="1"/>
          </p:cNvPicPr>
          <p:nvPr/>
        </p:nvPicPr>
        <p:blipFill>
          <a:blip r:embed="rId2">
            <a:extLst>
              <a:ext uri="{28A0092B-C50C-407E-A947-70E740481C1C}">
                <a14:useLocalDpi xmlns:a14="http://schemas.microsoft.com/office/drawing/2010/main" val="0"/>
              </a:ext>
            </a:extLst>
          </a:blip>
          <a:srcRect b="30858"/>
          <a:stretch>
            <a:fillRect/>
          </a:stretch>
        </p:blipFill>
        <p:spPr bwMode="auto">
          <a:xfrm>
            <a:off x="965200" y="2846388"/>
            <a:ext cx="2212975" cy="159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7108" name="Rectangle 5"/>
          <p:cNvSpPr>
            <a:spLocks noChangeArrowheads="1"/>
          </p:cNvSpPr>
          <p:nvPr/>
        </p:nvSpPr>
        <p:spPr bwMode="auto">
          <a:xfrm>
            <a:off x="446088" y="5105400"/>
            <a:ext cx="82184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solidFill>
                  <a:srgbClr val="0E207F"/>
                </a:solidFill>
                <a:latin typeface="Calibri" pitchFamily="34" charset="0"/>
              </a:rPr>
              <a:t>This prevents the N atom from hydrogen bonding with the C=O groups of another residue within the helix, thereby distorting the helical conformation, putting a </a:t>
            </a:r>
            <a:r>
              <a:rPr lang="en-GB" altLang="en-US" sz="2400">
                <a:solidFill>
                  <a:srgbClr val="0E207F"/>
                </a:solidFill>
                <a:latin typeface="Calibri" pitchFamily="34" charset="0"/>
              </a:rPr>
              <a:t>‘</a:t>
            </a:r>
            <a:r>
              <a:rPr lang="en-GB" sz="2400">
                <a:solidFill>
                  <a:srgbClr val="0E207F"/>
                </a:solidFill>
                <a:latin typeface="Calibri" pitchFamily="34" charset="0"/>
              </a:rPr>
              <a:t>kink</a:t>
            </a:r>
            <a:r>
              <a:rPr lang="en-GB" altLang="en-US" sz="2400">
                <a:solidFill>
                  <a:srgbClr val="0E207F"/>
                </a:solidFill>
                <a:latin typeface="Calibri" pitchFamily="34" charset="0"/>
              </a:rPr>
              <a:t>’</a:t>
            </a:r>
            <a:r>
              <a:rPr lang="en-GB" sz="2400">
                <a:solidFill>
                  <a:srgbClr val="0E207F"/>
                </a:solidFill>
                <a:latin typeface="Calibri" pitchFamily="34" charset="0"/>
              </a:rPr>
              <a:t> into it.</a:t>
            </a:r>
          </a:p>
        </p:txBody>
      </p:sp>
      <p:pic>
        <p:nvPicPr>
          <p:cNvPr id="47109" name="Picture 6" descr="kinkyhel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813" y="2268538"/>
            <a:ext cx="5097462"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7"/>
          <p:cNvSpPr txBox="1">
            <a:spLocks noChangeArrowheads="1"/>
          </p:cNvSpPr>
          <p:nvPr/>
        </p:nvSpPr>
        <p:spPr bwMode="auto">
          <a:xfrm>
            <a:off x="1444625" y="4395788"/>
            <a:ext cx="110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proline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2"/>
          <p:cNvSpPr txBox="1">
            <a:spLocks noChangeArrowheads="1"/>
          </p:cNvSpPr>
          <p:nvPr/>
        </p:nvSpPr>
        <p:spPr bwMode="auto">
          <a:xfrm>
            <a:off x="2206625" y="328613"/>
            <a:ext cx="4121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i="1">
                <a:solidFill>
                  <a:srgbClr val="953735"/>
                </a:solidFill>
                <a:latin typeface="Calibri" pitchFamily="34" charset="0"/>
              </a:rPr>
              <a:t>The </a:t>
            </a:r>
            <a:r>
              <a:rPr lang="en-GB" sz="3600" i="1">
                <a:solidFill>
                  <a:srgbClr val="953735"/>
                </a:solidFill>
                <a:latin typeface="Symbol" pitchFamily="18" charset="2"/>
              </a:rPr>
              <a:t>b </a:t>
            </a:r>
            <a:r>
              <a:rPr lang="en-GB" sz="3600" i="1">
                <a:solidFill>
                  <a:srgbClr val="953735"/>
                </a:solidFill>
                <a:latin typeface="Calibri" pitchFamily="34" charset="0"/>
              </a:rPr>
              <a:t>-pleated sheet</a:t>
            </a:r>
          </a:p>
        </p:txBody>
      </p:sp>
      <p:sp>
        <p:nvSpPr>
          <p:cNvPr id="48130" name="Text Box 3"/>
          <p:cNvSpPr txBox="1">
            <a:spLocks noChangeArrowheads="1"/>
          </p:cNvSpPr>
          <p:nvPr/>
        </p:nvSpPr>
        <p:spPr bwMode="auto">
          <a:xfrm>
            <a:off x="563563" y="5041900"/>
            <a:ext cx="79962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In the </a:t>
            </a:r>
            <a:r>
              <a:rPr lang="en-GB">
                <a:solidFill>
                  <a:srgbClr val="0E207F"/>
                </a:solidFill>
                <a:latin typeface="Symbol" pitchFamily="18" charset="2"/>
              </a:rPr>
              <a:t>b</a:t>
            </a:r>
            <a:r>
              <a:rPr lang="en-GB">
                <a:solidFill>
                  <a:srgbClr val="0E207F"/>
                </a:solidFill>
                <a:latin typeface="Calibri" pitchFamily="34" charset="0"/>
              </a:rPr>
              <a:t>-pleated sheet, the NH and C=O groups point out at right angles to the line of the backbone. This almost two dimensional sheet is pleated, like the bellows of an accordion.</a:t>
            </a:r>
          </a:p>
        </p:txBody>
      </p:sp>
      <p:pic>
        <p:nvPicPr>
          <p:cNvPr id="48131" name="Picture 4" descr="b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019175"/>
            <a:ext cx="812165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5"/>
          <p:cNvSpPr txBox="1">
            <a:spLocks noChangeArrowheads="1"/>
          </p:cNvSpPr>
          <p:nvPr/>
        </p:nvSpPr>
        <p:spPr bwMode="auto">
          <a:xfrm>
            <a:off x="2879725" y="4600575"/>
            <a:ext cx="1712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Backbone</a:t>
            </a:r>
          </a:p>
        </p:txBody>
      </p:sp>
      <p:sp>
        <p:nvSpPr>
          <p:cNvPr id="48133" name="Text Box 6"/>
          <p:cNvSpPr txBox="1">
            <a:spLocks noChangeArrowheads="1"/>
          </p:cNvSpPr>
          <p:nvPr/>
        </p:nvSpPr>
        <p:spPr bwMode="auto">
          <a:xfrm>
            <a:off x="5386388" y="4657725"/>
            <a:ext cx="28813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solidFill>
                  <a:srgbClr val="0E207F"/>
                </a:solidFill>
                <a:latin typeface="Calibri" pitchFamily="34" charset="0"/>
              </a:rPr>
              <a:t>‘</a:t>
            </a:r>
            <a:r>
              <a:rPr lang="en-GB" sz="1800">
                <a:solidFill>
                  <a:srgbClr val="0E207F"/>
                </a:solidFill>
                <a:latin typeface="Calibri" pitchFamily="34" charset="0"/>
              </a:rPr>
              <a:t>ribbon</a:t>
            </a:r>
            <a:r>
              <a:rPr lang="en-GB" altLang="en-US" sz="1800">
                <a:solidFill>
                  <a:srgbClr val="0E207F"/>
                </a:solidFill>
                <a:latin typeface="Calibri" pitchFamily="34" charset="0"/>
              </a:rPr>
              <a:t>’</a:t>
            </a:r>
            <a:r>
              <a:rPr lang="en-GB" sz="1800">
                <a:solidFill>
                  <a:srgbClr val="0E207F"/>
                </a:solidFill>
                <a:latin typeface="Calibri" pitchFamily="34" charset="0"/>
              </a:rPr>
              <a:t> representation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482600" y="874713"/>
            <a:ext cx="821690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sz="2400">
                <a:solidFill>
                  <a:srgbClr val="0E207F"/>
                </a:solidFill>
                <a:latin typeface="Calibri" pitchFamily="34" charset="0"/>
              </a:rPr>
              <a:t>Alternate </a:t>
            </a:r>
            <a:r>
              <a:rPr lang="en-GB" sz="2400">
                <a:solidFill>
                  <a:srgbClr val="0E207F"/>
                </a:solidFill>
                <a:latin typeface="Symbol" pitchFamily="18" charset="2"/>
              </a:rPr>
              <a:t>b</a:t>
            </a:r>
            <a:r>
              <a:rPr lang="en-GB" sz="2400">
                <a:solidFill>
                  <a:srgbClr val="0E207F"/>
                </a:solidFill>
                <a:latin typeface="Calibri" pitchFamily="34" charset="0"/>
              </a:rPr>
              <a:t> -strands can run in the same direction to give a parallel </a:t>
            </a:r>
            <a:r>
              <a:rPr lang="en-GB" sz="2400">
                <a:solidFill>
                  <a:srgbClr val="0E207F"/>
                </a:solidFill>
                <a:latin typeface="Symbol" pitchFamily="18" charset="2"/>
              </a:rPr>
              <a:t>b</a:t>
            </a:r>
            <a:r>
              <a:rPr lang="en-GB" sz="2400">
                <a:solidFill>
                  <a:srgbClr val="0E207F"/>
                </a:solidFill>
                <a:latin typeface="Calibri" pitchFamily="34" charset="0"/>
              </a:rPr>
              <a:t>-pleated sheet or in opposite directions to give an antiparallel </a:t>
            </a:r>
            <a:r>
              <a:rPr lang="en-GB" sz="2400">
                <a:solidFill>
                  <a:srgbClr val="0E207F"/>
                </a:solidFill>
                <a:latin typeface="Symbol" pitchFamily="18" charset="2"/>
              </a:rPr>
              <a:t>b</a:t>
            </a:r>
            <a:r>
              <a:rPr lang="en-GB" sz="2400">
                <a:solidFill>
                  <a:srgbClr val="0E207F"/>
                </a:solidFill>
                <a:latin typeface="Calibri" pitchFamily="34" charset="0"/>
              </a:rPr>
              <a:t> -pleated sheet. </a:t>
            </a:r>
          </a:p>
          <a:p>
            <a:pPr>
              <a:spcBef>
                <a:spcPct val="50000"/>
              </a:spcBef>
            </a:pPr>
            <a:r>
              <a:rPr lang="en-GB" sz="2400">
                <a:solidFill>
                  <a:srgbClr val="0E207F"/>
                </a:solidFill>
                <a:latin typeface="Calibri" pitchFamily="34" charset="0"/>
              </a:rPr>
              <a:t>The pleating in each case allows for the best alignment of the hydrogen bonded groups</a:t>
            </a:r>
          </a:p>
        </p:txBody>
      </p:sp>
      <p:sp>
        <p:nvSpPr>
          <p:cNvPr id="49154" name="Text Box 3"/>
          <p:cNvSpPr txBox="1">
            <a:spLocks noChangeArrowheads="1"/>
          </p:cNvSpPr>
          <p:nvPr/>
        </p:nvSpPr>
        <p:spPr bwMode="auto">
          <a:xfrm>
            <a:off x="2308225" y="265113"/>
            <a:ext cx="4121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i="1">
                <a:solidFill>
                  <a:srgbClr val="953735"/>
                </a:solidFill>
                <a:latin typeface="Calibri" pitchFamily="34" charset="0"/>
              </a:rPr>
              <a:t>The </a:t>
            </a:r>
            <a:r>
              <a:rPr lang="en-GB" sz="3600" i="1">
                <a:solidFill>
                  <a:srgbClr val="953735"/>
                </a:solidFill>
                <a:latin typeface="Symbol" pitchFamily="18" charset="2"/>
              </a:rPr>
              <a:t>b </a:t>
            </a:r>
            <a:r>
              <a:rPr lang="en-GB" sz="3600" i="1">
                <a:solidFill>
                  <a:srgbClr val="953735"/>
                </a:solidFill>
                <a:latin typeface="Calibri" pitchFamily="34" charset="0"/>
              </a:rPr>
              <a:t>-pleated sheet</a:t>
            </a:r>
          </a:p>
        </p:txBody>
      </p:sp>
      <p:sp>
        <p:nvSpPr>
          <p:cNvPr id="49155" name="Text Box 4"/>
          <p:cNvSpPr txBox="1">
            <a:spLocks noChangeArrowheads="1"/>
          </p:cNvSpPr>
          <p:nvPr/>
        </p:nvSpPr>
        <p:spPr bwMode="auto">
          <a:xfrm>
            <a:off x="568325" y="5859463"/>
            <a:ext cx="4019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Anti-parallel </a:t>
            </a:r>
            <a:r>
              <a:rPr lang="en-GB">
                <a:solidFill>
                  <a:srgbClr val="0E207F"/>
                </a:solidFill>
                <a:latin typeface="Symbol" pitchFamily="18" charset="2"/>
              </a:rPr>
              <a:t>b</a:t>
            </a:r>
            <a:r>
              <a:rPr lang="en-GB">
                <a:solidFill>
                  <a:srgbClr val="0E207F"/>
                </a:solidFill>
                <a:latin typeface="Calibri" pitchFamily="34" charset="0"/>
              </a:rPr>
              <a:t>-pleated sheet </a:t>
            </a:r>
          </a:p>
        </p:txBody>
      </p:sp>
      <p:pic>
        <p:nvPicPr>
          <p:cNvPr id="49156" name="Picture 5" descr="anti-parallel b-sh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3" y="3181350"/>
            <a:ext cx="3087687"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6" descr="parallel b-sh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400" y="2990850"/>
            <a:ext cx="234950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 Box 7"/>
          <p:cNvSpPr txBox="1">
            <a:spLocks noChangeArrowheads="1"/>
          </p:cNvSpPr>
          <p:nvPr/>
        </p:nvSpPr>
        <p:spPr bwMode="auto">
          <a:xfrm>
            <a:off x="5216525" y="5884863"/>
            <a:ext cx="3584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Parallel </a:t>
            </a:r>
            <a:r>
              <a:rPr lang="en-GB">
                <a:solidFill>
                  <a:srgbClr val="0E207F"/>
                </a:solidFill>
                <a:latin typeface="Symbol" pitchFamily="18" charset="2"/>
              </a:rPr>
              <a:t>b</a:t>
            </a:r>
            <a:r>
              <a:rPr lang="en-GB">
                <a:solidFill>
                  <a:srgbClr val="0E207F"/>
                </a:solidFill>
                <a:latin typeface="Calibri" pitchFamily="34" charset="0"/>
              </a:rPr>
              <a:t>-pleated sheet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p:cNvSpPr txBox="1">
            <a:spLocks noChangeArrowheads="1"/>
          </p:cNvSpPr>
          <p:nvPr/>
        </p:nvSpPr>
        <p:spPr bwMode="auto">
          <a:xfrm>
            <a:off x="2365375" y="203200"/>
            <a:ext cx="3776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i="1">
                <a:solidFill>
                  <a:srgbClr val="953735"/>
                </a:solidFill>
                <a:latin typeface="Calibri" pitchFamily="34" charset="0"/>
              </a:rPr>
              <a:t>Folding of Proteins</a:t>
            </a:r>
          </a:p>
        </p:txBody>
      </p:sp>
      <p:sp>
        <p:nvSpPr>
          <p:cNvPr id="50178" name="Text Box 3"/>
          <p:cNvSpPr txBox="1">
            <a:spLocks noChangeArrowheads="1"/>
          </p:cNvSpPr>
          <p:nvPr/>
        </p:nvSpPr>
        <p:spPr bwMode="auto">
          <a:xfrm>
            <a:off x="650875" y="877888"/>
            <a:ext cx="80518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Proteins generally fold into a single conformation of lowest energy.</a:t>
            </a:r>
          </a:p>
          <a:p>
            <a:pPr eaLnBrk="1" hangingPunct="1"/>
            <a:endParaRPr lang="en-GB">
              <a:solidFill>
                <a:srgbClr val="0E207F"/>
              </a:solidFill>
              <a:latin typeface="Calibri" pitchFamily="34" charset="0"/>
            </a:endParaRPr>
          </a:p>
          <a:p>
            <a:pPr eaLnBrk="1" hangingPunct="1"/>
            <a:r>
              <a:rPr lang="en-GB">
                <a:solidFill>
                  <a:srgbClr val="0E207F"/>
                </a:solidFill>
                <a:latin typeface="Calibri" pitchFamily="34" charset="0"/>
              </a:rPr>
              <a:t>This can occur spontaneous or involve other molecules known as chaperones, which bind to the partly folded polypeptide chain and ensure that the folding continues along the most energetically favourable pathway.</a:t>
            </a:r>
          </a:p>
          <a:p>
            <a:pPr eaLnBrk="1" hangingPunct="1"/>
            <a:endParaRPr lang="en-GB">
              <a:solidFill>
                <a:srgbClr val="0E207F"/>
              </a:solidFill>
              <a:latin typeface="Calibri" pitchFamily="34" charset="0"/>
            </a:endParaRPr>
          </a:p>
          <a:p>
            <a:pPr eaLnBrk="1" hangingPunct="1"/>
            <a:r>
              <a:rPr lang="en-GB">
                <a:solidFill>
                  <a:srgbClr val="0E207F"/>
                </a:solidFill>
                <a:latin typeface="Calibri" pitchFamily="34" charset="0"/>
              </a:rPr>
              <a:t>By breaking the bonds that hold the protein together, we can denature the protein into the original flexible polypeptide.</a:t>
            </a:r>
          </a:p>
          <a:p>
            <a:pPr eaLnBrk="1" hangingPunct="1"/>
            <a:endParaRPr lang="en-GB">
              <a:solidFill>
                <a:srgbClr val="0E207F"/>
              </a:solidFill>
              <a:latin typeface="Calibri" pitchFamily="34" charset="0"/>
            </a:endParaRPr>
          </a:p>
          <a:p>
            <a:pPr eaLnBrk="1" hangingPunct="1"/>
            <a:r>
              <a:rPr lang="en-GB">
                <a:solidFill>
                  <a:srgbClr val="0E207F"/>
                </a:solidFill>
                <a:latin typeface="Calibri" pitchFamily="34" charset="0"/>
              </a:rPr>
              <a:t>Common denaturants used within the laboratory are urea (breaks hydrogen bonds) and 2-mercaptoethanol (breaks disulphide bonds).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1546225" y="220663"/>
            <a:ext cx="5483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i="1">
                <a:solidFill>
                  <a:srgbClr val="953735"/>
                </a:solidFill>
                <a:latin typeface="Calibri" pitchFamily="34" charset="0"/>
              </a:rPr>
              <a:t>Structural Levels of Proteins</a:t>
            </a:r>
          </a:p>
        </p:txBody>
      </p:sp>
      <p:sp>
        <p:nvSpPr>
          <p:cNvPr id="51202" name="Text Box 3"/>
          <p:cNvSpPr txBox="1">
            <a:spLocks noChangeArrowheads="1"/>
          </p:cNvSpPr>
          <p:nvPr/>
        </p:nvSpPr>
        <p:spPr bwMode="auto">
          <a:xfrm>
            <a:off x="492125" y="979488"/>
            <a:ext cx="314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Primary structure 	</a:t>
            </a:r>
          </a:p>
        </p:txBody>
      </p:sp>
      <p:sp>
        <p:nvSpPr>
          <p:cNvPr id="51203" name="Text Box 4"/>
          <p:cNvSpPr txBox="1">
            <a:spLocks noChangeArrowheads="1"/>
          </p:cNvSpPr>
          <p:nvPr/>
        </p:nvSpPr>
        <p:spPr bwMode="auto">
          <a:xfrm>
            <a:off x="466725" y="2478088"/>
            <a:ext cx="8321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Standard nomenclature dictates that we write a protein sequence from the amino terminus to the carboxyl terminus.</a:t>
            </a:r>
          </a:p>
          <a:p>
            <a:pPr eaLnBrk="1" hangingPunct="1"/>
            <a:endParaRPr lang="en-GB">
              <a:solidFill>
                <a:srgbClr val="0E207F"/>
              </a:solidFill>
              <a:latin typeface="Calibri" pitchFamily="34" charset="0"/>
            </a:endParaRPr>
          </a:p>
        </p:txBody>
      </p:sp>
      <p:sp>
        <p:nvSpPr>
          <p:cNvPr id="51204" name="Rectangle 5"/>
          <p:cNvSpPr>
            <a:spLocks noChangeArrowheads="1"/>
          </p:cNvSpPr>
          <p:nvPr/>
        </p:nvSpPr>
        <p:spPr bwMode="auto">
          <a:xfrm>
            <a:off x="465138" y="1574800"/>
            <a:ext cx="8285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solidFill>
                  <a:srgbClr val="0E207F"/>
                </a:solidFill>
                <a:latin typeface="Calibri" pitchFamily="34" charset="0"/>
              </a:rPr>
              <a:t>Simply the linear sequence of amino acids that  make up the protein. </a:t>
            </a:r>
          </a:p>
        </p:txBody>
      </p:sp>
      <p:pic>
        <p:nvPicPr>
          <p:cNvPr id="51205" name="Picture 6" descr="jp05"/>
          <p:cNvPicPr>
            <a:picLocks noChangeAspect="1" noChangeArrowheads="1"/>
          </p:cNvPicPr>
          <p:nvPr/>
        </p:nvPicPr>
        <p:blipFill>
          <a:blip r:embed="rId2">
            <a:extLst>
              <a:ext uri="{28A0092B-C50C-407E-A947-70E740481C1C}">
                <a14:useLocalDpi xmlns:a14="http://schemas.microsoft.com/office/drawing/2010/main" val="0"/>
              </a:ext>
            </a:extLst>
          </a:blip>
          <a:srcRect l="20886" t="6290" r="37242" b="76436"/>
          <a:stretch>
            <a:fillRect/>
          </a:stretch>
        </p:blipFill>
        <p:spPr bwMode="auto">
          <a:xfrm>
            <a:off x="1968500" y="3429000"/>
            <a:ext cx="5257800"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7"/>
          <p:cNvSpPr txBox="1">
            <a:spLocks noChangeArrowheads="1"/>
          </p:cNvSpPr>
          <p:nvPr/>
        </p:nvSpPr>
        <p:spPr bwMode="auto">
          <a:xfrm>
            <a:off x="4567238" y="4852988"/>
            <a:ext cx="554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600" b="1">
                <a:solidFill>
                  <a:srgbClr val="0E207F"/>
                </a:solidFill>
                <a:latin typeface="Calibri" pitchFamily="34" charset="0"/>
              </a:rPr>
              <a:t>NH</a:t>
            </a:r>
            <a:r>
              <a:rPr lang="en-GB" sz="1600" b="1" baseline="-25000">
                <a:solidFill>
                  <a:srgbClr val="0E207F"/>
                </a:solidFill>
                <a:latin typeface="Calibri" pitchFamily="34" charset="0"/>
              </a:rPr>
              <a:t>2</a:t>
            </a:r>
          </a:p>
        </p:txBody>
      </p:sp>
      <p:sp>
        <p:nvSpPr>
          <p:cNvPr id="51207" name="Text Box 8"/>
          <p:cNvSpPr txBox="1">
            <a:spLocks noChangeArrowheads="1"/>
          </p:cNvSpPr>
          <p:nvPr/>
        </p:nvSpPr>
        <p:spPr bwMode="auto">
          <a:xfrm rot="5400000">
            <a:off x="1739900" y="5740400"/>
            <a:ext cx="793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600" b="1">
                <a:solidFill>
                  <a:srgbClr val="0E207F"/>
                </a:solidFill>
                <a:latin typeface="Calibri" pitchFamily="34" charset="0"/>
              </a:rPr>
              <a:t>HOOC</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2"/>
          <p:cNvSpPr txBox="1">
            <a:spLocks noChangeArrowheads="1"/>
          </p:cNvSpPr>
          <p:nvPr/>
        </p:nvSpPr>
        <p:spPr bwMode="auto">
          <a:xfrm>
            <a:off x="1546225" y="563563"/>
            <a:ext cx="5483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i="1">
                <a:solidFill>
                  <a:srgbClr val="953735"/>
                </a:solidFill>
                <a:latin typeface="Calibri" pitchFamily="34" charset="0"/>
              </a:rPr>
              <a:t>Structural Levels of Proteins</a:t>
            </a:r>
          </a:p>
        </p:txBody>
      </p:sp>
      <p:sp>
        <p:nvSpPr>
          <p:cNvPr id="52226" name="Text Box 3"/>
          <p:cNvSpPr txBox="1">
            <a:spLocks noChangeArrowheads="1"/>
          </p:cNvSpPr>
          <p:nvPr/>
        </p:nvSpPr>
        <p:spPr bwMode="auto">
          <a:xfrm>
            <a:off x="3616325" y="1817688"/>
            <a:ext cx="314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Secondary structure	</a:t>
            </a:r>
          </a:p>
        </p:txBody>
      </p:sp>
      <p:sp>
        <p:nvSpPr>
          <p:cNvPr id="52227" name="Rectangle 4"/>
          <p:cNvSpPr>
            <a:spLocks noChangeArrowheads="1"/>
          </p:cNvSpPr>
          <p:nvPr/>
        </p:nvSpPr>
        <p:spPr bwMode="auto">
          <a:xfrm>
            <a:off x="3600450" y="2546350"/>
            <a:ext cx="470376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solidFill>
                  <a:srgbClr val="0E207F"/>
                </a:solidFill>
                <a:latin typeface="Calibri" pitchFamily="34" charset="0"/>
              </a:rPr>
              <a:t>Defined as local structural motifs within a protein, e.g. </a:t>
            </a:r>
            <a:r>
              <a:rPr lang="en-GB" sz="2400">
                <a:solidFill>
                  <a:srgbClr val="0E207F"/>
                </a:solidFill>
                <a:latin typeface="Symbol" pitchFamily="18" charset="2"/>
              </a:rPr>
              <a:t>a</a:t>
            </a:r>
            <a:r>
              <a:rPr lang="en-GB" sz="2400">
                <a:solidFill>
                  <a:srgbClr val="0E207F"/>
                </a:solidFill>
                <a:latin typeface="Calibri" pitchFamily="34" charset="0"/>
              </a:rPr>
              <a:t>-helices and </a:t>
            </a:r>
            <a:r>
              <a:rPr lang="en-GB" sz="2400">
                <a:solidFill>
                  <a:srgbClr val="0E207F"/>
                </a:solidFill>
                <a:latin typeface="Symbol" pitchFamily="18" charset="2"/>
              </a:rPr>
              <a:t>b</a:t>
            </a:r>
            <a:r>
              <a:rPr lang="en-GB" sz="2400">
                <a:solidFill>
                  <a:srgbClr val="0E207F"/>
                </a:solidFill>
                <a:latin typeface="Calibri" pitchFamily="34" charset="0"/>
              </a:rPr>
              <a:t>-pleated sheets. </a:t>
            </a:r>
          </a:p>
          <a:p>
            <a:endParaRPr lang="en-GB" sz="2400">
              <a:solidFill>
                <a:srgbClr val="0E207F"/>
              </a:solidFill>
              <a:latin typeface="Calibri" pitchFamily="34" charset="0"/>
            </a:endParaRPr>
          </a:p>
          <a:p>
            <a:r>
              <a:rPr lang="en-GB" sz="2400">
                <a:solidFill>
                  <a:srgbClr val="0E207F"/>
                </a:solidFill>
                <a:latin typeface="Calibri" pitchFamily="34" charset="0"/>
              </a:rPr>
              <a:t>Their existence within a protein is dictated by the primary structure or amino acid sequence.</a:t>
            </a:r>
          </a:p>
        </p:txBody>
      </p:sp>
      <p:pic>
        <p:nvPicPr>
          <p:cNvPr id="52228" name="Picture 5" descr="aheli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313" y="1954213"/>
            <a:ext cx="1452562"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6"/>
          <p:cNvSpPr>
            <a:spLocks noChangeArrowheads="1"/>
          </p:cNvSpPr>
          <p:nvPr/>
        </p:nvSpPr>
        <p:spPr bwMode="auto">
          <a:xfrm>
            <a:off x="1260475" y="5946775"/>
            <a:ext cx="110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a:solidFill>
                  <a:srgbClr val="0E207F"/>
                </a:solidFill>
                <a:latin typeface="Symbol" pitchFamily="18" charset="2"/>
              </a:rPr>
              <a:t>a</a:t>
            </a:r>
            <a:r>
              <a:rPr lang="en-GB" sz="2400">
                <a:solidFill>
                  <a:srgbClr val="0E207F"/>
                </a:solidFill>
                <a:latin typeface="Calibri" pitchFamily="34" charset="0"/>
              </a:rPr>
              <a:t>-helix</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4762500" y="2659063"/>
            <a:ext cx="42037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2400" b="1">
              <a:solidFill>
                <a:srgbClr val="0E207F"/>
              </a:solidFill>
              <a:latin typeface="Calibri" pitchFamily="34" charset="0"/>
            </a:endParaRPr>
          </a:p>
          <a:p>
            <a:r>
              <a:rPr lang="en-GB" sz="2400">
                <a:solidFill>
                  <a:srgbClr val="0E207F"/>
                </a:solidFill>
                <a:latin typeface="Calibri" pitchFamily="34" charset="0"/>
              </a:rPr>
              <a:t>Defined as the arrangement of the secondary structure motifs into compact globular structures called domains.</a:t>
            </a:r>
            <a:br>
              <a:rPr lang="en-GB" sz="2400">
                <a:solidFill>
                  <a:srgbClr val="0E207F"/>
                </a:solidFill>
                <a:latin typeface="Calibri" pitchFamily="34" charset="0"/>
              </a:rPr>
            </a:br>
            <a:endParaRPr lang="en-GB" sz="2400">
              <a:solidFill>
                <a:srgbClr val="0E207F"/>
              </a:solidFill>
              <a:latin typeface="Calibri" pitchFamily="34" charset="0"/>
            </a:endParaRPr>
          </a:p>
          <a:p>
            <a:endParaRPr lang="en-GB" sz="2400">
              <a:solidFill>
                <a:srgbClr val="0E207F"/>
              </a:solidFill>
              <a:latin typeface="Calibri" pitchFamily="34" charset="0"/>
            </a:endParaRPr>
          </a:p>
          <a:p>
            <a:endParaRPr lang="en-GB" sz="2400">
              <a:solidFill>
                <a:srgbClr val="0E207F"/>
              </a:solidFill>
              <a:latin typeface="Calibri" pitchFamily="34" charset="0"/>
            </a:endParaRPr>
          </a:p>
        </p:txBody>
      </p:sp>
      <p:sp>
        <p:nvSpPr>
          <p:cNvPr id="53250" name="Rectangle 3"/>
          <p:cNvSpPr>
            <a:spLocks noChangeArrowheads="1"/>
          </p:cNvSpPr>
          <p:nvPr/>
        </p:nvSpPr>
        <p:spPr bwMode="auto">
          <a:xfrm>
            <a:off x="4699000" y="2044700"/>
            <a:ext cx="253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a:solidFill>
                  <a:srgbClr val="0E207F"/>
                </a:solidFill>
                <a:latin typeface="Calibri" pitchFamily="34" charset="0"/>
              </a:rPr>
              <a:t>Tertiary Structure</a:t>
            </a:r>
          </a:p>
        </p:txBody>
      </p:sp>
      <p:pic>
        <p:nvPicPr>
          <p:cNvPr id="53251" name="Picture 4" descr="gf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1754188"/>
            <a:ext cx="3729037"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5"/>
          <p:cNvSpPr txBox="1">
            <a:spLocks noChangeArrowheads="1"/>
          </p:cNvSpPr>
          <p:nvPr/>
        </p:nvSpPr>
        <p:spPr bwMode="auto">
          <a:xfrm>
            <a:off x="1546225" y="563563"/>
            <a:ext cx="5483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i="1">
                <a:solidFill>
                  <a:srgbClr val="953735"/>
                </a:solidFill>
                <a:latin typeface="Calibri" pitchFamily="34" charset="0"/>
              </a:rPr>
              <a:t>Structural Levels of Proteins</a:t>
            </a:r>
          </a:p>
        </p:txBody>
      </p:sp>
      <p:sp>
        <p:nvSpPr>
          <p:cNvPr id="53253" name="Text Box 6"/>
          <p:cNvSpPr txBox="1">
            <a:spLocks noChangeArrowheads="1"/>
          </p:cNvSpPr>
          <p:nvPr/>
        </p:nvSpPr>
        <p:spPr bwMode="auto">
          <a:xfrm>
            <a:off x="454025" y="5673725"/>
            <a:ext cx="46497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0E207F"/>
                </a:solidFill>
                <a:latin typeface="Calibri" pitchFamily="34" charset="0"/>
              </a:rPr>
              <a:t>The Green Fluorescent Protein from the </a:t>
            </a:r>
            <a:r>
              <a:rPr lang="en-GB" sz="2000">
                <a:solidFill>
                  <a:srgbClr val="0E207F"/>
                </a:solidFill>
                <a:latin typeface="Helvetica" charset="0"/>
              </a:rPr>
              <a:t>Pacific jellyfish, </a:t>
            </a:r>
            <a:r>
              <a:rPr lang="en-GB" sz="2000" i="1">
                <a:solidFill>
                  <a:srgbClr val="0E207F"/>
                </a:solidFill>
                <a:latin typeface="Helvetica" charset="0"/>
              </a:rPr>
              <a:t>Aequoria victoria</a:t>
            </a:r>
            <a:r>
              <a:rPr lang="en-GB" sz="2000">
                <a:solidFill>
                  <a:srgbClr val="0E207F"/>
                </a:solidFill>
                <a:latin typeface="Calibri" pitchFamily="34" charset="0"/>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4559300" y="3092450"/>
            <a:ext cx="40767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solidFill>
                  <a:srgbClr val="0E207F"/>
                </a:solidFill>
                <a:latin typeface="Calibri" pitchFamily="34" charset="0"/>
              </a:rPr>
              <a:t>Defined as the three dimensional structure of a multimeric protein composed of several subunits.</a:t>
            </a:r>
          </a:p>
        </p:txBody>
      </p:sp>
      <p:pic>
        <p:nvPicPr>
          <p:cNvPr id="54274" name="Picture 3" descr="beta glob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2452688"/>
            <a:ext cx="3108325"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4"/>
          <p:cNvSpPr>
            <a:spLocks noChangeArrowheads="1"/>
          </p:cNvSpPr>
          <p:nvPr/>
        </p:nvSpPr>
        <p:spPr bwMode="auto">
          <a:xfrm>
            <a:off x="4419600" y="2336800"/>
            <a:ext cx="303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a:solidFill>
                  <a:srgbClr val="0E207F"/>
                </a:solidFill>
                <a:latin typeface="Calibri" pitchFamily="34" charset="0"/>
              </a:rPr>
              <a:t>Quaternary Structure</a:t>
            </a:r>
          </a:p>
        </p:txBody>
      </p:sp>
      <p:sp>
        <p:nvSpPr>
          <p:cNvPr id="54276" name="Text Box 5"/>
          <p:cNvSpPr txBox="1">
            <a:spLocks noChangeArrowheads="1"/>
          </p:cNvSpPr>
          <p:nvPr/>
        </p:nvSpPr>
        <p:spPr bwMode="auto">
          <a:xfrm>
            <a:off x="1673225" y="957263"/>
            <a:ext cx="5483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i="1">
                <a:solidFill>
                  <a:srgbClr val="953735"/>
                </a:solidFill>
                <a:latin typeface="Calibri" pitchFamily="34" charset="0"/>
              </a:rPr>
              <a:t>Structural Levels of Proteins</a:t>
            </a:r>
          </a:p>
        </p:txBody>
      </p:sp>
      <p:sp>
        <p:nvSpPr>
          <p:cNvPr id="54277" name="Rectangle 6"/>
          <p:cNvSpPr>
            <a:spLocks noChangeArrowheads="1"/>
          </p:cNvSpPr>
          <p:nvPr/>
        </p:nvSpPr>
        <p:spPr bwMode="auto">
          <a:xfrm>
            <a:off x="1338263" y="5313363"/>
            <a:ext cx="29638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a:solidFill>
                  <a:srgbClr val="0E207F"/>
                </a:solidFill>
                <a:latin typeface="Symbol" pitchFamily="18" charset="2"/>
              </a:rPr>
              <a:t>b</a:t>
            </a:r>
            <a:r>
              <a:rPr lang="en-GB" sz="2000">
                <a:solidFill>
                  <a:srgbClr val="0E207F"/>
                </a:solidFill>
                <a:latin typeface="Calibri" pitchFamily="34" charset="0"/>
              </a:rPr>
              <a:t>-Globin  from </a:t>
            </a:r>
          </a:p>
          <a:p>
            <a:r>
              <a:rPr lang="en-GB" sz="2000" i="1">
                <a:solidFill>
                  <a:srgbClr val="0E207F"/>
                </a:solidFill>
                <a:latin typeface="Calibri" pitchFamily="34" charset="0"/>
              </a:rPr>
              <a:t>Homo sapiens</a:t>
            </a:r>
          </a:p>
          <a:p>
            <a:endParaRPr lang="en-GB" sz="2000">
              <a:solidFill>
                <a:srgbClr val="0E207F"/>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gly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3365500"/>
            <a:ext cx="1817688"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 Box 3"/>
          <p:cNvSpPr txBox="1">
            <a:spLocks noChangeArrowheads="1"/>
          </p:cNvSpPr>
          <p:nvPr/>
        </p:nvSpPr>
        <p:spPr bwMode="auto">
          <a:xfrm>
            <a:off x="1039813" y="495300"/>
            <a:ext cx="7766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600" i="1">
                <a:latin typeface="Calibri" pitchFamily="34" charset="0"/>
              </a:rPr>
              <a:t>Glycine, the Simplest Amino Acid</a:t>
            </a:r>
          </a:p>
        </p:txBody>
      </p:sp>
      <p:sp>
        <p:nvSpPr>
          <p:cNvPr id="18435" name="Text Box 4"/>
          <p:cNvSpPr txBox="1">
            <a:spLocks noChangeArrowheads="1"/>
          </p:cNvSpPr>
          <p:nvPr/>
        </p:nvSpPr>
        <p:spPr bwMode="auto">
          <a:xfrm>
            <a:off x="1676400" y="4667250"/>
            <a:ext cx="2033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N         C          C</a:t>
            </a:r>
          </a:p>
        </p:txBody>
      </p:sp>
      <p:sp>
        <p:nvSpPr>
          <p:cNvPr id="18436" name="Text Box 5"/>
          <p:cNvSpPr txBox="1">
            <a:spLocks noChangeArrowheads="1"/>
          </p:cNvSpPr>
          <p:nvPr/>
        </p:nvSpPr>
        <p:spPr bwMode="auto">
          <a:xfrm>
            <a:off x="4068763" y="5157788"/>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OH</a:t>
            </a:r>
          </a:p>
        </p:txBody>
      </p:sp>
      <p:sp>
        <p:nvSpPr>
          <p:cNvPr id="18437" name="Text Box 6"/>
          <p:cNvSpPr txBox="1">
            <a:spLocks noChangeArrowheads="1"/>
          </p:cNvSpPr>
          <p:nvPr/>
        </p:nvSpPr>
        <p:spPr bwMode="auto">
          <a:xfrm>
            <a:off x="4011613" y="4014788"/>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O</a:t>
            </a:r>
          </a:p>
        </p:txBody>
      </p:sp>
      <p:sp>
        <p:nvSpPr>
          <p:cNvPr id="18438" name="Text Box 7"/>
          <p:cNvSpPr txBox="1">
            <a:spLocks noChangeArrowheads="1"/>
          </p:cNvSpPr>
          <p:nvPr/>
        </p:nvSpPr>
        <p:spPr bwMode="auto">
          <a:xfrm>
            <a:off x="2489200" y="549275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18439" name="Text Box 8"/>
          <p:cNvSpPr txBox="1">
            <a:spLocks noChangeArrowheads="1"/>
          </p:cNvSpPr>
          <p:nvPr/>
        </p:nvSpPr>
        <p:spPr bwMode="auto">
          <a:xfrm>
            <a:off x="1038225" y="405765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18440" name="Line 9"/>
          <p:cNvSpPr>
            <a:spLocks noChangeShapeType="1"/>
          </p:cNvSpPr>
          <p:nvPr/>
        </p:nvSpPr>
        <p:spPr bwMode="auto">
          <a:xfrm rot="-5685818">
            <a:off x="3702050" y="4324350"/>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1" name="Line 10"/>
          <p:cNvSpPr>
            <a:spLocks noChangeShapeType="1"/>
          </p:cNvSpPr>
          <p:nvPr/>
        </p:nvSpPr>
        <p:spPr bwMode="auto">
          <a:xfrm rot="-5685818">
            <a:off x="3806825" y="4386263"/>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2" name="Line 11"/>
          <p:cNvSpPr>
            <a:spLocks noChangeShapeType="1"/>
          </p:cNvSpPr>
          <p:nvPr/>
        </p:nvSpPr>
        <p:spPr bwMode="auto">
          <a:xfrm rot="-5685818">
            <a:off x="1395413" y="4987925"/>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3" name="Line 12"/>
          <p:cNvSpPr>
            <a:spLocks noChangeShapeType="1"/>
          </p:cNvSpPr>
          <p:nvPr/>
        </p:nvSpPr>
        <p:spPr bwMode="auto">
          <a:xfrm rot="10419588">
            <a:off x="1417638" y="4371975"/>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4" name="Line 13"/>
          <p:cNvSpPr>
            <a:spLocks noChangeShapeType="1"/>
          </p:cNvSpPr>
          <p:nvPr/>
        </p:nvSpPr>
        <p:spPr bwMode="auto">
          <a:xfrm rot="10419588">
            <a:off x="3697288" y="5018088"/>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5" name="Line 14"/>
          <p:cNvSpPr>
            <a:spLocks noChangeShapeType="1"/>
          </p:cNvSpPr>
          <p:nvPr/>
        </p:nvSpPr>
        <p:spPr bwMode="auto">
          <a:xfrm rot="7677333">
            <a:off x="2147888" y="4713288"/>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6" name="Line 15"/>
          <p:cNvSpPr>
            <a:spLocks noChangeShapeType="1"/>
          </p:cNvSpPr>
          <p:nvPr/>
        </p:nvSpPr>
        <p:spPr bwMode="auto">
          <a:xfrm rot="7677333">
            <a:off x="2940050" y="4706938"/>
            <a:ext cx="304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7" name="Line 16"/>
          <p:cNvSpPr>
            <a:spLocks noChangeShapeType="1"/>
          </p:cNvSpPr>
          <p:nvPr/>
        </p:nvSpPr>
        <p:spPr bwMode="auto">
          <a:xfrm rot="-8501669">
            <a:off x="2530475" y="4254500"/>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8" name="Text Box 17"/>
          <p:cNvSpPr txBox="1">
            <a:spLocks noChangeArrowheads="1"/>
          </p:cNvSpPr>
          <p:nvPr/>
        </p:nvSpPr>
        <p:spPr bwMode="auto">
          <a:xfrm>
            <a:off x="2495550" y="37877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18449" name="Text Box 18"/>
          <p:cNvSpPr txBox="1">
            <a:spLocks noChangeArrowheads="1"/>
          </p:cNvSpPr>
          <p:nvPr/>
        </p:nvSpPr>
        <p:spPr bwMode="auto">
          <a:xfrm>
            <a:off x="1023938" y="515778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H</a:t>
            </a:r>
          </a:p>
        </p:txBody>
      </p:sp>
      <p:sp>
        <p:nvSpPr>
          <p:cNvPr id="18450" name="Line 19"/>
          <p:cNvSpPr>
            <a:spLocks noChangeShapeType="1"/>
          </p:cNvSpPr>
          <p:nvPr/>
        </p:nvSpPr>
        <p:spPr bwMode="auto">
          <a:xfrm rot="-8501669">
            <a:off x="2543175" y="5095875"/>
            <a:ext cx="303213" cy="384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51" name="Text Box 20"/>
          <p:cNvSpPr txBox="1">
            <a:spLocks noChangeArrowheads="1"/>
          </p:cNvSpPr>
          <p:nvPr/>
        </p:nvSpPr>
        <p:spPr bwMode="auto">
          <a:xfrm>
            <a:off x="415925" y="1246188"/>
            <a:ext cx="83486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In </a:t>
            </a:r>
            <a:r>
              <a:rPr lang="en-GB" i="1">
                <a:solidFill>
                  <a:srgbClr val="0E207F"/>
                </a:solidFill>
                <a:latin typeface="Calibri" pitchFamily="34" charset="0"/>
              </a:rPr>
              <a:t>all </a:t>
            </a:r>
            <a:r>
              <a:rPr lang="en-GB">
                <a:solidFill>
                  <a:srgbClr val="0E207F"/>
                </a:solidFill>
                <a:latin typeface="Calibri" pitchFamily="34" charset="0"/>
              </a:rPr>
              <a:t>organisms, from bacteria to humans, only 20 different amino acids go to make up any particular protein.</a:t>
            </a:r>
          </a:p>
          <a:p>
            <a:pPr eaLnBrk="1" hangingPunct="1"/>
            <a:endParaRPr lang="en-GB">
              <a:solidFill>
                <a:srgbClr val="0E207F"/>
              </a:solidFill>
              <a:latin typeface="Calibri" pitchFamily="34" charset="0"/>
            </a:endParaRPr>
          </a:p>
          <a:p>
            <a:pPr eaLnBrk="1" hangingPunct="1"/>
            <a:r>
              <a:rPr lang="en-GB">
                <a:solidFill>
                  <a:srgbClr val="0E207F"/>
                </a:solidFill>
                <a:latin typeface="Calibri" pitchFamily="34" charset="0"/>
              </a:rPr>
              <a:t>This gives us a protein alphabet that is at least 2 billion years old.</a:t>
            </a:r>
          </a:p>
        </p:txBody>
      </p:sp>
      <p:sp>
        <p:nvSpPr>
          <p:cNvPr id="18452" name="Text Box 21"/>
          <p:cNvSpPr txBox="1">
            <a:spLocks noChangeArrowheads="1"/>
          </p:cNvSpPr>
          <p:nvPr/>
        </p:nvSpPr>
        <p:spPr bwMode="auto">
          <a:xfrm>
            <a:off x="1597025" y="5995988"/>
            <a:ext cx="216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Glycine: G, gly</a:t>
            </a:r>
          </a:p>
        </p:txBody>
      </p:sp>
      <p:sp>
        <p:nvSpPr>
          <p:cNvPr id="18453" name="Text Box 22"/>
          <p:cNvSpPr txBox="1">
            <a:spLocks noChangeArrowheads="1"/>
          </p:cNvSpPr>
          <p:nvPr/>
        </p:nvSpPr>
        <p:spPr bwMode="auto">
          <a:xfrm>
            <a:off x="6816725" y="3341688"/>
            <a:ext cx="17256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Ball &amp; Stick</a:t>
            </a:r>
          </a:p>
          <a:p>
            <a:pPr eaLnBrk="1" hangingPunct="1"/>
            <a:r>
              <a:rPr lang="en-GB">
                <a:solidFill>
                  <a:srgbClr val="0E207F"/>
                </a:solidFill>
                <a:latin typeface="Calibri" pitchFamily="34" charset="0"/>
              </a:rPr>
              <a:t>Model</a:t>
            </a:r>
          </a:p>
        </p:txBody>
      </p:sp>
      <p:sp>
        <p:nvSpPr>
          <p:cNvPr id="73751" name="Rectangle 23"/>
          <p:cNvSpPr>
            <a:spLocks noChangeArrowheads="1"/>
          </p:cNvSpPr>
          <p:nvPr/>
        </p:nvSpPr>
        <p:spPr bwMode="auto">
          <a:xfrm>
            <a:off x="6188075" y="5583238"/>
            <a:ext cx="1371600" cy="396875"/>
          </a:xfrm>
          <a:prstGeom prst="rect">
            <a:avLst/>
          </a:prstGeom>
          <a:noFill/>
          <a:ln w="9525">
            <a:noFill/>
            <a:miter lim="800000"/>
            <a:headEnd/>
            <a:tailEnd/>
          </a:ln>
          <a:effectLst/>
        </p:spPr>
        <p:txBody>
          <a:bodyPr wrap="none">
            <a:spAutoFit/>
          </a:bodyPr>
          <a:lstStyle/>
          <a:p>
            <a:r>
              <a:rPr lang="en-GB" sz="2000" b="1">
                <a:solidFill>
                  <a:srgbClr val="0E207F"/>
                </a:solidFill>
                <a:effectLst>
                  <a:outerShdw blurRad="38100" dist="38100" dir="2700000" algn="tl">
                    <a:srgbClr val="C0C0C0"/>
                  </a:outerShdw>
                </a:effectLst>
                <a:latin typeface="Calibri" pitchFamily="34" charset="0"/>
              </a:rPr>
              <a:t>Hydrogen</a:t>
            </a:r>
          </a:p>
        </p:txBody>
      </p:sp>
      <p:sp>
        <p:nvSpPr>
          <p:cNvPr id="18455" name="Rectangle 24"/>
          <p:cNvSpPr>
            <a:spLocks noChangeArrowheads="1"/>
          </p:cNvSpPr>
          <p:nvPr/>
        </p:nvSpPr>
        <p:spPr bwMode="auto">
          <a:xfrm>
            <a:off x="7678738" y="5595938"/>
            <a:ext cx="1116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0E207F"/>
                </a:solidFill>
                <a:latin typeface="Calibri" pitchFamily="34" charset="0"/>
              </a:rPr>
              <a:t>Oxygen</a:t>
            </a:r>
          </a:p>
        </p:txBody>
      </p:sp>
      <p:sp>
        <p:nvSpPr>
          <p:cNvPr id="18456" name="Rectangle 25"/>
          <p:cNvSpPr>
            <a:spLocks noChangeArrowheads="1"/>
          </p:cNvSpPr>
          <p:nvPr/>
        </p:nvSpPr>
        <p:spPr bwMode="auto">
          <a:xfrm>
            <a:off x="4935538" y="5583238"/>
            <a:ext cx="1228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0E207F"/>
                </a:solidFill>
                <a:latin typeface="Calibri" pitchFamily="34" charset="0"/>
              </a:rPr>
              <a:t>Nitrogen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673100" y="2671763"/>
            <a:ext cx="76358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Proline can be modified to produce hydroxyproline </a:t>
            </a:r>
          </a:p>
          <a:p>
            <a:pPr eaLnBrk="1" hangingPunct="1"/>
            <a:r>
              <a:rPr lang="en-GB">
                <a:solidFill>
                  <a:srgbClr val="0E207F"/>
                </a:solidFill>
                <a:latin typeface="Calibri" pitchFamily="34" charset="0"/>
              </a:rPr>
              <a:t>e.g. collagen fibres, a major constituent of skin, cartilage, teeth &amp; bones.</a:t>
            </a:r>
          </a:p>
          <a:p>
            <a:pPr eaLnBrk="1" hangingPunct="1"/>
            <a:endParaRPr lang="en-GB">
              <a:solidFill>
                <a:srgbClr val="0E207F"/>
              </a:solidFill>
              <a:latin typeface="Calibri" pitchFamily="34" charset="0"/>
            </a:endParaRPr>
          </a:p>
        </p:txBody>
      </p:sp>
      <p:sp>
        <p:nvSpPr>
          <p:cNvPr id="55298" name="Line 3"/>
          <p:cNvSpPr>
            <a:spLocks noChangeShapeType="1"/>
          </p:cNvSpPr>
          <p:nvPr/>
        </p:nvSpPr>
        <p:spPr bwMode="auto">
          <a:xfrm>
            <a:off x="3352800" y="4483100"/>
            <a:ext cx="20955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5299" name="Text Box 4"/>
          <p:cNvSpPr txBox="1">
            <a:spLocks noChangeArrowheads="1"/>
          </p:cNvSpPr>
          <p:nvPr/>
        </p:nvSpPr>
        <p:spPr bwMode="auto">
          <a:xfrm>
            <a:off x="3451225" y="4062413"/>
            <a:ext cx="180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Prolyl hydrolase</a:t>
            </a:r>
          </a:p>
        </p:txBody>
      </p:sp>
      <p:sp>
        <p:nvSpPr>
          <p:cNvPr id="55300" name="Text Box 5"/>
          <p:cNvSpPr txBox="1">
            <a:spLocks noChangeArrowheads="1"/>
          </p:cNvSpPr>
          <p:nvPr/>
        </p:nvSpPr>
        <p:spPr bwMode="auto">
          <a:xfrm>
            <a:off x="784225" y="1131888"/>
            <a:ext cx="76327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Even after synthesis, (post translation), the starting set of 20 amino acids can be modified to create novel amino acids, enhancing the capabilities of the protein.</a:t>
            </a:r>
          </a:p>
        </p:txBody>
      </p:sp>
      <p:sp>
        <p:nvSpPr>
          <p:cNvPr id="55301" name="Rectangle 6"/>
          <p:cNvSpPr>
            <a:spLocks noChangeArrowheads="1"/>
          </p:cNvSpPr>
          <p:nvPr/>
        </p:nvSpPr>
        <p:spPr bwMode="auto">
          <a:xfrm>
            <a:off x="471488" y="5295900"/>
            <a:ext cx="82724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a:solidFill>
                  <a:srgbClr val="0E207F"/>
                </a:solidFill>
                <a:latin typeface="Calibri" pitchFamily="34" charset="0"/>
              </a:rPr>
              <a:t>These additional hydroxyl groups help to stabilise the fibres.</a:t>
            </a:r>
          </a:p>
          <a:p>
            <a:r>
              <a:rPr lang="en-GB" sz="2400">
                <a:solidFill>
                  <a:srgbClr val="0E207F"/>
                </a:solidFill>
                <a:latin typeface="Calibri" pitchFamily="34" charset="0"/>
              </a:rPr>
              <a:t>A deficiency in vitamin C leads to the disease scurvy.</a:t>
            </a:r>
          </a:p>
        </p:txBody>
      </p:sp>
      <p:sp>
        <p:nvSpPr>
          <p:cNvPr id="55302" name="Text Box 7"/>
          <p:cNvSpPr txBox="1">
            <a:spLocks noChangeArrowheads="1"/>
          </p:cNvSpPr>
          <p:nvPr/>
        </p:nvSpPr>
        <p:spPr bwMode="auto">
          <a:xfrm>
            <a:off x="2166938" y="4203700"/>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0E207F"/>
                </a:solidFill>
                <a:latin typeface="Calibri" pitchFamily="34" charset="0"/>
              </a:rPr>
              <a:t>N</a:t>
            </a:r>
          </a:p>
        </p:txBody>
      </p:sp>
      <p:sp>
        <p:nvSpPr>
          <p:cNvPr id="55303" name="Line 8"/>
          <p:cNvSpPr>
            <a:spLocks noChangeShapeType="1"/>
          </p:cNvSpPr>
          <p:nvPr/>
        </p:nvSpPr>
        <p:spPr bwMode="auto">
          <a:xfrm>
            <a:off x="2484438" y="4362450"/>
            <a:ext cx="431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04" name="Line 9"/>
          <p:cNvSpPr>
            <a:spLocks noChangeShapeType="1"/>
          </p:cNvSpPr>
          <p:nvPr/>
        </p:nvSpPr>
        <p:spPr bwMode="auto">
          <a:xfrm rot="9141823" flipV="1">
            <a:off x="2578100" y="4911725"/>
            <a:ext cx="338138" cy="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05" name="Line 10"/>
          <p:cNvSpPr>
            <a:spLocks noChangeShapeType="1"/>
          </p:cNvSpPr>
          <p:nvPr/>
        </p:nvSpPr>
        <p:spPr bwMode="auto">
          <a:xfrm rot="5349074">
            <a:off x="2131219" y="4693444"/>
            <a:ext cx="3127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06" name="Line 11"/>
          <p:cNvSpPr>
            <a:spLocks noChangeShapeType="1"/>
          </p:cNvSpPr>
          <p:nvPr/>
        </p:nvSpPr>
        <p:spPr bwMode="auto">
          <a:xfrm rot="1534152" flipV="1">
            <a:off x="2273300" y="4911725"/>
            <a:ext cx="338138" cy="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07" name="Line 12"/>
          <p:cNvSpPr>
            <a:spLocks noChangeShapeType="1"/>
          </p:cNvSpPr>
          <p:nvPr/>
        </p:nvSpPr>
        <p:spPr bwMode="auto">
          <a:xfrm flipH="1">
            <a:off x="1897063" y="4362450"/>
            <a:ext cx="31432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55308" name="Text Box 13"/>
          <p:cNvSpPr txBox="1">
            <a:spLocks noChangeArrowheads="1"/>
          </p:cNvSpPr>
          <p:nvPr/>
        </p:nvSpPr>
        <p:spPr bwMode="auto">
          <a:xfrm>
            <a:off x="5934075" y="4170363"/>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0E207F"/>
                </a:solidFill>
                <a:latin typeface="Calibri" pitchFamily="34" charset="0"/>
              </a:rPr>
              <a:t>N</a:t>
            </a:r>
          </a:p>
        </p:txBody>
      </p:sp>
      <p:sp>
        <p:nvSpPr>
          <p:cNvPr id="55309" name="Line 14"/>
          <p:cNvSpPr>
            <a:spLocks noChangeShapeType="1"/>
          </p:cNvSpPr>
          <p:nvPr/>
        </p:nvSpPr>
        <p:spPr bwMode="auto">
          <a:xfrm>
            <a:off x="6251575" y="4319588"/>
            <a:ext cx="431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10" name="Line 15"/>
          <p:cNvSpPr>
            <a:spLocks noChangeShapeType="1"/>
          </p:cNvSpPr>
          <p:nvPr/>
        </p:nvSpPr>
        <p:spPr bwMode="auto">
          <a:xfrm rot="5349074">
            <a:off x="6435725" y="4565650"/>
            <a:ext cx="473075"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11" name="Line 16"/>
          <p:cNvSpPr>
            <a:spLocks noChangeShapeType="1"/>
          </p:cNvSpPr>
          <p:nvPr/>
        </p:nvSpPr>
        <p:spPr bwMode="auto">
          <a:xfrm rot="9141823" flipV="1">
            <a:off x="6345238" y="4868863"/>
            <a:ext cx="338137" cy="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12" name="Line 17"/>
          <p:cNvSpPr>
            <a:spLocks noChangeShapeType="1"/>
          </p:cNvSpPr>
          <p:nvPr/>
        </p:nvSpPr>
        <p:spPr bwMode="auto">
          <a:xfrm rot="5349074">
            <a:off x="5898356" y="4650582"/>
            <a:ext cx="3127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13" name="Line 18"/>
          <p:cNvSpPr>
            <a:spLocks noChangeShapeType="1"/>
          </p:cNvSpPr>
          <p:nvPr/>
        </p:nvSpPr>
        <p:spPr bwMode="auto">
          <a:xfrm rot="1534152" flipV="1">
            <a:off x="6040438" y="4868863"/>
            <a:ext cx="338137" cy="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14" name="Line 19"/>
          <p:cNvSpPr>
            <a:spLocks noChangeShapeType="1"/>
          </p:cNvSpPr>
          <p:nvPr/>
        </p:nvSpPr>
        <p:spPr bwMode="auto">
          <a:xfrm flipH="1">
            <a:off x="5664200" y="4319588"/>
            <a:ext cx="31432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55315" name="Line 20"/>
          <p:cNvSpPr>
            <a:spLocks noChangeShapeType="1"/>
          </p:cNvSpPr>
          <p:nvPr/>
        </p:nvSpPr>
        <p:spPr bwMode="auto">
          <a:xfrm rot="1534152" flipV="1">
            <a:off x="6661150" y="4826000"/>
            <a:ext cx="198438"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16" name="Text Box 21"/>
          <p:cNvSpPr txBox="1">
            <a:spLocks noChangeArrowheads="1"/>
          </p:cNvSpPr>
          <p:nvPr/>
        </p:nvSpPr>
        <p:spPr bwMode="auto">
          <a:xfrm>
            <a:off x="6824663" y="4718050"/>
            <a:ext cx="565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0E207F"/>
                </a:solidFill>
                <a:latin typeface="Calibri" pitchFamily="34" charset="0"/>
              </a:rPr>
              <a:t>OH</a:t>
            </a:r>
          </a:p>
        </p:txBody>
      </p:sp>
      <p:sp>
        <p:nvSpPr>
          <p:cNvPr id="55317" name="Text Box 22"/>
          <p:cNvSpPr txBox="1">
            <a:spLocks noChangeArrowheads="1"/>
          </p:cNvSpPr>
          <p:nvPr/>
        </p:nvSpPr>
        <p:spPr bwMode="auto">
          <a:xfrm>
            <a:off x="3781425" y="4532313"/>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Vitamin C</a:t>
            </a:r>
          </a:p>
        </p:txBody>
      </p:sp>
      <p:sp>
        <p:nvSpPr>
          <p:cNvPr id="55318" name="Text Box 23"/>
          <p:cNvSpPr txBox="1">
            <a:spLocks noChangeArrowheads="1"/>
          </p:cNvSpPr>
          <p:nvPr/>
        </p:nvSpPr>
        <p:spPr bwMode="auto">
          <a:xfrm>
            <a:off x="425450" y="320675"/>
            <a:ext cx="77771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400" i="1">
                <a:solidFill>
                  <a:srgbClr val="953735"/>
                </a:solidFill>
                <a:latin typeface="Calibri" pitchFamily="34" charset="0"/>
              </a:rPr>
              <a:t>Post Translational Modification of Proteins</a:t>
            </a:r>
          </a:p>
        </p:txBody>
      </p:sp>
      <p:sp>
        <p:nvSpPr>
          <p:cNvPr id="55319" name="Line 24"/>
          <p:cNvSpPr>
            <a:spLocks noChangeShapeType="1"/>
          </p:cNvSpPr>
          <p:nvPr/>
        </p:nvSpPr>
        <p:spPr bwMode="auto">
          <a:xfrm rot="5349074">
            <a:off x="2663825" y="4622800"/>
            <a:ext cx="473075"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p:cNvSpPr txBox="1">
            <a:spLocks noChangeArrowheads="1"/>
          </p:cNvSpPr>
          <p:nvPr/>
        </p:nvSpPr>
        <p:spPr bwMode="auto">
          <a:xfrm>
            <a:off x="425450" y="320675"/>
            <a:ext cx="77771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400" i="1">
                <a:solidFill>
                  <a:srgbClr val="953735"/>
                </a:solidFill>
                <a:latin typeface="Calibri" pitchFamily="34" charset="0"/>
              </a:rPr>
              <a:t>Post Translational Modification of Proteins</a:t>
            </a:r>
          </a:p>
        </p:txBody>
      </p:sp>
      <p:sp>
        <p:nvSpPr>
          <p:cNvPr id="56322" name="Text Box 3"/>
          <p:cNvSpPr txBox="1">
            <a:spLocks noChangeArrowheads="1"/>
          </p:cNvSpPr>
          <p:nvPr/>
        </p:nvSpPr>
        <p:spPr bwMode="auto">
          <a:xfrm>
            <a:off x="277813" y="3771900"/>
            <a:ext cx="85994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This increases their solubility and also protects them from enzymatic degradation.  Motif required in the primary structure is N-X-S/T (Asparagine-Any amino acid-Serine/Threonine).</a:t>
            </a:r>
          </a:p>
        </p:txBody>
      </p:sp>
      <p:pic>
        <p:nvPicPr>
          <p:cNvPr id="56323" name="Picture 4" descr="img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1042988"/>
            <a:ext cx="3830637"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5"/>
          <p:cNvSpPr txBox="1">
            <a:spLocks noChangeArrowheads="1"/>
          </p:cNvSpPr>
          <p:nvPr/>
        </p:nvSpPr>
        <p:spPr bwMode="auto">
          <a:xfrm>
            <a:off x="322263" y="4959350"/>
            <a:ext cx="84423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Deficiency of N-linked sugar chain transfer is detected in congenital carbohydrate-deficient glycoprotein (CGD) syndrome which affects multiple tissues and has life threatening complications.</a:t>
            </a:r>
          </a:p>
        </p:txBody>
      </p:sp>
      <p:sp>
        <p:nvSpPr>
          <p:cNvPr id="56325" name="Rectangle 6"/>
          <p:cNvSpPr>
            <a:spLocks noChangeArrowheads="1"/>
          </p:cNvSpPr>
          <p:nvPr/>
        </p:nvSpPr>
        <p:spPr bwMode="auto">
          <a:xfrm>
            <a:off x="5003800" y="1117600"/>
            <a:ext cx="37369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solidFill>
                  <a:srgbClr val="0E207F"/>
                </a:solidFill>
                <a:latin typeface="Calibri" pitchFamily="34" charset="0"/>
              </a:rPr>
              <a:t>The addition of sugar residues to the asparagine residues of proteins (N-linked glycosylation)</a:t>
            </a:r>
            <a:endParaRPr lang="en-US" sz="2400">
              <a:solidFill>
                <a:srgbClr val="0E207F"/>
              </a:solidFill>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ChangeArrowheads="1"/>
          </p:cNvSpPr>
          <p:nvPr/>
        </p:nvSpPr>
        <p:spPr bwMode="auto">
          <a:xfrm>
            <a:off x="271463" y="631825"/>
            <a:ext cx="86820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solidFill>
                  <a:srgbClr val="0E207F"/>
                </a:solidFill>
                <a:latin typeface="Calibri" pitchFamily="34" charset="0"/>
              </a:rPr>
              <a:t>Similarly, </a:t>
            </a:r>
            <a:r>
              <a:rPr lang="en-GB">
                <a:solidFill>
                  <a:srgbClr val="0E207F"/>
                </a:solidFill>
                <a:latin typeface="Symbol" pitchFamily="18" charset="2"/>
              </a:rPr>
              <a:t>g</a:t>
            </a:r>
            <a:r>
              <a:rPr lang="en-GB">
                <a:solidFill>
                  <a:srgbClr val="0E207F"/>
                </a:solidFill>
                <a:latin typeface="Calibri" pitchFamily="34" charset="0"/>
              </a:rPr>
              <a:t>-carboxyglutamate is produced by the carboxylation of glutamate. </a:t>
            </a:r>
          </a:p>
        </p:txBody>
      </p:sp>
      <p:sp>
        <p:nvSpPr>
          <p:cNvPr id="57346" name="Text Box 3"/>
          <p:cNvSpPr txBox="1">
            <a:spLocks noChangeArrowheads="1"/>
          </p:cNvSpPr>
          <p:nvPr/>
        </p:nvSpPr>
        <p:spPr bwMode="auto">
          <a:xfrm>
            <a:off x="190500" y="3860800"/>
            <a:ext cx="88138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r>
              <a:rPr lang="en-GB" sz="2200">
                <a:solidFill>
                  <a:srgbClr val="0E207F"/>
                </a:solidFill>
                <a:latin typeface="Calibri" pitchFamily="34" charset="0"/>
                <a:cs typeface="Arial" pitchFamily="34" charset="0"/>
              </a:rPr>
              <a:t>The formation of </a:t>
            </a:r>
            <a:r>
              <a:rPr lang="en-GB" sz="2200">
                <a:solidFill>
                  <a:srgbClr val="0E207F"/>
                </a:solidFill>
                <a:latin typeface="Symbol" pitchFamily="18" charset="2"/>
              </a:rPr>
              <a:t>g</a:t>
            </a:r>
            <a:r>
              <a:rPr lang="en-GB" sz="2200">
                <a:solidFill>
                  <a:srgbClr val="0E207F"/>
                </a:solidFill>
                <a:latin typeface="Calibri" pitchFamily="34" charset="0"/>
              </a:rPr>
              <a:t>-carboxyglutamate </a:t>
            </a:r>
            <a:r>
              <a:rPr lang="en-GB" sz="2200">
                <a:solidFill>
                  <a:srgbClr val="0E207F"/>
                </a:solidFill>
                <a:latin typeface="Calibri" pitchFamily="34" charset="0"/>
                <a:cs typeface="Arial" pitchFamily="34" charset="0"/>
              </a:rPr>
              <a:t>residues within several proteins of the blood clotting cascade (e.g. factor IX) is critical for their normal function by increasing their calcium binding capabilities. </a:t>
            </a:r>
          </a:p>
          <a:p>
            <a:pPr lvl="1" eaLnBrk="1" hangingPunct="1"/>
            <a:endParaRPr lang="en-GB" sz="2200">
              <a:solidFill>
                <a:srgbClr val="0E207F"/>
              </a:solidFill>
              <a:latin typeface="Calibri" pitchFamily="34" charset="0"/>
              <a:cs typeface="Arial" pitchFamily="34" charset="0"/>
            </a:endParaRPr>
          </a:p>
          <a:p>
            <a:pPr lvl="1" eaLnBrk="1" hangingPunct="1"/>
            <a:r>
              <a:rPr lang="en-GB" sz="2300" i="1">
                <a:solidFill>
                  <a:srgbClr val="0E207F"/>
                </a:solidFill>
                <a:latin typeface="Calibri" pitchFamily="34" charset="0"/>
                <a:cs typeface="Arial" pitchFamily="34" charset="0"/>
              </a:rPr>
              <a:t>The anticoagulant warfarin works by inhibiting the carboxylation reaction.</a:t>
            </a:r>
            <a:r>
              <a:rPr lang="en-GB" sz="2300">
                <a:solidFill>
                  <a:srgbClr val="0E207F"/>
                </a:solidFill>
                <a:latin typeface="Calibri" pitchFamily="34" charset="0"/>
                <a:cs typeface="Arial" pitchFamily="34" charset="0"/>
              </a:rPr>
              <a:t> </a:t>
            </a:r>
            <a:endParaRPr lang="en-GB" sz="2300">
              <a:solidFill>
                <a:srgbClr val="0E207F"/>
              </a:solidFill>
              <a:latin typeface="Calibri" pitchFamily="34" charset="0"/>
            </a:endParaRPr>
          </a:p>
        </p:txBody>
      </p:sp>
      <p:sp>
        <p:nvSpPr>
          <p:cNvPr id="57347" name="Line 4"/>
          <p:cNvSpPr>
            <a:spLocks noChangeShapeType="1"/>
          </p:cNvSpPr>
          <p:nvPr/>
        </p:nvSpPr>
        <p:spPr bwMode="auto">
          <a:xfrm rot="1534152" flipV="1">
            <a:off x="5837238" y="1489075"/>
            <a:ext cx="338137" cy="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48" name="Line 5"/>
          <p:cNvSpPr>
            <a:spLocks noChangeShapeType="1"/>
          </p:cNvSpPr>
          <p:nvPr/>
        </p:nvSpPr>
        <p:spPr bwMode="auto">
          <a:xfrm rot="8638270" flipV="1">
            <a:off x="6564313" y="1476375"/>
            <a:ext cx="339725" cy="79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49" name="Text Box 6"/>
          <p:cNvSpPr txBox="1">
            <a:spLocks noChangeArrowheads="1"/>
          </p:cNvSpPr>
          <p:nvPr/>
        </p:nvSpPr>
        <p:spPr bwMode="auto">
          <a:xfrm>
            <a:off x="6121400" y="1389063"/>
            <a:ext cx="552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0E207F"/>
                </a:solidFill>
                <a:latin typeface="Calibri" pitchFamily="34" charset="0"/>
              </a:rPr>
              <a:t>CH</a:t>
            </a:r>
          </a:p>
        </p:txBody>
      </p:sp>
      <p:sp>
        <p:nvSpPr>
          <p:cNvPr id="57350" name="Text Box 7"/>
          <p:cNvSpPr txBox="1">
            <a:spLocks noChangeArrowheads="1"/>
          </p:cNvSpPr>
          <p:nvPr/>
        </p:nvSpPr>
        <p:spPr bwMode="auto">
          <a:xfrm>
            <a:off x="6111875" y="2613025"/>
            <a:ext cx="552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0E207F"/>
                </a:solidFill>
                <a:latin typeface="Calibri" pitchFamily="34" charset="0"/>
              </a:rPr>
              <a:t>CH</a:t>
            </a:r>
          </a:p>
        </p:txBody>
      </p:sp>
      <p:sp>
        <p:nvSpPr>
          <p:cNvPr id="57351" name="Text Box 8"/>
          <p:cNvSpPr txBox="1">
            <a:spLocks noChangeArrowheads="1"/>
          </p:cNvSpPr>
          <p:nvPr/>
        </p:nvSpPr>
        <p:spPr bwMode="auto">
          <a:xfrm>
            <a:off x="6102350" y="2012950"/>
            <a:ext cx="644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0E207F"/>
                </a:solidFill>
                <a:latin typeface="Calibri" pitchFamily="34" charset="0"/>
              </a:rPr>
              <a:t>CH</a:t>
            </a:r>
            <a:r>
              <a:rPr lang="en-GB" sz="2000" baseline="-25000">
                <a:solidFill>
                  <a:srgbClr val="0E207F"/>
                </a:solidFill>
                <a:latin typeface="Calibri" pitchFamily="34" charset="0"/>
              </a:rPr>
              <a:t>2</a:t>
            </a:r>
          </a:p>
        </p:txBody>
      </p:sp>
      <p:sp>
        <p:nvSpPr>
          <p:cNvPr id="57352" name="Line 9"/>
          <p:cNvSpPr>
            <a:spLocks noChangeShapeType="1"/>
          </p:cNvSpPr>
          <p:nvPr/>
        </p:nvSpPr>
        <p:spPr bwMode="auto">
          <a:xfrm rot="5521593" flipV="1">
            <a:off x="6123781" y="1902619"/>
            <a:ext cx="338138" cy="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53" name="Line 10"/>
          <p:cNvSpPr>
            <a:spLocks noChangeShapeType="1"/>
          </p:cNvSpPr>
          <p:nvPr/>
        </p:nvSpPr>
        <p:spPr bwMode="auto">
          <a:xfrm rot="5521593" flipV="1">
            <a:off x="6119019" y="2516982"/>
            <a:ext cx="338137" cy="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54" name="Text Box 11"/>
          <p:cNvSpPr txBox="1">
            <a:spLocks noChangeArrowheads="1"/>
          </p:cNvSpPr>
          <p:nvPr/>
        </p:nvSpPr>
        <p:spPr bwMode="auto">
          <a:xfrm>
            <a:off x="6764338" y="2941638"/>
            <a:ext cx="846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0E207F"/>
                </a:solidFill>
                <a:latin typeface="Calibri" pitchFamily="34" charset="0"/>
              </a:rPr>
              <a:t>COO-</a:t>
            </a:r>
          </a:p>
        </p:txBody>
      </p:sp>
      <p:sp>
        <p:nvSpPr>
          <p:cNvPr id="57355" name="Text Box 12"/>
          <p:cNvSpPr txBox="1">
            <a:spLocks noChangeArrowheads="1"/>
          </p:cNvSpPr>
          <p:nvPr/>
        </p:nvSpPr>
        <p:spPr bwMode="auto">
          <a:xfrm>
            <a:off x="5045075" y="2970213"/>
            <a:ext cx="915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0E207F"/>
                </a:solidFill>
                <a:latin typeface="Calibri" pitchFamily="34" charset="0"/>
              </a:rPr>
              <a:t>- OOC</a:t>
            </a:r>
          </a:p>
        </p:txBody>
      </p:sp>
      <p:sp>
        <p:nvSpPr>
          <p:cNvPr id="57356" name="Line 13"/>
          <p:cNvSpPr>
            <a:spLocks noChangeShapeType="1"/>
          </p:cNvSpPr>
          <p:nvPr/>
        </p:nvSpPr>
        <p:spPr bwMode="auto">
          <a:xfrm rot="8401765" flipV="1">
            <a:off x="5842000" y="2984500"/>
            <a:ext cx="338138" cy="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57" name="Line 14"/>
          <p:cNvSpPr>
            <a:spLocks noChangeShapeType="1"/>
          </p:cNvSpPr>
          <p:nvPr/>
        </p:nvSpPr>
        <p:spPr bwMode="auto">
          <a:xfrm rot="3001765" flipV="1">
            <a:off x="6542881" y="2997994"/>
            <a:ext cx="338138" cy="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58" name="Line 15"/>
          <p:cNvSpPr>
            <a:spLocks noChangeShapeType="1"/>
          </p:cNvSpPr>
          <p:nvPr/>
        </p:nvSpPr>
        <p:spPr bwMode="auto">
          <a:xfrm rot="1534152" flipV="1">
            <a:off x="2116138" y="1514475"/>
            <a:ext cx="338137" cy="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59" name="Line 16"/>
          <p:cNvSpPr>
            <a:spLocks noChangeShapeType="1"/>
          </p:cNvSpPr>
          <p:nvPr/>
        </p:nvSpPr>
        <p:spPr bwMode="auto">
          <a:xfrm rot="8638270" flipV="1">
            <a:off x="2843213" y="1501775"/>
            <a:ext cx="339725" cy="79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0" name="Text Box 17"/>
          <p:cNvSpPr txBox="1">
            <a:spLocks noChangeArrowheads="1"/>
          </p:cNvSpPr>
          <p:nvPr/>
        </p:nvSpPr>
        <p:spPr bwMode="auto">
          <a:xfrm>
            <a:off x="2400300" y="1414463"/>
            <a:ext cx="552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0E207F"/>
                </a:solidFill>
                <a:latin typeface="Calibri" pitchFamily="34" charset="0"/>
              </a:rPr>
              <a:t>CH</a:t>
            </a:r>
          </a:p>
        </p:txBody>
      </p:sp>
      <p:sp>
        <p:nvSpPr>
          <p:cNvPr id="57361" name="Text Box 18"/>
          <p:cNvSpPr txBox="1">
            <a:spLocks noChangeArrowheads="1"/>
          </p:cNvSpPr>
          <p:nvPr/>
        </p:nvSpPr>
        <p:spPr bwMode="auto">
          <a:xfrm>
            <a:off x="2390775" y="2638425"/>
            <a:ext cx="644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0E207F"/>
                </a:solidFill>
                <a:latin typeface="Calibri" pitchFamily="34" charset="0"/>
              </a:rPr>
              <a:t>CH</a:t>
            </a:r>
            <a:r>
              <a:rPr lang="en-GB" sz="2000" baseline="-25000">
                <a:solidFill>
                  <a:srgbClr val="0E207F"/>
                </a:solidFill>
                <a:latin typeface="Calibri" pitchFamily="34" charset="0"/>
              </a:rPr>
              <a:t>2</a:t>
            </a:r>
          </a:p>
        </p:txBody>
      </p:sp>
      <p:sp>
        <p:nvSpPr>
          <p:cNvPr id="57362" name="Text Box 19"/>
          <p:cNvSpPr txBox="1">
            <a:spLocks noChangeArrowheads="1"/>
          </p:cNvSpPr>
          <p:nvPr/>
        </p:nvSpPr>
        <p:spPr bwMode="auto">
          <a:xfrm>
            <a:off x="2381250" y="2038350"/>
            <a:ext cx="644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0E207F"/>
                </a:solidFill>
                <a:latin typeface="Calibri" pitchFamily="34" charset="0"/>
              </a:rPr>
              <a:t>CH</a:t>
            </a:r>
            <a:r>
              <a:rPr lang="en-GB" sz="2000" baseline="-25000">
                <a:solidFill>
                  <a:srgbClr val="0E207F"/>
                </a:solidFill>
                <a:latin typeface="Calibri" pitchFamily="34" charset="0"/>
              </a:rPr>
              <a:t>2</a:t>
            </a:r>
          </a:p>
        </p:txBody>
      </p:sp>
      <p:sp>
        <p:nvSpPr>
          <p:cNvPr id="57363" name="Line 20"/>
          <p:cNvSpPr>
            <a:spLocks noChangeShapeType="1"/>
          </p:cNvSpPr>
          <p:nvPr/>
        </p:nvSpPr>
        <p:spPr bwMode="auto">
          <a:xfrm rot="5521593" flipV="1">
            <a:off x="2402681" y="1928019"/>
            <a:ext cx="338138" cy="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4" name="Line 21"/>
          <p:cNvSpPr>
            <a:spLocks noChangeShapeType="1"/>
          </p:cNvSpPr>
          <p:nvPr/>
        </p:nvSpPr>
        <p:spPr bwMode="auto">
          <a:xfrm rot="5521593" flipV="1">
            <a:off x="2397919" y="2542382"/>
            <a:ext cx="338137" cy="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5" name="Text Box 22"/>
          <p:cNvSpPr txBox="1">
            <a:spLocks noChangeArrowheads="1"/>
          </p:cNvSpPr>
          <p:nvPr/>
        </p:nvSpPr>
        <p:spPr bwMode="auto">
          <a:xfrm>
            <a:off x="2395538" y="3221038"/>
            <a:ext cx="846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0E207F"/>
                </a:solidFill>
                <a:latin typeface="Calibri" pitchFamily="34" charset="0"/>
              </a:rPr>
              <a:t>COO-</a:t>
            </a:r>
          </a:p>
        </p:txBody>
      </p:sp>
      <p:sp>
        <p:nvSpPr>
          <p:cNvPr id="57366" name="Line 23"/>
          <p:cNvSpPr>
            <a:spLocks noChangeShapeType="1"/>
          </p:cNvSpPr>
          <p:nvPr/>
        </p:nvSpPr>
        <p:spPr bwMode="auto">
          <a:xfrm>
            <a:off x="3505200" y="2293938"/>
            <a:ext cx="20955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7" name="Text Box 24"/>
          <p:cNvSpPr txBox="1">
            <a:spLocks noChangeArrowheads="1"/>
          </p:cNvSpPr>
          <p:nvPr/>
        </p:nvSpPr>
        <p:spPr bwMode="auto">
          <a:xfrm>
            <a:off x="3413125" y="1644650"/>
            <a:ext cx="23177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solidFill>
                  <a:srgbClr val="0E207F"/>
                </a:solidFill>
                <a:latin typeface="Calibri" pitchFamily="34" charset="0"/>
              </a:rPr>
              <a:t>Vitamin K-dependent</a:t>
            </a:r>
          </a:p>
          <a:p>
            <a:pPr algn="ctr" eaLnBrk="1" hangingPunct="1"/>
            <a:r>
              <a:rPr lang="en-GB" sz="1800">
                <a:solidFill>
                  <a:srgbClr val="0E207F"/>
                </a:solidFill>
                <a:latin typeface="Calibri" pitchFamily="34" charset="0"/>
              </a:rPr>
              <a:t>carboxylase</a:t>
            </a:r>
          </a:p>
          <a:p>
            <a:pPr algn="ctr" eaLnBrk="1" hangingPunct="1"/>
            <a:endParaRPr lang="en-GB" sz="1800">
              <a:solidFill>
                <a:srgbClr val="0E207F"/>
              </a:solidFill>
              <a:latin typeface="Calibri" pitchFamily="34" charset="0"/>
            </a:endParaRPr>
          </a:p>
        </p:txBody>
      </p:sp>
      <p:sp>
        <p:nvSpPr>
          <p:cNvPr id="57368" name="Rectangle 25"/>
          <p:cNvSpPr>
            <a:spLocks noChangeArrowheads="1"/>
          </p:cNvSpPr>
          <p:nvPr/>
        </p:nvSpPr>
        <p:spPr bwMode="auto">
          <a:xfrm>
            <a:off x="5054600" y="3473450"/>
            <a:ext cx="3009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a:solidFill>
                  <a:srgbClr val="0E207F"/>
                </a:solidFill>
                <a:latin typeface="Symbol" pitchFamily="18" charset="2"/>
              </a:rPr>
              <a:t>g</a:t>
            </a:r>
            <a:r>
              <a:rPr lang="en-GB" sz="2000">
                <a:solidFill>
                  <a:srgbClr val="0E207F"/>
                </a:solidFill>
                <a:latin typeface="Calibri" pitchFamily="34" charset="0"/>
              </a:rPr>
              <a:t>-carboxyglutamate (Gla)</a:t>
            </a:r>
          </a:p>
        </p:txBody>
      </p:sp>
      <p:sp>
        <p:nvSpPr>
          <p:cNvPr id="57369" name="Rectangle 26"/>
          <p:cNvSpPr>
            <a:spLocks noChangeArrowheads="1"/>
          </p:cNvSpPr>
          <p:nvPr/>
        </p:nvSpPr>
        <p:spPr bwMode="auto">
          <a:xfrm>
            <a:off x="1701800" y="3527425"/>
            <a:ext cx="1987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a:solidFill>
                  <a:srgbClr val="0E207F"/>
                </a:solidFill>
                <a:latin typeface="Calibri" pitchFamily="34" charset="0"/>
              </a:rPr>
              <a:t>Glutamate (Glu)</a:t>
            </a:r>
          </a:p>
        </p:txBody>
      </p:sp>
      <p:sp>
        <p:nvSpPr>
          <p:cNvPr id="57370" name="Text Box 27"/>
          <p:cNvSpPr txBox="1">
            <a:spLocks noChangeArrowheads="1"/>
          </p:cNvSpPr>
          <p:nvPr/>
        </p:nvSpPr>
        <p:spPr bwMode="auto">
          <a:xfrm>
            <a:off x="425450" y="49213"/>
            <a:ext cx="77771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400" i="1">
                <a:solidFill>
                  <a:srgbClr val="953735"/>
                </a:solidFill>
                <a:latin typeface="Calibri" pitchFamily="34" charset="0"/>
              </a:rPr>
              <a:t>Post Translational Modification of Proteins</a:t>
            </a:r>
          </a:p>
        </p:txBody>
      </p:sp>
      <p:sp>
        <p:nvSpPr>
          <p:cNvPr id="57371" name="Line 28"/>
          <p:cNvSpPr>
            <a:spLocks noChangeShapeType="1"/>
          </p:cNvSpPr>
          <p:nvPr/>
        </p:nvSpPr>
        <p:spPr bwMode="auto">
          <a:xfrm rot="5521593" flipV="1">
            <a:off x="2372519" y="3088482"/>
            <a:ext cx="338137" cy="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762000" y="76200"/>
            <a:ext cx="7772400" cy="1143000"/>
          </a:xfrm>
        </p:spPr>
        <p:txBody>
          <a:bodyPr/>
          <a:lstStyle/>
          <a:p>
            <a:pPr eaLnBrk="1" hangingPunct="1"/>
            <a:r>
              <a:rPr lang="en-US" sz="3600" smtClean="0">
                <a:solidFill>
                  <a:srgbClr val="800000"/>
                </a:solidFill>
                <a:ea typeface="ＭＳ Ｐゴシック" pitchFamily="34" charset="-128"/>
              </a:rPr>
              <a:t>Nucleic acids and chromosomes</a:t>
            </a:r>
          </a:p>
        </p:txBody>
      </p:sp>
      <p:sp>
        <p:nvSpPr>
          <p:cNvPr id="58370" name="Text Box 3"/>
          <p:cNvSpPr txBox="1">
            <a:spLocks noChangeArrowheads="1"/>
          </p:cNvSpPr>
          <p:nvPr/>
        </p:nvSpPr>
        <p:spPr bwMode="auto">
          <a:xfrm>
            <a:off x="974725" y="1095375"/>
            <a:ext cx="49752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800">
                <a:solidFill>
                  <a:srgbClr val="EF1F1D"/>
                </a:solidFill>
                <a:latin typeface="Calibri" pitchFamily="34" charset="0"/>
              </a:rPr>
              <a:t>Overview</a:t>
            </a:r>
          </a:p>
          <a:p>
            <a:pPr eaLnBrk="1" hangingPunct="1">
              <a:buFontTx/>
              <a:buChar char="•"/>
            </a:pPr>
            <a:r>
              <a:rPr lang="en-US">
                <a:latin typeface="Calibri" pitchFamily="34" charset="0"/>
              </a:rPr>
              <a:t> Chemical composition of DNA</a:t>
            </a:r>
          </a:p>
          <a:p>
            <a:pPr eaLnBrk="1" hangingPunct="1">
              <a:buFontTx/>
              <a:buChar char="•"/>
            </a:pPr>
            <a:r>
              <a:rPr lang="en-US">
                <a:latin typeface="Calibri" pitchFamily="34" charset="0"/>
              </a:rPr>
              <a:t> Structure of DNA</a:t>
            </a:r>
          </a:p>
          <a:p>
            <a:pPr eaLnBrk="1" hangingPunct="1">
              <a:buFontTx/>
              <a:buChar char="•"/>
            </a:pPr>
            <a:r>
              <a:rPr lang="en-US">
                <a:latin typeface="Calibri" pitchFamily="34" charset="0"/>
              </a:rPr>
              <a:t> How cells package DNA</a:t>
            </a:r>
          </a:p>
        </p:txBody>
      </p:sp>
      <p:pic>
        <p:nvPicPr>
          <p:cNvPr id="58371" name="Picture 2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3100388"/>
            <a:ext cx="326707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4938" y="2981325"/>
            <a:ext cx="1662112"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762000" y="76200"/>
            <a:ext cx="7772400" cy="1143000"/>
          </a:xfrm>
        </p:spPr>
        <p:txBody>
          <a:bodyPr/>
          <a:lstStyle/>
          <a:p>
            <a:pPr eaLnBrk="1" hangingPunct="1"/>
            <a:r>
              <a:rPr lang="en-US" sz="3600" smtClean="0">
                <a:solidFill>
                  <a:srgbClr val="800000"/>
                </a:solidFill>
                <a:ea typeface="ＭＳ Ｐゴシック" pitchFamily="34" charset="-128"/>
              </a:rPr>
              <a:t>Nucleic acids</a:t>
            </a:r>
          </a:p>
        </p:txBody>
      </p:sp>
      <p:sp>
        <p:nvSpPr>
          <p:cNvPr id="60418" name="Text Box 3"/>
          <p:cNvSpPr txBox="1">
            <a:spLocks noChangeArrowheads="1"/>
          </p:cNvSpPr>
          <p:nvPr/>
        </p:nvSpPr>
        <p:spPr bwMode="auto">
          <a:xfrm>
            <a:off x="1152525" y="1146175"/>
            <a:ext cx="7151688"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EF1F1D"/>
                </a:solidFill>
                <a:latin typeface="Calibri" pitchFamily="34" charset="0"/>
              </a:rPr>
              <a:t>DNA </a:t>
            </a:r>
            <a:r>
              <a:rPr lang="en-US" sz="1800">
                <a:latin typeface="Calibri" pitchFamily="34" charset="0"/>
              </a:rPr>
              <a:t>and </a:t>
            </a:r>
            <a:r>
              <a:rPr lang="en-US" sz="1800">
                <a:solidFill>
                  <a:srgbClr val="3333FF"/>
                </a:solidFill>
                <a:latin typeface="Calibri" pitchFamily="34" charset="0"/>
              </a:rPr>
              <a:t>RNA</a:t>
            </a:r>
            <a:r>
              <a:rPr lang="en-US" sz="1800">
                <a:latin typeface="Calibri" pitchFamily="34" charset="0"/>
              </a:rPr>
              <a:t>: molecules of heredity</a:t>
            </a:r>
          </a:p>
          <a:p>
            <a:pPr eaLnBrk="1" hangingPunct="1">
              <a:lnSpc>
                <a:spcPct val="60000"/>
              </a:lnSpc>
            </a:pPr>
            <a:endParaRPr lang="en-US" sz="1800">
              <a:latin typeface="Calibri" pitchFamily="34" charset="0"/>
            </a:endParaRPr>
          </a:p>
          <a:p>
            <a:pPr eaLnBrk="1" hangingPunct="1"/>
            <a:r>
              <a:rPr lang="en-US" sz="1800">
                <a:latin typeface="Calibri" pitchFamily="34" charset="0"/>
              </a:rPr>
              <a:t>DNA is the genetic material. The genes of all cells are made of DNA. </a:t>
            </a:r>
          </a:p>
          <a:p>
            <a:pPr eaLnBrk="1" hangingPunct="1">
              <a:lnSpc>
                <a:spcPct val="60000"/>
              </a:lnSpc>
            </a:pPr>
            <a:endParaRPr lang="en-US" sz="1800">
              <a:latin typeface="Calibri" pitchFamily="34" charset="0"/>
            </a:endParaRPr>
          </a:p>
          <a:p>
            <a:pPr eaLnBrk="1" hangingPunct="1"/>
            <a:r>
              <a:rPr lang="en-US" sz="1800">
                <a:solidFill>
                  <a:srgbClr val="187534"/>
                </a:solidFill>
                <a:latin typeface="Calibri" pitchFamily="34" charset="0"/>
              </a:rPr>
              <a:t>1900:</a:t>
            </a:r>
            <a:r>
              <a:rPr lang="en-US" sz="1800">
                <a:latin typeface="Calibri" pitchFamily="34" charset="0"/>
              </a:rPr>
              <a:t> Chromosomes segregate as the cell divides. Chromosomes consist of proteins and DNA. Proteins have 20 different amino acids. DNA has four different bases.</a:t>
            </a:r>
          </a:p>
          <a:p>
            <a:pPr eaLnBrk="1" hangingPunct="1"/>
            <a:endParaRPr lang="en-US" sz="1800">
              <a:latin typeface="Calibri" pitchFamily="34" charset="0"/>
            </a:endParaRPr>
          </a:p>
        </p:txBody>
      </p:sp>
      <p:pic>
        <p:nvPicPr>
          <p:cNvPr id="604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688" y="3309938"/>
            <a:ext cx="6248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5"/>
          <p:cNvSpPr txBox="1">
            <a:spLocks noChangeArrowheads="1"/>
          </p:cNvSpPr>
          <p:nvPr/>
        </p:nvSpPr>
        <p:spPr bwMode="auto">
          <a:xfrm>
            <a:off x="1092200" y="5200650"/>
            <a:ext cx="72898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sz="1800">
              <a:latin typeface="Calibri" pitchFamily="34" charset="0"/>
            </a:endParaRPr>
          </a:p>
          <a:p>
            <a:pPr eaLnBrk="1" hangingPunct="1"/>
            <a:r>
              <a:rPr lang="en-US" sz="1800">
                <a:solidFill>
                  <a:srgbClr val="187534"/>
                </a:solidFill>
                <a:latin typeface="Calibri" pitchFamily="34" charset="0"/>
              </a:rPr>
              <a:t>1944:</a:t>
            </a:r>
            <a:r>
              <a:rPr lang="en-US" sz="1800">
                <a:latin typeface="Calibri" pitchFamily="34" charset="0"/>
              </a:rPr>
              <a:t> Avery, MacLeod and Mc Carthy prove that DNA carries the genetic information.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855663" y="0"/>
            <a:ext cx="7772400" cy="1143000"/>
          </a:xfrm>
        </p:spPr>
        <p:txBody>
          <a:bodyPr/>
          <a:lstStyle/>
          <a:p>
            <a:pPr eaLnBrk="1" hangingPunct="1"/>
            <a:r>
              <a:rPr lang="en-GB" sz="3600" smtClean="0">
                <a:solidFill>
                  <a:srgbClr val="800000"/>
                </a:solidFill>
                <a:ea typeface="ＭＳ Ｐゴシック" pitchFamily="34" charset="-128"/>
              </a:rPr>
              <a:t>Nucleic acids</a:t>
            </a:r>
          </a:p>
        </p:txBody>
      </p:sp>
      <p:grpSp>
        <p:nvGrpSpPr>
          <p:cNvPr id="62466" name="Group 39"/>
          <p:cNvGrpSpPr>
            <a:grpSpLocks/>
          </p:cNvGrpSpPr>
          <p:nvPr/>
        </p:nvGrpSpPr>
        <p:grpSpPr bwMode="auto">
          <a:xfrm>
            <a:off x="3824288" y="1720850"/>
            <a:ext cx="4114800" cy="238125"/>
            <a:chOff x="2409" y="1084"/>
            <a:chExt cx="2592" cy="150"/>
          </a:xfrm>
        </p:grpSpPr>
        <p:sp>
          <p:nvSpPr>
            <p:cNvPr id="62490" name="Line 5"/>
            <p:cNvSpPr>
              <a:spLocks noChangeShapeType="1"/>
            </p:cNvSpPr>
            <p:nvPr/>
          </p:nvSpPr>
          <p:spPr bwMode="auto">
            <a:xfrm flipV="1">
              <a:off x="2481" y="1156"/>
              <a:ext cx="2520" cy="3"/>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491" name="Oval 6"/>
            <p:cNvSpPr>
              <a:spLocks noChangeArrowheads="1"/>
            </p:cNvSpPr>
            <p:nvPr/>
          </p:nvSpPr>
          <p:spPr bwMode="auto">
            <a:xfrm>
              <a:off x="2409" y="1084"/>
              <a:ext cx="144" cy="1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62492" name="Oval 7"/>
            <p:cNvSpPr>
              <a:spLocks noChangeArrowheads="1"/>
            </p:cNvSpPr>
            <p:nvPr/>
          </p:nvSpPr>
          <p:spPr bwMode="auto">
            <a:xfrm>
              <a:off x="2625" y="1084"/>
              <a:ext cx="144" cy="1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62493" name="Oval 8"/>
            <p:cNvSpPr>
              <a:spLocks noChangeArrowheads="1"/>
            </p:cNvSpPr>
            <p:nvPr/>
          </p:nvSpPr>
          <p:spPr bwMode="auto">
            <a:xfrm>
              <a:off x="2841" y="1084"/>
              <a:ext cx="144" cy="150"/>
            </a:xfrm>
            <a:prstGeom prst="ellipse">
              <a:avLst/>
            </a:prstGeom>
            <a:solidFill>
              <a:srgbClr val="00E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62494" name="Oval 9"/>
            <p:cNvSpPr>
              <a:spLocks noChangeArrowheads="1"/>
            </p:cNvSpPr>
            <p:nvPr/>
          </p:nvSpPr>
          <p:spPr bwMode="auto">
            <a:xfrm>
              <a:off x="3489" y="1084"/>
              <a:ext cx="144" cy="150"/>
            </a:xfrm>
            <a:prstGeom prst="ellipse">
              <a:avLst/>
            </a:prstGeom>
            <a:solidFill>
              <a:srgbClr val="F0E5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62495" name="Oval 10"/>
            <p:cNvSpPr>
              <a:spLocks noChangeArrowheads="1"/>
            </p:cNvSpPr>
            <p:nvPr/>
          </p:nvSpPr>
          <p:spPr bwMode="auto">
            <a:xfrm>
              <a:off x="3705" y="1084"/>
              <a:ext cx="143" cy="1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62496" name="Oval 11"/>
            <p:cNvSpPr>
              <a:spLocks noChangeArrowheads="1"/>
            </p:cNvSpPr>
            <p:nvPr/>
          </p:nvSpPr>
          <p:spPr bwMode="auto">
            <a:xfrm>
              <a:off x="3920" y="1084"/>
              <a:ext cx="144" cy="1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62497" name="Oval 12"/>
            <p:cNvSpPr>
              <a:spLocks noChangeArrowheads="1"/>
            </p:cNvSpPr>
            <p:nvPr/>
          </p:nvSpPr>
          <p:spPr bwMode="auto">
            <a:xfrm>
              <a:off x="3273" y="1084"/>
              <a:ext cx="144" cy="1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62498" name="Oval 13"/>
            <p:cNvSpPr>
              <a:spLocks noChangeArrowheads="1"/>
            </p:cNvSpPr>
            <p:nvPr/>
          </p:nvSpPr>
          <p:spPr bwMode="auto">
            <a:xfrm>
              <a:off x="4136" y="1084"/>
              <a:ext cx="144" cy="1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62499" name="Oval 14"/>
            <p:cNvSpPr>
              <a:spLocks noChangeArrowheads="1"/>
            </p:cNvSpPr>
            <p:nvPr/>
          </p:nvSpPr>
          <p:spPr bwMode="auto">
            <a:xfrm>
              <a:off x="4352" y="1084"/>
              <a:ext cx="144" cy="150"/>
            </a:xfrm>
            <a:prstGeom prst="ellipse">
              <a:avLst/>
            </a:prstGeom>
            <a:solidFill>
              <a:srgbClr val="00E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62500" name="Oval 15"/>
            <p:cNvSpPr>
              <a:spLocks noChangeArrowheads="1"/>
            </p:cNvSpPr>
            <p:nvPr/>
          </p:nvSpPr>
          <p:spPr bwMode="auto">
            <a:xfrm>
              <a:off x="4568" y="1084"/>
              <a:ext cx="144" cy="150"/>
            </a:xfrm>
            <a:prstGeom prst="ellipse">
              <a:avLst/>
            </a:prstGeom>
            <a:solidFill>
              <a:srgbClr val="00E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62501" name="Oval 16"/>
            <p:cNvSpPr>
              <a:spLocks noChangeArrowheads="1"/>
            </p:cNvSpPr>
            <p:nvPr/>
          </p:nvSpPr>
          <p:spPr bwMode="auto">
            <a:xfrm>
              <a:off x="4784" y="1084"/>
              <a:ext cx="144" cy="15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62502" name="Oval 17"/>
            <p:cNvSpPr>
              <a:spLocks noChangeArrowheads="1"/>
            </p:cNvSpPr>
            <p:nvPr/>
          </p:nvSpPr>
          <p:spPr bwMode="auto">
            <a:xfrm>
              <a:off x="3057" y="1084"/>
              <a:ext cx="144" cy="1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grpSp>
      <p:grpSp>
        <p:nvGrpSpPr>
          <p:cNvPr id="62467" name="Group 18"/>
          <p:cNvGrpSpPr>
            <a:grpSpLocks/>
          </p:cNvGrpSpPr>
          <p:nvPr/>
        </p:nvGrpSpPr>
        <p:grpSpPr bwMode="auto">
          <a:xfrm>
            <a:off x="4779963" y="3067050"/>
            <a:ext cx="3159125" cy="930275"/>
            <a:chOff x="3120" y="1430"/>
            <a:chExt cx="1990" cy="586"/>
          </a:xfrm>
        </p:grpSpPr>
        <p:sp>
          <p:nvSpPr>
            <p:cNvPr id="62478" name="Oval 19"/>
            <p:cNvSpPr>
              <a:spLocks noChangeArrowheads="1"/>
            </p:cNvSpPr>
            <p:nvPr/>
          </p:nvSpPr>
          <p:spPr bwMode="auto">
            <a:xfrm>
              <a:off x="4762" y="1478"/>
              <a:ext cx="144" cy="14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62479" name="Oval 20"/>
            <p:cNvSpPr>
              <a:spLocks noChangeArrowheads="1"/>
            </p:cNvSpPr>
            <p:nvPr/>
          </p:nvSpPr>
          <p:spPr bwMode="auto">
            <a:xfrm>
              <a:off x="4090" y="1478"/>
              <a:ext cx="144" cy="144"/>
            </a:xfrm>
            <a:prstGeom prst="ellipse">
              <a:avLst/>
            </a:prstGeom>
            <a:solidFill>
              <a:srgbClr val="38E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62480" name="Oval 21"/>
            <p:cNvSpPr>
              <a:spLocks noChangeArrowheads="1"/>
            </p:cNvSpPr>
            <p:nvPr/>
          </p:nvSpPr>
          <p:spPr bwMode="auto">
            <a:xfrm>
              <a:off x="3754" y="147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62481" name="Oval 22"/>
            <p:cNvSpPr>
              <a:spLocks noChangeArrowheads="1"/>
            </p:cNvSpPr>
            <p:nvPr/>
          </p:nvSpPr>
          <p:spPr bwMode="auto">
            <a:xfrm>
              <a:off x="4426" y="1478"/>
              <a:ext cx="144" cy="144"/>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62482" name="Oval 23"/>
            <p:cNvSpPr>
              <a:spLocks noChangeArrowheads="1"/>
            </p:cNvSpPr>
            <p:nvPr/>
          </p:nvSpPr>
          <p:spPr bwMode="auto">
            <a:xfrm>
              <a:off x="4762" y="1810"/>
              <a:ext cx="144" cy="144"/>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62483" name="Oval 24"/>
            <p:cNvSpPr>
              <a:spLocks noChangeArrowheads="1"/>
            </p:cNvSpPr>
            <p:nvPr/>
          </p:nvSpPr>
          <p:spPr bwMode="auto">
            <a:xfrm>
              <a:off x="4090" y="1810"/>
              <a:ext cx="144" cy="144"/>
            </a:xfrm>
            <a:prstGeom prst="ellipse">
              <a:avLst/>
            </a:prstGeom>
            <a:solidFill>
              <a:srgbClr val="38E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62484" name="Oval 25"/>
            <p:cNvSpPr>
              <a:spLocks noChangeArrowheads="1"/>
            </p:cNvSpPr>
            <p:nvPr/>
          </p:nvSpPr>
          <p:spPr bwMode="auto">
            <a:xfrm>
              <a:off x="3754" y="1810"/>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62485" name="Oval 26"/>
            <p:cNvSpPr>
              <a:spLocks noChangeArrowheads="1"/>
            </p:cNvSpPr>
            <p:nvPr/>
          </p:nvSpPr>
          <p:spPr bwMode="auto">
            <a:xfrm>
              <a:off x="4426" y="1810"/>
              <a:ext cx="144" cy="144"/>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62486" name="Text Box 27"/>
            <p:cNvSpPr txBox="1">
              <a:spLocks noChangeArrowheads="1"/>
            </p:cNvSpPr>
            <p:nvPr/>
          </p:nvSpPr>
          <p:spPr bwMode="auto">
            <a:xfrm>
              <a:off x="3120" y="1453"/>
              <a:ext cx="4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t>DNA</a:t>
              </a:r>
              <a:endParaRPr lang="en-US" sz="1800"/>
            </a:p>
          </p:txBody>
        </p:sp>
        <p:sp>
          <p:nvSpPr>
            <p:cNvPr id="62487" name="Text Box 28"/>
            <p:cNvSpPr txBox="1">
              <a:spLocks noChangeArrowheads="1"/>
            </p:cNvSpPr>
            <p:nvPr/>
          </p:nvSpPr>
          <p:spPr bwMode="auto">
            <a:xfrm>
              <a:off x="3120" y="1785"/>
              <a:ext cx="4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t>RNA</a:t>
              </a:r>
              <a:endParaRPr lang="en-US" sz="1800"/>
            </a:p>
          </p:txBody>
        </p:sp>
        <p:sp>
          <p:nvSpPr>
            <p:cNvPr id="62488" name="Text Box 29"/>
            <p:cNvSpPr txBox="1">
              <a:spLocks noChangeArrowheads="1"/>
            </p:cNvSpPr>
            <p:nvPr/>
          </p:nvSpPr>
          <p:spPr bwMode="auto">
            <a:xfrm>
              <a:off x="3858" y="1430"/>
              <a:ext cx="1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t>A      C      G      T</a:t>
              </a:r>
              <a:endParaRPr lang="en-US" sz="1800"/>
            </a:p>
          </p:txBody>
        </p:sp>
        <p:sp>
          <p:nvSpPr>
            <p:cNvPr id="62489" name="Text Box 30"/>
            <p:cNvSpPr txBox="1">
              <a:spLocks noChangeArrowheads="1"/>
            </p:cNvSpPr>
            <p:nvPr/>
          </p:nvSpPr>
          <p:spPr bwMode="auto">
            <a:xfrm>
              <a:off x="3858" y="1762"/>
              <a:ext cx="12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t>A      C      G      U</a:t>
              </a:r>
              <a:endParaRPr lang="en-US" sz="1800"/>
            </a:p>
          </p:txBody>
        </p:sp>
      </p:grpSp>
      <p:sp>
        <p:nvSpPr>
          <p:cNvPr id="62468" name="Rectangle 31"/>
          <p:cNvSpPr>
            <a:spLocks noChangeArrowheads="1"/>
          </p:cNvSpPr>
          <p:nvPr/>
        </p:nvSpPr>
        <p:spPr bwMode="auto">
          <a:xfrm>
            <a:off x="703263" y="1200150"/>
            <a:ext cx="6343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p>
            <a:r>
              <a:rPr lang="en-GB" sz="2000">
                <a:latin typeface="Calibri" pitchFamily="34" charset="0"/>
              </a:rPr>
              <a:t>Nucleic acids are linear polymers of nucleotides.</a:t>
            </a:r>
          </a:p>
        </p:txBody>
      </p:sp>
      <p:sp>
        <p:nvSpPr>
          <p:cNvPr id="62469" name="Rectangle 32"/>
          <p:cNvSpPr>
            <a:spLocks noChangeArrowheads="1"/>
          </p:cNvSpPr>
          <p:nvPr/>
        </p:nvSpPr>
        <p:spPr bwMode="auto">
          <a:xfrm>
            <a:off x="703263" y="2233613"/>
            <a:ext cx="7359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r>
              <a:rPr lang="en-GB" sz="2000">
                <a:latin typeface="Calibri" pitchFamily="34" charset="0"/>
              </a:rPr>
              <a:t>DNA and RNA each contain 4 different types of nucleotides that are arranged in different sequences.</a:t>
            </a:r>
          </a:p>
        </p:txBody>
      </p:sp>
      <p:grpSp>
        <p:nvGrpSpPr>
          <p:cNvPr id="4" name="Group 40"/>
          <p:cNvGrpSpPr>
            <a:grpSpLocks/>
          </p:cNvGrpSpPr>
          <p:nvPr/>
        </p:nvGrpSpPr>
        <p:grpSpPr bwMode="auto">
          <a:xfrm>
            <a:off x="690563" y="4310063"/>
            <a:ext cx="7677150" cy="2219325"/>
            <a:chOff x="435" y="2715"/>
            <a:chExt cx="4836" cy="1398"/>
          </a:xfrm>
        </p:grpSpPr>
        <p:sp>
          <p:nvSpPr>
            <p:cNvPr id="62471" name="Text Box 3"/>
            <p:cNvSpPr txBox="1">
              <a:spLocks noChangeArrowheads="1"/>
            </p:cNvSpPr>
            <p:nvPr/>
          </p:nvSpPr>
          <p:spPr bwMode="auto">
            <a:xfrm>
              <a:off x="435" y="2715"/>
              <a:ext cx="3090" cy="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latin typeface="Calibri" pitchFamily="34" charset="0"/>
                </a:rPr>
                <a:t>The 3D structure of DNA is a double helix made up of two chains wrapping around each other.</a:t>
              </a:r>
            </a:p>
            <a:p>
              <a:pPr eaLnBrk="1" hangingPunct="1"/>
              <a:endParaRPr lang="en-GB" sz="2000">
                <a:latin typeface="Calibri" pitchFamily="34" charset="0"/>
              </a:endParaRPr>
            </a:p>
            <a:p>
              <a:pPr eaLnBrk="1" hangingPunct="1"/>
              <a:r>
                <a:rPr lang="en-GB" sz="2000">
                  <a:latin typeface="Calibri" pitchFamily="34" charset="0"/>
                </a:rPr>
                <a:t>RNA can assume a variety of shapes.</a:t>
              </a:r>
            </a:p>
          </p:txBody>
        </p:sp>
        <p:grpSp>
          <p:nvGrpSpPr>
            <p:cNvPr id="62472" name="Group 33"/>
            <p:cNvGrpSpPr>
              <a:grpSpLocks/>
            </p:cNvGrpSpPr>
            <p:nvPr/>
          </p:nvGrpSpPr>
          <p:grpSpPr bwMode="auto">
            <a:xfrm>
              <a:off x="3467" y="2778"/>
              <a:ext cx="576" cy="1335"/>
              <a:chOff x="3408" y="2448"/>
              <a:chExt cx="576" cy="1335"/>
            </a:xfrm>
          </p:grpSpPr>
          <p:pic>
            <p:nvPicPr>
              <p:cNvPr id="62476"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2448"/>
                <a:ext cx="576" cy="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7" name="Text Box 35"/>
              <p:cNvSpPr txBox="1">
                <a:spLocks noChangeArrowheads="1"/>
              </p:cNvSpPr>
              <p:nvPr/>
            </p:nvSpPr>
            <p:spPr bwMode="auto">
              <a:xfrm>
                <a:off x="3456" y="3552"/>
                <a:ext cx="4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DNA</a:t>
                </a:r>
              </a:p>
            </p:txBody>
          </p:sp>
        </p:grpSp>
        <p:grpSp>
          <p:nvGrpSpPr>
            <p:cNvPr id="62473" name="Group 36"/>
            <p:cNvGrpSpPr>
              <a:grpSpLocks/>
            </p:cNvGrpSpPr>
            <p:nvPr/>
          </p:nvGrpSpPr>
          <p:grpSpPr bwMode="auto">
            <a:xfrm>
              <a:off x="4119" y="2843"/>
              <a:ext cx="1152" cy="1212"/>
              <a:chOff x="4176" y="2544"/>
              <a:chExt cx="1152" cy="1212"/>
            </a:xfrm>
          </p:grpSpPr>
          <p:pic>
            <p:nvPicPr>
              <p:cNvPr id="62474"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 y="2544"/>
                <a:ext cx="1152"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5" name="Text Box 38"/>
              <p:cNvSpPr txBox="1">
                <a:spLocks noChangeArrowheads="1"/>
              </p:cNvSpPr>
              <p:nvPr/>
            </p:nvSpPr>
            <p:spPr bwMode="auto">
              <a:xfrm>
                <a:off x="4848" y="3216"/>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tRNA</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381000" y="52388"/>
            <a:ext cx="8382000" cy="1143000"/>
          </a:xfrm>
        </p:spPr>
        <p:txBody>
          <a:bodyPr/>
          <a:lstStyle/>
          <a:p>
            <a:pPr eaLnBrk="1" hangingPunct="1"/>
            <a:r>
              <a:rPr lang="en-US" sz="3600" smtClean="0">
                <a:solidFill>
                  <a:srgbClr val="800000"/>
                </a:solidFill>
                <a:ea typeface="ＭＳ Ｐゴシック" pitchFamily="34" charset="-128"/>
              </a:rPr>
              <a:t>DNA</a:t>
            </a:r>
            <a:r>
              <a:rPr lang="en-US" sz="3600" smtClean="0">
                <a:ea typeface="ＭＳ Ｐゴシック" pitchFamily="34" charset="-128"/>
              </a:rPr>
              <a:t> -</a:t>
            </a:r>
            <a:r>
              <a:rPr lang="en-US" sz="3600" smtClean="0">
                <a:solidFill>
                  <a:srgbClr val="EF1F1D"/>
                </a:solidFill>
                <a:ea typeface="ＭＳ Ｐゴシック" pitchFamily="34" charset="-128"/>
              </a:rPr>
              <a:t>d</a:t>
            </a:r>
            <a:r>
              <a:rPr lang="en-US" sz="3600" smtClean="0">
                <a:ea typeface="ＭＳ Ｐゴシック" pitchFamily="34" charset="-128"/>
              </a:rPr>
              <a:t>eoxyribo</a:t>
            </a:r>
            <a:r>
              <a:rPr lang="en-US" sz="3600" smtClean="0">
                <a:solidFill>
                  <a:srgbClr val="EF1F1D"/>
                </a:solidFill>
                <a:ea typeface="ＭＳ Ｐゴシック" pitchFamily="34" charset="-128"/>
              </a:rPr>
              <a:t>n</a:t>
            </a:r>
            <a:r>
              <a:rPr lang="en-US" sz="3600" smtClean="0">
                <a:ea typeface="ＭＳ Ｐゴシック" pitchFamily="34" charset="-128"/>
              </a:rPr>
              <a:t>ucleotide </a:t>
            </a:r>
            <a:r>
              <a:rPr lang="en-US" sz="3600" smtClean="0">
                <a:solidFill>
                  <a:srgbClr val="EF1F1D"/>
                </a:solidFill>
                <a:ea typeface="ＭＳ Ｐゴシック" pitchFamily="34" charset="-128"/>
              </a:rPr>
              <a:t>a</a:t>
            </a:r>
            <a:r>
              <a:rPr lang="en-US" sz="3600" smtClean="0">
                <a:ea typeface="ＭＳ Ｐゴシック" pitchFamily="34" charset="-128"/>
              </a:rPr>
              <a:t>cid</a:t>
            </a:r>
          </a:p>
        </p:txBody>
      </p:sp>
      <p:sp>
        <p:nvSpPr>
          <p:cNvPr id="64514" name="Text Box 3"/>
          <p:cNvSpPr txBox="1">
            <a:spLocks noChangeArrowheads="1"/>
          </p:cNvSpPr>
          <p:nvPr/>
        </p:nvSpPr>
        <p:spPr bwMode="auto">
          <a:xfrm>
            <a:off x="1203325" y="1427163"/>
            <a:ext cx="73310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a:latin typeface="Calibri" pitchFamily="34" charset="0"/>
              </a:rPr>
              <a:t>DNA is is a linear polymer of deoxyribonucleotide units</a:t>
            </a:r>
          </a:p>
          <a:p>
            <a:pPr eaLnBrk="1" hangingPunct="1"/>
            <a:endParaRPr lang="en-US" sz="2000">
              <a:latin typeface="Calibri" pitchFamily="34" charset="0"/>
            </a:endParaRPr>
          </a:p>
          <a:p>
            <a:pPr eaLnBrk="1" hangingPunct="1"/>
            <a:r>
              <a:rPr lang="en-US" sz="2000">
                <a:latin typeface="Calibri" pitchFamily="34" charset="0"/>
              </a:rPr>
              <a:t>A nucleotide consists of a nitrogenous </a:t>
            </a:r>
            <a:r>
              <a:rPr lang="en-US" sz="2000">
                <a:solidFill>
                  <a:srgbClr val="EF1F1D"/>
                </a:solidFill>
                <a:latin typeface="Calibri" pitchFamily="34" charset="0"/>
              </a:rPr>
              <a:t>base</a:t>
            </a:r>
            <a:r>
              <a:rPr lang="en-US" sz="2000">
                <a:latin typeface="Calibri" pitchFamily="34" charset="0"/>
              </a:rPr>
              <a:t>, a </a:t>
            </a:r>
            <a:r>
              <a:rPr lang="en-US" sz="2000">
                <a:solidFill>
                  <a:srgbClr val="5DA31E"/>
                </a:solidFill>
                <a:latin typeface="Calibri" pitchFamily="34" charset="0"/>
              </a:rPr>
              <a:t>sugar</a:t>
            </a:r>
            <a:r>
              <a:rPr lang="en-US" sz="2000">
                <a:latin typeface="Calibri" pitchFamily="34" charset="0"/>
              </a:rPr>
              <a:t> and one or more </a:t>
            </a:r>
            <a:r>
              <a:rPr lang="en-US" sz="2000">
                <a:solidFill>
                  <a:srgbClr val="3333FF"/>
                </a:solidFill>
                <a:latin typeface="Calibri" pitchFamily="34" charset="0"/>
              </a:rPr>
              <a:t>phosphate groups</a:t>
            </a:r>
            <a:endParaRPr lang="en-US" sz="2000">
              <a:latin typeface="Calibri" pitchFamily="34" charset="0"/>
            </a:endParaRPr>
          </a:p>
        </p:txBody>
      </p:sp>
      <p:sp>
        <p:nvSpPr>
          <p:cNvPr id="64515" name="Freeform 48"/>
          <p:cNvSpPr>
            <a:spLocks/>
          </p:cNvSpPr>
          <p:nvPr/>
        </p:nvSpPr>
        <p:spPr bwMode="auto">
          <a:xfrm>
            <a:off x="2979738" y="4164013"/>
            <a:ext cx="1587" cy="298450"/>
          </a:xfrm>
          <a:custGeom>
            <a:avLst/>
            <a:gdLst>
              <a:gd name="T0" fmla="*/ 0 w 1587"/>
              <a:gd name="T1" fmla="*/ 0 h 188"/>
              <a:gd name="T2" fmla="*/ 0 w 1587"/>
              <a:gd name="T3" fmla="*/ 2147483647 h 188"/>
              <a:gd name="T4" fmla="*/ 0 w 1587"/>
              <a:gd name="T5" fmla="*/ 0 h 188"/>
              <a:gd name="T6" fmla="*/ 0 60000 65536"/>
              <a:gd name="T7" fmla="*/ 0 60000 65536"/>
              <a:gd name="T8" fmla="*/ 0 60000 65536"/>
              <a:gd name="T9" fmla="*/ 0 w 1587"/>
              <a:gd name="T10" fmla="*/ 0 h 188"/>
              <a:gd name="T11" fmla="*/ 1587 w 1587"/>
              <a:gd name="T12" fmla="*/ 188 h 188"/>
            </a:gdLst>
            <a:ahLst/>
            <a:cxnLst>
              <a:cxn ang="T6">
                <a:pos x="T0" y="T1"/>
              </a:cxn>
              <a:cxn ang="T7">
                <a:pos x="T2" y="T3"/>
              </a:cxn>
              <a:cxn ang="T8">
                <a:pos x="T4" y="T5"/>
              </a:cxn>
            </a:cxnLst>
            <a:rect l="T9" t="T10" r="T11" b="T12"/>
            <a:pathLst>
              <a:path w="1587" h="188">
                <a:moveTo>
                  <a:pt x="0" y="0"/>
                </a:moveTo>
                <a:lnTo>
                  <a:pt x="0" y="18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16" name="Freeform 50"/>
          <p:cNvSpPr>
            <a:spLocks/>
          </p:cNvSpPr>
          <p:nvPr/>
        </p:nvSpPr>
        <p:spPr bwMode="auto">
          <a:xfrm>
            <a:off x="2986088" y="4470400"/>
            <a:ext cx="239712" cy="153988"/>
          </a:xfrm>
          <a:custGeom>
            <a:avLst/>
            <a:gdLst>
              <a:gd name="T0" fmla="*/ 0 w 151"/>
              <a:gd name="T1" fmla="*/ 0 h 97"/>
              <a:gd name="T2" fmla="*/ 2147483647 w 151"/>
              <a:gd name="T3" fmla="*/ 2147483647 h 97"/>
              <a:gd name="T4" fmla="*/ 0 w 151"/>
              <a:gd name="T5" fmla="*/ 0 h 97"/>
              <a:gd name="T6" fmla="*/ 0 60000 65536"/>
              <a:gd name="T7" fmla="*/ 0 60000 65536"/>
              <a:gd name="T8" fmla="*/ 0 60000 65536"/>
              <a:gd name="T9" fmla="*/ 0 w 151"/>
              <a:gd name="T10" fmla="*/ 0 h 97"/>
              <a:gd name="T11" fmla="*/ 151 w 151"/>
              <a:gd name="T12" fmla="*/ 97 h 97"/>
            </a:gdLst>
            <a:ahLst/>
            <a:cxnLst>
              <a:cxn ang="T6">
                <a:pos x="T0" y="T1"/>
              </a:cxn>
              <a:cxn ang="T7">
                <a:pos x="T2" y="T3"/>
              </a:cxn>
              <a:cxn ang="T8">
                <a:pos x="T4" y="T5"/>
              </a:cxn>
            </a:cxnLst>
            <a:rect l="T9" t="T10" r="T11" b="T12"/>
            <a:pathLst>
              <a:path w="151" h="97">
                <a:moveTo>
                  <a:pt x="0" y="0"/>
                </a:moveTo>
                <a:lnTo>
                  <a:pt x="151" y="9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17" name="Freeform 54"/>
          <p:cNvSpPr>
            <a:spLocks/>
          </p:cNvSpPr>
          <p:nvPr/>
        </p:nvSpPr>
        <p:spPr bwMode="auto">
          <a:xfrm>
            <a:off x="3027363" y="4433888"/>
            <a:ext cx="219075" cy="146050"/>
          </a:xfrm>
          <a:custGeom>
            <a:avLst/>
            <a:gdLst>
              <a:gd name="T0" fmla="*/ 2147483647 w 138"/>
              <a:gd name="T1" fmla="*/ 2147483647 h 92"/>
              <a:gd name="T2" fmla="*/ 0 w 138"/>
              <a:gd name="T3" fmla="*/ 0 h 92"/>
              <a:gd name="T4" fmla="*/ 2147483647 w 138"/>
              <a:gd name="T5" fmla="*/ 2147483647 h 92"/>
              <a:gd name="T6" fmla="*/ 0 60000 65536"/>
              <a:gd name="T7" fmla="*/ 0 60000 65536"/>
              <a:gd name="T8" fmla="*/ 0 60000 65536"/>
              <a:gd name="T9" fmla="*/ 0 w 138"/>
              <a:gd name="T10" fmla="*/ 0 h 92"/>
              <a:gd name="T11" fmla="*/ 138 w 138"/>
              <a:gd name="T12" fmla="*/ 92 h 92"/>
            </a:gdLst>
            <a:ahLst/>
            <a:cxnLst>
              <a:cxn ang="T6">
                <a:pos x="T0" y="T1"/>
              </a:cxn>
              <a:cxn ang="T7">
                <a:pos x="T2" y="T3"/>
              </a:cxn>
              <a:cxn ang="T8">
                <a:pos x="T4" y="T5"/>
              </a:cxn>
            </a:cxnLst>
            <a:rect l="T9" t="T10" r="T11" b="T12"/>
            <a:pathLst>
              <a:path w="138" h="92">
                <a:moveTo>
                  <a:pt x="138" y="92"/>
                </a:moveTo>
                <a:lnTo>
                  <a:pt x="0" y="0"/>
                </a:lnTo>
                <a:lnTo>
                  <a:pt x="138"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18" name="Freeform 56"/>
          <p:cNvSpPr>
            <a:spLocks/>
          </p:cNvSpPr>
          <p:nvPr/>
        </p:nvSpPr>
        <p:spPr bwMode="auto">
          <a:xfrm>
            <a:off x="3452813" y="4470400"/>
            <a:ext cx="212725" cy="138113"/>
          </a:xfrm>
          <a:custGeom>
            <a:avLst/>
            <a:gdLst>
              <a:gd name="T0" fmla="*/ 2147483647 w 134"/>
              <a:gd name="T1" fmla="*/ 0 h 87"/>
              <a:gd name="T2" fmla="*/ 0 w 134"/>
              <a:gd name="T3" fmla="*/ 2147483647 h 87"/>
              <a:gd name="T4" fmla="*/ 2147483647 w 134"/>
              <a:gd name="T5" fmla="*/ 0 h 87"/>
              <a:gd name="T6" fmla="*/ 0 60000 65536"/>
              <a:gd name="T7" fmla="*/ 0 60000 65536"/>
              <a:gd name="T8" fmla="*/ 0 60000 65536"/>
              <a:gd name="T9" fmla="*/ 0 w 134"/>
              <a:gd name="T10" fmla="*/ 0 h 87"/>
              <a:gd name="T11" fmla="*/ 134 w 134"/>
              <a:gd name="T12" fmla="*/ 87 h 87"/>
            </a:gdLst>
            <a:ahLst/>
            <a:cxnLst>
              <a:cxn ang="T6">
                <a:pos x="T0" y="T1"/>
              </a:cxn>
              <a:cxn ang="T7">
                <a:pos x="T2" y="T3"/>
              </a:cxn>
              <a:cxn ang="T8">
                <a:pos x="T4" y="T5"/>
              </a:cxn>
            </a:cxnLst>
            <a:rect l="T9" t="T10" r="T11" b="T12"/>
            <a:pathLst>
              <a:path w="134" h="87">
                <a:moveTo>
                  <a:pt x="134" y="0"/>
                </a:moveTo>
                <a:lnTo>
                  <a:pt x="0" y="87"/>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19" name="Freeform 60"/>
          <p:cNvSpPr>
            <a:spLocks/>
          </p:cNvSpPr>
          <p:nvPr/>
        </p:nvSpPr>
        <p:spPr bwMode="auto">
          <a:xfrm>
            <a:off x="3665538" y="4025900"/>
            <a:ext cx="1587" cy="436563"/>
          </a:xfrm>
          <a:custGeom>
            <a:avLst/>
            <a:gdLst>
              <a:gd name="T0" fmla="*/ 0 w 1587"/>
              <a:gd name="T1" fmla="*/ 2147483647 h 275"/>
              <a:gd name="T2" fmla="*/ 0 w 1587"/>
              <a:gd name="T3" fmla="*/ 0 h 275"/>
              <a:gd name="T4" fmla="*/ 0 w 1587"/>
              <a:gd name="T5" fmla="*/ 2147483647 h 275"/>
              <a:gd name="T6" fmla="*/ 0 60000 65536"/>
              <a:gd name="T7" fmla="*/ 0 60000 65536"/>
              <a:gd name="T8" fmla="*/ 0 60000 65536"/>
              <a:gd name="T9" fmla="*/ 0 w 1587"/>
              <a:gd name="T10" fmla="*/ 0 h 275"/>
              <a:gd name="T11" fmla="*/ 1587 w 1587"/>
              <a:gd name="T12" fmla="*/ 275 h 275"/>
            </a:gdLst>
            <a:ahLst/>
            <a:cxnLst>
              <a:cxn ang="T6">
                <a:pos x="T0" y="T1"/>
              </a:cxn>
              <a:cxn ang="T7">
                <a:pos x="T2" y="T3"/>
              </a:cxn>
              <a:cxn ang="T8">
                <a:pos x="T4" y="T5"/>
              </a:cxn>
            </a:cxnLst>
            <a:rect l="T9" t="T10" r="T11" b="T12"/>
            <a:pathLst>
              <a:path w="1587" h="275">
                <a:moveTo>
                  <a:pt x="0" y="275"/>
                </a:moveTo>
                <a:lnTo>
                  <a:pt x="0" y="0"/>
                </a:lnTo>
                <a:lnTo>
                  <a:pt x="0" y="2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20" name="Freeform 62"/>
          <p:cNvSpPr>
            <a:spLocks/>
          </p:cNvSpPr>
          <p:nvPr/>
        </p:nvSpPr>
        <p:spPr bwMode="auto">
          <a:xfrm>
            <a:off x="3616325" y="4054475"/>
            <a:ext cx="1588" cy="379413"/>
          </a:xfrm>
          <a:custGeom>
            <a:avLst/>
            <a:gdLst>
              <a:gd name="T0" fmla="*/ 0 w 1588"/>
              <a:gd name="T1" fmla="*/ 0 h 239"/>
              <a:gd name="T2" fmla="*/ 0 w 1588"/>
              <a:gd name="T3" fmla="*/ 2147483647 h 239"/>
              <a:gd name="T4" fmla="*/ 0 w 1588"/>
              <a:gd name="T5" fmla="*/ 0 h 239"/>
              <a:gd name="T6" fmla="*/ 0 60000 65536"/>
              <a:gd name="T7" fmla="*/ 0 60000 65536"/>
              <a:gd name="T8" fmla="*/ 0 60000 65536"/>
              <a:gd name="T9" fmla="*/ 0 w 1588"/>
              <a:gd name="T10" fmla="*/ 0 h 239"/>
              <a:gd name="T11" fmla="*/ 1588 w 1588"/>
              <a:gd name="T12" fmla="*/ 239 h 239"/>
            </a:gdLst>
            <a:ahLst/>
            <a:cxnLst>
              <a:cxn ang="T6">
                <a:pos x="T0" y="T1"/>
              </a:cxn>
              <a:cxn ang="T7">
                <a:pos x="T2" y="T3"/>
              </a:cxn>
              <a:cxn ang="T8">
                <a:pos x="T4" y="T5"/>
              </a:cxn>
            </a:cxnLst>
            <a:rect l="T9" t="T10" r="T11" b="T12"/>
            <a:pathLst>
              <a:path w="1588" h="239">
                <a:moveTo>
                  <a:pt x="0" y="0"/>
                </a:moveTo>
                <a:lnTo>
                  <a:pt x="0" y="2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21" name="Freeform 66"/>
          <p:cNvSpPr>
            <a:spLocks/>
          </p:cNvSpPr>
          <p:nvPr/>
        </p:nvSpPr>
        <p:spPr bwMode="auto">
          <a:xfrm>
            <a:off x="3328988" y="3798888"/>
            <a:ext cx="336550" cy="219075"/>
          </a:xfrm>
          <a:custGeom>
            <a:avLst/>
            <a:gdLst>
              <a:gd name="T0" fmla="*/ 0 w 212"/>
              <a:gd name="T1" fmla="*/ 0 h 138"/>
              <a:gd name="T2" fmla="*/ 2147483647 w 212"/>
              <a:gd name="T3" fmla="*/ 2147483647 h 138"/>
              <a:gd name="T4" fmla="*/ 0 w 212"/>
              <a:gd name="T5" fmla="*/ 0 h 138"/>
              <a:gd name="T6" fmla="*/ 0 60000 65536"/>
              <a:gd name="T7" fmla="*/ 0 60000 65536"/>
              <a:gd name="T8" fmla="*/ 0 60000 65536"/>
              <a:gd name="T9" fmla="*/ 0 w 212"/>
              <a:gd name="T10" fmla="*/ 0 h 138"/>
              <a:gd name="T11" fmla="*/ 212 w 212"/>
              <a:gd name="T12" fmla="*/ 138 h 138"/>
            </a:gdLst>
            <a:ahLst/>
            <a:cxnLst>
              <a:cxn ang="T6">
                <a:pos x="T0" y="T1"/>
              </a:cxn>
              <a:cxn ang="T7">
                <a:pos x="T2" y="T3"/>
              </a:cxn>
              <a:cxn ang="T8">
                <a:pos x="T4" y="T5"/>
              </a:cxn>
            </a:cxnLst>
            <a:rect l="T9" t="T10" r="T11" b="T12"/>
            <a:pathLst>
              <a:path w="212" h="138">
                <a:moveTo>
                  <a:pt x="0" y="0"/>
                </a:moveTo>
                <a:lnTo>
                  <a:pt x="212" y="13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22" name="Freeform 68"/>
          <p:cNvSpPr>
            <a:spLocks/>
          </p:cNvSpPr>
          <p:nvPr/>
        </p:nvSpPr>
        <p:spPr bwMode="auto">
          <a:xfrm>
            <a:off x="3109913" y="3798888"/>
            <a:ext cx="204787" cy="138112"/>
          </a:xfrm>
          <a:custGeom>
            <a:avLst/>
            <a:gdLst>
              <a:gd name="T0" fmla="*/ 2147483647 w 129"/>
              <a:gd name="T1" fmla="*/ 0 h 87"/>
              <a:gd name="T2" fmla="*/ 0 w 129"/>
              <a:gd name="T3" fmla="*/ 2147483647 h 87"/>
              <a:gd name="T4" fmla="*/ 2147483647 w 129"/>
              <a:gd name="T5" fmla="*/ 0 h 87"/>
              <a:gd name="T6" fmla="*/ 0 60000 65536"/>
              <a:gd name="T7" fmla="*/ 0 60000 65536"/>
              <a:gd name="T8" fmla="*/ 0 60000 65536"/>
              <a:gd name="T9" fmla="*/ 0 w 129"/>
              <a:gd name="T10" fmla="*/ 0 h 87"/>
              <a:gd name="T11" fmla="*/ 129 w 129"/>
              <a:gd name="T12" fmla="*/ 87 h 87"/>
            </a:gdLst>
            <a:ahLst/>
            <a:cxnLst>
              <a:cxn ang="T6">
                <a:pos x="T0" y="T1"/>
              </a:cxn>
              <a:cxn ang="T7">
                <a:pos x="T2" y="T3"/>
              </a:cxn>
              <a:cxn ang="T8">
                <a:pos x="T4" y="T5"/>
              </a:cxn>
            </a:cxnLst>
            <a:rect l="T9" t="T10" r="T11" b="T12"/>
            <a:pathLst>
              <a:path w="129" h="87">
                <a:moveTo>
                  <a:pt x="129" y="0"/>
                </a:moveTo>
                <a:lnTo>
                  <a:pt x="0" y="87"/>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23" name="Freeform 72"/>
          <p:cNvSpPr>
            <a:spLocks/>
          </p:cNvSpPr>
          <p:nvPr/>
        </p:nvSpPr>
        <p:spPr bwMode="auto">
          <a:xfrm>
            <a:off x="3130550" y="3857625"/>
            <a:ext cx="192088" cy="123825"/>
          </a:xfrm>
          <a:custGeom>
            <a:avLst/>
            <a:gdLst>
              <a:gd name="T0" fmla="*/ 2147483647 w 121"/>
              <a:gd name="T1" fmla="*/ 0 h 78"/>
              <a:gd name="T2" fmla="*/ 0 w 121"/>
              <a:gd name="T3" fmla="*/ 2147483647 h 78"/>
              <a:gd name="T4" fmla="*/ 2147483647 w 121"/>
              <a:gd name="T5" fmla="*/ 0 h 78"/>
              <a:gd name="T6" fmla="*/ 0 60000 65536"/>
              <a:gd name="T7" fmla="*/ 0 60000 65536"/>
              <a:gd name="T8" fmla="*/ 0 60000 65536"/>
              <a:gd name="T9" fmla="*/ 0 w 121"/>
              <a:gd name="T10" fmla="*/ 0 h 78"/>
              <a:gd name="T11" fmla="*/ 121 w 121"/>
              <a:gd name="T12" fmla="*/ 78 h 78"/>
            </a:gdLst>
            <a:ahLst/>
            <a:cxnLst>
              <a:cxn ang="T6">
                <a:pos x="T0" y="T1"/>
              </a:cxn>
              <a:cxn ang="T7">
                <a:pos x="T2" y="T3"/>
              </a:cxn>
              <a:cxn ang="T8">
                <a:pos x="T4" y="T5"/>
              </a:cxn>
            </a:cxnLst>
            <a:rect l="T9" t="T10" r="T11" b="T12"/>
            <a:pathLst>
              <a:path w="121" h="78">
                <a:moveTo>
                  <a:pt x="121" y="0"/>
                </a:moveTo>
                <a:lnTo>
                  <a:pt x="0" y="78"/>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24" name="Freeform 74"/>
          <p:cNvSpPr>
            <a:spLocks/>
          </p:cNvSpPr>
          <p:nvPr/>
        </p:nvSpPr>
        <p:spPr bwMode="auto">
          <a:xfrm>
            <a:off x="3671888" y="4470400"/>
            <a:ext cx="268287" cy="95250"/>
          </a:xfrm>
          <a:custGeom>
            <a:avLst/>
            <a:gdLst>
              <a:gd name="T0" fmla="*/ 2147483647 w 169"/>
              <a:gd name="T1" fmla="*/ 2147483647 h 60"/>
              <a:gd name="T2" fmla="*/ 0 w 169"/>
              <a:gd name="T3" fmla="*/ 0 h 60"/>
              <a:gd name="T4" fmla="*/ 2147483647 w 169"/>
              <a:gd name="T5" fmla="*/ 2147483647 h 60"/>
              <a:gd name="T6" fmla="*/ 0 60000 65536"/>
              <a:gd name="T7" fmla="*/ 0 60000 65536"/>
              <a:gd name="T8" fmla="*/ 0 60000 65536"/>
              <a:gd name="T9" fmla="*/ 0 w 169"/>
              <a:gd name="T10" fmla="*/ 0 h 60"/>
              <a:gd name="T11" fmla="*/ 169 w 169"/>
              <a:gd name="T12" fmla="*/ 60 h 60"/>
            </a:gdLst>
            <a:ahLst/>
            <a:cxnLst>
              <a:cxn ang="T6">
                <a:pos x="T0" y="T1"/>
              </a:cxn>
              <a:cxn ang="T7">
                <a:pos x="T2" y="T3"/>
              </a:cxn>
              <a:cxn ang="T8">
                <a:pos x="T4" y="T5"/>
              </a:cxn>
            </a:cxnLst>
            <a:rect l="T9" t="T10" r="T11" b="T12"/>
            <a:pathLst>
              <a:path w="169" h="60">
                <a:moveTo>
                  <a:pt x="169" y="60"/>
                </a:moveTo>
                <a:lnTo>
                  <a:pt x="0" y="0"/>
                </a:lnTo>
                <a:lnTo>
                  <a:pt x="169"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25" name="Freeform 78"/>
          <p:cNvSpPr>
            <a:spLocks/>
          </p:cNvSpPr>
          <p:nvPr/>
        </p:nvSpPr>
        <p:spPr bwMode="auto">
          <a:xfrm>
            <a:off x="4124325" y="4251325"/>
            <a:ext cx="150813" cy="219075"/>
          </a:xfrm>
          <a:custGeom>
            <a:avLst/>
            <a:gdLst>
              <a:gd name="T0" fmla="*/ 2147483647 w 95"/>
              <a:gd name="T1" fmla="*/ 0 h 138"/>
              <a:gd name="T2" fmla="*/ 0 w 95"/>
              <a:gd name="T3" fmla="*/ 2147483647 h 138"/>
              <a:gd name="T4" fmla="*/ 2147483647 w 95"/>
              <a:gd name="T5" fmla="*/ 0 h 138"/>
              <a:gd name="T6" fmla="*/ 0 60000 65536"/>
              <a:gd name="T7" fmla="*/ 0 60000 65536"/>
              <a:gd name="T8" fmla="*/ 0 60000 65536"/>
              <a:gd name="T9" fmla="*/ 0 w 95"/>
              <a:gd name="T10" fmla="*/ 0 h 138"/>
              <a:gd name="T11" fmla="*/ 95 w 95"/>
              <a:gd name="T12" fmla="*/ 138 h 138"/>
            </a:gdLst>
            <a:ahLst/>
            <a:cxnLst>
              <a:cxn ang="T6">
                <a:pos x="T0" y="T1"/>
              </a:cxn>
              <a:cxn ang="T7">
                <a:pos x="T2" y="T3"/>
              </a:cxn>
              <a:cxn ang="T8">
                <a:pos x="T4" y="T5"/>
              </a:cxn>
            </a:cxnLst>
            <a:rect l="T9" t="T10" r="T11" b="T12"/>
            <a:pathLst>
              <a:path w="95" h="138">
                <a:moveTo>
                  <a:pt x="95" y="0"/>
                </a:moveTo>
                <a:lnTo>
                  <a:pt x="0" y="138"/>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26" name="Freeform 80"/>
          <p:cNvSpPr>
            <a:spLocks/>
          </p:cNvSpPr>
          <p:nvPr/>
        </p:nvSpPr>
        <p:spPr bwMode="auto">
          <a:xfrm>
            <a:off x="4130675" y="4025900"/>
            <a:ext cx="144463" cy="211138"/>
          </a:xfrm>
          <a:custGeom>
            <a:avLst/>
            <a:gdLst>
              <a:gd name="T0" fmla="*/ 0 w 91"/>
              <a:gd name="T1" fmla="*/ 0 h 133"/>
              <a:gd name="T2" fmla="*/ 2147483647 w 91"/>
              <a:gd name="T3" fmla="*/ 2147483647 h 133"/>
              <a:gd name="T4" fmla="*/ 0 w 91"/>
              <a:gd name="T5" fmla="*/ 0 h 133"/>
              <a:gd name="T6" fmla="*/ 0 60000 65536"/>
              <a:gd name="T7" fmla="*/ 0 60000 65536"/>
              <a:gd name="T8" fmla="*/ 0 60000 65536"/>
              <a:gd name="T9" fmla="*/ 0 w 91"/>
              <a:gd name="T10" fmla="*/ 0 h 133"/>
              <a:gd name="T11" fmla="*/ 91 w 91"/>
              <a:gd name="T12" fmla="*/ 133 h 133"/>
            </a:gdLst>
            <a:ahLst/>
            <a:cxnLst>
              <a:cxn ang="T6">
                <a:pos x="T0" y="T1"/>
              </a:cxn>
              <a:cxn ang="T7">
                <a:pos x="T2" y="T3"/>
              </a:cxn>
              <a:cxn ang="T8">
                <a:pos x="T4" y="T5"/>
              </a:cxn>
            </a:cxnLst>
            <a:rect l="T9" t="T10" r="T11" b="T12"/>
            <a:pathLst>
              <a:path w="91" h="133">
                <a:moveTo>
                  <a:pt x="0" y="0"/>
                </a:moveTo>
                <a:lnTo>
                  <a:pt x="91" y="1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27" name="Freeform 84"/>
          <p:cNvSpPr>
            <a:spLocks/>
          </p:cNvSpPr>
          <p:nvPr/>
        </p:nvSpPr>
        <p:spPr bwMode="auto">
          <a:xfrm>
            <a:off x="4097338" y="4054475"/>
            <a:ext cx="115887" cy="188913"/>
          </a:xfrm>
          <a:custGeom>
            <a:avLst/>
            <a:gdLst>
              <a:gd name="T0" fmla="*/ 0 w 73"/>
              <a:gd name="T1" fmla="*/ 0 h 119"/>
              <a:gd name="T2" fmla="*/ 2147483647 w 73"/>
              <a:gd name="T3" fmla="*/ 2147483647 h 119"/>
              <a:gd name="T4" fmla="*/ 0 w 73"/>
              <a:gd name="T5" fmla="*/ 0 h 119"/>
              <a:gd name="T6" fmla="*/ 0 60000 65536"/>
              <a:gd name="T7" fmla="*/ 0 60000 65536"/>
              <a:gd name="T8" fmla="*/ 0 60000 65536"/>
              <a:gd name="T9" fmla="*/ 0 w 73"/>
              <a:gd name="T10" fmla="*/ 0 h 119"/>
              <a:gd name="T11" fmla="*/ 73 w 73"/>
              <a:gd name="T12" fmla="*/ 119 h 119"/>
            </a:gdLst>
            <a:ahLst/>
            <a:cxnLst>
              <a:cxn ang="T6">
                <a:pos x="T0" y="T1"/>
              </a:cxn>
              <a:cxn ang="T7">
                <a:pos x="T2" y="T3"/>
              </a:cxn>
              <a:cxn ang="T8">
                <a:pos x="T4" y="T5"/>
              </a:cxn>
            </a:cxnLst>
            <a:rect l="T9" t="T10" r="T11" b="T12"/>
            <a:pathLst>
              <a:path w="73" h="119">
                <a:moveTo>
                  <a:pt x="0" y="0"/>
                </a:moveTo>
                <a:lnTo>
                  <a:pt x="73" y="1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28" name="Freeform 86"/>
          <p:cNvSpPr>
            <a:spLocks/>
          </p:cNvSpPr>
          <p:nvPr/>
        </p:nvSpPr>
        <p:spPr bwMode="auto">
          <a:xfrm>
            <a:off x="3671888" y="3916363"/>
            <a:ext cx="268287" cy="101600"/>
          </a:xfrm>
          <a:custGeom>
            <a:avLst/>
            <a:gdLst>
              <a:gd name="T0" fmla="*/ 0 w 169"/>
              <a:gd name="T1" fmla="*/ 2147483647 h 64"/>
              <a:gd name="T2" fmla="*/ 2147483647 w 169"/>
              <a:gd name="T3" fmla="*/ 0 h 64"/>
              <a:gd name="T4" fmla="*/ 0 w 169"/>
              <a:gd name="T5" fmla="*/ 2147483647 h 64"/>
              <a:gd name="T6" fmla="*/ 0 60000 65536"/>
              <a:gd name="T7" fmla="*/ 0 60000 65536"/>
              <a:gd name="T8" fmla="*/ 0 60000 65536"/>
              <a:gd name="T9" fmla="*/ 0 w 169"/>
              <a:gd name="T10" fmla="*/ 0 h 64"/>
              <a:gd name="T11" fmla="*/ 169 w 169"/>
              <a:gd name="T12" fmla="*/ 64 h 64"/>
            </a:gdLst>
            <a:ahLst/>
            <a:cxnLst>
              <a:cxn ang="T6">
                <a:pos x="T0" y="T1"/>
              </a:cxn>
              <a:cxn ang="T7">
                <a:pos x="T2" y="T3"/>
              </a:cxn>
              <a:cxn ang="T8">
                <a:pos x="T4" y="T5"/>
              </a:cxn>
            </a:cxnLst>
            <a:rect l="T9" t="T10" r="T11" b="T12"/>
            <a:pathLst>
              <a:path w="169" h="64">
                <a:moveTo>
                  <a:pt x="0" y="64"/>
                </a:moveTo>
                <a:lnTo>
                  <a:pt x="169" y="0"/>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29" name="Freeform 90"/>
          <p:cNvSpPr>
            <a:spLocks/>
          </p:cNvSpPr>
          <p:nvPr/>
        </p:nvSpPr>
        <p:spPr bwMode="auto">
          <a:xfrm>
            <a:off x="3322638" y="3492500"/>
            <a:ext cx="1587" cy="292100"/>
          </a:xfrm>
          <a:custGeom>
            <a:avLst/>
            <a:gdLst>
              <a:gd name="T0" fmla="*/ 0 w 1587"/>
              <a:gd name="T1" fmla="*/ 2147483647 h 184"/>
              <a:gd name="T2" fmla="*/ 0 w 1587"/>
              <a:gd name="T3" fmla="*/ 0 h 184"/>
              <a:gd name="T4" fmla="*/ 0 w 1587"/>
              <a:gd name="T5" fmla="*/ 2147483647 h 184"/>
              <a:gd name="T6" fmla="*/ 0 60000 65536"/>
              <a:gd name="T7" fmla="*/ 0 60000 65536"/>
              <a:gd name="T8" fmla="*/ 0 60000 65536"/>
              <a:gd name="T9" fmla="*/ 0 w 1587"/>
              <a:gd name="T10" fmla="*/ 0 h 184"/>
              <a:gd name="T11" fmla="*/ 1587 w 1587"/>
              <a:gd name="T12" fmla="*/ 184 h 184"/>
            </a:gdLst>
            <a:ahLst/>
            <a:cxnLst>
              <a:cxn ang="T6">
                <a:pos x="T0" y="T1"/>
              </a:cxn>
              <a:cxn ang="T7">
                <a:pos x="T2" y="T3"/>
              </a:cxn>
              <a:cxn ang="T8">
                <a:pos x="T4" y="T5"/>
              </a:cxn>
            </a:cxnLst>
            <a:rect l="T9" t="T10" r="T11" b="T12"/>
            <a:pathLst>
              <a:path w="1587" h="184">
                <a:moveTo>
                  <a:pt x="0" y="184"/>
                </a:moveTo>
                <a:lnTo>
                  <a:pt x="0" y="0"/>
                </a:lnTo>
                <a:lnTo>
                  <a:pt x="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30" name="Freeform 92"/>
          <p:cNvSpPr>
            <a:spLocks/>
          </p:cNvSpPr>
          <p:nvPr/>
        </p:nvSpPr>
        <p:spPr bwMode="auto">
          <a:xfrm>
            <a:off x="4041775" y="4754563"/>
            <a:ext cx="1588" cy="300037"/>
          </a:xfrm>
          <a:custGeom>
            <a:avLst/>
            <a:gdLst>
              <a:gd name="T0" fmla="*/ 0 w 1588"/>
              <a:gd name="T1" fmla="*/ 2147483647 h 189"/>
              <a:gd name="T2" fmla="*/ 0 w 1588"/>
              <a:gd name="T3" fmla="*/ 0 h 189"/>
              <a:gd name="T4" fmla="*/ 0 w 1588"/>
              <a:gd name="T5" fmla="*/ 2147483647 h 189"/>
              <a:gd name="T6" fmla="*/ 0 60000 65536"/>
              <a:gd name="T7" fmla="*/ 0 60000 65536"/>
              <a:gd name="T8" fmla="*/ 0 60000 65536"/>
              <a:gd name="T9" fmla="*/ 0 w 1588"/>
              <a:gd name="T10" fmla="*/ 0 h 189"/>
              <a:gd name="T11" fmla="*/ 1588 w 1588"/>
              <a:gd name="T12" fmla="*/ 189 h 189"/>
            </a:gdLst>
            <a:ahLst/>
            <a:cxnLst>
              <a:cxn ang="T6">
                <a:pos x="T0" y="T1"/>
              </a:cxn>
              <a:cxn ang="T7">
                <a:pos x="T2" y="T3"/>
              </a:cxn>
              <a:cxn ang="T8">
                <a:pos x="T4" y="T5"/>
              </a:cxn>
            </a:cxnLst>
            <a:rect l="T9" t="T10" r="T11" b="T12"/>
            <a:pathLst>
              <a:path w="1588" h="189">
                <a:moveTo>
                  <a:pt x="0" y="189"/>
                </a:moveTo>
                <a:lnTo>
                  <a:pt x="0" y="0"/>
                </a:lnTo>
                <a:lnTo>
                  <a:pt x="0"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31" name="Freeform 96"/>
          <p:cNvSpPr>
            <a:spLocks/>
          </p:cNvSpPr>
          <p:nvPr/>
        </p:nvSpPr>
        <p:spPr bwMode="auto">
          <a:xfrm>
            <a:off x="4283075" y="4243388"/>
            <a:ext cx="301625" cy="1587"/>
          </a:xfrm>
          <a:custGeom>
            <a:avLst/>
            <a:gdLst>
              <a:gd name="T0" fmla="*/ 2147483647 w 190"/>
              <a:gd name="T1" fmla="*/ 0 h 1587"/>
              <a:gd name="T2" fmla="*/ 0 w 190"/>
              <a:gd name="T3" fmla="*/ 0 h 1587"/>
              <a:gd name="T4" fmla="*/ 2147483647 w 190"/>
              <a:gd name="T5" fmla="*/ 0 h 1587"/>
              <a:gd name="T6" fmla="*/ 0 60000 65536"/>
              <a:gd name="T7" fmla="*/ 0 60000 65536"/>
              <a:gd name="T8" fmla="*/ 0 60000 65536"/>
              <a:gd name="T9" fmla="*/ 0 w 190"/>
              <a:gd name="T10" fmla="*/ 0 h 1587"/>
              <a:gd name="T11" fmla="*/ 190 w 190"/>
              <a:gd name="T12" fmla="*/ 1587 h 1587"/>
            </a:gdLst>
            <a:ahLst/>
            <a:cxnLst>
              <a:cxn ang="T6">
                <a:pos x="T0" y="T1"/>
              </a:cxn>
              <a:cxn ang="T7">
                <a:pos x="T2" y="T3"/>
              </a:cxn>
              <a:cxn ang="T8">
                <a:pos x="T4" y="T5"/>
              </a:cxn>
            </a:cxnLst>
            <a:rect l="T9" t="T10" r="T11" b="T12"/>
            <a:pathLst>
              <a:path w="190" h="1587">
                <a:moveTo>
                  <a:pt x="190" y="0"/>
                </a:moveTo>
                <a:lnTo>
                  <a:pt x="0" y="0"/>
                </a:lnTo>
                <a:lnTo>
                  <a:pt x="1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32" name="Freeform 98"/>
          <p:cNvSpPr>
            <a:spLocks/>
          </p:cNvSpPr>
          <p:nvPr/>
        </p:nvSpPr>
        <p:spPr bwMode="auto">
          <a:xfrm>
            <a:off x="2767013" y="4470400"/>
            <a:ext cx="212725" cy="138113"/>
          </a:xfrm>
          <a:custGeom>
            <a:avLst/>
            <a:gdLst>
              <a:gd name="T0" fmla="*/ 0 w 134"/>
              <a:gd name="T1" fmla="*/ 2147483647 h 87"/>
              <a:gd name="T2" fmla="*/ 2147483647 w 134"/>
              <a:gd name="T3" fmla="*/ 0 h 87"/>
              <a:gd name="T4" fmla="*/ 0 w 134"/>
              <a:gd name="T5" fmla="*/ 2147483647 h 87"/>
              <a:gd name="T6" fmla="*/ 0 60000 65536"/>
              <a:gd name="T7" fmla="*/ 0 60000 65536"/>
              <a:gd name="T8" fmla="*/ 0 60000 65536"/>
              <a:gd name="T9" fmla="*/ 0 w 134"/>
              <a:gd name="T10" fmla="*/ 0 h 87"/>
              <a:gd name="T11" fmla="*/ 134 w 134"/>
              <a:gd name="T12" fmla="*/ 87 h 87"/>
            </a:gdLst>
            <a:ahLst/>
            <a:cxnLst>
              <a:cxn ang="T6">
                <a:pos x="T0" y="T1"/>
              </a:cxn>
              <a:cxn ang="T7">
                <a:pos x="T2" y="T3"/>
              </a:cxn>
              <a:cxn ang="T8">
                <a:pos x="T4" y="T5"/>
              </a:cxn>
            </a:cxnLst>
            <a:rect l="T9" t="T10" r="T11" b="T12"/>
            <a:pathLst>
              <a:path w="134" h="87">
                <a:moveTo>
                  <a:pt x="0" y="87"/>
                </a:moveTo>
                <a:lnTo>
                  <a:pt x="134" y="0"/>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64533" name="Group 240"/>
          <p:cNvGrpSpPr>
            <a:grpSpLocks/>
          </p:cNvGrpSpPr>
          <p:nvPr/>
        </p:nvGrpSpPr>
        <p:grpSpPr bwMode="auto">
          <a:xfrm>
            <a:off x="2974975" y="2911475"/>
            <a:ext cx="5419725" cy="3375025"/>
            <a:chOff x="92" y="1791"/>
            <a:chExt cx="3414" cy="2126"/>
          </a:xfrm>
        </p:grpSpPr>
        <p:sp>
          <p:nvSpPr>
            <p:cNvPr id="64535" name="Text Box 199"/>
            <p:cNvSpPr txBox="1">
              <a:spLocks noChangeArrowheads="1"/>
            </p:cNvSpPr>
            <p:nvPr/>
          </p:nvSpPr>
          <p:spPr bwMode="auto">
            <a:xfrm>
              <a:off x="1228" y="325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5B87F2"/>
                  </a:solidFill>
                </a:rPr>
                <a:t>_</a:t>
              </a:r>
            </a:p>
          </p:txBody>
        </p:sp>
        <p:sp>
          <p:nvSpPr>
            <p:cNvPr id="64536" name="Text Box 216"/>
            <p:cNvSpPr txBox="1">
              <a:spLocks noChangeArrowheads="1"/>
            </p:cNvSpPr>
            <p:nvPr/>
          </p:nvSpPr>
          <p:spPr bwMode="auto">
            <a:xfrm>
              <a:off x="628" y="325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5B87F2"/>
                  </a:solidFill>
                </a:rPr>
                <a:t>_</a:t>
              </a:r>
            </a:p>
          </p:txBody>
        </p:sp>
        <p:grpSp>
          <p:nvGrpSpPr>
            <p:cNvPr id="64537" name="Group 239"/>
            <p:cNvGrpSpPr>
              <a:grpSpLocks/>
            </p:cNvGrpSpPr>
            <p:nvPr/>
          </p:nvGrpSpPr>
          <p:grpSpPr bwMode="auto">
            <a:xfrm>
              <a:off x="176" y="1791"/>
              <a:ext cx="3330" cy="2126"/>
              <a:chOff x="176" y="1791"/>
              <a:chExt cx="3330" cy="2126"/>
            </a:xfrm>
          </p:grpSpPr>
          <p:grpSp>
            <p:nvGrpSpPr>
              <p:cNvPr id="64540" name="Group 236"/>
              <p:cNvGrpSpPr>
                <a:grpSpLocks/>
              </p:cNvGrpSpPr>
              <p:nvPr/>
            </p:nvGrpSpPr>
            <p:grpSpPr bwMode="auto">
              <a:xfrm>
                <a:off x="1954" y="2839"/>
                <a:ext cx="1368" cy="1078"/>
                <a:chOff x="1954" y="2839"/>
                <a:chExt cx="1368" cy="1078"/>
              </a:xfrm>
            </p:grpSpPr>
            <p:sp>
              <p:nvSpPr>
                <p:cNvPr id="64604" name="Text Box 14"/>
                <p:cNvSpPr txBox="1">
                  <a:spLocks noChangeArrowheads="1"/>
                </p:cNvSpPr>
                <p:nvPr/>
              </p:nvSpPr>
              <p:spPr bwMode="auto">
                <a:xfrm>
                  <a:off x="2911" y="3686"/>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DA31E"/>
                      </a:solidFill>
                    </a:rPr>
                    <a:t>H</a:t>
                  </a:r>
                </a:p>
              </p:txBody>
            </p:sp>
            <p:grpSp>
              <p:nvGrpSpPr>
                <p:cNvPr id="64605" name="Group 235"/>
                <p:cNvGrpSpPr>
                  <a:grpSpLocks/>
                </p:cNvGrpSpPr>
                <p:nvPr/>
              </p:nvGrpSpPr>
              <p:grpSpPr bwMode="auto">
                <a:xfrm>
                  <a:off x="1954" y="2839"/>
                  <a:ext cx="1368" cy="1078"/>
                  <a:chOff x="1954" y="2839"/>
                  <a:chExt cx="1368" cy="1078"/>
                </a:xfrm>
              </p:grpSpPr>
              <p:sp>
                <p:nvSpPr>
                  <p:cNvPr id="64606" name="Line 17"/>
                  <p:cNvSpPr>
                    <a:spLocks noChangeShapeType="1"/>
                  </p:cNvSpPr>
                  <p:nvPr/>
                </p:nvSpPr>
                <p:spPr bwMode="auto">
                  <a:xfrm rot="7913637" flipV="1">
                    <a:off x="3093" y="3326"/>
                    <a:ext cx="47" cy="173"/>
                  </a:xfrm>
                  <a:prstGeom prst="line">
                    <a:avLst/>
                  </a:prstGeom>
                  <a:noFill/>
                  <a:ln w="12700">
                    <a:solidFill>
                      <a:srgbClr val="5DA31E"/>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64607" name="Group 234"/>
                  <p:cNvGrpSpPr>
                    <a:grpSpLocks/>
                  </p:cNvGrpSpPr>
                  <p:nvPr/>
                </p:nvGrpSpPr>
                <p:grpSpPr bwMode="auto">
                  <a:xfrm>
                    <a:off x="2473" y="3099"/>
                    <a:ext cx="589" cy="499"/>
                    <a:chOff x="2473" y="3099"/>
                    <a:chExt cx="589" cy="499"/>
                  </a:xfrm>
                </p:grpSpPr>
                <p:sp>
                  <p:nvSpPr>
                    <p:cNvPr id="64626" name="Freeform 20"/>
                    <p:cNvSpPr>
                      <a:spLocks/>
                    </p:cNvSpPr>
                    <p:nvPr/>
                  </p:nvSpPr>
                  <p:spPr bwMode="auto">
                    <a:xfrm>
                      <a:off x="2585" y="3551"/>
                      <a:ext cx="373" cy="44"/>
                    </a:xfrm>
                    <a:custGeom>
                      <a:avLst/>
                      <a:gdLst>
                        <a:gd name="T0" fmla="*/ 354 w 373"/>
                        <a:gd name="T1" fmla="*/ 0 h 32"/>
                        <a:gd name="T2" fmla="*/ 373 w 373"/>
                        <a:gd name="T3" fmla="*/ 56 h 32"/>
                        <a:gd name="T4" fmla="*/ 369 w 373"/>
                        <a:gd name="T5" fmla="*/ 116 h 32"/>
                        <a:gd name="T6" fmla="*/ 4 w 373"/>
                        <a:gd name="T7" fmla="*/ 116 h 32"/>
                        <a:gd name="T8" fmla="*/ 0 w 373"/>
                        <a:gd name="T9" fmla="*/ 56 h 32"/>
                        <a:gd name="T10" fmla="*/ 20 w 373"/>
                        <a:gd name="T11" fmla="*/ 0 h 32"/>
                        <a:gd name="T12" fmla="*/ 354 w 373"/>
                        <a:gd name="T13" fmla="*/ 0 h 32"/>
                        <a:gd name="T14" fmla="*/ 354 w 373"/>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32"/>
                        <a:gd name="T26" fmla="*/ 373 w 373"/>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32">
                          <a:moveTo>
                            <a:pt x="354" y="0"/>
                          </a:moveTo>
                          <a:lnTo>
                            <a:pt x="373" y="16"/>
                          </a:lnTo>
                          <a:lnTo>
                            <a:pt x="369" y="32"/>
                          </a:lnTo>
                          <a:lnTo>
                            <a:pt x="4" y="32"/>
                          </a:lnTo>
                          <a:lnTo>
                            <a:pt x="0" y="16"/>
                          </a:lnTo>
                          <a:lnTo>
                            <a:pt x="20" y="0"/>
                          </a:lnTo>
                          <a:lnTo>
                            <a:pt x="354" y="0"/>
                          </a:lnTo>
                          <a:close/>
                        </a:path>
                      </a:pathLst>
                    </a:custGeom>
                    <a:solidFill>
                      <a:srgbClr val="5DA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627" name="Line 21"/>
                    <p:cNvSpPr>
                      <a:spLocks noChangeShapeType="1"/>
                    </p:cNvSpPr>
                    <p:nvPr/>
                  </p:nvSpPr>
                  <p:spPr bwMode="auto">
                    <a:xfrm>
                      <a:off x="2840" y="3236"/>
                      <a:ext cx="222" cy="99"/>
                    </a:xfrm>
                    <a:prstGeom prst="line">
                      <a:avLst/>
                    </a:prstGeom>
                    <a:noFill/>
                    <a:ln w="12700">
                      <a:solidFill>
                        <a:srgbClr val="5DA31E"/>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628" name="Line 22"/>
                    <p:cNvSpPr>
                      <a:spLocks noChangeShapeType="1"/>
                    </p:cNvSpPr>
                    <p:nvPr/>
                  </p:nvSpPr>
                  <p:spPr bwMode="auto">
                    <a:xfrm flipH="1">
                      <a:off x="2473" y="3243"/>
                      <a:ext cx="222" cy="99"/>
                    </a:xfrm>
                    <a:prstGeom prst="line">
                      <a:avLst/>
                    </a:prstGeom>
                    <a:noFill/>
                    <a:ln w="12700">
                      <a:solidFill>
                        <a:srgbClr val="5DA31E"/>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629" name="Text Box 23"/>
                    <p:cNvSpPr txBox="1">
                      <a:spLocks noChangeArrowheads="1"/>
                    </p:cNvSpPr>
                    <p:nvPr/>
                  </p:nvSpPr>
                  <p:spPr bwMode="auto">
                    <a:xfrm>
                      <a:off x="2664" y="3099"/>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DA31E"/>
                          </a:solidFill>
                        </a:rPr>
                        <a:t>O</a:t>
                      </a:r>
                    </a:p>
                  </p:txBody>
                </p:sp>
                <p:sp>
                  <p:nvSpPr>
                    <p:cNvPr id="64630" name="AutoShape 24"/>
                    <p:cNvSpPr>
                      <a:spLocks noChangeArrowheads="1"/>
                    </p:cNvSpPr>
                    <p:nvPr/>
                  </p:nvSpPr>
                  <p:spPr bwMode="auto">
                    <a:xfrm rot="1759041">
                      <a:off x="2984" y="3324"/>
                      <a:ext cx="38" cy="268"/>
                    </a:xfrm>
                    <a:prstGeom prst="flowChartExtract">
                      <a:avLst/>
                    </a:prstGeom>
                    <a:solidFill>
                      <a:srgbClr val="5DA3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64631" name="AutoShape 25"/>
                    <p:cNvSpPr>
                      <a:spLocks noChangeArrowheads="1"/>
                    </p:cNvSpPr>
                    <p:nvPr/>
                  </p:nvSpPr>
                  <p:spPr bwMode="auto">
                    <a:xfrm rot="19840959" flipH="1">
                      <a:off x="2516" y="3330"/>
                      <a:ext cx="38" cy="268"/>
                    </a:xfrm>
                    <a:prstGeom prst="flowChartExtract">
                      <a:avLst/>
                    </a:prstGeom>
                    <a:solidFill>
                      <a:srgbClr val="5DA3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grpSp>
              <p:sp>
                <p:nvSpPr>
                  <p:cNvPr id="64608" name="Text Box 26"/>
                  <p:cNvSpPr txBox="1">
                    <a:spLocks noChangeArrowheads="1"/>
                  </p:cNvSpPr>
                  <p:nvPr/>
                </p:nvSpPr>
                <p:spPr bwMode="auto">
                  <a:xfrm>
                    <a:off x="3102" y="3448"/>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DA31E"/>
                        </a:solidFill>
                      </a:rPr>
                      <a:t>H</a:t>
                    </a:r>
                  </a:p>
                </p:txBody>
              </p:sp>
              <p:sp>
                <p:nvSpPr>
                  <p:cNvPr id="64609" name="Line 27"/>
                  <p:cNvSpPr>
                    <a:spLocks noChangeShapeType="1"/>
                  </p:cNvSpPr>
                  <p:nvPr/>
                </p:nvSpPr>
                <p:spPr bwMode="auto">
                  <a:xfrm>
                    <a:off x="2948" y="3595"/>
                    <a:ext cx="51" cy="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610" name="Line 28"/>
                  <p:cNvSpPr>
                    <a:spLocks noChangeShapeType="1"/>
                  </p:cNvSpPr>
                  <p:nvPr/>
                </p:nvSpPr>
                <p:spPr bwMode="auto">
                  <a:xfrm flipH="1">
                    <a:off x="2526" y="3593"/>
                    <a:ext cx="59" cy="12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611" name="Text Box 29"/>
                  <p:cNvSpPr txBox="1">
                    <a:spLocks noChangeArrowheads="1"/>
                  </p:cNvSpPr>
                  <p:nvPr/>
                </p:nvSpPr>
                <p:spPr bwMode="auto">
                  <a:xfrm>
                    <a:off x="2316" y="3686"/>
                    <a:ext cx="3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DA31E"/>
                        </a:solidFill>
                      </a:rPr>
                      <a:t>HO</a:t>
                    </a:r>
                  </a:p>
                </p:txBody>
              </p:sp>
              <p:sp>
                <p:nvSpPr>
                  <p:cNvPr id="64612" name="Line 30"/>
                  <p:cNvSpPr>
                    <a:spLocks noChangeShapeType="1"/>
                  </p:cNvSpPr>
                  <p:nvPr/>
                </p:nvSpPr>
                <p:spPr bwMode="auto">
                  <a:xfrm flipH="1">
                    <a:off x="2356" y="3347"/>
                    <a:ext cx="115" cy="136"/>
                  </a:xfrm>
                  <a:prstGeom prst="line">
                    <a:avLst/>
                  </a:prstGeom>
                  <a:noFill/>
                  <a:ln w="12700">
                    <a:solidFill>
                      <a:srgbClr val="5DA31E"/>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613" name="Text Box 31"/>
                  <p:cNvSpPr txBox="1">
                    <a:spLocks noChangeArrowheads="1"/>
                  </p:cNvSpPr>
                  <p:nvPr/>
                </p:nvSpPr>
                <p:spPr bwMode="auto">
                  <a:xfrm>
                    <a:off x="2232" y="3448"/>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DA31E"/>
                        </a:solidFill>
                      </a:rPr>
                      <a:t>H</a:t>
                    </a:r>
                  </a:p>
                </p:txBody>
              </p:sp>
              <p:sp>
                <p:nvSpPr>
                  <p:cNvPr id="64614" name="Line 32"/>
                  <p:cNvSpPr>
                    <a:spLocks noChangeShapeType="1"/>
                  </p:cNvSpPr>
                  <p:nvPr/>
                </p:nvSpPr>
                <p:spPr bwMode="auto">
                  <a:xfrm flipH="1" flipV="1">
                    <a:off x="2353" y="3224"/>
                    <a:ext cx="120" cy="117"/>
                  </a:xfrm>
                  <a:prstGeom prst="line">
                    <a:avLst/>
                  </a:prstGeom>
                  <a:noFill/>
                  <a:ln w="12700">
                    <a:solidFill>
                      <a:srgbClr val="5DA31E"/>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615" name="Text Box 34"/>
                  <p:cNvSpPr txBox="1">
                    <a:spLocks noChangeArrowheads="1"/>
                  </p:cNvSpPr>
                  <p:nvPr/>
                </p:nvSpPr>
                <p:spPr bwMode="auto">
                  <a:xfrm>
                    <a:off x="2219" y="3039"/>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DA31E"/>
                        </a:solidFill>
                      </a:rPr>
                      <a:t>C</a:t>
                    </a:r>
                  </a:p>
                </p:txBody>
              </p:sp>
              <p:sp>
                <p:nvSpPr>
                  <p:cNvPr id="64616" name="Line 35"/>
                  <p:cNvSpPr>
                    <a:spLocks noChangeShapeType="1"/>
                  </p:cNvSpPr>
                  <p:nvPr/>
                </p:nvSpPr>
                <p:spPr bwMode="auto">
                  <a:xfrm flipH="1" flipV="1">
                    <a:off x="2220" y="3041"/>
                    <a:ext cx="52" cy="68"/>
                  </a:xfrm>
                  <a:prstGeom prst="line">
                    <a:avLst/>
                  </a:prstGeom>
                  <a:noFill/>
                  <a:ln w="12700">
                    <a:solidFill>
                      <a:srgbClr val="5DA31E"/>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617" name="Line 36"/>
                  <p:cNvSpPr>
                    <a:spLocks noChangeShapeType="1"/>
                  </p:cNvSpPr>
                  <p:nvPr/>
                </p:nvSpPr>
                <p:spPr bwMode="auto">
                  <a:xfrm flipH="1" flipV="1">
                    <a:off x="2144" y="3162"/>
                    <a:ext cx="107" cy="1"/>
                  </a:xfrm>
                  <a:prstGeom prst="line">
                    <a:avLst/>
                  </a:prstGeom>
                  <a:noFill/>
                  <a:ln w="12700">
                    <a:solidFill>
                      <a:srgbClr val="5DA31E"/>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618" name="Text Box 37"/>
                  <p:cNvSpPr txBox="1">
                    <a:spLocks noChangeArrowheads="1"/>
                  </p:cNvSpPr>
                  <p:nvPr/>
                </p:nvSpPr>
                <p:spPr bwMode="auto">
                  <a:xfrm>
                    <a:off x="2388" y="3039"/>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DA31E"/>
                        </a:solidFill>
                      </a:rPr>
                      <a:t>H</a:t>
                    </a:r>
                  </a:p>
                </p:txBody>
              </p:sp>
              <p:sp>
                <p:nvSpPr>
                  <p:cNvPr id="64619" name="Text Box 38"/>
                  <p:cNvSpPr txBox="1">
                    <a:spLocks noChangeArrowheads="1"/>
                  </p:cNvSpPr>
                  <p:nvPr/>
                </p:nvSpPr>
                <p:spPr bwMode="auto">
                  <a:xfrm>
                    <a:off x="2087" y="2839"/>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DA31E"/>
                        </a:solidFill>
                      </a:rPr>
                      <a:t>H</a:t>
                    </a:r>
                  </a:p>
                </p:txBody>
              </p:sp>
              <p:sp>
                <p:nvSpPr>
                  <p:cNvPr id="64620" name="Text Box 39"/>
                  <p:cNvSpPr txBox="1">
                    <a:spLocks noChangeArrowheads="1"/>
                  </p:cNvSpPr>
                  <p:nvPr/>
                </p:nvSpPr>
                <p:spPr bwMode="auto">
                  <a:xfrm>
                    <a:off x="1954" y="3039"/>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DA31E"/>
                        </a:solidFill>
                      </a:rPr>
                      <a:t>O</a:t>
                    </a:r>
                  </a:p>
                </p:txBody>
              </p:sp>
              <p:sp>
                <p:nvSpPr>
                  <p:cNvPr id="64621" name="Text Box 40"/>
                  <p:cNvSpPr txBox="1">
                    <a:spLocks noChangeArrowheads="1"/>
                  </p:cNvSpPr>
                  <p:nvPr/>
                </p:nvSpPr>
                <p:spPr bwMode="auto">
                  <a:xfrm>
                    <a:off x="3046" y="3215"/>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t>1</a:t>
                    </a:r>
                    <a:r>
                      <a:rPr lang="ja-JP" altLang="en-US" sz="1400"/>
                      <a:t>’</a:t>
                    </a:r>
                    <a:endParaRPr lang="en-US" sz="1400"/>
                  </a:p>
                </p:txBody>
              </p:sp>
              <p:sp>
                <p:nvSpPr>
                  <p:cNvPr id="64622" name="Text Box 41"/>
                  <p:cNvSpPr txBox="1">
                    <a:spLocks noChangeArrowheads="1"/>
                  </p:cNvSpPr>
                  <p:nvPr/>
                </p:nvSpPr>
                <p:spPr bwMode="auto">
                  <a:xfrm>
                    <a:off x="2933" y="3504"/>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t>2</a:t>
                    </a:r>
                    <a:r>
                      <a:rPr lang="ja-JP" altLang="en-US" sz="1400"/>
                      <a:t>’</a:t>
                    </a:r>
                    <a:endParaRPr lang="en-US" sz="1400"/>
                  </a:p>
                </p:txBody>
              </p:sp>
              <p:sp>
                <p:nvSpPr>
                  <p:cNvPr id="64623" name="Text Box 42"/>
                  <p:cNvSpPr txBox="1">
                    <a:spLocks noChangeArrowheads="1"/>
                  </p:cNvSpPr>
                  <p:nvPr/>
                </p:nvSpPr>
                <p:spPr bwMode="auto">
                  <a:xfrm>
                    <a:off x="2410" y="3504"/>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t>3</a:t>
                    </a:r>
                    <a:r>
                      <a:rPr lang="ja-JP" altLang="en-US" sz="1400"/>
                      <a:t>’</a:t>
                    </a:r>
                    <a:endParaRPr lang="en-US" sz="1400"/>
                  </a:p>
                </p:txBody>
              </p:sp>
              <p:sp>
                <p:nvSpPr>
                  <p:cNvPr id="64624" name="Text Box 43"/>
                  <p:cNvSpPr txBox="1">
                    <a:spLocks noChangeArrowheads="1"/>
                  </p:cNvSpPr>
                  <p:nvPr/>
                </p:nvSpPr>
                <p:spPr bwMode="auto">
                  <a:xfrm>
                    <a:off x="2281" y="3259"/>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t>4</a:t>
                    </a:r>
                    <a:r>
                      <a:rPr lang="ja-JP" altLang="en-US" sz="1400"/>
                      <a:t>’</a:t>
                    </a:r>
                    <a:endParaRPr lang="en-US" sz="1400"/>
                  </a:p>
                </p:txBody>
              </p:sp>
              <p:sp>
                <p:nvSpPr>
                  <p:cNvPr id="64625" name="Text Box 44"/>
                  <p:cNvSpPr txBox="1">
                    <a:spLocks noChangeArrowheads="1"/>
                  </p:cNvSpPr>
                  <p:nvPr/>
                </p:nvSpPr>
                <p:spPr bwMode="auto">
                  <a:xfrm>
                    <a:off x="2312" y="2952"/>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t>5</a:t>
                    </a:r>
                    <a:r>
                      <a:rPr lang="ja-JP" altLang="en-US" sz="1400"/>
                      <a:t>’</a:t>
                    </a:r>
                    <a:endParaRPr lang="en-US" sz="1400"/>
                  </a:p>
                </p:txBody>
              </p:sp>
            </p:grpSp>
          </p:grpSp>
          <p:grpSp>
            <p:nvGrpSpPr>
              <p:cNvPr id="64541" name="Group 181"/>
              <p:cNvGrpSpPr>
                <a:grpSpLocks/>
              </p:cNvGrpSpPr>
              <p:nvPr/>
            </p:nvGrpSpPr>
            <p:grpSpPr bwMode="auto">
              <a:xfrm>
                <a:off x="2128" y="1791"/>
                <a:ext cx="1378" cy="1020"/>
                <a:chOff x="1484" y="1959"/>
                <a:chExt cx="1378" cy="1020"/>
              </a:xfrm>
            </p:grpSpPr>
            <p:sp>
              <p:nvSpPr>
                <p:cNvPr id="64576" name="Rectangle 108"/>
                <p:cNvSpPr>
                  <a:spLocks noChangeArrowheads="1"/>
                </p:cNvSpPr>
                <p:nvPr/>
              </p:nvSpPr>
              <p:spPr bwMode="auto">
                <a:xfrm>
                  <a:off x="2118" y="2028"/>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EF1F1D"/>
                      </a:solidFill>
                    </a:rPr>
                    <a:t>2</a:t>
                  </a:r>
                </a:p>
              </p:txBody>
            </p:sp>
            <p:grpSp>
              <p:nvGrpSpPr>
                <p:cNvPr id="64577" name="Group 180"/>
                <p:cNvGrpSpPr>
                  <a:grpSpLocks/>
                </p:cNvGrpSpPr>
                <p:nvPr/>
              </p:nvGrpSpPr>
              <p:grpSpPr bwMode="auto">
                <a:xfrm>
                  <a:off x="1484" y="1959"/>
                  <a:ext cx="1378" cy="1020"/>
                  <a:chOff x="1628" y="2031"/>
                  <a:chExt cx="1378" cy="1020"/>
                </a:xfrm>
              </p:grpSpPr>
              <p:grpSp>
                <p:nvGrpSpPr>
                  <p:cNvPr id="64578" name="Group 179"/>
                  <p:cNvGrpSpPr>
                    <a:grpSpLocks/>
                  </p:cNvGrpSpPr>
                  <p:nvPr/>
                </p:nvGrpSpPr>
                <p:grpSpPr bwMode="auto">
                  <a:xfrm>
                    <a:off x="1736" y="2203"/>
                    <a:ext cx="1152" cy="718"/>
                    <a:chOff x="1736" y="2203"/>
                    <a:chExt cx="1152" cy="718"/>
                  </a:xfrm>
                </p:grpSpPr>
                <p:sp>
                  <p:nvSpPr>
                    <p:cNvPr id="64587" name="Freeform 49"/>
                    <p:cNvSpPr>
                      <a:spLocks/>
                    </p:cNvSpPr>
                    <p:nvPr/>
                  </p:nvSpPr>
                  <p:spPr bwMode="auto">
                    <a:xfrm>
                      <a:off x="1872" y="2623"/>
                      <a:ext cx="9" cy="193"/>
                    </a:xfrm>
                    <a:custGeom>
                      <a:avLst/>
                      <a:gdLst>
                        <a:gd name="T0" fmla="*/ 9 w 9"/>
                        <a:gd name="T1" fmla="*/ 188 h 193"/>
                        <a:gd name="T2" fmla="*/ 5 w 9"/>
                        <a:gd name="T3" fmla="*/ 193 h 193"/>
                        <a:gd name="T4" fmla="*/ 0 w 9"/>
                        <a:gd name="T5" fmla="*/ 188 h 193"/>
                        <a:gd name="T6" fmla="*/ 0 w 9"/>
                        <a:gd name="T7" fmla="*/ 0 h 193"/>
                        <a:gd name="T8" fmla="*/ 9 w 9"/>
                        <a:gd name="T9" fmla="*/ 0 h 193"/>
                        <a:gd name="T10" fmla="*/ 9 w 9"/>
                        <a:gd name="T11" fmla="*/ 188 h 193"/>
                        <a:gd name="T12" fmla="*/ 9 w 9"/>
                        <a:gd name="T13" fmla="*/ 188 h 193"/>
                        <a:gd name="T14" fmla="*/ 0 60000 65536"/>
                        <a:gd name="T15" fmla="*/ 0 60000 65536"/>
                        <a:gd name="T16" fmla="*/ 0 60000 65536"/>
                        <a:gd name="T17" fmla="*/ 0 60000 65536"/>
                        <a:gd name="T18" fmla="*/ 0 60000 65536"/>
                        <a:gd name="T19" fmla="*/ 0 60000 65536"/>
                        <a:gd name="T20" fmla="*/ 0 60000 65536"/>
                        <a:gd name="T21" fmla="*/ 0 w 9"/>
                        <a:gd name="T22" fmla="*/ 0 h 193"/>
                        <a:gd name="T23" fmla="*/ 9 w 9"/>
                        <a:gd name="T24" fmla="*/ 193 h 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93">
                          <a:moveTo>
                            <a:pt x="9" y="188"/>
                          </a:moveTo>
                          <a:lnTo>
                            <a:pt x="5" y="193"/>
                          </a:lnTo>
                          <a:lnTo>
                            <a:pt x="0" y="188"/>
                          </a:lnTo>
                          <a:lnTo>
                            <a:pt x="0" y="0"/>
                          </a:lnTo>
                          <a:lnTo>
                            <a:pt x="9" y="0"/>
                          </a:lnTo>
                          <a:lnTo>
                            <a:pt x="9" y="188"/>
                          </a:lnTo>
                          <a:close/>
                        </a:path>
                      </a:pathLst>
                    </a:custGeom>
                    <a:solidFill>
                      <a:srgbClr val="EF1F1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4588" name="Freeform 53"/>
                    <p:cNvSpPr>
                      <a:spLocks/>
                    </p:cNvSpPr>
                    <p:nvPr/>
                  </p:nvSpPr>
                  <p:spPr bwMode="auto">
                    <a:xfrm>
                      <a:off x="1874" y="2810"/>
                      <a:ext cx="155" cy="111"/>
                    </a:xfrm>
                    <a:custGeom>
                      <a:avLst/>
                      <a:gdLst>
                        <a:gd name="T0" fmla="*/ 155 w 155"/>
                        <a:gd name="T1" fmla="*/ 97 h 111"/>
                        <a:gd name="T2" fmla="*/ 151 w 155"/>
                        <a:gd name="T3" fmla="*/ 111 h 111"/>
                        <a:gd name="T4" fmla="*/ 0 w 155"/>
                        <a:gd name="T5" fmla="*/ 10 h 111"/>
                        <a:gd name="T6" fmla="*/ 0 w 155"/>
                        <a:gd name="T7" fmla="*/ 5 h 111"/>
                        <a:gd name="T8" fmla="*/ 4 w 155"/>
                        <a:gd name="T9" fmla="*/ 0 h 111"/>
                        <a:gd name="T10" fmla="*/ 155 w 155"/>
                        <a:gd name="T11" fmla="*/ 97 h 111"/>
                        <a:gd name="T12" fmla="*/ 155 w 155"/>
                        <a:gd name="T13" fmla="*/ 97 h 111"/>
                        <a:gd name="T14" fmla="*/ 0 60000 65536"/>
                        <a:gd name="T15" fmla="*/ 0 60000 65536"/>
                        <a:gd name="T16" fmla="*/ 0 60000 65536"/>
                        <a:gd name="T17" fmla="*/ 0 60000 65536"/>
                        <a:gd name="T18" fmla="*/ 0 60000 65536"/>
                        <a:gd name="T19" fmla="*/ 0 60000 65536"/>
                        <a:gd name="T20" fmla="*/ 0 60000 65536"/>
                        <a:gd name="T21" fmla="*/ 0 w 155"/>
                        <a:gd name="T22" fmla="*/ 0 h 111"/>
                        <a:gd name="T23" fmla="*/ 155 w 155"/>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11">
                          <a:moveTo>
                            <a:pt x="155" y="97"/>
                          </a:moveTo>
                          <a:lnTo>
                            <a:pt x="151" y="111"/>
                          </a:lnTo>
                          <a:lnTo>
                            <a:pt x="0" y="10"/>
                          </a:lnTo>
                          <a:lnTo>
                            <a:pt x="0" y="5"/>
                          </a:lnTo>
                          <a:lnTo>
                            <a:pt x="4" y="0"/>
                          </a:lnTo>
                          <a:lnTo>
                            <a:pt x="155" y="97"/>
                          </a:lnTo>
                          <a:close/>
                        </a:path>
                      </a:pathLst>
                    </a:custGeom>
                    <a:solidFill>
                      <a:srgbClr val="EF1F1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4589" name="Freeform 55"/>
                    <p:cNvSpPr>
                      <a:spLocks/>
                    </p:cNvSpPr>
                    <p:nvPr/>
                  </p:nvSpPr>
                  <p:spPr bwMode="auto">
                    <a:xfrm>
                      <a:off x="1907" y="2788"/>
                      <a:ext cx="142" cy="102"/>
                    </a:xfrm>
                    <a:custGeom>
                      <a:avLst/>
                      <a:gdLst>
                        <a:gd name="T0" fmla="*/ 142 w 142"/>
                        <a:gd name="T1" fmla="*/ 92 h 102"/>
                        <a:gd name="T2" fmla="*/ 138 w 142"/>
                        <a:gd name="T3" fmla="*/ 102 h 102"/>
                        <a:gd name="T4" fmla="*/ 0 w 142"/>
                        <a:gd name="T5" fmla="*/ 10 h 102"/>
                        <a:gd name="T6" fmla="*/ 4 w 142"/>
                        <a:gd name="T7" fmla="*/ 0 h 102"/>
                        <a:gd name="T8" fmla="*/ 142 w 142"/>
                        <a:gd name="T9" fmla="*/ 92 h 102"/>
                        <a:gd name="T10" fmla="*/ 142 w 142"/>
                        <a:gd name="T11" fmla="*/ 92 h 102"/>
                        <a:gd name="T12" fmla="*/ 0 60000 65536"/>
                        <a:gd name="T13" fmla="*/ 0 60000 65536"/>
                        <a:gd name="T14" fmla="*/ 0 60000 65536"/>
                        <a:gd name="T15" fmla="*/ 0 60000 65536"/>
                        <a:gd name="T16" fmla="*/ 0 60000 65536"/>
                        <a:gd name="T17" fmla="*/ 0 60000 65536"/>
                        <a:gd name="T18" fmla="*/ 0 w 142"/>
                        <a:gd name="T19" fmla="*/ 0 h 102"/>
                        <a:gd name="T20" fmla="*/ 142 w 142"/>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42" h="102">
                          <a:moveTo>
                            <a:pt x="142" y="92"/>
                          </a:moveTo>
                          <a:lnTo>
                            <a:pt x="138" y="102"/>
                          </a:lnTo>
                          <a:lnTo>
                            <a:pt x="0" y="10"/>
                          </a:lnTo>
                          <a:lnTo>
                            <a:pt x="4" y="0"/>
                          </a:lnTo>
                          <a:lnTo>
                            <a:pt x="142" y="92"/>
                          </a:lnTo>
                          <a:close/>
                        </a:path>
                      </a:pathLst>
                    </a:custGeom>
                    <a:solidFill>
                      <a:srgbClr val="EF1F1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4590" name="Freeform 59"/>
                    <p:cNvSpPr>
                      <a:spLocks/>
                    </p:cNvSpPr>
                    <p:nvPr/>
                  </p:nvSpPr>
                  <p:spPr bwMode="auto">
                    <a:xfrm>
                      <a:off x="2170" y="2807"/>
                      <a:ext cx="139" cy="97"/>
                    </a:xfrm>
                    <a:custGeom>
                      <a:avLst/>
                      <a:gdLst>
                        <a:gd name="T0" fmla="*/ 134 w 139"/>
                        <a:gd name="T1" fmla="*/ 0 h 97"/>
                        <a:gd name="T2" fmla="*/ 139 w 139"/>
                        <a:gd name="T3" fmla="*/ 5 h 97"/>
                        <a:gd name="T4" fmla="*/ 139 w 139"/>
                        <a:gd name="T5" fmla="*/ 10 h 97"/>
                        <a:gd name="T6" fmla="*/ 5 w 139"/>
                        <a:gd name="T7" fmla="*/ 97 h 97"/>
                        <a:gd name="T8" fmla="*/ 0 w 139"/>
                        <a:gd name="T9" fmla="*/ 88 h 97"/>
                        <a:gd name="T10" fmla="*/ 134 w 139"/>
                        <a:gd name="T11" fmla="*/ 0 h 97"/>
                        <a:gd name="T12" fmla="*/ 134 w 139"/>
                        <a:gd name="T13" fmla="*/ 0 h 97"/>
                        <a:gd name="T14" fmla="*/ 0 60000 65536"/>
                        <a:gd name="T15" fmla="*/ 0 60000 65536"/>
                        <a:gd name="T16" fmla="*/ 0 60000 65536"/>
                        <a:gd name="T17" fmla="*/ 0 60000 65536"/>
                        <a:gd name="T18" fmla="*/ 0 60000 65536"/>
                        <a:gd name="T19" fmla="*/ 0 60000 65536"/>
                        <a:gd name="T20" fmla="*/ 0 60000 65536"/>
                        <a:gd name="T21" fmla="*/ 0 w 139"/>
                        <a:gd name="T22" fmla="*/ 0 h 97"/>
                        <a:gd name="T23" fmla="*/ 139 w 139"/>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97">
                          <a:moveTo>
                            <a:pt x="134" y="0"/>
                          </a:moveTo>
                          <a:lnTo>
                            <a:pt x="139" y="5"/>
                          </a:lnTo>
                          <a:lnTo>
                            <a:pt x="139" y="10"/>
                          </a:lnTo>
                          <a:lnTo>
                            <a:pt x="5" y="97"/>
                          </a:lnTo>
                          <a:lnTo>
                            <a:pt x="0" y="88"/>
                          </a:lnTo>
                          <a:lnTo>
                            <a:pt x="134" y="0"/>
                          </a:lnTo>
                          <a:close/>
                        </a:path>
                      </a:pathLst>
                    </a:custGeom>
                    <a:solidFill>
                      <a:srgbClr val="EF1F1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4591" name="Freeform 61"/>
                    <p:cNvSpPr>
                      <a:spLocks/>
                    </p:cNvSpPr>
                    <p:nvPr/>
                  </p:nvSpPr>
                  <p:spPr bwMode="auto">
                    <a:xfrm>
                      <a:off x="2304" y="2531"/>
                      <a:ext cx="9" cy="285"/>
                    </a:xfrm>
                    <a:custGeom>
                      <a:avLst/>
                      <a:gdLst>
                        <a:gd name="T0" fmla="*/ 0 w 9"/>
                        <a:gd name="T1" fmla="*/ 5 h 285"/>
                        <a:gd name="T2" fmla="*/ 5 w 9"/>
                        <a:gd name="T3" fmla="*/ 0 h 285"/>
                        <a:gd name="T4" fmla="*/ 9 w 9"/>
                        <a:gd name="T5" fmla="*/ 5 h 285"/>
                        <a:gd name="T6" fmla="*/ 9 w 9"/>
                        <a:gd name="T7" fmla="*/ 280 h 285"/>
                        <a:gd name="T8" fmla="*/ 5 w 9"/>
                        <a:gd name="T9" fmla="*/ 285 h 285"/>
                        <a:gd name="T10" fmla="*/ 0 w 9"/>
                        <a:gd name="T11" fmla="*/ 280 h 285"/>
                        <a:gd name="T12" fmla="*/ 0 w 9"/>
                        <a:gd name="T13" fmla="*/ 5 h 285"/>
                        <a:gd name="T14" fmla="*/ 0 w 9"/>
                        <a:gd name="T15" fmla="*/ 5 h 28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85"/>
                        <a:gd name="T26" fmla="*/ 9 w 9"/>
                        <a:gd name="T27" fmla="*/ 285 h 2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85">
                          <a:moveTo>
                            <a:pt x="0" y="5"/>
                          </a:moveTo>
                          <a:lnTo>
                            <a:pt x="5" y="0"/>
                          </a:lnTo>
                          <a:lnTo>
                            <a:pt x="9" y="5"/>
                          </a:lnTo>
                          <a:lnTo>
                            <a:pt x="9" y="280"/>
                          </a:lnTo>
                          <a:lnTo>
                            <a:pt x="5" y="285"/>
                          </a:lnTo>
                          <a:lnTo>
                            <a:pt x="0" y="280"/>
                          </a:lnTo>
                          <a:lnTo>
                            <a:pt x="0" y="5"/>
                          </a:lnTo>
                          <a:close/>
                        </a:path>
                      </a:pathLst>
                    </a:custGeom>
                    <a:solidFill>
                      <a:srgbClr val="EF1F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92" name="Freeform 65"/>
                    <p:cNvSpPr>
                      <a:spLocks/>
                    </p:cNvSpPr>
                    <p:nvPr/>
                  </p:nvSpPr>
                  <p:spPr bwMode="auto">
                    <a:xfrm>
                      <a:off x="2266" y="2544"/>
                      <a:ext cx="13" cy="244"/>
                    </a:xfrm>
                    <a:custGeom>
                      <a:avLst/>
                      <a:gdLst>
                        <a:gd name="T0" fmla="*/ 0 w 13"/>
                        <a:gd name="T1" fmla="*/ 0 h 244"/>
                        <a:gd name="T2" fmla="*/ 13 w 13"/>
                        <a:gd name="T3" fmla="*/ 0 h 244"/>
                        <a:gd name="T4" fmla="*/ 13 w 13"/>
                        <a:gd name="T5" fmla="*/ 244 h 244"/>
                        <a:gd name="T6" fmla="*/ 0 w 13"/>
                        <a:gd name="T7" fmla="*/ 244 h 244"/>
                        <a:gd name="T8" fmla="*/ 0 w 13"/>
                        <a:gd name="T9" fmla="*/ 0 h 244"/>
                        <a:gd name="T10" fmla="*/ 0 w 13"/>
                        <a:gd name="T11" fmla="*/ 0 h 244"/>
                        <a:gd name="T12" fmla="*/ 0 60000 65536"/>
                        <a:gd name="T13" fmla="*/ 0 60000 65536"/>
                        <a:gd name="T14" fmla="*/ 0 60000 65536"/>
                        <a:gd name="T15" fmla="*/ 0 60000 65536"/>
                        <a:gd name="T16" fmla="*/ 0 60000 65536"/>
                        <a:gd name="T17" fmla="*/ 0 60000 65536"/>
                        <a:gd name="T18" fmla="*/ 0 w 13"/>
                        <a:gd name="T19" fmla="*/ 0 h 244"/>
                        <a:gd name="T20" fmla="*/ 13 w 13"/>
                        <a:gd name="T21" fmla="*/ 244 h 244"/>
                      </a:gdLst>
                      <a:ahLst/>
                      <a:cxnLst>
                        <a:cxn ang="T12">
                          <a:pos x="T0" y="T1"/>
                        </a:cxn>
                        <a:cxn ang="T13">
                          <a:pos x="T2" y="T3"/>
                        </a:cxn>
                        <a:cxn ang="T14">
                          <a:pos x="T4" y="T5"/>
                        </a:cxn>
                        <a:cxn ang="T15">
                          <a:pos x="T6" y="T7"/>
                        </a:cxn>
                        <a:cxn ang="T16">
                          <a:pos x="T8" y="T9"/>
                        </a:cxn>
                        <a:cxn ang="T17">
                          <a:pos x="T10" y="T11"/>
                        </a:cxn>
                      </a:cxnLst>
                      <a:rect l="T18" t="T19" r="T20" b="T21"/>
                      <a:pathLst>
                        <a:path w="13" h="244">
                          <a:moveTo>
                            <a:pt x="0" y="0"/>
                          </a:moveTo>
                          <a:lnTo>
                            <a:pt x="13" y="0"/>
                          </a:lnTo>
                          <a:lnTo>
                            <a:pt x="13" y="244"/>
                          </a:lnTo>
                          <a:lnTo>
                            <a:pt x="0" y="244"/>
                          </a:lnTo>
                          <a:lnTo>
                            <a:pt x="0" y="0"/>
                          </a:lnTo>
                          <a:close/>
                        </a:path>
                      </a:pathLst>
                    </a:custGeom>
                    <a:solidFill>
                      <a:srgbClr val="EF1F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93" name="Freeform 67"/>
                    <p:cNvSpPr>
                      <a:spLocks/>
                    </p:cNvSpPr>
                    <p:nvPr/>
                  </p:nvSpPr>
                  <p:spPr bwMode="auto">
                    <a:xfrm>
                      <a:off x="2093" y="2388"/>
                      <a:ext cx="216" cy="148"/>
                    </a:xfrm>
                    <a:custGeom>
                      <a:avLst/>
                      <a:gdLst>
                        <a:gd name="T0" fmla="*/ 0 w 216"/>
                        <a:gd name="T1" fmla="*/ 10 h 148"/>
                        <a:gd name="T2" fmla="*/ 0 w 216"/>
                        <a:gd name="T3" fmla="*/ 0 h 148"/>
                        <a:gd name="T4" fmla="*/ 4 w 216"/>
                        <a:gd name="T5" fmla="*/ 0 h 148"/>
                        <a:gd name="T6" fmla="*/ 216 w 216"/>
                        <a:gd name="T7" fmla="*/ 138 h 148"/>
                        <a:gd name="T8" fmla="*/ 216 w 216"/>
                        <a:gd name="T9" fmla="*/ 143 h 148"/>
                        <a:gd name="T10" fmla="*/ 211 w 216"/>
                        <a:gd name="T11" fmla="*/ 148 h 148"/>
                        <a:gd name="T12" fmla="*/ 0 w 216"/>
                        <a:gd name="T13" fmla="*/ 10 h 148"/>
                        <a:gd name="T14" fmla="*/ 0 w 216"/>
                        <a:gd name="T15" fmla="*/ 10 h 148"/>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148"/>
                        <a:gd name="T26" fmla="*/ 216 w 216"/>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148">
                          <a:moveTo>
                            <a:pt x="0" y="10"/>
                          </a:moveTo>
                          <a:lnTo>
                            <a:pt x="0" y="0"/>
                          </a:lnTo>
                          <a:lnTo>
                            <a:pt x="4" y="0"/>
                          </a:lnTo>
                          <a:lnTo>
                            <a:pt x="216" y="138"/>
                          </a:lnTo>
                          <a:lnTo>
                            <a:pt x="216" y="143"/>
                          </a:lnTo>
                          <a:lnTo>
                            <a:pt x="211" y="148"/>
                          </a:lnTo>
                          <a:lnTo>
                            <a:pt x="0" y="10"/>
                          </a:lnTo>
                          <a:close/>
                        </a:path>
                      </a:pathLst>
                    </a:custGeom>
                    <a:solidFill>
                      <a:srgbClr val="EF1F1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4594" name="Freeform 71"/>
                    <p:cNvSpPr>
                      <a:spLocks/>
                    </p:cNvSpPr>
                    <p:nvPr/>
                  </p:nvSpPr>
                  <p:spPr bwMode="auto">
                    <a:xfrm>
                      <a:off x="1956" y="2388"/>
                      <a:ext cx="139" cy="97"/>
                    </a:xfrm>
                    <a:custGeom>
                      <a:avLst/>
                      <a:gdLst>
                        <a:gd name="T0" fmla="*/ 134 w 139"/>
                        <a:gd name="T1" fmla="*/ 0 h 97"/>
                        <a:gd name="T2" fmla="*/ 139 w 139"/>
                        <a:gd name="T3" fmla="*/ 0 h 97"/>
                        <a:gd name="T4" fmla="*/ 139 w 139"/>
                        <a:gd name="T5" fmla="*/ 10 h 97"/>
                        <a:gd name="T6" fmla="*/ 5 w 139"/>
                        <a:gd name="T7" fmla="*/ 97 h 97"/>
                        <a:gd name="T8" fmla="*/ 0 w 139"/>
                        <a:gd name="T9" fmla="*/ 88 h 97"/>
                        <a:gd name="T10" fmla="*/ 134 w 139"/>
                        <a:gd name="T11" fmla="*/ 0 h 97"/>
                        <a:gd name="T12" fmla="*/ 134 w 139"/>
                        <a:gd name="T13" fmla="*/ 0 h 97"/>
                        <a:gd name="T14" fmla="*/ 0 60000 65536"/>
                        <a:gd name="T15" fmla="*/ 0 60000 65536"/>
                        <a:gd name="T16" fmla="*/ 0 60000 65536"/>
                        <a:gd name="T17" fmla="*/ 0 60000 65536"/>
                        <a:gd name="T18" fmla="*/ 0 60000 65536"/>
                        <a:gd name="T19" fmla="*/ 0 60000 65536"/>
                        <a:gd name="T20" fmla="*/ 0 60000 65536"/>
                        <a:gd name="T21" fmla="*/ 0 w 139"/>
                        <a:gd name="T22" fmla="*/ 0 h 97"/>
                        <a:gd name="T23" fmla="*/ 139 w 139"/>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97">
                          <a:moveTo>
                            <a:pt x="134" y="0"/>
                          </a:moveTo>
                          <a:lnTo>
                            <a:pt x="139" y="0"/>
                          </a:lnTo>
                          <a:lnTo>
                            <a:pt x="139" y="10"/>
                          </a:lnTo>
                          <a:lnTo>
                            <a:pt x="5" y="97"/>
                          </a:lnTo>
                          <a:lnTo>
                            <a:pt x="0" y="88"/>
                          </a:lnTo>
                          <a:lnTo>
                            <a:pt x="134" y="0"/>
                          </a:lnTo>
                          <a:close/>
                        </a:path>
                      </a:pathLst>
                    </a:custGeom>
                    <a:solidFill>
                      <a:srgbClr val="EF1F1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4595" name="Freeform 73"/>
                    <p:cNvSpPr>
                      <a:spLocks/>
                    </p:cNvSpPr>
                    <p:nvPr/>
                  </p:nvSpPr>
                  <p:spPr bwMode="auto">
                    <a:xfrm>
                      <a:off x="1967" y="2425"/>
                      <a:ext cx="130" cy="88"/>
                    </a:xfrm>
                    <a:custGeom>
                      <a:avLst/>
                      <a:gdLst>
                        <a:gd name="T0" fmla="*/ 126 w 130"/>
                        <a:gd name="T1" fmla="*/ 0 h 88"/>
                        <a:gd name="T2" fmla="*/ 130 w 130"/>
                        <a:gd name="T3" fmla="*/ 9 h 88"/>
                        <a:gd name="T4" fmla="*/ 9 w 130"/>
                        <a:gd name="T5" fmla="*/ 88 h 88"/>
                        <a:gd name="T6" fmla="*/ 0 w 130"/>
                        <a:gd name="T7" fmla="*/ 78 h 88"/>
                        <a:gd name="T8" fmla="*/ 126 w 130"/>
                        <a:gd name="T9" fmla="*/ 0 h 88"/>
                        <a:gd name="T10" fmla="*/ 126 w 130"/>
                        <a:gd name="T11" fmla="*/ 0 h 88"/>
                        <a:gd name="T12" fmla="*/ 0 60000 65536"/>
                        <a:gd name="T13" fmla="*/ 0 60000 65536"/>
                        <a:gd name="T14" fmla="*/ 0 60000 65536"/>
                        <a:gd name="T15" fmla="*/ 0 60000 65536"/>
                        <a:gd name="T16" fmla="*/ 0 60000 65536"/>
                        <a:gd name="T17" fmla="*/ 0 60000 65536"/>
                        <a:gd name="T18" fmla="*/ 0 w 130"/>
                        <a:gd name="T19" fmla="*/ 0 h 88"/>
                        <a:gd name="T20" fmla="*/ 130 w 130"/>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130" h="88">
                          <a:moveTo>
                            <a:pt x="126" y="0"/>
                          </a:moveTo>
                          <a:lnTo>
                            <a:pt x="130" y="9"/>
                          </a:lnTo>
                          <a:lnTo>
                            <a:pt x="9" y="88"/>
                          </a:lnTo>
                          <a:lnTo>
                            <a:pt x="0" y="78"/>
                          </a:lnTo>
                          <a:lnTo>
                            <a:pt x="126" y="0"/>
                          </a:lnTo>
                          <a:close/>
                        </a:path>
                      </a:pathLst>
                    </a:custGeom>
                    <a:solidFill>
                      <a:srgbClr val="EF1F1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4596" name="Freeform 77"/>
                    <p:cNvSpPr>
                      <a:spLocks/>
                    </p:cNvSpPr>
                    <p:nvPr/>
                  </p:nvSpPr>
                  <p:spPr bwMode="auto">
                    <a:xfrm>
                      <a:off x="2307" y="2803"/>
                      <a:ext cx="177" cy="74"/>
                    </a:xfrm>
                    <a:custGeom>
                      <a:avLst/>
                      <a:gdLst>
                        <a:gd name="T0" fmla="*/ 177 w 177"/>
                        <a:gd name="T1" fmla="*/ 60 h 74"/>
                        <a:gd name="T2" fmla="*/ 173 w 177"/>
                        <a:gd name="T3" fmla="*/ 74 h 74"/>
                        <a:gd name="T4" fmla="*/ 0 w 177"/>
                        <a:gd name="T5" fmla="*/ 10 h 74"/>
                        <a:gd name="T6" fmla="*/ 0 w 177"/>
                        <a:gd name="T7" fmla="*/ 5 h 74"/>
                        <a:gd name="T8" fmla="*/ 4 w 177"/>
                        <a:gd name="T9" fmla="*/ 0 h 74"/>
                        <a:gd name="T10" fmla="*/ 177 w 177"/>
                        <a:gd name="T11" fmla="*/ 60 h 74"/>
                        <a:gd name="T12" fmla="*/ 177 w 177"/>
                        <a:gd name="T13" fmla="*/ 60 h 74"/>
                        <a:gd name="T14" fmla="*/ 0 60000 65536"/>
                        <a:gd name="T15" fmla="*/ 0 60000 65536"/>
                        <a:gd name="T16" fmla="*/ 0 60000 65536"/>
                        <a:gd name="T17" fmla="*/ 0 60000 65536"/>
                        <a:gd name="T18" fmla="*/ 0 60000 65536"/>
                        <a:gd name="T19" fmla="*/ 0 60000 65536"/>
                        <a:gd name="T20" fmla="*/ 0 60000 65536"/>
                        <a:gd name="T21" fmla="*/ 0 w 177"/>
                        <a:gd name="T22" fmla="*/ 0 h 74"/>
                        <a:gd name="T23" fmla="*/ 177 w 177"/>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 h="74">
                          <a:moveTo>
                            <a:pt x="177" y="60"/>
                          </a:moveTo>
                          <a:lnTo>
                            <a:pt x="173" y="74"/>
                          </a:lnTo>
                          <a:lnTo>
                            <a:pt x="0" y="10"/>
                          </a:lnTo>
                          <a:lnTo>
                            <a:pt x="0" y="5"/>
                          </a:lnTo>
                          <a:lnTo>
                            <a:pt x="4" y="0"/>
                          </a:lnTo>
                          <a:lnTo>
                            <a:pt x="177" y="60"/>
                          </a:lnTo>
                          <a:close/>
                        </a:path>
                      </a:pathLst>
                    </a:custGeom>
                    <a:solidFill>
                      <a:srgbClr val="EF1F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97" name="Freeform 79"/>
                    <p:cNvSpPr>
                      <a:spLocks/>
                    </p:cNvSpPr>
                    <p:nvPr/>
                  </p:nvSpPr>
                  <p:spPr bwMode="auto">
                    <a:xfrm>
                      <a:off x="2594" y="2673"/>
                      <a:ext cx="99" cy="148"/>
                    </a:xfrm>
                    <a:custGeom>
                      <a:avLst/>
                      <a:gdLst>
                        <a:gd name="T0" fmla="*/ 91 w 99"/>
                        <a:gd name="T1" fmla="*/ 0 h 148"/>
                        <a:gd name="T2" fmla="*/ 99 w 99"/>
                        <a:gd name="T3" fmla="*/ 0 h 148"/>
                        <a:gd name="T4" fmla="*/ 99 w 99"/>
                        <a:gd name="T5" fmla="*/ 5 h 148"/>
                        <a:gd name="T6" fmla="*/ 8 w 99"/>
                        <a:gd name="T7" fmla="*/ 148 h 148"/>
                        <a:gd name="T8" fmla="*/ 0 w 99"/>
                        <a:gd name="T9" fmla="*/ 143 h 148"/>
                        <a:gd name="T10" fmla="*/ 91 w 99"/>
                        <a:gd name="T11" fmla="*/ 0 h 148"/>
                        <a:gd name="T12" fmla="*/ 91 w 99"/>
                        <a:gd name="T13" fmla="*/ 0 h 148"/>
                        <a:gd name="T14" fmla="*/ 0 60000 65536"/>
                        <a:gd name="T15" fmla="*/ 0 60000 65536"/>
                        <a:gd name="T16" fmla="*/ 0 60000 65536"/>
                        <a:gd name="T17" fmla="*/ 0 60000 65536"/>
                        <a:gd name="T18" fmla="*/ 0 60000 65536"/>
                        <a:gd name="T19" fmla="*/ 0 60000 65536"/>
                        <a:gd name="T20" fmla="*/ 0 60000 65536"/>
                        <a:gd name="T21" fmla="*/ 0 w 99"/>
                        <a:gd name="T22" fmla="*/ 0 h 148"/>
                        <a:gd name="T23" fmla="*/ 99 w 99"/>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48">
                          <a:moveTo>
                            <a:pt x="91" y="0"/>
                          </a:moveTo>
                          <a:lnTo>
                            <a:pt x="99" y="0"/>
                          </a:lnTo>
                          <a:lnTo>
                            <a:pt x="99" y="5"/>
                          </a:lnTo>
                          <a:lnTo>
                            <a:pt x="8" y="148"/>
                          </a:lnTo>
                          <a:lnTo>
                            <a:pt x="0" y="143"/>
                          </a:lnTo>
                          <a:lnTo>
                            <a:pt x="91" y="0"/>
                          </a:lnTo>
                          <a:close/>
                        </a:path>
                      </a:pathLst>
                    </a:custGeom>
                    <a:solidFill>
                      <a:srgbClr val="EF1F1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4598" name="Freeform 83"/>
                    <p:cNvSpPr>
                      <a:spLocks/>
                    </p:cNvSpPr>
                    <p:nvPr/>
                  </p:nvSpPr>
                  <p:spPr bwMode="auto">
                    <a:xfrm>
                      <a:off x="2596" y="2524"/>
                      <a:ext cx="98" cy="148"/>
                    </a:xfrm>
                    <a:custGeom>
                      <a:avLst/>
                      <a:gdLst>
                        <a:gd name="T0" fmla="*/ 0 w 95"/>
                        <a:gd name="T1" fmla="*/ 5 h 142"/>
                        <a:gd name="T2" fmla="*/ 9 w 95"/>
                        <a:gd name="T3" fmla="*/ 0 h 142"/>
                        <a:gd name="T4" fmla="*/ 107 w 95"/>
                        <a:gd name="T5" fmla="*/ 163 h 142"/>
                        <a:gd name="T6" fmla="*/ 107 w 95"/>
                        <a:gd name="T7" fmla="*/ 168 h 142"/>
                        <a:gd name="T8" fmla="*/ 99 w 95"/>
                        <a:gd name="T9" fmla="*/ 168 h 142"/>
                        <a:gd name="T10" fmla="*/ 0 w 95"/>
                        <a:gd name="T11" fmla="*/ 5 h 142"/>
                        <a:gd name="T12" fmla="*/ 0 w 95"/>
                        <a:gd name="T13" fmla="*/ 5 h 142"/>
                        <a:gd name="T14" fmla="*/ 0 60000 65536"/>
                        <a:gd name="T15" fmla="*/ 0 60000 65536"/>
                        <a:gd name="T16" fmla="*/ 0 60000 65536"/>
                        <a:gd name="T17" fmla="*/ 0 60000 65536"/>
                        <a:gd name="T18" fmla="*/ 0 60000 65536"/>
                        <a:gd name="T19" fmla="*/ 0 60000 65536"/>
                        <a:gd name="T20" fmla="*/ 0 60000 65536"/>
                        <a:gd name="T21" fmla="*/ 0 w 95"/>
                        <a:gd name="T22" fmla="*/ 0 h 142"/>
                        <a:gd name="T23" fmla="*/ 95 w 95"/>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142">
                          <a:moveTo>
                            <a:pt x="0" y="5"/>
                          </a:moveTo>
                          <a:lnTo>
                            <a:pt x="9" y="0"/>
                          </a:lnTo>
                          <a:lnTo>
                            <a:pt x="95" y="138"/>
                          </a:lnTo>
                          <a:lnTo>
                            <a:pt x="95" y="142"/>
                          </a:lnTo>
                          <a:lnTo>
                            <a:pt x="87" y="142"/>
                          </a:lnTo>
                          <a:lnTo>
                            <a:pt x="0" y="5"/>
                          </a:lnTo>
                          <a:close/>
                        </a:path>
                      </a:pathLst>
                    </a:custGeom>
                    <a:solidFill>
                      <a:srgbClr val="EF1F1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4599" name="Freeform 85"/>
                    <p:cNvSpPr>
                      <a:spLocks/>
                    </p:cNvSpPr>
                    <p:nvPr/>
                  </p:nvSpPr>
                  <p:spPr bwMode="auto">
                    <a:xfrm>
                      <a:off x="2577" y="2549"/>
                      <a:ext cx="82" cy="129"/>
                    </a:xfrm>
                    <a:custGeom>
                      <a:avLst/>
                      <a:gdLst>
                        <a:gd name="T0" fmla="*/ 0 w 82"/>
                        <a:gd name="T1" fmla="*/ 10 h 129"/>
                        <a:gd name="T2" fmla="*/ 8 w 82"/>
                        <a:gd name="T3" fmla="*/ 0 h 129"/>
                        <a:gd name="T4" fmla="*/ 82 w 82"/>
                        <a:gd name="T5" fmla="*/ 120 h 129"/>
                        <a:gd name="T6" fmla="*/ 73 w 82"/>
                        <a:gd name="T7" fmla="*/ 129 h 129"/>
                        <a:gd name="T8" fmla="*/ 0 w 82"/>
                        <a:gd name="T9" fmla="*/ 10 h 129"/>
                        <a:gd name="T10" fmla="*/ 0 w 82"/>
                        <a:gd name="T11" fmla="*/ 10 h 129"/>
                        <a:gd name="T12" fmla="*/ 0 60000 65536"/>
                        <a:gd name="T13" fmla="*/ 0 60000 65536"/>
                        <a:gd name="T14" fmla="*/ 0 60000 65536"/>
                        <a:gd name="T15" fmla="*/ 0 60000 65536"/>
                        <a:gd name="T16" fmla="*/ 0 60000 65536"/>
                        <a:gd name="T17" fmla="*/ 0 60000 65536"/>
                        <a:gd name="T18" fmla="*/ 0 w 82"/>
                        <a:gd name="T19" fmla="*/ 0 h 129"/>
                        <a:gd name="T20" fmla="*/ 82 w 82"/>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82" h="129">
                          <a:moveTo>
                            <a:pt x="0" y="10"/>
                          </a:moveTo>
                          <a:lnTo>
                            <a:pt x="8" y="0"/>
                          </a:lnTo>
                          <a:lnTo>
                            <a:pt x="82" y="120"/>
                          </a:lnTo>
                          <a:lnTo>
                            <a:pt x="73" y="129"/>
                          </a:lnTo>
                          <a:lnTo>
                            <a:pt x="0" y="10"/>
                          </a:lnTo>
                          <a:close/>
                        </a:path>
                      </a:pathLst>
                    </a:custGeom>
                    <a:solidFill>
                      <a:srgbClr val="EF1F1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4600" name="Freeform 89"/>
                    <p:cNvSpPr>
                      <a:spLocks/>
                    </p:cNvSpPr>
                    <p:nvPr/>
                  </p:nvSpPr>
                  <p:spPr bwMode="auto">
                    <a:xfrm>
                      <a:off x="2309" y="2462"/>
                      <a:ext cx="177" cy="74"/>
                    </a:xfrm>
                    <a:custGeom>
                      <a:avLst/>
                      <a:gdLst>
                        <a:gd name="T0" fmla="*/ 173 w 177"/>
                        <a:gd name="T1" fmla="*/ 0 h 74"/>
                        <a:gd name="T2" fmla="*/ 177 w 177"/>
                        <a:gd name="T3" fmla="*/ 14 h 74"/>
                        <a:gd name="T4" fmla="*/ 4 w 177"/>
                        <a:gd name="T5" fmla="*/ 74 h 74"/>
                        <a:gd name="T6" fmla="*/ 0 w 177"/>
                        <a:gd name="T7" fmla="*/ 69 h 74"/>
                        <a:gd name="T8" fmla="*/ 0 w 177"/>
                        <a:gd name="T9" fmla="*/ 64 h 74"/>
                        <a:gd name="T10" fmla="*/ 173 w 177"/>
                        <a:gd name="T11" fmla="*/ 0 h 74"/>
                        <a:gd name="T12" fmla="*/ 173 w 177"/>
                        <a:gd name="T13" fmla="*/ 0 h 74"/>
                        <a:gd name="T14" fmla="*/ 0 60000 65536"/>
                        <a:gd name="T15" fmla="*/ 0 60000 65536"/>
                        <a:gd name="T16" fmla="*/ 0 60000 65536"/>
                        <a:gd name="T17" fmla="*/ 0 60000 65536"/>
                        <a:gd name="T18" fmla="*/ 0 60000 65536"/>
                        <a:gd name="T19" fmla="*/ 0 60000 65536"/>
                        <a:gd name="T20" fmla="*/ 0 60000 65536"/>
                        <a:gd name="T21" fmla="*/ 0 w 177"/>
                        <a:gd name="T22" fmla="*/ 0 h 74"/>
                        <a:gd name="T23" fmla="*/ 177 w 177"/>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 h="74">
                          <a:moveTo>
                            <a:pt x="173" y="0"/>
                          </a:moveTo>
                          <a:lnTo>
                            <a:pt x="177" y="14"/>
                          </a:lnTo>
                          <a:lnTo>
                            <a:pt x="4" y="74"/>
                          </a:lnTo>
                          <a:lnTo>
                            <a:pt x="0" y="69"/>
                          </a:lnTo>
                          <a:lnTo>
                            <a:pt x="0" y="64"/>
                          </a:lnTo>
                          <a:lnTo>
                            <a:pt x="173" y="0"/>
                          </a:lnTo>
                          <a:close/>
                        </a:path>
                      </a:pathLst>
                    </a:custGeom>
                    <a:solidFill>
                      <a:srgbClr val="EF1F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601" name="Freeform 91"/>
                    <p:cNvSpPr>
                      <a:spLocks/>
                    </p:cNvSpPr>
                    <p:nvPr/>
                  </p:nvSpPr>
                  <p:spPr bwMode="auto">
                    <a:xfrm>
                      <a:off x="2088" y="2203"/>
                      <a:ext cx="9" cy="188"/>
                    </a:xfrm>
                    <a:custGeom>
                      <a:avLst/>
                      <a:gdLst>
                        <a:gd name="T0" fmla="*/ 0 w 9"/>
                        <a:gd name="T1" fmla="*/ 0 h 188"/>
                        <a:gd name="T2" fmla="*/ 9 w 9"/>
                        <a:gd name="T3" fmla="*/ 0 h 188"/>
                        <a:gd name="T4" fmla="*/ 9 w 9"/>
                        <a:gd name="T5" fmla="*/ 188 h 188"/>
                        <a:gd name="T6" fmla="*/ 5 w 9"/>
                        <a:gd name="T7" fmla="*/ 188 h 188"/>
                        <a:gd name="T8" fmla="*/ 0 w 9"/>
                        <a:gd name="T9" fmla="*/ 188 h 188"/>
                        <a:gd name="T10" fmla="*/ 0 w 9"/>
                        <a:gd name="T11" fmla="*/ 0 h 188"/>
                        <a:gd name="T12" fmla="*/ 0 w 9"/>
                        <a:gd name="T13" fmla="*/ 0 h 188"/>
                        <a:gd name="T14" fmla="*/ 0 60000 65536"/>
                        <a:gd name="T15" fmla="*/ 0 60000 65536"/>
                        <a:gd name="T16" fmla="*/ 0 60000 65536"/>
                        <a:gd name="T17" fmla="*/ 0 60000 65536"/>
                        <a:gd name="T18" fmla="*/ 0 60000 65536"/>
                        <a:gd name="T19" fmla="*/ 0 60000 65536"/>
                        <a:gd name="T20" fmla="*/ 0 60000 65536"/>
                        <a:gd name="T21" fmla="*/ 0 w 9"/>
                        <a:gd name="T22" fmla="*/ 0 h 188"/>
                        <a:gd name="T23" fmla="*/ 9 w 9"/>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88">
                          <a:moveTo>
                            <a:pt x="0" y="0"/>
                          </a:moveTo>
                          <a:lnTo>
                            <a:pt x="9" y="0"/>
                          </a:lnTo>
                          <a:lnTo>
                            <a:pt x="9" y="188"/>
                          </a:lnTo>
                          <a:lnTo>
                            <a:pt x="5" y="188"/>
                          </a:lnTo>
                          <a:lnTo>
                            <a:pt x="0" y="188"/>
                          </a:lnTo>
                          <a:lnTo>
                            <a:pt x="0" y="0"/>
                          </a:lnTo>
                          <a:close/>
                        </a:path>
                      </a:pathLst>
                    </a:custGeom>
                    <a:solidFill>
                      <a:srgbClr val="EF1F1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4602" name="Freeform 97"/>
                    <p:cNvSpPr>
                      <a:spLocks/>
                    </p:cNvSpPr>
                    <p:nvPr/>
                  </p:nvSpPr>
                  <p:spPr bwMode="auto">
                    <a:xfrm>
                      <a:off x="2693" y="2666"/>
                      <a:ext cx="195" cy="9"/>
                    </a:xfrm>
                    <a:custGeom>
                      <a:avLst/>
                      <a:gdLst>
                        <a:gd name="T0" fmla="*/ 195 w 195"/>
                        <a:gd name="T1" fmla="*/ 0 h 9"/>
                        <a:gd name="T2" fmla="*/ 195 w 195"/>
                        <a:gd name="T3" fmla="*/ 9 h 9"/>
                        <a:gd name="T4" fmla="*/ 0 w 195"/>
                        <a:gd name="T5" fmla="*/ 9 h 9"/>
                        <a:gd name="T6" fmla="*/ 0 w 195"/>
                        <a:gd name="T7" fmla="*/ 4 h 9"/>
                        <a:gd name="T8" fmla="*/ 0 w 195"/>
                        <a:gd name="T9" fmla="*/ 0 h 9"/>
                        <a:gd name="T10" fmla="*/ 195 w 195"/>
                        <a:gd name="T11" fmla="*/ 0 h 9"/>
                        <a:gd name="T12" fmla="*/ 195 w 195"/>
                        <a:gd name="T13" fmla="*/ 0 h 9"/>
                        <a:gd name="T14" fmla="*/ 0 60000 65536"/>
                        <a:gd name="T15" fmla="*/ 0 60000 65536"/>
                        <a:gd name="T16" fmla="*/ 0 60000 65536"/>
                        <a:gd name="T17" fmla="*/ 0 60000 65536"/>
                        <a:gd name="T18" fmla="*/ 0 60000 65536"/>
                        <a:gd name="T19" fmla="*/ 0 60000 65536"/>
                        <a:gd name="T20" fmla="*/ 0 60000 65536"/>
                        <a:gd name="T21" fmla="*/ 0 w 195"/>
                        <a:gd name="T22" fmla="*/ 0 h 9"/>
                        <a:gd name="T23" fmla="*/ 195 w 195"/>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5" h="9">
                          <a:moveTo>
                            <a:pt x="195" y="0"/>
                          </a:moveTo>
                          <a:lnTo>
                            <a:pt x="195" y="9"/>
                          </a:lnTo>
                          <a:lnTo>
                            <a:pt x="0" y="9"/>
                          </a:lnTo>
                          <a:lnTo>
                            <a:pt x="0" y="4"/>
                          </a:lnTo>
                          <a:lnTo>
                            <a:pt x="0" y="0"/>
                          </a:lnTo>
                          <a:lnTo>
                            <a:pt x="195" y="0"/>
                          </a:lnTo>
                          <a:close/>
                        </a:path>
                      </a:pathLst>
                    </a:custGeom>
                    <a:solidFill>
                      <a:srgbClr val="EF1F1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4603" name="Freeform 101"/>
                    <p:cNvSpPr>
                      <a:spLocks/>
                    </p:cNvSpPr>
                    <p:nvPr/>
                  </p:nvSpPr>
                  <p:spPr bwMode="auto">
                    <a:xfrm>
                      <a:off x="1736" y="2807"/>
                      <a:ext cx="139" cy="97"/>
                    </a:xfrm>
                    <a:custGeom>
                      <a:avLst/>
                      <a:gdLst>
                        <a:gd name="T0" fmla="*/ 5 w 139"/>
                        <a:gd name="T1" fmla="*/ 97 h 97"/>
                        <a:gd name="T2" fmla="*/ 0 w 139"/>
                        <a:gd name="T3" fmla="*/ 88 h 97"/>
                        <a:gd name="T4" fmla="*/ 134 w 139"/>
                        <a:gd name="T5" fmla="*/ 0 h 97"/>
                        <a:gd name="T6" fmla="*/ 139 w 139"/>
                        <a:gd name="T7" fmla="*/ 5 h 97"/>
                        <a:gd name="T8" fmla="*/ 139 w 139"/>
                        <a:gd name="T9" fmla="*/ 10 h 97"/>
                        <a:gd name="T10" fmla="*/ 5 w 139"/>
                        <a:gd name="T11" fmla="*/ 97 h 97"/>
                        <a:gd name="T12" fmla="*/ 5 w 139"/>
                        <a:gd name="T13" fmla="*/ 97 h 97"/>
                        <a:gd name="T14" fmla="*/ 0 60000 65536"/>
                        <a:gd name="T15" fmla="*/ 0 60000 65536"/>
                        <a:gd name="T16" fmla="*/ 0 60000 65536"/>
                        <a:gd name="T17" fmla="*/ 0 60000 65536"/>
                        <a:gd name="T18" fmla="*/ 0 60000 65536"/>
                        <a:gd name="T19" fmla="*/ 0 60000 65536"/>
                        <a:gd name="T20" fmla="*/ 0 60000 65536"/>
                        <a:gd name="T21" fmla="*/ 0 w 139"/>
                        <a:gd name="T22" fmla="*/ 0 h 97"/>
                        <a:gd name="T23" fmla="*/ 139 w 139"/>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97">
                          <a:moveTo>
                            <a:pt x="5" y="97"/>
                          </a:moveTo>
                          <a:lnTo>
                            <a:pt x="0" y="88"/>
                          </a:lnTo>
                          <a:lnTo>
                            <a:pt x="134" y="0"/>
                          </a:lnTo>
                          <a:lnTo>
                            <a:pt x="139" y="5"/>
                          </a:lnTo>
                          <a:lnTo>
                            <a:pt x="139" y="10"/>
                          </a:lnTo>
                          <a:lnTo>
                            <a:pt x="5" y="97"/>
                          </a:lnTo>
                          <a:close/>
                        </a:path>
                      </a:pathLst>
                    </a:custGeom>
                    <a:solidFill>
                      <a:srgbClr val="EF1F1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grpSp>
              <p:sp>
                <p:nvSpPr>
                  <p:cNvPr id="64579" name="Rectangle 102"/>
                  <p:cNvSpPr>
                    <a:spLocks noChangeArrowheads="1"/>
                  </p:cNvSpPr>
                  <p:nvPr/>
                </p:nvSpPr>
                <p:spPr bwMode="auto">
                  <a:xfrm>
                    <a:off x="1839" y="2454"/>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EF1F1D"/>
                        </a:solidFill>
                      </a:rPr>
                      <a:t>N</a:t>
                    </a:r>
                    <a:endParaRPr lang="en-US" sz="1400">
                      <a:solidFill>
                        <a:srgbClr val="EF1F1D"/>
                      </a:solidFill>
                    </a:endParaRPr>
                  </a:p>
                </p:txBody>
              </p:sp>
              <p:sp>
                <p:nvSpPr>
                  <p:cNvPr id="64580" name="Rectangle 103"/>
                  <p:cNvSpPr>
                    <a:spLocks noChangeArrowheads="1"/>
                  </p:cNvSpPr>
                  <p:nvPr/>
                </p:nvSpPr>
                <p:spPr bwMode="auto">
                  <a:xfrm>
                    <a:off x="2055" y="2878"/>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EF1F1D"/>
                        </a:solidFill>
                      </a:rPr>
                      <a:t>N</a:t>
                    </a:r>
                    <a:endParaRPr lang="en-US" sz="1400">
                      <a:solidFill>
                        <a:srgbClr val="EF1F1D"/>
                      </a:solidFill>
                    </a:endParaRPr>
                  </a:p>
                </p:txBody>
              </p:sp>
              <p:sp>
                <p:nvSpPr>
                  <p:cNvPr id="64581" name="Rectangle 104"/>
                  <p:cNvSpPr>
                    <a:spLocks noChangeArrowheads="1"/>
                  </p:cNvSpPr>
                  <p:nvPr/>
                </p:nvSpPr>
                <p:spPr bwMode="auto">
                  <a:xfrm>
                    <a:off x="2509" y="2822"/>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EF1F1D"/>
                        </a:solidFill>
                      </a:rPr>
                      <a:t>N</a:t>
                    </a:r>
                    <a:endParaRPr lang="en-US" sz="1400">
                      <a:solidFill>
                        <a:srgbClr val="EF1F1D"/>
                      </a:solidFill>
                    </a:endParaRPr>
                  </a:p>
                </p:txBody>
              </p:sp>
              <p:sp>
                <p:nvSpPr>
                  <p:cNvPr id="64582" name="Rectangle 105"/>
                  <p:cNvSpPr>
                    <a:spLocks noChangeArrowheads="1"/>
                  </p:cNvSpPr>
                  <p:nvPr/>
                </p:nvSpPr>
                <p:spPr bwMode="auto">
                  <a:xfrm>
                    <a:off x="2509" y="2367"/>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EF1F1D"/>
                        </a:solidFill>
                      </a:rPr>
                      <a:t>N</a:t>
                    </a:r>
                    <a:endParaRPr lang="en-US" sz="1400">
                      <a:solidFill>
                        <a:srgbClr val="EF1F1D"/>
                      </a:solidFill>
                    </a:endParaRPr>
                  </a:p>
                </p:txBody>
              </p:sp>
              <p:sp>
                <p:nvSpPr>
                  <p:cNvPr id="64583" name="Rectangle 106"/>
                  <p:cNvSpPr>
                    <a:spLocks noChangeArrowheads="1"/>
                  </p:cNvSpPr>
                  <p:nvPr/>
                </p:nvSpPr>
                <p:spPr bwMode="auto">
                  <a:xfrm>
                    <a:off x="2055" y="2031"/>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EF1F1D"/>
                        </a:solidFill>
                      </a:rPr>
                      <a:t>N</a:t>
                    </a:r>
                    <a:endParaRPr lang="en-US" sz="1400">
                      <a:solidFill>
                        <a:srgbClr val="EF1F1D"/>
                      </a:solidFill>
                    </a:endParaRPr>
                  </a:p>
                </p:txBody>
              </p:sp>
              <p:sp>
                <p:nvSpPr>
                  <p:cNvPr id="64584" name="Rectangle 107"/>
                  <p:cNvSpPr>
                    <a:spLocks noChangeArrowheads="1"/>
                  </p:cNvSpPr>
                  <p:nvPr/>
                </p:nvSpPr>
                <p:spPr bwMode="auto">
                  <a:xfrm>
                    <a:off x="2155" y="2031"/>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EF1F1D"/>
                        </a:solidFill>
                      </a:rPr>
                      <a:t>H</a:t>
                    </a:r>
                    <a:endParaRPr lang="en-US" sz="1400">
                      <a:solidFill>
                        <a:srgbClr val="EF1F1D"/>
                      </a:solidFill>
                    </a:endParaRPr>
                  </a:p>
                </p:txBody>
              </p:sp>
              <p:sp>
                <p:nvSpPr>
                  <p:cNvPr id="64585" name="Rectangle 109"/>
                  <p:cNvSpPr>
                    <a:spLocks noChangeArrowheads="1"/>
                  </p:cNvSpPr>
                  <p:nvPr/>
                </p:nvSpPr>
                <p:spPr bwMode="auto">
                  <a:xfrm>
                    <a:off x="2902" y="2597"/>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EF1F1D"/>
                        </a:solidFill>
                      </a:rPr>
                      <a:t>H</a:t>
                    </a:r>
                    <a:endParaRPr lang="en-US" sz="1400">
                      <a:solidFill>
                        <a:srgbClr val="EF1F1D"/>
                      </a:solidFill>
                    </a:endParaRPr>
                  </a:p>
                </p:txBody>
              </p:sp>
              <p:sp>
                <p:nvSpPr>
                  <p:cNvPr id="64586" name="Rectangle 110"/>
                  <p:cNvSpPr>
                    <a:spLocks noChangeArrowheads="1"/>
                  </p:cNvSpPr>
                  <p:nvPr/>
                </p:nvSpPr>
                <p:spPr bwMode="auto">
                  <a:xfrm>
                    <a:off x="1628" y="2878"/>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EF1F1D"/>
                        </a:solidFill>
                      </a:rPr>
                      <a:t>H</a:t>
                    </a:r>
                    <a:endParaRPr lang="en-US" sz="1400">
                      <a:solidFill>
                        <a:srgbClr val="EF1F1D"/>
                      </a:solidFill>
                    </a:endParaRPr>
                  </a:p>
                </p:txBody>
              </p:sp>
            </p:grpSp>
          </p:grpSp>
          <p:sp>
            <p:nvSpPr>
              <p:cNvPr id="64542" name="Line 176"/>
              <p:cNvSpPr>
                <a:spLocks noChangeShapeType="1"/>
              </p:cNvSpPr>
              <p:nvPr/>
            </p:nvSpPr>
            <p:spPr bwMode="auto">
              <a:xfrm flipV="1">
                <a:off x="3065" y="2803"/>
                <a:ext cx="0" cy="53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64543" name="Group 237"/>
              <p:cNvGrpSpPr>
                <a:grpSpLocks/>
              </p:cNvGrpSpPr>
              <p:nvPr/>
            </p:nvGrpSpPr>
            <p:grpSpPr bwMode="auto">
              <a:xfrm>
                <a:off x="1382" y="2748"/>
                <a:ext cx="609" cy="798"/>
                <a:chOff x="1382" y="2748"/>
                <a:chExt cx="609" cy="798"/>
              </a:xfrm>
            </p:grpSpPr>
            <p:sp>
              <p:nvSpPr>
                <p:cNvPr id="64566" name="Line 185"/>
                <p:cNvSpPr>
                  <a:spLocks noChangeShapeType="1"/>
                </p:cNvSpPr>
                <p:nvPr/>
              </p:nvSpPr>
              <p:spPr bwMode="auto">
                <a:xfrm flipH="1" flipV="1">
                  <a:off x="1884" y="3162"/>
                  <a:ext cx="107" cy="1"/>
                </a:xfrm>
                <a:prstGeom prst="line">
                  <a:avLst/>
                </a:prstGeom>
                <a:noFill/>
                <a:ln w="12700">
                  <a:solidFill>
                    <a:srgbClr val="5B87F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567" name="Line 186"/>
                <p:cNvSpPr>
                  <a:spLocks noChangeShapeType="1"/>
                </p:cNvSpPr>
                <p:nvPr/>
              </p:nvSpPr>
              <p:spPr bwMode="auto">
                <a:xfrm flipH="1">
                  <a:off x="1600" y="3158"/>
                  <a:ext cx="107" cy="0"/>
                </a:xfrm>
                <a:prstGeom prst="line">
                  <a:avLst/>
                </a:prstGeom>
                <a:noFill/>
                <a:ln w="12700">
                  <a:solidFill>
                    <a:srgbClr val="5B87F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568" name="Text Box 187"/>
                <p:cNvSpPr txBox="1">
                  <a:spLocks noChangeArrowheads="1"/>
                </p:cNvSpPr>
                <p:nvPr/>
              </p:nvSpPr>
              <p:spPr bwMode="auto">
                <a:xfrm>
                  <a:off x="1699" y="3039"/>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B87F2"/>
                      </a:solidFill>
                    </a:rPr>
                    <a:t>P</a:t>
                  </a:r>
                </a:p>
              </p:txBody>
            </p:sp>
            <p:sp>
              <p:nvSpPr>
                <p:cNvPr id="64569" name="Text Box 188"/>
                <p:cNvSpPr txBox="1">
                  <a:spLocks noChangeArrowheads="1"/>
                </p:cNvSpPr>
                <p:nvPr/>
              </p:nvSpPr>
              <p:spPr bwMode="auto">
                <a:xfrm>
                  <a:off x="1382" y="3039"/>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B87F2"/>
                      </a:solidFill>
                    </a:rPr>
                    <a:t>O</a:t>
                  </a:r>
                </a:p>
              </p:txBody>
            </p:sp>
            <p:sp>
              <p:nvSpPr>
                <p:cNvPr id="64570" name="Line 197"/>
                <p:cNvSpPr>
                  <a:spLocks noChangeShapeType="1"/>
                </p:cNvSpPr>
                <p:nvPr/>
              </p:nvSpPr>
              <p:spPr bwMode="auto">
                <a:xfrm rot="16200000" flipH="1">
                  <a:off x="1750" y="3286"/>
                  <a:ext cx="112" cy="2"/>
                </a:xfrm>
                <a:prstGeom prst="line">
                  <a:avLst/>
                </a:prstGeom>
                <a:noFill/>
                <a:ln w="12700">
                  <a:solidFill>
                    <a:srgbClr val="5B87F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571" name="Text Box 198"/>
                <p:cNvSpPr txBox="1">
                  <a:spLocks noChangeArrowheads="1"/>
                </p:cNvSpPr>
                <p:nvPr/>
              </p:nvSpPr>
              <p:spPr bwMode="auto">
                <a:xfrm>
                  <a:off x="1691" y="3315"/>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B87F2"/>
                      </a:solidFill>
                    </a:rPr>
                    <a:t>O</a:t>
                  </a:r>
                </a:p>
              </p:txBody>
            </p:sp>
            <p:sp>
              <p:nvSpPr>
                <p:cNvPr id="64572" name="Text Box 200"/>
                <p:cNvSpPr txBox="1">
                  <a:spLocks noChangeArrowheads="1"/>
                </p:cNvSpPr>
                <p:nvPr/>
              </p:nvSpPr>
              <p:spPr bwMode="auto">
                <a:xfrm>
                  <a:off x="1691" y="2748"/>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B87F2"/>
                      </a:solidFill>
                    </a:rPr>
                    <a:t>O</a:t>
                  </a:r>
                </a:p>
              </p:txBody>
            </p:sp>
            <p:grpSp>
              <p:nvGrpSpPr>
                <p:cNvPr id="64573" name="Group 203"/>
                <p:cNvGrpSpPr>
                  <a:grpSpLocks/>
                </p:cNvGrpSpPr>
                <p:nvPr/>
              </p:nvGrpSpPr>
              <p:grpSpPr bwMode="auto">
                <a:xfrm>
                  <a:off x="1790" y="2951"/>
                  <a:ext cx="30" cy="112"/>
                  <a:chOff x="1272" y="3419"/>
                  <a:chExt cx="30" cy="112"/>
                </a:xfrm>
              </p:grpSpPr>
              <p:sp>
                <p:nvSpPr>
                  <p:cNvPr id="64574" name="Line 201"/>
                  <p:cNvSpPr>
                    <a:spLocks noChangeShapeType="1"/>
                  </p:cNvSpPr>
                  <p:nvPr/>
                </p:nvSpPr>
                <p:spPr bwMode="auto">
                  <a:xfrm rot="16200000" flipH="1">
                    <a:off x="1216" y="3475"/>
                    <a:ext cx="112" cy="0"/>
                  </a:xfrm>
                  <a:prstGeom prst="line">
                    <a:avLst/>
                  </a:prstGeom>
                  <a:noFill/>
                  <a:ln w="12700">
                    <a:solidFill>
                      <a:srgbClr val="5B87F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575" name="Line 202"/>
                  <p:cNvSpPr>
                    <a:spLocks noChangeShapeType="1"/>
                  </p:cNvSpPr>
                  <p:nvPr/>
                </p:nvSpPr>
                <p:spPr bwMode="auto">
                  <a:xfrm rot="16200000" flipH="1">
                    <a:off x="1246" y="3475"/>
                    <a:ext cx="112" cy="0"/>
                  </a:xfrm>
                  <a:prstGeom prst="line">
                    <a:avLst/>
                  </a:prstGeom>
                  <a:noFill/>
                  <a:ln w="12700">
                    <a:solidFill>
                      <a:srgbClr val="5B87F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nvGrpSpPr>
              <p:cNvPr id="64544" name="Group 233"/>
              <p:cNvGrpSpPr>
                <a:grpSpLocks/>
              </p:cNvGrpSpPr>
              <p:nvPr/>
            </p:nvGrpSpPr>
            <p:grpSpPr bwMode="auto">
              <a:xfrm>
                <a:off x="782" y="2748"/>
                <a:ext cx="609" cy="798"/>
                <a:chOff x="782" y="2748"/>
                <a:chExt cx="609" cy="798"/>
              </a:xfrm>
            </p:grpSpPr>
            <p:sp>
              <p:nvSpPr>
                <p:cNvPr id="64556" name="Line 206"/>
                <p:cNvSpPr>
                  <a:spLocks noChangeShapeType="1"/>
                </p:cNvSpPr>
                <p:nvPr/>
              </p:nvSpPr>
              <p:spPr bwMode="auto">
                <a:xfrm flipH="1" flipV="1">
                  <a:off x="1284" y="3162"/>
                  <a:ext cx="107" cy="1"/>
                </a:xfrm>
                <a:prstGeom prst="line">
                  <a:avLst/>
                </a:prstGeom>
                <a:noFill/>
                <a:ln w="12700">
                  <a:solidFill>
                    <a:srgbClr val="5B87F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557" name="Line 207"/>
                <p:cNvSpPr>
                  <a:spLocks noChangeShapeType="1"/>
                </p:cNvSpPr>
                <p:nvPr/>
              </p:nvSpPr>
              <p:spPr bwMode="auto">
                <a:xfrm flipH="1">
                  <a:off x="1000" y="3158"/>
                  <a:ext cx="107" cy="0"/>
                </a:xfrm>
                <a:prstGeom prst="line">
                  <a:avLst/>
                </a:prstGeom>
                <a:noFill/>
                <a:ln w="12700">
                  <a:solidFill>
                    <a:srgbClr val="5B87F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558" name="Text Box 208"/>
                <p:cNvSpPr txBox="1">
                  <a:spLocks noChangeArrowheads="1"/>
                </p:cNvSpPr>
                <p:nvPr/>
              </p:nvSpPr>
              <p:spPr bwMode="auto">
                <a:xfrm>
                  <a:off x="1099" y="3039"/>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B87F2"/>
                      </a:solidFill>
                    </a:rPr>
                    <a:t>P</a:t>
                  </a:r>
                </a:p>
              </p:txBody>
            </p:sp>
            <p:sp>
              <p:nvSpPr>
                <p:cNvPr id="64559" name="Text Box 209"/>
                <p:cNvSpPr txBox="1">
                  <a:spLocks noChangeArrowheads="1"/>
                </p:cNvSpPr>
                <p:nvPr/>
              </p:nvSpPr>
              <p:spPr bwMode="auto">
                <a:xfrm>
                  <a:off x="782" y="3039"/>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B87F2"/>
                      </a:solidFill>
                    </a:rPr>
                    <a:t>O</a:t>
                  </a:r>
                </a:p>
              </p:txBody>
            </p:sp>
            <p:sp>
              <p:nvSpPr>
                <p:cNvPr id="64560" name="Line 210"/>
                <p:cNvSpPr>
                  <a:spLocks noChangeShapeType="1"/>
                </p:cNvSpPr>
                <p:nvPr/>
              </p:nvSpPr>
              <p:spPr bwMode="auto">
                <a:xfrm rot="16200000" flipH="1">
                  <a:off x="1150" y="3286"/>
                  <a:ext cx="112" cy="2"/>
                </a:xfrm>
                <a:prstGeom prst="line">
                  <a:avLst/>
                </a:prstGeom>
                <a:noFill/>
                <a:ln w="12700">
                  <a:solidFill>
                    <a:srgbClr val="5B87F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561" name="Text Box 211"/>
                <p:cNvSpPr txBox="1">
                  <a:spLocks noChangeArrowheads="1"/>
                </p:cNvSpPr>
                <p:nvPr/>
              </p:nvSpPr>
              <p:spPr bwMode="auto">
                <a:xfrm>
                  <a:off x="1091" y="3315"/>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B87F2"/>
                      </a:solidFill>
                    </a:rPr>
                    <a:t>O</a:t>
                  </a:r>
                </a:p>
              </p:txBody>
            </p:sp>
            <p:sp>
              <p:nvSpPr>
                <p:cNvPr id="64562" name="Text Box 212"/>
                <p:cNvSpPr txBox="1">
                  <a:spLocks noChangeArrowheads="1"/>
                </p:cNvSpPr>
                <p:nvPr/>
              </p:nvSpPr>
              <p:spPr bwMode="auto">
                <a:xfrm>
                  <a:off x="1091" y="2748"/>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B87F2"/>
                      </a:solidFill>
                    </a:rPr>
                    <a:t>O</a:t>
                  </a:r>
                </a:p>
              </p:txBody>
            </p:sp>
            <p:grpSp>
              <p:nvGrpSpPr>
                <p:cNvPr id="64563" name="Group 213"/>
                <p:cNvGrpSpPr>
                  <a:grpSpLocks/>
                </p:cNvGrpSpPr>
                <p:nvPr/>
              </p:nvGrpSpPr>
              <p:grpSpPr bwMode="auto">
                <a:xfrm>
                  <a:off x="1190" y="2951"/>
                  <a:ext cx="30" cy="112"/>
                  <a:chOff x="1272" y="3419"/>
                  <a:chExt cx="30" cy="112"/>
                </a:xfrm>
              </p:grpSpPr>
              <p:sp>
                <p:nvSpPr>
                  <p:cNvPr id="64564" name="Line 214"/>
                  <p:cNvSpPr>
                    <a:spLocks noChangeShapeType="1"/>
                  </p:cNvSpPr>
                  <p:nvPr/>
                </p:nvSpPr>
                <p:spPr bwMode="auto">
                  <a:xfrm rot="16200000" flipH="1">
                    <a:off x="1216" y="3475"/>
                    <a:ext cx="112" cy="0"/>
                  </a:xfrm>
                  <a:prstGeom prst="line">
                    <a:avLst/>
                  </a:prstGeom>
                  <a:noFill/>
                  <a:ln w="12700">
                    <a:solidFill>
                      <a:srgbClr val="5B87F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565" name="Line 215"/>
                  <p:cNvSpPr>
                    <a:spLocks noChangeShapeType="1"/>
                  </p:cNvSpPr>
                  <p:nvPr/>
                </p:nvSpPr>
                <p:spPr bwMode="auto">
                  <a:xfrm rot="16200000" flipH="1">
                    <a:off x="1246" y="3475"/>
                    <a:ext cx="112" cy="0"/>
                  </a:xfrm>
                  <a:prstGeom prst="line">
                    <a:avLst/>
                  </a:prstGeom>
                  <a:noFill/>
                  <a:ln w="12700">
                    <a:solidFill>
                      <a:srgbClr val="5B87F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nvGrpSpPr>
              <p:cNvPr id="64545" name="Group 238"/>
              <p:cNvGrpSpPr>
                <a:grpSpLocks/>
              </p:cNvGrpSpPr>
              <p:nvPr/>
            </p:nvGrpSpPr>
            <p:grpSpPr bwMode="auto">
              <a:xfrm>
                <a:off x="176" y="2748"/>
                <a:ext cx="609" cy="798"/>
                <a:chOff x="176" y="2748"/>
                <a:chExt cx="609" cy="798"/>
              </a:xfrm>
            </p:grpSpPr>
            <p:sp>
              <p:nvSpPr>
                <p:cNvPr id="64546" name="Line 218"/>
                <p:cNvSpPr>
                  <a:spLocks noChangeShapeType="1"/>
                </p:cNvSpPr>
                <p:nvPr/>
              </p:nvSpPr>
              <p:spPr bwMode="auto">
                <a:xfrm flipH="1" flipV="1">
                  <a:off x="678" y="3162"/>
                  <a:ext cx="107" cy="1"/>
                </a:xfrm>
                <a:prstGeom prst="line">
                  <a:avLst/>
                </a:prstGeom>
                <a:noFill/>
                <a:ln w="12700">
                  <a:solidFill>
                    <a:srgbClr val="5B87F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547" name="Line 219"/>
                <p:cNvSpPr>
                  <a:spLocks noChangeShapeType="1"/>
                </p:cNvSpPr>
                <p:nvPr/>
              </p:nvSpPr>
              <p:spPr bwMode="auto">
                <a:xfrm flipH="1">
                  <a:off x="394" y="3158"/>
                  <a:ext cx="107" cy="0"/>
                </a:xfrm>
                <a:prstGeom prst="line">
                  <a:avLst/>
                </a:prstGeom>
                <a:noFill/>
                <a:ln w="12700">
                  <a:solidFill>
                    <a:srgbClr val="5B87F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548" name="Text Box 220"/>
                <p:cNvSpPr txBox="1">
                  <a:spLocks noChangeArrowheads="1"/>
                </p:cNvSpPr>
                <p:nvPr/>
              </p:nvSpPr>
              <p:spPr bwMode="auto">
                <a:xfrm>
                  <a:off x="493" y="3039"/>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B87F2"/>
                      </a:solidFill>
                    </a:rPr>
                    <a:t>P</a:t>
                  </a:r>
                </a:p>
              </p:txBody>
            </p:sp>
            <p:sp>
              <p:nvSpPr>
                <p:cNvPr id="64549" name="Text Box 221"/>
                <p:cNvSpPr txBox="1">
                  <a:spLocks noChangeArrowheads="1"/>
                </p:cNvSpPr>
                <p:nvPr/>
              </p:nvSpPr>
              <p:spPr bwMode="auto">
                <a:xfrm>
                  <a:off x="176" y="3039"/>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B87F2"/>
                      </a:solidFill>
                    </a:rPr>
                    <a:t>O</a:t>
                  </a:r>
                </a:p>
              </p:txBody>
            </p:sp>
            <p:sp>
              <p:nvSpPr>
                <p:cNvPr id="64550" name="Line 222"/>
                <p:cNvSpPr>
                  <a:spLocks noChangeShapeType="1"/>
                </p:cNvSpPr>
                <p:nvPr/>
              </p:nvSpPr>
              <p:spPr bwMode="auto">
                <a:xfrm rot="16200000" flipH="1">
                  <a:off x="544" y="3286"/>
                  <a:ext cx="112" cy="2"/>
                </a:xfrm>
                <a:prstGeom prst="line">
                  <a:avLst/>
                </a:prstGeom>
                <a:noFill/>
                <a:ln w="12700">
                  <a:solidFill>
                    <a:srgbClr val="5B87F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551" name="Text Box 223"/>
                <p:cNvSpPr txBox="1">
                  <a:spLocks noChangeArrowheads="1"/>
                </p:cNvSpPr>
                <p:nvPr/>
              </p:nvSpPr>
              <p:spPr bwMode="auto">
                <a:xfrm>
                  <a:off x="485" y="3315"/>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B87F2"/>
                      </a:solidFill>
                    </a:rPr>
                    <a:t>O</a:t>
                  </a:r>
                </a:p>
              </p:txBody>
            </p:sp>
            <p:sp>
              <p:nvSpPr>
                <p:cNvPr id="64552" name="Text Box 224"/>
                <p:cNvSpPr txBox="1">
                  <a:spLocks noChangeArrowheads="1"/>
                </p:cNvSpPr>
                <p:nvPr/>
              </p:nvSpPr>
              <p:spPr bwMode="auto">
                <a:xfrm>
                  <a:off x="485" y="2748"/>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B87F2"/>
                      </a:solidFill>
                    </a:rPr>
                    <a:t>O</a:t>
                  </a:r>
                </a:p>
              </p:txBody>
            </p:sp>
            <p:grpSp>
              <p:nvGrpSpPr>
                <p:cNvPr id="64553" name="Group 225"/>
                <p:cNvGrpSpPr>
                  <a:grpSpLocks/>
                </p:cNvGrpSpPr>
                <p:nvPr/>
              </p:nvGrpSpPr>
              <p:grpSpPr bwMode="auto">
                <a:xfrm>
                  <a:off x="584" y="2951"/>
                  <a:ext cx="30" cy="112"/>
                  <a:chOff x="1272" y="3419"/>
                  <a:chExt cx="30" cy="112"/>
                </a:xfrm>
              </p:grpSpPr>
              <p:sp>
                <p:nvSpPr>
                  <p:cNvPr id="64554" name="Line 226"/>
                  <p:cNvSpPr>
                    <a:spLocks noChangeShapeType="1"/>
                  </p:cNvSpPr>
                  <p:nvPr/>
                </p:nvSpPr>
                <p:spPr bwMode="auto">
                  <a:xfrm rot="16200000" flipH="1">
                    <a:off x="1216" y="3475"/>
                    <a:ext cx="112" cy="0"/>
                  </a:xfrm>
                  <a:prstGeom prst="line">
                    <a:avLst/>
                  </a:prstGeom>
                  <a:noFill/>
                  <a:ln w="12700">
                    <a:solidFill>
                      <a:srgbClr val="5B87F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555" name="Line 227"/>
                  <p:cNvSpPr>
                    <a:spLocks noChangeShapeType="1"/>
                  </p:cNvSpPr>
                  <p:nvPr/>
                </p:nvSpPr>
                <p:spPr bwMode="auto">
                  <a:xfrm rot="16200000" flipH="1">
                    <a:off x="1246" y="3475"/>
                    <a:ext cx="112" cy="0"/>
                  </a:xfrm>
                  <a:prstGeom prst="line">
                    <a:avLst/>
                  </a:prstGeom>
                  <a:noFill/>
                  <a:ln w="12700">
                    <a:solidFill>
                      <a:srgbClr val="5B87F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sp>
          <p:nvSpPr>
            <p:cNvPr id="64538" name="Text Box 231"/>
            <p:cNvSpPr txBox="1">
              <a:spLocks noChangeArrowheads="1"/>
            </p:cNvSpPr>
            <p:nvPr/>
          </p:nvSpPr>
          <p:spPr bwMode="auto">
            <a:xfrm>
              <a:off x="1832" y="325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5B87F2"/>
                  </a:solidFill>
                </a:rPr>
                <a:t>_</a:t>
              </a:r>
            </a:p>
          </p:txBody>
        </p:sp>
        <p:sp>
          <p:nvSpPr>
            <p:cNvPr id="64539" name="Text Box 232"/>
            <p:cNvSpPr txBox="1">
              <a:spLocks noChangeArrowheads="1"/>
            </p:cNvSpPr>
            <p:nvPr/>
          </p:nvSpPr>
          <p:spPr bwMode="auto">
            <a:xfrm>
              <a:off x="92" y="297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5B87F2"/>
                  </a:solidFill>
                </a:rPr>
                <a:t>_</a:t>
              </a:r>
            </a:p>
          </p:txBody>
        </p:sp>
      </p:grpSp>
      <p:sp>
        <p:nvSpPr>
          <p:cNvPr id="64534" name="Text Box 241"/>
          <p:cNvSpPr txBox="1">
            <a:spLocks noChangeArrowheads="1"/>
          </p:cNvSpPr>
          <p:nvPr/>
        </p:nvSpPr>
        <p:spPr bwMode="auto">
          <a:xfrm>
            <a:off x="1190625" y="5870575"/>
            <a:ext cx="42132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latin typeface="Calibri" pitchFamily="34" charset="0"/>
              </a:rPr>
              <a:t>A nucleotide: deoxyadenosine 5</a:t>
            </a:r>
            <a:r>
              <a:rPr lang="ja-JP" altLang="en-US" sz="1400">
                <a:latin typeface="Calibri" pitchFamily="34" charset="0"/>
              </a:rPr>
              <a:t>’</a:t>
            </a:r>
            <a:r>
              <a:rPr lang="en-US" altLang="ja-JP" sz="1400">
                <a:latin typeface="Calibri" pitchFamily="34" charset="0"/>
              </a:rPr>
              <a:t>triphosphate</a:t>
            </a:r>
          </a:p>
          <a:p>
            <a:pPr eaLnBrk="1" hangingPunct="1"/>
            <a:r>
              <a:rPr lang="en-US" sz="1400">
                <a:latin typeface="Calibri" pitchFamily="34" charset="0"/>
              </a:rPr>
              <a:t>dATP</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381000" y="76200"/>
            <a:ext cx="8382000" cy="1143000"/>
          </a:xfrm>
        </p:spPr>
        <p:txBody>
          <a:bodyPr/>
          <a:lstStyle/>
          <a:p>
            <a:pPr eaLnBrk="1" hangingPunct="1"/>
            <a:r>
              <a:rPr lang="en-US" sz="3600" smtClean="0">
                <a:solidFill>
                  <a:srgbClr val="800000"/>
                </a:solidFill>
                <a:ea typeface="ＭＳ Ｐゴシック" pitchFamily="34" charset="-128"/>
              </a:rPr>
              <a:t>Sugars - deoxyribose or ribose</a:t>
            </a:r>
          </a:p>
        </p:txBody>
      </p:sp>
      <p:sp>
        <p:nvSpPr>
          <p:cNvPr id="66562" name="Text Box 3"/>
          <p:cNvSpPr txBox="1">
            <a:spLocks noChangeArrowheads="1"/>
          </p:cNvSpPr>
          <p:nvPr/>
        </p:nvSpPr>
        <p:spPr bwMode="auto">
          <a:xfrm>
            <a:off x="1203325" y="1427163"/>
            <a:ext cx="7331075"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a:latin typeface="Calibri" pitchFamily="34" charset="0"/>
              </a:rPr>
              <a:t>The sugar in </a:t>
            </a:r>
            <a:r>
              <a:rPr lang="en-US" sz="2000">
                <a:solidFill>
                  <a:srgbClr val="EF1F1D"/>
                </a:solidFill>
                <a:latin typeface="Calibri" pitchFamily="34" charset="0"/>
              </a:rPr>
              <a:t>DNA</a:t>
            </a:r>
            <a:r>
              <a:rPr lang="en-US" sz="2000">
                <a:latin typeface="Calibri" pitchFamily="34" charset="0"/>
              </a:rPr>
              <a:t> is </a:t>
            </a:r>
            <a:r>
              <a:rPr lang="en-US" sz="2000">
                <a:solidFill>
                  <a:srgbClr val="EF1F1D"/>
                </a:solidFill>
                <a:latin typeface="Calibri" pitchFamily="34" charset="0"/>
              </a:rPr>
              <a:t>deoxyribose</a:t>
            </a:r>
            <a:r>
              <a:rPr lang="en-US" sz="2000">
                <a:latin typeface="Calibri" pitchFamily="34" charset="0"/>
              </a:rPr>
              <a:t>, lacking an oxygen atom that is present in ribose, the parent compound. </a:t>
            </a:r>
            <a:r>
              <a:rPr lang="en-US" sz="2000">
                <a:solidFill>
                  <a:srgbClr val="5DA31E"/>
                </a:solidFill>
                <a:latin typeface="Calibri" pitchFamily="34" charset="0"/>
              </a:rPr>
              <a:t>Ribose</a:t>
            </a:r>
            <a:r>
              <a:rPr lang="en-US" sz="2000">
                <a:latin typeface="Calibri" pitchFamily="34" charset="0"/>
              </a:rPr>
              <a:t> is the sugar in </a:t>
            </a:r>
            <a:r>
              <a:rPr lang="en-US" sz="2000">
                <a:solidFill>
                  <a:srgbClr val="5DA31E"/>
                </a:solidFill>
                <a:latin typeface="Calibri" pitchFamily="34" charset="0"/>
              </a:rPr>
              <a:t>RNA</a:t>
            </a:r>
            <a:r>
              <a:rPr lang="en-US" sz="2000">
                <a:latin typeface="Calibri" pitchFamily="34" charset="0"/>
              </a:rPr>
              <a:t>.</a:t>
            </a:r>
          </a:p>
          <a:p>
            <a:pPr eaLnBrk="1" hangingPunct="1"/>
            <a:r>
              <a:rPr lang="en-US" sz="2000">
                <a:latin typeface="Calibri" pitchFamily="34" charset="0"/>
              </a:rPr>
              <a:t>Primes (</a:t>
            </a:r>
            <a:r>
              <a:rPr lang="ja-JP" altLang="en-US" sz="2000">
                <a:latin typeface="Calibri" pitchFamily="34" charset="0"/>
              </a:rPr>
              <a:t>’</a:t>
            </a:r>
            <a:r>
              <a:rPr lang="en-US" altLang="ja-JP" sz="2000">
                <a:latin typeface="Calibri" pitchFamily="34" charset="0"/>
              </a:rPr>
              <a:t>) are used in numbering the carbon atoms in the ribose:  1</a:t>
            </a:r>
            <a:r>
              <a:rPr lang="ja-JP" altLang="en-US" sz="2000">
                <a:latin typeface="Calibri" pitchFamily="34" charset="0"/>
              </a:rPr>
              <a:t>’</a:t>
            </a:r>
            <a:r>
              <a:rPr lang="en-US" altLang="ja-JP" sz="2000">
                <a:latin typeface="Calibri" pitchFamily="34" charset="0"/>
              </a:rPr>
              <a:t> to 5</a:t>
            </a:r>
            <a:r>
              <a:rPr lang="ja-JP" altLang="en-US" sz="2000">
                <a:latin typeface="Calibri" pitchFamily="34" charset="0"/>
              </a:rPr>
              <a:t>’</a:t>
            </a:r>
            <a:r>
              <a:rPr lang="en-US" altLang="ja-JP" sz="2000">
                <a:latin typeface="Calibri" pitchFamily="34" charset="0"/>
              </a:rPr>
              <a:t>. The 1</a:t>
            </a:r>
            <a:r>
              <a:rPr lang="ja-JP" altLang="en-US" sz="2000">
                <a:latin typeface="Calibri" pitchFamily="34" charset="0"/>
              </a:rPr>
              <a:t>’</a:t>
            </a:r>
            <a:r>
              <a:rPr lang="en-US" altLang="ja-JP" sz="2000">
                <a:latin typeface="Calibri" pitchFamily="34" charset="0"/>
              </a:rPr>
              <a:t> C is linked to the </a:t>
            </a:r>
            <a:r>
              <a:rPr lang="en-US" altLang="ja-JP" sz="2000">
                <a:solidFill>
                  <a:srgbClr val="EF1F1D"/>
                </a:solidFill>
                <a:latin typeface="Calibri" pitchFamily="34" charset="0"/>
              </a:rPr>
              <a:t>base</a:t>
            </a:r>
            <a:r>
              <a:rPr lang="en-US" altLang="ja-JP" sz="2000">
                <a:latin typeface="Calibri" pitchFamily="34" charset="0"/>
              </a:rPr>
              <a:t>; the 5</a:t>
            </a:r>
            <a:r>
              <a:rPr lang="ja-JP" altLang="en-US" sz="2000">
                <a:latin typeface="Calibri" pitchFamily="34" charset="0"/>
              </a:rPr>
              <a:t>’</a:t>
            </a:r>
            <a:r>
              <a:rPr lang="en-US" altLang="ja-JP" sz="2000">
                <a:latin typeface="Calibri" pitchFamily="34" charset="0"/>
              </a:rPr>
              <a:t> C is linked to the </a:t>
            </a:r>
            <a:r>
              <a:rPr lang="en-US" altLang="ja-JP" sz="2000">
                <a:solidFill>
                  <a:srgbClr val="3333FF"/>
                </a:solidFill>
                <a:latin typeface="Calibri" pitchFamily="34" charset="0"/>
              </a:rPr>
              <a:t>phosphate</a:t>
            </a:r>
            <a:r>
              <a:rPr lang="en-US" altLang="ja-JP" sz="2000">
                <a:latin typeface="Calibri" pitchFamily="34" charset="0"/>
              </a:rPr>
              <a:t>.</a:t>
            </a:r>
          </a:p>
          <a:p>
            <a:pPr eaLnBrk="1" hangingPunct="1"/>
            <a:endParaRPr lang="en-US" sz="2000">
              <a:latin typeface="Calibri" pitchFamily="34" charset="0"/>
            </a:endParaRPr>
          </a:p>
        </p:txBody>
      </p:sp>
      <p:sp>
        <p:nvSpPr>
          <p:cNvPr id="66563" name="Text Box 86"/>
          <p:cNvSpPr txBox="1">
            <a:spLocks noChangeArrowheads="1"/>
          </p:cNvSpPr>
          <p:nvPr/>
        </p:nvSpPr>
        <p:spPr bwMode="auto">
          <a:xfrm>
            <a:off x="6296025" y="5362575"/>
            <a:ext cx="10271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a:solidFill>
                  <a:srgbClr val="5DA31E"/>
                </a:solidFill>
                <a:latin typeface="Calibri" pitchFamily="34" charset="0"/>
              </a:rPr>
              <a:t>Ribose</a:t>
            </a:r>
          </a:p>
        </p:txBody>
      </p:sp>
      <p:sp>
        <p:nvSpPr>
          <p:cNvPr id="66564" name="Text Box 87"/>
          <p:cNvSpPr txBox="1">
            <a:spLocks noChangeArrowheads="1"/>
          </p:cNvSpPr>
          <p:nvPr/>
        </p:nvSpPr>
        <p:spPr bwMode="auto">
          <a:xfrm>
            <a:off x="2498725" y="5362575"/>
            <a:ext cx="17605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a:solidFill>
                  <a:srgbClr val="EF1F1D"/>
                </a:solidFill>
                <a:latin typeface="Calibri" pitchFamily="34" charset="0"/>
              </a:rPr>
              <a:t>Deoxyribose</a:t>
            </a:r>
          </a:p>
        </p:txBody>
      </p:sp>
      <p:grpSp>
        <p:nvGrpSpPr>
          <p:cNvPr id="66565" name="Group 151"/>
          <p:cNvGrpSpPr>
            <a:grpSpLocks/>
          </p:cNvGrpSpPr>
          <p:nvPr/>
        </p:nvGrpSpPr>
        <p:grpSpPr bwMode="auto">
          <a:xfrm>
            <a:off x="2105025" y="3559175"/>
            <a:ext cx="2222500" cy="1724025"/>
            <a:chOff x="1326" y="2242"/>
            <a:chExt cx="1400" cy="1086"/>
          </a:xfrm>
        </p:grpSpPr>
        <p:sp>
          <p:nvSpPr>
            <p:cNvPr id="66596" name="Text Box 89"/>
            <p:cNvSpPr txBox="1">
              <a:spLocks noChangeArrowheads="1"/>
            </p:cNvSpPr>
            <p:nvPr/>
          </p:nvSpPr>
          <p:spPr bwMode="auto">
            <a:xfrm>
              <a:off x="2315" y="3097"/>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EF1F1D"/>
                  </a:solidFill>
                </a:rPr>
                <a:t>H</a:t>
              </a:r>
            </a:p>
          </p:txBody>
        </p:sp>
        <p:grpSp>
          <p:nvGrpSpPr>
            <p:cNvPr id="66597" name="Group 150"/>
            <p:cNvGrpSpPr>
              <a:grpSpLocks/>
            </p:cNvGrpSpPr>
            <p:nvPr/>
          </p:nvGrpSpPr>
          <p:grpSpPr bwMode="auto">
            <a:xfrm>
              <a:off x="1326" y="2242"/>
              <a:ext cx="1400" cy="1086"/>
              <a:chOff x="1326" y="2242"/>
              <a:chExt cx="1400" cy="1086"/>
            </a:xfrm>
          </p:grpSpPr>
          <p:sp>
            <p:nvSpPr>
              <p:cNvPr id="66598" name="Line 91"/>
              <p:cNvSpPr>
                <a:spLocks noChangeShapeType="1"/>
              </p:cNvSpPr>
              <p:nvPr/>
            </p:nvSpPr>
            <p:spPr bwMode="auto">
              <a:xfrm rot="7913637" flipV="1">
                <a:off x="2497" y="2736"/>
                <a:ext cx="46" cy="16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66599" name="Group 149"/>
              <p:cNvGrpSpPr>
                <a:grpSpLocks/>
              </p:cNvGrpSpPr>
              <p:nvPr/>
            </p:nvGrpSpPr>
            <p:grpSpPr bwMode="auto">
              <a:xfrm>
                <a:off x="1877" y="2510"/>
                <a:ext cx="589" cy="499"/>
                <a:chOff x="1877" y="2510"/>
                <a:chExt cx="589" cy="499"/>
              </a:xfrm>
            </p:grpSpPr>
            <p:sp>
              <p:nvSpPr>
                <p:cNvPr id="66619" name="Freeform 93"/>
                <p:cNvSpPr>
                  <a:spLocks/>
                </p:cNvSpPr>
                <p:nvPr/>
              </p:nvSpPr>
              <p:spPr bwMode="auto">
                <a:xfrm>
                  <a:off x="1989" y="2962"/>
                  <a:ext cx="373" cy="44"/>
                </a:xfrm>
                <a:custGeom>
                  <a:avLst/>
                  <a:gdLst>
                    <a:gd name="T0" fmla="*/ 354 w 373"/>
                    <a:gd name="T1" fmla="*/ 0 h 32"/>
                    <a:gd name="T2" fmla="*/ 373 w 373"/>
                    <a:gd name="T3" fmla="*/ 56 h 32"/>
                    <a:gd name="T4" fmla="*/ 369 w 373"/>
                    <a:gd name="T5" fmla="*/ 116 h 32"/>
                    <a:gd name="T6" fmla="*/ 4 w 373"/>
                    <a:gd name="T7" fmla="*/ 116 h 32"/>
                    <a:gd name="T8" fmla="*/ 0 w 373"/>
                    <a:gd name="T9" fmla="*/ 56 h 32"/>
                    <a:gd name="T10" fmla="*/ 20 w 373"/>
                    <a:gd name="T11" fmla="*/ 0 h 32"/>
                    <a:gd name="T12" fmla="*/ 354 w 373"/>
                    <a:gd name="T13" fmla="*/ 0 h 32"/>
                    <a:gd name="T14" fmla="*/ 354 w 373"/>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32"/>
                    <a:gd name="T26" fmla="*/ 373 w 373"/>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32">
                      <a:moveTo>
                        <a:pt x="354" y="0"/>
                      </a:moveTo>
                      <a:lnTo>
                        <a:pt x="373" y="16"/>
                      </a:lnTo>
                      <a:lnTo>
                        <a:pt x="369" y="32"/>
                      </a:lnTo>
                      <a:lnTo>
                        <a:pt x="4" y="32"/>
                      </a:lnTo>
                      <a:lnTo>
                        <a:pt x="0" y="16"/>
                      </a:lnTo>
                      <a:lnTo>
                        <a:pt x="20" y="0"/>
                      </a:lnTo>
                      <a:lnTo>
                        <a:pt x="3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620" name="Line 94"/>
                <p:cNvSpPr>
                  <a:spLocks noChangeShapeType="1"/>
                </p:cNvSpPr>
                <p:nvPr/>
              </p:nvSpPr>
              <p:spPr bwMode="auto">
                <a:xfrm>
                  <a:off x="2244" y="2647"/>
                  <a:ext cx="222" cy="9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6621" name="Line 95"/>
                <p:cNvSpPr>
                  <a:spLocks noChangeShapeType="1"/>
                </p:cNvSpPr>
                <p:nvPr/>
              </p:nvSpPr>
              <p:spPr bwMode="auto">
                <a:xfrm flipH="1">
                  <a:off x="1877" y="2654"/>
                  <a:ext cx="222" cy="9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6622" name="Text Box 96"/>
                <p:cNvSpPr txBox="1">
                  <a:spLocks noChangeArrowheads="1"/>
                </p:cNvSpPr>
                <p:nvPr/>
              </p:nvSpPr>
              <p:spPr bwMode="auto">
                <a:xfrm>
                  <a:off x="2068" y="2510"/>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O</a:t>
                  </a:r>
                </a:p>
              </p:txBody>
            </p:sp>
            <p:sp>
              <p:nvSpPr>
                <p:cNvPr id="66623" name="AutoShape 97"/>
                <p:cNvSpPr>
                  <a:spLocks noChangeArrowheads="1"/>
                </p:cNvSpPr>
                <p:nvPr/>
              </p:nvSpPr>
              <p:spPr bwMode="auto">
                <a:xfrm rot="1759041">
                  <a:off x="2388" y="2735"/>
                  <a:ext cx="38" cy="268"/>
                </a:xfrm>
                <a:prstGeom prst="flowChartExtra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66624" name="AutoShape 98"/>
                <p:cNvSpPr>
                  <a:spLocks noChangeArrowheads="1"/>
                </p:cNvSpPr>
                <p:nvPr/>
              </p:nvSpPr>
              <p:spPr bwMode="auto">
                <a:xfrm rot="19840959" flipH="1">
                  <a:off x="1920" y="2741"/>
                  <a:ext cx="38" cy="268"/>
                </a:xfrm>
                <a:prstGeom prst="flowChartExtra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grpSp>
          <p:sp>
            <p:nvSpPr>
              <p:cNvPr id="66600" name="Text Box 99"/>
              <p:cNvSpPr txBox="1">
                <a:spLocks noChangeArrowheads="1"/>
              </p:cNvSpPr>
              <p:nvPr/>
            </p:nvSpPr>
            <p:spPr bwMode="auto">
              <a:xfrm>
                <a:off x="2506" y="2859"/>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H</a:t>
                </a:r>
              </a:p>
            </p:txBody>
          </p:sp>
          <p:sp>
            <p:nvSpPr>
              <p:cNvPr id="66601" name="Line 100"/>
              <p:cNvSpPr>
                <a:spLocks noChangeShapeType="1"/>
              </p:cNvSpPr>
              <p:nvPr/>
            </p:nvSpPr>
            <p:spPr bwMode="auto">
              <a:xfrm>
                <a:off x="2352" y="3006"/>
                <a:ext cx="51" cy="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602" name="Line 101"/>
              <p:cNvSpPr>
                <a:spLocks noChangeShapeType="1"/>
              </p:cNvSpPr>
              <p:nvPr/>
            </p:nvSpPr>
            <p:spPr bwMode="auto">
              <a:xfrm flipH="1">
                <a:off x="1930" y="3004"/>
                <a:ext cx="59" cy="12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603" name="Text Box 102"/>
              <p:cNvSpPr txBox="1">
                <a:spLocks noChangeArrowheads="1"/>
              </p:cNvSpPr>
              <p:nvPr/>
            </p:nvSpPr>
            <p:spPr bwMode="auto">
              <a:xfrm>
                <a:off x="1720" y="3097"/>
                <a:ext cx="3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HO</a:t>
                </a:r>
              </a:p>
            </p:txBody>
          </p:sp>
          <p:sp>
            <p:nvSpPr>
              <p:cNvPr id="66604" name="Line 103"/>
              <p:cNvSpPr>
                <a:spLocks noChangeShapeType="1"/>
              </p:cNvSpPr>
              <p:nvPr/>
            </p:nvSpPr>
            <p:spPr bwMode="auto">
              <a:xfrm flipH="1">
                <a:off x="1760" y="2758"/>
                <a:ext cx="115" cy="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605" name="Text Box 104"/>
              <p:cNvSpPr txBox="1">
                <a:spLocks noChangeArrowheads="1"/>
              </p:cNvSpPr>
              <p:nvPr/>
            </p:nvSpPr>
            <p:spPr bwMode="auto">
              <a:xfrm>
                <a:off x="1636" y="2859"/>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H</a:t>
                </a:r>
              </a:p>
            </p:txBody>
          </p:sp>
          <p:sp>
            <p:nvSpPr>
              <p:cNvPr id="66606" name="Line 105"/>
              <p:cNvSpPr>
                <a:spLocks noChangeShapeType="1"/>
              </p:cNvSpPr>
              <p:nvPr/>
            </p:nvSpPr>
            <p:spPr bwMode="auto">
              <a:xfrm flipH="1" flipV="1">
                <a:off x="1757" y="2635"/>
                <a:ext cx="120" cy="1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607" name="Line 106"/>
              <p:cNvSpPr>
                <a:spLocks noChangeShapeType="1"/>
              </p:cNvSpPr>
              <p:nvPr/>
            </p:nvSpPr>
            <p:spPr bwMode="auto">
              <a:xfrm flipV="1">
                <a:off x="1782" y="2434"/>
                <a:ext cx="85" cy="8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608" name="Text Box 107"/>
              <p:cNvSpPr txBox="1">
                <a:spLocks noChangeArrowheads="1"/>
              </p:cNvSpPr>
              <p:nvPr/>
            </p:nvSpPr>
            <p:spPr bwMode="auto">
              <a:xfrm>
                <a:off x="1623" y="2450"/>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C</a:t>
                </a:r>
              </a:p>
            </p:txBody>
          </p:sp>
          <p:sp>
            <p:nvSpPr>
              <p:cNvPr id="66609" name="Line 108"/>
              <p:cNvSpPr>
                <a:spLocks noChangeShapeType="1"/>
              </p:cNvSpPr>
              <p:nvPr/>
            </p:nvSpPr>
            <p:spPr bwMode="auto">
              <a:xfrm flipH="1" flipV="1">
                <a:off x="1612" y="2432"/>
                <a:ext cx="64" cy="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610" name="Line 109"/>
              <p:cNvSpPr>
                <a:spLocks noChangeShapeType="1"/>
              </p:cNvSpPr>
              <p:nvPr/>
            </p:nvSpPr>
            <p:spPr bwMode="auto">
              <a:xfrm flipH="1">
                <a:off x="1604" y="2619"/>
                <a:ext cx="71"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611" name="Text Box 110"/>
              <p:cNvSpPr txBox="1">
                <a:spLocks noChangeArrowheads="1"/>
              </p:cNvSpPr>
              <p:nvPr/>
            </p:nvSpPr>
            <p:spPr bwMode="auto">
              <a:xfrm>
                <a:off x="1812" y="2289"/>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H</a:t>
                </a:r>
              </a:p>
            </p:txBody>
          </p:sp>
          <p:sp>
            <p:nvSpPr>
              <p:cNvPr id="66612" name="Text Box 111"/>
              <p:cNvSpPr txBox="1">
                <a:spLocks noChangeArrowheads="1"/>
              </p:cNvSpPr>
              <p:nvPr/>
            </p:nvSpPr>
            <p:spPr bwMode="auto">
              <a:xfrm>
                <a:off x="1483" y="2242"/>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H</a:t>
                </a:r>
              </a:p>
            </p:txBody>
          </p:sp>
          <p:sp>
            <p:nvSpPr>
              <p:cNvPr id="66613" name="Text Box 112"/>
              <p:cNvSpPr txBox="1">
                <a:spLocks noChangeArrowheads="1"/>
              </p:cNvSpPr>
              <p:nvPr/>
            </p:nvSpPr>
            <p:spPr bwMode="auto">
              <a:xfrm>
                <a:off x="1326" y="2628"/>
                <a:ext cx="3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HO</a:t>
                </a:r>
              </a:p>
            </p:txBody>
          </p:sp>
          <p:sp>
            <p:nvSpPr>
              <p:cNvPr id="66614" name="Text Box 113"/>
              <p:cNvSpPr txBox="1">
                <a:spLocks noChangeArrowheads="1"/>
              </p:cNvSpPr>
              <p:nvPr/>
            </p:nvSpPr>
            <p:spPr bwMode="auto">
              <a:xfrm>
                <a:off x="2450" y="2626"/>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5B87F2"/>
                    </a:solidFill>
                  </a:rPr>
                  <a:t>1</a:t>
                </a:r>
                <a:r>
                  <a:rPr lang="ja-JP" altLang="en-US" sz="1400">
                    <a:solidFill>
                      <a:srgbClr val="5B87F2"/>
                    </a:solidFill>
                  </a:rPr>
                  <a:t>’</a:t>
                </a:r>
                <a:endParaRPr lang="en-US" sz="1400">
                  <a:solidFill>
                    <a:srgbClr val="5B87F2"/>
                  </a:solidFill>
                </a:endParaRPr>
              </a:p>
            </p:txBody>
          </p:sp>
          <p:sp>
            <p:nvSpPr>
              <p:cNvPr id="66615" name="Text Box 114"/>
              <p:cNvSpPr txBox="1">
                <a:spLocks noChangeArrowheads="1"/>
              </p:cNvSpPr>
              <p:nvPr/>
            </p:nvSpPr>
            <p:spPr bwMode="auto">
              <a:xfrm>
                <a:off x="2337" y="2915"/>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5B87F2"/>
                    </a:solidFill>
                  </a:rPr>
                  <a:t>2</a:t>
                </a:r>
                <a:r>
                  <a:rPr lang="ja-JP" altLang="en-US" sz="1400">
                    <a:solidFill>
                      <a:srgbClr val="5B87F2"/>
                    </a:solidFill>
                  </a:rPr>
                  <a:t>’</a:t>
                </a:r>
                <a:endParaRPr lang="en-US" sz="1400">
                  <a:solidFill>
                    <a:srgbClr val="5B87F2"/>
                  </a:solidFill>
                </a:endParaRPr>
              </a:p>
            </p:txBody>
          </p:sp>
          <p:sp>
            <p:nvSpPr>
              <p:cNvPr id="66616" name="Text Box 115"/>
              <p:cNvSpPr txBox="1">
                <a:spLocks noChangeArrowheads="1"/>
              </p:cNvSpPr>
              <p:nvPr/>
            </p:nvSpPr>
            <p:spPr bwMode="auto">
              <a:xfrm>
                <a:off x="1814" y="2915"/>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5B87F2"/>
                    </a:solidFill>
                  </a:rPr>
                  <a:t>3</a:t>
                </a:r>
                <a:r>
                  <a:rPr lang="ja-JP" altLang="en-US" sz="1400">
                    <a:solidFill>
                      <a:srgbClr val="5B87F2"/>
                    </a:solidFill>
                  </a:rPr>
                  <a:t>’</a:t>
                </a:r>
                <a:endParaRPr lang="en-US" sz="1400">
                  <a:solidFill>
                    <a:srgbClr val="5B87F2"/>
                  </a:solidFill>
                </a:endParaRPr>
              </a:p>
            </p:txBody>
          </p:sp>
          <p:sp>
            <p:nvSpPr>
              <p:cNvPr id="66617" name="Text Box 116"/>
              <p:cNvSpPr txBox="1">
                <a:spLocks noChangeArrowheads="1"/>
              </p:cNvSpPr>
              <p:nvPr/>
            </p:nvSpPr>
            <p:spPr bwMode="auto">
              <a:xfrm>
                <a:off x="1685" y="2670"/>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5B87F2"/>
                    </a:solidFill>
                  </a:rPr>
                  <a:t>4</a:t>
                </a:r>
                <a:r>
                  <a:rPr lang="ja-JP" altLang="en-US" sz="1400">
                    <a:solidFill>
                      <a:srgbClr val="5B87F2"/>
                    </a:solidFill>
                  </a:rPr>
                  <a:t>’</a:t>
                </a:r>
                <a:endParaRPr lang="en-US" sz="1400">
                  <a:solidFill>
                    <a:srgbClr val="5B87F2"/>
                  </a:solidFill>
                </a:endParaRPr>
              </a:p>
            </p:txBody>
          </p:sp>
          <p:sp>
            <p:nvSpPr>
              <p:cNvPr id="66618" name="Text Box 117"/>
              <p:cNvSpPr txBox="1">
                <a:spLocks noChangeArrowheads="1"/>
              </p:cNvSpPr>
              <p:nvPr/>
            </p:nvSpPr>
            <p:spPr bwMode="auto">
              <a:xfrm>
                <a:off x="1504" y="2467"/>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5B87F2"/>
                    </a:solidFill>
                  </a:rPr>
                  <a:t>5</a:t>
                </a:r>
                <a:r>
                  <a:rPr lang="ja-JP" altLang="en-US" sz="1400">
                    <a:solidFill>
                      <a:srgbClr val="5B87F2"/>
                    </a:solidFill>
                  </a:rPr>
                  <a:t>’</a:t>
                </a:r>
                <a:endParaRPr lang="en-US" sz="1400">
                  <a:solidFill>
                    <a:srgbClr val="5B87F2"/>
                  </a:solidFill>
                </a:endParaRPr>
              </a:p>
            </p:txBody>
          </p:sp>
        </p:grpSp>
      </p:grpSp>
      <p:grpSp>
        <p:nvGrpSpPr>
          <p:cNvPr id="66566" name="Group 148"/>
          <p:cNvGrpSpPr>
            <a:grpSpLocks/>
          </p:cNvGrpSpPr>
          <p:nvPr/>
        </p:nvGrpSpPr>
        <p:grpSpPr bwMode="auto">
          <a:xfrm>
            <a:off x="5286375" y="3559175"/>
            <a:ext cx="2222500" cy="1724025"/>
            <a:chOff x="1506" y="1866"/>
            <a:chExt cx="1400" cy="1086"/>
          </a:xfrm>
        </p:grpSpPr>
        <p:sp>
          <p:nvSpPr>
            <p:cNvPr id="66567" name="Text Box 119"/>
            <p:cNvSpPr txBox="1">
              <a:spLocks noChangeArrowheads="1"/>
            </p:cNvSpPr>
            <p:nvPr/>
          </p:nvSpPr>
          <p:spPr bwMode="auto">
            <a:xfrm>
              <a:off x="2495" y="2721"/>
              <a:ext cx="3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5DA31E"/>
                  </a:solidFill>
                </a:rPr>
                <a:t>OH</a:t>
              </a:r>
              <a:endParaRPr lang="en-US" sz="1800">
                <a:solidFill>
                  <a:srgbClr val="EF1F1D"/>
                </a:solidFill>
              </a:endParaRPr>
            </a:p>
          </p:txBody>
        </p:sp>
        <p:grpSp>
          <p:nvGrpSpPr>
            <p:cNvPr id="66568" name="Group 120"/>
            <p:cNvGrpSpPr>
              <a:grpSpLocks/>
            </p:cNvGrpSpPr>
            <p:nvPr/>
          </p:nvGrpSpPr>
          <p:grpSpPr bwMode="auto">
            <a:xfrm>
              <a:off x="1506" y="1866"/>
              <a:ext cx="1400" cy="1086"/>
              <a:chOff x="1278" y="2999"/>
              <a:chExt cx="1400" cy="1086"/>
            </a:xfrm>
          </p:grpSpPr>
          <p:sp>
            <p:nvSpPr>
              <p:cNvPr id="66569" name="Line 121"/>
              <p:cNvSpPr>
                <a:spLocks noChangeShapeType="1"/>
              </p:cNvSpPr>
              <p:nvPr/>
            </p:nvSpPr>
            <p:spPr bwMode="auto">
              <a:xfrm rot="7913637" flipV="1">
                <a:off x="2449" y="3494"/>
                <a:ext cx="47" cy="17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66570" name="Group 122"/>
              <p:cNvGrpSpPr>
                <a:grpSpLocks/>
              </p:cNvGrpSpPr>
              <p:nvPr/>
            </p:nvGrpSpPr>
            <p:grpSpPr bwMode="auto">
              <a:xfrm>
                <a:off x="1829" y="3267"/>
                <a:ext cx="589" cy="499"/>
                <a:chOff x="1781" y="3259"/>
                <a:chExt cx="589" cy="499"/>
              </a:xfrm>
            </p:grpSpPr>
            <p:sp>
              <p:nvSpPr>
                <p:cNvPr id="66590" name="Freeform 123"/>
                <p:cNvSpPr>
                  <a:spLocks/>
                </p:cNvSpPr>
                <p:nvPr/>
              </p:nvSpPr>
              <p:spPr bwMode="auto">
                <a:xfrm>
                  <a:off x="1893" y="3711"/>
                  <a:ext cx="373" cy="44"/>
                </a:xfrm>
                <a:custGeom>
                  <a:avLst/>
                  <a:gdLst>
                    <a:gd name="T0" fmla="*/ 354 w 373"/>
                    <a:gd name="T1" fmla="*/ 0 h 32"/>
                    <a:gd name="T2" fmla="*/ 373 w 373"/>
                    <a:gd name="T3" fmla="*/ 56 h 32"/>
                    <a:gd name="T4" fmla="*/ 369 w 373"/>
                    <a:gd name="T5" fmla="*/ 116 h 32"/>
                    <a:gd name="T6" fmla="*/ 4 w 373"/>
                    <a:gd name="T7" fmla="*/ 116 h 32"/>
                    <a:gd name="T8" fmla="*/ 0 w 373"/>
                    <a:gd name="T9" fmla="*/ 56 h 32"/>
                    <a:gd name="T10" fmla="*/ 20 w 373"/>
                    <a:gd name="T11" fmla="*/ 0 h 32"/>
                    <a:gd name="T12" fmla="*/ 354 w 373"/>
                    <a:gd name="T13" fmla="*/ 0 h 32"/>
                    <a:gd name="T14" fmla="*/ 354 w 373"/>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32"/>
                    <a:gd name="T26" fmla="*/ 373 w 373"/>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32">
                      <a:moveTo>
                        <a:pt x="354" y="0"/>
                      </a:moveTo>
                      <a:lnTo>
                        <a:pt x="373" y="16"/>
                      </a:lnTo>
                      <a:lnTo>
                        <a:pt x="369" y="32"/>
                      </a:lnTo>
                      <a:lnTo>
                        <a:pt x="4" y="32"/>
                      </a:lnTo>
                      <a:lnTo>
                        <a:pt x="0" y="16"/>
                      </a:lnTo>
                      <a:lnTo>
                        <a:pt x="20" y="0"/>
                      </a:lnTo>
                      <a:lnTo>
                        <a:pt x="3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591" name="Line 124"/>
                <p:cNvSpPr>
                  <a:spLocks noChangeShapeType="1"/>
                </p:cNvSpPr>
                <p:nvPr/>
              </p:nvSpPr>
              <p:spPr bwMode="auto">
                <a:xfrm>
                  <a:off x="2148" y="3396"/>
                  <a:ext cx="222" cy="9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6592" name="Line 125"/>
                <p:cNvSpPr>
                  <a:spLocks noChangeShapeType="1"/>
                </p:cNvSpPr>
                <p:nvPr/>
              </p:nvSpPr>
              <p:spPr bwMode="auto">
                <a:xfrm flipH="1">
                  <a:off x="1781" y="3403"/>
                  <a:ext cx="222" cy="9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6593" name="Text Box 126"/>
                <p:cNvSpPr txBox="1">
                  <a:spLocks noChangeArrowheads="1"/>
                </p:cNvSpPr>
                <p:nvPr/>
              </p:nvSpPr>
              <p:spPr bwMode="auto">
                <a:xfrm>
                  <a:off x="1972" y="3259"/>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O</a:t>
                  </a:r>
                </a:p>
              </p:txBody>
            </p:sp>
            <p:sp>
              <p:nvSpPr>
                <p:cNvPr id="66594" name="AutoShape 127"/>
                <p:cNvSpPr>
                  <a:spLocks noChangeArrowheads="1"/>
                </p:cNvSpPr>
                <p:nvPr/>
              </p:nvSpPr>
              <p:spPr bwMode="auto">
                <a:xfrm rot="1759041">
                  <a:off x="2292" y="3484"/>
                  <a:ext cx="38" cy="268"/>
                </a:xfrm>
                <a:prstGeom prst="flowChartExtra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66595" name="AutoShape 128"/>
                <p:cNvSpPr>
                  <a:spLocks noChangeArrowheads="1"/>
                </p:cNvSpPr>
                <p:nvPr/>
              </p:nvSpPr>
              <p:spPr bwMode="auto">
                <a:xfrm rot="19840959" flipH="1">
                  <a:off x="1824" y="3490"/>
                  <a:ext cx="38" cy="268"/>
                </a:xfrm>
                <a:prstGeom prst="flowChartExtra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grpSp>
          <p:sp>
            <p:nvSpPr>
              <p:cNvPr id="66571" name="Text Box 129"/>
              <p:cNvSpPr txBox="1">
                <a:spLocks noChangeArrowheads="1"/>
              </p:cNvSpPr>
              <p:nvPr/>
            </p:nvSpPr>
            <p:spPr bwMode="auto">
              <a:xfrm>
                <a:off x="2458" y="3616"/>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H</a:t>
                </a:r>
              </a:p>
            </p:txBody>
          </p:sp>
          <p:sp>
            <p:nvSpPr>
              <p:cNvPr id="66572" name="Line 130"/>
              <p:cNvSpPr>
                <a:spLocks noChangeShapeType="1"/>
              </p:cNvSpPr>
              <p:nvPr/>
            </p:nvSpPr>
            <p:spPr bwMode="auto">
              <a:xfrm>
                <a:off x="2304" y="3763"/>
                <a:ext cx="51" cy="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573" name="Line 131"/>
              <p:cNvSpPr>
                <a:spLocks noChangeShapeType="1"/>
              </p:cNvSpPr>
              <p:nvPr/>
            </p:nvSpPr>
            <p:spPr bwMode="auto">
              <a:xfrm flipH="1">
                <a:off x="1882" y="3761"/>
                <a:ext cx="59" cy="12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574" name="Text Box 132"/>
              <p:cNvSpPr txBox="1">
                <a:spLocks noChangeArrowheads="1"/>
              </p:cNvSpPr>
              <p:nvPr/>
            </p:nvSpPr>
            <p:spPr bwMode="auto">
              <a:xfrm>
                <a:off x="1672" y="3854"/>
                <a:ext cx="3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HO</a:t>
                </a:r>
              </a:p>
            </p:txBody>
          </p:sp>
          <p:sp>
            <p:nvSpPr>
              <p:cNvPr id="66575" name="Line 133"/>
              <p:cNvSpPr>
                <a:spLocks noChangeShapeType="1"/>
              </p:cNvSpPr>
              <p:nvPr/>
            </p:nvSpPr>
            <p:spPr bwMode="auto">
              <a:xfrm flipH="1">
                <a:off x="1712" y="3515"/>
                <a:ext cx="115" cy="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576" name="Text Box 134"/>
              <p:cNvSpPr txBox="1">
                <a:spLocks noChangeArrowheads="1"/>
              </p:cNvSpPr>
              <p:nvPr/>
            </p:nvSpPr>
            <p:spPr bwMode="auto">
              <a:xfrm>
                <a:off x="1588" y="3616"/>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H</a:t>
                </a:r>
              </a:p>
            </p:txBody>
          </p:sp>
          <p:sp>
            <p:nvSpPr>
              <p:cNvPr id="66577" name="Line 135"/>
              <p:cNvSpPr>
                <a:spLocks noChangeShapeType="1"/>
              </p:cNvSpPr>
              <p:nvPr/>
            </p:nvSpPr>
            <p:spPr bwMode="auto">
              <a:xfrm flipH="1" flipV="1">
                <a:off x="1709" y="3392"/>
                <a:ext cx="120" cy="1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578" name="Line 136"/>
              <p:cNvSpPr>
                <a:spLocks noChangeShapeType="1"/>
              </p:cNvSpPr>
              <p:nvPr/>
            </p:nvSpPr>
            <p:spPr bwMode="auto">
              <a:xfrm flipV="1">
                <a:off x="1734" y="3199"/>
                <a:ext cx="77" cy="7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579" name="Text Box 137"/>
              <p:cNvSpPr txBox="1">
                <a:spLocks noChangeArrowheads="1"/>
              </p:cNvSpPr>
              <p:nvPr/>
            </p:nvSpPr>
            <p:spPr bwMode="auto">
              <a:xfrm>
                <a:off x="1575" y="3207"/>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C</a:t>
                </a:r>
              </a:p>
            </p:txBody>
          </p:sp>
          <p:sp>
            <p:nvSpPr>
              <p:cNvPr id="66580" name="Line 138"/>
              <p:cNvSpPr>
                <a:spLocks noChangeShapeType="1"/>
              </p:cNvSpPr>
              <p:nvPr/>
            </p:nvSpPr>
            <p:spPr bwMode="auto">
              <a:xfrm flipH="1" flipV="1">
                <a:off x="1564" y="3189"/>
                <a:ext cx="64" cy="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581" name="Line 139"/>
              <p:cNvSpPr>
                <a:spLocks noChangeShapeType="1"/>
              </p:cNvSpPr>
              <p:nvPr/>
            </p:nvSpPr>
            <p:spPr bwMode="auto">
              <a:xfrm flipH="1">
                <a:off x="1556" y="3376"/>
                <a:ext cx="71"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582" name="Text Box 140"/>
              <p:cNvSpPr txBox="1">
                <a:spLocks noChangeArrowheads="1"/>
              </p:cNvSpPr>
              <p:nvPr/>
            </p:nvSpPr>
            <p:spPr bwMode="auto">
              <a:xfrm>
                <a:off x="1764" y="3046"/>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H</a:t>
                </a:r>
              </a:p>
            </p:txBody>
          </p:sp>
          <p:sp>
            <p:nvSpPr>
              <p:cNvPr id="66583" name="Text Box 141"/>
              <p:cNvSpPr txBox="1">
                <a:spLocks noChangeArrowheads="1"/>
              </p:cNvSpPr>
              <p:nvPr/>
            </p:nvSpPr>
            <p:spPr bwMode="auto">
              <a:xfrm>
                <a:off x="1435" y="2999"/>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H</a:t>
                </a:r>
              </a:p>
            </p:txBody>
          </p:sp>
          <p:sp>
            <p:nvSpPr>
              <p:cNvPr id="66584" name="Text Box 142"/>
              <p:cNvSpPr txBox="1">
                <a:spLocks noChangeArrowheads="1"/>
              </p:cNvSpPr>
              <p:nvPr/>
            </p:nvSpPr>
            <p:spPr bwMode="auto">
              <a:xfrm>
                <a:off x="1278" y="3385"/>
                <a:ext cx="3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HO</a:t>
                </a:r>
              </a:p>
            </p:txBody>
          </p:sp>
          <p:sp>
            <p:nvSpPr>
              <p:cNvPr id="66585" name="Text Box 143"/>
              <p:cNvSpPr txBox="1">
                <a:spLocks noChangeArrowheads="1"/>
              </p:cNvSpPr>
              <p:nvPr/>
            </p:nvSpPr>
            <p:spPr bwMode="auto">
              <a:xfrm>
                <a:off x="2402" y="3383"/>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5B87F2"/>
                    </a:solidFill>
                  </a:rPr>
                  <a:t>1</a:t>
                </a:r>
                <a:r>
                  <a:rPr lang="ja-JP" altLang="en-US" sz="1400">
                    <a:solidFill>
                      <a:srgbClr val="5B87F2"/>
                    </a:solidFill>
                  </a:rPr>
                  <a:t>’</a:t>
                </a:r>
                <a:endParaRPr lang="en-US" sz="1400">
                  <a:solidFill>
                    <a:srgbClr val="5B87F2"/>
                  </a:solidFill>
                </a:endParaRPr>
              </a:p>
            </p:txBody>
          </p:sp>
          <p:sp>
            <p:nvSpPr>
              <p:cNvPr id="66586" name="Text Box 144"/>
              <p:cNvSpPr txBox="1">
                <a:spLocks noChangeArrowheads="1"/>
              </p:cNvSpPr>
              <p:nvPr/>
            </p:nvSpPr>
            <p:spPr bwMode="auto">
              <a:xfrm>
                <a:off x="2289" y="3672"/>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5B87F2"/>
                    </a:solidFill>
                  </a:rPr>
                  <a:t>2</a:t>
                </a:r>
                <a:r>
                  <a:rPr lang="ja-JP" altLang="en-US" sz="1400">
                    <a:solidFill>
                      <a:srgbClr val="5B87F2"/>
                    </a:solidFill>
                  </a:rPr>
                  <a:t>’</a:t>
                </a:r>
                <a:endParaRPr lang="en-US" sz="1400">
                  <a:solidFill>
                    <a:srgbClr val="5B87F2"/>
                  </a:solidFill>
                </a:endParaRPr>
              </a:p>
            </p:txBody>
          </p:sp>
          <p:sp>
            <p:nvSpPr>
              <p:cNvPr id="66587" name="Text Box 145"/>
              <p:cNvSpPr txBox="1">
                <a:spLocks noChangeArrowheads="1"/>
              </p:cNvSpPr>
              <p:nvPr/>
            </p:nvSpPr>
            <p:spPr bwMode="auto">
              <a:xfrm>
                <a:off x="1766" y="3672"/>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5B87F2"/>
                    </a:solidFill>
                  </a:rPr>
                  <a:t>3</a:t>
                </a:r>
                <a:r>
                  <a:rPr lang="ja-JP" altLang="en-US" sz="1400">
                    <a:solidFill>
                      <a:srgbClr val="5B87F2"/>
                    </a:solidFill>
                  </a:rPr>
                  <a:t>’</a:t>
                </a:r>
                <a:endParaRPr lang="en-US" sz="1400">
                  <a:solidFill>
                    <a:srgbClr val="5B87F2"/>
                  </a:solidFill>
                </a:endParaRPr>
              </a:p>
            </p:txBody>
          </p:sp>
          <p:sp>
            <p:nvSpPr>
              <p:cNvPr id="66588" name="Text Box 146"/>
              <p:cNvSpPr txBox="1">
                <a:spLocks noChangeArrowheads="1"/>
              </p:cNvSpPr>
              <p:nvPr/>
            </p:nvSpPr>
            <p:spPr bwMode="auto">
              <a:xfrm>
                <a:off x="1637" y="3427"/>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5B87F2"/>
                    </a:solidFill>
                  </a:rPr>
                  <a:t>4</a:t>
                </a:r>
                <a:r>
                  <a:rPr lang="ja-JP" altLang="en-US" sz="1400">
                    <a:solidFill>
                      <a:srgbClr val="5B87F2"/>
                    </a:solidFill>
                  </a:rPr>
                  <a:t>’</a:t>
                </a:r>
                <a:endParaRPr lang="en-US" sz="1400">
                  <a:solidFill>
                    <a:srgbClr val="5B87F2"/>
                  </a:solidFill>
                </a:endParaRPr>
              </a:p>
            </p:txBody>
          </p:sp>
          <p:sp>
            <p:nvSpPr>
              <p:cNvPr id="66589" name="Text Box 147"/>
              <p:cNvSpPr txBox="1">
                <a:spLocks noChangeArrowheads="1"/>
              </p:cNvSpPr>
              <p:nvPr/>
            </p:nvSpPr>
            <p:spPr bwMode="auto">
              <a:xfrm>
                <a:off x="1456" y="3224"/>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5B87F2"/>
                    </a:solidFill>
                  </a:rPr>
                  <a:t>5</a:t>
                </a:r>
                <a:r>
                  <a:rPr lang="ja-JP" altLang="en-US" sz="1400">
                    <a:solidFill>
                      <a:srgbClr val="5B87F2"/>
                    </a:solidFill>
                  </a:rPr>
                  <a:t>’</a:t>
                </a:r>
                <a:endParaRPr lang="en-US" sz="1400">
                  <a:solidFill>
                    <a:srgbClr val="5B87F2"/>
                  </a:solidFill>
                </a:endParaRPr>
              </a:p>
            </p:txBody>
          </p:sp>
        </p:gr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762000" y="76200"/>
            <a:ext cx="7772400" cy="1143000"/>
          </a:xfrm>
        </p:spPr>
        <p:txBody>
          <a:bodyPr/>
          <a:lstStyle/>
          <a:p>
            <a:pPr eaLnBrk="1" hangingPunct="1"/>
            <a:r>
              <a:rPr lang="en-US" sz="3600" smtClean="0">
                <a:solidFill>
                  <a:srgbClr val="800000"/>
                </a:solidFill>
                <a:ea typeface="ＭＳ Ｐゴシック" pitchFamily="34" charset="-128"/>
              </a:rPr>
              <a:t>DNA and RNA bases</a:t>
            </a:r>
          </a:p>
        </p:txBody>
      </p:sp>
      <p:sp>
        <p:nvSpPr>
          <p:cNvPr id="68610" name="Text Box 11"/>
          <p:cNvSpPr txBox="1">
            <a:spLocks noChangeArrowheads="1"/>
          </p:cNvSpPr>
          <p:nvPr/>
        </p:nvSpPr>
        <p:spPr bwMode="auto">
          <a:xfrm>
            <a:off x="3957638" y="1493838"/>
            <a:ext cx="476408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latin typeface="Calibri" pitchFamily="34" charset="0"/>
              </a:rPr>
              <a:t>There are 5 different bases; but each type of nucleic acid (DNA or RNA) contains only 4 bases</a:t>
            </a:r>
          </a:p>
        </p:txBody>
      </p:sp>
      <p:sp>
        <p:nvSpPr>
          <p:cNvPr id="68611" name="Text Box 12"/>
          <p:cNvSpPr txBox="1">
            <a:spLocks noChangeArrowheads="1"/>
          </p:cNvSpPr>
          <p:nvPr/>
        </p:nvSpPr>
        <p:spPr bwMode="auto">
          <a:xfrm>
            <a:off x="4019550" y="2873375"/>
            <a:ext cx="3719513"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30000"/>
              </a:lnSpc>
            </a:pPr>
            <a:r>
              <a:rPr lang="en-GB" sz="2000">
                <a:solidFill>
                  <a:srgbClr val="EF1F1D"/>
                </a:solidFill>
                <a:latin typeface="Calibri" pitchFamily="34" charset="0"/>
              </a:rPr>
              <a:t>2 big ones (purines):</a:t>
            </a:r>
            <a:r>
              <a:rPr lang="en-GB" sz="2000">
                <a:latin typeface="Calibri" pitchFamily="34" charset="0"/>
              </a:rPr>
              <a:t> </a:t>
            </a:r>
          </a:p>
          <a:p>
            <a:pPr eaLnBrk="1" hangingPunct="1">
              <a:lnSpc>
                <a:spcPct val="130000"/>
              </a:lnSpc>
            </a:pPr>
            <a:r>
              <a:rPr lang="en-GB" sz="2000">
                <a:solidFill>
                  <a:srgbClr val="EF1F1D"/>
                </a:solidFill>
                <a:latin typeface="Calibri" pitchFamily="34" charset="0"/>
              </a:rPr>
              <a:t>adenine (A), guanine (G) </a:t>
            </a:r>
            <a:endParaRPr lang="en-GB" sz="2000">
              <a:latin typeface="Calibri" pitchFamily="34" charset="0"/>
            </a:endParaRPr>
          </a:p>
          <a:p>
            <a:pPr eaLnBrk="1" hangingPunct="1"/>
            <a:endParaRPr lang="en-GB" sz="2000">
              <a:latin typeface="Calibri" pitchFamily="34" charset="0"/>
            </a:endParaRPr>
          </a:p>
          <a:p>
            <a:pPr eaLnBrk="1" hangingPunct="1"/>
            <a:r>
              <a:rPr lang="en-GB" sz="2000">
                <a:solidFill>
                  <a:srgbClr val="3333FF"/>
                </a:solidFill>
                <a:latin typeface="Calibri" pitchFamily="34" charset="0"/>
              </a:rPr>
              <a:t>2 small ones (pyrimidines):</a:t>
            </a:r>
          </a:p>
          <a:p>
            <a:pPr eaLnBrk="1" hangingPunct="1"/>
            <a:r>
              <a:rPr lang="en-GB" sz="2000">
                <a:solidFill>
                  <a:srgbClr val="3333FF"/>
                </a:solidFill>
                <a:latin typeface="Calibri" pitchFamily="34" charset="0"/>
              </a:rPr>
              <a:t>cytosine (C), thymine (T) </a:t>
            </a:r>
          </a:p>
          <a:p>
            <a:pPr eaLnBrk="1" hangingPunct="1"/>
            <a:r>
              <a:rPr lang="en-GB" sz="2000" b="1">
                <a:solidFill>
                  <a:srgbClr val="3333FF"/>
                </a:solidFill>
                <a:latin typeface="Calibri" pitchFamily="34" charset="0"/>
              </a:rPr>
              <a:t>OR:</a:t>
            </a:r>
            <a:r>
              <a:rPr lang="en-GB" sz="2000">
                <a:solidFill>
                  <a:srgbClr val="3333FF"/>
                </a:solidFill>
                <a:latin typeface="Calibri" pitchFamily="34" charset="0"/>
              </a:rPr>
              <a:t> cytosine (C), uracil (U)</a:t>
            </a:r>
          </a:p>
        </p:txBody>
      </p:sp>
      <p:grpSp>
        <p:nvGrpSpPr>
          <p:cNvPr id="68612" name="Group 113"/>
          <p:cNvGrpSpPr>
            <a:grpSpLocks/>
          </p:cNvGrpSpPr>
          <p:nvPr/>
        </p:nvGrpSpPr>
        <p:grpSpPr bwMode="auto">
          <a:xfrm>
            <a:off x="1139825" y="1495425"/>
            <a:ext cx="2185988" cy="1978025"/>
            <a:chOff x="718" y="942"/>
            <a:chExt cx="1377" cy="1246"/>
          </a:xfrm>
        </p:grpSpPr>
        <p:sp>
          <p:nvSpPr>
            <p:cNvPr id="68652" name="Freeform 50"/>
            <p:cNvSpPr>
              <a:spLocks/>
            </p:cNvSpPr>
            <p:nvPr/>
          </p:nvSpPr>
          <p:spPr bwMode="auto">
            <a:xfrm>
              <a:off x="966" y="1534"/>
              <a:ext cx="1" cy="184"/>
            </a:xfrm>
            <a:custGeom>
              <a:avLst/>
              <a:gdLst>
                <a:gd name="T0" fmla="*/ 0 w 1"/>
                <a:gd name="T1" fmla="*/ 0 h 184"/>
                <a:gd name="T2" fmla="*/ 0 w 1"/>
                <a:gd name="T3" fmla="*/ 184 h 184"/>
                <a:gd name="T4" fmla="*/ 0 w 1"/>
                <a:gd name="T5" fmla="*/ 0 h 184"/>
                <a:gd name="T6" fmla="*/ 0 60000 65536"/>
                <a:gd name="T7" fmla="*/ 0 60000 65536"/>
                <a:gd name="T8" fmla="*/ 0 60000 65536"/>
                <a:gd name="T9" fmla="*/ 0 w 1"/>
                <a:gd name="T10" fmla="*/ 0 h 184"/>
                <a:gd name="T11" fmla="*/ 1 w 1"/>
                <a:gd name="T12" fmla="*/ 184 h 184"/>
              </a:gdLst>
              <a:ahLst/>
              <a:cxnLst>
                <a:cxn ang="T6">
                  <a:pos x="T0" y="T1"/>
                </a:cxn>
                <a:cxn ang="T7">
                  <a:pos x="T2" y="T3"/>
                </a:cxn>
                <a:cxn ang="T8">
                  <a:pos x="T4" y="T5"/>
                </a:cxn>
              </a:cxnLst>
              <a:rect l="T9" t="T10" r="T11" b="T12"/>
              <a:pathLst>
                <a:path w="1" h="184">
                  <a:moveTo>
                    <a:pt x="0" y="0"/>
                  </a:moveTo>
                  <a:lnTo>
                    <a:pt x="0" y="1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53" name="Freeform 51"/>
            <p:cNvSpPr>
              <a:spLocks/>
            </p:cNvSpPr>
            <p:nvPr/>
          </p:nvSpPr>
          <p:spPr bwMode="auto">
            <a:xfrm>
              <a:off x="962" y="1534"/>
              <a:ext cx="9" cy="189"/>
            </a:xfrm>
            <a:custGeom>
              <a:avLst/>
              <a:gdLst>
                <a:gd name="T0" fmla="*/ 9 w 9"/>
                <a:gd name="T1" fmla="*/ 189 h 189"/>
                <a:gd name="T2" fmla="*/ 4 w 9"/>
                <a:gd name="T3" fmla="*/ 189 h 189"/>
                <a:gd name="T4" fmla="*/ 0 w 9"/>
                <a:gd name="T5" fmla="*/ 189 h 189"/>
                <a:gd name="T6" fmla="*/ 0 w 9"/>
                <a:gd name="T7" fmla="*/ 0 h 189"/>
                <a:gd name="T8" fmla="*/ 9 w 9"/>
                <a:gd name="T9" fmla="*/ 0 h 189"/>
                <a:gd name="T10" fmla="*/ 9 w 9"/>
                <a:gd name="T11" fmla="*/ 189 h 189"/>
                <a:gd name="T12" fmla="*/ 9 w 9"/>
                <a:gd name="T13" fmla="*/ 189 h 189"/>
                <a:gd name="T14" fmla="*/ 0 60000 65536"/>
                <a:gd name="T15" fmla="*/ 0 60000 65536"/>
                <a:gd name="T16" fmla="*/ 0 60000 65536"/>
                <a:gd name="T17" fmla="*/ 0 60000 65536"/>
                <a:gd name="T18" fmla="*/ 0 60000 65536"/>
                <a:gd name="T19" fmla="*/ 0 60000 65536"/>
                <a:gd name="T20" fmla="*/ 0 60000 65536"/>
                <a:gd name="T21" fmla="*/ 0 w 9"/>
                <a:gd name="T22" fmla="*/ 0 h 189"/>
                <a:gd name="T23" fmla="*/ 9 w 9"/>
                <a:gd name="T24" fmla="*/ 189 h 1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89">
                  <a:moveTo>
                    <a:pt x="9" y="189"/>
                  </a:moveTo>
                  <a:lnTo>
                    <a:pt x="4" y="189"/>
                  </a:lnTo>
                  <a:lnTo>
                    <a:pt x="0" y="189"/>
                  </a:lnTo>
                  <a:lnTo>
                    <a:pt x="0" y="0"/>
                  </a:lnTo>
                  <a:lnTo>
                    <a:pt x="9" y="0"/>
                  </a:lnTo>
                  <a:lnTo>
                    <a:pt x="9"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54" name="Freeform 52"/>
            <p:cNvSpPr>
              <a:spLocks/>
            </p:cNvSpPr>
            <p:nvPr/>
          </p:nvSpPr>
          <p:spPr bwMode="auto">
            <a:xfrm>
              <a:off x="971" y="1727"/>
              <a:ext cx="151" cy="97"/>
            </a:xfrm>
            <a:custGeom>
              <a:avLst/>
              <a:gdLst>
                <a:gd name="T0" fmla="*/ 0 w 151"/>
                <a:gd name="T1" fmla="*/ 0 h 97"/>
                <a:gd name="T2" fmla="*/ 151 w 151"/>
                <a:gd name="T3" fmla="*/ 97 h 97"/>
                <a:gd name="T4" fmla="*/ 0 w 151"/>
                <a:gd name="T5" fmla="*/ 0 h 97"/>
                <a:gd name="T6" fmla="*/ 0 60000 65536"/>
                <a:gd name="T7" fmla="*/ 0 60000 65536"/>
                <a:gd name="T8" fmla="*/ 0 60000 65536"/>
                <a:gd name="T9" fmla="*/ 0 w 151"/>
                <a:gd name="T10" fmla="*/ 0 h 97"/>
                <a:gd name="T11" fmla="*/ 151 w 151"/>
                <a:gd name="T12" fmla="*/ 97 h 97"/>
              </a:gdLst>
              <a:ahLst/>
              <a:cxnLst>
                <a:cxn ang="T6">
                  <a:pos x="T0" y="T1"/>
                </a:cxn>
                <a:cxn ang="T7">
                  <a:pos x="T2" y="T3"/>
                </a:cxn>
                <a:cxn ang="T8">
                  <a:pos x="T4" y="T5"/>
                </a:cxn>
              </a:cxnLst>
              <a:rect l="T9" t="T10" r="T11" b="T12"/>
              <a:pathLst>
                <a:path w="151" h="97">
                  <a:moveTo>
                    <a:pt x="0" y="0"/>
                  </a:moveTo>
                  <a:lnTo>
                    <a:pt x="151" y="9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55" name="Line 53"/>
            <p:cNvSpPr>
              <a:spLocks noChangeShapeType="1"/>
            </p:cNvSpPr>
            <p:nvPr/>
          </p:nvSpPr>
          <p:spPr bwMode="auto">
            <a:xfrm>
              <a:off x="966" y="1529"/>
              <a:ext cx="1" cy="18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56" name="Line 54"/>
            <p:cNvSpPr>
              <a:spLocks noChangeShapeType="1"/>
            </p:cNvSpPr>
            <p:nvPr/>
          </p:nvSpPr>
          <p:spPr bwMode="auto">
            <a:xfrm>
              <a:off x="966" y="1723"/>
              <a:ext cx="152" cy="10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57" name="Freeform 55"/>
            <p:cNvSpPr>
              <a:spLocks/>
            </p:cNvSpPr>
            <p:nvPr/>
          </p:nvSpPr>
          <p:spPr bwMode="auto">
            <a:xfrm>
              <a:off x="966" y="1723"/>
              <a:ext cx="156" cy="105"/>
            </a:xfrm>
            <a:custGeom>
              <a:avLst/>
              <a:gdLst>
                <a:gd name="T0" fmla="*/ 156 w 156"/>
                <a:gd name="T1" fmla="*/ 96 h 105"/>
                <a:gd name="T2" fmla="*/ 152 w 156"/>
                <a:gd name="T3" fmla="*/ 105 h 105"/>
                <a:gd name="T4" fmla="*/ 0 w 156"/>
                <a:gd name="T5" fmla="*/ 9 h 105"/>
                <a:gd name="T6" fmla="*/ 0 w 156"/>
                <a:gd name="T7" fmla="*/ 0 h 105"/>
                <a:gd name="T8" fmla="*/ 5 w 156"/>
                <a:gd name="T9" fmla="*/ 0 h 105"/>
                <a:gd name="T10" fmla="*/ 156 w 156"/>
                <a:gd name="T11" fmla="*/ 96 h 105"/>
                <a:gd name="T12" fmla="*/ 156 w 156"/>
                <a:gd name="T13" fmla="*/ 96 h 105"/>
                <a:gd name="T14" fmla="*/ 0 60000 65536"/>
                <a:gd name="T15" fmla="*/ 0 60000 65536"/>
                <a:gd name="T16" fmla="*/ 0 60000 65536"/>
                <a:gd name="T17" fmla="*/ 0 60000 65536"/>
                <a:gd name="T18" fmla="*/ 0 60000 65536"/>
                <a:gd name="T19" fmla="*/ 0 60000 65536"/>
                <a:gd name="T20" fmla="*/ 0 60000 65536"/>
                <a:gd name="T21" fmla="*/ 0 w 156"/>
                <a:gd name="T22" fmla="*/ 0 h 105"/>
                <a:gd name="T23" fmla="*/ 156 w 156"/>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105">
                  <a:moveTo>
                    <a:pt x="156" y="96"/>
                  </a:moveTo>
                  <a:lnTo>
                    <a:pt x="152" y="105"/>
                  </a:lnTo>
                  <a:lnTo>
                    <a:pt x="0" y="9"/>
                  </a:lnTo>
                  <a:lnTo>
                    <a:pt x="0" y="0"/>
                  </a:lnTo>
                  <a:lnTo>
                    <a:pt x="5" y="0"/>
                  </a:lnTo>
                  <a:lnTo>
                    <a:pt x="156"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58" name="Freeform 56"/>
            <p:cNvSpPr>
              <a:spLocks/>
            </p:cNvSpPr>
            <p:nvPr/>
          </p:nvSpPr>
          <p:spPr bwMode="auto">
            <a:xfrm>
              <a:off x="997" y="1704"/>
              <a:ext cx="138" cy="92"/>
            </a:xfrm>
            <a:custGeom>
              <a:avLst/>
              <a:gdLst>
                <a:gd name="T0" fmla="*/ 138 w 138"/>
                <a:gd name="T1" fmla="*/ 92 h 92"/>
                <a:gd name="T2" fmla="*/ 0 w 138"/>
                <a:gd name="T3" fmla="*/ 0 h 92"/>
                <a:gd name="T4" fmla="*/ 138 w 138"/>
                <a:gd name="T5" fmla="*/ 92 h 92"/>
                <a:gd name="T6" fmla="*/ 0 60000 65536"/>
                <a:gd name="T7" fmla="*/ 0 60000 65536"/>
                <a:gd name="T8" fmla="*/ 0 60000 65536"/>
                <a:gd name="T9" fmla="*/ 0 w 138"/>
                <a:gd name="T10" fmla="*/ 0 h 92"/>
                <a:gd name="T11" fmla="*/ 138 w 138"/>
                <a:gd name="T12" fmla="*/ 92 h 92"/>
              </a:gdLst>
              <a:ahLst/>
              <a:cxnLst>
                <a:cxn ang="T6">
                  <a:pos x="T0" y="T1"/>
                </a:cxn>
                <a:cxn ang="T7">
                  <a:pos x="T2" y="T3"/>
                </a:cxn>
                <a:cxn ang="T8">
                  <a:pos x="T4" y="T5"/>
                </a:cxn>
              </a:cxnLst>
              <a:rect l="T9" t="T10" r="T11" b="T12"/>
              <a:pathLst>
                <a:path w="138" h="92">
                  <a:moveTo>
                    <a:pt x="138" y="92"/>
                  </a:moveTo>
                  <a:lnTo>
                    <a:pt x="0" y="0"/>
                  </a:lnTo>
                  <a:lnTo>
                    <a:pt x="138"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59" name="Freeform 57"/>
            <p:cNvSpPr>
              <a:spLocks/>
            </p:cNvSpPr>
            <p:nvPr/>
          </p:nvSpPr>
          <p:spPr bwMode="auto">
            <a:xfrm>
              <a:off x="997" y="1700"/>
              <a:ext cx="142" cy="101"/>
            </a:xfrm>
            <a:custGeom>
              <a:avLst/>
              <a:gdLst>
                <a:gd name="T0" fmla="*/ 142 w 142"/>
                <a:gd name="T1" fmla="*/ 92 h 101"/>
                <a:gd name="T2" fmla="*/ 138 w 142"/>
                <a:gd name="T3" fmla="*/ 101 h 101"/>
                <a:gd name="T4" fmla="*/ 0 w 142"/>
                <a:gd name="T5" fmla="*/ 9 h 101"/>
                <a:gd name="T6" fmla="*/ 4 w 142"/>
                <a:gd name="T7" fmla="*/ 0 h 101"/>
                <a:gd name="T8" fmla="*/ 142 w 142"/>
                <a:gd name="T9" fmla="*/ 92 h 101"/>
                <a:gd name="T10" fmla="*/ 142 w 142"/>
                <a:gd name="T11" fmla="*/ 92 h 101"/>
                <a:gd name="T12" fmla="*/ 0 60000 65536"/>
                <a:gd name="T13" fmla="*/ 0 60000 65536"/>
                <a:gd name="T14" fmla="*/ 0 60000 65536"/>
                <a:gd name="T15" fmla="*/ 0 60000 65536"/>
                <a:gd name="T16" fmla="*/ 0 60000 65536"/>
                <a:gd name="T17" fmla="*/ 0 60000 65536"/>
                <a:gd name="T18" fmla="*/ 0 w 142"/>
                <a:gd name="T19" fmla="*/ 0 h 101"/>
                <a:gd name="T20" fmla="*/ 142 w 142"/>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142" h="101">
                  <a:moveTo>
                    <a:pt x="142" y="92"/>
                  </a:moveTo>
                  <a:lnTo>
                    <a:pt x="138" y="101"/>
                  </a:lnTo>
                  <a:lnTo>
                    <a:pt x="0" y="9"/>
                  </a:lnTo>
                  <a:lnTo>
                    <a:pt x="4" y="0"/>
                  </a:lnTo>
                  <a:lnTo>
                    <a:pt x="142"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60" name="Freeform 58"/>
            <p:cNvSpPr>
              <a:spLocks/>
            </p:cNvSpPr>
            <p:nvPr/>
          </p:nvSpPr>
          <p:spPr bwMode="auto">
            <a:xfrm>
              <a:off x="1260" y="1727"/>
              <a:ext cx="134" cy="88"/>
            </a:xfrm>
            <a:custGeom>
              <a:avLst/>
              <a:gdLst>
                <a:gd name="T0" fmla="*/ 134 w 134"/>
                <a:gd name="T1" fmla="*/ 0 h 88"/>
                <a:gd name="T2" fmla="*/ 0 w 134"/>
                <a:gd name="T3" fmla="*/ 88 h 88"/>
                <a:gd name="T4" fmla="*/ 134 w 134"/>
                <a:gd name="T5" fmla="*/ 0 h 88"/>
                <a:gd name="T6" fmla="*/ 0 60000 65536"/>
                <a:gd name="T7" fmla="*/ 0 60000 65536"/>
                <a:gd name="T8" fmla="*/ 0 60000 65536"/>
                <a:gd name="T9" fmla="*/ 0 w 134"/>
                <a:gd name="T10" fmla="*/ 0 h 88"/>
                <a:gd name="T11" fmla="*/ 134 w 134"/>
                <a:gd name="T12" fmla="*/ 88 h 88"/>
              </a:gdLst>
              <a:ahLst/>
              <a:cxnLst>
                <a:cxn ang="T6">
                  <a:pos x="T0" y="T1"/>
                </a:cxn>
                <a:cxn ang="T7">
                  <a:pos x="T2" y="T3"/>
                </a:cxn>
                <a:cxn ang="T8">
                  <a:pos x="T4" y="T5"/>
                </a:cxn>
              </a:cxnLst>
              <a:rect l="T9" t="T10" r="T11" b="T12"/>
              <a:pathLst>
                <a:path w="134" h="88">
                  <a:moveTo>
                    <a:pt x="134" y="0"/>
                  </a:moveTo>
                  <a:lnTo>
                    <a:pt x="0" y="88"/>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61" name="Line 59"/>
            <p:cNvSpPr>
              <a:spLocks noChangeShapeType="1"/>
            </p:cNvSpPr>
            <p:nvPr/>
          </p:nvSpPr>
          <p:spPr bwMode="auto">
            <a:xfrm flipH="1" flipV="1">
              <a:off x="997" y="1704"/>
              <a:ext cx="133" cy="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62" name="Line 60"/>
            <p:cNvSpPr>
              <a:spLocks noChangeShapeType="1"/>
            </p:cNvSpPr>
            <p:nvPr/>
          </p:nvSpPr>
          <p:spPr bwMode="auto">
            <a:xfrm flipH="1">
              <a:off x="1260" y="1723"/>
              <a:ext cx="134" cy="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63" name="Freeform 61"/>
            <p:cNvSpPr>
              <a:spLocks/>
            </p:cNvSpPr>
            <p:nvPr/>
          </p:nvSpPr>
          <p:spPr bwMode="auto">
            <a:xfrm>
              <a:off x="1260" y="1723"/>
              <a:ext cx="138" cy="96"/>
            </a:xfrm>
            <a:custGeom>
              <a:avLst/>
              <a:gdLst>
                <a:gd name="T0" fmla="*/ 134 w 138"/>
                <a:gd name="T1" fmla="*/ 0 h 96"/>
                <a:gd name="T2" fmla="*/ 138 w 138"/>
                <a:gd name="T3" fmla="*/ 0 h 96"/>
                <a:gd name="T4" fmla="*/ 138 w 138"/>
                <a:gd name="T5" fmla="*/ 9 h 96"/>
                <a:gd name="T6" fmla="*/ 4 w 138"/>
                <a:gd name="T7" fmla="*/ 96 h 96"/>
                <a:gd name="T8" fmla="*/ 0 w 138"/>
                <a:gd name="T9" fmla="*/ 87 h 96"/>
                <a:gd name="T10" fmla="*/ 134 w 138"/>
                <a:gd name="T11" fmla="*/ 0 h 96"/>
                <a:gd name="T12" fmla="*/ 134 w 138"/>
                <a:gd name="T13" fmla="*/ 0 h 96"/>
                <a:gd name="T14" fmla="*/ 0 60000 65536"/>
                <a:gd name="T15" fmla="*/ 0 60000 65536"/>
                <a:gd name="T16" fmla="*/ 0 60000 65536"/>
                <a:gd name="T17" fmla="*/ 0 60000 65536"/>
                <a:gd name="T18" fmla="*/ 0 60000 65536"/>
                <a:gd name="T19" fmla="*/ 0 60000 65536"/>
                <a:gd name="T20" fmla="*/ 0 60000 65536"/>
                <a:gd name="T21" fmla="*/ 0 w 138"/>
                <a:gd name="T22" fmla="*/ 0 h 96"/>
                <a:gd name="T23" fmla="*/ 138 w 138"/>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96">
                  <a:moveTo>
                    <a:pt x="134" y="0"/>
                  </a:moveTo>
                  <a:lnTo>
                    <a:pt x="138" y="0"/>
                  </a:lnTo>
                  <a:lnTo>
                    <a:pt x="138" y="9"/>
                  </a:lnTo>
                  <a:lnTo>
                    <a:pt x="4" y="96"/>
                  </a:lnTo>
                  <a:lnTo>
                    <a:pt x="0" y="87"/>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64" name="Freeform 62"/>
            <p:cNvSpPr>
              <a:spLocks/>
            </p:cNvSpPr>
            <p:nvPr/>
          </p:nvSpPr>
          <p:spPr bwMode="auto">
            <a:xfrm>
              <a:off x="1398" y="1446"/>
              <a:ext cx="1" cy="272"/>
            </a:xfrm>
            <a:custGeom>
              <a:avLst/>
              <a:gdLst>
                <a:gd name="T0" fmla="*/ 0 w 1"/>
                <a:gd name="T1" fmla="*/ 272 h 272"/>
                <a:gd name="T2" fmla="*/ 0 w 1"/>
                <a:gd name="T3" fmla="*/ 0 h 272"/>
                <a:gd name="T4" fmla="*/ 0 w 1"/>
                <a:gd name="T5" fmla="*/ 272 h 272"/>
                <a:gd name="T6" fmla="*/ 0 60000 65536"/>
                <a:gd name="T7" fmla="*/ 0 60000 65536"/>
                <a:gd name="T8" fmla="*/ 0 60000 65536"/>
                <a:gd name="T9" fmla="*/ 0 w 1"/>
                <a:gd name="T10" fmla="*/ 0 h 272"/>
                <a:gd name="T11" fmla="*/ 1 w 1"/>
                <a:gd name="T12" fmla="*/ 272 h 272"/>
              </a:gdLst>
              <a:ahLst/>
              <a:cxnLst>
                <a:cxn ang="T6">
                  <a:pos x="T0" y="T1"/>
                </a:cxn>
                <a:cxn ang="T7">
                  <a:pos x="T2" y="T3"/>
                </a:cxn>
                <a:cxn ang="T8">
                  <a:pos x="T4" y="T5"/>
                </a:cxn>
              </a:cxnLst>
              <a:rect l="T9" t="T10" r="T11" b="T12"/>
              <a:pathLst>
                <a:path w="1" h="272">
                  <a:moveTo>
                    <a:pt x="0" y="272"/>
                  </a:moveTo>
                  <a:lnTo>
                    <a:pt x="0" y="0"/>
                  </a:lnTo>
                  <a:lnTo>
                    <a:pt x="0" y="2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65" name="Freeform 63"/>
            <p:cNvSpPr>
              <a:spLocks/>
            </p:cNvSpPr>
            <p:nvPr/>
          </p:nvSpPr>
          <p:spPr bwMode="auto">
            <a:xfrm>
              <a:off x="1394" y="1442"/>
              <a:ext cx="9" cy="281"/>
            </a:xfrm>
            <a:custGeom>
              <a:avLst/>
              <a:gdLst>
                <a:gd name="T0" fmla="*/ 0 w 9"/>
                <a:gd name="T1" fmla="*/ 4 h 281"/>
                <a:gd name="T2" fmla="*/ 4 w 9"/>
                <a:gd name="T3" fmla="*/ 0 h 281"/>
                <a:gd name="T4" fmla="*/ 9 w 9"/>
                <a:gd name="T5" fmla="*/ 4 h 281"/>
                <a:gd name="T6" fmla="*/ 9 w 9"/>
                <a:gd name="T7" fmla="*/ 281 h 281"/>
                <a:gd name="T8" fmla="*/ 4 w 9"/>
                <a:gd name="T9" fmla="*/ 281 h 281"/>
                <a:gd name="T10" fmla="*/ 0 w 9"/>
                <a:gd name="T11" fmla="*/ 281 h 281"/>
                <a:gd name="T12" fmla="*/ 0 w 9"/>
                <a:gd name="T13" fmla="*/ 4 h 281"/>
                <a:gd name="T14" fmla="*/ 0 w 9"/>
                <a:gd name="T15" fmla="*/ 4 h 28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81"/>
                <a:gd name="T26" fmla="*/ 9 w 9"/>
                <a:gd name="T27" fmla="*/ 281 h 2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81">
                  <a:moveTo>
                    <a:pt x="0" y="4"/>
                  </a:moveTo>
                  <a:lnTo>
                    <a:pt x="4" y="0"/>
                  </a:lnTo>
                  <a:lnTo>
                    <a:pt x="9" y="4"/>
                  </a:lnTo>
                  <a:lnTo>
                    <a:pt x="9" y="281"/>
                  </a:lnTo>
                  <a:lnTo>
                    <a:pt x="4" y="281"/>
                  </a:lnTo>
                  <a:lnTo>
                    <a:pt x="0" y="281"/>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66" name="Freeform 64"/>
            <p:cNvSpPr>
              <a:spLocks/>
            </p:cNvSpPr>
            <p:nvPr/>
          </p:nvSpPr>
          <p:spPr bwMode="auto">
            <a:xfrm>
              <a:off x="1368" y="1460"/>
              <a:ext cx="1" cy="244"/>
            </a:xfrm>
            <a:custGeom>
              <a:avLst/>
              <a:gdLst>
                <a:gd name="T0" fmla="*/ 0 w 1"/>
                <a:gd name="T1" fmla="*/ 0 h 244"/>
                <a:gd name="T2" fmla="*/ 0 w 1"/>
                <a:gd name="T3" fmla="*/ 244 h 244"/>
                <a:gd name="T4" fmla="*/ 0 w 1"/>
                <a:gd name="T5" fmla="*/ 0 h 244"/>
                <a:gd name="T6" fmla="*/ 0 60000 65536"/>
                <a:gd name="T7" fmla="*/ 0 60000 65536"/>
                <a:gd name="T8" fmla="*/ 0 60000 65536"/>
                <a:gd name="T9" fmla="*/ 0 w 1"/>
                <a:gd name="T10" fmla="*/ 0 h 244"/>
                <a:gd name="T11" fmla="*/ 1 w 1"/>
                <a:gd name="T12" fmla="*/ 244 h 244"/>
              </a:gdLst>
              <a:ahLst/>
              <a:cxnLst>
                <a:cxn ang="T6">
                  <a:pos x="T0" y="T1"/>
                </a:cxn>
                <a:cxn ang="T7">
                  <a:pos x="T2" y="T3"/>
                </a:cxn>
                <a:cxn ang="T8">
                  <a:pos x="T4" y="T5"/>
                </a:cxn>
              </a:cxnLst>
              <a:rect l="T9" t="T10" r="T11" b="T12"/>
              <a:pathLst>
                <a:path w="1" h="244">
                  <a:moveTo>
                    <a:pt x="0" y="0"/>
                  </a:moveTo>
                  <a:lnTo>
                    <a:pt x="0" y="2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67" name="Line 65"/>
            <p:cNvSpPr>
              <a:spLocks noChangeShapeType="1"/>
            </p:cNvSpPr>
            <p:nvPr/>
          </p:nvSpPr>
          <p:spPr bwMode="auto">
            <a:xfrm flipV="1">
              <a:off x="1398" y="1442"/>
              <a:ext cx="1" cy="27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68" name="Line 66"/>
            <p:cNvSpPr>
              <a:spLocks noChangeShapeType="1"/>
            </p:cNvSpPr>
            <p:nvPr/>
          </p:nvSpPr>
          <p:spPr bwMode="auto">
            <a:xfrm>
              <a:off x="1368" y="1460"/>
              <a:ext cx="1" cy="2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69" name="Freeform 67"/>
            <p:cNvSpPr>
              <a:spLocks/>
            </p:cNvSpPr>
            <p:nvPr/>
          </p:nvSpPr>
          <p:spPr bwMode="auto">
            <a:xfrm>
              <a:off x="1364" y="1460"/>
              <a:ext cx="8" cy="244"/>
            </a:xfrm>
            <a:custGeom>
              <a:avLst/>
              <a:gdLst>
                <a:gd name="T0" fmla="*/ 0 w 8"/>
                <a:gd name="T1" fmla="*/ 0 h 244"/>
                <a:gd name="T2" fmla="*/ 8 w 8"/>
                <a:gd name="T3" fmla="*/ 0 h 244"/>
                <a:gd name="T4" fmla="*/ 8 w 8"/>
                <a:gd name="T5" fmla="*/ 244 h 244"/>
                <a:gd name="T6" fmla="*/ 0 w 8"/>
                <a:gd name="T7" fmla="*/ 244 h 244"/>
                <a:gd name="T8" fmla="*/ 0 w 8"/>
                <a:gd name="T9" fmla="*/ 0 h 244"/>
                <a:gd name="T10" fmla="*/ 0 w 8"/>
                <a:gd name="T11" fmla="*/ 0 h 244"/>
                <a:gd name="T12" fmla="*/ 0 60000 65536"/>
                <a:gd name="T13" fmla="*/ 0 60000 65536"/>
                <a:gd name="T14" fmla="*/ 0 60000 65536"/>
                <a:gd name="T15" fmla="*/ 0 60000 65536"/>
                <a:gd name="T16" fmla="*/ 0 60000 65536"/>
                <a:gd name="T17" fmla="*/ 0 60000 65536"/>
                <a:gd name="T18" fmla="*/ 0 w 8"/>
                <a:gd name="T19" fmla="*/ 0 h 244"/>
                <a:gd name="T20" fmla="*/ 8 w 8"/>
                <a:gd name="T21" fmla="*/ 244 h 244"/>
              </a:gdLst>
              <a:ahLst/>
              <a:cxnLst>
                <a:cxn ang="T12">
                  <a:pos x="T0" y="T1"/>
                </a:cxn>
                <a:cxn ang="T13">
                  <a:pos x="T2" y="T3"/>
                </a:cxn>
                <a:cxn ang="T14">
                  <a:pos x="T4" y="T5"/>
                </a:cxn>
                <a:cxn ang="T15">
                  <a:pos x="T6" y="T7"/>
                </a:cxn>
                <a:cxn ang="T16">
                  <a:pos x="T8" y="T9"/>
                </a:cxn>
                <a:cxn ang="T17">
                  <a:pos x="T10" y="T11"/>
                </a:cxn>
              </a:cxnLst>
              <a:rect l="T18" t="T19" r="T20" b="T21"/>
              <a:pathLst>
                <a:path w="8" h="244">
                  <a:moveTo>
                    <a:pt x="0" y="0"/>
                  </a:moveTo>
                  <a:lnTo>
                    <a:pt x="8" y="0"/>
                  </a:lnTo>
                  <a:lnTo>
                    <a:pt x="8" y="244"/>
                  </a:lnTo>
                  <a:lnTo>
                    <a:pt x="0" y="2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70" name="Freeform 68"/>
            <p:cNvSpPr>
              <a:spLocks/>
            </p:cNvSpPr>
            <p:nvPr/>
          </p:nvSpPr>
          <p:spPr bwMode="auto">
            <a:xfrm>
              <a:off x="1187" y="1303"/>
              <a:ext cx="207" cy="139"/>
            </a:xfrm>
            <a:custGeom>
              <a:avLst/>
              <a:gdLst>
                <a:gd name="T0" fmla="*/ 0 w 207"/>
                <a:gd name="T1" fmla="*/ 0 h 139"/>
                <a:gd name="T2" fmla="*/ 207 w 207"/>
                <a:gd name="T3" fmla="*/ 139 h 139"/>
                <a:gd name="T4" fmla="*/ 0 w 207"/>
                <a:gd name="T5" fmla="*/ 0 h 139"/>
                <a:gd name="T6" fmla="*/ 0 60000 65536"/>
                <a:gd name="T7" fmla="*/ 0 60000 65536"/>
                <a:gd name="T8" fmla="*/ 0 60000 65536"/>
                <a:gd name="T9" fmla="*/ 0 w 207"/>
                <a:gd name="T10" fmla="*/ 0 h 139"/>
                <a:gd name="T11" fmla="*/ 207 w 207"/>
                <a:gd name="T12" fmla="*/ 139 h 139"/>
              </a:gdLst>
              <a:ahLst/>
              <a:cxnLst>
                <a:cxn ang="T6">
                  <a:pos x="T0" y="T1"/>
                </a:cxn>
                <a:cxn ang="T7">
                  <a:pos x="T2" y="T3"/>
                </a:cxn>
                <a:cxn ang="T8">
                  <a:pos x="T4" y="T5"/>
                </a:cxn>
              </a:cxnLst>
              <a:rect l="T9" t="T10" r="T11" b="T12"/>
              <a:pathLst>
                <a:path w="207" h="139">
                  <a:moveTo>
                    <a:pt x="0" y="0"/>
                  </a:moveTo>
                  <a:lnTo>
                    <a:pt x="207" y="1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71" name="Freeform 69"/>
            <p:cNvSpPr>
              <a:spLocks/>
            </p:cNvSpPr>
            <p:nvPr/>
          </p:nvSpPr>
          <p:spPr bwMode="auto">
            <a:xfrm>
              <a:off x="1182" y="1299"/>
              <a:ext cx="216" cy="147"/>
            </a:xfrm>
            <a:custGeom>
              <a:avLst/>
              <a:gdLst>
                <a:gd name="T0" fmla="*/ 0 w 216"/>
                <a:gd name="T1" fmla="*/ 9 h 147"/>
                <a:gd name="T2" fmla="*/ 0 w 216"/>
                <a:gd name="T3" fmla="*/ 0 h 147"/>
                <a:gd name="T4" fmla="*/ 5 w 216"/>
                <a:gd name="T5" fmla="*/ 0 h 147"/>
                <a:gd name="T6" fmla="*/ 216 w 216"/>
                <a:gd name="T7" fmla="*/ 138 h 147"/>
                <a:gd name="T8" fmla="*/ 216 w 216"/>
                <a:gd name="T9" fmla="*/ 143 h 147"/>
                <a:gd name="T10" fmla="*/ 212 w 216"/>
                <a:gd name="T11" fmla="*/ 147 h 147"/>
                <a:gd name="T12" fmla="*/ 0 w 216"/>
                <a:gd name="T13" fmla="*/ 9 h 147"/>
                <a:gd name="T14" fmla="*/ 0 w 216"/>
                <a:gd name="T15" fmla="*/ 9 h 147"/>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147"/>
                <a:gd name="T26" fmla="*/ 216 w 216"/>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147">
                  <a:moveTo>
                    <a:pt x="0" y="9"/>
                  </a:moveTo>
                  <a:lnTo>
                    <a:pt x="0" y="0"/>
                  </a:lnTo>
                  <a:lnTo>
                    <a:pt x="5" y="0"/>
                  </a:lnTo>
                  <a:lnTo>
                    <a:pt x="216" y="138"/>
                  </a:lnTo>
                  <a:lnTo>
                    <a:pt x="216" y="143"/>
                  </a:lnTo>
                  <a:lnTo>
                    <a:pt x="212" y="147"/>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72" name="Freeform 70"/>
            <p:cNvSpPr>
              <a:spLocks/>
            </p:cNvSpPr>
            <p:nvPr/>
          </p:nvSpPr>
          <p:spPr bwMode="auto">
            <a:xfrm>
              <a:off x="1048" y="1303"/>
              <a:ext cx="130" cy="88"/>
            </a:xfrm>
            <a:custGeom>
              <a:avLst/>
              <a:gdLst>
                <a:gd name="T0" fmla="*/ 130 w 130"/>
                <a:gd name="T1" fmla="*/ 0 h 88"/>
                <a:gd name="T2" fmla="*/ 0 w 130"/>
                <a:gd name="T3" fmla="*/ 88 h 88"/>
                <a:gd name="T4" fmla="*/ 130 w 130"/>
                <a:gd name="T5" fmla="*/ 0 h 88"/>
                <a:gd name="T6" fmla="*/ 0 60000 65536"/>
                <a:gd name="T7" fmla="*/ 0 60000 65536"/>
                <a:gd name="T8" fmla="*/ 0 60000 65536"/>
                <a:gd name="T9" fmla="*/ 0 w 130"/>
                <a:gd name="T10" fmla="*/ 0 h 88"/>
                <a:gd name="T11" fmla="*/ 130 w 130"/>
                <a:gd name="T12" fmla="*/ 88 h 88"/>
              </a:gdLst>
              <a:ahLst/>
              <a:cxnLst>
                <a:cxn ang="T6">
                  <a:pos x="T0" y="T1"/>
                </a:cxn>
                <a:cxn ang="T7">
                  <a:pos x="T2" y="T3"/>
                </a:cxn>
                <a:cxn ang="T8">
                  <a:pos x="T4" y="T5"/>
                </a:cxn>
              </a:cxnLst>
              <a:rect l="T9" t="T10" r="T11" b="T12"/>
              <a:pathLst>
                <a:path w="130" h="88">
                  <a:moveTo>
                    <a:pt x="130" y="0"/>
                  </a:moveTo>
                  <a:lnTo>
                    <a:pt x="0" y="88"/>
                  </a:lnTo>
                  <a:lnTo>
                    <a:pt x="1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73" name="Line 71"/>
            <p:cNvSpPr>
              <a:spLocks noChangeShapeType="1"/>
            </p:cNvSpPr>
            <p:nvPr/>
          </p:nvSpPr>
          <p:spPr bwMode="auto">
            <a:xfrm>
              <a:off x="1182" y="1299"/>
              <a:ext cx="212" cy="1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74" name="Line 72"/>
            <p:cNvSpPr>
              <a:spLocks noChangeShapeType="1"/>
            </p:cNvSpPr>
            <p:nvPr/>
          </p:nvSpPr>
          <p:spPr bwMode="auto">
            <a:xfrm flipH="1">
              <a:off x="1044" y="1299"/>
              <a:ext cx="134" cy="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75" name="Freeform 73"/>
            <p:cNvSpPr>
              <a:spLocks/>
            </p:cNvSpPr>
            <p:nvPr/>
          </p:nvSpPr>
          <p:spPr bwMode="auto">
            <a:xfrm>
              <a:off x="1044" y="1299"/>
              <a:ext cx="138" cy="97"/>
            </a:xfrm>
            <a:custGeom>
              <a:avLst/>
              <a:gdLst>
                <a:gd name="T0" fmla="*/ 134 w 138"/>
                <a:gd name="T1" fmla="*/ 0 h 97"/>
                <a:gd name="T2" fmla="*/ 138 w 138"/>
                <a:gd name="T3" fmla="*/ 0 h 97"/>
                <a:gd name="T4" fmla="*/ 138 w 138"/>
                <a:gd name="T5" fmla="*/ 9 h 97"/>
                <a:gd name="T6" fmla="*/ 4 w 138"/>
                <a:gd name="T7" fmla="*/ 97 h 97"/>
                <a:gd name="T8" fmla="*/ 0 w 138"/>
                <a:gd name="T9" fmla="*/ 87 h 97"/>
                <a:gd name="T10" fmla="*/ 134 w 138"/>
                <a:gd name="T11" fmla="*/ 0 h 97"/>
                <a:gd name="T12" fmla="*/ 134 w 138"/>
                <a:gd name="T13" fmla="*/ 0 h 97"/>
                <a:gd name="T14" fmla="*/ 0 60000 65536"/>
                <a:gd name="T15" fmla="*/ 0 60000 65536"/>
                <a:gd name="T16" fmla="*/ 0 60000 65536"/>
                <a:gd name="T17" fmla="*/ 0 60000 65536"/>
                <a:gd name="T18" fmla="*/ 0 60000 65536"/>
                <a:gd name="T19" fmla="*/ 0 60000 65536"/>
                <a:gd name="T20" fmla="*/ 0 60000 65536"/>
                <a:gd name="T21" fmla="*/ 0 w 138"/>
                <a:gd name="T22" fmla="*/ 0 h 97"/>
                <a:gd name="T23" fmla="*/ 138 w 138"/>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97">
                  <a:moveTo>
                    <a:pt x="134" y="0"/>
                  </a:moveTo>
                  <a:lnTo>
                    <a:pt x="138" y="0"/>
                  </a:lnTo>
                  <a:lnTo>
                    <a:pt x="138" y="9"/>
                  </a:lnTo>
                  <a:lnTo>
                    <a:pt x="4" y="97"/>
                  </a:lnTo>
                  <a:lnTo>
                    <a:pt x="0" y="87"/>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76" name="Freeform 74"/>
            <p:cNvSpPr>
              <a:spLocks/>
            </p:cNvSpPr>
            <p:nvPr/>
          </p:nvSpPr>
          <p:spPr bwMode="auto">
            <a:xfrm>
              <a:off x="1061" y="1340"/>
              <a:ext cx="121" cy="79"/>
            </a:xfrm>
            <a:custGeom>
              <a:avLst/>
              <a:gdLst>
                <a:gd name="T0" fmla="*/ 121 w 121"/>
                <a:gd name="T1" fmla="*/ 0 h 79"/>
                <a:gd name="T2" fmla="*/ 0 w 121"/>
                <a:gd name="T3" fmla="*/ 79 h 79"/>
                <a:gd name="T4" fmla="*/ 121 w 121"/>
                <a:gd name="T5" fmla="*/ 0 h 79"/>
                <a:gd name="T6" fmla="*/ 0 60000 65536"/>
                <a:gd name="T7" fmla="*/ 0 60000 65536"/>
                <a:gd name="T8" fmla="*/ 0 60000 65536"/>
                <a:gd name="T9" fmla="*/ 0 w 121"/>
                <a:gd name="T10" fmla="*/ 0 h 79"/>
                <a:gd name="T11" fmla="*/ 121 w 121"/>
                <a:gd name="T12" fmla="*/ 79 h 79"/>
              </a:gdLst>
              <a:ahLst/>
              <a:cxnLst>
                <a:cxn ang="T6">
                  <a:pos x="T0" y="T1"/>
                </a:cxn>
                <a:cxn ang="T7">
                  <a:pos x="T2" y="T3"/>
                </a:cxn>
                <a:cxn ang="T8">
                  <a:pos x="T4" y="T5"/>
                </a:cxn>
              </a:cxnLst>
              <a:rect l="T9" t="T10" r="T11" b="T12"/>
              <a:pathLst>
                <a:path w="121" h="79">
                  <a:moveTo>
                    <a:pt x="121" y="0"/>
                  </a:moveTo>
                  <a:lnTo>
                    <a:pt x="0" y="79"/>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77" name="Freeform 75"/>
            <p:cNvSpPr>
              <a:spLocks/>
            </p:cNvSpPr>
            <p:nvPr/>
          </p:nvSpPr>
          <p:spPr bwMode="auto">
            <a:xfrm>
              <a:off x="1057" y="1336"/>
              <a:ext cx="130" cy="87"/>
            </a:xfrm>
            <a:custGeom>
              <a:avLst/>
              <a:gdLst>
                <a:gd name="T0" fmla="*/ 125 w 130"/>
                <a:gd name="T1" fmla="*/ 0 h 87"/>
                <a:gd name="T2" fmla="*/ 130 w 130"/>
                <a:gd name="T3" fmla="*/ 9 h 87"/>
                <a:gd name="T4" fmla="*/ 9 w 130"/>
                <a:gd name="T5" fmla="*/ 87 h 87"/>
                <a:gd name="T6" fmla="*/ 0 w 130"/>
                <a:gd name="T7" fmla="*/ 78 h 87"/>
                <a:gd name="T8" fmla="*/ 125 w 130"/>
                <a:gd name="T9" fmla="*/ 0 h 87"/>
                <a:gd name="T10" fmla="*/ 125 w 130"/>
                <a:gd name="T11" fmla="*/ 0 h 87"/>
                <a:gd name="T12" fmla="*/ 0 60000 65536"/>
                <a:gd name="T13" fmla="*/ 0 60000 65536"/>
                <a:gd name="T14" fmla="*/ 0 60000 65536"/>
                <a:gd name="T15" fmla="*/ 0 60000 65536"/>
                <a:gd name="T16" fmla="*/ 0 60000 65536"/>
                <a:gd name="T17" fmla="*/ 0 60000 65536"/>
                <a:gd name="T18" fmla="*/ 0 w 130"/>
                <a:gd name="T19" fmla="*/ 0 h 87"/>
                <a:gd name="T20" fmla="*/ 130 w 130"/>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30" h="87">
                  <a:moveTo>
                    <a:pt x="125" y="0"/>
                  </a:moveTo>
                  <a:lnTo>
                    <a:pt x="130" y="9"/>
                  </a:lnTo>
                  <a:lnTo>
                    <a:pt x="9" y="87"/>
                  </a:lnTo>
                  <a:lnTo>
                    <a:pt x="0" y="78"/>
                  </a:lnTo>
                  <a:lnTo>
                    <a:pt x="1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78" name="Freeform 76"/>
            <p:cNvSpPr>
              <a:spLocks/>
            </p:cNvSpPr>
            <p:nvPr/>
          </p:nvSpPr>
          <p:spPr bwMode="auto">
            <a:xfrm>
              <a:off x="1403" y="1723"/>
              <a:ext cx="168" cy="64"/>
            </a:xfrm>
            <a:custGeom>
              <a:avLst/>
              <a:gdLst>
                <a:gd name="T0" fmla="*/ 168 w 168"/>
                <a:gd name="T1" fmla="*/ 64 h 64"/>
                <a:gd name="T2" fmla="*/ 0 w 168"/>
                <a:gd name="T3" fmla="*/ 0 h 64"/>
                <a:gd name="T4" fmla="*/ 168 w 168"/>
                <a:gd name="T5" fmla="*/ 64 h 64"/>
                <a:gd name="T6" fmla="*/ 0 60000 65536"/>
                <a:gd name="T7" fmla="*/ 0 60000 65536"/>
                <a:gd name="T8" fmla="*/ 0 60000 65536"/>
                <a:gd name="T9" fmla="*/ 0 w 168"/>
                <a:gd name="T10" fmla="*/ 0 h 64"/>
                <a:gd name="T11" fmla="*/ 168 w 168"/>
                <a:gd name="T12" fmla="*/ 64 h 64"/>
              </a:gdLst>
              <a:ahLst/>
              <a:cxnLst>
                <a:cxn ang="T6">
                  <a:pos x="T0" y="T1"/>
                </a:cxn>
                <a:cxn ang="T7">
                  <a:pos x="T2" y="T3"/>
                </a:cxn>
                <a:cxn ang="T8">
                  <a:pos x="T4" y="T5"/>
                </a:cxn>
              </a:cxnLst>
              <a:rect l="T9" t="T10" r="T11" b="T12"/>
              <a:pathLst>
                <a:path w="168" h="64">
                  <a:moveTo>
                    <a:pt x="168" y="64"/>
                  </a:moveTo>
                  <a:lnTo>
                    <a:pt x="0" y="0"/>
                  </a:lnTo>
                  <a:lnTo>
                    <a:pt x="168"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79" name="Line 77"/>
            <p:cNvSpPr>
              <a:spLocks noChangeShapeType="1"/>
            </p:cNvSpPr>
            <p:nvPr/>
          </p:nvSpPr>
          <p:spPr bwMode="auto">
            <a:xfrm flipH="1">
              <a:off x="1057" y="1336"/>
              <a:ext cx="121"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80" name="Line 78"/>
            <p:cNvSpPr>
              <a:spLocks noChangeShapeType="1"/>
            </p:cNvSpPr>
            <p:nvPr/>
          </p:nvSpPr>
          <p:spPr bwMode="auto">
            <a:xfrm flipH="1" flipV="1">
              <a:off x="1403" y="1723"/>
              <a:ext cx="168" cy="6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81" name="Freeform 79"/>
            <p:cNvSpPr>
              <a:spLocks/>
            </p:cNvSpPr>
            <p:nvPr/>
          </p:nvSpPr>
          <p:spPr bwMode="auto">
            <a:xfrm>
              <a:off x="1398" y="1723"/>
              <a:ext cx="177" cy="69"/>
            </a:xfrm>
            <a:custGeom>
              <a:avLst/>
              <a:gdLst>
                <a:gd name="T0" fmla="*/ 177 w 177"/>
                <a:gd name="T1" fmla="*/ 59 h 69"/>
                <a:gd name="T2" fmla="*/ 173 w 177"/>
                <a:gd name="T3" fmla="*/ 69 h 69"/>
                <a:gd name="T4" fmla="*/ 0 w 177"/>
                <a:gd name="T5" fmla="*/ 9 h 69"/>
                <a:gd name="T6" fmla="*/ 0 w 177"/>
                <a:gd name="T7" fmla="*/ 0 h 69"/>
                <a:gd name="T8" fmla="*/ 5 w 177"/>
                <a:gd name="T9" fmla="*/ 0 h 69"/>
                <a:gd name="T10" fmla="*/ 177 w 177"/>
                <a:gd name="T11" fmla="*/ 59 h 69"/>
                <a:gd name="T12" fmla="*/ 177 w 177"/>
                <a:gd name="T13" fmla="*/ 59 h 69"/>
                <a:gd name="T14" fmla="*/ 0 60000 65536"/>
                <a:gd name="T15" fmla="*/ 0 60000 65536"/>
                <a:gd name="T16" fmla="*/ 0 60000 65536"/>
                <a:gd name="T17" fmla="*/ 0 60000 65536"/>
                <a:gd name="T18" fmla="*/ 0 60000 65536"/>
                <a:gd name="T19" fmla="*/ 0 60000 65536"/>
                <a:gd name="T20" fmla="*/ 0 60000 65536"/>
                <a:gd name="T21" fmla="*/ 0 w 177"/>
                <a:gd name="T22" fmla="*/ 0 h 69"/>
                <a:gd name="T23" fmla="*/ 177 w 177"/>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 h="69">
                  <a:moveTo>
                    <a:pt x="177" y="59"/>
                  </a:moveTo>
                  <a:lnTo>
                    <a:pt x="173" y="69"/>
                  </a:lnTo>
                  <a:lnTo>
                    <a:pt x="0" y="9"/>
                  </a:lnTo>
                  <a:lnTo>
                    <a:pt x="0" y="0"/>
                  </a:lnTo>
                  <a:lnTo>
                    <a:pt x="5" y="0"/>
                  </a:lnTo>
                  <a:lnTo>
                    <a:pt x="177"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82" name="Freeform 80"/>
            <p:cNvSpPr>
              <a:spLocks/>
            </p:cNvSpPr>
            <p:nvPr/>
          </p:nvSpPr>
          <p:spPr bwMode="auto">
            <a:xfrm>
              <a:off x="1687" y="1584"/>
              <a:ext cx="91" cy="143"/>
            </a:xfrm>
            <a:custGeom>
              <a:avLst/>
              <a:gdLst>
                <a:gd name="T0" fmla="*/ 91 w 91"/>
                <a:gd name="T1" fmla="*/ 0 h 143"/>
                <a:gd name="T2" fmla="*/ 0 w 91"/>
                <a:gd name="T3" fmla="*/ 143 h 143"/>
                <a:gd name="T4" fmla="*/ 91 w 91"/>
                <a:gd name="T5" fmla="*/ 0 h 143"/>
                <a:gd name="T6" fmla="*/ 0 60000 65536"/>
                <a:gd name="T7" fmla="*/ 0 60000 65536"/>
                <a:gd name="T8" fmla="*/ 0 60000 65536"/>
                <a:gd name="T9" fmla="*/ 0 w 91"/>
                <a:gd name="T10" fmla="*/ 0 h 143"/>
                <a:gd name="T11" fmla="*/ 91 w 91"/>
                <a:gd name="T12" fmla="*/ 143 h 143"/>
              </a:gdLst>
              <a:ahLst/>
              <a:cxnLst>
                <a:cxn ang="T6">
                  <a:pos x="T0" y="T1"/>
                </a:cxn>
                <a:cxn ang="T7">
                  <a:pos x="T2" y="T3"/>
                </a:cxn>
                <a:cxn ang="T8">
                  <a:pos x="T4" y="T5"/>
                </a:cxn>
              </a:cxnLst>
              <a:rect l="T9" t="T10" r="T11" b="T12"/>
              <a:pathLst>
                <a:path w="91" h="143">
                  <a:moveTo>
                    <a:pt x="91" y="0"/>
                  </a:moveTo>
                  <a:lnTo>
                    <a:pt x="0" y="143"/>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83" name="Freeform 81"/>
            <p:cNvSpPr>
              <a:spLocks/>
            </p:cNvSpPr>
            <p:nvPr/>
          </p:nvSpPr>
          <p:spPr bwMode="auto">
            <a:xfrm>
              <a:off x="1683" y="1584"/>
              <a:ext cx="99" cy="148"/>
            </a:xfrm>
            <a:custGeom>
              <a:avLst/>
              <a:gdLst>
                <a:gd name="T0" fmla="*/ 91 w 99"/>
                <a:gd name="T1" fmla="*/ 0 h 148"/>
                <a:gd name="T2" fmla="*/ 99 w 99"/>
                <a:gd name="T3" fmla="*/ 0 h 148"/>
                <a:gd name="T4" fmla="*/ 99 w 99"/>
                <a:gd name="T5" fmla="*/ 5 h 148"/>
                <a:gd name="T6" fmla="*/ 9 w 99"/>
                <a:gd name="T7" fmla="*/ 148 h 148"/>
                <a:gd name="T8" fmla="*/ 0 w 99"/>
                <a:gd name="T9" fmla="*/ 139 h 148"/>
                <a:gd name="T10" fmla="*/ 91 w 99"/>
                <a:gd name="T11" fmla="*/ 0 h 148"/>
                <a:gd name="T12" fmla="*/ 91 w 99"/>
                <a:gd name="T13" fmla="*/ 0 h 148"/>
                <a:gd name="T14" fmla="*/ 0 60000 65536"/>
                <a:gd name="T15" fmla="*/ 0 60000 65536"/>
                <a:gd name="T16" fmla="*/ 0 60000 65536"/>
                <a:gd name="T17" fmla="*/ 0 60000 65536"/>
                <a:gd name="T18" fmla="*/ 0 60000 65536"/>
                <a:gd name="T19" fmla="*/ 0 60000 65536"/>
                <a:gd name="T20" fmla="*/ 0 60000 65536"/>
                <a:gd name="T21" fmla="*/ 0 w 99"/>
                <a:gd name="T22" fmla="*/ 0 h 148"/>
                <a:gd name="T23" fmla="*/ 99 w 99"/>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48">
                  <a:moveTo>
                    <a:pt x="91" y="0"/>
                  </a:moveTo>
                  <a:lnTo>
                    <a:pt x="99" y="0"/>
                  </a:lnTo>
                  <a:lnTo>
                    <a:pt x="99" y="5"/>
                  </a:lnTo>
                  <a:lnTo>
                    <a:pt x="9" y="148"/>
                  </a:lnTo>
                  <a:lnTo>
                    <a:pt x="0" y="139"/>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84" name="Freeform 82"/>
            <p:cNvSpPr>
              <a:spLocks/>
            </p:cNvSpPr>
            <p:nvPr/>
          </p:nvSpPr>
          <p:spPr bwMode="auto">
            <a:xfrm>
              <a:off x="1692" y="1446"/>
              <a:ext cx="86" cy="134"/>
            </a:xfrm>
            <a:custGeom>
              <a:avLst/>
              <a:gdLst>
                <a:gd name="T0" fmla="*/ 0 w 86"/>
                <a:gd name="T1" fmla="*/ 0 h 134"/>
                <a:gd name="T2" fmla="*/ 86 w 86"/>
                <a:gd name="T3" fmla="*/ 134 h 134"/>
                <a:gd name="T4" fmla="*/ 0 w 86"/>
                <a:gd name="T5" fmla="*/ 0 h 134"/>
                <a:gd name="T6" fmla="*/ 0 60000 65536"/>
                <a:gd name="T7" fmla="*/ 0 60000 65536"/>
                <a:gd name="T8" fmla="*/ 0 60000 65536"/>
                <a:gd name="T9" fmla="*/ 0 w 86"/>
                <a:gd name="T10" fmla="*/ 0 h 134"/>
                <a:gd name="T11" fmla="*/ 86 w 86"/>
                <a:gd name="T12" fmla="*/ 134 h 134"/>
              </a:gdLst>
              <a:ahLst/>
              <a:cxnLst>
                <a:cxn ang="T6">
                  <a:pos x="T0" y="T1"/>
                </a:cxn>
                <a:cxn ang="T7">
                  <a:pos x="T2" y="T3"/>
                </a:cxn>
                <a:cxn ang="T8">
                  <a:pos x="T4" y="T5"/>
                </a:cxn>
              </a:cxnLst>
              <a:rect l="T9" t="T10" r="T11" b="T12"/>
              <a:pathLst>
                <a:path w="86" h="134">
                  <a:moveTo>
                    <a:pt x="0" y="0"/>
                  </a:moveTo>
                  <a:lnTo>
                    <a:pt x="86" y="13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85" name="Line 83"/>
            <p:cNvSpPr>
              <a:spLocks noChangeShapeType="1"/>
            </p:cNvSpPr>
            <p:nvPr/>
          </p:nvSpPr>
          <p:spPr bwMode="auto">
            <a:xfrm flipH="1">
              <a:off x="1687" y="1584"/>
              <a:ext cx="91" cy="14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86" name="Line 84"/>
            <p:cNvSpPr>
              <a:spLocks noChangeShapeType="1"/>
            </p:cNvSpPr>
            <p:nvPr/>
          </p:nvSpPr>
          <p:spPr bwMode="auto">
            <a:xfrm>
              <a:off x="1692" y="1442"/>
              <a:ext cx="86" cy="13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87" name="Freeform 85"/>
            <p:cNvSpPr>
              <a:spLocks/>
            </p:cNvSpPr>
            <p:nvPr/>
          </p:nvSpPr>
          <p:spPr bwMode="auto">
            <a:xfrm>
              <a:off x="1687" y="1442"/>
              <a:ext cx="95" cy="142"/>
            </a:xfrm>
            <a:custGeom>
              <a:avLst/>
              <a:gdLst>
                <a:gd name="T0" fmla="*/ 0 w 95"/>
                <a:gd name="T1" fmla="*/ 4 h 142"/>
                <a:gd name="T2" fmla="*/ 9 w 95"/>
                <a:gd name="T3" fmla="*/ 0 h 142"/>
                <a:gd name="T4" fmla="*/ 95 w 95"/>
                <a:gd name="T5" fmla="*/ 133 h 142"/>
                <a:gd name="T6" fmla="*/ 95 w 95"/>
                <a:gd name="T7" fmla="*/ 142 h 142"/>
                <a:gd name="T8" fmla="*/ 87 w 95"/>
                <a:gd name="T9" fmla="*/ 142 h 142"/>
                <a:gd name="T10" fmla="*/ 0 w 95"/>
                <a:gd name="T11" fmla="*/ 4 h 142"/>
                <a:gd name="T12" fmla="*/ 0 w 95"/>
                <a:gd name="T13" fmla="*/ 4 h 142"/>
                <a:gd name="T14" fmla="*/ 0 60000 65536"/>
                <a:gd name="T15" fmla="*/ 0 60000 65536"/>
                <a:gd name="T16" fmla="*/ 0 60000 65536"/>
                <a:gd name="T17" fmla="*/ 0 60000 65536"/>
                <a:gd name="T18" fmla="*/ 0 60000 65536"/>
                <a:gd name="T19" fmla="*/ 0 60000 65536"/>
                <a:gd name="T20" fmla="*/ 0 60000 65536"/>
                <a:gd name="T21" fmla="*/ 0 w 95"/>
                <a:gd name="T22" fmla="*/ 0 h 142"/>
                <a:gd name="T23" fmla="*/ 95 w 95"/>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142">
                  <a:moveTo>
                    <a:pt x="0" y="4"/>
                  </a:moveTo>
                  <a:lnTo>
                    <a:pt x="9" y="0"/>
                  </a:lnTo>
                  <a:lnTo>
                    <a:pt x="95" y="133"/>
                  </a:lnTo>
                  <a:lnTo>
                    <a:pt x="95" y="142"/>
                  </a:lnTo>
                  <a:lnTo>
                    <a:pt x="87" y="142"/>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88" name="Freeform 86"/>
            <p:cNvSpPr>
              <a:spLocks/>
            </p:cNvSpPr>
            <p:nvPr/>
          </p:nvSpPr>
          <p:spPr bwMode="auto">
            <a:xfrm>
              <a:off x="1670" y="1465"/>
              <a:ext cx="74" cy="115"/>
            </a:xfrm>
            <a:custGeom>
              <a:avLst/>
              <a:gdLst>
                <a:gd name="T0" fmla="*/ 0 w 74"/>
                <a:gd name="T1" fmla="*/ 0 h 115"/>
                <a:gd name="T2" fmla="*/ 74 w 74"/>
                <a:gd name="T3" fmla="*/ 115 h 115"/>
                <a:gd name="T4" fmla="*/ 0 w 74"/>
                <a:gd name="T5" fmla="*/ 0 h 115"/>
                <a:gd name="T6" fmla="*/ 0 60000 65536"/>
                <a:gd name="T7" fmla="*/ 0 60000 65536"/>
                <a:gd name="T8" fmla="*/ 0 60000 65536"/>
                <a:gd name="T9" fmla="*/ 0 w 74"/>
                <a:gd name="T10" fmla="*/ 0 h 115"/>
                <a:gd name="T11" fmla="*/ 74 w 74"/>
                <a:gd name="T12" fmla="*/ 115 h 115"/>
              </a:gdLst>
              <a:ahLst/>
              <a:cxnLst>
                <a:cxn ang="T6">
                  <a:pos x="T0" y="T1"/>
                </a:cxn>
                <a:cxn ang="T7">
                  <a:pos x="T2" y="T3"/>
                </a:cxn>
                <a:cxn ang="T8">
                  <a:pos x="T4" y="T5"/>
                </a:cxn>
              </a:cxnLst>
              <a:rect l="T9" t="T10" r="T11" b="T12"/>
              <a:pathLst>
                <a:path w="74" h="115">
                  <a:moveTo>
                    <a:pt x="0" y="0"/>
                  </a:moveTo>
                  <a:lnTo>
                    <a:pt x="74" y="1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89" name="Freeform 87"/>
            <p:cNvSpPr>
              <a:spLocks/>
            </p:cNvSpPr>
            <p:nvPr/>
          </p:nvSpPr>
          <p:spPr bwMode="auto">
            <a:xfrm>
              <a:off x="1666" y="1460"/>
              <a:ext cx="82" cy="124"/>
            </a:xfrm>
            <a:custGeom>
              <a:avLst/>
              <a:gdLst>
                <a:gd name="T0" fmla="*/ 0 w 82"/>
                <a:gd name="T1" fmla="*/ 9 h 124"/>
                <a:gd name="T2" fmla="*/ 9 w 82"/>
                <a:gd name="T3" fmla="*/ 0 h 124"/>
                <a:gd name="T4" fmla="*/ 82 w 82"/>
                <a:gd name="T5" fmla="*/ 120 h 124"/>
                <a:gd name="T6" fmla="*/ 73 w 82"/>
                <a:gd name="T7" fmla="*/ 124 h 124"/>
                <a:gd name="T8" fmla="*/ 0 w 82"/>
                <a:gd name="T9" fmla="*/ 9 h 124"/>
                <a:gd name="T10" fmla="*/ 0 w 82"/>
                <a:gd name="T11" fmla="*/ 9 h 124"/>
                <a:gd name="T12" fmla="*/ 0 60000 65536"/>
                <a:gd name="T13" fmla="*/ 0 60000 65536"/>
                <a:gd name="T14" fmla="*/ 0 60000 65536"/>
                <a:gd name="T15" fmla="*/ 0 60000 65536"/>
                <a:gd name="T16" fmla="*/ 0 60000 65536"/>
                <a:gd name="T17" fmla="*/ 0 60000 65536"/>
                <a:gd name="T18" fmla="*/ 0 w 82"/>
                <a:gd name="T19" fmla="*/ 0 h 124"/>
                <a:gd name="T20" fmla="*/ 82 w 82"/>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82" h="124">
                  <a:moveTo>
                    <a:pt x="0" y="9"/>
                  </a:moveTo>
                  <a:lnTo>
                    <a:pt x="9" y="0"/>
                  </a:lnTo>
                  <a:lnTo>
                    <a:pt x="82" y="120"/>
                  </a:lnTo>
                  <a:lnTo>
                    <a:pt x="73" y="124"/>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90" name="Freeform 88"/>
            <p:cNvSpPr>
              <a:spLocks/>
            </p:cNvSpPr>
            <p:nvPr/>
          </p:nvSpPr>
          <p:spPr bwMode="auto">
            <a:xfrm>
              <a:off x="1403" y="1377"/>
              <a:ext cx="168" cy="65"/>
            </a:xfrm>
            <a:custGeom>
              <a:avLst/>
              <a:gdLst>
                <a:gd name="T0" fmla="*/ 0 w 168"/>
                <a:gd name="T1" fmla="*/ 65 h 65"/>
                <a:gd name="T2" fmla="*/ 168 w 168"/>
                <a:gd name="T3" fmla="*/ 0 h 65"/>
                <a:gd name="T4" fmla="*/ 0 w 168"/>
                <a:gd name="T5" fmla="*/ 65 h 65"/>
                <a:gd name="T6" fmla="*/ 0 60000 65536"/>
                <a:gd name="T7" fmla="*/ 0 60000 65536"/>
                <a:gd name="T8" fmla="*/ 0 60000 65536"/>
                <a:gd name="T9" fmla="*/ 0 w 168"/>
                <a:gd name="T10" fmla="*/ 0 h 65"/>
                <a:gd name="T11" fmla="*/ 168 w 168"/>
                <a:gd name="T12" fmla="*/ 65 h 65"/>
              </a:gdLst>
              <a:ahLst/>
              <a:cxnLst>
                <a:cxn ang="T6">
                  <a:pos x="T0" y="T1"/>
                </a:cxn>
                <a:cxn ang="T7">
                  <a:pos x="T2" y="T3"/>
                </a:cxn>
                <a:cxn ang="T8">
                  <a:pos x="T4" y="T5"/>
                </a:cxn>
              </a:cxnLst>
              <a:rect l="T9" t="T10" r="T11" b="T12"/>
              <a:pathLst>
                <a:path w="168" h="65">
                  <a:moveTo>
                    <a:pt x="0" y="65"/>
                  </a:moveTo>
                  <a:lnTo>
                    <a:pt x="168" y="0"/>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91" name="Line 89"/>
            <p:cNvSpPr>
              <a:spLocks noChangeShapeType="1"/>
            </p:cNvSpPr>
            <p:nvPr/>
          </p:nvSpPr>
          <p:spPr bwMode="auto">
            <a:xfrm>
              <a:off x="1666" y="1460"/>
              <a:ext cx="78" cy="12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92" name="Line 90"/>
            <p:cNvSpPr>
              <a:spLocks noChangeShapeType="1"/>
            </p:cNvSpPr>
            <p:nvPr/>
          </p:nvSpPr>
          <p:spPr bwMode="auto">
            <a:xfrm flipV="1">
              <a:off x="1403" y="1377"/>
              <a:ext cx="168" cy="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93" name="Freeform 91"/>
            <p:cNvSpPr>
              <a:spLocks/>
            </p:cNvSpPr>
            <p:nvPr/>
          </p:nvSpPr>
          <p:spPr bwMode="auto">
            <a:xfrm>
              <a:off x="1398" y="1373"/>
              <a:ext cx="177" cy="73"/>
            </a:xfrm>
            <a:custGeom>
              <a:avLst/>
              <a:gdLst>
                <a:gd name="T0" fmla="*/ 173 w 177"/>
                <a:gd name="T1" fmla="*/ 0 h 73"/>
                <a:gd name="T2" fmla="*/ 177 w 177"/>
                <a:gd name="T3" fmla="*/ 9 h 73"/>
                <a:gd name="T4" fmla="*/ 5 w 177"/>
                <a:gd name="T5" fmla="*/ 73 h 73"/>
                <a:gd name="T6" fmla="*/ 0 w 177"/>
                <a:gd name="T7" fmla="*/ 69 h 73"/>
                <a:gd name="T8" fmla="*/ 0 w 177"/>
                <a:gd name="T9" fmla="*/ 64 h 73"/>
                <a:gd name="T10" fmla="*/ 173 w 177"/>
                <a:gd name="T11" fmla="*/ 0 h 73"/>
                <a:gd name="T12" fmla="*/ 173 w 177"/>
                <a:gd name="T13" fmla="*/ 0 h 73"/>
                <a:gd name="T14" fmla="*/ 0 60000 65536"/>
                <a:gd name="T15" fmla="*/ 0 60000 65536"/>
                <a:gd name="T16" fmla="*/ 0 60000 65536"/>
                <a:gd name="T17" fmla="*/ 0 60000 65536"/>
                <a:gd name="T18" fmla="*/ 0 60000 65536"/>
                <a:gd name="T19" fmla="*/ 0 60000 65536"/>
                <a:gd name="T20" fmla="*/ 0 60000 65536"/>
                <a:gd name="T21" fmla="*/ 0 w 177"/>
                <a:gd name="T22" fmla="*/ 0 h 73"/>
                <a:gd name="T23" fmla="*/ 177 w 17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 h="73">
                  <a:moveTo>
                    <a:pt x="173" y="0"/>
                  </a:moveTo>
                  <a:lnTo>
                    <a:pt x="177" y="9"/>
                  </a:lnTo>
                  <a:lnTo>
                    <a:pt x="5" y="73"/>
                  </a:lnTo>
                  <a:lnTo>
                    <a:pt x="0" y="69"/>
                  </a:lnTo>
                  <a:lnTo>
                    <a:pt x="0" y="64"/>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94" name="Freeform 92"/>
            <p:cNvSpPr>
              <a:spLocks/>
            </p:cNvSpPr>
            <p:nvPr/>
          </p:nvSpPr>
          <p:spPr bwMode="auto">
            <a:xfrm>
              <a:off x="1182" y="1110"/>
              <a:ext cx="1" cy="184"/>
            </a:xfrm>
            <a:custGeom>
              <a:avLst/>
              <a:gdLst>
                <a:gd name="T0" fmla="*/ 0 w 1"/>
                <a:gd name="T1" fmla="*/ 184 h 184"/>
                <a:gd name="T2" fmla="*/ 0 w 1"/>
                <a:gd name="T3" fmla="*/ 0 h 184"/>
                <a:gd name="T4" fmla="*/ 0 w 1"/>
                <a:gd name="T5" fmla="*/ 184 h 184"/>
                <a:gd name="T6" fmla="*/ 0 60000 65536"/>
                <a:gd name="T7" fmla="*/ 0 60000 65536"/>
                <a:gd name="T8" fmla="*/ 0 60000 65536"/>
                <a:gd name="T9" fmla="*/ 0 w 1"/>
                <a:gd name="T10" fmla="*/ 0 h 184"/>
                <a:gd name="T11" fmla="*/ 1 w 1"/>
                <a:gd name="T12" fmla="*/ 184 h 184"/>
              </a:gdLst>
              <a:ahLst/>
              <a:cxnLst>
                <a:cxn ang="T6">
                  <a:pos x="T0" y="T1"/>
                </a:cxn>
                <a:cxn ang="T7">
                  <a:pos x="T2" y="T3"/>
                </a:cxn>
                <a:cxn ang="T8">
                  <a:pos x="T4" y="T5"/>
                </a:cxn>
              </a:cxnLst>
              <a:rect l="T9" t="T10" r="T11" b="T12"/>
              <a:pathLst>
                <a:path w="1" h="184">
                  <a:moveTo>
                    <a:pt x="0" y="184"/>
                  </a:moveTo>
                  <a:lnTo>
                    <a:pt x="0" y="0"/>
                  </a:lnTo>
                  <a:lnTo>
                    <a:pt x="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95" name="Freeform 93"/>
            <p:cNvSpPr>
              <a:spLocks/>
            </p:cNvSpPr>
            <p:nvPr/>
          </p:nvSpPr>
          <p:spPr bwMode="auto">
            <a:xfrm>
              <a:off x="1178" y="1110"/>
              <a:ext cx="9" cy="189"/>
            </a:xfrm>
            <a:custGeom>
              <a:avLst/>
              <a:gdLst>
                <a:gd name="T0" fmla="*/ 0 w 9"/>
                <a:gd name="T1" fmla="*/ 0 h 189"/>
                <a:gd name="T2" fmla="*/ 9 w 9"/>
                <a:gd name="T3" fmla="*/ 0 h 189"/>
                <a:gd name="T4" fmla="*/ 9 w 9"/>
                <a:gd name="T5" fmla="*/ 189 h 189"/>
                <a:gd name="T6" fmla="*/ 4 w 9"/>
                <a:gd name="T7" fmla="*/ 189 h 189"/>
                <a:gd name="T8" fmla="*/ 0 w 9"/>
                <a:gd name="T9" fmla="*/ 189 h 189"/>
                <a:gd name="T10" fmla="*/ 0 w 9"/>
                <a:gd name="T11" fmla="*/ 0 h 189"/>
                <a:gd name="T12" fmla="*/ 0 w 9"/>
                <a:gd name="T13" fmla="*/ 0 h 189"/>
                <a:gd name="T14" fmla="*/ 0 60000 65536"/>
                <a:gd name="T15" fmla="*/ 0 60000 65536"/>
                <a:gd name="T16" fmla="*/ 0 60000 65536"/>
                <a:gd name="T17" fmla="*/ 0 60000 65536"/>
                <a:gd name="T18" fmla="*/ 0 60000 65536"/>
                <a:gd name="T19" fmla="*/ 0 60000 65536"/>
                <a:gd name="T20" fmla="*/ 0 60000 65536"/>
                <a:gd name="T21" fmla="*/ 0 w 9"/>
                <a:gd name="T22" fmla="*/ 0 h 189"/>
                <a:gd name="T23" fmla="*/ 9 w 9"/>
                <a:gd name="T24" fmla="*/ 189 h 1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89">
                  <a:moveTo>
                    <a:pt x="0" y="0"/>
                  </a:moveTo>
                  <a:lnTo>
                    <a:pt x="9" y="0"/>
                  </a:lnTo>
                  <a:lnTo>
                    <a:pt x="9" y="189"/>
                  </a:lnTo>
                  <a:lnTo>
                    <a:pt x="4" y="189"/>
                  </a:lnTo>
                  <a:lnTo>
                    <a:pt x="0" y="18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96" name="Freeform 94"/>
            <p:cNvSpPr>
              <a:spLocks/>
            </p:cNvSpPr>
            <p:nvPr/>
          </p:nvSpPr>
          <p:spPr bwMode="auto">
            <a:xfrm>
              <a:off x="1787" y="1584"/>
              <a:ext cx="190" cy="1"/>
            </a:xfrm>
            <a:custGeom>
              <a:avLst/>
              <a:gdLst>
                <a:gd name="T0" fmla="*/ 190 w 190"/>
                <a:gd name="T1" fmla="*/ 0 h 1"/>
                <a:gd name="T2" fmla="*/ 0 w 190"/>
                <a:gd name="T3" fmla="*/ 0 h 1"/>
                <a:gd name="T4" fmla="*/ 190 w 190"/>
                <a:gd name="T5" fmla="*/ 0 h 1"/>
                <a:gd name="T6" fmla="*/ 0 60000 65536"/>
                <a:gd name="T7" fmla="*/ 0 60000 65536"/>
                <a:gd name="T8" fmla="*/ 0 60000 65536"/>
                <a:gd name="T9" fmla="*/ 0 w 190"/>
                <a:gd name="T10" fmla="*/ 0 h 1"/>
                <a:gd name="T11" fmla="*/ 190 w 190"/>
                <a:gd name="T12" fmla="*/ 1 h 1"/>
              </a:gdLst>
              <a:ahLst/>
              <a:cxnLst>
                <a:cxn ang="T6">
                  <a:pos x="T0" y="T1"/>
                </a:cxn>
                <a:cxn ang="T7">
                  <a:pos x="T2" y="T3"/>
                </a:cxn>
                <a:cxn ang="T8">
                  <a:pos x="T4" y="T5"/>
                </a:cxn>
              </a:cxnLst>
              <a:rect l="T9" t="T10" r="T11" b="T12"/>
              <a:pathLst>
                <a:path w="190" h="1">
                  <a:moveTo>
                    <a:pt x="190" y="0"/>
                  </a:moveTo>
                  <a:lnTo>
                    <a:pt x="0" y="0"/>
                  </a:lnTo>
                  <a:lnTo>
                    <a:pt x="1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97" name="Line 95"/>
            <p:cNvSpPr>
              <a:spLocks noChangeShapeType="1"/>
            </p:cNvSpPr>
            <p:nvPr/>
          </p:nvSpPr>
          <p:spPr bwMode="auto">
            <a:xfrm flipV="1">
              <a:off x="1182" y="1105"/>
              <a:ext cx="1" cy="18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98" name="Line 96"/>
            <p:cNvSpPr>
              <a:spLocks noChangeShapeType="1"/>
            </p:cNvSpPr>
            <p:nvPr/>
          </p:nvSpPr>
          <p:spPr bwMode="auto">
            <a:xfrm flipH="1">
              <a:off x="1782" y="1580"/>
              <a:ext cx="19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99" name="Freeform 97"/>
            <p:cNvSpPr>
              <a:spLocks/>
            </p:cNvSpPr>
            <p:nvPr/>
          </p:nvSpPr>
          <p:spPr bwMode="auto">
            <a:xfrm>
              <a:off x="1782" y="1575"/>
              <a:ext cx="195" cy="14"/>
            </a:xfrm>
            <a:custGeom>
              <a:avLst/>
              <a:gdLst>
                <a:gd name="T0" fmla="*/ 195 w 195"/>
                <a:gd name="T1" fmla="*/ 0 h 14"/>
                <a:gd name="T2" fmla="*/ 195 w 195"/>
                <a:gd name="T3" fmla="*/ 14 h 14"/>
                <a:gd name="T4" fmla="*/ 0 w 195"/>
                <a:gd name="T5" fmla="*/ 14 h 14"/>
                <a:gd name="T6" fmla="*/ 0 w 195"/>
                <a:gd name="T7" fmla="*/ 9 h 14"/>
                <a:gd name="T8" fmla="*/ 0 w 195"/>
                <a:gd name="T9" fmla="*/ 0 h 14"/>
                <a:gd name="T10" fmla="*/ 195 w 195"/>
                <a:gd name="T11" fmla="*/ 0 h 14"/>
                <a:gd name="T12" fmla="*/ 195 w 195"/>
                <a:gd name="T13" fmla="*/ 0 h 14"/>
                <a:gd name="T14" fmla="*/ 0 60000 65536"/>
                <a:gd name="T15" fmla="*/ 0 60000 65536"/>
                <a:gd name="T16" fmla="*/ 0 60000 65536"/>
                <a:gd name="T17" fmla="*/ 0 60000 65536"/>
                <a:gd name="T18" fmla="*/ 0 60000 65536"/>
                <a:gd name="T19" fmla="*/ 0 60000 65536"/>
                <a:gd name="T20" fmla="*/ 0 60000 65536"/>
                <a:gd name="T21" fmla="*/ 0 w 195"/>
                <a:gd name="T22" fmla="*/ 0 h 14"/>
                <a:gd name="T23" fmla="*/ 195 w 195"/>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5" h="14">
                  <a:moveTo>
                    <a:pt x="195" y="0"/>
                  </a:moveTo>
                  <a:lnTo>
                    <a:pt x="195" y="14"/>
                  </a:lnTo>
                  <a:lnTo>
                    <a:pt x="0" y="14"/>
                  </a:lnTo>
                  <a:lnTo>
                    <a:pt x="0" y="9"/>
                  </a:lnTo>
                  <a:lnTo>
                    <a:pt x="0" y="0"/>
                  </a:lnTo>
                  <a:lnTo>
                    <a:pt x="1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00" name="Freeform 98"/>
            <p:cNvSpPr>
              <a:spLocks/>
            </p:cNvSpPr>
            <p:nvPr/>
          </p:nvSpPr>
          <p:spPr bwMode="auto">
            <a:xfrm>
              <a:off x="833" y="1727"/>
              <a:ext cx="133" cy="88"/>
            </a:xfrm>
            <a:custGeom>
              <a:avLst/>
              <a:gdLst>
                <a:gd name="T0" fmla="*/ 0 w 133"/>
                <a:gd name="T1" fmla="*/ 88 h 88"/>
                <a:gd name="T2" fmla="*/ 133 w 133"/>
                <a:gd name="T3" fmla="*/ 0 h 88"/>
                <a:gd name="T4" fmla="*/ 0 w 133"/>
                <a:gd name="T5" fmla="*/ 88 h 88"/>
                <a:gd name="T6" fmla="*/ 0 60000 65536"/>
                <a:gd name="T7" fmla="*/ 0 60000 65536"/>
                <a:gd name="T8" fmla="*/ 0 60000 65536"/>
                <a:gd name="T9" fmla="*/ 0 w 133"/>
                <a:gd name="T10" fmla="*/ 0 h 88"/>
                <a:gd name="T11" fmla="*/ 133 w 133"/>
                <a:gd name="T12" fmla="*/ 88 h 88"/>
              </a:gdLst>
              <a:ahLst/>
              <a:cxnLst>
                <a:cxn ang="T6">
                  <a:pos x="T0" y="T1"/>
                </a:cxn>
                <a:cxn ang="T7">
                  <a:pos x="T2" y="T3"/>
                </a:cxn>
                <a:cxn ang="T8">
                  <a:pos x="T4" y="T5"/>
                </a:cxn>
              </a:cxnLst>
              <a:rect l="T9" t="T10" r="T11" b="T12"/>
              <a:pathLst>
                <a:path w="133" h="88">
                  <a:moveTo>
                    <a:pt x="0" y="88"/>
                  </a:moveTo>
                  <a:lnTo>
                    <a:pt x="133" y="0"/>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01" name="Freeform 99"/>
            <p:cNvSpPr>
              <a:spLocks/>
            </p:cNvSpPr>
            <p:nvPr/>
          </p:nvSpPr>
          <p:spPr bwMode="auto">
            <a:xfrm>
              <a:off x="828" y="1723"/>
              <a:ext cx="138" cy="96"/>
            </a:xfrm>
            <a:custGeom>
              <a:avLst/>
              <a:gdLst>
                <a:gd name="T0" fmla="*/ 5 w 138"/>
                <a:gd name="T1" fmla="*/ 96 h 96"/>
                <a:gd name="T2" fmla="*/ 0 w 138"/>
                <a:gd name="T3" fmla="*/ 87 h 96"/>
                <a:gd name="T4" fmla="*/ 134 w 138"/>
                <a:gd name="T5" fmla="*/ 0 h 96"/>
                <a:gd name="T6" fmla="*/ 138 w 138"/>
                <a:gd name="T7" fmla="*/ 0 h 96"/>
                <a:gd name="T8" fmla="*/ 138 w 138"/>
                <a:gd name="T9" fmla="*/ 9 h 96"/>
                <a:gd name="T10" fmla="*/ 5 w 138"/>
                <a:gd name="T11" fmla="*/ 96 h 96"/>
                <a:gd name="T12" fmla="*/ 5 w 138"/>
                <a:gd name="T13" fmla="*/ 96 h 96"/>
                <a:gd name="T14" fmla="*/ 0 60000 65536"/>
                <a:gd name="T15" fmla="*/ 0 60000 65536"/>
                <a:gd name="T16" fmla="*/ 0 60000 65536"/>
                <a:gd name="T17" fmla="*/ 0 60000 65536"/>
                <a:gd name="T18" fmla="*/ 0 60000 65536"/>
                <a:gd name="T19" fmla="*/ 0 60000 65536"/>
                <a:gd name="T20" fmla="*/ 0 60000 65536"/>
                <a:gd name="T21" fmla="*/ 0 w 138"/>
                <a:gd name="T22" fmla="*/ 0 h 96"/>
                <a:gd name="T23" fmla="*/ 138 w 138"/>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96">
                  <a:moveTo>
                    <a:pt x="5" y="96"/>
                  </a:moveTo>
                  <a:lnTo>
                    <a:pt x="0" y="87"/>
                  </a:lnTo>
                  <a:lnTo>
                    <a:pt x="134" y="0"/>
                  </a:lnTo>
                  <a:lnTo>
                    <a:pt x="138" y="0"/>
                  </a:lnTo>
                  <a:lnTo>
                    <a:pt x="138" y="9"/>
                  </a:lnTo>
                  <a:lnTo>
                    <a:pt x="5"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02" name="Freeform 100"/>
            <p:cNvSpPr>
              <a:spLocks/>
            </p:cNvSpPr>
            <p:nvPr/>
          </p:nvSpPr>
          <p:spPr bwMode="auto">
            <a:xfrm>
              <a:off x="1636" y="1902"/>
              <a:ext cx="1" cy="111"/>
            </a:xfrm>
            <a:custGeom>
              <a:avLst/>
              <a:gdLst>
                <a:gd name="T0" fmla="*/ 0 w 1"/>
                <a:gd name="T1" fmla="*/ 111 h 111"/>
                <a:gd name="T2" fmla="*/ 0 w 1"/>
                <a:gd name="T3" fmla="*/ 0 h 111"/>
                <a:gd name="T4" fmla="*/ 0 w 1"/>
                <a:gd name="T5" fmla="*/ 111 h 111"/>
                <a:gd name="T6" fmla="*/ 0 60000 65536"/>
                <a:gd name="T7" fmla="*/ 0 60000 65536"/>
                <a:gd name="T8" fmla="*/ 0 60000 65536"/>
                <a:gd name="T9" fmla="*/ 0 w 1"/>
                <a:gd name="T10" fmla="*/ 0 h 111"/>
                <a:gd name="T11" fmla="*/ 1 w 1"/>
                <a:gd name="T12" fmla="*/ 111 h 111"/>
              </a:gdLst>
              <a:ahLst/>
              <a:cxnLst>
                <a:cxn ang="T6">
                  <a:pos x="T0" y="T1"/>
                </a:cxn>
                <a:cxn ang="T7">
                  <a:pos x="T2" y="T3"/>
                </a:cxn>
                <a:cxn ang="T8">
                  <a:pos x="T4" y="T5"/>
                </a:cxn>
              </a:cxnLst>
              <a:rect l="T9" t="T10" r="T11" b="T12"/>
              <a:pathLst>
                <a:path w="1" h="111">
                  <a:moveTo>
                    <a:pt x="0" y="111"/>
                  </a:moveTo>
                  <a:lnTo>
                    <a:pt x="0" y="0"/>
                  </a:lnTo>
                  <a:lnTo>
                    <a:pt x="0"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03" name="Line 101"/>
            <p:cNvSpPr>
              <a:spLocks noChangeShapeType="1"/>
            </p:cNvSpPr>
            <p:nvPr/>
          </p:nvSpPr>
          <p:spPr bwMode="auto">
            <a:xfrm flipV="1">
              <a:off x="828" y="1723"/>
              <a:ext cx="134" cy="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04" name="Line 102"/>
            <p:cNvSpPr>
              <a:spLocks noChangeShapeType="1"/>
            </p:cNvSpPr>
            <p:nvPr/>
          </p:nvSpPr>
          <p:spPr bwMode="auto">
            <a:xfrm flipV="1">
              <a:off x="1631" y="1902"/>
              <a:ext cx="1" cy="11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05" name="Freeform 103"/>
            <p:cNvSpPr>
              <a:spLocks/>
            </p:cNvSpPr>
            <p:nvPr/>
          </p:nvSpPr>
          <p:spPr bwMode="auto">
            <a:xfrm>
              <a:off x="1631" y="1902"/>
              <a:ext cx="9" cy="111"/>
            </a:xfrm>
            <a:custGeom>
              <a:avLst/>
              <a:gdLst>
                <a:gd name="T0" fmla="*/ 9 w 9"/>
                <a:gd name="T1" fmla="*/ 111 h 111"/>
                <a:gd name="T2" fmla="*/ 0 w 9"/>
                <a:gd name="T3" fmla="*/ 111 h 111"/>
                <a:gd name="T4" fmla="*/ 0 w 9"/>
                <a:gd name="T5" fmla="*/ 0 h 111"/>
                <a:gd name="T6" fmla="*/ 9 w 9"/>
                <a:gd name="T7" fmla="*/ 0 h 111"/>
                <a:gd name="T8" fmla="*/ 9 w 9"/>
                <a:gd name="T9" fmla="*/ 111 h 111"/>
                <a:gd name="T10" fmla="*/ 9 w 9"/>
                <a:gd name="T11" fmla="*/ 111 h 111"/>
                <a:gd name="T12" fmla="*/ 0 60000 65536"/>
                <a:gd name="T13" fmla="*/ 0 60000 65536"/>
                <a:gd name="T14" fmla="*/ 0 60000 65536"/>
                <a:gd name="T15" fmla="*/ 0 60000 65536"/>
                <a:gd name="T16" fmla="*/ 0 60000 65536"/>
                <a:gd name="T17" fmla="*/ 0 60000 65536"/>
                <a:gd name="T18" fmla="*/ 0 w 9"/>
                <a:gd name="T19" fmla="*/ 0 h 111"/>
                <a:gd name="T20" fmla="*/ 9 w 9"/>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9" h="111">
                  <a:moveTo>
                    <a:pt x="9" y="111"/>
                  </a:moveTo>
                  <a:lnTo>
                    <a:pt x="0" y="111"/>
                  </a:lnTo>
                  <a:lnTo>
                    <a:pt x="0" y="0"/>
                  </a:lnTo>
                  <a:lnTo>
                    <a:pt x="9" y="0"/>
                  </a:lnTo>
                  <a:lnTo>
                    <a:pt x="9"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06" name="Rectangle 104"/>
            <p:cNvSpPr>
              <a:spLocks noChangeArrowheads="1"/>
            </p:cNvSpPr>
            <p:nvPr/>
          </p:nvSpPr>
          <p:spPr bwMode="auto">
            <a:xfrm>
              <a:off x="929" y="1365"/>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68707" name="Rectangle 105"/>
            <p:cNvSpPr>
              <a:spLocks noChangeArrowheads="1"/>
            </p:cNvSpPr>
            <p:nvPr/>
          </p:nvSpPr>
          <p:spPr bwMode="auto">
            <a:xfrm>
              <a:off x="1145" y="1789"/>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68708" name="Rectangle 106"/>
            <p:cNvSpPr>
              <a:spLocks noChangeArrowheads="1"/>
            </p:cNvSpPr>
            <p:nvPr/>
          </p:nvSpPr>
          <p:spPr bwMode="auto">
            <a:xfrm>
              <a:off x="1594" y="1734"/>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68709" name="Rectangle 107"/>
            <p:cNvSpPr>
              <a:spLocks noChangeArrowheads="1"/>
            </p:cNvSpPr>
            <p:nvPr/>
          </p:nvSpPr>
          <p:spPr bwMode="auto">
            <a:xfrm>
              <a:off x="1594" y="1278"/>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68710" name="Rectangle 108"/>
            <p:cNvSpPr>
              <a:spLocks noChangeArrowheads="1"/>
            </p:cNvSpPr>
            <p:nvPr/>
          </p:nvSpPr>
          <p:spPr bwMode="auto">
            <a:xfrm>
              <a:off x="1145" y="942"/>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1400"/>
            </a:p>
          </p:txBody>
        </p:sp>
        <p:sp>
          <p:nvSpPr>
            <p:cNvPr id="68711" name="Rectangle 109"/>
            <p:cNvSpPr>
              <a:spLocks noChangeArrowheads="1"/>
            </p:cNvSpPr>
            <p:nvPr/>
          </p:nvSpPr>
          <p:spPr bwMode="auto">
            <a:xfrm>
              <a:off x="1991" y="1503"/>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1400"/>
            </a:p>
          </p:txBody>
        </p:sp>
        <p:sp>
          <p:nvSpPr>
            <p:cNvPr id="68712" name="Rectangle 110"/>
            <p:cNvSpPr>
              <a:spLocks noChangeArrowheads="1"/>
            </p:cNvSpPr>
            <p:nvPr/>
          </p:nvSpPr>
          <p:spPr bwMode="auto">
            <a:xfrm>
              <a:off x="718" y="1789"/>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1400"/>
            </a:p>
          </p:txBody>
        </p:sp>
        <p:sp>
          <p:nvSpPr>
            <p:cNvPr id="68713" name="Rectangle 111"/>
            <p:cNvSpPr>
              <a:spLocks noChangeArrowheads="1"/>
            </p:cNvSpPr>
            <p:nvPr/>
          </p:nvSpPr>
          <p:spPr bwMode="auto">
            <a:xfrm>
              <a:off x="1594" y="2015"/>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1400"/>
            </a:p>
          </p:txBody>
        </p:sp>
      </p:grpSp>
      <p:sp>
        <p:nvSpPr>
          <p:cNvPr id="68613" name="Text Box 14"/>
          <p:cNvSpPr txBox="1">
            <a:spLocks noChangeArrowheads="1"/>
          </p:cNvSpPr>
          <p:nvPr/>
        </p:nvSpPr>
        <p:spPr bwMode="auto">
          <a:xfrm>
            <a:off x="1555750" y="2233613"/>
            <a:ext cx="273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1</a:t>
            </a:r>
          </a:p>
        </p:txBody>
      </p:sp>
      <p:sp>
        <p:nvSpPr>
          <p:cNvPr id="68614" name="Text Box 15"/>
          <p:cNvSpPr txBox="1">
            <a:spLocks noChangeArrowheads="1"/>
          </p:cNvSpPr>
          <p:nvPr/>
        </p:nvSpPr>
        <p:spPr bwMode="auto">
          <a:xfrm>
            <a:off x="1495425" y="24860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2</a:t>
            </a:r>
          </a:p>
        </p:txBody>
      </p:sp>
      <p:sp>
        <p:nvSpPr>
          <p:cNvPr id="68615" name="Text Box 16"/>
          <p:cNvSpPr txBox="1">
            <a:spLocks noChangeArrowheads="1"/>
          </p:cNvSpPr>
          <p:nvPr/>
        </p:nvSpPr>
        <p:spPr bwMode="auto">
          <a:xfrm>
            <a:off x="1781175" y="2640013"/>
            <a:ext cx="273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3</a:t>
            </a:r>
          </a:p>
        </p:txBody>
      </p:sp>
      <p:sp>
        <p:nvSpPr>
          <p:cNvPr id="68616" name="Text Box 17"/>
          <p:cNvSpPr txBox="1">
            <a:spLocks noChangeArrowheads="1"/>
          </p:cNvSpPr>
          <p:nvPr/>
        </p:nvSpPr>
        <p:spPr bwMode="auto">
          <a:xfrm>
            <a:off x="1947863" y="2509838"/>
            <a:ext cx="273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4</a:t>
            </a:r>
          </a:p>
        </p:txBody>
      </p:sp>
      <p:sp>
        <p:nvSpPr>
          <p:cNvPr id="68617" name="Text Box 18"/>
          <p:cNvSpPr txBox="1">
            <a:spLocks noChangeArrowheads="1"/>
          </p:cNvSpPr>
          <p:nvPr/>
        </p:nvSpPr>
        <p:spPr bwMode="auto">
          <a:xfrm>
            <a:off x="1951038" y="2220913"/>
            <a:ext cx="273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5</a:t>
            </a:r>
          </a:p>
        </p:txBody>
      </p:sp>
      <p:sp>
        <p:nvSpPr>
          <p:cNvPr id="68618" name="Text Box 19"/>
          <p:cNvSpPr txBox="1">
            <a:spLocks noChangeArrowheads="1"/>
          </p:cNvSpPr>
          <p:nvPr/>
        </p:nvSpPr>
        <p:spPr bwMode="auto">
          <a:xfrm>
            <a:off x="1781175" y="2119313"/>
            <a:ext cx="273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6</a:t>
            </a:r>
          </a:p>
        </p:txBody>
      </p:sp>
      <p:sp>
        <p:nvSpPr>
          <p:cNvPr id="68619" name="Text Box 20"/>
          <p:cNvSpPr txBox="1">
            <a:spLocks noChangeArrowheads="1"/>
          </p:cNvSpPr>
          <p:nvPr/>
        </p:nvSpPr>
        <p:spPr bwMode="auto">
          <a:xfrm>
            <a:off x="2403475" y="221297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7</a:t>
            </a:r>
          </a:p>
        </p:txBody>
      </p:sp>
      <p:sp>
        <p:nvSpPr>
          <p:cNvPr id="68620" name="Text Box 21"/>
          <p:cNvSpPr txBox="1">
            <a:spLocks noChangeArrowheads="1"/>
          </p:cNvSpPr>
          <p:nvPr/>
        </p:nvSpPr>
        <p:spPr bwMode="auto">
          <a:xfrm>
            <a:off x="2540000" y="2376488"/>
            <a:ext cx="273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8</a:t>
            </a:r>
          </a:p>
        </p:txBody>
      </p:sp>
      <p:sp>
        <p:nvSpPr>
          <p:cNvPr id="68621" name="Text Box 22"/>
          <p:cNvSpPr txBox="1">
            <a:spLocks noChangeArrowheads="1"/>
          </p:cNvSpPr>
          <p:nvPr/>
        </p:nvSpPr>
        <p:spPr bwMode="auto">
          <a:xfrm>
            <a:off x="2411413" y="2559050"/>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9</a:t>
            </a:r>
          </a:p>
        </p:txBody>
      </p:sp>
      <p:grpSp>
        <p:nvGrpSpPr>
          <p:cNvPr id="68622" name="Group 23"/>
          <p:cNvGrpSpPr>
            <a:grpSpLocks/>
          </p:cNvGrpSpPr>
          <p:nvPr/>
        </p:nvGrpSpPr>
        <p:grpSpPr bwMode="auto">
          <a:xfrm>
            <a:off x="1325563" y="4195763"/>
            <a:ext cx="1517650" cy="1589087"/>
            <a:chOff x="251" y="1795"/>
            <a:chExt cx="956" cy="1001"/>
          </a:xfrm>
        </p:grpSpPr>
        <p:grpSp>
          <p:nvGrpSpPr>
            <p:cNvPr id="68626" name="Group 24"/>
            <p:cNvGrpSpPr>
              <a:grpSpLocks/>
            </p:cNvGrpSpPr>
            <p:nvPr/>
          </p:nvGrpSpPr>
          <p:grpSpPr bwMode="auto">
            <a:xfrm>
              <a:off x="251" y="1795"/>
              <a:ext cx="956" cy="1001"/>
              <a:chOff x="251" y="1795"/>
              <a:chExt cx="956" cy="1001"/>
            </a:xfrm>
          </p:grpSpPr>
          <p:sp>
            <p:nvSpPr>
              <p:cNvPr id="68633" name="Freeform 25"/>
              <p:cNvSpPr>
                <a:spLocks/>
              </p:cNvSpPr>
              <p:nvPr/>
            </p:nvSpPr>
            <p:spPr bwMode="auto">
              <a:xfrm>
                <a:off x="494" y="2368"/>
                <a:ext cx="9" cy="189"/>
              </a:xfrm>
              <a:custGeom>
                <a:avLst/>
                <a:gdLst>
                  <a:gd name="T0" fmla="*/ 9 w 9"/>
                  <a:gd name="T1" fmla="*/ 189 h 189"/>
                  <a:gd name="T2" fmla="*/ 5 w 9"/>
                  <a:gd name="T3" fmla="*/ 189 h 189"/>
                  <a:gd name="T4" fmla="*/ 0 w 9"/>
                  <a:gd name="T5" fmla="*/ 189 h 189"/>
                  <a:gd name="T6" fmla="*/ 0 w 9"/>
                  <a:gd name="T7" fmla="*/ 0 h 189"/>
                  <a:gd name="T8" fmla="*/ 9 w 9"/>
                  <a:gd name="T9" fmla="*/ 0 h 189"/>
                  <a:gd name="T10" fmla="*/ 9 w 9"/>
                  <a:gd name="T11" fmla="*/ 189 h 189"/>
                  <a:gd name="T12" fmla="*/ 9 w 9"/>
                  <a:gd name="T13" fmla="*/ 189 h 189"/>
                  <a:gd name="T14" fmla="*/ 0 60000 65536"/>
                  <a:gd name="T15" fmla="*/ 0 60000 65536"/>
                  <a:gd name="T16" fmla="*/ 0 60000 65536"/>
                  <a:gd name="T17" fmla="*/ 0 60000 65536"/>
                  <a:gd name="T18" fmla="*/ 0 60000 65536"/>
                  <a:gd name="T19" fmla="*/ 0 60000 65536"/>
                  <a:gd name="T20" fmla="*/ 0 60000 65536"/>
                  <a:gd name="T21" fmla="*/ 0 w 9"/>
                  <a:gd name="T22" fmla="*/ 0 h 189"/>
                  <a:gd name="T23" fmla="*/ 9 w 9"/>
                  <a:gd name="T24" fmla="*/ 189 h 1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89">
                    <a:moveTo>
                      <a:pt x="9" y="189"/>
                    </a:moveTo>
                    <a:lnTo>
                      <a:pt x="5" y="189"/>
                    </a:lnTo>
                    <a:lnTo>
                      <a:pt x="0" y="189"/>
                    </a:lnTo>
                    <a:lnTo>
                      <a:pt x="0" y="0"/>
                    </a:lnTo>
                    <a:lnTo>
                      <a:pt x="9" y="0"/>
                    </a:lnTo>
                    <a:lnTo>
                      <a:pt x="9" y="189"/>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8634" name="Freeform 26"/>
              <p:cNvSpPr>
                <a:spLocks/>
              </p:cNvSpPr>
              <p:nvPr/>
            </p:nvSpPr>
            <p:spPr bwMode="auto">
              <a:xfrm>
                <a:off x="499" y="2557"/>
                <a:ext cx="155" cy="110"/>
              </a:xfrm>
              <a:custGeom>
                <a:avLst/>
                <a:gdLst>
                  <a:gd name="T0" fmla="*/ 155 w 155"/>
                  <a:gd name="T1" fmla="*/ 96 h 110"/>
                  <a:gd name="T2" fmla="*/ 150 w 155"/>
                  <a:gd name="T3" fmla="*/ 110 h 110"/>
                  <a:gd name="T4" fmla="*/ 0 w 155"/>
                  <a:gd name="T5" fmla="*/ 9 h 110"/>
                  <a:gd name="T6" fmla="*/ 0 w 155"/>
                  <a:gd name="T7" fmla="*/ 0 h 110"/>
                  <a:gd name="T8" fmla="*/ 4 w 155"/>
                  <a:gd name="T9" fmla="*/ 0 h 110"/>
                  <a:gd name="T10" fmla="*/ 155 w 155"/>
                  <a:gd name="T11" fmla="*/ 96 h 110"/>
                  <a:gd name="T12" fmla="*/ 155 w 155"/>
                  <a:gd name="T13" fmla="*/ 96 h 110"/>
                  <a:gd name="T14" fmla="*/ 0 60000 65536"/>
                  <a:gd name="T15" fmla="*/ 0 60000 65536"/>
                  <a:gd name="T16" fmla="*/ 0 60000 65536"/>
                  <a:gd name="T17" fmla="*/ 0 60000 65536"/>
                  <a:gd name="T18" fmla="*/ 0 60000 65536"/>
                  <a:gd name="T19" fmla="*/ 0 60000 65536"/>
                  <a:gd name="T20" fmla="*/ 0 60000 65536"/>
                  <a:gd name="T21" fmla="*/ 0 w 155"/>
                  <a:gd name="T22" fmla="*/ 0 h 110"/>
                  <a:gd name="T23" fmla="*/ 155 w 155"/>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10">
                    <a:moveTo>
                      <a:pt x="155" y="96"/>
                    </a:moveTo>
                    <a:lnTo>
                      <a:pt x="150" y="110"/>
                    </a:lnTo>
                    <a:lnTo>
                      <a:pt x="0" y="9"/>
                    </a:lnTo>
                    <a:lnTo>
                      <a:pt x="0" y="0"/>
                    </a:lnTo>
                    <a:lnTo>
                      <a:pt x="4" y="0"/>
                    </a:lnTo>
                    <a:lnTo>
                      <a:pt x="155" y="96"/>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8635" name="Freeform 27"/>
              <p:cNvSpPr>
                <a:spLocks/>
              </p:cNvSpPr>
              <p:nvPr/>
            </p:nvSpPr>
            <p:spPr bwMode="auto">
              <a:xfrm>
                <a:off x="529" y="2534"/>
                <a:ext cx="142" cy="101"/>
              </a:xfrm>
              <a:custGeom>
                <a:avLst/>
                <a:gdLst>
                  <a:gd name="T0" fmla="*/ 142 w 142"/>
                  <a:gd name="T1" fmla="*/ 92 h 101"/>
                  <a:gd name="T2" fmla="*/ 138 w 142"/>
                  <a:gd name="T3" fmla="*/ 101 h 101"/>
                  <a:gd name="T4" fmla="*/ 0 w 142"/>
                  <a:gd name="T5" fmla="*/ 9 h 101"/>
                  <a:gd name="T6" fmla="*/ 4 w 142"/>
                  <a:gd name="T7" fmla="*/ 0 h 101"/>
                  <a:gd name="T8" fmla="*/ 142 w 142"/>
                  <a:gd name="T9" fmla="*/ 92 h 101"/>
                  <a:gd name="T10" fmla="*/ 142 w 142"/>
                  <a:gd name="T11" fmla="*/ 92 h 101"/>
                  <a:gd name="T12" fmla="*/ 0 60000 65536"/>
                  <a:gd name="T13" fmla="*/ 0 60000 65536"/>
                  <a:gd name="T14" fmla="*/ 0 60000 65536"/>
                  <a:gd name="T15" fmla="*/ 0 60000 65536"/>
                  <a:gd name="T16" fmla="*/ 0 60000 65536"/>
                  <a:gd name="T17" fmla="*/ 0 60000 65536"/>
                  <a:gd name="T18" fmla="*/ 0 w 142"/>
                  <a:gd name="T19" fmla="*/ 0 h 101"/>
                  <a:gd name="T20" fmla="*/ 142 w 142"/>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142" h="101">
                    <a:moveTo>
                      <a:pt x="142" y="92"/>
                    </a:moveTo>
                    <a:lnTo>
                      <a:pt x="138" y="101"/>
                    </a:lnTo>
                    <a:lnTo>
                      <a:pt x="0" y="9"/>
                    </a:lnTo>
                    <a:lnTo>
                      <a:pt x="4" y="0"/>
                    </a:lnTo>
                    <a:lnTo>
                      <a:pt x="142" y="92"/>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8636" name="Freeform 28"/>
              <p:cNvSpPr>
                <a:spLocks/>
              </p:cNvSpPr>
              <p:nvPr/>
            </p:nvSpPr>
            <p:spPr bwMode="auto">
              <a:xfrm>
                <a:off x="792" y="2561"/>
                <a:ext cx="137" cy="96"/>
              </a:xfrm>
              <a:custGeom>
                <a:avLst/>
                <a:gdLst>
                  <a:gd name="T0" fmla="*/ 133 w 137"/>
                  <a:gd name="T1" fmla="*/ 0 h 96"/>
                  <a:gd name="T2" fmla="*/ 137 w 137"/>
                  <a:gd name="T3" fmla="*/ 0 h 96"/>
                  <a:gd name="T4" fmla="*/ 137 w 137"/>
                  <a:gd name="T5" fmla="*/ 9 h 96"/>
                  <a:gd name="T6" fmla="*/ 4 w 137"/>
                  <a:gd name="T7" fmla="*/ 96 h 96"/>
                  <a:gd name="T8" fmla="*/ 0 w 137"/>
                  <a:gd name="T9" fmla="*/ 87 h 96"/>
                  <a:gd name="T10" fmla="*/ 133 w 137"/>
                  <a:gd name="T11" fmla="*/ 0 h 96"/>
                  <a:gd name="T12" fmla="*/ 133 w 137"/>
                  <a:gd name="T13" fmla="*/ 0 h 96"/>
                  <a:gd name="T14" fmla="*/ 0 60000 65536"/>
                  <a:gd name="T15" fmla="*/ 0 60000 65536"/>
                  <a:gd name="T16" fmla="*/ 0 60000 65536"/>
                  <a:gd name="T17" fmla="*/ 0 60000 65536"/>
                  <a:gd name="T18" fmla="*/ 0 60000 65536"/>
                  <a:gd name="T19" fmla="*/ 0 60000 65536"/>
                  <a:gd name="T20" fmla="*/ 0 60000 65536"/>
                  <a:gd name="T21" fmla="*/ 0 w 137"/>
                  <a:gd name="T22" fmla="*/ 0 h 96"/>
                  <a:gd name="T23" fmla="*/ 137 w 137"/>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96">
                    <a:moveTo>
                      <a:pt x="133" y="0"/>
                    </a:moveTo>
                    <a:lnTo>
                      <a:pt x="137" y="0"/>
                    </a:lnTo>
                    <a:lnTo>
                      <a:pt x="137" y="9"/>
                    </a:lnTo>
                    <a:lnTo>
                      <a:pt x="4" y="96"/>
                    </a:lnTo>
                    <a:lnTo>
                      <a:pt x="0" y="87"/>
                    </a:lnTo>
                    <a:lnTo>
                      <a:pt x="133" y="0"/>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8637" name="Freeform 29"/>
              <p:cNvSpPr>
                <a:spLocks/>
              </p:cNvSpPr>
              <p:nvPr/>
            </p:nvSpPr>
            <p:spPr bwMode="auto">
              <a:xfrm>
                <a:off x="925" y="2276"/>
                <a:ext cx="9" cy="281"/>
              </a:xfrm>
              <a:custGeom>
                <a:avLst/>
                <a:gdLst>
                  <a:gd name="T0" fmla="*/ 0 w 9"/>
                  <a:gd name="T1" fmla="*/ 5 h 281"/>
                  <a:gd name="T2" fmla="*/ 4 w 9"/>
                  <a:gd name="T3" fmla="*/ 0 h 281"/>
                  <a:gd name="T4" fmla="*/ 9 w 9"/>
                  <a:gd name="T5" fmla="*/ 5 h 281"/>
                  <a:gd name="T6" fmla="*/ 9 w 9"/>
                  <a:gd name="T7" fmla="*/ 281 h 281"/>
                  <a:gd name="T8" fmla="*/ 4 w 9"/>
                  <a:gd name="T9" fmla="*/ 281 h 281"/>
                  <a:gd name="T10" fmla="*/ 0 w 9"/>
                  <a:gd name="T11" fmla="*/ 281 h 281"/>
                  <a:gd name="T12" fmla="*/ 0 w 9"/>
                  <a:gd name="T13" fmla="*/ 5 h 281"/>
                  <a:gd name="T14" fmla="*/ 0 w 9"/>
                  <a:gd name="T15" fmla="*/ 5 h 28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81"/>
                  <a:gd name="T26" fmla="*/ 9 w 9"/>
                  <a:gd name="T27" fmla="*/ 281 h 2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81">
                    <a:moveTo>
                      <a:pt x="0" y="5"/>
                    </a:moveTo>
                    <a:lnTo>
                      <a:pt x="4" y="0"/>
                    </a:lnTo>
                    <a:lnTo>
                      <a:pt x="9" y="5"/>
                    </a:lnTo>
                    <a:lnTo>
                      <a:pt x="9" y="281"/>
                    </a:lnTo>
                    <a:lnTo>
                      <a:pt x="4" y="281"/>
                    </a:lnTo>
                    <a:lnTo>
                      <a:pt x="0" y="281"/>
                    </a:lnTo>
                    <a:lnTo>
                      <a:pt x="0" y="5"/>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8638" name="Freeform 30"/>
              <p:cNvSpPr>
                <a:spLocks/>
              </p:cNvSpPr>
              <p:nvPr/>
            </p:nvSpPr>
            <p:spPr bwMode="auto">
              <a:xfrm>
                <a:off x="895" y="2295"/>
                <a:ext cx="9" cy="243"/>
              </a:xfrm>
              <a:custGeom>
                <a:avLst/>
                <a:gdLst>
                  <a:gd name="T0" fmla="*/ 0 w 9"/>
                  <a:gd name="T1" fmla="*/ 0 h 243"/>
                  <a:gd name="T2" fmla="*/ 9 w 9"/>
                  <a:gd name="T3" fmla="*/ 0 h 243"/>
                  <a:gd name="T4" fmla="*/ 9 w 9"/>
                  <a:gd name="T5" fmla="*/ 243 h 243"/>
                  <a:gd name="T6" fmla="*/ 0 w 9"/>
                  <a:gd name="T7" fmla="*/ 243 h 243"/>
                  <a:gd name="T8" fmla="*/ 0 w 9"/>
                  <a:gd name="T9" fmla="*/ 0 h 243"/>
                  <a:gd name="T10" fmla="*/ 0 w 9"/>
                  <a:gd name="T11" fmla="*/ 0 h 243"/>
                  <a:gd name="T12" fmla="*/ 0 60000 65536"/>
                  <a:gd name="T13" fmla="*/ 0 60000 65536"/>
                  <a:gd name="T14" fmla="*/ 0 60000 65536"/>
                  <a:gd name="T15" fmla="*/ 0 60000 65536"/>
                  <a:gd name="T16" fmla="*/ 0 60000 65536"/>
                  <a:gd name="T17" fmla="*/ 0 60000 65536"/>
                  <a:gd name="T18" fmla="*/ 0 w 9"/>
                  <a:gd name="T19" fmla="*/ 0 h 243"/>
                  <a:gd name="T20" fmla="*/ 9 w 9"/>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9" h="243">
                    <a:moveTo>
                      <a:pt x="0" y="0"/>
                    </a:moveTo>
                    <a:lnTo>
                      <a:pt x="9" y="0"/>
                    </a:lnTo>
                    <a:lnTo>
                      <a:pt x="9" y="243"/>
                    </a:lnTo>
                    <a:lnTo>
                      <a:pt x="0" y="243"/>
                    </a:lnTo>
                    <a:lnTo>
                      <a:pt x="0" y="0"/>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8639" name="Freeform 31"/>
              <p:cNvSpPr>
                <a:spLocks/>
              </p:cNvSpPr>
              <p:nvPr/>
            </p:nvSpPr>
            <p:spPr bwMode="auto">
              <a:xfrm>
                <a:off x="714" y="2134"/>
                <a:ext cx="215" cy="147"/>
              </a:xfrm>
              <a:custGeom>
                <a:avLst/>
                <a:gdLst>
                  <a:gd name="T0" fmla="*/ 0 w 215"/>
                  <a:gd name="T1" fmla="*/ 9 h 147"/>
                  <a:gd name="T2" fmla="*/ 0 w 215"/>
                  <a:gd name="T3" fmla="*/ 0 h 147"/>
                  <a:gd name="T4" fmla="*/ 4 w 215"/>
                  <a:gd name="T5" fmla="*/ 0 h 147"/>
                  <a:gd name="T6" fmla="*/ 215 w 215"/>
                  <a:gd name="T7" fmla="*/ 138 h 147"/>
                  <a:gd name="T8" fmla="*/ 215 w 215"/>
                  <a:gd name="T9" fmla="*/ 142 h 147"/>
                  <a:gd name="T10" fmla="*/ 211 w 215"/>
                  <a:gd name="T11" fmla="*/ 147 h 147"/>
                  <a:gd name="T12" fmla="*/ 0 w 215"/>
                  <a:gd name="T13" fmla="*/ 9 h 147"/>
                  <a:gd name="T14" fmla="*/ 0 w 215"/>
                  <a:gd name="T15" fmla="*/ 9 h 147"/>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147"/>
                  <a:gd name="T26" fmla="*/ 215 w 215"/>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147">
                    <a:moveTo>
                      <a:pt x="0" y="9"/>
                    </a:moveTo>
                    <a:lnTo>
                      <a:pt x="0" y="0"/>
                    </a:lnTo>
                    <a:lnTo>
                      <a:pt x="4" y="0"/>
                    </a:lnTo>
                    <a:lnTo>
                      <a:pt x="215" y="138"/>
                    </a:lnTo>
                    <a:lnTo>
                      <a:pt x="215" y="142"/>
                    </a:lnTo>
                    <a:lnTo>
                      <a:pt x="211" y="147"/>
                    </a:lnTo>
                    <a:lnTo>
                      <a:pt x="0" y="9"/>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8640" name="Freeform 32"/>
              <p:cNvSpPr>
                <a:spLocks/>
              </p:cNvSpPr>
              <p:nvPr/>
            </p:nvSpPr>
            <p:spPr bwMode="auto">
              <a:xfrm>
                <a:off x="576" y="2134"/>
                <a:ext cx="138" cy="96"/>
              </a:xfrm>
              <a:custGeom>
                <a:avLst/>
                <a:gdLst>
                  <a:gd name="T0" fmla="*/ 134 w 138"/>
                  <a:gd name="T1" fmla="*/ 0 h 96"/>
                  <a:gd name="T2" fmla="*/ 138 w 138"/>
                  <a:gd name="T3" fmla="*/ 0 h 96"/>
                  <a:gd name="T4" fmla="*/ 138 w 138"/>
                  <a:gd name="T5" fmla="*/ 9 h 96"/>
                  <a:gd name="T6" fmla="*/ 5 w 138"/>
                  <a:gd name="T7" fmla="*/ 96 h 96"/>
                  <a:gd name="T8" fmla="*/ 0 w 138"/>
                  <a:gd name="T9" fmla="*/ 87 h 96"/>
                  <a:gd name="T10" fmla="*/ 134 w 138"/>
                  <a:gd name="T11" fmla="*/ 0 h 96"/>
                  <a:gd name="T12" fmla="*/ 134 w 138"/>
                  <a:gd name="T13" fmla="*/ 0 h 96"/>
                  <a:gd name="T14" fmla="*/ 0 60000 65536"/>
                  <a:gd name="T15" fmla="*/ 0 60000 65536"/>
                  <a:gd name="T16" fmla="*/ 0 60000 65536"/>
                  <a:gd name="T17" fmla="*/ 0 60000 65536"/>
                  <a:gd name="T18" fmla="*/ 0 60000 65536"/>
                  <a:gd name="T19" fmla="*/ 0 60000 65536"/>
                  <a:gd name="T20" fmla="*/ 0 60000 65536"/>
                  <a:gd name="T21" fmla="*/ 0 w 138"/>
                  <a:gd name="T22" fmla="*/ 0 h 96"/>
                  <a:gd name="T23" fmla="*/ 138 w 138"/>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96">
                    <a:moveTo>
                      <a:pt x="134" y="0"/>
                    </a:moveTo>
                    <a:lnTo>
                      <a:pt x="138" y="0"/>
                    </a:lnTo>
                    <a:lnTo>
                      <a:pt x="138" y="9"/>
                    </a:lnTo>
                    <a:lnTo>
                      <a:pt x="5" y="96"/>
                    </a:lnTo>
                    <a:lnTo>
                      <a:pt x="0" y="87"/>
                    </a:lnTo>
                    <a:lnTo>
                      <a:pt x="134" y="0"/>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8641" name="Freeform 33"/>
              <p:cNvSpPr>
                <a:spLocks/>
              </p:cNvSpPr>
              <p:nvPr/>
            </p:nvSpPr>
            <p:spPr bwMode="auto">
              <a:xfrm>
                <a:off x="589" y="2171"/>
                <a:ext cx="129" cy="87"/>
              </a:xfrm>
              <a:custGeom>
                <a:avLst/>
                <a:gdLst>
                  <a:gd name="T0" fmla="*/ 121 w 129"/>
                  <a:gd name="T1" fmla="*/ 0 h 87"/>
                  <a:gd name="T2" fmla="*/ 129 w 129"/>
                  <a:gd name="T3" fmla="*/ 9 h 87"/>
                  <a:gd name="T4" fmla="*/ 9 w 129"/>
                  <a:gd name="T5" fmla="*/ 87 h 87"/>
                  <a:gd name="T6" fmla="*/ 0 w 129"/>
                  <a:gd name="T7" fmla="*/ 78 h 87"/>
                  <a:gd name="T8" fmla="*/ 121 w 129"/>
                  <a:gd name="T9" fmla="*/ 0 h 87"/>
                  <a:gd name="T10" fmla="*/ 121 w 129"/>
                  <a:gd name="T11" fmla="*/ 0 h 87"/>
                  <a:gd name="T12" fmla="*/ 0 60000 65536"/>
                  <a:gd name="T13" fmla="*/ 0 60000 65536"/>
                  <a:gd name="T14" fmla="*/ 0 60000 65536"/>
                  <a:gd name="T15" fmla="*/ 0 60000 65536"/>
                  <a:gd name="T16" fmla="*/ 0 60000 65536"/>
                  <a:gd name="T17" fmla="*/ 0 60000 65536"/>
                  <a:gd name="T18" fmla="*/ 0 w 129"/>
                  <a:gd name="T19" fmla="*/ 0 h 87"/>
                  <a:gd name="T20" fmla="*/ 129 w 129"/>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29" h="87">
                    <a:moveTo>
                      <a:pt x="121" y="0"/>
                    </a:moveTo>
                    <a:lnTo>
                      <a:pt x="129" y="9"/>
                    </a:lnTo>
                    <a:lnTo>
                      <a:pt x="9" y="87"/>
                    </a:lnTo>
                    <a:lnTo>
                      <a:pt x="0" y="78"/>
                    </a:lnTo>
                    <a:lnTo>
                      <a:pt x="121" y="0"/>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8642" name="Freeform 34"/>
              <p:cNvSpPr>
                <a:spLocks/>
              </p:cNvSpPr>
              <p:nvPr/>
            </p:nvSpPr>
            <p:spPr bwMode="auto">
              <a:xfrm>
                <a:off x="713" y="1964"/>
                <a:ext cx="8" cy="170"/>
              </a:xfrm>
              <a:custGeom>
                <a:avLst/>
                <a:gdLst>
                  <a:gd name="T0" fmla="*/ 0 w 8"/>
                  <a:gd name="T1" fmla="*/ 0 h 170"/>
                  <a:gd name="T2" fmla="*/ 8 w 8"/>
                  <a:gd name="T3" fmla="*/ 0 h 170"/>
                  <a:gd name="T4" fmla="*/ 8 w 8"/>
                  <a:gd name="T5" fmla="*/ 170 h 170"/>
                  <a:gd name="T6" fmla="*/ 4 w 8"/>
                  <a:gd name="T7" fmla="*/ 170 h 170"/>
                  <a:gd name="T8" fmla="*/ 0 w 8"/>
                  <a:gd name="T9" fmla="*/ 170 h 170"/>
                  <a:gd name="T10" fmla="*/ 0 w 8"/>
                  <a:gd name="T11" fmla="*/ 0 h 170"/>
                  <a:gd name="T12" fmla="*/ 0 w 8"/>
                  <a:gd name="T13" fmla="*/ 0 h 170"/>
                  <a:gd name="T14" fmla="*/ 0 60000 65536"/>
                  <a:gd name="T15" fmla="*/ 0 60000 65536"/>
                  <a:gd name="T16" fmla="*/ 0 60000 65536"/>
                  <a:gd name="T17" fmla="*/ 0 60000 65536"/>
                  <a:gd name="T18" fmla="*/ 0 60000 65536"/>
                  <a:gd name="T19" fmla="*/ 0 60000 65536"/>
                  <a:gd name="T20" fmla="*/ 0 60000 65536"/>
                  <a:gd name="T21" fmla="*/ 0 w 8"/>
                  <a:gd name="T22" fmla="*/ 0 h 170"/>
                  <a:gd name="T23" fmla="*/ 8 w 8"/>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70">
                    <a:moveTo>
                      <a:pt x="0" y="0"/>
                    </a:moveTo>
                    <a:lnTo>
                      <a:pt x="8" y="0"/>
                    </a:lnTo>
                    <a:lnTo>
                      <a:pt x="8" y="170"/>
                    </a:lnTo>
                    <a:lnTo>
                      <a:pt x="4" y="170"/>
                    </a:lnTo>
                    <a:lnTo>
                      <a:pt x="0" y="170"/>
                    </a:lnTo>
                    <a:lnTo>
                      <a:pt x="0" y="0"/>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8643" name="Freeform 35"/>
              <p:cNvSpPr>
                <a:spLocks/>
              </p:cNvSpPr>
              <p:nvPr/>
            </p:nvSpPr>
            <p:spPr bwMode="auto">
              <a:xfrm>
                <a:off x="361" y="2557"/>
                <a:ext cx="138" cy="96"/>
              </a:xfrm>
              <a:custGeom>
                <a:avLst/>
                <a:gdLst>
                  <a:gd name="T0" fmla="*/ 4 w 138"/>
                  <a:gd name="T1" fmla="*/ 96 h 96"/>
                  <a:gd name="T2" fmla="*/ 0 w 138"/>
                  <a:gd name="T3" fmla="*/ 87 h 96"/>
                  <a:gd name="T4" fmla="*/ 133 w 138"/>
                  <a:gd name="T5" fmla="*/ 0 h 96"/>
                  <a:gd name="T6" fmla="*/ 138 w 138"/>
                  <a:gd name="T7" fmla="*/ 0 h 96"/>
                  <a:gd name="T8" fmla="*/ 138 w 138"/>
                  <a:gd name="T9" fmla="*/ 9 h 96"/>
                  <a:gd name="T10" fmla="*/ 4 w 138"/>
                  <a:gd name="T11" fmla="*/ 96 h 96"/>
                  <a:gd name="T12" fmla="*/ 4 w 138"/>
                  <a:gd name="T13" fmla="*/ 96 h 96"/>
                  <a:gd name="T14" fmla="*/ 0 60000 65536"/>
                  <a:gd name="T15" fmla="*/ 0 60000 65536"/>
                  <a:gd name="T16" fmla="*/ 0 60000 65536"/>
                  <a:gd name="T17" fmla="*/ 0 60000 65536"/>
                  <a:gd name="T18" fmla="*/ 0 60000 65536"/>
                  <a:gd name="T19" fmla="*/ 0 60000 65536"/>
                  <a:gd name="T20" fmla="*/ 0 60000 65536"/>
                  <a:gd name="T21" fmla="*/ 0 w 138"/>
                  <a:gd name="T22" fmla="*/ 0 h 96"/>
                  <a:gd name="T23" fmla="*/ 138 w 138"/>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96">
                    <a:moveTo>
                      <a:pt x="4" y="96"/>
                    </a:moveTo>
                    <a:lnTo>
                      <a:pt x="0" y="87"/>
                    </a:lnTo>
                    <a:lnTo>
                      <a:pt x="133" y="0"/>
                    </a:lnTo>
                    <a:lnTo>
                      <a:pt x="138" y="0"/>
                    </a:lnTo>
                    <a:lnTo>
                      <a:pt x="138" y="9"/>
                    </a:lnTo>
                    <a:lnTo>
                      <a:pt x="4" y="96"/>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8644" name="Freeform 36"/>
              <p:cNvSpPr>
                <a:spLocks/>
              </p:cNvSpPr>
              <p:nvPr/>
            </p:nvSpPr>
            <p:spPr bwMode="auto">
              <a:xfrm>
                <a:off x="929" y="2175"/>
                <a:ext cx="151" cy="106"/>
              </a:xfrm>
              <a:custGeom>
                <a:avLst/>
                <a:gdLst>
                  <a:gd name="T0" fmla="*/ 143 w 151"/>
                  <a:gd name="T1" fmla="*/ 0 h 106"/>
                  <a:gd name="T2" fmla="*/ 151 w 151"/>
                  <a:gd name="T3" fmla="*/ 9 h 106"/>
                  <a:gd name="T4" fmla="*/ 5 w 151"/>
                  <a:gd name="T5" fmla="*/ 106 h 106"/>
                  <a:gd name="T6" fmla="*/ 0 w 151"/>
                  <a:gd name="T7" fmla="*/ 101 h 106"/>
                  <a:gd name="T8" fmla="*/ 0 w 151"/>
                  <a:gd name="T9" fmla="*/ 97 h 106"/>
                  <a:gd name="T10" fmla="*/ 143 w 151"/>
                  <a:gd name="T11" fmla="*/ 0 h 106"/>
                  <a:gd name="T12" fmla="*/ 143 w 151"/>
                  <a:gd name="T13" fmla="*/ 0 h 106"/>
                  <a:gd name="T14" fmla="*/ 0 60000 65536"/>
                  <a:gd name="T15" fmla="*/ 0 60000 65536"/>
                  <a:gd name="T16" fmla="*/ 0 60000 65536"/>
                  <a:gd name="T17" fmla="*/ 0 60000 65536"/>
                  <a:gd name="T18" fmla="*/ 0 60000 65536"/>
                  <a:gd name="T19" fmla="*/ 0 60000 65536"/>
                  <a:gd name="T20" fmla="*/ 0 60000 65536"/>
                  <a:gd name="T21" fmla="*/ 0 w 151"/>
                  <a:gd name="T22" fmla="*/ 0 h 106"/>
                  <a:gd name="T23" fmla="*/ 151 w 151"/>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106">
                    <a:moveTo>
                      <a:pt x="143" y="0"/>
                    </a:moveTo>
                    <a:lnTo>
                      <a:pt x="151" y="9"/>
                    </a:lnTo>
                    <a:lnTo>
                      <a:pt x="5" y="106"/>
                    </a:lnTo>
                    <a:lnTo>
                      <a:pt x="0" y="101"/>
                    </a:lnTo>
                    <a:lnTo>
                      <a:pt x="0" y="97"/>
                    </a:lnTo>
                    <a:lnTo>
                      <a:pt x="143" y="0"/>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8645" name="Freeform 37"/>
              <p:cNvSpPr>
                <a:spLocks/>
              </p:cNvSpPr>
              <p:nvPr/>
            </p:nvSpPr>
            <p:spPr bwMode="auto">
              <a:xfrm>
                <a:off x="929" y="2557"/>
                <a:ext cx="155" cy="105"/>
              </a:xfrm>
              <a:custGeom>
                <a:avLst/>
                <a:gdLst>
                  <a:gd name="T0" fmla="*/ 155 w 155"/>
                  <a:gd name="T1" fmla="*/ 96 h 105"/>
                  <a:gd name="T2" fmla="*/ 147 w 155"/>
                  <a:gd name="T3" fmla="*/ 105 h 105"/>
                  <a:gd name="T4" fmla="*/ 0 w 155"/>
                  <a:gd name="T5" fmla="*/ 9 h 105"/>
                  <a:gd name="T6" fmla="*/ 0 w 155"/>
                  <a:gd name="T7" fmla="*/ 0 h 105"/>
                  <a:gd name="T8" fmla="*/ 5 w 155"/>
                  <a:gd name="T9" fmla="*/ 0 h 105"/>
                  <a:gd name="T10" fmla="*/ 155 w 155"/>
                  <a:gd name="T11" fmla="*/ 96 h 105"/>
                  <a:gd name="T12" fmla="*/ 155 w 155"/>
                  <a:gd name="T13" fmla="*/ 96 h 105"/>
                  <a:gd name="T14" fmla="*/ 0 60000 65536"/>
                  <a:gd name="T15" fmla="*/ 0 60000 65536"/>
                  <a:gd name="T16" fmla="*/ 0 60000 65536"/>
                  <a:gd name="T17" fmla="*/ 0 60000 65536"/>
                  <a:gd name="T18" fmla="*/ 0 60000 65536"/>
                  <a:gd name="T19" fmla="*/ 0 60000 65536"/>
                  <a:gd name="T20" fmla="*/ 0 60000 65536"/>
                  <a:gd name="T21" fmla="*/ 0 w 155"/>
                  <a:gd name="T22" fmla="*/ 0 h 105"/>
                  <a:gd name="T23" fmla="*/ 155 w 155"/>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05">
                    <a:moveTo>
                      <a:pt x="155" y="96"/>
                    </a:moveTo>
                    <a:lnTo>
                      <a:pt x="147" y="105"/>
                    </a:lnTo>
                    <a:lnTo>
                      <a:pt x="0" y="9"/>
                    </a:lnTo>
                    <a:lnTo>
                      <a:pt x="0" y="0"/>
                    </a:lnTo>
                    <a:lnTo>
                      <a:pt x="5" y="0"/>
                    </a:lnTo>
                    <a:lnTo>
                      <a:pt x="155" y="96"/>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68646" name="Rectangle 38"/>
              <p:cNvSpPr>
                <a:spLocks noChangeArrowheads="1"/>
              </p:cNvSpPr>
              <p:nvPr/>
            </p:nvSpPr>
            <p:spPr bwMode="auto">
              <a:xfrm>
                <a:off x="462" y="2200"/>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2000">
                  <a:latin typeface="Comic Sans MS" pitchFamily="66" charset="0"/>
                </a:endParaRPr>
              </a:p>
            </p:txBody>
          </p:sp>
          <p:sp>
            <p:nvSpPr>
              <p:cNvPr id="68647" name="Rectangle 39"/>
              <p:cNvSpPr>
                <a:spLocks noChangeArrowheads="1"/>
              </p:cNvSpPr>
              <p:nvPr/>
            </p:nvSpPr>
            <p:spPr bwMode="auto">
              <a:xfrm>
                <a:off x="677" y="2623"/>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2000">
                  <a:latin typeface="Comic Sans MS" pitchFamily="66" charset="0"/>
                </a:endParaRPr>
              </a:p>
            </p:txBody>
          </p:sp>
          <p:sp>
            <p:nvSpPr>
              <p:cNvPr id="68648" name="Rectangle 40"/>
              <p:cNvSpPr>
                <a:spLocks noChangeArrowheads="1"/>
              </p:cNvSpPr>
              <p:nvPr/>
            </p:nvSpPr>
            <p:spPr bwMode="auto">
              <a:xfrm>
                <a:off x="677" y="1795"/>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2000">
                  <a:latin typeface="Comic Sans MS" pitchFamily="66" charset="0"/>
                </a:endParaRPr>
              </a:p>
            </p:txBody>
          </p:sp>
          <p:sp>
            <p:nvSpPr>
              <p:cNvPr id="68649" name="Rectangle 41"/>
              <p:cNvSpPr>
                <a:spLocks noChangeArrowheads="1"/>
              </p:cNvSpPr>
              <p:nvPr/>
            </p:nvSpPr>
            <p:spPr bwMode="auto">
              <a:xfrm>
                <a:off x="251" y="2623"/>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2000">
                  <a:latin typeface="Comic Sans MS" pitchFamily="66" charset="0"/>
                </a:endParaRPr>
              </a:p>
            </p:txBody>
          </p:sp>
          <p:sp>
            <p:nvSpPr>
              <p:cNvPr id="68650" name="Rectangle 42"/>
              <p:cNvSpPr>
                <a:spLocks noChangeArrowheads="1"/>
              </p:cNvSpPr>
              <p:nvPr/>
            </p:nvSpPr>
            <p:spPr bwMode="auto">
              <a:xfrm>
                <a:off x="1103" y="2057"/>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2000">
                  <a:latin typeface="Comic Sans MS" pitchFamily="66" charset="0"/>
                </a:endParaRPr>
              </a:p>
            </p:txBody>
          </p:sp>
          <p:sp>
            <p:nvSpPr>
              <p:cNvPr id="68651" name="Rectangle 43"/>
              <p:cNvSpPr>
                <a:spLocks noChangeArrowheads="1"/>
              </p:cNvSpPr>
              <p:nvPr/>
            </p:nvSpPr>
            <p:spPr bwMode="auto">
              <a:xfrm>
                <a:off x="1103" y="2623"/>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2000">
                  <a:latin typeface="Comic Sans MS" pitchFamily="66" charset="0"/>
                </a:endParaRPr>
              </a:p>
            </p:txBody>
          </p:sp>
        </p:grpSp>
        <p:sp>
          <p:nvSpPr>
            <p:cNvPr id="68627" name="Text Box 44"/>
            <p:cNvSpPr txBox="1">
              <a:spLocks noChangeArrowheads="1"/>
            </p:cNvSpPr>
            <p:nvPr/>
          </p:nvSpPr>
          <p:spPr bwMode="auto">
            <a:xfrm>
              <a:off x="640" y="2521"/>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1</a:t>
              </a:r>
            </a:p>
          </p:txBody>
        </p:sp>
        <p:sp>
          <p:nvSpPr>
            <p:cNvPr id="68628" name="Text Box 45"/>
            <p:cNvSpPr txBox="1">
              <a:spLocks noChangeArrowheads="1"/>
            </p:cNvSpPr>
            <p:nvPr/>
          </p:nvSpPr>
          <p:spPr bwMode="auto">
            <a:xfrm>
              <a:off x="476" y="2392"/>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2</a:t>
              </a:r>
            </a:p>
          </p:txBody>
        </p:sp>
        <p:sp>
          <p:nvSpPr>
            <p:cNvPr id="68629" name="Text Box 46"/>
            <p:cNvSpPr txBox="1">
              <a:spLocks noChangeArrowheads="1"/>
            </p:cNvSpPr>
            <p:nvPr/>
          </p:nvSpPr>
          <p:spPr bwMode="auto">
            <a:xfrm>
              <a:off x="509" y="2241"/>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3</a:t>
              </a:r>
            </a:p>
          </p:txBody>
        </p:sp>
        <p:sp>
          <p:nvSpPr>
            <p:cNvPr id="68630" name="Text Box 47"/>
            <p:cNvSpPr txBox="1">
              <a:spLocks noChangeArrowheads="1"/>
            </p:cNvSpPr>
            <p:nvPr/>
          </p:nvSpPr>
          <p:spPr bwMode="auto">
            <a:xfrm>
              <a:off x="645" y="2129"/>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4</a:t>
              </a:r>
            </a:p>
          </p:txBody>
        </p:sp>
        <p:sp>
          <p:nvSpPr>
            <p:cNvPr id="68631" name="Text Box 48"/>
            <p:cNvSpPr txBox="1">
              <a:spLocks noChangeArrowheads="1"/>
            </p:cNvSpPr>
            <p:nvPr/>
          </p:nvSpPr>
          <p:spPr bwMode="auto">
            <a:xfrm>
              <a:off x="760" y="2213"/>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5</a:t>
              </a:r>
            </a:p>
          </p:txBody>
        </p:sp>
        <p:sp>
          <p:nvSpPr>
            <p:cNvPr id="68632" name="Text Box 49"/>
            <p:cNvSpPr txBox="1">
              <a:spLocks noChangeArrowheads="1"/>
            </p:cNvSpPr>
            <p:nvPr/>
          </p:nvSpPr>
          <p:spPr bwMode="auto">
            <a:xfrm>
              <a:off x="760" y="2443"/>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6</a:t>
              </a:r>
            </a:p>
          </p:txBody>
        </p:sp>
      </p:grpSp>
      <p:sp>
        <p:nvSpPr>
          <p:cNvPr id="68623" name="Text Box 114"/>
          <p:cNvSpPr txBox="1">
            <a:spLocks noChangeArrowheads="1"/>
          </p:cNvSpPr>
          <p:nvPr/>
        </p:nvSpPr>
        <p:spPr bwMode="auto">
          <a:xfrm>
            <a:off x="1292225" y="3533775"/>
            <a:ext cx="1435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EF1F1D"/>
                </a:solidFill>
                <a:latin typeface="Calibri" pitchFamily="34" charset="0"/>
              </a:rPr>
              <a:t>Purine ring</a:t>
            </a:r>
          </a:p>
        </p:txBody>
      </p:sp>
      <p:sp>
        <p:nvSpPr>
          <p:cNvPr id="68624" name="Text Box 115"/>
          <p:cNvSpPr txBox="1">
            <a:spLocks noChangeArrowheads="1"/>
          </p:cNvSpPr>
          <p:nvPr/>
        </p:nvSpPr>
        <p:spPr bwMode="auto">
          <a:xfrm>
            <a:off x="1216025" y="6149975"/>
            <a:ext cx="191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3333FF"/>
                </a:solidFill>
                <a:latin typeface="Calibri" pitchFamily="34" charset="0"/>
              </a:rPr>
              <a:t>Pyrimidine ring</a:t>
            </a:r>
          </a:p>
        </p:txBody>
      </p:sp>
      <p:sp>
        <p:nvSpPr>
          <p:cNvPr id="68625" name="Text Box 116"/>
          <p:cNvSpPr txBox="1">
            <a:spLocks noChangeArrowheads="1"/>
          </p:cNvSpPr>
          <p:nvPr/>
        </p:nvSpPr>
        <p:spPr bwMode="auto">
          <a:xfrm>
            <a:off x="4175125" y="5149850"/>
            <a:ext cx="3263900" cy="9779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40000"/>
              </a:lnSpc>
            </a:pPr>
            <a:r>
              <a:rPr lang="en-GB" sz="2000">
                <a:latin typeface="Calibri" pitchFamily="34" charset="0"/>
              </a:rPr>
              <a:t>DNA contains A, C, G, T</a:t>
            </a:r>
          </a:p>
          <a:p>
            <a:pPr eaLnBrk="1" hangingPunct="1">
              <a:lnSpc>
                <a:spcPct val="140000"/>
              </a:lnSpc>
            </a:pPr>
            <a:r>
              <a:rPr lang="en-GB" sz="2000">
                <a:latin typeface="Calibri" pitchFamily="34" charset="0"/>
              </a:rPr>
              <a:t>RNA contains A, C, G, U</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3"/>
          <p:cNvSpPr>
            <a:spLocks noGrp="1" noChangeArrowheads="1"/>
          </p:cNvSpPr>
          <p:nvPr>
            <p:ph type="title"/>
          </p:nvPr>
        </p:nvSpPr>
        <p:spPr>
          <a:xfrm>
            <a:off x="457200" y="44450"/>
            <a:ext cx="8229600" cy="1143000"/>
          </a:xfrm>
        </p:spPr>
        <p:txBody>
          <a:bodyPr/>
          <a:lstStyle/>
          <a:p>
            <a:pPr eaLnBrk="1" hangingPunct="1"/>
            <a:r>
              <a:rPr lang="en-GB" sz="3600" smtClean="0">
                <a:solidFill>
                  <a:srgbClr val="800000"/>
                </a:solidFill>
                <a:ea typeface="ＭＳ Ｐゴシック" pitchFamily="34" charset="-128"/>
              </a:rPr>
              <a:t>Purines</a:t>
            </a:r>
            <a:endParaRPr lang="en-GB" sz="3600" smtClean="0">
              <a:solidFill>
                <a:srgbClr val="800000"/>
              </a:solidFill>
              <a:latin typeface="Comic Sans MS" pitchFamily="66" charset="0"/>
              <a:ea typeface="ＭＳ Ｐゴシック" pitchFamily="34" charset="-128"/>
            </a:endParaRPr>
          </a:p>
        </p:txBody>
      </p:sp>
      <p:sp>
        <p:nvSpPr>
          <p:cNvPr id="70658" name="Text Box 76"/>
          <p:cNvSpPr txBox="1">
            <a:spLocks noChangeArrowheads="1"/>
          </p:cNvSpPr>
          <p:nvPr/>
        </p:nvSpPr>
        <p:spPr bwMode="auto">
          <a:xfrm>
            <a:off x="3736975" y="5119688"/>
            <a:ext cx="11064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latin typeface="Calibri" pitchFamily="34" charset="0"/>
              </a:rPr>
              <a:t>Adenine</a:t>
            </a:r>
          </a:p>
          <a:p>
            <a:pPr algn="ctr" eaLnBrk="1" hangingPunct="1"/>
            <a:r>
              <a:rPr lang="en-GB" sz="1800">
                <a:latin typeface="Calibri" pitchFamily="34" charset="0"/>
              </a:rPr>
              <a:t>(A)</a:t>
            </a:r>
          </a:p>
        </p:txBody>
      </p:sp>
      <p:sp>
        <p:nvSpPr>
          <p:cNvPr id="70659" name="Text Box 77"/>
          <p:cNvSpPr txBox="1">
            <a:spLocks noChangeArrowheads="1"/>
          </p:cNvSpPr>
          <p:nvPr/>
        </p:nvSpPr>
        <p:spPr bwMode="auto">
          <a:xfrm>
            <a:off x="6691313" y="5119688"/>
            <a:ext cx="1131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latin typeface="Calibri" pitchFamily="34" charset="0"/>
              </a:rPr>
              <a:t>Guanine</a:t>
            </a:r>
          </a:p>
          <a:p>
            <a:pPr algn="ctr" eaLnBrk="1" hangingPunct="1"/>
            <a:r>
              <a:rPr lang="en-GB" sz="1800">
                <a:latin typeface="Calibri" pitchFamily="34" charset="0"/>
              </a:rPr>
              <a:t>(G)</a:t>
            </a:r>
          </a:p>
        </p:txBody>
      </p:sp>
      <p:sp>
        <p:nvSpPr>
          <p:cNvPr id="70660" name="Line 87"/>
          <p:cNvSpPr>
            <a:spLocks noChangeShapeType="1"/>
          </p:cNvSpPr>
          <p:nvPr/>
        </p:nvSpPr>
        <p:spPr bwMode="auto">
          <a:xfrm>
            <a:off x="3492500" y="2492375"/>
            <a:ext cx="358775" cy="360363"/>
          </a:xfrm>
          <a:prstGeom prst="line">
            <a:avLst/>
          </a:prstGeom>
          <a:noFill/>
          <a:ln w="28575">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0661" name="Text Box 88"/>
          <p:cNvSpPr txBox="1">
            <a:spLocks noChangeArrowheads="1"/>
          </p:cNvSpPr>
          <p:nvPr/>
        </p:nvSpPr>
        <p:spPr bwMode="auto">
          <a:xfrm>
            <a:off x="2843213" y="2155825"/>
            <a:ext cx="1636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3333FF"/>
                </a:solidFill>
                <a:latin typeface="Calibri" pitchFamily="34" charset="0"/>
              </a:rPr>
              <a:t>amino group</a:t>
            </a:r>
          </a:p>
        </p:txBody>
      </p:sp>
      <p:sp>
        <p:nvSpPr>
          <p:cNvPr id="70662" name="Line 89"/>
          <p:cNvSpPr>
            <a:spLocks noChangeShapeType="1"/>
          </p:cNvSpPr>
          <p:nvPr/>
        </p:nvSpPr>
        <p:spPr bwMode="auto">
          <a:xfrm>
            <a:off x="6300788" y="2492375"/>
            <a:ext cx="576262" cy="431800"/>
          </a:xfrm>
          <a:prstGeom prst="line">
            <a:avLst/>
          </a:prstGeom>
          <a:noFill/>
          <a:ln w="28575">
            <a:solidFill>
              <a:srgbClr val="EF1F1D"/>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0663" name="Text Box 90"/>
          <p:cNvSpPr txBox="1">
            <a:spLocks noChangeArrowheads="1"/>
          </p:cNvSpPr>
          <p:nvPr/>
        </p:nvSpPr>
        <p:spPr bwMode="auto">
          <a:xfrm>
            <a:off x="5319713" y="2122488"/>
            <a:ext cx="1908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EF1F1D"/>
                </a:solidFill>
                <a:latin typeface="Calibri" pitchFamily="34" charset="0"/>
              </a:rPr>
              <a:t>carbonyl group</a:t>
            </a:r>
          </a:p>
        </p:txBody>
      </p:sp>
      <p:sp>
        <p:nvSpPr>
          <p:cNvPr id="70664" name="Text Box 91"/>
          <p:cNvSpPr txBox="1">
            <a:spLocks noChangeArrowheads="1"/>
          </p:cNvSpPr>
          <p:nvPr/>
        </p:nvSpPr>
        <p:spPr bwMode="auto">
          <a:xfrm>
            <a:off x="5219700" y="4819650"/>
            <a:ext cx="1636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3333FF"/>
                </a:solidFill>
                <a:latin typeface="Calibri" pitchFamily="34" charset="0"/>
              </a:rPr>
              <a:t>amino group</a:t>
            </a:r>
          </a:p>
        </p:txBody>
      </p:sp>
      <p:sp>
        <p:nvSpPr>
          <p:cNvPr id="70665" name="Line 92"/>
          <p:cNvSpPr>
            <a:spLocks noChangeShapeType="1"/>
          </p:cNvSpPr>
          <p:nvPr/>
        </p:nvSpPr>
        <p:spPr bwMode="auto">
          <a:xfrm flipV="1">
            <a:off x="5824538" y="4538663"/>
            <a:ext cx="287337" cy="360362"/>
          </a:xfrm>
          <a:prstGeom prst="line">
            <a:avLst/>
          </a:prstGeom>
          <a:noFill/>
          <a:ln w="28575">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0666" name="Freeform 162"/>
          <p:cNvSpPr>
            <a:spLocks/>
          </p:cNvSpPr>
          <p:nvPr/>
        </p:nvSpPr>
        <p:spPr bwMode="auto">
          <a:xfrm>
            <a:off x="3602038" y="3694113"/>
            <a:ext cx="1587" cy="298450"/>
          </a:xfrm>
          <a:custGeom>
            <a:avLst/>
            <a:gdLst>
              <a:gd name="T0" fmla="*/ 0 w 1587"/>
              <a:gd name="T1" fmla="*/ 0 h 188"/>
              <a:gd name="T2" fmla="*/ 0 w 1587"/>
              <a:gd name="T3" fmla="*/ 2147483647 h 188"/>
              <a:gd name="T4" fmla="*/ 0 w 1587"/>
              <a:gd name="T5" fmla="*/ 0 h 188"/>
              <a:gd name="T6" fmla="*/ 0 60000 65536"/>
              <a:gd name="T7" fmla="*/ 0 60000 65536"/>
              <a:gd name="T8" fmla="*/ 0 60000 65536"/>
              <a:gd name="T9" fmla="*/ 0 w 1587"/>
              <a:gd name="T10" fmla="*/ 0 h 188"/>
              <a:gd name="T11" fmla="*/ 1587 w 1587"/>
              <a:gd name="T12" fmla="*/ 188 h 188"/>
            </a:gdLst>
            <a:ahLst/>
            <a:cxnLst>
              <a:cxn ang="T6">
                <a:pos x="T0" y="T1"/>
              </a:cxn>
              <a:cxn ang="T7">
                <a:pos x="T2" y="T3"/>
              </a:cxn>
              <a:cxn ang="T8">
                <a:pos x="T4" y="T5"/>
              </a:cxn>
            </a:cxnLst>
            <a:rect l="T9" t="T10" r="T11" b="T12"/>
            <a:pathLst>
              <a:path w="1587" h="188">
                <a:moveTo>
                  <a:pt x="0" y="0"/>
                </a:moveTo>
                <a:lnTo>
                  <a:pt x="0" y="18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67" name="Freeform 163"/>
          <p:cNvSpPr>
            <a:spLocks/>
          </p:cNvSpPr>
          <p:nvPr/>
        </p:nvSpPr>
        <p:spPr bwMode="auto">
          <a:xfrm>
            <a:off x="3594100" y="3694113"/>
            <a:ext cx="14288" cy="306387"/>
          </a:xfrm>
          <a:custGeom>
            <a:avLst/>
            <a:gdLst>
              <a:gd name="T0" fmla="*/ 2147483647 w 9"/>
              <a:gd name="T1" fmla="*/ 2147483647 h 193"/>
              <a:gd name="T2" fmla="*/ 2147483647 w 9"/>
              <a:gd name="T3" fmla="*/ 2147483647 h 193"/>
              <a:gd name="T4" fmla="*/ 0 w 9"/>
              <a:gd name="T5" fmla="*/ 2147483647 h 193"/>
              <a:gd name="T6" fmla="*/ 0 w 9"/>
              <a:gd name="T7" fmla="*/ 0 h 193"/>
              <a:gd name="T8" fmla="*/ 2147483647 w 9"/>
              <a:gd name="T9" fmla="*/ 0 h 193"/>
              <a:gd name="T10" fmla="*/ 2147483647 w 9"/>
              <a:gd name="T11" fmla="*/ 2147483647 h 193"/>
              <a:gd name="T12" fmla="*/ 2147483647 w 9"/>
              <a:gd name="T13" fmla="*/ 2147483647 h 193"/>
              <a:gd name="T14" fmla="*/ 0 60000 65536"/>
              <a:gd name="T15" fmla="*/ 0 60000 65536"/>
              <a:gd name="T16" fmla="*/ 0 60000 65536"/>
              <a:gd name="T17" fmla="*/ 0 60000 65536"/>
              <a:gd name="T18" fmla="*/ 0 60000 65536"/>
              <a:gd name="T19" fmla="*/ 0 60000 65536"/>
              <a:gd name="T20" fmla="*/ 0 60000 65536"/>
              <a:gd name="T21" fmla="*/ 0 w 9"/>
              <a:gd name="T22" fmla="*/ 0 h 193"/>
              <a:gd name="T23" fmla="*/ 9 w 9"/>
              <a:gd name="T24" fmla="*/ 193 h 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93">
                <a:moveTo>
                  <a:pt x="9" y="188"/>
                </a:moveTo>
                <a:lnTo>
                  <a:pt x="5" y="193"/>
                </a:lnTo>
                <a:lnTo>
                  <a:pt x="0" y="188"/>
                </a:lnTo>
                <a:lnTo>
                  <a:pt x="0" y="0"/>
                </a:lnTo>
                <a:lnTo>
                  <a:pt x="9" y="0"/>
                </a:lnTo>
                <a:lnTo>
                  <a:pt x="9"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68" name="Freeform 164"/>
          <p:cNvSpPr>
            <a:spLocks/>
          </p:cNvSpPr>
          <p:nvPr/>
        </p:nvSpPr>
        <p:spPr bwMode="auto">
          <a:xfrm>
            <a:off x="3608388" y="4000500"/>
            <a:ext cx="239712" cy="153988"/>
          </a:xfrm>
          <a:custGeom>
            <a:avLst/>
            <a:gdLst>
              <a:gd name="T0" fmla="*/ 0 w 151"/>
              <a:gd name="T1" fmla="*/ 0 h 97"/>
              <a:gd name="T2" fmla="*/ 2147483647 w 151"/>
              <a:gd name="T3" fmla="*/ 2147483647 h 97"/>
              <a:gd name="T4" fmla="*/ 0 w 151"/>
              <a:gd name="T5" fmla="*/ 0 h 97"/>
              <a:gd name="T6" fmla="*/ 0 60000 65536"/>
              <a:gd name="T7" fmla="*/ 0 60000 65536"/>
              <a:gd name="T8" fmla="*/ 0 60000 65536"/>
              <a:gd name="T9" fmla="*/ 0 w 151"/>
              <a:gd name="T10" fmla="*/ 0 h 97"/>
              <a:gd name="T11" fmla="*/ 151 w 151"/>
              <a:gd name="T12" fmla="*/ 97 h 97"/>
            </a:gdLst>
            <a:ahLst/>
            <a:cxnLst>
              <a:cxn ang="T6">
                <a:pos x="T0" y="T1"/>
              </a:cxn>
              <a:cxn ang="T7">
                <a:pos x="T2" y="T3"/>
              </a:cxn>
              <a:cxn ang="T8">
                <a:pos x="T4" y="T5"/>
              </a:cxn>
            </a:cxnLst>
            <a:rect l="T9" t="T10" r="T11" b="T12"/>
            <a:pathLst>
              <a:path w="151" h="97">
                <a:moveTo>
                  <a:pt x="0" y="0"/>
                </a:moveTo>
                <a:lnTo>
                  <a:pt x="151" y="9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69" name="Line 165"/>
          <p:cNvSpPr>
            <a:spLocks noChangeShapeType="1"/>
          </p:cNvSpPr>
          <p:nvPr/>
        </p:nvSpPr>
        <p:spPr bwMode="auto">
          <a:xfrm>
            <a:off x="3602038" y="3694113"/>
            <a:ext cx="1587" cy="2921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70" name="Line 166"/>
          <p:cNvSpPr>
            <a:spLocks noChangeShapeType="1"/>
          </p:cNvSpPr>
          <p:nvPr/>
        </p:nvSpPr>
        <p:spPr bwMode="auto">
          <a:xfrm>
            <a:off x="3602038" y="3992563"/>
            <a:ext cx="239712" cy="1619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71" name="Freeform 167"/>
          <p:cNvSpPr>
            <a:spLocks/>
          </p:cNvSpPr>
          <p:nvPr/>
        </p:nvSpPr>
        <p:spPr bwMode="auto">
          <a:xfrm>
            <a:off x="3602038" y="3992563"/>
            <a:ext cx="246062" cy="176212"/>
          </a:xfrm>
          <a:custGeom>
            <a:avLst/>
            <a:gdLst>
              <a:gd name="T0" fmla="*/ 2147483647 w 155"/>
              <a:gd name="T1" fmla="*/ 2147483647 h 111"/>
              <a:gd name="T2" fmla="*/ 2147483647 w 155"/>
              <a:gd name="T3" fmla="*/ 2147483647 h 111"/>
              <a:gd name="T4" fmla="*/ 0 w 155"/>
              <a:gd name="T5" fmla="*/ 2147483647 h 111"/>
              <a:gd name="T6" fmla="*/ 0 w 155"/>
              <a:gd name="T7" fmla="*/ 2147483647 h 111"/>
              <a:gd name="T8" fmla="*/ 2147483647 w 155"/>
              <a:gd name="T9" fmla="*/ 0 h 111"/>
              <a:gd name="T10" fmla="*/ 2147483647 w 155"/>
              <a:gd name="T11" fmla="*/ 2147483647 h 111"/>
              <a:gd name="T12" fmla="*/ 2147483647 w 155"/>
              <a:gd name="T13" fmla="*/ 2147483647 h 111"/>
              <a:gd name="T14" fmla="*/ 0 60000 65536"/>
              <a:gd name="T15" fmla="*/ 0 60000 65536"/>
              <a:gd name="T16" fmla="*/ 0 60000 65536"/>
              <a:gd name="T17" fmla="*/ 0 60000 65536"/>
              <a:gd name="T18" fmla="*/ 0 60000 65536"/>
              <a:gd name="T19" fmla="*/ 0 60000 65536"/>
              <a:gd name="T20" fmla="*/ 0 60000 65536"/>
              <a:gd name="T21" fmla="*/ 0 w 155"/>
              <a:gd name="T22" fmla="*/ 0 h 111"/>
              <a:gd name="T23" fmla="*/ 155 w 155"/>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11">
                <a:moveTo>
                  <a:pt x="155" y="97"/>
                </a:moveTo>
                <a:lnTo>
                  <a:pt x="151" y="111"/>
                </a:lnTo>
                <a:lnTo>
                  <a:pt x="0" y="10"/>
                </a:lnTo>
                <a:lnTo>
                  <a:pt x="0" y="5"/>
                </a:lnTo>
                <a:lnTo>
                  <a:pt x="4" y="0"/>
                </a:lnTo>
                <a:lnTo>
                  <a:pt x="155"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72" name="Freeform 168"/>
          <p:cNvSpPr>
            <a:spLocks/>
          </p:cNvSpPr>
          <p:nvPr/>
        </p:nvSpPr>
        <p:spPr bwMode="auto">
          <a:xfrm>
            <a:off x="3649663" y="3963988"/>
            <a:ext cx="219075" cy="146050"/>
          </a:xfrm>
          <a:custGeom>
            <a:avLst/>
            <a:gdLst>
              <a:gd name="T0" fmla="*/ 2147483647 w 138"/>
              <a:gd name="T1" fmla="*/ 2147483647 h 92"/>
              <a:gd name="T2" fmla="*/ 0 w 138"/>
              <a:gd name="T3" fmla="*/ 0 h 92"/>
              <a:gd name="T4" fmla="*/ 2147483647 w 138"/>
              <a:gd name="T5" fmla="*/ 2147483647 h 92"/>
              <a:gd name="T6" fmla="*/ 0 60000 65536"/>
              <a:gd name="T7" fmla="*/ 0 60000 65536"/>
              <a:gd name="T8" fmla="*/ 0 60000 65536"/>
              <a:gd name="T9" fmla="*/ 0 w 138"/>
              <a:gd name="T10" fmla="*/ 0 h 92"/>
              <a:gd name="T11" fmla="*/ 138 w 138"/>
              <a:gd name="T12" fmla="*/ 92 h 92"/>
            </a:gdLst>
            <a:ahLst/>
            <a:cxnLst>
              <a:cxn ang="T6">
                <a:pos x="T0" y="T1"/>
              </a:cxn>
              <a:cxn ang="T7">
                <a:pos x="T2" y="T3"/>
              </a:cxn>
              <a:cxn ang="T8">
                <a:pos x="T4" y="T5"/>
              </a:cxn>
            </a:cxnLst>
            <a:rect l="T9" t="T10" r="T11" b="T12"/>
            <a:pathLst>
              <a:path w="138" h="92">
                <a:moveTo>
                  <a:pt x="138" y="92"/>
                </a:moveTo>
                <a:lnTo>
                  <a:pt x="0" y="0"/>
                </a:lnTo>
                <a:lnTo>
                  <a:pt x="138"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73" name="Freeform 169"/>
          <p:cNvSpPr>
            <a:spLocks/>
          </p:cNvSpPr>
          <p:nvPr/>
        </p:nvSpPr>
        <p:spPr bwMode="auto">
          <a:xfrm>
            <a:off x="3649663" y="3956050"/>
            <a:ext cx="225425" cy="161925"/>
          </a:xfrm>
          <a:custGeom>
            <a:avLst/>
            <a:gdLst>
              <a:gd name="T0" fmla="*/ 2147483647 w 142"/>
              <a:gd name="T1" fmla="*/ 2147483647 h 102"/>
              <a:gd name="T2" fmla="*/ 2147483647 w 142"/>
              <a:gd name="T3" fmla="*/ 2147483647 h 102"/>
              <a:gd name="T4" fmla="*/ 0 w 142"/>
              <a:gd name="T5" fmla="*/ 2147483647 h 102"/>
              <a:gd name="T6" fmla="*/ 2147483647 w 142"/>
              <a:gd name="T7" fmla="*/ 0 h 102"/>
              <a:gd name="T8" fmla="*/ 2147483647 w 142"/>
              <a:gd name="T9" fmla="*/ 2147483647 h 102"/>
              <a:gd name="T10" fmla="*/ 2147483647 w 142"/>
              <a:gd name="T11" fmla="*/ 2147483647 h 102"/>
              <a:gd name="T12" fmla="*/ 0 60000 65536"/>
              <a:gd name="T13" fmla="*/ 0 60000 65536"/>
              <a:gd name="T14" fmla="*/ 0 60000 65536"/>
              <a:gd name="T15" fmla="*/ 0 60000 65536"/>
              <a:gd name="T16" fmla="*/ 0 60000 65536"/>
              <a:gd name="T17" fmla="*/ 0 60000 65536"/>
              <a:gd name="T18" fmla="*/ 0 w 142"/>
              <a:gd name="T19" fmla="*/ 0 h 102"/>
              <a:gd name="T20" fmla="*/ 142 w 142"/>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42" h="102">
                <a:moveTo>
                  <a:pt x="142" y="92"/>
                </a:moveTo>
                <a:lnTo>
                  <a:pt x="138" y="102"/>
                </a:lnTo>
                <a:lnTo>
                  <a:pt x="0" y="10"/>
                </a:lnTo>
                <a:lnTo>
                  <a:pt x="4" y="0"/>
                </a:lnTo>
                <a:lnTo>
                  <a:pt x="142"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74" name="Freeform 170"/>
          <p:cNvSpPr>
            <a:spLocks/>
          </p:cNvSpPr>
          <p:nvPr/>
        </p:nvSpPr>
        <p:spPr bwMode="auto">
          <a:xfrm>
            <a:off x="4075113" y="4000500"/>
            <a:ext cx="212725" cy="138113"/>
          </a:xfrm>
          <a:custGeom>
            <a:avLst/>
            <a:gdLst>
              <a:gd name="T0" fmla="*/ 2147483647 w 134"/>
              <a:gd name="T1" fmla="*/ 0 h 87"/>
              <a:gd name="T2" fmla="*/ 0 w 134"/>
              <a:gd name="T3" fmla="*/ 2147483647 h 87"/>
              <a:gd name="T4" fmla="*/ 2147483647 w 134"/>
              <a:gd name="T5" fmla="*/ 0 h 87"/>
              <a:gd name="T6" fmla="*/ 0 60000 65536"/>
              <a:gd name="T7" fmla="*/ 0 60000 65536"/>
              <a:gd name="T8" fmla="*/ 0 60000 65536"/>
              <a:gd name="T9" fmla="*/ 0 w 134"/>
              <a:gd name="T10" fmla="*/ 0 h 87"/>
              <a:gd name="T11" fmla="*/ 134 w 134"/>
              <a:gd name="T12" fmla="*/ 87 h 87"/>
            </a:gdLst>
            <a:ahLst/>
            <a:cxnLst>
              <a:cxn ang="T6">
                <a:pos x="T0" y="T1"/>
              </a:cxn>
              <a:cxn ang="T7">
                <a:pos x="T2" y="T3"/>
              </a:cxn>
              <a:cxn ang="T8">
                <a:pos x="T4" y="T5"/>
              </a:cxn>
            </a:cxnLst>
            <a:rect l="T9" t="T10" r="T11" b="T12"/>
            <a:pathLst>
              <a:path w="134" h="87">
                <a:moveTo>
                  <a:pt x="134" y="0"/>
                </a:moveTo>
                <a:lnTo>
                  <a:pt x="0" y="87"/>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75" name="Line 171"/>
          <p:cNvSpPr>
            <a:spLocks noChangeShapeType="1"/>
          </p:cNvSpPr>
          <p:nvPr/>
        </p:nvSpPr>
        <p:spPr bwMode="auto">
          <a:xfrm flipH="1" flipV="1">
            <a:off x="3649663" y="3963988"/>
            <a:ext cx="212725" cy="1460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76" name="Line 172"/>
          <p:cNvSpPr>
            <a:spLocks noChangeShapeType="1"/>
          </p:cNvSpPr>
          <p:nvPr/>
        </p:nvSpPr>
        <p:spPr bwMode="auto">
          <a:xfrm flipH="1">
            <a:off x="4067175" y="3992563"/>
            <a:ext cx="212725" cy="1460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77" name="Freeform 173"/>
          <p:cNvSpPr>
            <a:spLocks/>
          </p:cNvSpPr>
          <p:nvPr/>
        </p:nvSpPr>
        <p:spPr bwMode="auto">
          <a:xfrm>
            <a:off x="4067175" y="3992563"/>
            <a:ext cx="220663" cy="153987"/>
          </a:xfrm>
          <a:custGeom>
            <a:avLst/>
            <a:gdLst>
              <a:gd name="T0" fmla="*/ 2147483647 w 139"/>
              <a:gd name="T1" fmla="*/ 0 h 97"/>
              <a:gd name="T2" fmla="*/ 2147483647 w 139"/>
              <a:gd name="T3" fmla="*/ 2147483647 h 97"/>
              <a:gd name="T4" fmla="*/ 2147483647 w 139"/>
              <a:gd name="T5" fmla="*/ 2147483647 h 97"/>
              <a:gd name="T6" fmla="*/ 2147483647 w 139"/>
              <a:gd name="T7" fmla="*/ 2147483647 h 97"/>
              <a:gd name="T8" fmla="*/ 0 w 139"/>
              <a:gd name="T9" fmla="*/ 2147483647 h 97"/>
              <a:gd name="T10" fmla="*/ 2147483647 w 139"/>
              <a:gd name="T11" fmla="*/ 0 h 97"/>
              <a:gd name="T12" fmla="*/ 2147483647 w 139"/>
              <a:gd name="T13" fmla="*/ 0 h 97"/>
              <a:gd name="T14" fmla="*/ 0 60000 65536"/>
              <a:gd name="T15" fmla="*/ 0 60000 65536"/>
              <a:gd name="T16" fmla="*/ 0 60000 65536"/>
              <a:gd name="T17" fmla="*/ 0 60000 65536"/>
              <a:gd name="T18" fmla="*/ 0 60000 65536"/>
              <a:gd name="T19" fmla="*/ 0 60000 65536"/>
              <a:gd name="T20" fmla="*/ 0 60000 65536"/>
              <a:gd name="T21" fmla="*/ 0 w 139"/>
              <a:gd name="T22" fmla="*/ 0 h 97"/>
              <a:gd name="T23" fmla="*/ 139 w 139"/>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97">
                <a:moveTo>
                  <a:pt x="134" y="0"/>
                </a:moveTo>
                <a:lnTo>
                  <a:pt x="139" y="5"/>
                </a:lnTo>
                <a:lnTo>
                  <a:pt x="139" y="10"/>
                </a:lnTo>
                <a:lnTo>
                  <a:pt x="5" y="97"/>
                </a:lnTo>
                <a:lnTo>
                  <a:pt x="0" y="88"/>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78" name="Freeform 174"/>
          <p:cNvSpPr>
            <a:spLocks/>
          </p:cNvSpPr>
          <p:nvPr/>
        </p:nvSpPr>
        <p:spPr bwMode="auto">
          <a:xfrm>
            <a:off x="4287838" y="3556000"/>
            <a:ext cx="1587" cy="436563"/>
          </a:xfrm>
          <a:custGeom>
            <a:avLst/>
            <a:gdLst>
              <a:gd name="T0" fmla="*/ 0 w 1587"/>
              <a:gd name="T1" fmla="*/ 2147483647 h 275"/>
              <a:gd name="T2" fmla="*/ 0 w 1587"/>
              <a:gd name="T3" fmla="*/ 0 h 275"/>
              <a:gd name="T4" fmla="*/ 0 w 1587"/>
              <a:gd name="T5" fmla="*/ 2147483647 h 275"/>
              <a:gd name="T6" fmla="*/ 0 60000 65536"/>
              <a:gd name="T7" fmla="*/ 0 60000 65536"/>
              <a:gd name="T8" fmla="*/ 0 60000 65536"/>
              <a:gd name="T9" fmla="*/ 0 w 1587"/>
              <a:gd name="T10" fmla="*/ 0 h 275"/>
              <a:gd name="T11" fmla="*/ 1587 w 1587"/>
              <a:gd name="T12" fmla="*/ 275 h 275"/>
            </a:gdLst>
            <a:ahLst/>
            <a:cxnLst>
              <a:cxn ang="T6">
                <a:pos x="T0" y="T1"/>
              </a:cxn>
              <a:cxn ang="T7">
                <a:pos x="T2" y="T3"/>
              </a:cxn>
              <a:cxn ang="T8">
                <a:pos x="T4" y="T5"/>
              </a:cxn>
            </a:cxnLst>
            <a:rect l="T9" t="T10" r="T11" b="T12"/>
            <a:pathLst>
              <a:path w="1587" h="275">
                <a:moveTo>
                  <a:pt x="0" y="275"/>
                </a:moveTo>
                <a:lnTo>
                  <a:pt x="0" y="0"/>
                </a:lnTo>
                <a:lnTo>
                  <a:pt x="0" y="2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79" name="Freeform 175"/>
          <p:cNvSpPr>
            <a:spLocks/>
          </p:cNvSpPr>
          <p:nvPr/>
        </p:nvSpPr>
        <p:spPr bwMode="auto">
          <a:xfrm>
            <a:off x="4279900" y="3548063"/>
            <a:ext cx="14288" cy="452437"/>
          </a:xfrm>
          <a:custGeom>
            <a:avLst/>
            <a:gdLst>
              <a:gd name="T0" fmla="*/ 0 w 9"/>
              <a:gd name="T1" fmla="*/ 2147483647 h 285"/>
              <a:gd name="T2" fmla="*/ 2147483647 w 9"/>
              <a:gd name="T3" fmla="*/ 0 h 285"/>
              <a:gd name="T4" fmla="*/ 2147483647 w 9"/>
              <a:gd name="T5" fmla="*/ 2147483647 h 285"/>
              <a:gd name="T6" fmla="*/ 2147483647 w 9"/>
              <a:gd name="T7" fmla="*/ 2147483647 h 285"/>
              <a:gd name="T8" fmla="*/ 2147483647 w 9"/>
              <a:gd name="T9" fmla="*/ 2147483647 h 285"/>
              <a:gd name="T10" fmla="*/ 0 w 9"/>
              <a:gd name="T11" fmla="*/ 2147483647 h 285"/>
              <a:gd name="T12" fmla="*/ 0 w 9"/>
              <a:gd name="T13" fmla="*/ 2147483647 h 285"/>
              <a:gd name="T14" fmla="*/ 0 w 9"/>
              <a:gd name="T15" fmla="*/ 2147483647 h 28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85"/>
              <a:gd name="T26" fmla="*/ 9 w 9"/>
              <a:gd name="T27" fmla="*/ 285 h 2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85">
                <a:moveTo>
                  <a:pt x="0" y="5"/>
                </a:moveTo>
                <a:lnTo>
                  <a:pt x="5" y="0"/>
                </a:lnTo>
                <a:lnTo>
                  <a:pt x="9" y="5"/>
                </a:lnTo>
                <a:lnTo>
                  <a:pt x="9" y="280"/>
                </a:lnTo>
                <a:lnTo>
                  <a:pt x="5" y="285"/>
                </a:lnTo>
                <a:lnTo>
                  <a:pt x="0" y="28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80" name="Freeform 176"/>
          <p:cNvSpPr>
            <a:spLocks/>
          </p:cNvSpPr>
          <p:nvPr/>
        </p:nvSpPr>
        <p:spPr bwMode="auto">
          <a:xfrm>
            <a:off x="4238625" y="3584575"/>
            <a:ext cx="1588" cy="379413"/>
          </a:xfrm>
          <a:custGeom>
            <a:avLst/>
            <a:gdLst>
              <a:gd name="T0" fmla="*/ 0 w 1588"/>
              <a:gd name="T1" fmla="*/ 0 h 239"/>
              <a:gd name="T2" fmla="*/ 0 w 1588"/>
              <a:gd name="T3" fmla="*/ 2147483647 h 239"/>
              <a:gd name="T4" fmla="*/ 0 w 1588"/>
              <a:gd name="T5" fmla="*/ 0 h 239"/>
              <a:gd name="T6" fmla="*/ 0 60000 65536"/>
              <a:gd name="T7" fmla="*/ 0 60000 65536"/>
              <a:gd name="T8" fmla="*/ 0 60000 65536"/>
              <a:gd name="T9" fmla="*/ 0 w 1588"/>
              <a:gd name="T10" fmla="*/ 0 h 239"/>
              <a:gd name="T11" fmla="*/ 1588 w 1588"/>
              <a:gd name="T12" fmla="*/ 239 h 239"/>
            </a:gdLst>
            <a:ahLst/>
            <a:cxnLst>
              <a:cxn ang="T6">
                <a:pos x="T0" y="T1"/>
              </a:cxn>
              <a:cxn ang="T7">
                <a:pos x="T2" y="T3"/>
              </a:cxn>
              <a:cxn ang="T8">
                <a:pos x="T4" y="T5"/>
              </a:cxn>
            </a:cxnLst>
            <a:rect l="T9" t="T10" r="T11" b="T12"/>
            <a:pathLst>
              <a:path w="1588" h="239">
                <a:moveTo>
                  <a:pt x="0" y="0"/>
                </a:moveTo>
                <a:lnTo>
                  <a:pt x="0" y="2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81" name="Line 177"/>
          <p:cNvSpPr>
            <a:spLocks noChangeShapeType="1"/>
          </p:cNvSpPr>
          <p:nvPr/>
        </p:nvSpPr>
        <p:spPr bwMode="auto">
          <a:xfrm flipV="1">
            <a:off x="4287838" y="3556000"/>
            <a:ext cx="1587" cy="4302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82" name="Line 178"/>
          <p:cNvSpPr>
            <a:spLocks noChangeShapeType="1"/>
          </p:cNvSpPr>
          <p:nvPr/>
        </p:nvSpPr>
        <p:spPr bwMode="auto">
          <a:xfrm>
            <a:off x="4238625" y="3576638"/>
            <a:ext cx="1588" cy="3873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83" name="Freeform 179"/>
          <p:cNvSpPr>
            <a:spLocks/>
          </p:cNvSpPr>
          <p:nvPr/>
        </p:nvSpPr>
        <p:spPr bwMode="auto">
          <a:xfrm>
            <a:off x="4232275" y="3576638"/>
            <a:ext cx="20638" cy="387350"/>
          </a:xfrm>
          <a:custGeom>
            <a:avLst/>
            <a:gdLst>
              <a:gd name="T0" fmla="*/ 0 w 13"/>
              <a:gd name="T1" fmla="*/ 0 h 244"/>
              <a:gd name="T2" fmla="*/ 2147483647 w 13"/>
              <a:gd name="T3" fmla="*/ 0 h 244"/>
              <a:gd name="T4" fmla="*/ 2147483647 w 13"/>
              <a:gd name="T5" fmla="*/ 2147483647 h 244"/>
              <a:gd name="T6" fmla="*/ 0 w 13"/>
              <a:gd name="T7" fmla="*/ 2147483647 h 244"/>
              <a:gd name="T8" fmla="*/ 0 w 13"/>
              <a:gd name="T9" fmla="*/ 0 h 244"/>
              <a:gd name="T10" fmla="*/ 0 w 13"/>
              <a:gd name="T11" fmla="*/ 0 h 244"/>
              <a:gd name="T12" fmla="*/ 0 60000 65536"/>
              <a:gd name="T13" fmla="*/ 0 60000 65536"/>
              <a:gd name="T14" fmla="*/ 0 60000 65536"/>
              <a:gd name="T15" fmla="*/ 0 60000 65536"/>
              <a:gd name="T16" fmla="*/ 0 60000 65536"/>
              <a:gd name="T17" fmla="*/ 0 60000 65536"/>
              <a:gd name="T18" fmla="*/ 0 w 13"/>
              <a:gd name="T19" fmla="*/ 0 h 244"/>
              <a:gd name="T20" fmla="*/ 13 w 13"/>
              <a:gd name="T21" fmla="*/ 244 h 244"/>
            </a:gdLst>
            <a:ahLst/>
            <a:cxnLst>
              <a:cxn ang="T12">
                <a:pos x="T0" y="T1"/>
              </a:cxn>
              <a:cxn ang="T13">
                <a:pos x="T2" y="T3"/>
              </a:cxn>
              <a:cxn ang="T14">
                <a:pos x="T4" y="T5"/>
              </a:cxn>
              <a:cxn ang="T15">
                <a:pos x="T6" y="T7"/>
              </a:cxn>
              <a:cxn ang="T16">
                <a:pos x="T8" y="T9"/>
              </a:cxn>
              <a:cxn ang="T17">
                <a:pos x="T10" y="T11"/>
              </a:cxn>
            </a:cxnLst>
            <a:rect l="T18" t="T19" r="T20" b="T21"/>
            <a:pathLst>
              <a:path w="13" h="244">
                <a:moveTo>
                  <a:pt x="0" y="0"/>
                </a:moveTo>
                <a:lnTo>
                  <a:pt x="13" y="0"/>
                </a:lnTo>
                <a:lnTo>
                  <a:pt x="13" y="244"/>
                </a:lnTo>
                <a:lnTo>
                  <a:pt x="0" y="2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84" name="Freeform 180"/>
          <p:cNvSpPr>
            <a:spLocks/>
          </p:cNvSpPr>
          <p:nvPr/>
        </p:nvSpPr>
        <p:spPr bwMode="auto">
          <a:xfrm>
            <a:off x="3951288" y="3328988"/>
            <a:ext cx="336550" cy="219075"/>
          </a:xfrm>
          <a:custGeom>
            <a:avLst/>
            <a:gdLst>
              <a:gd name="T0" fmla="*/ 0 w 212"/>
              <a:gd name="T1" fmla="*/ 0 h 138"/>
              <a:gd name="T2" fmla="*/ 2147483647 w 212"/>
              <a:gd name="T3" fmla="*/ 2147483647 h 138"/>
              <a:gd name="T4" fmla="*/ 0 w 212"/>
              <a:gd name="T5" fmla="*/ 0 h 138"/>
              <a:gd name="T6" fmla="*/ 0 60000 65536"/>
              <a:gd name="T7" fmla="*/ 0 60000 65536"/>
              <a:gd name="T8" fmla="*/ 0 60000 65536"/>
              <a:gd name="T9" fmla="*/ 0 w 212"/>
              <a:gd name="T10" fmla="*/ 0 h 138"/>
              <a:gd name="T11" fmla="*/ 212 w 212"/>
              <a:gd name="T12" fmla="*/ 138 h 138"/>
            </a:gdLst>
            <a:ahLst/>
            <a:cxnLst>
              <a:cxn ang="T6">
                <a:pos x="T0" y="T1"/>
              </a:cxn>
              <a:cxn ang="T7">
                <a:pos x="T2" y="T3"/>
              </a:cxn>
              <a:cxn ang="T8">
                <a:pos x="T4" y="T5"/>
              </a:cxn>
            </a:cxnLst>
            <a:rect l="T9" t="T10" r="T11" b="T12"/>
            <a:pathLst>
              <a:path w="212" h="138">
                <a:moveTo>
                  <a:pt x="0" y="0"/>
                </a:moveTo>
                <a:lnTo>
                  <a:pt x="212" y="13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85" name="Freeform 181"/>
          <p:cNvSpPr>
            <a:spLocks/>
          </p:cNvSpPr>
          <p:nvPr/>
        </p:nvSpPr>
        <p:spPr bwMode="auto">
          <a:xfrm>
            <a:off x="3944938" y="3321050"/>
            <a:ext cx="342900" cy="234950"/>
          </a:xfrm>
          <a:custGeom>
            <a:avLst/>
            <a:gdLst>
              <a:gd name="T0" fmla="*/ 0 w 216"/>
              <a:gd name="T1" fmla="*/ 2147483647 h 148"/>
              <a:gd name="T2" fmla="*/ 0 w 216"/>
              <a:gd name="T3" fmla="*/ 0 h 148"/>
              <a:gd name="T4" fmla="*/ 2147483647 w 216"/>
              <a:gd name="T5" fmla="*/ 0 h 148"/>
              <a:gd name="T6" fmla="*/ 2147483647 w 216"/>
              <a:gd name="T7" fmla="*/ 2147483647 h 148"/>
              <a:gd name="T8" fmla="*/ 2147483647 w 216"/>
              <a:gd name="T9" fmla="*/ 2147483647 h 148"/>
              <a:gd name="T10" fmla="*/ 2147483647 w 216"/>
              <a:gd name="T11" fmla="*/ 2147483647 h 148"/>
              <a:gd name="T12" fmla="*/ 0 w 216"/>
              <a:gd name="T13" fmla="*/ 2147483647 h 148"/>
              <a:gd name="T14" fmla="*/ 0 w 216"/>
              <a:gd name="T15" fmla="*/ 2147483647 h 148"/>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148"/>
              <a:gd name="T26" fmla="*/ 216 w 216"/>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148">
                <a:moveTo>
                  <a:pt x="0" y="10"/>
                </a:moveTo>
                <a:lnTo>
                  <a:pt x="0" y="0"/>
                </a:lnTo>
                <a:lnTo>
                  <a:pt x="4" y="0"/>
                </a:lnTo>
                <a:lnTo>
                  <a:pt x="216" y="138"/>
                </a:lnTo>
                <a:lnTo>
                  <a:pt x="216" y="143"/>
                </a:lnTo>
                <a:lnTo>
                  <a:pt x="211" y="148"/>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86" name="Freeform 182"/>
          <p:cNvSpPr>
            <a:spLocks/>
          </p:cNvSpPr>
          <p:nvPr/>
        </p:nvSpPr>
        <p:spPr bwMode="auto">
          <a:xfrm>
            <a:off x="3732213" y="3328988"/>
            <a:ext cx="204787" cy="138112"/>
          </a:xfrm>
          <a:custGeom>
            <a:avLst/>
            <a:gdLst>
              <a:gd name="T0" fmla="*/ 2147483647 w 129"/>
              <a:gd name="T1" fmla="*/ 0 h 87"/>
              <a:gd name="T2" fmla="*/ 0 w 129"/>
              <a:gd name="T3" fmla="*/ 2147483647 h 87"/>
              <a:gd name="T4" fmla="*/ 2147483647 w 129"/>
              <a:gd name="T5" fmla="*/ 0 h 87"/>
              <a:gd name="T6" fmla="*/ 0 60000 65536"/>
              <a:gd name="T7" fmla="*/ 0 60000 65536"/>
              <a:gd name="T8" fmla="*/ 0 60000 65536"/>
              <a:gd name="T9" fmla="*/ 0 w 129"/>
              <a:gd name="T10" fmla="*/ 0 h 87"/>
              <a:gd name="T11" fmla="*/ 129 w 129"/>
              <a:gd name="T12" fmla="*/ 87 h 87"/>
            </a:gdLst>
            <a:ahLst/>
            <a:cxnLst>
              <a:cxn ang="T6">
                <a:pos x="T0" y="T1"/>
              </a:cxn>
              <a:cxn ang="T7">
                <a:pos x="T2" y="T3"/>
              </a:cxn>
              <a:cxn ang="T8">
                <a:pos x="T4" y="T5"/>
              </a:cxn>
            </a:cxnLst>
            <a:rect l="T9" t="T10" r="T11" b="T12"/>
            <a:pathLst>
              <a:path w="129" h="87">
                <a:moveTo>
                  <a:pt x="129" y="0"/>
                </a:moveTo>
                <a:lnTo>
                  <a:pt x="0" y="87"/>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87" name="Line 183"/>
          <p:cNvSpPr>
            <a:spLocks noChangeShapeType="1"/>
          </p:cNvSpPr>
          <p:nvPr/>
        </p:nvSpPr>
        <p:spPr bwMode="auto">
          <a:xfrm>
            <a:off x="3944938" y="3321050"/>
            <a:ext cx="334962" cy="2190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88" name="Line 184"/>
          <p:cNvSpPr>
            <a:spLocks noChangeShapeType="1"/>
          </p:cNvSpPr>
          <p:nvPr/>
        </p:nvSpPr>
        <p:spPr bwMode="auto">
          <a:xfrm flipH="1">
            <a:off x="3724275" y="3321050"/>
            <a:ext cx="212725" cy="139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89" name="Freeform 185"/>
          <p:cNvSpPr>
            <a:spLocks/>
          </p:cNvSpPr>
          <p:nvPr/>
        </p:nvSpPr>
        <p:spPr bwMode="auto">
          <a:xfrm>
            <a:off x="3724275" y="3321050"/>
            <a:ext cx="220663" cy="153988"/>
          </a:xfrm>
          <a:custGeom>
            <a:avLst/>
            <a:gdLst>
              <a:gd name="T0" fmla="*/ 2147483647 w 139"/>
              <a:gd name="T1" fmla="*/ 0 h 97"/>
              <a:gd name="T2" fmla="*/ 2147483647 w 139"/>
              <a:gd name="T3" fmla="*/ 0 h 97"/>
              <a:gd name="T4" fmla="*/ 2147483647 w 139"/>
              <a:gd name="T5" fmla="*/ 2147483647 h 97"/>
              <a:gd name="T6" fmla="*/ 2147483647 w 139"/>
              <a:gd name="T7" fmla="*/ 2147483647 h 97"/>
              <a:gd name="T8" fmla="*/ 0 w 139"/>
              <a:gd name="T9" fmla="*/ 2147483647 h 97"/>
              <a:gd name="T10" fmla="*/ 2147483647 w 139"/>
              <a:gd name="T11" fmla="*/ 0 h 97"/>
              <a:gd name="T12" fmla="*/ 2147483647 w 139"/>
              <a:gd name="T13" fmla="*/ 0 h 97"/>
              <a:gd name="T14" fmla="*/ 0 60000 65536"/>
              <a:gd name="T15" fmla="*/ 0 60000 65536"/>
              <a:gd name="T16" fmla="*/ 0 60000 65536"/>
              <a:gd name="T17" fmla="*/ 0 60000 65536"/>
              <a:gd name="T18" fmla="*/ 0 60000 65536"/>
              <a:gd name="T19" fmla="*/ 0 60000 65536"/>
              <a:gd name="T20" fmla="*/ 0 60000 65536"/>
              <a:gd name="T21" fmla="*/ 0 w 139"/>
              <a:gd name="T22" fmla="*/ 0 h 97"/>
              <a:gd name="T23" fmla="*/ 139 w 139"/>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97">
                <a:moveTo>
                  <a:pt x="134" y="0"/>
                </a:moveTo>
                <a:lnTo>
                  <a:pt x="139" y="0"/>
                </a:lnTo>
                <a:lnTo>
                  <a:pt x="139" y="10"/>
                </a:lnTo>
                <a:lnTo>
                  <a:pt x="5" y="97"/>
                </a:lnTo>
                <a:lnTo>
                  <a:pt x="0" y="88"/>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90" name="Freeform 186"/>
          <p:cNvSpPr>
            <a:spLocks/>
          </p:cNvSpPr>
          <p:nvPr/>
        </p:nvSpPr>
        <p:spPr bwMode="auto">
          <a:xfrm>
            <a:off x="3752850" y="3387725"/>
            <a:ext cx="192088" cy="123825"/>
          </a:xfrm>
          <a:custGeom>
            <a:avLst/>
            <a:gdLst>
              <a:gd name="T0" fmla="*/ 2147483647 w 121"/>
              <a:gd name="T1" fmla="*/ 0 h 78"/>
              <a:gd name="T2" fmla="*/ 0 w 121"/>
              <a:gd name="T3" fmla="*/ 2147483647 h 78"/>
              <a:gd name="T4" fmla="*/ 2147483647 w 121"/>
              <a:gd name="T5" fmla="*/ 0 h 78"/>
              <a:gd name="T6" fmla="*/ 0 60000 65536"/>
              <a:gd name="T7" fmla="*/ 0 60000 65536"/>
              <a:gd name="T8" fmla="*/ 0 60000 65536"/>
              <a:gd name="T9" fmla="*/ 0 w 121"/>
              <a:gd name="T10" fmla="*/ 0 h 78"/>
              <a:gd name="T11" fmla="*/ 121 w 121"/>
              <a:gd name="T12" fmla="*/ 78 h 78"/>
            </a:gdLst>
            <a:ahLst/>
            <a:cxnLst>
              <a:cxn ang="T6">
                <a:pos x="T0" y="T1"/>
              </a:cxn>
              <a:cxn ang="T7">
                <a:pos x="T2" y="T3"/>
              </a:cxn>
              <a:cxn ang="T8">
                <a:pos x="T4" y="T5"/>
              </a:cxn>
            </a:cxnLst>
            <a:rect l="T9" t="T10" r="T11" b="T12"/>
            <a:pathLst>
              <a:path w="121" h="78">
                <a:moveTo>
                  <a:pt x="121" y="0"/>
                </a:moveTo>
                <a:lnTo>
                  <a:pt x="0" y="78"/>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91" name="Freeform 187"/>
          <p:cNvSpPr>
            <a:spLocks/>
          </p:cNvSpPr>
          <p:nvPr/>
        </p:nvSpPr>
        <p:spPr bwMode="auto">
          <a:xfrm>
            <a:off x="3744913" y="3379788"/>
            <a:ext cx="206375" cy="139700"/>
          </a:xfrm>
          <a:custGeom>
            <a:avLst/>
            <a:gdLst>
              <a:gd name="T0" fmla="*/ 2147483647 w 130"/>
              <a:gd name="T1" fmla="*/ 0 h 88"/>
              <a:gd name="T2" fmla="*/ 2147483647 w 130"/>
              <a:gd name="T3" fmla="*/ 2147483647 h 88"/>
              <a:gd name="T4" fmla="*/ 2147483647 w 130"/>
              <a:gd name="T5" fmla="*/ 2147483647 h 88"/>
              <a:gd name="T6" fmla="*/ 0 w 130"/>
              <a:gd name="T7" fmla="*/ 2147483647 h 88"/>
              <a:gd name="T8" fmla="*/ 2147483647 w 130"/>
              <a:gd name="T9" fmla="*/ 0 h 88"/>
              <a:gd name="T10" fmla="*/ 2147483647 w 130"/>
              <a:gd name="T11" fmla="*/ 0 h 88"/>
              <a:gd name="T12" fmla="*/ 0 60000 65536"/>
              <a:gd name="T13" fmla="*/ 0 60000 65536"/>
              <a:gd name="T14" fmla="*/ 0 60000 65536"/>
              <a:gd name="T15" fmla="*/ 0 60000 65536"/>
              <a:gd name="T16" fmla="*/ 0 60000 65536"/>
              <a:gd name="T17" fmla="*/ 0 60000 65536"/>
              <a:gd name="T18" fmla="*/ 0 w 130"/>
              <a:gd name="T19" fmla="*/ 0 h 88"/>
              <a:gd name="T20" fmla="*/ 130 w 130"/>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130" h="88">
                <a:moveTo>
                  <a:pt x="126" y="0"/>
                </a:moveTo>
                <a:lnTo>
                  <a:pt x="130" y="9"/>
                </a:lnTo>
                <a:lnTo>
                  <a:pt x="9" y="88"/>
                </a:lnTo>
                <a:lnTo>
                  <a:pt x="0" y="78"/>
                </a:lnTo>
                <a:lnTo>
                  <a:pt x="1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92" name="Freeform 188"/>
          <p:cNvSpPr>
            <a:spLocks/>
          </p:cNvSpPr>
          <p:nvPr/>
        </p:nvSpPr>
        <p:spPr bwMode="auto">
          <a:xfrm>
            <a:off x="4294188" y="4000500"/>
            <a:ext cx="268287" cy="95250"/>
          </a:xfrm>
          <a:custGeom>
            <a:avLst/>
            <a:gdLst>
              <a:gd name="T0" fmla="*/ 2147483647 w 169"/>
              <a:gd name="T1" fmla="*/ 2147483647 h 60"/>
              <a:gd name="T2" fmla="*/ 0 w 169"/>
              <a:gd name="T3" fmla="*/ 0 h 60"/>
              <a:gd name="T4" fmla="*/ 2147483647 w 169"/>
              <a:gd name="T5" fmla="*/ 2147483647 h 60"/>
              <a:gd name="T6" fmla="*/ 0 60000 65536"/>
              <a:gd name="T7" fmla="*/ 0 60000 65536"/>
              <a:gd name="T8" fmla="*/ 0 60000 65536"/>
              <a:gd name="T9" fmla="*/ 0 w 169"/>
              <a:gd name="T10" fmla="*/ 0 h 60"/>
              <a:gd name="T11" fmla="*/ 169 w 169"/>
              <a:gd name="T12" fmla="*/ 60 h 60"/>
            </a:gdLst>
            <a:ahLst/>
            <a:cxnLst>
              <a:cxn ang="T6">
                <a:pos x="T0" y="T1"/>
              </a:cxn>
              <a:cxn ang="T7">
                <a:pos x="T2" y="T3"/>
              </a:cxn>
              <a:cxn ang="T8">
                <a:pos x="T4" y="T5"/>
              </a:cxn>
            </a:cxnLst>
            <a:rect l="T9" t="T10" r="T11" b="T12"/>
            <a:pathLst>
              <a:path w="169" h="60">
                <a:moveTo>
                  <a:pt x="169" y="60"/>
                </a:moveTo>
                <a:lnTo>
                  <a:pt x="0" y="0"/>
                </a:lnTo>
                <a:lnTo>
                  <a:pt x="169"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93" name="Line 189"/>
          <p:cNvSpPr>
            <a:spLocks noChangeShapeType="1"/>
          </p:cNvSpPr>
          <p:nvPr/>
        </p:nvSpPr>
        <p:spPr bwMode="auto">
          <a:xfrm flipH="1">
            <a:off x="3752850" y="3379788"/>
            <a:ext cx="192088" cy="1317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94" name="Line 190"/>
          <p:cNvSpPr>
            <a:spLocks noChangeShapeType="1"/>
          </p:cNvSpPr>
          <p:nvPr/>
        </p:nvSpPr>
        <p:spPr bwMode="auto">
          <a:xfrm flipH="1" flipV="1">
            <a:off x="4294188" y="3992563"/>
            <a:ext cx="268287" cy="1031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95" name="Freeform 191"/>
          <p:cNvSpPr>
            <a:spLocks/>
          </p:cNvSpPr>
          <p:nvPr/>
        </p:nvSpPr>
        <p:spPr bwMode="auto">
          <a:xfrm>
            <a:off x="4287838" y="3992563"/>
            <a:ext cx="280987" cy="117475"/>
          </a:xfrm>
          <a:custGeom>
            <a:avLst/>
            <a:gdLst>
              <a:gd name="T0" fmla="*/ 2147483647 w 177"/>
              <a:gd name="T1" fmla="*/ 2147483647 h 74"/>
              <a:gd name="T2" fmla="*/ 2147483647 w 177"/>
              <a:gd name="T3" fmla="*/ 2147483647 h 74"/>
              <a:gd name="T4" fmla="*/ 0 w 177"/>
              <a:gd name="T5" fmla="*/ 2147483647 h 74"/>
              <a:gd name="T6" fmla="*/ 0 w 177"/>
              <a:gd name="T7" fmla="*/ 2147483647 h 74"/>
              <a:gd name="T8" fmla="*/ 2147483647 w 177"/>
              <a:gd name="T9" fmla="*/ 0 h 74"/>
              <a:gd name="T10" fmla="*/ 2147483647 w 177"/>
              <a:gd name="T11" fmla="*/ 2147483647 h 74"/>
              <a:gd name="T12" fmla="*/ 2147483647 w 177"/>
              <a:gd name="T13" fmla="*/ 2147483647 h 74"/>
              <a:gd name="T14" fmla="*/ 0 60000 65536"/>
              <a:gd name="T15" fmla="*/ 0 60000 65536"/>
              <a:gd name="T16" fmla="*/ 0 60000 65536"/>
              <a:gd name="T17" fmla="*/ 0 60000 65536"/>
              <a:gd name="T18" fmla="*/ 0 60000 65536"/>
              <a:gd name="T19" fmla="*/ 0 60000 65536"/>
              <a:gd name="T20" fmla="*/ 0 60000 65536"/>
              <a:gd name="T21" fmla="*/ 0 w 177"/>
              <a:gd name="T22" fmla="*/ 0 h 74"/>
              <a:gd name="T23" fmla="*/ 177 w 177"/>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 h="74">
                <a:moveTo>
                  <a:pt x="177" y="60"/>
                </a:moveTo>
                <a:lnTo>
                  <a:pt x="173" y="74"/>
                </a:lnTo>
                <a:lnTo>
                  <a:pt x="0" y="10"/>
                </a:lnTo>
                <a:lnTo>
                  <a:pt x="0" y="5"/>
                </a:lnTo>
                <a:lnTo>
                  <a:pt x="4" y="0"/>
                </a:lnTo>
                <a:lnTo>
                  <a:pt x="177"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96" name="Freeform 192"/>
          <p:cNvSpPr>
            <a:spLocks/>
          </p:cNvSpPr>
          <p:nvPr/>
        </p:nvSpPr>
        <p:spPr bwMode="auto">
          <a:xfrm>
            <a:off x="4746625" y="3781425"/>
            <a:ext cx="150813" cy="219075"/>
          </a:xfrm>
          <a:custGeom>
            <a:avLst/>
            <a:gdLst>
              <a:gd name="T0" fmla="*/ 2147483647 w 95"/>
              <a:gd name="T1" fmla="*/ 0 h 138"/>
              <a:gd name="T2" fmla="*/ 0 w 95"/>
              <a:gd name="T3" fmla="*/ 2147483647 h 138"/>
              <a:gd name="T4" fmla="*/ 2147483647 w 95"/>
              <a:gd name="T5" fmla="*/ 0 h 138"/>
              <a:gd name="T6" fmla="*/ 0 60000 65536"/>
              <a:gd name="T7" fmla="*/ 0 60000 65536"/>
              <a:gd name="T8" fmla="*/ 0 60000 65536"/>
              <a:gd name="T9" fmla="*/ 0 w 95"/>
              <a:gd name="T10" fmla="*/ 0 h 138"/>
              <a:gd name="T11" fmla="*/ 95 w 95"/>
              <a:gd name="T12" fmla="*/ 138 h 138"/>
            </a:gdLst>
            <a:ahLst/>
            <a:cxnLst>
              <a:cxn ang="T6">
                <a:pos x="T0" y="T1"/>
              </a:cxn>
              <a:cxn ang="T7">
                <a:pos x="T2" y="T3"/>
              </a:cxn>
              <a:cxn ang="T8">
                <a:pos x="T4" y="T5"/>
              </a:cxn>
            </a:cxnLst>
            <a:rect l="T9" t="T10" r="T11" b="T12"/>
            <a:pathLst>
              <a:path w="95" h="138">
                <a:moveTo>
                  <a:pt x="95" y="0"/>
                </a:moveTo>
                <a:lnTo>
                  <a:pt x="0" y="138"/>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97" name="Freeform 193"/>
          <p:cNvSpPr>
            <a:spLocks/>
          </p:cNvSpPr>
          <p:nvPr/>
        </p:nvSpPr>
        <p:spPr bwMode="auto">
          <a:xfrm>
            <a:off x="4740275" y="3773488"/>
            <a:ext cx="157163" cy="234950"/>
          </a:xfrm>
          <a:custGeom>
            <a:avLst/>
            <a:gdLst>
              <a:gd name="T0" fmla="*/ 2147483647 w 99"/>
              <a:gd name="T1" fmla="*/ 0 h 148"/>
              <a:gd name="T2" fmla="*/ 2147483647 w 99"/>
              <a:gd name="T3" fmla="*/ 0 h 148"/>
              <a:gd name="T4" fmla="*/ 2147483647 w 99"/>
              <a:gd name="T5" fmla="*/ 2147483647 h 148"/>
              <a:gd name="T6" fmla="*/ 2147483647 w 99"/>
              <a:gd name="T7" fmla="*/ 2147483647 h 148"/>
              <a:gd name="T8" fmla="*/ 0 w 99"/>
              <a:gd name="T9" fmla="*/ 2147483647 h 148"/>
              <a:gd name="T10" fmla="*/ 2147483647 w 99"/>
              <a:gd name="T11" fmla="*/ 0 h 148"/>
              <a:gd name="T12" fmla="*/ 2147483647 w 99"/>
              <a:gd name="T13" fmla="*/ 0 h 148"/>
              <a:gd name="T14" fmla="*/ 0 60000 65536"/>
              <a:gd name="T15" fmla="*/ 0 60000 65536"/>
              <a:gd name="T16" fmla="*/ 0 60000 65536"/>
              <a:gd name="T17" fmla="*/ 0 60000 65536"/>
              <a:gd name="T18" fmla="*/ 0 60000 65536"/>
              <a:gd name="T19" fmla="*/ 0 60000 65536"/>
              <a:gd name="T20" fmla="*/ 0 60000 65536"/>
              <a:gd name="T21" fmla="*/ 0 w 99"/>
              <a:gd name="T22" fmla="*/ 0 h 148"/>
              <a:gd name="T23" fmla="*/ 99 w 99"/>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48">
                <a:moveTo>
                  <a:pt x="91" y="0"/>
                </a:moveTo>
                <a:lnTo>
                  <a:pt x="99" y="0"/>
                </a:lnTo>
                <a:lnTo>
                  <a:pt x="99" y="5"/>
                </a:lnTo>
                <a:lnTo>
                  <a:pt x="8" y="148"/>
                </a:lnTo>
                <a:lnTo>
                  <a:pt x="0" y="143"/>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98" name="Freeform 194"/>
          <p:cNvSpPr>
            <a:spLocks/>
          </p:cNvSpPr>
          <p:nvPr/>
        </p:nvSpPr>
        <p:spPr bwMode="auto">
          <a:xfrm>
            <a:off x="4752975" y="3556000"/>
            <a:ext cx="144463" cy="211138"/>
          </a:xfrm>
          <a:custGeom>
            <a:avLst/>
            <a:gdLst>
              <a:gd name="T0" fmla="*/ 0 w 91"/>
              <a:gd name="T1" fmla="*/ 0 h 133"/>
              <a:gd name="T2" fmla="*/ 2147483647 w 91"/>
              <a:gd name="T3" fmla="*/ 2147483647 h 133"/>
              <a:gd name="T4" fmla="*/ 0 w 91"/>
              <a:gd name="T5" fmla="*/ 0 h 133"/>
              <a:gd name="T6" fmla="*/ 0 60000 65536"/>
              <a:gd name="T7" fmla="*/ 0 60000 65536"/>
              <a:gd name="T8" fmla="*/ 0 60000 65536"/>
              <a:gd name="T9" fmla="*/ 0 w 91"/>
              <a:gd name="T10" fmla="*/ 0 h 133"/>
              <a:gd name="T11" fmla="*/ 91 w 91"/>
              <a:gd name="T12" fmla="*/ 133 h 133"/>
            </a:gdLst>
            <a:ahLst/>
            <a:cxnLst>
              <a:cxn ang="T6">
                <a:pos x="T0" y="T1"/>
              </a:cxn>
              <a:cxn ang="T7">
                <a:pos x="T2" y="T3"/>
              </a:cxn>
              <a:cxn ang="T8">
                <a:pos x="T4" y="T5"/>
              </a:cxn>
            </a:cxnLst>
            <a:rect l="T9" t="T10" r="T11" b="T12"/>
            <a:pathLst>
              <a:path w="91" h="133">
                <a:moveTo>
                  <a:pt x="0" y="0"/>
                </a:moveTo>
                <a:lnTo>
                  <a:pt x="91" y="1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99" name="Line 195"/>
          <p:cNvSpPr>
            <a:spLocks noChangeShapeType="1"/>
          </p:cNvSpPr>
          <p:nvPr/>
        </p:nvSpPr>
        <p:spPr bwMode="auto">
          <a:xfrm flipH="1">
            <a:off x="4746625" y="3773488"/>
            <a:ext cx="144463" cy="22701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00" name="Line 196"/>
          <p:cNvSpPr>
            <a:spLocks noChangeShapeType="1"/>
          </p:cNvSpPr>
          <p:nvPr/>
        </p:nvSpPr>
        <p:spPr bwMode="auto">
          <a:xfrm>
            <a:off x="4752975" y="3548063"/>
            <a:ext cx="138113" cy="2111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01" name="Freeform 197"/>
          <p:cNvSpPr>
            <a:spLocks/>
          </p:cNvSpPr>
          <p:nvPr/>
        </p:nvSpPr>
        <p:spPr bwMode="auto">
          <a:xfrm>
            <a:off x="4746625" y="3548063"/>
            <a:ext cx="150813" cy="225425"/>
          </a:xfrm>
          <a:custGeom>
            <a:avLst/>
            <a:gdLst>
              <a:gd name="T0" fmla="*/ 0 w 95"/>
              <a:gd name="T1" fmla="*/ 2147483647 h 142"/>
              <a:gd name="T2" fmla="*/ 2147483647 w 95"/>
              <a:gd name="T3" fmla="*/ 0 h 142"/>
              <a:gd name="T4" fmla="*/ 2147483647 w 95"/>
              <a:gd name="T5" fmla="*/ 2147483647 h 142"/>
              <a:gd name="T6" fmla="*/ 2147483647 w 95"/>
              <a:gd name="T7" fmla="*/ 2147483647 h 142"/>
              <a:gd name="T8" fmla="*/ 2147483647 w 95"/>
              <a:gd name="T9" fmla="*/ 2147483647 h 142"/>
              <a:gd name="T10" fmla="*/ 0 w 95"/>
              <a:gd name="T11" fmla="*/ 2147483647 h 142"/>
              <a:gd name="T12" fmla="*/ 0 w 95"/>
              <a:gd name="T13" fmla="*/ 2147483647 h 142"/>
              <a:gd name="T14" fmla="*/ 0 60000 65536"/>
              <a:gd name="T15" fmla="*/ 0 60000 65536"/>
              <a:gd name="T16" fmla="*/ 0 60000 65536"/>
              <a:gd name="T17" fmla="*/ 0 60000 65536"/>
              <a:gd name="T18" fmla="*/ 0 60000 65536"/>
              <a:gd name="T19" fmla="*/ 0 60000 65536"/>
              <a:gd name="T20" fmla="*/ 0 60000 65536"/>
              <a:gd name="T21" fmla="*/ 0 w 95"/>
              <a:gd name="T22" fmla="*/ 0 h 142"/>
              <a:gd name="T23" fmla="*/ 95 w 95"/>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142">
                <a:moveTo>
                  <a:pt x="0" y="5"/>
                </a:moveTo>
                <a:lnTo>
                  <a:pt x="9" y="0"/>
                </a:lnTo>
                <a:lnTo>
                  <a:pt x="95" y="138"/>
                </a:lnTo>
                <a:lnTo>
                  <a:pt x="95" y="142"/>
                </a:lnTo>
                <a:lnTo>
                  <a:pt x="87" y="142"/>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02" name="Freeform 198"/>
          <p:cNvSpPr>
            <a:spLocks/>
          </p:cNvSpPr>
          <p:nvPr/>
        </p:nvSpPr>
        <p:spPr bwMode="auto">
          <a:xfrm>
            <a:off x="4719638" y="3584575"/>
            <a:ext cx="115887" cy="188913"/>
          </a:xfrm>
          <a:custGeom>
            <a:avLst/>
            <a:gdLst>
              <a:gd name="T0" fmla="*/ 0 w 73"/>
              <a:gd name="T1" fmla="*/ 0 h 119"/>
              <a:gd name="T2" fmla="*/ 2147483647 w 73"/>
              <a:gd name="T3" fmla="*/ 2147483647 h 119"/>
              <a:gd name="T4" fmla="*/ 0 w 73"/>
              <a:gd name="T5" fmla="*/ 0 h 119"/>
              <a:gd name="T6" fmla="*/ 0 60000 65536"/>
              <a:gd name="T7" fmla="*/ 0 60000 65536"/>
              <a:gd name="T8" fmla="*/ 0 60000 65536"/>
              <a:gd name="T9" fmla="*/ 0 w 73"/>
              <a:gd name="T10" fmla="*/ 0 h 119"/>
              <a:gd name="T11" fmla="*/ 73 w 73"/>
              <a:gd name="T12" fmla="*/ 119 h 119"/>
            </a:gdLst>
            <a:ahLst/>
            <a:cxnLst>
              <a:cxn ang="T6">
                <a:pos x="T0" y="T1"/>
              </a:cxn>
              <a:cxn ang="T7">
                <a:pos x="T2" y="T3"/>
              </a:cxn>
              <a:cxn ang="T8">
                <a:pos x="T4" y="T5"/>
              </a:cxn>
            </a:cxnLst>
            <a:rect l="T9" t="T10" r="T11" b="T12"/>
            <a:pathLst>
              <a:path w="73" h="119">
                <a:moveTo>
                  <a:pt x="0" y="0"/>
                </a:moveTo>
                <a:lnTo>
                  <a:pt x="73" y="1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03" name="Freeform 199"/>
          <p:cNvSpPr>
            <a:spLocks/>
          </p:cNvSpPr>
          <p:nvPr/>
        </p:nvSpPr>
        <p:spPr bwMode="auto">
          <a:xfrm>
            <a:off x="4713288" y="3576638"/>
            <a:ext cx="130175" cy="204787"/>
          </a:xfrm>
          <a:custGeom>
            <a:avLst/>
            <a:gdLst>
              <a:gd name="T0" fmla="*/ 0 w 82"/>
              <a:gd name="T1" fmla="*/ 2147483647 h 129"/>
              <a:gd name="T2" fmla="*/ 2147483647 w 82"/>
              <a:gd name="T3" fmla="*/ 0 h 129"/>
              <a:gd name="T4" fmla="*/ 2147483647 w 82"/>
              <a:gd name="T5" fmla="*/ 2147483647 h 129"/>
              <a:gd name="T6" fmla="*/ 2147483647 w 82"/>
              <a:gd name="T7" fmla="*/ 2147483647 h 129"/>
              <a:gd name="T8" fmla="*/ 0 w 82"/>
              <a:gd name="T9" fmla="*/ 2147483647 h 129"/>
              <a:gd name="T10" fmla="*/ 0 w 82"/>
              <a:gd name="T11" fmla="*/ 2147483647 h 129"/>
              <a:gd name="T12" fmla="*/ 0 60000 65536"/>
              <a:gd name="T13" fmla="*/ 0 60000 65536"/>
              <a:gd name="T14" fmla="*/ 0 60000 65536"/>
              <a:gd name="T15" fmla="*/ 0 60000 65536"/>
              <a:gd name="T16" fmla="*/ 0 60000 65536"/>
              <a:gd name="T17" fmla="*/ 0 60000 65536"/>
              <a:gd name="T18" fmla="*/ 0 w 82"/>
              <a:gd name="T19" fmla="*/ 0 h 129"/>
              <a:gd name="T20" fmla="*/ 82 w 82"/>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82" h="129">
                <a:moveTo>
                  <a:pt x="0" y="10"/>
                </a:moveTo>
                <a:lnTo>
                  <a:pt x="8" y="0"/>
                </a:lnTo>
                <a:lnTo>
                  <a:pt x="82" y="120"/>
                </a:lnTo>
                <a:lnTo>
                  <a:pt x="73" y="129"/>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04" name="Freeform 200"/>
          <p:cNvSpPr>
            <a:spLocks/>
          </p:cNvSpPr>
          <p:nvPr/>
        </p:nvSpPr>
        <p:spPr bwMode="auto">
          <a:xfrm>
            <a:off x="4294188" y="3446463"/>
            <a:ext cx="268287" cy="101600"/>
          </a:xfrm>
          <a:custGeom>
            <a:avLst/>
            <a:gdLst>
              <a:gd name="T0" fmla="*/ 0 w 169"/>
              <a:gd name="T1" fmla="*/ 2147483647 h 64"/>
              <a:gd name="T2" fmla="*/ 2147483647 w 169"/>
              <a:gd name="T3" fmla="*/ 0 h 64"/>
              <a:gd name="T4" fmla="*/ 0 w 169"/>
              <a:gd name="T5" fmla="*/ 2147483647 h 64"/>
              <a:gd name="T6" fmla="*/ 0 60000 65536"/>
              <a:gd name="T7" fmla="*/ 0 60000 65536"/>
              <a:gd name="T8" fmla="*/ 0 60000 65536"/>
              <a:gd name="T9" fmla="*/ 0 w 169"/>
              <a:gd name="T10" fmla="*/ 0 h 64"/>
              <a:gd name="T11" fmla="*/ 169 w 169"/>
              <a:gd name="T12" fmla="*/ 64 h 64"/>
            </a:gdLst>
            <a:ahLst/>
            <a:cxnLst>
              <a:cxn ang="T6">
                <a:pos x="T0" y="T1"/>
              </a:cxn>
              <a:cxn ang="T7">
                <a:pos x="T2" y="T3"/>
              </a:cxn>
              <a:cxn ang="T8">
                <a:pos x="T4" y="T5"/>
              </a:cxn>
            </a:cxnLst>
            <a:rect l="T9" t="T10" r="T11" b="T12"/>
            <a:pathLst>
              <a:path w="169" h="64">
                <a:moveTo>
                  <a:pt x="0" y="64"/>
                </a:moveTo>
                <a:lnTo>
                  <a:pt x="169" y="0"/>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05" name="Line 201"/>
          <p:cNvSpPr>
            <a:spLocks noChangeShapeType="1"/>
          </p:cNvSpPr>
          <p:nvPr/>
        </p:nvSpPr>
        <p:spPr bwMode="auto">
          <a:xfrm>
            <a:off x="4713288" y="3584575"/>
            <a:ext cx="122237" cy="1825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06" name="Line 202"/>
          <p:cNvSpPr>
            <a:spLocks noChangeShapeType="1"/>
          </p:cNvSpPr>
          <p:nvPr/>
        </p:nvSpPr>
        <p:spPr bwMode="auto">
          <a:xfrm flipV="1">
            <a:off x="4294188" y="3446463"/>
            <a:ext cx="268287" cy="1016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07" name="Freeform 203"/>
          <p:cNvSpPr>
            <a:spLocks/>
          </p:cNvSpPr>
          <p:nvPr/>
        </p:nvSpPr>
        <p:spPr bwMode="auto">
          <a:xfrm>
            <a:off x="4287838" y="3438525"/>
            <a:ext cx="280987" cy="117475"/>
          </a:xfrm>
          <a:custGeom>
            <a:avLst/>
            <a:gdLst>
              <a:gd name="T0" fmla="*/ 2147483647 w 177"/>
              <a:gd name="T1" fmla="*/ 0 h 74"/>
              <a:gd name="T2" fmla="*/ 2147483647 w 177"/>
              <a:gd name="T3" fmla="*/ 2147483647 h 74"/>
              <a:gd name="T4" fmla="*/ 2147483647 w 177"/>
              <a:gd name="T5" fmla="*/ 2147483647 h 74"/>
              <a:gd name="T6" fmla="*/ 0 w 177"/>
              <a:gd name="T7" fmla="*/ 2147483647 h 74"/>
              <a:gd name="T8" fmla="*/ 0 w 177"/>
              <a:gd name="T9" fmla="*/ 2147483647 h 74"/>
              <a:gd name="T10" fmla="*/ 2147483647 w 177"/>
              <a:gd name="T11" fmla="*/ 0 h 74"/>
              <a:gd name="T12" fmla="*/ 2147483647 w 177"/>
              <a:gd name="T13" fmla="*/ 0 h 74"/>
              <a:gd name="T14" fmla="*/ 0 60000 65536"/>
              <a:gd name="T15" fmla="*/ 0 60000 65536"/>
              <a:gd name="T16" fmla="*/ 0 60000 65536"/>
              <a:gd name="T17" fmla="*/ 0 60000 65536"/>
              <a:gd name="T18" fmla="*/ 0 60000 65536"/>
              <a:gd name="T19" fmla="*/ 0 60000 65536"/>
              <a:gd name="T20" fmla="*/ 0 60000 65536"/>
              <a:gd name="T21" fmla="*/ 0 w 177"/>
              <a:gd name="T22" fmla="*/ 0 h 74"/>
              <a:gd name="T23" fmla="*/ 177 w 177"/>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 h="74">
                <a:moveTo>
                  <a:pt x="173" y="0"/>
                </a:moveTo>
                <a:lnTo>
                  <a:pt x="177" y="14"/>
                </a:lnTo>
                <a:lnTo>
                  <a:pt x="4" y="74"/>
                </a:lnTo>
                <a:lnTo>
                  <a:pt x="0" y="69"/>
                </a:lnTo>
                <a:lnTo>
                  <a:pt x="0" y="64"/>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08" name="Freeform 210"/>
          <p:cNvSpPr>
            <a:spLocks/>
          </p:cNvSpPr>
          <p:nvPr/>
        </p:nvSpPr>
        <p:spPr bwMode="auto">
          <a:xfrm>
            <a:off x="4905375" y="3773488"/>
            <a:ext cx="301625" cy="1587"/>
          </a:xfrm>
          <a:custGeom>
            <a:avLst/>
            <a:gdLst>
              <a:gd name="T0" fmla="*/ 2147483647 w 190"/>
              <a:gd name="T1" fmla="*/ 0 h 1587"/>
              <a:gd name="T2" fmla="*/ 0 w 190"/>
              <a:gd name="T3" fmla="*/ 0 h 1587"/>
              <a:gd name="T4" fmla="*/ 2147483647 w 190"/>
              <a:gd name="T5" fmla="*/ 0 h 1587"/>
              <a:gd name="T6" fmla="*/ 0 60000 65536"/>
              <a:gd name="T7" fmla="*/ 0 60000 65536"/>
              <a:gd name="T8" fmla="*/ 0 60000 65536"/>
              <a:gd name="T9" fmla="*/ 0 w 190"/>
              <a:gd name="T10" fmla="*/ 0 h 1587"/>
              <a:gd name="T11" fmla="*/ 190 w 190"/>
              <a:gd name="T12" fmla="*/ 1587 h 1587"/>
            </a:gdLst>
            <a:ahLst/>
            <a:cxnLst>
              <a:cxn ang="T6">
                <a:pos x="T0" y="T1"/>
              </a:cxn>
              <a:cxn ang="T7">
                <a:pos x="T2" y="T3"/>
              </a:cxn>
              <a:cxn ang="T8">
                <a:pos x="T4" y="T5"/>
              </a:cxn>
            </a:cxnLst>
            <a:rect l="T9" t="T10" r="T11" b="T12"/>
            <a:pathLst>
              <a:path w="190" h="1587">
                <a:moveTo>
                  <a:pt x="190" y="0"/>
                </a:moveTo>
                <a:lnTo>
                  <a:pt x="0" y="0"/>
                </a:lnTo>
                <a:lnTo>
                  <a:pt x="1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09" name="Freeform 211"/>
          <p:cNvSpPr>
            <a:spLocks/>
          </p:cNvSpPr>
          <p:nvPr/>
        </p:nvSpPr>
        <p:spPr bwMode="auto">
          <a:xfrm>
            <a:off x="4897438" y="3767138"/>
            <a:ext cx="309562" cy="14287"/>
          </a:xfrm>
          <a:custGeom>
            <a:avLst/>
            <a:gdLst>
              <a:gd name="T0" fmla="*/ 2147483647 w 195"/>
              <a:gd name="T1" fmla="*/ 0 h 9"/>
              <a:gd name="T2" fmla="*/ 2147483647 w 195"/>
              <a:gd name="T3" fmla="*/ 2147483647 h 9"/>
              <a:gd name="T4" fmla="*/ 0 w 195"/>
              <a:gd name="T5" fmla="*/ 2147483647 h 9"/>
              <a:gd name="T6" fmla="*/ 0 w 195"/>
              <a:gd name="T7" fmla="*/ 2147483647 h 9"/>
              <a:gd name="T8" fmla="*/ 0 w 195"/>
              <a:gd name="T9" fmla="*/ 0 h 9"/>
              <a:gd name="T10" fmla="*/ 2147483647 w 195"/>
              <a:gd name="T11" fmla="*/ 0 h 9"/>
              <a:gd name="T12" fmla="*/ 2147483647 w 195"/>
              <a:gd name="T13" fmla="*/ 0 h 9"/>
              <a:gd name="T14" fmla="*/ 0 60000 65536"/>
              <a:gd name="T15" fmla="*/ 0 60000 65536"/>
              <a:gd name="T16" fmla="*/ 0 60000 65536"/>
              <a:gd name="T17" fmla="*/ 0 60000 65536"/>
              <a:gd name="T18" fmla="*/ 0 60000 65536"/>
              <a:gd name="T19" fmla="*/ 0 60000 65536"/>
              <a:gd name="T20" fmla="*/ 0 60000 65536"/>
              <a:gd name="T21" fmla="*/ 0 w 195"/>
              <a:gd name="T22" fmla="*/ 0 h 9"/>
              <a:gd name="T23" fmla="*/ 195 w 195"/>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5" h="9">
                <a:moveTo>
                  <a:pt x="195" y="0"/>
                </a:moveTo>
                <a:lnTo>
                  <a:pt x="195" y="9"/>
                </a:lnTo>
                <a:lnTo>
                  <a:pt x="0" y="9"/>
                </a:lnTo>
                <a:lnTo>
                  <a:pt x="0" y="4"/>
                </a:lnTo>
                <a:lnTo>
                  <a:pt x="0" y="0"/>
                </a:lnTo>
                <a:lnTo>
                  <a:pt x="1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10" name="Freeform 212"/>
          <p:cNvSpPr>
            <a:spLocks/>
          </p:cNvSpPr>
          <p:nvPr/>
        </p:nvSpPr>
        <p:spPr bwMode="auto">
          <a:xfrm>
            <a:off x="3389313" y="4000500"/>
            <a:ext cx="212725" cy="138113"/>
          </a:xfrm>
          <a:custGeom>
            <a:avLst/>
            <a:gdLst>
              <a:gd name="T0" fmla="*/ 0 w 134"/>
              <a:gd name="T1" fmla="*/ 2147483647 h 87"/>
              <a:gd name="T2" fmla="*/ 2147483647 w 134"/>
              <a:gd name="T3" fmla="*/ 0 h 87"/>
              <a:gd name="T4" fmla="*/ 0 w 134"/>
              <a:gd name="T5" fmla="*/ 2147483647 h 87"/>
              <a:gd name="T6" fmla="*/ 0 60000 65536"/>
              <a:gd name="T7" fmla="*/ 0 60000 65536"/>
              <a:gd name="T8" fmla="*/ 0 60000 65536"/>
              <a:gd name="T9" fmla="*/ 0 w 134"/>
              <a:gd name="T10" fmla="*/ 0 h 87"/>
              <a:gd name="T11" fmla="*/ 134 w 134"/>
              <a:gd name="T12" fmla="*/ 87 h 87"/>
            </a:gdLst>
            <a:ahLst/>
            <a:cxnLst>
              <a:cxn ang="T6">
                <a:pos x="T0" y="T1"/>
              </a:cxn>
              <a:cxn ang="T7">
                <a:pos x="T2" y="T3"/>
              </a:cxn>
              <a:cxn ang="T8">
                <a:pos x="T4" y="T5"/>
              </a:cxn>
            </a:cxnLst>
            <a:rect l="T9" t="T10" r="T11" b="T12"/>
            <a:pathLst>
              <a:path w="134" h="87">
                <a:moveTo>
                  <a:pt x="0" y="87"/>
                </a:moveTo>
                <a:lnTo>
                  <a:pt x="134" y="0"/>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11" name="Line 213"/>
          <p:cNvSpPr>
            <a:spLocks noChangeShapeType="1"/>
          </p:cNvSpPr>
          <p:nvPr/>
        </p:nvSpPr>
        <p:spPr bwMode="auto">
          <a:xfrm flipH="1">
            <a:off x="4897438" y="3767138"/>
            <a:ext cx="301625"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12" name="Line 214"/>
          <p:cNvSpPr>
            <a:spLocks noChangeShapeType="1"/>
          </p:cNvSpPr>
          <p:nvPr/>
        </p:nvSpPr>
        <p:spPr bwMode="auto">
          <a:xfrm flipV="1">
            <a:off x="3381375" y="3992563"/>
            <a:ext cx="212725" cy="1460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13" name="Freeform 215"/>
          <p:cNvSpPr>
            <a:spLocks/>
          </p:cNvSpPr>
          <p:nvPr/>
        </p:nvSpPr>
        <p:spPr bwMode="auto">
          <a:xfrm>
            <a:off x="3381375" y="3992563"/>
            <a:ext cx="220663" cy="153987"/>
          </a:xfrm>
          <a:custGeom>
            <a:avLst/>
            <a:gdLst>
              <a:gd name="T0" fmla="*/ 2147483647 w 139"/>
              <a:gd name="T1" fmla="*/ 2147483647 h 97"/>
              <a:gd name="T2" fmla="*/ 0 w 139"/>
              <a:gd name="T3" fmla="*/ 2147483647 h 97"/>
              <a:gd name="T4" fmla="*/ 2147483647 w 139"/>
              <a:gd name="T5" fmla="*/ 0 h 97"/>
              <a:gd name="T6" fmla="*/ 2147483647 w 139"/>
              <a:gd name="T7" fmla="*/ 2147483647 h 97"/>
              <a:gd name="T8" fmla="*/ 2147483647 w 139"/>
              <a:gd name="T9" fmla="*/ 2147483647 h 97"/>
              <a:gd name="T10" fmla="*/ 2147483647 w 139"/>
              <a:gd name="T11" fmla="*/ 2147483647 h 97"/>
              <a:gd name="T12" fmla="*/ 2147483647 w 139"/>
              <a:gd name="T13" fmla="*/ 2147483647 h 97"/>
              <a:gd name="T14" fmla="*/ 0 60000 65536"/>
              <a:gd name="T15" fmla="*/ 0 60000 65536"/>
              <a:gd name="T16" fmla="*/ 0 60000 65536"/>
              <a:gd name="T17" fmla="*/ 0 60000 65536"/>
              <a:gd name="T18" fmla="*/ 0 60000 65536"/>
              <a:gd name="T19" fmla="*/ 0 60000 65536"/>
              <a:gd name="T20" fmla="*/ 0 60000 65536"/>
              <a:gd name="T21" fmla="*/ 0 w 139"/>
              <a:gd name="T22" fmla="*/ 0 h 97"/>
              <a:gd name="T23" fmla="*/ 139 w 139"/>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97">
                <a:moveTo>
                  <a:pt x="5" y="97"/>
                </a:moveTo>
                <a:lnTo>
                  <a:pt x="0" y="88"/>
                </a:lnTo>
                <a:lnTo>
                  <a:pt x="134" y="0"/>
                </a:lnTo>
                <a:lnTo>
                  <a:pt x="139" y="5"/>
                </a:lnTo>
                <a:lnTo>
                  <a:pt x="139" y="10"/>
                </a:lnTo>
                <a:lnTo>
                  <a:pt x="5"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14" name="Rectangle 216"/>
          <p:cNvSpPr>
            <a:spLocks noChangeArrowheads="1"/>
          </p:cNvSpPr>
          <p:nvPr/>
        </p:nvSpPr>
        <p:spPr bwMode="auto">
          <a:xfrm>
            <a:off x="3541713" y="3425825"/>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70715" name="Rectangle 217"/>
          <p:cNvSpPr>
            <a:spLocks noChangeArrowheads="1"/>
          </p:cNvSpPr>
          <p:nvPr/>
        </p:nvSpPr>
        <p:spPr bwMode="auto">
          <a:xfrm>
            <a:off x="3884613" y="4098925"/>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70716" name="Rectangle 218"/>
          <p:cNvSpPr>
            <a:spLocks noChangeArrowheads="1"/>
          </p:cNvSpPr>
          <p:nvPr/>
        </p:nvSpPr>
        <p:spPr bwMode="auto">
          <a:xfrm>
            <a:off x="4605338" y="4010025"/>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70717" name="Rectangle 219"/>
          <p:cNvSpPr>
            <a:spLocks noChangeArrowheads="1"/>
          </p:cNvSpPr>
          <p:nvPr/>
        </p:nvSpPr>
        <p:spPr bwMode="auto">
          <a:xfrm>
            <a:off x="4605338" y="3287713"/>
            <a:ext cx="165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70718" name="Rectangle 220"/>
          <p:cNvSpPr>
            <a:spLocks noChangeArrowheads="1"/>
          </p:cNvSpPr>
          <p:nvPr/>
        </p:nvSpPr>
        <p:spPr bwMode="auto">
          <a:xfrm>
            <a:off x="3884613" y="2754313"/>
            <a:ext cx="165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3333FF"/>
                </a:solidFill>
              </a:rPr>
              <a:t>N</a:t>
            </a:r>
            <a:endParaRPr lang="en-US" sz="1400">
              <a:solidFill>
                <a:srgbClr val="3333FF"/>
              </a:solidFill>
            </a:endParaRPr>
          </a:p>
        </p:txBody>
      </p:sp>
      <p:sp>
        <p:nvSpPr>
          <p:cNvPr id="70719" name="Rectangle 221"/>
          <p:cNvSpPr>
            <a:spLocks noChangeArrowheads="1"/>
          </p:cNvSpPr>
          <p:nvPr/>
        </p:nvSpPr>
        <p:spPr bwMode="auto">
          <a:xfrm>
            <a:off x="4043363" y="2754313"/>
            <a:ext cx="165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3333FF"/>
                </a:solidFill>
              </a:rPr>
              <a:t>H</a:t>
            </a:r>
            <a:endParaRPr lang="en-US" sz="1400">
              <a:solidFill>
                <a:srgbClr val="3333FF"/>
              </a:solidFill>
            </a:endParaRPr>
          </a:p>
        </p:txBody>
      </p:sp>
      <p:sp>
        <p:nvSpPr>
          <p:cNvPr id="70720" name="Rectangle 222"/>
          <p:cNvSpPr>
            <a:spLocks noChangeArrowheads="1"/>
          </p:cNvSpPr>
          <p:nvPr/>
        </p:nvSpPr>
        <p:spPr bwMode="auto">
          <a:xfrm>
            <a:off x="4200525" y="2851150"/>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3333FF"/>
                </a:solidFill>
              </a:rPr>
              <a:t>2</a:t>
            </a:r>
          </a:p>
        </p:txBody>
      </p:sp>
      <p:sp>
        <p:nvSpPr>
          <p:cNvPr id="70721" name="Rectangle 223"/>
          <p:cNvSpPr>
            <a:spLocks noChangeArrowheads="1"/>
          </p:cNvSpPr>
          <p:nvPr/>
        </p:nvSpPr>
        <p:spPr bwMode="auto">
          <a:xfrm>
            <a:off x="5229225" y="3652838"/>
            <a:ext cx="165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1400"/>
          </a:p>
        </p:txBody>
      </p:sp>
      <p:sp>
        <p:nvSpPr>
          <p:cNvPr id="70722" name="Rectangle 224"/>
          <p:cNvSpPr>
            <a:spLocks noChangeArrowheads="1"/>
          </p:cNvSpPr>
          <p:nvPr/>
        </p:nvSpPr>
        <p:spPr bwMode="auto">
          <a:xfrm>
            <a:off x="3206750" y="4098925"/>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1400"/>
          </a:p>
        </p:txBody>
      </p:sp>
      <p:sp>
        <p:nvSpPr>
          <p:cNvPr id="70723" name="Freeform 225"/>
          <p:cNvSpPr>
            <a:spLocks/>
          </p:cNvSpPr>
          <p:nvPr/>
        </p:nvSpPr>
        <p:spPr bwMode="auto">
          <a:xfrm>
            <a:off x="6677025" y="3762375"/>
            <a:ext cx="1588" cy="300038"/>
          </a:xfrm>
          <a:custGeom>
            <a:avLst/>
            <a:gdLst>
              <a:gd name="T0" fmla="*/ 0 w 1588"/>
              <a:gd name="T1" fmla="*/ 0 h 189"/>
              <a:gd name="T2" fmla="*/ 0 w 1588"/>
              <a:gd name="T3" fmla="*/ 2147483647 h 189"/>
              <a:gd name="T4" fmla="*/ 0 w 1588"/>
              <a:gd name="T5" fmla="*/ 0 h 189"/>
              <a:gd name="T6" fmla="*/ 0 60000 65536"/>
              <a:gd name="T7" fmla="*/ 0 60000 65536"/>
              <a:gd name="T8" fmla="*/ 0 60000 65536"/>
              <a:gd name="T9" fmla="*/ 0 w 1588"/>
              <a:gd name="T10" fmla="*/ 0 h 189"/>
              <a:gd name="T11" fmla="*/ 1588 w 1588"/>
              <a:gd name="T12" fmla="*/ 189 h 189"/>
            </a:gdLst>
            <a:ahLst/>
            <a:cxnLst>
              <a:cxn ang="T6">
                <a:pos x="T0" y="T1"/>
              </a:cxn>
              <a:cxn ang="T7">
                <a:pos x="T2" y="T3"/>
              </a:cxn>
              <a:cxn ang="T8">
                <a:pos x="T4" y="T5"/>
              </a:cxn>
            </a:cxnLst>
            <a:rect l="T9" t="T10" r="T11" b="T12"/>
            <a:pathLst>
              <a:path w="1588" h="189">
                <a:moveTo>
                  <a:pt x="0" y="0"/>
                </a:moveTo>
                <a:lnTo>
                  <a:pt x="0" y="18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24" name="Freeform 226"/>
          <p:cNvSpPr>
            <a:spLocks/>
          </p:cNvSpPr>
          <p:nvPr/>
        </p:nvSpPr>
        <p:spPr bwMode="auto">
          <a:xfrm>
            <a:off x="6670675" y="3762375"/>
            <a:ext cx="20638" cy="307975"/>
          </a:xfrm>
          <a:custGeom>
            <a:avLst/>
            <a:gdLst>
              <a:gd name="T0" fmla="*/ 2147483647 w 13"/>
              <a:gd name="T1" fmla="*/ 2147483647 h 194"/>
              <a:gd name="T2" fmla="*/ 2147483647 w 13"/>
              <a:gd name="T3" fmla="*/ 2147483647 h 194"/>
              <a:gd name="T4" fmla="*/ 0 w 13"/>
              <a:gd name="T5" fmla="*/ 2147483647 h 194"/>
              <a:gd name="T6" fmla="*/ 0 w 13"/>
              <a:gd name="T7" fmla="*/ 0 h 194"/>
              <a:gd name="T8" fmla="*/ 2147483647 w 13"/>
              <a:gd name="T9" fmla="*/ 0 h 194"/>
              <a:gd name="T10" fmla="*/ 2147483647 w 13"/>
              <a:gd name="T11" fmla="*/ 2147483647 h 194"/>
              <a:gd name="T12" fmla="*/ 2147483647 w 13"/>
              <a:gd name="T13" fmla="*/ 2147483647 h 194"/>
              <a:gd name="T14" fmla="*/ 0 60000 65536"/>
              <a:gd name="T15" fmla="*/ 0 60000 65536"/>
              <a:gd name="T16" fmla="*/ 0 60000 65536"/>
              <a:gd name="T17" fmla="*/ 0 60000 65536"/>
              <a:gd name="T18" fmla="*/ 0 60000 65536"/>
              <a:gd name="T19" fmla="*/ 0 60000 65536"/>
              <a:gd name="T20" fmla="*/ 0 60000 65536"/>
              <a:gd name="T21" fmla="*/ 0 w 13"/>
              <a:gd name="T22" fmla="*/ 0 h 194"/>
              <a:gd name="T23" fmla="*/ 13 w 13"/>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94">
                <a:moveTo>
                  <a:pt x="13" y="189"/>
                </a:moveTo>
                <a:lnTo>
                  <a:pt x="4" y="194"/>
                </a:lnTo>
                <a:lnTo>
                  <a:pt x="0" y="189"/>
                </a:lnTo>
                <a:lnTo>
                  <a:pt x="0" y="0"/>
                </a:lnTo>
                <a:lnTo>
                  <a:pt x="13" y="0"/>
                </a:lnTo>
                <a:lnTo>
                  <a:pt x="13"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25" name="Freeform 227"/>
          <p:cNvSpPr>
            <a:spLocks/>
          </p:cNvSpPr>
          <p:nvPr/>
        </p:nvSpPr>
        <p:spPr bwMode="auto">
          <a:xfrm>
            <a:off x="6683375" y="4070350"/>
            <a:ext cx="239713" cy="160338"/>
          </a:xfrm>
          <a:custGeom>
            <a:avLst/>
            <a:gdLst>
              <a:gd name="T0" fmla="*/ 0 w 151"/>
              <a:gd name="T1" fmla="*/ 0 h 101"/>
              <a:gd name="T2" fmla="*/ 2147483647 w 151"/>
              <a:gd name="T3" fmla="*/ 2147483647 h 101"/>
              <a:gd name="T4" fmla="*/ 0 w 151"/>
              <a:gd name="T5" fmla="*/ 0 h 101"/>
              <a:gd name="T6" fmla="*/ 0 60000 65536"/>
              <a:gd name="T7" fmla="*/ 0 60000 65536"/>
              <a:gd name="T8" fmla="*/ 0 60000 65536"/>
              <a:gd name="T9" fmla="*/ 0 w 151"/>
              <a:gd name="T10" fmla="*/ 0 h 101"/>
              <a:gd name="T11" fmla="*/ 151 w 151"/>
              <a:gd name="T12" fmla="*/ 101 h 101"/>
            </a:gdLst>
            <a:ahLst/>
            <a:cxnLst>
              <a:cxn ang="T6">
                <a:pos x="T0" y="T1"/>
              </a:cxn>
              <a:cxn ang="T7">
                <a:pos x="T2" y="T3"/>
              </a:cxn>
              <a:cxn ang="T8">
                <a:pos x="T4" y="T5"/>
              </a:cxn>
            </a:cxnLst>
            <a:rect l="T9" t="T10" r="T11" b="T12"/>
            <a:pathLst>
              <a:path w="151" h="101">
                <a:moveTo>
                  <a:pt x="0" y="0"/>
                </a:moveTo>
                <a:lnTo>
                  <a:pt x="151" y="1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26" name="Line 228"/>
          <p:cNvSpPr>
            <a:spLocks noChangeShapeType="1"/>
          </p:cNvSpPr>
          <p:nvPr/>
        </p:nvSpPr>
        <p:spPr bwMode="auto">
          <a:xfrm>
            <a:off x="6677025" y="3762375"/>
            <a:ext cx="1588" cy="2936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27" name="Line 229"/>
          <p:cNvSpPr>
            <a:spLocks noChangeShapeType="1"/>
          </p:cNvSpPr>
          <p:nvPr/>
        </p:nvSpPr>
        <p:spPr bwMode="auto">
          <a:xfrm>
            <a:off x="6683375" y="4062413"/>
            <a:ext cx="233363" cy="160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28" name="Freeform 230"/>
          <p:cNvSpPr>
            <a:spLocks/>
          </p:cNvSpPr>
          <p:nvPr/>
        </p:nvSpPr>
        <p:spPr bwMode="auto">
          <a:xfrm>
            <a:off x="6677025" y="4062413"/>
            <a:ext cx="246063" cy="168275"/>
          </a:xfrm>
          <a:custGeom>
            <a:avLst/>
            <a:gdLst>
              <a:gd name="T0" fmla="*/ 2147483647 w 155"/>
              <a:gd name="T1" fmla="*/ 2147483647 h 106"/>
              <a:gd name="T2" fmla="*/ 2147483647 w 155"/>
              <a:gd name="T3" fmla="*/ 2147483647 h 106"/>
              <a:gd name="T4" fmla="*/ 0 w 155"/>
              <a:gd name="T5" fmla="*/ 2147483647 h 106"/>
              <a:gd name="T6" fmla="*/ 0 w 155"/>
              <a:gd name="T7" fmla="*/ 2147483647 h 106"/>
              <a:gd name="T8" fmla="*/ 2147483647 w 155"/>
              <a:gd name="T9" fmla="*/ 0 h 106"/>
              <a:gd name="T10" fmla="*/ 2147483647 w 155"/>
              <a:gd name="T11" fmla="*/ 2147483647 h 106"/>
              <a:gd name="T12" fmla="*/ 2147483647 w 155"/>
              <a:gd name="T13" fmla="*/ 2147483647 h 106"/>
              <a:gd name="T14" fmla="*/ 0 60000 65536"/>
              <a:gd name="T15" fmla="*/ 0 60000 65536"/>
              <a:gd name="T16" fmla="*/ 0 60000 65536"/>
              <a:gd name="T17" fmla="*/ 0 60000 65536"/>
              <a:gd name="T18" fmla="*/ 0 60000 65536"/>
              <a:gd name="T19" fmla="*/ 0 60000 65536"/>
              <a:gd name="T20" fmla="*/ 0 60000 65536"/>
              <a:gd name="T21" fmla="*/ 0 w 155"/>
              <a:gd name="T22" fmla="*/ 0 h 106"/>
              <a:gd name="T23" fmla="*/ 155 w 155"/>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06">
                <a:moveTo>
                  <a:pt x="155" y="97"/>
                </a:moveTo>
                <a:lnTo>
                  <a:pt x="151" y="106"/>
                </a:lnTo>
                <a:lnTo>
                  <a:pt x="0" y="9"/>
                </a:lnTo>
                <a:lnTo>
                  <a:pt x="0" y="5"/>
                </a:lnTo>
                <a:lnTo>
                  <a:pt x="9" y="0"/>
                </a:lnTo>
                <a:lnTo>
                  <a:pt x="155"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29" name="Freeform 231"/>
          <p:cNvSpPr>
            <a:spLocks/>
          </p:cNvSpPr>
          <p:nvPr/>
        </p:nvSpPr>
        <p:spPr bwMode="auto">
          <a:xfrm>
            <a:off x="6724650" y="4033838"/>
            <a:ext cx="219075" cy="146050"/>
          </a:xfrm>
          <a:custGeom>
            <a:avLst/>
            <a:gdLst>
              <a:gd name="T0" fmla="*/ 2147483647 w 138"/>
              <a:gd name="T1" fmla="*/ 2147483647 h 92"/>
              <a:gd name="T2" fmla="*/ 0 w 138"/>
              <a:gd name="T3" fmla="*/ 0 h 92"/>
              <a:gd name="T4" fmla="*/ 2147483647 w 138"/>
              <a:gd name="T5" fmla="*/ 2147483647 h 92"/>
              <a:gd name="T6" fmla="*/ 0 60000 65536"/>
              <a:gd name="T7" fmla="*/ 0 60000 65536"/>
              <a:gd name="T8" fmla="*/ 0 60000 65536"/>
              <a:gd name="T9" fmla="*/ 0 w 138"/>
              <a:gd name="T10" fmla="*/ 0 h 92"/>
              <a:gd name="T11" fmla="*/ 138 w 138"/>
              <a:gd name="T12" fmla="*/ 92 h 92"/>
            </a:gdLst>
            <a:ahLst/>
            <a:cxnLst>
              <a:cxn ang="T6">
                <a:pos x="T0" y="T1"/>
              </a:cxn>
              <a:cxn ang="T7">
                <a:pos x="T2" y="T3"/>
              </a:cxn>
              <a:cxn ang="T8">
                <a:pos x="T4" y="T5"/>
              </a:cxn>
            </a:cxnLst>
            <a:rect l="T9" t="T10" r="T11" b="T12"/>
            <a:pathLst>
              <a:path w="138" h="92">
                <a:moveTo>
                  <a:pt x="138" y="92"/>
                </a:moveTo>
                <a:lnTo>
                  <a:pt x="0" y="0"/>
                </a:lnTo>
                <a:lnTo>
                  <a:pt x="138"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30" name="Freeform 232"/>
          <p:cNvSpPr>
            <a:spLocks/>
          </p:cNvSpPr>
          <p:nvPr/>
        </p:nvSpPr>
        <p:spPr bwMode="auto">
          <a:xfrm>
            <a:off x="6724650" y="4025900"/>
            <a:ext cx="227013" cy="160338"/>
          </a:xfrm>
          <a:custGeom>
            <a:avLst/>
            <a:gdLst>
              <a:gd name="T0" fmla="*/ 2147483647 w 143"/>
              <a:gd name="T1" fmla="*/ 2147483647 h 101"/>
              <a:gd name="T2" fmla="*/ 2147483647 w 143"/>
              <a:gd name="T3" fmla="*/ 2147483647 h 101"/>
              <a:gd name="T4" fmla="*/ 0 w 143"/>
              <a:gd name="T5" fmla="*/ 2147483647 h 101"/>
              <a:gd name="T6" fmla="*/ 2147483647 w 143"/>
              <a:gd name="T7" fmla="*/ 0 h 101"/>
              <a:gd name="T8" fmla="*/ 2147483647 w 143"/>
              <a:gd name="T9" fmla="*/ 2147483647 h 101"/>
              <a:gd name="T10" fmla="*/ 2147483647 w 143"/>
              <a:gd name="T11" fmla="*/ 2147483647 h 101"/>
              <a:gd name="T12" fmla="*/ 0 60000 65536"/>
              <a:gd name="T13" fmla="*/ 0 60000 65536"/>
              <a:gd name="T14" fmla="*/ 0 60000 65536"/>
              <a:gd name="T15" fmla="*/ 0 60000 65536"/>
              <a:gd name="T16" fmla="*/ 0 60000 65536"/>
              <a:gd name="T17" fmla="*/ 0 60000 65536"/>
              <a:gd name="T18" fmla="*/ 0 w 143"/>
              <a:gd name="T19" fmla="*/ 0 h 101"/>
              <a:gd name="T20" fmla="*/ 143 w 143"/>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143" h="101">
                <a:moveTo>
                  <a:pt x="143" y="92"/>
                </a:moveTo>
                <a:lnTo>
                  <a:pt x="138" y="101"/>
                </a:lnTo>
                <a:lnTo>
                  <a:pt x="0" y="14"/>
                </a:lnTo>
                <a:lnTo>
                  <a:pt x="5" y="0"/>
                </a:lnTo>
                <a:lnTo>
                  <a:pt x="143"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31" name="Freeform 233"/>
          <p:cNvSpPr>
            <a:spLocks/>
          </p:cNvSpPr>
          <p:nvPr/>
        </p:nvSpPr>
        <p:spPr bwMode="auto">
          <a:xfrm>
            <a:off x="7150100" y="4070350"/>
            <a:ext cx="206375" cy="138113"/>
          </a:xfrm>
          <a:custGeom>
            <a:avLst/>
            <a:gdLst>
              <a:gd name="T0" fmla="*/ 2147483647 w 130"/>
              <a:gd name="T1" fmla="*/ 0 h 87"/>
              <a:gd name="T2" fmla="*/ 0 w 130"/>
              <a:gd name="T3" fmla="*/ 2147483647 h 87"/>
              <a:gd name="T4" fmla="*/ 2147483647 w 130"/>
              <a:gd name="T5" fmla="*/ 0 h 87"/>
              <a:gd name="T6" fmla="*/ 0 60000 65536"/>
              <a:gd name="T7" fmla="*/ 0 60000 65536"/>
              <a:gd name="T8" fmla="*/ 0 60000 65536"/>
              <a:gd name="T9" fmla="*/ 0 w 130"/>
              <a:gd name="T10" fmla="*/ 0 h 87"/>
              <a:gd name="T11" fmla="*/ 130 w 130"/>
              <a:gd name="T12" fmla="*/ 87 h 87"/>
            </a:gdLst>
            <a:ahLst/>
            <a:cxnLst>
              <a:cxn ang="T6">
                <a:pos x="T0" y="T1"/>
              </a:cxn>
              <a:cxn ang="T7">
                <a:pos x="T2" y="T3"/>
              </a:cxn>
              <a:cxn ang="T8">
                <a:pos x="T4" y="T5"/>
              </a:cxn>
            </a:cxnLst>
            <a:rect l="T9" t="T10" r="T11" b="T12"/>
            <a:pathLst>
              <a:path w="130" h="87">
                <a:moveTo>
                  <a:pt x="130" y="0"/>
                </a:moveTo>
                <a:lnTo>
                  <a:pt x="0" y="87"/>
                </a:lnTo>
                <a:lnTo>
                  <a:pt x="1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32" name="Line 234"/>
          <p:cNvSpPr>
            <a:spLocks noChangeShapeType="1"/>
          </p:cNvSpPr>
          <p:nvPr/>
        </p:nvSpPr>
        <p:spPr bwMode="auto">
          <a:xfrm flipH="1" flipV="1">
            <a:off x="6724650" y="4033838"/>
            <a:ext cx="219075" cy="1460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33" name="Line 235"/>
          <p:cNvSpPr>
            <a:spLocks noChangeShapeType="1"/>
          </p:cNvSpPr>
          <p:nvPr/>
        </p:nvSpPr>
        <p:spPr bwMode="auto">
          <a:xfrm flipH="1">
            <a:off x="7143750" y="4062413"/>
            <a:ext cx="212725" cy="1460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34" name="Freeform 236"/>
          <p:cNvSpPr>
            <a:spLocks/>
          </p:cNvSpPr>
          <p:nvPr/>
        </p:nvSpPr>
        <p:spPr bwMode="auto">
          <a:xfrm>
            <a:off x="7143750" y="4062413"/>
            <a:ext cx="219075" cy="153987"/>
          </a:xfrm>
          <a:custGeom>
            <a:avLst/>
            <a:gdLst>
              <a:gd name="T0" fmla="*/ 2147483647 w 138"/>
              <a:gd name="T1" fmla="*/ 0 h 97"/>
              <a:gd name="T2" fmla="*/ 2147483647 w 138"/>
              <a:gd name="T3" fmla="*/ 2147483647 h 97"/>
              <a:gd name="T4" fmla="*/ 2147483647 w 138"/>
              <a:gd name="T5" fmla="*/ 2147483647 h 97"/>
              <a:gd name="T6" fmla="*/ 2147483647 w 138"/>
              <a:gd name="T7" fmla="*/ 2147483647 h 97"/>
              <a:gd name="T8" fmla="*/ 0 w 138"/>
              <a:gd name="T9" fmla="*/ 2147483647 h 97"/>
              <a:gd name="T10" fmla="*/ 2147483647 w 138"/>
              <a:gd name="T11" fmla="*/ 0 h 97"/>
              <a:gd name="T12" fmla="*/ 2147483647 w 138"/>
              <a:gd name="T13" fmla="*/ 0 h 97"/>
              <a:gd name="T14" fmla="*/ 0 60000 65536"/>
              <a:gd name="T15" fmla="*/ 0 60000 65536"/>
              <a:gd name="T16" fmla="*/ 0 60000 65536"/>
              <a:gd name="T17" fmla="*/ 0 60000 65536"/>
              <a:gd name="T18" fmla="*/ 0 60000 65536"/>
              <a:gd name="T19" fmla="*/ 0 60000 65536"/>
              <a:gd name="T20" fmla="*/ 0 60000 65536"/>
              <a:gd name="T21" fmla="*/ 0 w 138"/>
              <a:gd name="T22" fmla="*/ 0 h 97"/>
              <a:gd name="T23" fmla="*/ 138 w 138"/>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97">
                <a:moveTo>
                  <a:pt x="134" y="0"/>
                </a:moveTo>
                <a:lnTo>
                  <a:pt x="138" y="5"/>
                </a:lnTo>
                <a:lnTo>
                  <a:pt x="138" y="9"/>
                </a:lnTo>
                <a:lnTo>
                  <a:pt x="4" y="97"/>
                </a:lnTo>
                <a:lnTo>
                  <a:pt x="0" y="88"/>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35" name="Freeform 237"/>
          <p:cNvSpPr>
            <a:spLocks/>
          </p:cNvSpPr>
          <p:nvPr/>
        </p:nvSpPr>
        <p:spPr bwMode="auto">
          <a:xfrm>
            <a:off x="7362825" y="3624263"/>
            <a:ext cx="1588" cy="438150"/>
          </a:xfrm>
          <a:custGeom>
            <a:avLst/>
            <a:gdLst>
              <a:gd name="T0" fmla="*/ 0 w 1588"/>
              <a:gd name="T1" fmla="*/ 2147483647 h 276"/>
              <a:gd name="T2" fmla="*/ 0 w 1588"/>
              <a:gd name="T3" fmla="*/ 0 h 276"/>
              <a:gd name="T4" fmla="*/ 0 w 1588"/>
              <a:gd name="T5" fmla="*/ 2147483647 h 276"/>
              <a:gd name="T6" fmla="*/ 0 60000 65536"/>
              <a:gd name="T7" fmla="*/ 0 60000 65536"/>
              <a:gd name="T8" fmla="*/ 0 60000 65536"/>
              <a:gd name="T9" fmla="*/ 0 w 1588"/>
              <a:gd name="T10" fmla="*/ 0 h 276"/>
              <a:gd name="T11" fmla="*/ 1588 w 1588"/>
              <a:gd name="T12" fmla="*/ 276 h 276"/>
            </a:gdLst>
            <a:ahLst/>
            <a:cxnLst>
              <a:cxn ang="T6">
                <a:pos x="T0" y="T1"/>
              </a:cxn>
              <a:cxn ang="T7">
                <a:pos x="T2" y="T3"/>
              </a:cxn>
              <a:cxn ang="T8">
                <a:pos x="T4" y="T5"/>
              </a:cxn>
            </a:cxnLst>
            <a:rect l="T9" t="T10" r="T11" b="T12"/>
            <a:pathLst>
              <a:path w="1588" h="276">
                <a:moveTo>
                  <a:pt x="0" y="276"/>
                </a:moveTo>
                <a:lnTo>
                  <a:pt x="0" y="0"/>
                </a:lnTo>
                <a:lnTo>
                  <a:pt x="0" y="2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36" name="Freeform 238"/>
          <p:cNvSpPr>
            <a:spLocks/>
          </p:cNvSpPr>
          <p:nvPr/>
        </p:nvSpPr>
        <p:spPr bwMode="auto">
          <a:xfrm>
            <a:off x="7356475" y="3616325"/>
            <a:ext cx="12700" cy="454025"/>
          </a:xfrm>
          <a:custGeom>
            <a:avLst/>
            <a:gdLst>
              <a:gd name="T0" fmla="*/ 0 w 8"/>
              <a:gd name="T1" fmla="*/ 2147483647 h 286"/>
              <a:gd name="T2" fmla="*/ 2147483647 w 8"/>
              <a:gd name="T3" fmla="*/ 0 h 286"/>
              <a:gd name="T4" fmla="*/ 2147483647 w 8"/>
              <a:gd name="T5" fmla="*/ 2147483647 h 286"/>
              <a:gd name="T6" fmla="*/ 2147483647 w 8"/>
              <a:gd name="T7" fmla="*/ 2147483647 h 286"/>
              <a:gd name="T8" fmla="*/ 2147483647 w 8"/>
              <a:gd name="T9" fmla="*/ 2147483647 h 286"/>
              <a:gd name="T10" fmla="*/ 0 w 8"/>
              <a:gd name="T11" fmla="*/ 2147483647 h 286"/>
              <a:gd name="T12" fmla="*/ 0 w 8"/>
              <a:gd name="T13" fmla="*/ 2147483647 h 286"/>
              <a:gd name="T14" fmla="*/ 0 w 8"/>
              <a:gd name="T15" fmla="*/ 2147483647 h 28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86"/>
              <a:gd name="T26" fmla="*/ 8 w 8"/>
              <a:gd name="T27" fmla="*/ 286 h 2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86">
                <a:moveTo>
                  <a:pt x="0" y="5"/>
                </a:moveTo>
                <a:lnTo>
                  <a:pt x="4" y="0"/>
                </a:lnTo>
                <a:lnTo>
                  <a:pt x="8" y="5"/>
                </a:lnTo>
                <a:lnTo>
                  <a:pt x="8" y="281"/>
                </a:lnTo>
                <a:lnTo>
                  <a:pt x="4" y="286"/>
                </a:lnTo>
                <a:lnTo>
                  <a:pt x="0" y="281"/>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37" name="Freeform 239"/>
          <p:cNvSpPr>
            <a:spLocks/>
          </p:cNvSpPr>
          <p:nvPr/>
        </p:nvSpPr>
        <p:spPr bwMode="auto">
          <a:xfrm>
            <a:off x="7315200" y="3652838"/>
            <a:ext cx="1588" cy="381000"/>
          </a:xfrm>
          <a:custGeom>
            <a:avLst/>
            <a:gdLst>
              <a:gd name="T0" fmla="*/ 0 w 1588"/>
              <a:gd name="T1" fmla="*/ 0 h 240"/>
              <a:gd name="T2" fmla="*/ 0 w 1588"/>
              <a:gd name="T3" fmla="*/ 2147483647 h 240"/>
              <a:gd name="T4" fmla="*/ 0 w 1588"/>
              <a:gd name="T5" fmla="*/ 0 h 240"/>
              <a:gd name="T6" fmla="*/ 0 60000 65536"/>
              <a:gd name="T7" fmla="*/ 0 60000 65536"/>
              <a:gd name="T8" fmla="*/ 0 60000 65536"/>
              <a:gd name="T9" fmla="*/ 0 w 1588"/>
              <a:gd name="T10" fmla="*/ 0 h 240"/>
              <a:gd name="T11" fmla="*/ 1588 w 1588"/>
              <a:gd name="T12" fmla="*/ 240 h 240"/>
            </a:gdLst>
            <a:ahLst/>
            <a:cxnLst>
              <a:cxn ang="T6">
                <a:pos x="T0" y="T1"/>
              </a:cxn>
              <a:cxn ang="T7">
                <a:pos x="T2" y="T3"/>
              </a:cxn>
              <a:cxn ang="T8">
                <a:pos x="T4" y="T5"/>
              </a:cxn>
            </a:cxnLst>
            <a:rect l="T9" t="T10" r="T11" b="T12"/>
            <a:pathLst>
              <a:path w="1588" h="240">
                <a:moveTo>
                  <a:pt x="0" y="0"/>
                </a:moveTo>
                <a:lnTo>
                  <a:pt x="0" y="2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38" name="Line 240"/>
          <p:cNvSpPr>
            <a:spLocks noChangeShapeType="1"/>
          </p:cNvSpPr>
          <p:nvPr/>
        </p:nvSpPr>
        <p:spPr bwMode="auto">
          <a:xfrm flipV="1">
            <a:off x="7362825" y="3624263"/>
            <a:ext cx="1588" cy="4318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39" name="Line 241"/>
          <p:cNvSpPr>
            <a:spLocks noChangeShapeType="1"/>
          </p:cNvSpPr>
          <p:nvPr/>
        </p:nvSpPr>
        <p:spPr bwMode="auto">
          <a:xfrm>
            <a:off x="7315200" y="3646488"/>
            <a:ext cx="1588" cy="3873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40" name="Freeform 242"/>
          <p:cNvSpPr>
            <a:spLocks/>
          </p:cNvSpPr>
          <p:nvPr/>
        </p:nvSpPr>
        <p:spPr bwMode="auto">
          <a:xfrm>
            <a:off x="7307263" y="3652838"/>
            <a:ext cx="14287" cy="381000"/>
          </a:xfrm>
          <a:custGeom>
            <a:avLst/>
            <a:gdLst>
              <a:gd name="T0" fmla="*/ 0 w 9"/>
              <a:gd name="T1" fmla="*/ 0 h 240"/>
              <a:gd name="T2" fmla="*/ 2147483647 w 9"/>
              <a:gd name="T3" fmla="*/ 0 h 240"/>
              <a:gd name="T4" fmla="*/ 2147483647 w 9"/>
              <a:gd name="T5" fmla="*/ 2147483647 h 240"/>
              <a:gd name="T6" fmla="*/ 0 w 9"/>
              <a:gd name="T7" fmla="*/ 2147483647 h 240"/>
              <a:gd name="T8" fmla="*/ 0 w 9"/>
              <a:gd name="T9" fmla="*/ 0 h 240"/>
              <a:gd name="T10" fmla="*/ 0 w 9"/>
              <a:gd name="T11" fmla="*/ 0 h 240"/>
              <a:gd name="T12" fmla="*/ 0 60000 65536"/>
              <a:gd name="T13" fmla="*/ 0 60000 65536"/>
              <a:gd name="T14" fmla="*/ 0 60000 65536"/>
              <a:gd name="T15" fmla="*/ 0 60000 65536"/>
              <a:gd name="T16" fmla="*/ 0 60000 65536"/>
              <a:gd name="T17" fmla="*/ 0 60000 65536"/>
              <a:gd name="T18" fmla="*/ 0 w 9"/>
              <a:gd name="T19" fmla="*/ 0 h 240"/>
              <a:gd name="T20" fmla="*/ 9 w 9"/>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9" h="240">
                <a:moveTo>
                  <a:pt x="0" y="0"/>
                </a:moveTo>
                <a:lnTo>
                  <a:pt x="9" y="0"/>
                </a:lnTo>
                <a:lnTo>
                  <a:pt x="9" y="240"/>
                </a:lnTo>
                <a:lnTo>
                  <a:pt x="0" y="2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41" name="Freeform 243"/>
          <p:cNvSpPr>
            <a:spLocks/>
          </p:cNvSpPr>
          <p:nvPr/>
        </p:nvSpPr>
        <p:spPr bwMode="auto">
          <a:xfrm>
            <a:off x="7019925" y="3397250"/>
            <a:ext cx="336550" cy="219075"/>
          </a:xfrm>
          <a:custGeom>
            <a:avLst/>
            <a:gdLst>
              <a:gd name="T0" fmla="*/ 0 w 212"/>
              <a:gd name="T1" fmla="*/ 0 h 138"/>
              <a:gd name="T2" fmla="*/ 2147483647 w 212"/>
              <a:gd name="T3" fmla="*/ 2147483647 h 138"/>
              <a:gd name="T4" fmla="*/ 0 w 212"/>
              <a:gd name="T5" fmla="*/ 0 h 138"/>
              <a:gd name="T6" fmla="*/ 0 60000 65536"/>
              <a:gd name="T7" fmla="*/ 0 60000 65536"/>
              <a:gd name="T8" fmla="*/ 0 60000 65536"/>
              <a:gd name="T9" fmla="*/ 0 w 212"/>
              <a:gd name="T10" fmla="*/ 0 h 138"/>
              <a:gd name="T11" fmla="*/ 212 w 212"/>
              <a:gd name="T12" fmla="*/ 138 h 138"/>
            </a:gdLst>
            <a:ahLst/>
            <a:cxnLst>
              <a:cxn ang="T6">
                <a:pos x="T0" y="T1"/>
              </a:cxn>
              <a:cxn ang="T7">
                <a:pos x="T2" y="T3"/>
              </a:cxn>
              <a:cxn ang="T8">
                <a:pos x="T4" y="T5"/>
              </a:cxn>
            </a:cxnLst>
            <a:rect l="T9" t="T10" r="T11" b="T12"/>
            <a:pathLst>
              <a:path w="212" h="138">
                <a:moveTo>
                  <a:pt x="0" y="0"/>
                </a:moveTo>
                <a:lnTo>
                  <a:pt x="212" y="13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42" name="Freeform 244"/>
          <p:cNvSpPr>
            <a:spLocks/>
          </p:cNvSpPr>
          <p:nvPr/>
        </p:nvSpPr>
        <p:spPr bwMode="auto">
          <a:xfrm>
            <a:off x="7019925" y="3382963"/>
            <a:ext cx="342900" cy="241300"/>
          </a:xfrm>
          <a:custGeom>
            <a:avLst/>
            <a:gdLst>
              <a:gd name="T0" fmla="*/ 0 w 216"/>
              <a:gd name="T1" fmla="*/ 2147483647 h 152"/>
              <a:gd name="T2" fmla="*/ 0 w 216"/>
              <a:gd name="T3" fmla="*/ 0 h 152"/>
              <a:gd name="T4" fmla="*/ 2147483647 w 216"/>
              <a:gd name="T5" fmla="*/ 2147483647 h 152"/>
              <a:gd name="T6" fmla="*/ 2147483647 w 216"/>
              <a:gd name="T7" fmla="*/ 2147483647 h 152"/>
              <a:gd name="T8" fmla="*/ 2147483647 w 216"/>
              <a:gd name="T9" fmla="*/ 2147483647 h 152"/>
              <a:gd name="T10" fmla="*/ 0 w 216"/>
              <a:gd name="T11" fmla="*/ 2147483647 h 152"/>
              <a:gd name="T12" fmla="*/ 0 w 216"/>
              <a:gd name="T13" fmla="*/ 2147483647 h 152"/>
              <a:gd name="T14" fmla="*/ 0 60000 65536"/>
              <a:gd name="T15" fmla="*/ 0 60000 65536"/>
              <a:gd name="T16" fmla="*/ 0 60000 65536"/>
              <a:gd name="T17" fmla="*/ 0 60000 65536"/>
              <a:gd name="T18" fmla="*/ 0 60000 65536"/>
              <a:gd name="T19" fmla="*/ 0 60000 65536"/>
              <a:gd name="T20" fmla="*/ 0 60000 65536"/>
              <a:gd name="T21" fmla="*/ 0 w 216"/>
              <a:gd name="T22" fmla="*/ 0 h 152"/>
              <a:gd name="T23" fmla="*/ 216 w 216"/>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 h="152">
                <a:moveTo>
                  <a:pt x="0" y="14"/>
                </a:moveTo>
                <a:lnTo>
                  <a:pt x="0" y="0"/>
                </a:lnTo>
                <a:lnTo>
                  <a:pt x="216" y="143"/>
                </a:lnTo>
                <a:lnTo>
                  <a:pt x="216" y="147"/>
                </a:lnTo>
                <a:lnTo>
                  <a:pt x="212" y="15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43" name="Freeform 245"/>
          <p:cNvSpPr>
            <a:spLocks/>
          </p:cNvSpPr>
          <p:nvPr/>
        </p:nvSpPr>
        <p:spPr bwMode="auto">
          <a:xfrm>
            <a:off x="6807200" y="3397250"/>
            <a:ext cx="212725" cy="139700"/>
          </a:xfrm>
          <a:custGeom>
            <a:avLst/>
            <a:gdLst>
              <a:gd name="T0" fmla="*/ 0 w 134"/>
              <a:gd name="T1" fmla="*/ 2147483647 h 88"/>
              <a:gd name="T2" fmla="*/ 2147483647 w 134"/>
              <a:gd name="T3" fmla="*/ 0 h 88"/>
              <a:gd name="T4" fmla="*/ 0 w 134"/>
              <a:gd name="T5" fmla="*/ 2147483647 h 88"/>
              <a:gd name="T6" fmla="*/ 0 60000 65536"/>
              <a:gd name="T7" fmla="*/ 0 60000 65536"/>
              <a:gd name="T8" fmla="*/ 0 60000 65536"/>
              <a:gd name="T9" fmla="*/ 0 w 134"/>
              <a:gd name="T10" fmla="*/ 0 h 88"/>
              <a:gd name="T11" fmla="*/ 134 w 134"/>
              <a:gd name="T12" fmla="*/ 88 h 88"/>
            </a:gdLst>
            <a:ahLst/>
            <a:cxnLst>
              <a:cxn ang="T6">
                <a:pos x="T0" y="T1"/>
              </a:cxn>
              <a:cxn ang="T7">
                <a:pos x="T2" y="T3"/>
              </a:cxn>
              <a:cxn ang="T8">
                <a:pos x="T4" y="T5"/>
              </a:cxn>
            </a:cxnLst>
            <a:rect l="T9" t="T10" r="T11" b="T12"/>
            <a:pathLst>
              <a:path w="134" h="88">
                <a:moveTo>
                  <a:pt x="0" y="88"/>
                </a:moveTo>
                <a:lnTo>
                  <a:pt x="134" y="0"/>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44" name="Line 246"/>
          <p:cNvSpPr>
            <a:spLocks noChangeShapeType="1"/>
          </p:cNvSpPr>
          <p:nvPr/>
        </p:nvSpPr>
        <p:spPr bwMode="auto">
          <a:xfrm>
            <a:off x="7019925" y="3390900"/>
            <a:ext cx="336550" cy="2254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45" name="Line 247"/>
          <p:cNvSpPr>
            <a:spLocks noChangeShapeType="1"/>
          </p:cNvSpPr>
          <p:nvPr/>
        </p:nvSpPr>
        <p:spPr bwMode="auto">
          <a:xfrm flipV="1">
            <a:off x="6800850" y="3390900"/>
            <a:ext cx="219075" cy="1460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46" name="Freeform 248"/>
          <p:cNvSpPr>
            <a:spLocks/>
          </p:cNvSpPr>
          <p:nvPr/>
        </p:nvSpPr>
        <p:spPr bwMode="auto">
          <a:xfrm>
            <a:off x="6800850" y="3382963"/>
            <a:ext cx="219075" cy="160337"/>
          </a:xfrm>
          <a:custGeom>
            <a:avLst/>
            <a:gdLst>
              <a:gd name="T0" fmla="*/ 2147483647 w 138"/>
              <a:gd name="T1" fmla="*/ 0 h 101"/>
              <a:gd name="T2" fmla="*/ 2147483647 w 138"/>
              <a:gd name="T3" fmla="*/ 2147483647 h 101"/>
              <a:gd name="T4" fmla="*/ 2147483647 w 138"/>
              <a:gd name="T5" fmla="*/ 2147483647 h 101"/>
              <a:gd name="T6" fmla="*/ 0 w 138"/>
              <a:gd name="T7" fmla="*/ 2147483647 h 101"/>
              <a:gd name="T8" fmla="*/ 2147483647 w 138"/>
              <a:gd name="T9" fmla="*/ 0 h 101"/>
              <a:gd name="T10" fmla="*/ 2147483647 w 138"/>
              <a:gd name="T11" fmla="*/ 0 h 101"/>
              <a:gd name="T12" fmla="*/ 0 60000 65536"/>
              <a:gd name="T13" fmla="*/ 0 60000 65536"/>
              <a:gd name="T14" fmla="*/ 0 60000 65536"/>
              <a:gd name="T15" fmla="*/ 0 60000 65536"/>
              <a:gd name="T16" fmla="*/ 0 60000 65536"/>
              <a:gd name="T17" fmla="*/ 0 60000 65536"/>
              <a:gd name="T18" fmla="*/ 0 w 138"/>
              <a:gd name="T19" fmla="*/ 0 h 101"/>
              <a:gd name="T20" fmla="*/ 138 w 138"/>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138" h="101">
                <a:moveTo>
                  <a:pt x="138" y="0"/>
                </a:moveTo>
                <a:lnTo>
                  <a:pt x="138" y="14"/>
                </a:lnTo>
                <a:lnTo>
                  <a:pt x="4" y="101"/>
                </a:lnTo>
                <a:lnTo>
                  <a:pt x="0" y="92"/>
                </a:lnTo>
                <a:lnTo>
                  <a:pt x="1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47" name="Freeform 249"/>
          <p:cNvSpPr>
            <a:spLocks/>
          </p:cNvSpPr>
          <p:nvPr/>
        </p:nvSpPr>
        <p:spPr bwMode="auto">
          <a:xfrm>
            <a:off x="7369175" y="4070350"/>
            <a:ext cx="268288" cy="101600"/>
          </a:xfrm>
          <a:custGeom>
            <a:avLst/>
            <a:gdLst>
              <a:gd name="T0" fmla="*/ 2147483647 w 169"/>
              <a:gd name="T1" fmla="*/ 2147483647 h 64"/>
              <a:gd name="T2" fmla="*/ 0 w 169"/>
              <a:gd name="T3" fmla="*/ 0 h 64"/>
              <a:gd name="T4" fmla="*/ 2147483647 w 169"/>
              <a:gd name="T5" fmla="*/ 2147483647 h 64"/>
              <a:gd name="T6" fmla="*/ 0 60000 65536"/>
              <a:gd name="T7" fmla="*/ 0 60000 65536"/>
              <a:gd name="T8" fmla="*/ 0 60000 65536"/>
              <a:gd name="T9" fmla="*/ 0 w 169"/>
              <a:gd name="T10" fmla="*/ 0 h 64"/>
              <a:gd name="T11" fmla="*/ 169 w 169"/>
              <a:gd name="T12" fmla="*/ 64 h 64"/>
            </a:gdLst>
            <a:ahLst/>
            <a:cxnLst>
              <a:cxn ang="T6">
                <a:pos x="T0" y="T1"/>
              </a:cxn>
              <a:cxn ang="T7">
                <a:pos x="T2" y="T3"/>
              </a:cxn>
              <a:cxn ang="T8">
                <a:pos x="T4" y="T5"/>
              </a:cxn>
            </a:cxnLst>
            <a:rect l="T9" t="T10" r="T11" b="T12"/>
            <a:pathLst>
              <a:path w="169" h="64">
                <a:moveTo>
                  <a:pt x="169" y="64"/>
                </a:moveTo>
                <a:lnTo>
                  <a:pt x="0" y="0"/>
                </a:lnTo>
                <a:lnTo>
                  <a:pt x="169"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48" name="Freeform 250"/>
          <p:cNvSpPr>
            <a:spLocks/>
          </p:cNvSpPr>
          <p:nvPr/>
        </p:nvSpPr>
        <p:spPr bwMode="auto">
          <a:xfrm>
            <a:off x="7362825" y="4062413"/>
            <a:ext cx="280988" cy="117475"/>
          </a:xfrm>
          <a:custGeom>
            <a:avLst/>
            <a:gdLst>
              <a:gd name="T0" fmla="*/ 2147483647 w 177"/>
              <a:gd name="T1" fmla="*/ 2147483647 h 74"/>
              <a:gd name="T2" fmla="*/ 2147483647 w 177"/>
              <a:gd name="T3" fmla="*/ 2147483647 h 74"/>
              <a:gd name="T4" fmla="*/ 0 w 177"/>
              <a:gd name="T5" fmla="*/ 2147483647 h 74"/>
              <a:gd name="T6" fmla="*/ 0 w 177"/>
              <a:gd name="T7" fmla="*/ 2147483647 h 74"/>
              <a:gd name="T8" fmla="*/ 2147483647 w 177"/>
              <a:gd name="T9" fmla="*/ 0 h 74"/>
              <a:gd name="T10" fmla="*/ 2147483647 w 177"/>
              <a:gd name="T11" fmla="*/ 2147483647 h 74"/>
              <a:gd name="T12" fmla="*/ 2147483647 w 177"/>
              <a:gd name="T13" fmla="*/ 2147483647 h 74"/>
              <a:gd name="T14" fmla="*/ 0 60000 65536"/>
              <a:gd name="T15" fmla="*/ 0 60000 65536"/>
              <a:gd name="T16" fmla="*/ 0 60000 65536"/>
              <a:gd name="T17" fmla="*/ 0 60000 65536"/>
              <a:gd name="T18" fmla="*/ 0 60000 65536"/>
              <a:gd name="T19" fmla="*/ 0 60000 65536"/>
              <a:gd name="T20" fmla="*/ 0 60000 65536"/>
              <a:gd name="T21" fmla="*/ 0 w 177"/>
              <a:gd name="T22" fmla="*/ 0 h 74"/>
              <a:gd name="T23" fmla="*/ 177 w 177"/>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 h="74">
                <a:moveTo>
                  <a:pt x="177" y="60"/>
                </a:moveTo>
                <a:lnTo>
                  <a:pt x="173" y="74"/>
                </a:lnTo>
                <a:lnTo>
                  <a:pt x="0" y="9"/>
                </a:lnTo>
                <a:lnTo>
                  <a:pt x="0" y="5"/>
                </a:lnTo>
                <a:lnTo>
                  <a:pt x="4" y="0"/>
                </a:lnTo>
                <a:lnTo>
                  <a:pt x="177"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49" name="Freeform 251"/>
          <p:cNvSpPr>
            <a:spLocks/>
          </p:cNvSpPr>
          <p:nvPr/>
        </p:nvSpPr>
        <p:spPr bwMode="auto">
          <a:xfrm>
            <a:off x="7821613" y="3851275"/>
            <a:ext cx="144462" cy="219075"/>
          </a:xfrm>
          <a:custGeom>
            <a:avLst/>
            <a:gdLst>
              <a:gd name="T0" fmla="*/ 2147483647 w 91"/>
              <a:gd name="T1" fmla="*/ 0 h 138"/>
              <a:gd name="T2" fmla="*/ 0 w 91"/>
              <a:gd name="T3" fmla="*/ 2147483647 h 138"/>
              <a:gd name="T4" fmla="*/ 2147483647 w 91"/>
              <a:gd name="T5" fmla="*/ 0 h 138"/>
              <a:gd name="T6" fmla="*/ 0 60000 65536"/>
              <a:gd name="T7" fmla="*/ 0 60000 65536"/>
              <a:gd name="T8" fmla="*/ 0 60000 65536"/>
              <a:gd name="T9" fmla="*/ 0 w 91"/>
              <a:gd name="T10" fmla="*/ 0 h 138"/>
              <a:gd name="T11" fmla="*/ 91 w 91"/>
              <a:gd name="T12" fmla="*/ 138 h 138"/>
            </a:gdLst>
            <a:ahLst/>
            <a:cxnLst>
              <a:cxn ang="T6">
                <a:pos x="T0" y="T1"/>
              </a:cxn>
              <a:cxn ang="T7">
                <a:pos x="T2" y="T3"/>
              </a:cxn>
              <a:cxn ang="T8">
                <a:pos x="T4" y="T5"/>
              </a:cxn>
            </a:cxnLst>
            <a:rect l="T9" t="T10" r="T11" b="T12"/>
            <a:pathLst>
              <a:path w="91" h="138">
                <a:moveTo>
                  <a:pt x="91" y="0"/>
                </a:moveTo>
                <a:lnTo>
                  <a:pt x="0" y="138"/>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50" name="Line 252"/>
          <p:cNvSpPr>
            <a:spLocks noChangeShapeType="1"/>
          </p:cNvSpPr>
          <p:nvPr/>
        </p:nvSpPr>
        <p:spPr bwMode="auto">
          <a:xfrm flipH="1" flipV="1">
            <a:off x="7362825" y="4062413"/>
            <a:ext cx="274638" cy="1031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51" name="Line 253"/>
          <p:cNvSpPr>
            <a:spLocks noChangeShapeType="1"/>
          </p:cNvSpPr>
          <p:nvPr/>
        </p:nvSpPr>
        <p:spPr bwMode="auto">
          <a:xfrm flipH="1">
            <a:off x="7821613" y="3843338"/>
            <a:ext cx="144462" cy="22701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52" name="Freeform 254"/>
          <p:cNvSpPr>
            <a:spLocks/>
          </p:cNvSpPr>
          <p:nvPr/>
        </p:nvSpPr>
        <p:spPr bwMode="auto">
          <a:xfrm>
            <a:off x="7815263" y="3843338"/>
            <a:ext cx="165100" cy="233362"/>
          </a:xfrm>
          <a:custGeom>
            <a:avLst/>
            <a:gdLst>
              <a:gd name="T0" fmla="*/ 2147483647 w 104"/>
              <a:gd name="T1" fmla="*/ 0 h 147"/>
              <a:gd name="T2" fmla="*/ 2147483647 w 104"/>
              <a:gd name="T3" fmla="*/ 0 h 147"/>
              <a:gd name="T4" fmla="*/ 2147483647 w 104"/>
              <a:gd name="T5" fmla="*/ 2147483647 h 147"/>
              <a:gd name="T6" fmla="*/ 2147483647 w 104"/>
              <a:gd name="T7" fmla="*/ 2147483647 h 147"/>
              <a:gd name="T8" fmla="*/ 0 w 104"/>
              <a:gd name="T9" fmla="*/ 2147483647 h 147"/>
              <a:gd name="T10" fmla="*/ 2147483647 w 104"/>
              <a:gd name="T11" fmla="*/ 0 h 147"/>
              <a:gd name="T12" fmla="*/ 2147483647 w 104"/>
              <a:gd name="T13" fmla="*/ 0 h 147"/>
              <a:gd name="T14" fmla="*/ 0 60000 65536"/>
              <a:gd name="T15" fmla="*/ 0 60000 65536"/>
              <a:gd name="T16" fmla="*/ 0 60000 65536"/>
              <a:gd name="T17" fmla="*/ 0 60000 65536"/>
              <a:gd name="T18" fmla="*/ 0 60000 65536"/>
              <a:gd name="T19" fmla="*/ 0 60000 65536"/>
              <a:gd name="T20" fmla="*/ 0 60000 65536"/>
              <a:gd name="T21" fmla="*/ 0 w 104"/>
              <a:gd name="T22" fmla="*/ 0 h 147"/>
              <a:gd name="T23" fmla="*/ 104 w 104"/>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147">
                <a:moveTo>
                  <a:pt x="91" y="0"/>
                </a:moveTo>
                <a:lnTo>
                  <a:pt x="99" y="0"/>
                </a:lnTo>
                <a:lnTo>
                  <a:pt x="104" y="5"/>
                </a:lnTo>
                <a:lnTo>
                  <a:pt x="9" y="147"/>
                </a:lnTo>
                <a:lnTo>
                  <a:pt x="0" y="143"/>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53" name="Freeform 255"/>
          <p:cNvSpPr>
            <a:spLocks/>
          </p:cNvSpPr>
          <p:nvPr/>
        </p:nvSpPr>
        <p:spPr bwMode="auto">
          <a:xfrm>
            <a:off x="7829550" y="3624263"/>
            <a:ext cx="136525" cy="211137"/>
          </a:xfrm>
          <a:custGeom>
            <a:avLst/>
            <a:gdLst>
              <a:gd name="T0" fmla="*/ 0 w 86"/>
              <a:gd name="T1" fmla="*/ 0 h 133"/>
              <a:gd name="T2" fmla="*/ 2147483647 w 86"/>
              <a:gd name="T3" fmla="*/ 2147483647 h 133"/>
              <a:gd name="T4" fmla="*/ 0 w 86"/>
              <a:gd name="T5" fmla="*/ 0 h 133"/>
              <a:gd name="T6" fmla="*/ 0 60000 65536"/>
              <a:gd name="T7" fmla="*/ 0 60000 65536"/>
              <a:gd name="T8" fmla="*/ 0 60000 65536"/>
              <a:gd name="T9" fmla="*/ 0 w 86"/>
              <a:gd name="T10" fmla="*/ 0 h 133"/>
              <a:gd name="T11" fmla="*/ 86 w 86"/>
              <a:gd name="T12" fmla="*/ 133 h 133"/>
            </a:gdLst>
            <a:ahLst/>
            <a:cxnLst>
              <a:cxn ang="T6">
                <a:pos x="T0" y="T1"/>
              </a:cxn>
              <a:cxn ang="T7">
                <a:pos x="T2" y="T3"/>
              </a:cxn>
              <a:cxn ang="T8">
                <a:pos x="T4" y="T5"/>
              </a:cxn>
            </a:cxnLst>
            <a:rect l="T9" t="T10" r="T11" b="T12"/>
            <a:pathLst>
              <a:path w="86" h="133">
                <a:moveTo>
                  <a:pt x="0" y="0"/>
                </a:moveTo>
                <a:lnTo>
                  <a:pt x="86" y="1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54" name="Freeform 256"/>
          <p:cNvSpPr>
            <a:spLocks/>
          </p:cNvSpPr>
          <p:nvPr/>
        </p:nvSpPr>
        <p:spPr bwMode="auto">
          <a:xfrm>
            <a:off x="7821613" y="3616325"/>
            <a:ext cx="158750" cy="227013"/>
          </a:xfrm>
          <a:custGeom>
            <a:avLst/>
            <a:gdLst>
              <a:gd name="T0" fmla="*/ 0 w 100"/>
              <a:gd name="T1" fmla="*/ 2147483647 h 143"/>
              <a:gd name="T2" fmla="*/ 2147483647 w 100"/>
              <a:gd name="T3" fmla="*/ 0 h 143"/>
              <a:gd name="T4" fmla="*/ 2147483647 w 100"/>
              <a:gd name="T5" fmla="*/ 2147483647 h 143"/>
              <a:gd name="T6" fmla="*/ 2147483647 w 100"/>
              <a:gd name="T7" fmla="*/ 2147483647 h 143"/>
              <a:gd name="T8" fmla="*/ 2147483647 w 100"/>
              <a:gd name="T9" fmla="*/ 2147483647 h 143"/>
              <a:gd name="T10" fmla="*/ 0 w 100"/>
              <a:gd name="T11" fmla="*/ 2147483647 h 143"/>
              <a:gd name="T12" fmla="*/ 0 w 100"/>
              <a:gd name="T13" fmla="*/ 2147483647 h 143"/>
              <a:gd name="T14" fmla="*/ 0 60000 65536"/>
              <a:gd name="T15" fmla="*/ 0 60000 65536"/>
              <a:gd name="T16" fmla="*/ 0 60000 65536"/>
              <a:gd name="T17" fmla="*/ 0 60000 65536"/>
              <a:gd name="T18" fmla="*/ 0 60000 65536"/>
              <a:gd name="T19" fmla="*/ 0 60000 65536"/>
              <a:gd name="T20" fmla="*/ 0 60000 65536"/>
              <a:gd name="T21" fmla="*/ 0 w 100"/>
              <a:gd name="T22" fmla="*/ 0 h 143"/>
              <a:gd name="T23" fmla="*/ 100 w 100"/>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143">
                <a:moveTo>
                  <a:pt x="0" y="10"/>
                </a:moveTo>
                <a:lnTo>
                  <a:pt x="9" y="0"/>
                </a:lnTo>
                <a:lnTo>
                  <a:pt x="100" y="138"/>
                </a:lnTo>
                <a:lnTo>
                  <a:pt x="95" y="143"/>
                </a:lnTo>
                <a:lnTo>
                  <a:pt x="87" y="14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55" name="Freeform 257"/>
          <p:cNvSpPr>
            <a:spLocks/>
          </p:cNvSpPr>
          <p:nvPr/>
        </p:nvSpPr>
        <p:spPr bwMode="auto">
          <a:xfrm>
            <a:off x="7794625" y="3652838"/>
            <a:ext cx="115888" cy="190500"/>
          </a:xfrm>
          <a:custGeom>
            <a:avLst/>
            <a:gdLst>
              <a:gd name="T0" fmla="*/ 0 w 73"/>
              <a:gd name="T1" fmla="*/ 0 h 120"/>
              <a:gd name="T2" fmla="*/ 2147483647 w 73"/>
              <a:gd name="T3" fmla="*/ 2147483647 h 120"/>
              <a:gd name="T4" fmla="*/ 0 w 73"/>
              <a:gd name="T5" fmla="*/ 0 h 120"/>
              <a:gd name="T6" fmla="*/ 0 60000 65536"/>
              <a:gd name="T7" fmla="*/ 0 60000 65536"/>
              <a:gd name="T8" fmla="*/ 0 60000 65536"/>
              <a:gd name="T9" fmla="*/ 0 w 73"/>
              <a:gd name="T10" fmla="*/ 0 h 120"/>
              <a:gd name="T11" fmla="*/ 73 w 73"/>
              <a:gd name="T12" fmla="*/ 120 h 120"/>
            </a:gdLst>
            <a:ahLst/>
            <a:cxnLst>
              <a:cxn ang="T6">
                <a:pos x="T0" y="T1"/>
              </a:cxn>
              <a:cxn ang="T7">
                <a:pos x="T2" y="T3"/>
              </a:cxn>
              <a:cxn ang="T8">
                <a:pos x="T4" y="T5"/>
              </a:cxn>
            </a:cxnLst>
            <a:rect l="T9" t="T10" r="T11" b="T12"/>
            <a:pathLst>
              <a:path w="73" h="120">
                <a:moveTo>
                  <a:pt x="0" y="0"/>
                </a:moveTo>
                <a:lnTo>
                  <a:pt x="73" y="1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56" name="Line 258"/>
          <p:cNvSpPr>
            <a:spLocks noChangeShapeType="1"/>
          </p:cNvSpPr>
          <p:nvPr/>
        </p:nvSpPr>
        <p:spPr bwMode="auto">
          <a:xfrm>
            <a:off x="7829550" y="3624263"/>
            <a:ext cx="136525" cy="2111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57" name="Line 259"/>
          <p:cNvSpPr>
            <a:spLocks noChangeShapeType="1"/>
          </p:cNvSpPr>
          <p:nvPr/>
        </p:nvSpPr>
        <p:spPr bwMode="auto">
          <a:xfrm>
            <a:off x="7788275" y="3652838"/>
            <a:ext cx="122238" cy="1825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58" name="Freeform 260"/>
          <p:cNvSpPr>
            <a:spLocks/>
          </p:cNvSpPr>
          <p:nvPr/>
        </p:nvSpPr>
        <p:spPr bwMode="auto">
          <a:xfrm>
            <a:off x="7788275" y="3646488"/>
            <a:ext cx="130175" cy="204787"/>
          </a:xfrm>
          <a:custGeom>
            <a:avLst/>
            <a:gdLst>
              <a:gd name="T0" fmla="*/ 0 w 82"/>
              <a:gd name="T1" fmla="*/ 2147483647 h 129"/>
              <a:gd name="T2" fmla="*/ 2147483647 w 82"/>
              <a:gd name="T3" fmla="*/ 0 h 129"/>
              <a:gd name="T4" fmla="*/ 2147483647 w 82"/>
              <a:gd name="T5" fmla="*/ 2147483647 h 129"/>
              <a:gd name="T6" fmla="*/ 2147483647 w 82"/>
              <a:gd name="T7" fmla="*/ 2147483647 h 129"/>
              <a:gd name="T8" fmla="*/ 0 w 82"/>
              <a:gd name="T9" fmla="*/ 2147483647 h 129"/>
              <a:gd name="T10" fmla="*/ 0 w 82"/>
              <a:gd name="T11" fmla="*/ 2147483647 h 129"/>
              <a:gd name="T12" fmla="*/ 0 60000 65536"/>
              <a:gd name="T13" fmla="*/ 0 60000 65536"/>
              <a:gd name="T14" fmla="*/ 0 60000 65536"/>
              <a:gd name="T15" fmla="*/ 0 60000 65536"/>
              <a:gd name="T16" fmla="*/ 0 60000 65536"/>
              <a:gd name="T17" fmla="*/ 0 60000 65536"/>
              <a:gd name="T18" fmla="*/ 0 w 82"/>
              <a:gd name="T19" fmla="*/ 0 h 129"/>
              <a:gd name="T20" fmla="*/ 82 w 82"/>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82" h="129">
                <a:moveTo>
                  <a:pt x="0" y="9"/>
                </a:moveTo>
                <a:lnTo>
                  <a:pt x="8" y="0"/>
                </a:lnTo>
                <a:lnTo>
                  <a:pt x="82" y="119"/>
                </a:lnTo>
                <a:lnTo>
                  <a:pt x="73" y="12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59" name="Freeform 261"/>
          <p:cNvSpPr>
            <a:spLocks/>
          </p:cNvSpPr>
          <p:nvPr/>
        </p:nvSpPr>
        <p:spPr bwMode="auto">
          <a:xfrm>
            <a:off x="7369175" y="3514725"/>
            <a:ext cx="268288" cy="101600"/>
          </a:xfrm>
          <a:custGeom>
            <a:avLst/>
            <a:gdLst>
              <a:gd name="T0" fmla="*/ 0 w 169"/>
              <a:gd name="T1" fmla="*/ 2147483647 h 64"/>
              <a:gd name="T2" fmla="*/ 2147483647 w 169"/>
              <a:gd name="T3" fmla="*/ 0 h 64"/>
              <a:gd name="T4" fmla="*/ 0 w 169"/>
              <a:gd name="T5" fmla="*/ 2147483647 h 64"/>
              <a:gd name="T6" fmla="*/ 0 60000 65536"/>
              <a:gd name="T7" fmla="*/ 0 60000 65536"/>
              <a:gd name="T8" fmla="*/ 0 60000 65536"/>
              <a:gd name="T9" fmla="*/ 0 w 169"/>
              <a:gd name="T10" fmla="*/ 0 h 64"/>
              <a:gd name="T11" fmla="*/ 169 w 169"/>
              <a:gd name="T12" fmla="*/ 64 h 64"/>
            </a:gdLst>
            <a:ahLst/>
            <a:cxnLst>
              <a:cxn ang="T6">
                <a:pos x="T0" y="T1"/>
              </a:cxn>
              <a:cxn ang="T7">
                <a:pos x="T2" y="T3"/>
              </a:cxn>
              <a:cxn ang="T8">
                <a:pos x="T4" y="T5"/>
              </a:cxn>
            </a:cxnLst>
            <a:rect l="T9" t="T10" r="T11" b="T12"/>
            <a:pathLst>
              <a:path w="169" h="64">
                <a:moveTo>
                  <a:pt x="0" y="64"/>
                </a:moveTo>
                <a:lnTo>
                  <a:pt x="169" y="0"/>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60" name="Freeform 262"/>
          <p:cNvSpPr>
            <a:spLocks/>
          </p:cNvSpPr>
          <p:nvPr/>
        </p:nvSpPr>
        <p:spPr bwMode="auto">
          <a:xfrm>
            <a:off x="7362825" y="3506788"/>
            <a:ext cx="280988" cy="117475"/>
          </a:xfrm>
          <a:custGeom>
            <a:avLst/>
            <a:gdLst>
              <a:gd name="T0" fmla="*/ 2147483647 w 177"/>
              <a:gd name="T1" fmla="*/ 0 h 74"/>
              <a:gd name="T2" fmla="*/ 2147483647 w 177"/>
              <a:gd name="T3" fmla="*/ 2147483647 h 74"/>
              <a:gd name="T4" fmla="*/ 2147483647 w 177"/>
              <a:gd name="T5" fmla="*/ 2147483647 h 74"/>
              <a:gd name="T6" fmla="*/ 0 w 177"/>
              <a:gd name="T7" fmla="*/ 2147483647 h 74"/>
              <a:gd name="T8" fmla="*/ 0 w 177"/>
              <a:gd name="T9" fmla="*/ 2147483647 h 74"/>
              <a:gd name="T10" fmla="*/ 2147483647 w 177"/>
              <a:gd name="T11" fmla="*/ 0 h 74"/>
              <a:gd name="T12" fmla="*/ 2147483647 w 177"/>
              <a:gd name="T13" fmla="*/ 0 h 74"/>
              <a:gd name="T14" fmla="*/ 0 60000 65536"/>
              <a:gd name="T15" fmla="*/ 0 60000 65536"/>
              <a:gd name="T16" fmla="*/ 0 60000 65536"/>
              <a:gd name="T17" fmla="*/ 0 60000 65536"/>
              <a:gd name="T18" fmla="*/ 0 60000 65536"/>
              <a:gd name="T19" fmla="*/ 0 60000 65536"/>
              <a:gd name="T20" fmla="*/ 0 60000 65536"/>
              <a:gd name="T21" fmla="*/ 0 w 177"/>
              <a:gd name="T22" fmla="*/ 0 h 74"/>
              <a:gd name="T23" fmla="*/ 177 w 177"/>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 h="74">
                <a:moveTo>
                  <a:pt x="173" y="0"/>
                </a:moveTo>
                <a:lnTo>
                  <a:pt x="177" y="14"/>
                </a:lnTo>
                <a:lnTo>
                  <a:pt x="4" y="74"/>
                </a:lnTo>
                <a:lnTo>
                  <a:pt x="0" y="69"/>
                </a:lnTo>
                <a:lnTo>
                  <a:pt x="0" y="65"/>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61" name="Freeform 263"/>
          <p:cNvSpPr>
            <a:spLocks/>
          </p:cNvSpPr>
          <p:nvPr/>
        </p:nvSpPr>
        <p:spPr bwMode="auto">
          <a:xfrm>
            <a:off x="6999288" y="3090863"/>
            <a:ext cx="1587" cy="314325"/>
          </a:xfrm>
          <a:custGeom>
            <a:avLst/>
            <a:gdLst>
              <a:gd name="T0" fmla="*/ 0 w 1587"/>
              <a:gd name="T1" fmla="*/ 0 h 198"/>
              <a:gd name="T2" fmla="*/ 0 w 1587"/>
              <a:gd name="T3" fmla="*/ 2147483647 h 198"/>
              <a:gd name="T4" fmla="*/ 0 w 1587"/>
              <a:gd name="T5" fmla="*/ 0 h 198"/>
              <a:gd name="T6" fmla="*/ 0 60000 65536"/>
              <a:gd name="T7" fmla="*/ 0 60000 65536"/>
              <a:gd name="T8" fmla="*/ 0 60000 65536"/>
              <a:gd name="T9" fmla="*/ 0 w 1587"/>
              <a:gd name="T10" fmla="*/ 0 h 198"/>
              <a:gd name="T11" fmla="*/ 1587 w 1587"/>
              <a:gd name="T12" fmla="*/ 198 h 198"/>
            </a:gdLst>
            <a:ahLst/>
            <a:cxnLst>
              <a:cxn ang="T6">
                <a:pos x="T0" y="T1"/>
              </a:cxn>
              <a:cxn ang="T7">
                <a:pos x="T2" y="T3"/>
              </a:cxn>
              <a:cxn ang="T8">
                <a:pos x="T4" y="T5"/>
              </a:cxn>
            </a:cxnLst>
            <a:rect l="T9" t="T10" r="T11" b="T12"/>
            <a:pathLst>
              <a:path w="1587" h="198">
                <a:moveTo>
                  <a:pt x="0" y="0"/>
                </a:moveTo>
                <a:lnTo>
                  <a:pt x="0" y="19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62" name="Line 264"/>
          <p:cNvSpPr>
            <a:spLocks noChangeShapeType="1"/>
          </p:cNvSpPr>
          <p:nvPr/>
        </p:nvSpPr>
        <p:spPr bwMode="auto">
          <a:xfrm flipV="1">
            <a:off x="7362825" y="3514725"/>
            <a:ext cx="274638" cy="1016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63" name="Freeform 266"/>
          <p:cNvSpPr>
            <a:spLocks/>
          </p:cNvSpPr>
          <p:nvPr/>
        </p:nvSpPr>
        <p:spPr bwMode="auto">
          <a:xfrm>
            <a:off x="6973888" y="3087688"/>
            <a:ext cx="12700" cy="320675"/>
          </a:xfrm>
          <a:custGeom>
            <a:avLst/>
            <a:gdLst>
              <a:gd name="T0" fmla="*/ 0 w 8"/>
              <a:gd name="T1" fmla="*/ 0 h 202"/>
              <a:gd name="T2" fmla="*/ 2147483647 w 8"/>
              <a:gd name="T3" fmla="*/ 0 h 202"/>
              <a:gd name="T4" fmla="*/ 2147483647 w 8"/>
              <a:gd name="T5" fmla="*/ 2147483647 h 202"/>
              <a:gd name="T6" fmla="*/ 0 w 8"/>
              <a:gd name="T7" fmla="*/ 2147483647 h 202"/>
              <a:gd name="T8" fmla="*/ 0 w 8"/>
              <a:gd name="T9" fmla="*/ 0 h 202"/>
              <a:gd name="T10" fmla="*/ 0 w 8"/>
              <a:gd name="T11" fmla="*/ 0 h 202"/>
              <a:gd name="T12" fmla="*/ 0 60000 65536"/>
              <a:gd name="T13" fmla="*/ 0 60000 65536"/>
              <a:gd name="T14" fmla="*/ 0 60000 65536"/>
              <a:gd name="T15" fmla="*/ 0 60000 65536"/>
              <a:gd name="T16" fmla="*/ 0 60000 65536"/>
              <a:gd name="T17" fmla="*/ 0 60000 65536"/>
              <a:gd name="T18" fmla="*/ 0 w 8"/>
              <a:gd name="T19" fmla="*/ 0 h 202"/>
              <a:gd name="T20" fmla="*/ 8 w 8"/>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8" h="202">
                <a:moveTo>
                  <a:pt x="0" y="0"/>
                </a:moveTo>
                <a:lnTo>
                  <a:pt x="8" y="0"/>
                </a:lnTo>
                <a:lnTo>
                  <a:pt x="8" y="202"/>
                </a:lnTo>
                <a:lnTo>
                  <a:pt x="0" y="202"/>
                </a:lnTo>
                <a:lnTo>
                  <a:pt x="0" y="0"/>
                </a:lnTo>
                <a:close/>
              </a:path>
            </a:pathLst>
          </a:custGeom>
          <a:solidFill>
            <a:srgbClr val="5DA31E"/>
          </a:solidFill>
          <a:ln w="12700">
            <a:solidFill>
              <a:srgbClr val="EF1F1D"/>
            </a:solidFill>
            <a:round/>
            <a:headEnd/>
            <a:tailEnd/>
          </a:ln>
        </p:spPr>
        <p:txBody>
          <a:bodyPr/>
          <a:lstStyle/>
          <a:p>
            <a:endParaRPr lang="en-GB"/>
          </a:p>
        </p:txBody>
      </p:sp>
      <p:sp>
        <p:nvSpPr>
          <p:cNvPr id="70764" name="Freeform 267"/>
          <p:cNvSpPr>
            <a:spLocks/>
          </p:cNvSpPr>
          <p:nvPr/>
        </p:nvSpPr>
        <p:spPr bwMode="auto">
          <a:xfrm>
            <a:off x="7046913" y="3090863"/>
            <a:ext cx="1587" cy="314325"/>
          </a:xfrm>
          <a:custGeom>
            <a:avLst/>
            <a:gdLst>
              <a:gd name="T0" fmla="*/ 0 w 1587"/>
              <a:gd name="T1" fmla="*/ 0 h 198"/>
              <a:gd name="T2" fmla="*/ 0 w 1587"/>
              <a:gd name="T3" fmla="*/ 2147483647 h 198"/>
              <a:gd name="T4" fmla="*/ 0 w 1587"/>
              <a:gd name="T5" fmla="*/ 0 h 198"/>
              <a:gd name="T6" fmla="*/ 0 60000 65536"/>
              <a:gd name="T7" fmla="*/ 0 60000 65536"/>
              <a:gd name="T8" fmla="*/ 0 60000 65536"/>
              <a:gd name="T9" fmla="*/ 0 w 1587"/>
              <a:gd name="T10" fmla="*/ 0 h 198"/>
              <a:gd name="T11" fmla="*/ 1587 w 1587"/>
              <a:gd name="T12" fmla="*/ 198 h 198"/>
            </a:gdLst>
            <a:ahLst/>
            <a:cxnLst>
              <a:cxn ang="T6">
                <a:pos x="T0" y="T1"/>
              </a:cxn>
              <a:cxn ang="T7">
                <a:pos x="T2" y="T3"/>
              </a:cxn>
              <a:cxn ang="T8">
                <a:pos x="T4" y="T5"/>
              </a:cxn>
            </a:cxnLst>
            <a:rect l="T9" t="T10" r="T11" b="T12"/>
            <a:pathLst>
              <a:path w="1587" h="198">
                <a:moveTo>
                  <a:pt x="0" y="0"/>
                </a:moveTo>
                <a:lnTo>
                  <a:pt x="0" y="19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65" name="Freeform 268"/>
          <p:cNvSpPr>
            <a:spLocks/>
          </p:cNvSpPr>
          <p:nvPr/>
        </p:nvSpPr>
        <p:spPr bwMode="auto">
          <a:xfrm>
            <a:off x="7053263" y="3087688"/>
            <a:ext cx="14287" cy="320675"/>
          </a:xfrm>
          <a:custGeom>
            <a:avLst/>
            <a:gdLst>
              <a:gd name="T0" fmla="*/ 0 w 9"/>
              <a:gd name="T1" fmla="*/ 0 h 202"/>
              <a:gd name="T2" fmla="*/ 2147483647 w 9"/>
              <a:gd name="T3" fmla="*/ 0 h 202"/>
              <a:gd name="T4" fmla="*/ 2147483647 w 9"/>
              <a:gd name="T5" fmla="*/ 2147483647 h 202"/>
              <a:gd name="T6" fmla="*/ 0 w 9"/>
              <a:gd name="T7" fmla="*/ 2147483647 h 202"/>
              <a:gd name="T8" fmla="*/ 0 w 9"/>
              <a:gd name="T9" fmla="*/ 0 h 202"/>
              <a:gd name="T10" fmla="*/ 0 w 9"/>
              <a:gd name="T11" fmla="*/ 0 h 202"/>
              <a:gd name="T12" fmla="*/ 0 60000 65536"/>
              <a:gd name="T13" fmla="*/ 0 60000 65536"/>
              <a:gd name="T14" fmla="*/ 0 60000 65536"/>
              <a:gd name="T15" fmla="*/ 0 60000 65536"/>
              <a:gd name="T16" fmla="*/ 0 60000 65536"/>
              <a:gd name="T17" fmla="*/ 0 60000 65536"/>
              <a:gd name="T18" fmla="*/ 0 w 9"/>
              <a:gd name="T19" fmla="*/ 0 h 202"/>
              <a:gd name="T20" fmla="*/ 9 w 9"/>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9" h="202">
                <a:moveTo>
                  <a:pt x="0" y="0"/>
                </a:moveTo>
                <a:lnTo>
                  <a:pt x="9" y="0"/>
                </a:lnTo>
                <a:lnTo>
                  <a:pt x="9" y="202"/>
                </a:lnTo>
                <a:lnTo>
                  <a:pt x="0" y="202"/>
                </a:lnTo>
                <a:lnTo>
                  <a:pt x="0" y="0"/>
                </a:lnTo>
                <a:close/>
              </a:path>
            </a:pathLst>
          </a:custGeom>
          <a:solidFill>
            <a:srgbClr val="5DA31E"/>
          </a:solidFill>
          <a:ln w="12700">
            <a:solidFill>
              <a:srgbClr val="EF1F1D"/>
            </a:solidFill>
            <a:round/>
            <a:headEnd/>
            <a:tailEnd/>
          </a:ln>
        </p:spPr>
        <p:txBody>
          <a:bodyPr/>
          <a:lstStyle/>
          <a:p>
            <a:endParaRPr lang="en-GB"/>
          </a:p>
        </p:txBody>
      </p:sp>
      <p:sp>
        <p:nvSpPr>
          <p:cNvPr id="70766" name="Freeform 269"/>
          <p:cNvSpPr>
            <a:spLocks/>
          </p:cNvSpPr>
          <p:nvPr/>
        </p:nvSpPr>
        <p:spPr bwMode="auto">
          <a:xfrm>
            <a:off x="6450013" y="4070350"/>
            <a:ext cx="220662" cy="146050"/>
          </a:xfrm>
          <a:custGeom>
            <a:avLst/>
            <a:gdLst>
              <a:gd name="T0" fmla="*/ 0 w 139"/>
              <a:gd name="T1" fmla="*/ 2147483647 h 92"/>
              <a:gd name="T2" fmla="*/ 2147483647 w 139"/>
              <a:gd name="T3" fmla="*/ 0 h 92"/>
              <a:gd name="T4" fmla="*/ 0 w 139"/>
              <a:gd name="T5" fmla="*/ 2147483647 h 92"/>
              <a:gd name="T6" fmla="*/ 0 60000 65536"/>
              <a:gd name="T7" fmla="*/ 0 60000 65536"/>
              <a:gd name="T8" fmla="*/ 0 60000 65536"/>
              <a:gd name="T9" fmla="*/ 0 w 139"/>
              <a:gd name="T10" fmla="*/ 0 h 92"/>
              <a:gd name="T11" fmla="*/ 139 w 139"/>
              <a:gd name="T12" fmla="*/ 92 h 92"/>
            </a:gdLst>
            <a:ahLst/>
            <a:cxnLst>
              <a:cxn ang="T6">
                <a:pos x="T0" y="T1"/>
              </a:cxn>
              <a:cxn ang="T7">
                <a:pos x="T2" y="T3"/>
              </a:cxn>
              <a:cxn ang="T8">
                <a:pos x="T4" y="T5"/>
              </a:cxn>
            </a:cxnLst>
            <a:rect l="T9" t="T10" r="T11" b="T12"/>
            <a:pathLst>
              <a:path w="139" h="92">
                <a:moveTo>
                  <a:pt x="0" y="92"/>
                </a:moveTo>
                <a:lnTo>
                  <a:pt x="139" y="0"/>
                </a:lnTo>
                <a:lnTo>
                  <a:pt x="0"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67" name="Line 271"/>
          <p:cNvSpPr>
            <a:spLocks noChangeShapeType="1"/>
          </p:cNvSpPr>
          <p:nvPr/>
        </p:nvSpPr>
        <p:spPr bwMode="auto">
          <a:xfrm flipV="1">
            <a:off x="6443663" y="4062413"/>
            <a:ext cx="227012" cy="153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68" name="Freeform 272"/>
          <p:cNvSpPr>
            <a:spLocks/>
          </p:cNvSpPr>
          <p:nvPr/>
        </p:nvSpPr>
        <p:spPr bwMode="auto">
          <a:xfrm>
            <a:off x="6443663" y="4062413"/>
            <a:ext cx="233362" cy="168275"/>
          </a:xfrm>
          <a:custGeom>
            <a:avLst/>
            <a:gdLst>
              <a:gd name="T0" fmla="*/ 2147483647 w 147"/>
              <a:gd name="T1" fmla="*/ 2147483647 h 106"/>
              <a:gd name="T2" fmla="*/ 0 w 147"/>
              <a:gd name="T3" fmla="*/ 2147483647 h 106"/>
              <a:gd name="T4" fmla="*/ 2147483647 w 147"/>
              <a:gd name="T5" fmla="*/ 0 h 106"/>
              <a:gd name="T6" fmla="*/ 2147483647 w 147"/>
              <a:gd name="T7" fmla="*/ 2147483647 h 106"/>
              <a:gd name="T8" fmla="*/ 2147483647 w 147"/>
              <a:gd name="T9" fmla="*/ 2147483647 h 106"/>
              <a:gd name="T10" fmla="*/ 2147483647 w 147"/>
              <a:gd name="T11" fmla="*/ 2147483647 h 106"/>
              <a:gd name="T12" fmla="*/ 2147483647 w 147"/>
              <a:gd name="T13" fmla="*/ 2147483647 h 106"/>
              <a:gd name="T14" fmla="*/ 0 60000 65536"/>
              <a:gd name="T15" fmla="*/ 0 60000 65536"/>
              <a:gd name="T16" fmla="*/ 0 60000 65536"/>
              <a:gd name="T17" fmla="*/ 0 60000 65536"/>
              <a:gd name="T18" fmla="*/ 0 60000 65536"/>
              <a:gd name="T19" fmla="*/ 0 60000 65536"/>
              <a:gd name="T20" fmla="*/ 0 60000 65536"/>
              <a:gd name="T21" fmla="*/ 0 w 147"/>
              <a:gd name="T22" fmla="*/ 0 h 106"/>
              <a:gd name="T23" fmla="*/ 147 w 147"/>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 h="106">
                <a:moveTo>
                  <a:pt x="4" y="106"/>
                </a:moveTo>
                <a:lnTo>
                  <a:pt x="0" y="92"/>
                </a:lnTo>
                <a:lnTo>
                  <a:pt x="143" y="0"/>
                </a:lnTo>
                <a:lnTo>
                  <a:pt x="147" y="5"/>
                </a:lnTo>
                <a:lnTo>
                  <a:pt x="147" y="9"/>
                </a:lnTo>
                <a:lnTo>
                  <a:pt x="4"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69" name="Freeform 273"/>
          <p:cNvSpPr>
            <a:spLocks/>
          </p:cNvSpPr>
          <p:nvPr/>
        </p:nvSpPr>
        <p:spPr bwMode="auto">
          <a:xfrm>
            <a:off x="7739063" y="4348163"/>
            <a:ext cx="1587" cy="306387"/>
          </a:xfrm>
          <a:custGeom>
            <a:avLst/>
            <a:gdLst>
              <a:gd name="T0" fmla="*/ 0 w 1587"/>
              <a:gd name="T1" fmla="*/ 2147483647 h 193"/>
              <a:gd name="T2" fmla="*/ 0 w 1587"/>
              <a:gd name="T3" fmla="*/ 0 h 193"/>
              <a:gd name="T4" fmla="*/ 0 w 1587"/>
              <a:gd name="T5" fmla="*/ 2147483647 h 193"/>
              <a:gd name="T6" fmla="*/ 0 60000 65536"/>
              <a:gd name="T7" fmla="*/ 0 60000 65536"/>
              <a:gd name="T8" fmla="*/ 0 60000 65536"/>
              <a:gd name="T9" fmla="*/ 0 w 1587"/>
              <a:gd name="T10" fmla="*/ 0 h 193"/>
              <a:gd name="T11" fmla="*/ 1587 w 1587"/>
              <a:gd name="T12" fmla="*/ 193 h 193"/>
            </a:gdLst>
            <a:ahLst/>
            <a:cxnLst>
              <a:cxn ang="T6">
                <a:pos x="T0" y="T1"/>
              </a:cxn>
              <a:cxn ang="T7">
                <a:pos x="T2" y="T3"/>
              </a:cxn>
              <a:cxn ang="T8">
                <a:pos x="T4" y="T5"/>
              </a:cxn>
            </a:cxnLst>
            <a:rect l="T9" t="T10" r="T11" b="T12"/>
            <a:pathLst>
              <a:path w="1587" h="193">
                <a:moveTo>
                  <a:pt x="0" y="193"/>
                </a:moveTo>
                <a:lnTo>
                  <a:pt x="0" y="0"/>
                </a:lnTo>
                <a:lnTo>
                  <a:pt x="0"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70" name="Freeform 274"/>
          <p:cNvSpPr>
            <a:spLocks/>
          </p:cNvSpPr>
          <p:nvPr/>
        </p:nvSpPr>
        <p:spPr bwMode="auto">
          <a:xfrm>
            <a:off x="7732713" y="4348163"/>
            <a:ext cx="14287" cy="306387"/>
          </a:xfrm>
          <a:custGeom>
            <a:avLst/>
            <a:gdLst>
              <a:gd name="T0" fmla="*/ 2147483647 w 9"/>
              <a:gd name="T1" fmla="*/ 2147483647 h 193"/>
              <a:gd name="T2" fmla="*/ 0 w 9"/>
              <a:gd name="T3" fmla="*/ 2147483647 h 193"/>
              <a:gd name="T4" fmla="*/ 0 w 9"/>
              <a:gd name="T5" fmla="*/ 0 h 193"/>
              <a:gd name="T6" fmla="*/ 2147483647 w 9"/>
              <a:gd name="T7" fmla="*/ 0 h 193"/>
              <a:gd name="T8" fmla="*/ 2147483647 w 9"/>
              <a:gd name="T9" fmla="*/ 2147483647 h 193"/>
              <a:gd name="T10" fmla="*/ 2147483647 w 9"/>
              <a:gd name="T11" fmla="*/ 2147483647 h 193"/>
              <a:gd name="T12" fmla="*/ 0 60000 65536"/>
              <a:gd name="T13" fmla="*/ 0 60000 65536"/>
              <a:gd name="T14" fmla="*/ 0 60000 65536"/>
              <a:gd name="T15" fmla="*/ 0 60000 65536"/>
              <a:gd name="T16" fmla="*/ 0 60000 65536"/>
              <a:gd name="T17" fmla="*/ 0 60000 65536"/>
              <a:gd name="T18" fmla="*/ 0 w 9"/>
              <a:gd name="T19" fmla="*/ 0 h 193"/>
              <a:gd name="T20" fmla="*/ 9 w 9"/>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9" h="193">
                <a:moveTo>
                  <a:pt x="9" y="193"/>
                </a:moveTo>
                <a:lnTo>
                  <a:pt x="0" y="193"/>
                </a:lnTo>
                <a:lnTo>
                  <a:pt x="0" y="0"/>
                </a:lnTo>
                <a:lnTo>
                  <a:pt x="9" y="0"/>
                </a:lnTo>
                <a:lnTo>
                  <a:pt x="9"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71" name="Freeform 275"/>
          <p:cNvSpPr>
            <a:spLocks/>
          </p:cNvSpPr>
          <p:nvPr/>
        </p:nvSpPr>
        <p:spPr bwMode="auto">
          <a:xfrm>
            <a:off x="7980363" y="3843338"/>
            <a:ext cx="301625" cy="1587"/>
          </a:xfrm>
          <a:custGeom>
            <a:avLst/>
            <a:gdLst>
              <a:gd name="T0" fmla="*/ 2147483647 w 190"/>
              <a:gd name="T1" fmla="*/ 0 h 1587"/>
              <a:gd name="T2" fmla="*/ 0 w 190"/>
              <a:gd name="T3" fmla="*/ 0 h 1587"/>
              <a:gd name="T4" fmla="*/ 2147483647 w 190"/>
              <a:gd name="T5" fmla="*/ 0 h 1587"/>
              <a:gd name="T6" fmla="*/ 0 60000 65536"/>
              <a:gd name="T7" fmla="*/ 0 60000 65536"/>
              <a:gd name="T8" fmla="*/ 0 60000 65536"/>
              <a:gd name="T9" fmla="*/ 0 w 190"/>
              <a:gd name="T10" fmla="*/ 0 h 1587"/>
              <a:gd name="T11" fmla="*/ 190 w 190"/>
              <a:gd name="T12" fmla="*/ 1587 h 1587"/>
            </a:gdLst>
            <a:ahLst/>
            <a:cxnLst>
              <a:cxn ang="T6">
                <a:pos x="T0" y="T1"/>
              </a:cxn>
              <a:cxn ang="T7">
                <a:pos x="T2" y="T3"/>
              </a:cxn>
              <a:cxn ang="T8">
                <a:pos x="T4" y="T5"/>
              </a:cxn>
            </a:cxnLst>
            <a:rect l="T9" t="T10" r="T11" b="T12"/>
            <a:pathLst>
              <a:path w="190" h="1587">
                <a:moveTo>
                  <a:pt x="190" y="0"/>
                </a:moveTo>
                <a:lnTo>
                  <a:pt x="0" y="0"/>
                </a:lnTo>
                <a:lnTo>
                  <a:pt x="1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72" name="Line 276"/>
          <p:cNvSpPr>
            <a:spLocks noChangeShapeType="1"/>
          </p:cNvSpPr>
          <p:nvPr/>
        </p:nvSpPr>
        <p:spPr bwMode="auto">
          <a:xfrm flipV="1">
            <a:off x="7732713" y="4348163"/>
            <a:ext cx="1587" cy="2984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73" name="Line 277"/>
          <p:cNvSpPr>
            <a:spLocks noChangeShapeType="1"/>
          </p:cNvSpPr>
          <p:nvPr/>
        </p:nvSpPr>
        <p:spPr bwMode="auto">
          <a:xfrm flipH="1">
            <a:off x="7972425" y="3835400"/>
            <a:ext cx="301625"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74" name="Freeform 278"/>
          <p:cNvSpPr>
            <a:spLocks/>
          </p:cNvSpPr>
          <p:nvPr/>
        </p:nvSpPr>
        <p:spPr bwMode="auto">
          <a:xfrm>
            <a:off x="7972425" y="3835400"/>
            <a:ext cx="309563" cy="15875"/>
          </a:xfrm>
          <a:custGeom>
            <a:avLst/>
            <a:gdLst>
              <a:gd name="T0" fmla="*/ 2147483647 w 195"/>
              <a:gd name="T1" fmla="*/ 0 h 10"/>
              <a:gd name="T2" fmla="*/ 2147483647 w 195"/>
              <a:gd name="T3" fmla="*/ 2147483647 h 10"/>
              <a:gd name="T4" fmla="*/ 2147483647 w 195"/>
              <a:gd name="T5" fmla="*/ 2147483647 h 10"/>
              <a:gd name="T6" fmla="*/ 0 w 195"/>
              <a:gd name="T7" fmla="*/ 2147483647 h 10"/>
              <a:gd name="T8" fmla="*/ 2147483647 w 195"/>
              <a:gd name="T9" fmla="*/ 0 h 10"/>
              <a:gd name="T10" fmla="*/ 2147483647 w 195"/>
              <a:gd name="T11" fmla="*/ 0 h 10"/>
              <a:gd name="T12" fmla="*/ 2147483647 w 195"/>
              <a:gd name="T13" fmla="*/ 0 h 10"/>
              <a:gd name="T14" fmla="*/ 0 60000 65536"/>
              <a:gd name="T15" fmla="*/ 0 60000 65536"/>
              <a:gd name="T16" fmla="*/ 0 60000 65536"/>
              <a:gd name="T17" fmla="*/ 0 60000 65536"/>
              <a:gd name="T18" fmla="*/ 0 60000 65536"/>
              <a:gd name="T19" fmla="*/ 0 60000 65536"/>
              <a:gd name="T20" fmla="*/ 0 60000 65536"/>
              <a:gd name="T21" fmla="*/ 0 w 195"/>
              <a:gd name="T22" fmla="*/ 0 h 10"/>
              <a:gd name="T23" fmla="*/ 195 w 195"/>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5" h="10">
                <a:moveTo>
                  <a:pt x="195" y="0"/>
                </a:moveTo>
                <a:lnTo>
                  <a:pt x="195" y="10"/>
                </a:lnTo>
                <a:lnTo>
                  <a:pt x="5" y="10"/>
                </a:lnTo>
                <a:lnTo>
                  <a:pt x="0" y="5"/>
                </a:lnTo>
                <a:lnTo>
                  <a:pt x="5" y="0"/>
                </a:lnTo>
                <a:lnTo>
                  <a:pt x="1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75" name="Freeform 279"/>
          <p:cNvSpPr>
            <a:spLocks/>
          </p:cNvSpPr>
          <p:nvPr/>
        </p:nvSpPr>
        <p:spPr bwMode="auto">
          <a:xfrm>
            <a:off x="6470650" y="3478213"/>
            <a:ext cx="111125" cy="73025"/>
          </a:xfrm>
          <a:custGeom>
            <a:avLst/>
            <a:gdLst>
              <a:gd name="T0" fmla="*/ 0 w 70"/>
              <a:gd name="T1" fmla="*/ 0 h 46"/>
              <a:gd name="T2" fmla="*/ 2147483647 w 70"/>
              <a:gd name="T3" fmla="*/ 2147483647 h 46"/>
              <a:gd name="T4" fmla="*/ 0 w 70"/>
              <a:gd name="T5" fmla="*/ 0 h 46"/>
              <a:gd name="T6" fmla="*/ 0 60000 65536"/>
              <a:gd name="T7" fmla="*/ 0 60000 65536"/>
              <a:gd name="T8" fmla="*/ 0 60000 65536"/>
              <a:gd name="T9" fmla="*/ 0 w 70"/>
              <a:gd name="T10" fmla="*/ 0 h 46"/>
              <a:gd name="T11" fmla="*/ 70 w 70"/>
              <a:gd name="T12" fmla="*/ 46 h 46"/>
            </a:gdLst>
            <a:ahLst/>
            <a:cxnLst>
              <a:cxn ang="T6">
                <a:pos x="T0" y="T1"/>
              </a:cxn>
              <a:cxn ang="T7">
                <a:pos x="T2" y="T3"/>
              </a:cxn>
              <a:cxn ang="T8">
                <a:pos x="T4" y="T5"/>
              </a:cxn>
            </a:cxnLst>
            <a:rect l="T9" t="T10" r="T11" b="T12"/>
            <a:pathLst>
              <a:path w="70" h="46">
                <a:moveTo>
                  <a:pt x="0" y="0"/>
                </a:moveTo>
                <a:lnTo>
                  <a:pt x="70" y="4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76" name="Freeform 280"/>
          <p:cNvSpPr>
            <a:spLocks/>
          </p:cNvSpPr>
          <p:nvPr/>
        </p:nvSpPr>
        <p:spPr bwMode="auto">
          <a:xfrm>
            <a:off x="6464300" y="3470275"/>
            <a:ext cx="117475" cy="88900"/>
          </a:xfrm>
          <a:custGeom>
            <a:avLst/>
            <a:gdLst>
              <a:gd name="T0" fmla="*/ 0 w 74"/>
              <a:gd name="T1" fmla="*/ 2147483647 h 56"/>
              <a:gd name="T2" fmla="*/ 2147483647 w 74"/>
              <a:gd name="T3" fmla="*/ 0 h 56"/>
              <a:gd name="T4" fmla="*/ 2147483647 w 74"/>
              <a:gd name="T5" fmla="*/ 2147483647 h 56"/>
              <a:gd name="T6" fmla="*/ 2147483647 w 74"/>
              <a:gd name="T7" fmla="*/ 2147483647 h 56"/>
              <a:gd name="T8" fmla="*/ 0 w 74"/>
              <a:gd name="T9" fmla="*/ 2147483647 h 56"/>
              <a:gd name="T10" fmla="*/ 0 w 74"/>
              <a:gd name="T11" fmla="*/ 2147483647 h 56"/>
              <a:gd name="T12" fmla="*/ 0 60000 65536"/>
              <a:gd name="T13" fmla="*/ 0 60000 65536"/>
              <a:gd name="T14" fmla="*/ 0 60000 65536"/>
              <a:gd name="T15" fmla="*/ 0 60000 65536"/>
              <a:gd name="T16" fmla="*/ 0 60000 65536"/>
              <a:gd name="T17" fmla="*/ 0 60000 65536"/>
              <a:gd name="T18" fmla="*/ 0 w 74"/>
              <a:gd name="T19" fmla="*/ 0 h 56"/>
              <a:gd name="T20" fmla="*/ 74 w 7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74" h="56">
                <a:moveTo>
                  <a:pt x="0" y="14"/>
                </a:moveTo>
                <a:lnTo>
                  <a:pt x="4" y="0"/>
                </a:lnTo>
                <a:lnTo>
                  <a:pt x="74" y="46"/>
                </a:lnTo>
                <a:lnTo>
                  <a:pt x="69" y="56"/>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77" name="Line 281"/>
          <p:cNvSpPr>
            <a:spLocks noChangeShapeType="1"/>
          </p:cNvSpPr>
          <p:nvPr/>
        </p:nvSpPr>
        <p:spPr bwMode="auto">
          <a:xfrm>
            <a:off x="6464300" y="3478213"/>
            <a:ext cx="109538" cy="730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78" name="Rectangle 282"/>
          <p:cNvSpPr>
            <a:spLocks noChangeArrowheads="1"/>
          </p:cNvSpPr>
          <p:nvPr/>
        </p:nvSpPr>
        <p:spPr bwMode="auto">
          <a:xfrm>
            <a:off x="6618288" y="3495675"/>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70779" name="Rectangle 283"/>
          <p:cNvSpPr>
            <a:spLocks noChangeArrowheads="1"/>
          </p:cNvSpPr>
          <p:nvPr/>
        </p:nvSpPr>
        <p:spPr bwMode="auto">
          <a:xfrm>
            <a:off x="6961188" y="4168775"/>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70780" name="Rectangle 284"/>
          <p:cNvSpPr>
            <a:spLocks noChangeArrowheads="1"/>
          </p:cNvSpPr>
          <p:nvPr/>
        </p:nvSpPr>
        <p:spPr bwMode="auto">
          <a:xfrm>
            <a:off x="7680325" y="4079875"/>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70781" name="Rectangle 285"/>
          <p:cNvSpPr>
            <a:spLocks noChangeArrowheads="1"/>
          </p:cNvSpPr>
          <p:nvPr/>
        </p:nvSpPr>
        <p:spPr bwMode="auto">
          <a:xfrm>
            <a:off x="7680325" y="3357563"/>
            <a:ext cx="165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70782" name="Rectangle 286"/>
          <p:cNvSpPr>
            <a:spLocks noChangeArrowheads="1"/>
          </p:cNvSpPr>
          <p:nvPr/>
        </p:nvSpPr>
        <p:spPr bwMode="auto">
          <a:xfrm>
            <a:off x="6946900" y="2822575"/>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EF1F1D"/>
                </a:solidFill>
              </a:rPr>
              <a:t>O</a:t>
            </a:r>
            <a:endParaRPr lang="en-US" sz="1400">
              <a:solidFill>
                <a:srgbClr val="EF1F1D"/>
              </a:solidFill>
            </a:endParaRPr>
          </a:p>
        </p:txBody>
      </p:sp>
      <p:sp>
        <p:nvSpPr>
          <p:cNvPr id="70783" name="Rectangle 287"/>
          <p:cNvSpPr>
            <a:spLocks noChangeArrowheads="1"/>
          </p:cNvSpPr>
          <p:nvPr/>
        </p:nvSpPr>
        <p:spPr bwMode="auto">
          <a:xfrm>
            <a:off x="6015038" y="4168775"/>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3333FF"/>
                </a:solidFill>
              </a:rPr>
              <a:t>H</a:t>
            </a:r>
            <a:endParaRPr lang="en-US" sz="1400">
              <a:solidFill>
                <a:srgbClr val="3333FF"/>
              </a:solidFill>
            </a:endParaRPr>
          </a:p>
        </p:txBody>
      </p:sp>
      <p:sp>
        <p:nvSpPr>
          <p:cNvPr id="70784" name="Rectangle 288"/>
          <p:cNvSpPr>
            <a:spLocks noChangeArrowheads="1"/>
          </p:cNvSpPr>
          <p:nvPr/>
        </p:nvSpPr>
        <p:spPr bwMode="auto">
          <a:xfrm>
            <a:off x="6165850" y="4270375"/>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3333FF"/>
                </a:solidFill>
              </a:rPr>
              <a:t>2</a:t>
            </a:r>
          </a:p>
        </p:txBody>
      </p:sp>
      <p:sp>
        <p:nvSpPr>
          <p:cNvPr id="70785" name="Rectangle 289"/>
          <p:cNvSpPr>
            <a:spLocks noChangeArrowheads="1"/>
          </p:cNvSpPr>
          <p:nvPr/>
        </p:nvSpPr>
        <p:spPr bwMode="auto">
          <a:xfrm>
            <a:off x="6254750" y="4168775"/>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3333FF"/>
                </a:solidFill>
              </a:rPr>
              <a:t>N</a:t>
            </a:r>
            <a:endParaRPr lang="en-US" sz="1400">
              <a:solidFill>
                <a:srgbClr val="3333FF"/>
              </a:solidFill>
            </a:endParaRPr>
          </a:p>
        </p:txBody>
      </p:sp>
      <p:sp>
        <p:nvSpPr>
          <p:cNvPr id="70786" name="Rectangle 290"/>
          <p:cNvSpPr>
            <a:spLocks noChangeArrowheads="1"/>
          </p:cNvSpPr>
          <p:nvPr/>
        </p:nvSpPr>
        <p:spPr bwMode="auto">
          <a:xfrm>
            <a:off x="8304213" y="3722688"/>
            <a:ext cx="165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1400"/>
          </a:p>
        </p:txBody>
      </p:sp>
      <p:sp>
        <p:nvSpPr>
          <p:cNvPr id="70787" name="Rectangle 291"/>
          <p:cNvSpPr>
            <a:spLocks noChangeArrowheads="1"/>
          </p:cNvSpPr>
          <p:nvPr/>
        </p:nvSpPr>
        <p:spPr bwMode="auto">
          <a:xfrm>
            <a:off x="6275388" y="3276600"/>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1400"/>
          </a:p>
        </p:txBody>
      </p:sp>
      <p:grpSp>
        <p:nvGrpSpPr>
          <p:cNvPr id="70788" name="Group 98"/>
          <p:cNvGrpSpPr>
            <a:grpSpLocks/>
          </p:cNvGrpSpPr>
          <p:nvPr/>
        </p:nvGrpSpPr>
        <p:grpSpPr bwMode="auto">
          <a:xfrm>
            <a:off x="415925" y="2740025"/>
            <a:ext cx="2185988" cy="1978025"/>
            <a:chOff x="718" y="942"/>
            <a:chExt cx="1377" cy="1246"/>
          </a:xfrm>
        </p:grpSpPr>
        <p:sp>
          <p:nvSpPr>
            <p:cNvPr id="70802" name="Freeform 99"/>
            <p:cNvSpPr>
              <a:spLocks/>
            </p:cNvSpPr>
            <p:nvPr/>
          </p:nvSpPr>
          <p:spPr bwMode="auto">
            <a:xfrm>
              <a:off x="966" y="1534"/>
              <a:ext cx="1" cy="184"/>
            </a:xfrm>
            <a:custGeom>
              <a:avLst/>
              <a:gdLst>
                <a:gd name="T0" fmla="*/ 0 w 1"/>
                <a:gd name="T1" fmla="*/ 0 h 184"/>
                <a:gd name="T2" fmla="*/ 0 w 1"/>
                <a:gd name="T3" fmla="*/ 184 h 184"/>
                <a:gd name="T4" fmla="*/ 0 w 1"/>
                <a:gd name="T5" fmla="*/ 0 h 184"/>
                <a:gd name="T6" fmla="*/ 0 60000 65536"/>
                <a:gd name="T7" fmla="*/ 0 60000 65536"/>
                <a:gd name="T8" fmla="*/ 0 60000 65536"/>
                <a:gd name="T9" fmla="*/ 0 w 1"/>
                <a:gd name="T10" fmla="*/ 0 h 184"/>
                <a:gd name="T11" fmla="*/ 1 w 1"/>
                <a:gd name="T12" fmla="*/ 184 h 184"/>
              </a:gdLst>
              <a:ahLst/>
              <a:cxnLst>
                <a:cxn ang="T6">
                  <a:pos x="T0" y="T1"/>
                </a:cxn>
                <a:cxn ang="T7">
                  <a:pos x="T2" y="T3"/>
                </a:cxn>
                <a:cxn ang="T8">
                  <a:pos x="T4" y="T5"/>
                </a:cxn>
              </a:cxnLst>
              <a:rect l="T9" t="T10" r="T11" b="T12"/>
              <a:pathLst>
                <a:path w="1" h="184">
                  <a:moveTo>
                    <a:pt x="0" y="0"/>
                  </a:moveTo>
                  <a:lnTo>
                    <a:pt x="0" y="1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03" name="Freeform 100"/>
            <p:cNvSpPr>
              <a:spLocks/>
            </p:cNvSpPr>
            <p:nvPr/>
          </p:nvSpPr>
          <p:spPr bwMode="auto">
            <a:xfrm>
              <a:off x="962" y="1534"/>
              <a:ext cx="9" cy="189"/>
            </a:xfrm>
            <a:custGeom>
              <a:avLst/>
              <a:gdLst>
                <a:gd name="T0" fmla="*/ 9 w 9"/>
                <a:gd name="T1" fmla="*/ 189 h 189"/>
                <a:gd name="T2" fmla="*/ 4 w 9"/>
                <a:gd name="T3" fmla="*/ 189 h 189"/>
                <a:gd name="T4" fmla="*/ 0 w 9"/>
                <a:gd name="T5" fmla="*/ 189 h 189"/>
                <a:gd name="T6" fmla="*/ 0 w 9"/>
                <a:gd name="T7" fmla="*/ 0 h 189"/>
                <a:gd name="T8" fmla="*/ 9 w 9"/>
                <a:gd name="T9" fmla="*/ 0 h 189"/>
                <a:gd name="T10" fmla="*/ 9 w 9"/>
                <a:gd name="T11" fmla="*/ 189 h 189"/>
                <a:gd name="T12" fmla="*/ 9 w 9"/>
                <a:gd name="T13" fmla="*/ 189 h 189"/>
                <a:gd name="T14" fmla="*/ 0 60000 65536"/>
                <a:gd name="T15" fmla="*/ 0 60000 65536"/>
                <a:gd name="T16" fmla="*/ 0 60000 65536"/>
                <a:gd name="T17" fmla="*/ 0 60000 65536"/>
                <a:gd name="T18" fmla="*/ 0 60000 65536"/>
                <a:gd name="T19" fmla="*/ 0 60000 65536"/>
                <a:gd name="T20" fmla="*/ 0 60000 65536"/>
                <a:gd name="T21" fmla="*/ 0 w 9"/>
                <a:gd name="T22" fmla="*/ 0 h 189"/>
                <a:gd name="T23" fmla="*/ 9 w 9"/>
                <a:gd name="T24" fmla="*/ 189 h 1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89">
                  <a:moveTo>
                    <a:pt x="9" y="189"/>
                  </a:moveTo>
                  <a:lnTo>
                    <a:pt x="4" y="189"/>
                  </a:lnTo>
                  <a:lnTo>
                    <a:pt x="0" y="189"/>
                  </a:lnTo>
                  <a:lnTo>
                    <a:pt x="0" y="0"/>
                  </a:lnTo>
                  <a:lnTo>
                    <a:pt x="9" y="0"/>
                  </a:lnTo>
                  <a:lnTo>
                    <a:pt x="9"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04" name="Freeform 101"/>
            <p:cNvSpPr>
              <a:spLocks/>
            </p:cNvSpPr>
            <p:nvPr/>
          </p:nvSpPr>
          <p:spPr bwMode="auto">
            <a:xfrm>
              <a:off x="971" y="1727"/>
              <a:ext cx="151" cy="97"/>
            </a:xfrm>
            <a:custGeom>
              <a:avLst/>
              <a:gdLst>
                <a:gd name="T0" fmla="*/ 0 w 151"/>
                <a:gd name="T1" fmla="*/ 0 h 97"/>
                <a:gd name="T2" fmla="*/ 151 w 151"/>
                <a:gd name="T3" fmla="*/ 97 h 97"/>
                <a:gd name="T4" fmla="*/ 0 w 151"/>
                <a:gd name="T5" fmla="*/ 0 h 97"/>
                <a:gd name="T6" fmla="*/ 0 60000 65536"/>
                <a:gd name="T7" fmla="*/ 0 60000 65536"/>
                <a:gd name="T8" fmla="*/ 0 60000 65536"/>
                <a:gd name="T9" fmla="*/ 0 w 151"/>
                <a:gd name="T10" fmla="*/ 0 h 97"/>
                <a:gd name="T11" fmla="*/ 151 w 151"/>
                <a:gd name="T12" fmla="*/ 97 h 97"/>
              </a:gdLst>
              <a:ahLst/>
              <a:cxnLst>
                <a:cxn ang="T6">
                  <a:pos x="T0" y="T1"/>
                </a:cxn>
                <a:cxn ang="T7">
                  <a:pos x="T2" y="T3"/>
                </a:cxn>
                <a:cxn ang="T8">
                  <a:pos x="T4" y="T5"/>
                </a:cxn>
              </a:cxnLst>
              <a:rect l="T9" t="T10" r="T11" b="T12"/>
              <a:pathLst>
                <a:path w="151" h="97">
                  <a:moveTo>
                    <a:pt x="0" y="0"/>
                  </a:moveTo>
                  <a:lnTo>
                    <a:pt x="151" y="9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05" name="Line 102"/>
            <p:cNvSpPr>
              <a:spLocks noChangeShapeType="1"/>
            </p:cNvSpPr>
            <p:nvPr/>
          </p:nvSpPr>
          <p:spPr bwMode="auto">
            <a:xfrm>
              <a:off x="966" y="1529"/>
              <a:ext cx="1" cy="18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806" name="Line 103"/>
            <p:cNvSpPr>
              <a:spLocks noChangeShapeType="1"/>
            </p:cNvSpPr>
            <p:nvPr/>
          </p:nvSpPr>
          <p:spPr bwMode="auto">
            <a:xfrm>
              <a:off x="966" y="1723"/>
              <a:ext cx="152" cy="10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807" name="Freeform 104"/>
            <p:cNvSpPr>
              <a:spLocks/>
            </p:cNvSpPr>
            <p:nvPr/>
          </p:nvSpPr>
          <p:spPr bwMode="auto">
            <a:xfrm>
              <a:off x="966" y="1723"/>
              <a:ext cx="156" cy="105"/>
            </a:xfrm>
            <a:custGeom>
              <a:avLst/>
              <a:gdLst>
                <a:gd name="T0" fmla="*/ 156 w 156"/>
                <a:gd name="T1" fmla="*/ 96 h 105"/>
                <a:gd name="T2" fmla="*/ 152 w 156"/>
                <a:gd name="T3" fmla="*/ 105 h 105"/>
                <a:gd name="T4" fmla="*/ 0 w 156"/>
                <a:gd name="T5" fmla="*/ 9 h 105"/>
                <a:gd name="T6" fmla="*/ 0 w 156"/>
                <a:gd name="T7" fmla="*/ 0 h 105"/>
                <a:gd name="T8" fmla="*/ 5 w 156"/>
                <a:gd name="T9" fmla="*/ 0 h 105"/>
                <a:gd name="T10" fmla="*/ 156 w 156"/>
                <a:gd name="T11" fmla="*/ 96 h 105"/>
                <a:gd name="T12" fmla="*/ 156 w 156"/>
                <a:gd name="T13" fmla="*/ 96 h 105"/>
                <a:gd name="T14" fmla="*/ 0 60000 65536"/>
                <a:gd name="T15" fmla="*/ 0 60000 65536"/>
                <a:gd name="T16" fmla="*/ 0 60000 65536"/>
                <a:gd name="T17" fmla="*/ 0 60000 65536"/>
                <a:gd name="T18" fmla="*/ 0 60000 65536"/>
                <a:gd name="T19" fmla="*/ 0 60000 65536"/>
                <a:gd name="T20" fmla="*/ 0 60000 65536"/>
                <a:gd name="T21" fmla="*/ 0 w 156"/>
                <a:gd name="T22" fmla="*/ 0 h 105"/>
                <a:gd name="T23" fmla="*/ 156 w 156"/>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105">
                  <a:moveTo>
                    <a:pt x="156" y="96"/>
                  </a:moveTo>
                  <a:lnTo>
                    <a:pt x="152" y="105"/>
                  </a:lnTo>
                  <a:lnTo>
                    <a:pt x="0" y="9"/>
                  </a:lnTo>
                  <a:lnTo>
                    <a:pt x="0" y="0"/>
                  </a:lnTo>
                  <a:lnTo>
                    <a:pt x="5" y="0"/>
                  </a:lnTo>
                  <a:lnTo>
                    <a:pt x="156"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08" name="Freeform 105"/>
            <p:cNvSpPr>
              <a:spLocks/>
            </p:cNvSpPr>
            <p:nvPr/>
          </p:nvSpPr>
          <p:spPr bwMode="auto">
            <a:xfrm>
              <a:off x="997" y="1704"/>
              <a:ext cx="138" cy="92"/>
            </a:xfrm>
            <a:custGeom>
              <a:avLst/>
              <a:gdLst>
                <a:gd name="T0" fmla="*/ 138 w 138"/>
                <a:gd name="T1" fmla="*/ 92 h 92"/>
                <a:gd name="T2" fmla="*/ 0 w 138"/>
                <a:gd name="T3" fmla="*/ 0 h 92"/>
                <a:gd name="T4" fmla="*/ 138 w 138"/>
                <a:gd name="T5" fmla="*/ 92 h 92"/>
                <a:gd name="T6" fmla="*/ 0 60000 65536"/>
                <a:gd name="T7" fmla="*/ 0 60000 65536"/>
                <a:gd name="T8" fmla="*/ 0 60000 65536"/>
                <a:gd name="T9" fmla="*/ 0 w 138"/>
                <a:gd name="T10" fmla="*/ 0 h 92"/>
                <a:gd name="T11" fmla="*/ 138 w 138"/>
                <a:gd name="T12" fmla="*/ 92 h 92"/>
              </a:gdLst>
              <a:ahLst/>
              <a:cxnLst>
                <a:cxn ang="T6">
                  <a:pos x="T0" y="T1"/>
                </a:cxn>
                <a:cxn ang="T7">
                  <a:pos x="T2" y="T3"/>
                </a:cxn>
                <a:cxn ang="T8">
                  <a:pos x="T4" y="T5"/>
                </a:cxn>
              </a:cxnLst>
              <a:rect l="T9" t="T10" r="T11" b="T12"/>
              <a:pathLst>
                <a:path w="138" h="92">
                  <a:moveTo>
                    <a:pt x="138" y="92"/>
                  </a:moveTo>
                  <a:lnTo>
                    <a:pt x="0" y="0"/>
                  </a:lnTo>
                  <a:lnTo>
                    <a:pt x="138"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09" name="Freeform 106"/>
            <p:cNvSpPr>
              <a:spLocks/>
            </p:cNvSpPr>
            <p:nvPr/>
          </p:nvSpPr>
          <p:spPr bwMode="auto">
            <a:xfrm>
              <a:off x="997" y="1700"/>
              <a:ext cx="142" cy="101"/>
            </a:xfrm>
            <a:custGeom>
              <a:avLst/>
              <a:gdLst>
                <a:gd name="T0" fmla="*/ 142 w 142"/>
                <a:gd name="T1" fmla="*/ 92 h 101"/>
                <a:gd name="T2" fmla="*/ 138 w 142"/>
                <a:gd name="T3" fmla="*/ 101 h 101"/>
                <a:gd name="T4" fmla="*/ 0 w 142"/>
                <a:gd name="T5" fmla="*/ 9 h 101"/>
                <a:gd name="T6" fmla="*/ 4 w 142"/>
                <a:gd name="T7" fmla="*/ 0 h 101"/>
                <a:gd name="T8" fmla="*/ 142 w 142"/>
                <a:gd name="T9" fmla="*/ 92 h 101"/>
                <a:gd name="T10" fmla="*/ 142 w 142"/>
                <a:gd name="T11" fmla="*/ 92 h 101"/>
                <a:gd name="T12" fmla="*/ 0 60000 65536"/>
                <a:gd name="T13" fmla="*/ 0 60000 65536"/>
                <a:gd name="T14" fmla="*/ 0 60000 65536"/>
                <a:gd name="T15" fmla="*/ 0 60000 65536"/>
                <a:gd name="T16" fmla="*/ 0 60000 65536"/>
                <a:gd name="T17" fmla="*/ 0 60000 65536"/>
                <a:gd name="T18" fmla="*/ 0 w 142"/>
                <a:gd name="T19" fmla="*/ 0 h 101"/>
                <a:gd name="T20" fmla="*/ 142 w 142"/>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142" h="101">
                  <a:moveTo>
                    <a:pt x="142" y="92"/>
                  </a:moveTo>
                  <a:lnTo>
                    <a:pt x="138" y="101"/>
                  </a:lnTo>
                  <a:lnTo>
                    <a:pt x="0" y="9"/>
                  </a:lnTo>
                  <a:lnTo>
                    <a:pt x="4" y="0"/>
                  </a:lnTo>
                  <a:lnTo>
                    <a:pt x="142"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10" name="Freeform 107"/>
            <p:cNvSpPr>
              <a:spLocks/>
            </p:cNvSpPr>
            <p:nvPr/>
          </p:nvSpPr>
          <p:spPr bwMode="auto">
            <a:xfrm>
              <a:off x="1260" y="1727"/>
              <a:ext cx="134" cy="88"/>
            </a:xfrm>
            <a:custGeom>
              <a:avLst/>
              <a:gdLst>
                <a:gd name="T0" fmla="*/ 134 w 134"/>
                <a:gd name="T1" fmla="*/ 0 h 88"/>
                <a:gd name="T2" fmla="*/ 0 w 134"/>
                <a:gd name="T3" fmla="*/ 88 h 88"/>
                <a:gd name="T4" fmla="*/ 134 w 134"/>
                <a:gd name="T5" fmla="*/ 0 h 88"/>
                <a:gd name="T6" fmla="*/ 0 60000 65536"/>
                <a:gd name="T7" fmla="*/ 0 60000 65536"/>
                <a:gd name="T8" fmla="*/ 0 60000 65536"/>
                <a:gd name="T9" fmla="*/ 0 w 134"/>
                <a:gd name="T10" fmla="*/ 0 h 88"/>
                <a:gd name="T11" fmla="*/ 134 w 134"/>
                <a:gd name="T12" fmla="*/ 88 h 88"/>
              </a:gdLst>
              <a:ahLst/>
              <a:cxnLst>
                <a:cxn ang="T6">
                  <a:pos x="T0" y="T1"/>
                </a:cxn>
                <a:cxn ang="T7">
                  <a:pos x="T2" y="T3"/>
                </a:cxn>
                <a:cxn ang="T8">
                  <a:pos x="T4" y="T5"/>
                </a:cxn>
              </a:cxnLst>
              <a:rect l="T9" t="T10" r="T11" b="T12"/>
              <a:pathLst>
                <a:path w="134" h="88">
                  <a:moveTo>
                    <a:pt x="134" y="0"/>
                  </a:moveTo>
                  <a:lnTo>
                    <a:pt x="0" y="88"/>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11" name="Line 108"/>
            <p:cNvSpPr>
              <a:spLocks noChangeShapeType="1"/>
            </p:cNvSpPr>
            <p:nvPr/>
          </p:nvSpPr>
          <p:spPr bwMode="auto">
            <a:xfrm flipH="1" flipV="1">
              <a:off x="997" y="1704"/>
              <a:ext cx="133" cy="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812" name="Line 109"/>
            <p:cNvSpPr>
              <a:spLocks noChangeShapeType="1"/>
            </p:cNvSpPr>
            <p:nvPr/>
          </p:nvSpPr>
          <p:spPr bwMode="auto">
            <a:xfrm flipH="1">
              <a:off x="1260" y="1723"/>
              <a:ext cx="134" cy="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813" name="Freeform 110"/>
            <p:cNvSpPr>
              <a:spLocks/>
            </p:cNvSpPr>
            <p:nvPr/>
          </p:nvSpPr>
          <p:spPr bwMode="auto">
            <a:xfrm>
              <a:off x="1260" y="1723"/>
              <a:ext cx="138" cy="96"/>
            </a:xfrm>
            <a:custGeom>
              <a:avLst/>
              <a:gdLst>
                <a:gd name="T0" fmla="*/ 134 w 138"/>
                <a:gd name="T1" fmla="*/ 0 h 96"/>
                <a:gd name="T2" fmla="*/ 138 w 138"/>
                <a:gd name="T3" fmla="*/ 0 h 96"/>
                <a:gd name="T4" fmla="*/ 138 w 138"/>
                <a:gd name="T5" fmla="*/ 9 h 96"/>
                <a:gd name="T6" fmla="*/ 4 w 138"/>
                <a:gd name="T7" fmla="*/ 96 h 96"/>
                <a:gd name="T8" fmla="*/ 0 w 138"/>
                <a:gd name="T9" fmla="*/ 87 h 96"/>
                <a:gd name="T10" fmla="*/ 134 w 138"/>
                <a:gd name="T11" fmla="*/ 0 h 96"/>
                <a:gd name="T12" fmla="*/ 134 w 138"/>
                <a:gd name="T13" fmla="*/ 0 h 96"/>
                <a:gd name="T14" fmla="*/ 0 60000 65536"/>
                <a:gd name="T15" fmla="*/ 0 60000 65536"/>
                <a:gd name="T16" fmla="*/ 0 60000 65536"/>
                <a:gd name="T17" fmla="*/ 0 60000 65536"/>
                <a:gd name="T18" fmla="*/ 0 60000 65536"/>
                <a:gd name="T19" fmla="*/ 0 60000 65536"/>
                <a:gd name="T20" fmla="*/ 0 60000 65536"/>
                <a:gd name="T21" fmla="*/ 0 w 138"/>
                <a:gd name="T22" fmla="*/ 0 h 96"/>
                <a:gd name="T23" fmla="*/ 138 w 138"/>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96">
                  <a:moveTo>
                    <a:pt x="134" y="0"/>
                  </a:moveTo>
                  <a:lnTo>
                    <a:pt x="138" y="0"/>
                  </a:lnTo>
                  <a:lnTo>
                    <a:pt x="138" y="9"/>
                  </a:lnTo>
                  <a:lnTo>
                    <a:pt x="4" y="96"/>
                  </a:lnTo>
                  <a:lnTo>
                    <a:pt x="0" y="87"/>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14" name="Freeform 111"/>
            <p:cNvSpPr>
              <a:spLocks/>
            </p:cNvSpPr>
            <p:nvPr/>
          </p:nvSpPr>
          <p:spPr bwMode="auto">
            <a:xfrm>
              <a:off x="1398" y="1446"/>
              <a:ext cx="1" cy="272"/>
            </a:xfrm>
            <a:custGeom>
              <a:avLst/>
              <a:gdLst>
                <a:gd name="T0" fmla="*/ 0 w 1"/>
                <a:gd name="T1" fmla="*/ 272 h 272"/>
                <a:gd name="T2" fmla="*/ 0 w 1"/>
                <a:gd name="T3" fmla="*/ 0 h 272"/>
                <a:gd name="T4" fmla="*/ 0 w 1"/>
                <a:gd name="T5" fmla="*/ 272 h 272"/>
                <a:gd name="T6" fmla="*/ 0 60000 65536"/>
                <a:gd name="T7" fmla="*/ 0 60000 65536"/>
                <a:gd name="T8" fmla="*/ 0 60000 65536"/>
                <a:gd name="T9" fmla="*/ 0 w 1"/>
                <a:gd name="T10" fmla="*/ 0 h 272"/>
                <a:gd name="T11" fmla="*/ 1 w 1"/>
                <a:gd name="T12" fmla="*/ 272 h 272"/>
              </a:gdLst>
              <a:ahLst/>
              <a:cxnLst>
                <a:cxn ang="T6">
                  <a:pos x="T0" y="T1"/>
                </a:cxn>
                <a:cxn ang="T7">
                  <a:pos x="T2" y="T3"/>
                </a:cxn>
                <a:cxn ang="T8">
                  <a:pos x="T4" y="T5"/>
                </a:cxn>
              </a:cxnLst>
              <a:rect l="T9" t="T10" r="T11" b="T12"/>
              <a:pathLst>
                <a:path w="1" h="272">
                  <a:moveTo>
                    <a:pt x="0" y="272"/>
                  </a:moveTo>
                  <a:lnTo>
                    <a:pt x="0" y="0"/>
                  </a:lnTo>
                  <a:lnTo>
                    <a:pt x="0" y="2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15" name="Freeform 112"/>
            <p:cNvSpPr>
              <a:spLocks/>
            </p:cNvSpPr>
            <p:nvPr/>
          </p:nvSpPr>
          <p:spPr bwMode="auto">
            <a:xfrm>
              <a:off x="1394" y="1442"/>
              <a:ext cx="9" cy="281"/>
            </a:xfrm>
            <a:custGeom>
              <a:avLst/>
              <a:gdLst>
                <a:gd name="T0" fmla="*/ 0 w 9"/>
                <a:gd name="T1" fmla="*/ 4 h 281"/>
                <a:gd name="T2" fmla="*/ 4 w 9"/>
                <a:gd name="T3" fmla="*/ 0 h 281"/>
                <a:gd name="T4" fmla="*/ 9 w 9"/>
                <a:gd name="T5" fmla="*/ 4 h 281"/>
                <a:gd name="T6" fmla="*/ 9 w 9"/>
                <a:gd name="T7" fmla="*/ 281 h 281"/>
                <a:gd name="T8" fmla="*/ 4 w 9"/>
                <a:gd name="T9" fmla="*/ 281 h 281"/>
                <a:gd name="T10" fmla="*/ 0 w 9"/>
                <a:gd name="T11" fmla="*/ 281 h 281"/>
                <a:gd name="T12" fmla="*/ 0 w 9"/>
                <a:gd name="T13" fmla="*/ 4 h 281"/>
                <a:gd name="T14" fmla="*/ 0 w 9"/>
                <a:gd name="T15" fmla="*/ 4 h 28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81"/>
                <a:gd name="T26" fmla="*/ 9 w 9"/>
                <a:gd name="T27" fmla="*/ 281 h 2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81">
                  <a:moveTo>
                    <a:pt x="0" y="4"/>
                  </a:moveTo>
                  <a:lnTo>
                    <a:pt x="4" y="0"/>
                  </a:lnTo>
                  <a:lnTo>
                    <a:pt x="9" y="4"/>
                  </a:lnTo>
                  <a:lnTo>
                    <a:pt x="9" y="281"/>
                  </a:lnTo>
                  <a:lnTo>
                    <a:pt x="4" y="281"/>
                  </a:lnTo>
                  <a:lnTo>
                    <a:pt x="0" y="281"/>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16" name="Freeform 113"/>
            <p:cNvSpPr>
              <a:spLocks/>
            </p:cNvSpPr>
            <p:nvPr/>
          </p:nvSpPr>
          <p:spPr bwMode="auto">
            <a:xfrm>
              <a:off x="1368" y="1460"/>
              <a:ext cx="1" cy="244"/>
            </a:xfrm>
            <a:custGeom>
              <a:avLst/>
              <a:gdLst>
                <a:gd name="T0" fmla="*/ 0 w 1"/>
                <a:gd name="T1" fmla="*/ 0 h 244"/>
                <a:gd name="T2" fmla="*/ 0 w 1"/>
                <a:gd name="T3" fmla="*/ 244 h 244"/>
                <a:gd name="T4" fmla="*/ 0 w 1"/>
                <a:gd name="T5" fmla="*/ 0 h 244"/>
                <a:gd name="T6" fmla="*/ 0 60000 65536"/>
                <a:gd name="T7" fmla="*/ 0 60000 65536"/>
                <a:gd name="T8" fmla="*/ 0 60000 65536"/>
                <a:gd name="T9" fmla="*/ 0 w 1"/>
                <a:gd name="T10" fmla="*/ 0 h 244"/>
                <a:gd name="T11" fmla="*/ 1 w 1"/>
                <a:gd name="T12" fmla="*/ 244 h 244"/>
              </a:gdLst>
              <a:ahLst/>
              <a:cxnLst>
                <a:cxn ang="T6">
                  <a:pos x="T0" y="T1"/>
                </a:cxn>
                <a:cxn ang="T7">
                  <a:pos x="T2" y="T3"/>
                </a:cxn>
                <a:cxn ang="T8">
                  <a:pos x="T4" y="T5"/>
                </a:cxn>
              </a:cxnLst>
              <a:rect l="T9" t="T10" r="T11" b="T12"/>
              <a:pathLst>
                <a:path w="1" h="244">
                  <a:moveTo>
                    <a:pt x="0" y="0"/>
                  </a:moveTo>
                  <a:lnTo>
                    <a:pt x="0" y="2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17" name="Line 114"/>
            <p:cNvSpPr>
              <a:spLocks noChangeShapeType="1"/>
            </p:cNvSpPr>
            <p:nvPr/>
          </p:nvSpPr>
          <p:spPr bwMode="auto">
            <a:xfrm flipV="1">
              <a:off x="1398" y="1442"/>
              <a:ext cx="1" cy="27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818" name="Line 115"/>
            <p:cNvSpPr>
              <a:spLocks noChangeShapeType="1"/>
            </p:cNvSpPr>
            <p:nvPr/>
          </p:nvSpPr>
          <p:spPr bwMode="auto">
            <a:xfrm>
              <a:off x="1368" y="1460"/>
              <a:ext cx="1" cy="2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819" name="Freeform 116"/>
            <p:cNvSpPr>
              <a:spLocks/>
            </p:cNvSpPr>
            <p:nvPr/>
          </p:nvSpPr>
          <p:spPr bwMode="auto">
            <a:xfrm>
              <a:off x="1364" y="1460"/>
              <a:ext cx="8" cy="244"/>
            </a:xfrm>
            <a:custGeom>
              <a:avLst/>
              <a:gdLst>
                <a:gd name="T0" fmla="*/ 0 w 8"/>
                <a:gd name="T1" fmla="*/ 0 h 244"/>
                <a:gd name="T2" fmla="*/ 8 w 8"/>
                <a:gd name="T3" fmla="*/ 0 h 244"/>
                <a:gd name="T4" fmla="*/ 8 w 8"/>
                <a:gd name="T5" fmla="*/ 244 h 244"/>
                <a:gd name="T6" fmla="*/ 0 w 8"/>
                <a:gd name="T7" fmla="*/ 244 h 244"/>
                <a:gd name="T8" fmla="*/ 0 w 8"/>
                <a:gd name="T9" fmla="*/ 0 h 244"/>
                <a:gd name="T10" fmla="*/ 0 w 8"/>
                <a:gd name="T11" fmla="*/ 0 h 244"/>
                <a:gd name="T12" fmla="*/ 0 60000 65536"/>
                <a:gd name="T13" fmla="*/ 0 60000 65536"/>
                <a:gd name="T14" fmla="*/ 0 60000 65536"/>
                <a:gd name="T15" fmla="*/ 0 60000 65536"/>
                <a:gd name="T16" fmla="*/ 0 60000 65536"/>
                <a:gd name="T17" fmla="*/ 0 60000 65536"/>
                <a:gd name="T18" fmla="*/ 0 w 8"/>
                <a:gd name="T19" fmla="*/ 0 h 244"/>
                <a:gd name="T20" fmla="*/ 8 w 8"/>
                <a:gd name="T21" fmla="*/ 244 h 244"/>
              </a:gdLst>
              <a:ahLst/>
              <a:cxnLst>
                <a:cxn ang="T12">
                  <a:pos x="T0" y="T1"/>
                </a:cxn>
                <a:cxn ang="T13">
                  <a:pos x="T2" y="T3"/>
                </a:cxn>
                <a:cxn ang="T14">
                  <a:pos x="T4" y="T5"/>
                </a:cxn>
                <a:cxn ang="T15">
                  <a:pos x="T6" y="T7"/>
                </a:cxn>
                <a:cxn ang="T16">
                  <a:pos x="T8" y="T9"/>
                </a:cxn>
                <a:cxn ang="T17">
                  <a:pos x="T10" y="T11"/>
                </a:cxn>
              </a:cxnLst>
              <a:rect l="T18" t="T19" r="T20" b="T21"/>
              <a:pathLst>
                <a:path w="8" h="244">
                  <a:moveTo>
                    <a:pt x="0" y="0"/>
                  </a:moveTo>
                  <a:lnTo>
                    <a:pt x="8" y="0"/>
                  </a:lnTo>
                  <a:lnTo>
                    <a:pt x="8" y="244"/>
                  </a:lnTo>
                  <a:lnTo>
                    <a:pt x="0" y="2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20" name="Freeform 117"/>
            <p:cNvSpPr>
              <a:spLocks/>
            </p:cNvSpPr>
            <p:nvPr/>
          </p:nvSpPr>
          <p:spPr bwMode="auto">
            <a:xfrm>
              <a:off x="1187" y="1303"/>
              <a:ext cx="207" cy="139"/>
            </a:xfrm>
            <a:custGeom>
              <a:avLst/>
              <a:gdLst>
                <a:gd name="T0" fmla="*/ 0 w 207"/>
                <a:gd name="T1" fmla="*/ 0 h 139"/>
                <a:gd name="T2" fmla="*/ 207 w 207"/>
                <a:gd name="T3" fmla="*/ 139 h 139"/>
                <a:gd name="T4" fmla="*/ 0 w 207"/>
                <a:gd name="T5" fmla="*/ 0 h 139"/>
                <a:gd name="T6" fmla="*/ 0 60000 65536"/>
                <a:gd name="T7" fmla="*/ 0 60000 65536"/>
                <a:gd name="T8" fmla="*/ 0 60000 65536"/>
                <a:gd name="T9" fmla="*/ 0 w 207"/>
                <a:gd name="T10" fmla="*/ 0 h 139"/>
                <a:gd name="T11" fmla="*/ 207 w 207"/>
                <a:gd name="T12" fmla="*/ 139 h 139"/>
              </a:gdLst>
              <a:ahLst/>
              <a:cxnLst>
                <a:cxn ang="T6">
                  <a:pos x="T0" y="T1"/>
                </a:cxn>
                <a:cxn ang="T7">
                  <a:pos x="T2" y="T3"/>
                </a:cxn>
                <a:cxn ang="T8">
                  <a:pos x="T4" y="T5"/>
                </a:cxn>
              </a:cxnLst>
              <a:rect l="T9" t="T10" r="T11" b="T12"/>
              <a:pathLst>
                <a:path w="207" h="139">
                  <a:moveTo>
                    <a:pt x="0" y="0"/>
                  </a:moveTo>
                  <a:lnTo>
                    <a:pt x="207" y="1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21" name="Freeform 118"/>
            <p:cNvSpPr>
              <a:spLocks/>
            </p:cNvSpPr>
            <p:nvPr/>
          </p:nvSpPr>
          <p:spPr bwMode="auto">
            <a:xfrm>
              <a:off x="1182" y="1299"/>
              <a:ext cx="216" cy="147"/>
            </a:xfrm>
            <a:custGeom>
              <a:avLst/>
              <a:gdLst>
                <a:gd name="T0" fmla="*/ 0 w 216"/>
                <a:gd name="T1" fmla="*/ 9 h 147"/>
                <a:gd name="T2" fmla="*/ 0 w 216"/>
                <a:gd name="T3" fmla="*/ 0 h 147"/>
                <a:gd name="T4" fmla="*/ 5 w 216"/>
                <a:gd name="T5" fmla="*/ 0 h 147"/>
                <a:gd name="T6" fmla="*/ 216 w 216"/>
                <a:gd name="T7" fmla="*/ 138 h 147"/>
                <a:gd name="T8" fmla="*/ 216 w 216"/>
                <a:gd name="T9" fmla="*/ 143 h 147"/>
                <a:gd name="T10" fmla="*/ 212 w 216"/>
                <a:gd name="T11" fmla="*/ 147 h 147"/>
                <a:gd name="T12" fmla="*/ 0 w 216"/>
                <a:gd name="T13" fmla="*/ 9 h 147"/>
                <a:gd name="T14" fmla="*/ 0 w 216"/>
                <a:gd name="T15" fmla="*/ 9 h 147"/>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147"/>
                <a:gd name="T26" fmla="*/ 216 w 216"/>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147">
                  <a:moveTo>
                    <a:pt x="0" y="9"/>
                  </a:moveTo>
                  <a:lnTo>
                    <a:pt x="0" y="0"/>
                  </a:lnTo>
                  <a:lnTo>
                    <a:pt x="5" y="0"/>
                  </a:lnTo>
                  <a:lnTo>
                    <a:pt x="216" y="138"/>
                  </a:lnTo>
                  <a:lnTo>
                    <a:pt x="216" y="143"/>
                  </a:lnTo>
                  <a:lnTo>
                    <a:pt x="212" y="147"/>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22" name="Freeform 119"/>
            <p:cNvSpPr>
              <a:spLocks/>
            </p:cNvSpPr>
            <p:nvPr/>
          </p:nvSpPr>
          <p:spPr bwMode="auto">
            <a:xfrm>
              <a:off x="1048" y="1303"/>
              <a:ext cx="130" cy="88"/>
            </a:xfrm>
            <a:custGeom>
              <a:avLst/>
              <a:gdLst>
                <a:gd name="T0" fmla="*/ 130 w 130"/>
                <a:gd name="T1" fmla="*/ 0 h 88"/>
                <a:gd name="T2" fmla="*/ 0 w 130"/>
                <a:gd name="T3" fmla="*/ 88 h 88"/>
                <a:gd name="T4" fmla="*/ 130 w 130"/>
                <a:gd name="T5" fmla="*/ 0 h 88"/>
                <a:gd name="T6" fmla="*/ 0 60000 65536"/>
                <a:gd name="T7" fmla="*/ 0 60000 65536"/>
                <a:gd name="T8" fmla="*/ 0 60000 65536"/>
                <a:gd name="T9" fmla="*/ 0 w 130"/>
                <a:gd name="T10" fmla="*/ 0 h 88"/>
                <a:gd name="T11" fmla="*/ 130 w 130"/>
                <a:gd name="T12" fmla="*/ 88 h 88"/>
              </a:gdLst>
              <a:ahLst/>
              <a:cxnLst>
                <a:cxn ang="T6">
                  <a:pos x="T0" y="T1"/>
                </a:cxn>
                <a:cxn ang="T7">
                  <a:pos x="T2" y="T3"/>
                </a:cxn>
                <a:cxn ang="T8">
                  <a:pos x="T4" y="T5"/>
                </a:cxn>
              </a:cxnLst>
              <a:rect l="T9" t="T10" r="T11" b="T12"/>
              <a:pathLst>
                <a:path w="130" h="88">
                  <a:moveTo>
                    <a:pt x="130" y="0"/>
                  </a:moveTo>
                  <a:lnTo>
                    <a:pt x="0" y="88"/>
                  </a:lnTo>
                  <a:lnTo>
                    <a:pt x="1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23" name="Line 120"/>
            <p:cNvSpPr>
              <a:spLocks noChangeShapeType="1"/>
            </p:cNvSpPr>
            <p:nvPr/>
          </p:nvSpPr>
          <p:spPr bwMode="auto">
            <a:xfrm>
              <a:off x="1182" y="1299"/>
              <a:ext cx="212" cy="1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824" name="Line 121"/>
            <p:cNvSpPr>
              <a:spLocks noChangeShapeType="1"/>
            </p:cNvSpPr>
            <p:nvPr/>
          </p:nvSpPr>
          <p:spPr bwMode="auto">
            <a:xfrm flipH="1">
              <a:off x="1044" y="1299"/>
              <a:ext cx="134" cy="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825" name="Freeform 122"/>
            <p:cNvSpPr>
              <a:spLocks/>
            </p:cNvSpPr>
            <p:nvPr/>
          </p:nvSpPr>
          <p:spPr bwMode="auto">
            <a:xfrm>
              <a:off x="1044" y="1299"/>
              <a:ext cx="138" cy="97"/>
            </a:xfrm>
            <a:custGeom>
              <a:avLst/>
              <a:gdLst>
                <a:gd name="T0" fmla="*/ 134 w 138"/>
                <a:gd name="T1" fmla="*/ 0 h 97"/>
                <a:gd name="T2" fmla="*/ 138 w 138"/>
                <a:gd name="T3" fmla="*/ 0 h 97"/>
                <a:gd name="T4" fmla="*/ 138 w 138"/>
                <a:gd name="T5" fmla="*/ 9 h 97"/>
                <a:gd name="T6" fmla="*/ 4 w 138"/>
                <a:gd name="T7" fmla="*/ 97 h 97"/>
                <a:gd name="T8" fmla="*/ 0 w 138"/>
                <a:gd name="T9" fmla="*/ 87 h 97"/>
                <a:gd name="T10" fmla="*/ 134 w 138"/>
                <a:gd name="T11" fmla="*/ 0 h 97"/>
                <a:gd name="T12" fmla="*/ 134 w 138"/>
                <a:gd name="T13" fmla="*/ 0 h 97"/>
                <a:gd name="T14" fmla="*/ 0 60000 65536"/>
                <a:gd name="T15" fmla="*/ 0 60000 65536"/>
                <a:gd name="T16" fmla="*/ 0 60000 65536"/>
                <a:gd name="T17" fmla="*/ 0 60000 65536"/>
                <a:gd name="T18" fmla="*/ 0 60000 65536"/>
                <a:gd name="T19" fmla="*/ 0 60000 65536"/>
                <a:gd name="T20" fmla="*/ 0 60000 65536"/>
                <a:gd name="T21" fmla="*/ 0 w 138"/>
                <a:gd name="T22" fmla="*/ 0 h 97"/>
                <a:gd name="T23" fmla="*/ 138 w 138"/>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97">
                  <a:moveTo>
                    <a:pt x="134" y="0"/>
                  </a:moveTo>
                  <a:lnTo>
                    <a:pt x="138" y="0"/>
                  </a:lnTo>
                  <a:lnTo>
                    <a:pt x="138" y="9"/>
                  </a:lnTo>
                  <a:lnTo>
                    <a:pt x="4" y="97"/>
                  </a:lnTo>
                  <a:lnTo>
                    <a:pt x="0" y="87"/>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26" name="Freeform 123"/>
            <p:cNvSpPr>
              <a:spLocks/>
            </p:cNvSpPr>
            <p:nvPr/>
          </p:nvSpPr>
          <p:spPr bwMode="auto">
            <a:xfrm>
              <a:off x="1061" y="1340"/>
              <a:ext cx="121" cy="79"/>
            </a:xfrm>
            <a:custGeom>
              <a:avLst/>
              <a:gdLst>
                <a:gd name="T0" fmla="*/ 121 w 121"/>
                <a:gd name="T1" fmla="*/ 0 h 79"/>
                <a:gd name="T2" fmla="*/ 0 w 121"/>
                <a:gd name="T3" fmla="*/ 79 h 79"/>
                <a:gd name="T4" fmla="*/ 121 w 121"/>
                <a:gd name="T5" fmla="*/ 0 h 79"/>
                <a:gd name="T6" fmla="*/ 0 60000 65536"/>
                <a:gd name="T7" fmla="*/ 0 60000 65536"/>
                <a:gd name="T8" fmla="*/ 0 60000 65536"/>
                <a:gd name="T9" fmla="*/ 0 w 121"/>
                <a:gd name="T10" fmla="*/ 0 h 79"/>
                <a:gd name="T11" fmla="*/ 121 w 121"/>
                <a:gd name="T12" fmla="*/ 79 h 79"/>
              </a:gdLst>
              <a:ahLst/>
              <a:cxnLst>
                <a:cxn ang="T6">
                  <a:pos x="T0" y="T1"/>
                </a:cxn>
                <a:cxn ang="T7">
                  <a:pos x="T2" y="T3"/>
                </a:cxn>
                <a:cxn ang="T8">
                  <a:pos x="T4" y="T5"/>
                </a:cxn>
              </a:cxnLst>
              <a:rect l="T9" t="T10" r="T11" b="T12"/>
              <a:pathLst>
                <a:path w="121" h="79">
                  <a:moveTo>
                    <a:pt x="121" y="0"/>
                  </a:moveTo>
                  <a:lnTo>
                    <a:pt x="0" y="79"/>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27" name="Freeform 124"/>
            <p:cNvSpPr>
              <a:spLocks/>
            </p:cNvSpPr>
            <p:nvPr/>
          </p:nvSpPr>
          <p:spPr bwMode="auto">
            <a:xfrm>
              <a:off x="1057" y="1336"/>
              <a:ext cx="130" cy="87"/>
            </a:xfrm>
            <a:custGeom>
              <a:avLst/>
              <a:gdLst>
                <a:gd name="T0" fmla="*/ 125 w 130"/>
                <a:gd name="T1" fmla="*/ 0 h 87"/>
                <a:gd name="T2" fmla="*/ 130 w 130"/>
                <a:gd name="T3" fmla="*/ 9 h 87"/>
                <a:gd name="T4" fmla="*/ 9 w 130"/>
                <a:gd name="T5" fmla="*/ 87 h 87"/>
                <a:gd name="T6" fmla="*/ 0 w 130"/>
                <a:gd name="T7" fmla="*/ 78 h 87"/>
                <a:gd name="T8" fmla="*/ 125 w 130"/>
                <a:gd name="T9" fmla="*/ 0 h 87"/>
                <a:gd name="T10" fmla="*/ 125 w 130"/>
                <a:gd name="T11" fmla="*/ 0 h 87"/>
                <a:gd name="T12" fmla="*/ 0 60000 65536"/>
                <a:gd name="T13" fmla="*/ 0 60000 65536"/>
                <a:gd name="T14" fmla="*/ 0 60000 65536"/>
                <a:gd name="T15" fmla="*/ 0 60000 65536"/>
                <a:gd name="T16" fmla="*/ 0 60000 65536"/>
                <a:gd name="T17" fmla="*/ 0 60000 65536"/>
                <a:gd name="T18" fmla="*/ 0 w 130"/>
                <a:gd name="T19" fmla="*/ 0 h 87"/>
                <a:gd name="T20" fmla="*/ 130 w 130"/>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30" h="87">
                  <a:moveTo>
                    <a:pt x="125" y="0"/>
                  </a:moveTo>
                  <a:lnTo>
                    <a:pt x="130" y="9"/>
                  </a:lnTo>
                  <a:lnTo>
                    <a:pt x="9" y="87"/>
                  </a:lnTo>
                  <a:lnTo>
                    <a:pt x="0" y="78"/>
                  </a:lnTo>
                  <a:lnTo>
                    <a:pt x="1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28" name="Freeform 125"/>
            <p:cNvSpPr>
              <a:spLocks/>
            </p:cNvSpPr>
            <p:nvPr/>
          </p:nvSpPr>
          <p:spPr bwMode="auto">
            <a:xfrm>
              <a:off x="1403" y="1723"/>
              <a:ext cx="168" cy="64"/>
            </a:xfrm>
            <a:custGeom>
              <a:avLst/>
              <a:gdLst>
                <a:gd name="T0" fmla="*/ 168 w 168"/>
                <a:gd name="T1" fmla="*/ 64 h 64"/>
                <a:gd name="T2" fmla="*/ 0 w 168"/>
                <a:gd name="T3" fmla="*/ 0 h 64"/>
                <a:gd name="T4" fmla="*/ 168 w 168"/>
                <a:gd name="T5" fmla="*/ 64 h 64"/>
                <a:gd name="T6" fmla="*/ 0 60000 65536"/>
                <a:gd name="T7" fmla="*/ 0 60000 65536"/>
                <a:gd name="T8" fmla="*/ 0 60000 65536"/>
                <a:gd name="T9" fmla="*/ 0 w 168"/>
                <a:gd name="T10" fmla="*/ 0 h 64"/>
                <a:gd name="T11" fmla="*/ 168 w 168"/>
                <a:gd name="T12" fmla="*/ 64 h 64"/>
              </a:gdLst>
              <a:ahLst/>
              <a:cxnLst>
                <a:cxn ang="T6">
                  <a:pos x="T0" y="T1"/>
                </a:cxn>
                <a:cxn ang="T7">
                  <a:pos x="T2" y="T3"/>
                </a:cxn>
                <a:cxn ang="T8">
                  <a:pos x="T4" y="T5"/>
                </a:cxn>
              </a:cxnLst>
              <a:rect l="T9" t="T10" r="T11" b="T12"/>
              <a:pathLst>
                <a:path w="168" h="64">
                  <a:moveTo>
                    <a:pt x="168" y="64"/>
                  </a:moveTo>
                  <a:lnTo>
                    <a:pt x="0" y="0"/>
                  </a:lnTo>
                  <a:lnTo>
                    <a:pt x="168"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29" name="Line 126"/>
            <p:cNvSpPr>
              <a:spLocks noChangeShapeType="1"/>
            </p:cNvSpPr>
            <p:nvPr/>
          </p:nvSpPr>
          <p:spPr bwMode="auto">
            <a:xfrm flipH="1">
              <a:off x="1057" y="1336"/>
              <a:ext cx="121"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830" name="Line 127"/>
            <p:cNvSpPr>
              <a:spLocks noChangeShapeType="1"/>
            </p:cNvSpPr>
            <p:nvPr/>
          </p:nvSpPr>
          <p:spPr bwMode="auto">
            <a:xfrm flipH="1" flipV="1">
              <a:off x="1403" y="1723"/>
              <a:ext cx="168" cy="6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831" name="Freeform 128"/>
            <p:cNvSpPr>
              <a:spLocks/>
            </p:cNvSpPr>
            <p:nvPr/>
          </p:nvSpPr>
          <p:spPr bwMode="auto">
            <a:xfrm>
              <a:off x="1398" y="1723"/>
              <a:ext cx="177" cy="69"/>
            </a:xfrm>
            <a:custGeom>
              <a:avLst/>
              <a:gdLst>
                <a:gd name="T0" fmla="*/ 177 w 177"/>
                <a:gd name="T1" fmla="*/ 59 h 69"/>
                <a:gd name="T2" fmla="*/ 173 w 177"/>
                <a:gd name="T3" fmla="*/ 69 h 69"/>
                <a:gd name="T4" fmla="*/ 0 w 177"/>
                <a:gd name="T5" fmla="*/ 9 h 69"/>
                <a:gd name="T6" fmla="*/ 0 w 177"/>
                <a:gd name="T7" fmla="*/ 0 h 69"/>
                <a:gd name="T8" fmla="*/ 5 w 177"/>
                <a:gd name="T9" fmla="*/ 0 h 69"/>
                <a:gd name="T10" fmla="*/ 177 w 177"/>
                <a:gd name="T11" fmla="*/ 59 h 69"/>
                <a:gd name="T12" fmla="*/ 177 w 177"/>
                <a:gd name="T13" fmla="*/ 59 h 69"/>
                <a:gd name="T14" fmla="*/ 0 60000 65536"/>
                <a:gd name="T15" fmla="*/ 0 60000 65536"/>
                <a:gd name="T16" fmla="*/ 0 60000 65536"/>
                <a:gd name="T17" fmla="*/ 0 60000 65536"/>
                <a:gd name="T18" fmla="*/ 0 60000 65536"/>
                <a:gd name="T19" fmla="*/ 0 60000 65536"/>
                <a:gd name="T20" fmla="*/ 0 60000 65536"/>
                <a:gd name="T21" fmla="*/ 0 w 177"/>
                <a:gd name="T22" fmla="*/ 0 h 69"/>
                <a:gd name="T23" fmla="*/ 177 w 177"/>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 h="69">
                  <a:moveTo>
                    <a:pt x="177" y="59"/>
                  </a:moveTo>
                  <a:lnTo>
                    <a:pt x="173" y="69"/>
                  </a:lnTo>
                  <a:lnTo>
                    <a:pt x="0" y="9"/>
                  </a:lnTo>
                  <a:lnTo>
                    <a:pt x="0" y="0"/>
                  </a:lnTo>
                  <a:lnTo>
                    <a:pt x="5" y="0"/>
                  </a:lnTo>
                  <a:lnTo>
                    <a:pt x="177"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32" name="Freeform 129"/>
            <p:cNvSpPr>
              <a:spLocks/>
            </p:cNvSpPr>
            <p:nvPr/>
          </p:nvSpPr>
          <p:spPr bwMode="auto">
            <a:xfrm>
              <a:off x="1687" y="1584"/>
              <a:ext cx="91" cy="143"/>
            </a:xfrm>
            <a:custGeom>
              <a:avLst/>
              <a:gdLst>
                <a:gd name="T0" fmla="*/ 91 w 91"/>
                <a:gd name="T1" fmla="*/ 0 h 143"/>
                <a:gd name="T2" fmla="*/ 0 w 91"/>
                <a:gd name="T3" fmla="*/ 143 h 143"/>
                <a:gd name="T4" fmla="*/ 91 w 91"/>
                <a:gd name="T5" fmla="*/ 0 h 143"/>
                <a:gd name="T6" fmla="*/ 0 60000 65536"/>
                <a:gd name="T7" fmla="*/ 0 60000 65536"/>
                <a:gd name="T8" fmla="*/ 0 60000 65536"/>
                <a:gd name="T9" fmla="*/ 0 w 91"/>
                <a:gd name="T10" fmla="*/ 0 h 143"/>
                <a:gd name="T11" fmla="*/ 91 w 91"/>
                <a:gd name="T12" fmla="*/ 143 h 143"/>
              </a:gdLst>
              <a:ahLst/>
              <a:cxnLst>
                <a:cxn ang="T6">
                  <a:pos x="T0" y="T1"/>
                </a:cxn>
                <a:cxn ang="T7">
                  <a:pos x="T2" y="T3"/>
                </a:cxn>
                <a:cxn ang="T8">
                  <a:pos x="T4" y="T5"/>
                </a:cxn>
              </a:cxnLst>
              <a:rect l="T9" t="T10" r="T11" b="T12"/>
              <a:pathLst>
                <a:path w="91" h="143">
                  <a:moveTo>
                    <a:pt x="91" y="0"/>
                  </a:moveTo>
                  <a:lnTo>
                    <a:pt x="0" y="143"/>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33" name="Freeform 130"/>
            <p:cNvSpPr>
              <a:spLocks/>
            </p:cNvSpPr>
            <p:nvPr/>
          </p:nvSpPr>
          <p:spPr bwMode="auto">
            <a:xfrm>
              <a:off x="1683" y="1584"/>
              <a:ext cx="99" cy="148"/>
            </a:xfrm>
            <a:custGeom>
              <a:avLst/>
              <a:gdLst>
                <a:gd name="T0" fmla="*/ 91 w 99"/>
                <a:gd name="T1" fmla="*/ 0 h 148"/>
                <a:gd name="T2" fmla="*/ 99 w 99"/>
                <a:gd name="T3" fmla="*/ 0 h 148"/>
                <a:gd name="T4" fmla="*/ 99 w 99"/>
                <a:gd name="T5" fmla="*/ 5 h 148"/>
                <a:gd name="T6" fmla="*/ 9 w 99"/>
                <a:gd name="T7" fmla="*/ 148 h 148"/>
                <a:gd name="T8" fmla="*/ 0 w 99"/>
                <a:gd name="T9" fmla="*/ 139 h 148"/>
                <a:gd name="T10" fmla="*/ 91 w 99"/>
                <a:gd name="T11" fmla="*/ 0 h 148"/>
                <a:gd name="T12" fmla="*/ 91 w 99"/>
                <a:gd name="T13" fmla="*/ 0 h 148"/>
                <a:gd name="T14" fmla="*/ 0 60000 65536"/>
                <a:gd name="T15" fmla="*/ 0 60000 65536"/>
                <a:gd name="T16" fmla="*/ 0 60000 65536"/>
                <a:gd name="T17" fmla="*/ 0 60000 65536"/>
                <a:gd name="T18" fmla="*/ 0 60000 65536"/>
                <a:gd name="T19" fmla="*/ 0 60000 65536"/>
                <a:gd name="T20" fmla="*/ 0 60000 65536"/>
                <a:gd name="T21" fmla="*/ 0 w 99"/>
                <a:gd name="T22" fmla="*/ 0 h 148"/>
                <a:gd name="T23" fmla="*/ 99 w 99"/>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48">
                  <a:moveTo>
                    <a:pt x="91" y="0"/>
                  </a:moveTo>
                  <a:lnTo>
                    <a:pt x="99" y="0"/>
                  </a:lnTo>
                  <a:lnTo>
                    <a:pt x="99" y="5"/>
                  </a:lnTo>
                  <a:lnTo>
                    <a:pt x="9" y="148"/>
                  </a:lnTo>
                  <a:lnTo>
                    <a:pt x="0" y="139"/>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34" name="Freeform 131"/>
            <p:cNvSpPr>
              <a:spLocks/>
            </p:cNvSpPr>
            <p:nvPr/>
          </p:nvSpPr>
          <p:spPr bwMode="auto">
            <a:xfrm>
              <a:off x="1692" y="1446"/>
              <a:ext cx="86" cy="134"/>
            </a:xfrm>
            <a:custGeom>
              <a:avLst/>
              <a:gdLst>
                <a:gd name="T0" fmla="*/ 0 w 86"/>
                <a:gd name="T1" fmla="*/ 0 h 134"/>
                <a:gd name="T2" fmla="*/ 86 w 86"/>
                <a:gd name="T3" fmla="*/ 134 h 134"/>
                <a:gd name="T4" fmla="*/ 0 w 86"/>
                <a:gd name="T5" fmla="*/ 0 h 134"/>
                <a:gd name="T6" fmla="*/ 0 60000 65536"/>
                <a:gd name="T7" fmla="*/ 0 60000 65536"/>
                <a:gd name="T8" fmla="*/ 0 60000 65536"/>
                <a:gd name="T9" fmla="*/ 0 w 86"/>
                <a:gd name="T10" fmla="*/ 0 h 134"/>
                <a:gd name="T11" fmla="*/ 86 w 86"/>
                <a:gd name="T12" fmla="*/ 134 h 134"/>
              </a:gdLst>
              <a:ahLst/>
              <a:cxnLst>
                <a:cxn ang="T6">
                  <a:pos x="T0" y="T1"/>
                </a:cxn>
                <a:cxn ang="T7">
                  <a:pos x="T2" y="T3"/>
                </a:cxn>
                <a:cxn ang="T8">
                  <a:pos x="T4" y="T5"/>
                </a:cxn>
              </a:cxnLst>
              <a:rect l="T9" t="T10" r="T11" b="T12"/>
              <a:pathLst>
                <a:path w="86" h="134">
                  <a:moveTo>
                    <a:pt x="0" y="0"/>
                  </a:moveTo>
                  <a:lnTo>
                    <a:pt x="86" y="13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35" name="Line 132"/>
            <p:cNvSpPr>
              <a:spLocks noChangeShapeType="1"/>
            </p:cNvSpPr>
            <p:nvPr/>
          </p:nvSpPr>
          <p:spPr bwMode="auto">
            <a:xfrm flipH="1">
              <a:off x="1687" y="1584"/>
              <a:ext cx="91" cy="14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836" name="Line 133"/>
            <p:cNvSpPr>
              <a:spLocks noChangeShapeType="1"/>
            </p:cNvSpPr>
            <p:nvPr/>
          </p:nvSpPr>
          <p:spPr bwMode="auto">
            <a:xfrm>
              <a:off x="1692" y="1442"/>
              <a:ext cx="86" cy="13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837" name="Freeform 134"/>
            <p:cNvSpPr>
              <a:spLocks/>
            </p:cNvSpPr>
            <p:nvPr/>
          </p:nvSpPr>
          <p:spPr bwMode="auto">
            <a:xfrm>
              <a:off x="1687" y="1442"/>
              <a:ext cx="95" cy="142"/>
            </a:xfrm>
            <a:custGeom>
              <a:avLst/>
              <a:gdLst>
                <a:gd name="T0" fmla="*/ 0 w 95"/>
                <a:gd name="T1" fmla="*/ 4 h 142"/>
                <a:gd name="T2" fmla="*/ 9 w 95"/>
                <a:gd name="T3" fmla="*/ 0 h 142"/>
                <a:gd name="T4" fmla="*/ 95 w 95"/>
                <a:gd name="T5" fmla="*/ 133 h 142"/>
                <a:gd name="T6" fmla="*/ 95 w 95"/>
                <a:gd name="T7" fmla="*/ 142 h 142"/>
                <a:gd name="T8" fmla="*/ 87 w 95"/>
                <a:gd name="T9" fmla="*/ 142 h 142"/>
                <a:gd name="T10" fmla="*/ 0 w 95"/>
                <a:gd name="T11" fmla="*/ 4 h 142"/>
                <a:gd name="T12" fmla="*/ 0 w 95"/>
                <a:gd name="T13" fmla="*/ 4 h 142"/>
                <a:gd name="T14" fmla="*/ 0 60000 65536"/>
                <a:gd name="T15" fmla="*/ 0 60000 65536"/>
                <a:gd name="T16" fmla="*/ 0 60000 65536"/>
                <a:gd name="T17" fmla="*/ 0 60000 65536"/>
                <a:gd name="T18" fmla="*/ 0 60000 65536"/>
                <a:gd name="T19" fmla="*/ 0 60000 65536"/>
                <a:gd name="T20" fmla="*/ 0 60000 65536"/>
                <a:gd name="T21" fmla="*/ 0 w 95"/>
                <a:gd name="T22" fmla="*/ 0 h 142"/>
                <a:gd name="T23" fmla="*/ 95 w 95"/>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142">
                  <a:moveTo>
                    <a:pt x="0" y="4"/>
                  </a:moveTo>
                  <a:lnTo>
                    <a:pt x="9" y="0"/>
                  </a:lnTo>
                  <a:lnTo>
                    <a:pt x="95" y="133"/>
                  </a:lnTo>
                  <a:lnTo>
                    <a:pt x="95" y="142"/>
                  </a:lnTo>
                  <a:lnTo>
                    <a:pt x="87" y="142"/>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38" name="Freeform 135"/>
            <p:cNvSpPr>
              <a:spLocks/>
            </p:cNvSpPr>
            <p:nvPr/>
          </p:nvSpPr>
          <p:spPr bwMode="auto">
            <a:xfrm>
              <a:off x="1670" y="1465"/>
              <a:ext cx="74" cy="115"/>
            </a:xfrm>
            <a:custGeom>
              <a:avLst/>
              <a:gdLst>
                <a:gd name="T0" fmla="*/ 0 w 74"/>
                <a:gd name="T1" fmla="*/ 0 h 115"/>
                <a:gd name="T2" fmla="*/ 74 w 74"/>
                <a:gd name="T3" fmla="*/ 115 h 115"/>
                <a:gd name="T4" fmla="*/ 0 w 74"/>
                <a:gd name="T5" fmla="*/ 0 h 115"/>
                <a:gd name="T6" fmla="*/ 0 60000 65536"/>
                <a:gd name="T7" fmla="*/ 0 60000 65536"/>
                <a:gd name="T8" fmla="*/ 0 60000 65536"/>
                <a:gd name="T9" fmla="*/ 0 w 74"/>
                <a:gd name="T10" fmla="*/ 0 h 115"/>
                <a:gd name="T11" fmla="*/ 74 w 74"/>
                <a:gd name="T12" fmla="*/ 115 h 115"/>
              </a:gdLst>
              <a:ahLst/>
              <a:cxnLst>
                <a:cxn ang="T6">
                  <a:pos x="T0" y="T1"/>
                </a:cxn>
                <a:cxn ang="T7">
                  <a:pos x="T2" y="T3"/>
                </a:cxn>
                <a:cxn ang="T8">
                  <a:pos x="T4" y="T5"/>
                </a:cxn>
              </a:cxnLst>
              <a:rect l="T9" t="T10" r="T11" b="T12"/>
              <a:pathLst>
                <a:path w="74" h="115">
                  <a:moveTo>
                    <a:pt x="0" y="0"/>
                  </a:moveTo>
                  <a:lnTo>
                    <a:pt x="74" y="1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39" name="Freeform 136"/>
            <p:cNvSpPr>
              <a:spLocks/>
            </p:cNvSpPr>
            <p:nvPr/>
          </p:nvSpPr>
          <p:spPr bwMode="auto">
            <a:xfrm>
              <a:off x="1666" y="1460"/>
              <a:ext cx="82" cy="124"/>
            </a:xfrm>
            <a:custGeom>
              <a:avLst/>
              <a:gdLst>
                <a:gd name="T0" fmla="*/ 0 w 82"/>
                <a:gd name="T1" fmla="*/ 9 h 124"/>
                <a:gd name="T2" fmla="*/ 9 w 82"/>
                <a:gd name="T3" fmla="*/ 0 h 124"/>
                <a:gd name="T4" fmla="*/ 82 w 82"/>
                <a:gd name="T5" fmla="*/ 120 h 124"/>
                <a:gd name="T6" fmla="*/ 73 w 82"/>
                <a:gd name="T7" fmla="*/ 124 h 124"/>
                <a:gd name="T8" fmla="*/ 0 w 82"/>
                <a:gd name="T9" fmla="*/ 9 h 124"/>
                <a:gd name="T10" fmla="*/ 0 w 82"/>
                <a:gd name="T11" fmla="*/ 9 h 124"/>
                <a:gd name="T12" fmla="*/ 0 60000 65536"/>
                <a:gd name="T13" fmla="*/ 0 60000 65536"/>
                <a:gd name="T14" fmla="*/ 0 60000 65536"/>
                <a:gd name="T15" fmla="*/ 0 60000 65536"/>
                <a:gd name="T16" fmla="*/ 0 60000 65536"/>
                <a:gd name="T17" fmla="*/ 0 60000 65536"/>
                <a:gd name="T18" fmla="*/ 0 w 82"/>
                <a:gd name="T19" fmla="*/ 0 h 124"/>
                <a:gd name="T20" fmla="*/ 82 w 82"/>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82" h="124">
                  <a:moveTo>
                    <a:pt x="0" y="9"/>
                  </a:moveTo>
                  <a:lnTo>
                    <a:pt x="9" y="0"/>
                  </a:lnTo>
                  <a:lnTo>
                    <a:pt x="82" y="120"/>
                  </a:lnTo>
                  <a:lnTo>
                    <a:pt x="73" y="124"/>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40" name="Freeform 137"/>
            <p:cNvSpPr>
              <a:spLocks/>
            </p:cNvSpPr>
            <p:nvPr/>
          </p:nvSpPr>
          <p:spPr bwMode="auto">
            <a:xfrm>
              <a:off x="1403" y="1377"/>
              <a:ext cx="168" cy="65"/>
            </a:xfrm>
            <a:custGeom>
              <a:avLst/>
              <a:gdLst>
                <a:gd name="T0" fmla="*/ 0 w 168"/>
                <a:gd name="T1" fmla="*/ 65 h 65"/>
                <a:gd name="T2" fmla="*/ 168 w 168"/>
                <a:gd name="T3" fmla="*/ 0 h 65"/>
                <a:gd name="T4" fmla="*/ 0 w 168"/>
                <a:gd name="T5" fmla="*/ 65 h 65"/>
                <a:gd name="T6" fmla="*/ 0 60000 65536"/>
                <a:gd name="T7" fmla="*/ 0 60000 65536"/>
                <a:gd name="T8" fmla="*/ 0 60000 65536"/>
                <a:gd name="T9" fmla="*/ 0 w 168"/>
                <a:gd name="T10" fmla="*/ 0 h 65"/>
                <a:gd name="T11" fmla="*/ 168 w 168"/>
                <a:gd name="T12" fmla="*/ 65 h 65"/>
              </a:gdLst>
              <a:ahLst/>
              <a:cxnLst>
                <a:cxn ang="T6">
                  <a:pos x="T0" y="T1"/>
                </a:cxn>
                <a:cxn ang="T7">
                  <a:pos x="T2" y="T3"/>
                </a:cxn>
                <a:cxn ang="T8">
                  <a:pos x="T4" y="T5"/>
                </a:cxn>
              </a:cxnLst>
              <a:rect l="T9" t="T10" r="T11" b="T12"/>
              <a:pathLst>
                <a:path w="168" h="65">
                  <a:moveTo>
                    <a:pt x="0" y="65"/>
                  </a:moveTo>
                  <a:lnTo>
                    <a:pt x="168" y="0"/>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41" name="Line 138"/>
            <p:cNvSpPr>
              <a:spLocks noChangeShapeType="1"/>
            </p:cNvSpPr>
            <p:nvPr/>
          </p:nvSpPr>
          <p:spPr bwMode="auto">
            <a:xfrm>
              <a:off x="1666" y="1460"/>
              <a:ext cx="78" cy="12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842" name="Line 139"/>
            <p:cNvSpPr>
              <a:spLocks noChangeShapeType="1"/>
            </p:cNvSpPr>
            <p:nvPr/>
          </p:nvSpPr>
          <p:spPr bwMode="auto">
            <a:xfrm flipV="1">
              <a:off x="1403" y="1377"/>
              <a:ext cx="168" cy="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843" name="Freeform 140"/>
            <p:cNvSpPr>
              <a:spLocks/>
            </p:cNvSpPr>
            <p:nvPr/>
          </p:nvSpPr>
          <p:spPr bwMode="auto">
            <a:xfrm>
              <a:off x="1398" y="1373"/>
              <a:ext cx="177" cy="73"/>
            </a:xfrm>
            <a:custGeom>
              <a:avLst/>
              <a:gdLst>
                <a:gd name="T0" fmla="*/ 173 w 177"/>
                <a:gd name="T1" fmla="*/ 0 h 73"/>
                <a:gd name="T2" fmla="*/ 177 w 177"/>
                <a:gd name="T3" fmla="*/ 9 h 73"/>
                <a:gd name="T4" fmla="*/ 5 w 177"/>
                <a:gd name="T5" fmla="*/ 73 h 73"/>
                <a:gd name="T6" fmla="*/ 0 w 177"/>
                <a:gd name="T7" fmla="*/ 69 h 73"/>
                <a:gd name="T8" fmla="*/ 0 w 177"/>
                <a:gd name="T9" fmla="*/ 64 h 73"/>
                <a:gd name="T10" fmla="*/ 173 w 177"/>
                <a:gd name="T11" fmla="*/ 0 h 73"/>
                <a:gd name="T12" fmla="*/ 173 w 177"/>
                <a:gd name="T13" fmla="*/ 0 h 73"/>
                <a:gd name="T14" fmla="*/ 0 60000 65536"/>
                <a:gd name="T15" fmla="*/ 0 60000 65536"/>
                <a:gd name="T16" fmla="*/ 0 60000 65536"/>
                <a:gd name="T17" fmla="*/ 0 60000 65536"/>
                <a:gd name="T18" fmla="*/ 0 60000 65536"/>
                <a:gd name="T19" fmla="*/ 0 60000 65536"/>
                <a:gd name="T20" fmla="*/ 0 60000 65536"/>
                <a:gd name="T21" fmla="*/ 0 w 177"/>
                <a:gd name="T22" fmla="*/ 0 h 73"/>
                <a:gd name="T23" fmla="*/ 177 w 17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 h="73">
                  <a:moveTo>
                    <a:pt x="173" y="0"/>
                  </a:moveTo>
                  <a:lnTo>
                    <a:pt x="177" y="9"/>
                  </a:lnTo>
                  <a:lnTo>
                    <a:pt x="5" y="73"/>
                  </a:lnTo>
                  <a:lnTo>
                    <a:pt x="0" y="69"/>
                  </a:lnTo>
                  <a:lnTo>
                    <a:pt x="0" y="64"/>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44" name="Freeform 141"/>
            <p:cNvSpPr>
              <a:spLocks/>
            </p:cNvSpPr>
            <p:nvPr/>
          </p:nvSpPr>
          <p:spPr bwMode="auto">
            <a:xfrm>
              <a:off x="1182" y="1110"/>
              <a:ext cx="1" cy="184"/>
            </a:xfrm>
            <a:custGeom>
              <a:avLst/>
              <a:gdLst>
                <a:gd name="T0" fmla="*/ 0 w 1"/>
                <a:gd name="T1" fmla="*/ 184 h 184"/>
                <a:gd name="T2" fmla="*/ 0 w 1"/>
                <a:gd name="T3" fmla="*/ 0 h 184"/>
                <a:gd name="T4" fmla="*/ 0 w 1"/>
                <a:gd name="T5" fmla="*/ 184 h 184"/>
                <a:gd name="T6" fmla="*/ 0 60000 65536"/>
                <a:gd name="T7" fmla="*/ 0 60000 65536"/>
                <a:gd name="T8" fmla="*/ 0 60000 65536"/>
                <a:gd name="T9" fmla="*/ 0 w 1"/>
                <a:gd name="T10" fmla="*/ 0 h 184"/>
                <a:gd name="T11" fmla="*/ 1 w 1"/>
                <a:gd name="T12" fmla="*/ 184 h 184"/>
              </a:gdLst>
              <a:ahLst/>
              <a:cxnLst>
                <a:cxn ang="T6">
                  <a:pos x="T0" y="T1"/>
                </a:cxn>
                <a:cxn ang="T7">
                  <a:pos x="T2" y="T3"/>
                </a:cxn>
                <a:cxn ang="T8">
                  <a:pos x="T4" y="T5"/>
                </a:cxn>
              </a:cxnLst>
              <a:rect l="T9" t="T10" r="T11" b="T12"/>
              <a:pathLst>
                <a:path w="1" h="184">
                  <a:moveTo>
                    <a:pt x="0" y="184"/>
                  </a:moveTo>
                  <a:lnTo>
                    <a:pt x="0" y="0"/>
                  </a:lnTo>
                  <a:lnTo>
                    <a:pt x="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45" name="Freeform 142"/>
            <p:cNvSpPr>
              <a:spLocks/>
            </p:cNvSpPr>
            <p:nvPr/>
          </p:nvSpPr>
          <p:spPr bwMode="auto">
            <a:xfrm>
              <a:off x="1178" y="1110"/>
              <a:ext cx="9" cy="189"/>
            </a:xfrm>
            <a:custGeom>
              <a:avLst/>
              <a:gdLst>
                <a:gd name="T0" fmla="*/ 0 w 9"/>
                <a:gd name="T1" fmla="*/ 0 h 189"/>
                <a:gd name="T2" fmla="*/ 9 w 9"/>
                <a:gd name="T3" fmla="*/ 0 h 189"/>
                <a:gd name="T4" fmla="*/ 9 w 9"/>
                <a:gd name="T5" fmla="*/ 189 h 189"/>
                <a:gd name="T6" fmla="*/ 4 w 9"/>
                <a:gd name="T7" fmla="*/ 189 h 189"/>
                <a:gd name="T8" fmla="*/ 0 w 9"/>
                <a:gd name="T9" fmla="*/ 189 h 189"/>
                <a:gd name="T10" fmla="*/ 0 w 9"/>
                <a:gd name="T11" fmla="*/ 0 h 189"/>
                <a:gd name="T12" fmla="*/ 0 w 9"/>
                <a:gd name="T13" fmla="*/ 0 h 189"/>
                <a:gd name="T14" fmla="*/ 0 60000 65536"/>
                <a:gd name="T15" fmla="*/ 0 60000 65536"/>
                <a:gd name="T16" fmla="*/ 0 60000 65536"/>
                <a:gd name="T17" fmla="*/ 0 60000 65536"/>
                <a:gd name="T18" fmla="*/ 0 60000 65536"/>
                <a:gd name="T19" fmla="*/ 0 60000 65536"/>
                <a:gd name="T20" fmla="*/ 0 60000 65536"/>
                <a:gd name="T21" fmla="*/ 0 w 9"/>
                <a:gd name="T22" fmla="*/ 0 h 189"/>
                <a:gd name="T23" fmla="*/ 9 w 9"/>
                <a:gd name="T24" fmla="*/ 189 h 1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89">
                  <a:moveTo>
                    <a:pt x="0" y="0"/>
                  </a:moveTo>
                  <a:lnTo>
                    <a:pt x="9" y="0"/>
                  </a:lnTo>
                  <a:lnTo>
                    <a:pt x="9" y="189"/>
                  </a:lnTo>
                  <a:lnTo>
                    <a:pt x="4" y="189"/>
                  </a:lnTo>
                  <a:lnTo>
                    <a:pt x="0" y="18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46" name="Freeform 143"/>
            <p:cNvSpPr>
              <a:spLocks/>
            </p:cNvSpPr>
            <p:nvPr/>
          </p:nvSpPr>
          <p:spPr bwMode="auto">
            <a:xfrm>
              <a:off x="1787" y="1584"/>
              <a:ext cx="190" cy="1"/>
            </a:xfrm>
            <a:custGeom>
              <a:avLst/>
              <a:gdLst>
                <a:gd name="T0" fmla="*/ 190 w 190"/>
                <a:gd name="T1" fmla="*/ 0 h 1"/>
                <a:gd name="T2" fmla="*/ 0 w 190"/>
                <a:gd name="T3" fmla="*/ 0 h 1"/>
                <a:gd name="T4" fmla="*/ 190 w 190"/>
                <a:gd name="T5" fmla="*/ 0 h 1"/>
                <a:gd name="T6" fmla="*/ 0 60000 65536"/>
                <a:gd name="T7" fmla="*/ 0 60000 65536"/>
                <a:gd name="T8" fmla="*/ 0 60000 65536"/>
                <a:gd name="T9" fmla="*/ 0 w 190"/>
                <a:gd name="T10" fmla="*/ 0 h 1"/>
                <a:gd name="T11" fmla="*/ 190 w 190"/>
                <a:gd name="T12" fmla="*/ 1 h 1"/>
              </a:gdLst>
              <a:ahLst/>
              <a:cxnLst>
                <a:cxn ang="T6">
                  <a:pos x="T0" y="T1"/>
                </a:cxn>
                <a:cxn ang="T7">
                  <a:pos x="T2" y="T3"/>
                </a:cxn>
                <a:cxn ang="T8">
                  <a:pos x="T4" y="T5"/>
                </a:cxn>
              </a:cxnLst>
              <a:rect l="T9" t="T10" r="T11" b="T12"/>
              <a:pathLst>
                <a:path w="190" h="1">
                  <a:moveTo>
                    <a:pt x="190" y="0"/>
                  </a:moveTo>
                  <a:lnTo>
                    <a:pt x="0" y="0"/>
                  </a:lnTo>
                  <a:lnTo>
                    <a:pt x="1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47" name="Line 144"/>
            <p:cNvSpPr>
              <a:spLocks noChangeShapeType="1"/>
            </p:cNvSpPr>
            <p:nvPr/>
          </p:nvSpPr>
          <p:spPr bwMode="auto">
            <a:xfrm flipV="1">
              <a:off x="1182" y="1105"/>
              <a:ext cx="1" cy="18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848" name="Line 145"/>
            <p:cNvSpPr>
              <a:spLocks noChangeShapeType="1"/>
            </p:cNvSpPr>
            <p:nvPr/>
          </p:nvSpPr>
          <p:spPr bwMode="auto">
            <a:xfrm flipH="1">
              <a:off x="1782" y="1580"/>
              <a:ext cx="19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849" name="Freeform 146"/>
            <p:cNvSpPr>
              <a:spLocks/>
            </p:cNvSpPr>
            <p:nvPr/>
          </p:nvSpPr>
          <p:spPr bwMode="auto">
            <a:xfrm>
              <a:off x="1782" y="1575"/>
              <a:ext cx="195" cy="14"/>
            </a:xfrm>
            <a:custGeom>
              <a:avLst/>
              <a:gdLst>
                <a:gd name="T0" fmla="*/ 195 w 195"/>
                <a:gd name="T1" fmla="*/ 0 h 14"/>
                <a:gd name="T2" fmla="*/ 195 w 195"/>
                <a:gd name="T3" fmla="*/ 14 h 14"/>
                <a:gd name="T4" fmla="*/ 0 w 195"/>
                <a:gd name="T5" fmla="*/ 14 h 14"/>
                <a:gd name="T6" fmla="*/ 0 w 195"/>
                <a:gd name="T7" fmla="*/ 9 h 14"/>
                <a:gd name="T8" fmla="*/ 0 w 195"/>
                <a:gd name="T9" fmla="*/ 0 h 14"/>
                <a:gd name="T10" fmla="*/ 195 w 195"/>
                <a:gd name="T11" fmla="*/ 0 h 14"/>
                <a:gd name="T12" fmla="*/ 195 w 195"/>
                <a:gd name="T13" fmla="*/ 0 h 14"/>
                <a:gd name="T14" fmla="*/ 0 60000 65536"/>
                <a:gd name="T15" fmla="*/ 0 60000 65536"/>
                <a:gd name="T16" fmla="*/ 0 60000 65536"/>
                <a:gd name="T17" fmla="*/ 0 60000 65536"/>
                <a:gd name="T18" fmla="*/ 0 60000 65536"/>
                <a:gd name="T19" fmla="*/ 0 60000 65536"/>
                <a:gd name="T20" fmla="*/ 0 60000 65536"/>
                <a:gd name="T21" fmla="*/ 0 w 195"/>
                <a:gd name="T22" fmla="*/ 0 h 14"/>
                <a:gd name="T23" fmla="*/ 195 w 195"/>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5" h="14">
                  <a:moveTo>
                    <a:pt x="195" y="0"/>
                  </a:moveTo>
                  <a:lnTo>
                    <a:pt x="195" y="14"/>
                  </a:lnTo>
                  <a:lnTo>
                    <a:pt x="0" y="14"/>
                  </a:lnTo>
                  <a:lnTo>
                    <a:pt x="0" y="9"/>
                  </a:lnTo>
                  <a:lnTo>
                    <a:pt x="0" y="0"/>
                  </a:lnTo>
                  <a:lnTo>
                    <a:pt x="1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50" name="Freeform 147"/>
            <p:cNvSpPr>
              <a:spLocks/>
            </p:cNvSpPr>
            <p:nvPr/>
          </p:nvSpPr>
          <p:spPr bwMode="auto">
            <a:xfrm>
              <a:off x="833" y="1727"/>
              <a:ext cx="133" cy="88"/>
            </a:xfrm>
            <a:custGeom>
              <a:avLst/>
              <a:gdLst>
                <a:gd name="T0" fmla="*/ 0 w 133"/>
                <a:gd name="T1" fmla="*/ 88 h 88"/>
                <a:gd name="T2" fmla="*/ 133 w 133"/>
                <a:gd name="T3" fmla="*/ 0 h 88"/>
                <a:gd name="T4" fmla="*/ 0 w 133"/>
                <a:gd name="T5" fmla="*/ 88 h 88"/>
                <a:gd name="T6" fmla="*/ 0 60000 65536"/>
                <a:gd name="T7" fmla="*/ 0 60000 65536"/>
                <a:gd name="T8" fmla="*/ 0 60000 65536"/>
                <a:gd name="T9" fmla="*/ 0 w 133"/>
                <a:gd name="T10" fmla="*/ 0 h 88"/>
                <a:gd name="T11" fmla="*/ 133 w 133"/>
                <a:gd name="T12" fmla="*/ 88 h 88"/>
              </a:gdLst>
              <a:ahLst/>
              <a:cxnLst>
                <a:cxn ang="T6">
                  <a:pos x="T0" y="T1"/>
                </a:cxn>
                <a:cxn ang="T7">
                  <a:pos x="T2" y="T3"/>
                </a:cxn>
                <a:cxn ang="T8">
                  <a:pos x="T4" y="T5"/>
                </a:cxn>
              </a:cxnLst>
              <a:rect l="T9" t="T10" r="T11" b="T12"/>
              <a:pathLst>
                <a:path w="133" h="88">
                  <a:moveTo>
                    <a:pt x="0" y="88"/>
                  </a:moveTo>
                  <a:lnTo>
                    <a:pt x="133" y="0"/>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51" name="Freeform 148"/>
            <p:cNvSpPr>
              <a:spLocks/>
            </p:cNvSpPr>
            <p:nvPr/>
          </p:nvSpPr>
          <p:spPr bwMode="auto">
            <a:xfrm>
              <a:off x="828" y="1723"/>
              <a:ext cx="138" cy="96"/>
            </a:xfrm>
            <a:custGeom>
              <a:avLst/>
              <a:gdLst>
                <a:gd name="T0" fmla="*/ 5 w 138"/>
                <a:gd name="T1" fmla="*/ 96 h 96"/>
                <a:gd name="T2" fmla="*/ 0 w 138"/>
                <a:gd name="T3" fmla="*/ 87 h 96"/>
                <a:gd name="T4" fmla="*/ 134 w 138"/>
                <a:gd name="T5" fmla="*/ 0 h 96"/>
                <a:gd name="T6" fmla="*/ 138 w 138"/>
                <a:gd name="T7" fmla="*/ 0 h 96"/>
                <a:gd name="T8" fmla="*/ 138 w 138"/>
                <a:gd name="T9" fmla="*/ 9 h 96"/>
                <a:gd name="T10" fmla="*/ 5 w 138"/>
                <a:gd name="T11" fmla="*/ 96 h 96"/>
                <a:gd name="T12" fmla="*/ 5 w 138"/>
                <a:gd name="T13" fmla="*/ 96 h 96"/>
                <a:gd name="T14" fmla="*/ 0 60000 65536"/>
                <a:gd name="T15" fmla="*/ 0 60000 65536"/>
                <a:gd name="T16" fmla="*/ 0 60000 65536"/>
                <a:gd name="T17" fmla="*/ 0 60000 65536"/>
                <a:gd name="T18" fmla="*/ 0 60000 65536"/>
                <a:gd name="T19" fmla="*/ 0 60000 65536"/>
                <a:gd name="T20" fmla="*/ 0 60000 65536"/>
                <a:gd name="T21" fmla="*/ 0 w 138"/>
                <a:gd name="T22" fmla="*/ 0 h 96"/>
                <a:gd name="T23" fmla="*/ 138 w 138"/>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96">
                  <a:moveTo>
                    <a:pt x="5" y="96"/>
                  </a:moveTo>
                  <a:lnTo>
                    <a:pt x="0" y="87"/>
                  </a:lnTo>
                  <a:lnTo>
                    <a:pt x="134" y="0"/>
                  </a:lnTo>
                  <a:lnTo>
                    <a:pt x="138" y="0"/>
                  </a:lnTo>
                  <a:lnTo>
                    <a:pt x="138" y="9"/>
                  </a:lnTo>
                  <a:lnTo>
                    <a:pt x="5"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52" name="Freeform 149"/>
            <p:cNvSpPr>
              <a:spLocks/>
            </p:cNvSpPr>
            <p:nvPr/>
          </p:nvSpPr>
          <p:spPr bwMode="auto">
            <a:xfrm>
              <a:off x="1636" y="1902"/>
              <a:ext cx="1" cy="111"/>
            </a:xfrm>
            <a:custGeom>
              <a:avLst/>
              <a:gdLst>
                <a:gd name="T0" fmla="*/ 0 w 1"/>
                <a:gd name="T1" fmla="*/ 111 h 111"/>
                <a:gd name="T2" fmla="*/ 0 w 1"/>
                <a:gd name="T3" fmla="*/ 0 h 111"/>
                <a:gd name="T4" fmla="*/ 0 w 1"/>
                <a:gd name="T5" fmla="*/ 111 h 111"/>
                <a:gd name="T6" fmla="*/ 0 60000 65536"/>
                <a:gd name="T7" fmla="*/ 0 60000 65536"/>
                <a:gd name="T8" fmla="*/ 0 60000 65536"/>
                <a:gd name="T9" fmla="*/ 0 w 1"/>
                <a:gd name="T10" fmla="*/ 0 h 111"/>
                <a:gd name="T11" fmla="*/ 1 w 1"/>
                <a:gd name="T12" fmla="*/ 111 h 111"/>
              </a:gdLst>
              <a:ahLst/>
              <a:cxnLst>
                <a:cxn ang="T6">
                  <a:pos x="T0" y="T1"/>
                </a:cxn>
                <a:cxn ang="T7">
                  <a:pos x="T2" y="T3"/>
                </a:cxn>
                <a:cxn ang="T8">
                  <a:pos x="T4" y="T5"/>
                </a:cxn>
              </a:cxnLst>
              <a:rect l="T9" t="T10" r="T11" b="T12"/>
              <a:pathLst>
                <a:path w="1" h="111">
                  <a:moveTo>
                    <a:pt x="0" y="111"/>
                  </a:moveTo>
                  <a:lnTo>
                    <a:pt x="0" y="0"/>
                  </a:lnTo>
                  <a:lnTo>
                    <a:pt x="0"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53" name="Line 150"/>
            <p:cNvSpPr>
              <a:spLocks noChangeShapeType="1"/>
            </p:cNvSpPr>
            <p:nvPr/>
          </p:nvSpPr>
          <p:spPr bwMode="auto">
            <a:xfrm flipV="1">
              <a:off x="828" y="1723"/>
              <a:ext cx="134" cy="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854" name="Line 151"/>
            <p:cNvSpPr>
              <a:spLocks noChangeShapeType="1"/>
            </p:cNvSpPr>
            <p:nvPr/>
          </p:nvSpPr>
          <p:spPr bwMode="auto">
            <a:xfrm flipV="1">
              <a:off x="1631" y="1902"/>
              <a:ext cx="1" cy="11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855" name="Freeform 152"/>
            <p:cNvSpPr>
              <a:spLocks/>
            </p:cNvSpPr>
            <p:nvPr/>
          </p:nvSpPr>
          <p:spPr bwMode="auto">
            <a:xfrm>
              <a:off x="1631" y="1902"/>
              <a:ext cx="9" cy="111"/>
            </a:xfrm>
            <a:custGeom>
              <a:avLst/>
              <a:gdLst>
                <a:gd name="T0" fmla="*/ 9 w 9"/>
                <a:gd name="T1" fmla="*/ 111 h 111"/>
                <a:gd name="T2" fmla="*/ 0 w 9"/>
                <a:gd name="T3" fmla="*/ 111 h 111"/>
                <a:gd name="T4" fmla="*/ 0 w 9"/>
                <a:gd name="T5" fmla="*/ 0 h 111"/>
                <a:gd name="T6" fmla="*/ 9 w 9"/>
                <a:gd name="T7" fmla="*/ 0 h 111"/>
                <a:gd name="T8" fmla="*/ 9 w 9"/>
                <a:gd name="T9" fmla="*/ 111 h 111"/>
                <a:gd name="T10" fmla="*/ 9 w 9"/>
                <a:gd name="T11" fmla="*/ 111 h 111"/>
                <a:gd name="T12" fmla="*/ 0 60000 65536"/>
                <a:gd name="T13" fmla="*/ 0 60000 65536"/>
                <a:gd name="T14" fmla="*/ 0 60000 65536"/>
                <a:gd name="T15" fmla="*/ 0 60000 65536"/>
                <a:gd name="T16" fmla="*/ 0 60000 65536"/>
                <a:gd name="T17" fmla="*/ 0 60000 65536"/>
                <a:gd name="T18" fmla="*/ 0 w 9"/>
                <a:gd name="T19" fmla="*/ 0 h 111"/>
                <a:gd name="T20" fmla="*/ 9 w 9"/>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9" h="111">
                  <a:moveTo>
                    <a:pt x="9" y="111"/>
                  </a:moveTo>
                  <a:lnTo>
                    <a:pt x="0" y="111"/>
                  </a:lnTo>
                  <a:lnTo>
                    <a:pt x="0" y="0"/>
                  </a:lnTo>
                  <a:lnTo>
                    <a:pt x="9" y="0"/>
                  </a:lnTo>
                  <a:lnTo>
                    <a:pt x="9"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856" name="Rectangle 153"/>
            <p:cNvSpPr>
              <a:spLocks noChangeArrowheads="1"/>
            </p:cNvSpPr>
            <p:nvPr/>
          </p:nvSpPr>
          <p:spPr bwMode="auto">
            <a:xfrm>
              <a:off x="929" y="1365"/>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70857" name="Rectangle 154"/>
            <p:cNvSpPr>
              <a:spLocks noChangeArrowheads="1"/>
            </p:cNvSpPr>
            <p:nvPr/>
          </p:nvSpPr>
          <p:spPr bwMode="auto">
            <a:xfrm>
              <a:off x="1145" y="1789"/>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70858" name="Rectangle 155"/>
            <p:cNvSpPr>
              <a:spLocks noChangeArrowheads="1"/>
            </p:cNvSpPr>
            <p:nvPr/>
          </p:nvSpPr>
          <p:spPr bwMode="auto">
            <a:xfrm>
              <a:off x="1594" y="1734"/>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70859" name="Rectangle 156"/>
            <p:cNvSpPr>
              <a:spLocks noChangeArrowheads="1"/>
            </p:cNvSpPr>
            <p:nvPr/>
          </p:nvSpPr>
          <p:spPr bwMode="auto">
            <a:xfrm>
              <a:off x="1594" y="1278"/>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70860" name="Rectangle 157"/>
            <p:cNvSpPr>
              <a:spLocks noChangeArrowheads="1"/>
            </p:cNvSpPr>
            <p:nvPr/>
          </p:nvSpPr>
          <p:spPr bwMode="auto">
            <a:xfrm>
              <a:off x="1145" y="942"/>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1400"/>
            </a:p>
          </p:txBody>
        </p:sp>
        <p:sp>
          <p:nvSpPr>
            <p:cNvPr id="70861" name="Rectangle 158"/>
            <p:cNvSpPr>
              <a:spLocks noChangeArrowheads="1"/>
            </p:cNvSpPr>
            <p:nvPr/>
          </p:nvSpPr>
          <p:spPr bwMode="auto">
            <a:xfrm>
              <a:off x="1991" y="1503"/>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1400"/>
            </a:p>
          </p:txBody>
        </p:sp>
        <p:sp>
          <p:nvSpPr>
            <p:cNvPr id="70862" name="Rectangle 159"/>
            <p:cNvSpPr>
              <a:spLocks noChangeArrowheads="1"/>
            </p:cNvSpPr>
            <p:nvPr/>
          </p:nvSpPr>
          <p:spPr bwMode="auto">
            <a:xfrm>
              <a:off x="718" y="1789"/>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1400"/>
            </a:p>
          </p:txBody>
        </p:sp>
        <p:sp>
          <p:nvSpPr>
            <p:cNvPr id="70863" name="Rectangle 160"/>
            <p:cNvSpPr>
              <a:spLocks noChangeArrowheads="1"/>
            </p:cNvSpPr>
            <p:nvPr/>
          </p:nvSpPr>
          <p:spPr bwMode="auto">
            <a:xfrm>
              <a:off x="1594" y="2015"/>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1400"/>
            </a:p>
          </p:txBody>
        </p:sp>
      </p:grpSp>
      <p:sp>
        <p:nvSpPr>
          <p:cNvPr id="70789" name="Text Box 161"/>
          <p:cNvSpPr txBox="1">
            <a:spLocks noChangeArrowheads="1"/>
          </p:cNvSpPr>
          <p:nvPr/>
        </p:nvSpPr>
        <p:spPr bwMode="auto">
          <a:xfrm>
            <a:off x="860425" y="5159375"/>
            <a:ext cx="9874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a:latin typeface="Calibri" pitchFamily="34" charset="0"/>
              </a:rPr>
              <a:t>Purine</a:t>
            </a:r>
          </a:p>
        </p:txBody>
      </p:sp>
      <p:sp>
        <p:nvSpPr>
          <p:cNvPr id="70790" name="Line 292"/>
          <p:cNvSpPr>
            <a:spLocks noChangeShapeType="1"/>
          </p:cNvSpPr>
          <p:nvPr/>
        </p:nvSpPr>
        <p:spPr bwMode="auto">
          <a:xfrm flipV="1">
            <a:off x="3943350" y="3041650"/>
            <a:ext cx="0" cy="273050"/>
          </a:xfrm>
          <a:prstGeom prst="line">
            <a:avLst/>
          </a:prstGeom>
          <a:noFill/>
          <a:ln w="19050">
            <a:solidFill>
              <a:srgbClr val="3333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791" name="Line 293"/>
          <p:cNvSpPr>
            <a:spLocks noChangeShapeType="1"/>
          </p:cNvSpPr>
          <p:nvPr/>
        </p:nvSpPr>
        <p:spPr bwMode="auto">
          <a:xfrm flipV="1">
            <a:off x="4699000" y="4260850"/>
            <a:ext cx="0" cy="273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792" name="Text Box 295"/>
          <p:cNvSpPr txBox="1">
            <a:spLocks noChangeArrowheads="1"/>
          </p:cNvSpPr>
          <p:nvPr/>
        </p:nvSpPr>
        <p:spPr bwMode="auto">
          <a:xfrm>
            <a:off x="1044575" y="3325813"/>
            <a:ext cx="273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6</a:t>
            </a:r>
          </a:p>
        </p:txBody>
      </p:sp>
      <p:sp>
        <p:nvSpPr>
          <p:cNvPr id="70793" name="Text Box 296"/>
          <p:cNvSpPr txBox="1">
            <a:spLocks noChangeArrowheads="1"/>
          </p:cNvSpPr>
          <p:nvPr/>
        </p:nvSpPr>
        <p:spPr bwMode="auto">
          <a:xfrm>
            <a:off x="804863" y="3475038"/>
            <a:ext cx="273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1</a:t>
            </a:r>
          </a:p>
        </p:txBody>
      </p:sp>
      <p:sp>
        <p:nvSpPr>
          <p:cNvPr id="70794" name="Text Box 297"/>
          <p:cNvSpPr txBox="1">
            <a:spLocks noChangeArrowheads="1"/>
          </p:cNvSpPr>
          <p:nvPr/>
        </p:nvSpPr>
        <p:spPr bwMode="auto">
          <a:xfrm>
            <a:off x="785813" y="3719513"/>
            <a:ext cx="273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2</a:t>
            </a:r>
          </a:p>
        </p:txBody>
      </p:sp>
      <p:sp>
        <p:nvSpPr>
          <p:cNvPr id="70795" name="Text Box 298"/>
          <p:cNvSpPr txBox="1">
            <a:spLocks noChangeArrowheads="1"/>
          </p:cNvSpPr>
          <p:nvPr/>
        </p:nvSpPr>
        <p:spPr bwMode="auto">
          <a:xfrm>
            <a:off x="1017588" y="3871913"/>
            <a:ext cx="273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3</a:t>
            </a:r>
          </a:p>
        </p:txBody>
      </p:sp>
      <p:sp>
        <p:nvSpPr>
          <p:cNvPr id="70796" name="Text Box 299"/>
          <p:cNvSpPr txBox="1">
            <a:spLocks noChangeArrowheads="1"/>
          </p:cNvSpPr>
          <p:nvPr/>
        </p:nvSpPr>
        <p:spPr bwMode="auto">
          <a:xfrm>
            <a:off x="1204913" y="3790950"/>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4</a:t>
            </a:r>
          </a:p>
        </p:txBody>
      </p:sp>
      <p:sp>
        <p:nvSpPr>
          <p:cNvPr id="70797" name="Text Box 300"/>
          <p:cNvSpPr txBox="1">
            <a:spLocks noChangeArrowheads="1"/>
          </p:cNvSpPr>
          <p:nvPr/>
        </p:nvSpPr>
        <p:spPr bwMode="auto">
          <a:xfrm>
            <a:off x="1212850" y="3467100"/>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5</a:t>
            </a:r>
          </a:p>
        </p:txBody>
      </p:sp>
      <p:sp>
        <p:nvSpPr>
          <p:cNvPr id="70798" name="Text Box 301"/>
          <p:cNvSpPr txBox="1">
            <a:spLocks noChangeArrowheads="1"/>
          </p:cNvSpPr>
          <p:nvPr/>
        </p:nvSpPr>
        <p:spPr bwMode="auto">
          <a:xfrm>
            <a:off x="1662113" y="3433763"/>
            <a:ext cx="273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7</a:t>
            </a:r>
          </a:p>
        </p:txBody>
      </p:sp>
      <p:sp>
        <p:nvSpPr>
          <p:cNvPr id="70799" name="Text Box 302"/>
          <p:cNvSpPr txBox="1">
            <a:spLocks noChangeArrowheads="1"/>
          </p:cNvSpPr>
          <p:nvPr/>
        </p:nvSpPr>
        <p:spPr bwMode="auto">
          <a:xfrm>
            <a:off x="1814513" y="3586163"/>
            <a:ext cx="273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8</a:t>
            </a:r>
          </a:p>
        </p:txBody>
      </p:sp>
      <p:sp>
        <p:nvSpPr>
          <p:cNvPr id="70800" name="Text Box 303"/>
          <p:cNvSpPr txBox="1">
            <a:spLocks noChangeArrowheads="1"/>
          </p:cNvSpPr>
          <p:nvPr/>
        </p:nvSpPr>
        <p:spPr bwMode="auto">
          <a:xfrm>
            <a:off x="1712913" y="381317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9</a:t>
            </a:r>
          </a:p>
        </p:txBody>
      </p:sp>
      <p:sp>
        <p:nvSpPr>
          <p:cNvPr id="70801" name="Line 304"/>
          <p:cNvSpPr>
            <a:spLocks noChangeShapeType="1"/>
          </p:cNvSpPr>
          <p:nvPr/>
        </p:nvSpPr>
        <p:spPr bwMode="auto">
          <a:xfrm flipV="1">
            <a:off x="7734300" y="4362450"/>
            <a:ext cx="0" cy="273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
          <p:cNvSpPr txBox="1">
            <a:spLocks noChangeArrowheads="1"/>
          </p:cNvSpPr>
          <p:nvPr/>
        </p:nvSpPr>
        <p:spPr bwMode="auto">
          <a:xfrm>
            <a:off x="669925" y="420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atin typeface="Calibri" pitchFamily="34" charset="0"/>
            </a:endParaRPr>
          </a:p>
        </p:txBody>
      </p:sp>
      <p:sp>
        <p:nvSpPr>
          <p:cNvPr id="19458" name="Text Box 3"/>
          <p:cNvSpPr txBox="1">
            <a:spLocks noChangeArrowheads="1"/>
          </p:cNvSpPr>
          <p:nvPr/>
        </p:nvSpPr>
        <p:spPr bwMode="auto">
          <a:xfrm>
            <a:off x="220663" y="261938"/>
            <a:ext cx="86852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3600" i="1">
                <a:solidFill>
                  <a:srgbClr val="953735"/>
                </a:solidFill>
                <a:latin typeface="Calibri" pitchFamily="34" charset="0"/>
              </a:rPr>
              <a:t>Amino acids with Non-polar (hydrophobic) Sidechains - I</a:t>
            </a:r>
          </a:p>
        </p:txBody>
      </p:sp>
      <p:pic>
        <p:nvPicPr>
          <p:cNvPr id="19459" name="Picture 4" descr="alan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1870075"/>
            <a:ext cx="1201738" cy="1063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60" name="Picture 5" descr="va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708150"/>
            <a:ext cx="1485900" cy="1262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61" name="Picture 6" descr="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3913188"/>
            <a:ext cx="153987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62" name="Picture 7" descr="leuc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1400" y="3925888"/>
            <a:ext cx="1546225" cy="1174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63" name="Text Box 8"/>
          <p:cNvSpPr txBox="1">
            <a:spLocks noChangeArrowheads="1"/>
          </p:cNvSpPr>
          <p:nvPr/>
        </p:nvSpPr>
        <p:spPr bwMode="auto">
          <a:xfrm>
            <a:off x="3508375" y="3100388"/>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Alanine: A; ala</a:t>
            </a:r>
          </a:p>
        </p:txBody>
      </p:sp>
      <p:sp>
        <p:nvSpPr>
          <p:cNvPr id="19464" name="Text Box 9"/>
          <p:cNvSpPr txBox="1">
            <a:spLocks noChangeArrowheads="1"/>
          </p:cNvSpPr>
          <p:nvPr/>
        </p:nvSpPr>
        <p:spPr bwMode="auto">
          <a:xfrm>
            <a:off x="6473825" y="3052763"/>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Valine: V; val</a:t>
            </a:r>
          </a:p>
        </p:txBody>
      </p:sp>
      <p:sp>
        <p:nvSpPr>
          <p:cNvPr id="19465" name="Text Box 10"/>
          <p:cNvSpPr txBox="1">
            <a:spLocks noChangeArrowheads="1"/>
          </p:cNvSpPr>
          <p:nvPr/>
        </p:nvSpPr>
        <p:spPr bwMode="auto">
          <a:xfrm>
            <a:off x="5318125" y="5232400"/>
            <a:ext cx="177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Isoleucine: I; Ile</a:t>
            </a:r>
          </a:p>
        </p:txBody>
      </p:sp>
      <p:sp>
        <p:nvSpPr>
          <p:cNvPr id="19466" name="Text Box 11"/>
          <p:cNvSpPr txBox="1">
            <a:spLocks noChangeArrowheads="1"/>
          </p:cNvSpPr>
          <p:nvPr/>
        </p:nvSpPr>
        <p:spPr bwMode="auto">
          <a:xfrm>
            <a:off x="1889125" y="5295900"/>
            <a:ext cx="167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Leucine: L; leu</a:t>
            </a:r>
          </a:p>
        </p:txBody>
      </p:sp>
      <p:pic>
        <p:nvPicPr>
          <p:cNvPr id="19467" name="Picture 12" descr="glyc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388" y="2027238"/>
            <a:ext cx="1371600" cy="849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68" name="Text Box 13"/>
          <p:cNvSpPr txBox="1">
            <a:spLocks noChangeArrowheads="1"/>
          </p:cNvSpPr>
          <p:nvPr/>
        </p:nvSpPr>
        <p:spPr bwMode="auto">
          <a:xfrm>
            <a:off x="823913" y="3103563"/>
            <a:ext cx="1670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Glycine: G; gly</a:t>
            </a:r>
          </a:p>
        </p:txBody>
      </p:sp>
      <p:pic>
        <p:nvPicPr>
          <p:cNvPr id="19469" name="Picture 14" descr="ala3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1863725"/>
            <a:ext cx="12827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5" descr="gly3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6450" y="2003425"/>
            <a:ext cx="96043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16" descr="val3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5700" y="1700213"/>
            <a:ext cx="12858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7" descr="leu3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5563" y="3917950"/>
            <a:ext cx="1512887"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18" descr="ile3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99213" y="3911600"/>
            <a:ext cx="126047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762000" y="76200"/>
            <a:ext cx="7772400" cy="1143000"/>
          </a:xfrm>
        </p:spPr>
        <p:txBody>
          <a:bodyPr/>
          <a:lstStyle/>
          <a:p>
            <a:pPr eaLnBrk="1" hangingPunct="1"/>
            <a:r>
              <a:rPr lang="en-US" sz="3600" smtClean="0">
                <a:solidFill>
                  <a:srgbClr val="800000"/>
                </a:solidFill>
                <a:ea typeface="ＭＳ Ｐゴシック" pitchFamily="34" charset="-128"/>
              </a:rPr>
              <a:t>Pyrimidines</a:t>
            </a:r>
          </a:p>
        </p:txBody>
      </p:sp>
      <p:sp>
        <p:nvSpPr>
          <p:cNvPr id="72706" name="Freeform 37"/>
          <p:cNvSpPr>
            <a:spLocks/>
          </p:cNvSpPr>
          <p:nvPr/>
        </p:nvSpPr>
        <p:spPr bwMode="auto">
          <a:xfrm>
            <a:off x="792163" y="3759200"/>
            <a:ext cx="1587" cy="292100"/>
          </a:xfrm>
          <a:custGeom>
            <a:avLst/>
            <a:gdLst>
              <a:gd name="T0" fmla="*/ 0 w 1587"/>
              <a:gd name="T1" fmla="*/ 0 h 184"/>
              <a:gd name="T2" fmla="*/ 0 w 1587"/>
              <a:gd name="T3" fmla="*/ 2147483647 h 184"/>
              <a:gd name="T4" fmla="*/ 0 w 1587"/>
              <a:gd name="T5" fmla="*/ 0 h 184"/>
              <a:gd name="T6" fmla="*/ 0 60000 65536"/>
              <a:gd name="T7" fmla="*/ 0 60000 65536"/>
              <a:gd name="T8" fmla="*/ 0 60000 65536"/>
              <a:gd name="T9" fmla="*/ 0 w 1587"/>
              <a:gd name="T10" fmla="*/ 0 h 184"/>
              <a:gd name="T11" fmla="*/ 1587 w 1587"/>
              <a:gd name="T12" fmla="*/ 184 h 184"/>
            </a:gdLst>
            <a:ahLst/>
            <a:cxnLst>
              <a:cxn ang="T6">
                <a:pos x="T0" y="T1"/>
              </a:cxn>
              <a:cxn ang="T7">
                <a:pos x="T2" y="T3"/>
              </a:cxn>
              <a:cxn ang="T8">
                <a:pos x="T4" y="T5"/>
              </a:cxn>
            </a:cxnLst>
            <a:rect l="T9" t="T10" r="T11" b="T12"/>
            <a:pathLst>
              <a:path w="1587" h="184">
                <a:moveTo>
                  <a:pt x="0" y="0"/>
                </a:moveTo>
                <a:lnTo>
                  <a:pt x="0" y="1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07" name="Freeform 39"/>
          <p:cNvSpPr>
            <a:spLocks/>
          </p:cNvSpPr>
          <p:nvPr/>
        </p:nvSpPr>
        <p:spPr bwMode="auto">
          <a:xfrm>
            <a:off x="798513" y="4065588"/>
            <a:ext cx="231775" cy="153987"/>
          </a:xfrm>
          <a:custGeom>
            <a:avLst/>
            <a:gdLst>
              <a:gd name="T0" fmla="*/ 0 w 146"/>
              <a:gd name="T1" fmla="*/ 0 h 97"/>
              <a:gd name="T2" fmla="*/ 2147483647 w 146"/>
              <a:gd name="T3" fmla="*/ 2147483647 h 97"/>
              <a:gd name="T4" fmla="*/ 0 w 146"/>
              <a:gd name="T5" fmla="*/ 0 h 97"/>
              <a:gd name="T6" fmla="*/ 0 60000 65536"/>
              <a:gd name="T7" fmla="*/ 0 60000 65536"/>
              <a:gd name="T8" fmla="*/ 0 60000 65536"/>
              <a:gd name="T9" fmla="*/ 0 w 146"/>
              <a:gd name="T10" fmla="*/ 0 h 97"/>
              <a:gd name="T11" fmla="*/ 146 w 146"/>
              <a:gd name="T12" fmla="*/ 97 h 97"/>
            </a:gdLst>
            <a:ahLst/>
            <a:cxnLst>
              <a:cxn ang="T6">
                <a:pos x="T0" y="T1"/>
              </a:cxn>
              <a:cxn ang="T7">
                <a:pos x="T2" y="T3"/>
              </a:cxn>
              <a:cxn ang="T8">
                <a:pos x="T4" y="T5"/>
              </a:cxn>
            </a:cxnLst>
            <a:rect l="T9" t="T10" r="T11" b="T12"/>
            <a:pathLst>
              <a:path w="146" h="97">
                <a:moveTo>
                  <a:pt x="0" y="0"/>
                </a:moveTo>
                <a:lnTo>
                  <a:pt x="146" y="9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08" name="Freeform 43"/>
          <p:cNvSpPr>
            <a:spLocks/>
          </p:cNvSpPr>
          <p:nvPr/>
        </p:nvSpPr>
        <p:spPr bwMode="auto">
          <a:xfrm>
            <a:off x="839788" y="4029075"/>
            <a:ext cx="219075" cy="146050"/>
          </a:xfrm>
          <a:custGeom>
            <a:avLst/>
            <a:gdLst>
              <a:gd name="T0" fmla="*/ 2147483647 w 138"/>
              <a:gd name="T1" fmla="*/ 2147483647 h 92"/>
              <a:gd name="T2" fmla="*/ 0 w 138"/>
              <a:gd name="T3" fmla="*/ 0 h 92"/>
              <a:gd name="T4" fmla="*/ 2147483647 w 138"/>
              <a:gd name="T5" fmla="*/ 2147483647 h 92"/>
              <a:gd name="T6" fmla="*/ 0 60000 65536"/>
              <a:gd name="T7" fmla="*/ 0 60000 65536"/>
              <a:gd name="T8" fmla="*/ 0 60000 65536"/>
              <a:gd name="T9" fmla="*/ 0 w 138"/>
              <a:gd name="T10" fmla="*/ 0 h 92"/>
              <a:gd name="T11" fmla="*/ 138 w 138"/>
              <a:gd name="T12" fmla="*/ 92 h 92"/>
            </a:gdLst>
            <a:ahLst/>
            <a:cxnLst>
              <a:cxn ang="T6">
                <a:pos x="T0" y="T1"/>
              </a:cxn>
              <a:cxn ang="T7">
                <a:pos x="T2" y="T3"/>
              </a:cxn>
              <a:cxn ang="T8">
                <a:pos x="T4" y="T5"/>
              </a:cxn>
            </a:cxnLst>
            <a:rect l="T9" t="T10" r="T11" b="T12"/>
            <a:pathLst>
              <a:path w="138" h="92">
                <a:moveTo>
                  <a:pt x="138" y="92"/>
                </a:moveTo>
                <a:lnTo>
                  <a:pt x="0" y="0"/>
                </a:lnTo>
                <a:lnTo>
                  <a:pt x="138"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09" name="Freeform 45"/>
          <p:cNvSpPr>
            <a:spLocks/>
          </p:cNvSpPr>
          <p:nvPr/>
        </p:nvSpPr>
        <p:spPr bwMode="auto">
          <a:xfrm>
            <a:off x="1257300" y="4065588"/>
            <a:ext cx="211138" cy="139700"/>
          </a:xfrm>
          <a:custGeom>
            <a:avLst/>
            <a:gdLst>
              <a:gd name="T0" fmla="*/ 0 w 133"/>
              <a:gd name="T1" fmla="*/ 2147483647 h 88"/>
              <a:gd name="T2" fmla="*/ 2147483647 w 133"/>
              <a:gd name="T3" fmla="*/ 0 h 88"/>
              <a:gd name="T4" fmla="*/ 0 w 133"/>
              <a:gd name="T5" fmla="*/ 2147483647 h 88"/>
              <a:gd name="T6" fmla="*/ 0 60000 65536"/>
              <a:gd name="T7" fmla="*/ 0 60000 65536"/>
              <a:gd name="T8" fmla="*/ 0 60000 65536"/>
              <a:gd name="T9" fmla="*/ 0 w 133"/>
              <a:gd name="T10" fmla="*/ 0 h 88"/>
              <a:gd name="T11" fmla="*/ 133 w 133"/>
              <a:gd name="T12" fmla="*/ 88 h 88"/>
            </a:gdLst>
            <a:ahLst/>
            <a:cxnLst>
              <a:cxn ang="T6">
                <a:pos x="T0" y="T1"/>
              </a:cxn>
              <a:cxn ang="T7">
                <a:pos x="T2" y="T3"/>
              </a:cxn>
              <a:cxn ang="T8">
                <a:pos x="T4" y="T5"/>
              </a:cxn>
            </a:cxnLst>
            <a:rect l="T9" t="T10" r="T11" b="T12"/>
            <a:pathLst>
              <a:path w="133" h="88">
                <a:moveTo>
                  <a:pt x="0" y="88"/>
                </a:moveTo>
                <a:lnTo>
                  <a:pt x="133" y="0"/>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10" name="Freeform 49"/>
          <p:cNvSpPr>
            <a:spLocks/>
          </p:cNvSpPr>
          <p:nvPr/>
        </p:nvSpPr>
        <p:spPr bwMode="auto">
          <a:xfrm>
            <a:off x="1474788" y="3621088"/>
            <a:ext cx="1587" cy="430212"/>
          </a:xfrm>
          <a:custGeom>
            <a:avLst/>
            <a:gdLst>
              <a:gd name="T0" fmla="*/ 0 w 1587"/>
              <a:gd name="T1" fmla="*/ 0 h 271"/>
              <a:gd name="T2" fmla="*/ 0 w 1587"/>
              <a:gd name="T3" fmla="*/ 2147483647 h 271"/>
              <a:gd name="T4" fmla="*/ 0 w 1587"/>
              <a:gd name="T5" fmla="*/ 0 h 271"/>
              <a:gd name="T6" fmla="*/ 0 60000 65536"/>
              <a:gd name="T7" fmla="*/ 0 60000 65536"/>
              <a:gd name="T8" fmla="*/ 0 60000 65536"/>
              <a:gd name="T9" fmla="*/ 0 w 1587"/>
              <a:gd name="T10" fmla="*/ 0 h 271"/>
              <a:gd name="T11" fmla="*/ 1587 w 1587"/>
              <a:gd name="T12" fmla="*/ 271 h 271"/>
            </a:gdLst>
            <a:ahLst/>
            <a:cxnLst>
              <a:cxn ang="T6">
                <a:pos x="T0" y="T1"/>
              </a:cxn>
              <a:cxn ang="T7">
                <a:pos x="T2" y="T3"/>
              </a:cxn>
              <a:cxn ang="T8">
                <a:pos x="T4" y="T5"/>
              </a:cxn>
            </a:cxnLst>
            <a:rect l="T9" t="T10" r="T11" b="T12"/>
            <a:pathLst>
              <a:path w="1587" h="271">
                <a:moveTo>
                  <a:pt x="0" y="0"/>
                </a:moveTo>
                <a:lnTo>
                  <a:pt x="0" y="2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11" name="Freeform 51"/>
          <p:cNvSpPr>
            <a:spLocks/>
          </p:cNvSpPr>
          <p:nvPr/>
        </p:nvSpPr>
        <p:spPr bwMode="auto">
          <a:xfrm>
            <a:off x="1427163" y="3643313"/>
            <a:ext cx="1587" cy="385762"/>
          </a:xfrm>
          <a:custGeom>
            <a:avLst/>
            <a:gdLst>
              <a:gd name="T0" fmla="*/ 0 w 1587"/>
              <a:gd name="T1" fmla="*/ 0 h 243"/>
              <a:gd name="T2" fmla="*/ 0 w 1587"/>
              <a:gd name="T3" fmla="*/ 2147483647 h 243"/>
              <a:gd name="T4" fmla="*/ 0 w 1587"/>
              <a:gd name="T5" fmla="*/ 0 h 243"/>
              <a:gd name="T6" fmla="*/ 0 60000 65536"/>
              <a:gd name="T7" fmla="*/ 0 60000 65536"/>
              <a:gd name="T8" fmla="*/ 0 60000 65536"/>
              <a:gd name="T9" fmla="*/ 0 w 1587"/>
              <a:gd name="T10" fmla="*/ 0 h 243"/>
              <a:gd name="T11" fmla="*/ 1587 w 1587"/>
              <a:gd name="T12" fmla="*/ 243 h 243"/>
            </a:gdLst>
            <a:ahLst/>
            <a:cxnLst>
              <a:cxn ang="T6">
                <a:pos x="T0" y="T1"/>
              </a:cxn>
              <a:cxn ang="T7">
                <a:pos x="T2" y="T3"/>
              </a:cxn>
              <a:cxn ang="T8">
                <a:pos x="T4" y="T5"/>
              </a:cxn>
            </a:cxnLst>
            <a:rect l="T9" t="T10" r="T11" b="T12"/>
            <a:pathLst>
              <a:path w="1587" h="243">
                <a:moveTo>
                  <a:pt x="0" y="0"/>
                </a:moveTo>
                <a:lnTo>
                  <a:pt x="0" y="2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12" name="Freeform 55"/>
          <p:cNvSpPr>
            <a:spLocks/>
          </p:cNvSpPr>
          <p:nvPr/>
        </p:nvSpPr>
        <p:spPr bwMode="auto">
          <a:xfrm>
            <a:off x="1139825" y="3394075"/>
            <a:ext cx="328613" cy="219075"/>
          </a:xfrm>
          <a:custGeom>
            <a:avLst/>
            <a:gdLst>
              <a:gd name="T0" fmla="*/ 0 w 207"/>
              <a:gd name="T1" fmla="*/ 0 h 138"/>
              <a:gd name="T2" fmla="*/ 2147483647 w 207"/>
              <a:gd name="T3" fmla="*/ 2147483647 h 138"/>
              <a:gd name="T4" fmla="*/ 0 w 207"/>
              <a:gd name="T5" fmla="*/ 0 h 138"/>
              <a:gd name="T6" fmla="*/ 0 60000 65536"/>
              <a:gd name="T7" fmla="*/ 0 60000 65536"/>
              <a:gd name="T8" fmla="*/ 0 60000 65536"/>
              <a:gd name="T9" fmla="*/ 0 w 207"/>
              <a:gd name="T10" fmla="*/ 0 h 138"/>
              <a:gd name="T11" fmla="*/ 207 w 207"/>
              <a:gd name="T12" fmla="*/ 138 h 138"/>
            </a:gdLst>
            <a:ahLst/>
            <a:cxnLst>
              <a:cxn ang="T6">
                <a:pos x="T0" y="T1"/>
              </a:cxn>
              <a:cxn ang="T7">
                <a:pos x="T2" y="T3"/>
              </a:cxn>
              <a:cxn ang="T8">
                <a:pos x="T4" y="T5"/>
              </a:cxn>
            </a:cxnLst>
            <a:rect l="T9" t="T10" r="T11" b="T12"/>
            <a:pathLst>
              <a:path w="207" h="138">
                <a:moveTo>
                  <a:pt x="0" y="0"/>
                </a:moveTo>
                <a:lnTo>
                  <a:pt x="207" y="13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13" name="Freeform 57"/>
          <p:cNvSpPr>
            <a:spLocks/>
          </p:cNvSpPr>
          <p:nvPr/>
        </p:nvSpPr>
        <p:spPr bwMode="auto">
          <a:xfrm>
            <a:off x="922338" y="3394075"/>
            <a:ext cx="204787" cy="139700"/>
          </a:xfrm>
          <a:custGeom>
            <a:avLst/>
            <a:gdLst>
              <a:gd name="T0" fmla="*/ 2147483647 w 129"/>
              <a:gd name="T1" fmla="*/ 0 h 88"/>
              <a:gd name="T2" fmla="*/ 0 w 129"/>
              <a:gd name="T3" fmla="*/ 2147483647 h 88"/>
              <a:gd name="T4" fmla="*/ 2147483647 w 129"/>
              <a:gd name="T5" fmla="*/ 0 h 88"/>
              <a:gd name="T6" fmla="*/ 0 60000 65536"/>
              <a:gd name="T7" fmla="*/ 0 60000 65536"/>
              <a:gd name="T8" fmla="*/ 0 60000 65536"/>
              <a:gd name="T9" fmla="*/ 0 w 129"/>
              <a:gd name="T10" fmla="*/ 0 h 88"/>
              <a:gd name="T11" fmla="*/ 129 w 129"/>
              <a:gd name="T12" fmla="*/ 88 h 88"/>
            </a:gdLst>
            <a:ahLst/>
            <a:cxnLst>
              <a:cxn ang="T6">
                <a:pos x="T0" y="T1"/>
              </a:cxn>
              <a:cxn ang="T7">
                <a:pos x="T2" y="T3"/>
              </a:cxn>
              <a:cxn ang="T8">
                <a:pos x="T4" y="T5"/>
              </a:cxn>
            </a:cxnLst>
            <a:rect l="T9" t="T10" r="T11" b="T12"/>
            <a:pathLst>
              <a:path w="129" h="88">
                <a:moveTo>
                  <a:pt x="129" y="0"/>
                </a:moveTo>
                <a:lnTo>
                  <a:pt x="0" y="88"/>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14" name="Freeform 61"/>
          <p:cNvSpPr>
            <a:spLocks/>
          </p:cNvSpPr>
          <p:nvPr/>
        </p:nvSpPr>
        <p:spPr bwMode="auto">
          <a:xfrm>
            <a:off x="942975" y="3452813"/>
            <a:ext cx="190500" cy="123825"/>
          </a:xfrm>
          <a:custGeom>
            <a:avLst/>
            <a:gdLst>
              <a:gd name="T0" fmla="*/ 2147483647 w 120"/>
              <a:gd name="T1" fmla="*/ 0 h 78"/>
              <a:gd name="T2" fmla="*/ 0 w 120"/>
              <a:gd name="T3" fmla="*/ 2147483647 h 78"/>
              <a:gd name="T4" fmla="*/ 2147483647 w 120"/>
              <a:gd name="T5" fmla="*/ 0 h 78"/>
              <a:gd name="T6" fmla="*/ 0 60000 65536"/>
              <a:gd name="T7" fmla="*/ 0 60000 65536"/>
              <a:gd name="T8" fmla="*/ 0 60000 65536"/>
              <a:gd name="T9" fmla="*/ 0 w 120"/>
              <a:gd name="T10" fmla="*/ 0 h 78"/>
              <a:gd name="T11" fmla="*/ 120 w 120"/>
              <a:gd name="T12" fmla="*/ 78 h 78"/>
            </a:gdLst>
            <a:ahLst/>
            <a:cxnLst>
              <a:cxn ang="T6">
                <a:pos x="T0" y="T1"/>
              </a:cxn>
              <a:cxn ang="T7">
                <a:pos x="T2" y="T3"/>
              </a:cxn>
              <a:cxn ang="T8">
                <a:pos x="T4" y="T5"/>
              </a:cxn>
            </a:cxnLst>
            <a:rect l="T9" t="T10" r="T11" b="T12"/>
            <a:pathLst>
              <a:path w="120" h="78">
                <a:moveTo>
                  <a:pt x="120" y="0"/>
                </a:moveTo>
                <a:lnTo>
                  <a:pt x="0" y="78"/>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15" name="Freeform 63"/>
          <p:cNvSpPr>
            <a:spLocks/>
          </p:cNvSpPr>
          <p:nvPr/>
        </p:nvSpPr>
        <p:spPr bwMode="auto">
          <a:xfrm>
            <a:off x="1133475" y="3117850"/>
            <a:ext cx="1588" cy="261938"/>
          </a:xfrm>
          <a:custGeom>
            <a:avLst/>
            <a:gdLst>
              <a:gd name="T0" fmla="*/ 0 w 1588"/>
              <a:gd name="T1" fmla="*/ 2147483647 h 165"/>
              <a:gd name="T2" fmla="*/ 0 w 1588"/>
              <a:gd name="T3" fmla="*/ 0 h 165"/>
              <a:gd name="T4" fmla="*/ 0 w 1588"/>
              <a:gd name="T5" fmla="*/ 2147483647 h 165"/>
              <a:gd name="T6" fmla="*/ 0 60000 65536"/>
              <a:gd name="T7" fmla="*/ 0 60000 65536"/>
              <a:gd name="T8" fmla="*/ 0 60000 65536"/>
              <a:gd name="T9" fmla="*/ 0 w 1588"/>
              <a:gd name="T10" fmla="*/ 0 h 165"/>
              <a:gd name="T11" fmla="*/ 1588 w 1588"/>
              <a:gd name="T12" fmla="*/ 165 h 165"/>
            </a:gdLst>
            <a:ahLst/>
            <a:cxnLst>
              <a:cxn ang="T6">
                <a:pos x="T0" y="T1"/>
              </a:cxn>
              <a:cxn ang="T7">
                <a:pos x="T2" y="T3"/>
              </a:cxn>
              <a:cxn ang="T8">
                <a:pos x="T4" y="T5"/>
              </a:cxn>
            </a:cxnLst>
            <a:rect l="T9" t="T10" r="T11" b="T12"/>
            <a:pathLst>
              <a:path w="1588" h="165">
                <a:moveTo>
                  <a:pt x="0" y="165"/>
                </a:moveTo>
                <a:lnTo>
                  <a:pt x="0" y="0"/>
                </a:lnTo>
                <a:lnTo>
                  <a:pt x="0"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16" name="Freeform 67"/>
          <p:cNvSpPr>
            <a:spLocks/>
          </p:cNvSpPr>
          <p:nvPr/>
        </p:nvSpPr>
        <p:spPr bwMode="auto">
          <a:xfrm>
            <a:off x="579438" y="4065588"/>
            <a:ext cx="204787" cy="139700"/>
          </a:xfrm>
          <a:custGeom>
            <a:avLst/>
            <a:gdLst>
              <a:gd name="T0" fmla="*/ 0 w 129"/>
              <a:gd name="T1" fmla="*/ 2147483647 h 88"/>
              <a:gd name="T2" fmla="*/ 2147483647 w 129"/>
              <a:gd name="T3" fmla="*/ 0 h 88"/>
              <a:gd name="T4" fmla="*/ 0 w 129"/>
              <a:gd name="T5" fmla="*/ 2147483647 h 88"/>
              <a:gd name="T6" fmla="*/ 0 60000 65536"/>
              <a:gd name="T7" fmla="*/ 0 60000 65536"/>
              <a:gd name="T8" fmla="*/ 0 60000 65536"/>
              <a:gd name="T9" fmla="*/ 0 w 129"/>
              <a:gd name="T10" fmla="*/ 0 h 88"/>
              <a:gd name="T11" fmla="*/ 129 w 129"/>
              <a:gd name="T12" fmla="*/ 88 h 88"/>
            </a:gdLst>
            <a:ahLst/>
            <a:cxnLst>
              <a:cxn ang="T6">
                <a:pos x="T0" y="T1"/>
              </a:cxn>
              <a:cxn ang="T7">
                <a:pos x="T2" y="T3"/>
              </a:cxn>
              <a:cxn ang="T8">
                <a:pos x="T4" y="T5"/>
              </a:cxn>
            </a:cxnLst>
            <a:rect l="T9" t="T10" r="T11" b="T12"/>
            <a:pathLst>
              <a:path w="129" h="88">
                <a:moveTo>
                  <a:pt x="0" y="88"/>
                </a:moveTo>
                <a:lnTo>
                  <a:pt x="129" y="0"/>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17" name="Freeform 69"/>
          <p:cNvSpPr>
            <a:spLocks/>
          </p:cNvSpPr>
          <p:nvPr/>
        </p:nvSpPr>
        <p:spPr bwMode="auto">
          <a:xfrm>
            <a:off x="1482725" y="3460750"/>
            <a:ext cx="225425" cy="152400"/>
          </a:xfrm>
          <a:custGeom>
            <a:avLst/>
            <a:gdLst>
              <a:gd name="T0" fmla="*/ 0 w 142"/>
              <a:gd name="T1" fmla="*/ 2147483647 h 96"/>
              <a:gd name="T2" fmla="*/ 2147483647 w 142"/>
              <a:gd name="T3" fmla="*/ 0 h 96"/>
              <a:gd name="T4" fmla="*/ 0 w 142"/>
              <a:gd name="T5" fmla="*/ 2147483647 h 96"/>
              <a:gd name="T6" fmla="*/ 0 60000 65536"/>
              <a:gd name="T7" fmla="*/ 0 60000 65536"/>
              <a:gd name="T8" fmla="*/ 0 60000 65536"/>
              <a:gd name="T9" fmla="*/ 0 w 142"/>
              <a:gd name="T10" fmla="*/ 0 h 96"/>
              <a:gd name="T11" fmla="*/ 142 w 142"/>
              <a:gd name="T12" fmla="*/ 96 h 96"/>
            </a:gdLst>
            <a:ahLst/>
            <a:cxnLst>
              <a:cxn ang="T6">
                <a:pos x="T0" y="T1"/>
              </a:cxn>
              <a:cxn ang="T7">
                <a:pos x="T2" y="T3"/>
              </a:cxn>
              <a:cxn ang="T8">
                <a:pos x="T4" y="T5"/>
              </a:cxn>
            </a:cxnLst>
            <a:rect l="T9" t="T10" r="T11" b="T12"/>
            <a:pathLst>
              <a:path w="142" h="96">
                <a:moveTo>
                  <a:pt x="0" y="96"/>
                </a:moveTo>
                <a:lnTo>
                  <a:pt x="142" y="0"/>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18" name="Freeform 73"/>
          <p:cNvSpPr>
            <a:spLocks/>
          </p:cNvSpPr>
          <p:nvPr/>
        </p:nvSpPr>
        <p:spPr bwMode="auto">
          <a:xfrm>
            <a:off x="1482725" y="4065588"/>
            <a:ext cx="231775" cy="153987"/>
          </a:xfrm>
          <a:custGeom>
            <a:avLst/>
            <a:gdLst>
              <a:gd name="T0" fmla="*/ 0 w 146"/>
              <a:gd name="T1" fmla="*/ 0 h 97"/>
              <a:gd name="T2" fmla="*/ 2147483647 w 146"/>
              <a:gd name="T3" fmla="*/ 2147483647 h 97"/>
              <a:gd name="T4" fmla="*/ 0 w 146"/>
              <a:gd name="T5" fmla="*/ 0 h 97"/>
              <a:gd name="T6" fmla="*/ 0 60000 65536"/>
              <a:gd name="T7" fmla="*/ 0 60000 65536"/>
              <a:gd name="T8" fmla="*/ 0 60000 65536"/>
              <a:gd name="T9" fmla="*/ 0 w 146"/>
              <a:gd name="T10" fmla="*/ 0 h 97"/>
              <a:gd name="T11" fmla="*/ 146 w 146"/>
              <a:gd name="T12" fmla="*/ 97 h 97"/>
            </a:gdLst>
            <a:ahLst/>
            <a:cxnLst>
              <a:cxn ang="T6">
                <a:pos x="T0" y="T1"/>
              </a:cxn>
              <a:cxn ang="T7">
                <a:pos x="T2" y="T3"/>
              </a:cxn>
              <a:cxn ang="T8">
                <a:pos x="T4" y="T5"/>
              </a:cxn>
            </a:cxnLst>
            <a:rect l="T9" t="T10" r="T11" b="T12"/>
            <a:pathLst>
              <a:path w="146" h="97">
                <a:moveTo>
                  <a:pt x="0" y="0"/>
                </a:moveTo>
                <a:lnTo>
                  <a:pt x="146" y="9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19" name="Text Box 20"/>
          <p:cNvSpPr txBox="1">
            <a:spLocks noChangeArrowheads="1"/>
          </p:cNvSpPr>
          <p:nvPr/>
        </p:nvSpPr>
        <p:spPr bwMode="auto">
          <a:xfrm>
            <a:off x="2657475" y="4911725"/>
            <a:ext cx="11699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latin typeface="Calibri" pitchFamily="34" charset="0"/>
              </a:rPr>
              <a:t>Cytosine</a:t>
            </a:r>
          </a:p>
          <a:p>
            <a:pPr algn="ctr" eaLnBrk="1" hangingPunct="1"/>
            <a:r>
              <a:rPr lang="en-GB" sz="1800">
                <a:latin typeface="Calibri" pitchFamily="34" charset="0"/>
              </a:rPr>
              <a:t>(C)</a:t>
            </a:r>
          </a:p>
        </p:txBody>
      </p:sp>
      <p:sp>
        <p:nvSpPr>
          <p:cNvPr id="72720" name="Text Box 21"/>
          <p:cNvSpPr txBox="1">
            <a:spLocks noChangeArrowheads="1"/>
          </p:cNvSpPr>
          <p:nvPr/>
        </p:nvSpPr>
        <p:spPr bwMode="auto">
          <a:xfrm>
            <a:off x="7296150" y="4911725"/>
            <a:ext cx="12319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latin typeface="Calibri" pitchFamily="34" charset="0"/>
              </a:rPr>
              <a:t>Uracil</a:t>
            </a:r>
          </a:p>
          <a:p>
            <a:pPr algn="ctr" eaLnBrk="1" hangingPunct="1"/>
            <a:r>
              <a:rPr lang="en-GB" sz="1800">
                <a:latin typeface="Calibri" pitchFamily="34" charset="0"/>
              </a:rPr>
              <a:t>(U)</a:t>
            </a:r>
          </a:p>
          <a:p>
            <a:pPr algn="ctr" eaLnBrk="1" hangingPunct="1"/>
            <a:r>
              <a:rPr lang="en-GB" sz="1800">
                <a:solidFill>
                  <a:srgbClr val="FF0000"/>
                </a:solidFill>
                <a:latin typeface="Calibri" pitchFamily="34" charset="0"/>
              </a:rPr>
              <a:t>RNA only</a:t>
            </a:r>
          </a:p>
        </p:txBody>
      </p:sp>
      <p:sp>
        <p:nvSpPr>
          <p:cNvPr id="72721" name="Text Box 22"/>
          <p:cNvSpPr txBox="1">
            <a:spLocks noChangeArrowheads="1"/>
          </p:cNvSpPr>
          <p:nvPr/>
        </p:nvSpPr>
        <p:spPr bwMode="auto">
          <a:xfrm>
            <a:off x="4962525" y="4911725"/>
            <a:ext cx="124936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latin typeface="Calibri" pitchFamily="34" charset="0"/>
              </a:rPr>
              <a:t>Thymine</a:t>
            </a:r>
          </a:p>
          <a:p>
            <a:pPr algn="ctr" eaLnBrk="1" hangingPunct="1"/>
            <a:r>
              <a:rPr lang="en-GB" sz="1800">
                <a:latin typeface="Calibri" pitchFamily="34" charset="0"/>
              </a:rPr>
              <a:t>(T)</a:t>
            </a:r>
          </a:p>
          <a:p>
            <a:pPr algn="ctr" eaLnBrk="1" hangingPunct="1"/>
            <a:r>
              <a:rPr lang="en-GB" sz="1800">
                <a:solidFill>
                  <a:srgbClr val="FF0000"/>
                </a:solidFill>
                <a:latin typeface="Calibri" pitchFamily="34" charset="0"/>
              </a:rPr>
              <a:t>DNA only</a:t>
            </a:r>
          </a:p>
        </p:txBody>
      </p:sp>
      <p:sp>
        <p:nvSpPr>
          <p:cNvPr id="72722" name="Line 23"/>
          <p:cNvSpPr>
            <a:spLocks noChangeShapeType="1"/>
          </p:cNvSpPr>
          <p:nvPr/>
        </p:nvSpPr>
        <p:spPr bwMode="auto">
          <a:xfrm>
            <a:off x="6300788" y="2700338"/>
            <a:ext cx="0" cy="5032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23" name="Line 24"/>
          <p:cNvSpPr>
            <a:spLocks noChangeShapeType="1"/>
          </p:cNvSpPr>
          <p:nvPr/>
        </p:nvSpPr>
        <p:spPr bwMode="auto">
          <a:xfrm>
            <a:off x="2700338" y="2420938"/>
            <a:ext cx="431800" cy="431800"/>
          </a:xfrm>
          <a:prstGeom prst="line">
            <a:avLst/>
          </a:prstGeom>
          <a:noFill/>
          <a:ln w="28575">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24" name="Text Box 25"/>
          <p:cNvSpPr txBox="1">
            <a:spLocks noChangeArrowheads="1"/>
          </p:cNvSpPr>
          <p:nvPr/>
        </p:nvSpPr>
        <p:spPr bwMode="auto">
          <a:xfrm>
            <a:off x="1908175" y="2011363"/>
            <a:ext cx="1636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3333FF"/>
                </a:solidFill>
                <a:latin typeface="Calibri" pitchFamily="34" charset="0"/>
              </a:rPr>
              <a:t>amino group</a:t>
            </a:r>
          </a:p>
        </p:txBody>
      </p:sp>
      <p:sp>
        <p:nvSpPr>
          <p:cNvPr id="72725" name="Line 26"/>
          <p:cNvSpPr>
            <a:spLocks noChangeShapeType="1"/>
          </p:cNvSpPr>
          <p:nvPr/>
        </p:nvSpPr>
        <p:spPr bwMode="auto">
          <a:xfrm>
            <a:off x="4716463" y="2420938"/>
            <a:ext cx="576262" cy="503237"/>
          </a:xfrm>
          <a:prstGeom prst="line">
            <a:avLst/>
          </a:prstGeom>
          <a:noFill/>
          <a:ln w="28575">
            <a:solidFill>
              <a:srgbClr val="EF1F1D"/>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26" name="Text Box 27"/>
          <p:cNvSpPr txBox="1">
            <a:spLocks noChangeArrowheads="1"/>
          </p:cNvSpPr>
          <p:nvPr/>
        </p:nvSpPr>
        <p:spPr bwMode="auto">
          <a:xfrm>
            <a:off x="3851275" y="2011363"/>
            <a:ext cx="1908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EF1F1D"/>
                </a:solidFill>
                <a:latin typeface="Calibri" pitchFamily="34" charset="0"/>
              </a:rPr>
              <a:t>carbonyl group</a:t>
            </a:r>
          </a:p>
        </p:txBody>
      </p:sp>
      <p:sp>
        <p:nvSpPr>
          <p:cNvPr id="72727" name="Line 30"/>
          <p:cNvSpPr>
            <a:spLocks noChangeShapeType="1"/>
          </p:cNvSpPr>
          <p:nvPr/>
        </p:nvSpPr>
        <p:spPr bwMode="auto">
          <a:xfrm>
            <a:off x="6300788" y="2703513"/>
            <a:ext cx="22320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28" name="Line 31"/>
          <p:cNvSpPr>
            <a:spLocks noChangeShapeType="1"/>
          </p:cNvSpPr>
          <p:nvPr/>
        </p:nvSpPr>
        <p:spPr bwMode="auto">
          <a:xfrm>
            <a:off x="8532813" y="2703513"/>
            <a:ext cx="0" cy="5048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29" name="Text Box 33"/>
          <p:cNvSpPr txBox="1">
            <a:spLocks noChangeArrowheads="1"/>
          </p:cNvSpPr>
          <p:nvPr/>
        </p:nvSpPr>
        <p:spPr bwMode="auto">
          <a:xfrm>
            <a:off x="6372225" y="1916113"/>
            <a:ext cx="24685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methyl group absent in uracil.</a:t>
            </a:r>
          </a:p>
        </p:txBody>
      </p:sp>
      <p:sp>
        <p:nvSpPr>
          <p:cNvPr id="72730" name="Freeform 218"/>
          <p:cNvSpPr>
            <a:spLocks/>
          </p:cNvSpPr>
          <p:nvPr/>
        </p:nvSpPr>
        <p:spPr bwMode="auto">
          <a:xfrm>
            <a:off x="7488238" y="3735388"/>
            <a:ext cx="1587" cy="300037"/>
          </a:xfrm>
          <a:custGeom>
            <a:avLst/>
            <a:gdLst>
              <a:gd name="T0" fmla="*/ 0 w 1587"/>
              <a:gd name="T1" fmla="*/ 2147483647 h 189"/>
              <a:gd name="T2" fmla="*/ 0 w 1587"/>
              <a:gd name="T3" fmla="*/ 0 h 189"/>
              <a:gd name="T4" fmla="*/ 0 w 1587"/>
              <a:gd name="T5" fmla="*/ 2147483647 h 189"/>
              <a:gd name="T6" fmla="*/ 0 60000 65536"/>
              <a:gd name="T7" fmla="*/ 0 60000 65536"/>
              <a:gd name="T8" fmla="*/ 0 60000 65536"/>
              <a:gd name="T9" fmla="*/ 0 w 1587"/>
              <a:gd name="T10" fmla="*/ 0 h 189"/>
              <a:gd name="T11" fmla="*/ 1587 w 1587"/>
              <a:gd name="T12" fmla="*/ 189 h 189"/>
            </a:gdLst>
            <a:ahLst/>
            <a:cxnLst>
              <a:cxn ang="T6">
                <a:pos x="T0" y="T1"/>
              </a:cxn>
              <a:cxn ang="T7">
                <a:pos x="T2" y="T3"/>
              </a:cxn>
              <a:cxn ang="T8">
                <a:pos x="T4" y="T5"/>
              </a:cxn>
            </a:cxnLst>
            <a:rect l="T9" t="T10" r="T11" b="T12"/>
            <a:pathLst>
              <a:path w="1587" h="189">
                <a:moveTo>
                  <a:pt x="0" y="189"/>
                </a:moveTo>
                <a:lnTo>
                  <a:pt x="0" y="0"/>
                </a:lnTo>
                <a:lnTo>
                  <a:pt x="0"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31" name="Freeform 219"/>
          <p:cNvSpPr>
            <a:spLocks/>
          </p:cNvSpPr>
          <p:nvPr/>
        </p:nvSpPr>
        <p:spPr bwMode="auto">
          <a:xfrm>
            <a:off x="7475538" y="3735388"/>
            <a:ext cx="20637" cy="307975"/>
          </a:xfrm>
          <a:custGeom>
            <a:avLst/>
            <a:gdLst>
              <a:gd name="T0" fmla="*/ 2147483647 w 13"/>
              <a:gd name="T1" fmla="*/ 2147483647 h 194"/>
              <a:gd name="T2" fmla="*/ 0 w 13"/>
              <a:gd name="T3" fmla="*/ 2147483647 h 194"/>
              <a:gd name="T4" fmla="*/ 0 w 13"/>
              <a:gd name="T5" fmla="*/ 0 h 194"/>
              <a:gd name="T6" fmla="*/ 2147483647 w 13"/>
              <a:gd name="T7" fmla="*/ 0 h 194"/>
              <a:gd name="T8" fmla="*/ 2147483647 w 13"/>
              <a:gd name="T9" fmla="*/ 2147483647 h 194"/>
              <a:gd name="T10" fmla="*/ 2147483647 w 13"/>
              <a:gd name="T11" fmla="*/ 2147483647 h 194"/>
              <a:gd name="T12" fmla="*/ 0 60000 65536"/>
              <a:gd name="T13" fmla="*/ 0 60000 65536"/>
              <a:gd name="T14" fmla="*/ 0 60000 65536"/>
              <a:gd name="T15" fmla="*/ 0 60000 65536"/>
              <a:gd name="T16" fmla="*/ 0 60000 65536"/>
              <a:gd name="T17" fmla="*/ 0 60000 65536"/>
              <a:gd name="T18" fmla="*/ 0 w 13"/>
              <a:gd name="T19" fmla="*/ 0 h 194"/>
              <a:gd name="T20" fmla="*/ 13 w 13"/>
              <a:gd name="T21" fmla="*/ 194 h 194"/>
            </a:gdLst>
            <a:ahLst/>
            <a:cxnLst>
              <a:cxn ang="T12">
                <a:pos x="T0" y="T1"/>
              </a:cxn>
              <a:cxn ang="T13">
                <a:pos x="T2" y="T3"/>
              </a:cxn>
              <a:cxn ang="T14">
                <a:pos x="T4" y="T5"/>
              </a:cxn>
              <a:cxn ang="T15">
                <a:pos x="T6" y="T7"/>
              </a:cxn>
              <a:cxn ang="T16">
                <a:pos x="T8" y="T9"/>
              </a:cxn>
              <a:cxn ang="T17">
                <a:pos x="T10" y="T11"/>
              </a:cxn>
            </a:cxnLst>
            <a:rect l="T18" t="T19" r="T20" b="T21"/>
            <a:pathLst>
              <a:path w="13" h="194">
                <a:moveTo>
                  <a:pt x="13" y="189"/>
                </a:moveTo>
                <a:lnTo>
                  <a:pt x="0" y="194"/>
                </a:lnTo>
                <a:lnTo>
                  <a:pt x="0" y="0"/>
                </a:lnTo>
                <a:lnTo>
                  <a:pt x="13" y="0"/>
                </a:lnTo>
                <a:lnTo>
                  <a:pt x="13"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32" name="Freeform 220"/>
          <p:cNvSpPr>
            <a:spLocks/>
          </p:cNvSpPr>
          <p:nvPr/>
        </p:nvSpPr>
        <p:spPr bwMode="auto">
          <a:xfrm>
            <a:off x="7488238" y="4043363"/>
            <a:ext cx="239712" cy="160337"/>
          </a:xfrm>
          <a:custGeom>
            <a:avLst/>
            <a:gdLst>
              <a:gd name="T0" fmla="*/ 2147483647 w 151"/>
              <a:gd name="T1" fmla="*/ 2147483647 h 101"/>
              <a:gd name="T2" fmla="*/ 0 w 151"/>
              <a:gd name="T3" fmla="*/ 0 h 101"/>
              <a:gd name="T4" fmla="*/ 2147483647 w 151"/>
              <a:gd name="T5" fmla="*/ 2147483647 h 101"/>
              <a:gd name="T6" fmla="*/ 0 60000 65536"/>
              <a:gd name="T7" fmla="*/ 0 60000 65536"/>
              <a:gd name="T8" fmla="*/ 0 60000 65536"/>
              <a:gd name="T9" fmla="*/ 0 w 151"/>
              <a:gd name="T10" fmla="*/ 0 h 101"/>
              <a:gd name="T11" fmla="*/ 151 w 151"/>
              <a:gd name="T12" fmla="*/ 101 h 101"/>
            </a:gdLst>
            <a:ahLst/>
            <a:cxnLst>
              <a:cxn ang="T6">
                <a:pos x="T0" y="T1"/>
              </a:cxn>
              <a:cxn ang="T7">
                <a:pos x="T2" y="T3"/>
              </a:cxn>
              <a:cxn ang="T8">
                <a:pos x="T4" y="T5"/>
              </a:cxn>
            </a:cxnLst>
            <a:rect l="T9" t="T10" r="T11" b="T12"/>
            <a:pathLst>
              <a:path w="151" h="101">
                <a:moveTo>
                  <a:pt x="151" y="101"/>
                </a:moveTo>
                <a:lnTo>
                  <a:pt x="0" y="0"/>
                </a:lnTo>
                <a:lnTo>
                  <a:pt x="151"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33" name="Line 221"/>
          <p:cNvSpPr>
            <a:spLocks noChangeShapeType="1"/>
          </p:cNvSpPr>
          <p:nvPr/>
        </p:nvSpPr>
        <p:spPr bwMode="auto">
          <a:xfrm flipV="1">
            <a:off x="7481888" y="3735388"/>
            <a:ext cx="1587" cy="3000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34" name="Line 222"/>
          <p:cNvSpPr>
            <a:spLocks noChangeShapeType="1"/>
          </p:cNvSpPr>
          <p:nvPr/>
        </p:nvSpPr>
        <p:spPr bwMode="auto">
          <a:xfrm flipH="1" flipV="1">
            <a:off x="7481888" y="4035425"/>
            <a:ext cx="239712" cy="1603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35" name="Freeform 223"/>
          <p:cNvSpPr>
            <a:spLocks/>
          </p:cNvSpPr>
          <p:nvPr/>
        </p:nvSpPr>
        <p:spPr bwMode="auto">
          <a:xfrm>
            <a:off x="7475538" y="4035425"/>
            <a:ext cx="258762" cy="174625"/>
          </a:xfrm>
          <a:custGeom>
            <a:avLst/>
            <a:gdLst>
              <a:gd name="T0" fmla="*/ 2147483647 w 163"/>
              <a:gd name="T1" fmla="*/ 2147483647 h 110"/>
              <a:gd name="T2" fmla="*/ 2147483647 w 163"/>
              <a:gd name="T3" fmla="*/ 2147483647 h 110"/>
              <a:gd name="T4" fmla="*/ 0 w 163"/>
              <a:gd name="T5" fmla="*/ 2147483647 h 110"/>
              <a:gd name="T6" fmla="*/ 2147483647 w 163"/>
              <a:gd name="T7" fmla="*/ 0 h 110"/>
              <a:gd name="T8" fmla="*/ 2147483647 w 163"/>
              <a:gd name="T9" fmla="*/ 2147483647 h 110"/>
              <a:gd name="T10" fmla="*/ 2147483647 w 163"/>
              <a:gd name="T11" fmla="*/ 2147483647 h 110"/>
              <a:gd name="T12" fmla="*/ 0 60000 65536"/>
              <a:gd name="T13" fmla="*/ 0 60000 65536"/>
              <a:gd name="T14" fmla="*/ 0 60000 65536"/>
              <a:gd name="T15" fmla="*/ 0 60000 65536"/>
              <a:gd name="T16" fmla="*/ 0 60000 65536"/>
              <a:gd name="T17" fmla="*/ 0 60000 65536"/>
              <a:gd name="T18" fmla="*/ 0 w 163"/>
              <a:gd name="T19" fmla="*/ 0 h 110"/>
              <a:gd name="T20" fmla="*/ 163 w 163"/>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3" h="110">
                <a:moveTo>
                  <a:pt x="163" y="101"/>
                </a:moveTo>
                <a:lnTo>
                  <a:pt x="155" y="110"/>
                </a:lnTo>
                <a:lnTo>
                  <a:pt x="0" y="5"/>
                </a:lnTo>
                <a:lnTo>
                  <a:pt x="13" y="0"/>
                </a:lnTo>
                <a:lnTo>
                  <a:pt x="163"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36" name="Freeform 224"/>
          <p:cNvSpPr>
            <a:spLocks/>
          </p:cNvSpPr>
          <p:nvPr/>
        </p:nvSpPr>
        <p:spPr bwMode="auto">
          <a:xfrm>
            <a:off x="7953375" y="4043363"/>
            <a:ext cx="212725" cy="138112"/>
          </a:xfrm>
          <a:custGeom>
            <a:avLst/>
            <a:gdLst>
              <a:gd name="T0" fmla="*/ 0 w 134"/>
              <a:gd name="T1" fmla="*/ 2147483647 h 87"/>
              <a:gd name="T2" fmla="*/ 2147483647 w 134"/>
              <a:gd name="T3" fmla="*/ 0 h 87"/>
              <a:gd name="T4" fmla="*/ 0 w 134"/>
              <a:gd name="T5" fmla="*/ 2147483647 h 87"/>
              <a:gd name="T6" fmla="*/ 0 60000 65536"/>
              <a:gd name="T7" fmla="*/ 0 60000 65536"/>
              <a:gd name="T8" fmla="*/ 0 60000 65536"/>
              <a:gd name="T9" fmla="*/ 0 w 134"/>
              <a:gd name="T10" fmla="*/ 0 h 87"/>
              <a:gd name="T11" fmla="*/ 134 w 134"/>
              <a:gd name="T12" fmla="*/ 87 h 87"/>
            </a:gdLst>
            <a:ahLst/>
            <a:cxnLst>
              <a:cxn ang="T6">
                <a:pos x="T0" y="T1"/>
              </a:cxn>
              <a:cxn ang="T7">
                <a:pos x="T2" y="T3"/>
              </a:cxn>
              <a:cxn ang="T8">
                <a:pos x="T4" y="T5"/>
              </a:cxn>
            </a:cxnLst>
            <a:rect l="T9" t="T10" r="T11" b="T12"/>
            <a:pathLst>
              <a:path w="134" h="87">
                <a:moveTo>
                  <a:pt x="0" y="87"/>
                </a:moveTo>
                <a:lnTo>
                  <a:pt x="134" y="0"/>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37" name="Freeform 225"/>
          <p:cNvSpPr>
            <a:spLocks/>
          </p:cNvSpPr>
          <p:nvPr/>
        </p:nvSpPr>
        <p:spPr bwMode="auto">
          <a:xfrm>
            <a:off x="7947025" y="4035425"/>
            <a:ext cx="219075" cy="153988"/>
          </a:xfrm>
          <a:custGeom>
            <a:avLst/>
            <a:gdLst>
              <a:gd name="T0" fmla="*/ 2147483647 w 138"/>
              <a:gd name="T1" fmla="*/ 0 h 97"/>
              <a:gd name="T2" fmla="*/ 2147483647 w 138"/>
              <a:gd name="T3" fmla="*/ 2147483647 h 97"/>
              <a:gd name="T4" fmla="*/ 2147483647 w 138"/>
              <a:gd name="T5" fmla="*/ 2147483647 h 97"/>
              <a:gd name="T6" fmla="*/ 2147483647 w 138"/>
              <a:gd name="T7" fmla="*/ 2147483647 h 97"/>
              <a:gd name="T8" fmla="*/ 0 w 138"/>
              <a:gd name="T9" fmla="*/ 2147483647 h 97"/>
              <a:gd name="T10" fmla="*/ 2147483647 w 138"/>
              <a:gd name="T11" fmla="*/ 0 h 97"/>
              <a:gd name="T12" fmla="*/ 2147483647 w 138"/>
              <a:gd name="T13" fmla="*/ 0 h 97"/>
              <a:gd name="T14" fmla="*/ 0 60000 65536"/>
              <a:gd name="T15" fmla="*/ 0 60000 65536"/>
              <a:gd name="T16" fmla="*/ 0 60000 65536"/>
              <a:gd name="T17" fmla="*/ 0 60000 65536"/>
              <a:gd name="T18" fmla="*/ 0 60000 65536"/>
              <a:gd name="T19" fmla="*/ 0 60000 65536"/>
              <a:gd name="T20" fmla="*/ 0 60000 65536"/>
              <a:gd name="T21" fmla="*/ 0 w 138"/>
              <a:gd name="T22" fmla="*/ 0 h 97"/>
              <a:gd name="T23" fmla="*/ 138 w 138"/>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97">
                <a:moveTo>
                  <a:pt x="134" y="0"/>
                </a:moveTo>
                <a:lnTo>
                  <a:pt x="138" y="5"/>
                </a:lnTo>
                <a:lnTo>
                  <a:pt x="138" y="9"/>
                </a:lnTo>
                <a:lnTo>
                  <a:pt x="4" y="97"/>
                </a:lnTo>
                <a:lnTo>
                  <a:pt x="0" y="87"/>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38" name="Freeform 226"/>
          <p:cNvSpPr>
            <a:spLocks/>
          </p:cNvSpPr>
          <p:nvPr/>
        </p:nvSpPr>
        <p:spPr bwMode="auto">
          <a:xfrm>
            <a:off x="8166100" y="3597275"/>
            <a:ext cx="1588" cy="438150"/>
          </a:xfrm>
          <a:custGeom>
            <a:avLst/>
            <a:gdLst>
              <a:gd name="T0" fmla="*/ 0 w 1588"/>
              <a:gd name="T1" fmla="*/ 2147483647 h 276"/>
              <a:gd name="T2" fmla="*/ 0 w 1588"/>
              <a:gd name="T3" fmla="*/ 0 h 276"/>
              <a:gd name="T4" fmla="*/ 0 w 1588"/>
              <a:gd name="T5" fmla="*/ 2147483647 h 276"/>
              <a:gd name="T6" fmla="*/ 0 60000 65536"/>
              <a:gd name="T7" fmla="*/ 0 60000 65536"/>
              <a:gd name="T8" fmla="*/ 0 60000 65536"/>
              <a:gd name="T9" fmla="*/ 0 w 1588"/>
              <a:gd name="T10" fmla="*/ 0 h 276"/>
              <a:gd name="T11" fmla="*/ 1588 w 1588"/>
              <a:gd name="T12" fmla="*/ 276 h 276"/>
            </a:gdLst>
            <a:ahLst/>
            <a:cxnLst>
              <a:cxn ang="T6">
                <a:pos x="T0" y="T1"/>
              </a:cxn>
              <a:cxn ang="T7">
                <a:pos x="T2" y="T3"/>
              </a:cxn>
              <a:cxn ang="T8">
                <a:pos x="T4" y="T5"/>
              </a:cxn>
            </a:cxnLst>
            <a:rect l="T9" t="T10" r="T11" b="T12"/>
            <a:pathLst>
              <a:path w="1588" h="276">
                <a:moveTo>
                  <a:pt x="0" y="276"/>
                </a:moveTo>
                <a:lnTo>
                  <a:pt x="0" y="0"/>
                </a:lnTo>
                <a:lnTo>
                  <a:pt x="0" y="2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39" name="Line 227"/>
          <p:cNvSpPr>
            <a:spLocks noChangeShapeType="1"/>
          </p:cNvSpPr>
          <p:nvPr/>
        </p:nvSpPr>
        <p:spPr bwMode="auto">
          <a:xfrm flipV="1">
            <a:off x="7947025" y="4043363"/>
            <a:ext cx="212725" cy="13811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40" name="Line 228"/>
          <p:cNvSpPr>
            <a:spLocks noChangeShapeType="1"/>
          </p:cNvSpPr>
          <p:nvPr/>
        </p:nvSpPr>
        <p:spPr bwMode="auto">
          <a:xfrm flipV="1">
            <a:off x="8166100" y="3597275"/>
            <a:ext cx="1588" cy="4302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41" name="Freeform 229"/>
          <p:cNvSpPr>
            <a:spLocks/>
          </p:cNvSpPr>
          <p:nvPr/>
        </p:nvSpPr>
        <p:spPr bwMode="auto">
          <a:xfrm>
            <a:off x="8159750" y="3589338"/>
            <a:ext cx="20638" cy="454025"/>
          </a:xfrm>
          <a:custGeom>
            <a:avLst/>
            <a:gdLst>
              <a:gd name="T0" fmla="*/ 0 w 13"/>
              <a:gd name="T1" fmla="*/ 2147483647 h 286"/>
              <a:gd name="T2" fmla="*/ 2147483647 w 13"/>
              <a:gd name="T3" fmla="*/ 0 h 286"/>
              <a:gd name="T4" fmla="*/ 2147483647 w 13"/>
              <a:gd name="T5" fmla="*/ 2147483647 h 286"/>
              <a:gd name="T6" fmla="*/ 2147483647 w 13"/>
              <a:gd name="T7" fmla="*/ 2147483647 h 286"/>
              <a:gd name="T8" fmla="*/ 2147483647 w 13"/>
              <a:gd name="T9" fmla="*/ 2147483647 h 286"/>
              <a:gd name="T10" fmla="*/ 0 w 13"/>
              <a:gd name="T11" fmla="*/ 2147483647 h 286"/>
              <a:gd name="T12" fmla="*/ 0 w 13"/>
              <a:gd name="T13" fmla="*/ 2147483647 h 286"/>
              <a:gd name="T14" fmla="*/ 0 w 13"/>
              <a:gd name="T15" fmla="*/ 2147483647 h 286"/>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286"/>
              <a:gd name="T26" fmla="*/ 13 w 13"/>
              <a:gd name="T27" fmla="*/ 286 h 2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286">
                <a:moveTo>
                  <a:pt x="0" y="5"/>
                </a:moveTo>
                <a:lnTo>
                  <a:pt x="4" y="0"/>
                </a:lnTo>
                <a:lnTo>
                  <a:pt x="13" y="5"/>
                </a:lnTo>
                <a:lnTo>
                  <a:pt x="13" y="281"/>
                </a:lnTo>
                <a:lnTo>
                  <a:pt x="4" y="286"/>
                </a:lnTo>
                <a:lnTo>
                  <a:pt x="0" y="281"/>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42" name="Freeform 230"/>
          <p:cNvSpPr>
            <a:spLocks/>
          </p:cNvSpPr>
          <p:nvPr/>
        </p:nvSpPr>
        <p:spPr bwMode="auto">
          <a:xfrm>
            <a:off x="8124825" y="3625850"/>
            <a:ext cx="1588" cy="381000"/>
          </a:xfrm>
          <a:custGeom>
            <a:avLst/>
            <a:gdLst>
              <a:gd name="T0" fmla="*/ 0 w 1588"/>
              <a:gd name="T1" fmla="*/ 0 h 240"/>
              <a:gd name="T2" fmla="*/ 0 w 1588"/>
              <a:gd name="T3" fmla="*/ 2147483647 h 240"/>
              <a:gd name="T4" fmla="*/ 0 w 1588"/>
              <a:gd name="T5" fmla="*/ 0 h 240"/>
              <a:gd name="T6" fmla="*/ 0 60000 65536"/>
              <a:gd name="T7" fmla="*/ 0 60000 65536"/>
              <a:gd name="T8" fmla="*/ 0 60000 65536"/>
              <a:gd name="T9" fmla="*/ 0 w 1588"/>
              <a:gd name="T10" fmla="*/ 0 h 240"/>
              <a:gd name="T11" fmla="*/ 1588 w 1588"/>
              <a:gd name="T12" fmla="*/ 240 h 240"/>
            </a:gdLst>
            <a:ahLst/>
            <a:cxnLst>
              <a:cxn ang="T6">
                <a:pos x="T0" y="T1"/>
              </a:cxn>
              <a:cxn ang="T7">
                <a:pos x="T2" y="T3"/>
              </a:cxn>
              <a:cxn ang="T8">
                <a:pos x="T4" y="T5"/>
              </a:cxn>
            </a:cxnLst>
            <a:rect l="T9" t="T10" r="T11" b="T12"/>
            <a:pathLst>
              <a:path w="1588" h="240">
                <a:moveTo>
                  <a:pt x="0" y="0"/>
                </a:moveTo>
                <a:lnTo>
                  <a:pt x="0" y="2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43" name="Freeform 231"/>
          <p:cNvSpPr>
            <a:spLocks/>
          </p:cNvSpPr>
          <p:nvPr/>
        </p:nvSpPr>
        <p:spPr bwMode="auto">
          <a:xfrm>
            <a:off x="8112125" y="3625850"/>
            <a:ext cx="20638" cy="387350"/>
          </a:xfrm>
          <a:custGeom>
            <a:avLst/>
            <a:gdLst>
              <a:gd name="T0" fmla="*/ 0 w 13"/>
              <a:gd name="T1" fmla="*/ 0 h 244"/>
              <a:gd name="T2" fmla="*/ 2147483647 w 13"/>
              <a:gd name="T3" fmla="*/ 0 h 244"/>
              <a:gd name="T4" fmla="*/ 2147483647 w 13"/>
              <a:gd name="T5" fmla="*/ 2147483647 h 244"/>
              <a:gd name="T6" fmla="*/ 0 w 13"/>
              <a:gd name="T7" fmla="*/ 2147483647 h 244"/>
              <a:gd name="T8" fmla="*/ 0 w 13"/>
              <a:gd name="T9" fmla="*/ 0 h 244"/>
              <a:gd name="T10" fmla="*/ 0 w 13"/>
              <a:gd name="T11" fmla="*/ 0 h 244"/>
              <a:gd name="T12" fmla="*/ 0 60000 65536"/>
              <a:gd name="T13" fmla="*/ 0 60000 65536"/>
              <a:gd name="T14" fmla="*/ 0 60000 65536"/>
              <a:gd name="T15" fmla="*/ 0 60000 65536"/>
              <a:gd name="T16" fmla="*/ 0 60000 65536"/>
              <a:gd name="T17" fmla="*/ 0 60000 65536"/>
              <a:gd name="T18" fmla="*/ 0 w 13"/>
              <a:gd name="T19" fmla="*/ 0 h 244"/>
              <a:gd name="T20" fmla="*/ 13 w 13"/>
              <a:gd name="T21" fmla="*/ 244 h 244"/>
            </a:gdLst>
            <a:ahLst/>
            <a:cxnLst>
              <a:cxn ang="T12">
                <a:pos x="T0" y="T1"/>
              </a:cxn>
              <a:cxn ang="T13">
                <a:pos x="T2" y="T3"/>
              </a:cxn>
              <a:cxn ang="T14">
                <a:pos x="T4" y="T5"/>
              </a:cxn>
              <a:cxn ang="T15">
                <a:pos x="T6" y="T7"/>
              </a:cxn>
              <a:cxn ang="T16">
                <a:pos x="T8" y="T9"/>
              </a:cxn>
              <a:cxn ang="T17">
                <a:pos x="T10" y="T11"/>
              </a:cxn>
            </a:cxnLst>
            <a:rect l="T18" t="T19" r="T20" b="T21"/>
            <a:pathLst>
              <a:path w="13" h="244">
                <a:moveTo>
                  <a:pt x="0" y="0"/>
                </a:moveTo>
                <a:lnTo>
                  <a:pt x="13" y="0"/>
                </a:lnTo>
                <a:lnTo>
                  <a:pt x="13" y="244"/>
                </a:lnTo>
                <a:lnTo>
                  <a:pt x="0" y="2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44" name="Freeform 232"/>
          <p:cNvSpPr>
            <a:spLocks/>
          </p:cNvSpPr>
          <p:nvPr/>
        </p:nvSpPr>
        <p:spPr bwMode="auto">
          <a:xfrm>
            <a:off x="7831138" y="3370263"/>
            <a:ext cx="334962" cy="219075"/>
          </a:xfrm>
          <a:custGeom>
            <a:avLst/>
            <a:gdLst>
              <a:gd name="T0" fmla="*/ 0 w 211"/>
              <a:gd name="T1" fmla="*/ 0 h 138"/>
              <a:gd name="T2" fmla="*/ 2147483647 w 211"/>
              <a:gd name="T3" fmla="*/ 2147483647 h 138"/>
              <a:gd name="T4" fmla="*/ 0 w 211"/>
              <a:gd name="T5" fmla="*/ 0 h 138"/>
              <a:gd name="T6" fmla="*/ 0 60000 65536"/>
              <a:gd name="T7" fmla="*/ 0 60000 65536"/>
              <a:gd name="T8" fmla="*/ 0 60000 65536"/>
              <a:gd name="T9" fmla="*/ 0 w 211"/>
              <a:gd name="T10" fmla="*/ 0 h 138"/>
              <a:gd name="T11" fmla="*/ 211 w 211"/>
              <a:gd name="T12" fmla="*/ 138 h 138"/>
            </a:gdLst>
            <a:ahLst/>
            <a:cxnLst>
              <a:cxn ang="T6">
                <a:pos x="T0" y="T1"/>
              </a:cxn>
              <a:cxn ang="T7">
                <a:pos x="T2" y="T3"/>
              </a:cxn>
              <a:cxn ang="T8">
                <a:pos x="T4" y="T5"/>
              </a:cxn>
            </a:cxnLst>
            <a:rect l="T9" t="T10" r="T11" b="T12"/>
            <a:pathLst>
              <a:path w="211" h="138">
                <a:moveTo>
                  <a:pt x="0" y="0"/>
                </a:moveTo>
                <a:lnTo>
                  <a:pt x="211" y="13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45" name="Line 233"/>
          <p:cNvSpPr>
            <a:spLocks noChangeShapeType="1"/>
          </p:cNvSpPr>
          <p:nvPr/>
        </p:nvSpPr>
        <p:spPr bwMode="auto">
          <a:xfrm>
            <a:off x="8118475" y="3619500"/>
            <a:ext cx="1588" cy="3873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46" name="Line 234"/>
          <p:cNvSpPr>
            <a:spLocks noChangeShapeType="1"/>
          </p:cNvSpPr>
          <p:nvPr/>
        </p:nvSpPr>
        <p:spPr bwMode="auto">
          <a:xfrm>
            <a:off x="7824788" y="3363913"/>
            <a:ext cx="334962" cy="2190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47" name="Freeform 235"/>
          <p:cNvSpPr>
            <a:spLocks/>
          </p:cNvSpPr>
          <p:nvPr/>
        </p:nvSpPr>
        <p:spPr bwMode="auto">
          <a:xfrm>
            <a:off x="7824788" y="3355975"/>
            <a:ext cx="341312" cy="241300"/>
          </a:xfrm>
          <a:custGeom>
            <a:avLst/>
            <a:gdLst>
              <a:gd name="T0" fmla="*/ 0 w 215"/>
              <a:gd name="T1" fmla="*/ 2147483647 h 152"/>
              <a:gd name="T2" fmla="*/ 0 w 215"/>
              <a:gd name="T3" fmla="*/ 0 h 152"/>
              <a:gd name="T4" fmla="*/ 2147483647 w 215"/>
              <a:gd name="T5" fmla="*/ 2147483647 h 152"/>
              <a:gd name="T6" fmla="*/ 2147483647 w 215"/>
              <a:gd name="T7" fmla="*/ 2147483647 h 152"/>
              <a:gd name="T8" fmla="*/ 2147483647 w 215"/>
              <a:gd name="T9" fmla="*/ 2147483647 h 152"/>
              <a:gd name="T10" fmla="*/ 0 w 215"/>
              <a:gd name="T11" fmla="*/ 2147483647 h 152"/>
              <a:gd name="T12" fmla="*/ 0 w 215"/>
              <a:gd name="T13" fmla="*/ 2147483647 h 152"/>
              <a:gd name="T14" fmla="*/ 0 60000 65536"/>
              <a:gd name="T15" fmla="*/ 0 60000 65536"/>
              <a:gd name="T16" fmla="*/ 0 60000 65536"/>
              <a:gd name="T17" fmla="*/ 0 60000 65536"/>
              <a:gd name="T18" fmla="*/ 0 60000 65536"/>
              <a:gd name="T19" fmla="*/ 0 60000 65536"/>
              <a:gd name="T20" fmla="*/ 0 60000 65536"/>
              <a:gd name="T21" fmla="*/ 0 w 215"/>
              <a:gd name="T22" fmla="*/ 0 h 152"/>
              <a:gd name="T23" fmla="*/ 215 w 215"/>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 h="152">
                <a:moveTo>
                  <a:pt x="0" y="14"/>
                </a:moveTo>
                <a:lnTo>
                  <a:pt x="0" y="0"/>
                </a:lnTo>
                <a:lnTo>
                  <a:pt x="215" y="143"/>
                </a:lnTo>
                <a:lnTo>
                  <a:pt x="215" y="147"/>
                </a:lnTo>
                <a:lnTo>
                  <a:pt x="211" y="15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48" name="Freeform 236"/>
          <p:cNvSpPr>
            <a:spLocks/>
          </p:cNvSpPr>
          <p:nvPr/>
        </p:nvSpPr>
        <p:spPr bwMode="auto">
          <a:xfrm>
            <a:off x="7612063" y="3370263"/>
            <a:ext cx="212725" cy="139700"/>
          </a:xfrm>
          <a:custGeom>
            <a:avLst/>
            <a:gdLst>
              <a:gd name="T0" fmla="*/ 0 w 134"/>
              <a:gd name="T1" fmla="*/ 2147483647 h 88"/>
              <a:gd name="T2" fmla="*/ 2147483647 w 134"/>
              <a:gd name="T3" fmla="*/ 0 h 88"/>
              <a:gd name="T4" fmla="*/ 0 w 134"/>
              <a:gd name="T5" fmla="*/ 2147483647 h 88"/>
              <a:gd name="T6" fmla="*/ 0 60000 65536"/>
              <a:gd name="T7" fmla="*/ 0 60000 65536"/>
              <a:gd name="T8" fmla="*/ 0 60000 65536"/>
              <a:gd name="T9" fmla="*/ 0 w 134"/>
              <a:gd name="T10" fmla="*/ 0 h 88"/>
              <a:gd name="T11" fmla="*/ 134 w 134"/>
              <a:gd name="T12" fmla="*/ 88 h 88"/>
            </a:gdLst>
            <a:ahLst/>
            <a:cxnLst>
              <a:cxn ang="T6">
                <a:pos x="T0" y="T1"/>
              </a:cxn>
              <a:cxn ang="T7">
                <a:pos x="T2" y="T3"/>
              </a:cxn>
              <a:cxn ang="T8">
                <a:pos x="T4" y="T5"/>
              </a:cxn>
            </a:cxnLst>
            <a:rect l="T9" t="T10" r="T11" b="T12"/>
            <a:pathLst>
              <a:path w="134" h="88">
                <a:moveTo>
                  <a:pt x="0" y="88"/>
                </a:moveTo>
                <a:lnTo>
                  <a:pt x="134" y="0"/>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49" name="Freeform 237"/>
          <p:cNvSpPr>
            <a:spLocks/>
          </p:cNvSpPr>
          <p:nvPr/>
        </p:nvSpPr>
        <p:spPr bwMode="auto">
          <a:xfrm>
            <a:off x="7605713" y="3355975"/>
            <a:ext cx="219075" cy="160338"/>
          </a:xfrm>
          <a:custGeom>
            <a:avLst/>
            <a:gdLst>
              <a:gd name="T0" fmla="*/ 2147483647 w 138"/>
              <a:gd name="T1" fmla="*/ 0 h 101"/>
              <a:gd name="T2" fmla="*/ 2147483647 w 138"/>
              <a:gd name="T3" fmla="*/ 2147483647 h 101"/>
              <a:gd name="T4" fmla="*/ 2147483647 w 138"/>
              <a:gd name="T5" fmla="*/ 2147483647 h 101"/>
              <a:gd name="T6" fmla="*/ 0 w 138"/>
              <a:gd name="T7" fmla="*/ 2147483647 h 101"/>
              <a:gd name="T8" fmla="*/ 2147483647 w 138"/>
              <a:gd name="T9" fmla="*/ 0 h 101"/>
              <a:gd name="T10" fmla="*/ 2147483647 w 138"/>
              <a:gd name="T11" fmla="*/ 0 h 101"/>
              <a:gd name="T12" fmla="*/ 0 60000 65536"/>
              <a:gd name="T13" fmla="*/ 0 60000 65536"/>
              <a:gd name="T14" fmla="*/ 0 60000 65536"/>
              <a:gd name="T15" fmla="*/ 0 60000 65536"/>
              <a:gd name="T16" fmla="*/ 0 60000 65536"/>
              <a:gd name="T17" fmla="*/ 0 60000 65536"/>
              <a:gd name="T18" fmla="*/ 0 w 138"/>
              <a:gd name="T19" fmla="*/ 0 h 101"/>
              <a:gd name="T20" fmla="*/ 138 w 138"/>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138" h="101">
                <a:moveTo>
                  <a:pt x="138" y="0"/>
                </a:moveTo>
                <a:lnTo>
                  <a:pt x="138" y="14"/>
                </a:lnTo>
                <a:lnTo>
                  <a:pt x="4" y="101"/>
                </a:lnTo>
                <a:lnTo>
                  <a:pt x="0" y="92"/>
                </a:lnTo>
                <a:lnTo>
                  <a:pt x="1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50" name="Freeform 238"/>
          <p:cNvSpPr>
            <a:spLocks/>
          </p:cNvSpPr>
          <p:nvPr/>
        </p:nvSpPr>
        <p:spPr bwMode="auto">
          <a:xfrm>
            <a:off x="7804150" y="3094038"/>
            <a:ext cx="1588" cy="284162"/>
          </a:xfrm>
          <a:custGeom>
            <a:avLst/>
            <a:gdLst>
              <a:gd name="T0" fmla="*/ 0 w 1588"/>
              <a:gd name="T1" fmla="*/ 0 h 179"/>
              <a:gd name="T2" fmla="*/ 0 w 1588"/>
              <a:gd name="T3" fmla="*/ 2147483647 h 179"/>
              <a:gd name="T4" fmla="*/ 0 w 1588"/>
              <a:gd name="T5" fmla="*/ 0 h 179"/>
              <a:gd name="T6" fmla="*/ 0 60000 65536"/>
              <a:gd name="T7" fmla="*/ 0 60000 65536"/>
              <a:gd name="T8" fmla="*/ 0 60000 65536"/>
              <a:gd name="T9" fmla="*/ 0 w 1588"/>
              <a:gd name="T10" fmla="*/ 0 h 179"/>
              <a:gd name="T11" fmla="*/ 1588 w 1588"/>
              <a:gd name="T12" fmla="*/ 179 h 179"/>
            </a:gdLst>
            <a:ahLst/>
            <a:cxnLst>
              <a:cxn ang="T6">
                <a:pos x="T0" y="T1"/>
              </a:cxn>
              <a:cxn ang="T7">
                <a:pos x="T2" y="T3"/>
              </a:cxn>
              <a:cxn ang="T8">
                <a:pos x="T4" y="T5"/>
              </a:cxn>
            </a:cxnLst>
            <a:rect l="T9" t="T10" r="T11" b="T12"/>
            <a:pathLst>
              <a:path w="1588" h="179">
                <a:moveTo>
                  <a:pt x="0" y="0"/>
                </a:moveTo>
                <a:lnTo>
                  <a:pt x="0" y="17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51" name="Line 239"/>
          <p:cNvSpPr>
            <a:spLocks noChangeShapeType="1"/>
          </p:cNvSpPr>
          <p:nvPr/>
        </p:nvSpPr>
        <p:spPr bwMode="auto">
          <a:xfrm flipV="1">
            <a:off x="7605713" y="3363913"/>
            <a:ext cx="219075" cy="1460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52" name="Freeform 242"/>
          <p:cNvSpPr>
            <a:spLocks/>
          </p:cNvSpPr>
          <p:nvPr/>
        </p:nvSpPr>
        <p:spPr bwMode="auto">
          <a:xfrm>
            <a:off x="7851775" y="3094038"/>
            <a:ext cx="1588" cy="284162"/>
          </a:xfrm>
          <a:custGeom>
            <a:avLst/>
            <a:gdLst>
              <a:gd name="T0" fmla="*/ 0 w 1588"/>
              <a:gd name="T1" fmla="*/ 0 h 179"/>
              <a:gd name="T2" fmla="*/ 0 w 1588"/>
              <a:gd name="T3" fmla="*/ 2147483647 h 179"/>
              <a:gd name="T4" fmla="*/ 0 w 1588"/>
              <a:gd name="T5" fmla="*/ 0 h 179"/>
              <a:gd name="T6" fmla="*/ 0 60000 65536"/>
              <a:gd name="T7" fmla="*/ 0 60000 65536"/>
              <a:gd name="T8" fmla="*/ 0 60000 65536"/>
              <a:gd name="T9" fmla="*/ 0 w 1588"/>
              <a:gd name="T10" fmla="*/ 0 h 179"/>
              <a:gd name="T11" fmla="*/ 1588 w 1588"/>
              <a:gd name="T12" fmla="*/ 179 h 179"/>
            </a:gdLst>
            <a:ahLst/>
            <a:cxnLst>
              <a:cxn ang="T6">
                <a:pos x="T0" y="T1"/>
              </a:cxn>
              <a:cxn ang="T7">
                <a:pos x="T2" y="T3"/>
              </a:cxn>
              <a:cxn ang="T8">
                <a:pos x="T4" y="T5"/>
              </a:cxn>
            </a:cxnLst>
            <a:rect l="T9" t="T10" r="T11" b="T12"/>
            <a:pathLst>
              <a:path w="1588" h="179">
                <a:moveTo>
                  <a:pt x="0" y="0"/>
                </a:moveTo>
                <a:lnTo>
                  <a:pt x="0" y="17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53" name="Freeform 243"/>
          <p:cNvSpPr>
            <a:spLocks/>
          </p:cNvSpPr>
          <p:nvPr/>
        </p:nvSpPr>
        <p:spPr bwMode="auto">
          <a:xfrm>
            <a:off x="7843838" y="3094038"/>
            <a:ext cx="14287" cy="292100"/>
          </a:xfrm>
          <a:custGeom>
            <a:avLst/>
            <a:gdLst>
              <a:gd name="T0" fmla="*/ 0 w 9"/>
              <a:gd name="T1" fmla="*/ 0 h 184"/>
              <a:gd name="T2" fmla="*/ 2147483647 w 9"/>
              <a:gd name="T3" fmla="*/ 0 h 184"/>
              <a:gd name="T4" fmla="*/ 2147483647 w 9"/>
              <a:gd name="T5" fmla="*/ 2147483647 h 184"/>
              <a:gd name="T6" fmla="*/ 0 w 9"/>
              <a:gd name="T7" fmla="*/ 2147483647 h 184"/>
              <a:gd name="T8" fmla="*/ 0 w 9"/>
              <a:gd name="T9" fmla="*/ 0 h 184"/>
              <a:gd name="T10" fmla="*/ 0 w 9"/>
              <a:gd name="T11" fmla="*/ 0 h 184"/>
              <a:gd name="T12" fmla="*/ 0 60000 65536"/>
              <a:gd name="T13" fmla="*/ 0 60000 65536"/>
              <a:gd name="T14" fmla="*/ 0 60000 65536"/>
              <a:gd name="T15" fmla="*/ 0 60000 65536"/>
              <a:gd name="T16" fmla="*/ 0 60000 65536"/>
              <a:gd name="T17" fmla="*/ 0 60000 65536"/>
              <a:gd name="T18" fmla="*/ 0 w 9"/>
              <a:gd name="T19" fmla="*/ 0 h 184"/>
              <a:gd name="T20" fmla="*/ 9 w 9"/>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9" h="184">
                <a:moveTo>
                  <a:pt x="0" y="0"/>
                </a:moveTo>
                <a:lnTo>
                  <a:pt x="9" y="0"/>
                </a:lnTo>
                <a:lnTo>
                  <a:pt x="9" y="184"/>
                </a:lnTo>
                <a:lnTo>
                  <a:pt x="0" y="184"/>
                </a:lnTo>
                <a:lnTo>
                  <a:pt x="0" y="0"/>
                </a:lnTo>
                <a:close/>
              </a:path>
            </a:pathLst>
          </a:custGeom>
          <a:solidFill>
            <a:srgbClr val="000000"/>
          </a:solidFill>
          <a:ln w="12700">
            <a:solidFill>
              <a:srgbClr val="EF1F1D"/>
            </a:solidFill>
            <a:round/>
            <a:headEnd/>
            <a:tailEnd/>
          </a:ln>
        </p:spPr>
        <p:txBody>
          <a:bodyPr/>
          <a:lstStyle/>
          <a:p>
            <a:endParaRPr lang="en-GB"/>
          </a:p>
        </p:txBody>
      </p:sp>
      <p:sp>
        <p:nvSpPr>
          <p:cNvPr id="72754" name="Freeform 244"/>
          <p:cNvSpPr>
            <a:spLocks/>
          </p:cNvSpPr>
          <p:nvPr/>
        </p:nvSpPr>
        <p:spPr bwMode="auto">
          <a:xfrm>
            <a:off x="7262813" y="4057650"/>
            <a:ext cx="246062" cy="160338"/>
          </a:xfrm>
          <a:custGeom>
            <a:avLst/>
            <a:gdLst>
              <a:gd name="T0" fmla="*/ 0 w 155"/>
              <a:gd name="T1" fmla="*/ 2147483647 h 101"/>
              <a:gd name="T2" fmla="*/ 2147483647 w 155"/>
              <a:gd name="T3" fmla="*/ 0 h 101"/>
              <a:gd name="T4" fmla="*/ 0 w 155"/>
              <a:gd name="T5" fmla="*/ 2147483647 h 101"/>
              <a:gd name="T6" fmla="*/ 0 60000 65536"/>
              <a:gd name="T7" fmla="*/ 0 60000 65536"/>
              <a:gd name="T8" fmla="*/ 0 60000 65536"/>
              <a:gd name="T9" fmla="*/ 0 w 155"/>
              <a:gd name="T10" fmla="*/ 0 h 101"/>
              <a:gd name="T11" fmla="*/ 155 w 155"/>
              <a:gd name="T12" fmla="*/ 101 h 101"/>
            </a:gdLst>
            <a:ahLst/>
            <a:cxnLst>
              <a:cxn ang="T6">
                <a:pos x="T0" y="T1"/>
              </a:cxn>
              <a:cxn ang="T7">
                <a:pos x="T2" y="T3"/>
              </a:cxn>
              <a:cxn ang="T8">
                <a:pos x="T4" y="T5"/>
              </a:cxn>
            </a:cxnLst>
            <a:rect l="T9" t="T10" r="T11" b="T12"/>
            <a:pathLst>
              <a:path w="155" h="101">
                <a:moveTo>
                  <a:pt x="0" y="101"/>
                </a:moveTo>
                <a:lnTo>
                  <a:pt x="155" y="0"/>
                </a:lnTo>
                <a:lnTo>
                  <a:pt x="0"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55" name="Line 246"/>
          <p:cNvSpPr>
            <a:spLocks noChangeShapeType="1"/>
          </p:cNvSpPr>
          <p:nvPr/>
        </p:nvSpPr>
        <p:spPr bwMode="auto">
          <a:xfrm flipV="1">
            <a:off x="7262813" y="4049713"/>
            <a:ext cx="239712" cy="1682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56" name="Freeform 247"/>
          <p:cNvSpPr>
            <a:spLocks/>
          </p:cNvSpPr>
          <p:nvPr/>
        </p:nvSpPr>
        <p:spPr bwMode="auto">
          <a:xfrm>
            <a:off x="7256463" y="4049713"/>
            <a:ext cx="260350" cy="174625"/>
          </a:xfrm>
          <a:custGeom>
            <a:avLst/>
            <a:gdLst>
              <a:gd name="T0" fmla="*/ 2147483647 w 164"/>
              <a:gd name="T1" fmla="*/ 2147483647 h 110"/>
              <a:gd name="T2" fmla="*/ 0 w 164"/>
              <a:gd name="T3" fmla="*/ 2147483647 h 110"/>
              <a:gd name="T4" fmla="*/ 2147483647 w 164"/>
              <a:gd name="T5" fmla="*/ 0 h 110"/>
              <a:gd name="T6" fmla="*/ 2147483647 w 164"/>
              <a:gd name="T7" fmla="*/ 2147483647 h 110"/>
              <a:gd name="T8" fmla="*/ 2147483647 w 164"/>
              <a:gd name="T9" fmla="*/ 2147483647 h 110"/>
              <a:gd name="T10" fmla="*/ 2147483647 w 164"/>
              <a:gd name="T11" fmla="*/ 2147483647 h 110"/>
              <a:gd name="T12" fmla="*/ 0 60000 65536"/>
              <a:gd name="T13" fmla="*/ 0 60000 65536"/>
              <a:gd name="T14" fmla="*/ 0 60000 65536"/>
              <a:gd name="T15" fmla="*/ 0 60000 65536"/>
              <a:gd name="T16" fmla="*/ 0 60000 65536"/>
              <a:gd name="T17" fmla="*/ 0 60000 65536"/>
              <a:gd name="T18" fmla="*/ 0 w 164"/>
              <a:gd name="T19" fmla="*/ 0 h 110"/>
              <a:gd name="T20" fmla="*/ 164 w 164"/>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4" h="110">
                <a:moveTo>
                  <a:pt x="8" y="110"/>
                </a:moveTo>
                <a:lnTo>
                  <a:pt x="0" y="101"/>
                </a:lnTo>
                <a:lnTo>
                  <a:pt x="155" y="0"/>
                </a:lnTo>
                <a:lnTo>
                  <a:pt x="164" y="9"/>
                </a:lnTo>
                <a:lnTo>
                  <a:pt x="8"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57" name="Freeform 248"/>
          <p:cNvSpPr>
            <a:spLocks/>
          </p:cNvSpPr>
          <p:nvPr/>
        </p:nvSpPr>
        <p:spPr bwMode="auto">
          <a:xfrm>
            <a:off x="7242175" y="4013200"/>
            <a:ext cx="239713" cy="160338"/>
          </a:xfrm>
          <a:custGeom>
            <a:avLst/>
            <a:gdLst>
              <a:gd name="T0" fmla="*/ 0 w 151"/>
              <a:gd name="T1" fmla="*/ 2147483647 h 101"/>
              <a:gd name="T2" fmla="*/ 2147483647 w 151"/>
              <a:gd name="T3" fmla="*/ 0 h 101"/>
              <a:gd name="T4" fmla="*/ 0 w 151"/>
              <a:gd name="T5" fmla="*/ 2147483647 h 101"/>
              <a:gd name="T6" fmla="*/ 0 60000 65536"/>
              <a:gd name="T7" fmla="*/ 0 60000 65536"/>
              <a:gd name="T8" fmla="*/ 0 60000 65536"/>
              <a:gd name="T9" fmla="*/ 0 w 151"/>
              <a:gd name="T10" fmla="*/ 0 h 101"/>
              <a:gd name="T11" fmla="*/ 151 w 151"/>
              <a:gd name="T12" fmla="*/ 101 h 101"/>
            </a:gdLst>
            <a:ahLst/>
            <a:cxnLst>
              <a:cxn ang="T6">
                <a:pos x="T0" y="T1"/>
              </a:cxn>
              <a:cxn ang="T7">
                <a:pos x="T2" y="T3"/>
              </a:cxn>
              <a:cxn ang="T8">
                <a:pos x="T4" y="T5"/>
              </a:cxn>
            </a:cxnLst>
            <a:rect l="T9" t="T10" r="T11" b="T12"/>
            <a:pathLst>
              <a:path w="151" h="101">
                <a:moveTo>
                  <a:pt x="0" y="101"/>
                </a:moveTo>
                <a:lnTo>
                  <a:pt x="151" y="0"/>
                </a:lnTo>
                <a:lnTo>
                  <a:pt x="0"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58" name="Freeform 249"/>
          <p:cNvSpPr>
            <a:spLocks/>
          </p:cNvSpPr>
          <p:nvPr/>
        </p:nvSpPr>
        <p:spPr bwMode="auto">
          <a:xfrm>
            <a:off x="7235825" y="3998913"/>
            <a:ext cx="252413" cy="182562"/>
          </a:xfrm>
          <a:custGeom>
            <a:avLst/>
            <a:gdLst>
              <a:gd name="T0" fmla="*/ 2147483647 w 159"/>
              <a:gd name="T1" fmla="*/ 2147483647 h 115"/>
              <a:gd name="T2" fmla="*/ 0 w 159"/>
              <a:gd name="T3" fmla="*/ 2147483647 h 115"/>
              <a:gd name="T4" fmla="*/ 2147483647 w 159"/>
              <a:gd name="T5" fmla="*/ 0 h 115"/>
              <a:gd name="T6" fmla="*/ 2147483647 w 159"/>
              <a:gd name="T7" fmla="*/ 2147483647 h 115"/>
              <a:gd name="T8" fmla="*/ 2147483647 w 159"/>
              <a:gd name="T9" fmla="*/ 2147483647 h 115"/>
              <a:gd name="T10" fmla="*/ 2147483647 w 159"/>
              <a:gd name="T11" fmla="*/ 2147483647 h 115"/>
              <a:gd name="T12" fmla="*/ 0 60000 65536"/>
              <a:gd name="T13" fmla="*/ 0 60000 65536"/>
              <a:gd name="T14" fmla="*/ 0 60000 65536"/>
              <a:gd name="T15" fmla="*/ 0 60000 65536"/>
              <a:gd name="T16" fmla="*/ 0 60000 65536"/>
              <a:gd name="T17" fmla="*/ 0 60000 65536"/>
              <a:gd name="T18" fmla="*/ 0 w 159"/>
              <a:gd name="T19" fmla="*/ 0 h 115"/>
              <a:gd name="T20" fmla="*/ 159 w 159"/>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59" h="115">
                <a:moveTo>
                  <a:pt x="4" y="115"/>
                </a:moveTo>
                <a:lnTo>
                  <a:pt x="0" y="106"/>
                </a:lnTo>
                <a:lnTo>
                  <a:pt x="155" y="0"/>
                </a:lnTo>
                <a:lnTo>
                  <a:pt x="159" y="14"/>
                </a:lnTo>
                <a:lnTo>
                  <a:pt x="4"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59" name="Freeform 250"/>
          <p:cNvSpPr>
            <a:spLocks/>
          </p:cNvSpPr>
          <p:nvPr/>
        </p:nvSpPr>
        <p:spPr bwMode="auto">
          <a:xfrm>
            <a:off x="8172450" y="3436938"/>
            <a:ext cx="233363" cy="152400"/>
          </a:xfrm>
          <a:custGeom>
            <a:avLst/>
            <a:gdLst>
              <a:gd name="T0" fmla="*/ 0 w 147"/>
              <a:gd name="T1" fmla="*/ 2147483647 h 96"/>
              <a:gd name="T2" fmla="*/ 2147483647 w 147"/>
              <a:gd name="T3" fmla="*/ 0 h 96"/>
              <a:gd name="T4" fmla="*/ 0 w 147"/>
              <a:gd name="T5" fmla="*/ 2147483647 h 96"/>
              <a:gd name="T6" fmla="*/ 0 60000 65536"/>
              <a:gd name="T7" fmla="*/ 0 60000 65536"/>
              <a:gd name="T8" fmla="*/ 0 60000 65536"/>
              <a:gd name="T9" fmla="*/ 0 w 147"/>
              <a:gd name="T10" fmla="*/ 0 h 96"/>
              <a:gd name="T11" fmla="*/ 147 w 147"/>
              <a:gd name="T12" fmla="*/ 96 h 96"/>
            </a:gdLst>
            <a:ahLst/>
            <a:cxnLst>
              <a:cxn ang="T6">
                <a:pos x="T0" y="T1"/>
              </a:cxn>
              <a:cxn ang="T7">
                <a:pos x="T2" y="T3"/>
              </a:cxn>
              <a:cxn ang="T8">
                <a:pos x="T4" y="T5"/>
              </a:cxn>
            </a:cxnLst>
            <a:rect l="T9" t="T10" r="T11" b="T12"/>
            <a:pathLst>
              <a:path w="147" h="96">
                <a:moveTo>
                  <a:pt x="0" y="96"/>
                </a:moveTo>
                <a:lnTo>
                  <a:pt x="147" y="0"/>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60" name="Line 251"/>
          <p:cNvSpPr>
            <a:spLocks noChangeShapeType="1"/>
          </p:cNvSpPr>
          <p:nvPr/>
        </p:nvSpPr>
        <p:spPr bwMode="auto">
          <a:xfrm flipV="1">
            <a:off x="7235825" y="4006850"/>
            <a:ext cx="246063" cy="1603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61" name="Line 252"/>
          <p:cNvSpPr>
            <a:spLocks noChangeShapeType="1"/>
          </p:cNvSpPr>
          <p:nvPr/>
        </p:nvSpPr>
        <p:spPr bwMode="auto">
          <a:xfrm flipV="1">
            <a:off x="8172450" y="3436938"/>
            <a:ext cx="227013" cy="1460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62" name="Freeform 253"/>
          <p:cNvSpPr>
            <a:spLocks/>
          </p:cNvSpPr>
          <p:nvPr/>
        </p:nvSpPr>
        <p:spPr bwMode="auto">
          <a:xfrm>
            <a:off x="8166100" y="3429000"/>
            <a:ext cx="246063" cy="168275"/>
          </a:xfrm>
          <a:custGeom>
            <a:avLst/>
            <a:gdLst>
              <a:gd name="T0" fmla="*/ 2147483647 w 155"/>
              <a:gd name="T1" fmla="*/ 0 h 106"/>
              <a:gd name="T2" fmla="*/ 2147483647 w 155"/>
              <a:gd name="T3" fmla="*/ 2147483647 h 106"/>
              <a:gd name="T4" fmla="*/ 2147483647 w 155"/>
              <a:gd name="T5" fmla="*/ 2147483647 h 106"/>
              <a:gd name="T6" fmla="*/ 0 w 155"/>
              <a:gd name="T7" fmla="*/ 2147483647 h 106"/>
              <a:gd name="T8" fmla="*/ 0 w 155"/>
              <a:gd name="T9" fmla="*/ 2147483647 h 106"/>
              <a:gd name="T10" fmla="*/ 2147483647 w 155"/>
              <a:gd name="T11" fmla="*/ 0 h 106"/>
              <a:gd name="T12" fmla="*/ 2147483647 w 155"/>
              <a:gd name="T13" fmla="*/ 0 h 106"/>
              <a:gd name="T14" fmla="*/ 0 60000 65536"/>
              <a:gd name="T15" fmla="*/ 0 60000 65536"/>
              <a:gd name="T16" fmla="*/ 0 60000 65536"/>
              <a:gd name="T17" fmla="*/ 0 60000 65536"/>
              <a:gd name="T18" fmla="*/ 0 60000 65536"/>
              <a:gd name="T19" fmla="*/ 0 60000 65536"/>
              <a:gd name="T20" fmla="*/ 0 60000 65536"/>
              <a:gd name="T21" fmla="*/ 0 w 155"/>
              <a:gd name="T22" fmla="*/ 0 h 106"/>
              <a:gd name="T23" fmla="*/ 155 w 155"/>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06">
                <a:moveTo>
                  <a:pt x="147" y="0"/>
                </a:moveTo>
                <a:lnTo>
                  <a:pt x="155" y="9"/>
                </a:lnTo>
                <a:lnTo>
                  <a:pt x="9" y="106"/>
                </a:lnTo>
                <a:lnTo>
                  <a:pt x="0" y="101"/>
                </a:lnTo>
                <a:lnTo>
                  <a:pt x="0" y="97"/>
                </a:lnTo>
                <a:lnTo>
                  <a:pt x="1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63" name="Freeform 254"/>
          <p:cNvSpPr>
            <a:spLocks/>
          </p:cNvSpPr>
          <p:nvPr/>
        </p:nvSpPr>
        <p:spPr bwMode="auto">
          <a:xfrm>
            <a:off x="8172450" y="4043363"/>
            <a:ext cx="239713" cy="152400"/>
          </a:xfrm>
          <a:custGeom>
            <a:avLst/>
            <a:gdLst>
              <a:gd name="T0" fmla="*/ 0 w 151"/>
              <a:gd name="T1" fmla="*/ 0 h 96"/>
              <a:gd name="T2" fmla="*/ 2147483647 w 151"/>
              <a:gd name="T3" fmla="*/ 2147483647 h 96"/>
              <a:gd name="T4" fmla="*/ 0 w 151"/>
              <a:gd name="T5" fmla="*/ 0 h 96"/>
              <a:gd name="T6" fmla="*/ 0 60000 65536"/>
              <a:gd name="T7" fmla="*/ 0 60000 65536"/>
              <a:gd name="T8" fmla="*/ 0 60000 65536"/>
              <a:gd name="T9" fmla="*/ 0 w 151"/>
              <a:gd name="T10" fmla="*/ 0 h 96"/>
              <a:gd name="T11" fmla="*/ 151 w 151"/>
              <a:gd name="T12" fmla="*/ 96 h 96"/>
            </a:gdLst>
            <a:ahLst/>
            <a:cxnLst>
              <a:cxn ang="T6">
                <a:pos x="T0" y="T1"/>
              </a:cxn>
              <a:cxn ang="T7">
                <a:pos x="T2" y="T3"/>
              </a:cxn>
              <a:cxn ang="T8">
                <a:pos x="T4" y="T5"/>
              </a:cxn>
            </a:cxnLst>
            <a:rect l="T9" t="T10" r="T11" b="T12"/>
            <a:pathLst>
              <a:path w="151" h="96">
                <a:moveTo>
                  <a:pt x="0" y="0"/>
                </a:moveTo>
                <a:lnTo>
                  <a:pt x="151" y="9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64" name="Freeform 255"/>
          <p:cNvSpPr>
            <a:spLocks/>
          </p:cNvSpPr>
          <p:nvPr/>
        </p:nvSpPr>
        <p:spPr bwMode="auto">
          <a:xfrm>
            <a:off x="8166100" y="4035425"/>
            <a:ext cx="246063" cy="174625"/>
          </a:xfrm>
          <a:custGeom>
            <a:avLst/>
            <a:gdLst>
              <a:gd name="T0" fmla="*/ 2147483647 w 155"/>
              <a:gd name="T1" fmla="*/ 2147483647 h 110"/>
              <a:gd name="T2" fmla="*/ 2147483647 w 155"/>
              <a:gd name="T3" fmla="*/ 2147483647 h 110"/>
              <a:gd name="T4" fmla="*/ 0 w 155"/>
              <a:gd name="T5" fmla="*/ 2147483647 h 110"/>
              <a:gd name="T6" fmla="*/ 0 w 155"/>
              <a:gd name="T7" fmla="*/ 2147483647 h 110"/>
              <a:gd name="T8" fmla="*/ 2147483647 w 155"/>
              <a:gd name="T9" fmla="*/ 0 h 110"/>
              <a:gd name="T10" fmla="*/ 2147483647 w 155"/>
              <a:gd name="T11" fmla="*/ 2147483647 h 110"/>
              <a:gd name="T12" fmla="*/ 2147483647 w 155"/>
              <a:gd name="T13" fmla="*/ 2147483647 h 110"/>
              <a:gd name="T14" fmla="*/ 0 60000 65536"/>
              <a:gd name="T15" fmla="*/ 0 60000 65536"/>
              <a:gd name="T16" fmla="*/ 0 60000 65536"/>
              <a:gd name="T17" fmla="*/ 0 60000 65536"/>
              <a:gd name="T18" fmla="*/ 0 60000 65536"/>
              <a:gd name="T19" fmla="*/ 0 60000 65536"/>
              <a:gd name="T20" fmla="*/ 0 60000 65536"/>
              <a:gd name="T21" fmla="*/ 0 w 155"/>
              <a:gd name="T22" fmla="*/ 0 h 110"/>
              <a:gd name="T23" fmla="*/ 155 w 155"/>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10">
                <a:moveTo>
                  <a:pt x="155" y="97"/>
                </a:moveTo>
                <a:lnTo>
                  <a:pt x="151" y="110"/>
                </a:lnTo>
                <a:lnTo>
                  <a:pt x="0" y="9"/>
                </a:lnTo>
                <a:lnTo>
                  <a:pt x="0" y="5"/>
                </a:lnTo>
                <a:lnTo>
                  <a:pt x="9" y="0"/>
                </a:lnTo>
                <a:lnTo>
                  <a:pt x="155"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65" name="Freeform 256"/>
          <p:cNvSpPr>
            <a:spLocks/>
          </p:cNvSpPr>
          <p:nvPr/>
        </p:nvSpPr>
        <p:spPr bwMode="auto">
          <a:xfrm>
            <a:off x="7824788" y="4406900"/>
            <a:ext cx="1587" cy="307975"/>
          </a:xfrm>
          <a:custGeom>
            <a:avLst/>
            <a:gdLst>
              <a:gd name="T0" fmla="*/ 0 w 1587"/>
              <a:gd name="T1" fmla="*/ 2147483647 h 194"/>
              <a:gd name="T2" fmla="*/ 0 w 1587"/>
              <a:gd name="T3" fmla="*/ 0 h 194"/>
              <a:gd name="T4" fmla="*/ 0 w 1587"/>
              <a:gd name="T5" fmla="*/ 2147483647 h 194"/>
              <a:gd name="T6" fmla="*/ 0 60000 65536"/>
              <a:gd name="T7" fmla="*/ 0 60000 65536"/>
              <a:gd name="T8" fmla="*/ 0 60000 65536"/>
              <a:gd name="T9" fmla="*/ 0 w 1587"/>
              <a:gd name="T10" fmla="*/ 0 h 194"/>
              <a:gd name="T11" fmla="*/ 1587 w 1587"/>
              <a:gd name="T12" fmla="*/ 194 h 194"/>
            </a:gdLst>
            <a:ahLst/>
            <a:cxnLst>
              <a:cxn ang="T6">
                <a:pos x="T0" y="T1"/>
              </a:cxn>
              <a:cxn ang="T7">
                <a:pos x="T2" y="T3"/>
              </a:cxn>
              <a:cxn ang="T8">
                <a:pos x="T4" y="T5"/>
              </a:cxn>
            </a:cxnLst>
            <a:rect l="T9" t="T10" r="T11" b="T12"/>
            <a:pathLst>
              <a:path w="1587" h="194">
                <a:moveTo>
                  <a:pt x="0" y="194"/>
                </a:moveTo>
                <a:lnTo>
                  <a:pt x="0" y="0"/>
                </a:lnTo>
                <a:lnTo>
                  <a:pt x="0"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66" name="Line 257"/>
          <p:cNvSpPr>
            <a:spLocks noChangeShapeType="1"/>
          </p:cNvSpPr>
          <p:nvPr/>
        </p:nvSpPr>
        <p:spPr bwMode="auto">
          <a:xfrm>
            <a:off x="8172450" y="4043363"/>
            <a:ext cx="233363" cy="1524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67" name="Line 258"/>
          <p:cNvSpPr>
            <a:spLocks noChangeShapeType="1"/>
          </p:cNvSpPr>
          <p:nvPr/>
        </p:nvSpPr>
        <p:spPr bwMode="auto">
          <a:xfrm flipV="1">
            <a:off x="7824788" y="4406900"/>
            <a:ext cx="1587" cy="3000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68" name="Freeform 260"/>
          <p:cNvSpPr>
            <a:spLocks/>
          </p:cNvSpPr>
          <p:nvPr/>
        </p:nvSpPr>
        <p:spPr bwMode="auto">
          <a:xfrm>
            <a:off x="7277100" y="3451225"/>
            <a:ext cx="109538" cy="73025"/>
          </a:xfrm>
          <a:custGeom>
            <a:avLst/>
            <a:gdLst>
              <a:gd name="T0" fmla="*/ 0 w 69"/>
              <a:gd name="T1" fmla="*/ 0 h 46"/>
              <a:gd name="T2" fmla="*/ 2147483647 w 69"/>
              <a:gd name="T3" fmla="*/ 2147483647 h 46"/>
              <a:gd name="T4" fmla="*/ 0 w 69"/>
              <a:gd name="T5" fmla="*/ 0 h 46"/>
              <a:gd name="T6" fmla="*/ 0 60000 65536"/>
              <a:gd name="T7" fmla="*/ 0 60000 65536"/>
              <a:gd name="T8" fmla="*/ 0 60000 65536"/>
              <a:gd name="T9" fmla="*/ 0 w 69"/>
              <a:gd name="T10" fmla="*/ 0 h 46"/>
              <a:gd name="T11" fmla="*/ 69 w 69"/>
              <a:gd name="T12" fmla="*/ 46 h 46"/>
            </a:gdLst>
            <a:ahLst/>
            <a:cxnLst>
              <a:cxn ang="T6">
                <a:pos x="T0" y="T1"/>
              </a:cxn>
              <a:cxn ang="T7">
                <a:pos x="T2" y="T3"/>
              </a:cxn>
              <a:cxn ang="T8">
                <a:pos x="T4" y="T5"/>
              </a:cxn>
            </a:cxnLst>
            <a:rect l="T9" t="T10" r="T11" b="T12"/>
            <a:pathLst>
              <a:path w="69" h="46">
                <a:moveTo>
                  <a:pt x="0" y="0"/>
                </a:moveTo>
                <a:lnTo>
                  <a:pt x="69" y="4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69" name="Freeform 261"/>
          <p:cNvSpPr>
            <a:spLocks/>
          </p:cNvSpPr>
          <p:nvPr/>
        </p:nvSpPr>
        <p:spPr bwMode="auto">
          <a:xfrm>
            <a:off x="7269163" y="3443288"/>
            <a:ext cx="123825" cy="88900"/>
          </a:xfrm>
          <a:custGeom>
            <a:avLst/>
            <a:gdLst>
              <a:gd name="T0" fmla="*/ 0 w 78"/>
              <a:gd name="T1" fmla="*/ 2147483647 h 56"/>
              <a:gd name="T2" fmla="*/ 2147483647 w 78"/>
              <a:gd name="T3" fmla="*/ 0 h 56"/>
              <a:gd name="T4" fmla="*/ 2147483647 w 78"/>
              <a:gd name="T5" fmla="*/ 2147483647 h 56"/>
              <a:gd name="T6" fmla="*/ 2147483647 w 78"/>
              <a:gd name="T7" fmla="*/ 2147483647 h 56"/>
              <a:gd name="T8" fmla="*/ 0 w 78"/>
              <a:gd name="T9" fmla="*/ 2147483647 h 56"/>
              <a:gd name="T10" fmla="*/ 0 w 78"/>
              <a:gd name="T11" fmla="*/ 2147483647 h 56"/>
              <a:gd name="T12" fmla="*/ 0 60000 65536"/>
              <a:gd name="T13" fmla="*/ 0 60000 65536"/>
              <a:gd name="T14" fmla="*/ 0 60000 65536"/>
              <a:gd name="T15" fmla="*/ 0 60000 65536"/>
              <a:gd name="T16" fmla="*/ 0 60000 65536"/>
              <a:gd name="T17" fmla="*/ 0 60000 65536"/>
              <a:gd name="T18" fmla="*/ 0 w 78"/>
              <a:gd name="T19" fmla="*/ 0 h 56"/>
              <a:gd name="T20" fmla="*/ 78 w 7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78" h="56">
                <a:moveTo>
                  <a:pt x="0" y="10"/>
                </a:moveTo>
                <a:lnTo>
                  <a:pt x="5" y="0"/>
                </a:lnTo>
                <a:lnTo>
                  <a:pt x="78" y="46"/>
                </a:lnTo>
                <a:lnTo>
                  <a:pt x="69" y="56"/>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70" name="Line 262"/>
          <p:cNvSpPr>
            <a:spLocks noChangeShapeType="1"/>
          </p:cNvSpPr>
          <p:nvPr/>
        </p:nvSpPr>
        <p:spPr bwMode="auto">
          <a:xfrm>
            <a:off x="7269163" y="3451225"/>
            <a:ext cx="109537" cy="730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71" name="Rectangle 263"/>
          <p:cNvSpPr>
            <a:spLocks noChangeArrowheads="1"/>
          </p:cNvSpPr>
          <p:nvPr/>
        </p:nvSpPr>
        <p:spPr bwMode="auto">
          <a:xfrm>
            <a:off x="7423150" y="3468688"/>
            <a:ext cx="165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72772" name="Rectangle 264"/>
          <p:cNvSpPr>
            <a:spLocks noChangeArrowheads="1"/>
          </p:cNvSpPr>
          <p:nvPr/>
        </p:nvSpPr>
        <p:spPr bwMode="auto">
          <a:xfrm>
            <a:off x="7764463" y="4140200"/>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72773" name="Rectangle 265"/>
          <p:cNvSpPr>
            <a:spLocks noChangeArrowheads="1"/>
          </p:cNvSpPr>
          <p:nvPr/>
        </p:nvSpPr>
        <p:spPr bwMode="auto">
          <a:xfrm>
            <a:off x="7732713" y="2825750"/>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EF1F1D"/>
                </a:solidFill>
              </a:rPr>
              <a:t>O</a:t>
            </a:r>
            <a:endParaRPr lang="en-US" sz="1400">
              <a:solidFill>
                <a:srgbClr val="EF1F1D"/>
              </a:solidFill>
            </a:endParaRPr>
          </a:p>
        </p:txBody>
      </p:sp>
      <p:sp>
        <p:nvSpPr>
          <p:cNvPr id="72774" name="Rectangle 266"/>
          <p:cNvSpPr>
            <a:spLocks noChangeArrowheads="1"/>
          </p:cNvSpPr>
          <p:nvPr/>
        </p:nvSpPr>
        <p:spPr bwMode="auto">
          <a:xfrm>
            <a:off x="7067550" y="4140200"/>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O</a:t>
            </a:r>
            <a:endParaRPr lang="en-US" sz="1400"/>
          </a:p>
        </p:txBody>
      </p:sp>
      <p:sp>
        <p:nvSpPr>
          <p:cNvPr id="72775" name="Rectangle 267"/>
          <p:cNvSpPr>
            <a:spLocks noChangeArrowheads="1"/>
          </p:cNvSpPr>
          <p:nvPr/>
        </p:nvSpPr>
        <p:spPr bwMode="auto">
          <a:xfrm>
            <a:off x="8448675" y="3241675"/>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1400"/>
          </a:p>
        </p:txBody>
      </p:sp>
      <p:sp>
        <p:nvSpPr>
          <p:cNvPr id="72776" name="Rectangle 268"/>
          <p:cNvSpPr>
            <a:spLocks noChangeArrowheads="1"/>
          </p:cNvSpPr>
          <p:nvPr/>
        </p:nvSpPr>
        <p:spPr bwMode="auto">
          <a:xfrm>
            <a:off x="8448675" y="4140200"/>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1400"/>
          </a:p>
        </p:txBody>
      </p:sp>
      <p:sp>
        <p:nvSpPr>
          <p:cNvPr id="72777" name="Rectangle 269"/>
          <p:cNvSpPr>
            <a:spLocks noChangeArrowheads="1"/>
          </p:cNvSpPr>
          <p:nvPr/>
        </p:nvSpPr>
        <p:spPr bwMode="auto">
          <a:xfrm>
            <a:off x="7080250" y="3241675"/>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1400"/>
          </a:p>
        </p:txBody>
      </p:sp>
      <p:sp>
        <p:nvSpPr>
          <p:cNvPr id="72778" name="Freeform 162"/>
          <p:cNvSpPr>
            <a:spLocks/>
          </p:cNvSpPr>
          <p:nvPr/>
        </p:nvSpPr>
        <p:spPr bwMode="auto">
          <a:xfrm>
            <a:off x="5157788" y="3735388"/>
            <a:ext cx="1587" cy="300037"/>
          </a:xfrm>
          <a:custGeom>
            <a:avLst/>
            <a:gdLst>
              <a:gd name="T0" fmla="*/ 0 w 1587"/>
              <a:gd name="T1" fmla="*/ 2147483647 h 189"/>
              <a:gd name="T2" fmla="*/ 0 w 1587"/>
              <a:gd name="T3" fmla="*/ 0 h 189"/>
              <a:gd name="T4" fmla="*/ 0 w 1587"/>
              <a:gd name="T5" fmla="*/ 2147483647 h 189"/>
              <a:gd name="T6" fmla="*/ 0 60000 65536"/>
              <a:gd name="T7" fmla="*/ 0 60000 65536"/>
              <a:gd name="T8" fmla="*/ 0 60000 65536"/>
              <a:gd name="T9" fmla="*/ 0 w 1587"/>
              <a:gd name="T10" fmla="*/ 0 h 189"/>
              <a:gd name="T11" fmla="*/ 1587 w 1587"/>
              <a:gd name="T12" fmla="*/ 189 h 189"/>
            </a:gdLst>
            <a:ahLst/>
            <a:cxnLst>
              <a:cxn ang="T6">
                <a:pos x="T0" y="T1"/>
              </a:cxn>
              <a:cxn ang="T7">
                <a:pos x="T2" y="T3"/>
              </a:cxn>
              <a:cxn ang="T8">
                <a:pos x="T4" y="T5"/>
              </a:cxn>
            </a:cxnLst>
            <a:rect l="T9" t="T10" r="T11" b="T12"/>
            <a:pathLst>
              <a:path w="1587" h="189">
                <a:moveTo>
                  <a:pt x="0" y="189"/>
                </a:moveTo>
                <a:lnTo>
                  <a:pt x="0" y="0"/>
                </a:lnTo>
                <a:lnTo>
                  <a:pt x="0"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79" name="Freeform 163"/>
          <p:cNvSpPr>
            <a:spLocks/>
          </p:cNvSpPr>
          <p:nvPr/>
        </p:nvSpPr>
        <p:spPr bwMode="auto">
          <a:xfrm>
            <a:off x="5151438" y="3735388"/>
            <a:ext cx="19050" cy="307975"/>
          </a:xfrm>
          <a:custGeom>
            <a:avLst/>
            <a:gdLst>
              <a:gd name="T0" fmla="*/ 2147483647 w 12"/>
              <a:gd name="T1" fmla="*/ 2147483647 h 194"/>
              <a:gd name="T2" fmla="*/ 0 w 12"/>
              <a:gd name="T3" fmla="*/ 2147483647 h 194"/>
              <a:gd name="T4" fmla="*/ 0 w 12"/>
              <a:gd name="T5" fmla="*/ 0 h 194"/>
              <a:gd name="T6" fmla="*/ 2147483647 w 12"/>
              <a:gd name="T7" fmla="*/ 0 h 194"/>
              <a:gd name="T8" fmla="*/ 2147483647 w 12"/>
              <a:gd name="T9" fmla="*/ 2147483647 h 194"/>
              <a:gd name="T10" fmla="*/ 2147483647 w 12"/>
              <a:gd name="T11" fmla="*/ 2147483647 h 194"/>
              <a:gd name="T12" fmla="*/ 0 60000 65536"/>
              <a:gd name="T13" fmla="*/ 0 60000 65536"/>
              <a:gd name="T14" fmla="*/ 0 60000 65536"/>
              <a:gd name="T15" fmla="*/ 0 60000 65536"/>
              <a:gd name="T16" fmla="*/ 0 60000 65536"/>
              <a:gd name="T17" fmla="*/ 0 60000 65536"/>
              <a:gd name="T18" fmla="*/ 0 w 12"/>
              <a:gd name="T19" fmla="*/ 0 h 194"/>
              <a:gd name="T20" fmla="*/ 12 w 12"/>
              <a:gd name="T21" fmla="*/ 194 h 194"/>
            </a:gdLst>
            <a:ahLst/>
            <a:cxnLst>
              <a:cxn ang="T12">
                <a:pos x="T0" y="T1"/>
              </a:cxn>
              <a:cxn ang="T13">
                <a:pos x="T2" y="T3"/>
              </a:cxn>
              <a:cxn ang="T14">
                <a:pos x="T4" y="T5"/>
              </a:cxn>
              <a:cxn ang="T15">
                <a:pos x="T6" y="T7"/>
              </a:cxn>
              <a:cxn ang="T16">
                <a:pos x="T8" y="T9"/>
              </a:cxn>
              <a:cxn ang="T17">
                <a:pos x="T10" y="T11"/>
              </a:cxn>
            </a:cxnLst>
            <a:rect l="T18" t="T19" r="T20" b="T21"/>
            <a:pathLst>
              <a:path w="12" h="194">
                <a:moveTo>
                  <a:pt x="12" y="189"/>
                </a:moveTo>
                <a:lnTo>
                  <a:pt x="0" y="194"/>
                </a:lnTo>
                <a:lnTo>
                  <a:pt x="0" y="0"/>
                </a:lnTo>
                <a:lnTo>
                  <a:pt x="12" y="0"/>
                </a:lnTo>
                <a:lnTo>
                  <a:pt x="12"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80" name="Freeform 164"/>
          <p:cNvSpPr>
            <a:spLocks/>
          </p:cNvSpPr>
          <p:nvPr/>
        </p:nvSpPr>
        <p:spPr bwMode="auto">
          <a:xfrm>
            <a:off x="5164138" y="4043363"/>
            <a:ext cx="233362" cy="160337"/>
          </a:xfrm>
          <a:custGeom>
            <a:avLst/>
            <a:gdLst>
              <a:gd name="T0" fmla="*/ 2147483647 w 147"/>
              <a:gd name="T1" fmla="*/ 2147483647 h 101"/>
              <a:gd name="T2" fmla="*/ 0 w 147"/>
              <a:gd name="T3" fmla="*/ 0 h 101"/>
              <a:gd name="T4" fmla="*/ 2147483647 w 147"/>
              <a:gd name="T5" fmla="*/ 2147483647 h 101"/>
              <a:gd name="T6" fmla="*/ 0 60000 65536"/>
              <a:gd name="T7" fmla="*/ 0 60000 65536"/>
              <a:gd name="T8" fmla="*/ 0 60000 65536"/>
              <a:gd name="T9" fmla="*/ 0 w 147"/>
              <a:gd name="T10" fmla="*/ 0 h 101"/>
              <a:gd name="T11" fmla="*/ 147 w 147"/>
              <a:gd name="T12" fmla="*/ 101 h 101"/>
            </a:gdLst>
            <a:ahLst/>
            <a:cxnLst>
              <a:cxn ang="T6">
                <a:pos x="T0" y="T1"/>
              </a:cxn>
              <a:cxn ang="T7">
                <a:pos x="T2" y="T3"/>
              </a:cxn>
              <a:cxn ang="T8">
                <a:pos x="T4" y="T5"/>
              </a:cxn>
            </a:cxnLst>
            <a:rect l="T9" t="T10" r="T11" b="T12"/>
            <a:pathLst>
              <a:path w="147" h="101">
                <a:moveTo>
                  <a:pt x="147" y="101"/>
                </a:moveTo>
                <a:lnTo>
                  <a:pt x="0" y="0"/>
                </a:lnTo>
                <a:lnTo>
                  <a:pt x="1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81" name="Line 165"/>
          <p:cNvSpPr>
            <a:spLocks noChangeShapeType="1"/>
          </p:cNvSpPr>
          <p:nvPr/>
        </p:nvSpPr>
        <p:spPr bwMode="auto">
          <a:xfrm flipV="1">
            <a:off x="5157788" y="3735388"/>
            <a:ext cx="1587" cy="3000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82" name="Line 166"/>
          <p:cNvSpPr>
            <a:spLocks noChangeShapeType="1"/>
          </p:cNvSpPr>
          <p:nvPr/>
        </p:nvSpPr>
        <p:spPr bwMode="auto">
          <a:xfrm flipH="1" flipV="1">
            <a:off x="5157788" y="4035425"/>
            <a:ext cx="239712" cy="1603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83" name="Freeform 167"/>
          <p:cNvSpPr>
            <a:spLocks/>
          </p:cNvSpPr>
          <p:nvPr/>
        </p:nvSpPr>
        <p:spPr bwMode="auto">
          <a:xfrm>
            <a:off x="5151438" y="4035425"/>
            <a:ext cx="252412" cy="174625"/>
          </a:xfrm>
          <a:custGeom>
            <a:avLst/>
            <a:gdLst>
              <a:gd name="T0" fmla="*/ 2147483647 w 159"/>
              <a:gd name="T1" fmla="*/ 2147483647 h 110"/>
              <a:gd name="T2" fmla="*/ 2147483647 w 159"/>
              <a:gd name="T3" fmla="*/ 2147483647 h 110"/>
              <a:gd name="T4" fmla="*/ 0 w 159"/>
              <a:gd name="T5" fmla="*/ 2147483647 h 110"/>
              <a:gd name="T6" fmla="*/ 2147483647 w 159"/>
              <a:gd name="T7" fmla="*/ 0 h 110"/>
              <a:gd name="T8" fmla="*/ 2147483647 w 159"/>
              <a:gd name="T9" fmla="*/ 2147483647 h 110"/>
              <a:gd name="T10" fmla="*/ 2147483647 w 159"/>
              <a:gd name="T11" fmla="*/ 2147483647 h 110"/>
              <a:gd name="T12" fmla="*/ 0 60000 65536"/>
              <a:gd name="T13" fmla="*/ 0 60000 65536"/>
              <a:gd name="T14" fmla="*/ 0 60000 65536"/>
              <a:gd name="T15" fmla="*/ 0 60000 65536"/>
              <a:gd name="T16" fmla="*/ 0 60000 65536"/>
              <a:gd name="T17" fmla="*/ 0 60000 65536"/>
              <a:gd name="T18" fmla="*/ 0 w 159"/>
              <a:gd name="T19" fmla="*/ 0 h 110"/>
              <a:gd name="T20" fmla="*/ 159 w 159"/>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59" h="110">
                <a:moveTo>
                  <a:pt x="159" y="101"/>
                </a:moveTo>
                <a:lnTo>
                  <a:pt x="155" y="110"/>
                </a:lnTo>
                <a:lnTo>
                  <a:pt x="0" y="5"/>
                </a:lnTo>
                <a:lnTo>
                  <a:pt x="12" y="0"/>
                </a:lnTo>
                <a:lnTo>
                  <a:pt x="159"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84" name="Freeform 168"/>
          <p:cNvSpPr>
            <a:spLocks/>
          </p:cNvSpPr>
          <p:nvPr/>
        </p:nvSpPr>
        <p:spPr bwMode="auto">
          <a:xfrm>
            <a:off x="5622925" y="4043363"/>
            <a:ext cx="211138" cy="138112"/>
          </a:xfrm>
          <a:custGeom>
            <a:avLst/>
            <a:gdLst>
              <a:gd name="T0" fmla="*/ 0 w 133"/>
              <a:gd name="T1" fmla="*/ 2147483647 h 87"/>
              <a:gd name="T2" fmla="*/ 2147483647 w 133"/>
              <a:gd name="T3" fmla="*/ 0 h 87"/>
              <a:gd name="T4" fmla="*/ 0 w 133"/>
              <a:gd name="T5" fmla="*/ 2147483647 h 87"/>
              <a:gd name="T6" fmla="*/ 0 60000 65536"/>
              <a:gd name="T7" fmla="*/ 0 60000 65536"/>
              <a:gd name="T8" fmla="*/ 0 60000 65536"/>
              <a:gd name="T9" fmla="*/ 0 w 133"/>
              <a:gd name="T10" fmla="*/ 0 h 87"/>
              <a:gd name="T11" fmla="*/ 133 w 133"/>
              <a:gd name="T12" fmla="*/ 87 h 87"/>
            </a:gdLst>
            <a:ahLst/>
            <a:cxnLst>
              <a:cxn ang="T6">
                <a:pos x="T0" y="T1"/>
              </a:cxn>
              <a:cxn ang="T7">
                <a:pos x="T2" y="T3"/>
              </a:cxn>
              <a:cxn ang="T8">
                <a:pos x="T4" y="T5"/>
              </a:cxn>
            </a:cxnLst>
            <a:rect l="T9" t="T10" r="T11" b="T12"/>
            <a:pathLst>
              <a:path w="133" h="87">
                <a:moveTo>
                  <a:pt x="0" y="87"/>
                </a:moveTo>
                <a:lnTo>
                  <a:pt x="133" y="0"/>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85" name="Freeform 169"/>
          <p:cNvSpPr>
            <a:spLocks/>
          </p:cNvSpPr>
          <p:nvPr/>
        </p:nvSpPr>
        <p:spPr bwMode="auto">
          <a:xfrm>
            <a:off x="5622925" y="4035425"/>
            <a:ext cx="219075" cy="153988"/>
          </a:xfrm>
          <a:custGeom>
            <a:avLst/>
            <a:gdLst>
              <a:gd name="T0" fmla="*/ 2147483647 w 138"/>
              <a:gd name="T1" fmla="*/ 0 h 97"/>
              <a:gd name="T2" fmla="*/ 2147483647 w 138"/>
              <a:gd name="T3" fmla="*/ 2147483647 h 97"/>
              <a:gd name="T4" fmla="*/ 2147483647 w 138"/>
              <a:gd name="T5" fmla="*/ 2147483647 h 97"/>
              <a:gd name="T6" fmla="*/ 2147483647 w 138"/>
              <a:gd name="T7" fmla="*/ 2147483647 h 97"/>
              <a:gd name="T8" fmla="*/ 0 w 138"/>
              <a:gd name="T9" fmla="*/ 2147483647 h 97"/>
              <a:gd name="T10" fmla="*/ 2147483647 w 138"/>
              <a:gd name="T11" fmla="*/ 0 h 97"/>
              <a:gd name="T12" fmla="*/ 2147483647 w 138"/>
              <a:gd name="T13" fmla="*/ 0 h 97"/>
              <a:gd name="T14" fmla="*/ 0 60000 65536"/>
              <a:gd name="T15" fmla="*/ 0 60000 65536"/>
              <a:gd name="T16" fmla="*/ 0 60000 65536"/>
              <a:gd name="T17" fmla="*/ 0 60000 65536"/>
              <a:gd name="T18" fmla="*/ 0 60000 65536"/>
              <a:gd name="T19" fmla="*/ 0 60000 65536"/>
              <a:gd name="T20" fmla="*/ 0 60000 65536"/>
              <a:gd name="T21" fmla="*/ 0 w 138"/>
              <a:gd name="T22" fmla="*/ 0 h 97"/>
              <a:gd name="T23" fmla="*/ 138 w 138"/>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97">
                <a:moveTo>
                  <a:pt x="133" y="0"/>
                </a:moveTo>
                <a:lnTo>
                  <a:pt x="138" y="5"/>
                </a:lnTo>
                <a:lnTo>
                  <a:pt x="138" y="9"/>
                </a:lnTo>
                <a:lnTo>
                  <a:pt x="4" y="97"/>
                </a:lnTo>
                <a:lnTo>
                  <a:pt x="0" y="87"/>
                </a:lnTo>
                <a:lnTo>
                  <a:pt x="1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86" name="Freeform 170"/>
          <p:cNvSpPr>
            <a:spLocks/>
          </p:cNvSpPr>
          <p:nvPr/>
        </p:nvSpPr>
        <p:spPr bwMode="auto">
          <a:xfrm>
            <a:off x="5842000" y="3597275"/>
            <a:ext cx="1588" cy="438150"/>
          </a:xfrm>
          <a:custGeom>
            <a:avLst/>
            <a:gdLst>
              <a:gd name="T0" fmla="*/ 0 w 1588"/>
              <a:gd name="T1" fmla="*/ 2147483647 h 276"/>
              <a:gd name="T2" fmla="*/ 0 w 1588"/>
              <a:gd name="T3" fmla="*/ 0 h 276"/>
              <a:gd name="T4" fmla="*/ 0 w 1588"/>
              <a:gd name="T5" fmla="*/ 2147483647 h 276"/>
              <a:gd name="T6" fmla="*/ 0 60000 65536"/>
              <a:gd name="T7" fmla="*/ 0 60000 65536"/>
              <a:gd name="T8" fmla="*/ 0 60000 65536"/>
              <a:gd name="T9" fmla="*/ 0 w 1588"/>
              <a:gd name="T10" fmla="*/ 0 h 276"/>
              <a:gd name="T11" fmla="*/ 1588 w 1588"/>
              <a:gd name="T12" fmla="*/ 276 h 276"/>
            </a:gdLst>
            <a:ahLst/>
            <a:cxnLst>
              <a:cxn ang="T6">
                <a:pos x="T0" y="T1"/>
              </a:cxn>
              <a:cxn ang="T7">
                <a:pos x="T2" y="T3"/>
              </a:cxn>
              <a:cxn ang="T8">
                <a:pos x="T4" y="T5"/>
              </a:cxn>
            </a:cxnLst>
            <a:rect l="T9" t="T10" r="T11" b="T12"/>
            <a:pathLst>
              <a:path w="1588" h="276">
                <a:moveTo>
                  <a:pt x="0" y="276"/>
                </a:moveTo>
                <a:lnTo>
                  <a:pt x="0" y="0"/>
                </a:lnTo>
                <a:lnTo>
                  <a:pt x="0" y="2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87" name="Line 171"/>
          <p:cNvSpPr>
            <a:spLocks noChangeShapeType="1"/>
          </p:cNvSpPr>
          <p:nvPr/>
        </p:nvSpPr>
        <p:spPr bwMode="auto">
          <a:xfrm flipV="1">
            <a:off x="5622925" y="4043363"/>
            <a:ext cx="211138" cy="13811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88" name="Line 172"/>
          <p:cNvSpPr>
            <a:spLocks noChangeShapeType="1"/>
          </p:cNvSpPr>
          <p:nvPr/>
        </p:nvSpPr>
        <p:spPr bwMode="auto">
          <a:xfrm flipV="1">
            <a:off x="5834063" y="3597275"/>
            <a:ext cx="1587" cy="4302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89" name="Freeform 173"/>
          <p:cNvSpPr>
            <a:spLocks/>
          </p:cNvSpPr>
          <p:nvPr/>
        </p:nvSpPr>
        <p:spPr bwMode="auto">
          <a:xfrm>
            <a:off x="5834063" y="3589338"/>
            <a:ext cx="14287" cy="454025"/>
          </a:xfrm>
          <a:custGeom>
            <a:avLst/>
            <a:gdLst>
              <a:gd name="T0" fmla="*/ 0 w 9"/>
              <a:gd name="T1" fmla="*/ 2147483647 h 286"/>
              <a:gd name="T2" fmla="*/ 2147483647 w 9"/>
              <a:gd name="T3" fmla="*/ 0 h 286"/>
              <a:gd name="T4" fmla="*/ 2147483647 w 9"/>
              <a:gd name="T5" fmla="*/ 2147483647 h 286"/>
              <a:gd name="T6" fmla="*/ 2147483647 w 9"/>
              <a:gd name="T7" fmla="*/ 2147483647 h 286"/>
              <a:gd name="T8" fmla="*/ 2147483647 w 9"/>
              <a:gd name="T9" fmla="*/ 2147483647 h 286"/>
              <a:gd name="T10" fmla="*/ 0 w 9"/>
              <a:gd name="T11" fmla="*/ 2147483647 h 286"/>
              <a:gd name="T12" fmla="*/ 0 w 9"/>
              <a:gd name="T13" fmla="*/ 2147483647 h 286"/>
              <a:gd name="T14" fmla="*/ 0 w 9"/>
              <a:gd name="T15" fmla="*/ 2147483647 h 286"/>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86"/>
              <a:gd name="T26" fmla="*/ 9 w 9"/>
              <a:gd name="T27" fmla="*/ 286 h 2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86">
                <a:moveTo>
                  <a:pt x="0" y="5"/>
                </a:moveTo>
                <a:lnTo>
                  <a:pt x="5" y="0"/>
                </a:lnTo>
                <a:lnTo>
                  <a:pt x="9" y="5"/>
                </a:lnTo>
                <a:lnTo>
                  <a:pt x="9" y="281"/>
                </a:lnTo>
                <a:lnTo>
                  <a:pt x="5" y="286"/>
                </a:lnTo>
                <a:lnTo>
                  <a:pt x="0" y="281"/>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90" name="Freeform 174"/>
          <p:cNvSpPr>
            <a:spLocks/>
          </p:cNvSpPr>
          <p:nvPr/>
        </p:nvSpPr>
        <p:spPr bwMode="auto">
          <a:xfrm>
            <a:off x="5794375" y="3625850"/>
            <a:ext cx="1588" cy="381000"/>
          </a:xfrm>
          <a:custGeom>
            <a:avLst/>
            <a:gdLst>
              <a:gd name="T0" fmla="*/ 0 w 1588"/>
              <a:gd name="T1" fmla="*/ 0 h 240"/>
              <a:gd name="T2" fmla="*/ 0 w 1588"/>
              <a:gd name="T3" fmla="*/ 2147483647 h 240"/>
              <a:gd name="T4" fmla="*/ 0 w 1588"/>
              <a:gd name="T5" fmla="*/ 0 h 240"/>
              <a:gd name="T6" fmla="*/ 0 60000 65536"/>
              <a:gd name="T7" fmla="*/ 0 60000 65536"/>
              <a:gd name="T8" fmla="*/ 0 60000 65536"/>
              <a:gd name="T9" fmla="*/ 0 w 1588"/>
              <a:gd name="T10" fmla="*/ 0 h 240"/>
              <a:gd name="T11" fmla="*/ 1588 w 1588"/>
              <a:gd name="T12" fmla="*/ 240 h 240"/>
            </a:gdLst>
            <a:ahLst/>
            <a:cxnLst>
              <a:cxn ang="T6">
                <a:pos x="T0" y="T1"/>
              </a:cxn>
              <a:cxn ang="T7">
                <a:pos x="T2" y="T3"/>
              </a:cxn>
              <a:cxn ang="T8">
                <a:pos x="T4" y="T5"/>
              </a:cxn>
            </a:cxnLst>
            <a:rect l="T9" t="T10" r="T11" b="T12"/>
            <a:pathLst>
              <a:path w="1588" h="240">
                <a:moveTo>
                  <a:pt x="0" y="0"/>
                </a:moveTo>
                <a:lnTo>
                  <a:pt x="0" y="2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91" name="Freeform 175"/>
          <p:cNvSpPr>
            <a:spLocks/>
          </p:cNvSpPr>
          <p:nvPr/>
        </p:nvSpPr>
        <p:spPr bwMode="auto">
          <a:xfrm>
            <a:off x="5786438" y="3625850"/>
            <a:ext cx="14287" cy="387350"/>
          </a:xfrm>
          <a:custGeom>
            <a:avLst/>
            <a:gdLst>
              <a:gd name="T0" fmla="*/ 0 w 9"/>
              <a:gd name="T1" fmla="*/ 0 h 244"/>
              <a:gd name="T2" fmla="*/ 2147483647 w 9"/>
              <a:gd name="T3" fmla="*/ 0 h 244"/>
              <a:gd name="T4" fmla="*/ 2147483647 w 9"/>
              <a:gd name="T5" fmla="*/ 2147483647 h 244"/>
              <a:gd name="T6" fmla="*/ 0 w 9"/>
              <a:gd name="T7" fmla="*/ 2147483647 h 244"/>
              <a:gd name="T8" fmla="*/ 0 w 9"/>
              <a:gd name="T9" fmla="*/ 0 h 244"/>
              <a:gd name="T10" fmla="*/ 0 w 9"/>
              <a:gd name="T11" fmla="*/ 0 h 244"/>
              <a:gd name="T12" fmla="*/ 0 60000 65536"/>
              <a:gd name="T13" fmla="*/ 0 60000 65536"/>
              <a:gd name="T14" fmla="*/ 0 60000 65536"/>
              <a:gd name="T15" fmla="*/ 0 60000 65536"/>
              <a:gd name="T16" fmla="*/ 0 60000 65536"/>
              <a:gd name="T17" fmla="*/ 0 60000 65536"/>
              <a:gd name="T18" fmla="*/ 0 w 9"/>
              <a:gd name="T19" fmla="*/ 0 h 244"/>
              <a:gd name="T20" fmla="*/ 9 w 9"/>
              <a:gd name="T21" fmla="*/ 244 h 244"/>
            </a:gdLst>
            <a:ahLst/>
            <a:cxnLst>
              <a:cxn ang="T12">
                <a:pos x="T0" y="T1"/>
              </a:cxn>
              <a:cxn ang="T13">
                <a:pos x="T2" y="T3"/>
              </a:cxn>
              <a:cxn ang="T14">
                <a:pos x="T4" y="T5"/>
              </a:cxn>
              <a:cxn ang="T15">
                <a:pos x="T6" y="T7"/>
              </a:cxn>
              <a:cxn ang="T16">
                <a:pos x="T8" y="T9"/>
              </a:cxn>
              <a:cxn ang="T17">
                <a:pos x="T10" y="T11"/>
              </a:cxn>
            </a:cxnLst>
            <a:rect l="T18" t="T19" r="T20" b="T21"/>
            <a:pathLst>
              <a:path w="9" h="244">
                <a:moveTo>
                  <a:pt x="0" y="0"/>
                </a:moveTo>
                <a:lnTo>
                  <a:pt x="9" y="0"/>
                </a:lnTo>
                <a:lnTo>
                  <a:pt x="9" y="244"/>
                </a:lnTo>
                <a:lnTo>
                  <a:pt x="0" y="2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92" name="Freeform 176"/>
          <p:cNvSpPr>
            <a:spLocks/>
          </p:cNvSpPr>
          <p:nvPr/>
        </p:nvSpPr>
        <p:spPr bwMode="auto">
          <a:xfrm>
            <a:off x="5499100" y="3370263"/>
            <a:ext cx="334963" cy="219075"/>
          </a:xfrm>
          <a:custGeom>
            <a:avLst/>
            <a:gdLst>
              <a:gd name="T0" fmla="*/ 0 w 211"/>
              <a:gd name="T1" fmla="*/ 0 h 138"/>
              <a:gd name="T2" fmla="*/ 2147483647 w 211"/>
              <a:gd name="T3" fmla="*/ 2147483647 h 138"/>
              <a:gd name="T4" fmla="*/ 0 w 211"/>
              <a:gd name="T5" fmla="*/ 0 h 138"/>
              <a:gd name="T6" fmla="*/ 0 60000 65536"/>
              <a:gd name="T7" fmla="*/ 0 60000 65536"/>
              <a:gd name="T8" fmla="*/ 0 60000 65536"/>
              <a:gd name="T9" fmla="*/ 0 w 211"/>
              <a:gd name="T10" fmla="*/ 0 h 138"/>
              <a:gd name="T11" fmla="*/ 211 w 211"/>
              <a:gd name="T12" fmla="*/ 138 h 138"/>
            </a:gdLst>
            <a:ahLst/>
            <a:cxnLst>
              <a:cxn ang="T6">
                <a:pos x="T0" y="T1"/>
              </a:cxn>
              <a:cxn ang="T7">
                <a:pos x="T2" y="T3"/>
              </a:cxn>
              <a:cxn ang="T8">
                <a:pos x="T4" y="T5"/>
              </a:cxn>
            </a:cxnLst>
            <a:rect l="T9" t="T10" r="T11" b="T12"/>
            <a:pathLst>
              <a:path w="211" h="138">
                <a:moveTo>
                  <a:pt x="0" y="0"/>
                </a:moveTo>
                <a:lnTo>
                  <a:pt x="211" y="13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93" name="Line 177"/>
          <p:cNvSpPr>
            <a:spLocks noChangeShapeType="1"/>
          </p:cNvSpPr>
          <p:nvPr/>
        </p:nvSpPr>
        <p:spPr bwMode="auto">
          <a:xfrm>
            <a:off x="5794375" y="3619500"/>
            <a:ext cx="1588" cy="3873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94" name="Line 178"/>
          <p:cNvSpPr>
            <a:spLocks noChangeShapeType="1"/>
          </p:cNvSpPr>
          <p:nvPr/>
        </p:nvSpPr>
        <p:spPr bwMode="auto">
          <a:xfrm>
            <a:off x="5499100" y="3363913"/>
            <a:ext cx="334963" cy="2190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95" name="Freeform 179"/>
          <p:cNvSpPr>
            <a:spLocks/>
          </p:cNvSpPr>
          <p:nvPr/>
        </p:nvSpPr>
        <p:spPr bwMode="auto">
          <a:xfrm>
            <a:off x="5499100" y="3355975"/>
            <a:ext cx="342900" cy="241300"/>
          </a:xfrm>
          <a:custGeom>
            <a:avLst/>
            <a:gdLst>
              <a:gd name="T0" fmla="*/ 0 w 216"/>
              <a:gd name="T1" fmla="*/ 2147483647 h 152"/>
              <a:gd name="T2" fmla="*/ 0 w 216"/>
              <a:gd name="T3" fmla="*/ 0 h 152"/>
              <a:gd name="T4" fmla="*/ 2147483647 w 216"/>
              <a:gd name="T5" fmla="*/ 2147483647 h 152"/>
              <a:gd name="T6" fmla="*/ 2147483647 w 216"/>
              <a:gd name="T7" fmla="*/ 2147483647 h 152"/>
              <a:gd name="T8" fmla="*/ 2147483647 w 216"/>
              <a:gd name="T9" fmla="*/ 2147483647 h 152"/>
              <a:gd name="T10" fmla="*/ 0 w 216"/>
              <a:gd name="T11" fmla="*/ 2147483647 h 152"/>
              <a:gd name="T12" fmla="*/ 0 w 216"/>
              <a:gd name="T13" fmla="*/ 2147483647 h 152"/>
              <a:gd name="T14" fmla="*/ 0 60000 65536"/>
              <a:gd name="T15" fmla="*/ 0 60000 65536"/>
              <a:gd name="T16" fmla="*/ 0 60000 65536"/>
              <a:gd name="T17" fmla="*/ 0 60000 65536"/>
              <a:gd name="T18" fmla="*/ 0 60000 65536"/>
              <a:gd name="T19" fmla="*/ 0 60000 65536"/>
              <a:gd name="T20" fmla="*/ 0 60000 65536"/>
              <a:gd name="T21" fmla="*/ 0 w 216"/>
              <a:gd name="T22" fmla="*/ 0 h 152"/>
              <a:gd name="T23" fmla="*/ 216 w 216"/>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 h="152">
                <a:moveTo>
                  <a:pt x="0" y="14"/>
                </a:moveTo>
                <a:lnTo>
                  <a:pt x="0" y="0"/>
                </a:lnTo>
                <a:lnTo>
                  <a:pt x="216" y="143"/>
                </a:lnTo>
                <a:lnTo>
                  <a:pt x="216" y="147"/>
                </a:lnTo>
                <a:lnTo>
                  <a:pt x="211" y="15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96" name="Freeform 180"/>
          <p:cNvSpPr>
            <a:spLocks/>
          </p:cNvSpPr>
          <p:nvPr/>
        </p:nvSpPr>
        <p:spPr bwMode="auto">
          <a:xfrm>
            <a:off x="5287963" y="3370263"/>
            <a:ext cx="211137" cy="139700"/>
          </a:xfrm>
          <a:custGeom>
            <a:avLst/>
            <a:gdLst>
              <a:gd name="T0" fmla="*/ 0 w 133"/>
              <a:gd name="T1" fmla="*/ 2147483647 h 88"/>
              <a:gd name="T2" fmla="*/ 2147483647 w 133"/>
              <a:gd name="T3" fmla="*/ 0 h 88"/>
              <a:gd name="T4" fmla="*/ 0 w 133"/>
              <a:gd name="T5" fmla="*/ 2147483647 h 88"/>
              <a:gd name="T6" fmla="*/ 0 60000 65536"/>
              <a:gd name="T7" fmla="*/ 0 60000 65536"/>
              <a:gd name="T8" fmla="*/ 0 60000 65536"/>
              <a:gd name="T9" fmla="*/ 0 w 133"/>
              <a:gd name="T10" fmla="*/ 0 h 88"/>
              <a:gd name="T11" fmla="*/ 133 w 133"/>
              <a:gd name="T12" fmla="*/ 88 h 88"/>
            </a:gdLst>
            <a:ahLst/>
            <a:cxnLst>
              <a:cxn ang="T6">
                <a:pos x="T0" y="T1"/>
              </a:cxn>
              <a:cxn ang="T7">
                <a:pos x="T2" y="T3"/>
              </a:cxn>
              <a:cxn ang="T8">
                <a:pos x="T4" y="T5"/>
              </a:cxn>
            </a:cxnLst>
            <a:rect l="T9" t="T10" r="T11" b="T12"/>
            <a:pathLst>
              <a:path w="133" h="88">
                <a:moveTo>
                  <a:pt x="0" y="88"/>
                </a:moveTo>
                <a:lnTo>
                  <a:pt x="133" y="0"/>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97" name="Freeform 181"/>
          <p:cNvSpPr>
            <a:spLocks/>
          </p:cNvSpPr>
          <p:nvPr/>
        </p:nvSpPr>
        <p:spPr bwMode="auto">
          <a:xfrm>
            <a:off x="5280025" y="3355975"/>
            <a:ext cx="219075" cy="160338"/>
          </a:xfrm>
          <a:custGeom>
            <a:avLst/>
            <a:gdLst>
              <a:gd name="T0" fmla="*/ 2147483647 w 138"/>
              <a:gd name="T1" fmla="*/ 0 h 101"/>
              <a:gd name="T2" fmla="*/ 2147483647 w 138"/>
              <a:gd name="T3" fmla="*/ 2147483647 h 101"/>
              <a:gd name="T4" fmla="*/ 2147483647 w 138"/>
              <a:gd name="T5" fmla="*/ 2147483647 h 101"/>
              <a:gd name="T6" fmla="*/ 0 w 138"/>
              <a:gd name="T7" fmla="*/ 2147483647 h 101"/>
              <a:gd name="T8" fmla="*/ 2147483647 w 138"/>
              <a:gd name="T9" fmla="*/ 0 h 101"/>
              <a:gd name="T10" fmla="*/ 2147483647 w 138"/>
              <a:gd name="T11" fmla="*/ 0 h 101"/>
              <a:gd name="T12" fmla="*/ 0 60000 65536"/>
              <a:gd name="T13" fmla="*/ 0 60000 65536"/>
              <a:gd name="T14" fmla="*/ 0 60000 65536"/>
              <a:gd name="T15" fmla="*/ 0 60000 65536"/>
              <a:gd name="T16" fmla="*/ 0 60000 65536"/>
              <a:gd name="T17" fmla="*/ 0 60000 65536"/>
              <a:gd name="T18" fmla="*/ 0 w 138"/>
              <a:gd name="T19" fmla="*/ 0 h 101"/>
              <a:gd name="T20" fmla="*/ 138 w 138"/>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138" h="101">
                <a:moveTo>
                  <a:pt x="138" y="0"/>
                </a:moveTo>
                <a:lnTo>
                  <a:pt x="138" y="14"/>
                </a:lnTo>
                <a:lnTo>
                  <a:pt x="5" y="101"/>
                </a:lnTo>
                <a:lnTo>
                  <a:pt x="0" y="92"/>
                </a:lnTo>
                <a:lnTo>
                  <a:pt x="1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98" name="Freeform 182"/>
          <p:cNvSpPr>
            <a:spLocks/>
          </p:cNvSpPr>
          <p:nvPr/>
        </p:nvSpPr>
        <p:spPr bwMode="auto">
          <a:xfrm>
            <a:off x="5478463" y="3094038"/>
            <a:ext cx="1587" cy="284162"/>
          </a:xfrm>
          <a:custGeom>
            <a:avLst/>
            <a:gdLst>
              <a:gd name="T0" fmla="*/ 0 w 1587"/>
              <a:gd name="T1" fmla="*/ 0 h 179"/>
              <a:gd name="T2" fmla="*/ 0 w 1587"/>
              <a:gd name="T3" fmla="*/ 2147483647 h 179"/>
              <a:gd name="T4" fmla="*/ 0 w 1587"/>
              <a:gd name="T5" fmla="*/ 0 h 179"/>
              <a:gd name="T6" fmla="*/ 0 60000 65536"/>
              <a:gd name="T7" fmla="*/ 0 60000 65536"/>
              <a:gd name="T8" fmla="*/ 0 60000 65536"/>
              <a:gd name="T9" fmla="*/ 0 w 1587"/>
              <a:gd name="T10" fmla="*/ 0 h 179"/>
              <a:gd name="T11" fmla="*/ 1587 w 1587"/>
              <a:gd name="T12" fmla="*/ 179 h 179"/>
            </a:gdLst>
            <a:ahLst/>
            <a:cxnLst>
              <a:cxn ang="T6">
                <a:pos x="T0" y="T1"/>
              </a:cxn>
              <a:cxn ang="T7">
                <a:pos x="T2" y="T3"/>
              </a:cxn>
              <a:cxn ang="T8">
                <a:pos x="T4" y="T5"/>
              </a:cxn>
            </a:cxnLst>
            <a:rect l="T9" t="T10" r="T11" b="T12"/>
            <a:pathLst>
              <a:path w="1587" h="179">
                <a:moveTo>
                  <a:pt x="0" y="0"/>
                </a:moveTo>
                <a:lnTo>
                  <a:pt x="0" y="17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99" name="Line 183"/>
          <p:cNvSpPr>
            <a:spLocks noChangeShapeType="1"/>
          </p:cNvSpPr>
          <p:nvPr/>
        </p:nvSpPr>
        <p:spPr bwMode="auto">
          <a:xfrm flipV="1">
            <a:off x="5280025" y="3363913"/>
            <a:ext cx="212725" cy="1460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00" name="Freeform 185"/>
          <p:cNvSpPr>
            <a:spLocks/>
          </p:cNvSpPr>
          <p:nvPr/>
        </p:nvSpPr>
        <p:spPr bwMode="auto">
          <a:xfrm>
            <a:off x="5472113" y="3094038"/>
            <a:ext cx="14287" cy="292100"/>
          </a:xfrm>
          <a:custGeom>
            <a:avLst/>
            <a:gdLst>
              <a:gd name="T0" fmla="*/ 0 w 9"/>
              <a:gd name="T1" fmla="*/ 0 h 184"/>
              <a:gd name="T2" fmla="*/ 2147483647 w 9"/>
              <a:gd name="T3" fmla="*/ 0 h 184"/>
              <a:gd name="T4" fmla="*/ 2147483647 w 9"/>
              <a:gd name="T5" fmla="*/ 2147483647 h 184"/>
              <a:gd name="T6" fmla="*/ 0 w 9"/>
              <a:gd name="T7" fmla="*/ 2147483647 h 184"/>
              <a:gd name="T8" fmla="*/ 0 w 9"/>
              <a:gd name="T9" fmla="*/ 0 h 184"/>
              <a:gd name="T10" fmla="*/ 0 w 9"/>
              <a:gd name="T11" fmla="*/ 0 h 184"/>
              <a:gd name="T12" fmla="*/ 0 60000 65536"/>
              <a:gd name="T13" fmla="*/ 0 60000 65536"/>
              <a:gd name="T14" fmla="*/ 0 60000 65536"/>
              <a:gd name="T15" fmla="*/ 0 60000 65536"/>
              <a:gd name="T16" fmla="*/ 0 60000 65536"/>
              <a:gd name="T17" fmla="*/ 0 60000 65536"/>
              <a:gd name="T18" fmla="*/ 0 w 9"/>
              <a:gd name="T19" fmla="*/ 0 h 184"/>
              <a:gd name="T20" fmla="*/ 9 w 9"/>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9" h="184">
                <a:moveTo>
                  <a:pt x="0" y="0"/>
                </a:moveTo>
                <a:lnTo>
                  <a:pt x="9" y="0"/>
                </a:lnTo>
                <a:lnTo>
                  <a:pt x="9" y="184"/>
                </a:lnTo>
                <a:lnTo>
                  <a:pt x="0" y="184"/>
                </a:lnTo>
                <a:lnTo>
                  <a:pt x="0" y="0"/>
                </a:lnTo>
                <a:close/>
              </a:path>
            </a:pathLst>
          </a:custGeom>
          <a:solidFill>
            <a:srgbClr val="000000"/>
          </a:solidFill>
          <a:ln w="12700">
            <a:solidFill>
              <a:srgbClr val="EF1F1D"/>
            </a:solidFill>
            <a:round/>
            <a:headEnd/>
            <a:tailEnd/>
          </a:ln>
        </p:spPr>
        <p:txBody>
          <a:bodyPr/>
          <a:lstStyle/>
          <a:p>
            <a:endParaRPr lang="en-GB"/>
          </a:p>
        </p:txBody>
      </p:sp>
      <p:sp>
        <p:nvSpPr>
          <p:cNvPr id="72801" name="Freeform 186"/>
          <p:cNvSpPr>
            <a:spLocks/>
          </p:cNvSpPr>
          <p:nvPr/>
        </p:nvSpPr>
        <p:spPr bwMode="auto">
          <a:xfrm>
            <a:off x="5519738" y="3094038"/>
            <a:ext cx="1587" cy="284162"/>
          </a:xfrm>
          <a:custGeom>
            <a:avLst/>
            <a:gdLst>
              <a:gd name="T0" fmla="*/ 0 w 1587"/>
              <a:gd name="T1" fmla="*/ 0 h 179"/>
              <a:gd name="T2" fmla="*/ 0 w 1587"/>
              <a:gd name="T3" fmla="*/ 2147483647 h 179"/>
              <a:gd name="T4" fmla="*/ 0 w 1587"/>
              <a:gd name="T5" fmla="*/ 0 h 179"/>
              <a:gd name="T6" fmla="*/ 0 60000 65536"/>
              <a:gd name="T7" fmla="*/ 0 60000 65536"/>
              <a:gd name="T8" fmla="*/ 0 60000 65536"/>
              <a:gd name="T9" fmla="*/ 0 w 1587"/>
              <a:gd name="T10" fmla="*/ 0 h 179"/>
              <a:gd name="T11" fmla="*/ 1587 w 1587"/>
              <a:gd name="T12" fmla="*/ 179 h 179"/>
            </a:gdLst>
            <a:ahLst/>
            <a:cxnLst>
              <a:cxn ang="T6">
                <a:pos x="T0" y="T1"/>
              </a:cxn>
              <a:cxn ang="T7">
                <a:pos x="T2" y="T3"/>
              </a:cxn>
              <a:cxn ang="T8">
                <a:pos x="T4" y="T5"/>
              </a:cxn>
            </a:cxnLst>
            <a:rect l="T9" t="T10" r="T11" b="T12"/>
            <a:pathLst>
              <a:path w="1587" h="179">
                <a:moveTo>
                  <a:pt x="0" y="0"/>
                </a:moveTo>
                <a:lnTo>
                  <a:pt x="0" y="17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02" name="Freeform 188"/>
          <p:cNvSpPr>
            <a:spLocks/>
          </p:cNvSpPr>
          <p:nvPr/>
        </p:nvSpPr>
        <p:spPr bwMode="auto">
          <a:xfrm>
            <a:off x="4938713" y="4057650"/>
            <a:ext cx="246062" cy="160338"/>
          </a:xfrm>
          <a:custGeom>
            <a:avLst/>
            <a:gdLst>
              <a:gd name="T0" fmla="*/ 0 w 155"/>
              <a:gd name="T1" fmla="*/ 2147483647 h 101"/>
              <a:gd name="T2" fmla="*/ 2147483647 w 155"/>
              <a:gd name="T3" fmla="*/ 0 h 101"/>
              <a:gd name="T4" fmla="*/ 0 w 155"/>
              <a:gd name="T5" fmla="*/ 2147483647 h 101"/>
              <a:gd name="T6" fmla="*/ 0 60000 65536"/>
              <a:gd name="T7" fmla="*/ 0 60000 65536"/>
              <a:gd name="T8" fmla="*/ 0 60000 65536"/>
              <a:gd name="T9" fmla="*/ 0 w 155"/>
              <a:gd name="T10" fmla="*/ 0 h 101"/>
              <a:gd name="T11" fmla="*/ 155 w 155"/>
              <a:gd name="T12" fmla="*/ 101 h 101"/>
            </a:gdLst>
            <a:ahLst/>
            <a:cxnLst>
              <a:cxn ang="T6">
                <a:pos x="T0" y="T1"/>
              </a:cxn>
              <a:cxn ang="T7">
                <a:pos x="T2" y="T3"/>
              </a:cxn>
              <a:cxn ang="T8">
                <a:pos x="T4" y="T5"/>
              </a:cxn>
            </a:cxnLst>
            <a:rect l="T9" t="T10" r="T11" b="T12"/>
            <a:pathLst>
              <a:path w="155" h="101">
                <a:moveTo>
                  <a:pt x="0" y="101"/>
                </a:moveTo>
                <a:lnTo>
                  <a:pt x="155" y="0"/>
                </a:lnTo>
                <a:lnTo>
                  <a:pt x="0"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03" name="Line 190"/>
          <p:cNvSpPr>
            <a:spLocks noChangeShapeType="1"/>
          </p:cNvSpPr>
          <p:nvPr/>
        </p:nvSpPr>
        <p:spPr bwMode="auto">
          <a:xfrm flipV="1">
            <a:off x="4938713" y="4049713"/>
            <a:ext cx="239712" cy="1682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04" name="Freeform 191"/>
          <p:cNvSpPr>
            <a:spLocks/>
          </p:cNvSpPr>
          <p:nvPr/>
        </p:nvSpPr>
        <p:spPr bwMode="auto">
          <a:xfrm>
            <a:off x="4932363" y="4049713"/>
            <a:ext cx="252412" cy="174625"/>
          </a:xfrm>
          <a:custGeom>
            <a:avLst/>
            <a:gdLst>
              <a:gd name="T0" fmla="*/ 2147483647 w 159"/>
              <a:gd name="T1" fmla="*/ 2147483647 h 110"/>
              <a:gd name="T2" fmla="*/ 0 w 159"/>
              <a:gd name="T3" fmla="*/ 2147483647 h 110"/>
              <a:gd name="T4" fmla="*/ 2147483647 w 159"/>
              <a:gd name="T5" fmla="*/ 0 h 110"/>
              <a:gd name="T6" fmla="*/ 2147483647 w 159"/>
              <a:gd name="T7" fmla="*/ 2147483647 h 110"/>
              <a:gd name="T8" fmla="*/ 2147483647 w 159"/>
              <a:gd name="T9" fmla="*/ 2147483647 h 110"/>
              <a:gd name="T10" fmla="*/ 2147483647 w 159"/>
              <a:gd name="T11" fmla="*/ 2147483647 h 110"/>
              <a:gd name="T12" fmla="*/ 0 60000 65536"/>
              <a:gd name="T13" fmla="*/ 0 60000 65536"/>
              <a:gd name="T14" fmla="*/ 0 60000 65536"/>
              <a:gd name="T15" fmla="*/ 0 60000 65536"/>
              <a:gd name="T16" fmla="*/ 0 60000 65536"/>
              <a:gd name="T17" fmla="*/ 0 60000 65536"/>
              <a:gd name="T18" fmla="*/ 0 w 159"/>
              <a:gd name="T19" fmla="*/ 0 h 110"/>
              <a:gd name="T20" fmla="*/ 159 w 159"/>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59" h="110">
                <a:moveTo>
                  <a:pt x="8" y="110"/>
                </a:moveTo>
                <a:lnTo>
                  <a:pt x="0" y="101"/>
                </a:lnTo>
                <a:lnTo>
                  <a:pt x="155" y="0"/>
                </a:lnTo>
                <a:lnTo>
                  <a:pt x="159" y="9"/>
                </a:lnTo>
                <a:lnTo>
                  <a:pt x="8"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05" name="Freeform 192"/>
          <p:cNvSpPr>
            <a:spLocks/>
          </p:cNvSpPr>
          <p:nvPr/>
        </p:nvSpPr>
        <p:spPr bwMode="auto">
          <a:xfrm>
            <a:off x="4911725" y="4013200"/>
            <a:ext cx="246063" cy="160338"/>
          </a:xfrm>
          <a:custGeom>
            <a:avLst/>
            <a:gdLst>
              <a:gd name="T0" fmla="*/ 0 w 155"/>
              <a:gd name="T1" fmla="*/ 2147483647 h 101"/>
              <a:gd name="T2" fmla="*/ 2147483647 w 155"/>
              <a:gd name="T3" fmla="*/ 0 h 101"/>
              <a:gd name="T4" fmla="*/ 0 w 155"/>
              <a:gd name="T5" fmla="*/ 2147483647 h 101"/>
              <a:gd name="T6" fmla="*/ 0 60000 65536"/>
              <a:gd name="T7" fmla="*/ 0 60000 65536"/>
              <a:gd name="T8" fmla="*/ 0 60000 65536"/>
              <a:gd name="T9" fmla="*/ 0 w 155"/>
              <a:gd name="T10" fmla="*/ 0 h 101"/>
              <a:gd name="T11" fmla="*/ 155 w 155"/>
              <a:gd name="T12" fmla="*/ 101 h 101"/>
            </a:gdLst>
            <a:ahLst/>
            <a:cxnLst>
              <a:cxn ang="T6">
                <a:pos x="T0" y="T1"/>
              </a:cxn>
              <a:cxn ang="T7">
                <a:pos x="T2" y="T3"/>
              </a:cxn>
              <a:cxn ang="T8">
                <a:pos x="T4" y="T5"/>
              </a:cxn>
            </a:cxnLst>
            <a:rect l="T9" t="T10" r="T11" b="T12"/>
            <a:pathLst>
              <a:path w="155" h="101">
                <a:moveTo>
                  <a:pt x="0" y="101"/>
                </a:moveTo>
                <a:lnTo>
                  <a:pt x="155" y="0"/>
                </a:lnTo>
                <a:lnTo>
                  <a:pt x="0"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06" name="Freeform 193"/>
          <p:cNvSpPr>
            <a:spLocks/>
          </p:cNvSpPr>
          <p:nvPr/>
        </p:nvSpPr>
        <p:spPr bwMode="auto">
          <a:xfrm>
            <a:off x="4911725" y="3998913"/>
            <a:ext cx="252413" cy="182562"/>
          </a:xfrm>
          <a:custGeom>
            <a:avLst/>
            <a:gdLst>
              <a:gd name="T0" fmla="*/ 2147483647 w 159"/>
              <a:gd name="T1" fmla="*/ 2147483647 h 115"/>
              <a:gd name="T2" fmla="*/ 0 w 159"/>
              <a:gd name="T3" fmla="*/ 2147483647 h 115"/>
              <a:gd name="T4" fmla="*/ 2147483647 w 159"/>
              <a:gd name="T5" fmla="*/ 0 h 115"/>
              <a:gd name="T6" fmla="*/ 2147483647 w 159"/>
              <a:gd name="T7" fmla="*/ 2147483647 h 115"/>
              <a:gd name="T8" fmla="*/ 2147483647 w 159"/>
              <a:gd name="T9" fmla="*/ 2147483647 h 115"/>
              <a:gd name="T10" fmla="*/ 2147483647 w 159"/>
              <a:gd name="T11" fmla="*/ 2147483647 h 115"/>
              <a:gd name="T12" fmla="*/ 0 60000 65536"/>
              <a:gd name="T13" fmla="*/ 0 60000 65536"/>
              <a:gd name="T14" fmla="*/ 0 60000 65536"/>
              <a:gd name="T15" fmla="*/ 0 60000 65536"/>
              <a:gd name="T16" fmla="*/ 0 60000 65536"/>
              <a:gd name="T17" fmla="*/ 0 60000 65536"/>
              <a:gd name="T18" fmla="*/ 0 w 159"/>
              <a:gd name="T19" fmla="*/ 0 h 115"/>
              <a:gd name="T20" fmla="*/ 159 w 159"/>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59" h="115">
                <a:moveTo>
                  <a:pt x="4" y="115"/>
                </a:moveTo>
                <a:lnTo>
                  <a:pt x="0" y="106"/>
                </a:lnTo>
                <a:lnTo>
                  <a:pt x="155" y="0"/>
                </a:lnTo>
                <a:lnTo>
                  <a:pt x="159" y="14"/>
                </a:lnTo>
                <a:lnTo>
                  <a:pt x="4"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07" name="Freeform 194"/>
          <p:cNvSpPr>
            <a:spLocks/>
          </p:cNvSpPr>
          <p:nvPr/>
        </p:nvSpPr>
        <p:spPr bwMode="auto">
          <a:xfrm>
            <a:off x="5848350" y="3429000"/>
            <a:ext cx="239713" cy="160338"/>
          </a:xfrm>
          <a:custGeom>
            <a:avLst/>
            <a:gdLst>
              <a:gd name="T0" fmla="*/ 0 w 151"/>
              <a:gd name="T1" fmla="*/ 2147483647 h 101"/>
              <a:gd name="T2" fmla="*/ 2147483647 w 151"/>
              <a:gd name="T3" fmla="*/ 0 h 101"/>
              <a:gd name="T4" fmla="*/ 0 w 151"/>
              <a:gd name="T5" fmla="*/ 2147483647 h 101"/>
              <a:gd name="T6" fmla="*/ 0 60000 65536"/>
              <a:gd name="T7" fmla="*/ 0 60000 65536"/>
              <a:gd name="T8" fmla="*/ 0 60000 65536"/>
              <a:gd name="T9" fmla="*/ 0 w 151"/>
              <a:gd name="T10" fmla="*/ 0 h 101"/>
              <a:gd name="T11" fmla="*/ 151 w 151"/>
              <a:gd name="T12" fmla="*/ 101 h 101"/>
            </a:gdLst>
            <a:ahLst/>
            <a:cxnLst>
              <a:cxn ang="T6">
                <a:pos x="T0" y="T1"/>
              </a:cxn>
              <a:cxn ang="T7">
                <a:pos x="T2" y="T3"/>
              </a:cxn>
              <a:cxn ang="T8">
                <a:pos x="T4" y="T5"/>
              </a:cxn>
            </a:cxnLst>
            <a:rect l="T9" t="T10" r="T11" b="T12"/>
            <a:pathLst>
              <a:path w="151" h="101">
                <a:moveTo>
                  <a:pt x="0" y="101"/>
                </a:moveTo>
                <a:lnTo>
                  <a:pt x="151" y="0"/>
                </a:lnTo>
                <a:lnTo>
                  <a:pt x="0"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08" name="Line 195"/>
          <p:cNvSpPr>
            <a:spLocks noChangeShapeType="1"/>
          </p:cNvSpPr>
          <p:nvPr/>
        </p:nvSpPr>
        <p:spPr bwMode="auto">
          <a:xfrm flipV="1">
            <a:off x="4911725" y="4006850"/>
            <a:ext cx="246063" cy="1603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09" name="Freeform 197"/>
          <p:cNvSpPr>
            <a:spLocks/>
          </p:cNvSpPr>
          <p:nvPr/>
        </p:nvSpPr>
        <p:spPr bwMode="auto">
          <a:xfrm>
            <a:off x="5842000" y="3422650"/>
            <a:ext cx="252413" cy="174625"/>
          </a:xfrm>
          <a:custGeom>
            <a:avLst/>
            <a:gdLst>
              <a:gd name="T0" fmla="*/ 2147483647 w 159"/>
              <a:gd name="T1" fmla="*/ 0 h 110"/>
              <a:gd name="T2" fmla="*/ 2147483647 w 159"/>
              <a:gd name="T3" fmla="*/ 2147483647 h 110"/>
              <a:gd name="T4" fmla="*/ 2147483647 w 159"/>
              <a:gd name="T5" fmla="*/ 2147483647 h 110"/>
              <a:gd name="T6" fmla="*/ 0 w 159"/>
              <a:gd name="T7" fmla="*/ 2147483647 h 110"/>
              <a:gd name="T8" fmla="*/ 0 w 159"/>
              <a:gd name="T9" fmla="*/ 2147483647 h 110"/>
              <a:gd name="T10" fmla="*/ 2147483647 w 159"/>
              <a:gd name="T11" fmla="*/ 0 h 110"/>
              <a:gd name="T12" fmla="*/ 2147483647 w 159"/>
              <a:gd name="T13" fmla="*/ 0 h 110"/>
              <a:gd name="T14" fmla="*/ 0 60000 65536"/>
              <a:gd name="T15" fmla="*/ 0 60000 65536"/>
              <a:gd name="T16" fmla="*/ 0 60000 65536"/>
              <a:gd name="T17" fmla="*/ 0 60000 65536"/>
              <a:gd name="T18" fmla="*/ 0 60000 65536"/>
              <a:gd name="T19" fmla="*/ 0 60000 65536"/>
              <a:gd name="T20" fmla="*/ 0 60000 65536"/>
              <a:gd name="T21" fmla="*/ 0 w 159"/>
              <a:gd name="T22" fmla="*/ 0 h 110"/>
              <a:gd name="T23" fmla="*/ 159 w 159"/>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10">
                <a:moveTo>
                  <a:pt x="151" y="0"/>
                </a:moveTo>
                <a:lnTo>
                  <a:pt x="159" y="9"/>
                </a:lnTo>
                <a:lnTo>
                  <a:pt x="4" y="110"/>
                </a:lnTo>
                <a:lnTo>
                  <a:pt x="0" y="105"/>
                </a:lnTo>
                <a:lnTo>
                  <a:pt x="0" y="101"/>
                </a:lnTo>
                <a:lnTo>
                  <a:pt x="151" y="0"/>
                </a:lnTo>
                <a:close/>
              </a:path>
            </a:pathLst>
          </a:custGeom>
          <a:solidFill>
            <a:srgbClr val="5DA31E"/>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72810" name="Freeform 198"/>
          <p:cNvSpPr>
            <a:spLocks/>
          </p:cNvSpPr>
          <p:nvPr/>
        </p:nvSpPr>
        <p:spPr bwMode="auto">
          <a:xfrm>
            <a:off x="5848350" y="4043363"/>
            <a:ext cx="233363" cy="160337"/>
          </a:xfrm>
          <a:custGeom>
            <a:avLst/>
            <a:gdLst>
              <a:gd name="T0" fmla="*/ 0 w 147"/>
              <a:gd name="T1" fmla="*/ 0 h 101"/>
              <a:gd name="T2" fmla="*/ 2147483647 w 147"/>
              <a:gd name="T3" fmla="*/ 2147483647 h 101"/>
              <a:gd name="T4" fmla="*/ 0 w 147"/>
              <a:gd name="T5" fmla="*/ 0 h 101"/>
              <a:gd name="T6" fmla="*/ 0 60000 65536"/>
              <a:gd name="T7" fmla="*/ 0 60000 65536"/>
              <a:gd name="T8" fmla="*/ 0 60000 65536"/>
              <a:gd name="T9" fmla="*/ 0 w 147"/>
              <a:gd name="T10" fmla="*/ 0 h 101"/>
              <a:gd name="T11" fmla="*/ 147 w 147"/>
              <a:gd name="T12" fmla="*/ 101 h 101"/>
            </a:gdLst>
            <a:ahLst/>
            <a:cxnLst>
              <a:cxn ang="T6">
                <a:pos x="T0" y="T1"/>
              </a:cxn>
              <a:cxn ang="T7">
                <a:pos x="T2" y="T3"/>
              </a:cxn>
              <a:cxn ang="T8">
                <a:pos x="T4" y="T5"/>
              </a:cxn>
            </a:cxnLst>
            <a:rect l="T9" t="T10" r="T11" b="T12"/>
            <a:pathLst>
              <a:path w="147" h="101">
                <a:moveTo>
                  <a:pt x="0" y="0"/>
                </a:moveTo>
                <a:lnTo>
                  <a:pt x="147" y="1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11" name="Freeform 199"/>
          <p:cNvSpPr>
            <a:spLocks/>
          </p:cNvSpPr>
          <p:nvPr/>
        </p:nvSpPr>
        <p:spPr bwMode="auto">
          <a:xfrm>
            <a:off x="5842000" y="4035425"/>
            <a:ext cx="246063" cy="174625"/>
          </a:xfrm>
          <a:custGeom>
            <a:avLst/>
            <a:gdLst>
              <a:gd name="T0" fmla="*/ 2147483647 w 155"/>
              <a:gd name="T1" fmla="*/ 2147483647 h 110"/>
              <a:gd name="T2" fmla="*/ 2147483647 w 155"/>
              <a:gd name="T3" fmla="*/ 2147483647 h 110"/>
              <a:gd name="T4" fmla="*/ 0 w 155"/>
              <a:gd name="T5" fmla="*/ 2147483647 h 110"/>
              <a:gd name="T6" fmla="*/ 0 w 155"/>
              <a:gd name="T7" fmla="*/ 2147483647 h 110"/>
              <a:gd name="T8" fmla="*/ 2147483647 w 155"/>
              <a:gd name="T9" fmla="*/ 0 h 110"/>
              <a:gd name="T10" fmla="*/ 2147483647 w 155"/>
              <a:gd name="T11" fmla="*/ 2147483647 h 110"/>
              <a:gd name="T12" fmla="*/ 2147483647 w 155"/>
              <a:gd name="T13" fmla="*/ 2147483647 h 110"/>
              <a:gd name="T14" fmla="*/ 0 60000 65536"/>
              <a:gd name="T15" fmla="*/ 0 60000 65536"/>
              <a:gd name="T16" fmla="*/ 0 60000 65536"/>
              <a:gd name="T17" fmla="*/ 0 60000 65536"/>
              <a:gd name="T18" fmla="*/ 0 60000 65536"/>
              <a:gd name="T19" fmla="*/ 0 60000 65536"/>
              <a:gd name="T20" fmla="*/ 0 60000 65536"/>
              <a:gd name="T21" fmla="*/ 0 w 155"/>
              <a:gd name="T22" fmla="*/ 0 h 110"/>
              <a:gd name="T23" fmla="*/ 155 w 155"/>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10">
                <a:moveTo>
                  <a:pt x="155" y="97"/>
                </a:moveTo>
                <a:lnTo>
                  <a:pt x="151" y="110"/>
                </a:lnTo>
                <a:lnTo>
                  <a:pt x="0" y="9"/>
                </a:lnTo>
                <a:lnTo>
                  <a:pt x="0" y="5"/>
                </a:lnTo>
                <a:lnTo>
                  <a:pt x="4" y="0"/>
                </a:lnTo>
                <a:lnTo>
                  <a:pt x="155"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12" name="Freeform 200"/>
          <p:cNvSpPr>
            <a:spLocks/>
          </p:cNvSpPr>
          <p:nvPr/>
        </p:nvSpPr>
        <p:spPr bwMode="auto">
          <a:xfrm>
            <a:off x="5499100" y="4406900"/>
            <a:ext cx="1588" cy="307975"/>
          </a:xfrm>
          <a:custGeom>
            <a:avLst/>
            <a:gdLst>
              <a:gd name="T0" fmla="*/ 0 w 1588"/>
              <a:gd name="T1" fmla="*/ 2147483647 h 194"/>
              <a:gd name="T2" fmla="*/ 0 w 1588"/>
              <a:gd name="T3" fmla="*/ 0 h 194"/>
              <a:gd name="T4" fmla="*/ 0 w 1588"/>
              <a:gd name="T5" fmla="*/ 2147483647 h 194"/>
              <a:gd name="T6" fmla="*/ 0 60000 65536"/>
              <a:gd name="T7" fmla="*/ 0 60000 65536"/>
              <a:gd name="T8" fmla="*/ 0 60000 65536"/>
              <a:gd name="T9" fmla="*/ 0 w 1588"/>
              <a:gd name="T10" fmla="*/ 0 h 194"/>
              <a:gd name="T11" fmla="*/ 1588 w 1588"/>
              <a:gd name="T12" fmla="*/ 194 h 194"/>
            </a:gdLst>
            <a:ahLst/>
            <a:cxnLst>
              <a:cxn ang="T6">
                <a:pos x="T0" y="T1"/>
              </a:cxn>
              <a:cxn ang="T7">
                <a:pos x="T2" y="T3"/>
              </a:cxn>
              <a:cxn ang="T8">
                <a:pos x="T4" y="T5"/>
              </a:cxn>
            </a:cxnLst>
            <a:rect l="T9" t="T10" r="T11" b="T12"/>
            <a:pathLst>
              <a:path w="1588" h="194">
                <a:moveTo>
                  <a:pt x="0" y="194"/>
                </a:moveTo>
                <a:lnTo>
                  <a:pt x="0" y="0"/>
                </a:lnTo>
                <a:lnTo>
                  <a:pt x="0"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13" name="Line 201"/>
          <p:cNvSpPr>
            <a:spLocks noChangeShapeType="1"/>
          </p:cNvSpPr>
          <p:nvPr/>
        </p:nvSpPr>
        <p:spPr bwMode="auto">
          <a:xfrm>
            <a:off x="5842000" y="4043363"/>
            <a:ext cx="239713" cy="1524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14" name="Line 202"/>
          <p:cNvSpPr>
            <a:spLocks noChangeShapeType="1"/>
          </p:cNvSpPr>
          <p:nvPr/>
        </p:nvSpPr>
        <p:spPr bwMode="auto">
          <a:xfrm flipV="1">
            <a:off x="5499100" y="4406900"/>
            <a:ext cx="1588" cy="3000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15" name="Freeform 204"/>
          <p:cNvSpPr>
            <a:spLocks/>
          </p:cNvSpPr>
          <p:nvPr/>
        </p:nvSpPr>
        <p:spPr bwMode="auto">
          <a:xfrm>
            <a:off x="4953000" y="3451225"/>
            <a:ext cx="109538" cy="73025"/>
          </a:xfrm>
          <a:custGeom>
            <a:avLst/>
            <a:gdLst>
              <a:gd name="T0" fmla="*/ 0 w 69"/>
              <a:gd name="T1" fmla="*/ 0 h 46"/>
              <a:gd name="T2" fmla="*/ 2147483647 w 69"/>
              <a:gd name="T3" fmla="*/ 2147483647 h 46"/>
              <a:gd name="T4" fmla="*/ 0 w 69"/>
              <a:gd name="T5" fmla="*/ 0 h 46"/>
              <a:gd name="T6" fmla="*/ 0 60000 65536"/>
              <a:gd name="T7" fmla="*/ 0 60000 65536"/>
              <a:gd name="T8" fmla="*/ 0 60000 65536"/>
              <a:gd name="T9" fmla="*/ 0 w 69"/>
              <a:gd name="T10" fmla="*/ 0 h 46"/>
              <a:gd name="T11" fmla="*/ 69 w 69"/>
              <a:gd name="T12" fmla="*/ 46 h 46"/>
            </a:gdLst>
            <a:ahLst/>
            <a:cxnLst>
              <a:cxn ang="T6">
                <a:pos x="T0" y="T1"/>
              </a:cxn>
              <a:cxn ang="T7">
                <a:pos x="T2" y="T3"/>
              </a:cxn>
              <a:cxn ang="T8">
                <a:pos x="T4" y="T5"/>
              </a:cxn>
            </a:cxnLst>
            <a:rect l="T9" t="T10" r="T11" b="T12"/>
            <a:pathLst>
              <a:path w="69" h="46">
                <a:moveTo>
                  <a:pt x="0" y="0"/>
                </a:moveTo>
                <a:lnTo>
                  <a:pt x="69" y="4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16" name="Freeform 205"/>
          <p:cNvSpPr>
            <a:spLocks/>
          </p:cNvSpPr>
          <p:nvPr/>
        </p:nvSpPr>
        <p:spPr bwMode="auto">
          <a:xfrm>
            <a:off x="4945063" y="3443288"/>
            <a:ext cx="123825" cy="88900"/>
          </a:xfrm>
          <a:custGeom>
            <a:avLst/>
            <a:gdLst>
              <a:gd name="T0" fmla="*/ 0 w 78"/>
              <a:gd name="T1" fmla="*/ 2147483647 h 56"/>
              <a:gd name="T2" fmla="*/ 2147483647 w 78"/>
              <a:gd name="T3" fmla="*/ 0 h 56"/>
              <a:gd name="T4" fmla="*/ 2147483647 w 78"/>
              <a:gd name="T5" fmla="*/ 2147483647 h 56"/>
              <a:gd name="T6" fmla="*/ 2147483647 w 78"/>
              <a:gd name="T7" fmla="*/ 2147483647 h 56"/>
              <a:gd name="T8" fmla="*/ 0 w 78"/>
              <a:gd name="T9" fmla="*/ 2147483647 h 56"/>
              <a:gd name="T10" fmla="*/ 0 w 78"/>
              <a:gd name="T11" fmla="*/ 2147483647 h 56"/>
              <a:gd name="T12" fmla="*/ 0 60000 65536"/>
              <a:gd name="T13" fmla="*/ 0 60000 65536"/>
              <a:gd name="T14" fmla="*/ 0 60000 65536"/>
              <a:gd name="T15" fmla="*/ 0 60000 65536"/>
              <a:gd name="T16" fmla="*/ 0 60000 65536"/>
              <a:gd name="T17" fmla="*/ 0 60000 65536"/>
              <a:gd name="T18" fmla="*/ 0 w 78"/>
              <a:gd name="T19" fmla="*/ 0 h 56"/>
              <a:gd name="T20" fmla="*/ 78 w 7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78" h="56">
                <a:moveTo>
                  <a:pt x="0" y="14"/>
                </a:moveTo>
                <a:lnTo>
                  <a:pt x="5" y="0"/>
                </a:lnTo>
                <a:lnTo>
                  <a:pt x="78" y="46"/>
                </a:lnTo>
                <a:lnTo>
                  <a:pt x="69" y="56"/>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17" name="Line 206"/>
          <p:cNvSpPr>
            <a:spLocks noChangeShapeType="1"/>
          </p:cNvSpPr>
          <p:nvPr/>
        </p:nvSpPr>
        <p:spPr bwMode="auto">
          <a:xfrm>
            <a:off x="4945063" y="3451225"/>
            <a:ext cx="109537" cy="730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18" name="Rectangle 207"/>
          <p:cNvSpPr>
            <a:spLocks noChangeArrowheads="1"/>
          </p:cNvSpPr>
          <p:nvPr/>
        </p:nvSpPr>
        <p:spPr bwMode="auto">
          <a:xfrm>
            <a:off x="5099050" y="3468688"/>
            <a:ext cx="165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72819" name="Rectangle 208"/>
          <p:cNvSpPr>
            <a:spLocks noChangeArrowheads="1"/>
          </p:cNvSpPr>
          <p:nvPr/>
        </p:nvSpPr>
        <p:spPr bwMode="auto">
          <a:xfrm>
            <a:off x="5440363" y="4140200"/>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72820" name="Rectangle 209"/>
          <p:cNvSpPr>
            <a:spLocks noChangeArrowheads="1"/>
          </p:cNvSpPr>
          <p:nvPr/>
        </p:nvSpPr>
        <p:spPr bwMode="auto">
          <a:xfrm>
            <a:off x="5427663" y="2825750"/>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EF1F1D"/>
                </a:solidFill>
              </a:rPr>
              <a:t>O</a:t>
            </a:r>
            <a:endParaRPr lang="en-US" sz="1400">
              <a:solidFill>
                <a:srgbClr val="EF1F1D"/>
              </a:solidFill>
            </a:endParaRPr>
          </a:p>
        </p:txBody>
      </p:sp>
      <p:sp>
        <p:nvSpPr>
          <p:cNvPr id="72821" name="Rectangle 210"/>
          <p:cNvSpPr>
            <a:spLocks noChangeArrowheads="1"/>
          </p:cNvSpPr>
          <p:nvPr/>
        </p:nvSpPr>
        <p:spPr bwMode="auto">
          <a:xfrm>
            <a:off x="4743450" y="4140200"/>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O</a:t>
            </a:r>
            <a:endParaRPr lang="en-US" sz="1400"/>
          </a:p>
        </p:txBody>
      </p:sp>
      <p:sp>
        <p:nvSpPr>
          <p:cNvPr id="72822" name="Rectangle 211"/>
          <p:cNvSpPr>
            <a:spLocks noChangeArrowheads="1"/>
          </p:cNvSpPr>
          <p:nvPr/>
        </p:nvSpPr>
        <p:spPr bwMode="auto">
          <a:xfrm>
            <a:off x="6118225" y="3241675"/>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5DA31E"/>
                </a:solidFill>
              </a:rPr>
              <a:t>C</a:t>
            </a:r>
            <a:endParaRPr lang="en-US" sz="1400">
              <a:solidFill>
                <a:srgbClr val="5DA31E"/>
              </a:solidFill>
            </a:endParaRPr>
          </a:p>
        </p:txBody>
      </p:sp>
      <p:sp>
        <p:nvSpPr>
          <p:cNvPr id="72823" name="Rectangle 212"/>
          <p:cNvSpPr>
            <a:spLocks noChangeArrowheads="1"/>
          </p:cNvSpPr>
          <p:nvPr/>
        </p:nvSpPr>
        <p:spPr bwMode="auto">
          <a:xfrm>
            <a:off x="6269038" y="3241675"/>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5DA31E"/>
                </a:solidFill>
              </a:rPr>
              <a:t>H</a:t>
            </a:r>
            <a:endParaRPr lang="en-US" sz="1400">
              <a:solidFill>
                <a:srgbClr val="5DA31E"/>
              </a:solidFill>
            </a:endParaRPr>
          </a:p>
        </p:txBody>
      </p:sp>
      <p:sp>
        <p:nvSpPr>
          <p:cNvPr id="72824" name="Rectangle 213"/>
          <p:cNvSpPr>
            <a:spLocks noChangeArrowheads="1"/>
          </p:cNvSpPr>
          <p:nvPr/>
        </p:nvSpPr>
        <p:spPr bwMode="auto">
          <a:xfrm>
            <a:off x="6426200" y="3344863"/>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5DA31E"/>
                </a:solidFill>
              </a:rPr>
              <a:t>3</a:t>
            </a:r>
          </a:p>
        </p:txBody>
      </p:sp>
      <p:sp>
        <p:nvSpPr>
          <p:cNvPr id="72825" name="Rectangle 214"/>
          <p:cNvSpPr>
            <a:spLocks noChangeArrowheads="1"/>
          </p:cNvSpPr>
          <p:nvPr/>
        </p:nvSpPr>
        <p:spPr bwMode="auto">
          <a:xfrm>
            <a:off x="6118225" y="4140200"/>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1400"/>
          </a:p>
        </p:txBody>
      </p:sp>
      <p:sp>
        <p:nvSpPr>
          <p:cNvPr id="72826" name="Rectangle 215"/>
          <p:cNvSpPr>
            <a:spLocks noChangeArrowheads="1"/>
          </p:cNvSpPr>
          <p:nvPr/>
        </p:nvSpPr>
        <p:spPr bwMode="auto">
          <a:xfrm>
            <a:off x="4756150" y="3241675"/>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1400"/>
          </a:p>
        </p:txBody>
      </p:sp>
      <p:sp>
        <p:nvSpPr>
          <p:cNvPr id="72827" name="Freeform 112"/>
          <p:cNvSpPr>
            <a:spLocks/>
          </p:cNvSpPr>
          <p:nvPr/>
        </p:nvSpPr>
        <p:spPr bwMode="auto">
          <a:xfrm>
            <a:off x="2874963" y="3730625"/>
            <a:ext cx="1587" cy="306388"/>
          </a:xfrm>
          <a:custGeom>
            <a:avLst/>
            <a:gdLst>
              <a:gd name="T0" fmla="*/ 0 w 1587"/>
              <a:gd name="T1" fmla="*/ 2147483647 h 193"/>
              <a:gd name="T2" fmla="*/ 0 w 1587"/>
              <a:gd name="T3" fmla="*/ 0 h 193"/>
              <a:gd name="T4" fmla="*/ 0 w 1587"/>
              <a:gd name="T5" fmla="*/ 2147483647 h 193"/>
              <a:gd name="T6" fmla="*/ 0 60000 65536"/>
              <a:gd name="T7" fmla="*/ 0 60000 65536"/>
              <a:gd name="T8" fmla="*/ 0 60000 65536"/>
              <a:gd name="T9" fmla="*/ 0 w 1587"/>
              <a:gd name="T10" fmla="*/ 0 h 193"/>
              <a:gd name="T11" fmla="*/ 1587 w 1587"/>
              <a:gd name="T12" fmla="*/ 193 h 193"/>
            </a:gdLst>
            <a:ahLst/>
            <a:cxnLst>
              <a:cxn ang="T6">
                <a:pos x="T0" y="T1"/>
              </a:cxn>
              <a:cxn ang="T7">
                <a:pos x="T2" y="T3"/>
              </a:cxn>
              <a:cxn ang="T8">
                <a:pos x="T4" y="T5"/>
              </a:cxn>
            </a:cxnLst>
            <a:rect l="T9" t="T10" r="T11" b="T12"/>
            <a:pathLst>
              <a:path w="1587" h="193">
                <a:moveTo>
                  <a:pt x="0" y="193"/>
                </a:moveTo>
                <a:lnTo>
                  <a:pt x="0" y="0"/>
                </a:lnTo>
                <a:lnTo>
                  <a:pt x="0"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28" name="Freeform 113"/>
          <p:cNvSpPr>
            <a:spLocks/>
          </p:cNvSpPr>
          <p:nvPr/>
        </p:nvSpPr>
        <p:spPr bwMode="auto">
          <a:xfrm>
            <a:off x="2868613" y="3730625"/>
            <a:ext cx="20637" cy="314325"/>
          </a:xfrm>
          <a:custGeom>
            <a:avLst/>
            <a:gdLst>
              <a:gd name="T0" fmla="*/ 2147483647 w 13"/>
              <a:gd name="T1" fmla="*/ 2147483647 h 198"/>
              <a:gd name="T2" fmla="*/ 0 w 13"/>
              <a:gd name="T3" fmla="*/ 2147483647 h 198"/>
              <a:gd name="T4" fmla="*/ 0 w 13"/>
              <a:gd name="T5" fmla="*/ 0 h 198"/>
              <a:gd name="T6" fmla="*/ 2147483647 w 13"/>
              <a:gd name="T7" fmla="*/ 0 h 198"/>
              <a:gd name="T8" fmla="*/ 2147483647 w 13"/>
              <a:gd name="T9" fmla="*/ 2147483647 h 198"/>
              <a:gd name="T10" fmla="*/ 2147483647 w 13"/>
              <a:gd name="T11" fmla="*/ 2147483647 h 198"/>
              <a:gd name="T12" fmla="*/ 0 60000 65536"/>
              <a:gd name="T13" fmla="*/ 0 60000 65536"/>
              <a:gd name="T14" fmla="*/ 0 60000 65536"/>
              <a:gd name="T15" fmla="*/ 0 60000 65536"/>
              <a:gd name="T16" fmla="*/ 0 60000 65536"/>
              <a:gd name="T17" fmla="*/ 0 60000 65536"/>
              <a:gd name="T18" fmla="*/ 0 w 13"/>
              <a:gd name="T19" fmla="*/ 0 h 198"/>
              <a:gd name="T20" fmla="*/ 13 w 13"/>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13" h="198">
                <a:moveTo>
                  <a:pt x="13" y="188"/>
                </a:moveTo>
                <a:lnTo>
                  <a:pt x="0" y="198"/>
                </a:lnTo>
                <a:lnTo>
                  <a:pt x="0" y="0"/>
                </a:lnTo>
                <a:lnTo>
                  <a:pt x="13" y="0"/>
                </a:lnTo>
                <a:lnTo>
                  <a:pt x="13"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29" name="Freeform 114"/>
          <p:cNvSpPr>
            <a:spLocks/>
          </p:cNvSpPr>
          <p:nvPr/>
        </p:nvSpPr>
        <p:spPr bwMode="auto">
          <a:xfrm>
            <a:off x="2882900" y="4037013"/>
            <a:ext cx="231775" cy="160337"/>
          </a:xfrm>
          <a:custGeom>
            <a:avLst/>
            <a:gdLst>
              <a:gd name="T0" fmla="*/ 2147483647 w 146"/>
              <a:gd name="T1" fmla="*/ 2147483647 h 101"/>
              <a:gd name="T2" fmla="*/ 0 w 146"/>
              <a:gd name="T3" fmla="*/ 0 h 101"/>
              <a:gd name="T4" fmla="*/ 2147483647 w 146"/>
              <a:gd name="T5" fmla="*/ 2147483647 h 101"/>
              <a:gd name="T6" fmla="*/ 0 60000 65536"/>
              <a:gd name="T7" fmla="*/ 0 60000 65536"/>
              <a:gd name="T8" fmla="*/ 0 60000 65536"/>
              <a:gd name="T9" fmla="*/ 0 w 146"/>
              <a:gd name="T10" fmla="*/ 0 h 101"/>
              <a:gd name="T11" fmla="*/ 146 w 146"/>
              <a:gd name="T12" fmla="*/ 101 h 101"/>
            </a:gdLst>
            <a:ahLst/>
            <a:cxnLst>
              <a:cxn ang="T6">
                <a:pos x="T0" y="T1"/>
              </a:cxn>
              <a:cxn ang="T7">
                <a:pos x="T2" y="T3"/>
              </a:cxn>
              <a:cxn ang="T8">
                <a:pos x="T4" y="T5"/>
              </a:cxn>
            </a:cxnLst>
            <a:rect l="T9" t="T10" r="T11" b="T12"/>
            <a:pathLst>
              <a:path w="146" h="101">
                <a:moveTo>
                  <a:pt x="146" y="101"/>
                </a:moveTo>
                <a:lnTo>
                  <a:pt x="0" y="0"/>
                </a:lnTo>
                <a:lnTo>
                  <a:pt x="146"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30" name="Line 115"/>
          <p:cNvSpPr>
            <a:spLocks noChangeShapeType="1"/>
          </p:cNvSpPr>
          <p:nvPr/>
        </p:nvSpPr>
        <p:spPr bwMode="auto">
          <a:xfrm flipV="1">
            <a:off x="2874963" y="3730625"/>
            <a:ext cx="1587" cy="2984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31" name="Line 116"/>
          <p:cNvSpPr>
            <a:spLocks noChangeShapeType="1"/>
          </p:cNvSpPr>
          <p:nvPr/>
        </p:nvSpPr>
        <p:spPr bwMode="auto">
          <a:xfrm flipH="1" flipV="1">
            <a:off x="2874963" y="4029075"/>
            <a:ext cx="239712" cy="1603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32" name="Freeform 117"/>
          <p:cNvSpPr>
            <a:spLocks/>
          </p:cNvSpPr>
          <p:nvPr/>
        </p:nvSpPr>
        <p:spPr bwMode="auto">
          <a:xfrm>
            <a:off x="2868613" y="4029075"/>
            <a:ext cx="252412" cy="174625"/>
          </a:xfrm>
          <a:custGeom>
            <a:avLst/>
            <a:gdLst>
              <a:gd name="T0" fmla="*/ 2147483647 w 159"/>
              <a:gd name="T1" fmla="*/ 2147483647 h 110"/>
              <a:gd name="T2" fmla="*/ 2147483647 w 159"/>
              <a:gd name="T3" fmla="*/ 2147483647 h 110"/>
              <a:gd name="T4" fmla="*/ 0 w 159"/>
              <a:gd name="T5" fmla="*/ 2147483647 h 110"/>
              <a:gd name="T6" fmla="*/ 2147483647 w 159"/>
              <a:gd name="T7" fmla="*/ 0 h 110"/>
              <a:gd name="T8" fmla="*/ 2147483647 w 159"/>
              <a:gd name="T9" fmla="*/ 2147483647 h 110"/>
              <a:gd name="T10" fmla="*/ 2147483647 w 159"/>
              <a:gd name="T11" fmla="*/ 2147483647 h 110"/>
              <a:gd name="T12" fmla="*/ 0 60000 65536"/>
              <a:gd name="T13" fmla="*/ 0 60000 65536"/>
              <a:gd name="T14" fmla="*/ 0 60000 65536"/>
              <a:gd name="T15" fmla="*/ 0 60000 65536"/>
              <a:gd name="T16" fmla="*/ 0 60000 65536"/>
              <a:gd name="T17" fmla="*/ 0 60000 65536"/>
              <a:gd name="T18" fmla="*/ 0 w 159"/>
              <a:gd name="T19" fmla="*/ 0 h 110"/>
              <a:gd name="T20" fmla="*/ 159 w 159"/>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59" h="110">
                <a:moveTo>
                  <a:pt x="159" y="101"/>
                </a:moveTo>
                <a:lnTo>
                  <a:pt x="155" y="110"/>
                </a:lnTo>
                <a:lnTo>
                  <a:pt x="0" y="10"/>
                </a:lnTo>
                <a:lnTo>
                  <a:pt x="13" y="0"/>
                </a:lnTo>
                <a:lnTo>
                  <a:pt x="159"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33" name="Freeform 118"/>
          <p:cNvSpPr>
            <a:spLocks/>
          </p:cNvSpPr>
          <p:nvPr/>
        </p:nvSpPr>
        <p:spPr bwMode="auto">
          <a:xfrm>
            <a:off x="3340100" y="4037013"/>
            <a:ext cx="211138" cy="138112"/>
          </a:xfrm>
          <a:custGeom>
            <a:avLst/>
            <a:gdLst>
              <a:gd name="T0" fmla="*/ 0 w 133"/>
              <a:gd name="T1" fmla="*/ 2147483647 h 87"/>
              <a:gd name="T2" fmla="*/ 2147483647 w 133"/>
              <a:gd name="T3" fmla="*/ 0 h 87"/>
              <a:gd name="T4" fmla="*/ 0 w 133"/>
              <a:gd name="T5" fmla="*/ 2147483647 h 87"/>
              <a:gd name="T6" fmla="*/ 0 60000 65536"/>
              <a:gd name="T7" fmla="*/ 0 60000 65536"/>
              <a:gd name="T8" fmla="*/ 0 60000 65536"/>
              <a:gd name="T9" fmla="*/ 0 w 133"/>
              <a:gd name="T10" fmla="*/ 0 h 87"/>
              <a:gd name="T11" fmla="*/ 133 w 133"/>
              <a:gd name="T12" fmla="*/ 87 h 87"/>
            </a:gdLst>
            <a:ahLst/>
            <a:cxnLst>
              <a:cxn ang="T6">
                <a:pos x="T0" y="T1"/>
              </a:cxn>
              <a:cxn ang="T7">
                <a:pos x="T2" y="T3"/>
              </a:cxn>
              <a:cxn ang="T8">
                <a:pos x="T4" y="T5"/>
              </a:cxn>
            </a:cxnLst>
            <a:rect l="T9" t="T10" r="T11" b="T12"/>
            <a:pathLst>
              <a:path w="133" h="87">
                <a:moveTo>
                  <a:pt x="0" y="87"/>
                </a:moveTo>
                <a:lnTo>
                  <a:pt x="133" y="0"/>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34" name="Freeform 119"/>
          <p:cNvSpPr>
            <a:spLocks/>
          </p:cNvSpPr>
          <p:nvPr/>
        </p:nvSpPr>
        <p:spPr bwMode="auto">
          <a:xfrm>
            <a:off x="3340100" y="4029075"/>
            <a:ext cx="219075" cy="160338"/>
          </a:xfrm>
          <a:custGeom>
            <a:avLst/>
            <a:gdLst>
              <a:gd name="T0" fmla="*/ 2147483647 w 138"/>
              <a:gd name="T1" fmla="*/ 0 h 101"/>
              <a:gd name="T2" fmla="*/ 2147483647 w 138"/>
              <a:gd name="T3" fmla="*/ 2147483647 h 101"/>
              <a:gd name="T4" fmla="*/ 2147483647 w 138"/>
              <a:gd name="T5" fmla="*/ 2147483647 h 101"/>
              <a:gd name="T6" fmla="*/ 2147483647 w 138"/>
              <a:gd name="T7" fmla="*/ 2147483647 h 101"/>
              <a:gd name="T8" fmla="*/ 0 w 138"/>
              <a:gd name="T9" fmla="*/ 2147483647 h 101"/>
              <a:gd name="T10" fmla="*/ 2147483647 w 138"/>
              <a:gd name="T11" fmla="*/ 0 h 101"/>
              <a:gd name="T12" fmla="*/ 2147483647 w 138"/>
              <a:gd name="T13" fmla="*/ 0 h 101"/>
              <a:gd name="T14" fmla="*/ 0 60000 65536"/>
              <a:gd name="T15" fmla="*/ 0 60000 65536"/>
              <a:gd name="T16" fmla="*/ 0 60000 65536"/>
              <a:gd name="T17" fmla="*/ 0 60000 65536"/>
              <a:gd name="T18" fmla="*/ 0 60000 65536"/>
              <a:gd name="T19" fmla="*/ 0 60000 65536"/>
              <a:gd name="T20" fmla="*/ 0 60000 65536"/>
              <a:gd name="T21" fmla="*/ 0 w 138"/>
              <a:gd name="T22" fmla="*/ 0 h 101"/>
              <a:gd name="T23" fmla="*/ 138 w 138"/>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101">
                <a:moveTo>
                  <a:pt x="133" y="0"/>
                </a:moveTo>
                <a:lnTo>
                  <a:pt x="138" y="5"/>
                </a:lnTo>
                <a:lnTo>
                  <a:pt x="138" y="10"/>
                </a:lnTo>
                <a:lnTo>
                  <a:pt x="4" y="101"/>
                </a:lnTo>
                <a:lnTo>
                  <a:pt x="0" y="87"/>
                </a:lnTo>
                <a:lnTo>
                  <a:pt x="1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35" name="Freeform 120"/>
          <p:cNvSpPr>
            <a:spLocks/>
          </p:cNvSpPr>
          <p:nvPr/>
        </p:nvSpPr>
        <p:spPr bwMode="auto">
          <a:xfrm>
            <a:off x="3559175" y="3592513"/>
            <a:ext cx="1588" cy="436562"/>
          </a:xfrm>
          <a:custGeom>
            <a:avLst/>
            <a:gdLst>
              <a:gd name="T0" fmla="*/ 0 w 1588"/>
              <a:gd name="T1" fmla="*/ 0 h 275"/>
              <a:gd name="T2" fmla="*/ 0 w 1588"/>
              <a:gd name="T3" fmla="*/ 2147483647 h 275"/>
              <a:gd name="T4" fmla="*/ 0 w 1588"/>
              <a:gd name="T5" fmla="*/ 0 h 275"/>
              <a:gd name="T6" fmla="*/ 0 60000 65536"/>
              <a:gd name="T7" fmla="*/ 0 60000 65536"/>
              <a:gd name="T8" fmla="*/ 0 60000 65536"/>
              <a:gd name="T9" fmla="*/ 0 w 1588"/>
              <a:gd name="T10" fmla="*/ 0 h 275"/>
              <a:gd name="T11" fmla="*/ 1588 w 1588"/>
              <a:gd name="T12" fmla="*/ 275 h 275"/>
            </a:gdLst>
            <a:ahLst/>
            <a:cxnLst>
              <a:cxn ang="T6">
                <a:pos x="T0" y="T1"/>
              </a:cxn>
              <a:cxn ang="T7">
                <a:pos x="T2" y="T3"/>
              </a:cxn>
              <a:cxn ang="T8">
                <a:pos x="T4" y="T5"/>
              </a:cxn>
            </a:cxnLst>
            <a:rect l="T9" t="T10" r="T11" b="T12"/>
            <a:pathLst>
              <a:path w="1588" h="275">
                <a:moveTo>
                  <a:pt x="0" y="0"/>
                </a:moveTo>
                <a:lnTo>
                  <a:pt x="0" y="27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36" name="Line 121"/>
          <p:cNvSpPr>
            <a:spLocks noChangeShapeType="1"/>
          </p:cNvSpPr>
          <p:nvPr/>
        </p:nvSpPr>
        <p:spPr bwMode="auto">
          <a:xfrm flipV="1">
            <a:off x="3340100" y="4037013"/>
            <a:ext cx="211138" cy="13811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37" name="Line 122"/>
          <p:cNvSpPr>
            <a:spLocks noChangeShapeType="1"/>
          </p:cNvSpPr>
          <p:nvPr/>
        </p:nvSpPr>
        <p:spPr bwMode="auto">
          <a:xfrm>
            <a:off x="3551238" y="3592513"/>
            <a:ext cx="1587" cy="43021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38" name="Freeform 123"/>
          <p:cNvSpPr>
            <a:spLocks/>
          </p:cNvSpPr>
          <p:nvPr/>
        </p:nvSpPr>
        <p:spPr bwMode="auto">
          <a:xfrm>
            <a:off x="3551238" y="3592513"/>
            <a:ext cx="14287" cy="444500"/>
          </a:xfrm>
          <a:custGeom>
            <a:avLst/>
            <a:gdLst>
              <a:gd name="T0" fmla="*/ 0 w 9"/>
              <a:gd name="T1" fmla="*/ 0 h 280"/>
              <a:gd name="T2" fmla="*/ 2147483647 w 9"/>
              <a:gd name="T3" fmla="*/ 0 h 280"/>
              <a:gd name="T4" fmla="*/ 2147483647 w 9"/>
              <a:gd name="T5" fmla="*/ 0 h 280"/>
              <a:gd name="T6" fmla="*/ 2147483647 w 9"/>
              <a:gd name="T7" fmla="*/ 2147483647 h 280"/>
              <a:gd name="T8" fmla="*/ 2147483647 w 9"/>
              <a:gd name="T9" fmla="*/ 2147483647 h 280"/>
              <a:gd name="T10" fmla="*/ 0 w 9"/>
              <a:gd name="T11" fmla="*/ 2147483647 h 280"/>
              <a:gd name="T12" fmla="*/ 0 w 9"/>
              <a:gd name="T13" fmla="*/ 0 h 280"/>
              <a:gd name="T14" fmla="*/ 0 w 9"/>
              <a:gd name="T15" fmla="*/ 0 h 28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80"/>
              <a:gd name="T26" fmla="*/ 9 w 9"/>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80">
                <a:moveTo>
                  <a:pt x="0" y="0"/>
                </a:moveTo>
                <a:lnTo>
                  <a:pt x="5" y="0"/>
                </a:lnTo>
                <a:lnTo>
                  <a:pt x="9" y="0"/>
                </a:lnTo>
                <a:lnTo>
                  <a:pt x="9" y="275"/>
                </a:lnTo>
                <a:lnTo>
                  <a:pt x="5" y="280"/>
                </a:lnTo>
                <a:lnTo>
                  <a:pt x="0" y="27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39" name="Freeform 124"/>
          <p:cNvSpPr>
            <a:spLocks/>
          </p:cNvSpPr>
          <p:nvPr/>
        </p:nvSpPr>
        <p:spPr bwMode="auto">
          <a:xfrm>
            <a:off x="3511550" y="3622675"/>
            <a:ext cx="1588" cy="377825"/>
          </a:xfrm>
          <a:custGeom>
            <a:avLst/>
            <a:gdLst>
              <a:gd name="T0" fmla="*/ 0 w 1588"/>
              <a:gd name="T1" fmla="*/ 0 h 238"/>
              <a:gd name="T2" fmla="*/ 0 w 1588"/>
              <a:gd name="T3" fmla="*/ 2147483647 h 238"/>
              <a:gd name="T4" fmla="*/ 0 w 1588"/>
              <a:gd name="T5" fmla="*/ 0 h 238"/>
              <a:gd name="T6" fmla="*/ 0 60000 65536"/>
              <a:gd name="T7" fmla="*/ 0 60000 65536"/>
              <a:gd name="T8" fmla="*/ 0 60000 65536"/>
              <a:gd name="T9" fmla="*/ 0 w 1588"/>
              <a:gd name="T10" fmla="*/ 0 h 238"/>
              <a:gd name="T11" fmla="*/ 1588 w 1588"/>
              <a:gd name="T12" fmla="*/ 238 h 238"/>
            </a:gdLst>
            <a:ahLst/>
            <a:cxnLst>
              <a:cxn ang="T6">
                <a:pos x="T0" y="T1"/>
              </a:cxn>
              <a:cxn ang="T7">
                <a:pos x="T2" y="T3"/>
              </a:cxn>
              <a:cxn ang="T8">
                <a:pos x="T4" y="T5"/>
              </a:cxn>
            </a:cxnLst>
            <a:rect l="T9" t="T10" r="T11" b="T12"/>
            <a:pathLst>
              <a:path w="1588" h="238">
                <a:moveTo>
                  <a:pt x="0" y="0"/>
                </a:moveTo>
                <a:lnTo>
                  <a:pt x="0" y="23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40" name="Freeform 125"/>
          <p:cNvSpPr>
            <a:spLocks/>
          </p:cNvSpPr>
          <p:nvPr/>
        </p:nvSpPr>
        <p:spPr bwMode="auto">
          <a:xfrm>
            <a:off x="3503613" y="3622675"/>
            <a:ext cx="14287" cy="385763"/>
          </a:xfrm>
          <a:custGeom>
            <a:avLst/>
            <a:gdLst>
              <a:gd name="T0" fmla="*/ 0 w 9"/>
              <a:gd name="T1" fmla="*/ 0 h 243"/>
              <a:gd name="T2" fmla="*/ 2147483647 w 9"/>
              <a:gd name="T3" fmla="*/ 0 h 243"/>
              <a:gd name="T4" fmla="*/ 2147483647 w 9"/>
              <a:gd name="T5" fmla="*/ 2147483647 h 243"/>
              <a:gd name="T6" fmla="*/ 0 w 9"/>
              <a:gd name="T7" fmla="*/ 2147483647 h 243"/>
              <a:gd name="T8" fmla="*/ 0 w 9"/>
              <a:gd name="T9" fmla="*/ 0 h 243"/>
              <a:gd name="T10" fmla="*/ 0 w 9"/>
              <a:gd name="T11" fmla="*/ 0 h 243"/>
              <a:gd name="T12" fmla="*/ 0 60000 65536"/>
              <a:gd name="T13" fmla="*/ 0 60000 65536"/>
              <a:gd name="T14" fmla="*/ 0 60000 65536"/>
              <a:gd name="T15" fmla="*/ 0 60000 65536"/>
              <a:gd name="T16" fmla="*/ 0 60000 65536"/>
              <a:gd name="T17" fmla="*/ 0 60000 65536"/>
              <a:gd name="T18" fmla="*/ 0 w 9"/>
              <a:gd name="T19" fmla="*/ 0 h 243"/>
              <a:gd name="T20" fmla="*/ 9 w 9"/>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9" h="243">
                <a:moveTo>
                  <a:pt x="0" y="0"/>
                </a:moveTo>
                <a:lnTo>
                  <a:pt x="9" y="0"/>
                </a:lnTo>
                <a:lnTo>
                  <a:pt x="9" y="243"/>
                </a:lnTo>
                <a:lnTo>
                  <a:pt x="0" y="2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41" name="Freeform 126"/>
          <p:cNvSpPr>
            <a:spLocks/>
          </p:cNvSpPr>
          <p:nvPr/>
        </p:nvSpPr>
        <p:spPr bwMode="auto">
          <a:xfrm>
            <a:off x="3224213" y="3367088"/>
            <a:ext cx="327025" cy="219075"/>
          </a:xfrm>
          <a:custGeom>
            <a:avLst/>
            <a:gdLst>
              <a:gd name="T0" fmla="*/ 0 w 206"/>
              <a:gd name="T1" fmla="*/ 0 h 138"/>
              <a:gd name="T2" fmla="*/ 2147483647 w 206"/>
              <a:gd name="T3" fmla="*/ 2147483647 h 138"/>
              <a:gd name="T4" fmla="*/ 0 w 206"/>
              <a:gd name="T5" fmla="*/ 0 h 138"/>
              <a:gd name="T6" fmla="*/ 0 60000 65536"/>
              <a:gd name="T7" fmla="*/ 0 60000 65536"/>
              <a:gd name="T8" fmla="*/ 0 60000 65536"/>
              <a:gd name="T9" fmla="*/ 0 w 206"/>
              <a:gd name="T10" fmla="*/ 0 h 138"/>
              <a:gd name="T11" fmla="*/ 206 w 206"/>
              <a:gd name="T12" fmla="*/ 138 h 138"/>
            </a:gdLst>
            <a:ahLst/>
            <a:cxnLst>
              <a:cxn ang="T6">
                <a:pos x="T0" y="T1"/>
              </a:cxn>
              <a:cxn ang="T7">
                <a:pos x="T2" y="T3"/>
              </a:cxn>
              <a:cxn ang="T8">
                <a:pos x="T4" y="T5"/>
              </a:cxn>
            </a:cxnLst>
            <a:rect l="T9" t="T10" r="T11" b="T12"/>
            <a:pathLst>
              <a:path w="206" h="138">
                <a:moveTo>
                  <a:pt x="0" y="0"/>
                </a:moveTo>
                <a:lnTo>
                  <a:pt x="206" y="13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42" name="Line 127"/>
          <p:cNvSpPr>
            <a:spLocks noChangeShapeType="1"/>
          </p:cNvSpPr>
          <p:nvPr/>
        </p:nvSpPr>
        <p:spPr bwMode="auto">
          <a:xfrm>
            <a:off x="3503613" y="3614738"/>
            <a:ext cx="1587" cy="3857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43" name="Line 128"/>
          <p:cNvSpPr>
            <a:spLocks noChangeShapeType="1"/>
          </p:cNvSpPr>
          <p:nvPr/>
        </p:nvSpPr>
        <p:spPr bwMode="auto">
          <a:xfrm>
            <a:off x="3217863" y="3367088"/>
            <a:ext cx="333375" cy="2190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44" name="Freeform 129"/>
          <p:cNvSpPr>
            <a:spLocks/>
          </p:cNvSpPr>
          <p:nvPr/>
        </p:nvSpPr>
        <p:spPr bwMode="auto">
          <a:xfrm>
            <a:off x="3217863" y="3359150"/>
            <a:ext cx="341312" cy="233363"/>
          </a:xfrm>
          <a:custGeom>
            <a:avLst/>
            <a:gdLst>
              <a:gd name="T0" fmla="*/ 0 w 215"/>
              <a:gd name="T1" fmla="*/ 2147483647 h 147"/>
              <a:gd name="T2" fmla="*/ 0 w 215"/>
              <a:gd name="T3" fmla="*/ 2147483647 h 147"/>
              <a:gd name="T4" fmla="*/ 2147483647 w 215"/>
              <a:gd name="T5" fmla="*/ 0 h 147"/>
              <a:gd name="T6" fmla="*/ 2147483647 w 215"/>
              <a:gd name="T7" fmla="*/ 2147483647 h 147"/>
              <a:gd name="T8" fmla="*/ 2147483647 w 215"/>
              <a:gd name="T9" fmla="*/ 2147483647 h 147"/>
              <a:gd name="T10" fmla="*/ 2147483647 w 215"/>
              <a:gd name="T11" fmla="*/ 2147483647 h 147"/>
              <a:gd name="T12" fmla="*/ 0 w 215"/>
              <a:gd name="T13" fmla="*/ 2147483647 h 147"/>
              <a:gd name="T14" fmla="*/ 0 w 215"/>
              <a:gd name="T15" fmla="*/ 2147483647 h 147"/>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147"/>
              <a:gd name="T26" fmla="*/ 215 w 215"/>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147">
                <a:moveTo>
                  <a:pt x="0" y="10"/>
                </a:moveTo>
                <a:lnTo>
                  <a:pt x="0" y="5"/>
                </a:lnTo>
                <a:lnTo>
                  <a:pt x="4" y="0"/>
                </a:lnTo>
                <a:lnTo>
                  <a:pt x="215" y="138"/>
                </a:lnTo>
                <a:lnTo>
                  <a:pt x="215" y="147"/>
                </a:lnTo>
                <a:lnTo>
                  <a:pt x="210" y="147"/>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45" name="Freeform 130"/>
          <p:cNvSpPr>
            <a:spLocks/>
          </p:cNvSpPr>
          <p:nvPr/>
        </p:nvSpPr>
        <p:spPr bwMode="auto">
          <a:xfrm>
            <a:off x="3005138" y="3367088"/>
            <a:ext cx="204787" cy="138112"/>
          </a:xfrm>
          <a:custGeom>
            <a:avLst/>
            <a:gdLst>
              <a:gd name="T0" fmla="*/ 2147483647 w 129"/>
              <a:gd name="T1" fmla="*/ 0 h 87"/>
              <a:gd name="T2" fmla="*/ 0 w 129"/>
              <a:gd name="T3" fmla="*/ 2147483647 h 87"/>
              <a:gd name="T4" fmla="*/ 2147483647 w 129"/>
              <a:gd name="T5" fmla="*/ 0 h 87"/>
              <a:gd name="T6" fmla="*/ 0 60000 65536"/>
              <a:gd name="T7" fmla="*/ 0 60000 65536"/>
              <a:gd name="T8" fmla="*/ 0 60000 65536"/>
              <a:gd name="T9" fmla="*/ 0 w 129"/>
              <a:gd name="T10" fmla="*/ 0 h 87"/>
              <a:gd name="T11" fmla="*/ 129 w 129"/>
              <a:gd name="T12" fmla="*/ 87 h 87"/>
            </a:gdLst>
            <a:ahLst/>
            <a:cxnLst>
              <a:cxn ang="T6">
                <a:pos x="T0" y="T1"/>
              </a:cxn>
              <a:cxn ang="T7">
                <a:pos x="T2" y="T3"/>
              </a:cxn>
              <a:cxn ang="T8">
                <a:pos x="T4" y="T5"/>
              </a:cxn>
            </a:cxnLst>
            <a:rect l="T9" t="T10" r="T11" b="T12"/>
            <a:pathLst>
              <a:path w="129" h="87">
                <a:moveTo>
                  <a:pt x="129" y="0"/>
                </a:moveTo>
                <a:lnTo>
                  <a:pt x="0" y="87"/>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46" name="Freeform 131"/>
          <p:cNvSpPr>
            <a:spLocks/>
          </p:cNvSpPr>
          <p:nvPr/>
        </p:nvSpPr>
        <p:spPr bwMode="auto">
          <a:xfrm>
            <a:off x="2998788" y="3359150"/>
            <a:ext cx="219075" cy="153988"/>
          </a:xfrm>
          <a:custGeom>
            <a:avLst/>
            <a:gdLst>
              <a:gd name="T0" fmla="*/ 2147483647 w 138"/>
              <a:gd name="T1" fmla="*/ 0 h 97"/>
              <a:gd name="T2" fmla="*/ 2147483647 w 138"/>
              <a:gd name="T3" fmla="*/ 2147483647 h 97"/>
              <a:gd name="T4" fmla="*/ 2147483647 w 138"/>
              <a:gd name="T5" fmla="*/ 2147483647 h 97"/>
              <a:gd name="T6" fmla="*/ 2147483647 w 138"/>
              <a:gd name="T7" fmla="*/ 2147483647 h 97"/>
              <a:gd name="T8" fmla="*/ 0 w 138"/>
              <a:gd name="T9" fmla="*/ 2147483647 h 97"/>
              <a:gd name="T10" fmla="*/ 2147483647 w 138"/>
              <a:gd name="T11" fmla="*/ 0 h 97"/>
              <a:gd name="T12" fmla="*/ 2147483647 w 138"/>
              <a:gd name="T13" fmla="*/ 0 h 97"/>
              <a:gd name="T14" fmla="*/ 0 60000 65536"/>
              <a:gd name="T15" fmla="*/ 0 60000 65536"/>
              <a:gd name="T16" fmla="*/ 0 60000 65536"/>
              <a:gd name="T17" fmla="*/ 0 60000 65536"/>
              <a:gd name="T18" fmla="*/ 0 60000 65536"/>
              <a:gd name="T19" fmla="*/ 0 60000 65536"/>
              <a:gd name="T20" fmla="*/ 0 60000 65536"/>
              <a:gd name="T21" fmla="*/ 0 w 138"/>
              <a:gd name="T22" fmla="*/ 0 h 97"/>
              <a:gd name="T23" fmla="*/ 138 w 138"/>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97">
                <a:moveTo>
                  <a:pt x="133" y="0"/>
                </a:moveTo>
                <a:lnTo>
                  <a:pt x="138" y="5"/>
                </a:lnTo>
                <a:lnTo>
                  <a:pt x="138" y="10"/>
                </a:lnTo>
                <a:lnTo>
                  <a:pt x="4" y="97"/>
                </a:lnTo>
                <a:lnTo>
                  <a:pt x="0" y="88"/>
                </a:lnTo>
                <a:lnTo>
                  <a:pt x="1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47" name="Freeform 132"/>
          <p:cNvSpPr>
            <a:spLocks/>
          </p:cNvSpPr>
          <p:nvPr/>
        </p:nvSpPr>
        <p:spPr bwMode="auto">
          <a:xfrm>
            <a:off x="3025775" y="3425825"/>
            <a:ext cx="192088" cy="130175"/>
          </a:xfrm>
          <a:custGeom>
            <a:avLst/>
            <a:gdLst>
              <a:gd name="T0" fmla="*/ 2147483647 w 121"/>
              <a:gd name="T1" fmla="*/ 0 h 82"/>
              <a:gd name="T2" fmla="*/ 0 w 121"/>
              <a:gd name="T3" fmla="*/ 2147483647 h 82"/>
              <a:gd name="T4" fmla="*/ 2147483647 w 121"/>
              <a:gd name="T5" fmla="*/ 0 h 82"/>
              <a:gd name="T6" fmla="*/ 0 60000 65536"/>
              <a:gd name="T7" fmla="*/ 0 60000 65536"/>
              <a:gd name="T8" fmla="*/ 0 60000 65536"/>
              <a:gd name="T9" fmla="*/ 0 w 121"/>
              <a:gd name="T10" fmla="*/ 0 h 82"/>
              <a:gd name="T11" fmla="*/ 121 w 121"/>
              <a:gd name="T12" fmla="*/ 82 h 82"/>
            </a:gdLst>
            <a:ahLst/>
            <a:cxnLst>
              <a:cxn ang="T6">
                <a:pos x="T0" y="T1"/>
              </a:cxn>
              <a:cxn ang="T7">
                <a:pos x="T2" y="T3"/>
              </a:cxn>
              <a:cxn ang="T8">
                <a:pos x="T4" y="T5"/>
              </a:cxn>
            </a:cxnLst>
            <a:rect l="T9" t="T10" r="T11" b="T12"/>
            <a:pathLst>
              <a:path w="121" h="82">
                <a:moveTo>
                  <a:pt x="121" y="0"/>
                </a:moveTo>
                <a:lnTo>
                  <a:pt x="0" y="82"/>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48" name="Line 133"/>
          <p:cNvSpPr>
            <a:spLocks noChangeShapeType="1"/>
          </p:cNvSpPr>
          <p:nvPr/>
        </p:nvSpPr>
        <p:spPr bwMode="auto">
          <a:xfrm flipH="1">
            <a:off x="2998788" y="3367088"/>
            <a:ext cx="211137" cy="13811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49" name="Line 134"/>
          <p:cNvSpPr>
            <a:spLocks noChangeShapeType="1"/>
          </p:cNvSpPr>
          <p:nvPr/>
        </p:nvSpPr>
        <p:spPr bwMode="auto">
          <a:xfrm flipH="1">
            <a:off x="3025775" y="3425825"/>
            <a:ext cx="184150" cy="1238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50" name="Freeform 135"/>
          <p:cNvSpPr>
            <a:spLocks/>
          </p:cNvSpPr>
          <p:nvPr/>
        </p:nvSpPr>
        <p:spPr bwMode="auto">
          <a:xfrm>
            <a:off x="3019425" y="3417888"/>
            <a:ext cx="204788" cy="146050"/>
          </a:xfrm>
          <a:custGeom>
            <a:avLst/>
            <a:gdLst>
              <a:gd name="T0" fmla="*/ 2147483647 w 129"/>
              <a:gd name="T1" fmla="*/ 0 h 92"/>
              <a:gd name="T2" fmla="*/ 2147483647 w 129"/>
              <a:gd name="T3" fmla="*/ 2147483647 h 92"/>
              <a:gd name="T4" fmla="*/ 2147483647 w 129"/>
              <a:gd name="T5" fmla="*/ 2147483647 h 92"/>
              <a:gd name="T6" fmla="*/ 0 w 129"/>
              <a:gd name="T7" fmla="*/ 2147483647 h 92"/>
              <a:gd name="T8" fmla="*/ 2147483647 w 129"/>
              <a:gd name="T9" fmla="*/ 0 h 92"/>
              <a:gd name="T10" fmla="*/ 2147483647 w 129"/>
              <a:gd name="T11" fmla="*/ 0 h 92"/>
              <a:gd name="T12" fmla="*/ 0 60000 65536"/>
              <a:gd name="T13" fmla="*/ 0 60000 65536"/>
              <a:gd name="T14" fmla="*/ 0 60000 65536"/>
              <a:gd name="T15" fmla="*/ 0 60000 65536"/>
              <a:gd name="T16" fmla="*/ 0 60000 65536"/>
              <a:gd name="T17" fmla="*/ 0 60000 65536"/>
              <a:gd name="T18" fmla="*/ 0 w 129"/>
              <a:gd name="T19" fmla="*/ 0 h 92"/>
              <a:gd name="T20" fmla="*/ 129 w 129"/>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129" h="92">
                <a:moveTo>
                  <a:pt x="120" y="0"/>
                </a:moveTo>
                <a:lnTo>
                  <a:pt x="129" y="9"/>
                </a:lnTo>
                <a:lnTo>
                  <a:pt x="8" y="92"/>
                </a:lnTo>
                <a:lnTo>
                  <a:pt x="0" y="83"/>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51" name="Freeform 136"/>
          <p:cNvSpPr>
            <a:spLocks/>
          </p:cNvSpPr>
          <p:nvPr/>
        </p:nvSpPr>
        <p:spPr bwMode="auto">
          <a:xfrm>
            <a:off x="3217863" y="3097213"/>
            <a:ext cx="1587" cy="261937"/>
          </a:xfrm>
          <a:custGeom>
            <a:avLst/>
            <a:gdLst>
              <a:gd name="T0" fmla="*/ 0 w 1587"/>
              <a:gd name="T1" fmla="*/ 2147483647 h 165"/>
              <a:gd name="T2" fmla="*/ 0 w 1587"/>
              <a:gd name="T3" fmla="*/ 0 h 165"/>
              <a:gd name="T4" fmla="*/ 0 w 1587"/>
              <a:gd name="T5" fmla="*/ 2147483647 h 165"/>
              <a:gd name="T6" fmla="*/ 0 60000 65536"/>
              <a:gd name="T7" fmla="*/ 0 60000 65536"/>
              <a:gd name="T8" fmla="*/ 0 60000 65536"/>
              <a:gd name="T9" fmla="*/ 0 w 1587"/>
              <a:gd name="T10" fmla="*/ 0 h 165"/>
              <a:gd name="T11" fmla="*/ 1587 w 1587"/>
              <a:gd name="T12" fmla="*/ 165 h 165"/>
            </a:gdLst>
            <a:ahLst/>
            <a:cxnLst>
              <a:cxn ang="T6">
                <a:pos x="T0" y="T1"/>
              </a:cxn>
              <a:cxn ang="T7">
                <a:pos x="T2" y="T3"/>
              </a:cxn>
              <a:cxn ang="T8">
                <a:pos x="T4" y="T5"/>
              </a:cxn>
            </a:cxnLst>
            <a:rect l="T9" t="T10" r="T11" b="T12"/>
            <a:pathLst>
              <a:path w="1587" h="165">
                <a:moveTo>
                  <a:pt x="0" y="165"/>
                </a:moveTo>
                <a:lnTo>
                  <a:pt x="0" y="0"/>
                </a:lnTo>
                <a:lnTo>
                  <a:pt x="0"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52" name="Freeform 137"/>
          <p:cNvSpPr>
            <a:spLocks/>
          </p:cNvSpPr>
          <p:nvPr/>
        </p:nvSpPr>
        <p:spPr bwMode="auto">
          <a:xfrm>
            <a:off x="3209925" y="3097213"/>
            <a:ext cx="14288" cy="269875"/>
          </a:xfrm>
          <a:custGeom>
            <a:avLst/>
            <a:gdLst>
              <a:gd name="T0" fmla="*/ 0 w 9"/>
              <a:gd name="T1" fmla="*/ 0 h 170"/>
              <a:gd name="T2" fmla="*/ 2147483647 w 9"/>
              <a:gd name="T3" fmla="*/ 0 h 170"/>
              <a:gd name="T4" fmla="*/ 2147483647 w 9"/>
              <a:gd name="T5" fmla="*/ 2147483647 h 170"/>
              <a:gd name="T6" fmla="*/ 2147483647 w 9"/>
              <a:gd name="T7" fmla="*/ 2147483647 h 170"/>
              <a:gd name="T8" fmla="*/ 0 w 9"/>
              <a:gd name="T9" fmla="*/ 2147483647 h 170"/>
              <a:gd name="T10" fmla="*/ 0 w 9"/>
              <a:gd name="T11" fmla="*/ 0 h 170"/>
              <a:gd name="T12" fmla="*/ 0 w 9"/>
              <a:gd name="T13" fmla="*/ 0 h 170"/>
              <a:gd name="T14" fmla="*/ 0 60000 65536"/>
              <a:gd name="T15" fmla="*/ 0 60000 65536"/>
              <a:gd name="T16" fmla="*/ 0 60000 65536"/>
              <a:gd name="T17" fmla="*/ 0 60000 65536"/>
              <a:gd name="T18" fmla="*/ 0 60000 65536"/>
              <a:gd name="T19" fmla="*/ 0 60000 65536"/>
              <a:gd name="T20" fmla="*/ 0 60000 65536"/>
              <a:gd name="T21" fmla="*/ 0 w 9"/>
              <a:gd name="T22" fmla="*/ 0 h 170"/>
              <a:gd name="T23" fmla="*/ 9 w 9"/>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70">
                <a:moveTo>
                  <a:pt x="0" y="0"/>
                </a:moveTo>
                <a:lnTo>
                  <a:pt x="9" y="0"/>
                </a:lnTo>
                <a:lnTo>
                  <a:pt x="9" y="165"/>
                </a:lnTo>
                <a:lnTo>
                  <a:pt x="5" y="170"/>
                </a:lnTo>
                <a:lnTo>
                  <a:pt x="0" y="165"/>
                </a:lnTo>
                <a:lnTo>
                  <a:pt x="0" y="0"/>
                </a:lnTo>
                <a:close/>
              </a:path>
            </a:pathLst>
          </a:custGeom>
          <a:solidFill>
            <a:srgbClr val="3333FF"/>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72853" name="Freeform 138"/>
          <p:cNvSpPr>
            <a:spLocks/>
          </p:cNvSpPr>
          <p:nvPr/>
        </p:nvSpPr>
        <p:spPr bwMode="auto">
          <a:xfrm>
            <a:off x="2657475" y="4051300"/>
            <a:ext cx="246063" cy="160338"/>
          </a:xfrm>
          <a:custGeom>
            <a:avLst/>
            <a:gdLst>
              <a:gd name="T0" fmla="*/ 0 w 155"/>
              <a:gd name="T1" fmla="*/ 2147483647 h 101"/>
              <a:gd name="T2" fmla="*/ 2147483647 w 155"/>
              <a:gd name="T3" fmla="*/ 0 h 101"/>
              <a:gd name="T4" fmla="*/ 0 w 155"/>
              <a:gd name="T5" fmla="*/ 2147483647 h 101"/>
              <a:gd name="T6" fmla="*/ 0 60000 65536"/>
              <a:gd name="T7" fmla="*/ 0 60000 65536"/>
              <a:gd name="T8" fmla="*/ 0 60000 65536"/>
              <a:gd name="T9" fmla="*/ 0 w 155"/>
              <a:gd name="T10" fmla="*/ 0 h 101"/>
              <a:gd name="T11" fmla="*/ 155 w 155"/>
              <a:gd name="T12" fmla="*/ 101 h 101"/>
            </a:gdLst>
            <a:ahLst/>
            <a:cxnLst>
              <a:cxn ang="T6">
                <a:pos x="T0" y="T1"/>
              </a:cxn>
              <a:cxn ang="T7">
                <a:pos x="T2" y="T3"/>
              </a:cxn>
              <a:cxn ang="T8">
                <a:pos x="T4" y="T5"/>
              </a:cxn>
            </a:cxnLst>
            <a:rect l="T9" t="T10" r="T11" b="T12"/>
            <a:pathLst>
              <a:path w="155" h="101">
                <a:moveTo>
                  <a:pt x="0" y="101"/>
                </a:moveTo>
                <a:lnTo>
                  <a:pt x="155" y="0"/>
                </a:lnTo>
                <a:lnTo>
                  <a:pt x="0"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54" name="Line 140"/>
          <p:cNvSpPr>
            <a:spLocks noChangeShapeType="1"/>
          </p:cNvSpPr>
          <p:nvPr/>
        </p:nvSpPr>
        <p:spPr bwMode="auto">
          <a:xfrm flipV="1">
            <a:off x="2649538" y="4051300"/>
            <a:ext cx="246062" cy="1603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55" name="Freeform 141"/>
          <p:cNvSpPr>
            <a:spLocks/>
          </p:cNvSpPr>
          <p:nvPr/>
        </p:nvSpPr>
        <p:spPr bwMode="auto">
          <a:xfrm>
            <a:off x="2649538" y="4044950"/>
            <a:ext cx="254000" cy="174625"/>
          </a:xfrm>
          <a:custGeom>
            <a:avLst/>
            <a:gdLst>
              <a:gd name="T0" fmla="*/ 2147483647 w 160"/>
              <a:gd name="T1" fmla="*/ 2147483647 h 110"/>
              <a:gd name="T2" fmla="*/ 0 w 160"/>
              <a:gd name="T3" fmla="*/ 2147483647 h 110"/>
              <a:gd name="T4" fmla="*/ 2147483647 w 160"/>
              <a:gd name="T5" fmla="*/ 0 h 110"/>
              <a:gd name="T6" fmla="*/ 2147483647 w 160"/>
              <a:gd name="T7" fmla="*/ 2147483647 h 110"/>
              <a:gd name="T8" fmla="*/ 2147483647 w 160"/>
              <a:gd name="T9" fmla="*/ 2147483647 h 110"/>
              <a:gd name="T10" fmla="*/ 2147483647 w 160"/>
              <a:gd name="T11" fmla="*/ 2147483647 h 110"/>
              <a:gd name="T12" fmla="*/ 0 60000 65536"/>
              <a:gd name="T13" fmla="*/ 0 60000 65536"/>
              <a:gd name="T14" fmla="*/ 0 60000 65536"/>
              <a:gd name="T15" fmla="*/ 0 60000 65536"/>
              <a:gd name="T16" fmla="*/ 0 60000 65536"/>
              <a:gd name="T17" fmla="*/ 0 60000 65536"/>
              <a:gd name="T18" fmla="*/ 0 w 160"/>
              <a:gd name="T19" fmla="*/ 0 h 110"/>
              <a:gd name="T20" fmla="*/ 160 w 160"/>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 h="110">
                <a:moveTo>
                  <a:pt x="5" y="110"/>
                </a:moveTo>
                <a:lnTo>
                  <a:pt x="0" y="100"/>
                </a:lnTo>
                <a:lnTo>
                  <a:pt x="155" y="0"/>
                </a:lnTo>
                <a:lnTo>
                  <a:pt x="160" y="9"/>
                </a:lnTo>
                <a:lnTo>
                  <a:pt x="5"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56" name="Freeform 142"/>
          <p:cNvSpPr>
            <a:spLocks/>
          </p:cNvSpPr>
          <p:nvPr/>
        </p:nvSpPr>
        <p:spPr bwMode="auto">
          <a:xfrm>
            <a:off x="2630488" y="4008438"/>
            <a:ext cx="244475" cy="158750"/>
          </a:xfrm>
          <a:custGeom>
            <a:avLst/>
            <a:gdLst>
              <a:gd name="T0" fmla="*/ 0 w 154"/>
              <a:gd name="T1" fmla="*/ 2147483647 h 100"/>
              <a:gd name="T2" fmla="*/ 2147483647 w 154"/>
              <a:gd name="T3" fmla="*/ 0 h 100"/>
              <a:gd name="T4" fmla="*/ 0 w 154"/>
              <a:gd name="T5" fmla="*/ 2147483647 h 100"/>
              <a:gd name="T6" fmla="*/ 0 60000 65536"/>
              <a:gd name="T7" fmla="*/ 0 60000 65536"/>
              <a:gd name="T8" fmla="*/ 0 60000 65536"/>
              <a:gd name="T9" fmla="*/ 0 w 154"/>
              <a:gd name="T10" fmla="*/ 0 h 100"/>
              <a:gd name="T11" fmla="*/ 154 w 154"/>
              <a:gd name="T12" fmla="*/ 100 h 100"/>
            </a:gdLst>
            <a:ahLst/>
            <a:cxnLst>
              <a:cxn ang="T6">
                <a:pos x="T0" y="T1"/>
              </a:cxn>
              <a:cxn ang="T7">
                <a:pos x="T2" y="T3"/>
              </a:cxn>
              <a:cxn ang="T8">
                <a:pos x="T4" y="T5"/>
              </a:cxn>
            </a:cxnLst>
            <a:rect l="T9" t="T10" r="T11" b="T12"/>
            <a:pathLst>
              <a:path w="154" h="100">
                <a:moveTo>
                  <a:pt x="0" y="100"/>
                </a:moveTo>
                <a:lnTo>
                  <a:pt x="154" y="0"/>
                </a:lnTo>
                <a:lnTo>
                  <a:pt x="0"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57" name="Freeform 143"/>
          <p:cNvSpPr>
            <a:spLocks/>
          </p:cNvSpPr>
          <p:nvPr/>
        </p:nvSpPr>
        <p:spPr bwMode="auto">
          <a:xfrm>
            <a:off x="2630488" y="4000500"/>
            <a:ext cx="252412" cy="174625"/>
          </a:xfrm>
          <a:custGeom>
            <a:avLst/>
            <a:gdLst>
              <a:gd name="T0" fmla="*/ 2147483647 w 159"/>
              <a:gd name="T1" fmla="*/ 2147483647 h 110"/>
              <a:gd name="T2" fmla="*/ 0 w 159"/>
              <a:gd name="T3" fmla="*/ 2147483647 h 110"/>
              <a:gd name="T4" fmla="*/ 2147483647 w 159"/>
              <a:gd name="T5" fmla="*/ 0 h 110"/>
              <a:gd name="T6" fmla="*/ 2147483647 w 159"/>
              <a:gd name="T7" fmla="*/ 2147483647 h 110"/>
              <a:gd name="T8" fmla="*/ 2147483647 w 159"/>
              <a:gd name="T9" fmla="*/ 2147483647 h 110"/>
              <a:gd name="T10" fmla="*/ 2147483647 w 159"/>
              <a:gd name="T11" fmla="*/ 2147483647 h 110"/>
              <a:gd name="T12" fmla="*/ 0 60000 65536"/>
              <a:gd name="T13" fmla="*/ 0 60000 65536"/>
              <a:gd name="T14" fmla="*/ 0 60000 65536"/>
              <a:gd name="T15" fmla="*/ 0 60000 65536"/>
              <a:gd name="T16" fmla="*/ 0 60000 65536"/>
              <a:gd name="T17" fmla="*/ 0 60000 65536"/>
              <a:gd name="T18" fmla="*/ 0 w 159"/>
              <a:gd name="T19" fmla="*/ 0 h 110"/>
              <a:gd name="T20" fmla="*/ 159 w 159"/>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59" h="110">
                <a:moveTo>
                  <a:pt x="4" y="110"/>
                </a:moveTo>
                <a:lnTo>
                  <a:pt x="0" y="101"/>
                </a:lnTo>
                <a:lnTo>
                  <a:pt x="154" y="0"/>
                </a:lnTo>
                <a:lnTo>
                  <a:pt x="159" y="9"/>
                </a:lnTo>
                <a:lnTo>
                  <a:pt x="4"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58" name="Freeform 144"/>
          <p:cNvSpPr>
            <a:spLocks/>
          </p:cNvSpPr>
          <p:nvPr/>
        </p:nvSpPr>
        <p:spPr bwMode="auto">
          <a:xfrm>
            <a:off x="3217863" y="4400550"/>
            <a:ext cx="1587" cy="306388"/>
          </a:xfrm>
          <a:custGeom>
            <a:avLst/>
            <a:gdLst>
              <a:gd name="T0" fmla="*/ 0 w 1587"/>
              <a:gd name="T1" fmla="*/ 2147483647 h 193"/>
              <a:gd name="T2" fmla="*/ 0 w 1587"/>
              <a:gd name="T3" fmla="*/ 0 h 193"/>
              <a:gd name="T4" fmla="*/ 0 w 1587"/>
              <a:gd name="T5" fmla="*/ 2147483647 h 193"/>
              <a:gd name="T6" fmla="*/ 0 60000 65536"/>
              <a:gd name="T7" fmla="*/ 0 60000 65536"/>
              <a:gd name="T8" fmla="*/ 0 60000 65536"/>
              <a:gd name="T9" fmla="*/ 0 w 1587"/>
              <a:gd name="T10" fmla="*/ 0 h 193"/>
              <a:gd name="T11" fmla="*/ 1587 w 1587"/>
              <a:gd name="T12" fmla="*/ 193 h 193"/>
            </a:gdLst>
            <a:ahLst/>
            <a:cxnLst>
              <a:cxn ang="T6">
                <a:pos x="T0" y="T1"/>
              </a:cxn>
              <a:cxn ang="T7">
                <a:pos x="T2" y="T3"/>
              </a:cxn>
              <a:cxn ang="T8">
                <a:pos x="T4" y="T5"/>
              </a:cxn>
            </a:cxnLst>
            <a:rect l="T9" t="T10" r="T11" b="T12"/>
            <a:pathLst>
              <a:path w="1587" h="193">
                <a:moveTo>
                  <a:pt x="0" y="193"/>
                </a:moveTo>
                <a:lnTo>
                  <a:pt x="0" y="0"/>
                </a:lnTo>
                <a:lnTo>
                  <a:pt x="0"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59" name="Line 145"/>
          <p:cNvSpPr>
            <a:spLocks noChangeShapeType="1"/>
          </p:cNvSpPr>
          <p:nvPr/>
        </p:nvSpPr>
        <p:spPr bwMode="auto">
          <a:xfrm flipV="1">
            <a:off x="2630488" y="4000500"/>
            <a:ext cx="244475" cy="1603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60" name="Line 146"/>
          <p:cNvSpPr>
            <a:spLocks noChangeShapeType="1"/>
          </p:cNvSpPr>
          <p:nvPr/>
        </p:nvSpPr>
        <p:spPr bwMode="auto">
          <a:xfrm flipV="1">
            <a:off x="3217863" y="4400550"/>
            <a:ext cx="1587" cy="2984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61" name="Freeform 148"/>
          <p:cNvSpPr>
            <a:spLocks/>
          </p:cNvSpPr>
          <p:nvPr/>
        </p:nvSpPr>
        <p:spPr bwMode="auto">
          <a:xfrm>
            <a:off x="3565525" y="4037013"/>
            <a:ext cx="231775" cy="152400"/>
          </a:xfrm>
          <a:custGeom>
            <a:avLst/>
            <a:gdLst>
              <a:gd name="T0" fmla="*/ 0 w 146"/>
              <a:gd name="T1" fmla="*/ 0 h 96"/>
              <a:gd name="T2" fmla="*/ 2147483647 w 146"/>
              <a:gd name="T3" fmla="*/ 2147483647 h 96"/>
              <a:gd name="T4" fmla="*/ 0 w 146"/>
              <a:gd name="T5" fmla="*/ 0 h 96"/>
              <a:gd name="T6" fmla="*/ 0 60000 65536"/>
              <a:gd name="T7" fmla="*/ 0 60000 65536"/>
              <a:gd name="T8" fmla="*/ 0 60000 65536"/>
              <a:gd name="T9" fmla="*/ 0 w 146"/>
              <a:gd name="T10" fmla="*/ 0 h 96"/>
              <a:gd name="T11" fmla="*/ 146 w 146"/>
              <a:gd name="T12" fmla="*/ 96 h 96"/>
            </a:gdLst>
            <a:ahLst/>
            <a:cxnLst>
              <a:cxn ang="T6">
                <a:pos x="T0" y="T1"/>
              </a:cxn>
              <a:cxn ang="T7">
                <a:pos x="T2" y="T3"/>
              </a:cxn>
              <a:cxn ang="T8">
                <a:pos x="T4" y="T5"/>
              </a:cxn>
            </a:cxnLst>
            <a:rect l="T9" t="T10" r="T11" b="T12"/>
            <a:pathLst>
              <a:path w="146" h="96">
                <a:moveTo>
                  <a:pt x="0" y="0"/>
                </a:moveTo>
                <a:lnTo>
                  <a:pt x="146" y="9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62" name="Freeform 149"/>
          <p:cNvSpPr>
            <a:spLocks/>
          </p:cNvSpPr>
          <p:nvPr/>
        </p:nvSpPr>
        <p:spPr bwMode="auto">
          <a:xfrm>
            <a:off x="3559175" y="4029075"/>
            <a:ext cx="246063" cy="168275"/>
          </a:xfrm>
          <a:custGeom>
            <a:avLst/>
            <a:gdLst>
              <a:gd name="T0" fmla="*/ 2147483647 w 155"/>
              <a:gd name="T1" fmla="*/ 2147483647 h 106"/>
              <a:gd name="T2" fmla="*/ 2147483647 w 155"/>
              <a:gd name="T3" fmla="*/ 2147483647 h 106"/>
              <a:gd name="T4" fmla="*/ 0 w 155"/>
              <a:gd name="T5" fmla="*/ 2147483647 h 106"/>
              <a:gd name="T6" fmla="*/ 0 w 155"/>
              <a:gd name="T7" fmla="*/ 2147483647 h 106"/>
              <a:gd name="T8" fmla="*/ 2147483647 w 155"/>
              <a:gd name="T9" fmla="*/ 0 h 106"/>
              <a:gd name="T10" fmla="*/ 2147483647 w 155"/>
              <a:gd name="T11" fmla="*/ 2147483647 h 106"/>
              <a:gd name="T12" fmla="*/ 2147483647 w 155"/>
              <a:gd name="T13" fmla="*/ 2147483647 h 106"/>
              <a:gd name="T14" fmla="*/ 0 60000 65536"/>
              <a:gd name="T15" fmla="*/ 0 60000 65536"/>
              <a:gd name="T16" fmla="*/ 0 60000 65536"/>
              <a:gd name="T17" fmla="*/ 0 60000 65536"/>
              <a:gd name="T18" fmla="*/ 0 60000 65536"/>
              <a:gd name="T19" fmla="*/ 0 60000 65536"/>
              <a:gd name="T20" fmla="*/ 0 60000 65536"/>
              <a:gd name="T21" fmla="*/ 0 w 155"/>
              <a:gd name="T22" fmla="*/ 0 h 106"/>
              <a:gd name="T23" fmla="*/ 155 w 155"/>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06">
                <a:moveTo>
                  <a:pt x="155" y="97"/>
                </a:moveTo>
                <a:lnTo>
                  <a:pt x="146" y="106"/>
                </a:lnTo>
                <a:lnTo>
                  <a:pt x="0" y="10"/>
                </a:lnTo>
                <a:lnTo>
                  <a:pt x="0" y="5"/>
                </a:lnTo>
                <a:lnTo>
                  <a:pt x="4" y="0"/>
                </a:lnTo>
                <a:lnTo>
                  <a:pt x="155"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63" name="Freeform 150"/>
          <p:cNvSpPr>
            <a:spLocks/>
          </p:cNvSpPr>
          <p:nvPr/>
        </p:nvSpPr>
        <p:spPr bwMode="auto">
          <a:xfrm>
            <a:off x="3565525" y="3432175"/>
            <a:ext cx="225425" cy="153988"/>
          </a:xfrm>
          <a:custGeom>
            <a:avLst/>
            <a:gdLst>
              <a:gd name="T0" fmla="*/ 0 w 142"/>
              <a:gd name="T1" fmla="*/ 2147483647 h 97"/>
              <a:gd name="T2" fmla="*/ 2147483647 w 142"/>
              <a:gd name="T3" fmla="*/ 0 h 97"/>
              <a:gd name="T4" fmla="*/ 0 w 142"/>
              <a:gd name="T5" fmla="*/ 2147483647 h 97"/>
              <a:gd name="T6" fmla="*/ 0 60000 65536"/>
              <a:gd name="T7" fmla="*/ 0 60000 65536"/>
              <a:gd name="T8" fmla="*/ 0 60000 65536"/>
              <a:gd name="T9" fmla="*/ 0 w 142"/>
              <a:gd name="T10" fmla="*/ 0 h 97"/>
              <a:gd name="T11" fmla="*/ 142 w 142"/>
              <a:gd name="T12" fmla="*/ 97 h 97"/>
            </a:gdLst>
            <a:ahLst/>
            <a:cxnLst>
              <a:cxn ang="T6">
                <a:pos x="T0" y="T1"/>
              </a:cxn>
              <a:cxn ang="T7">
                <a:pos x="T2" y="T3"/>
              </a:cxn>
              <a:cxn ang="T8">
                <a:pos x="T4" y="T5"/>
              </a:cxn>
            </a:cxnLst>
            <a:rect l="T9" t="T10" r="T11" b="T12"/>
            <a:pathLst>
              <a:path w="142" h="97">
                <a:moveTo>
                  <a:pt x="0" y="97"/>
                </a:moveTo>
                <a:lnTo>
                  <a:pt x="142" y="0"/>
                </a:lnTo>
                <a:lnTo>
                  <a:pt x="0"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64" name="Line 151"/>
          <p:cNvSpPr>
            <a:spLocks noChangeShapeType="1"/>
          </p:cNvSpPr>
          <p:nvPr/>
        </p:nvSpPr>
        <p:spPr bwMode="auto">
          <a:xfrm>
            <a:off x="3559175" y="4037013"/>
            <a:ext cx="231775" cy="1524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65" name="Line 152"/>
          <p:cNvSpPr>
            <a:spLocks noChangeShapeType="1"/>
          </p:cNvSpPr>
          <p:nvPr/>
        </p:nvSpPr>
        <p:spPr bwMode="auto">
          <a:xfrm flipV="1">
            <a:off x="3559175" y="3432175"/>
            <a:ext cx="225425" cy="1539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66" name="Freeform 153"/>
          <p:cNvSpPr>
            <a:spLocks/>
          </p:cNvSpPr>
          <p:nvPr/>
        </p:nvSpPr>
        <p:spPr bwMode="auto">
          <a:xfrm>
            <a:off x="3559175" y="3425825"/>
            <a:ext cx="238125" cy="166688"/>
          </a:xfrm>
          <a:custGeom>
            <a:avLst/>
            <a:gdLst>
              <a:gd name="T0" fmla="*/ 2147483647 w 150"/>
              <a:gd name="T1" fmla="*/ 0 h 105"/>
              <a:gd name="T2" fmla="*/ 2147483647 w 150"/>
              <a:gd name="T3" fmla="*/ 2147483647 h 105"/>
              <a:gd name="T4" fmla="*/ 2147483647 w 150"/>
              <a:gd name="T5" fmla="*/ 2147483647 h 105"/>
              <a:gd name="T6" fmla="*/ 0 w 150"/>
              <a:gd name="T7" fmla="*/ 2147483647 h 105"/>
              <a:gd name="T8" fmla="*/ 0 w 150"/>
              <a:gd name="T9" fmla="*/ 2147483647 h 105"/>
              <a:gd name="T10" fmla="*/ 2147483647 w 150"/>
              <a:gd name="T11" fmla="*/ 0 h 105"/>
              <a:gd name="T12" fmla="*/ 2147483647 w 150"/>
              <a:gd name="T13" fmla="*/ 0 h 105"/>
              <a:gd name="T14" fmla="*/ 0 60000 65536"/>
              <a:gd name="T15" fmla="*/ 0 60000 65536"/>
              <a:gd name="T16" fmla="*/ 0 60000 65536"/>
              <a:gd name="T17" fmla="*/ 0 60000 65536"/>
              <a:gd name="T18" fmla="*/ 0 60000 65536"/>
              <a:gd name="T19" fmla="*/ 0 60000 65536"/>
              <a:gd name="T20" fmla="*/ 0 60000 65536"/>
              <a:gd name="T21" fmla="*/ 0 w 150"/>
              <a:gd name="T22" fmla="*/ 0 h 105"/>
              <a:gd name="T23" fmla="*/ 150 w 150"/>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05">
                <a:moveTo>
                  <a:pt x="146" y="0"/>
                </a:moveTo>
                <a:lnTo>
                  <a:pt x="150" y="13"/>
                </a:lnTo>
                <a:lnTo>
                  <a:pt x="4" y="105"/>
                </a:lnTo>
                <a:lnTo>
                  <a:pt x="0" y="105"/>
                </a:lnTo>
                <a:lnTo>
                  <a:pt x="0" y="96"/>
                </a:lnTo>
                <a:lnTo>
                  <a:pt x="1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67" name="Rectangle 154"/>
          <p:cNvSpPr>
            <a:spLocks noChangeArrowheads="1"/>
          </p:cNvSpPr>
          <p:nvPr/>
        </p:nvSpPr>
        <p:spPr bwMode="auto">
          <a:xfrm>
            <a:off x="2816225" y="3463925"/>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72868" name="Rectangle 155"/>
          <p:cNvSpPr>
            <a:spLocks noChangeArrowheads="1"/>
          </p:cNvSpPr>
          <p:nvPr/>
        </p:nvSpPr>
        <p:spPr bwMode="auto">
          <a:xfrm>
            <a:off x="3157538" y="4133850"/>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1400"/>
          </a:p>
        </p:txBody>
      </p:sp>
      <p:sp>
        <p:nvSpPr>
          <p:cNvPr id="72869" name="Rectangle 156"/>
          <p:cNvSpPr>
            <a:spLocks noChangeArrowheads="1"/>
          </p:cNvSpPr>
          <p:nvPr/>
        </p:nvSpPr>
        <p:spPr bwMode="auto">
          <a:xfrm>
            <a:off x="3157538" y="2830513"/>
            <a:ext cx="165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3333FF"/>
                </a:solidFill>
              </a:rPr>
              <a:t>N</a:t>
            </a:r>
            <a:endParaRPr lang="en-US" sz="1400">
              <a:solidFill>
                <a:srgbClr val="3333FF"/>
              </a:solidFill>
            </a:endParaRPr>
          </a:p>
        </p:txBody>
      </p:sp>
      <p:sp>
        <p:nvSpPr>
          <p:cNvPr id="72870" name="Rectangle 157"/>
          <p:cNvSpPr>
            <a:spLocks noChangeArrowheads="1"/>
          </p:cNvSpPr>
          <p:nvPr/>
        </p:nvSpPr>
        <p:spPr bwMode="auto">
          <a:xfrm>
            <a:off x="3314700" y="2830513"/>
            <a:ext cx="165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3333FF"/>
                </a:solidFill>
              </a:rPr>
              <a:t>H</a:t>
            </a:r>
            <a:endParaRPr lang="en-US" sz="1400">
              <a:solidFill>
                <a:srgbClr val="3333FF"/>
              </a:solidFill>
            </a:endParaRPr>
          </a:p>
        </p:txBody>
      </p:sp>
      <p:sp>
        <p:nvSpPr>
          <p:cNvPr id="72871" name="Rectangle 158"/>
          <p:cNvSpPr>
            <a:spLocks noChangeArrowheads="1"/>
          </p:cNvSpPr>
          <p:nvPr/>
        </p:nvSpPr>
        <p:spPr bwMode="auto">
          <a:xfrm>
            <a:off x="3465513" y="2933700"/>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3333FF"/>
                </a:solidFill>
              </a:rPr>
              <a:t>2</a:t>
            </a:r>
          </a:p>
        </p:txBody>
      </p:sp>
      <p:sp>
        <p:nvSpPr>
          <p:cNvPr id="72872" name="Rectangle 159"/>
          <p:cNvSpPr>
            <a:spLocks noChangeArrowheads="1"/>
          </p:cNvSpPr>
          <p:nvPr/>
        </p:nvSpPr>
        <p:spPr bwMode="auto">
          <a:xfrm>
            <a:off x="2462213" y="4133850"/>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O</a:t>
            </a:r>
            <a:endParaRPr lang="en-US" sz="1400"/>
          </a:p>
        </p:txBody>
      </p:sp>
      <p:sp>
        <p:nvSpPr>
          <p:cNvPr id="72873" name="Rectangle 160"/>
          <p:cNvSpPr>
            <a:spLocks noChangeArrowheads="1"/>
          </p:cNvSpPr>
          <p:nvPr/>
        </p:nvSpPr>
        <p:spPr bwMode="auto">
          <a:xfrm>
            <a:off x="3833813" y="4133850"/>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1400"/>
          </a:p>
        </p:txBody>
      </p:sp>
      <p:sp>
        <p:nvSpPr>
          <p:cNvPr id="72874" name="Rectangle 161"/>
          <p:cNvSpPr>
            <a:spLocks noChangeArrowheads="1"/>
          </p:cNvSpPr>
          <p:nvPr/>
        </p:nvSpPr>
        <p:spPr bwMode="auto">
          <a:xfrm>
            <a:off x="3833813" y="3244850"/>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1400"/>
          </a:p>
        </p:txBody>
      </p:sp>
      <p:grpSp>
        <p:nvGrpSpPr>
          <p:cNvPr id="72875" name="Group 84"/>
          <p:cNvGrpSpPr>
            <a:grpSpLocks/>
          </p:cNvGrpSpPr>
          <p:nvPr/>
        </p:nvGrpSpPr>
        <p:grpSpPr bwMode="auto">
          <a:xfrm>
            <a:off x="449263" y="2874963"/>
            <a:ext cx="1517650" cy="1589087"/>
            <a:chOff x="251" y="1795"/>
            <a:chExt cx="956" cy="1001"/>
          </a:xfrm>
        </p:grpSpPr>
        <p:grpSp>
          <p:nvGrpSpPr>
            <p:cNvPr id="72879" name="Group 85"/>
            <p:cNvGrpSpPr>
              <a:grpSpLocks/>
            </p:cNvGrpSpPr>
            <p:nvPr/>
          </p:nvGrpSpPr>
          <p:grpSpPr bwMode="auto">
            <a:xfrm>
              <a:off x="251" y="1795"/>
              <a:ext cx="956" cy="1001"/>
              <a:chOff x="251" y="1795"/>
              <a:chExt cx="956" cy="1001"/>
            </a:xfrm>
          </p:grpSpPr>
          <p:sp>
            <p:nvSpPr>
              <p:cNvPr id="72886" name="Freeform 86"/>
              <p:cNvSpPr>
                <a:spLocks/>
              </p:cNvSpPr>
              <p:nvPr/>
            </p:nvSpPr>
            <p:spPr bwMode="auto">
              <a:xfrm>
                <a:off x="494" y="2368"/>
                <a:ext cx="9" cy="189"/>
              </a:xfrm>
              <a:custGeom>
                <a:avLst/>
                <a:gdLst>
                  <a:gd name="T0" fmla="*/ 9 w 9"/>
                  <a:gd name="T1" fmla="*/ 189 h 189"/>
                  <a:gd name="T2" fmla="*/ 5 w 9"/>
                  <a:gd name="T3" fmla="*/ 189 h 189"/>
                  <a:gd name="T4" fmla="*/ 0 w 9"/>
                  <a:gd name="T5" fmla="*/ 189 h 189"/>
                  <a:gd name="T6" fmla="*/ 0 w 9"/>
                  <a:gd name="T7" fmla="*/ 0 h 189"/>
                  <a:gd name="T8" fmla="*/ 9 w 9"/>
                  <a:gd name="T9" fmla="*/ 0 h 189"/>
                  <a:gd name="T10" fmla="*/ 9 w 9"/>
                  <a:gd name="T11" fmla="*/ 189 h 189"/>
                  <a:gd name="T12" fmla="*/ 9 w 9"/>
                  <a:gd name="T13" fmla="*/ 189 h 189"/>
                  <a:gd name="T14" fmla="*/ 0 60000 65536"/>
                  <a:gd name="T15" fmla="*/ 0 60000 65536"/>
                  <a:gd name="T16" fmla="*/ 0 60000 65536"/>
                  <a:gd name="T17" fmla="*/ 0 60000 65536"/>
                  <a:gd name="T18" fmla="*/ 0 60000 65536"/>
                  <a:gd name="T19" fmla="*/ 0 60000 65536"/>
                  <a:gd name="T20" fmla="*/ 0 60000 65536"/>
                  <a:gd name="T21" fmla="*/ 0 w 9"/>
                  <a:gd name="T22" fmla="*/ 0 h 189"/>
                  <a:gd name="T23" fmla="*/ 9 w 9"/>
                  <a:gd name="T24" fmla="*/ 189 h 1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89">
                    <a:moveTo>
                      <a:pt x="9" y="189"/>
                    </a:moveTo>
                    <a:lnTo>
                      <a:pt x="5" y="189"/>
                    </a:lnTo>
                    <a:lnTo>
                      <a:pt x="0" y="189"/>
                    </a:lnTo>
                    <a:lnTo>
                      <a:pt x="0" y="0"/>
                    </a:lnTo>
                    <a:lnTo>
                      <a:pt x="9" y="0"/>
                    </a:lnTo>
                    <a:lnTo>
                      <a:pt x="9" y="189"/>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72887" name="Freeform 87"/>
              <p:cNvSpPr>
                <a:spLocks/>
              </p:cNvSpPr>
              <p:nvPr/>
            </p:nvSpPr>
            <p:spPr bwMode="auto">
              <a:xfrm>
                <a:off x="499" y="2557"/>
                <a:ext cx="155" cy="110"/>
              </a:xfrm>
              <a:custGeom>
                <a:avLst/>
                <a:gdLst>
                  <a:gd name="T0" fmla="*/ 155 w 155"/>
                  <a:gd name="T1" fmla="*/ 96 h 110"/>
                  <a:gd name="T2" fmla="*/ 150 w 155"/>
                  <a:gd name="T3" fmla="*/ 110 h 110"/>
                  <a:gd name="T4" fmla="*/ 0 w 155"/>
                  <a:gd name="T5" fmla="*/ 9 h 110"/>
                  <a:gd name="T6" fmla="*/ 0 w 155"/>
                  <a:gd name="T7" fmla="*/ 0 h 110"/>
                  <a:gd name="T8" fmla="*/ 4 w 155"/>
                  <a:gd name="T9" fmla="*/ 0 h 110"/>
                  <a:gd name="T10" fmla="*/ 155 w 155"/>
                  <a:gd name="T11" fmla="*/ 96 h 110"/>
                  <a:gd name="T12" fmla="*/ 155 w 155"/>
                  <a:gd name="T13" fmla="*/ 96 h 110"/>
                  <a:gd name="T14" fmla="*/ 0 60000 65536"/>
                  <a:gd name="T15" fmla="*/ 0 60000 65536"/>
                  <a:gd name="T16" fmla="*/ 0 60000 65536"/>
                  <a:gd name="T17" fmla="*/ 0 60000 65536"/>
                  <a:gd name="T18" fmla="*/ 0 60000 65536"/>
                  <a:gd name="T19" fmla="*/ 0 60000 65536"/>
                  <a:gd name="T20" fmla="*/ 0 60000 65536"/>
                  <a:gd name="T21" fmla="*/ 0 w 155"/>
                  <a:gd name="T22" fmla="*/ 0 h 110"/>
                  <a:gd name="T23" fmla="*/ 155 w 155"/>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10">
                    <a:moveTo>
                      <a:pt x="155" y="96"/>
                    </a:moveTo>
                    <a:lnTo>
                      <a:pt x="150" y="110"/>
                    </a:lnTo>
                    <a:lnTo>
                      <a:pt x="0" y="9"/>
                    </a:lnTo>
                    <a:lnTo>
                      <a:pt x="0" y="0"/>
                    </a:lnTo>
                    <a:lnTo>
                      <a:pt x="4" y="0"/>
                    </a:lnTo>
                    <a:lnTo>
                      <a:pt x="155" y="96"/>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72888" name="Freeform 88"/>
              <p:cNvSpPr>
                <a:spLocks/>
              </p:cNvSpPr>
              <p:nvPr/>
            </p:nvSpPr>
            <p:spPr bwMode="auto">
              <a:xfrm>
                <a:off x="529" y="2534"/>
                <a:ext cx="142" cy="101"/>
              </a:xfrm>
              <a:custGeom>
                <a:avLst/>
                <a:gdLst>
                  <a:gd name="T0" fmla="*/ 142 w 142"/>
                  <a:gd name="T1" fmla="*/ 92 h 101"/>
                  <a:gd name="T2" fmla="*/ 138 w 142"/>
                  <a:gd name="T3" fmla="*/ 101 h 101"/>
                  <a:gd name="T4" fmla="*/ 0 w 142"/>
                  <a:gd name="T5" fmla="*/ 9 h 101"/>
                  <a:gd name="T6" fmla="*/ 4 w 142"/>
                  <a:gd name="T7" fmla="*/ 0 h 101"/>
                  <a:gd name="T8" fmla="*/ 142 w 142"/>
                  <a:gd name="T9" fmla="*/ 92 h 101"/>
                  <a:gd name="T10" fmla="*/ 142 w 142"/>
                  <a:gd name="T11" fmla="*/ 92 h 101"/>
                  <a:gd name="T12" fmla="*/ 0 60000 65536"/>
                  <a:gd name="T13" fmla="*/ 0 60000 65536"/>
                  <a:gd name="T14" fmla="*/ 0 60000 65536"/>
                  <a:gd name="T15" fmla="*/ 0 60000 65536"/>
                  <a:gd name="T16" fmla="*/ 0 60000 65536"/>
                  <a:gd name="T17" fmla="*/ 0 60000 65536"/>
                  <a:gd name="T18" fmla="*/ 0 w 142"/>
                  <a:gd name="T19" fmla="*/ 0 h 101"/>
                  <a:gd name="T20" fmla="*/ 142 w 142"/>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142" h="101">
                    <a:moveTo>
                      <a:pt x="142" y="92"/>
                    </a:moveTo>
                    <a:lnTo>
                      <a:pt x="138" y="101"/>
                    </a:lnTo>
                    <a:lnTo>
                      <a:pt x="0" y="9"/>
                    </a:lnTo>
                    <a:lnTo>
                      <a:pt x="4" y="0"/>
                    </a:lnTo>
                    <a:lnTo>
                      <a:pt x="142" y="92"/>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72889" name="Freeform 89"/>
              <p:cNvSpPr>
                <a:spLocks/>
              </p:cNvSpPr>
              <p:nvPr/>
            </p:nvSpPr>
            <p:spPr bwMode="auto">
              <a:xfrm>
                <a:off x="792" y="2561"/>
                <a:ext cx="137" cy="96"/>
              </a:xfrm>
              <a:custGeom>
                <a:avLst/>
                <a:gdLst>
                  <a:gd name="T0" fmla="*/ 133 w 137"/>
                  <a:gd name="T1" fmla="*/ 0 h 96"/>
                  <a:gd name="T2" fmla="*/ 137 w 137"/>
                  <a:gd name="T3" fmla="*/ 0 h 96"/>
                  <a:gd name="T4" fmla="*/ 137 w 137"/>
                  <a:gd name="T5" fmla="*/ 9 h 96"/>
                  <a:gd name="T6" fmla="*/ 4 w 137"/>
                  <a:gd name="T7" fmla="*/ 96 h 96"/>
                  <a:gd name="T8" fmla="*/ 0 w 137"/>
                  <a:gd name="T9" fmla="*/ 87 h 96"/>
                  <a:gd name="T10" fmla="*/ 133 w 137"/>
                  <a:gd name="T11" fmla="*/ 0 h 96"/>
                  <a:gd name="T12" fmla="*/ 133 w 137"/>
                  <a:gd name="T13" fmla="*/ 0 h 96"/>
                  <a:gd name="T14" fmla="*/ 0 60000 65536"/>
                  <a:gd name="T15" fmla="*/ 0 60000 65536"/>
                  <a:gd name="T16" fmla="*/ 0 60000 65536"/>
                  <a:gd name="T17" fmla="*/ 0 60000 65536"/>
                  <a:gd name="T18" fmla="*/ 0 60000 65536"/>
                  <a:gd name="T19" fmla="*/ 0 60000 65536"/>
                  <a:gd name="T20" fmla="*/ 0 60000 65536"/>
                  <a:gd name="T21" fmla="*/ 0 w 137"/>
                  <a:gd name="T22" fmla="*/ 0 h 96"/>
                  <a:gd name="T23" fmla="*/ 137 w 137"/>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96">
                    <a:moveTo>
                      <a:pt x="133" y="0"/>
                    </a:moveTo>
                    <a:lnTo>
                      <a:pt x="137" y="0"/>
                    </a:lnTo>
                    <a:lnTo>
                      <a:pt x="137" y="9"/>
                    </a:lnTo>
                    <a:lnTo>
                      <a:pt x="4" y="96"/>
                    </a:lnTo>
                    <a:lnTo>
                      <a:pt x="0" y="87"/>
                    </a:lnTo>
                    <a:lnTo>
                      <a:pt x="133" y="0"/>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72890" name="Freeform 90"/>
              <p:cNvSpPr>
                <a:spLocks/>
              </p:cNvSpPr>
              <p:nvPr/>
            </p:nvSpPr>
            <p:spPr bwMode="auto">
              <a:xfrm>
                <a:off x="925" y="2276"/>
                <a:ext cx="9" cy="281"/>
              </a:xfrm>
              <a:custGeom>
                <a:avLst/>
                <a:gdLst>
                  <a:gd name="T0" fmla="*/ 0 w 9"/>
                  <a:gd name="T1" fmla="*/ 5 h 281"/>
                  <a:gd name="T2" fmla="*/ 4 w 9"/>
                  <a:gd name="T3" fmla="*/ 0 h 281"/>
                  <a:gd name="T4" fmla="*/ 9 w 9"/>
                  <a:gd name="T5" fmla="*/ 5 h 281"/>
                  <a:gd name="T6" fmla="*/ 9 w 9"/>
                  <a:gd name="T7" fmla="*/ 281 h 281"/>
                  <a:gd name="T8" fmla="*/ 4 w 9"/>
                  <a:gd name="T9" fmla="*/ 281 h 281"/>
                  <a:gd name="T10" fmla="*/ 0 w 9"/>
                  <a:gd name="T11" fmla="*/ 281 h 281"/>
                  <a:gd name="T12" fmla="*/ 0 w 9"/>
                  <a:gd name="T13" fmla="*/ 5 h 281"/>
                  <a:gd name="T14" fmla="*/ 0 w 9"/>
                  <a:gd name="T15" fmla="*/ 5 h 28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81"/>
                  <a:gd name="T26" fmla="*/ 9 w 9"/>
                  <a:gd name="T27" fmla="*/ 281 h 2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81">
                    <a:moveTo>
                      <a:pt x="0" y="5"/>
                    </a:moveTo>
                    <a:lnTo>
                      <a:pt x="4" y="0"/>
                    </a:lnTo>
                    <a:lnTo>
                      <a:pt x="9" y="5"/>
                    </a:lnTo>
                    <a:lnTo>
                      <a:pt x="9" y="281"/>
                    </a:lnTo>
                    <a:lnTo>
                      <a:pt x="4" y="281"/>
                    </a:lnTo>
                    <a:lnTo>
                      <a:pt x="0" y="281"/>
                    </a:lnTo>
                    <a:lnTo>
                      <a:pt x="0" y="5"/>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72891" name="Freeform 91"/>
              <p:cNvSpPr>
                <a:spLocks/>
              </p:cNvSpPr>
              <p:nvPr/>
            </p:nvSpPr>
            <p:spPr bwMode="auto">
              <a:xfrm>
                <a:off x="895" y="2295"/>
                <a:ext cx="9" cy="243"/>
              </a:xfrm>
              <a:custGeom>
                <a:avLst/>
                <a:gdLst>
                  <a:gd name="T0" fmla="*/ 0 w 9"/>
                  <a:gd name="T1" fmla="*/ 0 h 243"/>
                  <a:gd name="T2" fmla="*/ 9 w 9"/>
                  <a:gd name="T3" fmla="*/ 0 h 243"/>
                  <a:gd name="T4" fmla="*/ 9 w 9"/>
                  <a:gd name="T5" fmla="*/ 243 h 243"/>
                  <a:gd name="T6" fmla="*/ 0 w 9"/>
                  <a:gd name="T7" fmla="*/ 243 h 243"/>
                  <a:gd name="T8" fmla="*/ 0 w 9"/>
                  <a:gd name="T9" fmla="*/ 0 h 243"/>
                  <a:gd name="T10" fmla="*/ 0 w 9"/>
                  <a:gd name="T11" fmla="*/ 0 h 243"/>
                  <a:gd name="T12" fmla="*/ 0 60000 65536"/>
                  <a:gd name="T13" fmla="*/ 0 60000 65536"/>
                  <a:gd name="T14" fmla="*/ 0 60000 65536"/>
                  <a:gd name="T15" fmla="*/ 0 60000 65536"/>
                  <a:gd name="T16" fmla="*/ 0 60000 65536"/>
                  <a:gd name="T17" fmla="*/ 0 60000 65536"/>
                  <a:gd name="T18" fmla="*/ 0 w 9"/>
                  <a:gd name="T19" fmla="*/ 0 h 243"/>
                  <a:gd name="T20" fmla="*/ 9 w 9"/>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9" h="243">
                    <a:moveTo>
                      <a:pt x="0" y="0"/>
                    </a:moveTo>
                    <a:lnTo>
                      <a:pt x="9" y="0"/>
                    </a:lnTo>
                    <a:lnTo>
                      <a:pt x="9" y="243"/>
                    </a:lnTo>
                    <a:lnTo>
                      <a:pt x="0" y="243"/>
                    </a:lnTo>
                    <a:lnTo>
                      <a:pt x="0" y="0"/>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72892" name="Freeform 92"/>
              <p:cNvSpPr>
                <a:spLocks/>
              </p:cNvSpPr>
              <p:nvPr/>
            </p:nvSpPr>
            <p:spPr bwMode="auto">
              <a:xfrm>
                <a:off x="714" y="2134"/>
                <a:ext cx="215" cy="147"/>
              </a:xfrm>
              <a:custGeom>
                <a:avLst/>
                <a:gdLst>
                  <a:gd name="T0" fmla="*/ 0 w 215"/>
                  <a:gd name="T1" fmla="*/ 9 h 147"/>
                  <a:gd name="T2" fmla="*/ 0 w 215"/>
                  <a:gd name="T3" fmla="*/ 0 h 147"/>
                  <a:gd name="T4" fmla="*/ 4 w 215"/>
                  <a:gd name="T5" fmla="*/ 0 h 147"/>
                  <a:gd name="T6" fmla="*/ 215 w 215"/>
                  <a:gd name="T7" fmla="*/ 138 h 147"/>
                  <a:gd name="T8" fmla="*/ 215 w 215"/>
                  <a:gd name="T9" fmla="*/ 142 h 147"/>
                  <a:gd name="T10" fmla="*/ 211 w 215"/>
                  <a:gd name="T11" fmla="*/ 147 h 147"/>
                  <a:gd name="T12" fmla="*/ 0 w 215"/>
                  <a:gd name="T13" fmla="*/ 9 h 147"/>
                  <a:gd name="T14" fmla="*/ 0 w 215"/>
                  <a:gd name="T15" fmla="*/ 9 h 147"/>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147"/>
                  <a:gd name="T26" fmla="*/ 215 w 215"/>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147">
                    <a:moveTo>
                      <a:pt x="0" y="9"/>
                    </a:moveTo>
                    <a:lnTo>
                      <a:pt x="0" y="0"/>
                    </a:lnTo>
                    <a:lnTo>
                      <a:pt x="4" y="0"/>
                    </a:lnTo>
                    <a:lnTo>
                      <a:pt x="215" y="138"/>
                    </a:lnTo>
                    <a:lnTo>
                      <a:pt x="215" y="142"/>
                    </a:lnTo>
                    <a:lnTo>
                      <a:pt x="211" y="147"/>
                    </a:lnTo>
                    <a:lnTo>
                      <a:pt x="0" y="9"/>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72893" name="Freeform 93"/>
              <p:cNvSpPr>
                <a:spLocks/>
              </p:cNvSpPr>
              <p:nvPr/>
            </p:nvSpPr>
            <p:spPr bwMode="auto">
              <a:xfrm>
                <a:off x="576" y="2134"/>
                <a:ext cx="138" cy="96"/>
              </a:xfrm>
              <a:custGeom>
                <a:avLst/>
                <a:gdLst>
                  <a:gd name="T0" fmla="*/ 134 w 138"/>
                  <a:gd name="T1" fmla="*/ 0 h 96"/>
                  <a:gd name="T2" fmla="*/ 138 w 138"/>
                  <a:gd name="T3" fmla="*/ 0 h 96"/>
                  <a:gd name="T4" fmla="*/ 138 w 138"/>
                  <a:gd name="T5" fmla="*/ 9 h 96"/>
                  <a:gd name="T6" fmla="*/ 5 w 138"/>
                  <a:gd name="T7" fmla="*/ 96 h 96"/>
                  <a:gd name="T8" fmla="*/ 0 w 138"/>
                  <a:gd name="T9" fmla="*/ 87 h 96"/>
                  <a:gd name="T10" fmla="*/ 134 w 138"/>
                  <a:gd name="T11" fmla="*/ 0 h 96"/>
                  <a:gd name="T12" fmla="*/ 134 w 138"/>
                  <a:gd name="T13" fmla="*/ 0 h 96"/>
                  <a:gd name="T14" fmla="*/ 0 60000 65536"/>
                  <a:gd name="T15" fmla="*/ 0 60000 65536"/>
                  <a:gd name="T16" fmla="*/ 0 60000 65536"/>
                  <a:gd name="T17" fmla="*/ 0 60000 65536"/>
                  <a:gd name="T18" fmla="*/ 0 60000 65536"/>
                  <a:gd name="T19" fmla="*/ 0 60000 65536"/>
                  <a:gd name="T20" fmla="*/ 0 60000 65536"/>
                  <a:gd name="T21" fmla="*/ 0 w 138"/>
                  <a:gd name="T22" fmla="*/ 0 h 96"/>
                  <a:gd name="T23" fmla="*/ 138 w 138"/>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96">
                    <a:moveTo>
                      <a:pt x="134" y="0"/>
                    </a:moveTo>
                    <a:lnTo>
                      <a:pt x="138" y="0"/>
                    </a:lnTo>
                    <a:lnTo>
                      <a:pt x="138" y="9"/>
                    </a:lnTo>
                    <a:lnTo>
                      <a:pt x="5" y="96"/>
                    </a:lnTo>
                    <a:lnTo>
                      <a:pt x="0" y="87"/>
                    </a:lnTo>
                    <a:lnTo>
                      <a:pt x="134" y="0"/>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72894" name="Freeform 94"/>
              <p:cNvSpPr>
                <a:spLocks/>
              </p:cNvSpPr>
              <p:nvPr/>
            </p:nvSpPr>
            <p:spPr bwMode="auto">
              <a:xfrm>
                <a:off x="589" y="2171"/>
                <a:ext cx="129" cy="87"/>
              </a:xfrm>
              <a:custGeom>
                <a:avLst/>
                <a:gdLst>
                  <a:gd name="T0" fmla="*/ 121 w 129"/>
                  <a:gd name="T1" fmla="*/ 0 h 87"/>
                  <a:gd name="T2" fmla="*/ 129 w 129"/>
                  <a:gd name="T3" fmla="*/ 9 h 87"/>
                  <a:gd name="T4" fmla="*/ 9 w 129"/>
                  <a:gd name="T5" fmla="*/ 87 h 87"/>
                  <a:gd name="T6" fmla="*/ 0 w 129"/>
                  <a:gd name="T7" fmla="*/ 78 h 87"/>
                  <a:gd name="T8" fmla="*/ 121 w 129"/>
                  <a:gd name="T9" fmla="*/ 0 h 87"/>
                  <a:gd name="T10" fmla="*/ 121 w 129"/>
                  <a:gd name="T11" fmla="*/ 0 h 87"/>
                  <a:gd name="T12" fmla="*/ 0 60000 65536"/>
                  <a:gd name="T13" fmla="*/ 0 60000 65536"/>
                  <a:gd name="T14" fmla="*/ 0 60000 65536"/>
                  <a:gd name="T15" fmla="*/ 0 60000 65536"/>
                  <a:gd name="T16" fmla="*/ 0 60000 65536"/>
                  <a:gd name="T17" fmla="*/ 0 60000 65536"/>
                  <a:gd name="T18" fmla="*/ 0 w 129"/>
                  <a:gd name="T19" fmla="*/ 0 h 87"/>
                  <a:gd name="T20" fmla="*/ 129 w 129"/>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29" h="87">
                    <a:moveTo>
                      <a:pt x="121" y="0"/>
                    </a:moveTo>
                    <a:lnTo>
                      <a:pt x="129" y="9"/>
                    </a:lnTo>
                    <a:lnTo>
                      <a:pt x="9" y="87"/>
                    </a:lnTo>
                    <a:lnTo>
                      <a:pt x="0" y="78"/>
                    </a:lnTo>
                    <a:lnTo>
                      <a:pt x="121" y="0"/>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72895" name="Freeform 95"/>
              <p:cNvSpPr>
                <a:spLocks/>
              </p:cNvSpPr>
              <p:nvPr/>
            </p:nvSpPr>
            <p:spPr bwMode="auto">
              <a:xfrm>
                <a:off x="713" y="1964"/>
                <a:ext cx="8" cy="170"/>
              </a:xfrm>
              <a:custGeom>
                <a:avLst/>
                <a:gdLst>
                  <a:gd name="T0" fmla="*/ 0 w 8"/>
                  <a:gd name="T1" fmla="*/ 0 h 170"/>
                  <a:gd name="T2" fmla="*/ 8 w 8"/>
                  <a:gd name="T3" fmla="*/ 0 h 170"/>
                  <a:gd name="T4" fmla="*/ 8 w 8"/>
                  <a:gd name="T5" fmla="*/ 170 h 170"/>
                  <a:gd name="T6" fmla="*/ 4 w 8"/>
                  <a:gd name="T7" fmla="*/ 170 h 170"/>
                  <a:gd name="T8" fmla="*/ 0 w 8"/>
                  <a:gd name="T9" fmla="*/ 170 h 170"/>
                  <a:gd name="T10" fmla="*/ 0 w 8"/>
                  <a:gd name="T11" fmla="*/ 0 h 170"/>
                  <a:gd name="T12" fmla="*/ 0 w 8"/>
                  <a:gd name="T13" fmla="*/ 0 h 170"/>
                  <a:gd name="T14" fmla="*/ 0 60000 65536"/>
                  <a:gd name="T15" fmla="*/ 0 60000 65536"/>
                  <a:gd name="T16" fmla="*/ 0 60000 65536"/>
                  <a:gd name="T17" fmla="*/ 0 60000 65536"/>
                  <a:gd name="T18" fmla="*/ 0 60000 65536"/>
                  <a:gd name="T19" fmla="*/ 0 60000 65536"/>
                  <a:gd name="T20" fmla="*/ 0 60000 65536"/>
                  <a:gd name="T21" fmla="*/ 0 w 8"/>
                  <a:gd name="T22" fmla="*/ 0 h 170"/>
                  <a:gd name="T23" fmla="*/ 8 w 8"/>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70">
                    <a:moveTo>
                      <a:pt x="0" y="0"/>
                    </a:moveTo>
                    <a:lnTo>
                      <a:pt x="8" y="0"/>
                    </a:lnTo>
                    <a:lnTo>
                      <a:pt x="8" y="170"/>
                    </a:lnTo>
                    <a:lnTo>
                      <a:pt x="4" y="170"/>
                    </a:lnTo>
                    <a:lnTo>
                      <a:pt x="0" y="170"/>
                    </a:lnTo>
                    <a:lnTo>
                      <a:pt x="0" y="0"/>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72896" name="Freeform 96"/>
              <p:cNvSpPr>
                <a:spLocks/>
              </p:cNvSpPr>
              <p:nvPr/>
            </p:nvSpPr>
            <p:spPr bwMode="auto">
              <a:xfrm>
                <a:off x="361" y="2557"/>
                <a:ext cx="138" cy="96"/>
              </a:xfrm>
              <a:custGeom>
                <a:avLst/>
                <a:gdLst>
                  <a:gd name="T0" fmla="*/ 4 w 138"/>
                  <a:gd name="T1" fmla="*/ 96 h 96"/>
                  <a:gd name="T2" fmla="*/ 0 w 138"/>
                  <a:gd name="T3" fmla="*/ 87 h 96"/>
                  <a:gd name="T4" fmla="*/ 133 w 138"/>
                  <a:gd name="T5" fmla="*/ 0 h 96"/>
                  <a:gd name="T6" fmla="*/ 138 w 138"/>
                  <a:gd name="T7" fmla="*/ 0 h 96"/>
                  <a:gd name="T8" fmla="*/ 138 w 138"/>
                  <a:gd name="T9" fmla="*/ 9 h 96"/>
                  <a:gd name="T10" fmla="*/ 4 w 138"/>
                  <a:gd name="T11" fmla="*/ 96 h 96"/>
                  <a:gd name="T12" fmla="*/ 4 w 138"/>
                  <a:gd name="T13" fmla="*/ 96 h 96"/>
                  <a:gd name="T14" fmla="*/ 0 60000 65536"/>
                  <a:gd name="T15" fmla="*/ 0 60000 65536"/>
                  <a:gd name="T16" fmla="*/ 0 60000 65536"/>
                  <a:gd name="T17" fmla="*/ 0 60000 65536"/>
                  <a:gd name="T18" fmla="*/ 0 60000 65536"/>
                  <a:gd name="T19" fmla="*/ 0 60000 65536"/>
                  <a:gd name="T20" fmla="*/ 0 60000 65536"/>
                  <a:gd name="T21" fmla="*/ 0 w 138"/>
                  <a:gd name="T22" fmla="*/ 0 h 96"/>
                  <a:gd name="T23" fmla="*/ 138 w 138"/>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96">
                    <a:moveTo>
                      <a:pt x="4" y="96"/>
                    </a:moveTo>
                    <a:lnTo>
                      <a:pt x="0" y="87"/>
                    </a:lnTo>
                    <a:lnTo>
                      <a:pt x="133" y="0"/>
                    </a:lnTo>
                    <a:lnTo>
                      <a:pt x="138" y="0"/>
                    </a:lnTo>
                    <a:lnTo>
                      <a:pt x="138" y="9"/>
                    </a:lnTo>
                    <a:lnTo>
                      <a:pt x="4" y="96"/>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72897" name="Freeform 97"/>
              <p:cNvSpPr>
                <a:spLocks/>
              </p:cNvSpPr>
              <p:nvPr/>
            </p:nvSpPr>
            <p:spPr bwMode="auto">
              <a:xfrm>
                <a:off x="929" y="2175"/>
                <a:ext cx="151" cy="106"/>
              </a:xfrm>
              <a:custGeom>
                <a:avLst/>
                <a:gdLst>
                  <a:gd name="T0" fmla="*/ 143 w 151"/>
                  <a:gd name="T1" fmla="*/ 0 h 106"/>
                  <a:gd name="T2" fmla="*/ 151 w 151"/>
                  <a:gd name="T3" fmla="*/ 9 h 106"/>
                  <a:gd name="T4" fmla="*/ 5 w 151"/>
                  <a:gd name="T5" fmla="*/ 106 h 106"/>
                  <a:gd name="T6" fmla="*/ 0 w 151"/>
                  <a:gd name="T7" fmla="*/ 101 h 106"/>
                  <a:gd name="T8" fmla="*/ 0 w 151"/>
                  <a:gd name="T9" fmla="*/ 97 h 106"/>
                  <a:gd name="T10" fmla="*/ 143 w 151"/>
                  <a:gd name="T11" fmla="*/ 0 h 106"/>
                  <a:gd name="T12" fmla="*/ 143 w 151"/>
                  <a:gd name="T13" fmla="*/ 0 h 106"/>
                  <a:gd name="T14" fmla="*/ 0 60000 65536"/>
                  <a:gd name="T15" fmla="*/ 0 60000 65536"/>
                  <a:gd name="T16" fmla="*/ 0 60000 65536"/>
                  <a:gd name="T17" fmla="*/ 0 60000 65536"/>
                  <a:gd name="T18" fmla="*/ 0 60000 65536"/>
                  <a:gd name="T19" fmla="*/ 0 60000 65536"/>
                  <a:gd name="T20" fmla="*/ 0 60000 65536"/>
                  <a:gd name="T21" fmla="*/ 0 w 151"/>
                  <a:gd name="T22" fmla="*/ 0 h 106"/>
                  <a:gd name="T23" fmla="*/ 151 w 151"/>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106">
                    <a:moveTo>
                      <a:pt x="143" y="0"/>
                    </a:moveTo>
                    <a:lnTo>
                      <a:pt x="151" y="9"/>
                    </a:lnTo>
                    <a:lnTo>
                      <a:pt x="5" y="106"/>
                    </a:lnTo>
                    <a:lnTo>
                      <a:pt x="0" y="101"/>
                    </a:lnTo>
                    <a:lnTo>
                      <a:pt x="0" y="97"/>
                    </a:lnTo>
                    <a:lnTo>
                      <a:pt x="143" y="0"/>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72898" name="Freeform 98"/>
              <p:cNvSpPr>
                <a:spLocks/>
              </p:cNvSpPr>
              <p:nvPr/>
            </p:nvSpPr>
            <p:spPr bwMode="auto">
              <a:xfrm>
                <a:off x="929" y="2557"/>
                <a:ext cx="155" cy="105"/>
              </a:xfrm>
              <a:custGeom>
                <a:avLst/>
                <a:gdLst>
                  <a:gd name="T0" fmla="*/ 155 w 155"/>
                  <a:gd name="T1" fmla="*/ 96 h 105"/>
                  <a:gd name="T2" fmla="*/ 147 w 155"/>
                  <a:gd name="T3" fmla="*/ 105 h 105"/>
                  <a:gd name="T4" fmla="*/ 0 w 155"/>
                  <a:gd name="T5" fmla="*/ 9 h 105"/>
                  <a:gd name="T6" fmla="*/ 0 w 155"/>
                  <a:gd name="T7" fmla="*/ 0 h 105"/>
                  <a:gd name="T8" fmla="*/ 5 w 155"/>
                  <a:gd name="T9" fmla="*/ 0 h 105"/>
                  <a:gd name="T10" fmla="*/ 155 w 155"/>
                  <a:gd name="T11" fmla="*/ 96 h 105"/>
                  <a:gd name="T12" fmla="*/ 155 w 155"/>
                  <a:gd name="T13" fmla="*/ 96 h 105"/>
                  <a:gd name="T14" fmla="*/ 0 60000 65536"/>
                  <a:gd name="T15" fmla="*/ 0 60000 65536"/>
                  <a:gd name="T16" fmla="*/ 0 60000 65536"/>
                  <a:gd name="T17" fmla="*/ 0 60000 65536"/>
                  <a:gd name="T18" fmla="*/ 0 60000 65536"/>
                  <a:gd name="T19" fmla="*/ 0 60000 65536"/>
                  <a:gd name="T20" fmla="*/ 0 60000 65536"/>
                  <a:gd name="T21" fmla="*/ 0 w 155"/>
                  <a:gd name="T22" fmla="*/ 0 h 105"/>
                  <a:gd name="T23" fmla="*/ 155 w 155"/>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05">
                    <a:moveTo>
                      <a:pt x="155" y="96"/>
                    </a:moveTo>
                    <a:lnTo>
                      <a:pt x="147" y="105"/>
                    </a:lnTo>
                    <a:lnTo>
                      <a:pt x="0" y="9"/>
                    </a:lnTo>
                    <a:lnTo>
                      <a:pt x="0" y="0"/>
                    </a:lnTo>
                    <a:lnTo>
                      <a:pt x="5" y="0"/>
                    </a:lnTo>
                    <a:lnTo>
                      <a:pt x="155" y="96"/>
                    </a:ln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72899" name="Rectangle 99"/>
              <p:cNvSpPr>
                <a:spLocks noChangeArrowheads="1"/>
              </p:cNvSpPr>
              <p:nvPr/>
            </p:nvSpPr>
            <p:spPr bwMode="auto">
              <a:xfrm>
                <a:off x="462" y="2200"/>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2000">
                  <a:latin typeface="Comic Sans MS" pitchFamily="66" charset="0"/>
                </a:endParaRPr>
              </a:p>
            </p:txBody>
          </p:sp>
          <p:sp>
            <p:nvSpPr>
              <p:cNvPr id="72900" name="Rectangle 100"/>
              <p:cNvSpPr>
                <a:spLocks noChangeArrowheads="1"/>
              </p:cNvSpPr>
              <p:nvPr/>
            </p:nvSpPr>
            <p:spPr bwMode="auto">
              <a:xfrm>
                <a:off x="677" y="2623"/>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2000">
                  <a:latin typeface="Comic Sans MS" pitchFamily="66" charset="0"/>
                </a:endParaRPr>
              </a:p>
            </p:txBody>
          </p:sp>
          <p:sp>
            <p:nvSpPr>
              <p:cNvPr id="72901" name="Rectangle 101"/>
              <p:cNvSpPr>
                <a:spLocks noChangeArrowheads="1"/>
              </p:cNvSpPr>
              <p:nvPr/>
            </p:nvSpPr>
            <p:spPr bwMode="auto">
              <a:xfrm>
                <a:off x="677" y="1795"/>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2000">
                  <a:latin typeface="Comic Sans MS" pitchFamily="66" charset="0"/>
                </a:endParaRPr>
              </a:p>
            </p:txBody>
          </p:sp>
          <p:sp>
            <p:nvSpPr>
              <p:cNvPr id="72902" name="Rectangle 102"/>
              <p:cNvSpPr>
                <a:spLocks noChangeArrowheads="1"/>
              </p:cNvSpPr>
              <p:nvPr/>
            </p:nvSpPr>
            <p:spPr bwMode="auto">
              <a:xfrm>
                <a:off x="251" y="2623"/>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2000">
                  <a:latin typeface="Comic Sans MS" pitchFamily="66" charset="0"/>
                </a:endParaRPr>
              </a:p>
            </p:txBody>
          </p:sp>
          <p:sp>
            <p:nvSpPr>
              <p:cNvPr id="72903" name="Rectangle 103"/>
              <p:cNvSpPr>
                <a:spLocks noChangeArrowheads="1"/>
              </p:cNvSpPr>
              <p:nvPr/>
            </p:nvSpPr>
            <p:spPr bwMode="auto">
              <a:xfrm>
                <a:off x="1103" y="2057"/>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2000">
                  <a:latin typeface="Comic Sans MS" pitchFamily="66" charset="0"/>
                </a:endParaRPr>
              </a:p>
            </p:txBody>
          </p:sp>
          <p:sp>
            <p:nvSpPr>
              <p:cNvPr id="72904" name="Rectangle 104"/>
              <p:cNvSpPr>
                <a:spLocks noChangeArrowheads="1"/>
              </p:cNvSpPr>
              <p:nvPr/>
            </p:nvSpPr>
            <p:spPr bwMode="auto">
              <a:xfrm>
                <a:off x="1103" y="2623"/>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2000">
                  <a:latin typeface="Comic Sans MS" pitchFamily="66" charset="0"/>
                </a:endParaRPr>
              </a:p>
            </p:txBody>
          </p:sp>
        </p:grpSp>
        <p:sp>
          <p:nvSpPr>
            <p:cNvPr id="72880" name="Text Box 105"/>
            <p:cNvSpPr txBox="1">
              <a:spLocks noChangeArrowheads="1"/>
            </p:cNvSpPr>
            <p:nvPr/>
          </p:nvSpPr>
          <p:spPr bwMode="auto">
            <a:xfrm>
              <a:off x="640" y="2521"/>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1</a:t>
              </a:r>
            </a:p>
          </p:txBody>
        </p:sp>
        <p:sp>
          <p:nvSpPr>
            <p:cNvPr id="72881" name="Text Box 106"/>
            <p:cNvSpPr txBox="1">
              <a:spLocks noChangeArrowheads="1"/>
            </p:cNvSpPr>
            <p:nvPr/>
          </p:nvSpPr>
          <p:spPr bwMode="auto">
            <a:xfrm>
              <a:off x="476" y="2392"/>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2</a:t>
              </a:r>
            </a:p>
          </p:txBody>
        </p:sp>
        <p:sp>
          <p:nvSpPr>
            <p:cNvPr id="72882" name="Text Box 107"/>
            <p:cNvSpPr txBox="1">
              <a:spLocks noChangeArrowheads="1"/>
            </p:cNvSpPr>
            <p:nvPr/>
          </p:nvSpPr>
          <p:spPr bwMode="auto">
            <a:xfrm>
              <a:off x="509" y="2241"/>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3</a:t>
              </a:r>
            </a:p>
          </p:txBody>
        </p:sp>
        <p:sp>
          <p:nvSpPr>
            <p:cNvPr id="72883" name="Text Box 108"/>
            <p:cNvSpPr txBox="1">
              <a:spLocks noChangeArrowheads="1"/>
            </p:cNvSpPr>
            <p:nvPr/>
          </p:nvSpPr>
          <p:spPr bwMode="auto">
            <a:xfrm>
              <a:off x="645" y="2129"/>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4</a:t>
              </a:r>
            </a:p>
          </p:txBody>
        </p:sp>
        <p:sp>
          <p:nvSpPr>
            <p:cNvPr id="72884" name="Text Box 109"/>
            <p:cNvSpPr txBox="1">
              <a:spLocks noChangeArrowheads="1"/>
            </p:cNvSpPr>
            <p:nvPr/>
          </p:nvSpPr>
          <p:spPr bwMode="auto">
            <a:xfrm>
              <a:off x="760" y="2213"/>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5</a:t>
              </a:r>
            </a:p>
          </p:txBody>
        </p:sp>
        <p:sp>
          <p:nvSpPr>
            <p:cNvPr id="72885" name="Text Box 110"/>
            <p:cNvSpPr txBox="1">
              <a:spLocks noChangeArrowheads="1"/>
            </p:cNvSpPr>
            <p:nvPr/>
          </p:nvSpPr>
          <p:spPr bwMode="auto">
            <a:xfrm>
              <a:off x="760" y="2443"/>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6</a:t>
              </a:r>
            </a:p>
          </p:txBody>
        </p:sp>
      </p:grpSp>
      <p:sp>
        <p:nvSpPr>
          <p:cNvPr id="72876" name="Text Box 111"/>
          <p:cNvSpPr txBox="1">
            <a:spLocks noChangeArrowheads="1"/>
          </p:cNvSpPr>
          <p:nvPr/>
        </p:nvSpPr>
        <p:spPr bwMode="auto">
          <a:xfrm>
            <a:off x="633413" y="5000625"/>
            <a:ext cx="1389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latin typeface="Calibri" pitchFamily="34" charset="0"/>
              </a:rPr>
              <a:t>Pyrimidine</a:t>
            </a:r>
          </a:p>
        </p:txBody>
      </p:sp>
      <p:sp>
        <p:nvSpPr>
          <p:cNvPr id="72877" name="Freeform 217"/>
          <p:cNvSpPr>
            <a:spLocks/>
          </p:cNvSpPr>
          <p:nvPr/>
        </p:nvSpPr>
        <p:spPr bwMode="auto">
          <a:xfrm>
            <a:off x="5522913" y="3094038"/>
            <a:ext cx="14287" cy="292100"/>
          </a:xfrm>
          <a:custGeom>
            <a:avLst/>
            <a:gdLst>
              <a:gd name="T0" fmla="*/ 0 w 9"/>
              <a:gd name="T1" fmla="*/ 0 h 184"/>
              <a:gd name="T2" fmla="*/ 2147483647 w 9"/>
              <a:gd name="T3" fmla="*/ 0 h 184"/>
              <a:gd name="T4" fmla="*/ 2147483647 w 9"/>
              <a:gd name="T5" fmla="*/ 2147483647 h 184"/>
              <a:gd name="T6" fmla="*/ 0 w 9"/>
              <a:gd name="T7" fmla="*/ 2147483647 h 184"/>
              <a:gd name="T8" fmla="*/ 0 w 9"/>
              <a:gd name="T9" fmla="*/ 0 h 184"/>
              <a:gd name="T10" fmla="*/ 0 w 9"/>
              <a:gd name="T11" fmla="*/ 0 h 184"/>
              <a:gd name="T12" fmla="*/ 0 60000 65536"/>
              <a:gd name="T13" fmla="*/ 0 60000 65536"/>
              <a:gd name="T14" fmla="*/ 0 60000 65536"/>
              <a:gd name="T15" fmla="*/ 0 60000 65536"/>
              <a:gd name="T16" fmla="*/ 0 60000 65536"/>
              <a:gd name="T17" fmla="*/ 0 60000 65536"/>
              <a:gd name="T18" fmla="*/ 0 w 9"/>
              <a:gd name="T19" fmla="*/ 0 h 184"/>
              <a:gd name="T20" fmla="*/ 9 w 9"/>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9" h="184">
                <a:moveTo>
                  <a:pt x="0" y="0"/>
                </a:moveTo>
                <a:lnTo>
                  <a:pt x="9" y="0"/>
                </a:lnTo>
                <a:lnTo>
                  <a:pt x="9" y="184"/>
                </a:lnTo>
                <a:lnTo>
                  <a:pt x="0" y="184"/>
                </a:lnTo>
                <a:lnTo>
                  <a:pt x="0" y="0"/>
                </a:lnTo>
                <a:close/>
              </a:path>
            </a:pathLst>
          </a:custGeom>
          <a:solidFill>
            <a:srgbClr val="000000"/>
          </a:solidFill>
          <a:ln w="12700">
            <a:solidFill>
              <a:srgbClr val="EF1F1D"/>
            </a:solidFill>
            <a:round/>
            <a:headEnd/>
            <a:tailEnd/>
          </a:ln>
        </p:spPr>
        <p:txBody>
          <a:bodyPr/>
          <a:lstStyle/>
          <a:p>
            <a:endParaRPr lang="en-GB"/>
          </a:p>
        </p:txBody>
      </p:sp>
      <p:sp>
        <p:nvSpPr>
          <p:cNvPr id="72878" name="Freeform 270"/>
          <p:cNvSpPr>
            <a:spLocks/>
          </p:cNvSpPr>
          <p:nvPr/>
        </p:nvSpPr>
        <p:spPr bwMode="auto">
          <a:xfrm>
            <a:off x="7793038" y="3094038"/>
            <a:ext cx="14287" cy="292100"/>
          </a:xfrm>
          <a:custGeom>
            <a:avLst/>
            <a:gdLst>
              <a:gd name="T0" fmla="*/ 0 w 9"/>
              <a:gd name="T1" fmla="*/ 0 h 184"/>
              <a:gd name="T2" fmla="*/ 2147483647 w 9"/>
              <a:gd name="T3" fmla="*/ 0 h 184"/>
              <a:gd name="T4" fmla="*/ 2147483647 w 9"/>
              <a:gd name="T5" fmla="*/ 2147483647 h 184"/>
              <a:gd name="T6" fmla="*/ 0 w 9"/>
              <a:gd name="T7" fmla="*/ 2147483647 h 184"/>
              <a:gd name="T8" fmla="*/ 0 w 9"/>
              <a:gd name="T9" fmla="*/ 0 h 184"/>
              <a:gd name="T10" fmla="*/ 0 w 9"/>
              <a:gd name="T11" fmla="*/ 0 h 184"/>
              <a:gd name="T12" fmla="*/ 0 60000 65536"/>
              <a:gd name="T13" fmla="*/ 0 60000 65536"/>
              <a:gd name="T14" fmla="*/ 0 60000 65536"/>
              <a:gd name="T15" fmla="*/ 0 60000 65536"/>
              <a:gd name="T16" fmla="*/ 0 60000 65536"/>
              <a:gd name="T17" fmla="*/ 0 60000 65536"/>
              <a:gd name="T18" fmla="*/ 0 w 9"/>
              <a:gd name="T19" fmla="*/ 0 h 184"/>
              <a:gd name="T20" fmla="*/ 9 w 9"/>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9" h="184">
                <a:moveTo>
                  <a:pt x="0" y="0"/>
                </a:moveTo>
                <a:lnTo>
                  <a:pt x="9" y="0"/>
                </a:lnTo>
                <a:lnTo>
                  <a:pt x="9" y="184"/>
                </a:lnTo>
                <a:lnTo>
                  <a:pt x="0" y="184"/>
                </a:lnTo>
                <a:lnTo>
                  <a:pt x="0" y="0"/>
                </a:lnTo>
                <a:close/>
              </a:path>
            </a:pathLst>
          </a:custGeom>
          <a:solidFill>
            <a:srgbClr val="000000"/>
          </a:solidFill>
          <a:ln w="12700">
            <a:solidFill>
              <a:srgbClr val="EF1F1D"/>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3"/>
          <p:cNvSpPr txBox="1">
            <a:spLocks noChangeArrowheads="1"/>
          </p:cNvSpPr>
          <p:nvPr/>
        </p:nvSpPr>
        <p:spPr bwMode="auto">
          <a:xfrm>
            <a:off x="400050" y="1511300"/>
            <a:ext cx="4227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Base + (deoxy)ribose </a:t>
            </a:r>
            <a:r>
              <a:rPr lang="en-GB" sz="1800">
                <a:latin typeface="Calibri" pitchFamily="34" charset="0"/>
                <a:sym typeface="Wingdings" pitchFamily="2" charset="2"/>
              </a:rPr>
              <a:t>= nucleo</a:t>
            </a:r>
            <a:r>
              <a:rPr lang="en-GB" sz="1800" u="sng">
                <a:solidFill>
                  <a:srgbClr val="FF0000"/>
                </a:solidFill>
                <a:latin typeface="Calibri" pitchFamily="34" charset="0"/>
                <a:sym typeface="Wingdings" pitchFamily="2" charset="2"/>
              </a:rPr>
              <a:t>s</a:t>
            </a:r>
            <a:r>
              <a:rPr lang="en-GB" sz="1800">
                <a:latin typeface="Calibri" pitchFamily="34" charset="0"/>
                <a:sym typeface="Wingdings" pitchFamily="2" charset="2"/>
              </a:rPr>
              <a:t>ide</a:t>
            </a:r>
            <a:endParaRPr lang="en-GB" sz="1800">
              <a:latin typeface="Calibri" pitchFamily="34" charset="0"/>
            </a:endParaRPr>
          </a:p>
        </p:txBody>
      </p:sp>
      <p:sp>
        <p:nvSpPr>
          <p:cNvPr id="74754" name="Text Box 4"/>
          <p:cNvSpPr txBox="1">
            <a:spLocks noChangeArrowheads="1"/>
          </p:cNvSpPr>
          <p:nvPr/>
        </p:nvSpPr>
        <p:spPr bwMode="auto">
          <a:xfrm>
            <a:off x="2700338" y="4964113"/>
            <a:ext cx="136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Adenosine</a:t>
            </a:r>
          </a:p>
        </p:txBody>
      </p:sp>
      <p:sp>
        <p:nvSpPr>
          <p:cNvPr id="74755" name="Line 5"/>
          <p:cNvSpPr>
            <a:spLocks noChangeShapeType="1"/>
          </p:cNvSpPr>
          <p:nvPr/>
        </p:nvSpPr>
        <p:spPr bwMode="auto">
          <a:xfrm flipH="1" flipV="1">
            <a:off x="3695700" y="3773488"/>
            <a:ext cx="504825" cy="2159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4756" name="Text Box 6"/>
          <p:cNvSpPr txBox="1">
            <a:spLocks noChangeArrowheads="1"/>
          </p:cNvSpPr>
          <p:nvPr/>
        </p:nvSpPr>
        <p:spPr bwMode="auto">
          <a:xfrm>
            <a:off x="3963988" y="4017963"/>
            <a:ext cx="194945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latin typeface="Symbol" pitchFamily="18" charset="2"/>
              </a:rPr>
              <a:t></a:t>
            </a:r>
            <a:r>
              <a:rPr lang="en-GB" sz="1400">
                <a:latin typeface="Calibri" pitchFamily="34" charset="0"/>
              </a:rPr>
              <a:t>-Glycosidic linkage</a:t>
            </a:r>
          </a:p>
        </p:txBody>
      </p:sp>
      <p:sp>
        <p:nvSpPr>
          <p:cNvPr id="74757" name="Text Box 7"/>
          <p:cNvSpPr txBox="1">
            <a:spLocks noChangeArrowheads="1"/>
          </p:cNvSpPr>
          <p:nvPr/>
        </p:nvSpPr>
        <p:spPr bwMode="auto">
          <a:xfrm>
            <a:off x="1150938" y="2376488"/>
            <a:ext cx="1911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EF1F1D"/>
                </a:solidFill>
                <a:latin typeface="Calibri" pitchFamily="34" charset="0"/>
              </a:rPr>
              <a:t>base (adenine)</a:t>
            </a:r>
          </a:p>
        </p:txBody>
      </p:sp>
      <p:sp>
        <p:nvSpPr>
          <p:cNvPr id="74758" name="Line 8"/>
          <p:cNvSpPr>
            <a:spLocks noChangeShapeType="1"/>
          </p:cNvSpPr>
          <p:nvPr/>
        </p:nvSpPr>
        <p:spPr bwMode="auto">
          <a:xfrm>
            <a:off x="2447925" y="2708275"/>
            <a:ext cx="719138" cy="2159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4759" name="Line 9"/>
          <p:cNvSpPr>
            <a:spLocks noChangeShapeType="1"/>
          </p:cNvSpPr>
          <p:nvPr/>
        </p:nvSpPr>
        <p:spPr bwMode="auto">
          <a:xfrm flipV="1">
            <a:off x="1227138" y="4271963"/>
            <a:ext cx="1079500" cy="433387"/>
          </a:xfrm>
          <a:prstGeom prst="line">
            <a:avLst/>
          </a:prstGeom>
          <a:noFill/>
          <a:ln w="28575">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4760" name="Text Box 10"/>
          <p:cNvSpPr txBox="1">
            <a:spLocks noChangeArrowheads="1"/>
          </p:cNvSpPr>
          <p:nvPr/>
        </p:nvSpPr>
        <p:spPr bwMode="auto">
          <a:xfrm>
            <a:off x="692150" y="4659313"/>
            <a:ext cx="881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solidFill>
                  <a:srgbClr val="3333FF"/>
                </a:solidFill>
                <a:latin typeface="Calibri" pitchFamily="34" charset="0"/>
              </a:rPr>
              <a:t>ribose</a:t>
            </a:r>
          </a:p>
        </p:txBody>
      </p:sp>
      <p:sp>
        <p:nvSpPr>
          <p:cNvPr id="74761" name="Text Box 11"/>
          <p:cNvSpPr txBox="1">
            <a:spLocks noChangeArrowheads="1"/>
          </p:cNvSpPr>
          <p:nvPr/>
        </p:nvSpPr>
        <p:spPr bwMode="auto">
          <a:xfrm>
            <a:off x="3546475" y="4076700"/>
            <a:ext cx="298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1'</a:t>
            </a:r>
          </a:p>
        </p:txBody>
      </p:sp>
      <p:sp>
        <p:nvSpPr>
          <p:cNvPr id="74762" name="Text Box 12"/>
          <p:cNvSpPr txBox="1">
            <a:spLocks noChangeArrowheads="1"/>
          </p:cNvSpPr>
          <p:nvPr/>
        </p:nvSpPr>
        <p:spPr bwMode="auto">
          <a:xfrm>
            <a:off x="3190875" y="4176713"/>
            <a:ext cx="298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2'</a:t>
            </a:r>
          </a:p>
        </p:txBody>
      </p:sp>
      <p:sp>
        <p:nvSpPr>
          <p:cNvPr id="74763" name="Text Box 13"/>
          <p:cNvSpPr txBox="1">
            <a:spLocks noChangeArrowheads="1"/>
          </p:cNvSpPr>
          <p:nvPr/>
        </p:nvSpPr>
        <p:spPr bwMode="auto">
          <a:xfrm>
            <a:off x="2773363" y="4176713"/>
            <a:ext cx="298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3'</a:t>
            </a:r>
          </a:p>
        </p:txBody>
      </p:sp>
      <p:sp>
        <p:nvSpPr>
          <p:cNvPr id="74764" name="Text Box 14"/>
          <p:cNvSpPr txBox="1">
            <a:spLocks noChangeArrowheads="1"/>
          </p:cNvSpPr>
          <p:nvPr/>
        </p:nvSpPr>
        <p:spPr bwMode="auto">
          <a:xfrm>
            <a:off x="2417763" y="4052888"/>
            <a:ext cx="298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4'</a:t>
            </a:r>
          </a:p>
        </p:txBody>
      </p:sp>
      <p:sp>
        <p:nvSpPr>
          <p:cNvPr id="74765" name="Text Box 15"/>
          <p:cNvSpPr txBox="1">
            <a:spLocks noChangeArrowheads="1"/>
          </p:cNvSpPr>
          <p:nvPr/>
        </p:nvSpPr>
        <p:spPr bwMode="auto">
          <a:xfrm>
            <a:off x="2595563" y="3763963"/>
            <a:ext cx="298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5'</a:t>
            </a:r>
          </a:p>
        </p:txBody>
      </p:sp>
      <p:sp>
        <p:nvSpPr>
          <p:cNvPr id="74766" name="Text Box 16"/>
          <p:cNvSpPr txBox="1">
            <a:spLocks noChangeArrowheads="1"/>
          </p:cNvSpPr>
          <p:nvPr/>
        </p:nvSpPr>
        <p:spPr bwMode="auto">
          <a:xfrm>
            <a:off x="3511550" y="3087688"/>
            <a:ext cx="273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9</a:t>
            </a:r>
          </a:p>
        </p:txBody>
      </p:sp>
      <p:sp>
        <p:nvSpPr>
          <p:cNvPr id="74767" name="Text Box 18"/>
          <p:cNvSpPr txBox="1">
            <a:spLocks noChangeArrowheads="1"/>
          </p:cNvSpPr>
          <p:nvPr/>
        </p:nvSpPr>
        <p:spPr bwMode="auto">
          <a:xfrm>
            <a:off x="5343525" y="1778000"/>
            <a:ext cx="2736850" cy="20034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40000"/>
              </a:lnSpc>
            </a:pPr>
            <a:r>
              <a:rPr lang="en-GB" sz="1800" b="1">
                <a:latin typeface="Calibri" pitchFamily="34" charset="0"/>
              </a:rPr>
              <a:t>Base	  Nucleoside</a:t>
            </a:r>
          </a:p>
          <a:p>
            <a:pPr eaLnBrk="1" hangingPunct="1">
              <a:lnSpc>
                <a:spcPct val="150000"/>
              </a:lnSpc>
            </a:pPr>
            <a:r>
              <a:rPr lang="en-US" sz="1800">
                <a:latin typeface="Calibri" pitchFamily="34" charset="0"/>
              </a:rPr>
              <a:t>A</a:t>
            </a:r>
            <a:r>
              <a:rPr lang="en-GB" sz="1800">
                <a:latin typeface="Calibri" pitchFamily="34" charset="0"/>
              </a:rPr>
              <a:t>denine  (deoxy)adenosine</a:t>
            </a:r>
          </a:p>
          <a:p>
            <a:pPr eaLnBrk="1" hangingPunct="1"/>
            <a:r>
              <a:rPr lang="en-US" sz="1800">
                <a:latin typeface="Calibri" pitchFamily="34" charset="0"/>
              </a:rPr>
              <a:t>G</a:t>
            </a:r>
            <a:r>
              <a:rPr lang="en-GB" sz="1800">
                <a:latin typeface="Calibri" pitchFamily="34" charset="0"/>
              </a:rPr>
              <a:t>uanine  (deoxy)guanosine</a:t>
            </a:r>
          </a:p>
          <a:p>
            <a:pPr eaLnBrk="1" hangingPunct="1"/>
            <a:r>
              <a:rPr lang="en-GB" sz="1800">
                <a:latin typeface="Calibri" pitchFamily="34" charset="0"/>
              </a:rPr>
              <a:t>cytosine  (deoxy)cytidine</a:t>
            </a:r>
          </a:p>
          <a:p>
            <a:pPr eaLnBrk="1" hangingPunct="1"/>
            <a:r>
              <a:rPr lang="en-GB" sz="1800">
                <a:latin typeface="Calibri" pitchFamily="34" charset="0"/>
              </a:rPr>
              <a:t>Uracil	(deoxy)uridine</a:t>
            </a:r>
          </a:p>
          <a:p>
            <a:pPr eaLnBrk="1" hangingPunct="1"/>
            <a:r>
              <a:rPr lang="en-GB" sz="1800">
                <a:latin typeface="Calibri" pitchFamily="34" charset="0"/>
              </a:rPr>
              <a:t>thymine  (deoxy)thymidine</a:t>
            </a:r>
          </a:p>
        </p:txBody>
      </p:sp>
      <p:sp>
        <p:nvSpPr>
          <p:cNvPr id="74768" name="Freeform 22"/>
          <p:cNvSpPr>
            <a:spLocks/>
          </p:cNvSpPr>
          <p:nvPr/>
        </p:nvSpPr>
        <p:spPr bwMode="auto">
          <a:xfrm>
            <a:off x="4545013" y="3005138"/>
            <a:ext cx="1587" cy="265112"/>
          </a:xfrm>
          <a:custGeom>
            <a:avLst/>
            <a:gdLst>
              <a:gd name="T0" fmla="*/ 0 w 1587"/>
              <a:gd name="T1" fmla="*/ 0 h 167"/>
              <a:gd name="T2" fmla="*/ 0 w 1587"/>
              <a:gd name="T3" fmla="*/ 2147483647 h 167"/>
              <a:gd name="T4" fmla="*/ 0 w 1587"/>
              <a:gd name="T5" fmla="*/ 0 h 167"/>
              <a:gd name="T6" fmla="*/ 0 60000 65536"/>
              <a:gd name="T7" fmla="*/ 0 60000 65536"/>
              <a:gd name="T8" fmla="*/ 0 60000 65536"/>
              <a:gd name="T9" fmla="*/ 0 w 1587"/>
              <a:gd name="T10" fmla="*/ 0 h 167"/>
              <a:gd name="T11" fmla="*/ 1587 w 1587"/>
              <a:gd name="T12" fmla="*/ 167 h 167"/>
            </a:gdLst>
            <a:ahLst/>
            <a:cxnLst>
              <a:cxn ang="T6">
                <a:pos x="T0" y="T1"/>
              </a:cxn>
              <a:cxn ang="T7">
                <a:pos x="T2" y="T3"/>
              </a:cxn>
              <a:cxn ang="T8">
                <a:pos x="T4" y="T5"/>
              </a:cxn>
            </a:cxnLst>
            <a:rect l="T9" t="T10" r="T11" b="T12"/>
            <a:pathLst>
              <a:path w="1587" h="167">
                <a:moveTo>
                  <a:pt x="0" y="0"/>
                </a:moveTo>
                <a:lnTo>
                  <a:pt x="0" y="16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769" name="Freeform 23"/>
          <p:cNvSpPr>
            <a:spLocks/>
          </p:cNvSpPr>
          <p:nvPr/>
        </p:nvSpPr>
        <p:spPr bwMode="auto">
          <a:xfrm>
            <a:off x="4533900" y="3005138"/>
            <a:ext cx="17463" cy="273050"/>
          </a:xfrm>
          <a:custGeom>
            <a:avLst/>
            <a:gdLst>
              <a:gd name="T0" fmla="*/ 2147483647 w 11"/>
              <a:gd name="T1" fmla="*/ 2147483647 h 172"/>
              <a:gd name="T2" fmla="*/ 0 w 11"/>
              <a:gd name="T3" fmla="*/ 2147483647 h 172"/>
              <a:gd name="T4" fmla="*/ 0 w 11"/>
              <a:gd name="T5" fmla="*/ 0 h 172"/>
              <a:gd name="T6" fmla="*/ 2147483647 w 11"/>
              <a:gd name="T7" fmla="*/ 0 h 172"/>
              <a:gd name="T8" fmla="*/ 2147483647 w 11"/>
              <a:gd name="T9" fmla="*/ 2147483647 h 172"/>
              <a:gd name="T10" fmla="*/ 2147483647 w 11"/>
              <a:gd name="T11" fmla="*/ 2147483647 h 172"/>
              <a:gd name="T12" fmla="*/ 0 60000 65536"/>
              <a:gd name="T13" fmla="*/ 0 60000 65536"/>
              <a:gd name="T14" fmla="*/ 0 60000 65536"/>
              <a:gd name="T15" fmla="*/ 0 60000 65536"/>
              <a:gd name="T16" fmla="*/ 0 60000 65536"/>
              <a:gd name="T17" fmla="*/ 0 60000 65536"/>
              <a:gd name="T18" fmla="*/ 0 w 11"/>
              <a:gd name="T19" fmla="*/ 0 h 172"/>
              <a:gd name="T20" fmla="*/ 11 w 11"/>
              <a:gd name="T21" fmla="*/ 172 h 172"/>
            </a:gdLst>
            <a:ahLst/>
            <a:cxnLst>
              <a:cxn ang="T12">
                <a:pos x="T0" y="T1"/>
              </a:cxn>
              <a:cxn ang="T13">
                <a:pos x="T2" y="T3"/>
              </a:cxn>
              <a:cxn ang="T14">
                <a:pos x="T4" y="T5"/>
              </a:cxn>
              <a:cxn ang="T15">
                <a:pos x="T6" y="T7"/>
              </a:cxn>
              <a:cxn ang="T16">
                <a:pos x="T8" y="T9"/>
              </a:cxn>
              <a:cxn ang="T17">
                <a:pos x="T10" y="T11"/>
              </a:cxn>
            </a:cxnLst>
            <a:rect l="T18" t="T19" r="T20" b="T21"/>
            <a:pathLst>
              <a:path w="11" h="172">
                <a:moveTo>
                  <a:pt x="11" y="172"/>
                </a:moveTo>
                <a:lnTo>
                  <a:pt x="0" y="167"/>
                </a:lnTo>
                <a:lnTo>
                  <a:pt x="0" y="0"/>
                </a:lnTo>
                <a:lnTo>
                  <a:pt x="11" y="0"/>
                </a:lnTo>
                <a:lnTo>
                  <a:pt x="11"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770" name="Freeform 24"/>
          <p:cNvSpPr>
            <a:spLocks/>
          </p:cNvSpPr>
          <p:nvPr/>
        </p:nvSpPr>
        <p:spPr bwMode="auto">
          <a:xfrm>
            <a:off x="4349750" y="3270250"/>
            <a:ext cx="188913" cy="130175"/>
          </a:xfrm>
          <a:custGeom>
            <a:avLst/>
            <a:gdLst>
              <a:gd name="T0" fmla="*/ 2147483647 w 119"/>
              <a:gd name="T1" fmla="*/ 0 h 82"/>
              <a:gd name="T2" fmla="*/ 0 w 119"/>
              <a:gd name="T3" fmla="*/ 2147483647 h 82"/>
              <a:gd name="T4" fmla="*/ 2147483647 w 119"/>
              <a:gd name="T5" fmla="*/ 0 h 82"/>
              <a:gd name="T6" fmla="*/ 0 60000 65536"/>
              <a:gd name="T7" fmla="*/ 0 60000 65536"/>
              <a:gd name="T8" fmla="*/ 0 60000 65536"/>
              <a:gd name="T9" fmla="*/ 0 w 119"/>
              <a:gd name="T10" fmla="*/ 0 h 82"/>
              <a:gd name="T11" fmla="*/ 119 w 119"/>
              <a:gd name="T12" fmla="*/ 82 h 82"/>
            </a:gdLst>
            <a:ahLst/>
            <a:cxnLst>
              <a:cxn ang="T6">
                <a:pos x="T0" y="T1"/>
              </a:cxn>
              <a:cxn ang="T7">
                <a:pos x="T2" y="T3"/>
              </a:cxn>
              <a:cxn ang="T8">
                <a:pos x="T4" y="T5"/>
              </a:cxn>
            </a:cxnLst>
            <a:rect l="T9" t="T10" r="T11" b="T12"/>
            <a:pathLst>
              <a:path w="119" h="82">
                <a:moveTo>
                  <a:pt x="119" y="0"/>
                </a:moveTo>
                <a:lnTo>
                  <a:pt x="0" y="82"/>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771" name="Freeform 25"/>
          <p:cNvSpPr>
            <a:spLocks/>
          </p:cNvSpPr>
          <p:nvPr/>
        </p:nvSpPr>
        <p:spPr bwMode="auto">
          <a:xfrm>
            <a:off x="4344988" y="3270250"/>
            <a:ext cx="206375" cy="136525"/>
          </a:xfrm>
          <a:custGeom>
            <a:avLst/>
            <a:gdLst>
              <a:gd name="T0" fmla="*/ 2147483647 w 130"/>
              <a:gd name="T1" fmla="*/ 2147483647 h 86"/>
              <a:gd name="T2" fmla="*/ 0 w 130"/>
              <a:gd name="T3" fmla="*/ 2147483647 h 86"/>
              <a:gd name="T4" fmla="*/ 2147483647 w 130"/>
              <a:gd name="T5" fmla="*/ 0 h 86"/>
              <a:gd name="T6" fmla="*/ 2147483647 w 130"/>
              <a:gd name="T7" fmla="*/ 2147483647 h 86"/>
              <a:gd name="T8" fmla="*/ 2147483647 w 130"/>
              <a:gd name="T9" fmla="*/ 2147483647 h 86"/>
              <a:gd name="T10" fmla="*/ 2147483647 w 130"/>
              <a:gd name="T11" fmla="*/ 2147483647 h 86"/>
              <a:gd name="T12" fmla="*/ 0 60000 65536"/>
              <a:gd name="T13" fmla="*/ 0 60000 65536"/>
              <a:gd name="T14" fmla="*/ 0 60000 65536"/>
              <a:gd name="T15" fmla="*/ 0 60000 65536"/>
              <a:gd name="T16" fmla="*/ 0 60000 65536"/>
              <a:gd name="T17" fmla="*/ 0 60000 65536"/>
              <a:gd name="T18" fmla="*/ 0 w 130"/>
              <a:gd name="T19" fmla="*/ 0 h 86"/>
              <a:gd name="T20" fmla="*/ 130 w 130"/>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130" h="86">
                <a:moveTo>
                  <a:pt x="7" y="86"/>
                </a:moveTo>
                <a:lnTo>
                  <a:pt x="0" y="78"/>
                </a:lnTo>
                <a:lnTo>
                  <a:pt x="119" y="0"/>
                </a:lnTo>
                <a:lnTo>
                  <a:pt x="130" y="5"/>
                </a:lnTo>
                <a:lnTo>
                  <a:pt x="7"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772" name="Freeform 26"/>
          <p:cNvSpPr>
            <a:spLocks/>
          </p:cNvSpPr>
          <p:nvPr/>
        </p:nvSpPr>
        <p:spPr bwMode="auto">
          <a:xfrm>
            <a:off x="4325938" y="3244850"/>
            <a:ext cx="171450" cy="117475"/>
          </a:xfrm>
          <a:custGeom>
            <a:avLst/>
            <a:gdLst>
              <a:gd name="T0" fmla="*/ 0 w 108"/>
              <a:gd name="T1" fmla="*/ 2147483647 h 74"/>
              <a:gd name="T2" fmla="*/ 2147483647 w 108"/>
              <a:gd name="T3" fmla="*/ 0 h 74"/>
              <a:gd name="T4" fmla="*/ 0 w 108"/>
              <a:gd name="T5" fmla="*/ 2147483647 h 74"/>
              <a:gd name="T6" fmla="*/ 0 60000 65536"/>
              <a:gd name="T7" fmla="*/ 0 60000 65536"/>
              <a:gd name="T8" fmla="*/ 0 60000 65536"/>
              <a:gd name="T9" fmla="*/ 0 w 108"/>
              <a:gd name="T10" fmla="*/ 0 h 74"/>
              <a:gd name="T11" fmla="*/ 108 w 108"/>
              <a:gd name="T12" fmla="*/ 74 h 74"/>
            </a:gdLst>
            <a:ahLst/>
            <a:cxnLst>
              <a:cxn ang="T6">
                <a:pos x="T0" y="T1"/>
              </a:cxn>
              <a:cxn ang="T7">
                <a:pos x="T2" y="T3"/>
              </a:cxn>
              <a:cxn ang="T8">
                <a:pos x="T4" y="T5"/>
              </a:cxn>
            </a:cxnLst>
            <a:rect l="T9" t="T10" r="T11" b="T12"/>
            <a:pathLst>
              <a:path w="108" h="74">
                <a:moveTo>
                  <a:pt x="0" y="74"/>
                </a:moveTo>
                <a:lnTo>
                  <a:pt x="108" y="0"/>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773" name="Freeform 27"/>
          <p:cNvSpPr>
            <a:spLocks/>
          </p:cNvSpPr>
          <p:nvPr/>
        </p:nvSpPr>
        <p:spPr bwMode="auto">
          <a:xfrm>
            <a:off x="4349750" y="2998788"/>
            <a:ext cx="188913" cy="401637"/>
          </a:xfrm>
          <a:custGeom>
            <a:avLst/>
            <a:gdLst>
              <a:gd name="T0" fmla="*/ 2147483647 w 119"/>
              <a:gd name="T1" fmla="*/ 0 h 253"/>
              <a:gd name="T2" fmla="*/ 2147483647 w 119"/>
              <a:gd name="T3" fmla="*/ 2147483647 h 253"/>
              <a:gd name="T4" fmla="*/ 0 w 119"/>
              <a:gd name="T5" fmla="*/ 2147483647 h 253"/>
              <a:gd name="T6" fmla="*/ 0 60000 65536"/>
              <a:gd name="T7" fmla="*/ 0 60000 65536"/>
              <a:gd name="T8" fmla="*/ 0 60000 65536"/>
              <a:gd name="T9" fmla="*/ 0 w 119"/>
              <a:gd name="T10" fmla="*/ 0 h 253"/>
              <a:gd name="T11" fmla="*/ 119 w 119"/>
              <a:gd name="T12" fmla="*/ 253 h 253"/>
            </a:gdLst>
            <a:ahLst/>
            <a:cxnLst>
              <a:cxn ang="T6">
                <a:pos x="T0" y="T1"/>
              </a:cxn>
              <a:cxn ang="T7">
                <a:pos x="T2" y="T3"/>
              </a:cxn>
              <a:cxn ang="T8">
                <a:pos x="T4" y="T5"/>
              </a:cxn>
            </a:cxnLst>
            <a:rect l="T9" t="T10" r="T11" b="T12"/>
            <a:pathLst>
              <a:path w="119" h="253">
                <a:moveTo>
                  <a:pt x="119" y="0"/>
                </a:moveTo>
                <a:lnTo>
                  <a:pt x="119" y="171"/>
                </a:lnTo>
                <a:lnTo>
                  <a:pt x="0" y="253"/>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4774" name="Line 28"/>
          <p:cNvSpPr>
            <a:spLocks noChangeShapeType="1"/>
          </p:cNvSpPr>
          <p:nvPr/>
        </p:nvSpPr>
        <p:spPr bwMode="auto">
          <a:xfrm flipV="1">
            <a:off x="4325938" y="3244850"/>
            <a:ext cx="171450" cy="1111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775" name="Freeform 29"/>
          <p:cNvSpPr>
            <a:spLocks/>
          </p:cNvSpPr>
          <p:nvPr/>
        </p:nvSpPr>
        <p:spPr bwMode="auto">
          <a:xfrm>
            <a:off x="4325938" y="3238500"/>
            <a:ext cx="176212" cy="130175"/>
          </a:xfrm>
          <a:custGeom>
            <a:avLst/>
            <a:gdLst>
              <a:gd name="T0" fmla="*/ 2147483647 w 111"/>
              <a:gd name="T1" fmla="*/ 2147483647 h 82"/>
              <a:gd name="T2" fmla="*/ 0 w 111"/>
              <a:gd name="T3" fmla="*/ 2147483647 h 82"/>
              <a:gd name="T4" fmla="*/ 2147483647 w 111"/>
              <a:gd name="T5" fmla="*/ 0 h 82"/>
              <a:gd name="T6" fmla="*/ 2147483647 w 111"/>
              <a:gd name="T7" fmla="*/ 2147483647 h 82"/>
              <a:gd name="T8" fmla="*/ 2147483647 w 111"/>
              <a:gd name="T9" fmla="*/ 2147483647 h 82"/>
              <a:gd name="T10" fmla="*/ 2147483647 w 111"/>
              <a:gd name="T11" fmla="*/ 2147483647 h 82"/>
              <a:gd name="T12" fmla="*/ 0 60000 65536"/>
              <a:gd name="T13" fmla="*/ 0 60000 65536"/>
              <a:gd name="T14" fmla="*/ 0 60000 65536"/>
              <a:gd name="T15" fmla="*/ 0 60000 65536"/>
              <a:gd name="T16" fmla="*/ 0 60000 65536"/>
              <a:gd name="T17" fmla="*/ 0 60000 65536"/>
              <a:gd name="T18" fmla="*/ 0 w 111"/>
              <a:gd name="T19" fmla="*/ 0 h 82"/>
              <a:gd name="T20" fmla="*/ 111 w 111"/>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111" h="82">
                <a:moveTo>
                  <a:pt x="4" y="82"/>
                </a:moveTo>
                <a:lnTo>
                  <a:pt x="0" y="74"/>
                </a:lnTo>
                <a:lnTo>
                  <a:pt x="108" y="0"/>
                </a:lnTo>
                <a:lnTo>
                  <a:pt x="111" y="8"/>
                </a:lnTo>
                <a:lnTo>
                  <a:pt x="4"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776" name="Freeform 30"/>
          <p:cNvSpPr>
            <a:spLocks/>
          </p:cNvSpPr>
          <p:nvPr/>
        </p:nvSpPr>
        <p:spPr bwMode="auto">
          <a:xfrm>
            <a:off x="3935413" y="3278188"/>
            <a:ext cx="214312" cy="136525"/>
          </a:xfrm>
          <a:custGeom>
            <a:avLst/>
            <a:gdLst>
              <a:gd name="T0" fmla="*/ 2147483647 w 135"/>
              <a:gd name="T1" fmla="*/ 2147483647 h 86"/>
              <a:gd name="T2" fmla="*/ 0 w 135"/>
              <a:gd name="T3" fmla="*/ 0 h 86"/>
              <a:gd name="T4" fmla="*/ 2147483647 w 135"/>
              <a:gd name="T5" fmla="*/ 2147483647 h 86"/>
              <a:gd name="T6" fmla="*/ 0 60000 65536"/>
              <a:gd name="T7" fmla="*/ 0 60000 65536"/>
              <a:gd name="T8" fmla="*/ 0 60000 65536"/>
              <a:gd name="T9" fmla="*/ 0 w 135"/>
              <a:gd name="T10" fmla="*/ 0 h 86"/>
              <a:gd name="T11" fmla="*/ 135 w 135"/>
              <a:gd name="T12" fmla="*/ 86 h 86"/>
            </a:gdLst>
            <a:ahLst/>
            <a:cxnLst>
              <a:cxn ang="T6">
                <a:pos x="T0" y="T1"/>
              </a:cxn>
              <a:cxn ang="T7">
                <a:pos x="T2" y="T3"/>
              </a:cxn>
              <a:cxn ang="T8">
                <a:pos x="T4" y="T5"/>
              </a:cxn>
            </a:cxnLst>
            <a:rect l="T9" t="T10" r="T11" b="T12"/>
            <a:pathLst>
              <a:path w="135" h="86">
                <a:moveTo>
                  <a:pt x="135" y="86"/>
                </a:moveTo>
                <a:lnTo>
                  <a:pt x="0" y="0"/>
                </a:lnTo>
                <a:lnTo>
                  <a:pt x="135"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777" name="Freeform 31"/>
          <p:cNvSpPr>
            <a:spLocks/>
          </p:cNvSpPr>
          <p:nvPr/>
        </p:nvSpPr>
        <p:spPr bwMode="auto">
          <a:xfrm>
            <a:off x="3935413" y="3270250"/>
            <a:ext cx="220662" cy="150813"/>
          </a:xfrm>
          <a:custGeom>
            <a:avLst/>
            <a:gdLst>
              <a:gd name="T0" fmla="*/ 0 w 139"/>
              <a:gd name="T1" fmla="*/ 2147483647 h 95"/>
              <a:gd name="T2" fmla="*/ 0 w 139"/>
              <a:gd name="T3" fmla="*/ 0 h 95"/>
              <a:gd name="T4" fmla="*/ 2147483647 w 139"/>
              <a:gd name="T5" fmla="*/ 0 h 95"/>
              <a:gd name="T6" fmla="*/ 2147483647 w 139"/>
              <a:gd name="T7" fmla="*/ 2147483647 h 95"/>
              <a:gd name="T8" fmla="*/ 2147483647 w 139"/>
              <a:gd name="T9" fmla="*/ 2147483647 h 95"/>
              <a:gd name="T10" fmla="*/ 0 w 139"/>
              <a:gd name="T11" fmla="*/ 2147483647 h 95"/>
              <a:gd name="T12" fmla="*/ 0 w 139"/>
              <a:gd name="T13" fmla="*/ 2147483647 h 95"/>
              <a:gd name="T14" fmla="*/ 0 60000 65536"/>
              <a:gd name="T15" fmla="*/ 0 60000 65536"/>
              <a:gd name="T16" fmla="*/ 0 60000 65536"/>
              <a:gd name="T17" fmla="*/ 0 60000 65536"/>
              <a:gd name="T18" fmla="*/ 0 60000 65536"/>
              <a:gd name="T19" fmla="*/ 0 60000 65536"/>
              <a:gd name="T20" fmla="*/ 0 60000 65536"/>
              <a:gd name="T21" fmla="*/ 0 w 139"/>
              <a:gd name="T22" fmla="*/ 0 h 95"/>
              <a:gd name="T23" fmla="*/ 139 w 13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95">
                <a:moveTo>
                  <a:pt x="0" y="9"/>
                </a:moveTo>
                <a:lnTo>
                  <a:pt x="0" y="0"/>
                </a:lnTo>
                <a:lnTo>
                  <a:pt x="4" y="0"/>
                </a:lnTo>
                <a:lnTo>
                  <a:pt x="139" y="86"/>
                </a:lnTo>
                <a:lnTo>
                  <a:pt x="131" y="95"/>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778" name="Freeform 32"/>
          <p:cNvSpPr>
            <a:spLocks/>
          </p:cNvSpPr>
          <p:nvPr/>
        </p:nvSpPr>
        <p:spPr bwMode="auto">
          <a:xfrm>
            <a:off x="3935413" y="2881313"/>
            <a:ext cx="1587" cy="382587"/>
          </a:xfrm>
          <a:custGeom>
            <a:avLst/>
            <a:gdLst>
              <a:gd name="T0" fmla="*/ 0 w 1587"/>
              <a:gd name="T1" fmla="*/ 0 h 241"/>
              <a:gd name="T2" fmla="*/ 0 w 1587"/>
              <a:gd name="T3" fmla="*/ 2147483647 h 241"/>
              <a:gd name="T4" fmla="*/ 0 w 1587"/>
              <a:gd name="T5" fmla="*/ 0 h 241"/>
              <a:gd name="T6" fmla="*/ 0 60000 65536"/>
              <a:gd name="T7" fmla="*/ 0 60000 65536"/>
              <a:gd name="T8" fmla="*/ 0 60000 65536"/>
              <a:gd name="T9" fmla="*/ 0 w 1587"/>
              <a:gd name="T10" fmla="*/ 0 h 241"/>
              <a:gd name="T11" fmla="*/ 1587 w 1587"/>
              <a:gd name="T12" fmla="*/ 241 h 241"/>
            </a:gdLst>
            <a:ahLst/>
            <a:cxnLst>
              <a:cxn ang="T6">
                <a:pos x="T0" y="T1"/>
              </a:cxn>
              <a:cxn ang="T7">
                <a:pos x="T2" y="T3"/>
              </a:cxn>
              <a:cxn ang="T8">
                <a:pos x="T4" y="T5"/>
              </a:cxn>
            </a:cxnLst>
            <a:rect l="T9" t="T10" r="T11" b="T12"/>
            <a:pathLst>
              <a:path w="1587" h="241">
                <a:moveTo>
                  <a:pt x="0" y="0"/>
                </a:moveTo>
                <a:lnTo>
                  <a:pt x="0" y="24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779" name="Line 33"/>
          <p:cNvSpPr>
            <a:spLocks noChangeShapeType="1"/>
          </p:cNvSpPr>
          <p:nvPr/>
        </p:nvSpPr>
        <p:spPr bwMode="auto">
          <a:xfrm flipH="1" flipV="1">
            <a:off x="3935413" y="3270250"/>
            <a:ext cx="207962" cy="1444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780" name="Line 34"/>
          <p:cNvSpPr>
            <a:spLocks noChangeShapeType="1"/>
          </p:cNvSpPr>
          <p:nvPr/>
        </p:nvSpPr>
        <p:spPr bwMode="auto">
          <a:xfrm>
            <a:off x="3929063" y="2874963"/>
            <a:ext cx="1587" cy="3889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781" name="Freeform 35"/>
          <p:cNvSpPr>
            <a:spLocks/>
          </p:cNvSpPr>
          <p:nvPr/>
        </p:nvSpPr>
        <p:spPr bwMode="auto">
          <a:xfrm>
            <a:off x="3929063" y="2874963"/>
            <a:ext cx="12700" cy="395287"/>
          </a:xfrm>
          <a:custGeom>
            <a:avLst/>
            <a:gdLst>
              <a:gd name="T0" fmla="*/ 0 w 8"/>
              <a:gd name="T1" fmla="*/ 2147483647 h 249"/>
              <a:gd name="T2" fmla="*/ 2147483647 w 8"/>
              <a:gd name="T3" fmla="*/ 0 h 249"/>
              <a:gd name="T4" fmla="*/ 2147483647 w 8"/>
              <a:gd name="T5" fmla="*/ 2147483647 h 249"/>
              <a:gd name="T6" fmla="*/ 2147483647 w 8"/>
              <a:gd name="T7" fmla="*/ 2147483647 h 249"/>
              <a:gd name="T8" fmla="*/ 2147483647 w 8"/>
              <a:gd name="T9" fmla="*/ 2147483647 h 249"/>
              <a:gd name="T10" fmla="*/ 0 w 8"/>
              <a:gd name="T11" fmla="*/ 2147483647 h 249"/>
              <a:gd name="T12" fmla="*/ 0 w 8"/>
              <a:gd name="T13" fmla="*/ 2147483647 h 249"/>
              <a:gd name="T14" fmla="*/ 0 w 8"/>
              <a:gd name="T15" fmla="*/ 2147483647 h 24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49"/>
              <a:gd name="T26" fmla="*/ 8 w 8"/>
              <a:gd name="T27" fmla="*/ 249 h 2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49">
                <a:moveTo>
                  <a:pt x="0" y="4"/>
                </a:moveTo>
                <a:lnTo>
                  <a:pt x="4" y="0"/>
                </a:lnTo>
                <a:lnTo>
                  <a:pt x="8" y="4"/>
                </a:lnTo>
                <a:lnTo>
                  <a:pt x="8" y="249"/>
                </a:lnTo>
                <a:lnTo>
                  <a:pt x="4" y="249"/>
                </a:lnTo>
                <a:lnTo>
                  <a:pt x="0" y="24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782" name="Freeform 36"/>
          <p:cNvSpPr>
            <a:spLocks/>
          </p:cNvSpPr>
          <p:nvPr/>
        </p:nvSpPr>
        <p:spPr bwMode="auto">
          <a:xfrm>
            <a:off x="3978275" y="2900363"/>
            <a:ext cx="1588" cy="344487"/>
          </a:xfrm>
          <a:custGeom>
            <a:avLst/>
            <a:gdLst>
              <a:gd name="T0" fmla="*/ 0 w 1588"/>
              <a:gd name="T1" fmla="*/ 0 h 217"/>
              <a:gd name="T2" fmla="*/ 0 w 1588"/>
              <a:gd name="T3" fmla="*/ 2147483647 h 217"/>
              <a:gd name="T4" fmla="*/ 0 w 1588"/>
              <a:gd name="T5" fmla="*/ 0 h 217"/>
              <a:gd name="T6" fmla="*/ 0 60000 65536"/>
              <a:gd name="T7" fmla="*/ 0 60000 65536"/>
              <a:gd name="T8" fmla="*/ 0 60000 65536"/>
              <a:gd name="T9" fmla="*/ 0 w 1588"/>
              <a:gd name="T10" fmla="*/ 0 h 217"/>
              <a:gd name="T11" fmla="*/ 1588 w 1588"/>
              <a:gd name="T12" fmla="*/ 217 h 217"/>
            </a:gdLst>
            <a:ahLst/>
            <a:cxnLst>
              <a:cxn ang="T6">
                <a:pos x="T0" y="T1"/>
              </a:cxn>
              <a:cxn ang="T7">
                <a:pos x="T2" y="T3"/>
              </a:cxn>
              <a:cxn ang="T8">
                <a:pos x="T4" y="T5"/>
              </a:cxn>
            </a:cxnLst>
            <a:rect l="T9" t="T10" r="T11" b="T12"/>
            <a:pathLst>
              <a:path w="1588" h="217">
                <a:moveTo>
                  <a:pt x="0" y="0"/>
                </a:moveTo>
                <a:lnTo>
                  <a:pt x="0" y="2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783" name="Freeform 37"/>
          <p:cNvSpPr>
            <a:spLocks/>
          </p:cNvSpPr>
          <p:nvPr/>
        </p:nvSpPr>
        <p:spPr bwMode="auto">
          <a:xfrm>
            <a:off x="3971925" y="2900363"/>
            <a:ext cx="12700" cy="344487"/>
          </a:xfrm>
          <a:custGeom>
            <a:avLst/>
            <a:gdLst>
              <a:gd name="T0" fmla="*/ 0 w 8"/>
              <a:gd name="T1" fmla="*/ 0 h 217"/>
              <a:gd name="T2" fmla="*/ 2147483647 w 8"/>
              <a:gd name="T3" fmla="*/ 0 h 217"/>
              <a:gd name="T4" fmla="*/ 2147483647 w 8"/>
              <a:gd name="T5" fmla="*/ 2147483647 h 217"/>
              <a:gd name="T6" fmla="*/ 0 w 8"/>
              <a:gd name="T7" fmla="*/ 2147483647 h 217"/>
              <a:gd name="T8" fmla="*/ 0 w 8"/>
              <a:gd name="T9" fmla="*/ 0 h 217"/>
              <a:gd name="T10" fmla="*/ 0 w 8"/>
              <a:gd name="T11" fmla="*/ 0 h 217"/>
              <a:gd name="T12" fmla="*/ 0 60000 65536"/>
              <a:gd name="T13" fmla="*/ 0 60000 65536"/>
              <a:gd name="T14" fmla="*/ 0 60000 65536"/>
              <a:gd name="T15" fmla="*/ 0 60000 65536"/>
              <a:gd name="T16" fmla="*/ 0 60000 65536"/>
              <a:gd name="T17" fmla="*/ 0 60000 65536"/>
              <a:gd name="T18" fmla="*/ 0 w 8"/>
              <a:gd name="T19" fmla="*/ 0 h 217"/>
              <a:gd name="T20" fmla="*/ 8 w 8"/>
              <a:gd name="T21" fmla="*/ 217 h 217"/>
            </a:gdLst>
            <a:ahLst/>
            <a:cxnLst>
              <a:cxn ang="T12">
                <a:pos x="T0" y="T1"/>
              </a:cxn>
              <a:cxn ang="T13">
                <a:pos x="T2" y="T3"/>
              </a:cxn>
              <a:cxn ang="T14">
                <a:pos x="T4" y="T5"/>
              </a:cxn>
              <a:cxn ang="T15">
                <a:pos x="T6" y="T7"/>
              </a:cxn>
              <a:cxn ang="T16">
                <a:pos x="T8" y="T9"/>
              </a:cxn>
              <a:cxn ang="T17">
                <a:pos x="T10" y="T11"/>
              </a:cxn>
            </a:cxnLst>
            <a:rect l="T18" t="T19" r="T20" b="T21"/>
            <a:pathLst>
              <a:path w="8" h="217">
                <a:moveTo>
                  <a:pt x="0" y="0"/>
                </a:moveTo>
                <a:lnTo>
                  <a:pt x="8" y="0"/>
                </a:lnTo>
                <a:lnTo>
                  <a:pt x="8" y="217"/>
                </a:lnTo>
                <a:lnTo>
                  <a:pt x="0" y="2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784" name="Freeform 38"/>
          <p:cNvSpPr>
            <a:spLocks/>
          </p:cNvSpPr>
          <p:nvPr/>
        </p:nvSpPr>
        <p:spPr bwMode="auto">
          <a:xfrm>
            <a:off x="3935413" y="2679700"/>
            <a:ext cx="298450" cy="195263"/>
          </a:xfrm>
          <a:custGeom>
            <a:avLst/>
            <a:gdLst>
              <a:gd name="T0" fmla="*/ 0 w 188"/>
              <a:gd name="T1" fmla="*/ 2147483647 h 123"/>
              <a:gd name="T2" fmla="*/ 2147483647 w 188"/>
              <a:gd name="T3" fmla="*/ 0 h 123"/>
              <a:gd name="T4" fmla="*/ 0 w 188"/>
              <a:gd name="T5" fmla="*/ 2147483647 h 123"/>
              <a:gd name="T6" fmla="*/ 0 60000 65536"/>
              <a:gd name="T7" fmla="*/ 0 60000 65536"/>
              <a:gd name="T8" fmla="*/ 0 60000 65536"/>
              <a:gd name="T9" fmla="*/ 0 w 188"/>
              <a:gd name="T10" fmla="*/ 0 h 123"/>
              <a:gd name="T11" fmla="*/ 188 w 188"/>
              <a:gd name="T12" fmla="*/ 123 h 123"/>
            </a:gdLst>
            <a:ahLst/>
            <a:cxnLst>
              <a:cxn ang="T6">
                <a:pos x="T0" y="T1"/>
              </a:cxn>
              <a:cxn ang="T7">
                <a:pos x="T2" y="T3"/>
              </a:cxn>
              <a:cxn ang="T8">
                <a:pos x="T4" y="T5"/>
              </a:cxn>
            </a:cxnLst>
            <a:rect l="T9" t="T10" r="T11" b="T12"/>
            <a:pathLst>
              <a:path w="188" h="123">
                <a:moveTo>
                  <a:pt x="0" y="123"/>
                </a:moveTo>
                <a:lnTo>
                  <a:pt x="188" y="0"/>
                </a:lnTo>
                <a:lnTo>
                  <a:pt x="0"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785" name="Line 39"/>
          <p:cNvSpPr>
            <a:spLocks noChangeShapeType="1"/>
          </p:cNvSpPr>
          <p:nvPr/>
        </p:nvSpPr>
        <p:spPr bwMode="auto">
          <a:xfrm>
            <a:off x="3971925" y="2900363"/>
            <a:ext cx="1588" cy="3444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786" name="Line 40"/>
          <p:cNvSpPr>
            <a:spLocks noChangeShapeType="1"/>
          </p:cNvSpPr>
          <p:nvPr/>
        </p:nvSpPr>
        <p:spPr bwMode="auto">
          <a:xfrm flipV="1">
            <a:off x="3935413" y="2673350"/>
            <a:ext cx="293687" cy="1952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787" name="Freeform 41"/>
          <p:cNvSpPr>
            <a:spLocks/>
          </p:cNvSpPr>
          <p:nvPr/>
        </p:nvSpPr>
        <p:spPr bwMode="auto">
          <a:xfrm>
            <a:off x="3935413" y="2673350"/>
            <a:ext cx="304800" cy="207963"/>
          </a:xfrm>
          <a:custGeom>
            <a:avLst/>
            <a:gdLst>
              <a:gd name="T0" fmla="*/ 2147483647 w 192"/>
              <a:gd name="T1" fmla="*/ 0 h 131"/>
              <a:gd name="T2" fmla="*/ 2147483647 w 192"/>
              <a:gd name="T3" fmla="*/ 0 h 131"/>
              <a:gd name="T4" fmla="*/ 2147483647 w 192"/>
              <a:gd name="T5" fmla="*/ 2147483647 h 131"/>
              <a:gd name="T6" fmla="*/ 2147483647 w 192"/>
              <a:gd name="T7" fmla="*/ 2147483647 h 131"/>
              <a:gd name="T8" fmla="*/ 0 w 192"/>
              <a:gd name="T9" fmla="*/ 2147483647 h 131"/>
              <a:gd name="T10" fmla="*/ 0 w 192"/>
              <a:gd name="T11" fmla="*/ 2147483647 h 131"/>
              <a:gd name="T12" fmla="*/ 2147483647 w 192"/>
              <a:gd name="T13" fmla="*/ 0 h 131"/>
              <a:gd name="T14" fmla="*/ 2147483647 w 192"/>
              <a:gd name="T15" fmla="*/ 0 h 131"/>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31"/>
              <a:gd name="T26" fmla="*/ 192 w 192"/>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31">
                <a:moveTo>
                  <a:pt x="188" y="0"/>
                </a:moveTo>
                <a:lnTo>
                  <a:pt x="192" y="0"/>
                </a:lnTo>
                <a:lnTo>
                  <a:pt x="192" y="8"/>
                </a:lnTo>
                <a:lnTo>
                  <a:pt x="4" y="131"/>
                </a:lnTo>
                <a:lnTo>
                  <a:pt x="0" y="127"/>
                </a:lnTo>
                <a:lnTo>
                  <a:pt x="0" y="123"/>
                </a:lnTo>
                <a:lnTo>
                  <a:pt x="1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788" name="Freeform 42"/>
          <p:cNvSpPr>
            <a:spLocks/>
          </p:cNvSpPr>
          <p:nvPr/>
        </p:nvSpPr>
        <p:spPr bwMode="auto">
          <a:xfrm>
            <a:off x="4246563" y="2679700"/>
            <a:ext cx="207962" cy="136525"/>
          </a:xfrm>
          <a:custGeom>
            <a:avLst/>
            <a:gdLst>
              <a:gd name="T0" fmla="*/ 2147483647 w 131"/>
              <a:gd name="T1" fmla="*/ 2147483647 h 86"/>
              <a:gd name="T2" fmla="*/ 0 w 131"/>
              <a:gd name="T3" fmla="*/ 0 h 86"/>
              <a:gd name="T4" fmla="*/ 2147483647 w 131"/>
              <a:gd name="T5" fmla="*/ 2147483647 h 86"/>
              <a:gd name="T6" fmla="*/ 0 60000 65536"/>
              <a:gd name="T7" fmla="*/ 0 60000 65536"/>
              <a:gd name="T8" fmla="*/ 0 60000 65536"/>
              <a:gd name="T9" fmla="*/ 0 w 131"/>
              <a:gd name="T10" fmla="*/ 0 h 86"/>
              <a:gd name="T11" fmla="*/ 131 w 131"/>
              <a:gd name="T12" fmla="*/ 86 h 86"/>
            </a:gdLst>
            <a:ahLst/>
            <a:cxnLst>
              <a:cxn ang="T6">
                <a:pos x="T0" y="T1"/>
              </a:cxn>
              <a:cxn ang="T7">
                <a:pos x="T2" y="T3"/>
              </a:cxn>
              <a:cxn ang="T8">
                <a:pos x="T4" y="T5"/>
              </a:cxn>
            </a:cxnLst>
            <a:rect l="T9" t="T10" r="T11" b="T12"/>
            <a:pathLst>
              <a:path w="131" h="86">
                <a:moveTo>
                  <a:pt x="131" y="86"/>
                </a:moveTo>
                <a:lnTo>
                  <a:pt x="0" y="0"/>
                </a:lnTo>
                <a:lnTo>
                  <a:pt x="131"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789" name="Freeform 43"/>
          <p:cNvSpPr>
            <a:spLocks/>
          </p:cNvSpPr>
          <p:nvPr/>
        </p:nvSpPr>
        <p:spPr bwMode="auto">
          <a:xfrm>
            <a:off x="4240213" y="2673350"/>
            <a:ext cx="214312" cy="149225"/>
          </a:xfrm>
          <a:custGeom>
            <a:avLst/>
            <a:gdLst>
              <a:gd name="T0" fmla="*/ 0 w 135"/>
              <a:gd name="T1" fmla="*/ 2147483647 h 94"/>
              <a:gd name="T2" fmla="*/ 0 w 135"/>
              <a:gd name="T3" fmla="*/ 0 h 94"/>
              <a:gd name="T4" fmla="*/ 2147483647 w 135"/>
              <a:gd name="T5" fmla="*/ 0 h 94"/>
              <a:gd name="T6" fmla="*/ 2147483647 w 135"/>
              <a:gd name="T7" fmla="*/ 2147483647 h 94"/>
              <a:gd name="T8" fmla="*/ 2147483647 w 135"/>
              <a:gd name="T9" fmla="*/ 2147483647 h 94"/>
              <a:gd name="T10" fmla="*/ 0 w 135"/>
              <a:gd name="T11" fmla="*/ 2147483647 h 94"/>
              <a:gd name="T12" fmla="*/ 0 w 135"/>
              <a:gd name="T13" fmla="*/ 2147483647 h 94"/>
              <a:gd name="T14" fmla="*/ 0 60000 65536"/>
              <a:gd name="T15" fmla="*/ 0 60000 65536"/>
              <a:gd name="T16" fmla="*/ 0 60000 65536"/>
              <a:gd name="T17" fmla="*/ 0 60000 65536"/>
              <a:gd name="T18" fmla="*/ 0 60000 65536"/>
              <a:gd name="T19" fmla="*/ 0 60000 65536"/>
              <a:gd name="T20" fmla="*/ 0 60000 65536"/>
              <a:gd name="T21" fmla="*/ 0 w 135"/>
              <a:gd name="T22" fmla="*/ 0 h 94"/>
              <a:gd name="T23" fmla="*/ 135 w 135"/>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 h="94">
                <a:moveTo>
                  <a:pt x="0" y="8"/>
                </a:moveTo>
                <a:lnTo>
                  <a:pt x="0" y="0"/>
                </a:lnTo>
                <a:lnTo>
                  <a:pt x="4" y="0"/>
                </a:lnTo>
                <a:lnTo>
                  <a:pt x="135" y="86"/>
                </a:lnTo>
                <a:lnTo>
                  <a:pt x="131" y="94"/>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790" name="Freeform 44"/>
          <p:cNvSpPr>
            <a:spLocks/>
          </p:cNvSpPr>
          <p:nvPr/>
        </p:nvSpPr>
        <p:spPr bwMode="auto">
          <a:xfrm>
            <a:off x="4240213" y="2732088"/>
            <a:ext cx="188912" cy="122237"/>
          </a:xfrm>
          <a:custGeom>
            <a:avLst/>
            <a:gdLst>
              <a:gd name="T0" fmla="*/ 0 w 119"/>
              <a:gd name="T1" fmla="*/ 0 h 77"/>
              <a:gd name="T2" fmla="*/ 2147483647 w 119"/>
              <a:gd name="T3" fmla="*/ 2147483647 h 77"/>
              <a:gd name="T4" fmla="*/ 0 w 119"/>
              <a:gd name="T5" fmla="*/ 0 h 77"/>
              <a:gd name="T6" fmla="*/ 0 60000 65536"/>
              <a:gd name="T7" fmla="*/ 0 60000 65536"/>
              <a:gd name="T8" fmla="*/ 0 60000 65536"/>
              <a:gd name="T9" fmla="*/ 0 w 119"/>
              <a:gd name="T10" fmla="*/ 0 h 77"/>
              <a:gd name="T11" fmla="*/ 119 w 119"/>
              <a:gd name="T12" fmla="*/ 77 h 77"/>
            </a:gdLst>
            <a:ahLst/>
            <a:cxnLst>
              <a:cxn ang="T6">
                <a:pos x="T0" y="T1"/>
              </a:cxn>
              <a:cxn ang="T7">
                <a:pos x="T2" y="T3"/>
              </a:cxn>
              <a:cxn ang="T8">
                <a:pos x="T4" y="T5"/>
              </a:cxn>
            </a:cxnLst>
            <a:rect l="T9" t="T10" r="T11" b="T12"/>
            <a:pathLst>
              <a:path w="119" h="77">
                <a:moveTo>
                  <a:pt x="0" y="0"/>
                </a:moveTo>
                <a:lnTo>
                  <a:pt x="119" y="7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791" name="Line 45"/>
          <p:cNvSpPr>
            <a:spLocks noChangeShapeType="1"/>
          </p:cNvSpPr>
          <p:nvPr/>
        </p:nvSpPr>
        <p:spPr bwMode="auto">
          <a:xfrm flipH="1" flipV="1">
            <a:off x="4240213" y="2673350"/>
            <a:ext cx="207962" cy="1428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792" name="Line 46"/>
          <p:cNvSpPr>
            <a:spLocks noChangeShapeType="1"/>
          </p:cNvSpPr>
          <p:nvPr/>
        </p:nvSpPr>
        <p:spPr bwMode="auto">
          <a:xfrm>
            <a:off x="4233863" y="2725738"/>
            <a:ext cx="195262" cy="128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793" name="Freeform 47"/>
          <p:cNvSpPr>
            <a:spLocks/>
          </p:cNvSpPr>
          <p:nvPr/>
        </p:nvSpPr>
        <p:spPr bwMode="auto">
          <a:xfrm>
            <a:off x="4233863" y="2725738"/>
            <a:ext cx="201612" cy="142875"/>
          </a:xfrm>
          <a:custGeom>
            <a:avLst/>
            <a:gdLst>
              <a:gd name="T0" fmla="*/ 0 w 127"/>
              <a:gd name="T1" fmla="*/ 2147483647 h 90"/>
              <a:gd name="T2" fmla="*/ 2147483647 w 127"/>
              <a:gd name="T3" fmla="*/ 0 h 90"/>
              <a:gd name="T4" fmla="*/ 2147483647 w 127"/>
              <a:gd name="T5" fmla="*/ 2147483647 h 90"/>
              <a:gd name="T6" fmla="*/ 2147483647 w 127"/>
              <a:gd name="T7" fmla="*/ 2147483647 h 90"/>
              <a:gd name="T8" fmla="*/ 0 w 127"/>
              <a:gd name="T9" fmla="*/ 2147483647 h 90"/>
              <a:gd name="T10" fmla="*/ 0 w 127"/>
              <a:gd name="T11" fmla="*/ 2147483647 h 90"/>
              <a:gd name="T12" fmla="*/ 0 60000 65536"/>
              <a:gd name="T13" fmla="*/ 0 60000 65536"/>
              <a:gd name="T14" fmla="*/ 0 60000 65536"/>
              <a:gd name="T15" fmla="*/ 0 60000 65536"/>
              <a:gd name="T16" fmla="*/ 0 60000 65536"/>
              <a:gd name="T17" fmla="*/ 0 60000 65536"/>
              <a:gd name="T18" fmla="*/ 0 w 127"/>
              <a:gd name="T19" fmla="*/ 0 h 90"/>
              <a:gd name="T20" fmla="*/ 127 w 127"/>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7" h="90">
                <a:moveTo>
                  <a:pt x="0" y="8"/>
                </a:moveTo>
                <a:lnTo>
                  <a:pt x="4" y="0"/>
                </a:lnTo>
                <a:lnTo>
                  <a:pt x="127" y="77"/>
                </a:lnTo>
                <a:lnTo>
                  <a:pt x="123" y="9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794" name="Freeform 48"/>
          <p:cNvSpPr>
            <a:spLocks/>
          </p:cNvSpPr>
          <p:nvPr/>
        </p:nvSpPr>
        <p:spPr bwMode="auto">
          <a:xfrm>
            <a:off x="3716338" y="3278188"/>
            <a:ext cx="212725" cy="77787"/>
          </a:xfrm>
          <a:custGeom>
            <a:avLst/>
            <a:gdLst>
              <a:gd name="T0" fmla="*/ 2147483647 w 134"/>
              <a:gd name="T1" fmla="*/ 0 h 49"/>
              <a:gd name="T2" fmla="*/ 0 w 134"/>
              <a:gd name="T3" fmla="*/ 2147483647 h 49"/>
              <a:gd name="T4" fmla="*/ 2147483647 w 134"/>
              <a:gd name="T5" fmla="*/ 0 h 49"/>
              <a:gd name="T6" fmla="*/ 0 60000 65536"/>
              <a:gd name="T7" fmla="*/ 0 60000 65536"/>
              <a:gd name="T8" fmla="*/ 0 60000 65536"/>
              <a:gd name="T9" fmla="*/ 0 w 134"/>
              <a:gd name="T10" fmla="*/ 0 h 49"/>
              <a:gd name="T11" fmla="*/ 134 w 134"/>
              <a:gd name="T12" fmla="*/ 49 h 49"/>
            </a:gdLst>
            <a:ahLst/>
            <a:cxnLst>
              <a:cxn ang="T6">
                <a:pos x="T0" y="T1"/>
              </a:cxn>
              <a:cxn ang="T7">
                <a:pos x="T2" y="T3"/>
              </a:cxn>
              <a:cxn ang="T8">
                <a:pos x="T4" y="T5"/>
              </a:cxn>
            </a:cxnLst>
            <a:rect l="T9" t="T10" r="T11" b="T12"/>
            <a:pathLst>
              <a:path w="134" h="49">
                <a:moveTo>
                  <a:pt x="134" y="0"/>
                </a:moveTo>
                <a:lnTo>
                  <a:pt x="0" y="49"/>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795" name="Freeform 49"/>
          <p:cNvSpPr>
            <a:spLocks/>
          </p:cNvSpPr>
          <p:nvPr/>
        </p:nvSpPr>
        <p:spPr bwMode="auto">
          <a:xfrm>
            <a:off x="3716338" y="3263900"/>
            <a:ext cx="219075" cy="98425"/>
          </a:xfrm>
          <a:custGeom>
            <a:avLst/>
            <a:gdLst>
              <a:gd name="T0" fmla="*/ 2147483647 w 138"/>
              <a:gd name="T1" fmla="*/ 2147483647 h 62"/>
              <a:gd name="T2" fmla="*/ 0 w 138"/>
              <a:gd name="T3" fmla="*/ 2147483647 h 62"/>
              <a:gd name="T4" fmla="*/ 2147483647 w 138"/>
              <a:gd name="T5" fmla="*/ 0 h 62"/>
              <a:gd name="T6" fmla="*/ 2147483647 w 138"/>
              <a:gd name="T7" fmla="*/ 2147483647 h 62"/>
              <a:gd name="T8" fmla="*/ 2147483647 w 138"/>
              <a:gd name="T9" fmla="*/ 2147483647 h 62"/>
              <a:gd name="T10" fmla="*/ 2147483647 w 138"/>
              <a:gd name="T11" fmla="*/ 2147483647 h 62"/>
              <a:gd name="T12" fmla="*/ 2147483647 w 138"/>
              <a:gd name="T13" fmla="*/ 2147483647 h 62"/>
              <a:gd name="T14" fmla="*/ 0 60000 65536"/>
              <a:gd name="T15" fmla="*/ 0 60000 65536"/>
              <a:gd name="T16" fmla="*/ 0 60000 65536"/>
              <a:gd name="T17" fmla="*/ 0 60000 65536"/>
              <a:gd name="T18" fmla="*/ 0 60000 65536"/>
              <a:gd name="T19" fmla="*/ 0 60000 65536"/>
              <a:gd name="T20" fmla="*/ 0 60000 65536"/>
              <a:gd name="T21" fmla="*/ 0 w 138"/>
              <a:gd name="T22" fmla="*/ 0 h 62"/>
              <a:gd name="T23" fmla="*/ 138 w 138"/>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62">
                <a:moveTo>
                  <a:pt x="4" y="62"/>
                </a:moveTo>
                <a:lnTo>
                  <a:pt x="0" y="54"/>
                </a:lnTo>
                <a:lnTo>
                  <a:pt x="134" y="0"/>
                </a:lnTo>
                <a:lnTo>
                  <a:pt x="138" y="4"/>
                </a:lnTo>
                <a:lnTo>
                  <a:pt x="138" y="13"/>
                </a:lnTo>
                <a:lnTo>
                  <a:pt x="4"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796" name="Freeform 50"/>
          <p:cNvSpPr>
            <a:spLocks/>
          </p:cNvSpPr>
          <p:nvPr/>
        </p:nvSpPr>
        <p:spPr bwMode="auto">
          <a:xfrm>
            <a:off x="3394075" y="3076575"/>
            <a:ext cx="146050" cy="220663"/>
          </a:xfrm>
          <a:custGeom>
            <a:avLst/>
            <a:gdLst>
              <a:gd name="T0" fmla="*/ 2147483647 w 92"/>
              <a:gd name="T1" fmla="*/ 2147483647 h 139"/>
              <a:gd name="T2" fmla="*/ 0 w 92"/>
              <a:gd name="T3" fmla="*/ 0 h 139"/>
              <a:gd name="T4" fmla="*/ 2147483647 w 92"/>
              <a:gd name="T5" fmla="*/ 2147483647 h 139"/>
              <a:gd name="T6" fmla="*/ 0 60000 65536"/>
              <a:gd name="T7" fmla="*/ 0 60000 65536"/>
              <a:gd name="T8" fmla="*/ 0 60000 65536"/>
              <a:gd name="T9" fmla="*/ 0 w 92"/>
              <a:gd name="T10" fmla="*/ 0 h 139"/>
              <a:gd name="T11" fmla="*/ 92 w 92"/>
              <a:gd name="T12" fmla="*/ 139 h 139"/>
            </a:gdLst>
            <a:ahLst/>
            <a:cxnLst>
              <a:cxn ang="T6">
                <a:pos x="T0" y="T1"/>
              </a:cxn>
              <a:cxn ang="T7">
                <a:pos x="T2" y="T3"/>
              </a:cxn>
              <a:cxn ang="T8">
                <a:pos x="T4" y="T5"/>
              </a:cxn>
            </a:cxnLst>
            <a:rect l="T9" t="T10" r="T11" b="T12"/>
            <a:pathLst>
              <a:path w="92" h="139">
                <a:moveTo>
                  <a:pt x="92" y="139"/>
                </a:moveTo>
                <a:lnTo>
                  <a:pt x="0" y="0"/>
                </a:lnTo>
                <a:lnTo>
                  <a:pt x="92" y="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797" name="Line 51"/>
          <p:cNvSpPr>
            <a:spLocks noChangeShapeType="1"/>
          </p:cNvSpPr>
          <p:nvPr/>
        </p:nvSpPr>
        <p:spPr bwMode="auto">
          <a:xfrm flipH="1">
            <a:off x="3716338" y="3270250"/>
            <a:ext cx="212725" cy="793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798" name="Line 52"/>
          <p:cNvSpPr>
            <a:spLocks noChangeShapeType="1"/>
          </p:cNvSpPr>
          <p:nvPr/>
        </p:nvSpPr>
        <p:spPr bwMode="auto">
          <a:xfrm flipH="1" flipV="1">
            <a:off x="3394075" y="3070225"/>
            <a:ext cx="139700" cy="2206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799" name="Freeform 53"/>
          <p:cNvSpPr>
            <a:spLocks/>
          </p:cNvSpPr>
          <p:nvPr/>
        </p:nvSpPr>
        <p:spPr bwMode="auto">
          <a:xfrm>
            <a:off x="3387725" y="3076575"/>
            <a:ext cx="152400" cy="220663"/>
          </a:xfrm>
          <a:custGeom>
            <a:avLst/>
            <a:gdLst>
              <a:gd name="T0" fmla="*/ 0 w 96"/>
              <a:gd name="T1" fmla="*/ 0 h 139"/>
              <a:gd name="T2" fmla="*/ 2147483647 w 96"/>
              <a:gd name="T3" fmla="*/ 0 h 139"/>
              <a:gd name="T4" fmla="*/ 2147483647 w 96"/>
              <a:gd name="T5" fmla="*/ 2147483647 h 139"/>
              <a:gd name="T6" fmla="*/ 2147483647 w 96"/>
              <a:gd name="T7" fmla="*/ 2147483647 h 139"/>
              <a:gd name="T8" fmla="*/ 0 w 96"/>
              <a:gd name="T9" fmla="*/ 0 h 139"/>
              <a:gd name="T10" fmla="*/ 0 w 96"/>
              <a:gd name="T11" fmla="*/ 0 h 139"/>
              <a:gd name="T12" fmla="*/ 0 60000 65536"/>
              <a:gd name="T13" fmla="*/ 0 60000 65536"/>
              <a:gd name="T14" fmla="*/ 0 60000 65536"/>
              <a:gd name="T15" fmla="*/ 0 60000 65536"/>
              <a:gd name="T16" fmla="*/ 0 60000 65536"/>
              <a:gd name="T17" fmla="*/ 0 60000 65536"/>
              <a:gd name="T18" fmla="*/ 0 w 96"/>
              <a:gd name="T19" fmla="*/ 0 h 139"/>
              <a:gd name="T20" fmla="*/ 96 w 96"/>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96" h="139">
                <a:moveTo>
                  <a:pt x="0" y="0"/>
                </a:moveTo>
                <a:lnTo>
                  <a:pt x="11" y="0"/>
                </a:lnTo>
                <a:lnTo>
                  <a:pt x="96" y="135"/>
                </a:lnTo>
                <a:lnTo>
                  <a:pt x="92" y="1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00" name="Freeform 54"/>
          <p:cNvSpPr>
            <a:spLocks/>
          </p:cNvSpPr>
          <p:nvPr/>
        </p:nvSpPr>
        <p:spPr bwMode="auto">
          <a:xfrm>
            <a:off x="3394075" y="2862263"/>
            <a:ext cx="139700" cy="214312"/>
          </a:xfrm>
          <a:custGeom>
            <a:avLst/>
            <a:gdLst>
              <a:gd name="T0" fmla="*/ 0 w 88"/>
              <a:gd name="T1" fmla="*/ 2147483647 h 135"/>
              <a:gd name="T2" fmla="*/ 2147483647 w 88"/>
              <a:gd name="T3" fmla="*/ 0 h 135"/>
              <a:gd name="T4" fmla="*/ 0 w 88"/>
              <a:gd name="T5" fmla="*/ 2147483647 h 135"/>
              <a:gd name="T6" fmla="*/ 0 60000 65536"/>
              <a:gd name="T7" fmla="*/ 0 60000 65536"/>
              <a:gd name="T8" fmla="*/ 0 60000 65536"/>
              <a:gd name="T9" fmla="*/ 0 w 88"/>
              <a:gd name="T10" fmla="*/ 0 h 135"/>
              <a:gd name="T11" fmla="*/ 88 w 88"/>
              <a:gd name="T12" fmla="*/ 135 h 135"/>
            </a:gdLst>
            <a:ahLst/>
            <a:cxnLst>
              <a:cxn ang="T6">
                <a:pos x="T0" y="T1"/>
              </a:cxn>
              <a:cxn ang="T7">
                <a:pos x="T2" y="T3"/>
              </a:cxn>
              <a:cxn ang="T8">
                <a:pos x="T4" y="T5"/>
              </a:cxn>
            </a:cxnLst>
            <a:rect l="T9" t="T10" r="T11" b="T12"/>
            <a:pathLst>
              <a:path w="88" h="135">
                <a:moveTo>
                  <a:pt x="0" y="135"/>
                </a:moveTo>
                <a:lnTo>
                  <a:pt x="88" y="0"/>
                </a:lnTo>
                <a:lnTo>
                  <a:pt x="0"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01" name="Freeform 55"/>
          <p:cNvSpPr>
            <a:spLocks/>
          </p:cNvSpPr>
          <p:nvPr/>
        </p:nvSpPr>
        <p:spPr bwMode="auto">
          <a:xfrm>
            <a:off x="3387725" y="2854325"/>
            <a:ext cx="152400" cy="222250"/>
          </a:xfrm>
          <a:custGeom>
            <a:avLst/>
            <a:gdLst>
              <a:gd name="T0" fmla="*/ 2147483647 w 96"/>
              <a:gd name="T1" fmla="*/ 0 h 140"/>
              <a:gd name="T2" fmla="*/ 2147483647 w 96"/>
              <a:gd name="T3" fmla="*/ 2147483647 h 140"/>
              <a:gd name="T4" fmla="*/ 2147483647 w 96"/>
              <a:gd name="T5" fmla="*/ 2147483647 h 140"/>
              <a:gd name="T6" fmla="*/ 0 w 96"/>
              <a:gd name="T7" fmla="*/ 2147483647 h 140"/>
              <a:gd name="T8" fmla="*/ 2147483647 w 96"/>
              <a:gd name="T9" fmla="*/ 0 h 140"/>
              <a:gd name="T10" fmla="*/ 2147483647 w 96"/>
              <a:gd name="T11" fmla="*/ 0 h 140"/>
              <a:gd name="T12" fmla="*/ 0 60000 65536"/>
              <a:gd name="T13" fmla="*/ 0 60000 65536"/>
              <a:gd name="T14" fmla="*/ 0 60000 65536"/>
              <a:gd name="T15" fmla="*/ 0 60000 65536"/>
              <a:gd name="T16" fmla="*/ 0 60000 65536"/>
              <a:gd name="T17" fmla="*/ 0 60000 65536"/>
              <a:gd name="T18" fmla="*/ 0 w 96"/>
              <a:gd name="T19" fmla="*/ 0 h 140"/>
              <a:gd name="T20" fmla="*/ 96 w 9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96" h="140">
                <a:moveTo>
                  <a:pt x="88" y="0"/>
                </a:moveTo>
                <a:lnTo>
                  <a:pt x="96" y="9"/>
                </a:lnTo>
                <a:lnTo>
                  <a:pt x="11" y="140"/>
                </a:lnTo>
                <a:lnTo>
                  <a:pt x="0" y="140"/>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02" name="Freeform 56"/>
          <p:cNvSpPr>
            <a:spLocks/>
          </p:cNvSpPr>
          <p:nvPr/>
        </p:nvSpPr>
        <p:spPr bwMode="auto">
          <a:xfrm>
            <a:off x="3448050" y="2894013"/>
            <a:ext cx="115888" cy="182562"/>
          </a:xfrm>
          <a:custGeom>
            <a:avLst/>
            <a:gdLst>
              <a:gd name="T0" fmla="*/ 2147483647 w 73"/>
              <a:gd name="T1" fmla="*/ 0 h 115"/>
              <a:gd name="T2" fmla="*/ 0 w 73"/>
              <a:gd name="T3" fmla="*/ 2147483647 h 115"/>
              <a:gd name="T4" fmla="*/ 2147483647 w 73"/>
              <a:gd name="T5" fmla="*/ 0 h 115"/>
              <a:gd name="T6" fmla="*/ 0 60000 65536"/>
              <a:gd name="T7" fmla="*/ 0 60000 65536"/>
              <a:gd name="T8" fmla="*/ 0 60000 65536"/>
              <a:gd name="T9" fmla="*/ 0 w 73"/>
              <a:gd name="T10" fmla="*/ 0 h 115"/>
              <a:gd name="T11" fmla="*/ 73 w 73"/>
              <a:gd name="T12" fmla="*/ 115 h 115"/>
            </a:gdLst>
            <a:ahLst/>
            <a:cxnLst>
              <a:cxn ang="T6">
                <a:pos x="T0" y="T1"/>
              </a:cxn>
              <a:cxn ang="T7">
                <a:pos x="T2" y="T3"/>
              </a:cxn>
              <a:cxn ang="T8">
                <a:pos x="T4" y="T5"/>
              </a:cxn>
            </a:cxnLst>
            <a:rect l="T9" t="T10" r="T11" b="T12"/>
            <a:pathLst>
              <a:path w="73" h="115">
                <a:moveTo>
                  <a:pt x="73" y="0"/>
                </a:moveTo>
                <a:lnTo>
                  <a:pt x="0" y="115"/>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03" name="Line 57"/>
          <p:cNvSpPr>
            <a:spLocks noChangeShapeType="1"/>
          </p:cNvSpPr>
          <p:nvPr/>
        </p:nvSpPr>
        <p:spPr bwMode="auto">
          <a:xfrm flipV="1">
            <a:off x="3394075" y="2862263"/>
            <a:ext cx="133350" cy="2079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804" name="Line 58"/>
          <p:cNvSpPr>
            <a:spLocks noChangeShapeType="1"/>
          </p:cNvSpPr>
          <p:nvPr/>
        </p:nvSpPr>
        <p:spPr bwMode="auto">
          <a:xfrm flipH="1">
            <a:off x="3441700" y="2887663"/>
            <a:ext cx="122238" cy="1825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805" name="Freeform 59"/>
          <p:cNvSpPr>
            <a:spLocks/>
          </p:cNvSpPr>
          <p:nvPr/>
        </p:nvSpPr>
        <p:spPr bwMode="auto">
          <a:xfrm>
            <a:off x="3441700" y="2887663"/>
            <a:ext cx="128588" cy="195262"/>
          </a:xfrm>
          <a:custGeom>
            <a:avLst/>
            <a:gdLst>
              <a:gd name="T0" fmla="*/ 2147483647 w 81"/>
              <a:gd name="T1" fmla="*/ 0 h 123"/>
              <a:gd name="T2" fmla="*/ 2147483647 w 81"/>
              <a:gd name="T3" fmla="*/ 2147483647 h 123"/>
              <a:gd name="T4" fmla="*/ 2147483647 w 81"/>
              <a:gd name="T5" fmla="*/ 2147483647 h 123"/>
              <a:gd name="T6" fmla="*/ 0 w 81"/>
              <a:gd name="T7" fmla="*/ 2147483647 h 123"/>
              <a:gd name="T8" fmla="*/ 2147483647 w 81"/>
              <a:gd name="T9" fmla="*/ 0 h 123"/>
              <a:gd name="T10" fmla="*/ 2147483647 w 81"/>
              <a:gd name="T11" fmla="*/ 0 h 123"/>
              <a:gd name="T12" fmla="*/ 0 60000 65536"/>
              <a:gd name="T13" fmla="*/ 0 60000 65536"/>
              <a:gd name="T14" fmla="*/ 0 60000 65536"/>
              <a:gd name="T15" fmla="*/ 0 60000 65536"/>
              <a:gd name="T16" fmla="*/ 0 60000 65536"/>
              <a:gd name="T17" fmla="*/ 0 60000 65536"/>
              <a:gd name="T18" fmla="*/ 0 w 81"/>
              <a:gd name="T19" fmla="*/ 0 h 123"/>
              <a:gd name="T20" fmla="*/ 81 w 81"/>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81" h="123">
                <a:moveTo>
                  <a:pt x="73" y="0"/>
                </a:moveTo>
                <a:lnTo>
                  <a:pt x="81" y="4"/>
                </a:lnTo>
                <a:lnTo>
                  <a:pt x="8" y="123"/>
                </a:lnTo>
                <a:lnTo>
                  <a:pt x="0" y="115"/>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06" name="Freeform 60"/>
          <p:cNvSpPr>
            <a:spLocks/>
          </p:cNvSpPr>
          <p:nvPr/>
        </p:nvSpPr>
        <p:spPr bwMode="auto">
          <a:xfrm>
            <a:off x="3722688" y="2797175"/>
            <a:ext cx="206375" cy="77788"/>
          </a:xfrm>
          <a:custGeom>
            <a:avLst/>
            <a:gdLst>
              <a:gd name="T0" fmla="*/ 0 w 130"/>
              <a:gd name="T1" fmla="*/ 0 h 49"/>
              <a:gd name="T2" fmla="*/ 2147483647 w 130"/>
              <a:gd name="T3" fmla="*/ 2147483647 h 49"/>
              <a:gd name="T4" fmla="*/ 0 w 130"/>
              <a:gd name="T5" fmla="*/ 0 h 49"/>
              <a:gd name="T6" fmla="*/ 0 60000 65536"/>
              <a:gd name="T7" fmla="*/ 0 60000 65536"/>
              <a:gd name="T8" fmla="*/ 0 60000 65536"/>
              <a:gd name="T9" fmla="*/ 0 w 130"/>
              <a:gd name="T10" fmla="*/ 0 h 49"/>
              <a:gd name="T11" fmla="*/ 130 w 130"/>
              <a:gd name="T12" fmla="*/ 49 h 49"/>
            </a:gdLst>
            <a:ahLst/>
            <a:cxnLst>
              <a:cxn ang="T6">
                <a:pos x="T0" y="T1"/>
              </a:cxn>
              <a:cxn ang="T7">
                <a:pos x="T2" y="T3"/>
              </a:cxn>
              <a:cxn ang="T8">
                <a:pos x="T4" y="T5"/>
              </a:cxn>
            </a:cxnLst>
            <a:rect l="T9" t="T10" r="T11" b="T12"/>
            <a:pathLst>
              <a:path w="130" h="49">
                <a:moveTo>
                  <a:pt x="0" y="0"/>
                </a:moveTo>
                <a:lnTo>
                  <a:pt x="130" y="4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07" name="Freeform 61"/>
          <p:cNvSpPr>
            <a:spLocks/>
          </p:cNvSpPr>
          <p:nvPr/>
        </p:nvSpPr>
        <p:spPr bwMode="auto">
          <a:xfrm>
            <a:off x="3716338" y="2790825"/>
            <a:ext cx="219075" cy="90488"/>
          </a:xfrm>
          <a:custGeom>
            <a:avLst/>
            <a:gdLst>
              <a:gd name="T0" fmla="*/ 0 w 138"/>
              <a:gd name="T1" fmla="*/ 2147483647 h 57"/>
              <a:gd name="T2" fmla="*/ 2147483647 w 138"/>
              <a:gd name="T3" fmla="*/ 0 h 57"/>
              <a:gd name="T4" fmla="*/ 2147483647 w 138"/>
              <a:gd name="T5" fmla="*/ 2147483647 h 57"/>
              <a:gd name="T6" fmla="*/ 2147483647 w 138"/>
              <a:gd name="T7" fmla="*/ 2147483647 h 57"/>
              <a:gd name="T8" fmla="*/ 2147483647 w 138"/>
              <a:gd name="T9" fmla="*/ 2147483647 h 57"/>
              <a:gd name="T10" fmla="*/ 0 w 138"/>
              <a:gd name="T11" fmla="*/ 2147483647 h 57"/>
              <a:gd name="T12" fmla="*/ 0 w 138"/>
              <a:gd name="T13" fmla="*/ 2147483647 h 57"/>
              <a:gd name="T14" fmla="*/ 0 60000 65536"/>
              <a:gd name="T15" fmla="*/ 0 60000 65536"/>
              <a:gd name="T16" fmla="*/ 0 60000 65536"/>
              <a:gd name="T17" fmla="*/ 0 60000 65536"/>
              <a:gd name="T18" fmla="*/ 0 60000 65536"/>
              <a:gd name="T19" fmla="*/ 0 60000 65536"/>
              <a:gd name="T20" fmla="*/ 0 60000 65536"/>
              <a:gd name="T21" fmla="*/ 0 w 138"/>
              <a:gd name="T22" fmla="*/ 0 h 57"/>
              <a:gd name="T23" fmla="*/ 138 w 138"/>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57">
                <a:moveTo>
                  <a:pt x="0" y="8"/>
                </a:moveTo>
                <a:lnTo>
                  <a:pt x="4" y="0"/>
                </a:lnTo>
                <a:lnTo>
                  <a:pt x="138" y="49"/>
                </a:lnTo>
                <a:lnTo>
                  <a:pt x="138" y="53"/>
                </a:lnTo>
                <a:lnTo>
                  <a:pt x="134" y="57"/>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08" name="Freeform 62"/>
          <p:cNvSpPr>
            <a:spLocks/>
          </p:cNvSpPr>
          <p:nvPr/>
        </p:nvSpPr>
        <p:spPr bwMode="auto">
          <a:xfrm>
            <a:off x="4240213" y="2406650"/>
            <a:ext cx="1587" cy="260350"/>
          </a:xfrm>
          <a:custGeom>
            <a:avLst/>
            <a:gdLst>
              <a:gd name="T0" fmla="*/ 0 w 1587"/>
              <a:gd name="T1" fmla="*/ 0 h 164"/>
              <a:gd name="T2" fmla="*/ 0 w 1587"/>
              <a:gd name="T3" fmla="*/ 2147483647 h 164"/>
              <a:gd name="T4" fmla="*/ 0 w 1587"/>
              <a:gd name="T5" fmla="*/ 0 h 164"/>
              <a:gd name="T6" fmla="*/ 0 60000 65536"/>
              <a:gd name="T7" fmla="*/ 0 60000 65536"/>
              <a:gd name="T8" fmla="*/ 0 60000 65536"/>
              <a:gd name="T9" fmla="*/ 0 w 1587"/>
              <a:gd name="T10" fmla="*/ 0 h 164"/>
              <a:gd name="T11" fmla="*/ 1587 w 1587"/>
              <a:gd name="T12" fmla="*/ 164 h 164"/>
            </a:gdLst>
            <a:ahLst/>
            <a:cxnLst>
              <a:cxn ang="T6">
                <a:pos x="T0" y="T1"/>
              </a:cxn>
              <a:cxn ang="T7">
                <a:pos x="T2" y="T3"/>
              </a:cxn>
              <a:cxn ang="T8">
                <a:pos x="T4" y="T5"/>
              </a:cxn>
            </a:cxnLst>
            <a:rect l="T9" t="T10" r="T11" b="T12"/>
            <a:pathLst>
              <a:path w="1587" h="164">
                <a:moveTo>
                  <a:pt x="0" y="0"/>
                </a:move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09" name="Line 63"/>
          <p:cNvSpPr>
            <a:spLocks noChangeShapeType="1"/>
          </p:cNvSpPr>
          <p:nvPr/>
        </p:nvSpPr>
        <p:spPr bwMode="auto">
          <a:xfrm>
            <a:off x="3716338" y="2790825"/>
            <a:ext cx="212725" cy="777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810" name="Line 64"/>
          <p:cNvSpPr>
            <a:spLocks noChangeShapeType="1"/>
          </p:cNvSpPr>
          <p:nvPr/>
        </p:nvSpPr>
        <p:spPr bwMode="auto">
          <a:xfrm>
            <a:off x="4233863" y="2400300"/>
            <a:ext cx="1587" cy="266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811" name="Freeform 65"/>
          <p:cNvSpPr>
            <a:spLocks/>
          </p:cNvSpPr>
          <p:nvPr/>
        </p:nvSpPr>
        <p:spPr bwMode="auto">
          <a:xfrm>
            <a:off x="4233863" y="2406650"/>
            <a:ext cx="12700" cy="266700"/>
          </a:xfrm>
          <a:custGeom>
            <a:avLst/>
            <a:gdLst>
              <a:gd name="T0" fmla="*/ 0 w 8"/>
              <a:gd name="T1" fmla="*/ 0 h 168"/>
              <a:gd name="T2" fmla="*/ 2147483647 w 8"/>
              <a:gd name="T3" fmla="*/ 0 h 168"/>
              <a:gd name="T4" fmla="*/ 2147483647 w 8"/>
              <a:gd name="T5" fmla="*/ 2147483647 h 168"/>
              <a:gd name="T6" fmla="*/ 2147483647 w 8"/>
              <a:gd name="T7" fmla="*/ 2147483647 h 168"/>
              <a:gd name="T8" fmla="*/ 0 w 8"/>
              <a:gd name="T9" fmla="*/ 2147483647 h 168"/>
              <a:gd name="T10" fmla="*/ 0 w 8"/>
              <a:gd name="T11" fmla="*/ 0 h 168"/>
              <a:gd name="T12" fmla="*/ 0 w 8"/>
              <a:gd name="T13" fmla="*/ 0 h 168"/>
              <a:gd name="T14" fmla="*/ 0 60000 65536"/>
              <a:gd name="T15" fmla="*/ 0 60000 65536"/>
              <a:gd name="T16" fmla="*/ 0 60000 65536"/>
              <a:gd name="T17" fmla="*/ 0 60000 65536"/>
              <a:gd name="T18" fmla="*/ 0 60000 65536"/>
              <a:gd name="T19" fmla="*/ 0 60000 65536"/>
              <a:gd name="T20" fmla="*/ 0 60000 65536"/>
              <a:gd name="T21" fmla="*/ 0 w 8"/>
              <a:gd name="T22" fmla="*/ 0 h 168"/>
              <a:gd name="T23" fmla="*/ 8 w 8"/>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8">
                <a:moveTo>
                  <a:pt x="0" y="0"/>
                </a:moveTo>
                <a:lnTo>
                  <a:pt x="8" y="0"/>
                </a:lnTo>
                <a:lnTo>
                  <a:pt x="8" y="168"/>
                </a:lnTo>
                <a:lnTo>
                  <a:pt x="4" y="168"/>
                </a:lnTo>
                <a:lnTo>
                  <a:pt x="0" y="16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12" name="Freeform 66"/>
          <p:cNvSpPr>
            <a:spLocks/>
          </p:cNvSpPr>
          <p:nvPr/>
        </p:nvSpPr>
        <p:spPr bwMode="auto">
          <a:xfrm>
            <a:off x="2851150" y="4427538"/>
            <a:ext cx="554038" cy="1587"/>
          </a:xfrm>
          <a:custGeom>
            <a:avLst/>
            <a:gdLst>
              <a:gd name="T0" fmla="*/ 2147483647 w 349"/>
              <a:gd name="T1" fmla="*/ 0 h 1587"/>
              <a:gd name="T2" fmla="*/ 0 w 349"/>
              <a:gd name="T3" fmla="*/ 0 h 1587"/>
              <a:gd name="T4" fmla="*/ 2147483647 w 349"/>
              <a:gd name="T5" fmla="*/ 0 h 1587"/>
              <a:gd name="T6" fmla="*/ 0 60000 65536"/>
              <a:gd name="T7" fmla="*/ 0 60000 65536"/>
              <a:gd name="T8" fmla="*/ 0 60000 65536"/>
              <a:gd name="T9" fmla="*/ 0 w 349"/>
              <a:gd name="T10" fmla="*/ 0 h 1587"/>
              <a:gd name="T11" fmla="*/ 349 w 349"/>
              <a:gd name="T12" fmla="*/ 1587 h 1587"/>
            </a:gdLst>
            <a:ahLst/>
            <a:cxnLst>
              <a:cxn ang="T6">
                <a:pos x="T0" y="T1"/>
              </a:cxn>
              <a:cxn ang="T7">
                <a:pos x="T2" y="T3"/>
              </a:cxn>
              <a:cxn ang="T8">
                <a:pos x="T4" y="T5"/>
              </a:cxn>
            </a:cxnLst>
            <a:rect l="T9" t="T10" r="T11" b="T12"/>
            <a:pathLst>
              <a:path w="349" h="1587">
                <a:moveTo>
                  <a:pt x="349" y="0"/>
                </a:moveTo>
                <a:lnTo>
                  <a:pt x="0" y="0"/>
                </a:lnTo>
                <a:lnTo>
                  <a:pt x="3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13" name="Freeform 67"/>
          <p:cNvSpPr>
            <a:spLocks/>
          </p:cNvSpPr>
          <p:nvPr/>
        </p:nvSpPr>
        <p:spPr bwMode="auto">
          <a:xfrm>
            <a:off x="2832100" y="4402138"/>
            <a:ext cx="592138" cy="50800"/>
          </a:xfrm>
          <a:custGeom>
            <a:avLst/>
            <a:gdLst>
              <a:gd name="T0" fmla="*/ 2147483647 w 373"/>
              <a:gd name="T1" fmla="*/ 0 h 32"/>
              <a:gd name="T2" fmla="*/ 2147483647 w 373"/>
              <a:gd name="T3" fmla="*/ 2147483647 h 32"/>
              <a:gd name="T4" fmla="*/ 2147483647 w 373"/>
              <a:gd name="T5" fmla="*/ 2147483647 h 32"/>
              <a:gd name="T6" fmla="*/ 2147483647 w 373"/>
              <a:gd name="T7" fmla="*/ 2147483647 h 32"/>
              <a:gd name="T8" fmla="*/ 0 w 373"/>
              <a:gd name="T9" fmla="*/ 2147483647 h 32"/>
              <a:gd name="T10" fmla="*/ 2147483647 w 373"/>
              <a:gd name="T11" fmla="*/ 0 h 32"/>
              <a:gd name="T12" fmla="*/ 2147483647 w 373"/>
              <a:gd name="T13" fmla="*/ 0 h 32"/>
              <a:gd name="T14" fmla="*/ 2147483647 w 373"/>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32"/>
              <a:gd name="T26" fmla="*/ 373 w 373"/>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32">
                <a:moveTo>
                  <a:pt x="354" y="0"/>
                </a:moveTo>
                <a:lnTo>
                  <a:pt x="373" y="16"/>
                </a:lnTo>
                <a:lnTo>
                  <a:pt x="369" y="32"/>
                </a:lnTo>
                <a:lnTo>
                  <a:pt x="4" y="32"/>
                </a:lnTo>
                <a:lnTo>
                  <a:pt x="0" y="16"/>
                </a:lnTo>
                <a:lnTo>
                  <a:pt x="20" y="0"/>
                </a:lnTo>
                <a:lnTo>
                  <a:pt x="3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14" name="Freeform 68"/>
          <p:cNvSpPr>
            <a:spLocks/>
          </p:cNvSpPr>
          <p:nvPr/>
        </p:nvSpPr>
        <p:spPr bwMode="auto">
          <a:xfrm>
            <a:off x="3411538" y="4194175"/>
            <a:ext cx="188912" cy="246063"/>
          </a:xfrm>
          <a:custGeom>
            <a:avLst/>
            <a:gdLst>
              <a:gd name="T0" fmla="*/ 2147483647 w 119"/>
              <a:gd name="T1" fmla="*/ 0 h 155"/>
              <a:gd name="T2" fmla="*/ 0 w 119"/>
              <a:gd name="T3" fmla="*/ 2147483647 h 155"/>
              <a:gd name="T4" fmla="*/ 2147483647 w 119"/>
              <a:gd name="T5" fmla="*/ 0 h 155"/>
              <a:gd name="T6" fmla="*/ 0 60000 65536"/>
              <a:gd name="T7" fmla="*/ 0 60000 65536"/>
              <a:gd name="T8" fmla="*/ 0 60000 65536"/>
              <a:gd name="T9" fmla="*/ 0 w 119"/>
              <a:gd name="T10" fmla="*/ 0 h 155"/>
              <a:gd name="T11" fmla="*/ 119 w 119"/>
              <a:gd name="T12" fmla="*/ 155 h 155"/>
            </a:gdLst>
            <a:ahLst/>
            <a:cxnLst>
              <a:cxn ang="T6">
                <a:pos x="T0" y="T1"/>
              </a:cxn>
              <a:cxn ang="T7">
                <a:pos x="T2" y="T3"/>
              </a:cxn>
              <a:cxn ang="T8">
                <a:pos x="T4" y="T5"/>
              </a:cxn>
            </a:cxnLst>
            <a:rect l="T9" t="T10" r="T11" b="T12"/>
            <a:pathLst>
              <a:path w="119" h="155">
                <a:moveTo>
                  <a:pt x="119" y="0"/>
                </a:moveTo>
                <a:lnTo>
                  <a:pt x="0" y="155"/>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15" name="Line 69"/>
          <p:cNvSpPr>
            <a:spLocks noChangeShapeType="1"/>
          </p:cNvSpPr>
          <p:nvPr/>
        </p:nvSpPr>
        <p:spPr bwMode="auto">
          <a:xfrm flipH="1">
            <a:off x="2844800" y="4421188"/>
            <a:ext cx="554038"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816" name="Line 70"/>
          <p:cNvSpPr>
            <a:spLocks noChangeShapeType="1"/>
          </p:cNvSpPr>
          <p:nvPr/>
        </p:nvSpPr>
        <p:spPr bwMode="auto">
          <a:xfrm flipH="1">
            <a:off x="3411538" y="4194175"/>
            <a:ext cx="182562" cy="2397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817" name="Freeform 71"/>
          <p:cNvSpPr>
            <a:spLocks/>
          </p:cNvSpPr>
          <p:nvPr/>
        </p:nvSpPr>
        <p:spPr bwMode="auto">
          <a:xfrm>
            <a:off x="3394075" y="4194175"/>
            <a:ext cx="212725" cy="292100"/>
          </a:xfrm>
          <a:custGeom>
            <a:avLst/>
            <a:gdLst>
              <a:gd name="T0" fmla="*/ 2147483647 w 134"/>
              <a:gd name="T1" fmla="*/ 0 h 184"/>
              <a:gd name="T2" fmla="*/ 2147483647 w 134"/>
              <a:gd name="T3" fmla="*/ 0 h 184"/>
              <a:gd name="T4" fmla="*/ 2147483647 w 134"/>
              <a:gd name="T5" fmla="*/ 0 h 184"/>
              <a:gd name="T6" fmla="*/ 2147483647 w 134"/>
              <a:gd name="T7" fmla="*/ 2147483647 h 184"/>
              <a:gd name="T8" fmla="*/ 2147483647 w 134"/>
              <a:gd name="T9" fmla="*/ 2147483647 h 184"/>
              <a:gd name="T10" fmla="*/ 0 w 134"/>
              <a:gd name="T11" fmla="*/ 2147483647 h 184"/>
              <a:gd name="T12" fmla="*/ 2147483647 w 134"/>
              <a:gd name="T13" fmla="*/ 0 h 184"/>
              <a:gd name="T14" fmla="*/ 2147483647 w 134"/>
              <a:gd name="T15" fmla="*/ 0 h 184"/>
              <a:gd name="T16" fmla="*/ 0 60000 65536"/>
              <a:gd name="T17" fmla="*/ 0 60000 65536"/>
              <a:gd name="T18" fmla="*/ 0 60000 65536"/>
              <a:gd name="T19" fmla="*/ 0 60000 65536"/>
              <a:gd name="T20" fmla="*/ 0 60000 65536"/>
              <a:gd name="T21" fmla="*/ 0 60000 65536"/>
              <a:gd name="T22" fmla="*/ 0 60000 65536"/>
              <a:gd name="T23" fmla="*/ 0 60000 65536"/>
              <a:gd name="T24" fmla="*/ 0 w 134"/>
              <a:gd name="T25" fmla="*/ 0 h 184"/>
              <a:gd name="T26" fmla="*/ 134 w 134"/>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 h="184">
                <a:moveTo>
                  <a:pt x="122" y="0"/>
                </a:moveTo>
                <a:lnTo>
                  <a:pt x="130" y="0"/>
                </a:lnTo>
                <a:lnTo>
                  <a:pt x="134" y="0"/>
                </a:lnTo>
                <a:lnTo>
                  <a:pt x="23" y="184"/>
                </a:lnTo>
                <a:lnTo>
                  <a:pt x="19" y="147"/>
                </a:lnTo>
                <a:lnTo>
                  <a:pt x="0" y="131"/>
                </a:lnTo>
                <a:lnTo>
                  <a:pt x="1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18" name="Freeform 72"/>
          <p:cNvSpPr>
            <a:spLocks/>
          </p:cNvSpPr>
          <p:nvPr/>
        </p:nvSpPr>
        <p:spPr bwMode="auto">
          <a:xfrm>
            <a:off x="3235325" y="4037013"/>
            <a:ext cx="352425" cy="150812"/>
          </a:xfrm>
          <a:custGeom>
            <a:avLst/>
            <a:gdLst>
              <a:gd name="T0" fmla="*/ 0 w 222"/>
              <a:gd name="T1" fmla="*/ 0 h 95"/>
              <a:gd name="T2" fmla="*/ 2147483647 w 222"/>
              <a:gd name="T3" fmla="*/ 2147483647 h 95"/>
              <a:gd name="T4" fmla="*/ 0 w 222"/>
              <a:gd name="T5" fmla="*/ 0 h 95"/>
              <a:gd name="T6" fmla="*/ 0 60000 65536"/>
              <a:gd name="T7" fmla="*/ 0 60000 65536"/>
              <a:gd name="T8" fmla="*/ 0 60000 65536"/>
              <a:gd name="T9" fmla="*/ 0 w 222"/>
              <a:gd name="T10" fmla="*/ 0 h 95"/>
              <a:gd name="T11" fmla="*/ 222 w 222"/>
              <a:gd name="T12" fmla="*/ 95 h 95"/>
            </a:gdLst>
            <a:ahLst/>
            <a:cxnLst>
              <a:cxn ang="T6">
                <a:pos x="T0" y="T1"/>
              </a:cxn>
              <a:cxn ang="T7">
                <a:pos x="T2" y="T3"/>
              </a:cxn>
              <a:cxn ang="T8">
                <a:pos x="T4" y="T5"/>
              </a:cxn>
            </a:cxnLst>
            <a:rect l="T9" t="T10" r="T11" b="T12"/>
            <a:pathLst>
              <a:path w="222" h="95">
                <a:moveTo>
                  <a:pt x="0" y="0"/>
                </a:moveTo>
                <a:lnTo>
                  <a:pt x="222" y="9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19" name="Freeform 73"/>
          <p:cNvSpPr>
            <a:spLocks/>
          </p:cNvSpPr>
          <p:nvPr/>
        </p:nvSpPr>
        <p:spPr bwMode="auto">
          <a:xfrm>
            <a:off x="3228975" y="4024313"/>
            <a:ext cx="371475" cy="169862"/>
          </a:xfrm>
          <a:custGeom>
            <a:avLst/>
            <a:gdLst>
              <a:gd name="T0" fmla="*/ 0 w 234"/>
              <a:gd name="T1" fmla="*/ 2147483647 h 107"/>
              <a:gd name="T2" fmla="*/ 2147483647 w 234"/>
              <a:gd name="T3" fmla="*/ 0 h 107"/>
              <a:gd name="T4" fmla="*/ 2147483647 w 234"/>
              <a:gd name="T5" fmla="*/ 2147483647 h 107"/>
              <a:gd name="T6" fmla="*/ 2147483647 w 234"/>
              <a:gd name="T7" fmla="*/ 2147483647 h 107"/>
              <a:gd name="T8" fmla="*/ 2147483647 w 234"/>
              <a:gd name="T9" fmla="*/ 2147483647 h 107"/>
              <a:gd name="T10" fmla="*/ 0 w 234"/>
              <a:gd name="T11" fmla="*/ 2147483647 h 107"/>
              <a:gd name="T12" fmla="*/ 0 w 234"/>
              <a:gd name="T13" fmla="*/ 2147483647 h 107"/>
              <a:gd name="T14" fmla="*/ 0 60000 65536"/>
              <a:gd name="T15" fmla="*/ 0 60000 65536"/>
              <a:gd name="T16" fmla="*/ 0 60000 65536"/>
              <a:gd name="T17" fmla="*/ 0 60000 65536"/>
              <a:gd name="T18" fmla="*/ 0 60000 65536"/>
              <a:gd name="T19" fmla="*/ 0 60000 65536"/>
              <a:gd name="T20" fmla="*/ 0 60000 65536"/>
              <a:gd name="T21" fmla="*/ 0 w 234"/>
              <a:gd name="T22" fmla="*/ 0 h 107"/>
              <a:gd name="T23" fmla="*/ 234 w 234"/>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4" h="107">
                <a:moveTo>
                  <a:pt x="0" y="13"/>
                </a:moveTo>
                <a:lnTo>
                  <a:pt x="4" y="0"/>
                </a:lnTo>
                <a:lnTo>
                  <a:pt x="230" y="98"/>
                </a:lnTo>
                <a:lnTo>
                  <a:pt x="234" y="107"/>
                </a:lnTo>
                <a:lnTo>
                  <a:pt x="226" y="107"/>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20" name="Freeform 74"/>
          <p:cNvSpPr>
            <a:spLocks/>
          </p:cNvSpPr>
          <p:nvPr/>
        </p:nvSpPr>
        <p:spPr bwMode="auto">
          <a:xfrm>
            <a:off x="2662238" y="4030663"/>
            <a:ext cx="371475" cy="157162"/>
          </a:xfrm>
          <a:custGeom>
            <a:avLst/>
            <a:gdLst>
              <a:gd name="T0" fmla="*/ 0 w 234"/>
              <a:gd name="T1" fmla="*/ 2147483647 h 99"/>
              <a:gd name="T2" fmla="*/ 2147483647 w 234"/>
              <a:gd name="T3" fmla="*/ 0 h 99"/>
              <a:gd name="T4" fmla="*/ 0 w 234"/>
              <a:gd name="T5" fmla="*/ 2147483647 h 99"/>
              <a:gd name="T6" fmla="*/ 0 60000 65536"/>
              <a:gd name="T7" fmla="*/ 0 60000 65536"/>
              <a:gd name="T8" fmla="*/ 0 60000 65536"/>
              <a:gd name="T9" fmla="*/ 0 w 234"/>
              <a:gd name="T10" fmla="*/ 0 h 99"/>
              <a:gd name="T11" fmla="*/ 234 w 234"/>
              <a:gd name="T12" fmla="*/ 99 h 99"/>
            </a:gdLst>
            <a:ahLst/>
            <a:cxnLst>
              <a:cxn ang="T6">
                <a:pos x="T0" y="T1"/>
              </a:cxn>
              <a:cxn ang="T7">
                <a:pos x="T2" y="T3"/>
              </a:cxn>
              <a:cxn ang="T8">
                <a:pos x="T4" y="T5"/>
              </a:cxn>
            </a:cxnLst>
            <a:rect l="T9" t="T10" r="T11" b="T12"/>
            <a:pathLst>
              <a:path w="234" h="99">
                <a:moveTo>
                  <a:pt x="0" y="99"/>
                </a:moveTo>
                <a:lnTo>
                  <a:pt x="234" y="0"/>
                </a:lnTo>
                <a:lnTo>
                  <a:pt x="0"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21" name="Line 75"/>
          <p:cNvSpPr>
            <a:spLocks noChangeShapeType="1"/>
          </p:cNvSpPr>
          <p:nvPr/>
        </p:nvSpPr>
        <p:spPr bwMode="auto">
          <a:xfrm>
            <a:off x="3235325" y="4030663"/>
            <a:ext cx="352425" cy="1571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822" name="Line 76"/>
          <p:cNvSpPr>
            <a:spLocks noChangeShapeType="1"/>
          </p:cNvSpPr>
          <p:nvPr/>
        </p:nvSpPr>
        <p:spPr bwMode="auto">
          <a:xfrm flipV="1">
            <a:off x="2655888" y="4024313"/>
            <a:ext cx="371475" cy="16351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823" name="Freeform 77"/>
          <p:cNvSpPr>
            <a:spLocks/>
          </p:cNvSpPr>
          <p:nvPr/>
        </p:nvSpPr>
        <p:spPr bwMode="auto">
          <a:xfrm>
            <a:off x="2649538" y="4024313"/>
            <a:ext cx="384175" cy="169862"/>
          </a:xfrm>
          <a:custGeom>
            <a:avLst/>
            <a:gdLst>
              <a:gd name="T0" fmla="*/ 2147483647 w 242"/>
              <a:gd name="T1" fmla="*/ 2147483647 h 107"/>
              <a:gd name="T2" fmla="*/ 0 w 242"/>
              <a:gd name="T3" fmla="*/ 2147483647 h 107"/>
              <a:gd name="T4" fmla="*/ 2147483647 w 242"/>
              <a:gd name="T5" fmla="*/ 2147483647 h 107"/>
              <a:gd name="T6" fmla="*/ 2147483647 w 242"/>
              <a:gd name="T7" fmla="*/ 0 h 107"/>
              <a:gd name="T8" fmla="*/ 2147483647 w 242"/>
              <a:gd name="T9" fmla="*/ 2147483647 h 107"/>
              <a:gd name="T10" fmla="*/ 2147483647 w 242"/>
              <a:gd name="T11" fmla="*/ 2147483647 h 107"/>
              <a:gd name="T12" fmla="*/ 2147483647 w 242"/>
              <a:gd name="T13" fmla="*/ 2147483647 h 107"/>
              <a:gd name="T14" fmla="*/ 0 60000 65536"/>
              <a:gd name="T15" fmla="*/ 0 60000 65536"/>
              <a:gd name="T16" fmla="*/ 0 60000 65536"/>
              <a:gd name="T17" fmla="*/ 0 60000 65536"/>
              <a:gd name="T18" fmla="*/ 0 60000 65536"/>
              <a:gd name="T19" fmla="*/ 0 60000 65536"/>
              <a:gd name="T20" fmla="*/ 0 60000 65536"/>
              <a:gd name="T21" fmla="*/ 0 w 242"/>
              <a:gd name="T22" fmla="*/ 0 h 107"/>
              <a:gd name="T23" fmla="*/ 242 w 242"/>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 h="107">
                <a:moveTo>
                  <a:pt x="8" y="107"/>
                </a:moveTo>
                <a:lnTo>
                  <a:pt x="0" y="107"/>
                </a:lnTo>
                <a:lnTo>
                  <a:pt x="4" y="98"/>
                </a:lnTo>
                <a:lnTo>
                  <a:pt x="242" y="0"/>
                </a:lnTo>
                <a:lnTo>
                  <a:pt x="242" y="8"/>
                </a:lnTo>
                <a:lnTo>
                  <a:pt x="8"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24" name="Freeform 78"/>
          <p:cNvSpPr>
            <a:spLocks/>
          </p:cNvSpPr>
          <p:nvPr/>
        </p:nvSpPr>
        <p:spPr bwMode="auto">
          <a:xfrm>
            <a:off x="2649538" y="4194175"/>
            <a:ext cx="195262" cy="246063"/>
          </a:xfrm>
          <a:custGeom>
            <a:avLst/>
            <a:gdLst>
              <a:gd name="T0" fmla="*/ 2147483647 w 123"/>
              <a:gd name="T1" fmla="*/ 2147483647 h 155"/>
              <a:gd name="T2" fmla="*/ 0 w 123"/>
              <a:gd name="T3" fmla="*/ 0 h 155"/>
              <a:gd name="T4" fmla="*/ 2147483647 w 123"/>
              <a:gd name="T5" fmla="*/ 2147483647 h 155"/>
              <a:gd name="T6" fmla="*/ 0 60000 65536"/>
              <a:gd name="T7" fmla="*/ 0 60000 65536"/>
              <a:gd name="T8" fmla="*/ 0 60000 65536"/>
              <a:gd name="T9" fmla="*/ 0 w 123"/>
              <a:gd name="T10" fmla="*/ 0 h 155"/>
              <a:gd name="T11" fmla="*/ 123 w 123"/>
              <a:gd name="T12" fmla="*/ 155 h 155"/>
            </a:gdLst>
            <a:ahLst/>
            <a:cxnLst>
              <a:cxn ang="T6">
                <a:pos x="T0" y="T1"/>
              </a:cxn>
              <a:cxn ang="T7">
                <a:pos x="T2" y="T3"/>
              </a:cxn>
              <a:cxn ang="T8">
                <a:pos x="T4" y="T5"/>
              </a:cxn>
            </a:cxnLst>
            <a:rect l="T9" t="T10" r="T11" b="T12"/>
            <a:pathLst>
              <a:path w="123" h="155">
                <a:moveTo>
                  <a:pt x="123" y="155"/>
                </a:moveTo>
                <a:lnTo>
                  <a:pt x="0" y="0"/>
                </a:lnTo>
                <a:lnTo>
                  <a:pt x="123"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25" name="Freeform 79"/>
          <p:cNvSpPr>
            <a:spLocks/>
          </p:cNvSpPr>
          <p:nvPr/>
        </p:nvSpPr>
        <p:spPr bwMode="auto">
          <a:xfrm>
            <a:off x="2643188" y="4194175"/>
            <a:ext cx="220662" cy="292100"/>
          </a:xfrm>
          <a:custGeom>
            <a:avLst/>
            <a:gdLst>
              <a:gd name="T0" fmla="*/ 0 w 139"/>
              <a:gd name="T1" fmla="*/ 0 h 184"/>
              <a:gd name="T2" fmla="*/ 2147483647 w 139"/>
              <a:gd name="T3" fmla="*/ 0 h 184"/>
              <a:gd name="T4" fmla="*/ 2147483647 w 139"/>
              <a:gd name="T5" fmla="*/ 0 h 184"/>
              <a:gd name="T6" fmla="*/ 2147483647 w 139"/>
              <a:gd name="T7" fmla="*/ 2147483647 h 184"/>
              <a:gd name="T8" fmla="*/ 2147483647 w 139"/>
              <a:gd name="T9" fmla="*/ 2147483647 h 184"/>
              <a:gd name="T10" fmla="*/ 2147483647 w 139"/>
              <a:gd name="T11" fmla="*/ 2147483647 h 184"/>
              <a:gd name="T12" fmla="*/ 0 w 139"/>
              <a:gd name="T13" fmla="*/ 0 h 184"/>
              <a:gd name="T14" fmla="*/ 0 w 139"/>
              <a:gd name="T15" fmla="*/ 0 h 184"/>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184"/>
              <a:gd name="T26" fmla="*/ 139 w 139"/>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184">
                <a:moveTo>
                  <a:pt x="0" y="0"/>
                </a:moveTo>
                <a:lnTo>
                  <a:pt x="4" y="0"/>
                </a:lnTo>
                <a:lnTo>
                  <a:pt x="12" y="0"/>
                </a:lnTo>
                <a:lnTo>
                  <a:pt x="139" y="131"/>
                </a:lnTo>
                <a:lnTo>
                  <a:pt x="119" y="147"/>
                </a:lnTo>
                <a:lnTo>
                  <a:pt x="116" y="1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26" name="Freeform 80"/>
          <p:cNvSpPr>
            <a:spLocks/>
          </p:cNvSpPr>
          <p:nvPr/>
        </p:nvSpPr>
        <p:spPr bwMode="auto">
          <a:xfrm>
            <a:off x="3424238" y="4467225"/>
            <a:ext cx="1587" cy="103188"/>
          </a:xfrm>
          <a:custGeom>
            <a:avLst/>
            <a:gdLst>
              <a:gd name="T0" fmla="*/ 0 w 1587"/>
              <a:gd name="T1" fmla="*/ 2147483647 h 65"/>
              <a:gd name="T2" fmla="*/ 0 w 1587"/>
              <a:gd name="T3" fmla="*/ 0 h 65"/>
              <a:gd name="T4" fmla="*/ 0 w 1587"/>
              <a:gd name="T5" fmla="*/ 2147483647 h 65"/>
              <a:gd name="T6" fmla="*/ 0 60000 65536"/>
              <a:gd name="T7" fmla="*/ 0 60000 65536"/>
              <a:gd name="T8" fmla="*/ 0 60000 65536"/>
              <a:gd name="T9" fmla="*/ 0 w 1587"/>
              <a:gd name="T10" fmla="*/ 0 h 65"/>
              <a:gd name="T11" fmla="*/ 1587 w 1587"/>
              <a:gd name="T12" fmla="*/ 65 h 65"/>
            </a:gdLst>
            <a:ahLst/>
            <a:cxnLst>
              <a:cxn ang="T6">
                <a:pos x="T0" y="T1"/>
              </a:cxn>
              <a:cxn ang="T7">
                <a:pos x="T2" y="T3"/>
              </a:cxn>
              <a:cxn ang="T8">
                <a:pos x="T4" y="T5"/>
              </a:cxn>
            </a:cxnLst>
            <a:rect l="T9" t="T10" r="T11" b="T12"/>
            <a:pathLst>
              <a:path w="1587" h="65">
                <a:moveTo>
                  <a:pt x="0" y="65"/>
                </a:moveTo>
                <a:lnTo>
                  <a:pt x="0" y="0"/>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27" name="Line 81"/>
          <p:cNvSpPr>
            <a:spLocks noChangeShapeType="1"/>
          </p:cNvSpPr>
          <p:nvPr/>
        </p:nvSpPr>
        <p:spPr bwMode="auto">
          <a:xfrm flipH="1" flipV="1">
            <a:off x="2649538" y="4194175"/>
            <a:ext cx="188912" cy="2397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828" name="Line 82"/>
          <p:cNvSpPr>
            <a:spLocks noChangeShapeType="1"/>
          </p:cNvSpPr>
          <p:nvPr/>
        </p:nvSpPr>
        <p:spPr bwMode="auto">
          <a:xfrm flipV="1">
            <a:off x="3417888" y="4467225"/>
            <a:ext cx="1587" cy="1031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829" name="Freeform 83"/>
          <p:cNvSpPr>
            <a:spLocks/>
          </p:cNvSpPr>
          <p:nvPr/>
        </p:nvSpPr>
        <p:spPr bwMode="auto">
          <a:xfrm>
            <a:off x="3417888" y="4427538"/>
            <a:ext cx="12700" cy="149225"/>
          </a:xfrm>
          <a:custGeom>
            <a:avLst/>
            <a:gdLst>
              <a:gd name="T0" fmla="*/ 2147483647 w 8"/>
              <a:gd name="T1" fmla="*/ 2147483647 h 94"/>
              <a:gd name="T2" fmla="*/ 0 w 8"/>
              <a:gd name="T3" fmla="*/ 2147483647 h 94"/>
              <a:gd name="T4" fmla="*/ 0 w 8"/>
              <a:gd name="T5" fmla="*/ 2147483647 h 94"/>
              <a:gd name="T6" fmla="*/ 2147483647 w 8"/>
              <a:gd name="T7" fmla="*/ 0 h 94"/>
              <a:gd name="T8" fmla="*/ 2147483647 w 8"/>
              <a:gd name="T9" fmla="*/ 2147483647 h 94"/>
              <a:gd name="T10" fmla="*/ 2147483647 w 8"/>
              <a:gd name="T11" fmla="*/ 2147483647 h 94"/>
              <a:gd name="T12" fmla="*/ 2147483647 w 8"/>
              <a:gd name="T13" fmla="*/ 2147483647 h 94"/>
              <a:gd name="T14" fmla="*/ 0 60000 65536"/>
              <a:gd name="T15" fmla="*/ 0 60000 65536"/>
              <a:gd name="T16" fmla="*/ 0 60000 65536"/>
              <a:gd name="T17" fmla="*/ 0 60000 65536"/>
              <a:gd name="T18" fmla="*/ 0 60000 65536"/>
              <a:gd name="T19" fmla="*/ 0 60000 65536"/>
              <a:gd name="T20" fmla="*/ 0 60000 65536"/>
              <a:gd name="T21" fmla="*/ 0 w 8"/>
              <a:gd name="T22" fmla="*/ 0 h 94"/>
              <a:gd name="T23" fmla="*/ 8 w 8"/>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94">
                <a:moveTo>
                  <a:pt x="8" y="94"/>
                </a:moveTo>
                <a:lnTo>
                  <a:pt x="0" y="94"/>
                </a:lnTo>
                <a:lnTo>
                  <a:pt x="0" y="16"/>
                </a:lnTo>
                <a:lnTo>
                  <a:pt x="4" y="0"/>
                </a:lnTo>
                <a:lnTo>
                  <a:pt x="8" y="37"/>
                </a:lnTo>
                <a:lnTo>
                  <a:pt x="8"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30" name="Freeform 84"/>
          <p:cNvSpPr>
            <a:spLocks/>
          </p:cNvSpPr>
          <p:nvPr/>
        </p:nvSpPr>
        <p:spPr bwMode="auto">
          <a:xfrm>
            <a:off x="2832100" y="4467225"/>
            <a:ext cx="1588" cy="103188"/>
          </a:xfrm>
          <a:custGeom>
            <a:avLst/>
            <a:gdLst>
              <a:gd name="T0" fmla="*/ 0 w 1588"/>
              <a:gd name="T1" fmla="*/ 0 h 65"/>
              <a:gd name="T2" fmla="*/ 0 w 1588"/>
              <a:gd name="T3" fmla="*/ 2147483647 h 65"/>
              <a:gd name="T4" fmla="*/ 0 w 1588"/>
              <a:gd name="T5" fmla="*/ 0 h 65"/>
              <a:gd name="T6" fmla="*/ 0 60000 65536"/>
              <a:gd name="T7" fmla="*/ 0 60000 65536"/>
              <a:gd name="T8" fmla="*/ 0 60000 65536"/>
              <a:gd name="T9" fmla="*/ 0 w 1588"/>
              <a:gd name="T10" fmla="*/ 0 h 65"/>
              <a:gd name="T11" fmla="*/ 1588 w 1588"/>
              <a:gd name="T12" fmla="*/ 65 h 65"/>
            </a:gdLst>
            <a:ahLst/>
            <a:cxnLst>
              <a:cxn ang="T6">
                <a:pos x="T0" y="T1"/>
              </a:cxn>
              <a:cxn ang="T7">
                <a:pos x="T2" y="T3"/>
              </a:cxn>
              <a:cxn ang="T8">
                <a:pos x="T4" y="T5"/>
              </a:cxn>
            </a:cxnLst>
            <a:rect l="T9" t="T10" r="T11" b="T12"/>
            <a:pathLst>
              <a:path w="1588" h="65">
                <a:moveTo>
                  <a:pt x="0" y="0"/>
                </a:moveTo>
                <a:lnTo>
                  <a:pt x="0"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31" name="Freeform 85"/>
          <p:cNvSpPr>
            <a:spLocks/>
          </p:cNvSpPr>
          <p:nvPr/>
        </p:nvSpPr>
        <p:spPr bwMode="auto">
          <a:xfrm>
            <a:off x="2827338" y="4427538"/>
            <a:ext cx="11112" cy="149225"/>
          </a:xfrm>
          <a:custGeom>
            <a:avLst/>
            <a:gdLst>
              <a:gd name="T0" fmla="*/ 2147483647 w 7"/>
              <a:gd name="T1" fmla="*/ 2147483647 h 94"/>
              <a:gd name="T2" fmla="*/ 0 w 7"/>
              <a:gd name="T3" fmla="*/ 2147483647 h 94"/>
              <a:gd name="T4" fmla="*/ 0 w 7"/>
              <a:gd name="T5" fmla="*/ 2147483647 h 94"/>
              <a:gd name="T6" fmla="*/ 2147483647 w 7"/>
              <a:gd name="T7" fmla="*/ 0 h 94"/>
              <a:gd name="T8" fmla="*/ 2147483647 w 7"/>
              <a:gd name="T9" fmla="*/ 2147483647 h 94"/>
              <a:gd name="T10" fmla="*/ 2147483647 w 7"/>
              <a:gd name="T11" fmla="*/ 2147483647 h 94"/>
              <a:gd name="T12" fmla="*/ 2147483647 w 7"/>
              <a:gd name="T13" fmla="*/ 2147483647 h 94"/>
              <a:gd name="T14" fmla="*/ 0 60000 65536"/>
              <a:gd name="T15" fmla="*/ 0 60000 65536"/>
              <a:gd name="T16" fmla="*/ 0 60000 65536"/>
              <a:gd name="T17" fmla="*/ 0 60000 65536"/>
              <a:gd name="T18" fmla="*/ 0 60000 65536"/>
              <a:gd name="T19" fmla="*/ 0 60000 65536"/>
              <a:gd name="T20" fmla="*/ 0 60000 65536"/>
              <a:gd name="T21" fmla="*/ 0 w 7"/>
              <a:gd name="T22" fmla="*/ 0 h 94"/>
              <a:gd name="T23" fmla="*/ 7 w 7"/>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94">
                <a:moveTo>
                  <a:pt x="7" y="94"/>
                </a:moveTo>
                <a:lnTo>
                  <a:pt x="0" y="94"/>
                </a:lnTo>
                <a:lnTo>
                  <a:pt x="0" y="37"/>
                </a:lnTo>
                <a:lnTo>
                  <a:pt x="3" y="0"/>
                </a:lnTo>
                <a:lnTo>
                  <a:pt x="7" y="16"/>
                </a:lnTo>
                <a:lnTo>
                  <a:pt x="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32" name="Freeform 86"/>
          <p:cNvSpPr>
            <a:spLocks/>
          </p:cNvSpPr>
          <p:nvPr/>
        </p:nvSpPr>
        <p:spPr bwMode="auto">
          <a:xfrm>
            <a:off x="2649538" y="3868738"/>
            <a:ext cx="1587" cy="319087"/>
          </a:xfrm>
          <a:custGeom>
            <a:avLst/>
            <a:gdLst>
              <a:gd name="T0" fmla="*/ 0 w 1587"/>
              <a:gd name="T1" fmla="*/ 0 h 201"/>
              <a:gd name="T2" fmla="*/ 0 w 1587"/>
              <a:gd name="T3" fmla="*/ 2147483647 h 201"/>
              <a:gd name="T4" fmla="*/ 0 w 1587"/>
              <a:gd name="T5" fmla="*/ 0 h 201"/>
              <a:gd name="T6" fmla="*/ 0 60000 65536"/>
              <a:gd name="T7" fmla="*/ 0 60000 65536"/>
              <a:gd name="T8" fmla="*/ 0 60000 65536"/>
              <a:gd name="T9" fmla="*/ 0 w 1587"/>
              <a:gd name="T10" fmla="*/ 0 h 201"/>
              <a:gd name="T11" fmla="*/ 1587 w 1587"/>
              <a:gd name="T12" fmla="*/ 201 h 201"/>
            </a:gdLst>
            <a:ahLst/>
            <a:cxnLst>
              <a:cxn ang="T6">
                <a:pos x="T0" y="T1"/>
              </a:cxn>
              <a:cxn ang="T7">
                <a:pos x="T2" y="T3"/>
              </a:cxn>
              <a:cxn ang="T8">
                <a:pos x="T4" y="T5"/>
              </a:cxn>
            </a:cxnLst>
            <a:rect l="T9" t="T10" r="T11" b="T12"/>
            <a:pathLst>
              <a:path w="1587" h="201">
                <a:moveTo>
                  <a:pt x="0" y="0"/>
                </a:moveTo>
                <a:lnTo>
                  <a:pt x="0" y="2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33" name="Line 87"/>
          <p:cNvSpPr>
            <a:spLocks noChangeShapeType="1"/>
          </p:cNvSpPr>
          <p:nvPr/>
        </p:nvSpPr>
        <p:spPr bwMode="auto">
          <a:xfrm>
            <a:off x="2832100" y="4467225"/>
            <a:ext cx="1588" cy="1031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834" name="Line 88"/>
          <p:cNvSpPr>
            <a:spLocks noChangeShapeType="1"/>
          </p:cNvSpPr>
          <p:nvPr/>
        </p:nvSpPr>
        <p:spPr bwMode="auto">
          <a:xfrm>
            <a:off x="2649538" y="3868738"/>
            <a:ext cx="1587" cy="3111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835" name="Freeform 89"/>
          <p:cNvSpPr>
            <a:spLocks/>
          </p:cNvSpPr>
          <p:nvPr/>
        </p:nvSpPr>
        <p:spPr bwMode="auto">
          <a:xfrm>
            <a:off x="2643188" y="3862388"/>
            <a:ext cx="12700" cy="331787"/>
          </a:xfrm>
          <a:custGeom>
            <a:avLst/>
            <a:gdLst>
              <a:gd name="T0" fmla="*/ 0 w 8"/>
              <a:gd name="T1" fmla="*/ 2147483647 h 209"/>
              <a:gd name="T2" fmla="*/ 2147483647 w 8"/>
              <a:gd name="T3" fmla="*/ 0 h 209"/>
              <a:gd name="T4" fmla="*/ 2147483647 w 8"/>
              <a:gd name="T5" fmla="*/ 2147483647 h 209"/>
              <a:gd name="T6" fmla="*/ 2147483647 w 8"/>
              <a:gd name="T7" fmla="*/ 2147483647 h 209"/>
              <a:gd name="T8" fmla="*/ 0 w 8"/>
              <a:gd name="T9" fmla="*/ 2147483647 h 209"/>
              <a:gd name="T10" fmla="*/ 0 w 8"/>
              <a:gd name="T11" fmla="*/ 2147483647 h 209"/>
              <a:gd name="T12" fmla="*/ 0 w 8"/>
              <a:gd name="T13" fmla="*/ 2147483647 h 209"/>
              <a:gd name="T14" fmla="*/ 0 60000 65536"/>
              <a:gd name="T15" fmla="*/ 0 60000 65536"/>
              <a:gd name="T16" fmla="*/ 0 60000 65536"/>
              <a:gd name="T17" fmla="*/ 0 60000 65536"/>
              <a:gd name="T18" fmla="*/ 0 60000 65536"/>
              <a:gd name="T19" fmla="*/ 0 60000 65536"/>
              <a:gd name="T20" fmla="*/ 0 60000 65536"/>
              <a:gd name="T21" fmla="*/ 0 w 8"/>
              <a:gd name="T22" fmla="*/ 0 h 209"/>
              <a:gd name="T23" fmla="*/ 8 w 8"/>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09">
                <a:moveTo>
                  <a:pt x="0" y="12"/>
                </a:moveTo>
                <a:lnTo>
                  <a:pt x="8" y="0"/>
                </a:lnTo>
                <a:lnTo>
                  <a:pt x="8" y="200"/>
                </a:lnTo>
                <a:lnTo>
                  <a:pt x="4" y="209"/>
                </a:lnTo>
                <a:lnTo>
                  <a:pt x="0" y="209"/>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36" name="Freeform 90"/>
          <p:cNvSpPr>
            <a:spLocks/>
          </p:cNvSpPr>
          <p:nvPr/>
        </p:nvSpPr>
        <p:spPr bwMode="auto">
          <a:xfrm>
            <a:off x="3600450" y="3524250"/>
            <a:ext cx="1588" cy="663575"/>
          </a:xfrm>
          <a:custGeom>
            <a:avLst/>
            <a:gdLst>
              <a:gd name="T0" fmla="*/ 0 w 1588"/>
              <a:gd name="T1" fmla="*/ 0 h 418"/>
              <a:gd name="T2" fmla="*/ 0 w 1588"/>
              <a:gd name="T3" fmla="*/ 2147483647 h 418"/>
              <a:gd name="T4" fmla="*/ 0 w 1588"/>
              <a:gd name="T5" fmla="*/ 0 h 418"/>
              <a:gd name="T6" fmla="*/ 0 60000 65536"/>
              <a:gd name="T7" fmla="*/ 0 60000 65536"/>
              <a:gd name="T8" fmla="*/ 0 60000 65536"/>
              <a:gd name="T9" fmla="*/ 0 w 1588"/>
              <a:gd name="T10" fmla="*/ 0 h 418"/>
              <a:gd name="T11" fmla="*/ 1588 w 1588"/>
              <a:gd name="T12" fmla="*/ 418 h 418"/>
            </a:gdLst>
            <a:ahLst/>
            <a:cxnLst>
              <a:cxn ang="T6">
                <a:pos x="T0" y="T1"/>
              </a:cxn>
              <a:cxn ang="T7">
                <a:pos x="T2" y="T3"/>
              </a:cxn>
              <a:cxn ang="T8">
                <a:pos x="T4" y="T5"/>
              </a:cxn>
            </a:cxnLst>
            <a:rect l="T9" t="T10" r="T11" b="T12"/>
            <a:pathLst>
              <a:path w="1588" h="418">
                <a:moveTo>
                  <a:pt x="0" y="0"/>
                </a:moveTo>
                <a:lnTo>
                  <a:pt x="0" y="4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37" name="Freeform 91"/>
          <p:cNvSpPr>
            <a:spLocks/>
          </p:cNvSpPr>
          <p:nvPr/>
        </p:nvSpPr>
        <p:spPr bwMode="auto">
          <a:xfrm>
            <a:off x="3594100" y="3524250"/>
            <a:ext cx="12700" cy="669925"/>
          </a:xfrm>
          <a:custGeom>
            <a:avLst/>
            <a:gdLst>
              <a:gd name="T0" fmla="*/ 2147483647 w 8"/>
              <a:gd name="T1" fmla="*/ 2147483647 h 422"/>
              <a:gd name="T2" fmla="*/ 2147483647 w 8"/>
              <a:gd name="T3" fmla="*/ 2147483647 h 422"/>
              <a:gd name="T4" fmla="*/ 0 w 8"/>
              <a:gd name="T5" fmla="*/ 2147483647 h 422"/>
              <a:gd name="T6" fmla="*/ 0 w 8"/>
              <a:gd name="T7" fmla="*/ 0 h 422"/>
              <a:gd name="T8" fmla="*/ 2147483647 w 8"/>
              <a:gd name="T9" fmla="*/ 0 h 422"/>
              <a:gd name="T10" fmla="*/ 2147483647 w 8"/>
              <a:gd name="T11" fmla="*/ 2147483647 h 422"/>
              <a:gd name="T12" fmla="*/ 2147483647 w 8"/>
              <a:gd name="T13" fmla="*/ 2147483647 h 422"/>
              <a:gd name="T14" fmla="*/ 0 60000 65536"/>
              <a:gd name="T15" fmla="*/ 0 60000 65536"/>
              <a:gd name="T16" fmla="*/ 0 60000 65536"/>
              <a:gd name="T17" fmla="*/ 0 60000 65536"/>
              <a:gd name="T18" fmla="*/ 0 60000 65536"/>
              <a:gd name="T19" fmla="*/ 0 60000 65536"/>
              <a:gd name="T20" fmla="*/ 0 60000 65536"/>
              <a:gd name="T21" fmla="*/ 0 w 8"/>
              <a:gd name="T22" fmla="*/ 0 h 422"/>
              <a:gd name="T23" fmla="*/ 8 w 8"/>
              <a:gd name="T24" fmla="*/ 422 h 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22">
                <a:moveTo>
                  <a:pt x="8" y="422"/>
                </a:moveTo>
                <a:lnTo>
                  <a:pt x="4" y="422"/>
                </a:lnTo>
                <a:lnTo>
                  <a:pt x="0" y="413"/>
                </a:lnTo>
                <a:lnTo>
                  <a:pt x="0" y="0"/>
                </a:lnTo>
                <a:lnTo>
                  <a:pt x="8" y="0"/>
                </a:lnTo>
                <a:lnTo>
                  <a:pt x="8"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38" name="Freeform 92"/>
          <p:cNvSpPr>
            <a:spLocks/>
          </p:cNvSpPr>
          <p:nvPr/>
        </p:nvSpPr>
        <p:spPr bwMode="auto">
          <a:xfrm>
            <a:off x="2400300" y="3868738"/>
            <a:ext cx="249238" cy="1587"/>
          </a:xfrm>
          <a:custGeom>
            <a:avLst/>
            <a:gdLst>
              <a:gd name="T0" fmla="*/ 0 w 157"/>
              <a:gd name="T1" fmla="*/ 0 h 1587"/>
              <a:gd name="T2" fmla="*/ 2147483647 w 157"/>
              <a:gd name="T3" fmla="*/ 0 h 1587"/>
              <a:gd name="T4" fmla="*/ 0 w 157"/>
              <a:gd name="T5" fmla="*/ 0 h 1587"/>
              <a:gd name="T6" fmla="*/ 0 60000 65536"/>
              <a:gd name="T7" fmla="*/ 0 60000 65536"/>
              <a:gd name="T8" fmla="*/ 0 60000 65536"/>
              <a:gd name="T9" fmla="*/ 0 w 157"/>
              <a:gd name="T10" fmla="*/ 0 h 1587"/>
              <a:gd name="T11" fmla="*/ 157 w 157"/>
              <a:gd name="T12" fmla="*/ 1587 h 1587"/>
            </a:gdLst>
            <a:ahLst/>
            <a:cxnLst>
              <a:cxn ang="T6">
                <a:pos x="T0" y="T1"/>
              </a:cxn>
              <a:cxn ang="T7">
                <a:pos x="T2" y="T3"/>
              </a:cxn>
              <a:cxn ang="T8">
                <a:pos x="T4" y="T5"/>
              </a:cxn>
            </a:cxnLst>
            <a:rect l="T9" t="T10" r="T11" b="T12"/>
            <a:pathLst>
              <a:path w="157" h="1587">
                <a:moveTo>
                  <a:pt x="0" y="0"/>
                </a:moveTo>
                <a:lnTo>
                  <a:pt x="15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39" name="Line 93"/>
          <p:cNvSpPr>
            <a:spLocks noChangeShapeType="1"/>
          </p:cNvSpPr>
          <p:nvPr/>
        </p:nvSpPr>
        <p:spPr bwMode="auto">
          <a:xfrm>
            <a:off x="3600450" y="3524250"/>
            <a:ext cx="1588" cy="6556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840" name="Line 94"/>
          <p:cNvSpPr>
            <a:spLocks noChangeShapeType="1"/>
          </p:cNvSpPr>
          <p:nvPr/>
        </p:nvSpPr>
        <p:spPr bwMode="auto">
          <a:xfrm>
            <a:off x="2400300" y="3868738"/>
            <a:ext cx="242888"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841" name="Freeform 95"/>
          <p:cNvSpPr>
            <a:spLocks/>
          </p:cNvSpPr>
          <p:nvPr/>
        </p:nvSpPr>
        <p:spPr bwMode="auto">
          <a:xfrm>
            <a:off x="2400300" y="3862388"/>
            <a:ext cx="255588" cy="19050"/>
          </a:xfrm>
          <a:custGeom>
            <a:avLst/>
            <a:gdLst>
              <a:gd name="T0" fmla="*/ 0 w 161"/>
              <a:gd name="T1" fmla="*/ 2147483647 h 12"/>
              <a:gd name="T2" fmla="*/ 0 w 161"/>
              <a:gd name="T3" fmla="*/ 0 h 12"/>
              <a:gd name="T4" fmla="*/ 2147483647 w 161"/>
              <a:gd name="T5" fmla="*/ 0 h 12"/>
              <a:gd name="T6" fmla="*/ 2147483647 w 161"/>
              <a:gd name="T7" fmla="*/ 2147483647 h 12"/>
              <a:gd name="T8" fmla="*/ 0 w 161"/>
              <a:gd name="T9" fmla="*/ 2147483647 h 12"/>
              <a:gd name="T10" fmla="*/ 0 w 161"/>
              <a:gd name="T11" fmla="*/ 2147483647 h 12"/>
              <a:gd name="T12" fmla="*/ 0 60000 65536"/>
              <a:gd name="T13" fmla="*/ 0 60000 65536"/>
              <a:gd name="T14" fmla="*/ 0 60000 65536"/>
              <a:gd name="T15" fmla="*/ 0 60000 65536"/>
              <a:gd name="T16" fmla="*/ 0 60000 65536"/>
              <a:gd name="T17" fmla="*/ 0 60000 65536"/>
              <a:gd name="T18" fmla="*/ 0 w 161"/>
              <a:gd name="T19" fmla="*/ 0 h 12"/>
              <a:gd name="T20" fmla="*/ 161 w 16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1" h="12">
                <a:moveTo>
                  <a:pt x="0" y="12"/>
                </a:moveTo>
                <a:lnTo>
                  <a:pt x="0" y="0"/>
                </a:lnTo>
                <a:lnTo>
                  <a:pt x="161" y="0"/>
                </a:lnTo>
                <a:lnTo>
                  <a:pt x="153" y="1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42" name="Rectangle 96"/>
          <p:cNvSpPr>
            <a:spLocks noChangeArrowheads="1"/>
          </p:cNvSpPr>
          <p:nvPr/>
        </p:nvSpPr>
        <p:spPr bwMode="auto">
          <a:xfrm>
            <a:off x="4486275" y="2767013"/>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2000">
              <a:latin typeface="Comic Sans MS" pitchFamily="66" charset="0"/>
            </a:endParaRPr>
          </a:p>
        </p:txBody>
      </p:sp>
      <p:sp>
        <p:nvSpPr>
          <p:cNvPr id="74843" name="Rectangle 97"/>
          <p:cNvSpPr>
            <a:spLocks noChangeArrowheads="1"/>
          </p:cNvSpPr>
          <p:nvPr/>
        </p:nvSpPr>
        <p:spPr bwMode="auto">
          <a:xfrm>
            <a:off x="4181475" y="3363913"/>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2000">
              <a:latin typeface="Comic Sans MS" pitchFamily="66" charset="0"/>
            </a:endParaRPr>
          </a:p>
        </p:txBody>
      </p:sp>
      <p:sp>
        <p:nvSpPr>
          <p:cNvPr id="74844" name="Rectangle 98"/>
          <p:cNvSpPr>
            <a:spLocks noChangeArrowheads="1"/>
          </p:cNvSpPr>
          <p:nvPr/>
        </p:nvSpPr>
        <p:spPr bwMode="auto">
          <a:xfrm>
            <a:off x="3548063" y="3286125"/>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2000">
              <a:latin typeface="Comic Sans MS" pitchFamily="66" charset="0"/>
            </a:endParaRPr>
          </a:p>
        </p:txBody>
      </p:sp>
      <p:sp>
        <p:nvSpPr>
          <p:cNvPr id="74845" name="Rectangle 99"/>
          <p:cNvSpPr>
            <a:spLocks noChangeArrowheads="1"/>
          </p:cNvSpPr>
          <p:nvPr/>
        </p:nvSpPr>
        <p:spPr bwMode="auto">
          <a:xfrm>
            <a:off x="3548063" y="2643188"/>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2000">
              <a:latin typeface="Comic Sans MS" pitchFamily="66" charset="0"/>
            </a:endParaRPr>
          </a:p>
        </p:txBody>
      </p:sp>
      <p:sp>
        <p:nvSpPr>
          <p:cNvPr id="74846" name="Rectangle 100"/>
          <p:cNvSpPr>
            <a:spLocks noChangeArrowheads="1"/>
          </p:cNvSpPr>
          <p:nvPr/>
        </p:nvSpPr>
        <p:spPr bwMode="auto">
          <a:xfrm>
            <a:off x="4181475" y="2168525"/>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N</a:t>
            </a:r>
            <a:endParaRPr lang="en-US" sz="2000">
              <a:latin typeface="Comic Sans MS" pitchFamily="66" charset="0"/>
            </a:endParaRPr>
          </a:p>
        </p:txBody>
      </p:sp>
      <p:sp>
        <p:nvSpPr>
          <p:cNvPr id="74847" name="Rectangle 101"/>
          <p:cNvSpPr>
            <a:spLocks noChangeArrowheads="1"/>
          </p:cNvSpPr>
          <p:nvPr/>
        </p:nvSpPr>
        <p:spPr bwMode="auto">
          <a:xfrm>
            <a:off x="4322763" y="2168525"/>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2000">
              <a:latin typeface="Comic Sans MS" pitchFamily="66" charset="0"/>
            </a:endParaRPr>
          </a:p>
        </p:txBody>
      </p:sp>
      <p:sp>
        <p:nvSpPr>
          <p:cNvPr id="74848" name="Rectangle 102"/>
          <p:cNvSpPr>
            <a:spLocks noChangeArrowheads="1"/>
          </p:cNvSpPr>
          <p:nvPr/>
        </p:nvSpPr>
        <p:spPr bwMode="auto">
          <a:xfrm>
            <a:off x="4462463" y="225425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2</a:t>
            </a:r>
            <a:endParaRPr lang="en-US" sz="2000">
              <a:latin typeface="Comic Sans MS" pitchFamily="66" charset="0"/>
            </a:endParaRPr>
          </a:p>
        </p:txBody>
      </p:sp>
      <p:sp>
        <p:nvSpPr>
          <p:cNvPr id="74849" name="Rectangle 103"/>
          <p:cNvSpPr>
            <a:spLocks noChangeArrowheads="1"/>
          </p:cNvSpPr>
          <p:nvPr/>
        </p:nvSpPr>
        <p:spPr bwMode="auto">
          <a:xfrm>
            <a:off x="3060700" y="3884613"/>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O</a:t>
            </a:r>
            <a:endParaRPr lang="en-US" sz="2000">
              <a:latin typeface="Comic Sans MS" pitchFamily="66" charset="0"/>
            </a:endParaRPr>
          </a:p>
        </p:txBody>
      </p:sp>
      <p:sp>
        <p:nvSpPr>
          <p:cNvPr id="74850" name="Rectangle 104"/>
          <p:cNvSpPr>
            <a:spLocks noChangeArrowheads="1"/>
          </p:cNvSpPr>
          <p:nvPr/>
        </p:nvSpPr>
        <p:spPr bwMode="auto">
          <a:xfrm>
            <a:off x="3359150" y="4578350"/>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O</a:t>
            </a:r>
            <a:endParaRPr lang="en-US" sz="2000">
              <a:latin typeface="Comic Sans MS" pitchFamily="66" charset="0"/>
            </a:endParaRPr>
          </a:p>
        </p:txBody>
      </p:sp>
      <p:sp>
        <p:nvSpPr>
          <p:cNvPr id="74851" name="Rectangle 105"/>
          <p:cNvSpPr>
            <a:spLocks noChangeArrowheads="1"/>
          </p:cNvSpPr>
          <p:nvPr/>
        </p:nvSpPr>
        <p:spPr bwMode="auto">
          <a:xfrm>
            <a:off x="3505200" y="4578350"/>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2000">
              <a:latin typeface="Comic Sans MS" pitchFamily="66" charset="0"/>
            </a:endParaRPr>
          </a:p>
        </p:txBody>
      </p:sp>
      <p:sp>
        <p:nvSpPr>
          <p:cNvPr id="74852" name="Rectangle 106"/>
          <p:cNvSpPr>
            <a:spLocks noChangeArrowheads="1"/>
          </p:cNvSpPr>
          <p:nvPr/>
        </p:nvSpPr>
        <p:spPr bwMode="auto">
          <a:xfrm>
            <a:off x="2768600" y="4578350"/>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O</a:t>
            </a:r>
            <a:endParaRPr lang="en-US" sz="2000">
              <a:latin typeface="Comic Sans MS" pitchFamily="66" charset="0"/>
            </a:endParaRPr>
          </a:p>
        </p:txBody>
      </p:sp>
      <p:sp>
        <p:nvSpPr>
          <p:cNvPr id="74853" name="Rectangle 107"/>
          <p:cNvSpPr>
            <a:spLocks noChangeArrowheads="1"/>
          </p:cNvSpPr>
          <p:nvPr/>
        </p:nvSpPr>
        <p:spPr bwMode="auto">
          <a:xfrm>
            <a:off x="2914650" y="4578350"/>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2000">
              <a:latin typeface="Comic Sans MS" pitchFamily="66" charset="0"/>
            </a:endParaRPr>
          </a:p>
        </p:txBody>
      </p:sp>
      <p:sp>
        <p:nvSpPr>
          <p:cNvPr id="74854" name="Rectangle 108"/>
          <p:cNvSpPr>
            <a:spLocks noChangeArrowheads="1"/>
          </p:cNvSpPr>
          <p:nvPr/>
        </p:nvSpPr>
        <p:spPr bwMode="auto">
          <a:xfrm>
            <a:off x="2090738" y="3760788"/>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t>
            </a:r>
            <a:endParaRPr lang="en-US" sz="2000">
              <a:latin typeface="Comic Sans MS" pitchFamily="66" charset="0"/>
            </a:endParaRPr>
          </a:p>
        </p:txBody>
      </p:sp>
      <p:sp>
        <p:nvSpPr>
          <p:cNvPr id="74855" name="Rectangle 109"/>
          <p:cNvSpPr>
            <a:spLocks noChangeArrowheads="1"/>
          </p:cNvSpPr>
          <p:nvPr/>
        </p:nvSpPr>
        <p:spPr bwMode="auto">
          <a:xfrm>
            <a:off x="2225675" y="3760788"/>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O</a:t>
            </a:r>
            <a:endParaRPr lang="en-US" sz="2000">
              <a:latin typeface="Comic Sans MS" pitchFamily="66" charset="0"/>
            </a:endParaRPr>
          </a:p>
        </p:txBody>
      </p:sp>
      <p:sp>
        <p:nvSpPr>
          <p:cNvPr id="74856" name="Rectangle 110"/>
          <p:cNvSpPr>
            <a:spLocks noGrp="1" noChangeArrowheads="1"/>
          </p:cNvSpPr>
          <p:nvPr>
            <p:ph type="title"/>
          </p:nvPr>
        </p:nvSpPr>
        <p:spPr>
          <a:xfrm>
            <a:off x="635000" y="101600"/>
            <a:ext cx="7772400" cy="1143000"/>
          </a:xfrm>
        </p:spPr>
        <p:txBody>
          <a:bodyPr/>
          <a:lstStyle/>
          <a:p>
            <a:pPr eaLnBrk="1" hangingPunct="1"/>
            <a:r>
              <a:rPr lang="en-US" sz="3600" smtClean="0">
                <a:solidFill>
                  <a:srgbClr val="800000"/>
                </a:solidFill>
                <a:ea typeface="ＭＳ Ｐゴシック" pitchFamily="34" charset="-128"/>
              </a:rPr>
              <a:t>Nucleosides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3"/>
          <p:cNvSpPr txBox="1">
            <a:spLocks noChangeArrowheads="1"/>
          </p:cNvSpPr>
          <p:nvPr/>
        </p:nvSpPr>
        <p:spPr bwMode="auto">
          <a:xfrm>
            <a:off x="400050" y="1292225"/>
            <a:ext cx="53641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latin typeface="Calibri" pitchFamily="34" charset="0"/>
              </a:rPr>
              <a:t>Base + ribose + </a:t>
            </a:r>
            <a:r>
              <a:rPr lang="en-GB" sz="2000">
                <a:solidFill>
                  <a:srgbClr val="FF0000"/>
                </a:solidFill>
                <a:latin typeface="Calibri" pitchFamily="34" charset="0"/>
              </a:rPr>
              <a:t>phosphate</a:t>
            </a:r>
            <a:r>
              <a:rPr lang="en-GB" sz="2000">
                <a:latin typeface="Calibri" pitchFamily="34" charset="0"/>
              </a:rPr>
              <a:t> </a:t>
            </a:r>
            <a:r>
              <a:rPr lang="en-GB" sz="2000">
                <a:latin typeface="Calibri" pitchFamily="34" charset="0"/>
                <a:sym typeface="Wingdings" pitchFamily="2" charset="2"/>
              </a:rPr>
              <a:t>= nucleo</a:t>
            </a:r>
            <a:r>
              <a:rPr lang="en-GB" sz="2000" u="sng">
                <a:solidFill>
                  <a:srgbClr val="FF0000"/>
                </a:solidFill>
                <a:latin typeface="Calibri" pitchFamily="34" charset="0"/>
                <a:sym typeface="Wingdings" pitchFamily="2" charset="2"/>
              </a:rPr>
              <a:t>t</a:t>
            </a:r>
            <a:r>
              <a:rPr lang="en-GB" sz="2000">
                <a:latin typeface="Calibri" pitchFamily="34" charset="0"/>
                <a:sym typeface="Wingdings" pitchFamily="2" charset="2"/>
              </a:rPr>
              <a:t>ide</a:t>
            </a:r>
            <a:endParaRPr lang="en-GB" sz="2000">
              <a:latin typeface="Calibri" pitchFamily="34" charset="0"/>
            </a:endParaRPr>
          </a:p>
        </p:txBody>
      </p:sp>
      <p:sp>
        <p:nvSpPr>
          <p:cNvPr id="76802" name="Text Box 4"/>
          <p:cNvSpPr txBox="1">
            <a:spLocks noChangeArrowheads="1"/>
          </p:cNvSpPr>
          <p:nvPr/>
        </p:nvSpPr>
        <p:spPr bwMode="auto">
          <a:xfrm>
            <a:off x="503238" y="4805363"/>
            <a:ext cx="3267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latin typeface="Calibri" pitchFamily="34" charset="0"/>
              </a:rPr>
              <a:t>adenosine monophosphate</a:t>
            </a:r>
          </a:p>
          <a:p>
            <a:pPr algn="ctr" eaLnBrk="1" hangingPunct="1"/>
            <a:r>
              <a:rPr lang="en-GB" sz="1800">
                <a:latin typeface="Calibri" pitchFamily="34" charset="0"/>
              </a:rPr>
              <a:t>(AMP)</a:t>
            </a:r>
          </a:p>
        </p:txBody>
      </p:sp>
      <p:sp>
        <p:nvSpPr>
          <p:cNvPr id="76803" name="Text Box 5"/>
          <p:cNvSpPr txBox="1">
            <a:spLocks noChangeArrowheads="1"/>
          </p:cNvSpPr>
          <p:nvPr/>
        </p:nvSpPr>
        <p:spPr bwMode="auto">
          <a:xfrm>
            <a:off x="4732338" y="4805363"/>
            <a:ext cx="3290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solidFill>
                  <a:srgbClr val="3333FF"/>
                </a:solidFill>
                <a:latin typeface="Calibri" pitchFamily="34" charset="0"/>
              </a:rPr>
              <a:t>deoxy</a:t>
            </a:r>
            <a:r>
              <a:rPr lang="en-GB" sz="1800">
                <a:latin typeface="Calibri" pitchFamily="34" charset="0"/>
              </a:rPr>
              <a:t>cytidine triphosphate</a:t>
            </a:r>
          </a:p>
          <a:p>
            <a:pPr algn="ctr" eaLnBrk="1" hangingPunct="1"/>
            <a:r>
              <a:rPr lang="en-GB" sz="1800">
                <a:latin typeface="Calibri" pitchFamily="34" charset="0"/>
              </a:rPr>
              <a:t>(dCTP)</a:t>
            </a:r>
          </a:p>
        </p:txBody>
      </p:sp>
      <p:sp>
        <p:nvSpPr>
          <p:cNvPr id="76804" name="Text Box 9"/>
          <p:cNvSpPr txBox="1">
            <a:spLocks noChangeArrowheads="1"/>
          </p:cNvSpPr>
          <p:nvPr/>
        </p:nvSpPr>
        <p:spPr bwMode="auto">
          <a:xfrm>
            <a:off x="7299325" y="3894138"/>
            <a:ext cx="298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2'</a:t>
            </a:r>
          </a:p>
        </p:txBody>
      </p:sp>
      <p:sp>
        <p:nvSpPr>
          <p:cNvPr id="76805" name="Text Box 10"/>
          <p:cNvSpPr txBox="1">
            <a:spLocks noChangeArrowheads="1"/>
          </p:cNvSpPr>
          <p:nvPr/>
        </p:nvSpPr>
        <p:spPr bwMode="auto">
          <a:xfrm>
            <a:off x="6948488" y="3894138"/>
            <a:ext cx="298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3'</a:t>
            </a:r>
          </a:p>
        </p:txBody>
      </p:sp>
      <p:sp>
        <p:nvSpPr>
          <p:cNvPr id="76806" name="Text Box 11"/>
          <p:cNvSpPr txBox="1">
            <a:spLocks noChangeArrowheads="1"/>
          </p:cNvSpPr>
          <p:nvPr/>
        </p:nvSpPr>
        <p:spPr bwMode="auto">
          <a:xfrm>
            <a:off x="447675" y="1963738"/>
            <a:ext cx="1387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Examples:</a:t>
            </a:r>
          </a:p>
        </p:txBody>
      </p:sp>
      <p:sp>
        <p:nvSpPr>
          <p:cNvPr id="76807" name="Rectangle 203"/>
          <p:cNvSpPr>
            <a:spLocks noGrp="1" noChangeArrowheads="1"/>
          </p:cNvSpPr>
          <p:nvPr>
            <p:ph type="title"/>
          </p:nvPr>
        </p:nvSpPr>
        <p:spPr>
          <a:xfrm>
            <a:off x="673100" y="101600"/>
            <a:ext cx="7772400" cy="1143000"/>
          </a:xfrm>
        </p:spPr>
        <p:txBody>
          <a:bodyPr/>
          <a:lstStyle/>
          <a:p>
            <a:pPr eaLnBrk="1" hangingPunct="1"/>
            <a:r>
              <a:rPr lang="en-GB" sz="3600" smtClean="0">
                <a:solidFill>
                  <a:srgbClr val="800000"/>
                </a:solidFill>
                <a:ea typeface="ＭＳ Ｐゴシック" pitchFamily="34" charset="-128"/>
              </a:rPr>
              <a:t>Nucleotides</a:t>
            </a:r>
          </a:p>
        </p:txBody>
      </p:sp>
      <p:grpSp>
        <p:nvGrpSpPr>
          <p:cNvPr id="76808" name="Group 405"/>
          <p:cNvGrpSpPr>
            <a:grpSpLocks/>
          </p:cNvGrpSpPr>
          <p:nvPr/>
        </p:nvGrpSpPr>
        <p:grpSpPr bwMode="auto">
          <a:xfrm>
            <a:off x="546100" y="3348038"/>
            <a:ext cx="1019175" cy="882650"/>
            <a:chOff x="344" y="2109"/>
            <a:chExt cx="642" cy="556"/>
          </a:xfrm>
        </p:grpSpPr>
        <p:sp>
          <p:nvSpPr>
            <p:cNvPr id="76916" name="Line 304"/>
            <p:cNvSpPr>
              <a:spLocks noChangeShapeType="1"/>
            </p:cNvSpPr>
            <p:nvPr/>
          </p:nvSpPr>
          <p:spPr bwMode="auto">
            <a:xfrm>
              <a:off x="985" y="2376"/>
              <a:ext cx="1" cy="1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917" name="Line 305"/>
            <p:cNvSpPr>
              <a:spLocks noChangeShapeType="1"/>
            </p:cNvSpPr>
            <p:nvPr/>
          </p:nvSpPr>
          <p:spPr bwMode="auto">
            <a:xfrm>
              <a:off x="853" y="2376"/>
              <a:ext cx="13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918" name="Line 306"/>
            <p:cNvSpPr>
              <a:spLocks noChangeShapeType="1"/>
            </p:cNvSpPr>
            <p:nvPr/>
          </p:nvSpPr>
          <p:spPr bwMode="auto">
            <a:xfrm>
              <a:off x="664" y="2376"/>
              <a:ext cx="8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919" name="Line 307"/>
            <p:cNvSpPr>
              <a:spLocks noChangeShapeType="1"/>
            </p:cNvSpPr>
            <p:nvPr/>
          </p:nvSpPr>
          <p:spPr bwMode="auto">
            <a:xfrm>
              <a:off x="474" y="2376"/>
              <a:ext cx="9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920" name="Line 308"/>
            <p:cNvSpPr>
              <a:spLocks noChangeShapeType="1"/>
            </p:cNvSpPr>
            <p:nvPr/>
          </p:nvSpPr>
          <p:spPr bwMode="auto">
            <a:xfrm flipV="1">
              <a:off x="606" y="2443"/>
              <a:ext cx="1" cy="8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921" name="Line 309"/>
            <p:cNvSpPr>
              <a:spLocks noChangeShapeType="1"/>
            </p:cNvSpPr>
            <p:nvPr/>
          </p:nvSpPr>
          <p:spPr bwMode="auto">
            <a:xfrm>
              <a:off x="595" y="2235"/>
              <a:ext cx="1" cy="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922" name="Line 310"/>
            <p:cNvSpPr>
              <a:spLocks noChangeShapeType="1"/>
            </p:cNvSpPr>
            <p:nvPr/>
          </p:nvSpPr>
          <p:spPr bwMode="auto">
            <a:xfrm>
              <a:off x="618" y="2235"/>
              <a:ext cx="1" cy="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923" name="Rectangle 311"/>
            <p:cNvSpPr>
              <a:spLocks noChangeArrowheads="1"/>
            </p:cNvSpPr>
            <p:nvPr/>
          </p:nvSpPr>
          <p:spPr bwMode="auto">
            <a:xfrm>
              <a:off x="758" y="2317"/>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sp>
          <p:nvSpPr>
            <p:cNvPr id="76924" name="Rectangle 312"/>
            <p:cNvSpPr>
              <a:spLocks noChangeArrowheads="1"/>
            </p:cNvSpPr>
            <p:nvPr/>
          </p:nvSpPr>
          <p:spPr bwMode="auto">
            <a:xfrm>
              <a:off x="580" y="2317"/>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P</a:t>
              </a:r>
              <a:endParaRPr lang="en-US" sz="1400"/>
            </a:p>
          </p:txBody>
        </p:sp>
        <p:sp>
          <p:nvSpPr>
            <p:cNvPr id="76925" name="Rectangle 313"/>
            <p:cNvSpPr>
              <a:spLocks noChangeArrowheads="1"/>
            </p:cNvSpPr>
            <p:nvPr/>
          </p:nvSpPr>
          <p:spPr bwMode="auto">
            <a:xfrm>
              <a:off x="344" y="2317"/>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t>
              </a:r>
              <a:endParaRPr lang="en-US" sz="1400"/>
            </a:p>
          </p:txBody>
        </p:sp>
        <p:sp>
          <p:nvSpPr>
            <p:cNvPr id="76926" name="Rectangle 314"/>
            <p:cNvSpPr>
              <a:spLocks noChangeArrowheads="1"/>
            </p:cNvSpPr>
            <p:nvPr/>
          </p:nvSpPr>
          <p:spPr bwMode="auto">
            <a:xfrm>
              <a:off x="379" y="2317"/>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sp>
          <p:nvSpPr>
            <p:cNvPr id="76927" name="Rectangle 315"/>
            <p:cNvSpPr>
              <a:spLocks noChangeArrowheads="1"/>
            </p:cNvSpPr>
            <p:nvPr/>
          </p:nvSpPr>
          <p:spPr bwMode="auto">
            <a:xfrm>
              <a:off x="574" y="2531"/>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sp>
          <p:nvSpPr>
            <p:cNvPr id="76928" name="Rectangle 316"/>
            <p:cNvSpPr>
              <a:spLocks noChangeArrowheads="1"/>
            </p:cNvSpPr>
            <p:nvPr/>
          </p:nvSpPr>
          <p:spPr bwMode="auto">
            <a:xfrm>
              <a:off x="670" y="2531"/>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t>
              </a:r>
              <a:endParaRPr lang="en-US" sz="1400"/>
            </a:p>
          </p:txBody>
        </p:sp>
        <p:sp>
          <p:nvSpPr>
            <p:cNvPr id="76929" name="Rectangle 317"/>
            <p:cNvSpPr>
              <a:spLocks noChangeArrowheads="1"/>
            </p:cNvSpPr>
            <p:nvPr/>
          </p:nvSpPr>
          <p:spPr bwMode="auto">
            <a:xfrm>
              <a:off x="574" y="2109"/>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grpSp>
      <p:sp>
        <p:nvSpPr>
          <p:cNvPr id="76809" name="Rectangle 320"/>
          <p:cNvSpPr>
            <a:spLocks noChangeArrowheads="1"/>
          </p:cNvSpPr>
          <p:nvPr/>
        </p:nvSpPr>
        <p:spPr bwMode="auto">
          <a:xfrm>
            <a:off x="3127375" y="2838450"/>
            <a:ext cx="128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1400"/>
          </a:p>
        </p:txBody>
      </p:sp>
      <p:sp>
        <p:nvSpPr>
          <p:cNvPr id="76810" name="Rectangle 321"/>
          <p:cNvSpPr>
            <a:spLocks noChangeArrowheads="1"/>
          </p:cNvSpPr>
          <p:nvPr/>
        </p:nvSpPr>
        <p:spPr bwMode="auto">
          <a:xfrm>
            <a:off x="2846388" y="3297238"/>
            <a:ext cx="128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1400"/>
          </a:p>
        </p:txBody>
      </p:sp>
      <p:sp>
        <p:nvSpPr>
          <p:cNvPr id="76811" name="Rectangle 322"/>
          <p:cNvSpPr>
            <a:spLocks noChangeArrowheads="1"/>
          </p:cNvSpPr>
          <p:nvPr/>
        </p:nvSpPr>
        <p:spPr bwMode="auto">
          <a:xfrm>
            <a:off x="2338388" y="3241675"/>
            <a:ext cx="128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1400"/>
          </a:p>
        </p:txBody>
      </p:sp>
      <p:sp>
        <p:nvSpPr>
          <p:cNvPr id="76812" name="Line 324"/>
          <p:cNvSpPr>
            <a:spLocks noChangeShapeType="1"/>
          </p:cNvSpPr>
          <p:nvPr/>
        </p:nvSpPr>
        <p:spPr bwMode="auto">
          <a:xfrm flipH="1">
            <a:off x="2168525" y="2897188"/>
            <a:ext cx="155575" cy="20478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13" name="Line 325"/>
          <p:cNvSpPr>
            <a:spLocks noChangeShapeType="1"/>
          </p:cNvSpPr>
          <p:nvPr/>
        </p:nvSpPr>
        <p:spPr bwMode="auto">
          <a:xfrm>
            <a:off x="2178050" y="3100388"/>
            <a:ext cx="144463" cy="19208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14" name="Line 326"/>
          <p:cNvSpPr>
            <a:spLocks noChangeShapeType="1"/>
          </p:cNvSpPr>
          <p:nvPr/>
        </p:nvSpPr>
        <p:spPr bwMode="auto">
          <a:xfrm>
            <a:off x="2466975" y="2846388"/>
            <a:ext cx="193675" cy="7143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15" name="Line 327"/>
          <p:cNvSpPr>
            <a:spLocks noChangeShapeType="1"/>
          </p:cNvSpPr>
          <p:nvPr/>
        </p:nvSpPr>
        <p:spPr bwMode="auto">
          <a:xfrm flipV="1">
            <a:off x="2482850" y="3262313"/>
            <a:ext cx="190500" cy="6667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16" name="Line 328"/>
          <p:cNvSpPr>
            <a:spLocks noChangeShapeType="1"/>
          </p:cNvSpPr>
          <p:nvPr/>
        </p:nvSpPr>
        <p:spPr bwMode="auto">
          <a:xfrm flipH="1">
            <a:off x="2239963" y="2951163"/>
            <a:ext cx="107950" cy="15081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17" name="Line 329"/>
          <p:cNvSpPr>
            <a:spLocks noChangeShapeType="1"/>
          </p:cNvSpPr>
          <p:nvPr/>
        </p:nvSpPr>
        <p:spPr bwMode="auto">
          <a:xfrm>
            <a:off x="2652713" y="2917825"/>
            <a:ext cx="0" cy="3492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18" name="Line 330"/>
          <p:cNvSpPr>
            <a:spLocks noChangeShapeType="1"/>
          </p:cNvSpPr>
          <p:nvPr/>
        </p:nvSpPr>
        <p:spPr bwMode="auto">
          <a:xfrm>
            <a:off x="2697163" y="2943225"/>
            <a:ext cx="0" cy="2984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19" name="Line 331"/>
          <p:cNvSpPr>
            <a:spLocks noChangeShapeType="1"/>
          </p:cNvSpPr>
          <p:nvPr/>
        </p:nvSpPr>
        <p:spPr bwMode="auto">
          <a:xfrm flipV="1">
            <a:off x="2652713" y="2759075"/>
            <a:ext cx="266700" cy="1587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20" name="Line 332"/>
          <p:cNvSpPr>
            <a:spLocks noChangeShapeType="1"/>
          </p:cNvSpPr>
          <p:nvPr/>
        </p:nvSpPr>
        <p:spPr bwMode="auto">
          <a:xfrm flipH="1">
            <a:off x="2913063" y="2524125"/>
            <a:ext cx="0" cy="2476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21" name="Line 333"/>
          <p:cNvSpPr>
            <a:spLocks noChangeShapeType="1"/>
          </p:cNvSpPr>
          <p:nvPr/>
        </p:nvSpPr>
        <p:spPr bwMode="auto">
          <a:xfrm>
            <a:off x="2919413" y="2765425"/>
            <a:ext cx="190500" cy="1143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22" name="Line 334"/>
          <p:cNvSpPr>
            <a:spLocks noChangeShapeType="1"/>
          </p:cNvSpPr>
          <p:nvPr/>
        </p:nvSpPr>
        <p:spPr bwMode="auto">
          <a:xfrm>
            <a:off x="2913063" y="2822575"/>
            <a:ext cx="171450" cy="1016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23" name="Line 335"/>
          <p:cNvSpPr>
            <a:spLocks noChangeShapeType="1"/>
          </p:cNvSpPr>
          <p:nvPr/>
        </p:nvSpPr>
        <p:spPr bwMode="auto">
          <a:xfrm>
            <a:off x="3179763" y="3044825"/>
            <a:ext cx="0" cy="2222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24" name="Line 336"/>
          <p:cNvSpPr>
            <a:spLocks noChangeShapeType="1"/>
          </p:cNvSpPr>
          <p:nvPr/>
        </p:nvSpPr>
        <p:spPr bwMode="auto">
          <a:xfrm>
            <a:off x="2665413" y="3267075"/>
            <a:ext cx="158750" cy="825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25" name="Line 337"/>
          <p:cNvSpPr>
            <a:spLocks noChangeShapeType="1"/>
          </p:cNvSpPr>
          <p:nvPr/>
        </p:nvSpPr>
        <p:spPr bwMode="auto">
          <a:xfrm flipV="1">
            <a:off x="2989263" y="3267075"/>
            <a:ext cx="196850" cy="1143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26" name="Line 338"/>
          <p:cNvSpPr>
            <a:spLocks noChangeShapeType="1"/>
          </p:cNvSpPr>
          <p:nvPr/>
        </p:nvSpPr>
        <p:spPr bwMode="auto">
          <a:xfrm flipV="1">
            <a:off x="2982913" y="3241675"/>
            <a:ext cx="146050" cy="952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27" name="Rectangle 339"/>
          <p:cNvSpPr>
            <a:spLocks noChangeArrowheads="1"/>
          </p:cNvSpPr>
          <p:nvPr/>
        </p:nvSpPr>
        <p:spPr bwMode="auto">
          <a:xfrm>
            <a:off x="2865438" y="2327275"/>
            <a:ext cx="128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1400"/>
          </a:p>
        </p:txBody>
      </p:sp>
      <p:sp>
        <p:nvSpPr>
          <p:cNvPr id="76828" name="Rectangle 340"/>
          <p:cNvSpPr>
            <a:spLocks noChangeArrowheads="1"/>
          </p:cNvSpPr>
          <p:nvPr/>
        </p:nvSpPr>
        <p:spPr bwMode="auto">
          <a:xfrm>
            <a:off x="2981325" y="2327275"/>
            <a:ext cx="128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1400"/>
          </a:p>
        </p:txBody>
      </p:sp>
      <p:sp>
        <p:nvSpPr>
          <p:cNvPr id="76829" name="Rectangle 341"/>
          <p:cNvSpPr>
            <a:spLocks noChangeArrowheads="1"/>
          </p:cNvSpPr>
          <p:nvPr/>
        </p:nvSpPr>
        <p:spPr bwMode="auto">
          <a:xfrm>
            <a:off x="3100388" y="2393950"/>
            <a:ext cx="762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2</a:t>
            </a:r>
            <a:endParaRPr lang="en-US" sz="1400"/>
          </a:p>
        </p:txBody>
      </p:sp>
      <p:sp>
        <p:nvSpPr>
          <p:cNvPr id="76830" name="Rectangle 342"/>
          <p:cNvSpPr>
            <a:spLocks noChangeArrowheads="1"/>
          </p:cNvSpPr>
          <p:nvPr/>
        </p:nvSpPr>
        <p:spPr bwMode="auto">
          <a:xfrm>
            <a:off x="2325688" y="2725738"/>
            <a:ext cx="128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1400"/>
          </a:p>
        </p:txBody>
      </p:sp>
      <p:grpSp>
        <p:nvGrpSpPr>
          <p:cNvPr id="76831" name="Group 452"/>
          <p:cNvGrpSpPr>
            <a:grpSpLocks/>
          </p:cNvGrpSpPr>
          <p:nvPr/>
        </p:nvGrpSpPr>
        <p:grpSpPr bwMode="auto">
          <a:xfrm>
            <a:off x="1560513" y="3482975"/>
            <a:ext cx="857250" cy="1108075"/>
            <a:chOff x="983" y="2194"/>
            <a:chExt cx="540" cy="698"/>
          </a:xfrm>
        </p:grpSpPr>
        <p:sp>
          <p:nvSpPr>
            <p:cNvPr id="76899" name="Rectangle 344"/>
            <p:cNvSpPr>
              <a:spLocks noChangeArrowheads="1"/>
            </p:cNvSpPr>
            <p:nvPr/>
          </p:nvSpPr>
          <p:spPr bwMode="auto">
            <a:xfrm>
              <a:off x="1361" y="2758"/>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EF1F1D"/>
                  </a:solidFill>
                </a:rPr>
                <a:t>O</a:t>
              </a:r>
            </a:p>
          </p:txBody>
        </p:sp>
        <p:sp>
          <p:nvSpPr>
            <p:cNvPr id="76900" name="Rectangle 345"/>
            <p:cNvSpPr>
              <a:spLocks noChangeArrowheads="1"/>
            </p:cNvSpPr>
            <p:nvPr/>
          </p:nvSpPr>
          <p:spPr bwMode="auto">
            <a:xfrm>
              <a:off x="1442" y="2758"/>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EF1F1D"/>
                  </a:solidFill>
                </a:rPr>
                <a:t>H</a:t>
              </a:r>
              <a:endParaRPr lang="en-US" sz="1400"/>
            </a:p>
          </p:txBody>
        </p:sp>
        <p:sp>
          <p:nvSpPr>
            <p:cNvPr id="76901" name="Rectangle 346"/>
            <p:cNvSpPr>
              <a:spLocks noChangeArrowheads="1"/>
            </p:cNvSpPr>
            <p:nvPr/>
          </p:nvSpPr>
          <p:spPr bwMode="auto">
            <a:xfrm>
              <a:off x="1045" y="2758"/>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sp>
          <p:nvSpPr>
            <p:cNvPr id="76902" name="Rectangle 347"/>
            <p:cNvSpPr>
              <a:spLocks noChangeArrowheads="1"/>
            </p:cNvSpPr>
            <p:nvPr/>
          </p:nvSpPr>
          <p:spPr bwMode="auto">
            <a:xfrm>
              <a:off x="1126" y="2758"/>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1400"/>
            </a:p>
          </p:txBody>
        </p:sp>
        <p:sp>
          <p:nvSpPr>
            <p:cNvPr id="76903" name="Text Box 348"/>
            <p:cNvSpPr txBox="1">
              <a:spLocks noChangeArrowheads="1"/>
            </p:cNvSpPr>
            <p:nvPr/>
          </p:nvSpPr>
          <p:spPr bwMode="auto">
            <a:xfrm>
              <a:off x="1264" y="2513"/>
              <a:ext cx="1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2'</a:t>
              </a:r>
            </a:p>
          </p:txBody>
        </p:sp>
        <p:sp>
          <p:nvSpPr>
            <p:cNvPr id="76904" name="Text Box 349"/>
            <p:cNvSpPr txBox="1">
              <a:spLocks noChangeArrowheads="1"/>
            </p:cNvSpPr>
            <p:nvPr/>
          </p:nvSpPr>
          <p:spPr bwMode="auto">
            <a:xfrm>
              <a:off x="1043" y="2513"/>
              <a:ext cx="1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200">
                  <a:solidFill>
                    <a:srgbClr val="FF0000"/>
                  </a:solidFill>
                </a:rPr>
                <a:t>3'</a:t>
              </a:r>
            </a:p>
          </p:txBody>
        </p:sp>
        <p:grpSp>
          <p:nvGrpSpPr>
            <p:cNvPr id="76905" name="Group 451"/>
            <p:cNvGrpSpPr>
              <a:grpSpLocks/>
            </p:cNvGrpSpPr>
            <p:nvPr/>
          </p:nvGrpSpPr>
          <p:grpSpPr bwMode="auto">
            <a:xfrm>
              <a:off x="983" y="2194"/>
              <a:ext cx="508" cy="564"/>
              <a:chOff x="983" y="2194"/>
              <a:chExt cx="508" cy="564"/>
            </a:xfrm>
          </p:grpSpPr>
          <p:grpSp>
            <p:nvGrpSpPr>
              <p:cNvPr id="76906" name="Group 450"/>
              <p:cNvGrpSpPr>
                <a:grpSpLocks/>
              </p:cNvGrpSpPr>
              <p:nvPr/>
            </p:nvGrpSpPr>
            <p:grpSpPr bwMode="auto">
              <a:xfrm>
                <a:off x="983" y="2194"/>
                <a:ext cx="508" cy="512"/>
                <a:chOff x="983" y="2194"/>
                <a:chExt cx="508" cy="512"/>
              </a:xfrm>
            </p:grpSpPr>
            <p:sp>
              <p:nvSpPr>
                <p:cNvPr id="76909" name="Line 352"/>
                <p:cNvSpPr>
                  <a:spLocks noChangeShapeType="1"/>
                </p:cNvSpPr>
                <p:nvPr/>
              </p:nvSpPr>
              <p:spPr bwMode="auto">
                <a:xfrm flipH="1">
                  <a:off x="1089" y="2670"/>
                  <a:ext cx="29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910" name="Freeform 353"/>
                <p:cNvSpPr>
                  <a:spLocks/>
                </p:cNvSpPr>
                <p:nvPr/>
              </p:nvSpPr>
              <p:spPr bwMode="auto">
                <a:xfrm>
                  <a:off x="1374" y="2547"/>
                  <a:ext cx="115" cy="159"/>
                </a:xfrm>
                <a:custGeom>
                  <a:avLst/>
                  <a:gdLst>
                    <a:gd name="T0" fmla="*/ 103 w 115"/>
                    <a:gd name="T1" fmla="*/ 6 h 159"/>
                    <a:gd name="T2" fmla="*/ 109 w 115"/>
                    <a:gd name="T3" fmla="*/ 0 h 159"/>
                    <a:gd name="T4" fmla="*/ 115 w 115"/>
                    <a:gd name="T5" fmla="*/ 6 h 159"/>
                    <a:gd name="T6" fmla="*/ 17 w 115"/>
                    <a:gd name="T7" fmla="*/ 159 h 159"/>
                    <a:gd name="T8" fmla="*/ 17 w 115"/>
                    <a:gd name="T9" fmla="*/ 129 h 159"/>
                    <a:gd name="T10" fmla="*/ 0 w 115"/>
                    <a:gd name="T11" fmla="*/ 116 h 159"/>
                    <a:gd name="T12" fmla="*/ 103 w 115"/>
                    <a:gd name="T13" fmla="*/ 6 h 159"/>
                    <a:gd name="T14" fmla="*/ 103 w 115"/>
                    <a:gd name="T15" fmla="*/ 6 h 159"/>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59"/>
                    <a:gd name="T26" fmla="*/ 115 w 115"/>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59">
                      <a:moveTo>
                        <a:pt x="103" y="6"/>
                      </a:moveTo>
                      <a:lnTo>
                        <a:pt x="109" y="0"/>
                      </a:lnTo>
                      <a:lnTo>
                        <a:pt x="115" y="6"/>
                      </a:lnTo>
                      <a:lnTo>
                        <a:pt x="17" y="159"/>
                      </a:lnTo>
                      <a:lnTo>
                        <a:pt x="17" y="129"/>
                      </a:lnTo>
                      <a:lnTo>
                        <a:pt x="0" y="116"/>
                      </a:lnTo>
                      <a:lnTo>
                        <a:pt x="10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911" name="Rectangle 354"/>
                <p:cNvSpPr>
                  <a:spLocks noChangeArrowheads="1"/>
                </p:cNvSpPr>
                <p:nvPr/>
              </p:nvSpPr>
              <p:spPr bwMode="auto">
                <a:xfrm>
                  <a:off x="1212" y="2378"/>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sp>
              <p:nvSpPr>
                <p:cNvPr id="76912" name="Line 355"/>
                <p:cNvSpPr>
                  <a:spLocks noChangeShapeType="1"/>
                </p:cNvSpPr>
                <p:nvPr/>
              </p:nvSpPr>
              <p:spPr bwMode="auto">
                <a:xfrm>
                  <a:off x="1491" y="2194"/>
                  <a:ext cx="0" cy="35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913" name="Line 356"/>
                <p:cNvSpPr>
                  <a:spLocks noChangeShapeType="1"/>
                </p:cNvSpPr>
                <p:nvPr/>
              </p:nvSpPr>
              <p:spPr bwMode="auto">
                <a:xfrm flipH="1" flipV="1">
                  <a:off x="1307" y="2458"/>
                  <a:ext cx="184" cy="9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914" name="Line 357"/>
                <p:cNvSpPr>
                  <a:spLocks noChangeShapeType="1"/>
                </p:cNvSpPr>
                <p:nvPr/>
              </p:nvSpPr>
              <p:spPr bwMode="auto">
                <a:xfrm flipV="1">
                  <a:off x="983" y="2458"/>
                  <a:ext cx="208" cy="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915" name="Freeform 358"/>
                <p:cNvSpPr>
                  <a:spLocks/>
                </p:cNvSpPr>
                <p:nvPr/>
              </p:nvSpPr>
              <p:spPr bwMode="auto">
                <a:xfrm>
                  <a:off x="988" y="2543"/>
                  <a:ext cx="114" cy="159"/>
                </a:xfrm>
                <a:custGeom>
                  <a:avLst/>
                  <a:gdLst>
                    <a:gd name="T0" fmla="*/ 0 w 114"/>
                    <a:gd name="T1" fmla="*/ 6 h 159"/>
                    <a:gd name="T2" fmla="*/ 5 w 114"/>
                    <a:gd name="T3" fmla="*/ 0 h 159"/>
                    <a:gd name="T4" fmla="*/ 11 w 114"/>
                    <a:gd name="T5" fmla="*/ 6 h 159"/>
                    <a:gd name="T6" fmla="*/ 114 w 114"/>
                    <a:gd name="T7" fmla="*/ 116 h 159"/>
                    <a:gd name="T8" fmla="*/ 103 w 114"/>
                    <a:gd name="T9" fmla="*/ 129 h 159"/>
                    <a:gd name="T10" fmla="*/ 97 w 114"/>
                    <a:gd name="T11" fmla="*/ 159 h 159"/>
                    <a:gd name="T12" fmla="*/ 0 w 114"/>
                    <a:gd name="T13" fmla="*/ 6 h 159"/>
                    <a:gd name="T14" fmla="*/ 0 w 114"/>
                    <a:gd name="T15" fmla="*/ 6 h 159"/>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159"/>
                    <a:gd name="T26" fmla="*/ 114 w 114"/>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159">
                      <a:moveTo>
                        <a:pt x="0" y="6"/>
                      </a:moveTo>
                      <a:lnTo>
                        <a:pt x="5" y="0"/>
                      </a:lnTo>
                      <a:lnTo>
                        <a:pt x="11" y="6"/>
                      </a:lnTo>
                      <a:lnTo>
                        <a:pt x="114" y="116"/>
                      </a:lnTo>
                      <a:lnTo>
                        <a:pt x="103" y="129"/>
                      </a:lnTo>
                      <a:lnTo>
                        <a:pt x="97" y="159"/>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76907" name="Line 359"/>
              <p:cNvSpPr>
                <a:spLocks noChangeShapeType="1"/>
              </p:cNvSpPr>
              <p:nvPr/>
            </p:nvSpPr>
            <p:spPr bwMode="auto">
              <a:xfrm>
                <a:off x="1083" y="2682"/>
                <a:ext cx="0" cy="76"/>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908" name="Line 360"/>
              <p:cNvSpPr>
                <a:spLocks noChangeShapeType="1"/>
              </p:cNvSpPr>
              <p:nvPr/>
            </p:nvSpPr>
            <p:spPr bwMode="auto">
              <a:xfrm>
                <a:off x="1387" y="2682"/>
                <a:ext cx="0" cy="76"/>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sp>
        <p:nvSpPr>
          <p:cNvPr id="76832" name="Line 361"/>
          <p:cNvSpPr>
            <a:spLocks noChangeShapeType="1"/>
          </p:cNvSpPr>
          <p:nvPr/>
        </p:nvSpPr>
        <p:spPr bwMode="auto">
          <a:xfrm flipV="1">
            <a:off x="1719263" y="4244975"/>
            <a:ext cx="4826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76833" name="Group 457"/>
          <p:cNvGrpSpPr>
            <a:grpSpLocks/>
          </p:cNvGrpSpPr>
          <p:nvPr/>
        </p:nvGrpSpPr>
        <p:grpSpPr bwMode="auto">
          <a:xfrm>
            <a:off x="6856413" y="3400425"/>
            <a:ext cx="806450" cy="1108075"/>
            <a:chOff x="3795" y="1242"/>
            <a:chExt cx="508" cy="698"/>
          </a:xfrm>
        </p:grpSpPr>
        <p:grpSp>
          <p:nvGrpSpPr>
            <p:cNvPr id="76886" name="Group 458"/>
            <p:cNvGrpSpPr>
              <a:grpSpLocks/>
            </p:cNvGrpSpPr>
            <p:nvPr/>
          </p:nvGrpSpPr>
          <p:grpSpPr bwMode="auto">
            <a:xfrm>
              <a:off x="3795" y="1242"/>
              <a:ext cx="508" cy="698"/>
              <a:chOff x="3795" y="1242"/>
              <a:chExt cx="508" cy="698"/>
            </a:xfrm>
          </p:grpSpPr>
          <p:sp>
            <p:nvSpPr>
              <p:cNvPr id="76888" name="Rectangle 459"/>
              <p:cNvSpPr>
                <a:spLocks noChangeArrowheads="1"/>
              </p:cNvSpPr>
              <p:nvPr/>
            </p:nvSpPr>
            <p:spPr bwMode="auto">
              <a:xfrm>
                <a:off x="3857" y="1806"/>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sp>
            <p:nvSpPr>
              <p:cNvPr id="76889" name="Rectangle 460"/>
              <p:cNvSpPr>
                <a:spLocks noChangeArrowheads="1"/>
              </p:cNvSpPr>
              <p:nvPr/>
            </p:nvSpPr>
            <p:spPr bwMode="auto">
              <a:xfrm>
                <a:off x="3938" y="1806"/>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1400"/>
              </a:p>
            </p:txBody>
          </p:sp>
          <p:sp>
            <p:nvSpPr>
              <p:cNvPr id="76890" name="Freeform 461"/>
              <p:cNvSpPr>
                <a:spLocks/>
              </p:cNvSpPr>
              <p:nvPr/>
            </p:nvSpPr>
            <p:spPr bwMode="auto">
              <a:xfrm>
                <a:off x="4186" y="1595"/>
                <a:ext cx="115" cy="159"/>
              </a:xfrm>
              <a:custGeom>
                <a:avLst/>
                <a:gdLst>
                  <a:gd name="T0" fmla="*/ 103 w 115"/>
                  <a:gd name="T1" fmla="*/ 6 h 159"/>
                  <a:gd name="T2" fmla="*/ 109 w 115"/>
                  <a:gd name="T3" fmla="*/ 0 h 159"/>
                  <a:gd name="T4" fmla="*/ 115 w 115"/>
                  <a:gd name="T5" fmla="*/ 6 h 159"/>
                  <a:gd name="T6" fmla="*/ 17 w 115"/>
                  <a:gd name="T7" fmla="*/ 159 h 159"/>
                  <a:gd name="T8" fmla="*/ 17 w 115"/>
                  <a:gd name="T9" fmla="*/ 129 h 159"/>
                  <a:gd name="T10" fmla="*/ 0 w 115"/>
                  <a:gd name="T11" fmla="*/ 116 h 159"/>
                  <a:gd name="T12" fmla="*/ 103 w 115"/>
                  <a:gd name="T13" fmla="*/ 6 h 159"/>
                  <a:gd name="T14" fmla="*/ 103 w 115"/>
                  <a:gd name="T15" fmla="*/ 6 h 159"/>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59"/>
                  <a:gd name="T26" fmla="*/ 115 w 115"/>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59">
                    <a:moveTo>
                      <a:pt x="103" y="6"/>
                    </a:moveTo>
                    <a:lnTo>
                      <a:pt x="109" y="0"/>
                    </a:lnTo>
                    <a:lnTo>
                      <a:pt x="115" y="6"/>
                    </a:lnTo>
                    <a:lnTo>
                      <a:pt x="17" y="159"/>
                    </a:lnTo>
                    <a:lnTo>
                      <a:pt x="17" y="129"/>
                    </a:lnTo>
                    <a:lnTo>
                      <a:pt x="0" y="116"/>
                    </a:lnTo>
                    <a:lnTo>
                      <a:pt x="10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891" name="Rectangle 462"/>
              <p:cNvSpPr>
                <a:spLocks noChangeArrowheads="1"/>
              </p:cNvSpPr>
              <p:nvPr/>
            </p:nvSpPr>
            <p:spPr bwMode="auto">
              <a:xfrm>
                <a:off x="4024" y="1426"/>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sp>
            <p:nvSpPr>
              <p:cNvPr id="76892" name="Line 463"/>
              <p:cNvSpPr>
                <a:spLocks noChangeShapeType="1"/>
              </p:cNvSpPr>
              <p:nvPr/>
            </p:nvSpPr>
            <p:spPr bwMode="auto">
              <a:xfrm>
                <a:off x="4303" y="1242"/>
                <a:ext cx="0" cy="35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93" name="Line 464"/>
              <p:cNvSpPr>
                <a:spLocks noChangeShapeType="1"/>
              </p:cNvSpPr>
              <p:nvPr/>
            </p:nvSpPr>
            <p:spPr bwMode="auto">
              <a:xfrm flipV="1">
                <a:off x="3795" y="1506"/>
                <a:ext cx="208" cy="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94" name="Freeform 465"/>
              <p:cNvSpPr>
                <a:spLocks/>
              </p:cNvSpPr>
              <p:nvPr/>
            </p:nvSpPr>
            <p:spPr bwMode="auto">
              <a:xfrm>
                <a:off x="3800" y="1591"/>
                <a:ext cx="114" cy="159"/>
              </a:xfrm>
              <a:custGeom>
                <a:avLst/>
                <a:gdLst>
                  <a:gd name="T0" fmla="*/ 0 w 114"/>
                  <a:gd name="T1" fmla="*/ 6 h 159"/>
                  <a:gd name="T2" fmla="*/ 5 w 114"/>
                  <a:gd name="T3" fmla="*/ 0 h 159"/>
                  <a:gd name="T4" fmla="*/ 11 w 114"/>
                  <a:gd name="T5" fmla="*/ 6 h 159"/>
                  <a:gd name="T6" fmla="*/ 114 w 114"/>
                  <a:gd name="T7" fmla="*/ 116 h 159"/>
                  <a:gd name="T8" fmla="*/ 103 w 114"/>
                  <a:gd name="T9" fmla="*/ 129 h 159"/>
                  <a:gd name="T10" fmla="*/ 97 w 114"/>
                  <a:gd name="T11" fmla="*/ 159 h 159"/>
                  <a:gd name="T12" fmla="*/ 0 w 114"/>
                  <a:gd name="T13" fmla="*/ 6 h 159"/>
                  <a:gd name="T14" fmla="*/ 0 w 114"/>
                  <a:gd name="T15" fmla="*/ 6 h 159"/>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159"/>
                  <a:gd name="T26" fmla="*/ 114 w 114"/>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159">
                    <a:moveTo>
                      <a:pt x="0" y="6"/>
                    </a:moveTo>
                    <a:lnTo>
                      <a:pt x="5" y="0"/>
                    </a:lnTo>
                    <a:lnTo>
                      <a:pt x="11" y="6"/>
                    </a:lnTo>
                    <a:lnTo>
                      <a:pt x="114" y="116"/>
                    </a:lnTo>
                    <a:lnTo>
                      <a:pt x="103" y="129"/>
                    </a:lnTo>
                    <a:lnTo>
                      <a:pt x="97" y="159"/>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895" name="Line 466"/>
              <p:cNvSpPr>
                <a:spLocks noChangeShapeType="1"/>
              </p:cNvSpPr>
              <p:nvPr/>
            </p:nvSpPr>
            <p:spPr bwMode="auto">
              <a:xfrm>
                <a:off x="3895" y="1730"/>
                <a:ext cx="0" cy="76"/>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96" name="Line 467"/>
              <p:cNvSpPr>
                <a:spLocks noChangeShapeType="1"/>
              </p:cNvSpPr>
              <p:nvPr/>
            </p:nvSpPr>
            <p:spPr bwMode="auto">
              <a:xfrm>
                <a:off x="4199" y="1730"/>
                <a:ext cx="0" cy="76"/>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97" name="Line 468"/>
              <p:cNvSpPr>
                <a:spLocks noChangeShapeType="1"/>
              </p:cNvSpPr>
              <p:nvPr/>
            </p:nvSpPr>
            <p:spPr bwMode="auto">
              <a:xfrm flipV="1">
                <a:off x="3895" y="1722"/>
                <a:ext cx="304"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98" name="Line 469"/>
              <p:cNvSpPr>
                <a:spLocks noChangeShapeType="1"/>
              </p:cNvSpPr>
              <p:nvPr/>
            </p:nvSpPr>
            <p:spPr bwMode="auto">
              <a:xfrm flipH="1" flipV="1">
                <a:off x="4119" y="1502"/>
                <a:ext cx="184" cy="9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76887" name="Rectangle 470"/>
            <p:cNvSpPr>
              <a:spLocks noChangeArrowheads="1"/>
            </p:cNvSpPr>
            <p:nvPr/>
          </p:nvSpPr>
          <p:spPr bwMode="auto">
            <a:xfrm>
              <a:off x="4168" y="1806"/>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3333FF"/>
                  </a:solidFill>
                </a:rPr>
                <a:t>H</a:t>
              </a:r>
            </a:p>
          </p:txBody>
        </p:sp>
      </p:grpSp>
      <p:sp>
        <p:nvSpPr>
          <p:cNvPr id="76834" name="Rectangle 472"/>
          <p:cNvSpPr>
            <a:spLocks noChangeArrowheads="1"/>
          </p:cNvSpPr>
          <p:nvPr/>
        </p:nvSpPr>
        <p:spPr bwMode="auto">
          <a:xfrm>
            <a:off x="7877175" y="2686050"/>
            <a:ext cx="128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1400"/>
          </a:p>
        </p:txBody>
      </p:sp>
      <p:sp>
        <p:nvSpPr>
          <p:cNvPr id="76835" name="Rectangle 473"/>
          <p:cNvSpPr>
            <a:spLocks noChangeArrowheads="1"/>
          </p:cNvSpPr>
          <p:nvPr/>
        </p:nvSpPr>
        <p:spPr bwMode="auto">
          <a:xfrm>
            <a:off x="7621588" y="2200275"/>
            <a:ext cx="128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1400"/>
          </a:p>
        </p:txBody>
      </p:sp>
      <p:sp>
        <p:nvSpPr>
          <p:cNvPr id="76836" name="Rectangle 474"/>
          <p:cNvSpPr>
            <a:spLocks noChangeArrowheads="1"/>
          </p:cNvSpPr>
          <p:nvPr/>
        </p:nvSpPr>
        <p:spPr bwMode="auto">
          <a:xfrm>
            <a:off x="7740650" y="2200275"/>
            <a:ext cx="128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1400"/>
          </a:p>
        </p:txBody>
      </p:sp>
      <p:sp>
        <p:nvSpPr>
          <p:cNvPr id="76837" name="Rectangle 475"/>
          <p:cNvSpPr>
            <a:spLocks noChangeArrowheads="1"/>
          </p:cNvSpPr>
          <p:nvPr/>
        </p:nvSpPr>
        <p:spPr bwMode="auto">
          <a:xfrm>
            <a:off x="7859713" y="2266950"/>
            <a:ext cx="762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2</a:t>
            </a:r>
            <a:endParaRPr lang="en-US" sz="1400"/>
          </a:p>
        </p:txBody>
      </p:sp>
      <p:sp>
        <p:nvSpPr>
          <p:cNvPr id="76838" name="Rectangle 476"/>
          <p:cNvSpPr>
            <a:spLocks noChangeArrowheads="1"/>
          </p:cNvSpPr>
          <p:nvPr/>
        </p:nvSpPr>
        <p:spPr bwMode="auto">
          <a:xfrm>
            <a:off x="8124825" y="3192463"/>
            <a:ext cx="138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sp>
        <p:nvSpPr>
          <p:cNvPr id="76839" name="Rectangle 477"/>
          <p:cNvSpPr>
            <a:spLocks noChangeArrowheads="1"/>
          </p:cNvSpPr>
          <p:nvPr/>
        </p:nvSpPr>
        <p:spPr bwMode="auto">
          <a:xfrm>
            <a:off x="7621588" y="3192463"/>
            <a:ext cx="128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1400"/>
          </a:p>
        </p:txBody>
      </p:sp>
      <p:sp>
        <p:nvSpPr>
          <p:cNvPr id="76840" name="Line 478"/>
          <p:cNvSpPr>
            <a:spLocks noChangeShapeType="1"/>
          </p:cNvSpPr>
          <p:nvPr/>
        </p:nvSpPr>
        <p:spPr bwMode="auto">
          <a:xfrm>
            <a:off x="7410450" y="3111500"/>
            <a:ext cx="196850" cy="1206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41" name="Line 479"/>
          <p:cNvSpPr>
            <a:spLocks noChangeShapeType="1"/>
          </p:cNvSpPr>
          <p:nvPr/>
        </p:nvSpPr>
        <p:spPr bwMode="auto">
          <a:xfrm>
            <a:off x="7404100" y="2774950"/>
            <a:ext cx="0" cy="3492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42" name="Line 480"/>
          <p:cNvSpPr>
            <a:spLocks noChangeShapeType="1"/>
          </p:cNvSpPr>
          <p:nvPr/>
        </p:nvSpPr>
        <p:spPr bwMode="auto">
          <a:xfrm flipV="1">
            <a:off x="7404100" y="2616200"/>
            <a:ext cx="247650" cy="1587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43" name="Line 481"/>
          <p:cNvSpPr>
            <a:spLocks noChangeShapeType="1"/>
          </p:cNvSpPr>
          <p:nvPr/>
        </p:nvSpPr>
        <p:spPr bwMode="auto">
          <a:xfrm>
            <a:off x="7664450" y="2597150"/>
            <a:ext cx="196850" cy="1333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44" name="Line 482"/>
          <p:cNvSpPr>
            <a:spLocks noChangeShapeType="1"/>
          </p:cNvSpPr>
          <p:nvPr/>
        </p:nvSpPr>
        <p:spPr bwMode="auto">
          <a:xfrm>
            <a:off x="7670800" y="2660650"/>
            <a:ext cx="171450" cy="1143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45" name="Line 483"/>
          <p:cNvSpPr>
            <a:spLocks noChangeShapeType="1"/>
          </p:cNvSpPr>
          <p:nvPr/>
        </p:nvSpPr>
        <p:spPr bwMode="auto">
          <a:xfrm>
            <a:off x="7448550" y="2813050"/>
            <a:ext cx="0" cy="2667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46" name="Line 484"/>
          <p:cNvSpPr>
            <a:spLocks noChangeShapeType="1"/>
          </p:cNvSpPr>
          <p:nvPr/>
        </p:nvSpPr>
        <p:spPr bwMode="auto">
          <a:xfrm>
            <a:off x="7664450" y="2387600"/>
            <a:ext cx="0" cy="2222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47" name="Line 485"/>
          <p:cNvSpPr>
            <a:spLocks noChangeShapeType="1"/>
          </p:cNvSpPr>
          <p:nvPr/>
        </p:nvSpPr>
        <p:spPr bwMode="auto">
          <a:xfrm>
            <a:off x="7931150" y="2882900"/>
            <a:ext cx="0" cy="2222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48" name="Line 486"/>
          <p:cNvSpPr>
            <a:spLocks noChangeShapeType="1"/>
          </p:cNvSpPr>
          <p:nvPr/>
        </p:nvSpPr>
        <p:spPr bwMode="auto">
          <a:xfrm flipV="1">
            <a:off x="7766050" y="3105150"/>
            <a:ext cx="171450" cy="1270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49" name="Line 487"/>
          <p:cNvSpPr>
            <a:spLocks noChangeShapeType="1"/>
          </p:cNvSpPr>
          <p:nvPr/>
        </p:nvSpPr>
        <p:spPr bwMode="auto">
          <a:xfrm>
            <a:off x="7943850" y="3098800"/>
            <a:ext cx="177800" cy="1143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50" name="Line 488"/>
          <p:cNvSpPr>
            <a:spLocks noChangeShapeType="1"/>
          </p:cNvSpPr>
          <p:nvPr/>
        </p:nvSpPr>
        <p:spPr bwMode="auto">
          <a:xfrm>
            <a:off x="7931150" y="3143250"/>
            <a:ext cx="177800" cy="1143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851" name="Line 490"/>
          <p:cNvSpPr>
            <a:spLocks noChangeShapeType="1"/>
          </p:cNvSpPr>
          <p:nvPr/>
        </p:nvSpPr>
        <p:spPr bwMode="auto">
          <a:xfrm>
            <a:off x="6859588" y="3676650"/>
            <a:ext cx="1587" cy="2714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52" name="Line 491"/>
          <p:cNvSpPr>
            <a:spLocks noChangeShapeType="1"/>
          </p:cNvSpPr>
          <p:nvPr/>
        </p:nvSpPr>
        <p:spPr bwMode="auto">
          <a:xfrm>
            <a:off x="6650038" y="3676650"/>
            <a:ext cx="20955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6853" name="Group 492"/>
          <p:cNvGrpSpPr>
            <a:grpSpLocks/>
          </p:cNvGrpSpPr>
          <p:nvPr/>
        </p:nvGrpSpPr>
        <p:grpSpPr bwMode="auto">
          <a:xfrm>
            <a:off x="5718175" y="3252788"/>
            <a:ext cx="919163" cy="882650"/>
            <a:chOff x="3418" y="1449"/>
            <a:chExt cx="579" cy="556"/>
          </a:xfrm>
        </p:grpSpPr>
        <p:sp>
          <p:nvSpPr>
            <p:cNvPr id="76875" name="Line 493"/>
            <p:cNvSpPr>
              <a:spLocks noChangeShapeType="1"/>
            </p:cNvSpPr>
            <p:nvPr/>
          </p:nvSpPr>
          <p:spPr bwMode="auto">
            <a:xfrm>
              <a:off x="3816" y="1716"/>
              <a:ext cx="8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76" name="Line 494"/>
            <p:cNvSpPr>
              <a:spLocks noChangeShapeType="1"/>
            </p:cNvSpPr>
            <p:nvPr/>
          </p:nvSpPr>
          <p:spPr bwMode="auto">
            <a:xfrm>
              <a:off x="3626" y="1716"/>
              <a:ext cx="9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77" name="Line 495"/>
            <p:cNvSpPr>
              <a:spLocks noChangeShapeType="1"/>
            </p:cNvSpPr>
            <p:nvPr/>
          </p:nvSpPr>
          <p:spPr bwMode="auto">
            <a:xfrm>
              <a:off x="3747" y="1575"/>
              <a:ext cx="1" cy="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78" name="Line 496"/>
            <p:cNvSpPr>
              <a:spLocks noChangeShapeType="1"/>
            </p:cNvSpPr>
            <p:nvPr/>
          </p:nvSpPr>
          <p:spPr bwMode="auto">
            <a:xfrm>
              <a:off x="3770" y="1575"/>
              <a:ext cx="1" cy="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79" name="Rectangle 497"/>
            <p:cNvSpPr>
              <a:spLocks noChangeArrowheads="1"/>
            </p:cNvSpPr>
            <p:nvPr/>
          </p:nvSpPr>
          <p:spPr bwMode="auto">
            <a:xfrm>
              <a:off x="3910" y="1657"/>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sp>
          <p:nvSpPr>
            <p:cNvPr id="76880" name="Rectangle 498"/>
            <p:cNvSpPr>
              <a:spLocks noChangeArrowheads="1"/>
            </p:cNvSpPr>
            <p:nvPr/>
          </p:nvSpPr>
          <p:spPr bwMode="auto">
            <a:xfrm>
              <a:off x="3732" y="1657"/>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P</a:t>
              </a:r>
              <a:endParaRPr lang="en-US" sz="1400"/>
            </a:p>
          </p:txBody>
        </p:sp>
        <p:sp>
          <p:nvSpPr>
            <p:cNvPr id="76881" name="Rectangle 499"/>
            <p:cNvSpPr>
              <a:spLocks noChangeArrowheads="1"/>
            </p:cNvSpPr>
            <p:nvPr/>
          </p:nvSpPr>
          <p:spPr bwMode="auto">
            <a:xfrm>
              <a:off x="3531" y="1657"/>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sp>
          <p:nvSpPr>
            <p:cNvPr id="76882" name="Rectangle 500"/>
            <p:cNvSpPr>
              <a:spLocks noChangeArrowheads="1"/>
            </p:cNvSpPr>
            <p:nvPr/>
          </p:nvSpPr>
          <p:spPr bwMode="auto">
            <a:xfrm>
              <a:off x="3726" y="1871"/>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sp>
          <p:nvSpPr>
            <p:cNvPr id="76883" name="Rectangle 501"/>
            <p:cNvSpPr>
              <a:spLocks noChangeArrowheads="1"/>
            </p:cNvSpPr>
            <p:nvPr/>
          </p:nvSpPr>
          <p:spPr bwMode="auto">
            <a:xfrm>
              <a:off x="3822" y="1871"/>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t>
              </a:r>
              <a:endParaRPr lang="en-US" sz="1400"/>
            </a:p>
          </p:txBody>
        </p:sp>
        <p:sp>
          <p:nvSpPr>
            <p:cNvPr id="76884" name="Rectangle 502"/>
            <p:cNvSpPr>
              <a:spLocks noChangeArrowheads="1"/>
            </p:cNvSpPr>
            <p:nvPr/>
          </p:nvSpPr>
          <p:spPr bwMode="auto">
            <a:xfrm>
              <a:off x="3726" y="1449"/>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sp>
          <p:nvSpPr>
            <p:cNvPr id="76885" name="Line 503"/>
            <p:cNvSpPr>
              <a:spLocks noChangeShapeType="1"/>
            </p:cNvSpPr>
            <p:nvPr/>
          </p:nvSpPr>
          <p:spPr bwMode="auto">
            <a:xfrm>
              <a:off x="3418" y="1716"/>
              <a:ext cx="9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76854" name="Line 504"/>
          <p:cNvSpPr>
            <a:spLocks noChangeShapeType="1"/>
          </p:cNvSpPr>
          <p:nvPr/>
        </p:nvSpPr>
        <p:spPr bwMode="auto">
          <a:xfrm>
            <a:off x="5407025" y="3676650"/>
            <a:ext cx="14605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55" name="Line 505"/>
          <p:cNvSpPr>
            <a:spLocks noChangeShapeType="1"/>
          </p:cNvSpPr>
          <p:nvPr/>
        </p:nvSpPr>
        <p:spPr bwMode="auto">
          <a:xfrm>
            <a:off x="5599113" y="3452813"/>
            <a:ext cx="1587" cy="1254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56" name="Line 506"/>
          <p:cNvSpPr>
            <a:spLocks noChangeShapeType="1"/>
          </p:cNvSpPr>
          <p:nvPr/>
        </p:nvSpPr>
        <p:spPr bwMode="auto">
          <a:xfrm flipH="1">
            <a:off x="5637213" y="3452813"/>
            <a:ext cx="1587" cy="1254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57" name="Rectangle 507"/>
          <p:cNvSpPr>
            <a:spLocks noChangeArrowheads="1"/>
          </p:cNvSpPr>
          <p:nvPr/>
        </p:nvSpPr>
        <p:spPr bwMode="auto">
          <a:xfrm>
            <a:off x="5575300" y="3582988"/>
            <a:ext cx="119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P</a:t>
            </a:r>
            <a:endParaRPr lang="en-US" sz="1400"/>
          </a:p>
        </p:txBody>
      </p:sp>
      <p:sp>
        <p:nvSpPr>
          <p:cNvPr id="76858" name="Rectangle 508"/>
          <p:cNvSpPr>
            <a:spLocks noChangeArrowheads="1"/>
          </p:cNvSpPr>
          <p:nvPr/>
        </p:nvSpPr>
        <p:spPr bwMode="auto">
          <a:xfrm>
            <a:off x="5256213" y="3582988"/>
            <a:ext cx="138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sp>
        <p:nvSpPr>
          <p:cNvPr id="76859" name="Rectangle 509"/>
          <p:cNvSpPr>
            <a:spLocks noChangeArrowheads="1"/>
          </p:cNvSpPr>
          <p:nvPr/>
        </p:nvSpPr>
        <p:spPr bwMode="auto">
          <a:xfrm>
            <a:off x="5565775" y="3922713"/>
            <a:ext cx="138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sp>
        <p:nvSpPr>
          <p:cNvPr id="76860" name="Rectangle 510"/>
          <p:cNvSpPr>
            <a:spLocks noChangeArrowheads="1"/>
          </p:cNvSpPr>
          <p:nvPr/>
        </p:nvSpPr>
        <p:spPr bwMode="auto">
          <a:xfrm>
            <a:off x="5718175" y="3922713"/>
            <a:ext cx="587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t>
            </a:r>
            <a:endParaRPr lang="en-US" sz="1400"/>
          </a:p>
        </p:txBody>
      </p:sp>
      <p:sp>
        <p:nvSpPr>
          <p:cNvPr id="76861" name="Rectangle 511"/>
          <p:cNvSpPr>
            <a:spLocks noChangeArrowheads="1"/>
          </p:cNvSpPr>
          <p:nvPr/>
        </p:nvSpPr>
        <p:spPr bwMode="auto">
          <a:xfrm>
            <a:off x="5565775" y="3252788"/>
            <a:ext cx="138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sp>
        <p:nvSpPr>
          <p:cNvPr id="76862" name="Line 512"/>
          <p:cNvSpPr>
            <a:spLocks noChangeShapeType="1"/>
          </p:cNvSpPr>
          <p:nvPr/>
        </p:nvSpPr>
        <p:spPr bwMode="auto">
          <a:xfrm>
            <a:off x="5076825" y="3676650"/>
            <a:ext cx="14605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63" name="Line 513"/>
          <p:cNvSpPr>
            <a:spLocks noChangeShapeType="1"/>
          </p:cNvSpPr>
          <p:nvPr/>
        </p:nvSpPr>
        <p:spPr bwMode="auto">
          <a:xfrm flipV="1">
            <a:off x="5603875" y="3783013"/>
            <a:ext cx="1588" cy="1365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64" name="Line 514"/>
          <p:cNvSpPr>
            <a:spLocks noChangeShapeType="1"/>
          </p:cNvSpPr>
          <p:nvPr/>
        </p:nvSpPr>
        <p:spPr bwMode="auto">
          <a:xfrm>
            <a:off x="4778375" y="3676650"/>
            <a:ext cx="14605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65" name="Line 515"/>
          <p:cNvSpPr>
            <a:spLocks noChangeShapeType="1"/>
          </p:cNvSpPr>
          <p:nvPr/>
        </p:nvSpPr>
        <p:spPr bwMode="auto">
          <a:xfrm>
            <a:off x="4970463" y="3452813"/>
            <a:ext cx="1587" cy="1254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66" name="Line 516"/>
          <p:cNvSpPr>
            <a:spLocks noChangeShapeType="1"/>
          </p:cNvSpPr>
          <p:nvPr/>
        </p:nvSpPr>
        <p:spPr bwMode="auto">
          <a:xfrm flipH="1">
            <a:off x="5008563" y="3452813"/>
            <a:ext cx="1587" cy="1254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67" name="Rectangle 517"/>
          <p:cNvSpPr>
            <a:spLocks noChangeArrowheads="1"/>
          </p:cNvSpPr>
          <p:nvPr/>
        </p:nvSpPr>
        <p:spPr bwMode="auto">
          <a:xfrm>
            <a:off x="4946650" y="3582988"/>
            <a:ext cx="119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P</a:t>
            </a:r>
            <a:endParaRPr lang="en-US" sz="1400"/>
          </a:p>
        </p:txBody>
      </p:sp>
      <p:sp>
        <p:nvSpPr>
          <p:cNvPr id="76868" name="Rectangle 518"/>
          <p:cNvSpPr>
            <a:spLocks noChangeArrowheads="1"/>
          </p:cNvSpPr>
          <p:nvPr/>
        </p:nvSpPr>
        <p:spPr bwMode="auto">
          <a:xfrm>
            <a:off x="4627563" y="3582988"/>
            <a:ext cx="138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sp>
        <p:nvSpPr>
          <p:cNvPr id="76869" name="Rectangle 519"/>
          <p:cNvSpPr>
            <a:spLocks noChangeArrowheads="1"/>
          </p:cNvSpPr>
          <p:nvPr/>
        </p:nvSpPr>
        <p:spPr bwMode="auto">
          <a:xfrm>
            <a:off x="4937125" y="3922713"/>
            <a:ext cx="138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sp>
        <p:nvSpPr>
          <p:cNvPr id="76870" name="Rectangle 520"/>
          <p:cNvSpPr>
            <a:spLocks noChangeArrowheads="1"/>
          </p:cNvSpPr>
          <p:nvPr/>
        </p:nvSpPr>
        <p:spPr bwMode="auto">
          <a:xfrm>
            <a:off x="5089525" y="3922713"/>
            <a:ext cx="587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t>
            </a:r>
            <a:endParaRPr lang="en-US" sz="1400"/>
          </a:p>
        </p:txBody>
      </p:sp>
      <p:sp>
        <p:nvSpPr>
          <p:cNvPr id="76871" name="Rectangle 521"/>
          <p:cNvSpPr>
            <a:spLocks noChangeArrowheads="1"/>
          </p:cNvSpPr>
          <p:nvPr/>
        </p:nvSpPr>
        <p:spPr bwMode="auto">
          <a:xfrm>
            <a:off x="4937125" y="3252788"/>
            <a:ext cx="138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sp>
        <p:nvSpPr>
          <p:cNvPr id="76872" name="Line 522"/>
          <p:cNvSpPr>
            <a:spLocks noChangeShapeType="1"/>
          </p:cNvSpPr>
          <p:nvPr/>
        </p:nvSpPr>
        <p:spPr bwMode="auto">
          <a:xfrm flipV="1">
            <a:off x="4975225" y="3783013"/>
            <a:ext cx="1588" cy="1365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73" name="Rectangle 523"/>
          <p:cNvSpPr>
            <a:spLocks noChangeArrowheads="1"/>
          </p:cNvSpPr>
          <p:nvPr/>
        </p:nvSpPr>
        <p:spPr bwMode="auto">
          <a:xfrm>
            <a:off x="4549775" y="3598863"/>
            <a:ext cx="587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t>
            </a:r>
            <a:endParaRPr lang="en-US" sz="1400"/>
          </a:p>
        </p:txBody>
      </p:sp>
      <p:sp>
        <p:nvSpPr>
          <p:cNvPr id="76874" name="Line 524"/>
          <p:cNvSpPr>
            <a:spLocks noChangeShapeType="1"/>
          </p:cNvSpPr>
          <p:nvPr/>
        </p:nvSpPr>
        <p:spPr bwMode="auto">
          <a:xfrm flipV="1">
            <a:off x="6238875" y="3783013"/>
            <a:ext cx="1588" cy="1365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262"/>
          <p:cNvSpPr txBox="1">
            <a:spLocks noChangeArrowheads="1"/>
          </p:cNvSpPr>
          <p:nvPr/>
        </p:nvSpPr>
        <p:spPr bwMode="auto">
          <a:xfrm>
            <a:off x="373063" y="1811338"/>
            <a:ext cx="35972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GB" sz="1800">
                <a:latin typeface="Calibri" pitchFamily="34" charset="0"/>
              </a:rPr>
              <a:t>A long chain of deoxyribonucleotide units linked by phosphodiester links. </a:t>
            </a:r>
          </a:p>
          <a:p>
            <a:pPr eaLnBrk="1" hangingPunct="1">
              <a:spcBef>
                <a:spcPct val="50000"/>
              </a:spcBef>
            </a:pPr>
            <a:r>
              <a:rPr lang="en-GB" sz="1800">
                <a:latin typeface="Calibri" pitchFamily="34" charset="0"/>
              </a:rPr>
              <a:t>The 3</a:t>
            </a:r>
            <a:r>
              <a:rPr lang="en-GB" altLang="en-US" sz="1800">
                <a:latin typeface="Calibri" pitchFamily="34" charset="0"/>
              </a:rPr>
              <a:t>’</a:t>
            </a:r>
            <a:r>
              <a:rPr lang="en-GB" sz="1800">
                <a:latin typeface="Calibri" pitchFamily="34" charset="0"/>
              </a:rPr>
              <a:t>-OH of sugar of one nucleotide is linked to phosphate group, which in turn is joined to 5</a:t>
            </a:r>
            <a:r>
              <a:rPr lang="en-GB" altLang="en-US" sz="1800">
                <a:latin typeface="Calibri" pitchFamily="34" charset="0"/>
              </a:rPr>
              <a:t>’</a:t>
            </a:r>
            <a:r>
              <a:rPr lang="en-GB" sz="1800">
                <a:latin typeface="Calibri" pitchFamily="34" charset="0"/>
              </a:rPr>
              <a:t>-OH of adjacent sugar.</a:t>
            </a:r>
          </a:p>
          <a:p>
            <a:pPr eaLnBrk="1" hangingPunct="1">
              <a:spcBef>
                <a:spcPct val="50000"/>
              </a:spcBef>
            </a:pPr>
            <a:r>
              <a:rPr lang="en-GB" sz="1800">
                <a:latin typeface="Calibri" pitchFamily="34" charset="0"/>
              </a:rPr>
              <a:t>On each deoxyribose there is a base.</a:t>
            </a:r>
          </a:p>
          <a:p>
            <a:pPr eaLnBrk="1" hangingPunct="1">
              <a:spcBef>
                <a:spcPct val="50000"/>
              </a:spcBef>
            </a:pPr>
            <a:r>
              <a:rPr lang="en-GB" sz="1800">
                <a:latin typeface="Calibri" pitchFamily="34" charset="0"/>
              </a:rPr>
              <a:t>The chain has two ends, the 5</a:t>
            </a:r>
            <a:r>
              <a:rPr lang="en-GB" altLang="en-US" sz="1800">
                <a:latin typeface="Calibri" pitchFamily="34" charset="0"/>
              </a:rPr>
              <a:t>’</a:t>
            </a:r>
            <a:r>
              <a:rPr lang="en-GB" sz="1800">
                <a:latin typeface="Calibri" pitchFamily="34" charset="0"/>
              </a:rPr>
              <a:t> end and the 3</a:t>
            </a:r>
            <a:r>
              <a:rPr lang="en-GB" altLang="en-US" sz="1800">
                <a:latin typeface="Calibri" pitchFamily="34" charset="0"/>
              </a:rPr>
              <a:t>’</a:t>
            </a:r>
            <a:r>
              <a:rPr lang="en-GB" sz="1800">
                <a:latin typeface="Calibri" pitchFamily="34" charset="0"/>
              </a:rPr>
              <a:t> end.  It is not symmetrical.</a:t>
            </a:r>
          </a:p>
        </p:txBody>
      </p:sp>
      <p:grpSp>
        <p:nvGrpSpPr>
          <p:cNvPr id="78850" name="Group 279"/>
          <p:cNvGrpSpPr>
            <a:grpSpLocks/>
          </p:cNvGrpSpPr>
          <p:nvPr/>
        </p:nvGrpSpPr>
        <p:grpSpPr bwMode="auto">
          <a:xfrm>
            <a:off x="4629150" y="1466850"/>
            <a:ext cx="3709988" cy="5022850"/>
            <a:chOff x="2916" y="924"/>
            <a:chExt cx="2337" cy="3164"/>
          </a:xfrm>
        </p:grpSpPr>
        <p:sp>
          <p:nvSpPr>
            <p:cNvPr id="78859" name="Rectangle 254"/>
            <p:cNvSpPr>
              <a:spLocks noChangeArrowheads="1"/>
            </p:cNvSpPr>
            <p:nvPr/>
          </p:nvSpPr>
          <p:spPr bwMode="auto">
            <a:xfrm>
              <a:off x="3370" y="156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t>
              </a:r>
              <a:endParaRPr lang="en-US" sz="2000">
                <a:latin typeface="Comic Sans MS" pitchFamily="66" charset="0"/>
              </a:endParaRPr>
            </a:p>
          </p:txBody>
        </p:sp>
        <p:sp>
          <p:nvSpPr>
            <p:cNvPr id="78860" name="Rectangle 229"/>
            <p:cNvSpPr>
              <a:spLocks noChangeArrowheads="1"/>
            </p:cNvSpPr>
            <p:nvPr/>
          </p:nvSpPr>
          <p:spPr bwMode="auto">
            <a:xfrm>
              <a:off x="3848" y="2715"/>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78861" name="Rectangle 242"/>
            <p:cNvSpPr>
              <a:spLocks noChangeArrowheads="1"/>
            </p:cNvSpPr>
            <p:nvPr/>
          </p:nvSpPr>
          <p:spPr bwMode="auto">
            <a:xfrm>
              <a:off x="4130" y="3580"/>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78862" name="Rectangle 243"/>
            <p:cNvSpPr>
              <a:spLocks noChangeArrowheads="1"/>
            </p:cNvSpPr>
            <p:nvPr/>
          </p:nvSpPr>
          <p:spPr bwMode="auto">
            <a:xfrm>
              <a:off x="4291" y="395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2000">
                <a:latin typeface="Comic Sans MS" pitchFamily="66" charset="0"/>
              </a:endParaRPr>
            </a:p>
          </p:txBody>
        </p:sp>
        <p:sp>
          <p:nvSpPr>
            <p:cNvPr id="78863" name="Rectangle 234"/>
            <p:cNvSpPr>
              <a:spLocks noChangeArrowheads="1"/>
            </p:cNvSpPr>
            <p:nvPr/>
          </p:nvSpPr>
          <p:spPr bwMode="auto">
            <a:xfrm>
              <a:off x="4969" y="2985"/>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2000">
                <a:latin typeface="Comic Sans MS" pitchFamily="66" charset="0"/>
              </a:endParaRPr>
            </a:p>
          </p:txBody>
        </p:sp>
        <p:sp>
          <p:nvSpPr>
            <p:cNvPr id="78864" name="Rectangle 239"/>
            <p:cNvSpPr>
              <a:spLocks noChangeArrowheads="1"/>
            </p:cNvSpPr>
            <p:nvPr/>
          </p:nvSpPr>
          <p:spPr bwMode="auto">
            <a:xfrm>
              <a:off x="5130" y="330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2000">
                <a:latin typeface="Comic Sans MS" pitchFamily="66" charset="0"/>
              </a:endParaRPr>
            </a:p>
          </p:txBody>
        </p:sp>
        <p:sp>
          <p:nvSpPr>
            <p:cNvPr id="78865" name="Rectangle 228"/>
            <p:cNvSpPr>
              <a:spLocks noChangeArrowheads="1"/>
            </p:cNvSpPr>
            <p:nvPr/>
          </p:nvSpPr>
          <p:spPr bwMode="auto">
            <a:xfrm>
              <a:off x="4101" y="2402"/>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78866" name="Rectangle 230"/>
            <p:cNvSpPr>
              <a:spLocks noChangeArrowheads="1"/>
            </p:cNvSpPr>
            <p:nvPr/>
          </p:nvSpPr>
          <p:spPr bwMode="auto">
            <a:xfrm>
              <a:off x="4003" y="3095"/>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2000">
                <a:latin typeface="Comic Sans MS" pitchFamily="66" charset="0"/>
              </a:endParaRPr>
            </a:p>
          </p:txBody>
        </p:sp>
        <p:sp>
          <p:nvSpPr>
            <p:cNvPr id="78867" name="Rectangle 233"/>
            <p:cNvSpPr>
              <a:spLocks noChangeArrowheads="1"/>
            </p:cNvSpPr>
            <p:nvPr/>
          </p:nvSpPr>
          <p:spPr bwMode="auto">
            <a:xfrm>
              <a:off x="4895" y="2985"/>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78868" name="Rectangle 235"/>
            <p:cNvSpPr>
              <a:spLocks noChangeArrowheads="1"/>
            </p:cNvSpPr>
            <p:nvPr/>
          </p:nvSpPr>
          <p:spPr bwMode="auto">
            <a:xfrm>
              <a:off x="4728" y="330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78869" name="Rectangle 236"/>
            <p:cNvSpPr>
              <a:spLocks noChangeArrowheads="1"/>
            </p:cNvSpPr>
            <p:nvPr/>
          </p:nvSpPr>
          <p:spPr bwMode="auto">
            <a:xfrm>
              <a:off x="4388" y="2918"/>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78870" name="Rectangle 237"/>
            <p:cNvSpPr>
              <a:spLocks noChangeArrowheads="1"/>
            </p:cNvSpPr>
            <p:nvPr/>
          </p:nvSpPr>
          <p:spPr bwMode="auto">
            <a:xfrm>
              <a:off x="4722" y="2660"/>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78871" name="Rectangle 238"/>
            <p:cNvSpPr>
              <a:spLocks noChangeArrowheads="1"/>
            </p:cNvSpPr>
            <p:nvPr/>
          </p:nvSpPr>
          <p:spPr bwMode="auto">
            <a:xfrm>
              <a:off x="5056" y="330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78872" name="Rectangle 240"/>
            <p:cNvSpPr>
              <a:spLocks noChangeArrowheads="1"/>
            </p:cNvSpPr>
            <p:nvPr/>
          </p:nvSpPr>
          <p:spPr bwMode="auto">
            <a:xfrm>
              <a:off x="5205" y="3347"/>
              <a:ext cx="4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2</a:t>
              </a:r>
              <a:endParaRPr lang="en-US" sz="2000">
                <a:latin typeface="Comic Sans MS" pitchFamily="66" charset="0"/>
              </a:endParaRPr>
            </a:p>
          </p:txBody>
        </p:sp>
        <p:sp>
          <p:nvSpPr>
            <p:cNvPr id="78873" name="Rectangle 241"/>
            <p:cNvSpPr>
              <a:spLocks noChangeArrowheads="1"/>
            </p:cNvSpPr>
            <p:nvPr/>
          </p:nvSpPr>
          <p:spPr bwMode="auto">
            <a:xfrm>
              <a:off x="4388" y="3261"/>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78874" name="Rectangle 231"/>
            <p:cNvSpPr>
              <a:spLocks noChangeArrowheads="1"/>
            </p:cNvSpPr>
            <p:nvPr/>
          </p:nvSpPr>
          <p:spPr bwMode="auto">
            <a:xfrm>
              <a:off x="3681" y="3095"/>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78875" name="Rectangle 232"/>
            <p:cNvSpPr>
              <a:spLocks noChangeArrowheads="1"/>
            </p:cNvSpPr>
            <p:nvPr/>
          </p:nvSpPr>
          <p:spPr bwMode="auto">
            <a:xfrm>
              <a:off x="3393" y="2660"/>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78876" name="Rectangle 246"/>
            <p:cNvSpPr>
              <a:spLocks noChangeArrowheads="1"/>
            </p:cNvSpPr>
            <p:nvPr/>
          </p:nvSpPr>
          <p:spPr bwMode="auto">
            <a:xfrm>
              <a:off x="3681" y="3519"/>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78877" name="Rectangle 247"/>
            <p:cNvSpPr>
              <a:spLocks noChangeArrowheads="1"/>
            </p:cNvSpPr>
            <p:nvPr/>
          </p:nvSpPr>
          <p:spPr bwMode="auto">
            <a:xfrm>
              <a:off x="3693" y="3304"/>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P</a:t>
              </a:r>
              <a:endParaRPr lang="en-US" sz="2000">
                <a:latin typeface="Comic Sans MS" pitchFamily="66" charset="0"/>
              </a:endParaRPr>
            </a:p>
          </p:txBody>
        </p:sp>
        <p:sp>
          <p:nvSpPr>
            <p:cNvPr id="78878" name="Rectangle 248"/>
            <p:cNvSpPr>
              <a:spLocks noChangeArrowheads="1"/>
            </p:cNvSpPr>
            <p:nvPr/>
          </p:nvSpPr>
          <p:spPr bwMode="auto">
            <a:xfrm>
              <a:off x="3497" y="3304"/>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78879" name="Rectangle 249"/>
            <p:cNvSpPr>
              <a:spLocks noChangeArrowheads="1"/>
            </p:cNvSpPr>
            <p:nvPr/>
          </p:nvSpPr>
          <p:spPr bwMode="auto">
            <a:xfrm>
              <a:off x="3871" y="3304"/>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78880" name="Rectangle 251"/>
            <p:cNvSpPr>
              <a:spLocks noChangeArrowheads="1"/>
            </p:cNvSpPr>
            <p:nvPr/>
          </p:nvSpPr>
          <p:spPr bwMode="auto">
            <a:xfrm>
              <a:off x="3112" y="1562"/>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P</a:t>
              </a:r>
              <a:endParaRPr lang="en-US" sz="2000">
                <a:latin typeface="Comic Sans MS" pitchFamily="66" charset="0"/>
              </a:endParaRPr>
            </a:p>
          </p:txBody>
        </p:sp>
        <p:sp>
          <p:nvSpPr>
            <p:cNvPr id="78881" name="Rectangle 252"/>
            <p:cNvSpPr>
              <a:spLocks noChangeArrowheads="1"/>
            </p:cNvSpPr>
            <p:nvPr/>
          </p:nvSpPr>
          <p:spPr bwMode="auto">
            <a:xfrm>
              <a:off x="2916" y="1562"/>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78882" name="Rectangle 253"/>
            <p:cNvSpPr>
              <a:spLocks noChangeArrowheads="1"/>
            </p:cNvSpPr>
            <p:nvPr/>
          </p:nvSpPr>
          <p:spPr bwMode="auto">
            <a:xfrm>
              <a:off x="3290" y="1562"/>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78883" name="Rectangle 255"/>
            <p:cNvSpPr>
              <a:spLocks noChangeArrowheads="1"/>
            </p:cNvSpPr>
            <p:nvPr/>
          </p:nvSpPr>
          <p:spPr bwMode="auto">
            <a:xfrm>
              <a:off x="3100" y="1347"/>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78884" name="Rectangle 256"/>
            <p:cNvSpPr>
              <a:spLocks noChangeArrowheads="1"/>
            </p:cNvSpPr>
            <p:nvPr/>
          </p:nvSpPr>
          <p:spPr bwMode="auto">
            <a:xfrm>
              <a:off x="3399" y="2445"/>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P</a:t>
              </a:r>
              <a:endParaRPr lang="en-US" sz="2000">
                <a:latin typeface="Comic Sans MS" pitchFamily="66" charset="0"/>
              </a:endParaRPr>
            </a:p>
          </p:txBody>
        </p:sp>
        <p:sp>
          <p:nvSpPr>
            <p:cNvPr id="78885" name="Rectangle 257"/>
            <p:cNvSpPr>
              <a:spLocks noChangeArrowheads="1"/>
            </p:cNvSpPr>
            <p:nvPr/>
          </p:nvSpPr>
          <p:spPr bwMode="auto">
            <a:xfrm>
              <a:off x="3204" y="2445"/>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78886" name="Rectangle 258"/>
            <p:cNvSpPr>
              <a:spLocks noChangeArrowheads="1"/>
            </p:cNvSpPr>
            <p:nvPr/>
          </p:nvSpPr>
          <p:spPr bwMode="auto">
            <a:xfrm>
              <a:off x="3583" y="2445"/>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78887" name="Rectangle 260"/>
            <p:cNvSpPr>
              <a:spLocks noChangeArrowheads="1"/>
            </p:cNvSpPr>
            <p:nvPr/>
          </p:nvSpPr>
          <p:spPr bwMode="auto">
            <a:xfrm>
              <a:off x="3393" y="2230"/>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78888" name="Freeform 27"/>
            <p:cNvSpPr>
              <a:spLocks/>
            </p:cNvSpPr>
            <p:nvPr/>
          </p:nvSpPr>
          <p:spPr bwMode="auto">
            <a:xfrm>
              <a:off x="4346" y="1369"/>
              <a:ext cx="1" cy="147"/>
            </a:xfrm>
            <a:custGeom>
              <a:avLst/>
              <a:gdLst>
                <a:gd name="T0" fmla="*/ 0 w 1"/>
                <a:gd name="T1" fmla="*/ 0 h 147"/>
                <a:gd name="T2" fmla="*/ 0 w 1"/>
                <a:gd name="T3" fmla="*/ 147 h 147"/>
                <a:gd name="T4" fmla="*/ 0 w 1"/>
                <a:gd name="T5" fmla="*/ 0 h 147"/>
                <a:gd name="T6" fmla="*/ 0 60000 65536"/>
                <a:gd name="T7" fmla="*/ 0 60000 65536"/>
                <a:gd name="T8" fmla="*/ 0 60000 65536"/>
                <a:gd name="T9" fmla="*/ 0 w 1"/>
                <a:gd name="T10" fmla="*/ 0 h 147"/>
                <a:gd name="T11" fmla="*/ 1 w 1"/>
                <a:gd name="T12" fmla="*/ 147 h 147"/>
              </a:gdLst>
              <a:ahLst/>
              <a:cxnLst>
                <a:cxn ang="T6">
                  <a:pos x="T0" y="T1"/>
                </a:cxn>
                <a:cxn ang="T7">
                  <a:pos x="T2" y="T3"/>
                </a:cxn>
                <a:cxn ang="T8">
                  <a:pos x="T4" y="T5"/>
                </a:cxn>
              </a:cxnLst>
              <a:rect l="T9" t="T10" r="T11" b="T12"/>
              <a:pathLst>
                <a:path w="1" h="147">
                  <a:moveTo>
                    <a:pt x="0" y="0"/>
                  </a:moveTo>
                  <a:lnTo>
                    <a:pt x="0" y="1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89" name="Freeform 28"/>
            <p:cNvSpPr>
              <a:spLocks/>
            </p:cNvSpPr>
            <p:nvPr/>
          </p:nvSpPr>
          <p:spPr bwMode="auto">
            <a:xfrm>
              <a:off x="4242" y="1516"/>
              <a:ext cx="104" cy="74"/>
            </a:xfrm>
            <a:custGeom>
              <a:avLst/>
              <a:gdLst>
                <a:gd name="T0" fmla="*/ 104 w 104"/>
                <a:gd name="T1" fmla="*/ 0 h 74"/>
                <a:gd name="T2" fmla="*/ 0 w 104"/>
                <a:gd name="T3" fmla="*/ 74 h 74"/>
                <a:gd name="T4" fmla="*/ 104 w 104"/>
                <a:gd name="T5" fmla="*/ 0 h 74"/>
                <a:gd name="T6" fmla="*/ 0 60000 65536"/>
                <a:gd name="T7" fmla="*/ 0 60000 65536"/>
                <a:gd name="T8" fmla="*/ 0 60000 65536"/>
                <a:gd name="T9" fmla="*/ 0 w 104"/>
                <a:gd name="T10" fmla="*/ 0 h 74"/>
                <a:gd name="T11" fmla="*/ 104 w 104"/>
                <a:gd name="T12" fmla="*/ 74 h 74"/>
              </a:gdLst>
              <a:ahLst/>
              <a:cxnLst>
                <a:cxn ang="T6">
                  <a:pos x="T0" y="T1"/>
                </a:cxn>
                <a:cxn ang="T7">
                  <a:pos x="T2" y="T3"/>
                </a:cxn>
                <a:cxn ang="T8">
                  <a:pos x="T4" y="T5"/>
                </a:cxn>
              </a:cxnLst>
              <a:rect l="T9" t="T10" r="T11" b="T12"/>
              <a:pathLst>
                <a:path w="104" h="74">
                  <a:moveTo>
                    <a:pt x="104" y="0"/>
                  </a:moveTo>
                  <a:lnTo>
                    <a:pt x="0" y="74"/>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90" name="Freeform 29"/>
            <p:cNvSpPr>
              <a:spLocks/>
            </p:cNvSpPr>
            <p:nvPr/>
          </p:nvSpPr>
          <p:spPr bwMode="auto">
            <a:xfrm>
              <a:off x="4242" y="1516"/>
              <a:ext cx="104" cy="74"/>
            </a:xfrm>
            <a:custGeom>
              <a:avLst/>
              <a:gdLst>
                <a:gd name="T0" fmla="*/ 104 w 104"/>
                <a:gd name="T1" fmla="*/ 0 h 74"/>
                <a:gd name="T2" fmla="*/ 104 w 104"/>
                <a:gd name="T3" fmla="*/ 6 h 74"/>
                <a:gd name="T4" fmla="*/ 0 w 104"/>
                <a:gd name="T5" fmla="*/ 74 h 74"/>
                <a:gd name="T6" fmla="*/ 0 w 104"/>
                <a:gd name="T7" fmla="*/ 67 h 74"/>
                <a:gd name="T8" fmla="*/ 104 w 104"/>
                <a:gd name="T9" fmla="*/ 0 h 74"/>
                <a:gd name="T10" fmla="*/ 0 60000 65536"/>
                <a:gd name="T11" fmla="*/ 0 60000 65536"/>
                <a:gd name="T12" fmla="*/ 0 60000 65536"/>
                <a:gd name="T13" fmla="*/ 0 60000 65536"/>
                <a:gd name="T14" fmla="*/ 0 60000 65536"/>
                <a:gd name="T15" fmla="*/ 0 w 104"/>
                <a:gd name="T16" fmla="*/ 0 h 74"/>
                <a:gd name="T17" fmla="*/ 104 w 104"/>
                <a:gd name="T18" fmla="*/ 74 h 74"/>
              </a:gdLst>
              <a:ahLst/>
              <a:cxnLst>
                <a:cxn ang="T10">
                  <a:pos x="T0" y="T1"/>
                </a:cxn>
                <a:cxn ang="T11">
                  <a:pos x="T2" y="T3"/>
                </a:cxn>
                <a:cxn ang="T12">
                  <a:pos x="T4" y="T5"/>
                </a:cxn>
                <a:cxn ang="T13">
                  <a:pos x="T6" y="T7"/>
                </a:cxn>
                <a:cxn ang="T14">
                  <a:pos x="T8" y="T9"/>
                </a:cxn>
              </a:cxnLst>
              <a:rect l="T15" t="T16" r="T17" b="T18"/>
              <a:pathLst>
                <a:path w="104" h="74">
                  <a:moveTo>
                    <a:pt x="104" y="0"/>
                  </a:moveTo>
                  <a:lnTo>
                    <a:pt x="104" y="6"/>
                  </a:lnTo>
                  <a:lnTo>
                    <a:pt x="0" y="74"/>
                  </a:lnTo>
                  <a:lnTo>
                    <a:pt x="0" y="67"/>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91" name="Freeform 30"/>
            <p:cNvSpPr>
              <a:spLocks/>
            </p:cNvSpPr>
            <p:nvPr/>
          </p:nvSpPr>
          <p:spPr bwMode="auto">
            <a:xfrm>
              <a:off x="4231" y="1504"/>
              <a:ext cx="92" cy="61"/>
            </a:xfrm>
            <a:custGeom>
              <a:avLst/>
              <a:gdLst>
                <a:gd name="T0" fmla="*/ 0 w 92"/>
                <a:gd name="T1" fmla="*/ 61 h 61"/>
                <a:gd name="T2" fmla="*/ 92 w 92"/>
                <a:gd name="T3" fmla="*/ 0 h 61"/>
                <a:gd name="T4" fmla="*/ 0 w 92"/>
                <a:gd name="T5" fmla="*/ 61 h 61"/>
                <a:gd name="T6" fmla="*/ 0 60000 65536"/>
                <a:gd name="T7" fmla="*/ 0 60000 65536"/>
                <a:gd name="T8" fmla="*/ 0 60000 65536"/>
                <a:gd name="T9" fmla="*/ 0 w 92"/>
                <a:gd name="T10" fmla="*/ 0 h 61"/>
                <a:gd name="T11" fmla="*/ 92 w 92"/>
                <a:gd name="T12" fmla="*/ 61 h 61"/>
              </a:gdLst>
              <a:ahLst/>
              <a:cxnLst>
                <a:cxn ang="T6">
                  <a:pos x="T0" y="T1"/>
                </a:cxn>
                <a:cxn ang="T7">
                  <a:pos x="T2" y="T3"/>
                </a:cxn>
                <a:cxn ang="T8">
                  <a:pos x="T4" y="T5"/>
                </a:cxn>
              </a:cxnLst>
              <a:rect l="T9" t="T10" r="T11" b="T12"/>
              <a:pathLst>
                <a:path w="92" h="61">
                  <a:moveTo>
                    <a:pt x="0" y="61"/>
                  </a:moveTo>
                  <a:lnTo>
                    <a:pt x="92"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92" name="Freeform 31"/>
            <p:cNvSpPr>
              <a:spLocks/>
            </p:cNvSpPr>
            <p:nvPr/>
          </p:nvSpPr>
          <p:spPr bwMode="auto">
            <a:xfrm>
              <a:off x="4231" y="1498"/>
              <a:ext cx="92" cy="67"/>
            </a:xfrm>
            <a:custGeom>
              <a:avLst/>
              <a:gdLst>
                <a:gd name="T0" fmla="*/ 0 w 92"/>
                <a:gd name="T1" fmla="*/ 67 h 67"/>
                <a:gd name="T2" fmla="*/ 0 w 92"/>
                <a:gd name="T3" fmla="*/ 61 h 67"/>
                <a:gd name="T4" fmla="*/ 92 w 92"/>
                <a:gd name="T5" fmla="*/ 0 h 67"/>
                <a:gd name="T6" fmla="*/ 92 w 92"/>
                <a:gd name="T7" fmla="*/ 6 h 67"/>
                <a:gd name="T8" fmla="*/ 0 w 92"/>
                <a:gd name="T9" fmla="*/ 67 h 67"/>
                <a:gd name="T10" fmla="*/ 0 60000 65536"/>
                <a:gd name="T11" fmla="*/ 0 60000 65536"/>
                <a:gd name="T12" fmla="*/ 0 60000 65536"/>
                <a:gd name="T13" fmla="*/ 0 60000 65536"/>
                <a:gd name="T14" fmla="*/ 0 60000 65536"/>
                <a:gd name="T15" fmla="*/ 0 w 92"/>
                <a:gd name="T16" fmla="*/ 0 h 67"/>
                <a:gd name="T17" fmla="*/ 92 w 92"/>
                <a:gd name="T18" fmla="*/ 67 h 67"/>
              </a:gdLst>
              <a:ahLst/>
              <a:cxnLst>
                <a:cxn ang="T10">
                  <a:pos x="T0" y="T1"/>
                </a:cxn>
                <a:cxn ang="T11">
                  <a:pos x="T2" y="T3"/>
                </a:cxn>
                <a:cxn ang="T12">
                  <a:pos x="T4" y="T5"/>
                </a:cxn>
                <a:cxn ang="T13">
                  <a:pos x="T6" y="T7"/>
                </a:cxn>
                <a:cxn ang="T14">
                  <a:pos x="T8" y="T9"/>
                </a:cxn>
              </a:cxnLst>
              <a:rect l="T15" t="T16" r="T17" b="T18"/>
              <a:pathLst>
                <a:path w="92" h="67">
                  <a:moveTo>
                    <a:pt x="0" y="67"/>
                  </a:moveTo>
                  <a:lnTo>
                    <a:pt x="0" y="61"/>
                  </a:lnTo>
                  <a:lnTo>
                    <a:pt x="92" y="0"/>
                  </a:lnTo>
                  <a:lnTo>
                    <a:pt x="92" y="6"/>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93" name="Freeform 32"/>
            <p:cNvSpPr>
              <a:spLocks/>
            </p:cNvSpPr>
            <p:nvPr/>
          </p:nvSpPr>
          <p:spPr bwMode="auto">
            <a:xfrm>
              <a:off x="4024" y="1516"/>
              <a:ext cx="109" cy="80"/>
            </a:xfrm>
            <a:custGeom>
              <a:avLst/>
              <a:gdLst>
                <a:gd name="T0" fmla="*/ 109 w 109"/>
                <a:gd name="T1" fmla="*/ 80 h 80"/>
                <a:gd name="T2" fmla="*/ 0 w 109"/>
                <a:gd name="T3" fmla="*/ 0 h 80"/>
                <a:gd name="T4" fmla="*/ 109 w 109"/>
                <a:gd name="T5" fmla="*/ 80 h 80"/>
                <a:gd name="T6" fmla="*/ 0 60000 65536"/>
                <a:gd name="T7" fmla="*/ 0 60000 65536"/>
                <a:gd name="T8" fmla="*/ 0 60000 65536"/>
                <a:gd name="T9" fmla="*/ 0 w 109"/>
                <a:gd name="T10" fmla="*/ 0 h 80"/>
                <a:gd name="T11" fmla="*/ 109 w 109"/>
                <a:gd name="T12" fmla="*/ 80 h 80"/>
              </a:gdLst>
              <a:ahLst/>
              <a:cxnLst>
                <a:cxn ang="T6">
                  <a:pos x="T0" y="T1"/>
                </a:cxn>
                <a:cxn ang="T7">
                  <a:pos x="T2" y="T3"/>
                </a:cxn>
                <a:cxn ang="T8">
                  <a:pos x="T4" y="T5"/>
                </a:cxn>
              </a:cxnLst>
              <a:rect l="T9" t="T10" r="T11" b="T12"/>
              <a:pathLst>
                <a:path w="109" h="80">
                  <a:moveTo>
                    <a:pt x="109" y="80"/>
                  </a:moveTo>
                  <a:lnTo>
                    <a:pt x="0" y="0"/>
                  </a:lnTo>
                  <a:lnTo>
                    <a:pt x="10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94" name="Freeform 33"/>
            <p:cNvSpPr>
              <a:spLocks/>
            </p:cNvSpPr>
            <p:nvPr/>
          </p:nvSpPr>
          <p:spPr bwMode="auto">
            <a:xfrm>
              <a:off x="4018" y="1516"/>
              <a:ext cx="115" cy="80"/>
            </a:xfrm>
            <a:custGeom>
              <a:avLst/>
              <a:gdLst>
                <a:gd name="T0" fmla="*/ 115 w 115"/>
                <a:gd name="T1" fmla="*/ 74 h 80"/>
                <a:gd name="T2" fmla="*/ 115 w 115"/>
                <a:gd name="T3" fmla="*/ 80 h 80"/>
                <a:gd name="T4" fmla="*/ 0 w 115"/>
                <a:gd name="T5" fmla="*/ 6 h 80"/>
                <a:gd name="T6" fmla="*/ 6 w 115"/>
                <a:gd name="T7" fmla="*/ 0 h 80"/>
                <a:gd name="T8" fmla="*/ 115 w 115"/>
                <a:gd name="T9" fmla="*/ 74 h 80"/>
                <a:gd name="T10" fmla="*/ 0 60000 65536"/>
                <a:gd name="T11" fmla="*/ 0 60000 65536"/>
                <a:gd name="T12" fmla="*/ 0 60000 65536"/>
                <a:gd name="T13" fmla="*/ 0 60000 65536"/>
                <a:gd name="T14" fmla="*/ 0 60000 65536"/>
                <a:gd name="T15" fmla="*/ 0 w 115"/>
                <a:gd name="T16" fmla="*/ 0 h 80"/>
                <a:gd name="T17" fmla="*/ 115 w 115"/>
                <a:gd name="T18" fmla="*/ 80 h 80"/>
              </a:gdLst>
              <a:ahLst/>
              <a:cxnLst>
                <a:cxn ang="T10">
                  <a:pos x="T0" y="T1"/>
                </a:cxn>
                <a:cxn ang="T11">
                  <a:pos x="T2" y="T3"/>
                </a:cxn>
                <a:cxn ang="T12">
                  <a:pos x="T4" y="T5"/>
                </a:cxn>
                <a:cxn ang="T13">
                  <a:pos x="T6" y="T7"/>
                </a:cxn>
                <a:cxn ang="T14">
                  <a:pos x="T8" y="T9"/>
                </a:cxn>
              </a:cxnLst>
              <a:rect l="T15" t="T16" r="T17" b="T18"/>
              <a:pathLst>
                <a:path w="115" h="80">
                  <a:moveTo>
                    <a:pt x="115" y="74"/>
                  </a:moveTo>
                  <a:lnTo>
                    <a:pt x="115" y="80"/>
                  </a:lnTo>
                  <a:lnTo>
                    <a:pt x="0" y="6"/>
                  </a:lnTo>
                  <a:lnTo>
                    <a:pt x="6"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95" name="Freeform 34"/>
            <p:cNvSpPr>
              <a:spLocks/>
            </p:cNvSpPr>
            <p:nvPr/>
          </p:nvSpPr>
          <p:spPr bwMode="auto">
            <a:xfrm>
              <a:off x="4018" y="1307"/>
              <a:ext cx="1" cy="209"/>
            </a:xfrm>
            <a:custGeom>
              <a:avLst/>
              <a:gdLst>
                <a:gd name="T0" fmla="*/ 0 w 1"/>
                <a:gd name="T1" fmla="*/ 0 h 209"/>
                <a:gd name="T2" fmla="*/ 0 w 1"/>
                <a:gd name="T3" fmla="*/ 209 h 209"/>
                <a:gd name="T4" fmla="*/ 0 w 1"/>
                <a:gd name="T5" fmla="*/ 0 h 209"/>
                <a:gd name="T6" fmla="*/ 0 60000 65536"/>
                <a:gd name="T7" fmla="*/ 0 60000 65536"/>
                <a:gd name="T8" fmla="*/ 0 60000 65536"/>
                <a:gd name="T9" fmla="*/ 0 w 1"/>
                <a:gd name="T10" fmla="*/ 0 h 209"/>
                <a:gd name="T11" fmla="*/ 1 w 1"/>
                <a:gd name="T12" fmla="*/ 209 h 209"/>
              </a:gdLst>
              <a:ahLst/>
              <a:cxnLst>
                <a:cxn ang="T6">
                  <a:pos x="T0" y="T1"/>
                </a:cxn>
                <a:cxn ang="T7">
                  <a:pos x="T2" y="T3"/>
                </a:cxn>
                <a:cxn ang="T8">
                  <a:pos x="T4" y="T5"/>
                </a:cxn>
              </a:cxnLst>
              <a:rect l="T9" t="T10" r="T11" b="T12"/>
              <a:pathLst>
                <a:path w="1"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96" name="Line 35"/>
            <p:cNvSpPr>
              <a:spLocks noChangeShapeType="1"/>
            </p:cNvSpPr>
            <p:nvPr/>
          </p:nvSpPr>
          <p:spPr bwMode="auto">
            <a:xfrm>
              <a:off x="4340" y="1369"/>
              <a:ext cx="1" cy="1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97" name="Line 36"/>
            <p:cNvSpPr>
              <a:spLocks noChangeShapeType="1"/>
            </p:cNvSpPr>
            <p:nvPr/>
          </p:nvSpPr>
          <p:spPr bwMode="auto">
            <a:xfrm>
              <a:off x="4018" y="1301"/>
              <a:ext cx="1" cy="2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98" name="Freeform 37"/>
            <p:cNvSpPr>
              <a:spLocks/>
            </p:cNvSpPr>
            <p:nvPr/>
          </p:nvSpPr>
          <p:spPr bwMode="auto">
            <a:xfrm>
              <a:off x="4041" y="1320"/>
              <a:ext cx="1" cy="184"/>
            </a:xfrm>
            <a:custGeom>
              <a:avLst/>
              <a:gdLst>
                <a:gd name="T0" fmla="*/ 0 w 1"/>
                <a:gd name="T1" fmla="*/ 0 h 184"/>
                <a:gd name="T2" fmla="*/ 0 w 1"/>
                <a:gd name="T3" fmla="*/ 184 h 184"/>
                <a:gd name="T4" fmla="*/ 0 w 1"/>
                <a:gd name="T5" fmla="*/ 0 h 184"/>
                <a:gd name="T6" fmla="*/ 0 60000 65536"/>
                <a:gd name="T7" fmla="*/ 0 60000 65536"/>
                <a:gd name="T8" fmla="*/ 0 60000 65536"/>
                <a:gd name="T9" fmla="*/ 0 w 1"/>
                <a:gd name="T10" fmla="*/ 0 h 184"/>
                <a:gd name="T11" fmla="*/ 1 w 1"/>
                <a:gd name="T12" fmla="*/ 184 h 184"/>
              </a:gdLst>
              <a:ahLst/>
              <a:cxnLst>
                <a:cxn ang="T6">
                  <a:pos x="T0" y="T1"/>
                </a:cxn>
                <a:cxn ang="T7">
                  <a:pos x="T2" y="T3"/>
                </a:cxn>
                <a:cxn ang="T8">
                  <a:pos x="T4" y="T5"/>
                </a:cxn>
              </a:cxnLst>
              <a:rect l="T9" t="T10" r="T11" b="T12"/>
              <a:pathLst>
                <a:path w="1" h="184">
                  <a:moveTo>
                    <a:pt x="0" y="0"/>
                  </a:moveTo>
                  <a:lnTo>
                    <a:pt x="0" y="1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99" name="Freeform 38"/>
            <p:cNvSpPr>
              <a:spLocks/>
            </p:cNvSpPr>
            <p:nvPr/>
          </p:nvSpPr>
          <p:spPr bwMode="auto">
            <a:xfrm>
              <a:off x="4024" y="1197"/>
              <a:ext cx="155" cy="104"/>
            </a:xfrm>
            <a:custGeom>
              <a:avLst/>
              <a:gdLst>
                <a:gd name="T0" fmla="*/ 0 w 155"/>
                <a:gd name="T1" fmla="*/ 104 h 104"/>
                <a:gd name="T2" fmla="*/ 155 w 155"/>
                <a:gd name="T3" fmla="*/ 0 h 104"/>
                <a:gd name="T4" fmla="*/ 0 w 155"/>
                <a:gd name="T5" fmla="*/ 104 h 104"/>
                <a:gd name="T6" fmla="*/ 0 60000 65536"/>
                <a:gd name="T7" fmla="*/ 0 60000 65536"/>
                <a:gd name="T8" fmla="*/ 0 60000 65536"/>
                <a:gd name="T9" fmla="*/ 0 w 155"/>
                <a:gd name="T10" fmla="*/ 0 h 104"/>
                <a:gd name="T11" fmla="*/ 155 w 155"/>
                <a:gd name="T12" fmla="*/ 104 h 104"/>
              </a:gdLst>
              <a:ahLst/>
              <a:cxnLst>
                <a:cxn ang="T6">
                  <a:pos x="T0" y="T1"/>
                </a:cxn>
                <a:cxn ang="T7">
                  <a:pos x="T2" y="T3"/>
                </a:cxn>
                <a:cxn ang="T8">
                  <a:pos x="T4" y="T5"/>
                </a:cxn>
              </a:cxnLst>
              <a:rect l="T9" t="T10" r="T11" b="T12"/>
              <a:pathLst>
                <a:path w="155" h="104">
                  <a:moveTo>
                    <a:pt x="0" y="104"/>
                  </a:moveTo>
                  <a:lnTo>
                    <a:pt x="155" y="0"/>
                  </a:lnTo>
                  <a:lnTo>
                    <a:pt x="0"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00" name="Freeform 39"/>
            <p:cNvSpPr>
              <a:spLocks/>
            </p:cNvSpPr>
            <p:nvPr/>
          </p:nvSpPr>
          <p:spPr bwMode="auto">
            <a:xfrm>
              <a:off x="4018" y="1197"/>
              <a:ext cx="167" cy="110"/>
            </a:xfrm>
            <a:custGeom>
              <a:avLst/>
              <a:gdLst>
                <a:gd name="T0" fmla="*/ 6 w 167"/>
                <a:gd name="T1" fmla="*/ 110 h 110"/>
                <a:gd name="T2" fmla="*/ 0 w 167"/>
                <a:gd name="T3" fmla="*/ 104 h 110"/>
                <a:gd name="T4" fmla="*/ 161 w 167"/>
                <a:gd name="T5" fmla="*/ 0 h 110"/>
                <a:gd name="T6" fmla="*/ 167 w 167"/>
                <a:gd name="T7" fmla="*/ 6 h 110"/>
                <a:gd name="T8" fmla="*/ 6 w 167"/>
                <a:gd name="T9" fmla="*/ 110 h 110"/>
                <a:gd name="T10" fmla="*/ 0 60000 65536"/>
                <a:gd name="T11" fmla="*/ 0 60000 65536"/>
                <a:gd name="T12" fmla="*/ 0 60000 65536"/>
                <a:gd name="T13" fmla="*/ 0 60000 65536"/>
                <a:gd name="T14" fmla="*/ 0 60000 65536"/>
                <a:gd name="T15" fmla="*/ 0 w 167"/>
                <a:gd name="T16" fmla="*/ 0 h 110"/>
                <a:gd name="T17" fmla="*/ 167 w 167"/>
                <a:gd name="T18" fmla="*/ 110 h 110"/>
              </a:gdLst>
              <a:ahLst/>
              <a:cxnLst>
                <a:cxn ang="T10">
                  <a:pos x="T0" y="T1"/>
                </a:cxn>
                <a:cxn ang="T11">
                  <a:pos x="T2" y="T3"/>
                </a:cxn>
                <a:cxn ang="T12">
                  <a:pos x="T4" y="T5"/>
                </a:cxn>
                <a:cxn ang="T13">
                  <a:pos x="T6" y="T7"/>
                </a:cxn>
                <a:cxn ang="T14">
                  <a:pos x="T8" y="T9"/>
                </a:cxn>
              </a:cxnLst>
              <a:rect l="T15" t="T16" r="T17" b="T18"/>
              <a:pathLst>
                <a:path w="167" h="110">
                  <a:moveTo>
                    <a:pt x="6" y="110"/>
                  </a:moveTo>
                  <a:lnTo>
                    <a:pt x="0" y="104"/>
                  </a:lnTo>
                  <a:lnTo>
                    <a:pt x="161" y="0"/>
                  </a:lnTo>
                  <a:lnTo>
                    <a:pt x="167" y="6"/>
                  </a:lnTo>
                  <a:lnTo>
                    <a:pt x="6"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01" name="Freeform 40"/>
            <p:cNvSpPr>
              <a:spLocks/>
            </p:cNvSpPr>
            <p:nvPr/>
          </p:nvSpPr>
          <p:spPr bwMode="auto">
            <a:xfrm>
              <a:off x="4185" y="1197"/>
              <a:ext cx="109" cy="74"/>
            </a:xfrm>
            <a:custGeom>
              <a:avLst/>
              <a:gdLst>
                <a:gd name="T0" fmla="*/ 109 w 109"/>
                <a:gd name="T1" fmla="*/ 74 h 74"/>
                <a:gd name="T2" fmla="*/ 0 w 109"/>
                <a:gd name="T3" fmla="*/ 0 h 74"/>
                <a:gd name="T4" fmla="*/ 109 w 109"/>
                <a:gd name="T5" fmla="*/ 74 h 74"/>
                <a:gd name="T6" fmla="*/ 0 60000 65536"/>
                <a:gd name="T7" fmla="*/ 0 60000 65536"/>
                <a:gd name="T8" fmla="*/ 0 60000 65536"/>
                <a:gd name="T9" fmla="*/ 0 w 109"/>
                <a:gd name="T10" fmla="*/ 0 h 74"/>
                <a:gd name="T11" fmla="*/ 109 w 109"/>
                <a:gd name="T12" fmla="*/ 74 h 74"/>
              </a:gdLst>
              <a:ahLst/>
              <a:cxnLst>
                <a:cxn ang="T6">
                  <a:pos x="T0" y="T1"/>
                </a:cxn>
                <a:cxn ang="T7">
                  <a:pos x="T2" y="T3"/>
                </a:cxn>
                <a:cxn ang="T8">
                  <a:pos x="T4" y="T5"/>
                </a:cxn>
              </a:cxnLst>
              <a:rect l="T9" t="T10" r="T11" b="T12"/>
              <a:pathLst>
                <a:path w="109" h="74">
                  <a:moveTo>
                    <a:pt x="109" y="74"/>
                  </a:moveTo>
                  <a:lnTo>
                    <a:pt x="0" y="0"/>
                  </a:lnTo>
                  <a:lnTo>
                    <a:pt x="109"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02" name="Freeform 41"/>
            <p:cNvSpPr>
              <a:spLocks/>
            </p:cNvSpPr>
            <p:nvPr/>
          </p:nvSpPr>
          <p:spPr bwMode="auto">
            <a:xfrm>
              <a:off x="4185" y="1197"/>
              <a:ext cx="115" cy="80"/>
            </a:xfrm>
            <a:custGeom>
              <a:avLst/>
              <a:gdLst>
                <a:gd name="T0" fmla="*/ 115 w 115"/>
                <a:gd name="T1" fmla="*/ 74 h 80"/>
                <a:gd name="T2" fmla="*/ 109 w 115"/>
                <a:gd name="T3" fmla="*/ 80 h 80"/>
                <a:gd name="T4" fmla="*/ 0 w 115"/>
                <a:gd name="T5" fmla="*/ 6 h 80"/>
                <a:gd name="T6" fmla="*/ 0 w 115"/>
                <a:gd name="T7" fmla="*/ 0 h 80"/>
                <a:gd name="T8" fmla="*/ 115 w 115"/>
                <a:gd name="T9" fmla="*/ 74 h 80"/>
                <a:gd name="T10" fmla="*/ 0 60000 65536"/>
                <a:gd name="T11" fmla="*/ 0 60000 65536"/>
                <a:gd name="T12" fmla="*/ 0 60000 65536"/>
                <a:gd name="T13" fmla="*/ 0 60000 65536"/>
                <a:gd name="T14" fmla="*/ 0 60000 65536"/>
                <a:gd name="T15" fmla="*/ 0 w 115"/>
                <a:gd name="T16" fmla="*/ 0 h 80"/>
                <a:gd name="T17" fmla="*/ 115 w 115"/>
                <a:gd name="T18" fmla="*/ 80 h 80"/>
              </a:gdLst>
              <a:ahLst/>
              <a:cxnLst>
                <a:cxn ang="T10">
                  <a:pos x="T0" y="T1"/>
                </a:cxn>
                <a:cxn ang="T11">
                  <a:pos x="T2" y="T3"/>
                </a:cxn>
                <a:cxn ang="T12">
                  <a:pos x="T4" y="T5"/>
                </a:cxn>
                <a:cxn ang="T13">
                  <a:pos x="T6" y="T7"/>
                </a:cxn>
                <a:cxn ang="T14">
                  <a:pos x="T8" y="T9"/>
                </a:cxn>
              </a:cxnLst>
              <a:rect l="T15" t="T16" r="T17" b="T18"/>
              <a:pathLst>
                <a:path w="115" h="80">
                  <a:moveTo>
                    <a:pt x="115" y="74"/>
                  </a:moveTo>
                  <a:lnTo>
                    <a:pt x="109" y="80"/>
                  </a:lnTo>
                  <a:lnTo>
                    <a:pt x="0" y="6"/>
                  </a:lnTo>
                  <a:lnTo>
                    <a:pt x="0"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03" name="Freeform 42"/>
            <p:cNvSpPr>
              <a:spLocks/>
            </p:cNvSpPr>
            <p:nvPr/>
          </p:nvSpPr>
          <p:spPr bwMode="auto">
            <a:xfrm>
              <a:off x="4185" y="1228"/>
              <a:ext cx="103" cy="67"/>
            </a:xfrm>
            <a:custGeom>
              <a:avLst/>
              <a:gdLst>
                <a:gd name="T0" fmla="*/ 0 w 103"/>
                <a:gd name="T1" fmla="*/ 0 h 67"/>
                <a:gd name="T2" fmla="*/ 103 w 103"/>
                <a:gd name="T3" fmla="*/ 67 h 67"/>
                <a:gd name="T4" fmla="*/ 0 w 103"/>
                <a:gd name="T5" fmla="*/ 0 h 67"/>
                <a:gd name="T6" fmla="*/ 0 60000 65536"/>
                <a:gd name="T7" fmla="*/ 0 60000 65536"/>
                <a:gd name="T8" fmla="*/ 0 60000 65536"/>
                <a:gd name="T9" fmla="*/ 0 w 103"/>
                <a:gd name="T10" fmla="*/ 0 h 67"/>
                <a:gd name="T11" fmla="*/ 103 w 103"/>
                <a:gd name="T12" fmla="*/ 67 h 67"/>
              </a:gdLst>
              <a:ahLst/>
              <a:cxnLst>
                <a:cxn ang="T6">
                  <a:pos x="T0" y="T1"/>
                </a:cxn>
                <a:cxn ang="T7">
                  <a:pos x="T2" y="T3"/>
                </a:cxn>
                <a:cxn ang="T8">
                  <a:pos x="T4" y="T5"/>
                </a:cxn>
              </a:cxnLst>
              <a:rect l="T9" t="T10" r="T11" b="T12"/>
              <a:pathLst>
                <a:path w="103" h="67">
                  <a:moveTo>
                    <a:pt x="0" y="0"/>
                  </a:moveTo>
                  <a:lnTo>
                    <a:pt x="103" y="6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04" name="Freeform 43"/>
            <p:cNvSpPr>
              <a:spLocks/>
            </p:cNvSpPr>
            <p:nvPr/>
          </p:nvSpPr>
          <p:spPr bwMode="auto">
            <a:xfrm>
              <a:off x="4179" y="1221"/>
              <a:ext cx="109" cy="74"/>
            </a:xfrm>
            <a:custGeom>
              <a:avLst/>
              <a:gdLst>
                <a:gd name="T0" fmla="*/ 0 w 109"/>
                <a:gd name="T1" fmla="*/ 7 h 74"/>
                <a:gd name="T2" fmla="*/ 6 w 109"/>
                <a:gd name="T3" fmla="*/ 0 h 74"/>
                <a:gd name="T4" fmla="*/ 109 w 109"/>
                <a:gd name="T5" fmla="*/ 68 h 74"/>
                <a:gd name="T6" fmla="*/ 104 w 109"/>
                <a:gd name="T7" fmla="*/ 74 h 74"/>
                <a:gd name="T8" fmla="*/ 0 w 109"/>
                <a:gd name="T9" fmla="*/ 7 h 74"/>
                <a:gd name="T10" fmla="*/ 0 60000 65536"/>
                <a:gd name="T11" fmla="*/ 0 60000 65536"/>
                <a:gd name="T12" fmla="*/ 0 60000 65536"/>
                <a:gd name="T13" fmla="*/ 0 60000 65536"/>
                <a:gd name="T14" fmla="*/ 0 60000 65536"/>
                <a:gd name="T15" fmla="*/ 0 w 109"/>
                <a:gd name="T16" fmla="*/ 0 h 74"/>
                <a:gd name="T17" fmla="*/ 109 w 109"/>
                <a:gd name="T18" fmla="*/ 74 h 74"/>
              </a:gdLst>
              <a:ahLst/>
              <a:cxnLst>
                <a:cxn ang="T10">
                  <a:pos x="T0" y="T1"/>
                </a:cxn>
                <a:cxn ang="T11">
                  <a:pos x="T2" y="T3"/>
                </a:cxn>
                <a:cxn ang="T12">
                  <a:pos x="T4" y="T5"/>
                </a:cxn>
                <a:cxn ang="T13">
                  <a:pos x="T6" y="T7"/>
                </a:cxn>
                <a:cxn ang="T14">
                  <a:pos x="T8" y="T9"/>
                </a:cxn>
              </a:cxnLst>
              <a:rect l="T15" t="T16" r="T17" b="T18"/>
              <a:pathLst>
                <a:path w="109" h="74">
                  <a:moveTo>
                    <a:pt x="0" y="7"/>
                  </a:moveTo>
                  <a:lnTo>
                    <a:pt x="6" y="0"/>
                  </a:lnTo>
                  <a:lnTo>
                    <a:pt x="109" y="68"/>
                  </a:lnTo>
                  <a:lnTo>
                    <a:pt x="104" y="74"/>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05" name="Freeform 44"/>
            <p:cNvSpPr>
              <a:spLocks/>
            </p:cNvSpPr>
            <p:nvPr/>
          </p:nvSpPr>
          <p:spPr bwMode="auto">
            <a:xfrm>
              <a:off x="3903" y="1516"/>
              <a:ext cx="115" cy="43"/>
            </a:xfrm>
            <a:custGeom>
              <a:avLst/>
              <a:gdLst>
                <a:gd name="T0" fmla="*/ 115 w 115"/>
                <a:gd name="T1" fmla="*/ 0 h 43"/>
                <a:gd name="T2" fmla="*/ 0 w 115"/>
                <a:gd name="T3" fmla="*/ 43 h 43"/>
                <a:gd name="T4" fmla="*/ 115 w 115"/>
                <a:gd name="T5" fmla="*/ 0 h 43"/>
                <a:gd name="T6" fmla="*/ 0 60000 65536"/>
                <a:gd name="T7" fmla="*/ 0 60000 65536"/>
                <a:gd name="T8" fmla="*/ 0 60000 65536"/>
                <a:gd name="T9" fmla="*/ 0 w 115"/>
                <a:gd name="T10" fmla="*/ 0 h 43"/>
                <a:gd name="T11" fmla="*/ 115 w 115"/>
                <a:gd name="T12" fmla="*/ 43 h 43"/>
              </a:gdLst>
              <a:ahLst/>
              <a:cxnLst>
                <a:cxn ang="T6">
                  <a:pos x="T0" y="T1"/>
                </a:cxn>
                <a:cxn ang="T7">
                  <a:pos x="T2" y="T3"/>
                </a:cxn>
                <a:cxn ang="T8">
                  <a:pos x="T4" y="T5"/>
                </a:cxn>
              </a:cxnLst>
              <a:rect l="T9" t="T10" r="T11" b="T12"/>
              <a:pathLst>
                <a:path w="115" h="43">
                  <a:moveTo>
                    <a:pt x="115" y="0"/>
                  </a:moveTo>
                  <a:lnTo>
                    <a:pt x="0" y="43"/>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06" name="Line 45"/>
            <p:cNvSpPr>
              <a:spLocks noChangeShapeType="1"/>
            </p:cNvSpPr>
            <p:nvPr/>
          </p:nvSpPr>
          <p:spPr bwMode="auto">
            <a:xfrm>
              <a:off x="4041" y="1313"/>
              <a:ext cx="1" cy="1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07" name="Line 46"/>
            <p:cNvSpPr>
              <a:spLocks noChangeShapeType="1"/>
            </p:cNvSpPr>
            <p:nvPr/>
          </p:nvSpPr>
          <p:spPr bwMode="auto">
            <a:xfrm flipH="1">
              <a:off x="3903" y="1516"/>
              <a:ext cx="109" cy="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08" name="Freeform 47"/>
            <p:cNvSpPr>
              <a:spLocks/>
            </p:cNvSpPr>
            <p:nvPr/>
          </p:nvSpPr>
          <p:spPr bwMode="auto">
            <a:xfrm>
              <a:off x="3730" y="1412"/>
              <a:ext cx="75" cy="116"/>
            </a:xfrm>
            <a:custGeom>
              <a:avLst/>
              <a:gdLst>
                <a:gd name="T0" fmla="*/ 75 w 75"/>
                <a:gd name="T1" fmla="*/ 116 h 116"/>
                <a:gd name="T2" fmla="*/ 0 w 75"/>
                <a:gd name="T3" fmla="*/ 0 h 116"/>
                <a:gd name="T4" fmla="*/ 75 w 75"/>
                <a:gd name="T5" fmla="*/ 116 h 116"/>
                <a:gd name="T6" fmla="*/ 0 60000 65536"/>
                <a:gd name="T7" fmla="*/ 0 60000 65536"/>
                <a:gd name="T8" fmla="*/ 0 60000 65536"/>
                <a:gd name="T9" fmla="*/ 0 w 75"/>
                <a:gd name="T10" fmla="*/ 0 h 116"/>
                <a:gd name="T11" fmla="*/ 75 w 75"/>
                <a:gd name="T12" fmla="*/ 116 h 116"/>
              </a:gdLst>
              <a:ahLst/>
              <a:cxnLst>
                <a:cxn ang="T6">
                  <a:pos x="T0" y="T1"/>
                </a:cxn>
                <a:cxn ang="T7">
                  <a:pos x="T2" y="T3"/>
                </a:cxn>
                <a:cxn ang="T8">
                  <a:pos x="T4" y="T5"/>
                </a:cxn>
              </a:cxnLst>
              <a:rect l="T9" t="T10" r="T11" b="T12"/>
              <a:pathLst>
                <a:path w="75" h="116">
                  <a:moveTo>
                    <a:pt x="75" y="116"/>
                  </a:moveTo>
                  <a:lnTo>
                    <a:pt x="0" y="0"/>
                  </a:lnTo>
                  <a:lnTo>
                    <a:pt x="75"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09" name="Freeform 48"/>
            <p:cNvSpPr>
              <a:spLocks/>
            </p:cNvSpPr>
            <p:nvPr/>
          </p:nvSpPr>
          <p:spPr bwMode="auto">
            <a:xfrm>
              <a:off x="3725" y="1412"/>
              <a:ext cx="80" cy="122"/>
            </a:xfrm>
            <a:custGeom>
              <a:avLst/>
              <a:gdLst>
                <a:gd name="T0" fmla="*/ 80 w 80"/>
                <a:gd name="T1" fmla="*/ 116 h 122"/>
                <a:gd name="T2" fmla="*/ 74 w 80"/>
                <a:gd name="T3" fmla="*/ 122 h 122"/>
                <a:gd name="T4" fmla="*/ 0 w 80"/>
                <a:gd name="T5" fmla="*/ 0 h 122"/>
                <a:gd name="T6" fmla="*/ 5 w 80"/>
                <a:gd name="T7" fmla="*/ 0 h 122"/>
                <a:gd name="T8" fmla="*/ 80 w 80"/>
                <a:gd name="T9" fmla="*/ 116 h 122"/>
                <a:gd name="T10" fmla="*/ 0 60000 65536"/>
                <a:gd name="T11" fmla="*/ 0 60000 65536"/>
                <a:gd name="T12" fmla="*/ 0 60000 65536"/>
                <a:gd name="T13" fmla="*/ 0 60000 65536"/>
                <a:gd name="T14" fmla="*/ 0 60000 65536"/>
                <a:gd name="T15" fmla="*/ 0 w 80"/>
                <a:gd name="T16" fmla="*/ 0 h 122"/>
                <a:gd name="T17" fmla="*/ 80 w 80"/>
                <a:gd name="T18" fmla="*/ 122 h 122"/>
              </a:gdLst>
              <a:ahLst/>
              <a:cxnLst>
                <a:cxn ang="T10">
                  <a:pos x="T0" y="T1"/>
                </a:cxn>
                <a:cxn ang="T11">
                  <a:pos x="T2" y="T3"/>
                </a:cxn>
                <a:cxn ang="T12">
                  <a:pos x="T4" y="T5"/>
                </a:cxn>
                <a:cxn ang="T13">
                  <a:pos x="T6" y="T7"/>
                </a:cxn>
                <a:cxn ang="T14">
                  <a:pos x="T8" y="T9"/>
                </a:cxn>
              </a:cxnLst>
              <a:rect l="T15" t="T16" r="T17" b="T18"/>
              <a:pathLst>
                <a:path w="80" h="122">
                  <a:moveTo>
                    <a:pt x="80" y="116"/>
                  </a:moveTo>
                  <a:lnTo>
                    <a:pt x="74" y="122"/>
                  </a:lnTo>
                  <a:lnTo>
                    <a:pt x="0" y="0"/>
                  </a:lnTo>
                  <a:lnTo>
                    <a:pt x="5" y="0"/>
                  </a:lnTo>
                  <a:lnTo>
                    <a:pt x="8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10" name="Freeform 49"/>
            <p:cNvSpPr>
              <a:spLocks/>
            </p:cNvSpPr>
            <p:nvPr/>
          </p:nvSpPr>
          <p:spPr bwMode="auto">
            <a:xfrm>
              <a:off x="3730" y="1295"/>
              <a:ext cx="69" cy="117"/>
            </a:xfrm>
            <a:custGeom>
              <a:avLst/>
              <a:gdLst>
                <a:gd name="T0" fmla="*/ 0 w 69"/>
                <a:gd name="T1" fmla="*/ 117 h 117"/>
                <a:gd name="T2" fmla="*/ 69 w 69"/>
                <a:gd name="T3" fmla="*/ 0 h 117"/>
                <a:gd name="T4" fmla="*/ 0 w 69"/>
                <a:gd name="T5" fmla="*/ 117 h 117"/>
                <a:gd name="T6" fmla="*/ 0 60000 65536"/>
                <a:gd name="T7" fmla="*/ 0 60000 65536"/>
                <a:gd name="T8" fmla="*/ 0 60000 65536"/>
                <a:gd name="T9" fmla="*/ 0 w 69"/>
                <a:gd name="T10" fmla="*/ 0 h 117"/>
                <a:gd name="T11" fmla="*/ 69 w 69"/>
                <a:gd name="T12" fmla="*/ 117 h 117"/>
              </a:gdLst>
              <a:ahLst/>
              <a:cxnLst>
                <a:cxn ang="T6">
                  <a:pos x="T0" y="T1"/>
                </a:cxn>
                <a:cxn ang="T7">
                  <a:pos x="T2" y="T3"/>
                </a:cxn>
                <a:cxn ang="T8">
                  <a:pos x="T4" y="T5"/>
                </a:cxn>
              </a:cxnLst>
              <a:rect l="T9" t="T10" r="T11" b="T12"/>
              <a:pathLst>
                <a:path w="69" h="117">
                  <a:moveTo>
                    <a:pt x="0" y="117"/>
                  </a:moveTo>
                  <a:lnTo>
                    <a:pt x="69" y="0"/>
                  </a:lnTo>
                  <a:lnTo>
                    <a:pt x="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11" name="Freeform 50"/>
            <p:cNvSpPr>
              <a:spLocks/>
            </p:cNvSpPr>
            <p:nvPr/>
          </p:nvSpPr>
          <p:spPr bwMode="auto">
            <a:xfrm>
              <a:off x="3725" y="1295"/>
              <a:ext cx="80" cy="117"/>
            </a:xfrm>
            <a:custGeom>
              <a:avLst/>
              <a:gdLst>
                <a:gd name="T0" fmla="*/ 5 w 80"/>
                <a:gd name="T1" fmla="*/ 117 h 117"/>
                <a:gd name="T2" fmla="*/ 0 w 80"/>
                <a:gd name="T3" fmla="*/ 117 h 117"/>
                <a:gd name="T4" fmla="*/ 74 w 80"/>
                <a:gd name="T5" fmla="*/ 0 h 117"/>
                <a:gd name="T6" fmla="*/ 80 w 80"/>
                <a:gd name="T7" fmla="*/ 6 h 117"/>
                <a:gd name="T8" fmla="*/ 5 w 80"/>
                <a:gd name="T9" fmla="*/ 117 h 117"/>
                <a:gd name="T10" fmla="*/ 0 60000 65536"/>
                <a:gd name="T11" fmla="*/ 0 60000 65536"/>
                <a:gd name="T12" fmla="*/ 0 60000 65536"/>
                <a:gd name="T13" fmla="*/ 0 60000 65536"/>
                <a:gd name="T14" fmla="*/ 0 60000 65536"/>
                <a:gd name="T15" fmla="*/ 0 w 80"/>
                <a:gd name="T16" fmla="*/ 0 h 117"/>
                <a:gd name="T17" fmla="*/ 80 w 80"/>
                <a:gd name="T18" fmla="*/ 117 h 117"/>
              </a:gdLst>
              <a:ahLst/>
              <a:cxnLst>
                <a:cxn ang="T10">
                  <a:pos x="T0" y="T1"/>
                </a:cxn>
                <a:cxn ang="T11">
                  <a:pos x="T2" y="T3"/>
                </a:cxn>
                <a:cxn ang="T12">
                  <a:pos x="T4" y="T5"/>
                </a:cxn>
                <a:cxn ang="T13">
                  <a:pos x="T6" y="T7"/>
                </a:cxn>
                <a:cxn ang="T14">
                  <a:pos x="T8" y="T9"/>
                </a:cxn>
              </a:cxnLst>
              <a:rect l="T15" t="T16" r="T17" b="T18"/>
              <a:pathLst>
                <a:path w="80" h="117">
                  <a:moveTo>
                    <a:pt x="5" y="117"/>
                  </a:moveTo>
                  <a:lnTo>
                    <a:pt x="0" y="117"/>
                  </a:lnTo>
                  <a:lnTo>
                    <a:pt x="74" y="0"/>
                  </a:lnTo>
                  <a:lnTo>
                    <a:pt x="80" y="6"/>
                  </a:lnTo>
                  <a:lnTo>
                    <a:pt x="5"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12" name="Freeform 51"/>
            <p:cNvSpPr>
              <a:spLocks/>
            </p:cNvSpPr>
            <p:nvPr/>
          </p:nvSpPr>
          <p:spPr bwMode="auto">
            <a:xfrm>
              <a:off x="3759" y="1313"/>
              <a:ext cx="63" cy="99"/>
            </a:xfrm>
            <a:custGeom>
              <a:avLst/>
              <a:gdLst>
                <a:gd name="T0" fmla="*/ 63 w 63"/>
                <a:gd name="T1" fmla="*/ 0 h 99"/>
                <a:gd name="T2" fmla="*/ 0 w 63"/>
                <a:gd name="T3" fmla="*/ 99 h 99"/>
                <a:gd name="T4" fmla="*/ 63 w 63"/>
                <a:gd name="T5" fmla="*/ 0 h 99"/>
                <a:gd name="T6" fmla="*/ 0 60000 65536"/>
                <a:gd name="T7" fmla="*/ 0 60000 65536"/>
                <a:gd name="T8" fmla="*/ 0 60000 65536"/>
                <a:gd name="T9" fmla="*/ 0 w 63"/>
                <a:gd name="T10" fmla="*/ 0 h 99"/>
                <a:gd name="T11" fmla="*/ 63 w 63"/>
                <a:gd name="T12" fmla="*/ 99 h 99"/>
              </a:gdLst>
              <a:ahLst/>
              <a:cxnLst>
                <a:cxn ang="T6">
                  <a:pos x="T0" y="T1"/>
                </a:cxn>
                <a:cxn ang="T7">
                  <a:pos x="T2" y="T3"/>
                </a:cxn>
                <a:cxn ang="T8">
                  <a:pos x="T4" y="T5"/>
                </a:cxn>
              </a:cxnLst>
              <a:rect l="T9" t="T10" r="T11" b="T12"/>
              <a:pathLst>
                <a:path w="63" h="99">
                  <a:moveTo>
                    <a:pt x="63" y="0"/>
                  </a:moveTo>
                  <a:lnTo>
                    <a:pt x="0" y="99"/>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13" name="Freeform 52"/>
            <p:cNvSpPr>
              <a:spLocks/>
            </p:cNvSpPr>
            <p:nvPr/>
          </p:nvSpPr>
          <p:spPr bwMode="auto">
            <a:xfrm>
              <a:off x="3753" y="1307"/>
              <a:ext cx="69" cy="105"/>
            </a:xfrm>
            <a:custGeom>
              <a:avLst/>
              <a:gdLst>
                <a:gd name="T0" fmla="*/ 64 w 69"/>
                <a:gd name="T1" fmla="*/ 0 h 105"/>
                <a:gd name="T2" fmla="*/ 69 w 69"/>
                <a:gd name="T3" fmla="*/ 6 h 105"/>
                <a:gd name="T4" fmla="*/ 6 w 69"/>
                <a:gd name="T5" fmla="*/ 105 h 105"/>
                <a:gd name="T6" fmla="*/ 0 w 69"/>
                <a:gd name="T7" fmla="*/ 105 h 105"/>
                <a:gd name="T8" fmla="*/ 64 w 69"/>
                <a:gd name="T9" fmla="*/ 0 h 105"/>
                <a:gd name="T10" fmla="*/ 0 60000 65536"/>
                <a:gd name="T11" fmla="*/ 0 60000 65536"/>
                <a:gd name="T12" fmla="*/ 0 60000 65536"/>
                <a:gd name="T13" fmla="*/ 0 60000 65536"/>
                <a:gd name="T14" fmla="*/ 0 60000 65536"/>
                <a:gd name="T15" fmla="*/ 0 w 69"/>
                <a:gd name="T16" fmla="*/ 0 h 105"/>
                <a:gd name="T17" fmla="*/ 69 w 69"/>
                <a:gd name="T18" fmla="*/ 105 h 105"/>
              </a:gdLst>
              <a:ahLst/>
              <a:cxnLst>
                <a:cxn ang="T10">
                  <a:pos x="T0" y="T1"/>
                </a:cxn>
                <a:cxn ang="T11">
                  <a:pos x="T2" y="T3"/>
                </a:cxn>
                <a:cxn ang="T12">
                  <a:pos x="T4" y="T5"/>
                </a:cxn>
                <a:cxn ang="T13">
                  <a:pos x="T6" y="T7"/>
                </a:cxn>
                <a:cxn ang="T14">
                  <a:pos x="T8" y="T9"/>
                </a:cxn>
              </a:cxnLst>
              <a:rect l="T15" t="T16" r="T17" b="T18"/>
              <a:pathLst>
                <a:path w="69" h="105">
                  <a:moveTo>
                    <a:pt x="64" y="0"/>
                  </a:moveTo>
                  <a:lnTo>
                    <a:pt x="69" y="6"/>
                  </a:lnTo>
                  <a:lnTo>
                    <a:pt x="6" y="105"/>
                  </a:lnTo>
                  <a:lnTo>
                    <a:pt x="0" y="105"/>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14" name="Freeform 53"/>
            <p:cNvSpPr>
              <a:spLocks/>
            </p:cNvSpPr>
            <p:nvPr/>
          </p:nvSpPr>
          <p:spPr bwMode="auto">
            <a:xfrm>
              <a:off x="3903" y="1258"/>
              <a:ext cx="115" cy="43"/>
            </a:xfrm>
            <a:custGeom>
              <a:avLst/>
              <a:gdLst>
                <a:gd name="T0" fmla="*/ 0 w 115"/>
                <a:gd name="T1" fmla="*/ 0 h 43"/>
                <a:gd name="T2" fmla="*/ 115 w 115"/>
                <a:gd name="T3" fmla="*/ 43 h 43"/>
                <a:gd name="T4" fmla="*/ 0 w 115"/>
                <a:gd name="T5" fmla="*/ 0 h 43"/>
                <a:gd name="T6" fmla="*/ 0 60000 65536"/>
                <a:gd name="T7" fmla="*/ 0 60000 65536"/>
                <a:gd name="T8" fmla="*/ 0 60000 65536"/>
                <a:gd name="T9" fmla="*/ 0 w 115"/>
                <a:gd name="T10" fmla="*/ 0 h 43"/>
                <a:gd name="T11" fmla="*/ 115 w 115"/>
                <a:gd name="T12" fmla="*/ 43 h 43"/>
              </a:gdLst>
              <a:ahLst/>
              <a:cxnLst>
                <a:cxn ang="T6">
                  <a:pos x="T0" y="T1"/>
                </a:cxn>
                <a:cxn ang="T7">
                  <a:pos x="T2" y="T3"/>
                </a:cxn>
                <a:cxn ang="T8">
                  <a:pos x="T4" y="T5"/>
                </a:cxn>
              </a:cxnLst>
              <a:rect l="T9" t="T10" r="T11" b="T12"/>
              <a:pathLst>
                <a:path w="115" h="43">
                  <a:moveTo>
                    <a:pt x="0" y="0"/>
                  </a:moveTo>
                  <a:lnTo>
                    <a:pt x="115" y="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15" name="Freeform 54"/>
            <p:cNvSpPr>
              <a:spLocks/>
            </p:cNvSpPr>
            <p:nvPr/>
          </p:nvSpPr>
          <p:spPr bwMode="auto">
            <a:xfrm>
              <a:off x="4185" y="1050"/>
              <a:ext cx="1" cy="147"/>
            </a:xfrm>
            <a:custGeom>
              <a:avLst/>
              <a:gdLst>
                <a:gd name="T0" fmla="*/ 0 w 1"/>
                <a:gd name="T1" fmla="*/ 0 h 147"/>
                <a:gd name="T2" fmla="*/ 0 w 1"/>
                <a:gd name="T3" fmla="*/ 147 h 147"/>
                <a:gd name="T4" fmla="*/ 0 w 1"/>
                <a:gd name="T5" fmla="*/ 0 h 147"/>
                <a:gd name="T6" fmla="*/ 0 60000 65536"/>
                <a:gd name="T7" fmla="*/ 0 60000 65536"/>
                <a:gd name="T8" fmla="*/ 0 60000 65536"/>
                <a:gd name="T9" fmla="*/ 0 w 1"/>
                <a:gd name="T10" fmla="*/ 0 h 147"/>
                <a:gd name="T11" fmla="*/ 1 w 1"/>
                <a:gd name="T12" fmla="*/ 147 h 147"/>
              </a:gdLst>
              <a:ahLst/>
              <a:cxnLst>
                <a:cxn ang="T6">
                  <a:pos x="T0" y="T1"/>
                </a:cxn>
                <a:cxn ang="T7">
                  <a:pos x="T2" y="T3"/>
                </a:cxn>
                <a:cxn ang="T8">
                  <a:pos x="T4" y="T5"/>
                </a:cxn>
              </a:cxnLst>
              <a:rect l="T9" t="T10" r="T11" b="T12"/>
              <a:pathLst>
                <a:path w="1" h="147">
                  <a:moveTo>
                    <a:pt x="0" y="0"/>
                  </a:moveTo>
                  <a:lnTo>
                    <a:pt x="0" y="1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16" name="Line 55"/>
            <p:cNvSpPr>
              <a:spLocks noChangeShapeType="1"/>
            </p:cNvSpPr>
            <p:nvPr/>
          </p:nvSpPr>
          <p:spPr bwMode="auto">
            <a:xfrm>
              <a:off x="3903" y="1258"/>
              <a:ext cx="109" cy="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7" name="Line 56"/>
            <p:cNvSpPr>
              <a:spLocks noChangeShapeType="1"/>
            </p:cNvSpPr>
            <p:nvPr/>
          </p:nvSpPr>
          <p:spPr bwMode="auto">
            <a:xfrm>
              <a:off x="4179" y="1044"/>
              <a:ext cx="1" cy="1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8" name="Freeform 57"/>
            <p:cNvSpPr>
              <a:spLocks/>
            </p:cNvSpPr>
            <p:nvPr/>
          </p:nvSpPr>
          <p:spPr bwMode="auto">
            <a:xfrm>
              <a:off x="3437" y="2136"/>
              <a:ext cx="293" cy="1"/>
            </a:xfrm>
            <a:custGeom>
              <a:avLst/>
              <a:gdLst>
                <a:gd name="T0" fmla="*/ 293 w 293"/>
                <a:gd name="T1" fmla="*/ 0 h 1"/>
                <a:gd name="T2" fmla="*/ 0 w 293"/>
                <a:gd name="T3" fmla="*/ 0 h 1"/>
                <a:gd name="T4" fmla="*/ 293 w 293"/>
                <a:gd name="T5" fmla="*/ 0 h 1"/>
                <a:gd name="T6" fmla="*/ 0 60000 65536"/>
                <a:gd name="T7" fmla="*/ 0 60000 65536"/>
                <a:gd name="T8" fmla="*/ 0 60000 65536"/>
                <a:gd name="T9" fmla="*/ 0 w 293"/>
                <a:gd name="T10" fmla="*/ 0 h 1"/>
                <a:gd name="T11" fmla="*/ 293 w 293"/>
                <a:gd name="T12" fmla="*/ 1 h 1"/>
              </a:gdLst>
              <a:ahLst/>
              <a:cxnLst>
                <a:cxn ang="T6">
                  <a:pos x="T0" y="T1"/>
                </a:cxn>
                <a:cxn ang="T7">
                  <a:pos x="T2" y="T3"/>
                </a:cxn>
                <a:cxn ang="T8">
                  <a:pos x="T4" y="T5"/>
                </a:cxn>
              </a:cxnLst>
              <a:rect l="T9" t="T10" r="T11" b="T12"/>
              <a:pathLst>
                <a:path w="293" h="1">
                  <a:moveTo>
                    <a:pt x="293" y="0"/>
                  </a:moveTo>
                  <a:lnTo>
                    <a:pt x="0" y="0"/>
                  </a:lnTo>
                  <a:lnTo>
                    <a:pt x="2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19" name="Freeform 58"/>
            <p:cNvSpPr>
              <a:spLocks/>
            </p:cNvSpPr>
            <p:nvPr/>
          </p:nvSpPr>
          <p:spPr bwMode="auto">
            <a:xfrm>
              <a:off x="3426" y="2117"/>
              <a:ext cx="316" cy="31"/>
            </a:xfrm>
            <a:custGeom>
              <a:avLst/>
              <a:gdLst>
                <a:gd name="T0" fmla="*/ 299 w 316"/>
                <a:gd name="T1" fmla="*/ 0 h 31"/>
                <a:gd name="T2" fmla="*/ 316 w 316"/>
                <a:gd name="T3" fmla="*/ 19 h 31"/>
                <a:gd name="T4" fmla="*/ 310 w 316"/>
                <a:gd name="T5" fmla="*/ 31 h 31"/>
                <a:gd name="T6" fmla="*/ 5 w 316"/>
                <a:gd name="T7" fmla="*/ 31 h 31"/>
                <a:gd name="T8" fmla="*/ 0 w 316"/>
                <a:gd name="T9" fmla="*/ 19 h 31"/>
                <a:gd name="T10" fmla="*/ 11 w 316"/>
                <a:gd name="T11" fmla="*/ 0 h 31"/>
                <a:gd name="T12" fmla="*/ 299 w 316"/>
                <a:gd name="T13" fmla="*/ 0 h 31"/>
                <a:gd name="T14" fmla="*/ 299 w 31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31"/>
                <a:gd name="T26" fmla="*/ 316 w 31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31">
                  <a:moveTo>
                    <a:pt x="299" y="0"/>
                  </a:moveTo>
                  <a:lnTo>
                    <a:pt x="316" y="19"/>
                  </a:lnTo>
                  <a:lnTo>
                    <a:pt x="310" y="31"/>
                  </a:lnTo>
                  <a:lnTo>
                    <a:pt x="5" y="31"/>
                  </a:lnTo>
                  <a:lnTo>
                    <a:pt x="0" y="19"/>
                  </a:lnTo>
                  <a:lnTo>
                    <a:pt x="11" y="0"/>
                  </a:lnTo>
                  <a:lnTo>
                    <a:pt x="2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20" name="Freeform 59"/>
            <p:cNvSpPr>
              <a:spLocks/>
            </p:cNvSpPr>
            <p:nvPr/>
          </p:nvSpPr>
          <p:spPr bwMode="auto">
            <a:xfrm>
              <a:off x="3736" y="2007"/>
              <a:ext cx="98" cy="135"/>
            </a:xfrm>
            <a:custGeom>
              <a:avLst/>
              <a:gdLst>
                <a:gd name="T0" fmla="*/ 98 w 98"/>
                <a:gd name="T1" fmla="*/ 0 h 135"/>
                <a:gd name="T2" fmla="*/ 0 w 98"/>
                <a:gd name="T3" fmla="*/ 135 h 135"/>
                <a:gd name="T4" fmla="*/ 98 w 98"/>
                <a:gd name="T5" fmla="*/ 0 h 135"/>
                <a:gd name="T6" fmla="*/ 0 60000 65536"/>
                <a:gd name="T7" fmla="*/ 0 60000 65536"/>
                <a:gd name="T8" fmla="*/ 0 60000 65536"/>
                <a:gd name="T9" fmla="*/ 0 w 98"/>
                <a:gd name="T10" fmla="*/ 0 h 135"/>
                <a:gd name="T11" fmla="*/ 98 w 98"/>
                <a:gd name="T12" fmla="*/ 135 h 135"/>
              </a:gdLst>
              <a:ahLst/>
              <a:cxnLst>
                <a:cxn ang="T6">
                  <a:pos x="T0" y="T1"/>
                </a:cxn>
                <a:cxn ang="T7">
                  <a:pos x="T2" y="T3"/>
                </a:cxn>
                <a:cxn ang="T8">
                  <a:pos x="T4" y="T5"/>
                </a:cxn>
              </a:cxnLst>
              <a:rect l="T9" t="T10" r="T11" b="T12"/>
              <a:pathLst>
                <a:path w="98" h="135">
                  <a:moveTo>
                    <a:pt x="98" y="0"/>
                  </a:moveTo>
                  <a:lnTo>
                    <a:pt x="0" y="135"/>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21" name="Line 60"/>
            <p:cNvSpPr>
              <a:spLocks noChangeShapeType="1"/>
            </p:cNvSpPr>
            <p:nvPr/>
          </p:nvSpPr>
          <p:spPr bwMode="auto">
            <a:xfrm flipH="1">
              <a:off x="3431" y="2129"/>
              <a:ext cx="29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22" name="Line 61"/>
            <p:cNvSpPr>
              <a:spLocks noChangeShapeType="1"/>
            </p:cNvSpPr>
            <p:nvPr/>
          </p:nvSpPr>
          <p:spPr bwMode="auto">
            <a:xfrm flipH="1">
              <a:off x="3730" y="2007"/>
              <a:ext cx="104"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23" name="Freeform 62"/>
            <p:cNvSpPr>
              <a:spLocks/>
            </p:cNvSpPr>
            <p:nvPr/>
          </p:nvSpPr>
          <p:spPr bwMode="auto">
            <a:xfrm>
              <a:off x="3725" y="2007"/>
              <a:ext cx="115" cy="159"/>
            </a:xfrm>
            <a:custGeom>
              <a:avLst/>
              <a:gdLst>
                <a:gd name="T0" fmla="*/ 103 w 115"/>
                <a:gd name="T1" fmla="*/ 0 h 159"/>
                <a:gd name="T2" fmla="*/ 115 w 115"/>
                <a:gd name="T3" fmla="*/ 0 h 159"/>
                <a:gd name="T4" fmla="*/ 115 w 115"/>
                <a:gd name="T5" fmla="*/ 0 h 159"/>
                <a:gd name="T6" fmla="*/ 23 w 115"/>
                <a:gd name="T7" fmla="*/ 159 h 159"/>
                <a:gd name="T8" fmla="*/ 17 w 115"/>
                <a:gd name="T9" fmla="*/ 129 h 159"/>
                <a:gd name="T10" fmla="*/ 0 w 115"/>
                <a:gd name="T11" fmla="*/ 110 h 159"/>
                <a:gd name="T12" fmla="*/ 103 w 115"/>
                <a:gd name="T13" fmla="*/ 0 h 159"/>
                <a:gd name="T14" fmla="*/ 103 w 115"/>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59"/>
                <a:gd name="T26" fmla="*/ 115 w 115"/>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59">
                  <a:moveTo>
                    <a:pt x="103" y="0"/>
                  </a:moveTo>
                  <a:lnTo>
                    <a:pt x="115" y="0"/>
                  </a:lnTo>
                  <a:lnTo>
                    <a:pt x="23" y="159"/>
                  </a:lnTo>
                  <a:lnTo>
                    <a:pt x="17" y="129"/>
                  </a:lnTo>
                  <a:lnTo>
                    <a:pt x="0" y="110"/>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24" name="Freeform 63"/>
            <p:cNvSpPr>
              <a:spLocks/>
            </p:cNvSpPr>
            <p:nvPr/>
          </p:nvSpPr>
          <p:spPr bwMode="auto">
            <a:xfrm>
              <a:off x="3650" y="1921"/>
              <a:ext cx="184" cy="86"/>
            </a:xfrm>
            <a:custGeom>
              <a:avLst/>
              <a:gdLst>
                <a:gd name="T0" fmla="*/ 0 w 184"/>
                <a:gd name="T1" fmla="*/ 0 h 86"/>
                <a:gd name="T2" fmla="*/ 184 w 184"/>
                <a:gd name="T3" fmla="*/ 86 h 86"/>
                <a:gd name="T4" fmla="*/ 0 w 184"/>
                <a:gd name="T5" fmla="*/ 0 h 86"/>
                <a:gd name="T6" fmla="*/ 0 60000 65536"/>
                <a:gd name="T7" fmla="*/ 0 60000 65536"/>
                <a:gd name="T8" fmla="*/ 0 60000 65536"/>
                <a:gd name="T9" fmla="*/ 0 w 184"/>
                <a:gd name="T10" fmla="*/ 0 h 86"/>
                <a:gd name="T11" fmla="*/ 184 w 184"/>
                <a:gd name="T12" fmla="*/ 86 h 86"/>
              </a:gdLst>
              <a:ahLst/>
              <a:cxnLst>
                <a:cxn ang="T6">
                  <a:pos x="T0" y="T1"/>
                </a:cxn>
                <a:cxn ang="T7">
                  <a:pos x="T2" y="T3"/>
                </a:cxn>
                <a:cxn ang="T8">
                  <a:pos x="T4" y="T5"/>
                </a:cxn>
              </a:cxnLst>
              <a:rect l="T9" t="T10" r="T11" b="T12"/>
              <a:pathLst>
                <a:path w="184" h="86">
                  <a:moveTo>
                    <a:pt x="0" y="0"/>
                  </a:moveTo>
                  <a:lnTo>
                    <a:pt x="184"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25" name="Freeform 64"/>
            <p:cNvSpPr>
              <a:spLocks/>
            </p:cNvSpPr>
            <p:nvPr/>
          </p:nvSpPr>
          <p:spPr bwMode="auto">
            <a:xfrm>
              <a:off x="3650" y="1915"/>
              <a:ext cx="184" cy="98"/>
            </a:xfrm>
            <a:custGeom>
              <a:avLst/>
              <a:gdLst>
                <a:gd name="T0" fmla="*/ 0 w 184"/>
                <a:gd name="T1" fmla="*/ 6 h 98"/>
                <a:gd name="T2" fmla="*/ 0 w 184"/>
                <a:gd name="T3" fmla="*/ 0 h 98"/>
                <a:gd name="T4" fmla="*/ 184 w 184"/>
                <a:gd name="T5" fmla="*/ 92 h 98"/>
                <a:gd name="T6" fmla="*/ 184 w 184"/>
                <a:gd name="T7" fmla="*/ 98 h 98"/>
                <a:gd name="T8" fmla="*/ 0 w 184"/>
                <a:gd name="T9" fmla="*/ 6 h 98"/>
                <a:gd name="T10" fmla="*/ 0 60000 65536"/>
                <a:gd name="T11" fmla="*/ 0 60000 65536"/>
                <a:gd name="T12" fmla="*/ 0 60000 65536"/>
                <a:gd name="T13" fmla="*/ 0 60000 65536"/>
                <a:gd name="T14" fmla="*/ 0 60000 65536"/>
                <a:gd name="T15" fmla="*/ 0 w 184"/>
                <a:gd name="T16" fmla="*/ 0 h 98"/>
                <a:gd name="T17" fmla="*/ 184 w 184"/>
                <a:gd name="T18" fmla="*/ 98 h 98"/>
              </a:gdLst>
              <a:ahLst/>
              <a:cxnLst>
                <a:cxn ang="T10">
                  <a:pos x="T0" y="T1"/>
                </a:cxn>
                <a:cxn ang="T11">
                  <a:pos x="T2" y="T3"/>
                </a:cxn>
                <a:cxn ang="T12">
                  <a:pos x="T4" y="T5"/>
                </a:cxn>
                <a:cxn ang="T13">
                  <a:pos x="T6" y="T7"/>
                </a:cxn>
                <a:cxn ang="T14">
                  <a:pos x="T8" y="T9"/>
                </a:cxn>
              </a:cxnLst>
              <a:rect l="T15" t="T16" r="T17" b="T18"/>
              <a:pathLst>
                <a:path w="184" h="98">
                  <a:moveTo>
                    <a:pt x="0" y="6"/>
                  </a:moveTo>
                  <a:lnTo>
                    <a:pt x="0" y="0"/>
                  </a:lnTo>
                  <a:lnTo>
                    <a:pt x="184" y="92"/>
                  </a:lnTo>
                  <a:lnTo>
                    <a:pt x="184" y="98"/>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26" name="Freeform 65"/>
            <p:cNvSpPr>
              <a:spLocks/>
            </p:cNvSpPr>
            <p:nvPr/>
          </p:nvSpPr>
          <p:spPr bwMode="auto">
            <a:xfrm>
              <a:off x="3334" y="1915"/>
              <a:ext cx="212" cy="92"/>
            </a:xfrm>
            <a:custGeom>
              <a:avLst/>
              <a:gdLst>
                <a:gd name="T0" fmla="*/ 0 w 212"/>
                <a:gd name="T1" fmla="*/ 92 h 92"/>
                <a:gd name="T2" fmla="*/ 212 w 212"/>
                <a:gd name="T3" fmla="*/ 0 h 92"/>
                <a:gd name="T4" fmla="*/ 0 w 212"/>
                <a:gd name="T5" fmla="*/ 92 h 92"/>
                <a:gd name="T6" fmla="*/ 0 60000 65536"/>
                <a:gd name="T7" fmla="*/ 0 60000 65536"/>
                <a:gd name="T8" fmla="*/ 0 60000 65536"/>
                <a:gd name="T9" fmla="*/ 0 w 212"/>
                <a:gd name="T10" fmla="*/ 0 h 92"/>
                <a:gd name="T11" fmla="*/ 212 w 212"/>
                <a:gd name="T12" fmla="*/ 92 h 92"/>
              </a:gdLst>
              <a:ahLst/>
              <a:cxnLst>
                <a:cxn ang="T6">
                  <a:pos x="T0" y="T1"/>
                </a:cxn>
                <a:cxn ang="T7">
                  <a:pos x="T2" y="T3"/>
                </a:cxn>
                <a:cxn ang="T8">
                  <a:pos x="T4" y="T5"/>
                </a:cxn>
              </a:cxnLst>
              <a:rect l="T9" t="T10" r="T11" b="T12"/>
              <a:pathLst>
                <a:path w="212" h="92">
                  <a:moveTo>
                    <a:pt x="0" y="92"/>
                  </a:moveTo>
                  <a:lnTo>
                    <a:pt x="212" y="0"/>
                  </a:lnTo>
                  <a:lnTo>
                    <a:pt x="0"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27" name="Freeform 66"/>
            <p:cNvSpPr>
              <a:spLocks/>
            </p:cNvSpPr>
            <p:nvPr/>
          </p:nvSpPr>
          <p:spPr bwMode="auto">
            <a:xfrm>
              <a:off x="3334" y="1915"/>
              <a:ext cx="212" cy="98"/>
            </a:xfrm>
            <a:custGeom>
              <a:avLst/>
              <a:gdLst>
                <a:gd name="T0" fmla="*/ 0 w 212"/>
                <a:gd name="T1" fmla="*/ 98 h 98"/>
                <a:gd name="T2" fmla="*/ 0 w 212"/>
                <a:gd name="T3" fmla="*/ 92 h 98"/>
                <a:gd name="T4" fmla="*/ 207 w 212"/>
                <a:gd name="T5" fmla="*/ 0 h 98"/>
                <a:gd name="T6" fmla="*/ 212 w 212"/>
                <a:gd name="T7" fmla="*/ 6 h 98"/>
                <a:gd name="T8" fmla="*/ 0 w 212"/>
                <a:gd name="T9" fmla="*/ 98 h 98"/>
                <a:gd name="T10" fmla="*/ 0 60000 65536"/>
                <a:gd name="T11" fmla="*/ 0 60000 65536"/>
                <a:gd name="T12" fmla="*/ 0 60000 65536"/>
                <a:gd name="T13" fmla="*/ 0 60000 65536"/>
                <a:gd name="T14" fmla="*/ 0 60000 65536"/>
                <a:gd name="T15" fmla="*/ 0 w 212"/>
                <a:gd name="T16" fmla="*/ 0 h 98"/>
                <a:gd name="T17" fmla="*/ 212 w 212"/>
                <a:gd name="T18" fmla="*/ 98 h 98"/>
              </a:gdLst>
              <a:ahLst/>
              <a:cxnLst>
                <a:cxn ang="T10">
                  <a:pos x="T0" y="T1"/>
                </a:cxn>
                <a:cxn ang="T11">
                  <a:pos x="T2" y="T3"/>
                </a:cxn>
                <a:cxn ang="T12">
                  <a:pos x="T4" y="T5"/>
                </a:cxn>
                <a:cxn ang="T13">
                  <a:pos x="T6" y="T7"/>
                </a:cxn>
                <a:cxn ang="T14">
                  <a:pos x="T8" y="T9"/>
                </a:cxn>
              </a:cxnLst>
              <a:rect l="T15" t="T16" r="T17" b="T18"/>
              <a:pathLst>
                <a:path w="212" h="98">
                  <a:moveTo>
                    <a:pt x="0" y="98"/>
                  </a:moveTo>
                  <a:lnTo>
                    <a:pt x="0" y="92"/>
                  </a:lnTo>
                  <a:lnTo>
                    <a:pt x="207" y="0"/>
                  </a:lnTo>
                  <a:lnTo>
                    <a:pt x="212" y="6"/>
                  </a:lnTo>
                  <a:lnTo>
                    <a:pt x="0"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28" name="Freeform 67"/>
            <p:cNvSpPr>
              <a:spLocks/>
            </p:cNvSpPr>
            <p:nvPr/>
          </p:nvSpPr>
          <p:spPr bwMode="auto">
            <a:xfrm>
              <a:off x="3328" y="2007"/>
              <a:ext cx="103" cy="135"/>
            </a:xfrm>
            <a:custGeom>
              <a:avLst/>
              <a:gdLst>
                <a:gd name="T0" fmla="*/ 103 w 103"/>
                <a:gd name="T1" fmla="*/ 135 h 135"/>
                <a:gd name="T2" fmla="*/ 0 w 103"/>
                <a:gd name="T3" fmla="*/ 0 h 135"/>
                <a:gd name="T4" fmla="*/ 103 w 103"/>
                <a:gd name="T5" fmla="*/ 135 h 135"/>
                <a:gd name="T6" fmla="*/ 0 60000 65536"/>
                <a:gd name="T7" fmla="*/ 0 60000 65536"/>
                <a:gd name="T8" fmla="*/ 0 60000 65536"/>
                <a:gd name="T9" fmla="*/ 0 w 103"/>
                <a:gd name="T10" fmla="*/ 0 h 135"/>
                <a:gd name="T11" fmla="*/ 103 w 103"/>
                <a:gd name="T12" fmla="*/ 135 h 135"/>
              </a:gdLst>
              <a:ahLst/>
              <a:cxnLst>
                <a:cxn ang="T6">
                  <a:pos x="T0" y="T1"/>
                </a:cxn>
                <a:cxn ang="T7">
                  <a:pos x="T2" y="T3"/>
                </a:cxn>
                <a:cxn ang="T8">
                  <a:pos x="T4" y="T5"/>
                </a:cxn>
              </a:cxnLst>
              <a:rect l="T9" t="T10" r="T11" b="T12"/>
              <a:pathLst>
                <a:path w="103" h="135">
                  <a:moveTo>
                    <a:pt x="103" y="135"/>
                  </a:moveTo>
                  <a:lnTo>
                    <a:pt x="0" y="0"/>
                  </a:lnTo>
                  <a:lnTo>
                    <a:pt x="103"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29" name="Freeform 68"/>
            <p:cNvSpPr>
              <a:spLocks/>
            </p:cNvSpPr>
            <p:nvPr/>
          </p:nvSpPr>
          <p:spPr bwMode="auto">
            <a:xfrm>
              <a:off x="3322" y="2007"/>
              <a:ext cx="115" cy="159"/>
            </a:xfrm>
            <a:custGeom>
              <a:avLst/>
              <a:gdLst>
                <a:gd name="T0" fmla="*/ 0 w 115"/>
                <a:gd name="T1" fmla="*/ 0 h 159"/>
                <a:gd name="T2" fmla="*/ 6 w 115"/>
                <a:gd name="T3" fmla="*/ 0 h 159"/>
                <a:gd name="T4" fmla="*/ 12 w 115"/>
                <a:gd name="T5" fmla="*/ 0 h 159"/>
                <a:gd name="T6" fmla="*/ 115 w 115"/>
                <a:gd name="T7" fmla="*/ 110 h 159"/>
                <a:gd name="T8" fmla="*/ 104 w 115"/>
                <a:gd name="T9" fmla="*/ 129 h 159"/>
                <a:gd name="T10" fmla="*/ 98 w 115"/>
                <a:gd name="T11" fmla="*/ 159 h 159"/>
                <a:gd name="T12" fmla="*/ 0 w 115"/>
                <a:gd name="T13" fmla="*/ 0 h 159"/>
                <a:gd name="T14" fmla="*/ 0 w 115"/>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59"/>
                <a:gd name="T26" fmla="*/ 115 w 115"/>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59">
                  <a:moveTo>
                    <a:pt x="0" y="0"/>
                  </a:moveTo>
                  <a:lnTo>
                    <a:pt x="6" y="0"/>
                  </a:lnTo>
                  <a:lnTo>
                    <a:pt x="12" y="0"/>
                  </a:lnTo>
                  <a:lnTo>
                    <a:pt x="115" y="110"/>
                  </a:lnTo>
                  <a:lnTo>
                    <a:pt x="104" y="129"/>
                  </a:lnTo>
                  <a:lnTo>
                    <a:pt x="98" y="15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30" name="Freeform 69"/>
            <p:cNvSpPr>
              <a:spLocks/>
            </p:cNvSpPr>
            <p:nvPr/>
          </p:nvSpPr>
          <p:spPr bwMode="auto">
            <a:xfrm>
              <a:off x="3742" y="2160"/>
              <a:ext cx="1" cy="55"/>
            </a:xfrm>
            <a:custGeom>
              <a:avLst/>
              <a:gdLst>
                <a:gd name="T0" fmla="*/ 0 w 1"/>
                <a:gd name="T1" fmla="*/ 55 h 55"/>
                <a:gd name="T2" fmla="*/ 0 w 1"/>
                <a:gd name="T3" fmla="*/ 0 h 55"/>
                <a:gd name="T4" fmla="*/ 0 w 1"/>
                <a:gd name="T5" fmla="*/ 55 h 55"/>
                <a:gd name="T6" fmla="*/ 0 60000 65536"/>
                <a:gd name="T7" fmla="*/ 0 60000 65536"/>
                <a:gd name="T8" fmla="*/ 0 60000 65536"/>
                <a:gd name="T9" fmla="*/ 0 w 1"/>
                <a:gd name="T10" fmla="*/ 0 h 55"/>
                <a:gd name="T11" fmla="*/ 1 w 1"/>
                <a:gd name="T12" fmla="*/ 55 h 55"/>
              </a:gdLst>
              <a:ahLst/>
              <a:cxnLst>
                <a:cxn ang="T6">
                  <a:pos x="T0" y="T1"/>
                </a:cxn>
                <a:cxn ang="T7">
                  <a:pos x="T2" y="T3"/>
                </a:cxn>
                <a:cxn ang="T8">
                  <a:pos x="T4" y="T5"/>
                </a:cxn>
              </a:cxnLst>
              <a:rect l="T9" t="T10" r="T11" b="T12"/>
              <a:pathLst>
                <a:path w="1" h="55">
                  <a:moveTo>
                    <a:pt x="0" y="55"/>
                  </a:moveTo>
                  <a:lnTo>
                    <a:pt x="0" y="0"/>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31" name="Line 70"/>
            <p:cNvSpPr>
              <a:spLocks noChangeShapeType="1"/>
            </p:cNvSpPr>
            <p:nvPr/>
          </p:nvSpPr>
          <p:spPr bwMode="auto">
            <a:xfrm flipH="1" flipV="1">
              <a:off x="3328" y="2007"/>
              <a:ext cx="98"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32" name="Line 71"/>
            <p:cNvSpPr>
              <a:spLocks noChangeShapeType="1"/>
            </p:cNvSpPr>
            <p:nvPr/>
          </p:nvSpPr>
          <p:spPr bwMode="auto">
            <a:xfrm flipV="1">
              <a:off x="3742" y="2154"/>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33" name="Freeform 72"/>
            <p:cNvSpPr>
              <a:spLocks/>
            </p:cNvSpPr>
            <p:nvPr/>
          </p:nvSpPr>
          <p:spPr bwMode="auto">
            <a:xfrm>
              <a:off x="3328" y="1835"/>
              <a:ext cx="1" cy="172"/>
            </a:xfrm>
            <a:custGeom>
              <a:avLst/>
              <a:gdLst>
                <a:gd name="T0" fmla="*/ 0 w 1"/>
                <a:gd name="T1" fmla="*/ 0 h 172"/>
                <a:gd name="T2" fmla="*/ 0 w 1"/>
                <a:gd name="T3" fmla="*/ 172 h 172"/>
                <a:gd name="T4" fmla="*/ 0 w 1"/>
                <a:gd name="T5" fmla="*/ 0 h 172"/>
                <a:gd name="T6" fmla="*/ 0 60000 65536"/>
                <a:gd name="T7" fmla="*/ 0 60000 65536"/>
                <a:gd name="T8" fmla="*/ 0 60000 65536"/>
                <a:gd name="T9" fmla="*/ 0 w 1"/>
                <a:gd name="T10" fmla="*/ 0 h 172"/>
                <a:gd name="T11" fmla="*/ 1 w 1"/>
                <a:gd name="T12" fmla="*/ 172 h 172"/>
              </a:gdLst>
              <a:ahLst/>
              <a:cxnLst>
                <a:cxn ang="T6">
                  <a:pos x="T0" y="T1"/>
                </a:cxn>
                <a:cxn ang="T7">
                  <a:pos x="T2" y="T3"/>
                </a:cxn>
                <a:cxn ang="T8">
                  <a:pos x="T4" y="T5"/>
                </a:cxn>
              </a:cxnLst>
              <a:rect l="T9" t="T10" r="T11" b="T12"/>
              <a:pathLst>
                <a:path w="1" h="172">
                  <a:moveTo>
                    <a:pt x="0" y="0"/>
                  </a:moveTo>
                  <a:lnTo>
                    <a:pt x="0" y="1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34" name="Freeform 73"/>
            <p:cNvSpPr>
              <a:spLocks/>
            </p:cNvSpPr>
            <p:nvPr/>
          </p:nvSpPr>
          <p:spPr bwMode="auto">
            <a:xfrm>
              <a:off x="3840" y="1651"/>
              <a:ext cx="1" cy="356"/>
            </a:xfrm>
            <a:custGeom>
              <a:avLst/>
              <a:gdLst>
                <a:gd name="T0" fmla="*/ 0 w 1"/>
                <a:gd name="T1" fmla="*/ 0 h 356"/>
                <a:gd name="T2" fmla="*/ 0 w 1"/>
                <a:gd name="T3" fmla="*/ 356 h 356"/>
                <a:gd name="T4" fmla="*/ 0 w 1"/>
                <a:gd name="T5" fmla="*/ 0 h 356"/>
                <a:gd name="T6" fmla="*/ 0 60000 65536"/>
                <a:gd name="T7" fmla="*/ 0 60000 65536"/>
                <a:gd name="T8" fmla="*/ 0 60000 65536"/>
                <a:gd name="T9" fmla="*/ 0 w 1"/>
                <a:gd name="T10" fmla="*/ 0 h 356"/>
                <a:gd name="T11" fmla="*/ 1 w 1"/>
                <a:gd name="T12" fmla="*/ 356 h 356"/>
              </a:gdLst>
              <a:ahLst/>
              <a:cxnLst>
                <a:cxn ang="T6">
                  <a:pos x="T0" y="T1"/>
                </a:cxn>
                <a:cxn ang="T7">
                  <a:pos x="T2" y="T3"/>
                </a:cxn>
                <a:cxn ang="T8">
                  <a:pos x="T4" y="T5"/>
                </a:cxn>
              </a:cxnLst>
              <a:rect l="T9" t="T10" r="T11" b="T12"/>
              <a:pathLst>
                <a:path w="1" h="356">
                  <a:moveTo>
                    <a:pt x="0" y="0"/>
                  </a:moveTo>
                  <a:lnTo>
                    <a:pt x="0" y="3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35" name="Line 74"/>
            <p:cNvSpPr>
              <a:spLocks noChangeShapeType="1"/>
            </p:cNvSpPr>
            <p:nvPr/>
          </p:nvSpPr>
          <p:spPr bwMode="auto">
            <a:xfrm>
              <a:off x="3328" y="1835"/>
              <a:ext cx="1" cy="1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36" name="Line 75"/>
            <p:cNvSpPr>
              <a:spLocks noChangeShapeType="1"/>
            </p:cNvSpPr>
            <p:nvPr/>
          </p:nvSpPr>
          <p:spPr bwMode="auto">
            <a:xfrm>
              <a:off x="3834" y="1651"/>
              <a:ext cx="1" cy="3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37" name="Freeform 76"/>
            <p:cNvSpPr>
              <a:spLocks/>
            </p:cNvSpPr>
            <p:nvPr/>
          </p:nvSpPr>
          <p:spPr bwMode="auto">
            <a:xfrm>
              <a:off x="3201" y="1835"/>
              <a:ext cx="127" cy="1"/>
            </a:xfrm>
            <a:custGeom>
              <a:avLst/>
              <a:gdLst>
                <a:gd name="T0" fmla="*/ 0 w 127"/>
                <a:gd name="T1" fmla="*/ 0 h 1"/>
                <a:gd name="T2" fmla="*/ 127 w 127"/>
                <a:gd name="T3" fmla="*/ 0 h 1"/>
                <a:gd name="T4" fmla="*/ 0 w 127"/>
                <a:gd name="T5" fmla="*/ 0 h 1"/>
                <a:gd name="T6" fmla="*/ 0 60000 65536"/>
                <a:gd name="T7" fmla="*/ 0 60000 65536"/>
                <a:gd name="T8" fmla="*/ 0 60000 65536"/>
                <a:gd name="T9" fmla="*/ 0 w 127"/>
                <a:gd name="T10" fmla="*/ 0 h 1"/>
                <a:gd name="T11" fmla="*/ 127 w 127"/>
                <a:gd name="T12" fmla="*/ 1 h 1"/>
              </a:gdLst>
              <a:ahLst/>
              <a:cxnLst>
                <a:cxn ang="T6">
                  <a:pos x="T0" y="T1"/>
                </a:cxn>
                <a:cxn ang="T7">
                  <a:pos x="T2" y="T3"/>
                </a:cxn>
                <a:cxn ang="T8">
                  <a:pos x="T4" y="T5"/>
                </a:cxn>
              </a:cxnLst>
              <a:rect l="T9" t="T10" r="T11" b="T12"/>
              <a:pathLst>
                <a:path w="127" h="1">
                  <a:moveTo>
                    <a:pt x="0" y="0"/>
                  </a:moveTo>
                  <a:lnTo>
                    <a:pt x="12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38" name="Freeform 77"/>
            <p:cNvSpPr>
              <a:spLocks/>
            </p:cNvSpPr>
            <p:nvPr/>
          </p:nvSpPr>
          <p:spPr bwMode="auto">
            <a:xfrm>
              <a:off x="3966" y="2142"/>
              <a:ext cx="1" cy="214"/>
            </a:xfrm>
            <a:custGeom>
              <a:avLst/>
              <a:gdLst>
                <a:gd name="T0" fmla="*/ 0 w 1"/>
                <a:gd name="T1" fmla="*/ 214 h 214"/>
                <a:gd name="T2" fmla="*/ 0 w 1"/>
                <a:gd name="T3" fmla="*/ 0 h 214"/>
                <a:gd name="T4" fmla="*/ 0 w 1"/>
                <a:gd name="T5" fmla="*/ 214 h 214"/>
                <a:gd name="T6" fmla="*/ 0 60000 65536"/>
                <a:gd name="T7" fmla="*/ 0 60000 65536"/>
                <a:gd name="T8" fmla="*/ 0 60000 65536"/>
                <a:gd name="T9" fmla="*/ 0 w 1"/>
                <a:gd name="T10" fmla="*/ 0 h 214"/>
                <a:gd name="T11" fmla="*/ 1 w 1"/>
                <a:gd name="T12" fmla="*/ 214 h 214"/>
              </a:gdLst>
              <a:ahLst/>
              <a:cxnLst>
                <a:cxn ang="T6">
                  <a:pos x="T0" y="T1"/>
                </a:cxn>
                <a:cxn ang="T7">
                  <a:pos x="T2" y="T3"/>
                </a:cxn>
                <a:cxn ang="T8">
                  <a:pos x="T4" y="T5"/>
                </a:cxn>
              </a:cxnLst>
              <a:rect l="T9" t="T10" r="T11" b="T12"/>
              <a:pathLst>
                <a:path w="1" h="214">
                  <a:moveTo>
                    <a:pt x="0" y="214"/>
                  </a:moveTo>
                  <a:lnTo>
                    <a:pt x="0" y="0"/>
                  </a:lnTo>
                  <a:lnTo>
                    <a:pt x="0" y="2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39" name="Line 78"/>
            <p:cNvSpPr>
              <a:spLocks noChangeShapeType="1"/>
            </p:cNvSpPr>
            <p:nvPr/>
          </p:nvSpPr>
          <p:spPr bwMode="auto">
            <a:xfrm>
              <a:off x="3196" y="1835"/>
              <a:ext cx="1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40" name="Line 79"/>
            <p:cNvSpPr>
              <a:spLocks noChangeShapeType="1"/>
            </p:cNvSpPr>
            <p:nvPr/>
          </p:nvSpPr>
          <p:spPr bwMode="auto">
            <a:xfrm flipV="1">
              <a:off x="3966" y="2136"/>
              <a:ext cx="1" cy="2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41" name="Freeform 80"/>
            <p:cNvSpPr>
              <a:spLocks/>
            </p:cNvSpPr>
            <p:nvPr/>
          </p:nvSpPr>
          <p:spPr bwMode="auto">
            <a:xfrm>
              <a:off x="3989" y="2154"/>
              <a:ext cx="1" cy="190"/>
            </a:xfrm>
            <a:custGeom>
              <a:avLst/>
              <a:gdLst>
                <a:gd name="T0" fmla="*/ 0 w 1"/>
                <a:gd name="T1" fmla="*/ 190 h 190"/>
                <a:gd name="T2" fmla="*/ 0 w 1"/>
                <a:gd name="T3" fmla="*/ 0 h 190"/>
                <a:gd name="T4" fmla="*/ 0 w 1"/>
                <a:gd name="T5" fmla="*/ 190 h 190"/>
                <a:gd name="T6" fmla="*/ 0 60000 65536"/>
                <a:gd name="T7" fmla="*/ 0 60000 65536"/>
                <a:gd name="T8" fmla="*/ 0 60000 65536"/>
                <a:gd name="T9" fmla="*/ 0 w 1"/>
                <a:gd name="T10" fmla="*/ 0 h 190"/>
                <a:gd name="T11" fmla="*/ 1 w 1"/>
                <a:gd name="T12" fmla="*/ 190 h 190"/>
              </a:gdLst>
              <a:ahLst/>
              <a:cxnLst>
                <a:cxn ang="T6">
                  <a:pos x="T0" y="T1"/>
                </a:cxn>
                <a:cxn ang="T7">
                  <a:pos x="T2" y="T3"/>
                </a:cxn>
                <a:cxn ang="T8">
                  <a:pos x="T4" y="T5"/>
                </a:cxn>
              </a:cxnLst>
              <a:rect l="T9" t="T10" r="T11" b="T12"/>
              <a:pathLst>
                <a:path w="1" h="190">
                  <a:moveTo>
                    <a:pt x="0" y="190"/>
                  </a:moveTo>
                  <a:lnTo>
                    <a:pt x="0" y="0"/>
                  </a:lnTo>
                  <a:lnTo>
                    <a:pt x="0"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42" name="Freeform 81"/>
            <p:cNvSpPr>
              <a:spLocks/>
            </p:cNvSpPr>
            <p:nvPr/>
          </p:nvSpPr>
          <p:spPr bwMode="auto">
            <a:xfrm>
              <a:off x="4294" y="2209"/>
              <a:ext cx="1" cy="147"/>
            </a:xfrm>
            <a:custGeom>
              <a:avLst/>
              <a:gdLst>
                <a:gd name="T0" fmla="*/ 0 w 1"/>
                <a:gd name="T1" fmla="*/ 0 h 147"/>
                <a:gd name="T2" fmla="*/ 0 w 1"/>
                <a:gd name="T3" fmla="*/ 147 h 147"/>
                <a:gd name="T4" fmla="*/ 0 w 1"/>
                <a:gd name="T5" fmla="*/ 0 h 147"/>
                <a:gd name="T6" fmla="*/ 0 60000 65536"/>
                <a:gd name="T7" fmla="*/ 0 60000 65536"/>
                <a:gd name="T8" fmla="*/ 0 60000 65536"/>
                <a:gd name="T9" fmla="*/ 0 w 1"/>
                <a:gd name="T10" fmla="*/ 0 h 147"/>
                <a:gd name="T11" fmla="*/ 1 w 1"/>
                <a:gd name="T12" fmla="*/ 147 h 147"/>
              </a:gdLst>
              <a:ahLst/>
              <a:cxnLst>
                <a:cxn ang="T6">
                  <a:pos x="T0" y="T1"/>
                </a:cxn>
                <a:cxn ang="T7">
                  <a:pos x="T2" y="T3"/>
                </a:cxn>
                <a:cxn ang="T8">
                  <a:pos x="T4" y="T5"/>
                </a:cxn>
              </a:cxnLst>
              <a:rect l="T9" t="T10" r="T11" b="T12"/>
              <a:pathLst>
                <a:path w="1" h="147">
                  <a:moveTo>
                    <a:pt x="0" y="0"/>
                  </a:moveTo>
                  <a:lnTo>
                    <a:pt x="0" y="1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43" name="Line 82"/>
            <p:cNvSpPr>
              <a:spLocks noChangeShapeType="1"/>
            </p:cNvSpPr>
            <p:nvPr/>
          </p:nvSpPr>
          <p:spPr bwMode="auto">
            <a:xfrm flipV="1">
              <a:off x="3989" y="2154"/>
              <a:ext cx="1"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44" name="Line 83"/>
            <p:cNvSpPr>
              <a:spLocks noChangeShapeType="1"/>
            </p:cNvSpPr>
            <p:nvPr/>
          </p:nvSpPr>
          <p:spPr bwMode="auto">
            <a:xfrm>
              <a:off x="4294" y="2209"/>
              <a:ext cx="1" cy="14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45" name="Freeform 84"/>
            <p:cNvSpPr>
              <a:spLocks/>
            </p:cNvSpPr>
            <p:nvPr/>
          </p:nvSpPr>
          <p:spPr bwMode="auto">
            <a:xfrm>
              <a:off x="4133" y="2037"/>
              <a:ext cx="115" cy="74"/>
            </a:xfrm>
            <a:custGeom>
              <a:avLst/>
              <a:gdLst>
                <a:gd name="T0" fmla="*/ 115 w 115"/>
                <a:gd name="T1" fmla="*/ 74 h 74"/>
                <a:gd name="T2" fmla="*/ 0 w 115"/>
                <a:gd name="T3" fmla="*/ 0 h 74"/>
                <a:gd name="T4" fmla="*/ 115 w 115"/>
                <a:gd name="T5" fmla="*/ 74 h 74"/>
                <a:gd name="T6" fmla="*/ 0 60000 65536"/>
                <a:gd name="T7" fmla="*/ 0 60000 65536"/>
                <a:gd name="T8" fmla="*/ 0 60000 65536"/>
                <a:gd name="T9" fmla="*/ 0 w 115"/>
                <a:gd name="T10" fmla="*/ 0 h 74"/>
                <a:gd name="T11" fmla="*/ 115 w 115"/>
                <a:gd name="T12" fmla="*/ 74 h 74"/>
              </a:gdLst>
              <a:ahLst/>
              <a:cxnLst>
                <a:cxn ang="T6">
                  <a:pos x="T0" y="T1"/>
                </a:cxn>
                <a:cxn ang="T7">
                  <a:pos x="T2" y="T3"/>
                </a:cxn>
                <a:cxn ang="T8">
                  <a:pos x="T4" y="T5"/>
                </a:cxn>
              </a:cxnLst>
              <a:rect l="T9" t="T10" r="T11" b="T12"/>
              <a:pathLst>
                <a:path w="115" h="74">
                  <a:moveTo>
                    <a:pt x="115" y="74"/>
                  </a:moveTo>
                  <a:lnTo>
                    <a:pt x="0"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46" name="Freeform 85"/>
            <p:cNvSpPr>
              <a:spLocks/>
            </p:cNvSpPr>
            <p:nvPr/>
          </p:nvSpPr>
          <p:spPr bwMode="auto">
            <a:xfrm>
              <a:off x="4133" y="2031"/>
              <a:ext cx="115" cy="80"/>
            </a:xfrm>
            <a:custGeom>
              <a:avLst/>
              <a:gdLst>
                <a:gd name="T0" fmla="*/ 115 w 115"/>
                <a:gd name="T1" fmla="*/ 74 h 80"/>
                <a:gd name="T2" fmla="*/ 109 w 115"/>
                <a:gd name="T3" fmla="*/ 80 h 80"/>
                <a:gd name="T4" fmla="*/ 0 w 115"/>
                <a:gd name="T5" fmla="*/ 6 h 80"/>
                <a:gd name="T6" fmla="*/ 0 w 115"/>
                <a:gd name="T7" fmla="*/ 0 h 80"/>
                <a:gd name="T8" fmla="*/ 115 w 115"/>
                <a:gd name="T9" fmla="*/ 74 h 80"/>
                <a:gd name="T10" fmla="*/ 0 60000 65536"/>
                <a:gd name="T11" fmla="*/ 0 60000 65536"/>
                <a:gd name="T12" fmla="*/ 0 60000 65536"/>
                <a:gd name="T13" fmla="*/ 0 60000 65536"/>
                <a:gd name="T14" fmla="*/ 0 60000 65536"/>
                <a:gd name="T15" fmla="*/ 0 w 115"/>
                <a:gd name="T16" fmla="*/ 0 h 80"/>
                <a:gd name="T17" fmla="*/ 115 w 115"/>
                <a:gd name="T18" fmla="*/ 80 h 80"/>
              </a:gdLst>
              <a:ahLst/>
              <a:cxnLst>
                <a:cxn ang="T10">
                  <a:pos x="T0" y="T1"/>
                </a:cxn>
                <a:cxn ang="T11">
                  <a:pos x="T2" y="T3"/>
                </a:cxn>
                <a:cxn ang="T12">
                  <a:pos x="T4" y="T5"/>
                </a:cxn>
                <a:cxn ang="T13">
                  <a:pos x="T6" y="T7"/>
                </a:cxn>
                <a:cxn ang="T14">
                  <a:pos x="T8" y="T9"/>
                </a:cxn>
              </a:cxnLst>
              <a:rect l="T15" t="T16" r="T17" b="T18"/>
              <a:pathLst>
                <a:path w="115" h="80">
                  <a:moveTo>
                    <a:pt x="115" y="74"/>
                  </a:moveTo>
                  <a:lnTo>
                    <a:pt x="109" y="80"/>
                  </a:lnTo>
                  <a:lnTo>
                    <a:pt x="0" y="6"/>
                  </a:lnTo>
                  <a:lnTo>
                    <a:pt x="0"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47" name="Freeform 86"/>
            <p:cNvSpPr>
              <a:spLocks/>
            </p:cNvSpPr>
            <p:nvPr/>
          </p:nvSpPr>
          <p:spPr bwMode="auto">
            <a:xfrm>
              <a:off x="4133" y="2068"/>
              <a:ext cx="104" cy="68"/>
            </a:xfrm>
            <a:custGeom>
              <a:avLst/>
              <a:gdLst>
                <a:gd name="T0" fmla="*/ 0 w 104"/>
                <a:gd name="T1" fmla="*/ 0 h 68"/>
                <a:gd name="T2" fmla="*/ 104 w 104"/>
                <a:gd name="T3" fmla="*/ 68 h 68"/>
                <a:gd name="T4" fmla="*/ 0 w 104"/>
                <a:gd name="T5" fmla="*/ 0 h 68"/>
                <a:gd name="T6" fmla="*/ 0 60000 65536"/>
                <a:gd name="T7" fmla="*/ 0 60000 65536"/>
                <a:gd name="T8" fmla="*/ 0 60000 65536"/>
                <a:gd name="T9" fmla="*/ 0 w 104"/>
                <a:gd name="T10" fmla="*/ 0 h 68"/>
                <a:gd name="T11" fmla="*/ 104 w 104"/>
                <a:gd name="T12" fmla="*/ 68 h 68"/>
              </a:gdLst>
              <a:ahLst/>
              <a:cxnLst>
                <a:cxn ang="T6">
                  <a:pos x="T0" y="T1"/>
                </a:cxn>
                <a:cxn ang="T7">
                  <a:pos x="T2" y="T3"/>
                </a:cxn>
                <a:cxn ang="T8">
                  <a:pos x="T4" y="T5"/>
                </a:cxn>
              </a:cxnLst>
              <a:rect l="T9" t="T10" r="T11" b="T12"/>
              <a:pathLst>
                <a:path w="104" h="68">
                  <a:moveTo>
                    <a:pt x="0" y="0"/>
                  </a:moveTo>
                  <a:lnTo>
                    <a:pt x="104" y="6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48" name="Freeform 87"/>
            <p:cNvSpPr>
              <a:spLocks/>
            </p:cNvSpPr>
            <p:nvPr/>
          </p:nvSpPr>
          <p:spPr bwMode="auto">
            <a:xfrm>
              <a:off x="4127" y="2062"/>
              <a:ext cx="110" cy="74"/>
            </a:xfrm>
            <a:custGeom>
              <a:avLst/>
              <a:gdLst>
                <a:gd name="T0" fmla="*/ 0 w 110"/>
                <a:gd name="T1" fmla="*/ 6 h 74"/>
                <a:gd name="T2" fmla="*/ 6 w 110"/>
                <a:gd name="T3" fmla="*/ 0 h 74"/>
                <a:gd name="T4" fmla="*/ 110 w 110"/>
                <a:gd name="T5" fmla="*/ 67 h 74"/>
                <a:gd name="T6" fmla="*/ 110 w 110"/>
                <a:gd name="T7" fmla="*/ 74 h 74"/>
                <a:gd name="T8" fmla="*/ 0 w 110"/>
                <a:gd name="T9" fmla="*/ 6 h 74"/>
                <a:gd name="T10" fmla="*/ 0 60000 65536"/>
                <a:gd name="T11" fmla="*/ 0 60000 65536"/>
                <a:gd name="T12" fmla="*/ 0 60000 65536"/>
                <a:gd name="T13" fmla="*/ 0 60000 65536"/>
                <a:gd name="T14" fmla="*/ 0 60000 65536"/>
                <a:gd name="T15" fmla="*/ 0 w 110"/>
                <a:gd name="T16" fmla="*/ 0 h 74"/>
                <a:gd name="T17" fmla="*/ 110 w 110"/>
                <a:gd name="T18" fmla="*/ 74 h 74"/>
              </a:gdLst>
              <a:ahLst/>
              <a:cxnLst>
                <a:cxn ang="T10">
                  <a:pos x="T0" y="T1"/>
                </a:cxn>
                <a:cxn ang="T11">
                  <a:pos x="T2" y="T3"/>
                </a:cxn>
                <a:cxn ang="T12">
                  <a:pos x="T4" y="T5"/>
                </a:cxn>
                <a:cxn ang="T13">
                  <a:pos x="T6" y="T7"/>
                </a:cxn>
                <a:cxn ang="T14">
                  <a:pos x="T8" y="T9"/>
                </a:cxn>
              </a:cxnLst>
              <a:rect l="T15" t="T16" r="T17" b="T18"/>
              <a:pathLst>
                <a:path w="110" h="74">
                  <a:moveTo>
                    <a:pt x="0" y="6"/>
                  </a:moveTo>
                  <a:lnTo>
                    <a:pt x="6" y="0"/>
                  </a:lnTo>
                  <a:lnTo>
                    <a:pt x="110" y="67"/>
                  </a:lnTo>
                  <a:lnTo>
                    <a:pt x="110" y="74"/>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49" name="Freeform 88"/>
            <p:cNvSpPr>
              <a:spLocks/>
            </p:cNvSpPr>
            <p:nvPr/>
          </p:nvSpPr>
          <p:spPr bwMode="auto">
            <a:xfrm>
              <a:off x="3966" y="2037"/>
              <a:ext cx="167" cy="105"/>
            </a:xfrm>
            <a:custGeom>
              <a:avLst/>
              <a:gdLst>
                <a:gd name="T0" fmla="*/ 0 w 167"/>
                <a:gd name="T1" fmla="*/ 105 h 105"/>
                <a:gd name="T2" fmla="*/ 167 w 167"/>
                <a:gd name="T3" fmla="*/ 0 h 105"/>
                <a:gd name="T4" fmla="*/ 0 w 167"/>
                <a:gd name="T5" fmla="*/ 105 h 105"/>
                <a:gd name="T6" fmla="*/ 0 60000 65536"/>
                <a:gd name="T7" fmla="*/ 0 60000 65536"/>
                <a:gd name="T8" fmla="*/ 0 60000 65536"/>
                <a:gd name="T9" fmla="*/ 0 w 167"/>
                <a:gd name="T10" fmla="*/ 0 h 105"/>
                <a:gd name="T11" fmla="*/ 167 w 167"/>
                <a:gd name="T12" fmla="*/ 105 h 105"/>
              </a:gdLst>
              <a:ahLst/>
              <a:cxnLst>
                <a:cxn ang="T6">
                  <a:pos x="T0" y="T1"/>
                </a:cxn>
                <a:cxn ang="T7">
                  <a:pos x="T2" y="T3"/>
                </a:cxn>
                <a:cxn ang="T8">
                  <a:pos x="T4" y="T5"/>
                </a:cxn>
              </a:cxnLst>
              <a:rect l="T9" t="T10" r="T11" b="T12"/>
              <a:pathLst>
                <a:path w="167" h="105">
                  <a:moveTo>
                    <a:pt x="0" y="105"/>
                  </a:moveTo>
                  <a:lnTo>
                    <a:pt x="167" y="0"/>
                  </a:lnTo>
                  <a:lnTo>
                    <a:pt x="0"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50" name="Freeform 89"/>
            <p:cNvSpPr>
              <a:spLocks/>
            </p:cNvSpPr>
            <p:nvPr/>
          </p:nvSpPr>
          <p:spPr bwMode="auto">
            <a:xfrm>
              <a:off x="3966" y="2031"/>
              <a:ext cx="167" cy="117"/>
            </a:xfrm>
            <a:custGeom>
              <a:avLst/>
              <a:gdLst>
                <a:gd name="T0" fmla="*/ 6 w 167"/>
                <a:gd name="T1" fmla="*/ 117 h 117"/>
                <a:gd name="T2" fmla="*/ 0 w 167"/>
                <a:gd name="T3" fmla="*/ 111 h 117"/>
                <a:gd name="T4" fmla="*/ 161 w 167"/>
                <a:gd name="T5" fmla="*/ 0 h 117"/>
                <a:gd name="T6" fmla="*/ 167 w 167"/>
                <a:gd name="T7" fmla="*/ 6 h 117"/>
                <a:gd name="T8" fmla="*/ 6 w 167"/>
                <a:gd name="T9" fmla="*/ 117 h 117"/>
                <a:gd name="T10" fmla="*/ 0 60000 65536"/>
                <a:gd name="T11" fmla="*/ 0 60000 65536"/>
                <a:gd name="T12" fmla="*/ 0 60000 65536"/>
                <a:gd name="T13" fmla="*/ 0 60000 65536"/>
                <a:gd name="T14" fmla="*/ 0 60000 65536"/>
                <a:gd name="T15" fmla="*/ 0 w 167"/>
                <a:gd name="T16" fmla="*/ 0 h 117"/>
                <a:gd name="T17" fmla="*/ 167 w 167"/>
                <a:gd name="T18" fmla="*/ 117 h 117"/>
              </a:gdLst>
              <a:ahLst/>
              <a:cxnLst>
                <a:cxn ang="T10">
                  <a:pos x="T0" y="T1"/>
                </a:cxn>
                <a:cxn ang="T11">
                  <a:pos x="T2" y="T3"/>
                </a:cxn>
                <a:cxn ang="T12">
                  <a:pos x="T4" y="T5"/>
                </a:cxn>
                <a:cxn ang="T13">
                  <a:pos x="T6" y="T7"/>
                </a:cxn>
                <a:cxn ang="T14">
                  <a:pos x="T8" y="T9"/>
                </a:cxn>
              </a:cxnLst>
              <a:rect l="T15" t="T16" r="T17" b="T18"/>
              <a:pathLst>
                <a:path w="167" h="117">
                  <a:moveTo>
                    <a:pt x="6" y="117"/>
                  </a:moveTo>
                  <a:lnTo>
                    <a:pt x="0" y="111"/>
                  </a:lnTo>
                  <a:lnTo>
                    <a:pt x="161" y="0"/>
                  </a:lnTo>
                  <a:lnTo>
                    <a:pt x="167" y="6"/>
                  </a:lnTo>
                  <a:lnTo>
                    <a:pt x="6"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51" name="Freeform 90"/>
            <p:cNvSpPr>
              <a:spLocks/>
            </p:cNvSpPr>
            <p:nvPr/>
          </p:nvSpPr>
          <p:spPr bwMode="auto">
            <a:xfrm>
              <a:off x="4133" y="1902"/>
              <a:ext cx="1" cy="129"/>
            </a:xfrm>
            <a:custGeom>
              <a:avLst/>
              <a:gdLst>
                <a:gd name="T0" fmla="*/ 0 w 1"/>
                <a:gd name="T1" fmla="*/ 129 h 129"/>
                <a:gd name="T2" fmla="*/ 0 w 1"/>
                <a:gd name="T3" fmla="*/ 0 h 129"/>
                <a:gd name="T4" fmla="*/ 0 w 1"/>
                <a:gd name="T5" fmla="*/ 129 h 129"/>
                <a:gd name="T6" fmla="*/ 0 60000 65536"/>
                <a:gd name="T7" fmla="*/ 0 60000 65536"/>
                <a:gd name="T8" fmla="*/ 0 60000 65536"/>
                <a:gd name="T9" fmla="*/ 0 w 1"/>
                <a:gd name="T10" fmla="*/ 0 h 129"/>
                <a:gd name="T11" fmla="*/ 1 w 1"/>
                <a:gd name="T12" fmla="*/ 129 h 129"/>
              </a:gdLst>
              <a:ahLst/>
              <a:cxnLst>
                <a:cxn ang="T6">
                  <a:pos x="T0" y="T1"/>
                </a:cxn>
                <a:cxn ang="T7">
                  <a:pos x="T2" y="T3"/>
                </a:cxn>
                <a:cxn ang="T8">
                  <a:pos x="T4" y="T5"/>
                </a:cxn>
              </a:cxnLst>
              <a:rect l="T9" t="T10" r="T11" b="T12"/>
              <a:pathLst>
                <a:path w="1" h="129">
                  <a:moveTo>
                    <a:pt x="0" y="129"/>
                  </a:moveTo>
                  <a:lnTo>
                    <a:pt x="0" y="0"/>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52" name="Freeform 91"/>
            <p:cNvSpPr>
              <a:spLocks/>
            </p:cNvSpPr>
            <p:nvPr/>
          </p:nvSpPr>
          <p:spPr bwMode="auto">
            <a:xfrm>
              <a:off x="4294" y="2344"/>
              <a:ext cx="127" cy="80"/>
            </a:xfrm>
            <a:custGeom>
              <a:avLst/>
              <a:gdLst>
                <a:gd name="T0" fmla="*/ 127 w 127"/>
                <a:gd name="T1" fmla="*/ 80 h 80"/>
                <a:gd name="T2" fmla="*/ 0 w 127"/>
                <a:gd name="T3" fmla="*/ 0 h 80"/>
                <a:gd name="T4" fmla="*/ 127 w 127"/>
                <a:gd name="T5" fmla="*/ 80 h 80"/>
                <a:gd name="T6" fmla="*/ 0 60000 65536"/>
                <a:gd name="T7" fmla="*/ 0 60000 65536"/>
                <a:gd name="T8" fmla="*/ 0 60000 65536"/>
                <a:gd name="T9" fmla="*/ 0 w 127"/>
                <a:gd name="T10" fmla="*/ 0 h 80"/>
                <a:gd name="T11" fmla="*/ 127 w 127"/>
                <a:gd name="T12" fmla="*/ 80 h 80"/>
              </a:gdLst>
              <a:ahLst/>
              <a:cxnLst>
                <a:cxn ang="T6">
                  <a:pos x="T0" y="T1"/>
                </a:cxn>
                <a:cxn ang="T7">
                  <a:pos x="T2" y="T3"/>
                </a:cxn>
                <a:cxn ang="T8">
                  <a:pos x="T4" y="T5"/>
                </a:cxn>
              </a:cxnLst>
              <a:rect l="T9" t="T10" r="T11" b="T12"/>
              <a:pathLst>
                <a:path w="127" h="80">
                  <a:moveTo>
                    <a:pt x="127" y="80"/>
                  </a:moveTo>
                  <a:lnTo>
                    <a:pt x="0" y="0"/>
                  </a:lnTo>
                  <a:lnTo>
                    <a:pt x="127"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53" name="Freeform 92"/>
            <p:cNvSpPr>
              <a:spLocks/>
            </p:cNvSpPr>
            <p:nvPr/>
          </p:nvSpPr>
          <p:spPr bwMode="auto">
            <a:xfrm>
              <a:off x="4294" y="2338"/>
              <a:ext cx="127" cy="86"/>
            </a:xfrm>
            <a:custGeom>
              <a:avLst/>
              <a:gdLst>
                <a:gd name="T0" fmla="*/ 127 w 127"/>
                <a:gd name="T1" fmla="*/ 80 h 86"/>
                <a:gd name="T2" fmla="*/ 121 w 127"/>
                <a:gd name="T3" fmla="*/ 86 h 86"/>
                <a:gd name="T4" fmla="*/ 0 w 127"/>
                <a:gd name="T5" fmla="*/ 6 h 86"/>
                <a:gd name="T6" fmla="*/ 0 w 127"/>
                <a:gd name="T7" fmla="*/ 0 h 86"/>
                <a:gd name="T8" fmla="*/ 127 w 127"/>
                <a:gd name="T9" fmla="*/ 80 h 86"/>
                <a:gd name="T10" fmla="*/ 0 60000 65536"/>
                <a:gd name="T11" fmla="*/ 0 60000 65536"/>
                <a:gd name="T12" fmla="*/ 0 60000 65536"/>
                <a:gd name="T13" fmla="*/ 0 60000 65536"/>
                <a:gd name="T14" fmla="*/ 0 60000 65536"/>
                <a:gd name="T15" fmla="*/ 0 w 127"/>
                <a:gd name="T16" fmla="*/ 0 h 86"/>
                <a:gd name="T17" fmla="*/ 127 w 127"/>
                <a:gd name="T18" fmla="*/ 86 h 86"/>
              </a:gdLst>
              <a:ahLst/>
              <a:cxnLst>
                <a:cxn ang="T10">
                  <a:pos x="T0" y="T1"/>
                </a:cxn>
                <a:cxn ang="T11">
                  <a:pos x="T2" y="T3"/>
                </a:cxn>
                <a:cxn ang="T12">
                  <a:pos x="T4" y="T5"/>
                </a:cxn>
                <a:cxn ang="T13">
                  <a:pos x="T6" y="T7"/>
                </a:cxn>
                <a:cxn ang="T14">
                  <a:pos x="T8" y="T9"/>
                </a:cxn>
              </a:cxnLst>
              <a:rect l="T15" t="T16" r="T17" b="T18"/>
              <a:pathLst>
                <a:path w="127" h="86">
                  <a:moveTo>
                    <a:pt x="127" y="80"/>
                  </a:moveTo>
                  <a:lnTo>
                    <a:pt x="121" y="86"/>
                  </a:lnTo>
                  <a:lnTo>
                    <a:pt x="0" y="6"/>
                  </a:lnTo>
                  <a:lnTo>
                    <a:pt x="0" y="0"/>
                  </a:lnTo>
                  <a:lnTo>
                    <a:pt x="127"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54" name="Freeform 93"/>
            <p:cNvSpPr>
              <a:spLocks/>
            </p:cNvSpPr>
            <p:nvPr/>
          </p:nvSpPr>
          <p:spPr bwMode="auto">
            <a:xfrm>
              <a:off x="4283" y="2363"/>
              <a:ext cx="126" cy="79"/>
            </a:xfrm>
            <a:custGeom>
              <a:avLst/>
              <a:gdLst>
                <a:gd name="T0" fmla="*/ 126 w 126"/>
                <a:gd name="T1" fmla="*/ 79 h 79"/>
                <a:gd name="T2" fmla="*/ 0 w 126"/>
                <a:gd name="T3" fmla="*/ 0 h 79"/>
                <a:gd name="T4" fmla="*/ 126 w 126"/>
                <a:gd name="T5" fmla="*/ 79 h 79"/>
                <a:gd name="T6" fmla="*/ 0 60000 65536"/>
                <a:gd name="T7" fmla="*/ 0 60000 65536"/>
                <a:gd name="T8" fmla="*/ 0 60000 65536"/>
                <a:gd name="T9" fmla="*/ 0 w 126"/>
                <a:gd name="T10" fmla="*/ 0 h 79"/>
                <a:gd name="T11" fmla="*/ 126 w 126"/>
                <a:gd name="T12" fmla="*/ 79 h 79"/>
              </a:gdLst>
              <a:ahLst/>
              <a:cxnLst>
                <a:cxn ang="T6">
                  <a:pos x="T0" y="T1"/>
                </a:cxn>
                <a:cxn ang="T7">
                  <a:pos x="T2" y="T3"/>
                </a:cxn>
                <a:cxn ang="T8">
                  <a:pos x="T4" y="T5"/>
                </a:cxn>
              </a:cxnLst>
              <a:rect l="T9" t="T10" r="T11" b="T12"/>
              <a:pathLst>
                <a:path w="126" h="79">
                  <a:moveTo>
                    <a:pt x="126" y="79"/>
                  </a:moveTo>
                  <a:lnTo>
                    <a:pt x="0" y="0"/>
                  </a:lnTo>
                  <a:lnTo>
                    <a:pt x="126"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55" name="Freeform 94"/>
            <p:cNvSpPr>
              <a:spLocks/>
            </p:cNvSpPr>
            <p:nvPr/>
          </p:nvSpPr>
          <p:spPr bwMode="auto">
            <a:xfrm>
              <a:off x="4283" y="2363"/>
              <a:ext cx="126" cy="85"/>
            </a:xfrm>
            <a:custGeom>
              <a:avLst/>
              <a:gdLst>
                <a:gd name="T0" fmla="*/ 126 w 126"/>
                <a:gd name="T1" fmla="*/ 79 h 85"/>
                <a:gd name="T2" fmla="*/ 120 w 126"/>
                <a:gd name="T3" fmla="*/ 85 h 85"/>
                <a:gd name="T4" fmla="*/ 0 w 126"/>
                <a:gd name="T5" fmla="*/ 6 h 85"/>
                <a:gd name="T6" fmla="*/ 0 w 126"/>
                <a:gd name="T7" fmla="*/ 0 h 85"/>
                <a:gd name="T8" fmla="*/ 126 w 126"/>
                <a:gd name="T9" fmla="*/ 79 h 85"/>
                <a:gd name="T10" fmla="*/ 0 60000 65536"/>
                <a:gd name="T11" fmla="*/ 0 60000 65536"/>
                <a:gd name="T12" fmla="*/ 0 60000 65536"/>
                <a:gd name="T13" fmla="*/ 0 60000 65536"/>
                <a:gd name="T14" fmla="*/ 0 60000 65536"/>
                <a:gd name="T15" fmla="*/ 0 w 126"/>
                <a:gd name="T16" fmla="*/ 0 h 85"/>
                <a:gd name="T17" fmla="*/ 126 w 126"/>
                <a:gd name="T18" fmla="*/ 85 h 85"/>
              </a:gdLst>
              <a:ahLst/>
              <a:cxnLst>
                <a:cxn ang="T10">
                  <a:pos x="T0" y="T1"/>
                </a:cxn>
                <a:cxn ang="T11">
                  <a:pos x="T2" y="T3"/>
                </a:cxn>
                <a:cxn ang="T12">
                  <a:pos x="T4" y="T5"/>
                </a:cxn>
                <a:cxn ang="T13">
                  <a:pos x="T6" y="T7"/>
                </a:cxn>
                <a:cxn ang="T14">
                  <a:pos x="T8" y="T9"/>
                </a:cxn>
              </a:cxnLst>
              <a:rect l="T15" t="T16" r="T17" b="T18"/>
              <a:pathLst>
                <a:path w="126" h="85">
                  <a:moveTo>
                    <a:pt x="126" y="79"/>
                  </a:moveTo>
                  <a:lnTo>
                    <a:pt x="120" y="85"/>
                  </a:lnTo>
                  <a:lnTo>
                    <a:pt x="0" y="6"/>
                  </a:lnTo>
                  <a:lnTo>
                    <a:pt x="0" y="0"/>
                  </a:lnTo>
                  <a:lnTo>
                    <a:pt x="126"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56" name="Freeform 95"/>
            <p:cNvSpPr>
              <a:spLocks/>
            </p:cNvSpPr>
            <p:nvPr/>
          </p:nvSpPr>
          <p:spPr bwMode="auto">
            <a:xfrm>
              <a:off x="3725" y="3013"/>
              <a:ext cx="299" cy="1"/>
            </a:xfrm>
            <a:custGeom>
              <a:avLst/>
              <a:gdLst>
                <a:gd name="T0" fmla="*/ 299 w 299"/>
                <a:gd name="T1" fmla="*/ 0 h 1"/>
                <a:gd name="T2" fmla="*/ 0 w 299"/>
                <a:gd name="T3" fmla="*/ 0 h 1"/>
                <a:gd name="T4" fmla="*/ 299 w 299"/>
                <a:gd name="T5" fmla="*/ 0 h 1"/>
                <a:gd name="T6" fmla="*/ 0 60000 65536"/>
                <a:gd name="T7" fmla="*/ 0 60000 65536"/>
                <a:gd name="T8" fmla="*/ 0 60000 65536"/>
                <a:gd name="T9" fmla="*/ 0 w 299"/>
                <a:gd name="T10" fmla="*/ 0 h 1"/>
                <a:gd name="T11" fmla="*/ 299 w 299"/>
                <a:gd name="T12" fmla="*/ 1 h 1"/>
              </a:gdLst>
              <a:ahLst/>
              <a:cxnLst>
                <a:cxn ang="T6">
                  <a:pos x="T0" y="T1"/>
                </a:cxn>
                <a:cxn ang="T7">
                  <a:pos x="T2" y="T3"/>
                </a:cxn>
                <a:cxn ang="T8">
                  <a:pos x="T4" y="T5"/>
                </a:cxn>
              </a:cxnLst>
              <a:rect l="T9" t="T10" r="T11" b="T12"/>
              <a:pathLst>
                <a:path w="299" h="1">
                  <a:moveTo>
                    <a:pt x="299" y="0"/>
                  </a:moveTo>
                  <a:lnTo>
                    <a:pt x="0" y="0"/>
                  </a:lnTo>
                  <a:lnTo>
                    <a:pt x="2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57" name="Line 96"/>
            <p:cNvSpPr>
              <a:spLocks noChangeShapeType="1"/>
            </p:cNvSpPr>
            <p:nvPr/>
          </p:nvSpPr>
          <p:spPr bwMode="auto">
            <a:xfrm flipV="1">
              <a:off x="4127" y="1902"/>
              <a:ext cx="1"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58" name="Line 97"/>
            <p:cNvSpPr>
              <a:spLocks noChangeShapeType="1"/>
            </p:cNvSpPr>
            <p:nvPr/>
          </p:nvSpPr>
          <p:spPr bwMode="auto">
            <a:xfrm flipH="1">
              <a:off x="3725" y="3007"/>
              <a:ext cx="29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59" name="Freeform 98"/>
            <p:cNvSpPr>
              <a:spLocks/>
            </p:cNvSpPr>
            <p:nvPr/>
          </p:nvSpPr>
          <p:spPr bwMode="auto">
            <a:xfrm>
              <a:off x="3719" y="2994"/>
              <a:ext cx="316" cy="31"/>
            </a:xfrm>
            <a:custGeom>
              <a:avLst/>
              <a:gdLst>
                <a:gd name="T0" fmla="*/ 299 w 316"/>
                <a:gd name="T1" fmla="*/ 0 h 31"/>
                <a:gd name="T2" fmla="*/ 316 w 316"/>
                <a:gd name="T3" fmla="*/ 19 h 31"/>
                <a:gd name="T4" fmla="*/ 310 w 316"/>
                <a:gd name="T5" fmla="*/ 31 h 31"/>
                <a:gd name="T6" fmla="*/ 0 w 316"/>
                <a:gd name="T7" fmla="*/ 31 h 31"/>
                <a:gd name="T8" fmla="*/ 0 w 316"/>
                <a:gd name="T9" fmla="*/ 19 h 31"/>
                <a:gd name="T10" fmla="*/ 11 w 316"/>
                <a:gd name="T11" fmla="*/ 0 h 31"/>
                <a:gd name="T12" fmla="*/ 299 w 316"/>
                <a:gd name="T13" fmla="*/ 0 h 31"/>
                <a:gd name="T14" fmla="*/ 299 w 31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31"/>
                <a:gd name="T26" fmla="*/ 316 w 31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31">
                  <a:moveTo>
                    <a:pt x="299" y="0"/>
                  </a:moveTo>
                  <a:lnTo>
                    <a:pt x="316" y="19"/>
                  </a:lnTo>
                  <a:lnTo>
                    <a:pt x="310" y="31"/>
                  </a:lnTo>
                  <a:lnTo>
                    <a:pt x="0" y="31"/>
                  </a:lnTo>
                  <a:lnTo>
                    <a:pt x="0" y="19"/>
                  </a:lnTo>
                  <a:lnTo>
                    <a:pt x="11" y="0"/>
                  </a:lnTo>
                  <a:lnTo>
                    <a:pt x="2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60" name="Freeform 99"/>
            <p:cNvSpPr>
              <a:spLocks/>
            </p:cNvSpPr>
            <p:nvPr/>
          </p:nvSpPr>
          <p:spPr bwMode="auto">
            <a:xfrm>
              <a:off x="4029" y="2890"/>
              <a:ext cx="98" cy="129"/>
            </a:xfrm>
            <a:custGeom>
              <a:avLst/>
              <a:gdLst>
                <a:gd name="T0" fmla="*/ 98 w 98"/>
                <a:gd name="T1" fmla="*/ 0 h 129"/>
                <a:gd name="T2" fmla="*/ 0 w 98"/>
                <a:gd name="T3" fmla="*/ 129 h 129"/>
                <a:gd name="T4" fmla="*/ 98 w 98"/>
                <a:gd name="T5" fmla="*/ 0 h 129"/>
                <a:gd name="T6" fmla="*/ 0 60000 65536"/>
                <a:gd name="T7" fmla="*/ 0 60000 65536"/>
                <a:gd name="T8" fmla="*/ 0 60000 65536"/>
                <a:gd name="T9" fmla="*/ 0 w 98"/>
                <a:gd name="T10" fmla="*/ 0 h 129"/>
                <a:gd name="T11" fmla="*/ 98 w 98"/>
                <a:gd name="T12" fmla="*/ 129 h 129"/>
              </a:gdLst>
              <a:ahLst/>
              <a:cxnLst>
                <a:cxn ang="T6">
                  <a:pos x="T0" y="T1"/>
                </a:cxn>
                <a:cxn ang="T7">
                  <a:pos x="T2" y="T3"/>
                </a:cxn>
                <a:cxn ang="T8">
                  <a:pos x="T4" y="T5"/>
                </a:cxn>
              </a:cxnLst>
              <a:rect l="T9" t="T10" r="T11" b="T12"/>
              <a:pathLst>
                <a:path w="98" h="129">
                  <a:moveTo>
                    <a:pt x="98" y="0"/>
                  </a:moveTo>
                  <a:lnTo>
                    <a:pt x="0" y="129"/>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61" name="Freeform 100"/>
            <p:cNvSpPr>
              <a:spLocks/>
            </p:cNvSpPr>
            <p:nvPr/>
          </p:nvSpPr>
          <p:spPr bwMode="auto">
            <a:xfrm>
              <a:off x="4018" y="2884"/>
              <a:ext cx="115" cy="160"/>
            </a:xfrm>
            <a:custGeom>
              <a:avLst/>
              <a:gdLst>
                <a:gd name="T0" fmla="*/ 104 w 115"/>
                <a:gd name="T1" fmla="*/ 6 h 160"/>
                <a:gd name="T2" fmla="*/ 109 w 115"/>
                <a:gd name="T3" fmla="*/ 0 h 160"/>
                <a:gd name="T4" fmla="*/ 115 w 115"/>
                <a:gd name="T5" fmla="*/ 6 h 160"/>
                <a:gd name="T6" fmla="*/ 17 w 115"/>
                <a:gd name="T7" fmla="*/ 160 h 160"/>
                <a:gd name="T8" fmla="*/ 17 w 115"/>
                <a:gd name="T9" fmla="*/ 129 h 160"/>
                <a:gd name="T10" fmla="*/ 0 w 115"/>
                <a:gd name="T11" fmla="*/ 110 h 160"/>
                <a:gd name="T12" fmla="*/ 104 w 115"/>
                <a:gd name="T13" fmla="*/ 6 h 160"/>
                <a:gd name="T14" fmla="*/ 104 w 115"/>
                <a:gd name="T15" fmla="*/ 6 h 160"/>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60"/>
                <a:gd name="T26" fmla="*/ 115 w 115"/>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60">
                  <a:moveTo>
                    <a:pt x="104" y="6"/>
                  </a:moveTo>
                  <a:lnTo>
                    <a:pt x="109" y="0"/>
                  </a:lnTo>
                  <a:lnTo>
                    <a:pt x="115" y="6"/>
                  </a:lnTo>
                  <a:lnTo>
                    <a:pt x="17" y="160"/>
                  </a:lnTo>
                  <a:lnTo>
                    <a:pt x="17" y="129"/>
                  </a:lnTo>
                  <a:lnTo>
                    <a:pt x="0" y="110"/>
                  </a:lnTo>
                  <a:lnTo>
                    <a:pt x="10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62" name="Freeform 101"/>
            <p:cNvSpPr>
              <a:spLocks/>
            </p:cNvSpPr>
            <p:nvPr/>
          </p:nvSpPr>
          <p:spPr bwMode="auto">
            <a:xfrm>
              <a:off x="3943" y="2798"/>
              <a:ext cx="184" cy="92"/>
            </a:xfrm>
            <a:custGeom>
              <a:avLst/>
              <a:gdLst>
                <a:gd name="T0" fmla="*/ 0 w 184"/>
                <a:gd name="T1" fmla="*/ 0 h 92"/>
                <a:gd name="T2" fmla="*/ 184 w 184"/>
                <a:gd name="T3" fmla="*/ 92 h 92"/>
                <a:gd name="T4" fmla="*/ 0 w 184"/>
                <a:gd name="T5" fmla="*/ 0 h 92"/>
                <a:gd name="T6" fmla="*/ 0 60000 65536"/>
                <a:gd name="T7" fmla="*/ 0 60000 65536"/>
                <a:gd name="T8" fmla="*/ 0 60000 65536"/>
                <a:gd name="T9" fmla="*/ 0 w 184"/>
                <a:gd name="T10" fmla="*/ 0 h 92"/>
                <a:gd name="T11" fmla="*/ 184 w 184"/>
                <a:gd name="T12" fmla="*/ 92 h 92"/>
              </a:gdLst>
              <a:ahLst/>
              <a:cxnLst>
                <a:cxn ang="T6">
                  <a:pos x="T0" y="T1"/>
                </a:cxn>
                <a:cxn ang="T7">
                  <a:pos x="T2" y="T3"/>
                </a:cxn>
                <a:cxn ang="T8">
                  <a:pos x="T4" y="T5"/>
                </a:cxn>
              </a:cxnLst>
              <a:rect l="T9" t="T10" r="T11" b="T12"/>
              <a:pathLst>
                <a:path w="184" h="92">
                  <a:moveTo>
                    <a:pt x="0" y="0"/>
                  </a:moveTo>
                  <a:lnTo>
                    <a:pt x="184" y="9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63" name="Freeform 102"/>
            <p:cNvSpPr>
              <a:spLocks/>
            </p:cNvSpPr>
            <p:nvPr/>
          </p:nvSpPr>
          <p:spPr bwMode="auto">
            <a:xfrm>
              <a:off x="3943" y="2798"/>
              <a:ext cx="184" cy="92"/>
            </a:xfrm>
            <a:custGeom>
              <a:avLst/>
              <a:gdLst>
                <a:gd name="T0" fmla="*/ 0 w 184"/>
                <a:gd name="T1" fmla="*/ 6 h 92"/>
                <a:gd name="T2" fmla="*/ 0 w 184"/>
                <a:gd name="T3" fmla="*/ 0 h 92"/>
                <a:gd name="T4" fmla="*/ 184 w 184"/>
                <a:gd name="T5" fmla="*/ 86 h 92"/>
                <a:gd name="T6" fmla="*/ 184 w 184"/>
                <a:gd name="T7" fmla="*/ 92 h 92"/>
                <a:gd name="T8" fmla="*/ 0 w 184"/>
                <a:gd name="T9" fmla="*/ 6 h 92"/>
                <a:gd name="T10" fmla="*/ 0 60000 65536"/>
                <a:gd name="T11" fmla="*/ 0 60000 65536"/>
                <a:gd name="T12" fmla="*/ 0 60000 65536"/>
                <a:gd name="T13" fmla="*/ 0 60000 65536"/>
                <a:gd name="T14" fmla="*/ 0 60000 65536"/>
                <a:gd name="T15" fmla="*/ 0 w 184"/>
                <a:gd name="T16" fmla="*/ 0 h 92"/>
                <a:gd name="T17" fmla="*/ 184 w 184"/>
                <a:gd name="T18" fmla="*/ 92 h 92"/>
              </a:gdLst>
              <a:ahLst/>
              <a:cxnLst>
                <a:cxn ang="T10">
                  <a:pos x="T0" y="T1"/>
                </a:cxn>
                <a:cxn ang="T11">
                  <a:pos x="T2" y="T3"/>
                </a:cxn>
                <a:cxn ang="T12">
                  <a:pos x="T4" y="T5"/>
                </a:cxn>
                <a:cxn ang="T13">
                  <a:pos x="T6" y="T7"/>
                </a:cxn>
                <a:cxn ang="T14">
                  <a:pos x="T8" y="T9"/>
                </a:cxn>
              </a:cxnLst>
              <a:rect l="T15" t="T16" r="T17" b="T18"/>
              <a:pathLst>
                <a:path w="184" h="92">
                  <a:moveTo>
                    <a:pt x="0" y="6"/>
                  </a:moveTo>
                  <a:lnTo>
                    <a:pt x="0" y="0"/>
                  </a:lnTo>
                  <a:lnTo>
                    <a:pt x="184" y="86"/>
                  </a:lnTo>
                  <a:lnTo>
                    <a:pt x="184" y="92"/>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64" name="Freeform 103"/>
            <p:cNvSpPr>
              <a:spLocks/>
            </p:cNvSpPr>
            <p:nvPr/>
          </p:nvSpPr>
          <p:spPr bwMode="auto">
            <a:xfrm>
              <a:off x="3627" y="2798"/>
              <a:ext cx="207" cy="92"/>
            </a:xfrm>
            <a:custGeom>
              <a:avLst/>
              <a:gdLst>
                <a:gd name="T0" fmla="*/ 0 w 207"/>
                <a:gd name="T1" fmla="*/ 92 h 92"/>
                <a:gd name="T2" fmla="*/ 207 w 207"/>
                <a:gd name="T3" fmla="*/ 0 h 92"/>
                <a:gd name="T4" fmla="*/ 0 w 207"/>
                <a:gd name="T5" fmla="*/ 92 h 92"/>
                <a:gd name="T6" fmla="*/ 0 60000 65536"/>
                <a:gd name="T7" fmla="*/ 0 60000 65536"/>
                <a:gd name="T8" fmla="*/ 0 60000 65536"/>
                <a:gd name="T9" fmla="*/ 0 w 207"/>
                <a:gd name="T10" fmla="*/ 0 h 92"/>
                <a:gd name="T11" fmla="*/ 207 w 207"/>
                <a:gd name="T12" fmla="*/ 92 h 92"/>
              </a:gdLst>
              <a:ahLst/>
              <a:cxnLst>
                <a:cxn ang="T6">
                  <a:pos x="T0" y="T1"/>
                </a:cxn>
                <a:cxn ang="T7">
                  <a:pos x="T2" y="T3"/>
                </a:cxn>
                <a:cxn ang="T8">
                  <a:pos x="T4" y="T5"/>
                </a:cxn>
              </a:cxnLst>
              <a:rect l="T9" t="T10" r="T11" b="T12"/>
              <a:pathLst>
                <a:path w="207" h="92">
                  <a:moveTo>
                    <a:pt x="0" y="92"/>
                  </a:moveTo>
                  <a:lnTo>
                    <a:pt x="207" y="0"/>
                  </a:lnTo>
                  <a:lnTo>
                    <a:pt x="0"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65" name="Freeform 104"/>
            <p:cNvSpPr>
              <a:spLocks/>
            </p:cNvSpPr>
            <p:nvPr/>
          </p:nvSpPr>
          <p:spPr bwMode="auto">
            <a:xfrm>
              <a:off x="3627" y="2792"/>
              <a:ext cx="213" cy="98"/>
            </a:xfrm>
            <a:custGeom>
              <a:avLst/>
              <a:gdLst>
                <a:gd name="T0" fmla="*/ 0 w 213"/>
                <a:gd name="T1" fmla="*/ 98 h 98"/>
                <a:gd name="T2" fmla="*/ 0 w 213"/>
                <a:gd name="T3" fmla="*/ 92 h 98"/>
                <a:gd name="T4" fmla="*/ 207 w 213"/>
                <a:gd name="T5" fmla="*/ 0 h 98"/>
                <a:gd name="T6" fmla="*/ 213 w 213"/>
                <a:gd name="T7" fmla="*/ 6 h 98"/>
                <a:gd name="T8" fmla="*/ 0 w 213"/>
                <a:gd name="T9" fmla="*/ 98 h 98"/>
                <a:gd name="T10" fmla="*/ 0 60000 65536"/>
                <a:gd name="T11" fmla="*/ 0 60000 65536"/>
                <a:gd name="T12" fmla="*/ 0 60000 65536"/>
                <a:gd name="T13" fmla="*/ 0 60000 65536"/>
                <a:gd name="T14" fmla="*/ 0 60000 65536"/>
                <a:gd name="T15" fmla="*/ 0 w 213"/>
                <a:gd name="T16" fmla="*/ 0 h 98"/>
                <a:gd name="T17" fmla="*/ 213 w 213"/>
                <a:gd name="T18" fmla="*/ 98 h 98"/>
              </a:gdLst>
              <a:ahLst/>
              <a:cxnLst>
                <a:cxn ang="T10">
                  <a:pos x="T0" y="T1"/>
                </a:cxn>
                <a:cxn ang="T11">
                  <a:pos x="T2" y="T3"/>
                </a:cxn>
                <a:cxn ang="T12">
                  <a:pos x="T4" y="T5"/>
                </a:cxn>
                <a:cxn ang="T13">
                  <a:pos x="T6" y="T7"/>
                </a:cxn>
                <a:cxn ang="T14">
                  <a:pos x="T8" y="T9"/>
                </a:cxn>
              </a:cxnLst>
              <a:rect l="T15" t="T16" r="T17" b="T18"/>
              <a:pathLst>
                <a:path w="213" h="98">
                  <a:moveTo>
                    <a:pt x="0" y="98"/>
                  </a:moveTo>
                  <a:lnTo>
                    <a:pt x="0" y="92"/>
                  </a:lnTo>
                  <a:lnTo>
                    <a:pt x="207" y="0"/>
                  </a:lnTo>
                  <a:lnTo>
                    <a:pt x="213" y="6"/>
                  </a:lnTo>
                  <a:lnTo>
                    <a:pt x="0"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66" name="Freeform 105"/>
            <p:cNvSpPr>
              <a:spLocks/>
            </p:cNvSpPr>
            <p:nvPr/>
          </p:nvSpPr>
          <p:spPr bwMode="auto">
            <a:xfrm>
              <a:off x="3621" y="2890"/>
              <a:ext cx="98" cy="129"/>
            </a:xfrm>
            <a:custGeom>
              <a:avLst/>
              <a:gdLst>
                <a:gd name="T0" fmla="*/ 98 w 98"/>
                <a:gd name="T1" fmla="*/ 129 h 129"/>
                <a:gd name="T2" fmla="*/ 0 w 98"/>
                <a:gd name="T3" fmla="*/ 0 h 129"/>
                <a:gd name="T4" fmla="*/ 98 w 98"/>
                <a:gd name="T5" fmla="*/ 129 h 129"/>
                <a:gd name="T6" fmla="*/ 0 60000 65536"/>
                <a:gd name="T7" fmla="*/ 0 60000 65536"/>
                <a:gd name="T8" fmla="*/ 0 60000 65536"/>
                <a:gd name="T9" fmla="*/ 0 w 98"/>
                <a:gd name="T10" fmla="*/ 0 h 129"/>
                <a:gd name="T11" fmla="*/ 98 w 98"/>
                <a:gd name="T12" fmla="*/ 129 h 129"/>
              </a:gdLst>
              <a:ahLst/>
              <a:cxnLst>
                <a:cxn ang="T6">
                  <a:pos x="T0" y="T1"/>
                </a:cxn>
                <a:cxn ang="T7">
                  <a:pos x="T2" y="T3"/>
                </a:cxn>
                <a:cxn ang="T8">
                  <a:pos x="T4" y="T5"/>
                </a:cxn>
              </a:cxnLst>
              <a:rect l="T9" t="T10" r="T11" b="T12"/>
              <a:pathLst>
                <a:path w="98" h="129">
                  <a:moveTo>
                    <a:pt x="98" y="129"/>
                  </a:moveTo>
                  <a:lnTo>
                    <a:pt x="0" y="0"/>
                  </a:lnTo>
                  <a:lnTo>
                    <a:pt x="98"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67" name="Line 106"/>
            <p:cNvSpPr>
              <a:spLocks noChangeShapeType="1"/>
            </p:cNvSpPr>
            <p:nvPr/>
          </p:nvSpPr>
          <p:spPr bwMode="auto">
            <a:xfrm flipH="1">
              <a:off x="4024" y="2884"/>
              <a:ext cx="103"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68" name="Line 107"/>
            <p:cNvSpPr>
              <a:spLocks noChangeShapeType="1"/>
            </p:cNvSpPr>
            <p:nvPr/>
          </p:nvSpPr>
          <p:spPr bwMode="auto">
            <a:xfrm flipH="1" flipV="1">
              <a:off x="3615" y="2884"/>
              <a:ext cx="104"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69" name="Freeform 108"/>
            <p:cNvSpPr>
              <a:spLocks/>
            </p:cNvSpPr>
            <p:nvPr/>
          </p:nvSpPr>
          <p:spPr bwMode="auto">
            <a:xfrm>
              <a:off x="3615" y="2884"/>
              <a:ext cx="115" cy="160"/>
            </a:xfrm>
            <a:custGeom>
              <a:avLst/>
              <a:gdLst>
                <a:gd name="T0" fmla="*/ 0 w 115"/>
                <a:gd name="T1" fmla="*/ 6 h 160"/>
                <a:gd name="T2" fmla="*/ 6 w 115"/>
                <a:gd name="T3" fmla="*/ 0 h 160"/>
                <a:gd name="T4" fmla="*/ 12 w 115"/>
                <a:gd name="T5" fmla="*/ 6 h 160"/>
                <a:gd name="T6" fmla="*/ 115 w 115"/>
                <a:gd name="T7" fmla="*/ 110 h 160"/>
                <a:gd name="T8" fmla="*/ 104 w 115"/>
                <a:gd name="T9" fmla="*/ 129 h 160"/>
                <a:gd name="T10" fmla="*/ 98 w 115"/>
                <a:gd name="T11" fmla="*/ 160 h 160"/>
                <a:gd name="T12" fmla="*/ 0 w 115"/>
                <a:gd name="T13" fmla="*/ 6 h 160"/>
                <a:gd name="T14" fmla="*/ 0 w 115"/>
                <a:gd name="T15" fmla="*/ 6 h 160"/>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60"/>
                <a:gd name="T26" fmla="*/ 115 w 115"/>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60">
                  <a:moveTo>
                    <a:pt x="0" y="6"/>
                  </a:moveTo>
                  <a:lnTo>
                    <a:pt x="6" y="0"/>
                  </a:lnTo>
                  <a:lnTo>
                    <a:pt x="12" y="6"/>
                  </a:lnTo>
                  <a:lnTo>
                    <a:pt x="115" y="110"/>
                  </a:lnTo>
                  <a:lnTo>
                    <a:pt x="104" y="129"/>
                  </a:lnTo>
                  <a:lnTo>
                    <a:pt x="98" y="16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70" name="Freeform 109"/>
            <p:cNvSpPr>
              <a:spLocks/>
            </p:cNvSpPr>
            <p:nvPr/>
          </p:nvSpPr>
          <p:spPr bwMode="auto">
            <a:xfrm>
              <a:off x="4035" y="3037"/>
              <a:ext cx="1" cy="56"/>
            </a:xfrm>
            <a:custGeom>
              <a:avLst/>
              <a:gdLst>
                <a:gd name="T0" fmla="*/ 0 w 1"/>
                <a:gd name="T1" fmla="*/ 56 h 56"/>
                <a:gd name="T2" fmla="*/ 0 w 1"/>
                <a:gd name="T3" fmla="*/ 0 h 56"/>
                <a:gd name="T4" fmla="*/ 0 w 1"/>
                <a:gd name="T5" fmla="*/ 56 h 56"/>
                <a:gd name="T6" fmla="*/ 0 60000 65536"/>
                <a:gd name="T7" fmla="*/ 0 60000 65536"/>
                <a:gd name="T8" fmla="*/ 0 60000 65536"/>
                <a:gd name="T9" fmla="*/ 0 w 1"/>
                <a:gd name="T10" fmla="*/ 0 h 56"/>
                <a:gd name="T11" fmla="*/ 1 w 1"/>
                <a:gd name="T12" fmla="*/ 56 h 56"/>
              </a:gdLst>
              <a:ahLst/>
              <a:cxnLst>
                <a:cxn ang="T6">
                  <a:pos x="T0" y="T1"/>
                </a:cxn>
                <a:cxn ang="T7">
                  <a:pos x="T2" y="T3"/>
                </a:cxn>
                <a:cxn ang="T8">
                  <a:pos x="T4" y="T5"/>
                </a:cxn>
              </a:cxnLst>
              <a:rect l="T9" t="T10" r="T11" b="T12"/>
              <a:pathLst>
                <a:path w="1" h="56">
                  <a:moveTo>
                    <a:pt x="0" y="56"/>
                  </a:moveTo>
                  <a:lnTo>
                    <a:pt x="0" y="0"/>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71" name="Freeform 110"/>
            <p:cNvSpPr>
              <a:spLocks/>
            </p:cNvSpPr>
            <p:nvPr/>
          </p:nvSpPr>
          <p:spPr bwMode="auto">
            <a:xfrm>
              <a:off x="3719" y="3037"/>
              <a:ext cx="1" cy="56"/>
            </a:xfrm>
            <a:custGeom>
              <a:avLst/>
              <a:gdLst>
                <a:gd name="T0" fmla="*/ 0 w 1"/>
                <a:gd name="T1" fmla="*/ 0 h 56"/>
                <a:gd name="T2" fmla="*/ 0 w 1"/>
                <a:gd name="T3" fmla="*/ 56 h 56"/>
                <a:gd name="T4" fmla="*/ 0 w 1"/>
                <a:gd name="T5" fmla="*/ 0 h 56"/>
                <a:gd name="T6" fmla="*/ 0 60000 65536"/>
                <a:gd name="T7" fmla="*/ 0 60000 65536"/>
                <a:gd name="T8" fmla="*/ 0 60000 65536"/>
                <a:gd name="T9" fmla="*/ 0 w 1"/>
                <a:gd name="T10" fmla="*/ 0 h 56"/>
                <a:gd name="T11" fmla="*/ 1 w 1"/>
                <a:gd name="T12" fmla="*/ 56 h 56"/>
              </a:gdLst>
              <a:ahLst/>
              <a:cxnLst>
                <a:cxn ang="T6">
                  <a:pos x="T0" y="T1"/>
                </a:cxn>
                <a:cxn ang="T7">
                  <a:pos x="T2" y="T3"/>
                </a:cxn>
                <a:cxn ang="T8">
                  <a:pos x="T4" y="T5"/>
                </a:cxn>
              </a:cxnLst>
              <a:rect l="T9" t="T10" r="T11" b="T12"/>
              <a:pathLst>
                <a:path w="1" h="56">
                  <a:moveTo>
                    <a:pt x="0" y="0"/>
                  </a:moveTo>
                  <a:lnTo>
                    <a:pt x="0" y="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72" name="Line 111"/>
            <p:cNvSpPr>
              <a:spLocks noChangeShapeType="1"/>
            </p:cNvSpPr>
            <p:nvPr/>
          </p:nvSpPr>
          <p:spPr bwMode="auto">
            <a:xfrm flipV="1">
              <a:off x="4035" y="3037"/>
              <a:ext cx="1" cy="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73" name="Line 112"/>
            <p:cNvSpPr>
              <a:spLocks noChangeShapeType="1"/>
            </p:cNvSpPr>
            <p:nvPr/>
          </p:nvSpPr>
          <p:spPr bwMode="auto">
            <a:xfrm>
              <a:off x="3713" y="3037"/>
              <a:ext cx="1" cy="4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74" name="Freeform 113"/>
            <p:cNvSpPr>
              <a:spLocks/>
            </p:cNvSpPr>
            <p:nvPr/>
          </p:nvSpPr>
          <p:spPr bwMode="auto">
            <a:xfrm>
              <a:off x="3621" y="2718"/>
              <a:ext cx="1" cy="172"/>
            </a:xfrm>
            <a:custGeom>
              <a:avLst/>
              <a:gdLst>
                <a:gd name="T0" fmla="*/ 0 w 1"/>
                <a:gd name="T1" fmla="*/ 0 h 172"/>
                <a:gd name="T2" fmla="*/ 0 w 1"/>
                <a:gd name="T3" fmla="*/ 172 h 172"/>
                <a:gd name="T4" fmla="*/ 0 w 1"/>
                <a:gd name="T5" fmla="*/ 0 h 172"/>
                <a:gd name="T6" fmla="*/ 0 60000 65536"/>
                <a:gd name="T7" fmla="*/ 0 60000 65536"/>
                <a:gd name="T8" fmla="*/ 0 60000 65536"/>
                <a:gd name="T9" fmla="*/ 0 w 1"/>
                <a:gd name="T10" fmla="*/ 0 h 172"/>
                <a:gd name="T11" fmla="*/ 1 w 1"/>
                <a:gd name="T12" fmla="*/ 172 h 172"/>
              </a:gdLst>
              <a:ahLst/>
              <a:cxnLst>
                <a:cxn ang="T6">
                  <a:pos x="T0" y="T1"/>
                </a:cxn>
                <a:cxn ang="T7">
                  <a:pos x="T2" y="T3"/>
                </a:cxn>
                <a:cxn ang="T8">
                  <a:pos x="T4" y="T5"/>
                </a:cxn>
              </a:cxnLst>
              <a:rect l="T9" t="T10" r="T11" b="T12"/>
              <a:pathLst>
                <a:path w="1" h="172">
                  <a:moveTo>
                    <a:pt x="0" y="0"/>
                  </a:moveTo>
                  <a:lnTo>
                    <a:pt x="0" y="1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75" name="Freeform 114"/>
            <p:cNvSpPr>
              <a:spLocks/>
            </p:cNvSpPr>
            <p:nvPr/>
          </p:nvSpPr>
          <p:spPr bwMode="auto">
            <a:xfrm>
              <a:off x="4133" y="2534"/>
              <a:ext cx="1" cy="356"/>
            </a:xfrm>
            <a:custGeom>
              <a:avLst/>
              <a:gdLst>
                <a:gd name="T0" fmla="*/ 0 w 1"/>
                <a:gd name="T1" fmla="*/ 0 h 356"/>
                <a:gd name="T2" fmla="*/ 0 w 1"/>
                <a:gd name="T3" fmla="*/ 356 h 356"/>
                <a:gd name="T4" fmla="*/ 0 w 1"/>
                <a:gd name="T5" fmla="*/ 0 h 356"/>
                <a:gd name="T6" fmla="*/ 0 60000 65536"/>
                <a:gd name="T7" fmla="*/ 0 60000 65536"/>
                <a:gd name="T8" fmla="*/ 0 60000 65536"/>
                <a:gd name="T9" fmla="*/ 0 w 1"/>
                <a:gd name="T10" fmla="*/ 0 h 356"/>
                <a:gd name="T11" fmla="*/ 1 w 1"/>
                <a:gd name="T12" fmla="*/ 356 h 356"/>
              </a:gdLst>
              <a:ahLst/>
              <a:cxnLst>
                <a:cxn ang="T6">
                  <a:pos x="T0" y="T1"/>
                </a:cxn>
                <a:cxn ang="T7">
                  <a:pos x="T2" y="T3"/>
                </a:cxn>
                <a:cxn ang="T8">
                  <a:pos x="T4" y="T5"/>
                </a:cxn>
              </a:cxnLst>
              <a:rect l="T9" t="T10" r="T11" b="T12"/>
              <a:pathLst>
                <a:path w="1" h="356">
                  <a:moveTo>
                    <a:pt x="0" y="0"/>
                  </a:moveTo>
                  <a:lnTo>
                    <a:pt x="0" y="3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76" name="Line 115"/>
            <p:cNvSpPr>
              <a:spLocks noChangeShapeType="1"/>
            </p:cNvSpPr>
            <p:nvPr/>
          </p:nvSpPr>
          <p:spPr bwMode="auto">
            <a:xfrm>
              <a:off x="3621" y="2712"/>
              <a:ext cx="1" cy="1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77" name="Line 116"/>
            <p:cNvSpPr>
              <a:spLocks noChangeShapeType="1"/>
            </p:cNvSpPr>
            <p:nvPr/>
          </p:nvSpPr>
          <p:spPr bwMode="auto">
            <a:xfrm>
              <a:off x="4127" y="2528"/>
              <a:ext cx="1" cy="3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78" name="Freeform 117"/>
            <p:cNvSpPr>
              <a:spLocks/>
            </p:cNvSpPr>
            <p:nvPr/>
          </p:nvSpPr>
          <p:spPr bwMode="auto">
            <a:xfrm>
              <a:off x="3489" y="2718"/>
              <a:ext cx="132" cy="1"/>
            </a:xfrm>
            <a:custGeom>
              <a:avLst/>
              <a:gdLst>
                <a:gd name="T0" fmla="*/ 0 w 132"/>
                <a:gd name="T1" fmla="*/ 0 h 1"/>
                <a:gd name="T2" fmla="*/ 132 w 132"/>
                <a:gd name="T3" fmla="*/ 0 h 1"/>
                <a:gd name="T4" fmla="*/ 0 w 132"/>
                <a:gd name="T5" fmla="*/ 0 h 1"/>
                <a:gd name="T6" fmla="*/ 0 60000 65536"/>
                <a:gd name="T7" fmla="*/ 0 60000 65536"/>
                <a:gd name="T8" fmla="*/ 0 60000 65536"/>
                <a:gd name="T9" fmla="*/ 0 w 132"/>
                <a:gd name="T10" fmla="*/ 0 h 1"/>
                <a:gd name="T11" fmla="*/ 132 w 132"/>
                <a:gd name="T12" fmla="*/ 1 h 1"/>
              </a:gdLst>
              <a:ahLst/>
              <a:cxnLst>
                <a:cxn ang="T6">
                  <a:pos x="T0" y="T1"/>
                </a:cxn>
                <a:cxn ang="T7">
                  <a:pos x="T2" y="T3"/>
                </a:cxn>
                <a:cxn ang="T8">
                  <a:pos x="T4" y="T5"/>
                </a:cxn>
              </a:cxnLst>
              <a:rect l="T9" t="T10" r="T11" b="T12"/>
              <a:pathLst>
                <a:path w="132" h="1">
                  <a:moveTo>
                    <a:pt x="0" y="0"/>
                  </a:moveTo>
                  <a:lnTo>
                    <a:pt x="13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79" name="Freeform 118"/>
            <p:cNvSpPr>
              <a:spLocks/>
            </p:cNvSpPr>
            <p:nvPr/>
          </p:nvSpPr>
          <p:spPr bwMode="auto">
            <a:xfrm>
              <a:off x="3966" y="2356"/>
              <a:ext cx="115" cy="74"/>
            </a:xfrm>
            <a:custGeom>
              <a:avLst/>
              <a:gdLst>
                <a:gd name="T0" fmla="*/ 115 w 115"/>
                <a:gd name="T1" fmla="*/ 74 h 74"/>
                <a:gd name="T2" fmla="*/ 0 w 115"/>
                <a:gd name="T3" fmla="*/ 0 h 74"/>
                <a:gd name="T4" fmla="*/ 115 w 115"/>
                <a:gd name="T5" fmla="*/ 74 h 74"/>
                <a:gd name="T6" fmla="*/ 0 60000 65536"/>
                <a:gd name="T7" fmla="*/ 0 60000 65536"/>
                <a:gd name="T8" fmla="*/ 0 60000 65536"/>
                <a:gd name="T9" fmla="*/ 0 w 115"/>
                <a:gd name="T10" fmla="*/ 0 h 74"/>
                <a:gd name="T11" fmla="*/ 115 w 115"/>
                <a:gd name="T12" fmla="*/ 74 h 74"/>
              </a:gdLst>
              <a:ahLst/>
              <a:cxnLst>
                <a:cxn ang="T6">
                  <a:pos x="T0" y="T1"/>
                </a:cxn>
                <a:cxn ang="T7">
                  <a:pos x="T2" y="T3"/>
                </a:cxn>
                <a:cxn ang="T8">
                  <a:pos x="T4" y="T5"/>
                </a:cxn>
              </a:cxnLst>
              <a:rect l="T9" t="T10" r="T11" b="T12"/>
              <a:pathLst>
                <a:path w="115" h="74">
                  <a:moveTo>
                    <a:pt x="115" y="74"/>
                  </a:moveTo>
                  <a:lnTo>
                    <a:pt x="0"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80" name="Freeform 119"/>
            <p:cNvSpPr>
              <a:spLocks/>
            </p:cNvSpPr>
            <p:nvPr/>
          </p:nvSpPr>
          <p:spPr bwMode="auto">
            <a:xfrm>
              <a:off x="3966" y="2350"/>
              <a:ext cx="121" cy="86"/>
            </a:xfrm>
            <a:custGeom>
              <a:avLst/>
              <a:gdLst>
                <a:gd name="T0" fmla="*/ 121 w 121"/>
                <a:gd name="T1" fmla="*/ 80 h 86"/>
                <a:gd name="T2" fmla="*/ 115 w 121"/>
                <a:gd name="T3" fmla="*/ 86 h 86"/>
                <a:gd name="T4" fmla="*/ 0 w 121"/>
                <a:gd name="T5" fmla="*/ 6 h 86"/>
                <a:gd name="T6" fmla="*/ 6 w 121"/>
                <a:gd name="T7" fmla="*/ 0 h 86"/>
                <a:gd name="T8" fmla="*/ 121 w 121"/>
                <a:gd name="T9" fmla="*/ 80 h 86"/>
                <a:gd name="T10" fmla="*/ 0 60000 65536"/>
                <a:gd name="T11" fmla="*/ 0 60000 65536"/>
                <a:gd name="T12" fmla="*/ 0 60000 65536"/>
                <a:gd name="T13" fmla="*/ 0 60000 65536"/>
                <a:gd name="T14" fmla="*/ 0 60000 65536"/>
                <a:gd name="T15" fmla="*/ 0 w 121"/>
                <a:gd name="T16" fmla="*/ 0 h 86"/>
                <a:gd name="T17" fmla="*/ 121 w 121"/>
                <a:gd name="T18" fmla="*/ 86 h 86"/>
              </a:gdLst>
              <a:ahLst/>
              <a:cxnLst>
                <a:cxn ang="T10">
                  <a:pos x="T0" y="T1"/>
                </a:cxn>
                <a:cxn ang="T11">
                  <a:pos x="T2" y="T3"/>
                </a:cxn>
                <a:cxn ang="T12">
                  <a:pos x="T4" y="T5"/>
                </a:cxn>
                <a:cxn ang="T13">
                  <a:pos x="T6" y="T7"/>
                </a:cxn>
                <a:cxn ang="T14">
                  <a:pos x="T8" y="T9"/>
                </a:cxn>
              </a:cxnLst>
              <a:rect l="T15" t="T16" r="T17" b="T18"/>
              <a:pathLst>
                <a:path w="121" h="86">
                  <a:moveTo>
                    <a:pt x="121" y="80"/>
                  </a:moveTo>
                  <a:lnTo>
                    <a:pt x="115" y="86"/>
                  </a:lnTo>
                  <a:lnTo>
                    <a:pt x="0" y="6"/>
                  </a:lnTo>
                  <a:lnTo>
                    <a:pt x="6" y="0"/>
                  </a:lnTo>
                  <a:lnTo>
                    <a:pt x="121"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81" name="Freeform 120"/>
            <p:cNvSpPr>
              <a:spLocks/>
            </p:cNvSpPr>
            <p:nvPr/>
          </p:nvSpPr>
          <p:spPr bwMode="auto">
            <a:xfrm>
              <a:off x="4196" y="2356"/>
              <a:ext cx="98" cy="74"/>
            </a:xfrm>
            <a:custGeom>
              <a:avLst/>
              <a:gdLst>
                <a:gd name="T0" fmla="*/ 98 w 98"/>
                <a:gd name="T1" fmla="*/ 0 h 74"/>
                <a:gd name="T2" fmla="*/ 0 w 98"/>
                <a:gd name="T3" fmla="*/ 74 h 74"/>
                <a:gd name="T4" fmla="*/ 98 w 98"/>
                <a:gd name="T5" fmla="*/ 0 h 74"/>
                <a:gd name="T6" fmla="*/ 0 60000 65536"/>
                <a:gd name="T7" fmla="*/ 0 60000 65536"/>
                <a:gd name="T8" fmla="*/ 0 60000 65536"/>
                <a:gd name="T9" fmla="*/ 0 w 98"/>
                <a:gd name="T10" fmla="*/ 0 h 74"/>
                <a:gd name="T11" fmla="*/ 98 w 98"/>
                <a:gd name="T12" fmla="*/ 74 h 74"/>
              </a:gdLst>
              <a:ahLst/>
              <a:cxnLst>
                <a:cxn ang="T6">
                  <a:pos x="T0" y="T1"/>
                </a:cxn>
                <a:cxn ang="T7">
                  <a:pos x="T2" y="T3"/>
                </a:cxn>
                <a:cxn ang="T8">
                  <a:pos x="T4" y="T5"/>
                </a:cxn>
              </a:cxnLst>
              <a:rect l="T9" t="T10" r="T11" b="T12"/>
              <a:pathLst>
                <a:path w="98" h="74">
                  <a:moveTo>
                    <a:pt x="98" y="0"/>
                  </a:moveTo>
                  <a:lnTo>
                    <a:pt x="0" y="74"/>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82" name="Freeform 121"/>
            <p:cNvSpPr>
              <a:spLocks/>
            </p:cNvSpPr>
            <p:nvPr/>
          </p:nvSpPr>
          <p:spPr bwMode="auto">
            <a:xfrm>
              <a:off x="4191" y="2350"/>
              <a:ext cx="103" cy="80"/>
            </a:xfrm>
            <a:custGeom>
              <a:avLst/>
              <a:gdLst>
                <a:gd name="T0" fmla="*/ 103 w 103"/>
                <a:gd name="T1" fmla="*/ 0 h 80"/>
                <a:gd name="T2" fmla="*/ 103 w 103"/>
                <a:gd name="T3" fmla="*/ 6 h 80"/>
                <a:gd name="T4" fmla="*/ 5 w 103"/>
                <a:gd name="T5" fmla="*/ 80 h 80"/>
                <a:gd name="T6" fmla="*/ 0 w 103"/>
                <a:gd name="T7" fmla="*/ 74 h 80"/>
                <a:gd name="T8" fmla="*/ 103 w 103"/>
                <a:gd name="T9" fmla="*/ 0 h 80"/>
                <a:gd name="T10" fmla="*/ 0 60000 65536"/>
                <a:gd name="T11" fmla="*/ 0 60000 65536"/>
                <a:gd name="T12" fmla="*/ 0 60000 65536"/>
                <a:gd name="T13" fmla="*/ 0 60000 65536"/>
                <a:gd name="T14" fmla="*/ 0 60000 65536"/>
                <a:gd name="T15" fmla="*/ 0 w 103"/>
                <a:gd name="T16" fmla="*/ 0 h 80"/>
                <a:gd name="T17" fmla="*/ 103 w 103"/>
                <a:gd name="T18" fmla="*/ 80 h 80"/>
              </a:gdLst>
              <a:ahLst/>
              <a:cxnLst>
                <a:cxn ang="T10">
                  <a:pos x="T0" y="T1"/>
                </a:cxn>
                <a:cxn ang="T11">
                  <a:pos x="T2" y="T3"/>
                </a:cxn>
                <a:cxn ang="T12">
                  <a:pos x="T4" y="T5"/>
                </a:cxn>
                <a:cxn ang="T13">
                  <a:pos x="T6" y="T7"/>
                </a:cxn>
                <a:cxn ang="T14">
                  <a:pos x="T8" y="T9"/>
                </a:cxn>
              </a:cxnLst>
              <a:rect l="T15" t="T16" r="T17" b="T18"/>
              <a:pathLst>
                <a:path w="103" h="80">
                  <a:moveTo>
                    <a:pt x="103" y="0"/>
                  </a:moveTo>
                  <a:lnTo>
                    <a:pt x="103" y="6"/>
                  </a:lnTo>
                  <a:lnTo>
                    <a:pt x="5" y="80"/>
                  </a:lnTo>
                  <a:lnTo>
                    <a:pt x="0" y="74"/>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83" name="Freeform 122"/>
            <p:cNvSpPr>
              <a:spLocks/>
            </p:cNvSpPr>
            <p:nvPr/>
          </p:nvSpPr>
          <p:spPr bwMode="auto">
            <a:xfrm>
              <a:off x="4927" y="3111"/>
              <a:ext cx="1" cy="147"/>
            </a:xfrm>
            <a:custGeom>
              <a:avLst/>
              <a:gdLst>
                <a:gd name="T0" fmla="*/ 0 w 1"/>
                <a:gd name="T1" fmla="*/ 147 h 147"/>
                <a:gd name="T2" fmla="*/ 0 w 1"/>
                <a:gd name="T3" fmla="*/ 0 h 147"/>
                <a:gd name="T4" fmla="*/ 0 w 1"/>
                <a:gd name="T5" fmla="*/ 147 h 147"/>
                <a:gd name="T6" fmla="*/ 0 60000 65536"/>
                <a:gd name="T7" fmla="*/ 0 60000 65536"/>
                <a:gd name="T8" fmla="*/ 0 60000 65536"/>
                <a:gd name="T9" fmla="*/ 0 w 1"/>
                <a:gd name="T10" fmla="*/ 0 h 147"/>
                <a:gd name="T11" fmla="*/ 1 w 1"/>
                <a:gd name="T12" fmla="*/ 147 h 147"/>
              </a:gdLst>
              <a:ahLst/>
              <a:cxnLst>
                <a:cxn ang="T6">
                  <a:pos x="T0" y="T1"/>
                </a:cxn>
                <a:cxn ang="T7">
                  <a:pos x="T2" y="T3"/>
                </a:cxn>
                <a:cxn ang="T8">
                  <a:pos x="T4" y="T5"/>
                </a:cxn>
              </a:cxnLst>
              <a:rect l="T9" t="T10" r="T11" b="T12"/>
              <a:pathLst>
                <a:path w="1" h="147">
                  <a:moveTo>
                    <a:pt x="0" y="147"/>
                  </a:moveTo>
                  <a:lnTo>
                    <a:pt x="0" y="0"/>
                  </a:lnTo>
                  <a:lnTo>
                    <a:pt x="0"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84" name="Line 123"/>
            <p:cNvSpPr>
              <a:spLocks noChangeShapeType="1"/>
            </p:cNvSpPr>
            <p:nvPr/>
          </p:nvSpPr>
          <p:spPr bwMode="auto">
            <a:xfrm>
              <a:off x="3489" y="2712"/>
              <a:ext cx="1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85" name="Line 124"/>
            <p:cNvSpPr>
              <a:spLocks noChangeShapeType="1"/>
            </p:cNvSpPr>
            <p:nvPr/>
          </p:nvSpPr>
          <p:spPr bwMode="auto">
            <a:xfrm flipV="1">
              <a:off x="4921" y="3111"/>
              <a:ext cx="1" cy="14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86" name="Freeform 125"/>
            <p:cNvSpPr>
              <a:spLocks/>
            </p:cNvSpPr>
            <p:nvPr/>
          </p:nvSpPr>
          <p:spPr bwMode="auto">
            <a:xfrm>
              <a:off x="4823" y="3258"/>
              <a:ext cx="104" cy="68"/>
            </a:xfrm>
            <a:custGeom>
              <a:avLst/>
              <a:gdLst>
                <a:gd name="T0" fmla="*/ 0 w 104"/>
                <a:gd name="T1" fmla="*/ 68 h 68"/>
                <a:gd name="T2" fmla="*/ 104 w 104"/>
                <a:gd name="T3" fmla="*/ 0 h 68"/>
                <a:gd name="T4" fmla="*/ 0 w 104"/>
                <a:gd name="T5" fmla="*/ 68 h 68"/>
                <a:gd name="T6" fmla="*/ 0 60000 65536"/>
                <a:gd name="T7" fmla="*/ 0 60000 65536"/>
                <a:gd name="T8" fmla="*/ 0 60000 65536"/>
                <a:gd name="T9" fmla="*/ 0 w 104"/>
                <a:gd name="T10" fmla="*/ 0 h 68"/>
                <a:gd name="T11" fmla="*/ 104 w 104"/>
                <a:gd name="T12" fmla="*/ 68 h 68"/>
              </a:gdLst>
              <a:ahLst/>
              <a:cxnLst>
                <a:cxn ang="T6">
                  <a:pos x="T0" y="T1"/>
                </a:cxn>
                <a:cxn ang="T7">
                  <a:pos x="T2" y="T3"/>
                </a:cxn>
                <a:cxn ang="T8">
                  <a:pos x="T4" y="T5"/>
                </a:cxn>
              </a:cxnLst>
              <a:rect l="T9" t="T10" r="T11" b="T12"/>
              <a:pathLst>
                <a:path w="104" h="68">
                  <a:moveTo>
                    <a:pt x="0" y="68"/>
                  </a:moveTo>
                  <a:lnTo>
                    <a:pt x="104" y="0"/>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87" name="Freeform 126"/>
            <p:cNvSpPr>
              <a:spLocks/>
            </p:cNvSpPr>
            <p:nvPr/>
          </p:nvSpPr>
          <p:spPr bwMode="auto">
            <a:xfrm>
              <a:off x="4823" y="3258"/>
              <a:ext cx="104" cy="74"/>
            </a:xfrm>
            <a:custGeom>
              <a:avLst/>
              <a:gdLst>
                <a:gd name="T0" fmla="*/ 0 w 104"/>
                <a:gd name="T1" fmla="*/ 74 h 74"/>
                <a:gd name="T2" fmla="*/ 0 w 104"/>
                <a:gd name="T3" fmla="*/ 68 h 74"/>
                <a:gd name="T4" fmla="*/ 98 w 104"/>
                <a:gd name="T5" fmla="*/ 0 h 74"/>
                <a:gd name="T6" fmla="*/ 104 w 104"/>
                <a:gd name="T7" fmla="*/ 6 h 74"/>
                <a:gd name="T8" fmla="*/ 0 w 104"/>
                <a:gd name="T9" fmla="*/ 74 h 74"/>
                <a:gd name="T10" fmla="*/ 0 60000 65536"/>
                <a:gd name="T11" fmla="*/ 0 60000 65536"/>
                <a:gd name="T12" fmla="*/ 0 60000 65536"/>
                <a:gd name="T13" fmla="*/ 0 60000 65536"/>
                <a:gd name="T14" fmla="*/ 0 60000 65536"/>
                <a:gd name="T15" fmla="*/ 0 w 104"/>
                <a:gd name="T16" fmla="*/ 0 h 74"/>
                <a:gd name="T17" fmla="*/ 104 w 104"/>
                <a:gd name="T18" fmla="*/ 74 h 74"/>
              </a:gdLst>
              <a:ahLst/>
              <a:cxnLst>
                <a:cxn ang="T10">
                  <a:pos x="T0" y="T1"/>
                </a:cxn>
                <a:cxn ang="T11">
                  <a:pos x="T2" y="T3"/>
                </a:cxn>
                <a:cxn ang="T12">
                  <a:pos x="T4" y="T5"/>
                </a:cxn>
                <a:cxn ang="T13">
                  <a:pos x="T6" y="T7"/>
                </a:cxn>
                <a:cxn ang="T14">
                  <a:pos x="T8" y="T9"/>
                </a:cxn>
              </a:cxnLst>
              <a:rect l="T15" t="T16" r="T17" b="T18"/>
              <a:pathLst>
                <a:path w="104" h="74">
                  <a:moveTo>
                    <a:pt x="0" y="74"/>
                  </a:moveTo>
                  <a:lnTo>
                    <a:pt x="0" y="68"/>
                  </a:lnTo>
                  <a:lnTo>
                    <a:pt x="98" y="0"/>
                  </a:lnTo>
                  <a:lnTo>
                    <a:pt x="104" y="6"/>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88" name="Freeform 127"/>
            <p:cNvSpPr>
              <a:spLocks/>
            </p:cNvSpPr>
            <p:nvPr/>
          </p:nvSpPr>
          <p:spPr bwMode="auto">
            <a:xfrm>
              <a:off x="4812" y="3246"/>
              <a:ext cx="92" cy="61"/>
            </a:xfrm>
            <a:custGeom>
              <a:avLst/>
              <a:gdLst>
                <a:gd name="T0" fmla="*/ 0 w 92"/>
                <a:gd name="T1" fmla="*/ 61 h 61"/>
                <a:gd name="T2" fmla="*/ 92 w 92"/>
                <a:gd name="T3" fmla="*/ 0 h 61"/>
                <a:gd name="T4" fmla="*/ 0 w 92"/>
                <a:gd name="T5" fmla="*/ 61 h 61"/>
                <a:gd name="T6" fmla="*/ 0 60000 65536"/>
                <a:gd name="T7" fmla="*/ 0 60000 65536"/>
                <a:gd name="T8" fmla="*/ 0 60000 65536"/>
                <a:gd name="T9" fmla="*/ 0 w 92"/>
                <a:gd name="T10" fmla="*/ 0 h 61"/>
                <a:gd name="T11" fmla="*/ 92 w 92"/>
                <a:gd name="T12" fmla="*/ 61 h 61"/>
              </a:gdLst>
              <a:ahLst/>
              <a:cxnLst>
                <a:cxn ang="T6">
                  <a:pos x="T0" y="T1"/>
                </a:cxn>
                <a:cxn ang="T7">
                  <a:pos x="T2" y="T3"/>
                </a:cxn>
                <a:cxn ang="T8">
                  <a:pos x="T4" y="T5"/>
                </a:cxn>
              </a:cxnLst>
              <a:rect l="T9" t="T10" r="T11" b="T12"/>
              <a:pathLst>
                <a:path w="92" h="61">
                  <a:moveTo>
                    <a:pt x="0" y="61"/>
                  </a:moveTo>
                  <a:lnTo>
                    <a:pt x="92"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89" name="Freeform 128"/>
            <p:cNvSpPr>
              <a:spLocks/>
            </p:cNvSpPr>
            <p:nvPr/>
          </p:nvSpPr>
          <p:spPr bwMode="auto">
            <a:xfrm>
              <a:off x="4812" y="3240"/>
              <a:ext cx="92" cy="67"/>
            </a:xfrm>
            <a:custGeom>
              <a:avLst/>
              <a:gdLst>
                <a:gd name="T0" fmla="*/ 0 w 92"/>
                <a:gd name="T1" fmla="*/ 67 h 67"/>
                <a:gd name="T2" fmla="*/ 0 w 92"/>
                <a:gd name="T3" fmla="*/ 61 h 67"/>
                <a:gd name="T4" fmla="*/ 92 w 92"/>
                <a:gd name="T5" fmla="*/ 0 h 67"/>
                <a:gd name="T6" fmla="*/ 92 w 92"/>
                <a:gd name="T7" fmla="*/ 6 h 67"/>
                <a:gd name="T8" fmla="*/ 0 w 92"/>
                <a:gd name="T9" fmla="*/ 67 h 67"/>
                <a:gd name="T10" fmla="*/ 0 60000 65536"/>
                <a:gd name="T11" fmla="*/ 0 60000 65536"/>
                <a:gd name="T12" fmla="*/ 0 60000 65536"/>
                <a:gd name="T13" fmla="*/ 0 60000 65536"/>
                <a:gd name="T14" fmla="*/ 0 60000 65536"/>
                <a:gd name="T15" fmla="*/ 0 w 92"/>
                <a:gd name="T16" fmla="*/ 0 h 67"/>
                <a:gd name="T17" fmla="*/ 92 w 92"/>
                <a:gd name="T18" fmla="*/ 67 h 67"/>
              </a:gdLst>
              <a:ahLst/>
              <a:cxnLst>
                <a:cxn ang="T10">
                  <a:pos x="T0" y="T1"/>
                </a:cxn>
                <a:cxn ang="T11">
                  <a:pos x="T2" y="T3"/>
                </a:cxn>
                <a:cxn ang="T12">
                  <a:pos x="T4" y="T5"/>
                </a:cxn>
                <a:cxn ang="T13">
                  <a:pos x="T6" y="T7"/>
                </a:cxn>
                <a:cxn ang="T14">
                  <a:pos x="T8" y="T9"/>
                </a:cxn>
              </a:cxnLst>
              <a:rect l="T15" t="T16" r="T17" b="T18"/>
              <a:pathLst>
                <a:path w="92" h="67">
                  <a:moveTo>
                    <a:pt x="0" y="67"/>
                  </a:moveTo>
                  <a:lnTo>
                    <a:pt x="0" y="61"/>
                  </a:lnTo>
                  <a:lnTo>
                    <a:pt x="92" y="0"/>
                  </a:lnTo>
                  <a:lnTo>
                    <a:pt x="92" y="6"/>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90" name="Freeform 129"/>
            <p:cNvSpPr>
              <a:spLocks/>
            </p:cNvSpPr>
            <p:nvPr/>
          </p:nvSpPr>
          <p:spPr bwMode="auto">
            <a:xfrm>
              <a:off x="4599" y="3258"/>
              <a:ext cx="115" cy="74"/>
            </a:xfrm>
            <a:custGeom>
              <a:avLst/>
              <a:gdLst>
                <a:gd name="T0" fmla="*/ 115 w 115"/>
                <a:gd name="T1" fmla="*/ 74 h 74"/>
                <a:gd name="T2" fmla="*/ 0 w 115"/>
                <a:gd name="T3" fmla="*/ 0 h 74"/>
                <a:gd name="T4" fmla="*/ 115 w 115"/>
                <a:gd name="T5" fmla="*/ 74 h 74"/>
                <a:gd name="T6" fmla="*/ 0 60000 65536"/>
                <a:gd name="T7" fmla="*/ 0 60000 65536"/>
                <a:gd name="T8" fmla="*/ 0 60000 65536"/>
                <a:gd name="T9" fmla="*/ 0 w 115"/>
                <a:gd name="T10" fmla="*/ 0 h 74"/>
                <a:gd name="T11" fmla="*/ 115 w 115"/>
                <a:gd name="T12" fmla="*/ 74 h 74"/>
              </a:gdLst>
              <a:ahLst/>
              <a:cxnLst>
                <a:cxn ang="T6">
                  <a:pos x="T0" y="T1"/>
                </a:cxn>
                <a:cxn ang="T7">
                  <a:pos x="T2" y="T3"/>
                </a:cxn>
                <a:cxn ang="T8">
                  <a:pos x="T4" y="T5"/>
                </a:cxn>
              </a:cxnLst>
              <a:rect l="T9" t="T10" r="T11" b="T12"/>
              <a:pathLst>
                <a:path w="115" h="74">
                  <a:moveTo>
                    <a:pt x="115" y="74"/>
                  </a:moveTo>
                  <a:lnTo>
                    <a:pt x="0"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91" name="Freeform 130"/>
            <p:cNvSpPr>
              <a:spLocks/>
            </p:cNvSpPr>
            <p:nvPr/>
          </p:nvSpPr>
          <p:spPr bwMode="auto">
            <a:xfrm>
              <a:off x="4599" y="3258"/>
              <a:ext cx="115" cy="80"/>
            </a:xfrm>
            <a:custGeom>
              <a:avLst/>
              <a:gdLst>
                <a:gd name="T0" fmla="*/ 115 w 115"/>
                <a:gd name="T1" fmla="*/ 74 h 80"/>
                <a:gd name="T2" fmla="*/ 115 w 115"/>
                <a:gd name="T3" fmla="*/ 80 h 80"/>
                <a:gd name="T4" fmla="*/ 0 w 115"/>
                <a:gd name="T5" fmla="*/ 6 h 80"/>
                <a:gd name="T6" fmla="*/ 6 w 115"/>
                <a:gd name="T7" fmla="*/ 0 h 80"/>
                <a:gd name="T8" fmla="*/ 115 w 115"/>
                <a:gd name="T9" fmla="*/ 74 h 80"/>
                <a:gd name="T10" fmla="*/ 0 60000 65536"/>
                <a:gd name="T11" fmla="*/ 0 60000 65536"/>
                <a:gd name="T12" fmla="*/ 0 60000 65536"/>
                <a:gd name="T13" fmla="*/ 0 60000 65536"/>
                <a:gd name="T14" fmla="*/ 0 60000 65536"/>
                <a:gd name="T15" fmla="*/ 0 w 115"/>
                <a:gd name="T16" fmla="*/ 0 h 80"/>
                <a:gd name="T17" fmla="*/ 115 w 115"/>
                <a:gd name="T18" fmla="*/ 80 h 80"/>
              </a:gdLst>
              <a:ahLst/>
              <a:cxnLst>
                <a:cxn ang="T10">
                  <a:pos x="T0" y="T1"/>
                </a:cxn>
                <a:cxn ang="T11">
                  <a:pos x="T2" y="T3"/>
                </a:cxn>
                <a:cxn ang="T12">
                  <a:pos x="T4" y="T5"/>
                </a:cxn>
                <a:cxn ang="T13">
                  <a:pos x="T6" y="T7"/>
                </a:cxn>
                <a:cxn ang="T14">
                  <a:pos x="T8" y="T9"/>
                </a:cxn>
              </a:cxnLst>
              <a:rect l="T15" t="T16" r="T17" b="T18"/>
              <a:pathLst>
                <a:path w="115" h="80">
                  <a:moveTo>
                    <a:pt x="115" y="74"/>
                  </a:moveTo>
                  <a:lnTo>
                    <a:pt x="115" y="80"/>
                  </a:lnTo>
                  <a:lnTo>
                    <a:pt x="0" y="6"/>
                  </a:lnTo>
                  <a:lnTo>
                    <a:pt x="6"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92" name="Freeform 131"/>
            <p:cNvSpPr>
              <a:spLocks/>
            </p:cNvSpPr>
            <p:nvPr/>
          </p:nvSpPr>
          <p:spPr bwMode="auto">
            <a:xfrm>
              <a:off x="4599" y="3050"/>
              <a:ext cx="1" cy="208"/>
            </a:xfrm>
            <a:custGeom>
              <a:avLst/>
              <a:gdLst>
                <a:gd name="T0" fmla="*/ 0 w 1"/>
                <a:gd name="T1" fmla="*/ 0 h 208"/>
                <a:gd name="T2" fmla="*/ 0 w 1"/>
                <a:gd name="T3" fmla="*/ 208 h 208"/>
                <a:gd name="T4" fmla="*/ 0 w 1"/>
                <a:gd name="T5" fmla="*/ 0 h 208"/>
                <a:gd name="T6" fmla="*/ 0 60000 65536"/>
                <a:gd name="T7" fmla="*/ 0 60000 65536"/>
                <a:gd name="T8" fmla="*/ 0 60000 65536"/>
                <a:gd name="T9" fmla="*/ 0 w 1"/>
                <a:gd name="T10" fmla="*/ 0 h 208"/>
                <a:gd name="T11" fmla="*/ 1 w 1"/>
                <a:gd name="T12" fmla="*/ 208 h 208"/>
              </a:gdLst>
              <a:ahLst/>
              <a:cxnLst>
                <a:cxn ang="T6">
                  <a:pos x="T0" y="T1"/>
                </a:cxn>
                <a:cxn ang="T7">
                  <a:pos x="T2" y="T3"/>
                </a:cxn>
                <a:cxn ang="T8">
                  <a:pos x="T4" y="T5"/>
                </a:cxn>
              </a:cxnLst>
              <a:rect l="T9" t="T10" r="T11" b="T12"/>
              <a:pathLst>
                <a:path w="1" h="208">
                  <a:moveTo>
                    <a:pt x="0" y="0"/>
                  </a:moveTo>
                  <a:lnTo>
                    <a:pt x="0" y="20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93" name="Freeform 132"/>
            <p:cNvSpPr>
              <a:spLocks/>
            </p:cNvSpPr>
            <p:nvPr/>
          </p:nvSpPr>
          <p:spPr bwMode="auto">
            <a:xfrm>
              <a:off x="4622" y="3062"/>
              <a:ext cx="1" cy="184"/>
            </a:xfrm>
            <a:custGeom>
              <a:avLst/>
              <a:gdLst>
                <a:gd name="T0" fmla="*/ 0 w 1"/>
                <a:gd name="T1" fmla="*/ 0 h 184"/>
                <a:gd name="T2" fmla="*/ 0 w 1"/>
                <a:gd name="T3" fmla="*/ 184 h 184"/>
                <a:gd name="T4" fmla="*/ 0 w 1"/>
                <a:gd name="T5" fmla="*/ 0 h 184"/>
                <a:gd name="T6" fmla="*/ 0 60000 65536"/>
                <a:gd name="T7" fmla="*/ 0 60000 65536"/>
                <a:gd name="T8" fmla="*/ 0 60000 65536"/>
                <a:gd name="T9" fmla="*/ 0 w 1"/>
                <a:gd name="T10" fmla="*/ 0 h 184"/>
                <a:gd name="T11" fmla="*/ 1 w 1"/>
                <a:gd name="T12" fmla="*/ 184 h 184"/>
              </a:gdLst>
              <a:ahLst/>
              <a:cxnLst>
                <a:cxn ang="T6">
                  <a:pos x="T0" y="T1"/>
                </a:cxn>
                <a:cxn ang="T7">
                  <a:pos x="T2" y="T3"/>
                </a:cxn>
                <a:cxn ang="T8">
                  <a:pos x="T4" y="T5"/>
                </a:cxn>
              </a:cxnLst>
              <a:rect l="T9" t="T10" r="T11" b="T12"/>
              <a:pathLst>
                <a:path w="1" h="184">
                  <a:moveTo>
                    <a:pt x="0" y="0"/>
                  </a:moveTo>
                  <a:lnTo>
                    <a:pt x="0" y="1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94" name="Line 133"/>
            <p:cNvSpPr>
              <a:spLocks noChangeShapeType="1"/>
            </p:cNvSpPr>
            <p:nvPr/>
          </p:nvSpPr>
          <p:spPr bwMode="auto">
            <a:xfrm>
              <a:off x="4599" y="3044"/>
              <a:ext cx="1" cy="2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95" name="Line 134"/>
            <p:cNvSpPr>
              <a:spLocks noChangeShapeType="1"/>
            </p:cNvSpPr>
            <p:nvPr/>
          </p:nvSpPr>
          <p:spPr bwMode="auto">
            <a:xfrm>
              <a:off x="4622" y="3056"/>
              <a:ext cx="1"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96" name="Freeform 135"/>
            <p:cNvSpPr>
              <a:spLocks/>
            </p:cNvSpPr>
            <p:nvPr/>
          </p:nvSpPr>
          <p:spPr bwMode="auto">
            <a:xfrm>
              <a:off x="4599" y="2939"/>
              <a:ext cx="167" cy="105"/>
            </a:xfrm>
            <a:custGeom>
              <a:avLst/>
              <a:gdLst>
                <a:gd name="T0" fmla="*/ 0 w 167"/>
                <a:gd name="T1" fmla="*/ 105 h 105"/>
                <a:gd name="T2" fmla="*/ 167 w 167"/>
                <a:gd name="T3" fmla="*/ 0 h 105"/>
                <a:gd name="T4" fmla="*/ 0 w 167"/>
                <a:gd name="T5" fmla="*/ 105 h 105"/>
                <a:gd name="T6" fmla="*/ 0 60000 65536"/>
                <a:gd name="T7" fmla="*/ 0 60000 65536"/>
                <a:gd name="T8" fmla="*/ 0 60000 65536"/>
                <a:gd name="T9" fmla="*/ 0 w 167"/>
                <a:gd name="T10" fmla="*/ 0 h 105"/>
                <a:gd name="T11" fmla="*/ 167 w 167"/>
                <a:gd name="T12" fmla="*/ 105 h 105"/>
              </a:gdLst>
              <a:ahLst/>
              <a:cxnLst>
                <a:cxn ang="T6">
                  <a:pos x="T0" y="T1"/>
                </a:cxn>
                <a:cxn ang="T7">
                  <a:pos x="T2" y="T3"/>
                </a:cxn>
                <a:cxn ang="T8">
                  <a:pos x="T4" y="T5"/>
                </a:cxn>
              </a:cxnLst>
              <a:rect l="T9" t="T10" r="T11" b="T12"/>
              <a:pathLst>
                <a:path w="167" h="105">
                  <a:moveTo>
                    <a:pt x="0" y="105"/>
                  </a:moveTo>
                  <a:lnTo>
                    <a:pt x="167" y="0"/>
                  </a:lnTo>
                  <a:lnTo>
                    <a:pt x="0"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97" name="Freeform 136"/>
            <p:cNvSpPr>
              <a:spLocks/>
            </p:cNvSpPr>
            <p:nvPr/>
          </p:nvSpPr>
          <p:spPr bwMode="auto">
            <a:xfrm>
              <a:off x="4599" y="2933"/>
              <a:ext cx="167" cy="117"/>
            </a:xfrm>
            <a:custGeom>
              <a:avLst/>
              <a:gdLst>
                <a:gd name="T0" fmla="*/ 6 w 167"/>
                <a:gd name="T1" fmla="*/ 117 h 117"/>
                <a:gd name="T2" fmla="*/ 0 w 167"/>
                <a:gd name="T3" fmla="*/ 111 h 117"/>
                <a:gd name="T4" fmla="*/ 161 w 167"/>
                <a:gd name="T5" fmla="*/ 0 h 117"/>
                <a:gd name="T6" fmla="*/ 167 w 167"/>
                <a:gd name="T7" fmla="*/ 6 h 117"/>
                <a:gd name="T8" fmla="*/ 6 w 167"/>
                <a:gd name="T9" fmla="*/ 117 h 117"/>
                <a:gd name="T10" fmla="*/ 0 60000 65536"/>
                <a:gd name="T11" fmla="*/ 0 60000 65536"/>
                <a:gd name="T12" fmla="*/ 0 60000 65536"/>
                <a:gd name="T13" fmla="*/ 0 60000 65536"/>
                <a:gd name="T14" fmla="*/ 0 60000 65536"/>
                <a:gd name="T15" fmla="*/ 0 w 167"/>
                <a:gd name="T16" fmla="*/ 0 h 117"/>
                <a:gd name="T17" fmla="*/ 167 w 167"/>
                <a:gd name="T18" fmla="*/ 117 h 117"/>
              </a:gdLst>
              <a:ahLst/>
              <a:cxnLst>
                <a:cxn ang="T10">
                  <a:pos x="T0" y="T1"/>
                </a:cxn>
                <a:cxn ang="T11">
                  <a:pos x="T2" y="T3"/>
                </a:cxn>
                <a:cxn ang="T12">
                  <a:pos x="T4" y="T5"/>
                </a:cxn>
                <a:cxn ang="T13">
                  <a:pos x="T6" y="T7"/>
                </a:cxn>
                <a:cxn ang="T14">
                  <a:pos x="T8" y="T9"/>
                </a:cxn>
              </a:cxnLst>
              <a:rect l="T15" t="T16" r="T17" b="T18"/>
              <a:pathLst>
                <a:path w="167" h="117">
                  <a:moveTo>
                    <a:pt x="6" y="117"/>
                  </a:moveTo>
                  <a:lnTo>
                    <a:pt x="0" y="111"/>
                  </a:lnTo>
                  <a:lnTo>
                    <a:pt x="161" y="0"/>
                  </a:lnTo>
                  <a:lnTo>
                    <a:pt x="167" y="6"/>
                  </a:lnTo>
                  <a:lnTo>
                    <a:pt x="6"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98" name="Freeform 137"/>
            <p:cNvSpPr>
              <a:spLocks/>
            </p:cNvSpPr>
            <p:nvPr/>
          </p:nvSpPr>
          <p:spPr bwMode="auto">
            <a:xfrm>
              <a:off x="4766" y="2939"/>
              <a:ext cx="109" cy="74"/>
            </a:xfrm>
            <a:custGeom>
              <a:avLst/>
              <a:gdLst>
                <a:gd name="T0" fmla="*/ 0 w 109"/>
                <a:gd name="T1" fmla="*/ 0 h 74"/>
                <a:gd name="T2" fmla="*/ 109 w 109"/>
                <a:gd name="T3" fmla="*/ 74 h 74"/>
                <a:gd name="T4" fmla="*/ 0 w 109"/>
                <a:gd name="T5" fmla="*/ 0 h 74"/>
                <a:gd name="T6" fmla="*/ 0 60000 65536"/>
                <a:gd name="T7" fmla="*/ 0 60000 65536"/>
                <a:gd name="T8" fmla="*/ 0 60000 65536"/>
                <a:gd name="T9" fmla="*/ 0 w 109"/>
                <a:gd name="T10" fmla="*/ 0 h 74"/>
                <a:gd name="T11" fmla="*/ 109 w 109"/>
                <a:gd name="T12" fmla="*/ 74 h 74"/>
              </a:gdLst>
              <a:ahLst/>
              <a:cxnLst>
                <a:cxn ang="T6">
                  <a:pos x="T0" y="T1"/>
                </a:cxn>
                <a:cxn ang="T7">
                  <a:pos x="T2" y="T3"/>
                </a:cxn>
                <a:cxn ang="T8">
                  <a:pos x="T4" y="T5"/>
                </a:cxn>
              </a:cxnLst>
              <a:rect l="T9" t="T10" r="T11" b="T12"/>
              <a:pathLst>
                <a:path w="109" h="74">
                  <a:moveTo>
                    <a:pt x="0" y="0"/>
                  </a:moveTo>
                  <a:lnTo>
                    <a:pt x="109" y="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99" name="Freeform 138"/>
            <p:cNvSpPr>
              <a:spLocks/>
            </p:cNvSpPr>
            <p:nvPr/>
          </p:nvSpPr>
          <p:spPr bwMode="auto">
            <a:xfrm>
              <a:off x="4760" y="2933"/>
              <a:ext cx="121" cy="86"/>
            </a:xfrm>
            <a:custGeom>
              <a:avLst/>
              <a:gdLst>
                <a:gd name="T0" fmla="*/ 0 w 121"/>
                <a:gd name="T1" fmla="*/ 6 h 86"/>
                <a:gd name="T2" fmla="*/ 6 w 121"/>
                <a:gd name="T3" fmla="*/ 0 h 86"/>
                <a:gd name="T4" fmla="*/ 121 w 121"/>
                <a:gd name="T5" fmla="*/ 74 h 86"/>
                <a:gd name="T6" fmla="*/ 115 w 121"/>
                <a:gd name="T7" fmla="*/ 86 h 86"/>
                <a:gd name="T8" fmla="*/ 0 w 121"/>
                <a:gd name="T9" fmla="*/ 6 h 86"/>
                <a:gd name="T10" fmla="*/ 0 60000 65536"/>
                <a:gd name="T11" fmla="*/ 0 60000 65536"/>
                <a:gd name="T12" fmla="*/ 0 60000 65536"/>
                <a:gd name="T13" fmla="*/ 0 60000 65536"/>
                <a:gd name="T14" fmla="*/ 0 60000 65536"/>
                <a:gd name="T15" fmla="*/ 0 w 121"/>
                <a:gd name="T16" fmla="*/ 0 h 86"/>
                <a:gd name="T17" fmla="*/ 121 w 121"/>
                <a:gd name="T18" fmla="*/ 86 h 86"/>
              </a:gdLst>
              <a:ahLst/>
              <a:cxnLst>
                <a:cxn ang="T10">
                  <a:pos x="T0" y="T1"/>
                </a:cxn>
                <a:cxn ang="T11">
                  <a:pos x="T2" y="T3"/>
                </a:cxn>
                <a:cxn ang="T12">
                  <a:pos x="T4" y="T5"/>
                </a:cxn>
                <a:cxn ang="T13">
                  <a:pos x="T6" y="T7"/>
                </a:cxn>
                <a:cxn ang="T14">
                  <a:pos x="T8" y="T9"/>
                </a:cxn>
              </a:cxnLst>
              <a:rect l="T15" t="T16" r="T17" b="T18"/>
              <a:pathLst>
                <a:path w="121" h="86">
                  <a:moveTo>
                    <a:pt x="0" y="6"/>
                  </a:moveTo>
                  <a:lnTo>
                    <a:pt x="6" y="0"/>
                  </a:lnTo>
                  <a:lnTo>
                    <a:pt x="121" y="74"/>
                  </a:lnTo>
                  <a:lnTo>
                    <a:pt x="115" y="8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00" name="Freeform 139"/>
            <p:cNvSpPr>
              <a:spLocks/>
            </p:cNvSpPr>
            <p:nvPr/>
          </p:nvSpPr>
          <p:spPr bwMode="auto">
            <a:xfrm>
              <a:off x="4311" y="3037"/>
              <a:ext cx="69" cy="117"/>
            </a:xfrm>
            <a:custGeom>
              <a:avLst/>
              <a:gdLst>
                <a:gd name="T0" fmla="*/ 0 w 69"/>
                <a:gd name="T1" fmla="*/ 117 h 117"/>
                <a:gd name="T2" fmla="*/ 69 w 69"/>
                <a:gd name="T3" fmla="*/ 0 h 117"/>
                <a:gd name="T4" fmla="*/ 0 w 69"/>
                <a:gd name="T5" fmla="*/ 117 h 117"/>
                <a:gd name="T6" fmla="*/ 0 60000 65536"/>
                <a:gd name="T7" fmla="*/ 0 60000 65536"/>
                <a:gd name="T8" fmla="*/ 0 60000 65536"/>
                <a:gd name="T9" fmla="*/ 0 w 69"/>
                <a:gd name="T10" fmla="*/ 0 h 117"/>
                <a:gd name="T11" fmla="*/ 69 w 69"/>
                <a:gd name="T12" fmla="*/ 117 h 117"/>
              </a:gdLst>
              <a:ahLst/>
              <a:cxnLst>
                <a:cxn ang="T6">
                  <a:pos x="T0" y="T1"/>
                </a:cxn>
                <a:cxn ang="T7">
                  <a:pos x="T2" y="T3"/>
                </a:cxn>
                <a:cxn ang="T8">
                  <a:pos x="T4" y="T5"/>
                </a:cxn>
              </a:cxnLst>
              <a:rect l="T9" t="T10" r="T11" b="T12"/>
              <a:pathLst>
                <a:path w="69" h="117">
                  <a:moveTo>
                    <a:pt x="0" y="117"/>
                  </a:moveTo>
                  <a:lnTo>
                    <a:pt x="69" y="0"/>
                  </a:lnTo>
                  <a:lnTo>
                    <a:pt x="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01" name="Freeform 140"/>
            <p:cNvSpPr>
              <a:spLocks/>
            </p:cNvSpPr>
            <p:nvPr/>
          </p:nvSpPr>
          <p:spPr bwMode="auto">
            <a:xfrm>
              <a:off x="4306" y="3037"/>
              <a:ext cx="80" cy="117"/>
            </a:xfrm>
            <a:custGeom>
              <a:avLst/>
              <a:gdLst>
                <a:gd name="T0" fmla="*/ 5 w 80"/>
                <a:gd name="T1" fmla="*/ 117 h 117"/>
                <a:gd name="T2" fmla="*/ 0 w 80"/>
                <a:gd name="T3" fmla="*/ 111 h 117"/>
                <a:gd name="T4" fmla="*/ 74 w 80"/>
                <a:gd name="T5" fmla="*/ 0 h 117"/>
                <a:gd name="T6" fmla="*/ 80 w 80"/>
                <a:gd name="T7" fmla="*/ 0 h 117"/>
                <a:gd name="T8" fmla="*/ 5 w 80"/>
                <a:gd name="T9" fmla="*/ 117 h 117"/>
                <a:gd name="T10" fmla="*/ 0 60000 65536"/>
                <a:gd name="T11" fmla="*/ 0 60000 65536"/>
                <a:gd name="T12" fmla="*/ 0 60000 65536"/>
                <a:gd name="T13" fmla="*/ 0 60000 65536"/>
                <a:gd name="T14" fmla="*/ 0 60000 65536"/>
                <a:gd name="T15" fmla="*/ 0 w 80"/>
                <a:gd name="T16" fmla="*/ 0 h 117"/>
                <a:gd name="T17" fmla="*/ 80 w 80"/>
                <a:gd name="T18" fmla="*/ 117 h 117"/>
              </a:gdLst>
              <a:ahLst/>
              <a:cxnLst>
                <a:cxn ang="T10">
                  <a:pos x="T0" y="T1"/>
                </a:cxn>
                <a:cxn ang="T11">
                  <a:pos x="T2" y="T3"/>
                </a:cxn>
                <a:cxn ang="T12">
                  <a:pos x="T4" y="T5"/>
                </a:cxn>
                <a:cxn ang="T13">
                  <a:pos x="T6" y="T7"/>
                </a:cxn>
                <a:cxn ang="T14">
                  <a:pos x="T8" y="T9"/>
                </a:cxn>
              </a:cxnLst>
              <a:rect l="T15" t="T16" r="T17" b="T18"/>
              <a:pathLst>
                <a:path w="80" h="117">
                  <a:moveTo>
                    <a:pt x="5" y="117"/>
                  </a:moveTo>
                  <a:lnTo>
                    <a:pt x="0" y="111"/>
                  </a:lnTo>
                  <a:lnTo>
                    <a:pt x="74" y="0"/>
                  </a:lnTo>
                  <a:lnTo>
                    <a:pt x="80" y="0"/>
                  </a:lnTo>
                  <a:lnTo>
                    <a:pt x="5"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02" name="Freeform 141"/>
            <p:cNvSpPr>
              <a:spLocks/>
            </p:cNvSpPr>
            <p:nvPr/>
          </p:nvSpPr>
          <p:spPr bwMode="auto">
            <a:xfrm>
              <a:off x="4340" y="3050"/>
              <a:ext cx="63" cy="104"/>
            </a:xfrm>
            <a:custGeom>
              <a:avLst/>
              <a:gdLst>
                <a:gd name="T0" fmla="*/ 63 w 63"/>
                <a:gd name="T1" fmla="*/ 0 h 104"/>
                <a:gd name="T2" fmla="*/ 0 w 63"/>
                <a:gd name="T3" fmla="*/ 104 h 104"/>
                <a:gd name="T4" fmla="*/ 63 w 63"/>
                <a:gd name="T5" fmla="*/ 0 h 104"/>
                <a:gd name="T6" fmla="*/ 0 60000 65536"/>
                <a:gd name="T7" fmla="*/ 0 60000 65536"/>
                <a:gd name="T8" fmla="*/ 0 60000 65536"/>
                <a:gd name="T9" fmla="*/ 0 w 63"/>
                <a:gd name="T10" fmla="*/ 0 h 104"/>
                <a:gd name="T11" fmla="*/ 63 w 63"/>
                <a:gd name="T12" fmla="*/ 104 h 104"/>
              </a:gdLst>
              <a:ahLst/>
              <a:cxnLst>
                <a:cxn ang="T6">
                  <a:pos x="T0" y="T1"/>
                </a:cxn>
                <a:cxn ang="T7">
                  <a:pos x="T2" y="T3"/>
                </a:cxn>
                <a:cxn ang="T8">
                  <a:pos x="T4" y="T5"/>
                </a:cxn>
              </a:cxnLst>
              <a:rect l="T9" t="T10" r="T11" b="T12"/>
              <a:pathLst>
                <a:path w="63" h="104">
                  <a:moveTo>
                    <a:pt x="63" y="0"/>
                  </a:moveTo>
                  <a:lnTo>
                    <a:pt x="0" y="104"/>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03" name="Freeform 142"/>
            <p:cNvSpPr>
              <a:spLocks/>
            </p:cNvSpPr>
            <p:nvPr/>
          </p:nvSpPr>
          <p:spPr bwMode="auto">
            <a:xfrm>
              <a:off x="4334" y="3050"/>
              <a:ext cx="69" cy="104"/>
            </a:xfrm>
            <a:custGeom>
              <a:avLst/>
              <a:gdLst>
                <a:gd name="T0" fmla="*/ 64 w 69"/>
                <a:gd name="T1" fmla="*/ 0 h 104"/>
                <a:gd name="T2" fmla="*/ 69 w 69"/>
                <a:gd name="T3" fmla="*/ 6 h 104"/>
                <a:gd name="T4" fmla="*/ 6 w 69"/>
                <a:gd name="T5" fmla="*/ 104 h 104"/>
                <a:gd name="T6" fmla="*/ 0 w 69"/>
                <a:gd name="T7" fmla="*/ 98 h 104"/>
                <a:gd name="T8" fmla="*/ 64 w 69"/>
                <a:gd name="T9" fmla="*/ 0 h 104"/>
                <a:gd name="T10" fmla="*/ 0 60000 65536"/>
                <a:gd name="T11" fmla="*/ 0 60000 65536"/>
                <a:gd name="T12" fmla="*/ 0 60000 65536"/>
                <a:gd name="T13" fmla="*/ 0 60000 65536"/>
                <a:gd name="T14" fmla="*/ 0 60000 65536"/>
                <a:gd name="T15" fmla="*/ 0 w 69"/>
                <a:gd name="T16" fmla="*/ 0 h 104"/>
                <a:gd name="T17" fmla="*/ 69 w 69"/>
                <a:gd name="T18" fmla="*/ 104 h 104"/>
              </a:gdLst>
              <a:ahLst/>
              <a:cxnLst>
                <a:cxn ang="T10">
                  <a:pos x="T0" y="T1"/>
                </a:cxn>
                <a:cxn ang="T11">
                  <a:pos x="T2" y="T3"/>
                </a:cxn>
                <a:cxn ang="T12">
                  <a:pos x="T4" y="T5"/>
                </a:cxn>
                <a:cxn ang="T13">
                  <a:pos x="T6" y="T7"/>
                </a:cxn>
                <a:cxn ang="T14">
                  <a:pos x="T8" y="T9"/>
                </a:cxn>
              </a:cxnLst>
              <a:rect l="T15" t="T16" r="T17" b="T18"/>
              <a:pathLst>
                <a:path w="69" h="104">
                  <a:moveTo>
                    <a:pt x="64" y="0"/>
                  </a:moveTo>
                  <a:lnTo>
                    <a:pt x="69" y="6"/>
                  </a:lnTo>
                  <a:lnTo>
                    <a:pt x="6" y="104"/>
                  </a:lnTo>
                  <a:lnTo>
                    <a:pt x="0" y="98"/>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04" name="Freeform 143"/>
            <p:cNvSpPr>
              <a:spLocks/>
            </p:cNvSpPr>
            <p:nvPr/>
          </p:nvSpPr>
          <p:spPr bwMode="auto">
            <a:xfrm>
              <a:off x="4484" y="3001"/>
              <a:ext cx="115" cy="43"/>
            </a:xfrm>
            <a:custGeom>
              <a:avLst/>
              <a:gdLst>
                <a:gd name="T0" fmla="*/ 0 w 115"/>
                <a:gd name="T1" fmla="*/ 0 h 43"/>
                <a:gd name="T2" fmla="*/ 115 w 115"/>
                <a:gd name="T3" fmla="*/ 43 h 43"/>
                <a:gd name="T4" fmla="*/ 0 w 115"/>
                <a:gd name="T5" fmla="*/ 0 h 43"/>
                <a:gd name="T6" fmla="*/ 0 60000 65536"/>
                <a:gd name="T7" fmla="*/ 0 60000 65536"/>
                <a:gd name="T8" fmla="*/ 0 60000 65536"/>
                <a:gd name="T9" fmla="*/ 0 w 115"/>
                <a:gd name="T10" fmla="*/ 0 h 43"/>
                <a:gd name="T11" fmla="*/ 115 w 115"/>
                <a:gd name="T12" fmla="*/ 43 h 43"/>
              </a:gdLst>
              <a:ahLst/>
              <a:cxnLst>
                <a:cxn ang="T6">
                  <a:pos x="T0" y="T1"/>
                </a:cxn>
                <a:cxn ang="T7">
                  <a:pos x="T2" y="T3"/>
                </a:cxn>
                <a:cxn ang="T8">
                  <a:pos x="T4" y="T5"/>
                </a:cxn>
              </a:cxnLst>
              <a:rect l="T9" t="T10" r="T11" b="T12"/>
              <a:pathLst>
                <a:path w="115" h="43">
                  <a:moveTo>
                    <a:pt x="0" y="0"/>
                  </a:moveTo>
                  <a:lnTo>
                    <a:pt x="115" y="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05" name="Freeform 144"/>
            <p:cNvSpPr>
              <a:spLocks/>
            </p:cNvSpPr>
            <p:nvPr/>
          </p:nvSpPr>
          <p:spPr bwMode="auto">
            <a:xfrm>
              <a:off x="4754" y="2792"/>
              <a:ext cx="1" cy="153"/>
            </a:xfrm>
            <a:custGeom>
              <a:avLst/>
              <a:gdLst>
                <a:gd name="T0" fmla="*/ 0 w 1"/>
                <a:gd name="T1" fmla="*/ 0 h 153"/>
                <a:gd name="T2" fmla="*/ 0 w 1"/>
                <a:gd name="T3" fmla="*/ 153 h 153"/>
                <a:gd name="T4" fmla="*/ 0 w 1"/>
                <a:gd name="T5" fmla="*/ 0 h 153"/>
                <a:gd name="T6" fmla="*/ 0 60000 65536"/>
                <a:gd name="T7" fmla="*/ 0 60000 65536"/>
                <a:gd name="T8" fmla="*/ 0 60000 65536"/>
                <a:gd name="T9" fmla="*/ 0 w 1"/>
                <a:gd name="T10" fmla="*/ 0 h 153"/>
                <a:gd name="T11" fmla="*/ 1 w 1"/>
                <a:gd name="T12" fmla="*/ 153 h 153"/>
              </a:gdLst>
              <a:ahLst/>
              <a:cxnLst>
                <a:cxn ang="T6">
                  <a:pos x="T0" y="T1"/>
                </a:cxn>
                <a:cxn ang="T7">
                  <a:pos x="T2" y="T3"/>
                </a:cxn>
                <a:cxn ang="T8">
                  <a:pos x="T4" y="T5"/>
                </a:cxn>
              </a:cxnLst>
              <a:rect l="T9" t="T10" r="T11" b="T12"/>
              <a:pathLst>
                <a:path w="1" h="153">
                  <a:moveTo>
                    <a:pt x="0" y="0"/>
                  </a:moveTo>
                  <a:lnTo>
                    <a:pt x="0" y="1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06" name="Line 145"/>
            <p:cNvSpPr>
              <a:spLocks noChangeShapeType="1"/>
            </p:cNvSpPr>
            <p:nvPr/>
          </p:nvSpPr>
          <p:spPr bwMode="auto">
            <a:xfrm>
              <a:off x="4484" y="3001"/>
              <a:ext cx="109" cy="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07" name="Line 146"/>
            <p:cNvSpPr>
              <a:spLocks noChangeShapeType="1"/>
            </p:cNvSpPr>
            <p:nvPr/>
          </p:nvSpPr>
          <p:spPr bwMode="auto">
            <a:xfrm>
              <a:off x="4748" y="2786"/>
              <a:ext cx="1" cy="1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08" name="Freeform 147"/>
            <p:cNvSpPr>
              <a:spLocks/>
            </p:cNvSpPr>
            <p:nvPr/>
          </p:nvSpPr>
          <p:spPr bwMode="auto">
            <a:xfrm>
              <a:off x="4777" y="2792"/>
              <a:ext cx="1" cy="153"/>
            </a:xfrm>
            <a:custGeom>
              <a:avLst/>
              <a:gdLst>
                <a:gd name="T0" fmla="*/ 0 w 1"/>
                <a:gd name="T1" fmla="*/ 0 h 153"/>
                <a:gd name="T2" fmla="*/ 0 w 1"/>
                <a:gd name="T3" fmla="*/ 153 h 153"/>
                <a:gd name="T4" fmla="*/ 0 w 1"/>
                <a:gd name="T5" fmla="*/ 0 h 153"/>
                <a:gd name="T6" fmla="*/ 0 60000 65536"/>
                <a:gd name="T7" fmla="*/ 0 60000 65536"/>
                <a:gd name="T8" fmla="*/ 0 60000 65536"/>
                <a:gd name="T9" fmla="*/ 0 w 1"/>
                <a:gd name="T10" fmla="*/ 0 h 153"/>
                <a:gd name="T11" fmla="*/ 1 w 1"/>
                <a:gd name="T12" fmla="*/ 153 h 153"/>
              </a:gdLst>
              <a:ahLst/>
              <a:cxnLst>
                <a:cxn ang="T6">
                  <a:pos x="T0" y="T1"/>
                </a:cxn>
                <a:cxn ang="T7">
                  <a:pos x="T2" y="T3"/>
                </a:cxn>
                <a:cxn ang="T8">
                  <a:pos x="T4" y="T5"/>
                </a:cxn>
              </a:cxnLst>
              <a:rect l="T9" t="T10" r="T11" b="T12"/>
              <a:pathLst>
                <a:path w="1" h="153">
                  <a:moveTo>
                    <a:pt x="0" y="0"/>
                  </a:moveTo>
                  <a:lnTo>
                    <a:pt x="0" y="1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09" name="Freeform 148"/>
            <p:cNvSpPr>
              <a:spLocks/>
            </p:cNvSpPr>
            <p:nvPr/>
          </p:nvSpPr>
          <p:spPr bwMode="auto">
            <a:xfrm>
              <a:off x="4927" y="3258"/>
              <a:ext cx="115" cy="74"/>
            </a:xfrm>
            <a:custGeom>
              <a:avLst/>
              <a:gdLst>
                <a:gd name="T0" fmla="*/ 0 w 115"/>
                <a:gd name="T1" fmla="*/ 0 h 74"/>
                <a:gd name="T2" fmla="*/ 115 w 115"/>
                <a:gd name="T3" fmla="*/ 74 h 74"/>
                <a:gd name="T4" fmla="*/ 0 w 115"/>
                <a:gd name="T5" fmla="*/ 0 h 74"/>
                <a:gd name="T6" fmla="*/ 0 60000 65536"/>
                <a:gd name="T7" fmla="*/ 0 60000 65536"/>
                <a:gd name="T8" fmla="*/ 0 60000 65536"/>
                <a:gd name="T9" fmla="*/ 0 w 115"/>
                <a:gd name="T10" fmla="*/ 0 h 74"/>
                <a:gd name="T11" fmla="*/ 115 w 115"/>
                <a:gd name="T12" fmla="*/ 74 h 74"/>
              </a:gdLst>
              <a:ahLst/>
              <a:cxnLst>
                <a:cxn ang="T6">
                  <a:pos x="T0" y="T1"/>
                </a:cxn>
                <a:cxn ang="T7">
                  <a:pos x="T2" y="T3"/>
                </a:cxn>
                <a:cxn ang="T8">
                  <a:pos x="T4" y="T5"/>
                </a:cxn>
              </a:cxnLst>
              <a:rect l="T9" t="T10" r="T11" b="T12"/>
              <a:pathLst>
                <a:path w="115" h="74">
                  <a:moveTo>
                    <a:pt x="0" y="0"/>
                  </a:moveTo>
                  <a:lnTo>
                    <a:pt x="115" y="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10" name="Freeform 149"/>
            <p:cNvSpPr>
              <a:spLocks/>
            </p:cNvSpPr>
            <p:nvPr/>
          </p:nvSpPr>
          <p:spPr bwMode="auto">
            <a:xfrm>
              <a:off x="4927" y="3258"/>
              <a:ext cx="115" cy="80"/>
            </a:xfrm>
            <a:custGeom>
              <a:avLst/>
              <a:gdLst>
                <a:gd name="T0" fmla="*/ 0 w 115"/>
                <a:gd name="T1" fmla="*/ 6 h 80"/>
                <a:gd name="T2" fmla="*/ 5 w 115"/>
                <a:gd name="T3" fmla="*/ 0 h 80"/>
                <a:gd name="T4" fmla="*/ 115 w 115"/>
                <a:gd name="T5" fmla="*/ 74 h 80"/>
                <a:gd name="T6" fmla="*/ 115 w 115"/>
                <a:gd name="T7" fmla="*/ 80 h 80"/>
                <a:gd name="T8" fmla="*/ 0 w 115"/>
                <a:gd name="T9" fmla="*/ 6 h 80"/>
                <a:gd name="T10" fmla="*/ 0 60000 65536"/>
                <a:gd name="T11" fmla="*/ 0 60000 65536"/>
                <a:gd name="T12" fmla="*/ 0 60000 65536"/>
                <a:gd name="T13" fmla="*/ 0 60000 65536"/>
                <a:gd name="T14" fmla="*/ 0 60000 65536"/>
                <a:gd name="T15" fmla="*/ 0 w 115"/>
                <a:gd name="T16" fmla="*/ 0 h 80"/>
                <a:gd name="T17" fmla="*/ 115 w 115"/>
                <a:gd name="T18" fmla="*/ 80 h 80"/>
              </a:gdLst>
              <a:ahLst/>
              <a:cxnLst>
                <a:cxn ang="T10">
                  <a:pos x="T0" y="T1"/>
                </a:cxn>
                <a:cxn ang="T11">
                  <a:pos x="T2" y="T3"/>
                </a:cxn>
                <a:cxn ang="T12">
                  <a:pos x="T4" y="T5"/>
                </a:cxn>
                <a:cxn ang="T13">
                  <a:pos x="T6" y="T7"/>
                </a:cxn>
                <a:cxn ang="T14">
                  <a:pos x="T8" y="T9"/>
                </a:cxn>
              </a:cxnLst>
              <a:rect l="T15" t="T16" r="T17" b="T18"/>
              <a:pathLst>
                <a:path w="115" h="80">
                  <a:moveTo>
                    <a:pt x="0" y="6"/>
                  </a:moveTo>
                  <a:lnTo>
                    <a:pt x="5" y="0"/>
                  </a:lnTo>
                  <a:lnTo>
                    <a:pt x="115" y="74"/>
                  </a:lnTo>
                  <a:lnTo>
                    <a:pt x="115" y="8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11" name="Freeform 150"/>
            <p:cNvSpPr>
              <a:spLocks/>
            </p:cNvSpPr>
            <p:nvPr/>
          </p:nvSpPr>
          <p:spPr bwMode="auto">
            <a:xfrm>
              <a:off x="4018" y="3872"/>
              <a:ext cx="293" cy="1"/>
            </a:xfrm>
            <a:custGeom>
              <a:avLst/>
              <a:gdLst>
                <a:gd name="T0" fmla="*/ 293 w 293"/>
                <a:gd name="T1" fmla="*/ 0 h 1"/>
                <a:gd name="T2" fmla="*/ 0 w 293"/>
                <a:gd name="T3" fmla="*/ 0 h 1"/>
                <a:gd name="T4" fmla="*/ 293 w 293"/>
                <a:gd name="T5" fmla="*/ 0 h 1"/>
                <a:gd name="T6" fmla="*/ 0 60000 65536"/>
                <a:gd name="T7" fmla="*/ 0 60000 65536"/>
                <a:gd name="T8" fmla="*/ 0 60000 65536"/>
                <a:gd name="T9" fmla="*/ 0 w 293"/>
                <a:gd name="T10" fmla="*/ 0 h 1"/>
                <a:gd name="T11" fmla="*/ 293 w 293"/>
                <a:gd name="T12" fmla="*/ 1 h 1"/>
              </a:gdLst>
              <a:ahLst/>
              <a:cxnLst>
                <a:cxn ang="T6">
                  <a:pos x="T0" y="T1"/>
                </a:cxn>
                <a:cxn ang="T7">
                  <a:pos x="T2" y="T3"/>
                </a:cxn>
                <a:cxn ang="T8">
                  <a:pos x="T4" y="T5"/>
                </a:cxn>
              </a:cxnLst>
              <a:rect l="T9" t="T10" r="T11" b="T12"/>
              <a:pathLst>
                <a:path w="293" h="1">
                  <a:moveTo>
                    <a:pt x="293" y="0"/>
                  </a:moveTo>
                  <a:lnTo>
                    <a:pt x="0" y="0"/>
                  </a:lnTo>
                  <a:lnTo>
                    <a:pt x="2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12" name="Line 151"/>
            <p:cNvSpPr>
              <a:spLocks noChangeShapeType="1"/>
            </p:cNvSpPr>
            <p:nvPr/>
          </p:nvSpPr>
          <p:spPr bwMode="auto">
            <a:xfrm>
              <a:off x="4771" y="2786"/>
              <a:ext cx="1" cy="1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13" name="Line 152"/>
            <p:cNvSpPr>
              <a:spLocks noChangeShapeType="1"/>
            </p:cNvSpPr>
            <p:nvPr/>
          </p:nvSpPr>
          <p:spPr bwMode="auto">
            <a:xfrm flipH="1">
              <a:off x="4012" y="3872"/>
              <a:ext cx="29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14" name="Freeform 153"/>
            <p:cNvSpPr>
              <a:spLocks/>
            </p:cNvSpPr>
            <p:nvPr/>
          </p:nvSpPr>
          <p:spPr bwMode="auto">
            <a:xfrm>
              <a:off x="4006" y="3859"/>
              <a:ext cx="317" cy="31"/>
            </a:xfrm>
            <a:custGeom>
              <a:avLst/>
              <a:gdLst>
                <a:gd name="T0" fmla="*/ 300 w 317"/>
                <a:gd name="T1" fmla="*/ 0 h 31"/>
                <a:gd name="T2" fmla="*/ 317 w 317"/>
                <a:gd name="T3" fmla="*/ 13 h 31"/>
                <a:gd name="T4" fmla="*/ 311 w 317"/>
                <a:gd name="T5" fmla="*/ 31 h 31"/>
                <a:gd name="T6" fmla="*/ 6 w 317"/>
                <a:gd name="T7" fmla="*/ 31 h 31"/>
                <a:gd name="T8" fmla="*/ 0 w 317"/>
                <a:gd name="T9" fmla="*/ 13 h 31"/>
                <a:gd name="T10" fmla="*/ 18 w 317"/>
                <a:gd name="T11" fmla="*/ 0 h 31"/>
                <a:gd name="T12" fmla="*/ 300 w 317"/>
                <a:gd name="T13" fmla="*/ 0 h 31"/>
                <a:gd name="T14" fmla="*/ 300 w 317"/>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317"/>
                <a:gd name="T25" fmla="*/ 0 h 31"/>
                <a:gd name="T26" fmla="*/ 317 w 317"/>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 h="31">
                  <a:moveTo>
                    <a:pt x="300" y="0"/>
                  </a:moveTo>
                  <a:lnTo>
                    <a:pt x="317" y="13"/>
                  </a:lnTo>
                  <a:lnTo>
                    <a:pt x="311" y="31"/>
                  </a:lnTo>
                  <a:lnTo>
                    <a:pt x="6" y="31"/>
                  </a:lnTo>
                  <a:lnTo>
                    <a:pt x="0" y="13"/>
                  </a:lnTo>
                  <a:lnTo>
                    <a:pt x="18" y="0"/>
                  </a:lnTo>
                  <a:lnTo>
                    <a:pt x="3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15" name="Freeform 154"/>
            <p:cNvSpPr>
              <a:spLocks/>
            </p:cNvSpPr>
            <p:nvPr/>
          </p:nvSpPr>
          <p:spPr bwMode="auto">
            <a:xfrm>
              <a:off x="4317" y="3749"/>
              <a:ext cx="98" cy="129"/>
            </a:xfrm>
            <a:custGeom>
              <a:avLst/>
              <a:gdLst>
                <a:gd name="T0" fmla="*/ 98 w 98"/>
                <a:gd name="T1" fmla="*/ 0 h 129"/>
                <a:gd name="T2" fmla="*/ 0 w 98"/>
                <a:gd name="T3" fmla="*/ 129 h 129"/>
                <a:gd name="T4" fmla="*/ 98 w 98"/>
                <a:gd name="T5" fmla="*/ 0 h 129"/>
                <a:gd name="T6" fmla="*/ 0 60000 65536"/>
                <a:gd name="T7" fmla="*/ 0 60000 65536"/>
                <a:gd name="T8" fmla="*/ 0 60000 65536"/>
                <a:gd name="T9" fmla="*/ 0 w 98"/>
                <a:gd name="T10" fmla="*/ 0 h 129"/>
                <a:gd name="T11" fmla="*/ 98 w 98"/>
                <a:gd name="T12" fmla="*/ 129 h 129"/>
              </a:gdLst>
              <a:ahLst/>
              <a:cxnLst>
                <a:cxn ang="T6">
                  <a:pos x="T0" y="T1"/>
                </a:cxn>
                <a:cxn ang="T7">
                  <a:pos x="T2" y="T3"/>
                </a:cxn>
                <a:cxn ang="T8">
                  <a:pos x="T4" y="T5"/>
                </a:cxn>
              </a:cxnLst>
              <a:rect l="T9" t="T10" r="T11" b="T12"/>
              <a:pathLst>
                <a:path w="98" h="129">
                  <a:moveTo>
                    <a:pt x="98" y="0"/>
                  </a:moveTo>
                  <a:lnTo>
                    <a:pt x="0" y="129"/>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16" name="Freeform 155"/>
            <p:cNvSpPr>
              <a:spLocks/>
            </p:cNvSpPr>
            <p:nvPr/>
          </p:nvSpPr>
          <p:spPr bwMode="auto">
            <a:xfrm>
              <a:off x="4306" y="3749"/>
              <a:ext cx="115" cy="160"/>
            </a:xfrm>
            <a:custGeom>
              <a:avLst/>
              <a:gdLst>
                <a:gd name="T0" fmla="*/ 103 w 115"/>
                <a:gd name="T1" fmla="*/ 0 h 160"/>
                <a:gd name="T2" fmla="*/ 115 w 115"/>
                <a:gd name="T3" fmla="*/ 0 h 160"/>
                <a:gd name="T4" fmla="*/ 115 w 115"/>
                <a:gd name="T5" fmla="*/ 0 h 160"/>
                <a:gd name="T6" fmla="*/ 23 w 115"/>
                <a:gd name="T7" fmla="*/ 160 h 160"/>
                <a:gd name="T8" fmla="*/ 17 w 115"/>
                <a:gd name="T9" fmla="*/ 123 h 160"/>
                <a:gd name="T10" fmla="*/ 0 w 115"/>
                <a:gd name="T11" fmla="*/ 110 h 160"/>
                <a:gd name="T12" fmla="*/ 103 w 115"/>
                <a:gd name="T13" fmla="*/ 0 h 160"/>
                <a:gd name="T14" fmla="*/ 103 w 115"/>
                <a:gd name="T15" fmla="*/ 0 h 160"/>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60"/>
                <a:gd name="T26" fmla="*/ 115 w 115"/>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60">
                  <a:moveTo>
                    <a:pt x="103" y="0"/>
                  </a:moveTo>
                  <a:lnTo>
                    <a:pt x="115" y="0"/>
                  </a:lnTo>
                  <a:lnTo>
                    <a:pt x="23" y="160"/>
                  </a:lnTo>
                  <a:lnTo>
                    <a:pt x="17" y="123"/>
                  </a:lnTo>
                  <a:lnTo>
                    <a:pt x="0" y="110"/>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17" name="Freeform 156"/>
            <p:cNvSpPr>
              <a:spLocks/>
            </p:cNvSpPr>
            <p:nvPr/>
          </p:nvSpPr>
          <p:spPr bwMode="auto">
            <a:xfrm>
              <a:off x="4225" y="3669"/>
              <a:ext cx="190" cy="80"/>
            </a:xfrm>
            <a:custGeom>
              <a:avLst/>
              <a:gdLst>
                <a:gd name="T0" fmla="*/ 0 w 190"/>
                <a:gd name="T1" fmla="*/ 0 h 80"/>
                <a:gd name="T2" fmla="*/ 190 w 190"/>
                <a:gd name="T3" fmla="*/ 80 h 80"/>
                <a:gd name="T4" fmla="*/ 0 w 190"/>
                <a:gd name="T5" fmla="*/ 0 h 80"/>
                <a:gd name="T6" fmla="*/ 0 60000 65536"/>
                <a:gd name="T7" fmla="*/ 0 60000 65536"/>
                <a:gd name="T8" fmla="*/ 0 60000 65536"/>
                <a:gd name="T9" fmla="*/ 0 w 190"/>
                <a:gd name="T10" fmla="*/ 0 h 80"/>
                <a:gd name="T11" fmla="*/ 190 w 190"/>
                <a:gd name="T12" fmla="*/ 80 h 80"/>
              </a:gdLst>
              <a:ahLst/>
              <a:cxnLst>
                <a:cxn ang="T6">
                  <a:pos x="T0" y="T1"/>
                </a:cxn>
                <a:cxn ang="T7">
                  <a:pos x="T2" y="T3"/>
                </a:cxn>
                <a:cxn ang="T8">
                  <a:pos x="T4" y="T5"/>
                </a:cxn>
              </a:cxnLst>
              <a:rect l="T9" t="T10" r="T11" b="T12"/>
              <a:pathLst>
                <a:path w="190" h="80">
                  <a:moveTo>
                    <a:pt x="0" y="0"/>
                  </a:moveTo>
                  <a:lnTo>
                    <a:pt x="190" y="8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18" name="Freeform 157"/>
            <p:cNvSpPr>
              <a:spLocks/>
            </p:cNvSpPr>
            <p:nvPr/>
          </p:nvSpPr>
          <p:spPr bwMode="auto">
            <a:xfrm>
              <a:off x="4219" y="3663"/>
              <a:ext cx="196" cy="86"/>
            </a:xfrm>
            <a:custGeom>
              <a:avLst/>
              <a:gdLst>
                <a:gd name="T0" fmla="*/ 0 w 196"/>
                <a:gd name="T1" fmla="*/ 6 h 86"/>
                <a:gd name="T2" fmla="*/ 6 w 196"/>
                <a:gd name="T3" fmla="*/ 0 h 86"/>
                <a:gd name="T4" fmla="*/ 196 w 196"/>
                <a:gd name="T5" fmla="*/ 80 h 86"/>
                <a:gd name="T6" fmla="*/ 196 w 196"/>
                <a:gd name="T7" fmla="*/ 86 h 86"/>
                <a:gd name="T8" fmla="*/ 0 w 196"/>
                <a:gd name="T9" fmla="*/ 6 h 86"/>
                <a:gd name="T10" fmla="*/ 0 60000 65536"/>
                <a:gd name="T11" fmla="*/ 0 60000 65536"/>
                <a:gd name="T12" fmla="*/ 0 60000 65536"/>
                <a:gd name="T13" fmla="*/ 0 60000 65536"/>
                <a:gd name="T14" fmla="*/ 0 60000 65536"/>
                <a:gd name="T15" fmla="*/ 0 w 196"/>
                <a:gd name="T16" fmla="*/ 0 h 86"/>
                <a:gd name="T17" fmla="*/ 196 w 196"/>
                <a:gd name="T18" fmla="*/ 86 h 86"/>
              </a:gdLst>
              <a:ahLst/>
              <a:cxnLst>
                <a:cxn ang="T10">
                  <a:pos x="T0" y="T1"/>
                </a:cxn>
                <a:cxn ang="T11">
                  <a:pos x="T2" y="T3"/>
                </a:cxn>
                <a:cxn ang="T12">
                  <a:pos x="T4" y="T5"/>
                </a:cxn>
                <a:cxn ang="T13">
                  <a:pos x="T6" y="T7"/>
                </a:cxn>
                <a:cxn ang="T14">
                  <a:pos x="T8" y="T9"/>
                </a:cxn>
              </a:cxnLst>
              <a:rect l="T15" t="T16" r="T17" b="T18"/>
              <a:pathLst>
                <a:path w="196" h="86">
                  <a:moveTo>
                    <a:pt x="0" y="6"/>
                  </a:moveTo>
                  <a:lnTo>
                    <a:pt x="6" y="0"/>
                  </a:lnTo>
                  <a:lnTo>
                    <a:pt x="196" y="80"/>
                  </a:lnTo>
                  <a:lnTo>
                    <a:pt x="196" y="8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19" name="Freeform 158"/>
            <p:cNvSpPr>
              <a:spLocks/>
            </p:cNvSpPr>
            <p:nvPr/>
          </p:nvSpPr>
          <p:spPr bwMode="auto">
            <a:xfrm>
              <a:off x="3914" y="3663"/>
              <a:ext cx="202" cy="86"/>
            </a:xfrm>
            <a:custGeom>
              <a:avLst/>
              <a:gdLst>
                <a:gd name="T0" fmla="*/ 0 w 202"/>
                <a:gd name="T1" fmla="*/ 86 h 86"/>
                <a:gd name="T2" fmla="*/ 202 w 202"/>
                <a:gd name="T3" fmla="*/ 0 h 86"/>
                <a:gd name="T4" fmla="*/ 0 w 202"/>
                <a:gd name="T5" fmla="*/ 86 h 86"/>
                <a:gd name="T6" fmla="*/ 0 60000 65536"/>
                <a:gd name="T7" fmla="*/ 0 60000 65536"/>
                <a:gd name="T8" fmla="*/ 0 60000 65536"/>
                <a:gd name="T9" fmla="*/ 0 w 202"/>
                <a:gd name="T10" fmla="*/ 0 h 86"/>
                <a:gd name="T11" fmla="*/ 202 w 202"/>
                <a:gd name="T12" fmla="*/ 86 h 86"/>
              </a:gdLst>
              <a:ahLst/>
              <a:cxnLst>
                <a:cxn ang="T6">
                  <a:pos x="T0" y="T1"/>
                </a:cxn>
                <a:cxn ang="T7">
                  <a:pos x="T2" y="T3"/>
                </a:cxn>
                <a:cxn ang="T8">
                  <a:pos x="T4" y="T5"/>
                </a:cxn>
              </a:cxnLst>
              <a:rect l="T9" t="T10" r="T11" b="T12"/>
              <a:pathLst>
                <a:path w="202" h="86">
                  <a:moveTo>
                    <a:pt x="0" y="86"/>
                  </a:moveTo>
                  <a:lnTo>
                    <a:pt x="202" y="0"/>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20" name="Freeform 159"/>
            <p:cNvSpPr>
              <a:spLocks/>
            </p:cNvSpPr>
            <p:nvPr/>
          </p:nvSpPr>
          <p:spPr bwMode="auto">
            <a:xfrm>
              <a:off x="3914" y="3663"/>
              <a:ext cx="202" cy="86"/>
            </a:xfrm>
            <a:custGeom>
              <a:avLst/>
              <a:gdLst>
                <a:gd name="T0" fmla="*/ 0 w 202"/>
                <a:gd name="T1" fmla="*/ 86 h 86"/>
                <a:gd name="T2" fmla="*/ 0 w 202"/>
                <a:gd name="T3" fmla="*/ 80 h 86"/>
                <a:gd name="T4" fmla="*/ 202 w 202"/>
                <a:gd name="T5" fmla="*/ 0 h 86"/>
                <a:gd name="T6" fmla="*/ 202 w 202"/>
                <a:gd name="T7" fmla="*/ 6 h 86"/>
                <a:gd name="T8" fmla="*/ 0 w 202"/>
                <a:gd name="T9" fmla="*/ 86 h 86"/>
                <a:gd name="T10" fmla="*/ 0 60000 65536"/>
                <a:gd name="T11" fmla="*/ 0 60000 65536"/>
                <a:gd name="T12" fmla="*/ 0 60000 65536"/>
                <a:gd name="T13" fmla="*/ 0 60000 65536"/>
                <a:gd name="T14" fmla="*/ 0 60000 65536"/>
                <a:gd name="T15" fmla="*/ 0 w 202"/>
                <a:gd name="T16" fmla="*/ 0 h 86"/>
                <a:gd name="T17" fmla="*/ 202 w 202"/>
                <a:gd name="T18" fmla="*/ 86 h 86"/>
              </a:gdLst>
              <a:ahLst/>
              <a:cxnLst>
                <a:cxn ang="T10">
                  <a:pos x="T0" y="T1"/>
                </a:cxn>
                <a:cxn ang="T11">
                  <a:pos x="T2" y="T3"/>
                </a:cxn>
                <a:cxn ang="T12">
                  <a:pos x="T4" y="T5"/>
                </a:cxn>
                <a:cxn ang="T13">
                  <a:pos x="T6" y="T7"/>
                </a:cxn>
                <a:cxn ang="T14">
                  <a:pos x="T8" y="T9"/>
                </a:cxn>
              </a:cxnLst>
              <a:rect l="T15" t="T16" r="T17" b="T18"/>
              <a:pathLst>
                <a:path w="202" h="86">
                  <a:moveTo>
                    <a:pt x="0" y="86"/>
                  </a:moveTo>
                  <a:lnTo>
                    <a:pt x="0" y="80"/>
                  </a:lnTo>
                  <a:lnTo>
                    <a:pt x="202" y="0"/>
                  </a:lnTo>
                  <a:lnTo>
                    <a:pt x="202" y="6"/>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21" name="Freeform 160"/>
            <p:cNvSpPr>
              <a:spLocks/>
            </p:cNvSpPr>
            <p:nvPr/>
          </p:nvSpPr>
          <p:spPr bwMode="auto">
            <a:xfrm>
              <a:off x="3909" y="3749"/>
              <a:ext cx="103" cy="129"/>
            </a:xfrm>
            <a:custGeom>
              <a:avLst/>
              <a:gdLst>
                <a:gd name="T0" fmla="*/ 103 w 103"/>
                <a:gd name="T1" fmla="*/ 129 h 129"/>
                <a:gd name="T2" fmla="*/ 0 w 103"/>
                <a:gd name="T3" fmla="*/ 0 h 129"/>
                <a:gd name="T4" fmla="*/ 103 w 103"/>
                <a:gd name="T5" fmla="*/ 129 h 129"/>
                <a:gd name="T6" fmla="*/ 0 60000 65536"/>
                <a:gd name="T7" fmla="*/ 0 60000 65536"/>
                <a:gd name="T8" fmla="*/ 0 60000 65536"/>
                <a:gd name="T9" fmla="*/ 0 w 103"/>
                <a:gd name="T10" fmla="*/ 0 h 129"/>
                <a:gd name="T11" fmla="*/ 103 w 103"/>
                <a:gd name="T12" fmla="*/ 129 h 129"/>
              </a:gdLst>
              <a:ahLst/>
              <a:cxnLst>
                <a:cxn ang="T6">
                  <a:pos x="T0" y="T1"/>
                </a:cxn>
                <a:cxn ang="T7">
                  <a:pos x="T2" y="T3"/>
                </a:cxn>
                <a:cxn ang="T8">
                  <a:pos x="T4" y="T5"/>
                </a:cxn>
              </a:cxnLst>
              <a:rect l="T9" t="T10" r="T11" b="T12"/>
              <a:pathLst>
                <a:path w="103" h="129">
                  <a:moveTo>
                    <a:pt x="103" y="129"/>
                  </a:moveTo>
                  <a:lnTo>
                    <a:pt x="0" y="0"/>
                  </a:lnTo>
                  <a:lnTo>
                    <a:pt x="103"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22" name="Line 161"/>
            <p:cNvSpPr>
              <a:spLocks noChangeShapeType="1"/>
            </p:cNvSpPr>
            <p:nvPr/>
          </p:nvSpPr>
          <p:spPr bwMode="auto">
            <a:xfrm flipH="1">
              <a:off x="4311" y="3749"/>
              <a:ext cx="104"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23" name="Line 162"/>
            <p:cNvSpPr>
              <a:spLocks noChangeShapeType="1"/>
            </p:cNvSpPr>
            <p:nvPr/>
          </p:nvSpPr>
          <p:spPr bwMode="auto">
            <a:xfrm flipH="1" flipV="1">
              <a:off x="3909" y="3749"/>
              <a:ext cx="97"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24" name="Freeform 163"/>
            <p:cNvSpPr>
              <a:spLocks/>
            </p:cNvSpPr>
            <p:nvPr/>
          </p:nvSpPr>
          <p:spPr bwMode="auto">
            <a:xfrm>
              <a:off x="3903" y="3749"/>
              <a:ext cx="121" cy="153"/>
            </a:xfrm>
            <a:custGeom>
              <a:avLst/>
              <a:gdLst>
                <a:gd name="T0" fmla="*/ 0 w 121"/>
                <a:gd name="T1" fmla="*/ 0 h 153"/>
                <a:gd name="T2" fmla="*/ 6 w 121"/>
                <a:gd name="T3" fmla="*/ 0 h 153"/>
                <a:gd name="T4" fmla="*/ 11 w 121"/>
                <a:gd name="T5" fmla="*/ 0 h 153"/>
                <a:gd name="T6" fmla="*/ 121 w 121"/>
                <a:gd name="T7" fmla="*/ 110 h 153"/>
                <a:gd name="T8" fmla="*/ 103 w 121"/>
                <a:gd name="T9" fmla="*/ 123 h 153"/>
                <a:gd name="T10" fmla="*/ 98 w 121"/>
                <a:gd name="T11" fmla="*/ 153 h 153"/>
                <a:gd name="T12" fmla="*/ 0 w 121"/>
                <a:gd name="T13" fmla="*/ 0 h 153"/>
                <a:gd name="T14" fmla="*/ 0 w 121"/>
                <a:gd name="T15" fmla="*/ 0 h 153"/>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53"/>
                <a:gd name="T26" fmla="*/ 121 w 121"/>
                <a:gd name="T27" fmla="*/ 153 h 1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53">
                  <a:moveTo>
                    <a:pt x="0" y="0"/>
                  </a:moveTo>
                  <a:lnTo>
                    <a:pt x="6" y="0"/>
                  </a:lnTo>
                  <a:lnTo>
                    <a:pt x="11" y="0"/>
                  </a:lnTo>
                  <a:lnTo>
                    <a:pt x="121" y="110"/>
                  </a:lnTo>
                  <a:lnTo>
                    <a:pt x="103" y="123"/>
                  </a:lnTo>
                  <a:lnTo>
                    <a:pt x="98" y="1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25" name="Freeform 164"/>
            <p:cNvSpPr>
              <a:spLocks/>
            </p:cNvSpPr>
            <p:nvPr/>
          </p:nvSpPr>
          <p:spPr bwMode="auto">
            <a:xfrm>
              <a:off x="4323" y="3902"/>
              <a:ext cx="1" cy="56"/>
            </a:xfrm>
            <a:custGeom>
              <a:avLst/>
              <a:gdLst>
                <a:gd name="T0" fmla="*/ 0 w 1"/>
                <a:gd name="T1" fmla="*/ 56 h 56"/>
                <a:gd name="T2" fmla="*/ 0 w 1"/>
                <a:gd name="T3" fmla="*/ 0 h 56"/>
                <a:gd name="T4" fmla="*/ 0 w 1"/>
                <a:gd name="T5" fmla="*/ 56 h 56"/>
                <a:gd name="T6" fmla="*/ 0 60000 65536"/>
                <a:gd name="T7" fmla="*/ 0 60000 65536"/>
                <a:gd name="T8" fmla="*/ 0 60000 65536"/>
                <a:gd name="T9" fmla="*/ 0 w 1"/>
                <a:gd name="T10" fmla="*/ 0 h 56"/>
                <a:gd name="T11" fmla="*/ 1 w 1"/>
                <a:gd name="T12" fmla="*/ 56 h 56"/>
              </a:gdLst>
              <a:ahLst/>
              <a:cxnLst>
                <a:cxn ang="T6">
                  <a:pos x="T0" y="T1"/>
                </a:cxn>
                <a:cxn ang="T7">
                  <a:pos x="T2" y="T3"/>
                </a:cxn>
                <a:cxn ang="T8">
                  <a:pos x="T4" y="T5"/>
                </a:cxn>
              </a:cxnLst>
              <a:rect l="T9" t="T10" r="T11" b="T12"/>
              <a:pathLst>
                <a:path w="1" h="56">
                  <a:moveTo>
                    <a:pt x="0" y="56"/>
                  </a:moveTo>
                  <a:lnTo>
                    <a:pt x="0" y="0"/>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26" name="Freeform 165"/>
            <p:cNvSpPr>
              <a:spLocks/>
            </p:cNvSpPr>
            <p:nvPr/>
          </p:nvSpPr>
          <p:spPr bwMode="auto">
            <a:xfrm>
              <a:off x="3909" y="3577"/>
              <a:ext cx="1" cy="172"/>
            </a:xfrm>
            <a:custGeom>
              <a:avLst/>
              <a:gdLst>
                <a:gd name="T0" fmla="*/ 0 w 1"/>
                <a:gd name="T1" fmla="*/ 0 h 172"/>
                <a:gd name="T2" fmla="*/ 0 w 1"/>
                <a:gd name="T3" fmla="*/ 172 h 172"/>
                <a:gd name="T4" fmla="*/ 0 w 1"/>
                <a:gd name="T5" fmla="*/ 0 h 172"/>
                <a:gd name="T6" fmla="*/ 0 60000 65536"/>
                <a:gd name="T7" fmla="*/ 0 60000 65536"/>
                <a:gd name="T8" fmla="*/ 0 60000 65536"/>
                <a:gd name="T9" fmla="*/ 0 w 1"/>
                <a:gd name="T10" fmla="*/ 0 h 172"/>
                <a:gd name="T11" fmla="*/ 1 w 1"/>
                <a:gd name="T12" fmla="*/ 172 h 172"/>
              </a:gdLst>
              <a:ahLst/>
              <a:cxnLst>
                <a:cxn ang="T6">
                  <a:pos x="T0" y="T1"/>
                </a:cxn>
                <a:cxn ang="T7">
                  <a:pos x="T2" y="T3"/>
                </a:cxn>
                <a:cxn ang="T8">
                  <a:pos x="T4" y="T5"/>
                </a:cxn>
              </a:cxnLst>
              <a:rect l="T9" t="T10" r="T11" b="T12"/>
              <a:pathLst>
                <a:path w="1" h="172">
                  <a:moveTo>
                    <a:pt x="0" y="0"/>
                  </a:moveTo>
                  <a:lnTo>
                    <a:pt x="0" y="1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27" name="Line 166"/>
            <p:cNvSpPr>
              <a:spLocks noChangeShapeType="1"/>
            </p:cNvSpPr>
            <p:nvPr/>
          </p:nvSpPr>
          <p:spPr bwMode="auto">
            <a:xfrm flipV="1">
              <a:off x="4323" y="389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28" name="Line 167"/>
            <p:cNvSpPr>
              <a:spLocks noChangeShapeType="1"/>
            </p:cNvSpPr>
            <p:nvPr/>
          </p:nvSpPr>
          <p:spPr bwMode="auto">
            <a:xfrm>
              <a:off x="3909" y="3577"/>
              <a:ext cx="1" cy="1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29" name="Freeform 168"/>
            <p:cNvSpPr>
              <a:spLocks/>
            </p:cNvSpPr>
            <p:nvPr/>
          </p:nvSpPr>
          <p:spPr bwMode="auto">
            <a:xfrm>
              <a:off x="4421" y="3393"/>
              <a:ext cx="1" cy="356"/>
            </a:xfrm>
            <a:custGeom>
              <a:avLst/>
              <a:gdLst>
                <a:gd name="T0" fmla="*/ 0 w 1"/>
                <a:gd name="T1" fmla="*/ 0 h 356"/>
                <a:gd name="T2" fmla="*/ 0 w 1"/>
                <a:gd name="T3" fmla="*/ 356 h 356"/>
                <a:gd name="T4" fmla="*/ 0 w 1"/>
                <a:gd name="T5" fmla="*/ 0 h 356"/>
                <a:gd name="T6" fmla="*/ 0 60000 65536"/>
                <a:gd name="T7" fmla="*/ 0 60000 65536"/>
                <a:gd name="T8" fmla="*/ 0 60000 65536"/>
                <a:gd name="T9" fmla="*/ 0 w 1"/>
                <a:gd name="T10" fmla="*/ 0 h 356"/>
                <a:gd name="T11" fmla="*/ 1 w 1"/>
                <a:gd name="T12" fmla="*/ 356 h 356"/>
              </a:gdLst>
              <a:ahLst/>
              <a:cxnLst>
                <a:cxn ang="T6">
                  <a:pos x="T0" y="T1"/>
                </a:cxn>
                <a:cxn ang="T7">
                  <a:pos x="T2" y="T3"/>
                </a:cxn>
                <a:cxn ang="T8">
                  <a:pos x="T4" y="T5"/>
                </a:cxn>
              </a:cxnLst>
              <a:rect l="T9" t="T10" r="T11" b="T12"/>
              <a:pathLst>
                <a:path w="1" h="356">
                  <a:moveTo>
                    <a:pt x="0" y="0"/>
                  </a:moveTo>
                  <a:lnTo>
                    <a:pt x="0" y="3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30" name="Freeform 169"/>
            <p:cNvSpPr>
              <a:spLocks/>
            </p:cNvSpPr>
            <p:nvPr/>
          </p:nvSpPr>
          <p:spPr bwMode="auto">
            <a:xfrm>
              <a:off x="4484" y="3258"/>
              <a:ext cx="115" cy="43"/>
            </a:xfrm>
            <a:custGeom>
              <a:avLst/>
              <a:gdLst>
                <a:gd name="T0" fmla="*/ 115 w 115"/>
                <a:gd name="T1" fmla="*/ 0 h 43"/>
                <a:gd name="T2" fmla="*/ 0 w 115"/>
                <a:gd name="T3" fmla="*/ 43 h 43"/>
                <a:gd name="T4" fmla="*/ 115 w 115"/>
                <a:gd name="T5" fmla="*/ 0 h 43"/>
                <a:gd name="T6" fmla="*/ 0 60000 65536"/>
                <a:gd name="T7" fmla="*/ 0 60000 65536"/>
                <a:gd name="T8" fmla="*/ 0 60000 65536"/>
                <a:gd name="T9" fmla="*/ 0 w 115"/>
                <a:gd name="T10" fmla="*/ 0 h 43"/>
                <a:gd name="T11" fmla="*/ 115 w 115"/>
                <a:gd name="T12" fmla="*/ 43 h 43"/>
              </a:gdLst>
              <a:ahLst/>
              <a:cxnLst>
                <a:cxn ang="T6">
                  <a:pos x="T0" y="T1"/>
                </a:cxn>
                <a:cxn ang="T7">
                  <a:pos x="T2" y="T3"/>
                </a:cxn>
                <a:cxn ang="T8">
                  <a:pos x="T4" y="T5"/>
                </a:cxn>
              </a:cxnLst>
              <a:rect l="T9" t="T10" r="T11" b="T12"/>
              <a:pathLst>
                <a:path w="115" h="43">
                  <a:moveTo>
                    <a:pt x="115" y="0"/>
                  </a:moveTo>
                  <a:lnTo>
                    <a:pt x="0" y="43"/>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31" name="Line 170"/>
            <p:cNvSpPr>
              <a:spLocks noChangeShapeType="1"/>
            </p:cNvSpPr>
            <p:nvPr/>
          </p:nvSpPr>
          <p:spPr bwMode="auto">
            <a:xfrm>
              <a:off x="4421" y="3387"/>
              <a:ext cx="1" cy="3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32" name="Line 171"/>
            <p:cNvSpPr>
              <a:spLocks noChangeShapeType="1"/>
            </p:cNvSpPr>
            <p:nvPr/>
          </p:nvSpPr>
          <p:spPr bwMode="auto">
            <a:xfrm flipH="1">
              <a:off x="4484" y="3258"/>
              <a:ext cx="109" cy="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33" name="Freeform 172"/>
            <p:cNvSpPr>
              <a:spLocks/>
            </p:cNvSpPr>
            <p:nvPr/>
          </p:nvSpPr>
          <p:spPr bwMode="auto">
            <a:xfrm>
              <a:off x="4311" y="3154"/>
              <a:ext cx="75" cy="117"/>
            </a:xfrm>
            <a:custGeom>
              <a:avLst/>
              <a:gdLst>
                <a:gd name="T0" fmla="*/ 75 w 75"/>
                <a:gd name="T1" fmla="*/ 117 h 117"/>
                <a:gd name="T2" fmla="*/ 0 w 75"/>
                <a:gd name="T3" fmla="*/ 0 h 117"/>
                <a:gd name="T4" fmla="*/ 75 w 75"/>
                <a:gd name="T5" fmla="*/ 117 h 117"/>
                <a:gd name="T6" fmla="*/ 0 60000 65536"/>
                <a:gd name="T7" fmla="*/ 0 60000 65536"/>
                <a:gd name="T8" fmla="*/ 0 60000 65536"/>
                <a:gd name="T9" fmla="*/ 0 w 75"/>
                <a:gd name="T10" fmla="*/ 0 h 117"/>
                <a:gd name="T11" fmla="*/ 75 w 75"/>
                <a:gd name="T12" fmla="*/ 117 h 117"/>
              </a:gdLst>
              <a:ahLst/>
              <a:cxnLst>
                <a:cxn ang="T6">
                  <a:pos x="T0" y="T1"/>
                </a:cxn>
                <a:cxn ang="T7">
                  <a:pos x="T2" y="T3"/>
                </a:cxn>
                <a:cxn ang="T8">
                  <a:pos x="T4" y="T5"/>
                </a:cxn>
              </a:cxnLst>
              <a:rect l="T9" t="T10" r="T11" b="T12"/>
              <a:pathLst>
                <a:path w="75" h="117">
                  <a:moveTo>
                    <a:pt x="75" y="117"/>
                  </a:moveTo>
                  <a:lnTo>
                    <a:pt x="0" y="0"/>
                  </a:lnTo>
                  <a:lnTo>
                    <a:pt x="75"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34" name="Freeform 173"/>
            <p:cNvSpPr>
              <a:spLocks/>
            </p:cNvSpPr>
            <p:nvPr/>
          </p:nvSpPr>
          <p:spPr bwMode="auto">
            <a:xfrm>
              <a:off x="4306" y="3148"/>
              <a:ext cx="80" cy="123"/>
            </a:xfrm>
            <a:custGeom>
              <a:avLst/>
              <a:gdLst>
                <a:gd name="T0" fmla="*/ 80 w 80"/>
                <a:gd name="T1" fmla="*/ 123 h 123"/>
                <a:gd name="T2" fmla="*/ 74 w 80"/>
                <a:gd name="T3" fmla="*/ 123 h 123"/>
                <a:gd name="T4" fmla="*/ 0 w 80"/>
                <a:gd name="T5" fmla="*/ 6 h 123"/>
                <a:gd name="T6" fmla="*/ 5 w 80"/>
                <a:gd name="T7" fmla="*/ 0 h 123"/>
                <a:gd name="T8" fmla="*/ 80 w 80"/>
                <a:gd name="T9" fmla="*/ 123 h 123"/>
                <a:gd name="T10" fmla="*/ 0 60000 65536"/>
                <a:gd name="T11" fmla="*/ 0 60000 65536"/>
                <a:gd name="T12" fmla="*/ 0 60000 65536"/>
                <a:gd name="T13" fmla="*/ 0 60000 65536"/>
                <a:gd name="T14" fmla="*/ 0 60000 65536"/>
                <a:gd name="T15" fmla="*/ 0 w 80"/>
                <a:gd name="T16" fmla="*/ 0 h 123"/>
                <a:gd name="T17" fmla="*/ 80 w 80"/>
                <a:gd name="T18" fmla="*/ 123 h 123"/>
              </a:gdLst>
              <a:ahLst/>
              <a:cxnLst>
                <a:cxn ang="T10">
                  <a:pos x="T0" y="T1"/>
                </a:cxn>
                <a:cxn ang="T11">
                  <a:pos x="T2" y="T3"/>
                </a:cxn>
                <a:cxn ang="T12">
                  <a:pos x="T4" y="T5"/>
                </a:cxn>
                <a:cxn ang="T13">
                  <a:pos x="T6" y="T7"/>
                </a:cxn>
                <a:cxn ang="T14">
                  <a:pos x="T8" y="T9"/>
                </a:cxn>
              </a:cxnLst>
              <a:rect l="T15" t="T16" r="T17" b="T18"/>
              <a:pathLst>
                <a:path w="80" h="123">
                  <a:moveTo>
                    <a:pt x="80" y="123"/>
                  </a:moveTo>
                  <a:lnTo>
                    <a:pt x="74" y="123"/>
                  </a:lnTo>
                  <a:lnTo>
                    <a:pt x="0" y="6"/>
                  </a:lnTo>
                  <a:lnTo>
                    <a:pt x="5" y="0"/>
                  </a:lnTo>
                  <a:lnTo>
                    <a:pt x="80"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35" name="Freeform 174"/>
            <p:cNvSpPr>
              <a:spLocks/>
            </p:cNvSpPr>
            <p:nvPr/>
          </p:nvSpPr>
          <p:spPr bwMode="auto">
            <a:xfrm>
              <a:off x="4006" y="3902"/>
              <a:ext cx="1" cy="49"/>
            </a:xfrm>
            <a:custGeom>
              <a:avLst/>
              <a:gdLst>
                <a:gd name="T0" fmla="*/ 0 w 1"/>
                <a:gd name="T1" fmla="*/ 0 h 49"/>
                <a:gd name="T2" fmla="*/ 0 w 1"/>
                <a:gd name="T3" fmla="*/ 49 h 49"/>
                <a:gd name="T4" fmla="*/ 0 w 1"/>
                <a:gd name="T5" fmla="*/ 0 h 49"/>
                <a:gd name="T6" fmla="*/ 0 60000 65536"/>
                <a:gd name="T7" fmla="*/ 0 60000 65536"/>
                <a:gd name="T8" fmla="*/ 0 60000 65536"/>
                <a:gd name="T9" fmla="*/ 0 w 1"/>
                <a:gd name="T10" fmla="*/ 0 h 49"/>
                <a:gd name="T11" fmla="*/ 1 w 1"/>
                <a:gd name="T12" fmla="*/ 49 h 49"/>
              </a:gdLst>
              <a:ahLst/>
              <a:cxnLst>
                <a:cxn ang="T6">
                  <a:pos x="T0" y="T1"/>
                </a:cxn>
                <a:cxn ang="T7">
                  <a:pos x="T2" y="T3"/>
                </a:cxn>
                <a:cxn ang="T8">
                  <a:pos x="T4" y="T5"/>
                </a:cxn>
              </a:cxnLst>
              <a:rect l="T9" t="T10" r="T11" b="T12"/>
              <a:pathLst>
                <a:path w="1" h="49">
                  <a:moveTo>
                    <a:pt x="0" y="0"/>
                  </a:moveTo>
                  <a:lnTo>
                    <a:pt x="0" y="4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36" name="Freeform 175"/>
            <p:cNvSpPr>
              <a:spLocks/>
            </p:cNvSpPr>
            <p:nvPr/>
          </p:nvSpPr>
          <p:spPr bwMode="auto">
            <a:xfrm>
              <a:off x="3782" y="3577"/>
              <a:ext cx="127" cy="1"/>
            </a:xfrm>
            <a:custGeom>
              <a:avLst/>
              <a:gdLst>
                <a:gd name="T0" fmla="*/ 0 w 127"/>
                <a:gd name="T1" fmla="*/ 0 h 1"/>
                <a:gd name="T2" fmla="*/ 127 w 127"/>
                <a:gd name="T3" fmla="*/ 0 h 1"/>
                <a:gd name="T4" fmla="*/ 0 w 127"/>
                <a:gd name="T5" fmla="*/ 0 h 1"/>
                <a:gd name="T6" fmla="*/ 0 60000 65536"/>
                <a:gd name="T7" fmla="*/ 0 60000 65536"/>
                <a:gd name="T8" fmla="*/ 0 60000 65536"/>
                <a:gd name="T9" fmla="*/ 0 w 127"/>
                <a:gd name="T10" fmla="*/ 0 h 1"/>
                <a:gd name="T11" fmla="*/ 127 w 127"/>
                <a:gd name="T12" fmla="*/ 1 h 1"/>
              </a:gdLst>
              <a:ahLst/>
              <a:cxnLst>
                <a:cxn ang="T6">
                  <a:pos x="T0" y="T1"/>
                </a:cxn>
                <a:cxn ang="T7">
                  <a:pos x="T2" y="T3"/>
                </a:cxn>
                <a:cxn ang="T8">
                  <a:pos x="T4" y="T5"/>
                </a:cxn>
              </a:cxnLst>
              <a:rect l="T9" t="T10" r="T11" b="T12"/>
              <a:pathLst>
                <a:path w="127" h="1">
                  <a:moveTo>
                    <a:pt x="0" y="0"/>
                  </a:moveTo>
                  <a:lnTo>
                    <a:pt x="12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37" name="Line 176"/>
            <p:cNvSpPr>
              <a:spLocks noChangeShapeType="1"/>
            </p:cNvSpPr>
            <p:nvPr/>
          </p:nvSpPr>
          <p:spPr bwMode="auto">
            <a:xfrm>
              <a:off x="4006" y="389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38" name="Line 177"/>
            <p:cNvSpPr>
              <a:spLocks noChangeShapeType="1"/>
            </p:cNvSpPr>
            <p:nvPr/>
          </p:nvSpPr>
          <p:spPr bwMode="auto">
            <a:xfrm>
              <a:off x="3776" y="3577"/>
              <a:ext cx="13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39" name="Freeform 178"/>
            <p:cNvSpPr>
              <a:spLocks/>
            </p:cNvSpPr>
            <p:nvPr/>
          </p:nvSpPr>
          <p:spPr bwMode="auto">
            <a:xfrm>
              <a:off x="3719" y="3430"/>
              <a:ext cx="1" cy="86"/>
            </a:xfrm>
            <a:custGeom>
              <a:avLst/>
              <a:gdLst>
                <a:gd name="T0" fmla="*/ 0 w 1"/>
                <a:gd name="T1" fmla="*/ 0 h 86"/>
                <a:gd name="T2" fmla="*/ 0 w 1"/>
                <a:gd name="T3" fmla="*/ 86 h 86"/>
                <a:gd name="T4" fmla="*/ 0 w 1"/>
                <a:gd name="T5" fmla="*/ 0 h 86"/>
                <a:gd name="T6" fmla="*/ 0 60000 65536"/>
                <a:gd name="T7" fmla="*/ 0 60000 65536"/>
                <a:gd name="T8" fmla="*/ 0 60000 65536"/>
                <a:gd name="T9" fmla="*/ 0 w 1"/>
                <a:gd name="T10" fmla="*/ 0 h 86"/>
                <a:gd name="T11" fmla="*/ 1 w 1"/>
                <a:gd name="T12" fmla="*/ 86 h 86"/>
              </a:gdLst>
              <a:ahLst/>
              <a:cxnLst>
                <a:cxn ang="T6">
                  <a:pos x="T0" y="T1"/>
                </a:cxn>
                <a:cxn ang="T7">
                  <a:pos x="T2" y="T3"/>
                </a:cxn>
                <a:cxn ang="T8">
                  <a:pos x="T4" y="T5"/>
                </a:cxn>
              </a:cxnLst>
              <a:rect l="T9" t="T10" r="T11" b="T12"/>
              <a:pathLst>
                <a:path w="1" h="86">
                  <a:moveTo>
                    <a:pt x="0" y="0"/>
                  </a:moveTo>
                  <a:lnTo>
                    <a:pt x="0"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40" name="Freeform 179"/>
            <p:cNvSpPr>
              <a:spLocks/>
            </p:cNvSpPr>
            <p:nvPr/>
          </p:nvSpPr>
          <p:spPr bwMode="auto">
            <a:xfrm>
              <a:off x="3592" y="3375"/>
              <a:ext cx="92" cy="1"/>
            </a:xfrm>
            <a:custGeom>
              <a:avLst/>
              <a:gdLst>
                <a:gd name="T0" fmla="*/ 0 w 92"/>
                <a:gd name="T1" fmla="*/ 0 h 1"/>
                <a:gd name="T2" fmla="*/ 92 w 92"/>
                <a:gd name="T3" fmla="*/ 0 h 1"/>
                <a:gd name="T4" fmla="*/ 0 w 92"/>
                <a:gd name="T5" fmla="*/ 0 h 1"/>
                <a:gd name="T6" fmla="*/ 0 60000 65536"/>
                <a:gd name="T7" fmla="*/ 0 60000 65536"/>
                <a:gd name="T8" fmla="*/ 0 60000 65536"/>
                <a:gd name="T9" fmla="*/ 0 w 92"/>
                <a:gd name="T10" fmla="*/ 0 h 1"/>
                <a:gd name="T11" fmla="*/ 92 w 92"/>
                <a:gd name="T12" fmla="*/ 1 h 1"/>
              </a:gdLst>
              <a:ahLst/>
              <a:cxnLst>
                <a:cxn ang="T6">
                  <a:pos x="T0" y="T1"/>
                </a:cxn>
                <a:cxn ang="T7">
                  <a:pos x="T2" y="T3"/>
                </a:cxn>
                <a:cxn ang="T8">
                  <a:pos x="T4" y="T5"/>
                </a:cxn>
              </a:cxnLst>
              <a:rect l="T9" t="T10" r="T11" b="T12"/>
              <a:pathLst>
                <a:path w="92" h="1">
                  <a:moveTo>
                    <a:pt x="0" y="0"/>
                  </a:move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41" name="Line 180"/>
            <p:cNvSpPr>
              <a:spLocks noChangeShapeType="1"/>
            </p:cNvSpPr>
            <p:nvPr/>
          </p:nvSpPr>
          <p:spPr bwMode="auto">
            <a:xfrm>
              <a:off x="3719" y="3430"/>
              <a:ext cx="1" cy="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42" name="Line 181"/>
            <p:cNvSpPr>
              <a:spLocks noChangeShapeType="1"/>
            </p:cNvSpPr>
            <p:nvPr/>
          </p:nvSpPr>
          <p:spPr bwMode="auto">
            <a:xfrm>
              <a:off x="3587" y="3375"/>
              <a:ext cx="9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43" name="Freeform 182"/>
            <p:cNvSpPr>
              <a:spLocks/>
            </p:cNvSpPr>
            <p:nvPr/>
          </p:nvSpPr>
          <p:spPr bwMode="auto">
            <a:xfrm>
              <a:off x="3592" y="3350"/>
              <a:ext cx="92" cy="1"/>
            </a:xfrm>
            <a:custGeom>
              <a:avLst/>
              <a:gdLst>
                <a:gd name="T0" fmla="*/ 0 w 92"/>
                <a:gd name="T1" fmla="*/ 0 h 1"/>
                <a:gd name="T2" fmla="*/ 92 w 92"/>
                <a:gd name="T3" fmla="*/ 0 h 1"/>
                <a:gd name="T4" fmla="*/ 0 w 92"/>
                <a:gd name="T5" fmla="*/ 0 h 1"/>
                <a:gd name="T6" fmla="*/ 0 60000 65536"/>
                <a:gd name="T7" fmla="*/ 0 60000 65536"/>
                <a:gd name="T8" fmla="*/ 0 60000 65536"/>
                <a:gd name="T9" fmla="*/ 0 w 92"/>
                <a:gd name="T10" fmla="*/ 0 h 1"/>
                <a:gd name="T11" fmla="*/ 92 w 92"/>
                <a:gd name="T12" fmla="*/ 1 h 1"/>
              </a:gdLst>
              <a:ahLst/>
              <a:cxnLst>
                <a:cxn ang="T6">
                  <a:pos x="T0" y="T1"/>
                </a:cxn>
                <a:cxn ang="T7">
                  <a:pos x="T2" y="T3"/>
                </a:cxn>
                <a:cxn ang="T8">
                  <a:pos x="T4" y="T5"/>
                </a:cxn>
              </a:cxnLst>
              <a:rect l="T9" t="T10" r="T11" b="T12"/>
              <a:pathLst>
                <a:path w="92" h="1">
                  <a:moveTo>
                    <a:pt x="0" y="0"/>
                  </a:move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44" name="Freeform 183"/>
            <p:cNvSpPr>
              <a:spLocks/>
            </p:cNvSpPr>
            <p:nvPr/>
          </p:nvSpPr>
          <p:spPr bwMode="auto">
            <a:xfrm>
              <a:off x="3776" y="3363"/>
              <a:ext cx="87" cy="1"/>
            </a:xfrm>
            <a:custGeom>
              <a:avLst/>
              <a:gdLst>
                <a:gd name="T0" fmla="*/ 87 w 87"/>
                <a:gd name="T1" fmla="*/ 0 h 1"/>
                <a:gd name="T2" fmla="*/ 0 w 87"/>
                <a:gd name="T3" fmla="*/ 0 h 1"/>
                <a:gd name="T4" fmla="*/ 87 w 87"/>
                <a:gd name="T5" fmla="*/ 0 h 1"/>
                <a:gd name="T6" fmla="*/ 0 60000 65536"/>
                <a:gd name="T7" fmla="*/ 0 60000 65536"/>
                <a:gd name="T8" fmla="*/ 0 60000 65536"/>
                <a:gd name="T9" fmla="*/ 0 w 87"/>
                <a:gd name="T10" fmla="*/ 0 h 1"/>
                <a:gd name="T11" fmla="*/ 87 w 87"/>
                <a:gd name="T12" fmla="*/ 1 h 1"/>
              </a:gdLst>
              <a:ahLst/>
              <a:cxnLst>
                <a:cxn ang="T6">
                  <a:pos x="T0" y="T1"/>
                </a:cxn>
                <a:cxn ang="T7">
                  <a:pos x="T2" y="T3"/>
                </a:cxn>
                <a:cxn ang="T8">
                  <a:pos x="T4" y="T5"/>
                </a:cxn>
              </a:cxnLst>
              <a:rect l="T9" t="T10" r="T11" b="T12"/>
              <a:pathLst>
                <a:path w="87" h="1">
                  <a:moveTo>
                    <a:pt x="87" y="0"/>
                  </a:moveTo>
                  <a:lnTo>
                    <a:pt x="0" y="0"/>
                  </a:lnTo>
                  <a:lnTo>
                    <a:pt x="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45" name="Line 184"/>
            <p:cNvSpPr>
              <a:spLocks noChangeShapeType="1"/>
            </p:cNvSpPr>
            <p:nvPr/>
          </p:nvSpPr>
          <p:spPr bwMode="auto">
            <a:xfrm>
              <a:off x="3587" y="3350"/>
              <a:ext cx="9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46" name="Line 185"/>
            <p:cNvSpPr>
              <a:spLocks noChangeShapeType="1"/>
            </p:cNvSpPr>
            <p:nvPr/>
          </p:nvSpPr>
          <p:spPr bwMode="auto">
            <a:xfrm flipH="1">
              <a:off x="3771" y="3363"/>
              <a:ext cx="8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47" name="Freeform 186"/>
            <p:cNvSpPr>
              <a:spLocks/>
            </p:cNvSpPr>
            <p:nvPr/>
          </p:nvSpPr>
          <p:spPr bwMode="auto">
            <a:xfrm>
              <a:off x="3719" y="3228"/>
              <a:ext cx="1" cy="73"/>
            </a:xfrm>
            <a:custGeom>
              <a:avLst/>
              <a:gdLst>
                <a:gd name="T0" fmla="*/ 0 w 1"/>
                <a:gd name="T1" fmla="*/ 0 h 73"/>
                <a:gd name="T2" fmla="*/ 0 w 1"/>
                <a:gd name="T3" fmla="*/ 73 h 73"/>
                <a:gd name="T4" fmla="*/ 0 w 1"/>
                <a:gd name="T5" fmla="*/ 0 h 73"/>
                <a:gd name="T6" fmla="*/ 0 60000 65536"/>
                <a:gd name="T7" fmla="*/ 0 60000 65536"/>
                <a:gd name="T8" fmla="*/ 0 60000 65536"/>
                <a:gd name="T9" fmla="*/ 0 w 1"/>
                <a:gd name="T10" fmla="*/ 0 h 73"/>
                <a:gd name="T11" fmla="*/ 1 w 1"/>
                <a:gd name="T12" fmla="*/ 73 h 73"/>
              </a:gdLst>
              <a:ahLst/>
              <a:cxnLst>
                <a:cxn ang="T6">
                  <a:pos x="T0" y="T1"/>
                </a:cxn>
                <a:cxn ang="T7">
                  <a:pos x="T2" y="T3"/>
                </a:cxn>
                <a:cxn ang="T8">
                  <a:pos x="T4" y="T5"/>
                </a:cxn>
              </a:cxnLst>
              <a:rect l="T9" t="T10" r="T11" b="T12"/>
              <a:pathLst>
                <a:path w="1" h="73">
                  <a:moveTo>
                    <a:pt x="0" y="0"/>
                  </a:moveTo>
                  <a:lnTo>
                    <a:pt x="0" y="7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48" name="Freeform 187"/>
            <p:cNvSpPr>
              <a:spLocks/>
            </p:cNvSpPr>
            <p:nvPr/>
          </p:nvSpPr>
          <p:spPr bwMode="auto">
            <a:xfrm>
              <a:off x="3144" y="1694"/>
              <a:ext cx="1" cy="80"/>
            </a:xfrm>
            <a:custGeom>
              <a:avLst/>
              <a:gdLst>
                <a:gd name="T0" fmla="*/ 0 w 1"/>
                <a:gd name="T1" fmla="*/ 0 h 80"/>
                <a:gd name="T2" fmla="*/ 0 w 1"/>
                <a:gd name="T3" fmla="*/ 80 h 80"/>
                <a:gd name="T4" fmla="*/ 0 w 1"/>
                <a:gd name="T5" fmla="*/ 0 h 80"/>
                <a:gd name="T6" fmla="*/ 0 60000 65536"/>
                <a:gd name="T7" fmla="*/ 0 60000 65536"/>
                <a:gd name="T8" fmla="*/ 0 60000 65536"/>
                <a:gd name="T9" fmla="*/ 0 w 1"/>
                <a:gd name="T10" fmla="*/ 0 h 80"/>
                <a:gd name="T11" fmla="*/ 1 w 1"/>
                <a:gd name="T12" fmla="*/ 80 h 80"/>
              </a:gdLst>
              <a:ahLst/>
              <a:cxnLst>
                <a:cxn ang="T6">
                  <a:pos x="T0" y="T1"/>
                </a:cxn>
                <a:cxn ang="T7">
                  <a:pos x="T2" y="T3"/>
                </a:cxn>
                <a:cxn ang="T8">
                  <a:pos x="T4" y="T5"/>
                </a:cxn>
              </a:cxnLst>
              <a:rect l="T9" t="T10" r="T11" b="T12"/>
              <a:pathLst>
                <a:path w="1" h="80">
                  <a:moveTo>
                    <a:pt x="0" y="0"/>
                  </a:moveTo>
                  <a:lnTo>
                    <a:pt x="0" y="8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49" name="Line 188"/>
            <p:cNvSpPr>
              <a:spLocks noChangeShapeType="1"/>
            </p:cNvSpPr>
            <p:nvPr/>
          </p:nvSpPr>
          <p:spPr bwMode="auto">
            <a:xfrm>
              <a:off x="3719" y="3221"/>
              <a:ext cx="1" cy="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50" name="Line 189"/>
            <p:cNvSpPr>
              <a:spLocks noChangeShapeType="1"/>
            </p:cNvSpPr>
            <p:nvPr/>
          </p:nvSpPr>
          <p:spPr bwMode="auto">
            <a:xfrm>
              <a:off x="3138" y="1688"/>
              <a:ext cx="1" cy="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51" name="Freeform 190"/>
            <p:cNvSpPr>
              <a:spLocks/>
            </p:cNvSpPr>
            <p:nvPr/>
          </p:nvSpPr>
          <p:spPr bwMode="auto">
            <a:xfrm>
              <a:off x="3012" y="1639"/>
              <a:ext cx="92" cy="1"/>
            </a:xfrm>
            <a:custGeom>
              <a:avLst/>
              <a:gdLst>
                <a:gd name="T0" fmla="*/ 0 w 92"/>
                <a:gd name="T1" fmla="*/ 0 h 1"/>
                <a:gd name="T2" fmla="*/ 92 w 92"/>
                <a:gd name="T3" fmla="*/ 0 h 1"/>
                <a:gd name="T4" fmla="*/ 0 w 92"/>
                <a:gd name="T5" fmla="*/ 0 h 1"/>
                <a:gd name="T6" fmla="*/ 0 60000 65536"/>
                <a:gd name="T7" fmla="*/ 0 60000 65536"/>
                <a:gd name="T8" fmla="*/ 0 60000 65536"/>
                <a:gd name="T9" fmla="*/ 0 w 92"/>
                <a:gd name="T10" fmla="*/ 0 h 1"/>
                <a:gd name="T11" fmla="*/ 92 w 92"/>
                <a:gd name="T12" fmla="*/ 1 h 1"/>
              </a:gdLst>
              <a:ahLst/>
              <a:cxnLst>
                <a:cxn ang="T6">
                  <a:pos x="T0" y="T1"/>
                </a:cxn>
                <a:cxn ang="T7">
                  <a:pos x="T2" y="T3"/>
                </a:cxn>
                <a:cxn ang="T8">
                  <a:pos x="T4" y="T5"/>
                </a:cxn>
              </a:cxnLst>
              <a:rect l="T9" t="T10" r="T11" b="T12"/>
              <a:pathLst>
                <a:path w="92" h="1">
                  <a:moveTo>
                    <a:pt x="0" y="0"/>
                  </a:move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52" name="Freeform 191"/>
            <p:cNvSpPr>
              <a:spLocks/>
            </p:cNvSpPr>
            <p:nvPr/>
          </p:nvSpPr>
          <p:spPr bwMode="auto">
            <a:xfrm>
              <a:off x="3012" y="1614"/>
              <a:ext cx="92" cy="1"/>
            </a:xfrm>
            <a:custGeom>
              <a:avLst/>
              <a:gdLst>
                <a:gd name="T0" fmla="*/ 0 w 92"/>
                <a:gd name="T1" fmla="*/ 0 h 1"/>
                <a:gd name="T2" fmla="*/ 92 w 92"/>
                <a:gd name="T3" fmla="*/ 0 h 1"/>
                <a:gd name="T4" fmla="*/ 0 w 92"/>
                <a:gd name="T5" fmla="*/ 0 h 1"/>
                <a:gd name="T6" fmla="*/ 0 60000 65536"/>
                <a:gd name="T7" fmla="*/ 0 60000 65536"/>
                <a:gd name="T8" fmla="*/ 0 60000 65536"/>
                <a:gd name="T9" fmla="*/ 0 w 92"/>
                <a:gd name="T10" fmla="*/ 0 h 1"/>
                <a:gd name="T11" fmla="*/ 92 w 92"/>
                <a:gd name="T12" fmla="*/ 1 h 1"/>
              </a:gdLst>
              <a:ahLst/>
              <a:cxnLst>
                <a:cxn ang="T6">
                  <a:pos x="T0" y="T1"/>
                </a:cxn>
                <a:cxn ang="T7">
                  <a:pos x="T2" y="T3"/>
                </a:cxn>
                <a:cxn ang="T8">
                  <a:pos x="T4" y="T5"/>
                </a:cxn>
              </a:cxnLst>
              <a:rect l="T9" t="T10" r="T11" b="T12"/>
              <a:pathLst>
                <a:path w="92" h="1">
                  <a:moveTo>
                    <a:pt x="0" y="0"/>
                  </a:move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53" name="Line 192"/>
            <p:cNvSpPr>
              <a:spLocks noChangeShapeType="1"/>
            </p:cNvSpPr>
            <p:nvPr/>
          </p:nvSpPr>
          <p:spPr bwMode="auto">
            <a:xfrm>
              <a:off x="3006" y="1633"/>
              <a:ext cx="9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54" name="Line 193"/>
            <p:cNvSpPr>
              <a:spLocks noChangeShapeType="1"/>
            </p:cNvSpPr>
            <p:nvPr/>
          </p:nvSpPr>
          <p:spPr bwMode="auto">
            <a:xfrm>
              <a:off x="3006" y="1608"/>
              <a:ext cx="9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55" name="Freeform 194"/>
            <p:cNvSpPr>
              <a:spLocks/>
            </p:cNvSpPr>
            <p:nvPr/>
          </p:nvSpPr>
          <p:spPr bwMode="auto">
            <a:xfrm>
              <a:off x="3196" y="1626"/>
              <a:ext cx="86" cy="1"/>
            </a:xfrm>
            <a:custGeom>
              <a:avLst/>
              <a:gdLst>
                <a:gd name="T0" fmla="*/ 86 w 86"/>
                <a:gd name="T1" fmla="*/ 0 h 1"/>
                <a:gd name="T2" fmla="*/ 0 w 86"/>
                <a:gd name="T3" fmla="*/ 0 h 1"/>
                <a:gd name="T4" fmla="*/ 86 w 86"/>
                <a:gd name="T5" fmla="*/ 0 h 1"/>
                <a:gd name="T6" fmla="*/ 0 60000 65536"/>
                <a:gd name="T7" fmla="*/ 0 60000 65536"/>
                <a:gd name="T8" fmla="*/ 0 60000 65536"/>
                <a:gd name="T9" fmla="*/ 0 w 86"/>
                <a:gd name="T10" fmla="*/ 0 h 1"/>
                <a:gd name="T11" fmla="*/ 86 w 86"/>
                <a:gd name="T12" fmla="*/ 1 h 1"/>
              </a:gdLst>
              <a:ahLst/>
              <a:cxnLst>
                <a:cxn ang="T6">
                  <a:pos x="T0" y="T1"/>
                </a:cxn>
                <a:cxn ang="T7">
                  <a:pos x="T2" y="T3"/>
                </a:cxn>
                <a:cxn ang="T8">
                  <a:pos x="T4" y="T5"/>
                </a:cxn>
              </a:cxnLst>
              <a:rect l="T9" t="T10" r="T11" b="T12"/>
              <a:pathLst>
                <a:path w="86" h="1">
                  <a:moveTo>
                    <a:pt x="86" y="0"/>
                  </a:moveTo>
                  <a:lnTo>
                    <a:pt x="0" y="0"/>
                  </a:lnTo>
                  <a:lnTo>
                    <a:pt x="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56" name="Freeform 195"/>
            <p:cNvSpPr>
              <a:spLocks/>
            </p:cNvSpPr>
            <p:nvPr/>
          </p:nvSpPr>
          <p:spPr bwMode="auto">
            <a:xfrm>
              <a:off x="3144" y="1479"/>
              <a:ext cx="1" cy="86"/>
            </a:xfrm>
            <a:custGeom>
              <a:avLst/>
              <a:gdLst>
                <a:gd name="T0" fmla="*/ 0 w 1"/>
                <a:gd name="T1" fmla="*/ 0 h 86"/>
                <a:gd name="T2" fmla="*/ 0 w 1"/>
                <a:gd name="T3" fmla="*/ 86 h 86"/>
                <a:gd name="T4" fmla="*/ 0 w 1"/>
                <a:gd name="T5" fmla="*/ 0 h 86"/>
                <a:gd name="T6" fmla="*/ 0 60000 65536"/>
                <a:gd name="T7" fmla="*/ 0 60000 65536"/>
                <a:gd name="T8" fmla="*/ 0 60000 65536"/>
                <a:gd name="T9" fmla="*/ 0 w 1"/>
                <a:gd name="T10" fmla="*/ 0 h 86"/>
                <a:gd name="T11" fmla="*/ 1 w 1"/>
                <a:gd name="T12" fmla="*/ 86 h 86"/>
              </a:gdLst>
              <a:ahLst/>
              <a:cxnLst>
                <a:cxn ang="T6">
                  <a:pos x="T0" y="T1"/>
                </a:cxn>
                <a:cxn ang="T7">
                  <a:pos x="T2" y="T3"/>
                </a:cxn>
                <a:cxn ang="T8">
                  <a:pos x="T4" y="T5"/>
                </a:cxn>
              </a:cxnLst>
              <a:rect l="T9" t="T10" r="T11" b="T12"/>
              <a:pathLst>
                <a:path w="1" h="86">
                  <a:moveTo>
                    <a:pt x="0" y="0"/>
                  </a:moveTo>
                  <a:lnTo>
                    <a:pt x="0"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57" name="Line 196"/>
            <p:cNvSpPr>
              <a:spLocks noChangeShapeType="1"/>
            </p:cNvSpPr>
            <p:nvPr/>
          </p:nvSpPr>
          <p:spPr bwMode="auto">
            <a:xfrm flipH="1">
              <a:off x="3190" y="1620"/>
              <a:ext cx="8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58" name="Line 197"/>
            <p:cNvSpPr>
              <a:spLocks noChangeShapeType="1"/>
            </p:cNvSpPr>
            <p:nvPr/>
          </p:nvSpPr>
          <p:spPr bwMode="auto">
            <a:xfrm>
              <a:off x="3138" y="1473"/>
              <a:ext cx="1" cy="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59" name="Freeform 198"/>
            <p:cNvSpPr>
              <a:spLocks/>
            </p:cNvSpPr>
            <p:nvPr/>
          </p:nvSpPr>
          <p:spPr bwMode="auto">
            <a:xfrm>
              <a:off x="3144" y="1197"/>
              <a:ext cx="1" cy="153"/>
            </a:xfrm>
            <a:custGeom>
              <a:avLst/>
              <a:gdLst>
                <a:gd name="T0" fmla="*/ 0 w 1"/>
                <a:gd name="T1" fmla="*/ 0 h 153"/>
                <a:gd name="T2" fmla="*/ 0 w 1"/>
                <a:gd name="T3" fmla="*/ 153 h 153"/>
                <a:gd name="T4" fmla="*/ 0 w 1"/>
                <a:gd name="T5" fmla="*/ 0 h 153"/>
                <a:gd name="T6" fmla="*/ 0 60000 65536"/>
                <a:gd name="T7" fmla="*/ 0 60000 65536"/>
                <a:gd name="T8" fmla="*/ 0 60000 65536"/>
                <a:gd name="T9" fmla="*/ 0 w 1"/>
                <a:gd name="T10" fmla="*/ 0 h 153"/>
                <a:gd name="T11" fmla="*/ 1 w 1"/>
                <a:gd name="T12" fmla="*/ 153 h 153"/>
              </a:gdLst>
              <a:ahLst/>
              <a:cxnLst>
                <a:cxn ang="T6">
                  <a:pos x="T0" y="T1"/>
                </a:cxn>
                <a:cxn ang="T7">
                  <a:pos x="T2" y="T3"/>
                </a:cxn>
                <a:cxn ang="T8">
                  <a:pos x="T4" y="T5"/>
                </a:cxn>
              </a:cxnLst>
              <a:rect l="T9" t="T10" r="T11" b="T12"/>
              <a:pathLst>
                <a:path w="1" h="153">
                  <a:moveTo>
                    <a:pt x="0" y="0"/>
                  </a:moveTo>
                  <a:lnTo>
                    <a:pt x="0" y="1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60" name="Freeform 199"/>
            <p:cNvSpPr>
              <a:spLocks/>
            </p:cNvSpPr>
            <p:nvPr/>
          </p:nvSpPr>
          <p:spPr bwMode="auto">
            <a:xfrm>
              <a:off x="3431" y="2571"/>
              <a:ext cx="1" cy="86"/>
            </a:xfrm>
            <a:custGeom>
              <a:avLst/>
              <a:gdLst>
                <a:gd name="T0" fmla="*/ 0 w 1"/>
                <a:gd name="T1" fmla="*/ 0 h 86"/>
                <a:gd name="T2" fmla="*/ 0 w 1"/>
                <a:gd name="T3" fmla="*/ 86 h 86"/>
                <a:gd name="T4" fmla="*/ 0 w 1"/>
                <a:gd name="T5" fmla="*/ 0 h 86"/>
                <a:gd name="T6" fmla="*/ 0 60000 65536"/>
                <a:gd name="T7" fmla="*/ 0 60000 65536"/>
                <a:gd name="T8" fmla="*/ 0 60000 65536"/>
                <a:gd name="T9" fmla="*/ 0 w 1"/>
                <a:gd name="T10" fmla="*/ 0 h 86"/>
                <a:gd name="T11" fmla="*/ 1 w 1"/>
                <a:gd name="T12" fmla="*/ 86 h 86"/>
              </a:gdLst>
              <a:ahLst/>
              <a:cxnLst>
                <a:cxn ang="T6">
                  <a:pos x="T0" y="T1"/>
                </a:cxn>
                <a:cxn ang="T7">
                  <a:pos x="T2" y="T3"/>
                </a:cxn>
                <a:cxn ang="T8">
                  <a:pos x="T4" y="T5"/>
                </a:cxn>
              </a:cxnLst>
              <a:rect l="T9" t="T10" r="T11" b="T12"/>
              <a:pathLst>
                <a:path w="1" h="86">
                  <a:moveTo>
                    <a:pt x="0" y="0"/>
                  </a:moveTo>
                  <a:lnTo>
                    <a:pt x="0"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61" name="Line 200"/>
            <p:cNvSpPr>
              <a:spLocks noChangeShapeType="1"/>
            </p:cNvSpPr>
            <p:nvPr/>
          </p:nvSpPr>
          <p:spPr bwMode="auto">
            <a:xfrm>
              <a:off x="3138" y="1191"/>
              <a:ext cx="1" cy="1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62" name="Line 201"/>
            <p:cNvSpPr>
              <a:spLocks noChangeShapeType="1"/>
            </p:cNvSpPr>
            <p:nvPr/>
          </p:nvSpPr>
          <p:spPr bwMode="auto">
            <a:xfrm>
              <a:off x="3431" y="2571"/>
              <a:ext cx="1" cy="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63" name="Freeform 202"/>
            <p:cNvSpPr>
              <a:spLocks/>
            </p:cNvSpPr>
            <p:nvPr/>
          </p:nvSpPr>
          <p:spPr bwMode="auto">
            <a:xfrm>
              <a:off x="3299" y="2516"/>
              <a:ext cx="92" cy="1"/>
            </a:xfrm>
            <a:custGeom>
              <a:avLst/>
              <a:gdLst>
                <a:gd name="T0" fmla="*/ 0 w 92"/>
                <a:gd name="T1" fmla="*/ 0 h 1"/>
                <a:gd name="T2" fmla="*/ 92 w 92"/>
                <a:gd name="T3" fmla="*/ 0 h 1"/>
                <a:gd name="T4" fmla="*/ 0 w 92"/>
                <a:gd name="T5" fmla="*/ 0 h 1"/>
                <a:gd name="T6" fmla="*/ 0 60000 65536"/>
                <a:gd name="T7" fmla="*/ 0 60000 65536"/>
                <a:gd name="T8" fmla="*/ 0 60000 65536"/>
                <a:gd name="T9" fmla="*/ 0 w 92"/>
                <a:gd name="T10" fmla="*/ 0 h 1"/>
                <a:gd name="T11" fmla="*/ 92 w 92"/>
                <a:gd name="T12" fmla="*/ 1 h 1"/>
              </a:gdLst>
              <a:ahLst/>
              <a:cxnLst>
                <a:cxn ang="T6">
                  <a:pos x="T0" y="T1"/>
                </a:cxn>
                <a:cxn ang="T7">
                  <a:pos x="T2" y="T3"/>
                </a:cxn>
                <a:cxn ang="T8">
                  <a:pos x="T4" y="T5"/>
                </a:cxn>
              </a:cxnLst>
              <a:rect l="T9" t="T10" r="T11" b="T12"/>
              <a:pathLst>
                <a:path w="92" h="1">
                  <a:moveTo>
                    <a:pt x="0" y="0"/>
                  </a:move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64" name="Freeform 203"/>
            <p:cNvSpPr>
              <a:spLocks/>
            </p:cNvSpPr>
            <p:nvPr/>
          </p:nvSpPr>
          <p:spPr bwMode="auto">
            <a:xfrm>
              <a:off x="3299" y="2491"/>
              <a:ext cx="92" cy="1"/>
            </a:xfrm>
            <a:custGeom>
              <a:avLst/>
              <a:gdLst>
                <a:gd name="T0" fmla="*/ 0 w 92"/>
                <a:gd name="T1" fmla="*/ 0 h 1"/>
                <a:gd name="T2" fmla="*/ 92 w 92"/>
                <a:gd name="T3" fmla="*/ 0 h 1"/>
                <a:gd name="T4" fmla="*/ 0 w 92"/>
                <a:gd name="T5" fmla="*/ 0 h 1"/>
                <a:gd name="T6" fmla="*/ 0 60000 65536"/>
                <a:gd name="T7" fmla="*/ 0 60000 65536"/>
                <a:gd name="T8" fmla="*/ 0 60000 65536"/>
                <a:gd name="T9" fmla="*/ 0 w 92"/>
                <a:gd name="T10" fmla="*/ 0 h 1"/>
                <a:gd name="T11" fmla="*/ 92 w 92"/>
                <a:gd name="T12" fmla="*/ 1 h 1"/>
              </a:gdLst>
              <a:ahLst/>
              <a:cxnLst>
                <a:cxn ang="T6">
                  <a:pos x="T0" y="T1"/>
                </a:cxn>
                <a:cxn ang="T7">
                  <a:pos x="T2" y="T3"/>
                </a:cxn>
                <a:cxn ang="T8">
                  <a:pos x="T4" y="T5"/>
                </a:cxn>
              </a:cxnLst>
              <a:rect l="T9" t="T10" r="T11" b="T12"/>
              <a:pathLst>
                <a:path w="92" h="1">
                  <a:moveTo>
                    <a:pt x="0" y="0"/>
                  </a:move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65" name="Line 204"/>
            <p:cNvSpPr>
              <a:spLocks noChangeShapeType="1"/>
            </p:cNvSpPr>
            <p:nvPr/>
          </p:nvSpPr>
          <p:spPr bwMode="auto">
            <a:xfrm>
              <a:off x="3299" y="2516"/>
              <a:ext cx="9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66" name="Line 205"/>
            <p:cNvSpPr>
              <a:spLocks noChangeShapeType="1"/>
            </p:cNvSpPr>
            <p:nvPr/>
          </p:nvSpPr>
          <p:spPr bwMode="auto">
            <a:xfrm>
              <a:off x="3299" y="2485"/>
              <a:ext cx="9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67" name="Freeform 206"/>
            <p:cNvSpPr>
              <a:spLocks/>
            </p:cNvSpPr>
            <p:nvPr/>
          </p:nvSpPr>
          <p:spPr bwMode="auto">
            <a:xfrm>
              <a:off x="3489" y="2504"/>
              <a:ext cx="80" cy="1"/>
            </a:xfrm>
            <a:custGeom>
              <a:avLst/>
              <a:gdLst>
                <a:gd name="T0" fmla="*/ 80 w 80"/>
                <a:gd name="T1" fmla="*/ 0 h 1"/>
                <a:gd name="T2" fmla="*/ 0 w 80"/>
                <a:gd name="T3" fmla="*/ 0 h 1"/>
                <a:gd name="T4" fmla="*/ 80 w 80"/>
                <a:gd name="T5" fmla="*/ 0 h 1"/>
                <a:gd name="T6" fmla="*/ 0 60000 65536"/>
                <a:gd name="T7" fmla="*/ 0 60000 65536"/>
                <a:gd name="T8" fmla="*/ 0 60000 65536"/>
                <a:gd name="T9" fmla="*/ 0 w 80"/>
                <a:gd name="T10" fmla="*/ 0 h 1"/>
                <a:gd name="T11" fmla="*/ 80 w 80"/>
                <a:gd name="T12" fmla="*/ 1 h 1"/>
              </a:gdLst>
              <a:ahLst/>
              <a:cxnLst>
                <a:cxn ang="T6">
                  <a:pos x="T0" y="T1"/>
                </a:cxn>
                <a:cxn ang="T7">
                  <a:pos x="T2" y="T3"/>
                </a:cxn>
                <a:cxn ang="T8">
                  <a:pos x="T4" y="T5"/>
                </a:cxn>
              </a:cxnLst>
              <a:rect l="T9" t="T10" r="T11" b="T12"/>
              <a:pathLst>
                <a:path w="80" h="1">
                  <a:moveTo>
                    <a:pt x="80" y="0"/>
                  </a:moveTo>
                  <a:lnTo>
                    <a:pt x="0" y="0"/>
                  </a:lnTo>
                  <a:lnTo>
                    <a:pt x="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68" name="Freeform 207"/>
            <p:cNvSpPr>
              <a:spLocks/>
            </p:cNvSpPr>
            <p:nvPr/>
          </p:nvSpPr>
          <p:spPr bwMode="auto">
            <a:xfrm>
              <a:off x="3431" y="2356"/>
              <a:ext cx="1" cy="86"/>
            </a:xfrm>
            <a:custGeom>
              <a:avLst/>
              <a:gdLst>
                <a:gd name="T0" fmla="*/ 0 w 1"/>
                <a:gd name="T1" fmla="*/ 0 h 86"/>
                <a:gd name="T2" fmla="*/ 0 w 1"/>
                <a:gd name="T3" fmla="*/ 86 h 86"/>
                <a:gd name="T4" fmla="*/ 0 w 1"/>
                <a:gd name="T5" fmla="*/ 0 h 86"/>
                <a:gd name="T6" fmla="*/ 0 60000 65536"/>
                <a:gd name="T7" fmla="*/ 0 60000 65536"/>
                <a:gd name="T8" fmla="*/ 0 60000 65536"/>
                <a:gd name="T9" fmla="*/ 0 w 1"/>
                <a:gd name="T10" fmla="*/ 0 h 86"/>
                <a:gd name="T11" fmla="*/ 1 w 1"/>
                <a:gd name="T12" fmla="*/ 86 h 86"/>
              </a:gdLst>
              <a:ahLst/>
              <a:cxnLst>
                <a:cxn ang="T6">
                  <a:pos x="T0" y="T1"/>
                </a:cxn>
                <a:cxn ang="T7">
                  <a:pos x="T2" y="T3"/>
                </a:cxn>
                <a:cxn ang="T8">
                  <a:pos x="T4" y="T5"/>
                </a:cxn>
              </a:cxnLst>
              <a:rect l="T9" t="T10" r="T11" b="T12"/>
              <a:pathLst>
                <a:path w="1" h="86">
                  <a:moveTo>
                    <a:pt x="0" y="0"/>
                  </a:moveTo>
                  <a:lnTo>
                    <a:pt x="0"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69" name="Line 208"/>
            <p:cNvSpPr>
              <a:spLocks noChangeShapeType="1"/>
            </p:cNvSpPr>
            <p:nvPr/>
          </p:nvSpPr>
          <p:spPr bwMode="auto">
            <a:xfrm flipH="1">
              <a:off x="3483" y="2498"/>
              <a:ext cx="8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70" name="Line 209"/>
            <p:cNvSpPr>
              <a:spLocks noChangeShapeType="1"/>
            </p:cNvSpPr>
            <p:nvPr/>
          </p:nvSpPr>
          <p:spPr bwMode="auto">
            <a:xfrm>
              <a:off x="3431" y="2356"/>
              <a:ext cx="1" cy="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71" name="Freeform 210"/>
            <p:cNvSpPr>
              <a:spLocks/>
            </p:cNvSpPr>
            <p:nvPr/>
          </p:nvSpPr>
          <p:spPr bwMode="auto">
            <a:xfrm>
              <a:off x="3426" y="2160"/>
              <a:ext cx="5" cy="68"/>
            </a:xfrm>
            <a:custGeom>
              <a:avLst/>
              <a:gdLst>
                <a:gd name="T0" fmla="*/ 0 w 5"/>
                <a:gd name="T1" fmla="*/ 0 h 68"/>
                <a:gd name="T2" fmla="*/ 5 w 5"/>
                <a:gd name="T3" fmla="*/ 68 h 68"/>
                <a:gd name="T4" fmla="*/ 0 w 5"/>
                <a:gd name="T5" fmla="*/ 0 h 68"/>
                <a:gd name="T6" fmla="*/ 0 60000 65536"/>
                <a:gd name="T7" fmla="*/ 0 60000 65536"/>
                <a:gd name="T8" fmla="*/ 0 60000 65536"/>
                <a:gd name="T9" fmla="*/ 0 w 5"/>
                <a:gd name="T10" fmla="*/ 0 h 68"/>
                <a:gd name="T11" fmla="*/ 5 w 5"/>
                <a:gd name="T12" fmla="*/ 68 h 68"/>
              </a:gdLst>
              <a:ahLst/>
              <a:cxnLst>
                <a:cxn ang="T6">
                  <a:pos x="T0" y="T1"/>
                </a:cxn>
                <a:cxn ang="T7">
                  <a:pos x="T2" y="T3"/>
                </a:cxn>
                <a:cxn ang="T8">
                  <a:pos x="T4" y="T5"/>
                </a:cxn>
              </a:cxnLst>
              <a:rect l="T9" t="T10" r="T11" b="T12"/>
              <a:pathLst>
                <a:path w="5" h="68">
                  <a:moveTo>
                    <a:pt x="0" y="0"/>
                  </a:moveTo>
                  <a:lnTo>
                    <a:pt x="5" y="6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072" name="Line 211"/>
            <p:cNvSpPr>
              <a:spLocks noChangeShapeType="1"/>
            </p:cNvSpPr>
            <p:nvPr/>
          </p:nvSpPr>
          <p:spPr bwMode="auto">
            <a:xfrm>
              <a:off x="3426" y="2154"/>
              <a:ext cx="1" cy="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073" name="Rectangle 212"/>
            <p:cNvSpPr>
              <a:spLocks noChangeArrowheads="1"/>
            </p:cNvSpPr>
            <p:nvPr/>
          </p:nvSpPr>
          <p:spPr bwMode="auto">
            <a:xfrm>
              <a:off x="4314" y="1243"/>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79074" name="Rectangle 213"/>
            <p:cNvSpPr>
              <a:spLocks noChangeArrowheads="1"/>
            </p:cNvSpPr>
            <p:nvPr/>
          </p:nvSpPr>
          <p:spPr bwMode="auto">
            <a:xfrm>
              <a:off x="4153" y="1568"/>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79075" name="Rectangle 214"/>
            <p:cNvSpPr>
              <a:spLocks noChangeArrowheads="1"/>
            </p:cNvSpPr>
            <p:nvPr/>
          </p:nvSpPr>
          <p:spPr bwMode="auto">
            <a:xfrm>
              <a:off x="3808" y="1525"/>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79076" name="Rectangle 215"/>
            <p:cNvSpPr>
              <a:spLocks noChangeArrowheads="1"/>
            </p:cNvSpPr>
            <p:nvPr/>
          </p:nvSpPr>
          <p:spPr bwMode="auto">
            <a:xfrm>
              <a:off x="3808" y="1175"/>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79077" name="Rectangle 216"/>
            <p:cNvSpPr>
              <a:spLocks noChangeArrowheads="1"/>
            </p:cNvSpPr>
            <p:nvPr/>
          </p:nvSpPr>
          <p:spPr bwMode="auto">
            <a:xfrm>
              <a:off x="4153" y="92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79078" name="Rectangle 217"/>
            <p:cNvSpPr>
              <a:spLocks noChangeArrowheads="1"/>
            </p:cNvSpPr>
            <p:nvPr/>
          </p:nvSpPr>
          <p:spPr bwMode="auto">
            <a:xfrm>
              <a:off x="4222" y="92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2000">
                <a:latin typeface="Comic Sans MS" pitchFamily="66" charset="0"/>
              </a:endParaRPr>
            </a:p>
          </p:txBody>
        </p:sp>
        <p:sp>
          <p:nvSpPr>
            <p:cNvPr id="79079" name="Rectangle 218"/>
            <p:cNvSpPr>
              <a:spLocks noChangeArrowheads="1"/>
            </p:cNvSpPr>
            <p:nvPr/>
          </p:nvSpPr>
          <p:spPr bwMode="auto">
            <a:xfrm>
              <a:off x="4302" y="966"/>
              <a:ext cx="4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2</a:t>
              </a:r>
              <a:endParaRPr lang="en-US" sz="2000">
                <a:latin typeface="Comic Sans MS" pitchFamily="66" charset="0"/>
              </a:endParaRPr>
            </a:p>
          </p:txBody>
        </p:sp>
        <p:sp>
          <p:nvSpPr>
            <p:cNvPr id="79080" name="Rectangle 219"/>
            <p:cNvSpPr>
              <a:spLocks noChangeArrowheads="1"/>
            </p:cNvSpPr>
            <p:nvPr/>
          </p:nvSpPr>
          <p:spPr bwMode="auto">
            <a:xfrm>
              <a:off x="3555" y="1832"/>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79081" name="Rectangle 220"/>
            <p:cNvSpPr>
              <a:spLocks noChangeArrowheads="1"/>
            </p:cNvSpPr>
            <p:nvPr/>
          </p:nvSpPr>
          <p:spPr bwMode="auto">
            <a:xfrm>
              <a:off x="3710" y="2218"/>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2000">
                <a:latin typeface="Comic Sans MS" pitchFamily="66" charset="0"/>
              </a:endParaRPr>
            </a:p>
          </p:txBody>
        </p:sp>
        <p:sp>
          <p:nvSpPr>
            <p:cNvPr id="79082" name="Rectangle 221"/>
            <p:cNvSpPr>
              <a:spLocks noChangeArrowheads="1"/>
            </p:cNvSpPr>
            <p:nvPr/>
          </p:nvSpPr>
          <p:spPr bwMode="auto">
            <a:xfrm>
              <a:off x="3100" y="1776"/>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79083" name="Rectangle 222"/>
            <p:cNvSpPr>
              <a:spLocks noChangeArrowheads="1"/>
            </p:cNvSpPr>
            <p:nvPr/>
          </p:nvSpPr>
          <p:spPr bwMode="auto">
            <a:xfrm>
              <a:off x="4262" y="2083"/>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79084" name="Rectangle 223"/>
            <p:cNvSpPr>
              <a:spLocks noChangeArrowheads="1"/>
            </p:cNvSpPr>
            <p:nvPr/>
          </p:nvSpPr>
          <p:spPr bwMode="auto">
            <a:xfrm>
              <a:off x="4101" y="1776"/>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79085" name="Rectangle 224"/>
            <p:cNvSpPr>
              <a:spLocks noChangeArrowheads="1"/>
            </p:cNvSpPr>
            <p:nvPr/>
          </p:nvSpPr>
          <p:spPr bwMode="auto">
            <a:xfrm>
              <a:off x="4176" y="1776"/>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2000">
                <a:latin typeface="Comic Sans MS" pitchFamily="66" charset="0"/>
              </a:endParaRPr>
            </a:p>
          </p:txBody>
        </p:sp>
        <p:sp>
          <p:nvSpPr>
            <p:cNvPr id="79086" name="Rectangle 225"/>
            <p:cNvSpPr>
              <a:spLocks noChangeArrowheads="1"/>
            </p:cNvSpPr>
            <p:nvPr/>
          </p:nvSpPr>
          <p:spPr bwMode="auto">
            <a:xfrm>
              <a:off x="4250" y="1819"/>
              <a:ext cx="4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2</a:t>
              </a:r>
              <a:endParaRPr lang="en-US" sz="2000">
                <a:latin typeface="Comic Sans MS" pitchFamily="66" charset="0"/>
              </a:endParaRPr>
            </a:p>
          </p:txBody>
        </p:sp>
        <p:sp>
          <p:nvSpPr>
            <p:cNvPr id="79087" name="Rectangle 226"/>
            <p:cNvSpPr>
              <a:spLocks noChangeArrowheads="1"/>
            </p:cNvSpPr>
            <p:nvPr/>
          </p:nvSpPr>
          <p:spPr bwMode="auto">
            <a:xfrm>
              <a:off x="4417" y="2402"/>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79088" name="Text Box 4"/>
            <p:cNvSpPr txBox="1">
              <a:spLocks noChangeArrowheads="1"/>
            </p:cNvSpPr>
            <p:nvPr/>
          </p:nvSpPr>
          <p:spPr bwMode="auto">
            <a:xfrm>
              <a:off x="3292" y="1701"/>
              <a:ext cx="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solidFill>
                    <a:srgbClr val="FF0000"/>
                  </a:solidFill>
                </a:rPr>
                <a:t>5'</a:t>
              </a:r>
            </a:p>
          </p:txBody>
        </p:sp>
        <p:sp>
          <p:nvSpPr>
            <p:cNvPr id="79089" name="Text Box 5"/>
            <p:cNvSpPr txBox="1">
              <a:spLocks noChangeArrowheads="1"/>
            </p:cNvSpPr>
            <p:nvPr/>
          </p:nvSpPr>
          <p:spPr bwMode="auto">
            <a:xfrm>
              <a:off x="3936" y="3685"/>
              <a:ext cx="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solidFill>
                    <a:srgbClr val="FF0000"/>
                  </a:solidFill>
                </a:rPr>
                <a:t>3'</a:t>
              </a:r>
            </a:p>
          </p:txBody>
        </p:sp>
        <p:sp>
          <p:nvSpPr>
            <p:cNvPr id="79090" name="Text Box 16"/>
            <p:cNvSpPr txBox="1">
              <a:spLocks noChangeArrowheads="1"/>
            </p:cNvSpPr>
            <p:nvPr/>
          </p:nvSpPr>
          <p:spPr bwMode="auto">
            <a:xfrm>
              <a:off x="3385" y="1968"/>
              <a:ext cx="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solidFill>
                    <a:srgbClr val="FF0000"/>
                  </a:solidFill>
                </a:rPr>
                <a:t>3'</a:t>
              </a:r>
            </a:p>
          </p:txBody>
        </p:sp>
        <p:sp>
          <p:nvSpPr>
            <p:cNvPr id="79091" name="Text Box 17"/>
            <p:cNvSpPr txBox="1">
              <a:spLocks noChangeArrowheads="1"/>
            </p:cNvSpPr>
            <p:nvPr/>
          </p:nvSpPr>
          <p:spPr bwMode="auto">
            <a:xfrm>
              <a:off x="3661" y="2832"/>
              <a:ext cx="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solidFill>
                    <a:srgbClr val="FF0000"/>
                  </a:solidFill>
                </a:rPr>
                <a:t>3'</a:t>
              </a:r>
            </a:p>
          </p:txBody>
        </p:sp>
        <p:sp>
          <p:nvSpPr>
            <p:cNvPr id="79092" name="Text Box 18"/>
            <p:cNvSpPr txBox="1">
              <a:spLocks noChangeArrowheads="1"/>
            </p:cNvSpPr>
            <p:nvPr/>
          </p:nvSpPr>
          <p:spPr bwMode="auto">
            <a:xfrm>
              <a:off x="3589" y="2590"/>
              <a:ext cx="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solidFill>
                    <a:srgbClr val="FF0000"/>
                  </a:solidFill>
                </a:rPr>
                <a:t>5'</a:t>
              </a:r>
            </a:p>
          </p:txBody>
        </p:sp>
        <p:sp>
          <p:nvSpPr>
            <p:cNvPr id="79093" name="Text Box 19"/>
            <p:cNvSpPr txBox="1">
              <a:spLocks noChangeArrowheads="1"/>
            </p:cNvSpPr>
            <p:nvPr/>
          </p:nvSpPr>
          <p:spPr bwMode="auto">
            <a:xfrm>
              <a:off x="3877" y="3443"/>
              <a:ext cx="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solidFill>
                    <a:srgbClr val="FF0000"/>
                  </a:solidFill>
                </a:rPr>
                <a:t>5'</a:t>
              </a:r>
            </a:p>
          </p:txBody>
        </p:sp>
        <p:sp>
          <p:nvSpPr>
            <p:cNvPr id="79094" name="Rectangle 244"/>
            <p:cNvSpPr>
              <a:spLocks noChangeArrowheads="1"/>
            </p:cNvSpPr>
            <p:nvPr/>
          </p:nvSpPr>
          <p:spPr bwMode="auto">
            <a:xfrm>
              <a:off x="3969" y="3954"/>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79095" name="Rectangle 245"/>
            <p:cNvSpPr>
              <a:spLocks noChangeArrowheads="1"/>
            </p:cNvSpPr>
            <p:nvPr/>
          </p:nvSpPr>
          <p:spPr bwMode="auto">
            <a:xfrm>
              <a:off x="4049" y="395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2000">
                <a:latin typeface="Comic Sans MS" pitchFamily="66" charset="0"/>
              </a:endParaRPr>
            </a:p>
          </p:txBody>
        </p:sp>
        <p:sp>
          <p:nvSpPr>
            <p:cNvPr id="79096" name="Rectangle 250"/>
            <p:cNvSpPr>
              <a:spLocks noChangeArrowheads="1"/>
            </p:cNvSpPr>
            <p:nvPr/>
          </p:nvSpPr>
          <p:spPr bwMode="auto">
            <a:xfrm>
              <a:off x="3951" y="3304"/>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t>
              </a:r>
              <a:endParaRPr lang="en-US" sz="2000">
                <a:latin typeface="Comic Sans MS" pitchFamily="66" charset="0"/>
              </a:endParaRPr>
            </a:p>
          </p:txBody>
        </p:sp>
        <p:sp>
          <p:nvSpPr>
            <p:cNvPr id="79097" name="Rectangle 259"/>
            <p:cNvSpPr>
              <a:spLocks noChangeArrowheads="1"/>
            </p:cNvSpPr>
            <p:nvPr/>
          </p:nvSpPr>
          <p:spPr bwMode="auto">
            <a:xfrm>
              <a:off x="3664" y="2445"/>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t>
              </a:r>
              <a:endParaRPr lang="en-US" sz="2000">
                <a:latin typeface="Comic Sans MS" pitchFamily="66" charset="0"/>
              </a:endParaRPr>
            </a:p>
          </p:txBody>
        </p:sp>
      </p:grpSp>
      <p:sp>
        <p:nvSpPr>
          <p:cNvPr id="78851" name="Line 22"/>
          <p:cNvSpPr>
            <a:spLocks noChangeShapeType="1"/>
          </p:cNvSpPr>
          <p:nvPr/>
        </p:nvSpPr>
        <p:spPr bwMode="auto">
          <a:xfrm>
            <a:off x="4211638" y="1811338"/>
            <a:ext cx="647700" cy="465137"/>
          </a:xfrm>
          <a:prstGeom prst="line">
            <a:avLst/>
          </a:prstGeom>
          <a:noFill/>
          <a:ln w="28575">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8852" name="Text Box 23"/>
          <p:cNvSpPr txBox="1">
            <a:spLocks noChangeArrowheads="1"/>
          </p:cNvSpPr>
          <p:nvPr/>
        </p:nvSpPr>
        <p:spPr bwMode="auto">
          <a:xfrm>
            <a:off x="3760788" y="1409700"/>
            <a:ext cx="9731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3333FF"/>
                </a:solidFill>
                <a:latin typeface="Calibri" pitchFamily="34" charset="0"/>
              </a:rPr>
              <a:t>5' end</a:t>
            </a:r>
          </a:p>
        </p:txBody>
      </p:sp>
      <p:sp>
        <p:nvSpPr>
          <p:cNvPr id="78853" name="Line 24"/>
          <p:cNvSpPr>
            <a:spLocks noChangeShapeType="1"/>
          </p:cNvSpPr>
          <p:nvPr/>
        </p:nvSpPr>
        <p:spPr bwMode="auto">
          <a:xfrm flipV="1">
            <a:off x="5435600" y="6092825"/>
            <a:ext cx="658813" cy="155575"/>
          </a:xfrm>
          <a:prstGeom prst="line">
            <a:avLst/>
          </a:prstGeom>
          <a:noFill/>
          <a:ln w="28575">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8854" name="Text Box 25"/>
          <p:cNvSpPr txBox="1">
            <a:spLocks noChangeArrowheads="1"/>
          </p:cNvSpPr>
          <p:nvPr/>
        </p:nvSpPr>
        <p:spPr bwMode="auto">
          <a:xfrm>
            <a:off x="4498975" y="6092825"/>
            <a:ext cx="9731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3333FF"/>
                </a:solidFill>
                <a:latin typeface="Calibri" pitchFamily="34" charset="0"/>
              </a:rPr>
              <a:t>3' end</a:t>
            </a:r>
          </a:p>
        </p:txBody>
      </p:sp>
      <p:sp>
        <p:nvSpPr>
          <p:cNvPr id="78855" name="Rectangle 282"/>
          <p:cNvSpPr>
            <a:spLocks noGrp="1" noChangeArrowheads="1"/>
          </p:cNvSpPr>
          <p:nvPr>
            <p:ph type="title"/>
          </p:nvPr>
        </p:nvSpPr>
        <p:spPr>
          <a:xfrm>
            <a:off x="622300" y="152400"/>
            <a:ext cx="7772400" cy="1143000"/>
          </a:xfrm>
        </p:spPr>
        <p:txBody>
          <a:bodyPr/>
          <a:lstStyle/>
          <a:p>
            <a:pPr eaLnBrk="1" hangingPunct="1"/>
            <a:r>
              <a:rPr lang="en-GB" sz="3200" smtClean="0">
                <a:solidFill>
                  <a:srgbClr val="800000"/>
                </a:solidFill>
                <a:ea typeface="ＭＳ Ｐゴシック" pitchFamily="34" charset="-128"/>
              </a:rPr>
              <a:t>DNA - polymer of deoxyribonucleotide units</a:t>
            </a:r>
            <a:endParaRPr lang="en-GB" sz="3200" smtClean="0">
              <a:solidFill>
                <a:srgbClr val="800000"/>
              </a:solidFill>
              <a:latin typeface="Comic Sans MS" pitchFamily="66" charset="0"/>
              <a:ea typeface="ＭＳ Ｐゴシック" pitchFamily="34" charset="-128"/>
            </a:endParaRPr>
          </a:p>
        </p:txBody>
      </p:sp>
      <p:sp>
        <p:nvSpPr>
          <p:cNvPr id="78856" name="Line 283"/>
          <p:cNvSpPr>
            <a:spLocks noChangeShapeType="1"/>
          </p:cNvSpPr>
          <p:nvPr/>
        </p:nvSpPr>
        <p:spPr bwMode="auto">
          <a:xfrm>
            <a:off x="6254750" y="4432300"/>
            <a:ext cx="298450" cy="1397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8857" name="Line 284"/>
          <p:cNvSpPr>
            <a:spLocks noChangeShapeType="1"/>
          </p:cNvSpPr>
          <p:nvPr/>
        </p:nvSpPr>
        <p:spPr bwMode="auto">
          <a:xfrm>
            <a:off x="5791200" y="3041650"/>
            <a:ext cx="292100" cy="1460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8858" name="Line 285"/>
          <p:cNvSpPr>
            <a:spLocks noChangeShapeType="1"/>
          </p:cNvSpPr>
          <p:nvPr/>
        </p:nvSpPr>
        <p:spPr bwMode="auto">
          <a:xfrm flipV="1">
            <a:off x="5746750" y="4432300"/>
            <a:ext cx="336550" cy="1524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11"/>
          <p:cNvSpPr txBox="1">
            <a:spLocks noChangeArrowheads="1"/>
          </p:cNvSpPr>
          <p:nvPr/>
        </p:nvSpPr>
        <p:spPr bwMode="auto">
          <a:xfrm>
            <a:off x="7704138" y="1654175"/>
            <a:ext cx="460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800" b="1">
                <a:solidFill>
                  <a:srgbClr val="3333FF"/>
                </a:solidFill>
                <a:latin typeface="Calibri" pitchFamily="34" charset="0"/>
              </a:rPr>
              <a:t>A</a:t>
            </a:r>
          </a:p>
        </p:txBody>
      </p:sp>
      <p:sp>
        <p:nvSpPr>
          <p:cNvPr id="80898" name="Text Box 12"/>
          <p:cNvSpPr txBox="1">
            <a:spLocks noChangeArrowheads="1"/>
          </p:cNvSpPr>
          <p:nvPr/>
        </p:nvSpPr>
        <p:spPr bwMode="auto">
          <a:xfrm>
            <a:off x="7743825" y="2982913"/>
            <a:ext cx="441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800" b="1">
                <a:solidFill>
                  <a:srgbClr val="EF1F1D"/>
                </a:solidFill>
                <a:latin typeface="Calibri" pitchFamily="34" charset="0"/>
              </a:rPr>
              <a:t>C</a:t>
            </a:r>
          </a:p>
        </p:txBody>
      </p:sp>
      <p:sp>
        <p:nvSpPr>
          <p:cNvPr id="80899" name="Text Box 13"/>
          <p:cNvSpPr txBox="1">
            <a:spLocks noChangeArrowheads="1"/>
          </p:cNvSpPr>
          <p:nvPr/>
        </p:nvSpPr>
        <p:spPr bwMode="auto">
          <a:xfrm>
            <a:off x="8377238" y="4119563"/>
            <a:ext cx="473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800" b="1">
                <a:solidFill>
                  <a:srgbClr val="5DA31E"/>
                </a:solidFill>
                <a:latin typeface="Calibri" pitchFamily="34" charset="0"/>
              </a:rPr>
              <a:t>G</a:t>
            </a:r>
          </a:p>
        </p:txBody>
      </p:sp>
      <p:sp>
        <p:nvSpPr>
          <p:cNvPr id="80900" name="Text Box 261"/>
          <p:cNvSpPr txBox="1">
            <a:spLocks noChangeArrowheads="1"/>
          </p:cNvSpPr>
          <p:nvPr/>
        </p:nvSpPr>
        <p:spPr bwMode="auto">
          <a:xfrm>
            <a:off x="423863" y="1347788"/>
            <a:ext cx="4348162"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GB" sz="1800">
                <a:latin typeface="Calibri" pitchFamily="34" charset="0"/>
              </a:rPr>
              <a:t>The primary structure of a nucleic acid chain is the sugar-phosphate backbone with the bases, defined by the linear sequence of the bases. The bases carry genetic information, the sugar and phosphates perform a structural role.</a:t>
            </a:r>
          </a:p>
          <a:p>
            <a:pPr eaLnBrk="1" hangingPunct="1">
              <a:spcBef>
                <a:spcPct val="50000"/>
              </a:spcBef>
            </a:pPr>
            <a:r>
              <a:rPr lang="en-GB" sz="1800">
                <a:latin typeface="Calibri" pitchFamily="34" charset="0"/>
              </a:rPr>
              <a:t>By convention, the nucleotide sequence is specified from the 5</a:t>
            </a:r>
            <a:r>
              <a:rPr lang="en-GB" altLang="en-US" sz="1800">
                <a:latin typeface="Calibri" pitchFamily="34" charset="0"/>
              </a:rPr>
              <a:t>’</a:t>
            </a:r>
            <a:r>
              <a:rPr lang="en-GB" sz="1800">
                <a:latin typeface="Calibri" pitchFamily="34" charset="0"/>
              </a:rPr>
              <a:t> to the 3</a:t>
            </a:r>
            <a:r>
              <a:rPr lang="en-GB" altLang="en-US" sz="1800">
                <a:latin typeface="Calibri" pitchFamily="34" charset="0"/>
              </a:rPr>
              <a:t>’</a:t>
            </a:r>
            <a:r>
              <a:rPr lang="en-GB" sz="1800">
                <a:latin typeface="Calibri" pitchFamily="34" charset="0"/>
              </a:rPr>
              <a:t> end. The first nucleotide in a sequence has a free 5</a:t>
            </a:r>
            <a:r>
              <a:rPr lang="en-GB" altLang="en-US" sz="1800">
                <a:latin typeface="Calibri" pitchFamily="34" charset="0"/>
              </a:rPr>
              <a:t>’</a:t>
            </a:r>
            <a:r>
              <a:rPr lang="en-GB" sz="1800">
                <a:latin typeface="Calibri" pitchFamily="34" charset="0"/>
              </a:rPr>
              <a:t> phosphate, and the last one a free 3</a:t>
            </a:r>
            <a:r>
              <a:rPr lang="en-GB" altLang="en-US" sz="1800">
                <a:latin typeface="Calibri" pitchFamily="34" charset="0"/>
              </a:rPr>
              <a:t>’</a:t>
            </a:r>
            <a:r>
              <a:rPr lang="en-GB" sz="1800">
                <a:latin typeface="Calibri" pitchFamily="34" charset="0"/>
              </a:rPr>
              <a:t> OH.</a:t>
            </a:r>
          </a:p>
          <a:p>
            <a:pPr eaLnBrk="1" hangingPunct="1">
              <a:spcBef>
                <a:spcPct val="50000"/>
              </a:spcBef>
            </a:pPr>
            <a:r>
              <a:rPr lang="en-GB" sz="1800">
                <a:latin typeface="Calibri" pitchFamily="34" charset="0"/>
              </a:rPr>
              <a:t>Here: ACG (or 5</a:t>
            </a:r>
            <a:r>
              <a:rPr lang="en-GB" altLang="en-US" sz="1800">
                <a:latin typeface="Calibri" pitchFamily="34" charset="0"/>
              </a:rPr>
              <a:t>’</a:t>
            </a:r>
            <a:r>
              <a:rPr lang="en-GB" sz="1800">
                <a:latin typeface="Calibri" pitchFamily="34" charset="0"/>
              </a:rPr>
              <a:t>ACG3</a:t>
            </a:r>
            <a:r>
              <a:rPr lang="en-GB" altLang="en-US" sz="1800">
                <a:latin typeface="Calibri" pitchFamily="34" charset="0"/>
              </a:rPr>
              <a:t>’</a:t>
            </a:r>
            <a:r>
              <a:rPr lang="en-GB" sz="1800">
                <a:latin typeface="Calibri" pitchFamily="34" charset="0"/>
              </a:rPr>
              <a:t>) </a:t>
            </a:r>
          </a:p>
          <a:p>
            <a:pPr eaLnBrk="1" hangingPunct="1">
              <a:spcBef>
                <a:spcPct val="50000"/>
              </a:spcBef>
            </a:pPr>
            <a:endParaRPr lang="en-GB" sz="1800">
              <a:latin typeface="Calibri" pitchFamily="34" charset="0"/>
            </a:endParaRPr>
          </a:p>
        </p:txBody>
      </p:sp>
      <p:grpSp>
        <p:nvGrpSpPr>
          <p:cNvPr id="80901" name="Group 941"/>
          <p:cNvGrpSpPr>
            <a:grpSpLocks/>
          </p:cNvGrpSpPr>
          <p:nvPr/>
        </p:nvGrpSpPr>
        <p:grpSpPr bwMode="auto">
          <a:xfrm>
            <a:off x="4984750" y="1416050"/>
            <a:ext cx="3709988" cy="5022850"/>
            <a:chOff x="2916" y="924"/>
            <a:chExt cx="2337" cy="3164"/>
          </a:xfrm>
        </p:grpSpPr>
        <p:sp>
          <p:nvSpPr>
            <p:cNvPr id="80907" name="Rectangle 942"/>
            <p:cNvSpPr>
              <a:spLocks noChangeArrowheads="1"/>
            </p:cNvSpPr>
            <p:nvPr/>
          </p:nvSpPr>
          <p:spPr bwMode="auto">
            <a:xfrm>
              <a:off x="3370" y="156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t>
              </a:r>
              <a:endParaRPr lang="en-US" sz="2000">
                <a:latin typeface="Comic Sans MS" pitchFamily="66" charset="0"/>
              </a:endParaRPr>
            </a:p>
          </p:txBody>
        </p:sp>
        <p:sp>
          <p:nvSpPr>
            <p:cNvPr id="80908" name="Rectangle 943"/>
            <p:cNvSpPr>
              <a:spLocks noChangeArrowheads="1"/>
            </p:cNvSpPr>
            <p:nvPr/>
          </p:nvSpPr>
          <p:spPr bwMode="auto">
            <a:xfrm>
              <a:off x="3848" y="2715"/>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80909" name="Rectangle 944"/>
            <p:cNvSpPr>
              <a:spLocks noChangeArrowheads="1"/>
            </p:cNvSpPr>
            <p:nvPr/>
          </p:nvSpPr>
          <p:spPr bwMode="auto">
            <a:xfrm>
              <a:off x="4130" y="3580"/>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80910" name="Rectangle 945"/>
            <p:cNvSpPr>
              <a:spLocks noChangeArrowheads="1"/>
            </p:cNvSpPr>
            <p:nvPr/>
          </p:nvSpPr>
          <p:spPr bwMode="auto">
            <a:xfrm>
              <a:off x="4291" y="395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2000">
                <a:latin typeface="Comic Sans MS" pitchFamily="66" charset="0"/>
              </a:endParaRPr>
            </a:p>
          </p:txBody>
        </p:sp>
        <p:sp>
          <p:nvSpPr>
            <p:cNvPr id="80911" name="Rectangle 946"/>
            <p:cNvSpPr>
              <a:spLocks noChangeArrowheads="1"/>
            </p:cNvSpPr>
            <p:nvPr/>
          </p:nvSpPr>
          <p:spPr bwMode="auto">
            <a:xfrm>
              <a:off x="4969" y="2985"/>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2000">
                <a:latin typeface="Comic Sans MS" pitchFamily="66" charset="0"/>
              </a:endParaRPr>
            </a:p>
          </p:txBody>
        </p:sp>
        <p:sp>
          <p:nvSpPr>
            <p:cNvPr id="80912" name="Rectangle 947"/>
            <p:cNvSpPr>
              <a:spLocks noChangeArrowheads="1"/>
            </p:cNvSpPr>
            <p:nvPr/>
          </p:nvSpPr>
          <p:spPr bwMode="auto">
            <a:xfrm>
              <a:off x="5130" y="330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2000">
                <a:latin typeface="Comic Sans MS" pitchFamily="66" charset="0"/>
              </a:endParaRPr>
            </a:p>
          </p:txBody>
        </p:sp>
        <p:sp>
          <p:nvSpPr>
            <p:cNvPr id="80913" name="Rectangle 948"/>
            <p:cNvSpPr>
              <a:spLocks noChangeArrowheads="1"/>
            </p:cNvSpPr>
            <p:nvPr/>
          </p:nvSpPr>
          <p:spPr bwMode="auto">
            <a:xfrm>
              <a:off x="4101" y="2402"/>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80914" name="Rectangle 949"/>
            <p:cNvSpPr>
              <a:spLocks noChangeArrowheads="1"/>
            </p:cNvSpPr>
            <p:nvPr/>
          </p:nvSpPr>
          <p:spPr bwMode="auto">
            <a:xfrm>
              <a:off x="4003" y="3095"/>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2000">
                <a:latin typeface="Comic Sans MS" pitchFamily="66" charset="0"/>
              </a:endParaRPr>
            </a:p>
          </p:txBody>
        </p:sp>
        <p:sp>
          <p:nvSpPr>
            <p:cNvPr id="80915" name="Rectangle 950"/>
            <p:cNvSpPr>
              <a:spLocks noChangeArrowheads="1"/>
            </p:cNvSpPr>
            <p:nvPr/>
          </p:nvSpPr>
          <p:spPr bwMode="auto">
            <a:xfrm>
              <a:off x="4895" y="2985"/>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80916" name="Rectangle 951"/>
            <p:cNvSpPr>
              <a:spLocks noChangeArrowheads="1"/>
            </p:cNvSpPr>
            <p:nvPr/>
          </p:nvSpPr>
          <p:spPr bwMode="auto">
            <a:xfrm>
              <a:off x="4728" y="330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80917" name="Rectangle 952"/>
            <p:cNvSpPr>
              <a:spLocks noChangeArrowheads="1"/>
            </p:cNvSpPr>
            <p:nvPr/>
          </p:nvSpPr>
          <p:spPr bwMode="auto">
            <a:xfrm>
              <a:off x="4388" y="2918"/>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80918" name="Rectangle 953"/>
            <p:cNvSpPr>
              <a:spLocks noChangeArrowheads="1"/>
            </p:cNvSpPr>
            <p:nvPr/>
          </p:nvSpPr>
          <p:spPr bwMode="auto">
            <a:xfrm>
              <a:off x="4722" y="2660"/>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80919" name="Rectangle 954"/>
            <p:cNvSpPr>
              <a:spLocks noChangeArrowheads="1"/>
            </p:cNvSpPr>
            <p:nvPr/>
          </p:nvSpPr>
          <p:spPr bwMode="auto">
            <a:xfrm>
              <a:off x="5056" y="330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80920" name="Rectangle 955"/>
            <p:cNvSpPr>
              <a:spLocks noChangeArrowheads="1"/>
            </p:cNvSpPr>
            <p:nvPr/>
          </p:nvSpPr>
          <p:spPr bwMode="auto">
            <a:xfrm>
              <a:off x="5205" y="3347"/>
              <a:ext cx="4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2</a:t>
              </a:r>
              <a:endParaRPr lang="en-US" sz="2000">
                <a:latin typeface="Comic Sans MS" pitchFamily="66" charset="0"/>
              </a:endParaRPr>
            </a:p>
          </p:txBody>
        </p:sp>
        <p:sp>
          <p:nvSpPr>
            <p:cNvPr id="80921" name="Rectangle 956"/>
            <p:cNvSpPr>
              <a:spLocks noChangeArrowheads="1"/>
            </p:cNvSpPr>
            <p:nvPr/>
          </p:nvSpPr>
          <p:spPr bwMode="auto">
            <a:xfrm>
              <a:off x="4388" y="3261"/>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80922" name="Rectangle 957"/>
            <p:cNvSpPr>
              <a:spLocks noChangeArrowheads="1"/>
            </p:cNvSpPr>
            <p:nvPr/>
          </p:nvSpPr>
          <p:spPr bwMode="auto">
            <a:xfrm>
              <a:off x="3681" y="3095"/>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80923" name="Rectangle 958"/>
            <p:cNvSpPr>
              <a:spLocks noChangeArrowheads="1"/>
            </p:cNvSpPr>
            <p:nvPr/>
          </p:nvSpPr>
          <p:spPr bwMode="auto">
            <a:xfrm>
              <a:off x="3393" y="2660"/>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80924" name="Rectangle 959"/>
            <p:cNvSpPr>
              <a:spLocks noChangeArrowheads="1"/>
            </p:cNvSpPr>
            <p:nvPr/>
          </p:nvSpPr>
          <p:spPr bwMode="auto">
            <a:xfrm>
              <a:off x="3681" y="3519"/>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80925" name="Rectangle 960"/>
            <p:cNvSpPr>
              <a:spLocks noChangeArrowheads="1"/>
            </p:cNvSpPr>
            <p:nvPr/>
          </p:nvSpPr>
          <p:spPr bwMode="auto">
            <a:xfrm>
              <a:off x="3693" y="3304"/>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P</a:t>
              </a:r>
              <a:endParaRPr lang="en-US" sz="2000">
                <a:latin typeface="Comic Sans MS" pitchFamily="66" charset="0"/>
              </a:endParaRPr>
            </a:p>
          </p:txBody>
        </p:sp>
        <p:sp>
          <p:nvSpPr>
            <p:cNvPr id="80926" name="Rectangle 961"/>
            <p:cNvSpPr>
              <a:spLocks noChangeArrowheads="1"/>
            </p:cNvSpPr>
            <p:nvPr/>
          </p:nvSpPr>
          <p:spPr bwMode="auto">
            <a:xfrm>
              <a:off x="3497" y="3304"/>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80927" name="Rectangle 962"/>
            <p:cNvSpPr>
              <a:spLocks noChangeArrowheads="1"/>
            </p:cNvSpPr>
            <p:nvPr/>
          </p:nvSpPr>
          <p:spPr bwMode="auto">
            <a:xfrm>
              <a:off x="3871" y="3304"/>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80928" name="Rectangle 963"/>
            <p:cNvSpPr>
              <a:spLocks noChangeArrowheads="1"/>
            </p:cNvSpPr>
            <p:nvPr/>
          </p:nvSpPr>
          <p:spPr bwMode="auto">
            <a:xfrm>
              <a:off x="3112" y="1562"/>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P</a:t>
              </a:r>
              <a:endParaRPr lang="en-US" sz="2000">
                <a:latin typeface="Comic Sans MS" pitchFamily="66" charset="0"/>
              </a:endParaRPr>
            </a:p>
          </p:txBody>
        </p:sp>
        <p:sp>
          <p:nvSpPr>
            <p:cNvPr id="80929" name="Rectangle 964"/>
            <p:cNvSpPr>
              <a:spLocks noChangeArrowheads="1"/>
            </p:cNvSpPr>
            <p:nvPr/>
          </p:nvSpPr>
          <p:spPr bwMode="auto">
            <a:xfrm>
              <a:off x="2916" y="1562"/>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80930" name="Rectangle 965"/>
            <p:cNvSpPr>
              <a:spLocks noChangeArrowheads="1"/>
            </p:cNvSpPr>
            <p:nvPr/>
          </p:nvSpPr>
          <p:spPr bwMode="auto">
            <a:xfrm>
              <a:off x="3290" y="1562"/>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80931" name="Rectangle 966"/>
            <p:cNvSpPr>
              <a:spLocks noChangeArrowheads="1"/>
            </p:cNvSpPr>
            <p:nvPr/>
          </p:nvSpPr>
          <p:spPr bwMode="auto">
            <a:xfrm>
              <a:off x="3100" y="1347"/>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80932" name="Rectangle 967"/>
            <p:cNvSpPr>
              <a:spLocks noChangeArrowheads="1"/>
            </p:cNvSpPr>
            <p:nvPr/>
          </p:nvSpPr>
          <p:spPr bwMode="auto">
            <a:xfrm>
              <a:off x="3399" y="2445"/>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P</a:t>
              </a:r>
              <a:endParaRPr lang="en-US" sz="2000">
                <a:latin typeface="Comic Sans MS" pitchFamily="66" charset="0"/>
              </a:endParaRPr>
            </a:p>
          </p:txBody>
        </p:sp>
        <p:sp>
          <p:nvSpPr>
            <p:cNvPr id="80933" name="Rectangle 968"/>
            <p:cNvSpPr>
              <a:spLocks noChangeArrowheads="1"/>
            </p:cNvSpPr>
            <p:nvPr/>
          </p:nvSpPr>
          <p:spPr bwMode="auto">
            <a:xfrm>
              <a:off x="3204" y="2445"/>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80934" name="Rectangle 969"/>
            <p:cNvSpPr>
              <a:spLocks noChangeArrowheads="1"/>
            </p:cNvSpPr>
            <p:nvPr/>
          </p:nvSpPr>
          <p:spPr bwMode="auto">
            <a:xfrm>
              <a:off x="3583" y="2445"/>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80935" name="Rectangle 970"/>
            <p:cNvSpPr>
              <a:spLocks noChangeArrowheads="1"/>
            </p:cNvSpPr>
            <p:nvPr/>
          </p:nvSpPr>
          <p:spPr bwMode="auto">
            <a:xfrm>
              <a:off x="3393" y="2230"/>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80936" name="Freeform 971"/>
            <p:cNvSpPr>
              <a:spLocks/>
            </p:cNvSpPr>
            <p:nvPr/>
          </p:nvSpPr>
          <p:spPr bwMode="auto">
            <a:xfrm>
              <a:off x="4346" y="1369"/>
              <a:ext cx="1" cy="147"/>
            </a:xfrm>
            <a:custGeom>
              <a:avLst/>
              <a:gdLst>
                <a:gd name="T0" fmla="*/ 0 w 1"/>
                <a:gd name="T1" fmla="*/ 0 h 147"/>
                <a:gd name="T2" fmla="*/ 0 w 1"/>
                <a:gd name="T3" fmla="*/ 147 h 147"/>
                <a:gd name="T4" fmla="*/ 0 w 1"/>
                <a:gd name="T5" fmla="*/ 0 h 147"/>
                <a:gd name="T6" fmla="*/ 0 60000 65536"/>
                <a:gd name="T7" fmla="*/ 0 60000 65536"/>
                <a:gd name="T8" fmla="*/ 0 60000 65536"/>
                <a:gd name="T9" fmla="*/ 0 w 1"/>
                <a:gd name="T10" fmla="*/ 0 h 147"/>
                <a:gd name="T11" fmla="*/ 1 w 1"/>
                <a:gd name="T12" fmla="*/ 147 h 147"/>
              </a:gdLst>
              <a:ahLst/>
              <a:cxnLst>
                <a:cxn ang="T6">
                  <a:pos x="T0" y="T1"/>
                </a:cxn>
                <a:cxn ang="T7">
                  <a:pos x="T2" y="T3"/>
                </a:cxn>
                <a:cxn ang="T8">
                  <a:pos x="T4" y="T5"/>
                </a:cxn>
              </a:cxnLst>
              <a:rect l="T9" t="T10" r="T11" b="T12"/>
              <a:pathLst>
                <a:path w="1" h="147">
                  <a:moveTo>
                    <a:pt x="0" y="0"/>
                  </a:moveTo>
                  <a:lnTo>
                    <a:pt x="0" y="1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37" name="Freeform 972"/>
            <p:cNvSpPr>
              <a:spLocks/>
            </p:cNvSpPr>
            <p:nvPr/>
          </p:nvSpPr>
          <p:spPr bwMode="auto">
            <a:xfrm>
              <a:off x="4242" y="1516"/>
              <a:ext cx="104" cy="74"/>
            </a:xfrm>
            <a:custGeom>
              <a:avLst/>
              <a:gdLst>
                <a:gd name="T0" fmla="*/ 104 w 104"/>
                <a:gd name="T1" fmla="*/ 0 h 74"/>
                <a:gd name="T2" fmla="*/ 0 w 104"/>
                <a:gd name="T3" fmla="*/ 74 h 74"/>
                <a:gd name="T4" fmla="*/ 104 w 104"/>
                <a:gd name="T5" fmla="*/ 0 h 74"/>
                <a:gd name="T6" fmla="*/ 0 60000 65536"/>
                <a:gd name="T7" fmla="*/ 0 60000 65536"/>
                <a:gd name="T8" fmla="*/ 0 60000 65536"/>
                <a:gd name="T9" fmla="*/ 0 w 104"/>
                <a:gd name="T10" fmla="*/ 0 h 74"/>
                <a:gd name="T11" fmla="*/ 104 w 104"/>
                <a:gd name="T12" fmla="*/ 74 h 74"/>
              </a:gdLst>
              <a:ahLst/>
              <a:cxnLst>
                <a:cxn ang="T6">
                  <a:pos x="T0" y="T1"/>
                </a:cxn>
                <a:cxn ang="T7">
                  <a:pos x="T2" y="T3"/>
                </a:cxn>
                <a:cxn ang="T8">
                  <a:pos x="T4" y="T5"/>
                </a:cxn>
              </a:cxnLst>
              <a:rect l="T9" t="T10" r="T11" b="T12"/>
              <a:pathLst>
                <a:path w="104" h="74">
                  <a:moveTo>
                    <a:pt x="104" y="0"/>
                  </a:moveTo>
                  <a:lnTo>
                    <a:pt x="0" y="74"/>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38" name="Freeform 973"/>
            <p:cNvSpPr>
              <a:spLocks/>
            </p:cNvSpPr>
            <p:nvPr/>
          </p:nvSpPr>
          <p:spPr bwMode="auto">
            <a:xfrm>
              <a:off x="4242" y="1516"/>
              <a:ext cx="104" cy="74"/>
            </a:xfrm>
            <a:custGeom>
              <a:avLst/>
              <a:gdLst>
                <a:gd name="T0" fmla="*/ 104 w 104"/>
                <a:gd name="T1" fmla="*/ 0 h 74"/>
                <a:gd name="T2" fmla="*/ 104 w 104"/>
                <a:gd name="T3" fmla="*/ 6 h 74"/>
                <a:gd name="T4" fmla="*/ 0 w 104"/>
                <a:gd name="T5" fmla="*/ 74 h 74"/>
                <a:gd name="T6" fmla="*/ 0 w 104"/>
                <a:gd name="T7" fmla="*/ 67 h 74"/>
                <a:gd name="T8" fmla="*/ 104 w 104"/>
                <a:gd name="T9" fmla="*/ 0 h 74"/>
                <a:gd name="T10" fmla="*/ 0 60000 65536"/>
                <a:gd name="T11" fmla="*/ 0 60000 65536"/>
                <a:gd name="T12" fmla="*/ 0 60000 65536"/>
                <a:gd name="T13" fmla="*/ 0 60000 65536"/>
                <a:gd name="T14" fmla="*/ 0 60000 65536"/>
                <a:gd name="T15" fmla="*/ 0 w 104"/>
                <a:gd name="T16" fmla="*/ 0 h 74"/>
                <a:gd name="T17" fmla="*/ 104 w 104"/>
                <a:gd name="T18" fmla="*/ 74 h 74"/>
              </a:gdLst>
              <a:ahLst/>
              <a:cxnLst>
                <a:cxn ang="T10">
                  <a:pos x="T0" y="T1"/>
                </a:cxn>
                <a:cxn ang="T11">
                  <a:pos x="T2" y="T3"/>
                </a:cxn>
                <a:cxn ang="T12">
                  <a:pos x="T4" y="T5"/>
                </a:cxn>
                <a:cxn ang="T13">
                  <a:pos x="T6" y="T7"/>
                </a:cxn>
                <a:cxn ang="T14">
                  <a:pos x="T8" y="T9"/>
                </a:cxn>
              </a:cxnLst>
              <a:rect l="T15" t="T16" r="T17" b="T18"/>
              <a:pathLst>
                <a:path w="104" h="74">
                  <a:moveTo>
                    <a:pt x="104" y="0"/>
                  </a:moveTo>
                  <a:lnTo>
                    <a:pt x="104" y="6"/>
                  </a:lnTo>
                  <a:lnTo>
                    <a:pt x="0" y="74"/>
                  </a:lnTo>
                  <a:lnTo>
                    <a:pt x="0" y="67"/>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39" name="Freeform 974"/>
            <p:cNvSpPr>
              <a:spLocks/>
            </p:cNvSpPr>
            <p:nvPr/>
          </p:nvSpPr>
          <p:spPr bwMode="auto">
            <a:xfrm>
              <a:off x="4231" y="1504"/>
              <a:ext cx="92" cy="61"/>
            </a:xfrm>
            <a:custGeom>
              <a:avLst/>
              <a:gdLst>
                <a:gd name="T0" fmla="*/ 0 w 92"/>
                <a:gd name="T1" fmla="*/ 61 h 61"/>
                <a:gd name="T2" fmla="*/ 92 w 92"/>
                <a:gd name="T3" fmla="*/ 0 h 61"/>
                <a:gd name="T4" fmla="*/ 0 w 92"/>
                <a:gd name="T5" fmla="*/ 61 h 61"/>
                <a:gd name="T6" fmla="*/ 0 60000 65536"/>
                <a:gd name="T7" fmla="*/ 0 60000 65536"/>
                <a:gd name="T8" fmla="*/ 0 60000 65536"/>
                <a:gd name="T9" fmla="*/ 0 w 92"/>
                <a:gd name="T10" fmla="*/ 0 h 61"/>
                <a:gd name="T11" fmla="*/ 92 w 92"/>
                <a:gd name="T12" fmla="*/ 61 h 61"/>
              </a:gdLst>
              <a:ahLst/>
              <a:cxnLst>
                <a:cxn ang="T6">
                  <a:pos x="T0" y="T1"/>
                </a:cxn>
                <a:cxn ang="T7">
                  <a:pos x="T2" y="T3"/>
                </a:cxn>
                <a:cxn ang="T8">
                  <a:pos x="T4" y="T5"/>
                </a:cxn>
              </a:cxnLst>
              <a:rect l="T9" t="T10" r="T11" b="T12"/>
              <a:pathLst>
                <a:path w="92" h="61">
                  <a:moveTo>
                    <a:pt x="0" y="61"/>
                  </a:moveTo>
                  <a:lnTo>
                    <a:pt x="92"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40" name="Freeform 975"/>
            <p:cNvSpPr>
              <a:spLocks/>
            </p:cNvSpPr>
            <p:nvPr/>
          </p:nvSpPr>
          <p:spPr bwMode="auto">
            <a:xfrm>
              <a:off x="4231" y="1498"/>
              <a:ext cx="92" cy="67"/>
            </a:xfrm>
            <a:custGeom>
              <a:avLst/>
              <a:gdLst>
                <a:gd name="T0" fmla="*/ 0 w 92"/>
                <a:gd name="T1" fmla="*/ 67 h 67"/>
                <a:gd name="T2" fmla="*/ 0 w 92"/>
                <a:gd name="T3" fmla="*/ 61 h 67"/>
                <a:gd name="T4" fmla="*/ 92 w 92"/>
                <a:gd name="T5" fmla="*/ 0 h 67"/>
                <a:gd name="T6" fmla="*/ 92 w 92"/>
                <a:gd name="T7" fmla="*/ 6 h 67"/>
                <a:gd name="T8" fmla="*/ 0 w 92"/>
                <a:gd name="T9" fmla="*/ 67 h 67"/>
                <a:gd name="T10" fmla="*/ 0 60000 65536"/>
                <a:gd name="T11" fmla="*/ 0 60000 65536"/>
                <a:gd name="T12" fmla="*/ 0 60000 65536"/>
                <a:gd name="T13" fmla="*/ 0 60000 65536"/>
                <a:gd name="T14" fmla="*/ 0 60000 65536"/>
                <a:gd name="T15" fmla="*/ 0 w 92"/>
                <a:gd name="T16" fmla="*/ 0 h 67"/>
                <a:gd name="T17" fmla="*/ 92 w 92"/>
                <a:gd name="T18" fmla="*/ 67 h 67"/>
              </a:gdLst>
              <a:ahLst/>
              <a:cxnLst>
                <a:cxn ang="T10">
                  <a:pos x="T0" y="T1"/>
                </a:cxn>
                <a:cxn ang="T11">
                  <a:pos x="T2" y="T3"/>
                </a:cxn>
                <a:cxn ang="T12">
                  <a:pos x="T4" y="T5"/>
                </a:cxn>
                <a:cxn ang="T13">
                  <a:pos x="T6" y="T7"/>
                </a:cxn>
                <a:cxn ang="T14">
                  <a:pos x="T8" y="T9"/>
                </a:cxn>
              </a:cxnLst>
              <a:rect l="T15" t="T16" r="T17" b="T18"/>
              <a:pathLst>
                <a:path w="92" h="67">
                  <a:moveTo>
                    <a:pt x="0" y="67"/>
                  </a:moveTo>
                  <a:lnTo>
                    <a:pt x="0" y="61"/>
                  </a:lnTo>
                  <a:lnTo>
                    <a:pt x="92" y="0"/>
                  </a:lnTo>
                  <a:lnTo>
                    <a:pt x="92" y="6"/>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41" name="Freeform 976"/>
            <p:cNvSpPr>
              <a:spLocks/>
            </p:cNvSpPr>
            <p:nvPr/>
          </p:nvSpPr>
          <p:spPr bwMode="auto">
            <a:xfrm>
              <a:off x="4024" y="1516"/>
              <a:ext cx="109" cy="80"/>
            </a:xfrm>
            <a:custGeom>
              <a:avLst/>
              <a:gdLst>
                <a:gd name="T0" fmla="*/ 109 w 109"/>
                <a:gd name="T1" fmla="*/ 80 h 80"/>
                <a:gd name="T2" fmla="*/ 0 w 109"/>
                <a:gd name="T3" fmla="*/ 0 h 80"/>
                <a:gd name="T4" fmla="*/ 109 w 109"/>
                <a:gd name="T5" fmla="*/ 80 h 80"/>
                <a:gd name="T6" fmla="*/ 0 60000 65536"/>
                <a:gd name="T7" fmla="*/ 0 60000 65536"/>
                <a:gd name="T8" fmla="*/ 0 60000 65536"/>
                <a:gd name="T9" fmla="*/ 0 w 109"/>
                <a:gd name="T10" fmla="*/ 0 h 80"/>
                <a:gd name="T11" fmla="*/ 109 w 109"/>
                <a:gd name="T12" fmla="*/ 80 h 80"/>
              </a:gdLst>
              <a:ahLst/>
              <a:cxnLst>
                <a:cxn ang="T6">
                  <a:pos x="T0" y="T1"/>
                </a:cxn>
                <a:cxn ang="T7">
                  <a:pos x="T2" y="T3"/>
                </a:cxn>
                <a:cxn ang="T8">
                  <a:pos x="T4" y="T5"/>
                </a:cxn>
              </a:cxnLst>
              <a:rect l="T9" t="T10" r="T11" b="T12"/>
              <a:pathLst>
                <a:path w="109" h="80">
                  <a:moveTo>
                    <a:pt x="109" y="80"/>
                  </a:moveTo>
                  <a:lnTo>
                    <a:pt x="0" y="0"/>
                  </a:lnTo>
                  <a:lnTo>
                    <a:pt x="10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42" name="Freeform 977"/>
            <p:cNvSpPr>
              <a:spLocks/>
            </p:cNvSpPr>
            <p:nvPr/>
          </p:nvSpPr>
          <p:spPr bwMode="auto">
            <a:xfrm>
              <a:off x="4018" y="1516"/>
              <a:ext cx="115" cy="80"/>
            </a:xfrm>
            <a:custGeom>
              <a:avLst/>
              <a:gdLst>
                <a:gd name="T0" fmla="*/ 115 w 115"/>
                <a:gd name="T1" fmla="*/ 74 h 80"/>
                <a:gd name="T2" fmla="*/ 115 w 115"/>
                <a:gd name="T3" fmla="*/ 80 h 80"/>
                <a:gd name="T4" fmla="*/ 0 w 115"/>
                <a:gd name="T5" fmla="*/ 6 h 80"/>
                <a:gd name="T6" fmla="*/ 6 w 115"/>
                <a:gd name="T7" fmla="*/ 0 h 80"/>
                <a:gd name="T8" fmla="*/ 115 w 115"/>
                <a:gd name="T9" fmla="*/ 74 h 80"/>
                <a:gd name="T10" fmla="*/ 0 60000 65536"/>
                <a:gd name="T11" fmla="*/ 0 60000 65536"/>
                <a:gd name="T12" fmla="*/ 0 60000 65536"/>
                <a:gd name="T13" fmla="*/ 0 60000 65536"/>
                <a:gd name="T14" fmla="*/ 0 60000 65536"/>
                <a:gd name="T15" fmla="*/ 0 w 115"/>
                <a:gd name="T16" fmla="*/ 0 h 80"/>
                <a:gd name="T17" fmla="*/ 115 w 115"/>
                <a:gd name="T18" fmla="*/ 80 h 80"/>
              </a:gdLst>
              <a:ahLst/>
              <a:cxnLst>
                <a:cxn ang="T10">
                  <a:pos x="T0" y="T1"/>
                </a:cxn>
                <a:cxn ang="T11">
                  <a:pos x="T2" y="T3"/>
                </a:cxn>
                <a:cxn ang="T12">
                  <a:pos x="T4" y="T5"/>
                </a:cxn>
                <a:cxn ang="T13">
                  <a:pos x="T6" y="T7"/>
                </a:cxn>
                <a:cxn ang="T14">
                  <a:pos x="T8" y="T9"/>
                </a:cxn>
              </a:cxnLst>
              <a:rect l="T15" t="T16" r="T17" b="T18"/>
              <a:pathLst>
                <a:path w="115" h="80">
                  <a:moveTo>
                    <a:pt x="115" y="74"/>
                  </a:moveTo>
                  <a:lnTo>
                    <a:pt x="115" y="80"/>
                  </a:lnTo>
                  <a:lnTo>
                    <a:pt x="0" y="6"/>
                  </a:lnTo>
                  <a:lnTo>
                    <a:pt x="6"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43" name="Freeform 978"/>
            <p:cNvSpPr>
              <a:spLocks/>
            </p:cNvSpPr>
            <p:nvPr/>
          </p:nvSpPr>
          <p:spPr bwMode="auto">
            <a:xfrm>
              <a:off x="4018" y="1307"/>
              <a:ext cx="1" cy="209"/>
            </a:xfrm>
            <a:custGeom>
              <a:avLst/>
              <a:gdLst>
                <a:gd name="T0" fmla="*/ 0 w 1"/>
                <a:gd name="T1" fmla="*/ 0 h 209"/>
                <a:gd name="T2" fmla="*/ 0 w 1"/>
                <a:gd name="T3" fmla="*/ 209 h 209"/>
                <a:gd name="T4" fmla="*/ 0 w 1"/>
                <a:gd name="T5" fmla="*/ 0 h 209"/>
                <a:gd name="T6" fmla="*/ 0 60000 65536"/>
                <a:gd name="T7" fmla="*/ 0 60000 65536"/>
                <a:gd name="T8" fmla="*/ 0 60000 65536"/>
                <a:gd name="T9" fmla="*/ 0 w 1"/>
                <a:gd name="T10" fmla="*/ 0 h 209"/>
                <a:gd name="T11" fmla="*/ 1 w 1"/>
                <a:gd name="T12" fmla="*/ 209 h 209"/>
              </a:gdLst>
              <a:ahLst/>
              <a:cxnLst>
                <a:cxn ang="T6">
                  <a:pos x="T0" y="T1"/>
                </a:cxn>
                <a:cxn ang="T7">
                  <a:pos x="T2" y="T3"/>
                </a:cxn>
                <a:cxn ang="T8">
                  <a:pos x="T4" y="T5"/>
                </a:cxn>
              </a:cxnLst>
              <a:rect l="T9" t="T10" r="T11" b="T12"/>
              <a:pathLst>
                <a:path w="1"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44" name="Line 979"/>
            <p:cNvSpPr>
              <a:spLocks noChangeShapeType="1"/>
            </p:cNvSpPr>
            <p:nvPr/>
          </p:nvSpPr>
          <p:spPr bwMode="auto">
            <a:xfrm>
              <a:off x="4340" y="1369"/>
              <a:ext cx="1" cy="1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45" name="Line 980"/>
            <p:cNvSpPr>
              <a:spLocks noChangeShapeType="1"/>
            </p:cNvSpPr>
            <p:nvPr/>
          </p:nvSpPr>
          <p:spPr bwMode="auto">
            <a:xfrm>
              <a:off x="4018" y="1301"/>
              <a:ext cx="1" cy="2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46" name="Freeform 981"/>
            <p:cNvSpPr>
              <a:spLocks/>
            </p:cNvSpPr>
            <p:nvPr/>
          </p:nvSpPr>
          <p:spPr bwMode="auto">
            <a:xfrm>
              <a:off x="4041" y="1320"/>
              <a:ext cx="1" cy="184"/>
            </a:xfrm>
            <a:custGeom>
              <a:avLst/>
              <a:gdLst>
                <a:gd name="T0" fmla="*/ 0 w 1"/>
                <a:gd name="T1" fmla="*/ 0 h 184"/>
                <a:gd name="T2" fmla="*/ 0 w 1"/>
                <a:gd name="T3" fmla="*/ 184 h 184"/>
                <a:gd name="T4" fmla="*/ 0 w 1"/>
                <a:gd name="T5" fmla="*/ 0 h 184"/>
                <a:gd name="T6" fmla="*/ 0 60000 65536"/>
                <a:gd name="T7" fmla="*/ 0 60000 65536"/>
                <a:gd name="T8" fmla="*/ 0 60000 65536"/>
                <a:gd name="T9" fmla="*/ 0 w 1"/>
                <a:gd name="T10" fmla="*/ 0 h 184"/>
                <a:gd name="T11" fmla="*/ 1 w 1"/>
                <a:gd name="T12" fmla="*/ 184 h 184"/>
              </a:gdLst>
              <a:ahLst/>
              <a:cxnLst>
                <a:cxn ang="T6">
                  <a:pos x="T0" y="T1"/>
                </a:cxn>
                <a:cxn ang="T7">
                  <a:pos x="T2" y="T3"/>
                </a:cxn>
                <a:cxn ang="T8">
                  <a:pos x="T4" y="T5"/>
                </a:cxn>
              </a:cxnLst>
              <a:rect l="T9" t="T10" r="T11" b="T12"/>
              <a:pathLst>
                <a:path w="1" h="184">
                  <a:moveTo>
                    <a:pt x="0" y="0"/>
                  </a:moveTo>
                  <a:lnTo>
                    <a:pt x="0" y="1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47" name="Freeform 982"/>
            <p:cNvSpPr>
              <a:spLocks/>
            </p:cNvSpPr>
            <p:nvPr/>
          </p:nvSpPr>
          <p:spPr bwMode="auto">
            <a:xfrm>
              <a:off x="4024" y="1197"/>
              <a:ext cx="155" cy="104"/>
            </a:xfrm>
            <a:custGeom>
              <a:avLst/>
              <a:gdLst>
                <a:gd name="T0" fmla="*/ 0 w 155"/>
                <a:gd name="T1" fmla="*/ 104 h 104"/>
                <a:gd name="T2" fmla="*/ 155 w 155"/>
                <a:gd name="T3" fmla="*/ 0 h 104"/>
                <a:gd name="T4" fmla="*/ 0 w 155"/>
                <a:gd name="T5" fmla="*/ 104 h 104"/>
                <a:gd name="T6" fmla="*/ 0 60000 65536"/>
                <a:gd name="T7" fmla="*/ 0 60000 65536"/>
                <a:gd name="T8" fmla="*/ 0 60000 65536"/>
                <a:gd name="T9" fmla="*/ 0 w 155"/>
                <a:gd name="T10" fmla="*/ 0 h 104"/>
                <a:gd name="T11" fmla="*/ 155 w 155"/>
                <a:gd name="T12" fmla="*/ 104 h 104"/>
              </a:gdLst>
              <a:ahLst/>
              <a:cxnLst>
                <a:cxn ang="T6">
                  <a:pos x="T0" y="T1"/>
                </a:cxn>
                <a:cxn ang="T7">
                  <a:pos x="T2" y="T3"/>
                </a:cxn>
                <a:cxn ang="T8">
                  <a:pos x="T4" y="T5"/>
                </a:cxn>
              </a:cxnLst>
              <a:rect l="T9" t="T10" r="T11" b="T12"/>
              <a:pathLst>
                <a:path w="155" h="104">
                  <a:moveTo>
                    <a:pt x="0" y="104"/>
                  </a:moveTo>
                  <a:lnTo>
                    <a:pt x="155" y="0"/>
                  </a:lnTo>
                  <a:lnTo>
                    <a:pt x="0"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48" name="Freeform 983"/>
            <p:cNvSpPr>
              <a:spLocks/>
            </p:cNvSpPr>
            <p:nvPr/>
          </p:nvSpPr>
          <p:spPr bwMode="auto">
            <a:xfrm>
              <a:off x="4018" y="1197"/>
              <a:ext cx="167" cy="110"/>
            </a:xfrm>
            <a:custGeom>
              <a:avLst/>
              <a:gdLst>
                <a:gd name="T0" fmla="*/ 6 w 167"/>
                <a:gd name="T1" fmla="*/ 110 h 110"/>
                <a:gd name="T2" fmla="*/ 0 w 167"/>
                <a:gd name="T3" fmla="*/ 104 h 110"/>
                <a:gd name="T4" fmla="*/ 161 w 167"/>
                <a:gd name="T5" fmla="*/ 0 h 110"/>
                <a:gd name="T6" fmla="*/ 167 w 167"/>
                <a:gd name="T7" fmla="*/ 6 h 110"/>
                <a:gd name="T8" fmla="*/ 6 w 167"/>
                <a:gd name="T9" fmla="*/ 110 h 110"/>
                <a:gd name="T10" fmla="*/ 0 60000 65536"/>
                <a:gd name="T11" fmla="*/ 0 60000 65536"/>
                <a:gd name="T12" fmla="*/ 0 60000 65536"/>
                <a:gd name="T13" fmla="*/ 0 60000 65536"/>
                <a:gd name="T14" fmla="*/ 0 60000 65536"/>
                <a:gd name="T15" fmla="*/ 0 w 167"/>
                <a:gd name="T16" fmla="*/ 0 h 110"/>
                <a:gd name="T17" fmla="*/ 167 w 167"/>
                <a:gd name="T18" fmla="*/ 110 h 110"/>
              </a:gdLst>
              <a:ahLst/>
              <a:cxnLst>
                <a:cxn ang="T10">
                  <a:pos x="T0" y="T1"/>
                </a:cxn>
                <a:cxn ang="T11">
                  <a:pos x="T2" y="T3"/>
                </a:cxn>
                <a:cxn ang="T12">
                  <a:pos x="T4" y="T5"/>
                </a:cxn>
                <a:cxn ang="T13">
                  <a:pos x="T6" y="T7"/>
                </a:cxn>
                <a:cxn ang="T14">
                  <a:pos x="T8" y="T9"/>
                </a:cxn>
              </a:cxnLst>
              <a:rect l="T15" t="T16" r="T17" b="T18"/>
              <a:pathLst>
                <a:path w="167" h="110">
                  <a:moveTo>
                    <a:pt x="6" y="110"/>
                  </a:moveTo>
                  <a:lnTo>
                    <a:pt x="0" y="104"/>
                  </a:lnTo>
                  <a:lnTo>
                    <a:pt x="161" y="0"/>
                  </a:lnTo>
                  <a:lnTo>
                    <a:pt x="167" y="6"/>
                  </a:lnTo>
                  <a:lnTo>
                    <a:pt x="6"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49" name="Freeform 984"/>
            <p:cNvSpPr>
              <a:spLocks/>
            </p:cNvSpPr>
            <p:nvPr/>
          </p:nvSpPr>
          <p:spPr bwMode="auto">
            <a:xfrm>
              <a:off x="4185" y="1197"/>
              <a:ext cx="109" cy="74"/>
            </a:xfrm>
            <a:custGeom>
              <a:avLst/>
              <a:gdLst>
                <a:gd name="T0" fmla="*/ 109 w 109"/>
                <a:gd name="T1" fmla="*/ 74 h 74"/>
                <a:gd name="T2" fmla="*/ 0 w 109"/>
                <a:gd name="T3" fmla="*/ 0 h 74"/>
                <a:gd name="T4" fmla="*/ 109 w 109"/>
                <a:gd name="T5" fmla="*/ 74 h 74"/>
                <a:gd name="T6" fmla="*/ 0 60000 65536"/>
                <a:gd name="T7" fmla="*/ 0 60000 65536"/>
                <a:gd name="T8" fmla="*/ 0 60000 65536"/>
                <a:gd name="T9" fmla="*/ 0 w 109"/>
                <a:gd name="T10" fmla="*/ 0 h 74"/>
                <a:gd name="T11" fmla="*/ 109 w 109"/>
                <a:gd name="T12" fmla="*/ 74 h 74"/>
              </a:gdLst>
              <a:ahLst/>
              <a:cxnLst>
                <a:cxn ang="T6">
                  <a:pos x="T0" y="T1"/>
                </a:cxn>
                <a:cxn ang="T7">
                  <a:pos x="T2" y="T3"/>
                </a:cxn>
                <a:cxn ang="T8">
                  <a:pos x="T4" y="T5"/>
                </a:cxn>
              </a:cxnLst>
              <a:rect l="T9" t="T10" r="T11" b="T12"/>
              <a:pathLst>
                <a:path w="109" h="74">
                  <a:moveTo>
                    <a:pt x="109" y="74"/>
                  </a:moveTo>
                  <a:lnTo>
                    <a:pt x="0" y="0"/>
                  </a:lnTo>
                  <a:lnTo>
                    <a:pt x="109"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50" name="Freeform 985"/>
            <p:cNvSpPr>
              <a:spLocks/>
            </p:cNvSpPr>
            <p:nvPr/>
          </p:nvSpPr>
          <p:spPr bwMode="auto">
            <a:xfrm>
              <a:off x="4185" y="1197"/>
              <a:ext cx="115" cy="80"/>
            </a:xfrm>
            <a:custGeom>
              <a:avLst/>
              <a:gdLst>
                <a:gd name="T0" fmla="*/ 115 w 115"/>
                <a:gd name="T1" fmla="*/ 74 h 80"/>
                <a:gd name="T2" fmla="*/ 109 w 115"/>
                <a:gd name="T3" fmla="*/ 80 h 80"/>
                <a:gd name="T4" fmla="*/ 0 w 115"/>
                <a:gd name="T5" fmla="*/ 6 h 80"/>
                <a:gd name="T6" fmla="*/ 0 w 115"/>
                <a:gd name="T7" fmla="*/ 0 h 80"/>
                <a:gd name="T8" fmla="*/ 115 w 115"/>
                <a:gd name="T9" fmla="*/ 74 h 80"/>
                <a:gd name="T10" fmla="*/ 0 60000 65536"/>
                <a:gd name="T11" fmla="*/ 0 60000 65536"/>
                <a:gd name="T12" fmla="*/ 0 60000 65536"/>
                <a:gd name="T13" fmla="*/ 0 60000 65536"/>
                <a:gd name="T14" fmla="*/ 0 60000 65536"/>
                <a:gd name="T15" fmla="*/ 0 w 115"/>
                <a:gd name="T16" fmla="*/ 0 h 80"/>
                <a:gd name="T17" fmla="*/ 115 w 115"/>
                <a:gd name="T18" fmla="*/ 80 h 80"/>
              </a:gdLst>
              <a:ahLst/>
              <a:cxnLst>
                <a:cxn ang="T10">
                  <a:pos x="T0" y="T1"/>
                </a:cxn>
                <a:cxn ang="T11">
                  <a:pos x="T2" y="T3"/>
                </a:cxn>
                <a:cxn ang="T12">
                  <a:pos x="T4" y="T5"/>
                </a:cxn>
                <a:cxn ang="T13">
                  <a:pos x="T6" y="T7"/>
                </a:cxn>
                <a:cxn ang="T14">
                  <a:pos x="T8" y="T9"/>
                </a:cxn>
              </a:cxnLst>
              <a:rect l="T15" t="T16" r="T17" b="T18"/>
              <a:pathLst>
                <a:path w="115" h="80">
                  <a:moveTo>
                    <a:pt x="115" y="74"/>
                  </a:moveTo>
                  <a:lnTo>
                    <a:pt x="109" y="80"/>
                  </a:lnTo>
                  <a:lnTo>
                    <a:pt x="0" y="6"/>
                  </a:lnTo>
                  <a:lnTo>
                    <a:pt x="0"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51" name="Freeform 986"/>
            <p:cNvSpPr>
              <a:spLocks/>
            </p:cNvSpPr>
            <p:nvPr/>
          </p:nvSpPr>
          <p:spPr bwMode="auto">
            <a:xfrm>
              <a:off x="4185" y="1228"/>
              <a:ext cx="103" cy="67"/>
            </a:xfrm>
            <a:custGeom>
              <a:avLst/>
              <a:gdLst>
                <a:gd name="T0" fmla="*/ 0 w 103"/>
                <a:gd name="T1" fmla="*/ 0 h 67"/>
                <a:gd name="T2" fmla="*/ 103 w 103"/>
                <a:gd name="T3" fmla="*/ 67 h 67"/>
                <a:gd name="T4" fmla="*/ 0 w 103"/>
                <a:gd name="T5" fmla="*/ 0 h 67"/>
                <a:gd name="T6" fmla="*/ 0 60000 65536"/>
                <a:gd name="T7" fmla="*/ 0 60000 65536"/>
                <a:gd name="T8" fmla="*/ 0 60000 65536"/>
                <a:gd name="T9" fmla="*/ 0 w 103"/>
                <a:gd name="T10" fmla="*/ 0 h 67"/>
                <a:gd name="T11" fmla="*/ 103 w 103"/>
                <a:gd name="T12" fmla="*/ 67 h 67"/>
              </a:gdLst>
              <a:ahLst/>
              <a:cxnLst>
                <a:cxn ang="T6">
                  <a:pos x="T0" y="T1"/>
                </a:cxn>
                <a:cxn ang="T7">
                  <a:pos x="T2" y="T3"/>
                </a:cxn>
                <a:cxn ang="T8">
                  <a:pos x="T4" y="T5"/>
                </a:cxn>
              </a:cxnLst>
              <a:rect l="T9" t="T10" r="T11" b="T12"/>
              <a:pathLst>
                <a:path w="103" h="67">
                  <a:moveTo>
                    <a:pt x="0" y="0"/>
                  </a:moveTo>
                  <a:lnTo>
                    <a:pt x="103" y="6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52" name="Freeform 987"/>
            <p:cNvSpPr>
              <a:spLocks/>
            </p:cNvSpPr>
            <p:nvPr/>
          </p:nvSpPr>
          <p:spPr bwMode="auto">
            <a:xfrm>
              <a:off x="4179" y="1221"/>
              <a:ext cx="109" cy="74"/>
            </a:xfrm>
            <a:custGeom>
              <a:avLst/>
              <a:gdLst>
                <a:gd name="T0" fmla="*/ 0 w 109"/>
                <a:gd name="T1" fmla="*/ 7 h 74"/>
                <a:gd name="T2" fmla="*/ 6 w 109"/>
                <a:gd name="T3" fmla="*/ 0 h 74"/>
                <a:gd name="T4" fmla="*/ 109 w 109"/>
                <a:gd name="T5" fmla="*/ 68 h 74"/>
                <a:gd name="T6" fmla="*/ 104 w 109"/>
                <a:gd name="T7" fmla="*/ 74 h 74"/>
                <a:gd name="T8" fmla="*/ 0 w 109"/>
                <a:gd name="T9" fmla="*/ 7 h 74"/>
                <a:gd name="T10" fmla="*/ 0 60000 65536"/>
                <a:gd name="T11" fmla="*/ 0 60000 65536"/>
                <a:gd name="T12" fmla="*/ 0 60000 65536"/>
                <a:gd name="T13" fmla="*/ 0 60000 65536"/>
                <a:gd name="T14" fmla="*/ 0 60000 65536"/>
                <a:gd name="T15" fmla="*/ 0 w 109"/>
                <a:gd name="T16" fmla="*/ 0 h 74"/>
                <a:gd name="T17" fmla="*/ 109 w 109"/>
                <a:gd name="T18" fmla="*/ 74 h 74"/>
              </a:gdLst>
              <a:ahLst/>
              <a:cxnLst>
                <a:cxn ang="T10">
                  <a:pos x="T0" y="T1"/>
                </a:cxn>
                <a:cxn ang="T11">
                  <a:pos x="T2" y="T3"/>
                </a:cxn>
                <a:cxn ang="T12">
                  <a:pos x="T4" y="T5"/>
                </a:cxn>
                <a:cxn ang="T13">
                  <a:pos x="T6" y="T7"/>
                </a:cxn>
                <a:cxn ang="T14">
                  <a:pos x="T8" y="T9"/>
                </a:cxn>
              </a:cxnLst>
              <a:rect l="T15" t="T16" r="T17" b="T18"/>
              <a:pathLst>
                <a:path w="109" h="74">
                  <a:moveTo>
                    <a:pt x="0" y="7"/>
                  </a:moveTo>
                  <a:lnTo>
                    <a:pt x="6" y="0"/>
                  </a:lnTo>
                  <a:lnTo>
                    <a:pt x="109" y="68"/>
                  </a:lnTo>
                  <a:lnTo>
                    <a:pt x="104" y="74"/>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53" name="Freeform 988"/>
            <p:cNvSpPr>
              <a:spLocks/>
            </p:cNvSpPr>
            <p:nvPr/>
          </p:nvSpPr>
          <p:spPr bwMode="auto">
            <a:xfrm>
              <a:off x="3903" y="1516"/>
              <a:ext cx="115" cy="43"/>
            </a:xfrm>
            <a:custGeom>
              <a:avLst/>
              <a:gdLst>
                <a:gd name="T0" fmla="*/ 115 w 115"/>
                <a:gd name="T1" fmla="*/ 0 h 43"/>
                <a:gd name="T2" fmla="*/ 0 w 115"/>
                <a:gd name="T3" fmla="*/ 43 h 43"/>
                <a:gd name="T4" fmla="*/ 115 w 115"/>
                <a:gd name="T5" fmla="*/ 0 h 43"/>
                <a:gd name="T6" fmla="*/ 0 60000 65536"/>
                <a:gd name="T7" fmla="*/ 0 60000 65536"/>
                <a:gd name="T8" fmla="*/ 0 60000 65536"/>
                <a:gd name="T9" fmla="*/ 0 w 115"/>
                <a:gd name="T10" fmla="*/ 0 h 43"/>
                <a:gd name="T11" fmla="*/ 115 w 115"/>
                <a:gd name="T12" fmla="*/ 43 h 43"/>
              </a:gdLst>
              <a:ahLst/>
              <a:cxnLst>
                <a:cxn ang="T6">
                  <a:pos x="T0" y="T1"/>
                </a:cxn>
                <a:cxn ang="T7">
                  <a:pos x="T2" y="T3"/>
                </a:cxn>
                <a:cxn ang="T8">
                  <a:pos x="T4" y="T5"/>
                </a:cxn>
              </a:cxnLst>
              <a:rect l="T9" t="T10" r="T11" b="T12"/>
              <a:pathLst>
                <a:path w="115" h="43">
                  <a:moveTo>
                    <a:pt x="115" y="0"/>
                  </a:moveTo>
                  <a:lnTo>
                    <a:pt x="0" y="43"/>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54" name="Line 989"/>
            <p:cNvSpPr>
              <a:spLocks noChangeShapeType="1"/>
            </p:cNvSpPr>
            <p:nvPr/>
          </p:nvSpPr>
          <p:spPr bwMode="auto">
            <a:xfrm>
              <a:off x="4041" y="1313"/>
              <a:ext cx="1" cy="1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55" name="Line 990"/>
            <p:cNvSpPr>
              <a:spLocks noChangeShapeType="1"/>
            </p:cNvSpPr>
            <p:nvPr/>
          </p:nvSpPr>
          <p:spPr bwMode="auto">
            <a:xfrm flipH="1">
              <a:off x="3903" y="1516"/>
              <a:ext cx="109" cy="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56" name="Freeform 991"/>
            <p:cNvSpPr>
              <a:spLocks/>
            </p:cNvSpPr>
            <p:nvPr/>
          </p:nvSpPr>
          <p:spPr bwMode="auto">
            <a:xfrm>
              <a:off x="3730" y="1412"/>
              <a:ext cx="75" cy="116"/>
            </a:xfrm>
            <a:custGeom>
              <a:avLst/>
              <a:gdLst>
                <a:gd name="T0" fmla="*/ 75 w 75"/>
                <a:gd name="T1" fmla="*/ 116 h 116"/>
                <a:gd name="T2" fmla="*/ 0 w 75"/>
                <a:gd name="T3" fmla="*/ 0 h 116"/>
                <a:gd name="T4" fmla="*/ 75 w 75"/>
                <a:gd name="T5" fmla="*/ 116 h 116"/>
                <a:gd name="T6" fmla="*/ 0 60000 65536"/>
                <a:gd name="T7" fmla="*/ 0 60000 65536"/>
                <a:gd name="T8" fmla="*/ 0 60000 65536"/>
                <a:gd name="T9" fmla="*/ 0 w 75"/>
                <a:gd name="T10" fmla="*/ 0 h 116"/>
                <a:gd name="T11" fmla="*/ 75 w 75"/>
                <a:gd name="T12" fmla="*/ 116 h 116"/>
              </a:gdLst>
              <a:ahLst/>
              <a:cxnLst>
                <a:cxn ang="T6">
                  <a:pos x="T0" y="T1"/>
                </a:cxn>
                <a:cxn ang="T7">
                  <a:pos x="T2" y="T3"/>
                </a:cxn>
                <a:cxn ang="T8">
                  <a:pos x="T4" y="T5"/>
                </a:cxn>
              </a:cxnLst>
              <a:rect l="T9" t="T10" r="T11" b="T12"/>
              <a:pathLst>
                <a:path w="75" h="116">
                  <a:moveTo>
                    <a:pt x="75" y="116"/>
                  </a:moveTo>
                  <a:lnTo>
                    <a:pt x="0" y="0"/>
                  </a:lnTo>
                  <a:lnTo>
                    <a:pt x="75"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57" name="Freeform 992"/>
            <p:cNvSpPr>
              <a:spLocks/>
            </p:cNvSpPr>
            <p:nvPr/>
          </p:nvSpPr>
          <p:spPr bwMode="auto">
            <a:xfrm>
              <a:off x="3725" y="1412"/>
              <a:ext cx="80" cy="122"/>
            </a:xfrm>
            <a:custGeom>
              <a:avLst/>
              <a:gdLst>
                <a:gd name="T0" fmla="*/ 80 w 80"/>
                <a:gd name="T1" fmla="*/ 116 h 122"/>
                <a:gd name="T2" fmla="*/ 74 w 80"/>
                <a:gd name="T3" fmla="*/ 122 h 122"/>
                <a:gd name="T4" fmla="*/ 0 w 80"/>
                <a:gd name="T5" fmla="*/ 0 h 122"/>
                <a:gd name="T6" fmla="*/ 5 w 80"/>
                <a:gd name="T7" fmla="*/ 0 h 122"/>
                <a:gd name="T8" fmla="*/ 80 w 80"/>
                <a:gd name="T9" fmla="*/ 116 h 122"/>
                <a:gd name="T10" fmla="*/ 0 60000 65536"/>
                <a:gd name="T11" fmla="*/ 0 60000 65536"/>
                <a:gd name="T12" fmla="*/ 0 60000 65536"/>
                <a:gd name="T13" fmla="*/ 0 60000 65536"/>
                <a:gd name="T14" fmla="*/ 0 60000 65536"/>
                <a:gd name="T15" fmla="*/ 0 w 80"/>
                <a:gd name="T16" fmla="*/ 0 h 122"/>
                <a:gd name="T17" fmla="*/ 80 w 80"/>
                <a:gd name="T18" fmla="*/ 122 h 122"/>
              </a:gdLst>
              <a:ahLst/>
              <a:cxnLst>
                <a:cxn ang="T10">
                  <a:pos x="T0" y="T1"/>
                </a:cxn>
                <a:cxn ang="T11">
                  <a:pos x="T2" y="T3"/>
                </a:cxn>
                <a:cxn ang="T12">
                  <a:pos x="T4" y="T5"/>
                </a:cxn>
                <a:cxn ang="T13">
                  <a:pos x="T6" y="T7"/>
                </a:cxn>
                <a:cxn ang="T14">
                  <a:pos x="T8" y="T9"/>
                </a:cxn>
              </a:cxnLst>
              <a:rect l="T15" t="T16" r="T17" b="T18"/>
              <a:pathLst>
                <a:path w="80" h="122">
                  <a:moveTo>
                    <a:pt x="80" y="116"/>
                  </a:moveTo>
                  <a:lnTo>
                    <a:pt x="74" y="122"/>
                  </a:lnTo>
                  <a:lnTo>
                    <a:pt x="0" y="0"/>
                  </a:lnTo>
                  <a:lnTo>
                    <a:pt x="5" y="0"/>
                  </a:lnTo>
                  <a:lnTo>
                    <a:pt x="8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58" name="Freeform 993"/>
            <p:cNvSpPr>
              <a:spLocks/>
            </p:cNvSpPr>
            <p:nvPr/>
          </p:nvSpPr>
          <p:spPr bwMode="auto">
            <a:xfrm>
              <a:off x="3730" y="1295"/>
              <a:ext cx="69" cy="117"/>
            </a:xfrm>
            <a:custGeom>
              <a:avLst/>
              <a:gdLst>
                <a:gd name="T0" fmla="*/ 0 w 69"/>
                <a:gd name="T1" fmla="*/ 117 h 117"/>
                <a:gd name="T2" fmla="*/ 69 w 69"/>
                <a:gd name="T3" fmla="*/ 0 h 117"/>
                <a:gd name="T4" fmla="*/ 0 w 69"/>
                <a:gd name="T5" fmla="*/ 117 h 117"/>
                <a:gd name="T6" fmla="*/ 0 60000 65536"/>
                <a:gd name="T7" fmla="*/ 0 60000 65536"/>
                <a:gd name="T8" fmla="*/ 0 60000 65536"/>
                <a:gd name="T9" fmla="*/ 0 w 69"/>
                <a:gd name="T10" fmla="*/ 0 h 117"/>
                <a:gd name="T11" fmla="*/ 69 w 69"/>
                <a:gd name="T12" fmla="*/ 117 h 117"/>
              </a:gdLst>
              <a:ahLst/>
              <a:cxnLst>
                <a:cxn ang="T6">
                  <a:pos x="T0" y="T1"/>
                </a:cxn>
                <a:cxn ang="T7">
                  <a:pos x="T2" y="T3"/>
                </a:cxn>
                <a:cxn ang="T8">
                  <a:pos x="T4" y="T5"/>
                </a:cxn>
              </a:cxnLst>
              <a:rect l="T9" t="T10" r="T11" b="T12"/>
              <a:pathLst>
                <a:path w="69" h="117">
                  <a:moveTo>
                    <a:pt x="0" y="117"/>
                  </a:moveTo>
                  <a:lnTo>
                    <a:pt x="69" y="0"/>
                  </a:lnTo>
                  <a:lnTo>
                    <a:pt x="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59" name="Freeform 994"/>
            <p:cNvSpPr>
              <a:spLocks/>
            </p:cNvSpPr>
            <p:nvPr/>
          </p:nvSpPr>
          <p:spPr bwMode="auto">
            <a:xfrm>
              <a:off x="3725" y="1295"/>
              <a:ext cx="80" cy="117"/>
            </a:xfrm>
            <a:custGeom>
              <a:avLst/>
              <a:gdLst>
                <a:gd name="T0" fmla="*/ 5 w 80"/>
                <a:gd name="T1" fmla="*/ 117 h 117"/>
                <a:gd name="T2" fmla="*/ 0 w 80"/>
                <a:gd name="T3" fmla="*/ 117 h 117"/>
                <a:gd name="T4" fmla="*/ 74 w 80"/>
                <a:gd name="T5" fmla="*/ 0 h 117"/>
                <a:gd name="T6" fmla="*/ 80 w 80"/>
                <a:gd name="T7" fmla="*/ 6 h 117"/>
                <a:gd name="T8" fmla="*/ 5 w 80"/>
                <a:gd name="T9" fmla="*/ 117 h 117"/>
                <a:gd name="T10" fmla="*/ 0 60000 65536"/>
                <a:gd name="T11" fmla="*/ 0 60000 65536"/>
                <a:gd name="T12" fmla="*/ 0 60000 65536"/>
                <a:gd name="T13" fmla="*/ 0 60000 65536"/>
                <a:gd name="T14" fmla="*/ 0 60000 65536"/>
                <a:gd name="T15" fmla="*/ 0 w 80"/>
                <a:gd name="T16" fmla="*/ 0 h 117"/>
                <a:gd name="T17" fmla="*/ 80 w 80"/>
                <a:gd name="T18" fmla="*/ 117 h 117"/>
              </a:gdLst>
              <a:ahLst/>
              <a:cxnLst>
                <a:cxn ang="T10">
                  <a:pos x="T0" y="T1"/>
                </a:cxn>
                <a:cxn ang="T11">
                  <a:pos x="T2" y="T3"/>
                </a:cxn>
                <a:cxn ang="T12">
                  <a:pos x="T4" y="T5"/>
                </a:cxn>
                <a:cxn ang="T13">
                  <a:pos x="T6" y="T7"/>
                </a:cxn>
                <a:cxn ang="T14">
                  <a:pos x="T8" y="T9"/>
                </a:cxn>
              </a:cxnLst>
              <a:rect l="T15" t="T16" r="T17" b="T18"/>
              <a:pathLst>
                <a:path w="80" h="117">
                  <a:moveTo>
                    <a:pt x="5" y="117"/>
                  </a:moveTo>
                  <a:lnTo>
                    <a:pt x="0" y="117"/>
                  </a:lnTo>
                  <a:lnTo>
                    <a:pt x="74" y="0"/>
                  </a:lnTo>
                  <a:lnTo>
                    <a:pt x="80" y="6"/>
                  </a:lnTo>
                  <a:lnTo>
                    <a:pt x="5"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60" name="Freeform 995"/>
            <p:cNvSpPr>
              <a:spLocks/>
            </p:cNvSpPr>
            <p:nvPr/>
          </p:nvSpPr>
          <p:spPr bwMode="auto">
            <a:xfrm>
              <a:off x="3759" y="1313"/>
              <a:ext cx="63" cy="99"/>
            </a:xfrm>
            <a:custGeom>
              <a:avLst/>
              <a:gdLst>
                <a:gd name="T0" fmla="*/ 63 w 63"/>
                <a:gd name="T1" fmla="*/ 0 h 99"/>
                <a:gd name="T2" fmla="*/ 0 w 63"/>
                <a:gd name="T3" fmla="*/ 99 h 99"/>
                <a:gd name="T4" fmla="*/ 63 w 63"/>
                <a:gd name="T5" fmla="*/ 0 h 99"/>
                <a:gd name="T6" fmla="*/ 0 60000 65536"/>
                <a:gd name="T7" fmla="*/ 0 60000 65536"/>
                <a:gd name="T8" fmla="*/ 0 60000 65536"/>
                <a:gd name="T9" fmla="*/ 0 w 63"/>
                <a:gd name="T10" fmla="*/ 0 h 99"/>
                <a:gd name="T11" fmla="*/ 63 w 63"/>
                <a:gd name="T12" fmla="*/ 99 h 99"/>
              </a:gdLst>
              <a:ahLst/>
              <a:cxnLst>
                <a:cxn ang="T6">
                  <a:pos x="T0" y="T1"/>
                </a:cxn>
                <a:cxn ang="T7">
                  <a:pos x="T2" y="T3"/>
                </a:cxn>
                <a:cxn ang="T8">
                  <a:pos x="T4" y="T5"/>
                </a:cxn>
              </a:cxnLst>
              <a:rect l="T9" t="T10" r="T11" b="T12"/>
              <a:pathLst>
                <a:path w="63" h="99">
                  <a:moveTo>
                    <a:pt x="63" y="0"/>
                  </a:moveTo>
                  <a:lnTo>
                    <a:pt x="0" y="99"/>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61" name="Freeform 996"/>
            <p:cNvSpPr>
              <a:spLocks/>
            </p:cNvSpPr>
            <p:nvPr/>
          </p:nvSpPr>
          <p:spPr bwMode="auto">
            <a:xfrm>
              <a:off x="3753" y="1307"/>
              <a:ext cx="69" cy="105"/>
            </a:xfrm>
            <a:custGeom>
              <a:avLst/>
              <a:gdLst>
                <a:gd name="T0" fmla="*/ 64 w 69"/>
                <a:gd name="T1" fmla="*/ 0 h 105"/>
                <a:gd name="T2" fmla="*/ 69 w 69"/>
                <a:gd name="T3" fmla="*/ 6 h 105"/>
                <a:gd name="T4" fmla="*/ 6 w 69"/>
                <a:gd name="T5" fmla="*/ 105 h 105"/>
                <a:gd name="T6" fmla="*/ 0 w 69"/>
                <a:gd name="T7" fmla="*/ 105 h 105"/>
                <a:gd name="T8" fmla="*/ 64 w 69"/>
                <a:gd name="T9" fmla="*/ 0 h 105"/>
                <a:gd name="T10" fmla="*/ 0 60000 65536"/>
                <a:gd name="T11" fmla="*/ 0 60000 65536"/>
                <a:gd name="T12" fmla="*/ 0 60000 65536"/>
                <a:gd name="T13" fmla="*/ 0 60000 65536"/>
                <a:gd name="T14" fmla="*/ 0 60000 65536"/>
                <a:gd name="T15" fmla="*/ 0 w 69"/>
                <a:gd name="T16" fmla="*/ 0 h 105"/>
                <a:gd name="T17" fmla="*/ 69 w 69"/>
                <a:gd name="T18" fmla="*/ 105 h 105"/>
              </a:gdLst>
              <a:ahLst/>
              <a:cxnLst>
                <a:cxn ang="T10">
                  <a:pos x="T0" y="T1"/>
                </a:cxn>
                <a:cxn ang="T11">
                  <a:pos x="T2" y="T3"/>
                </a:cxn>
                <a:cxn ang="T12">
                  <a:pos x="T4" y="T5"/>
                </a:cxn>
                <a:cxn ang="T13">
                  <a:pos x="T6" y="T7"/>
                </a:cxn>
                <a:cxn ang="T14">
                  <a:pos x="T8" y="T9"/>
                </a:cxn>
              </a:cxnLst>
              <a:rect l="T15" t="T16" r="T17" b="T18"/>
              <a:pathLst>
                <a:path w="69" h="105">
                  <a:moveTo>
                    <a:pt x="64" y="0"/>
                  </a:moveTo>
                  <a:lnTo>
                    <a:pt x="69" y="6"/>
                  </a:lnTo>
                  <a:lnTo>
                    <a:pt x="6" y="105"/>
                  </a:lnTo>
                  <a:lnTo>
                    <a:pt x="0" y="105"/>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62" name="Freeform 997"/>
            <p:cNvSpPr>
              <a:spLocks/>
            </p:cNvSpPr>
            <p:nvPr/>
          </p:nvSpPr>
          <p:spPr bwMode="auto">
            <a:xfrm>
              <a:off x="3903" y="1258"/>
              <a:ext cx="115" cy="43"/>
            </a:xfrm>
            <a:custGeom>
              <a:avLst/>
              <a:gdLst>
                <a:gd name="T0" fmla="*/ 0 w 115"/>
                <a:gd name="T1" fmla="*/ 0 h 43"/>
                <a:gd name="T2" fmla="*/ 115 w 115"/>
                <a:gd name="T3" fmla="*/ 43 h 43"/>
                <a:gd name="T4" fmla="*/ 0 w 115"/>
                <a:gd name="T5" fmla="*/ 0 h 43"/>
                <a:gd name="T6" fmla="*/ 0 60000 65536"/>
                <a:gd name="T7" fmla="*/ 0 60000 65536"/>
                <a:gd name="T8" fmla="*/ 0 60000 65536"/>
                <a:gd name="T9" fmla="*/ 0 w 115"/>
                <a:gd name="T10" fmla="*/ 0 h 43"/>
                <a:gd name="T11" fmla="*/ 115 w 115"/>
                <a:gd name="T12" fmla="*/ 43 h 43"/>
              </a:gdLst>
              <a:ahLst/>
              <a:cxnLst>
                <a:cxn ang="T6">
                  <a:pos x="T0" y="T1"/>
                </a:cxn>
                <a:cxn ang="T7">
                  <a:pos x="T2" y="T3"/>
                </a:cxn>
                <a:cxn ang="T8">
                  <a:pos x="T4" y="T5"/>
                </a:cxn>
              </a:cxnLst>
              <a:rect l="T9" t="T10" r="T11" b="T12"/>
              <a:pathLst>
                <a:path w="115" h="43">
                  <a:moveTo>
                    <a:pt x="0" y="0"/>
                  </a:moveTo>
                  <a:lnTo>
                    <a:pt x="115" y="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63" name="Freeform 998"/>
            <p:cNvSpPr>
              <a:spLocks/>
            </p:cNvSpPr>
            <p:nvPr/>
          </p:nvSpPr>
          <p:spPr bwMode="auto">
            <a:xfrm>
              <a:off x="4185" y="1050"/>
              <a:ext cx="1" cy="147"/>
            </a:xfrm>
            <a:custGeom>
              <a:avLst/>
              <a:gdLst>
                <a:gd name="T0" fmla="*/ 0 w 1"/>
                <a:gd name="T1" fmla="*/ 0 h 147"/>
                <a:gd name="T2" fmla="*/ 0 w 1"/>
                <a:gd name="T3" fmla="*/ 147 h 147"/>
                <a:gd name="T4" fmla="*/ 0 w 1"/>
                <a:gd name="T5" fmla="*/ 0 h 147"/>
                <a:gd name="T6" fmla="*/ 0 60000 65536"/>
                <a:gd name="T7" fmla="*/ 0 60000 65536"/>
                <a:gd name="T8" fmla="*/ 0 60000 65536"/>
                <a:gd name="T9" fmla="*/ 0 w 1"/>
                <a:gd name="T10" fmla="*/ 0 h 147"/>
                <a:gd name="T11" fmla="*/ 1 w 1"/>
                <a:gd name="T12" fmla="*/ 147 h 147"/>
              </a:gdLst>
              <a:ahLst/>
              <a:cxnLst>
                <a:cxn ang="T6">
                  <a:pos x="T0" y="T1"/>
                </a:cxn>
                <a:cxn ang="T7">
                  <a:pos x="T2" y="T3"/>
                </a:cxn>
                <a:cxn ang="T8">
                  <a:pos x="T4" y="T5"/>
                </a:cxn>
              </a:cxnLst>
              <a:rect l="T9" t="T10" r="T11" b="T12"/>
              <a:pathLst>
                <a:path w="1" h="147">
                  <a:moveTo>
                    <a:pt x="0" y="0"/>
                  </a:moveTo>
                  <a:lnTo>
                    <a:pt x="0" y="1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64" name="Line 999"/>
            <p:cNvSpPr>
              <a:spLocks noChangeShapeType="1"/>
            </p:cNvSpPr>
            <p:nvPr/>
          </p:nvSpPr>
          <p:spPr bwMode="auto">
            <a:xfrm>
              <a:off x="3903" y="1258"/>
              <a:ext cx="109" cy="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65" name="Line 1000"/>
            <p:cNvSpPr>
              <a:spLocks noChangeShapeType="1"/>
            </p:cNvSpPr>
            <p:nvPr/>
          </p:nvSpPr>
          <p:spPr bwMode="auto">
            <a:xfrm>
              <a:off x="4179" y="1044"/>
              <a:ext cx="1" cy="1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66" name="Freeform 1001"/>
            <p:cNvSpPr>
              <a:spLocks/>
            </p:cNvSpPr>
            <p:nvPr/>
          </p:nvSpPr>
          <p:spPr bwMode="auto">
            <a:xfrm>
              <a:off x="3437" y="2136"/>
              <a:ext cx="293" cy="1"/>
            </a:xfrm>
            <a:custGeom>
              <a:avLst/>
              <a:gdLst>
                <a:gd name="T0" fmla="*/ 293 w 293"/>
                <a:gd name="T1" fmla="*/ 0 h 1"/>
                <a:gd name="T2" fmla="*/ 0 w 293"/>
                <a:gd name="T3" fmla="*/ 0 h 1"/>
                <a:gd name="T4" fmla="*/ 293 w 293"/>
                <a:gd name="T5" fmla="*/ 0 h 1"/>
                <a:gd name="T6" fmla="*/ 0 60000 65536"/>
                <a:gd name="T7" fmla="*/ 0 60000 65536"/>
                <a:gd name="T8" fmla="*/ 0 60000 65536"/>
                <a:gd name="T9" fmla="*/ 0 w 293"/>
                <a:gd name="T10" fmla="*/ 0 h 1"/>
                <a:gd name="T11" fmla="*/ 293 w 293"/>
                <a:gd name="T12" fmla="*/ 1 h 1"/>
              </a:gdLst>
              <a:ahLst/>
              <a:cxnLst>
                <a:cxn ang="T6">
                  <a:pos x="T0" y="T1"/>
                </a:cxn>
                <a:cxn ang="T7">
                  <a:pos x="T2" y="T3"/>
                </a:cxn>
                <a:cxn ang="T8">
                  <a:pos x="T4" y="T5"/>
                </a:cxn>
              </a:cxnLst>
              <a:rect l="T9" t="T10" r="T11" b="T12"/>
              <a:pathLst>
                <a:path w="293" h="1">
                  <a:moveTo>
                    <a:pt x="293" y="0"/>
                  </a:moveTo>
                  <a:lnTo>
                    <a:pt x="0" y="0"/>
                  </a:lnTo>
                  <a:lnTo>
                    <a:pt x="2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67" name="Freeform 1002"/>
            <p:cNvSpPr>
              <a:spLocks/>
            </p:cNvSpPr>
            <p:nvPr/>
          </p:nvSpPr>
          <p:spPr bwMode="auto">
            <a:xfrm>
              <a:off x="3426" y="2117"/>
              <a:ext cx="316" cy="31"/>
            </a:xfrm>
            <a:custGeom>
              <a:avLst/>
              <a:gdLst>
                <a:gd name="T0" fmla="*/ 299 w 316"/>
                <a:gd name="T1" fmla="*/ 0 h 31"/>
                <a:gd name="T2" fmla="*/ 316 w 316"/>
                <a:gd name="T3" fmla="*/ 19 h 31"/>
                <a:gd name="T4" fmla="*/ 310 w 316"/>
                <a:gd name="T5" fmla="*/ 31 h 31"/>
                <a:gd name="T6" fmla="*/ 5 w 316"/>
                <a:gd name="T7" fmla="*/ 31 h 31"/>
                <a:gd name="T8" fmla="*/ 0 w 316"/>
                <a:gd name="T9" fmla="*/ 19 h 31"/>
                <a:gd name="T10" fmla="*/ 11 w 316"/>
                <a:gd name="T11" fmla="*/ 0 h 31"/>
                <a:gd name="T12" fmla="*/ 299 w 316"/>
                <a:gd name="T13" fmla="*/ 0 h 31"/>
                <a:gd name="T14" fmla="*/ 299 w 31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31"/>
                <a:gd name="T26" fmla="*/ 316 w 31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31">
                  <a:moveTo>
                    <a:pt x="299" y="0"/>
                  </a:moveTo>
                  <a:lnTo>
                    <a:pt x="316" y="19"/>
                  </a:lnTo>
                  <a:lnTo>
                    <a:pt x="310" y="31"/>
                  </a:lnTo>
                  <a:lnTo>
                    <a:pt x="5" y="31"/>
                  </a:lnTo>
                  <a:lnTo>
                    <a:pt x="0" y="19"/>
                  </a:lnTo>
                  <a:lnTo>
                    <a:pt x="11" y="0"/>
                  </a:lnTo>
                  <a:lnTo>
                    <a:pt x="2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68" name="Freeform 1003"/>
            <p:cNvSpPr>
              <a:spLocks/>
            </p:cNvSpPr>
            <p:nvPr/>
          </p:nvSpPr>
          <p:spPr bwMode="auto">
            <a:xfrm>
              <a:off x="3736" y="2007"/>
              <a:ext cx="98" cy="135"/>
            </a:xfrm>
            <a:custGeom>
              <a:avLst/>
              <a:gdLst>
                <a:gd name="T0" fmla="*/ 98 w 98"/>
                <a:gd name="T1" fmla="*/ 0 h 135"/>
                <a:gd name="T2" fmla="*/ 0 w 98"/>
                <a:gd name="T3" fmla="*/ 135 h 135"/>
                <a:gd name="T4" fmla="*/ 98 w 98"/>
                <a:gd name="T5" fmla="*/ 0 h 135"/>
                <a:gd name="T6" fmla="*/ 0 60000 65536"/>
                <a:gd name="T7" fmla="*/ 0 60000 65536"/>
                <a:gd name="T8" fmla="*/ 0 60000 65536"/>
                <a:gd name="T9" fmla="*/ 0 w 98"/>
                <a:gd name="T10" fmla="*/ 0 h 135"/>
                <a:gd name="T11" fmla="*/ 98 w 98"/>
                <a:gd name="T12" fmla="*/ 135 h 135"/>
              </a:gdLst>
              <a:ahLst/>
              <a:cxnLst>
                <a:cxn ang="T6">
                  <a:pos x="T0" y="T1"/>
                </a:cxn>
                <a:cxn ang="T7">
                  <a:pos x="T2" y="T3"/>
                </a:cxn>
                <a:cxn ang="T8">
                  <a:pos x="T4" y="T5"/>
                </a:cxn>
              </a:cxnLst>
              <a:rect l="T9" t="T10" r="T11" b="T12"/>
              <a:pathLst>
                <a:path w="98" h="135">
                  <a:moveTo>
                    <a:pt x="98" y="0"/>
                  </a:moveTo>
                  <a:lnTo>
                    <a:pt x="0" y="135"/>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69" name="Line 1004"/>
            <p:cNvSpPr>
              <a:spLocks noChangeShapeType="1"/>
            </p:cNvSpPr>
            <p:nvPr/>
          </p:nvSpPr>
          <p:spPr bwMode="auto">
            <a:xfrm flipH="1">
              <a:off x="3431" y="2129"/>
              <a:ext cx="29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70" name="Line 1005"/>
            <p:cNvSpPr>
              <a:spLocks noChangeShapeType="1"/>
            </p:cNvSpPr>
            <p:nvPr/>
          </p:nvSpPr>
          <p:spPr bwMode="auto">
            <a:xfrm flipH="1">
              <a:off x="3730" y="2007"/>
              <a:ext cx="104"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71" name="Freeform 1006"/>
            <p:cNvSpPr>
              <a:spLocks/>
            </p:cNvSpPr>
            <p:nvPr/>
          </p:nvSpPr>
          <p:spPr bwMode="auto">
            <a:xfrm>
              <a:off x="3725" y="2007"/>
              <a:ext cx="115" cy="159"/>
            </a:xfrm>
            <a:custGeom>
              <a:avLst/>
              <a:gdLst>
                <a:gd name="T0" fmla="*/ 103 w 115"/>
                <a:gd name="T1" fmla="*/ 0 h 159"/>
                <a:gd name="T2" fmla="*/ 115 w 115"/>
                <a:gd name="T3" fmla="*/ 0 h 159"/>
                <a:gd name="T4" fmla="*/ 115 w 115"/>
                <a:gd name="T5" fmla="*/ 0 h 159"/>
                <a:gd name="T6" fmla="*/ 23 w 115"/>
                <a:gd name="T7" fmla="*/ 159 h 159"/>
                <a:gd name="T8" fmla="*/ 17 w 115"/>
                <a:gd name="T9" fmla="*/ 129 h 159"/>
                <a:gd name="T10" fmla="*/ 0 w 115"/>
                <a:gd name="T11" fmla="*/ 110 h 159"/>
                <a:gd name="T12" fmla="*/ 103 w 115"/>
                <a:gd name="T13" fmla="*/ 0 h 159"/>
                <a:gd name="T14" fmla="*/ 103 w 115"/>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59"/>
                <a:gd name="T26" fmla="*/ 115 w 115"/>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59">
                  <a:moveTo>
                    <a:pt x="103" y="0"/>
                  </a:moveTo>
                  <a:lnTo>
                    <a:pt x="115" y="0"/>
                  </a:lnTo>
                  <a:lnTo>
                    <a:pt x="23" y="159"/>
                  </a:lnTo>
                  <a:lnTo>
                    <a:pt x="17" y="129"/>
                  </a:lnTo>
                  <a:lnTo>
                    <a:pt x="0" y="110"/>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72" name="Freeform 1007"/>
            <p:cNvSpPr>
              <a:spLocks/>
            </p:cNvSpPr>
            <p:nvPr/>
          </p:nvSpPr>
          <p:spPr bwMode="auto">
            <a:xfrm>
              <a:off x="3650" y="1921"/>
              <a:ext cx="184" cy="86"/>
            </a:xfrm>
            <a:custGeom>
              <a:avLst/>
              <a:gdLst>
                <a:gd name="T0" fmla="*/ 0 w 184"/>
                <a:gd name="T1" fmla="*/ 0 h 86"/>
                <a:gd name="T2" fmla="*/ 184 w 184"/>
                <a:gd name="T3" fmla="*/ 86 h 86"/>
                <a:gd name="T4" fmla="*/ 0 w 184"/>
                <a:gd name="T5" fmla="*/ 0 h 86"/>
                <a:gd name="T6" fmla="*/ 0 60000 65536"/>
                <a:gd name="T7" fmla="*/ 0 60000 65536"/>
                <a:gd name="T8" fmla="*/ 0 60000 65536"/>
                <a:gd name="T9" fmla="*/ 0 w 184"/>
                <a:gd name="T10" fmla="*/ 0 h 86"/>
                <a:gd name="T11" fmla="*/ 184 w 184"/>
                <a:gd name="T12" fmla="*/ 86 h 86"/>
              </a:gdLst>
              <a:ahLst/>
              <a:cxnLst>
                <a:cxn ang="T6">
                  <a:pos x="T0" y="T1"/>
                </a:cxn>
                <a:cxn ang="T7">
                  <a:pos x="T2" y="T3"/>
                </a:cxn>
                <a:cxn ang="T8">
                  <a:pos x="T4" y="T5"/>
                </a:cxn>
              </a:cxnLst>
              <a:rect l="T9" t="T10" r="T11" b="T12"/>
              <a:pathLst>
                <a:path w="184" h="86">
                  <a:moveTo>
                    <a:pt x="0" y="0"/>
                  </a:moveTo>
                  <a:lnTo>
                    <a:pt x="184"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73" name="Freeform 1008"/>
            <p:cNvSpPr>
              <a:spLocks/>
            </p:cNvSpPr>
            <p:nvPr/>
          </p:nvSpPr>
          <p:spPr bwMode="auto">
            <a:xfrm>
              <a:off x="3650" y="1915"/>
              <a:ext cx="184" cy="98"/>
            </a:xfrm>
            <a:custGeom>
              <a:avLst/>
              <a:gdLst>
                <a:gd name="T0" fmla="*/ 0 w 184"/>
                <a:gd name="T1" fmla="*/ 6 h 98"/>
                <a:gd name="T2" fmla="*/ 0 w 184"/>
                <a:gd name="T3" fmla="*/ 0 h 98"/>
                <a:gd name="T4" fmla="*/ 184 w 184"/>
                <a:gd name="T5" fmla="*/ 92 h 98"/>
                <a:gd name="T6" fmla="*/ 184 w 184"/>
                <a:gd name="T7" fmla="*/ 98 h 98"/>
                <a:gd name="T8" fmla="*/ 0 w 184"/>
                <a:gd name="T9" fmla="*/ 6 h 98"/>
                <a:gd name="T10" fmla="*/ 0 60000 65536"/>
                <a:gd name="T11" fmla="*/ 0 60000 65536"/>
                <a:gd name="T12" fmla="*/ 0 60000 65536"/>
                <a:gd name="T13" fmla="*/ 0 60000 65536"/>
                <a:gd name="T14" fmla="*/ 0 60000 65536"/>
                <a:gd name="T15" fmla="*/ 0 w 184"/>
                <a:gd name="T16" fmla="*/ 0 h 98"/>
                <a:gd name="T17" fmla="*/ 184 w 184"/>
                <a:gd name="T18" fmla="*/ 98 h 98"/>
              </a:gdLst>
              <a:ahLst/>
              <a:cxnLst>
                <a:cxn ang="T10">
                  <a:pos x="T0" y="T1"/>
                </a:cxn>
                <a:cxn ang="T11">
                  <a:pos x="T2" y="T3"/>
                </a:cxn>
                <a:cxn ang="T12">
                  <a:pos x="T4" y="T5"/>
                </a:cxn>
                <a:cxn ang="T13">
                  <a:pos x="T6" y="T7"/>
                </a:cxn>
                <a:cxn ang="T14">
                  <a:pos x="T8" y="T9"/>
                </a:cxn>
              </a:cxnLst>
              <a:rect l="T15" t="T16" r="T17" b="T18"/>
              <a:pathLst>
                <a:path w="184" h="98">
                  <a:moveTo>
                    <a:pt x="0" y="6"/>
                  </a:moveTo>
                  <a:lnTo>
                    <a:pt x="0" y="0"/>
                  </a:lnTo>
                  <a:lnTo>
                    <a:pt x="184" y="92"/>
                  </a:lnTo>
                  <a:lnTo>
                    <a:pt x="184" y="98"/>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74" name="Freeform 1009"/>
            <p:cNvSpPr>
              <a:spLocks/>
            </p:cNvSpPr>
            <p:nvPr/>
          </p:nvSpPr>
          <p:spPr bwMode="auto">
            <a:xfrm>
              <a:off x="3334" y="1915"/>
              <a:ext cx="212" cy="92"/>
            </a:xfrm>
            <a:custGeom>
              <a:avLst/>
              <a:gdLst>
                <a:gd name="T0" fmla="*/ 0 w 212"/>
                <a:gd name="T1" fmla="*/ 92 h 92"/>
                <a:gd name="T2" fmla="*/ 212 w 212"/>
                <a:gd name="T3" fmla="*/ 0 h 92"/>
                <a:gd name="T4" fmla="*/ 0 w 212"/>
                <a:gd name="T5" fmla="*/ 92 h 92"/>
                <a:gd name="T6" fmla="*/ 0 60000 65536"/>
                <a:gd name="T7" fmla="*/ 0 60000 65536"/>
                <a:gd name="T8" fmla="*/ 0 60000 65536"/>
                <a:gd name="T9" fmla="*/ 0 w 212"/>
                <a:gd name="T10" fmla="*/ 0 h 92"/>
                <a:gd name="T11" fmla="*/ 212 w 212"/>
                <a:gd name="T12" fmla="*/ 92 h 92"/>
              </a:gdLst>
              <a:ahLst/>
              <a:cxnLst>
                <a:cxn ang="T6">
                  <a:pos x="T0" y="T1"/>
                </a:cxn>
                <a:cxn ang="T7">
                  <a:pos x="T2" y="T3"/>
                </a:cxn>
                <a:cxn ang="T8">
                  <a:pos x="T4" y="T5"/>
                </a:cxn>
              </a:cxnLst>
              <a:rect l="T9" t="T10" r="T11" b="T12"/>
              <a:pathLst>
                <a:path w="212" h="92">
                  <a:moveTo>
                    <a:pt x="0" y="92"/>
                  </a:moveTo>
                  <a:lnTo>
                    <a:pt x="212" y="0"/>
                  </a:lnTo>
                  <a:lnTo>
                    <a:pt x="0"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75" name="Freeform 1010"/>
            <p:cNvSpPr>
              <a:spLocks/>
            </p:cNvSpPr>
            <p:nvPr/>
          </p:nvSpPr>
          <p:spPr bwMode="auto">
            <a:xfrm>
              <a:off x="3334" y="1915"/>
              <a:ext cx="212" cy="98"/>
            </a:xfrm>
            <a:custGeom>
              <a:avLst/>
              <a:gdLst>
                <a:gd name="T0" fmla="*/ 0 w 212"/>
                <a:gd name="T1" fmla="*/ 98 h 98"/>
                <a:gd name="T2" fmla="*/ 0 w 212"/>
                <a:gd name="T3" fmla="*/ 92 h 98"/>
                <a:gd name="T4" fmla="*/ 207 w 212"/>
                <a:gd name="T5" fmla="*/ 0 h 98"/>
                <a:gd name="T6" fmla="*/ 212 w 212"/>
                <a:gd name="T7" fmla="*/ 6 h 98"/>
                <a:gd name="T8" fmla="*/ 0 w 212"/>
                <a:gd name="T9" fmla="*/ 98 h 98"/>
                <a:gd name="T10" fmla="*/ 0 60000 65536"/>
                <a:gd name="T11" fmla="*/ 0 60000 65536"/>
                <a:gd name="T12" fmla="*/ 0 60000 65536"/>
                <a:gd name="T13" fmla="*/ 0 60000 65536"/>
                <a:gd name="T14" fmla="*/ 0 60000 65536"/>
                <a:gd name="T15" fmla="*/ 0 w 212"/>
                <a:gd name="T16" fmla="*/ 0 h 98"/>
                <a:gd name="T17" fmla="*/ 212 w 212"/>
                <a:gd name="T18" fmla="*/ 98 h 98"/>
              </a:gdLst>
              <a:ahLst/>
              <a:cxnLst>
                <a:cxn ang="T10">
                  <a:pos x="T0" y="T1"/>
                </a:cxn>
                <a:cxn ang="T11">
                  <a:pos x="T2" y="T3"/>
                </a:cxn>
                <a:cxn ang="T12">
                  <a:pos x="T4" y="T5"/>
                </a:cxn>
                <a:cxn ang="T13">
                  <a:pos x="T6" y="T7"/>
                </a:cxn>
                <a:cxn ang="T14">
                  <a:pos x="T8" y="T9"/>
                </a:cxn>
              </a:cxnLst>
              <a:rect l="T15" t="T16" r="T17" b="T18"/>
              <a:pathLst>
                <a:path w="212" h="98">
                  <a:moveTo>
                    <a:pt x="0" y="98"/>
                  </a:moveTo>
                  <a:lnTo>
                    <a:pt x="0" y="92"/>
                  </a:lnTo>
                  <a:lnTo>
                    <a:pt x="207" y="0"/>
                  </a:lnTo>
                  <a:lnTo>
                    <a:pt x="212" y="6"/>
                  </a:lnTo>
                  <a:lnTo>
                    <a:pt x="0"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76" name="Freeform 1011"/>
            <p:cNvSpPr>
              <a:spLocks/>
            </p:cNvSpPr>
            <p:nvPr/>
          </p:nvSpPr>
          <p:spPr bwMode="auto">
            <a:xfrm>
              <a:off x="3328" y="2007"/>
              <a:ext cx="103" cy="135"/>
            </a:xfrm>
            <a:custGeom>
              <a:avLst/>
              <a:gdLst>
                <a:gd name="T0" fmla="*/ 103 w 103"/>
                <a:gd name="T1" fmla="*/ 135 h 135"/>
                <a:gd name="T2" fmla="*/ 0 w 103"/>
                <a:gd name="T3" fmla="*/ 0 h 135"/>
                <a:gd name="T4" fmla="*/ 103 w 103"/>
                <a:gd name="T5" fmla="*/ 135 h 135"/>
                <a:gd name="T6" fmla="*/ 0 60000 65536"/>
                <a:gd name="T7" fmla="*/ 0 60000 65536"/>
                <a:gd name="T8" fmla="*/ 0 60000 65536"/>
                <a:gd name="T9" fmla="*/ 0 w 103"/>
                <a:gd name="T10" fmla="*/ 0 h 135"/>
                <a:gd name="T11" fmla="*/ 103 w 103"/>
                <a:gd name="T12" fmla="*/ 135 h 135"/>
              </a:gdLst>
              <a:ahLst/>
              <a:cxnLst>
                <a:cxn ang="T6">
                  <a:pos x="T0" y="T1"/>
                </a:cxn>
                <a:cxn ang="T7">
                  <a:pos x="T2" y="T3"/>
                </a:cxn>
                <a:cxn ang="T8">
                  <a:pos x="T4" y="T5"/>
                </a:cxn>
              </a:cxnLst>
              <a:rect l="T9" t="T10" r="T11" b="T12"/>
              <a:pathLst>
                <a:path w="103" h="135">
                  <a:moveTo>
                    <a:pt x="103" y="135"/>
                  </a:moveTo>
                  <a:lnTo>
                    <a:pt x="0" y="0"/>
                  </a:lnTo>
                  <a:lnTo>
                    <a:pt x="103"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77" name="Freeform 1012"/>
            <p:cNvSpPr>
              <a:spLocks/>
            </p:cNvSpPr>
            <p:nvPr/>
          </p:nvSpPr>
          <p:spPr bwMode="auto">
            <a:xfrm>
              <a:off x="3322" y="2007"/>
              <a:ext cx="115" cy="159"/>
            </a:xfrm>
            <a:custGeom>
              <a:avLst/>
              <a:gdLst>
                <a:gd name="T0" fmla="*/ 0 w 115"/>
                <a:gd name="T1" fmla="*/ 0 h 159"/>
                <a:gd name="T2" fmla="*/ 6 w 115"/>
                <a:gd name="T3" fmla="*/ 0 h 159"/>
                <a:gd name="T4" fmla="*/ 12 w 115"/>
                <a:gd name="T5" fmla="*/ 0 h 159"/>
                <a:gd name="T6" fmla="*/ 115 w 115"/>
                <a:gd name="T7" fmla="*/ 110 h 159"/>
                <a:gd name="T8" fmla="*/ 104 w 115"/>
                <a:gd name="T9" fmla="*/ 129 h 159"/>
                <a:gd name="T10" fmla="*/ 98 w 115"/>
                <a:gd name="T11" fmla="*/ 159 h 159"/>
                <a:gd name="T12" fmla="*/ 0 w 115"/>
                <a:gd name="T13" fmla="*/ 0 h 159"/>
                <a:gd name="T14" fmla="*/ 0 w 115"/>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59"/>
                <a:gd name="T26" fmla="*/ 115 w 115"/>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59">
                  <a:moveTo>
                    <a:pt x="0" y="0"/>
                  </a:moveTo>
                  <a:lnTo>
                    <a:pt x="6" y="0"/>
                  </a:lnTo>
                  <a:lnTo>
                    <a:pt x="12" y="0"/>
                  </a:lnTo>
                  <a:lnTo>
                    <a:pt x="115" y="110"/>
                  </a:lnTo>
                  <a:lnTo>
                    <a:pt x="104" y="129"/>
                  </a:lnTo>
                  <a:lnTo>
                    <a:pt x="98" y="15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78" name="Freeform 1013"/>
            <p:cNvSpPr>
              <a:spLocks/>
            </p:cNvSpPr>
            <p:nvPr/>
          </p:nvSpPr>
          <p:spPr bwMode="auto">
            <a:xfrm>
              <a:off x="3742" y="2160"/>
              <a:ext cx="1" cy="55"/>
            </a:xfrm>
            <a:custGeom>
              <a:avLst/>
              <a:gdLst>
                <a:gd name="T0" fmla="*/ 0 w 1"/>
                <a:gd name="T1" fmla="*/ 55 h 55"/>
                <a:gd name="T2" fmla="*/ 0 w 1"/>
                <a:gd name="T3" fmla="*/ 0 h 55"/>
                <a:gd name="T4" fmla="*/ 0 w 1"/>
                <a:gd name="T5" fmla="*/ 55 h 55"/>
                <a:gd name="T6" fmla="*/ 0 60000 65536"/>
                <a:gd name="T7" fmla="*/ 0 60000 65536"/>
                <a:gd name="T8" fmla="*/ 0 60000 65536"/>
                <a:gd name="T9" fmla="*/ 0 w 1"/>
                <a:gd name="T10" fmla="*/ 0 h 55"/>
                <a:gd name="T11" fmla="*/ 1 w 1"/>
                <a:gd name="T12" fmla="*/ 55 h 55"/>
              </a:gdLst>
              <a:ahLst/>
              <a:cxnLst>
                <a:cxn ang="T6">
                  <a:pos x="T0" y="T1"/>
                </a:cxn>
                <a:cxn ang="T7">
                  <a:pos x="T2" y="T3"/>
                </a:cxn>
                <a:cxn ang="T8">
                  <a:pos x="T4" y="T5"/>
                </a:cxn>
              </a:cxnLst>
              <a:rect l="T9" t="T10" r="T11" b="T12"/>
              <a:pathLst>
                <a:path w="1" h="55">
                  <a:moveTo>
                    <a:pt x="0" y="55"/>
                  </a:moveTo>
                  <a:lnTo>
                    <a:pt x="0" y="0"/>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79" name="Line 1014"/>
            <p:cNvSpPr>
              <a:spLocks noChangeShapeType="1"/>
            </p:cNvSpPr>
            <p:nvPr/>
          </p:nvSpPr>
          <p:spPr bwMode="auto">
            <a:xfrm flipH="1" flipV="1">
              <a:off x="3328" y="2007"/>
              <a:ext cx="98"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80" name="Line 1015"/>
            <p:cNvSpPr>
              <a:spLocks noChangeShapeType="1"/>
            </p:cNvSpPr>
            <p:nvPr/>
          </p:nvSpPr>
          <p:spPr bwMode="auto">
            <a:xfrm flipV="1">
              <a:off x="3742" y="2154"/>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81" name="Freeform 1016"/>
            <p:cNvSpPr>
              <a:spLocks/>
            </p:cNvSpPr>
            <p:nvPr/>
          </p:nvSpPr>
          <p:spPr bwMode="auto">
            <a:xfrm>
              <a:off x="3328" y="1835"/>
              <a:ext cx="1" cy="172"/>
            </a:xfrm>
            <a:custGeom>
              <a:avLst/>
              <a:gdLst>
                <a:gd name="T0" fmla="*/ 0 w 1"/>
                <a:gd name="T1" fmla="*/ 0 h 172"/>
                <a:gd name="T2" fmla="*/ 0 w 1"/>
                <a:gd name="T3" fmla="*/ 172 h 172"/>
                <a:gd name="T4" fmla="*/ 0 w 1"/>
                <a:gd name="T5" fmla="*/ 0 h 172"/>
                <a:gd name="T6" fmla="*/ 0 60000 65536"/>
                <a:gd name="T7" fmla="*/ 0 60000 65536"/>
                <a:gd name="T8" fmla="*/ 0 60000 65536"/>
                <a:gd name="T9" fmla="*/ 0 w 1"/>
                <a:gd name="T10" fmla="*/ 0 h 172"/>
                <a:gd name="T11" fmla="*/ 1 w 1"/>
                <a:gd name="T12" fmla="*/ 172 h 172"/>
              </a:gdLst>
              <a:ahLst/>
              <a:cxnLst>
                <a:cxn ang="T6">
                  <a:pos x="T0" y="T1"/>
                </a:cxn>
                <a:cxn ang="T7">
                  <a:pos x="T2" y="T3"/>
                </a:cxn>
                <a:cxn ang="T8">
                  <a:pos x="T4" y="T5"/>
                </a:cxn>
              </a:cxnLst>
              <a:rect l="T9" t="T10" r="T11" b="T12"/>
              <a:pathLst>
                <a:path w="1" h="172">
                  <a:moveTo>
                    <a:pt x="0" y="0"/>
                  </a:moveTo>
                  <a:lnTo>
                    <a:pt x="0" y="1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82" name="Freeform 1017"/>
            <p:cNvSpPr>
              <a:spLocks/>
            </p:cNvSpPr>
            <p:nvPr/>
          </p:nvSpPr>
          <p:spPr bwMode="auto">
            <a:xfrm>
              <a:off x="3840" y="1651"/>
              <a:ext cx="1" cy="356"/>
            </a:xfrm>
            <a:custGeom>
              <a:avLst/>
              <a:gdLst>
                <a:gd name="T0" fmla="*/ 0 w 1"/>
                <a:gd name="T1" fmla="*/ 0 h 356"/>
                <a:gd name="T2" fmla="*/ 0 w 1"/>
                <a:gd name="T3" fmla="*/ 356 h 356"/>
                <a:gd name="T4" fmla="*/ 0 w 1"/>
                <a:gd name="T5" fmla="*/ 0 h 356"/>
                <a:gd name="T6" fmla="*/ 0 60000 65536"/>
                <a:gd name="T7" fmla="*/ 0 60000 65536"/>
                <a:gd name="T8" fmla="*/ 0 60000 65536"/>
                <a:gd name="T9" fmla="*/ 0 w 1"/>
                <a:gd name="T10" fmla="*/ 0 h 356"/>
                <a:gd name="T11" fmla="*/ 1 w 1"/>
                <a:gd name="T12" fmla="*/ 356 h 356"/>
              </a:gdLst>
              <a:ahLst/>
              <a:cxnLst>
                <a:cxn ang="T6">
                  <a:pos x="T0" y="T1"/>
                </a:cxn>
                <a:cxn ang="T7">
                  <a:pos x="T2" y="T3"/>
                </a:cxn>
                <a:cxn ang="T8">
                  <a:pos x="T4" y="T5"/>
                </a:cxn>
              </a:cxnLst>
              <a:rect l="T9" t="T10" r="T11" b="T12"/>
              <a:pathLst>
                <a:path w="1" h="356">
                  <a:moveTo>
                    <a:pt x="0" y="0"/>
                  </a:moveTo>
                  <a:lnTo>
                    <a:pt x="0" y="3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83" name="Line 1018"/>
            <p:cNvSpPr>
              <a:spLocks noChangeShapeType="1"/>
            </p:cNvSpPr>
            <p:nvPr/>
          </p:nvSpPr>
          <p:spPr bwMode="auto">
            <a:xfrm>
              <a:off x="3328" y="1835"/>
              <a:ext cx="1" cy="1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84" name="Line 1019"/>
            <p:cNvSpPr>
              <a:spLocks noChangeShapeType="1"/>
            </p:cNvSpPr>
            <p:nvPr/>
          </p:nvSpPr>
          <p:spPr bwMode="auto">
            <a:xfrm>
              <a:off x="3834" y="1651"/>
              <a:ext cx="1" cy="3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85" name="Freeform 1020"/>
            <p:cNvSpPr>
              <a:spLocks/>
            </p:cNvSpPr>
            <p:nvPr/>
          </p:nvSpPr>
          <p:spPr bwMode="auto">
            <a:xfrm>
              <a:off x="3201" y="1835"/>
              <a:ext cx="127" cy="1"/>
            </a:xfrm>
            <a:custGeom>
              <a:avLst/>
              <a:gdLst>
                <a:gd name="T0" fmla="*/ 0 w 127"/>
                <a:gd name="T1" fmla="*/ 0 h 1"/>
                <a:gd name="T2" fmla="*/ 127 w 127"/>
                <a:gd name="T3" fmla="*/ 0 h 1"/>
                <a:gd name="T4" fmla="*/ 0 w 127"/>
                <a:gd name="T5" fmla="*/ 0 h 1"/>
                <a:gd name="T6" fmla="*/ 0 60000 65536"/>
                <a:gd name="T7" fmla="*/ 0 60000 65536"/>
                <a:gd name="T8" fmla="*/ 0 60000 65536"/>
                <a:gd name="T9" fmla="*/ 0 w 127"/>
                <a:gd name="T10" fmla="*/ 0 h 1"/>
                <a:gd name="T11" fmla="*/ 127 w 127"/>
                <a:gd name="T12" fmla="*/ 1 h 1"/>
              </a:gdLst>
              <a:ahLst/>
              <a:cxnLst>
                <a:cxn ang="T6">
                  <a:pos x="T0" y="T1"/>
                </a:cxn>
                <a:cxn ang="T7">
                  <a:pos x="T2" y="T3"/>
                </a:cxn>
                <a:cxn ang="T8">
                  <a:pos x="T4" y="T5"/>
                </a:cxn>
              </a:cxnLst>
              <a:rect l="T9" t="T10" r="T11" b="T12"/>
              <a:pathLst>
                <a:path w="127" h="1">
                  <a:moveTo>
                    <a:pt x="0" y="0"/>
                  </a:moveTo>
                  <a:lnTo>
                    <a:pt x="12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86" name="Freeform 1021"/>
            <p:cNvSpPr>
              <a:spLocks/>
            </p:cNvSpPr>
            <p:nvPr/>
          </p:nvSpPr>
          <p:spPr bwMode="auto">
            <a:xfrm>
              <a:off x="3966" y="2142"/>
              <a:ext cx="1" cy="214"/>
            </a:xfrm>
            <a:custGeom>
              <a:avLst/>
              <a:gdLst>
                <a:gd name="T0" fmla="*/ 0 w 1"/>
                <a:gd name="T1" fmla="*/ 214 h 214"/>
                <a:gd name="T2" fmla="*/ 0 w 1"/>
                <a:gd name="T3" fmla="*/ 0 h 214"/>
                <a:gd name="T4" fmla="*/ 0 w 1"/>
                <a:gd name="T5" fmla="*/ 214 h 214"/>
                <a:gd name="T6" fmla="*/ 0 60000 65536"/>
                <a:gd name="T7" fmla="*/ 0 60000 65536"/>
                <a:gd name="T8" fmla="*/ 0 60000 65536"/>
                <a:gd name="T9" fmla="*/ 0 w 1"/>
                <a:gd name="T10" fmla="*/ 0 h 214"/>
                <a:gd name="T11" fmla="*/ 1 w 1"/>
                <a:gd name="T12" fmla="*/ 214 h 214"/>
              </a:gdLst>
              <a:ahLst/>
              <a:cxnLst>
                <a:cxn ang="T6">
                  <a:pos x="T0" y="T1"/>
                </a:cxn>
                <a:cxn ang="T7">
                  <a:pos x="T2" y="T3"/>
                </a:cxn>
                <a:cxn ang="T8">
                  <a:pos x="T4" y="T5"/>
                </a:cxn>
              </a:cxnLst>
              <a:rect l="T9" t="T10" r="T11" b="T12"/>
              <a:pathLst>
                <a:path w="1" h="214">
                  <a:moveTo>
                    <a:pt x="0" y="214"/>
                  </a:moveTo>
                  <a:lnTo>
                    <a:pt x="0" y="0"/>
                  </a:lnTo>
                  <a:lnTo>
                    <a:pt x="0" y="2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87" name="Line 1022"/>
            <p:cNvSpPr>
              <a:spLocks noChangeShapeType="1"/>
            </p:cNvSpPr>
            <p:nvPr/>
          </p:nvSpPr>
          <p:spPr bwMode="auto">
            <a:xfrm>
              <a:off x="3196" y="1835"/>
              <a:ext cx="1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88" name="Line 1023"/>
            <p:cNvSpPr>
              <a:spLocks noChangeShapeType="1"/>
            </p:cNvSpPr>
            <p:nvPr/>
          </p:nvSpPr>
          <p:spPr bwMode="auto">
            <a:xfrm flipV="1">
              <a:off x="3966" y="2136"/>
              <a:ext cx="1" cy="2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89" name="Freeform 0"/>
            <p:cNvSpPr>
              <a:spLocks/>
            </p:cNvSpPr>
            <p:nvPr/>
          </p:nvSpPr>
          <p:spPr bwMode="auto">
            <a:xfrm>
              <a:off x="3989" y="2154"/>
              <a:ext cx="1" cy="190"/>
            </a:xfrm>
            <a:custGeom>
              <a:avLst/>
              <a:gdLst>
                <a:gd name="T0" fmla="*/ 0 w 1"/>
                <a:gd name="T1" fmla="*/ 190 h 190"/>
                <a:gd name="T2" fmla="*/ 0 w 1"/>
                <a:gd name="T3" fmla="*/ 0 h 190"/>
                <a:gd name="T4" fmla="*/ 0 w 1"/>
                <a:gd name="T5" fmla="*/ 190 h 190"/>
                <a:gd name="T6" fmla="*/ 0 60000 65536"/>
                <a:gd name="T7" fmla="*/ 0 60000 65536"/>
                <a:gd name="T8" fmla="*/ 0 60000 65536"/>
                <a:gd name="T9" fmla="*/ 0 w 1"/>
                <a:gd name="T10" fmla="*/ 0 h 190"/>
                <a:gd name="T11" fmla="*/ 1 w 1"/>
                <a:gd name="T12" fmla="*/ 190 h 190"/>
              </a:gdLst>
              <a:ahLst/>
              <a:cxnLst>
                <a:cxn ang="T6">
                  <a:pos x="T0" y="T1"/>
                </a:cxn>
                <a:cxn ang="T7">
                  <a:pos x="T2" y="T3"/>
                </a:cxn>
                <a:cxn ang="T8">
                  <a:pos x="T4" y="T5"/>
                </a:cxn>
              </a:cxnLst>
              <a:rect l="T9" t="T10" r="T11" b="T12"/>
              <a:pathLst>
                <a:path w="1" h="190">
                  <a:moveTo>
                    <a:pt x="0" y="190"/>
                  </a:moveTo>
                  <a:lnTo>
                    <a:pt x="0" y="0"/>
                  </a:lnTo>
                  <a:lnTo>
                    <a:pt x="0"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90" name="Freeform 1"/>
            <p:cNvSpPr>
              <a:spLocks/>
            </p:cNvSpPr>
            <p:nvPr/>
          </p:nvSpPr>
          <p:spPr bwMode="auto">
            <a:xfrm>
              <a:off x="4294" y="2209"/>
              <a:ext cx="1" cy="147"/>
            </a:xfrm>
            <a:custGeom>
              <a:avLst/>
              <a:gdLst>
                <a:gd name="T0" fmla="*/ 0 w 1"/>
                <a:gd name="T1" fmla="*/ 0 h 147"/>
                <a:gd name="T2" fmla="*/ 0 w 1"/>
                <a:gd name="T3" fmla="*/ 147 h 147"/>
                <a:gd name="T4" fmla="*/ 0 w 1"/>
                <a:gd name="T5" fmla="*/ 0 h 147"/>
                <a:gd name="T6" fmla="*/ 0 60000 65536"/>
                <a:gd name="T7" fmla="*/ 0 60000 65536"/>
                <a:gd name="T8" fmla="*/ 0 60000 65536"/>
                <a:gd name="T9" fmla="*/ 0 w 1"/>
                <a:gd name="T10" fmla="*/ 0 h 147"/>
                <a:gd name="T11" fmla="*/ 1 w 1"/>
                <a:gd name="T12" fmla="*/ 147 h 147"/>
              </a:gdLst>
              <a:ahLst/>
              <a:cxnLst>
                <a:cxn ang="T6">
                  <a:pos x="T0" y="T1"/>
                </a:cxn>
                <a:cxn ang="T7">
                  <a:pos x="T2" y="T3"/>
                </a:cxn>
                <a:cxn ang="T8">
                  <a:pos x="T4" y="T5"/>
                </a:cxn>
              </a:cxnLst>
              <a:rect l="T9" t="T10" r="T11" b="T12"/>
              <a:pathLst>
                <a:path w="1" h="147">
                  <a:moveTo>
                    <a:pt x="0" y="0"/>
                  </a:moveTo>
                  <a:lnTo>
                    <a:pt x="0" y="1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91" name="Line 2"/>
            <p:cNvSpPr>
              <a:spLocks noChangeShapeType="1"/>
            </p:cNvSpPr>
            <p:nvPr/>
          </p:nvSpPr>
          <p:spPr bwMode="auto">
            <a:xfrm flipV="1">
              <a:off x="3989" y="2154"/>
              <a:ext cx="1"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92" name="Line 3"/>
            <p:cNvSpPr>
              <a:spLocks noChangeShapeType="1"/>
            </p:cNvSpPr>
            <p:nvPr/>
          </p:nvSpPr>
          <p:spPr bwMode="auto">
            <a:xfrm>
              <a:off x="4294" y="2209"/>
              <a:ext cx="1" cy="14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93" name="Freeform 4"/>
            <p:cNvSpPr>
              <a:spLocks/>
            </p:cNvSpPr>
            <p:nvPr/>
          </p:nvSpPr>
          <p:spPr bwMode="auto">
            <a:xfrm>
              <a:off x="4133" y="2037"/>
              <a:ext cx="115" cy="74"/>
            </a:xfrm>
            <a:custGeom>
              <a:avLst/>
              <a:gdLst>
                <a:gd name="T0" fmla="*/ 115 w 115"/>
                <a:gd name="T1" fmla="*/ 74 h 74"/>
                <a:gd name="T2" fmla="*/ 0 w 115"/>
                <a:gd name="T3" fmla="*/ 0 h 74"/>
                <a:gd name="T4" fmla="*/ 115 w 115"/>
                <a:gd name="T5" fmla="*/ 74 h 74"/>
                <a:gd name="T6" fmla="*/ 0 60000 65536"/>
                <a:gd name="T7" fmla="*/ 0 60000 65536"/>
                <a:gd name="T8" fmla="*/ 0 60000 65536"/>
                <a:gd name="T9" fmla="*/ 0 w 115"/>
                <a:gd name="T10" fmla="*/ 0 h 74"/>
                <a:gd name="T11" fmla="*/ 115 w 115"/>
                <a:gd name="T12" fmla="*/ 74 h 74"/>
              </a:gdLst>
              <a:ahLst/>
              <a:cxnLst>
                <a:cxn ang="T6">
                  <a:pos x="T0" y="T1"/>
                </a:cxn>
                <a:cxn ang="T7">
                  <a:pos x="T2" y="T3"/>
                </a:cxn>
                <a:cxn ang="T8">
                  <a:pos x="T4" y="T5"/>
                </a:cxn>
              </a:cxnLst>
              <a:rect l="T9" t="T10" r="T11" b="T12"/>
              <a:pathLst>
                <a:path w="115" h="74">
                  <a:moveTo>
                    <a:pt x="115" y="74"/>
                  </a:moveTo>
                  <a:lnTo>
                    <a:pt x="0"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94" name="Freeform 5"/>
            <p:cNvSpPr>
              <a:spLocks/>
            </p:cNvSpPr>
            <p:nvPr/>
          </p:nvSpPr>
          <p:spPr bwMode="auto">
            <a:xfrm>
              <a:off x="4133" y="2031"/>
              <a:ext cx="115" cy="80"/>
            </a:xfrm>
            <a:custGeom>
              <a:avLst/>
              <a:gdLst>
                <a:gd name="T0" fmla="*/ 115 w 115"/>
                <a:gd name="T1" fmla="*/ 74 h 80"/>
                <a:gd name="T2" fmla="*/ 109 w 115"/>
                <a:gd name="T3" fmla="*/ 80 h 80"/>
                <a:gd name="T4" fmla="*/ 0 w 115"/>
                <a:gd name="T5" fmla="*/ 6 h 80"/>
                <a:gd name="T6" fmla="*/ 0 w 115"/>
                <a:gd name="T7" fmla="*/ 0 h 80"/>
                <a:gd name="T8" fmla="*/ 115 w 115"/>
                <a:gd name="T9" fmla="*/ 74 h 80"/>
                <a:gd name="T10" fmla="*/ 0 60000 65536"/>
                <a:gd name="T11" fmla="*/ 0 60000 65536"/>
                <a:gd name="T12" fmla="*/ 0 60000 65536"/>
                <a:gd name="T13" fmla="*/ 0 60000 65536"/>
                <a:gd name="T14" fmla="*/ 0 60000 65536"/>
                <a:gd name="T15" fmla="*/ 0 w 115"/>
                <a:gd name="T16" fmla="*/ 0 h 80"/>
                <a:gd name="T17" fmla="*/ 115 w 115"/>
                <a:gd name="T18" fmla="*/ 80 h 80"/>
              </a:gdLst>
              <a:ahLst/>
              <a:cxnLst>
                <a:cxn ang="T10">
                  <a:pos x="T0" y="T1"/>
                </a:cxn>
                <a:cxn ang="T11">
                  <a:pos x="T2" y="T3"/>
                </a:cxn>
                <a:cxn ang="T12">
                  <a:pos x="T4" y="T5"/>
                </a:cxn>
                <a:cxn ang="T13">
                  <a:pos x="T6" y="T7"/>
                </a:cxn>
                <a:cxn ang="T14">
                  <a:pos x="T8" y="T9"/>
                </a:cxn>
              </a:cxnLst>
              <a:rect l="T15" t="T16" r="T17" b="T18"/>
              <a:pathLst>
                <a:path w="115" h="80">
                  <a:moveTo>
                    <a:pt x="115" y="74"/>
                  </a:moveTo>
                  <a:lnTo>
                    <a:pt x="109" y="80"/>
                  </a:lnTo>
                  <a:lnTo>
                    <a:pt x="0" y="6"/>
                  </a:lnTo>
                  <a:lnTo>
                    <a:pt x="0"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95" name="Freeform 6"/>
            <p:cNvSpPr>
              <a:spLocks/>
            </p:cNvSpPr>
            <p:nvPr/>
          </p:nvSpPr>
          <p:spPr bwMode="auto">
            <a:xfrm>
              <a:off x="4133" y="2068"/>
              <a:ext cx="104" cy="68"/>
            </a:xfrm>
            <a:custGeom>
              <a:avLst/>
              <a:gdLst>
                <a:gd name="T0" fmla="*/ 0 w 104"/>
                <a:gd name="T1" fmla="*/ 0 h 68"/>
                <a:gd name="T2" fmla="*/ 104 w 104"/>
                <a:gd name="T3" fmla="*/ 68 h 68"/>
                <a:gd name="T4" fmla="*/ 0 w 104"/>
                <a:gd name="T5" fmla="*/ 0 h 68"/>
                <a:gd name="T6" fmla="*/ 0 60000 65536"/>
                <a:gd name="T7" fmla="*/ 0 60000 65536"/>
                <a:gd name="T8" fmla="*/ 0 60000 65536"/>
                <a:gd name="T9" fmla="*/ 0 w 104"/>
                <a:gd name="T10" fmla="*/ 0 h 68"/>
                <a:gd name="T11" fmla="*/ 104 w 104"/>
                <a:gd name="T12" fmla="*/ 68 h 68"/>
              </a:gdLst>
              <a:ahLst/>
              <a:cxnLst>
                <a:cxn ang="T6">
                  <a:pos x="T0" y="T1"/>
                </a:cxn>
                <a:cxn ang="T7">
                  <a:pos x="T2" y="T3"/>
                </a:cxn>
                <a:cxn ang="T8">
                  <a:pos x="T4" y="T5"/>
                </a:cxn>
              </a:cxnLst>
              <a:rect l="T9" t="T10" r="T11" b="T12"/>
              <a:pathLst>
                <a:path w="104" h="68">
                  <a:moveTo>
                    <a:pt x="0" y="0"/>
                  </a:moveTo>
                  <a:lnTo>
                    <a:pt x="104" y="6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96" name="Freeform 7"/>
            <p:cNvSpPr>
              <a:spLocks/>
            </p:cNvSpPr>
            <p:nvPr/>
          </p:nvSpPr>
          <p:spPr bwMode="auto">
            <a:xfrm>
              <a:off x="4127" y="2062"/>
              <a:ext cx="110" cy="74"/>
            </a:xfrm>
            <a:custGeom>
              <a:avLst/>
              <a:gdLst>
                <a:gd name="T0" fmla="*/ 0 w 110"/>
                <a:gd name="T1" fmla="*/ 6 h 74"/>
                <a:gd name="T2" fmla="*/ 6 w 110"/>
                <a:gd name="T3" fmla="*/ 0 h 74"/>
                <a:gd name="T4" fmla="*/ 110 w 110"/>
                <a:gd name="T5" fmla="*/ 67 h 74"/>
                <a:gd name="T6" fmla="*/ 110 w 110"/>
                <a:gd name="T7" fmla="*/ 74 h 74"/>
                <a:gd name="T8" fmla="*/ 0 w 110"/>
                <a:gd name="T9" fmla="*/ 6 h 74"/>
                <a:gd name="T10" fmla="*/ 0 60000 65536"/>
                <a:gd name="T11" fmla="*/ 0 60000 65536"/>
                <a:gd name="T12" fmla="*/ 0 60000 65536"/>
                <a:gd name="T13" fmla="*/ 0 60000 65536"/>
                <a:gd name="T14" fmla="*/ 0 60000 65536"/>
                <a:gd name="T15" fmla="*/ 0 w 110"/>
                <a:gd name="T16" fmla="*/ 0 h 74"/>
                <a:gd name="T17" fmla="*/ 110 w 110"/>
                <a:gd name="T18" fmla="*/ 74 h 74"/>
              </a:gdLst>
              <a:ahLst/>
              <a:cxnLst>
                <a:cxn ang="T10">
                  <a:pos x="T0" y="T1"/>
                </a:cxn>
                <a:cxn ang="T11">
                  <a:pos x="T2" y="T3"/>
                </a:cxn>
                <a:cxn ang="T12">
                  <a:pos x="T4" y="T5"/>
                </a:cxn>
                <a:cxn ang="T13">
                  <a:pos x="T6" y="T7"/>
                </a:cxn>
                <a:cxn ang="T14">
                  <a:pos x="T8" y="T9"/>
                </a:cxn>
              </a:cxnLst>
              <a:rect l="T15" t="T16" r="T17" b="T18"/>
              <a:pathLst>
                <a:path w="110" h="74">
                  <a:moveTo>
                    <a:pt x="0" y="6"/>
                  </a:moveTo>
                  <a:lnTo>
                    <a:pt x="6" y="0"/>
                  </a:lnTo>
                  <a:lnTo>
                    <a:pt x="110" y="67"/>
                  </a:lnTo>
                  <a:lnTo>
                    <a:pt x="110" y="74"/>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97" name="Freeform 8"/>
            <p:cNvSpPr>
              <a:spLocks/>
            </p:cNvSpPr>
            <p:nvPr/>
          </p:nvSpPr>
          <p:spPr bwMode="auto">
            <a:xfrm>
              <a:off x="3966" y="2037"/>
              <a:ext cx="167" cy="105"/>
            </a:xfrm>
            <a:custGeom>
              <a:avLst/>
              <a:gdLst>
                <a:gd name="T0" fmla="*/ 0 w 167"/>
                <a:gd name="T1" fmla="*/ 105 h 105"/>
                <a:gd name="T2" fmla="*/ 167 w 167"/>
                <a:gd name="T3" fmla="*/ 0 h 105"/>
                <a:gd name="T4" fmla="*/ 0 w 167"/>
                <a:gd name="T5" fmla="*/ 105 h 105"/>
                <a:gd name="T6" fmla="*/ 0 60000 65536"/>
                <a:gd name="T7" fmla="*/ 0 60000 65536"/>
                <a:gd name="T8" fmla="*/ 0 60000 65536"/>
                <a:gd name="T9" fmla="*/ 0 w 167"/>
                <a:gd name="T10" fmla="*/ 0 h 105"/>
                <a:gd name="T11" fmla="*/ 167 w 167"/>
                <a:gd name="T12" fmla="*/ 105 h 105"/>
              </a:gdLst>
              <a:ahLst/>
              <a:cxnLst>
                <a:cxn ang="T6">
                  <a:pos x="T0" y="T1"/>
                </a:cxn>
                <a:cxn ang="T7">
                  <a:pos x="T2" y="T3"/>
                </a:cxn>
                <a:cxn ang="T8">
                  <a:pos x="T4" y="T5"/>
                </a:cxn>
              </a:cxnLst>
              <a:rect l="T9" t="T10" r="T11" b="T12"/>
              <a:pathLst>
                <a:path w="167" h="105">
                  <a:moveTo>
                    <a:pt x="0" y="105"/>
                  </a:moveTo>
                  <a:lnTo>
                    <a:pt x="167" y="0"/>
                  </a:lnTo>
                  <a:lnTo>
                    <a:pt x="0"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98" name="Freeform 9"/>
            <p:cNvSpPr>
              <a:spLocks/>
            </p:cNvSpPr>
            <p:nvPr/>
          </p:nvSpPr>
          <p:spPr bwMode="auto">
            <a:xfrm>
              <a:off x="3966" y="2031"/>
              <a:ext cx="167" cy="117"/>
            </a:xfrm>
            <a:custGeom>
              <a:avLst/>
              <a:gdLst>
                <a:gd name="T0" fmla="*/ 6 w 167"/>
                <a:gd name="T1" fmla="*/ 117 h 117"/>
                <a:gd name="T2" fmla="*/ 0 w 167"/>
                <a:gd name="T3" fmla="*/ 111 h 117"/>
                <a:gd name="T4" fmla="*/ 161 w 167"/>
                <a:gd name="T5" fmla="*/ 0 h 117"/>
                <a:gd name="T6" fmla="*/ 167 w 167"/>
                <a:gd name="T7" fmla="*/ 6 h 117"/>
                <a:gd name="T8" fmla="*/ 6 w 167"/>
                <a:gd name="T9" fmla="*/ 117 h 117"/>
                <a:gd name="T10" fmla="*/ 0 60000 65536"/>
                <a:gd name="T11" fmla="*/ 0 60000 65536"/>
                <a:gd name="T12" fmla="*/ 0 60000 65536"/>
                <a:gd name="T13" fmla="*/ 0 60000 65536"/>
                <a:gd name="T14" fmla="*/ 0 60000 65536"/>
                <a:gd name="T15" fmla="*/ 0 w 167"/>
                <a:gd name="T16" fmla="*/ 0 h 117"/>
                <a:gd name="T17" fmla="*/ 167 w 167"/>
                <a:gd name="T18" fmla="*/ 117 h 117"/>
              </a:gdLst>
              <a:ahLst/>
              <a:cxnLst>
                <a:cxn ang="T10">
                  <a:pos x="T0" y="T1"/>
                </a:cxn>
                <a:cxn ang="T11">
                  <a:pos x="T2" y="T3"/>
                </a:cxn>
                <a:cxn ang="T12">
                  <a:pos x="T4" y="T5"/>
                </a:cxn>
                <a:cxn ang="T13">
                  <a:pos x="T6" y="T7"/>
                </a:cxn>
                <a:cxn ang="T14">
                  <a:pos x="T8" y="T9"/>
                </a:cxn>
              </a:cxnLst>
              <a:rect l="T15" t="T16" r="T17" b="T18"/>
              <a:pathLst>
                <a:path w="167" h="117">
                  <a:moveTo>
                    <a:pt x="6" y="117"/>
                  </a:moveTo>
                  <a:lnTo>
                    <a:pt x="0" y="111"/>
                  </a:lnTo>
                  <a:lnTo>
                    <a:pt x="161" y="0"/>
                  </a:lnTo>
                  <a:lnTo>
                    <a:pt x="167" y="6"/>
                  </a:lnTo>
                  <a:lnTo>
                    <a:pt x="6"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999" name="Freeform 10"/>
            <p:cNvSpPr>
              <a:spLocks/>
            </p:cNvSpPr>
            <p:nvPr/>
          </p:nvSpPr>
          <p:spPr bwMode="auto">
            <a:xfrm>
              <a:off x="4133" y="1902"/>
              <a:ext cx="1" cy="129"/>
            </a:xfrm>
            <a:custGeom>
              <a:avLst/>
              <a:gdLst>
                <a:gd name="T0" fmla="*/ 0 w 1"/>
                <a:gd name="T1" fmla="*/ 129 h 129"/>
                <a:gd name="T2" fmla="*/ 0 w 1"/>
                <a:gd name="T3" fmla="*/ 0 h 129"/>
                <a:gd name="T4" fmla="*/ 0 w 1"/>
                <a:gd name="T5" fmla="*/ 129 h 129"/>
                <a:gd name="T6" fmla="*/ 0 60000 65536"/>
                <a:gd name="T7" fmla="*/ 0 60000 65536"/>
                <a:gd name="T8" fmla="*/ 0 60000 65536"/>
                <a:gd name="T9" fmla="*/ 0 w 1"/>
                <a:gd name="T10" fmla="*/ 0 h 129"/>
                <a:gd name="T11" fmla="*/ 1 w 1"/>
                <a:gd name="T12" fmla="*/ 129 h 129"/>
              </a:gdLst>
              <a:ahLst/>
              <a:cxnLst>
                <a:cxn ang="T6">
                  <a:pos x="T0" y="T1"/>
                </a:cxn>
                <a:cxn ang="T7">
                  <a:pos x="T2" y="T3"/>
                </a:cxn>
                <a:cxn ang="T8">
                  <a:pos x="T4" y="T5"/>
                </a:cxn>
              </a:cxnLst>
              <a:rect l="T9" t="T10" r="T11" b="T12"/>
              <a:pathLst>
                <a:path w="1" h="129">
                  <a:moveTo>
                    <a:pt x="0" y="129"/>
                  </a:moveTo>
                  <a:lnTo>
                    <a:pt x="0" y="0"/>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00" name="Freeform 11"/>
            <p:cNvSpPr>
              <a:spLocks/>
            </p:cNvSpPr>
            <p:nvPr/>
          </p:nvSpPr>
          <p:spPr bwMode="auto">
            <a:xfrm>
              <a:off x="4294" y="2344"/>
              <a:ext cx="127" cy="80"/>
            </a:xfrm>
            <a:custGeom>
              <a:avLst/>
              <a:gdLst>
                <a:gd name="T0" fmla="*/ 127 w 127"/>
                <a:gd name="T1" fmla="*/ 80 h 80"/>
                <a:gd name="T2" fmla="*/ 0 w 127"/>
                <a:gd name="T3" fmla="*/ 0 h 80"/>
                <a:gd name="T4" fmla="*/ 127 w 127"/>
                <a:gd name="T5" fmla="*/ 80 h 80"/>
                <a:gd name="T6" fmla="*/ 0 60000 65536"/>
                <a:gd name="T7" fmla="*/ 0 60000 65536"/>
                <a:gd name="T8" fmla="*/ 0 60000 65536"/>
                <a:gd name="T9" fmla="*/ 0 w 127"/>
                <a:gd name="T10" fmla="*/ 0 h 80"/>
                <a:gd name="T11" fmla="*/ 127 w 127"/>
                <a:gd name="T12" fmla="*/ 80 h 80"/>
              </a:gdLst>
              <a:ahLst/>
              <a:cxnLst>
                <a:cxn ang="T6">
                  <a:pos x="T0" y="T1"/>
                </a:cxn>
                <a:cxn ang="T7">
                  <a:pos x="T2" y="T3"/>
                </a:cxn>
                <a:cxn ang="T8">
                  <a:pos x="T4" y="T5"/>
                </a:cxn>
              </a:cxnLst>
              <a:rect l="T9" t="T10" r="T11" b="T12"/>
              <a:pathLst>
                <a:path w="127" h="80">
                  <a:moveTo>
                    <a:pt x="127" y="80"/>
                  </a:moveTo>
                  <a:lnTo>
                    <a:pt x="0" y="0"/>
                  </a:lnTo>
                  <a:lnTo>
                    <a:pt x="127"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01" name="Freeform 12"/>
            <p:cNvSpPr>
              <a:spLocks/>
            </p:cNvSpPr>
            <p:nvPr/>
          </p:nvSpPr>
          <p:spPr bwMode="auto">
            <a:xfrm>
              <a:off x="4294" y="2338"/>
              <a:ext cx="127" cy="86"/>
            </a:xfrm>
            <a:custGeom>
              <a:avLst/>
              <a:gdLst>
                <a:gd name="T0" fmla="*/ 127 w 127"/>
                <a:gd name="T1" fmla="*/ 80 h 86"/>
                <a:gd name="T2" fmla="*/ 121 w 127"/>
                <a:gd name="T3" fmla="*/ 86 h 86"/>
                <a:gd name="T4" fmla="*/ 0 w 127"/>
                <a:gd name="T5" fmla="*/ 6 h 86"/>
                <a:gd name="T6" fmla="*/ 0 w 127"/>
                <a:gd name="T7" fmla="*/ 0 h 86"/>
                <a:gd name="T8" fmla="*/ 127 w 127"/>
                <a:gd name="T9" fmla="*/ 80 h 86"/>
                <a:gd name="T10" fmla="*/ 0 60000 65536"/>
                <a:gd name="T11" fmla="*/ 0 60000 65536"/>
                <a:gd name="T12" fmla="*/ 0 60000 65536"/>
                <a:gd name="T13" fmla="*/ 0 60000 65536"/>
                <a:gd name="T14" fmla="*/ 0 60000 65536"/>
                <a:gd name="T15" fmla="*/ 0 w 127"/>
                <a:gd name="T16" fmla="*/ 0 h 86"/>
                <a:gd name="T17" fmla="*/ 127 w 127"/>
                <a:gd name="T18" fmla="*/ 86 h 86"/>
              </a:gdLst>
              <a:ahLst/>
              <a:cxnLst>
                <a:cxn ang="T10">
                  <a:pos x="T0" y="T1"/>
                </a:cxn>
                <a:cxn ang="T11">
                  <a:pos x="T2" y="T3"/>
                </a:cxn>
                <a:cxn ang="T12">
                  <a:pos x="T4" y="T5"/>
                </a:cxn>
                <a:cxn ang="T13">
                  <a:pos x="T6" y="T7"/>
                </a:cxn>
                <a:cxn ang="T14">
                  <a:pos x="T8" y="T9"/>
                </a:cxn>
              </a:cxnLst>
              <a:rect l="T15" t="T16" r="T17" b="T18"/>
              <a:pathLst>
                <a:path w="127" h="86">
                  <a:moveTo>
                    <a:pt x="127" y="80"/>
                  </a:moveTo>
                  <a:lnTo>
                    <a:pt x="121" y="86"/>
                  </a:lnTo>
                  <a:lnTo>
                    <a:pt x="0" y="6"/>
                  </a:lnTo>
                  <a:lnTo>
                    <a:pt x="0" y="0"/>
                  </a:lnTo>
                  <a:lnTo>
                    <a:pt x="127"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02" name="Freeform 13"/>
            <p:cNvSpPr>
              <a:spLocks/>
            </p:cNvSpPr>
            <p:nvPr/>
          </p:nvSpPr>
          <p:spPr bwMode="auto">
            <a:xfrm>
              <a:off x="4283" y="2363"/>
              <a:ext cx="126" cy="79"/>
            </a:xfrm>
            <a:custGeom>
              <a:avLst/>
              <a:gdLst>
                <a:gd name="T0" fmla="*/ 126 w 126"/>
                <a:gd name="T1" fmla="*/ 79 h 79"/>
                <a:gd name="T2" fmla="*/ 0 w 126"/>
                <a:gd name="T3" fmla="*/ 0 h 79"/>
                <a:gd name="T4" fmla="*/ 126 w 126"/>
                <a:gd name="T5" fmla="*/ 79 h 79"/>
                <a:gd name="T6" fmla="*/ 0 60000 65536"/>
                <a:gd name="T7" fmla="*/ 0 60000 65536"/>
                <a:gd name="T8" fmla="*/ 0 60000 65536"/>
                <a:gd name="T9" fmla="*/ 0 w 126"/>
                <a:gd name="T10" fmla="*/ 0 h 79"/>
                <a:gd name="T11" fmla="*/ 126 w 126"/>
                <a:gd name="T12" fmla="*/ 79 h 79"/>
              </a:gdLst>
              <a:ahLst/>
              <a:cxnLst>
                <a:cxn ang="T6">
                  <a:pos x="T0" y="T1"/>
                </a:cxn>
                <a:cxn ang="T7">
                  <a:pos x="T2" y="T3"/>
                </a:cxn>
                <a:cxn ang="T8">
                  <a:pos x="T4" y="T5"/>
                </a:cxn>
              </a:cxnLst>
              <a:rect l="T9" t="T10" r="T11" b="T12"/>
              <a:pathLst>
                <a:path w="126" h="79">
                  <a:moveTo>
                    <a:pt x="126" y="79"/>
                  </a:moveTo>
                  <a:lnTo>
                    <a:pt x="0" y="0"/>
                  </a:lnTo>
                  <a:lnTo>
                    <a:pt x="126"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03" name="Freeform 14"/>
            <p:cNvSpPr>
              <a:spLocks/>
            </p:cNvSpPr>
            <p:nvPr/>
          </p:nvSpPr>
          <p:spPr bwMode="auto">
            <a:xfrm>
              <a:off x="4283" y="2363"/>
              <a:ext cx="126" cy="85"/>
            </a:xfrm>
            <a:custGeom>
              <a:avLst/>
              <a:gdLst>
                <a:gd name="T0" fmla="*/ 126 w 126"/>
                <a:gd name="T1" fmla="*/ 79 h 85"/>
                <a:gd name="T2" fmla="*/ 120 w 126"/>
                <a:gd name="T3" fmla="*/ 85 h 85"/>
                <a:gd name="T4" fmla="*/ 0 w 126"/>
                <a:gd name="T5" fmla="*/ 6 h 85"/>
                <a:gd name="T6" fmla="*/ 0 w 126"/>
                <a:gd name="T7" fmla="*/ 0 h 85"/>
                <a:gd name="T8" fmla="*/ 126 w 126"/>
                <a:gd name="T9" fmla="*/ 79 h 85"/>
                <a:gd name="T10" fmla="*/ 0 60000 65536"/>
                <a:gd name="T11" fmla="*/ 0 60000 65536"/>
                <a:gd name="T12" fmla="*/ 0 60000 65536"/>
                <a:gd name="T13" fmla="*/ 0 60000 65536"/>
                <a:gd name="T14" fmla="*/ 0 60000 65536"/>
                <a:gd name="T15" fmla="*/ 0 w 126"/>
                <a:gd name="T16" fmla="*/ 0 h 85"/>
                <a:gd name="T17" fmla="*/ 126 w 126"/>
                <a:gd name="T18" fmla="*/ 85 h 85"/>
              </a:gdLst>
              <a:ahLst/>
              <a:cxnLst>
                <a:cxn ang="T10">
                  <a:pos x="T0" y="T1"/>
                </a:cxn>
                <a:cxn ang="T11">
                  <a:pos x="T2" y="T3"/>
                </a:cxn>
                <a:cxn ang="T12">
                  <a:pos x="T4" y="T5"/>
                </a:cxn>
                <a:cxn ang="T13">
                  <a:pos x="T6" y="T7"/>
                </a:cxn>
                <a:cxn ang="T14">
                  <a:pos x="T8" y="T9"/>
                </a:cxn>
              </a:cxnLst>
              <a:rect l="T15" t="T16" r="T17" b="T18"/>
              <a:pathLst>
                <a:path w="126" h="85">
                  <a:moveTo>
                    <a:pt x="126" y="79"/>
                  </a:moveTo>
                  <a:lnTo>
                    <a:pt x="120" y="85"/>
                  </a:lnTo>
                  <a:lnTo>
                    <a:pt x="0" y="6"/>
                  </a:lnTo>
                  <a:lnTo>
                    <a:pt x="0" y="0"/>
                  </a:lnTo>
                  <a:lnTo>
                    <a:pt x="126"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04" name="Freeform 15"/>
            <p:cNvSpPr>
              <a:spLocks/>
            </p:cNvSpPr>
            <p:nvPr/>
          </p:nvSpPr>
          <p:spPr bwMode="auto">
            <a:xfrm>
              <a:off x="3725" y="3013"/>
              <a:ext cx="299" cy="1"/>
            </a:xfrm>
            <a:custGeom>
              <a:avLst/>
              <a:gdLst>
                <a:gd name="T0" fmla="*/ 299 w 299"/>
                <a:gd name="T1" fmla="*/ 0 h 1"/>
                <a:gd name="T2" fmla="*/ 0 w 299"/>
                <a:gd name="T3" fmla="*/ 0 h 1"/>
                <a:gd name="T4" fmla="*/ 299 w 299"/>
                <a:gd name="T5" fmla="*/ 0 h 1"/>
                <a:gd name="T6" fmla="*/ 0 60000 65536"/>
                <a:gd name="T7" fmla="*/ 0 60000 65536"/>
                <a:gd name="T8" fmla="*/ 0 60000 65536"/>
                <a:gd name="T9" fmla="*/ 0 w 299"/>
                <a:gd name="T10" fmla="*/ 0 h 1"/>
                <a:gd name="T11" fmla="*/ 299 w 299"/>
                <a:gd name="T12" fmla="*/ 1 h 1"/>
              </a:gdLst>
              <a:ahLst/>
              <a:cxnLst>
                <a:cxn ang="T6">
                  <a:pos x="T0" y="T1"/>
                </a:cxn>
                <a:cxn ang="T7">
                  <a:pos x="T2" y="T3"/>
                </a:cxn>
                <a:cxn ang="T8">
                  <a:pos x="T4" y="T5"/>
                </a:cxn>
              </a:cxnLst>
              <a:rect l="T9" t="T10" r="T11" b="T12"/>
              <a:pathLst>
                <a:path w="299" h="1">
                  <a:moveTo>
                    <a:pt x="299" y="0"/>
                  </a:moveTo>
                  <a:lnTo>
                    <a:pt x="0" y="0"/>
                  </a:lnTo>
                  <a:lnTo>
                    <a:pt x="2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05" name="Line 16"/>
            <p:cNvSpPr>
              <a:spLocks noChangeShapeType="1"/>
            </p:cNvSpPr>
            <p:nvPr/>
          </p:nvSpPr>
          <p:spPr bwMode="auto">
            <a:xfrm flipV="1">
              <a:off x="4127" y="1902"/>
              <a:ext cx="1"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06" name="Line 17"/>
            <p:cNvSpPr>
              <a:spLocks noChangeShapeType="1"/>
            </p:cNvSpPr>
            <p:nvPr/>
          </p:nvSpPr>
          <p:spPr bwMode="auto">
            <a:xfrm flipH="1">
              <a:off x="3725" y="3007"/>
              <a:ext cx="29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07" name="Freeform 18"/>
            <p:cNvSpPr>
              <a:spLocks/>
            </p:cNvSpPr>
            <p:nvPr/>
          </p:nvSpPr>
          <p:spPr bwMode="auto">
            <a:xfrm>
              <a:off x="3719" y="2994"/>
              <a:ext cx="316" cy="31"/>
            </a:xfrm>
            <a:custGeom>
              <a:avLst/>
              <a:gdLst>
                <a:gd name="T0" fmla="*/ 299 w 316"/>
                <a:gd name="T1" fmla="*/ 0 h 31"/>
                <a:gd name="T2" fmla="*/ 316 w 316"/>
                <a:gd name="T3" fmla="*/ 19 h 31"/>
                <a:gd name="T4" fmla="*/ 310 w 316"/>
                <a:gd name="T5" fmla="*/ 31 h 31"/>
                <a:gd name="T6" fmla="*/ 0 w 316"/>
                <a:gd name="T7" fmla="*/ 31 h 31"/>
                <a:gd name="T8" fmla="*/ 0 w 316"/>
                <a:gd name="T9" fmla="*/ 19 h 31"/>
                <a:gd name="T10" fmla="*/ 11 w 316"/>
                <a:gd name="T11" fmla="*/ 0 h 31"/>
                <a:gd name="T12" fmla="*/ 299 w 316"/>
                <a:gd name="T13" fmla="*/ 0 h 31"/>
                <a:gd name="T14" fmla="*/ 299 w 31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31"/>
                <a:gd name="T26" fmla="*/ 316 w 31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31">
                  <a:moveTo>
                    <a:pt x="299" y="0"/>
                  </a:moveTo>
                  <a:lnTo>
                    <a:pt x="316" y="19"/>
                  </a:lnTo>
                  <a:lnTo>
                    <a:pt x="310" y="31"/>
                  </a:lnTo>
                  <a:lnTo>
                    <a:pt x="0" y="31"/>
                  </a:lnTo>
                  <a:lnTo>
                    <a:pt x="0" y="19"/>
                  </a:lnTo>
                  <a:lnTo>
                    <a:pt x="11" y="0"/>
                  </a:lnTo>
                  <a:lnTo>
                    <a:pt x="2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08" name="Freeform 19"/>
            <p:cNvSpPr>
              <a:spLocks/>
            </p:cNvSpPr>
            <p:nvPr/>
          </p:nvSpPr>
          <p:spPr bwMode="auto">
            <a:xfrm>
              <a:off x="4029" y="2890"/>
              <a:ext cx="98" cy="129"/>
            </a:xfrm>
            <a:custGeom>
              <a:avLst/>
              <a:gdLst>
                <a:gd name="T0" fmla="*/ 98 w 98"/>
                <a:gd name="T1" fmla="*/ 0 h 129"/>
                <a:gd name="T2" fmla="*/ 0 w 98"/>
                <a:gd name="T3" fmla="*/ 129 h 129"/>
                <a:gd name="T4" fmla="*/ 98 w 98"/>
                <a:gd name="T5" fmla="*/ 0 h 129"/>
                <a:gd name="T6" fmla="*/ 0 60000 65536"/>
                <a:gd name="T7" fmla="*/ 0 60000 65536"/>
                <a:gd name="T8" fmla="*/ 0 60000 65536"/>
                <a:gd name="T9" fmla="*/ 0 w 98"/>
                <a:gd name="T10" fmla="*/ 0 h 129"/>
                <a:gd name="T11" fmla="*/ 98 w 98"/>
                <a:gd name="T12" fmla="*/ 129 h 129"/>
              </a:gdLst>
              <a:ahLst/>
              <a:cxnLst>
                <a:cxn ang="T6">
                  <a:pos x="T0" y="T1"/>
                </a:cxn>
                <a:cxn ang="T7">
                  <a:pos x="T2" y="T3"/>
                </a:cxn>
                <a:cxn ang="T8">
                  <a:pos x="T4" y="T5"/>
                </a:cxn>
              </a:cxnLst>
              <a:rect l="T9" t="T10" r="T11" b="T12"/>
              <a:pathLst>
                <a:path w="98" h="129">
                  <a:moveTo>
                    <a:pt x="98" y="0"/>
                  </a:moveTo>
                  <a:lnTo>
                    <a:pt x="0" y="129"/>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09" name="Freeform 20"/>
            <p:cNvSpPr>
              <a:spLocks/>
            </p:cNvSpPr>
            <p:nvPr/>
          </p:nvSpPr>
          <p:spPr bwMode="auto">
            <a:xfrm>
              <a:off x="4018" y="2884"/>
              <a:ext cx="115" cy="160"/>
            </a:xfrm>
            <a:custGeom>
              <a:avLst/>
              <a:gdLst>
                <a:gd name="T0" fmla="*/ 104 w 115"/>
                <a:gd name="T1" fmla="*/ 6 h 160"/>
                <a:gd name="T2" fmla="*/ 109 w 115"/>
                <a:gd name="T3" fmla="*/ 0 h 160"/>
                <a:gd name="T4" fmla="*/ 115 w 115"/>
                <a:gd name="T5" fmla="*/ 6 h 160"/>
                <a:gd name="T6" fmla="*/ 17 w 115"/>
                <a:gd name="T7" fmla="*/ 160 h 160"/>
                <a:gd name="T8" fmla="*/ 17 w 115"/>
                <a:gd name="T9" fmla="*/ 129 h 160"/>
                <a:gd name="T10" fmla="*/ 0 w 115"/>
                <a:gd name="T11" fmla="*/ 110 h 160"/>
                <a:gd name="T12" fmla="*/ 104 w 115"/>
                <a:gd name="T13" fmla="*/ 6 h 160"/>
                <a:gd name="T14" fmla="*/ 104 w 115"/>
                <a:gd name="T15" fmla="*/ 6 h 160"/>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60"/>
                <a:gd name="T26" fmla="*/ 115 w 115"/>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60">
                  <a:moveTo>
                    <a:pt x="104" y="6"/>
                  </a:moveTo>
                  <a:lnTo>
                    <a:pt x="109" y="0"/>
                  </a:lnTo>
                  <a:lnTo>
                    <a:pt x="115" y="6"/>
                  </a:lnTo>
                  <a:lnTo>
                    <a:pt x="17" y="160"/>
                  </a:lnTo>
                  <a:lnTo>
                    <a:pt x="17" y="129"/>
                  </a:lnTo>
                  <a:lnTo>
                    <a:pt x="0" y="110"/>
                  </a:lnTo>
                  <a:lnTo>
                    <a:pt x="10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10" name="Freeform 21"/>
            <p:cNvSpPr>
              <a:spLocks/>
            </p:cNvSpPr>
            <p:nvPr/>
          </p:nvSpPr>
          <p:spPr bwMode="auto">
            <a:xfrm>
              <a:off x="3943" y="2798"/>
              <a:ext cx="184" cy="92"/>
            </a:xfrm>
            <a:custGeom>
              <a:avLst/>
              <a:gdLst>
                <a:gd name="T0" fmla="*/ 0 w 184"/>
                <a:gd name="T1" fmla="*/ 0 h 92"/>
                <a:gd name="T2" fmla="*/ 184 w 184"/>
                <a:gd name="T3" fmla="*/ 92 h 92"/>
                <a:gd name="T4" fmla="*/ 0 w 184"/>
                <a:gd name="T5" fmla="*/ 0 h 92"/>
                <a:gd name="T6" fmla="*/ 0 60000 65536"/>
                <a:gd name="T7" fmla="*/ 0 60000 65536"/>
                <a:gd name="T8" fmla="*/ 0 60000 65536"/>
                <a:gd name="T9" fmla="*/ 0 w 184"/>
                <a:gd name="T10" fmla="*/ 0 h 92"/>
                <a:gd name="T11" fmla="*/ 184 w 184"/>
                <a:gd name="T12" fmla="*/ 92 h 92"/>
              </a:gdLst>
              <a:ahLst/>
              <a:cxnLst>
                <a:cxn ang="T6">
                  <a:pos x="T0" y="T1"/>
                </a:cxn>
                <a:cxn ang="T7">
                  <a:pos x="T2" y="T3"/>
                </a:cxn>
                <a:cxn ang="T8">
                  <a:pos x="T4" y="T5"/>
                </a:cxn>
              </a:cxnLst>
              <a:rect l="T9" t="T10" r="T11" b="T12"/>
              <a:pathLst>
                <a:path w="184" h="92">
                  <a:moveTo>
                    <a:pt x="0" y="0"/>
                  </a:moveTo>
                  <a:lnTo>
                    <a:pt x="184" y="9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11" name="Freeform 22"/>
            <p:cNvSpPr>
              <a:spLocks/>
            </p:cNvSpPr>
            <p:nvPr/>
          </p:nvSpPr>
          <p:spPr bwMode="auto">
            <a:xfrm>
              <a:off x="3943" y="2798"/>
              <a:ext cx="184" cy="92"/>
            </a:xfrm>
            <a:custGeom>
              <a:avLst/>
              <a:gdLst>
                <a:gd name="T0" fmla="*/ 0 w 184"/>
                <a:gd name="T1" fmla="*/ 6 h 92"/>
                <a:gd name="T2" fmla="*/ 0 w 184"/>
                <a:gd name="T3" fmla="*/ 0 h 92"/>
                <a:gd name="T4" fmla="*/ 184 w 184"/>
                <a:gd name="T5" fmla="*/ 86 h 92"/>
                <a:gd name="T6" fmla="*/ 184 w 184"/>
                <a:gd name="T7" fmla="*/ 92 h 92"/>
                <a:gd name="T8" fmla="*/ 0 w 184"/>
                <a:gd name="T9" fmla="*/ 6 h 92"/>
                <a:gd name="T10" fmla="*/ 0 60000 65536"/>
                <a:gd name="T11" fmla="*/ 0 60000 65536"/>
                <a:gd name="T12" fmla="*/ 0 60000 65536"/>
                <a:gd name="T13" fmla="*/ 0 60000 65536"/>
                <a:gd name="T14" fmla="*/ 0 60000 65536"/>
                <a:gd name="T15" fmla="*/ 0 w 184"/>
                <a:gd name="T16" fmla="*/ 0 h 92"/>
                <a:gd name="T17" fmla="*/ 184 w 184"/>
                <a:gd name="T18" fmla="*/ 92 h 92"/>
              </a:gdLst>
              <a:ahLst/>
              <a:cxnLst>
                <a:cxn ang="T10">
                  <a:pos x="T0" y="T1"/>
                </a:cxn>
                <a:cxn ang="T11">
                  <a:pos x="T2" y="T3"/>
                </a:cxn>
                <a:cxn ang="T12">
                  <a:pos x="T4" y="T5"/>
                </a:cxn>
                <a:cxn ang="T13">
                  <a:pos x="T6" y="T7"/>
                </a:cxn>
                <a:cxn ang="T14">
                  <a:pos x="T8" y="T9"/>
                </a:cxn>
              </a:cxnLst>
              <a:rect l="T15" t="T16" r="T17" b="T18"/>
              <a:pathLst>
                <a:path w="184" h="92">
                  <a:moveTo>
                    <a:pt x="0" y="6"/>
                  </a:moveTo>
                  <a:lnTo>
                    <a:pt x="0" y="0"/>
                  </a:lnTo>
                  <a:lnTo>
                    <a:pt x="184" y="86"/>
                  </a:lnTo>
                  <a:lnTo>
                    <a:pt x="184" y="92"/>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12" name="Freeform 23"/>
            <p:cNvSpPr>
              <a:spLocks/>
            </p:cNvSpPr>
            <p:nvPr/>
          </p:nvSpPr>
          <p:spPr bwMode="auto">
            <a:xfrm>
              <a:off x="3627" y="2798"/>
              <a:ext cx="207" cy="92"/>
            </a:xfrm>
            <a:custGeom>
              <a:avLst/>
              <a:gdLst>
                <a:gd name="T0" fmla="*/ 0 w 207"/>
                <a:gd name="T1" fmla="*/ 92 h 92"/>
                <a:gd name="T2" fmla="*/ 207 w 207"/>
                <a:gd name="T3" fmla="*/ 0 h 92"/>
                <a:gd name="T4" fmla="*/ 0 w 207"/>
                <a:gd name="T5" fmla="*/ 92 h 92"/>
                <a:gd name="T6" fmla="*/ 0 60000 65536"/>
                <a:gd name="T7" fmla="*/ 0 60000 65536"/>
                <a:gd name="T8" fmla="*/ 0 60000 65536"/>
                <a:gd name="T9" fmla="*/ 0 w 207"/>
                <a:gd name="T10" fmla="*/ 0 h 92"/>
                <a:gd name="T11" fmla="*/ 207 w 207"/>
                <a:gd name="T12" fmla="*/ 92 h 92"/>
              </a:gdLst>
              <a:ahLst/>
              <a:cxnLst>
                <a:cxn ang="T6">
                  <a:pos x="T0" y="T1"/>
                </a:cxn>
                <a:cxn ang="T7">
                  <a:pos x="T2" y="T3"/>
                </a:cxn>
                <a:cxn ang="T8">
                  <a:pos x="T4" y="T5"/>
                </a:cxn>
              </a:cxnLst>
              <a:rect l="T9" t="T10" r="T11" b="T12"/>
              <a:pathLst>
                <a:path w="207" h="92">
                  <a:moveTo>
                    <a:pt x="0" y="92"/>
                  </a:moveTo>
                  <a:lnTo>
                    <a:pt x="207" y="0"/>
                  </a:lnTo>
                  <a:lnTo>
                    <a:pt x="0"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13" name="Freeform 24"/>
            <p:cNvSpPr>
              <a:spLocks/>
            </p:cNvSpPr>
            <p:nvPr/>
          </p:nvSpPr>
          <p:spPr bwMode="auto">
            <a:xfrm>
              <a:off x="3627" y="2792"/>
              <a:ext cx="213" cy="98"/>
            </a:xfrm>
            <a:custGeom>
              <a:avLst/>
              <a:gdLst>
                <a:gd name="T0" fmla="*/ 0 w 213"/>
                <a:gd name="T1" fmla="*/ 98 h 98"/>
                <a:gd name="T2" fmla="*/ 0 w 213"/>
                <a:gd name="T3" fmla="*/ 92 h 98"/>
                <a:gd name="T4" fmla="*/ 207 w 213"/>
                <a:gd name="T5" fmla="*/ 0 h 98"/>
                <a:gd name="T6" fmla="*/ 213 w 213"/>
                <a:gd name="T7" fmla="*/ 6 h 98"/>
                <a:gd name="T8" fmla="*/ 0 w 213"/>
                <a:gd name="T9" fmla="*/ 98 h 98"/>
                <a:gd name="T10" fmla="*/ 0 60000 65536"/>
                <a:gd name="T11" fmla="*/ 0 60000 65536"/>
                <a:gd name="T12" fmla="*/ 0 60000 65536"/>
                <a:gd name="T13" fmla="*/ 0 60000 65536"/>
                <a:gd name="T14" fmla="*/ 0 60000 65536"/>
                <a:gd name="T15" fmla="*/ 0 w 213"/>
                <a:gd name="T16" fmla="*/ 0 h 98"/>
                <a:gd name="T17" fmla="*/ 213 w 213"/>
                <a:gd name="T18" fmla="*/ 98 h 98"/>
              </a:gdLst>
              <a:ahLst/>
              <a:cxnLst>
                <a:cxn ang="T10">
                  <a:pos x="T0" y="T1"/>
                </a:cxn>
                <a:cxn ang="T11">
                  <a:pos x="T2" y="T3"/>
                </a:cxn>
                <a:cxn ang="T12">
                  <a:pos x="T4" y="T5"/>
                </a:cxn>
                <a:cxn ang="T13">
                  <a:pos x="T6" y="T7"/>
                </a:cxn>
                <a:cxn ang="T14">
                  <a:pos x="T8" y="T9"/>
                </a:cxn>
              </a:cxnLst>
              <a:rect l="T15" t="T16" r="T17" b="T18"/>
              <a:pathLst>
                <a:path w="213" h="98">
                  <a:moveTo>
                    <a:pt x="0" y="98"/>
                  </a:moveTo>
                  <a:lnTo>
                    <a:pt x="0" y="92"/>
                  </a:lnTo>
                  <a:lnTo>
                    <a:pt x="207" y="0"/>
                  </a:lnTo>
                  <a:lnTo>
                    <a:pt x="213" y="6"/>
                  </a:lnTo>
                  <a:lnTo>
                    <a:pt x="0"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14" name="Freeform 25"/>
            <p:cNvSpPr>
              <a:spLocks/>
            </p:cNvSpPr>
            <p:nvPr/>
          </p:nvSpPr>
          <p:spPr bwMode="auto">
            <a:xfrm>
              <a:off x="3621" y="2890"/>
              <a:ext cx="98" cy="129"/>
            </a:xfrm>
            <a:custGeom>
              <a:avLst/>
              <a:gdLst>
                <a:gd name="T0" fmla="*/ 98 w 98"/>
                <a:gd name="T1" fmla="*/ 129 h 129"/>
                <a:gd name="T2" fmla="*/ 0 w 98"/>
                <a:gd name="T3" fmla="*/ 0 h 129"/>
                <a:gd name="T4" fmla="*/ 98 w 98"/>
                <a:gd name="T5" fmla="*/ 129 h 129"/>
                <a:gd name="T6" fmla="*/ 0 60000 65536"/>
                <a:gd name="T7" fmla="*/ 0 60000 65536"/>
                <a:gd name="T8" fmla="*/ 0 60000 65536"/>
                <a:gd name="T9" fmla="*/ 0 w 98"/>
                <a:gd name="T10" fmla="*/ 0 h 129"/>
                <a:gd name="T11" fmla="*/ 98 w 98"/>
                <a:gd name="T12" fmla="*/ 129 h 129"/>
              </a:gdLst>
              <a:ahLst/>
              <a:cxnLst>
                <a:cxn ang="T6">
                  <a:pos x="T0" y="T1"/>
                </a:cxn>
                <a:cxn ang="T7">
                  <a:pos x="T2" y="T3"/>
                </a:cxn>
                <a:cxn ang="T8">
                  <a:pos x="T4" y="T5"/>
                </a:cxn>
              </a:cxnLst>
              <a:rect l="T9" t="T10" r="T11" b="T12"/>
              <a:pathLst>
                <a:path w="98" h="129">
                  <a:moveTo>
                    <a:pt x="98" y="129"/>
                  </a:moveTo>
                  <a:lnTo>
                    <a:pt x="0" y="0"/>
                  </a:lnTo>
                  <a:lnTo>
                    <a:pt x="98"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15" name="Line 26"/>
            <p:cNvSpPr>
              <a:spLocks noChangeShapeType="1"/>
            </p:cNvSpPr>
            <p:nvPr/>
          </p:nvSpPr>
          <p:spPr bwMode="auto">
            <a:xfrm flipH="1">
              <a:off x="4024" y="2884"/>
              <a:ext cx="103"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16" name="Line 27"/>
            <p:cNvSpPr>
              <a:spLocks noChangeShapeType="1"/>
            </p:cNvSpPr>
            <p:nvPr/>
          </p:nvSpPr>
          <p:spPr bwMode="auto">
            <a:xfrm flipH="1" flipV="1">
              <a:off x="3615" y="2884"/>
              <a:ext cx="104"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17" name="Freeform 28"/>
            <p:cNvSpPr>
              <a:spLocks/>
            </p:cNvSpPr>
            <p:nvPr/>
          </p:nvSpPr>
          <p:spPr bwMode="auto">
            <a:xfrm>
              <a:off x="3615" y="2884"/>
              <a:ext cx="115" cy="160"/>
            </a:xfrm>
            <a:custGeom>
              <a:avLst/>
              <a:gdLst>
                <a:gd name="T0" fmla="*/ 0 w 115"/>
                <a:gd name="T1" fmla="*/ 6 h 160"/>
                <a:gd name="T2" fmla="*/ 6 w 115"/>
                <a:gd name="T3" fmla="*/ 0 h 160"/>
                <a:gd name="T4" fmla="*/ 12 w 115"/>
                <a:gd name="T5" fmla="*/ 6 h 160"/>
                <a:gd name="T6" fmla="*/ 115 w 115"/>
                <a:gd name="T7" fmla="*/ 110 h 160"/>
                <a:gd name="T8" fmla="*/ 104 w 115"/>
                <a:gd name="T9" fmla="*/ 129 h 160"/>
                <a:gd name="T10" fmla="*/ 98 w 115"/>
                <a:gd name="T11" fmla="*/ 160 h 160"/>
                <a:gd name="T12" fmla="*/ 0 w 115"/>
                <a:gd name="T13" fmla="*/ 6 h 160"/>
                <a:gd name="T14" fmla="*/ 0 w 115"/>
                <a:gd name="T15" fmla="*/ 6 h 160"/>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60"/>
                <a:gd name="T26" fmla="*/ 115 w 115"/>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60">
                  <a:moveTo>
                    <a:pt x="0" y="6"/>
                  </a:moveTo>
                  <a:lnTo>
                    <a:pt x="6" y="0"/>
                  </a:lnTo>
                  <a:lnTo>
                    <a:pt x="12" y="6"/>
                  </a:lnTo>
                  <a:lnTo>
                    <a:pt x="115" y="110"/>
                  </a:lnTo>
                  <a:lnTo>
                    <a:pt x="104" y="129"/>
                  </a:lnTo>
                  <a:lnTo>
                    <a:pt x="98" y="16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18" name="Freeform 29"/>
            <p:cNvSpPr>
              <a:spLocks/>
            </p:cNvSpPr>
            <p:nvPr/>
          </p:nvSpPr>
          <p:spPr bwMode="auto">
            <a:xfrm>
              <a:off x="4035" y="3037"/>
              <a:ext cx="1" cy="56"/>
            </a:xfrm>
            <a:custGeom>
              <a:avLst/>
              <a:gdLst>
                <a:gd name="T0" fmla="*/ 0 w 1"/>
                <a:gd name="T1" fmla="*/ 56 h 56"/>
                <a:gd name="T2" fmla="*/ 0 w 1"/>
                <a:gd name="T3" fmla="*/ 0 h 56"/>
                <a:gd name="T4" fmla="*/ 0 w 1"/>
                <a:gd name="T5" fmla="*/ 56 h 56"/>
                <a:gd name="T6" fmla="*/ 0 60000 65536"/>
                <a:gd name="T7" fmla="*/ 0 60000 65536"/>
                <a:gd name="T8" fmla="*/ 0 60000 65536"/>
                <a:gd name="T9" fmla="*/ 0 w 1"/>
                <a:gd name="T10" fmla="*/ 0 h 56"/>
                <a:gd name="T11" fmla="*/ 1 w 1"/>
                <a:gd name="T12" fmla="*/ 56 h 56"/>
              </a:gdLst>
              <a:ahLst/>
              <a:cxnLst>
                <a:cxn ang="T6">
                  <a:pos x="T0" y="T1"/>
                </a:cxn>
                <a:cxn ang="T7">
                  <a:pos x="T2" y="T3"/>
                </a:cxn>
                <a:cxn ang="T8">
                  <a:pos x="T4" y="T5"/>
                </a:cxn>
              </a:cxnLst>
              <a:rect l="T9" t="T10" r="T11" b="T12"/>
              <a:pathLst>
                <a:path w="1" h="56">
                  <a:moveTo>
                    <a:pt x="0" y="56"/>
                  </a:moveTo>
                  <a:lnTo>
                    <a:pt x="0" y="0"/>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19" name="Freeform 30"/>
            <p:cNvSpPr>
              <a:spLocks/>
            </p:cNvSpPr>
            <p:nvPr/>
          </p:nvSpPr>
          <p:spPr bwMode="auto">
            <a:xfrm>
              <a:off x="3719" y="3037"/>
              <a:ext cx="1" cy="56"/>
            </a:xfrm>
            <a:custGeom>
              <a:avLst/>
              <a:gdLst>
                <a:gd name="T0" fmla="*/ 0 w 1"/>
                <a:gd name="T1" fmla="*/ 0 h 56"/>
                <a:gd name="T2" fmla="*/ 0 w 1"/>
                <a:gd name="T3" fmla="*/ 56 h 56"/>
                <a:gd name="T4" fmla="*/ 0 w 1"/>
                <a:gd name="T5" fmla="*/ 0 h 56"/>
                <a:gd name="T6" fmla="*/ 0 60000 65536"/>
                <a:gd name="T7" fmla="*/ 0 60000 65536"/>
                <a:gd name="T8" fmla="*/ 0 60000 65536"/>
                <a:gd name="T9" fmla="*/ 0 w 1"/>
                <a:gd name="T10" fmla="*/ 0 h 56"/>
                <a:gd name="T11" fmla="*/ 1 w 1"/>
                <a:gd name="T12" fmla="*/ 56 h 56"/>
              </a:gdLst>
              <a:ahLst/>
              <a:cxnLst>
                <a:cxn ang="T6">
                  <a:pos x="T0" y="T1"/>
                </a:cxn>
                <a:cxn ang="T7">
                  <a:pos x="T2" y="T3"/>
                </a:cxn>
                <a:cxn ang="T8">
                  <a:pos x="T4" y="T5"/>
                </a:cxn>
              </a:cxnLst>
              <a:rect l="T9" t="T10" r="T11" b="T12"/>
              <a:pathLst>
                <a:path w="1" h="56">
                  <a:moveTo>
                    <a:pt x="0" y="0"/>
                  </a:moveTo>
                  <a:lnTo>
                    <a:pt x="0" y="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20" name="Line 31"/>
            <p:cNvSpPr>
              <a:spLocks noChangeShapeType="1"/>
            </p:cNvSpPr>
            <p:nvPr/>
          </p:nvSpPr>
          <p:spPr bwMode="auto">
            <a:xfrm flipV="1">
              <a:off x="4035" y="3037"/>
              <a:ext cx="1" cy="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21" name="Line 32"/>
            <p:cNvSpPr>
              <a:spLocks noChangeShapeType="1"/>
            </p:cNvSpPr>
            <p:nvPr/>
          </p:nvSpPr>
          <p:spPr bwMode="auto">
            <a:xfrm>
              <a:off x="3713" y="3037"/>
              <a:ext cx="1" cy="4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22" name="Freeform 33"/>
            <p:cNvSpPr>
              <a:spLocks/>
            </p:cNvSpPr>
            <p:nvPr/>
          </p:nvSpPr>
          <p:spPr bwMode="auto">
            <a:xfrm>
              <a:off x="3621" y="2718"/>
              <a:ext cx="1" cy="172"/>
            </a:xfrm>
            <a:custGeom>
              <a:avLst/>
              <a:gdLst>
                <a:gd name="T0" fmla="*/ 0 w 1"/>
                <a:gd name="T1" fmla="*/ 0 h 172"/>
                <a:gd name="T2" fmla="*/ 0 w 1"/>
                <a:gd name="T3" fmla="*/ 172 h 172"/>
                <a:gd name="T4" fmla="*/ 0 w 1"/>
                <a:gd name="T5" fmla="*/ 0 h 172"/>
                <a:gd name="T6" fmla="*/ 0 60000 65536"/>
                <a:gd name="T7" fmla="*/ 0 60000 65536"/>
                <a:gd name="T8" fmla="*/ 0 60000 65536"/>
                <a:gd name="T9" fmla="*/ 0 w 1"/>
                <a:gd name="T10" fmla="*/ 0 h 172"/>
                <a:gd name="T11" fmla="*/ 1 w 1"/>
                <a:gd name="T12" fmla="*/ 172 h 172"/>
              </a:gdLst>
              <a:ahLst/>
              <a:cxnLst>
                <a:cxn ang="T6">
                  <a:pos x="T0" y="T1"/>
                </a:cxn>
                <a:cxn ang="T7">
                  <a:pos x="T2" y="T3"/>
                </a:cxn>
                <a:cxn ang="T8">
                  <a:pos x="T4" y="T5"/>
                </a:cxn>
              </a:cxnLst>
              <a:rect l="T9" t="T10" r="T11" b="T12"/>
              <a:pathLst>
                <a:path w="1" h="172">
                  <a:moveTo>
                    <a:pt x="0" y="0"/>
                  </a:moveTo>
                  <a:lnTo>
                    <a:pt x="0" y="1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23" name="Freeform 34"/>
            <p:cNvSpPr>
              <a:spLocks/>
            </p:cNvSpPr>
            <p:nvPr/>
          </p:nvSpPr>
          <p:spPr bwMode="auto">
            <a:xfrm>
              <a:off x="4133" y="2534"/>
              <a:ext cx="1" cy="356"/>
            </a:xfrm>
            <a:custGeom>
              <a:avLst/>
              <a:gdLst>
                <a:gd name="T0" fmla="*/ 0 w 1"/>
                <a:gd name="T1" fmla="*/ 0 h 356"/>
                <a:gd name="T2" fmla="*/ 0 w 1"/>
                <a:gd name="T3" fmla="*/ 356 h 356"/>
                <a:gd name="T4" fmla="*/ 0 w 1"/>
                <a:gd name="T5" fmla="*/ 0 h 356"/>
                <a:gd name="T6" fmla="*/ 0 60000 65536"/>
                <a:gd name="T7" fmla="*/ 0 60000 65536"/>
                <a:gd name="T8" fmla="*/ 0 60000 65536"/>
                <a:gd name="T9" fmla="*/ 0 w 1"/>
                <a:gd name="T10" fmla="*/ 0 h 356"/>
                <a:gd name="T11" fmla="*/ 1 w 1"/>
                <a:gd name="T12" fmla="*/ 356 h 356"/>
              </a:gdLst>
              <a:ahLst/>
              <a:cxnLst>
                <a:cxn ang="T6">
                  <a:pos x="T0" y="T1"/>
                </a:cxn>
                <a:cxn ang="T7">
                  <a:pos x="T2" y="T3"/>
                </a:cxn>
                <a:cxn ang="T8">
                  <a:pos x="T4" y="T5"/>
                </a:cxn>
              </a:cxnLst>
              <a:rect l="T9" t="T10" r="T11" b="T12"/>
              <a:pathLst>
                <a:path w="1" h="356">
                  <a:moveTo>
                    <a:pt x="0" y="0"/>
                  </a:moveTo>
                  <a:lnTo>
                    <a:pt x="0" y="3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24" name="Line 35"/>
            <p:cNvSpPr>
              <a:spLocks noChangeShapeType="1"/>
            </p:cNvSpPr>
            <p:nvPr/>
          </p:nvSpPr>
          <p:spPr bwMode="auto">
            <a:xfrm>
              <a:off x="3621" y="2712"/>
              <a:ext cx="1" cy="1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25" name="Line 36"/>
            <p:cNvSpPr>
              <a:spLocks noChangeShapeType="1"/>
            </p:cNvSpPr>
            <p:nvPr/>
          </p:nvSpPr>
          <p:spPr bwMode="auto">
            <a:xfrm>
              <a:off x="4127" y="2528"/>
              <a:ext cx="1" cy="3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26" name="Freeform 37"/>
            <p:cNvSpPr>
              <a:spLocks/>
            </p:cNvSpPr>
            <p:nvPr/>
          </p:nvSpPr>
          <p:spPr bwMode="auto">
            <a:xfrm>
              <a:off x="3489" y="2718"/>
              <a:ext cx="132" cy="1"/>
            </a:xfrm>
            <a:custGeom>
              <a:avLst/>
              <a:gdLst>
                <a:gd name="T0" fmla="*/ 0 w 132"/>
                <a:gd name="T1" fmla="*/ 0 h 1"/>
                <a:gd name="T2" fmla="*/ 132 w 132"/>
                <a:gd name="T3" fmla="*/ 0 h 1"/>
                <a:gd name="T4" fmla="*/ 0 w 132"/>
                <a:gd name="T5" fmla="*/ 0 h 1"/>
                <a:gd name="T6" fmla="*/ 0 60000 65536"/>
                <a:gd name="T7" fmla="*/ 0 60000 65536"/>
                <a:gd name="T8" fmla="*/ 0 60000 65536"/>
                <a:gd name="T9" fmla="*/ 0 w 132"/>
                <a:gd name="T10" fmla="*/ 0 h 1"/>
                <a:gd name="T11" fmla="*/ 132 w 132"/>
                <a:gd name="T12" fmla="*/ 1 h 1"/>
              </a:gdLst>
              <a:ahLst/>
              <a:cxnLst>
                <a:cxn ang="T6">
                  <a:pos x="T0" y="T1"/>
                </a:cxn>
                <a:cxn ang="T7">
                  <a:pos x="T2" y="T3"/>
                </a:cxn>
                <a:cxn ang="T8">
                  <a:pos x="T4" y="T5"/>
                </a:cxn>
              </a:cxnLst>
              <a:rect l="T9" t="T10" r="T11" b="T12"/>
              <a:pathLst>
                <a:path w="132" h="1">
                  <a:moveTo>
                    <a:pt x="0" y="0"/>
                  </a:moveTo>
                  <a:lnTo>
                    <a:pt x="13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27" name="Freeform 38"/>
            <p:cNvSpPr>
              <a:spLocks/>
            </p:cNvSpPr>
            <p:nvPr/>
          </p:nvSpPr>
          <p:spPr bwMode="auto">
            <a:xfrm>
              <a:off x="3966" y="2356"/>
              <a:ext cx="115" cy="74"/>
            </a:xfrm>
            <a:custGeom>
              <a:avLst/>
              <a:gdLst>
                <a:gd name="T0" fmla="*/ 115 w 115"/>
                <a:gd name="T1" fmla="*/ 74 h 74"/>
                <a:gd name="T2" fmla="*/ 0 w 115"/>
                <a:gd name="T3" fmla="*/ 0 h 74"/>
                <a:gd name="T4" fmla="*/ 115 w 115"/>
                <a:gd name="T5" fmla="*/ 74 h 74"/>
                <a:gd name="T6" fmla="*/ 0 60000 65536"/>
                <a:gd name="T7" fmla="*/ 0 60000 65536"/>
                <a:gd name="T8" fmla="*/ 0 60000 65536"/>
                <a:gd name="T9" fmla="*/ 0 w 115"/>
                <a:gd name="T10" fmla="*/ 0 h 74"/>
                <a:gd name="T11" fmla="*/ 115 w 115"/>
                <a:gd name="T12" fmla="*/ 74 h 74"/>
              </a:gdLst>
              <a:ahLst/>
              <a:cxnLst>
                <a:cxn ang="T6">
                  <a:pos x="T0" y="T1"/>
                </a:cxn>
                <a:cxn ang="T7">
                  <a:pos x="T2" y="T3"/>
                </a:cxn>
                <a:cxn ang="T8">
                  <a:pos x="T4" y="T5"/>
                </a:cxn>
              </a:cxnLst>
              <a:rect l="T9" t="T10" r="T11" b="T12"/>
              <a:pathLst>
                <a:path w="115" h="74">
                  <a:moveTo>
                    <a:pt x="115" y="74"/>
                  </a:moveTo>
                  <a:lnTo>
                    <a:pt x="0"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28" name="Freeform 39"/>
            <p:cNvSpPr>
              <a:spLocks/>
            </p:cNvSpPr>
            <p:nvPr/>
          </p:nvSpPr>
          <p:spPr bwMode="auto">
            <a:xfrm>
              <a:off x="3966" y="2350"/>
              <a:ext cx="121" cy="86"/>
            </a:xfrm>
            <a:custGeom>
              <a:avLst/>
              <a:gdLst>
                <a:gd name="T0" fmla="*/ 121 w 121"/>
                <a:gd name="T1" fmla="*/ 80 h 86"/>
                <a:gd name="T2" fmla="*/ 115 w 121"/>
                <a:gd name="T3" fmla="*/ 86 h 86"/>
                <a:gd name="T4" fmla="*/ 0 w 121"/>
                <a:gd name="T5" fmla="*/ 6 h 86"/>
                <a:gd name="T6" fmla="*/ 6 w 121"/>
                <a:gd name="T7" fmla="*/ 0 h 86"/>
                <a:gd name="T8" fmla="*/ 121 w 121"/>
                <a:gd name="T9" fmla="*/ 80 h 86"/>
                <a:gd name="T10" fmla="*/ 0 60000 65536"/>
                <a:gd name="T11" fmla="*/ 0 60000 65536"/>
                <a:gd name="T12" fmla="*/ 0 60000 65536"/>
                <a:gd name="T13" fmla="*/ 0 60000 65536"/>
                <a:gd name="T14" fmla="*/ 0 60000 65536"/>
                <a:gd name="T15" fmla="*/ 0 w 121"/>
                <a:gd name="T16" fmla="*/ 0 h 86"/>
                <a:gd name="T17" fmla="*/ 121 w 121"/>
                <a:gd name="T18" fmla="*/ 86 h 86"/>
              </a:gdLst>
              <a:ahLst/>
              <a:cxnLst>
                <a:cxn ang="T10">
                  <a:pos x="T0" y="T1"/>
                </a:cxn>
                <a:cxn ang="T11">
                  <a:pos x="T2" y="T3"/>
                </a:cxn>
                <a:cxn ang="T12">
                  <a:pos x="T4" y="T5"/>
                </a:cxn>
                <a:cxn ang="T13">
                  <a:pos x="T6" y="T7"/>
                </a:cxn>
                <a:cxn ang="T14">
                  <a:pos x="T8" y="T9"/>
                </a:cxn>
              </a:cxnLst>
              <a:rect l="T15" t="T16" r="T17" b="T18"/>
              <a:pathLst>
                <a:path w="121" h="86">
                  <a:moveTo>
                    <a:pt x="121" y="80"/>
                  </a:moveTo>
                  <a:lnTo>
                    <a:pt x="115" y="86"/>
                  </a:lnTo>
                  <a:lnTo>
                    <a:pt x="0" y="6"/>
                  </a:lnTo>
                  <a:lnTo>
                    <a:pt x="6" y="0"/>
                  </a:lnTo>
                  <a:lnTo>
                    <a:pt x="121"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29" name="Freeform 40"/>
            <p:cNvSpPr>
              <a:spLocks/>
            </p:cNvSpPr>
            <p:nvPr/>
          </p:nvSpPr>
          <p:spPr bwMode="auto">
            <a:xfrm>
              <a:off x="4196" y="2356"/>
              <a:ext cx="98" cy="74"/>
            </a:xfrm>
            <a:custGeom>
              <a:avLst/>
              <a:gdLst>
                <a:gd name="T0" fmla="*/ 98 w 98"/>
                <a:gd name="T1" fmla="*/ 0 h 74"/>
                <a:gd name="T2" fmla="*/ 0 w 98"/>
                <a:gd name="T3" fmla="*/ 74 h 74"/>
                <a:gd name="T4" fmla="*/ 98 w 98"/>
                <a:gd name="T5" fmla="*/ 0 h 74"/>
                <a:gd name="T6" fmla="*/ 0 60000 65536"/>
                <a:gd name="T7" fmla="*/ 0 60000 65536"/>
                <a:gd name="T8" fmla="*/ 0 60000 65536"/>
                <a:gd name="T9" fmla="*/ 0 w 98"/>
                <a:gd name="T10" fmla="*/ 0 h 74"/>
                <a:gd name="T11" fmla="*/ 98 w 98"/>
                <a:gd name="T12" fmla="*/ 74 h 74"/>
              </a:gdLst>
              <a:ahLst/>
              <a:cxnLst>
                <a:cxn ang="T6">
                  <a:pos x="T0" y="T1"/>
                </a:cxn>
                <a:cxn ang="T7">
                  <a:pos x="T2" y="T3"/>
                </a:cxn>
                <a:cxn ang="T8">
                  <a:pos x="T4" y="T5"/>
                </a:cxn>
              </a:cxnLst>
              <a:rect l="T9" t="T10" r="T11" b="T12"/>
              <a:pathLst>
                <a:path w="98" h="74">
                  <a:moveTo>
                    <a:pt x="98" y="0"/>
                  </a:moveTo>
                  <a:lnTo>
                    <a:pt x="0" y="74"/>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30" name="Freeform 41"/>
            <p:cNvSpPr>
              <a:spLocks/>
            </p:cNvSpPr>
            <p:nvPr/>
          </p:nvSpPr>
          <p:spPr bwMode="auto">
            <a:xfrm>
              <a:off x="4191" y="2350"/>
              <a:ext cx="103" cy="80"/>
            </a:xfrm>
            <a:custGeom>
              <a:avLst/>
              <a:gdLst>
                <a:gd name="T0" fmla="*/ 103 w 103"/>
                <a:gd name="T1" fmla="*/ 0 h 80"/>
                <a:gd name="T2" fmla="*/ 103 w 103"/>
                <a:gd name="T3" fmla="*/ 6 h 80"/>
                <a:gd name="T4" fmla="*/ 5 w 103"/>
                <a:gd name="T5" fmla="*/ 80 h 80"/>
                <a:gd name="T6" fmla="*/ 0 w 103"/>
                <a:gd name="T7" fmla="*/ 74 h 80"/>
                <a:gd name="T8" fmla="*/ 103 w 103"/>
                <a:gd name="T9" fmla="*/ 0 h 80"/>
                <a:gd name="T10" fmla="*/ 0 60000 65536"/>
                <a:gd name="T11" fmla="*/ 0 60000 65536"/>
                <a:gd name="T12" fmla="*/ 0 60000 65536"/>
                <a:gd name="T13" fmla="*/ 0 60000 65536"/>
                <a:gd name="T14" fmla="*/ 0 60000 65536"/>
                <a:gd name="T15" fmla="*/ 0 w 103"/>
                <a:gd name="T16" fmla="*/ 0 h 80"/>
                <a:gd name="T17" fmla="*/ 103 w 103"/>
                <a:gd name="T18" fmla="*/ 80 h 80"/>
              </a:gdLst>
              <a:ahLst/>
              <a:cxnLst>
                <a:cxn ang="T10">
                  <a:pos x="T0" y="T1"/>
                </a:cxn>
                <a:cxn ang="T11">
                  <a:pos x="T2" y="T3"/>
                </a:cxn>
                <a:cxn ang="T12">
                  <a:pos x="T4" y="T5"/>
                </a:cxn>
                <a:cxn ang="T13">
                  <a:pos x="T6" y="T7"/>
                </a:cxn>
                <a:cxn ang="T14">
                  <a:pos x="T8" y="T9"/>
                </a:cxn>
              </a:cxnLst>
              <a:rect l="T15" t="T16" r="T17" b="T18"/>
              <a:pathLst>
                <a:path w="103" h="80">
                  <a:moveTo>
                    <a:pt x="103" y="0"/>
                  </a:moveTo>
                  <a:lnTo>
                    <a:pt x="103" y="6"/>
                  </a:lnTo>
                  <a:lnTo>
                    <a:pt x="5" y="80"/>
                  </a:lnTo>
                  <a:lnTo>
                    <a:pt x="0" y="74"/>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31" name="Freeform 42"/>
            <p:cNvSpPr>
              <a:spLocks/>
            </p:cNvSpPr>
            <p:nvPr/>
          </p:nvSpPr>
          <p:spPr bwMode="auto">
            <a:xfrm>
              <a:off x="4927" y="3111"/>
              <a:ext cx="1" cy="147"/>
            </a:xfrm>
            <a:custGeom>
              <a:avLst/>
              <a:gdLst>
                <a:gd name="T0" fmla="*/ 0 w 1"/>
                <a:gd name="T1" fmla="*/ 147 h 147"/>
                <a:gd name="T2" fmla="*/ 0 w 1"/>
                <a:gd name="T3" fmla="*/ 0 h 147"/>
                <a:gd name="T4" fmla="*/ 0 w 1"/>
                <a:gd name="T5" fmla="*/ 147 h 147"/>
                <a:gd name="T6" fmla="*/ 0 60000 65536"/>
                <a:gd name="T7" fmla="*/ 0 60000 65536"/>
                <a:gd name="T8" fmla="*/ 0 60000 65536"/>
                <a:gd name="T9" fmla="*/ 0 w 1"/>
                <a:gd name="T10" fmla="*/ 0 h 147"/>
                <a:gd name="T11" fmla="*/ 1 w 1"/>
                <a:gd name="T12" fmla="*/ 147 h 147"/>
              </a:gdLst>
              <a:ahLst/>
              <a:cxnLst>
                <a:cxn ang="T6">
                  <a:pos x="T0" y="T1"/>
                </a:cxn>
                <a:cxn ang="T7">
                  <a:pos x="T2" y="T3"/>
                </a:cxn>
                <a:cxn ang="T8">
                  <a:pos x="T4" y="T5"/>
                </a:cxn>
              </a:cxnLst>
              <a:rect l="T9" t="T10" r="T11" b="T12"/>
              <a:pathLst>
                <a:path w="1" h="147">
                  <a:moveTo>
                    <a:pt x="0" y="147"/>
                  </a:moveTo>
                  <a:lnTo>
                    <a:pt x="0" y="0"/>
                  </a:lnTo>
                  <a:lnTo>
                    <a:pt x="0"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32" name="Line 43"/>
            <p:cNvSpPr>
              <a:spLocks noChangeShapeType="1"/>
            </p:cNvSpPr>
            <p:nvPr/>
          </p:nvSpPr>
          <p:spPr bwMode="auto">
            <a:xfrm>
              <a:off x="3489" y="2712"/>
              <a:ext cx="1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33" name="Line 44"/>
            <p:cNvSpPr>
              <a:spLocks noChangeShapeType="1"/>
            </p:cNvSpPr>
            <p:nvPr/>
          </p:nvSpPr>
          <p:spPr bwMode="auto">
            <a:xfrm flipV="1">
              <a:off x="4921" y="3111"/>
              <a:ext cx="1" cy="14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34" name="Freeform 45"/>
            <p:cNvSpPr>
              <a:spLocks/>
            </p:cNvSpPr>
            <p:nvPr/>
          </p:nvSpPr>
          <p:spPr bwMode="auto">
            <a:xfrm>
              <a:off x="4823" y="3258"/>
              <a:ext cx="104" cy="68"/>
            </a:xfrm>
            <a:custGeom>
              <a:avLst/>
              <a:gdLst>
                <a:gd name="T0" fmla="*/ 0 w 104"/>
                <a:gd name="T1" fmla="*/ 68 h 68"/>
                <a:gd name="T2" fmla="*/ 104 w 104"/>
                <a:gd name="T3" fmla="*/ 0 h 68"/>
                <a:gd name="T4" fmla="*/ 0 w 104"/>
                <a:gd name="T5" fmla="*/ 68 h 68"/>
                <a:gd name="T6" fmla="*/ 0 60000 65536"/>
                <a:gd name="T7" fmla="*/ 0 60000 65536"/>
                <a:gd name="T8" fmla="*/ 0 60000 65536"/>
                <a:gd name="T9" fmla="*/ 0 w 104"/>
                <a:gd name="T10" fmla="*/ 0 h 68"/>
                <a:gd name="T11" fmla="*/ 104 w 104"/>
                <a:gd name="T12" fmla="*/ 68 h 68"/>
              </a:gdLst>
              <a:ahLst/>
              <a:cxnLst>
                <a:cxn ang="T6">
                  <a:pos x="T0" y="T1"/>
                </a:cxn>
                <a:cxn ang="T7">
                  <a:pos x="T2" y="T3"/>
                </a:cxn>
                <a:cxn ang="T8">
                  <a:pos x="T4" y="T5"/>
                </a:cxn>
              </a:cxnLst>
              <a:rect l="T9" t="T10" r="T11" b="T12"/>
              <a:pathLst>
                <a:path w="104" h="68">
                  <a:moveTo>
                    <a:pt x="0" y="68"/>
                  </a:moveTo>
                  <a:lnTo>
                    <a:pt x="104" y="0"/>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35" name="Freeform 46"/>
            <p:cNvSpPr>
              <a:spLocks/>
            </p:cNvSpPr>
            <p:nvPr/>
          </p:nvSpPr>
          <p:spPr bwMode="auto">
            <a:xfrm>
              <a:off x="4823" y="3258"/>
              <a:ext cx="104" cy="74"/>
            </a:xfrm>
            <a:custGeom>
              <a:avLst/>
              <a:gdLst>
                <a:gd name="T0" fmla="*/ 0 w 104"/>
                <a:gd name="T1" fmla="*/ 74 h 74"/>
                <a:gd name="T2" fmla="*/ 0 w 104"/>
                <a:gd name="T3" fmla="*/ 68 h 74"/>
                <a:gd name="T4" fmla="*/ 98 w 104"/>
                <a:gd name="T5" fmla="*/ 0 h 74"/>
                <a:gd name="T6" fmla="*/ 104 w 104"/>
                <a:gd name="T7" fmla="*/ 6 h 74"/>
                <a:gd name="T8" fmla="*/ 0 w 104"/>
                <a:gd name="T9" fmla="*/ 74 h 74"/>
                <a:gd name="T10" fmla="*/ 0 60000 65536"/>
                <a:gd name="T11" fmla="*/ 0 60000 65536"/>
                <a:gd name="T12" fmla="*/ 0 60000 65536"/>
                <a:gd name="T13" fmla="*/ 0 60000 65536"/>
                <a:gd name="T14" fmla="*/ 0 60000 65536"/>
                <a:gd name="T15" fmla="*/ 0 w 104"/>
                <a:gd name="T16" fmla="*/ 0 h 74"/>
                <a:gd name="T17" fmla="*/ 104 w 104"/>
                <a:gd name="T18" fmla="*/ 74 h 74"/>
              </a:gdLst>
              <a:ahLst/>
              <a:cxnLst>
                <a:cxn ang="T10">
                  <a:pos x="T0" y="T1"/>
                </a:cxn>
                <a:cxn ang="T11">
                  <a:pos x="T2" y="T3"/>
                </a:cxn>
                <a:cxn ang="T12">
                  <a:pos x="T4" y="T5"/>
                </a:cxn>
                <a:cxn ang="T13">
                  <a:pos x="T6" y="T7"/>
                </a:cxn>
                <a:cxn ang="T14">
                  <a:pos x="T8" y="T9"/>
                </a:cxn>
              </a:cxnLst>
              <a:rect l="T15" t="T16" r="T17" b="T18"/>
              <a:pathLst>
                <a:path w="104" h="74">
                  <a:moveTo>
                    <a:pt x="0" y="74"/>
                  </a:moveTo>
                  <a:lnTo>
                    <a:pt x="0" y="68"/>
                  </a:lnTo>
                  <a:lnTo>
                    <a:pt x="98" y="0"/>
                  </a:lnTo>
                  <a:lnTo>
                    <a:pt x="104" y="6"/>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36" name="Freeform 47"/>
            <p:cNvSpPr>
              <a:spLocks/>
            </p:cNvSpPr>
            <p:nvPr/>
          </p:nvSpPr>
          <p:spPr bwMode="auto">
            <a:xfrm>
              <a:off x="4812" y="3246"/>
              <a:ext cx="92" cy="61"/>
            </a:xfrm>
            <a:custGeom>
              <a:avLst/>
              <a:gdLst>
                <a:gd name="T0" fmla="*/ 0 w 92"/>
                <a:gd name="T1" fmla="*/ 61 h 61"/>
                <a:gd name="T2" fmla="*/ 92 w 92"/>
                <a:gd name="T3" fmla="*/ 0 h 61"/>
                <a:gd name="T4" fmla="*/ 0 w 92"/>
                <a:gd name="T5" fmla="*/ 61 h 61"/>
                <a:gd name="T6" fmla="*/ 0 60000 65536"/>
                <a:gd name="T7" fmla="*/ 0 60000 65536"/>
                <a:gd name="T8" fmla="*/ 0 60000 65536"/>
                <a:gd name="T9" fmla="*/ 0 w 92"/>
                <a:gd name="T10" fmla="*/ 0 h 61"/>
                <a:gd name="T11" fmla="*/ 92 w 92"/>
                <a:gd name="T12" fmla="*/ 61 h 61"/>
              </a:gdLst>
              <a:ahLst/>
              <a:cxnLst>
                <a:cxn ang="T6">
                  <a:pos x="T0" y="T1"/>
                </a:cxn>
                <a:cxn ang="T7">
                  <a:pos x="T2" y="T3"/>
                </a:cxn>
                <a:cxn ang="T8">
                  <a:pos x="T4" y="T5"/>
                </a:cxn>
              </a:cxnLst>
              <a:rect l="T9" t="T10" r="T11" b="T12"/>
              <a:pathLst>
                <a:path w="92" h="61">
                  <a:moveTo>
                    <a:pt x="0" y="61"/>
                  </a:moveTo>
                  <a:lnTo>
                    <a:pt x="92"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37" name="Freeform 48"/>
            <p:cNvSpPr>
              <a:spLocks/>
            </p:cNvSpPr>
            <p:nvPr/>
          </p:nvSpPr>
          <p:spPr bwMode="auto">
            <a:xfrm>
              <a:off x="4812" y="3240"/>
              <a:ext cx="92" cy="67"/>
            </a:xfrm>
            <a:custGeom>
              <a:avLst/>
              <a:gdLst>
                <a:gd name="T0" fmla="*/ 0 w 92"/>
                <a:gd name="T1" fmla="*/ 67 h 67"/>
                <a:gd name="T2" fmla="*/ 0 w 92"/>
                <a:gd name="T3" fmla="*/ 61 h 67"/>
                <a:gd name="T4" fmla="*/ 92 w 92"/>
                <a:gd name="T5" fmla="*/ 0 h 67"/>
                <a:gd name="T6" fmla="*/ 92 w 92"/>
                <a:gd name="T7" fmla="*/ 6 h 67"/>
                <a:gd name="T8" fmla="*/ 0 w 92"/>
                <a:gd name="T9" fmla="*/ 67 h 67"/>
                <a:gd name="T10" fmla="*/ 0 60000 65536"/>
                <a:gd name="T11" fmla="*/ 0 60000 65536"/>
                <a:gd name="T12" fmla="*/ 0 60000 65536"/>
                <a:gd name="T13" fmla="*/ 0 60000 65536"/>
                <a:gd name="T14" fmla="*/ 0 60000 65536"/>
                <a:gd name="T15" fmla="*/ 0 w 92"/>
                <a:gd name="T16" fmla="*/ 0 h 67"/>
                <a:gd name="T17" fmla="*/ 92 w 92"/>
                <a:gd name="T18" fmla="*/ 67 h 67"/>
              </a:gdLst>
              <a:ahLst/>
              <a:cxnLst>
                <a:cxn ang="T10">
                  <a:pos x="T0" y="T1"/>
                </a:cxn>
                <a:cxn ang="T11">
                  <a:pos x="T2" y="T3"/>
                </a:cxn>
                <a:cxn ang="T12">
                  <a:pos x="T4" y="T5"/>
                </a:cxn>
                <a:cxn ang="T13">
                  <a:pos x="T6" y="T7"/>
                </a:cxn>
                <a:cxn ang="T14">
                  <a:pos x="T8" y="T9"/>
                </a:cxn>
              </a:cxnLst>
              <a:rect l="T15" t="T16" r="T17" b="T18"/>
              <a:pathLst>
                <a:path w="92" h="67">
                  <a:moveTo>
                    <a:pt x="0" y="67"/>
                  </a:moveTo>
                  <a:lnTo>
                    <a:pt x="0" y="61"/>
                  </a:lnTo>
                  <a:lnTo>
                    <a:pt x="92" y="0"/>
                  </a:lnTo>
                  <a:lnTo>
                    <a:pt x="92" y="6"/>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38" name="Freeform 49"/>
            <p:cNvSpPr>
              <a:spLocks/>
            </p:cNvSpPr>
            <p:nvPr/>
          </p:nvSpPr>
          <p:spPr bwMode="auto">
            <a:xfrm>
              <a:off x="4599" y="3258"/>
              <a:ext cx="115" cy="74"/>
            </a:xfrm>
            <a:custGeom>
              <a:avLst/>
              <a:gdLst>
                <a:gd name="T0" fmla="*/ 115 w 115"/>
                <a:gd name="T1" fmla="*/ 74 h 74"/>
                <a:gd name="T2" fmla="*/ 0 w 115"/>
                <a:gd name="T3" fmla="*/ 0 h 74"/>
                <a:gd name="T4" fmla="*/ 115 w 115"/>
                <a:gd name="T5" fmla="*/ 74 h 74"/>
                <a:gd name="T6" fmla="*/ 0 60000 65536"/>
                <a:gd name="T7" fmla="*/ 0 60000 65536"/>
                <a:gd name="T8" fmla="*/ 0 60000 65536"/>
                <a:gd name="T9" fmla="*/ 0 w 115"/>
                <a:gd name="T10" fmla="*/ 0 h 74"/>
                <a:gd name="T11" fmla="*/ 115 w 115"/>
                <a:gd name="T12" fmla="*/ 74 h 74"/>
              </a:gdLst>
              <a:ahLst/>
              <a:cxnLst>
                <a:cxn ang="T6">
                  <a:pos x="T0" y="T1"/>
                </a:cxn>
                <a:cxn ang="T7">
                  <a:pos x="T2" y="T3"/>
                </a:cxn>
                <a:cxn ang="T8">
                  <a:pos x="T4" y="T5"/>
                </a:cxn>
              </a:cxnLst>
              <a:rect l="T9" t="T10" r="T11" b="T12"/>
              <a:pathLst>
                <a:path w="115" h="74">
                  <a:moveTo>
                    <a:pt x="115" y="74"/>
                  </a:moveTo>
                  <a:lnTo>
                    <a:pt x="0"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39" name="Freeform 50"/>
            <p:cNvSpPr>
              <a:spLocks/>
            </p:cNvSpPr>
            <p:nvPr/>
          </p:nvSpPr>
          <p:spPr bwMode="auto">
            <a:xfrm>
              <a:off x="4599" y="3258"/>
              <a:ext cx="115" cy="80"/>
            </a:xfrm>
            <a:custGeom>
              <a:avLst/>
              <a:gdLst>
                <a:gd name="T0" fmla="*/ 115 w 115"/>
                <a:gd name="T1" fmla="*/ 74 h 80"/>
                <a:gd name="T2" fmla="*/ 115 w 115"/>
                <a:gd name="T3" fmla="*/ 80 h 80"/>
                <a:gd name="T4" fmla="*/ 0 w 115"/>
                <a:gd name="T5" fmla="*/ 6 h 80"/>
                <a:gd name="T6" fmla="*/ 6 w 115"/>
                <a:gd name="T7" fmla="*/ 0 h 80"/>
                <a:gd name="T8" fmla="*/ 115 w 115"/>
                <a:gd name="T9" fmla="*/ 74 h 80"/>
                <a:gd name="T10" fmla="*/ 0 60000 65536"/>
                <a:gd name="T11" fmla="*/ 0 60000 65536"/>
                <a:gd name="T12" fmla="*/ 0 60000 65536"/>
                <a:gd name="T13" fmla="*/ 0 60000 65536"/>
                <a:gd name="T14" fmla="*/ 0 60000 65536"/>
                <a:gd name="T15" fmla="*/ 0 w 115"/>
                <a:gd name="T16" fmla="*/ 0 h 80"/>
                <a:gd name="T17" fmla="*/ 115 w 115"/>
                <a:gd name="T18" fmla="*/ 80 h 80"/>
              </a:gdLst>
              <a:ahLst/>
              <a:cxnLst>
                <a:cxn ang="T10">
                  <a:pos x="T0" y="T1"/>
                </a:cxn>
                <a:cxn ang="T11">
                  <a:pos x="T2" y="T3"/>
                </a:cxn>
                <a:cxn ang="T12">
                  <a:pos x="T4" y="T5"/>
                </a:cxn>
                <a:cxn ang="T13">
                  <a:pos x="T6" y="T7"/>
                </a:cxn>
                <a:cxn ang="T14">
                  <a:pos x="T8" y="T9"/>
                </a:cxn>
              </a:cxnLst>
              <a:rect l="T15" t="T16" r="T17" b="T18"/>
              <a:pathLst>
                <a:path w="115" h="80">
                  <a:moveTo>
                    <a:pt x="115" y="74"/>
                  </a:moveTo>
                  <a:lnTo>
                    <a:pt x="115" y="80"/>
                  </a:lnTo>
                  <a:lnTo>
                    <a:pt x="0" y="6"/>
                  </a:lnTo>
                  <a:lnTo>
                    <a:pt x="6"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40" name="Freeform 51"/>
            <p:cNvSpPr>
              <a:spLocks/>
            </p:cNvSpPr>
            <p:nvPr/>
          </p:nvSpPr>
          <p:spPr bwMode="auto">
            <a:xfrm>
              <a:off x="4599" y="3050"/>
              <a:ext cx="1" cy="208"/>
            </a:xfrm>
            <a:custGeom>
              <a:avLst/>
              <a:gdLst>
                <a:gd name="T0" fmla="*/ 0 w 1"/>
                <a:gd name="T1" fmla="*/ 0 h 208"/>
                <a:gd name="T2" fmla="*/ 0 w 1"/>
                <a:gd name="T3" fmla="*/ 208 h 208"/>
                <a:gd name="T4" fmla="*/ 0 w 1"/>
                <a:gd name="T5" fmla="*/ 0 h 208"/>
                <a:gd name="T6" fmla="*/ 0 60000 65536"/>
                <a:gd name="T7" fmla="*/ 0 60000 65536"/>
                <a:gd name="T8" fmla="*/ 0 60000 65536"/>
                <a:gd name="T9" fmla="*/ 0 w 1"/>
                <a:gd name="T10" fmla="*/ 0 h 208"/>
                <a:gd name="T11" fmla="*/ 1 w 1"/>
                <a:gd name="T12" fmla="*/ 208 h 208"/>
              </a:gdLst>
              <a:ahLst/>
              <a:cxnLst>
                <a:cxn ang="T6">
                  <a:pos x="T0" y="T1"/>
                </a:cxn>
                <a:cxn ang="T7">
                  <a:pos x="T2" y="T3"/>
                </a:cxn>
                <a:cxn ang="T8">
                  <a:pos x="T4" y="T5"/>
                </a:cxn>
              </a:cxnLst>
              <a:rect l="T9" t="T10" r="T11" b="T12"/>
              <a:pathLst>
                <a:path w="1" h="208">
                  <a:moveTo>
                    <a:pt x="0" y="0"/>
                  </a:moveTo>
                  <a:lnTo>
                    <a:pt x="0" y="20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41" name="Freeform 52"/>
            <p:cNvSpPr>
              <a:spLocks/>
            </p:cNvSpPr>
            <p:nvPr/>
          </p:nvSpPr>
          <p:spPr bwMode="auto">
            <a:xfrm>
              <a:off x="4622" y="3062"/>
              <a:ext cx="1" cy="184"/>
            </a:xfrm>
            <a:custGeom>
              <a:avLst/>
              <a:gdLst>
                <a:gd name="T0" fmla="*/ 0 w 1"/>
                <a:gd name="T1" fmla="*/ 0 h 184"/>
                <a:gd name="T2" fmla="*/ 0 w 1"/>
                <a:gd name="T3" fmla="*/ 184 h 184"/>
                <a:gd name="T4" fmla="*/ 0 w 1"/>
                <a:gd name="T5" fmla="*/ 0 h 184"/>
                <a:gd name="T6" fmla="*/ 0 60000 65536"/>
                <a:gd name="T7" fmla="*/ 0 60000 65536"/>
                <a:gd name="T8" fmla="*/ 0 60000 65536"/>
                <a:gd name="T9" fmla="*/ 0 w 1"/>
                <a:gd name="T10" fmla="*/ 0 h 184"/>
                <a:gd name="T11" fmla="*/ 1 w 1"/>
                <a:gd name="T12" fmla="*/ 184 h 184"/>
              </a:gdLst>
              <a:ahLst/>
              <a:cxnLst>
                <a:cxn ang="T6">
                  <a:pos x="T0" y="T1"/>
                </a:cxn>
                <a:cxn ang="T7">
                  <a:pos x="T2" y="T3"/>
                </a:cxn>
                <a:cxn ang="T8">
                  <a:pos x="T4" y="T5"/>
                </a:cxn>
              </a:cxnLst>
              <a:rect l="T9" t="T10" r="T11" b="T12"/>
              <a:pathLst>
                <a:path w="1" h="184">
                  <a:moveTo>
                    <a:pt x="0" y="0"/>
                  </a:moveTo>
                  <a:lnTo>
                    <a:pt x="0" y="1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42" name="Line 53"/>
            <p:cNvSpPr>
              <a:spLocks noChangeShapeType="1"/>
            </p:cNvSpPr>
            <p:nvPr/>
          </p:nvSpPr>
          <p:spPr bwMode="auto">
            <a:xfrm>
              <a:off x="4599" y="3044"/>
              <a:ext cx="1" cy="2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43" name="Line 54"/>
            <p:cNvSpPr>
              <a:spLocks noChangeShapeType="1"/>
            </p:cNvSpPr>
            <p:nvPr/>
          </p:nvSpPr>
          <p:spPr bwMode="auto">
            <a:xfrm>
              <a:off x="4622" y="3056"/>
              <a:ext cx="1"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44" name="Freeform 55"/>
            <p:cNvSpPr>
              <a:spLocks/>
            </p:cNvSpPr>
            <p:nvPr/>
          </p:nvSpPr>
          <p:spPr bwMode="auto">
            <a:xfrm>
              <a:off x="4599" y="2939"/>
              <a:ext cx="167" cy="105"/>
            </a:xfrm>
            <a:custGeom>
              <a:avLst/>
              <a:gdLst>
                <a:gd name="T0" fmla="*/ 0 w 167"/>
                <a:gd name="T1" fmla="*/ 105 h 105"/>
                <a:gd name="T2" fmla="*/ 167 w 167"/>
                <a:gd name="T3" fmla="*/ 0 h 105"/>
                <a:gd name="T4" fmla="*/ 0 w 167"/>
                <a:gd name="T5" fmla="*/ 105 h 105"/>
                <a:gd name="T6" fmla="*/ 0 60000 65536"/>
                <a:gd name="T7" fmla="*/ 0 60000 65536"/>
                <a:gd name="T8" fmla="*/ 0 60000 65536"/>
                <a:gd name="T9" fmla="*/ 0 w 167"/>
                <a:gd name="T10" fmla="*/ 0 h 105"/>
                <a:gd name="T11" fmla="*/ 167 w 167"/>
                <a:gd name="T12" fmla="*/ 105 h 105"/>
              </a:gdLst>
              <a:ahLst/>
              <a:cxnLst>
                <a:cxn ang="T6">
                  <a:pos x="T0" y="T1"/>
                </a:cxn>
                <a:cxn ang="T7">
                  <a:pos x="T2" y="T3"/>
                </a:cxn>
                <a:cxn ang="T8">
                  <a:pos x="T4" y="T5"/>
                </a:cxn>
              </a:cxnLst>
              <a:rect l="T9" t="T10" r="T11" b="T12"/>
              <a:pathLst>
                <a:path w="167" h="105">
                  <a:moveTo>
                    <a:pt x="0" y="105"/>
                  </a:moveTo>
                  <a:lnTo>
                    <a:pt x="167" y="0"/>
                  </a:lnTo>
                  <a:lnTo>
                    <a:pt x="0"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45" name="Freeform 56"/>
            <p:cNvSpPr>
              <a:spLocks/>
            </p:cNvSpPr>
            <p:nvPr/>
          </p:nvSpPr>
          <p:spPr bwMode="auto">
            <a:xfrm>
              <a:off x="4599" y="2933"/>
              <a:ext cx="167" cy="117"/>
            </a:xfrm>
            <a:custGeom>
              <a:avLst/>
              <a:gdLst>
                <a:gd name="T0" fmla="*/ 6 w 167"/>
                <a:gd name="T1" fmla="*/ 117 h 117"/>
                <a:gd name="T2" fmla="*/ 0 w 167"/>
                <a:gd name="T3" fmla="*/ 111 h 117"/>
                <a:gd name="T4" fmla="*/ 161 w 167"/>
                <a:gd name="T5" fmla="*/ 0 h 117"/>
                <a:gd name="T6" fmla="*/ 167 w 167"/>
                <a:gd name="T7" fmla="*/ 6 h 117"/>
                <a:gd name="T8" fmla="*/ 6 w 167"/>
                <a:gd name="T9" fmla="*/ 117 h 117"/>
                <a:gd name="T10" fmla="*/ 0 60000 65536"/>
                <a:gd name="T11" fmla="*/ 0 60000 65536"/>
                <a:gd name="T12" fmla="*/ 0 60000 65536"/>
                <a:gd name="T13" fmla="*/ 0 60000 65536"/>
                <a:gd name="T14" fmla="*/ 0 60000 65536"/>
                <a:gd name="T15" fmla="*/ 0 w 167"/>
                <a:gd name="T16" fmla="*/ 0 h 117"/>
                <a:gd name="T17" fmla="*/ 167 w 167"/>
                <a:gd name="T18" fmla="*/ 117 h 117"/>
              </a:gdLst>
              <a:ahLst/>
              <a:cxnLst>
                <a:cxn ang="T10">
                  <a:pos x="T0" y="T1"/>
                </a:cxn>
                <a:cxn ang="T11">
                  <a:pos x="T2" y="T3"/>
                </a:cxn>
                <a:cxn ang="T12">
                  <a:pos x="T4" y="T5"/>
                </a:cxn>
                <a:cxn ang="T13">
                  <a:pos x="T6" y="T7"/>
                </a:cxn>
                <a:cxn ang="T14">
                  <a:pos x="T8" y="T9"/>
                </a:cxn>
              </a:cxnLst>
              <a:rect l="T15" t="T16" r="T17" b="T18"/>
              <a:pathLst>
                <a:path w="167" h="117">
                  <a:moveTo>
                    <a:pt x="6" y="117"/>
                  </a:moveTo>
                  <a:lnTo>
                    <a:pt x="0" y="111"/>
                  </a:lnTo>
                  <a:lnTo>
                    <a:pt x="161" y="0"/>
                  </a:lnTo>
                  <a:lnTo>
                    <a:pt x="167" y="6"/>
                  </a:lnTo>
                  <a:lnTo>
                    <a:pt x="6"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46" name="Freeform 57"/>
            <p:cNvSpPr>
              <a:spLocks/>
            </p:cNvSpPr>
            <p:nvPr/>
          </p:nvSpPr>
          <p:spPr bwMode="auto">
            <a:xfrm>
              <a:off x="4766" y="2939"/>
              <a:ext cx="109" cy="74"/>
            </a:xfrm>
            <a:custGeom>
              <a:avLst/>
              <a:gdLst>
                <a:gd name="T0" fmla="*/ 0 w 109"/>
                <a:gd name="T1" fmla="*/ 0 h 74"/>
                <a:gd name="T2" fmla="*/ 109 w 109"/>
                <a:gd name="T3" fmla="*/ 74 h 74"/>
                <a:gd name="T4" fmla="*/ 0 w 109"/>
                <a:gd name="T5" fmla="*/ 0 h 74"/>
                <a:gd name="T6" fmla="*/ 0 60000 65536"/>
                <a:gd name="T7" fmla="*/ 0 60000 65536"/>
                <a:gd name="T8" fmla="*/ 0 60000 65536"/>
                <a:gd name="T9" fmla="*/ 0 w 109"/>
                <a:gd name="T10" fmla="*/ 0 h 74"/>
                <a:gd name="T11" fmla="*/ 109 w 109"/>
                <a:gd name="T12" fmla="*/ 74 h 74"/>
              </a:gdLst>
              <a:ahLst/>
              <a:cxnLst>
                <a:cxn ang="T6">
                  <a:pos x="T0" y="T1"/>
                </a:cxn>
                <a:cxn ang="T7">
                  <a:pos x="T2" y="T3"/>
                </a:cxn>
                <a:cxn ang="T8">
                  <a:pos x="T4" y="T5"/>
                </a:cxn>
              </a:cxnLst>
              <a:rect l="T9" t="T10" r="T11" b="T12"/>
              <a:pathLst>
                <a:path w="109" h="74">
                  <a:moveTo>
                    <a:pt x="0" y="0"/>
                  </a:moveTo>
                  <a:lnTo>
                    <a:pt x="109" y="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47" name="Freeform 58"/>
            <p:cNvSpPr>
              <a:spLocks/>
            </p:cNvSpPr>
            <p:nvPr/>
          </p:nvSpPr>
          <p:spPr bwMode="auto">
            <a:xfrm>
              <a:off x="4760" y="2933"/>
              <a:ext cx="121" cy="86"/>
            </a:xfrm>
            <a:custGeom>
              <a:avLst/>
              <a:gdLst>
                <a:gd name="T0" fmla="*/ 0 w 121"/>
                <a:gd name="T1" fmla="*/ 6 h 86"/>
                <a:gd name="T2" fmla="*/ 6 w 121"/>
                <a:gd name="T3" fmla="*/ 0 h 86"/>
                <a:gd name="T4" fmla="*/ 121 w 121"/>
                <a:gd name="T5" fmla="*/ 74 h 86"/>
                <a:gd name="T6" fmla="*/ 115 w 121"/>
                <a:gd name="T7" fmla="*/ 86 h 86"/>
                <a:gd name="T8" fmla="*/ 0 w 121"/>
                <a:gd name="T9" fmla="*/ 6 h 86"/>
                <a:gd name="T10" fmla="*/ 0 60000 65536"/>
                <a:gd name="T11" fmla="*/ 0 60000 65536"/>
                <a:gd name="T12" fmla="*/ 0 60000 65536"/>
                <a:gd name="T13" fmla="*/ 0 60000 65536"/>
                <a:gd name="T14" fmla="*/ 0 60000 65536"/>
                <a:gd name="T15" fmla="*/ 0 w 121"/>
                <a:gd name="T16" fmla="*/ 0 h 86"/>
                <a:gd name="T17" fmla="*/ 121 w 121"/>
                <a:gd name="T18" fmla="*/ 86 h 86"/>
              </a:gdLst>
              <a:ahLst/>
              <a:cxnLst>
                <a:cxn ang="T10">
                  <a:pos x="T0" y="T1"/>
                </a:cxn>
                <a:cxn ang="T11">
                  <a:pos x="T2" y="T3"/>
                </a:cxn>
                <a:cxn ang="T12">
                  <a:pos x="T4" y="T5"/>
                </a:cxn>
                <a:cxn ang="T13">
                  <a:pos x="T6" y="T7"/>
                </a:cxn>
                <a:cxn ang="T14">
                  <a:pos x="T8" y="T9"/>
                </a:cxn>
              </a:cxnLst>
              <a:rect l="T15" t="T16" r="T17" b="T18"/>
              <a:pathLst>
                <a:path w="121" h="86">
                  <a:moveTo>
                    <a:pt x="0" y="6"/>
                  </a:moveTo>
                  <a:lnTo>
                    <a:pt x="6" y="0"/>
                  </a:lnTo>
                  <a:lnTo>
                    <a:pt x="121" y="74"/>
                  </a:lnTo>
                  <a:lnTo>
                    <a:pt x="115" y="8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48" name="Freeform 59"/>
            <p:cNvSpPr>
              <a:spLocks/>
            </p:cNvSpPr>
            <p:nvPr/>
          </p:nvSpPr>
          <p:spPr bwMode="auto">
            <a:xfrm>
              <a:off x="4311" y="3037"/>
              <a:ext cx="69" cy="117"/>
            </a:xfrm>
            <a:custGeom>
              <a:avLst/>
              <a:gdLst>
                <a:gd name="T0" fmla="*/ 0 w 69"/>
                <a:gd name="T1" fmla="*/ 117 h 117"/>
                <a:gd name="T2" fmla="*/ 69 w 69"/>
                <a:gd name="T3" fmla="*/ 0 h 117"/>
                <a:gd name="T4" fmla="*/ 0 w 69"/>
                <a:gd name="T5" fmla="*/ 117 h 117"/>
                <a:gd name="T6" fmla="*/ 0 60000 65536"/>
                <a:gd name="T7" fmla="*/ 0 60000 65536"/>
                <a:gd name="T8" fmla="*/ 0 60000 65536"/>
                <a:gd name="T9" fmla="*/ 0 w 69"/>
                <a:gd name="T10" fmla="*/ 0 h 117"/>
                <a:gd name="T11" fmla="*/ 69 w 69"/>
                <a:gd name="T12" fmla="*/ 117 h 117"/>
              </a:gdLst>
              <a:ahLst/>
              <a:cxnLst>
                <a:cxn ang="T6">
                  <a:pos x="T0" y="T1"/>
                </a:cxn>
                <a:cxn ang="T7">
                  <a:pos x="T2" y="T3"/>
                </a:cxn>
                <a:cxn ang="T8">
                  <a:pos x="T4" y="T5"/>
                </a:cxn>
              </a:cxnLst>
              <a:rect l="T9" t="T10" r="T11" b="T12"/>
              <a:pathLst>
                <a:path w="69" h="117">
                  <a:moveTo>
                    <a:pt x="0" y="117"/>
                  </a:moveTo>
                  <a:lnTo>
                    <a:pt x="69" y="0"/>
                  </a:lnTo>
                  <a:lnTo>
                    <a:pt x="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49" name="Freeform 60"/>
            <p:cNvSpPr>
              <a:spLocks/>
            </p:cNvSpPr>
            <p:nvPr/>
          </p:nvSpPr>
          <p:spPr bwMode="auto">
            <a:xfrm>
              <a:off x="4306" y="3037"/>
              <a:ext cx="80" cy="117"/>
            </a:xfrm>
            <a:custGeom>
              <a:avLst/>
              <a:gdLst>
                <a:gd name="T0" fmla="*/ 5 w 80"/>
                <a:gd name="T1" fmla="*/ 117 h 117"/>
                <a:gd name="T2" fmla="*/ 0 w 80"/>
                <a:gd name="T3" fmla="*/ 111 h 117"/>
                <a:gd name="T4" fmla="*/ 74 w 80"/>
                <a:gd name="T5" fmla="*/ 0 h 117"/>
                <a:gd name="T6" fmla="*/ 80 w 80"/>
                <a:gd name="T7" fmla="*/ 0 h 117"/>
                <a:gd name="T8" fmla="*/ 5 w 80"/>
                <a:gd name="T9" fmla="*/ 117 h 117"/>
                <a:gd name="T10" fmla="*/ 0 60000 65536"/>
                <a:gd name="T11" fmla="*/ 0 60000 65536"/>
                <a:gd name="T12" fmla="*/ 0 60000 65536"/>
                <a:gd name="T13" fmla="*/ 0 60000 65536"/>
                <a:gd name="T14" fmla="*/ 0 60000 65536"/>
                <a:gd name="T15" fmla="*/ 0 w 80"/>
                <a:gd name="T16" fmla="*/ 0 h 117"/>
                <a:gd name="T17" fmla="*/ 80 w 80"/>
                <a:gd name="T18" fmla="*/ 117 h 117"/>
              </a:gdLst>
              <a:ahLst/>
              <a:cxnLst>
                <a:cxn ang="T10">
                  <a:pos x="T0" y="T1"/>
                </a:cxn>
                <a:cxn ang="T11">
                  <a:pos x="T2" y="T3"/>
                </a:cxn>
                <a:cxn ang="T12">
                  <a:pos x="T4" y="T5"/>
                </a:cxn>
                <a:cxn ang="T13">
                  <a:pos x="T6" y="T7"/>
                </a:cxn>
                <a:cxn ang="T14">
                  <a:pos x="T8" y="T9"/>
                </a:cxn>
              </a:cxnLst>
              <a:rect l="T15" t="T16" r="T17" b="T18"/>
              <a:pathLst>
                <a:path w="80" h="117">
                  <a:moveTo>
                    <a:pt x="5" y="117"/>
                  </a:moveTo>
                  <a:lnTo>
                    <a:pt x="0" y="111"/>
                  </a:lnTo>
                  <a:lnTo>
                    <a:pt x="74" y="0"/>
                  </a:lnTo>
                  <a:lnTo>
                    <a:pt x="80" y="0"/>
                  </a:lnTo>
                  <a:lnTo>
                    <a:pt x="5"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50" name="Freeform 61"/>
            <p:cNvSpPr>
              <a:spLocks/>
            </p:cNvSpPr>
            <p:nvPr/>
          </p:nvSpPr>
          <p:spPr bwMode="auto">
            <a:xfrm>
              <a:off x="4340" y="3050"/>
              <a:ext cx="63" cy="104"/>
            </a:xfrm>
            <a:custGeom>
              <a:avLst/>
              <a:gdLst>
                <a:gd name="T0" fmla="*/ 63 w 63"/>
                <a:gd name="T1" fmla="*/ 0 h 104"/>
                <a:gd name="T2" fmla="*/ 0 w 63"/>
                <a:gd name="T3" fmla="*/ 104 h 104"/>
                <a:gd name="T4" fmla="*/ 63 w 63"/>
                <a:gd name="T5" fmla="*/ 0 h 104"/>
                <a:gd name="T6" fmla="*/ 0 60000 65536"/>
                <a:gd name="T7" fmla="*/ 0 60000 65536"/>
                <a:gd name="T8" fmla="*/ 0 60000 65536"/>
                <a:gd name="T9" fmla="*/ 0 w 63"/>
                <a:gd name="T10" fmla="*/ 0 h 104"/>
                <a:gd name="T11" fmla="*/ 63 w 63"/>
                <a:gd name="T12" fmla="*/ 104 h 104"/>
              </a:gdLst>
              <a:ahLst/>
              <a:cxnLst>
                <a:cxn ang="T6">
                  <a:pos x="T0" y="T1"/>
                </a:cxn>
                <a:cxn ang="T7">
                  <a:pos x="T2" y="T3"/>
                </a:cxn>
                <a:cxn ang="T8">
                  <a:pos x="T4" y="T5"/>
                </a:cxn>
              </a:cxnLst>
              <a:rect l="T9" t="T10" r="T11" b="T12"/>
              <a:pathLst>
                <a:path w="63" h="104">
                  <a:moveTo>
                    <a:pt x="63" y="0"/>
                  </a:moveTo>
                  <a:lnTo>
                    <a:pt x="0" y="104"/>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51" name="Freeform 62"/>
            <p:cNvSpPr>
              <a:spLocks/>
            </p:cNvSpPr>
            <p:nvPr/>
          </p:nvSpPr>
          <p:spPr bwMode="auto">
            <a:xfrm>
              <a:off x="4334" y="3050"/>
              <a:ext cx="69" cy="104"/>
            </a:xfrm>
            <a:custGeom>
              <a:avLst/>
              <a:gdLst>
                <a:gd name="T0" fmla="*/ 64 w 69"/>
                <a:gd name="T1" fmla="*/ 0 h 104"/>
                <a:gd name="T2" fmla="*/ 69 w 69"/>
                <a:gd name="T3" fmla="*/ 6 h 104"/>
                <a:gd name="T4" fmla="*/ 6 w 69"/>
                <a:gd name="T5" fmla="*/ 104 h 104"/>
                <a:gd name="T6" fmla="*/ 0 w 69"/>
                <a:gd name="T7" fmla="*/ 98 h 104"/>
                <a:gd name="T8" fmla="*/ 64 w 69"/>
                <a:gd name="T9" fmla="*/ 0 h 104"/>
                <a:gd name="T10" fmla="*/ 0 60000 65536"/>
                <a:gd name="T11" fmla="*/ 0 60000 65536"/>
                <a:gd name="T12" fmla="*/ 0 60000 65536"/>
                <a:gd name="T13" fmla="*/ 0 60000 65536"/>
                <a:gd name="T14" fmla="*/ 0 60000 65536"/>
                <a:gd name="T15" fmla="*/ 0 w 69"/>
                <a:gd name="T16" fmla="*/ 0 h 104"/>
                <a:gd name="T17" fmla="*/ 69 w 69"/>
                <a:gd name="T18" fmla="*/ 104 h 104"/>
              </a:gdLst>
              <a:ahLst/>
              <a:cxnLst>
                <a:cxn ang="T10">
                  <a:pos x="T0" y="T1"/>
                </a:cxn>
                <a:cxn ang="T11">
                  <a:pos x="T2" y="T3"/>
                </a:cxn>
                <a:cxn ang="T12">
                  <a:pos x="T4" y="T5"/>
                </a:cxn>
                <a:cxn ang="T13">
                  <a:pos x="T6" y="T7"/>
                </a:cxn>
                <a:cxn ang="T14">
                  <a:pos x="T8" y="T9"/>
                </a:cxn>
              </a:cxnLst>
              <a:rect l="T15" t="T16" r="T17" b="T18"/>
              <a:pathLst>
                <a:path w="69" h="104">
                  <a:moveTo>
                    <a:pt x="64" y="0"/>
                  </a:moveTo>
                  <a:lnTo>
                    <a:pt x="69" y="6"/>
                  </a:lnTo>
                  <a:lnTo>
                    <a:pt x="6" y="104"/>
                  </a:lnTo>
                  <a:lnTo>
                    <a:pt x="0" y="98"/>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52" name="Freeform 63"/>
            <p:cNvSpPr>
              <a:spLocks/>
            </p:cNvSpPr>
            <p:nvPr/>
          </p:nvSpPr>
          <p:spPr bwMode="auto">
            <a:xfrm>
              <a:off x="4484" y="3001"/>
              <a:ext cx="115" cy="43"/>
            </a:xfrm>
            <a:custGeom>
              <a:avLst/>
              <a:gdLst>
                <a:gd name="T0" fmla="*/ 0 w 115"/>
                <a:gd name="T1" fmla="*/ 0 h 43"/>
                <a:gd name="T2" fmla="*/ 115 w 115"/>
                <a:gd name="T3" fmla="*/ 43 h 43"/>
                <a:gd name="T4" fmla="*/ 0 w 115"/>
                <a:gd name="T5" fmla="*/ 0 h 43"/>
                <a:gd name="T6" fmla="*/ 0 60000 65536"/>
                <a:gd name="T7" fmla="*/ 0 60000 65536"/>
                <a:gd name="T8" fmla="*/ 0 60000 65536"/>
                <a:gd name="T9" fmla="*/ 0 w 115"/>
                <a:gd name="T10" fmla="*/ 0 h 43"/>
                <a:gd name="T11" fmla="*/ 115 w 115"/>
                <a:gd name="T12" fmla="*/ 43 h 43"/>
              </a:gdLst>
              <a:ahLst/>
              <a:cxnLst>
                <a:cxn ang="T6">
                  <a:pos x="T0" y="T1"/>
                </a:cxn>
                <a:cxn ang="T7">
                  <a:pos x="T2" y="T3"/>
                </a:cxn>
                <a:cxn ang="T8">
                  <a:pos x="T4" y="T5"/>
                </a:cxn>
              </a:cxnLst>
              <a:rect l="T9" t="T10" r="T11" b="T12"/>
              <a:pathLst>
                <a:path w="115" h="43">
                  <a:moveTo>
                    <a:pt x="0" y="0"/>
                  </a:moveTo>
                  <a:lnTo>
                    <a:pt x="115" y="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53" name="Freeform 64"/>
            <p:cNvSpPr>
              <a:spLocks/>
            </p:cNvSpPr>
            <p:nvPr/>
          </p:nvSpPr>
          <p:spPr bwMode="auto">
            <a:xfrm>
              <a:off x="4754" y="2792"/>
              <a:ext cx="1" cy="153"/>
            </a:xfrm>
            <a:custGeom>
              <a:avLst/>
              <a:gdLst>
                <a:gd name="T0" fmla="*/ 0 w 1"/>
                <a:gd name="T1" fmla="*/ 0 h 153"/>
                <a:gd name="T2" fmla="*/ 0 w 1"/>
                <a:gd name="T3" fmla="*/ 153 h 153"/>
                <a:gd name="T4" fmla="*/ 0 w 1"/>
                <a:gd name="T5" fmla="*/ 0 h 153"/>
                <a:gd name="T6" fmla="*/ 0 60000 65536"/>
                <a:gd name="T7" fmla="*/ 0 60000 65536"/>
                <a:gd name="T8" fmla="*/ 0 60000 65536"/>
                <a:gd name="T9" fmla="*/ 0 w 1"/>
                <a:gd name="T10" fmla="*/ 0 h 153"/>
                <a:gd name="T11" fmla="*/ 1 w 1"/>
                <a:gd name="T12" fmla="*/ 153 h 153"/>
              </a:gdLst>
              <a:ahLst/>
              <a:cxnLst>
                <a:cxn ang="T6">
                  <a:pos x="T0" y="T1"/>
                </a:cxn>
                <a:cxn ang="T7">
                  <a:pos x="T2" y="T3"/>
                </a:cxn>
                <a:cxn ang="T8">
                  <a:pos x="T4" y="T5"/>
                </a:cxn>
              </a:cxnLst>
              <a:rect l="T9" t="T10" r="T11" b="T12"/>
              <a:pathLst>
                <a:path w="1" h="153">
                  <a:moveTo>
                    <a:pt x="0" y="0"/>
                  </a:moveTo>
                  <a:lnTo>
                    <a:pt x="0" y="1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54" name="Line 65"/>
            <p:cNvSpPr>
              <a:spLocks noChangeShapeType="1"/>
            </p:cNvSpPr>
            <p:nvPr/>
          </p:nvSpPr>
          <p:spPr bwMode="auto">
            <a:xfrm>
              <a:off x="4484" y="3001"/>
              <a:ext cx="109" cy="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55" name="Line 66"/>
            <p:cNvSpPr>
              <a:spLocks noChangeShapeType="1"/>
            </p:cNvSpPr>
            <p:nvPr/>
          </p:nvSpPr>
          <p:spPr bwMode="auto">
            <a:xfrm>
              <a:off x="4748" y="2786"/>
              <a:ext cx="1" cy="1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56" name="Freeform 67"/>
            <p:cNvSpPr>
              <a:spLocks/>
            </p:cNvSpPr>
            <p:nvPr/>
          </p:nvSpPr>
          <p:spPr bwMode="auto">
            <a:xfrm>
              <a:off x="4777" y="2792"/>
              <a:ext cx="1" cy="153"/>
            </a:xfrm>
            <a:custGeom>
              <a:avLst/>
              <a:gdLst>
                <a:gd name="T0" fmla="*/ 0 w 1"/>
                <a:gd name="T1" fmla="*/ 0 h 153"/>
                <a:gd name="T2" fmla="*/ 0 w 1"/>
                <a:gd name="T3" fmla="*/ 153 h 153"/>
                <a:gd name="T4" fmla="*/ 0 w 1"/>
                <a:gd name="T5" fmla="*/ 0 h 153"/>
                <a:gd name="T6" fmla="*/ 0 60000 65536"/>
                <a:gd name="T7" fmla="*/ 0 60000 65536"/>
                <a:gd name="T8" fmla="*/ 0 60000 65536"/>
                <a:gd name="T9" fmla="*/ 0 w 1"/>
                <a:gd name="T10" fmla="*/ 0 h 153"/>
                <a:gd name="T11" fmla="*/ 1 w 1"/>
                <a:gd name="T12" fmla="*/ 153 h 153"/>
              </a:gdLst>
              <a:ahLst/>
              <a:cxnLst>
                <a:cxn ang="T6">
                  <a:pos x="T0" y="T1"/>
                </a:cxn>
                <a:cxn ang="T7">
                  <a:pos x="T2" y="T3"/>
                </a:cxn>
                <a:cxn ang="T8">
                  <a:pos x="T4" y="T5"/>
                </a:cxn>
              </a:cxnLst>
              <a:rect l="T9" t="T10" r="T11" b="T12"/>
              <a:pathLst>
                <a:path w="1" h="153">
                  <a:moveTo>
                    <a:pt x="0" y="0"/>
                  </a:moveTo>
                  <a:lnTo>
                    <a:pt x="0" y="1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57" name="Freeform 68"/>
            <p:cNvSpPr>
              <a:spLocks/>
            </p:cNvSpPr>
            <p:nvPr/>
          </p:nvSpPr>
          <p:spPr bwMode="auto">
            <a:xfrm>
              <a:off x="4927" y="3258"/>
              <a:ext cx="115" cy="74"/>
            </a:xfrm>
            <a:custGeom>
              <a:avLst/>
              <a:gdLst>
                <a:gd name="T0" fmla="*/ 0 w 115"/>
                <a:gd name="T1" fmla="*/ 0 h 74"/>
                <a:gd name="T2" fmla="*/ 115 w 115"/>
                <a:gd name="T3" fmla="*/ 74 h 74"/>
                <a:gd name="T4" fmla="*/ 0 w 115"/>
                <a:gd name="T5" fmla="*/ 0 h 74"/>
                <a:gd name="T6" fmla="*/ 0 60000 65536"/>
                <a:gd name="T7" fmla="*/ 0 60000 65536"/>
                <a:gd name="T8" fmla="*/ 0 60000 65536"/>
                <a:gd name="T9" fmla="*/ 0 w 115"/>
                <a:gd name="T10" fmla="*/ 0 h 74"/>
                <a:gd name="T11" fmla="*/ 115 w 115"/>
                <a:gd name="T12" fmla="*/ 74 h 74"/>
              </a:gdLst>
              <a:ahLst/>
              <a:cxnLst>
                <a:cxn ang="T6">
                  <a:pos x="T0" y="T1"/>
                </a:cxn>
                <a:cxn ang="T7">
                  <a:pos x="T2" y="T3"/>
                </a:cxn>
                <a:cxn ang="T8">
                  <a:pos x="T4" y="T5"/>
                </a:cxn>
              </a:cxnLst>
              <a:rect l="T9" t="T10" r="T11" b="T12"/>
              <a:pathLst>
                <a:path w="115" h="74">
                  <a:moveTo>
                    <a:pt x="0" y="0"/>
                  </a:moveTo>
                  <a:lnTo>
                    <a:pt x="115" y="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58" name="Freeform 69"/>
            <p:cNvSpPr>
              <a:spLocks/>
            </p:cNvSpPr>
            <p:nvPr/>
          </p:nvSpPr>
          <p:spPr bwMode="auto">
            <a:xfrm>
              <a:off x="4927" y="3258"/>
              <a:ext cx="115" cy="80"/>
            </a:xfrm>
            <a:custGeom>
              <a:avLst/>
              <a:gdLst>
                <a:gd name="T0" fmla="*/ 0 w 115"/>
                <a:gd name="T1" fmla="*/ 6 h 80"/>
                <a:gd name="T2" fmla="*/ 5 w 115"/>
                <a:gd name="T3" fmla="*/ 0 h 80"/>
                <a:gd name="T4" fmla="*/ 115 w 115"/>
                <a:gd name="T5" fmla="*/ 74 h 80"/>
                <a:gd name="T6" fmla="*/ 115 w 115"/>
                <a:gd name="T7" fmla="*/ 80 h 80"/>
                <a:gd name="T8" fmla="*/ 0 w 115"/>
                <a:gd name="T9" fmla="*/ 6 h 80"/>
                <a:gd name="T10" fmla="*/ 0 60000 65536"/>
                <a:gd name="T11" fmla="*/ 0 60000 65536"/>
                <a:gd name="T12" fmla="*/ 0 60000 65536"/>
                <a:gd name="T13" fmla="*/ 0 60000 65536"/>
                <a:gd name="T14" fmla="*/ 0 60000 65536"/>
                <a:gd name="T15" fmla="*/ 0 w 115"/>
                <a:gd name="T16" fmla="*/ 0 h 80"/>
                <a:gd name="T17" fmla="*/ 115 w 115"/>
                <a:gd name="T18" fmla="*/ 80 h 80"/>
              </a:gdLst>
              <a:ahLst/>
              <a:cxnLst>
                <a:cxn ang="T10">
                  <a:pos x="T0" y="T1"/>
                </a:cxn>
                <a:cxn ang="T11">
                  <a:pos x="T2" y="T3"/>
                </a:cxn>
                <a:cxn ang="T12">
                  <a:pos x="T4" y="T5"/>
                </a:cxn>
                <a:cxn ang="T13">
                  <a:pos x="T6" y="T7"/>
                </a:cxn>
                <a:cxn ang="T14">
                  <a:pos x="T8" y="T9"/>
                </a:cxn>
              </a:cxnLst>
              <a:rect l="T15" t="T16" r="T17" b="T18"/>
              <a:pathLst>
                <a:path w="115" h="80">
                  <a:moveTo>
                    <a:pt x="0" y="6"/>
                  </a:moveTo>
                  <a:lnTo>
                    <a:pt x="5" y="0"/>
                  </a:lnTo>
                  <a:lnTo>
                    <a:pt x="115" y="74"/>
                  </a:lnTo>
                  <a:lnTo>
                    <a:pt x="115" y="8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59" name="Freeform 70"/>
            <p:cNvSpPr>
              <a:spLocks/>
            </p:cNvSpPr>
            <p:nvPr/>
          </p:nvSpPr>
          <p:spPr bwMode="auto">
            <a:xfrm>
              <a:off x="4018" y="3872"/>
              <a:ext cx="293" cy="1"/>
            </a:xfrm>
            <a:custGeom>
              <a:avLst/>
              <a:gdLst>
                <a:gd name="T0" fmla="*/ 293 w 293"/>
                <a:gd name="T1" fmla="*/ 0 h 1"/>
                <a:gd name="T2" fmla="*/ 0 w 293"/>
                <a:gd name="T3" fmla="*/ 0 h 1"/>
                <a:gd name="T4" fmla="*/ 293 w 293"/>
                <a:gd name="T5" fmla="*/ 0 h 1"/>
                <a:gd name="T6" fmla="*/ 0 60000 65536"/>
                <a:gd name="T7" fmla="*/ 0 60000 65536"/>
                <a:gd name="T8" fmla="*/ 0 60000 65536"/>
                <a:gd name="T9" fmla="*/ 0 w 293"/>
                <a:gd name="T10" fmla="*/ 0 h 1"/>
                <a:gd name="T11" fmla="*/ 293 w 293"/>
                <a:gd name="T12" fmla="*/ 1 h 1"/>
              </a:gdLst>
              <a:ahLst/>
              <a:cxnLst>
                <a:cxn ang="T6">
                  <a:pos x="T0" y="T1"/>
                </a:cxn>
                <a:cxn ang="T7">
                  <a:pos x="T2" y="T3"/>
                </a:cxn>
                <a:cxn ang="T8">
                  <a:pos x="T4" y="T5"/>
                </a:cxn>
              </a:cxnLst>
              <a:rect l="T9" t="T10" r="T11" b="T12"/>
              <a:pathLst>
                <a:path w="293" h="1">
                  <a:moveTo>
                    <a:pt x="293" y="0"/>
                  </a:moveTo>
                  <a:lnTo>
                    <a:pt x="0" y="0"/>
                  </a:lnTo>
                  <a:lnTo>
                    <a:pt x="2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60" name="Line 71"/>
            <p:cNvSpPr>
              <a:spLocks noChangeShapeType="1"/>
            </p:cNvSpPr>
            <p:nvPr/>
          </p:nvSpPr>
          <p:spPr bwMode="auto">
            <a:xfrm>
              <a:off x="4771" y="2786"/>
              <a:ext cx="1" cy="1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61" name="Line 72"/>
            <p:cNvSpPr>
              <a:spLocks noChangeShapeType="1"/>
            </p:cNvSpPr>
            <p:nvPr/>
          </p:nvSpPr>
          <p:spPr bwMode="auto">
            <a:xfrm flipH="1">
              <a:off x="4012" y="3872"/>
              <a:ext cx="29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62" name="Freeform 73"/>
            <p:cNvSpPr>
              <a:spLocks/>
            </p:cNvSpPr>
            <p:nvPr/>
          </p:nvSpPr>
          <p:spPr bwMode="auto">
            <a:xfrm>
              <a:off x="4006" y="3859"/>
              <a:ext cx="317" cy="31"/>
            </a:xfrm>
            <a:custGeom>
              <a:avLst/>
              <a:gdLst>
                <a:gd name="T0" fmla="*/ 300 w 317"/>
                <a:gd name="T1" fmla="*/ 0 h 31"/>
                <a:gd name="T2" fmla="*/ 317 w 317"/>
                <a:gd name="T3" fmla="*/ 13 h 31"/>
                <a:gd name="T4" fmla="*/ 311 w 317"/>
                <a:gd name="T5" fmla="*/ 31 h 31"/>
                <a:gd name="T6" fmla="*/ 6 w 317"/>
                <a:gd name="T7" fmla="*/ 31 h 31"/>
                <a:gd name="T8" fmla="*/ 0 w 317"/>
                <a:gd name="T9" fmla="*/ 13 h 31"/>
                <a:gd name="T10" fmla="*/ 18 w 317"/>
                <a:gd name="T11" fmla="*/ 0 h 31"/>
                <a:gd name="T12" fmla="*/ 300 w 317"/>
                <a:gd name="T13" fmla="*/ 0 h 31"/>
                <a:gd name="T14" fmla="*/ 300 w 317"/>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317"/>
                <a:gd name="T25" fmla="*/ 0 h 31"/>
                <a:gd name="T26" fmla="*/ 317 w 317"/>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 h="31">
                  <a:moveTo>
                    <a:pt x="300" y="0"/>
                  </a:moveTo>
                  <a:lnTo>
                    <a:pt x="317" y="13"/>
                  </a:lnTo>
                  <a:lnTo>
                    <a:pt x="311" y="31"/>
                  </a:lnTo>
                  <a:lnTo>
                    <a:pt x="6" y="31"/>
                  </a:lnTo>
                  <a:lnTo>
                    <a:pt x="0" y="13"/>
                  </a:lnTo>
                  <a:lnTo>
                    <a:pt x="18" y="0"/>
                  </a:lnTo>
                  <a:lnTo>
                    <a:pt x="3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63" name="Freeform 74"/>
            <p:cNvSpPr>
              <a:spLocks/>
            </p:cNvSpPr>
            <p:nvPr/>
          </p:nvSpPr>
          <p:spPr bwMode="auto">
            <a:xfrm>
              <a:off x="4317" y="3749"/>
              <a:ext cx="98" cy="129"/>
            </a:xfrm>
            <a:custGeom>
              <a:avLst/>
              <a:gdLst>
                <a:gd name="T0" fmla="*/ 98 w 98"/>
                <a:gd name="T1" fmla="*/ 0 h 129"/>
                <a:gd name="T2" fmla="*/ 0 w 98"/>
                <a:gd name="T3" fmla="*/ 129 h 129"/>
                <a:gd name="T4" fmla="*/ 98 w 98"/>
                <a:gd name="T5" fmla="*/ 0 h 129"/>
                <a:gd name="T6" fmla="*/ 0 60000 65536"/>
                <a:gd name="T7" fmla="*/ 0 60000 65536"/>
                <a:gd name="T8" fmla="*/ 0 60000 65536"/>
                <a:gd name="T9" fmla="*/ 0 w 98"/>
                <a:gd name="T10" fmla="*/ 0 h 129"/>
                <a:gd name="T11" fmla="*/ 98 w 98"/>
                <a:gd name="T12" fmla="*/ 129 h 129"/>
              </a:gdLst>
              <a:ahLst/>
              <a:cxnLst>
                <a:cxn ang="T6">
                  <a:pos x="T0" y="T1"/>
                </a:cxn>
                <a:cxn ang="T7">
                  <a:pos x="T2" y="T3"/>
                </a:cxn>
                <a:cxn ang="T8">
                  <a:pos x="T4" y="T5"/>
                </a:cxn>
              </a:cxnLst>
              <a:rect l="T9" t="T10" r="T11" b="T12"/>
              <a:pathLst>
                <a:path w="98" h="129">
                  <a:moveTo>
                    <a:pt x="98" y="0"/>
                  </a:moveTo>
                  <a:lnTo>
                    <a:pt x="0" y="129"/>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64" name="Freeform 75"/>
            <p:cNvSpPr>
              <a:spLocks/>
            </p:cNvSpPr>
            <p:nvPr/>
          </p:nvSpPr>
          <p:spPr bwMode="auto">
            <a:xfrm>
              <a:off x="4306" y="3749"/>
              <a:ext cx="115" cy="160"/>
            </a:xfrm>
            <a:custGeom>
              <a:avLst/>
              <a:gdLst>
                <a:gd name="T0" fmla="*/ 103 w 115"/>
                <a:gd name="T1" fmla="*/ 0 h 160"/>
                <a:gd name="T2" fmla="*/ 115 w 115"/>
                <a:gd name="T3" fmla="*/ 0 h 160"/>
                <a:gd name="T4" fmla="*/ 115 w 115"/>
                <a:gd name="T5" fmla="*/ 0 h 160"/>
                <a:gd name="T6" fmla="*/ 23 w 115"/>
                <a:gd name="T7" fmla="*/ 160 h 160"/>
                <a:gd name="T8" fmla="*/ 17 w 115"/>
                <a:gd name="T9" fmla="*/ 123 h 160"/>
                <a:gd name="T10" fmla="*/ 0 w 115"/>
                <a:gd name="T11" fmla="*/ 110 h 160"/>
                <a:gd name="T12" fmla="*/ 103 w 115"/>
                <a:gd name="T13" fmla="*/ 0 h 160"/>
                <a:gd name="T14" fmla="*/ 103 w 115"/>
                <a:gd name="T15" fmla="*/ 0 h 160"/>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60"/>
                <a:gd name="T26" fmla="*/ 115 w 115"/>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60">
                  <a:moveTo>
                    <a:pt x="103" y="0"/>
                  </a:moveTo>
                  <a:lnTo>
                    <a:pt x="115" y="0"/>
                  </a:lnTo>
                  <a:lnTo>
                    <a:pt x="23" y="160"/>
                  </a:lnTo>
                  <a:lnTo>
                    <a:pt x="17" y="123"/>
                  </a:lnTo>
                  <a:lnTo>
                    <a:pt x="0" y="110"/>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65" name="Freeform 76"/>
            <p:cNvSpPr>
              <a:spLocks/>
            </p:cNvSpPr>
            <p:nvPr/>
          </p:nvSpPr>
          <p:spPr bwMode="auto">
            <a:xfrm>
              <a:off x="4225" y="3669"/>
              <a:ext cx="190" cy="80"/>
            </a:xfrm>
            <a:custGeom>
              <a:avLst/>
              <a:gdLst>
                <a:gd name="T0" fmla="*/ 0 w 190"/>
                <a:gd name="T1" fmla="*/ 0 h 80"/>
                <a:gd name="T2" fmla="*/ 190 w 190"/>
                <a:gd name="T3" fmla="*/ 80 h 80"/>
                <a:gd name="T4" fmla="*/ 0 w 190"/>
                <a:gd name="T5" fmla="*/ 0 h 80"/>
                <a:gd name="T6" fmla="*/ 0 60000 65536"/>
                <a:gd name="T7" fmla="*/ 0 60000 65536"/>
                <a:gd name="T8" fmla="*/ 0 60000 65536"/>
                <a:gd name="T9" fmla="*/ 0 w 190"/>
                <a:gd name="T10" fmla="*/ 0 h 80"/>
                <a:gd name="T11" fmla="*/ 190 w 190"/>
                <a:gd name="T12" fmla="*/ 80 h 80"/>
              </a:gdLst>
              <a:ahLst/>
              <a:cxnLst>
                <a:cxn ang="T6">
                  <a:pos x="T0" y="T1"/>
                </a:cxn>
                <a:cxn ang="T7">
                  <a:pos x="T2" y="T3"/>
                </a:cxn>
                <a:cxn ang="T8">
                  <a:pos x="T4" y="T5"/>
                </a:cxn>
              </a:cxnLst>
              <a:rect l="T9" t="T10" r="T11" b="T12"/>
              <a:pathLst>
                <a:path w="190" h="80">
                  <a:moveTo>
                    <a:pt x="0" y="0"/>
                  </a:moveTo>
                  <a:lnTo>
                    <a:pt x="190" y="8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66" name="Freeform 77"/>
            <p:cNvSpPr>
              <a:spLocks/>
            </p:cNvSpPr>
            <p:nvPr/>
          </p:nvSpPr>
          <p:spPr bwMode="auto">
            <a:xfrm>
              <a:off x="4219" y="3663"/>
              <a:ext cx="196" cy="86"/>
            </a:xfrm>
            <a:custGeom>
              <a:avLst/>
              <a:gdLst>
                <a:gd name="T0" fmla="*/ 0 w 196"/>
                <a:gd name="T1" fmla="*/ 6 h 86"/>
                <a:gd name="T2" fmla="*/ 6 w 196"/>
                <a:gd name="T3" fmla="*/ 0 h 86"/>
                <a:gd name="T4" fmla="*/ 196 w 196"/>
                <a:gd name="T5" fmla="*/ 80 h 86"/>
                <a:gd name="T6" fmla="*/ 196 w 196"/>
                <a:gd name="T7" fmla="*/ 86 h 86"/>
                <a:gd name="T8" fmla="*/ 0 w 196"/>
                <a:gd name="T9" fmla="*/ 6 h 86"/>
                <a:gd name="T10" fmla="*/ 0 60000 65536"/>
                <a:gd name="T11" fmla="*/ 0 60000 65536"/>
                <a:gd name="T12" fmla="*/ 0 60000 65536"/>
                <a:gd name="T13" fmla="*/ 0 60000 65536"/>
                <a:gd name="T14" fmla="*/ 0 60000 65536"/>
                <a:gd name="T15" fmla="*/ 0 w 196"/>
                <a:gd name="T16" fmla="*/ 0 h 86"/>
                <a:gd name="T17" fmla="*/ 196 w 196"/>
                <a:gd name="T18" fmla="*/ 86 h 86"/>
              </a:gdLst>
              <a:ahLst/>
              <a:cxnLst>
                <a:cxn ang="T10">
                  <a:pos x="T0" y="T1"/>
                </a:cxn>
                <a:cxn ang="T11">
                  <a:pos x="T2" y="T3"/>
                </a:cxn>
                <a:cxn ang="T12">
                  <a:pos x="T4" y="T5"/>
                </a:cxn>
                <a:cxn ang="T13">
                  <a:pos x="T6" y="T7"/>
                </a:cxn>
                <a:cxn ang="T14">
                  <a:pos x="T8" y="T9"/>
                </a:cxn>
              </a:cxnLst>
              <a:rect l="T15" t="T16" r="T17" b="T18"/>
              <a:pathLst>
                <a:path w="196" h="86">
                  <a:moveTo>
                    <a:pt x="0" y="6"/>
                  </a:moveTo>
                  <a:lnTo>
                    <a:pt x="6" y="0"/>
                  </a:lnTo>
                  <a:lnTo>
                    <a:pt x="196" y="80"/>
                  </a:lnTo>
                  <a:lnTo>
                    <a:pt x="196" y="8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67" name="Freeform 78"/>
            <p:cNvSpPr>
              <a:spLocks/>
            </p:cNvSpPr>
            <p:nvPr/>
          </p:nvSpPr>
          <p:spPr bwMode="auto">
            <a:xfrm>
              <a:off x="3914" y="3663"/>
              <a:ext cx="202" cy="86"/>
            </a:xfrm>
            <a:custGeom>
              <a:avLst/>
              <a:gdLst>
                <a:gd name="T0" fmla="*/ 0 w 202"/>
                <a:gd name="T1" fmla="*/ 86 h 86"/>
                <a:gd name="T2" fmla="*/ 202 w 202"/>
                <a:gd name="T3" fmla="*/ 0 h 86"/>
                <a:gd name="T4" fmla="*/ 0 w 202"/>
                <a:gd name="T5" fmla="*/ 86 h 86"/>
                <a:gd name="T6" fmla="*/ 0 60000 65536"/>
                <a:gd name="T7" fmla="*/ 0 60000 65536"/>
                <a:gd name="T8" fmla="*/ 0 60000 65536"/>
                <a:gd name="T9" fmla="*/ 0 w 202"/>
                <a:gd name="T10" fmla="*/ 0 h 86"/>
                <a:gd name="T11" fmla="*/ 202 w 202"/>
                <a:gd name="T12" fmla="*/ 86 h 86"/>
              </a:gdLst>
              <a:ahLst/>
              <a:cxnLst>
                <a:cxn ang="T6">
                  <a:pos x="T0" y="T1"/>
                </a:cxn>
                <a:cxn ang="T7">
                  <a:pos x="T2" y="T3"/>
                </a:cxn>
                <a:cxn ang="T8">
                  <a:pos x="T4" y="T5"/>
                </a:cxn>
              </a:cxnLst>
              <a:rect l="T9" t="T10" r="T11" b="T12"/>
              <a:pathLst>
                <a:path w="202" h="86">
                  <a:moveTo>
                    <a:pt x="0" y="86"/>
                  </a:moveTo>
                  <a:lnTo>
                    <a:pt x="202" y="0"/>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68" name="Freeform 79"/>
            <p:cNvSpPr>
              <a:spLocks/>
            </p:cNvSpPr>
            <p:nvPr/>
          </p:nvSpPr>
          <p:spPr bwMode="auto">
            <a:xfrm>
              <a:off x="3914" y="3663"/>
              <a:ext cx="202" cy="86"/>
            </a:xfrm>
            <a:custGeom>
              <a:avLst/>
              <a:gdLst>
                <a:gd name="T0" fmla="*/ 0 w 202"/>
                <a:gd name="T1" fmla="*/ 86 h 86"/>
                <a:gd name="T2" fmla="*/ 0 w 202"/>
                <a:gd name="T3" fmla="*/ 80 h 86"/>
                <a:gd name="T4" fmla="*/ 202 w 202"/>
                <a:gd name="T5" fmla="*/ 0 h 86"/>
                <a:gd name="T6" fmla="*/ 202 w 202"/>
                <a:gd name="T7" fmla="*/ 6 h 86"/>
                <a:gd name="T8" fmla="*/ 0 w 202"/>
                <a:gd name="T9" fmla="*/ 86 h 86"/>
                <a:gd name="T10" fmla="*/ 0 60000 65536"/>
                <a:gd name="T11" fmla="*/ 0 60000 65536"/>
                <a:gd name="T12" fmla="*/ 0 60000 65536"/>
                <a:gd name="T13" fmla="*/ 0 60000 65536"/>
                <a:gd name="T14" fmla="*/ 0 60000 65536"/>
                <a:gd name="T15" fmla="*/ 0 w 202"/>
                <a:gd name="T16" fmla="*/ 0 h 86"/>
                <a:gd name="T17" fmla="*/ 202 w 202"/>
                <a:gd name="T18" fmla="*/ 86 h 86"/>
              </a:gdLst>
              <a:ahLst/>
              <a:cxnLst>
                <a:cxn ang="T10">
                  <a:pos x="T0" y="T1"/>
                </a:cxn>
                <a:cxn ang="T11">
                  <a:pos x="T2" y="T3"/>
                </a:cxn>
                <a:cxn ang="T12">
                  <a:pos x="T4" y="T5"/>
                </a:cxn>
                <a:cxn ang="T13">
                  <a:pos x="T6" y="T7"/>
                </a:cxn>
                <a:cxn ang="T14">
                  <a:pos x="T8" y="T9"/>
                </a:cxn>
              </a:cxnLst>
              <a:rect l="T15" t="T16" r="T17" b="T18"/>
              <a:pathLst>
                <a:path w="202" h="86">
                  <a:moveTo>
                    <a:pt x="0" y="86"/>
                  </a:moveTo>
                  <a:lnTo>
                    <a:pt x="0" y="80"/>
                  </a:lnTo>
                  <a:lnTo>
                    <a:pt x="202" y="0"/>
                  </a:lnTo>
                  <a:lnTo>
                    <a:pt x="202" y="6"/>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69" name="Freeform 80"/>
            <p:cNvSpPr>
              <a:spLocks/>
            </p:cNvSpPr>
            <p:nvPr/>
          </p:nvSpPr>
          <p:spPr bwMode="auto">
            <a:xfrm>
              <a:off x="3909" y="3749"/>
              <a:ext cx="103" cy="129"/>
            </a:xfrm>
            <a:custGeom>
              <a:avLst/>
              <a:gdLst>
                <a:gd name="T0" fmla="*/ 103 w 103"/>
                <a:gd name="T1" fmla="*/ 129 h 129"/>
                <a:gd name="T2" fmla="*/ 0 w 103"/>
                <a:gd name="T3" fmla="*/ 0 h 129"/>
                <a:gd name="T4" fmla="*/ 103 w 103"/>
                <a:gd name="T5" fmla="*/ 129 h 129"/>
                <a:gd name="T6" fmla="*/ 0 60000 65536"/>
                <a:gd name="T7" fmla="*/ 0 60000 65536"/>
                <a:gd name="T8" fmla="*/ 0 60000 65536"/>
                <a:gd name="T9" fmla="*/ 0 w 103"/>
                <a:gd name="T10" fmla="*/ 0 h 129"/>
                <a:gd name="T11" fmla="*/ 103 w 103"/>
                <a:gd name="T12" fmla="*/ 129 h 129"/>
              </a:gdLst>
              <a:ahLst/>
              <a:cxnLst>
                <a:cxn ang="T6">
                  <a:pos x="T0" y="T1"/>
                </a:cxn>
                <a:cxn ang="T7">
                  <a:pos x="T2" y="T3"/>
                </a:cxn>
                <a:cxn ang="T8">
                  <a:pos x="T4" y="T5"/>
                </a:cxn>
              </a:cxnLst>
              <a:rect l="T9" t="T10" r="T11" b="T12"/>
              <a:pathLst>
                <a:path w="103" h="129">
                  <a:moveTo>
                    <a:pt x="103" y="129"/>
                  </a:moveTo>
                  <a:lnTo>
                    <a:pt x="0" y="0"/>
                  </a:lnTo>
                  <a:lnTo>
                    <a:pt x="103"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70" name="Line 81"/>
            <p:cNvSpPr>
              <a:spLocks noChangeShapeType="1"/>
            </p:cNvSpPr>
            <p:nvPr/>
          </p:nvSpPr>
          <p:spPr bwMode="auto">
            <a:xfrm flipH="1">
              <a:off x="4311" y="3749"/>
              <a:ext cx="104"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71" name="Line 82"/>
            <p:cNvSpPr>
              <a:spLocks noChangeShapeType="1"/>
            </p:cNvSpPr>
            <p:nvPr/>
          </p:nvSpPr>
          <p:spPr bwMode="auto">
            <a:xfrm flipH="1" flipV="1">
              <a:off x="3909" y="3749"/>
              <a:ext cx="97"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72" name="Freeform 83"/>
            <p:cNvSpPr>
              <a:spLocks/>
            </p:cNvSpPr>
            <p:nvPr/>
          </p:nvSpPr>
          <p:spPr bwMode="auto">
            <a:xfrm>
              <a:off x="3903" y="3749"/>
              <a:ext cx="121" cy="153"/>
            </a:xfrm>
            <a:custGeom>
              <a:avLst/>
              <a:gdLst>
                <a:gd name="T0" fmla="*/ 0 w 121"/>
                <a:gd name="T1" fmla="*/ 0 h 153"/>
                <a:gd name="T2" fmla="*/ 6 w 121"/>
                <a:gd name="T3" fmla="*/ 0 h 153"/>
                <a:gd name="T4" fmla="*/ 11 w 121"/>
                <a:gd name="T5" fmla="*/ 0 h 153"/>
                <a:gd name="T6" fmla="*/ 121 w 121"/>
                <a:gd name="T7" fmla="*/ 110 h 153"/>
                <a:gd name="T8" fmla="*/ 103 w 121"/>
                <a:gd name="T9" fmla="*/ 123 h 153"/>
                <a:gd name="T10" fmla="*/ 98 w 121"/>
                <a:gd name="T11" fmla="*/ 153 h 153"/>
                <a:gd name="T12" fmla="*/ 0 w 121"/>
                <a:gd name="T13" fmla="*/ 0 h 153"/>
                <a:gd name="T14" fmla="*/ 0 w 121"/>
                <a:gd name="T15" fmla="*/ 0 h 153"/>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53"/>
                <a:gd name="T26" fmla="*/ 121 w 121"/>
                <a:gd name="T27" fmla="*/ 153 h 1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53">
                  <a:moveTo>
                    <a:pt x="0" y="0"/>
                  </a:moveTo>
                  <a:lnTo>
                    <a:pt x="6" y="0"/>
                  </a:lnTo>
                  <a:lnTo>
                    <a:pt x="11" y="0"/>
                  </a:lnTo>
                  <a:lnTo>
                    <a:pt x="121" y="110"/>
                  </a:lnTo>
                  <a:lnTo>
                    <a:pt x="103" y="123"/>
                  </a:lnTo>
                  <a:lnTo>
                    <a:pt x="98" y="1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73" name="Freeform 84"/>
            <p:cNvSpPr>
              <a:spLocks/>
            </p:cNvSpPr>
            <p:nvPr/>
          </p:nvSpPr>
          <p:spPr bwMode="auto">
            <a:xfrm>
              <a:off x="4323" y="3902"/>
              <a:ext cx="1" cy="56"/>
            </a:xfrm>
            <a:custGeom>
              <a:avLst/>
              <a:gdLst>
                <a:gd name="T0" fmla="*/ 0 w 1"/>
                <a:gd name="T1" fmla="*/ 56 h 56"/>
                <a:gd name="T2" fmla="*/ 0 w 1"/>
                <a:gd name="T3" fmla="*/ 0 h 56"/>
                <a:gd name="T4" fmla="*/ 0 w 1"/>
                <a:gd name="T5" fmla="*/ 56 h 56"/>
                <a:gd name="T6" fmla="*/ 0 60000 65536"/>
                <a:gd name="T7" fmla="*/ 0 60000 65536"/>
                <a:gd name="T8" fmla="*/ 0 60000 65536"/>
                <a:gd name="T9" fmla="*/ 0 w 1"/>
                <a:gd name="T10" fmla="*/ 0 h 56"/>
                <a:gd name="T11" fmla="*/ 1 w 1"/>
                <a:gd name="T12" fmla="*/ 56 h 56"/>
              </a:gdLst>
              <a:ahLst/>
              <a:cxnLst>
                <a:cxn ang="T6">
                  <a:pos x="T0" y="T1"/>
                </a:cxn>
                <a:cxn ang="T7">
                  <a:pos x="T2" y="T3"/>
                </a:cxn>
                <a:cxn ang="T8">
                  <a:pos x="T4" y="T5"/>
                </a:cxn>
              </a:cxnLst>
              <a:rect l="T9" t="T10" r="T11" b="T12"/>
              <a:pathLst>
                <a:path w="1" h="56">
                  <a:moveTo>
                    <a:pt x="0" y="56"/>
                  </a:moveTo>
                  <a:lnTo>
                    <a:pt x="0" y="0"/>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74" name="Freeform 85"/>
            <p:cNvSpPr>
              <a:spLocks/>
            </p:cNvSpPr>
            <p:nvPr/>
          </p:nvSpPr>
          <p:spPr bwMode="auto">
            <a:xfrm>
              <a:off x="3909" y="3577"/>
              <a:ext cx="1" cy="172"/>
            </a:xfrm>
            <a:custGeom>
              <a:avLst/>
              <a:gdLst>
                <a:gd name="T0" fmla="*/ 0 w 1"/>
                <a:gd name="T1" fmla="*/ 0 h 172"/>
                <a:gd name="T2" fmla="*/ 0 w 1"/>
                <a:gd name="T3" fmla="*/ 172 h 172"/>
                <a:gd name="T4" fmla="*/ 0 w 1"/>
                <a:gd name="T5" fmla="*/ 0 h 172"/>
                <a:gd name="T6" fmla="*/ 0 60000 65536"/>
                <a:gd name="T7" fmla="*/ 0 60000 65536"/>
                <a:gd name="T8" fmla="*/ 0 60000 65536"/>
                <a:gd name="T9" fmla="*/ 0 w 1"/>
                <a:gd name="T10" fmla="*/ 0 h 172"/>
                <a:gd name="T11" fmla="*/ 1 w 1"/>
                <a:gd name="T12" fmla="*/ 172 h 172"/>
              </a:gdLst>
              <a:ahLst/>
              <a:cxnLst>
                <a:cxn ang="T6">
                  <a:pos x="T0" y="T1"/>
                </a:cxn>
                <a:cxn ang="T7">
                  <a:pos x="T2" y="T3"/>
                </a:cxn>
                <a:cxn ang="T8">
                  <a:pos x="T4" y="T5"/>
                </a:cxn>
              </a:cxnLst>
              <a:rect l="T9" t="T10" r="T11" b="T12"/>
              <a:pathLst>
                <a:path w="1" h="172">
                  <a:moveTo>
                    <a:pt x="0" y="0"/>
                  </a:moveTo>
                  <a:lnTo>
                    <a:pt x="0" y="1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75" name="Line 86"/>
            <p:cNvSpPr>
              <a:spLocks noChangeShapeType="1"/>
            </p:cNvSpPr>
            <p:nvPr/>
          </p:nvSpPr>
          <p:spPr bwMode="auto">
            <a:xfrm flipV="1">
              <a:off x="4323" y="389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76" name="Line 87"/>
            <p:cNvSpPr>
              <a:spLocks noChangeShapeType="1"/>
            </p:cNvSpPr>
            <p:nvPr/>
          </p:nvSpPr>
          <p:spPr bwMode="auto">
            <a:xfrm>
              <a:off x="3909" y="3577"/>
              <a:ext cx="1" cy="1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77" name="Freeform 88"/>
            <p:cNvSpPr>
              <a:spLocks/>
            </p:cNvSpPr>
            <p:nvPr/>
          </p:nvSpPr>
          <p:spPr bwMode="auto">
            <a:xfrm>
              <a:off x="4421" y="3393"/>
              <a:ext cx="1" cy="356"/>
            </a:xfrm>
            <a:custGeom>
              <a:avLst/>
              <a:gdLst>
                <a:gd name="T0" fmla="*/ 0 w 1"/>
                <a:gd name="T1" fmla="*/ 0 h 356"/>
                <a:gd name="T2" fmla="*/ 0 w 1"/>
                <a:gd name="T3" fmla="*/ 356 h 356"/>
                <a:gd name="T4" fmla="*/ 0 w 1"/>
                <a:gd name="T5" fmla="*/ 0 h 356"/>
                <a:gd name="T6" fmla="*/ 0 60000 65536"/>
                <a:gd name="T7" fmla="*/ 0 60000 65536"/>
                <a:gd name="T8" fmla="*/ 0 60000 65536"/>
                <a:gd name="T9" fmla="*/ 0 w 1"/>
                <a:gd name="T10" fmla="*/ 0 h 356"/>
                <a:gd name="T11" fmla="*/ 1 w 1"/>
                <a:gd name="T12" fmla="*/ 356 h 356"/>
              </a:gdLst>
              <a:ahLst/>
              <a:cxnLst>
                <a:cxn ang="T6">
                  <a:pos x="T0" y="T1"/>
                </a:cxn>
                <a:cxn ang="T7">
                  <a:pos x="T2" y="T3"/>
                </a:cxn>
                <a:cxn ang="T8">
                  <a:pos x="T4" y="T5"/>
                </a:cxn>
              </a:cxnLst>
              <a:rect l="T9" t="T10" r="T11" b="T12"/>
              <a:pathLst>
                <a:path w="1" h="356">
                  <a:moveTo>
                    <a:pt x="0" y="0"/>
                  </a:moveTo>
                  <a:lnTo>
                    <a:pt x="0" y="3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78" name="Freeform 89"/>
            <p:cNvSpPr>
              <a:spLocks/>
            </p:cNvSpPr>
            <p:nvPr/>
          </p:nvSpPr>
          <p:spPr bwMode="auto">
            <a:xfrm>
              <a:off x="4484" y="3258"/>
              <a:ext cx="115" cy="43"/>
            </a:xfrm>
            <a:custGeom>
              <a:avLst/>
              <a:gdLst>
                <a:gd name="T0" fmla="*/ 115 w 115"/>
                <a:gd name="T1" fmla="*/ 0 h 43"/>
                <a:gd name="T2" fmla="*/ 0 w 115"/>
                <a:gd name="T3" fmla="*/ 43 h 43"/>
                <a:gd name="T4" fmla="*/ 115 w 115"/>
                <a:gd name="T5" fmla="*/ 0 h 43"/>
                <a:gd name="T6" fmla="*/ 0 60000 65536"/>
                <a:gd name="T7" fmla="*/ 0 60000 65536"/>
                <a:gd name="T8" fmla="*/ 0 60000 65536"/>
                <a:gd name="T9" fmla="*/ 0 w 115"/>
                <a:gd name="T10" fmla="*/ 0 h 43"/>
                <a:gd name="T11" fmla="*/ 115 w 115"/>
                <a:gd name="T12" fmla="*/ 43 h 43"/>
              </a:gdLst>
              <a:ahLst/>
              <a:cxnLst>
                <a:cxn ang="T6">
                  <a:pos x="T0" y="T1"/>
                </a:cxn>
                <a:cxn ang="T7">
                  <a:pos x="T2" y="T3"/>
                </a:cxn>
                <a:cxn ang="T8">
                  <a:pos x="T4" y="T5"/>
                </a:cxn>
              </a:cxnLst>
              <a:rect l="T9" t="T10" r="T11" b="T12"/>
              <a:pathLst>
                <a:path w="115" h="43">
                  <a:moveTo>
                    <a:pt x="115" y="0"/>
                  </a:moveTo>
                  <a:lnTo>
                    <a:pt x="0" y="43"/>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79" name="Line 90"/>
            <p:cNvSpPr>
              <a:spLocks noChangeShapeType="1"/>
            </p:cNvSpPr>
            <p:nvPr/>
          </p:nvSpPr>
          <p:spPr bwMode="auto">
            <a:xfrm>
              <a:off x="4421" y="3387"/>
              <a:ext cx="1" cy="3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80" name="Line 91"/>
            <p:cNvSpPr>
              <a:spLocks noChangeShapeType="1"/>
            </p:cNvSpPr>
            <p:nvPr/>
          </p:nvSpPr>
          <p:spPr bwMode="auto">
            <a:xfrm flipH="1">
              <a:off x="4484" y="3258"/>
              <a:ext cx="109" cy="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81" name="Freeform 92"/>
            <p:cNvSpPr>
              <a:spLocks/>
            </p:cNvSpPr>
            <p:nvPr/>
          </p:nvSpPr>
          <p:spPr bwMode="auto">
            <a:xfrm>
              <a:off x="4311" y="3154"/>
              <a:ext cx="75" cy="117"/>
            </a:xfrm>
            <a:custGeom>
              <a:avLst/>
              <a:gdLst>
                <a:gd name="T0" fmla="*/ 75 w 75"/>
                <a:gd name="T1" fmla="*/ 117 h 117"/>
                <a:gd name="T2" fmla="*/ 0 w 75"/>
                <a:gd name="T3" fmla="*/ 0 h 117"/>
                <a:gd name="T4" fmla="*/ 75 w 75"/>
                <a:gd name="T5" fmla="*/ 117 h 117"/>
                <a:gd name="T6" fmla="*/ 0 60000 65536"/>
                <a:gd name="T7" fmla="*/ 0 60000 65536"/>
                <a:gd name="T8" fmla="*/ 0 60000 65536"/>
                <a:gd name="T9" fmla="*/ 0 w 75"/>
                <a:gd name="T10" fmla="*/ 0 h 117"/>
                <a:gd name="T11" fmla="*/ 75 w 75"/>
                <a:gd name="T12" fmla="*/ 117 h 117"/>
              </a:gdLst>
              <a:ahLst/>
              <a:cxnLst>
                <a:cxn ang="T6">
                  <a:pos x="T0" y="T1"/>
                </a:cxn>
                <a:cxn ang="T7">
                  <a:pos x="T2" y="T3"/>
                </a:cxn>
                <a:cxn ang="T8">
                  <a:pos x="T4" y="T5"/>
                </a:cxn>
              </a:cxnLst>
              <a:rect l="T9" t="T10" r="T11" b="T12"/>
              <a:pathLst>
                <a:path w="75" h="117">
                  <a:moveTo>
                    <a:pt x="75" y="117"/>
                  </a:moveTo>
                  <a:lnTo>
                    <a:pt x="0" y="0"/>
                  </a:lnTo>
                  <a:lnTo>
                    <a:pt x="75"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82" name="Freeform 93"/>
            <p:cNvSpPr>
              <a:spLocks/>
            </p:cNvSpPr>
            <p:nvPr/>
          </p:nvSpPr>
          <p:spPr bwMode="auto">
            <a:xfrm>
              <a:off x="4306" y="3148"/>
              <a:ext cx="80" cy="123"/>
            </a:xfrm>
            <a:custGeom>
              <a:avLst/>
              <a:gdLst>
                <a:gd name="T0" fmla="*/ 80 w 80"/>
                <a:gd name="T1" fmla="*/ 123 h 123"/>
                <a:gd name="T2" fmla="*/ 74 w 80"/>
                <a:gd name="T3" fmla="*/ 123 h 123"/>
                <a:gd name="T4" fmla="*/ 0 w 80"/>
                <a:gd name="T5" fmla="*/ 6 h 123"/>
                <a:gd name="T6" fmla="*/ 5 w 80"/>
                <a:gd name="T7" fmla="*/ 0 h 123"/>
                <a:gd name="T8" fmla="*/ 80 w 80"/>
                <a:gd name="T9" fmla="*/ 123 h 123"/>
                <a:gd name="T10" fmla="*/ 0 60000 65536"/>
                <a:gd name="T11" fmla="*/ 0 60000 65536"/>
                <a:gd name="T12" fmla="*/ 0 60000 65536"/>
                <a:gd name="T13" fmla="*/ 0 60000 65536"/>
                <a:gd name="T14" fmla="*/ 0 60000 65536"/>
                <a:gd name="T15" fmla="*/ 0 w 80"/>
                <a:gd name="T16" fmla="*/ 0 h 123"/>
                <a:gd name="T17" fmla="*/ 80 w 80"/>
                <a:gd name="T18" fmla="*/ 123 h 123"/>
              </a:gdLst>
              <a:ahLst/>
              <a:cxnLst>
                <a:cxn ang="T10">
                  <a:pos x="T0" y="T1"/>
                </a:cxn>
                <a:cxn ang="T11">
                  <a:pos x="T2" y="T3"/>
                </a:cxn>
                <a:cxn ang="T12">
                  <a:pos x="T4" y="T5"/>
                </a:cxn>
                <a:cxn ang="T13">
                  <a:pos x="T6" y="T7"/>
                </a:cxn>
                <a:cxn ang="T14">
                  <a:pos x="T8" y="T9"/>
                </a:cxn>
              </a:cxnLst>
              <a:rect l="T15" t="T16" r="T17" b="T18"/>
              <a:pathLst>
                <a:path w="80" h="123">
                  <a:moveTo>
                    <a:pt x="80" y="123"/>
                  </a:moveTo>
                  <a:lnTo>
                    <a:pt x="74" y="123"/>
                  </a:lnTo>
                  <a:lnTo>
                    <a:pt x="0" y="6"/>
                  </a:lnTo>
                  <a:lnTo>
                    <a:pt x="5" y="0"/>
                  </a:lnTo>
                  <a:lnTo>
                    <a:pt x="80"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83" name="Freeform 94"/>
            <p:cNvSpPr>
              <a:spLocks/>
            </p:cNvSpPr>
            <p:nvPr/>
          </p:nvSpPr>
          <p:spPr bwMode="auto">
            <a:xfrm>
              <a:off x="4006" y="3902"/>
              <a:ext cx="1" cy="49"/>
            </a:xfrm>
            <a:custGeom>
              <a:avLst/>
              <a:gdLst>
                <a:gd name="T0" fmla="*/ 0 w 1"/>
                <a:gd name="T1" fmla="*/ 0 h 49"/>
                <a:gd name="T2" fmla="*/ 0 w 1"/>
                <a:gd name="T3" fmla="*/ 49 h 49"/>
                <a:gd name="T4" fmla="*/ 0 w 1"/>
                <a:gd name="T5" fmla="*/ 0 h 49"/>
                <a:gd name="T6" fmla="*/ 0 60000 65536"/>
                <a:gd name="T7" fmla="*/ 0 60000 65536"/>
                <a:gd name="T8" fmla="*/ 0 60000 65536"/>
                <a:gd name="T9" fmla="*/ 0 w 1"/>
                <a:gd name="T10" fmla="*/ 0 h 49"/>
                <a:gd name="T11" fmla="*/ 1 w 1"/>
                <a:gd name="T12" fmla="*/ 49 h 49"/>
              </a:gdLst>
              <a:ahLst/>
              <a:cxnLst>
                <a:cxn ang="T6">
                  <a:pos x="T0" y="T1"/>
                </a:cxn>
                <a:cxn ang="T7">
                  <a:pos x="T2" y="T3"/>
                </a:cxn>
                <a:cxn ang="T8">
                  <a:pos x="T4" y="T5"/>
                </a:cxn>
              </a:cxnLst>
              <a:rect l="T9" t="T10" r="T11" b="T12"/>
              <a:pathLst>
                <a:path w="1" h="49">
                  <a:moveTo>
                    <a:pt x="0" y="0"/>
                  </a:moveTo>
                  <a:lnTo>
                    <a:pt x="0" y="4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84" name="Freeform 95"/>
            <p:cNvSpPr>
              <a:spLocks/>
            </p:cNvSpPr>
            <p:nvPr/>
          </p:nvSpPr>
          <p:spPr bwMode="auto">
            <a:xfrm>
              <a:off x="3782" y="3577"/>
              <a:ext cx="127" cy="1"/>
            </a:xfrm>
            <a:custGeom>
              <a:avLst/>
              <a:gdLst>
                <a:gd name="T0" fmla="*/ 0 w 127"/>
                <a:gd name="T1" fmla="*/ 0 h 1"/>
                <a:gd name="T2" fmla="*/ 127 w 127"/>
                <a:gd name="T3" fmla="*/ 0 h 1"/>
                <a:gd name="T4" fmla="*/ 0 w 127"/>
                <a:gd name="T5" fmla="*/ 0 h 1"/>
                <a:gd name="T6" fmla="*/ 0 60000 65536"/>
                <a:gd name="T7" fmla="*/ 0 60000 65536"/>
                <a:gd name="T8" fmla="*/ 0 60000 65536"/>
                <a:gd name="T9" fmla="*/ 0 w 127"/>
                <a:gd name="T10" fmla="*/ 0 h 1"/>
                <a:gd name="T11" fmla="*/ 127 w 127"/>
                <a:gd name="T12" fmla="*/ 1 h 1"/>
              </a:gdLst>
              <a:ahLst/>
              <a:cxnLst>
                <a:cxn ang="T6">
                  <a:pos x="T0" y="T1"/>
                </a:cxn>
                <a:cxn ang="T7">
                  <a:pos x="T2" y="T3"/>
                </a:cxn>
                <a:cxn ang="T8">
                  <a:pos x="T4" y="T5"/>
                </a:cxn>
              </a:cxnLst>
              <a:rect l="T9" t="T10" r="T11" b="T12"/>
              <a:pathLst>
                <a:path w="127" h="1">
                  <a:moveTo>
                    <a:pt x="0" y="0"/>
                  </a:moveTo>
                  <a:lnTo>
                    <a:pt x="12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85" name="Line 96"/>
            <p:cNvSpPr>
              <a:spLocks noChangeShapeType="1"/>
            </p:cNvSpPr>
            <p:nvPr/>
          </p:nvSpPr>
          <p:spPr bwMode="auto">
            <a:xfrm>
              <a:off x="4006" y="389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86" name="Line 97"/>
            <p:cNvSpPr>
              <a:spLocks noChangeShapeType="1"/>
            </p:cNvSpPr>
            <p:nvPr/>
          </p:nvSpPr>
          <p:spPr bwMode="auto">
            <a:xfrm>
              <a:off x="3776" y="3577"/>
              <a:ext cx="13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87" name="Freeform 98"/>
            <p:cNvSpPr>
              <a:spLocks/>
            </p:cNvSpPr>
            <p:nvPr/>
          </p:nvSpPr>
          <p:spPr bwMode="auto">
            <a:xfrm>
              <a:off x="3719" y="3430"/>
              <a:ext cx="1" cy="86"/>
            </a:xfrm>
            <a:custGeom>
              <a:avLst/>
              <a:gdLst>
                <a:gd name="T0" fmla="*/ 0 w 1"/>
                <a:gd name="T1" fmla="*/ 0 h 86"/>
                <a:gd name="T2" fmla="*/ 0 w 1"/>
                <a:gd name="T3" fmla="*/ 86 h 86"/>
                <a:gd name="T4" fmla="*/ 0 w 1"/>
                <a:gd name="T5" fmla="*/ 0 h 86"/>
                <a:gd name="T6" fmla="*/ 0 60000 65536"/>
                <a:gd name="T7" fmla="*/ 0 60000 65536"/>
                <a:gd name="T8" fmla="*/ 0 60000 65536"/>
                <a:gd name="T9" fmla="*/ 0 w 1"/>
                <a:gd name="T10" fmla="*/ 0 h 86"/>
                <a:gd name="T11" fmla="*/ 1 w 1"/>
                <a:gd name="T12" fmla="*/ 86 h 86"/>
              </a:gdLst>
              <a:ahLst/>
              <a:cxnLst>
                <a:cxn ang="T6">
                  <a:pos x="T0" y="T1"/>
                </a:cxn>
                <a:cxn ang="T7">
                  <a:pos x="T2" y="T3"/>
                </a:cxn>
                <a:cxn ang="T8">
                  <a:pos x="T4" y="T5"/>
                </a:cxn>
              </a:cxnLst>
              <a:rect l="T9" t="T10" r="T11" b="T12"/>
              <a:pathLst>
                <a:path w="1" h="86">
                  <a:moveTo>
                    <a:pt x="0" y="0"/>
                  </a:moveTo>
                  <a:lnTo>
                    <a:pt x="0"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88" name="Freeform 99"/>
            <p:cNvSpPr>
              <a:spLocks/>
            </p:cNvSpPr>
            <p:nvPr/>
          </p:nvSpPr>
          <p:spPr bwMode="auto">
            <a:xfrm>
              <a:off x="3592" y="3375"/>
              <a:ext cx="92" cy="1"/>
            </a:xfrm>
            <a:custGeom>
              <a:avLst/>
              <a:gdLst>
                <a:gd name="T0" fmla="*/ 0 w 92"/>
                <a:gd name="T1" fmla="*/ 0 h 1"/>
                <a:gd name="T2" fmla="*/ 92 w 92"/>
                <a:gd name="T3" fmla="*/ 0 h 1"/>
                <a:gd name="T4" fmla="*/ 0 w 92"/>
                <a:gd name="T5" fmla="*/ 0 h 1"/>
                <a:gd name="T6" fmla="*/ 0 60000 65536"/>
                <a:gd name="T7" fmla="*/ 0 60000 65536"/>
                <a:gd name="T8" fmla="*/ 0 60000 65536"/>
                <a:gd name="T9" fmla="*/ 0 w 92"/>
                <a:gd name="T10" fmla="*/ 0 h 1"/>
                <a:gd name="T11" fmla="*/ 92 w 92"/>
                <a:gd name="T12" fmla="*/ 1 h 1"/>
              </a:gdLst>
              <a:ahLst/>
              <a:cxnLst>
                <a:cxn ang="T6">
                  <a:pos x="T0" y="T1"/>
                </a:cxn>
                <a:cxn ang="T7">
                  <a:pos x="T2" y="T3"/>
                </a:cxn>
                <a:cxn ang="T8">
                  <a:pos x="T4" y="T5"/>
                </a:cxn>
              </a:cxnLst>
              <a:rect l="T9" t="T10" r="T11" b="T12"/>
              <a:pathLst>
                <a:path w="92" h="1">
                  <a:moveTo>
                    <a:pt x="0" y="0"/>
                  </a:move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89" name="Line 100"/>
            <p:cNvSpPr>
              <a:spLocks noChangeShapeType="1"/>
            </p:cNvSpPr>
            <p:nvPr/>
          </p:nvSpPr>
          <p:spPr bwMode="auto">
            <a:xfrm>
              <a:off x="3719" y="3430"/>
              <a:ext cx="1" cy="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90" name="Line 101"/>
            <p:cNvSpPr>
              <a:spLocks noChangeShapeType="1"/>
            </p:cNvSpPr>
            <p:nvPr/>
          </p:nvSpPr>
          <p:spPr bwMode="auto">
            <a:xfrm>
              <a:off x="3587" y="3375"/>
              <a:ext cx="9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91" name="Freeform 102"/>
            <p:cNvSpPr>
              <a:spLocks/>
            </p:cNvSpPr>
            <p:nvPr/>
          </p:nvSpPr>
          <p:spPr bwMode="auto">
            <a:xfrm>
              <a:off x="3592" y="3350"/>
              <a:ext cx="92" cy="1"/>
            </a:xfrm>
            <a:custGeom>
              <a:avLst/>
              <a:gdLst>
                <a:gd name="T0" fmla="*/ 0 w 92"/>
                <a:gd name="T1" fmla="*/ 0 h 1"/>
                <a:gd name="T2" fmla="*/ 92 w 92"/>
                <a:gd name="T3" fmla="*/ 0 h 1"/>
                <a:gd name="T4" fmla="*/ 0 w 92"/>
                <a:gd name="T5" fmla="*/ 0 h 1"/>
                <a:gd name="T6" fmla="*/ 0 60000 65536"/>
                <a:gd name="T7" fmla="*/ 0 60000 65536"/>
                <a:gd name="T8" fmla="*/ 0 60000 65536"/>
                <a:gd name="T9" fmla="*/ 0 w 92"/>
                <a:gd name="T10" fmla="*/ 0 h 1"/>
                <a:gd name="T11" fmla="*/ 92 w 92"/>
                <a:gd name="T12" fmla="*/ 1 h 1"/>
              </a:gdLst>
              <a:ahLst/>
              <a:cxnLst>
                <a:cxn ang="T6">
                  <a:pos x="T0" y="T1"/>
                </a:cxn>
                <a:cxn ang="T7">
                  <a:pos x="T2" y="T3"/>
                </a:cxn>
                <a:cxn ang="T8">
                  <a:pos x="T4" y="T5"/>
                </a:cxn>
              </a:cxnLst>
              <a:rect l="T9" t="T10" r="T11" b="T12"/>
              <a:pathLst>
                <a:path w="92" h="1">
                  <a:moveTo>
                    <a:pt x="0" y="0"/>
                  </a:move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92" name="Freeform 103"/>
            <p:cNvSpPr>
              <a:spLocks/>
            </p:cNvSpPr>
            <p:nvPr/>
          </p:nvSpPr>
          <p:spPr bwMode="auto">
            <a:xfrm>
              <a:off x="3776" y="3363"/>
              <a:ext cx="87" cy="1"/>
            </a:xfrm>
            <a:custGeom>
              <a:avLst/>
              <a:gdLst>
                <a:gd name="T0" fmla="*/ 87 w 87"/>
                <a:gd name="T1" fmla="*/ 0 h 1"/>
                <a:gd name="T2" fmla="*/ 0 w 87"/>
                <a:gd name="T3" fmla="*/ 0 h 1"/>
                <a:gd name="T4" fmla="*/ 87 w 87"/>
                <a:gd name="T5" fmla="*/ 0 h 1"/>
                <a:gd name="T6" fmla="*/ 0 60000 65536"/>
                <a:gd name="T7" fmla="*/ 0 60000 65536"/>
                <a:gd name="T8" fmla="*/ 0 60000 65536"/>
                <a:gd name="T9" fmla="*/ 0 w 87"/>
                <a:gd name="T10" fmla="*/ 0 h 1"/>
                <a:gd name="T11" fmla="*/ 87 w 87"/>
                <a:gd name="T12" fmla="*/ 1 h 1"/>
              </a:gdLst>
              <a:ahLst/>
              <a:cxnLst>
                <a:cxn ang="T6">
                  <a:pos x="T0" y="T1"/>
                </a:cxn>
                <a:cxn ang="T7">
                  <a:pos x="T2" y="T3"/>
                </a:cxn>
                <a:cxn ang="T8">
                  <a:pos x="T4" y="T5"/>
                </a:cxn>
              </a:cxnLst>
              <a:rect l="T9" t="T10" r="T11" b="T12"/>
              <a:pathLst>
                <a:path w="87" h="1">
                  <a:moveTo>
                    <a:pt x="87" y="0"/>
                  </a:moveTo>
                  <a:lnTo>
                    <a:pt x="0" y="0"/>
                  </a:lnTo>
                  <a:lnTo>
                    <a:pt x="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93" name="Line 104"/>
            <p:cNvSpPr>
              <a:spLocks noChangeShapeType="1"/>
            </p:cNvSpPr>
            <p:nvPr/>
          </p:nvSpPr>
          <p:spPr bwMode="auto">
            <a:xfrm>
              <a:off x="3587" y="3350"/>
              <a:ext cx="9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94" name="Line 105"/>
            <p:cNvSpPr>
              <a:spLocks noChangeShapeType="1"/>
            </p:cNvSpPr>
            <p:nvPr/>
          </p:nvSpPr>
          <p:spPr bwMode="auto">
            <a:xfrm flipH="1">
              <a:off x="3771" y="3363"/>
              <a:ext cx="8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95" name="Freeform 106"/>
            <p:cNvSpPr>
              <a:spLocks/>
            </p:cNvSpPr>
            <p:nvPr/>
          </p:nvSpPr>
          <p:spPr bwMode="auto">
            <a:xfrm>
              <a:off x="3719" y="3228"/>
              <a:ext cx="1" cy="73"/>
            </a:xfrm>
            <a:custGeom>
              <a:avLst/>
              <a:gdLst>
                <a:gd name="T0" fmla="*/ 0 w 1"/>
                <a:gd name="T1" fmla="*/ 0 h 73"/>
                <a:gd name="T2" fmla="*/ 0 w 1"/>
                <a:gd name="T3" fmla="*/ 73 h 73"/>
                <a:gd name="T4" fmla="*/ 0 w 1"/>
                <a:gd name="T5" fmla="*/ 0 h 73"/>
                <a:gd name="T6" fmla="*/ 0 60000 65536"/>
                <a:gd name="T7" fmla="*/ 0 60000 65536"/>
                <a:gd name="T8" fmla="*/ 0 60000 65536"/>
                <a:gd name="T9" fmla="*/ 0 w 1"/>
                <a:gd name="T10" fmla="*/ 0 h 73"/>
                <a:gd name="T11" fmla="*/ 1 w 1"/>
                <a:gd name="T12" fmla="*/ 73 h 73"/>
              </a:gdLst>
              <a:ahLst/>
              <a:cxnLst>
                <a:cxn ang="T6">
                  <a:pos x="T0" y="T1"/>
                </a:cxn>
                <a:cxn ang="T7">
                  <a:pos x="T2" y="T3"/>
                </a:cxn>
                <a:cxn ang="T8">
                  <a:pos x="T4" y="T5"/>
                </a:cxn>
              </a:cxnLst>
              <a:rect l="T9" t="T10" r="T11" b="T12"/>
              <a:pathLst>
                <a:path w="1" h="73">
                  <a:moveTo>
                    <a:pt x="0" y="0"/>
                  </a:moveTo>
                  <a:lnTo>
                    <a:pt x="0" y="7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96" name="Freeform 107"/>
            <p:cNvSpPr>
              <a:spLocks/>
            </p:cNvSpPr>
            <p:nvPr/>
          </p:nvSpPr>
          <p:spPr bwMode="auto">
            <a:xfrm>
              <a:off x="3144" y="1694"/>
              <a:ext cx="1" cy="80"/>
            </a:xfrm>
            <a:custGeom>
              <a:avLst/>
              <a:gdLst>
                <a:gd name="T0" fmla="*/ 0 w 1"/>
                <a:gd name="T1" fmla="*/ 0 h 80"/>
                <a:gd name="T2" fmla="*/ 0 w 1"/>
                <a:gd name="T3" fmla="*/ 80 h 80"/>
                <a:gd name="T4" fmla="*/ 0 w 1"/>
                <a:gd name="T5" fmla="*/ 0 h 80"/>
                <a:gd name="T6" fmla="*/ 0 60000 65536"/>
                <a:gd name="T7" fmla="*/ 0 60000 65536"/>
                <a:gd name="T8" fmla="*/ 0 60000 65536"/>
                <a:gd name="T9" fmla="*/ 0 w 1"/>
                <a:gd name="T10" fmla="*/ 0 h 80"/>
                <a:gd name="T11" fmla="*/ 1 w 1"/>
                <a:gd name="T12" fmla="*/ 80 h 80"/>
              </a:gdLst>
              <a:ahLst/>
              <a:cxnLst>
                <a:cxn ang="T6">
                  <a:pos x="T0" y="T1"/>
                </a:cxn>
                <a:cxn ang="T7">
                  <a:pos x="T2" y="T3"/>
                </a:cxn>
                <a:cxn ang="T8">
                  <a:pos x="T4" y="T5"/>
                </a:cxn>
              </a:cxnLst>
              <a:rect l="T9" t="T10" r="T11" b="T12"/>
              <a:pathLst>
                <a:path w="1" h="80">
                  <a:moveTo>
                    <a:pt x="0" y="0"/>
                  </a:moveTo>
                  <a:lnTo>
                    <a:pt x="0" y="8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097" name="Line 108"/>
            <p:cNvSpPr>
              <a:spLocks noChangeShapeType="1"/>
            </p:cNvSpPr>
            <p:nvPr/>
          </p:nvSpPr>
          <p:spPr bwMode="auto">
            <a:xfrm>
              <a:off x="3719" y="3221"/>
              <a:ext cx="1" cy="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98" name="Line 109"/>
            <p:cNvSpPr>
              <a:spLocks noChangeShapeType="1"/>
            </p:cNvSpPr>
            <p:nvPr/>
          </p:nvSpPr>
          <p:spPr bwMode="auto">
            <a:xfrm>
              <a:off x="3138" y="1688"/>
              <a:ext cx="1" cy="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099" name="Freeform 110"/>
            <p:cNvSpPr>
              <a:spLocks/>
            </p:cNvSpPr>
            <p:nvPr/>
          </p:nvSpPr>
          <p:spPr bwMode="auto">
            <a:xfrm>
              <a:off x="3012" y="1639"/>
              <a:ext cx="92" cy="1"/>
            </a:xfrm>
            <a:custGeom>
              <a:avLst/>
              <a:gdLst>
                <a:gd name="T0" fmla="*/ 0 w 92"/>
                <a:gd name="T1" fmla="*/ 0 h 1"/>
                <a:gd name="T2" fmla="*/ 92 w 92"/>
                <a:gd name="T3" fmla="*/ 0 h 1"/>
                <a:gd name="T4" fmla="*/ 0 w 92"/>
                <a:gd name="T5" fmla="*/ 0 h 1"/>
                <a:gd name="T6" fmla="*/ 0 60000 65536"/>
                <a:gd name="T7" fmla="*/ 0 60000 65536"/>
                <a:gd name="T8" fmla="*/ 0 60000 65536"/>
                <a:gd name="T9" fmla="*/ 0 w 92"/>
                <a:gd name="T10" fmla="*/ 0 h 1"/>
                <a:gd name="T11" fmla="*/ 92 w 92"/>
                <a:gd name="T12" fmla="*/ 1 h 1"/>
              </a:gdLst>
              <a:ahLst/>
              <a:cxnLst>
                <a:cxn ang="T6">
                  <a:pos x="T0" y="T1"/>
                </a:cxn>
                <a:cxn ang="T7">
                  <a:pos x="T2" y="T3"/>
                </a:cxn>
                <a:cxn ang="T8">
                  <a:pos x="T4" y="T5"/>
                </a:cxn>
              </a:cxnLst>
              <a:rect l="T9" t="T10" r="T11" b="T12"/>
              <a:pathLst>
                <a:path w="92" h="1">
                  <a:moveTo>
                    <a:pt x="0" y="0"/>
                  </a:move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100" name="Freeform 111"/>
            <p:cNvSpPr>
              <a:spLocks/>
            </p:cNvSpPr>
            <p:nvPr/>
          </p:nvSpPr>
          <p:spPr bwMode="auto">
            <a:xfrm>
              <a:off x="3012" y="1614"/>
              <a:ext cx="92" cy="1"/>
            </a:xfrm>
            <a:custGeom>
              <a:avLst/>
              <a:gdLst>
                <a:gd name="T0" fmla="*/ 0 w 92"/>
                <a:gd name="T1" fmla="*/ 0 h 1"/>
                <a:gd name="T2" fmla="*/ 92 w 92"/>
                <a:gd name="T3" fmla="*/ 0 h 1"/>
                <a:gd name="T4" fmla="*/ 0 w 92"/>
                <a:gd name="T5" fmla="*/ 0 h 1"/>
                <a:gd name="T6" fmla="*/ 0 60000 65536"/>
                <a:gd name="T7" fmla="*/ 0 60000 65536"/>
                <a:gd name="T8" fmla="*/ 0 60000 65536"/>
                <a:gd name="T9" fmla="*/ 0 w 92"/>
                <a:gd name="T10" fmla="*/ 0 h 1"/>
                <a:gd name="T11" fmla="*/ 92 w 92"/>
                <a:gd name="T12" fmla="*/ 1 h 1"/>
              </a:gdLst>
              <a:ahLst/>
              <a:cxnLst>
                <a:cxn ang="T6">
                  <a:pos x="T0" y="T1"/>
                </a:cxn>
                <a:cxn ang="T7">
                  <a:pos x="T2" y="T3"/>
                </a:cxn>
                <a:cxn ang="T8">
                  <a:pos x="T4" y="T5"/>
                </a:cxn>
              </a:cxnLst>
              <a:rect l="T9" t="T10" r="T11" b="T12"/>
              <a:pathLst>
                <a:path w="92" h="1">
                  <a:moveTo>
                    <a:pt x="0" y="0"/>
                  </a:move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101" name="Line 112"/>
            <p:cNvSpPr>
              <a:spLocks noChangeShapeType="1"/>
            </p:cNvSpPr>
            <p:nvPr/>
          </p:nvSpPr>
          <p:spPr bwMode="auto">
            <a:xfrm>
              <a:off x="3006" y="1633"/>
              <a:ext cx="9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102" name="Line 113"/>
            <p:cNvSpPr>
              <a:spLocks noChangeShapeType="1"/>
            </p:cNvSpPr>
            <p:nvPr/>
          </p:nvSpPr>
          <p:spPr bwMode="auto">
            <a:xfrm>
              <a:off x="3006" y="1608"/>
              <a:ext cx="9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103" name="Freeform 114"/>
            <p:cNvSpPr>
              <a:spLocks/>
            </p:cNvSpPr>
            <p:nvPr/>
          </p:nvSpPr>
          <p:spPr bwMode="auto">
            <a:xfrm>
              <a:off x="3196" y="1626"/>
              <a:ext cx="86" cy="1"/>
            </a:xfrm>
            <a:custGeom>
              <a:avLst/>
              <a:gdLst>
                <a:gd name="T0" fmla="*/ 86 w 86"/>
                <a:gd name="T1" fmla="*/ 0 h 1"/>
                <a:gd name="T2" fmla="*/ 0 w 86"/>
                <a:gd name="T3" fmla="*/ 0 h 1"/>
                <a:gd name="T4" fmla="*/ 86 w 86"/>
                <a:gd name="T5" fmla="*/ 0 h 1"/>
                <a:gd name="T6" fmla="*/ 0 60000 65536"/>
                <a:gd name="T7" fmla="*/ 0 60000 65536"/>
                <a:gd name="T8" fmla="*/ 0 60000 65536"/>
                <a:gd name="T9" fmla="*/ 0 w 86"/>
                <a:gd name="T10" fmla="*/ 0 h 1"/>
                <a:gd name="T11" fmla="*/ 86 w 86"/>
                <a:gd name="T12" fmla="*/ 1 h 1"/>
              </a:gdLst>
              <a:ahLst/>
              <a:cxnLst>
                <a:cxn ang="T6">
                  <a:pos x="T0" y="T1"/>
                </a:cxn>
                <a:cxn ang="T7">
                  <a:pos x="T2" y="T3"/>
                </a:cxn>
                <a:cxn ang="T8">
                  <a:pos x="T4" y="T5"/>
                </a:cxn>
              </a:cxnLst>
              <a:rect l="T9" t="T10" r="T11" b="T12"/>
              <a:pathLst>
                <a:path w="86" h="1">
                  <a:moveTo>
                    <a:pt x="86" y="0"/>
                  </a:moveTo>
                  <a:lnTo>
                    <a:pt x="0" y="0"/>
                  </a:lnTo>
                  <a:lnTo>
                    <a:pt x="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104" name="Freeform 115"/>
            <p:cNvSpPr>
              <a:spLocks/>
            </p:cNvSpPr>
            <p:nvPr/>
          </p:nvSpPr>
          <p:spPr bwMode="auto">
            <a:xfrm>
              <a:off x="3144" y="1479"/>
              <a:ext cx="1" cy="86"/>
            </a:xfrm>
            <a:custGeom>
              <a:avLst/>
              <a:gdLst>
                <a:gd name="T0" fmla="*/ 0 w 1"/>
                <a:gd name="T1" fmla="*/ 0 h 86"/>
                <a:gd name="T2" fmla="*/ 0 w 1"/>
                <a:gd name="T3" fmla="*/ 86 h 86"/>
                <a:gd name="T4" fmla="*/ 0 w 1"/>
                <a:gd name="T5" fmla="*/ 0 h 86"/>
                <a:gd name="T6" fmla="*/ 0 60000 65536"/>
                <a:gd name="T7" fmla="*/ 0 60000 65536"/>
                <a:gd name="T8" fmla="*/ 0 60000 65536"/>
                <a:gd name="T9" fmla="*/ 0 w 1"/>
                <a:gd name="T10" fmla="*/ 0 h 86"/>
                <a:gd name="T11" fmla="*/ 1 w 1"/>
                <a:gd name="T12" fmla="*/ 86 h 86"/>
              </a:gdLst>
              <a:ahLst/>
              <a:cxnLst>
                <a:cxn ang="T6">
                  <a:pos x="T0" y="T1"/>
                </a:cxn>
                <a:cxn ang="T7">
                  <a:pos x="T2" y="T3"/>
                </a:cxn>
                <a:cxn ang="T8">
                  <a:pos x="T4" y="T5"/>
                </a:cxn>
              </a:cxnLst>
              <a:rect l="T9" t="T10" r="T11" b="T12"/>
              <a:pathLst>
                <a:path w="1" h="86">
                  <a:moveTo>
                    <a:pt x="0" y="0"/>
                  </a:moveTo>
                  <a:lnTo>
                    <a:pt x="0"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105" name="Line 116"/>
            <p:cNvSpPr>
              <a:spLocks noChangeShapeType="1"/>
            </p:cNvSpPr>
            <p:nvPr/>
          </p:nvSpPr>
          <p:spPr bwMode="auto">
            <a:xfrm flipH="1">
              <a:off x="3190" y="1620"/>
              <a:ext cx="8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106" name="Line 117"/>
            <p:cNvSpPr>
              <a:spLocks noChangeShapeType="1"/>
            </p:cNvSpPr>
            <p:nvPr/>
          </p:nvSpPr>
          <p:spPr bwMode="auto">
            <a:xfrm>
              <a:off x="3138" y="1473"/>
              <a:ext cx="1" cy="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107" name="Freeform 118"/>
            <p:cNvSpPr>
              <a:spLocks/>
            </p:cNvSpPr>
            <p:nvPr/>
          </p:nvSpPr>
          <p:spPr bwMode="auto">
            <a:xfrm>
              <a:off x="3144" y="1197"/>
              <a:ext cx="1" cy="153"/>
            </a:xfrm>
            <a:custGeom>
              <a:avLst/>
              <a:gdLst>
                <a:gd name="T0" fmla="*/ 0 w 1"/>
                <a:gd name="T1" fmla="*/ 0 h 153"/>
                <a:gd name="T2" fmla="*/ 0 w 1"/>
                <a:gd name="T3" fmla="*/ 153 h 153"/>
                <a:gd name="T4" fmla="*/ 0 w 1"/>
                <a:gd name="T5" fmla="*/ 0 h 153"/>
                <a:gd name="T6" fmla="*/ 0 60000 65536"/>
                <a:gd name="T7" fmla="*/ 0 60000 65536"/>
                <a:gd name="T8" fmla="*/ 0 60000 65536"/>
                <a:gd name="T9" fmla="*/ 0 w 1"/>
                <a:gd name="T10" fmla="*/ 0 h 153"/>
                <a:gd name="T11" fmla="*/ 1 w 1"/>
                <a:gd name="T12" fmla="*/ 153 h 153"/>
              </a:gdLst>
              <a:ahLst/>
              <a:cxnLst>
                <a:cxn ang="T6">
                  <a:pos x="T0" y="T1"/>
                </a:cxn>
                <a:cxn ang="T7">
                  <a:pos x="T2" y="T3"/>
                </a:cxn>
                <a:cxn ang="T8">
                  <a:pos x="T4" y="T5"/>
                </a:cxn>
              </a:cxnLst>
              <a:rect l="T9" t="T10" r="T11" b="T12"/>
              <a:pathLst>
                <a:path w="1" h="153">
                  <a:moveTo>
                    <a:pt x="0" y="0"/>
                  </a:moveTo>
                  <a:lnTo>
                    <a:pt x="0" y="1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108" name="Freeform 119"/>
            <p:cNvSpPr>
              <a:spLocks/>
            </p:cNvSpPr>
            <p:nvPr/>
          </p:nvSpPr>
          <p:spPr bwMode="auto">
            <a:xfrm>
              <a:off x="3431" y="2571"/>
              <a:ext cx="1" cy="86"/>
            </a:xfrm>
            <a:custGeom>
              <a:avLst/>
              <a:gdLst>
                <a:gd name="T0" fmla="*/ 0 w 1"/>
                <a:gd name="T1" fmla="*/ 0 h 86"/>
                <a:gd name="T2" fmla="*/ 0 w 1"/>
                <a:gd name="T3" fmla="*/ 86 h 86"/>
                <a:gd name="T4" fmla="*/ 0 w 1"/>
                <a:gd name="T5" fmla="*/ 0 h 86"/>
                <a:gd name="T6" fmla="*/ 0 60000 65536"/>
                <a:gd name="T7" fmla="*/ 0 60000 65536"/>
                <a:gd name="T8" fmla="*/ 0 60000 65536"/>
                <a:gd name="T9" fmla="*/ 0 w 1"/>
                <a:gd name="T10" fmla="*/ 0 h 86"/>
                <a:gd name="T11" fmla="*/ 1 w 1"/>
                <a:gd name="T12" fmla="*/ 86 h 86"/>
              </a:gdLst>
              <a:ahLst/>
              <a:cxnLst>
                <a:cxn ang="T6">
                  <a:pos x="T0" y="T1"/>
                </a:cxn>
                <a:cxn ang="T7">
                  <a:pos x="T2" y="T3"/>
                </a:cxn>
                <a:cxn ang="T8">
                  <a:pos x="T4" y="T5"/>
                </a:cxn>
              </a:cxnLst>
              <a:rect l="T9" t="T10" r="T11" b="T12"/>
              <a:pathLst>
                <a:path w="1" h="86">
                  <a:moveTo>
                    <a:pt x="0" y="0"/>
                  </a:moveTo>
                  <a:lnTo>
                    <a:pt x="0"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109" name="Line 120"/>
            <p:cNvSpPr>
              <a:spLocks noChangeShapeType="1"/>
            </p:cNvSpPr>
            <p:nvPr/>
          </p:nvSpPr>
          <p:spPr bwMode="auto">
            <a:xfrm>
              <a:off x="3138" y="1191"/>
              <a:ext cx="1" cy="1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110" name="Line 121"/>
            <p:cNvSpPr>
              <a:spLocks noChangeShapeType="1"/>
            </p:cNvSpPr>
            <p:nvPr/>
          </p:nvSpPr>
          <p:spPr bwMode="auto">
            <a:xfrm>
              <a:off x="3431" y="2571"/>
              <a:ext cx="1" cy="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111" name="Freeform 122"/>
            <p:cNvSpPr>
              <a:spLocks/>
            </p:cNvSpPr>
            <p:nvPr/>
          </p:nvSpPr>
          <p:spPr bwMode="auto">
            <a:xfrm>
              <a:off x="3299" y="2516"/>
              <a:ext cx="92" cy="1"/>
            </a:xfrm>
            <a:custGeom>
              <a:avLst/>
              <a:gdLst>
                <a:gd name="T0" fmla="*/ 0 w 92"/>
                <a:gd name="T1" fmla="*/ 0 h 1"/>
                <a:gd name="T2" fmla="*/ 92 w 92"/>
                <a:gd name="T3" fmla="*/ 0 h 1"/>
                <a:gd name="T4" fmla="*/ 0 w 92"/>
                <a:gd name="T5" fmla="*/ 0 h 1"/>
                <a:gd name="T6" fmla="*/ 0 60000 65536"/>
                <a:gd name="T7" fmla="*/ 0 60000 65536"/>
                <a:gd name="T8" fmla="*/ 0 60000 65536"/>
                <a:gd name="T9" fmla="*/ 0 w 92"/>
                <a:gd name="T10" fmla="*/ 0 h 1"/>
                <a:gd name="T11" fmla="*/ 92 w 92"/>
                <a:gd name="T12" fmla="*/ 1 h 1"/>
              </a:gdLst>
              <a:ahLst/>
              <a:cxnLst>
                <a:cxn ang="T6">
                  <a:pos x="T0" y="T1"/>
                </a:cxn>
                <a:cxn ang="T7">
                  <a:pos x="T2" y="T3"/>
                </a:cxn>
                <a:cxn ang="T8">
                  <a:pos x="T4" y="T5"/>
                </a:cxn>
              </a:cxnLst>
              <a:rect l="T9" t="T10" r="T11" b="T12"/>
              <a:pathLst>
                <a:path w="92" h="1">
                  <a:moveTo>
                    <a:pt x="0" y="0"/>
                  </a:move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112" name="Freeform 123"/>
            <p:cNvSpPr>
              <a:spLocks/>
            </p:cNvSpPr>
            <p:nvPr/>
          </p:nvSpPr>
          <p:spPr bwMode="auto">
            <a:xfrm>
              <a:off x="3299" y="2491"/>
              <a:ext cx="92" cy="1"/>
            </a:xfrm>
            <a:custGeom>
              <a:avLst/>
              <a:gdLst>
                <a:gd name="T0" fmla="*/ 0 w 92"/>
                <a:gd name="T1" fmla="*/ 0 h 1"/>
                <a:gd name="T2" fmla="*/ 92 w 92"/>
                <a:gd name="T3" fmla="*/ 0 h 1"/>
                <a:gd name="T4" fmla="*/ 0 w 92"/>
                <a:gd name="T5" fmla="*/ 0 h 1"/>
                <a:gd name="T6" fmla="*/ 0 60000 65536"/>
                <a:gd name="T7" fmla="*/ 0 60000 65536"/>
                <a:gd name="T8" fmla="*/ 0 60000 65536"/>
                <a:gd name="T9" fmla="*/ 0 w 92"/>
                <a:gd name="T10" fmla="*/ 0 h 1"/>
                <a:gd name="T11" fmla="*/ 92 w 92"/>
                <a:gd name="T12" fmla="*/ 1 h 1"/>
              </a:gdLst>
              <a:ahLst/>
              <a:cxnLst>
                <a:cxn ang="T6">
                  <a:pos x="T0" y="T1"/>
                </a:cxn>
                <a:cxn ang="T7">
                  <a:pos x="T2" y="T3"/>
                </a:cxn>
                <a:cxn ang="T8">
                  <a:pos x="T4" y="T5"/>
                </a:cxn>
              </a:cxnLst>
              <a:rect l="T9" t="T10" r="T11" b="T12"/>
              <a:pathLst>
                <a:path w="92" h="1">
                  <a:moveTo>
                    <a:pt x="0" y="0"/>
                  </a:move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113" name="Line 124"/>
            <p:cNvSpPr>
              <a:spLocks noChangeShapeType="1"/>
            </p:cNvSpPr>
            <p:nvPr/>
          </p:nvSpPr>
          <p:spPr bwMode="auto">
            <a:xfrm>
              <a:off x="3299" y="2516"/>
              <a:ext cx="9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114" name="Line 125"/>
            <p:cNvSpPr>
              <a:spLocks noChangeShapeType="1"/>
            </p:cNvSpPr>
            <p:nvPr/>
          </p:nvSpPr>
          <p:spPr bwMode="auto">
            <a:xfrm>
              <a:off x="3299" y="2485"/>
              <a:ext cx="9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115" name="Freeform 126"/>
            <p:cNvSpPr>
              <a:spLocks/>
            </p:cNvSpPr>
            <p:nvPr/>
          </p:nvSpPr>
          <p:spPr bwMode="auto">
            <a:xfrm>
              <a:off x="3489" y="2504"/>
              <a:ext cx="80" cy="1"/>
            </a:xfrm>
            <a:custGeom>
              <a:avLst/>
              <a:gdLst>
                <a:gd name="T0" fmla="*/ 80 w 80"/>
                <a:gd name="T1" fmla="*/ 0 h 1"/>
                <a:gd name="T2" fmla="*/ 0 w 80"/>
                <a:gd name="T3" fmla="*/ 0 h 1"/>
                <a:gd name="T4" fmla="*/ 80 w 80"/>
                <a:gd name="T5" fmla="*/ 0 h 1"/>
                <a:gd name="T6" fmla="*/ 0 60000 65536"/>
                <a:gd name="T7" fmla="*/ 0 60000 65536"/>
                <a:gd name="T8" fmla="*/ 0 60000 65536"/>
                <a:gd name="T9" fmla="*/ 0 w 80"/>
                <a:gd name="T10" fmla="*/ 0 h 1"/>
                <a:gd name="T11" fmla="*/ 80 w 80"/>
                <a:gd name="T12" fmla="*/ 1 h 1"/>
              </a:gdLst>
              <a:ahLst/>
              <a:cxnLst>
                <a:cxn ang="T6">
                  <a:pos x="T0" y="T1"/>
                </a:cxn>
                <a:cxn ang="T7">
                  <a:pos x="T2" y="T3"/>
                </a:cxn>
                <a:cxn ang="T8">
                  <a:pos x="T4" y="T5"/>
                </a:cxn>
              </a:cxnLst>
              <a:rect l="T9" t="T10" r="T11" b="T12"/>
              <a:pathLst>
                <a:path w="80" h="1">
                  <a:moveTo>
                    <a:pt x="80" y="0"/>
                  </a:moveTo>
                  <a:lnTo>
                    <a:pt x="0" y="0"/>
                  </a:lnTo>
                  <a:lnTo>
                    <a:pt x="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116" name="Freeform 127"/>
            <p:cNvSpPr>
              <a:spLocks/>
            </p:cNvSpPr>
            <p:nvPr/>
          </p:nvSpPr>
          <p:spPr bwMode="auto">
            <a:xfrm>
              <a:off x="3431" y="2356"/>
              <a:ext cx="1" cy="86"/>
            </a:xfrm>
            <a:custGeom>
              <a:avLst/>
              <a:gdLst>
                <a:gd name="T0" fmla="*/ 0 w 1"/>
                <a:gd name="T1" fmla="*/ 0 h 86"/>
                <a:gd name="T2" fmla="*/ 0 w 1"/>
                <a:gd name="T3" fmla="*/ 86 h 86"/>
                <a:gd name="T4" fmla="*/ 0 w 1"/>
                <a:gd name="T5" fmla="*/ 0 h 86"/>
                <a:gd name="T6" fmla="*/ 0 60000 65536"/>
                <a:gd name="T7" fmla="*/ 0 60000 65536"/>
                <a:gd name="T8" fmla="*/ 0 60000 65536"/>
                <a:gd name="T9" fmla="*/ 0 w 1"/>
                <a:gd name="T10" fmla="*/ 0 h 86"/>
                <a:gd name="T11" fmla="*/ 1 w 1"/>
                <a:gd name="T12" fmla="*/ 86 h 86"/>
              </a:gdLst>
              <a:ahLst/>
              <a:cxnLst>
                <a:cxn ang="T6">
                  <a:pos x="T0" y="T1"/>
                </a:cxn>
                <a:cxn ang="T7">
                  <a:pos x="T2" y="T3"/>
                </a:cxn>
                <a:cxn ang="T8">
                  <a:pos x="T4" y="T5"/>
                </a:cxn>
              </a:cxnLst>
              <a:rect l="T9" t="T10" r="T11" b="T12"/>
              <a:pathLst>
                <a:path w="1" h="86">
                  <a:moveTo>
                    <a:pt x="0" y="0"/>
                  </a:moveTo>
                  <a:lnTo>
                    <a:pt x="0"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117" name="Line 128"/>
            <p:cNvSpPr>
              <a:spLocks noChangeShapeType="1"/>
            </p:cNvSpPr>
            <p:nvPr/>
          </p:nvSpPr>
          <p:spPr bwMode="auto">
            <a:xfrm flipH="1">
              <a:off x="3483" y="2498"/>
              <a:ext cx="8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118" name="Line 129"/>
            <p:cNvSpPr>
              <a:spLocks noChangeShapeType="1"/>
            </p:cNvSpPr>
            <p:nvPr/>
          </p:nvSpPr>
          <p:spPr bwMode="auto">
            <a:xfrm>
              <a:off x="3431" y="2356"/>
              <a:ext cx="1" cy="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119" name="Freeform 130"/>
            <p:cNvSpPr>
              <a:spLocks/>
            </p:cNvSpPr>
            <p:nvPr/>
          </p:nvSpPr>
          <p:spPr bwMode="auto">
            <a:xfrm>
              <a:off x="3426" y="2160"/>
              <a:ext cx="5" cy="68"/>
            </a:xfrm>
            <a:custGeom>
              <a:avLst/>
              <a:gdLst>
                <a:gd name="T0" fmla="*/ 0 w 5"/>
                <a:gd name="T1" fmla="*/ 0 h 68"/>
                <a:gd name="T2" fmla="*/ 5 w 5"/>
                <a:gd name="T3" fmla="*/ 68 h 68"/>
                <a:gd name="T4" fmla="*/ 0 w 5"/>
                <a:gd name="T5" fmla="*/ 0 h 68"/>
                <a:gd name="T6" fmla="*/ 0 60000 65536"/>
                <a:gd name="T7" fmla="*/ 0 60000 65536"/>
                <a:gd name="T8" fmla="*/ 0 60000 65536"/>
                <a:gd name="T9" fmla="*/ 0 w 5"/>
                <a:gd name="T10" fmla="*/ 0 h 68"/>
                <a:gd name="T11" fmla="*/ 5 w 5"/>
                <a:gd name="T12" fmla="*/ 68 h 68"/>
              </a:gdLst>
              <a:ahLst/>
              <a:cxnLst>
                <a:cxn ang="T6">
                  <a:pos x="T0" y="T1"/>
                </a:cxn>
                <a:cxn ang="T7">
                  <a:pos x="T2" y="T3"/>
                </a:cxn>
                <a:cxn ang="T8">
                  <a:pos x="T4" y="T5"/>
                </a:cxn>
              </a:cxnLst>
              <a:rect l="T9" t="T10" r="T11" b="T12"/>
              <a:pathLst>
                <a:path w="5" h="68">
                  <a:moveTo>
                    <a:pt x="0" y="0"/>
                  </a:moveTo>
                  <a:lnTo>
                    <a:pt x="5" y="6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120" name="Line 131"/>
            <p:cNvSpPr>
              <a:spLocks noChangeShapeType="1"/>
            </p:cNvSpPr>
            <p:nvPr/>
          </p:nvSpPr>
          <p:spPr bwMode="auto">
            <a:xfrm>
              <a:off x="3426" y="2154"/>
              <a:ext cx="1" cy="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121" name="Rectangle 132"/>
            <p:cNvSpPr>
              <a:spLocks noChangeArrowheads="1"/>
            </p:cNvSpPr>
            <p:nvPr/>
          </p:nvSpPr>
          <p:spPr bwMode="auto">
            <a:xfrm>
              <a:off x="4314" y="1243"/>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81122" name="Rectangle 133"/>
            <p:cNvSpPr>
              <a:spLocks noChangeArrowheads="1"/>
            </p:cNvSpPr>
            <p:nvPr/>
          </p:nvSpPr>
          <p:spPr bwMode="auto">
            <a:xfrm>
              <a:off x="4153" y="1568"/>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81123" name="Rectangle 134"/>
            <p:cNvSpPr>
              <a:spLocks noChangeArrowheads="1"/>
            </p:cNvSpPr>
            <p:nvPr/>
          </p:nvSpPr>
          <p:spPr bwMode="auto">
            <a:xfrm>
              <a:off x="3808" y="1525"/>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81124" name="Rectangle 135"/>
            <p:cNvSpPr>
              <a:spLocks noChangeArrowheads="1"/>
            </p:cNvSpPr>
            <p:nvPr/>
          </p:nvSpPr>
          <p:spPr bwMode="auto">
            <a:xfrm>
              <a:off x="3808" y="1175"/>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81125" name="Rectangle 136"/>
            <p:cNvSpPr>
              <a:spLocks noChangeArrowheads="1"/>
            </p:cNvSpPr>
            <p:nvPr/>
          </p:nvSpPr>
          <p:spPr bwMode="auto">
            <a:xfrm>
              <a:off x="4153" y="92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81126" name="Rectangle 137"/>
            <p:cNvSpPr>
              <a:spLocks noChangeArrowheads="1"/>
            </p:cNvSpPr>
            <p:nvPr/>
          </p:nvSpPr>
          <p:spPr bwMode="auto">
            <a:xfrm>
              <a:off x="4222" y="92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2000">
                <a:latin typeface="Comic Sans MS" pitchFamily="66" charset="0"/>
              </a:endParaRPr>
            </a:p>
          </p:txBody>
        </p:sp>
        <p:sp>
          <p:nvSpPr>
            <p:cNvPr id="81127" name="Rectangle 138"/>
            <p:cNvSpPr>
              <a:spLocks noChangeArrowheads="1"/>
            </p:cNvSpPr>
            <p:nvPr/>
          </p:nvSpPr>
          <p:spPr bwMode="auto">
            <a:xfrm>
              <a:off x="4302" y="966"/>
              <a:ext cx="4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2</a:t>
              </a:r>
              <a:endParaRPr lang="en-US" sz="2000">
                <a:latin typeface="Comic Sans MS" pitchFamily="66" charset="0"/>
              </a:endParaRPr>
            </a:p>
          </p:txBody>
        </p:sp>
        <p:sp>
          <p:nvSpPr>
            <p:cNvPr id="81128" name="Rectangle 139"/>
            <p:cNvSpPr>
              <a:spLocks noChangeArrowheads="1"/>
            </p:cNvSpPr>
            <p:nvPr/>
          </p:nvSpPr>
          <p:spPr bwMode="auto">
            <a:xfrm>
              <a:off x="3555" y="1832"/>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81129" name="Rectangle 140"/>
            <p:cNvSpPr>
              <a:spLocks noChangeArrowheads="1"/>
            </p:cNvSpPr>
            <p:nvPr/>
          </p:nvSpPr>
          <p:spPr bwMode="auto">
            <a:xfrm>
              <a:off x="3710" y="2218"/>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2000">
                <a:latin typeface="Comic Sans MS" pitchFamily="66" charset="0"/>
              </a:endParaRPr>
            </a:p>
          </p:txBody>
        </p:sp>
        <p:sp>
          <p:nvSpPr>
            <p:cNvPr id="81130" name="Rectangle 141"/>
            <p:cNvSpPr>
              <a:spLocks noChangeArrowheads="1"/>
            </p:cNvSpPr>
            <p:nvPr/>
          </p:nvSpPr>
          <p:spPr bwMode="auto">
            <a:xfrm>
              <a:off x="3100" y="1776"/>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81131" name="Rectangle 142"/>
            <p:cNvSpPr>
              <a:spLocks noChangeArrowheads="1"/>
            </p:cNvSpPr>
            <p:nvPr/>
          </p:nvSpPr>
          <p:spPr bwMode="auto">
            <a:xfrm>
              <a:off x="4262" y="2083"/>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81132" name="Rectangle 143"/>
            <p:cNvSpPr>
              <a:spLocks noChangeArrowheads="1"/>
            </p:cNvSpPr>
            <p:nvPr/>
          </p:nvSpPr>
          <p:spPr bwMode="auto">
            <a:xfrm>
              <a:off x="4101" y="1776"/>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2000">
                <a:latin typeface="Comic Sans MS" pitchFamily="66" charset="0"/>
              </a:endParaRPr>
            </a:p>
          </p:txBody>
        </p:sp>
        <p:sp>
          <p:nvSpPr>
            <p:cNvPr id="81133" name="Rectangle 144"/>
            <p:cNvSpPr>
              <a:spLocks noChangeArrowheads="1"/>
            </p:cNvSpPr>
            <p:nvPr/>
          </p:nvSpPr>
          <p:spPr bwMode="auto">
            <a:xfrm>
              <a:off x="4176" y="1776"/>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2000">
                <a:latin typeface="Comic Sans MS" pitchFamily="66" charset="0"/>
              </a:endParaRPr>
            </a:p>
          </p:txBody>
        </p:sp>
        <p:sp>
          <p:nvSpPr>
            <p:cNvPr id="81134" name="Rectangle 145"/>
            <p:cNvSpPr>
              <a:spLocks noChangeArrowheads="1"/>
            </p:cNvSpPr>
            <p:nvPr/>
          </p:nvSpPr>
          <p:spPr bwMode="auto">
            <a:xfrm>
              <a:off x="4250" y="1819"/>
              <a:ext cx="4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2</a:t>
              </a:r>
              <a:endParaRPr lang="en-US" sz="2000">
                <a:latin typeface="Comic Sans MS" pitchFamily="66" charset="0"/>
              </a:endParaRPr>
            </a:p>
          </p:txBody>
        </p:sp>
        <p:sp>
          <p:nvSpPr>
            <p:cNvPr id="81135" name="Rectangle 146"/>
            <p:cNvSpPr>
              <a:spLocks noChangeArrowheads="1"/>
            </p:cNvSpPr>
            <p:nvPr/>
          </p:nvSpPr>
          <p:spPr bwMode="auto">
            <a:xfrm>
              <a:off x="4417" y="2402"/>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81136" name="Text Box 147"/>
            <p:cNvSpPr txBox="1">
              <a:spLocks noChangeArrowheads="1"/>
            </p:cNvSpPr>
            <p:nvPr/>
          </p:nvSpPr>
          <p:spPr bwMode="auto">
            <a:xfrm>
              <a:off x="3292" y="1701"/>
              <a:ext cx="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solidFill>
                    <a:srgbClr val="FF0000"/>
                  </a:solidFill>
                </a:rPr>
                <a:t>5'</a:t>
              </a:r>
            </a:p>
          </p:txBody>
        </p:sp>
        <p:sp>
          <p:nvSpPr>
            <p:cNvPr id="81137" name="Text Box 148"/>
            <p:cNvSpPr txBox="1">
              <a:spLocks noChangeArrowheads="1"/>
            </p:cNvSpPr>
            <p:nvPr/>
          </p:nvSpPr>
          <p:spPr bwMode="auto">
            <a:xfrm>
              <a:off x="3936" y="3685"/>
              <a:ext cx="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solidFill>
                    <a:srgbClr val="FF0000"/>
                  </a:solidFill>
                </a:rPr>
                <a:t>3'</a:t>
              </a:r>
            </a:p>
          </p:txBody>
        </p:sp>
        <p:sp>
          <p:nvSpPr>
            <p:cNvPr id="81138" name="Text Box 149"/>
            <p:cNvSpPr txBox="1">
              <a:spLocks noChangeArrowheads="1"/>
            </p:cNvSpPr>
            <p:nvPr/>
          </p:nvSpPr>
          <p:spPr bwMode="auto">
            <a:xfrm>
              <a:off x="3385" y="1968"/>
              <a:ext cx="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solidFill>
                    <a:srgbClr val="FF0000"/>
                  </a:solidFill>
                </a:rPr>
                <a:t>3'</a:t>
              </a:r>
            </a:p>
          </p:txBody>
        </p:sp>
        <p:sp>
          <p:nvSpPr>
            <p:cNvPr id="81139" name="Text Box 150"/>
            <p:cNvSpPr txBox="1">
              <a:spLocks noChangeArrowheads="1"/>
            </p:cNvSpPr>
            <p:nvPr/>
          </p:nvSpPr>
          <p:spPr bwMode="auto">
            <a:xfrm>
              <a:off x="3661" y="2832"/>
              <a:ext cx="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solidFill>
                    <a:srgbClr val="FF0000"/>
                  </a:solidFill>
                </a:rPr>
                <a:t>3'</a:t>
              </a:r>
            </a:p>
          </p:txBody>
        </p:sp>
        <p:sp>
          <p:nvSpPr>
            <p:cNvPr id="81140" name="Text Box 151"/>
            <p:cNvSpPr txBox="1">
              <a:spLocks noChangeArrowheads="1"/>
            </p:cNvSpPr>
            <p:nvPr/>
          </p:nvSpPr>
          <p:spPr bwMode="auto">
            <a:xfrm>
              <a:off x="3589" y="2590"/>
              <a:ext cx="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solidFill>
                    <a:srgbClr val="FF0000"/>
                  </a:solidFill>
                </a:rPr>
                <a:t>5'</a:t>
              </a:r>
            </a:p>
          </p:txBody>
        </p:sp>
        <p:sp>
          <p:nvSpPr>
            <p:cNvPr id="81141" name="Text Box 152"/>
            <p:cNvSpPr txBox="1">
              <a:spLocks noChangeArrowheads="1"/>
            </p:cNvSpPr>
            <p:nvPr/>
          </p:nvSpPr>
          <p:spPr bwMode="auto">
            <a:xfrm>
              <a:off x="3877" y="3443"/>
              <a:ext cx="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solidFill>
                    <a:srgbClr val="FF0000"/>
                  </a:solidFill>
                </a:rPr>
                <a:t>5'</a:t>
              </a:r>
            </a:p>
          </p:txBody>
        </p:sp>
        <p:sp>
          <p:nvSpPr>
            <p:cNvPr id="81142" name="Rectangle 153"/>
            <p:cNvSpPr>
              <a:spLocks noChangeArrowheads="1"/>
            </p:cNvSpPr>
            <p:nvPr/>
          </p:nvSpPr>
          <p:spPr bwMode="auto">
            <a:xfrm>
              <a:off x="3969" y="3954"/>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2000">
                <a:latin typeface="Comic Sans MS" pitchFamily="66" charset="0"/>
              </a:endParaRPr>
            </a:p>
          </p:txBody>
        </p:sp>
        <p:sp>
          <p:nvSpPr>
            <p:cNvPr id="81143" name="Rectangle 154"/>
            <p:cNvSpPr>
              <a:spLocks noChangeArrowheads="1"/>
            </p:cNvSpPr>
            <p:nvPr/>
          </p:nvSpPr>
          <p:spPr bwMode="auto">
            <a:xfrm>
              <a:off x="4049" y="395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2000">
                <a:latin typeface="Comic Sans MS" pitchFamily="66" charset="0"/>
              </a:endParaRPr>
            </a:p>
          </p:txBody>
        </p:sp>
        <p:sp>
          <p:nvSpPr>
            <p:cNvPr id="81144" name="Rectangle 155"/>
            <p:cNvSpPr>
              <a:spLocks noChangeArrowheads="1"/>
            </p:cNvSpPr>
            <p:nvPr/>
          </p:nvSpPr>
          <p:spPr bwMode="auto">
            <a:xfrm>
              <a:off x="3951" y="3304"/>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t>
              </a:r>
              <a:endParaRPr lang="en-US" sz="2000">
                <a:latin typeface="Comic Sans MS" pitchFamily="66" charset="0"/>
              </a:endParaRPr>
            </a:p>
          </p:txBody>
        </p:sp>
        <p:sp>
          <p:nvSpPr>
            <p:cNvPr id="81145" name="Rectangle 156"/>
            <p:cNvSpPr>
              <a:spLocks noChangeArrowheads="1"/>
            </p:cNvSpPr>
            <p:nvPr/>
          </p:nvSpPr>
          <p:spPr bwMode="auto">
            <a:xfrm>
              <a:off x="3664" y="2445"/>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t>
              </a:r>
              <a:endParaRPr lang="en-US" sz="2000">
                <a:latin typeface="Comic Sans MS" pitchFamily="66" charset="0"/>
              </a:endParaRPr>
            </a:p>
          </p:txBody>
        </p:sp>
      </p:grpSp>
      <p:sp>
        <p:nvSpPr>
          <p:cNvPr id="80902" name="Rectangle 158"/>
          <p:cNvSpPr>
            <a:spLocks noGrp="1" noChangeArrowheads="1"/>
          </p:cNvSpPr>
          <p:nvPr>
            <p:ph type="title"/>
          </p:nvPr>
        </p:nvSpPr>
        <p:spPr>
          <a:xfrm>
            <a:off x="622300" y="88900"/>
            <a:ext cx="7772400" cy="1143000"/>
          </a:xfrm>
        </p:spPr>
        <p:txBody>
          <a:bodyPr/>
          <a:lstStyle/>
          <a:p>
            <a:pPr eaLnBrk="1" hangingPunct="1"/>
            <a:r>
              <a:rPr lang="en-GB" sz="3600" smtClean="0">
                <a:solidFill>
                  <a:srgbClr val="800000"/>
                </a:solidFill>
                <a:ea typeface="ＭＳ Ｐゴシック" pitchFamily="34" charset="-128"/>
              </a:rPr>
              <a:t>DNA primary sequence</a:t>
            </a:r>
          </a:p>
        </p:txBody>
      </p:sp>
      <p:sp>
        <p:nvSpPr>
          <p:cNvPr id="80903" name="Line 159"/>
          <p:cNvSpPr>
            <a:spLocks noChangeShapeType="1"/>
          </p:cNvSpPr>
          <p:nvPr/>
        </p:nvSpPr>
        <p:spPr bwMode="auto">
          <a:xfrm>
            <a:off x="6610350" y="4381500"/>
            <a:ext cx="298450" cy="1397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0904" name="Line 160"/>
          <p:cNvSpPr>
            <a:spLocks noChangeShapeType="1"/>
          </p:cNvSpPr>
          <p:nvPr/>
        </p:nvSpPr>
        <p:spPr bwMode="auto">
          <a:xfrm>
            <a:off x="6146800" y="2990850"/>
            <a:ext cx="298450" cy="1397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0905" name="Text Box 162"/>
          <p:cNvSpPr txBox="1">
            <a:spLocks noChangeArrowheads="1"/>
          </p:cNvSpPr>
          <p:nvPr/>
        </p:nvSpPr>
        <p:spPr bwMode="auto">
          <a:xfrm>
            <a:off x="4799013" y="1958975"/>
            <a:ext cx="4143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3333FF"/>
                </a:solidFill>
                <a:latin typeface="Calibri" pitchFamily="34" charset="0"/>
              </a:rPr>
              <a:t>5'</a:t>
            </a:r>
          </a:p>
        </p:txBody>
      </p:sp>
      <p:sp>
        <p:nvSpPr>
          <p:cNvPr id="80906" name="Text Box 164"/>
          <p:cNvSpPr txBox="1">
            <a:spLocks noChangeArrowheads="1"/>
          </p:cNvSpPr>
          <p:nvPr/>
        </p:nvSpPr>
        <p:spPr bwMode="auto">
          <a:xfrm>
            <a:off x="6022975" y="6016625"/>
            <a:ext cx="4143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3333FF"/>
                </a:solidFill>
                <a:latin typeface="Calibri" pitchFamily="34" charset="0"/>
              </a:rPr>
              <a:t>3'</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3"/>
          <p:cNvSpPr txBox="1">
            <a:spLocks noChangeArrowheads="1"/>
          </p:cNvSpPr>
          <p:nvPr/>
        </p:nvSpPr>
        <p:spPr bwMode="auto">
          <a:xfrm>
            <a:off x="957263" y="1611313"/>
            <a:ext cx="751363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latin typeface="Calibri" pitchFamily="34" charset="0"/>
              </a:rPr>
              <a:t>1953: Watson and Crick determine double helical DNA structure through analysis of diffraction patterns from DNA fibers taken by R Franklin and M Wilkins.</a:t>
            </a:r>
          </a:p>
        </p:txBody>
      </p:sp>
      <p:pic>
        <p:nvPicPr>
          <p:cNvPr id="829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975" y="3189288"/>
            <a:ext cx="33337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8294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738" y="3098800"/>
            <a:ext cx="22002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 Box 7"/>
          <p:cNvSpPr txBox="1">
            <a:spLocks noChangeArrowheads="1"/>
          </p:cNvSpPr>
          <p:nvPr/>
        </p:nvSpPr>
        <p:spPr bwMode="auto">
          <a:xfrm>
            <a:off x="5276850" y="5591175"/>
            <a:ext cx="2660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X-ray diffraction pattern</a:t>
            </a:r>
          </a:p>
        </p:txBody>
      </p:sp>
      <p:sp>
        <p:nvSpPr>
          <p:cNvPr id="82949" name="Text Box 8"/>
          <p:cNvSpPr txBox="1">
            <a:spLocks noChangeArrowheads="1"/>
          </p:cNvSpPr>
          <p:nvPr/>
        </p:nvSpPr>
        <p:spPr bwMode="auto">
          <a:xfrm>
            <a:off x="5094288" y="3033713"/>
            <a:ext cx="1136650" cy="247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000">
                <a:latin typeface="Calibri" pitchFamily="34" charset="0"/>
              </a:rPr>
              <a:t>3.4 Å spacing</a:t>
            </a:r>
          </a:p>
        </p:txBody>
      </p:sp>
      <p:sp>
        <p:nvSpPr>
          <p:cNvPr id="82950" name="Rectangle 10"/>
          <p:cNvSpPr>
            <a:spLocks noGrp="1" noChangeArrowheads="1"/>
          </p:cNvSpPr>
          <p:nvPr>
            <p:ph type="title"/>
          </p:nvPr>
        </p:nvSpPr>
        <p:spPr>
          <a:xfrm>
            <a:off x="546100" y="88900"/>
            <a:ext cx="7772400" cy="1143000"/>
          </a:xfrm>
        </p:spPr>
        <p:txBody>
          <a:bodyPr/>
          <a:lstStyle/>
          <a:p>
            <a:pPr eaLnBrk="1" hangingPunct="1"/>
            <a:r>
              <a:rPr lang="en-GB" sz="3600" smtClean="0">
                <a:solidFill>
                  <a:srgbClr val="800000"/>
                </a:solidFill>
                <a:ea typeface="ＭＳ Ｐゴシック" pitchFamily="34" charset="-128"/>
              </a:rPr>
              <a:t>DNA secondary structure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075" y="3370263"/>
            <a:ext cx="2176463"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4994" name="Group 42"/>
          <p:cNvGrpSpPr>
            <a:grpSpLocks/>
          </p:cNvGrpSpPr>
          <p:nvPr/>
        </p:nvGrpSpPr>
        <p:grpSpPr bwMode="auto">
          <a:xfrm>
            <a:off x="4044950" y="835025"/>
            <a:ext cx="3946525" cy="5883275"/>
            <a:chOff x="2548" y="526"/>
            <a:chExt cx="2486" cy="3706"/>
          </a:xfrm>
        </p:grpSpPr>
        <p:pic>
          <p:nvPicPr>
            <p:cNvPr id="84998"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 y="643"/>
              <a:ext cx="1212" cy="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4999" name="Group 40"/>
            <p:cNvGrpSpPr>
              <a:grpSpLocks/>
            </p:cNvGrpSpPr>
            <p:nvPr/>
          </p:nvGrpSpPr>
          <p:grpSpPr bwMode="auto">
            <a:xfrm>
              <a:off x="2548" y="526"/>
              <a:ext cx="2486" cy="3706"/>
              <a:chOff x="3120" y="534"/>
              <a:chExt cx="2486" cy="3706"/>
            </a:xfrm>
          </p:grpSpPr>
          <p:sp>
            <p:nvSpPr>
              <p:cNvPr id="85000" name="Text Box 7"/>
              <p:cNvSpPr txBox="1">
                <a:spLocks noChangeArrowheads="1"/>
              </p:cNvSpPr>
              <p:nvPr/>
            </p:nvSpPr>
            <p:spPr bwMode="auto">
              <a:xfrm>
                <a:off x="3315" y="3987"/>
                <a:ext cx="95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3333FF"/>
                    </a:solidFill>
                    <a:latin typeface="Calibri" pitchFamily="34" charset="0"/>
                  </a:rPr>
                  <a:t>2 nm wide</a:t>
                </a:r>
                <a:endParaRPr lang="en-GB">
                  <a:solidFill>
                    <a:srgbClr val="3333FF"/>
                  </a:solidFill>
                  <a:latin typeface="Calibri" pitchFamily="34" charset="0"/>
                </a:endParaRPr>
              </a:p>
            </p:txBody>
          </p:sp>
          <p:sp>
            <p:nvSpPr>
              <p:cNvPr id="85001" name="Text Box 8"/>
              <p:cNvSpPr txBox="1">
                <a:spLocks noChangeArrowheads="1"/>
              </p:cNvSpPr>
              <p:nvPr/>
            </p:nvSpPr>
            <p:spPr bwMode="auto">
              <a:xfrm>
                <a:off x="4440" y="1400"/>
                <a:ext cx="1166"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3333FF"/>
                    </a:solidFill>
                    <a:latin typeface="Calibri" pitchFamily="34" charset="0"/>
                  </a:rPr>
                  <a:t>10 bp per helical turn</a:t>
                </a:r>
                <a:endParaRPr lang="en-GB">
                  <a:solidFill>
                    <a:srgbClr val="3333FF"/>
                  </a:solidFill>
                  <a:latin typeface="Calibri" pitchFamily="34" charset="0"/>
                </a:endParaRPr>
              </a:p>
            </p:txBody>
          </p:sp>
          <p:sp>
            <p:nvSpPr>
              <p:cNvPr id="85002" name="Line 13"/>
              <p:cNvSpPr>
                <a:spLocks noChangeShapeType="1"/>
              </p:cNvSpPr>
              <p:nvPr/>
            </p:nvSpPr>
            <p:spPr bwMode="auto">
              <a:xfrm>
                <a:off x="3367" y="3879"/>
                <a:ext cx="624" cy="0"/>
              </a:xfrm>
              <a:prstGeom prst="line">
                <a:avLst/>
              </a:prstGeom>
              <a:noFill/>
              <a:ln w="31750">
                <a:solidFill>
                  <a:srgbClr val="3333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5003" name="Line 14"/>
              <p:cNvSpPr>
                <a:spLocks noChangeShapeType="1"/>
              </p:cNvSpPr>
              <p:nvPr/>
            </p:nvSpPr>
            <p:spPr bwMode="auto">
              <a:xfrm>
                <a:off x="4414" y="869"/>
                <a:ext cx="0" cy="1688"/>
              </a:xfrm>
              <a:prstGeom prst="line">
                <a:avLst/>
              </a:prstGeom>
              <a:noFill/>
              <a:ln w="31750">
                <a:solidFill>
                  <a:srgbClr val="3333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5004" name="Text Box 16"/>
              <p:cNvSpPr txBox="1">
                <a:spLocks noChangeArrowheads="1"/>
              </p:cNvSpPr>
              <p:nvPr/>
            </p:nvSpPr>
            <p:spPr bwMode="auto">
              <a:xfrm>
                <a:off x="3322" y="657"/>
                <a:ext cx="24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EF1F1D"/>
                    </a:solidFill>
                    <a:latin typeface="Calibri" pitchFamily="34" charset="0"/>
                  </a:rPr>
                  <a:t>3</a:t>
                </a:r>
                <a:r>
                  <a:rPr lang="en-GB" altLang="en-US" sz="1800">
                    <a:solidFill>
                      <a:srgbClr val="EF1F1D"/>
                    </a:solidFill>
                    <a:latin typeface="Calibri" pitchFamily="34" charset="0"/>
                  </a:rPr>
                  <a:t>’</a:t>
                </a:r>
                <a:endParaRPr lang="en-GB" sz="1800">
                  <a:solidFill>
                    <a:srgbClr val="EF1F1D"/>
                  </a:solidFill>
                  <a:latin typeface="Calibri" pitchFamily="34" charset="0"/>
                </a:endParaRPr>
              </a:p>
            </p:txBody>
          </p:sp>
          <p:sp>
            <p:nvSpPr>
              <p:cNvPr id="85005" name="Text Box 17"/>
              <p:cNvSpPr txBox="1">
                <a:spLocks noChangeArrowheads="1"/>
              </p:cNvSpPr>
              <p:nvPr/>
            </p:nvSpPr>
            <p:spPr bwMode="auto">
              <a:xfrm>
                <a:off x="4030" y="534"/>
                <a:ext cx="24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187534"/>
                    </a:solidFill>
                    <a:latin typeface="Calibri" pitchFamily="34" charset="0"/>
                  </a:rPr>
                  <a:t>5</a:t>
                </a:r>
                <a:r>
                  <a:rPr lang="en-GB" altLang="en-US" sz="1800">
                    <a:solidFill>
                      <a:srgbClr val="187534"/>
                    </a:solidFill>
                    <a:latin typeface="Calibri" pitchFamily="34" charset="0"/>
                  </a:rPr>
                  <a:t>’</a:t>
                </a:r>
                <a:endParaRPr lang="en-GB" sz="1800">
                  <a:solidFill>
                    <a:srgbClr val="187534"/>
                  </a:solidFill>
                  <a:latin typeface="Calibri" pitchFamily="34" charset="0"/>
                </a:endParaRPr>
              </a:p>
            </p:txBody>
          </p:sp>
          <p:sp>
            <p:nvSpPr>
              <p:cNvPr id="85006" name="Text Box 18"/>
              <p:cNvSpPr txBox="1">
                <a:spLocks noChangeArrowheads="1"/>
              </p:cNvSpPr>
              <p:nvPr/>
            </p:nvSpPr>
            <p:spPr bwMode="auto">
              <a:xfrm>
                <a:off x="3194" y="3558"/>
                <a:ext cx="24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187534"/>
                    </a:solidFill>
                    <a:latin typeface="Calibri" pitchFamily="34" charset="0"/>
                  </a:rPr>
                  <a:t>3</a:t>
                </a:r>
                <a:r>
                  <a:rPr lang="en-GB" altLang="en-US" sz="1800">
                    <a:solidFill>
                      <a:srgbClr val="187534"/>
                    </a:solidFill>
                    <a:latin typeface="Calibri" pitchFamily="34" charset="0"/>
                  </a:rPr>
                  <a:t>’</a:t>
                </a:r>
                <a:endParaRPr lang="en-GB" sz="1800">
                  <a:solidFill>
                    <a:srgbClr val="187534"/>
                  </a:solidFill>
                  <a:latin typeface="Calibri" pitchFamily="34" charset="0"/>
                </a:endParaRPr>
              </a:p>
            </p:txBody>
          </p:sp>
          <p:sp>
            <p:nvSpPr>
              <p:cNvPr id="85007" name="Text Box 19"/>
              <p:cNvSpPr txBox="1">
                <a:spLocks noChangeArrowheads="1"/>
              </p:cNvSpPr>
              <p:nvPr/>
            </p:nvSpPr>
            <p:spPr bwMode="auto">
              <a:xfrm>
                <a:off x="4146" y="3630"/>
                <a:ext cx="24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EF1F1D"/>
                    </a:solidFill>
                    <a:latin typeface="Calibri" pitchFamily="34" charset="0"/>
                  </a:rPr>
                  <a:t>5</a:t>
                </a:r>
                <a:r>
                  <a:rPr lang="en-GB" altLang="en-US" sz="1800">
                    <a:solidFill>
                      <a:srgbClr val="EF1F1D"/>
                    </a:solidFill>
                    <a:latin typeface="Calibri" pitchFamily="34" charset="0"/>
                  </a:rPr>
                  <a:t>’</a:t>
                </a:r>
                <a:endParaRPr lang="en-GB" sz="1800">
                  <a:solidFill>
                    <a:srgbClr val="EF1F1D"/>
                  </a:solidFill>
                  <a:latin typeface="Calibri" pitchFamily="34" charset="0"/>
                </a:endParaRPr>
              </a:p>
            </p:txBody>
          </p:sp>
          <p:grpSp>
            <p:nvGrpSpPr>
              <p:cNvPr id="85008" name="Group 32"/>
              <p:cNvGrpSpPr>
                <a:grpSpLocks/>
              </p:cNvGrpSpPr>
              <p:nvPr/>
            </p:nvGrpSpPr>
            <p:grpSpPr bwMode="auto">
              <a:xfrm>
                <a:off x="4106" y="2384"/>
                <a:ext cx="240" cy="748"/>
                <a:chOff x="4064" y="2320"/>
                <a:chExt cx="240" cy="748"/>
              </a:xfrm>
            </p:grpSpPr>
            <p:sp>
              <p:nvSpPr>
                <p:cNvPr id="85013" name="Freeform 27"/>
                <p:cNvSpPr>
                  <a:spLocks/>
                </p:cNvSpPr>
                <p:nvPr/>
              </p:nvSpPr>
              <p:spPr bwMode="auto">
                <a:xfrm>
                  <a:off x="4064" y="2320"/>
                  <a:ext cx="240" cy="712"/>
                </a:xfrm>
                <a:custGeom>
                  <a:avLst/>
                  <a:gdLst>
                    <a:gd name="T0" fmla="*/ 88 w 240"/>
                    <a:gd name="T1" fmla="*/ 0 h 712"/>
                    <a:gd name="T2" fmla="*/ 176 w 240"/>
                    <a:gd name="T3" fmla="*/ 120 h 712"/>
                    <a:gd name="T4" fmla="*/ 232 w 240"/>
                    <a:gd name="T5" fmla="*/ 264 h 712"/>
                    <a:gd name="T6" fmla="*/ 136 w 240"/>
                    <a:gd name="T7" fmla="*/ 608 h 712"/>
                    <a:gd name="T8" fmla="*/ 80 w 240"/>
                    <a:gd name="T9" fmla="*/ 672 h 712"/>
                    <a:gd name="T10" fmla="*/ 0 w 240"/>
                    <a:gd name="T11" fmla="*/ 712 h 712"/>
                    <a:gd name="T12" fmla="*/ 0 60000 65536"/>
                    <a:gd name="T13" fmla="*/ 0 60000 65536"/>
                    <a:gd name="T14" fmla="*/ 0 60000 65536"/>
                    <a:gd name="T15" fmla="*/ 0 60000 65536"/>
                    <a:gd name="T16" fmla="*/ 0 60000 65536"/>
                    <a:gd name="T17" fmla="*/ 0 60000 65536"/>
                    <a:gd name="T18" fmla="*/ 0 w 240"/>
                    <a:gd name="T19" fmla="*/ 0 h 712"/>
                    <a:gd name="T20" fmla="*/ 240 w 240"/>
                    <a:gd name="T21" fmla="*/ 712 h 712"/>
                  </a:gdLst>
                  <a:ahLst/>
                  <a:cxnLst>
                    <a:cxn ang="T12">
                      <a:pos x="T0" y="T1"/>
                    </a:cxn>
                    <a:cxn ang="T13">
                      <a:pos x="T2" y="T3"/>
                    </a:cxn>
                    <a:cxn ang="T14">
                      <a:pos x="T4" y="T5"/>
                    </a:cxn>
                    <a:cxn ang="T15">
                      <a:pos x="T6" y="T7"/>
                    </a:cxn>
                    <a:cxn ang="T16">
                      <a:pos x="T8" y="T9"/>
                    </a:cxn>
                    <a:cxn ang="T17">
                      <a:pos x="T10" y="T11"/>
                    </a:cxn>
                  </a:cxnLst>
                  <a:rect l="T18" t="T19" r="T20" b="T21"/>
                  <a:pathLst>
                    <a:path w="240" h="712">
                      <a:moveTo>
                        <a:pt x="88" y="0"/>
                      </a:moveTo>
                      <a:cubicBezTo>
                        <a:pt x="133" y="33"/>
                        <a:pt x="150" y="74"/>
                        <a:pt x="176" y="120"/>
                      </a:cubicBezTo>
                      <a:cubicBezTo>
                        <a:pt x="208" y="178"/>
                        <a:pt x="220" y="196"/>
                        <a:pt x="232" y="264"/>
                      </a:cubicBezTo>
                      <a:cubicBezTo>
                        <a:pt x="227" y="364"/>
                        <a:pt x="240" y="538"/>
                        <a:pt x="136" y="608"/>
                      </a:cubicBezTo>
                      <a:cubicBezTo>
                        <a:pt x="125" y="640"/>
                        <a:pt x="108" y="653"/>
                        <a:pt x="80" y="672"/>
                      </a:cubicBezTo>
                      <a:cubicBezTo>
                        <a:pt x="59" y="702"/>
                        <a:pt x="35" y="712"/>
                        <a:pt x="0" y="712"/>
                      </a:cubicBezTo>
                    </a:path>
                  </a:pathLst>
                </a:custGeom>
                <a:noFill/>
                <a:ln w="31750">
                  <a:solidFill>
                    <a:srgbClr val="1875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5014" name="Line 30"/>
                <p:cNvSpPr>
                  <a:spLocks noChangeShapeType="1"/>
                </p:cNvSpPr>
                <p:nvPr/>
              </p:nvSpPr>
              <p:spPr bwMode="auto">
                <a:xfrm flipV="1">
                  <a:off x="4064" y="2948"/>
                  <a:ext cx="48" cy="80"/>
                </a:xfrm>
                <a:prstGeom prst="line">
                  <a:avLst/>
                </a:prstGeom>
                <a:noFill/>
                <a:ln w="31750">
                  <a:solidFill>
                    <a:srgbClr val="187534"/>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5015" name="Line 31"/>
                <p:cNvSpPr>
                  <a:spLocks noChangeShapeType="1"/>
                </p:cNvSpPr>
                <p:nvPr/>
              </p:nvSpPr>
              <p:spPr bwMode="auto">
                <a:xfrm rot="14696545" flipV="1">
                  <a:off x="4092" y="3004"/>
                  <a:ext cx="48" cy="80"/>
                </a:xfrm>
                <a:prstGeom prst="line">
                  <a:avLst/>
                </a:prstGeom>
                <a:noFill/>
                <a:ln w="31750">
                  <a:solidFill>
                    <a:srgbClr val="187534"/>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85009" name="Group 33"/>
              <p:cNvGrpSpPr>
                <a:grpSpLocks/>
              </p:cNvGrpSpPr>
              <p:nvPr/>
            </p:nvGrpSpPr>
            <p:grpSpPr bwMode="auto">
              <a:xfrm flipH="1" flipV="1">
                <a:off x="3120" y="2368"/>
                <a:ext cx="240" cy="748"/>
                <a:chOff x="4064" y="2320"/>
                <a:chExt cx="240" cy="748"/>
              </a:xfrm>
            </p:grpSpPr>
            <p:sp>
              <p:nvSpPr>
                <p:cNvPr id="85010" name="Freeform 34"/>
                <p:cNvSpPr>
                  <a:spLocks/>
                </p:cNvSpPr>
                <p:nvPr/>
              </p:nvSpPr>
              <p:spPr bwMode="auto">
                <a:xfrm>
                  <a:off x="4064" y="2320"/>
                  <a:ext cx="240" cy="712"/>
                </a:xfrm>
                <a:custGeom>
                  <a:avLst/>
                  <a:gdLst>
                    <a:gd name="T0" fmla="*/ 88 w 240"/>
                    <a:gd name="T1" fmla="*/ 0 h 712"/>
                    <a:gd name="T2" fmla="*/ 176 w 240"/>
                    <a:gd name="T3" fmla="*/ 120 h 712"/>
                    <a:gd name="T4" fmla="*/ 232 w 240"/>
                    <a:gd name="T5" fmla="*/ 264 h 712"/>
                    <a:gd name="T6" fmla="*/ 136 w 240"/>
                    <a:gd name="T7" fmla="*/ 608 h 712"/>
                    <a:gd name="T8" fmla="*/ 80 w 240"/>
                    <a:gd name="T9" fmla="*/ 672 h 712"/>
                    <a:gd name="T10" fmla="*/ 0 w 240"/>
                    <a:gd name="T11" fmla="*/ 712 h 712"/>
                    <a:gd name="T12" fmla="*/ 0 60000 65536"/>
                    <a:gd name="T13" fmla="*/ 0 60000 65536"/>
                    <a:gd name="T14" fmla="*/ 0 60000 65536"/>
                    <a:gd name="T15" fmla="*/ 0 60000 65536"/>
                    <a:gd name="T16" fmla="*/ 0 60000 65536"/>
                    <a:gd name="T17" fmla="*/ 0 60000 65536"/>
                    <a:gd name="T18" fmla="*/ 0 w 240"/>
                    <a:gd name="T19" fmla="*/ 0 h 712"/>
                    <a:gd name="T20" fmla="*/ 240 w 240"/>
                    <a:gd name="T21" fmla="*/ 712 h 712"/>
                  </a:gdLst>
                  <a:ahLst/>
                  <a:cxnLst>
                    <a:cxn ang="T12">
                      <a:pos x="T0" y="T1"/>
                    </a:cxn>
                    <a:cxn ang="T13">
                      <a:pos x="T2" y="T3"/>
                    </a:cxn>
                    <a:cxn ang="T14">
                      <a:pos x="T4" y="T5"/>
                    </a:cxn>
                    <a:cxn ang="T15">
                      <a:pos x="T6" y="T7"/>
                    </a:cxn>
                    <a:cxn ang="T16">
                      <a:pos x="T8" y="T9"/>
                    </a:cxn>
                    <a:cxn ang="T17">
                      <a:pos x="T10" y="T11"/>
                    </a:cxn>
                  </a:cxnLst>
                  <a:rect l="T18" t="T19" r="T20" b="T21"/>
                  <a:pathLst>
                    <a:path w="240" h="712">
                      <a:moveTo>
                        <a:pt x="88" y="0"/>
                      </a:moveTo>
                      <a:cubicBezTo>
                        <a:pt x="133" y="33"/>
                        <a:pt x="150" y="74"/>
                        <a:pt x="176" y="120"/>
                      </a:cubicBezTo>
                      <a:cubicBezTo>
                        <a:pt x="208" y="178"/>
                        <a:pt x="220" y="196"/>
                        <a:pt x="232" y="264"/>
                      </a:cubicBezTo>
                      <a:cubicBezTo>
                        <a:pt x="227" y="364"/>
                        <a:pt x="240" y="538"/>
                        <a:pt x="136" y="608"/>
                      </a:cubicBezTo>
                      <a:cubicBezTo>
                        <a:pt x="125" y="640"/>
                        <a:pt x="108" y="653"/>
                        <a:pt x="80" y="672"/>
                      </a:cubicBezTo>
                      <a:cubicBezTo>
                        <a:pt x="59" y="702"/>
                        <a:pt x="35" y="712"/>
                        <a:pt x="0" y="712"/>
                      </a:cubicBezTo>
                    </a:path>
                  </a:pathLst>
                </a:custGeom>
                <a:noFill/>
                <a:ln w="31750">
                  <a:solidFill>
                    <a:srgbClr val="EF1F1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5011" name="Line 35"/>
                <p:cNvSpPr>
                  <a:spLocks noChangeShapeType="1"/>
                </p:cNvSpPr>
                <p:nvPr/>
              </p:nvSpPr>
              <p:spPr bwMode="auto">
                <a:xfrm flipV="1">
                  <a:off x="4064" y="2948"/>
                  <a:ext cx="48" cy="80"/>
                </a:xfrm>
                <a:prstGeom prst="line">
                  <a:avLst/>
                </a:prstGeom>
                <a:noFill/>
                <a:ln w="31750">
                  <a:solidFill>
                    <a:srgbClr val="EF1F1D"/>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5012" name="Line 36"/>
                <p:cNvSpPr>
                  <a:spLocks noChangeShapeType="1"/>
                </p:cNvSpPr>
                <p:nvPr/>
              </p:nvSpPr>
              <p:spPr bwMode="auto">
                <a:xfrm rot="14696545" flipV="1">
                  <a:off x="4092" y="3004"/>
                  <a:ext cx="48" cy="80"/>
                </a:xfrm>
                <a:prstGeom prst="line">
                  <a:avLst/>
                </a:prstGeom>
                <a:noFill/>
                <a:ln w="31750">
                  <a:solidFill>
                    <a:srgbClr val="EF1F1D"/>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sp>
        <p:nvSpPr>
          <p:cNvPr id="84995" name="Rectangle 2"/>
          <p:cNvSpPr>
            <a:spLocks noGrp="1" noChangeArrowheads="1"/>
          </p:cNvSpPr>
          <p:nvPr>
            <p:ph type="title"/>
          </p:nvPr>
        </p:nvSpPr>
        <p:spPr>
          <a:xfrm>
            <a:off x="669925" y="69850"/>
            <a:ext cx="7772400" cy="1143000"/>
          </a:xfrm>
        </p:spPr>
        <p:txBody>
          <a:bodyPr/>
          <a:lstStyle/>
          <a:p>
            <a:pPr eaLnBrk="1" hangingPunct="1"/>
            <a:r>
              <a:rPr lang="en-US" sz="3600" smtClean="0">
                <a:solidFill>
                  <a:srgbClr val="800000"/>
                </a:solidFill>
                <a:ea typeface="ＭＳ Ｐゴシック" pitchFamily="34" charset="-128"/>
              </a:rPr>
              <a:t>The double helix</a:t>
            </a:r>
          </a:p>
        </p:txBody>
      </p:sp>
      <p:sp>
        <p:nvSpPr>
          <p:cNvPr id="84996" name="Text Box 4"/>
          <p:cNvSpPr txBox="1">
            <a:spLocks noChangeArrowheads="1"/>
          </p:cNvSpPr>
          <p:nvPr/>
        </p:nvSpPr>
        <p:spPr bwMode="auto">
          <a:xfrm>
            <a:off x="457200" y="1371600"/>
            <a:ext cx="3843338" cy="48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GB" sz="1800">
                <a:latin typeface="Calibri" pitchFamily="34" charset="0"/>
              </a:rPr>
              <a:t>Two strands of DNA run alongside each other forming a right-handed double helix.</a:t>
            </a:r>
          </a:p>
          <a:p>
            <a:pPr eaLnBrk="1" hangingPunct="1">
              <a:spcBef>
                <a:spcPct val="50000"/>
              </a:spcBef>
            </a:pPr>
            <a:r>
              <a:rPr lang="en-GB" sz="1800">
                <a:latin typeface="Calibri" pitchFamily="34" charset="0"/>
              </a:rPr>
              <a:t>The chains are antiparallel - they run in opposite directions.</a:t>
            </a:r>
          </a:p>
          <a:p>
            <a:pPr eaLnBrk="1" hangingPunct="1">
              <a:spcBef>
                <a:spcPct val="50000"/>
              </a:spcBef>
            </a:pPr>
            <a:r>
              <a:rPr lang="en-GB" sz="1800">
                <a:latin typeface="Calibri" pitchFamily="34" charset="0"/>
              </a:rPr>
              <a:t>The deoxyribose and phosphate groups run along the outside with the negative charges outside.</a:t>
            </a:r>
          </a:p>
          <a:p>
            <a:pPr eaLnBrk="1" hangingPunct="1">
              <a:spcBef>
                <a:spcPct val="50000"/>
              </a:spcBef>
            </a:pPr>
            <a:r>
              <a:rPr lang="en-GB" sz="1800">
                <a:latin typeface="Calibri" pitchFamily="34" charset="0"/>
              </a:rPr>
              <a:t>The bases point inwards and the flat planes are perpendicular to the helix.</a:t>
            </a:r>
          </a:p>
          <a:p>
            <a:pPr eaLnBrk="1" hangingPunct="1">
              <a:spcBef>
                <a:spcPct val="50000"/>
              </a:spcBef>
            </a:pPr>
            <a:r>
              <a:rPr lang="en-GB" sz="1800">
                <a:latin typeface="Calibri" pitchFamily="34" charset="0"/>
              </a:rPr>
              <a:t>The two chains are held together by hydrogen bonds between the bases.</a:t>
            </a:r>
          </a:p>
        </p:txBody>
      </p:sp>
      <p:sp>
        <p:nvSpPr>
          <p:cNvPr id="84997" name="Rectangle 43"/>
          <p:cNvSpPr>
            <a:spLocks noChangeArrowheads="1"/>
          </p:cNvSpPr>
          <p:nvPr/>
        </p:nvSpPr>
        <p:spPr bwMode="auto">
          <a:xfrm>
            <a:off x="7250113" y="5686425"/>
            <a:ext cx="1320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a:solidFill>
                  <a:srgbClr val="3333FF"/>
                </a:solidFill>
                <a:latin typeface="Calibri" pitchFamily="34" charset="0"/>
              </a:rPr>
              <a:t>Top view</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88" y="1065213"/>
            <a:ext cx="207962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2" name="Text Box 5"/>
          <p:cNvSpPr txBox="1">
            <a:spLocks noChangeArrowheads="1"/>
          </p:cNvSpPr>
          <p:nvPr/>
        </p:nvSpPr>
        <p:spPr bwMode="auto">
          <a:xfrm>
            <a:off x="2762250" y="1704975"/>
            <a:ext cx="2555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latin typeface="Calibri" pitchFamily="34" charset="0"/>
              </a:rPr>
              <a:t>phosphate backbone</a:t>
            </a:r>
            <a:br>
              <a:rPr lang="en-GB" sz="1800">
                <a:latin typeface="Calibri" pitchFamily="34" charset="0"/>
              </a:rPr>
            </a:br>
            <a:r>
              <a:rPr lang="en-GB" sz="1800">
                <a:latin typeface="Calibri" pitchFamily="34" charset="0"/>
              </a:rPr>
              <a:t>on the outside</a:t>
            </a:r>
          </a:p>
        </p:txBody>
      </p:sp>
      <p:sp>
        <p:nvSpPr>
          <p:cNvPr id="87043" name="Line 7"/>
          <p:cNvSpPr>
            <a:spLocks noChangeShapeType="1"/>
          </p:cNvSpPr>
          <p:nvPr/>
        </p:nvSpPr>
        <p:spPr bwMode="auto">
          <a:xfrm>
            <a:off x="5324475" y="2017713"/>
            <a:ext cx="1643063" cy="276225"/>
          </a:xfrm>
          <a:prstGeom prst="line">
            <a:avLst/>
          </a:prstGeom>
          <a:noFill/>
          <a:ln w="28575">
            <a:solidFill>
              <a:srgbClr val="3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7044" name="Text Box 8"/>
          <p:cNvSpPr txBox="1">
            <a:spLocks noChangeArrowheads="1"/>
          </p:cNvSpPr>
          <p:nvPr/>
        </p:nvSpPr>
        <p:spPr bwMode="auto">
          <a:xfrm>
            <a:off x="2763838" y="2874963"/>
            <a:ext cx="2228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latin typeface="Calibri" pitchFamily="34" charset="0"/>
              </a:rPr>
              <a:t>DNA bases buried</a:t>
            </a:r>
            <a:br>
              <a:rPr lang="en-GB" sz="1800">
                <a:latin typeface="Calibri" pitchFamily="34" charset="0"/>
              </a:rPr>
            </a:br>
            <a:r>
              <a:rPr lang="en-GB" sz="1800">
                <a:latin typeface="Calibri" pitchFamily="34" charset="0"/>
              </a:rPr>
              <a:t>on the inside</a:t>
            </a:r>
          </a:p>
        </p:txBody>
      </p:sp>
      <p:sp>
        <p:nvSpPr>
          <p:cNvPr id="87045" name="Line 10"/>
          <p:cNvSpPr>
            <a:spLocks noChangeShapeType="1"/>
          </p:cNvSpPr>
          <p:nvPr/>
        </p:nvSpPr>
        <p:spPr bwMode="auto">
          <a:xfrm>
            <a:off x="4979988" y="3260725"/>
            <a:ext cx="1420812" cy="1588"/>
          </a:xfrm>
          <a:prstGeom prst="line">
            <a:avLst/>
          </a:prstGeom>
          <a:noFill/>
          <a:ln w="31750">
            <a:solidFill>
              <a:srgbClr val="3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7046" name="Text Box 11"/>
          <p:cNvSpPr txBox="1">
            <a:spLocks noChangeArrowheads="1"/>
          </p:cNvSpPr>
          <p:nvPr/>
        </p:nvSpPr>
        <p:spPr bwMode="auto">
          <a:xfrm>
            <a:off x="2695575" y="3937000"/>
            <a:ext cx="2528888"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Hydrogen bonds between the bases stabilise the structure. Pairing of specific bases (Watson - Crick base pairs).</a:t>
            </a:r>
          </a:p>
        </p:txBody>
      </p:sp>
      <p:sp>
        <p:nvSpPr>
          <p:cNvPr id="87047" name="Line 17"/>
          <p:cNvSpPr>
            <a:spLocks noChangeShapeType="1"/>
          </p:cNvSpPr>
          <p:nvPr/>
        </p:nvSpPr>
        <p:spPr bwMode="auto">
          <a:xfrm flipV="1">
            <a:off x="4800600" y="4629150"/>
            <a:ext cx="1025525" cy="865188"/>
          </a:xfrm>
          <a:prstGeom prst="line">
            <a:avLst/>
          </a:prstGeom>
          <a:noFill/>
          <a:ln w="28575">
            <a:solidFill>
              <a:srgbClr val="3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7048" name="Text Box 20"/>
          <p:cNvSpPr txBox="1">
            <a:spLocks noChangeArrowheads="1"/>
          </p:cNvSpPr>
          <p:nvPr/>
        </p:nvSpPr>
        <p:spPr bwMode="auto">
          <a:xfrm>
            <a:off x="7304088" y="2281238"/>
            <a:ext cx="1719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minor groove</a:t>
            </a:r>
            <a:endParaRPr lang="en-US" sz="1800">
              <a:latin typeface="Calibri" pitchFamily="34" charset="0"/>
            </a:endParaRPr>
          </a:p>
        </p:txBody>
      </p:sp>
      <p:sp>
        <p:nvSpPr>
          <p:cNvPr id="87049" name="AutoShape 22"/>
          <p:cNvSpPr>
            <a:spLocks/>
          </p:cNvSpPr>
          <p:nvPr/>
        </p:nvSpPr>
        <p:spPr bwMode="auto">
          <a:xfrm>
            <a:off x="557213" y="3051175"/>
            <a:ext cx="152400" cy="1981200"/>
          </a:xfrm>
          <a:prstGeom prst="rightBracket">
            <a:avLst>
              <a:gd name="adj" fmla="val 108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87050" name="Text Box 25"/>
          <p:cNvSpPr txBox="1">
            <a:spLocks noChangeArrowheads="1"/>
          </p:cNvSpPr>
          <p:nvPr/>
        </p:nvSpPr>
        <p:spPr bwMode="auto">
          <a:xfrm>
            <a:off x="7296150" y="3940175"/>
            <a:ext cx="1728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major groove</a:t>
            </a:r>
            <a:endParaRPr lang="en-US" sz="1800">
              <a:latin typeface="Calibri" pitchFamily="34" charset="0"/>
            </a:endParaRPr>
          </a:p>
        </p:txBody>
      </p:sp>
      <p:pic>
        <p:nvPicPr>
          <p:cNvPr id="87051"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3" y="1443038"/>
            <a:ext cx="1755775"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2" name="AutoShape 28"/>
          <p:cNvSpPr>
            <a:spLocks/>
          </p:cNvSpPr>
          <p:nvPr/>
        </p:nvSpPr>
        <p:spPr bwMode="auto">
          <a:xfrm>
            <a:off x="7186613" y="2120900"/>
            <a:ext cx="152400" cy="812800"/>
          </a:xfrm>
          <a:prstGeom prst="rightBracket">
            <a:avLst>
              <a:gd name="adj" fmla="val 44444"/>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87053" name="AutoShape 29"/>
          <p:cNvSpPr>
            <a:spLocks/>
          </p:cNvSpPr>
          <p:nvPr/>
        </p:nvSpPr>
        <p:spPr bwMode="auto">
          <a:xfrm>
            <a:off x="7186613" y="3438525"/>
            <a:ext cx="119062" cy="1389063"/>
          </a:xfrm>
          <a:prstGeom prst="rightBracket">
            <a:avLst>
              <a:gd name="adj" fmla="val 97223"/>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87054" name="Line 9"/>
          <p:cNvSpPr>
            <a:spLocks noChangeShapeType="1"/>
          </p:cNvSpPr>
          <p:nvPr/>
        </p:nvSpPr>
        <p:spPr bwMode="auto">
          <a:xfrm flipH="1">
            <a:off x="1541463" y="3349625"/>
            <a:ext cx="1403350" cy="552450"/>
          </a:xfrm>
          <a:prstGeom prst="line">
            <a:avLst/>
          </a:prstGeom>
          <a:noFill/>
          <a:ln w="31750">
            <a:solidFill>
              <a:srgbClr val="3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7055" name="Line 6"/>
          <p:cNvSpPr>
            <a:spLocks noChangeShapeType="1"/>
          </p:cNvSpPr>
          <p:nvPr/>
        </p:nvSpPr>
        <p:spPr bwMode="auto">
          <a:xfrm flipH="1" flipV="1">
            <a:off x="2260600" y="2070100"/>
            <a:ext cx="890588" cy="3175"/>
          </a:xfrm>
          <a:prstGeom prst="line">
            <a:avLst/>
          </a:prstGeom>
          <a:noFill/>
          <a:ln w="28575">
            <a:solidFill>
              <a:srgbClr val="3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7056" name="Rectangle 31"/>
          <p:cNvSpPr>
            <a:spLocks noGrp="1" noChangeArrowheads="1"/>
          </p:cNvSpPr>
          <p:nvPr>
            <p:ph type="title"/>
          </p:nvPr>
        </p:nvSpPr>
        <p:spPr>
          <a:xfrm>
            <a:off x="673100" y="101600"/>
            <a:ext cx="7772400" cy="1143000"/>
          </a:xfrm>
        </p:spPr>
        <p:txBody>
          <a:bodyPr/>
          <a:lstStyle/>
          <a:p>
            <a:pPr eaLnBrk="1" hangingPunct="1"/>
            <a:r>
              <a:rPr lang="en-GB" sz="3600" smtClean="0">
                <a:solidFill>
                  <a:srgbClr val="800000"/>
                </a:solidFill>
                <a:ea typeface="ＭＳ Ｐゴシック" pitchFamily="34" charset="-128"/>
              </a:rPr>
              <a:t>The double helix</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3"/>
          <p:cNvSpPr txBox="1">
            <a:spLocks noChangeArrowheads="1"/>
          </p:cNvSpPr>
          <p:nvPr/>
        </p:nvSpPr>
        <p:spPr bwMode="auto">
          <a:xfrm>
            <a:off x="690563" y="4256088"/>
            <a:ext cx="10112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latin typeface="Trebuchet MS" pitchFamily="34" charset="0"/>
              </a:rPr>
              <a:t>Adenine</a:t>
            </a:r>
          </a:p>
          <a:p>
            <a:pPr algn="ctr" eaLnBrk="1" hangingPunct="1"/>
            <a:r>
              <a:rPr lang="en-GB" sz="1800">
                <a:latin typeface="Trebuchet MS" pitchFamily="34" charset="0"/>
              </a:rPr>
              <a:t>(A)</a:t>
            </a:r>
          </a:p>
        </p:txBody>
      </p:sp>
      <p:sp>
        <p:nvSpPr>
          <p:cNvPr id="89090" name="Text Box 4"/>
          <p:cNvSpPr txBox="1">
            <a:spLocks noChangeArrowheads="1"/>
          </p:cNvSpPr>
          <p:nvPr/>
        </p:nvSpPr>
        <p:spPr bwMode="auto">
          <a:xfrm>
            <a:off x="2751138" y="4256088"/>
            <a:ext cx="1058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latin typeface="Trebuchet MS" pitchFamily="34" charset="0"/>
              </a:rPr>
              <a:t>Thymine</a:t>
            </a:r>
          </a:p>
          <a:p>
            <a:pPr algn="ctr" eaLnBrk="1" hangingPunct="1"/>
            <a:r>
              <a:rPr lang="en-GB" sz="1800">
                <a:latin typeface="Trebuchet MS" pitchFamily="34" charset="0"/>
              </a:rPr>
              <a:t>(T)</a:t>
            </a:r>
          </a:p>
        </p:txBody>
      </p:sp>
      <p:sp>
        <p:nvSpPr>
          <p:cNvPr id="89091" name="Text Box 5"/>
          <p:cNvSpPr txBox="1">
            <a:spLocks noChangeArrowheads="1"/>
          </p:cNvSpPr>
          <p:nvPr/>
        </p:nvSpPr>
        <p:spPr bwMode="auto">
          <a:xfrm>
            <a:off x="5016500" y="4256088"/>
            <a:ext cx="10239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latin typeface="Trebuchet MS" pitchFamily="34" charset="0"/>
              </a:rPr>
              <a:t>Guanine</a:t>
            </a:r>
          </a:p>
          <a:p>
            <a:pPr algn="ctr" eaLnBrk="1" hangingPunct="1"/>
            <a:r>
              <a:rPr lang="en-GB" sz="1800">
                <a:latin typeface="Trebuchet MS" pitchFamily="34" charset="0"/>
              </a:rPr>
              <a:t>(G)</a:t>
            </a:r>
          </a:p>
        </p:txBody>
      </p:sp>
      <p:sp>
        <p:nvSpPr>
          <p:cNvPr id="89092" name="Text Box 6"/>
          <p:cNvSpPr txBox="1">
            <a:spLocks noChangeArrowheads="1"/>
          </p:cNvSpPr>
          <p:nvPr/>
        </p:nvSpPr>
        <p:spPr bwMode="auto">
          <a:xfrm>
            <a:off x="7245350" y="4256088"/>
            <a:ext cx="1054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latin typeface="Trebuchet MS" pitchFamily="34" charset="0"/>
              </a:rPr>
              <a:t>Cytosine</a:t>
            </a:r>
          </a:p>
          <a:p>
            <a:pPr algn="ctr" eaLnBrk="1" hangingPunct="1"/>
            <a:r>
              <a:rPr lang="en-GB" sz="1800">
                <a:latin typeface="Trebuchet MS" pitchFamily="34" charset="0"/>
              </a:rPr>
              <a:t>(C)</a:t>
            </a:r>
          </a:p>
        </p:txBody>
      </p:sp>
      <p:sp>
        <p:nvSpPr>
          <p:cNvPr id="89093" name="Line 7"/>
          <p:cNvSpPr>
            <a:spLocks noChangeShapeType="1"/>
          </p:cNvSpPr>
          <p:nvPr/>
        </p:nvSpPr>
        <p:spPr bwMode="auto">
          <a:xfrm flipH="1" flipV="1">
            <a:off x="6845300" y="4022725"/>
            <a:ext cx="198438" cy="15113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9094" name="Text Box 8"/>
          <p:cNvSpPr txBox="1">
            <a:spLocks noChangeArrowheads="1"/>
          </p:cNvSpPr>
          <p:nvPr/>
        </p:nvSpPr>
        <p:spPr bwMode="auto">
          <a:xfrm>
            <a:off x="5792788" y="5578475"/>
            <a:ext cx="24907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FF0000"/>
                </a:solidFill>
                <a:latin typeface="Calibri" pitchFamily="34" charset="0"/>
              </a:rPr>
              <a:t>3 hydrogen bonds</a:t>
            </a:r>
          </a:p>
          <a:p>
            <a:pPr eaLnBrk="1" hangingPunct="1"/>
            <a:r>
              <a:rPr lang="en-GB" sz="2000">
                <a:solidFill>
                  <a:srgbClr val="FF0000"/>
                </a:solidFill>
                <a:latin typeface="Calibri" pitchFamily="34" charset="0"/>
                <a:sym typeface="Wingdings" pitchFamily="2" charset="2"/>
              </a:rPr>
              <a:t></a:t>
            </a:r>
            <a:r>
              <a:rPr lang="en-GB" sz="2000">
                <a:solidFill>
                  <a:srgbClr val="FF0000"/>
                </a:solidFill>
                <a:latin typeface="Calibri" pitchFamily="34" charset="0"/>
              </a:rPr>
              <a:t> more stable</a:t>
            </a:r>
          </a:p>
        </p:txBody>
      </p:sp>
      <p:sp>
        <p:nvSpPr>
          <p:cNvPr id="89095" name="Text Box 9"/>
          <p:cNvSpPr txBox="1">
            <a:spLocks noChangeArrowheads="1"/>
          </p:cNvSpPr>
          <p:nvPr/>
        </p:nvSpPr>
        <p:spPr bwMode="auto">
          <a:xfrm>
            <a:off x="1204913" y="5459413"/>
            <a:ext cx="24907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FF0000"/>
                </a:solidFill>
                <a:latin typeface="Calibri" pitchFamily="34" charset="0"/>
              </a:rPr>
              <a:t>2 hydrogen bonds</a:t>
            </a:r>
          </a:p>
          <a:p>
            <a:pPr eaLnBrk="1" hangingPunct="1"/>
            <a:r>
              <a:rPr lang="en-GB" sz="2000">
                <a:solidFill>
                  <a:srgbClr val="FF0000"/>
                </a:solidFill>
                <a:latin typeface="Calibri" pitchFamily="34" charset="0"/>
                <a:sym typeface="Wingdings" pitchFamily="2" charset="2"/>
              </a:rPr>
              <a:t></a:t>
            </a:r>
            <a:r>
              <a:rPr lang="en-GB" sz="2000">
                <a:solidFill>
                  <a:srgbClr val="FF0000"/>
                </a:solidFill>
                <a:latin typeface="Calibri" pitchFamily="34" charset="0"/>
              </a:rPr>
              <a:t> less stable</a:t>
            </a:r>
          </a:p>
        </p:txBody>
      </p:sp>
      <p:sp>
        <p:nvSpPr>
          <p:cNvPr id="89096" name="Line 10"/>
          <p:cNvSpPr>
            <a:spLocks noChangeShapeType="1"/>
          </p:cNvSpPr>
          <p:nvPr/>
        </p:nvSpPr>
        <p:spPr bwMode="auto">
          <a:xfrm flipV="1">
            <a:off x="2068513" y="3792538"/>
            <a:ext cx="123825" cy="159067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89097" name="Group 11"/>
          <p:cNvGrpSpPr>
            <a:grpSpLocks/>
          </p:cNvGrpSpPr>
          <p:nvPr/>
        </p:nvGrpSpPr>
        <p:grpSpPr bwMode="auto">
          <a:xfrm>
            <a:off x="4886325" y="1963738"/>
            <a:ext cx="2979738" cy="2139950"/>
            <a:chOff x="3078" y="1146"/>
            <a:chExt cx="1877" cy="1348"/>
          </a:xfrm>
        </p:grpSpPr>
        <p:sp>
          <p:nvSpPr>
            <p:cNvPr id="89186" name="Line 12"/>
            <p:cNvSpPr>
              <a:spLocks noChangeShapeType="1"/>
            </p:cNvSpPr>
            <p:nvPr/>
          </p:nvSpPr>
          <p:spPr bwMode="auto">
            <a:xfrm>
              <a:off x="4549" y="1914"/>
              <a:ext cx="67" cy="1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87" name="Freeform 13"/>
            <p:cNvSpPr>
              <a:spLocks/>
            </p:cNvSpPr>
            <p:nvPr/>
          </p:nvSpPr>
          <p:spPr bwMode="auto">
            <a:xfrm>
              <a:off x="4546" y="1911"/>
              <a:ext cx="75" cy="127"/>
            </a:xfrm>
            <a:custGeom>
              <a:avLst/>
              <a:gdLst>
                <a:gd name="T0" fmla="*/ 75 w 75"/>
                <a:gd name="T1" fmla="*/ 122 h 127"/>
                <a:gd name="T2" fmla="*/ 72 w 75"/>
                <a:gd name="T3" fmla="*/ 127 h 127"/>
                <a:gd name="T4" fmla="*/ 66 w 75"/>
                <a:gd name="T5" fmla="*/ 127 h 127"/>
                <a:gd name="T6" fmla="*/ 0 w 75"/>
                <a:gd name="T7" fmla="*/ 5 h 127"/>
                <a:gd name="T8" fmla="*/ 8 w 75"/>
                <a:gd name="T9" fmla="*/ 0 h 127"/>
                <a:gd name="T10" fmla="*/ 75 w 75"/>
                <a:gd name="T11" fmla="*/ 122 h 127"/>
                <a:gd name="T12" fmla="*/ 0 60000 65536"/>
                <a:gd name="T13" fmla="*/ 0 60000 65536"/>
                <a:gd name="T14" fmla="*/ 0 60000 65536"/>
                <a:gd name="T15" fmla="*/ 0 60000 65536"/>
                <a:gd name="T16" fmla="*/ 0 60000 65536"/>
                <a:gd name="T17" fmla="*/ 0 60000 65536"/>
                <a:gd name="T18" fmla="*/ 0 w 75"/>
                <a:gd name="T19" fmla="*/ 0 h 127"/>
                <a:gd name="T20" fmla="*/ 75 w 75"/>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75" h="127">
                  <a:moveTo>
                    <a:pt x="75" y="122"/>
                  </a:moveTo>
                  <a:lnTo>
                    <a:pt x="72" y="127"/>
                  </a:lnTo>
                  <a:lnTo>
                    <a:pt x="66" y="127"/>
                  </a:lnTo>
                  <a:lnTo>
                    <a:pt x="0" y="5"/>
                  </a:lnTo>
                  <a:lnTo>
                    <a:pt x="8" y="0"/>
                  </a:lnTo>
                  <a:lnTo>
                    <a:pt x="75"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88" name="Line 14"/>
            <p:cNvSpPr>
              <a:spLocks noChangeShapeType="1"/>
            </p:cNvSpPr>
            <p:nvPr/>
          </p:nvSpPr>
          <p:spPr bwMode="auto">
            <a:xfrm flipV="1">
              <a:off x="4621" y="2037"/>
              <a:ext cx="1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89" name="Freeform 15"/>
            <p:cNvSpPr>
              <a:spLocks/>
            </p:cNvSpPr>
            <p:nvPr/>
          </p:nvSpPr>
          <p:spPr bwMode="auto">
            <a:xfrm>
              <a:off x="4618" y="2032"/>
              <a:ext cx="173" cy="11"/>
            </a:xfrm>
            <a:custGeom>
              <a:avLst/>
              <a:gdLst>
                <a:gd name="T0" fmla="*/ 173 w 173"/>
                <a:gd name="T1" fmla="*/ 0 h 11"/>
                <a:gd name="T2" fmla="*/ 173 w 173"/>
                <a:gd name="T3" fmla="*/ 10 h 11"/>
                <a:gd name="T4" fmla="*/ 3 w 173"/>
                <a:gd name="T5" fmla="*/ 11 h 11"/>
                <a:gd name="T6" fmla="*/ 0 w 173"/>
                <a:gd name="T7" fmla="*/ 6 h 11"/>
                <a:gd name="T8" fmla="*/ 3 w 173"/>
                <a:gd name="T9" fmla="*/ 1 h 11"/>
                <a:gd name="T10" fmla="*/ 173 w 173"/>
                <a:gd name="T11" fmla="*/ 0 h 11"/>
                <a:gd name="T12" fmla="*/ 0 60000 65536"/>
                <a:gd name="T13" fmla="*/ 0 60000 65536"/>
                <a:gd name="T14" fmla="*/ 0 60000 65536"/>
                <a:gd name="T15" fmla="*/ 0 60000 65536"/>
                <a:gd name="T16" fmla="*/ 0 60000 65536"/>
                <a:gd name="T17" fmla="*/ 0 60000 65536"/>
                <a:gd name="T18" fmla="*/ 0 w 173"/>
                <a:gd name="T19" fmla="*/ 0 h 11"/>
                <a:gd name="T20" fmla="*/ 173 w 17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73" h="11">
                  <a:moveTo>
                    <a:pt x="173" y="0"/>
                  </a:moveTo>
                  <a:lnTo>
                    <a:pt x="173" y="10"/>
                  </a:lnTo>
                  <a:lnTo>
                    <a:pt x="3" y="11"/>
                  </a:lnTo>
                  <a:lnTo>
                    <a:pt x="0" y="6"/>
                  </a:lnTo>
                  <a:lnTo>
                    <a:pt x="3" y="1"/>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90" name="Line 16"/>
            <p:cNvSpPr>
              <a:spLocks noChangeShapeType="1"/>
            </p:cNvSpPr>
            <p:nvPr/>
          </p:nvSpPr>
          <p:spPr bwMode="auto">
            <a:xfrm flipV="1">
              <a:off x="4878" y="1834"/>
              <a:ext cx="69" cy="1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91" name="Freeform 17"/>
            <p:cNvSpPr>
              <a:spLocks/>
            </p:cNvSpPr>
            <p:nvPr/>
          </p:nvSpPr>
          <p:spPr bwMode="auto">
            <a:xfrm>
              <a:off x="4874" y="1831"/>
              <a:ext cx="77" cy="135"/>
            </a:xfrm>
            <a:custGeom>
              <a:avLst/>
              <a:gdLst>
                <a:gd name="T0" fmla="*/ 70 w 77"/>
                <a:gd name="T1" fmla="*/ 0 h 135"/>
                <a:gd name="T2" fmla="*/ 75 w 77"/>
                <a:gd name="T3" fmla="*/ 0 h 135"/>
                <a:gd name="T4" fmla="*/ 77 w 77"/>
                <a:gd name="T5" fmla="*/ 5 h 135"/>
                <a:gd name="T6" fmla="*/ 8 w 77"/>
                <a:gd name="T7" fmla="*/ 135 h 135"/>
                <a:gd name="T8" fmla="*/ 0 w 77"/>
                <a:gd name="T9" fmla="*/ 130 h 135"/>
                <a:gd name="T10" fmla="*/ 70 w 77"/>
                <a:gd name="T11" fmla="*/ 0 h 135"/>
                <a:gd name="T12" fmla="*/ 0 60000 65536"/>
                <a:gd name="T13" fmla="*/ 0 60000 65536"/>
                <a:gd name="T14" fmla="*/ 0 60000 65536"/>
                <a:gd name="T15" fmla="*/ 0 60000 65536"/>
                <a:gd name="T16" fmla="*/ 0 60000 65536"/>
                <a:gd name="T17" fmla="*/ 0 60000 65536"/>
                <a:gd name="T18" fmla="*/ 0 w 77"/>
                <a:gd name="T19" fmla="*/ 0 h 135"/>
                <a:gd name="T20" fmla="*/ 77 w 77"/>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77" h="135">
                  <a:moveTo>
                    <a:pt x="70" y="0"/>
                  </a:moveTo>
                  <a:lnTo>
                    <a:pt x="75" y="0"/>
                  </a:lnTo>
                  <a:lnTo>
                    <a:pt x="77" y="5"/>
                  </a:lnTo>
                  <a:lnTo>
                    <a:pt x="8" y="135"/>
                  </a:lnTo>
                  <a:lnTo>
                    <a:pt x="0" y="13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92" name="Line 18"/>
            <p:cNvSpPr>
              <a:spLocks noChangeShapeType="1"/>
            </p:cNvSpPr>
            <p:nvPr/>
          </p:nvSpPr>
          <p:spPr bwMode="auto">
            <a:xfrm>
              <a:off x="4839" y="1631"/>
              <a:ext cx="108"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93" name="Freeform 19"/>
            <p:cNvSpPr>
              <a:spLocks/>
            </p:cNvSpPr>
            <p:nvPr/>
          </p:nvSpPr>
          <p:spPr bwMode="auto">
            <a:xfrm>
              <a:off x="4834" y="1628"/>
              <a:ext cx="117" cy="203"/>
            </a:xfrm>
            <a:custGeom>
              <a:avLst/>
              <a:gdLst>
                <a:gd name="T0" fmla="*/ 0 w 117"/>
                <a:gd name="T1" fmla="*/ 4 h 203"/>
                <a:gd name="T2" fmla="*/ 3 w 117"/>
                <a:gd name="T3" fmla="*/ 0 h 203"/>
                <a:gd name="T4" fmla="*/ 8 w 117"/>
                <a:gd name="T5" fmla="*/ 0 h 203"/>
                <a:gd name="T6" fmla="*/ 117 w 117"/>
                <a:gd name="T7" fmla="*/ 199 h 203"/>
                <a:gd name="T8" fmla="*/ 115 w 117"/>
                <a:gd name="T9" fmla="*/ 203 h 203"/>
                <a:gd name="T10" fmla="*/ 110 w 117"/>
                <a:gd name="T11" fmla="*/ 203 h 203"/>
                <a:gd name="T12" fmla="*/ 0 w 117"/>
                <a:gd name="T13" fmla="*/ 4 h 203"/>
                <a:gd name="T14" fmla="*/ 0 60000 65536"/>
                <a:gd name="T15" fmla="*/ 0 60000 65536"/>
                <a:gd name="T16" fmla="*/ 0 60000 65536"/>
                <a:gd name="T17" fmla="*/ 0 60000 65536"/>
                <a:gd name="T18" fmla="*/ 0 60000 65536"/>
                <a:gd name="T19" fmla="*/ 0 60000 65536"/>
                <a:gd name="T20" fmla="*/ 0 60000 65536"/>
                <a:gd name="T21" fmla="*/ 0 w 117"/>
                <a:gd name="T22" fmla="*/ 0 h 203"/>
                <a:gd name="T23" fmla="*/ 117 w 117"/>
                <a:gd name="T24" fmla="*/ 203 h 2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203">
                  <a:moveTo>
                    <a:pt x="0" y="4"/>
                  </a:moveTo>
                  <a:lnTo>
                    <a:pt x="3" y="0"/>
                  </a:lnTo>
                  <a:lnTo>
                    <a:pt x="8" y="0"/>
                  </a:lnTo>
                  <a:lnTo>
                    <a:pt x="117" y="199"/>
                  </a:lnTo>
                  <a:lnTo>
                    <a:pt x="115" y="203"/>
                  </a:lnTo>
                  <a:lnTo>
                    <a:pt x="110" y="203"/>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94" name="Line 20"/>
            <p:cNvSpPr>
              <a:spLocks noChangeShapeType="1"/>
            </p:cNvSpPr>
            <p:nvPr/>
          </p:nvSpPr>
          <p:spPr bwMode="auto">
            <a:xfrm>
              <a:off x="4822" y="1656"/>
              <a:ext cx="96" cy="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95" name="Freeform 21"/>
            <p:cNvSpPr>
              <a:spLocks/>
            </p:cNvSpPr>
            <p:nvPr/>
          </p:nvSpPr>
          <p:spPr bwMode="auto">
            <a:xfrm>
              <a:off x="4818" y="1654"/>
              <a:ext cx="104" cy="180"/>
            </a:xfrm>
            <a:custGeom>
              <a:avLst/>
              <a:gdLst>
                <a:gd name="T0" fmla="*/ 0 w 104"/>
                <a:gd name="T1" fmla="*/ 4 h 180"/>
                <a:gd name="T2" fmla="*/ 7 w 104"/>
                <a:gd name="T3" fmla="*/ 0 h 180"/>
                <a:gd name="T4" fmla="*/ 104 w 104"/>
                <a:gd name="T5" fmla="*/ 176 h 180"/>
                <a:gd name="T6" fmla="*/ 96 w 104"/>
                <a:gd name="T7" fmla="*/ 180 h 180"/>
                <a:gd name="T8" fmla="*/ 0 w 104"/>
                <a:gd name="T9" fmla="*/ 4 h 180"/>
                <a:gd name="T10" fmla="*/ 0 60000 65536"/>
                <a:gd name="T11" fmla="*/ 0 60000 65536"/>
                <a:gd name="T12" fmla="*/ 0 60000 65536"/>
                <a:gd name="T13" fmla="*/ 0 60000 65536"/>
                <a:gd name="T14" fmla="*/ 0 60000 65536"/>
                <a:gd name="T15" fmla="*/ 0 w 104"/>
                <a:gd name="T16" fmla="*/ 0 h 180"/>
                <a:gd name="T17" fmla="*/ 104 w 104"/>
                <a:gd name="T18" fmla="*/ 180 h 180"/>
              </a:gdLst>
              <a:ahLst/>
              <a:cxnLst>
                <a:cxn ang="T10">
                  <a:pos x="T0" y="T1"/>
                </a:cxn>
                <a:cxn ang="T11">
                  <a:pos x="T2" y="T3"/>
                </a:cxn>
                <a:cxn ang="T12">
                  <a:pos x="T4" y="T5"/>
                </a:cxn>
                <a:cxn ang="T13">
                  <a:pos x="T6" y="T7"/>
                </a:cxn>
                <a:cxn ang="T14">
                  <a:pos x="T8" y="T9"/>
                </a:cxn>
              </a:cxnLst>
              <a:rect l="T15" t="T16" r="T17" b="T18"/>
              <a:pathLst>
                <a:path w="104" h="180">
                  <a:moveTo>
                    <a:pt x="0" y="4"/>
                  </a:moveTo>
                  <a:lnTo>
                    <a:pt x="7" y="0"/>
                  </a:lnTo>
                  <a:lnTo>
                    <a:pt x="104" y="176"/>
                  </a:lnTo>
                  <a:lnTo>
                    <a:pt x="96" y="18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96" name="Line 22"/>
            <p:cNvSpPr>
              <a:spLocks noChangeShapeType="1"/>
            </p:cNvSpPr>
            <p:nvPr/>
          </p:nvSpPr>
          <p:spPr bwMode="auto">
            <a:xfrm flipV="1">
              <a:off x="4619" y="1628"/>
              <a:ext cx="21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97" name="Freeform 23"/>
            <p:cNvSpPr>
              <a:spLocks/>
            </p:cNvSpPr>
            <p:nvPr/>
          </p:nvSpPr>
          <p:spPr bwMode="auto">
            <a:xfrm>
              <a:off x="4615" y="1623"/>
              <a:ext cx="222" cy="11"/>
            </a:xfrm>
            <a:custGeom>
              <a:avLst/>
              <a:gdLst>
                <a:gd name="T0" fmla="*/ 3 w 222"/>
                <a:gd name="T1" fmla="*/ 11 h 11"/>
                <a:gd name="T2" fmla="*/ 0 w 222"/>
                <a:gd name="T3" fmla="*/ 7 h 11"/>
                <a:gd name="T4" fmla="*/ 3 w 222"/>
                <a:gd name="T5" fmla="*/ 1 h 11"/>
                <a:gd name="T6" fmla="*/ 219 w 222"/>
                <a:gd name="T7" fmla="*/ 0 h 11"/>
                <a:gd name="T8" fmla="*/ 222 w 222"/>
                <a:gd name="T9" fmla="*/ 5 h 11"/>
                <a:gd name="T10" fmla="*/ 219 w 222"/>
                <a:gd name="T11" fmla="*/ 9 h 11"/>
                <a:gd name="T12" fmla="*/ 3 w 222"/>
                <a:gd name="T13" fmla="*/ 11 h 11"/>
                <a:gd name="T14" fmla="*/ 0 60000 65536"/>
                <a:gd name="T15" fmla="*/ 0 60000 65536"/>
                <a:gd name="T16" fmla="*/ 0 60000 65536"/>
                <a:gd name="T17" fmla="*/ 0 60000 65536"/>
                <a:gd name="T18" fmla="*/ 0 60000 65536"/>
                <a:gd name="T19" fmla="*/ 0 60000 65536"/>
                <a:gd name="T20" fmla="*/ 0 60000 65536"/>
                <a:gd name="T21" fmla="*/ 0 w 222"/>
                <a:gd name="T22" fmla="*/ 0 h 11"/>
                <a:gd name="T23" fmla="*/ 222 w 22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 h="11">
                  <a:moveTo>
                    <a:pt x="3" y="11"/>
                  </a:moveTo>
                  <a:lnTo>
                    <a:pt x="0" y="7"/>
                  </a:lnTo>
                  <a:lnTo>
                    <a:pt x="3" y="1"/>
                  </a:lnTo>
                  <a:lnTo>
                    <a:pt x="219" y="0"/>
                  </a:lnTo>
                  <a:lnTo>
                    <a:pt x="222" y="5"/>
                  </a:lnTo>
                  <a:lnTo>
                    <a:pt x="219" y="9"/>
                  </a:lnTo>
                  <a:lnTo>
                    <a:pt x="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98" name="Line 24"/>
            <p:cNvSpPr>
              <a:spLocks noChangeShapeType="1"/>
            </p:cNvSpPr>
            <p:nvPr/>
          </p:nvSpPr>
          <p:spPr bwMode="auto">
            <a:xfrm flipH="1">
              <a:off x="4545" y="1632"/>
              <a:ext cx="70" cy="1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99" name="Freeform 25"/>
            <p:cNvSpPr>
              <a:spLocks/>
            </p:cNvSpPr>
            <p:nvPr/>
          </p:nvSpPr>
          <p:spPr bwMode="auto">
            <a:xfrm>
              <a:off x="4542" y="1630"/>
              <a:ext cx="76" cy="133"/>
            </a:xfrm>
            <a:custGeom>
              <a:avLst/>
              <a:gdLst>
                <a:gd name="T0" fmla="*/ 68 w 76"/>
                <a:gd name="T1" fmla="*/ 0 h 133"/>
                <a:gd name="T2" fmla="*/ 73 w 76"/>
                <a:gd name="T3" fmla="*/ 0 h 133"/>
                <a:gd name="T4" fmla="*/ 76 w 76"/>
                <a:gd name="T5" fmla="*/ 4 h 133"/>
                <a:gd name="T6" fmla="*/ 7 w 76"/>
                <a:gd name="T7" fmla="*/ 133 h 133"/>
                <a:gd name="T8" fmla="*/ 0 w 76"/>
                <a:gd name="T9" fmla="*/ 128 h 133"/>
                <a:gd name="T10" fmla="*/ 68 w 76"/>
                <a:gd name="T11" fmla="*/ 0 h 133"/>
                <a:gd name="T12" fmla="*/ 0 60000 65536"/>
                <a:gd name="T13" fmla="*/ 0 60000 65536"/>
                <a:gd name="T14" fmla="*/ 0 60000 65536"/>
                <a:gd name="T15" fmla="*/ 0 60000 65536"/>
                <a:gd name="T16" fmla="*/ 0 60000 65536"/>
                <a:gd name="T17" fmla="*/ 0 60000 65536"/>
                <a:gd name="T18" fmla="*/ 0 w 76"/>
                <a:gd name="T19" fmla="*/ 0 h 133"/>
                <a:gd name="T20" fmla="*/ 76 w 76"/>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76" h="133">
                  <a:moveTo>
                    <a:pt x="68" y="0"/>
                  </a:moveTo>
                  <a:lnTo>
                    <a:pt x="73" y="0"/>
                  </a:lnTo>
                  <a:lnTo>
                    <a:pt x="76" y="4"/>
                  </a:lnTo>
                  <a:lnTo>
                    <a:pt x="7" y="133"/>
                  </a:lnTo>
                  <a:lnTo>
                    <a:pt x="0" y="128"/>
                  </a:lnTo>
                  <a:lnTo>
                    <a:pt x="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00" name="Line 26"/>
            <p:cNvSpPr>
              <a:spLocks noChangeShapeType="1"/>
            </p:cNvSpPr>
            <p:nvPr/>
          </p:nvSpPr>
          <p:spPr bwMode="auto">
            <a:xfrm flipH="1">
              <a:off x="4569" y="1658"/>
              <a:ext cx="62"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01" name="Freeform 27"/>
            <p:cNvSpPr>
              <a:spLocks/>
            </p:cNvSpPr>
            <p:nvPr/>
          </p:nvSpPr>
          <p:spPr bwMode="auto">
            <a:xfrm>
              <a:off x="4564" y="1655"/>
              <a:ext cx="71" cy="122"/>
            </a:xfrm>
            <a:custGeom>
              <a:avLst/>
              <a:gdLst>
                <a:gd name="T0" fmla="*/ 63 w 71"/>
                <a:gd name="T1" fmla="*/ 0 h 122"/>
                <a:gd name="T2" fmla="*/ 71 w 71"/>
                <a:gd name="T3" fmla="*/ 5 h 122"/>
                <a:gd name="T4" fmla="*/ 8 w 71"/>
                <a:gd name="T5" fmla="*/ 122 h 122"/>
                <a:gd name="T6" fmla="*/ 0 w 71"/>
                <a:gd name="T7" fmla="*/ 117 h 122"/>
                <a:gd name="T8" fmla="*/ 63 w 71"/>
                <a:gd name="T9" fmla="*/ 0 h 122"/>
                <a:gd name="T10" fmla="*/ 0 60000 65536"/>
                <a:gd name="T11" fmla="*/ 0 60000 65536"/>
                <a:gd name="T12" fmla="*/ 0 60000 65536"/>
                <a:gd name="T13" fmla="*/ 0 60000 65536"/>
                <a:gd name="T14" fmla="*/ 0 60000 65536"/>
                <a:gd name="T15" fmla="*/ 0 w 71"/>
                <a:gd name="T16" fmla="*/ 0 h 122"/>
                <a:gd name="T17" fmla="*/ 71 w 71"/>
                <a:gd name="T18" fmla="*/ 122 h 122"/>
              </a:gdLst>
              <a:ahLst/>
              <a:cxnLst>
                <a:cxn ang="T10">
                  <a:pos x="T0" y="T1"/>
                </a:cxn>
                <a:cxn ang="T11">
                  <a:pos x="T2" y="T3"/>
                </a:cxn>
                <a:cxn ang="T12">
                  <a:pos x="T4" y="T5"/>
                </a:cxn>
                <a:cxn ang="T13">
                  <a:pos x="T6" y="T7"/>
                </a:cxn>
                <a:cxn ang="T14">
                  <a:pos x="T8" y="T9"/>
                </a:cxn>
              </a:cxnLst>
              <a:rect l="T15" t="T16" r="T17" b="T18"/>
              <a:pathLst>
                <a:path w="71" h="122">
                  <a:moveTo>
                    <a:pt x="63" y="0"/>
                  </a:moveTo>
                  <a:lnTo>
                    <a:pt x="71" y="5"/>
                  </a:lnTo>
                  <a:lnTo>
                    <a:pt x="8" y="122"/>
                  </a:lnTo>
                  <a:lnTo>
                    <a:pt x="0" y="117"/>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02" name="Line 28"/>
            <p:cNvSpPr>
              <a:spLocks noChangeShapeType="1"/>
            </p:cNvSpPr>
            <p:nvPr/>
          </p:nvSpPr>
          <p:spPr bwMode="auto">
            <a:xfrm flipH="1" flipV="1">
              <a:off x="4556" y="1519"/>
              <a:ext cx="59" cy="10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03" name="Freeform 29"/>
            <p:cNvSpPr>
              <a:spLocks/>
            </p:cNvSpPr>
            <p:nvPr/>
          </p:nvSpPr>
          <p:spPr bwMode="auto">
            <a:xfrm>
              <a:off x="4551" y="1517"/>
              <a:ext cx="67" cy="113"/>
            </a:xfrm>
            <a:custGeom>
              <a:avLst/>
              <a:gdLst>
                <a:gd name="T0" fmla="*/ 0 w 67"/>
                <a:gd name="T1" fmla="*/ 5 h 113"/>
                <a:gd name="T2" fmla="*/ 8 w 67"/>
                <a:gd name="T3" fmla="*/ 0 h 113"/>
                <a:gd name="T4" fmla="*/ 67 w 67"/>
                <a:gd name="T5" fmla="*/ 107 h 113"/>
                <a:gd name="T6" fmla="*/ 64 w 67"/>
                <a:gd name="T7" fmla="*/ 113 h 113"/>
                <a:gd name="T8" fmla="*/ 59 w 67"/>
                <a:gd name="T9" fmla="*/ 113 h 113"/>
                <a:gd name="T10" fmla="*/ 0 w 67"/>
                <a:gd name="T11" fmla="*/ 5 h 113"/>
                <a:gd name="T12" fmla="*/ 0 60000 65536"/>
                <a:gd name="T13" fmla="*/ 0 60000 65536"/>
                <a:gd name="T14" fmla="*/ 0 60000 65536"/>
                <a:gd name="T15" fmla="*/ 0 60000 65536"/>
                <a:gd name="T16" fmla="*/ 0 60000 65536"/>
                <a:gd name="T17" fmla="*/ 0 60000 65536"/>
                <a:gd name="T18" fmla="*/ 0 w 67"/>
                <a:gd name="T19" fmla="*/ 0 h 113"/>
                <a:gd name="T20" fmla="*/ 67 w 67"/>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67" h="113">
                  <a:moveTo>
                    <a:pt x="0" y="5"/>
                  </a:moveTo>
                  <a:lnTo>
                    <a:pt x="8" y="0"/>
                  </a:lnTo>
                  <a:lnTo>
                    <a:pt x="67" y="107"/>
                  </a:lnTo>
                  <a:lnTo>
                    <a:pt x="64" y="113"/>
                  </a:lnTo>
                  <a:lnTo>
                    <a:pt x="59" y="113"/>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04" name="Line 30"/>
            <p:cNvSpPr>
              <a:spLocks noChangeShapeType="1"/>
            </p:cNvSpPr>
            <p:nvPr/>
          </p:nvSpPr>
          <p:spPr bwMode="auto">
            <a:xfrm flipV="1">
              <a:off x="4542" y="2041"/>
              <a:ext cx="74" cy="1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05" name="Freeform 31"/>
            <p:cNvSpPr>
              <a:spLocks/>
            </p:cNvSpPr>
            <p:nvPr/>
          </p:nvSpPr>
          <p:spPr bwMode="auto">
            <a:xfrm>
              <a:off x="4537" y="2038"/>
              <a:ext cx="84" cy="145"/>
            </a:xfrm>
            <a:custGeom>
              <a:avLst/>
              <a:gdLst>
                <a:gd name="T0" fmla="*/ 8 w 84"/>
                <a:gd name="T1" fmla="*/ 145 h 145"/>
                <a:gd name="T2" fmla="*/ 0 w 84"/>
                <a:gd name="T3" fmla="*/ 141 h 145"/>
                <a:gd name="T4" fmla="*/ 75 w 84"/>
                <a:gd name="T5" fmla="*/ 0 h 145"/>
                <a:gd name="T6" fmla="*/ 81 w 84"/>
                <a:gd name="T7" fmla="*/ 0 h 145"/>
                <a:gd name="T8" fmla="*/ 84 w 84"/>
                <a:gd name="T9" fmla="*/ 5 h 145"/>
                <a:gd name="T10" fmla="*/ 8 w 84"/>
                <a:gd name="T11" fmla="*/ 145 h 145"/>
                <a:gd name="T12" fmla="*/ 0 60000 65536"/>
                <a:gd name="T13" fmla="*/ 0 60000 65536"/>
                <a:gd name="T14" fmla="*/ 0 60000 65536"/>
                <a:gd name="T15" fmla="*/ 0 60000 65536"/>
                <a:gd name="T16" fmla="*/ 0 60000 65536"/>
                <a:gd name="T17" fmla="*/ 0 60000 65536"/>
                <a:gd name="T18" fmla="*/ 0 w 84"/>
                <a:gd name="T19" fmla="*/ 0 h 145"/>
                <a:gd name="T20" fmla="*/ 84 w 84"/>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84" h="145">
                  <a:moveTo>
                    <a:pt x="8" y="145"/>
                  </a:moveTo>
                  <a:lnTo>
                    <a:pt x="0" y="141"/>
                  </a:lnTo>
                  <a:lnTo>
                    <a:pt x="75" y="0"/>
                  </a:lnTo>
                  <a:lnTo>
                    <a:pt x="81" y="0"/>
                  </a:lnTo>
                  <a:lnTo>
                    <a:pt x="84" y="5"/>
                  </a:lnTo>
                  <a:lnTo>
                    <a:pt x="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06" name="Line 32"/>
            <p:cNvSpPr>
              <a:spLocks noChangeShapeType="1"/>
            </p:cNvSpPr>
            <p:nvPr/>
          </p:nvSpPr>
          <p:spPr bwMode="auto">
            <a:xfrm flipV="1">
              <a:off x="4518" y="2039"/>
              <a:ext cx="69" cy="1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07" name="Freeform 33"/>
            <p:cNvSpPr>
              <a:spLocks/>
            </p:cNvSpPr>
            <p:nvPr/>
          </p:nvSpPr>
          <p:spPr bwMode="auto">
            <a:xfrm>
              <a:off x="4514" y="2036"/>
              <a:ext cx="77" cy="133"/>
            </a:xfrm>
            <a:custGeom>
              <a:avLst/>
              <a:gdLst>
                <a:gd name="T0" fmla="*/ 9 w 77"/>
                <a:gd name="T1" fmla="*/ 133 h 133"/>
                <a:gd name="T2" fmla="*/ 0 w 77"/>
                <a:gd name="T3" fmla="*/ 128 h 133"/>
                <a:gd name="T4" fmla="*/ 69 w 77"/>
                <a:gd name="T5" fmla="*/ 0 h 133"/>
                <a:gd name="T6" fmla="*/ 77 w 77"/>
                <a:gd name="T7" fmla="*/ 5 h 133"/>
                <a:gd name="T8" fmla="*/ 9 w 77"/>
                <a:gd name="T9" fmla="*/ 133 h 133"/>
                <a:gd name="T10" fmla="*/ 0 60000 65536"/>
                <a:gd name="T11" fmla="*/ 0 60000 65536"/>
                <a:gd name="T12" fmla="*/ 0 60000 65536"/>
                <a:gd name="T13" fmla="*/ 0 60000 65536"/>
                <a:gd name="T14" fmla="*/ 0 60000 65536"/>
                <a:gd name="T15" fmla="*/ 0 w 77"/>
                <a:gd name="T16" fmla="*/ 0 h 133"/>
                <a:gd name="T17" fmla="*/ 77 w 77"/>
                <a:gd name="T18" fmla="*/ 133 h 133"/>
              </a:gdLst>
              <a:ahLst/>
              <a:cxnLst>
                <a:cxn ang="T10">
                  <a:pos x="T0" y="T1"/>
                </a:cxn>
                <a:cxn ang="T11">
                  <a:pos x="T2" y="T3"/>
                </a:cxn>
                <a:cxn ang="T12">
                  <a:pos x="T4" y="T5"/>
                </a:cxn>
                <a:cxn ang="T13">
                  <a:pos x="T6" y="T7"/>
                </a:cxn>
                <a:cxn ang="T14">
                  <a:pos x="T8" y="T9"/>
                </a:cxn>
              </a:cxnLst>
              <a:rect l="T15" t="T16" r="T17" b="T18"/>
              <a:pathLst>
                <a:path w="77" h="133">
                  <a:moveTo>
                    <a:pt x="9" y="133"/>
                  </a:moveTo>
                  <a:lnTo>
                    <a:pt x="0" y="128"/>
                  </a:lnTo>
                  <a:lnTo>
                    <a:pt x="69" y="0"/>
                  </a:lnTo>
                  <a:lnTo>
                    <a:pt x="77" y="5"/>
                  </a:lnTo>
                  <a:lnTo>
                    <a:pt x="9"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08" name="Line 34"/>
            <p:cNvSpPr>
              <a:spLocks noChangeShapeType="1"/>
            </p:cNvSpPr>
            <p:nvPr/>
          </p:nvSpPr>
          <p:spPr bwMode="auto">
            <a:xfrm flipH="1" flipV="1">
              <a:off x="4883" y="2117"/>
              <a:ext cx="67" cy="1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09" name="Freeform 35"/>
            <p:cNvSpPr>
              <a:spLocks/>
            </p:cNvSpPr>
            <p:nvPr/>
          </p:nvSpPr>
          <p:spPr bwMode="auto">
            <a:xfrm>
              <a:off x="4878" y="2114"/>
              <a:ext cx="77" cy="129"/>
            </a:xfrm>
            <a:custGeom>
              <a:avLst/>
              <a:gdLst>
                <a:gd name="T0" fmla="*/ 77 w 77"/>
                <a:gd name="T1" fmla="*/ 125 h 129"/>
                <a:gd name="T2" fmla="*/ 69 w 77"/>
                <a:gd name="T3" fmla="*/ 129 h 129"/>
                <a:gd name="T4" fmla="*/ 0 w 77"/>
                <a:gd name="T5" fmla="*/ 5 h 129"/>
                <a:gd name="T6" fmla="*/ 8 w 77"/>
                <a:gd name="T7" fmla="*/ 0 h 129"/>
                <a:gd name="T8" fmla="*/ 77 w 77"/>
                <a:gd name="T9" fmla="*/ 125 h 129"/>
                <a:gd name="T10" fmla="*/ 0 60000 65536"/>
                <a:gd name="T11" fmla="*/ 0 60000 65536"/>
                <a:gd name="T12" fmla="*/ 0 60000 65536"/>
                <a:gd name="T13" fmla="*/ 0 60000 65536"/>
                <a:gd name="T14" fmla="*/ 0 60000 65536"/>
                <a:gd name="T15" fmla="*/ 0 w 77"/>
                <a:gd name="T16" fmla="*/ 0 h 129"/>
                <a:gd name="T17" fmla="*/ 77 w 77"/>
                <a:gd name="T18" fmla="*/ 129 h 129"/>
              </a:gdLst>
              <a:ahLst/>
              <a:cxnLst>
                <a:cxn ang="T10">
                  <a:pos x="T0" y="T1"/>
                </a:cxn>
                <a:cxn ang="T11">
                  <a:pos x="T2" y="T3"/>
                </a:cxn>
                <a:cxn ang="T12">
                  <a:pos x="T4" y="T5"/>
                </a:cxn>
                <a:cxn ang="T13">
                  <a:pos x="T6" y="T7"/>
                </a:cxn>
                <a:cxn ang="T14">
                  <a:pos x="T8" y="T9"/>
                </a:cxn>
              </a:cxnLst>
              <a:rect l="T15" t="T16" r="T17" b="T18"/>
              <a:pathLst>
                <a:path w="77" h="129">
                  <a:moveTo>
                    <a:pt x="77" y="125"/>
                  </a:moveTo>
                  <a:lnTo>
                    <a:pt x="69" y="129"/>
                  </a:lnTo>
                  <a:lnTo>
                    <a:pt x="0" y="5"/>
                  </a:lnTo>
                  <a:lnTo>
                    <a:pt x="8" y="0"/>
                  </a:lnTo>
                  <a:lnTo>
                    <a:pt x="77"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10" name="Line 36"/>
            <p:cNvSpPr>
              <a:spLocks noChangeShapeType="1"/>
            </p:cNvSpPr>
            <p:nvPr/>
          </p:nvSpPr>
          <p:spPr bwMode="auto">
            <a:xfrm>
              <a:off x="4371" y="1400"/>
              <a:ext cx="86"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11" name="Freeform 37"/>
            <p:cNvSpPr>
              <a:spLocks/>
            </p:cNvSpPr>
            <p:nvPr/>
          </p:nvSpPr>
          <p:spPr bwMode="auto">
            <a:xfrm>
              <a:off x="4370" y="1395"/>
              <a:ext cx="89" cy="35"/>
            </a:xfrm>
            <a:custGeom>
              <a:avLst/>
              <a:gdLst>
                <a:gd name="T0" fmla="*/ 0 w 89"/>
                <a:gd name="T1" fmla="*/ 11 h 35"/>
                <a:gd name="T2" fmla="*/ 2 w 89"/>
                <a:gd name="T3" fmla="*/ 0 h 35"/>
                <a:gd name="T4" fmla="*/ 89 w 89"/>
                <a:gd name="T5" fmla="*/ 25 h 35"/>
                <a:gd name="T6" fmla="*/ 87 w 89"/>
                <a:gd name="T7" fmla="*/ 35 h 35"/>
                <a:gd name="T8" fmla="*/ 0 w 89"/>
                <a:gd name="T9" fmla="*/ 11 h 35"/>
                <a:gd name="T10" fmla="*/ 0 60000 65536"/>
                <a:gd name="T11" fmla="*/ 0 60000 65536"/>
                <a:gd name="T12" fmla="*/ 0 60000 65536"/>
                <a:gd name="T13" fmla="*/ 0 60000 65536"/>
                <a:gd name="T14" fmla="*/ 0 60000 65536"/>
                <a:gd name="T15" fmla="*/ 0 w 89"/>
                <a:gd name="T16" fmla="*/ 0 h 35"/>
                <a:gd name="T17" fmla="*/ 89 w 89"/>
                <a:gd name="T18" fmla="*/ 35 h 35"/>
              </a:gdLst>
              <a:ahLst/>
              <a:cxnLst>
                <a:cxn ang="T10">
                  <a:pos x="T0" y="T1"/>
                </a:cxn>
                <a:cxn ang="T11">
                  <a:pos x="T2" y="T3"/>
                </a:cxn>
                <a:cxn ang="T12">
                  <a:pos x="T4" y="T5"/>
                </a:cxn>
                <a:cxn ang="T13">
                  <a:pos x="T6" y="T7"/>
                </a:cxn>
                <a:cxn ang="T14">
                  <a:pos x="T8" y="T9"/>
                </a:cxn>
              </a:cxnLst>
              <a:rect l="T15" t="T16" r="T17" b="T18"/>
              <a:pathLst>
                <a:path w="89" h="35">
                  <a:moveTo>
                    <a:pt x="0" y="11"/>
                  </a:moveTo>
                  <a:lnTo>
                    <a:pt x="2" y="0"/>
                  </a:lnTo>
                  <a:lnTo>
                    <a:pt x="89" y="25"/>
                  </a:lnTo>
                  <a:lnTo>
                    <a:pt x="87" y="35"/>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12" name="Line 38"/>
            <p:cNvSpPr>
              <a:spLocks noChangeShapeType="1"/>
            </p:cNvSpPr>
            <p:nvPr/>
          </p:nvSpPr>
          <p:spPr bwMode="auto">
            <a:xfrm flipH="1">
              <a:off x="4530" y="1291"/>
              <a:ext cx="19" cy="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13" name="Freeform 39"/>
            <p:cNvSpPr>
              <a:spLocks/>
            </p:cNvSpPr>
            <p:nvPr/>
          </p:nvSpPr>
          <p:spPr bwMode="auto">
            <a:xfrm>
              <a:off x="4526" y="1289"/>
              <a:ext cx="27" cy="79"/>
            </a:xfrm>
            <a:custGeom>
              <a:avLst/>
              <a:gdLst>
                <a:gd name="T0" fmla="*/ 18 w 27"/>
                <a:gd name="T1" fmla="*/ 0 h 79"/>
                <a:gd name="T2" fmla="*/ 27 w 27"/>
                <a:gd name="T3" fmla="*/ 2 h 79"/>
                <a:gd name="T4" fmla="*/ 9 w 27"/>
                <a:gd name="T5" fmla="*/ 79 h 79"/>
                <a:gd name="T6" fmla="*/ 0 w 27"/>
                <a:gd name="T7" fmla="*/ 76 h 79"/>
                <a:gd name="T8" fmla="*/ 18 w 27"/>
                <a:gd name="T9" fmla="*/ 0 h 79"/>
                <a:gd name="T10" fmla="*/ 0 60000 65536"/>
                <a:gd name="T11" fmla="*/ 0 60000 65536"/>
                <a:gd name="T12" fmla="*/ 0 60000 65536"/>
                <a:gd name="T13" fmla="*/ 0 60000 65536"/>
                <a:gd name="T14" fmla="*/ 0 60000 65536"/>
                <a:gd name="T15" fmla="*/ 0 w 27"/>
                <a:gd name="T16" fmla="*/ 0 h 79"/>
                <a:gd name="T17" fmla="*/ 27 w 27"/>
                <a:gd name="T18" fmla="*/ 79 h 79"/>
              </a:gdLst>
              <a:ahLst/>
              <a:cxnLst>
                <a:cxn ang="T10">
                  <a:pos x="T0" y="T1"/>
                </a:cxn>
                <a:cxn ang="T11">
                  <a:pos x="T2" y="T3"/>
                </a:cxn>
                <a:cxn ang="T12">
                  <a:pos x="T4" y="T5"/>
                </a:cxn>
                <a:cxn ang="T13">
                  <a:pos x="T6" y="T7"/>
                </a:cxn>
                <a:cxn ang="T14">
                  <a:pos x="T8" y="T9"/>
                </a:cxn>
              </a:cxnLst>
              <a:rect l="T15" t="T16" r="T17" b="T18"/>
              <a:pathLst>
                <a:path w="27" h="79">
                  <a:moveTo>
                    <a:pt x="18" y="0"/>
                  </a:moveTo>
                  <a:lnTo>
                    <a:pt x="27" y="2"/>
                  </a:lnTo>
                  <a:lnTo>
                    <a:pt x="9" y="79"/>
                  </a:lnTo>
                  <a:lnTo>
                    <a:pt x="0" y="76"/>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14" name="Line 40"/>
            <p:cNvSpPr>
              <a:spLocks noChangeShapeType="1"/>
            </p:cNvSpPr>
            <p:nvPr/>
          </p:nvSpPr>
          <p:spPr bwMode="auto">
            <a:xfrm flipV="1">
              <a:off x="3741" y="1866"/>
              <a:ext cx="75" cy="1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15" name="Freeform 41"/>
            <p:cNvSpPr>
              <a:spLocks/>
            </p:cNvSpPr>
            <p:nvPr/>
          </p:nvSpPr>
          <p:spPr bwMode="auto">
            <a:xfrm>
              <a:off x="3738" y="1863"/>
              <a:ext cx="82" cy="134"/>
            </a:xfrm>
            <a:custGeom>
              <a:avLst/>
              <a:gdLst>
                <a:gd name="T0" fmla="*/ 8 w 82"/>
                <a:gd name="T1" fmla="*/ 134 h 134"/>
                <a:gd name="T2" fmla="*/ 3 w 82"/>
                <a:gd name="T3" fmla="*/ 134 h 134"/>
                <a:gd name="T4" fmla="*/ 0 w 82"/>
                <a:gd name="T5" fmla="*/ 130 h 134"/>
                <a:gd name="T6" fmla="*/ 74 w 82"/>
                <a:gd name="T7" fmla="*/ 0 h 134"/>
                <a:gd name="T8" fmla="*/ 82 w 82"/>
                <a:gd name="T9" fmla="*/ 5 h 134"/>
                <a:gd name="T10" fmla="*/ 8 w 82"/>
                <a:gd name="T11" fmla="*/ 134 h 134"/>
                <a:gd name="T12" fmla="*/ 0 60000 65536"/>
                <a:gd name="T13" fmla="*/ 0 60000 65536"/>
                <a:gd name="T14" fmla="*/ 0 60000 65536"/>
                <a:gd name="T15" fmla="*/ 0 60000 65536"/>
                <a:gd name="T16" fmla="*/ 0 60000 65536"/>
                <a:gd name="T17" fmla="*/ 0 60000 65536"/>
                <a:gd name="T18" fmla="*/ 0 w 82"/>
                <a:gd name="T19" fmla="*/ 0 h 134"/>
                <a:gd name="T20" fmla="*/ 82 w 82"/>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82" h="134">
                  <a:moveTo>
                    <a:pt x="8" y="134"/>
                  </a:moveTo>
                  <a:lnTo>
                    <a:pt x="3" y="134"/>
                  </a:lnTo>
                  <a:lnTo>
                    <a:pt x="0" y="130"/>
                  </a:lnTo>
                  <a:lnTo>
                    <a:pt x="74" y="0"/>
                  </a:lnTo>
                  <a:lnTo>
                    <a:pt x="82" y="5"/>
                  </a:lnTo>
                  <a:lnTo>
                    <a:pt x="8"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16" name="Line 42"/>
            <p:cNvSpPr>
              <a:spLocks noChangeShapeType="1"/>
            </p:cNvSpPr>
            <p:nvPr/>
          </p:nvSpPr>
          <p:spPr bwMode="auto">
            <a:xfrm flipH="1" flipV="1">
              <a:off x="3588" y="1993"/>
              <a:ext cx="149"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17" name="Freeform 43"/>
            <p:cNvSpPr>
              <a:spLocks/>
            </p:cNvSpPr>
            <p:nvPr/>
          </p:nvSpPr>
          <p:spPr bwMode="auto">
            <a:xfrm>
              <a:off x="3587" y="1989"/>
              <a:ext cx="154" cy="13"/>
            </a:xfrm>
            <a:custGeom>
              <a:avLst/>
              <a:gdLst>
                <a:gd name="T0" fmla="*/ 0 w 154"/>
                <a:gd name="T1" fmla="*/ 9 h 13"/>
                <a:gd name="T2" fmla="*/ 0 w 154"/>
                <a:gd name="T3" fmla="*/ 0 h 13"/>
                <a:gd name="T4" fmla="*/ 151 w 154"/>
                <a:gd name="T5" fmla="*/ 4 h 13"/>
                <a:gd name="T6" fmla="*/ 154 w 154"/>
                <a:gd name="T7" fmla="*/ 8 h 13"/>
                <a:gd name="T8" fmla="*/ 150 w 154"/>
                <a:gd name="T9" fmla="*/ 13 h 13"/>
                <a:gd name="T10" fmla="*/ 0 w 154"/>
                <a:gd name="T11" fmla="*/ 9 h 13"/>
                <a:gd name="T12" fmla="*/ 0 60000 65536"/>
                <a:gd name="T13" fmla="*/ 0 60000 65536"/>
                <a:gd name="T14" fmla="*/ 0 60000 65536"/>
                <a:gd name="T15" fmla="*/ 0 60000 65536"/>
                <a:gd name="T16" fmla="*/ 0 60000 65536"/>
                <a:gd name="T17" fmla="*/ 0 60000 65536"/>
                <a:gd name="T18" fmla="*/ 0 w 154"/>
                <a:gd name="T19" fmla="*/ 0 h 13"/>
                <a:gd name="T20" fmla="*/ 154 w 15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54" h="13">
                  <a:moveTo>
                    <a:pt x="0" y="9"/>
                  </a:moveTo>
                  <a:lnTo>
                    <a:pt x="0" y="0"/>
                  </a:lnTo>
                  <a:lnTo>
                    <a:pt x="151" y="4"/>
                  </a:lnTo>
                  <a:lnTo>
                    <a:pt x="154" y="8"/>
                  </a:lnTo>
                  <a:lnTo>
                    <a:pt x="150" y="1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18" name="Line 44"/>
            <p:cNvSpPr>
              <a:spLocks noChangeShapeType="1"/>
            </p:cNvSpPr>
            <p:nvPr/>
          </p:nvSpPr>
          <p:spPr bwMode="auto">
            <a:xfrm>
              <a:off x="3589" y="1965"/>
              <a:ext cx="136"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19" name="Freeform 45"/>
            <p:cNvSpPr>
              <a:spLocks/>
            </p:cNvSpPr>
            <p:nvPr/>
          </p:nvSpPr>
          <p:spPr bwMode="auto">
            <a:xfrm>
              <a:off x="3588" y="1960"/>
              <a:ext cx="138" cy="13"/>
            </a:xfrm>
            <a:custGeom>
              <a:avLst/>
              <a:gdLst>
                <a:gd name="T0" fmla="*/ 0 w 138"/>
                <a:gd name="T1" fmla="*/ 10 h 13"/>
                <a:gd name="T2" fmla="*/ 0 w 138"/>
                <a:gd name="T3" fmla="*/ 0 h 13"/>
                <a:gd name="T4" fmla="*/ 138 w 138"/>
                <a:gd name="T5" fmla="*/ 4 h 13"/>
                <a:gd name="T6" fmla="*/ 138 w 138"/>
                <a:gd name="T7" fmla="*/ 13 h 13"/>
                <a:gd name="T8" fmla="*/ 0 w 138"/>
                <a:gd name="T9" fmla="*/ 10 h 13"/>
                <a:gd name="T10" fmla="*/ 0 60000 65536"/>
                <a:gd name="T11" fmla="*/ 0 60000 65536"/>
                <a:gd name="T12" fmla="*/ 0 60000 65536"/>
                <a:gd name="T13" fmla="*/ 0 60000 65536"/>
                <a:gd name="T14" fmla="*/ 0 60000 65536"/>
                <a:gd name="T15" fmla="*/ 0 w 138"/>
                <a:gd name="T16" fmla="*/ 0 h 13"/>
                <a:gd name="T17" fmla="*/ 138 w 138"/>
                <a:gd name="T18" fmla="*/ 13 h 13"/>
              </a:gdLst>
              <a:ahLst/>
              <a:cxnLst>
                <a:cxn ang="T10">
                  <a:pos x="T0" y="T1"/>
                </a:cxn>
                <a:cxn ang="T11">
                  <a:pos x="T2" y="T3"/>
                </a:cxn>
                <a:cxn ang="T12">
                  <a:pos x="T4" y="T5"/>
                </a:cxn>
                <a:cxn ang="T13">
                  <a:pos x="T6" y="T7"/>
                </a:cxn>
                <a:cxn ang="T14">
                  <a:pos x="T8" y="T9"/>
                </a:cxn>
              </a:cxnLst>
              <a:rect l="T15" t="T16" r="T17" b="T18"/>
              <a:pathLst>
                <a:path w="138" h="13">
                  <a:moveTo>
                    <a:pt x="0" y="10"/>
                  </a:moveTo>
                  <a:lnTo>
                    <a:pt x="0" y="0"/>
                  </a:lnTo>
                  <a:lnTo>
                    <a:pt x="138" y="4"/>
                  </a:lnTo>
                  <a:lnTo>
                    <a:pt x="138" y="1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20" name="Line 46"/>
            <p:cNvSpPr>
              <a:spLocks noChangeShapeType="1"/>
            </p:cNvSpPr>
            <p:nvPr/>
          </p:nvSpPr>
          <p:spPr bwMode="auto">
            <a:xfrm flipH="1" flipV="1">
              <a:off x="3414" y="1786"/>
              <a:ext cx="71" cy="1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21" name="Freeform 47"/>
            <p:cNvSpPr>
              <a:spLocks/>
            </p:cNvSpPr>
            <p:nvPr/>
          </p:nvSpPr>
          <p:spPr bwMode="auto">
            <a:xfrm>
              <a:off x="3410" y="1784"/>
              <a:ext cx="80" cy="145"/>
            </a:xfrm>
            <a:custGeom>
              <a:avLst/>
              <a:gdLst>
                <a:gd name="T0" fmla="*/ 0 w 80"/>
                <a:gd name="T1" fmla="*/ 4 h 145"/>
                <a:gd name="T2" fmla="*/ 3 w 80"/>
                <a:gd name="T3" fmla="*/ 0 h 145"/>
                <a:gd name="T4" fmla="*/ 9 w 80"/>
                <a:gd name="T5" fmla="*/ 0 h 145"/>
                <a:gd name="T6" fmla="*/ 80 w 80"/>
                <a:gd name="T7" fmla="*/ 140 h 145"/>
                <a:gd name="T8" fmla="*/ 72 w 80"/>
                <a:gd name="T9" fmla="*/ 145 h 145"/>
                <a:gd name="T10" fmla="*/ 0 w 80"/>
                <a:gd name="T11" fmla="*/ 4 h 145"/>
                <a:gd name="T12" fmla="*/ 0 60000 65536"/>
                <a:gd name="T13" fmla="*/ 0 60000 65536"/>
                <a:gd name="T14" fmla="*/ 0 60000 65536"/>
                <a:gd name="T15" fmla="*/ 0 60000 65536"/>
                <a:gd name="T16" fmla="*/ 0 60000 65536"/>
                <a:gd name="T17" fmla="*/ 0 60000 65536"/>
                <a:gd name="T18" fmla="*/ 0 w 80"/>
                <a:gd name="T19" fmla="*/ 0 h 145"/>
                <a:gd name="T20" fmla="*/ 80 w 80"/>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80" h="145">
                  <a:moveTo>
                    <a:pt x="0" y="4"/>
                  </a:moveTo>
                  <a:lnTo>
                    <a:pt x="3" y="0"/>
                  </a:lnTo>
                  <a:lnTo>
                    <a:pt x="9" y="0"/>
                  </a:lnTo>
                  <a:lnTo>
                    <a:pt x="80" y="140"/>
                  </a:lnTo>
                  <a:lnTo>
                    <a:pt x="72" y="14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22" name="Line 48"/>
            <p:cNvSpPr>
              <a:spLocks noChangeShapeType="1"/>
            </p:cNvSpPr>
            <p:nvPr/>
          </p:nvSpPr>
          <p:spPr bwMode="auto">
            <a:xfrm flipH="1">
              <a:off x="3414" y="1585"/>
              <a:ext cx="113" cy="1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23" name="Freeform 49"/>
            <p:cNvSpPr>
              <a:spLocks/>
            </p:cNvSpPr>
            <p:nvPr/>
          </p:nvSpPr>
          <p:spPr bwMode="auto">
            <a:xfrm>
              <a:off x="3411" y="1582"/>
              <a:ext cx="120" cy="202"/>
            </a:xfrm>
            <a:custGeom>
              <a:avLst/>
              <a:gdLst>
                <a:gd name="T0" fmla="*/ 112 w 120"/>
                <a:gd name="T1" fmla="*/ 1 h 202"/>
                <a:gd name="T2" fmla="*/ 118 w 120"/>
                <a:gd name="T3" fmla="*/ 0 h 202"/>
                <a:gd name="T4" fmla="*/ 120 w 120"/>
                <a:gd name="T5" fmla="*/ 5 h 202"/>
                <a:gd name="T6" fmla="*/ 8 w 120"/>
                <a:gd name="T7" fmla="*/ 202 h 202"/>
                <a:gd name="T8" fmla="*/ 2 w 120"/>
                <a:gd name="T9" fmla="*/ 202 h 202"/>
                <a:gd name="T10" fmla="*/ 0 w 120"/>
                <a:gd name="T11" fmla="*/ 197 h 202"/>
                <a:gd name="T12" fmla="*/ 112 w 120"/>
                <a:gd name="T13" fmla="*/ 1 h 202"/>
                <a:gd name="T14" fmla="*/ 0 60000 65536"/>
                <a:gd name="T15" fmla="*/ 0 60000 65536"/>
                <a:gd name="T16" fmla="*/ 0 60000 65536"/>
                <a:gd name="T17" fmla="*/ 0 60000 65536"/>
                <a:gd name="T18" fmla="*/ 0 60000 65536"/>
                <a:gd name="T19" fmla="*/ 0 60000 65536"/>
                <a:gd name="T20" fmla="*/ 0 60000 65536"/>
                <a:gd name="T21" fmla="*/ 0 w 120"/>
                <a:gd name="T22" fmla="*/ 0 h 202"/>
                <a:gd name="T23" fmla="*/ 120 w 120"/>
                <a:gd name="T24" fmla="*/ 202 h 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2">
                  <a:moveTo>
                    <a:pt x="112" y="1"/>
                  </a:moveTo>
                  <a:lnTo>
                    <a:pt x="118" y="0"/>
                  </a:lnTo>
                  <a:lnTo>
                    <a:pt x="120" y="5"/>
                  </a:lnTo>
                  <a:lnTo>
                    <a:pt x="8" y="202"/>
                  </a:lnTo>
                  <a:lnTo>
                    <a:pt x="2" y="202"/>
                  </a:lnTo>
                  <a:lnTo>
                    <a:pt x="0" y="197"/>
                  </a:lnTo>
                  <a:lnTo>
                    <a:pt x="11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24" name="Line 50"/>
            <p:cNvSpPr>
              <a:spLocks noChangeShapeType="1"/>
            </p:cNvSpPr>
            <p:nvPr/>
          </p:nvSpPr>
          <p:spPr bwMode="auto">
            <a:xfrm flipV="1">
              <a:off x="3444" y="1612"/>
              <a:ext cx="100" cy="1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25" name="Freeform 51"/>
            <p:cNvSpPr>
              <a:spLocks/>
            </p:cNvSpPr>
            <p:nvPr/>
          </p:nvSpPr>
          <p:spPr bwMode="auto">
            <a:xfrm>
              <a:off x="3439" y="1608"/>
              <a:ext cx="108" cy="179"/>
            </a:xfrm>
            <a:custGeom>
              <a:avLst/>
              <a:gdLst>
                <a:gd name="T0" fmla="*/ 100 w 108"/>
                <a:gd name="T1" fmla="*/ 0 h 179"/>
                <a:gd name="T2" fmla="*/ 108 w 108"/>
                <a:gd name="T3" fmla="*/ 6 h 179"/>
                <a:gd name="T4" fmla="*/ 8 w 108"/>
                <a:gd name="T5" fmla="*/ 179 h 179"/>
                <a:gd name="T6" fmla="*/ 0 w 108"/>
                <a:gd name="T7" fmla="*/ 174 h 179"/>
                <a:gd name="T8" fmla="*/ 100 w 108"/>
                <a:gd name="T9" fmla="*/ 0 h 179"/>
                <a:gd name="T10" fmla="*/ 0 60000 65536"/>
                <a:gd name="T11" fmla="*/ 0 60000 65536"/>
                <a:gd name="T12" fmla="*/ 0 60000 65536"/>
                <a:gd name="T13" fmla="*/ 0 60000 65536"/>
                <a:gd name="T14" fmla="*/ 0 60000 65536"/>
                <a:gd name="T15" fmla="*/ 0 w 108"/>
                <a:gd name="T16" fmla="*/ 0 h 179"/>
                <a:gd name="T17" fmla="*/ 108 w 108"/>
                <a:gd name="T18" fmla="*/ 179 h 179"/>
              </a:gdLst>
              <a:ahLst/>
              <a:cxnLst>
                <a:cxn ang="T10">
                  <a:pos x="T0" y="T1"/>
                </a:cxn>
                <a:cxn ang="T11">
                  <a:pos x="T2" y="T3"/>
                </a:cxn>
                <a:cxn ang="T12">
                  <a:pos x="T4" y="T5"/>
                </a:cxn>
                <a:cxn ang="T13">
                  <a:pos x="T6" y="T7"/>
                </a:cxn>
                <a:cxn ang="T14">
                  <a:pos x="T8" y="T9"/>
                </a:cxn>
              </a:cxnLst>
              <a:rect l="T15" t="T16" r="T17" b="T18"/>
              <a:pathLst>
                <a:path w="108" h="179">
                  <a:moveTo>
                    <a:pt x="100" y="0"/>
                  </a:moveTo>
                  <a:lnTo>
                    <a:pt x="108" y="6"/>
                  </a:lnTo>
                  <a:lnTo>
                    <a:pt x="8" y="179"/>
                  </a:lnTo>
                  <a:lnTo>
                    <a:pt x="0" y="174"/>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26" name="Line 52"/>
            <p:cNvSpPr>
              <a:spLocks noChangeShapeType="1"/>
            </p:cNvSpPr>
            <p:nvPr/>
          </p:nvSpPr>
          <p:spPr bwMode="auto">
            <a:xfrm>
              <a:off x="3531" y="1582"/>
              <a:ext cx="216"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27" name="Freeform 53"/>
            <p:cNvSpPr>
              <a:spLocks/>
            </p:cNvSpPr>
            <p:nvPr/>
          </p:nvSpPr>
          <p:spPr bwMode="auto">
            <a:xfrm>
              <a:off x="3529" y="1578"/>
              <a:ext cx="221" cy="15"/>
            </a:xfrm>
            <a:custGeom>
              <a:avLst/>
              <a:gdLst>
                <a:gd name="T0" fmla="*/ 219 w 221"/>
                <a:gd name="T1" fmla="*/ 5 h 15"/>
                <a:gd name="T2" fmla="*/ 221 w 221"/>
                <a:gd name="T3" fmla="*/ 11 h 15"/>
                <a:gd name="T4" fmla="*/ 219 w 221"/>
                <a:gd name="T5" fmla="*/ 15 h 15"/>
                <a:gd name="T6" fmla="*/ 2 w 221"/>
                <a:gd name="T7" fmla="*/ 9 h 15"/>
                <a:gd name="T8" fmla="*/ 0 w 221"/>
                <a:gd name="T9" fmla="*/ 4 h 15"/>
                <a:gd name="T10" fmla="*/ 2 w 221"/>
                <a:gd name="T11" fmla="*/ 0 h 15"/>
                <a:gd name="T12" fmla="*/ 219 w 221"/>
                <a:gd name="T13" fmla="*/ 5 h 15"/>
                <a:gd name="T14" fmla="*/ 0 60000 65536"/>
                <a:gd name="T15" fmla="*/ 0 60000 65536"/>
                <a:gd name="T16" fmla="*/ 0 60000 65536"/>
                <a:gd name="T17" fmla="*/ 0 60000 65536"/>
                <a:gd name="T18" fmla="*/ 0 60000 65536"/>
                <a:gd name="T19" fmla="*/ 0 60000 65536"/>
                <a:gd name="T20" fmla="*/ 0 60000 65536"/>
                <a:gd name="T21" fmla="*/ 0 w 221"/>
                <a:gd name="T22" fmla="*/ 0 h 15"/>
                <a:gd name="T23" fmla="*/ 221 w 221"/>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15">
                  <a:moveTo>
                    <a:pt x="219" y="5"/>
                  </a:moveTo>
                  <a:lnTo>
                    <a:pt x="221" y="11"/>
                  </a:lnTo>
                  <a:lnTo>
                    <a:pt x="219" y="15"/>
                  </a:lnTo>
                  <a:lnTo>
                    <a:pt x="2" y="9"/>
                  </a:lnTo>
                  <a:lnTo>
                    <a:pt x="0" y="4"/>
                  </a:lnTo>
                  <a:lnTo>
                    <a:pt x="2" y="0"/>
                  </a:lnTo>
                  <a:lnTo>
                    <a:pt x="21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28" name="Line 54"/>
            <p:cNvSpPr>
              <a:spLocks noChangeShapeType="1"/>
            </p:cNvSpPr>
            <p:nvPr/>
          </p:nvSpPr>
          <p:spPr bwMode="auto">
            <a:xfrm flipH="1" flipV="1">
              <a:off x="3751" y="1592"/>
              <a:ext cx="71" cy="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29" name="Freeform 55"/>
            <p:cNvSpPr>
              <a:spLocks/>
            </p:cNvSpPr>
            <p:nvPr/>
          </p:nvSpPr>
          <p:spPr bwMode="auto">
            <a:xfrm>
              <a:off x="3748" y="1589"/>
              <a:ext cx="79" cy="144"/>
            </a:xfrm>
            <a:custGeom>
              <a:avLst/>
              <a:gdLst>
                <a:gd name="T0" fmla="*/ 0 w 79"/>
                <a:gd name="T1" fmla="*/ 4 h 144"/>
                <a:gd name="T2" fmla="*/ 2 w 79"/>
                <a:gd name="T3" fmla="*/ 0 h 144"/>
                <a:gd name="T4" fmla="*/ 7 w 79"/>
                <a:gd name="T5" fmla="*/ 0 h 144"/>
                <a:gd name="T6" fmla="*/ 79 w 79"/>
                <a:gd name="T7" fmla="*/ 140 h 144"/>
                <a:gd name="T8" fmla="*/ 71 w 79"/>
                <a:gd name="T9" fmla="*/ 144 h 144"/>
                <a:gd name="T10" fmla="*/ 0 w 79"/>
                <a:gd name="T11" fmla="*/ 4 h 144"/>
                <a:gd name="T12" fmla="*/ 0 60000 65536"/>
                <a:gd name="T13" fmla="*/ 0 60000 65536"/>
                <a:gd name="T14" fmla="*/ 0 60000 65536"/>
                <a:gd name="T15" fmla="*/ 0 60000 65536"/>
                <a:gd name="T16" fmla="*/ 0 60000 65536"/>
                <a:gd name="T17" fmla="*/ 0 60000 65536"/>
                <a:gd name="T18" fmla="*/ 0 w 79"/>
                <a:gd name="T19" fmla="*/ 0 h 144"/>
                <a:gd name="T20" fmla="*/ 79 w 79"/>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79" h="144">
                  <a:moveTo>
                    <a:pt x="0" y="4"/>
                  </a:moveTo>
                  <a:lnTo>
                    <a:pt x="2" y="0"/>
                  </a:lnTo>
                  <a:lnTo>
                    <a:pt x="7" y="0"/>
                  </a:lnTo>
                  <a:lnTo>
                    <a:pt x="79" y="140"/>
                  </a:lnTo>
                  <a:lnTo>
                    <a:pt x="71" y="14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30" name="Line 56"/>
            <p:cNvSpPr>
              <a:spLocks noChangeShapeType="1"/>
            </p:cNvSpPr>
            <p:nvPr/>
          </p:nvSpPr>
          <p:spPr bwMode="auto">
            <a:xfrm flipH="1" flipV="1">
              <a:off x="3272" y="1747"/>
              <a:ext cx="138"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31" name="Freeform 57"/>
            <p:cNvSpPr>
              <a:spLocks/>
            </p:cNvSpPr>
            <p:nvPr/>
          </p:nvSpPr>
          <p:spPr bwMode="auto">
            <a:xfrm>
              <a:off x="3270" y="1743"/>
              <a:ext cx="143" cy="45"/>
            </a:xfrm>
            <a:custGeom>
              <a:avLst/>
              <a:gdLst>
                <a:gd name="T0" fmla="*/ 0 w 143"/>
                <a:gd name="T1" fmla="*/ 10 h 45"/>
                <a:gd name="T2" fmla="*/ 2 w 143"/>
                <a:gd name="T3" fmla="*/ 0 h 45"/>
                <a:gd name="T4" fmla="*/ 141 w 143"/>
                <a:gd name="T5" fmla="*/ 36 h 45"/>
                <a:gd name="T6" fmla="*/ 143 w 143"/>
                <a:gd name="T7" fmla="*/ 41 h 45"/>
                <a:gd name="T8" fmla="*/ 140 w 143"/>
                <a:gd name="T9" fmla="*/ 45 h 45"/>
                <a:gd name="T10" fmla="*/ 0 w 143"/>
                <a:gd name="T11" fmla="*/ 10 h 45"/>
                <a:gd name="T12" fmla="*/ 0 60000 65536"/>
                <a:gd name="T13" fmla="*/ 0 60000 65536"/>
                <a:gd name="T14" fmla="*/ 0 60000 65536"/>
                <a:gd name="T15" fmla="*/ 0 60000 65536"/>
                <a:gd name="T16" fmla="*/ 0 60000 65536"/>
                <a:gd name="T17" fmla="*/ 0 60000 65536"/>
                <a:gd name="T18" fmla="*/ 0 w 143"/>
                <a:gd name="T19" fmla="*/ 0 h 45"/>
                <a:gd name="T20" fmla="*/ 143 w 14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43" h="45">
                  <a:moveTo>
                    <a:pt x="0" y="10"/>
                  </a:moveTo>
                  <a:lnTo>
                    <a:pt x="2" y="0"/>
                  </a:lnTo>
                  <a:lnTo>
                    <a:pt x="141" y="36"/>
                  </a:lnTo>
                  <a:lnTo>
                    <a:pt x="143" y="41"/>
                  </a:lnTo>
                  <a:lnTo>
                    <a:pt x="140" y="45"/>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32" name="Line 58"/>
            <p:cNvSpPr>
              <a:spLocks noChangeShapeType="1"/>
            </p:cNvSpPr>
            <p:nvPr/>
          </p:nvSpPr>
          <p:spPr bwMode="auto">
            <a:xfrm flipH="1" flipV="1">
              <a:off x="3180" y="1494"/>
              <a:ext cx="13" cy="1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33" name="Freeform 59"/>
            <p:cNvSpPr>
              <a:spLocks/>
            </p:cNvSpPr>
            <p:nvPr/>
          </p:nvSpPr>
          <p:spPr bwMode="auto">
            <a:xfrm>
              <a:off x="3176" y="1491"/>
              <a:ext cx="21" cy="169"/>
            </a:xfrm>
            <a:custGeom>
              <a:avLst/>
              <a:gdLst>
                <a:gd name="T0" fmla="*/ 0 w 21"/>
                <a:gd name="T1" fmla="*/ 0 h 169"/>
                <a:gd name="T2" fmla="*/ 9 w 21"/>
                <a:gd name="T3" fmla="*/ 5 h 169"/>
                <a:gd name="T4" fmla="*/ 21 w 21"/>
                <a:gd name="T5" fmla="*/ 168 h 169"/>
                <a:gd name="T6" fmla="*/ 13 w 21"/>
                <a:gd name="T7" fmla="*/ 169 h 169"/>
                <a:gd name="T8" fmla="*/ 0 w 21"/>
                <a:gd name="T9" fmla="*/ 0 h 169"/>
                <a:gd name="T10" fmla="*/ 0 60000 65536"/>
                <a:gd name="T11" fmla="*/ 0 60000 65536"/>
                <a:gd name="T12" fmla="*/ 0 60000 65536"/>
                <a:gd name="T13" fmla="*/ 0 60000 65536"/>
                <a:gd name="T14" fmla="*/ 0 60000 65536"/>
                <a:gd name="T15" fmla="*/ 0 w 21"/>
                <a:gd name="T16" fmla="*/ 0 h 169"/>
                <a:gd name="T17" fmla="*/ 21 w 21"/>
                <a:gd name="T18" fmla="*/ 169 h 169"/>
              </a:gdLst>
              <a:ahLst/>
              <a:cxnLst>
                <a:cxn ang="T10">
                  <a:pos x="T0" y="T1"/>
                </a:cxn>
                <a:cxn ang="T11">
                  <a:pos x="T2" y="T3"/>
                </a:cxn>
                <a:cxn ang="T12">
                  <a:pos x="T4" y="T5"/>
                </a:cxn>
                <a:cxn ang="T13">
                  <a:pos x="T6" y="T7"/>
                </a:cxn>
                <a:cxn ang="T14">
                  <a:pos x="T8" y="T9"/>
                </a:cxn>
              </a:cxnLst>
              <a:rect l="T15" t="T16" r="T17" b="T18"/>
              <a:pathLst>
                <a:path w="21" h="169">
                  <a:moveTo>
                    <a:pt x="0" y="0"/>
                  </a:moveTo>
                  <a:lnTo>
                    <a:pt x="9" y="5"/>
                  </a:lnTo>
                  <a:lnTo>
                    <a:pt x="21" y="168"/>
                  </a:lnTo>
                  <a:lnTo>
                    <a:pt x="13" y="1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34" name="Line 60"/>
            <p:cNvSpPr>
              <a:spLocks noChangeShapeType="1"/>
            </p:cNvSpPr>
            <p:nvPr/>
          </p:nvSpPr>
          <p:spPr bwMode="auto">
            <a:xfrm flipV="1">
              <a:off x="3181" y="1429"/>
              <a:ext cx="146" cy="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35" name="Freeform 61"/>
            <p:cNvSpPr>
              <a:spLocks/>
            </p:cNvSpPr>
            <p:nvPr/>
          </p:nvSpPr>
          <p:spPr bwMode="auto">
            <a:xfrm>
              <a:off x="3176" y="1424"/>
              <a:ext cx="153" cy="72"/>
            </a:xfrm>
            <a:custGeom>
              <a:avLst/>
              <a:gdLst>
                <a:gd name="T0" fmla="*/ 150 w 153"/>
                <a:gd name="T1" fmla="*/ 0 h 72"/>
                <a:gd name="T2" fmla="*/ 153 w 153"/>
                <a:gd name="T3" fmla="*/ 8 h 72"/>
                <a:gd name="T4" fmla="*/ 9 w 153"/>
                <a:gd name="T5" fmla="*/ 72 h 72"/>
                <a:gd name="T6" fmla="*/ 0 w 153"/>
                <a:gd name="T7" fmla="*/ 67 h 72"/>
                <a:gd name="T8" fmla="*/ 150 w 153"/>
                <a:gd name="T9" fmla="*/ 0 h 72"/>
                <a:gd name="T10" fmla="*/ 0 60000 65536"/>
                <a:gd name="T11" fmla="*/ 0 60000 65536"/>
                <a:gd name="T12" fmla="*/ 0 60000 65536"/>
                <a:gd name="T13" fmla="*/ 0 60000 65536"/>
                <a:gd name="T14" fmla="*/ 0 60000 65536"/>
                <a:gd name="T15" fmla="*/ 0 w 153"/>
                <a:gd name="T16" fmla="*/ 0 h 72"/>
                <a:gd name="T17" fmla="*/ 153 w 153"/>
                <a:gd name="T18" fmla="*/ 72 h 72"/>
              </a:gdLst>
              <a:ahLst/>
              <a:cxnLst>
                <a:cxn ang="T10">
                  <a:pos x="T0" y="T1"/>
                </a:cxn>
                <a:cxn ang="T11">
                  <a:pos x="T2" y="T3"/>
                </a:cxn>
                <a:cxn ang="T12">
                  <a:pos x="T4" y="T5"/>
                </a:cxn>
                <a:cxn ang="T13">
                  <a:pos x="T6" y="T7"/>
                </a:cxn>
                <a:cxn ang="T14">
                  <a:pos x="T8" y="T9"/>
                </a:cxn>
              </a:cxnLst>
              <a:rect l="T15" t="T16" r="T17" b="T18"/>
              <a:pathLst>
                <a:path w="153" h="72">
                  <a:moveTo>
                    <a:pt x="150" y="0"/>
                  </a:moveTo>
                  <a:lnTo>
                    <a:pt x="153" y="8"/>
                  </a:lnTo>
                  <a:lnTo>
                    <a:pt x="9" y="72"/>
                  </a:lnTo>
                  <a:lnTo>
                    <a:pt x="0" y="67"/>
                  </a:lnTo>
                  <a:lnTo>
                    <a:pt x="1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36" name="Line 62"/>
            <p:cNvSpPr>
              <a:spLocks noChangeShapeType="1"/>
            </p:cNvSpPr>
            <p:nvPr/>
          </p:nvSpPr>
          <p:spPr bwMode="auto">
            <a:xfrm flipH="1">
              <a:off x="3209" y="1455"/>
              <a:ext cx="128" cy="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37" name="Freeform 63"/>
            <p:cNvSpPr>
              <a:spLocks/>
            </p:cNvSpPr>
            <p:nvPr/>
          </p:nvSpPr>
          <p:spPr bwMode="auto">
            <a:xfrm>
              <a:off x="3207" y="1450"/>
              <a:ext cx="133" cy="67"/>
            </a:xfrm>
            <a:custGeom>
              <a:avLst/>
              <a:gdLst>
                <a:gd name="T0" fmla="*/ 129 w 133"/>
                <a:gd name="T1" fmla="*/ 0 h 67"/>
                <a:gd name="T2" fmla="*/ 133 w 133"/>
                <a:gd name="T3" fmla="*/ 9 h 67"/>
                <a:gd name="T4" fmla="*/ 3 w 133"/>
                <a:gd name="T5" fmla="*/ 67 h 67"/>
                <a:gd name="T6" fmla="*/ 0 w 133"/>
                <a:gd name="T7" fmla="*/ 57 h 67"/>
                <a:gd name="T8" fmla="*/ 129 w 133"/>
                <a:gd name="T9" fmla="*/ 0 h 67"/>
                <a:gd name="T10" fmla="*/ 0 60000 65536"/>
                <a:gd name="T11" fmla="*/ 0 60000 65536"/>
                <a:gd name="T12" fmla="*/ 0 60000 65536"/>
                <a:gd name="T13" fmla="*/ 0 60000 65536"/>
                <a:gd name="T14" fmla="*/ 0 60000 65536"/>
                <a:gd name="T15" fmla="*/ 0 w 133"/>
                <a:gd name="T16" fmla="*/ 0 h 67"/>
                <a:gd name="T17" fmla="*/ 133 w 133"/>
                <a:gd name="T18" fmla="*/ 67 h 67"/>
              </a:gdLst>
              <a:ahLst/>
              <a:cxnLst>
                <a:cxn ang="T10">
                  <a:pos x="T0" y="T1"/>
                </a:cxn>
                <a:cxn ang="T11">
                  <a:pos x="T2" y="T3"/>
                </a:cxn>
                <a:cxn ang="T12">
                  <a:pos x="T4" y="T5"/>
                </a:cxn>
                <a:cxn ang="T13">
                  <a:pos x="T6" y="T7"/>
                </a:cxn>
                <a:cxn ang="T14">
                  <a:pos x="T8" y="T9"/>
                </a:cxn>
              </a:cxnLst>
              <a:rect l="T15" t="T16" r="T17" b="T18"/>
              <a:pathLst>
                <a:path w="133" h="67">
                  <a:moveTo>
                    <a:pt x="129" y="0"/>
                  </a:moveTo>
                  <a:lnTo>
                    <a:pt x="133" y="9"/>
                  </a:lnTo>
                  <a:lnTo>
                    <a:pt x="3" y="67"/>
                  </a:lnTo>
                  <a:lnTo>
                    <a:pt x="0" y="57"/>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38" name="Line 64"/>
            <p:cNvSpPr>
              <a:spLocks noChangeShapeType="1"/>
            </p:cNvSpPr>
            <p:nvPr/>
          </p:nvSpPr>
          <p:spPr bwMode="auto">
            <a:xfrm>
              <a:off x="3442" y="1474"/>
              <a:ext cx="85" cy="1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39" name="Freeform 65"/>
            <p:cNvSpPr>
              <a:spLocks/>
            </p:cNvSpPr>
            <p:nvPr/>
          </p:nvSpPr>
          <p:spPr bwMode="auto">
            <a:xfrm>
              <a:off x="3439" y="1470"/>
              <a:ext cx="92" cy="113"/>
            </a:xfrm>
            <a:custGeom>
              <a:avLst/>
              <a:gdLst>
                <a:gd name="T0" fmla="*/ 0 w 92"/>
                <a:gd name="T1" fmla="*/ 7 h 113"/>
                <a:gd name="T2" fmla="*/ 7 w 92"/>
                <a:gd name="T3" fmla="*/ 0 h 113"/>
                <a:gd name="T4" fmla="*/ 92 w 92"/>
                <a:gd name="T5" fmla="*/ 108 h 113"/>
                <a:gd name="T6" fmla="*/ 90 w 92"/>
                <a:gd name="T7" fmla="*/ 112 h 113"/>
                <a:gd name="T8" fmla="*/ 84 w 92"/>
                <a:gd name="T9" fmla="*/ 113 h 113"/>
                <a:gd name="T10" fmla="*/ 0 w 92"/>
                <a:gd name="T11" fmla="*/ 7 h 113"/>
                <a:gd name="T12" fmla="*/ 0 60000 65536"/>
                <a:gd name="T13" fmla="*/ 0 60000 65536"/>
                <a:gd name="T14" fmla="*/ 0 60000 65536"/>
                <a:gd name="T15" fmla="*/ 0 60000 65536"/>
                <a:gd name="T16" fmla="*/ 0 60000 65536"/>
                <a:gd name="T17" fmla="*/ 0 60000 65536"/>
                <a:gd name="T18" fmla="*/ 0 w 92"/>
                <a:gd name="T19" fmla="*/ 0 h 113"/>
                <a:gd name="T20" fmla="*/ 92 w 92"/>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92" h="113">
                  <a:moveTo>
                    <a:pt x="0" y="7"/>
                  </a:moveTo>
                  <a:lnTo>
                    <a:pt x="7" y="0"/>
                  </a:lnTo>
                  <a:lnTo>
                    <a:pt x="92" y="108"/>
                  </a:lnTo>
                  <a:lnTo>
                    <a:pt x="90" y="112"/>
                  </a:lnTo>
                  <a:lnTo>
                    <a:pt x="84" y="113"/>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40" name="Line 66"/>
            <p:cNvSpPr>
              <a:spLocks noChangeShapeType="1"/>
            </p:cNvSpPr>
            <p:nvPr/>
          </p:nvSpPr>
          <p:spPr bwMode="auto">
            <a:xfrm flipH="1">
              <a:off x="3751" y="1450"/>
              <a:ext cx="79" cy="1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41" name="Freeform 67"/>
            <p:cNvSpPr>
              <a:spLocks/>
            </p:cNvSpPr>
            <p:nvPr/>
          </p:nvSpPr>
          <p:spPr bwMode="auto">
            <a:xfrm>
              <a:off x="3748" y="1447"/>
              <a:ext cx="85" cy="142"/>
            </a:xfrm>
            <a:custGeom>
              <a:avLst/>
              <a:gdLst>
                <a:gd name="T0" fmla="*/ 78 w 85"/>
                <a:gd name="T1" fmla="*/ 0 h 142"/>
                <a:gd name="T2" fmla="*/ 85 w 85"/>
                <a:gd name="T3" fmla="*/ 5 h 142"/>
                <a:gd name="T4" fmla="*/ 7 w 85"/>
                <a:gd name="T5" fmla="*/ 142 h 142"/>
                <a:gd name="T6" fmla="*/ 2 w 85"/>
                <a:gd name="T7" fmla="*/ 142 h 142"/>
                <a:gd name="T8" fmla="*/ 0 w 85"/>
                <a:gd name="T9" fmla="*/ 136 h 142"/>
                <a:gd name="T10" fmla="*/ 78 w 85"/>
                <a:gd name="T11" fmla="*/ 0 h 142"/>
                <a:gd name="T12" fmla="*/ 0 60000 65536"/>
                <a:gd name="T13" fmla="*/ 0 60000 65536"/>
                <a:gd name="T14" fmla="*/ 0 60000 65536"/>
                <a:gd name="T15" fmla="*/ 0 60000 65536"/>
                <a:gd name="T16" fmla="*/ 0 60000 65536"/>
                <a:gd name="T17" fmla="*/ 0 60000 65536"/>
                <a:gd name="T18" fmla="*/ 0 w 85"/>
                <a:gd name="T19" fmla="*/ 0 h 142"/>
                <a:gd name="T20" fmla="*/ 85 w 85"/>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85" h="142">
                  <a:moveTo>
                    <a:pt x="78" y="0"/>
                  </a:moveTo>
                  <a:lnTo>
                    <a:pt x="85" y="5"/>
                  </a:lnTo>
                  <a:lnTo>
                    <a:pt x="7" y="142"/>
                  </a:lnTo>
                  <a:lnTo>
                    <a:pt x="2" y="142"/>
                  </a:lnTo>
                  <a:lnTo>
                    <a:pt x="0" y="136"/>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42" name="Line 68"/>
            <p:cNvSpPr>
              <a:spLocks noChangeShapeType="1"/>
            </p:cNvSpPr>
            <p:nvPr/>
          </p:nvSpPr>
          <p:spPr bwMode="auto">
            <a:xfrm flipH="1">
              <a:off x="3781" y="1465"/>
              <a:ext cx="72" cy="1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43" name="Freeform 69"/>
            <p:cNvSpPr>
              <a:spLocks/>
            </p:cNvSpPr>
            <p:nvPr/>
          </p:nvSpPr>
          <p:spPr bwMode="auto">
            <a:xfrm>
              <a:off x="3777" y="1462"/>
              <a:ext cx="79" cy="130"/>
            </a:xfrm>
            <a:custGeom>
              <a:avLst/>
              <a:gdLst>
                <a:gd name="T0" fmla="*/ 71 w 79"/>
                <a:gd name="T1" fmla="*/ 0 h 130"/>
                <a:gd name="T2" fmla="*/ 79 w 79"/>
                <a:gd name="T3" fmla="*/ 5 h 130"/>
                <a:gd name="T4" fmla="*/ 8 w 79"/>
                <a:gd name="T5" fmla="*/ 130 h 130"/>
                <a:gd name="T6" fmla="*/ 0 w 79"/>
                <a:gd name="T7" fmla="*/ 125 h 130"/>
                <a:gd name="T8" fmla="*/ 71 w 79"/>
                <a:gd name="T9" fmla="*/ 0 h 130"/>
                <a:gd name="T10" fmla="*/ 0 60000 65536"/>
                <a:gd name="T11" fmla="*/ 0 60000 65536"/>
                <a:gd name="T12" fmla="*/ 0 60000 65536"/>
                <a:gd name="T13" fmla="*/ 0 60000 65536"/>
                <a:gd name="T14" fmla="*/ 0 60000 65536"/>
                <a:gd name="T15" fmla="*/ 0 w 79"/>
                <a:gd name="T16" fmla="*/ 0 h 130"/>
                <a:gd name="T17" fmla="*/ 79 w 79"/>
                <a:gd name="T18" fmla="*/ 130 h 130"/>
              </a:gdLst>
              <a:ahLst/>
              <a:cxnLst>
                <a:cxn ang="T10">
                  <a:pos x="T0" y="T1"/>
                </a:cxn>
                <a:cxn ang="T11">
                  <a:pos x="T2" y="T3"/>
                </a:cxn>
                <a:cxn ang="T12">
                  <a:pos x="T4" y="T5"/>
                </a:cxn>
                <a:cxn ang="T13">
                  <a:pos x="T6" y="T7"/>
                </a:cxn>
                <a:cxn ang="T14">
                  <a:pos x="T8" y="T9"/>
                </a:cxn>
              </a:cxnLst>
              <a:rect l="T15" t="T16" r="T17" b="T18"/>
              <a:pathLst>
                <a:path w="79" h="130">
                  <a:moveTo>
                    <a:pt x="71" y="0"/>
                  </a:moveTo>
                  <a:lnTo>
                    <a:pt x="79" y="5"/>
                  </a:lnTo>
                  <a:lnTo>
                    <a:pt x="8" y="130"/>
                  </a:lnTo>
                  <a:lnTo>
                    <a:pt x="0" y="125"/>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44" name="Line 70"/>
            <p:cNvSpPr>
              <a:spLocks noChangeShapeType="1"/>
            </p:cNvSpPr>
            <p:nvPr/>
          </p:nvSpPr>
          <p:spPr bwMode="auto">
            <a:xfrm flipH="1">
              <a:off x="3083" y="1799"/>
              <a:ext cx="75" cy="1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45" name="Freeform 71"/>
            <p:cNvSpPr>
              <a:spLocks/>
            </p:cNvSpPr>
            <p:nvPr/>
          </p:nvSpPr>
          <p:spPr bwMode="auto">
            <a:xfrm>
              <a:off x="3078" y="1795"/>
              <a:ext cx="84" cy="138"/>
            </a:xfrm>
            <a:custGeom>
              <a:avLst/>
              <a:gdLst>
                <a:gd name="T0" fmla="*/ 8 w 84"/>
                <a:gd name="T1" fmla="*/ 138 h 138"/>
                <a:gd name="T2" fmla="*/ 0 w 84"/>
                <a:gd name="T3" fmla="*/ 133 h 138"/>
                <a:gd name="T4" fmla="*/ 76 w 84"/>
                <a:gd name="T5" fmla="*/ 0 h 138"/>
                <a:gd name="T6" fmla="*/ 84 w 84"/>
                <a:gd name="T7" fmla="*/ 6 h 138"/>
                <a:gd name="T8" fmla="*/ 8 w 84"/>
                <a:gd name="T9" fmla="*/ 138 h 138"/>
                <a:gd name="T10" fmla="*/ 0 60000 65536"/>
                <a:gd name="T11" fmla="*/ 0 60000 65536"/>
                <a:gd name="T12" fmla="*/ 0 60000 65536"/>
                <a:gd name="T13" fmla="*/ 0 60000 65536"/>
                <a:gd name="T14" fmla="*/ 0 60000 65536"/>
                <a:gd name="T15" fmla="*/ 0 w 84"/>
                <a:gd name="T16" fmla="*/ 0 h 138"/>
                <a:gd name="T17" fmla="*/ 84 w 84"/>
                <a:gd name="T18" fmla="*/ 138 h 138"/>
              </a:gdLst>
              <a:ahLst/>
              <a:cxnLst>
                <a:cxn ang="T10">
                  <a:pos x="T0" y="T1"/>
                </a:cxn>
                <a:cxn ang="T11">
                  <a:pos x="T2" y="T3"/>
                </a:cxn>
                <a:cxn ang="T12">
                  <a:pos x="T4" y="T5"/>
                </a:cxn>
                <a:cxn ang="T13">
                  <a:pos x="T6" y="T7"/>
                </a:cxn>
                <a:cxn ang="T14">
                  <a:pos x="T8" y="T9"/>
                </a:cxn>
              </a:cxnLst>
              <a:rect l="T15" t="T16" r="T17" b="T18"/>
              <a:pathLst>
                <a:path w="84" h="138">
                  <a:moveTo>
                    <a:pt x="8" y="138"/>
                  </a:moveTo>
                  <a:lnTo>
                    <a:pt x="0" y="133"/>
                  </a:lnTo>
                  <a:lnTo>
                    <a:pt x="76" y="0"/>
                  </a:lnTo>
                  <a:lnTo>
                    <a:pt x="84" y="6"/>
                  </a:lnTo>
                  <a:lnTo>
                    <a:pt x="8"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46" name="Line 72"/>
            <p:cNvSpPr>
              <a:spLocks noChangeShapeType="1"/>
            </p:cNvSpPr>
            <p:nvPr/>
          </p:nvSpPr>
          <p:spPr bwMode="auto">
            <a:xfrm flipH="1" flipV="1">
              <a:off x="3741" y="2000"/>
              <a:ext cx="75" cy="1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47" name="Freeform 73"/>
            <p:cNvSpPr>
              <a:spLocks/>
            </p:cNvSpPr>
            <p:nvPr/>
          </p:nvSpPr>
          <p:spPr bwMode="auto">
            <a:xfrm>
              <a:off x="3737" y="1997"/>
              <a:ext cx="83" cy="143"/>
            </a:xfrm>
            <a:custGeom>
              <a:avLst/>
              <a:gdLst>
                <a:gd name="T0" fmla="*/ 83 w 83"/>
                <a:gd name="T1" fmla="*/ 138 h 143"/>
                <a:gd name="T2" fmla="*/ 75 w 83"/>
                <a:gd name="T3" fmla="*/ 143 h 143"/>
                <a:gd name="T4" fmla="*/ 0 w 83"/>
                <a:gd name="T5" fmla="*/ 5 h 143"/>
                <a:gd name="T6" fmla="*/ 4 w 83"/>
                <a:gd name="T7" fmla="*/ 0 h 143"/>
                <a:gd name="T8" fmla="*/ 9 w 83"/>
                <a:gd name="T9" fmla="*/ 0 h 143"/>
                <a:gd name="T10" fmla="*/ 83 w 83"/>
                <a:gd name="T11" fmla="*/ 138 h 143"/>
                <a:gd name="T12" fmla="*/ 0 60000 65536"/>
                <a:gd name="T13" fmla="*/ 0 60000 65536"/>
                <a:gd name="T14" fmla="*/ 0 60000 65536"/>
                <a:gd name="T15" fmla="*/ 0 60000 65536"/>
                <a:gd name="T16" fmla="*/ 0 60000 65536"/>
                <a:gd name="T17" fmla="*/ 0 60000 65536"/>
                <a:gd name="T18" fmla="*/ 0 w 83"/>
                <a:gd name="T19" fmla="*/ 0 h 143"/>
                <a:gd name="T20" fmla="*/ 83 w 83"/>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83" h="143">
                  <a:moveTo>
                    <a:pt x="83" y="138"/>
                  </a:moveTo>
                  <a:lnTo>
                    <a:pt x="75" y="143"/>
                  </a:lnTo>
                  <a:lnTo>
                    <a:pt x="0" y="5"/>
                  </a:lnTo>
                  <a:lnTo>
                    <a:pt x="4" y="0"/>
                  </a:lnTo>
                  <a:lnTo>
                    <a:pt x="9" y="0"/>
                  </a:lnTo>
                  <a:lnTo>
                    <a:pt x="83"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48" name="Line 74"/>
            <p:cNvSpPr>
              <a:spLocks noChangeShapeType="1"/>
            </p:cNvSpPr>
            <p:nvPr/>
          </p:nvSpPr>
          <p:spPr bwMode="auto">
            <a:xfrm flipV="1">
              <a:off x="3780" y="2273"/>
              <a:ext cx="33"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49" name="Freeform 75"/>
            <p:cNvSpPr>
              <a:spLocks/>
            </p:cNvSpPr>
            <p:nvPr/>
          </p:nvSpPr>
          <p:spPr bwMode="auto">
            <a:xfrm>
              <a:off x="3776" y="2270"/>
              <a:ext cx="40" cy="66"/>
            </a:xfrm>
            <a:custGeom>
              <a:avLst/>
              <a:gdLst>
                <a:gd name="T0" fmla="*/ 8 w 40"/>
                <a:gd name="T1" fmla="*/ 66 h 66"/>
                <a:gd name="T2" fmla="*/ 0 w 40"/>
                <a:gd name="T3" fmla="*/ 61 h 66"/>
                <a:gd name="T4" fmla="*/ 32 w 40"/>
                <a:gd name="T5" fmla="*/ 0 h 66"/>
                <a:gd name="T6" fmla="*/ 40 w 40"/>
                <a:gd name="T7" fmla="*/ 5 h 66"/>
                <a:gd name="T8" fmla="*/ 8 w 40"/>
                <a:gd name="T9" fmla="*/ 66 h 66"/>
                <a:gd name="T10" fmla="*/ 0 60000 65536"/>
                <a:gd name="T11" fmla="*/ 0 60000 65536"/>
                <a:gd name="T12" fmla="*/ 0 60000 65536"/>
                <a:gd name="T13" fmla="*/ 0 60000 65536"/>
                <a:gd name="T14" fmla="*/ 0 60000 65536"/>
                <a:gd name="T15" fmla="*/ 0 w 40"/>
                <a:gd name="T16" fmla="*/ 0 h 66"/>
                <a:gd name="T17" fmla="*/ 40 w 40"/>
                <a:gd name="T18" fmla="*/ 66 h 66"/>
              </a:gdLst>
              <a:ahLst/>
              <a:cxnLst>
                <a:cxn ang="T10">
                  <a:pos x="T0" y="T1"/>
                </a:cxn>
                <a:cxn ang="T11">
                  <a:pos x="T2" y="T3"/>
                </a:cxn>
                <a:cxn ang="T12">
                  <a:pos x="T4" y="T5"/>
                </a:cxn>
                <a:cxn ang="T13">
                  <a:pos x="T6" y="T7"/>
                </a:cxn>
                <a:cxn ang="T14">
                  <a:pos x="T8" y="T9"/>
                </a:cxn>
              </a:cxnLst>
              <a:rect l="T15" t="T16" r="T17" b="T18"/>
              <a:pathLst>
                <a:path w="40" h="66">
                  <a:moveTo>
                    <a:pt x="8" y="66"/>
                  </a:moveTo>
                  <a:lnTo>
                    <a:pt x="0" y="61"/>
                  </a:lnTo>
                  <a:lnTo>
                    <a:pt x="32" y="0"/>
                  </a:lnTo>
                  <a:lnTo>
                    <a:pt x="40" y="5"/>
                  </a:lnTo>
                  <a:lnTo>
                    <a:pt x="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50" name="Line 76"/>
            <p:cNvSpPr>
              <a:spLocks noChangeShapeType="1"/>
            </p:cNvSpPr>
            <p:nvPr/>
          </p:nvSpPr>
          <p:spPr bwMode="auto">
            <a:xfrm flipH="1" flipV="1">
              <a:off x="3925" y="2223"/>
              <a:ext cx="84"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51" name="Freeform 77"/>
            <p:cNvSpPr>
              <a:spLocks/>
            </p:cNvSpPr>
            <p:nvPr/>
          </p:nvSpPr>
          <p:spPr bwMode="auto">
            <a:xfrm>
              <a:off x="3924" y="2218"/>
              <a:ext cx="87" cy="34"/>
            </a:xfrm>
            <a:custGeom>
              <a:avLst/>
              <a:gdLst>
                <a:gd name="T0" fmla="*/ 87 w 87"/>
                <a:gd name="T1" fmla="*/ 25 h 34"/>
                <a:gd name="T2" fmla="*/ 85 w 87"/>
                <a:gd name="T3" fmla="*/ 34 h 34"/>
                <a:gd name="T4" fmla="*/ 0 w 87"/>
                <a:gd name="T5" fmla="*/ 10 h 34"/>
                <a:gd name="T6" fmla="*/ 1 w 87"/>
                <a:gd name="T7" fmla="*/ 0 h 34"/>
                <a:gd name="T8" fmla="*/ 87 w 87"/>
                <a:gd name="T9" fmla="*/ 25 h 34"/>
                <a:gd name="T10" fmla="*/ 0 60000 65536"/>
                <a:gd name="T11" fmla="*/ 0 60000 65536"/>
                <a:gd name="T12" fmla="*/ 0 60000 65536"/>
                <a:gd name="T13" fmla="*/ 0 60000 65536"/>
                <a:gd name="T14" fmla="*/ 0 60000 65536"/>
                <a:gd name="T15" fmla="*/ 0 w 87"/>
                <a:gd name="T16" fmla="*/ 0 h 34"/>
                <a:gd name="T17" fmla="*/ 87 w 87"/>
                <a:gd name="T18" fmla="*/ 34 h 34"/>
              </a:gdLst>
              <a:ahLst/>
              <a:cxnLst>
                <a:cxn ang="T10">
                  <a:pos x="T0" y="T1"/>
                </a:cxn>
                <a:cxn ang="T11">
                  <a:pos x="T2" y="T3"/>
                </a:cxn>
                <a:cxn ang="T12">
                  <a:pos x="T4" y="T5"/>
                </a:cxn>
                <a:cxn ang="T13">
                  <a:pos x="T6" y="T7"/>
                </a:cxn>
                <a:cxn ang="T14">
                  <a:pos x="T8" y="T9"/>
                </a:cxn>
              </a:cxnLst>
              <a:rect l="T15" t="T16" r="T17" b="T18"/>
              <a:pathLst>
                <a:path w="87" h="34">
                  <a:moveTo>
                    <a:pt x="87" y="25"/>
                  </a:moveTo>
                  <a:lnTo>
                    <a:pt x="85" y="34"/>
                  </a:lnTo>
                  <a:lnTo>
                    <a:pt x="0" y="10"/>
                  </a:lnTo>
                  <a:lnTo>
                    <a:pt x="1" y="0"/>
                  </a:lnTo>
                  <a:lnTo>
                    <a:pt x="8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52" name="Line 78"/>
            <p:cNvSpPr>
              <a:spLocks noChangeShapeType="1"/>
            </p:cNvSpPr>
            <p:nvPr/>
          </p:nvSpPr>
          <p:spPr bwMode="auto">
            <a:xfrm flipH="1">
              <a:off x="3924" y="1796"/>
              <a:ext cx="10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53" name="Rectangle 79"/>
            <p:cNvSpPr>
              <a:spLocks noChangeArrowheads="1"/>
            </p:cNvSpPr>
            <p:nvPr/>
          </p:nvSpPr>
          <p:spPr bwMode="auto">
            <a:xfrm>
              <a:off x="3924" y="1791"/>
              <a:ext cx="10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89254" name="Line 80"/>
            <p:cNvSpPr>
              <a:spLocks noChangeShapeType="1"/>
            </p:cNvSpPr>
            <p:nvPr/>
          </p:nvSpPr>
          <p:spPr bwMode="auto">
            <a:xfrm flipH="1">
              <a:off x="4205" y="1381"/>
              <a:ext cx="42" cy="1"/>
            </a:xfrm>
            <a:prstGeom prst="line">
              <a:avLst/>
            </a:prstGeom>
            <a:noFill/>
            <a:ln w="1588">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55" name="Freeform 81"/>
            <p:cNvSpPr>
              <a:spLocks/>
            </p:cNvSpPr>
            <p:nvPr/>
          </p:nvSpPr>
          <p:spPr bwMode="auto">
            <a:xfrm>
              <a:off x="4203" y="1376"/>
              <a:ext cx="45" cy="10"/>
            </a:xfrm>
            <a:custGeom>
              <a:avLst/>
              <a:gdLst>
                <a:gd name="T0" fmla="*/ 0 w 45"/>
                <a:gd name="T1" fmla="*/ 1 h 10"/>
                <a:gd name="T2" fmla="*/ 45 w 45"/>
                <a:gd name="T3" fmla="*/ 0 h 10"/>
                <a:gd name="T4" fmla="*/ 45 w 45"/>
                <a:gd name="T5" fmla="*/ 10 h 10"/>
                <a:gd name="T6" fmla="*/ 1 w 45"/>
                <a:gd name="T7" fmla="*/ 10 h 10"/>
                <a:gd name="T8" fmla="*/ 0 w 45"/>
                <a:gd name="T9" fmla="*/ 1 h 10"/>
                <a:gd name="T10" fmla="*/ 0 60000 65536"/>
                <a:gd name="T11" fmla="*/ 0 60000 65536"/>
                <a:gd name="T12" fmla="*/ 0 60000 65536"/>
                <a:gd name="T13" fmla="*/ 0 60000 65536"/>
                <a:gd name="T14" fmla="*/ 0 60000 65536"/>
                <a:gd name="T15" fmla="*/ 0 w 45"/>
                <a:gd name="T16" fmla="*/ 0 h 10"/>
                <a:gd name="T17" fmla="*/ 45 w 45"/>
                <a:gd name="T18" fmla="*/ 10 h 10"/>
              </a:gdLst>
              <a:ahLst/>
              <a:cxnLst>
                <a:cxn ang="T10">
                  <a:pos x="T0" y="T1"/>
                </a:cxn>
                <a:cxn ang="T11">
                  <a:pos x="T2" y="T3"/>
                </a:cxn>
                <a:cxn ang="T12">
                  <a:pos x="T4" y="T5"/>
                </a:cxn>
                <a:cxn ang="T13">
                  <a:pos x="T6" y="T7"/>
                </a:cxn>
                <a:cxn ang="T14">
                  <a:pos x="T8" y="T9"/>
                </a:cxn>
              </a:cxnLst>
              <a:rect l="T15" t="T16" r="T17" b="T18"/>
              <a:pathLst>
                <a:path w="45" h="10">
                  <a:moveTo>
                    <a:pt x="0" y="1"/>
                  </a:moveTo>
                  <a:lnTo>
                    <a:pt x="45" y="0"/>
                  </a:lnTo>
                  <a:lnTo>
                    <a:pt x="45" y="10"/>
                  </a:lnTo>
                  <a:lnTo>
                    <a:pt x="1" y="10"/>
                  </a:lnTo>
                  <a:lnTo>
                    <a:pt x="0" y="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56" name="Line 82"/>
            <p:cNvSpPr>
              <a:spLocks noChangeShapeType="1"/>
            </p:cNvSpPr>
            <p:nvPr/>
          </p:nvSpPr>
          <p:spPr bwMode="auto">
            <a:xfrm flipH="1">
              <a:off x="4116" y="1382"/>
              <a:ext cx="42" cy="1"/>
            </a:xfrm>
            <a:prstGeom prst="line">
              <a:avLst/>
            </a:prstGeom>
            <a:noFill/>
            <a:ln w="1588">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57" name="Freeform 83"/>
            <p:cNvSpPr>
              <a:spLocks/>
            </p:cNvSpPr>
            <p:nvPr/>
          </p:nvSpPr>
          <p:spPr bwMode="auto">
            <a:xfrm>
              <a:off x="4114" y="1378"/>
              <a:ext cx="45" cy="10"/>
            </a:xfrm>
            <a:custGeom>
              <a:avLst/>
              <a:gdLst>
                <a:gd name="T0" fmla="*/ 45 w 45"/>
                <a:gd name="T1" fmla="*/ 9 h 10"/>
                <a:gd name="T2" fmla="*/ 1 w 45"/>
                <a:gd name="T3" fmla="*/ 10 h 10"/>
                <a:gd name="T4" fmla="*/ 0 w 45"/>
                <a:gd name="T5" fmla="*/ 1 h 10"/>
                <a:gd name="T6" fmla="*/ 45 w 45"/>
                <a:gd name="T7" fmla="*/ 0 h 10"/>
                <a:gd name="T8" fmla="*/ 45 w 45"/>
                <a:gd name="T9" fmla="*/ 9 h 10"/>
                <a:gd name="T10" fmla="*/ 0 60000 65536"/>
                <a:gd name="T11" fmla="*/ 0 60000 65536"/>
                <a:gd name="T12" fmla="*/ 0 60000 65536"/>
                <a:gd name="T13" fmla="*/ 0 60000 65536"/>
                <a:gd name="T14" fmla="*/ 0 60000 65536"/>
                <a:gd name="T15" fmla="*/ 0 w 45"/>
                <a:gd name="T16" fmla="*/ 0 h 10"/>
                <a:gd name="T17" fmla="*/ 45 w 45"/>
                <a:gd name="T18" fmla="*/ 10 h 10"/>
              </a:gdLst>
              <a:ahLst/>
              <a:cxnLst>
                <a:cxn ang="T10">
                  <a:pos x="T0" y="T1"/>
                </a:cxn>
                <a:cxn ang="T11">
                  <a:pos x="T2" y="T3"/>
                </a:cxn>
                <a:cxn ang="T12">
                  <a:pos x="T4" y="T5"/>
                </a:cxn>
                <a:cxn ang="T13">
                  <a:pos x="T6" y="T7"/>
                </a:cxn>
                <a:cxn ang="T14">
                  <a:pos x="T8" y="T9"/>
                </a:cxn>
              </a:cxnLst>
              <a:rect l="T15" t="T16" r="T17" b="T18"/>
              <a:pathLst>
                <a:path w="45" h="10">
                  <a:moveTo>
                    <a:pt x="45" y="9"/>
                  </a:moveTo>
                  <a:lnTo>
                    <a:pt x="1" y="10"/>
                  </a:lnTo>
                  <a:lnTo>
                    <a:pt x="0" y="1"/>
                  </a:lnTo>
                  <a:lnTo>
                    <a:pt x="45" y="0"/>
                  </a:lnTo>
                  <a:lnTo>
                    <a:pt x="45" y="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58" name="Line 84"/>
            <p:cNvSpPr>
              <a:spLocks noChangeShapeType="1"/>
            </p:cNvSpPr>
            <p:nvPr/>
          </p:nvSpPr>
          <p:spPr bwMode="auto">
            <a:xfrm flipH="1">
              <a:off x="4026" y="1384"/>
              <a:ext cx="43" cy="1"/>
            </a:xfrm>
            <a:prstGeom prst="line">
              <a:avLst/>
            </a:prstGeom>
            <a:noFill/>
            <a:ln w="1588">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59" name="Freeform 85"/>
            <p:cNvSpPr>
              <a:spLocks/>
            </p:cNvSpPr>
            <p:nvPr/>
          </p:nvSpPr>
          <p:spPr bwMode="auto">
            <a:xfrm>
              <a:off x="4024" y="1379"/>
              <a:ext cx="46" cy="11"/>
            </a:xfrm>
            <a:custGeom>
              <a:avLst/>
              <a:gdLst>
                <a:gd name="T0" fmla="*/ 46 w 46"/>
                <a:gd name="T1" fmla="*/ 10 h 11"/>
                <a:gd name="T2" fmla="*/ 1 w 46"/>
                <a:gd name="T3" fmla="*/ 11 h 11"/>
                <a:gd name="T4" fmla="*/ 0 w 46"/>
                <a:gd name="T5" fmla="*/ 1 h 11"/>
                <a:gd name="T6" fmla="*/ 46 w 46"/>
                <a:gd name="T7" fmla="*/ 0 h 11"/>
                <a:gd name="T8" fmla="*/ 46 w 46"/>
                <a:gd name="T9" fmla="*/ 10 h 11"/>
                <a:gd name="T10" fmla="*/ 0 60000 65536"/>
                <a:gd name="T11" fmla="*/ 0 60000 65536"/>
                <a:gd name="T12" fmla="*/ 0 60000 65536"/>
                <a:gd name="T13" fmla="*/ 0 60000 65536"/>
                <a:gd name="T14" fmla="*/ 0 60000 65536"/>
                <a:gd name="T15" fmla="*/ 0 w 46"/>
                <a:gd name="T16" fmla="*/ 0 h 11"/>
                <a:gd name="T17" fmla="*/ 46 w 46"/>
                <a:gd name="T18" fmla="*/ 11 h 11"/>
              </a:gdLst>
              <a:ahLst/>
              <a:cxnLst>
                <a:cxn ang="T10">
                  <a:pos x="T0" y="T1"/>
                </a:cxn>
                <a:cxn ang="T11">
                  <a:pos x="T2" y="T3"/>
                </a:cxn>
                <a:cxn ang="T12">
                  <a:pos x="T4" y="T5"/>
                </a:cxn>
                <a:cxn ang="T13">
                  <a:pos x="T6" y="T7"/>
                </a:cxn>
                <a:cxn ang="T14">
                  <a:pos x="T8" y="T9"/>
                </a:cxn>
              </a:cxnLst>
              <a:rect l="T15" t="T16" r="T17" b="T18"/>
              <a:pathLst>
                <a:path w="46" h="11">
                  <a:moveTo>
                    <a:pt x="46" y="10"/>
                  </a:moveTo>
                  <a:lnTo>
                    <a:pt x="1" y="11"/>
                  </a:lnTo>
                  <a:lnTo>
                    <a:pt x="0" y="1"/>
                  </a:lnTo>
                  <a:lnTo>
                    <a:pt x="46" y="0"/>
                  </a:lnTo>
                  <a:lnTo>
                    <a:pt x="46"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60" name="Line 86"/>
            <p:cNvSpPr>
              <a:spLocks noChangeShapeType="1"/>
            </p:cNvSpPr>
            <p:nvPr/>
          </p:nvSpPr>
          <p:spPr bwMode="auto">
            <a:xfrm flipH="1">
              <a:off x="3938" y="1385"/>
              <a:ext cx="41" cy="1"/>
            </a:xfrm>
            <a:prstGeom prst="line">
              <a:avLst/>
            </a:prstGeom>
            <a:noFill/>
            <a:ln w="1588">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61" name="Freeform 87"/>
            <p:cNvSpPr>
              <a:spLocks/>
            </p:cNvSpPr>
            <p:nvPr/>
          </p:nvSpPr>
          <p:spPr bwMode="auto">
            <a:xfrm>
              <a:off x="3935" y="1381"/>
              <a:ext cx="45" cy="10"/>
            </a:xfrm>
            <a:custGeom>
              <a:avLst/>
              <a:gdLst>
                <a:gd name="T0" fmla="*/ 45 w 45"/>
                <a:gd name="T1" fmla="*/ 9 h 10"/>
                <a:gd name="T2" fmla="*/ 1 w 45"/>
                <a:gd name="T3" fmla="*/ 10 h 10"/>
                <a:gd name="T4" fmla="*/ 0 w 45"/>
                <a:gd name="T5" fmla="*/ 0 h 10"/>
                <a:gd name="T6" fmla="*/ 45 w 45"/>
                <a:gd name="T7" fmla="*/ 0 h 10"/>
                <a:gd name="T8" fmla="*/ 45 w 45"/>
                <a:gd name="T9" fmla="*/ 9 h 10"/>
                <a:gd name="T10" fmla="*/ 0 60000 65536"/>
                <a:gd name="T11" fmla="*/ 0 60000 65536"/>
                <a:gd name="T12" fmla="*/ 0 60000 65536"/>
                <a:gd name="T13" fmla="*/ 0 60000 65536"/>
                <a:gd name="T14" fmla="*/ 0 60000 65536"/>
                <a:gd name="T15" fmla="*/ 0 w 45"/>
                <a:gd name="T16" fmla="*/ 0 h 10"/>
                <a:gd name="T17" fmla="*/ 45 w 45"/>
                <a:gd name="T18" fmla="*/ 10 h 10"/>
              </a:gdLst>
              <a:ahLst/>
              <a:cxnLst>
                <a:cxn ang="T10">
                  <a:pos x="T0" y="T1"/>
                </a:cxn>
                <a:cxn ang="T11">
                  <a:pos x="T2" y="T3"/>
                </a:cxn>
                <a:cxn ang="T12">
                  <a:pos x="T4" y="T5"/>
                </a:cxn>
                <a:cxn ang="T13">
                  <a:pos x="T6" y="T7"/>
                </a:cxn>
                <a:cxn ang="T14">
                  <a:pos x="T8" y="T9"/>
                </a:cxn>
              </a:cxnLst>
              <a:rect l="T15" t="T16" r="T17" b="T18"/>
              <a:pathLst>
                <a:path w="45" h="10">
                  <a:moveTo>
                    <a:pt x="45" y="9"/>
                  </a:moveTo>
                  <a:lnTo>
                    <a:pt x="1" y="10"/>
                  </a:lnTo>
                  <a:lnTo>
                    <a:pt x="0" y="0"/>
                  </a:lnTo>
                  <a:lnTo>
                    <a:pt x="45" y="0"/>
                  </a:lnTo>
                  <a:lnTo>
                    <a:pt x="45" y="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62" name="Line 88"/>
            <p:cNvSpPr>
              <a:spLocks noChangeShapeType="1"/>
            </p:cNvSpPr>
            <p:nvPr/>
          </p:nvSpPr>
          <p:spPr bwMode="auto">
            <a:xfrm flipH="1" flipV="1">
              <a:off x="4412" y="1826"/>
              <a:ext cx="41" cy="4"/>
            </a:xfrm>
            <a:prstGeom prst="line">
              <a:avLst/>
            </a:prstGeom>
            <a:noFill/>
            <a:ln w="1588">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63" name="Freeform 89"/>
            <p:cNvSpPr>
              <a:spLocks/>
            </p:cNvSpPr>
            <p:nvPr/>
          </p:nvSpPr>
          <p:spPr bwMode="auto">
            <a:xfrm>
              <a:off x="4411" y="1821"/>
              <a:ext cx="45" cy="13"/>
            </a:xfrm>
            <a:custGeom>
              <a:avLst/>
              <a:gdLst>
                <a:gd name="T0" fmla="*/ 0 w 45"/>
                <a:gd name="T1" fmla="*/ 0 h 13"/>
                <a:gd name="T2" fmla="*/ 45 w 45"/>
                <a:gd name="T3" fmla="*/ 4 h 13"/>
                <a:gd name="T4" fmla="*/ 44 w 45"/>
                <a:gd name="T5" fmla="*/ 13 h 13"/>
                <a:gd name="T6" fmla="*/ 0 w 45"/>
                <a:gd name="T7" fmla="*/ 10 h 13"/>
                <a:gd name="T8" fmla="*/ 0 w 45"/>
                <a:gd name="T9" fmla="*/ 0 h 13"/>
                <a:gd name="T10" fmla="*/ 0 60000 65536"/>
                <a:gd name="T11" fmla="*/ 0 60000 65536"/>
                <a:gd name="T12" fmla="*/ 0 60000 65536"/>
                <a:gd name="T13" fmla="*/ 0 60000 65536"/>
                <a:gd name="T14" fmla="*/ 0 60000 65536"/>
                <a:gd name="T15" fmla="*/ 0 w 45"/>
                <a:gd name="T16" fmla="*/ 0 h 13"/>
                <a:gd name="T17" fmla="*/ 45 w 45"/>
                <a:gd name="T18" fmla="*/ 13 h 13"/>
              </a:gdLst>
              <a:ahLst/>
              <a:cxnLst>
                <a:cxn ang="T10">
                  <a:pos x="T0" y="T1"/>
                </a:cxn>
                <a:cxn ang="T11">
                  <a:pos x="T2" y="T3"/>
                </a:cxn>
                <a:cxn ang="T12">
                  <a:pos x="T4" y="T5"/>
                </a:cxn>
                <a:cxn ang="T13">
                  <a:pos x="T6" y="T7"/>
                </a:cxn>
                <a:cxn ang="T14">
                  <a:pos x="T8" y="T9"/>
                </a:cxn>
              </a:cxnLst>
              <a:rect l="T15" t="T16" r="T17" b="T18"/>
              <a:pathLst>
                <a:path w="45" h="13">
                  <a:moveTo>
                    <a:pt x="0" y="0"/>
                  </a:moveTo>
                  <a:lnTo>
                    <a:pt x="45" y="4"/>
                  </a:lnTo>
                  <a:lnTo>
                    <a:pt x="44" y="13"/>
                  </a:lnTo>
                  <a:lnTo>
                    <a:pt x="0" y="1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64" name="Line 90"/>
            <p:cNvSpPr>
              <a:spLocks noChangeShapeType="1"/>
            </p:cNvSpPr>
            <p:nvPr/>
          </p:nvSpPr>
          <p:spPr bwMode="auto">
            <a:xfrm flipH="1" flipV="1">
              <a:off x="4324" y="1818"/>
              <a:ext cx="41" cy="4"/>
            </a:xfrm>
            <a:prstGeom prst="line">
              <a:avLst/>
            </a:prstGeom>
            <a:noFill/>
            <a:ln w="1588">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65" name="Freeform 91"/>
            <p:cNvSpPr>
              <a:spLocks/>
            </p:cNvSpPr>
            <p:nvPr/>
          </p:nvSpPr>
          <p:spPr bwMode="auto">
            <a:xfrm>
              <a:off x="4323" y="1813"/>
              <a:ext cx="44" cy="14"/>
            </a:xfrm>
            <a:custGeom>
              <a:avLst/>
              <a:gdLst>
                <a:gd name="T0" fmla="*/ 44 w 44"/>
                <a:gd name="T1" fmla="*/ 14 h 14"/>
                <a:gd name="T2" fmla="*/ 0 w 44"/>
                <a:gd name="T3" fmla="*/ 10 h 14"/>
                <a:gd name="T4" fmla="*/ 0 w 44"/>
                <a:gd name="T5" fmla="*/ 0 h 14"/>
                <a:gd name="T6" fmla="*/ 44 w 44"/>
                <a:gd name="T7" fmla="*/ 4 h 14"/>
                <a:gd name="T8" fmla="*/ 44 w 44"/>
                <a:gd name="T9" fmla="*/ 14 h 14"/>
                <a:gd name="T10" fmla="*/ 0 60000 65536"/>
                <a:gd name="T11" fmla="*/ 0 60000 65536"/>
                <a:gd name="T12" fmla="*/ 0 60000 65536"/>
                <a:gd name="T13" fmla="*/ 0 60000 65536"/>
                <a:gd name="T14" fmla="*/ 0 60000 65536"/>
                <a:gd name="T15" fmla="*/ 0 w 44"/>
                <a:gd name="T16" fmla="*/ 0 h 14"/>
                <a:gd name="T17" fmla="*/ 44 w 44"/>
                <a:gd name="T18" fmla="*/ 14 h 14"/>
              </a:gdLst>
              <a:ahLst/>
              <a:cxnLst>
                <a:cxn ang="T10">
                  <a:pos x="T0" y="T1"/>
                </a:cxn>
                <a:cxn ang="T11">
                  <a:pos x="T2" y="T3"/>
                </a:cxn>
                <a:cxn ang="T12">
                  <a:pos x="T4" y="T5"/>
                </a:cxn>
                <a:cxn ang="T13">
                  <a:pos x="T6" y="T7"/>
                </a:cxn>
                <a:cxn ang="T14">
                  <a:pos x="T8" y="T9"/>
                </a:cxn>
              </a:cxnLst>
              <a:rect l="T15" t="T16" r="T17" b="T18"/>
              <a:pathLst>
                <a:path w="44" h="14">
                  <a:moveTo>
                    <a:pt x="44" y="14"/>
                  </a:moveTo>
                  <a:lnTo>
                    <a:pt x="0" y="10"/>
                  </a:lnTo>
                  <a:lnTo>
                    <a:pt x="0" y="0"/>
                  </a:lnTo>
                  <a:lnTo>
                    <a:pt x="44" y="4"/>
                  </a:lnTo>
                  <a:lnTo>
                    <a:pt x="44"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66" name="Line 92"/>
            <p:cNvSpPr>
              <a:spLocks noChangeShapeType="1"/>
            </p:cNvSpPr>
            <p:nvPr/>
          </p:nvSpPr>
          <p:spPr bwMode="auto">
            <a:xfrm flipH="1" flipV="1">
              <a:off x="4236" y="1810"/>
              <a:ext cx="41" cy="4"/>
            </a:xfrm>
            <a:prstGeom prst="line">
              <a:avLst/>
            </a:prstGeom>
            <a:noFill/>
            <a:ln w="1588">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67" name="Freeform 93"/>
            <p:cNvSpPr>
              <a:spLocks/>
            </p:cNvSpPr>
            <p:nvPr/>
          </p:nvSpPr>
          <p:spPr bwMode="auto">
            <a:xfrm>
              <a:off x="4234" y="1806"/>
              <a:ext cx="45" cy="12"/>
            </a:xfrm>
            <a:custGeom>
              <a:avLst/>
              <a:gdLst>
                <a:gd name="T0" fmla="*/ 45 w 45"/>
                <a:gd name="T1" fmla="*/ 12 h 12"/>
                <a:gd name="T2" fmla="*/ 0 w 45"/>
                <a:gd name="T3" fmla="*/ 9 h 12"/>
                <a:gd name="T4" fmla="*/ 0 w 45"/>
                <a:gd name="T5" fmla="*/ 0 h 12"/>
                <a:gd name="T6" fmla="*/ 45 w 45"/>
                <a:gd name="T7" fmla="*/ 3 h 12"/>
                <a:gd name="T8" fmla="*/ 45 w 45"/>
                <a:gd name="T9" fmla="*/ 12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12"/>
                  </a:moveTo>
                  <a:lnTo>
                    <a:pt x="0" y="9"/>
                  </a:lnTo>
                  <a:lnTo>
                    <a:pt x="0" y="0"/>
                  </a:lnTo>
                  <a:lnTo>
                    <a:pt x="45" y="3"/>
                  </a:lnTo>
                  <a:lnTo>
                    <a:pt x="45"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68" name="Line 94"/>
            <p:cNvSpPr>
              <a:spLocks noChangeShapeType="1"/>
            </p:cNvSpPr>
            <p:nvPr/>
          </p:nvSpPr>
          <p:spPr bwMode="auto">
            <a:xfrm flipH="1" flipV="1">
              <a:off x="4148" y="1802"/>
              <a:ext cx="41" cy="4"/>
            </a:xfrm>
            <a:prstGeom prst="line">
              <a:avLst/>
            </a:prstGeom>
            <a:noFill/>
            <a:ln w="1588">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69" name="Freeform 95"/>
            <p:cNvSpPr>
              <a:spLocks/>
            </p:cNvSpPr>
            <p:nvPr/>
          </p:nvSpPr>
          <p:spPr bwMode="auto">
            <a:xfrm>
              <a:off x="4146" y="1797"/>
              <a:ext cx="44" cy="14"/>
            </a:xfrm>
            <a:custGeom>
              <a:avLst/>
              <a:gdLst>
                <a:gd name="T0" fmla="*/ 44 w 44"/>
                <a:gd name="T1" fmla="*/ 14 h 14"/>
                <a:gd name="T2" fmla="*/ 0 w 44"/>
                <a:gd name="T3" fmla="*/ 10 h 14"/>
                <a:gd name="T4" fmla="*/ 1 w 44"/>
                <a:gd name="T5" fmla="*/ 0 h 14"/>
                <a:gd name="T6" fmla="*/ 44 w 44"/>
                <a:gd name="T7" fmla="*/ 4 h 14"/>
                <a:gd name="T8" fmla="*/ 44 w 44"/>
                <a:gd name="T9" fmla="*/ 14 h 14"/>
                <a:gd name="T10" fmla="*/ 0 60000 65536"/>
                <a:gd name="T11" fmla="*/ 0 60000 65536"/>
                <a:gd name="T12" fmla="*/ 0 60000 65536"/>
                <a:gd name="T13" fmla="*/ 0 60000 65536"/>
                <a:gd name="T14" fmla="*/ 0 60000 65536"/>
                <a:gd name="T15" fmla="*/ 0 w 44"/>
                <a:gd name="T16" fmla="*/ 0 h 14"/>
                <a:gd name="T17" fmla="*/ 44 w 44"/>
                <a:gd name="T18" fmla="*/ 14 h 14"/>
              </a:gdLst>
              <a:ahLst/>
              <a:cxnLst>
                <a:cxn ang="T10">
                  <a:pos x="T0" y="T1"/>
                </a:cxn>
                <a:cxn ang="T11">
                  <a:pos x="T2" y="T3"/>
                </a:cxn>
                <a:cxn ang="T12">
                  <a:pos x="T4" y="T5"/>
                </a:cxn>
                <a:cxn ang="T13">
                  <a:pos x="T6" y="T7"/>
                </a:cxn>
                <a:cxn ang="T14">
                  <a:pos x="T8" y="T9"/>
                </a:cxn>
              </a:cxnLst>
              <a:rect l="T15" t="T16" r="T17" b="T18"/>
              <a:pathLst>
                <a:path w="44" h="14">
                  <a:moveTo>
                    <a:pt x="44" y="14"/>
                  </a:moveTo>
                  <a:lnTo>
                    <a:pt x="0" y="10"/>
                  </a:lnTo>
                  <a:lnTo>
                    <a:pt x="1" y="0"/>
                  </a:lnTo>
                  <a:lnTo>
                    <a:pt x="44" y="4"/>
                  </a:lnTo>
                  <a:lnTo>
                    <a:pt x="44"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70" name="Line 96"/>
            <p:cNvSpPr>
              <a:spLocks noChangeShapeType="1"/>
            </p:cNvSpPr>
            <p:nvPr/>
          </p:nvSpPr>
          <p:spPr bwMode="auto">
            <a:xfrm flipH="1">
              <a:off x="4413" y="2246"/>
              <a:ext cx="32" cy="2"/>
            </a:xfrm>
            <a:prstGeom prst="line">
              <a:avLst/>
            </a:prstGeom>
            <a:noFill/>
            <a:ln w="1588">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71" name="Freeform 97"/>
            <p:cNvSpPr>
              <a:spLocks/>
            </p:cNvSpPr>
            <p:nvPr/>
          </p:nvSpPr>
          <p:spPr bwMode="auto">
            <a:xfrm>
              <a:off x="4412" y="2242"/>
              <a:ext cx="35" cy="11"/>
            </a:xfrm>
            <a:custGeom>
              <a:avLst/>
              <a:gdLst>
                <a:gd name="T0" fmla="*/ 0 w 35"/>
                <a:gd name="T1" fmla="*/ 1 h 11"/>
                <a:gd name="T2" fmla="*/ 35 w 35"/>
                <a:gd name="T3" fmla="*/ 0 h 11"/>
                <a:gd name="T4" fmla="*/ 35 w 35"/>
                <a:gd name="T5" fmla="*/ 9 h 11"/>
                <a:gd name="T6" fmla="*/ 0 w 35"/>
                <a:gd name="T7" fmla="*/ 11 h 11"/>
                <a:gd name="T8" fmla="*/ 0 w 35"/>
                <a:gd name="T9" fmla="*/ 1 h 11"/>
                <a:gd name="T10" fmla="*/ 0 60000 65536"/>
                <a:gd name="T11" fmla="*/ 0 60000 65536"/>
                <a:gd name="T12" fmla="*/ 0 60000 65536"/>
                <a:gd name="T13" fmla="*/ 0 60000 65536"/>
                <a:gd name="T14" fmla="*/ 0 60000 65536"/>
                <a:gd name="T15" fmla="*/ 0 w 35"/>
                <a:gd name="T16" fmla="*/ 0 h 11"/>
                <a:gd name="T17" fmla="*/ 35 w 35"/>
                <a:gd name="T18" fmla="*/ 11 h 11"/>
              </a:gdLst>
              <a:ahLst/>
              <a:cxnLst>
                <a:cxn ang="T10">
                  <a:pos x="T0" y="T1"/>
                </a:cxn>
                <a:cxn ang="T11">
                  <a:pos x="T2" y="T3"/>
                </a:cxn>
                <a:cxn ang="T12">
                  <a:pos x="T4" y="T5"/>
                </a:cxn>
                <a:cxn ang="T13">
                  <a:pos x="T6" y="T7"/>
                </a:cxn>
                <a:cxn ang="T14">
                  <a:pos x="T8" y="T9"/>
                </a:cxn>
              </a:cxnLst>
              <a:rect l="T15" t="T16" r="T17" b="T18"/>
              <a:pathLst>
                <a:path w="35" h="11">
                  <a:moveTo>
                    <a:pt x="0" y="1"/>
                  </a:moveTo>
                  <a:lnTo>
                    <a:pt x="35" y="0"/>
                  </a:lnTo>
                  <a:lnTo>
                    <a:pt x="35" y="9"/>
                  </a:lnTo>
                  <a:lnTo>
                    <a:pt x="0" y="11"/>
                  </a:lnTo>
                  <a:lnTo>
                    <a:pt x="0" y="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72" name="Line 98"/>
            <p:cNvSpPr>
              <a:spLocks noChangeShapeType="1"/>
            </p:cNvSpPr>
            <p:nvPr/>
          </p:nvSpPr>
          <p:spPr bwMode="auto">
            <a:xfrm flipH="1">
              <a:off x="4344" y="2249"/>
              <a:ext cx="32" cy="2"/>
            </a:xfrm>
            <a:prstGeom prst="line">
              <a:avLst/>
            </a:prstGeom>
            <a:noFill/>
            <a:ln w="1588">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73" name="Freeform 99"/>
            <p:cNvSpPr>
              <a:spLocks/>
            </p:cNvSpPr>
            <p:nvPr/>
          </p:nvSpPr>
          <p:spPr bwMode="auto">
            <a:xfrm>
              <a:off x="4342" y="2244"/>
              <a:ext cx="36" cy="12"/>
            </a:xfrm>
            <a:custGeom>
              <a:avLst/>
              <a:gdLst>
                <a:gd name="T0" fmla="*/ 36 w 36"/>
                <a:gd name="T1" fmla="*/ 11 h 12"/>
                <a:gd name="T2" fmla="*/ 1 w 36"/>
                <a:gd name="T3" fmla="*/ 12 h 12"/>
                <a:gd name="T4" fmla="*/ 0 w 36"/>
                <a:gd name="T5" fmla="*/ 2 h 12"/>
                <a:gd name="T6" fmla="*/ 35 w 36"/>
                <a:gd name="T7" fmla="*/ 0 h 12"/>
                <a:gd name="T8" fmla="*/ 36 w 36"/>
                <a:gd name="T9" fmla="*/ 11 h 12"/>
                <a:gd name="T10" fmla="*/ 0 60000 65536"/>
                <a:gd name="T11" fmla="*/ 0 60000 65536"/>
                <a:gd name="T12" fmla="*/ 0 60000 65536"/>
                <a:gd name="T13" fmla="*/ 0 60000 65536"/>
                <a:gd name="T14" fmla="*/ 0 60000 65536"/>
                <a:gd name="T15" fmla="*/ 0 w 36"/>
                <a:gd name="T16" fmla="*/ 0 h 12"/>
                <a:gd name="T17" fmla="*/ 36 w 36"/>
                <a:gd name="T18" fmla="*/ 12 h 12"/>
              </a:gdLst>
              <a:ahLst/>
              <a:cxnLst>
                <a:cxn ang="T10">
                  <a:pos x="T0" y="T1"/>
                </a:cxn>
                <a:cxn ang="T11">
                  <a:pos x="T2" y="T3"/>
                </a:cxn>
                <a:cxn ang="T12">
                  <a:pos x="T4" y="T5"/>
                </a:cxn>
                <a:cxn ang="T13">
                  <a:pos x="T6" y="T7"/>
                </a:cxn>
                <a:cxn ang="T14">
                  <a:pos x="T8" y="T9"/>
                </a:cxn>
              </a:cxnLst>
              <a:rect l="T15" t="T16" r="T17" b="T18"/>
              <a:pathLst>
                <a:path w="36" h="12">
                  <a:moveTo>
                    <a:pt x="36" y="11"/>
                  </a:moveTo>
                  <a:lnTo>
                    <a:pt x="1" y="12"/>
                  </a:lnTo>
                  <a:lnTo>
                    <a:pt x="0" y="2"/>
                  </a:lnTo>
                  <a:lnTo>
                    <a:pt x="35" y="0"/>
                  </a:lnTo>
                  <a:lnTo>
                    <a:pt x="36"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74" name="Line 100"/>
            <p:cNvSpPr>
              <a:spLocks noChangeShapeType="1"/>
            </p:cNvSpPr>
            <p:nvPr/>
          </p:nvSpPr>
          <p:spPr bwMode="auto">
            <a:xfrm flipH="1">
              <a:off x="4274" y="2253"/>
              <a:ext cx="32" cy="1"/>
            </a:xfrm>
            <a:prstGeom prst="line">
              <a:avLst/>
            </a:prstGeom>
            <a:noFill/>
            <a:ln w="1588">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75" name="Freeform 101"/>
            <p:cNvSpPr>
              <a:spLocks/>
            </p:cNvSpPr>
            <p:nvPr/>
          </p:nvSpPr>
          <p:spPr bwMode="auto">
            <a:xfrm>
              <a:off x="4273" y="2247"/>
              <a:ext cx="34" cy="11"/>
            </a:xfrm>
            <a:custGeom>
              <a:avLst/>
              <a:gdLst>
                <a:gd name="T0" fmla="*/ 34 w 34"/>
                <a:gd name="T1" fmla="*/ 10 h 11"/>
                <a:gd name="T2" fmla="*/ 0 w 34"/>
                <a:gd name="T3" fmla="*/ 11 h 11"/>
                <a:gd name="T4" fmla="*/ 0 w 34"/>
                <a:gd name="T5" fmla="*/ 2 h 11"/>
                <a:gd name="T6" fmla="*/ 34 w 34"/>
                <a:gd name="T7" fmla="*/ 0 h 11"/>
                <a:gd name="T8" fmla="*/ 34 w 34"/>
                <a:gd name="T9" fmla="*/ 10 h 11"/>
                <a:gd name="T10" fmla="*/ 0 60000 65536"/>
                <a:gd name="T11" fmla="*/ 0 60000 65536"/>
                <a:gd name="T12" fmla="*/ 0 60000 65536"/>
                <a:gd name="T13" fmla="*/ 0 60000 65536"/>
                <a:gd name="T14" fmla="*/ 0 60000 65536"/>
                <a:gd name="T15" fmla="*/ 0 w 34"/>
                <a:gd name="T16" fmla="*/ 0 h 11"/>
                <a:gd name="T17" fmla="*/ 34 w 34"/>
                <a:gd name="T18" fmla="*/ 11 h 11"/>
              </a:gdLst>
              <a:ahLst/>
              <a:cxnLst>
                <a:cxn ang="T10">
                  <a:pos x="T0" y="T1"/>
                </a:cxn>
                <a:cxn ang="T11">
                  <a:pos x="T2" y="T3"/>
                </a:cxn>
                <a:cxn ang="T12">
                  <a:pos x="T4" y="T5"/>
                </a:cxn>
                <a:cxn ang="T13">
                  <a:pos x="T6" y="T7"/>
                </a:cxn>
                <a:cxn ang="T14">
                  <a:pos x="T8" y="T9"/>
                </a:cxn>
              </a:cxnLst>
              <a:rect l="T15" t="T16" r="T17" b="T18"/>
              <a:pathLst>
                <a:path w="34" h="11">
                  <a:moveTo>
                    <a:pt x="34" y="10"/>
                  </a:moveTo>
                  <a:lnTo>
                    <a:pt x="0" y="11"/>
                  </a:lnTo>
                  <a:lnTo>
                    <a:pt x="0" y="2"/>
                  </a:lnTo>
                  <a:lnTo>
                    <a:pt x="34" y="0"/>
                  </a:lnTo>
                  <a:lnTo>
                    <a:pt x="34"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76" name="Line 102"/>
            <p:cNvSpPr>
              <a:spLocks noChangeShapeType="1"/>
            </p:cNvSpPr>
            <p:nvPr/>
          </p:nvSpPr>
          <p:spPr bwMode="auto">
            <a:xfrm flipH="1">
              <a:off x="4204" y="2256"/>
              <a:ext cx="32" cy="1"/>
            </a:xfrm>
            <a:prstGeom prst="line">
              <a:avLst/>
            </a:prstGeom>
            <a:noFill/>
            <a:ln w="1588">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77" name="Freeform 103"/>
            <p:cNvSpPr>
              <a:spLocks/>
            </p:cNvSpPr>
            <p:nvPr/>
          </p:nvSpPr>
          <p:spPr bwMode="auto">
            <a:xfrm>
              <a:off x="4202" y="2251"/>
              <a:ext cx="36" cy="11"/>
            </a:xfrm>
            <a:custGeom>
              <a:avLst/>
              <a:gdLst>
                <a:gd name="T0" fmla="*/ 36 w 36"/>
                <a:gd name="T1" fmla="*/ 9 h 11"/>
                <a:gd name="T2" fmla="*/ 1 w 36"/>
                <a:gd name="T3" fmla="*/ 11 h 11"/>
                <a:gd name="T4" fmla="*/ 0 w 36"/>
                <a:gd name="T5" fmla="*/ 1 h 11"/>
                <a:gd name="T6" fmla="*/ 35 w 36"/>
                <a:gd name="T7" fmla="*/ 0 h 11"/>
                <a:gd name="T8" fmla="*/ 36 w 36"/>
                <a:gd name="T9" fmla="*/ 9 h 11"/>
                <a:gd name="T10" fmla="*/ 0 60000 65536"/>
                <a:gd name="T11" fmla="*/ 0 60000 65536"/>
                <a:gd name="T12" fmla="*/ 0 60000 65536"/>
                <a:gd name="T13" fmla="*/ 0 60000 65536"/>
                <a:gd name="T14" fmla="*/ 0 60000 65536"/>
                <a:gd name="T15" fmla="*/ 0 w 36"/>
                <a:gd name="T16" fmla="*/ 0 h 11"/>
                <a:gd name="T17" fmla="*/ 36 w 36"/>
                <a:gd name="T18" fmla="*/ 11 h 11"/>
              </a:gdLst>
              <a:ahLst/>
              <a:cxnLst>
                <a:cxn ang="T10">
                  <a:pos x="T0" y="T1"/>
                </a:cxn>
                <a:cxn ang="T11">
                  <a:pos x="T2" y="T3"/>
                </a:cxn>
                <a:cxn ang="T12">
                  <a:pos x="T4" y="T5"/>
                </a:cxn>
                <a:cxn ang="T13">
                  <a:pos x="T6" y="T7"/>
                </a:cxn>
                <a:cxn ang="T14">
                  <a:pos x="T8" y="T9"/>
                </a:cxn>
              </a:cxnLst>
              <a:rect l="T15" t="T16" r="T17" b="T18"/>
              <a:pathLst>
                <a:path w="36" h="11">
                  <a:moveTo>
                    <a:pt x="36" y="9"/>
                  </a:moveTo>
                  <a:lnTo>
                    <a:pt x="1" y="11"/>
                  </a:lnTo>
                  <a:lnTo>
                    <a:pt x="0" y="1"/>
                  </a:lnTo>
                  <a:lnTo>
                    <a:pt x="35" y="0"/>
                  </a:lnTo>
                  <a:lnTo>
                    <a:pt x="36" y="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78" name="Line 104"/>
            <p:cNvSpPr>
              <a:spLocks noChangeShapeType="1"/>
            </p:cNvSpPr>
            <p:nvPr/>
          </p:nvSpPr>
          <p:spPr bwMode="auto">
            <a:xfrm flipH="1">
              <a:off x="4135" y="2258"/>
              <a:ext cx="32" cy="2"/>
            </a:xfrm>
            <a:prstGeom prst="line">
              <a:avLst/>
            </a:prstGeom>
            <a:noFill/>
            <a:ln w="1588">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279" name="Freeform 105"/>
            <p:cNvSpPr>
              <a:spLocks/>
            </p:cNvSpPr>
            <p:nvPr/>
          </p:nvSpPr>
          <p:spPr bwMode="auto">
            <a:xfrm>
              <a:off x="4133" y="2254"/>
              <a:ext cx="35" cy="11"/>
            </a:xfrm>
            <a:custGeom>
              <a:avLst/>
              <a:gdLst>
                <a:gd name="T0" fmla="*/ 35 w 35"/>
                <a:gd name="T1" fmla="*/ 9 h 11"/>
                <a:gd name="T2" fmla="*/ 0 w 35"/>
                <a:gd name="T3" fmla="*/ 11 h 11"/>
                <a:gd name="T4" fmla="*/ 0 w 35"/>
                <a:gd name="T5" fmla="*/ 2 h 11"/>
                <a:gd name="T6" fmla="*/ 35 w 35"/>
                <a:gd name="T7" fmla="*/ 0 h 11"/>
                <a:gd name="T8" fmla="*/ 35 w 35"/>
                <a:gd name="T9" fmla="*/ 9 h 11"/>
                <a:gd name="T10" fmla="*/ 0 60000 65536"/>
                <a:gd name="T11" fmla="*/ 0 60000 65536"/>
                <a:gd name="T12" fmla="*/ 0 60000 65536"/>
                <a:gd name="T13" fmla="*/ 0 60000 65536"/>
                <a:gd name="T14" fmla="*/ 0 60000 65536"/>
                <a:gd name="T15" fmla="*/ 0 w 35"/>
                <a:gd name="T16" fmla="*/ 0 h 11"/>
                <a:gd name="T17" fmla="*/ 35 w 35"/>
                <a:gd name="T18" fmla="*/ 11 h 11"/>
              </a:gdLst>
              <a:ahLst/>
              <a:cxnLst>
                <a:cxn ang="T10">
                  <a:pos x="T0" y="T1"/>
                </a:cxn>
                <a:cxn ang="T11">
                  <a:pos x="T2" y="T3"/>
                </a:cxn>
                <a:cxn ang="T12">
                  <a:pos x="T4" y="T5"/>
                </a:cxn>
                <a:cxn ang="T13">
                  <a:pos x="T6" y="T7"/>
                </a:cxn>
                <a:cxn ang="T14">
                  <a:pos x="T8" y="T9"/>
                </a:cxn>
              </a:cxnLst>
              <a:rect l="T15" t="T16" r="T17" b="T18"/>
              <a:pathLst>
                <a:path w="35" h="11">
                  <a:moveTo>
                    <a:pt x="35" y="9"/>
                  </a:moveTo>
                  <a:lnTo>
                    <a:pt x="0" y="11"/>
                  </a:lnTo>
                  <a:lnTo>
                    <a:pt x="0" y="2"/>
                  </a:lnTo>
                  <a:lnTo>
                    <a:pt x="35" y="0"/>
                  </a:lnTo>
                  <a:lnTo>
                    <a:pt x="35" y="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280" name="Rectangle 106"/>
            <p:cNvSpPr>
              <a:spLocks noChangeArrowheads="1"/>
            </p:cNvSpPr>
            <p:nvPr/>
          </p:nvSpPr>
          <p:spPr bwMode="auto">
            <a:xfrm>
              <a:off x="4472" y="1768"/>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N</a:t>
              </a:r>
              <a:endParaRPr lang="en-GB"/>
            </a:p>
          </p:txBody>
        </p:sp>
        <p:sp>
          <p:nvSpPr>
            <p:cNvPr id="89281" name="Rectangle 107"/>
            <p:cNvSpPr>
              <a:spLocks noChangeArrowheads="1"/>
            </p:cNvSpPr>
            <p:nvPr/>
          </p:nvSpPr>
          <p:spPr bwMode="auto">
            <a:xfrm>
              <a:off x="4805" y="1971"/>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N</a:t>
              </a:r>
              <a:endParaRPr lang="en-GB"/>
            </a:p>
          </p:txBody>
        </p:sp>
        <p:sp>
          <p:nvSpPr>
            <p:cNvPr id="89282" name="Rectangle 108"/>
            <p:cNvSpPr>
              <a:spLocks noChangeArrowheads="1"/>
            </p:cNvSpPr>
            <p:nvPr/>
          </p:nvSpPr>
          <p:spPr bwMode="auto">
            <a:xfrm>
              <a:off x="4477" y="1374"/>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N</a:t>
              </a:r>
              <a:endParaRPr lang="en-GB"/>
            </a:p>
          </p:txBody>
        </p:sp>
        <p:sp>
          <p:nvSpPr>
            <p:cNvPr id="89283" name="Rectangle 109"/>
            <p:cNvSpPr>
              <a:spLocks noChangeArrowheads="1"/>
            </p:cNvSpPr>
            <p:nvPr/>
          </p:nvSpPr>
          <p:spPr bwMode="auto">
            <a:xfrm>
              <a:off x="4466" y="2177"/>
              <a:ext cx="1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O</a:t>
              </a:r>
              <a:endParaRPr lang="en-GB"/>
            </a:p>
          </p:txBody>
        </p:sp>
        <p:sp>
          <p:nvSpPr>
            <p:cNvPr id="89284" name="Rectangle 110"/>
            <p:cNvSpPr>
              <a:spLocks noChangeArrowheads="1"/>
            </p:cNvSpPr>
            <p:nvPr/>
          </p:nvSpPr>
          <p:spPr bwMode="auto">
            <a:xfrm>
              <a:off x="4264" y="1314"/>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89285" name="Rectangle 111"/>
            <p:cNvSpPr>
              <a:spLocks noChangeArrowheads="1"/>
            </p:cNvSpPr>
            <p:nvPr/>
          </p:nvSpPr>
          <p:spPr bwMode="auto">
            <a:xfrm>
              <a:off x="4534" y="1146"/>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89286" name="Rectangle 112"/>
            <p:cNvSpPr>
              <a:spLocks noChangeArrowheads="1"/>
            </p:cNvSpPr>
            <p:nvPr/>
          </p:nvSpPr>
          <p:spPr bwMode="auto">
            <a:xfrm>
              <a:off x="3821" y="1730"/>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N</a:t>
              </a:r>
              <a:endParaRPr lang="en-GB"/>
            </a:p>
          </p:txBody>
        </p:sp>
        <p:sp>
          <p:nvSpPr>
            <p:cNvPr id="89287" name="Rectangle 113"/>
            <p:cNvSpPr>
              <a:spLocks noChangeArrowheads="1"/>
            </p:cNvSpPr>
            <p:nvPr/>
          </p:nvSpPr>
          <p:spPr bwMode="auto">
            <a:xfrm>
              <a:off x="3485" y="1926"/>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N</a:t>
              </a:r>
              <a:endParaRPr lang="en-GB"/>
            </a:p>
          </p:txBody>
        </p:sp>
        <p:sp>
          <p:nvSpPr>
            <p:cNvPr id="89288" name="Rectangle 114"/>
            <p:cNvSpPr>
              <a:spLocks noChangeArrowheads="1"/>
            </p:cNvSpPr>
            <p:nvPr/>
          </p:nvSpPr>
          <p:spPr bwMode="auto">
            <a:xfrm>
              <a:off x="3163" y="1663"/>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N</a:t>
              </a:r>
              <a:endParaRPr lang="en-GB"/>
            </a:p>
          </p:txBody>
        </p:sp>
        <p:sp>
          <p:nvSpPr>
            <p:cNvPr id="89289" name="Rectangle 115"/>
            <p:cNvSpPr>
              <a:spLocks noChangeArrowheads="1"/>
            </p:cNvSpPr>
            <p:nvPr/>
          </p:nvSpPr>
          <p:spPr bwMode="auto">
            <a:xfrm>
              <a:off x="3351" y="1337"/>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N</a:t>
              </a:r>
              <a:endParaRPr lang="en-GB"/>
            </a:p>
          </p:txBody>
        </p:sp>
        <p:sp>
          <p:nvSpPr>
            <p:cNvPr id="89290" name="Rectangle 116"/>
            <p:cNvSpPr>
              <a:spLocks noChangeArrowheads="1"/>
            </p:cNvSpPr>
            <p:nvPr/>
          </p:nvSpPr>
          <p:spPr bwMode="auto">
            <a:xfrm>
              <a:off x="3824" y="1321"/>
              <a:ext cx="1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O</a:t>
              </a:r>
              <a:endParaRPr lang="en-GB"/>
            </a:p>
          </p:txBody>
        </p:sp>
        <p:sp>
          <p:nvSpPr>
            <p:cNvPr id="89291" name="Rectangle 117"/>
            <p:cNvSpPr>
              <a:spLocks noChangeArrowheads="1"/>
            </p:cNvSpPr>
            <p:nvPr/>
          </p:nvSpPr>
          <p:spPr bwMode="auto">
            <a:xfrm>
              <a:off x="3817" y="2136"/>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N</a:t>
              </a:r>
              <a:endParaRPr lang="en-GB"/>
            </a:p>
          </p:txBody>
        </p:sp>
        <p:sp>
          <p:nvSpPr>
            <p:cNvPr id="89292" name="Rectangle 118"/>
            <p:cNvSpPr>
              <a:spLocks noChangeArrowheads="1"/>
            </p:cNvSpPr>
            <p:nvPr/>
          </p:nvSpPr>
          <p:spPr bwMode="auto">
            <a:xfrm>
              <a:off x="3706" y="2340"/>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89293" name="Rectangle 119"/>
            <p:cNvSpPr>
              <a:spLocks noChangeArrowheads="1"/>
            </p:cNvSpPr>
            <p:nvPr/>
          </p:nvSpPr>
          <p:spPr bwMode="auto">
            <a:xfrm>
              <a:off x="4030" y="2197"/>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89294" name="Rectangle 120"/>
            <p:cNvSpPr>
              <a:spLocks noChangeArrowheads="1"/>
            </p:cNvSpPr>
            <p:nvPr/>
          </p:nvSpPr>
          <p:spPr bwMode="auto">
            <a:xfrm>
              <a:off x="4043" y="1730"/>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grpSp>
      <p:sp>
        <p:nvSpPr>
          <p:cNvPr id="89098" name="Text Box 121"/>
          <p:cNvSpPr txBox="1">
            <a:spLocks noChangeArrowheads="1"/>
          </p:cNvSpPr>
          <p:nvPr/>
        </p:nvSpPr>
        <p:spPr bwMode="auto">
          <a:xfrm>
            <a:off x="2492375" y="1477963"/>
            <a:ext cx="3444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atin typeface="Trebuchet MS" pitchFamily="34" charset="0"/>
              </a:rPr>
              <a:t>Watson-Crick base pairs</a:t>
            </a:r>
          </a:p>
        </p:txBody>
      </p:sp>
      <p:sp>
        <p:nvSpPr>
          <p:cNvPr id="89099" name="Line 122"/>
          <p:cNvSpPr>
            <a:spLocks noChangeShapeType="1"/>
          </p:cNvSpPr>
          <p:nvPr/>
        </p:nvSpPr>
        <p:spPr bwMode="auto">
          <a:xfrm flipH="1">
            <a:off x="1743075" y="3327400"/>
            <a:ext cx="111125" cy="21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00" name="Freeform 123"/>
          <p:cNvSpPr>
            <a:spLocks/>
          </p:cNvSpPr>
          <p:nvPr/>
        </p:nvSpPr>
        <p:spPr bwMode="auto">
          <a:xfrm>
            <a:off x="1738313" y="3322638"/>
            <a:ext cx="123825" cy="228600"/>
          </a:xfrm>
          <a:custGeom>
            <a:avLst/>
            <a:gdLst>
              <a:gd name="T0" fmla="*/ 2147483647 w 78"/>
              <a:gd name="T1" fmla="*/ 2147483647 h 144"/>
              <a:gd name="T2" fmla="*/ 0 w 78"/>
              <a:gd name="T3" fmla="*/ 2147483647 h 144"/>
              <a:gd name="T4" fmla="*/ 2147483647 w 78"/>
              <a:gd name="T5" fmla="*/ 0 h 144"/>
              <a:gd name="T6" fmla="*/ 2147483647 w 78"/>
              <a:gd name="T7" fmla="*/ 2147483647 h 144"/>
              <a:gd name="T8" fmla="*/ 2147483647 w 78"/>
              <a:gd name="T9" fmla="*/ 2147483647 h 144"/>
              <a:gd name="T10" fmla="*/ 0 60000 65536"/>
              <a:gd name="T11" fmla="*/ 0 60000 65536"/>
              <a:gd name="T12" fmla="*/ 0 60000 65536"/>
              <a:gd name="T13" fmla="*/ 0 60000 65536"/>
              <a:gd name="T14" fmla="*/ 0 60000 65536"/>
              <a:gd name="T15" fmla="*/ 0 w 78"/>
              <a:gd name="T16" fmla="*/ 0 h 144"/>
              <a:gd name="T17" fmla="*/ 78 w 78"/>
              <a:gd name="T18" fmla="*/ 144 h 144"/>
            </a:gdLst>
            <a:ahLst/>
            <a:cxnLst>
              <a:cxn ang="T10">
                <a:pos x="T0" y="T1"/>
              </a:cxn>
              <a:cxn ang="T11">
                <a:pos x="T2" y="T3"/>
              </a:cxn>
              <a:cxn ang="T12">
                <a:pos x="T4" y="T5"/>
              </a:cxn>
              <a:cxn ang="T13">
                <a:pos x="T6" y="T7"/>
              </a:cxn>
              <a:cxn ang="T14">
                <a:pos x="T8" y="T9"/>
              </a:cxn>
            </a:cxnLst>
            <a:rect l="T15" t="T16" r="T17" b="T18"/>
            <a:pathLst>
              <a:path w="78" h="144">
                <a:moveTo>
                  <a:pt x="6" y="144"/>
                </a:moveTo>
                <a:lnTo>
                  <a:pt x="0" y="135"/>
                </a:lnTo>
                <a:lnTo>
                  <a:pt x="69" y="0"/>
                </a:lnTo>
                <a:lnTo>
                  <a:pt x="78" y="5"/>
                </a:lnTo>
                <a:lnTo>
                  <a:pt x="6"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01" name="Line 124"/>
          <p:cNvSpPr>
            <a:spLocks noChangeShapeType="1"/>
          </p:cNvSpPr>
          <p:nvPr/>
        </p:nvSpPr>
        <p:spPr bwMode="auto">
          <a:xfrm flipH="1">
            <a:off x="1497013" y="3544888"/>
            <a:ext cx="244475" cy="47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02" name="Freeform 125"/>
          <p:cNvSpPr>
            <a:spLocks/>
          </p:cNvSpPr>
          <p:nvPr/>
        </p:nvSpPr>
        <p:spPr bwMode="auto">
          <a:xfrm>
            <a:off x="1495425" y="3536950"/>
            <a:ext cx="252413" cy="22225"/>
          </a:xfrm>
          <a:custGeom>
            <a:avLst/>
            <a:gdLst>
              <a:gd name="T0" fmla="*/ 0 w 159"/>
              <a:gd name="T1" fmla="*/ 2147483647 h 14"/>
              <a:gd name="T2" fmla="*/ 0 w 159"/>
              <a:gd name="T3" fmla="*/ 2147483647 h 14"/>
              <a:gd name="T4" fmla="*/ 2147483647 w 159"/>
              <a:gd name="T5" fmla="*/ 0 h 14"/>
              <a:gd name="T6" fmla="*/ 2147483647 w 159"/>
              <a:gd name="T7" fmla="*/ 2147483647 h 14"/>
              <a:gd name="T8" fmla="*/ 0 w 159"/>
              <a:gd name="T9" fmla="*/ 2147483647 h 14"/>
              <a:gd name="T10" fmla="*/ 0 60000 65536"/>
              <a:gd name="T11" fmla="*/ 0 60000 65536"/>
              <a:gd name="T12" fmla="*/ 0 60000 65536"/>
              <a:gd name="T13" fmla="*/ 0 60000 65536"/>
              <a:gd name="T14" fmla="*/ 0 60000 65536"/>
              <a:gd name="T15" fmla="*/ 0 w 159"/>
              <a:gd name="T16" fmla="*/ 0 h 14"/>
              <a:gd name="T17" fmla="*/ 159 w 159"/>
              <a:gd name="T18" fmla="*/ 14 h 14"/>
            </a:gdLst>
            <a:ahLst/>
            <a:cxnLst>
              <a:cxn ang="T10">
                <a:pos x="T0" y="T1"/>
              </a:cxn>
              <a:cxn ang="T11">
                <a:pos x="T2" y="T3"/>
              </a:cxn>
              <a:cxn ang="T12">
                <a:pos x="T4" y="T5"/>
              </a:cxn>
              <a:cxn ang="T13">
                <a:pos x="T6" y="T7"/>
              </a:cxn>
              <a:cxn ang="T14">
                <a:pos x="T8" y="T9"/>
              </a:cxn>
            </a:cxnLst>
            <a:rect l="T15" t="T16" r="T17" b="T18"/>
            <a:pathLst>
              <a:path w="159" h="14">
                <a:moveTo>
                  <a:pt x="0" y="14"/>
                </a:moveTo>
                <a:lnTo>
                  <a:pt x="0" y="4"/>
                </a:lnTo>
                <a:lnTo>
                  <a:pt x="153" y="0"/>
                </a:lnTo>
                <a:lnTo>
                  <a:pt x="159" y="9"/>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03" name="Line 126"/>
          <p:cNvSpPr>
            <a:spLocks noChangeShapeType="1"/>
          </p:cNvSpPr>
          <p:nvPr/>
        </p:nvSpPr>
        <p:spPr bwMode="auto">
          <a:xfrm flipV="1">
            <a:off x="1495425" y="3498850"/>
            <a:ext cx="220663" cy="6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04" name="Freeform 127"/>
          <p:cNvSpPr>
            <a:spLocks/>
          </p:cNvSpPr>
          <p:nvPr/>
        </p:nvSpPr>
        <p:spPr bwMode="auto">
          <a:xfrm>
            <a:off x="1493838" y="3492500"/>
            <a:ext cx="223837" cy="20638"/>
          </a:xfrm>
          <a:custGeom>
            <a:avLst/>
            <a:gdLst>
              <a:gd name="T0" fmla="*/ 2147483647 w 141"/>
              <a:gd name="T1" fmla="*/ 2147483647 h 13"/>
              <a:gd name="T2" fmla="*/ 0 w 141"/>
              <a:gd name="T3" fmla="*/ 2147483647 h 13"/>
              <a:gd name="T4" fmla="*/ 2147483647 w 141"/>
              <a:gd name="T5" fmla="*/ 0 h 13"/>
              <a:gd name="T6" fmla="*/ 2147483647 w 141"/>
              <a:gd name="T7" fmla="*/ 2147483647 h 13"/>
              <a:gd name="T8" fmla="*/ 2147483647 w 141"/>
              <a:gd name="T9" fmla="*/ 2147483647 h 13"/>
              <a:gd name="T10" fmla="*/ 0 60000 65536"/>
              <a:gd name="T11" fmla="*/ 0 60000 65536"/>
              <a:gd name="T12" fmla="*/ 0 60000 65536"/>
              <a:gd name="T13" fmla="*/ 0 60000 65536"/>
              <a:gd name="T14" fmla="*/ 0 60000 65536"/>
              <a:gd name="T15" fmla="*/ 0 w 141"/>
              <a:gd name="T16" fmla="*/ 0 h 13"/>
              <a:gd name="T17" fmla="*/ 141 w 141"/>
              <a:gd name="T18" fmla="*/ 13 h 13"/>
            </a:gdLst>
            <a:ahLst/>
            <a:cxnLst>
              <a:cxn ang="T10">
                <a:pos x="T0" y="T1"/>
              </a:cxn>
              <a:cxn ang="T11">
                <a:pos x="T2" y="T3"/>
              </a:cxn>
              <a:cxn ang="T12">
                <a:pos x="T4" y="T5"/>
              </a:cxn>
              <a:cxn ang="T13">
                <a:pos x="T6" y="T7"/>
              </a:cxn>
              <a:cxn ang="T14">
                <a:pos x="T8" y="T9"/>
              </a:cxn>
            </a:cxnLst>
            <a:rect l="T15" t="T16" r="T17" b="T18"/>
            <a:pathLst>
              <a:path w="141" h="13">
                <a:moveTo>
                  <a:pt x="1" y="13"/>
                </a:moveTo>
                <a:lnTo>
                  <a:pt x="0" y="2"/>
                </a:lnTo>
                <a:lnTo>
                  <a:pt x="140" y="0"/>
                </a:lnTo>
                <a:lnTo>
                  <a:pt x="141" y="9"/>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05" name="Line 128"/>
          <p:cNvSpPr>
            <a:spLocks noChangeShapeType="1"/>
          </p:cNvSpPr>
          <p:nvPr/>
        </p:nvSpPr>
        <p:spPr bwMode="auto">
          <a:xfrm flipH="1" flipV="1">
            <a:off x="1204913" y="3230563"/>
            <a:ext cx="123825" cy="2174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06" name="Freeform 129"/>
          <p:cNvSpPr>
            <a:spLocks/>
          </p:cNvSpPr>
          <p:nvPr/>
        </p:nvSpPr>
        <p:spPr bwMode="auto">
          <a:xfrm>
            <a:off x="1198563" y="3225800"/>
            <a:ext cx="136525" cy="227013"/>
          </a:xfrm>
          <a:custGeom>
            <a:avLst/>
            <a:gdLst>
              <a:gd name="T0" fmla="*/ 0 w 86"/>
              <a:gd name="T1" fmla="*/ 2147483647 h 143"/>
              <a:gd name="T2" fmla="*/ 2147483647 w 86"/>
              <a:gd name="T3" fmla="*/ 0 h 143"/>
              <a:gd name="T4" fmla="*/ 2147483647 w 86"/>
              <a:gd name="T5" fmla="*/ 0 h 143"/>
              <a:gd name="T6" fmla="*/ 2147483647 w 86"/>
              <a:gd name="T7" fmla="*/ 2147483647 h 143"/>
              <a:gd name="T8" fmla="*/ 2147483647 w 86"/>
              <a:gd name="T9" fmla="*/ 2147483647 h 143"/>
              <a:gd name="T10" fmla="*/ 0 w 86"/>
              <a:gd name="T11" fmla="*/ 2147483647 h 143"/>
              <a:gd name="T12" fmla="*/ 0 60000 65536"/>
              <a:gd name="T13" fmla="*/ 0 60000 65536"/>
              <a:gd name="T14" fmla="*/ 0 60000 65536"/>
              <a:gd name="T15" fmla="*/ 0 60000 65536"/>
              <a:gd name="T16" fmla="*/ 0 60000 65536"/>
              <a:gd name="T17" fmla="*/ 0 60000 65536"/>
              <a:gd name="T18" fmla="*/ 0 w 86"/>
              <a:gd name="T19" fmla="*/ 0 h 143"/>
              <a:gd name="T20" fmla="*/ 86 w 86"/>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86" h="143">
                <a:moveTo>
                  <a:pt x="0" y="5"/>
                </a:moveTo>
                <a:lnTo>
                  <a:pt x="3" y="0"/>
                </a:lnTo>
                <a:lnTo>
                  <a:pt x="9" y="0"/>
                </a:lnTo>
                <a:lnTo>
                  <a:pt x="86" y="139"/>
                </a:lnTo>
                <a:lnTo>
                  <a:pt x="78" y="143"/>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07" name="Line 130"/>
          <p:cNvSpPr>
            <a:spLocks noChangeShapeType="1"/>
          </p:cNvSpPr>
          <p:nvPr/>
        </p:nvSpPr>
        <p:spPr bwMode="auto">
          <a:xfrm flipH="1">
            <a:off x="1204913" y="2898775"/>
            <a:ext cx="168275" cy="3222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08" name="Freeform 131"/>
          <p:cNvSpPr>
            <a:spLocks/>
          </p:cNvSpPr>
          <p:nvPr/>
        </p:nvSpPr>
        <p:spPr bwMode="auto">
          <a:xfrm>
            <a:off x="1200150" y="2894013"/>
            <a:ext cx="179388" cy="331787"/>
          </a:xfrm>
          <a:custGeom>
            <a:avLst/>
            <a:gdLst>
              <a:gd name="T0" fmla="*/ 2147483647 w 113"/>
              <a:gd name="T1" fmla="*/ 2147483647 h 209"/>
              <a:gd name="T2" fmla="*/ 2147483647 w 113"/>
              <a:gd name="T3" fmla="*/ 0 h 209"/>
              <a:gd name="T4" fmla="*/ 2147483647 w 113"/>
              <a:gd name="T5" fmla="*/ 2147483647 h 209"/>
              <a:gd name="T6" fmla="*/ 2147483647 w 113"/>
              <a:gd name="T7" fmla="*/ 2147483647 h 209"/>
              <a:gd name="T8" fmla="*/ 2147483647 w 113"/>
              <a:gd name="T9" fmla="*/ 2147483647 h 209"/>
              <a:gd name="T10" fmla="*/ 0 w 113"/>
              <a:gd name="T11" fmla="*/ 2147483647 h 209"/>
              <a:gd name="T12" fmla="*/ 2147483647 w 113"/>
              <a:gd name="T13" fmla="*/ 2147483647 h 209"/>
              <a:gd name="T14" fmla="*/ 0 60000 65536"/>
              <a:gd name="T15" fmla="*/ 0 60000 65536"/>
              <a:gd name="T16" fmla="*/ 0 60000 65536"/>
              <a:gd name="T17" fmla="*/ 0 60000 65536"/>
              <a:gd name="T18" fmla="*/ 0 60000 65536"/>
              <a:gd name="T19" fmla="*/ 0 60000 65536"/>
              <a:gd name="T20" fmla="*/ 0 60000 65536"/>
              <a:gd name="T21" fmla="*/ 0 w 113"/>
              <a:gd name="T22" fmla="*/ 0 h 209"/>
              <a:gd name="T23" fmla="*/ 113 w 113"/>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209">
                <a:moveTo>
                  <a:pt x="104" y="1"/>
                </a:moveTo>
                <a:lnTo>
                  <a:pt x="109" y="0"/>
                </a:lnTo>
                <a:lnTo>
                  <a:pt x="113" y="5"/>
                </a:lnTo>
                <a:lnTo>
                  <a:pt x="8" y="209"/>
                </a:lnTo>
                <a:lnTo>
                  <a:pt x="2" y="209"/>
                </a:lnTo>
                <a:lnTo>
                  <a:pt x="0" y="205"/>
                </a:lnTo>
                <a:lnTo>
                  <a:pt x="10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09" name="Line 132"/>
          <p:cNvSpPr>
            <a:spLocks noChangeShapeType="1"/>
          </p:cNvSpPr>
          <p:nvPr/>
        </p:nvSpPr>
        <p:spPr bwMode="auto">
          <a:xfrm flipH="1">
            <a:off x="1252538" y="2940050"/>
            <a:ext cx="147637" cy="2841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10" name="Freeform 133"/>
          <p:cNvSpPr>
            <a:spLocks/>
          </p:cNvSpPr>
          <p:nvPr/>
        </p:nvSpPr>
        <p:spPr bwMode="auto">
          <a:xfrm>
            <a:off x="1246188" y="2935288"/>
            <a:ext cx="160337" cy="293687"/>
          </a:xfrm>
          <a:custGeom>
            <a:avLst/>
            <a:gdLst>
              <a:gd name="T0" fmla="*/ 2147483647 w 101"/>
              <a:gd name="T1" fmla="*/ 0 h 185"/>
              <a:gd name="T2" fmla="*/ 2147483647 w 101"/>
              <a:gd name="T3" fmla="*/ 2147483647 h 185"/>
              <a:gd name="T4" fmla="*/ 2147483647 w 101"/>
              <a:gd name="T5" fmla="*/ 2147483647 h 185"/>
              <a:gd name="T6" fmla="*/ 0 w 101"/>
              <a:gd name="T7" fmla="*/ 2147483647 h 185"/>
              <a:gd name="T8" fmla="*/ 2147483647 w 101"/>
              <a:gd name="T9" fmla="*/ 0 h 185"/>
              <a:gd name="T10" fmla="*/ 0 60000 65536"/>
              <a:gd name="T11" fmla="*/ 0 60000 65536"/>
              <a:gd name="T12" fmla="*/ 0 60000 65536"/>
              <a:gd name="T13" fmla="*/ 0 60000 65536"/>
              <a:gd name="T14" fmla="*/ 0 60000 65536"/>
              <a:gd name="T15" fmla="*/ 0 w 101"/>
              <a:gd name="T16" fmla="*/ 0 h 185"/>
              <a:gd name="T17" fmla="*/ 101 w 101"/>
              <a:gd name="T18" fmla="*/ 185 h 185"/>
            </a:gdLst>
            <a:ahLst/>
            <a:cxnLst>
              <a:cxn ang="T10">
                <a:pos x="T0" y="T1"/>
              </a:cxn>
              <a:cxn ang="T11">
                <a:pos x="T2" y="T3"/>
              </a:cxn>
              <a:cxn ang="T12">
                <a:pos x="T4" y="T5"/>
              </a:cxn>
              <a:cxn ang="T13">
                <a:pos x="T6" y="T7"/>
              </a:cxn>
              <a:cxn ang="T14">
                <a:pos x="T8" y="T9"/>
              </a:cxn>
            </a:cxnLst>
            <a:rect l="T15" t="T16" r="T17" b="T18"/>
            <a:pathLst>
              <a:path w="101" h="185">
                <a:moveTo>
                  <a:pt x="93" y="0"/>
                </a:moveTo>
                <a:lnTo>
                  <a:pt x="101" y="5"/>
                </a:lnTo>
                <a:lnTo>
                  <a:pt x="9" y="185"/>
                </a:lnTo>
                <a:lnTo>
                  <a:pt x="0" y="181"/>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11" name="Line 134"/>
          <p:cNvSpPr>
            <a:spLocks noChangeShapeType="1"/>
          </p:cNvSpPr>
          <p:nvPr/>
        </p:nvSpPr>
        <p:spPr bwMode="auto">
          <a:xfrm flipV="1">
            <a:off x="1379538" y="2886075"/>
            <a:ext cx="346075"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12" name="Freeform 135"/>
          <p:cNvSpPr>
            <a:spLocks/>
          </p:cNvSpPr>
          <p:nvPr/>
        </p:nvSpPr>
        <p:spPr bwMode="auto">
          <a:xfrm>
            <a:off x="1373188" y="2878138"/>
            <a:ext cx="357187" cy="23812"/>
          </a:xfrm>
          <a:custGeom>
            <a:avLst/>
            <a:gdLst>
              <a:gd name="T0" fmla="*/ 2147483647 w 225"/>
              <a:gd name="T1" fmla="*/ 0 h 15"/>
              <a:gd name="T2" fmla="*/ 2147483647 w 225"/>
              <a:gd name="T3" fmla="*/ 2147483647 h 15"/>
              <a:gd name="T4" fmla="*/ 2147483647 w 225"/>
              <a:gd name="T5" fmla="*/ 2147483647 h 15"/>
              <a:gd name="T6" fmla="*/ 2147483647 w 225"/>
              <a:gd name="T7" fmla="*/ 2147483647 h 15"/>
              <a:gd name="T8" fmla="*/ 0 w 225"/>
              <a:gd name="T9" fmla="*/ 2147483647 h 15"/>
              <a:gd name="T10" fmla="*/ 2147483647 w 225"/>
              <a:gd name="T11" fmla="*/ 2147483647 h 15"/>
              <a:gd name="T12" fmla="*/ 2147483647 w 225"/>
              <a:gd name="T13" fmla="*/ 0 h 15"/>
              <a:gd name="T14" fmla="*/ 0 60000 65536"/>
              <a:gd name="T15" fmla="*/ 0 60000 65536"/>
              <a:gd name="T16" fmla="*/ 0 60000 65536"/>
              <a:gd name="T17" fmla="*/ 0 60000 65536"/>
              <a:gd name="T18" fmla="*/ 0 60000 65536"/>
              <a:gd name="T19" fmla="*/ 0 60000 65536"/>
              <a:gd name="T20" fmla="*/ 0 60000 65536"/>
              <a:gd name="T21" fmla="*/ 0 w 225"/>
              <a:gd name="T22" fmla="*/ 0 h 15"/>
              <a:gd name="T23" fmla="*/ 225 w 22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 h="15">
                <a:moveTo>
                  <a:pt x="223" y="0"/>
                </a:moveTo>
                <a:lnTo>
                  <a:pt x="225" y="5"/>
                </a:lnTo>
                <a:lnTo>
                  <a:pt x="223" y="10"/>
                </a:lnTo>
                <a:lnTo>
                  <a:pt x="4" y="15"/>
                </a:lnTo>
                <a:lnTo>
                  <a:pt x="0" y="10"/>
                </a:lnTo>
                <a:lnTo>
                  <a:pt x="3" y="5"/>
                </a:lnTo>
                <a:lnTo>
                  <a:pt x="2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13" name="Line 136"/>
          <p:cNvSpPr>
            <a:spLocks noChangeShapeType="1"/>
          </p:cNvSpPr>
          <p:nvPr/>
        </p:nvSpPr>
        <p:spPr bwMode="auto">
          <a:xfrm flipH="1" flipV="1">
            <a:off x="1731963" y="2890838"/>
            <a:ext cx="123825" cy="21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14" name="Freeform 137"/>
          <p:cNvSpPr>
            <a:spLocks/>
          </p:cNvSpPr>
          <p:nvPr/>
        </p:nvSpPr>
        <p:spPr bwMode="auto">
          <a:xfrm>
            <a:off x="1727200" y="2886075"/>
            <a:ext cx="134938" cy="225425"/>
          </a:xfrm>
          <a:custGeom>
            <a:avLst/>
            <a:gdLst>
              <a:gd name="T0" fmla="*/ 0 w 85"/>
              <a:gd name="T1" fmla="*/ 2147483647 h 142"/>
              <a:gd name="T2" fmla="*/ 2147483647 w 85"/>
              <a:gd name="T3" fmla="*/ 0 h 142"/>
              <a:gd name="T4" fmla="*/ 2147483647 w 85"/>
              <a:gd name="T5" fmla="*/ 0 h 142"/>
              <a:gd name="T6" fmla="*/ 2147483647 w 85"/>
              <a:gd name="T7" fmla="*/ 2147483647 h 142"/>
              <a:gd name="T8" fmla="*/ 2147483647 w 85"/>
              <a:gd name="T9" fmla="*/ 2147483647 h 142"/>
              <a:gd name="T10" fmla="*/ 0 w 85"/>
              <a:gd name="T11" fmla="*/ 2147483647 h 142"/>
              <a:gd name="T12" fmla="*/ 0 60000 65536"/>
              <a:gd name="T13" fmla="*/ 0 60000 65536"/>
              <a:gd name="T14" fmla="*/ 0 60000 65536"/>
              <a:gd name="T15" fmla="*/ 0 60000 65536"/>
              <a:gd name="T16" fmla="*/ 0 60000 65536"/>
              <a:gd name="T17" fmla="*/ 0 60000 65536"/>
              <a:gd name="T18" fmla="*/ 0 w 85"/>
              <a:gd name="T19" fmla="*/ 0 h 142"/>
              <a:gd name="T20" fmla="*/ 85 w 85"/>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85" h="142">
                <a:moveTo>
                  <a:pt x="0" y="5"/>
                </a:moveTo>
                <a:lnTo>
                  <a:pt x="2" y="0"/>
                </a:lnTo>
                <a:lnTo>
                  <a:pt x="7" y="0"/>
                </a:lnTo>
                <a:lnTo>
                  <a:pt x="85" y="137"/>
                </a:lnTo>
                <a:lnTo>
                  <a:pt x="77" y="142"/>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15" name="Line 138"/>
          <p:cNvSpPr>
            <a:spLocks noChangeShapeType="1"/>
          </p:cNvSpPr>
          <p:nvPr/>
        </p:nvSpPr>
        <p:spPr bwMode="auto">
          <a:xfrm>
            <a:off x="1706563" y="2932113"/>
            <a:ext cx="112712" cy="1984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16" name="Freeform 139"/>
          <p:cNvSpPr>
            <a:spLocks/>
          </p:cNvSpPr>
          <p:nvPr/>
        </p:nvSpPr>
        <p:spPr bwMode="auto">
          <a:xfrm>
            <a:off x="1700213" y="2927350"/>
            <a:ext cx="125412" cy="207963"/>
          </a:xfrm>
          <a:custGeom>
            <a:avLst/>
            <a:gdLst>
              <a:gd name="T0" fmla="*/ 0 w 79"/>
              <a:gd name="T1" fmla="*/ 2147483647 h 131"/>
              <a:gd name="T2" fmla="*/ 2147483647 w 79"/>
              <a:gd name="T3" fmla="*/ 0 h 131"/>
              <a:gd name="T4" fmla="*/ 2147483647 w 79"/>
              <a:gd name="T5" fmla="*/ 2147483647 h 131"/>
              <a:gd name="T6" fmla="*/ 2147483647 w 79"/>
              <a:gd name="T7" fmla="*/ 2147483647 h 131"/>
              <a:gd name="T8" fmla="*/ 0 w 79"/>
              <a:gd name="T9" fmla="*/ 2147483647 h 131"/>
              <a:gd name="T10" fmla="*/ 0 60000 65536"/>
              <a:gd name="T11" fmla="*/ 0 60000 65536"/>
              <a:gd name="T12" fmla="*/ 0 60000 65536"/>
              <a:gd name="T13" fmla="*/ 0 60000 65536"/>
              <a:gd name="T14" fmla="*/ 0 60000 65536"/>
              <a:gd name="T15" fmla="*/ 0 w 79"/>
              <a:gd name="T16" fmla="*/ 0 h 131"/>
              <a:gd name="T17" fmla="*/ 79 w 79"/>
              <a:gd name="T18" fmla="*/ 131 h 131"/>
            </a:gdLst>
            <a:ahLst/>
            <a:cxnLst>
              <a:cxn ang="T10">
                <a:pos x="T0" y="T1"/>
              </a:cxn>
              <a:cxn ang="T11">
                <a:pos x="T2" y="T3"/>
              </a:cxn>
              <a:cxn ang="T12">
                <a:pos x="T4" y="T5"/>
              </a:cxn>
              <a:cxn ang="T13">
                <a:pos x="T6" y="T7"/>
              </a:cxn>
              <a:cxn ang="T14">
                <a:pos x="T8" y="T9"/>
              </a:cxn>
            </a:cxnLst>
            <a:rect l="T15" t="T16" r="T17" b="T18"/>
            <a:pathLst>
              <a:path w="79" h="131">
                <a:moveTo>
                  <a:pt x="0" y="5"/>
                </a:moveTo>
                <a:lnTo>
                  <a:pt x="8" y="0"/>
                </a:lnTo>
                <a:lnTo>
                  <a:pt x="79" y="126"/>
                </a:lnTo>
                <a:lnTo>
                  <a:pt x="71" y="131"/>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17" name="Line 140"/>
          <p:cNvSpPr>
            <a:spLocks noChangeShapeType="1"/>
          </p:cNvSpPr>
          <p:nvPr/>
        </p:nvSpPr>
        <p:spPr bwMode="auto">
          <a:xfrm flipH="1" flipV="1">
            <a:off x="969963" y="3178175"/>
            <a:ext cx="228600" cy="476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18" name="Freeform 141"/>
          <p:cNvSpPr>
            <a:spLocks/>
          </p:cNvSpPr>
          <p:nvPr/>
        </p:nvSpPr>
        <p:spPr bwMode="auto">
          <a:xfrm>
            <a:off x="966788" y="3171825"/>
            <a:ext cx="236537" cy="61913"/>
          </a:xfrm>
          <a:custGeom>
            <a:avLst/>
            <a:gdLst>
              <a:gd name="T0" fmla="*/ 0 w 149"/>
              <a:gd name="T1" fmla="*/ 2147483647 h 39"/>
              <a:gd name="T2" fmla="*/ 2147483647 w 149"/>
              <a:gd name="T3" fmla="*/ 0 h 39"/>
              <a:gd name="T4" fmla="*/ 2147483647 w 149"/>
              <a:gd name="T5" fmla="*/ 2147483647 h 39"/>
              <a:gd name="T6" fmla="*/ 2147483647 w 149"/>
              <a:gd name="T7" fmla="*/ 2147483647 h 39"/>
              <a:gd name="T8" fmla="*/ 2147483647 w 149"/>
              <a:gd name="T9" fmla="*/ 2147483647 h 39"/>
              <a:gd name="T10" fmla="*/ 0 w 149"/>
              <a:gd name="T11" fmla="*/ 2147483647 h 39"/>
              <a:gd name="T12" fmla="*/ 0 60000 65536"/>
              <a:gd name="T13" fmla="*/ 0 60000 65536"/>
              <a:gd name="T14" fmla="*/ 0 60000 65536"/>
              <a:gd name="T15" fmla="*/ 0 60000 65536"/>
              <a:gd name="T16" fmla="*/ 0 60000 65536"/>
              <a:gd name="T17" fmla="*/ 0 60000 65536"/>
              <a:gd name="T18" fmla="*/ 0 w 149"/>
              <a:gd name="T19" fmla="*/ 0 h 39"/>
              <a:gd name="T20" fmla="*/ 149 w 14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149" h="39">
                <a:moveTo>
                  <a:pt x="0" y="10"/>
                </a:moveTo>
                <a:lnTo>
                  <a:pt x="2" y="0"/>
                </a:lnTo>
                <a:lnTo>
                  <a:pt x="147" y="30"/>
                </a:lnTo>
                <a:lnTo>
                  <a:pt x="149" y="34"/>
                </a:lnTo>
                <a:lnTo>
                  <a:pt x="146" y="39"/>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19" name="Line 142"/>
          <p:cNvSpPr>
            <a:spLocks noChangeShapeType="1"/>
          </p:cNvSpPr>
          <p:nvPr/>
        </p:nvSpPr>
        <p:spPr bwMode="auto">
          <a:xfrm flipH="1" flipV="1">
            <a:off x="809625" y="2778125"/>
            <a:ext cx="31750" cy="2651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20" name="Freeform 143"/>
          <p:cNvSpPr>
            <a:spLocks/>
          </p:cNvSpPr>
          <p:nvPr/>
        </p:nvSpPr>
        <p:spPr bwMode="auto">
          <a:xfrm>
            <a:off x="801688" y="2774950"/>
            <a:ext cx="47625" cy="269875"/>
          </a:xfrm>
          <a:custGeom>
            <a:avLst/>
            <a:gdLst>
              <a:gd name="T0" fmla="*/ 0 w 30"/>
              <a:gd name="T1" fmla="*/ 0 h 170"/>
              <a:gd name="T2" fmla="*/ 2147483647 w 30"/>
              <a:gd name="T3" fmla="*/ 2147483647 h 170"/>
              <a:gd name="T4" fmla="*/ 2147483647 w 30"/>
              <a:gd name="T5" fmla="*/ 2147483647 h 170"/>
              <a:gd name="T6" fmla="*/ 2147483647 w 30"/>
              <a:gd name="T7" fmla="*/ 2147483647 h 170"/>
              <a:gd name="T8" fmla="*/ 0 w 30"/>
              <a:gd name="T9" fmla="*/ 0 h 170"/>
              <a:gd name="T10" fmla="*/ 0 60000 65536"/>
              <a:gd name="T11" fmla="*/ 0 60000 65536"/>
              <a:gd name="T12" fmla="*/ 0 60000 65536"/>
              <a:gd name="T13" fmla="*/ 0 60000 65536"/>
              <a:gd name="T14" fmla="*/ 0 60000 65536"/>
              <a:gd name="T15" fmla="*/ 0 w 30"/>
              <a:gd name="T16" fmla="*/ 0 h 170"/>
              <a:gd name="T17" fmla="*/ 30 w 30"/>
              <a:gd name="T18" fmla="*/ 170 h 170"/>
            </a:gdLst>
            <a:ahLst/>
            <a:cxnLst>
              <a:cxn ang="T10">
                <a:pos x="T0" y="T1"/>
              </a:cxn>
              <a:cxn ang="T11">
                <a:pos x="T2" y="T3"/>
              </a:cxn>
              <a:cxn ang="T12">
                <a:pos x="T4" y="T5"/>
              </a:cxn>
              <a:cxn ang="T13">
                <a:pos x="T6" y="T7"/>
              </a:cxn>
              <a:cxn ang="T14">
                <a:pos x="T8" y="T9"/>
              </a:cxn>
            </a:cxnLst>
            <a:rect l="T15" t="T16" r="T17" b="T18"/>
            <a:pathLst>
              <a:path w="30" h="170">
                <a:moveTo>
                  <a:pt x="0" y="0"/>
                </a:moveTo>
                <a:lnTo>
                  <a:pt x="10" y="5"/>
                </a:lnTo>
                <a:lnTo>
                  <a:pt x="30" y="169"/>
                </a:lnTo>
                <a:lnTo>
                  <a:pt x="20" y="17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21" name="Line 144"/>
          <p:cNvSpPr>
            <a:spLocks noChangeShapeType="1"/>
          </p:cNvSpPr>
          <p:nvPr/>
        </p:nvSpPr>
        <p:spPr bwMode="auto">
          <a:xfrm flipV="1">
            <a:off x="811213" y="2663825"/>
            <a:ext cx="225425" cy="1143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22" name="Freeform 145"/>
          <p:cNvSpPr>
            <a:spLocks/>
          </p:cNvSpPr>
          <p:nvPr/>
        </p:nvSpPr>
        <p:spPr bwMode="auto">
          <a:xfrm>
            <a:off x="801688" y="2655888"/>
            <a:ext cx="239712" cy="127000"/>
          </a:xfrm>
          <a:custGeom>
            <a:avLst/>
            <a:gdLst>
              <a:gd name="T0" fmla="*/ 2147483647 w 151"/>
              <a:gd name="T1" fmla="*/ 0 h 80"/>
              <a:gd name="T2" fmla="*/ 2147483647 w 151"/>
              <a:gd name="T3" fmla="*/ 2147483647 h 80"/>
              <a:gd name="T4" fmla="*/ 2147483647 w 151"/>
              <a:gd name="T5" fmla="*/ 2147483647 h 80"/>
              <a:gd name="T6" fmla="*/ 0 w 151"/>
              <a:gd name="T7" fmla="*/ 2147483647 h 80"/>
              <a:gd name="T8" fmla="*/ 2147483647 w 151"/>
              <a:gd name="T9" fmla="*/ 0 h 80"/>
              <a:gd name="T10" fmla="*/ 0 60000 65536"/>
              <a:gd name="T11" fmla="*/ 0 60000 65536"/>
              <a:gd name="T12" fmla="*/ 0 60000 65536"/>
              <a:gd name="T13" fmla="*/ 0 60000 65536"/>
              <a:gd name="T14" fmla="*/ 0 60000 65536"/>
              <a:gd name="T15" fmla="*/ 0 w 151"/>
              <a:gd name="T16" fmla="*/ 0 h 80"/>
              <a:gd name="T17" fmla="*/ 151 w 151"/>
              <a:gd name="T18" fmla="*/ 80 h 80"/>
            </a:gdLst>
            <a:ahLst/>
            <a:cxnLst>
              <a:cxn ang="T10">
                <a:pos x="T0" y="T1"/>
              </a:cxn>
              <a:cxn ang="T11">
                <a:pos x="T2" y="T3"/>
              </a:cxn>
              <a:cxn ang="T12">
                <a:pos x="T4" y="T5"/>
              </a:cxn>
              <a:cxn ang="T13">
                <a:pos x="T6" y="T7"/>
              </a:cxn>
              <a:cxn ang="T14">
                <a:pos x="T8" y="T9"/>
              </a:cxn>
            </a:cxnLst>
            <a:rect l="T15" t="T16" r="T17" b="T18"/>
            <a:pathLst>
              <a:path w="151" h="80">
                <a:moveTo>
                  <a:pt x="146" y="0"/>
                </a:moveTo>
                <a:lnTo>
                  <a:pt x="151" y="10"/>
                </a:lnTo>
                <a:lnTo>
                  <a:pt x="10" y="80"/>
                </a:lnTo>
                <a:lnTo>
                  <a:pt x="0" y="75"/>
                </a:lnTo>
                <a:lnTo>
                  <a:pt x="1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23" name="Line 146"/>
          <p:cNvSpPr>
            <a:spLocks noChangeShapeType="1"/>
          </p:cNvSpPr>
          <p:nvPr/>
        </p:nvSpPr>
        <p:spPr bwMode="auto">
          <a:xfrm flipV="1">
            <a:off x="857250" y="2705100"/>
            <a:ext cx="196850" cy="1000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24" name="Freeform 147"/>
          <p:cNvSpPr>
            <a:spLocks/>
          </p:cNvSpPr>
          <p:nvPr/>
        </p:nvSpPr>
        <p:spPr bwMode="auto">
          <a:xfrm>
            <a:off x="852488" y="2698750"/>
            <a:ext cx="206375" cy="114300"/>
          </a:xfrm>
          <a:custGeom>
            <a:avLst/>
            <a:gdLst>
              <a:gd name="T0" fmla="*/ 2147483647 w 130"/>
              <a:gd name="T1" fmla="*/ 0 h 72"/>
              <a:gd name="T2" fmla="*/ 2147483647 w 130"/>
              <a:gd name="T3" fmla="*/ 2147483647 h 72"/>
              <a:gd name="T4" fmla="*/ 2147483647 w 130"/>
              <a:gd name="T5" fmla="*/ 2147483647 h 72"/>
              <a:gd name="T6" fmla="*/ 0 w 130"/>
              <a:gd name="T7" fmla="*/ 2147483647 h 72"/>
              <a:gd name="T8" fmla="*/ 2147483647 w 130"/>
              <a:gd name="T9" fmla="*/ 0 h 72"/>
              <a:gd name="T10" fmla="*/ 0 60000 65536"/>
              <a:gd name="T11" fmla="*/ 0 60000 65536"/>
              <a:gd name="T12" fmla="*/ 0 60000 65536"/>
              <a:gd name="T13" fmla="*/ 0 60000 65536"/>
              <a:gd name="T14" fmla="*/ 0 60000 65536"/>
              <a:gd name="T15" fmla="*/ 0 w 130"/>
              <a:gd name="T16" fmla="*/ 0 h 72"/>
              <a:gd name="T17" fmla="*/ 130 w 130"/>
              <a:gd name="T18" fmla="*/ 72 h 72"/>
            </a:gdLst>
            <a:ahLst/>
            <a:cxnLst>
              <a:cxn ang="T10">
                <a:pos x="T0" y="T1"/>
              </a:cxn>
              <a:cxn ang="T11">
                <a:pos x="T2" y="T3"/>
              </a:cxn>
              <a:cxn ang="T12">
                <a:pos x="T4" y="T5"/>
              </a:cxn>
              <a:cxn ang="T13">
                <a:pos x="T6" y="T7"/>
              </a:cxn>
              <a:cxn ang="T14">
                <a:pos x="T8" y="T9"/>
              </a:cxn>
            </a:cxnLst>
            <a:rect l="T15" t="T16" r="T17" b="T18"/>
            <a:pathLst>
              <a:path w="130" h="72">
                <a:moveTo>
                  <a:pt x="126" y="0"/>
                </a:moveTo>
                <a:lnTo>
                  <a:pt x="130" y="8"/>
                </a:lnTo>
                <a:lnTo>
                  <a:pt x="5" y="72"/>
                </a:lnTo>
                <a:lnTo>
                  <a:pt x="0" y="63"/>
                </a:lnTo>
                <a:lnTo>
                  <a:pt x="1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25" name="Line 148"/>
          <p:cNvSpPr>
            <a:spLocks noChangeShapeType="1"/>
          </p:cNvSpPr>
          <p:nvPr/>
        </p:nvSpPr>
        <p:spPr bwMode="auto">
          <a:xfrm>
            <a:off x="1227138" y="2727325"/>
            <a:ext cx="144462" cy="161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26" name="Freeform 149"/>
          <p:cNvSpPr>
            <a:spLocks/>
          </p:cNvSpPr>
          <p:nvPr/>
        </p:nvSpPr>
        <p:spPr bwMode="auto">
          <a:xfrm>
            <a:off x="1222375" y="2720975"/>
            <a:ext cx="155575" cy="174625"/>
          </a:xfrm>
          <a:custGeom>
            <a:avLst/>
            <a:gdLst>
              <a:gd name="T0" fmla="*/ 0 w 98"/>
              <a:gd name="T1" fmla="*/ 2147483647 h 110"/>
              <a:gd name="T2" fmla="*/ 2147483647 w 98"/>
              <a:gd name="T3" fmla="*/ 0 h 110"/>
              <a:gd name="T4" fmla="*/ 2147483647 w 98"/>
              <a:gd name="T5" fmla="*/ 2147483647 h 110"/>
              <a:gd name="T6" fmla="*/ 2147483647 w 98"/>
              <a:gd name="T7" fmla="*/ 2147483647 h 110"/>
              <a:gd name="T8" fmla="*/ 2147483647 w 98"/>
              <a:gd name="T9" fmla="*/ 2147483647 h 110"/>
              <a:gd name="T10" fmla="*/ 0 w 98"/>
              <a:gd name="T11" fmla="*/ 2147483647 h 110"/>
              <a:gd name="T12" fmla="*/ 0 60000 65536"/>
              <a:gd name="T13" fmla="*/ 0 60000 65536"/>
              <a:gd name="T14" fmla="*/ 0 60000 65536"/>
              <a:gd name="T15" fmla="*/ 0 60000 65536"/>
              <a:gd name="T16" fmla="*/ 0 60000 65536"/>
              <a:gd name="T17" fmla="*/ 0 60000 65536"/>
              <a:gd name="T18" fmla="*/ 0 w 98"/>
              <a:gd name="T19" fmla="*/ 0 h 110"/>
              <a:gd name="T20" fmla="*/ 98 w 9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98" h="110">
                <a:moveTo>
                  <a:pt x="0" y="6"/>
                </a:moveTo>
                <a:lnTo>
                  <a:pt x="6" y="0"/>
                </a:lnTo>
                <a:lnTo>
                  <a:pt x="98" y="104"/>
                </a:lnTo>
                <a:lnTo>
                  <a:pt x="95" y="109"/>
                </a:lnTo>
                <a:lnTo>
                  <a:pt x="90" y="11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27" name="Line 150"/>
          <p:cNvSpPr>
            <a:spLocks noChangeShapeType="1"/>
          </p:cNvSpPr>
          <p:nvPr/>
        </p:nvSpPr>
        <p:spPr bwMode="auto">
          <a:xfrm flipH="1">
            <a:off x="1731963" y="2668588"/>
            <a:ext cx="109537" cy="2111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28" name="Freeform 151"/>
          <p:cNvSpPr>
            <a:spLocks/>
          </p:cNvSpPr>
          <p:nvPr/>
        </p:nvSpPr>
        <p:spPr bwMode="auto">
          <a:xfrm>
            <a:off x="1727200" y="2663825"/>
            <a:ext cx="122238" cy="222250"/>
          </a:xfrm>
          <a:custGeom>
            <a:avLst/>
            <a:gdLst>
              <a:gd name="T0" fmla="*/ 2147483647 w 77"/>
              <a:gd name="T1" fmla="*/ 0 h 140"/>
              <a:gd name="T2" fmla="*/ 2147483647 w 77"/>
              <a:gd name="T3" fmla="*/ 2147483647 h 140"/>
              <a:gd name="T4" fmla="*/ 2147483647 w 77"/>
              <a:gd name="T5" fmla="*/ 2147483647 h 140"/>
              <a:gd name="T6" fmla="*/ 2147483647 w 77"/>
              <a:gd name="T7" fmla="*/ 2147483647 h 140"/>
              <a:gd name="T8" fmla="*/ 0 w 77"/>
              <a:gd name="T9" fmla="*/ 2147483647 h 140"/>
              <a:gd name="T10" fmla="*/ 2147483647 w 77"/>
              <a:gd name="T11" fmla="*/ 0 h 140"/>
              <a:gd name="T12" fmla="*/ 0 60000 65536"/>
              <a:gd name="T13" fmla="*/ 0 60000 65536"/>
              <a:gd name="T14" fmla="*/ 0 60000 65536"/>
              <a:gd name="T15" fmla="*/ 0 60000 65536"/>
              <a:gd name="T16" fmla="*/ 0 60000 65536"/>
              <a:gd name="T17" fmla="*/ 0 60000 65536"/>
              <a:gd name="T18" fmla="*/ 0 w 77"/>
              <a:gd name="T19" fmla="*/ 0 h 140"/>
              <a:gd name="T20" fmla="*/ 77 w 77"/>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77" h="140">
                <a:moveTo>
                  <a:pt x="68" y="0"/>
                </a:moveTo>
                <a:lnTo>
                  <a:pt x="77" y="5"/>
                </a:lnTo>
                <a:lnTo>
                  <a:pt x="7" y="140"/>
                </a:lnTo>
                <a:lnTo>
                  <a:pt x="2" y="140"/>
                </a:lnTo>
                <a:lnTo>
                  <a:pt x="0" y="135"/>
                </a:lnTo>
                <a:lnTo>
                  <a:pt x="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29" name="Line 152"/>
          <p:cNvSpPr>
            <a:spLocks noChangeShapeType="1"/>
          </p:cNvSpPr>
          <p:nvPr/>
        </p:nvSpPr>
        <p:spPr bwMode="auto">
          <a:xfrm flipH="1" flipV="1">
            <a:off x="2874963" y="3379788"/>
            <a:ext cx="111125" cy="196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30" name="Freeform 153"/>
          <p:cNvSpPr>
            <a:spLocks/>
          </p:cNvSpPr>
          <p:nvPr/>
        </p:nvSpPr>
        <p:spPr bwMode="auto">
          <a:xfrm>
            <a:off x="2868613" y="3375025"/>
            <a:ext cx="122237" cy="211138"/>
          </a:xfrm>
          <a:custGeom>
            <a:avLst/>
            <a:gdLst>
              <a:gd name="T0" fmla="*/ 2147483647 w 77"/>
              <a:gd name="T1" fmla="*/ 2147483647 h 133"/>
              <a:gd name="T2" fmla="*/ 2147483647 w 77"/>
              <a:gd name="T3" fmla="*/ 2147483647 h 133"/>
              <a:gd name="T4" fmla="*/ 0 w 77"/>
              <a:gd name="T5" fmla="*/ 2147483647 h 133"/>
              <a:gd name="T6" fmla="*/ 2147483647 w 77"/>
              <a:gd name="T7" fmla="*/ 0 h 133"/>
              <a:gd name="T8" fmla="*/ 2147483647 w 77"/>
              <a:gd name="T9" fmla="*/ 2147483647 h 133"/>
              <a:gd name="T10" fmla="*/ 0 60000 65536"/>
              <a:gd name="T11" fmla="*/ 0 60000 65536"/>
              <a:gd name="T12" fmla="*/ 0 60000 65536"/>
              <a:gd name="T13" fmla="*/ 0 60000 65536"/>
              <a:gd name="T14" fmla="*/ 0 60000 65536"/>
              <a:gd name="T15" fmla="*/ 0 w 77"/>
              <a:gd name="T16" fmla="*/ 0 h 133"/>
              <a:gd name="T17" fmla="*/ 77 w 77"/>
              <a:gd name="T18" fmla="*/ 133 h 133"/>
            </a:gdLst>
            <a:ahLst/>
            <a:cxnLst>
              <a:cxn ang="T10">
                <a:pos x="T0" y="T1"/>
              </a:cxn>
              <a:cxn ang="T11">
                <a:pos x="T2" y="T3"/>
              </a:cxn>
              <a:cxn ang="T12">
                <a:pos x="T4" y="T5"/>
              </a:cxn>
              <a:cxn ang="T13">
                <a:pos x="T6" y="T7"/>
              </a:cxn>
              <a:cxn ang="T14">
                <a:pos x="T8" y="T9"/>
              </a:cxn>
            </a:cxnLst>
            <a:rect l="T15" t="T16" r="T17" b="T18"/>
            <a:pathLst>
              <a:path w="77" h="133">
                <a:moveTo>
                  <a:pt x="77" y="123"/>
                </a:moveTo>
                <a:lnTo>
                  <a:pt x="71" y="133"/>
                </a:lnTo>
                <a:lnTo>
                  <a:pt x="0" y="5"/>
                </a:lnTo>
                <a:lnTo>
                  <a:pt x="8" y="0"/>
                </a:lnTo>
                <a:lnTo>
                  <a:pt x="77"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31" name="Line 154"/>
          <p:cNvSpPr>
            <a:spLocks noChangeShapeType="1"/>
          </p:cNvSpPr>
          <p:nvPr/>
        </p:nvSpPr>
        <p:spPr bwMode="auto">
          <a:xfrm flipH="1">
            <a:off x="2986088" y="3573463"/>
            <a:ext cx="274637" cy="47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32" name="Freeform 155"/>
          <p:cNvSpPr>
            <a:spLocks/>
          </p:cNvSpPr>
          <p:nvPr/>
        </p:nvSpPr>
        <p:spPr bwMode="auto">
          <a:xfrm>
            <a:off x="2981325" y="3567113"/>
            <a:ext cx="280988" cy="19050"/>
          </a:xfrm>
          <a:custGeom>
            <a:avLst/>
            <a:gdLst>
              <a:gd name="T0" fmla="*/ 2147483647 w 177"/>
              <a:gd name="T1" fmla="*/ 0 h 12"/>
              <a:gd name="T2" fmla="*/ 2147483647 w 177"/>
              <a:gd name="T3" fmla="*/ 2147483647 h 12"/>
              <a:gd name="T4" fmla="*/ 0 w 177"/>
              <a:gd name="T5" fmla="*/ 2147483647 h 12"/>
              <a:gd name="T6" fmla="*/ 2147483647 w 177"/>
              <a:gd name="T7" fmla="*/ 2147483647 h 12"/>
              <a:gd name="T8" fmla="*/ 2147483647 w 177"/>
              <a:gd name="T9" fmla="*/ 0 h 12"/>
              <a:gd name="T10" fmla="*/ 0 60000 65536"/>
              <a:gd name="T11" fmla="*/ 0 60000 65536"/>
              <a:gd name="T12" fmla="*/ 0 60000 65536"/>
              <a:gd name="T13" fmla="*/ 0 60000 65536"/>
              <a:gd name="T14" fmla="*/ 0 60000 65536"/>
              <a:gd name="T15" fmla="*/ 0 w 177"/>
              <a:gd name="T16" fmla="*/ 0 h 12"/>
              <a:gd name="T17" fmla="*/ 177 w 177"/>
              <a:gd name="T18" fmla="*/ 12 h 12"/>
            </a:gdLst>
            <a:ahLst/>
            <a:cxnLst>
              <a:cxn ang="T10">
                <a:pos x="T0" y="T1"/>
              </a:cxn>
              <a:cxn ang="T11">
                <a:pos x="T2" y="T3"/>
              </a:cxn>
              <a:cxn ang="T12">
                <a:pos x="T4" y="T5"/>
              </a:cxn>
              <a:cxn ang="T13">
                <a:pos x="T6" y="T7"/>
              </a:cxn>
              <a:cxn ang="T14">
                <a:pos x="T8" y="T9"/>
              </a:cxn>
            </a:cxnLst>
            <a:rect l="T15" t="T16" r="T17" b="T18"/>
            <a:pathLst>
              <a:path w="177" h="12">
                <a:moveTo>
                  <a:pt x="177" y="0"/>
                </a:moveTo>
                <a:lnTo>
                  <a:pt x="177" y="9"/>
                </a:lnTo>
                <a:lnTo>
                  <a:pt x="0" y="12"/>
                </a:lnTo>
                <a:lnTo>
                  <a:pt x="6" y="2"/>
                </a:lnTo>
                <a:lnTo>
                  <a:pt x="1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33" name="Line 156"/>
          <p:cNvSpPr>
            <a:spLocks noChangeShapeType="1"/>
          </p:cNvSpPr>
          <p:nvPr/>
        </p:nvSpPr>
        <p:spPr bwMode="auto">
          <a:xfrm flipH="1">
            <a:off x="3403600" y="3241675"/>
            <a:ext cx="111125" cy="2127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34" name="Freeform 157"/>
          <p:cNvSpPr>
            <a:spLocks/>
          </p:cNvSpPr>
          <p:nvPr/>
        </p:nvSpPr>
        <p:spPr bwMode="auto">
          <a:xfrm>
            <a:off x="3395663" y="3240088"/>
            <a:ext cx="127000" cy="219075"/>
          </a:xfrm>
          <a:custGeom>
            <a:avLst/>
            <a:gdLst>
              <a:gd name="T0" fmla="*/ 2147483647 w 80"/>
              <a:gd name="T1" fmla="*/ 2147483647 h 138"/>
              <a:gd name="T2" fmla="*/ 2147483647 w 80"/>
              <a:gd name="T3" fmla="*/ 0 h 138"/>
              <a:gd name="T4" fmla="*/ 2147483647 w 80"/>
              <a:gd name="T5" fmla="*/ 2147483647 h 138"/>
              <a:gd name="T6" fmla="*/ 0 w 80"/>
              <a:gd name="T7" fmla="*/ 2147483647 h 138"/>
              <a:gd name="T8" fmla="*/ 2147483647 w 80"/>
              <a:gd name="T9" fmla="*/ 2147483647 h 138"/>
              <a:gd name="T10" fmla="*/ 0 60000 65536"/>
              <a:gd name="T11" fmla="*/ 0 60000 65536"/>
              <a:gd name="T12" fmla="*/ 0 60000 65536"/>
              <a:gd name="T13" fmla="*/ 0 60000 65536"/>
              <a:gd name="T14" fmla="*/ 0 60000 65536"/>
              <a:gd name="T15" fmla="*/ 0 w 80"/>
              <a:gd name="T16" fmla="*/ 0 h 138"/>
              <a:gd name="T17" fmla="*/ 80 w 80"/>
              <a:gd name="T18" fmla="*/ 138 h 138"/>
            </a:gdLst>
            <a:ahLst/>
            <a:cxnLst>
              <a:cxn ang="T10">
                <a:pos x="T0" y="T1"/>
              </a:cxn>
              <a:cxn ang="T11">
                <a:pos x="T2" y="T3"/>
              </a:cxn>
              <a:cxn ang="T12">
                <a:pos x="T4" y="T5"/>
              </a:cxn>
              <a:cxn ang="T13">
                <a:pos x="T6" y="T7"/>
              </a:cxn>
              <a:cxn ang="T14">
                <a:pos x="T8" y="T9"/>
              </a:cxn>
            </a:cxnLst>
            <a:rect l="T15" t="T16" r="T17" b="T18"/>
            <a:pathLst>
              <a:path w="80" h="138">
                <a:moveTo>
                  <a:pt x="70" y="1"/>
                </a:moveTo>
                <a:lnTo>
                  <a:pt x="80" y="0"/>
                </a:lnTo>
                <a:lnTo>
                  <a:pt x="8" y="138"/>
                </a:lnTo>
                <a:lnTo>
                  <a:pt x="0" y="133"/>
                </a:lnTo>
                <a:lnTo>
                  <a:pt x="7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35" name="Line 158"/>
          <p:cNvSpPr>
            <a:spLocks noChangeShapeType="1"/>
          </p:cNvSpPr>
          <p:nvPr/>
        </p:nvSpPr>
        <p:spPr bwMode="auto">
          <a:xfrm>
            <a:off x="3335338" y="2919413"/>
            <a:ext cx="179387" cy="3206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36" name="Freeform 159"/>
          <p:cNvSpPr>
            <a:spLocks/>
          </p:cNvSpPr>
          <p:nvPr/>
        </p:nvSpPr>
        <p:spPr bwMode="auto">
          <a:xfrm>
            <a:off x="3328988" y="2914650"/>
            <a:ext cx="193675" cy="327025"/>
          </a:xfrm>
          <a:custGeom>
            <a:avLst/>
            <a:gdLst>
              <a:gd name="T0" fmla="*/ 0 w 122"/>
              <a:gd name="T1" fmla="*/ 2147483647 h 206"/>
              <a:gd name="T2" fmla="*/ 2147483647 w 122"/>
              <a:gd name="T3" fmla="*/ 0 h 206"/>
              <a:gd name="T4" fmla="*/ 2147483647 w 122"/>
              <a:gd name="T5" fmla="*/ 0 h 206"/>
              <a:gd name="T6" fmla="*/ 2147483647 w 122"/>
              <a:gd name="T7" fmla="*/ 2147483647 h 206"/>
              <a:gd name="T8" fmla="*/ 2147483647 w 122"/>
              <a:gd name="T9" fmla="*/ 2147483647 h 206"/>
              <a:gd name="T10" fmla="*/ 0 w 122"/>
              <a:gd name="T11" fmla="*/ 2147483647 h 206"/>
              <a:gd name="T12" fmla="*/ 0 60000 65536"/>
              <a:gd name="T13" fmla="*/ 0 60000 65536"/>
              <a:gd name="T14" fmla="*/ 0 60000 65536"/>
              <a:gd name="T15" fmla="*/ 0 60000 65536"/>
              <a:gd name="T16" fmla="*/ 0 60000 65536"/>
              <a:gd name="T17" fmla="*/ 0 60000 65536"/>
              <a:gd name="T18" fmla="*/ 0 w 122"/>
              <a:gd name="T19" fmla="*/ 0 h 206"/>
              <a:gd name="T20" fmla="*/ 122 w 122"/>
              <a:gd name="T21" fmla="*/ 206 h 206"/>
            </a:gdLst>
            <a:ahLst/>
            <a:cxnLst>
              <a:cxn ang="T12">
                <a:pos x="T0" y="T1"/>
              </a:cxn>
              <a:cxn ang="T13">
                <a:pos x="T2" y="T3"/>
              </a:cxn>
              <a:cxn ang="T14">
                <a:pos x="T4" y="T5"/>
              </a:cxn>
              <a:cxn ang="T15">
                <a:pos x="T6" y="T7"/>
              </a:cxn>
              <a:cxn ang="T16">
                <a:pos x="T8" y="T9"/>
              </a:cxn>
              <a:cxn ang="T17">
                <a:pos x="T10" y="T11"/>
              </a:cxn>
            </a:cxnLst>
            <a:rect l="T18" t="T19" r="T20" b="T21"/>
            <a:pathLst>
              <a:path w="122" h="206">
                <a:moveTo>
                  <a:pt x="0" y="5"/>
                </a:moveTo>
                <a:lnTo>
                  <a:pt x="3" y="0"/>
                </a:lnTo>
                <a:lnTo>
                  <a:pt x="8" y="0"/>
                </a:lnTo>
                <a:lnTo>
                  <a:pt x="122" y="205"/>
                </a:lnTo>
                <a:lnTo>
                  <a:pt x="112" y="206"/>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37" name="Line 160"/>
          <p:cNvSpPr>
            <a:spLocks noChangeShapeType="1"/>
          </p:cNvSpPr>
          <p:nvPr/>
        </p:nvSpPr>
        <p:spPr bwMode="auto">
          <a:xfrm>
            <a:off x="3309938" y="2960688"/>
            <a:ext cx="155575" cy="279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38" name="Freeform 161"/>
          <p:cNvSpPr>
            <a:spLocks/>
          </p:cNvSpPr>
          <p:nvPr/>
        </p:nvSpPr>
        <p:spPr bwMode="auto">
          <a:xfrm>
            <a:off x="3302000" y="2955925"/>
            <a:ext cx="169863" cy="290513"/>
          </a:xfrm>
          <a:custGeom>
            <a:avLst/>
            <a:gdLst>
              <a:gd name="T0" fmla="*/ 0 w 107"/>
              <a:gd name="T1" fmla="*/ 2147483647 h 183"/>
              <a:gd name="T2" fmla="*/ 2147483647 w 107"/>
              <a:gd name="T3" fmla="*/ 0 h 183"/>
              <a:gd name="T4" fmla="*/ 2147483647 w 107"/>
              <a:gd name="T5" fmla="*/ 2147483647 h 183"/>
              <a:gd name="T6" fmla="*/ 2147483647 w 107"/>
              <a:gd name="T7" fmla="*/ 2147483647 h 183"/>
              <a:gd name="T8" fmla="*/ 0 w 107"/>
              <a:gd name="T9" fmla="*/ 2147483647 h 183"/>
              <a:gd name="T10" fmla="*/ 0 60000 65536"/>
              <a:gd name="T11" fmla="*/ 0 60000 65536"/>
              <a:gd name="T12" fmla="*/ 0 60000 65536"/>
              <a:gd name="T13" fmla="*/ 0 60000 65536"/>
              <a:gd name="T14" fmla="*/ 0 60000 65536"/>
              <a:gd name="T15" fmla="*/ 0 w 107"/>
              <a:gd name="T16" fmla="*/ 0 h 183"/>
              <a:gd name="T17" fmla="*/ 107 w 107"/>
              <a:gd name="T18" fmla="*/ 183 h 183"/>
            </a:gdLst>
            <a:ahLst/>
            <a:cxnLst>
              <a:cxn ang="T10">
                <a:pos x="T0" y="T1"/>
              </a:cxn>
              <a:cxn ang="T11">
                <a:pos x="T2" y="T3"/>
              </a:cxn>
              <a:cxn ang="T12">
                <a:pos x="T4" y="T5"/>
              </a:cxn>
              <a:cxn ang="T13">
                <a:pos x="T6" y="T7"/>
              </a:cxn>
              <a:cxn ang="T14">
                <a:pos x="T8" y="T9"/>
              </a:cxn>
            </a:cxnLst>
            <a:rect l="T15" t="T16" r="T17" b="T18"/>
            <a:pathLst>
              <a:path w="107" h="183">
                <a:moveTo>
                  <a:pt x="0" y="5"/>
                </a:moveTo>
                <a:lnTo>
                  <a:pt x="8" y="0"/>
                </a:lnTo>
                <a:lnTo>
                  <a:pt x="107" y="177"/>
                </a:lnTo>
                <a:lnTo>
                  <a:pt x="99" y="183"/>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39" name="Line 162"/>
          <p:cNvSpPr>
            <a:spLocks noChangeShapeType="1"/>
          </p:cNvSpPr>
          <p:nvPr/>
        </p:nvSpPr>
        <p:spPr bwMode="auto">
          <a:xfrm flipV="1">
            <a:off x="2981325" y="2914650"/>
            <a:ext cx="346075" cy="47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40" name="Line 164"/>
          <p:cNvSpPr>
            <a:spLocks noChangeShapeType="1"/>
          </p:cNvSpPr>
          <p:nvPr/>
        </p:nvSpPr>
        <p:spPr bwMode="auto">
          <a:xfrm flipH="1">
            <a:off x="2867025" y="2924175"/>
            <a:ext cx="107950" cy="2063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41" name="Freeform 165"/>
          <p:cNvSpPr>
            <a:spLocks/>
          </p:cNvSpPr>
          <p:nvPr/>
        </p:nvSpPr>
        <p:spPr bwMode="auto">
          <a:xfrm>
            <a:off x="2859088" y="2919413"/>
            <a:ext cx="122237" cy="217487"/>
          </a:xfrm>
          <a:custGeom>
            <a:avLst/>
            <a:gdLst>
              <a:gd name="T0" fmla="*/ 2147483647 w 77"/>
              <a:gd name="T1" fmla="*/ 0 h 137"/>
              <a:gd name="T2" fmla="*/ 2147483647 w 77"/>
              <a:gd name="T3" fmla="*/ 0 h 137"/>
              <a:gd name="T4" fmla="*/ 2147483647 w 77"/>
              <a:gd name="T5" fmla="*/ 2147483647 h 137"/>
              <a:gd name="T6" fmla="*/ 2147483647 w 77"/>
              <a:gd name="T7" fmla="*/ 2147483647 h 137"/>
              <a:gd name="T8" fmla="*/ 0 w 77"/>
              <a:gd name="T9" fmla="*/ 2147483647 h 137"/>
              <a:gd name="T10" fmla="*/ 2147483647 w 77"/>
              <a:gd name="T11" fmla="*/ 0 h 137"/>
              <a:gd name="T12" fmla="*/ 0 60000 65536"/>
              <a:gd name="T13" fmla="*/ 0 60000 65536"/>
              <a:gd name="T14" fmla="*/ 0 60000 65536"/>
              <a:gd name="T15" fmla="*/ 0 60000 65536"/>
              <a:gd name="T16" fmla="*/ 0 60000 65536"/>
              <a:gd name="T17" fmla="*/ 0 60000 65536"/>
              <a:gd name="T18" fmla="*/ 0 w 77"/>
              <a:gd name="T19" fmla="*/ 0 h 137"/>
              <a:gd name="T20" fmla="*/ 77 w 77"/>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77" h="137">
                <a:moveTo>
                  <a:pt x="70" y="0"/>
                </a:moveTo>
                <a:lnTo>
                  <a:pt x="75" y="0"/>
                </a:lnTo>
                <a:lnTo>
                  <a:pt x="77" y="5"/>
                </a:lnTo>
                <a:lnTo>
                  <a:pt x="8" y="137"/>
                </a:lnTo>
                <a:lnTo>
                  <a:pt x="0" y="132"/>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42" name="Line 166"/>
          <p:cNvSpPr>
            <a:spLocks noChangeShapeType="1"/>
          </p:cNvSpPr>
          <p:nvPr/>
        </p:nvSpPr>
        <p:spPr bwMode="auto">
          <a:xfrm flipH="1" flipV="1">
            <a:off x="2868613" y="2725738"/>
            <a:ext cx="106362" cy="1889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43" name="Freeform 167"/>
          <p:cNvSpPr>
            <a:spLocks/>
          </p:cNvSpPr>
          <p:nvPr/>
        </p:nvSpPr>
        <p:spPr bwMode="auto">
          <a:xfrm>
            <a:off x="2863850" y="2720975"/>
            <a:ext cx="117475" cy="198438"/>
          </a:xfrm>
          <a:custGeom>
            <a:avLst/>
            <a:gdLst>
              <a:gd name="T0" fmla="*/ 0 w 74"/>
              <a:gd name="T1" fmla="*/ 2147483647 h 125"/>
              <a:gd name="T2" fmla="*/ 2147483647 w 74"/>
              <a:gd name="T3" fmla="*/ 0 h 125"/>
              <a:gd name="T4" fmla="*/ 2147483647 w 74"/>
              <a:gd name="T5" fmla="*/ 2147483647 h 125"/>
              <a:gd name="T6" fmla="*/ 2147483647 w 74"/>
              <a:gd name="T7" fmla="*/ 2147483647 h 125"/>
              <a:gd name="T8" fmla="*/ 2147483647 w 74"/>
              <a:gd name="T9" fmla="*/ 2147483647 h 125"/>
              <a:gd name="T10" fmla="*/ 0 w 74"/>
              <a:gd name="T11" fmla="*/ 2147483647 h 125"/>
              <a:gd name="T12" fmla="*/ 0 60000 65536"/>
              <a:gd name="T13" fmla="*/ 0 60000 65536"/>
              <a:gd name="T14" fmla="*/ 0 60000 65536"/>
              <a:gd name="T15" fmla="*/ 0 60000 65536"/>
              <a:gd name="T16" fmla="*/ 0 60000 65536"/>
              <a:gd name="T17" fmla="*/ 0 60000 65536"/>
              <a:gd name="T18" fmla="*/ 0 w 74"/>
              <a:gd name="T19" fmla="*/ 0 h 125"/>
              <a:gd name="T20" fmla="*/ 74 w 74"/>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74" h="125">
                <a:moveTo>
                  <a:pt x="0" y="5"/>
                </a:moveTo>
                <a:lnTo>
                  <a:pt x="8" y="0"/>
                </a:lnTo>
                <a:lnTo>
                  <a:pt x="74" y="120"/>
                </a:lnTo>
                <a:lnTo>
                  <a:pt x="72" y="125"/>
                </a:lnTo>
                <a:lnTo>
                  <a:pt x="67" y="12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44" name="Line 168"/>
          <p:cNvSpPr>
            <a:spLocks noChangeShapeType="1"/>
          </p:cNvSpPr>
          <p:nvPr/>
        </p:nvSpPr>
        <p:spPr bwMode="auto">
          <a:xfrm>
            <a:off x="2835275" y="2747963"/>
            <a:ext cx="96838" cy="1714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45" name="Freeform 169"/>
          <p:cNvSpPr>
            <a:spLocks/>
          </p:cNvSpPr>
          <p:nvPr/>
        </p:nvSpPr>
        <p:spPr bwMode="auto">
          <a:xfrm>
            <a:off x="2828925" y="2743200"/>
            <a:ext cx="107950" cy="180975"/>
          </a:xfrm>
          <a:custGeom>
            <a:avLst/>
            <a:gdLst>
              <a:gd name="T0" fmla="*/ 0 w 68"/>
              <a:gd name="T1" fmla="*/ 2147483647 h 114"/>
              <a:gd name="T2" fmla="*/ 2147483647 w 68"/>
              <a:gd name="T3" fmla="*/ 0 h 114"/>
              <a:gd name="T4" fmla="*/ 2147483647 w 68"/>
              <a:gd name="T5" fmla="*/ 2147483647 h 114"/>
              <a:gd name="T6" fmla="*/ 2147483647 w 68"/>
              <a:gd name="T7" fmla="*/ 2147483647 h 114"/>
              <a:gd name="T8" fmla="*/ 0 w 68"/>
              <a:gd name="T9" fmla="*/ 2147483647 h 114"/>
              <a:gd name="T10" fmla="*/ 0 60000 65536"/>
              <a:gd name="T11" fmla="*/ 0 60000 65536"/>
              <a:gd name="T12" fmla="*/ 0 60000 65536"/>
              <a:gd name="T13" fmla="*/ 0 60000 65536"/>
              <a:gd name="T14" fmla="*/ 0 60000 65536"/>
              <a:gd name="T15" fmla="*/ 0 w 68"/>
              <a:gd name="T16" fmla="*/ 0 h 114"/>
              <a:gd name="T17" fmla="*/ 68 w 68"/>
              <a:gd name="T18" fmla="*/ 114 h 114"/>
            </a:gdLst>
            <a:ahLst/>
            <a:cxnLst>
              <a:cxn ang="T10">
                <a:pos x="T0" y="T1"/>
              </a:cxn>
              <a:cxn ang="T11">
                <a:pos x="T2" y="T3"/>
              </a:cxn>
              <a:cxn ang="T12">
                <a:pos x="T4" y="T5"/>
              </a:cxn>
              <a:cxn ang="T13">
                <a:pos x="T6" y="T7"/>
              </a:cxn>
              <a:cxn ang="T14">
                <a:pos x="T8" y="T9"/>
              </a:cxn>
            </a:cxnLst>
            <a:rect l="T15" t="T16" r="T17" b="T18"/>
            <a:pathLst>
              <a:path w="68" h="114">
                <a:moveTo>
                  <a:pt x="0" y="5"/>
                </a:moveTo>
                <a:lnTo>
                  <a:pt x="8" y="0"/>
                </a:lnTo>
                <a:lnTo>
                  <a:pt x="68" y="109"/>
                </a:lnTo>
                <a:lnTo>
                  <a:pt x="61" y="114"/>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46" name="Line 170"/>
          <p:cNvSpPr>
            <a:spLocks noChangeShapeType="1"/>
          </p:cNvSpPr>
          <p:nvPr/>
        </p:nvSpPr>
        <p:spPr bwMode="auto">
          <a:xfrm flipV="1">
            <a:off x="2882900" y="3578225"/>
            <a:ext cx="127000" cy="2413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47" name="Freeform 171"/>
          <p:cNvSpPr>
            <a:spLocks/>
          </p:cNvSpPr>
          <p:nvPr/>
        </p:nvSpPr>
        <p:spPr bwMode="auto">
          <a:xfrm>
            <a:off x="2876550" y="3573463"/>
            <a:ext cx="139700" cy="250825"/>
          </a:xfrm>
          <a:custGeom>
            <a:avLst/>
            <a:gdLst>
              <a:gd name="T0" fmla="*/ 2147483647 w 88"/>
              <a:gd name="T1" fmla="*/ 2147483647 h 158"/>
              <a:gd name="T2" fmla="*/ 0 w 88"/>
              <a:gd name="T3" fmla="*/ 2147483647 h 158"/>
              <a:gd name="T4" fmla="*/ 2147483647 w 88"/>
              <a:gd name="T5" fmla="*/ 0 h 158"/>
              <a:gd name="T6" fmla="*/ 2147483647 w 88"/>
              <a:gd name="T7" fmla="*/ 2147483647 h 158"/>
              <a:gd name="T8" fmla="*/ 2147483647 w 88"/>
              <a:gd name="T9" fmla="*/ 2147483647 h 158"/>
              <a:gd name="T10" fmla="*/ 0 60000 65536"/>
              <a:gd name="T11" fmla="*/ 0 60000 65536"/>
              <a:gd name="T12" fmla="*/ 0 60000 65536"/>
              <a:gd name="T13" fmla="*/ 0 60000 65536"/>
              <a:gd name="T14" fmla="*/ 0 60000 65536"/>
              <a:gd name="T15" fmla="*/ 0 w 88"/>
              <a:gd name="T16" fmla="*/ 0 h 158"/>
              <a:gd name="T17" fmla="*/ 88 w 88"/>
              <a:gd name="T18" fmla="*/ 158 h 158"/>
            </a:gdLst>
            <a:ahLst/>
            <a:cxnLst>
              <a:cxn ang="T10">
                <a:pos x="T0" y="T1"/>
              </a:cxn>
              <a:cxn ang="T11">
                <a:pos x="T2" y="T3"/>
              </a:cxn>
              <a:cxn ang="T12">
                <a:pos x="T4" y="T5"/>
              </a:cxn>
              <a:cxn ang="T13">
                <a:pos x="T6" y="T7"/>
              </a:cxn>
              <a:cxn ang="T14">
                <a:pos x="T8" y="T9"/>
              </a:cxn>
            </a:cxnLst>
            <a:rect l="T15" t="T16" r="T17" b="T18"/>
            <a:pathLst>
              <a:path w="88" h="158">
                <a:moveTo>
                  <a:pt x="9" y="158"/>
                </a:moveTo>
                <a:lnTo>
                  <a:pt x="0" y="154"/>
                </a:lnTo>
                <a:lnTo>
                  <a:pt x="81" y="0"/>
                </a:lnTo>
                <a:lnTo>
                  <a:pt x="88" y="5"/>
                </a:lnTo>
                <a:lnTo>
                  <a:pt x="9"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48" name="Line 172"/>
          <p:cNvSpPr>
            <a:spLocks noChangeShapeType="1"/>
          </p:cNvSpPr>
          <p:nvPr/>
        </p:nvSpPr>
        <p:spPr bwMode="auto">
          <a:xfrm flipV="1">
            <a:off x="2844800" y="3556000"/>
            <a:ext cx="128588" cy="2413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49" name="Freeform 173"/>
          <p:cNvSpPr>
            <a:spLocks/>
          </p:cNvSpPr>
          <p:nvPr/>
        </p:nvSpPr>
        <p:spPr bwMode="auto">
          <a:xfrm>
            <a:off x="2840038" y="3551238"/>
            <a:ext cx="139700" cy="250825"/>
          </a:xfrm>
          <a:custGeom>
            <a:avLst/>
            <a:gdLst>
              <a:gd name="T0" fmla="*/ 2147483647 w 88"/>
              <a:gd name="T1" fmla="*/ 2147483647 h 158"/>
              <a:gd name="T2" fmla="*/ 0 w 88"/>
              <a:gd name="T3" fmla="*/ 2147483647 h 158"/>
              <a:gd name="T4" fmla="*/ 2147483647 w 88"/>
              <a:gd name="T5" fmla="*/ 0 h 158"/>
              <a:gd name="T6" fmla="*/ 2147483647 w 88"/>
              <a:gd name="T7" fmla="*/ 2147483647 h 158"/>
              <a:gd name="T8" fmla="*/ 2147483647 w 88"/>
              <a:gd name="T9" fmla="*/ 2147483647 h 158"/>
              <a:gd name="T10" fmla="*/ 0 60000 65536"/>
              <a:gd name="T11" fmla="*/ 0 60000 65536"/>
              <a:gd name="T12" fmla="*/ 0 60000 65536"/>
              <a:gd name="T13" fmla="*/ 0 60000 65536"/>
              <a:gd name="T14" fmla="*/ 0 60000 65536"/>
              <a:gd name="T15" fmla="*/ 0 w 88"/>
              <a:gd name="T16" fmla="*/ 0 h 158"/>
              <a:gd name="T17" fmla="*/ 88 w 88"/>
              <a:gd name="T18" fmla="*/ 158 h 158"/>
            </a:gdLst>
            <a:ahLst/>
            <a:cxnLst>
              <a:cxn ang="T10">
                <a:pos x="T0" y="T1"/>
              </a:cxn>
              <a:cxn ang="T11">
                <a:pos x="T2" y="T3"/>
              </a:cxn>
              <a:cxn ang="T12">
                <a:pos x="T4" y="T5"/>
              </a:cxn>
              <a:cxn ang="T13">
                <a:pos x="T6" y="T7"/>
              </a:cxn>
              <a:cxn ang="T14">
                <a:pos x="T8" y="T9"/>
              </a:cxn>
            </a:cxnLst>
            <a:rect l="T15" t="T16" r="T17" b="T18"/>
            <a:pathLst>
              <a:path w="88" h="158">
                <a:moveTo>
                  <a:pt x="8" y="158"/>
                </a:moveTo>
                <a:lnTo>
                  <a:pt x="0" y="153"/>
                </a:lnTo>
                <a:lnTo>
                  <a:pt x="80" y="0"/>
                </a:lnTo>
                <a:lnTo>
                  <a:pt x="88" y="5"/>
                </a:lnTo>
                <a:lnTo>
                  <a:pt x="8"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50" name="Line 174"/>
          <p:cNvSpPr>
            <a:spLocks noChangeShapeType="1"/>
          </p:cNvSpPr>
          <p:nvPr/>
        </p:nvSpPr>
        <p:spPr bwMode="auto">
          <a:xfrm flipV="1">
            <a:off x="3335338" y="2684463"/>
            <a:ext cx="117475" cy="2238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51" name="Freeform 175"/>
          <p:cNvSpPr>
            <a:spLocks/>
          </p:cNvSpPr>
          <p:nvPr/>
        </p:nvSpPr>
        <p:spPr bwMode="auto">
          <a:xfrm>
            <a:off x="3328988" y="2679700"/>
            <a:ext cx="131762" cy="234950"/>
          </a:xfrm>
          <a:custGeom>
            <a:avLst/>
            <a:gdLst>
              <a:gd name="T0" fmla="*/ 2147483647 w 83"/>
              <a:gd name="T1" fmla="*/ 0 h 148"/>
              <a:gd name="T2" fmla="*/ 2147483647 w 83"/>
              <a:gd name="T3" fmla="*/ 2147483647 h 148"/>
              <a:gd name="T4" fmla="*/ 2147483647 w 83"/>
              <a:gd name="T5" fmla="*/ 2147483647 h 148"/>
              <a:gd name="T6" fmla="*/ 2147483647 w 83"/>
              <a:gd name="T7" fmla="*/ 2147483647 h 148"/>
              <a:gd name="T8" fmla="*/ 0 w 83"/>
              <a:gd name="T9" fmla="*/ 2147483647 h 148"/>
              <a:gd name="T10" fmla="*/ 2147483647 w 83"/>
              <a:gd name="T11" fmla="*/ 0 h 148"/>
              <a:gd name="T12" fmla="*/ 0 60000 65536"/>
              <a:gd name="T13" fmla="*/ 0 60000 65536"/>
              <a:gd name="T14" fmla="*/ 0 60000 65536"/>
              <a:gd name="T15" fmla="*/ 0 60000 65536"/>
              <a:gd name="T16" fmla="*/ 0 60000 65536"/>
              <a:gd name="T17" fmla="*/ 0 60000 65536"/>
              <a:gd name="T18" fmla="*/ 0 w 83"/>
              <a:gd name="T19" fmla="*/ 0 h 148"/>
              <a:gd name="T20" fmla="*/ 83 w 83"/>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83" h="148">
                <a:moveTo>
                  <a:pt x="75" y="0"/>
                </a:moveTo>
                <a:lnTo>
                  <a:pt x="83" y="5"/>
                </a:lnTo>
                <a:lnTo>
                  <a:pt x="8" y="148"/>
                </a:lnTo>
                <a:lnTo>
                  <a:pt x="3" y="148"/>
                </a:lnTo>
                <a:lnTo>
                  <a:pt x="0" y="142"/>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52" name="Line 176"/>
          <p:cNvSpPr>
            <a:spLocks noChangeShapeType="1"/>
          </p:cNvSpPr>
          <p:nvPr/>
        </p:nvSpPr>
        <p:spPr bwMode="auto">
          <a:xfrm flipV="1">
            <a:off x="2603500" y="3251200"/>
            <a:ext cx="166688"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53" name="Freeform 177"/>
          <p:cNvSpPr>
            <a:spLocks/>
          </p:cNvSpPr>
          <p:nvPr/>
        </p:nvSpPr>
        <p:spPr bwMode="auto">
          <a:xfrm>
            <a:off x="2603500" y="3244850"/>
            <a:ext cx="168275" cy="17463"/>
          </a:xfrm>
          <a:custGeom>
            <a:avLst/>
            <a:gdLst>
              <a:gd name="T0" fmla="*/ 0 w 106"/>
              <a:gd name="T1" fmla="*/ 2147483647 h 11"/>
              <a:gd name="T2" fmla="*/ 0 w 106"/>
              <a:gd name="T3" fmla="*/ 2147483647 h 11"/>
              <a:gd name="T4" fmla="*/ 2147483647 w 106"/>
              <a:gd name="T5" fmla="*/ 0 h 11"/>
              <a:gd name="T6" fmla="*/ 2147483647 w 106"/>
              <a:gd name="T7" fmla="*/ 2147483647 h 11"/>
              <a:gd name="T8" fmla="*/ 0 w 106"/>
              <a:gd name="T9" fmla="*/ 2147483647 h 11"/>
              <a:gd name="T10" fmla="*/ 0 60000 65536"/>
              <a:gd name="T11" fmla="*/ 0 60000 65536"/>
              <a:gd name="T12" fmla="*/ 0 60000 65536"/>
              <a:gd name="T13" fmla="*/ 0 60000 65536"/>
              <a:gd name="T14" fmla="*/ 0 60000 65536"/>
              <a:gd name="T15" fmla="*/ 0 w 106"/>
              <a:gd name="T16" fmla="*/ 0 h 11"/>
              <a:gd name="T17" fmla="*/ 106 w 106"/>
              <a:gd name="T18" fmla="*/ 11 h 11"/>
            </a:gdLst>
            <a:ahLst/>
            <a:cxnLst>
              <a:cxn ang="T10">
                <a:pos x="T0" y="T1"/>
              </a:cxn>
              <a:cxn ang="T11">
                <a:pos x="T2" y="T3"/>
              </a:cxn>
              <a:cxn ang="T12">
                <a:pos x="T4" y="T5"/>
              </a:cxn>
              <a:cxn ang="T13">
                <a:pos x="T6" y="T7"/>
              </a:cxn>
              <a:cxn ang="T14">
                <a:pos x="T8" y="T9"/>
              </a:cxn>
            </a:cxnLst>
            <a:rect l="T15" t="T16" r="T17" b="T18"/>
            <a:pathLst>
              <a:path w="106" h="11">
                <a:moveTo>
                  <a:pt x="0" y="11"/>
                </a:moveTo>
                <a:lnTo>
                  <a:pt x="0" y="2"/>
                </a:lnTo>
                <a:lnTo>
                  <a:pt x="106" y="0"/>
                </a:lnTo>
                <a:lnTo>
                  <a:pt x="106" y="1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54" name="Line 178"/>
          <p:cNvSpPr>
            <a:spLocks noChangeShapeType="1"/>
          </p:cNvSpPr>
          <p:nvPr/>
        </p:nvSpPr>
        <p:spPr bwMode="auto">
          <a:xfrm>
            <a:off x="3467100" y="3730625"/>
            <a:ext cx="109538" cy="196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55" name="Freeform 179"/>
          <p:cNvSpPr>
            <a:spLocks/>
          </p:cNvSpPr>
          <p:nvPr/>
        </p:nvSpPr>
        <p:spPr bwMode="auto">
          <a:xfrm>
            <a:off x="3459163" y="3724275"/>
            <a:ext cx="123825" cy="207963"/>
          </a:xfrm>
          <a:custGeom>
            <a:avLst/>
            <a:gdLst>
              <a:gd name="T0" fmla="*/ 2147483647 w 78"/>
              <a:gd name="T1" fmla="*/ 2147483647 h 131"/>
              <a:gd name="T2" fmla="*/ 2147483647 w 78"/>
              <a:gd name="T3" fmla="*/ 2147483647 h 131"/>
              <a:gd name="T4" fmla="*/ 0 w 78"/>
              <a:gd name="T5" fmla="*/ 2147483647 h 131"/>
              <a:gd name="T6" fmla="*/ 2147483647 w 78"/>
              <a:gd name="T7" fmla="*/ 0 h 131"/>
              <a:gd name="T8" fmla="*/ 2147483647 w 78"/>
              <a:gd name="T9" fmla="*/ 2147483647 h 131"/>
              <a:gd name="T10" fmla="*/ 0 60000 65536"/>
              <a:gd name="T11" fmla="*/ 0 60000 65536"/>
              <a:gd name="T12" fmla="*/ 0 60000 65536"/>
              <a:gd name="T13" fmla="*/ 0 60000 65536"/>
              <a:gd name="T14" fmla="*/ 0 60000 65536"/>
              <a:gd name="T15" fmla="*/ 0 w 78"/>
              <a:gd name="T16" fmla="*/ 0 h 131"/>
              <a:gd name="T17" fmla="*/ 78 w 78"/>
              <a:gd name="T18" fmla="*/ 131 h 131"/>
            </a:gdLst>
            <a:ahLst/>
            <a:cxnLst>
              <a:cxn ang="T10">
                <a:pos x="T0" y="T1"/>
              </a:cxn>
              <a:cxn ang="T11">
                <a:pos x="T2" y="T3"/>
              </a:cxn>
              <a:cxn ang="T12">
                <a:pos x="T4" y="T5"/>
              </a:cxn>
              <a:cxn ang="T13">
                <a:pos x="T6" y="T7"/>
              </a:cxn>
              <a:cxn ang="T14">
                <a:pos x="T8" y="T9"/>
              </a:cxn>
            </a:cxnLst>
            <a:rect l="T15" t="T16" r="T17" b="T18"/>
            <a:pathLst>
              <a:path w="78" h="131">
                <a:moveTo>
                  <a:pt x="78" y="126"/>
                </a:moveTo>
                <a:lnTo>
                  <a:pt x="71" y="131"/>
                </a:lnTo>
                <a:lnTo>
                  <a:pt x="0" y="6"/>
                </a:lnTo>
                <a:lnTo>
                  <a:pt x="8" y="0"/>
                </a:lnTo>
                <a:lnTo>
                  <a:pt x="78"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56" name="Line 180"/>
          <p:cNvSpPr>
            <a:spLocks noChangeShapeType="1"/>
          </p:cNvSpPr>
          <p:nvPr/>
        </p:nvSpPr>
        <p:spPr bwMode="auto">
          <a:xfrm flipV="1">
            <a:off x="682625" y="3273425"/>
            <a:ext cx="111125" cy="2143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57" name="Freeform 181"/>
          <p:cNvSpPr>
            <a:spLocks/>
          </p:cNvSpPr>
          <p:nvPr/>
        </p:nvSpPr>
        <p:spPr bwMode="auto">
          <a:xfrm>
            <a:off x="677863" y="3268663"/>
            <a:ext cx="123825" cy="225425"/>
          </a:xfrm>
          <a:custGeom>
            <a:avLst/>
            <a:gdLst>
              <a:gd name="T0" fmla="*/ 2147483647 w 78"/>
              <a:gd name="T1" fmla="*/ 2147483647 h 142"/>
              <a:gd name="T2" fmla="*/ 0 w 78"/>
              <a:gd name="T3" fmla="*/ 2147483647 h 142"/>
              <a:gd name="T4" fmla="*/ 2147483647 w 78"/>
              <a:gd name="T5" fmla="*/ 0 h 142"/>
              <a:gd name="T6" fmla="*/ 2147483647 w 78"/>
              <a:gd name="T7" fmla="*/ 2147483647 h 142"/>
              <a:gd name="T8" fmla="*/ 2147483647 w 78"/>
              <a:gd name="T9" fmla="*/ 2147483647 h 142"/>
              <a:gd name="T10" fmla="*/ 0 60000 65536"/>
              <a:gd name="T11" fmla="*/ 0 60000 65536"/>
              <a:gd name="T12" fmla="*/ 0 60000 65536"/>
              <a:gd name="T13" fmla="*/ 0 60000 65536"/>
              <a:gd name="T14" fmla="*/ 0 60000 65536"/>
              <a:gd name="T15" fmla="*/ 0 w 78"/>
              <a:gd name="T16" fmla="*/ 0 h 142"/>
              <a:gd name="T17" fmla="*/ 78 w 78"/>
              <a:gd name="T18" fmla="*/ 142 h 142"/>
            </a:gdLst>
            <a:ahLst/>
            <a:cxnLst>
              <a:cxn ang="T10">
                <a:pos x="T0" y="T1"/>
              </a:cxn>
              <a:cxn ang="T11">
                <a:pos x="T2" y="T3"/>
              </a:cxn>
              <a:cxn ang="T12">
                <a:pos x="T4" y="T5"/>
              </a:cxn>
              <a:cxn ang="T13">
                <a:pos x="T6" y="T7"/>
              </a:cxn>
              <a:cxn ang="T14">
                <a:pos x="T8" y="T9"/>
              </a:cxn>
            </a:cxnLst>
            <a:rect l="T15" t="T16" r="T17" b="T18"/>
            <a:pathLst>
              <a:path w="78" h="142">
                <a:moveTo>
                  <a:pt x="7" y="142"/>
                </a:moveTo>
                <a:lnTo>
                  <a:pt x="0" y="137"/>
                </a:lnTo>
                <a:lnTo>
                  <a:pt x="70" y="0"/>
                </a:lnTo>
                <a:lnTo>
                  <a:pt x="78" y="4"/>
                </a:lnTo>
                <a:lnTo>
                  <a:pt x="7"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58" name="Line 182"/>
          <p:cNvSpPr>
            <a:spLocks noChangeShapeType="1"/>
          </p:cNvSpPr>
          <p:nvPr/>
        </p:nvSpPr>
        <p:spPr bwMode="auto">
          <a:xfrm>
            <a:off x="1789113" y="2355850"/>
            <a:ext cx="53975" cy="920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59" name="Freeform 183"/>
          <p:cNvSpPr>
            <a:spLocks/>
          </p:cNvSpPr>
          <p:nvPr/>
        </p:nvSpPr>
        <p:spPr bwMode="auto">
          <a:xfrm>
            <a:off x="1782763" y="2349500"/>
            <a:ext cx="66675" cy="104775"/>
          </a:xfrm>
          <a:custGeom>
            <a:avLst/>
            <a:gdLst>
              <a:gd name="T0" fmla="*/ 0 w 42"/>
              <a:gd name="T1" fmla="*/ 2147483647 h 66"/>
              <a:gd name="T2" fmla="*/ 2147483647 w 42"/>
              <a:gd name="T3" fmla="*/ 0 h 66"/>
              <a:gd name="T4" fmla="*/ 2147483647 w 42"/>
              <a:gd name="T5" fmla="*/ 2147483647 h 66"/>
              <a:gd name="T6" fmla="*/ 2147483647 w 42"/>
              <a:gd name="T7" fmla="*/ 2147483647 h 66"/>
              <a:gd name="T8" fmla="*/ 0 w 42"/>
              <a:gd name="T9" fmla="*/ 2147483647 h 66"/>
              <a:gd name="T10" fmla="*/ 0 60000 65536"/>
              <a:gd name="T11" fmla="*/ 0 60000 65536"/>
              <a:gd name="T12" fmla="*/ 0 60000 65536"/>
              <a:gd name="T13" fmla="*/ 0 60000 65536"/>
              <a:gd name="T14" fmla="*/ 0 60000 65536"/>
              <a:gd name="T15" fmla="*/ 0 w 42"/>
              <a:gd name="T16" fmla="*/ 0 h 66"/>
              <a:gd name="T17" fmla="*/ 42 w 42"/>
              <a:gd name="T18" fmla="*/ 66 h 66"/>
            </a:gdLst>
            <a:ahLst/>
            <a:cxnLst>
              <a:cxn ang="T10">
                <a:pos x="T0" y="T1"/>
              </a:cxn>
              <a:cxn ang="T11">
                <a:pos x="T2" y="T3"/>
              </a:cxn>
              <a:cxn ang="T12">
                <a:pos x="T4" y="T5"/>
              </a:cxn>
              <a:cxn ang="T13">
                <a:pos x="T6" y="T7"/>
              </a:cxn>
              <a:cxn ang="T14">
                <a:pos x="T8" y="T9"/>
              </a:cxn>
            </a:cxnLst>
            <a:rect l="T15" t="T16" r="T17" b="T18"/>
            <a:pathLst>
              <a:path w="42" h="66">
                <a:moveTo>
                  <a:pt x="0" y="5"/>
                </a:moveTo>
                <a:lnTo>
                  <a:pt x="8" y="0"/>
                </a:lnTo>
                <a:lnTo>
                  <a:pt x="42" y="60"/>
                </a:lnTo>
                <a:lnTo>
                  <a:pt x="34" y="66"/>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60" name="Freeform 184"/>
          <p:cNvSpPr>
            <a:spLocks/>
          </p:cNvSpPr>
          <p:nvPr/>
        </p:nvSpPr>
        <p:spPr bwMode="auto">
          <a:xfrm>
            <a:off x="2071688" y="2557463"/>
            <a:ext cx="168275" cy="19050"/>
          </a:xfrm>
          <a:custGeom>
            <a:avLst/>
            <a:gdLst>
              <a:gd name="T0" fmla="*/ 2147483647 w 106"/>
              <a:gd name="T1" fmla="*/ 0 h 12"/>
              <a:gd name="T2" fmla="*/ 2147483647 w 106"/>
              <a:gd name="T3" fmla="*/ 2147483647 h 12"/>
              <a:gd name="T4" fmla="*/ 0 w 106"/>
              <a:gd name="T5" fmla="*/ 2147483647 h 12"/>
              <a:gd name="T6" fmla="*/ 0 w 106"/>
              <a:gd name="T7" fmla="*/ 2147483647 h 12"/>
              <a:gd name="T8" fmla="*/ 2147483647 w 106"/>
              <a:gd name="T9" fmla="*/ 0 h 12"/>
              <a:gd name="T10" fmla="*/ 0 60000 65536"/>
              <a:gd name="T11" fmla="*/ 0 60000 65536"/>
              <a:gd name="T12" fmla="*/ 0 60000 65536"/>
              <a:gd name="T13" fmla="*/ 0 60000 65536"/>
              <a:gd name="T14" fmla="*/ 0 60000 65536"/>
              <a:gd name="T15" fmla="*/ 0 w 106"/>
              <a:gd name="T16" fmla="*/ 0 h 12"/>
              <a:gd name="T17" fmla="*/ 106 w 106"/>
              <a:gd name="T18" fmla="*/ 12 h 12"/>
            </a:gdLst>
            <a:ahLst/>
            <a:cxnLst>
              <a:cxn ang="T10">
                <a:pos x="T0" y="T1"/>
              </a:cxn>
              <a:cxn ang="T11">
                <a:pos x="T2" y="T3"/>
              </a:cxn>
              <a:cxn ang="T12">
                <a:pos x="T4" y="T5"/>
              </a:cxn>
              <a:cxn ang="T13">
                <a:pos x="T6" y="T7"/>
              </a:cxn>
              <a:cxn ang="T14">
                <a:pos x="T8" y="T9"/>
              </a:cxn>
            </a:cxnLst>
            <a:rect l="T15" t="T16" r="T17" b="T18"/>
            <a:pathLst>
              <a:path w="106" h="12">
                <a:moveTo>
                  <a:pt x="106" y="0"/>
                </a:moveTo>
                <a:lnTo>
                  <a:pt x="106" y="10"/>
                </a:lnTo>
                <a:lnTo>
                  <a:pt x="0" y="12"/>
                </a:lnTo>
                <a:lnTo>
                  <a:pt x="0" y="2"/>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61" name="Line 185"/>
          <p:cNvSpPr>
            <a:spLocks noChangeShapeType="1"/>
          </p:cNvSpPr>
          <p:nvPr/>
        </p:nvSpPr>
        <p:spPr bwMode="auto">
          <a:xfrm flipH="1" flipV="1">
            <a:off x="2570163" y="2593975"/>
            <a:ext cx="63500" cy="9525"/>
          </a:xfrm>
          <a:prstGeom prst="line">
            <a:avLst/>
          </a:prstGeom>
          <a:noFill/>
          <a:ln w="1588">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62" name="Freeform 186"/>
          <p:cNvSpPr>
            <a:spLocks/>
          </p:cNvSpPr>
          <p:nvPr/>
        </p:nvSpPr>
        <p:spPr bwMode="auto">
          <a:xfrm>
            <a:off x="2566988" y="2586038"/>
            <a:ext cx="71437" cy="25400"/>
          </a:xfrm>
          <a:custGeom>
            <a:avLst/>
            <a:gdLst>
              <a:gd name="T0" fmla="*/ 2147483647 w 45"/>
              <a:gd name="T1" fmla="*/ 0 h 16"/>
              <a:gd name="T2" fmla="*/ 2147483647 w 45"/>
              <a:gd name="T3" fmla="*/ 2147483647 h 16"/>
              <a:gd name="T4" fmla="*/ 2147483647 w 45"/>
              <a:gd name="T5" fmla="*/ 2147483647 h 16"/>
              <a:gd name="T6" fmla="*/ 0 w 45"/>
              <a:gd name="T7" fmla="*/ 2147483647 h 16"/>
              <a:gd name="T8" fmla="*/ 2147483647 w 45"/>
              <a:gd name="T9" fmla="*/ 0 h 16"/>
              <a:gd name="T10" fmla="*/ 0 60000 65536"/>
              <a:gd name="T11" fmla="*/ 0 60000 65536"/>
              <a:gd name="T12" fmla="*/ 0 60000 65536"/>
              <a:gd name="T13" fmla="*/ 0 60000 65536"/>
              <a:gd name="T14" fmla="*/ 0 60000 65536"/>
              <a:gd name="T15" fmla="*/ 0 w 45"/>
              <a:gd name="T16" fmla="*/ 0 h 16"/>
              <a:gd name="T17" fmla="*/ 45 w 45"/>
              <a:gd name="T18" fmla="*/ 16 h 16"/>
            </a:gdLst>
            <a:ahLst/>
            <a:cxnLst>
              <a:cxn ang="T10">
                <a:pos x="T0" y="T1"/>
              </a:cxn>
              <a:cxn ang="T11">
                <a:pos x="T2" y="T3"/>
              </a:cxn>
              <a:cxn ang="T12">
                <a:pos x="T4" y="T5"/>
              </a:cxn>
              <a:cxn ang="T13">
                <a:pos x="T6" y="T7"/>
              </a:cxn>
              <a:cxn ang="T14">
                <a:pos x="T8" y="T9"/>
              </a:cxn>
            </a:cxnLst>
            <a:rect l="T15" t="T16" r="T17" b="T18"/>
            <a:pathLst>
              <a:path w="45" h="16">
                <a:moveTo>
                  <a:pt x="1" y="0"/>
                </a:moveTo>
                <a:lnTo>
                  <a:pt x="45" y="6"/>
                </a:lnTo>
                <a:lnTo>
                  <a:pt x="43" y="16"/>
                </a:lnTo>
                <a:lnTo>
                  <a:pt x="0" y="11"/>
                </a:lnTo>
                <a:lnTo>
                  <a:pt x="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63" name="Line 187"/>
          <p:cNvSpPr>
            <a:spLocks noChangeShapeType="1"/>
          </p:cNvSpPr>
          <p:nvPr/>
        </p:nvSpPr>
        <p:spPr bwMode="auto">
          <a:xfrm flipH="1" flipV="1">
            <a:off x="2433638" y="2578100"/>
            <a:ext cx="63500" cy="6350"/>
          </a:xfrm>
          <a:prstGeom prst="line">
            <a:avLst/>
          </a:prstGeom>
          <a:noFill/>
          <a:ln w="1588">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64" name="Freeform 188"/>
          <p:cNvSpPr>
            <a:spLocks/>
          </p:cNvSpPr>
          <p:nvPr/>
        </p:nvSpPr>
        <p:spPr bwMode="auto">
          <a:xfrm>
            <a:off x="2430463" y="2568575"/>
            <a:ext cx="69850" cy="25400"/>
          </a:xfrm>
          <a:custGeom>
            <a:avLst/>
            <a:gdLst>
              <a:gd name="T0" fmla="*/ 2147483647 w 44"/>
              <a:gd name="T1" fmla="*/ 2147483647 h 16"/>
              <a:gd name="T2" fmla="*/ 0 w 44"/>
              <a:gd name="T3" fmla="*/ 2147483647 h 16"/>
              <a:gd name="T4" fmla="*/ 2147483647 w 44"/>
              <a:gd name="T5" fmla="*/ 0 h 16"/>
              <a:gd name="T6" fmla="*/ 2147483647 w 44"/>
              <a:gd name="T7" fmla="*/ 2147483647 h 16"/>
              <a:gd name="T8" fmla="*/ 2147483647 w 44"/>
              <a:gd name="T9" fmla="*/ 2147483647 h 16"/>
              <a:gd name="T10" fmla="*/ 0 60000 65536"/>
              <a:gd name="T11" fmla="*/ 0 60000 65536"/>
              <a:gd name="T12" fmla="*/ 0 60000 65536"/>
              <a:gd name="T13" fmla="*/ 0 60000 65536"/>
              <a:gd name="T14" fmla="*/ 0 60000 65536"/>
              <a:gd name="T15" fmla="*/ 0 w 44"/>
              <a:gd name="T16" fmla="*/ 0 h 16"/>
              <a:gd name="T17" fmla="*/ 44 w 44"/>
              <a:gd name="T18" fmla="*/ 16 h 16"/>
            </a:gdLst>
            <a:ahLst/>
            <a:cxnLst>
              <a:cxn ang="T10">
                <a:pos x="T0" y="T1"/>
              </a:cxn>
              <a:cxn ang="T11">
                <a:pos x="T2" y="T3"/>
              </a:cxn>
              <a:cxn ang="T12">
                <a:pos x="T4" y="T5"/>
              </a:cxn>
              <a:cxn ang="T13">
                <a:pos x="T6" y="T7"/>
              </a:cxn>
              <a:cxn ang="T14">
                <a:pos x="T8" y="T9"/>
              </a:cxn>
            </a:cxnLst>
            <a:rect l="T15" t="T16" r="T17" b="T18"/>
            <a:pathLst>
              <a:path w="44" h="16">
                <a:moveTo>
                  <a:pt x="43" y="16"/>
                </a:moveTo>
                <a:lnTo>
                  <a:pt x="0" y="10"/>
                </a:lnTo>
                <a:lnTo>
                  <a:pt x="1" y="0"/>
                </a:lnTo>
                <a:lnTo>
                  <a:pt x="44" y="6"/>
                </a:lnTo>
                <a:lnTo>
                  <a:pt x="43"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65" name="Line 189"/>
          <p:cNvSpPr>
            <a:spLocks noChangeShapeType="1"/>
          </p:cNvSpPr>
          <p:nvPr/>
        </p:nvSpPr>
        <p:spPr bwMode="auto">
          <a:xfrm flipH="1" flipV="1">
            <a:off x="2263775" y="3244850"/>
            <a:ext cx="65088" cy="3175"/>
          </a:xfrm>
          <a:prstGeom prst="line">
            <a:avLst/>
          </a:prstGeom>
          <a:noFill/>
          <a:ln w="1588">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66" name="Freeform 190"/>
          <p:cNvSpPr>
            <a:spLocks/>
          </p:cNvSpPr>
          <p:nvPr/>
        </p:nvSpPr>
        <p:spPr bwMode="auto">
          <a:xfrm>
            <a:off x="2260600" y="3235325"/>
            <a:ext cx="69850" cy="22225"/>
          </a:xfrm>
          <a:custGeom>
            <a:avLst/>
            <a:gdLst>
              <a:gd name="T0" fmla="*/ 2147483647 w 44"/>
              <a:gd name="T1" fmla="*/ 0 h 14"/>
              <a:gd name="T2" fmla="*/ 2147483647 w 44"/>
              <a:gd name="T3" fmla="*/ 2147483647 h 14"/>
              <a:gd name="T4" fmla="*/ 2147483647 w 44"/>
              <a:gd name="T5" fmla="*/ 2147483647 h 14"/>
              <a:gd name="T6" fmla="*/ 0 w 44"/>
              <a:gd name="T7" fmla="*/ 2147483647 h 14"/>
              <a:gd name="T8" fmla="*/ 2147483647 w 44"/>
              <a:gd name="T9" fmla="*/ 0 h 14"/>
              <a:gd name="T10" fmla="*/ 0 60000 65536"/>
              <a:gd name="T11" fmla="*/ 0 60000 65536"/>
              <a:gd name="T12" fmla="*/ 0 60000 65536"/>
              <a:gd name="T13" fmla="*/ 0 60000 65536"/>
              <a:gd name="T14" fmla="*/ 0 60000 65536"/>
              <a:gd name="T15" fmla="*/ 0 w 44"/>
              <a:gd name="T16" fmla="*/ 0 h 14"/>
              <a:gd name="T17" fmla="*/ 44 w 44"/>
              <a:gd name="T18" fmla="*/ 14 h 14"/>
            </a:gdLst>
            <a:ahLst/>
            <a:cxnLst>
              <a:cxn ang="T10">
                <a:pos x="T0" y="T1"/>
              </a:cxn>
              <a:cxn ang="T11">
                <a:pos x="T2" y="T3"/>
              </a:cxn>
              <a:cxn ang="T12">
                <a:pos x="T4" y="T5"/>
              </a:cxn>
              <a:cxn ang="T13">
                <a:pos x="T6" y="T7"/>
              </a:cxn>
              <a:cxn ang="T14">
                <a:pos x="T8" y="T9"/>
              </a:cxn>
            </a:cxnLst>
            <a:rect l="T15" t="T16" r="T17" b="T18"/>
            <a:pathLst>
              <a:path w="44" h="14">
                <a:moveTo>
                  <a:pt x="1" y="0"/>
                </a:moveTo>
                <a:lnTo>
                  <a:pt x="44" y="4"/>
                </a:lnTo>
                <a:lnTo>
                  <a:pt x="44" y="14"/>
                </a:lnTo>
                <a:lnTo>
                  <a:pt x="0" y="10"/>
                </a:lnTo>
                <a:lnTo>
                  <a:pt x="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67" name="Line 191"/>
          <p:cNvSpPr>
            <a:spLocks noChangeShapeType="1"/>
          </p:cNvSpPr>
          <p:nvPr/>
        </p:nvSpPr>
        <p:spPr bwMode="auto">
          <a:xfrm flipH="1" flipV="1">
            <a:off x="2127250" y="3232150"/>
            <a:ext cx="65088" cy="6350"/>
          </a:xfrm>
          <a:prstGeom prst="line">
            <a:avLst/>
          </a:prstGeom>
          <a:noFill/>
          <a:ln w="1588">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168" name="Freeform 192"/>
          <p:cNvSpPr>
            <a:spLocks/>
          </p:cNvSpPr>
          <p:nvPr/>
        </p:nvSpPr>
        <p:spPr bwMode="auto">
          <a:xfrm>
            <a:off x="2124075" y="3224213"/>
            <a:ext cx="69850" cy="22225"/>
          </a:xfrm>
          <a:custGeom>
            <a:avLst/>
            <a:gdLst>
              <a:gd name="T0" fmla="*/ 2147483647 w 44"/>
              <a:gd name="T1" fmla="*/ 2147483647 h 14"/>
              <a:gd name="T2" fmla="*/ 0 w 44"/>
              <a:gd name="T3" fmla="*/ 2147483647 h 14"/>
              <a:gd name="T4" fmla="*/ 2147483647 w 44"/>
              <a:gd name="T5" fmla="*/ 0 h 14"/>
              <a:gd name="T6" fmla="*/ 2147483647 w 44"/>
              <a:gd name="T7" fmla="*/ 2147483647 h 14"/>
              <a:gd name="T8" fmla="*/ 2147483647 w 44"/>
              <a:gd name="T9" fmla="*/ 2147483647 h 14"/>
              <a:gd name="T10" fmla="*/ 0 60000 65536"/>
              <a:gd name="T11" fmla="*/ 0 60000 65536"/>
              <a:gd name="T12" fmla="*/ 0 60000 65536"/>
              <a:gd name="T13" fmla="*/ 0 60000 65536"/>
              <a:gd name="T14" fmla="*/ 0 60000 65536"/>
              <a:gd name="T15" fmla="*/ 0 w 44"/>
              <a:gd name="T16" fmla="*/ 0 h 14"/>
              <a:gd name="T17" fmla="*/ 44 w 44"/>
              <a:gd name="T18" fmla="*/ 14 h 14"/>
            </a:gdLst>
            <a:ahLst/>
            <a:cxnLst>
              <a:cxn ang="T10">
                <a:pos x="T0" y="T1"/>
              </a:cxn>
              <a:cxn ang="T11">
                <a:pos x="T2" y="T3"/>
              </a:cxn>
              <a:cxn ang="T12">
                <a:pos x="T4" y="T5"/>
              </a:cxn>
              <a:cxn ang="T13">
                <a:pos x="T6" y="T7"/>
              </a:cxn>
              <a:cxn ang="T14">
                <a:pos x="T8" y="T9"/>
              </a:cxn>
            </a:cxnLst>
            <a:rect l="T15" t="T16" r="T17" b="T18"/>
            <a:pathLst>
              <a:path w="44" h="14">
                <a:moveTo>
                  <a:pt x="43" y="14"/>
                </a:moveTo>
                <a:lnTo>
                  <a:pt x="0" y="10"/>
                </a:lnTo>
                <a:lnTo>
                  <a:pt x="1" y="0"/>
                </a:lnTo>
                <a:lnTo>
                  <a:pt x="44" y="3"/>
                </a:lnTo>
                <a:lnTo>
                  <a:pt x="43"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69" name="Rectangle 193"/>
          <p:cNvSpPr>
            <a:spLocks noChangeArrowheads="1"/>
          </p:cNvSpPr>
          <p:nvPr/>
        </p:nvSpPr>
        <p:spPr bwMode="auto">
          <a:xfrm>
            <a:off x="1898650" y="3106738"/>
            <a:ext cx="1555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700">
                <a:solidFill>
                  <a:srgbClr val="000000"/>
                </a:solidFill>
              </a:rPr>
              <a:t>N</a:t>
            </a:r>
            <a:endParaRPr lang="en-GB">
              <a:latin typeface="Comic Sans MS" pitchFamily="66" charset="0"/>
            </a:endParaRPr>
          </a:p>
        </p:txBody>
      </p:sp>
      <p:sp>
        <p:nvSpPr>
          <p:cNvPr id="89170" name="Rectangle 194"/>
          <p:cNvSpPr>
            <a:spLocks noChangeArrowheads="1"/>
          </p:cNvSpPr>
          <p:nvPr/>
        </p:nvSpPr>
        <p:spPr bwMode="auto">
          <a:xfrm>
            <a:off x="1371600" y="3448050"/>
            <a:ext cx="1555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700">
                <a:solidFill>
                  <a:srgbClr val="000000"/>
                </a:solidFill>
              </a:rPr>
              <a:t>N</a:t>
            </a:r>
            <a:endParaRPr lang="en-GB">
              <a:latin typeface="Comic Sans MS" pitchFamily="66" charset="0"/>
            </a:endParaRPr>
          </a:p>
        </p:txBody>
      </p:sp>
      <p:sp>
        <p:nvSpPr>
          <p:cNvPr id="89171" name="Rectangle 195"/>
          <p:cNvSpPr>
            <a:spLocks noChangeArrowheads="1"/>
          </p:cNvSpPr>
          <p:nvPr/>
        </p:nvSpPr>
        <p:spPr bwMode="auto">
          <a:xfrm>
            <a:off x="792163" y="3032125"/>
            <a:ext cx="1555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700">
                <a:solidFill>
                  <a:srgbClr val="000000"/>
                </a:solidFill>
              </a:rPr>
              <a:t>N</a:t>
            </a:r>
            <a:endParaRPr lang="en-GB">
              <a:latin typeface="Comic Sans MS" pitchFamily="66" charset="0"/>
            </a:endParaRPr>
          </a:p>
        </p:txBody>
      </p:sp>
      <p:sp>
        <p:nvSpPr>
          <p:cNvPr id="89172" name="Rectangle 196"/>
          <p:cNvSpPr>
            <a:spLocks noChangeArrowheads="1"/>
          </p:cNvSpPr>
          <p:nvPr/>
        </p:nvSpPr>
        <p:spPr bwMode="auto">
          <a:xfrm>
            <a:off x="1074738" y="2511425"/>
            <a:ext cx="1555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700">
                <a:solidFill>
                  <a:srgbClr val="000000"/>
                </a:solidFill>
              </a:rPr>
              <a:t>N</a:t>
            </a:r>
            <a:endParaRPr lang="en-GB">
              <a:latin typeface="Comic Sans MS" pitchFamily="66" charset="0"/>
            </a:endParaRPr>
          </a:p>
        </p:txBody>
      </p:sp>
      <p:sp>
        <p:nvSpPr>
          <p:cNvPr id="89173" name="Rectangle 197"/>
          <p:cNvSpPr>
            <a:spLocks noChangeArrowheads="1"/>
          </p:cNvSpPr>
          <p:nvPr/>
        </p:nvSpPr>
        <p:spPr bwMode="auto">
          <a:xfrm>
            <a:off x="1885950" y="2446338"/>
            <a:ext cx="1555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700">
                <a:solidFill>
                  <a:srgbClr val="000000"/>
                </a:solidFill>
              </a:rPr>
              <a:t>N</a:t>
            </a:r>
            <a:endParaRPr lang="en-GB">
              <a:latin typeface="Comic Sans MS" pitchFamily="66" charset="0"/>
            </a:endParaRPr>
          </a:p>
        </p:txBody>
      </p:sp>
      <p:sp>
        <p:nvSpPr>
          <p:cNvPr id="89174" name="Rectangle 198"/>
          <p:cNvSpPr>
            <a:spLocks noChangeArrowheads="1"/>
          </p:cNvSpPr>
          <p:nvPr/>
        </p:nvSpPr>
        <p:spPr bwMode="auto">
          <a:xfrm>
            <a:off x="2789238" y="3146425"/>
            <a:ext cx="1555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700">
                <a:solidFill>
                  <a:srgbClr val="000000"/>
                </a:solidFill>
              </a:rPr>
              <a:t>N</a:t>
            </a:r>
            <a:endParaRPr lang="en-GB">
              <a:latin typeface="Comic Sans MS" pitchFamily="66" charset="0"/>
            </a:endParaRPr>
          </a:p>
        </p:txBody>
      </p:sp>
      <p:sp>
        <p:nvSpPr>
          <p:cNvPr id="89175" name="Rectangle 199"/>
          <p:cNvSpPr>
            <a:spLocks noChangeArrowheads="1"/>
          </p:cNvSpPr>
          <p:nvPr/>
        </p:nvSpPr>
        <p:spPr bwMode="auto">
          <a:xfrm>
            <a:off x="3325813" y="3468688"/>
            <a:ext cx="1555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700">
                <a:solidFill>
                  <a:srgbClr val="000000"/>
                </a:solidFill>
              </a:rPr>
              <a:t>N</a:t>
            </a:r>
            <a:endParaRPr lang="en-GB">
              <a:latin typeface="Comic Sans MS" pitchFamily="66" charset="0"/>
            </a:endParaRPr>
          </a:p>
        </p:txBody>
      </p:sp>
      <p:sp>
        <p:nvSpPr>
          <p:cNvPr id="89176" name="Rectangle 200"/>
          <p:cNvSpPr>
            <a:spLocks noChangeArrowheads="1"/>
          </p:cNvSpPr>
          <p:nvPr/>
        </p:nvSpPr>
        <p:spPr bwMode="auto">
          <a:xfrm>
            <a:off x="2700338" y="2522538"/>
            <a:ext cx="1682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700">
                <a:solidFill>
                  <a:srgbClr val="000000"/>
                </a:solidFill>
              </a:rPr>
              <a:t>O</a:t>
            </a:r>
            <a:endParaRPr lang="en-GB">
              <a:latin typeface="Comic Sans MS" pitchFamily="66" charset="0"/>
            </a:endParaRPr>
          </a:p>
        </p:txBody>
      </p:sp>
      <p:sp>
        <p:nvSpPr>
          <p:cNvPr id="89177" name="Rectangle 201"/>
          <p:cNvSpPr>
            <a:spLocks noChangeArrowheads="1"/>
          </p:cNvSpPr>
          <p:nvPr/>
        </p:nvSpPr>
        <p:spPr bwMode="auto">
          <a:xfrm>
            <a:off x="2747963" y="3789363"/>
            <a:ext cx="1682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700">
                <a:solidFill>
                  <a:srgbClr val="000000"/>
                </a:solidFill>
              </a:rPr>
              <a:t>O</a:t>
            </a:r>
            <a:endParaRPr lang="en-GB">
              <a:latin typeface="Comic Sans MS" pitchFamily="66" charset="0"/>
            </a:endParaRPr>
          </a:p>
        </p:txBody>
      </p:sp>
      <p:sp>
        <p:nvSpPr>
          <p:cNvPr id="89178" name="Rectangle 202"/>
          <p:cNvSpPr>
            <a:spLocks noChangeArrowheads="1"/>
          </p:cNvSpPr>
          <p:nvPr/>
        </p:nvSpPr>
        <p:spPr bwMode="auto">
          <a:xfrm>
            <a:off x="3429000" y="2449513"/>
            <a:ext cx="1555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700">
                <a:solidFill>
                  <a:srgbClr val="000000"/>
                </a:solidFill>
              </a:rPr>
              <a:t>C</a:t>
            </a:r>
            <a:endParaRPr lang="en-GB">
              <a:latin typeface="Comic Sans MS" pitchFamily="66" charset="0"/>
            </a:endParaRPr>
          </a:p>
        </p:txBody>
      </p:sp>
      <p:sp>
        <p:nvSpPr>
          <p:cNvPr id="89179" name="Rectangle 203"/>
          <p:cNvSpPr>
            <a:spLocks noChangeArrowheads="1"/>
          </p:cNvSpPr>
          <p:nvPr/>
        </p:nvSpPr>
        <p:spPr bwMode="auto">
          <a:xfrm>
            <a:off x="3568700" y="2449513"/>
            <a:ext cx="1555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700">
                <a:solidFill>
                  <a:srgbClr val="000000"/>
                </a:solidFill>
              </a:rPr>
              <a:t>H</a:t>
            </a:r>
            <a:endParaRPr lang="en-GB">
              <a:latin typeface="Comic Sans MS" pitchFamily="66" charset="0"/>
            </a:endParaRPr>
          </a:p>
        </p:txBody>
      </p:sp>
      <p:sp>
        <p:nvSpPr>
          <p:cNvPr id="89180" name="Rectangle 204"/>
          <p:cNvSpPr>
            <a:spLocks noChangeArrowheads="1"/>
          </p:cNvSpPr>
          <p:nvPr/>
        </p:nvSpPr>
        <p:spPr bwMode="auto">
          <a:xfrm>
            <a:off x="3702050" y="253682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300">
                <a:solidFill>
                  <a:srgbClr val="000000"/>
                </a:solidFill>
              </a:rPr>
              <a:t>3</a:t>
            </a:r>
            <a:endParaRPr lang="en-GB">
              <a:latin typeface="Comic Sans MS" pitchFamily="66" charset="0"/>
            </a:endParaRPr>
          </a:p>
        </p:txBody>
      </p:sp>
      <p:sp>
        <p:nvSpPr>
          <p:cNvPr id="89181" name="Rectangle 205"/>
          <p:cNvSpPr>
            <a:spLocks noChangeArrowheads="1"/>
          </p:cNvSpPr>
          <p:nvPr/>
        </p:nvSpPr>
        <p:spPr bwMode="auto">
          <a:xfrm>
            <a:off x="2433638" y="3151188"/>
            <a:ext cx="1555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700">
                <a:solidFill>
                  <a:srgbClr val="000000"/>
                </a:solidFill>
              </a:rPr>
              <a:t>H</a:t>
            </a:r>
            <a:endParaRPr lang="en-GB">
              <a:latin typeface="Comic Sans MS" pitchFamily="66" charset="0"/>
            </a:endParaRPr>
          </a:p>
        </p:txBody>
      </p:sp>
      <p:sp>
        <p:nvSpPr>
          <p:cNvPr id="89182" name="Rectangle 206"/>
          <p:cNvSpPr>
            <a:spLocks noChangeArrowheads="1"/>
          </p:cNvSpPr>
          <p:nvPr/>
        </p:nvSpPr>
        <p:spPr bwMode="auto">
          <a:xfrm>
            <a:off x="1701800" y="2120900"/>
            <a:ext cx="1555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700">
                <a:solidFill>
                  <a:srgbClr val="000000"/>
                </a:solidFill>
              </a:rPr>
              <a:t>H</a:t>
            </a:r>
            <a:endParaRPr lang="en-GB">
              <a:latin typeface="Comic Sans MS" pitchFamily="66" charset="0"/>
            </a:endParaRPr>
          </a:p>
        </p:txBody>
      </p:sp>
      <p:sp>
        <p:nvSpPr>
          <p:cNvPr id="89183" name="Rectangle 207"/>
          <p:cNvSpPr>
            <a:spLocks noChangeArrowheads="1"/>
          </p:cNvSpPr>
          <p:nvPr/>
        </p:nvSpPr>
        <p:spPr bwMode="auto">
          <a:xfrm>
            <a:off x="2241550" y="2439988"/>
            <a:ext cx="1555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700">
                <a:solidFill>
                  <a:srgbClr val="000000"/>
                </a:solidFill>
              </a:rPr>
              <a:t>H</a:t>
            </a:r>
            <a:endParaRPr lang="en-GB">
              <a:latin typeface="Comic Sans MS" pitchFamily="66" charset="0"/>
            </a:endParaRPr>
          </a:p>
        </p:txBody>
      </p:sp>
      <p:sp>
        <p:nvSpPr>
          <p:cNvPr id="89184" name="Rectangle 209"/>
          <p:cNvSpPr>
            <a:spLocks noGrp="1" noChangeArrowheads="1"/>
          </p:cNvSpPr>
          <p:nvPr>
            <p:ph type="title"/>
          </p:nvPr>
        </p:nvSpPr>
        <p:spPr>
          <a:xfrm>
            <a:off x="673100" y="88900"/>
            <a:ext cx="7772400" cy="1143000"/>
          </a:xfrm>
        </p:spPr>
        <p:txBody>
          <a:bodyPr/>
          <a:lstStyle/>
          <a:p>
            <a:pPr eaLnBrk="1" hangingPunct="1"/>
            <a:r>
              <a:rPr lang="en-GB" sz="3600" smtClean="0">
                <a:solidFill>
                  <a:srgbClr val="800000"/>
                </a:solidFill>
                <a:ea typeface="ＭＳ Ｐゴシック" pitchFamily="34" charset="-128"/>
              </a:rPr>
              <a:t>Hydrogen</a:t>
            </a:r>
            <a:r>
              <a:rPr lang="en-GB" sz="3600" smtClean="0">
                <a:solidFill>
                  <a:srgbClr val="800000"/>
                </a:solidFill>
                <a:latin typeface="Trebuchet MS" pitchFamily="34" charset="0"/>
                <a:ea typeface="ＭＳ Ｐゴシック" pitchFamily="34" charset="-128"/>
              </a:rPr>
              <a:t> </a:t>
            </a:r>
            <a:r>
              <a:rPr lang="en-GB" sz="3600" smtClean="0">
                <a:solidFill>
                  <a:srgbClr val="800000"/>
                </a:solidFill>
                <a:ea typeface="ＭＳ Ｐゴシック" pitchFamily="34" charset="-128"/>
              </a:rPr>
              <a:t>bonding</a:t>
            </a:r>
            <a:endParaRPr lang="en-GB" sz="3600" smtClean="0">
              <a:solidFill>
                <a:srgbClr val="800000"/>
              </a:solidFill>
              <a:latin typeface="Trebuchet MS" pitchFamily="34" charset="0"/>
              <a:ea typeface="ＭＳ Ｐゴシック" pitchFamily="34" charset="-128"/>
            </a:endParaRPr>
          </a:p>
        </p:txBody>
      </p:sp>
      <p:sp>
        <p:nvSpPr>
          <p:cNvPr id="89185" name="Line 210"/>
          <p:cNvSpPr>
            <a:spLocks noChangeShapeType="1"/>
          </p:cNvSpPr>
          <p:nvPr/>
        </p:nvSpPr>
        <p:spPr bwMode="auto">
          <a:xfrm flipV="1">
            <a:off x="2971800" y="2914650"/>
            <a:ext cx="355600" cy="63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685800" y="0"/>
            <a:ext cx="7772400" cy="1584325"/>
          </a:xfrm>
        </p:spPr>
        <p:txBody>
          <a:bodyPr/>
          <a:lstStyle/>
          <a:p>
            <a:pPr eaLnBrk="1" hangingPunct="1"/>
            <a:r>
              <a:rPr lang="en-US" sz="3600" smtClean="0">
                <a:solidFill>
                  <a:srgbClr val="800000"/>
                </a:solidFill>
                <a:ea typeface="ＭＳ Ｐゴシック" pitchFamily="34" charset="-128"/>
              </a:rPr>
              <a:t>Sequence complementarity of DNA strands</a:t>
            </a:r>
          </a:p>
        </p:txBody>
      </p:sp>
      <p:sp>
        <p:nvSpPr>
          <p:cNvPr id="91138" name="Rectangle 3"/>
          <p:cNvSpPr>
            <a:spLocks noChangeArrowheads="1"/>
          </p:cNvSpPr>
          <p:nvPr/>
        </p:nvSpPr>
        <p:spPr bwMode="auto">
          <a:xfrm>
            <a:off x="1141413" y="1971675"/>
            <a:ext cx="4475162"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a:latin typeface="Calibri" pitchFamily="34" charset="0"/>
              </a:rPr>
              <a:t>Most important aspect of DNA double helix: Specificity of pairing of bases. Adenine always pairs with Thymine. Guanine always pairs with Cytosine.</a:t>
            </a:r>
          </a:p>
          <a:p>
            <a:pPr>
              <a:spcBef>
                <a:spcPct val="50000"/>
              </a:spcBef>
            </a:pPr>
            <a:r>
              <a:rPr lang="en-GB">
                <a:latin typeface="Calibri" pitchFamily="34" charset="0"/>
              </a:rPr>
              <a:t>The two strands are complementary in their sequence. If the sequence of one strand is known, the sequence of the other strand follows.</a:t>
            </a:r>
          </a:p>
        </p:txBody>
      </p:sp>
      <p:grpSp>
        <p:nvGrpSpPr>
          <p:cNvPr id="91139" name="Group 4"/>
          <p:cNvGrpSpPr>
            <a:grpSpLocks/>
          </p:cNvGrpSpPr>
          <p:nvPr/>
        </p:nvGrpSpPr>
        <p:grpSpPr bwMode="auto">
          <a:xfrm>
            <a:off x="6240463" y="1984375"/>
            <a:ext cx="2311400" cy="4225925"/>
            <a:chOff x="955" y="162"/>
            <a:chExt cx="1456" cy="2662"/>
          </a:xfrm>
        </p:grpSpPr>
        <p:sp>
          <p:nvSpPr>
            <p:cNvPr id="91148" name="Text Box 5"/>
            <p:cNvSpPr txBox="1">
              <a:spLocks noChangeArrowheads="1"/>
            </p:cNvSpPr>
            <p:nvPr/>
          </p:nvSpPr>
          <p:spPr bwMode="auto">
            <a:xfrm>
              <a:off x="955" y="346"/>
              <a:ext cx="21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latin typeface="Calibri" pitchFamily="34" charset="0"/>
                </a:rPr>
                <a:t>5</a:t>
              </a:r>
              <a:r>
                <a:rPr lang="ja-JP" altLang="en-US" sz="1400">
                  <a:latin typeface="Calibri" pitchFamily="34" charset="0"/>
                </a:rPr>
                <a:t>’</a:t>
              </a:r>
              <a:endParaRPr lang="en-US" sz="1400">
                <a:latin typeface="Calibri" pitchFamily="34" charset="0"/>
              </a:endParaRPr>
            </a:p>
          </p:txBody>
        </p:sp>
        <p:sp>
          <p:nvSpPr>
            <p:cNvPr id="91149" name="Text Box 6"/>
            <p:cNvSpPr txBox="1">
              <a:spLocks noChangeArrowheads="1"/>
            </p:cNvSpPr>
            <p:nvPr/>
          </p:nvSpPr>
          <p:spPr bwMode="auto">
            <a:xfrm>
              <a:off x="1945" y="2629"/>
              <a:ext cx="21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latin typeface="Calibri" pitchFamily="34" charset="0"/>
                </a:rPr>
                <a:t>5</a:t>
              </a:r>
              <a:r>
                <a:rPr lang="ja-JP" altLang="en-US" sz="1400">
                  <a:latin typeface="Calibri" pitchFamily="34" charset="0"/>
                </a:rPr>
                <a:t>’</a:t>
              </a:r>
              <a:endParaRPr lang="en-US" sz="1400">
                <a:latin typeface="Calibri" pitchFamily="34" charset="0"/>
              </a:endParaRPr>
            </a:p>
          </p:txBody>
        </p:sp>
        <p:sp>
          <p:nvSpPr>
            <p:cNvPr id="91150" name="Text Box 7"/>
            <p:cNvSpPr txBox="1">
              <a:spLocks noChangeArrowheads="1"/>
            </p:cNvSpPr>
            <p:nvPr/>
          </p:nvSpPr>
          <p:spPr bwMode="auto">
            <a:xfrm>
              <a:off x="955" y="2629"/>
              <a:ext cx="21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latin typeface="Calibri" pitchFamily="34" charset="0"/>
                </a:rPr>
                <a:t>3</a:t>
              </a:r>
              <a:r>
                <a:rPr lang="ja-JP" altLang="en-US" sz="1400">
                  <a:latin typeface="Calibri" pitchFamily="34" charset="0"/>
                </a:rPr>
                <a:t>’</a:t>
              </a:r>
              <a:endParaRPr lang="en-US" sz="1400">
                <a:latin typeface="Calibri" pitchFamily="34" charset="0"/>
              </a:endParaRPr>
            </a:p>
          </p:txBody>
        </p:sp>
        <p:sp>
          <p:nvSpPr>
            <p:cNvPr id="91151" name="Text Box 8"/>
            <p:cNvSpPr txBox="1">
              <a:spLocks noChangeArrowheads="1"/>
            </p:cNvSpPr>
            <p:nvPr/>
          </p:nvSpPr>
          <p:spPr bwMode="auto">
            <a:xfrm>
              <a:off x="1945" y="346"/>
              <a:ext cx="21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latin typeface="Calibri" pitchFamily="34" charset="0"/>
                </a:rPr>
                <a:t>3</a:t>
              </a:r>
              <a:r>
                <a:rPr lang="ja-JP" altLang="en-US" sz="1400">
                  <a:latin typeface="Calibri" pitchFamily="34" charset="0"/>
                </a:rPr>
                <a:t>’</a:t>
              </a:r>
              <a:endParaRPr lang="en-US" sz="1400">
                <a:latin typeface="Calibri" pitchFamily="34" charset="0"/>
              </a:endParaRPr>
            </a:p>
          </p:txBody>
        </p:sp>
        <p:grpSp>
          <p:nvGrpSpPr>
            <p:cNvPr id="91152" name="Group 9"/>
            <p:cNvGrpSpPr>
              <a:grpSpLocks/>
            </p:cNvGrpSpPr>
            <p:nvPr/>
          </p:nvGrpSpPr>
          <p:grpSpPr bwMode="auto">
            <a:xfrm>
              <a:off x="996" y="554"/>
              <a:ext cx="1102" cy="2043"/>
              <a:chOff x="996" y="554"/>
              <a:chExt cx="1102" cy="2043"/>
            </a:xfrm>
          </p:grpSpPr>
          <p:grpSp>
            <p:nvGrpSpPr>
              <p:cNvPr id="91154" name="Group 10"/>
              <p:cNvGrpSpPr>
                <a:grpSpLocks/>
              </p:cNvGrpSpPr>
              <p:nvPr/>
            </p:nvGrpSpPr>
            <p:grpSpPr bwMode="auto">
              <a:xfrm>
                <a:off x="996" y="554"/>
                <a:ext cx="352" cy="499"/>
                <a:chOff x="996" y="554"/>
                <a:chExt cx="352" cy="499"/>
              </a:xfrm>
            </p:grpSpPr>
            <p:sp>
              <p:nvSpPr>
                <p:cNvPr id="91270" name="AutoShape 11"/>
                <p:cNvSpPr>
                  <a:spLocks noChangeArrowheads="1"/>
                </p:cNvSpPr>
                <p:nvPr/>
              </p:nvSpPr>
              <p:spPr bwMode="auto">
                <a:xfrm rot="5400000">
                  <a:off x="814" y="736"/>
                  <a:ext cx="499" cy="136"/>
                </a:xfrm>
                <a:prstGeom prst="chevron">
                  <a:avLst>
                    <a:gd name="adj" fmla="val 91728"/>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nvGrpSpPr>
                <p:cNvPr id="91271" name="Group 12"/>
                <p:cNvGrpSpPr>
                  <a:grpSpLocks/>
                </p:cNvGrpSpPr>
                <p:nvPr/>
              </p:nvGrpSpPr>
              <p:grpSpPr bwMode="auto">
                <a:xfrm>
                  <a:off x="1139" y="698"/>
                  <a:ext cx="209" cy="212"/>
                  <a:chOff x="1139" y="698"/>
                  <a:chExt cx="209" cy="212"/>
                </a:xfrm>
              </p:grpSpPr>
              <p:sp>
                <p:nvSpPr>
                  <p:cNvPr id="91272" name="Rectangle 13"/>
                  <p:cNvSpPr>
                    <a:spLocks noChangeArrowheads="1"/>
                  </p:cNvSpPr>
                  <p:nvPr/>
                </p:nvSpPr>
                <p:spPr bwMode="auto">
                  <a:xfrm>
                    <a:off x="1139" y="713"/>
                    <a:ext cx="209" cy="182"/>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91273" name="Text Box 14"/>
                  <p:cNvSpPr txBox="1">
                    <a:spLocks noChangeArrowheads="1"/>
                  </p:cNvSpPr>
                  <p:nvPr/>
                </p:nvSpPr>
                <p:spPr bwMode="auto">
                  <a:xfrm>
                    <a:off x="1140" y="698"/>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t>C</a:t>
                    </a:r>
                  </a:p>
                </p:txBody>
              </p:sp>
            </p:grpSp>
          </p:grpSp>
          <p:grpSp>
            <p:nvGrpSpPr>
              <p:cNvPr id="91155" name="Group 15"/>
              <p:cNvGrpSpPr>
                <a:grpSpLocks/>
              </p:cNvGrpSpPr>
              <p:nvPr/>
            </p:nvGrpSpPr>
            <p:grpSpPr bwMode="auto">
              <a:xfrm>
                <a:off x="996" y="938"/>
                <a:ext cx="509" cy="499"/>
                <a:chOff x="484" y="554"/>
                <a:chExt cx="509" cy="499"/>
              </a:xfrm>
            </p:grpSpPr>
            <p:sp>
              <p:nvSpPr>
                <p:cNvPr id="91266" name="AutoShape 16"/>
                <p:cNvSpPr>
                  <a:spLocks noChangeArrowheads="1"/>
                </p:cNvSpPr>
                <p:nvPr/>
              </p:nvSpPr>
              <p:spPr bwMode="auto">
                <a:xfrm rot="5400000">
                  <a:off x="302" y="736"/>
                  <a:ext cx="499" cy="136"/>
                </a:xfrm>
                <a:prstGeom prst="chevron">
                  <a:avLst>
                    <a:gd name="adj" fmla="val 91728"/>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nvGrpSpPr>
                <p:cNvPr id="91267" name="Group 17"/>
                <p:cNvGrpSpPr>
                  <a:grpSpLocks/>
                </p:cNvGrpSpPr>
                <p:nvPr/>
              </p:nvGrpSpPr>
              <p:grpSpPr bwMode="auto">
                <a:xfrm>
                  <a:off x="626" y="698"/>
                  <a:ext cx="367" cy="212"/>
                  <a:chOff x="1138" y="1068"/>
                  <a:chExt cx="367" cy="212"/>
                </a:xfrm>
              </p:grpSpPr>
              <p:sp>
                <p:nvSpPr>
                  <p:cNvPr id="91268" name="Rectangle 18"/>
                  <p:cNvSpPr>
                    <a:spLocks noChangeArrowheads="1"/>
                  </p:cNvSpPr>
                  <p:nvPr/>
                </p:nvSpPr>
                <p:spPr bwMode="auto">
                  <a:xfrm>
                    <a:off x="1138" y="1083"/>
                    <a:ext cx="367" cy="182"/>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91269" name="Text Box 19"/>
                  <p:cNvSpPr txBox="1">
                    <a:spLocks noChangeArrowheads="1"/>
                  </p:cNvSpPr>
                  <p:nvPr/>
                </p:nvSpPr>
                <p:spPr bwMode="auto">
                  <a:xfrm>
                    <a:off x="1221" y="1068"/>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t>A</a:t>
                    </a:r>
                    <a:endParaRPr lang="en-US" sz="2000">
                      <a:latin typeface="Comic Sans MS" pitchFamily="66" charset="0"/>
                    </a:endParaRPr>
                  </a:p>
                </p:txBody>
              </p:sp>
            </p:grpSp>
          </p:grpSp>
          <p:grpSp>
            <p:nvGrpSpPr>
              <p:cNvPr id="91156" name="Group 20"/>
              <p:cNvGrpSpPr>
                <a:grpSpLocks/>
              </p:cNvGrpSpPr>
              <p:nvPr/>
            </p:nvGrpSpPr>
            <p:grpSpPr bwMode="auto">
              <a:xfrm>
                <a:off x="1743" y="938"/>
                <a:ext cx="353" cy="499"/>
                <a:chOff x="1899" y="1042"/>
                <a:chExt cx="353" cy="499"/>
              </a:xfrm>
            </p:grpSpPr>
            <p:grpSp>
              <p:nvGrpSpPr>
                <p:cNvPr id="91262" name="Group 21"/>
                <p:cNvGrpSpPr>
                  <a:grpSpLocks/>
                </p:cNvGrpSpPr>
                <p:nvPr/>
              </p:nvGrpSpPr>
              <p:grpSpPr bwMode="auto">
                <a:xfrm>
                  <a:off x="1899" y="1186"/>
                  <a:ext cx="209" cy="212"/>
                  <a:chOff x="1515" y="1050"/>
                  <a:chExt cx="209" cy="212"/>
                </a:xfrm>
              </p:grpSpPr>
              <p:sp>
                <p:nvSpPr>
                  <p:cNvPr id="91264" name="Rectangle 22"/>
                  <p:cNvSpPr>
                    <a:spLocks noChangeArrowheads="1"/>
                  </p:cNvSpPr>
                  <p:nvPr/>
                </p:nvSpPr>
                <p:spPr bwMode="auto">
                  <a:xfrm>
                    <a:off x="1515" y="1065"/>
                    <a:ext cx="209" cy="182"/>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91265" name="Text Box 23"/>
                  <p:cNvSpPr txBox="1">
                    <a:spLocks noChangeArrowheads="1"/>
                  </p:cNvSpPr>
                  <p:nvPr/>
                </p:nvSpPr>
                <p:spPr bwMode="auto">
                  <a:xfrm>
                    <a:off x="1523" y="1050"/>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t>T</a:t>
                    </a:r>
                  </a:p>
                </p:txBody>
              </p:sp>
            </p:grpSp>
            <p:sp>
              <p:nvSpPr>
                <p:cNvPr id="91263" name="AutoShape 24"/>
                <p:cNvSpPr>
                  <a:spLocks noChangeArrowheads="1"/>
                </p:cNvSpPr>
                <p:nvPr/>
              </p:nvSpPr>
              <p:spPr bwMode="auto">
                <a:xfrm rot="16200000" flipV="1">
                  <a:off x="1934" y="1224"/>
                  <a:ext cx="499" cy="136"/>
                </a:xfrm>
                <a:prstGeom prst="chevron">
                  <a:avLst>
                    <a:gd name="adj" fmla="val 91728"/>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91157" name="Group 25"/>
              <p:cNvGrpSpPr>
                <a:grpSpLocks/>
              </p:cNvGrpSpPr>
              <p:nvPr/>
            </p:nvGrpSpPr>
            <p:grpSpPr bwMode="auto">
              <a:xfrm>
                <a:off x="996" y="1322"/>
                <a:ext cx="510" cy="499"/>
                <a:chOff x="652" y="554"/>
                <a:chExt cx="510" cy="499"/>
              </a:xfrm>
            </p:grpSpPr>
            <p:sp>
              <p:nvSpPr>
                <p:cNvPr id="91258" name="AutoShape 26"/>
                <p:cNvSpPr>
                  <a:spLocks noChangeArrowheads="1"/>
                </p:cNvSpPr>
                <p:nvPr/>
              </p:nvSpPr>
              <p:spPr bwMode="auto">
                <a:xfrm rot="5400000">
                  <a:off x="470" y="736"/>
                  <a:ext cx="499" cy="136"/>
                </a:xfrm>
                <a:prstGeom prst="chevron">
                  <a:avLst>
                    <a:gd name="adj" fmla="val 91728"/>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nvGrpSpPr>
                <p:cNvPr id="91259" name="Group 27"/>
                <p:cNvGrpSpPr>
                  <a:grpSpLocks/>
                </p:cNvGrpSpPr>
                <p:nvPr/>
              </p:nvGrpSpPr>
              <p:grpSpPr bwMode="auto">
                <a:xfrm>
                  <a:off x="795" y="698"/>
                  <a:ext cx="367" cy="212"/>
                  <a:chOff x="1362" y="704"/>
                  <a:chExt cx="367" cy="212"/>
                </a:xfrm>
              </p:grpSpPr>
              <p:sp>
                <p:nvSpPr>
                  <p:cNvPr id="91260" name="Rectangle 28"/>
                  <p:cNvSpPr>
                    <a:spLocks noChangeArrowheads="1"/>
                  </p:cNvSpPr>
                  <p:nvPr/>
                </p:nvSpPr>
                <p:spPr bwMode="auto">
                  <a:xfrm>
                    <a:off x="1362" y="719"/>
                    <a:ext cx="367" cy="182"/>
                  </a:xfrm>
                  <a:prstGeom prst="rect">
                    <a:avLst/>
                  </a:prstGeom>
                  <a:solidFill>
                    <a:schemeClr val="folHlink"/>
                  </a:solidFill>
                  <a:ln w="9525">
                    <a:solidFill>
                      <a:schemeClr val="tx1"/>
                    </a:solidFill>
                    <a:miter lim="800000"/>
                    <a:headEnd/>
                    <a:tailEnd/>
                  </a:ln>
                </p:spPr>
                <p:txBody>
                  <a:bodyPr wrap="none" anchor="ctr"/>
                  <a:lstStyle/>
                  <a:p>
                    <a:endParaRPr lang="en-US">
                      <a:latin typeface="Calibri" pitchFamily="34" charset="0"/>
                    </a:endParaRPr>
                  </a:p>
                </p:txBody>
              </p:sp>
              <p:sp>
                <p:nvSpPr>
                  <p:cNvPr id="91261" name="Text Box 29"/>
                  <p:cNvSpPr txBox="1">
                    <a:spLocks noChangeArrowheads="1"/>
                  </p:cNvSpPr>
                  <p:nvPr/>
                </p:nvSpPr>
                <p:spPr bwMode="auto">
                  <a:xfrm>
                    <a:off x="1437" y="704"/>
                    <a:ext cx="2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t>G</a:t>
                    </a:r>
                    <a:endParaRPr lang="en-US" sz="2000">
                      <a:latin typeface="Comic Sans MS" pitchFamily="66" charset="0"/>
                    </a:endParaRPr>
                  </a:p>
                </p:txBody>
              </p:sp>
            </p:grpSp>
          </p:grpSp>
          <p:grpSp>
            <p:nvGrpSpPr>
              <p:cNvPr id="91158" name="Group 30"/>
              <p:cNvGrpSpPr>
                <a:grpSpLocks/>
              </p:cNvGrpSpPr>
              <p:nvPr/>
            </p:nvGrpSpPr>
            <p:grpSpPr bwMode="auto">
              <a:xfrm>
                <a:off x="996" y="2094"/>
                <a:ext cx="352" cy="499"/>
                <a:chOff x="668" y="554"/>
                <a:chExt cx="352" cy="499"/>
              </a:xfrm>
            </p:grpSpPr>
            <p:sp>
              <p:nvSpPr>
                <p:cNvPr id="91254" name="AutoShape 31"/>
                <p:cNvSpPr>
                  <a:spLocks noChangeArrowheads="1"/>
                </p:cNvSpPr>
                <p:nvPr/>
              </p:nvSpPr>
              <p:spPr bwMode="auto">
                <a:xfrm rot="5400000">
                  <a:off x="486" y="736"/>
                  <a:ext cx="499" cy="136"/>
                </a:xfrm>
                <a:prstGeom prst="chevron">
                  <a:avLst>
                    <a:gd name="adj" fmla="val 91728"/>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nvGrpSpPr>
                <p:cNvPr id="91255" name="Group 32"/>
                <p:cNvGrpSpPr>
                  <a:grpSpLocks/>
                </p:cNvGrpSpPr>
                <p:nvPr/>
              </p:nvGrpSpPr>
              <p:grpSpPr bwMode="auto">
                <a:xfrm>
                  <a:off x="811" y="698"/>
                  <a:ext cx="209" cy="212"/>
                  <a:chOff x="1515" y="1050"/>
                  <a:chExt cx="209" cy="212"/>
                </a:xfrm>
              </p:grpSpPr>
              <p:sp>
                <p:nvSpPr>
                  <p:cNvPr id="91256" name="Rectangle 33"/>
                  <p:cNvSpPr>
                    <a:spLocks noChangeArrowheads="1"/>
                  </p:cNvSpPr>
                  <p:nvPr/>
                </p:nvSpPr>
                <p:spPr bwMode="auto">
                  <a:xfrm>
                    <a:off x="1515" y="1065"/>
                    <a:ext cx="209" cy="182"/>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91257" name="Text Box 34"/>
                  <p:cNvSpPr txBox="1">
                    <a:spLocks noChangeArrowheads="1"/>
                  </p:cNvSpPr>
                  <p:nvPr/>
                </p:nvSpPr>
                <p:spPr bwMode="auto">
                  <a:xfrm>
                    <a:off x="1523" y="1050"/>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t>T</a:t>
                    </a:r>
                  </a:p>
                </p:txBody>
              </p:sp>
            </p:grpSp>
          </p:grpSp>
          <p:grpSp>
            <p:nvGrpSpPr>
              <p:cNvPr id="91159" name="Group 35"/>
              <p:cNvGrpSpPr>
                <a:grpSpLocks/>
              </p:cNvGrpSpPr>
              <p:nvPr/>
            </p:nvGrpSpPr>
            <p:grpSpPr bwMode="auto">
              <a:xfrm>
                <a:off x="1743" y="1322"/>
                <a:ext cx="355" cy="499"/>
                <a:chOff x="1743" y="1322"/>
                <a:chExt cx="355" cy="499"/>
              </a:xfrm>
            </p:grpSpPr>
            <p:grpSp>
              <p:nvGrpSpPr>
                <p:cNvPr id="91250" name="Group 36"/>
                <p:cNvGrpSpPr>
                  <a:grpSpLocks/>
                </p:cNvGrpSpPr>
                <p:nvPr/>
              </p:nvGrpSpPr>
              <p:grpSpPr bwMode="auto">
                <a:xfrm>
                  <a:off x="1743" y="1466"/>
                  <a:ext cx="209" cy="212"/>
                  <a:chOff x="1139" y="698"/>
                  <a:chExt cx="209" cy="212"/>
                </a:xfrm>
              </p:grpSpPr>
              <p:sp>
                <p:nvSpPr>
                  <p:cNvPr id="91252" name="Rectangle 37"/>
                  <p:cNvSpPr>
                    <a:spLocks noChangeArrowheads="1"/>
                  </p:cNvSpPr>
                  <p:nvPr/>
                </p:nvSpPr>
                <p:spPr bwMode="auto">
                  <a:xfrm>
                    <a:off x="1139" y="713"/>
                    <a:ext cx="209" cy="182"/>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91253" name="Text Box 38"/>
                  <p:cNvSpPr txBox="1">
                    <a:spLocks noChangeArrowheads="1"/>
                  </p:cNvSpPr>
                  <p:nvPr/>
                </p:nvSpPr>
                <p:spPr bwMode="auto">
                  <a:xfrm>
                    <a:off x="1140" y="698"/>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t>C</a:t>
                    </a:r>
                  </a:p>
                </p:txBody>
              </p:sp>
            </p:grpSp>
            <p:sp>
              <p:nvSpPr>
                <p:cNvPr id="91251" name="AutoShape 39"/>
                <p:cNvSpPr>
                  <a:spLocks noChangeArrowheads="1"/>
                </p:cNvSpPr>
                <p:nvPr/>
              </p:nvSpPr>
              <p:spPr bwMode="auto">
                <a:xfrm rot="16200000" flipV="1">
                  <a:off x="1780" y="1504"/>
                  <a:ext cx="499" cy="136"/>
                </a:xfrm>
                <a:prstGeom prst="chevron">
                  <a:avLst>
                    <a:gd name="adj" fmla="val 91728"/>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91160" name="Group 40"/>
              <p:cNvGrpSpPr>
                <a:grpSpLocks/>
              </p:cNvGrpSpPr>
              <p:nvPr/>
            </p:nvGrpSpPr>
            <p:grpSpPr bwMode="auto">
              <a:xfrm>
                <a:off x="1584" y="2098"/>
                <a:ext cx="511" cy="499"/>
                <a:chOff x="1580" y="2098"/>
                <a:chExt cx="511" cy="499"/>
              </a:xfrm>
            </p:grpSpPr>
            <p:grpSp>
              <p:nvGrpSpPr>
                <p:cNvPr id="91246" name="Group 41"/>
                <p:cNvGrpSpPr>
                  <a:grpSpLocks/>
                </p:cNvGrpSpPr>
                <p:nvPr/>
              </p:nvGrpSpPr>
              <p:grpSpPr bwMode="auto">
                <a:xfrm>
                  <a:off x="1580" y="2242"/>
                  <a:ext cx="367" cy="212"/>
                  <a:chOff x="1138" y="1068"/>
                  <a:chExt cx="367" cy="212"/>
                </a:xfrm>
              </p:grpSpPr>
              <p:sp>
                <p:nvSpPr>
                  <p:cNvPr id="91248" name="Rectangle 42"/>
                  <p:cNvSpPr>
                    <a:spLocks noChangeArrowheads="1"/>
                  </p:cNvSpPr>
                  <p:nvPr/>
                </p:nvSpPr>
                <p:spPr bwMode="auto">
                  <a:xfrm>
                    <a:off x="1138" y="1083"/>
                    <a:ext cx="367" cy="182"/>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91249" name="Text Box 43"/>
                  <p:cNvSpPr txBox="1">
                    <a:spLocks noChangeArrowheads="1"/>
                  </p:cNvSpPr>
                  <p:nvPr/>
                </p:nvSpPr>
                <p:spPr bwMode="auto">
                  <a:xfrm>
                    <a:off x="1221" y="1068"/>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t>A</a:t>
                    </a:r>
                    <a:endParaRPr lang="en-US" sz="2000">
                      <a:latin typeface="Comic Sans MS" pitchFamily="66" charset="0"/>
                    </a:endParaRPr>
                  </a:p>
                </p:txBody>
              </p:sp>
            </p:grpSp>
            <p:sp>
              <p:nvSpPr>
                <p:cNvPr id="91247" name="AutoShape 44"/>
                <p:cNvSpPr>
                  <a:spLocks noChangeArrowheads="1"/>
                </p:cNvSpPr>
                <p:nvPr/>
              </p:nvSpPr>
              <p:spPr bwMode="auto">
                <a:xfrm rot="16200000" flipV="1">
                  <a:off x="1773" y="2280"/>
                  <a:ext cx="499" cy="136"/>
                </a:xfrm>
                <a:prstGeom prst="chevron">
                  <a:avLst>
                    <a:gd name="adj" fmla="val 91728"/>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91161" name="Group 45"/>
              <p:cNvGrpSpPr>
                <a:grpSpLocks/>
              </p:cNvGrpSpPr>
              <p:nvPr/>
            </p:nvGrpSpPr>
            <p:grpSpPr bwMode="auto">
              <a:xfrm>
                <a:off x="1583" y="554"/>
                <a:ext cx="515" cy="499"/>
                <a:chOff x="1583" y="554"/>
                <a:chExt cx="515" cy="499"/>
              </a:xfrm>
            </p:grpSpPr>
            <p:sp>
              <p:nvSpPr>
                <p:cNvPr id="91242" name="AutoShape 46"/>
                <p:cNvSpPr>
                  <a:spLocks noChangeArrowheads="1"/>
                </p:cNvSpPr>
                <p:nvPr/>
              </p:nvSpPr>
              <p:spPr bwMode="auto">
                <a:xfrm rot="16200000" flipV="1">
                  <a:off x="1780" y="736"/>
                  <a:ext cx="499" cy="136"/>
                </a:xfrm>
                <a:prstGeom prst="chevron">
                  <a:avLst>
                    <a:gd name="adj" fmla="val 91728"/>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nvGrpSpPr>
                <p:cNvPr id="91243" name="Group 47"/>
                <p:cNvGrpSpPr>
                  <a:grpSpLocks/>
                </p:cNvGrpSpPr>
                <p:nvPr/>
              </p:nvGrpSpPr>
              <p:grpSpPr bwMode="auto">
                <a:xfrm>
                  <a:off x="1583" y="698"/>
                  <a:ext cx="367" cy="212"/>
                  <a:chOff x="1559" y="696"/>
                  <a:chExt cx="367" cy="212"/>
                </a:xfrm>
              </p:grpSpPr>
              <p:sp>
                <p:nvSpPr>
                  <p:cNvPr id="91244" name="Rectangle 48"/>
                  <p:cNvSpPr>
                    <a:spLocks noChangeArrowheads="1"/>
                  </p:cNvSpPr>
                  <p:nvPr/>
                </p:nvSpPr>
                <p:spPr bwMode="auto">
                  <a:xfrm>
                    <a:off x="1559" y="711"/>
                    <a:ext cx="367" cy="182"/>
                  </a:xfrm>
                  <a:prstGeom prst="rect">
                    <a:avLst/>
                  </a:prstGeom>
                  <a:solidFill>
                    <a:schemeClr val="folHlink"/>
                  </a:solidFill>
                  <a:ln w="9525">
                    <a:solidFill>
                      <a:schemeClr val="tx1"/>
                    </a:solidFill>
                    <a:miter lim="800000"/>
                    <a:headEnd/>
                    <a:tailEnd/>
                  </a:ln>
                </p:spPr>
                <p:txBody>
                  <a:bodyPr wrap="none" anchor="ctr"/>
                  <a:lstStyle/>
                  <a:p>
                    <a:endParaRPr lang="en-US">
                      <a:latin typeface="Calibri" pitchFamily="34" charset="0"/>
                    </a:endParaRPr>
                  </a:p>
                </p:txBody>
              </p:sp>
              <p:sp>
                <p:nvSpPr>
                  <p:cNvPr id="91245" name="Text Box 49"/>
                  <p:cNvSpPr txBox="1">
                    <a:spLocks noChangeArrowheads="1"/>
                  </p:cNvSpPr>
                  <p:nvPr/>
                </p:nvSpPr>
                <p:spPr bwMode="auto">
                  <a:xfrm>
                    <a:off x="1634" y="696"/>
                    <a:ext cx="2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t>G</a:t>
                    </a:r>
                    <a:endParaRPr lang="en-US" sz="2000">
                      <a:latin typeface="Comic Sans MS" pitchFamily="66" charset="0"/>
                    </a:endParaRPr>
                  </a:p>
                </p:txBody>
              </p:sp>
            </p:grpSp>
          </p:grpSp>
          <p:grpSp>
            <p:nvGrpSpPr>
              <p:cNvPr id="91162" name="Group 50"/>
              <p:cNvGrpSpPr>
                <a:grpSpLocks/>
              </p:cNvGrpSpPr>
              <p:nvPr/>
            </p:nvGrpSpPr>
            <p:grpSpPr bwMode="auto">
              <a:xfrm>
                <a:off x="1351" y="771"/>
                <a:ext cx="225" cy="56"/>
                <a:chOff x="1351" y="771"/>
                <a:chExt cx="225" cy="56"/>
              </a:xfrm>
            </p:grpSpPr>
            <p:grpSp>
              <p:nvGrpSpPr>
                <p:cNvPr id="91227" name="Group 51"/>
                <p:cNvGrpSpPr>
                  <a:grpSpLocks/>
                </p:cNvGrpSpPr>
                <p:nvPr/>
              </p:nvGrpSpPr>
              <p:grpSpPr bwMode="auto">
                <a:xfrm>
                  <a:off x="1351" y="771"/>
                  <a:ext cx="225" cy="0"/>
                  <a:chOff x="1351" y="771"/>
                  <a:chExt cx="225" cy="0"/>
                </a:xfrm>
              </p:grpSpPr>
              <p:sp>
                <p:nvSpPr>
                  <p:cNvPr id="91238" name="Line 52"/>
                  <p:cNvSpPr>
                    <a:spLocks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39" name="Line 53"/>
                  <p:cNvSpPr>
                    <a:spLocks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40" name="Line 54"/>
                  <p:cNvSpPr>
                    <a:spLocks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41" name="Line 55"/>
                  <p:cNvSpPr>
                    <a:spLocks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91228" name="Group 56"/>
                <p:cNvGrpSpPr>
                  <a:grpSpLocks/>
                </p:cNvGrpSpPr>
                <p:nvPr/>
              </p:nvGrpSpPr>
              <p:grpSpPr bwMode="auto">
                <a:xfrm>
                  <a:off x="1351" y="799"/>
                  <a:ext cx="225" cy="0"/>
                  <a:chOff x="1351" y="771"/>
                  <a:chExt cx="225" cy="0"/>
                </a:xfrm>
              </p:grpSpPr>
              <p:sp>
                <p:nvSpPr>
                  <p:cNvPr id="91234" name="Line 57"/>
                  <p:cNvSpPr>
                    <a:spLocks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35" name="Line 58"/>
                  <p:cNvSpPr>
                    <a:spLocks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36" name="Line 59"/>
                  <p:cNvSpPr>
                    <a:spLocks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37" name="Line 60"/>
                  <p:cNvSpPr>
                    <a:spLocks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91229" name="Group 61"/>
                <p:cNvGrpSpPr>
                  <a:grpSpLocks/>
                </p:cNvGrpSpPr>
                <p:nvPr/>
              </p:nvGrpSpPr>
              <p:grpSpPr bwMode="auto">
                <a:xfrm>
                  <a:off x="1351" y="827"/>
                  <a:ext cx="225" cy="0"/>
                  <a:chOff x="1351" y="771"/>
                  <a:chExt cx="225" cy="0"/>
                </a:xfrm>
              </p:grpSpPr>
              <p:sp>
                <p:nvSpPr>
                  <p:cNvPr id="91230" name="Line 62"/>
                  <p:cNvSpPr>
                    <a:spLocks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31" name="Line 63"/>
                  <p:cNvSpPr>
                    <a:spLocks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32" name="Line 64"/>
                  <p:cNvSpPr>
                    <a:spLocks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33" name="Line 65"/>
                  <p:cNvSpPr>
                    <a:spLocks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nvGrpSpPr>
              <p:cNvPr id="91163" name="Group 66"/>
              <p:cNvGrpSpPr>
                <a:grpSpLocks/>
              </p:cNvGrpSpPr>
              <p:nvPr/>
            </p:nvGrpSpPr>
            <p:grpSpPr bwMode="auto">
              <a:xfrm>
                <a:off x="1511" y="1163"/>
                <a:ext cx="225" cy="32"/>
                <a:chOff x="1511" y="1163"/>
                <a:chExt cx="225" cy="32"/>
              </a:xfrm>
            </p:grpSpPr>
            <p:grpSp>
              <p:nvGrpSpPr>
                <p:cNvPr id="91217" name="Group 67"/>
                <p:cNvGrpSpPr>
                  <a:grpSpLocks/>
                </p:cNvGrpSpPr>
                <p:nvPr/>
              </p:nvGrpSpPr>
              <p:grpSpPr bwMode="auto">
                <a:xfrm>
                  <a:off x="1511" y="1163"/>
                  <a:ext cx="225" cy="0"/>
                  <a:chOff x="1351" y="771"/>
                  <a:chExt cx="225" cy="0"/>
                </a:xfrm>
              </p:grpSpPr>
              <p:sp>
                <p:nvSpPr>
                  <p:cNvPr id="91223" name="Line 68"/>
                  <p:cNvSpPr>
                    <a:spLocks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24" name="Line 69"/>
                  <p:cNvSpPr>
                    <a:spLocks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25" name="Line 70"/>
                  <p:cNvSpPr>
                    <a:spLocks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26" name="Line 71"/>
                  <p:cNvSpPr>
                    <a:spLocks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91218" name="Group 72"/>
                <p:cNvGrpSpPr>
                  <a:grpSpLocks/>
                </p:cNvGrpSpPr>
                <p:nvPr/>
              </p:nvGrpSpPr>
              <p:grpSpPr bwMode="auto">
                <a:xfrm>
                  <a:off x="1511" y="1195"/>
                  <a:ext cx="225" cy="0"/>
                  <a:chOff x="1351" y="771"/>
                  <a:chExt cx="225" cy="0"/>
                </a:xfrm>
              </p:grpSpPr>
              <p:sp>
                <p:nvSpPr>
                  <p:cNvPr id="91219" name="Line 73"/>
                  <p:cNvSpPr>
                    <a:spLocks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20" name="Line 74"/>
                  <p:cNvSpPr>
                    <a:spLocks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21" name="Line 75"/>
                  <p:cNvSpPr>
                    <a:spLocks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22" name="Line 76"/>
                  <p:cNvSpPr>
                    <a:spLocks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nvGrpSpPr>
              <p:cNvPr id="91164" name="Group 77"/>
              <p:cNvGrpSpPr>
                <a:grpSpLocks/>
              </p:cNvGrpSpPr>
              <p:nvPr/>
            </p:nvGrpSpPr>
            <p:grpSpPr bwMode="auto">
              <a:xfrm>
                <a:off x="996" y="1710"/>
                <a:ext cx="510" cy="499"/>
                <a:chOff x="652" y="554"/>
                <a:chExt cx="510" cy="499"/>
              </a:xfrm>
            </p:grpSpPr>
            <p:sp>
              <p:nvSpPr>
                <p:cNvPr id="91213" name="AutoShape 78"/>
                <p:cNvSpPr>
                  <a:spLocks noChangeArrowheads="1"/>
                </p:cNvSpPr>
                <p:nvPr/>
              </p:nvSpPr>
              <p:spPr bwMode="auto">
                <a:xfrm rot="5400000">
                  <a:off x="470" y="736"/>
                  <a:ext cx="499" cy="136"/>
                </a:xfrm>
                <a:prstGeom prst="chevron">
                  <a:avLst>
                    <a:gd name="adj" fmla="val 91728"/>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nvGrpSpPr>
                <p:cNvPr id="91214" name="Group 79"/>
                <p:cNvGrpSpPr>
                  <a:grpSpLocks/>
                </p:cNvGrpSpPr>
                <p:nvPr/>
              </p:nvGrpSpPr>
              <p:grpSpPr bwMode="auto">
                <a:xfrm>
                  <a:off x="795" y="698"/>
                  <a:ext cx="367" cy="212"/>
                  <a:chOff x="1362" y="704"/>
                  <a:chExt cx="367" cy="212"/>
                </a:xfrm>
              </p:grpSpPr>
              <p:sp>
                <p:nvSpPr>
                  <p:cNvPr id="91215" name="Rectangle 80"/>
                  <p:cNvSpPr>
                    <a:spLocks noChangeArrowheads="1"/>
                  </p:cNvSpPr>
                  <p:nvPr/>
                </p:nvSpPr>
                <p:spPr bwMode="auto">
                  <a:xfrm>
                    <a:off x="1362" y="719"/>
                    <a:ext cx="367" cy="182"/>
                  </a:xfrm>
                  <a:prstGeom prst="rect">
                    <a:avLst/>
                  </a:prstGeom>
                  <a:solidFill>
                    <a:schemeClr val="folHlink"/>
                  </a:solidFill>
                  <a:ln w="9525">
                    <a:solidFill>
                      <a:schemeClr val="tx1"/>
                    </a:solidFill>
                    <a:miter lim="800000"/>
                    <a:headEnd/>
                    <a:tailEnd/>
                  </a:ln>
                </p:spPr>
                <p:txBody>
                  <a:bodyPr wrap="none" anchor="ctr"/>
                  <a:lstStyle/>
                  <a:p>
                    <a:endParaRPr lang="en-US">
                      <a:latin typeface="Calibri" pitchFamily="34" charset="0"/>
                    </a:endParaRPr>
                  </a:p>
                </p:txBody>
              </p:sp>
              <p:sp>
                <p:nvSpPr>
                  <p:cNvPr id="91216" name="Text Box 81"/>
                  <p:cNvSpPr txBox="1">
                    <a:spLocks noChangeArrowheads="1"/>
                  </p:cNvSpPr>
                  <p:nvPr/>
                </p:nvSpPr>
                <p:spPr bwMode="auto">
                  <a:xfrm>
                    <a:off x="1437" y="704"/>
                    <a:ext cx="2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t>G</a:t>
                    </a:r>
                    <a:endParaRPr lang="en-US" sz="2000">
                      <a:latin typeface="Comic Sans MS" pitchFamily="66" charset="0"/>
                    </a:endParaRPr>
                  </a:p>
                </p:txBody>
              </p:sp>
            </p:grpSp>
          </p:grpSp>
          <p:grpSp>
            <p:nvGrpSpPr>
              <p:cNvPr id="91165" name="Group 82"/>
              <p:cNvGrpSpPr>
                <a:grpSpLocks/>
              </p:cNvGrpSpPr>
              <p:nvPr/>
            </p:nvGrpSpPr>
            <p:grpSpPr bwMode="auto">
              <a:xfrm>
                <a:off x="1515" y="1551"/>
                <a:ext cx="225" cy="56"/>
                <a:chOff x="1351" y="771"/>
                <a:chExt cx="225" cy="56"/>
              </a:xfrm>
            </p:grpSpPr>
            <p:grpSp>
              <p:nvGrpSpPr>
                <p:cNvPr id="91198" name="Group 83"/>
                <p:cNvGrpSpPr>
                  <a:grpSpLocks/>
                </p:cNvGrpSpPr>
                <p:nvPr/>
              </p:nvGrpSpPr>
              <p:grpSpPr bwMode="auto">
                <a:xfrm>
                  <a:off x="1351" y="771"/>
                  <a:ext cx="225" cy="0"/>
                  <a:chOff x="1351" y="771"/>
                  <a:chExt cx="225" cy="0"/>
                </a:xfrm>
              </p:grpSpPr>
              <p:sp>
                <p:nvSpPr>
                  <p:cNvPr id="91209" name="Line 84"/>
                  <p:cNvSpPr>
                    <a:spLocks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10" name="Line 85"/>
                  <p:cNvSpPr>
                    <a:spLocks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11" name="Line 86"/>
                  <p:cNvSpPr>
                    <a:spLocks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12" name="Line 87"/>
                  <p:cNvSpPr>
                    <a:spLocks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91199" name="Group 88"/>
                <p:cNvGrpSpPr>
                  <a:grpSpLocks/>
                </p:cNvGrpSpPr>
                <p:nvPr/>
              </p:nvGrpSpPr>
              <p:grpSpPr bwMode="auto">
                <a:xfrm>
                  <a:off x="1351" y="799"/>
                  <a:ext cx="225" cy="0"/>
                  <a:chOff x="1351" y="771"/>
                  <a:chExt cx="225" cy="0"/>
                </a:xfrm>
              </p:grpSpPr>
              <p:sp>
                <p:nvSpPr>
                  <p:cNvPr id="91205" name="Line 89"/>
                  <p:cNvSpPr>
                    <a:spLocks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06" name="Line 90"/>
                  <p:cNvSpPr>
                    <a:spLocks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07" name="Line 91"/>
                  <p:cNvSpPr>
                    <a:spLocks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08" name="Line 92"/>
                  <p:cNvSpPr>
                    <a:spLocks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91200" name="Group 93"/>
                <p:cNvGrpSpPr>
                  <a:grpSpLocks/>
                </p:cNvGrpSpPr>
                <p:nvPr/>
              </p:nvGrpSpPr>
              <p:grpSpPr bwMode="auto">
                <a:xfrm>
                  <a:off x="1351" y="827"/>
                  <a:ext cx="225" cy="0"/>
                  <a:chOff x="1351" y="771"/>
                  <a:chExt cx="225" cy="0"/>
                </a:xfrm>
              </p:grpSpPr>
              <p:sp>
                <p:nvSpPr>
                  <p:cNvPr id="91201" name="Line 94"/>
                  <p:cNvSpPr>
                    <a:spLocks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02" name="Line 95"/>
                  <p:cNvSpPr>
                    <a:spLocks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03" name="Line 96"/>
                  <p:cNvSpPr>
                    <a:spLocks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204" name="Line 97"/>
                  <p:cNvSpPr>
                    <a:spLocks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nvGrpSpPr>
              <p:cNvPr id="91166" name="Group 98"/>
              <p:cNvGrpSpPr>
                <a:grpSpLocks/>
              </p:cNvGrpSpPr>
              <p:nvPr/>
            </p:nvGrpSpPr>
            <p:grpSpPr bwMode="auto">
              <a:xfrm>
                <a:off x="1743" y="1710"/>
                <a:ext cx="355" cy="499"/>
                <a:chOff x="1743" y="1322"/>
                <a:chExt cx="355" cy="499"/>
              </a:xfrm>
            </p:grpSpPr>
            <p:grpSp>
              <p:nvGrpSpPr>
                <p:cNvPr id="91194" name="Group 99"/>
                <p:cNvGrpSpPr>
                  <a:grpSpLocks/>
                </p:cNvGrpSpPr>
                <p:nvPr/>
              </p:nvGrpSpPr>
              <p:grpSpPr bwMode="auto">
                <a:xfrm>
                  <a:off x="1743" y="1466"/>
                  <a:ext cx="209" cy="212"/>
                  <a:chOff x="1139" y="698"/>
                  <a:chExt cx="209" cy="212"/>
                </a:xfrm>
              </p:grpSpPr>
              <p:sp>
                <p:nvSpPr>
                  <p:cNvPr id="91196" name="Rectangle 100"/>
                  <p:cNvSpPr>
                    <a:spLocks noChangeArrowheads="1"/>
                  </p:cNvSpPr>
                  <p:nvPr/>
                </p:nvSpPr>
                <p:spPr bwMode="auto">
                  <a:xfrm>
                    <a:off x="1139" y="713"/>
                    <a:ext cx="209" cy="182"/>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91197" name="Text Box 101"/>
                  <p:cNvSpPr txBox="1">
                    <a:spLocks noChangeArrowheads="1"/>
                  </p:cNvSpPr>
                  <p:nvPr/>
                </p:nvSpPr>
                <p:spPr bwMode="auto">
                  <a:xfrm>
                    <a:off x="1140" y="698"/>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t>C</a:t>
                    </a:r>
                  </a:p>
                </p:txBody>
              </p:sp>
            </p:grpSp>
            <p:sp>
              <p:nvSpPr>
                <p:cNvPr id="91195" name="AutoShape 102"/>
                <p:cNvSpPr>
                  <a:spLocks noChangeArrowheads="1"/>
                </p:cNvSpPr>
                <p:nvPr/>
              </p:nvSpPr>
              <p:spPr bwMode="auto">
                <a:xfrm rot="16200000" flipV="1">
                  <a:off x="1780" y="1504"/>
                  <a:ext cx="499" cy="136"/>
                </a:xfrm>
                <a:prstGeom prst="chevron">
                  <a:avLst>
                    <a:gd name="adj" fmla="val 91728"/>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91167" name="Group 103"/>
              <p:cNvGrpSpPr>
                <a:grpSpLocks/>
              </p:cNvGrpSpPr>
              <p:nvPr/>
            </p:nvGrpSpPr>
            <p:grpSpPr bwMode="auto">
              <a:xfrm>
                <a:off x="1515" y="1927"/>
                <a:ext cx="225" cy="56"/>
                <a:chOff x="1351" y="771"/>
                <a:chExt cx="225" cy="56"/>
              </a:xfrm>
            </p:grpSpPr>
            <p:grpSp>
              <p:nvGrpSpPr>
                <p:cNvPr id="91179" name="Group 104"/>
                <p:cNvGrpSpPr>
                  <a:grpSpLocks/>
                </p:cNvGrpSpPr>
                <p:nvPr/>
              </p:nvGrpSpPr>
              <p:grpSpPr bwMode="auto">
                <a:xfrm>
                  <a:off x="1351" y="771"/>
                  <a:ext cx="225" cy="0"/>
                  <a:chOff x="1351" y="771"/>
                  <a:chExt cx="225" cy="0"/>
                </a:xfrm>
              </p:grpSpPr>
              <p:sp>
                <p:nvSpPr>
                  <p:cNvPr id="91190" name="Line 105"/>
                  <p:cNvSpPr>
                    <a:spLocks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191" name="Line 106"/>
                  <p:cNvSpPr>
                    <a:spLocks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192" name="Line 107"/>
                  <p:cNvSpPr>
                    <a:spLocks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193" name="Line 108"/>
                  <p:cNvSpPr>
                    <a:spLocks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91180" name="Group 109"/>
                <p:cNvGrpSpPr>
                  <a:grpSpLocks/>
                </p:cNvGrpSpPr>
                <p:nvPr/>
              </p:nvGrpSpPr>
              <p:grpSpPr bwMode="auto">
                <a:xfrm>
                  <a:off x="1351" y="799"/>
                  <a:ext cx="225" cy="0"/>
                  <a:chOff x="1351" y="771"/>
                  <a:chExt cx="225" cy="0"/>
                </a:xfrm>
              </p:grpSpPr>
              <p:sp>
                <p:nvSpPr>
                  <p:cNvPr id="91186" name="Line 110"/>
                  <p:cNvSpPr>
                    <a:spLocks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187" name="Line 111"/>
                  <p:cNvSpPr>
                    <a:spLocks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188" name="Line 112"/>
                  <p:cNvSpPr>
                    <a:spLocks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189" name="Line 113"/>
                  <p:cNvSpPr>
                    <a:spLocks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91181" name="Group 114"/>
                <p:cNvGrpSpPr>
                  <a:grpSpLocks/>
                </p:cNvGrpSpPr>
                <p:nvPr/>
              </p:nvGrpSpPr>
              <p:grpSpPr bwMode="auto">
                <a:xfrm>
                  <a:off x="1351" y="827"/>
                  <a:ext cx="225" cy="0"/>
                  <a:chOff x="1351" y="771"/>
                  <a:chExt cx="225" cy="0"/>
                </a:xfrm>
              </p:grpSpPr>
              <p:sp>
                <p:nvSpPr>
                  <p:cNvPr id="91182" name="Line 115"/>
                  <p:cNvSpPr>
                    <a:spLocks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183" name="Line 116"/>
                  <p:cNvSpPr>
                    <a:spLocks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184" name="Line 117"/>
                  <p:cNvSpPr>
                    <a:spLocks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185" name="Line 118"/>
                  <p:cNvSpPr>
                    <a:spLocks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nvGrpSpPr>
              <p:cNvPr id="91168" name="Group 119"/>
              <p:cNvGrpSpPr>
                <a:grpSpLocks/>
              </p:cNvGrpSpPr>
              <p:nvPr/>
            </p:nvGrpSpPr>
            <p:grpSpPr bwMode="auto">
              <a:xfrm>
                <a:off x="1351" y="2327"/>
                <a:ext cx="225" cy="32"/>
                <a:chOff x="1511" y="1163"/>
                <a:chExt cx="225" cy="32"/>
              </a:xfrm>
            </p:grpSpPr>
            <p:grpSp>
              <p:nvGrpSpPr>
                <p:cNvPr id="91169" name="Group 120"/>
                <p:cNvGrpSpPr>
                  <a:grpSpLocks/>
                </p:cNvGrpSpPr>
                <p:nvPr/>
              </p:nvGrpSpPr>
              <p:grpSpPr bwMode="auto">
                <a:xfrm>
                  <a:off x="1511" y="1163"/>
                  <a:ext cx="225" cy="0"/>
                  <a:chOff x="1351" y="771"/>
                  <a:chExt cx="225" cy="0"/>
                </a:xfrm>
              </p:grpSpPr>
              <p:sp>
                <p:nvSpPr>
                  <p:cNvPr id="91175" name="Line 121"/>
                  <p:cNvSpPr>
                    <a:spLocks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176" name="Line 122"/>
                  <p:cNvSpPr>
                    <a:spLocks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177" name="Line 123"/>
                  <p:cNvSpPr>
                    <a:spLocks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178" name="Line 124"/>
                  <p:cNvSpPr>
                    <a:spLocks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91170" name="Group 125"/>
                <p:cNvGrpSpPr>
                  <a:grpSpLocks/>
                </p:cNvGrpSpPr>
                <p:nvPr/>
              </p:nvGrpSpPr>
              <p:grpSpPr bwMode="auto">
                <a:xfrm>
                  <a:off x="1511" y="1195"/>
                  <a:ext cx="225" cy="0"/>
                  <a:chOff x="1351" y="771"/>
                  <a:chExt cx="225" cy="0"/>
                </a:xfrm>
              </p:grpSpPr>
              <p:sp>
                <p:nvSpPr>
                  <p:cNvPr id="91171" name="Line 126"/>
                  <p:cNvSpPr>
                    <a:spLocks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172" name="Line 127"/>
                  <p:cNvSpPr>
                    <a:spLocks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173" name="Line 128"/>
                  <p:cNvSpPr>
                    <a:spLocks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1174" name="Line 129"/>
                  <p:cNvSpPr>
                    <a:spLocks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sp>
          <p:nvSpPr>
            <p:cNvPr id="91153" name="Text Box 130"/>
            <p:cNvSpPr txBox="1">
              <a:spLocks noChangeArrowheads="1"/>
            </p:cNvSpPr>
            <p:nvPr/>
          </p:nvSpPr>
          <p:spPr bwMode="auto">
            <a:xfrm>
              <a:off x="1238" y="162"/>
              <a:ext cx="1173" cy="220"/>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Hydrogen bonds</a:t>
              </a:r>
            </a:p>
          </p:txBody>
        </p:sp>
      </p:grpSp>
      <p:sp>
        <p:nvSpPr>
          <p:cNvPr id="91140" name="Line 131"/>
          <p:cNvSpPr>
            <a:spLocks noChangeShapeType="1"/>
          </p:cNvSpPr>
          <p:nvPr/>
        </p:nvSpPr>
        <p:spPr bwMode="auto">
          <a:xfrm flipH="1">
            <a:off x="7078663" y="2362200"/>
            <a:ext cx="0" cy="538163"/>
          </a:xfrm>
          <a:prstGeom prst="line">
            <a:avLst/>
          </a:prstGeom>
          <a:noFill/>
          <a:ln w="25400">
            <a:solidFill>
              <a:srgbClr val="3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636" name="Text Box 132"/>
          <p:cNvSpPr txBox="1">
            <a:spLocks noChangeArrowheads="1"/>
          </p:cNvSpPr>
          <p:nvPr/>
        </p:nvSpPr>
        <p:spPr bwMode="auto">
          <a:xfrm>
            <a:off x="1189038" y="4867275"/>
            <a:ext cx="38417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b="1">
                <a:latin typeface="Courier New" pitchFamily="49" charset="0"/>
              </a:rPr>
              <a:t>5</a:t>
            </a:r>
            <a:r>
              <a:rPr lang="en-GB" altLang="en-US" sz="2000" b="1">
                <a:latin typeface="Courier New" pitchFamily="49" charset="0"/>
              </a:rPr>
              <a:t>’</a:t>
            </a:r>
            <a:r>
              <a:rPr lang="en-GB" sz="2000" b="1">
                <a:latin typeface="Courier New" pitchFamily="49" charset="0"/>
              </a:rPr>
              <a:t> </a:t>
            </a:r>
            <a:r>
              <a:rPr lang="en-GB" sz="2000" b="1">
                <a:solidFill>
                  <a:srgbClr val="3333FF"/>
                </a:solidFill>
                <a:latin typeface="Courier New" pitchFamily="49" charset="0"/>
              </a:rPr>
              <a:t>AA</a:t>
            </a:r>
            <a:r>
              <a:rPr lang="en-GB" sz="2000" b="1">
                <a:solidFill>
                  <a:srgbClr val="EF1F1D"/>
                </a:solidFill>
                <a:latin typeface="Courier New" pitchFamily="49" charset="0"/>
              </a:rPr>
              <a:t>T</a:t>
            </a:r>
            <a:r>
              <a:rPr lang="en-GB" sz="2000" b="1">
                <a:solidFill>
                  <a:srgbClr val="5DA31E"/>
                </a:solidFill>
                <a:latin typeface="Courier New" pitchFamily="49" charset="0"/>
              </a:rPr>
              <a:t>C</a:t>
            </a:r>
            <a:r>
              <a:rPr lang="en-GB" sz="2000" b="1">
                <a:latin typeface="Courier New" pitchFamily="49" charset="0"/>
              </a:rPr>
              <a:t>G</a:t>
            </a:r>
            <a:r>
              <a:rPr lang="en-GB" sz="2000" b="1">
                <a:solidFill>
                  <a:srgbClr val="3333FF"/>
                </a:solidFill>
                <a:latin typeface="Courier New" pitchFamily="49" charset="0"/>
              </a:rPr>
              <a:t>AA</a:t>
            </a:r>
            <a:r>
              <a:rPr lang="en-GB" sz="2000" b="1">
                <a:solidFill>
                  <a:srgbClr val="5DA31E"/>
                </a:solidFill>
                <a:latin typeface="Courier New" pitchFamily="49" charset="0"/>
              </a:rPr>
              <a:t>C</a:t>
            </a:r>
            <a:r>
              <a:rPr lang="en-GB" sz="2000" b="1">
                <a:solidFill>
                  <a:srgbClr val="3333FF"/>
                </a:solidFill>
                <a:latin typeface="Courier New" pitchFamily="49" charset="0"/>
              </a:rPr>
              <a:t>A</a:t>
            </a:r>
            <a:r>
              <a:rPr lang="en-GB" sz="2000" b="1">
                <a:solidFill>
                  <a:srgbClr val="5DA31E"/>
                </a:solidFill>
                <a:latin typeface="Courier New" pitchFamily="49" charset="0"/>
              </a:rPr>
              <a:t>CC</a:t>
            </a:r>
            <a:r>
              <a:rPr lang="en-GB" sz="2000" b="1">
                <a:latin typeface="Courier New" pitchFamily="49" charset="0"/>
              </a:rPr>
              <a:t>G</a:t>
            </a:r>
            <a:r>
              <a:rPr lang="en-GB" sz="2000" b="1">
                <a:solidFill>
                  <a:srgbClr val="EF1F1D"/>
                </a:solidFill>
                <a:latin typeface="Courier New" pitchFamily="49" charset="0"/>
              </a:rPr>
              <a:t>T</a:t>
            </a:r>
            <a:r>
              <a:rPr lang="en-GB" sz="2000" b="1">
                <a:solidFill>
                  <a:srgbClr val="3333FF"/>
                </a:solidFill>
                <a:latin typeface="Courier New" pitchFamily="49" charset="0"/>
              </a:rPr>
              <a:t>A</a:t>
            </a:r>
            <a:r>
              <a:rPr lang="en-GB" sz="2000" b="1">
                <a:solidFill>
                  <a:srgbClr val="5DA31E"/>
                </a:solidFill>
                <a:latin typeface="Courier New" pitchFamily="49" charset="0"/>
              </a:rPr>
              <a:t>CC</a:t>
            </a:r>
            <a:r>
              <a:rPr lang="en-GB" sz="2000" b="1">
                <a:latin typeface="Courier New" pitchFamily="49" charset="0"/>
              </a:rPr>
              <a:t>G</a:t>
            </a:r>
            <a:r>
              <a:rPr lang="en-GB" sz="2000" b="1">
                <a:solidFill>
                  <a:srgbClr val="EF1F1D"/>
                </a:solidFill>
                <a:latin typeface="Courier New" pitchFamily="49" charset="0"/>
              </a:rPr>
              <a:t>T</a:t>
            </a:r>
            <a:r>
              <a:rPr lang="en-GB" sz="2000" b="1">
                <a:latin typeface="Courier New" pitchFamily="49" charset="0"/>
              </a:rPr>
              <a:t> 3</a:t>
            </a:r>
            <a:r>
              <a:rPr lang="en-GB" altLang="en-US" sz="2000" b="1">
                <a:latin typeface="Courier New" pitchFamily="49" charset="0"/>
              </a:rPr>
              <a:t>’</a:t>
            </a:r>
            <a:endParaRPr lang="en-GB" sz="2000" b="1">
              <a:latin typeface="Courier New" pitchFamily="49" charset="0"/>
            </a:endParaRPr>
          </a:p>
          <a:p>
            <a:pPr eaLnBrk="1" hangingPunct="1"/>
            <a:r>
              <a:rPr lang="en-GB" sz="2000" b="1">
                <a:latin typeface="Courier New" pitchFamily="49" charset="0"/>
              </a:rPr>
              <a:t>   ||||||||||||||||||  </a:t>
            </a:r>
          </a:p>
          <a:p>
            <a:pPr eaLnBrk="1" hangingPunct="1"/>
            <a:r>
              <a:rPr lang="en-GB" sz="2000" b="1">
                <a:latin typeface="Courier New" pitchFamily="49" charset="0"/>
              </a:rPr>
              <a:t>3</a:t>
            </a:r>
            <a:r>
              <a:rPr lang="en-GB" altLang="en-US" sz="2000" b="1">
                <a:latin typeface="Courier New" pitchFamily="49" charset="0"/>
              </a:rPr>
              <a:t>’</a:t>
            </a:r>
            <a:r>
              <a:rPr lang="en-GB" sz="2000" b="1">
                <a:latin typeface="Courier New" pitchFamily="49" charset="0"/>
              </a:rPr>
              <a:t> </a:t>
            </a:r>
            <a:r>
              <a:rPr lang="en-GB" sz="2000" b="1">
                <a:solidFill>
                  <a:srgbClr val="EF1F1D"/>
                </a:solidFill>
                <a:latin typeface="Courier New" pitchFamily="49" charset="0"/>
              </a:rPr>
              <a:t>T</a:t>
            </a:r>
            <a:endParaRPr lang="en-US" sz="2000" b="1">
              <a:latin typeface="Courier New" pitchFamily="49" charset="0"/>
            </a:endParaRPr>
          </a:p>
        </p:txBody>
      </p:sp>
      <p:sp>
        <p:nvSpPr>
          <p:cNvPr id="21637" name="Text Box 133"/>
          <p:cNvSpPr txBox="1">
            <a:spLocks noChangeArrowheads="1"/>
          </p:cNvSpPr>
          <p:nvPr/>
        </p:nvSpPr>
        <p:spPr bwMode="auto">
          <a:xfrm>
            <a:off x="1189038" y="4867275"/>
            <a:ext cx="38417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b="1">
                <a:latin typeface="Courier New" pitchFamily="49" charset="0"/>
              </a:rPr>
              <a:t>5</a:t>
            </a:r>
            <a:r>
              <a:rPr lang="en-GB" altLang="en-US" sz="2000" b="1">
                <a:latin typeface="Courier New" pitchFamily="49" charset="0"/>
              </a:rPr>
              <a:t>’</a:t>
            </a:r>
            <a:r>
              <a:rPr lang="en-GB" sz="2000" b="1">
                <a:latin typeface="Courier New" pitchFamily="49" charset="0"/>
              </a:rPr>
              <a:t> </a:t>
            </a:r>
            <a:r>
              <a:rPr lang="en-GB" sz="2000" b="1">
                <a:solidFill>
                  <a:srgbClr val="3333FF"/>
                </a:solidFill>
                <a:latin typeface="Courier New" pitchFamily="49" charset="0"/>
              </a:rPr>
              <a:t>AA</a:t>
            </a:r>
            <a:r>
              <a:rPr lang="en-GB" sz="2000" b="1">
                <a:solidFill>
                  <a:srgbClr val="EF1F1D"/>
                </a:solidFill>
                <a:latin typeface="Courier New" pitchFamily="49" charset="0"/>
              </a:rPr>
              <a:t>T</a:t>
            </a:r>
            <a:r>
              <a:rPr lang="en-GB" sz="2000" b="1">
                <a:solidFill>
                  <a:srgbClr val="5DA31E"/>
                </a:solidFill>
                <a:latin typeface="Courier New" pitchFamily="49" charset="0"/>
              </a:rPr>
              <a:t>C</a:t>
            </a:r>
            <a:r>
              <a:rPr lang="en-GB" sz="2000" b="1">
                <a:latin typeface="Courier New" pitchFamily="49" charset="0"/>
              </a:rPr>
              <a:t>G</a:t>
            </a:r>
            <a:r>
              <a:rPr lang="en-GB" sz="2000" b="1">
                <a:solidFill>
                  <a:srgbClr val="3333FF"/>
                </a:solidFill>
                <a:latin typeface="Courier New" pitchFamily="49" charset="0"/>
              </a:rPr>
              <a:t>AA</a:t>
            </a:r>
            <a:r>
              <a:rPr lang="en-GB" sz="2000" b="1">
                <a:solidFill>
                  <a:srgbClr val="5DA31E"/>
                </a:solidFill>
                <a:latin typeface="Courier New" pitchFamily="49" charset="0"/>
              </a:rPr>
              <a:t>C</a:t>
            </a:r>
            <a:r>
              <a:rPr lang="en-GB" sz="2000" b="1">
                <a:solidFill>
                  <a:srgbClr val="3333FF"/>
                </a:solidFill>
                <a:latin typeface="Courier New" pitchFamily="49" charset="0"/>
              </a:rPr>
              <a:t>A</a:t>
            </a:r>
            <a:r>
              <a:rPr lang="en-GB" sz="2000" b="1">
                <a:solidFill>
                  <a:srgbClr val="5DA31E"/>
                </a:solidFill>
                <a:latin typeface="Courier New" pitchFamily="49" charset="0"/>
              </a:rPr>
              <a:t>CC</a:t>
            </a:r>
            <a:r>
              <a:rPr lang="en-GB" sz="2000" b="1">
                <a:latin typeface="Courier New" pitchFamily="49" charset="0"/>
              </a:rPr>
              <a:t>G</a:t>
            </a:r>
            <a:r>
              <a:rPr lang="en-GB" sz="2000" b="1">
                <a:solidFill>
                  <a:srgbClr val="EF1F1D"/>
                </a:solidFill>
                <a:latin typeface="Courier New" pitchFamily="49" charset="0"/>
              </a:rPr>
              <a:t>T</a:t>
            </a:r>
            <a:r>
              <a:rPr lang="en-GB" sz="2000" b="1">
                <a:solidFill>
                  <a:srgbClr val="3333FF"/>
                </a:solidFill>
                <a:latin typeface="Courier New" pitchFamily="49" charset="0"/>
              </a:rPr>
              <a:t>A</a:t>
            </a:r>
            <a:r>
              <a:rPr lang="en-GB" sz="2000" b="1">
                <a:solidFill>
                  <a:srgbClr val="5DA31E"/>
                </a:solidFill>
                <a:latin typeface="Courier New" pitchFamily="49" charset="0"/>
              </a:rPr>
              <a:t>CC</a:t>
            </a:r>
            <a:r>
              <a:rPr lang="en-GB" sz="2000" b="1">
                <a:latin typeface="Courier New" pitchFamily="49" charset="0"/>
              </a:rPr>
              <a:t>G</a:t>
            </a:r>
            <a:r>
              <a:rPr lang="en-GB" sz="2000" b="1">
                <a:solidFill>
                  <a:srgbClr val="EF1F1D"/>
                </a:solidFill>
                <a:latin typeface="Courier New" pitchFamily="49" charset="0"/>
              </a:rPr>
              <a:t>T</a:t>
            </a:r>
            <a:r>
              <a:rPr lang="en-GB" sz="2000" b="1">
                <a:latin typeface="Courier New" pitchFamily="49" charset="0"/>
              </a:rPr>
              <a:t> 3</a:t>
            </a:r>
            <a:r>
              <a:rPr lang="en-GB" altLang="en-US" sz="2000" b="1">
                <a:latin typeface="Courier New" pitchFamily="49" charset="0"/>
              </a:rPr>
              <a:t>’</a:t>
            </a:r>
            <a:endParaRPr lang="en-GB" sz="2000" b="1">
              <a:latin typeface="Courier New" pitchFamily="49" charset="0"/>
            </a:endParaRPr>
          </a:p>
          <a:p>
            <a:pPr eaLnBrk="1" hangingPunct="1"/>
            <a:r>
              <a:rPr lang="en-GB" sz="2000" b="1">
                <a:latin typeface="Courier New" pitchFamily="49" charset="0"/>
              </a:rPr>
              <a:t>   ||||||||||||||||||  </a:t>
            </a:r>
          </a:p>
          <a:p>
            <a:pPr eaLnBrk="1" hangingPunct="1"/>
            <a:r>
              <a:rPr lang="en-GB" sz="2000" b="1">
                <a:latin typeface="Courier New" pitchFamily="49" charset="0"/>
              </a:rPr>
              <a:t>3</a:t>
            </a:r>
            <a:r>
              <a:rPr lang="en-GB" altLang="en-US" sz="2000" b="1">
                <a:latin typeface="Courier New" pitchFamily="49" charset="0"/>
              </a:rPr>
              <a:t>’</a:t>
            </a:r>
            <a:r>
              <a:rPr lang="en-GB" sz="2000" b="1">
                <a:latin typeface="Courier New" pitchFamily="49" charset="0"/>
              </a:rPr>
              <a:t> </a:t>
            </a:r>
            <a:r>
              <a:rPr lang="en-GB" sz="2000" b="1">
                <a:solidFill>
                  <a:srgbClr val="EF1F1D"/>
                </a:solidFill>
                <a:latin typeface="Courier New" pitchFamily="49" charset="0"/>
              </a:rPr>
              <a:t>TT</a:t>
            </a:r>
            <a:endParaRPr lang="en-US" sz="2000" b="1">
              <a:latin typeface="Courier New" pitchFamily="49" charset="0"/>
            </a:endParaRPr>
          </a:p>
        </p:txBody>
      </p:sp>
      <p:sp>
        <p:nvSpPr>
          <p:cNvPr id="21639" name="Text Box 135"/>
          <p:cNvSpPr txBox="1">
            <a:spLocks noChangeArrowheads="1"/>
          </p:cNvSpPr>
          <p:nvPr/>
        </p:nvSpPr>
        <p:spPr bwMode="auto">
          <a:xfrm>
            <a:off x="1189038" y="4867275"/>
            <a:ext cx="38417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b="1">
                <a:latin typeface="Courier New" pitchFamily="49" charset="0"/>
              </a:rPr>
              <a:t>5</a:t>
            </a:r>
            <a:r>
              <a:rPr lang="en-GB" altLang="en-US" sz="2000" b="1">
                <a:latin typeface="Courier New" pitchFamily="49" charset="0"/>
              </a:rPr>
              <a:t>’</a:t>
            </a:r>
            <a:r>
              <a:rPr lang="en-GB" sz="2000" b="1">
                <a:latin typeface="Courier New" pitchFamily="49" charset="0"/>
              </a:rPr>
              <a:t> </a:t>
            </a:r>
            <a:r>
              <a:rPr lang="en-GB" sz="2000" b="1">
                <a:solidFill>
                  <a:srgbClr val="3333FF"/>
                </a:solidFill>
                <a:latin typeface="Courier New" pitchFamily="49" charset="0"/>
              </a:rPr>
              <a:t>AA</a:t>
            </a:r>
            <a:r>
              <a:rPr lang="en-GB" sz="2000" b="1">
                <a:solidFill>
                  <a:srgbClr val="EF1F1D"/>
                </a:solidFill>
                <a:latin typeface="Courier New" pitchFamily="49" charset="0"/>
              </a:rPr>
              <a:t>T</a:t>
            </a:r>
            <a:r>
              <a:rPr lang="en-GB" sz="2000" b="1">
                <a:solidFill>
                  <a:srgbClr val="5DA31E"/>
                </a:solidFill>
                <a:latin typeface="Courier New" pitchFamily="49" charset="0"/>
              </a:rPr>
              <a:t>C</a:t>
            </a:r>
            <a:r>
              <a:rPr lang="en-GB" sz="2000" b="1">
                <a:latin typeface="Courier New" pitchFamily="49" charset="0"/>
              </a:rPr>
              <a:t>G</a:t>
            </a:r>
            <a:r>
              <a:rPr lang="en-GB" sz="2000" b="1">
                <a:solidFill>
                  <a:srgbClr val="3333FF"/>
                </a:solidFill>
                <a:latin typeface="Courier New" pitchFamily="49" charset="0"/>
              </a:rPr>
              <a:t>AA</a:t>
            </a:r>
            <a:r>
              <a:rPr lang="en-GB" sz="2000" b="1">
                <a:solidFill>
                  <a:srgbClr val="5DA31E"/>
                </a:solidFill>
                <a:latin typeface="Courier New" pitchFamily="49" charset="0"/>
              </a:rPr>
              <a:t>C</a:t>
            </a:r>
            <a:r>
              <a:rPr lang="en-GB" sz="2000" b="1">
                <a:solidFill>
                  <a:srgbClr val="3333FF"/>
                </a:solidFill>
                <a:latin typeface="Courier New" pitchFamily="49" charset="0"/>
              </a:rPr>
              <a:t>A</a:t>
            </a:r>
            <a:r>
              <a:rPr lang="en-GB" sz="2000" b="1">
                <a:solidFill>
                  <a:srgbClr val="5DA31E"/>
                </a:solidFill>
                <a:latin typeface="Courier New" pitchFamily="49" charset="0"/>
              </a:rPr>
              <a:t>CC</a:t>
            </a:r>
            <a:r>
              <a:rPr lang="en-GB" sz="2000" b="1">
                <a:latin typeface="Courier New" pitchFamily="49" charset="0"/>
              </a:rPr>
              <a:t>G</a:t>
            </a:r>
            <a:r>
              <a:rPr lang="en-GB" sz="2000" b="1">
                <a:solidFill>
                  <a:srgbClr val="EF1F1D"/>
                </a:solidFill>
                <a:latin typeface="Courier New" pitchFamily="49" charset="0"/>
              </a:rPr>
              <a:t>T</a:t>
            </a:r>
            <a:r>
              <a:rPr lang="en-GB" sz="2000" b="1">
                <a:solidFill>
                  <a:srgbClr val="3333FF"/>
                </a:solidFill>
                <a:latin typeface="Courier New" pitchFamily="49" charset="0"/>
              </a:rPr>
              <a:t>A</a:t>
            </a:r>
            <a:r>
              <a:rPr lang="en-GB" sz="2000" b="1">
                <a:solidFill>
                  <a:srgbClr val="5DA31E"/>
                </a:solidFill>
                <a:latin typeface="Courier New" pitchFamily="49" charset="0"/>
              </a:rPr>
              <a:t>CC</a:t>
            </a:r>
            <a:r>
              <a:rPr lang="en-GB" sz="2000" b="1">
                <a:latin typeface="Courier New" pitchFamily="49" charset="0"/>
              </a:rPr>
              <a:t>G</a:t>
            </a:r>
            <a:r>
              <a:rPr lang="en-GB" sz="2000" b="1">
                <a:solidFill>
                  <a:srgbClr val="EF1F1D"/>
                </a:solidFill>
                <a:latin typeface="Courier New" pitchFamily="49" charset="0"/>
              </a:rPr>
              <a:t>T</a:t>
            </a:r>
            <a:r>
              <a:rPr lang="en-GB" sz="2000" b="1">
                <a:latin typeface="Courier New" pitchFamily="49" charset="0"/>
              </a:rPr>
              <a:t> 3</a:t>
            </a:r>
            <a:r>
              <a:rPr lang="en-GB" altLang="en-US" sz="2000" b="1">
                <a:latin typeface="Courier New" pitchFamily="49" charset="0"/>
              </a:rPr>
              <a:t>’</a:t>
            </a:r>
            <a:endParaRPr lang="en-GB" sz="2000" b="1">
              <a:latin typeface="Courier New" pitchFamily="49" charset="0"/>
            </a:endParaRPr>
          </a:p>
          <a:p>
            <a:pPr eaLnBrk="1" hangingPunct="1"/>
            <a:r>
              <a:rPr lang="en-GB" sz="2000" b="1">
                <a:latin typeface="Courier New" pitchFamily="49" charset="0"/>
              </a:rPr>
              <a:t>   ||||||||||||||||||  </a:t>
            </a:r>
          </a:p>
          <a:p>
            <a:pPr eaLnBrk="1" hangingPunct="1"/>
            <a:r>
              <a:rPr lang="en-GB" sz="2000" b="1">
                <a:latin typeface="Courier New" pitchFamily="49" charset="0"/>
              </a:rPr>
              <a:t>3</a:t>
            </a:r>
            <a:r>
              <a:rPr lang="en-GB" altLang="en-US" sz="2000" b="1">
                <a:latin typeface="Courier New" pitchFamily="49" charset="0"/>
              </a:rPr>
              <a:t>’</a:t>
            </a:r>
            <a:r>
              <a:rPr lang="en-GB" sz="2000" b="1">
                <a:latin typeface="Courier New" pitchFamily="49" charset="0"/>
              </a:rPr>
              <a:t> </a:t>
            </a:r>
            <a:r>
              <a:rPr lang="en-GB" sz="2000" b="1">
                <a:solidFill>
                  <a:srgbClr val="EF1F1D"/>
                </a:solidFill>
                <a:latin typeface="Courier New" pitchFamily="49" charset="0"/>
              </a:rPr>
              <a:t>TT</a:t>
            </a:r>
            <a:r>
              <a:rPr lang="en-GB" sz="2000" b="1">
                <a:solidFill>
                  <a:srgbClr val="3333FF"/>
                </a:solidFill>
                <a:latin typeface="Courier New" pitchFamily="49" charset="0"/>
              </a:rPr>
              <a:t>A</a:t>
            </a:r>
            <a:endParaRPr lang="en-US" sz="2000" b="1">
              <a:latin typeface="Courier New" pitchFamily="49" charset="0"/>
            </a:endParaRPr>
          </a:p>
        </p:txBody>
      </p:sp>
      <p:sp>
        <p:nvSpPr>
          <p:cNvPr id="21640" name="Text Box 136"/>
          <p:cNvSpPr txBox="1">
            <a:spLocks noChangeArrowheads="1"/>
          </p:cNvSpPr>
          <p:nvPr/>
        </p:nvSpPr>
        <p:spPr bwMode="auto">
          <a:xfrm>
            <a:off x="1189038" y="4867275"/>
            <a:ext cx="38417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b="1">
                <a:latin typeface="Courier New" pitchFamily="49" charset="0"/>
              </a:rPr>
              <a:t>5</a:t>
            </a:r>
            <a:r>
              <a:rPr lang="en-GB" altLang="en-US" sz="2000" b="1">
                <a:latin typeface="Courier New" pitchFamily="49" charset="0"/>
              </a:rPr>
              <a:t>’</a:t>
            </a:r>
            <a:r>
              <a:rPr lang="en-GB" sz="2000" b="1">
                <a:latin typeface="Courier New" pitchFamily="49" charset="0"/>
              </a:rPr>
              <a:t> </a:t>
            </a:r>
            <a:r>
              <a:rPr lang="en-GB" sz="2000" b="1">
                <a:solidFill>
                  <a:srgbClr val="3333FF"/>
                </a:solidFill>
                <a:latin typeface="Courier New" pitchFamily="49" charset="0"/>
              </a:rPr>
              <a:t>AA</a:t>
            </a:r>
            <a:r>
              <a:rPr lang="en-GB" sz="2000" b="1">
                <a:solidFill>
                  <a:srgbClr val="EF1F1D"/>
                </a:solidFill>
                <a:latin typeface="Courier New" pitchFamily="49" charset="0"/>
              </a:rPr>
              <a:t>T</a:t>
            </a:r>
            <a:r>
              <a:rPr lang="en-GB" sz="2000" b="1">
                <a:solidFill>
                  <a:srgbClr val="5DA31E"/>
                </a:solidFill>
                <a:latin typeface="Courier New" pitchFamily="49" charset="0"/>
              </a:rPr>
              <a:t>C</a:t>
            </a:r>
            <a:r>
              <a:rPr lang="en-GB" sz="2000" b="1">
                <a:latin typeface="Courier New" pitchFamily="49" charset="0"/>
              </a:rPr>
              <a:t>G</a:t>
            </a:r>
            <a:r>
              <a:rPr lang="en-GB" sz="2000" b="1">
                <a:solidFill>
                  <a:srgbClr val="3333FF"/>
                </a:solidFill>
                <a:latin typeface="Courier New" pitchFamily="49" charset="0"/>
              </a:rPr>
              <a:t>AA</a:t>
            </a:r>
            <a:r>
              <a:rPr lang="en-GB" sz="2000" b="1">
                <a:solidFill>
                  <a:srgbClr val="5DA31E"/>
                </a:solidFill>
                <a:latin typeface="Courier New" pitchFamily="49" charset="0"/>
              </a:rPr>
              <a:t>C</a:t>
            </a:r>
            <a:r>
              <a:rPr lang="en-GB" sz="2000" b="1">
                <a:solidFill>
                  <a:srgbClr val="3333FF"/>
                </a:solidFill>
                <a:latin typeface="Courier New" pitchFamily="49" charset="0"/>
              </a:rPr>
              <a:t>A</a:t>
            </a:r>
            <a:r>
              <a:rPr lang="en-GB" sz="2000" b="1">
                <a:solidFill>
                  <a:srgbClr val="5DA31E"/>
                </a:solidFill>
                <a:latin typeface="Courier New" pitchFamily="49" charset="0"/>
              </a:rPr>
              <a:t>CC</a:t>
            </a:r>
            <a:r>
              <a:rPr lang="en-GB" sz="2000" b="1">
                <a:latin typeface="Courier New" pitchFamily="49" charset="0"/>
              </a:rPr>
              <a:t>G</a:t>
            </a:r>
            <a:r>
              <a:rPr lang="en-GB" sz="2000" b="1">
                <a:solidFill>
                  <a:srgbClr val="EF1F1D"/>
                </a:solidFill>
                <a:latin typeface="Courier New" pitchFamily="49" charset="0"/>
              </a:rPr>
              <a:t>T</a:t>
            </a:r>
            <a:r>
              <a:rPr lang="en-GB" sz="2000" b="1">
                <a:solidFill>
                  <a:srgbClr val="3333FF"/>
                </a:solidFill>
                <a:latin typeface="Courier New" pitchFamily="49" charset="0"/>
              </a:rPr>
              <a:t>A</a:t>
            </a:r>
            <a:r>
              <a:rPr lang="en-GB" sz="2000" b="1">
                <a:solidFill>
                  <a:srgbClr val="5DA31E"/>
                </a:solidFill>
                <a:latin typeface="Courier New" pitchFamily="49" charset="0"/>
              </a:rPr>
              <a:t>CC</a:t>
            </a:r>
            <a:r>
              <a:rPr lang="en-GB" sz="2000" b="1">
                <a:latin typeface="Courier New" pitchFamily="49" charset="0"/>
              </a:rPr>
              <a:t>G</a:t>
            </a:r>
            <a:r>
              <a:rPr lang="en-GB" sz="2000" b="1">
                <a:solidFill>
                  <a:srgbClr val="EF1F1D"/>
                </a:solidFill>
                <a:latin typeface="Courier New" pitchFamily="49" charset="0"/>
              </a:rPr>
              <a:t>T</a:t>
            </a:r>
            <a:r>
              <a:rPr lang="en-GB" sz="2000" b="1">
                <a:latin typeface="Courier New" pitchFamily="49" charset="0"/>
              </a:rPr>
              <a:t> 3</a:t>
            </a:r>
            <a:r>
              <a:rPr lang="en-GB" altLang="en-US" sz="2000" b="1">
                <a:latin typeface="Courier New" pitchFamily="49" charset="0"/>
              </a:rPr>
              <a:t>’</a:t>
            </a:r>
            <a:endParaRPr lang="en-GB" sz="2000" b="1">
              <a:latin typeface="Courier New" pitchFamily="49" charset="0"/>
            </a:endParaRPr>
          </a:p>
          <a:p>
            <a:pPr eaLnBrk="1" hangingPunct="1"/>
            <a:r>
              <a:rPr lang="en-GB" sz="2000" b="1">
                <a:latin typeface="Courier New" pitchFamily="49" charset="0"/>
              </a:rPr>
              <a:t>   ||||||||||||||||||  </a:t>
            </a:r>
          </a:p>
          <a:p>
            <a:pPr eaLnBrk="1" hangingPunct="1"/>
            <a:r>
              <a:rPr lang="en-GB" sz="2000" b="1">
                <a:latin typeface="Courier New" pitchFamily="49" charset="0"/>
              </a:rPr>
              <a:t>3</a:t>
            </a:r>
            <a:r>
              <a:rPr lang="en-GB" altLang="en-US" sz="2000" b="1">
                <a:latin typeface="Courier New" pitchFamily="49" charset="0"/>
              </a:rPr>
              <a:t>’</a:t>
            </a:r>
            <a:r>
              <a:rPr lang="en-GB" sz="2000" b="1">
                <a:latin typeface="Courier New" pitchFamily="49" charset="0"/>
              </a:rPr>
              <a:t> </a:t>
            </a:r>
            <a:r>
              <a:rPr lang="en-GB" sz="2000" b="1">
                <a:solidFill>
                  <a:srgbClr val="EF1F1D"/>
                </a:solidFill>
                <a:latin typeface="Courier New" pitchFamily="49" charset="0"/>
              </a:rPr>
              <a:t>TT</a:t>
            </a:r>
            <a:r>
              <a:rPr lang="en-GB" sz="2000" b="1">
                <a:solidFill>
                  <a:srgbClr val="3333FF"/>
                </a:solidFill>
                <a:latin typeface="Courier New" pitchFamily="49" charset="0"/>
              </a:rPr>
              <a:t>A</a:t>
            </a:r>
            <a:r>
              <a:rPr lang="en-GB" sz="2000" b="1">
                <a:latin typeface="Courier New" pitchFamily="49" charset="0"/>
              </a:rPr>
              <a:t>G</a:t>
            </a:r>
            <a:endParaRPr lang="en-US" sz="2000" b="1">
              <a:latin typeface="Courier New" pitchFamily="49" charset="0"/>
            </a:endParaRPr>
          </a:p>
        </p:txBody>
      </p:sp>
      <p:sp>
        <p:nvSpPr>
          <p:cNvPr id="21641" name="Text Box 137"/>
          <p:cNvSpPr txBox="1">
            <a:spLocks noChangeArrowheads="1"/>
          </p:cNvSpPr>
          <p:nvPr/>
        </p:nvSpPr>
        <p:spPr bwMode="auto">
          <a:xfrm>
            <a:off x="1189038" y="4867275"/>
            <a:ext cx="38417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b="1">
                <a:latin typeface="Courier New" pitchFamily="49" charset="0"/>
              </a:rPr>
              <a:t>5</a:t>
            </a:r>
            <a:r>
              <a:rPr lang="en-GB" altLang="en-US" sz="2000" b="1">
                <a:latin typeface="Courier New" pitchFamily="49" charset="0"/>
              </a:rPr>
              <a:t>’</a:t>
            </a:r>
            <a:r>
              <a:rPr lang="en-GB" sz="2000" b="1">
                <a:latin typeface="Courier New" pitchFamily="49" charset="0"/>
              </a:rPr>
              <a:t> </a:t>
            </a:r>
            <a:r>
              <a:rPr lang="en-GB" sz="2000" b="1">
                <a:solidFill>
                  <a:srgbClr val="3333FF"/>
                </a:solidFill>
                <a:latin typeface="Courier New" pitchFamily="49" charset="0"/>
              </a:rPr>
              <a:t>AA</a:t>
            </a:r>
            <a:r>
              <a:rPr lang="en-GB" sz="2000" b="1">
                <a:solidFill>
                  <a:srgbClr val="EF1F1D"/>
                </a:solidFill>
                <a:latin typeface="Courier New" pitchFamily="49" charset="0"/>
              </a:rPr>
              <a:t>T</a:t>
            </a:r>
            <a:r>
              <a:rPr lang="en-GB" sz="2000" b="1">
                <a:solidFill>
                  <a:srgbClr val="5DA31E"/>
                </a:solidFill>
                <a:latin typeface="Courier New" pitchFamily="49" charset="0"/>
              </a:rPr>
              <a:t>C</a:t>
            </a:r>
            <a:r>
              <a:rPr lang="en-GB" sz="2000" b="1">
                <a:latin typeface="Courier New" pitchFamily="49" charset="0"/>
              </a:rPr>
              <a:t>G</a:t>
            </a:r>
            <a:r>
              <a:rPr lang="en-GB" sz="2000" b="1">
                <a:solidFill>
                  <a:srgbClr val="3333FF"/>
                </a:solidFill>
                <a:latin typeface="Courier New" pitchFamily="49" charset="0"/>
              </a:rPr>
              <a:t>AA</a:t>
            </a:r>
            <a:r>
              <a:rPr lang="en-GB" sz="2000" b="1">
                <a:solidFill>
                  <a:srgbClr val="5DA31E"/>
                </a:solidFill>
                <a:latin typeface="Courier New" pitchFamily="49" charset="0"/>
              </a:rPr>
              <a:t>C</a:t>
            </a:r>
            <a:r>
              <a:rPr lang="en-GB" sz="2000" b="1">
                <a:solidFill>
                  <a:srgbClr val="3333FF"/>
                </a:solidFill>
                <a:latin typeface="Courier New" pitchFamily="49" charset="0"/>
              </a:rPr>
              <a:t>A</a:t>
            </a:r>
            <a:r>
              <a:rPr lang="en-GB" sz="2000" b="1">
                <a:solidFill>
                  <a:srgbClr val="5DA31E"/>
                </a:solidFill>
                <a:latin typeface="Courier New" pitchFamily="49" charset="0"/>
              </a:rPr>
              <a:t>CC</a:t>
            </a:r>
            <a:r>
              <a:rPr lang="en-GB" sz="2000" b="1">
                <a:latin typeface="Courier New" pitchFamily="49" charset="0"/>
              </a:rPr>
              <a:t>G</a:t>
            </a:r>
            <a:r>
              <a:rPr lang="en-GB" sz="2000" b="1">
                <a:solidFill>
                  <a:srgbClr val="EF1F1D"/>
                </a:solidFill>
                <a:latin typeface="Courier New" pitchFamily="49" charset="0"/>
              </a:rPr>
              <a:t>T</a:t>
            </a:r>
            <a:r>
              <a:rPr lang="en-GB" sz="2000" b="1">
                <a:solidFill>
                  <a:srgbClr val="3333FF"/>
                </a:solidFill>
                <a:latin typeface="Courier New" pitchFamily="49" charset="0"/>
              </a:rPr>
              <a:t>A</a:t>
            </a:r>
            <a:r>
              <a:rPr lang="en-GB" sz="2000" b="1">
                <a:solidFill>
                  <a:srgbClr val="5DA31E"/>
                </a:solidFill>
                <a:latin typeface="Courier New" pitchFamily="49" charset="0"/>
              </a:rPr>
              <a:t>CC</a:t>
            </a:r>
            <a:r>
              <a:rPr lang="en-GB" sz="2000" b="1">
                <a:latin typeface="Courier New" pitchFamily="49" charset="0"/>
              </a:rPr>
              <a:t>G</a:t>
            </a:r>
            <a:r>
              <a:rPr lang="en-GB" sz="2000" b="1">
                <a:solidFill>
                  <a:srgbClr val="EF1F1D"/>
                </a:solidFill>
                <a:latin typeface="Courier New" pitchFamily="49" charset="0"/>
              </a:rPr>
              <a:t>T</a:t>
            </a:r>
            <a:r>
              <a:rPr lang="en-GB" sz="2000" b="1">
                <a:latin typeface="Courier New" pitchFamily="49" charset="0"/>
              </a:rPr>
              <a:t> 3</a:t>
            </a:r>
            <a:r>
              <a:rPr lang="en-GB" altLang="en-US" sz="2000" b="1">
                <a:latin typeface="Courier New" pitchFamily="49" charset="0"/>
              </a:rPr>
              <a:t>’</a:t>
            </a:r>
            <a:endParaRPr lang="en-GB" sz="2000" b="1">
              <a:latin typeface="Courier New" pitchFamily="49" charset="0"/>
            </a:endParaRPr>
          </a:p>
          <a:p>
            <a:pPr eaLnBrk="1" hangingPunct="1"/>
            <a:r>
              <a:rPr lang="en-GB" sz="2000" b="1">
                <a:latin typeface="Courier New" pitchFamily="49" charset="0"/>
              </a:rPr>
              <a:t>   ||||||||||||||||||  </a:t>
            </a:r>
          </a:p>
          <a:p>
            <a:pPr eaLnBrk="1" hangingPunct="1"/>
            <a:r>
              <a:rPr lang="en-GB" sz="2000" b="1">
                <a:latin typeface="Courier New" pitchFamily="49" charset="0"/>
              </a:rPr>
              <a:t>3</a:t>
            </a:r>
            <a:r>
              <a:rPr lang="en-GB" altLang="en-US" sz="2000" b="1">
                <a:latin typeface="Courier New" pitchFamily="49" charset="0"/>
              </a:rPr>
              <a:t>’</a:t>
            </a:r>
            <a:r>
              <a:rPr lang="en-GB" sz="2000" b="1">
                <a:latin typeface="Courier New" pitchFamily="49" charset="0"/>
              </a:rPr>
              <a:t> </a:t>
            </a:r>
            <a:r>
              <a:rPr lang="en-GB" sz="2000" b="1">
                <a:solidFill>
                  <a:srgbClr val="EF1F1D"/>
                </a:solidFill>
                <a:latin typeface="Courier New" pitchFamily="49" charset="0"/>
              </a:rPr>
              <a:t>TT</a:t>
            </a:r>
            <a:r>
              <a:rPr lang="en-GB" sz="2000" b="1">
                <a:solidFill>
                  <a:srgbClr val="3333FF"/>
                </a:solidFill>
                <a:latin typeface="Courier New" pitchFamily="49" charset="0"/>
              </a:rPr>
              <a:t>A</a:t>
            </a:r>
            <a:r>
              <a:rPr lang="en-GB" sz="2000" b="1">
                <a:latin typeface="Courier New" pitchFamily="49" charset="0"/>
              </a:rPr>
              <a:t>G</a:t>
            </a:r>
            <a:r>
              <a:rPr lang="en-GB" sz="2000" b="1">
                <a:solidFill>
                  <a:srgbClr val="5DA31E"/>
                </a:solidFill>
                <a:latin typeface="Courier New" pitchFamily="49" charset="0"/>
              </a:rPr>
              <a:t>C</a:t>
            </a:r>
            <a:endParaRPr lang="en-US" sz="2000" b="1">
              <a:latin typeface="Courier New" pitchFamily="49" charset="0"/>
            </a:endParaRPr>
          </a:p>
        </p:txBody>
      </p:sp>
      <p:sp>
        <p:nvSpPr>
          <p:cNvPr id="21643" name="Text Box 139"/>
          <p:cNvSpPr txBox="1">
            <a:spLocks noChangeArrowheads="1"/>
          </p:cNvSpPr>
          <p:nvPr/>
        </p:nvSpPr>
        <p:spPr bwMode="auto">
          <a:xfrm>
            <a:off x="1189038" y="4867275"/>
            <a:ext cx="38417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b="1">
                <a:latin typeface="Courier New" pitchFamily="49" charset="0"/>
              </a:rPr>
              <a:t>5</a:t>
            </a:r>
            <a:r>
              <a:rPr lang="en-GB" altLang="en-US" sz="2000" b="1">
                <a:latin typeface="Courier New" pitchFamily="49" charset="0"/>
              </a:rPr>
              <a:t>’</a:t>
            </a:r>
            <a:r>
              <a:rPr lang="en-GB" sz="2000" b="1">
                <a:latin typeface="Courier New" pitchFamily="49" charset="0"/>
              </a:rPr>
              <a:t> </a:t>
            </a:r>
            <a:r>
              <a:rPr lang="en-GB" sz="2000" b="1">
                <a:solidFill>
                  <a:srgbClr val="3333FF"/>
                </a:solidFill>
                <a:latin typeface="Courier New" pitchFamily="49" charset="0"/>
              </a:rPr>
              <a:t>AA</a:t>
            </a:r>
            <a:r>
              <a:rPr lang="en-GB" sz="2000" b="1">
                <a:solidFill>
                  <a:srgbClr val="EF1F1D"/>
                </a:solidFill>
                <a:latin typeface="Courier New" pitchFamily="49" charset="0"/>
              </a:rPr>
              <a:t>T</a:t>
            </a:r>
            <a:r>
              <a:rPr lang="en-GB" sz="2000" b="1">
                <a:solidFill>
                  <a:srgbClr val="5DA31E"/>
                </a:solidFill>
                <a:latin typeface="Courier New" pitchFamily="49" charset="0"/>
              </a:rPr>
              <a:t>C</a:t>
            </a:r>
            <a:r>
              <a:rPr lang="en-GB" sz="2000" b="1">
                <a:latin typeface="Courier New" pitchFamily="49" charset="0"/>
              </a:rPr>
              <a:t>G</a:t>
            </a:r>
            <a:r>
              <a:rPr lang="en-GB" sz="2000" b="1">
                <a:solidFill>
                  <a:srgbClr val="3333FF"/>
                </a:solidFill>
                <a:latin typeface="Courier New" pitchFamily="49" charset="0"/>
              </a:rPr>
              <a:t>AA</a:t>
            </a:r>
            <a:r>
              <a:rPr lang="en-GB" sz="2000" b="1">
                <a:solidFill>
                  <a:srgbClr val="5DA31E"/>
                </a:solidFill>
                <a:latin typeface="Courier New" pitchFamily="49" charset="0"/>
              </a:rPr>
              <a:t>C</a:t>
            </a:r>
            <a:r>
              <a:rPr lang="en-GB" sz="2000" b="1">
                <a:solidFill>
                  <a:srgbClr val="3333FF"/>
                </a:solidFill>
                <a:latin typeface="Courier New" pitchFamily="49" charset="0"/>
              </a:rPr>
              <a:t>A</a:t>
            </a:r>
            <a:r>
              <a:rPr lang="en-GB" sz="2000" b="1">
                <a:solidFill>
                  <a:srgbClr val="5DA31E"/>
                </a:solidFill>
                <a:latin typeface="Courier New" pitchFamily="49" charset="0"/>
              </a:rPr>
              <a:t>CC</a:t>
            </a:r>
            <a:r>
              <a:rPr lang="en-GB" sz="2000" b="1">
                <a:latin typeface="Courier New" pitchFamily="49" charset="0"/>
              </a:rPr>
              <a:t>G</a:t>
            </a:r>
            <a:r>
              <a:rPr lang="en-GB" sz="2000" b="1">
                <a:solidFill>
                  <a:srgbClr val="EF1F1D"/>
                </a:solidFill>
                <a:latin typeface="Courier New" pitchFamily="49" charset="0"/>
              </a:rPr>
              <a:t>T</a:t>
            </a:r>
            <a:r>
              <a:rPr lang="en-GB" sz="2000" b="1">
                <a:solidFill>
                  <a:srgbClr val="3333FF"/>
                </a:solidFill>
                <a:latin typeface="Courier New" pitchFamily="49" charset="0"/>
              </a:rPr>
              <a:t>A</a:t>
            </a:r>
            <a:r>
              <a:rPr lang="en-GB" sz="2000" b="1">
                <a:solidFill>
                  <a:srgbClr val="5DA31E"/>
                </a:solidFill>
                <a:latin typeface="Courier New" pitchFamily="49" charset="0"/>
              </a:rPr>
              <a:t>CC</a:t>
            </a:r>
            <a:r>
              <a:rPr lang="en-GB" sz="2000" b="1">
                <a:latin typeface="Courier New" pitchFamily="49" charset="0"/>
              </a:rPr>
              <a:t>G</a:t>
            </a:r>
            <a:r>
              <a:rPr lang="en-GB" sz="2000" b="1">
                <a:solidFill>
                  <a:srgbClr val="EF1F1D"/>
                </a:solidFill>
                <a:latin typeface="Courier New" pitchFamily="49" charset="0"/>
              </a:rPr>
              <a:t>T</a:t>
            </a:r>
            <a:r>
              <a:rPr lang="en-GB" sz="2000" b="1">
                <a:latin typeface="Courier New" pitchFamily="49" charset="0"/>
              </a:rPr>
              <a:t> 3</a:t>
            </a:r>
            <a:r>
              <a:rPr lang="en-GB" altLang="en-US" sz="2000" b="1">
                <a:latin typeface="Courier New" pitchFamily="49" charset="0"/>
              </a:rPr>
              <a:t>’</a:t>
            </a:r>
            <a:endParaRPr lang="en-GB" sz="2000" b="1">
              <a:latin typeface="Courier New" pitchFamily="49" charset="0"/>
            </a:endParaRPr>
          </a:p>
          <a:p>
            <a:pPr eaLnBrk="1" hangingPunct="1"/>
            <a:r>
              <a:rPr lang="en-GB" sz="2000" b="1">
                <a:latin typeface="Courier New" pitchFamily="49" charset="0"/>
              </a:rPr>
              <a:t>   ||||||||||||||||||  </a:t>
            </a:r>
          </a:p>
          <a:p>
            <a:pPr eaLnBrk="1" hangingPunct="1"/>
            <a:r>
              <a:rPr lang="en-GB" sz="2000" b="1">
                <a:latin typeface="Courier New" pitchFamily="49" charset="0"/>
              </a:rPr>
              <a:t>3</a:t>
            </a:r>
            <a:r>
              <a:rPr lang="en-GB" altLang="en-US" sz="2000" b="1">
                <a:latin typeface="Courier New" pitchFamily="49" charset="0"/>
              </a:rPr>
              <a:t>’</a:t>
            </a:r>
            <a:r>
              <a:rPr lang="en-GB" sz="2000" b="1">
                <a:latin typeface="Courier New" pitchFamily="49" charset="0"/>
              </a:rPr>
              <a:t> </a:t>
            </a:r>
            <a:r>
              <a:rPr lang="en-GB" sz="2000" b="1">
                <a:solidFill>
                  <a:srgbClr val="EF1F1D"/>
                </a:solidFill>
                <a:latin typeface="Courier New" pitchFamily="49" charset="0"/>
              </a:rPr>
              <a:t>TT</a:t>
            </a:r>
            <a:r>
              <a:rPr lang="en-GB" sz="2000" b="1">
                <a:solidFill>
                  <a:srgbClr val="3333FF"/>
                </a:solidFill>
                <a:latin typeface="Courier New" pitchFamily="49" charset="0"/>
              </a:rPr>
              <a:t>A</a:t>
            </a:r>
            <a:r>
              <a:rPr lang="en-GB" sz="2000" b="1">
                <a:latin typeface="Courier New" pitchFamily="49" charset="0"/>
              </a:rPr>
              <a:t>G</a:t>
            </a:r>
            <a:r>
              <a:rPr lang="en-GB" sz="2000" b="1">
                <a:solidFill>
                  <a:srgbClr val="5DA31E"/>
                </a:solidFill>
                <a:latin typeface="Courier New" pitchFamily="49" charset="0"/>
              </a:rPr>
              <a:t>C</a:t>
            </a:r>
            <a:r>
              <a:rPr lang="en-GB" sz="2000" b="1">
                <a:solidFill>
                  <a:srgbClr val="EF1F1D"/>
                </a:solidFill>
                <a:latin typeface="Courier New" pitchFamily="49" charset="0"/>
              </a:rPr>
              <a:t>TT</a:t>
            </a:r>
            <a:r>
              <a:rPr lang="en-GB" sz="2000" b="1">
                <a:latin typeface="Courier New" pitchFamily="49" charset="0"/>
              </a:rPr>
              <a:t>G</a:t>
            </a:r>
            <a:r>
              <a:rPr lang="en-GB" sz="2000" b="1">
                <a:solidFill>
                  <a:srgbClr val="EF1F1D"/>
                </a:solidFill>
                <a:latin typeface="Courier New" pitchFamily="49" charset="0"/>
              </a:rPr>
              <a:t>T</a:t>
            </a:r>
            <a:r>
              <a:rPr lang="en-GB" sz="2000" b="1">
                <a:latin typeface="Courier New" pitchFamily="49" charset="0"/>
              </a:rPr>
              <a:t>GG</a:t>
            </a:r>
            <a:r>
              <a:rPr lang="en-GB" sz="2000" b="1">
                <a:solidFill>
                  <a:srgbClr val="5DA31E"/>
                </a:solidFill>
                <a:latin typeface="Courier New" pitchFamily="49" charset="0"/>
              </a:rPr>
              <a:t>C</a:t>
            </a:r>
            <a:r>
              <a:rPr lang="en-GB" sz="2000" b="1">
                <a:solidFill>
                  <a:srgbClr val="3333FF"/>
                </a:solidFill>
                <a:latin typeface="Courier New" pitchFamily="49" charset="0"/>
              </a:rPr>
              <a:t>A</a:t>
            </a:r>
            <a:r>
              <a:rPr lang="en-GB" sz="2000" b="1">
                <a:solidFill>
                  <a:srgbClr val="EF1F1D"/>
                </a:solidFill>
                <a:latin typeface="Courier New" pitchFamily="49" charset="0"/>
              </a:rPr>
              <a:t>T</a:t>
            </a:r>
            <a:r>
              <a:rPr lang="en-GB" sz="2000" b="1">
                <a:latin typeface="Courier New" pitchFamily="49" charset="0"/>
              </a:rPr>
              <a:t>GG</a:t>
            </a:r>
            <a:r>
              <a:rPr lang="en-GB" sz="2000" b="1">
                <a:solidFill>
                  <a:srgbClr val="5DA31E"/>
                </a:solidFill>
                <a:latin typeface="Courier New" pitchFamily="49" charset="0"/>
              </a:rPr>
              <a:t>C</a:t>
            </a:r>
            <a:r>
              <a:rPr lang="en-GB" sz="2000" b="1">
                <a:solidFill>
                  <a:srgbClr val="3333FF"/>
                </a:solidFill>
                <a:latin typeface="Courier New" pitchFamily="49" charset="0"/>
              </a:rPr>
              <a:t>A</a:t>
            </a:r>
            <a:endParaRPr lang="en-US" sz="2000" b="1">
              <a:latin typeface="Courier New" pitchFamily="49" charset="0"/>
            </a:endParaRPr>
          </a:p>
        </p:txBody>
      </p:sp>
      <p:sp>
        <p:nvSpPr>
          <p:cNvPr id="21644" name="Text Box 140"/>
          <p:cNvSpPr txBox="1">
            <a:spLocks noChangeArrowheads="1"/>
          </p:cNvSpPr>
          <p:nvPr/>
        </p:nvSpPr>
        <p:spPr bwMode="auto">
          <a:xfrm>
            <a:off x="1189038" y="4867275"/>
            <a:ext cx="38417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b="1">
                <a:latin typeface="Courier New" pitchFamily="49" charset="0"/>
              </a:rPr>
              <a:t>5</a:t>
            </a:r>
            <a:r>
              <a:rPr lang="en-GB" altLang="en-US" sz="2000" b="1">
                <a:latin typeface="Courier New" pitchFamily="49" charset="0"/>
              </a:rPr>
              <a:t>’</a:t>
            </a:r>
            <a:r>
              <a:rPr lang="en-GB" sz="2000" b="1">
                <a:latin typeface="Courier New" pitchFamily="49" charset="0"/>
              </a:rPr>
              <a:t> </a:t>
            </a:r>
            <a:r>
              <a:rPr lang="en-GB" sz="2000" b="1">
                <a:solidFill>
                  <a:srgbClr val="3333FF"/>
                </a:solidFill>
                <a:latin typeface="Courier New" pitchFamily="49" charset="0"/>
              </a:rPr>
              <a:t>AA</a:t>
            </a:r>
            <a:r>
              <a:rPr lang="en-GB" sz="2000" b="1">
                <a:solidFill>
                  <a:srgbClr val="EF1F1D"/>
                </a:solidFill>
                <a:latin typeface="Courier New" pitchFamily="49" charset="0"/>
              </a:rPr>
              <a:t>T</a:t>
            </a:r>
            <a:r>
              <a:rPr lang="en-GB" sz="2000" b="1">
                <a:solidFill>
                  <a:srgbClr val="5DA31E"/>
                </a:solidFill>
                <a:latin typeface="Courier New" pitchFamily="49" charset="0"/>
              </a:rPr>
              <a:t>C</a:t>
            </a:r>
            <a:r>
              <a:rPr lang="en-GB" sz="2000" b="1">
                <a:latin typeface="Courier New" pitchFamily="49" charset="0"/>
              </a:rPr>
              <a:t>G</a:t>
            </a:r>
            <a:r>
              <a:rPr lang="en-GB" sz="2000" b="1">
                <a:solidFill>
                  <a:srgbClr val="3333FF"/>
                </a:solidFill>
                <a:latin typeface="Courier New" pitchFamily="49" charset="0"/>
              </a:rPr>
              <a:t>AA</a:t>
            </a:r>
            <a:r>
              <a:rPr lang="en-GB" sz="2000" b="1">
                <a:solidFill>
                  <a:srgbClr val="5DA31E"/>
                </a:solidFill>
                <a:latin typeface="Courier New" pitchFamily="49" charset="0"/>
              </a:rPr>
              <a:t>C</a:t>
            </a:r>
            <a:r>
              <a:rPr lang="en-GB" sz="2000" b="1">
                <a:solidFill>
                  <a:srgbClr val="3333FF"/>
                </a:solidFill>
                <a:latin typeface="Courier New" pitchFamily="49" charset="0"/>
              </a:rPr>
              <a:t>A</a:t>
            </a:r>
            <a:r>
              <a:rPr lang="en-GB" sz="2000" b="1">
                <a:solidFill>
                  <a:srgbClr val="5DA31E"/>
                </a:solidFill>
                <a:latin typeface="Courier New" pitchFamily="49" charset="0"/>
              </a:rPr>
              <a:t>CC</a:t>
            </a:r>
            <a:r>
              <a:rPr lang="en-GB" sz="2000" b="1">
                <a:latin typeface="Courier New" pitchFamily="49" charset="0"/>
              </a:rPr>
              <a:t>G</a:t>
            </a:r>
            <a:r>
              <a:rPr lang="en-GB" sz="2000" b="1">
                <a:solidFill>
                  <a:srgbClr val="EF1F1D"/>
                </a:solidFill>
                <a:latin typeface="Courier New" pitchFamily="49" charset="0"/>
              </a:rPr>
              <a:t>T</a:t>
            </a:r>
            <a:r>
              <a:rPr lang="en-GB" sz="2000" b="1">
                <a:solidFill>
                  <a:srgbClr val="3333FF"/>
                </a:solidFill>
                <a:latin typeface="Courier New" pitchFamily="49" charset="0"/>
              </a:rPr>
              <a:t>A</a:t>
            </a:r>
            <a:r>
              <a:rPr lang="en-GB" sz="2000" b="1">
                <a:solidFill>
                  <a:srgbClr val="5DA31E"/>
                </a:solidFill>
                <a:latin typeface="Courier New" pitchFamily="49" charset="0"/>
              </a:rPr>
              <a:t>CC</a:t>
            </a:r>
            <a:r>
              <a:rPr lang="en-GB" sz="2000" b="1">
                <a:latin typeface="Courier New" pitchFamily="49" charset="0"/>
              </a:rPr>
              <a:t>G</a:t>
            </a:r>
            <a:r>
              <a:rPr lang="en-GB" sz="2000" b="1">
                <a:solidFill>
                  <a:srgbClr val="EF1F1D"/>
                </a:solidFill>
                <a:latin typeface="Courier New" pitchFamily="49" charset="0"/>
              </a:rPr>
              <a:t>T</a:t>
            </a:r>
            <a:r>
              <a:rPr lang="en-GB" sz="2000" b="1">
                <a:latin typeface="Courier New" pitchFamily="49" charset="0"/>
              </a:rPr>
              <a:t> 3</a:t>
            </a:r>
            <a:r>
              <a:rPr lang="en-GB" altLang="en-US" sz="2000" b="1">
                <a:latin typeface="Courier New" pitchFamily="49" charset="0"/>
              </a:rPr>
              <a:t>’</a:t>
            </a:r>
            <a:endParaRPr lang="en-GB" sz="2000" b="1">
              <a:latin typeface="Courier New" pitchFamily="49" charset="0"/>
            </a:endParaRPr>
          </a:p>
          <a:p>
            <a:pPr eaLnBrk="1" hangingPunct="1"/>
            <a:r>
              <a:rPr lang="en-GB" sz="2000" b="1">
                <a:latin typeface="Courier New" pitchFamily="49" charset="0"/>
              </a:rPr>
              <a:t>   ||||||||||||||||||  </a:t>
            </a:r>
          </a:p>
          <a:p>
            <a:pPr eaLnBrk="1" hangingPunct="1"/>
            <a:r>
              <a:rPr lang="en-GB" sz="2000" b="1">
                <a:latin typeface="Courier New" pitchFamily="49" charset="0"/>
              </a:rPr>
              <a:t>3</a:t>
            </a:r>
            <a:r>
              <a:rPr lang="en-GB" altLang="en-US" sz="2000" b="1">
                <a:latin typeface="Courier New" pitchFamily="49" charset="0"/>
              </a:rPr>
              <a:t>’</a:t>
            </a:r>
            <a:r>
              <a:rPr lang="en-GB" sz="2000" b="1">
                <a:latin typeface="Courier New" pitchFamily="49" charset="0"/>
              </a:rPr>
              <a:t>                    5</a:t>
            </a:r>
            <a:r>
              <a:rPr lang="en-GB" altLang="en-US" sz="2000" b="1">
                <a:latin typeface="Courier New" pitchFamily="49" charset="0"/>
              </a:rPr>
              <a:t>’</a:t>
            </a:r>
            <a:endParaRPr lang="en-US" sz="2000" b="1">
              <a:latin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6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64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64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36" grpId="0"/>
      <p:bldP spid="21637" grpId="0"/>
      <p:bldP spid="21639" grpId="0"/>
      <p:bldP spid="21640" grpId="0"/>
      <p:bldP spid="21641" grpId="0"/>
      <p:bldP spid="21643" grpId="0"/>
      <p:bldP spid="216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prolin"/>
          <p:cNvPicPr>
            <a:picLocks noChangeAspect="1" noChangeArrowheads="1"/>
          </p:cNvPicPr>
          <p:nvPr/>
        </p:nvPicPr>
        <p:blipFill>
          <a:blip r:embed="rId2">
            <a:extLst>
              <a:ext uri="{28A0092B-C50C-407E-A947-70E740481C1C}">
                <a14:useLocalDpi xmlns:a14="http://schemas.microsoft.com/office/drawing/2010/main" val="0"/>
              </a:ext>
            </a:extLst>
          </a:blip>
          <a:srcRect b="28545"/>
          <a:stretch>
            <a:fillRect/>
          </a:stretch>
        </p:blipFill>
        <p:spPr bwMode="auto">
          <a:xfrm>
            <a:off x="965200" y="2244725"/>
            <a:ext cx="1577975" cy="1176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482" name="Picture 3" descr="pro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588" y="2228850"/>
            <a:ext cx="13843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4"/>
          <p:cNvSpPr txBox="1">
            <a:spLocks noChangeArrowheads="1"/>
          </p:cNvSpPr>
          <p:nvPr/>
        </p:nvSpPr>
        <p:spPr bwMode="auto">
          <a:xfrm>
            <a:off x="1408113" y="3562350"/>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Proline: P; Pro</a:t>
            </a:r>
          </a:p>
        </p:txBody>
      </p:sp>
      <p:sp>
        <p:nvSpPr>
          <p:cNvPr id="20484" name="Text Box 5"/>
          <p:cNvSpPr txBox="1">
            <a:spLocks noChangeArrowheads="1"/>
          </p:cNvSpPr>
          <p:nvPr/>
        </p:nvSpPr>
        <p:spPr bwMode="auto">
          <a:xfrm>
            <a:off x="298450" y="566738"/>
            <a:ext cx="8845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3600" i="1">
                <a:solidFill>
                  <a:srgbClr val="953735"/>
                </a:solidFill>
                <a:latin typeface="Calibri" pitchFamily="34" charset="0"/>
              </a:rPr>
              <a:t>Amino acids with Non-polar (hydrophobic) Sidechains -II</a:t>
            </a:r>
          </a:p>
        </p:txBody>
      </p:sp>
      <p:sp>
        <p:nvSpPr>
          <p:cNvPr id="20485" name="Text Box 6"/>
          <p:cNvSpPr txBox="1">
            <a:spLocks noChangeArrowheads="1"/>
          </p:cNvSpPr>
          <p:nvPr/>
        </p:nvSpPr>
        <p:spPr bwMode="auto">
          <a:xfrm>
            <a:off x="5672138" y="34940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methionine: M; Met</a:t>
            </a:r>
          </a:p>
        </p:txBody>
      </p:sp>
      <p:pic>
        <p:nvPicPr>
          <p:cNvPr id="20486" name="Picture 7" descr="m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725" y="2254250"/>
            <a:ext cx="1931988" cy="1149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487" name="Picture 8" descr="met3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775" y="2238375"/>
            <a:ext cx="19081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9" descr="ph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1150" y="4494213"/>
            <a:ext cx="1931988" cy="1217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489" name="Picture 10" descr="phe3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4563" y="4495800"/>
            <a:ext cx="157797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11"/>
          <p:cNvSpPr txBox="1">
            <a:spLocks noChangeArrowheads="1"/>
          </p:cNvSpPr>
          <p:nvPr/>
        </p:nvSpPr>
        <p:spPr bwMode="auto">
          <a:xfrm>
            <a:off x="3471863" y="5737225"/>
            <a:ext cx="241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Phenylalanine: F; Phe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5" name="Group 274"/>
          <p:cNvGrpSpPr>
            <a:grpSpLocks/>
          </p:cNvGrpSpPr>
          <p:nvPr/>
        </p:nvGrpSpPr>
        <p:grpSpPr bwMode="auto">
          <a:xfrm>
            <a:off x="2509838" y="1014413"/>
            <a:ext cx="3841750" cy="1006475"/>
            <a:chOff x="950" y="712"/>
            <a:chExt cx="2420" cy="634"/>
          </a:xfrm>
        </p:grpSpPr>
        <p:sp>
          <p:nvSpPr>
            <p:cNvPr id="93253" name="Text Box 259"/>
            <p:cNvSpPr txBox="1">
              <a:spLocks noChangeArrowheads="1"/>
            </p:cNvSpPr>
            <p:nvPr/>
          </p:nvSpPr>
          <p:spPr bwMode="auto">
            <a:xfrm>
              <a:off x="950" y="712"/>
              <a:ext cx="242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b="1">
                  <a:latin typeface="Courier New" pitchFamily="49" charset="0"/>
                </a:rPr>
                <a:t>5</a:t>
              </a:r>
              <a:r>
                <a:rPr lang="en-GB" altLang="en-US" sz="2000" b="1">
                  <a:latin typeface="Courier New" pitchFamily="49" charset="0"/>
                </a:rPr>
                <a:t>’</a:t>
              </a:r>
              <a:r>
                <a:rPr lang="en-GB" sz="2000" b="1">
                  <a:latin typeface="Courier New" pitchFamily="49" charset="0"/>
                </a:rPr>
                <a:t> </a:t>
              </a:r>
              <a:r>
                <a:rPr lang="en-GB" sz="2000" b="1">
                  <a:solidFill>
                    <a:srgbClr val="3333FF"/>
                  </a:solidFill>
                  <a:latin typeface="Courier New" pitchFamily="49" charset="0"/>
                </a:rPr>
                <a:t>AA</a:t>
              </a:r>
              <a:r>
                <a:rPr lang="en-GB" sz="2000" b="1">
                  <a:solidFill>
                    <a:srgbClr val="EF1F1D"/>
                  </a:solidFill>
                  <a:latin typeface="Courier New" pitchFamily="49" charset="0"/>
                </a:rPr>
                <a:t>T</a:t>
              </a:r>
              <a:r>
                <a:rPr lang="en-GB" sz="2000" b="1">
                  <a:solidFill>
                    <a:srgbClr val="5DA31E"/>
                  </a:solidFill>
                  <a:latin typeface="Courier New" pitchFamily="49" charset="0"/>
                </a:rPr>
                <a:t>C</a:t>
              </a:r>
              <a:r>
                <a:rPr lang="en-GB" sz="2000" b="1">
                  <a:latin typeface="Courier New" pitchFamily="49" charset="0"/>
                </a:rPr>
                <a:t>G</a:t>
              </a:r>
              <a:r>
                <a:rPr lang="en-GB" sz="2000" b="1">
                  <a:solidFill>
                    <a:srgbClr val="3333FF"/>
                  </a:solidFill>
                  <a:latin typeface="Courier New" pitchFamily="49" charset="0"/>
                </a:rPr>
                <a:t>AA</a:t>
              </a:r>
              <a:r>
                <a:rPr lang="en-GB" sz="2000" b="1">
                  <a:solidFill>
                    <a:srgbClr val="5DA31E"/>
                  </a:solidFill>
                  <a:latin typeface="Courier New" pitchFamily="49" charset="0"/>
                </a:rPr>
                <a:t>C</a:t>
              </a:r>
              <a:r>
                <a:rPr lang="en-GB" sz="2000" b="1">
                  <a:solidFill>
                    <a:srgbClr val="3333FF"/>
                  </a:solidFill>
                  <a:latin typeface="Courier New" pitchFamily="49" charset="0"/>
                </a:rPr>
                <a:t>A</a:t>
              </a:r>
              <a:r>
                <a:rPr lang="en-GB" sz="2000" b="1">
                  <a:solidFill>
                    <a:srgbClr val="5DA31E"/>
                  </a:solidFill>
                  <a:latin typeface="Courier New" pitchFamily="49" charset="0"/>
                </a:rPr>
                <a:t>CC</a:t>
              </a:r>
              <a:r>
                <a:rPr lang="en-GB" sz="2000" b="1">
                  <a:latin typeface="Courier New" pitchFamily="49" charset="0"/>
                </a:rPr>
                <a:t>G</a:t>
              </a:r>
              <a:r>
                <a:rPr lang="en-GB" sz="2000" b="1">
                  <a:solidFill>
                    <a:srgbClr val="EF1F1D"/>
                  </a:solidFill>
                  <a:latin typeface="Courier New" pitchFamily="49" charset="0"/>
                </a:rPr>
                <a:t>T</a:t>
              </a:r>
              <a:r>
                <a:rPr lang="en-GB" sz="2000" b="1">
                  <a:solidFill>
                    <a:srgbClr val="3333FF"/>
                  </a:solidFill>
                  <a:latin typeface="Courier New" pitchFamily="49" charset="0"/>
                </a:rPr>
                <a:t>A</a:t>
              </a:r>
              <a:r>
                <a:rPr lang="en-GB" sz="2000" b="1">
                  <a:solidFill>
                    <a:srgbClr val="5DA31E"/>
                  </a:solidFill>
                  <a:latin typeface="Courier New" pitchFamily="49" charset="0"/>
                </a:rPr>
                <a:t>CC</a:t>
              </a:r>
              <a:r>
                <a:rPr lang="en-GB" sz="2000" b="1">
                  <a:latin typeface="Courier New" pitchFamily="49" charset="0"/>
                </a:rPr>
                <a:t>G</a:t>
              </a:r>
              <a:r>
                <a:rPr lang="en-GB" sz="2000" b="1">
                  <a:solidFill>
                    <a:srgbClr val="EF1F1D"/>
                  </a:solidFill>
                  <a:latin typeface="Courier New" pitchFamily="49" charset="0"/>
                </a:rPr>
                <a:t>T</a:t>
              </a:r>
              <a:r>
                <a:rPr lang="en-GB" sz="2000" b="1">
                  <a:latin typeface="Courier New" pitchFamily="49" charset="0"/>
                </a:rPr>
                <a:t> 3</a:t>
              </a:r>
              <a:r>
                <a:rPr lang="en-GB" altLang="en-US" sz="2000" b="1">
                  <a:latin typeface="Courier New" pitchFamily="49" charset="0"/>
                </a:rPr>
                <a:t>’</a:t>
              </a:r>
              <a:endParaRPr lang="en-GB" sz="2000" b="1">
                <a:latin typeface="Courier New" pitchFamily="49" charset="0"/>
              </a:endParaRPr>
            </a:p>
            <a:p>
              <a:pPr eaLnBrk="1" hangingPunct="1"/>
              <a:r>
                <a:rPr lang="en-GB" sz="2000" b="1">
                  <a:latin typeface="Courier New" pitchFamily="49" charset="0"/>
                </a:rPr>
                <a:t>   ||||||||||||||||||  </a:t>
              </a:r>
            </a:p>
            <a:p>
              <a:pPr eaLnBrk="1" hangingPunct="1"/>
              <a:r>
                <a:rPr lang="en-GB" sz="2000" b="1">
                  <a:latin typeface="Courier New" pitchFamily="49" charset="0"/>
                </a:rPr>
                <a:t>3</a:t>
              </a:r>
              <a:r>
                <a:rPr lang="en-GB" altLang="en-US" sz="2000" b="1">
                  <a:latin typeface="Courier New" pitchFamily="49" charset="0"/>
                </a:rPr>
                <a:t>’</a:t>
              </a:r>
              <a:r>
                <a:rPr lang="en-GB" sz="2000" b="1">
                  <a:latin typeface="Courier New" pitchFamily="49" charset="0"/>
                </a:rPr>
                <a:t> </a:t>
              </a:r>
              <a:r>
                <a:rPr lang="en-GB" sz="2000" b="1">
                  <a:solidFill>
                    <a:srgbClr val="EF1F1D"/>
                  </a:solidFill>
                  <a:latin typeface="Courier New" pitchFamily="49" charset="0"/>
                </a:rPr>
                <a:t>TT</a:t>
              </a:r>
              <a:r>
                <a:rPr lang="en-GB" sz="2000" b="1">
                  <a:solidFill>
                    <a:srgbClr val="3333FF"/>
                  </a:solidFill>
                  <a:latin typeface="Courier New" pitchFamily="49" charset="0"/>
                </a:rPr>
                <a:t>A</a:t>
              </a:r>
              <a:r>
                <a:rPr lang="en-GB" sz="2000" b="1">
                  <a:latin typeface="Courier New" pitchFamily="49" charset="0"/>
                </a:rPr>
                <a:t>G</a:t>
              </a:r>
              <a:r>
                <a:rPr lang="en-GB" sz="2000" b="1">
                  <a:solidFill>
                    <a:srgbClr val="5DA31E"/>
                  </a:solidFill>
                  <a:latin typeface="Courier New" pitchFamily="49" charset="0"/>
                </a:rPr>
                <a:t>C</a:t>
              </a:r>
              <a:r>
                <a:rPr lang="en-GB" sz="2000" b="1">
                  <a:solidFill>
                    <a:srgbClr val="EF1F1D"/>
                  </a:solidFill>
                  <a:latin typeface="Courier New" pitchFamily="49" charset="0"/>
                </a:rPr>
                <a:t>TT</a:t>
              </a:r>
              <a:r>
                <a:rPr lang="en-GB" sz="2000" b="1">
                  <a:latin typeface="Courier New" pitchFamily="49" charset="0"/>
                </a:rPr>
                <a:t>G</a:t>
              </a:r>
              <a:r>
                <a:rPr lang="en-GB" sz="2000" b="1">
                  <a:solidFill>
                    <a:srgbClr val="EF1F1D"/>
                  </a:solidFill>
                  <a:latin typeface="Courier New" pitchFamily="49" charset="0"/>
                </a:rPr>
                <a:t>T</a:t>
              </a:r>
              <a:r>
                <a:rPr lang="en-GB" sz="2000" b="1">
                  <a:latin typeface="Courier New" pitchFamily="49" charset="0"/>
                </a:rPr>
                <a:t>GG</a:t>
              </a:r>
              <a:r>
                <a:rPr lang="en-GB" sz="2000" b="1">
                  <a:solidFill>
                    <a:srgbClr val="5DA31E"/>
                  </a:solidFill>
                  <a:latin typeface="Courier New" pitchFamily="49" charset="0"/>
                </a:rPr>
                <a:t>C</a:t>
              </a:r>
              <a:r>
                <a:rPr lang="en-GB" sz="2000" b="1">
                  <a:solidFill>
                    <a:srgbClr val="3333FF"/>
                  </a:solidFill>
                  <a:latin typeface="Courier New" pitchFamily="49" charset="0"/>
                </a:rPr>
                <a:t>A</a:t>
              </a:r>
              <a:r>
                <a:rPr lang="en-GB" sz="2000" b="1">
                  <a:solidFill>
                    <a:srgbClr val="EF1F1D"/>
                  </a:solidFill>
                  <a:latin typeface="Courier New" pitchFamily="49" charset="0"/>
                </a:rPr>
                <a:t>T</a:t>
              </a:r>
              <a:r>
                <a:rPr lang="en-GB" sz="2000" b="1">
                  <a:latin typeface="Courier New" pitchFamily="49" charset="0"/>
                </a:rPr>
                <a:t>GG</a:t>
              </a:r>
              <a:r>
                <a:rPr lang="en-GB" sz="2000" b="1">
                  <a:solidFill>
                    <a:srgbClr val="5DA31E"/>
                  </a:solidFill>
                  <a:latin typeface="Courier New" pitchFamily="49" charset="0"/>
                </a:rPr>
                <a:t>C</a:t>
              </a:r>
              <a:r>
                <a:rPr lang="en-GB" sz="2000" b="1">
                  <a:solidFill>
                    <a:srgbClr val="3333FF"/>
                  </a:solidFill>
                  <a:latin typeface="Courier New" pitchFamily="49" charset="0"/>
                </a:rPr>
                <a:t>A</a:t>
              </a:r>
              <a:r>
                <a:rPr lang="en-GB" sz="2000" b="1">
                  <a:latin typeface="Courier New" pitchFamily="49" charset="0"/>
                </a:rPr>
                <a:t> 5</a:t>
              </a:r>
              <a:r>
                <a:rPr lang="en-GB" altLang="en-US" sz="2000" b="1">
                  <a:latin typeface="Courier New" pitchFamily="49" charset="0"/>
                </a:rPr>
                <a:t>’</a:t>
              </a:r>
              <a:endParaRPr lang="en-US" sz="2000" b="1">
                <a:latin typeface="Courier New" pitchFamily="49" charset="0"/>
              </a:endParaRPr>
            </a:p>
          </p:txBody>
        </p:sp>
        <p:sp>
          <p:nvSpPr>
            <p:cNvPr id="93254" name="Line 272"/>
            <p:cNvSpPr>
              <a:spLocks noChangeShapeType="1"/>
            </p:cNvSpPr>
            <p:nvPr/>
          </p:nvSpPr>
          <p:spPr bwMode="auto">
            <a:xfrm>
              <a:off x="1296" y="752"/>
              <a:ext cx="17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3255" name="Line 273"/>
            <p:cNvSpPr>
              <a:spLocks noChangeShapeType="1"/>
            </p:cNvSpPr>
            <p:nvPr/>
          </p:nvSpPr>
          <p:spPr bwMode="auto">
            <a:xfrm>
              <a:off x="1296" y="1302"/>
              <a:ext cx="17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3" name="Group 318"/>
          <p:cNvGrpSpPr>
            <a:grpSpLocks/>
          </p:cNvGrpSpPr>
          <p:nvPr/>
        </p:nvGrpSpPr>
        <p:grpSpPr bwMode="auto">
          <a:xfrm>
            <a:off x="2509838" y="5570538"/>
            <a:ext cx="3841750" cy="1006475"/>
            <a:chOff x="950" y="712"/>
            <a:chExt cx="2420" cy="634"/>
          </a:xfrm>
        </p:grpSpPr>
        <p:sp>
          <p:nvSpPr>
            <p:cNvPr id="93250" name="Text Box 319"/>
            <p:cNvSpPr txBox="1">
              <a:spLocks noChangeArrowheads="1"/>
            </p:cNvSpPr>
            <p:nvPr/>
          </p:nvSpPr>
          <p:spPr bwMode="auto">
            <a:xfrm>
              <a:off x="950" y="712"/>
              <a:ext cx="242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b="1">
                  <a:latin typeface="Courier New" pitchFamily="49" charset="0"/>
                </a:rPr>
                <a:t>5</a:t>
              </a:r>
              <a:r>
                <a:rPr lang="en-GB" altLang="en-US" sz="2000" b="1">
                  <a:latin typeface="Courier New" pitchFamily="49" charset="0"/>
                </a:rPr>
                <a:t>’</a:t>
              </a:r>
              <a:r>
                <a:rPr lang="en-GB" sz="2000" b="1">
                  <a:latin typeface="Courier New" pitchFamily="49" charset="0"/>
                </a:rPr>
                <a:t> </a:t>
              </a:r>
              <a:r>
                <a:rPr lang="en-GB" sz="2000" b="1">
                  <a:solidFill>
                    <a:srgbClr val="3333FF"/>
                  </a:solidFill>
                  <a:latin typeface="Courier New" pitchFamily="49" charset="0"/>
                </a:rPr>
                <a:t>AA</a:t>
              </a:r>
              <a:r>
                <a:rPr lang="en-GB" sz="2000" b="1">
                  <a:solidFill>
                    <a:srgbClr val="EF1F1D"/>
                  </a:solidFill>
                  <a:latin typeface="Courier New" pitchFamily="49" charset="0"/>
                </a:rPr>
                <a:t>T</a:t>
              </a:r>
              <a:r>
                <a:rPr lang="en-GB" sz="2000" b="1">
                  <a:solidFill>
                    <a:srgbClr val="5DA31E"/>
                  </a:solidFill>
                  <a:latin typeface="Courier New" pitchFamily="49" charset="0"/>
                </a:rPr>
                <a:t>C</a:t>
              </a:r>
              <a:r>
                <a:rPr lang="en-GB" sz="2000" b="1">
                  <a:latin typeface="Courier New" pitchFamily="49" charset="0"/>
                </a:rPr>
                <a:t>G</a:t>
              </a:r>
              <a:r>
                <a:rPr lang="en-GB" sz="2000" b="1">
                  <a:solidFill>
                    <a:srgbClr val="3333FF"/>
                  </a:solidFill>
                  <a:latin typeface="Courier New" pitchFamily="49" charset="0"/>
                </a:rPr>
                <a:t>AA</a:t>
              </a:r>
              <a:r>
                <a:rPr lang="en-GB" sz="2000" b="1">
                  <a:solidFill>
                    <a:srgbClr val="5DA31E"/>
                  </a:solidFill>
                  <a:latin typeface="Courier New" pitchFamily="49" charset="0"/>
                </a:rPr>
                <a:t>C</a:t>
              </a:r>
              <a:r>
                <a:rPr lang="en-GB" sz="2000" b="1">
                  <a:solidFill>
                    <a:srgbClr val="3333FF"/>
                  </a:solidFill>
                  <a:latin typeface="Courier New" pitchFamily="49" charset="0"/>
                </a:rPr>
                <a:t>A</a:t>
              </a:r>
              <a:r>
                <a:rPr lang="en-GB" sz="2000" b="1">
                  <a:solidFill>
                    <a:srgbClr val="5DA31E"/>
                  </a:solidFill>
                  <a:latin typeface="Courier New" pitchFamily="49" charset="0"/>
                </a:rPr>
                <a:t>CC</a:t>
              </a:r>
              <a:r>
                <a:rPr lang="en-GB" sz="2000" b="1">
                  <a:latin typeface="Courier New" pitchFamily="49" charset="0"/>
                </a:rPr>
                <a:t>G</a:t>
              </a:r>
              <a:r>
                <a:rPr lang="en-GB" sz="2000" b="1">
                  <a:solidFill>
                    <a:srgbClr val="EF1F1D"/>
                  </a:solidFill>
                  <a:latin typeface="Courier New" pitchFamily="49" charset="0"/>
                </a:rPr>
                <a:t>T</a:t>
              </a:r>
              <a:r>
                <a:rPr lang="en-GB" sz="2000" b="1">
                  <a:solidFill>
                    <a:srgbClr val="3333FF"/>
                  </a:solidFill>
                  <a:latin typeface="Courier New" pitchFamily="49" charset="0"/>
                </a:rPr>
                <a:t>A</a:t>
              </a:r>
              <a:r>
                <a:rPr lang="en-GB" sz="2000" b="1">
                  <a:solidFill>
                    <a:srgbClr val="5DA31E"/>
                  </a:solidFill>
                  <a:latin typeface="Courier New" pitchFamily="49" charset="0"/>
                </a:rPr>
                <a:t>CC</a:t>
              </a:r>
              <a:r>
                <a:rPr lang="en-GB" sz="2000" b="1">
                  <a:latin typeface="Courier New" pitchFamily="49" charset="0"/>
                </a:rPr>
                <a:t>G</a:t>
              </a:r>
              <a:r>
                <a:rPr lang="en-GB" sz="2000" b="1">
                  <a:solidFill>
                    <a:srgbClr val="EF1F1D"/>
                  </a:solidFill>
                  <a:latin typeface="Courier New" pitchFamily="49" charset="0"/>
                </a:rPr>
                <a:t>T</a:t>
              </a:r>
              <a:r>
                <a:rPr lang="en-GB" sz="2000" b="1">
                  <a:latin typeface="Courier New" pitchFamily="49" charset="0"/>
                </a:rPr>
                <a:t> 3</a:t>
              </a:r>
              <a:r>
                <a:rPr lang="en-GB" altLang="en-US" sz="2000" b="1">
                  <a:latin typeface="Courier New" pitchFamily="49" charset="0"/>
                </a:rPr>
                <a:t>’</a:t>
              </a:r>
              <a:endParaRPr lang="en-GB" sz="2000" b="1">
                <a:latin typeface="Courier New" pitchFamily="49" charset="0"/>
              </a:endParaRPr>
            </a:p>
            <a:p>
              <a:pPr eaLnBrk="1" hangingPunct="1"/>
              <a:r>
                <a:rPr lang="en-GB" sz="2000" b="1">
                  <a:latin typeface="Courier New" pitchFamily="49" charset="0"/>
                </a:rPr>
                <a:t>   ||||||||||||||||||  </a:t>
              </a:r>
            </a:p>
            <a:p>
              <a:pPr eaLnBrk="1" hangingPunct="1"/>
              <a:r>
                <a:rPr lang="en-GB" sz="2000" b="1">
                  <a:latin typeface="Courier New" pitchFamily="49" charset="0"/>
                </a:rPr>
                <a:t>3</a:t>
              </a:r>
              <a:r>
                <a:rPr lang="en-GB" altLang="en-US" sz="2000" b="1">
                  <a:latin typeface="Courier New" pitchFamily="49" charset="0"/>
                </a:rPr>
                <a:t>’</a:t>
              </a:r>
              <a:r>
                <a:rPr lang="en-GB" sz="2000" b="1">
                  <a:latin typeface="Courier New" pitchFamily="49" charset="0"/>
                </a:rPr>
                <a:t> </a:t>
              </a:r>
              <a:r>
                <a:rPr lang="en-GB" sz="2000" b="1">
                  <a:solidFill>
                    <a:srgbClr val="EF1F1D"/>
                  </a:solidFill>
                  <a:latin typeface="Courier New" pitchFamily="49" charset="0"/>
                </a:rPr>
                <a:t>TT</a:t>
              </a:r>
              <a:r>
                <a:rPr lang="en-GB" sz="2000" b="1">
                  <a:solidFill>
                    <a:srgbClr val="3333FF"/>
                  </a:solidFill>
                  <a:latin typeface="Courier New" pitchFamily="49" charset="0"/>
                </a:rPr>
                <a:t>A</a:t>
              </a:r>
              <a:r>
                <a:rPr lang="en-GB" sz="2000" b="1">
                  <a:latin typeface="Courier New" pitchFamily="49" charset="0"/>
                </a:rPr>
                <a:t>G</a:t>
              </a:r>
              <a:r>
                <a:rPr lang="en-GB" sz="2000" b="1">
                  <a:solidFill>
                    <a:srgbClr val="5DA31E"/>
                  </a:solidFill>
                  <a:latin typeface="Courier New" pitchFamily="49" charset="0"/>
                </a:rPr>
                <a:t>C</a:t>
              </a:r>
              <a:r>
                <a:rPr lang="en-GB" sz="2000" b="1">
                  <a:solidFill>
                    <a:srgbClr val="EF1F1D"/>
                  </a:solidFill>
                  <a:latin typeface="Courier New" pitchFamily="49" charset="0"/>
                </a:rPr>
                <a:t>TT</a:t>
              </a:r>
              <a:r>
                <a:rPr lang="en-GB" sz="2000" b="1">
                  <a:latin typeface="Courier New" pitchFamily="49" charset="0"/>
                </a:rPr>
                <a:t>G</a:t>
              </a:r>
              <a:r>
                <a:rPr lang="en-GB" sz="2000" b="1">
                  <a:solidFill>
                    <a:srgbClr val="EF1F1D"/>
                  </a:solidFill>
                  <a:latin typeface="Courier New" pitchFamily="49" charset="0"/>
                </a:rPr>
                <a:t>T</a:t>
              </a:r>
              <a:r>
                <a:rPr lang="en-GB" sz="2000" b="1">
                  <a:latin typeface="Courier New" pitchFamily="49" charset="0"/>
                </a:rPr>
                <a:t>GG</a:t>
              </a:r>
              <a:r>
                <a:rPr lang="en-GB" sz="2000" b="1">
                  <a:solidFill>
                    <a:srgbClr val="5DA31E"/>
                  </a:solidFill>
                  <a:latin typeface="Courier New" pitchFamily="49" charset="0"/>
                </a:rPr>
                <a:t>C</a:t>
              </a:r>
              <a:r>
                <a:rPr lang="en-GB" sz="2000" b="1">
                  <a:solidFill>
                    <a:srgbClr val="3333FF"/>
                  </a:solidFill>
                  <a:latin typeface="Courier New" pitchFamily="49" charset="0"/>
                </a:rPr>
                <a:t>A</a:t>
              </a:r>
              <a:r>
                <a:rPr lang="en-GB" sz="2000" b="1">
                  <a:solidFill>
                    <a:srgbClr val="EF1F1D"/>
                  </a:solidFill>
                  <a:latin typeface="Courier New" pitchFamily="49" charset="0"/>
                </a:rPr>
                <a:t>T</a:t>
              </a:r>
              <a:r>
                <a:rPr lang="en-GB" sz="2000" b="1">
                  <a:latin typeface="Courier New" pitchFamily="49" charset="0"/>
                </a:rPr>
                <a:t>GG</a:t>
              </a:r>
              <a:r>
                <a:rPr lang="en-GB" sz="2000" b="1">
                  <a:solidFill>
                    <a:srgbClr val="5DA31E"/>
                  </a:solidFill>
                  <a:latin typeface="Courier New" pitchFamily="49" charset="0"/>
                </a:rPr>
                <a:t>C</a:t>
              </a:r>
              <a:r>
                <a:rPr lang="en-GB" sz="2000" b="1">
                  <a:solidFill>
                    <a:srgbClr val="3333FF"/>
                  </a:solidFill>
                  <a:latin typeface="Courier New" pitchFamily="49" charset="0"/>
                </a:rPr>
                <a:t>A</a:t>
              </a:r>
              <a:r>
                <a:rPr lang="en-GB" sz="2000" b="1">
                  <a:latin typeface="Courier New" pitchFamily="49" charset="0"/>
                </a:rPr>
                <a:t> 5</a:t>
              </a:r>
              <a:r>
                <a:rPr lang="en-GB" altLang="en-US" sz="2000" b="1">
                  <a:latin typeface="Courier New" pitchFamily="49" charset="0"/>
                </a:rPr>
                <a:t>’</a:t>
              </a:r>
              <a:endParaRPr lang="en-US" sz="2000" b="1">
                <a:latin typeface="Courier New" pitchFamily="49" charset="0"/>
              </a:endParaRPr>
            </a:p>
          </p:txBody>
        </p:sp>
        <p:sp>
          <p:nvSpPr>
            <p:cNvPr id="93251" name="Line 320"/>
            <p:cNvSpPr>
              <a:spLocks noChangeShapeType="1"/>
            </p:cNvSpPr>
            <p:nvPr/>
          </p:nvSpPr>
          <p:spPr bwMode="auto">
            <a:xfrm>
              <a:off x="1296" y="752"/>
              <a:ext cx="17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3252" name="Line 321"/>
            <p:cNvSpPr>
              <a:spLocks noChangeShapeType="1"/>
            </p:cNvSpPr>
            <p:nvPr/>
          </p:nvSpPr>
          <p:spPr bwMode="auto">
            <a:xfrm>
              <a:off x="1296" y="1302"/>
              <a:ext cx="17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4" name="Group 332"/>
          <p:cNvGrpSpPr>
            <a:grpSpLocks/>
          </p:cNvGrpSpPr>
          <p:nvPr/>
        </p:nvGrpSpPr>
        <p:grpSpPr bwMode="auto">
          <a:xfrm>
            <a:off x="1755775" y="2149475"/>
            <a:ext cx="5013325" cy="1695450"/>
            <a:chOff x="1106" y="1354"/>
            <a:chExt cx="3158" cy="1068"/>
          </a:xfrm>
        </p:grpSpPr>
        <p:sp>
          <p:nvSpPr>
            <p:cNvPr id="93220" name="Text Box 261"/>
            <p:cNvSpPr txBox="1">
              <a:spLocks noChangeArrowheads="1"/>
            </p:cNvSpPr>
            <p:nvPr/>
          </p:nvSpPr>
          <p:spPr bwMode="auto">
            <a:xfrm>
              <a:off x="1577" y="1504"/>
              <a:ext cx="113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EF1F1D"/>
                  </a:solidFill>
                  <a:latin typeface="Calibri" pitchFamily="34" charset="0"/>
                </a:rPr>
                <a:t>Heat or low salt</a:t>
              </a:r>
            </a:p>
          </p:txBody>
        </p:sp>
        <p:sp>
          <p:nvSpPr>
            <p:cNvPr id="93221" name="Line 262"/>
            <p:cNvSpPr>
              <a:spLocks noChangeShapeType="1"/>
            </p:cNvSpPr>
            <p:nvPr/>
          </p:nvSpPr>
          <p:spPr bwMode="auto">
            <a:xfrm>
              <a:off x="2853" y="1354"/>
              <a:ext cx="0" cy="461"/>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GB"/>
            </a:p>
          </p:txBody>
        </p:sp>
        <p:sp>
          <p:nvSpPr>
            <p:cNvPr id="93222" name="Text Box 263"/>
            <p:cNvSpPr txBox="1">
              <a:spLocks noChangeArrowheads="1"/>
            </p:cNvSpPr>
            <p:nvPr/>
          </p:nvSpPr>
          <p:spPr bwMode="auto">
            <a:xfrm>
              <a:off x="3080" y="1504"/>
              <a:ext cx="118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3333FF"/>
                  </a:solidFill>
                  <a:latin typeface="Calibri" pitchFamily="34" charset="0"/>
                </a:rPr>
                <a:t>Melt or denature</a:t>
              </a:r>
            </a:p>
          </p:txBody>
        </p:sp>
        <p:grpSp>
          <p:nvGrpSpPr>
            <p:cNvPr id="93223" name="Group 326"/>
            <p:cNvGrpSpPr>
              <a:grpSpLocks/>
            </p:cNvGrpSpPr>
            <p:nvPr/>
          </p:nvGrpSpPr>
          <p:grpSpPr bwMode="auto">
            <a:xfrm>
              <a:off x="1106" y="1849"/>
              <a:ext cx="2569" cy="573"/>
              <a:chOff x="464" y="1837"/>
              <a:chExt cx="2569" cy="573"/>
            </a:xfrm>
          </p:grpSpPr>
          <p:grpSp>
            <p:nvGrpSpPr>
              <p:cNvPr id="93224" name="Group 294"/>
              <p:cNvGrpSpPr>
                <a:grpSpLocks/>
              </p:cNvGrpSpPr>
              <p:nvPr/>
            </p:nvGrpSpPr>
            <p:grpSpPr bwMode="auto">
              <a:xfrm>
                <a:off x="674" y="1837"/>
                <a:ext cx="2117" cy="573"/>
                <a:chOff x="876" y="1815"/>
                <a:chExt cx="2117" cy="573"/>
              </a:xfrm>
            </p:grpSpPr>
            <p:sp>
              <p:nvSpPr>
                <p:cNvPr id="93227" name="Freeform 265"/>
                <p:cNvSpPr>
                  <a:spLocks noChangeAspect="1"/>
                </p:cNvSpPr>
                <p:nvPr/>
              </p:nvSpPr>
              <p:spPr bwMode="auto">
                <a:xfrm>
                  <a:off x="939" y="1833"/>
                  <a:ext cx="1946" cy="377"/>
                </a:xfrm>
                <a:custGeom>
                  <a:avLst/>
                  <a:gdLst>
                    <a:gd name="T0" fmla="*/ 0 w 2921"/>
                    <a:gd name="T1" fmla="*/ 71 h 518"/>
                    <a:gd name="T2" fmla="*/ 239 w 2921"/>
                    <a:gd name="T3" fmla="*/ 137 h 518"/>
                    <a:gd name="T4" fmla="*/ 389 w 2921"/>
                    <a:gd name="T5" fmla="*/ 17 h 518"/>
                    <a:gd name="T6" fmla="*/ 575 w 2921"/>
                    <a:gd name="T7" fmla="*/ 34 h 518"/>
                    <a:gd name="T8" fmla="*/ 0 60000 65536"/>
                    <a:gd name="T9" fmla="*/ 0 60000 65536"/>
                    <a:gd name="T10" fmla="*/ 0 60000 65536"/>
                    <a:gd name="T11" fmla="*/ 0 60000 65536"/>
                    <a:gd name="T12" fmla="*/ 0 w 2921"/>
                    <a:gd name="T13" fmla="*/ 0 h 518"/>
                    <a:gd name="T14" fmla="*/ 2921 w 2921"/>
                    <a:gd name="T15" fmla="*/ 518 h 518"/>
                  </a:gdLst>
                  <a:ahLst/>
                  <a:cxnLst>
                    <a:cxn ang="T8">
                      <a:pos x="T0" y="T1"/>
                    </a:cxn>
                    <a:cxn ang="T9">
                      <a:pos x="T2" y="T3"/>
                    </a:cxn>
                    <a:cxn ang="T10">
                      <a:pos x="T4" y="T5"/>
                    </a:cxn>
                    <a:cxn ang="T11">
                      <a:pos x="T6" y="T7"/>
                    </a:cxn>
                  </a:cxnLst>
                  <a:rect l="T12" t="T13" r="T14" b="T15"/>
                  <a:pathLst>
                    <a:path w="2921" h="518">
                      <a:moveTo>
                        <a:pt x="0" y="255"/>
                      </a:moveTo>
                      <a:cubicBezTo>
                        <a:pt x="441" y="386"/>
                        <a:pt x="883" y="518"/>
                        <a:pt x="1212" y="486"/>
                      </a:cubicBezTo>
                      <a:cubicBezTo>
                        <a:pt x="1541" y="454"/>
                        <a:pt x="1690" y="122"/>
                        <a:pt x="1975" y="61"/>
                      </a:cubicBezTo>
                      <a:cubicBezTo>
                        <a:pt x="2260" y="0"/>
                        <a:pt x="2763" y="112"/>
                        <a:pt x="2921" y="12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93228" name="Group 290"/>
                <p:cNvGrpSpPr>
                  <a:grpSpLocks/>
                </p:cNvGrpSpPr>
                <p:nvPr/>
              </p:nvGrpSpPr>
              <p:grpSpPr bwMode="auto">
                <a:xfrm>
                  <a:off x="876" y="2002"/>
                  <a:ext cx="596" cy="347"/>
                  <a:chOff x="876" y="2002"/>
                  <a:chExt cx="596" cy="347"/>
                </a:xfrm>
              </p:grpSpPr>
              <p:sp>
                <p:nvSpPr>
                  <p:cNvPr id="93246" name="Rectangle 270"/>
                  <p:cNvSpPr>
                    <a:spLocks noChangeArrowheads="1"/>
                  </p:cNvSpPr>
                  <p:nvPr/>
                </p:nvSpPr>
                <p:spPr bwMode="auto">
                  <a:xfrm>
                    <a:off x="876" y="2002"/>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3333FF"/>
                        </a:solidFill>
                        <a:latin typeface="Courier New" pitchFamily="49" charset="0"/>
                      </a:rPr>
                      <a:t>A</a:t>
                    </a:r>
                  </a:p>
                </p:txBody>
              </p:sp>
              <p:sp>
                <p:nvSpPr>
                  <p:cNvPr id="93247" name="Rectangle 271"/>
                  <p:cNvSpPr>
                    <a:spLocks noChangeArrowheads="1"/>
                  </p:cNvSpPr>
                  <p:nvPr/>
                </p:nvSpPr>
                <p:spPr bwMode="auto">
                  <a:xfrm>
                    <a:off x="1007" y="2030"/>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3333FF"/>
                        </a:solidFill>
                        <a:latin typeface="Courier New" pitchFamily="49" charset="0"/>
                      </a:rPr>
                      <a:t>A</a:t>
                    </a:r>
                  </a:p>
                </p:txBody>
              </p:sp>
              <p:sp>
                <p:nvSpPr>
                  <p:cNvPr id="93248" name="Rectangle 275"/>
                  <p:cNvSpPr>
                    <a:spLocks noChangeArrowheads="1"/>
                  </p:cNvSpPr>
                  <p:nvPr/>
                </p:nvSpPr>
                <p:spPr bwMode="auto">
                  <a:xfrm>
                    <a:off x="1142" y="2077"/>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EF1F1D"/>
                        </a:solidFill>
                        <a:latin typeface="Courier New" pitchFamily="49" charset="0"/>
                      </a:rPr>
                      <a:t>T</a:t>
                    </a:r>
                  </a:p>
                </p:txBody>
              </p:sp>
              <p:sp>
                <p:nvSpPr>
                  <p:cNvPr id="93249" name="Rectangle 276"/>
                  <p:cNvSpPr>
                    <a:spLocks noChangeArrowheads="1"/>
                  </p:cNvSpPr>
                  <p:nvPr/>
                </p:nvSpPr>
                <p:spPr bwMode="auto">
                  <a:xfrm>
                    <a:off x="1260" y="2099"/>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5DA31E"/>
                        </a:solidFill>
                        <a:latin typeface="Courier New" pitchFamily="49" charset="0"/>
                      </a:rPr>
                      <a:t>C</a:t>
                    </a:r>
                  </a:p>
                </p:txBody>
              </p:sp>
            </p:grpSp>
            <p:grpSp>
              <p:nvGrpSpPr>
                <p:cNvPr id="93229" name="Group 291"/>
                <p:cNvGrpSpPr>
                  <a:grpSpLocks/>
                </p:cNvGrpSpPr>
                <p:nvPr/>
              </p:nvGrpSpPr>
              <p:grpSpPr bwMode="auto">
                <a:xfrm>
                  <a:off x="1371" y="2069"/>
                  <a:ext cx="670" cy="319"/>
                  <a:chOff x="1371" y="2069"/>
                  <a:chExt cx="670" cy="319"/>
                </a:xfrm>
              </p:grpSpPr>
              <p:sp>
                <p:nvSpPr>
                  <p:cNvPr id="93241" name="Rectangle 277"/>
                  <p:cNvSpPr>
                    <a:spLocks noChangeArrowheads="1"/>
                  </p:cNvSpPr>
                  <p:nvPr/>
                </p:nvSpPr>
                <p:spPr bwMode="auto">
                  <a:xfrm>
                    <a:off x="1371" y="2123"/>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latin typeface="Courier New" pitchFamily="49" charset="0"/>
                      </a:rPr>
                      <a:t>G</a:t>
                    </a:r>
                  </a:p>
                </p:txBody>
              </p:sp>
              <p:sp>
                <p:nvSpPr>
                  <p:cNvPr id="93242" name="Rectangle 278"/>
                  <p:cNvSpPr>
                    <a:spLocks noChangeArrowheads="1"/>
                  </p:cNvSpPr>
                  <p:nvPr/>
                </p:nvSpPr>
                <p:spPr bwMode="auto">
                  <a:xfrm>
                    <a:off x="1483" y="213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3333FF"/>
                        </a:solidFill>
                        <a:latin typeface="Courier New" pitchFamily="49" charset="0"/>
                      </a:rPr>
                      <a:t>A</a:t>
                    </a:r>
                  </a:p>
                </p:txBody>
              </p:sp>
              <p:sp>
                <p:nvSpPr>
                  <p:cNvPr id="93243" name="Rectangle 279"/>
                  <p:cNvSpPr>
                    <a:spLocks noChangeArrowheads="1"/>
                  </p:cNvSpPr>
                  <p:nvPr/>
                </p:nvSpPr>
                <p:spPr bwMode="auto">
                  <a:xfrm>
                    <a:off x="1604" y="213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3333FF"/>
                        </a:solidFill>
                        <a:latin typeface="Courier New" pitchFamily="49" charset="0"/>
                      </a:rPr>
                      <a:t>A</a:t>
                    </a:r>
                  </a:p>
                </p:txBody>
              </p:sp>
              <p:sp>
                <p:nvSpPr>
                  <p:cNvPr id="93244" name="Rectangle 280"/>
                  <p:cNvSpPr>
                    <a:spLocks noChangeArrowheads="1"/>
                  </p:cNvSpPr>
                  <p:nvPr/>
                </p:nvSpPr>
                <p:spPr bwMode="auto">
                  <a:xfrm>
                    <a:off x="1713" y="2125"/>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5DA31E"/>
                        </a:solidFill>
                        <a:latin typeface="Courier New" pitchFamily="49" charset="0"/>
                      </a:rPr>
                      <a:t>C</a:t>
                    </a:r>
                  </a:p>
                </p:txBody>
              </p:sp>
              <p:sp>
                <p:nvSpPr>
                  <p:cNvPr id="93245" name="Rectangle 281"/>
                  <p:cNvSpPr>
                    <a:spLocks noChangeArrowheads="1"/>
                  </p:cNvSpPr>
                  <p:nvPr/>
                </p:nvSpPr>
                <p:spPr bwMode="auto">
                  <a:xfrm>
                    <a:off x="1829" y="2069"/>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3333FF"/>
                        </a:solidFill>
                        <a:latin typeface="Courier New" pitchFamily="49" charset="0"/>
                      </a:rPr>
                      <a:t>A</a:t>
                    </a:r>
                  </a:p>
                </p:txBody>
              </p:sp>
            </p:grpSp>
            <p:grpSp>
              <p:nvGrpSpPr>
                <p:cNvPr id="93230" name="Group 292"/>
                <p:cNvGrpSpPr>
                  <a:grpSpLocks/>
                </p:cNvGrpSpPr>
                <p:nvPr/>
              </p:nvGrpSpPr>
              <p:grpSpPr bwMode="auto">
                <a:xfrm>
                  <a:off x="1914" y="1815"/>
                  <a:ext cx="505" cy="427"/>
                  <a:chOff x="1914" y="1815"/>
                  <a:chExt cx="505" cy="427"/>
                </a:xfrm>
              </p:grpSpPr>
              <p:sp>
                <p:nvSpPr>
                  <p:cNvPr id="93237" name="Rectangle 282"/>
                  <p:cNvSpPr>
                    <a:spLocks noChangeArrowheads="1"/>
                  </p:cNvSpPr>
                  <p:nvPr/>
                </p:nvSpPr>
                <p:spPr bwMode="auto">
                  <a:xfrm>
                    <a:off x="1914" y="1992"/>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5DA31E"/>
                        </a:solidFill>
                        <a:latin typeface="Courier New" pitchFamily="49" charset="0"/>
                      </a:rPr>
                      <a:t>C</a:t>
                    </a:r>
                  </a:p>
                </p:txBody>
              </p:sp>
              <p:sp>
                <p:nvSpPr>
                  <p:cNvPr id="93238" name="Rectangle 283"/>
                  <p:cNvSpPr>
                    <a:spLocks noChangeArrowheads="1"/>
                  </p:cNvSpPr>
                  <p:nvPr/>
                </p:nvSpPr>
                <p:spPr bwMode="auto">
                  <a:xfrm>
                    <a:off x="2011" y="190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5DA31E"/>
                        </a:solidFill>
                        <a:latin typeface="Courier New" pitchFamily="49" charset="0"/>
                      </a:rPr>
                      <a:t>C</a:t>
                    </a:r>
                  </a:p>
                </p:txBody>
              </p:sp>
              <p:sp>
                <p:nvSpPr>
                  <p:cNvPr id="93239" name="Rectangle 284"/>
                  <p:cNvSpPr>
                    <a:spLocks noChangeArrowheads="1"/>
                  </p:cNvSpPr>
                  <p:nvPr/>
                </p:nvSpPr>
                <p:spPr bwMode="auto">
                  <a:xfrm>
                    <a:off x="2110" y="1840"/>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latin typeface="Courier New" pitchFamily="49" charset="0"/>
                      </a:rPr>
                      <a:t>G</a:t>
                    </a:r>
                  </a:p>
                </p:txBody>
              </p:sp>
              <p:sp>
                <p:nvSpPr>
                  <p:cNvPr id="93240" name="Rectangle 285"/>
                  <p:cNvSpPr>
                    <a:spLocks noChangeArrowheads="1"/>
                  </p:cNvSpPr>
                  <p:nvPr/>
                </p:nvSpPr>
                <p:spPr bwMode="auto">
                  <a:xfrm>
                    <a:off x="2207" y="1815"/>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EF1F1D"/>
                        </a:solidFill>
                        <a:latin typeface="Courier New" pitchFamily="49" charset="0"/>
                      </a:rPr>
                      <a:t>T</a:t>
                    </a:r>
                  </a:p>
                </p:txBody>
              </p:sp>
            </p:grpSp>
            <p:grpSp>
              <p:nvGrpSpPr>
                <p:cNvPr id="93231" name="Group 293"/>
                <p:cNvGrpSpPr>
                  <a:grpSpLocks/>
                </p:cNvGrpSpPr>
                <p:nvPr/>
              </p:nvGrpSpPr>
              <p:grpSpPr bwMode="auto">
                <a:xfrm>
                  <a:off x="2324" y="1815"/>
                  <a:ext cx="669" cy="318"/>
                  <a:chOff x="2324" y="1815"/>
                  <a:chExt cx="669" cy="318"/>
                </a:xfrm>
              </p:grpSpPr>
              <p:sp>
                <p:nvSpPr>
                  <p:cNvPr id="93232" name="Rectangle 269"/>
                  <p:cNvSpPr>
                    <a:spLocks noChangeArrowheads="1"/>
                  </p:cNvSpPr>
                  <p:nvPr/>
                </p:nvSpPr>
                <p:spPr bwMode="auto">
                  <a:xfrm>
                    <a:off x="2781" y="1883"/>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EF1F1D"/>
                        </a:solidFill>
                        <a:latin typeface="Courier New" pitchFamily="49" charset="0"/>
                      </a:rPr>
                      <a:t>T</a:t>
                    </a:r>
                  </a:p>
                </p:txBody>
              </p:sp>
              <p:sp>
                <p:nvSpPr>
                  <p:cNvPr id="93233" name="Rectangle 286"/>
                  <p:cNvSpPr>
                    <a:spLocks noChangeArrowheads="1"/>
                  </p:cNvSpPr>
                  <p:nvPr/>
                </p:nvSpPr>
                <p:spPr bwMode="auto">
                  <a:xfrm>
                    <a:off x="2324" y="1815"/>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3333FF"/>
                        </a:solidFill>
                        <a:latin typeface="Courier New" pitchFamily="49" charset="0"/>
                      </a:rPr>
                      <a:t>A</a:t>
                    </a:r>
                  </a:p>
                </p:txBody>
              </p:sp>
              <p:sp>
                <p:nvSpPr>
                  <p:cNvPr id="93234" name="Rectangle 287"/>
                  <p:cNvSpPr>
                    <a:spLocks noChangeArrowheads="1"/>
                  </p:cNvSpPr>
                  <p:nvPr/>
                </p:nvSpPr>
                <p:spPr bwMode="auto">
                  <a:xfrm>
                    <a:off x="2451" y="182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5DA31E"/>
                        </a:solidFill>
                        <a:latin typeface="Courier New" pitchFamily="49" charset="0"/>
                      </a:rPr>
                      <a:t>C</a:t>
                    </a:r>
                  </a:p>
                </p:txBody>
              </p:sp>
              <p:sp>
                <p:nvSpPr>
                  <p:cNvPr id="93235" name="Rectangle 288"/>
                  <p:cNvSpPr>
                    <a:spLocks noChangeArrowheads="1"/>
                  </p:cNvSpPr>
                  <p:nvPr/>
                </p:nvSpPr>
                <p:spPr bwMode="auto">
                  <a:xfrm>
                    <a:off x="2562" y="184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5DA31E"/>
                        </a:solidFill>
                        <a:latin typeface="Courier New" pitchFamily="49" charset="0"/>
                      </a:rPr>
                      <a:t>C</a:t>
                    </a:r>
                  </a:p>
                </p:txBody>
              </p:sp>
              <p:sp>
                <p:nvSpPr>
                  <p:cNvPr id="93236" name="Rectangle 289"/>
                  <p:cNvSpPr>
                    <a:spLocks noChangeArrowheads="1"/>
                  </p:cNvSpPr>
                  <p:nvPr/>
                </p:nvSpPr>
                <p:spPr bwMode="auto">
                  <a:xfrm>
                    <a:off x="2665" y="18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latin typeface="Courier New" pitchFamily="49" charset="0"/>
                      </a:rPr>
                      <a:t>G</a:t>
                    </a:r>
                  </a:p>
                </p:txBody>
              </p:sp>
            </p:grpSp>
          </p:grpSp>
          <p:sp>
            <p:nvSpPr>
              <p:cNvPr id="93225" name="Rectangle 322"/>
              <p:cNvSpPr>
                <a:spLocks noChangeArrowheads="1"/>
              </p:cNvSpPr>
              <p:nvPr/>
            </p:nvSpPr>
            <p:spPr bwMode="auto">
              <a:xfrm>
                <a:off x="464" y="2002"/>
                <a:ext cx="3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latin typeface="Courier New" pitchFamily="49" charset="0"/>
                  </a:rPr>
                  <a:t>5</a:t>
                </a:r>
                <a:r>
                  <a:rPr lang="en-GB" altLang="en-US" sz="2000" b="1">
                    <a:latin typeface="Courier New" pitchFamily="49" charset="0"/>
                  </a:rPr>
                  <a:t>’</a:t>
                </a:r>
                <a:endParaRPr lang="en-GB" sz="2000" b="1">
                  <a:latin typeface="Courier New" pitchFamily="49" charset="0"/>
                </a:endParaRPr>
              </a:p>
            </p:txBody>
          </p:sp>
          <p:sp>
            <p:nvSpPr>
              <p:cNvPr id="93226" name="Rectangle 324"/>
              <p:cNvSpPr>
                <a:spLocks noChangeArrowheads="1"/>
              </p:cNvSpPr>
              <p:nvPr/>
            </p:nvSpPr>
            <p:spPr bwMode="auto">
              <a:xfrm>
                <a:off x="2725" y="1918"/>
                <a:ext cx="3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latin typeface="Courier New" pitchFamily="49" charset="0"/>
                  </a:rPr>
                  <a:t>3</a:t>
                </a:r>
                <a:r>
                  <a:rPr lang="en-GB" altLang="en-US" sz="2000" b="1">
                    <a:latin typeface="Courier New" pitchFamily="49" charset="0"/>
                  </a:rPr>
                  <a:t>’</a:t>
                </a:r>
                <a:endParaRPr lang="en-GB" sz="2000" b="1">
                  <a:latin typeface="Courier New" pitchFamily="49" charset="0"/>
                </a:endParaRPr>
              </a:p>
            </p:txBody>
          </p:sp>
        </p:grpSp>
      </p:grpSp>
      <p:grpSp>
        <p:nvGrpSpPr>
          <p:cNvPr id="11" name="Group 335"/>
          <p:cNvGrpSpPr>
            <a:grpSpLocks/>
          </p:cNvGrpSpPr>
          <p:nvPr/>
        </p:nvGrpSpPr>
        <p:grpSpPr bwMode="auto">
          <a:xfrm>
            <a:off x="2384425" y="4659313"/>
            <a:ext cx="5002213" cy="731837"/>
            <a:chOff x="1502" y="2935"/>
            <a:chExt cx="3151" cy="461"/>
          </a:xfrm>
        </p:grpSpPr>
        <p:sp>
          <p:nvSpPr>
            <p:cNvPr id="93217" name="Text Box 267"/>
            <p:cNvSpPr txBox="1">
              <a:spLocks noChangeArrowheads="1"/>
            </p:cNvSpPr>
            <p:nvPr/>
          </p:nvSpPr>
          <p:spPr bwMode="auto">
            <a:xfrm>
              <a:off x="1502" y="3037"/>
              <a:ext cx="1169"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EF1F1D"/>
                  </a:solidFill>
                  <a:latin typeface="Calibri" pitchFamily="34" charset="0"/>
                </a:rPr>
                <a:t>Cool or high salt</a:t>
              </a:r>
            </a:p>
          </p:txBody>
        </p:sp>
        <p:sp>
          <p:nvSpPr>
            <p:cNvPr id="93218" name="Text Box 268"/>
            <p:cNvSpPr txBox="1">
              <a:spLocks noChangeArrowheads="1"/>
            </p:cNvSpPr>
            <p:nvPr/>
          </p:nvSpPr>
          <p:spPr bwMode="auto">
            <a:xfrm>
              <a:off x="3080" y="3037"/>
              <a:ext cx="157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3333FF"/>
                  </a:solidFill>
                  <a:latin typeface="Calibri" pitchFamily="34" charset="0"/>
                </a:rPr>
                <a:t>Re-anneal or hybridise</a:t>
              </a:r>
            </a:p>
          </p:txBody>
        </p:sp>
        <p:sp>
          <p:nvSpPr>
            <p:cNvPr id="93219" name="Line 328"/>
            <p:cNvSpPr>
              <a:spLocks noChangeShapeType="1"/>
            </p:cNvSpPr>
            <p:nvPr/>
          </p:nvSpPr>
          <p:spPr bwMode="auto">
            <a:xfrm>
              <a:off x="2853" y="2935"/>
              <a:ext cx="0" cy="461"/>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GB"/>
            </a:p>
          </p:txBody>
        </p:sp>
      </p:grpSp>
      <p:sp>
        <p:nvSpPr>
          <p:cNvPr id="93189" name="Text Box 331"/>
          <p:cNvSpPr>
            <a:spLocks noGrp="1" noChangeArrowheads="1"/>
          </p:cNvSpPr>
          <p:nvPr>
            <p:ph type="title"/>
          </p:nvPr>
        </p:nvSpPr>
        <p:spPr>
          <a:xfrm>
            <a:off x="711200" y="0"/>
            <a:ext cx="7772400" cy="1143000"/>
          </a:xfrm>
        </p:spPr>
        <p:txBody>
          <a:bodyPr/>
          <a:lstStyle/>
          <a:p>
            <a:pPr eaLnBrk="1" hangingPunct="1"/>
            <a:r>
              <a:rPr lang="en-GB" sz="3600" smtClean="0">
                <a:solidFill>
                  <a:srgbClr val="800000"/>
                </a:solidFill>
                <a:ea typeface="ＭＳ Ｐゴシック" pitchFamily="34" charset="-128"/>
              </a:rPr>
              <a:t>Melting and re-annealing</a:t>
            </a:r>
          </a:p>
        </p:txBody>
      </p:sp>
      <p:grpSp>
        <p:nvGrpSpPr>
          <p:cNvPr id="12" name="Group 334"/>
          <p:cNvGrpSpPr>
            <a:grpSpLocks/>
          </p:cNvGrpSpPr>
          <p:nvPr/>
        </p:nvGrpSpPr>
        <p:grpSpPr bwMode="auto">
          <a:xfrm>
            <a:off x="2735263" y="3519488"/>
            <a:ext cx="4081462" cy="1158875"/>
            <a:chOff x="1723" y="2217"/>
            <a:chExt cx="2571" cy="730"/>
          </a:xfrm>
        </p:grpSpPr>
        <p:grpSp>
          <p:nvGrpSpPr>
            <p:cNvPr id="93191" name="Group 327"/>
            <p:cNvGrpSpPr>
              <a:grpSpLocks/>
            </p:cNvGrpSpPr>
            <p:nvPr/>
          </p:nvGrpSpPr>
          <p:grpSpPr bwMode="auto">
            <a:xfrm>
              <a:off x="1723" y="2424"/>
              <a:ext cx="2571" cy="523"/>
              <a:chOff x="1071" y="2348"/>
              <a:chExt cx="2571" cy="523"/>
            </a:xfrm>
          </p:grpSpPr>
          <p:grpSp>
            <p:nvGrpSpPr>
              <p:cNvPr id="93193" name="Group 317"/>
              <p:cNvGrpSpPr>
                <a:grpSpLocks/>
              </p:cNvGrpSpPr>
              <p:nvPr/>
            </p:nvGrpSpPr>
            <p:grpSpPr bwMode="auto">
              <a:xfrm>
                <a:off x="1304" y="2348"/>
                <a:ext cx="2056" cy="523"/>
                <a:chOff x="622" y="2433"/>
                <a:chExt cx="2056" cy="523"/>
              </a:xfrm>
            </p:grpSpPr>
            <p:sp>
              <p:nvSpPr>
                <p:cNvPr id="93196" name="Freeform 266"/>
                <p:cNvSpPr>
                  <a:spLocks noChangeAspect="1"/>
                </p:cNvSpPr>
                <p:nvPr/>
              </p:nvSpPr>
              <p:spPr bwMode="auto">
                <a:xfrm rot="442831">
                  <a:off x="722" y="2654"/>
                  <a:ext cx="1883" cy="226"/>
                </a:xfrm>
                <a:custGeom>
                  <a:avLst/>
                  <a:gdLst>
                    <a:gd name="T0" fmla="*/ 0 w 2654"/>
                    <a:gd name="T1" fmla="*/ 80 h 319"/>
                    <a:gd name="T2" fmla="*/ 245 w 2654"/>
                    <a:gd name="T3" fmla="*/ 4 h 319"/>
                    <a:gd name="T4" fmla="*/ 522 w 2654"/>
                    <a:gd name="T5" fmla="*/ 56 h 319"/>
                    <a:gd name="T6" fmla="*/ 673 w 2654"/>
                    <a:gd name="T7" fmla="*/ 32 h 319"/>
                    <a:gd name="T8" fmla="*/ 0 60000 65536"/>
                    <a:gd name="T9" fmla="*/ 0 60000 65536"/>
                    <a:gd name="T10" fmla="*/ 0 60000 65536"/>
                    <a:gd name="T11" fmla="*/ 0 60000 65536"/>
                    <a:gd name="T12" fmla="*/ 0 w 2654"/>
                    <a:gd name="T13" fmla="*/ 0 h 319"/>
                    <a:gd name="T14" fmla="*/ 2654 w 2654"/>
                    <a:gd name="T15" fmla="*/ 319 h 319"/>
                  </a:gdLst>
                  <a:ahLst/>
                  <a:cxnLst>
                    <a:cxn ang="T8">
                      <a:pos x="T0" y="T1"/>
                    </a:cxn>
                    <a:cxn ang="T9">
                      <a:pos x="T2" y="T3"/>
                    </a:cxn>
                    <a:cxn ang="T10">
                      <a:pos x="T4" y="T5"/>
                    </a:cxn>
                    <a:cxn ang="T11">
                      <a:pos x="T6" y="T7"/>
                    </a:cxn>
                  </a:cxnLst>
                  <a:rect l="T12" t="T13" r="T14" b="T15"/>
                  <a:pathLst>
                    <a:path w="2654" h="319">
                      <a:moveTo>
                        <a:pt x="0" y="319"/>
                      </a:moveTo>
                      <a:cubicBezTo>
                        <a:pt x="313" y="175"/>
                        <a:pt x="627" y="32"/>
                        <a:pt x="970" y="16"/>
                      </a:cubicBezTo>
                      <a:cubicBezTo>
                        <a:pt x="1313" y="0"/>
                        <a:pt x="1780" y="204"/>
                        <a:pt x="2061" y="222"/>
                      </a:cubicBezTo>
                      <a:cubicBezTo>
                        <a:pt x="2342" y="240"/>
                        <a:pt x="2498" y="182"/>
                        <a:pt x="2654" y="12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93197" name="Group 316"/>
                <p:cNvGrpSpPr>
                  <a:grpSpLocks/>
                </p:cNvGrpSpPr>
                <p:nvPr/>
              </p:nvGrpSpPr>
              <p:grpSpPr bwMode="auto">
                <a:xfrm>
                  <a:off x="622" y="2433"/>
                  <a:ext cx="2056" cy="523"/>
                  <a:chOff x="622" y="2433"/>
                  <a:chExt cx="2056" cy="523"/>
                </a:xfrm>
              </p:grpSpPr>
              <p:sp>
                <p:nvSpPr>
                  <p:cNvPr id="93198" name="Rectangle 295"/>
                  <p:cNvSpPr>
                    <a:spLocks noChangeArrowheads="1"/>
                  </p:cNvSpPr>
                  <p:nvPr/>
                </p:nvSpPr>
                <p:spPr bwMode="auto">
                  <a:xfrm>
                    <a:off x="2466" y="2661"/>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3333FF"/>
                        </a:solidFill>
                        <a:latin typeface="Courier New" pitchFamily="49" charset="0"/>
                      </a:rPr>
                      <a:t>A</a:t>
                    </a:r>
                  </a:p>
                </p:txBody>
              </p:sp>
              <p:grpSp>
                <p:nvGrpSpPr>
                  <p:cNvPr id="93199" name="Group 315"/>
                  <p:cNvGrpSpPr>
                    <a:grpSpLocks/>
                  </p:cNvGrpSpPr>
                  <p:nvPr/>
                </p:nvGrpSpPr>
                <p:grpSpPr bwMode="auto">
                  <a:xfrm>
                    <a:off x="622" y="2433"/>
                    <a:ext cx="1947" cy="523"/>
                    <a:chOff x="622" y="2433"/>
                    <a:chExt cx="1947" cy="523"/>
                  </a:xfrm>
                </p:grpSpPr>
                <p:sp>
                  <p:nvSpPr>
                    <p:cNvPr id="93200" name="Rectangle 296"/>
                    <p:cNvSpPr>
                      <a:spLocks noChangeArrowheads="1"/>
                    </p:cNvSpPr>
                    <p:nvPr/>
                  </p:nvSpPr>
                  <p:spPr bwMode="auto">
                    <a:xfrm>
                      <a:off x="622" y="253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EF1F1D"/>
                          </a:solidFill>
                          <a:latin typeface="Courier New" pitchFamily="49" charset="0"/>
                        </a:rPr>
                        <a:t>T</a:t>
                      </a:r>
                    </a:p>
                  </p:txBody>
                </p:sp>
                <p:sp>
                  <p:nvSpPr>
                    <p:cNvPr id="93201" name="Rectangle 297"/>
                    <p:cNvSpPr>
                      <a:spLocks noChangeArrowheads="1"/>
                    </p:cNvSpPr>
                    <p:nvPr/>
                  </p:nvSpPr>
                  <p:spPr bwMode="auto">
                    <a:xfrm>
                      <a:off x="731" y="2512"/>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EF1F1D"/>
                          </a:solidFill>
                          <a:latin typeface="Courier New" pitchFamily="49" charset="0"/>
                        </a:rPr>
                        <a:t>T</a:t>
                      </a:r>
                    </a:p>
                  </p:txBody>
                </p:sp>
                <p:sp>
                  <p:nvSpPr>
                    <p:cNvPr id="93202" name="Rectangle 298"/>
                    <p:cNvSpPr>
                      <a:spLocks noChangeArrowheads="1"/>
                    </p:cNvSpPr>
                    <p:nvPr/>
                  </p:nvSpPr>
                  <p:spPr bwMode="auto">
                    <a:xfrm>
                      <a:off x="853" y="2475"/>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3333FF"/>
                          </a:solidFill>
                          <a:latin typeface="Courier New" pitchFamily="49" charset="0"/>
                        </a:rPr>
                        <a:t>A</a:t>
                      </a:r>
                    </a:p>
                  </p:txBody>
                </p:sp>
                <p:sp>
                  <p:nvSpPr>
                    <p:cNvPr id="93203" name="Rectangle 299"/>
                    <p:cNvSpPr>
                      <a:spLocks noChangeArrowheads="1"/>
                    </p:cNvSpPr>
                    <p:nvPr/>
                  </p:nvSpPr>
                  <p:spPr bwMode="auto">
                    <a:xfrm>
                      <a:off x="977" y="2453"/>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latin typeface="Courier New" pitchFamily="49" charset="0"/>
                        </a:rPr>
                        <a:t>G</a:t>
                      </a:r>
                    </a:p>
                  </p:txBody>
                </p:sp>
                <p:sp>
                  <p:nvSpPr>
                    <p:cNvPr id="93204" name="Rectangle 300"/>
                    <p:cNvSpPr>
                      <a:spLocks noChangeArrowheads="1"/>
                    </p:cNvSpPr>
                    <p:nvPr/>
                  </p:nvSpPr>
                  <p:spPr bwMode="auto">
                    <a:xfrm>
                      <a:off x="1100" y="243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5DA31E"/>
                          </a:solidFill>
                          <a:latin typeface="Courier New" pitchFamily="49" charset="0"/>
                        </a:rPr>
                        <a:t>C</a:t>
                      </a:r>
                    </a:p>
                  </p:txBody>
                </p:sp>
                <p:sp>
                  <p:nvSpPr>
                    <p:cNvPr id="93205" name="Rectangle 301"/>
                    <p:cNvSpPr>
                      <a:spLocks noChangeArrowheads="1"/>
                    </p:cNvSpPr>
                    <p:nvPr/>
                  </p:nvSpPr>
                  <p:spPr bwMode="auto">
                    <a:xfrm>
                      <a:off x="1195" y="2433"/>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EF1F1D"/>
                          </a:solidFill>
                          <a:latin typeface="Courier New" pitchFamily="49" charset="0"/>
                        </a:rPr>
                        <a:t>T</a:t>
                      </a:r>
                    </a:p>
                  </p:txBody>
                </p:sp>
                <p:sp>
                  <p:nvSpPr>
                    <p:cNvPr id="93206" name="Rectangle 302"/>
                    <p:cNvSpPr>
                      <a:spLocks noChangeArrowheads="1"/>
                    </p:cNvSpPr>
                    <p:nvPr/>
                  </p:nvSpPr>
                  <p:spPr bwMode="auto">
                    <a:xfrm>
                      <a:off x="1313" y="2445"/>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EF1F1D"/>
                          </a:solidFill>
                          <a:latin typeface="Courier New" pitchFamily="49" charset="0"/>
                        </a:rPr>
                        <a:t>T</a:t>
                      </a:r>
                    </a:p>
                  </p:txBody>
                </p:sp>
                <p:sp>
                  <p:nvSpPr>
                    <p:cNvPr id="93207" name="Rectangle 303"/>
                    <p:cNvSpPr>
                      <a:spLocks noChangeArrowheads="1"/>
                    </p:cNvSpPr>
                    <p:nvPr/>
                  </p:nvSpPr>
                  <p:spPr bwMode="auto">
                    <a:xfrm>
                      <a:off x="1422" y="245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latin typeface="Courier New" pitchFamily="49" charset="0"/>
                        </a:rPr>
                        <a:t>G</a:t>
                      </a:r>
                    </a:p>
                  </p:txBody>
                </p:sp>
                <p:sp>
                  <p:nvSpPr>
                    <p:cNvPr id="93208" name="Rectangle 304"/>
                    <p:cNvSpPr>
                      <a:spLocks noChangeArrowheads="1"/>
                    </p:cNvSpPr>
                    <p:nvPr/>
                  </p:nvSpPr>
                  <p:spPr bwMode="auto">
                    <a:xfrm>
                      <a:off x="1533" y="2490"/>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EF1F1D"/>
                          </a:solidFill>
                          <a:latin typeface="Courier New" pitchFamily="49" charset="0"/>
                        </a:rPr>
                        <a:t>T</a:t>
                      </a:r>
                    </a:p>
                  </p:txBody>
                </p:sp>
                <p:sp>
                  <p:nvSpPr>
                    <p:cNvPr id="93209" name="Rectangle 305"/>
                    <p:cNvSpPr>
                      <a:spLocks noChangeArrowheads="1"/>
                    </p:cNvSpPr>
                    <p:nvPr/>
                  </p:nvSpPr>
                  <p:spPr bwMode="auto">
                    <a:xfrm>
                      <a:off x="1637" y="2527"/>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latin typeface="Courier New" pitchFamily="49" charset="0"/>
                        </a:rPr>
                        <a:t>G</a:t>
                      </a:r>
                    </a:p>
                  </p:txBody>
                </p:sp>
                <p:sp>
                  <p:nvSpPr>
                    <p:cNvPr id="93210" name="Rectangle 306"/>
                    <p:cNvSpPr>
                      <a:spLocks noChangeArrowheads="1"/>
                    </p:cNvSpPr>
                    <p:nvPr/>
                  </p:nvSpPr>
                  <p:spPr bwMode="auto">
                    <a:xfrm>
                      <a:off x="1741" y="2569"/>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latin typeface="Courier New" pitchFamily="49" charset="0"/>
                        </a:rPr>
                        <a:t>G</a:t>
                      </a:r>
                    </a:p>
                  </p:txBody>
                </p:sp>
                <p:sp>
                  <p:nvSpPr>
                    <p:cNvPr id="93211" name="Rectangle 307"/>
                    <p:cNvSpPr>
                      <a:spLocks noChangeArrowheads="1"/>
                    </p:cNvSpPr>
                    <p:nvPr/>
                  </p:nvSpPr>
                  <p:spPr bwMode="auto">
                    <a:xfrm>
                      <a:off x="1839" y="2611"/>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5DA31E"/>
                          </a:solidFill>
                          <a:latin typeface="Courier New" pitchFamily="49" charset="0"/>
                        </a:rPr>
                        <a:t>C</a:t>
                      </a:r>
                    </a:p>
                  </p:txBody>
                </p:sp>
                <p:sp>
                  <p:nvSpPr>
                    <p:cNvPr id="93212" name="Rectangle 308"/>
                    <p:cNvSpPr>
                      <a:spLocks noChangeArrowheads="1"/>
                    </p:cNvSpPr>
                    <p:nvPr/>
                  </p:nvSpPr>
                  <p:spPr bwMode="auto">
                    <a:xfrm>
                      <a:off x="1947" y="2640"/>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3333FF"/>
                          </a:solidFill>
                          <a:latin typeface="Courier New" pitchFamily="49" charset="0"/>
                        </a:rPr>
                        <a:t>A</a:t>
                      </a:r>
                    </a:p>
                  </p:txBody>
                </p:sp>
                <p:sp>
                  <p:nvSpPr>
                    <p:cNvPr id="93213" name="Rectangle 309"/>
                    <p:cNvSpPr>
                      <a:spLocks noChangeArrowheads="1"/>
                    </p:cNvSpPr>
                    <p:nvPr/>
                  </p:nvSpPr>
                  <p:spPr bwMode="auto">
                    <a:xfrm>
                      <a:off x="2044" y="2680"/>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EF1F1D"/>
                          </a:solidFill>
                          <a:latin typeface="Courier New" pitchFamily="49" charset="0"/>
                        </a:rPr>
                        <a:t>T</a:t>
                      </a:r>
                    </a:p>
                  </p:txBody>
                </p:sp>
                <p:sp>
                  <p:nvSpPr>
                    <p:cNvPr id="93214" name="Rectangle 310"/>
                    <p:cNvSpPr>
                      <a:spLocks noChangeArrowheads="1"/>
                    </p:cNvSpPr>
                    <p:nvPr/>
                  </p:nvSpPr>
                  <p:spPr bwMode="auto">
                    <a:xfrm>
                      <a:off x="2132" y="2706"/>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latin typeface="Courier New" pitchFamily="49" charset="0"/>
                        </a:rPr>
                        <a:t>G</a:t>
                      </a:r>
                    </a:p>
                  </p:txBody>
                </p:sp>
                <p:sp>
                  <p:nvSpPr>
                    <p:cNvPr id="93215" name="Rectangle 311"/>
                    <p:cNvSpPr>
                      <a:spLocks noChangeArrowheads="1"/>
                    </p:cNvSpPr>
                    <p:nvPr/>
                  </p:nvSpPr>
                  <p:spPr bwMode="auto">
                    <a:xfrm>
                      <a:off x="2242" y="2701"/>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latin typeface="Courier New" pitchFamily="49" charset="0"/>
                        </a:rPr>
                        <a:t>G</a:t>
                      </a:r>
                    </a:p>
                  </p:txBody>
                </p:sp>
                <p:sp>
                  <p:nvSpPr>
                    <p:cNvPr id="93216" name="Rectangle 312"/>
                    <p:cNvSpPr>
                      <a:spLocks noChangeArrowheads="1"/>
                    </p:cNvSpPr>
                    <p:nvPr/>
                  </p:nvSpPr>
                  <p:spPr bwMode="auto">
                    <a:xfrm>
                      <a:off x="2357" y="2695"/>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5DA31E"/>
                          </a:solidFill>
                          <a:latin typeface="Courier New" pitchFamily="49" charset="0"/>
                        </a:rPr>
                        <a:t>C</a:t>
                      </a:r>
                    </a:p>
                  </p:txBody>
                </p:sp>
              </p:grpSp>
            </p:grpSp>
          </p:grpSp>
          <p:sp>
            <p:nvSpPr>
              <p:cNvPr id="93194" name="Rectangle 323"/>
              <p:cNvSpPr>
                <a:spLocks noChangeArrowheads="1"/>
              </p:cNvSpPr>
              <p:nvPr/>
            </p:nvSpPr>
            <p:spPr bwMode="auto">
              <a:xfrm>
                <a:off x="3334" y="2558"/>
                <a:ext cx="3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latin typeface="Courier New" pitchFamily="49" charset="0"/>
                  </a:rPr>
                  <a:t>5</a:t>
                </a:r>
                <a:r>
                  <a:rPr lang="en-GB" altLang="en-US" sz="2000" b="1">
                    <a:latin typeface="Courier New" pitchFamily="49" charset="0"/>
                  </a:rPr>
                  <a:t>’</a:t>
                </a:r>
                <a:endParaRPr lang="en-GB" sz="2000" b="1">
                  <a:latin typeface="Courier New" pitchFamily="49" charset="0"/>
                </a:endParaRPr>
              </a:p>
            </p:txBody>
          </p:sp>
          <p:sp>
            <p:nvSpPr>
              <p:cNvPr id="93195" name="Rectangle 325"/>
              <p:cNvSpPr>
                <a:spLocks noChangeArrowheads="1"/>
              </p:cNvSpPr>
              <p:nvPr/>
            </p:nvSpPr>
            <p:spPr bwMode="auto">
              <a:xfrm>
                <a:off x="1071" y="2515"/>
                <a:ext cx="3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latin typeface="Courier New" pitchFamily="49" charset="0"/>
                  </a:rPr>
                  <a:t>3</a:t>
                </a:r>
                <a:r>
                  <a:rPr lang="en-GB" altLang="en-US" sz="2000" b="1">
                    <a:latin typeface="Courier New" pitchFamily="49" charset="0"/>
                  </a:rPr>
                  <a:t>’</a:t>
                </a:r>
                <a:endParaRPr lang="en-GB" sz="2000" b="1">
                  <a:latin typeface="Courier New" pitchFamily="49" charset="0"/>
                </a:endParaRPr>
              </a:p>
            </p:txBody>
          </p:sp>
        </p:grpSp>
        <p:sp>
          <p:nvSpPr>
            <p:cNvPr id="93192" name="Text Box 333"/>
            <p:cNvSpPr txBox="1">
              <a:spLocks noChangeArrowheads="1"/>
            </p:cNvSpPr>
            <p:nvPr/>
          </p:nvSpPr>
          <p:spPr bwMode="auto">
            <a:xfrm>
              <a:off x="2960" y="2217"/>
              <a:ext cx="22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b="1">
                  <a:latin typeface="Calibri"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1751013"/>
            <a:ext cx="3903663"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Rectangle 2"/>
          <p:cNvSpPr>
            <a:spLocks noGrp="1" noChangeArrowheads="1"/>
          </p:cNvSpPr>
          <p:nvPr>
            <p:ph type="title"/>
          </p:nvPr>
        </p:nvSpPr>
        <p:spPr>
          <a:xfrm>
            <a:off x="601663" y="122238"/>
            <a:ext cx="7772400" cy="1143000"/>
          </a:xfrm>
        </p:spPr>
        <p:txBody>
          <a:bodyPr/>
          <a:lstStyle/>
          <a:p>
            <a:pPr eaLnBrk="1" hangingPunct="1"/>
            <a:r>
              <a:rPr lang="en-GB" sz="3600" smtClean="0">
                <a:solidFill>
                  <a:srgbClr val="800000"/>
                </a:solidFill>
                <a:ea typeface="ＭＳ Ｐゴシック" pitchFamily="34" charset="-128"/>
              </a:rPr>
              <a:t>Partially unwound </a:t>
            </a:r>
            <a:r>
              <a:rPr lang="en-GB" sz="3600" i="1" smtClean="0">
                <a:solidFill>
                  <a:srgbClr val="800000"/>
                </a:solidFill>
                <a:ea typeface="ＭＳ Ｐゴシック" pitchFamily="34" charset="-128"/>
              </a:rPr>
              <a:t>E.coli</a:t>
            </a:r>
            <a:r>
              <a:rPr lang="en-GB" sz="3600" smtClean="0">
                <a:solidFill>
                  <a:srgbClr val="800000"/>
                </a:solidFill>
                <a:ea typeface="ＭＳ Ｐゴシック" pitchFamily="34" charset="-128"/>
              </a:rPr>
              <a:t> DNA</a:t>
            </a:r>
          </a:p>
        </p:txBody>
      </p:sp>
      <p:sp>
        <p:nvSpPr>
          <p:cNvPr id="95235" name="Line 5"/>
          <p:cNvSpPr>
            <a:spLocks noChangeShapeType="1"/>
          </p:cNvSpPr>
          <p:nvPr/>
        </p:nvSpPr>
        <p:spPr bwMode="auto">
          <a:xfrm flipH="1">
            <a:off x="5102225" y="2311400"/>
            <a:ext cx="300038" cy="376238"/>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5236" name="Line 6"/>
          <p:cNvSpPr>
            <a:spLocks noChangeShapeType="1"/>
          </p:cNvSpPr>
          <p:nvPr/>
        </p:nvSpPr>
        <p:spPr bwMode="auto">
          <a:xfrm flipV="1">
            <a:off x="3825875" y="3435350"/>
            <a:ext cx="293688" cy="376238"/>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5237" name="Line 7"/>
          <p:cNvSpPr>
            <a:spLocks noChangeShapeType="1"/>
          </p:cNvSpPr>
          <p:nvPr/>
        </p:nvSpPr>
        <p:spPr bwMode="auto">
          <a:xfrm flipV="1">
            <a:off x="4168775" y="3721100"/>
            <a:ext cx="306388" cy="369888"/>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5238" name="Text Box 9"/>
          <p:cNvSpPr txBox="1">
            <a:spLocks noChangeArrowheads="1"/>
          </p:cNvSpPr>
          <p:nvPr/>
        </p:nvSpPr>
        <p:spPr bwMode="auto">
          <a:xfrm>
            <a:off x="1550988" y="5776913"/>
            <a:ext cx="6597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Electron micrograph of DNA molecule partly unwound by alkali</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703263" y="69850"/>
            <a:ext cx="7772400" cy="1143000"/>
          </a:xfrm>
        </p:spPr>
        <p:txBody>
          <a:bodyPr/>
          <a:lstStyle/>
          <a:p>
            <a:pPr eaLnBrk="1" hangingPunct="1"/>
            <a:r>
              <a:rPr lang="en-GB" sz="3600" smtClean="0">
                <a:solidFill>
                  <a:srgbClr val="800000"/>
                </a:solidFill>
                <a:ea typeface="ＭＳ Ｐゴシック" pitchFamily="34" charset="-128"/>
              </a:rPr>
              <a:t>The </a:t>
            </a:r>
            <a:r>
              <a:rPr lang="en-GB" sz="3600" i="1" smtClean="0">
                <a:solidFill>
                  <a:srgbClr val="800000"/>
                </a:solidFill>
                <a:ea typeface="ＭＳ Ｐゴシック" pitchFamily="34" charset="-128"/>
              </a:rPr>
              <a:t>E.coli</a:t>
            </a:r>
            <a:r>
              <a:rPr lang="en-GB" sz="3600" smtClean="0">
                <a:solidFill>
                  <a:srgbClr val="800000"/>
                </a:solidFill>
                <a:ea typeface="ＭＳ Ｐゴシック" pitchFamily="34" charset="-128"/>
              </a:rPr>
              <a:t> genome</a:t>
            </a:r>
          </a:p>
        </p:txBody>
      </p:sp>
      <p:sp>
        <p:nvSpPr>
          <p:cNvPr id="97282" name="Text Box 3"/>
          <p:cNvSpPr txBox="1">
            <a:spLocks noChangeArrowheads="1"/>
          </p:cNvSpPr>
          <p:nvPr/>
        </p:nvSpPr>
        <p:spPr bwMode="auto">
          <a:xfrm>
            <a:off x="974725" y="1273175"/>
            <a:ext cx="7272338"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latin typeface="Calibri" pitchFamily="34" charset="0"/>
              </a:rPr>
              <a:t>The entire DNA coding for an organism constitutes its </a:t>
            </a:r>
            <a:r>
              <a:rPr lang="en-GB" sz="2000">
                <a:solidFill>
                  <a:srgbClr val="EF1F1D"/>
                </a:solidFill>
                <a:latin typeface="Calibri" pitchFamily="34" charset="0"/>
              </a:rPr>
              <a:t>genome. </a:t>
            </a:r>
            <a:r>
              <a:rPr lang="en-GB" sz="2000" i="1">
                <a:latin typeface="Calibri" pitchFamily="34" charset="0"/>
              </a:rPr>
              <a:t>E.coli</a:t>
            </a:r>
            <a:r>
              <a:rPr lang="en-GB" sz="2000">
                <a:latin typeface="Calibri" pitchFamily="34" charset="0"/>
              </a:rPr>
              <a:t> has 4.6 x 10</a:t>
            </a:r>
            <a:r>
              <a:rPr lang="en-GB" sz="2000" baseline="30000">
                <a:latin typeface="Calibri" pitchFamily="34" charset="0"/>
              </a:rPr>
              <a:t>6</a:t>
            </a:r>
            <a:r>
              <a:rPr lang="en-GB" sz="2000">
                <a:latin typeface="Calibri" pitchFamily="34" charset="0"/>
              </a:rPr>
              <a:t> base pairs in a single circular double-stranded molecule. The length of </a:t>
            </a:r>
            <a:r>
              <a:rPr lang="en-GB" sz="2000" i="1">
                <a:latin typeface="Calibri" pitchFamily="34" charset="0"/>
              </a:rPr>
              <a:t>E.coli</a:t>
            </a:r>
            <a:r>
              <a:rPr lang="en-GB" sz="2000">
                <a:latin typeface="Calibri" pitchFamily="34" charset="0"/>
              </a:rPr>
              <a:t> DNA is 1.4 mm.</a:t>
            </a:r>
          </a:p>
        </p:txBody>
      </p:sp>
      <p:pic>
        <p:nvPicPr>
          <p:cNvPr id="972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3060700" y="2701925"/>
            <a:ext cx="2989263"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Text Box 8"/>
          <p:cNvSpPr txBox="1">
            <a:spLocks noChangeArrowheads="1"/>
          </p:cNvSpPr>
          <p:nvPr/>
        </p:nvSpPr>
        <p:spPr bwMode="auto">
          <a:xfrm>
            <a:off x="2211388" y="6202363"/>
            <a:ext cx="51704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Electron micrograph of part of the </a:t>
            </a:r>
            <a:r>
              <a:rPr lang="en-US" sz="1800" i="1">
                <a:latin typeface="Calibri" pitchFamily="34" charset="0"/>
              </a:rPr>
              <a:t>E.coli</a:t>
            </a:r>
            <a:r>
              <a:rPr lang="en-US" sz="1800">
                <a:latin typeface="Calibri" pitchFamily="34" charset="0"/>
              </a:rPr>
              <a:t> genome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635000" y="69850"/>
            <a:ext cx="7772400" cy="1143000"/>
          </a:xfrm>
        </p:spPr>
        <p:txBody>
          <a:bodyPr/>
          <a:lstStyle/>
          <a:p>
            <a:pPr eaLnBrk="1" hangingPunct="1"/>
            <a:r>
              <a:rPr lang="en-GB" sz="3600" smtClean="0">
                <a:solidFill>
                  <a:srgbClr val="800000"/>
                </a:solidFill>
                <a:ea typeface="ＭＳ Ｐゴシック" pitchFamily="34" charset="-128"/>
              </a:rPr>
              <a:t>The human genome</a:t>
            </a:r>
          </a:p>
        </p:txBody>
      </p:sp>
      <p:sp>
        <p:nvSpPr>
          <p:cNvPr id="99330" name="Text Box 3"/>
          <p:cNvSpPr txBox="1">
            <a:spLocks noChangeArrowheads="1"/>
          </p:cNvSpPr>
          <p:nvPr/>
        </p:nvSpPr>
        <p:spPr bwMode="auto">
          <a:xfrm>
            <a:off x="1025525" y="1069975"/>
            <a:ext cx="71882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 3 x 10</a:t>
            </a:r>
            <a:r>
              <a:rPr lang="en-GB" sz="1800" baseline="30000">
                <a:latin typeface="Calibri" pitchFamily="34" charset="0"/>
              </a:rPr>
              <a:t>9</a:t>
            </a:r>
            <a:r>
              <a:rPr lang="en-GB" sz="1800">
                <a:latin typeface="Calibri" pitchFamily="34" charset="0"/>
              </a:rPr>
              <a:t> base pairs of DNA divided into chromosomes that each contain a single, linear double-helical DNA molecule of ~ 200 x 10</a:t>
            </a:r>
            <a:r>
              <a:rPr lang="en-GB" sz="1800" baseline="30000">
                <a:latin typeface="Calibri" pitchFamily="34" charset="0"/>
              </a:rPr>
              <a:t>6</a:t>
            </a:r>
            <a:r>
              <a:rPr lang="en-GB" sz="1800">
                <a:latin typeface="Calibri" pitchFamily="34" charset="0"/>
              </a:rPr>
              <a:t> base pairs.</a:t>
            </a:r>
          </a:p>
          <a:p>
            <a:pPr eaLnBrk="1" hangingPunct="1"/>
            <a:endParaRPr lang="en-GB" sz="1800">
              <a:latin typeface="Calibri" pitchFamily="34" charset="0"/>
            </a:endParaRPr>
          </a:p>
          <a:p>
            <a:pPr eaLnBrk="1" hangingPunct="1"/>
            <a:r>
              <a:rPr lang="en-GB" sz="1800">
                <a:latin typeface="Calibri" pitchFamily="34" charset="0"/>
              </a:rPr>
              <a:t>The sequence of the human genome is now completed</a:t>
            </a:r>
          </a:p>
        </p:txBody>
      </p:sp>
      <p:sp>
        <p:nvSpPr>
          <p:cNvPr id="99331" name="Text Box 5"/>
          <p:cNvSpPr txBox="1">
            <a:spLocks noChangeArrowheads="1"/>
          </p:cNvSpPr>
          <p:nvPr/>
        </p:nvSpPr>
        <p:spPr bwMode="auto">
          <a:xfrm>
            <a:off x="2516188" y="2814638"/>
            <a:ext cx="2587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a:t>
            </a:r>
          </a:p>
        </p:txBody>
      </p:sp>
      <p:pic>
        <p:nvPicPr>
          <p:cNvPr id="993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850" y="2681288"/>
            <a:ext cx="326707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Text Box 9"/>
          <p:cNvSpPr txBox="1">
            <a:spLocks noChangeArrowheads="1"/>
          </p:cNvSpPr>
          <p:nvPr/>
        </p:nvSpPr>
        <p:spPr bwMode="auto">
          <a:xfrm>
            <a:off x="325438" y="3576638"/>
            <a:ext cx="232568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Human chromosomes; visible only </a:t>
            </a:r>
            <a:r>
              <a:rPr lang="en-GB" sz="1800">
                <a:solidFill>
                  <a:srgbClr val="0000FF"/>
                </a:solidFill>
                <a:latin typeface="Calibri" pitchFamily="34" charset="0"/>
              </a:rPr>
              <a:t>just before cells divide</a:t>
            </a:r>
            <a:r>
              <a:rPr lang="en-GB" sz="1800">
                <a:latin typeface="Calibri" pitchFamily="34" charset="0"/>
              </a:rPr>
              <a:t> but not in </a:t>
            </a:r>
            <a:r>
              <a:rPr lang="en-GB" sz="1800">
                <a:solidFill>
                  <a:srgbClr val="FF0000"/>
                </a:solidFill>
                <a:latin typeface="Calibri" pitchFamily="34" charset="0"/>
              </a:rPr>
              <a:t>non-dividing</a:t>
            </a:r>
            <a:r>
              <a:rPr lang="en-GB" sz="1800">
                <a:latin typeface="Calibri" pitchFamily="34" charset="0"/>
              </a:rPr>
              <a:t> cells</a:t>
            </a:r>
          </a:p>
        </p:txBody>
      </p:sp>
      <p:sp>
        <p:nvSpPr>
          <p:cNvPr id="99334" name="Text Box 10"/>
          <p:cNvSpPr txBox="1">
            <a:spLocks noChangeArrowheads="1"/>
          </p:cNvSpPr>
          <p:nvPr/>
        </p:nvSpPr>
        <p:spPr bwMode="auto">
          <a:xfrm>
            <a:off x="5475288" y="6021388"/>
            <a:ext cx="33512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t>Human chromosomes stained with fluorescent dyes</a:t>
            </a:r>
          </a:p>
        </p:txBody>
      </p:sp>
      <p:pic>
        <p:nvPicPr>
          <p:cNvPr id="99335" name="Picture 13" descr="05_01_Chromoso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671763"/>
            <a:ext cx="2532063"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6" name="Text Box 14"/>
          <p:cNvSpPr txBox="1">
            <a:spLocks noChangeArrowheads="1"/>
          </p:cNvSpPr>
          <p:nvPr/>
        </p:nvSpPr>
        <p:spPr bwMode="auto">
          <a:xfrm>
            <a:off x="2651125" y="4256088"/>
            <a:ext cx="1076325" cy="3365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3333FF"/>
                </a:solidFill>
              </a:rPr>
              <a:t>dividing</a:t>
            </a:r>
            <a:endParaRPr lang="en-US" sz="1800"/>
          </a:p>
        </p:txBody>
      </p:sp>
      <p:sp>
        <p:nvSpPr>
          <p:cNvPr id="99337" name="Text Box 15"/>
          <p:cNvSpPr txBox="1">
            <a:spLocks noChangeArrowheads="1"/>
          </p:cNvSpPr>
          <p:nvPr/>
        </p:nvSpPr>
        <p:spPr bwMode="auto">
          <a:xfrm>
            <a:off x="4022725" y="4256088"/>
            <a:ext cx="1279525" cy="3365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FF0000"/>
                </a:solidFill>
              </a:rPr>
              <a:t>non-dividing</a:t>
            </a:r>
          </a:p>
        </p:txBody>
      </p:sp>
      <p:sp>
        <p:nvSpPr>
          <p:cNvPr id="99338" name="Text Box 16"/>
          <p:cNvSpPr txBox="1">
            <a:spLocks noChangeArrowheads="1"/>
          </p:cNvSpPr>
          <p:nvPr/>
        </p:nvSpPr>
        <p:spPr bwMode="auto">
          <a:xfrm>
            <a:off x="2651125" y="6199188"/>
            <a:ext cx="1076325" cy="3365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3333FF"/>
                </a:solidFill>
              </a:rPr>
              <a:t>dividing</a:t>
            </a:r>
            <a:endParaRPr lang="en-US" sz="1800"/>
          </a:p>
        </p:txBody>
      </p:sp>
      <p:sp>
        <p:nvSpPr>
          <p:cNvPr id="99339" name="Text Box 17"/>
          <p:cNvSpPr txBox="1">
            <a:spLocks noChangeArrowheads="1"/>
          </p:cNvSpPr>
          <p:nvPr/>
        </p:nvSpPr>
        <p:spPr bwMode="auto">
          <a:xfrm>
            <a:off x="4022725" y="6199188"/>
            <a:ext cx="1279525" cy="3365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FF0000"/>
                </a:solidFill>
              </a:rPr>
              <a:t>non-dividing</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482600" y="0"/>
            <a:ext cx="7772400" cy="1143000"/>
          </a:xfrm>
        </p:spPr>
        <p:txBody>
          <a:bodyPr/>
          <a:lstStyle/>
          <a:p>
            <a:pPr eaLnBrk="1" hangingPunct="1"/>
            <a:r>
              <a:rPr lang="en-GB" sz="3600" smtClean="0">
                <a:solidFill>
                  <a:srgbClr val="800000"/>
                </a:solidFill>
                <a:ea typeface="ＭＳ Ｐゴシック" pitchFamily="34" charset="-128"/>
              </a:rPr>
              <a:t>The karyotype</a:t>
            </a:r>
          </a:p>
        </p:txBody>
      </p:sp>
      <p:sp>
        <p:nvSpPr>
          <p:cNvPr id="101378" name="Text Box 3"/>
          <p:cNvSpPr txBox="1">
            <a:spLocks noChangeArrowheads="1"/>
          </p:cNvSpPr>
          <p:nvPr/>
        </p:nvSpPr>
        <p:spPr bwMode="auto">
          <a:xfrm>
            <a:off x="1127125" y="1144588"/>
            <a:ext cx="67341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A</a:t>
            </a:r>
            <a:r>
              <a:rPr lang="en-GB" sz="1800">
                <a:solidFill>
                  <a:srgbClr val="EF1F1D"/>
                </a:solidFill>
                <a:latin typeface="Calibri" pitchFamily="34" charset="0"/>
              </a:rPr>
              <a:t> karyotype </a:t>
            </a:r>
            <a:r>
              <a:rPr lang="en-GB" sz="1800">
                <a:latin typeface="Calibri" pitchFamily="34" charset="0"/>
              </a:rPr>
              <a:t>is an organised profile of someone</a:t>
            </a:r>
            <a:r>
              <a:rPr lang="en-GB" altLang="en-US" sz="1800">
                <a:latin typeface="Calibri" pitchFamily="34" charset="0"/>
              </a:rPr>
              <a:t>’</a:t>
            </a:r>
            <a:r>
              <a:rPr lang="en-GB" sz="1800">
                <a:latin typeface="Calibri" pitchFamily="34" charset="0"/>
              </a:rPr>
              <a:t>s chromosomes.</a:t>
            </a:r>
            <a:endParaRPr lang="en-GB" sz="1800">
              <a:solidFill>
                <a:srgbClr val="EF1F1D"/>
              </a:solidFill>
              <a:latin typeface="Calibri" pitchFamily="34" charset="0"/>
            </a:endParaRPr>
          </a:p>
          <a:p>
            <a:pPr eaLnBrk="1" hangingPunct="1"/>
            <a:r>
              <a:rPr lang="en-GB" sz="1800">
                <a:latin typeface="Calibri" pitchFamily="34" charset="0"/>
              </a:rPr>
              <a:t>A diploid human cell has 46 chromosomes</a:t>
            </a:r>
          </a:p>
          <a:p>
            <a:pPr eaLnBrk="1" hangingPunct="1"/>
            <a:r>
              <a:rPr lang="en-GB" sz="1800">
                <a:latin typeface="Calibri" pitchFamily="34" charset="0"/>
              </a:rPr>
              <a:t>	22 pairs of </a:t>
            </a:r>
            <a:r>
              <a:rPr lang="en-GB" altLang="en-US" sz="1800">
                <a:latin typeface="Calibri" pitchFamily="34" charset="0"/>
              </a:rPr>
              <a:t>‘</a:t>
            </a:r>
            <a:r>
              <a:rPr lang="en-GB" sz="1800">
                <a:latin typeface="Calibri" pitchFamily="34" charset="0"/>
              </a:rPr>
              <a:t>normal</a:t>
            </a:r>
            <a:r>
              <a:rPr lang="en-GB" altLang="en-US" sz="1800">
                <a:latin typeface="Calibri" pitchFamily="34" charset="0"/>
              </a:rPr>
              <a:t>’</a:t>
            </a:r>
            <a:r>
              <a:rPr lang="en-GB" sz="1800">
                <a:latin typeface="Calibri" pitchFamily="34" charset="0"/>
              </a:rPr>
              <a:t> chromosomes (autosomes) and </a:t>
            </a:r>
          </a:p>
          <a:p>
            <a:pPr eaLnBrk="1" hangingPunct="1"/>
            <a:r>
              <a:rPr lang="en-GB" sz="1800">
                <a:latin typeface="Calibri" pitchFamily="34" charset="0"/>
              </a:rPr>
              <a:t>	2 sex chromosomes (X and Y)</a:t>
            </a:r>
          </a:p>
          <a:p>
            <a:pPr eaLnBrk="1" hangingPunct="1"/>
            <a:r>
              <a:rPr lang="en-GB" sz="1800">
                <a:latin typeface="Calibri" pitchFamily="34" charset="0"/>
              </a:rPr>
              <a:t>Sex chromosomes: XX for female; XY for male</a:t>
            </a:r>
            <a:endParaRPr lang="en-GB" sz="1800">
              <a:solidFill>
                <a:srgbClr val="EF1F1D"/>
              </a:solidFill>
              <a:latin typeface="Calibri" pitchFamily="34" charset="0"/>
            </a:endParaRPr>
          </a:p>
        </p:txBody>
      </p:sp>
      <p:sp>
        <p:nvSpPr>
          <p:cNvPr id="101379" name="Text Box 6"/>
          <p:cNvSpPr txBox="1">
            <a:spLocks noChangeArrowheads="1"/>
          </p:cNvSpPr>
          <p:nvPr/>
        </p:nvSpPr>
        <p:spPr bwMode="auto">
          <a:xfrm>
            <a:off x="5918200" y="3287713"/>
            <a:ext cx="27924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Two homologues of each chromosome</a:t>
            </a:r>
          </a:p>
        </p:txBody>
      </p:sp>
      <p:sp>
        <p:nvSpPr>
          <p:cNvPr id="101380" name="Text Box 7"/>
          <p:cNvSpPr txBox="1">
            <a:spLocks noChangeArrowheads="1"/>
          </p:cNvSpPr>
          <p:nvPr/>
        </p:nvSpPr>
        <p:spPr bwMode="auto">
          <a:xfrm>
            <a:off x="5749925" y="5811838"/>
            <a:ext cx="27924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G-banded karyotype of a normal male cell</a:t>
            </a:r>
          </a:p>
        </p:txBody>
      </p:sp>
      <p:pic>
        <p:nvPicPr>
          <p:cNvPr id="101381" name="Picture 9" descr="biol_01_img00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2705100"/>
            <a:ext cx="3965575"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720725" y="0"/>
            <a:ext cx="7772400" cy="1143000"/>
          </a:xfrm>
        </p:spPr>
        <p:txBody>
          <a:bodyPr/>
          <a:lstStyle/>
          <a:p>
            <a:pPr eaLnBrk="1" hangingPunct="1"/>
            <a:r>
              <a:rPr lang="en-GB" sz="3600" smtClean="0">
                <a:solidFill>
                  <a:srgbClr val="800000"/>
                </a:solidFill>
                <a:ea typeface="ＭＳ Ｐゴシック" pitchFamily="34" charset="-128"/>
              </a:rPr>
              <a:t>Packaging of </a:t>
            </a:r>
            <a:r>
              <a:rPr lang="en-GB" sz="3600" i="1" smtClean="0">
                <a:solidFill>
                  <a:srgbClr val="800000"/>
                </a:solidFill>
                <a:ea typeface="ＭＳ Ｐゴシック" pitchFamily="34" charset="-128"/>
              </a:rPr>
              <a:t>eukaryotic</a:t>
            </a:r>
            <a:r>
              <a:rPr lang="en-GB" sz="3600" smtClean="0">
                <a:solidFill>
                  <a:srgbClr val="800000"/>
                </a:solidFill>
                <a:ea typeface="ＭＳ Ｐゴシック" pitchFamily="34" charset="-128"/>
              </a:rPr>
              <a:t> DNA</a:t>
            </a:r>
          </a:p>
        </p:txBody>
      </p:sp>
      <p:sp>
        <p:nvSpPr>
          <p:cNvPr id="103426" name="Text Box 19"/>
          <p:cNvSpPr txBox="1">
            <a:spLocks noChangeArrowheads="1"/>
          </p:cNvSpPr>
          <p:nvPr/>
        </p:nvSpPr>
        <p:spPr bwMode="auto">
          <a:xfrm>
            <a:off x="304800" y="1155700"/>
            <a:ext cx="837406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The DNA in a diploid human cell is nearly 2 m long; yet the nucleus is only 5 to 8 </a:t>
            </a:r>
            <a:r>
              <a:rPr lang="en-GB" sz="1800">
                <a:latin typeface="Symbol" pitchFamily="18" charset="2"/>
                <a:sym typeface="Symbol" pitchFamily="18" charset="2"/>
              </a:rPr>
              <a:t></a:t>
            </a:r>
            <a:r>
              <a:rPr lang="en-GB" sz="1800">
                <a:latin typeface="Calibri" pitchFamily="34" charset="0"/>
              </a:rPr>
              <a:t>m!</a:t>
            </a:r>
          </a:p>
          <a:p>
            <a:pPr eaLnBrk="1" hangingPunct="1"/>
            <a:r>
              <a:rPr lang="en-GB" sz="1800">
                <a:latin typeface="Calibri" pitchFamily="34" charset="0"/>
              </a:rPr>
              <a:t>Eukaryotic DNA is tightly packaged. During interphase, when cells are not dividing, DNA is packaged into </a:t>
            </a:r>
            <a:r>
              <a:rPr lang="en-GB" sz="1800">
                <a:solidFill>
                  <a:srgbClr val="EF1F1D"/>
                </a:solidFill>
                <a:latin typeface="Calibri" pitchFamily="34" charset="0"/>
              </a:rPr>
              <a:t>chromatin. </a:t>
            </a:r>
            <a:r>
              <a:rPr lang="en-GB" sz="1800">
                <a:latin typeface="Calibri" pitchFamily="34" charset="0"/>
              </a:rPr>
              <a:t>Further condensation during mitosis produces</a:t>
            </a:r>
            <a:r>
              <a:rPr lang="en-GB" sz="1800">
                <a:solidFill>
                  <a:srgbClr val="EF1F1D"/>
                </a:solidFill>
                <a:latin typeface="Calibri" pitchFamily="34" charset="0"/>
              </a:rPr>
              <a:t> chromosomes.</a:t>
            </a:r>
          </a:p>
          <a:p>
            <a:pPr eaLnBrk="1" hangingPunct="1">
              <a:lnSpc>
                <a:spcPct val="80000"/>
              </a:lnSpc>
            </a:pPr>
            <a:endParaRPr lang="en-GB" sz="1800">
              <a:solidFill>
                <a:srgbClr val="EF1F1D"/>
              </a:solidFill>
              <a:latin typeface="Calibri" pitchFamily="34" charset="0"/>
            </a:endParaRPr>
          </a:p>
          <a:p>
            <a:pPr eaLnBrk="1" hangingPunct="1"/>
            <a:r>
              <a:rPr lang="en-GB" sz="1800">
                <a:latin typeface="Calibri" pitchFamily="34" charset="0"/>
              </a:rPr>
              <a:t>The complex of DNA and</a:t>
            </a:r>
            <a:r>
              <a:rPr lang="en-GB" sz="1800">
                <a:solidFill>
                  <a:srgbClr val="EF1F1D"/>
                </a:solidFill>
                <a:latin typeface="Calibri" pitchFamily="34" charset="0"/>
              </a:rPr>
              <a:t> </a:t>
            </a:r>
            <a:r>
              <a:rPr lang="en-GB" sz="1800">
                <a:latin typeface="Calibri" pitchFamily="34" charset="0"/>
              </a:rPr>
              <a:t>proteins is called </a:t>
            </a:r>
            <a:r>
              <a:rPr lang="en-GB" sz="1800">
                <a:solidFill>
                  <a:srgbClr val="EF1F1D"/>
                </a:solidFill>
                <a:latin typeface="Calibri" pitchFamily="34" charset="0"/>
              </a:rPr>
              <a:t>chromatin</a:t>
            </a:r>
            <a:r>
              <a:rPr lang="en-GB" sz="1800">
                <a:latin typeface="Calibri" pitchFamily="34" charset="0"/>
              </a:rPr>
              <a:t>.</a:t>
            </a:r>
          </a:p>
          <a:p>
            <a:pPr eaLnBrk="1" hangingPunct="1">
              <a:lnSpc>
                <a:spcPct val="80000"/>
              </a:lnSpc>
            </a:pPr>
            <a:endParaRPr lang="en-GB" sz="1800">
              <a:latin typeface="Calibri" pitchFamily="34" charset="0"/>
            </a:endParaRPr>
          </a:p>
          <a:p>
            <a:pPr eaLnBrk="1" hangingPunct="1"/>
            <a:r>
              <a:rPr lang="en-GB" sz="1800">
                <a:latin typeface="Calibri" pitchFamily="34" charset="0"/>
              </a:rPr>
              <a:t>The lowest level of packaging is the </a:t>
            </a:r>
            <a:r>
              <a:rPr lang="en-GB" sz="1800">
                <a:solidFill>
                  <a:srgbClr val="3333FF"/>
                </a:solidFill>
                <a:latin typeface="Calibri" pitchFamily="34" charset="0"/>
              </a:rPr>
              <a:t>nucleosome, </a:t>
            </a:r>
            <a:r>
              <a:rPr lang="en-GB" sz="1800">
                <a:latin typeface="Calibri" pitchFamily="34" charset="0"/>
              </a:rPr>
              <a:t>which consists of DNA wrapped around </a:t>
            </a:r>
            <a:r>
              <a:rPr lang="en-GB" sz="1800">
                <a:solidFill>
                  <a:srgbClr val="5DA31E"/>
                </a:solidFill>
                <a:latin typeface="Calibri" pitchFamily="34" charset="0"/>
              </a:rPr>
              <a:t>histone</a:t>
            </a:r>
            <a:r>
              <a:rPr lang="en-GB" sz="1800">
                <a:latin typeface="Calibri" pitchFamily="34" charset="0"/>
              </a:rPr>
              <a:t> proteins.</a:t>
            </a:r>
          </a:p>
        </p:txBody>
      </p:sp>
      <p:grpSp>
        <p:nvGrpSpPr>
          <p:cNvPr id="2" name="Group 37"/>
          <p:cNvGrpSpPr>
            <a:grpSpLocks/>
          </p:cNvGrpSpPr>
          <p:nvPr/>
        </p:nvGrpSpPr>
        <p:grpSpPr bwMode="auto">
          <a:xfrm>
            <a:off x="277813" y="3854450"/>
            <a:ext cx="8670925" cy="2886075"/>
            <a:chOff x="175" y="2388"/>
            <a:chExt cx="5462" cy="1818"/>
          </a:xfrm>
        </p:grpSpPr>
        <p:sp>
          <p:nvSpPr>
            <p:cNvPr id="103428" name="Text Box 21"/>
            <p:cNvSpPr txBox="1">
              <a:spLocks noChangeArrowheads="1"/>
            </p:cNvSpPr>
            <p:nvPr/>
          </p:nvSpPr>
          <p:spPr bwMode="auto">
            <a:xfrm>
              <a:off x="175" y="3836"/>
              <a:ext cx="2891"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Electron micrograph of chromatin showing </a:t>
              </a:r>
            </a:p>
            <a:p>
              <a:pPr eaLnBrk="1" hangingPunct="1"/>
              <a:r>
                <a:rPr lang="en-GB" sz="1800">
                  <a:latin typeface="Calibri" pitchFamily="34" charset="0"/>
                </a:rPr>
                <a:t>nucleosomes as bead-like particles</a:t>
              </a:r>
            </a:p>
          </p:txBody>
        </p:sp>
        <p:grpSp>
          <p:nvGrpSpPr>
            <p:cNvPr id="103429" name="Group 28"/>
            <p:cNvGrpSpPr>
              <a:grpSpLocks/>
            </p:cNvGrpSpPr>
            <p:nvPr/>
          </p:nvGrpSpPr>
          <p:grpSpPr bwMode="auto">
            <a:xfrm>
              <a:off x="192" y="2388"/>
              <a:ext cx="2739" cy="1497"/>
              <a:chOff x="1617" y="2348"/>
              <a:chExt cx="2739" cy="1497"/>
            </a:xfrm>
          </p:grpSpPr>
          <p:grpSp>
            <p:nvGrpSpPr>
              <p:cNvPr id="103435" name="Group 26"/>
              <p:cNvGrpSpPr>
                <a:grpSpLocks/>
              </p:cNvGrpSpPr>
              <p:nvPr/>
            </p:nvGrpSpPr>
            <p:grpSpPr bwMode="auto">
              <a:xfrm>
                <a:off x="1617" y="2348"/>
                <a:ext cx="2739" cy="1454"/>
                <a:chOff x="1617" y="2348"/>
                <a:chExt cx="2739" cy="1454"/>
              </a:xfrm>
            </p:grpSpPr>
            <p:pic>
              <p:nvPicPr>
                <p:cNvPr id="103437"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 y="2348"/>
                  <a:ext cx="2739"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38" name="Group 25"/>
                <p:cNvGrpSpPr>
                  <a:grpSpLocks/>
                </p:cNvGrpSpPr>
                <p:nvPr/>
              </p:nvGrpSpPr>
              <p:grpSpPr bwMode="auto">
                <a:xfrm>
                  <a:off x="2632" y="3682"/>
                  <a:ext cx="680" cy="38"/>
                  <a:chOff x="2632" y="3682"/>
                  <a:chExt cx="680" cy="38"/>
                </a:xfrm>
              </p:grpSpPr>
              <p:sp>
                <p:nvSpPr>
                  <p:cNvPr id="103439" name="Line 22"/>
                  <p:cNvSpPr>
                    <a:spLocks noChangeShapeType="1"/>
                  </p:cNvSpPr>
                  <p:nvPr/>
                </p:nvSpPr>
                <p:spPr bwMode="auto">
                  <a:xfrm>
                    <a:off x="2635" y="3700"/>
                    <a:ext cx="66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440" name="Line 23"/>
                  <p:cNvSpPr>
                    <a:spLocks noChangeShapeType="1"/>
                  </p:cNvSpPr>
                  <p:nvPr/>
                </p:nvSpPr>
                <p:spPr bwMode="auto">
                  <a:xfrm>
                    <a:off x="2632" y="3682"/>
                    <a:ext cx="0" cy="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441" name="Line 24"/>
                  <p:cNvSpPr>
                    <a:spLocks noChangeShapeType="1"/>
                  </p:cNvSpPr>
                  <p:nvPr/>
                </p:nvSpPr>
                <p:spPr bwMode="auto">
                  <a:xfrm>
                    <a:off x="3312" y="3682"/>
                    <a:ext cx="0" cy="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sp>
            <p:nvSpPr>
              <p:cNvPr id="103436" name="Text Box 27"/>
              <p:cNvSpPr txBox="1">
                <a:spLocks noChangeArrowheads="1"/>
              </p:cNvSpPr>
              <p:nvPr/>
            </p:nvSpPr>
            <p:spPr bwMode="auto">
              <a:xfrm>
                <a:off x="2809" y="3631"/>
                <a:ext cx="365" cy="2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800">
                    <a:latin typeface="Calibri" pitchFamily="34" charset="0"/>
                  </a:rPr>
                  <a:t>100 nm</a:t>
                </a:r>
              </a:p>
              <a:p>
                <a:pPr eaLnBrk="1" hangingPunct="1"/>
                <a:endParaRPr lang="en-GB" sz="800">
                  <a:latin typeface="Calibri" pitchFamily="34" charset="0"/>
                </a:endParaRPr>
              </a:p>
            </p:txBody>
          </p:sp>
        </p:grpSp>
        <p:grpSp>
          <p:nvGrpSpPr>
            <p:cNvPr id="103430" name="Group 35"/>
            <p:cNvGrpSpPr>
              <a:grpSpLocks/>
            </p:cNvGrpSpPr>
            <p:nvPr/>
          </p:nvGrpSpPr>
          <p:grpSpPr bwMode="auto">
            <a:xfrm>
              <a:off x="2992" y="2572"/>
              <a:ext cx="2645" cy="1482"/>
              <a:chOff x="2992" y="2572"/>
              <a:chExt cx="2645" cy="1482"/>
            </a:xfrm>
          </p:grpSpPr>
          <p:pic>
            <p:nvPicPr>
              <p:cNvPr id="103433" name="Picture 30" descr="nucleos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 y="2572"/>
                <a:ext cx="2368"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4" name="Text Box 34"/>
              <p:cNvSpPr txBox="1">
                <a:spLocks noChangeArrowheads="1"/>
              </p:cNvSpPr>
              <p:nvPr/>
            </p:nvSpPr>
            <p:spPr bwMode="auto">
              <a:xfrm>
                <a:off x="3206" y="3684"/>
                <a:ext cx="2431"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Nucleosome includes ~ 200 bp DNA</a:t>
                </a:r>
              </a:p>
              <a:p>
                <a:pPr eaLnBrk="1" hangingPunct="1"/>
                <a:r>
                  <a:rPr lang="en-US" sz="1800">
                    <a:latin typeface="Calibri" pitchFamily="34" charset="0"/>
                  </a:rPr>
                  <a:t>(linker DNA plus core DNA)</a:t>
                </a:r>
              </a:p>
            </p:txBody>
          </p:sp>
        </p:grpSp>
        <p:sp>
          <p:nvSpPr>
            <p:cNvPr id="103431" name="Text Box 31"/>
            <p:cNvSpPr txBox="1">
              <a:spLocks noChangeArrowheads="1"/>
            </p:cNvSpPr>
            <p:nvPr/>
          </p:nvSpPr>
          <p:spPr bwMode="auto">
            <a:xfrm>
              <a:off x="4342" y="3356"/>
              <a:ext cx="741"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FF0000"/>
                  </a:solidFill>
                  <a:latin typeface="Calibri" pitchFamily="34" charset="0"/>
                </a:rPr>
                <a:t>Core DNA</a:t>
              </a:r>
            </a:p>
          </p:txBody>
        </p:sp>
        <p:sp>
          <p:nvSpPr>
            <p:cNvPr id="103432" name="Line 32"/>
            <p:cNvSpPr>
              <a:spLocks noChangeShapeType="1"/>
            </p:cNvSpPr>
            <p:nvPr/>
          </p:nvSpPr>
          <p:spPr bwMode="auto">
            <a:xfrm>
              <a:off x="4152" y="3152"/>
              <a:ext cx="360" cy="224"/>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601663" y="0"/>
            <a:ext cx="7772400" cy="1143000"/>
          </a:xfrm>
        </p:spPr>
        <p:txBody>
          <a:bodyPr/>
          <a:lstStyle/>
          <a:p>
            <a:pPr eaLnBrk="1" hangingPunct="1"/>
            <a:r>
              <a:rPr lang="en-GB" sz="3600" smtClean="0">
                <a:solidFill>
                  <a:srgbClr val="800000"/>
                </a:solidFill>
                <a:ea typeface="ＭＳ Ｐゴシック" pitchFamily="34" charset="-128"/>
              </a:rPr>
              <a:t>Structure of the nucleosome</a:t>
            </a:r>
          </a:p>
        </p:txBody>
      </p:sp>
      <p:pic>
        <p:nvPicPr>
          <p:cNvPr id="1054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2014538"/>
            <a:ext cx="2332038"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Line 7"/>
          <p:cNvSpPr>
            <a:spLocks noChangeShapeType="1"/>
          </p:cNvSpPr>
          <p:nvPr/>
        </p:nvSpPr>
        <p:spPr bwMode="auto">
          <a:xfrm flipH="1" flipV="1">
            <a:off x="3500438" y="3130550"/>
            <a:ext cx="219075" cy="390525"/>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5476" name="Text Box 8"/>
          <p:cNvSpPr txBox="1">
            <a:spLocks noChangeArrowheads="1"/>
          </p:cNvSpPr>
          <p:nvPr/>
        </p:nvSpPr>
        <p:spPr bwMode="auto">
          <a:xfrm>
            <a:off x="3328988" y="3713163"/>
            <a:ext cx="1328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FF6FCF"/>
                </a:solidFill>
                <a:latin typeface="Calibri" pitchFamily="34" charset="0"/>
              </a:rPr>
              <a:t>Linker DNA</a:t>
            </a:r>
            <a:endParaRPr lang="en-GB" sz="1800">
              <a:solidFill>
                <a:srgbClr val="3333FF"/>
              </a:solidFill>
              <a:latin typeface="Calibri" pitchFamily="34" charset="0"/>
            </a:endParaRPr>
          </a:p>
        </p:txBody>
      </p:sp>
      <p:sp>
        <p:nvSpPr>
          <p:cNvPr id="105477" name="Text Box 11"/>
          <p:cNvSpPr txBox="1">
            <a:spLocks noChangeArrowheads="1"/>
          </p:cNvSpPr>
          <p:nvPr/>
        </p:nvSpPr>
        <p:spPr bwMode="auto">
          <a:xfrm>
            <a:off x="4308475" y="2398713"/>
            <a:ext cx="29591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About 150 base pairs of DNA wrapped around the histones (</a:t>
            </a:r>
            <a:r>
              <a:rPr lang="en-GB" sz="1800">
                <a:solidFill>
                  <a:srgbClr val="FF0000"/>
                </a:solidFill>
                <a:latin typeface="Calibri" pitchFamily="34" charset="0"/>
              </a:rPr>
              <a:t>core DNA</a:t>
            </a:r>
            <a:r>
              <a:rPr lang="en-GB" sz="1800">
                <a:latin typeface="Calibri" pitchFamily="34" charset="0"/>
              </a:rPr>
              <a:t>) </a:t>
            </a:r>
          </a:p>
        </p:txBody>
      </p:sp>
      <p:sp>
        <p:nvSpPr>
          <p:cNvPr id="105478" name="Text Box 12"/>
          <p:cNvSpPr txBox="1">
            <a:spLocks noChangeArrowheads="1"/>
          </p:cNvSpPr>
          <p:nvPr/>
        </p:nvSpPr>
        <p:spPr bwMode="auto">
          <a:xfrm>
            <a:off x="1041400" y="3643313"/>
            <a:ext cx="23368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Histone 1 between the nucleosomes</a:t>
            </a:r>
          </a:p>
        </p:txBody>
      </p:sp>
      <p:sp>
        <p:nvSpPr>
          <p:cNvPr id="105479" name="Line 13"/>
          <p:cNvSpPr>
            <a:spLocks noChangeShapeType="1"/>
          </p:cNvSpPr>
          <p:nvPr/>
        </p:nvSpPr>
        <p:spPr bwMode="auto">
          <a:xfrm flipV="1">
            <a:off x="2555875" y="2879725"/>
            <a:ext cx="339725" cy="728663"/>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5480" name="Line 14"/>
          <p:cNvSpPr>
            <a:spLocks noChangeShapeType="1"/>
          </p:cNvSpPr>
          <p:nvPr/>
        </p:nvSpPr>
        <p:spPr bwMode="auto">
          <a:xfrm flipH="1">
            <a:off x="2727325" y="1492250"/>
            <a:ext cx="677863" cy="74295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5481" name="Text Box 15"/>
          <p:cNvSpPr txBox="1">
            <a:spLocks noChangeArrowheads="1"/>
          </p:cNvSpPr>
          <p:nvPr/>
        </p:nvSpPr>
        <p:spPr bwMode="auto">
          <a:xfrm>
            <a:off x="3344863" y="1103313"/>
            <a:ext cx="26638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8 histones; 2 each of 2A, 2B, 3 and 4</a:t>
            </a:r>
          </a:p>
        </p:txBody>
      </p:sp>
      <p:pic>
        <p:nvPicPr>
          <p:cNvPr id="10548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713" y="3246438"/>
            <a:ext cx="3159125" cy="36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3" name="Text Box 17"/>
          <p:cNvSpPr txBox="1">
            <a:spLocks noChangeArrowheads="1"/>
          </p:cNvSpPr>
          <p:nvPr/>
        </p:nvSpPr>
        <p:spPr bwMode="auto">
          <a:xfrm>
            <a:off x="1652588" y="5440363"/>
            <a:ext cx="41306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Model of nucelosome core showing DNA wound in left-handed superhelix around the histone octamer</a:t>
            </a:r>
          </a:p>
        </p:txBody>
      </p:sp>
      <p:sp>
        <p:nvSpPr>
          <p:cNvPr id="105484" name="Line 19"/>
          <p:cNvSpPr>
            <a:spLocks noChangeShapeType="1"/>
          </p:cNvSpPr>
          <p:nvPr/>
        </p:nvSpPr>
        <p:spPr bwMode="auto">
          <a:xfrm flipH="1" flipV="1">
            <a:off x="3411538" y="2711450"/>
            <a:ext cx="917575" cy="85725"/>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5485" name="Text Box 20"/>
          <p:cNvSpPr txBox="1">
            <a:spLocks noChangeArrowheads="1"/>
          </p:cNvSpPr>
          <p:nvPr/>
        </p:nvSpPr>
        <p:spPr bwMode="auto">
          <a:xfrm>
            <a:off x="5910263" y="1065213"/>
            <a:ext cx="3233737"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5B87F2"/>
                </a:solidFill>
                <a:latin typeface="Calibri" pitchFamily="34" charset="0"/>
              </a:rPr>
              <a:t>Histones:</a:t>
            </a:r>
            <a:r>
              <a:rPr lang="en-GB" sz="1800">
                <a:latin typeface="Calibri" pitchFamily="34" charset="0"/>
              </a:rPr>
              <a:t> positively charged; interact with negatively charged sugar-phosphate backbone of DNA</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498475" y="52388"/>
            <a:ext cx="8424863" cy="1143000"/>
          </a:xfrm>
        </p:spPr>
        <p:txBody>
          <a:bodyPr/>
          <a:lstStyle/>
          <a:p>
            <a:pPr eaLnBrk="1" hangingPunct="1"/>
            <a:r>
              <a:rPr lang="en-GB" sz="3600" smtClean="0">
                <a:solidFill>
                  <a:srgbClr val="800000"/>
                </a:solidFill>
                <a:ea typeface="ＭＳ Ｐゴシック" pitchFamily="34" charset="-128"/>
              </a:rPr>
              <a:t>Packaging of the nucleosomes </a:t>
            </a:r>
          </a:p>
        </p:txBody>
      </p:sp>
      <p:sp>
        <p:nvSpPr>
          <p:cNvPr id="107522" name="Text Box 5"/>
          <p:cNvSpPr txBox="1">
            <a:spLocks noChangeArrowheads="1"/>
          </p:cNvSpPr>
          <p:nvPr/>
        </p:nvSpPr>
        <p:spPr bwMode="auto">
          <a:xfrm>
            <a:off x="504825" y="1393825"/>
            <a:ext cx="78359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The nucleosome causes an approximately 7-fold condensation of DNA. (200 bp ~68nm; wrapping around histone octamer ~10 nm)</a:t>
            </a:r>
          </a:p>
        </p:txBody>
      </p:sp>
      <p:sp>
        <p:nvSpPr>
          <p:cNvPr id="107523" name="Rectangle 19"/>
          <p:cNvSpPr>
            <a:spLocks noChangeArrowheads="1"/>
          </p:cNvSpPr>
          <p:nvPr/>
        </p:nvSpPr>
        <p:spPr bwMode="auto">
          <a:xfrm rot="5400000">
            <a:off x="6084888" y="5653088"/>
            <a:ext cx="103187" cy="338137"/>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latin typeface="Calibri" pitchFamily="34" charset="0"/>
            </a:endParaRPr>
          </a:p>
        </p:txBody>
      </p:sp>
      <p:grpSp>
        <p:nvGrpSpPr>
          <p:cNvPr id="2" name="Group 28"/>
          <p:cNvGrpSpPr>
            <a:grpSpLocks/>
          </p:cNvGrpSpPr>
          <p:nvPr/>
        </p:nvGrpSpPr>
        <p:grpSpPr bwMode="auto">
          <a:xfrm>
            <a:off x="504825" y="2251075"/>
            <a:ext cx="8639175" cy="3395663"/>
            <a:chOff x="318" y="1418"/>
            <a:chExt cx="5442" cy="2139"/>
          </a:xfrm>
        </p:grpSpPr>
        <p:pic>
          <p:nvPicPr>
            <p:cNvPr id="107526" name="Picture 6" descr="30 nmfi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 y="1856"/>
              <a:ext cx="3244" cy="16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7527" name="Text Box 7"/>
            <p:cNvSpPr txBox="1">
              <a:spLocks noChangeArrowheads="1"/>
            </p:cNvSpPr>
            <p:nvPr/>
          </p:nvSpPr>
          <p:spPr bwMode="auto">
            <a:xfrm>
              <a:off x="4190" y="2052"/>
              <a:ext cx="86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5B87F2"/>
                  </a:solidFill>
                  <a:latin typeface="Calibri" pitchFamily="34" charset="0"/>
                </a:rPr>
                <a:t>30 nm fiber</a:t>
              </a:r>
              <a:endParaRPr lang="en-US" sz="1800">
                <a:solidFill>
                  <a:srgbClr val="5B87F2"/>
                </a:solidFill>
                <a:latin typeface="Calibri" pitchFamily="34" charset="0"/>
              </a:endParaRPr>
            </a:p>
          </p:txBody>
        </p:sp>
        <p:sp>
          <p:nvSpPr>
            <p:cNvPr id="107528" name="Text Box 8"/>
            <p:cNvSpPr txBox="1">
              <a:spLocks noChangeArrowheads="1"/>
            </p:cNvSpPr>
            <p:nvPr/>
          </p:nvSpPr>
          <p:spPr bwMode="auto">
            <a:xfrm>
              <a:off x="4021" y="2288"/>
              <a:ext cx="3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000"/>
                <a:t>30 nm</a:t>
              </a:r>
            </a:p>
          </p:txBody>
        </p:sp>
        <p:grpSp>
          <p:nvGrpSpPr>
            <p:cNvPr id="107529" name="Group 15"/>
            <p:cNvGrpSpPr>
              <a:grpSpLocks/>
            </p:cNvGrpSpPr>
            <p:nvPr/>
          </p:nvGrpSpPr>
          <p:grpSpPr bwMode="auto">
            <a:xfrm>
              <a:off x="3939" y="2275"/>
              <a:ext cx="111" cy="165"/>
              <a:chOff x="4016" y="2635"/>
              <a:chExt cx="111" cy="165"/>
            </a:xfrm>
          </p:grpSpPr>
          <p:sp>
            <p:nvSpPr>
              <p:cNvPr id="107536" name="Rectangle 12"/>
              <p:cNvSpPr>
                <a:spLocks noChangeArrowheads="1"/>
              </p:cNvSpPr>
              <p:nvPr/>
            </p:nvSpPr>
            <p:spPr bwMode="auto">
              <a:xfrm>
                <a:off x="4053" y="2662"/>
                <a:ext cx="74" cy="12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07537" name="Rectangle 14"/>
              <p:cNvSpPr>
                <a:spLocks noChangeArrowheads="1"/>
              </p:cNvSpPr>
              <p:nvPr/>
            </p:nvSpPr>
            <p:spPr bwMode="auto">
              <a:xfrm>
                <a:off x="4016" y="2635"/>
                <a:ext cx="59" cy="16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latin typeface="Calibri" pitchFamily="34" charset="0"/>
                </a:endParaRPr>
              </a:p>
            </p:txBody>
          </p:sp>
        </p:grpSp>
        <p:sp>
          <p:nvSpPr>
            <p:cNvPr id="107530" name="Text Box 16"/>
            <p:cNvSpPr txBox="1">
              <a:spLocks noChangeArrowheads="1"/>
            </p:cNvSpPr>
            <p:nvPr/>
          </p:nvSpPr>
          <p:spPr bwMode="auto">
            <a:xfrm>
              <a:off x="3658" y="3403"/>
              <a:ext cx="356" cy="154"/>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000"/>
                <a:t>50 nm</a:t>
              </a:r>
            </a:p>
          </p:txBody>
        </p:sp>
        <p:sp>
          <p:nvSpPr>
            <p:cNvPr id="107531" name="Text Box 21"/>
            <p:cNvSpPr txBox="1">
              <a:spLocks noChangeArrowheads="1"/>
            </p:cNvSpPr>
            <p:nvPr/>
          </p:nvSpPr>
          <p:spPr bwMode="auto">
            <a:xfrm>
              <a:off x="4110" y="2788"/>
              <a:ext cx="1650"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5B87F2"/>
                  </a:solidFill>
                  <a:latin typeface="Calibri" pitchFamily="34" charset="0"/>
                </a:rPr>
                <a:t>Beads on a string unpacked chromatin</a:t>
              </a:r>
              <a:endParaRPr lang="en-US" sz="1800">
                <a:solidFill>
                  <a:srgbClr val="5B87F2"/>
                </a:solidFill>
                <a:latin typeface="Calibri" pitchFamily="34" charset="0"/>
              </a:endParaRPr>
            </a:p>
          </p:txBody>
        </p:sp>
        <p:grpSp>
          <p:nvGrpSpPr>
            <p:cNvPr id="107532" name="Group 23"/>
            <p:cNvGrpSpPr>
              <a:grpSpLocks/>
            </p:cNvGrpSpPr>
            <p:nvPr/>
          </p:nvGrpSpPr>
          <p:grpSpPr bwMode="auto">
            <a:xfrm>
              <a:off x="3720" y="3280"/>
              <a:ext cx="208" cy="123"/>
              <a:chOff x="3720" y="3280"/>
              <a:chExt cx="208" cy="123"/>
            </a:xfrm>
          </p:grpSpPr>
          <p:sp>
            <p:nvSpPr>
              <p:cNvPr id="107534" name="Rectangle 18"/>
              <p:cNvSpPr>
                <a:spLocks noChangeArrowheads="1"/>
              </p:cNvSpPr>
              <p:nvPr/>
            </p:nvSpPr>
            <p:spPr bwMode="auto">
              <a:xfrm rot="5400000">
                <a:off x="3781" y="3277"/>
                <a:ext cx="87" cy="166"/>
              </a:xfrm>
              <a:prstGeom prst="rect">
                <a:avLst/>
              </a:prstGeom>
              <a:solidFill>
                <a:schemeClr val="bg1"/>
              </a:solidFill>
              <a:ln w="19050">
                <a:solidFill>
                  <a:schemeClr val="tx1"/>
                </a:solidFill>
                <a:miter lim="800000"/>
                <a:headEnd/>
                <a:tailEnd/>
              </a:ln>
            </p:spPr>
            <p:txBody>
              <a:bodyPr wrap="none" anchor="ctr"/>
              <a:lstStyle/>
              <a:p>
                <a:endParaRPr lang="en-US">
                  <a:latin typeface="Calibri" pitchFamily="34" charset="0"/>
                </a:endParaRPr>
              </a:p>
            </p:txBody>
          </p:sp>
          <p:sp>
            <p:nvSpPr>
              <p:cNvPr id="107535" name="Rectangle 22"/>
              <p:cNvSpPr>
                <a:spLocks noChangeArrowheads="1"/>
              </p:cNvSpPr>
              <p:nvPr/>
            </p:nvSpPr>
            <p:spPr bwMode="auto">
              <a:xfrm>
                <a:off x="3720" y="3280"/>
                <a:ext cx="208" cy="64"/>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latin typeface="Calibri" pitchFamily="34" charset="0"/>
                </a:endParaRPr>
              </a:p>
            </p:txBody>
          </p:sp>
        </p:grpSp>
        <p:sp>
          <p:nvSpPr>
            <p:cNvPr id="107533" name="Text Box 25"/>
            <p:cNvSpPr txBox="1">
              <a:spLocks noChangeArrowheads="1"/>
            </p:cNvSpPr>
            <p:nvPr/>
          </p:nvSpPr>
          <p:spPr bwMode="auto">
            <a:xfrm>
              <a:off x="318" y="1418"/>
              <a:ext cx="4888"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The chain of nucleosomes is further packed to generate a more compact structure: the </a:t>
              </a:r>
              <a:r>
                <a:rPr lang="en-GB" sz="1800">
                  <a:solidFill>
                    <a:srgbClr val="5B87F2"/>
                  </a:solidFill>
                  <a:latin typeface="Calibri" pitchFamily="34" charset="0"/>
                </a:rPr>
                <a:t>30 nm fiber</a:t>
              </a:r>
              <a:r>
                <a:rPr lang="en-GB" sz="1800">
                  <a:latin typeface="Calibri" pitchFamily="34" charset="0"/>
                </a:rPr>
                <a:t>, giving ~40-fold condensation.</a:t>
              </a:r>
            </a:p>
            <a:p>
              <a:pPr eaLnBrk="1" hangingPunct="1"/>
              <a:endParaRPr lang="en-US" sz="1800">
                <a:latin typeface="Calibri" pitchFamily="34" charset="0"/>
              </a:endParaRPr>
            </a:p>
          </p:txBody>
        </p:sp>
      </p:grpSp>
      <p:sp>
        <p:nvSpPr>
          <p:cNvPr id="32794" name="Text Box 26"/>
          <p:cNvSpPr txBox="1">
            <a:spLocks noChangeArrowheads="1"/>
          </p:cNvSpPr>
          <p:nvPr/>
        </p:nvSpPr>
        <p:spPr bwMode="auto">
          <a:xfrm>
            <a:off x="504825" y="5784850"/>
            <a:ext cx="78676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In the interphase nucleus the DNA is further condensed about 100-1000 fold.</a:t>
            </a:r>
            <a:endParaRPr lang="en-US" sz="18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0"/>
            <a:ext cx="7772400" cy="1143000"/>
          </a:xfrm>
        </p:spPr>
        <p:txBody>
          <a:bodyPr/>
          <a:lstStyle/>
          <a:p>
            <a:pPr eaLnBrk="1" hangingPunct="1"/>
            <a:r>
              <a:rPr lang="en-GB" sz="3600" smtClean="0">
                <a:solidFill>
                  <a:srgbClr val="800000"/>
                </a:solidFill>
                <a:ea typeface="ＭＳ Ｐゴシック" pitchFamily="34" charset="-128"/>
              </a:rPr>
              <a:t>Chromosomes</a:t>
            </a:r>
          </a:p>
        </p:txBody>
      </p:sp>
      <p:pic>
        <p:nvPicPr>
          <p:cNvPr id="1095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50" y="1112838"/>
            <a:ext cx="2778125"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ext Box 4"/>
          <p:cNvSpPr txBox="1">
            <a:spLocks noChangeArrowheads="1"/>
          </p:cNvSpPr>
          <p:nvPr/>
        </p:nvSpPr>
        <p:spPr bwMode="auto">
          <a:xfrm>
            <a:off x="1014413" y="1214438"/>
            <a:ext cx="1719262"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latin typeface="Calibri" pitchFamily="34" charset="0"/>
              </a:rPr>
              <a:t>DNA double helix</a:t>
            </a:r>
          </a:p>
        </p:txBody>
      </p:sp>
      <p:sp>
        <p:nvSpPr>
          <p:cNvPr id="109572" name="Text Box 5"/>
          <p:cNvSpPr txBox="1">
            <a:spLocks noChangeArrowheads="1"/>
          </p:cNvSpPr>
          <p:nvPr/>
        </p:nvSpPr>
        <p:spPr bwMode="auto">
          <a:xfrm>
            <a:off x="731838" y="1738313"/>
            <a:ext cx="22860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latin typeface="Calibri" pitchFamily="34" charset="0"/>
              </a:rPr>
              <a:t>Beads on a string form of chromatin</a:t>
            </a:r>
          </a:p>
        </p:txBody>
      </p:sp>
      <p:sp>
        <p:nvSpPr>
          <p:cNvPr id="109573" name="Text Box 6"/>
          <p:cNvSpPr txBox="1">
            <a:spLocks noChangeArrowheads="1"/>
          </p:cNvSpPr>
          <p:nvPr/>
        </p:nvSpPr>
        <p:spPr bwMode="auto">
          <a:xfrm>
            <a:off x="731838" y="2687638"/>
            <a:ext cx="22860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latin typeface="Calibri" pitchFamily="34" charset="0"/>
              </a:rPr>
              <a:t>30 nm chromatin fiber of packed nucleosomes</a:t>
            </a:r>
          </a:p>
        </p:txBody>
      </p:sp>
      <p:sp>
        <p:nvSpPr>
          <p:cNvPr id="109574" name="Text Box 7"/>
          <p:cNvSpPr txBox="1">
            <a:spLocks noChangeArrowheads="1"/>
          </p:cNvSpPr>
          <p:nvPr/>
        </p:nvSpPr>
        <p:spPr bwMode="auto">
          <a:xfrm>
            <a:off x="536575" y="3635375"/>
            <a:ext cx="267493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latin typeface="Calibri" pitchFamily="34" charset="0"/>
              </a:rPr>
              <a:t>Section of chromosome in extended scaffold (interphase chromosome)</a:t>
            </a:r>
          </a:p>
        </p:txBody>
      </p:sp>
      <p:sp>
        <p:nvSpPr>
          <p:cNvPr id="109575" name="Text Box 8"/>
          <p:cNvSpPr txBox="1">
            <a:spLocks noChangeArrowheads="1"/>
          </p:cNvSpPr>
          <p:nvPr/>
        </p:nvSpPr>
        <p:spPr bwMode="auto">
          <a:xfrm>
            <a:off x="706438" y="4943475"/>
            <a:ext cx="23368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latin typeface="Calibri" pitchFamily="34" charset="0"/>
              </a:rPr>
              <a:t>Condensed section of chromosome</a:t>
            </a:r>
          </a:p>
        </p:txBody>
      </p:sp>
      <p:sp>
        <p:nvSpPr>
          <p:cNvPr id="109576" name="Text Box 9"/>
          <p:cNvSpPr txBox="1">
            <a:spLocks noChangeArrowheads="1"/>
          </p:cNvSpPr>
          <p:nvPr/>
        </p:nvSpPr>
        <p:spPr bwMode="auto">
          <a:xfrm>
            <a:off x="1230313" y="5891213"/>
            <a:ext cx="23368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latin typeface="Calibri" pitchFamily="34" charset="0"/>
              </a:rPr>
              <a:t>Entire mitotic chromosome</a:t>
            </a:r>
          </a:p>
        </p:txBody>
      </p:sp>
      <p:sp>
        <p:nvSpPr>
          <p:cNvPr id="109577" name="Text Box 10"/>
          <p:cNvSpPr txBox="1">
            <a:spLocks noChangeArrowheads="1"/>
          </p:cNvSpPr>
          <p:nvPr/>
        </p:nvSpPr>
        <p:spPr bwMode="auto">
          <a:xfrm>
            <a:off x="6545263" y="2508250"/>
            <a:ext cx="211613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Net result: each DNA molecule has been packaged into a mitotic chromosome that is 10 000 fold shorter than its extended length.</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762000" y="63500"/>
            <a:ext cx="7772400" cy="1143000"/>
          </a:xfrm>
        </p:spPr>
        <p:txBody>
          <a:bodyPr/>
          <a:lstStyle/>
          <a:p>
            <a:pPr eaLnBrk="1" hangingPunct="1"/>
            <a:r>
              <a:rPr lang="en-US" smtClean="0">
                <a:solidFill>
                  <a:srgbClr val="800000"/>
                </a:solidFill>
                <a:ea typeface="ＭＳ Ｐゴシック" pitchFamily="34" charset="-128"/>
              </a:rPr>
              <a:t>Flow of genetic information</a:t>
            </a:r>
          </a:p>
        </p:txBody>
      </p:sp>
      <p:sp>
        <p:nvSpPr>
          <p:cNvPr id="111618" name="Text Box 3"/>
          <p:cNvSpPr txBox="1">
            <a:spLocks noChangeArrowheads="1"/>
          </p:cNvSpPr>
          <p:nvPr/>
        </p:nvSpPr>
        <p:spPr bwMode="auto">
          <a:xfrm>
            <a:off x="4064000" y="1925638"/>
            <a:ext cx="2417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b="1">
                <a:solidFill>
                  <a:srgbClr val="EF1F1D"/>
                </a:solidFill>
                <a:latin typeface="Calibri" pitchFamily="34" charset="0"/>
              </a:rPr>
              <a:t>DNA replication</a:t>
            </a:r>
          </a:p>
        </p:txBody>
      </p:sp>
      <p:sp>
        <p:nvSpPr>
          <p:cNvPr id="111619" name="Text Box 4"/>
          <p:cNvSpPr txBox="1">
            <a:spLocks noChangeArrowheads="1"/>
          </p:cNvSpPr>
          <p:nvPr/>
        </p:nvSpPr>
        <p:spPr bwMode="auto">
          <a:xfrm>
            <a:off x="3606800" y="2484438"/>
            <a:ext cx="931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b="1">
                <a:latin typeface="Calibri" pitchFamily="34" charset="0"/>
              </a:rPr>
              <a:t>DNA</a:t>
            </a:r>
          </a:p>
        </p:txBody>
      </p:sp>
      <p:sp>
        <p:nvSpPr>
          <p:cNvPr id="111620" name="Text Box 5"/>
          <p:cNvSpPr txBox="1">
            <a:spLocks noChangeArrowheads="1"/>
          </p:cNvSpPr>
          <p:nvPr/>
        </p:nvSpPr>
        <p:spPr bwMode="auto">
          <a:xfrm>
            <a:off x="3454400" y="3703638"/>
            <a:ext cx="1239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b="1">
                <a:latin typeface="Calibri" pitchFamily="34" charset="0"/>
              </a:rPr>
              <a:t>mRNA</a:t>
            </a:r>
          </a:p>
        </p:txBody>
      </p:sp>
      <p:sp>
        <p:nvSpPr>
          <p:cNvPr id="111621" name="Text Box 6"/>
          <p:cNvSpPr txBox="1">
            <a:spLocks noChangeArrowheads="1"/>
          </p:cNvSpPr>
          <p:nvPr/>
        </p:nvSpPr>
        <p:spPr bwMode="auto">
          <a:xfrm>
            <a:off x="3378200" y="5075238"/>
            <a:ext cx="142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b="1">
                <a:latin typeface="Calibri" pitchFamily="34" charset="0"/>
              </a:rPr>
              <a:t>protein</a:t>
            </a:r>
          </a:p>
        </p:txBody>
      </p:sp>
      <p:sp>
        <p:nvSpPr>
          <p:cNvPr id="111622" name="Line 7"/>
          <p:cNvSpPr>
            <a:spLocks noChangeShapeType="1"/>
          </p:cNvSpPr>
          <p:nvPr/>
        </p:nvSpPr>
        <p:spPr bwMode="auto">
          <a:xfrm>
            <a:off x="3987800" y="4364038"/>
            <a:ext cx="0" cy="685800"/>
          </a:xfrm>
          <a:prstGeom prst="line">
            <a:avLst/>
          </a:prstGeom>
          <a:noFill/>
          <a:ln w="63500">
            <a:solidFill>
              <a:srgbClr val="2F8B20"/>
            </a:solidFill>
            <a:round/>
            <a:headEnd/>
            <a:tailEnd type="arrow" w="med" len="sm"/>
          </a:ln>
          <a:extLst>
            <a:ext uri="{909E8E84-426E-40DD-AFC4-6F175D3DCCD1}">
              <a14:hiddenFill xmlns:a14="http://schemas.microsoft.com/office/drawing/2010/main">
                <a:noFill/>
              </a14:hiddenFill>
            </a:ext>
          </a:extLst>
        </p:spPr>
        <p:txBody>
          <a:bodyPr wrap="none" anchor="ctr"/>
          <a:lstStyle/>
          <a:p>
            <a:endParaRPr lang="en-GB"/>
          </a:p>
        </p:txBody>
      </p:sp>
      <p:sp>
        <p:nvSpPr>
          <p:cNvPr id="111623" name="Line 8"/>
          <p:cNvSpPr>
            <a:spLocks noChangeShapeType="1"/>
          </p:cNvSpPr>
          <p:nvPr/>
        </p:nvSpPr>
        <p:spPr bwMode="auto">
          <a:xfrm>
            <a:off x="3987800" y="2916238"/>
            <a:ext cx="0" cy="685800"/>
          </a:xfrm>
          <a:prstGeom prst="line">
            <a:avLst/>
          </a:prstGeom>
          <a:noFill/>
          <a:ln w="73025">
            <a:solidFill>
              <a:schemeClr val="accent2"/>
            </a:solidFill>
            <a:round/>
            <a:headEnd/>
            <a:tailEnd type="arrow" w="med" len="sm"/>
          </a:ln>
          <a:extLst>
            <a:ext uri="{909E8E84-426E-40DD-AFC4-6F175D3DCCD1}">
              <a14:hiddenFill xmlns:a14="http://schemas.microsoft.com/office/drawing/2010/main">
                <a:noFill/>
              </a14:hiddenFill>
            </a:ext>
          </a:extLst>
        </p:spPr>
        <p:txBody>
          <a:bodyPr wrap="none" anchor="ctr"/>
          <a:lstStyle/>
          <a:p>
            <a:endParaRPr lang="en-GB"/>
          </a:p>
        </p:txBody>
      </p:sp>
      <p:sp>
        <p:nvSpPr>
          <p:cNvPr id="111624" name="Text Box 9"/>
          <p:cNvSpPr txBox="1">
            <a:spLocks noChangeArrowheads="1"/>
          </p:cNvSpPr>
          <p:nvPr/>
        </p:nvSpPr>
        <p:spPr bwMode="auto">
          <a:xfrm>
            <a:off x="4673600" y="3068638"/>
            <a:ext cx="208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b="1">
                <a:solidFill>
                  <a:schemeClr val="accent2"/>
                </a:solidFill>
                <a:latin typeface="Calibri" pitchFamily="34" charset="0"/>
              </a:rPr>
              <a:t>Transcription</a:t>
            </a:r>
          </a:p>
        </p:txBody>
      </p:sp>
      <p:sp>
        <p:nvSpPr>
          <p:cNvPr id="111625" name="Text Box 10"/>
          <p:cNvSpPr txBox="1">
            <a:spLocks noChangeArrowheads="1"/>
          </p:cNvSpPr>
          <p:nvPr/>
        </p:nvSpPr>
        <p:spPr bwMode="auto">
          <a:xfrm>
            <a:off x="4521200" y="4364038"/>
            <a:ext cx="1798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b="1">
                <a:solidFill>
                  <a:srgbClr val="2F8B20"/>
                </a:solidFill>
                <a:latin typeface="Calibri" pitchFamily="34" charset="0"/>
              </a:rPr>
              <a:t>Translation</a:t>
            </a:r>
          </a:p>
        </p:txBody>
      </p:sp>
      <p:sp>
        <p:nvSpPr>
          <p:cNvPr id="111626" name="Arc 11"/>
          <p:cNvSpPr>
            <a:spLocks/>
          </p:cNvSpPr>
          <p:nvPr/>
        </p:nvSpPr>
        <p:spPr bwMode="auto">
          <a:xfrm rot="-1205656">
            <a:off x="2540000" y="1925638"/>
            <a:ext cx="1196975" cy="1295400"/>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3584" y="39569"/>
                </a:moveTo>
                <a:cubicBezTo>
                  <a:pt x="30036" y="41936"/>
                  <a:pt x="25865" y="43200"/>
                  <a:pt x="21600" y="43200"/>
                </a:cubicBezTo>
                <a:cubicBezTo>
                  <a:pt x="9670" y="43200"/>
                  <a:pt x="0" y="33529"/>
                  <a:pt x="0" y="21600"/>
                </a:cubicBezTo>
                <a:cubicBezTo>
                  <a:pt x="0" y="9670"/>
                  <a:pt x="9670" y="0"/>
                  <a:pt x="21600" y="0"/>
                </a:cubicBezTo>
                <a:cubicBezTo>
                  <a:pt x="33529" y="0"/>
                  <a:pt x="43200" y="9670"/>
                  <a:pt x="43200" y="21600"/>
                </a:cubicBezTo>
                <a:cubicBezTo>
                  <a:pt x="43200" y="22107"/>
                  <a:pt x="43182" y="22614"/>
                  <a:pt x="43146" y="23121"/>
                </a:cubicBezTo>
              </a:path>
              <a:path w="43200" h="43200" stroke="0" extrusionOk="0">
                <a:moveTo>
                  <a:pt x="33584" y="39569"/>
                </a:moveTo>
                <a:cubicBezTo>
                  <a:pt x="30036" y="41936"/>
                  <a:pt x="25865" y="43200"/>
                  <a:pt x="21600" y="43200"/>
                </a:cubicBezTo>
                <a:cubicBezTo>
                  <a:pt x="9670" y="43200"/>
                  <a:pt x="0" y="33529"/>
                  <a:pt x="0" y="21600"/>
                </a:cubicBezTo>
                <a:cubicBezTo>
                  <a:pt x="0" y="9670"/>
                  <a:pt x="9670" y="0"/>
                  <a:pt x="21600" y="0"/>
                </a:cubicBezTo>
                <a:cubicBezTo>
                  <a:pt x="33529" y="0"/>
                  <a:pt x="43200" y="9670"/>
                  <a:pt x="43200" y="21600"/>
                </a:cubicBezTo>
                <a:cubicBezTo>
                  <a:pt x="43200" y="22107"/>
                  <a:pt x="43182" y="22614"/>
                  <a:pt x="43146" y="23121"/>
                </a:cubicBezTo>
                <a:lnTo>
                  <a:pt x="21600" y="21600"/>
                </a:lnTo>
                <a:lnTo>
                  <a:pt x="33584" y="39569"/>
                </a:lnTo>
                <a:close/>
              </a:path>
            </a:pathLst>
          </a:custGeom>
          <a:noFill/>
          <a:ln w="57150">
            <a:solidFill>
              <a:srgbClr val="EF1F1D"/>
            </a:solidFill>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
          <p:cNvSpPr txBox="1">
            <a:spLocks noChangeArrowheads="1"/>
          </p:cNvSpPr>
          <p:nvPr/>
        </p:nvSpPr>
        <p:spPr bwMode="auto">
          <a:xfrm>
            <a:off x="469900" y="465138"/>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3600" i="1">
                <a:solidFill>
                  <a:srgbClr val="953735"/>
                </a:solidFill>
                <a:latin typeface="Calibri" pitchFamily="34" charset="0"/>
              </a:rPr>
              <a:t>Amino acids with Polar (hydrophillic) Sidechains - I</a:t>
            </a:r>
          </a:p>
        </p:txBody>
      </p:sp>
      <p:pic>
        <p:nvPicPr>
          <p:cNvPr id="21506" name="Picture 3" descr="cyst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25" y="4419600"/>
            <a:ext cx="1692275" cy="1150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07" name="Text Box 4"/>
          <p:cNvSpPr txBox="1">
            <a:spLocks noChangeArrowheads="1"/>
          </p:cNvSpPr>
          <p:nvPr/>
        </p:nvSpPr>
        <p:spPr bwMode="auto">
          <a:xfrm>
            <a:off x="1462088" y="5616575"/>
            <a:ext cx="183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cysteine: C; Cys</a:t>
            </a:r>
          </a:p>
        </p:txBody>
      </p:sp>
      <p:pic>
        <p:nvPicPr>
          <p:cNvPr id="21508" name="Picture 5" descr="asparag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3" y="2290763"/>
            <a:ext cx="1858962" cy="1235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509" name="Picture 6" descr="asn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3363" y="2293938"/>
            <a:ext cx="1262062"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7"/>
          <p:cNvSpPr txBox="1">
            <a:spLocks noChangeArrowheads="1"/>
          </p:cNvSpPr>
          <p:nvPr/>
        </p:nvSpPr>
        <p:spPr bwMode="auto">
          <a:xfrm>
            <a:off x="1349375" y="3527425"/>
            <a:ext cx="215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Asparagine: N; Asn</a:t>
            </a:r>
          </a:p>
        </p:txBody>
      </p:sp>
      <p:pic>
        <p:nvPicPr>
          <p:cNvPr id="21511" name="Picture 8" descr="glutam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8488" y="2290763"/>
            <a:ext cx="2193925" cy="11795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512" name="Picture 9" descr="gln3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0825" y="2276475"/>
            <a:ext cx="177006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 Box 10"/>
          <p:cNvSpPr txBox="1">
            <a:spLocks noChangeArrowheads="1"/>
          </p:cNvSpPr>
          <p:nvPr/>
        </p:nvSpPr>
        <p:spPr bwMode="auto">
          <a:xfrm>
            <a:off x="5426075" y="3502025"/>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Glutamine: Q; Gln</a:t>
            </a:r>
          </a:p>
        </p:txBody>
      </p:sp>
      <p:pic>
        <p:nvPicPr>
          <p:cNvPr id="21514" name="Picture 11" descr="histid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9613" y="4403725"/>
            <a:ext cx="1965325" cy="1212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15" name="Text Box 12"/>
          <p:cNvSpPr txBox="1">
            <a:spLocks noChangeArrowheads="1"/>
          </p:cNvSpPr>
          <p:nvPr/>
        </p:nvSpPr>
        <p:spPr bwMode="auto">
          <a:xfrm>
            <a:off x="5326063" y="5638800"/>
            <a:ext cx="180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Histidine: H; His</a:t>
            </a:r>
          </a:p>
        </p:txBody>
      </p:sp>
      <p:pic>
        <p:nvPicPr>
          <p:cNvPr id="21516" name="Picture 13" descr="his3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0175" y="4384675"/>
            <a:ext cx="16414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4" descr="cys3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4925" y="4406900"/>
            <a:ext cx="1176338"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a:xfrm>
            <a:off x="762000" y="76200"/>
            <a:ext cx="7772400" cy="1143000"/>
          </a:xfrm>
        </p:spPr>
        <p:txBody>
          <a:bodyPr/>
          <a:lstStyle/>
          <a:p>
            <a:pPr eaLnBrk="1" hangingPunct="1"/>
            <a:r>
              <a:rPr lang="en-US" smtClean="0">
                <a:solidFill>
                  <a:srgbClr val="800000"/>
                </a:solidFill>
                <a:ea typeface="ＭＳ Ｐゴシック" pitchFamily="34" charset="-128"/>
              </a:rPr>
              <a:t>DNA replication</a:t>
            </a:r>
          </a:p>
        </p:txBody>
      </p:sp>
      <p:sp>
        <p:nvSpPr>
          <p:cNvPr id="113666" name="Text Box 4"/>
          <p:cNvSpPr txBox="1">
            <a:spLocks noChangeArrowheads="1"/>
          </p:cNvSpPr>
          <p:nvPr/>
        </p:nvSpPr>
        <p:spPr bwMode="auto">
          <a:xfrm>
            <a:off x="4860925" y="1600200"/>
            <a:ext cx="42830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Before each cell division, a </a:t>
            </a:r>
            <a:r>
              <a:rPr lang="en-US" sz="1800">
                <a:solidFill>
                  <a:srgbClr val="ED181E"/>
                </a:solidFill>
                <a:latin typeface="Calibri" pitchFamily="34" charset="0"/>
              </a:rPr>
              <a:t>faithful copy</a:t>
            </a:r>
            <a:r>
              <a:rPr lang="en-US" sz="1800">
                <a:latin typeface="Calibri" pitchFamily="34" charset="0"/>
              </a:rPr>
              <a:t> of the DNA needs to be made to ensure genetic continuity in the daughter cell.</a:t>
            </a:r>
          </a:p>
        </p:txBody>
      </p:sp>
      <p:sp>
        <p:nvSpPr>
          <p:cNvPr id="113667" name="Oval 5"/>
          <p:cNvSpPr>
            <a:spLocks noChangeArrowheads="1"/>
          </p:cNvSpPr>
          <p:nvPr/>
        </p:nvSpPr>
        <p:spPr bwMode="auto">
          <a:xfrm>
            <a:off x="1495425" y="1371600"/>
            <a:ext cx="1752600" cy="1676400"/>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13668" name="Oval 6"/>
          <p:cNvSpPr>
            <a:spLocks noChangeArrowheads="1"/>
          </p:cNvSpPr>
          <p:nvPr/>
        </p:nvSpPr>
        <p:spPr bwMode="auto">
          <a:xfrm>
            <a:off x="2971800" y="4419600"/>
            <a:ext cx="1752600" cy="1676400"/>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13669" name="Oval 7"/>
          <p:cNvSpPr>
            <a:spLocks noChangeArrowheads="1"/>
          </p:cNvSpPr>
          <p:nvPr/>
        </p:nvSpPr>
        <p:spPr bwMode="auto">
          <a:xfrm>
            <a:off x="533400" y="4419600"/>
            <a:ext cx="1752600" cy="1676400"/>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13670" name="Text Box 8"/>
          <p:cNvSpPr txBox="1">
            <a:spLocks noChangeArrowheads="1"/>
          </p:cNvSpPr>
          <p:nvPr/>
        </p:nvSpPr>
        <p:spPr bwMode="auto">
          <a:xfrm>
            <a:off x="2971800" y="3352800"/>
            <a:ext cx="1706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Cell division</a:t>
            </a:r>
          </a:p>
        </p:txBody>
      </p:sp>
      <p:sp>
        <p:nvSpPr>
          <p:cNvPr id="113671" name="Line 9"/>
          <p:cNvSpPr>
            <a:spLocks noChangeShapeType="1"/>
          </p:cNvSpPr>
          <p:nvPr/>
        </p:nvSpPr>
        <p:spPr bwMode="auto">
          <a:xfrm flipH="1">
            <a:off x="1295400" y="3124200"/>
            <a:ext cx="685800" cy="1143000"/>
          </a:xfrm>
          <a:prstGeom prst="line">
            <a:avLst/>
          </a:prstGeom>
          <a:noFill/>
          <a:ln w="63500">
            <a:solidFill>
              <a:srgbClr val="ED181E"/>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13672" name="Line 10"/>
          <p:cNvSpPr>
            <a:spLocks noChangeShapeType="1"/>
          </p:cNvSpPr>
          <p:nvPr/>
        </p:nvSpPr>
        <p:spPr bwMode="auto">
          <a:xfrm>
            <a:off x="2667000" y="3124200"/>
            <a:ext cx="685800" cy="1143000"/>
          </a:xfrm>
          <a:prstGeom prst="line">
            <a:avLst/>
          </a:prstGeom>
          <a:noFill/>
          <a:ln w="63500">
            <a:solidFill>
              <a:srgbClr val="ED181E"/>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13673" name="Text Box 11"/>
          <p:cNvSpPr txBox="1">
            <a:spLocks noChangeArrowheads="1"/>
          </p:cNvSpPr>
          <p:nvPr/>
        </p:nvSpPr>
        <p:spPr bwMode="auto">
          <a:xfrm>
            <a:off x="5105400" y="4876800"/>
            <a:ext cx="3800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Identical copies of the DNA code</a:t>
            </a:r>
          </a:p>
        </p:txBody>
      </p:sp>
      <p:pic>
        <p:nvPicPr>
          <p:cNvPr id="11367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438" y="2101850"/>
            <a:ext cx="13827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5124450"/>
            <a:ext cx="13827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3413" y="5124450"/>
            <a:ext cx="13827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609600" y="101600"/>
            <a:ext cx="7772400" cy="1143000"/>
          </a:xfrm>
        </p:spPr>
        <p:txBody>
          <a:bodyPr/>
          <a:lstStyle/>
          <a:p>
            <a:pPr eaLnBrk="1" hangingPunct="1"/>
            <a:r>
              <a:rPr lang="en-US" smtClean="0">
                <a:solidFill>
                  <a:srgbClr val="800000"/>
                </a:solidFill>
                <a:latin typeface="Trebuchet MS" pitchFamily="34" charset="0"/>
                <a:ea typeface="ＭＳ Ｐゴシック" pitchFamily="34" charset="-128"/>
              </a:rPr>
              <a:t>Semi-conservative replication</a:t>
            </a:r>
          </a:p>
        </p:txBody>
      </p:sp>
      <p:pic>
        <p:nvPicPr>
          <p:cNvPr id="1157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13" y="1177925"/>
            <a:ext cx="2916237"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15715" name="Text Box 135"/>
          <p:cNvSpPr txBox="1">
            <a:spLocks noChangeArrowheads="1"/>
          </p:cNvSpPr>
          <p:nvPr/>
        </p:nvSpPr>
        <p:spPr bwMode="auto">
          <a:xfrm>
            <a:off x="2809875" y="1716088"/>
            <a:ext cx="171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Parental DNA</a:t>
            </a:r>
          </a:p>
        </p:txBody>
      </p:sp>
      <p:sp>
        <p:nvSpPr>
          <p:cNvPr id="115716" name="Text Box 136"/>
          <p:cNvSpPr txBox="1">
            <a:spLocks noChangeArrowheads="1"/>
          </p:cNvSpPr>
          <p:nvPr/>
        </p:nvSpPr>
        <p:spPr bwMode="auto">
          <a:xfrm>
            <a:off x="1060450" y="5888038"/>
            <a:ext cx="2474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Daughter molecules</a:t>
            </a:r>
          </a:p>
        </p:txBody>
      </p:sp>
      <p:sp>
        <p:nvSpPr>
          <p:cNvPr id="115717" name="Text Box 137"/>
          <p:cNvSpPr txBox="1">
            <a:spLocks noChangeArrowheads="1"/>
          </p:cNvSpPr>
          <p:nvPr/>
        </p:nvSpPr>
        <p:spPr bwMode="auto">
          <a:xfrm>
            <a:off x="4406900" y="2695575"/>
            <a:ext cx="389255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DNA replication is semi-conservative. Each daughter cell inherits one old and one new strand. </a:t>
            </a:r>
          </a:p>
        </p:txBody>
      </p:sp>
      <p:sp>
        <p:nvSpPr>
          <p:cNvPr id="115718" name="Text Box 138"/>
          <p:cNvSpPr txBox="1">
            <a:spLocks noChangeArrowheads="1"/>
          </p:cNvSpPr>
          <p:nvPr/>
        </p:nvSpPr>
        <p:spPr bwMode="auto">
          <a:xfrm>
            <a:off x="2960688" y="5394325"/>
            <a:ext cx="65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ED181E"/>
                </a:solidFill>
                <a:latin typeface="Calibri" pitchFamily="34" charset="0"/>
              </a:rPr>
              <a:t>new</a:t>
            </a:r>
          </a:p>
        </p:txBody>
      </p:sp>
      <p:sp>
        <p:nvSpPr>
          <p:cNvPr id="115719" name="Text Box 139"/>
          <p:cNvSpPr txBox="1">
            <a:spLocks noChangeArrowheads="1"/>
          </p:cNvSpPr>
          <p:nvPr/>
        </p:nvSpPr>
        <p:spPr bwMode="auto">
          <a:xfrm>
            <a:off x="1082675" y="5394325"/>
            <a:ext cx="652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ED181E"/>
                </a:solidFill>
                <a:latin typeface="Calibri" pitchFamily="34" charset="0"/>
              </a:rPr>
              <a:t>new</a:t>
            </a:r>
          </a:p>
        </p:txBody>
      </p:sp>
      <p:sp>
        <p:nvSpPr>
          <p:cNvPr id="115720" name="Text Box 140"/>
          <p:cNvSpPr txBox="1">
            <a:spLocks noChangeArrowheads="1"/>
          </p:cNvSpPr>
          <p:nvPr/>
        </p:nvSpPr>
        <p:spPr bwMode="auto">
          <a:xfrm>
            <a:off x="2503488" y="5394325"/>
            <a:ext cx="528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0A8A1E"/>
                </a:solidFill>
                <a:latin typeface="Calibri" pitchFamily="34" charset="0"/>
              </a:rPr>
              <a:t>old</a:t>
            </a:r>
          </a:p>
        </p:txBody>
      </p:sp>
      <p:sp>
        <p:nvSpPr>
          <p:cNvPr id="115721" name="Text Box 141"/>
          <p:cNvSpPr txBox="1">
            <a:spLocks noChangeArrowheads="1"/>
          </p:cNvSpPr>
          <p:nvPr/>
        </p:nvSpPr>
        <p:spPr bwMode="auto">
          <a:xfrm>
            <a:off x="1666875" y="5394325"/>
            <a:ext cx="528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0A8A1E"/>
                </a:solidFill>
                <a:latin typeface="Calibri" pitchFamily="34" charset="0"/>
              </a:rPr>
              <a:t>old</a:t>
            </a:r>
          </a:p>
        </p:txBody>
      </p:sp>
      <p:sp>
        <p:nvSpPr>
          <p:cNvPr id="115722" name="Line 132"/>
          <p:cNvSpPr>
            <a:spLocks noChangeShapeType="1"/>
          </p:cNvSpPr>
          <p:nvPr/>
        </p:nvSpPr>
        <p:spPr bwMode="auto">
          <a:xfrm flipH="1">
            <a:off x="1900238" y="3213100"/>
            <a:ext cx="3175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15723" name="Line 133"/>
          <p:cNvSpPr>
            <a:spLocks noChangeShapeType="1"/>
          </p:cNvSpPr>
          <p:nvPr/>
        </p:nvSpPr>
        <p:spPr bwMode="auto">
          <a:xfrm>
            <a:off x="2654300" y="3213100"/>
            <a:ext cx="3175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711200" y="88900"/>
            <a:ext cx="7772400" cy="1143000"/>
          </a:xfrm>
        </p:spPr>
        <p:txBody>
          <a:bodyPr/>
          <a:lstStyle/>
          <a:p>
            <a:pPr eaLnBrk="1" hangingPunct="1"/>
            <a:r>
              <a:rPr lang="en-US" smtClean="0">
                <a:solidFill>
                  <a:srgbClr val="800000"/>
                </a:solidFill>
                <a:ea typeface="ＭＳ Ｐゴシック" pitchFamily="34" charset="-128"/>
              </a:rPr>
              <a:t>DNA replication</a:t>
            </a:r>
          </a:p>
        </p:txBody>
      </p:sp>
      <p:grpSp>
        <p:nvGrpSpPr>
          <p:cNvPr id="117762" name="Group 282"/>
          <p:cNvGrpSpPr>
            <a:grpSpLocks/>
          </p:cNvGrpSpPr>
          <p:nvPr/>
        </p:nvGrpSpPr>
        <p:grpSpPr bwMode="auto">
          <a:xfrm>
            <a:off x="1331913" y="727075"/>
            <a:ext cx="1265237" cy="2419350"/>
            <a:chOff x="519" y="218"/>
            <a:chExt cx="797" cy="1524"/>
          </a:xfrm>
        </p:grpSpPr>
        <p:grpSp>
          <p:nvGrpSpPr>
            <p:cNvPr id="118026" name="Group 270"/>
            <p:cNvGrpSpPr>
              <a:grpSpLocks/>
            </p:cNvGrpSpPr>
            <p:nvPr/>
          </p:nvGrpSpPr>
          <p:grpSpPr bwMode="auto">
            <a:xfrm>
              <a:off x="915" y="218"/>
              <a:ext cx="401" cy="1524"/>
              <a:chOff x="915" y="218"/>
              <a:chExt cx="401" cy="1524"/>
            </a:xfrm>
          </p:grpSpPr>
          <p:sp>
            <p:nvSpPr>
              <p:cNvPr id="118125" name="Text Box 5"/>
              <p:cNvSpPr txBox="1">
                <a:spLocks noChangeAspect="1" noChangeArrowheads="1"/>
              </p:cNvSpPr>
              <p:nvPr/>
            </p:nvSpPr>
            <p:spPr bwMode="auto">
              <a:xfrm>
                <a:off x="1112" y="1566"/>
                <a:ext cx="20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latin typeface="Calibri" pitchFamily="34" charset="0"/>
                  </a:rPr>
                  <a:t>5</a:t>
                </a:r>
                <a:r>
                  <a:rPr lang="ja-JP" altLang="en-US" sz="1200">
                    <a:latin typeface="Calibri" pitchFamily="34" charset="0"/>
                  </a:rPr>
                  <a:t>’</a:t>
                </a:r>
                <a:endParaRPr lang="en-US" sz="900">
                  <a:latin typeface="Calibri" pitchFamily="34" charset="0"/>
                </a:endParaRPr>
              </a:p>
            </p:txBody>
          </p:sp>
          <p:sp>
            <p:nvSpPr>
              <p:cNvPr id="118126" name="Text Box 7"/>
              <p:cNvSpPr txBox="1">
                <a:spLocks noChangeAspect="1" noChangeArrowheads="1"/>
              </p:cNvSpPr>
              <p:nvPr/>
            </p:nvSpPr>
            <p:spPr bwMode="auto">
              <a:xfrm>
                <a:off x="1112" y="218"/>
                <a:ext cx="20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latin typeface="Calibri" pitchFamily="34" charset="0"/>
                  </a:rPr>
                  <a:t>3</a:t>
                </a:r>
                <a:r>
                  <a:rPr lang="ja-JP" altLang="en-US" sz="1200">
                    <a:latin typeface="Calibri" pitchFamily="34" charset="0"/>
                  </a:rPr>
                  <a:t>’</a:t>
                </a:r>
                <a:endParaRPr lang="en-US" sz="1200">
                  <a:latin typeface="Calibri" pitchFamily="34" charset="0"/>
                </a:endParaRPr>
              </a:p>
            </p:txBody>
          </p:sp>
          <p:grpSp>
            <p:nvGrpSpPr>
              <p:cNvPr id="118127" name="Group 267"/>
              <p:cNvGrpSpPr>
                <a:grpSpLocks/>
              </p:cNvGrpSpPr>
              <p:nvPr/>
            </p:nvGrpSpPr>
            <p:grpSpPr bwMode="auto">
              <a:xfrm>
                <a:off x="989" y="605"/>
                <a:ext cx="234" cy="299"/>
                <a:chOff x="989" y="605"/>
                <a:chExt cx="234" cy="299"/>
              </a:xfrm>
            </p:grpSpPr>
            <p:grpSp>
              <p:nvGrpSpPr>
                <p:cNvPr id="118148" name="Group 266"/>
                <p:cNvGrpSpPr>
                  <a:grpSpLocks/>
                </p:cNvGrpSpPr>
                <p:nvPr/>
              </p:nvGrpSpPr>
              <p:grpSpPr bwMode="auto">
                <a:xfrm>
                  <a:off x="989" y="666"/>
                  <a:ext cx="172" cy="173"/>
                  <a:chOff x="989" y="666"/>
                  <a:chExt cx="172" cy="173"/>
                </a:xfrm>
              </p:grpSpPr>
              <p:sp>
                <p:nvSpPr>
                  <p:cNvPr id="118150" name="Rectangle 21"/>
                  <p:cNvSpPr>
                    <a:spLocks noChangeAspect="1" noChangeArrowheads="1"/>
                  </p:cNvSpPr>
                  <p:nvPr/>
                </p:nvSpPr>
                <p:spPr bwMode="auto">
                  <a:xfrm>
                    <a:off x="1011" y="700"/>
                    <a:ext cx="125" cy="109"/>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118151" name="Text Box 22"/>
                  <p:cNvSpPr txBox="1">
                    <a:spLocks noChangeAspect="1" noChangeArrowheads="1"/>
                  </p:cNvSpPr>
                  <p:nvPr/>
                </p:nvSpPr>
                <p:spPr bwMode="auto">
                  <a:xfrm>
                    <a:off x="989" y="666"/>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T</a:t>
                    </a:r>
                  </a:p>
                </p:txBody>
              </p:sp>
            </p:grpSp>
            <p:sp>
              <p:nvSpPr>
                <p:cNvPr id="118149" name="AutoShape 23"/>
                <p:cNvSpPr>
                  <a:spLocks noChangeAspect="1" noChangeArrowheads="1"/>
                </p:cNvSpPr>
                <p:nvPr/>
              </p:nvSpPr>
              <p:spPr bwMode="auto">
                <a:xfrm rot="16200000" flipV="1">
                  <a:off x="1032" y="714"/>
                  <a:ext cx="299" cy="82"/>
                </a:xfrm>
                <a:prstGeom prst="chevron">
                  <a:avLst>
                    <a:gd name="adj" fmla="val 91159"/>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118128" name="Group 265"/>
              <p:cNvGrpSpPr>
                <a:grpSpLocks/>
              </p:cNvGrpSpPr>
              <p:nvPr/>
            </p:nvGrpSpPr>
            <p:grpSpPr bwMode="auto">
              <a:xfrm>
                <a:off x="981" y="835"/>
                <a:ext cx="243" cy="299"/>
                <a:chOff x="981" y="835"/>
                <a:chExt cx="243" cy="299"/>
              </a:xfrm>
            </p:grpSpPr>
            <p:grpSp>
              <p:nvGrpSpPr>
                <p:cNvPr id="118144" name="Group 264"/>
                <p:cNvGrpSpPr>
                  <a:grpSpLocks/>
                </p:cNvGrpSpPr>
                <p:nvPr/>
              </p:nvGrpSpPr>
              <p:grpSpPr bwMode="auto">
                <a:xfrm>
                  <a:off x="981" y="892"/>
                  <a:ext cx="188" cy="173"/>
                  <a:chOff x="981" y="892"/>
                  <a:chExt cx="188" cy="173"/>
                </a:xfrm>
              </p:grpSpPr>
              <p:sp>
                <p:nvSpPr>
                  <p:cNvPr id="118146" name="Rectangle 36"/>
                  <p:cNvSpPr>
                    <a:spLocks noChangeAspect="1" noChangeArrowheads="1"/>
                  </p:cNvSpPr>
                  <p:nvPr/>
                </p:nvSpPr>
                <p:spPr bwMode="auto">
                  <a:xfrm>
                    <a:off x="1011" y="930"/>
                    <a:ext cx="125" cy="109"/>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118147" name="Text Box 37"/>
                  <p:cNvSpPr txBox="1">
                    <a:spLocks noChangeAspect="1" noChangeArrowheads="1"/>
                  </p:cNvSpPr>
                  <p:nvPr/>
                </p:nvSpPr>
                <p:spPr bwMode="auto">
                  <a:xfrm>
                    <a:off x="981" y="892"/>
                    <a:ext cx="1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C</a:t>
                    </a:r>
                  </a:p>
                </p:txBody>
              </p:sp>
            </p:grpSp>
            <p:sp>
              <p:nvSpPr>
                <p:cNvPr id="118145" name="AutoShape 38"/>
                <p:cNvSpPr>
                  <a:spLocks noChangeAspect="1" noChangeArrowheads="1"/>
                </p:cNvSpPr>
                <p:nvPr/>
              </p:nvSpPr>
              <p:spPr bwMode="auto">
                <a:xfrm rot="16200000" flipV="1">
                  <a:off x="1033" y="944"/>
                  <a:ext cx="299" cy="82"/>
                </a:xfrm>
                <a:prstGeom prst="chevron">
                  <a:avLst>
                    <a:gd name="adj" fmla="val 91159"/>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118129" name="Group 261"/>
              <p:cNvGrpSpPr>
                <a:grpSpLocks/>
              </p:cNvGrpSpPr>
              <p:nvPr/>
            </p:nvGrpSpPr>
            <p:grpSpPr bwMode="auto">
              <a:xfrm>
                <a:off x="916" y="1300"/>
                <a:ext cx="306" cy="299"/>
                <a:chOff x="916" y="1300"/>
                <a:chExt cx="306" cy="299"/>
              </a:xfrm>
            </p:grpSpPr>
            <p:grpSp>
              <p:nvGrpSpPr>
                <p:cNvPr id="118140" name="Group 260"/>
                <p:cNvGrpSpPr>
                  <a:grpSpLocks/>
                </p:cNvGrpSpPr>
                <p:nvPr/>
              </p:nvGrpSpPr>
              <p:grpSpPr bwMode="auto">
                <a:xfrm>
                  <a:off x="916" y="1363"/>
                  <a:ext cx="220" cy="173"/>
                  <a:chOff x="916" y="1363"/>
                  <a:chExt cx="220" cy="173"/>
                </a:xfrm>
              </p:grpSpPr>
              <p:sp>
                <p:nvSpPr>
                  <p:cNvPr id="118142" name="Rectangle 41"/>
                  <p:cNvSpPr>
                    <a:spLocks noChangeAspect="1" noChangeArrowheads="1"/>
                  </p:cNvSpPr>
                  <p:nvPr/>
                </p:nvSpPr>
                <p:spPr bwMode="auto">
                  <a:xfrm>
                    <a:off x="916" y="1395"/>
                    <a:ext cx="220" cy="109"/>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118143" name="Text Box 42"/>
                  <p:cNvSpPr txBox="1">
                    <a:spLocks noChangeAspect="1" noChangeArrowheads="1"/>
                  </p:cNvSpPr>
                  <p:nvPr/>
                </p:nvSpPr>
                <p:spPr bwMode="auto">
                  <a:xfrm>
                    <a:off x="940" y="1363"/>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A</a:t>
                    </a:r>
                    <a:endParaRPr lang="en-US" sz="1200">
                      <a:latin typeface="Comic Sans MS" pitchFamily="66" charset="0"/>
                    </a:endParaRPr>
                  </a:p>
                </p:txBody>
              </p:sp>
            </p:grpSp>
            <p:sp>
              <p:nvSpPr>
                <p:cNvPr id="118141" name="AutoShape 43"/>
                <p:cNvSpPr>
                  <a:spLocks noChangeAspect="1" noChangeArrowheads="1"/>
                </p:cNvSpPr>
                <p:nvPr/>
              </p:nvSpPr>
              <p:spPr bwMode="auto">
                <a:xfrm rot="16200000" flipV="1">
                  <a:off x="1032" y="1409"/>
                  <a:ext cx="299" cy="81"/>
                </a:xfrm>
                <a:prstGeom prst="chevron">
                  <a:avLst>
                    <a:gd name="adj" fmla="val 92284"/>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118130" name="Group 269"/>
              <p:cNvGrpSpPr>
                <a:grpSpLocks/>
              </p:cNvGrpSpPr>
              <p:nvPr/>
            </p:nvGrpSpPr>
            <p:grpSpPr bwMode="auto">
              <a:xfrm>
                <a:off x="915" y="375"/>
                <a:ext cx="309" cy="299"/>
                <a:chOff x="915" y="375"/>
                <a:chExt cx="309" cy="299"/>
              </a:xfrm>
            </p:grpSpPr>
            <p:sp>
              <p:nvSpPr>
                <p:cNvPr id="118136" name="AutoShape 45"/>
                <p:cNvSpPr>
                  <a:spLocks noChangeAspect="1" noChangeArrowheads="1"/>
                </p:cNvSpPr>
                <p:nvPr/>
              </p:nvSpPr>
              <p:spPr bwMode="auto">
                <a:xfrm rot="16200000" flipV="1">
                  <a:off x="1033" y="484"/>
                  <a:ext cx="299" cy="82"/>
                </a:xfrm>
                <a:prstGeom prst="chevron">
                  <a:avLst>
                    <a:gd name="adj" fmla="val 91159"/>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nvGrpSpPr>
                <p:cNvPr id="118137" name="Group 268"/>
                <p:cNvGrpSpPr>
                  <a:grpSpLocks/>
                </p:cNvGrpSpPr>
                <p:nvPr/>
              </p:nvGrpSpPr>
              <p:grpSpPr bwMode="auto">
                <a:xfrm>
                  <a:off x="915" y="436"/>
                  <a:ext cx="220" cy="173"/>
                  <a:chOff x="915" y="436"/>
                  <a:chExt cx="220" cy="173"/>
                </a:xfrm>
              </p:grpSpPr>
              <p:sp>
                <p:nvSpPr>
                  <p:cNvPr id="118138" name="Rectangle 47"/>
                  <p:cNvSpPr>
                    <a:spLocks noChangeAspect="1" noChangeArrowheads="1"/>
                  </p:cNvSpPr>
                  <p:nvPr/>
                </p:nvSpPr>
                <p:spPr bwMode="auto">
                  <a:xfrm>
                    <a:off x="915" y="470"/>
                    <a:ext cx="220" cy="109"/>
                  </a:xfrm>
                  <a:prstGeom prst="rect">
                    <a:avLst/>
                  </a:prstGeom>
                  <a:solidFill>
                    <a:schemeClr val="folHlink"/>
                  </a:solidFill>
                  <a:ln w="9525">
                    <a:solidFill>
                      <a:schemeClr val="tx1"/>
                    </a:solidFill>
                    <a:miter lim="800000"/>
                    <a:headEnd/>
                    <a:tailEnd/>
                  </a:ln>
                </p:spPr>
                <p:txBody>
                  <a:bodyPr wrap="none" anchor="ctr"/>
                  <a:lstStyle/>
                  <a:p>
                    <a:endParaRPr lang="en-US">
                      <a:latin typeface="Calibri" pitchFamily="34" charset="0"/>
                    </a:endParaRPr>
                  </a:p>
                </p:txBody>
              </p:sp>
              <p:sp>
                <p:nvSpPr>
                  <p:cNvPr id="118139" name="Text Box 48"/>
                  <p:cNvSpPr txBox="1">
                    <a:spLocks noChangeAspect="1" noChangeArrowheads="1"/>
                  </p:cNvSpPr>
                  <p:nvPr/>
                </p:nvSpPr>
                <p:spPr bwMode="auto">
                  <a:xfrm>
                    <a:off x="932" y="436"/>
                    <a:ext cx="1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G</a:t>
                    </a:r>
                    <a:endParaRPr lang="en-US" sz="1200">
                      <a:latin typeface="Comic Sans MS" pitchFamily="66" charset="0"/>
                    </a:endParaRPr>
                  </a:p>
                </p:txBody>
              </p:sp>
            </p:grpSp>
          </p:grpSp>
          <p:grpSp>
            <p:nvGrpSpPr>
              <p:cNvPr id="118131" name="Group 263"/>
              <p:cNvGrpSpPr>
                <a:grpSpLocks/>
              </p:cNvGrpSpPr>
              <p:nvPr/>
            </p:nvGrpSpPr>
            <p:grpSpPr bwMode="auto">
              <a:xfrm>
                <a:off x="981" y="1067"/>
                <a:ext cx="243" cy="300"/>
                <a:chOff x="981" y="1067"/>
                <a:chExt cx="243" cy="300"/>
              </a:xfrm>
            </p:grpSpPr>
            <p:grpSp>
              <p:nvGrpSpPr>
                <p:cNvPr id="118132" name="Group 262"/>
                <p:cNvGrpSpPr>
                  <a:grpSpLocks/>
                </p:cNvGrpSpPr>
                <p:nvPr/>
              </p:nvGrpSpPr>
              <p:grpSpPr bwMode="auto">
                <a:xfrm>
                  <a:off x="981" y="1128"/>
                  <a:ext cx="188" cy="173"/>
                  <a:chOff x="981" y="1128"/>
                  <a:chExt cx="188" cy="173"/>
                </a:xfrm>
              </p:grpSpPr>
              <p:sp>
                <p:nvSpPr>
                  <p:cNvPr id="118134" name="Rectangle 99"/>
                  <p:cNvSpPr>
                    <a:spLocks noChangeAspect="1" noChangeArrowheads="1"/>
                  </p:cNvSpPr>
                  <p:nvPr/>
                </p:nvSpPr>
                <p:spPr bwMode="auto">
                  <a:xfrm>
                    <a:off x="1011" y="1163"/>
                    <a:ext cx="125" cy="109"/>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118135" name="Text Box 100"/>
                  <p:cNvSpPr txBox="1">
                    <a:spLocks noChangeAspect="1" noChangeArrowheads="1"/>
                  </p:cNvSpPr>
                  <p:nvPr/>
                </p:nvSpPr>
                <p:spPr bwMode="auto">
                  <a:xfrm>
                    <a:off x="981" y="1128"/>
                    <a:ext cx="1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C</a:t>
                    </a:r>
                  </a:p>
                </p:txBody>
              </p:sp>
            </p:grpSp>
            <p:sp>
              <p:nvSpPr>
                <p:cNvPr id="118133" name="AutoShape 101"/>
                <p:cNvSpPr>
                  <a:spLocks noChangeAspect="1" noChangeArrowheads="1"/>
                </p:cNvSpPr>
                <p:nvPr/>
              </p:nvSpPr>
              <p:spPr bwMode="auto">
                <a:xfrm rot="16200000" flipV="1">
                  <a:off x="1033" y="1176"/>
                  <a:ext cx="300" cy="82"/>
                </a:xfrm>
                <a:prstGeom prst="chevron">
                  <a:avLst>
                    <a:gd name="adj" fmla="val 91463"/>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grpSp>
        <p:grpSp>
          <p:nvGrpSpPr>
            <p:cNvPr id="118027" name="Group 281"/>
            <p:cNvGrpSpPr>
              <a:grpSpLocks/>
            </p:cNvGrpSpPr>
            <p:nvPr/>
          </p:nvGrpSpPr>
          <p:grpSpPr bwMode="auto">
            <a:xfrm>
              <a:off x="519" y="218"/>
              <a:ext cx="490" cy="1524"/>
              <a:chOff x="519" y="218"/>
              <a:chExt cx="490" cy="1524"/>
            </a:xfrm>
          </p:grpSpPr>
          <p:sp>
            <p:nvSpPr>
              <p:cNvPr id="118028" name="Text Box 4"/>
              <p:cNvSpPr txBox="1">
                <a:spLocks noChangeAspect="1" noChangeArrowheads="1"/>
              </p:cNvSpPr>
              <p:nvPr/>
            </p:nvSpPr>
            <p:spPr bwMode="auto">
              <a:xfrm>
                <a:off x="519" y="218"/>
                <a:ext cx="20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latin typeface="Calibri" pitchFamily="34" charset="0"/>
                  </a:rPr>
                  <a:t>5</a:t>
                </a:r>
                <a:r>
                  <a:rPr lang="ja-JP" altLang="en-US" sz="1200">
                    <a:latin typeface="Calibri" pitchFamily="34" charset="0"/>
                  </a:rPr>
                  <a:t>’</a:t>
                </a:r>
                <a:endParaRPr lang="en-US" sz="1200">
                  <a:latin typeface="Calibri" pitchFamily="34" charset="0"/>
                </a:endParaRPr>
              </a:p>
            </p:txBody>
          </p:sp>
          <p:sp>
            <p:nvSpPr>
              <p:cNvPr id="118029" name="Text Box 6"/>
              <p:cNvSpPr txBox="1">
                <a:spLocks noChangeAspect="1" noChangeArrowheads="1"/>
              </p:cNvSpPr>
              <p:nvPr/>
            </p:nvSpPr>
            <p:spPr bwMode="auto">
              <a:xfrm>
                <a:off x="519" y="1566"/>
                <a:ext cx="20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latin typeface="Calibri" pitchFamily="34" charset="0"/>
                  </a:rPr>
                  <a:t>3</a:t>
                </a:r>
                <a:r>
                  <a:rPr lang="ja-JP" altLang="en-US" sz="1200">
                    <a:latin typeface="Calibri" pitchFamily="34" charset="0"/>
                  </a:rPr>
                  <a:t>’</a:t>
                </a:r>
                <a:endParaRPr lang="en-US" sz="900">
                  <a:latin typeface="Calibri" pitchFamily="34" charset="0"/>
                </a:endParaRPr>
              </a:p>
            </p:txBody>
          </p:sp>
          <p:grpSp>
            <p:nvGrpSpPr>
              <p:cNvPr id="118030" name="Group 272"/>
              <p:cNvGrpSpPr>
                <a:grpSpLocks/>
              </p:cNvGrpSpPr>
              <p:nvPr/>
            </p:nvGrpSpPr>
            <p:grpSpPr bwMode="auto">
              <a:xfrm>
                <a:off x="564" y="375"/>
                <a:ext cx="243" cy="299"/>
                <a:chOff x="564" y="375"/>
                <a:chExt cx="243" cy="299"/>
              </a:xfrm>
            </p:grpSpPr>
            <p:sp>
              <p:nvSpPr>
                <p:cNvPr id="118121" name="AutoShape 10"/>
                <p:cNvSpPr>
                  <a:spLocks noChangeAspect="1" noChangeArrowheads="1"/>
                </p:cNvSpPr>
                <p:nvPr/>
              </p:nvSpPr>
              <p:spPr bwMode="auto">
                <a:xfrm rot="5400000">
                  <a:off x="455" y="484"/>
                  <a:ext cx="299" cy="81"/>
                </a:xfrm>
                <a:prstGeom prst="chevron">
                  <a:avLst>
                    <a:gd name="adj" fmla="val 92284"/>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nvGrpSpPr>
                <p:cNvPr id="118122" name="Group 271"/>
                <p:cNvGrpSpPr>
                  <a:grpSpLocks/>
                </p:cNvGrpSpPr>
                <p:nvPr/>
              </p:nvGrpSpPr>
              <p:grpSpPr bwMode="auto">
                <a:xfrm>
                  <a:off x="619" y="436"/>
                  <a:ext cx="188" cy="173"/>
                  <a:chOff x="619" y="436"/>
                  <a:chExt cx="188" cy="173"/>
                </a:xfrm>
              </p:grpSpPr>
              <p:sp>
                <p:nvSpPr>
                  <p:cNvPr id="118123" name="Rectangle 12"/>
                  <p:cNvSpPr>
                    <a:spLocks noChangeAspect="1" noChangeArrowheads="1"/>
                  </p:cNvSpPr>
                  <p:nvPr/>
                </p:nvSpPr>
                <p:spPr bwMode="auto">
                  <a:xfrm>
                    <a:off x="649" y="470"/>
                    <a:ext cx="126" cy="109"/>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118124" name="Text Box 13"/>
                  <p:cNvSpPr txBox="1">
                    <a:spLocks noChangeAspect="1" noChangeArrowheads="1"/>
                  </p:cNvSpPr>
                  <p:nvPr/>
                </p:nvSpPr>
                <p:spPr bwMode="auto">
                  <a:xfrm>
                    <a:off x="619" y="436"/>
                    <a:ext cx="1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C</a:t>
                    </a:r>
                  </a:p>
                </p:txBody>
              </p:sp>
            </p:grpSp>
          </p:grpSp>
          <p:grpSp>
            <p:nvGrpSpPr>
              <p:cNvPr id="118031" name="Group 274"/>
              <p:cNvGrpSpPr>
                <a:grpSpLocks/>
              </p:cNvGrpSpPr>
              <p:nvPr/>
            </p:nvGrpSpPr>
            <p:grpSpPr bwMode="auto">
              <a:xfrm>
                <a:off x="564" y="605"/>
                <a:ext cx="304" cy="299"/>
                <a:chOff x="564" y="605"/>
                <a:chExt cx="304" cy="299"/>
              </a:xfrm>
            </p:grpSpPr>
            <p:sp>
              <p:nvSpPr>
                <p:cNvPr id="118117" name="AutoShape 15"/>
                <p:cNvSpPr>
                  <a:spLocks noChangeAspect="1" noChangeArrowheads="1"/>
                </p:cNvSpPr>
                <p:nvPr/>
              </p:nvSpPr>
              <p:spPr bwMode="auto">
                <a:xfrm rot="5400000">
                  <a:off x="455" y="714"/>
                  <a:ext cx="299" cy="81"/>
                </a:xfrm>
                <a:prstGeom prst="chevron">
                  <a:avLst>
                    <a:gd name="adj" fmla="val 92284"/>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nvGrpSpPr>
                <p:cNvPr id="118118" name="Group 273"/>
                <p:cNvGrpSpPr>
                  <a:grpSpLocks/>
                </p:cNvGrpSpPr>
                <p:nvPr/>
              </p:nvGrpSpPr>
              <p:grpSpPr bwMode="auto">
                <a:xfrm>
                  <a:off x="649" y="666"/>
                  <a:ext cx="219" cy="173"/>
                  <a:chOff x="649" y="666"/>
                  <a:chExt cx="219" cy="173"/>
                </a:xfrm>
              </p:grpSpPr>
              <p:sp>
                <p:nvSpPr>
                  <p:cNvPr id="118119" name="Rectangle 17"/>
                  <p:cNvSpPr>
                    <a:spLocks noChangeAspect="1" noChangeArrowheads="1"/>
                  </p:cNvSpPr>
                  <p:nvPr/>
                </p:nvSpPr>
                <p:spPr bwMode="auto">
                  <a:xfrm>
                    <a:off x="649" y="700"/>
                    <a:ext cx="219" cy="109"/>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118120" name="Text Box 18"/>
                  <p:cNvSpPr txBox="1">
                    <a:spLocks noChangeAspect="1" noChangeArrowheads="1"/>
                  </p:cNvSpPr>
                  <p:nvPr/>
                </p:nvSpPr>
                <p:spPr bwMode="auto">
                  <a:xfrm>
                    <a:off x="674" y="666"/>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A</a:t>
                    </a:r>
                    <a:endParaRPr lang="en-US" sz="1200">
                      <a:latin typeface="Comic Sans MS" pitchFamily="66" charset="0"/>
                    </a:endParaRPr>
                  </a:p>
                </p:txBody>
              </p:sp>
            </p:grpSp>
          </p:grpSp>
          <p:grpSp>
            <p:nvGrpSpPr>
              <p:cNvPr id="118032" name="Group 276"/>
              <p:cNvGrpSpPr>
                <a:grpSpLocks/>
              </p:cNvGrpSpPr>
              <p:nvPr/>
            </p:nvGrpSpPr>
            <p:grpSpPr bwMode="auto">
              <a:xfrm>
                <a:off x="564" y="835"/>
                <a:ext cx="305" cy="299"/>
                <a:chOff x="564" y="835"/>
                <a:chExt cx="305" cy="299"/>
              </a:xfrm>
            </p:grpSpPr>
            <p:sp>
              <p:nvSpPr>
                <p:cNvPr id="118113" name="AutoShape 25"/>
                <p:cNvSpPr>
                  <a:spLocks noChangeAspect="1" noChangeArrowheads="1"/>
                </p:cNvSpPr>
                <p:nvPr/>
              </p:nvSpPr>
              <p:spPr bwMode="auto">
                <a:xfrm rot="5400000">
                  <a:off x="455" y="944"/>
                  <a:ext cx="299" cy="81"/>
                </a:xfrm>
                <a:prstGeom prst="chevron">
                  <a:avLst>
                    <a:gd name="adj" fmla="val 92284"/>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nvGrpSpPr>
                <p:cNvPr id="118114" name="Group 275"/>
                <p:cNvGrpSpPr>
                  <a:grpSpLocks/>
                </p:cNvGrpSpPr>
                <p:nvPr/>
              </p:nvGrpSpPr>
              <p:grpSpPr bwMode="auto">
                <a:xfrm>
                  <a:off x="649" y="892"/>
                  <a:ext cx="220" cy="173"/>
                  <a:chOff x="649" y="892"/>
                  <a:chExt cx="220" cy="173"/>
                </a:xfrm>
              </p:grpSpPr>
              <p:sp>
                <p:nvSpPr>
                  <p:cNvPr id="118115" name="Rectangle 27"/>
                  <p:cNvSpPr>
                    <a:spLocks noChangeAspect="1" noChangeArrowheads="1"/>
                  </p:cNvSpPr>
                  <p:nvPr/>
                </p:nvSpPr>
                <p:spPr bwMode="auto">
                  <a:xfrm>
                    <a:off x="649" y="930"/>
                    <a:ext cx="220" cy="109"/>
                  </a:xfrm>
                  <a:prstGeom prst="rect">
                    <a:avLst/>
                  </a:prstGeom>
                  <a:solidFill>
                    <a:schemeClr val="folHlink"/>
                  </a:solidFill>
                  <a:ln w="9525">
                    <a:solidFill>
                      <a:schemeClr val="tx1"/>
                    </a:solidFill>
                    <a:miter lim="800000"/>
                    <a:headEnd/>
                    <a:tailEnd/>
                  </a:ln>
                </p:spPr>
                <p:txBody>
                  <a:bodyPr wrap="none" anchor="ctr"/>
                  <a:lstStyle/>
                  <a:p>
                    <a:endParaRPr lang="en-US">
                      <a:latin typeface="Calibri" pitchFamily="34" charset="0"/>
                    </a:endParaRPr>
                  </a:p>
                </p:txBody>
              </p:sp>
              <p:sp>
                <p:nvSpPr>
                  <p:cNvPr id="118116" name="Text Box 28"/>
                  <p:cNvSpPr txBox="1">
                    <a:spLocks noChangeAspect="1" noChangeArrowheads="1"/>
                  </p:cNvSpPr>
                  <p:nvPr/>
                </p:nvSpPr>
                <p:spPr bwMode="auto">
                  <a:xfrm>
                    <a:off x="668" y="892"/>
                    <a:ext cx="1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G</a:t>
                    </a:r>
                    <a:endParaRPr lang="en-US" sz="1200">
                      <a:latin typeface="Comic Sans MS" pitchFamily="66" charset="0"/>
                    </a:endParaRPr>
                  </a:p>
                </p:txBody>
              </p:sp>
            </p:grpSp>
          </p:grpSp>
          <p:grpSp>
            <p:nvGrpSpPr>
              <p:cNvPr id="118033" name="Group 280"/>
              <p:cNvGrpSpPr>
                <a:grpSpLocks/>
              </p:cNvGrpSpPr>
              <p:nvPr/>
            </p:nvGrpSpPr>
            <p:grpSpPr bwMode="auto">
              <a:xfrm>
                <a:off x="564" y="1298"/>
                <a:ext cx="235" cy="299"/>
                <a:chOff x="564" y="1298"/>
                <a:chExt cx="235" cy="299"/>
              </a:xfrm>
            </p:grpSpPr>
            <p:sp>
              <p:nvSpPr>
                <p:cNvPr id="118109" name="AutoShape 30"/>
                <p:cNvSpPr>
                  <a:spLocks noChangeAspect="1" noChangeArrowheads="1"/>
                </p:cNvSpPr>
                <p:nvPr/>
              </p:nvSpPr>
              <p:spPr bwMode="auto">
                <a:xfrm rot="5400000">
                  <a:off x="455" y="1407"/>
                  <a:ext cx="299" cy="81"/>
                </a:xfrm>
                <a:prstGeom prst="chevron">
                  <a:avLst>
                    <a:gd name="adj" fmla="val 92284"/>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nvGrpSpPr>
                <p:cNvPr id="118110" name="Group 279"/>
                <p:cNvGrpSpPr>
                  <a:grpSpLocks/>
                </p:cNvGrpSpPr>
                <p:nvPr/>
              </p:nvGrpSpPr>
              <p:grpSpPr bwMode="auto">
                <a:xfrm>
                  <a:off x="627" y="1363"/>
                  <a:ext cx="172" cy="173"/>
                  <a:chOff x="627" y="1363"/>
                  <a:chExt cx="172" cy="173"/>
                </a:xfrm>
              </p:grpSpPr>
              <p:sp>
                <p:nvSpPr>
                  <p:cNvPr id="118111" name="Rectangle 32"/>
                  <p:cNvSpPr>
                    <a:spLocks noChangeAspect="1" noChangeArrowheads="1"/>
                  </p:cNvSpPr>
                  <p:nvPr/>
                </p:nvSpPr>
                <p:spPr bwMode="auto">
                  <a:xfrm>
                    <a:off x="650" y="1393"/>
                    <a:ext cx="125" cy="109"/>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118112" name="Text Box 33"/>
                  <p:cNvSpPr txBox="1">
                    <a:spLocks noChangeAspect="1" noChangeArrowheads="1"/>
                  </p:cNvSpPr>
                  <p:nvPr/>
                </p:nvSpPr>
                <p:spPr bwMode="auto">
                  <a:xfrm>
                    <a:off x="627" y="1363"/>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T</a:t>
                    </a:r>
                  </a:p>
                </p:txBody>
              </p:sp>
            </p:grpSp>
          </p:grpSp>
          <p:grpSp>
            <p:nvGrpSpPr>
              <p:cNvPr id="118034" name="Group 49"/>
              <p:cNvGrpSpPr>
                <a:grpSpLocks noChangeAspect="1"/>
              </p:cNvGrpSpPr>
              <p:nvPr/>
            </p:nvGrpSpPr>
            <p:grpSpPr bwMode="auto">
              <a:xfrm>
                <a:off x="776" y="505"/>
                <a:ext cx="135" cy="33"/>
                <a:chOff x="1351" y="771"/>
                <a:chExt cx="225" cy="56"/>
              </a:xfrm>
            </p:grpSpPr>
            <p:grpSp>
              <p:nvGrpSpPr>
                <p:cNvPr id="118094" name="Group 50"/>
                <p:cNvGrpSpPr>
                  <a:grpSpLocks noChangeAspect="1"/>
                </p:cNvGrpSpPr>
                <p:nvPr/>
              </p:nvGrpSpPr>
              <p:grpSpPr bwMode="auto">
                <a:xfrm>
                  <a:off x="1351" y="771"/>
                  <a:ext cx="225" cy="0"/>
                  <a:chOff x="1351" y="771"/>
                  <a:chExt cx="225" cy="0"/>
                </a:xfrm>
              </p:grpSpPr>
              <p:sp>
                <p:nvSpPr>
                  <p:cNvPr id="118105" name="Line 51"/>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106" name="Line 52"/>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107" name="Line 53"/>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108" name="Line 54"/>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8095" name="Group 55"/>
                <p:cNvGrpSpPr>
                  <a:grpSpLocks noChangeAspect="1"/>
                </p:cNvGrpSpPr>
                <p:nvPr/>
              </p:nvGrpSpPr>
              <p:grpSpPr bwMode="auto">
                <a:xfrm>
                  <a:off x="1351" y="799"/>
                  <a:ext cx="225" cy="0"/>
                  <a:chOff x="1351" y="771"/>
                  <a:chExt cx="225" cy="0"/>
                </a:xfrm>
              </p:grpSpPr>
              <p:sp>
                <p:nvSpPr>
                  <p:cNvPr id="118101" name="Line 56"/>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102" name="Line 57"/>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103" name="Line 58"/>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104" name="Line 59"/>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8096" name="Group 60"/>
                <p:cNvGrpSpPr>
                  <a:grpSpLocks noChangeAspect="1"/>
                </p:cNvGrpSpPr>
                <p:nvPr/>
              </p:nvGrpSpPr>
              <p:grpSpPr bwMode="auto">
                <a:xfrm>
                  <a:off x="1351" y="827"/>
                  <a:ext cx="225" cy="0"/>
                  <a:chOff x="1351" y="771"/>
                  <a:chExt cx="225" cy="0"/>
                </a:xfrm>
              </p:grpSpPr>
              <p:sp>
                <p:nvSpPr>
                  <p:cNvPr id="118097" name="Line 61"/>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98" name="Line 62"/>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99" name="Line 63"/>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100" name="Line 64"/>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nvGrpSpPr>
              <p:cNvPr id="118035" name="Group 65"/>
              <p:cNvGrpSpPr>
                <a:grpSpLocks noChangeAspect="1"/>
              </p:cNvGrpSpPr>
              <p:nvPr/>
            </p:nvGrpSpPr>
            <p:grpSpPr bwMode="auto">
              <a:xfrm>
                <a:off x="872" y="740"/>
                <a:ext cx="135" cy="19"/>
                <a:chOff x="1511" y="1163"/>
                <a:chExt cx="225" cy="32"/>
              </a:xfrm>
            </p:grpSpPr>
            <p:grpSp>
              <p:nvGrpSpPr>
                <p:cNvPr id="118084" name="Group 66"/>
                <p:cNvGrpSpPr>
                  <a:grpSpLocks noChangeAspect="1"/>
                </p:cNvGrpSpPr>
                <p:nvPr/>
              </p:nvGrpSpPr>
              <p:grpSpPr bwMode="auto">
                <a:xfrm>
                  <a:off x="1511" y="1163"/>
                  <a:ext cx="225" cy="0"/>
                  <a:chOff x="1351" y="771"/>
                  <a:chExt cx="225" cy="0"/>
                </a:xfrm>
              </p:grpSpPr>
              <p:sp>
                <p:nvSpPr>
                  <p:cNvPr id="118090" name="Line 67"/>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91" name="Line 68"/>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92" name="Line 69"/>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93" name="Line 70"/>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8085" name="Group 71"/>
                <p:cNvGrpSpPr>
                  <a:grpSpLocks noChangeAspect="1"/>
                </p:cNvGrpSpPr>
                <p:nvPr/>
              </p:nvGrpSpPr>
              <p:grpSpPr bwMode="auto">
                <a:xfrm>
                  <a:off x="1511" y="1195"/>
                  <a:ext cx="225" cy="0"/>
                  <a:chOff x="1351" y="771"/>
                  <a:chExt cx="225" cy="0"/>
                </a:xfrm>
              </p:grpSpPr>
              <p:sp>
                <p:nvSpPr>
                  <p:cNvPr id="118086" name="Line 72"/>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87" name="Line 73"/>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88" name="Line 74"/>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89" name="Line 75"/>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nvGrpSpPr>
              <p:cNvPr id="118036" name="Group 278"/>
              <p:cNvGrpSpPr>
                <a:grpSpLocks/>
              </p:cNvGrpSpPr>
              <p:nvPr/>
            </p:nvGrpSpPr>
            <p:grpSpPr bwMode="auto">
              <a:xfrm>
                <a:off x="564" y="1067"/>
                <a:ext cx="305" cy="300"/>
                <a:chOff x="564" y="1067"/>
                <a:chExt cx="305" cy="300"/>
              </a:xfrm>
            </p:grpSpPr>
            <p:sp>
              <p:nvSpPr>
                <p:cNvPr id="118080" name="AutoShape 77"/>
                <p:cNvSpPr>
                  <a:spLocks noChangeAspect="1" noChangeArrowheads="1"/>
                </p:cNvSpPr>
                <p:nvPr/>
              </p:nvSpPr>
              <p:spPr bwMode="auto">
                <a:xfrm rot="5400000">
                  <a:off x="455" y="1176"/>
                  <a:ext cx="300" cy="81"/>
                </a:xfrm>
                <a:prstGeom prst="chevron">
                  <a:avLst>
                    <a:gd name="adj" fmla="val 92593"/>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nvGrpSpPr>
                <p:cNvPr id="118081" name="Group 277"/>
                <p:cNvGrpSpPr>
                  <a:grpSpLocks/>
                </p:cNvGrpSpPr>
                <p:nvPr/>
              </p:nvGrpSpPr>
              <p:grpSpPr bwMode="auto">
                <a:xfrm>
                  <a:off x="649" y="1128"/>
                  <a:ext cx="220" cy="173"/>
                  <a:chOff x="649" y="1128"/>
                  <a:chExt cx="220" cy="173"/>
                </a:xfrm>
              </p:grpSpPr>
              <p:sp>
                <p:nvSpPr>
                  <p:cNvPr id="118082" name="Rectangle 79"/>
                  <p:cNvSpPr>
                    <a:spLocks noChangeAspect="1" noChangeArrowheads="1"/>
                  </p:cNvSpPr>
                  <p:nvPr/>
                </p:nvSpPr>
                <p:spPr bwMode="auto">
                  <a:xfrm>
                    <a:off x="649" y="1163"/>
                    <a:ext cx="220" cy="109"/>
                  </a:xfrm>
                  <a:prstGeom prst="rect">
                    <a:avLst/>
                  </a:prstGeom>
                  <a:solidFill>
                    <a:schemeClr val="folHlink"/>
                  </a:solidFill>
                  <a:ln w="9525">
                    <a:solidFill>
                      <a:schemeClr val="tx1"/>
                    </a:solidFill>
                    <a:miter lim="800000"/>
                    <a:headEnd/>
                    <a:tailEnd/>
                  </a:ln>
                </p:spPr>
                <p:txBody>
                  <a:bodyPr wrap="none" anchor="ctr"/>
                  <a:lstStyle/>
                  <a:p>
                    <a:endParaRPr lang="en-US">
                      <a:latin typeface="Calibri" pitchFamily="34" charset="0"/>
                    </a:endParaRPr>
                  </a:p>
                </p:txBody>
              </p:sp>
              <p:sp>
                <p:nvSpPr>
                  <p:cNvPr id="118083" name="Text Box 80"/>
                  <p:cNvSpPr txBox="1">
                    <a:spLocks noChangeAspect="1" noChangeArrowheads="1"/>
                  </p:cNvSpPr>
                  <p:nvPr/>
                </p:nvSpPr>
                <p:spPr bwMode="auto">
                  <a:xfrm>
                    <a:off x="668" y="1128"/>
                    <a:ext cx="1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G</a:t>
                    </a:r>
                    <a:endParaRPr lang="en-US" sz="1200"/>
                  </a:p>
                </p:txBody>
              </p:sp>
            </p:grpSp>
          </p:grpSp>
          <p:grpSp>
            <p:nvGrpSpPr>
              <p:cNvPr id="118037" name="Group 81"/>
              <p:cNvGrpSpPr>
                <a:grpSpLocks noChangeAspect="1"/>
              </p:cNvGrpSpPr>
              <p:nvPr/>
            </p:nvGrpSpPr>
            <p:grpSpPr bwMode="auto">
              <a:xfrm>
                <a:off x="874" y="972"/>
                <a:ext cx="135" cy="34"/>
                <a:chOff x="1351" y="771"/>
                <a:chExt cx="225" cy="56"/>
              </a:xfrm>
            </p:grpSpPr>
            <p:grpSp>
              <p:nvGrpSpPr>
                <p:cNvPr id="118065" name="Group 82"/>
                <p:cNvGrpSpPr>
                  <a:grpSpLocks noChangeAspect="1"/>
                </p:cNvGrpSpPr>
                <p:nvPr/>
              </p:nvGrpSpPr>
              <p:grpSpPr bwMode="auto">
                <a:xfrm>
                  <a:off x="1351" y="771"/>
                  <a:ext cx="225" cy="0"/>
                  <a:chOff x="1351" y="771"/>
                  <a:chExt cx="225" cy="0"/>
                </a:xfrm>
              </p:grpSpPr>
              <p:sp>
                <p:nvSpPr>
                  <p:cNvPr id="118076" name="Line 83"/>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77" name="Line 84"/>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78" name="Line 85"/>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79" name="Line 86"/>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8066" name="Group 87"/>
                <p:cNvGrpSpPr>
                  <a:grpSpLocks noChangeAspect="1"/>
                </p:cNvGrpSpPr>
                <p:nvPr/>
              </p:nvGrpSpPr>
              <p:grpSpPr bwMode="auto">
                <a:xfrm>
                  <a:off x="1351" y="799"/>
                  <a:ext cx="225" cy="0"/>
                  <a:chOff x="1351" y="771"/>
                  <a:chExt cx="225" cy="0"/>
                </a:xfrm>
              </p:grpSpPr>
              <p:sp>
                <p:nvSpPr>
                  <p:cNvPr id="118072" name="Line 88"/>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73" name="Line 89"/>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74" name="Line 90"/>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75" name="Line 91"/>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8067" name="Group 92"/>
                <p:cNvGrpSpPr>
                  <a:grpSpLocks noChangeAspect="1"/>
                </p:cNvGrpSpPr>
                <p:nvPr/>
              </p:nvGrpSpPr>
              <p:grpSpPr bwMode="auto">
                <a:xfrm>
                  <a:off x="1351" y="827"/>
                  <a:ext cx="225" cy="0"/>
                  <a:chOff x="1351" y="771"/>
                  <a:chExt cx="225" cy="0"/>
                </a:xfrm>
              </p:grpSpPr>
              <p:sp>
                <p:nvSpPr>
                  <p:cNvPr id="118068" name="Line 93"/>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69" name="Line 94"/>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70" name="Line 95"/>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71" name="Line 96"/>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nvGrpSpPr>
              <p:cNvPr id="118038" name="Group 102"/>
              <p:cNvGrpSpPr>
                <a:grpSpLocks noChangeAspect="1"/>
              </p:cNvGrpSpPr>
              <p:nvPr/>
            </p:nvGrpSpPr>
            <p:grpSpPr bwMode="auto">
              <a:xfrm>
                <a:off x="874" y="1198"/>
                <a:ext cx="135" cy="33"/>
                <a:chOff x="1351" y="771"/>
                <a:chExt cx="225" cy="56"/>
              </a:xfrm>
            </p:grpSpPr>
            <p:grpSp>
              <p:nvGrpSpPr>
                <p:cNvPr id="118050" name="Group 103"/>
                <p:cNvGrpSpPr>
                  <a:grpSpLocks noChangeAspect="1"/>
                </p:cNvGrpSpPr>
                <p:nvPr/>
              </p:nvGrpSpPr>
              <p:grpSpPr bwMode="auto">
                <a:xfrm>
                  <a:off x="1351" y="771"/>
                  <a:ext cx="225" cy="0"/>
                  <a:chOff x="1351" y="771"/>
                  <a:chExt cx="225" cy="0"/>
                </a:xfrm>
              </p:grpSpPr>
              <p:sp>
                <p:nvSpPr>
                  <p:cNvPr id="118061" name="Line 104"/>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62" name="Line 105"/>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63" name="Line 106"/>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64" name="Line 107"/>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8051" name="Group 108"/>
                <p:cNvGrpSpPr>
                  <a:grpSpLocks noChangeAspect="1"/>
                </p:cNvGrpSpPr>
                <p:nvPr/>
              </p:nvGrpSpPr>
              <p:grpSpPr bwMode="auto">
                <a:xfrm>
                  <a:off x="1351" y="799"/>
                  <a:ext cx="225" cy="0"/>
                  <a:chOff x="1351" y="771"/>
                  <a:chExt cx="225" cy="0"/>
                </a:xfrm>
              </p:grpSpPr>
              <p:sp>
                <p:nvSpPr>
                  <p:cNvPr id="118057" name="Line 109"/>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58" name="Line 110"/>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59" name="Line 111"/>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60" name="Line 112"/>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8052" name="Group 113"/>
                <p:cNvGrpSpPr>
                  <a:grpSpLocks noChangeAspect="1"/>
                </p:cNvGrpSpPr>
                <p:nvPr/>
              </p:nvGrpSpPr>
              <p:grpSpPr bwMode="auto">
                <a:xfrm>
                  <a:off x="1351" y="827"/>
                  <a:ext cx="225" cy="0"/>
                  <a:chOff x="1351" y="771"/>
                  <a:chExt cx="225" cy="0"/>
                </a:xfrm>
              </p:grpSpPr>
              <p:sp>
                <p:nvSpPr>
                  <p:cNvPr id="118053" name="Line 114"/>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54" name="Line 115"/>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55" name="Line 116"/>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56" name="Line 117"/>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nvGrpSpPr>
              <p:cNvPr id="118039" name="Group 118"/>
              <p:cNvGrpSpPr>
                <a:grpSpLocks noChangeAspect="1"/>
              </p:cNvGrpSpPr>
              <p:nvPr/>
            </p:nvGrpSpPr>
            <p:grpSpPr bwMode="auto">
              <a:xfrm>
                <a:off x="776" y="1437"/>
                <a:ext cx="135" cy="19"/>
                <a:chOff x="1511" y="1163"/>
                <a:chExt cx="225" cy="32"/>
              </a:xfrm>
            </p:grpSpPr>
            <p:grpSp>
              <p:nvGrpSpPr>
                <p:cNvPr id="118040" name="Group 119"/>
                <p:cNvGrpSpPr>
                  <a:grpSpLocks noChangeAspect="1"/>
                </p:cNvGrpSpPr>
                <p:nvPr/>
              </p:nvGrpSpPr>
              <p:grpSpPr bwMode="auto">
                <a:xfrm>
                  <a:off x="1511" y="1163"/>
                  <a:ext cx="225" cy="0"/>
                  <a:chOff x="1351" y="771"/>
                  <a:chExt cx="225" cy="0"/>
                </a:xfrm>
              </p:grpSpPr>
              <p:sp>
                <p:nvSpPr>
                  <p:cNvPr id="118046" name="Line 120"/>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47" name="Line 121"/>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48" name="Line 122"/>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49" name="Line 123"/>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8041" name="Group 124"/>
                <p:cNvGrpSpPr>
                  <a:grpSpLocks noChangeAspect="1"/>
                </p:cNvGrpSpPr>
                <p:nvPr/>
              </p:nvGrpSpPr>
              <p:grpSpPr bwMode="auto">
                <a:xfrm>
                  <a:off x="1511" y="1195"/>
                  <a:ext cx="225" cy="0"/>
                  <a:chOff x="1351" y="771"/>
                  <a:chExt cx="225" cy="0"/>
                </a:xfrm>
              </p:grpSpPr>
              <p:sp>
                <p:nvSpPr>
                  <p:cNvPr id="118042" name="Line 125"/>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43" name="Line 126"/>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44" name="Line 127"/>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8045" name="Line 128"/>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grpSp>
      <p:sp>
        <p:nvSpPr>
          <p:cNvPr id="117763" name="Text Box 130"/>
          <p:cNvSpPr txBox="1">
            <a:spLocks noChangeArrowheads="1"/>
          </p:cNvSpPr>
          <p:nvPr/>
        </p:nvSpPr>
        <p:spPr bwMode="auto">
          <a:xfrm>
            <a:off x="4381500" y="2055813"/>
            <a:ext cx="3960813"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The two strands are complementary to each other so each strand serves as a template for the synthesis of the other strand. This generates two identical copies.</a:t>
            </a:r>
          </a:p>
        </p:txBody>
      </p:sp>
      <p:sp>
        <p:nvSpPr>
          <p:cNvPr id="117764" name="Line 552"/>
          <p:cNvSpPr>
            <a:spLocks noChangeShapeType="1"/>
          </p:cNvSpPr>
          <p:nvPr/>
        </p:nvSpPr>
        <p:spPr bwMode="auto">
          <a:xfrm flipH="1">
            <a:off x="1333500" y="3238500"/>
            <a:ext cx="3175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17765" name="Line 553"/>
          <p:cNvSpPr>
            <a:spLocks noChangeShapeType="1"/>
          </p:cNvSpPr>
          <p:nvPr/>
        </p:nvSpPr>
        <p:spPr bwMode="auto">
          <a:xfrm>
            <a:off x="2324100" y="3238500"/>
            <a:ext cx="3175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nvGrpSpPr>
          <p:cNvPr id="117778" name="Group 559"/>
          <p:cNvGrpSpPr>
            <a:grpSpLocks/>
          </p:cNvGrpSpPr>
          <p:nvPr/>
        </p:nvGrpSpPr>
        <p:grpSpPr bwMode="auto">
          <a:xfrm>
            <a:off x="3160713" y="3673475"/>
            <a:ext cx="711200" cy="2727325"/>
            <a:chOff x="1991" y="2314"/>
            <a:chExt cx="448" cy="1718"/>
          </a:xfrm>
        </p:grpSpPr>
        <p:grpSp>
          <p:nvGrpSpPr>
            <p:cNvPr id="117997" name="Group 284"/>
            <p:cNvGrpSpPr>
              <a:grpSpLocks/>
            </p:cNvGrpSpPr>
            <p:nvPr/>
          </p:nvGrpSpPr>
          <p:grpSpPr bwMode="auto">
            <a:xfrm>
              <a:off x="1991" y="2314"/>
              <a:ext cx="401" cy="1524"/>
              <a:chOff x="915" y="218"/>
              <a:chExt cx="401" cy="1524"/>
            </a:xfrm>
          </p:grpSpPr>
          <p:sp>
            <p:nvSpPr>
              <p:cNvPr id="117999" name="Text Box 285"/>
              <p:cNvSpPr txBox="1">
                <a:spLocks noChangeAspect="1" noChangeArrowheads="1"/>
              </p:cNvSpPr>
              <p:nvPr/>
            </p:nvSpPr>
            <p:spPr bwMode="auto">
              <a:xfrm>
                <a:off x="1112" y="1566"/>
                <a:ext cx="20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latin typeface="Calibri" pitchFamily="34" charset="0"/>
                  </a:rPr>
                  <a:t>5</a:t>
                </a:r>
                <a:r>
                  <a:rPr lang="ja-JP" altLang="en-US" sz="1200">
                    <a:latin typeface="Calibri" pitchFamily="34" charset="0"/>
                  </a:rPr>
                  <a:t>’</a:t>
                </a:r>
                <a:endParaRPr lang="en-US" sz="1200">
                  <a:latin typeface="Calibri" pitchFamily="34" charset="0"/>
                </a:endParaRPr>
              </a:p>
            </p:txBody>
          </p:sp>
          <p:sp>
            <p:nvSpPr>
              <p:cNvPr id="118000" name="Text Box 286"/>
              <p:cNvSpPr txBox="1">
                <a:spLocks noChangeAspect="1" noChangeArrowheads="1"/>
              </p:cNvSpPr>
              <p:nvPr/>
            </p:nvSpPr>
            <p:spPr bwMode="auto">
              <a:xfrm>
                <a:off x="1112" y="218"/>
                <a:ext cx="20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latin typeface="Calibri" pitchFamily="34" charset="0"/>
                  </a:rPr>
                  <a:t>3</a:t>
                </a:r>
                <a:r>
                  <a:rPr lang="ja-JP" altLang="en-US" sz="1200">
                    <a:latin typeface="Calibri" pitchFamily="34" charset="0"/>
                  </a:rPr>
                  <a:t>’</a:t>
                </a:r>
                <a:endParaRPr lang="en-US" sz="900">
                  <a:latin typeface="Calibri" pitchFamily="34" charset="0"/>
                </a:endParaRPr>
              </a:p>
            </p:txBody>
          </p:sp>
          <p:grpSp>
            <p:nvGrpSpPr>
              <p:cNvPr id="118001" name="Group 287"/>
              <p:cNvGrpSpPr>
                <a:grpSpLocks/>
              </p:cNvGrpSpPr>
              <p:nvPr/>
            </p:nvGrpSpPr>
            <p:grpSpPr bwMode="auto">
              <a:xfrm>
                <a:off x="989" y="605"/>
                <a:ext cx="234" cy="299"/>
                <a:chOff x="989" y="605"/>
                <a:chExt cx="234" cy="299"/>
              </a:xfrm>
            </p:grpSpPr>
            <p:grpSp>
              <p:nvGrpSpPr>
                <p:cNvPr id="118022" name="Group 288"/>
                <p:cNvGrpSpPr>
                  <a:grpSpLocks/>
                </p:cNvGrpSpPr>
                <p:nvPr/>
              </p:nvGrpSpPr>
              <p:grpSpPr bwMode="auto">
                <a:xfrm>
                  <a:off x="989" y="666"/>
                  <a:ext cx="172" cy="173"/>
                  <a:chOff x="989" y="666"/>
                  <a:chExt cx="172" cy="173"/>
                </a:xfrm>
              </p:grpSpPr>
              <p:sp>
                <p:nvSpPr>
                  <p:cNvPr id="118024" name="Rectangle 289"/>
                  <p:cNvSpPr>
                    <a:spLocks noChangeAspect="1" noChangeArrowheads="1"/>
                  </p:cNvSpPr>
                  <p:nvPr/>
                </p:nvSpPr>
                <p:spPr bwMode="auto">
                  <a:xfrm>
                    <a:off x="1011" y="700"/>
                    <a:ext cx="125" cy="109"/>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118025" name="Text Box 290"/>
                  <p:cNvSpPr txBox="1">
                    <a:spLocks noChangeAspect="1" noChangeArrowheads="1"/>
                  </p:cNvSpPr>
                  <p:nvPr/>
                </p:nvSpPr>
                <p:spPr bwMode="auto">
                  <a:xfrm>
                    <a:off x="989" y="666"/>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T</a:t>
                    </a:r>
                  </a:p>
                </p:txBody>
              </p:sp>
            </p:grpSp>
            <p:sp>
              <p:nvSpPr>
                <p:cNvPr id="118023" name="AutoShape 291"/>
                <p:cNvSpPr>
                  <a:spLocks noChangeAspect="1" noChangeArrowheads="1"/>
                </p:cNvSpPr>
                <p:nvPr/>
              </p:nvSpPr>
              <p:spPr bwMode="auto">
                <a:xfrm rot="16200000" flipV="1">
                  <a:off x="1032" y="714"/>
                  <a:ext cx="299" cy="82"/>
                </a:xfrm>
                <a:prstGeom prst="chevron">
                  <a:avLst>
                    <a:gd name="adj" fmla="val 91159"/>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118002" name="Group 292"/>
              <p:cNvGrpSpPr>
                <a:grpSpLocks/>
              </p:cNvGrpSpPr>
              <p:nvPr/>
            </p:nvGrpSpPr>
            <p:grpSpPr bwMode="auto">
              <a:xfrm>
                <a:off x="981" y="835"/>
                <a:ext cx="243" cy="299"/>
                <a:chOff x="981" y="835"/>
                <a:chExt cx="243" cy="299"/>
              </a:xfrm>
            </p:grpSpPr>
            <p:grpSp>
              <p:nvGrpSpPr>
                <p:cNvPr id="118018" name="Group 293"/>
                <p:cNvGrpSpPr>
                  <a:grpSpLocks/>
                </p:cNvGrpSpPr>
                <p:nvPr/>
              </p:nvGrpSpPr>
              <p:grpSpPr bwMode="auto">
                <a:xfrm>
                  <a:off x="981" y="892"/>
                  <a:ext cx="188" cy="173"/>
                  <a:chOff x="981" y="892"/>
                  <a:chExt cx="188" cy="173"/>
                </a:xfrm>
              </p:grpSpPr>
              <p:sp>
                <p:nvSpPr>
                  <p:cNvPr id="118020" name="Rectangle 294"/>
                  <p:cNvSpPr>
                    <a:spLocks noChangeAspect="1" noChangeArrowheads="1"/>
                  </p:cNvSpPr>
                  <p:nvPr/>
                </p:nvSpPr>
                <p:spPr bwMode="auto">
                  <a:xfrm>
                    <a:off x="1011" y="930"/>
                    <a:ext cx="125" cy="109"/>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118021" name="Text Box 295"/>
                  <p:cNvSpPr txBox="1">
                    <a:spLocks noChangeAspect="1" noChangeArrowheads="1"/>
                  </p:cNvSpPr>
                  <p:nvPr/>
                </p:nvSpPr>
                <p:spPr bwMode="auto">
                  <a:xfrm>
                    <a:off x="981" y="892"/>
                    <a:ext cx="1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C</a:t>
                    </a:r>
                  </a:p>
                </p:txBody>
              </p:sp>
            </p:grpSp>
            <p:sp>
              <p:nvSpPr>
                <p:cNvPr id="118019" name="AutoShape 296"/>
                <p:cNvSpPr>
                  <a:spLocks noChangeAspect="1" noChangeArrowheads="1"/>
                </p:cNvSpPr>
                <p:nvPr/>
              </p:nvSpPr>
              <p:spPr bwMode="auto">
                <a:xfrm rot="16200000" flipV="1">
                  <a:off x="1033" y="944"/>
                  <a:ext cx="299" cy="82"/>
                </a:xfrm>
                <a:prstGeom prst="chevron">
                  <a:avLst>
                    <a:gd name="adj" fmla="val 91159"/>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118003" name="Group 297"/>
              <p:cNvGrpSpPr>
                <a:grpSpLocks/>
              </p:cNvGrpSpPr>
              <p:nvPr/>
            </p:nvGrpSpPr>
            <p:grpSpPr bwMode="auto">
              <a:xfrm>
                <a:off x="916" y="1300"/>
                <a:ext cx="306" cy="299"/>
                <a:chOff x="916" y="1300"/>
                <a:chExt cx="306" cy="299"/>
              </a:xfrm>
            </p:grpSpPr>
            <p:grpSp>
              <p:nvGrpSpPr>
                <p:cNvPr id="118014" name="Group 298"/>
                <p:cNvGrpSpPr>
                  <a:grpSpLocks/>
                </p:cNvGrpSpPr>
                <p:nvPr/>
              </p:nvGrpSpPr>
              <p:grpSpPr bwMode="auto">
                <a:xfrm>
                  <a:off x="916" y="1363"/>
                  <a:ext cx="220" cy="173"/>
                  <a:chOff x="916" y="1363"/>
                  <a:chExt cx="220" cy="173"/>
                </a:xfrm>
              </p:grpSpPr>
              <p:sp>
                <p:nvSpPr>
                  <p:cNvPr id="118016" name="Rectangle 299"/>
                  <p:cNvSpPr>
                    <a:spLocks noChangeAspect="1" noChangeArrowheads="1"/>
                  </p:cNvSpPr>
                  <p:nvPr/>
                </p:nvSpPr>
                <p:spPr bwMode="auto">
                  <a:xfrm>
                    <a:off x="916" y="1395"/>
                    <a:ext cx="220" cy="109"/>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118017" name="Text Box 300"/>
                  <p:cNvSpPr txBox="1">
                    <a:spLocks noChangeAspect="1" noChangeArrowheads="1"/>
                  </p:cNvSpPr>
                  <p:nvPr/>
                </p:nvSpPr>
                <p:spPr bwMode="auto">
                  <a:xfrm>
                    <a:off x="940" y="1363"/>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A</a:t>
                    </a:r>
                    <a:endParaRPr lang="en-US" sz="1200">
                      <a:latin typeface="Comic Sans MS" pitchFamily="66" charset="0"/>
                    </a:endParaRPr>
                  </a:p>
                </p:txBody>
              </p:sp>
            </p:grpSp>
            <p:sp>
              <p:nvSpPr>
                <p:cNvPr id="118015" name="AutoShape 301"/>
                <p:cNvSpPr>
                  <a:spLocks noChangeAspect="1" noChangeArrowheads="1"/>
                </p:cNvSpPr>
                <p:nvPr/>
              </p:nvSpPr>
              <p:spPr bwMode="auto">
                <a:xfrm rot="16200000" flipV="1">
                  <a:off x="1032" y="1409"/>
                  <a:ext cx="299" cy="81"/>
                </a:xfrm>
                <a:prstGeom prst="chevron">
                  <a:avLst>
                    <a:gd name="adj" fmla="val 92284"/>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118004" name="Group 302"/>
              <p:cNvGrpSpPr>
                <a:grpSpLocks/>
              </p:cNvGrpSpPr>
              <p:nvPr/>
            </p:nvGrpSpPr>
            <p:grpSpPr bwMode="auto">
              <a:xfrm>
                <a:off x="915" y="375"/>
                <a:ext cx="309" cy="299"/>
                <a:chOff x="915" y="375"/>
                <a:chExt cx="309" cy="299"/>
              </a:xfrm>
            </p:grpSpPr>
            <p:sp>
              <p:nvSpPr>
                <p:cNvPr id="118010" name="AutoShape 303"/>
                <p:cNvSpPr>
                  <a:spLocks noChangeAspect="1" noChangeArrowheads="1"/>
                </p:cNvSpPr>
                <p:nvPr/>
              </p:nvSpPr>
              <p:spPr bwMode="auto">
                <a:xfrm rot="16200000" flipV="1">
                  <a:off x="1033" y="484"/>
                  <a:ext cx="299" cy="82"/>
                </a:xfrm>
                <a:prstGeom prst="chevron">
                  <a:avLst>
                    <a:gd name="adj" fmla="val 91159"/>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nvGrpSpPr>
                <p:cNvPr id="118011" name="Group 304"/>
                <p:cNvGrpSpPr>
                  <a:grpSpLocks/>
                </p:cNvGrpSpPr>
                <p:nvPr/>
              </p:nvGrpSpPr>
              <p:grpSpPr bwMode="auto">
                <a:xfrm>
                  <a:off x="915" y="436"/>
                  <a:ext cx="220" cy="173"/>
                  <a:chOff x="915" y="436"/>
                  <a:chExt cx="220" cy="173"/>
                </a:xfrm>
              </p:grpSpPr>
              <p:sp>
                <p:nvSpPr>
                  <p:cNvPr id="118012" name="Rectangle 305"/>
                  <p:cNvSpPr>
                    <a:spLocks noChangeAspect="1" noChangeArrowheads="1"/>
                  </p:cNvSpPr>
                  <p:nvPr/>
                </p:nvSpPr>
                <p:spPr bwMode="auto">
                  <a:xfrm>
                    <a:off x="915" y="470"/>
                    <a:ext cx="220" cy="109"/>
                  </a:xfrm>
                  <a:prstGeom prst="rect">
                    <a:avLst/>
                  </a:prstGeom>
                  <a:solidFill>
                    <a:schemeClr val="folHlink"/>
                  </a:solidFill>
                  <a:ln w="9525">
                    <a:solidFill>
                      <a:schemeClr val="tx1"/>
                    </a:solidFill>
                    <a:miter lim="800000"/>
                    <a:headEnd/>
                    <a:tailEnd/>
                  </a:ln>
                </p:spPr>
                <p:txBody>
                  <a:bodyPr wrap="none" anchor="ctr"/>
                  <a:lstStyle/>
                  <a:p>
                    <a:endParaRPr lang="en-US">
                      <a:latin typeface="Calibri" pitchFamily="34" charset="0"/>
                    </a:endParaRPr>
                  </a:p>
                </p:txBody>
              </p:sp>
              <p:sp>
                <p:nvSpPr>
                  <p:cNvPr id="118013" name="Text Box 306"/>
                  <p:cNvSpPr txBox="1">
                    <a:spLocks noChangeAspect="1" noChangeArrowheads="1"/>
                  </p:cNvSpPr>
                  <p:nvPr/>
                </p:nvSpPr>
                <p:spPr bwMode="auto">
                  <a:xfrm>
                    <a:off x="932" y="436"/>
                    <a:ext cx="1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G</a:t>
                    </a:r>
                    <a:endParaRPr lang="en-US" sz="1200">
                      <a:latin typeface="Comic Sans MS" pitchFamily="66" charset="0"/>
                    </a:endParaRPr>
                  </a:p>
                </p:txBody>
              </p:sp>
            </p:grpSp>
          </p:grpSp>
          <p:grpSp>
            <p:nvGrpSpPr>
              <p:cNvPr id="118005" name="Group 307"/>
              <p:cNvGrpSpPr>
                <a:grpSpLocks/>
              </p:cNvGrpSpPr>
              <p:nvPr/>
            </p:nvGrpSpPr>
            <p:grpSpPr bwMode="auto">
              <a:xfrm>
                <a:off x="981" y="1067"/>
                <a:ext cx="243" cy="300"/>
                <a:chOff x="981" y="1067"/>
                <a:chExt cx="243" cy="300"/>
              </a:xfrm>
            </p:grpSpPr>
            <p:grpSp>
              <p:nvGrpSpPr>
                <p:cNvPr id="118006" name="Group 308"/>
                <p:cNvGrpSpPr>
                  <a:grpSpLocks/>
                </p:cNvGrpSpPr>
                <p:nvPr/>
              </p:nvGrpSpPr>
              <p:grpSpPr bwMode="auto">
                <a:xfrm>
                  <a:off x="981" y="1128"/>
                  <a:ext cx="188" cy="173"/>
                  <a:chOff x="981" y="1128"/>
                  <a:chExt cx="188" cy="173"/>
                </a:xfrm>
              </p:grpSpPr>
              <p:sp>
                <p:nvSpPr>
                  <p:cNvPr id="118008" name="Rectangle 309"/>
                  <p:cNvSpPr>
                    <a:spLocks noChangeAspect="1" noChangeArrowheads="1"/>
                  </p:cNvSpPr>
                  <p:nvPr/>
                </p:nvSpPr>
                <p:spPr bwMode="auto">
                  <a:xfrm>
                    <a:off x="1011" y="1163"/>
                    <a:ext cx="125" cy="109"/>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118009" name="Text Box 310"/>
                  <p:cNvSpPr txBox="1">
                    <a:spLocks noChangeAspect="1" noChangeArrowheads="1"/>
                  </p:cNvSpPr>
                  <p:nvPr/>
                </p:nvSpPr>
                <p:spPr bwMode="auto">
                  <a:xfrm>
                    <a:off x="981" y="1128"/>
                    <a:ext cx="1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C</a:t>
                    </a:r>
                  </a:p>
                </p:txBody>
              </p:sp>
            </p:grpSp>
            <p:sp>
              <p:nvSpPr>
                <p:cNvPr id="118007" name="AutoShape 311"/>
                <p:cNvSpPr>
                  <a:spLocks noChangeAspect="1" noChangeArrowheads="1"/>
                </p:cNvSpPr>
                <p:nvPr/>
              </p:nvSpPr>
              <p:spPr bwMode="auto">
                <a:xfrm rot="16200000" flipV="1">
                  <a:off x="1033" y="1176"/>
                  <a:ext cx="300" cy="82"/>
                </a:xfrm>
                <a:prstGeom prst="chevron">
                  <a:avLst>
                    <a:gd name="adj" fmla="val 91463"/>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grpSp>
        <p:sp>
          <p:nvSpPr>
            <p:cNvPr id="117998" name="Text Box 554"/>
            <p:cNvSpPr txBox="1">
              <a:spLocks noChangeArrowheads="1"/>
            </p:cNvSpPr>
            <p:nvPr/>
          </p:nvSpPr>
          <p:spPr bwMode="auto">
            <a:xfrm>
              <a:off x="2102" y="3818"/>
              <a:ext cx="33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b="1">
                  <a:solidFill>
                    <a:srgbClr val="FF7518"/>
                  </a:solidFill>
                  <a:latin typeface="Calibri" pitchFamily="34" charset="0"/>
                </a:rPr>
                <a:t>old</a:t>
              </a:r>
            </a:p>
          </p:txBody>
        </p:sp>
      </p:grpSp>
      <p:grpSp>
        <p:nvGrpSpPr>
          <p:cNvPr id="117810" name="Group 561"/>
          <p:cNvGrpSpPr>
            <a:grpSpLocks/>
          </p:cNvGrpSpPr>
          <p:nvPr/>
        </p:nvGrpSpPr>
        <p:grpSpPr bwMode="auto">
          <a:xfrm>
            <a:off x="263525" y="3673475"/>
            <a:ext cx="982663" cy="2727325"/>
            <a:chOff x="166" y="2314"/>
            <a:chExt cx="619" cy="1718"/>
          </a:xfrm>
        </p:grpSpPr>
        <p:grpSp>
          <p:nvGrpSpPr>
            <p:cNvPr id="117898" name="Group 312"/>
            <p:cNvGrpSpPr>
              <a:grpSpLocks/>
            </p:cNvGrpSpPr>
            <p:nvPr/>
          </p:nvGrpSpPr>
          <p:grpSpPr bwMode="auto">
            <a:xfrm>
              <a:off x="295" y="2314"/>
              <a:ext cx="490" cy="1524"/>
              <a:chOff x="519" y="218"/>
              <a:chExt cx="490" cy="1524"/>
            </a:xfrm>
          </p:grpSpPr>
          <p:sp>
            <p:nvSpPr>
              <p:cNvPr id="117900" name="Text Box 313"/>
              <p:cNvSpPr txBox="1">
                <a:spLocks noChangeAspect="1" noChangeArrowheads="1"/>
              </p:cNvSpPr>
              <p:nvPr/>
            </p:nvSpPr>
            <p:spPr bwMode="auto">
              <a:xfrm>
                <a:off x="519" y="218"/>
                <a:ext cx="20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latin typeface="Calibri" pitchFamily="34" charset="0"/>
                  </a:rPr>
                  <a:t>5</a:t>
                </a:r>
                <a:r>
                  <a:rPr lang="ja-JP" altLang="en-US" sz="1200">
                    <a:latin typeface="Calibri" pitchFamily="34" charset="0"/>
                  </a:rPr>
                  <a:t>’</a:t>
                </a:r>
                <a:endParaRPr lang="en-US" sz="1200">
                  <a:latin typeface="Calibri" pitchFamily="34" charset="0"/>
                </a:endParaRPr>
              </a:p>
            </p:txBody>
          </p:sp>
          <p:sp>
            <p:nvSpPr>
              <p:cNvPr id="117901" name="Text Box 314"/>
              <p:cNvSpPr txBox="1">
                <a:spLocks noChangeAspect="1" noChangeArrowheads="1"/>
              </p:cNvSpPr>
              <p:nvPr/>
            </p:nvSpPr>
            <p:spPr bwMode="auto">
              <a:xfrm>
                <a:off x="519" y="1566"/>
                <a:ext cx="20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latin typeface="Calibri" pitchFamily="34" charset="0"/>
                  </a:rPr>
                  <a:t>3</a:t>
                </a:r>
                <a:r>
                  <a:rPr lang="ja-JP" altLang="en-US" sz="1200">
                    <a:latin typeface="Calibri" pitchFamily="34" charset="0"/>
                  </a:rPr>
                  <a:t>’</a:t>
                </a:r>
                <a:endParaRPr lang="en-US" sz="1200">
                  <a:latin typeface="Calibri" pitchFamily="34" charset="0"/>
                </a:endParaRPr>
              </a:p>
            </p:txBody>
          </p:sp>
          <p:grpSp>
            <p:nvGrpSpPr>
              <p:cNvPr id="117902" name="Group 315"/>
              <p:cNvGrpSpPr>
                <a:grpSpLocks/>
              </p:cNvGrpSpPr>
              <p:nvPr/>
            </p:nvGrpSpPr>
            <p:grpSpPr bwMode="auto">
              <a:xfrm>
                <a:off x="564" y="375"/>
                <a:ext cx="243" cy="299"/>
                <a:chOff x="564" y="375"/>
                <a:chExt cx="243" cy="299"/>
              </a:xfrm>
            </p:grpSpPr>
            <p:sp>
              <p:nvSpPr>
                <p:cNvPr id="117993" name="AutoShape 316"/>
                <p:cNvSpPr>
                  <a:spLocks noChangeAspect="1" noChangeArrowheads="1"/>
                </p:cNvSpPr>
                <p:nvPr/>
              </p:nvSpPr>
              <p:spPr bwMode="auto">
                <a:xfrm rot="5400000">
                  <a:off x="455" y="484"/>
                  <a:ext cx="299" cy="81"/>
                </a:xfrm>
                <a:prstGeom prst="chevron">
                  <a:avLst>
                    <a:gd name="adj" fmla="val 92284"/>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nvGrpSpPr>
                <p:cNvPr id="117994" name="Group 317"/>
                <p:cNvGrpSpPr>
                  <a:grpSpLocks/>
                </p:cNvGrpSpPr>
                <p:nvPr/>
              </p:nvGrpSpPr>
              <p:grpSpPr bwMode="auto">
                <a:xfrm>
                  <a:off x="619" y="436"/>
                  <a:ext cx="188" cy="173"/>
                  <a:chOff x="619" y="436"/>
                  <a:chExt cx="188" cy="173"/>
                </a:xfrm>
              </p:grpSpPr>
              <p:sp>
                <p:nvSpPr>
                  <p:cNvPr id="117995" name="Rectangle 318"/>
                  <p:cNvSpPr>
                    <a:spLocks noChangeAspect="1" noChangeArrowheads="1"/>
                  </p:cNvSpPr>
                  <p:nvPr/>
                </p:nvSpPr>
                <p:spPr bwMode="auto">
                  <a:xfrm>
                    <a:off x="649" y="470"/>
                    <a:ext cx="126" cy="109"/>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117996" name="Text Box 319"/>
                  <p:cNvSpPr txBox="1">
                    <a:spLocks noChangeAspect="1" noChangeArrowheads="1"/>
                  </p:cNvSpPr>
                  <p:nvPr/>
                </p:nvSpPr>
                <p:spPr bwMode="auto">
                  <a:xfrm>
                    <a:off x="619" y="436"/>
                    <a:ext cx="1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C</a:t>
                    </a:r>
                  </a:p>
                </p:txBody>
              </p:sp>
            </p:grpSp>
          </p:grpSp>
          <p:grpSp>
            <p:nvGrpSpPr>
              <p:cNvPr id="117903" name="Group 320"/>
              <p:cNvGrpSpPr>
                <a:grpSpLocks/>
              </p:cNvGrpSpPr>
              <p:nvPr/>
            </p:nvGrpSpPr>
            <p:grpSpPr bwMode="auto">
              <a:xfrm>
                <a:off x="564" y="605"/>
                <a:ext cx="304" cy="299"/>
                <a:chOff x="564" y="605"/>
                <a:chExt cx="304" cy="299"/>
              </a:xfrm>
            </p:grpSpPr>
            <p:sp>
              <p:nvSpPr>
                <p:cNvPr id="117989" name="AutoShape 321"/>
                <p:cNvSpPr>
                  <a:spLocks noChangeAspect="1" noChangeArrowheads="1"/>
                </p:cNvSpPr>
                <p:nvPr/>
              </p:nvSpPr>
              <p:spPr bwMode="auto">
                <a:xfrm rot="5400000">
                  <a:off x="455" y="714"/>
                  <a:ext cx="299" cy="81"/>
                </a:xfrm>
                <a:prstGeom prst="chevron">
                  <a:avLst>
                    <a:gd name="adj" fmla="val 92284"/>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nvGrpSpPr>
                <p:cNvPr id="117990" name="Group 322"/>
                <p:cNvGrpSpPr>
                  <a:grpSpLocks/>
                </p:cNvGrpSpPr>
                <p:nvPr/>
              </p:nvGrpSpPr>
              <p:grpSpPr bwMode="auto">
                <a:xfrm>
                  <a:off x="649" y="666"/>
                  <a:ext cx="219" cy="173"/>
                  <a:chOff x="649" y="666"/>
                  <a:chExt cx="219" cy="173"/>
                </a:xfrm>
              </p:grpSpPr>
              <p:sp>
                <p:nvSpPr>
                  <p:cNvPr id="117991" name="Rectangle 323"/>
                  <p:cNvSpPr>
                    <a:spLocks noChangeAspect="1" noChangeArrowheads="1"/>
                  </p:cNvSpPr>
                  <p:nvPr/>
                </p:nvSpPr>
                <p:spPr bwMode="auto">
                  <a:xfrm>
                    <a:off x="649" y="700"/>
                    <a:ext cx="219" cy="109"/>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117992" name="Text Box 324"/>
                  <p:cNvSpPr txBox="1">
                    <a:spLocks noChangeAspect="1" noChangeArrowheads="1"/>
                  </p:cNvSpPr>
                  <p:nvPr/>
                </p:nvSpPr>
                <p:spPr bwMode="auto">
                  <a:xfrm>
                    <a:off x="674" y="666"/>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A</a:t>
                    </a:r>
                    <a:endParaRPr lang="en-US" sz="1200">
                      <a:latin typeface="Comic Sans MS" pitchFamily="66" charset="0"/>
                    </a:endParaRPr>
                  </a:p>
                </p:txBody>
              </p:sp>
            </p:grpSp>
          </p:grpSp>
          <p:grpSp>
            <p:nvGrpSpPr>
              <p:cNvPr id="117904" name="Group 325"/>
              <p:cNvGrpSpPr>
                <a:grpSpLocks/>
              </p:cNvGrpSpPr>
              <p:nvPr/>
            </p:nvGrpSpPr>
            <p:grpSpPr bwMode="auto">
              <a:xfrm>
                <a:off x="564" y="835"/>
                <a:ext cx="305" cy="299"/>
                <a:chOff x="564" y="835"/>
                <a:chExt cx="305" cy="299"/>
              </a:xfrm>
            </p:grpSpPr>
            <p:sp>
              <p:nvSpPr>
                <p:cNvPr id="117985" name="AutoShape 326"/>
                <p:cNvSpPr>
                  <a:spLocks noChangeAspect="1" noChangeArrowheads="1"/>
                </p:cNvSpPr>
                <p:nvPr/>
              </p:nvSpPr>
              <p:spPr bwMode="auto">
                <a:xfrm rot="5400000">
                  <a:off x="455" y="944"/>
                  <a:ext cx="299" cy="81"/>
                </a:xfrm>
                <a:prstGeom prst="chevron">
                  <a:avLst>
                    <a:gd name="adj" fmla="val 92284"/>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nvGrpSpPr>
                <p:cNvPr id="117986" name="Group 327"/>
                <p:cNvGrpSpPr>
                  <a:grpSpLocks/>
                </p:cNvGrpSpPr>
                <p:nvPr/>
              </p:nvGrpSpPr>
              <p:grpSpPr bwMode="auto">
                <a:xfrm>
                  <a:off x="649" y="892"/>
                  <a:ext cx="220" cy="173"/>
                  <a:chOff x="649" y="892"/>
                  <a:chExt cx="220" cy="173"/>
                </a:xfrm>
              </p:grpSpPr>
              <p:sp>
                <p:nvSpPr>
                  <p:cNvPr id="117987" name="Rectangle 328"/>
                  <p:cNvSpPr>
                    <a:spLocks noChangeAspect="1" noChangeArrowheads="1"/>
                  </p:cNvSpPr>
                  <p:nvPr/>
                </p:nvSpPr>
                <p:spPr bwMode="auto">
                  <a:xfrm>
                    <a:off x="649" y="930"/>
                    <a:ext cx="220" cy="109"/>
                  </a:xfrm>
                  <a:prstGeom prst="rect">
                    <a:avLst/>
                  </a:prstGeom>
                  <a:solidFill>
                    <a:schemeClr val="folHlink"/>
                  </a:solidFill>
                  <a:ln w="9525">
                    <a:solidFill>
                      <a:schemeClr val="tx1"/>
                    </a:solidFill>
                    <a:miter lim="800000"/>
                    <a:headEnd/>
                    <a:tailEnd/>
                  </a:ln>
                </p:spPr>
                <p:txBody>
                  <a:bodyPr wrap="none" anchor="ctr"/>
                  <a:lstStyle/>
                  <a:p>
                    <a:endParaRPr lang="en-US">
                      <a:latin typeface="Calibri" pitchFamily="34" charset="0"/>
                    </a:endParaRPr>
                  </a:p>
                </p:txBody>
              </p:sp>
              <p:sp>
                <p:nvSpPr>
                  <p:cNvPr id="117988" name="Text Box 329"/>
                  <p:cNvSpPr txBox="1">
                    <a:spLocks noChangeAspect="1" noChangeArrowheads="1"/>
                  </p:cNvSpPr>
                  <p:nvPr/>
                </p:nvSpPr>
                <p:spPr bwMode="auto">
                  <a:xfrm>
                    <a:off x="668" y="892"/>
                    <a:ext cx="1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G</a:t>
                    </a:r>
                    <a:endParaRPr lang="en-US" sz="1200">
                      <a:latin typeface="Comic Sans MS" pitchFamily="66" charset="0"/>
                    </a:endParaRPr>
                  </a:p>
                </p:txBody>
              </p:sp>
            </p:grpSp>
          </p:grpSp>
          <p:grpSp>
            <p:nvGrpSpPr>
              <p:cNvPr id="117905" name="Group 330"/>
              <p:cNvGrpSpPr>
                <a:grpSpLocks/>
              </p:cNvGrpSpPr>
              <p:nvPr/>
            </p:nvGrpSpPr>
            <p:grpSpPr bwMode="auto">
              <a:xfrm>
                <a:off x="564" y="1298"/>
                <a:ext cx="235" cy="299"/>
                <a:chOff x="564" y="1298"/>
                <a:chExt cx="235" cy="299"/>
              </a:xfrm>
            </p:grpSpPr>
            <p:sp>
              <p:nvSpPr>
                <p:cNvPr id="117981" name="AutoShape 331"/>
                <p:cNvSpPr>
                  <a:spLocks noChangeAspect="1" noChangeArrowheads="1"/>
                </p:cNvSpPr>
                <p:nvPr/>
              </p:nvSpPr>
              <p:spPr bwMode="auto">
                <a:xfrm rot="5400000">
                  <a:off x="455" y="1407"/>
                  <a:ext cx="299" cy="81"/>
                </a:xfrm>
                <a:prstGeom prst="chevron">
                  <a:avLst>
                    <a:gd name="adj" fmla="val 92284"/>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nvGrpSpPr>
                <p:cNvPr id="117982" name="Group 332"/>
                <p:cNvGrpSpPr>
                  <a:grpSpLocks/>
                </p:cNvGrpSpPr>
                <p:nvPr/>
              </p:nvGrpSpPr>
              <p:grpSpPr bwMode="auto">
                <a:xfrm>
                  <a:off x="627" y="1363"/>
                  <a:ext cx="172" cy="173"/>
                  <a:chOff x="627" y="1363"/>
                  <a:chExt cx="172" cy="173"/>
                </a:xfrm>
              </p:grpSpPr>
              <p:sp>
                <p:nvSpPr>
                  <p:cNvPr id="117983" name="Rectangle 333"/>
                  <p:cNvSpPr>
                    <a:spLocks noChangeAspect="1" noChangeArrowheads="1"/>
                  </p:cNvSpPr>
                  <p:nvPr/>
                </p:nvSpPr>
                <p:spPr bwMode="auto">
                  <a:xfrm>
                    <a:off x="650" y="1393"/>
                    <a:ext cx="125" cy="109"/>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117984" name="Text Box 334"/>
                  <p:cNvSpPr txBox="1">
                    <a:spLocks noChangeAspect="1" noChangeArrowheads="1"/>
                  </p:cNvSpPr>
                  <p:nvPr/>
                </p:nvSpPr>
                <p:spPr bwMode="auto">
                  <a:xfrm>
                    <a:off x="627" y="1363"/>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T</a:t>
                    </a:r>
                  </a:p>
                </p:txBody>
              </p:sp>
            </p:grpSp>
          </p:grpSp>
          <p:grpSp>
            <p:nvGrpSpPr>
              <p:cNvPr id="117906" name="Group 335"/>
              <p:cNvGrpSpPr>
                <a:grpSpLocks noChangeAspect="1"/>
              </p:cNvGrpSpPr>
              <p:nvPr/>
            </p:nvGrpSpPr>
            <p:grpSpPr bwMode="auto">
              <a:xfrm>
                <a:off x="776" y="505"/>
                <a:ext cx="135" cy="33"/>
                <a:chOff x="1351" y="771"/>
                <a:chExt cx="225" cy="56"/>
              </a:xfrm>
            </p:grpSpPr>
            <p:grpSp>
              <p:nvGrpSpPr>
                <p:cNvPr id="117966" name="Group 336"/>
                <p:cNvGrpSpPr>
                  <a:grpSpLocks noChangeAspect="1"/>
                </p:cNvGrpSpPr>
                <p:nvPr/>
              </p:nvGrpSpPr>
              <p:grpSpPr bwMode="auto">
                <a:xfrm>
                  <a:off x="1351" y="771"/>
                  <a:ext cx="225" cy="0"/>
                  <a:chOff x="1351" y="771"/>
                  <a:chExt cx="225" cy="0"/>
                </a:xfrm>
              </p:grpSpPr>
              <p:sp>
                <p:nvSpPr>
                  <p:cNvPr id="117977" name="Line 337"/>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78" name="Line 338"/>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79" name="Line 339"/>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80" name="Line 340"/>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7967" name="Group 341"/>
                <p:cNvGrpSpPr>
                  <a:grpSpLocks noChangeAspect="1"/>
                </p:cNvGrpSpPr>
                <p:nvPr/>
              </p:nvGrpSpPr>
              <p:grpSpPr bwMode="auto">
                <a:xfrm>
                  <a:off x="1351" y="799"/>
                  <a:ext cx="225" cy="0"/>
                  <a:chOff x="1351" y="771"/>
                  <a:chExt cx="225" cy="0"/>
                </a:xfrm>
              </p:grpSpPr>
              <p:sp>
                <p:nvSpPr>
                  <p:cNvPr id="117973" name="Line 342"/>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74" name="Line 343"/>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75" name="Line 344"/>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76" name="Line 345"/>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7968" name="Group 346"/>
                <p:cNvGrpSpPr>
                  <a:grpSpLocks noChangeAspect="1"/>
                </p:cNvGrpSpPr>
                <p:nvPr/>
              </p:nvGrpSpPr>
              <p:grpSpPr bwMode="auto">
                <a:xfrm>
                  <a:off x="1351" y="827"/>
                  <a:ext cx="225" cy="0"/>
                  <a:chOff x="1351" y="771"/>
                  <a:chExt cx="225" cy="0"/>
                </a:xfrm>
              </p:grpSpPr>
              <p:sp>
                <p:nvSpPr>
                  <p:cNvPr id="117969" name="Line 347"/>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70" name="Line 348"/>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71" name="Line 349"/>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72" name="Line 350"/>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nvGrpSpPr>
              <p:cNvPr id="117907" name="Group 351"/>
              <p:cNvGrpSpPr>
                <a:grpSpLocks noChangeAspect="1"/>
              </p:cNvGrpSpPr>
              <p:nvPr/>
            </p:nvGrpSpPr>
            <p:grpSpPr bwMode="auto">
              <a:xfrm>
                <a:off x="872" y="740"/>
                <a:ext cx="135" cy="19"/>
                <a:chOff x="1511" y="1163"/>
                <a:chExt cx="225" cy="32"/>
              </a:xfrm>
            </p:grpSpPr>
            <p:grpSp>
              <p:nvGrpSpPr>
                <p:cNvPr id="117956" name="Group 352"/>
                <p:cNvGrpSpPr>
                  <a:grpSpLocks noChangeAspect="1"/>
                </p:cNvGrpSpPr>
                <p:nvPr/>
              </p:nvGrpSpPr>
              <p:grpSpPr bwMode="auto">
                <a:xfrm>
                  <a:off x="1511" y="1163"/>
                  <a:ext cx="225" cy="0"/>
                  <a:chOff x="1351" y="771"/>
                  <a:chExt cx="225" cy="0"/>
                </a:xfrm>
              </p:grpSpPr>
              <p:sp>
                <p:nvSpPr>
                  <p:cNvPr id="117962" name="Line 353"/>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63" name="Line 354"/>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64" name="Line 355"/>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65" name="Line 356"/>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7957" name="Group 357"/>
                <p:cNvGrpSpPr>
                  <a:grpSpLocks noChangeAspect="1"/>
                </p:cNvGrpSpPr>
                <p:nvPr/>
              </p:nvGrpSpPr>
              <p:grpSpPr bwMode="auto">
                <a:xfrm>
                  <a:off x="1511" y="1195"/>
                  <a:ext cx="225" cy="0"/>
                  <a:chOff x="1351" y="771"/>
                  <a:chExt cx="225" cy="0"/>
                </a:xfrm>
              </p:grpSpPr>
              <p:sp>
                <p:nvSpPr>
                  <p:cNvPr id="117958" name="Line 358"/>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59" name="Line 359"/>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60" name="Line 360"/>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61" name="Line 361"/>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nvGrpSpPr>
              <p:cNvPr id="2" name="Group 362"/>
              <p:cNvGrpSpPr>
                <a:grpSpLocks/>
              </p:cNvGrpSpPr>
              <p:nvPr/>
            </p:nvGrpSpPr>
            <p:grpSpPr bwMode="auto">
              <a:xfrm>
                <a:off x="564" y="1067"/>
                <a:ext cx="305" cy="300"/>
                <a:chOff x="564" y="1067"/>
                <a:chExt cx="305" cy="300"/>
              </a:xfrm>
            </p:grpSpPr>
            <p:sp>
              <p:nvSpPr>
                <p:cNvPr id="117952" name="AutoShape 363"/>
                <p:cNvSpPr>
                  <a:spLocks noChangeAspect="1" noChangeArrowheads="1"/>
                </p:cNvSpPr>
                <p:nvPr/>
              </p:nvSpPr>
              <p:spPr bwMode="auto">
                <a:xfrm rot="5400000">
                  <a:off x="455" y="1176"/>
                  <a:ext cx="300" cy="81"/>
                </a:xfrm>
                <a:prstGeom prst="chevron">
                  <a:avLst>
                    <a:gd name="adj" fmla="val 92593"/>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grpSp>
              <p:nvGrpSpPr>
                <p:cNvPr id="117953" name="Group 364"/>
                <p:cNvGrpSpPr>
                  <a:grpSpLocks/>
                </p:cNvGrpSpPr>
                <p:nvPr/>
              </p:nvGrpSpPr>
              <p:grpSpPr bwMode="auto">
                <a:xfrm>
                  <a:off x="649" y="1128"/>
                  <a:ext cx="220" cy="173"/>
                  <a:chOff x="649" y="1128"/>
                  <a:chExt cx="220" cy="173"/>
                </a:xfrm>
              </p:grpSpPr>
              <p:sp>
                <p:nvSpPr>
                  <p:cNvPr id="117954" name="Rectangle 365"/>
                  <p:cNvSpPr>
                    <a:spLocks noChangeAspect="1" noChangeArrowheads="1"/>
                  </p:cNvSpPr>
                  <p:nvPr/>
                </p:nvSpPr>
                <p:spPr bwMode="auto">
                  <a:xfrm>
                    <a:off x="649" y="1163"/>
                    <a:ext cx="220" cy="109"/>
                  </a:xfrm>
                  <a:prstGeom prst="rect">
                    <a:avLst/>
                  </a:prstGeom>
                  <a:solidFill>
                    <a:schemeClr val="folHlink"/>
                  </a:solidFill>
                  <a:ln w="9525">
                    <a:solidFill>
                      <a:schemeClr val="tx1"/>
                    </a:solidFill>
                    <a:miter lim="800000"/>
                    <a:headEnd/>
                    <a:tailEnd/>
                  </a:ln>
                </p:spPr>
                <p:txBody>
                  <a:bodyPr wrap="none" anchor="ctr"/>
                  <a:lstStyle/>
                  <a:p>
                    <a:endParaRPr lang="en-US">
                      <a:latin typeface="Calibri" pitchFamily="34" charset="0"/>
                    </a:endParaRPr>
                  </a:p>
                </p:txBody>
              </p:sp>
              <p:sp>
                <p:nvSpPr>
                  <p:cNvPr id="117955" name="Text Box 366"/>
                  <p:cNvSpPr txBox="1">
                    <a:spLocks noChangeAspect="1" noChangeArrowheads="1"/>
                  </p:cNvSpPr>
                  <p:nvPr/>
                </p:nvSpPr>
                <p:spPr bwMode="auto">
                  <a:xfrm>
                    <a:off x="668" y="1128"/>
                    <a:ext cx="1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G</a:t>
                    </a:r>
                    <a:endParaRPr lang="en-US" sz="1200"/>
                  </a:p>
                </p:txBody>
              </p:sp>
            </p:grpSp>
          </p:grpSp>
          <p:grpSp>
            <p:nvGrpSpPr>
              <p:cNvPr id="117909" name="Group 367"/>
              <p:cNvGrpSpPr>
                <a:grpSpLocks noChangeAspect="1"/>
              </p:cNvGrpSpPr>
              <p:nvPr/>
            </p:nvGrpSpPr>
            <p:grpSpPr bwMode="auto">
              <a:xfrm>
                <a:off x="874" y="972"/>
                <a:ext cx="135" cy="34"/>
                <a:chOff x="1351" y="771"/>
                <a:chExt cx="225" cy="56"/>
              </a:xfrm>
            </p:grpSpPr>
            <p:grpSp>
              <p:nvGrpSpPr>
                <p:cNvPr id="117937" name="Group 368"/>
                <p:cNvGrpSpPr>
                  <a:grpSpLocks noChangeAspect="1"/>
                </p:cNvGrpSpPr>
                <p:nvPr/>
              </p:nvGrpSpPr>
              <p:grpSpPr bwMode="auto">
                <a:xfrm>
                  <a:off x="1351" y="771"/>
                  <a:ext cx="225" cy="0"/>
                  <a:chOff x="1351" y="771"/>
                  <a:chExt cx="225" cy="0"/>
                </a:xfrm>
              </p:grpSpPr>
              <p:sp>
                <p:nvSpPr>
                  <p:cNvPr id="117948" name="Line 369"/>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49" name="Line 370"/>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50" name="Line 371"/>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51" name="Line 372"/>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7938" name="Group 373"/>
                <p:cNvGrpSpPr>
                  <a:grpSpLocks noChangeAspect="1"/>
                </p:cNvGrpSpPr>
                <p:nvPr/>
              </p:nvGrpSpPr>
              <p:grpSpPr bwMode="auto">
                <a:xfrm>
                  <a:off x="1351" y="799"/>
                  <a:ext cx="225" cy="0"/>
                  <a:chOff x="1351" y="771"/>
                  <a:chExt cx="225" cy="0"/>
                </a:xfrm>
              </p:grpSpPr>
              <p:sp>
                <p:nvSpPr>
                  <p:cNvPr id="117944" name="Line 374"/>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45" name="Line 375"/>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46" name="Line 376"/>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47" name="Line 377"/>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7939" name="Group 378"/>
                <p:cNvGrpSpPr>
                  <a:grpSpLocks noChangeAspect="1"/>
                </p:cNvGrpSpPr>
                <p:nvPr/>
              </p:nvGrpSpPr>
              <p:grpSpPr bwMode="auto">
                <a:xfrm>
                  <a:off x="1351" y="827"/>
                  <a:ext cx="225" cy="0"/>
                  <a:chOff x="1351" y="771"/>
                  <a:chExt cx="225" cy="0"/>
                </a:xfrm>
              </p:grpSpPr>
              <p:sp>
                <p:nvSpPr>
                  <p:cNvPr id="3" name="Line 379"/>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41" name="Line 380"/>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42" name="Line 381"/>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43" name="Line 382"/>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nvGrpSpPr>
              <p:cNvPr id="117910" name="Group 383"/>
              <p:cNvGrpSpPr>
                <a:grpSpLocks noChangeAspect="1"/>
              </p:cNvGrpSpPr>
              <p:nvPr/>
            </p:nvGrpSpPr>
            <p:grpSpPr bwMode="auto">
              <a:xfrm>
                <a:off x="874" y="1198"/>
                <a:ext cx="135" cy="33"/>
                <a:chOff x="1351" y="771"/>
                <a:chExt cx="225" cy="56"/>
              </a:xfrm>
            </p:grpSpPr>
            <p:grpSp>
              <p:nvGrpSpPr>
                <p:cNvPr id="117922" name="Group 384"/>
                <p:cNvGrpSpPr>
                  <a:grpSpLocks noChangeAspect="1"/>
                </p:cNvGrpSpPr>
                <p:nvPr/>
              </p:nvGrpSpPr>
              <p:grpSpPr bwMode="auto">
                <a:xfrm>
                  <a:off x="1351" y="771"/>
                  <a:ext cx="225" cy="0"/>
                  <a:chOff x="1351" y="771"/>
                  <a:chExt cx="225" cy="0"/>
                </a:xfrm>
              </p:grpSpPr>
              <p:sp>
                <p:nvSpPr>
                  <p:cNvPr id="117933" name="Line 385"/>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34" name="Line 386"/>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35" name="Line 387"/>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36" name="Line 388"/>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7923" name="Group 389"/>
                <p:cNvGrpSpPr>
                  <a:grpSpLocks noChangeAspect="1"/>
                </p:cNvGrpSpPr>
                <p:nvPr/>
              </p:nvGrpSpPr>
              <p:grpSpPr bwMode="auto">
                <a:xfrm>
                  <a:off x="1351" y="799"/>
                  <a:ext cx="225" cy="0"/>
                  <a:chOff x="1351" y="771"/>
                  <a:chExt cx="225" cy="0"/>
                </a:xfrm>
              </p:grpSpPr>
              <p:sp>
                <p:nvSpPr>
                  <p:cNvPr id="117929" name="Line 390"/>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30" name="Line 391"/>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31" name="Line 392"/>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32" name="Line 393"/>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7924" name="Group 394"/>
                <p:cNvGrpSpPr>
                  <a:grpSpLocks noChangeAspect="1"/>
                </p:cNvGrpSpPr>
                <p:nvPr/>
              </p:nvGrpSpPr>
              <p:grpSpPr bwMode="auto">
                <a:xfrm>
                  <a:off x="1351" y="827"/>
                  <a:ext cx="225" cy="0"/>
                  <a:chOff x="1351" y="771"/>
                  <a:chExt cx="225" cy="0"/>
                </a:xfrm>
              </p:grpSpPr>
              <p:sp>
                <p:nvSpPr>
                  <p:cNvPr id="117925" name="Line 395"/>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26" name="Line 396"/>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27" name="Line 397"/>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28" name="Line 398"/>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nvGrpSpPr>
              <p:cNvPr id="117911" name="Group 399"/>
              <p:cNvGrpSpPr>
                <a:grpSpLocks noChangeAspect="1"/>
              </p:cNvGrpSpPr>
              <p:nvPr/>
            </p:nvGrpSpPr>
            <p:grpSpPr bwMode="auto">
              <a:xfrm>
                <a:off x="776" y="1437"/>
                <a:ext cx="135" cy="19"/>
                <a:chOff x="1511" y="1163"/>
                <a:chExt cx="225" cy="32"/>
              </a:xfrm>
            </p:grpSpPr>
            <p:grpSp>
              <p:nvGrpSpPr>
                <p:cNvPr id="117912" name="Group 400"/>
                <p:cNvGrpSpPr>
                  <a:grpSpLocks noChangeAspect="1"/>
                </p:cNvGrpSpPr>
                <p:nvPr/>
              </p:nvGrpSpPr>
              <p:grpSpPr bwMode="auto">
                <a:xfrm>
                  <a:off x="1511" y="1163"/>
                  <a:ext cx="225" cy="0"/>
                  <a:chOff x="1351" y="771"/>
                  <a:chExt cx="225" cy="0"/>
                </a:xfrm>
              </p:grpSpPr>
              <p:sp>
                <p:nvSpPr>
                  <p:cNvPr id="117918" name="Line 401"/>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19" name="Line 402"/>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20" name="Line 403"/>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21" name="Line 404"/>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7913" name="Group 405"/>
                <p:cNvGrpSpPr>
                  <a:grpSpLocks noChangeAspect="1"/>
                </p:cNvGrpSpPr>
                <p:nvPr/>
              </p:nvGrpSpPr>
              <p:grpSpPr bwMode="auto">
                <a:xfrm>
                  <a:off x="1511" y="1195"/>
                  <a:ext cx="225" cy="0"/>
                  <a:chOff x="1351" y="771"/>
                  <a:chExt cx="225" cy="0"/>
                </a:xfrm>
              </p:grpSpPr>
              <p:sp>
                <p:nvSpPr>
                  <p:cNvPr id="117914" name="Line 406"/>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15" name="Line 407"/>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16" name="Line 408"/>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917" name="Line 409"/>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sp>
          <p:nvSpPr>
            <p:cNvPr id="117899" name="Text Box 555"/>
            <p:cNvSpPr txBox="1">
              <a:spLocks noChangeArrowheads="1"/>
            </p:cNvSpPr>
            <p:nvPr/>
          </p:nvSpPr>
          <p:spPr bwMode="auto">
            <a:xfrm>
              <a:off x="166" y="3818"/>
              <a:ext cx="33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b="1">
                  <a:solidFill>
                    <a:srgbClr val="FF7518"/>
                  </a:solidFill>
                  <a:latin typeface="Calibri" pitchFamily="34" charset="0"/>
                </a:rPr>
                <a:t>old</a:t>
              </a:r>
            </a:p>
          </p:txBody>
        </p:sp>
      </p:grpSp>
      <p:grpSp>
        <p:nvGrpSpPr>
          <p:cNvPr id="117908" name="Group 558"/>
          <p:cNvGrpSpPr>
            <a:grpSpLocks/>
          </p:cNvGrpSpPr>
          <p:nvPr/>
        </p:nvGrpSpPr>
        <p:grpSpPr bwMode="auto">
          <a:xfrm>
            <a:off x="1096963" y="3673475"/>
            <a:ext cx="858837" cy="2727325"/>
            <a:chOff x="691" y="2314"/>
            <a:chExt cx="541" cy="1718"/>
          </a:xfrm>
        </p:grpSpPr>
        <p:grpSp>
          <p:nvGrpSpPr>
            <p:cNvPr id="117869" name="Group 541"/>
            <p:cNvGrpSpPr>
              <a:grpSpLocks/>
            </p:cNvGrpSpPr>
            <p:nvPr/>
          </p:nvGrpSpPr>
          <p:grpSpPr bwMode="auto">
            <a:xfrm>
              <a:off x="691" y="2314"/>
              <a:ext cx="401" cy="1524"/>
              <a:chOff x="1395" y="1914"/>
              <a:chExt cx="401" cy="1524"/>
            </a:xfrm>
          </p:grpSpPr>
          <p:sp>
            <p:nvSpPr>
              <p:cNvPr id="117871" name="Text Box 509"/>
              <p:cNvSpPr txBox="1">
                <a:spLocks noChangeAspect="1" noChangeArrowheads="1"/>
              </p:cNvSpPr>
              <p:nvPr/>
            </p:nvSpPr>
            <p:spPr bwMode="auto">
              <a:xfrm>
                <a:off x="1592" y="3262"/>
                <a:ext cx="20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latin typeface="Calibri" pitchFamily="34" charset="0"/>
                  </a:rPr>
                  <a:t>5</a:t>
                </a:r>
                <a:r>
                  <a:rPr lang="ja-JP" altLang="en-US" sz="1200">
                    <a:latin typeface="Calibri" pitchFamily="34" charset="0"/>
                  </a:rPr>
                  <a:t>’</a:t>
                </a:r>
                <a:endParaRPr lang="en-US" sz="900">
                  <a:latin typeface="Calibri" pitchFamily="34" charset="0"/>
                </a:endParaRPr>
              </a:p>
            </p:txBody>
          </p:sp>
          <p:sp>
            <p:nvSpPr>
              <p:cNvPr id="117872" name="Text Box 510"/>
              <p:cNvSpPr txBox="1">
                <a:spLocks noChangeAspect="1" noChangeArrowheads="1"/>
              </p:cNvSpPr>
              <p:nvPr/>
            </p:nvSpPr>
            <p:spPr bwMode="auto">
              <a:xfrm>
                <a:off x="1592" y="1914"/>
                <a:ext cx="20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latin typeface="Calibri" pitchFamily="34" charset="0"/>
                  </a:rPr>
                  <a:t>3</a:t>
                </a:r>
                <a:r>
                  <a:rPr lang="ja-JP" altLang="en-US" sz="1200">
                    <a:latin typeface="Calibri" pitchFamily="34" charset="0"/>
                  </a:rPr>
                  <a:t>’</a:t>
                </a:r>
                <a:endParaRPr lang="en-US" sz="1200">
                  <a:latin typeface="Calibri" pitchFamily="34" charset="0"/>
                </a:endParaRPr>
              </a:p>
            </p:txBody>
          </p:sp>
          <p:grpSp>
            <p:nvGrpSpPr>
              <p:cNvPr id="117873" name="Group 540"/>
              <p:cNvGrpSpPr>
                <a:grpSpLocks/>
              </p:cNvGrpSpPr>
              <p:nvPr/>
            </p:nvGrpSpPr>
            <p:grpSpPr bwMode="auto">
              <a:xfrm>
                <a:off x="1469" y="2301"/>
                <a:ext cx="234" cy="299"/>
                <a:chOff x="1469" y="2301"/>
                <a:chExt cx="234" cy="299"/>
              </a:xfrm>
            </p:grpSpPr>
            <p:grpSp>
              <p:nvGrpSpPr>
                <p:cNvPr id="117894" name="Group 512"/>
                <p:cNvGrpSpPr>
                  <a:grpSpLocks/>
                </p:cNvGrpSpPr>
                <p:nvPr/>
              </p:nvGrpSpPr>
              <p:grpSpPr bwMode="auto">
                <a:xfrm>
                  <a:off x="1469" y="2362"/>
                  <a:ext cx="172" cy="173"/>
                  <a:chOff x="989" y="666"/>
                  <a:chExt cx="172" cy="173"/>
                </a:xfrm>
              </p:grpSpPr>
              <p:sp>
                <p:nvSpPr>
                  <p:cNvPr id="117896" name="Rectangle 513"/>
                  <p:cNvSpPr>
                    <a:spLocks noChangeAspect="1" noChangeArrowheads="1"/>
                  </p:cNvSpPr>
                  <p:nvPr/>
                </p:nvSpPr>
                <p:spPr bwMode="auto">
                  <a:xfrm>
                    <a:off x="1011" y="700"/>
                    <a:ext cx="125" cy="109"/>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117897" name="Text Box 514"/>
                  <p:cNvSpPr txBox="1">
                    <a:spLocks noChangeAspect="1" noChangeArrowheads="1"/>
                  </p:cNvSpPr>
                  <p:nvPr/>
                </p:nvSpPr>
                <p:spPr bwMode="auto">
                  <a:xfrm>
                    <a:off x="989" y="666"/>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T</a:t>
                    </a:r>
                  </a:p>
                </p:txBody>
              </p:sp>
            </p:grpSp>
            <p:sp>
              <p:nvSpPr>
                <p:cNvPr id="117895" name="AutoShape 515"/>
                <p:cNvSpPr>
                  <a:spLocks noChangeAspect="1" noChangeArrowheads="1"/>
                </p:cNvSpPr>
                <p:nvPr/>
              </p:nvSpPr>
              <p:spPr bwMode="auto">
                <a:xfrm rot="16200000" flipV="1">
                  <a:off x="1512" y="2410"/>
                  <a:ext cx="299" cy="82"/>
                </a:xfrm>
                <a:prstGeom prst="chevron">
                  <a:avLst>
                    <a:gd name="adj" fmla="val 91159"/>
                  </a:avLst>
                </a:prstGeom>
                <a:solidFill>
                  <a:schemeClr val="bg2"/>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117874" name="Group 539"/>
              <p:cNvGrpSpPr>
                <a:grpSpLocks/>
              </p:cNvGrpSpPr>
              <p:nvPr/>
            </p:nvGrpSpPr>
            <p:grpSpPr bwMode="auto">
              <a:xfrm>
                <a:off x="1461" y="2531"/>
                <a:ext cx="243" cy="299"/>
                <a:chOff x="1461" y="2531"/>
                <a:chExt cx="243" cy="299"/>
              </a:xfrm>
            </p:grpSpPr>
            <p:grpSp>
              <p:nvGrpSpPr>
                <p:cNvPr id="117890" name="Group 517"/>
                <p:cNvGrpSpPr>
                  <a:grpSpLocks/>
                </p:cNvGrpSpPr>
                <p:nvPr/>
              </p:nvGrpSpPr>
              <p:grpSpPr bwMode="auto">
                <a:xfrm>
                  <a:off x="1461" y="2588"/>
                  <a:ext cx="188" cy="173"/>
                  <a:chOff x="981" y="892"/>
                  <a:chExt cx="188" cy="173"/>
                </a:xfrm>
              </p:grpSpPr>
              <p:sp>
                <p:nvSpPr>
                  <p:cNvPr id="117892" name="Rectangle 518"/>
                  <p:cNvSpPr>
                    <a:spLocks noChangeAspect="1" noChangeArrowheads="1"/>
                  </p:cNvSpPr>
                  <p:nvPr/>
                </p:nvSpPr>
                <p:spPr bwMode="auto">
                  <a:xfrm>
                    <a:off x="1011" y="930"/>
                    <a:ext cx="125" cy="109"/>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117893" name="Text Box 519"/>
                  <p:cNvSpPr txBox="1">
                    <a:spLocks noChangeAspect="1" noChangeArrowheads="1"/>
                  </p:cNvSpPr>
                  <p:nvPr/>
                </p:nvSpPr>
                <p:spPr bwMode="auto">
                  <a:xfrm>
                    <a:off x="981" y="892"/>
                    <a:ext cx="1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C</a:t>
                    </a:r>
                  </a:p>
                </p:txBody>
              </p:sp>
            </p:grpSp>
            <p:sp>
              <p:nvSpPr>
                <p:cNvPr id="117891" name="AutoShape 520"/>
                <p:cNvSpPr>
                  <a:spLocks noChangeAspect="1" noChangeArrowheads="1"/>
                </p:cNvSpPr>
                <p:nvPr/>
              </p:nvSpPr>
              <p:spPr bwMode="auto">
                <a:xfrm rot="16200000" flipV="1">
                  <a:off x="1513" y="2640"/>
                  <a:ext cx="299" cy="82"/>
                </a:xfrm>
                <a:prstGeom prst="chevron">
                  <a:avLst>
                    <a:gd name="adj" fmla="val 91159"/>
                  </a:avLst>
                </a:prstGeom>
                <a:solidFill>
                  <a:schemeClr val="bg2"/>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117875" name="Group 537"/>
              <p:cNvGrpSpPr>
                <a:grpSpLocks/>
              </p:cNvGrpSpPr>
              <p:nvPr/>
            </p:nvGrpSpPr>
            <p:grpSpPr bwMode="auto">
              <a:xfrm>
                <a:off x="1396" y="2996"/>
                <a:ext cx="306" cy="299"/>
                <a:chOff x="1396" y="2996"/>
                <a:chExt cx="306" cy="299"/>
              </a:xfrm>
            </p:grpSpPr>
            <p:grpSp>
              <p:nvGrpSpPr>
                <p:cNvPr id="117886" name="Group 522"/>
                <p:cNvGrpSpPr>
                  <a:grpSpLocks/>
                </p:cNvGrpSpPr>
                <p:nvPr/>
              </p:nvGrpSpPr>
              <p:grpSpPr bwMode="auto">
                <a:xfrm>
                  <a:off x="1396" y="3059"/>
                  <a:ext cx="220" cy="173"/>
                  <a:chOff x="916" y="1363"/>
                  <a:chExt cx="220" cy="173"/>
                </a:xfrm>
              </p:grpSpPr>
              <p:sp>
                <p:nvSpPr>
                  <p:cNvPr id="117888" name="Rectangle 523"/>
                  <p:cNvSpPr>
                    <a:spLocks noChangeAspect="1" noChangeArrowheads="1"/>
                  </p:cNvSpPr>
                  <p:nvPr/>
                </p:nvSpPr>
                <p:spPr bwMode="auto">
                  <a:xfrm>
                    <a:off x="916" y="1395"/>
                    <a:ext cx="220" cy="109"/>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117889" name="Text Box 524"/>
                  <p:cNvSpPr txBox="1">
                    <a:spLocks noChangeAspect="1" noChangeArrowheads="1"/>
                  </p:cNvSpPr>
                  <p:nvPr/>
                </p:nvSpPr>
                <p:spPr bwMode="auto">
                  <a:xfrm>
                    <a:off x="940" y="1363"/>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A</a:t>
                    </a:r>
                    <a:endParaRPr lang="en-US" sz="1200">
                      <a:latin typeface="Comic Sans MS" pitchFamily="66" charset="0"/>
                    </a:endParaRPr>
                  </a:p>
                </p:txBody>
              </p:sp>
            </p:grpSp>
            <p:sp>
              <p:nvSpPr>
                <p:cNvPr id="117887" name="AutoShape 525"/>
                <p:cNvSpPr>
                  <a:spLocks noChangeAspect="1" noChangeArrowheads="1"/>
                </p:cNvSpPr>
                <p:nvPr/>
              </p:nvSpPr>
              <p:spPr bwMode="auto">
                <a:xfrm rot="16200000" flipV="1">
                  <a:off x="1512" y="3105"/>
                  <a:ext cx="299" cy="81"/>
                </a:xfrm>
                <a:prstGeom prst="chevron">
                  <a:avLst>
                    <a:gd name="adj" fmla="val 92284"/>
                  </a:avLst>
                </a:prstGeom>
                <a:solidFill>
                  <a:schemeClr val="bg2"/>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117876" name="Group 536"/>
              <p:cNvGrpSpPr>
                <a:grpSpLocks/>
              </p:cNvGrpSpPr>
              <p:nvPr/>
            </p:nvGrpSpPr>
            <p:grpSpPr bwMode="auto">
              <a:xfrm>
                <a:off x="1395" y="2071"/>
                <a:ext cx="309" cy="299"/>
                <a:chOff x="1395" y="2071"/>
                <a:chExt cx="309" cy="299"/>
              </a:xfrm>
            </p:grpSpPr>
            <p:sp>
              <p:nvSpPr>
                <p:cNvPr id="117882" name="AutoShape 527"/>
                <p:cNvSpPr>
                  <a:spLocks noChangeAspect="1" noChangeArrowheads="1"/>
                </p:cNvSpPr>
                <p:nvPr/>
              </p:nvSpPr>
              <p:spPr bwMode="auto">
                <a:xfrm rot="16200000" flipV="1">
                  <a:off x="1513" y="2180"/>
                  <a:ext cx="299" cy="82"/>
                </a:xfrm>
                <a:prstGeom prst="chevron">
                  <a:avLst>
                    <a:gd name="adj" fmla="val 91159"/>
                  </a:avLst>
                </a:prstGeom>
                <a:solidFill>
                  <a:schemeClr val="bg2"/>
                </a:solidFill>
                <a:ln w="9525">
                  <a:solidFill>
                    <a:schemeClr val="tx1"/>
                  </a:solidFill>
                  <a:miter lim="800000"/>
                  <a:headEnd/>
                  <a:tailEnd/>
                </a:ln>
              </p:spPr>
              <p:txBody>
                <a:bodyPr wrap="none" anchor="ctr"/>
                <a:lstStyle/>
                <a:p>
                  <a:endParaRPr lang="en-US">
                    <a:latin typeface="Calibri" pitchFamily="34" charset="0"/>
                  </a:endParaRPr>
                </a:p>
              </p:txBody>
            </p:sp>
            <p:grpSp>
              <p:nvGrpSpPr>
                <p:cNvPr id="117883" name="Group 528"/>
                <p:cNvGrpSpPr>
                  <a:grpSpLocks/>
                </p:cNvGrpSpPr>
                <p:nvPr/>
              </p:nvGrpSpPr>
              <p:grpSpPr bwMode="auto">
                <a:xfrm>
                  <a:off x="1395" y="2132"/>
                  <a:ext cx="220" cy="173"/>
                  <a:chOff x="915" y="436"/>
                  <a:chExt cx="220" cy="173"/>
                </a:xfrm>
              </p:grpSpPr>
              <p:sp>
                <p:nvSpPr>
                  <p:cNvPr id="117884" name="Rectangle 529"/>
                  <p:cNvSpPr>
                    <a:spLocks noChangeAspect="1" noChangeArrowheads="1"/>
                  </p:cNvSpPr>
                  <p:nvPr/>
                </p:nvSpPr>
                <p:spPr bwMode="auto">
                  <a:xfrm>
                    <a:off x="915" y="470"/>
                    <a:ext cx="220" cy="109"/>
                  </a:xfrm>
                  <a:prstGeom prst="rect">
                    <a:avLst/>
                  </a:prstGeom>
                  <a:solidFill>
                    <a:schemeClr val="folHlink"/>
                  </a:solidFill>
                  <a:ln w="9525">
                    <a:solidFill>
                      <a:schemeClr val="tx1"/>
                    </a:solidFill>
                    <a:miter lim="800000"/>
                    <a:headEnd/>
                    <a:tailEnd/>
                  </a:ln>
                </p:spPr>
                <p:txBody>
                  <a:bodyPr wrap="none" anchor="ctr"/>
                  <a:lstStyle/>
                  <a:p>
                    <a:endParaRPr lang="en-US">
                      <a:latin typeface="Calibri" pitchFamily="34" charset="0"/>
                    </a:endParaRPr>
                  </a:p>
                </p:txBody>
              </p:sp>
              <p:sp>
                <p:nvSpPr>
                  <p:cNvPr id="117885" name="Text Box 530"/>
                  <p:cNvSpPr txBox="1">
                    <a:spLocks noChangeAspect="1" noChangeArrowheads="1"/>
                  </p:cNvSpPr>
                  <p:nvPr/>
                </p:nvSpPr>
                <p:spPr bwMode="auto">
                  <a:xfrm>
                    <a:off x="932" y="436"/>
                    <a:ext cx="1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G</a:t>
                    </a:r>
                    <a:endParaRPr lang="en-US" sz="1200">
                      <a:latin typeface="Comic Sans MS" pitchFamily="66" charset="0"/>
                    </a:endParaRPr>
                  </a:p>
                </p:txBody>
              </p:sp>
            </p:grpSp>
          </p:grpSp>
          <p:grpSp>
            <p:nvGrpSpPr>
              <p:cNvPr id="117877" name="Group 538"/>
              <p:cNvGrpSpPr>
                <a:grpSpLocks/>
              </p:cNvGrpSpPr>
              <p:nvPr/>
            </p:nvGrpSpPr>
            <p:grpSpPr bwMode="auto">
              <a:xfrm>
                <a:off x="1461" y="2763"/>
                <a:ext cx="243" cy="300"/>
                <a:chOff x="1461" y="2763"/>
                <a:chExt cx="243" cy="300"/>
              </a:xfrm>
            </p:grpSpPr>
            <p:grpSp>
              <p:nvGrpSpPr>
                <p:cNvPr id="117878" name="Group 532"/>
                <p:cNvGrpSpPr>
                  <a:grpSpLocks/>
                </p:cNvGrpSpPr>
                <p:nvPr/>
              </p:nvGrpSpPr>
              <p:grpSpPr bwMode="auto">
                <a:xfrm>
                  <a:off x="1461" y="2824"/>
                  <a:ext cx="188" cy="173"/>
                  <a:chOff x="981" y="1128"/>
                  <a:chExt cx="188" cy="173"/>
                </a:xfrm>
              </p:grpSpPr>
              <p:sp>
                <p:nvSpPr>
                  <p:cNvPr id="117880" name="Rectangle 533"/>
                  <p:cNvSpPr>
                    <a:spLocks noChangeAspect="1" noChangeArrowheads="1"/>
                  </p:cNvSpPr>
                  <p:nvPr/>
                </p:nvSpPr>
                <p:spPr bwMode="auto">
                  <a:xfrm>
                    <a:off x="1011" y="1163"/>
                    <a:ext cx="125" cy="109"/>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117881" name="Text Box 534"/>
                  <p:cNvSpPr txBox="1">
                    <a:spLocks noChangeAspect="1" noChangeArrowheads="1"/>
                  </p:cNvSpPr>
                  <p:nvPr/>
                </p:nvSpPr>
                <p:spPr bwMode="auto">
                  <a:xfrm>
                    <a:off x="981" y="1128"/>
                    <a:ext cx="1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C</a:t>
                    </a:r>
                  </a:p>
                </p:txBody>
              </p:sp>
            </p:grpSp>
            <p:sp>
              <p:nvSpPr>
                <p:cNvPr id="117879" name="AutoShape 535"/>
                <p:cNvSpPr>
                  <a:spLocks noChangeAspect="1" noChangeArrowheads="1"/>
                </p:cNvSpPr>
                <p:nvPr/>
              </p:nvSpPr>
              <p:spPr bwMode="auto">
                <a:xfrm rot="16200000" flipV="1">
                  <a:off x="1513" y="2872"/>
                  <a:ext cx="300" cy="82"/>
                </a:xfrm>
                <a:prstGeom prst="chevron">
                  <a:avLst>
                    <a:gd name="adj" fmla="val 91463"/>
                  </a:avLst>
                </a:prstGeom>
                <a:solidFill>
                  <a:schemeClr val="bg2"/>
                </a:solidFill>
                <a:ln w="9525">
                  <a:solidFill>
                    <a:schemeClr val="tx1"/>
                  </a:solidFill>
                  <a:miter lim="800000"/>
                  <a:headEnd/>
                  <a:tailEnd/>
                </a:ln>
              </p:spPr>
              <p:txBody>
                <a:bodyPr wrap="none" anchor="ctr"/>
                <a:lstStyle/>
                <a:p>
                  <a:endParaRPr lang="en-US">
                    <a:latin typeface="Calibri" pitchFamily="34" charset="0"/>
                  </a:endParaRPr>
                </a:p>
              </p:txBody>
            </p:sp>
          </p:grpSp>
        </p:grpSp>
        <p:sp>
          <p:nvSpPr>
            <p:cNvPr id="117870" name="Text Box 556"/>
            <p:cNvSpPr txBox="1">
              <a:spLocks noChangeArrowheads="1"/>
            </p:cNvSpPr>
            <p:nvPr/>
          </p:nvSpPr>
          <p:spPr bwMode="auto">
            <a:xfrm>
              <a:off x="814" y="3818"/>
              <a:ext cx="41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b="1">
                  <a:solidFill>
                    <a:srgbClr val="73738C"/>
                  </a:solidFill>
                  <a:latin typeface="Calibri" pitchFamily="34" charset="0"/>
                </a:rPr>
                <a:t>new</a:t>
              </a:r>
            </a:p>
          </p:txBody>
        </p:sp>
      </p:grpSp>
      <p:grpSp>
        <p:nvGrpSpPr>
          <p:cNvPr id="117940" name="Group 560"/>
          <p:cNvGrpSpPr>
            <a:grpSpLocks/>
          </p:cNvGrpSpPr>
          <p:nvPr/>
        </p:nvGrpSpPr>
        <p:grpSpPr bwMode="auto">
          <a:xfrm>
            <a:off x="2282825" y="3673475"/>
            <a:ext cx="1020763" cy="2727325"/>
            <a:chOff x="1438" y="2314"/>
            <a:chExt cx="643" cy="1718"/>
          </a:xfrm>
        </p:grpSpPr>
        <p:grpSp>
          <p:nvGrpSpPr>
            <p:cNvPr id="117770" name="Group 550"/>
            <p:cNvGrpSpPr>
              <a:grpSpLocks/>
            </p:cNvGrpSpPr>
            <p:nvPr/>
          </p:nvGrpSpPr>
          <p:grpSpPr bwMode="auto">
            <a:xfrm>
              <a:off x="1591" y="2314"/>
              <a:ext cx="490" cy="1524"/>
              <a:chOff x="3023" y="2586"/>
              <a:chExt cx="490" cy="1524"/>
            </a:xfrm>
          </p:grpSpPr>
          <p:sp>
            <p:nvSpPr>
              <p:cNvPr id="117772" name="Text Box 411"/>
              <p:cNvSpPr txBox="1">
                <a:spLocks noChangeAspect="1" noChangeArrowheads="1"/>
              </p:cNvSpPr>
              <p:nvPr/>
            </p:nvSpPr>
            <p:spPr bwMode="auto">
              <a:xfrm>
                <a:off x="3023" y="2586"/>
                <a:ext cx="20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latin typeface="Calibri" pitchFamily="34" charset="0"/>
                  </a:rPr>
                  <a:t>5</a:t>
                </a:r>
                <a:r>
                  <a:rPr lang="ja-JP" altLang="en-US" sz="1200">
                    <a:latin typeface="Calibri" pitchFamily="34" charset="0"/>
                  </a:rPr>
                  <a:t>’</a:t>
                </a:r>
                <a:endParaRPr lang="en-US" sz="900">
                  <a:latin typeface="Calibri" pitchFamily="34" charset="0"/>
                </a:endParaRPr>
              </a:p>
            </p:txBody>
          </p:sp>
          <p:sp>
            <p:nvSpPr>
              <p:cNvPr id="117773" name="Text Box 412"/>
              <p:cNvSpPr txBox="1">
                <a:spLocks noChangeAspect="1" noChangeArrowheads="1"/>
              </p:cNvSpPr>
              <p:nvPr/>
            </p:nvSpPr>
            <p:spPr bwMode="auto">
              <a:xfrm>
                <a:off x="3023" y="3934"/>
                <a:ext cx="20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latin typeface="Calibri" pitchFamily="34" charset="0"/>
                  </a:rPr>
                  <a:t>3</a:t>
                </a:r>
                <a:r>
                  <a:rPr lang="ja-JP" altLang="en-US" sz="1200">
                    <a:latin typeface="Calibri" pitchFamily="34" charset="0"/>
                  </a:rPr>
                  <a:t>’</a:t>
                </a:r>
                <a:endParaRPr lang="en-US" sz="1200">
                  <a:latin typeface="Calibri" pitchFamily="34" charset="0"/>
                </a:endParaRPr>
              </a:p>
            </p:txBody>
          </p:sp>
          <p:grpSp>
            <p:nvGrpSpPr>
              <p:cNvPr id="117774" name="Group 545"/>
              <p:cNvGrpSpPr>
                <a:grpSpLocks/>
              </p:cNvGrpSpPr>
              <p:nvPr/>
            </p:nvGrpSpPr>
            <p:grpSpPr bwMode="auto">
              <a:xfrm>
                <a:off x="3068" y="2743"/>
                <a:ext cx="243" cy="299"/>
                <a:chOff x="3068" y="2743"/>
                <a:chExt cx="243" cy="299"/>
              </a:xfrm>
            </p:grpSpPr>
            <p:sp>
              <p:nvSpPr>
                <p:cNvPr id="117865" name="AutoShape 414"/>
                <p:cNvSpPr>
                  <a:spLocks noChangeAspect="1" noChangeArrowheads="1"/>
                </p:cNvSpPr>
                <p:nvPr/>
              </p:nvSpPr>
              <p:spPr bwMode="auto">
                <a:xfrm rot="5400000">
                  <a:off x="2959" y="2852"/>
                  <a:ext cx="299" cy="81"/>
                </a:xfrm>
                <a:prstGeom prst="chevron">
                  <a:avLst>
                    <a:gd name="adj" fmla="val 92284"/>
                  </a:avLst>
                </a:prstGeom>
                <a:solidFill>
                  <a:schemeClr val="bg2"/>
                </a:solidFill>
                <a:ln w="9525">
                  <a:solidFill>
                    <a:schemeClr val="tx1"/>
                  </a:solidFill>
                  <a:miter lim="800000"/>
                  <a:headEnd/>
                  <a:tailEnd/>
                </a:ln>
              </p:spPr>
              <p:txBody>
                <a:bodyPr wrap="none" anchor="ctr"/>
                <a:lstStyle/>
                <a:p>
                  <a:endParaRPr lang="en-US">
                    <a:latin typeface="Calibri" pitchFamily="34" charset="0"/>
                  </a:endParaRPr>
                </a:p>
              </p:txBody>
            </p:sp>
            <p:grpSp>
              <p:nvGrpSpPr>
                <p:cNvPr id="117866" name="Group 415"/>
                <p:cNvGrpSpPr>
                  <a:grpSpLocks/>
                </p:cNvGrpSpPr>
                <p:nvPr/>
              </p:nvGrpSpPr>
              <p:grpSpPr bwMode="auto">
                <a:xfrm>
                  <a:off x="3123" y="2804"/>
                  <a:ext cx="188" cy="173"/>
                  <a:chOff x="619" y="436"/>
                  <a:chExt cx="188" cy="173"/>
                </a:xfrm>
              </p:grpSpPr>
              <p:sp>
                <p:nvSpPr>
                  <p:cNvPr id="117867" name="Rectangle 416"/>
                  <p:cNvSpPr>
                    <a:spLocks noChangeAspect="1" noChangeArrowheads="1"/>
                  </p:cNvSpPr>
                  <p:nvPr/>
                </p:nvSpPr>
                <p:spPr bwMode="auto">
                  <a:xfrm>
                    <a:off x="649" y="470"/>
                    <a:ext cx="126" cy="109"/>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117868" name="Text Box 417"/>
                  <p:cNvSpPr txBox="1">
                    <a:spLocks noChangeAspect="1" noChangeArrowheads="1"/>
                  </p:cNvSpPr>
                  <p:nvPr/>
                </p:nvSpPr>
                <p:spPr bwMode="auto">
                  <a:xfrm>
                    <a:off x="619" y="436"/>
                    <a:ext cx="1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C</a:t>
                    </a:r>
                  </a:p>
                </p:txBody>
              </p:sp>
            </p:grpSp>
          </p:grpSp>
          <p:grpSp>
            <p:nvGrpSpPr>
              <p:cNvPr id="117775" name="Group 549"/>
              <p:cNvGrpSpPr>
                <a:grpSpLocks/>
              </p:cNvGrpSpPr>
              <p:nvPr/>
            </p:nvGrpSpPr>
            <p:grpSpPr bwMode="auto">
              <a:xfrm>
                <a:off x="3068" y="2973"/>
                <a:ext cx="304" cy="299"/>
                <a:chOff x="3068" y="2973"/>
                <a:chExt cx="304" cy="299"/>
              </a:xfrm>
            </p:grpSpPr>
            <p:sp>
              <p:nvSpPr>
                <p:cNvPr id="117861" name="AutoShape 419"/>
                <p:cNvSpPr>
                  <a:spLocks noChangeAspect="1" noChangeArrowheads="1"/>
                </p:cNvSpPr>
                <p:nvPr/>
              </p:nvSpPr>
              <p:spPr bwMode="auto">
                <a:xfrm rot="5400000">
                  <a:off x="2959" y="3082"/>
                  <a:ext cx="299" cy="81"/>
                </a:xfrm>
                <a:prstGeom prst="chevron">
                  <a:avLst>
                    <a:gd name="adj" fmla="val 92284"/>
                  </a:avLst>
                </a:prstGeom>
                <a:solidFill>
                  <a:schemeClr val="bg2"/>
                </a:solidFill>
                <a:ln w="9525">
                  <a:solidFill>
                    <a:schemeClr val="tx1"/>
                  </a:solidFill>
                  <a:miter lim="800000"/>
                  <a:headEnd/>
                  <a:tailEnd/>
                </a:ln>
              </p:spPr>
              <p:txBody>
                <a:bodyPr wrap="none" anchor="ctr"/>
                <a:lstStyle/>
                <a:p>
                  <a:endParaRPr lang="en-US">
                    <a:latin typeface="Calibri" pitchFamily="34" charset="0"/>
                  </a:endParaRPr>
                </a:p>
              </p:txBody>
            </p:sp>
            <p:grpSp>
              <p:nvGrpSpPr>
                <p:cNvPr id="117862" name="Group 420"/>
                <p:cNvGrpSpPr>
                  <a:grpSpLocks/>
                </p:cNvGrpSpPr>
                <p:nvPr/>
              </p:nvGrpSpPr>
              <p:grpSpPr bwMode="auto">
                <a:xfrm>
                  <a:off x="3153" y="3034"/>
                  <a:ext cx="219" cy="173"/>
                  <a:chOff x="649" y="666"/>
                  <a:chExt cx="219" cy="173"/>
                </a:xfrm>
              </p:grpSpPr>
              <p:sp>
                <p:nvSpPr>
                  <p:cNvPr id="117863" name="Rectangle 421"/>
                  <p:cNvSpPr>
                    <a:spLocks noChangeAspect="1" noChangeArrowheads="1"/>
                  </p:cNvSpPr>
                  <p:nvPr/>
                </p:nvSpPr>
                <p:spPr bwMode="auto">
                  <a:xfrm>
                    <a:off x="649" y="700"/>
                    <a:ext cx="219" cy="109"/>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117864" name="Text Box 422"/>
                  <p:cNvSpPr txBox="1">
                    <a:spLocks noChangeAspect="1" noChangeArrowheads="1"/>
                  </p:cNvSpPr>
                  <p:nvPr/>
                </p:nvSpPr>
                <p:spPr bwMode="auto">
                  <a:xfrm>
                    <a:off x="674" y="666"/>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A</a:t>
                    </a:r>
                    <a:endParaRPr lang="en-US" sz="1200">
                      <a:latin typeface="Comic Sans MS" pitchFamily="66" charset="0"/>
                    </a:endParaRPr>
                  </a:p>
                </p:txBody>
              </p:sp>
            </p:grpSp>
          </p:grpSp>
          <p:grpSp>
            <p:nvGrpSpPr>
              <p:cNvPr id="117776" name="Group 548"/>
              <p:cNvGrpSpPr>
                <a:grpSpLocks/>
              </p:cNvGrpSpPr>
              <p:nvPr/>
            </p:nvGrpSpPr>
            <p:grpSpPr bwMode="auto">
              <a:xfrm>
                <a:off x="3068" y="3203"/>
                <a:ext cx="305" cy="299"/>
                <a:chOff x="3068" y="3203"/>
                <a:chExt cx="305" cy="299"/>
              </a:xfrm>
            </p:grpSpPr>
            <p:sp>
              <p:nvSpPr>
                <p:cNvPr id="117857" name="AutoShape 424"/>
                <p:cNvSpPr>
                  <a:spLocks noChangeAspect="1" noChangeArrowheads="1"/>
                </p:cNvSpPr>
                <p:nvPr/>
              </p:nvSpPr>
              <p:spPr bwMode="auto">
                <a:xfrm rot="5400000">
                  <a:off x="2959" y="3312"/>
                  <a:ext cx="299" cy="81"/>
                </a:xfrm>
                <a:prstGeom prst="chevron">
                  <a:avLst>
                    <a:gd name="adj" fmla="val 92284"/>
                  </a:avLst>
                </a:prstGeom>
                <a:solidFill>
                  <a:schemeClr val="bg2"/>
                </a:solidFill>
                <a:ln w="9525">
                  <a:solidFill>
                    <a:schemeClr val="tx1"/>
                  </a:solidFill>
                  <a:miter lim="800000"/>
                  <a:headEnd/>
                  <a:tailEnd/>
                </a:ln>
              </p:spPr>
              <p:txBody>
                <a:bodyPr wrap="none" anchor="ctr"/>
                <a:lstStyle/>
                <a:p>
                  <a:endParaRPr lang="en-US">
                    <a:latin typeface="Calibri" pitchFamily="34" charset="0"/>
                  </a:endParaRPr>
                </a:p>
              </p:txBody>
            </p:sp>
            <p:grpSp>
              <p:nvGrpSpPr>
                <p:cNvPr id="117858" name="Group 425"/>
                <p:cNvGrpSpPr>
                  <a:grpSpLocks/>
                </p:cNvGrpSpPr>
                <p:nvPr/>
              </p:nvGrpSpPr>
              <p:grpSpPr bwMode="auto">
                <a:xfrm>
                  <a:off x="3153" y="3260"/>
                  <a:ext cx="220" cy="173"/>
                  <a:chOff x="649" y="892"/>
                  <a:chExt cx="220" cy="173"/>
                </a:xfrm>
              </p:grpSpPr>
              <p:sp>
                <p:nvSpPr>
                  <p:cNvPr id="117859" name="Rectangle 426"/>
                  <p:cNvSpPr>
                    <a:spLocks noChangeAspect="1" noChangeArrowheads="1"/>
                  </p:cNvSpPr>
                  <p:nvPr/>
                </p:nvSpPr>
                <p:spPr bwMode="auto">
                  <a:xfrm>
                    <a:off x="649" y="930"/>
                    <a:ext cx="220" cy="109"/>
                  </a:xfrm>
                  <a:prstGeom prst="rect">
                    <a:avLst/>
                  </a:prstGeom>
                  <a:solidFill>
                    <a:schemeClr val="folHlink"/>
                  </a:solidFill>
                  <a:ln w="9525">
                    <a:solidFill>
                      <a:schemeClr val="tx1"/>
                    </a:solidFill>
                    <a:miter lim="800000"/>
                    <a:headEnd/>
                    <a:tailEnd/>
                  </a:ln>
                </p:spPr>
                <p:txBody>
                  <a:bodyPr wrap="none" anchor="ctr"/>
                  <a:lstStyle/>
                  <a:p>
                    <a:endParaRPr lang="en-US">
                      <a:latin typeface="Calibri" pitchFamily="34" charset="0"/>
                    </a:endParaRPr>
                  </a:p>
                </p:txBody>
              </p:sp>
              <p:sp>
                <p:nvSpPr>
                  <p:cNvPr id="117860" name="Text Box 427"/>
                  <p:cNvSpPr txBox="1">
                    <a:spLocks noChangeAspect="1" noChangeArrowheads="1"/>
                  </p:cNvSpPr>
                  <p:nvPr/>
                </p:nvSpPr>
                <p:spPr bwMode="auto">
                  <a:xfrm>
                    <a:off x="668" y="892"/>
                    <a:ext cx="1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G</a:t>
                    </a:r>
                    <a:endParaRPr lang="en-US" sz="1200">
                      <a:latin typeface="Comic Sans MS" pitchFamily="66" charset="0"/>
                    </a:endParaRPr>
                  </a:p>
                </p:txBody>
              </p:sp>
            </p:grpSp>
          </p:grpSp>
          <p:grpSp>
            <p:nvGrpSpPr>
              <p:cNvPr id="117777" name="Group 546"/>
              <p:cNvGrpSpPr>
                <a:grpSpLocks/>
              </p:cNvGrpSpPr>
              <p:nvPr/>
            </p:nvGrpSpPr>
            <p:grpSpPr bwMode="auto">
              <a:xfrm>
                <a:off x="3068" y="3666"/>
                <a:ext cx="235" cy="299"/>
                <a:chOff x="3068" y="3666"/>
                <a:chExt cx="235" cy="299"/>
              </a:xfrm>
            </p:grpSpPr>
            <p:sp>
              <p:nvSpPr>
                <p:cNvPr id="117853" name="AutoShape 429"/>
                <p:cNvSpPr>
                  <a:spLocks noChangeAspect="1" noChangeArrowheads="1"/>
                </p:cNvSpPr>
                <p:nvPr/>
              </p:nvSpPr>
              <p:spPr bwMode="auto">
                <a:xfrm rot="5400000">
                  <a:off x="2959" y="3775"/>
                  <a:ext cx="299" cy="81"/>
                </a:xfrm>
                <a:prstGeom prst="chevron">
                  <a:avLst>
                    <a:gd name="adj" fmla="val 92284"/>
                  </a:avLst>
                </a:prstGeom>
                <a:solidFill>
                  <a:schemeClr val="bg2"/>
                </a:solidFill>
                <a:ln w="9525">
                  <a:solidFill>
                    <a:schemeClr val="tx1"/>
                  </a:solidFill>
                  <a:miter lim="800000"/>
                  <a:headEnd/>
                  <a:tailEnd/>
                </a:ln>
              </p:spPr>
              <p:txBody>
                <a:bodyPr wrap="none" anchor="ctr"/>
                <a:lstStyle/>
                <a:p>
                  <a:endParaRPr lang="en-US">
                    <a:latin typeface="Calibri" pitchFamily="34" charset="0"/>
                  </a:endParaRPr>
                </a:p>
              </p:txBody>
            </p:sp>
            <p:grpSp>
              <p:nvGrpSpPr>
                <p:cNvPr id="117854" name="Group 430"/>
                <p:cNvGrpSpPr>
                  <a:grpSpLocks/>
                </p:cNvGrpSpPr>
                <p:nvPr/>
              </p:nvGrpSpPr>
              <p:grpSpPr bwMode="auto">
                <a:xfrm>
                  <a:off x="3131" y="3731"/>
                  <a:ext cx="172" cy="173"/>
                  <a:chOff x="627" y="1363"/>
                  <a:chExt cx="172" cy="173"/>
                </a:xfrm>
              </p:grpSpPr>
              <p:sp>
                <p:nvSpPr>
                  <p:cNvPr id="117855" name="Rectangle 431"/>
                  <p:cNvSpPr>
                    <a:spLocks noChangeAspect="1" noChangeArrowheads="1"/>
                  </p:cNvSpPr>
                  <p:nvPr/>
                </p:nvSpPr>
                <p:spPr bwMode="auto">
                  <a:xfrm>
                    <a:off x="650" y="1393"/>
                    <a:ext cx="125" cy="109"/>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117856" name="Text Box 432"/>
                  <p:cNvSpPr txBox="1">
                    <a:spLocks noChangeAspect="1" noChangeArrowheads="1"/>
                  </p:cNvSpPr>
                  <p:nvPr/>
                </p:nvSpPr>
                <p:spPr bwMode="auto">
                  <a:xfrm>
                    <a:off x="627" y="1363"/>
                    <a:ext cx="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T</a:t>
                    </a:r>
                  </a:p>
                </p:txBody>
              </p:sp>
            </p:grpSp>
          </p:grpSp>
          <p:grpSp>
            <p:nvGrpSpPr>
              <p:cNvPr id="4" name="Group 433"/>
              <p:cNvGrpSpPr>
                <a:grpSpLocks noChangeAspect="1"/>
              </p:cNvGrpSpPr>
              <p:nvPr/>
            </p:nvGrpSpPr>
            <p:grpSpPr bwMode="auto">
              <a:xfrm>
                <a:off x="3280" y="2873"/>
                <a:ext cx="135" cy="33"/>
                <a:chOff x="1351" y="771"/>
                <a:chExt cx="225" cy="56"/>
              </a:xfrm>
            </p:grpSpPr>
            <p:grpSp>
              <p:nvGrpSpPr>
                <p:cNvPr id="117838" name="Group 434"/>
                <p:cNvGrpSpPr>
                  <a:grpSpLocks noChangeAspect="1"/>
                </p:cNvGrpSpPr>
                <p:nvPr/>
              </p:nvGrpSpPr>
              <p:grpSpPr bwMode="auto">
                <a:xfrm>
                  <a:off x="1351" y="771"/>
                  <a:ext cx="225" cy="0"/>
                  <a:chOff x="1351" y="771"/>
                  <a:chExt cx="225" cy="0"/>
                </a:xfrm>
              </p:grpSpPr>
              <p:sp>
                <p:nvSpPr>
                  <p:cNvPr id="117849" name="Line 435"/>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50" name="Line 436"/>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51" name="Line 437"/>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52" name="Line 438"/>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7839" name="Group 439"/>
                <p:cNvGrpSpPr>
                  <a:grpSpLocks noChangeAspect="1"/>
                </p:cNvGrpSpPr>
                <p:nvPr/>
              </p:nvGrpSpPr>
              <p:grpSpPr bwMode="auto">
                <a:xfrm>
                  <a:off x="1351" y="799"/>
                  <a:ext cx="225" cy="0"/>
                  <a:chOff x="1351" y="771"/>
                  <a:chExt cx="225" cy="0"/>
                </a:xfrm>
              </p:grpSpPr>
              <p:sp>
                <p:nvSpPr>
                  <p:cNvPr id="117845" name="Line 440"/>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46" name="Line 441"/>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47" name="Line 442"/>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48" name="Line 443"/>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7840" name="Group 444"/>
                <p:cNvGrpSpPr>
                  <a:grpSpLocks noChangeAspect="1"/>
                </p:cNvGrpSpPr>
                <p:nvPr/>
              </p:nvGrpSpPr>
              <p:grpSpPr bwMode="auto">
                <a:xfrm>
                  <a:off x="1351" y="827"/>
                  <a:ext cx="225" cy="0"/>
                  <a:chOff x="1351" y="771"/>
                  <a:chExt cx="225" cy="0"/>
                </a:xfrm>
              </p:grpSpPr>
              <p:sp>
                <p:nvSpPr>
                  <p:cNvPr id="117841" name="Line 445"/>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42" name="Line 446"/>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43" name="Line 447"/>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44" name="Line 448"/>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nvGrpSpPr>
              <p:cNvPr id="117779" name="Group 449"/>
              <p:cNvGrpSpPr>
                <a:grpSpLocks noChangeAspect="1"/>
              </p:cNvGrpSpPr>
              <p:nvPr/>
            </p:nvGrpSpPr>
            <p:grpSpPr bwMode="auto">
              <a:xfrm>
                <a:off x="3376" y="3108"/>
                <a:ext cx="135" cy="19"/>
                <a:chOff x="1511" y="1163"/>
                <a:chExt cx="225" cy="32"/>
              </a:xfrm>
            </p:grpSpPr>
            <p:grpSp>
              <p:nvGrpSpPr>
                <p:cNvPr id="117828" name="Group 450"/>
                <p:cNvGrpSpPr>
                  <a:grpSpLocks noChangeAspect="1"/>
                </p:cNvGrpSpPr>
                <p:nvPr/>
              </p:nvGrpSpPr>
              <p:grpSpPr bwMode="auto">
                <a:xfrm>
                  <a:off x="1511" y="1163"/>
                  <a:ext cx="225" cy="0"/>
                  <a:chOff x="1351" y="771"/>
                  <a:chExt cx="225" cy="0"/>
                </a:xfrm>
              </p:grpSpPr>
              <p:sp>
                <p:nvSpPr>
                  <p:cNvPr id="117834" name="Line 451"/>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35" name="Line 452"/>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36" name="Line 453"/>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37" name="Line 454"/>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7829" name="Group 455"/>
                <p:cNvGrpSpPr>
                  <a:grpSpLocks noChangeAspect="1"/>
                </p:cNvGrpSpPr>
                <p:nvPr/>
              </p:nvGrpSpPr>
              <p:grpSpPr bwMode="auto">
                <a:xfrm>
                  <a:off x="1511" y="1195"/>
                  <a:ext cx="225" cy="0"/>
                  <a:chOff x="1351" y="771"/>
                  <a:chExt cx="225" cy="0"/>
                </a:xfrm>
              </p:grpSpPr>
              <p:sp>
                <p:nvSpPr>
                  <p:cNvPr id="117830" name="Line 456"/>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31" name="Line 457"/>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32" name="Line 458"/>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33" name="Line 459"/>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nvGrpSpPr>
              <p:cNvPr id="117780" name="Group 547"/>
              <p:cNvGrpSpPr>
                <a:grpSpLocks/>
              </p:cNvGrpSpPr>
              <p:nvPr/>
            </p:nvGrpSpPr>
            <p:grpSpPr bwMode="auto">
              <a:xfrm>
                <a:off x="3068" y="3435"/>
                <a:ext cx="305" cy="300"/>
                <a:chOff x="3068" y="3435"/>
                <a:chExt cx="305" cy="300"/>
              </a:xfrm>
            </p:grpSpPr>
            <p:sp>
              <p:nvSpPr>
                <p:cNvPr id="117824" name="AutoShape 461"/>
                <p:cNvSpPr>
                  <a:spLocks noChangeAspect="1" noChangeArrowheads="1"/>
                </p:cNvSpPr>
                <p:nvPr/>
              </p:nvSpPr>
              <p:spPr bwMode="auto">
                <a:xfrm rot="5400000">
                  <a:off x="2959" y="3544"/>
                  <a:ext cx="300" cy="81"/>
                </a:xfrm>
                <a:prstGeom prst="chevron">
                  <a:avLst>
                    <a:gd name="adj" fmla="val 92593"/>
                  </a:avLst>
                </a:prstGeom>
                <a:solidFill>
                  <a:schemeClr val="bg2"/>
                </a:solidFill>
                <a:ln w="9525">
                  <a:solidFill>
                    <a:schemeClr val="tx1"/>
                  </a:solidFill>
                  <a:miter lim="800000"/>
                  <a:headEnd/>
                  <a:tailEnd/>
                </a:ln>
              </p:spPr>
              <p:txBody>
                <a:bodyPr wrap="none" anchor="ctr"/>
                <a:lstStyle/>
                <a:p>
                  <a:endParaRPr lang="en-US">
                    <a:latin typeface="Calibri" pitchFamily="34" charset="0"/>
                  </a:endParaRPr>
                </a:p>
              </p:txBody>
            </p:sp>
            <p:grpSp>
              <p:nvGrpSpPr>
                <p:cNvPr id="117825" name="Group 462"/>
                <p:cNvGrpSpPr>
                  <a:grpSpLocks/>
                </p:cNvGrpSpPr>
                <p:nvPr/>
              </p:nvGrpSpPr>
              <p:grpSpPr bwMode="auto">
                <a:xfrm>
                  <a:off x="3153" y="3496"/>
                  <a:ext cx="220" cy="173"/>
                  <a:chOff x="649" y="1128"/>
                  <a:chExt cx="220" cy="173"/>
                </a:xfrm>
              </p:grpSpPr>
              <p:sp>
                <p:nvSpPr>
                  <p:cNvPr id="117826" name="Rectangle 463"/>
                  <p:cNvSpPr>
                    <a:spLocks noChangeAspect="1" noChangeArrowheads="1"/>
                  </p:cNvSpPr>
                  <p:nvPr/>
                </p:nvSpPr>
                <p:spPr bwMode="auto">
                  <a:xfrm>
                    <a:off x="649" y="1163"/>
                    <a:ext cx="220" cy="109"/>
                  </a:xfrm>
                  <a:prstGeom prst="rect">
                    <a:avLst/>
                  </a:prstGeom>
                  <a:solidFill>
                    <a:schemeClr val="folHlink"/>
                  </a:solidFill>
                  <a:ln w="9525">
                    <a:solidFill>
                      <a:schemeClr val="tx1"/>
                    </a:solidFill>
                    <a:miter lim="800000"/>
                    <a:headEnd/>
                    <a:tailEnd/>
                  </a:ln>
                </p:spPr>
                <p:txBody>
                  <a:bodyPr wrap="none" anchor="ctr"/>
                  <a:lstStyle/>
                  <a:p>
                    <a:endParaRPr lang="en-US">
                      <a:latin typeface="Calibri" pitchFamily="34" charset="0"/>
                    </a:endParaRPr>
                  </a:p>
                </p:txBody>
              </p:sp>
              <p:sp>
                <p:nvSpPr>
                  <p:cNvPr id="117827" name="Text Box 464"/>
                  <p:cNvSpPr txBox="1">
                    <a:spLocks noChangeAspect="1" noChangeArrowheads="1"/>
                  </p:cNvSpPr>
                  <p:nvPr/>
                </p:nvSpPr>
                <p:spPr bwMode="auto">
                  <a:xfrm>
                    <a:off x="668" y="1128"/>
                    <a:ext cx="1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200"/>
                      <a:t>G</a:t>
                    </a:r>
                    <a:endParaRPr lang="en-US" sz="1200"/>
                  </a:p>
                </p:txBody>
              </p:sp>
            </p:grpSp>
          </p:grpSp>
          <p:grpSp>
            <p:nvGrpSpPr>
              <p:cNvPr id="117781" name="Group 465"/>
              <p:cNvGrpSpPr>
                <a:grpSpLocks noChangeAspect="1"/>
              </p:cNvGrpSpPr>
              <p:nvPr/>
            </p:nvGrpSpPr>
            <p:grpSpPr bwMode="auto">
              <a:xfrm>
                <a:off x="3378" y="3340"/>
                <a:ext cx="135" cy="34"/>
                <a:chOff x="1351" y="771"/>
                <a:chExt cx="225" cy="56"/>
              </a:xfrm>
            </p:grpSpPr>
            <p:grpSp>
              <p:nvGrpSpPr>
                <p:cNvPr id="117809" name="Group 466"/>
                <p:cNvGrpSpPr>
                  <a:grpSpLocks noChangeAspect="1"/>
                </p:cNvGrpSpPr>
                <p:nvPr/>
              </p:nvGrpSpPr>
              <p:grpSpPr bwMode="auto">
                <a:xfrm>
                  <a:off x="1351" y="771"/>
                  <a:ext cx="225" cy="0"/>
                  <a:chOff x="1351" y="771"/>
                  <a:chExt cx="225" cy="0"/>
                </a:xfrm>
              </p:grpSpPr>
              <p:sp>
                <p:nvSpPr>
                  <p:cNvPr id="117820" name="Line 467"/>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21" name="Line 468"/>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22" name="Line 469"/>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23" name="Line 470"/>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 name="Group 471"/>
                <p:cNvGrpSpPr>
                  <a:grpSpLocks noChangeAspect="1"/>
                </p:cNvGrpSpPr>
                <p:nvPr/>
              </p:nvGrpSpPr>
              <p:grpSpPr bwMode="auto">
                <a:xfrm>
                  <a:off x="1351" y="799"/>
                  <a:ext cx="225" cy="0"/>
                  <a:chOff x="1351" y="771"/>
                  <a:chExt cx="225" cy="0"/>
                </a:xfrm>
              </p:grpSpPr>
              <p:sp>
                <p:nvSpPr>
                  <p:cNvPr id="117816" name="Line 472"/>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17" name="Line 473"/>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18" name="Line 474"/>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19" name="Line 475"/>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7811" name="Group 476"/>
                <p:cNvGrpSpPr>
                  <a:grpSpLocks noChangeAspect="1"/>
                </p:cNvGrpSpPr>
                <p:nvPr/>
              </p:nvGrpSpPr>
              <p:grpSpPr bwMode="auto">
                <a:xfrm>
                  <a:off x="1351" y="827"/>
                  <a:ext cx="225" cy="0"/>
                  <a:chOff x="1351" y="771"/>
                  <a:chExt cx="225" cy="0"/>
                </a:xfrm>
              </p:grpSpPr>
              <p:sp>
                <p:nvSpPr>
                  <p:cNvPr id="117812" name="Line 477"/>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13" name="Line 478"/>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14" name="Line 479"/>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15" name="Line 480"/>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nvGrpSpPr>
              <p:cNvPr id="117782" name="Group 481"/>
              <p:cNvGrpSpPr>
                <a:grpSpLocks noChangeAspect="1"/>
              </p:cNvGrpSpPr>
              <p:nvPr/>
            </p:nvGrpSpPr>
            <p:grpSpPr bwMode="auto">
              <a:xfrm>
                <a:off x="3378" y="3566"/>
                <a:ext cx="135" cy="33"/>
                <a:chOff x="1351" y="771"/>
                <a:chExt cx="225" cy="56"/>
              </a:xfrm>
            </p:grpSpPr>
            <p:grpSp>
              <p:nvGrpSpPr>
                <p:cNvPr id="117794" name="Group 482"/>
                <p:cNvGrpSpPr>
                  <a:grpSpLocks noChangeAspect="1"/>
                </p:cNvGrpSpPr>
                <p:nvPr/>
              </p:nvGrpSpPr>
              <p:grpSpPr bwMode="auto">
                <a:xfrm>
                  <a:off x="1351" y="771"/>
                  <a:ext cx="225" cy="0"/>
                  <a:chOff x="1351" y="771"/>
                  <a:chExt cx="225" cy="0"/>
                </a:xfrm>
              </p:grpSpPr>
              <p:sp>
                <p:nvSpPr>
                  <p:cNvPr id="117805" name="Line 483"/>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06" name="Line 484"/>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07" name="Line 485"/>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08" name="Line 486"/>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7795" name="Group 487"/>
                <p:cNvGrpSpPr>
                  <a:grpSpLocks noChangeAspect="1"/>
                </p:cNvGrpSpPr>
                <p:nvPr/>
              </p:nvGrpSpPr>
              <p:grpSpPr bwMode="auto">
                <a:xfrm>
                  <a:off x="1351" y="799"/>
                  <a:ext cx="225" cy="0"/>
                  <a:chOff x="1351" y="771"/>
                  <a:chExt cx="225" cy="0"/>
                </a:xfrm>
              </p:grpSpPr>
              <p:sp>
                <p:nvSpPr>
                  <p:cNvPr id="117801" name="Line 488"/>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02" name="Line 489"/>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03" name="Line 490"/>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04" name="Line 491"/>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7796" name="Group 492"/>
                <p:cNvGrpSpPr>
                  <a:grpSpLocks noChangeAspect="1"/>
                </p:cNvGrpSpPr>
                <p:nvPr/>
              </p:nvGrpSpPr>
              <p:grpSpPr bwMode="auto">
                <a:xfrm>
                  <a:off x="1351" y="827"/>
                  <a:ext cx="225" cy="0"/>
                  <a:chOff x="1351" y="771"/>
                  <a:chExt cx="225" cy="0"/>
                </a:xfrm>
              </p:grpSpPr>
              <p:sp>
                <p:nvSpPr>
                  <p:cNvPr id="117797" name="Line 493"/>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798" name="Line 494"/>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799" name="Line 495"/>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800" name="Line 496"/>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nvGrpSpPr>
              <p:cNvPr id="117783" name="Group 497"/>
              <p:cNvGrpSpPr>
                <a:grpSpLocks noChangeAspect="1"/>
              </p:cNvGrpSpPr>
              <p:nvPr/>
            </p:nvGrpSpPr>
            <p:grpSpPr bwMode="auto">
              <a:xfrm>
                <a:off x="3280" y="3805"/>
                <a:ext cx="135" cy="19"/>
                <a:chOff x="1511" y="1163"/>
                <a:chExt cx="225" cy="32"/>
              </a:xfrm>
            </p:grpSpPr>
            <p:grpSp>
              <p:nvGrpSpPr>
                <p:cNvPr id="117784" name="Group 498"/>
                <p:cNvGrpSpPr>
                  <a:grpSpLocks noChangeAspect="1"/>
                </p:cNvGrpSpPr>
                <p:nvPr/>
              </p:nvGrpSpPr>
              <p:grpSpPr bwMode="auto">
                <a:xfrm>
                  <a:off x="1511" y="1163"/>
                  <a:ext cx="225" cy="0"/>
                  <a:chOff x="1351" y="771"/>
                  <a:chExt cx="225" cy="0"/>
                </a:xfrm>
              </p:grpSpPr>
              <p:sp>
                <p:nvSpPr>
                  <p:cNvPr id="117790" name="Line 499"/>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791" name="Line 500"/>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792" name="Line 501"/>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793" name="Line 502"/>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7785" name="Group 503"/>
                <p:cNvGrpSpPr>
                  <a:grpSpLocks noChangeAspect="1"/>
                </p:cNvGrpSpPr>
                <p:nvPr/>
              </p:nvGrpSpPr>
              <p:grpSpPr bwMode="auto">
                <a:xfrm>
                  <a:off x="1511" y="1195"/>
                  <a:ext cx="225" cy="0"/>
                  <a:chOff x="1351" y="771"/>
                  <a:chExt cx="225" cy="0"/>
                </a:xfrm>
              </p:grpSpPr>
              <p:sp>
                <p:nvSpPr>
                  <p:cNvPr id="117786" name="Line 504"/>
                  <p:cNvSpPr>
                    <a:spLocks noChangeAspect="1" noChangeShapeType="1"/>
                  </p:cNvSpPr>
                  <p:nvPr/>
                </p:nvSpPr>
                <p:spPr bwMode="auto">
                  <a:xfrm>
                    <a:off x="135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787" name="Line 505"/>
                  <p:cNvSpPr>
                    <a:spLocks noChangeAspect="1" noChangeShapeType="1"/>
                  </p:cNvSpPr>
                  <p:nvPr/>
                </p:nvSpPr>
                <p:spPr bwMode="auto">
                  <a:xfrm>
                    <a:off x="141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788" name="Line 506"/>
                  <p:cNvSpPr>
                    <a:spLocks noChangeAspect="1" noChangeShapeType="1"/>
                  </p:cNvSpPr>
                  <p:nvPr/>
                </p:nvSpPr>
                <p:spPr bwMode="auto">
                  <a:xfrm>
                    <a:off x="1477"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789" name="Line 507"/>
                  <p:cNvSpPr>
                    <a:spLocks noChangeAspect="1" noChangeShapeType="1"/>
                  </p:cNvSpPr>
                  <p:nvPr/>
                </p:nvSpPr>
                <p:spPr bwMode="auto">
                  <a:xfrm>
                    <a:off x="1541" y="771"/>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sp>
          <p:nvSpPr>
            <p:cNvPr id="117771" name="Text Box 557"/>
            <p:cNvSpPr txBox="1">
              <a:spLocks noChangeArrowheads="1"/>
            </p:cNvSpPr>
            <p:nvPr/>
          </p:nvSpPr>
          <p:spPr bwMode="auto">
            <a:xfrm>
              <a:off x="1438" y="3818"/>
              <a:ext cx="41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b="1">
                  <a:solidFill>
                    <a:srgbClr val="73738C"/>
                  </a:solidFill>
                  <a:latin typeface="Calibri" pitchFamily="34" charset="0"/>
                </a:rPr>
                <a:t>new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8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79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77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7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609600" y="88900"/>
            <a:ext cx="7772400" cy="1143000"/>
          </a:xfrm>
        </p:spPr>
        <p:txBody>
          <a:bodyPr/>
          <a:lstStyle/>
          <a:p>
            <a:pPr eaLnBrk="1" hangingPunct="1"/>
            <a:r>
              <a:rPr lang="en-US" smtClean="0">
                <a:solidFill>
                  <a:srgbClr val="800000"/>
                </a:solidFill>
                <a:ea typeface="ＭＳ Ｐゴシック" pitchFamily="34" charset="-128"/>
              </a:rPr>
              <a:t>Opening of DNA helix</a:t>
            </a:r>
          </a:p>
        </p:txBody>
      </p:sp>
      <p:pic>
        <p:nvPicPr>
          <p:cNvPr id="1198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00" y="1365250"/>
            <a:ext cx="35242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ext Box 4"/>
          <p:cNvSpPr txBox="1">
            <a:spLocks noChangeArrowheads="1"/>
          </p:cNvSpPr>
          <p:nvPr/>
        </p:nvSpPr>
        <p:spPr bwMode="auto">
          <a:xfrm>
            <a:off x="839788" y="1489075"/>
            <a:ext cx="3906837"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The DNA helix is very stable and has to be unwound before replication can occur. This is done by a </a:t>
            </a:r>
            <a:r>
              <a:rPr lang="en-US" sz="1800">
                <a:solidFill>
                  <a:srgbClr val="ED181E"/>
                </a:solidFill>
                <a:latin typeface="Calibri" pitchFamily="34" charset="0"/>
              </a:rPr>
              <a:t>DNA helicase</a:t>
            </a:r>
            <a:r>
              <a:rPr lang="en-US" sz="1800">
                <a:latin typeface="Calibri" pitchFamily="34" charset="0"/>
              </a:rPr>
              <a:t>, an anzyme that uses ATP as source of energy to break hydrogen bonds between base pairs. </a:t>
            </a:r>
          </a:p>
        </p:txBody>
      </p:sp>
      <p:grpSp>
        <p:nvGrpSpPr>
          <p:cNvPr id="2" name="Group 14"/>
          <p:cNvGrpSpPr>
            <a:grpSpLocks/>
          </p:cNvGrpSpPr>
          <p:nvPr/>
        </p:nvGrpSpPr>
        <p:grpSpPr bwMode="auto">
          <a:xfrm>
            <a:off x="839788" y="2590800"/>
            <a:ext cx="7805737" cy="3841750"/>
            <a:chOff x="529" y="1632"/>
            <a:chExt cx="4917" cy="2420"/>
          </a:xfrm>
        </p:grpSpPr>
        <p:sp>
          <p:nvSpPr>
            <p:cNvPr id="119813" name="Text Box 5"/>
            <p:cNvSpPr txBox="1">
              <a:spLocks noChangeArrowheads="1"/>
            </p:cNvSpPr>
            <p:nvPr/>
          </p:nvSpPr>
          <p:spPr bwMode="auto">
            <a:xfrm>
              <a:off x="529" y="2812"/>
              <a:ext cx="2537"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New DNA is synthesised by </a:t>
              </a:r>
            </a:p>
            <a:p>
              <a:pPr eaLnBrk="1" hangingPunct="1"/>
              <a:r>
                <a:rPr lang="en-US" sz="1800">
                  <a:latin typeface="Calibri" pitchFamily="34" charset="0"/>
                </a:rPr>
                <a:t>enzymes called </a:t>
              </a:r>
              <a:r>
                <a:rPr lang="en-US" sz="1800">
                  <a:solidFill>
                    <a:srgbClr val="ED181E"/>
                  </a:solidFill>
                  <a:latin typeface="Calibri" pitchFamily="34" charset="0"/>
                </a:rPr>
                <a:t>DNA polymerases</a:t>
              </a:r>
              <a:r>
                <a:rPr lang="en-US" sz="1800">
                  <a:latin typeface="Calibri" pitchFamily="34" charset="0"/>
                </a:rPr>
                <a:t>. DNA polymerases add nucleotides to the 3</a:t>
              </a:r>
              <a:r>
                <a:rPr lang="ja-JP" altLang="en-US" sz="1800">
                  <a:latin typeface="Calibri" pitchFamily="34" charset="0"/>
                </a:rPr>
                <a:t>’</a:t>
              </a:r>
              <a:r>
                <a:rPr lang="en-US" altLang="ja-JP" sz="1800">
                  <a:latin typeface="Calibri" pitchFamily="34" charset="0"/>
                </a:rPr>
                <a:t> end of a growing chain. </a:t>
              </a:r>
              <a:endParaRPr lang="en-US" sz="1800">
                <a:latin typeface="Calibri" pitchFamily="34" charset="0"/>
              </a:endParaRPr>
            </a:p>
          </p:txBody>
        </p:sp>
        <p:grpSp>
          <p:nvGrpSpPr>
            <p:cNvPr id="119814" name="Group 13"/>
            <p:cNvGrpSpPr>
              <a:grpSpLocks/>
            </p:cNvGrpSpPr>
            <p:nvPr/>
          </p:nvGrpSpPr>
          <p:grpSpPr bwMode="auto">
            <a:xfrm>
              <a:off x="3316" y="1632"/>
              <a:ext cx="2130" cy="2420"/>
              <a:chOff x="3316" y="1632"/>
              <a:chExt cx="2130" cy="2420"/>
            </a:xfrm>
          </p:grpSpPr>
          <p:pic>
            <p:nvPicPr>
              <p:cNvPr id="119815"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 y="1632"/>
                <a:ext cx="1641" cy="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6" name="Text Box 8"/>
              <p:cNvSpPr txBox="1">
                <a:spLocks noChangeArrowheads="1"/>
              </p:cNvSpPr>
              <p:nvPr/>
            </p:nvSpPr>
            <p:spPr bwMode="auto">
              <a:xfrm>
                <a:off x="3316" y="2976"/>
                <a:ext cx="6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FF3300"/>
                    </a:solidFill>
                  </a:rPr>
                  <a:t>template</a:t>
                </a:r>
                <a:endParaRPr lang="en-US" sz="1800">
                  <a:solidFill>
                    <a:srgbClr val="FF3300"/>
                  </a:solidFill>
                </a:endParaRPr>
              </a:p>
            </p:txBody>
          </p:sp>
          <p:sp>
            <p:nvSpPr>
              <p:cNvPr id="119817" name="Text Box 9"/>
              <p:cNvSpPr txBox="1">
                <a:spLocks noChangeArrowheads="1"/>
              </p:cNvSpPr>
              <p:nvPr/>
            </p:nvSpPr>
            <p:spPr bwMode="auto">
              <a:xfrm>
                <a:off x="3360" y="3648"/>
                <a:ext cx="4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066FF"/>
                    </a:solidFill>
                  </a:rPr>
                  <a:t>new</a:t>
                </a:r>
              </a:p>
              <a:p>
                <a:pPr eaLnBrk="1" hangingPunct="1"/>
                <a:r>
                  <a:rPr lang="en-GB" sz="1800">
                    <a:solidFill>
                      <a:srgbClr val="0066FF"/>
                    </a:solidFill>
                  </a:rPr>
                  <a:t>chain</a:t>
                </a:r>
                <a:endParaRPr lang="en-US" sz="1800">
                  <a:solidFill>
                    <a:srgbClr val="0066FF"/>
                  </a:solidFill>
                </a:endParaRPr>
              </a:p>
            </p:txBody>
          </p:sp>
          <p:sp>
            <p:nvSpPr>
              <p:cNvPr id="119818" name="Freeform 10"/>
              <p:cNvSpPr>
                <a:spLocks/>
              </p:cNvSpPr>
              <p:nvPr/>
            </p:nvSpPr>
            <p:spPr bwMode="auto">
              <a:xfrm>
                <a:off x="3743" y="3264"/>
                <a:ext cx="721" cy="672"/>
              </a:xfrm>
              <a:custGeom>
                <a:avLst/>
                <a:gdLst>
                  <a:gd name="T0" fmla="*/ 470 w 577"/>
                  <a:gd name="T1" fmla="*/ 780 h 624"/>
                  <a:gd name="T2" fmla="*/ 186 w 577"/>
                  <a:gd name="T3" fmla="*/ 702 h 624"/>
                  <a:gd name="T4" fmla="*/ 32 w 577"/>
                  <a:gd name="T5" fmla="*/ 600 h 624"/>
                  <a:gd name="T6" fmla="*/ 32 w 577"/>
                  <a:gd name="T7" fmla="*/ 439 h 624"/>
                  <a:gd name="T8" fmla="*/ 236 w 577"/>
                  <a:gd name="T9" fmla="*/ 330 h 624"/>
                  <a:gd name="T10" fmla="*/ 486 w 577"/>
                  <a:gd name="T11" fmla="*/ 240 h 624"/>
                  <a:gd name="T12" fmla="*/ 1126 w 577"/>
                  <a:gd name="T13" fmla="*/ 0 h 624"/>
                  <a:gd name="T14" fmla="*/ 0 60000 65536"/>
                  <a:gd name="T15" fmla="*/ 0 60000 65536"/>
                  <a:gd name="T16" fmla="*/ 0 60000 65536"/>
                  <a:gd name="T17" fmla="*/ 0 60000 65536"/>
                  <a:gd name="T18" fmla="*/ 0 60000 65536"/>
                  <a:gd name="T19" fmla="*/ 0 60000 65536"/>
                  <a:gd name="T20" fmla="*/ 0 60000 65536"/>
                  <a:gd name="T21" fmla="*/ 0 w 577"/>
                  <a:gd name="T22" fmla="*/ 0 h 624"/>
                  <a:gd name="T23" fmla="*/ 577 w 577"/>
                  <a:gd name="T24" fmla="*/ 624 h 6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 h="624">
                    <a:moveTo>
                      <a:pt x="241" y="624"/>
                    </a:moveTo>
                    <a:cubicBezTo>
                      <a:pt x="217" y="614"/>
                      <a:pt x="132" y="586"/>
                      <a:pt x="95" y="562"/>
                    </a:cubicBezTo>
                    <a:cubicBezTo>
                      <a:pt x="58" y="538"/>
                      <a:pt x="30" y="515"/>
                      <a:pt x="17" y="480"/>
                    </a:cubicBezTo>
                    <a:cubicBezTo>
                      <a:pt x="4" y="445"/>
                      <a:pt x="0" y="388"/>
                      <a:pt x="17" y="352"/>
                    </a:cubicBezTo>
                    <a:cubicBezTo>
                      <a:pt x="34" y="316"/>
                      <a:pt x="82" y="291"/>
                      <a:pt x="121" y="264"/>
                    </a:cubicBezTo>
                    <a:cubicBezTo>
                      <a:pt x="160" y="237"/>
                      <a:pt x="173" y="236"/>
                      <a:pt x="249" y="192"/>
                    </a:cubicBezTo>
                    <a:cubicBezTo>
                      <a:pt x="325" y="148"/>
                      <a:pt x="509" y="40"/>
                      <a:pt x="577" y="0"/>
                    </a:cubicBezTo>
                  </a:path>
                </a:pathLst>
              </a:custGeom>
              <a:noFill/>
              <a:ln w="76200">
                <a:solidFill>
                  <a:srgbClr val="0066FF"/>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9819" name="Text Box 11"/>
              <p:cNvSpPr txBox="1">
                <a:spLocks noChangeArrowheads="1"/>
              </p:cNvSpPr>
              <p:nvPr/>
            </p:nvSpPr>
            <p:spPr bwMode="auto">
              <a:xfrm>
                <a:off x="4246" y="3479"/>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2F8B20"/>
                    </a:solidFill>
                  </a:rPr>
                  <a:t>DNA</a:t>
                </a:r>
                <a:r>
                  <a:rPr lang="en-US" sz="1600">
                    <a:solidFill>
                      <a:srgbClr val="2F8B20"/>
                    </a:solidFill>
                  </a:rPr>
                  <a:t> </a:t>
                </a:r>
                <a:r>
                  <a:rPr lang="en-US" sz="1800">
                    <a:solidFill>
                      <a:srgbClr val="2F8B20"/>
                    </a:solidFill>
                  </a:rPr>
                  <a:t>polymerase</a:t>
                </a:r>
                <a:endParaRPr lang="en-US" sz="1600">
                  <a:solidFill>
                    <a:srgbClr val="2F8B20"/>
                  </a:solidFill>
                </a:endParaRPr>
              </a:p>
            </p:txBody>
          </p:sp>
          <p:sp>
            <p:nvSpPr>
              <p:cNvPr id="119820" name="Text Box 12"/>
              <p:cNvSpPr txBox="1">
                <a:spLocks noChangeArrowheads="1"/>
              </p:cNvSpPr>
              <p:nvPr/>
            </p:nvSpPr>
            <p:spPr bwMode="auto">
              <a:xfrm>
                <a:off x="3406" y="1930"/>
                <a:ext cx="97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t>DNA helix is unwound</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762000" y="88900"/>
            <a:ext cx="7772400" cy="1143000"/>
          </a:xfrm>
        </p:spPr>
        <p:txBody>
          <a:bodyPr/>
          <a:lstStyle/>
          <a:p>
            <a:pPr eaLnBrk="1" hangingPunct="1"/>
            <a:r>
              <a:rPr lang="en-US" smtClean="0">
                <a:solidFill>
                  <a:srgbClr val="800000"/>
                </a:solidFill>
                <a:ea typeface="ＭＳ Ｐゴシック" pitchFamily="34" charset="-128"/>
              </a:rPr>
              <a:t>DNA Synthesis</a:t>
            </a:r>
          </a:p>
        </p:txBody>
      </p:sp>
      <p:sp>
        <p:nvSpPr>
          <p:cNvPr id="121858" name="Text Box 87"/>
          <p:cNvSpPr txBox="1">
            <a:spLocks noChangeArrowheads="1"/>
          </p:cNvSpPr>
          <p:nvPr/>
        </p:nvSpPr>
        <p:spPr bwMode="auto">
          <a:xfrm>
            <a:off x="730250" y="1163638"/>
            <a:ext cx="74771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DNA polymerases require:</a:t>
            </a:r>
          </a:p>
          <a:p>
            <a:pPr lvl="1" eaLnBrk="1" hangingPunct="1">
              <a:buClr>
                <a:srgbClr val="3333FF"/>
              </a:buClr>
              <a:buSzPct val="80000"/>
              <a:buFont typeface="Wingdings" pitchFamily="2" charset="2"/>
              <a:buChar char="l"/>
            </a:pPr>
            <a:r>
              <a:rPr lang="en-GB" sz="1800">
                <a:latin typeface="Calibri" pitchFamily="34" charset="0"/>
              </a:rPr>
              <a:t>  a template strand</a:t>
            </a:r>
          </a:p>
          <a:p>
            <a:pPr lvl="1" eaLnBrk="1" hangingPunct="1">
              <a:buClr>
                <a:srgbClr val="3333FF"/>
              </a:buClr>
              <a:buSzPct val="80000"/>
              <a:buFont typeface="Wingdings" pitchFamily="2" charset="2"/>
              <a:buChar char="l"/>
            </a:pPr>
            <a:r>
              <a:rPr lang="en-GB" sz="1800">
                <a:latin typeface="Calibri" pitchFamily="34" charset="0"/>
              </a:rPr>
              <a:t>  an oligonucleotide primer</a:t>
            </a:r>
          </a:p>
          <a:p>
            <a:pPr lvl="1" eaLnBrk="1" hangingPunct="1">
              <a:buClr>
                <a:srgbClr val="3333FF"/>
              </a:buClr>
              <a:buSzPct val="80000"/>
              <a:buFont typeface="Wingdings" pitchFamily="2" charset="2"/>
              <a:buChar char="l"/>
            </a:pPr>
            <a:r>
              <a:rPr lang="en-GB" sz="1800">
                <a:latin typeface="Calibri" pitchFamily="34" charset="0"/>
              </a:rPr>
              <a:t>  a supply of deoxynucleotide triphosphates (dNTPs)</a:t>
            </a:r>
          </a:p>
        </p:txBody>
      </p:sp>
      <p:grpSp>
        <p:nvGrpSpPr>
          <p:cNvPr id="121859" name="Group 105"/>
          <p:cNvGrpSpPr>
            <a:grpSpLocks/>
          </p:cNvGrpSpPr>
          <p:nvPr/>
        </p:nvGrpSpPr>
        <p:grpSpPr bwMode="auto">
          <a:xfrm>
            <a:off x="755650" y="3300413"/>
            <a:ext cx="7561263" cy="3187700"/>
            <a:chOff x="476" y="2079"/>
            <a:chExt cx="4763" cy="2008"/>
          </a:xfrm>
        </p:grpSpPr>
        <p:grpSp>
          <p:nvGrpSpPr>
            <p:cNvPr id="121861" name="Group 4"/>
            <p:cNvGrpSpPr>
              <a:grpSpLocks/>
            </p:cNvGrpSpPr>
            <p:nvPr/>
          </p:nvGrpSpPr>
          <p:grpSpPr bwMode="auto">
            <a:xfrm>
              <a:off x="1474" y="3064"/>
              <a:ext cx="499" cy="408"/>
              <a:chOff x="4195" y="1616"/>
              <a:chExt cx="499" cy="408"/>
            </a:xfrm>
          </p:grpSpPr>
          <p:sp>
            <p:nvSpPr>
              <p:cNvPr id="121940" name="Rectangle 5"/>
              <p:cNvSpPr>
                <a:spLocks noChangeArrowheads="1"/>
              </p:cNvSpPr>
              <p:nvPr/>
            </p:nvSpPr>
            <p:spPr bwMode="auto">
              <a:xfrm>
                <a:off x="4422" y="1616"/>
                <a:ext cx="136" cy="272"/>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121941" name="AutoShape 6"/>
              <p:cNvSpPr>
                <a:spLocks noChangeArrowheads="1"/>
              </p:cNvSpPr>
              <p:nvPr/>
            </p:nvSpPr>
            <p:spPr bwMode="auto">
              <a:xfrm flipH="1">
                <a:off x="4195" y="1888"/>
                <a:ext cx="499" cy="136"/>
              </a:xfrm>
              <a:prstGeom prst="chevron">
                <a:avLst>
                  <a:gd name="adj" fmla="val 91728"/>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sp>
            <p:nvSpPr>
              <p:cNvPr id="121942" name="Text Box 7"/>
              <p:cNvSpPr txBox="1">
                <a:spLocks noChangeArrowheads="1"/>
              </p:cNvSpPr>
              <p:nvPr/>
            </p:nvSpPr>
            <p:spPr bwMode="auto">
              <a:xfrm>
                <a:off x="4392" y="1661"/>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600"/>
                  <a:t>A</a:t>
                </a:r>
              </a:p>
            </p:txBody>
          </p:sp>
        </p:grpSp>
        <p:grpSp>
          <p:nvGrpSpPr>
            <p:cNvPr id="121862" name="Group 8"/>
            <p:cNvGrpSpPr>
              <a:grpSpLocks/>
            </p:cNvGrpSpPr>
            <p:nvPr/>
          </p:nvGrpSpPr>
          <p:grpSpPr bwMode="auto">
            <a:xfrm>
              <a:off x="748" y="3064"/>
              <a:ext cx="499" cy="408"/>
              <a:chOff x="2744" y="1661"/>
              <a:chExt cx="499" cy="408"/>
            </a:xfrm>
          </p:grpSpPr>
          <p:sp>
            <p:nvSpPr>
              <p:cNvPr id="121937" name="AutoShape 9"/>
              <p:cNvSpPr>
                <a:spLocks noChangeArrowheads="1"/>
              </p:cNvSpPr>
              <p:nvPr/>
            </p:nvSpPr>
            <p:spPr bwMode="auto">
              <a:xfrm flipH="1">
                <a:off x="2744" y="1933"/>
                <a:ext cx="499" cy="136"/>
              </a:xfrm>
              <a:prstGeom prst="chevron">
                <a:avLst>
                  <a:gd name="adj" fmla="val 91728"/>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sp>
            <p:nvSpPr>
              <p:cNvPr id="121938" name="Rectangle 10"/>
              <p:cNvSpPr>
                <a:spLocks noChangeArrowheads="1"/>
              </p:cNvSpPr>
              <p:nvPr/>
            </p:nvSpPr>
            <p:spPr bwMode="auto">
              <a:xfrm>
                <a:off x="2971" y="1661"/>
                <a:ext cx="136" cy="272"/>
              </a:xfrm>
              <a:prstGeom prst="rect">
                <a:avLst/>
              </a:prstGeom>
              <a:solidFill>
                <a:schemeClr val="folHlink"/>
              </a:solidFill>
              <a:ln w="9525">
                <a:solidFill>
                  <a:schemeClr val="tx1"/>
                </a:solidFill>
                <a:miter lim="800000"/>
                <a:headEnd/>
                <a:tailEnd/>
              </a:ln>
            </p:spPr>
            <p:txBody>
              <a:bodyPr wrap="none" anchor="ctr"/>
              <a:lstStyle/>
              <a:p>
                <a:endParaRPr lang="en-US">
                  <a:latin typeface="Calibri" pitchFamily="34" charset="0"/>
                </a:endParaRPr>
              </a:p>
            </p:txBody>
          </p:sp>
          <p:sp>
            <p:nvSpPr>
              <p:cNvPr id="121939" name="Text Box 11"/>
              <p:cNvSpPr txBox="1">
                <a:spLocks noChangeArrowheads="1"/>
              </p:cNvSpPr>
              <p:nvPr/>
            </p:nvSpPr>
            <p:spPr bwMode="auto">
              <a:xfrm>
                <a:off x="2930" y="1706"/>
                <a:ext cx="2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600"/>
                  <a:t>G</a:t>
                </a:r>
              </a:p>
            </p:txBody>
          </p:sp>
        </p:grpSp>
        <p:grpSp>
          <p:nvGrpSpPr>
            <p:cNvPr id="121863" name="Group 12"/>
            <p:cNvGrpSpPr>
              <a:grpSpLocks/>
            </p:cNvGrpSpPr>
            <p:nvPr/>
          </p:nvGrpSpPr>
          <p:grpSpPr bwMode="auto">
            <a:xfrm>
              <a:off x="3288" y="3149"/>
              <a:ext cx="499" cy="323"/>
              <a:chOff x="3424" y="2018"/>
              <a:chExt cx="499" cy="323"/>
            </a:xfrm>
          </p:grpSpPr>
          <p:sp>
            <p:nvSpPr>
              <p:cNvPr id="121934" name="AutoShape 13"/>
              <p:cNvSpPr>
                <a:spLocks noChangeArrowheads="1"/>
              </p:cNvSpPr>
              <p:nvPr/>
            </p:nvSpPr>
            <p:spPr bwMode="auto">
              <a:xfrm flipH="1">
                <a:off x="3424" y="2205"/>
                <a:ext cx="499" cy="136"/>
              </a:xfrm>
              <a:prstGeom prst="chevron">
                <a:avLst>
                  <a:gd name="adj" fmla="val 91728"/>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sp>
            <p:nvSpPr>
              <p:cNvPr id="121935" name="Rectangle 14"/>
              <p:cNvSpPr>
                <a:spLocks noChangeArrowheads="1"/>
              </p:cNvSpPr>
              <p:nvPr/>
            </p:nvSpPr>
            <p:spPr bwMode="auto">
              <a:xfrm>
                <a:off x="3651" y="2024"/>
                <a:ext cx="136" cy="182"/>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121936" name="Text Box 15"/>
              <p:cNvSpPr txBox="1">
                <a:spLocks noChangeArrowheads="1"/>
              </p:cNvSpPr>
              <p:nvPr/>
            </p:nvSpPr>
            <p:spPr bwMode="auto">
              <a:xfrm>
                <a:off x="3624" y="2018"/>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600"/>
                  <a:t>T</a:t>
                </a:r>
              </a:p>
            </p:txBody>
          </p:sp>
        </p:grpSp>
        <p:sp>
          <p:nvSpPr>
            <p:cNvPr id="121864" name="Rectangle 17"/>
            <p:cNvSpPr>
              <a:spLocks noChangeArrowheads="1"/>
            </p:cNvSpPr>
            <p:nvPr/>
          </p:nvSpPr>
          <p:spPr bwMode="auto">
            <a:xfrm>
              <a:off x="975" y="2876"/>
              <a:ext cx="136" cy="182"/>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121865" name="AutoShape 18"/>
            <p:cNvSpPr>
              <a:spLocks noChangeArrowheads="1"/>
            </p:cNvSpPr>
            <p:nvPr/>
          </p:nvSpPr>
          <p:spPr bwMode="auto">
            <a:xfrm>
              <a:off x="839" y="2740"/>
              <a:ext cx="499" cy="136"/>
            </a:xfrm>
            <a:prstGeom prst="chevron">
              <a:avLst>
                <a:gd name="adj" fmla="val 91728"/>
              </a:avLst>
            </a:prstGeom>
            <a:solidFill>
              <a:srgbClr val="FFFF99"/>
            </a:solidFill>
            <a:ln w="9525">
              <a:solidFill>
                <a:schemeClr val="tx1"/>
              </a:solidFill>
              <a:miter lim="800000"/>
              <a:headEnd/>
              <a:tailEnd/>
            </a:ln>
          </p:spPr>
          <p:txBody>
            <a:bodyPr wrap="none" anchor="ctr"/>
            <a:lstStyle/>
            <a:p>
              <a:endParaRPr lang="en-US">
                <a:latin typeface="Calibri" pitchFamily="34" charset="0"/>
              </a:endParaRPr>
            </a:p>
          </p:txBody>
        </p:sp>
        <p:sp>
          <p:nvSpPr>
            <p:cNvPr id="121866" name="Text Box 19"/>
            <p:cNvSpPr txBox="1">
              <a:spLocks noChangeArrowheads="1"/>
            </p:cNvSpPr>
            <p:nvPr/>
          </p:nvSpPr>
          <p:spPr bwMode="auto">
            <a:xfrm>
              <a:off x="941" y="2852"/>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600"/>
                <a:t>C</a:t>
              </a:r>
            </a:p>
          </p:txBody>
        </p:sp>
        <p:sp>
          <p:nvSpPr>
            <p:cNvPr id="121867" name="Rectangle 22"/>
            <p:cNvSpPr>
              <a:spLocks noChangeArrowheads="1"/>
            </p:cNvSpPr>
            <p:nvPr/>
          </p:nvSpPr>
          <p:spPr bwMode="auto">
            <a:xfrm>
              <a:off x="1339" y="2877"/>
              <a:ext cx="136" cy="272"/>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121868" name="AutoShape 23"/>
            <p:cNvSpPr>
              <a:spLocks noChangeArrowheads="1"/>
            </p:cNvSpPr>
            <p:nvPr/>
          </p:nvSpPr>
          <p:spPr bwMode="auto">
            <a:xfrm>
              <a:off x="1202" y="2741"/>
              <a:ext cx="499" cy="136"/>
            </a:xfrm>
            <a:prstGeom prst="chevron">
              <a:avLst>
                <a:gd name="adj" fmla="val 91728"/>
              </a:avLst>
            </a:prstGeom>
            <a:solidFill>
              <a:srgbClr val="FFFF99"/>
            </a:solidFill>
            <a:ln w="9525">
              <a:solidFill>
                <a:schemeClr val="tx1"/>
              </a:solidFill>
              <a:miter lim="800000"/>
              <a:headEnd/>
              <a:tailEnd/>
            </a:ln>
          </p:spPr>
          <p:txBody>
            <a:bodyPr wrap="none" anchor="ctr"/>
            <a:lstStyle/>
            <a:p>
              <a:endParaRPr lang="en-US">
                <a:latin typeface="Calibri" pitchFamily="34" charset="0"/>
              </a:endParaRPr>
            </a:p>
          </p:txBody>
        </p:sp>
        <p:sp>
          <p:nvSpPr>
            <p:cNvPr id="121869" name="Text Box 24"/>
            <p:cNvSpPr txBox="1">
              <a:spLocks noChangeArrowheads="1"/>
            </p:cNvSpPr>
            <p:nvPr/>
          </p:nvSpPr>
          <p:spPr bwMode="auto">
            <a:xfrm>
              <a:off x="1304" y="2910"/>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600"/>
                <a:t>A</a:t>
              </a:r>
            </a:p>
          </p:txBody>
        </p:sp>
        <p:grpSp>
          <p:nvGrpSpPr>
            <p:cNvPr id="121870" name="Group 100"/>
            <p:cNvGrpSpPr>
              <a:grpSpLocks/>
            </p:cNvGrpSpPr>
            <p:nvPr/>
          </p:nvGrpSpPr>
          <p:grpSpPr bwMode="auto">
            <a:xfrm>
              <a:off x="4166" y="2085"/>
              <a:ext cx="499" cy="408"/>
              <a:chOff x="4166" y="1975"/>
              <a:chExt cx="499" cy="408"/>
            </a:xfrm>
          </p:grpSpPr>
          <p:sp>
            <p:nvSpPr>
              <p:cNvPr id="121931" name="Rectangle 26"/>
              <p:cNvSpPr>
                <a:spLocks noChangeArrowheads="1"/>
              </p:cNvSpPr>
              <p:nvPr/>
            </p:nvSpPr>
            <p:spPr bwMode="auto">
              <a:xfrm>
                <a:off x="4303" y="2111"/>
                <a:ext cx="136" cy="272"/>
              </a:xfrm>
              <a:prstGeom prst="rect">
                <a:avLst/>
              </a:prstGeom>
              <a:solidFill>
                <a:schemeClr val="folHlink"/>
              </a:solidFill>
              <a:ln w="9525">
                <a:solidFill>
                  <a:schemeClr val="tx1"/>
                </a:solidFill>
                <a:miter lim="800000"/>
                <a:headEnd/>
                <a:tailEnd/>
              </a:ln>
            </p:spPr>
            <p:txBody>
              <a:bodyPr wrap="none" anchor="ctr"/>
              <a:lstStyle/>
              <a:p>
                <a:endParaRPr lang="en-US">
                  <a:latin typeface="Calibri" pitchFamily="34" charset="0"/>
                </a:endParaRPr>
              </a:p>
            </p:txBody>
          </p:sp>
          <p:sp>
            <p:nvSpPr>
              <p:cNvPr id="121932" name="AutoShape 27"/>
              <p:cNvSpPr>
                <a:spLocks noChangeArrowheads="1"/>
              </p:cNvSpPr>
              <p:nvPr/>
            </p:nvSpPr>
            <p:spPr bwMode="auto">
              <a:xfrm>
                <a:off x="4166" y="1975"/>
                <a:ext cx="499" cy="136"/>
              </a:xfrm>
              <a:prstGeom prst="chevron">
                <a:avLst>
                  <a:gd name="adj" fmla="val 91728"/>
                </a:avLst>
              </a:prstGeom>
              <a:solidFill>
                <a:schemeClr val="bg2"/>
              </a:solidFill>
              <a:ln w="9525">
                <a:solidFill>
                  <a:schemeClr val="tx1"/>
                </a:solidFill>
                <a:miter lim="800000"/>
                <a:headEnd/>
                <a:tailEnd/>
              </a:ln>
            </p:spPr>
            <p:txBody>
              <a:bodyPr wrap="none" anchor="ctr"/>
              <a:lstStyle/>
              <a:p>
                <a:endParaRPr lang="en-US">
                  <a:latin typeface="Calibri" pitchFamily="34" charset="0"/>
                </a:endParaRPr>
              </a:p>
            </p:txBody>
          </p:sp>
          <p:sp>
            <p:nvSpPr>
              <p:cNvPr id="121933" name="Text Box 28"/>
              <p:cNvSpPr txBox="1">
                <a:spLocks noChangeArrowheads="1"/>
              </p:cNvSpPr>
              <p:nvPr/>
            </p:nvSpPr>
            <p:spPr bwMode="auto">
              <a:xfrm>
                <a:off x="4263" y="2156"/>
                <a:ext cx="2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600"/>
                  <a:t>G</a:t>
                </a:r>
              </a:p>
            </p:txBody>
          </p:sp>
        </p:grpSp>
        <p:sp>
          <p:nvSpPr>
            <p:cNvPr id="121871" name="Rectangle 30"/>
            <p:cNvSpPr>
              <a:spLocks noChangeArrowheads="1"/>
            </p:cNvSpPr>
            <p:nvPr/>
          </p:nvSpPr>
          <p:spPr bwMode="auto">
            <a:xfrm>
              <a:off x="2063" y="2877"/>
              <a:ext cx="136" cy="182"/>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121872" name="AutoShape 31"/>
            <p:cNvSpPr>
              <a:spLocks noChangeArrowheads="1"/>
            </p:cNvSpPr>
            <p:nvPr/>
          </p:nvSpPr>
          <p:spPr bwMode="auto">
            <a:xfrm>
              <a:off x="1927" y="2741"/>
              <a:ext cx="499" cy="136"/>
            </a:xfrm>
            <a:prstGeom prst="chevron">
              <a:avLst>
                <a:gd name="adj" fmla="val 91728"/>
              </a:avLst>
            </a:prstGeom>
            <a:solidFill>
              <a:srgbClr val="FFFF99"/>
            </a:solidFill>
            <a:ln w="9525">
              <a:solidFill>
                <a:schemeClr val="tx1"/>
              </a:solidFill>
              <a:miter lim="800000"/>
              <a:headEnd/>
              <a:tailEnd/>
            </a:ln>
          </p:spPr>
          <p:txBody>
            <a:bodyPr wrap="none" anchor="ctr"/>
            <a:lstStyle/>
            <a:p>
              <a:endParaRPr lang="en-US">
                <a:latin typeface="Calibri" pitchFamily="34" charset="0"/>
              </a:endParaRPr>
            </a:p>
          </p:txBody>
        </p:sp>
        <p:sp>
          <p:nvSpPr>
            <p:cNvPr id="121873" name="Text Box 32"/>
            <p:cNvSpPr txBox="1">
              <a:spLocks noChangeArrowheads="1"/>
            </p:cNvSpPr>
            <p:nvPr/>
          </p:nvSpPr>
          <p:spPr bwMode="auto">
            <a:xfrm>
              <a:off x="2036" y="2865"/>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600"/>
                <a:t>T</a:t>
              </a:r>
            </a:p>
          </p:txBody>
        </p:sp>
        <p:grpSp>
          <p:nvGrpSpPr>
            <p:cNvPr id="121874" name="Group 33"/>
            <p:cNvGrpSpPr>
              <a:grpSpLocks/>
            </p:cNvGrpSpPr>
            <p:nvPr/>
          </p:nvGrpSpPr>
          <p:grpSpPr bwMode="auto">
            <a:xfrm>
              <a:off x="2200" y="3139"/>
              <a:ext cx="499" cy="333"/>
              <a:chOff x="1791" y="1782"/>
              <a:chExt cx="499" cy="333"/>
            </a:xfrm>
          </p:grpSpPr>
          <p:sp>
            <p:nvSpPr>
              <p:cNvPr id="121928" name="AutoShape 34"/>
              <p:cNvSpPr>
                <a:spLocks noChangeArrowheads="1"/>
              </p:cNvSpPr>
              <p:nvPr/>
            </p:nvSpPr>
            <p:spPr bwMode="auto">
              <a:xfrm flipH="1">
                <a:off x="1791" y="1979"/>
                <a:ext cx="499" cy="136"/>
              </a:xfrm>
              <a:prstGeom prst="chevron">
                <a:avLst>
                  <a:gd name="adj" fmla="val 91728"/>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sp>
            <p:nvSpPr>
              <p:cNvPr id="121929" name="Rectangle 35"/>
              <p:cNvSpPr>
                <a:spLocks noChangeArrowheads="1"/>
              </p:cNvSpPr>
              <p:nvPr/>
            </p:nvSpPr>
            <p:spPr bwMode="auto">
              <a:xfrm>
                <a:off x="2018" y="1797"/>
                <a:ext cx="136" cy="182"/>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121930" name="Text Box 36"/>
              <p:cNvSpPr txBox="1">
                <a:spLocks noChangeArrowheads="1"/>
              </p:cNvSpPr>
              <p:nvPr/>
            </p:nvSpPr>
            <p:spPr bwMode="auto">
              <a:xfrm>
                <a:off x="1985" y="1782"/>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600"/>
                  <a:t>C</a:t>
                </a:r>
              </a:p>
            </p:txBody>
          </p:sp>
        </p:grpSp>
        <p:grpSp>
          <p:nvGrpSpPr>
            <p:cNvPr id="121875" name="Group 37"/>
            <p:cNvGrpSpPr>
              <a:grpSpLocks/>
            </p:cNvGrpSpPr>
            <p:nvPr/>
          </p:nvGrpSpPr>
          <p:grpSpPr bwMode="auto">
            <a:xfrm>
              <a:off x="1837" y="3064"/>
              <a:ext cx="499" cy="408"/>
              <a:chOff x="4195" y="1616"/>
              <a:chExt cx="499" cy="408"/>
            </a:xfrm>
          </p:grpSpPr>
          <p:sp>
            <p:nvSpPr>
              <p:cNvPr id="121925" name="Rectangle 38"/>
              <p:cNvSpPr>
                <a:spLocks noChangeArrowheads="1"/>
              </p:cNvSpPr>
              <p:nvPr/>
            </p:nvSpPr>
            <p:spPr bwMode="auto">
              <a:xfrm>
                <a:off x="4422" y="1616"/>
                <a:ext cx="136" cy="272"/>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121926" name="AutoShape 39"/>
              <p:cNvSpPr>
                <a:spLocks noChangeArrowheads="1"/>
              </p:cNvSpPr>
              <p:nvPr/>
            </p:nvSpPr>
            <p:spPr bwMode="auto">
              <a:xfrm flipH="1">
                <a:off x="4195" y="1888"/>
                <a:ext cx="499" cy="136"/>
              </a:xfrm>
              <a:prstGeom prst="chevron">
                <a:avLst>
                  <a:gd name="adj" fmla="val 91728"/>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sp>
            <p:nvSpPr>
              <p:cNvPr id="121927" name="Text Box 40"/>
              <p:cNvSpPr txBox="1">
                <a:spLocks noChangeArrowheads="1"/>
              </p:cNvSpPr>
              <p:nvPr/>
            </p:nvSpPr>
            <p:spPr bwMode="auto">
              <a:xfrm>
                <a:off x="4392" y="1661"/>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600"/>
                  <a:t>A</a:t>
                </a:r>
              </a:p>
            </p:txBody>
          </p:sp>
        </p:grpSp>
        <p:grpSp>
          <p:nvGrpSpPr>
            <p:cNvPr id="121876" name="Group 41"/>
            <p:cNvGrpSpPr>
              <a:grpSpLocks/>
            </p:cNvGrpSpPr>
            <p:nvPr/>
          </p:nvGrpSpPr>
          <p:grpSpPr bwMode="auto">
            <a:xfrm>
              <a:off x="2562" y="3064"/>
              <a:ext cx="499" cy="408"/>
              <a:chOff x="2744" y="1661"/>
              <a:chExt cx="499" cy="408"/>
            </a:xfrm>
          </p:grpSpPr>
          <p:sp>
            <p:nvSpPr>
              <p:cNvPr id="121922" name="AutoShape 42"/>
              <p:cNvSpPr>
                <a:spLocks noChangeArrowheads="1"/>
              </p:cNvSpPr>
              <p:nvPr/>
            </p:nvSpPr>
            <p:spPr bwMode="auto">
              <a:xfrm flipH="1">
                <a:off x="2744" y="1933"/>
                <a:ext cx="499" cy="136"/>
              </a:xfrm>
              <a:prstGeom prst="chevron">
                <a:avLst>
                  <a:gd name="adj" fmla="val 91728"/>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sp>
            <p:nvSpPr>
              <p:cNvPr id="121923" name="Rectangle 43"/>
              <p:cNvSpPr>
                <a:spLocks noChangeArrowheads="1"/>
              </p:cNvSpPr>
              <p:nvPr/>
            </p:nvSpPr>
            <p:spPr bwMode="auto">
              <a:xfrm>
                <a:off x="2971" y="1661"/>
                <a:ext cx="136" cy="272"/>
              </a:xfrm>
              <a:prstGeom prst="rect">
                <a:avLst/>
              </a:prstGeom>
              <a:solidFill>
                <a:schemeClr val="folHlink"/>
              </a:solidFill>
              <a:ln w="9525">
                <a:solidFill>
                  <a:schemeClr val="tx1"/>
                </a:solidFill>
                <a:miter lim="800000"/>
                <a:headEnd/>
                <a:tailEnd/>
              </a:ln>
            </p:spPr>
            <p:txBody>
              <a:bodyPr wrap="none" anchor="ctr"/>
              <a:lstStyle/>
              <a:p>
                <a:endParaRPr lang="en-US">
                  <a:latin typeface="Calibri" pitchFamily="34" charset="0"/>
                </a:endParaRPr>
              </a:p>
            </p:txBody>
          </p:sp>
          <p:sp>
            <p:nvSpPr>
              <p:cNvPr id="121924" name="Text Box 44"/>
              <p:cNvSpPr txBox="1">
                <a:spLocks noChangeArrowheads="1"/>
              </p:cNvSpPr>
              <p:nvPr/>
            </p:nvSpPr>
            <p:spPr bwMode="auto">
              <a:xfrm>
                <a:off x="2930" y="1706"/>
                <a:ext cx="2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600"/>
                  <a:t>G</a:t>
                </a:r>
              </a:p>
            </p:txBody>
          </p:sp>
        </p:grpSp>
        <p:grpSp>
          <p:nvGrpSpPr>
            <p:cNvPr id="121877" name="Group 45"/>
            <p:cNvGrpSpPr>
              <a:grpSpLocks/>
            </p:cNvGrpSpPr>
            <p:nvPr/>
          </p:nvGrpSpPr>
          <p:grpSpPr bwMode="auto">
            <a:xfrm>
              <a:off x="1111" y="3148"/>
              <a:ext cx="499" cy="323"/>
              <a:chOff x="3424" y="2018"/>
              <a:chExt cx="499" cy="323"/>
            </a:xfrm>
          </p:grpSpPr>
          <p:sp>
            <p:nvSpPr>
              <p:cNvPr id="121919" name="AutoShape 46"/>
              <p:cNvSpPr>
                <a:spLocks noChangeArrowheads="1"/>
              </p:cNvSpPr>
              <p:nvPr/>
            </p:nvSpPr>
            <p:spPr bwMode="auto">
              <a:xfrm flipH="1">
                <a:off x="3424" y="2205"/>
                <a:ext cx="499" cy="136"/>
              </a:xfrm>
              <a:prstGeom prst="chevron">
                <a:avLst>
                  <a:gd name="adj" fmla="val 91728"/>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sp>
            <p:nvSpPr>
              <p:cNvPr id="121920" name="Rectangle 47"/>
              <p:cNvSpPr>
                <a:spLocks noChangeArrowheads="1"/>
              </p:cNvSpPr>
              <p:nvPr/>
            </p:nvSpPr>
            <p:spPr bwMode="auto">
              <a:xfrm>
                <a:off x="3651" y="2024"/>
                <a:ext cx="136" cy="182"/>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121921" name="Text Box 48"/>
              <p:cNvSpPr txBox="1">
                <a:spLocks noChangeArrowheads="1"/>
              </p:cNvSpPr>
              <p:nvPr/>
            </p:nvSpPr>
            <p:spPr bwMode="auto">
              <a:xfrm>
                <a:off x="3624" y="2018"/>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600"/>
                  <a:t>T</a:t>
                </a:r>
              </a:p>
            </p:txBody>
          </p:sp>
        </p:grpSp>
        <p:grpSp>
          <p:nvGrpSpPr>
            <p:cNvPr id="121878" name="Group 49"/>
            <p:cNvGrpSpPr>
              <a:grpSpLocks/>
            </p:cNvGrpSpPr>
            <p:nvPr/>
          </p:nvGrpSpPr>
          <p:grpSpPr bwMode="auto">
            <a:xfrm>
              <a:off x="3651" y="3139"/>
              <a:ext cx="499" cy="333"/>
              <a:chOff x="1791" y="1782"/>
              <a:chExt cx="499" cy="333"/>
            </a:xfrm>
          </p:grpSpPr>
          <p:sp>
            <p:nvSpPr>
              <p:cNvPr id="121916" name="AutoShape 50"/>
              <p:cNvSpPr>
                <a:spLocks noChangeArrowheads="1"/>
              </p:cNvSpPr>
              <p:nvPr/>
            </p:nvSpPr>
            <p:spPr bwMode="auto">
              <a:xfrm flipH="1">
                <a:off x="1791" y="1979"/>
                <a:ext cx="499" cy="136"/>
              </a:xfrm>
              <a:prstGeom prst="chevron">
                <a:avLst>
                  <a:gd name="adj" fmla="val 91728"/>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sp>
            <p:nvSpPr>
              <p:cNvPr id="121917" name="Rectangle 51"/>
              <p:cNvSpPr>
                <a:spLocks noChangeArrowheads="1"/>
              </p:cNvSpPr>
              <p:nvPr/>
            </p:nvSpPr>
            <p:spPr bwMode="auto">
              <a:xfrm>
                <a:off x="2018" y="1797"/>
                <a:ext cx="136" cy="182"/>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121918" name="Text Box 52"/>
              <p:cNvSpPr txBox="1">
                <a:spLocks noChangeArrowheads="1"/>
              </p:cNvSpPr>
              <p:nvPr/>
            </p:nvSpPr>
            <p:spPr bwMode="auto">
              <a:xfrm>
                <a:off x="1985" y="1782"/>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600"/>
                  <a:t>C</a:t>
                </a:r>
              </a:p>
            </p:txBody>
          </p:sp>
        </p:grpSp>
        <p:grpSp>
          <p:nvGrpSpPr>
            <p:cNvPr id="121879" name="Group 53"/>
            <p:cNvGrpSpPr>
              <a:grpSpLocks/>
            </p:cNvGrpSpPr>
            <p:nvPr/>
          </p:nvGrpSpPr>
          <p:grpSpPr bwMode="auto">
            <a:xfrm>
              <a:off x="4014" y="3064"/>
              <a:ext cx="499" cy="408"/>
              <a:chOff x="4195" y="1616"/>
              <a:chExt cx="499" cy="408"/>
            </a:xfrm>
          </p:grpSpPr>
          <p:sp>
            <p:nvSpPr>
              <p:cNvPr id="121913" name="Rectangle 54"/>
              <p:cNvSpPr>
                <a:spLocks noChangeArrowheads="1"/>
              </p:cNvSpPr>
              <p:nvPr/>
            </p:nvSpPr>
            <p:spPr bwMode="auto">
              <a:xfrm>
                <a:off x="4422" y="1616"/>
                <a:ext cx="136" cy="272"/>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121914" name="AutoShape 55"/>
              <p:cNvSpPr>
                <a:spLocks noChangeArrowheads="1"/>
              </p:cNvSpPr>
              <p:nvPr/>
            </p:nvSpPr>
            <p:spPr bwMode="auto">
              <a:xfrm flipH="1">
                <a:off x="4195" y="1888"/>
                <a:ext cx="499" cy="136"/>
              </a:xfrm>
              <a:prstGeom prst="chevron">
                <a:avLst>
                  <a:gd name="adj" fmla="val 91728"/>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sp>
            <p:nvSpPr>
              <p:cNvPr id="121915" name="Text Box 56"/>
              <p:cNvSpPr txBox="1">
                <a:spLocks noChangeArrowheads="1"/>
              </p:cNvSpPr>
              <p:nvPr/>
            </p:nvSpPr>
            <p:spPr bwMode="auto">
              <a:xfrm>
                <a:off x="4392" y="1661"/>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600"/>
                  <a:t>A</a:t>
                </a:r>
              </a:p>
            </p:txBody>
          </p:sp>
        </p:grpSp>
        <p:grpSp>
          <p:nvGrpSpPr>
            <p:cNvPr id="121880" name="Group 57"/>
            <p:cNvGrpSpPr>
              <a:grpSpLocks/>
            </p:cNvGrpSpPr>
            <p:nvPr/>
          </p:nvGrpSpPr>
          <p:grpSpPr bwMode="auto">
            <a:xfrm>
              <a:off x="2925" y="3064"/>
              <a:ext cx="499" cy="408"/>
              <a:chOff x="2744" y="1661"/>
              <a:chExt cx="499" cy="408"/>
            </a:xfrm>
          </p:grpSpPr>
          <p:sp>
            <p:nvSpPr>
              <p:cNvPr id="121910" name="AutoShape 58"/>
              <p:cNvSpPr>
                <a:spLocks noChangeArrowheads="1"/>
              </p:cNvSpPr>
              <p:nvPr/>
            </p:nvSpPr>
            <p:spPr bwMode="auto">
              <a:xfrm flipH="1">
                <a:off x="2744" y="1933"/>
                <a:ext cx="499" cy="136"/>
              </a:xfrm>
              <a:prstGeom prst="chevron">
                <a:avLst>
                  <a:gd name="adj" fmla="val 91728"/>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sp>
            <p:nvSpPr>
              <p:cNvPr id="121911" name="Rectangle 59"/>
              <p:cNvSpPr>
                <a:spLocks noChangeArrowheads="1"/>
              </p:cNvSpPr>
              <p:nvPr/>
            </p:nvSpPr>
            <p:spPr bwMode="auto">
              <a:xfrm>
                <a:off x="2971" y="1661"/>
                <a:ext cx="136" cy="272"/>
              </a:xfrm>
              <a:prstGeom prst="rect">
                <a:avLst/>
              </a:prstGeom>
              <a:solidFill>
                <a:schemeClr val="folHlink"/>
              </a:solidFill>
              <a:ln w="9525">
                <a:solidFill>
                  <a:schemeClr val="tx1"/>
                </a:solidFill>
                <a:miter lim="800000"/>
                <a:headEnd/>
                <a:tailEnd/>
              </a:ln>
            </p:spPr>
            <p:txBody>
              <a:bodyPr wrap="none" anchor="ctr"/>
              <a:lstStyle/>
              <a:p>
                <a:endParaRPr lang="en-US">
                  <a:latin typeface="Calibri" pitchFamily="34" charset="0"/>
                </a:endParaRPr>
              </a:p>
            </p:txBody>
          </p:sp>
          <p:sp>
            <p:nvSpPr>
              <p:cNvPr id="121912" name="Text Box 60"/>
              <p:cNvSpPr txBox="1">
                <a:spLocks noChangeArrowheads="1"/>
              </p:cNvSpPr>
              <p:nvPr/>
            </p:nvSpPr>
            <p:spPr bwMode="auto">
              <a:xfrm>
                <a:off x="2930" y="1706"/>
                <a:ext cx="2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600"/>
                  <a:t>G</a:t>
                </a:r>
              </a:p>
            </p:txBody>
          </p:sp>
        </p:grpSp>
        <p:grpSp>
          <p:nvGrpSpPr>
            <p:cNvPr id="121881" name="Group 101"/>
            <p:cNvGrpSpPr>
              <a:grpSpLocks/>
            </p:cNvGrpSpPr>
            <p:nvPr/>
          </p:nvGrpSpPr>
          <p:grpSpPr bwMode="auto">
            <a:xfrm>
              <a:off x="3592" y="2262"/>
              <a:ext cx="499" cy="324"/>
              <a:chOff x="3592" y="2152"/>
              <a:chExt cx="499" cy="324"/>
            </a:xfrm>
          </p:grpSpPr>
          <p:sp>
            <p:nvSpPr>
              <p:cNvPr id="121907" name="Rectangle 62"/>
              <p:cNvSpPr>
                <a:spLocks noChangeArrowheads="1"/>
              </p:cNvSpPr>
              <p:nvPr/>
            </p:nvSpPr>
            <p:spPr bwMode="auto">
              <a:xfrm>
                <a:off x="3728" y="2288"/>
                <a:ext cx="136" cy="182"/>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121908" name="AutoShape 63"/>
              <p:cNvSpPr>
                <a:spLocks noChangeArrowheads="1"/>
              </p:cNvSpPr>
              <p:nvPr/>
            </p:nvSpPr>
            <p:spPr bwMode="auto">
              <a:xfrm>
                <a:off x="3592" y="2152"/>
                <a:ext cx="499" cy="136"/>
              </a:xfrm>
              <a:prstGeom prst="chevron">
                <a:avLst>
                  <a:gd name="adj" fmla="val 91728"/>
                </a:avLst>
              </a:prstGeom>
              <a:solidFill>
                <a:schemeClr val="bg2"/>
              </a:solidFill>
              <a:ln w="9525">
                <a:solidFill>
                  <a:schemeClr val="tx1"/>
                </a:solidFill>
                <a:miter lim="800000"/>
                <a:headEnd/>
                <a:tailEnd/>
              </a:ln>
            </p:spPr>
            <p:txBody>
              <a:bodyPr wrap="none" anchor="ctr"/>
              <a:lstStyle/>
              <a:p>
                <a:endParaRPr lang="en-US">
                  <a:latin typeface="Calibri" pitchFamily="34" charset="0"/>
                </a:endParaRPr>
              </a:p>
            </p:txBody>
          </p:sp>
          <p:sp>
            <p:nvSpPr>
              <p:cNvPr id="121909" name="Text Box 64"/>
              <p:cNvSpPr txBox="1">
                <a:spLocks noChangeArrowheads="1"/>
              </p:cNvSpPr>
              <p:nvPr/>
            </p:nvSpPr>
            <p:spPr bwMode="auto">
              <a:xfrm>
                <a:off x="3694" y="2264"/>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600"/>
                  <a:t>C</a:t>
                </a:r>
              </a:p>
            </p:txBody>
          </p:sp>
        </p:grpSp>
        <p:grpSp>
          <p:nvGrpSpPr>
            <p:cNvPr id="121882" name="Group 96"/>
            <p:cNvGrpSpPr>
              <a:grpSpLocks/>
            </p:cNvGrpSpPr>
            <p:nvPr/>
          </p:nvGrpSpPr>
          <p:grpSpPr bwMode="auto">
            <a:xfrm>
              <a:off x="3027" y="2079"/>
              <a:ext cx="499" cy="408"/>
              <a:chOff x="3027" y="1969"/>
              <a:chExt cx="499" cy="408"/>
            </a:xfrm>
          </p:grpSpPr>
          <p:grpSp>
            <p:nvGrpSpPr>
              <p:cNvPr id="121903" name="Group 95"/>
              <p:cNvGrpSpPr>
                <a:grpSpLocks/>
              </p:cNvGrpSpPr>
              <p:nvPr/>
            </p:nvGrpSpPr>
            <p:grpSpPr bwMode="auto">
              <a:xfrm>
                <a:off x="3027" y="1969"/>
                <a:ext cx="499" cy="408"/>
                <a:chOff x="3027" y="1969"/>
                <a:chExt cx="499" cy="408"/>
              </a:xfrm>
            </p:grpSpPr>
            <p:sp>
              <p:nvSpPr>
                <p:cNvPr id="121905" name="Rectangle 67"/>
                <p:cNvSpPr>
                  <a:spLocks noChangeArrowheads="1"/>
                </p:cNvSpPr>
                <p:nvPr/>
              </p:nvSpPr>
              <p:spPr bwMode="auto">
                <a:xfrm>
                  <a:off x="3164" y="2105"/>
                  <a:ext cx="136" cy="272"/>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121906" name="AutoShape 68"/>
                <p:cNvSpPr>
                  <a:spLocks noChangeArrowheads="1"/>
                </p:cNvSpPr>
                <p:nvPr/>
              </p:nvSpPr>
              <p:spPr bwMode="auto">
                <a:xfrm>
                  <a:off x="3027" y="1969"/>
                  <a:ext cx="499" cy="136"/>
                </a:xfrm>
                <a:prstGeom prst="chevron">
                  <a:avLst>
                    <a:gd name="adj" fmla="val 91728"/>
                  </a:avLst>
                </a:prstGeom>
                <a:solidFill>
                  <a:schemeClr val="bg2"/>
                </a:solidFill>
                <a:ln w="9525">
                  <a:solidFill>
                    <a:schemeClr val="tx1"/>
                  </a:solidFill>
                  <a:miter lim="800000"/>
                  <a:headEnd/>
                  <a:tailEnd/>
                </a:ln>
              </p:spPr>
              <p:txBody>
                <a:bodyPr wrap="none" anchor="ctr"/>
                <a:lstStyle/>
                <a:p>
                  <a:endParaRPr lang="en-US">
                    <a:latin typeface="Calibri" pitchFamily="34" charset="0"/>
                  </a:endParaRPr>
                </a:p>
              </p:txBody>
            </p:sp>
          </p:grpSp>
          <p:sp>
            <p:nvSpPr>
              <p:cNvPr id="121904" name="Text Box 69"/>
              <p:cNvSpPr txBox="1">
                <a:spLocks noChangeArrowheads="1"/>
              </p:cNvSpPr>
              <p:nvPr/>
            </p:nvSpPr>
            <p:spPr bwMode="auto">
              <a:xfrm>
                <a:off x="3129" y="2138"/>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600"/>
                  <a:t>A</a:t>
                </a:r>
              </a:p>
            </p:txBody>
          </p:sp>
        </p:grpSp>
        <p:grpSp>
          <p:nvGrpSpPr>
            <p:cNvPr id="121883" name="Group 102"/>
            <p:cNvGrpSpPr>
              <a:grpSpLocks/>
            </p:cNvGrpSpPr>
            <p:nvPr/>
          </p:nvGrpSpPr>
          <p:grpSpPr bwMode="auto">
            <a:xfrm>
              <a:off x="2472" y="2565"/>
              <a:ext cx="499" cy="408"/>
              <a:chOff x="2472" y="2565"/>
              <a:chExt cx="499" cy="408"/>
            </a:xfrm>
          </p:grpSpPr>
          <p:sp>
            <p:nvSpPr>
              <p:cNvPr id="121900" name="Rectangle 71"/>
              <p:cNvSpPr>
                <a:spLocks noChangeArrowheads="1"/>
              </p:cNvSpPr>
              <p:nvPr/>
            </p:nvSpPr>
            <p:spPr bwMode="auto">
              <a:xfrm>
                <a:off x="2609" y="2701"/>
                <a:ext cx="136" cy="272"/>
              </a:xfrm>
              <a:prstGeom prst="rect">
                <a:avLst/>
              </a:prstGeom>
              <a:solidFill>
                <a:schemeClr val="folHlink"/>
              </a:solidFill>
              <a:ln w="9525">
                <a:solidFill>
                  <a:schemeClr val="tx1"/>
                </a:solidFill>
                <a:miter lim="800000"/>
                <a:headEnd/>
                <a:tailEnd/>
              </a:ln>
            </p:spPr>
            <p:txBody>
              <a:bodyPr wrap="none" anchor="ctr"/>
              <a:lstStyle/>
              <a:p>
                <a:endParaRPr lang="en-US">
                  <a:latin typeface="Calibri" pitchFamily="34" charset="0"/>
                </a:endParaRPr>
              </a:p>
            </p:txBody>
          </p:sp>
          <p:sp>
            <p:nvSpPr>
              <p:cNvPr id="121901" name="AutoShape 72"/>
              <p:cNvSpPr>
                <a:spLocks noChangeArrowheads="1"/>
              </p:cNvSpPr>
              <p:nvPr/>
            </p:nvSpPr>
            <p:spPr bwMode="auto">
              <a:xfrm>
                <a:off x="2472" y="2565"/>
                <a:ext cx="499" cy="136"/>
              </a:xfrm>
              <a:prstGeom prst="chevron">
                <a:avLst>
                  <a:gd name="adj" fmla="val 91728"/>
                </a:avLst>
              </a:prstGeom>
              <a:solidFill>
                <a:schemeClr val="bg2"/>
              </a:solidFill>
              <a:ln w="9525">
                <a:solidFill>
                  <a:schemeClr val="tx1"/>
                </a:solidFill>
                <a:miter lim="800000"/>
                <a:headEnd/>
                <a:tailEnd/>
              </a:ln>
            </p:spPr>
            <p:txBody>
              <a:bodyPr wrap="none" anchor="ctr"/>
              <a:lstStyle/>
              <a:p>
                <a:endParaRPr lang="en-US">
                  <a:latin typeface="Calibri" pitchFamily="34" charset="0"/>
                </a:endParaRPr>
              </a:p>
            </p:txBody>
          </p:sp>
          <p:sp>
            <p:nvSpPr>
              <p:cNvPr id="121902" name="Text Box 73"/>
              <p:cNvSpPr txBox="1">
                <a:spLocks noChangeArrowheads="1"/>
              </p:cNvSpPr>
              <p:nvPr/>
            </p:nvSpPr>
            <p:spPr bwMode="auto">
              <a:xfrm>
                <a:off x="2569" y="2746"/>
                <a:ext cx="2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600"/>
                  <a:t>G</a:t>
                </a:r>
              </a:p>
            </p:txBody>
          </p:sp>
        </p:grpSp>
        <p:sp>
          <p:nvSpPr>
            <p:cNvPr id="121884" name="Rectangle 75"/>
            <p:cNvSpPr>
              <a:spLocks noChangeArrowheads="1"/>
            </p:cNvSpPr>
            <p:nvPr/>
          </p:nvSpPr>
          <p:spPr bwMode="auto">
            <a:xfrm>
              <a:off x="1701" y="2877"/>
              <a:ext cx="136" cy="182"/>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121885" name="AutoShape 76"/>
            <p:cNvSpPr>
              <a:spLocks noChangeArrowheads="1"/>
            </p:cNvSpPr>
            <p:nvPr/>
          </p:nvSpPr>
          <p:spPr bwMode="auto">
            <a:xfrm>
              <a:off x="1565" y="2741"/>
              <a:ext cx="499" cy="136"/>
            </a:xfrm>
            <a:prstGeom prst="chevron">
              <a:avLst>
                <a:gd name="adj" fmla="val 91728"/>
              </a:avLst>
            </a:prstGeom>
            <a:solidFill>
              <a:srgbClr val="FFFF99"/>
            </a:solidFill>
            <a:ln w="9525">
              <a:solidFill>
                <a:schemeClr val="tx1"/>
              </a:solidFill>
              <a:miter lim="800000"/>
              <a:headEnd/>
              <a:tailEnd/>
            </a:ln>
          </p:spPr>
          <p:txBody>
            <a:bodyPr wrap="none" anchor="ctr"/>
            <a:lstStyle/>
            <a:p>
              <a:endParaRPr lang="en-US">
                <a:latin typeface="Calibri" pitchFamily="34" charset="0"/>
              </a:endParaRPr>
            </a:p>
          </p:txBody>
        </p:sp>
        <p:sp>
          <p:nvSpPr>
            <p:cNvPr id="121886" name="Text Box 77"/>
            <p:cNvSpPr txBox="1">
              <a:spLocks noChangeArrowheads="1"/>
            </p:cNvSpPr>
            <p:nvPr/>
          </p:nvSpPr>
          <p:spPr bwMode="auto">
            <a:xfrm>
              <a:off x="1674" y="2865"/>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600"/>
                <a:t>T</a:t>
              </a:r>
            </a:p>
          </p:txBody>
        </p:sp>
        <p:grpSp>
          <p:nvGrpSpPr>
            <p:cNvPr id="121887" name="Group 99"/>
            <p:cNvGrpSpPr>
              <a:grpSpLocks/>
            </p:cNvGrpSpPr>
            <p:nvPr/>
          </p:nvGrpSpPr>
          <p:grpSpPr bwMode="auto">
            <a:xfrm>
              <a:off x="4740" y="2271"/>
              <a:ext cx="499" cy="324"/>
              <a:chOff x="4740" y="2161"/>
              <a:chExt cx="499" cy="324"/>
            </a:xfrm>
          </p:grpSpPr>
          <p:sp>
            <p:nvSpPr>
              <p:cNvPr id="121897" name="Rectangle 79"/>
              <p:cNvSpPr>
                <a:spLocks noChangeArrowheads="1"/>
              </p:cNvSpPr>
              <p:nvPr/>
            </p:nvSpPr>
            <p:spPr bwMode="auto">
              <a:xfrm>
                <a:off x="4876" y="2297"/>
                <a:ext cx="136" cy="182"/>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121898" name="AutoShape 80"/>
              <p:cNvSpPr>
                <a:spLocks noChangeArrowheads="1"/>
              </p:cNvSpPr>
              <p:nvPr/>
            </p:nvSpPr>
            <p:spPr bwMode="auto">
              <a:xfrm>
                <a:off x="4740" y="2161"/>
                <a:ext cx="499" cy="136"/>
              </a:xfrm>
              <a:prstGeom prst="chevron">
                <a:avLst>
                  <a:gd name="adj" fmla="val 91728"/>
                </a:avLst>
              </a:prstGeom>
              <a:solidFill>
                <a:schemeClr val="bg2"/>
              </a:solidFill>
              <a:ln w="9525">
                <a:solidFill>
                  <a:schemeClr val="tx1"/>
                </a:solidFill>
                <a:miter lim="800000"/>
                <a:headEnd/>
                <a:tailEnd/>
              </a:ln>
            </p:spPr>
            <p:txBody>
              <a:bodyPr wrap="none" anchor="ctr"/>
              <a:lstStyle/>
              <a:p>
                <a:endParaRPr lang="en-US">
                  <a:latin typeface="Calibri" pitchFamily="34" charset="0"/>
                </a:endParaRPr>
              </a:p>
            </p:txBody>
          </p:sp>
          <p:sp>
            <p:nvSpPr>
              <p:cNvPr id="121899" name="Text Box 81"/>
              <p:cNvSpPr txBox="1">
                <a:spLocks noChangeArrowheads="1"/>
              </p:cNvSpPr>
              <p:nvPr/>
            </p:nvSpPr>
            <p:spPr bwMode="auto">
              <a:xfrm>
                <a:off x="4842" y="2273"/>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600"/>
                  <a:t>C</a:t>
                </a:r>
              </a:p>
            </p:txBody>
          </p:sp>
        </p:grpSp>
        <p:sp>
          <p:nvSpPr>
            <p:cNvPr id="121888" name="Text Box 82"/>
            <p:cNvSpPr txBox="1">
              <a:spLocks noChangeArrowheads="1"/>
            </p:cNvSpPr>
            <p:nvPr/>
          </p:nvSpPr>
          <p:spPr bwMode="auto">
            <a:xfrm>
              <a:off x="476" y="3291"/>
              <a:ext cx="26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latin typeface="Comic Sans MS" pitchFamily="66" charset="0"/>
                </a:rPr>
                <a:t>3'</a:t>
              </a:r>
            </a:p>
          </p:txBody>
        </p:sp>
        <p:sp>
          <p:nvSpPr>
            <p:cNvPr id="121889" name="Text Box 83"/>
            <p:cNvSpPr txBox="1">
              <a:spLocks noChangeArrowheads="1"/>
            </p:cNvSpPr>
            <p:nvPr/>
          </p:nvSpPr>
          <p:spPr bwMode="auto">
            <a:xfrm>
              <a:off x="579" y="2701"/>
              <a:ext cx="26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latin typeface="Comic Sans MS" pitchFamily="66" charset="0"/>
                </a:rPr>
                <a:t>5'</a:t>
              </a:r>
            </a:p>
          </p:txBody>
        </p:sp>
        <p:sp>
          <p:nvSpPr>
            <p:cNvPr id="121890" name="Line 85"/>
            <p:cNvSpPr>
              <a:spLocks noChangeShapeType="1"/>
            </p:cNvSpPr>
            <p:nvPr/>
          </p:nvSpPr>
          <p:spPr bwMode="auto">
            <a:xfrm flipH="1" flipV="1">
              <a:off x="2381" y="3522"/>
              <a:ext cx="45" cy="31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21891" name="Text Box 86"/>
            <p:cNvSpPr txBox="1">
              <a:spLocks noChangeArrowheads="1"/>
            </p:cNvSpPr>
            <p:nvPr/>
          </p:nvSpPr>
          <p:spPr bwMode="auto">
            <a:xfrm>
              <a:off x="1771" y="3854"/>
              <a:ext cx="126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latin typeface="Calibri" pitchFamily="34" charset="0"/>
                </a:rPr>
                <a:t>template strand</a:t>
              </a:r>
            </a:p>
          </p:txBody>
        </p:sp>
        <p:sp>
          <p:nvSpPr>
            <p:cNvPr id="121892" name="Line 88"/>
            <p:cNvSpPr>
              <a:spLocks noChangeShapeType="1"/>
            </p:cNvSpPr>
            <p:nvPr/>
          </p:nvSpPr>
          <p:spPr bwMode="auto">
            <a:xfrm>
              <a:off x="1292" y="2388"/>
              <a:ext cx="227" cy="2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21893" name="Text Box 89"/>
            <p:cNvSpPr txBox="1">
              <a:spLocks noChangeArrowheads="1"/>
            </p:cNvSpPr>
            <p:nvPr/>
          </p:nvSpPr>
          <p:spPr bwMode="auto">
            <a:xfrm>
              <a:off x="1004" y="2175"/>
              <a:ext cx="5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latin typeface="Calibri" pitchFamily="34" charset="0"/>
                </a:rPr>
                <a:t>primer</a:t>
              </a:r>
            </a:p>
          </p:txBody>
        </p:sp>
        <p:sp>
          <p:nvSpPr>
            <p:cNvPr id="121894" name="Text Box 90"/>
            <p:cNvSpPr txBox="1">
              <a:spLocks noChangeArrowheads="1"/>
            </p:cNvSpPr>
            <p:nvPr/>
          </p:nvSpPr>
          <p:spPr bwMode="auto">
            <a:xfrm>
              <a:off x="4558" y="3295"/>
              <a:ext cx="26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latin typeface="Comic Sans MS" pitchFamily="66" charset="0"/>
                </a:rPr>
                <a:t>5'</a:t>
              </a:r>
            </a:p>
          </p:txBody>
        </p:sp>
        <p:sp>
          <p:nvSpPr>
            <p:cNvPr id="121895" name="Text Box 91"/>
            <p:cNvSpPr txBox="1">
              <a:spLocks noChangeArrowheads="1"/>
            </p:cNvSpPr>
            <p:nvPr/>
          </p:nvSpPr>
          <p:spPr bwMode="auto">
            <a:xfrm>
              <a:off x="3158" y="2610"/>
              <a:ext cx="131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incoming dNTP</a:t>
              </a:r>
            </a:p>
          </p:txBody>
        </p:sp>
        <p:sp>
          <p:nvSpPr>
            <p:cNvPr id="121896" name="Line 92"/>
            <p:cNvSpPr>
              <a:spLocks noChangeShapeType="1"/>
            </p:cNvSpPr>
            <p:nvPr/>
          </p:nvSpPr>
          <p:spPr bwMode="auto">
            <a:xfrm flipH="1" flipV="1">
              <a:off x="2861" y="2794"/>
              <a:ext cx="253" cy="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sp>
        <p:nvSpPr>
          <p:cNvPr id="121860" name="Text Box 93"/>
          <p:cNvSpPr txBox="1">
            <a:spLocks noChangeArrowheads="1"/>
          </p:cNvSpPr>
          <p:nvPr/>
        </p:nvSpPr>
        <p:spPr bwMode="auto">
          <a:xfrm>
            <a:off x="741363" y="2522538"/>
            <a:ext cx="74850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DNA polymerases cannot start a new chain from scratch!</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652463" y="6350"/>
            <a:ext cx="7772400" cy="1143000"/>
          </a:xfrm>
        </p:spPr>
        <p:txBody>
          <a:bodyPr/>
          <a:lstStyle/>
          <a:p>
            <a:pPr eaLnBrk="1" hangingPunct="1"/>
            <a:r>
              <a:rPr lang="en-US" smtClean="0">
                <a:solidFill>
                  <a:srgbClr val="800000"/>
                </a:solidFill>
                <a:ea typeface="ＭＳ Ｐゴシック" pitchFamily="34" charset="-128"/>
              </a:rPr>
              <a:t>Enzyme reaction</a:t>
            </a:r>
          </a:p>
        </p:txBody>
      </p:sp>
      <p:sp>
        <p:nvSpPr>
          <p:cNvPr id="123906" name="Rectangle 246"/>
          <p:cNvSpPr>
            <a:spLocks noChangeArrowheads="1"/>
          </p:cNvSpPr>
          <p:nvPr/>
        </p:nvSpPr>
        <p:spPr bwMode="auto">
          <a:xfrm>
            <a:off x="5672138" y="4360863"/>
            <a:ext cx="138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t>O</a:t>
            </a:r>
            <a:endParaRPr lang="en-US">
              <a:latin typeface="Comic Sans MS" pitchFamily="66" charset="0"/>
            </a:endParaRPr>
          </a:p>
        </p:txBody>
      </p:sp>
      <p:sp>
        <p:nvSpPr>
          <p:cNvPr id="123907" name="Rectangle 252"/>
          <p:cNvSpPr>
            <a:spLocks noChangeArrowheads="1"/>
          </p:cNvSpPr>
          <p:nvPr/>
        </p:nvSpPr>
        <p:spPr bwMode="auto">
          <a:xfrm>
            <a:off x="4768850" y="1927225"/>
            <a:ext cx="119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P</a:t>
            </a:r>
            <a:endParaRPr lang="en-US">
              <a:latin typeface="Comic Sans MS" pitchFamily="66" charset="0"/>
            </a:endParaRPr>
          </a:p>
        </p:txBody>
      </p:sp>
      <p:sp>
        <p:nvSpPr>
          <p:cNvPr id="123908" name="Rectangle 253"/>
          <p:cNvSpPr>
            <a:spLocks noChangeArrowheads="1"/>
          </p:cNvSpPr>
          <p:nvPr/>
        </p:nvSpPr>
        <p:spPr bwMode="auto">
          <a:xfrm>
            <a:off x="4457700" y="1927225"/>
            <a:ext cx="138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a:latin typeface="Comic Sans MS" pitchFamily="66" charset="0"/>
            </a:endParaRPr>
          </a:p>
        </p:txBody>
      </p:sp>
      <p:sp>
        <p:nvSpPr>
          <p:cNvPr id="123909" name="Rectangle 254"/>
          <p:cNvSpPr>
            <a:spLocks noChangeArrowheads="1"/>
          </p:cNvSpPr>
          <p:nvPr/>
        </p:nvSpPr>
        <p:spPr bwMode="auto">
          <a:xfrm>
            <a:off x="5051425" y="1927225"/>
            <a:ext cx="138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a:latin typeface="Comic Sans MS" pitchFamily="66" charset="0"/>
            </a:endParaRPr>
          </a:p>
        </p:txBody>
      </p:sp>
      <p:sp>
        <p:nvSpPr>
          <p:cNvPr id="123910" name="Rectangle 255"/>
          <p:cNvSpPr>
            <a:spLocks noChangeArrowheads="1"/>
          </p:cNvSpPr>
          <p:nvPr/>
        </p:nvSpPr>
        <p:spPr bwMode="auto">
          <a:xfrm>
            <a:off x="4749800" y="1585913"/>
            <a:ext cx="138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a:latin typeface="Comic Sans MS" pitchFamily="66" charset="0"/>
            </a:endParaRPr>
          </a:p>
        </p:txBody>
      </p:sp>
      <p:sp>
        <p:nvSpPr>
          <p:cNvPr id="123911" name="Text Box 469"/>
          <p:cNvSpPr txBox="1">
            <a:spLocks noChangeArrowheads="1"/>
          </p:cNvSpPr>
          <p:nvPr/>
        </p:nvSpPr>
        <p:spPr bwMode="auto">
          <a:xfrm>
            <a:off x="8477250" y="1063625"/>
            <a:ext cx="4143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3333FF"/>
                </a:solidFill>
                <a:latin typeface="Calibri" pitchFamily="34" charset="0"/>
              </a:rPr>
              <a:t>5'</a:t>
            </a:r>
          </a:p>
        </p:txBody>
      </p:sp>
      <p:sp>
        <p:nvSpPr>
          <p:cNvPr id="123912" name="Text Box 471"/>
          <p:cNvSpPr txBox="1">
            <a:spLocks noChangeArrowheads="1"/>
          </p:cNvSpPr>
          <p:nvPr/>
        </p:nvSpPr>
        <p:spPr bwMode="auto">
          <a:xfrm>
            <a:off x="8478838" y="5222875"/>
            <a:ext cx="4143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3333FF"/>
                </a:solidFill>
                <a:latin typeface="Calibri" pitchFamily="34" charset="0"/>
              </a:rPr>
              <a:t>3'</a:t>
            </a:r>
          </a:p>
        </p:txBody>
      </p:sp>
      <p:grpSp>
        <p:nvGrpSpPr>
          <p:cNvPr id="123913" name="Group 544"/>
          <p:cNvGrpSpPr>
            <a:grpSpLocks/>
          </p:cNvGrpSpPr>
          <p:nvPr/>
        </p:nvGrpSpPr>
        <p:grpSpPr bwMode="auto">
          <a:xfrm>
            <a:off x="4600575" y="914400"/>
            <a:ext cx="3232150" cy="4816475"/>
            <a:chOff x="2106" y="568"/>
            <a:chExt cx="2036" cy="3034"/>
          </a:xfrm>
        </p:grpSpPr>
        <p:grpSp>
          <p:nvGrpSpPr>
            <p:cNvPr id="124016" name="Group 491"/>
            <p:cNvGrpSpPr>
              <a:grpSpLocks/>
            </p:cNvGrpSpPr>
            <p:nvPr/>
          </p:nvGrpSpPr>
          <p:grpSpPr bwMode="auto">
            <a:xfrm>
              <a:off x="2106" y="568"/>
              <a:ext cx="2036" cy="3034"/>
              <a:chOff x="2106" y="568"/>
              <a:chExt cx="2036" cy="3034"/>
            </a:xfrm>
          </p:grpSpPr>
          <p:sp>
            <p:nvSpPr>
              <p:cNvPr id="124018" name="Text Box 462"/>
              <p:cNvSpPr txBox="1">
                <a:spLocks noChangeArrowheads="1"/>
              </p:cNvSpPr>
              <p:nvPr/>
            </p:nvSpPr>
            <p:spPr bwMode="auto">
              <a:xfrm>
                <a:off x="2280" y="1441"/>
                <a:ext cx="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solidFill>
                      <a:srgbClr val="FF0000"/>
                    </a:solidFill>
                  </a:rPr>
                  <a:t>5'</a:t>
                </a:r>
              </a:p>
            </p:txBody>
          </p:sp>
          <p:sp>
            <p:nvSpPr>
              <p:cNvPr id="124019" name="Text Box 464"/>
              <p:cNvSpPr txBox="1">
                <a:spLocks noChangeArrowheads="1"/>
              </p:cNvSpPr>
              <p:nvPr/>
            </p:nvSpPr>
            <p:spPr bwMode="auto">
              <a:xfrm>
                <a:off x="2485" y="1756"/>
                <a:ext cx="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solidFill>
                      <a:srgbClr val="FF0000"/>
                    </a:solidFill>
                  </a:rPr>
                  <a:t>3'</a:t>
                </a:r>
              </a:p>
            </p:txBody>
          </p:sp>
          <p:sp>
            <p:nvSpPr>
              <p:cNvPr id="124020" name="Text Box 465"/>
              <p:cNvSpPr txBox="1">
                <a:spLocks noChangeArrowheads="1"/>
              </p:cNvSpPr>
              <p:nvPr/>
            </p:nvSpPr>
            <p:spPr bwMode="auto">
              <a:xfrm>
                <a:off x="2785" y="2628"/>
                <a:ext cx="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solidFill>
                      <a:srgbClr val="FF0000"/>
                    </a:solidFill>
                  </a:rPr>
                  <a:t>3'</a:t>
                </a:r>
              </a:p>
            </p:txBody>
          </p:sp>
          <p:sp>
            <p:nvSpPr>
              <p:cNvPr id="124021" name="Text Box 466"/>
              <p:cNvSpPr txBox="1">
                <a:spLocks noChangeArrowheads="1"/>
              </p:cNvSpPr>
              <p:nvPr/>
            </p:nvSpPr>
            <p:spPr bwMode="auto">
              <a:xfrm>
                <a:off x="2577" y="2330"/>
                <a:ext cx="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solidFill>
                      <a:srgbClr val="FF0000"/>
                    </a:solidFill>
                  </a:rPr>
                  <a:t>5'</a:t>
                </a:r>
              </a:p>
            </p:txBody>
          </p:sp>
          <p:grpSp>
            <p:nvGrpSpPr>
              <p:cNvPr id="124022" name="Group 490"/>
              <p:cNvGrpSpPr>
                <a:grpSpLocks/>
              </p:cNvGrpSpPr>
              <p:nvPr/>
            </p:nvGrpSpPr>
            <p:grpSpPr bwMode="auto">
              <a:xfrm>
                <a:off x="2106" y="568"/>
                <a:ext cx="2036" cy="3034"/>
                <a:chOff x="2106" y="568"/>
                <a:chExt cx="2036" cy="3034"/>
              </a:xfrm>
            </p:grpSpPr>
            <p:grpSp>
              <p:nvGrpSpPr>
                <p:cNvPr id="124023" name="Group 489"/>
                <p:cNvGrpSpPr>
                  <a:grpSpLocks/>
                </p:cNvGrpSpPr>
                <p:nvPr/>
              </p:nvGrpSpPr>
              <p:grpSpPr bwMode="auto">
                <a:xfrm>
                  <a:off x="2106" y="568"/>
                  <a:ext cx="2036" cy="3034"/>
                  <a:chOff x="2106" y="568"/>
                  <a:chExt cx="2036" cy="3034"/>
                </a:xfrm>
              </p:grpSpPr>
              <p:sp>
                <p:nvSpPr>
                  <p:cNvPr id="124032" name="Freeform 262"/>
                  <p:cNvSpPr>
                    <a:spLocks/>
                  </p:cNvSpPr>
                  <p:nvPr/>
                </p:nvSpPr>
                <p:spPr bwMode="auto">
                  <a:xfrm>
                    <a:off x="3446" y="1013"/>
                    <a:ext cx="1" cy="147"/>
                  </a:xfrm>
                  <a:custGeom>
                    <a:avLst/>
                    <a:gdLst>
                      <a:gd name="T0" fmla="*/ 0 w 1"/>
                      <a:gd name="T1" fmla="*/ 0 h 147"/>
                      <a:gd name="T2" fmla="*/ 0 w 1"/>
                      <a:gd name="T3" fmla="*/ 147 h 147"/>
                      <a:gd name="T4" fmla="*/ 0 w 1"/>
                      <a:gd name="T5" fmla="*/ 0 h 147"/>
                      <a:gd name="T6" fmla="*/ 0 60000 65536"/>
                      <a:gd name="T7" fmla="*/ 0 60000 65536"/>
                      <a:gd name="T8" fmla="*/ 0 60000 65536"/>
                      <a:gd name="T9" fmla="*/ 0 w 1"/>
                      <a:gd name="T10" fmla="*/ 0 h 147"/>
                      <a:gd name="T11" fmla="*/ 1 w 1"/>
                      <a:gd name="T12" fmla="*/ 147 h 147"/>
                    </a:gdLst>
                    <a:ahLst/>
                    <a:cxnLst>
                      <a:cxn ang="T6">
                        <a:pos x="T0" y="T1"/>
                      </a:cxn>
                      <a:cxn ang="T7">
                        <a:pos x="T2" y="T3"/>
                      </a:cxn>
                      <a:cxn ang="T8">
                        <a:pos x="T4" y="T5"/>
                      </a:cxn>
                    </a:cxnLst>
                    <a:rect l="T9" t="T10" r="T11" b="T12"/>
                    <a:pathLst>
                      <a:path w="1" h="147">
                        <a:moveTo>
                          <a:pt x="0" y="0"/>
                        </a:moveTo>
                        <a:lnTo>
                          <a:pt x="0" y="1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33" name="Freeform 263"/>
                  <p:cNvSpPr>
                    <a:spLocks/>
                  </p:cNvSpPr>
                  <p:nvPr/>
                </p:nvSpPr>
                <p:spPr bwMode="auto">
                  <a:xfrm>
                    <a:off x="3342" y="1160"/>
                    <a:ext cx="104" cy="74"/>
                  </a:xfrm>
                  <a:custGeom>
                    <a:avLst/>
                    <a:gdLst>
                      <a:gd name="T0" fmla="*/ 104 w 104"/>
                      <a:gd name="T1" fmla="*/ 0 h 74"/>
                      <a:gd name="T2" fmla="*/ 0 w 104"/>
                      <a:gd name="T3" fmla="*/ 74 h 74"/>
                      <a:gd name="T4" fmla="*/ 104 w 104"/>
                      <a:gd name="T5" fmla="*/ 0 h 74"/>
                      <a:gd name="T6" fmla="*/ 0 60000 65536"/>
                      <a:gd name="T7" fmla="*/ 0 60000 65536"/>
                      <a:gd name="T8" fmla="*/ 0 60000 65536"/>
                      <a:gd name="T9" fmla="*/ 0 w 104"/>
                      <a:gd name="T10" fmla="*/ 0 h 74"/>
                      <a:gd name="T11" fmla="*/ 104 w 104"/>
                      <a:gd name="T12" fmla="*/ 74 h 74"/>
                    </a:gdLst>
                    <a:ahLst/>
                    <a:cxnLst>
                      <a:cxn ang="T6">
                        <a:pos x="T0" y="T1"/>
                      </a:cxn>
                      <a:cxn ang="T7">
                        <a:pos x="T2" y="T3"/>
                      </a:cxn>
                      <a:cxn ang="T8">
                        <a:pos x="T4" y="T5"/>
                      </a:cxn>
                    </a:cxnLst>
                    <a:rect l="T9" t="T10" r="T11" b="T12"/>
                    <a:pathLst>
                      <a:path w="104" h="74">
                        <a:moveTo>
                          <a:pt x="104" y="0"/>
                        </a:moveTo>
                        <a:lnTo>
                          <a:pt x="0" y="74"/>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34" name="Freeform 264"/>
                  <p:cNvSpPr>
                    <a:spLocks/>
                  </p:cNvSpPr>
                  <p:nvPr/>
                </p:nvSpPr>
                <p:spPr bwMode="auto">
                  <a:xfrm>
                    <a:off x="3342" y="1160"/>
                    <a:ext cx="104" cy="74"/>
                  </a:xfrm>
                  <a:custGeom>
                    <a:avLst/>
                    <a:gdLst>
                      <a:gd name="T0" fmla="*/ 104 w 104"/>
                      <a:gd name="T1" fmla="*/ 0 h 74"/>
                      <a:gd name="T2" fmla="*/ 104 w 104"/>
                      <a:gd name="T3" fmla="*/ 6 h 74"/>
                      <a:gd name="T4" fmla="*/ 0 w 104"/>
                      <a:gd name="T5" fmla="*/ 74 h 74"/>
                      <a:gd name="T6" fmla="*/ 0 w 104"/>
                      <a:gd name="T7" fmla="*/ 67 h 74"/>
                      <a:gd name="T8" fmla="*/ 104 w 104"/>
                      <a:gd name="T9" fmla="*/ 0 h 74"/>
                      <a:gd name="T10" fmla="*/ 0 60000 65536"/>
                      <a:gd name="T11" fmla="*/ 0 60000 65536"/>
                      <a:gd name="T12" fmla="*/ 0 60000 65536"/>
                      <a:gd name="T13" fmla="*/ 0 60000 65536"/>
                      <a:gd name="T14" fmla="*/ 0 60000 65536"/>
                      <a:gd name="T15" fmla="*/ 0 w 104"/>
                      <a:gd name="T16" fmla="*/ 0 h 74"/>
                      <a:gd name="T17" fmla="*/ 104 w 104"/>
                      <a:gd name="T18" fmla="*/ 74 h 74"/>
                    </a:gdLst>
                    <a:ahLst/>
                    <a:cxnLst>
                      <a:cxn ang="T10">
                        <a:pos x="T0" y="T1"/>
                      </a:cxn>
                      <a:cxn ang="T11">
                        <a:pos x="T2" y="T3"/>
                      </a:cxn>
                      <a:cxn ang="T12">
                        <a:pos x="T4" y="T5"/>
                      </a:cxn>
                      <a:cxn ang="T13">
                        <a:pos x="T6" y="T7"/>
                      </a:cxn>
                      <a:cxn ang="T14">
                        <a:pos x="T8" y="T9"/>
                      </a:cxn>
                    </a:cxnLst>
                    <a:rect l="T15" t="T16" r="T17" b="T18"/>
                    <a:pathLst>
                      <a:path w="104" h="74">
                        <a:moveTo>
                          <a:pt x="104" y="0"/>
                        </a:moveTo>
                        <a:lnTo>
                          <a:pt x="104" y="6"/>
                        </a:lnTo>
                        <a:lnTo>
                          <a:pt x="0" y="74"/>
                        </a:lnTo>
                        <a:lnTo>
                          <a:pt x="0" y="67"/>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35" name="Freeform 265"/>
                  <p:cNvSpPr>
                    <a:spLocks/>
                  </p:cNvSpPr>
                  <p:nvPr/>
                </p:nvSpPr>
                <p:spPr bwMode="auto">
                  <a:xfrm>
                    <a:off x="3331" y="1148"/>
                    <a:ext cx="92" cy="61"/>
                  </a:xfrm>
                  <a:custGeom>
                    <a:avLst/>
                    <a:gdLst>
                      <a:gd name="T0" fmla="*/ 0 w 92"/>
                      <a:gd name="T1" fmla="*/ 61 h 61"/>
                      <a:gd name="T2" fmla="*/ 92 w 92"/>
                      <a:gd name="T3" fmla="*/ 0 h 61"/>
                      <a:gd name="T4" fmla="*/ 0 w 92"/>
                      <a:gd name="T5" fmla="*/ 61 h 61"/>
                      <a:gd name="T6" fmla="*/ 0 60000 65536"/>
                      <a:gd name="T7" fmla="*/ 0 60000 65536"/>
                      <a:gd name="T8" fmla="*/ 0 60000 65536"/>
                      <a:gd name="T9" fmla="*/ 0 w 92"/>
                      <a:gd name="T10" fmla="*/ 0 h 61"/>
                      <a:gd name="T11" fmla="*/ 92 w 92"/>
                      <a:gd name="T12" fmla="*/ 61 h 61"/>
                    </a:gdLst>
                    <a:ahLst/>
                    <a:cxnLst>
                      <a:cxn ang="T6">
                        <a:pos x="T0" y="T1"/>
                      </a:cxn>
                      <a:cxn ang="T7">
                        <a:pos x="T2" y="T3"/>
                      </a:cxn>
                      <a:cxn ang="T8">
                        <a:pos x="T4" y="T5"/>
                      </a:cxn>
                    </a:cxnLst>
                    <a:rect l="T9" t="T10" r="T11" b="T12"/>
                    <a:pathLst>
                      <a:path w="92" h="61">
                        <a:moveTo>
                          <a:pt x="0" y="61"/>
                        </a:moveTo>
                        <a:lnTo>
                          <a:pt x="92"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36" name="Freeform 266"/>
                  <p:cNvSpPr>
                    <a:spLocks/>
                  </p:cNvSpPr>
                  <p:nvPr/>
                </p:nvSpPr>
                <p:spPr bwMode="auto">
                  <a:xfrm>
                    <a:off x="3331" y="1142"/>
                    <a:ext cx="92" cy="67"/>
                  </a:xfrm>
                  <a:custGeom>
                    <a:avLst/>
                    <a:gdLst>
                      <a:gd name="T0" fmla="*/ 0 w 92"/>
                      <a:gd name="T1" fmla="*/ 67 h 67"/>
                      <a:gd name="T2" fmla="*/ 0 w 92"/>
                      <a:gd name="T3" fmla="*/ 61 h 67"/>
                      <a:gd name="T4" fmla="*/ 92 w 92"/>
                      <a:gd name="T5" fmla="*/ 0 h 67"/>
                      <a:gd name="T6" fmla="*/ 92 w 92"/>
                      <a:gd name="T7" fmla="*/ 6 h 67"/>
                      <a:gd name="T8" fmla="*/ 0 w 92"/>
                      <a:gd name="T9" fmla="*/ 67 h 67"/>
                      <a:gd name="T10" fmla="*/ 0 60000 65536"/>
                      <a:gd name="T11" fmla="*/ 0 60000 65536"/>
                      <a:gd name="T12" fmla="*/ 0 60000 65536"/>
                      <a:gd name="T13" fmla="*/ 0 60000 65536"/>
                      <a:gd name="T14" fmla="*/ 0 60000 65536"/>
                      <a:gd name="T15" fmla="*/ 0 w 92"/>
                      <a:gd name="T16" fmla="*/ 0 h 67"/>
                      <a:gd name="T17" fmla="*/ 92 w 92"/>
                      <a:gd name="T18" fmla="*/ 67 h 67"/>
                    </a:gdLst>
                    <a:ahLst/>
                    <a:cxnLst>
                      <a:cxn ang="T10">
                        <a:pos x="T0" y="T1"/>
                      </a:cxn>
                      <a:cxn ang="T11">
                        <a:pos x="T2" y="T3"/>
                      </a:cxn>
                      <a:cxn ang="T12">
                        <a:pos x="T4" y="T5"/>
                      </a:cxn>
                      <a:cxn ang="T13">
                        <a:pos x="T6" y="T7"/>
                      </a:cxn>
                      <a:cxn ang="T14">
                        <a:pos x="T8" y="T9"/>
                      </a:cxn>
                    </a:cxnLst>
                    <a:rect l="T15" t="T16" r="T17" b="T18"/>
                    <a:pathLst>
                      <a:path w="92" h="67">
                        <a:moveTo>
                          <a:pt x="0" y="67"/>
                        </a:moveTo>
                        <a:lnTo>
                          <a:pt x="0" y="61"/>
                        </a:lnTo>
                        <a:lnTo>
                          <a:pt x="92" y="0"/>
                        </a:lnTo>
                        <a:lnTo>
                          <a:pt x="92" y="6"/>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37" name="Freeform 267"/>
                  <p:cNvSpPr>
                    <a:spLocks/>
                  </p:cNvSpPr>
                  <p:nvPr/>
                </p:nvSpPr>
                <p:spPr bwMode="auto">
                  <a:xfrm>
                    <a:off x="3124" y="1160"/>
                    <a:ext cx="109" cy="80"/>
                  </a:xfrm>
                  <a:custGeom>
                    <a:avLst/>
                    <a:gdLst>
                      <a:gd name="T0" fmla="*/ 109 w 109"/>
                      <a:gd name="T1" fmla="*/ 80 h 80"/>
                      <a:gd name="T2" fmla="*/ 0 w 109"/>
                      <a:gd name="T3" fmla="*/ 0 h 80"/>
                      <a:gd name="T4" fmla="*/ 109 w 109"/>
                      <a:gd name="T5" fmla="*/ 80 h 80"/>
                      <a:gd name="T6" fmla="*/ 0 60000 65536"/>
                      <a:gd name="T7" fmla="*/ 0 60000 65536"/>
                      <a:gd name="T8" fmla="*/ 0 60000 65536"/>
                      <a:gd name="T9" fmla="*/ 0 w 109"/>
                      <a:gd name="T10" fmla="*/ 0 h 80"/>
                      <a:gd name="T11" fmla="*/ 109 w 109"/>
                      <a:gd name="T12" fmla="*/ 80 h 80"/>
                    </a:gdLst>
                    <a:ahLst/>
                    <a:cxnLst>
                      <a:cxn ang="T6">
                        <a:pos x="T0" y="T1"/>
                      </a:cxn>
                      <a:cxn ang="T7">
                        <a:pos x="T2" y="T3"/>
                      </a:cxn>
                      <a:cxn ang="T8">
                        <a:pos x="T4" y="T5"/>
                      </a:cxn>
                    </a:cxnLst>
                    <a:rect l="T9" t="T10" r="T11" b="T12"/>
                    <a:pathLst>
                      <a:path w="109" h="80">
                        <a:moveTo>
                          <a:pt x="109" y="80"/>
                        </a:moveTo>
                        <a:lnTo>
                          <a:pt x="0" y="0"/>
                        </a:lnTo>
                        <a:lnTo>
                          <a:pt x="10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38" name="Freeform 268"/>
                  <p:cNvSpPr>
                    <a:spLocks/>
                  </p:cNvSpPr>
                  <p:nvPr/>
                </p:nvSpPr>
                <p:spPr bwMode="auto">
                  <a:xfrm>
                    <a:off x="3118" y="1160"/>
                    <a:ext cx="115" cy="80"/>
                  </a:xfrm>
                  <a:custGeom>
                    <a:avLst/>
                    <a:gdLst>
                      <a:gd name="T0" fmla="*/ 115 w 115"/>
                      <a:gd name="T1" fmla="*/ 74 h 80"/>
                      <a:gd name="T2" fmla="*/ 115 w 115"/>
                      <a:gd name="T3" fmla="*/ 80 h 80"/>
                      <a:gd name="T4" fmla="*/ 0 w 115"/>
                      <a:gd name="T5" fmla="*/ 6 h 80"/>
                      <a:gd name="T6" fmla="*/ 6 w 115"/>
                      <a:gd name="T7" fmla="*/ 0 h 80"/>
                      <a:gd name="T8" fmla="*/ 115 w 115"/>
                      <a:gd name="T9" fmla="*/ 74 h 80"/>
                      <a:gd name="T10" fmla="*/ 0 60000 65536"/>
                      <a:gd name="T11" fmla="*/ 0 60000 65536"/>
                      <a:gd name="T12" fmla="*/ 0 60000 65536"/>
                      <a:gd name="T13" fmla="*/ 0 60000 65536"/>
                      <a:gd name="T14" fmla="*/ 0 60000 65536"/>
                      <a:gd name="T15" fmla="*/ 0 w 115"/>
                      <a:gd name="T16" fmla="*/ 0 h 80"/>
                      <a:gd name="T17" fmla="*/ 115 w 115"/>
                      <a:gd name="T18" fmla="*/ 80 h 80"/>
                    </a:gdLst>
                    <a:ahLst/>
                    <a:cxnLst>
                      <a:cxn ang="T10">
                        <a:pos x="T0" y="T1"/>
                      </a:cxn>
                      <a:cxn ang="T11">
                        <a:pos x="T2" y="T3"/>
                      </a:cxn>
                      <a:cxn ang="T12">
                        <a:pos x="T4" y="T5"/>
                      </a:cxn>
                      <a:cxn ang="T13">
                        <a:pos x="T6" y="T7"/>
                      </a:cxn>
                      <a:cxn ang="T14">
                        <a:pos x="T8" y="T9"/>
                      </a:cxn>
                    </a:cxnLst>
                    <a:rect l="T15" t="T16" r="T17" b="T18"/>
                    <a:pathLst>
                      <a:path w="115" h="80">
                        <a:moveTo>
                          <a:pt x="115" y="74"/>
                        </a:moveTo>
                        <a:lnTo>
                          <a:pt x="115" y="80"/>
                        </a:lnTo>
                        <a:lnTo>
                          <a:pt x="0" y="6"/>
                        </a:lnTo>
                        <a:lnTo>
                          <a:pt x="6"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39" name="Freeform 269"/>
                  <p:cNvSpPr>
                    <a:spLocks/>
                  </p:cNvSpPr>
                  <p:nvPr/>
                </p:nvSpPr>
                <p:spPr bwMode="auto">
                  <a:xfrm>
                    <a:off x="3118" y="951"/>
                    <a:ext cx="1" cy="209"/>
                  </a:xfrm>
                  <a:custGeom>
                    <a:avLst/>
                    <a:gdLst>
                      <a:gd name="T0" fmla="*/ 0 w 1"/>
                      <a:gd name="T1" fmla="*/ 0 h 209"/>
                      <a:gd name="T2" fmla="*/ 0 w 1"/>
                      <a:gd name="T3" fmla="*/ 209 h 209"/>
                      <a:gd name="T4" fmla="*/ 0 w 1"/>
                      <a:gd name="T5" fmla="*/ 0 h 209"/>
                      <a:gd name="T6" fmla="*/ 0 60000 65536"/>
                      <a:gd name="T7" fmla="*/ 0 60000 65536"/>
                      <a:gd name="T8" fmla="*/ 0 60000 65536"/>
                      <a:gd name="T9" fmla="*/ 0 w 1"/>
                      <a:gd name="T10" fmla="*/ 0 h 209"/>
                      <a:gd name="T11" fmla="*/ 1 w 1"/>
                      <a:gd name="T12" fmla="*/ 209 h 209"/>
                    </a:gdLst>
                    <a:ahLst/>
                    <a:cxnLst>
                      <a:cxn ang="T6">
                        <a:pos x="T0" y="T1"/>
                      </a:cxn>
                      <a:cxn ang="T7">
                        <a:pos x="T2" y="T3"/>
                      </a:cxn>
                      <a:cxn ang="T8">
                        <a:pos x="T4" y="T5"/>
                      </a:cxn>
                    </a:cxnLst>
                    <a:rect l="T9" t="T10" r="T11" b="T12"/>
                    <a:pathLst>
                      <a:path w="1"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40" name="Line 270"/>
                  <p:cNvSpPr>
                    <a:spLocks noChangeShapeType="1"/>
                  </p:cNvSpPr>
                  <p:nvPr/>
                </p:nvSpPr>
                <p:spPr bwMode="auto">
                  <a:xfrm>
                    <a:off x="3440" y="1013"/>
                    <a:ext cx="1" cy="1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041" name="Line 271"/>
                  <p:cNvSpPr>
                    <a:spLocks noChangeShapeType="1"/>
                  </p:cNvSpPr>
                  <p:nvPr/>
                </p:nvSpPr>
                <p:spPr bwMode="auto">
                  <a:xfrm>
                    <a:off x="3118" y="945"/>
                    <a:ext cx="1" cy="2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042" name="Freeform 272"/>
                  <p:cNvSpPr>
                    <a:spLocks/>
                  </p:cNvSpPr>
                  <p:nvPr/>
                </p:nvSpPr>
                <p:spPr bwMode="auto">
                  <a:xfrm>
                    <a:off x="3141" y="964"/>
                    <a:ext cx="1" cy="184"/>
                  </a:xfrm>
                  <a:custGeom>
                    <a:avLst/>
                    <a:gdLst>
                      <a:gd name="T0" fmla="*/ 0 w 1"/>
                      <a:gd name="T1" fmla="*/ 0 h 184"/>
                      <a:gd name="T2" fmla="*/ 0 w 1"/>
                      <a:gd name="T3" fmla="*/ 184 h 184"/>
                      <a:gd name="T4" fmla="*/ 0 w 1"/>
                      <a:gd name="T5" fmla="*/ 0 h 184"/>
                      <a:gd name="T6" fmla="*/ 0 60000 65536"/>
                      <a:gd name="T7" fmla="*/ 0 60000 65536"/>
                      <a:gd name="T8" fmla="*/ 0 60000 65536"/>
                      <a:gd name="T9" fmla="*/ 0 w 1"/>
                      <a:gd name="T10" fmla="*/ 0 h 184"/>
                      <a:gd name="T11" fmla="*/ 1 w 1"/>
                      <a:gd name="T12" fmla="*/ 184 h 184"/>
                    </a:gdLst>
                    <a:ahLst/>
                    <a:cxnLst>
                      <a:cxn ang="T6">
                        <a:pos x="T0" y="T1"/>
                      </a:cxn>
                      <a:cxn ang="T7">
                        <a:pos x="T2" y="T3"/>
                      </a:cxn>
                      <a:cxn ang="T8">
                        <a:pos x="T4" y="T5"/>
                      </a:cxn>
                    </a:cxnLst>
                    <a:rect l="T9" t="T10" r="T11" b="T12"/>
                    <a:pathLst>
                      <a:path w="1" h="184">
                        <a:moveTo>
                          <a:pt x="0" y="0"/>
                        </a:moveTo>
                        <a:lnTo>
                          <a:pt x="0" y="1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43" name="Freeform 273"/>
                  <p:cNvSpPr>
                    <a:spLocks/>
                  </p:cNvSpPr>
                  <p:nvPr/>
                </p:nvSpPr>
                <p:spPr bwMode="auto">
                  <a:xfrm>
                    <a:off x="3124" y="841"/>
                    <a:ext cx="155" cy="104"/>
                  </a:xfrm>
                  <a:custGeom>
                    <a:avLst/>
                    <a:gdLst>
                      <a:gd name="T0" fmla="*/ 0 w 155"/>
                      <a:gd name="T1" fmla="*/ 104 h 104"/>
                      <a:gd name="T2" fmla="*/ 155 w 155"/>
                      <a:gd name="T3" fmla="*/ 0 h 104"/>
                      <a:gd name="T4" fmla="*/ 0 w 155"/>
                      <a:gd name="T5" fmla="*/ 104 h 104"/>
                      <a:gd name="T6" fmla="*/ 0 60000 65536"/>
                      <a:gd name="T7" fmla="*/ 0 60000 65536"/>
                      <a:gd name="T8" fmla="*/ 0 60000 65536"/>
                      <a:gd name="T9" fmla="*/ 0 w 155"/>
                      <a:gd name="T10" fmla="*/ 0 h 104"/>
                      <a:gd name="T11" fmla="*/ 155 w 155"/>
                      <a:gd name="T12" fmla="*/ 104 h 104"/>
                    </a:gdLst>
                    <a:ahLst/>
                    <a:cxnLst>
                      <a:cxn ang="T6">
                        <a:pos x="T0" y="T1"/>
                      </a:cxn>
                      <a:cxn ang="T7">
                        <a:pos x="T2" y="T3"/>
                      </a:cxn>
                      <a:cxn ang="T8">
                        <a:pos x="T4" y="T5"/>
                      </a:cxn>
                    </a:cxnLst>
                    <a:rect l="T9" t="T10" r="T11" b="T12"/>
                    <a:pathLst>
                      <a:path w="155" h="104">
                        <a:moveTo>
                          <a:pt x="0" y="104"/>
                        </a:moveTo>
                        <a:lnTo>
                          <a:pt x="155" y="0"/>
                        </a:lnTo>
                        <a:lnTo>
                          <a:pt x="0"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44" name="Freeform 274"/>
                  <p:cNvSpPr>
                    <a:spLocks/>
                  </p:cNvSpPr>
                  <p:nvPr/>
                </p:nvSpPr>
                <p:spPr bwMode="auto">
                  <a:xfrm>
                    <a:off x="3118" y="841"/>
                    <a:ext cx="167" cy="110"/>
                  </a:xfrm>
                  <a:custGeom>
                    <a:avLst/>
                    <a:gdLst>
                      <a:gd name="T0" fmla="*/ 6 w 167"/>
                      <a:gd name="T1" fmla="*/ 110 h 110"/>
                      <a:gd name="T2" fmla="*/ 0 w 167"/>
                      <a:gd name="T3" fmla="*/ 104 h 110"/>
                      <a:gd name="T4" fmla="*/ 161 w 167"/>
                      <a:gd name="T5" fmla="*/ 0 h 110"/>
                      <a:gd name="T6" fmla="*/ 167 w 167"/>
                      <a:gd name="T7" fmla="*/ 6 h 110"/>
                      <a:gd name="T8" fmla="*/ 6 w 167"/>
                      <a:gd name="T9" fmla="*/ 110 h 110"/>
                      <a:gd name="T10" fmla="*/ 0 60000 65536"/>
                      <a:gd name="T11" fmla="*/ 0 60000 65536"/>
                      <a:gd name="T12" fmla="*/ 0 60000 65536"/>
                      <a:gd name="T13" fmla="*/ 0 60000 65536"/>
                      <a:gd name="T14" fmla="*/ 0 60000 65536"/>
                      <a:gd name="T15" fmla="*/ 0 w 167"/>
                      <a:gd name="T16" fmla="*/ 0 h 110"/>
                      <a:gd name="T17" fmla="*/ 167 w 167"/>
                      <a:gd name="T18" fmla="*/ 110 h 110"/>
                    </a:gdLst>
                    <a:ahLst/>
                    <a:cxnLst>
                      <a:cxn ang="T10">
                        <a:pos x="T0" y="T1"/>
                      </a:cxn>
                      <a:cxn ang="T11">
                        <a:pos x="T2" y="T3"/>
                      </a:cxn>
                      <a:cxn ang="T12">
                        <a:pos x="T4" y="T5"/>
                      </a:cxn>
                      <a:cxn ang="T13">
                        <a:pos x="T6" y="T7"/>
                      </a:cxn>
                      <a:cxn ang="T14">
                        <a:pos x="T8" y="T9"/>
                      </a:cxn>
                    </a:cxnLst>
                    <a:rect l="T15" t="T16" r="T17" b="T18"/>
                    <a:pathLst>
                      <a:path w="167" h="110">
                        <a:moveTo>
                          <a:pt x="6" y="110"/>
                        </a:moveTo>
                        <a:lnTo>
                          <a:pt x="0" y="104"/>
                        </a:lnTo>
                        <a:lnTo>
                          <a:pt x="161" y="0"/>
                        </a:lnTo>
                        <a:lnTo>
                          <a:pt x="167" y="6"/>
                        </a:lnTo>
                        <a:lnTo>
                          <a:pt x="6"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45" name="Freeform 275"/>
                  <p:cNvSpPr>
                    <a:spLocks/>
                  </p:cNvSpPr>
                  <p:nvPr/>
                </p:nvSpPr>
                <p:spPr bwMode="auto">
                  <a:xfrm>
                    <a:off x="3285" y="841"/>
                    <a:ext cx="109" cy="74"/>
                  </a:xfrm>
                  <a:custGeom>
                    <a:avLst/>
                    <a:gdLst>
                      <a:gd name="T0" fmla="*/ 109 w 109"/>
                      <a:gd name="T1" fmla="*/ 74 h 74"/>
                      <a:gd name="T2" fmla="*/ 0 w 109"/>
                      <a:gd name="T3" fmla="*/ 0 h 74"/>
                      <a:gd name="T4" fmla="*/ 109 w 109"/>
                      <a:gd name="T5" fmla="*/ 74 h 74"/>
                      <a:gd name="T6" fmla="*/ 0 60000 65536"/>
                      <a:gd name="T7" fmla="*/ 0 60000 65536"/>
                      <a:gd name="T8" fmla="*/ 0 60000 65536"/>
                      <a:gd name="T9" fmla="*/ 0 w 109"/>
                      <a:gd name="T10" fmla="*/ 0 h 74"/>
                      <a:gd name="T11" fmla="*/ 109 w 109"/>
                      <a:gd name="T12" fmla="*/ 74 h 74"/>
                    </a:gdLst>
                    <a:ahLst/>
                    <a:cxnLst>
                      <a:cxn ang="T6">
                        <a:pos x="T0" y="T1"/>
                      </a:cxn>
                      <a:cxn ang="T7">
                        <a:pos x="T2" y="T3"/>
                      </a:cxn>
                      <a:cxn ang="T8">
                        <a:pos x="T4" y="T5"/>
                      </a:cxn>
                    </a:cxnLst>
                    <a:rect l="T9" t="T10" r="T11" b="T12"/>
                    <a:pathLst>
                      <a:path w="109" h="74">
                        <a:moveTo>
                          <a:pt x="109" y="74"/>
                        </a:moveTo>
                        <a:lnTo>
                          <a:pt x="0" y="0"/>
                        </a:lnTo>
                        <a:lnTo>
                          <a:pt x="109"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46" name="Freeform 276"/>
                  <p:cNvSpPr>
                    <a:spLocks/>
                  </p:cNvSpPr>
                  <p:nvPr/>
                </p:nvSpPr>
                <p:spPr bwMode="auto">
                  <a:xfrm>
                    <a:off x="3285" y="841"/>
                    <a:ext cx="115" cy="80"/>
                  </a:xfrm>
                  <a:custGeom>
                    <a:avLst/>
                    <a:gdLst>
                      <a:gd name="T0" fmla="*/ 115 w 115"/>
                      <a:gd name="T1" fmla="*/ 74 h 80"/>
                      <a:gd name="T2" fmla="*/ 109 w 115"/>
                      <a:gd name="T3" fmla="*/ 80 h 80"/>
                      <a:gd name="T4" fmla="*/ 0 w 115"/>
                      <a:gd name="T5" fmla="*/ 6 h 80"/>
                      <a:gd name="T6" fmla="*/ 0 w 115"/>
                      <a:gd name="T7" fmla="*/ 0 h 80"/>
                      <a:gd name="T8" fmla="*/ 115 w 115"/>
                      <a:gd name="T9" fmla="*/ 74 h 80"/>
                      <a:gd name="T10" fmla="*/ 0 60000 65536"/>
                      <a:gd name="T11" fmla="*/ 0 60000 65536"/>
                      <a:gd name="T12" fmla="*/ 0 60000 65536"/>
                      <a:gd name="T13" fmla="*/ 0 60000 65536"/>
                      <a:gd name="T14" fmla="*/ 0 60000 65536"/>
                      <a:gd name="T15" fmla="*/ 0 w 115"/>
                      <a:gd name="T16" fmla="*/ 0 h 80"/>
                      <a:gd name="T17" fmla="*/ 115 w 115"/>
                      <a:gd name="T18" fmla="*/ 80 h 80"/>
                    </a:gdLst>
                    <a:ahLst/>
                    <a:cxnLst>
                      <a:cxn ang="T10">
                        <a:pos x="T0" y="T1"/>
                      </a:cxn>
                      <a:cxn ang="T11">
                        <a:pos x="T2" y="T3"/>
                      </a:cxn>
                      <a:cxn ang="T12">
                        <a:pos x="T4" y="T5"/>
                      </a:cxn>
                      <a:cxn ang="T13">
                        <a:pos x="T6" y="T7"/>
                      </a:cxn>
                      <a:cxn ang="T14">
                        <a:pos x="T8" y="T9"/>
                      </a:cxn>
                    </a:cxnLst>
                    <a:rect l="T15" t="T16" r="T17" b="T18"/>
                    <a:pathLst>
                      <a:path w="115" h="80">
                        <a:moveTo>
                          <a:pt x="115" y="74"/>
                        </a:moveTo>
                        <a:lnTo>
                          <a:pt x="109" y="80"/>
                        </a:lnTo>
                        <a:lnTo>
                          <a:pt x="0" y="6"/>
                        </a:lnTo>
                        <a:lnTo>
                          <a:pt x="0"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47" name="Freeform 277"/>
                  <p:cNvSpPr>
                    <a:spLocks/>
                  </p:cNvSpPr>
                  <p:nvPr/>
                </p:nvSpPr>
                <p:spPr bwMode="auto">
                  <a:xfrm>
                    <a:off x="3285" y="872"/>
                    <a:ext cx="103" cy="67"/>
                  </a:xfrm>
                  <a:custGeom>
                    <a:avLst/>
                    <a:gdLst>
                      <a:gd name="T0" fmla="*/ 0 w 103"/>
                      <a:gd name="T1" fmla="*/ 0 h 67"/>
                      <a:gd name="T2" fmla="*/ 103 w 103"/>
                      <a:gd name="T3" fmla="*/ 67 h 67"/>
                      <a:gd name="T4" fmla="*/ 0 w 103"/>
                      <a:gd name="T5" fmla="*/ 0 h 67"/>
                      <a:gd name="T6" fmla="*/ 0 60000 65536"/>
                      <a:gd name="T7" fmla="*/ 0 60000 65536"/>
                      <a:gd name="T8" fmla="*/ 0 60000 65536"/>
                      <a:gd name="T9" fmla="*/ 0 w 103"/>
                      <a:gd name="T10" fmla="*/ 0 h 67"/>
                      <a:gd name="T11" fmla="*/ 103 w 103"/>
                      <a:gd name="T12" fmla="*/ 67 h 67"/>
                    </a:gdLst>
                    <a:ahLst/>
                    <a:cxnLst>
                      <a:cxn ang="T6">
                        <a:pos x="T0" y="T1"/>
                      </a:cxn>
                      <a:cxn ang="T7">
                        <a:pos x="T2" y="T3"/>
                      </a:cxn>
                      <a:cxn ang="T8">
                        <a:pos x="T4" y="T5"/>
                      </a:cxn>
                    </a:cxnLst>
                    <a:rect l="T9" t="T10" r="T11" b="T12"/>
                    <a:pathLst>
                      <a:path w="103" h="67">
                        <a:moveTo>
                          <a:pt x="0" y="0"/>
                        </a:moveTo>
                        <a:lnTo>
                          <a:pt x="103" y="6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48" name="Freeform 278"/>
                  <p:cNvSpPr>
                    <a:spLocks/>
                  </p:cNvSpPr>
                  <p:nvPr/>
                </p:nvSpPr>
                <p:spPr bwMode="auto">
                  <a:xfrm>
                    <a:off x="3279" y="865"/>
                    <a:ext cx="109" cy="74"/>
                  </a:xfrm>
                  <a:custGeom>
                    <a:avLst/>
                    <a:gdLst>
                      <a:gd name="T0" fmla="*/ 0 w 109"/>
                      <a:gd name="T1" fmla="*/ 7 h 74"/>
                      <a:gd name="T2" fmla="*/ 6 w 109"/>
                      <a:gd name="T3" fmla="*/ 0 h 74"/>
                      <a:gd name="T4" fmla="*/ 109 w 109"/>
                      <a:gd name="T5" fmla="*/ 68 h 74"/>
                      <a:gd name="T6" fmla="*/ 104 w 109"/>
                      <a:gd name="T7" fmla="*/ 74 h 74"/>
                      <a:gd name="T8" fmla="*/ 0 w 109"/>
                      <a:gd name="T9" fmla="*/ 7 h 74"/>
                      <a:gd name="T10" fmla="*/ 0 60000 65536"/>
                      <a:gd name="T11" fmla="*/ 0 60000 65536"/>
                      <a:gd name="T12" fmla="*/ 0 60000 65536"/>
                      <a:gd name="T13" fmla="*/ 0 60000 65536"/>
                      <a:gd name="T14" fmla="*/ 0 60000 65536"/>
                      <a:gd name="T15" fmla="*/ 0 w 109"/>
                      <a:gd name="T16" fmla="*/ 0 h 74"/>
                      <a:gd name="T17" fmla="*/ 109 w 109"/>
                      <a:gd name="T18" fmla="*/ 74 h 74"/>
                    </a:gdLst>
                    <a:ahLst/>
                    <a:cxnLst>
                      <a:cxn ang="T10">
                        <a:pos x="T0" y="T1"/>
                      </a:cxn>
                      <a:cxn ang="T11">
                        <a:pos x="T2" y="T3"/>
                      </a:cxn>
                      <a:cxn ang="T12">
                        <a:pos x="T4" y="T5"/>
                      </a:cxn>
                      <a:cxn ang="T13">
                        <a:pos x="T6" y="T7"/>
                      </a:cxn>
                      <a:cxn ang="T14">
                        <a:pos x="T8" y="T9"/>
                      </a:cxn>
                    </a:cxnLst>
                    <a:rect l="T15" t="T16" r="T17" b="T18"/>
                    <a:pathLst>
                      <a:path w="109" h="74">
                        <a:moveTo>
                          <a:pt x="0" y="7"/>
                        </a:moveTo>
                        <a:lnTo>
                          <a:pt x="6" y="0"/>
                        </a:lnTo>
                        <a:lnTo>
                          <a:pt x="109" y="68"/>
                        </a:lnTo>
                        <a:lnTo>
                          <a:pt x="104" y="74"/>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49" name="Freeform 279"/>
                  <p:cNvSpPr>
                    <a:spLocks/>
                  </p:cNvSpPr>
                  <p:nvPr/>
                </p:nvSpPr>
                <p:spPr bwMode="auto">
                  <a:xfrm>
                    <a:off x="3003" y="1160"/>
                    <a:ext cx="115" cy="43"/>
                  </a:xfrm>
                  <a:custGeom>
                    <a:avLst/>
                    <a:gdLst>
                      <a:gd name="T0" fmla="*/ 115 w 115"/>
                      <a:gd name="T1" fmla="*/ 0 h 43"/>
                      <a:gd name="T2" fmla="*/ 0 w 115"/>
                      <a:gd name="T3" fmla="*/ 43 h 43"/>
                      <a:gd name="T4" fmla="*/ 115 w 115"/>
                      <a:gd name="T5" fmla="*/ 0 h 43"/>
                      <a:gd name="T6" fmla="*/ 0 60000 65536"/>
                      <a:gd name="T7" fmla="*/ 0 60000 65536"/>
                      <a:gd name="T8" fmla="*/ 0 60000 65536"/>
                      <a:gd name="T9" fmla="*/ 0 w 115"/>
                      <a:gd name="T10" fmla="*/ 0 h 43"/>
                      <a:gd name="T11" fmla="*/ 115 w 115"/>
                      <a:gd name="T12" fmla="*/ 43 h 43"/>
                    </a:gdLst>
                    <a:ahLst/>
                    <a:cxnLst>
                      <a:cxn ang="T6">
                        <a:pos x="T0" y="T1"/>
                      </a:cxn>
                      <a:cxn ang="T7">
                        <a:pos x="T2" y="T3"/>
                      </a:cxn>
                      <a:cxn ang="T8">
                        <a:pos x="T4" y="T5"/>
                      </a:cxn>
                    </a:cxnLst>
                    <a:rect l="T9" t="T10" r="T11" b="T12"/>
                    <a:pathLst>
                      <a:path w="115" h="43">
                        <a:moveTo>
                          <a:pt x="115" y="0"/>
                        </a:moveTo>
                        <a:lnTo>
                          <a:pt x="0" y="43"/>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50" name="Line 280"/>
                  <p:cNvSpPr>
                    <a:spLocks noChangeShapeType="1"/>
                  </p:cNvSpPr>
                  <p:nvPr/>
                </p:nvSpPr>
                <p:spPr bwMode="auto">
                  <a:xfrm>
                    <a:off x="3141" y="957"/>
                    <a:ext cx="1" cy="1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051" name="Line 281"/>
                  <p:cNvSpPr>
                    <a:spLocks noChangeShapeType="1"/>
                  </p:cNvSpPr>
                  <p:nvPr/>
                </p:nvSpPr>
                <p:spPr bwMode="auto">
                  <a:xfrm flipH="1">
                    <a:off x="3003" y="1160"/>
                    <a:ext cx="109" cy="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052" name="Freeform 282"/>
                  <p:cNvSpPr>
                    <a:spLocks/>
                  </p:cNvSpPr>
                  <p:nvPr/>
                </p:nvSpPr>
                <p:spPr bwMode="auto">
                  <a:xfrm>
                    <a:off x="2830" y="1056"/>
                    <a:ext cx="75" cy="116"/>
                  </a:xfrm>
                  <a:custGeom>
                    <a:avLst/>
                    <a:gdLst>
                      <a:gd name="T0" fmla="*/ 75 w 75"/>
                      <a:gd name="T1" fmla="*/ 116 h 116"/>
                      <a:gd name="T2" fmla="*/ 0 w 75"/>
                      <a:gd name="T3" fmla="*/ 0 h 116"/>
                      <a:gd name="T4" fmla="*/ 75 w 75"/>
                      <a:gd name="T5" fmla="*/ 116 h 116"/>
                      <a:gd name="T6" fmla="*/ 0 60000 65536"/>
                      <a:gd name="T7" fmla="*/ 0 60000 65536"/>
                      <a:gd name="T8" fmla="*/ 0 60000 65536"/>
                      <a:gd name="T9" fmla="*/ 0 w 75"/>
                      <a:gd name="T10" fmla="*/ 0 h 116"/>
                      <a:gd name="T11" fmla="*/ 75 w 75"/>
                      <a:gd name="T12" fmla="*/ 116 h 116"/>
                    </a:gdLst>
                    <a:ahLst/>
                    <a:cxnLst>
                      <a:cxn ang="T6">
                        <a:pos x="T0" y="T1"/>
                      </a:cxn>
                      <a:cxn ang="T7">
                        <a:pos x="T2" y="T3"/>
                      </a:cxn>
                      <a:cxn ang="T8">
                        <a:pos x="T4" y="T5"/>
                      </a:cxn>
                    </a:cxnLst>
                    <a:rect l="T9" t="T10" r="T11" b="T12"/>
                    <a:pathLst>
                      <a:path w="75" h="116">
                        <a:moveTo>
                          <a:pt x="75" y="116"/>
                        </a:moveTo>
                        <a:lnTo>
                          <a:pt x="0" y="0"/>
                        </a:lnTo>
                        <a:lnTo>
                          <a:pt x="75"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53" name="Freeform 283"/>
                  <p:cNvSpPr>
                    <a:spLocks/>
                  </p:cNvSpPr>
                  <p:nvPr/>
                </p:nvSpPr>
                <p:spPr bwMode="auto">
                  <a:xfrm>
                    <a:off x="2825" y="1056"/>
                    <a:ext cx="80" cy="122"/>
                  </a:xfrm>
                  <a:custGeom>
                    <a:avLst/>
                    <a:gdLst>
                      <a:gd name="T0" fmla="*/ 80 w 80"/>
                      <a:gd name="T1" fmla="*/ 116 h 122"/>
                      <a:gd name="T2" fmla="*/ 74 w 80"/>
                      <a:gd name="T3" fmla="*/ 122 h 122"/>
                      <a:gd name="T4" fmla="*/ 0 w 80"/>
                      <a:gd name="T5" fmla="*/ 0 h 122"/>
                      <a:gd name="T6" fmla="*/ 5 w 80"/>
                      <a:gd name="T7" fmla="*/ 0 h 122"/>
                      <a:gd name="T8" fmla="*/ 80 w 80"/>
                      <a:gd name="T9" fmla="*/ 116 h 122"/>
                      <a:gd name="T10" fmla="*/ 0 60000 65536"/>
                      <a:gd name="T11" fmla="*/ 0 60000 65536"/>
                      <a:gd name="T12" fmla="*/ 0 60000 65536"/>
                      <a:gd name="T13" fmla="*/ 0 60000 65536"/>
                      <a:gd name="T14" fmla="*/ 0 60000 65536"/>
                      <a:gd name="T15" fmla="*/ 0 w 80"/>
                      <a:gd name="T16" fmla="*/ 0 h 122"/>
                      <a:gd name="T17" fmla="*/ 80 w 80"/>
                      <a:gd name="T18" fmla="*/ 122 h 122"/>
                    </a:gdLst>
                    <a:ahLst/>
                    <a:cxnLst>
                      <a:cxn ang="T10">
                        <a:pos x="T0" y="T1"/>
                      </a:cxn>
                      <a:cxn ang="T11">
                        <a:pos x="T2" y="T3"/>
                      </a:cxn>
                      <a:cxn ang="T12">
                        <a:pos x="T4" y="T5"/>
                      </a:cxn>
                      <a:cxn ang="T13">
                        <a:pos x="T6" y="T7"/>
                      </a:cxn>
                      <a:cxn ang="T14">
                        <a:pos x="T8" y="T9"/>
                      </a:cxn>
                    </a:cxnLst>
                    <a:rect l="T15" t="T16" r="T17" b="T18"/>
                    <a:pathLst>
                      <a:path w="80" h="122">
                        <a:moveTo>
                          <a:pt x="80" y="116"/>
                        </a:moveTo>
                        <a:lnTo>
                          <a:pt x="74" y="122"/>
                        </a:lnTo>
                        <a:lnTo>
                          <a:pt x="0" y="0"/>
                        </a:lnTo>
                        <a:lnTo>
                          <a:pt x="5" y="0"/>
                        </a:lnTo>
                        <a:lnTo>
                          <a:pt x="8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54" name="Freeform 284"/>
                  <p:cNvSpPr>
                    <a:spLocks/>
                  </p:cNvSpPr>
                  <p:nvPr/>
                </p:nvSpPr>
                <p:spPr bwMode="auto">
                  <a:xfrm>
                    <a:off x="2830" y="939"/>
                    <a:ext cx="69" cy="117"/>
                  </a:xfrm>
                  <a:custGeom>
                    <a:avLst/>
                    <a:gdLst>
                      <a:gd name="T0" fmla="*/ 0 w 69"/>
                      <a:gd name="T1" fmla="*/ 117 h 117"/>
                      <a:gd name="T2" fmla="*/ 69 w 69"/>
                      <a:gd name="T3" fmla="*/ 0 h 117"/>
                      <a:gd name="T4" fmla="*/ 0 w 69"/>
                      <a:gd name="T5" fmla="*/ 117 h 117"/>
                      <a:gd name="T6" fmla="*/ 0 60000 65536"/>
                      <a:gd name="T7" fmla="*/ 0 60000 65536"/>
                      <a:gd name="T8" fmla="*/ 0 60000 65536"/>
                      <a:gd name="T9" fmla="*/ 0 w 69"/>
                      <a:gd name="T10" fmla="*/ 0 h 117"/>
                      <a:gd name="T11" fmla="*/ 69 w 69"/>
                      <a:gd name="T12" fmla="*/ 117 h 117"/>
                    </a:gdLst>
                    <a:ahLst/>
                    <a:cxnLst>
                      <a:cxn ang="T6">
                        <a:pos x="T0" y="T1"/>
                      </a:cxn>
                      <a:cxn ang="T7">
                        <a:pos x="T2" y="T3"/>
                      </a:cxn>
                      <a:cxn ang="T8">
                        <a:pos x="T4" y="T5"/>
                      </a:cxn>
                    </a:cxnLst>
                    <a:rect l="T9" t="T10" r="T11" b="T12"/>
                    <a:pathLst>
                      <a:path w="69" h="117">
                        <a:moveTo>
                          <a:pt x="0" y="117"/>
                        </a:moveTo>
                        <a:lnTo>
                          <a:pt x="69" y="0"/>
                        </a:lnTo>
                        <a:lnTo>
                          <a:pt x="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55" name="Freeform 285"/>
                  <p:cNvSpPr>
                    <a:spLocks/>
                  </p:cNvSpPr>
                  <p:nvPr/>
                </p:nvSpPr>
                <p:spPr bwMode="auto">
                  <a:xfrm>
                    <a:off x="2825" y="939"/>
                    <a:ext cx="80" cy="117"/>
                  </a:xfrm>
                  <a:custGeom>
                    <a:avLst/>
                    <a:gdLst>
                      <a:gd name="T0" fmla="*/ 5 w 80"/>
                      <a:gd name="T1" fmla="*/ 117 h 117"/>
                      <a:gd name="T2" fmla="*/ 0 w 80"/>
                      <a:gd name="T3" fmla="*/ 117 h 117"/>
                      <a:gd name="T4" fmla="*/ 74 w 80"/>
                      <a:gd name="T5" fmla="*/ 0 h 117"/>
                      <a:gd name="T6" fmla="*/ 80 w 80"/>
                      <a:gd name="T7" fmla="*/ 6 h 117"/>
                      <a:gd name="T8" fmla="*/ 5 w 80"/>
                      <a:gd name="T9" fmla="*/ 117 h 117"/>
                      <a:gd name="T10" fmla="*/ 0 60000 65536"/>
                      <a:gd name="T11" fmla="*/ 0 60000 65536"/>
                      <a:gd name="T12" fmla="*/ 0 60000 65536"/>
                      <a:gd name="T13" fmla="*/ 0 60000 65536"/>
                      <a:gd name="T14" fmla="*/ 0 60000 65536"/>
                      <a:gd name="T15" fmla="*/ 0 w 80"/>
                      <a:gd name="T16" fmla="*/ 0 h 117"/>
                      <a:gd name="T17" fmla="*/ 80 w 80"/>
                      <a:gd name="T18" fmla="*/ 117 h 117"/>
                    </a:gdLst>
                    <a:ahLst/>
                    <a:cxnLst>
                      <a:cxn ang="T10">
                        <a:pos x="T0" y="T1"/>
                      </a:cxn>
                      <a:cxn ang="T11">
                        <a:pos x="T2" y="T3"/>
                      </a:cxn>
                      <a:cxn ang="T12">
                        <a:pos x="T4" y="T5"/>
                      </a:cxn>
                      <a:cxn ang="T13">
                        <a:pos x="T6" y="T7"/>
                      </a:cxn>
                      <a:cxn ang="T14">
                        <a:pos x="T8" y="T9"/>
                      </a:cxn>
                    </a:cxnLst>
                    <a:rect l="T15" t="T16" r="T17" b="T18"/>
                    <a:pathLst>
                      <a:path w="80" h="117">
                        <a:moveTo>
                          <a:pt x="5" y="117"/>
                        </a:moveTo>
                        <a:lnTo>
                          <a:pt x="0" y="117"/>
                        </a:lnTo>
                        <a:lnTo>
                          <a:pt x="74" y="0"/>
                        </a:lnTo>
                        <a:lnTo>
                          <a:pt x="80" y="6"/>
                        </a:lnTo>
                        <a:lnTo>
                          <a:pt x="5"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56" name="Freeform 286"/>
                  <p:cNvSpPr>
                    <a:spLocks/>
                  </p:cNvSpPr>
                  <p:nvPr/>
                </p:nvSpPr>
                <p:spPr bwMode="auto">
                  <a:xfrm>
                    <a:off x="2859" y="957"/>
                    <a:ext cx="63" cy="99"/>
                  </a:xfrm>
                  <a:custGeom>
                    <a:avLst/>
                    <a:gdLst>
                      <a:gd name="T0" fmla="*/ 63 w 63"/>
                      <a:gd name="T1" fmla="*/ 0 h 99"/>
                      <a:gd name="T2" fmla="*/ 0 w 63"/>
                      <a:gd name="T3" fmla="*/ 99 h 99"/>
                      <a:gd name="T4" fmla="*/ 63 w 63"/>
                      <a:gd name="T5" fmla="*/ 0 h 99"/>
                      <a:gd name="T6" fmla="*/ 0 60000 65536"/>
                      <a:gd name="T7" fmla="*/ 0 60000 65536"/>
                      <a:gd name="T8" fmla="*/ 0 60000 65536"/>
                      <a:gd name="T9" fmla="*/ 0 w 63"/>
                      <a:gd name="T10" fmla="*/ 0 h 99"/>
                      <a:gd name="T11" fmla="*/ 63 w 63"/>
                      <a:gd name="T12" fmla="*/ 99 h 99"/>
                    </a:gdLst>
                    <a:ahLst/>
                    <a:cxnLst>
                      <a:cxn ang="T6">
                        <a:pos x="T0" y="T1"/>
                      </a:cxn>
                      <a:cxn ang="T7">
                        <a:pos x="T2" y="T3"/>
                      </a:cxn>
                      <a:cxn ang="T8">
                        <a:pos x="T4" y="T5"/>
                      </a:cxn>
                    </a:cxnLst>
                    <a:rect l="T9" t="T10" r="T11" b="T12"/>
                    <a:pathLst>
                      <a:path w="63" h="99">
                        <a:moveTo>
                          <a:pt x="63" y="0"/>
                        </a:moveTo>
                        <a:lnTo>
                          <a:pt x="0" y="99"/>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57" name="Freeform 287"/>
                  <p:cNvSpPr>
                    <a:spLocks/>
                  </p:cNvSpPr>
                  <p:nvPr/>
                </p:nvSpPr>
                <p:spPr bwMode="auto">
                  <a:xfrm>
                    <a:off x="2853" y="951"/>
                    <a:ext cx="69" cy="105"/>
                  </a:xfrm>
                  <a:custGeom>
                    <a:avLst/>
                    <a:gdLst>
                      <a:gd name="T0" fmla="*/ 64 w 69"/>
                      <a:gd name="T1" fmla="*/ 0 h 105"/>
                      <a:gd name="T2" fmla="*/ 69 w 69"/>
                      <a:gd name="T3" fmla="*/ 6 h 105"/>
                      <a:gd name="T4" fmla="*/ 6 w 69"/>
                      <a:gd name="T5" fmla="*/ 105 h 105"/>
                      <a:gd name="T6" fmla="*/ 0 w 69"/>
                      <a:gd name="T7" fmla="*/ 105 h 105"/>
                      <a:gd name="T8" fmla="*/ 64 w 69"/>
                      <a:gd name="T9" fmla="*/ 0 h 105"/>
                      <a:gd name="T10" fmla="*/ 0 60000 65536"/>
                      <a:gd name="T11" fmla="*/ 0 60000 65536"/>
                      <a:gd name="T12" fmla="*/ 0 60000 65536"/>
                      <a:gd name="T13" fmla="*/ 0 60000 65536"/>
                      <a:gd name="T14" fmla="*/ 0 60000 65536"/>
                      <a:gd name="T15" fmla="*/ 0 w 69"/>
                      <a:gd name="T16" fmla="*/ 0 h 105"/>
                      <a:gd name="T17" fmla="*/ 69 w 69"/>
                      <a:gd name="T18" fmla="*/ 105 h 105"/>
                    </a:gdLst>
                    <a:ahLst/>
                    <a:cxnLst>
                      <a:cxn ang="T10">
                        <a:pos x="T0" y="T1"/>
                      </a:cxn>
                      <a:cxn ang="T11">
                        <a:pos x="T2" y="T3"/>
                      </a:cxn>
                      <a:cxn ang="T12">
                        <a:pos x="T4" y="T5"/>
                      </a:cxn>
                      <a:cxn ang="T13">
                        <a:pos x="T6" y="T7"/>
                      </a:cxn>
                      <a:cxn ang="T14">
                        <a:pos x="T8" y="T9"/>
                      </a:cxn>
                    </a:cxnLst>
                    <a:rect l="T15" t="T16" r="T17" b="T18"/>
                    <a:pathLst>
                      <a:path w="69" h="105">
                        <a:moveTo>
                          <a:pt x="64" y="0"/>
                        </a:moveTo>
                        <a:lnTo>
                          <a:pt x="69" y="6"/>
                        </a:lnTo>
                        <a:lnTo>
                          <a:pt x="6" y="105"/>
                        </a:lnTo>
                        <a:lnTo>
                          <a:pt x="0" y="105"/>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58" name="Freeform 288"/>
                  <p:cNvSpPr>
                    <a:spLocks/>
                  </p:cNvSpPr>
                  <p:nvPr/>
                </p:nvSpPr>
                <p:spPr bwMode="auto">
                  <a:xfrm>
                    <a:off x="3003" y="902"/>
                    <a:ext cx="115" cy="43"/>
                  </a:xfrm>
                  <a:custGeom>
                    <a:avLst/>
                    <a:gdLst>
                      <a:gd name="T0" fmla="*/ 0 w 115"/>
                      <a:gd name="T1" fmla="*/ 0 h 43"/>
                      <a:gd name="T2" fmla="*/ 115 w 115"/>
                      <a:gd name="T3" fmla="*/ 43 h 43"/>
                      <a:gd name="T4" fmla="*/ 0 w 115"/>
                      <a:gd name="T5" fmla="*/ 0 h 43"/>
                      <a:gd name="T6" fmla="*/ 0 60000 65536"/>
                      <a:gd name="T7" fmla="*/ 0 60000 65536"/>
                      <a:gd name="T8" fmla="*/ 0 60000 65536"/>
                      <a:gd name="T9" fmla="*/ 0 w 115"/>
                      <a:gd name="T10" fmla="*/ 0 h 43"/>
                      <a:gd name="T11" fmla="*/ 115 w 115"/>
                      <a:gd name="T12" fmla="*/ 43 h 43"/>
                    </a:gdLst>
                    <a:ahLst/>
                    <a:cxnLst>
                      <a:cxn ang="T6">
                        <a:pos x="T0" y="T1"/>
                      </a:cxn>
                      <a:cxn ang="T7">
                        <a:pos x="T2" y="T3"/>
                      </a:cxn>
                      <a:cxn ang="T8">
                        <a:pos x="T4" y="T5"/>
                      </a:cxn>
                    </a:cxnLst>
                    <a:rect l="T9" t="T10" r="T11" b="T12"/>
                    <a:pathLst>
                      <a:path w="115" h="43">
                        <a:moveTo>
                          <a:pt x="0" y="0"/>
                        </a:moveTo>
                        <a:lnTo>
                          <a:pt x="115" y="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59" name="Freeform 289"/>
                  <p:cNvSpPr>
                    <a:spLocks/>
                  </p:cNvSpPr>
                  <p:nvPr/>
                </p:nvSpPr>
                <p:spPr bwMode="auto">
                  <a:xfrm>
                    <a:off x="3285" y="694"/>
                    <a:ext cx="1" cy="147"/>
                  </a:xfrm>
                  <a:custGeom>
                    <a:avLst/>
                    <a:gdLst>
                      <a:gd name="T0" fmla="*/ 0 w 1"/>
                      <a:gd name="T1" fmla="*/ 0 h 147"/>
                      <a:gd name="T2" fmla="*/ 0 w 1"/>
                      <a:gd name="T3" fmla="*/ 147 h 147"/>
                      <a:gd name="T4" fmla="*/ 0 w 1"/>
                      <a:gd name="T5" fmla="*/ 0 h 147"/>
                      <a:gd name="T6" fmla="*/ 0 60000 65536"/>
                      <a:gd name="T7" fmla="*/ 0 60000 65536"/>
                      <a:gd name="T8" fmla="*/ 0 60000 65536"/>
                      <a:gd name="T9" fmla="*/ 0 w 1"/>
                      <a:gd name="T10" fmla="*/ 0 h 147"/>
                      <a:gd name="T11" fmla="*/ 1 w 1"/>
                      <a:gd name="T12" fmla="*/ 147 h 147"/>
                    </a:gdLst>
                    <a:ahLst/>
                    <a:cxnLst>
                      <a:cxn ang="T6">
                        <a:pos x="T0" y="T1"/>
                      </a:cxn>
                      <a:cxn ang="T7">
                        <a:pos x="T2" y="T3"/>
                      </a:cxn>
                      <a:cxn ang="T8">
                        <a:pos x="T4" y="T5"/>
                      </a:cxn>
                    </a:cxnLst>
                    <a:rect l="T9" t="T10" r="T11" b="T12"/>
                    <a:pathLst>
                      <a:path w="1" h="147">
                        <a:moveTo>
                          <a:pt x="0" y="0"/>
                        </a:moveTo>
                        <a:lnTo>
                          <a:pt x="0" y="1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60" name="Line 290"/>
                  <p:cNvSpPr>
                    <a:spLocks noChangeShapeType="1"/>
                  </p:cNvSpPr>
                  <p:nvPr/>
                </p:nvSpPr>
                <p:spPr bwMode="auto">
                  <a:xfrm>
                    <a:off x="3003" y="902"/>
                    <a:ext cx="109" cy="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061" name="Line 291"/>
                  <p:cNvSpPr>
                    <a:spLocks noChangeShapeType="1"/>
                  </p:cNvSpPr>
                  <p:nvPr/>
                </p:nvSpPr>
                <p:spPr bwMode="auto">
                  <a:xfrm>
                    <a:off x="3279" y="688"/>
                    <a:ext cx="1" cy="1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062" name="Freeform 292"/>
                  <p:cNvSpPr>
                    <a:spLocks/>
                  </p:cNvSpPr>
                  <p:nvPr/>
                </p:nvSpPr>
                <p:spPr bwMode="auto">
                  <a:xfrm>
                    <a:off x="2537" y="1780"/>
                    <a:ext cx="293" cy="1"/>
                  </a:xfrm>
                  <a:custGeom>
                    <a:avLst/>
                    <a:gdLst>
                      <a:gd name="T0" fmla="*/ 293 w 293"/>
                      <a:gd name="T1" fmla="*/ 0 h 1"/>
                      <a:gd name="T2" fmla="*/ 0 w 293"/>
                      <a:gd name="T3" fmla="*/ 0 h 1"/>
                      <a:gd name="T4" fmla="*/ 293 w 293"/>
                      <a:gd name="T5" fmla="*/ 0 h 1"/>
                      <a:gd name="T6" fmla="*/ 0 60000 65536"/>
                      <a:gd name="T7" fmla="*/ 0 60000 65536"/>
                      <a:gd name="T8" fmla="*/ 0 60000 65536"/>
                      <a:gd name="T9" fmla="*/ 0 w 293"/>
                      <a:gd name="T10" fmla="*/ 0 h 1"/>
                      <a:gd name="T11" fmla="*/ 293 w 293"/>
                      <a:gd name="T12" fmla="*/ 1 h 1"/>
                    </a:gdLst>
                    <a:ahLst/>
                    <a:cxnLst>
                      <a:cxn ang="T6">
                        <a:pos x="T0" y="T1"/>
                      </a:cxn>
                      <a:cxn ang="T7">
                        <a:pos x="T2" y="T3"/>
                      </a:cxn>
                      <a:cxn ang="T8">
                        <a:pos x="T4" y="T5"/>
                      </a:cxn>
                    </a:cxnLst>
                    <a:rect l="T9" t="T10" r="T11" b="T12"/>
                    <a:pathLst>
                      <a:path w="293" h="1">
                        <a:moveTo>
                          <a:pt x="293" y="0"/>
                        </a:moveTo>
                        <a:lnTo>
                          <a:pt x="0" y="0"/>
                        </a:lnTo>
                        <a:lnTo>
                          <a:pt x="2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63" name="Freeform 293"/>
                  <p:cNvSpPr>
                    <a:spLocks/>
                  </p:cNvSpPr>
                  <p:nvPr/>
                </p:nvSpPr>
                <p:spPr bwMode="auto">
                  <a:xfrm>
                    <a:off x="2526" y="1761"/>
                    <a:ext cx="316" cy="31"/>
                  </a:xfrm>
                  <a:custGeom>
                    <a:avLst/>
                    <a:gdLst>
                      <a:gd name="T0" fmla="*/ 299 w 316"/>
                      <a:gd name="T1" fmla="*/ 0 h 31"/>
                      <a:gd name="T2" fmla="*/ 316 w 316"/>
                      <a:gd name="T3" fmla="*/ 19 h 31"/>
                      <a:gd name="T4" fmla="*/ 310 w 316"/>
                      <a:gd name="T5" fmla="*/ 31 h 31"/>
                      <a:gd name="T6" fmla="*/ 5 w 316"/>
                      <a:gd name="T7" fmla="*/ 31 h 31"/>
                      <a:gd name="T8" fmla="*/ 0 w 316"/>
                      <a:gd name="T9" fmla="*/ 19 h 31"/>
                      <a:gd name="T10" fmla="*/ 11 w 316"/>
                      <a:gd name="T11" fmla="*/ 0 h 31"/>
                      <a:gd name="T12" fmla="*/ 299 w 316"/>
                      <a:gd name="T13" fmla="*/ 0 h 31"/>
                      <a:gd name="T14" fmla="*/ 299 w 31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31"/>
                      <a:gd name="T26" fmla="*/ 316 w 31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31">
                        <a:moveTo>
                          <a:pt x="299" y="0"/>
                        </a:moveTo>
                        <a:lnTo>
                          <a:pt x="316" y="19"/>
                        </a:lnTo>
                        <a:lnTo>
                          <a:pt x="310" y="31"/>
                        </a:lnTo>
                        <a:lnTo>
                          <a:pt x="5" y="31"/>
                        </a:lnTo>
                        <a:lnTo>
                          <a:pt x="0" y="19"/>
                        </a:lnTo>
                        <a:lnTo>
                          <a:pt x="11" y="0"/>
                        </a:lnTo>
                        <a:lnTo>
                          <a:pt x="2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64" name="Freeform 294"/>
                  <p:cNvSpPr>
                    <a:spLocks/>
                  </p:cNvSpPr>
                  <p:nvPr/>
                </p:nvSpPr>
                <p:spPr bwMode="auto">
                  <a:xfrm>
                    <a:off x="2836" y="1651"/>
                    <a:ext cx="98" cy="135"/>
                  </a:xfrm>
                  <a:custGeom>
                    <a:avLst/>
                    <a:gdLst>
                      <a:gd name="T0" fmla="*/ 98 w 98"/>
                      <a:gd name="T1" fmla="*/ 0 h 135"/>
                      <a:gd name="T2" fmla="*/ 0 w 98"/>
                      <a:gd name="T3" fmla="*/ 135 h 135"/>
                      <a:gd name="T4" fmla="*/ 98 w 98"/>
                      <a:gd name="T5" fmla="*/ 0 h 135"/>
                      <a:gd name="T6" fmla="*/ 0 60000 65536"/>
                      <a:gd name="T7" fmla="*/ 0 60000 65536"/>
                      <a:gd name="T8" fmla="*/ 0 60000 65536"/>
                      <a:gd name="T9" fmla="*/ 0 w 98"/>
                      <a:gd name="T10" fmla="*/ 0 h 135"/>
                      <a:gd name="T11" fmla="*/ 98 w 98"/>
                      <a:gd name="T12" fmla="*/ 135 h 135"/>
                    </a:gdLst>
                    <a:ahLst/>
                    <a:cxnLst>
                      <a:cxn ang="T6">
                        <a:pos x="T0" y="T1"/>
                      </a:cxn>
                      <a:cxn ang="T7">
                        <a:pos x="T2" y="T3"/>
                      </a:cxn>
                      <a:cxn ang="T8">
                        <a:pos x="T4" y="T5"/>
                      </a:cxn>
                    </a:cxnLst>
                    <a:rect l="T9" t="T10" r="T11" b="T12"/>
                    <a:pathLst>
                      <a:path w="98" h="135">
                        <a:moveTo>
                          <a:pt x="98" y="0"/>
                        </a:moveTo>
                        <a:lnTo>
                          <a:pt x="0" y="135"/>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65" name="Line 295"/>
                  <p:cNvSpPr>
                    <a:spLocks noChangeShapeType="1"/>
                  </p:cNvSpPr>
                  <p:nvPr/>
                </p:nvSpPr>
                <p:spPr bwMode="auto">
                  <a:xfrm flipH="1">
                    <a:off x="2531" y="1773"/>
                    <a:ext cx="29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066" name="Line 296"/>
                  <p:cNvSpPr>
                    <a:spLocks noChangeShapeType="1"/>
                  </p:cNvSpPr>
                  <p:nvPr/>
                </p:nvSpPr>
                <p:spPr bwMode="auto">
                  <a:xfrm flipH="1">
                    <a:off x="2830" y="1651"/>
                    <a:ext cx="104"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067" name="Freeform 297"/>
                  <p:cNvSpPr>
                    <a:spLocks/>
                  </p:cNvSpPr>
                  <p:nvPr/>
                </p:nvSpPr>
                <p:spPr bwMode="auto">
                  <a:xfrm>
                    <a:off x="2825" y="1651"/>
                    <a:ext cx="115" cy="159"/>
                  </a:xfrm>
                  <a:custGeom>
                    <a:avLst/>
                    <a:gdLst>
                      <a:gd name="T0" fmla="*/ 103 w 115"/>
                      <a:gd name="T1" fmla="*/ 0 h 159"/>
                      <a:gd name="T2" fmla="*/ 115 w 115"/>
                      <a:gd name="T3" fmla="*/ 0 h 159"/>
                      <a:gd name="T4" fmla="*/ 115 w 115"/>
                      <a:gd name="T5" fmla="*/ 0 h 159"/>
                      <a:gd name="T6" fmla="*/ 23 w 115"/>
                      <a:gd name="T7" fmla="*/ 159 h 159"/>
                      <a:gd name="T8" fmla="*/ 17 w 115"/>
                      <a:gd name="T9" fmla="*/ 129 h 159"/>
                      <a:gd name="T10" fmla="*/ 0 w 115"/>
                      <a:gd name="T11" fmla="*/ 110 h 159"/>
                      <a:gd name="T12" fmla="*/ 103 w 115"/>
                      <a:gd name="T13" fmla="*/ 0 h 159"/>
                      <a:gd name="T14" fmla="*/ 103 w 115"/>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59"/>
                      <a:gd name="T26" fmla="*/ 115 w 115"/>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59">
                        <a:moveTo>
                          <a:pt x="103" y="0"/>
                        </a:moveTo>
                        <a:lnTo>
                          <a:pt x="115" y="0"/>
                        </a:lnTo>
                        <a:lnTo>
                          <a:pt x="23" y="159"/>
                        </a:lnTo>
                        <a:lnTo>
                          <a:pt x="17" y="129"/>
                        </a:lnTo>
                        <a:lnTo>
                          <a:pt x="0" y="110"/>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68" name="Freeform 298"/>
                  <p:cNvSpPr>
                    <a:spLocks/>
                  </p:cNvSpPr>
                  <p:nvPr/>
                </p:nvSpPr>
                <p:spPr bwMode="auto">
                  <a:xfrm>
                    <a:off x="2750" y="1565"/>
                    <a:ext cx="184" cy="86"/>
                  </a:xfrm>
                  <a:custGeom>
                    <a:avLst/>
                    <a:gdLst>
                      <a:gd name="T0" fmla="*/ 0 w 184"/>
                      <a:gd name="T1" fmla="*/ 0 h 86"/>
                      <a:gd name="T2" fmla="*/ 184 w 184"/>
                      <a:gd name="T3" fmla="*/ 86 h 86"/>
                      <a:gd name="T4" fmla="*/ 0 w 184"/>
                      <a:gd name="T5" fmla="*/ 0 h 86"/>
                      <a:gd name="T6" fmla="*/ 0 60000 65536"/>
                      <a:gd name="T7" fmla="*/ 0 60000 65536"/>
                      <a:gd name="T8" fmla="*/ 0 60000 65536"/>
                      <a:gd name="T9" fmla="*/ 0 w 184"/>
                      <a:gd name="T10" fmla="*/ 0 h 86"/>
                      <a:gd name="T11" fmla="*/ 184 w 184"/>
                      <a:gd name="T12" fmla="*/ 86 h 86"/>
                    </a:gdLst>
                    <a:ahLst/>
                    <a:cxnLst>
                      <a:cxn ang="T6">
                        <a:pos x="T0" y="T1"/>
                      </a:cxn>
                      <a:cxn ang="T7">
                        <a:pos x="T2" y="T3"/>
                      </a:cxn>
                      <a:cxn ang="T8">
                        <a:pos x="T4" y="T5"/>
                      </a:cxn>
                    </a:cxnLst>
                    <a:rect l="T9" t="T10" r="T11" b="T12"/>
                    <a:pathLst>
                      <a:path w="184" h="86">
                        <a:moveTo>
                          <a:pt x="0" y="0"/>
                        </a:moveTo>
                        <a:lnTo>
                          <a:pt x="184"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69" name="Freeform 299"/>
                  <p:cNvSpPr>
                    <a:spLocks/>
                  </p:cNvSpPr>
                  <p:nvPr/>
                </p:nvSpPr>
                <p:spPr bwMode="auto">
                  <a:xfrm>
                    <a:off x="2750" y="1559"/>
                    <a:ext cx="184" cy="98"/>
                  </a:xfrm>
                  <a:custGeom>
                    <a:avLst/>
                    <a:gdLst>
                      <a:gd name="T0" fmla="*/ 0 w 184"/>
                      <a:gd name="T1" fmla="*/ 6 h 98"/>
                      <a:gd name="T2" fmla="*/ 0 w 184"/>
                      <a:gd name="T3" fmla="*/ 0 h 98"/>
                      <a:gd name="T4" fmla="*/ 184 w 184"/>
                      <a:gd name="T5" fmla="*/ 92 h 98"/>
                      <a:gd name="T6" fmla="*/ 184 w 184"/>
                      <a:gd name="T7" fmla="*/ 98 h 98"/>
                      <a:gd name="T8" fmla="*/ 0 w 184"/>
                      <a:gd name="T9" fmla="*/ 6 h 98"/>
                      <a:gd name="T10" fmla="*/ 0 60000 65536"/>
                      <a:gd name="T11" fmla="*/ 0 60000 65536"/>
                      <a:gd name="T12" fmla="*/ 0 60000 65536"/>
                      <a:gd name="T13" fmla="*/ 0 60000 65536"/>
                      <a:gd name="T14" fmla="*/ 0 60000 65536"/>
                      <a:gd name="T15" fmla="*/ 0 w 184"/>
                      <a:gd name="T16" fmla="*/ 0 h 98"/>
                      <a:gd name="T17" fmla="*/ 184 w 184"/>
                      <a:gd name="T18" fmla="*/ 98 h 98"/>
                    </a:gdLst>
                    <a:ahLst/>
                    <a:cxnLst>
                      <a:cxn ang="T10">
                        <a:pos x="T0" y="T1"/>
                      </a:cxn>
                      <a:cxn ang="T11">
                        <a:pos x="T2" y="T3"/>
                      </a:cxn>
                      <a:cxn ang="T12">
                        <a:pos x="T4" y="T5"/>
                      </a:cxn>
                      <a:cxn ang="T13">
                        <a:pos x="T6" y="T7"/>
                      </a:cxn>
                      <a:cxn ang="T14">
                        <a:pos x="T8" y="T9"/>
                      </a:cxn>
                    </a:cxnLst>
                    <a:rect l="T15" t="T16" r="T17" b="T18"/>
                    <a:pathLst>
                      <a:path w="184" h="98">
                        <a:moveTo>
                          <a:pt x="0" y="6"/>
                        </a:moveTo>
                        <a:lnTo>
                          <a:pt x="0" y="0"/>
                        </a:lnTo>
                        <a:lnTo>
                          <a:pt x="184" y="92"/>
                        </a:lnTo>
                        <a:lnTo>
                          <a:pt x="184" y="98"/>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70" name="Freeform 300"/>
                  <p:cNvSpPr>
                    <a:spLocks/>
                  </p:cNvSpPr>
                  <p:nvPr/>
                </p:nvSpPr>
                <p:spPr bwMode="auto">
                  <a:xfrm>
                    <a:off x="2434" y="1559"/>
                    <a:ext cx="212" cy="92"/>
                  </a:xfrm>
                  <a:custGeom>
                    <a:avLst/>
                    <a:gdLst>
                      <a:gd name="T0" fmla="*/ 0 w 212"/>
                      <a:gd name="T1" fmla="*/ 92 h 92"/>
                      <a:gd name="T2" fmla="*/ 212 w 212"/>
                      <a:gd name="T3" fmla="*/ 0 h 92"/>
                      <a:gd name="T4" fmla="*/ 0 w 212"/>
                      <a:gd name="T5" fmla="*/ 92 h 92"/>
                      <a:gd name="T6" fmla="*/ 0 60000 65536"/>
                      <a:gd name="T7" fmla="*/ 0 60000 65536"/>
                      <a:gd name="T8" fmla="*/ 0 60000 65536"/>
                      <a:gd name="T9" fmla="*/ 0 w 212"/>
                      <a:gd name="T10" fmla="*/ 0 h 92"/>
                      <a:gd name="T11" fmla="*/ 212 w 212"/>
                      <a:gd name="T12" fmla="*/ 92 h 92"/>
                    </a:gdLst>
                    <a:ahLst/>
                    <a:cxnLst>
                      <a:cxn ang="T6">
                        <a:pos x="T0" y="T1"/>
                      </a:cxn>
                      <a:cxn ang="T7">
                        <a:pos x="T2" y="T3"/>
                      </a:cxn>
                      <a:cxn ang="T8">
                        <a:pos x="T4" y="T5"/>
                      </a:cxn>
                    </a:cxnLst>
                    <a:rect l="T9" t="T10" r="T11" b="T12"/>
                    <a:pathLst>
                      <a:path w="212" h="92">
                        <a:moveTo>
                          <a:pt x="0" y="92"/>
                        </a:moveTo>
                        <a:lnTo>
                          <a:pt x="212" y="0"/>
                        </a:lnTo>
                        <a:lnTo>
                          <a:pt x="0"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71" name="Freeform 301"/>
                  <p:cNvSpPr>
                    <a:spLocks/>
                  </p:cNvSpPr>
                  <p:nvPr/>
                </p:nvSpPr>
                <p:spPr bwMode="auto">
                  <a:xfrm>
                    <a:off x="2434" y="1559"/>
                    <a:ext cx="212" cy="98"/>
                  </a:xfrm>
                  <a:custGeom>
                    <a:avLst/>
                    <a:gdLst>
                      <a:gd name="T0" fmla="*/ 0 w 212"/>
                      <a:gd name="T1" fmla="*/ 98 h 98"/>
                      <a:gd name="T2" fmla="*/ 0 w 212"/>
                      <a:gd name="T3" fmla="*/ 92 h 98"/>
                      <a:gd name="T4" fmla="*/ 207 w 212"/>
                      <a:gd name="T5" fmla="*/ 0 h 98"/>
                      <a:gd name="T6" fmla="*/ 212 w 212"/>
                      <a:gd name="T7" fmla="*/ 6 h 98"/>
                      <a:gd name="T8" fmla="*/ 0 w 212"/>
                      <a:gd name="T9" fmla="*/ 98 h 98"/>
                      <a:gd name="T10" fmla="*/ 0 60000 65536"/>
                      <a:gd name="T11" fmla="*/ 0 60000 65536"/>
                      <a:gd name="T12" fmla="*/ 0 60000 65536"/>
                      <a:gd name="T13" fmla="*/ 0 60000 65536"/>
                      <a:gd name="T14" fmla="*/ 0 60000 65536"/>
                      <a:gd name="T15" fmla="*/ 0 w 212"/>
                      <a:gd name="T16" fmla="*/ 0 h 98"/>
                      <a:gd name="T17" fmla="*/ 212 w 212"/>
                      <a:gd name="T18" fmla="*/ 98 h 98"/>
                    </a:gdLst>
                    <a:ahLst/>
                    <a:cxnLst>
                      <a:cxn ang="T10">
                        <a:pos x="T0" y="T1"/>
                      </a:cxn>
                      <a:cxn ang="T11">
                        <a:pos x="T2" y="T3"/>
                      </a:cxn>
                      <a:cxn ang="T12">
                        <a:pos x="T4" y="T5"/>
                      </a:cxn>
                      <a:cxn ang="T13">
                        <a:pos x="T6" y="T7"/>
                      </a:cxn>
                      <a:cxn ang="T14">
                        <a:pos x="T8" y="T9"/>
                      </a:cxn>
                    </a:cxnLst>
                    <a:rect l="T15" t="T16" r="T17" b="T18"/>
                    <a:pathLst>
                      <a:path w="212" h="98">
                        <a:moveTo>
                          <a:pt x="0" y="98"/>
                        </a:moveTo>
                        <a:lnTo>
                          <a:pt x="0" y="92"/>
                        </a:lnTo>
                        <a:lnTo>
                          <a:pt x="207" y="0"/>
                        </a:lnTo>
                        <a:lnTo>
                          <a:pt x="212" y="6"/>
                        </a:lnTo>
                        <a:lnTo>
                          <a:pt x="0"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72" name="Freeform 302"/>
                  <p:cNvSpPr>
                    <a:spLocks/>
                  </p:cNvSpPr>
                  <p:nvPr/>
                </p:nvSpPr>
                <p:spPr bwMode="auto">
                  <a:xfrm>
                    <a:off x="2428" y="1651"/>
                    <a:ext cx="103" cy="135"/>
                  </a:xfrm>
                  <a:custGeom>
                    <a:avLst/>
                    <a:gdLst>
                      <a:gd name="T0" fmla="*/ 103 w 103"/>
                      <a:gd name="T1" fmla="*/ 135 h 135"/>
                      <a:gd name="T2" fmla="*/ 0 w 103"/>
                      <a:gd name="T3" fmla="*/ 0 h 135"/>
                      <a:gd name="T4" fmla="*/ 103 w 103"/>
                      <a:gd name="T5" fmla="*/ 135 h 135"/>
                      <a:gd name="T6" fmla="*/ 0 60000 65536"/>
                      <a:gd name="T7" fmla="*/ 0 60000 65536"/>
                      <a:gd name="T8" fmla="*/ 0 60000 65536"/>
                      <a:gd name="T9" fmla="*/ 0 w 103"/>
                      <a:gd name="T10" fmla="*/ 0 h 135"/>
                      <a:gd name="T11" fmla="*/ 103 w 103"/>
                      <a:gd name="T12" fmla="*/ 135 h 135"/>
                    </a:gdLst>
                    <a:ahLst/>
                    <a:cxnLst>
                      <a:cxn ang="T6">
                        <a:pos x="T0" y="T1"/>
                      </a:cxn>
                      <a:cxn ang="T7">
                        <a:pos x="T2" y="T3"/>
                      </a:cxn>
                      <a:cxn ang="T8">
                        <a:pos x="T4" y="T5"/>
                      </a:cxn>
                    </a:cxnLst>
                    <a:rect l="T9" t="T10" r="T11" b="T12"/>
                    <a:pathLst>
                      <a:path w="103" h="135">
                        <a:moveTo>
                          <a:pt x="103" y="135"/>
                        </a:moveTo>
                        <a:lnTo>
                          <a:pt x="0" y="0"/>
                        </a:lnTo>
                        <a:lnTo>
                          <a:pt x="103"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73" name="Freeform 303"/>
                  <p:cNvSpPr>
                    <a:spLocks/>
                  </p:cNvSpPr>
                  <p:nvPr/>
                </p:nvSpPr>
                <p:spPr bwMode="auto">
                  <a:xfrm>
                    <a:off x="2422" y="1651"/>
                    <a:ext cx="115" cy="159"/>
                  </a:xfrm>
                  <a:custGeom>
                    <a:avLst/>
                    <a:gdLst>
                      <a:gd name="T0" fmla="*/ 0 w 115"/>
                      <a:gd name="T1" fmla="*/ 0 h 159"/>
                      <a:gd name="T2" fmla="*/ 6 w 115"/>
                      <a:gd name="T3" fmla="*/ 0 h 159"/>
                      <a:gd name="T4" fmla="*/ 12 w 115"/>
                      <a:gd name="T5" fmla="*/ 0 h 159"/>
                      <a:gd name="T6" fmla="*/ 115 w 115"/>
                      <a:gd name="T7" fmla="*/ 110 h 159"/>
                      <a:gd name="T8" fmla="*/ 104 w 115"/>
                      <a:gd name="T9" fmla="*/ 129 h 159"/>
                      <a:gd name="T10" fmla="*/ 98 w 115"/>
                      <a:gd name="T11" fmla="*/ 159 h 159"/>
                      <a:gd name="T12" fmla="*/ 0 w 115"/>
                      <a:gd name="T13" fmla="*/ 0 h 159"/>
                      <a:gd name="T14" fmla="*/ 0 w 115"/>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59"/>
                      <a:gd name="T26" fmla="*/ 115 w 115"/>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59">
                        <a:moveTo>
                          <a:pt x="0" y="0"/>
                        </a:moveTo>
                        <a:lnTo>
                          <a:pt x="6" y="0"/>
                        </a:lnTo>
                        <a:lnTo>
                          <a:pt x="12" y="0"/>
                        </a:lnTo>
                        <a:lnTo>
                          <a:pt x="115" y="110"/>
                        </a:lnTo>
                        <a:lnTo>
                          <a:pt x="104" y="129"/>
                        </a:lnTo>
                        <a:lnTo>
                          <a:pt x="98" y="15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74" name="Freeform 304"/>
                  <p:cNvSpPr>
                    <a:spLocks/>
                  </p:cNvSpPr>
                  <p:nvPr/>
                </p:nvSpPr>
                <p:spPr bwMode="auto">
                  <a:xfrm>
                    <a:off x="2842" y="1804"/>
                    <a:ext cx="1" cy="55"/>
                  </a:xfrm>
                  <a:custGeom>
                    <a:avLst/>
                    <a:gdLst>
                      <a:gd name="T0" fmla="*/ 0 w 1"/>
                      <a:gd name="T1" fmla="*/ 55 h 55"/>
                      <a:gd name="T2" fmla="*/ 0 w 1"/>
                      <a:gd name="T3" fmla="*/ 0 h 55"/>
                      <a:gd name="T4" fmla="*/ 0 w 1"/>
                      <a:gd name="T5" fmla="*/ 55 h 55"/>
                      <a:gd name="T6" fmla="*/ 0 60000 65536"/>
                      <a:gd name="T7" fmla="*/ 0 60000 65536"/>
                      <a:gd name="T8" fmla="*/ 0 60000 65536"/>
                      <a:gd name="T9" fmla="*/ 0 w 1"/>
                      <a:gd name="T10" fmla="*/ 0 h 55"/>
                      <a:gd name="T11" fmla="*/ 1 w 1"/>
                      <a:gd name="T12" fmla="*/ 55 h 55"/>
                    </a:gdLst>
                    <a:ahLst/>
                    <a:cxnLst>
                      <a:cxn ang="T6">
                        <a:pos x="T0" y="T1"/>
                      </a:cxn>
                      <a:cxn ang="T7">
                        <a:pos x="T2" y="T3"/>
                      </a:cxn>
                      <a:cxn ang="T8">
                        <a:pos x="T4" y="T5"/>
                      </a:cxn>
                    </a:cxnLst>
                    <a:rect l="T9" t="T10" r="T11" b="T12"/>
                    <a:pathLst>
                      <a:path w="1" h="55">
                        <a:moveTo>
                          <a:pt x="0" y="55"/>
                        </a:moveTo>
                        <a:lnTo>
                          <a:pt x="0" y="0"/>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75" name="Line 305"/>
                  <p:cNvSpPr>
                    <a:spLocks noChangeShapeType="1"/>
                  </p:cNvSpPr>
                  <p:nvPr/>
                </p:nvSpPr>
                <p:spPr bwMode="auto">
                  <a:xfrm flipH="1" flipV="1">
                    <a:off x="2428" y="1651"/>
                    <a:ext cx="98"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076" name="Line 306"/>
                  <p:cNvSpPr>
                    <a:spLocks noChangeShapeType="1"/>
                  </p:cNvSpPr>
                  <p:nvPr/>
                </p:nvSpPr>
                <p:spPr bwMode="auto">
                  <a:xfrm flipV="1">
                    <a:off x="2842" y="1798"/>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077" name="Freeform 307"/>
                  <p:cNvSpPr>
                    <a:spLocks/>
                  </p:cNvSpPr>
                  <p:nvPr/>
                </p:nvSpPr>
                <p:spPr bwMode="auto">
                  <a:xfrm>
                    <a:off x="2428" y="1479"/>
                    <a:ext cx="1" cy="172"/>
                  </a:xfrm>
                  <a:custGeom>
                    <a:avLst/>
                    <a:gdLst>
                      <a:gd name="T0" fmla="*/ 0 w 1"/>
                      <a:gd name="T1" fmla="*/ 0 h 172"/>
                      <a:gd name="T2" fmla="*/ 0 w 1"/>
                      <a:gd name="T3" fmla="*/ 172 h 172"/>
                      <a:gd name="T4" fmla="*/ 0 w 1"/>
                      <a:gd name="T5" fmla="*/ 0 h 172"/>
                      <a:gd name="T6" fmla="*/ 0 60000 65536"/>
                      <a:gd name="T7" fmla="*/ 0 60000 65536"/>
                      <a:gd name="T8" fmla="*/ 0 60000 65536"/>
                      <a:gd name="T9" fmla="*/ 0 w 1"/>
                      <a:gd name="T10" fmla="*/ 0 h 172"/>
                      <a:gd name="T11" fmla="*/ 1 w 1"/>
                      <a:gd name="T12" fmla="*/ 172 h 172"/>
                    </a:gdLst>
                    <a:ahLst/>
                    <a:cxnLst>
                      <a:cxn ang="T6">
                        <a:pos x="T0" y="T1"/>
                      </a:cxn>
                      <a:cxn ang="T7">
                        <a:pos x="T2" y="T3"/>
                      </a:cxn>
                      <a:cxn ang="T8">
                        <a:pos x="T4" y="T5"/>
                      </a:cxn>
                    </a:cxnLst>
                    <a:rect l="T9" t="T10" r="T11" b="T12"/>
                    <a:pathLst>
                      <a:path w="1" h="172">
                        <a:moveTo>
                          <a:pt x="0" y="0"/>
                        </a:moveTo>
                        <a:lnTo>
                          <a:pt x="0" y="1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78" name="Freeform 308"/>
                  <p:cNvSpPr>
                    <a:spLocks/>
                  </p:cNvSpPr>
                  <p:nvPr/>
                </p:nvSpPr>
                <p:spPr bwMode="auto">
                  <a:xfrm>
                    <a:off x="2940" y="1295"/>
                    <a:ext cx="1" cy="356"/>
                  </a:xfrm>
                  <a:custGeom>
                    <a:avLst/>
                    <a:gdLst>
                      <a:gd name="T0" fmla="*/ 0 w 1"/>
                      <a:gd name="T1" fmla="*/ 0 h 356"/>
                      <a:gd name="T2" fmla="*/ 0 w 1"/>
                      <a:gd name="T3" fmla="*/ 356 h 356"/>
                      <a:gd name="T4" fmla="*/ 0 w 1"/>
                      <a:gd name="T5" fmla="*/ 0 h 356"/>
                      <a:gd name="T6" fmla="*/ 0 60000 65536"/>
                      <a:gd name="T7" fmla="*/ 0 60000 65536"/>
                      <a:gd name="T8" fmla="*/ 0 60000 65536"/>
                      <a:gd name="T9" fmla="*/ 0 w 1"/>
                      <a:gd name="T10" fmla="*/ 0 h 356"/>
                      <a:gd name="T11" fmla="*/ 1 w 1"/>
                      <a:gd name="T12" fmla="*/ 356 h 356"/>
                    </a:gdLst>
                    <a:ahLst/>
                    <a:cxnLst>
                      <a:cxn ang="T6">
                        <a:pos x="T0" y="T1"/>
                      </a:cxn>
                      <a:cxn ang="T7">
                        <a:pos x="T2" y="T3"/>
                      </a:cxn>
                      <a:cxn ang="T8">
                        <a:pos x="T4" y="T5"/>
                      </a:cxn>
                    </a:cxnLst>
                    <a:rect l="T9" t="T10" r="T11" b="T12"/>
                    <a:pathLst>
                      <a:path w="1" h="356">
                        <a:moveTo>
                          <a:pt x="0" y="0"/>
                        </a:moveTo>
                        <a:lnTo>
                          <a:pt x="0" y="3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79" name="Line 309"/>
                  <p:cNvSpPr>
                    <a:spLocks noChangeShapeType="1"/>
                  </p:cNvSpPr>
                  <p:nvPr/>
                </p:nvSpPr>
                <p:spPr bwMode="auto">
                  <a:xfrm>
                    <a:off x="2428" y="1479"/>
                    <a:ext cx="1" cy="1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080" name="Line 310"/>
                  <p:cNvSpPr>
                    <a:spLocks noChangeShapeType="1"/>
                  </p:cNvSpPr>
                  <p:nvPr/>
                </p:nvSpPr>
                <p:spPr bwMode="auto">
                  <a:xfrm>
                    <a:off x="2934" y="1295"/>
                    <a:ext cx="1" cy="3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081" name="Freeform 311"/>
                  <p:cNvSpPr>
                    <a:spLocks/>
                  </p:cNvSpPr>
                  <p:nvPr/>
                </p:nvSpPr>
                <p:spPr bwMode="auto">
                  <a:xfrm>
                    <a:off x="2301" y="1479"/>
                    <a:ext cx="127" cy="1"/>
                  </a:xfrm>
                  <a:custGeom>
                    <a:avLst/>
                    <a:gdLst>
                      <a:gd name="T0" fmla="*/ 0 w 127"/>
                      <a:gd name="T1" fmla="*/ 0 h 1"/>
                      <a:gd name="T2" fmla="*/ 127 w 127"/>
                      <a:gd name="T3" fmla="*/ 0 h 1"/>
                      <a:gd name="T4" fmla="*/ 0 w 127"/>
                      <a:gd name="T5" fmla="*/ 0 h 1"/>
                      <a:gd name="T6" fmla="*/ 0 60000 65536"/>
                      <a:gd name="T7" fmla="*/ 0 60000 65536"/>
                      <a:gd name="T8" fmla="*/ 0 60000 65536"/>
                      <a:gd name="T9" fmla="*/ 0 w 127"/>
                      <a:gd name="T10" fmla="*/ 0 h 1"/>
                      <a:gd name="T11" fmla="*/ 127 w 127"/>
                      <a:gd name="T12" fmla="*/ 1 h 1"/>
                    </a:gdLst>
                    <a:ahLst/>
                    <a:cxnLst>
                      <a:cxn ang="T6">
                        <a:pos x="T0" y="T1"/>
                      </a:cxn>
                      <a:cxn ang="T7">
                        <a:pos x="T2" y="T3"/>
                      </a:cxn>
                      <a:cxn ang="T8">
                        <a:pos x="T4" y="T5"/>
                      </a:cxn>
                    </a:cxnLst>
                    <a:rect l="T9" t="T10" r="T11" b="T12"/>
                    <a:pathLst>
                      <a:path w="127" h="1">
                        <a:moveTo>
                          <a:pt x="0" y="0"/>
                        </a:moveTo>
                        <a:lnTo>
                          <a:pt x="12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82" name="Freeform 312"/>
                  <p:cNvSpPr>
                    <a:spLocks/>
                  </p:cNvSpPr>
                  <p:nvPr/>
                </p:nvSpPr>
                <p:spPr bwMode="auto">
                  <a:xfrm>
                    <a:off x="3066" y="1786"/>
                    <a:ext cx="1" cy="214"/>
                  </a:xfrm>
                  <a:custGeom>
                    <a:avLst/>
                    <a:gdLst>
                      <a:gd name="T0" fmla="*/ 0 w 1"/>
                      <a:gd name="T1" fmla="*/ 214 h 214"/>
                      <a:gd name="T2" fmla="*/ 0 w 1"/>
                      <a:gd name="T3" fmla="*/ 0 h 214"/>
                      <a:gd name="T4" fmla="*/ 0 w 1"/>
                      <a:gd name="T5" fmla="*/ 214 h 214"/>
                      <a:gd name="T6" fmla="*/ 0 60000 65536"/>
                      <a:gd name="T7" fmla="*/ 0 60000 65536"/>
                      <a:gd name="T8" fmla="*/ 0 60000 65536"/>
                      <a:gd name="T9" fmla="*/ 0 w 1"/>
                      <a:gd name="T10" fmla="*/ 0 h 214"/>
                      <a:gd name="T11" fmla="*/ 1 w 1"/>
                      <a:gd name="T12" fmla="*/ 214 h 214"/>
                    </a:gdLst>
                    <a:ahLst/>
                    <a:cxnLst>
                      <a:cxn ang="T6">
                        <a:pos x="T0" y="T1"/>
                      </a:cxn>
                      <a:cxn ang="T7">
                        <a:pos x="T2" y="T3"/>
                      </a:cxn>
                      <a:cxn ang="T8">
                        <a:pos x="T4" y="T5"/>
                      </a:cxn>
                    </a:cxnLst>
                    <a:rect l="T9" t="T10" r="T11" b="T12"/>
                    <a:pathLst>
                      <a:path w="1" h="214">
                        <a:moveTo>
                          <a:pt x="0" y="214"/>
                        </a:moveTo>
                        <a:lnTo>
                          <a:pt x="0" y="0"/>
                        </a:lnTo>
                        <a:lnTo>
                          <a:pt x="0" y="2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83" name="Line 313"/>
                  <p:cNvSpPr>
                    <a:spLocks noChangeShapeType="1"/>
                  </p:cNvSpPr>
                  <p:nvPr/>
                </p:nvSpPr>
                <p:spPr bwMode="auto">
                  <a:xfrm>
                    <a:off x="2296" y="1479"/>
                    <a:ext cx="1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084" name="Line 314"/>
                  <p:cNvSpPr>
                    <a:spLocks noChangeShapeType="1"/>
                  </p:cNvSpPr>
                  <p:nvPr/>
                </p:nvSpPr>
                <p:spPr bwMode="auto">
                  <a:xfrm flipV="1">
                    <a:off x="3066" y="1780"/>
                    <a:ext cx="1" cy="2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085" name="Freeform 315"/>
                  <p:cNvSpPr>
                    <a:spLocks/>
                  </p:cNvSpPr>
                  <p:nvPr/>
                </p:nvSpPr>
                <p:spPr bwMode="auto">
                  <a:xfrm>
                    <a:off x="3089" y="1798"/>
                    <a:ext cx="1" cy="190"/>
                  </a:xfrm>
                  <a:custGeom>
                    <a:avLst/>
                    <a:gdLst>
                      <a:gd name="T0" fmla="*/ 0 w 1"/>
                      <a:gd name="T1" fmla="*/ 190 h 190"/>
                      <a:gd name="T2" fmla="*/ 0 w 1"/>
                      <a:gd name="T3" fmla="*/ 0 h 190"/>
                      <a:gd name="T4" fmla="*/ 0 w 1"/>
                      <a:gd name="T5" fmla="*/ 190 h 190"/>
                      <a:gd name="T6" fmla="*/ 0 60000 65536"/>
                      <a:gd name="T7" fmla="*/ 0 60000 65536"/>
                      <a:gd name="T8" fmla="*/ 0 60000 65536"/>
                      <a:gd name="T9" fmla="*/ 0 w 1"/>
                      <a:gd name="T10" fmla="*/ 0 h 190"/>
                      <a:gd name="T11" fmla="*/ 1 w 1"/>
                      <a:gd name="T12" fmla="*/ 190 h 190"/>
                    </a:gdLst>
                    <a:ahLst/>
                    <a:cxnLst>
                      <a:cxn ang="T6">
                        <a:pos x="T0" y="T1"/>
                      </a:cxn>
                      <a:cxn ang="T7">
                        <a:pos x="T2" y="T3"/>
                      </a:cxn>
                      <a:cxn ang="T8">
                        <a:pos x="T4" y="T5"/>
                      </a:cxn>
                    </a:cxnLst>
                    <a:rect l="T9" t="T10" r="T11" b="T12"/>
                    <a:pathLst>
                      <a:path w="1" h="190">
                        <a:moveTo>
                          <a:pt x="0" y="190"/>
                        </a:moveTo>
                        <a:lnTo>
                          <a:pt x="0" y="0"/>
                        </a:lnTo>
                        <a:lnTo>
                          <a:pt x="0"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86" name="Freeform 316"/>
                  <p:cNvSpPr>
                    <a:spLocks/>
                  </p:cNvSpPr>
                  <p:nvPr/>
                </p:nvSpPr>
                <p:spPr bwMode="auto">
                  <a:xfrm>
                    <a:off x="3394" y="1853"/>
                    <a:ext cx="1" cy="147"/>
                  </a:xfrm>
                  <a:custGeom>
                    <a:avLst/>
                    <a:gdLst>
                      <a:gd name="T0" fmla="*/ 0 w 1"/>
                      <a:gd name="T1" fmla="*/ 0 h 147"/>
                      <a:gd name="T2" fmla="*/ 0 w 1"/>
                      <a:gd name="T3" fmla="*/ 147 h 147"/>
                      <a:gd name="T4" fmla="*/ 0 w 1"/>
                      <a:gd name="T5" fmla="*/ 0 h 147"/>
                      <a:gd name="T6" fmla="*/ 0 60000 65536"/>
                      <a:gd name="T7" fmla="*/ 0 60000 65536"/>
                      <a:gd name="T8" fmla="*/ 0 60000 65536"/>
                      <a:gd name="T9" fmla="*/ 0 w 1"/>
                      <a:gd name="T10" fmla="*/ 0 h 147"/>
                      <a:gd name="T11" fmla="*/ 1 w 1"/>
                      <a:gd name="T12" fmla="*/ 147 h 147"/>
                    </a:gdLst>
                    <a:ahLst/>
                    <a:cxnLst>
                      <a:cxn ang="T6">
                        <a:pos x="T0" y="T1"/>
                      </a:cxn>
                      <a:cxn ang="T7">
                        <a:pos x="T2" y="T3"/>
                      </a:cxn>
                      <a:cxn ang="T8">
                        <a:pos x="T4" y="T5"/>
                      </a:cxn>
                    </a:cxnLst>
                    <a:rect l="T9" t="T10" r="T11" b="T12"/>
                    <a:pathLst>
                      <a:path w="1" h="147">
                        <a:moveTo>
                          <a:pt x="0" y="0"/>
                        </a:moveTo>
                        <a:lnTo>
                          <a:pt x="0" y="1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87" name="Line 317"/>
                  <p:cNvSpPr>
                    <a:spLocks noChangeShapeType="1"/>
                  </p:cNvSpPr>
                  <p:nvPr/>
                </p:nvSpPr>
                <p:spPr bwMode="auto">
                  <a:xfrm flipV="1">
                    <a:off x="3089" y="1798"/>
                    <a:ext cx="1"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088" name="Line 318"/>
                  <p:cNvSpPr>
                    <a:spLocks noChangeShapeType="1"/>
                  </p:cNvSpPr>
                  <p:nvPr/>
                </p:nvSpPr>
                <p:spPr bwMode="auto">
                  <a:xfrm>
                    <a:off x="3394" y="1853"/>
                    <a:ext cx="1" cy="14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089" name="Freeform 319"/>
                  <p:cNvSpPr>
                    <a:spLocks/>
                  </p:cNvSpPr>
                  <p:nvPr/>
                </p:nvSpPr>
                <p:spPr bwMode="auto">
                  <a:xfrm>
                    <a:off x="3233" y="1681"/>
                    <a:ext cx="115" cy="74"/>
                  </a:xfrm>
                  <a:custGeom>
                    <a:avLst/>
                    <a:gdLst>
                      <a:gd name="T0" fmla="*/ 115 w 115"/>
                      <a:gd name="T1" fmla="*/ 74 h 74"/>
                      <a:gd name="T2" fmla="*/ 0 w 115"/>
                      <a:gd name="T3" fmla="*/ 0 h 74"/>
                      <a:gd name="T4" fmla="*/ 115 w 115"/>
                      <a:gd name="T5" fmla="*/ 74 h 74"/>
                      <a:gd name="T6" fmla="*/ 0 60000 65536"/>
                      <a:gd name="T7" fmla="*/ 0 60000 65536"/>
                      <a:gd name="T8" fmla="*/ 0 60000 65536"/>
                      <a:gd name="T9" fmla="*/ 0 w 115"/>
                      <a:gd name="T10" fmla="*/ 0 h 74"/>
                      <a:gd name="T11" fmla="*/ 115 w 115"/>
                      <a:gd name="T12" fmla="*/ 74 h 74"/>
                    </a:gdLst>
                    <a:ahLst/>
                    <a:cxnLst>
                      <a:cxn ang="T6">
                        <a:pos x="T0" y="T1"/>
                      </a:cxn>
                      <a:cxn ang="T7">
                        <a:pos x="T2" y="T3"/>
                      </a:cxn>
                      <a:cxn ang="T8">
                        <a:pos x="T4" y="T5"/>
                      </a:cxn>
                    </a:cxnLst>
                    <a:rect l="T9" t="T10" r="T11" b="T12"/>
                    <a:pathLst>
                      <a:path w="115" h="74">
                        <a:moveTo>
                          <a:pt x="115" y="74"/>
                        </a:moveTo>
                        <a:lnTo>
                          <a:pt x="0"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90" name="Freeform 320"/>
                  <p:cNvSpPr>
                    <a:spLocks/>
                  </p:cNvSpPr>
                  <p:nvPr/>
                </p:nvSpPr>
                <p:spPr bwMode="auto">
                  <a:xfrm>
                    <a:off x="3233" y="1675"/>
                    <a:ext cx="115" cy="80"/>
                  </a:xfrm>
                  <a:custGeom>
                    <a:avLst/>
                    <a:gdLst>
                      <a:gd name="T0" fmla="*/ 115 w 115"/>
                      <a:gd name="T1" fmla="*/ 74 h 80"/>
                      <a:gd name="T2" fmla="*/ 109 w 115"/>
                      <a:gd name="T3" fmla="*/ 80 h 80"/>
                      <a:gd name="T4" fmla="*/ 0 w 115"/>
                      <a:gd name="T5" fmla="*/ 6 h 80"/>
                      <a:gd name="T6" fmla="*/ 0 w 115"/>
                      <a:gd name="T7" fmla="*/ 0 h 80"/>
                      <a:gd name="T8" fmla="*/ 115 w 115"/>
                      <a:gd name="T9" fmla="*/ 74 h 80"/>
                      <a:gd name="T10" fmla="*/ 0 60000 65536"/>
                      <a:gd name="T11" fmla="*/ 0 60000 65536"/>
                      <a:gd name="T12" fmla="*/ 0 60000 65536"/>
                      <a:gd name="T13" fmla="*/ 0 60000 65536"/>
                      <a:gd name="T14" fmla="*/ 0 60000 65536"/>
                      <a:gd name="T15" fmla="*/ 0 w 115"/>
                      <a:gd name="T16" fmla="*/ 0 h 80"/>
                      <a:gd name="T17" fmla="*/ 115 w 115"/>
                      <a:gd name="T18" fmla="*/ 80 h 80"/>
                    </a:gdLst>
                    <a:ahLst/>
                    <a:cxnLst>
                      <a:cxn ang="T10">
                        <a:pos x="T0" y="T1"/>
                      </a:cxn>
                      <a:cxn ang="T11">
                        <a:pos x="T2" y="T3"/>
                      </a:cxn>
                      <a:cxn ang="T12">
                        <a:pos x="T4" y="T5"/>
                      </a:cxn>
                      <a:cxn ang="T13">
                        <a:pos x="T6" y="T7"/>
                      </a:cxn>
                      <a:cxn ang="T14">
                        <a:pos x="T8" y="T9"/>
                      </a:cxn>
                    </a:cxnLst>
                    <a:rect l="T15" t="T16" r="T17" b="T18"/>
                    <a:pathLst>
                      <a:path w="115" h="80">
                        <a:moveTo>
                          <a:pt x="115" y="74"/>
                        </a:moveTo>
                        <a:lnTo>
                          <a:pt x="109" y="80"/>
                        </a:lnTo>
                        <a:lnTo>
                          <a:pt x="0" y="6"/>
                        </a:lnTo>
                        <a:lnTo>
                          <a:pt x="0"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91" name="Freeform 321"/>
                  <p:cNvSpPr>
                    <a:spLocks/>
                  </p:cNvSpPr>
                  <p:nvPr/>
                </p:nvSpPr>
                <p:spPr bwMode="auto">
                  <a:xfrm>
                    <a:off x="3233" y="1712"/>
                    <a:ext cx="104" cy="68"/>
                  </a:xfrm>
                  <a:custGeom>
                    <a:avLst/>
                    <a:gdLst>
                      <a:gd name="T0" fmla="*/ 0 w 104"/>
                      <a:gd name="T1" fmla="*/ 0 h 68"/>
                      <a:gd name="T2" fmla="*/ 104 w 104"/>
                      <a:gd name="T3" fmla="*/ 68 h 68"/>
                      <a:gd name="T4" fmla="*/ 0 w 104"/>
                      <a:gd name="T5" fmla="*/ 0 h 68"/>
                      <a:gd name="T6" fmla="*/ 0 60000 65536"/>
                      <a:gd name="T7" fmla="*/ 0 60000 65536"/>
                      <a:gd name="T8" fmla="*/ 0 60000 65536"/>
                      <a:gd name="T9" fmla="*/ 0 w 104"/>
                      <a:gd name="T10" fmla="*/ 0 h 68"/>
                      <a:gd name="T11" fmla="*/ 104 w 104"/>
                      <a:gd name="T12" fmla="*/ 68 h 68"/>
                    </a:gdLst>
                    <a:ahLst/>
                    <a:cxnLst>
                      <a:cxn ang="T6">
                        <a:pos x="T0" y="T1"/>
                      </a:cxn>
                      <a:cxn ang="T7">
                        <a:pos x="T2" y="T3"/>
                      </a:cxn>
                      <a:cxn ang="T8">
                        <a:pos x="T4" y="T5"/>
                      </a:cxn>
                    </a:cxnLst>
                    <a:rect l="T9" t="T10" r="T11" b="T12"/>
                    <a:pathLst>
                      <a:path w="104" h="68">
                        <a:moveTo>
                          <a:pt x="0" y="0"/>
                        </a:moveTo>
                        <a:lnTo>
                          <a:pt x="104" y="6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92" name="Freeform 322"/>
                  <p:cNvSpPr>
                    <a:spLocks/>
                  </p:cNvSpPr>
                  <p:nvPr/>
                </p:nvSpPr>
                <p:spPr bwMode="auto">
                  <a:xfrm>
                    <a:off x="3227" y="1706"/>
                    <a:ext cx="110" cy="74"/>
                  </a:xfrm>
                  <a:custGeom>
                    <a:avLst/>
                    <a:gdLst>
                      <a:gd name="T0" fmla="*/ 0 w 110"/>
                      <a:gd name="T1" fmla="*/ 6 h 74"/>
                      <a:gd name="T2" fmla="*/ 6 w 110"/>
                      <a:gd name="T3" fmla="*/ 0 h 74"/>
                      <a:gd name="T4" fmla="*/ 110 w 110"/>
                      <a:gd name="T5" fmla="*/ 67 h 74"/>
                      <a:gd name="T6" fmla="*/ 110 w 110"/>
                      <a:gd name="T7" fmla="*/ 74 h 74"/>
                      <a:gd name="T8" fmla="*/ 0 w 110"/>
                      <a:gd name="T9" fmla="*/ 6 h 74"/>
                      <a:gd name="T10" fmla="*/ 0 60000 65536"/>
                      <a:gd name="T11" fmla="*/ 0 60000 65536"/>
                      <a:gd name="T12" fmla="*/ 0 60000 65536"/>
                      <a:gd name="T13" fmla="*/ 0 60000 65536"/>
                      <a:gd name="T14" fmla="*/ 0 60000 65536"/>
                      <a:gd name="T15" fmla="*/ 0 w 110"/>
                      <a:gd name="T16" fmla="*/ 0 h 74"/>
                      <a:gd name="T17" fmla="*/ 110 w 110"/>
                      <a:gd name="T18" fmla="*/ 74 h 74"/>
                    </a:gdLst>
                    <a:ahLst/>
                    <a:cxnLst>
                      <a:cxn ang="T10">
                        <a:pos x="T0" y="T1"/>
                      </a:cxn>
                      <a:cxn ang="T11">
                        <a:pos x="T2" y="T3"/>
                      </a:cxn>
                      <a:cxn ang="T12">
                        <a:pos x="T4" y="T5"/>
                      </a:cxn>
                      <a:cxn ang="T13">
                        <a:pos x="T6" y="T7"/>
                      </a:cxn>
                      <a:cxn ang="T14">
                        <a:pos x="T8" y="T9"/>
                      </a:cxn>
                    </a:cxnLst>
                    <a:rect l="T15" t="T16" r="T17" b="T18"/>
                    <a:pathLst>
                      <a:path w="110" h="74">
                        <a:moveTo>
                          <a:pt x="0" y="6"/>
                        </a:moveTo>
                        <a:lnTo>
                          <a:pt x="6" y="0"/>
                        </a:lnTo>
                        <a:lnTo>
                          <a:pt x="110" y="67"/>
                        </a:lnTo>
                        <a:lnTo>
                          <a:pt x="110" y="74"/>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93" name="Freeform 323"/>
                  <p:cNvSpPr>
                    <a:spLocks/>
                  </p:cNvSpPr>
                  <p:nvPr/>
                </p:nvSpPr>
                <p:spPr bwMode="auto">
                  <a:xfrm>
                    <a:off x="3066" y="1681"/>
                    <a:ext cx="167" cy="105"/>
                  </a:xfrm>
                  <a:custGeom>
                    <a:avLst/>
                    <a:gdLst>
                      <a:gd name="T0" fmla="*/ 0 w 167"/>
                      <a:gd name="T1" fmla="*/ 105 h 105"/>
                      <a:gd name="T2" fmla="*/ 167 w 167"/>
                      <a:gd name="T3" fmla="*/ 0 h 105"/>
                      <a:gd name="T4" fmla="*/ 0 w 167"/>
                      <a:gd name="T5" fmla="*/ 105 h 105"/>
                      <a:gd name="T6" fmla="*/ 0 60000 65536"/>
                      <a:gd name="T7" fmla="*/ 0 60000 65536"/>
                      <a:gd name="T8" fmla="*/ 0 60000 65536"/>
                      <a:gd name="T9" fmla="*/ 0 w 167"/>
                      <a:gd name="T10" fmla="*/ 0 h 105"/>
                      <a:gd name="T11" fmla="*/ 167 w 167"/>
                      <a:gd name="T12" fmla="*/ 105 h 105"/>
                    </a:gdLst>
                    <a:ahLst/>
                    <a:cxnLst>
                      <a:cxn ang="T6">
                        <a:pos x="T0" y="T1"/>
                      </a:cxn>
                      <a:cxn ang="T7">
                        <a:pos x="T2" y="T3"/>
                      </a:cxn>
                      <a:cxn ang="T8">
                        <a:pos x="T4" y="T5"/>
                      </a:cxn>
                    </a:cxnLst>
                    <a:rect l="T9" t="T10" r="T11" b="T12"/>
                    <a:pathLst>
                      <a:path w="167" h="105">
                        <a:moveTo>
                          <a:pt x="0" y="105"/>
                        </a:moveTo>
                        <a:lnTo>
                          <a:pt x="167" y="0"/>
                        </a:lnTo>
                        <a:lnTo>
                          <a:pt x="0"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94" name="Freeform 324"/>
                  <p:cNvSpPr>
                    <a:spLocks/>
                  </p:cNvSpPr>
                  <p:nvPr/>
                </p:nvSpPr>
                <p:spPr bwMode="auto">
                  <a:xfrm>
                    <a:off x="3066" y="1675"/>
                    <a:ext cx="167" cy="117"/>
                  </a:xfrm>
                  <a:custGeom>
                    <a:avLst/>
                    <a:gdLst>
                      <a:gd name="T0" fmla="*/ 6 w 167"/>
                      <a:gd name="T1" fmla="*/ 117 h 117"/>
                      <a:gd name="T2" fmla="*/ 0 w 167"/>
                      <a:gd name="T3" fmla="*/ 111 h 117"/>
                      <a:gd name="T4" fmla="*/ 161 w 167"/>
                      <a:gd name="T5" fmla="*/ 0 h 117"/>
                      <a:gd name="T6" fmla="*/ 167 w 167"/>
                      <a:gd name="T7" fmla="*/ 6 h 117"/>
                      <a:gd name="T8" fmla="*/ 6 w 167"/>
                      <a:gd name="T9" fmla="*/ 117 h 117"/>
                      <a:gd name="T10" fmla="*/ 0 60000 65536"/>
                      <a:gd name="T11" fmla="*/ 0 60000 65536"/>
                      <a:gd name="T12" fmla="*/ 0 60000 65536"/>
                      <a:gd name="T13" fmla="*/ 0 60000 65536"/>
                      <a:gd name="T14" fmla="*/ 0 60000 65536"/>
                      <a:gd name="T15" fmla="*/ 0 w 167"/>
                      <a:gd name="T16" fmla="*/ 0 h 117"/>
                      <a:gd name="T17" fmla="*/ 167 w 167"/>
                      <a:gd name="T18" fmla="*/ 117 h 117"/>
                    </a:gdLst>
                    <a:ahLst/>
                    <a:cxnLst>
                      <a:cxn ang="T10">
                        <a:pos x="T0" y="T1"/>
                      </a:cxn>
                      <a:cxn ang="T11">
                        <a:pos x="T2" y="T3"/>
                      </a:cxn>
                      <a:cxn ang="T12">
                        <a:pos x="T4" y="T5"/>
                      </a:cxn>
                      <a:cxn ang="T13">
                        <a:pos x="T6" y="T7"/>
                      </a:cxn>
                      <a:cxn ang="T14">
                        <a:pos x="T8" y="T9"/>
                      </a:cxn>
                    </a:cxnLst>
                    <a:rect l="T15" t="T16" r="T17" b="T18"/>
                    <a:pathLst>
                      <a:path w="167" h="117">
                        <a:moveTo>
                          <a:pt x="6" y="117"/>
                        </a:moveTo>
                        <a:lnTo>
                          <a:pt x="0" y="111"/>
                        </a:lnTo>
                        <a:lnTo>
                          <a:pt x="161" y="0"/>
                        </a:lnTo>
                        <a:lnTo>
                          <a:pt x="167" y="6"/>
                        </a:lnTo>
                        <a:lnTo>
                          <a:pt x="6"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95" name="Freeform 325"/>
                  <p:cNvSpPr>
                    <a:spLocks/>
                  </p:cNvSpPr>
                  <p:nvPr/>
                </p:nvSpPr>
                <p:spPr bwMode="auto">
                  <a:xfrm>
                    <a:off x="3233" y="1546"/>
                    <a:ext cx="1" cy="129"/>
                  </a:xfrm>
                  <a:custGeom>
                    <a:avLst/>
                    <a:gdLst>
                      <a:gd name="T0" fmla="*/ 0 w 1"/>
                      <a:gd name="T1" fmla="*/ 129 h 129"/>
                      <a:gd name="T2" fmla="*/ 0 w 1"/>
                      <a:gd name="T3" fmla="*/ 0 h 129"/>
                      <a:gd name="T4" fmla="*/ 0 w 1"/>
                      <a:gd name="T5" fmla="*/ 129 h 129"/>
                      <a:gd name="T6" fmla="*/ 0 60000 65536"/>
                      <a:gd name="T7" fmla="*/ 0 60000 65536"/>
                      <a:gd name="T8" fmla="*/ 0 60000 65536"/>
                      <a:gd name="T9" fmla="*/ 0 w 1"/>
                      <a:gd name="T10" fmla="*/ 0 h 129"/>
                      <a:gd name="T11" fmla="*/ 1 w 1"/>
                      <a:gd name="T12" fmla="*/ 129 h 129"/>
                    </a:gdLst>
                    <a:ahLst/>
                    <a:cxnLst>
                      <a:cxn ang="T6">
                        <a:pos x="T0" y="T1"/>
                      </a:cxn>
                      <a:cxn ang="T7">
                        <a:pos x="T2" y="T3"/>
                      </a:cxn>
                      <a:cxn ang="T8">
                        <a:pos x="T4" y="T5"/>
                      </a:cxn>
                    </a:cxnLst>
                    <a:rect l="T9" t="T10" r="T11" b="T12"/>
                    <a:pathLst>
                      <a:path w="1" h="129">
                        <a:moveTo>
                          <a:pt x="0" y="129"/>
                        </a:moveTo>
                        <a:lnTo>
                          <a:pt x="0" y="0"/>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96" name="Freeform 326"/>
                  <p:cNvSpPr>
                    <a:spLocks/>
                  </p:cNvSpPr>
                  <p:nvPr/>
                </p:nvSpPr>
                <p:spPr bwMode="auto">
                  <a:xfrm>
                    <a:off x="3394" y="1988"/>
                    <a:ext cx="127" cy="80"/>
                  </a:xfrm>
                  <a:custGeom>
                    <a:avLst/>
                    <a:gdLst>
                      <a:gd name="T0" fmla="*/ 127 w 127"/>
                      <a:gd name="T1" fmla="*/ 80 h 80"/>
                      <a:gd name="T2" fmla="*/ 0 w 127"/>
                      <a:gd name="T3" fmla="*/ 0 h 80"/>
                      <a:gd name="T4" fmla="*/ 127 w 127"/>
                      <a:gd name="T5" fmla="*/ 80 h 80"/>
                      <a:gd name="T6" fmla="*/ 0 60000 65536"/>
                      <a:gd name="T7" fmla="*/ 0 60000 65536"/>
                      <a:gd name="T8" fmla="*/ 0 60000 65536"/>
                      <a:gd name="T9" fmla="*/ 0 w 127"/>
                      <a:gd name="T10" fmla="*/ 0 h 80"/>
                      <a:gd name="T11" fmla="*/ 127 w 127"/>
                      <a:gd name="T12" fmla="*/ 80 h 80"/>
                    </a:gdLst>
                    <a:ahLst/>
                    <a:cxnLst>
                      <a:cxn ang="T6">
                        <a:pos x="T0" y="T1"/>
                      </a:cxn>
                      <a:cxn ang="T7">
                        <a:pos x="T2" y="T3"/>
                      </a:cxn>
                      <a:cxn ang="T8">
                        <a:pos x="T4" y="T5"/>
                      </a:cxn>
                    </a:cxnLst>
                    <a:rect l="T9" t="T10" r="T11" b="T12"/>
                    <a:pathLst>
                      <a:path w="127" h="80">
                        <a:moveTo>
                          <a:pt x="127" y="80"/>
                        </a:moveTo>
                        <a:lnTo>
                          <a:pt x="0" y="0"/>
                        </a:lnTo>
                        <a:lnTo>
                          <a:pt x="127"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97" name="Freeform 327"/>
                  <p:cNvSpPr>
                    <a:spLocks/>
                  </p:cNvSpPr>
                  <p:nvPr/>
                </p:nvSpPr>
                <p:spPr bwMode="auto">
                  <a:xfrm>
                    <a:off x="3394" y="1982"/>
                    <a:ext cx="127" cy="86"/>
                  </a:xfrm>
                  <a:custGeom>
                    <a:avLst/>
                    <a:gdLst>
                      <a:gd name="T0" fmla="*/ 127 w 127"/>
                      <a:gd name="T1" fmla="*/ 80 h 86"/>
                      <a:gd name="T2" fmla="*/ 121 w 127"/>
                      <a:gd name="T3" fmla="*/ 86 h 86"/>
                      <a:gd name="T4" fmla="*/ 0 w 127"/>
                      <a:gd name="T5" fmla="*/ 6 h 86"/>
                      <a:gd name="T6" fmla="*/ 0 w 127"/>
                      <a:gd name="T7" fmla="*/ 0 h 86"/>
                      <a:gd name="T8" fmla="*/ 127 w 127"/>
                      <a:gd name="T9" fmla="*/ 80 h 86"/>
                      <a:gd name="T10" fmla="*/ 0 60000 65536"/>
                      <a:gd name="T11" fmla="*/ 0 60000 65536"/>
                      <a:gd name="T12" fmla="*/ 0 60000 65536"/>
                      <a:gd name="T13" fmla="*/ 0 60000 65536"/>
                      <a:gd name="T14" fmla="*/ 0 60000 65536"/>
                      <a:gd name="T15" fmla="*/ 0 w 127"/>
                      <a:gd name="T16" fmla="*/ 0 h 86"/>
                      <a:gd name="T17" fmla="*/ 127 w 127"/>
                      <a:gd name="T18" fmla="*/ 86 h 86"/>
                    </a:gdLst>
                    <a:ahLst/>
                    <a:cxnLst>
                      <a:cxn ang="T10">
                        <a:pos x="T0" y="T1"/>
                      </a:cxn>
                      <a:cxn ang="T11">
                        <a:pos x="T2" y="T3"/>
                      </a:cxn>
                      <a:cxn ang="T12">
                        <a:pos x="T4" y="T5"/>
                      </a:cxn>
                      <a:cxn ang="T13">
                        <a:pos x="T6" y="T7"/>
                      </a:cxn>
                      <a:cxn ang="T14">
                        <a:pos x="T8" y="T9"/>
                      </a:cxn>
                    </a:cxnLst>
                    <a:rect l="T15" t="T16" r="T17" b="T18"/>
                    <a:pathLst>
                      <a:path w="127" h="86">
                        <a:moveTo>
                          <a:pt x="127" y="80"/>
                        </a:moveTo>
                        <a:lnTo>
                          <a:pt x="121" y="86"/>
                        </a:lnTo>
                        <a:lnTo>
                          <a:pt x="0" y="6"/>
                        </a:lnTo>
                        <a:lnTo>
                          <a:pt x="0" y="0"/>
                        </a:lnTo>
                        <a:lnTo>
                          <a:pt x="127"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98" name="Freeform 328"/>
                  <p:cNvSpPr>
                    <a:spLocks/>
                  </p:cNvSpPr>
                  <p:nvPr/>
                </p:nvSpPr>
                <p:spPr bwMode="auto">
                  <a:xfrm>
                    <a:off x="3383" y="2007"/>
                    <a:ext cx="126" cy="79"/>
                  </a:xfrm>
                  <a:custGeom>
                    <a:avLst/>
                    <a:gdLst>
                      <a:gd name="T0" fmla="*/ 126 w 126"/>
                      <a:gd name="T1" fmla="*/ 79 h 79"/>
                      <a:gd name="T2" fmla="*/ 0 w 126"/>
                      <a:gd name="T3" fmla="*/ 0 h 79"/>
                      <a:gd name="T4" fmla="*/ 126 w 126"/>
                      <a:gd name="T5" fmla="*/ 79 h 79"/>
                      <a:gd name="T6" fmla="*/ 0 60000 65536"/>
                      <a:gd name="T7" fmla="*/ 0 60000 65536"/>
                      <a:gd name="T8" fmla="*/ 0 60000 65536"/>
                      <a:gd name="T9" fmla="*/ 0 w 126"/>
                      <a:gd name="T10" fmla="*/ 0 h 79"/>
                      <a:gd name="T11" fmla="*/ 126 w 126"/>
                      <a:gd name="T12" fmla="*/ 79 h 79"/>
                    </a:gdLst>
                    <a:ahLst/>
                    <a:cxnLst>
                      <a:cxn ang="T6">
                        <a:pos x="T0" y="T1"/>
                      </a:cxn>
                      <a:cxn ang="T7">
                        <a:pos x="T2" y="T3"/>
                      </a:cxn>
                      <a:cxn ang="T8">
                        <a:pos x="T4" y="T5"/>
                      </a:cxn>
                    </a:cxnLst>
                    <a:rect l="T9" t="T10" r="T11" b="T12"/>
                    <a:pathLst>
                      <a:path w="126" h="79">
                        <a:moveTo>
                          <a:pt x="126" y="79"/>
                        </a:moveTo>
                        <a:lnTo>
                          <a:pt x="0" y="0"/>
                        </a:lnTo>
                        <a:lnTo>
                          <a:pt x="126"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99" name="Freeform 329"/>
                  <p:cNvSpPr>
                    <a:spLocks/>
                  </p:cNvSpPr>
                  <p:nvPr/>
                </p:nvSpPr>
                <p:spPr bwMode="auto">
                  <a:xfrm>
                    <a:off x="3383" y="2007"/>
                    <a:ext cx="126" cy="85"/>
                  </a:xfrm>
                  <a:custGeom>
                    <a:avLst/>
                    <a:gdLst>
                      <a:gd name="T0" fmla="*/ 126 w 126"/>
                      <a:gd name="T1" fmla="*/ 79 h 85"/>
                      <a:gd name="T2" fmla="*/ 120 w 126"/>
                      <a:gd name="T3" fmla="*/ 85 h 85"/>
                      <a:gd name="T4" fmla="*/ 0 w 126"/>
                      <a:gd name="T5" fmla="*/ 6 h 85"/>
                      <a:gd name="T6" fmla="*/ 0 w 126"/>
                      <a:gd name="T7" fmla="*/ 0 h 85"/>
                      <a:gd name="T8" fmla="*/ 126 w 126"/>
                      <a:gd name="T9" fmla="*/ 79 h 85"/>
                      <a:gd name="T10" fmla="*/ 0 60000 65536"/>
                      <a:gd name="T11" fmla="*/ 0 60000 65536"/>
                      <a:gd name="T12" fmla="*/ 0 60000 65536"/>
                      <a:gd name="T13" fmla="*/ 0 60000 65536"/>
                      <a:gd name="T14" fmla="*/ 0 60000 65536"/>
                      <a:gd name="T15" fmla="*/ 0 w 126"/>
                      <a:gd name="T16" fmla="*/ 0 h 85"/>
                      <a:gd name="T17" fmla="*/ 126 w 126"/>
                      <a:gd name="T18" fmla="*/ 85 h 85"/>
                    </a:gdLst>
                    <a:ahLst/>
                    <a:cxnLst>
                      <a:cxn ang="T10">
                        <a:pos x="T0" y="T1"/>
                      </a:cxn>
                      <a:cxn ang="T11">
                        <a:pos x="T2" y="T3"/>
                      </a:cxn>
                      <a:cxn ang="T12">
                        <a:pos x="T4" y="T5"/>
                      </a:cxn>
                      <a:cxn ang="T13">
                        <a:pos x="T6" y="T7"/>
                      </a:cxn>
                      <a:cxn ang="T14">
                        <a:pos x="T8" y="T9"/>
                      </a:cxn>
                    </a:cxnLst>
                    <a:rect l="T15" t="T16" r="T17" b="T18"/>
                    <a:pathLst>
                      <a:path w="126" h="85">
                        <a:moveTo>
                          <a:pt x="126" y="79"/>
                        </a:moveTo>
                        <a:lnTo>
                          <a:pt x="120" y="85"/>
                        </a:lnTo>
                        <a:lnTo>
                          <a:pt x="0" y="6"/>
                        </a:lnTo>
                        <a:lnTo>
                          <a:pt x="0" y="0"/>
                        </a:lnTo>
                        <a:lnTo>
                          <a:pt x="126"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00" name="Freeform 330"/>
                  <p:cNvSpPr>
                    <a:spLocks/>
                  </p:cNvSpPr>
                  <p:nvPr/>
                </p:nvSpPr>
                <p:spPr bwMode="auto">
                  <a:xfrm>
                    <a:off x="2825" y="2657"/>
                    <a:ext cx="299" cy="1"/>
                  </a:xfrm>
                  <a:custGeom>
                    <a:avLst/>
                    <a:gdLst>
                      <a:gd name="T0" fmla="*/ 299 w 299"/>
                      <a:gd name="T1" fmla="*/ 0 h 1"/>
                      <a:gd name="T2" fmla="*/ 0 w 299"/>
                      <a:gd name="T3" fmla="*/ 0 h 1"/>
                      <a:gd name="T4" fmla="*/ 299 w 299"/>
                      <a:gd name="T5" fmla="*/ 0 h 1"/>
                      <a:gd name="T6" fmla="*/ 0 60000 65536"/>
                      <a:gd name="T7" fmla="*/ 0 60000 65536"/>
                      <a:gd name="T8" fmla="*/ 0 60000 65536"/>
                      <a:gd name="T9" fmla="*/ 0 w 299"/>
                      <a:gd name="T10" fmla="*/ 0 h 1"/>
                      <a:gd name="T11" fmla="*/ 299 w 299"/>
                      <a:gd name="T12" fmla="*/ 1 h 1"/>
                    </a:gdLst>
                    <a:ahLst/>
                    <a:cxnLst>
                      <a:cxn ang="T6">
                        <a:pos x="T0" y="T1"/>
                      </a:cxn>
                      <a:cxn ang="T7">
                        <a:pos x="T2" y="T3"/>
                      </a:cxn>
                      <a:cxn ang="T8">
                        <a:pos x="T4" y="T5"/>
                      </a:cxn>
                    </a:cxnLst>
                    <a:rect l="T9" t="T10" r="T11" b="T12"/>
                    <a:pathLst>
                      <a:path w="299" h="1">
                        <a:moveTo>
                          <a:pt x="299" y="0"/>
                        </a:moveTo>
                        <a:lnTo>
                          <a:pt x="0" y="0"/>
                        </a:lnTo>
                        <a:lnTo>
                          <a:pt x="2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01" name="Line 331"/>
                  <p:cNvSpPr>
                    <a:spLocks noChangeShapeType="1"/>
                  </p:cNvSpPr>
                  <p:nvPr/>
                </p:nvSpPr>
                <p:spPr bwMode="auto">
                  <a:xfrm flipV="1">
                    <a:off x="3227" y="1546"/>
                    <a:ext cx="1"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102" name="Line 332"/>
                  <p:cNvSpPr>
                    <a:spLocks noChangeShapeType="1"/>
                  </p:cNvSpPr>
                  <p:nvPr/>
                </p:nvSpPr>
                <p:spPr bwMode="auto">
                  <a:xfrm flipH="1">
                    <a:off x="2825" y="2651"/>
                    <a:ext cx="29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103" name="Freeform 333"/>
                  <p:cNvSpPr>
                    <a:spLocks/>
                  </p:cNvSpPr>
                  <p:nvPr/>
                </p:nvSpPr>
                <p:spPr bwMode="auto">
                  <a:xfrm>
                    <a:off x="2819" y="2638"/>
                    <a:ext cx="316" cy="31"/>
                  </a:xfrm>
                  <a:custGeom>
                    <a:avLst/>
                    <a:gdLst>
                      <a:gd name="T0" fmla="*/ 299 w 316"/>
                      <a:gd name="T1" fmla="*/ 0 h 31"/>
                      <a:gd name="T2" fmla="*/ 316 w 316"/>
                      <a:gd name="T3" fmla="*/ 19 h 31"/>
                      <a:gd name="T4" fmla="*/ 310 w 316"/>
                      <a:gd name="T5" fmla="*/ 31 h 31"/>
                      <a:gd name="T6" fmla="*/ 0 w 316"/>
                      <a:gd name="T7" fmla="*/ 31 h 31"/>
                      <a:gd name="T8" fmla="*/ 0 w 316"/>
                      <a:gd name="T9" fmla="*/ 19 h 31"/>
                      <a:gd name="T10" fmla="*/ 11 w 316"/>
                      <a:gd name="T11" fmla="*/ 0 h 31"/>
                      <a:gd name="T12" fmla="*/ 299 w 316"/>
                      <a:gd name="T13" fmla="*/ 0 h 31"/>
                      <a:gd name="T14" fmla="*/ 299 w 31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31"/>
                      <a:gd name="T26" fmla="*/ 316 w 31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31">
                        <a:moveTo>
                          <a:pt x="299" y="0"/>
                        </a:moveTo>
                        <a:lnTo>
                          <a:pt x="316" y="19"/>
                        </a:lnTo>
                        <a:lnTo>
                          <a:pt x="310" y="31"/>
                        </a:lnTo>
                        <a:lnTo>
                          <a:pt x="0" y="31"/>
                        </a:lnTo>
                        <a:lnTo>
                          <a:pt x="0" y="19"/>
                        </a:lnTo>
                        <a:lnTo>
                          <a:pt x="11" y="0"/>
                        </a:lnTo>
                        <a:lnTo>
                          <a:pt x="2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04" name="Freeform 334"/>
                  <p:cNvSpPr>
                    <a:spLocks/>
                  </p:cNvSpPr>
                  <p:nvPr/>
                </p:nvSpPr>
                <p:spPr bwMode="auto">
                  <a:xfrm>
                    <a:off x="3129" y="2534"/>
                    <a:ext cx="98" cy="129"/>
                  </a:xfrm>
                  <a:custGeom>
                    <a:avLst/>
                    <a:gdLst>
                      <a:gd name="T0" fmla="*/ 98 w 98"/>
                      <a:gd name="T1" fmla="*/ 0 h 129"/>
                      <a:gd name="T2" fmla="*/ 0 w 98"/>
                      <a:gd name="T3" fmla="*/ 129 h 129"/>
                      <a:gd name="T4" fmla="*/ 98 w 98"/>
                      <a:gd name="T5" fmla="*/ 0 h 129"/>
                      <a:gd name="T6" fmla="*/ 0 60000 65536"/>
                      <a:gd name="T7" fmla="*/ 0 60000 65536"/>
                      <a:gd name="T8" fmla="*/ 0 60000 65536"/>
                      <a:gd name="T9" fmla="*/ 0 w 98"/>
                      <a:gd name="T10" fmla="*/ 0 h 129"/>
                      <a:gd name="T11" fmla="*/ 98 w 98"/>
                      <a:gd name="T12" fmla="*/ 129 h 129"/>
                    </a:gdLst>
                    <a:ahLst/>
                    <a:cxnLst>
                      <a:cxn ang="T6">
                        <a:pos x="T0" y="T1"/>
                      </a:cxn>
                      <a:cxn ang="T7">
                        <a:pos x="T2" y="T3"/>
                      </a:cxn>
                      <a:cxn ang="T8">
                        <a:pos x="T4" y="T5"/>
                      </a:cxn>
                    </a:cxnLst>
                    <a:rect l="T9" t="T10" r="T11" b="T12"/>
                    <a:pathLst>
                      <a:path w="98" h="129">
                        <a:moveTo>
                          <a:pt x="98" y="0"/>
                        </a:moveTo>
                        <a:lnTo>
                          <a:pt x="0" y="129"/>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05" name="Freeform 335"/>
                  <p:cNvSpPr>
                    <a:spLocks/>
                  </p:cNvSpPr>
                  <p:nvPr/>
                </p:nvSpPr>
                <p:spPr bwMode="auto">
                  <a:xfrm>
                    <a:off x="3118" y="2528"/>
                    <a:ext cx="115" cy="160"/>
                  </a:xfrm>
                  <a:custGeom>
                    <a:avLst/>
                    <a:gdLst>
                      <a:gd name="T0" fmla="*/ 104 w 115"/>
                      <a:gd name="T1" fmla="*/ 6 h 160"/>
                      <a:gd name="T2" fmla="*/ 109 w 115"/>
                      <a:gd name="T3" fmla="*/ 0 h 160"/>
                      <a:gd name="T4" fmla="*/ 115 w 115"/>
                      <a:gd name="T5" fmla="*/ 6 h 160"/>
                      <a:gd name="T6" fmla="*/ 17 w 115"/>
                      <a:gd name="T7" fmla="*/ 160 h 160"/>
                      <a:gd name="T8" fmla="*/ 17 w 115"/>
                      <a:gd name="T9" fmla="*/ 129 h 160"/>
                      <a:gd name="T10" fmla="*/ 0 w 115"/>
                      <a:gd name="T11" fmla="*/ 110 h 160"/>
                      <a:gd name="T12" fmla="*/ 104 w 115"/>
                      <a:gd name="T13" fmla="*/ 6 h 160"/>
                      <a:gd name="T14" fmla="*/ 104 w 115"/>
                      <a:gd name="T15" fmla="*/ 6 h 160"/>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60"/>
                      <a:gd name="T26" fmla="*/ 115 w 115"/>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60">
                        <a:moveTo>
                          <a:pt x="104" y="6"/>
                        </a:moveTo>
                        <a:lnTo>
                          <a:pt x="109" y="0"/>
                        </a:lnTo>
                        <a:lnTo>
                          <a:pt x="115" y="6"/>
                        </a:lnTo>
                        <a:lnTo>
                          <a:pt x="17" y="160"/>
                        </a:lnTo>
                        <a:lnTo>
                          <a:pt x="17" y="129"/>
                        </a:lnTo>
                        <a:lnTo>
                          <a:pt x="0" y="110"/>
                        </a:lnTo>
                        <a:lnTo>
                          <a:pt x="10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06" name="Freeform 336"/>
                  <p:cNvSpPr>
                    <a:spLocks/>
                  </p:cNvSpPr>
                  <p:nvPr/>
                </p:nvSpPr>
                <p:spPr bwMode="auto">
                  <a:xfrm>
                    <a:off x="3043" y="2442"/>
                    <a:ext cx="184" cy="92"/>
                  </a:xfrm>
                  <a:custGeom>
                    <a:avLst/>
                    <a:gdLst>
                      <a:gd name="T0" fmla="*/ 0 w 184"/>
                      <a:gd name="T1" fmla="*/ 0 h 92"/>
                      <a:gd name="T2" fmla="*/ 184 w 184"/>
                      <a:gd name="T3" fmla="*/ 92 h 92"/>
                      <a:gd name="T4" fmla="*/ 0 w 184"/>
                      <a:gd name="T5" fmla="*/ 0 h 92"/>
                      <a:gd name="T6" fmla="*/ 0 60000 65536"/>
                      <a:gd name="T7" fmla="*/ 0 60000 65536"/>
                      <a:gd name="T8" fmla="*/ 0 60000 65536"/>
                      <a:gd name="T9" fmla="*/ 0 w 184"/>
                      <a:gd name="T10" fmla="*/ 0 h 92"/>
                      <a:gd name="T11" fmla="*/ 184 w 184"/>
                      <a:gd name="T12" fmla="*/ 92 h 92"/>
                    </a:gdLst>
                    <a:ahLst/>
                    <a:cxnLst>
                      <a:cxn ang="T6">
                        <a:pos x="T0" y="T1"/>
                      </a:cxn>
                      <a:cxn ang="T7">
                        <a:pos x="T2" y="T3"/>
                      </a:cxn>
                      <a:cxn ang="T8">
                        <a:pos x="T4" y="T5"/>
                      </a:cxn>
                    </a:cxnLst>
                    <a:rect l="T9" t="T10" r="T11" b="T12"/>
                    <a:pathLst>
                      <a:path w="184" h="92">
                        <a:moveTo>
                          <a:pt x="0" y="0"/>
                        </a:moveTo>
                        <a:lnTo>
                          <a:pt x="184" y="9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07" name="Freeform 337"/>
                  <p:cNvSpPr>
                    <a:spLocks/>
                  </p:cNvSpPr>
                  <p:nvPr/>
                </p:nvSpPr>
                <p:spPr bwMode="auto">
                  <a:xfrm>
                    <a:off x="3043" y="2442"/>
                    <a:ext cx="184" cy="92"/>
                  </a:xfrm>
                  <a:custGeom>
                    <a:avLst/>
                    <a:gdLst>
                      <a:gd name="T0" fmla="*/ 0 w 184"/>
                      <a:gd name="T1" fmla="*/ 6 h 92"/>
                      <a:gd name="T2" fmla="*/ 0 w 184"/>
                      <a:gd name="T3" fmla="*/ 0 h 92"/>
                      <a:gd name="T4" fmla="*/ 184 w 184"/>
                      <a:gd name="T5" fmla="*/ 86 h 92"/>
                      <a:gd name="T6" fmla="*/ 184 w 184"/>
                      <a:gd name="T7" fmla="*/ 92 h 92"/>
                      <a:gd name="T8" fmla="*/ 0 w 184"/>
                      <a:gd name="T9" fmla="*/ 6 h 92"/>
                      <a:gd name="T10" fmla="*/ 0 60000 65536"/>
                      <a:gd name="T11" fmla="*/ 0 60000 65536"/>
                      <a:gd name="T12" fmla="*/ 0 60000 65536"/>
                      <a:gd name="T13" fmla="*/ 0 60000 65536"/>
                      <a:gd name="T14" fmla="*/ 0 60000 65536"/>
                      <a:gd name="T15" fmla="*/ 0 w 184"/>
                      <a:gd name="T16" fmla="*/ 0 h 92"/>
                      <a:gd name="T17" fmla="*/ 184 w 184"/>
                      <a:gd name="T18" fmla="*/ 92 h 92"/>
                    </a:gdLst>
                    <a:ahLst/>
                    <a:cxnLst>
                      <a:cxn ang="T10">
                        <a:pos x="T0" y="T1"/>
                      </a:cxn>
                      <a:cxn ang="T11">
                        <a:pos x="T2" y="T3"/>
                      </a:cxn>
                      <a:cxn ang="T12">
                        <a:pos x="T4" y="T5"/>
                      </a:cxn>
                      <a:cxn ang="T13">
                        <a:pos x="T6" y="T7"/>
                      </a:cxn>
                      <a:cxn ang="T14">
                        <a:pos x="T8" y="T9"/>
                      </a:cxn>
                    </a:cxnLst>
                    <a:rect l="T15" t="T16" r="T17" b="T18"/>
                    <a:pathLst>
                      <a:path w="184" h="92">
                        <a:moveTo>
                          <a:pt x="0" y="6"/>
                        </a:moveTo>
                        <a:lnTo>
                          <a:pt x="0" y="0"/>
                        </a:lnTo>
                        <a:lnTo>
                          <a:pt x="184" y="86"/>
                        </a:lnTo>
                        <a:lnTo>
                          <a:pt x="184" y="92"/>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08" name="Freeform 338"/>
                  <p:cNvSpPr>
                    <a:spLocks/>
                  </p:cNvSpPr>
                  <p:nvPr/>
                </p:nvSpPr>
                <p:spPr bwMode="auto">
                  <a:xfrm>
                    <a:off x="2727" y="2442"/>
                    <a:ext cx="207" cy="92"/>
                  </a:xfrm>
                  <a:custGeom>
                    <a:avLst/>
                    <a:gdLst>
                      <a:gd name="T0" fmla="*/ 0 w 207"/>
                      <a:gd name="T1" fmla="*/ 92 h 92"/>
                      <a:gd name="T2" fmla="*/ 207 w 207"/>
                      <a:gd name="T3" fmla="*/ 0 h 92"/>
                      <a:gd name="T4" fmla="*/ 0 w 207"/>
                      <a:gd name="T5" fmla="*/ 92 h 92"/>
                      <a:gd name="T6" fmla="*/ 0 60000 65536"/>
                      <a:gd name="T7" fmla="*/ 0 60000 65536"/>
                      <a:gd name="T8" fmla="*/ 0 60000 65536"/>
                      <a:gd name="T9" fmla="*/ 0 w 207"/>
                      <a:gd name="T10" fmla="*/ 0 h 92"/>
                      <a:gd name="T11" fmla="*/ 207 w 207"/>
                      <a:gd name="T12" fmla="*/ 92 h 92"/>
                    </a:gdLst>
                    <a:ahLst/>
                    <a:cxnLst>
                      <a:cxn ang="T6">
                        <a:pos x="T0" y="T1"/>
                      </a:cxn>
                      <a:cxn ang="T7">
                        <a:pos x="T2" y="T3"/>
                      </a:cxn>
                      <a:cxn ang="T8">
                        <a:pos x="T4" y="T5"/>
                      </a:cxn>
                    </a:cxnLst>
                    <a:rect l="T9" t="T10" r="T11" b="T12"/>
                    <a:pathLst>
                      <a:path w="207" h="92">
                        <a:moveTo>
                          <a:pt x="0" y="92"/>
                        </a:moveTo>
                        <a:lnTo>
                          <a:pt x="207" y="0"/>
                        </a:lnTo>
                        <a:lnTo>
                          <a:pt x="0"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09" name="Freeform 339"/>
                  <p:cNvSpPr>
                    <a:spLocks/>
                  </p:cNvSpPr>
                  <p:nvPr/>
                </p:nvSpPr>
                <p:spPr bwMode="auto">
                  <a:xfrm>
                    <a:off x="2727" y="2436"/>
                    <a:ext cx="213" cy="98"/>
                  </a:xfrm>
                  <a:custGeom>
                    <a:avLst/>
                    <a:gdLst>
                      <a:gd name="T0" fmla="*/ 0 w 213"/>
                      <a:gd name="T1" fmla="*/ 98 h 98"/>
                      <a:gd name="T2" fmla="*/ 0 w 213"/>
                      <a:gd name="T3" fmla="*/ 92 h 98"/>
                      <a:gd name="T4" fmla="*/ 207 w 213"/>
                      <a:gd name="T5" fmla="*/ 0 h 98"/>
                      <a:gd name="T6" fmla="*/ 213 w 213"/>
                      <a:gd name="T7" fmla="*/ 6 h 98"/>
                      <a:gd name="T8" fmla="*/ 0 w 213"/>
                      <a:gd name="T9" fmla="*/ 98 h 98"/>
                      <a:gd name="T10" fmla="*/ 0 60000 65536"/>
                      <a:gd name="T11" fmla="*/ 0 60000 65536"/>
                      <a:gd name="T12" fmla="*/ 0 60000 65536"/>
                      <a:gd name="T13" fmla="*/ 0 60000 65536"/>
                      <a:gd name="T14" fmla="*/ 0 60000 65536"/>
                      <a:gd name="T15" fmla="*/ 0 w 213"/>
                      <a:gd name="T16" fmla="*/ 0 h 98"/>
                      <a:gd name="T17" fmla="*/ 213 w 213"/>
                      <a:gd name="T18" fmla="*/ 98 h 98"/>
                    </a:gdLst>
                    <a:ahLst/>
                    <a:cxnLst>
                      <a:cxn ang="T10">
                        <a:pos x="T0" y="T1"/>
                      </a:cxn>
                      <a:cxn ang="T11">
                        <a:pos x="T2" y="T3"/>
                      </a:cxn>
                      <a:cxn ang="T12">
                        <a:pos x="T4" y="T5"/>
                      </a:cxn>
                      <a:cxn ang="T13">
                        <a:pos x="T6" y="T7"/>
                      </a:cxn>
                      <a:cxn ang="T14">
                        <a:pos x="T8" y="T9"/>
                      </a:cxn>
                    </a:cxnLst>
                    <a:rect l="T15" t="T16" r="T17" b="T18"/>
                    <a:pathLst>
                      <a:path w="213" h="98">
                        <a:moveTo>
                          <a:pt x="0" y="98"/>
                        </a:moveTo>
                        <a:lnTo>
                          <a:pt x="0" y="92"/>
                        </a:lnTo>
                        <a:lnTo>
                          <a:pt x="207" y="0"/>
                        </a:lnTo>
                        <a:lnTo>
                          <a:pt x="213" y="6"/>
                        </a:lnTo>
                        <a:lnTo>
                          <a:pt x="0"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10" name="Freeform 340"/>
                  <p:cNvSpPr>
                    <a:spLocks/>
                  </p:cNvSpPr>
                  <p:nvPr/>
                </p:nvSpPr>
                <p:spPr bwMode="auto">
                  <a:xfrm>
                    <a:off x="2721" y="2534"/>
                    <a:ext cx="98" cy="129"/>
                  </a:xfrm>
                  <a:custGeom>
                    <a:avLst/>
                    <a:gdLst>
                      <a:gd name="T0" fmla="*/ 98 w 98"/>
                      <a:gd name="T1" fmla="*/ 129 h 129"/>
                      <a:gd name="T2" fmla="*/ 0 w 98"/>
                      <a:gd name="T3" fmla="*/ 0 h 129"/>
                      <a:gd name="T4" fmla="*/ 98 w 98"/>
                      <a:gd name="T5" fmla="*/ 129 h 129"/>
                      <a:gd name="T6" fmla="*/ 0 60000 65536"/>
                      <a:gd name="T7" fmla="*/ 0 60000 65536"/>
                      <a:gd name="T8" fmla="*/ 0 60000 65536"/>
                      <a:gd name="T9" fmla="*/ 0 w 98"/>
                      <a:gd name="T10" fmla="*/ 0 h 129"/>
                      <a:gd name="T11" fmla="*/ 98 w 98"/>
                      <a:gd name="T12" fmla="*/ 129 h 129"/>
                    </a:gdLst>
                    <a:ahLst/>
                    <a:cxnLst>
                      <a:cxn ang="T6">
                        <a:pos x="T0" y="T1"/>
                      </a:cxn>
                      <a:cxn ang="T7">
                        <a:pos x="T2" y="T3"/>
                      </a:cxn>
                      <a:cxn ang="T8">
                        <a:pos x="T4" y="T5"/>
                      </a:cxn>
                    </a:cxnLst>
                    <a:rect l="T9" t="T10" r="T11" b="T12"/>
                    <a:pathLst>
                      <a:path w="98" h="129">
                        <a:moveTo>
                          <a:pt x="98" y="129"/>
                        </a:moveTo>
                        <a:lnTo>
                          <a:pt x="0" y="0"/>
                        </a:lnTo>
                        <a:lnTo>
                          <a:pt x="98"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11" name="Line 341"/>
                  <p:cNvSpPr>
                    <a:spLocks noChangeShapeType="1"/>
                  </p:cNvSpPr>
                  <p:nvPr/>
                </p:nvSpPr>
                <p:spPr bwMode="auto">
                  <a:xfrm flipH="1">
                    <a:off x="3124" y="2528"/>
                    <a:ext cx="103"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112" name="Line 342"/>
                  <p:cNvSpPr>
                    <a:spLocks noChangeShapeType="1"/>
                  </p:cNvSpPr>
                  <p:nvPr/>
                </p:nvSpPr>
                <p:spPr bwMode="auto">
                  <a:xfrm flipH="1" flipV="1">
                    <a:off x="2715" y="2528"/>
                    <a:ext cx="104"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113" name="Freeform 343"/>
                  <p:cNvSpPr>
                    <a:spLocks/>
                  </p:cNvSpPr>
                  <p:nvPr/>
                </p:nvSpPr>
                <p:spPr bwMode="auto">
                  <a:xfrm>
                    <a:off x="2715" y="2528"/>
                    <a:ext cx="115" cy="160"/>
                  </a:xfrm>
                  <a:custGeom>
                    <a:avLst/>
                    <a:gdLst>
                      <a:gd name="T0" fmla="*/ 0 w 115"/>
                      <a:gd name="T1" fmla="*/ 6 h 160"/>
                      <a:gd name="T2" fmla="*/ 6 w 115"/>
                      <a:gd name="T3" fmla="*/ 0 h 160"/>
                      <a:gd name="T4" fmla="*/ 12 w 115"/>
                      <a:gd name="T5" fmla="*/ 6 h 160"/>
                      <a:gd name="T6" fmla="*/ 115 w 115"/>
                      <a:gd name="T7" fmla="*/ 110 h 160"/>
                      <a:gd name="T8" fmla="*/ 104 w 115"/>
                      <a:gd name="T9" fmla="*/ 129 h 160"/>
                      <a:gd name="T10" fmla="*/ 98 w 115"/>
                      <a:gd name="T11" fmla="*/ 160 h 160"/>
                      <a:gd name="T12" fmla="*/ 0 w 115"/>
                      <a:gd name="T13" fmla="*/ 6 h 160"/>
                      <a:gd name="T14" fmla="*/ 0 w 115"/>
                      <a:gd name="T15" fmla="*/ 6 h 160"/>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60"/>
                      <a:gd name="T26" fmla="*/ 115 w 115"/>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60">
                        <a:moveTo>
                          <a:pt x="0" y="6"/>
                        </a:moveTo>
                        <a:lnTo>
                          <a:pt x="6" y="0"/>
                        </a:lnTo>
                        <a:lnTo>
                          <a:pt x="12" y="6"/>
                        </a:lnTo>
                        <a:lnTo>
                          <a:pt x="115" y="110"/>
                        </a:lnTo>
                        <a:lnTo>
                          <a:pt x="104" y="129"/>
                        </a:lnTo>
                        <a:lnTo>
                          <a:pt x="98" y="16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14" name="Freeform 344"/>
                  <p:cNvSpPr>
                    <a:spLocks/>
                  </p:cNvSpPr>
                  <p:nvPr/>
                </p:nvSpPr>
                <p:spPr bwMode="auto">
                  <a:xfrm>
                    <a:off x="3135" y="2681"/>
                    <a:ext cx="1" cy="56"/>
                  </a:xfrm>
                  <a:custGeom>
                    <a:avLst/>
                    <a:gdLst>
                      <a:gd name="T0" fmla="*/ 0 w 1"/>
                      <a:gd name="T1" fmla="*/ 56 h 56"/>
                      <a:gd name="T2" fmla="*/ 0 w 1"/>
                      <a:gd name="T3" fmla="*/ 0 h 56"/>
                      <a:gd name="T4" fmla="*/ 0 w 1"/>
                      <a:gd name="T5" fmla="*/ 56 h 56"/>
                      <a:gd name="T6" fmla="*/ 0 60000 65536"/>
                      <a:gd name="T7" fmla="*/ 0 60000 65536"/>
                      <a:gd name="T8" fmla="*/ 0 60000 65536"/>
                      <a:gd name="T9" fmla="*/ 0 w 1"/>
                      <a:gd name="T10" fmla="*/ 0 h 56"/>
                      <a:gd name="T11" fmla="*/ 1 w 1"/>
                      <a:gd name="T12" fmla="*/ 56 h 56"/>
                    </a:gdLst>
                    <a:ahLst/>
                    <a:cxnLst>
                      <a:cxn ang="T6">
                        <a:pos x="T0" y="T1"/>
                      </a:cxn>
                      <a:cxn ang="T7">
                        <a:pos x="T2" y="T3"/>
                      </a:cxn>
                      <a:cxn ang="T8">
                        <a:pos x="T4" y="T5"/>
                      </a:cxn>
                    </a:cxnLst>
                    <a:rect l="T9" t="T10" r="T11" b="T12"/>
                    <a:pathLst>
                      <a:path w="1" h="56">
                        <a:moveTo>
                          <a:pt x="0" y="56"/>
                        </a:moveTo>
                        <a:lnTo>
                          <a:pt x="0" y="0"/>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15" name="Freeform 345"/>
                  <p:cNvSpPr>
                    <a:spLocks/>
                  </p:cNvSpPr>
                  <p:nvPr/>
                </p:nvSpPr>
                <p:spPr bwMode="auto">
                  <a:xfrm>
                    <a:off x="2819" y="2681"/>
                    <a:ext cx="1" cy="56"/>
                  </a:xfrm>
                  <a:custGeom>
                    <a:avLst/>
                    <a:gdLst>
                      <a:gd name="T0" fmla="*/ 0 w 1"/>
                      <a:gd name="T1" fmla="*/ 0 h 56"/>
                      <a:gd name="T2" fmla="*/ 0 w 1"/>
                      <a:gd name="T3" fmla="*/ 56 h 56"/>
                      <a:gd name="T4" fmla="*/ 0 w 1"/>
                      <a:gd name="T5" fmla="*/ 0 h 56"/>
                      <a:gd name="T6" fmla="*/ 0 60000 65536"/>
                      <a:gd name="T7" fmla="*/ 0 60000 65536"/>
                      <a:gd name="T8" fmla="*/ 0 60000 65536"/>
                      <a:gd name="T9" fmla="*/ 0 w 1"/>
                      <a:gd name="T10" fmla="*/ 0 h 56"/>
                      <a:gd name="T11" fmla="*/ 1 w 1"/>
                      <a:gd name="T12" fmla="*/ 56 h 56"/>
                    </a:gdLst>
                    <a:ahLst/>
                    <a:cxnLst>
                      <a:cxn ang="T6">
                        <a:pos x="T0" y="T1"/>
                      </a:cxn>
                      <a:cxn ang="T7">
                        <a:pos x="T2" y="T3"/>
                      </a:cxn>
                      <a:cxn ang="T8">
                        <a:pos x="T4" y="T5"/>
                      </a:cxn>
                    </a:cxnLst>
                    <a:rect l="T9" t="T10" r="T11" b="T12"/>
                    <a:pathLst>
                      <a:path w="1" h="56">
                        <a:moveTo>
                          <a:pt x="0" y="0"/>
                        </a:moveTo>
                        <a:lnTo>
                          <a:pt x="0" y="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16" name="Line 346"/>
                  <p:cNvSpPr>
                    <a:spLocks noChangeShapeType="1"/>
                  </p:cNvSpPr>
                  <p:nvPr/>
                </p:nvSpPr>
                <p:spPr bwMode="auto">
                  <a:xfrm flipV="1">
                    <a:off x="3131" y="2673"/>
                    <a:ext cx="1" cy="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117" name="Line 347"/>
                  <p:cNvSpPr>
                    <a:spLocks noChangeShapeType="1"/>
                  </p:cNvSpPr>
                  <p:nvPr/>
                </p:nvSpPr>
                <p:spPr bwMode="auto">
                  <a:xfrm>
                    <a:off x="2813" y="2681"/>
                    <a:ext cx="1" cy="4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118" name="Freeform 348"/>
                  <p:cNvSpPr>
                    <a:spLocks/>
                  </p:cNvSpPr>
                  <p:nvPr/>
                </p:nvSpPr>
                <p:spPr bwMode="auto">
                  <a:xfrm>
                    <a:off x="2721" y="2362"/>
                    <a:ext cx="1" cy="172"/>
                  </a:xfrm>
                  <a:custGeom>
                    <a:avLst/>
                    <a:gdLst>
                      <a:gd name="T0" fmla="*/ 0 w 1"/>
                      <a:gd name="T1" fmla="*/ 0 h 172"/>
                      <a:gd name="T2" fmla="*/ 0 w 1"/>
                      <a:gd name="T3" fmla="*/ 172 h 172"/>
                      <a:gd name="T4" fmla="*/ 0 w 1"/>
                      <a:gd name="T5" fmla="*/ 0 h 172"/>
                      <a:gd name="T6" fmla="*/ 0 60000 65536"/>
                      <a:gd name="T7" fmla="*/ 0 60000 65536"/>
                      <a:gd name="T8" fmla="*/ 0 60000 65536"/>
                      <a:gd name="T9" fmla="*/ 0 w 1"/>
                      <a:gd name="T10" fmla="*/ 0 h 172"/>
                      <a:gd name="T11" fmla="*/ 1 w 1"/>
                      <a:gd name="T12" fmla="*/ 172 h 172"/>
                    </a:gdLst>
                    <a:ahLst/>
                    <a:cxnLst>
                      <a:cxn ang="T6">
                        <a:pos x="T0" y="T1"/>
                      </a:cxn>
                      <a:cxn ang="T7">
                        <a:pos x="T2" y="T3"/>
                      </a:cxn>
                      <a:cxn ang="T8">
                        <a:pos x="T4" y="T5"/>
                      </a:cxn>
                    </a:cxnLst>
                    <a:rect l="T9" t="T10" r="T11" b="T12"/>
                    <a:pathLst>
                      <a:path w="1" h="172">
                        <a:moveTo>
                          <a:pt x="0" y="0"/>
                        </a:moveTo>
                        <a:lnTo>
                          <a:pt x="0" y="1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19" name="Freeform 349"/>
                  <p:cNvSpPr>
                    <a:spLocks/>
                  </p:cNvSpPr>
                  <p:nvPr/>
                </p:nvSpPr>
                <p:spPr bwMode="auto">
                  <a:xfrm>
                    <a:off x="3233" y="2178"/>
                    <a:ext cx="1" cy="356"/>
                  </a:xfrm>
                  <a:custGeom>
                    <a:avLst/>
                    <a:gdLst>
                      <a:gd name="T0" fmla="*/ 0 w 1"/>
                      <a:gd name="T1" fmla="*/ 0 h 356"/>
                      <a:gd name="T2" fmla="*/ 0 w 1"/>
                      <a:gd name="T3" fmla="*/ 356 h 356"/>
                      <a:gd name="T4" fmla="*/ 0 w 1"/>
                      <a:gd name="T5" fmla="*/ 0 h 356"/>
                      <a:gd name="T6" fmla="*/ 0 60000 65536"/>
                      <a:gd name="T7" fmla="*/ 0 60000 65536"/>
                      <a:gd name="T8" fmla="*/ 0 60000 65536"/>
                      <a:gd name="T9" fmla="*/ 0 w 1"/>
                      <a:gd name="T10" fmla="*/ 0 h 356"/>
                      <a:gd name="T11" fmla="*/ 1 w 1"/>
                      <a:gd name="T12" fmla="*/ 356 h 356"/>
                    </a:gdLst>
                    <a:ahLst/>
                    <a:cxnLst>
                      <a:cxn ang="T6">
                        <a:pos x="T0" y="T1"/>
                      </a:cxn>
                      <a:cxn ang="T7">
                        <a:pos x="T2" y="T3"/>
                      </a:cxn>
                      <a:cxn ang="T8">
                        <a:pos x="T4" y="T5"/>
                      </a:cxn>
                    </a:cxnLst>
                    <a:rect l="T9" t="T10" r="T11" b="T12"/>
                    <a:pathLst>
                      <a:path w="1" h="356">
                        <a:moveTo>
                          <a:pt x="0" y="0"/>
                        </a:moveTo>
                        <a:lnTo>
                          <a:pt x="0" y="3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20" name="Line 350"/>
                  <p:cNvSpPr>
                    <a:spLocks noChangeShapeType="1"/>
                  </p:cNvSpPr>
                  <p:nvPr/>
                </p:nvSpPr>
                <p:spPr bwMode="auto">
                  <a:xfrm>
                    <a:off x="2721" y="2356"/>
                    <a:ext cx="1" cy="1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121" name="Line 351"/>
                  <p:cNvSpPr>
                    <a:spLocks noChangeShapeType="1"/>
                  </p:cNvSpPr>
                  <p:nvPr/>
                </p:nvSpPr>
                <p:spPr bwMode="auto">
                  <a:xfrm>
                    <a:off x="3227" y="2172"/>
                    <a:ext cx="1" cy="3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122" name="Freeform 352"/>
                  <p:cNvSpPr>
                    <a:spLocks/>
                  </p:cNvSpPr>
                  <p:nvPr/>
                </p:nvSpPr>
                <p:spPr bwMode="auto">
                  <a:xfrm>
                    <a:off x="2589" y="2362"/>
                    <a:ext cx="132" cy="1"/>
                  </a:xfrm>
                  <a:custGeom>
                    <a:avLst/>
                    <a:gdLst>
                      <a:gd name="T0" fmla="*/ 0 w 132"/>
                      <a:gd name="T1" fmla="*/ 0 h 1"/>
                      <a:gd name="T2" fmla="*/ 132 w 132"/>
                      <a:gd name="T3" fmla="*/ 0 h 1"/>
                      <a:gd name="T4" fmla="*/ 0 w 132"/>
                      <a:gd name="T5" fmla="*/ 0 h 1"/>
                      <a:gd name="T6" fmla="*/ 0 60000 65536"/>
                      <a:gd name="T7" fmla="*/ 0 60000 65536"/>
                      <a:gd name="T8" fmla="*/ 0 60000 65536"/>
                      <a:gd name="T9" fmla="*/ 0 w 132"/>
                      <a:gd name="T10" fmla="*/ 0 h 1"/>
                      <a:gd name="T11" fmla="*/ 132 w 132"/>
                      <a:gd name="T12" fmla="*/ 1 h 1"/>
                    </a:gdLst>
                    <a:ahLst/>
                    <a:cxnLst>
                      <a:cxn ang="T6">
                        <a:pos x="T0" y="T1"/>
                      </a:cxn>
                      <a:cxn ang="T7">
                        <a:pos x="T2" y="T3"/>
                      </a:cxn>
                      <a:cxn ang="T8">
                        <a:pos x="T4" y="T5"/>
                      </a:cxn>
                    </a:cxnLst>
                    <a:rect l="T9" t="T10" r="T11" b="T12"/>
                    <a:pathLst>
                      <a:path w="132" h="1">
                        <a:moveTo>
                          <a:pt x="0" y="0"/>
                        </a:moveTo>
                        <a:lnTo>
                          <a:pt x="13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23" name="Freeform 353"/>
                  <p:cNvSpPr>
                    <a:spLocks/>
                  </p:cNvSpPr>
                  <p:nvPr/>
                </p:nvSpPr>
                <p:spPr bwMode="auto">
                  <a:xfrm>
                    <a:off x="3066" y="2000"/>
                    <a:ext cx="115" cy="74"/>
                  </a:xfrm>
                  <a:custGeom>
                    <a:avLst/>
                    <a:gdLst>
                      <a:gd name="T0" fmla="*/ 115 w 115"/>
                      <a:gd name="T1" fmla="*/ 74 h 74"/>
                      <a:gd name="T2" fmla="*/ 0 w 115"/>
                      <a:gd name="T3" fmla="*/ 0 h 74"/>
                      <a:gd name="T4" fmla="*/ 115 w 115"/>
                      <a:gd name="T5" fmla="*/ 74 h 74"/>
                      <a:gd name="T6" fmla="*/ 0 60000 65536"/>
                      <a:gd name="T7" fmla="*/ 0 60000 65536"/>
                      <a:gd name="T8" fmla="*/ 0 60000 65536"/>
                      <a:gd name="T9" fmla="*/ 0 w 115"/>
                      <a:gd name="T10" fmla="*/ 0 h 74"/>
                      <a:gd name="T11" fmla="*/ 115 w 115"/>
                      <a:gd name="T12" fmla="*/ 74 h 74"/>
                    </a:gdLst>
                    <a:ahLst/>
                    <a:cxnLst>
                      <a:cxn ang="T6">
                        <a:pos x="T0" y="T1"/>
                      </a:cxn>
                      <a:cxn ang="T7">
                        <a:pos x="T2" y="T3"/>
                      </a:cxn>
                      <a:cxn ang="T8">
                        <a:pos x="T4" y="T5"/>
                      </a:cxn>
                    </a:cxnLst>
                    <a:rect l="T9" t="T10" r="T11" b="T12"/>
                    <a:pathLst>
                      <a:path w="115" h="74">
                        <a:moveTo>
                          <a:pt x="115" y="74"/>
                        </a:moveTo>
                        <a:lnTo>
                          <a:pt x="0"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24" name="Freeform 354"/>
                  <p:cNvSpPr>
                    <a:spLocks/>
                  </p:cNvSpPr>
                  <p:nvPr/>
                </p:nvSpPr>
                <p:spPr bwMode="auto">
                  <a:xfrm>
                    <a:off x="3066" y="1994"/>
                    <a:ext cx="121" cy="86"/>
                  </a:xfrm>
                  <a:custGeom>
                    <a:avLst/>
                    <a:gdLst>
                      <a:gd name="T0" fmla="*/ 121 w 121"/>
                      <a:gd name="T1" fmla="*/ 80 h 86"/>
                      <a:gd name="T2" fmla="*/ 115 w 121"/>
                      <a:gd name="T3" fmla="*/ 86 h 86"/>
                      <a:gd name="T4" fmla="*/ 0 w 121"/>
                      <a:gd name="T5" fmla="*/ 6 h 86"/>
                      <a:gd name="T6" fmla="*/ 6 w 121"/>
                      <a:gd name="T7" fmla="*/ 0 h 86"/>
                      <a:gd name="T8" fmla="*/ 121 w 121"/>
                      <a:gd name="T9" fmla="*/ 80 h 86"/>
                      <a:gd name="T10" fmla="*/ 0 60000 65536"/>
                      <a:gd name="T11" fmla="*/ 0 60000 65536"/>
                      <a:gd name="T12" fmla="*/ 0 60000 65536"/>
                      <a:gd name="T13" fmla="*/ 0 60000 65536"/>
                      <a:gd name="T14" fmla="*/ 0 60000 65536"/>
                      <a:gd name="T15" fmla="*/ 0 w 121"/>
                      <a:gd name="T16" fmla="*/ 0 h 86"/>
                      <a:gd name="T17" fmla="*/ 121 w 121"/>
                      <a:gd name="T18" fmla="*/ 86 h 86"/>
                    </a:gdLst>
                    <a:ahLst/>
                    <a:cxnLst>
                      <a:cxn ang="T10">
                        <a:pos x="T0" y="T1"/>
                      </a:cxn>
                      <a:cxn ang="T11">
                        <a:pos x="T2" y="T3"/>
                      </a:cxn>
                      <a:cxn ang="T12">
                        <a:pos x="T4" y="T5"/>
                      </a:cxn>
                      <a:cxn ang="T13">
                        <a:pos x="T6" y="T7"/>
                      </a:cxn>
                      <a:cxn ang="T14">
                        <a:pos x="T8" y="T9"/>
                      </a:cxn>
                    </a:cxnLst>
                    <a:rect l="T15" t="T16" r="T17" b="T18"/>
                    <a:pathLst>
                      <a:path w="121" h="86">
                        <a:moveTo>
                          <a:pt x="121" y="80"/>
                        </a:moveTo>
                        <a:lnTo>
                          <a:pt x="115" y="86"/>
                        </a:lnTo>
                        <a:lnTo>
                          <a:pt x="0" y="6"/>
                        </a:lnTo>
                        <a:lnTo>
                          <a:pt x="6" y="0"/>
                        </a:lnTo>
                        <a:lnTo>
                          <a:pt x="121"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25" name="Freeform 355"/>
                  <p:cNvSpPr>
                    <a:spLocks/>
                  </p:cNvSpPr>
                  <p:nvPr/>
                </p:nvSpPr>
                <p:spPr bwMode="auto">
                  <a:xfrm>
                    <a:off x="3296" y="2000"/>
                    <a:ext cx="98" cy="74"/>
                  </a:xfrm>
                  <a:custGeom>
                    <a:avLst/>
                    <a:gdLst>
                      <a:gd name="T0" fmla="*/ 98 w 98"/>
                      <a:gd name="T1" fmla="*/ 0 h 74"/>
                      <a:gd name="T2" fmla="*/ 0 w 98"/>
                      <a:gd name="T3" fmla="*/ 74 h 74"/>
                      <a:gd name="T4" fmla="*/ 98 w 98"/>
                      <a:gd name="T5" fmla="*/ 0 h 74"/>
                      <a:gd name="T6" fmla="*/ 0 60000 65536"/>
                      <a:gd name="T7" fmla="*/ 0 60000 65536"/>
                      <a:gd name="T8" fmla="*/ 0 60000 65536"/>
                      <a:gd name="T9" fmla="*/ 0 w 98"/>
                      <a:gd name="T10" fmla="*/ 0 h 74"/>
                      <a:gd name="T11" fmla="*/ 98 w 98"/>
                      <a:gd name="T12" fmla="*/ 74 h 74"/>
                    </a:gdLst>
                    <a:ahLst/>
                    <a:cxnLst>
                      <a:cxn ang="T6">
                        <a:pos x="T0" y="T1"/>
                      </a:cxn>
                      <a:cxn ang="T7">
                        <a:pos x="T2" y="T3"/>
                      </a:cxn>
                      <a:cxn ang="T8">
                        <a:pos x="T4" y="T5"/>
                      </a:cxn>
                    </a:cxnLst>
                    <a:rect l="T9" t="T10" r="T11" b="T12"/>
                    <a:pathLst>
                      <a:path w="98" h="74">
                        <a:moveTo>
                          <a:pt x="98" y="0"/>
                        </a:moveTo>
                        <a:lnTo>
                          <a:pt x="0" y="74"/>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26" name="Freeform 356"/>
                  <p:cNvSpPr>
                    <a:spLocks/>
                  </p:cNvSpPr>
                  <p:nvPr/>
                </p:nvSpPr>
                <p:spPr bwMode="auto">
                  <a:xfrm>
                    <a:off x="3291" y="1994"/>
                    <a:ext cx="103" cy="80"/>
                  </a:xfrm>
                  <a:custGeom>
                    <a:avLst/>
                    <a:gdLst>
                      <a:gd name="T0" fmla="*/ 103 w 103"/>
                      <a:gd name="T1" fmla="*/ 0 h 80"/>
                      <a:gd name="T2" fmla="*/ 103 w 103"/>
                      <a:gd name="T3" fmla="*/ 6 h 80"/>
                      <a:gd name="T4" fmla="*/ 5 w 103"/>
                      <a:gd name="T5" fmla="*/ 80 h 80"/>
                      <a:gd name="T6" fmla="*/ 0 w 103"/>
                      <a:gd name="T7" fmla="*/ 74 h 80"/>
                      <a:gd name="T8" fmla="*/ 103 w 103"/>
                      <a:gd name="T9" fmla="*/ 0 h 80"/>
                      <a:gd name="T10" fmla="*/ 0 60000 65536"/>
                      <a:gd name="T11" fmla="*/ 0 60000 65536"/>
                      <a:gd name="T12" fmla="*/ 0 60000 65536"/>
                      <a:gd name="T13" fmla="*/ 0 60000 65536"/>
                      <a:gd name="T14" fmla="*/ 0 60000 65536"/>
                      <a:gd name="T15" fmla="*/ 0 w 103"/>
                      <a:gd name="T16" fmla="*/ 0 h 80"/>
                      <a:gd name="T17" fmla="*/ 103 w 103"/>
                      <a:gd name="T18" fmla="*/ 80 h 80"/>
                    </a:gdLst>
                    <a:ahLst/>
                    <a:cxnLst>
                      <a:cxn ang="T10">
                        <a:pos x="T0" y="T1"/>
                      </a:cxn>
                      <a:cxn ang="T11">
                        <a:pos x="T2" y="T3"/>
                      </a:cxn>
                      <a:cxn ang="T12">
                        <a:pos x="T4" y="T5"/>
                      </a:cxn>
                      <a:cxn ang="T13">
                        <a:pos x="T6" y="T7"/>
                      </a:cxn>
                      <a:cxn ang="T14">
                        <a:pos x="T8" y="T9"/>
                      </a:cxn>
                    </a:cxnLst>
                    <a:rect l="T15" t="T16" r="T17" b="T18"/>
                    <a:pathLst>
                      <a:path w="103" h="80">
                        <a:moveTo>
                          <a:pt x="103" y="0"/>
                        </a:moveTo>
                        <a:lnTo>
                          <a:pt x="103" y="6"/>
                        </a:lnTo>
                        <a:lnTo>
                          <a:pt x="5" y="80"/>
                        </a:lnTo>
                        <a:lnTo>
                          <a:pt x="0" y="74"/>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27" name="Freeform 357"/>
                  <p:cNvSpPr>
                    <a:spLocks/>
                  </p:cNvSpPr>
                  <p:nvPr/>
                </p:nvSpPr>
                <p:spPr bwMode="auto">
                  <a:xfrm>
                    <a:off x="4027" y="2755"/>
                    <a:ext cx="1" cy="147"/>
                  </a:xfrm>
                  <a:custGeom>
                    <a:avLst/>
                    <a:gdLst>
                      <a:gd name="T0" fmla="*/ 0 w 1"/>
                      <a:gd name="T1" fmla="*/ 147 h 147"/>
                      <a:gd name="T2" fmla="*/ 0 w 1"/>
                      <a:gd name="T3" fmla="*/ 0 h 147"/>
                      <a:gd name="T4" fmla="*/ 0 w 1"/>
                      <a:gd name="T5" fmla="*/ 147 h 147"/>
                      <a:gd name="T6" fmla="*/ 0 60000 65536"/>
                      <a:gd name="T7" fmla="*/ 0 60000 65536"/>
                      <a:gd name="T8" fmla="*/ 0 60000 65536"/>
                      <a:gd name="T9" fmla="*/ 0 w 1"/>
                      <a:gd name="T10" fmla="*/ 0 h 147"/>
                      <a:gd name="T11" fmla="*/ 1 w 1"/>
                      <a:gd name="T12" fmla="*/ 147 h 147"/>
                    </a:gdLst>
                    <a:ahLst/>
                    <a:cxnLst>
                      <a:cxn ang="T6">
                        <a:pos x="T0" y="T1"/>
                      </a:cxn>
                      <a:cxn ang="T7">
                        <a:pos x="T2" y="T3"/>
                      </a:cxn>
                      <a:cxn ang="T8">
                        <a:pos x="T4" y="T5"/>
                      </a:cxn>
                    </a:cxnLst>
                    <a:rect l="T9" t="T10" r="T11" b="T12"/>
                    <a:pathLst>
                      <a:path w="1" h="147">
                        <a:moveTo>
                          <a:pt x="0" y="147"/>
                        </a:moveTo>
                        <a:lnTo>
                          <a:pt x="0" y="0"/>
                        </a:lnTo>
                        <a:lnTo>
                          <a:pt x="0"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28" name="Line 358"/>
                  <p:cNvSpPr>
                    <a:spLocks noChangeShapeType="1"/>
                  </p:cNvSpPr>
                  <p:nvPr/>
                </p:nvSpPr>
                <p:spPr bwMode="auto">
                  <a:xfrm>
                    <a:off x="2589" y="2356"/>
                    <a:ext cx="1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129" name="Freeform 360"/>
                  <p:cNvSpPr>
                    <a:spLocks/>
                  </p:cNvSpPr>
                  <p:nvPr/>
                </p:nvSpPr>
                <p:spPr bwMode="auto">
                  <a:xfrm>
                    <a:off x="3923" y="2902"/>
                    <a:ext cx="104" cy="68"/>
                  </a:xfrm>
                  <a:custGeom>
                    <a:avLst/>
                    <a:gdLst>
                      <a:gd name="T0" fmla="*/ 0 w 104"/>
                      <a:gd name="T1" fmla="*/ 68 h 68"/>
                      <a:gd name="T2" fmla="*/ 104 w 104"/>
                      <a:gd name="T3" fmla="*/ 0 h 68"/>
                      <a:gd name="T4" fmla="*/ 0 w 104"/>
                      <a:gd name="T5" fmla="*/ 68 h 68"/>
                      <a:gd name="T6" fmla="*/ 0 60000 65536"/>
                      <a:gd name="T7" fmla="*/ 0 60000 65536"/>
                      <a:gd name="T8" fmla="*/ 0 60000 65536"/>
                      <a:gd name="T9" fmla="*/ 0 w 104"/>
                      <a:gd name="T10" fmla="*/ 0 h 68"/>
                      <a:gd name="T11" fmla="*/ 104 w 104"/>
                      <a:gd name="T12" fmla="*/ 68 h 68"/>
                    </a:gdLst>
                    <a:ahLst/>
                    <a:cxnLst>
                      <a:cxn ang="T6">
                        <a:pos x="T0" y="T1"/>
                      </a:cxn>
                      <a:cxn ang="T7">
                        <a:pos x="T2" y="T3"/>
                      </a:cxn>
                      <a:cxn ang="T8">
                        <a:pos x="T4" y="T5"/>
                      </a:cxn>
                    </a:cxnLst>
                    <a:rect l="T9" t="T10" r="T11" b="T12"/>
                    <a:pathLst>
                      <a:path w="104" h="68">
                        <a:moveTo>
                          <a:pt x="0" y="68"/>
                        </a:moveTo>
                        <a:lnTo>
                          <a:pt x="104" y="0"/>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30" name="Freeform 362"/>
                  <p:cNvSpPr>
                    <a:spLocks/>
                  </p:cNvSpPr>
                  <p:nvPr/>
                </p:nvSpPr>
                <p:spPr bwMode="auto">
                  <a:xfrm>
                    <a:off x="3912" y="2890"/>
                    <a:ext cx="92" cy="61"/>
                  </a:xfrm>
                  <a:custGeom>
                    <a:avLst/>
                    <a:gdLst>
                      <a:gd name="T0" fmla="*/ 0 w 92"/>
                      <a:gd name="T1" fmla="*/ 61 h 61"/>
                      <a:gd name="T2" fmla="*/ 92 w 92"/>
                      <a:gd name="T3" fmla="*/ 0 h 61"/>
                      <a:gd name="T4" fmla="*/ 0 w 92"/>
                      <a:gd name="T5" fmla="*/ 61 h 61"/>
                      <a:gd name="T6" fmla="*/ 0 60000 65536"/>
                      <a:gd name="T7" fmla="*/ 0 60000 65536"/>
                      <a:gd name="T8" fmla="*/ 0 60000 65536"/>
                      <a:gd name="T9" fmla="*/ 0 w 92"/>
                      <a:gd name="T10" fmla="*/ 0 h 61"/>
                      <a:gd name="T11" fmla="*/ 92 w 92"/>
                      <a:gd name="T12" fmla="*/ 61 h 61"/>
                    </a:gdLst>
                    <a:ahLst/>
                    <a:cxnLst>
                      <a:cxn ang="T6">
                        <a:pos x="T0" y="T1"/>
                      </a:cxn>
                      <a:cxn ang="T7">
                        <a:pos x="T2" y="T3"/>
                      </a:cxn>
                      <a:cxn ang="T8">
                        <a:pos x="T4" y="T5"/>
                      </a:cxn>
                    </a:cxnLst>
                    <a:rect l="T9" t="T10" r="T11" b="T12"/>
                    <a:pathLst>
                      <a:path w="92" h="61">
                        <a:moveTo>
                          <a:pt x="0" y="61"/>
                        </a:moveTo>
                        <a:lnTo>
                          <a:pt x="92"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31" name="Freeform 364"/>
                  <p:cNvSpPr>
                    <a:spLocks/>
                  </p:cNvSpPr>
                  <p:nvPr/>
                </p:nvSpPr>
                <p:spPr bwMode="auto">
                  <a:xfrm>
                    <a:off x="3699" y="2902"/>
                    <a:ext cx="115" cy="74"/>
                  </a:xfrm>
                  <a:custGeom>
                    <a:avLst/>
                    <a:gdLst>
                      <a:gd name="T0" fmla="*/ 115 w 115"/>
                      <a:gd name="T1" fmla="*/ 74 h 74"/>
                      <a:gd name="T2" fmla="*/ 0 w 115"/>
                      <a:gd name="T3" fmla="*/ 0 h 74"/>
                      <a:gd name="T4" fmla="*/ 115 w 115"/>
                      <a:gd name="T5" fmla="*/ 74 h 74"/>
                      <a:gd name="T6" fmla="*/ 0 60000 65536"/>
                      <a:gd name="T7" fmla="*/ 0 60000 65536"/>
                      <a:gd name="T8" fmla="*/ 0 60000 65536"/>
                      <a:gd name="T9" fmla="*/ 0 w 115"/>
                      <a:gd name="T10" fmla="*/ 0 h 74"/>
                      <a:gd name="T11" fmla="*/ 115 w 115"/>
                      <a:gd name="T12" fmla="*/ 74 h 74"/>
                    </a:gdLst>
                    <a:ahLst/>
                    <a:cxnLst>
                      <a:cxn ang="T6">
                        <a:pos x="T0" y="T1"/>
                      </a:cxn>
                      <a:cxn ang="T7">
                        <a:pos x="T2" y="T3"/>
                      </a:cxn>
                      <a:cxn ang="T8">
                        <a:pos x="T4" y="T5"/>
                      </a:cxn>
                    </a:cxnLst>
                    <a:rect l="T9" t="T10" r="T11" b="T12"/>
                    <a:pathLst>
                      <a:path w="115" h="74">
                        <a:moveTo>
                          <a:pt x="115" y="74"/>
                        </a:moveTo>
                        <a:lnTo>
                          <a:pt x="0"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32" name="Freeform 366"/>
                  <p:cNvSpPr>
                    <a:spLocks/>
                  </p:cNvSpPr>
                  <p:nvPr/>
                </p:nvSpPr>
                <p:spPr bwMode="auto">
                  <a:xfrm>
                    <a:off x="3699" y="2694"/>
                    <a:ext cx="1" cy="208"/>
                  </a:xfrm>
                  <a:custGeom>
                    <a:avLst/>
                    <a:gdLst>
                      <a:gd name="T0" fmla="*/ 0 w 1"/>
                      <a:gd name="T1" fmla="*/ 0 h 208"/>
                      <a:gd name="T2" fmla="*/ 0 w 1"/>
                      <a:gd name="T3" fmla="*/ 208 h 208"/>
                      <a:gd name="T4" fmla="*/ 0 w 1"/>
                      <a:gd name="T5" fmla="*/ 0 h 208"/>
                      <a:gd name="T6" fmla="*/ 0 60000 65536"/>
                      <a:gd name="T7" fmla="*/ 0 60000 65536"/>
                      <a:gd name="T8" fmla="*/ 0 60000 65536"/>
                      <a:gd name="T9" fmla="*/ 0 w 1"/>
                      <a:gd name="T10" fmla="*/ 0 h 208"/>
                      <a:gd name="T11" fmla="*/ 1 w 1"/>
                      <a:gd name="T12" fmla="*/ 208 h 208"/>
                    </a:gdLst>
                    <a:ahLst/>
                    <a:cxnLst>
                      <a:cxn ang="T6">
                        <a:pos x="T0" y="T1"/>
                      </a:cxn>
                      <a:cxn ang="T7">
                        <a:pos x="T2" y="T3"/>
                      </a:cxn>
                      <a:cxn ang="T8">
                        <a:pos x="T4" y="T5"/>
                      </a:cxn>
                    </a:cxnLst>
                    <a:rect l="T9" t="T10" r="T11" b="T12"/>
                    <a:pathLst>
                      <a:path w="1" h="208">
                        <a:moveTo>
                          <a:pt x="0" y="0"/>
                        </a:moveTo>
                        <a:lnTo>
                          <a:pt x="0" y="20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33" name="Freeform 367"/>
                  <p:cNvSpPr>
                    <a:spLocks/>
                  </p:cNvSpPr>
                  <p:nvPr/>
                </p:nvSpPr>
                <p:spPr bwMode="auto">
                  <a:xfrm>
                    <a:off x="3722" y="2706"/>
                    <a:ext cx="1" cy="184"/>
                  </a:xfrm>
                  <a:custGeom>
                    <a:avLst/>
                    <a:gdLst>
                      <a:gd name="T0" fmla="*/ 0 w 1"/>
                      <a:gd name="T1" fmla="*/ 0 h 184"/>
                      <a:gd name="T2" fmla="*/ 0 w 1"/>
                      <a:gd name="T3" fmla="*/ 184 h 184"/>
                      <a:gd name="T4" fmla="*/ 0 w 1"/>
                      <a:gd name="T5" fmla="*/ 0 h 184"/>
                      <a:gd name="T6" fmla="*/ 0 60000 65536"/>
                      <a:gd name="T7" fmla="*/ 0 60000 65536"/>
                      <a:gd name="T8" fmla="*/ 0 60000 65536"/>
                      <a:gd name="T9" fmla="*/ 0 w 1"/>
                      <a:gd name="T10" fmla="*/ 0 h 184"/>
                      <a:gd name="T11" fmla="*/ 1 w 1"/>
                      <a:gd name="T12" fmla="*/ 184 h 184"/>
                    </a:gdLst>
                    <a:ahLst/>
                    <a:cxnLst>
                      <a:cxn ang="T6">
                        <a:pos x="T0" y="T1"/>
                      </a:cxn>
                      <a:cxn ang="T7">
                        <a:pos x="T2" y="T3"/>
                      </a:cxn>
                      <a:cxn ang="T8">
                        <a:pos x="T4" y="T5"/>
                      </a:cxn>
                    </a:cxnLst>
                    <a:rect l="T9" t="T10" r="T11" b="T12"/>
                    <a:pathLst>
                      <a:path w="1" h="184">
                        <a:moveTo>
                          <a:pt x="0" y="0"/>
                        </a:moveTo>
                        <a:lnTo>
                          <a:pt x="0" y="1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34" name="Freeform 370"/>
                  <p:cNvSpPr>
                    <a:spLocks/>
                  </p:cNvSpPr>
                  <p:nvPr/>
                </p:nvSpPr>
                <p:spPr bwMode="auto">
                  <a:xfrm>
                    <a:off x="3699" y="2583"/>
                    <a:ext cx="167" cy="105"/>
                  </a:xfrm>
                  <a:custGeom>
                    <a:avLst/>
                    <a:gdLst>
                      <a:gd name="T0" fmla="*/ 0 w 167"/>
                      <a:gd name="T1" fmla="*/ 105 h 105"/>
                      <a:gd name="T2" fmla="*/ 167 w 167"/>
                      <a:gd name="T3" fmla="*/ 0 h 105"/>
                      <a:gd name="T4" fmla="*/ 0 w 167"/>
                      <a:gd name="T5" fmla="*/ 105 h 105"/>
                      <a:gd name="T6" fmla="*/ 0 60000 65536"/>
                      <a:gd name="T7" fmla="*/ 0 60000 65536"/>
                      <a:gd name="T8" fmla="*/ 0 60000 65536"/>
                      <a:gd name="T9" fmla="*/ 0 w 167"/>
                      <a:gd name="T10" fmla="*/ 0 h 105"/>
                      <a:gd name="T11" fmla="*/ 167 w 167"/>
                      <a:gd name="T12" fmla="*/ 105 h 105"/>
                    </a:gdLst>
                    <a:ahLst/>
                    <a:cxnLst>
                      <a:cxn ang="T6">
                        <a:pos x="T0" y="T1"/>
                      </a:cxn>
                      <a:cxn ang="T7">
                        <a:pos x="T2" y="T3"/>
                      </a:cxn>
                      <a:cxn ang="T8">
                        <a:pos x="T4" y="T5"/>
                      </a:cxn>
                    </a:cxnLst>
                    <a:rect l="T9" t="T10" r="T11" b="T12"/>
                    <a:pathLst>
                      <a:path w="167" h="105">
                        <a:moveTo>
                          <a:pt x="0" y="105"/>
                        </a:moveTo>
                        <a:lnTo>
                          <a:pt x="167" y="0"/>
                        </a:lnTo>
                        <a:lnTo>
                          <a:pt x="0"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35" name="Freeform 372"/>
                  <p:cNvSpPr>
                    <a:spLocks/>
                  </p:cNvSpPr>
                  <p:nvPr/>
                </p:nvSpPr>
                <p:spPr bwMode="auto">
                  <a:xfrm>
                    <a:off x="3866" y="2583"/>
                    <a:ext cx="109" cy="74"/>
                  </a:xfrm>
                  <a:custGeom>
                    <a:avLst/>
                    <a:gdLst>
                      <a:gd name="T0" fmla="*/ 0 w 109"/>
                      <a:gd name="T1" fmla="*/ 0 h 74"/>
                      <a:gd name="T2" fmla="*/ 109 w 109"/>
                      <a:gd name="T3" fmla="*/ 74 h 74"/>
                      <a:gd name="T4" fmla="*/ 0 w 109"/>
                      <a:gd name="T5" fmla="*/ 0 h 74"/>
                      <a:gd name="T6" fmla="*/ 0 60000 65536"/>
                      <a:gd name="T7" fmla="*/ 0 60000 65536"/>
                      <a:gd name="T8" fmla="*/ 0 60000 65536"/>
                      <a:gd name="T9" fmla="*/ 0 w 109"/>
                      <a:gd name="T10" fmla="*/ 0 h 74"/>
                      <a:gd name="T11" fmla="*/ 109 w 109"/>
                      <a:gd name="T12" fmla="*/ 74 h 74"/>
                    </a:gdLst>
                    <a:ahLst/>
                    <a:cxnLst>
                      <a:cxn ang="T6">
                        <a:pos x="T0" y="T1"/>
                      </a:cxn>
                      <a:cxn ang="T7">
                        <a:pos x="T2" y="T3"/>
                      </a:cxn>
                      <a:cxn ang="T8">
                        <a:pos x="T4" y="T5"/>
                      </a:cxn>
                    </a:cxnLst>
                    <a:rect l="T9" t="T10" r="T11" b="T12"/>
                    <a:pathLst>
                      <a:path w="109" h="74">
                        <a:moveTo>
                          <a:pt x="0" y="0"/>
                        </a:moveTo>
                        <a:lnTo>
                          <a:pt x="109" y="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36" name="Freeform 374"/>
                  <p:cNvSpPr>
                    <a:spLocks/>
                  </p:cNvSpPr>
                  <p:nvPr/>
                </p:nvSpPr>
                <p:spPr bwMode="auto">
                  <a:xfrm>
                    <a:off x="3411" y="2681"/>
                    <a:ext cx="69" cy="117"/>
                  </a:xfrm>
                  <a:custGeom>
                    <a:avLst/>
                    <a:gdLst>
                      <a:gd name="T0" fmla="*/ 0 w 69"/>
                      <a:gd name="T1" fmla="*/ 117 h 117"/>
                      <a:gd name="T2" fmla="*/ 69 w 69"/>
                      <a:gd name="T3" fmla="*/ 0 h 117"/>
                      <a:gd name="T4" fmla="*/ 0 w 69"/>
                      <a:gd name="T5" fmla="*/ 117 h 117"/>
                      <a:gd name="T6" fmla="*/ 0 60000 65536"/>
                      <a:gd name="T7" fmla="*/ 0 60000 65536"/>
                      <a:gd name="T8" fmla="*/ 0 60000 65536"/>
                      <a:gd name="T9" fmla="*/ 0 w 69"/>
                      <a:gd name="T10" fmla="*/ 0 h 117"/>
                      <a:gd name="T11" fmla="*/ 69 w 69"/>
                      <a:gd name="T12" fmla="*/ 117 h 117"/>
                    </a:gdLst>
                    <a:ahLst/>
                    <a:cxnLst>
                      <a:cxn ang="T6">
                        <a:pos x="T0" y="T1"/>
                      </a:cxn>
                      <a:cxn ang="T7">
                        <a:pos x="T2" y="T3"/>
                      </a:cxn>
                      <a:cxn ang="T8">
                        <a:pos x="T4" y="T5"/>
                      </a:cxn>
                    </a:cxnLst>
                    <a:rect l="T9" t="T10" r="T11" b="T12"/>
                    <a:pathLst>
                      <a:path w="69" h="117">
                        <a:moveTo>
                          <a:pt x="0" y="117"/>
                        </a:moveTo>
                        <a:lnTo>
                          <a:pt x="69" y="0"/>
                        </a:lnTo>
                        <a:lnTo>
                          <a:pt x="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37" name="Freeform 376"/>
                  <p:cNvSpPr>
                    <a:spLocks/>
                  </p:cNvSpPr>
                  <p:nvPr/>
                </p:nvSpPr>
                <p:spPr bwMode="auto">
                  <a:xfrm>
                    <a:off x="3440" y="2694"/>
                    <a:ext cx="63" cy="104"/>
                  </a:xfrm>
                  <a:custGeom>
                    <a:avLst/>
                    <a:gdLst>
                      <a:gd name="T0" fmla="*/ 63 w 63"/>
                      <a:gd name="T1" fmla="*/ 0 h 104"/>
                      <a:gd name="T2" fmla="*/ 0 w 63"/>
                      <a:gd name="T3" fmla="*/ 104 h 104"/>
                      <a:gd name="T4" fmla="*/ 63 w 63"/>
                      <a:gd name="T5" fmla="*/ 0 h 104"/>
                      <a:gd name="T6" fmla="*/ 0 60000 65536"/>
                      <a:gd name="T7" fmla="*/ 0 60000 65536"/>
                      <a:gd name="T8" fmla="*/ 0 60000 65536"/>
                      <a:gd name="T9" fmla="*/ 0 w 63"/>
                      <a:gd name="T10" fmla="*/ 0 h 104"/>
                      <a:gd name="T11" fmla="*/ 63 w 63"/>
                      <a:gd name="T12" fmla="*/ 104 h 104"/>
                    </a:gdLst>
                    <a:ahLst/>
                    <a:cxnLst>
                      <a:cxn ang="T6">
                        <a:pos x="T0" y="T1"/>
                      </a:cxn>
                      <a:cxn ang="T7">
                        <a:pos x="T2" y="T3"/>
                      </a:cxn>
                      <a:cxn ang="T8">
                        <a:pos x="T4" y="T5"/>
                      </a:cxn>
                    </a:cxnLst>
                    <a:rect l="T9" t="T10" r="T11" b="T12"/>
                    <a:pathLst>
                      <a:path w="63" h="104">
                        <a:moveTo>
                          <a:pt x="63" y="0"/>
                        </a:moveTo>
                        <a:lnTo>
                          <a:pt x="0" y="104"/>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38" name="Freeform 378"/>
                  <p:cNvSpPr>
                    <a:spLocks/>
                  </p:cNvSpPr>
                  <p:nvPr/>
                </p:nvSpPr>
                <p:spPr bwMode="auto">
                  <a:xfrm>
                    <a:off x="3584" y="2645"/>
                    <a:ext cx="115" cy="43"/>
                  </a:xfrm>
                  <a:custGeom>
                    <a:avLst/>
                    <a:gdLst>
                      <a:gd name="T0" fmla="*/ 0 w 115"/>
                      <a:gd name="T1" fmla="*/ 0 h 43"/>
                      <a:gd name="T2" fmla="*/ 115 w 115"/>
                      <a:gd name="T3" fmla="*/ 43 h 43"/>
                      <a:gd name="T4" fmla="*/ 0 w 115"/>
                      <a:gd name="T5" fmla="*/ 0 h 43"/>
                      <a:gd name="T6" fmla="*/ 0 60000 65536"/>
                      <a:gd name="T7" fmla="*/ 0 60000 65536"/>
                      <a:gd name="T8" fmla="*/ 0 60000 65536"/>
                      <a:gd name="T9" fmla="*/ 0 w 115"/>
                      <a:gd name="T10" fmla="*/ 0 h 43"/>
                      <a:gd name="T11" fmla="*/ 115 w 115"/>
                      <a:gd name="T12" fmla="*/ 43 h 43"/>
                    </a:gdLst>
                    <a:ahLst/>
                    <a:cxnLst>
                      <a:cxn ang="T6">
                        <a:pos x="T0" y="T1"/>
                      </a:cxn>
                      <a:cxn ang="T7">
                        <a:pos x="T2" y="T3"/>
                      </a:cxn>
                      <a:cxn ang="T8">
                        <a:pos x="T4" y="T5"/>
                      </a:cxn>
                    </a:cxnLst>
                    <a:rect l="T9" t="T10" r="T11" b="T12"/>
                    <a:pathLst>
                      <a:path w="115" h="43">
                        <a:moveTo>
                          <a:pt x="0" y="0"/>
                        </a:moveTo>
                        <a:lnTo>
                          <a:pt x="115" y="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39" name="Freeform 379"/>
                  <p:cNvSpPr>
                    <a:spLocks/>
                  </p:cNvSpPr>
                  <p:nvPr/>
                </p:nvSpPr>
                <p:spPr bwMode="auto">
                  <a:xfrm>
                    <a:off x="3854" y="2436"/>
                    <a:ext cx="1" cy="153"/>
                  </a:xfrm>
                  <a:custGeom>
                    <a:avLst/>
                    <a:gdLst>
                      <a:gd name="T0" fmla="*/ 0 w 1"/>
                      <a:gd name="T1" fmla="*/ 0 h 153"/>
                      <a:gd name="T2" fmla="*/ 0 w 1"/>
                      <a:gd name="T3" fmla="*/ 153 h 153"/>
                      <a:gd name="T4" fmla="*/ 0 w 1"/>
                      <a:gd name="T5" fmla="*/ 0 h 153"/>
                      <a:gd name="T6" fmla="*/ 0 60000 65536"/>
                      <a:gd name="T7" fmla="*/ 0 60000 65536"/>
                      <a:gd name="T8" fmla="*/ 0 60000 65536"/>
                      <a:gd name="T9" fmla="*/ 0 w 1"/>
                      <a:gd name="T10" fmla="*/ 0 h 153"/>
                      <a:gd name="T11" fmla="*/ 1 w 1"/>
                      <a:gd name="T12" fmla="*/ 153 h 153"/>
                    </a:gdLst>
                    <a:ahLst/>
                    <a:cxnLst>
                      <a:cxn ang="T6">
                        <a:pos x="T0" y="T1"/>
                      </a:cxn>
                      <a:cxn ang="T7">
                        <a:pos x="T2" y="T3"/>
                      </a:cxn>
                      <a:cxn ang="T8">
                        <a:pos x="T4" y="T5"/>
                      </a:cxn>
                    </a:cxnLst>
                    <a:rect l="T9" t="T10" r="T11" b="T12"/>
                    <a:pathLst>
                      <a:path w="1" h="153">
                        <a:moveTo>
                          <a:pt x="0" y="0"/>
                        </a:moveTo>
                        <a:lnTo>
                          <a:pt x="0" y="1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40" name="Freeform 382"/>
                  <p:cNvSpPr>
                    <a:spLocks/>
                  </p:cNvSpPr>
                  <p:nvPr/>
                </p:nvSpPr>
                <p:spPr bwMode="auto">
                  <a:xfrm>
                    <a:off x="3877" y="2436"/>
                    <a:ext cx="1" cy="153"/>
                  </a:xfrm>
                  <a:custGeom>
                    <a:avLst/>
                    <a:gdLst>
                      <a:gd name="T0" fmla="*/ 0 w 1"/>
                      <a:gd name="T1" fmla="*/ 0 h 153"/>
                      <a:gd name="T2" fmla="*/ 0 w 1"/>
                      <a:gd name="T3" fmla="*/ 153 h 153"/>
                      <a:gd name="T4" fmla="*/ 0 w 1"/>
                      <a:gd name="T5" fmla="*/ 0 h 153"/>
                      <a:gd name="T6" fmla="*/ 0 60000 65536"/>
                      <a:gd name="T7" fmla="*/ 0 60000 65536"/>
                      <a:gd name="T8" fmla="*/ 0 60000 65536"/>
                      <a:gd name="T9" fmla="*/ 0 w 1"/>
                      <a:gd name="T10" fmla="*/ 0 h 153"/>
                      <a:gd name="T11" fmla="*/ 1 w 1"/>
                      <a:gd name="T12" fmla="*/ 153 h 153"/>
                    </a:gdLst>
                    <a:ahLst/>
                    <a:cxnLst>
                      <a:cxn ang="T6">
                        <a:pos x="T0" y="T1"/>
                      </a:cxn>
                      <a:cxn ang="T7">
                        <a:pos x="T2" y="T3"/>
                      </a:cxn>
                      <a:cxn ang="T8">
                        <a:pos x="T4" y="T5"/>
                      </a:cxn>
                    </a:cxnLst>
                    <a:rect l="T9" t="T10" r="T11" b="T12"/>
                    <a:pathLst>
                      <a:path w="1" h="153">
                        <a:moveTo>
                          <a:pt x="0" y="0"/>
                        </a:moveTo>
                        <a:lnTo>
                          <a:pt x="0" y="1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41" name="Freeform 383"/>
                  <p:cNvSpPr>
                    <a:spLocks/>
                  </p:cNvSpPr>
                  <p:nvPr/>
                </p:nvSpPr>
                <p:spPr bwMode="auto">
                  <a:xfrm>
                    <a:off x="4027" y="2902"/>
                    <a:ext cx="115" cy="74"/>
                  </a:xfrm>
                  <a:custGeom>
                    <a:avLst/>
                    <a:gdLst>
                      <a:gd name="T0" fmla="*/ 0 w 115"/>
                      <a:gd name="T1" fmla="*/ 0 h 74"/>
                      <a:gd name="T2" fmla="*/ 115 w 115"/>
                      <a:gd name="T3" fmla="*/ 74 h 74"/>
                      <a:gd name="T4" fmla="*/ 0 w 115"/>
                      <a:gd name="T5" fmla="*/ 0 h 74"/>
                      <a:gd name="T6" fmla="*/ 0 60000 65536"/>
                      <a:gd name="T7" fmla="*/ 0 60000 65536"/>
                      <a:gd name="T8" fmla="*/ 0 60000 65536"/>
                      <a:gd name="T9" fmla="*/ 0 w 115"/>
                      <a:gd name="T10" fmla="*/ 0 h 74"/>
                      <a:gd name="T11" fmla="*/ 115 w 115"/>
                      <a:gd name="T12" fmla="*/ 74 h 74"/>
                    </a:gdLst>
                    <a:ahLst/>
                    <a:cxnLst>
                      <a:cxn ang="T6">
                        <a:pos x="T0" y="T1"/>
                      </a:cxn>
                      <a:cxn ang="T7">
                        <a:pos x="T2" y="T3"/>
                      </a:cxn>
                      <a:cxn ang="T8">
                        <a:pos x="T4" y="T5"/>
                      </a:cxn>
                    </a:cxnLst>
                    <a:rect l="T9" t="T10" r="T11" b="T12"/>
                    <a:pathLst>
                      <a:path w="115" h="74">
                        <a:moveTo>
                          <a:pt x="0" y="0"/>
                        </a:moveTo>
                        <a:lnTo>
                          <a:pt x="115" y="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42" name="Freeform 385"/>
                  <p:cNvSpPr>
                    <a:spLocks/>
                  </p:cNvSpPr>
                  <p:nvPr/>
                </p:nvSpPr>
                <p:spPr bwMode="auto">
                  <a:xfrm>
                    <a:off x="3118" y="3516"/>
                    <a:ext cx="293" cy="1"/>
                  </a:xfrm>
                  <a:custGeom>
                    <a:avLst/>
                    <a:gdLst>
                      <a:gd name="T0" fmla="*/ 293 w 293"/>
                      <a:gd name="T1" fmla="*/ 0 h 1"/>
                      <a:gd name="T2" fmla="*/ 0 w 293"/>
                      <a:gd name="T3" fmla="*/ 0 h 1"/>
                      <a:gd name="T4" fmla="*/ 293 w 293"/>
                      <a:gd name="T5" fmla="*/ 0 h 1"/>
                      <a:gd name="T6" fmla="*/ 0 60000 65536"/>
                      <a:gd name="T7" fmla="*/ 0 60000 65536"/>
                      <a:gd name="T8" fmla="*/ 0 60000 65536"/>
                      <a:gd name="T9" fmla="*/ 0 w 293"/>
                      <a:gd name="T10" fmla="*/ 0 h 1"/>
                      <a:gd name="T11" fmla="*/ 293 w 293"/>
                      <a:gd name="T12" fmla="*/ 1 h 1"/>
                    </a:gdLst>
                    <a:ahLst/>
                    <a:cxnLst>
                      <a:cxn ang="T6">
                        <a:pos x="T0" y="T1"/>
                      </a:cxn>
                      <a:cxn ang="T7">
                        <a:pos x="T2" y="T3"/>
                      </a:cxn>
                      <a:cxn ang="T8">
                        <a:pos x="T4" y="T5"/>
                      </a:cxn>
                    </a:cxnLst>
                    <a:rect l="T9" t="T10" r="T11" b="T12"/>
                    <a:pathLst>
                      <a:path w="293" h="1">
                        <a:moveTo>
                          <a:pt x="293" y="0"/>
                        </a:moveTo>
                        <a:lnTo>
                          <a:pt x="0" y="0"/>
                        </a:lnTo>
                        <a:lnTo>
                          <a:pt x="2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43" name="Freeform 391"/>
                  <p:cNvSpPr>
                    <a:spLocks/>
                  </p:cNvSpPr>
                  <p:nvPr/>
                </p:nvSpPr>
                <p:spPr bwMode="auto">
                  <a:xfrm>
                    <a:off x="3325" y="3313"/>
                    <a:ext cx="190" cy="80"/>
                  </a:xfrm>
                  <a:custGeom>
                    <a:avLst/>
                    <a:gdLst>
                      <a:gd name="T0" fmla="*/ 0 w 190"/>
                      <a:gd name="T1" fmla="*/ 0 h 80"/>
                      <a:gd name="T2" fmla="*/ 190 w 190"/>
                      <a:gd name="T3" fmla="*/ 80 h 80"/>
                      <a:gd name="T4" fmla="*/ 0 w 190"/>
                      <a:gd name="T5" fmla="*/ 0 h 80"/>
                      <a:gd name="T6" fmla="*/ 0 60000 65536"/>
                      <a:gd name="T7" fmla="*/ 0 60000 65536"/>
                      <a:gd name="T8" fmla="*/ 0 60000 65536"/>
                      <a:gd name="T9" fmla="*/ 0 w 190"/>
                      <a:gd name="T10" fmla="*/ 0 h 80"/>
                      <a:gd name="T11" fmla="*/ 190 w 190"/>
                      <a:gd name="T12" fmla="*/ 80 h 80"/>
                    </a:gdLst>
                    <a:ahLst/>
                    <a:cxnLst>
                      <a:cxn ang="T6">
                        <a:pos x="T0" y="T1"/>
                      </a:cxn>
                      <a:cxn ang="T7">
                        <a:pos x="T2" y="T3"/>
                      </a:cxn>
                      <a:cxn ang="T8">
                        <a:pos x="T4" y="T5"/>
                      </a:cxn>
                    </a:cxnLst>
                    <a:rect l="T9" t="T10" r="T11" b="T12"/>
                    <a:pathLst>
                      <a:path w="190" h="80">
                        <a:moveTo>
                          <a:pt x="0" y="0"/>
                        </a:moveTo>
                        <a:lnTo>
                          <a:pt x="190" y="8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44" name="Freeform 393"/>
                  <p:cNvSpPr>
                    <a:spLocks/>
                  </p:cNvSpPr>
                  <p:nvPr/>
                </p:nvSpPr>
                <p:spPr bwMode="auto">
                  <a:xfrm>
                    <a:off x="3014" y="3307"/>
                    <a:ext cx="202" cy="86"/>
                  </a:xfrm>
                  <a:custGeom>
                    <a:avLst/>
                    <a:gdLst>
                      <a:gd name="T0" fmla="*/ 0 w 202"/>
                      <a:gd name="T1" fmla="*/ 86 h 86"/>
                      <a:gd name="T2" fmla="*/ 202 w 202"/>
                      <a:gd name="T3" fmla="*/ 0 h 86"/>
                      <a:gd name="T4" fmla="*/ 0 w 202"/>
                      <a:gd name="T5" fmla="*/ 86 h 86"/>
                      <a:gd name="T6" fmla="*/ 0 60000 65536"/>
                      <a:gd name="T7" fmla="*/ 0 60000 65536"/>
                      <a:gd name="T8" fmla="*/ 0 60000 65536"/>
                      <a:gd name="T9" fmla="*/ 0 w 202"/>
                      <a:gd name="T10" fmla="*/ 0 h 86"/>
                      <a:gd name="T11" fmla="*/ 202 w 202"/>
                      <a:gd name="T12" fmla="*/ 86 h 86"/>
                    </a:gdLst>
                    <a:ahLst/>
                    <a:cxnLst>
                      <a:cxn ang="T6">
                        <a:pos x="T0" y="T1"/>
                      </a:cxn>
                      <a:cxn ang="T7">
                        <a:pos x="T2" y="T3"/>
                      </a:cxn>
                      <a:cxn ang="T8">
                        <a:pos x="T4" y="T5"/>
                      </a:cxn>
                    </a:cxnLst>
                    <a:rect l="T9" t="T10" r="T11" b="T12"/>
                    <a:pathLst>
                      <a:path w="202" h="86">
                        <a:moveTo>
                          <a:pt x="0" y="86"/>
                        </a:moveTo>
                        <a:lnTo>
                          <a:pt x="202" y="0"/>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45" name="Freeform 395"/>
                  <p:cNvSpPr>
                    <a:spLocks/>
                  </p:cNvSpPr>
                  <p:nvPr/>
                </p:nvSpPr>
                <p:spPr bwMode="auto">
                  <a:xfrm>
                    <a:off x="3009" y="3393"/>
                    <a:ext cx="103" cy="129"/>
                  </a:xfrm>
                  <a:custGeom>
                    <a:avLst/>
                    <a:gdLst>
                      <a:gd name="T0" fmla="*/ 103 w 103"/>
                      <a:gd name="T1" fmla="*/ 129 h 129"/>
                      <a:gd name="T2" fmla="*/ 0 w 103"/>
                      <a:gd name="T3" fmla="*/ 0 h 129"/>
                      <a:gd name="T4" fmla="*/ 103 w 103"/>
                      <a:gd name="T5" fmla="*/ 129 h 129"/>
                      <a:gd name="T6" fmla="*/ 0 60000 65536"/>
                      <a:gd name="T7" fmla="*/ 0 60000 65536"/>
                      <a:gd name="T8" fmla="*/ 0 60000 65536"/>
                      <a:gd name="T9" fmla="*/ 0 w 103"/>
                      <a:gd name="T10" fmla="*/ 0 h 129"/>
                      <a:gd name="T11" fmla="*/ 103 w 103"/>
                      <a:gd name="T12" fmla="*/ 129 h 129"/>
                    </a:gdLst>
                    <a:ahLst/>
                    <a:cxnLst>
                      <a:cxn ang="T6">
                        <a:pos x="T0" y="T1"/>
                      </a:cxn>
                      <a:cxn ang="T7">
                        <a:pos x="T2" y="T3"/>
                      </a:cxn>
                      <a:cxn ang="T8">
                        <a:pos x="T4" y="T5"/>
                      </a:cxn>
                    </a:cxnLst>
                    <a:rect l="T9" t="T10" r="T11" b="T12"/>
                    <a:pathLst>
                      <a:path w="103" h="129">
                        <a:moveTo>
                          <a:pt x="103" y="129"/>
                        </a:moveTo>
                        <a:lnTo>
                          <a:pt x="0" y="0"/>
                        </a:lnTo>
                        <a:lnTo>
                          <a:pt x="103"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46" name="Freeform 399"/>
                  <p:cNvSpPr>
                    <a:spLocks/>
                  </p:cNvSpPr>
                  <p:nvPr/>
                </p:nvSpPr>
                <p:spPr bwMode="auto">
                  <a:xfrm>
                    <a:off x="3423" y="3546"/>
                    <a:ext cx="1" cy="56"/>
                  </a:xfrm>
                  <a:custGeom>
                    <a:avLst/>
                    <a:gdLst>
                      <a:gd name="T0" fmla="*/ 0 w 1"/>
                      <a:gd name="T1" fmla="*/ 56 h 56"/>
                      <a:gd name="T2" fmla="*/ 0 w 1"/>
                      <a:gd name="T3" fmla="*/ 0 h 56"/>
                      <a:gd name="T4" fmla="*/ 0 w 1"/>
                      <a:gd name="T5" fmla="*/ 56 h 56"/>
                      <a:gd name="T6" fmla="*/ 0 60000 65536"/>
                      <a:gd name="T7" fmla="*/ 0 60000 65536"/>
                      <a:gd name="T8" fmla="*/ 0 60000 65536"/>
                      <a:gd name="T9" fmla="*/ 0 w 1"/>
                      <a:gd name="T10" fmla="*/ 0 h 56"/>
                      <a:gd name="T11" fmla="*/ 1 w 1"/>
                      <a:gd name="T12" fmla="*/ 56 h 56"/>
                    </a:gdLst>
                    <a:ahLst/>
                    <a:cxnLst>
                      <a:cxn ang="T6">
                        <a:pos x="T0" y="T1"/>
                      </a:cxn>
                      <a:cxn ang="T7">
                        <a:pos x="T2" y="T3"/>
                      </a:cxn>
                      <a:cxn ang="T8">
                        <a:pos x="T4" y="T5"/>
                      </a:cxn>
                    </a:cxnLst>
                    <a:rect l="T9" t="T10" r="T11" b="T12"/>
                    <a:pathLst>
                      <a:path w="1" h="56">
                        <a:moveTo>
                          <a:pt x="0" y="56"/>
                        </a:moveTo>
                        <a:lnTo>
                          <a:pt x="0" y="0"/>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47" name="Freeform 400"/>
                  <p:cNvSpPr>
                    <a:spLocks/>
                  </p:cNvSpPr>
                  <p:nvPr/>
                </p:nvSpPr>
                <p:spPr bwMode="auto">
                  <a:xfrm>
                    <a:off x="3009" y="3221"/>
                    <a:ext cx="1" cy="172"/>
                  </a:xfrm>
                  <a:custGeom>
                    <a:avLst/>
                    <a:gdLst>
                      <a:gd name="T0" fmla="*/ 0 w 1"/>
                      <a:gd name="T1" fmla="*/ 0 h 172"/>
                      <a:gd name="T2" fmla="*/ 0 w 1"/>
                      <a:gd name="T3" fmla="*/ 172 h 172"/>
                      <a:gd name="T4" fmla="*/ 0 w 1"/>
                      <a:gd name="T5" fmla="*/ 0 h 172"/>
                      <a:gd name="T6" fmla="*/ 0 60000 65536"/>
                      <a:gd name="T7" fmla="*/ 0 60000 65536"/>
                      <a:gd name="T8" fmla="*/ 0 60000 65536"/>
                      <a:gd name="T9" fmla="*/ 0 w 1"/>
                      <a:gd name="T10" fmla="*/ 0 h 172"/>
                      <a:gd name="T11" fmla="*/ 1 w 1"/>
                      <a:gd name="T12" fmla="*/ 172 h 172"/>
                    </a:gdLst>
                    <a:ahLst/>
                    <a:cxnLst>
                      <a:cxn ang="T6">
                        <a:pos x="T0" y="T1"/>
                      </a:cxn>
                      <a:cxn ang="T7">
                        <a:pos x="T2" y="T3"/>
                      </a:cxn>
                      <a:cxn ang="T8">
                        <a:pos x="T4" y="T5"/>
                      </a:cxn>
                    </a:cxnLst>
                    <a:rect l="T9" t="T10" r="T11" b="T12"/>
                    <a:pathLst>
                      <a:path w="1" h="172">
                        <a:moveTo>
                          <a:pt x="0" y="0"/>
                        </a:moveTo>
                        <a:lnTo>
                          <a:pt x="0" y="1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48" name="Freeform 403"/>
                  <p:cNvSpPr>
                    <a:spLocks/>
                  </p:cNvSpPr>
                  <p:nvPr/>
                </p:nvSpPr>
                <p:spPr bwMode="auto">
                  <a:xfrm>
                    <a:off x="3521" y="3037"/>
                    <a:ext cx="1" cy="356"/>
                  </a:xfrm>
                  <a:custGeom>
                    <a:avLst/>
                    <a:gdLst>
                      <a:gd name="T0" fmla="*/ 0 w 1"/>
                      <a:gd name="T1" fmla="*/ 0 h 356"/>
                      <a:gd name="T2" fmla="*/ 0 w 1"/>
                      <a:gd name="T3" fmla="*/ 356 h 356"/>
                      <a:gd name="T4" fmla="*/ 0 w 1"/>
                      <a:gd name="T5" fmla="*/ 0 h 356"/>
                      <a:gd name="T6" fmla="*/ 0 60000 65536"/>
                      <a:gd name="T7" fmla="*/ 0 60000 65536"/>
                      <a:gd name="T8" fmla="*/ 0 60000 65536"/>
                      <a:gd name="T9" fmla="*/ 0 w 1"/>
                      <a:gd name="T10" fmla="*/ 0 h 356"/>
                      <a:gd name="T11" fmla="*/ 1 w 1"/>
                      <a:gd name="T12" fmla="*/ 356 h 356"/>
                    </a:gdLst>
                    <a:ahLst/>
                    <a:cxnLst>
                      <a:cxn ang="T6">
                        <a:pos x="T0" y="T1"/>
                      </a:cxn>
                      <a:cxn ang="T7">
                        <a:pos x="T2" y="T3"/>
                      </a:cxn>
                      <a:cxn ang="T8">
                        <a:pos x="T4" y="T5"/>
                      </a:cxn>
                    </a:cxnLst>
                    <a:rect l="T9" t="T10" r="T11" b="T12"/>
                    <a:pathLst>
                      <a:path w="1" h="356">
                        <a:moveTo>
                          <a:pt x="0" y="0"/>
                        </a:moveTo>
                        <a:lnTo>
                          <a:pt x="0" y="3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49" name="Freeform 404"/>
                  <p:cNvSpPr>
                    <a:spLocks/>
                  </p:cNvSpPr>
                  <p:nvPr/>
                </p:nvSpPr>
                <p:spPr bwMode="auto">
                  <a:xfrm>
                    <a:off x="3584" y="2902"/>
                    <a:ext cx="115" cy="43"/>
                  </a:xfrm>
                  <a:custGeom>
                    <a:avLst/>
                    <a:gdLst>
                      <a:gd name="T0" fmla="*/ 115 w 115"/>
                      <a:gd name="T1" fmla="*/ 0 h 43"/>
                      <a:gd name="T2" fmla="*/ 0 w 115"/>
                      <a:gd name="T3" fmla="*/ 43 h 43"/>
                      <a:gd name="T4" fmla="*/ 115 w 115"/>
                      <a:gd name="T5" fmla="*/ 0 h 43"/>
                      <a:gd name="T6" fmla="*/ 0 60000 65536"/>
                      <a:gd name="T7" fmla="*/ 0 60000 65536"/>
                      <a:gd name="T8" fmla="*/ 0 60000 65536"/>
                      <a:gd name="T9" fmla="*/ 0 w 115"/>
                      <a:gd name="T10" fmla="*/ 0 h 43"/>
                      <a:gd name="T11" fmla="*/ 115 w 115"/>
                      <a:gd name="T12" fmla="*/ 43 h 43"/>
                    </a:gdLst>
                    <a:ahLst/>
                    <a:cxnLst>
                      <a:cxn ang="T6">
                        <a:pos x="T0" y="T1"/>
                      </a:cxn>
                      <a:cxn ang="T7">
                        <a:pos x="T2" y="T3"/>
                      </a:cxn>
                      <a:cxn ang="T8">
                        <a:pos x="T4" y="T5"/>
                      </a:cxn>
                    </a:cxnLst>
                    <a:rect l="T9" t="T10" r="T11" b="T12"/>
                    <a:pathLst>
                      <a:path w="115" h="43">
                        <a:moveTo>
                          <a:pt x="115" y="0"/>
                        </a:moveTo>
                        <a:lnTo>
                          <a:pt x="0" y="43"/>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50" name="Freeform 407"/>
                  <p:cNvSpPr>
                    <a:spLocks/>
                  </p:cNvSpPr>
                  <p:nvPr/>
                </p:nvSpPr>
                <p:spPr bwMode="auto">
                  <a:xfrm>
                    <a:off x="3411" y="2798"/>
                    <a:ext cx="75" cy="117"/>
                  </a:xfrm>
                  <a:custGeom>
                    <a:avLst/>
                    <a:gdLst>
                      <a:gd name="T0" fmla="*/ 75 w 75"/>
                      <a:gd name="T1" fmla="*/ 117 h 117"/>
                      <a:gd name="T2" fmla="*/ 0 w 75"/>
                      <a:gd name="T3" fmla="*/ 0 h 117"/>
                      <a:gd name="T4" fmla="*/ 75 w 75"/>
                      <a:gd name="T5" fmla="*/ 117 h 117"/>
                      <a:gd name="T6" fmla="*/ 0 60000 65536"/>
                      <a:gd name="T7" fmla="*/ 0 60000 65536"/>
                      <a:gd name="T8" fmla="*/ 0 60000 65536"/>
                      <a:gd name="T9" fmla="*/ 0 w 75"/>
                      <a:gd name="T10" fmla="*/ 0 h 117"/>
                      <a:gd name="T11" fmla="*/ 75 w 75"/>
                      <a:gd name="T12" fmla="*/ 117 h 117"/>
                    </a:gdLst>
                    <a:ahLst/>
                    <a:cxnLst>
                      <a:cxn ang="T6">
                        <a:pos x="T0" y="T1"/>
                      </a:cxn>
                      <a:cxn ang="T7">
                        <a:pos x="T2" y="T3"/>
                      </a:cxn>
                      <a:cxn ang="T8">
                        <a:pos x="T4" y="T5"/>
                      </a:cxn>
                    </a:cxnLst>
                    <a:rect l="T9" t="T10" r="T11" b="T12"/>
                    <a:pathLst>
                      <a:path w="75" h="117">
                        <a:moveTo>
                          <a:pt x="75" y="117"/>
                        </a:moveTo>
                        <a:lnTo>
                          <a:pt x="0" y="0"/>
                        </a:lnTo>
                        <a:lnTo>
                          <a:pt x="75"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51" name="Freeform 409"/>
                  <p:cNvSpPr>
                    <a:spLocks/>
                  </p:cNvSpPr>
                  <p:nvPr/>
                </p:nvSpPr>
                <p:spPr bwMode="auto">
                  <a:xfrm>
                    <a:off x="3106" y="3546"/>
                    <a:ext cx="1" cy="49"/>
                  </a:xfrm>
                  <a:custGeom>
                    <a:avLst/>
                    <a:gdLst>
                      <a:gd name="T0" fmla="*/ 0 w 1"/>
                      <a:gd name="T1" fmla="*/ 0 h 49"/>
                      <a:gd name="T2" fmla="*/ 0 w 1"/>
                      <a:gd name="T3" fmla="*/ 49 h 49"/>
                      <a:gd name="T4" fmla="*/ 0 w 1"/>
                      <a:gd name="T5" fmla="*/ 0 h 49"/>
                      <a:gd name="T6" fmla="*/ 0 60000 65536"/>
                      <a:gd name="T7" fmla="*/ 0 60000 65536"/>
                      <a:gd name="T8" fmla="*/ 0 60000 65536"/>
                      <a:gd name="T9" fmla="*/ 0 w 1"/>
                      <a:gd name="T10" fmla="*/ 0 h 49"/>
                      <a:gd name="T11" fmla="*/ 1 w 1"/>
                      <a:gd name="T12" fmla="*/ 49 h 49"/>
                    </a:gdLst>
                    <a:ahLst/>
                    <a:cxnLst>
                      <a:cxn ang="T6">
                        <a:pos x="T0" y="T1"/>
                      </a:cxn>
                      <a:cxn ang="T7">
                        <a:pos x="T2" y="T3"/>
                      </a:cxn>
                      <a:cxn ang="T8">
                        <a:pos x="T4" y="T5"/>
                      </a:cxn>
                    </a:cxnLst>
                    <a:rect l="T9" t="T10" r="T11" b="T12"/>
                    <a:pathLst>
                      <a:path w="1" h="49">
                        <a:moveTo>
                          <a:pt x="0" y="0"/>
                        </a:moveTo>
                        <a:lnTo>
                          <a:pt x="0" y="4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52" name="Freeform 410"/>
                  <p:cNvSpPr>
                    <a:spLocks/>
                  </p:cNvSpPr>
                  <p:nvPr/>
                </p:nvSpPr>
                <p:spPr bwMode="auto">
                  <a:xfrm>
                    <a:off x="2882" y="3221"/>
                    <a:ext cx="127" cy="1"/>
                  </a:xfrm>
                  <a:custGeom>
                    <a:avLst/>
                    <a:gdLst>
                      <a:gd name="T0" fmla="*/ 0 w 127"/>
                      <a:gd name="T1" fmla="*/ 0 h 1"/>
                      <a:gd name="T2" fmla="*/ 127 w 127"/>
                      <a:gd name="T3" fmla="*/ 0 h 1"/>
                      <a:gd name="T4" fmla="*/ 0 w 127"/>
                      <a:gd name="T5" fmla="*/ 0 h 1"/>
                      <a:gd name="T6" fmla="*/ 0 60000 65536"/>
                      <a:gd name="T7" fmla="*/ 0 60000 65536"/>
                      <a:gd name="T8" fmla="*/ 0 60000 65536"/>
                      <a:gd name="T9" fmla="*/ 0 w 127"/>
                      <a:gd name="T10" fmla="*/ 0 h 1"/>
                      <a:gd name="T11" fmla="*/ 127 w 127"/>
                      <a:gd name="T12" fmla="*/ 1 h 1"/>
                    </a:gdLst>
                    <a:ahLst/>
                    <a:cxnLst>
                      <a:cxn ang="T6">
                        <a:pos x="T0" y="T1"/>
                      </a:cxn>
                      <a:cxn ang="T7">
                        <a:pos x="T2" y="T3"/>
                      </a:cxn>
                      <a:cxn ang="T8">
                        <a:pos x="T4" y="T5"/>
                      </a:cxn>
                    </a:cxnLst>
                    <a:rect l="T9" t="T10" r="T11" b="T12"/>
                    <a:pathLst>
                      <a:path w="127" h="1">
                        <a:moveTo>
                          <a:pt x="0" y="0"/>
                        </a:moveTo>
                        <a:lnTo>
                          <a:pt x="12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53" name="Freeform 413"/>
                  <p:cNvSpPr>
                    <a:spLocks/>
                  </p:cNvSpPr>
                  <p:nvPr/>
                </p:nvSpPr>
                <p:spPr bwMode="auto">
                  <a:xfrm>
                    <a:off x="2819" y="3074"/>
                    <a:ext cx="1" cy="86"/>
                  </a:xfrm>
                  <a:custGeom>
                    <a:avLst/>
                    <a:gdLst>
                      <a:gd name="T0" fmla="*/ 0 w 1"/>
                      <a:gd name="T1" fmla="*/ 0 h 86"/>
                      <a:gd name="T2" fmla="*/ 0 w 1"/>
                      <a:gd name="T3" fmla="*/ 86 h 86"/>
                      <a:gd name="T4" fmla="*/ 0 w 1"/>
                      <a:gd name="T5" fmla="*/ 0 h 86"/>
                      <a:gd name="T6" fmla="*/ 0 60000 65536"/>
                      <a:gd name="T7" fmla="*/ 0 60000 65536"/>
                      <a:gd name="T8" fmla="*/ 0 60000 65536"/>
                      <a:gd name="T9" fmla="*/ 0 w 1"/>
                      <a:gd name="T10" fmla="*/ 0 h 86"/>
                      <a:gd name="T11" fmla="*/ 1 w 1"/>
                      <a:gd name="T12" fmla="*/ 86 h 86"/>
                    </a:gdLst>
                    <a:ahLst/>
                    <a:cxnLst>
                      <a:cxn ang="T6">
                        <a:pos x="T0" y="T1"/>
                      </a:cxn>
                      <a:cxn ang="T7">
                        <a:pos x="T2" y="T3"/>
                      </a:cxn>
                      <a:cxn ang="T8">
                        <a:pos x="T4" y="T5"/>
                      </a:cxn>
                    </a:cxnLst>
                    <a:rect l="T9" t="T10" r="T11" b="T12"/>
                    <a:pathLst>
                      <a:path w="1" h="86">
                        <a:moveTo>
                          <a:pt x="0" y="0"/>
                        </a:moveTo>
                        <a:lnTo>
                          <a:pt x="0"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54" name="Freeform 414"/>
                  <p:cNvSpPr>
                    <a:spLocks/>
                  </p:cNvSpPr>
                  <p:nvPr/>
                </p:nvSpPr>
                <p:spPr bwMode="auto">
                  <a:xfrm>
                    <a:off x="2692" y="3019"/>
                    <a:ext cx="92" cy="1"/>
                  </a:xfrm>
                  <a:custGeom>
                    <a:avLst/>
                    <a:gdLst>
                      <a:gd name="T0" fmla="*/ 0 w 92"/>
                      <a:gd name="T1" fmla="*/ 0 h 1"/>
                      <a:gd name="T2" fmla="*/ 92 w 92"/>
                      <a:gd name="T3" fmla="*/ 0 h 1"/>
                      <a:gd name="T4" fmla="*/ 0 w 92"/>
                      <a:gd name="T5" fmla="*/ 0 h 1"/>
                      <a:gd name="T6" fmla="*/ 0 60000 65536"/>
                      <a:gd name="T7" fmla="*/ 0 60000 65536"/>
                      <a:gd name="T8" fmla="*/ 0 60000 65536"/>
                      <a:gd name="T9" fmla="*/ 0 w 92"/>
                      <a:gd name="T10" fmla="*/ 0 h 1"/>
                      <a:gd name="T11" fmla="*/ 92 w 92"/>
                      <a:gd name="T12" fmla="*/ 1 h 1"/>
                    </a:gdLst>
                    <a:ahLst/>
                    <a:cxnLst>
                      <a:cxn ang="T6">
                        <a:pos x="T0" y="T1"/>
                      </a:cxn>
                      <a:cxn ang="T7">
                        <a:pos x="T2" y="T3"/>
                      </a:cxn>
                      <a:cxn ang="T8">
                        <a:pos x="T4" y="T5"/>
                      </a:cxn>
                    </a:cxnLst>
                    <a:rect l="T9" t="T10" r="T11" b="T12"/>
                    <a:pathLst>
                      <a:path w="92" h="1">
                        <a:moveTo>
                          <a:pt x="0" y="0"/>
                        </a:move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55" name="Freeform 417"/>
                  <p:cNvSpPr>
                    <a:spLocks/>
                  </p:cNvSpPr>
                  <p:nvPr/>
                </p:nvSpPr>
                <p:spPr bwMode="auto">
                  <a:xfrm>
                    <a:off x="2692" y="2994"/>
                    <a:ext cx="92" cy="1"/>
                  </a:xfrm>
                  <a:custGeom>
                    <a:avLst/>
                    <a:gdLst>
                      <a:gd name="T0" fmla="*/ 0 w 92"/>
                      <a:gd name="T1" fmla="*/ 0 h 1"/>
                      <a:gd name="T2" fmla="*/ 92 w 92"/>
                      <a:gd name="T3" fmla="*/ 0 h 1"/>
                      <a:gd name="T4" fmla="*/ 0 w 92"/>
                      <a:gd name="T5" fmla="*/ 0 h 1"/>
                      <a:gd name="T6" fmla="*/ 0 60000 65536"/>
                      <a:gd name="T7" fmla="*/ 0 60000 65536"/>
                      <a:gd name="T8" fmla="*/ 0 60000 65536"/>
                      <a:gd name="T9" fmla="*/ 0 w 92"/>
                      <a:gd name="T10" fmla="*/ 0 h 1"/>
                      <a:gd name="T11" fmla="*/ 92 w 92"/>
                      <a:gd name="T12" fmla="*/ 1 h 1"/>
                    </a:gdLst>
                    <a:ahLst/>
                    <a:cxnLst>
                      <a:cxn ang="T6">
                        <a:pos x="T0" y="T1"/>
                      </a:cxn>
                      <a:cxn ang="T7">
                        <a:pos x="T2" y="T3"/>
                      </a:cxn>
                      <a:cxn ang="T8">
                        <a:pos x="T4" y="T5"/>
                      </a:cxn>
                    </a:cxnLst>
                    <a:rect l="T9" t="T10" r="T11" b="T12"/>
                    <a:pathLst>
                      <a:path w="92" h="1">
                        <a:moveTo>
                          <a:pt x="0" y="0"/>
                        </a:move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56" name="Freeform 418"/>
                  <p:cNvSpPr>
                    <a:spLocks/>
                  </p:cNvSpPr>
                  <p:nvPr/>
                </p:nvSpPr>
                <p:spPr bwMode="auto">
                  <a:xfrm>
                    <a:off x="2876" y="3007"/>
                    <a:ext cx="87" cy="1"/>
                  </a:xfrm>
                  <a:custGeom>
                    <a:avLst/>
                    <a:gdLst>
                      <a:gd name="T0" fmla="*/ 87 w 87"/>
                      <a:gd name="T1" fmla="*/ 0 h 1"/>
                      <a:gd name="T2" fmla="*/ 0 w 87"/>
                      <a:gd name="T3" fmla="*/ 0 h 1"/>
                      <a:gd name="T4" fmla="*/ 87 w 87"/>
                      <a:gd name="T5" fmla="*/ 0 h 1"/>
                      <a:gd name="T6" fmla="*/ 0 60000 65536"/>
                      <a:gd name="T7" fmla="*/ 0 60000 65536"/>
                      <a:gd name="T8" fmla="*/ 0 60000 65536"/>
                      <a:gd name="T9" fmla="*/ 0 w 87"/>
                      <a:gd name="T10" fmla="*/ 0 h 1"/>
                      <a:gd name="T11" fmla="*/ 87 w 87"/>
                      <a:gd name="T12" fmla="*/ 1 h 1"/>
                    </a:gdLst>
                    <a:ahLst/>
                    <a:cxnLst>
                      <a:cxn ang="T6">
                        <a:pos x="T0" y="T1"/>
                      </a:cxn>
                      <a:cxn ang="T7">
                        <a:pos x="T2" y="T3"/>
                      </a:cxn>
                      <a:cxn ang="T8">
                        <a:pos x="T4" y="T5"/>
                      </a:cxn>
                    </a:cxnLst>
                    <a:rect l="T9" t="T10" r="T11" b="T12"/>
                    <a:pathLst>
                      <a:path w="87" h="1">
                        <a:moveTo>
                          <a:pt x="87" y="0"/>
                        </a:moveTo>
                        <a:lnTo>
                          <a:pt x="0" y="0"/>
                        </a:lnTo>
                        <a:lnTo>
                          <a:pt x="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57" name="Freeform 421"/>
                  <p:cNvSpPr>
                    <a:spLocks/>
                  </p:cNvSpPr>
                  <p:nvPr/>
                </p:nvSpPr>
                <p:spPr bwMode="auto">
                  <a:xfrm>
                    <a:off x="2819" y="2872"/>
                    <a:ext cx="1" cy="73"/>
                  </a:xfrm>
                  <a:custGeom>
                    <a:avLst/>
                    <a:gdLst>
                      <a:gd name="T0" fmla="*/ 0 w 1"/>
                      <a:gd name="T1" fmla="*/ 0 h 73"/>
                      <a:gd name="T2" fmla="*/ 0 w 1"/>
                      <a:gd name="T3" fmla="*/ 73 h 73"/>
                      <a:gd name="T4" fmla="*/ 0 w 1"/>
                      <a:gd name="T5" fmla="*/ 0 h 73"/>
                      <a:gd name="T6" fmla="*/ 0 60000 65536"/>
                      <a:gd name="T7" fmla="*/ 0 60000 65536"/>
                      <a:gd name="T8" fmla="*/ 0 60000 65536"/>
                      <a:gd name="T9" fmla="*/ 0 w 1"/>
                      <a:gd name="T10" fmla="*/ 0 h 73"/>
                      <a:gd name="T11" fmla="*/ 1 w 1"/>
                      <a:gd name="T12" fmla="*/ 73 h 73"/>
                    </a:gdLst>
                    <a:ahLst/>
                    <a:cxnLst>
                      <a:cxn ang="T6">
                        <a:pos x="T0" y="T1"/>
                      </a:cxn>
                      <a:cxn ang="T7">
                        <a:pos x="T2" y="T3"/>
                      </a:cxn>
                      <a:cxn ang="T8">
                        <a:pos x="T4" y="T5"/>
                      </a:cxn>
                    </a:cxnLst>
                    <a:rect l="T9" t="T10" r="T11" b="T12"/>
                    <a:pathLst>
                      <a:path w="1" h="73">
                        <a:moveTo>
                          <a:pt x="0" y="0"/>
                        </a:moveTo>
                        <a:lnTo>
                          <a:pt x="0" y="7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58" name="Freeform 422"/>
                  <p:cNvSpPr>
                    <a:spLocks/>
                  </p:cNvSpPr>
                  <p:nvPr/>
                </p:nvSpPr>
                <p:spPr bwMode="auto">
                  <a:xfrm>
                    <a:off x="2244" y="1338"/>
                    <a:ext cx="1" cy="80"/>
                  </a:xfrm>
                  <a:custGeom>
                    <a:avLst/>
                    <a:gdLst>
                      <a:gd name="T0" fmla="*/ 0 w 1"/>
                      <a:gd name="T1" fmla="*/ 0 h 80"/>
                      <a:gd name="T2" fmla="*/ 0 w 1"/>
                      <a:gd name="T3" fmla="*/ 80 h 80"/>
                      <a:gd name="T4" fmla="*/ 0 w 1"/>
                      <a:gd name="T5" fmla="*/ 0 h 80"/>
                      <a:gd name="T6" fmla="*/ 0 60000 65536"/>
                      <a:gd name="T7" fmla="*/ 0 60000 65536"/>
                      <a:gd name="T8" fmla="*/ 0 60000 65536"/>
                      <a:gd name="T9" fmla="*/ 0 w 1"/>
                      <a:gd name="T10" fmla="*/ 0 h 80"/>
                      <a:gd name="T11" fmla="*/ 1 w 1"/>
                      <a:gd name="T12" fmla="*/ 80 h 80"/>
                    </a:gdLst>
                    <a:ahLst/>
                    <a:cxnLst>
                      <a:cxn ang="T6">
                        <a:pos x="T0" y="T1"/>
                      </a:cxn>
                      <a:cxn ang="T7">
                        <a:pos x="T2" y="T3"/>
                      </a:cxn>
                      <a:cxn ang="T8">
                        <a:pos x="T4" y="T5"/>
                      </a:cxn>
                    </a:cxnLst>
                    <a:rect l="T9" t="T10" r="T11" b="T12"/>
                    <a:pathLst>
                      <a:path w="1" h="80">
                        <a:moveTo>
                          <a:pt x="0" y="0"/>
                        </a:moveTo>
                        <a:lnTo>
                          <a:pt x="0" y="8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59" name="Line 424"/>
                  <p:cNvSpPr>
                    <a:spLocks noChangeShapeType="1"/>
                  </p:cNvSpPr>
                  <p:nvPr/>
                </p:nvSpPr>
                <p:spPr bwMode="auto">
                  <a:xfrm>
                    <a:off x="2238" y="1332"/>
                    <a:ext cx="1" cy="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160" name="Freeform 425"/>
                  <p:cNvSpPr>
                    <a:spLocks/>
                  </p:cNvSpPr>
                  <p:nvPr/>
                </p:nvSpPr>
                <p:spPr bwMode="auto">
                  <a:xfrm>
                    <a:off x="2112" y="1283"/>
                    <a:ext cx="92" cy="1"/>
                  </a:xfrm>
                  <a:custGeom>
                    <a:avLst/>
                    <a:gdLst>
                      <a:gd name="T0" fmla="*/ 0 w 92"/>
                      <a:gd name="T1" fmla="*/ 0 h 1"/>
                      <a:gd name="T2" fmla="*/ 92 w 92"/>
                      <a:gd name="T3" fmla="*/ 0 h 1"/>
                      <a:gd name="T4" fmla="*/ 0 w 92"/>
                      <a:gd name="T5" fmla="*/ 0 h 1"/>
                      <a:gd name="T6" fmla="*/ 0 60000 65536"/>
                      <a:gd name="T7" fmla="*/ 0 60000 65536"/>
                      <a:gd name="T8" fmla="*/ 0 60000 65536"/>
                      <a:gd name="T9" fmla="*/ 0 w 92"/>
                      <a:gd name="T10" fmla="*/ 0 h 1"/>
                      <a:gd name="T11" fmla="*/ 92 w 92"/>
                      <a:gd name="T12" fmla="*/ 1 h 1"/>
                    </a:gdLst>
                    <a:ahLst/>
                    <a:cxnLst>
                      <a:cxn ang="T6">
                        <a:pos x="T0" y="T1"/>
                      </a:cxn>
                      <a:cxn ang="T7">
                        <a:pos x="T2" y="T3"/>
                      </a:cxn>
                      <a:cxn ang="T8">
                        <a:pos x="T4" y="T5"/>
                      </a:cxn>
                    </a:cxnLst>
                    <a:rect l="T9" t="T10" r="T11" b="T12"/>
                    <a:pathLst>
                      <a:path w="92" h="1">
                        <a:moveTo>
                          <a:pt x="0" y="0"/>
                        </a:move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61" name="Freeform 426"/>
                  <p:cNvSpPr>
                    <a:spLocks/>
                  </p:cNvSpPr>
                  <p:nvPr/>
                </p:nvSpPr>
                <p:spPr bwMode="auto">
                  <a:xfrm>
                    <a:off x="2112" y="1258"/>
                    <a:ext cx="92" cy="1"/>
                  </a:xfrm>
                  <a:custGeom>
                    <a:avLst/>
                    <a:gdLst>
                      <a:gd name="T0" fmla="*/ 0 w 92"/>
                      <a:gd name="T1" fmla="*/ 0 h 1"/>
                      <a:gd name="T2" fmla="*/ 92 w 92"/>
                      <a:gd name="T3" fmla="*/ 0 h 1"/>
                      <a:gd name="T4" fmla="*/ 0 w 92"/>
                      <a:gd name="T5" fmla="*/ 0 h 1"/>
                      <a:gd name="T6" fmla="*/ 0 60000 65536"/>
                      <a:gd name="T7" fmla="*/ 0 60000 65536"/>
                      <a:gd name="T8" fmla="*/ 0 60000 65536"/>
                      <a:gd name="T9" fmla="*/ 0 w 92"/>
                      <a:gd name="T10" fmla="*/ 0 h 1"/>
                      <a:gd name="T11" fmla="*/ 92 w 92"/>
                      <a:gd name="T12" fmla="*/ 1 h 1"/>
                    </a:gdLst>
                    <a:ahLst/>
                    <a:cxnLst>
                      <a:cxn ang="T6">
                        <a:pos x="T0" y="T1"/>
                      </a:cxn>
                      <a:cxn ang="T7">
                        <a:pos x="T2" y="T3"/>
                      </a:cxn>
                      <a:cxn ang="T8">
                        <a:pos x="T4" y="T5"/>
                      </a:cxn>
                    </a:cxnLst>
                    <a:rect l="T9" t="T10" r="T11" b="T12"/>
                    <a:pathLst>
                      <a:path w="92" h="1">
                        <a:moveTo>
                          <a:pt x="0" y="0"/>
                        </a:move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62" name="Line 427"/>
                  <p:cNvSpPr>
                    <a:spLocks noChangeShapeType="1"/>
                  </p:cNvSpPr>
                  <p:nvPr/>
                </p:nvSpPr>
                <p:spPr bwMode="auto">
                  <a:xfrm>
                    <a:off x="2106" y="1277"/>
                    <a:ext cx="9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163" name="Line 428"/>
                  <p:cNvSpPr>
                    <a:spLocks noChangeShapeType="1"/>
                  </p:cNvSpPr>
                  <p:nvPr/>
                </p:nvSpPr>
                <p:spPr bwMode="auto">
                  <a:xfrm>
                    <a:off x="2106" y="1252"/>
                    <a:ext cx="9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164" name="Freeform 429"/>
                  <p:cNvSpPr>
                    <a:spLocks/>
                  </p:cNvSpPr>
                  <p:nvPr/>
                </p:nvSpPr>
                <p:spPr bwMode="auto">
                  <a:xfrm>
                    <a:off x="2296" y="1270"/>
                    <a:ext cx="86" cy="1"/>
                  </a:xfrm>
                  <a:custGeom>
                    <a:avLst/>
                    <a:gdLst>
                      <a:gd name="T0" fmla="*/ 86 w 86"/>
                      <a:gd name="T1" fmla="*/ 0 h 1"/>
                      <a:gd name="T2" fmla="*/ 0 w 86"/>
                      <a:gd name="T3" fmla="*/ 0 h 1"/>
                      <a:gd name="T4" fmla="*/ 86 w 86"/>
                      <a:gd name="T5" fmla="*/ 0 h 1"/>
                      <a:gd name="T6" fmla="*/ 0 60000 65536"/>
                      <a:gd name="T7" fmla="*/ 0 60000 65536"/>
                      <a:gd name="T8" fmla="*/ 0 60000 65536"/>
                      <a:gd name="T9" fmla="*/ 0 w 86"/>
                      <a:gd name="T10" fmla="*/ 0 h 1"/>
                      <a:gd name="T11" fmla="*/ 86 w 86"/>
                      <a:gd name="T12" fmla="*/ 1 h 1"/>
                    </a:gdLst>
                    <a:ahLst/>
                    <a:cxnLst>
                      <a:cxn ang="T6">
                        <a:pos x="T0" y="T1"/>
                      </a:cxn>
                      <a:cxn ang="T7">
                        <a:pos x="T2" y="T3"/>
                      </a:cxn>
                      <a:cxn ang="T8">
                        <a:pos x="T4" y="T5"/>
                      </a:cxn>
                    </a:cxnLst>
                    <a:rect l="T9" t="T10" r="T11" b="T12"/>
                    <a:pathLst>
                      <a:path w="86" h="1">
                        <a:moveTo>
                          <a:pt x="86" y="0"/>
                        </a:moveTo>
                        <a:lnTo>
                          <a:pt x="0" y="0"/>
                        </a:lnTo>
                        <a:lnTo>
                          <a:pt x="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65" name="Freeform 430"/>
                  <p:cNvSpPr>
                    <a:spLocks/>
                  </p:cNvSpPr>
                  <p:nvPr/>
                </p:nvSpPr>
                <p:spPr bwMode="auto">
                  <a:xfrm>
                    <a:off x="2244" y="1123"/>
                    <a:ext cx="1" cy="86"/>
                  </a:xfrm>
                  <a:custGeom>
                    <a:avLst/>
                    <a:gdLst>
                      <a:gd name="T0" fmla="*/ 0 w 1"/>
                      <a:gd name="T1" fmla="*/ 0 h 86"/>
                      <a:gd name="T2" fmla="*/ 0 w 1"/>
                      <a:gd name="T3" fmla="*/ 86 h 86"/>
                      <a:gd name="T4" fmla="*/ 0 w 1"/>
                      <a:gd name="T5" fmla="*/ 0 h 86"/>
                      <a:gd name="T6" fmla="*/ 0 60000 65536"/>
                      <a:gd name="T7" fmla="*/ 0 60000 65536"/>
                      <a:gd name="T8" fmla="*/ 0 60000 65536"/>
                      <a:gd name="T9" fmla="*/ 0 w 1"/>
                      <a:gd name="T10" fmla="*/ 0 h 86"/>
                      <a:gd name="T11" fmla="*/ 1 w 1"/>
                      <a:gd name="T12" fmla="*/ 86 h 86"/>
                    </a:gdLst>
                    <a:ahLst/>
                    <a:cxnLst>
                      <a:cxn ang="T6">
                        <a:pos x="T0" y="T1"/>
                      </a:cxn>
                      <a:cxn ang="T7">
                        <a:pos x="T2" y="T3"/>
                      </a:cxn>
                      <a:cxn ang="T8">
                        <a:pos x="T4" y="T5"/>
                      </a:cxn>
                    </a:cxnLst>
                    <a:rect l="T9" t="T10" r="T11" b="T12"/>
                    <a:pathLst>
                      <a:path w="1" h="86">
                        <a:moveTo>
                          <a:pt x="0" y="0"/>
                        </a:moveTo>
                        <a:lnTo>
                          <a:pt x="0"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66" name="Line 431"/>
                  <p:cNvSpPr>
                    <a:spLocks noChangeShapeType="1"/>
                  </p:cNvSpPr>
                  <p:nvPr/>
                </p:nvSpPr>
                <p:spPr bwMode="auto">
                  <a:xfrm flipH="1">
                    <a:off x="2290" y="1264"/>
                    <a:ext cx="8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167" name="Line 432"/>
                  <p:cNvSpPr>
                    <a:spLocks noChangeShapeType="1"/>
                  </p:cNvSpPr>
                  <p:nvPr/>
                </p:nvSpPr>
                <p:spPr bwMode="auto">
                  <a:xfrm>
                    <a:off x="2238" y="1117"/>
                    <a:ext cx="1" cy="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168" name="Freeform 433"/>
                  <p:cNvSpPr>
                    <a:spLocks/>
                  </p:cNvSpPr>
                  <p:nvPr/>
                </p:nvSpPr>
                <p:spPr bwMode="auto">
                  <a:xfrm>
                    <a:off x="2244" y="841"/>
                    <a:ext cx="1" cy="153"/>
                  </a:xfrm>
                  <a:custGeom>
                    <a:avLst/>
                    <a:gdLst>
                      <a:gd name="T0" fmla="*/ 0 w 1"/>
                      <a:gd name="T1" fmla="*/ 0 h 153"/>
                      <a:gd name="T2" fmla="*/ 0 w 1"/>
                      <a:gd name="T3" fmla="*/ 153 h 153"/>
                      <a:gd name="T4" fmla="*/ 0 w 1"/>
                      <a:gd name="T5" fmla="*/ 0 h 153"/>
                      <a:gd name="T6" fmla="*/ 0 60000 65536"/>
                      <a:gd name="T7" fmla="*/ 0 60000 65536"/>
                      <a:gd name="T8" fmla="*/ 0 60000 65536"/>
                      <a:gd name="T9" fmla="*/ 0 w 1"/>
                      <a:gd name="T10" fmla="*/ 0 h 153"/>
                      <a:gd name="T11" fmla="*/ 1 w 1"/>
                      <a:gd name="T12" fmla="*/ 153 h 153"/>
                    </a:gdLst>
                    <a:ahLst/>
                    <a:cxnLst>
                      <a:cxn ang="T6">
                        <a:pos x="T0" y="T1"/>
                      </a:cxn>
                      <a:cxn ang="T7">
                        <a:pos x="T2" y="T3"/>
                      </a:cxn>
                      <a:cxn ang="T8">
                        <a:pos x="T4" y="T5"/>
                      </a:cxn>
                    </a:cxnLst>
                    <a:rect l="T9" t="T10" r="T11" b="T12"/>
                    <a:pathLst>
                      <a:path w="1" h="153">
                        <a:moveTo>
                          <a:pt x="0" y="0"/>
                        </a:moveTo>
                        <a:lnTo>
                          <a:pt x="0" y="1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69" name="Freeform 434"/>
                  <p:cNvSpPr>
                    <a:spLocks/>
                  </p:cNvSpPr>
                  <p:nvPr/>
                </p:nvSpPr>
                <p:spPr bwMode="auto">
                  <a:xfrm>
                    <a:off x="2531" y="2215"/>
                    <a:ext cx="1" cy="86"/>
                  </a:xfrm>
                  <a:custGeom>
                    <a:avLst/>
                    <a:gdLst>
                      <a:gd name="T0" fmla="*/ 0 w 1"/>
                      <a:gd name="T1" fmla="*/ 0 h 86"/>
                      <a:gd name="T2" fmla="*/ 0 w 1"/>
                      <a:gd name="T3" fmla="*/ 86 h 86"/>
                      <a:gd name="T4" fmla="*/ 0 w 1"/>
                      <a:gd name="T5" fmla="*/ 0 h 86"/>
                      <a:gd name="T6" fmla="*/ 0 60000 65536"/>
                      <a:gd name="T7" fmla="*/ 0 60000 65536"/>
                      <a:gd name="T8" fmla="*/ 0 60000 65536"/>
                      <a:gd name="T9" fmla="*/ 0 w 1"/>
                      <a:gd name="T10" fmla="*/ 0 h 86"/>
                      <a:gd name="T11" fmla="*/ 1 w 1"/>
                      <a:gd name="T12" fmla="*/ 86 h 86"/>
                    </a:gdLst>
                    <a:ahLst/>
                    <a:cxnLst>
                      <a:cxn ang="T6">
                        <a:pos x="T0" y="T1"/>
                      </a:cxn>
                      <a:cxn ang="T7">
                        <a:pos x="T2" y="T3"/>
                      </a:cxn>
                      <a:cxn ang="T8">
                        <a:pos x="T4" y="T5"/>
                      </a:cxn>
                    </a:cxnLst>
                    <a:rect l="T9" t="T10" r="T11" b="T12"/>
                    <a:pathLst>
                      <a:path w="1" h="86">
                        <a:moveTo>
                          <a:pt x="0" y="0"/>
                        </a:moveTo>
                        <a:lnTo>
                          <a:pt x="0"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70" name="Line 435"/>
                  <p:cNvSpPr>
                    <a:spLocks noChangeShapeType="1"/>
                  </p:cNvSpPr>
                  <p:nvPr/>
                </p:nvSpPr>
                <p:spPr bwMode="auto">
                  <a:xfrm>
                    <a:off x="2238" y="835"/>
                    <a:ext cx="1" cy="1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171" name="Line 436"/>
                  <p:cNvSpPr>
                    <a:spLocks noChangeShapeType="1"/>
                  </p:cNvSpPr>
                  <p:nvPr/>
                </p:nvSpPr>
                <p:spPr bwMode="auto">
                  <a:xfrm>
                    <a:off x="2531" y="2215"/>
                    <a:ext cx="1" cy="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172" name="Freeform 437"/>
                  <p:cNvSpPr>
                    <a:spLocks/>
                  </p:cNvSpPr>
                  <p:nvPr/>
                </p:nvSpPr>
                <p:spPr bwMode="auto">
                  <a:xfrm>
                    <a:off x="2399" y="2160"/>
                    <a:ext cx="92" cy="1"/>
                  </a:xfrm>
                  <a:custGeom>
                    <a:avLst/>
                    <a:gdLst>
                      <a:gd name="T0" fmla="*/ 0 w 92"/>
                      <a:gd name="T1" fmla="*/ 0 h 1"/>
                      <a:gd name="T2" fmla="*/ 92 w 92"/>
                      <a:gd name="T3" fmla="*/ 0 h 1"/>
                      <a:gd name="T4" fmla="*/ 0 w 92"/>
                      <a:gd name="T5" fmla="*/ 0 h 1"/>
                      <a:gd name="T6" fmla="*/ 0 60000 65536"/>
                      <a:gd name="T7" fmla="*/ 0 60000 65536"/>
                      <a:gd name="T8" fmla="*/ 0 60000 65536"/>
                      <a:gd name="T9" fmla="*/ 0 w 92"/>
                      <a:gd name="T10" fmla="*/ 0 h 1"/>
                      <a:gd name="T11" fmla="*/ 92 w 92"/>
                      <a:gd name="T12" fmla="*/ 1 h 1"/>
                    </a:gdLst>
                    <a:ahLst/>
                    <a:cxnLst>
                      <a:cxn ang="T6">
                        <a:pos x="T0" y="T1"/>
                      </a:cxn>
                      <a:cxn ang="T7">
                        <a:pos x="T2" y="T3"/>
                      </a:cxn>
                      <a:cxn ang="T8">
                        <a:pos x="T4" y="T5"/>
                      </a:cxn>
                    </a:cxnLst>
                    <a:rect l="T9" t="T10" r="T11" b="T12"/>
                    <a:pathLst>
                      <a:path w="92" h="1">
                        <a:moveTo>
                          <a:pt x="0" y="0"/>
                        </a:move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73" name="Freeform 438"/>
                  <p:cNvSpPr>
                    <a:spLocks/>
                  </p:cNvSpPr>
                  <p:nvPr/>
                </p:nvSpPr>
                <p:spPr bwMode="auto">
                  <a:xfrm>
                    <a:off x="2399" y="2135"/>
                    <a:ext cx="92" cy="1"/>
                  </a:xfrm>
                  <a:custGeom>
                    <a:avLst/>
                    <a:gdLst>
                      <a:gd name="T0" fmla="*/ 0 w 92"/>
                      <a:gd name="T1" fmla="*/ 0 h 1"/>
                      <a:gd name="T2" fmla="*/ 92 w 92"/>
                      <a:gd name="T3" fmla="*/ 0 h 1"/>
                      <a:gd name="T4" fmla="*/ 0 w 92"/>
                      <a:gd name="T5" fmla="*/ 0 h 1"/>
                      <a:gd name="T6" fmla="*/ 0 60000 65536"/>
                      <a:gd name="T7" fmla="*/ 0 60000 65536"/>
                      <a:gd name="T8" fmla="*/ 0 60000 65536"/>
                      <a:gd name="T9" fmla="*/ 0 w 92"/>
                      <a:gd name="T10" fmla="*/ 0 h 1"/>
                      <a:gd name="T11" fmla="*/ 92 w 92"/>
                      <a:gd name="T12" fmla="*/ 1 h 1"/>
                    </a:gdLst>
                    <a:ahLst/>
                    <a:cxnLst>
                      <a:cxn ang="T6">
                        <a:pos x="T0" y="T1"/>
                      </a:cxn>
                      <a:cxn ang="T7">
                        <a:pos x="T2" y="T3"/>
                      </a:cxn>
                      <a:cxn ang="T8">
                        <a:pos x="T4" y="T5"/>
                      </a:cxn>
                    </a:cxnLst>
                    <a:rect l="T9" t="T10" r="T11" b="T12"/>
                    <a:pathLst>
                      <a:path w="92" h="1">
                        <a:moveTo>
                          <a:pt x="0" y="0"/>
                        </a:move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74" name="Line 439"/>
                  <p:cNvSpPr>
                    <a:spLocks noChangeShapeType="1"/>
                  </p:cNvSpPr>
                  <p:nvPr/>
                </p:nvSpPr>
                <p:spPr bwMode="auto">
                  <a:xfrm>
                    <a:off x="2399" y="2160"/>
                    <a:ext cx="9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175" name="Line 440"/>
                  <p:cNvSpPr>
                    <a:spLocks noChangeShapeType="1"/>
                  </p:cNvSpPr>
                  <p:nvPr/>
                </p:nvSpPr>
                <p:spPr bwMode="auto">
                  <a:xfrm>
                    <a:off x="2399" y="2129"/>
                    <a:ext cx="9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176" name="Freeform 441"/>
                  <p:cNvSpPr>
                    <a:spLocks/>
                  </p:cNvSpPr>
                  <p:nvPr/>
                </p:nvSpPr>
                <p:spPr bwMode="auto">
                  <a:xfrm>
                    <a:off x="2589" y="2148"/>
                    <a:ext cx="80" cy="1"/>
                  </a:xfrm>
                  <a:custGeom>
                    <a:avLst/>
                    <a:gdLst>
                      <a:gd name="T0" fmla="*/ 80 w 80"/>
                      <a:gd name="T1" fmla="*/ 0 h 1"/>
                      <a:gd name="T2" fmla="*/ 0 w 80"/>
                      <a:gd name="T3" fmla="*/ 0 h 1"/>
                      <a:gd name="T4" fmla="*/ 80 w 80"/>
                      <a:gd name="T5" fmla="*/ 0 h 1"/>
                      <a:gd name="T6" fmla="*/ 0 60000 65536"/>
                      <a:gd name="T7" fmla="*/ 0 60000 65536"/>
                      <a:gd name="T8" fmla="*/ 0 60000 65536"/>
                      <a:gd name="T9" fmla="*/ 0 w 80"/>
                      <a:gd name="T10" fmla="*/ 0 h 1"/>
                      <a:gd name="T11" fmla="*/ 80 w 80"/>
                      <a:gd name="T12" fmla="*/ 1 h 1"/>
                    </a:gdLst>
                    <a:ahLst/>
                    <a:cxnLst>
                      <a:cxn ang="T6">
                        <a:pos x="T0" y="T1"/>
                      </a:cxn>
                      <a:cxn ang="T7">
                        <a:pos x="T2" y="T3"/>
                      </a:cxn>
                      <a:cxn ang="T8">
                        <a:pos x="T4" y="T5"/>
                      </a:cxn>
                    </a:cxnLst>
                    <a:rect l="T9" t="T10" r="T11" b="T12"/>
                    <a:pathLst>
                      <a:path w="80" h="1">
                        <a:moveTo>
                          <a:pt x="80" y="0"/>
                        </a:moveTo>
                        <a:lnTo>
                          <a:pt x="0" y="0"/>
                        </a:lnTo>
                        <a:lnTo>
                          <a:pt x="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77" name="Freeform 442"/>
                  <p:cNvSpPr>
                    <a:spLocks/>
                  </p:cNvSpPr>
                  <p:nvPr/>
                </p:nvSpPr>
                <p:spPr bwMode="auto">
                  <a:xfrm>
                    <a:off x="2531" y="2000"/>
                    <a:ext cx="1" cy="86"/>
                  </a:xfrm>
                  <a:custGeom>
                    <a:avLst/>
                    <a:gdLst>
                      <a:gd name="T0" fmla="*/ 0 w 1"/>
                      <a:gd name="T1" fmla="*/ 0 h 86"/>
                      <a:gd name="T2" fmla="*/ 0 w 1"/>
                      <a:gd name="T3" fmla="*/ 86 h 86"/>
                      <a:gd name="T4" fmla="*/ 0 w 1"/>
                      <a:gd name="T5" fmla="*/ 0 h 86"/>
                      <a:gd name="T6" fmla="*/ 0 60000 65536"/>
                      <a:gd name="T7" fmla="*/ 0 60000 65536"/>
                      <a:gd name="T8" fmla="*/ 0 60000 65536"/>
                      <a:gd name="T9" fmla="*/ 0 w 1"/>
                      <a:gd name="T10" fmla="*/ 0 h 86"/>
                      <a:gd name="T11" fmla="*/ 1 w 1"/>
                      <a:gd name="T12" fmla="*/ 86 h 86"/>
                    </a:gdLst>
                    <a:ahLst/>
                    <a:cxnLst>
                      <a:cxn ang="T6">
                        <a:pos x="T0" y="T1"/>
                      </a:cxn>
                      <a:cxn ang="T7">
                        <a:pos x="T2" y="T3"/>
                      </a:cxn>
                      <a:cxn ang="T8">
                        <a:pos x="T4" y="T5"/>
                      </a:cxn>
                    </a:cxnLst>
                    <a:rect l="T9" t="T10" r="T11" b="T12"/>
                    <a:pathLst>
                      <a:path w="1" h="86">
                        <a:moveTo>
                          <a:pt x="0" y="0"/>
                        </a:moveTo>
                        <a:lnTo>
                          <a:pt x="0"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78" name="Line 443"/>
                  <p:cNvSpPr>
                    <a:spLocks noChangeShapeType="1"/>
                  </p:cNvSpPr>
                  <p:nvPr/>
                </p:nvSpPr>
                <p:spPr bwMode="auto">
                  <a:xfrm flipH="1">
                    <a:off x="2583" y="2142"/>
                    <a:ext cx="8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179" name="Line 444"/>
                  <p:cNvSpPr>
                    <a:spLocks noChangeShapeType="1"/>
                  </p:cNvSpPr>
                  <p:nvPr/>
                </p:nvSpPr>
                <p:spPr bwMode="auto">
                  <a:xfrm>
                    <a:off x="2531" y="2000"/>
                    <a:ext cx="1" cy="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180" name="Freeform 445"/>
                  <p:cNvSpPr>
                    <a:spLocks/>
                  </p:cNvSpPr>
                  <p:nvPr/>
                </p:nvSpPr>
                <p:spPr bwMode="auto">
                  <a:xfrm>
                    <a:off x="2526" y="1804"/>
                    <a:ext cx="5" cy="68"/>
                  </a:xfrm>
                  <a:custGeom>
                    <a:avLst/>
                    <a:gdLst>
                      <a:gd name="T0" fmla="*/ 0 w 5"/>
                      <a:gd name="T1" fmla="*/ 0 h 68"/>
                      <a:gd name="T2" fmla="*/ 5 w 5"/>
                      <a:gd name="T3" fmla="*/ 68 h 68"/>
                      <a:gd name="T4" fmla="*/ 0 w 5"/>
                      <a:gd name="T5" fmla="*/ 0 h 68"/>
                      <a:gd name="T6" fmla="*/ 0 60000 65536"/>
                      <a:gd name="T7" fmla="*/ 0 60000 65536"/>
                      <a:gd name="T8" fmla="*/ 0 60000 65536"/>
                      <a:gd name="T9" fmla="*/ 0 w 5"/>
                      <a:gd name="T10" fmla="*/ 0 h 68"/>
                      <a:gd name="T11" fmla="*/ 5 w 5"/>
                      <a:gd name="T12" fmla="*/ 68 h 68"/>
                    </a:gdLst>
                    <a:ahLst/>
                    <a:cxnLst>
                      <a:cxn ang="T6">
                        <a:pos x="T0" y="T1"/>
                      </a:cxn>
                      <a:cxn ang="T7">
                        <a:pos x="T2" y="T3"/>
                      </a:cxn>
                      <a:cxn ang="T8">
                        <a:pos x="T4" y="T5"/>
                      </a:cxn>
                    </a:cxnLst>
                    <a:rect l="T9" t="T10" r="T11" b="T12"/>
                    <a:pathLst>
                      <a:path w="5" h="68">
                        <a:moveTo>
                          <a:pt x="0" y="0"/>
                        </a:moveTo>
                        <a:lnTo>
                          <a:pt x="5" y="6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81" name="Line 446"/>
                  <p:cNvSpPr>
                    <a:spLocks noChangeShapeType="1"/>
                  </p:cNvSpPr>
                  <p:nvPr/>
                </p:nvSpPr>
                <p:spPr bwMode="auto">
                  <a:xfrm>
                    <a:off x="2526" y="1798"/>
                    <a:ext cx="1" cy="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182" name="Rectangle 447"/>
                  <p:cNvSpPr>
                    <a:spLocks noChangeArrowheads="1"/>
                  </p:cNvSpPr>
                  <p:nvPr/>
                </p:nvSpPr>
                <p:spPr bwMode="auto">
                  <a:xfrm>
                    <a:off x="3414" y="887"/>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a:latin typeface="Comic Sans MS" pitchFamily="66" charset="0"/>
                    </a:endParaRPr>
                  </a:p>
                </p:txBody>
              </p:sp>
              <p:sp>
                <p:nvSpPr>
                  <p:cNvPr id="124183" name="Rectangle 448"/>
                  <p:cNvSpPr>
                    <a:spLocks noChangeArrowheads="1"/>
                  </p:cNvSpPr>
                  <p:nvPr/>
                </p:nvSpPr>
                <p:spPr bwMode="auto">
                  <a:xfrm>
                    <a:off x="3253" y="1212"/>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a:latin typeface="Comic Sans MS" pitchFamily="66" charset="0"/>
                    </a:endParaRPr>
                  </a:p>
                </p:txBody>
              </p:sp>
              <p:sp>
                <p:nvSpPr>
                  <p:cNvPr id="124184" name="Rectangle 449"/>
                  <p:cNvSpPr>
                    <a:spLocks noChangeArrowheads="1"/>
                  </p:cNvSpPr>
                  <p:nvPr/>
                </p:nvSpPr>
                <p:spPr bwMode="auto">
                  <a:xfrm>
                    <a:off x="2908" y="1169"/>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a:latin typeface="Comic Sans MS" pitchFamily="66" charset="0"/>
                    </a:endParaRPr>
                  </a:p>
                </p:txBody>
              </p:sp>
              <p:sp>
                <p:nvSpPr>
                  <p:cNvPr id="124185" name="Rectangle 450"/>
                  <p:cNvSpPr>
                    <a:spLocks noChangeArrowheads="1"/>
                  </p:cNvSpPr>
                  <p:nvPr/>
                </p:nvSpPr>
                <p:spPr bwMode="auto">
                  <a:xfrm>
                    <a:off x="2908" y="819"/>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a:latin typeface="Comic Sans MS" pitchFamily="66" charset="0"/>
                    </a:endParaRPr>
                  </a:p>
                </p:txBody>
              </p:sp>
              <p:sp>
                <p:nvSpPr>
                  <p:cNvPr id="124186" name="Rectangle 451"/>
                  <p:cNvSpPr>
                    <a:spLocks noChangeArrowheads="1"/>
                  </p:cNvSpPr>
                  <p:nvPr/>
                </p:nvSpPr>
                <p:spPr bwMode="auto">
                  <a:xfrm>
                    <a:off x="3253" y="568"/>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a:latin typeface="Comic Sans MS" pitchFamily="66" charset="0"/>
                    </a:endParaRPr>
                  </a:p>
                </p:txBody>
              </p:sp>
              <p:sp>
                <p:nvSpPr>
                  <p:cNvPr id="124187" name="Rectangle 452"/>
                  <p:cNvSpPr>
                    <a:spLocks noChangeArrowheads="1"/>
                  </p:cNvSpPr>
                  <p:nvPr/>
                </p:nvSpPr>
                <p:spPr bwMode="auto">
                  <a:xfrm>
                    <a:off x="3322" y="568"/>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a:latin typeface="Comic Sans MS" pitchFamily="66" charset="0"/>
                    </a:endParaRPr>
                  </a:p>
                </p:txBody>
              </p:sp>
              <p:sp>
                <p:nvSpPr>
                  <p:cNvPr id="124188" name="Rectangle 453"/>
                  <p:cNvSpPr>
                    <a:spLocks noChangeArrowheads="1"/>
                  </p:cNvSpPr>
                  <p:nvPr/>
                </p:nvSpPr>
                <p:spPr bwMode="auto">
                  <a:xfrm>
                    <a:off x="3402" y="610"/>
                    <a:ext cx="4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2</a:t>
                    </a:r>
                    <a:endParaRPr lang="en-US">
                      <a:latin typeface="Comic Sans MS" pitchFamily="66" charset="0"/>
                    </a:endParaRPr>
                  </a:p>
                </p:txBody>
              </p:sp>
              <p:sp>
                <p:nvSpPr>
                  <p:cNvPr id="124189" name="Rectangle 454"/>
                  <p:cNvSpPr>
                    <a:spLocks noChangeArrowheads="1"/>
                  </p:cNvSpPr>
                  <p:nvPr/>
                </p:nvSpPr>
                <p:spPr bwMode="auto">
                  <a:xfrm>
                    <a:off x="2655" y="1476"/>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a:latin typeface="Comic Sans MS" pitchFamily="66" charset="0"/>
                    </a:endParaRPr>
                  </a:p>
                </p:txBody>
              </p:sp>
              <p:sp>
                <p:nvSpPr>
                  <p:cNvPr id="124190" name="Rectangle 455"/>
                  <p:cNvSpPr>
                    <a:spLocks noChangeArrowheads="1"/>
                  </p:cNvSpPr>
                  <p:nvPr/>
                </p:nvSpPr>
                <p:spPr bwMode="auto">
                  <a:xfrm>
                    <a:off x="2810" y="1862"/>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a:latin typeface="Comic Sans MS" pitchFamily="66" charset="0"/>
                    </a:endParaRPr>
                  </a:p>
                </p:txBody>
              </p:sp>
              <p:sp>
                <p:nvSpPr>
                  <p:cNvPr id="124191" name="Rectangle 456"/>
                  <p:cNvSpPr>
                    <a:spLocks noChangeArrowheads="1"/>
                  </p:cNvSpPr>
                  <p:nvPr/>
                </p:nvSpPr>
                <p:spPr bwMode="auto">
                  <a:xfrm>
                    <a:off x="2200" y="1420"/>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a:latin typeface="Comic Sans MS" pitchFamily="66" charset="0"/>
                    </a:endParaRPr>
                  </a:p>
                </p:txBody>
              </p:sp>
              <p:sp>
                <p:nvSpPr>
                  <p:cNvPr id="124192" name="Rectangle 457"/>
                  <p:cNvSpPr>
                    <a:spLocks noChangeArrowheads="1"/>
                  </p:cNvSpPr>
                  <p:nvPr/>
                </p:nvSpPr>
                <p:spPr bwMode="auto">
                  <a:xfrm>
                    <a:off x="3362" y="1727"/>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a:latin typeface="Comic Sans MS" pitchFamily="66" charset="0"/>
                    </a:endParaRPr>
                  </a:p>
                </p:txBody>
              </p:sp>
              <p:sp>
                <p:nvSpPr>
                  <p:cNvPr id="124193" name="Rectangle 458"/>
                  <p:cNvSpPr>
                    <a:spLocks noChangeArrowheads="1"/>
                  </p:cNvSpPr>
                  <p:nvPr/>
                </p:nvSpPr>
                <p:spPr bwMode="auto">
                  <a:xfrm>
                    <a:off x="3201" y="1420"/>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a:latin typeface="Comic Sans MS" pitchFamily="66" charset="0"/>
                    </a:endParaRPr>
                  </a:p>
                </p:txBody>
              </p:sp>
              <p:sp>
                <p:nvSpPr>
                  <p:cNvPr id="124194" name="Rectangle 459"/>
                  <p:cNvSpPr>
                    <a:spLocks noChangeArrowheads="1"/>
                  </p:cNvSpPr>
                  <p:nvPr/>
                </p:nvSpPr>
                <p:spPr bwMode="auto">
                  <a:xfrm>
                    <a:off x="3276" y="1420"/>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a:latin typeface="Comic Sans MS" pitchFamily="66" charset="0"/>
                    </a:endParaRPr>
                  </a:p>
                </p:txBody>
              </p:sp>
              <p:sp>
                <p:nvSpPr>
                  <p:cNvPr id="124195" name="Rectangle 460"/>
                  <p:cNvSpPr>
                    <a:spLocks noChangeArrowheads="1"/>
                  </p:cNvSpPr>
                  <p:nvPr/>
                </p:nvSpPr>
                <p:spPr bwMode="auto">
                  <a:xfrm>
                    <a:off x="3350" y="1463"/>
                    <a:ext cx="4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2</a:t>
                    </a:r>
                    <a:endParaRPr lang="en-US">
                      <a:latin typeface="Comic Sans MS" pitchFamily="66" charset="0"/>
                    </a:endParaRPr>
                  </a:p>
                </p:txBody>
              </p:sp>
              <p:sp>
                <p:nvSpPr>
                  <p:cNvPr id="124196" name="Rectangle 461"/>
                  <p:cNvSpPr>
                    <a:spLocks noChangeArrowheads="1"/>
                  </p:cNvSpPr>
                  <p:nvPr/>
                </p:nvSpPr>
                <p:spPr bwMode="auto">
                  <a:xfrm>
                    <a:off x="3517" y="2046"/>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p>
                </p:txBody>
              </p:sp>
            </p:grpSp>
            <p:sp>
              <p:nvSpPr>
                <p:cNvPr id="124024" name="Rectangle 233"/>
                <p:cNvSpPr>
                  <a:spLocks noChangeArrowheads="1"/>
                </p:cNvSpPr>
                <p:nvPr/>
              </p:nvSpPr>
              <p:spPr bwMode="auto">
                <a:xfrm>
                  <a:off x="2948" y="2359"/>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a:latin typeface="Comic Sans MS" pitchFamily="66" charset="0"/>
                  </a:endParaRPr>
                </a:p>
              </p:txBody>
            </p:sp>
            <p:sp>
              <p:nvSpPr>
                <p:cNvPr id="124025" name="Rectangle 236"/>
                <p:cNvSpPr>
                  <a:spLocks noChangeArrowheads="1"/>
                </p:cNvSpPr>
                <p:nvPr/>
              </p:nvSpPr>
              <p:spPr bwMode="auto">
                <a:xfrm>
                  <a:off x="3201" y="2046"/>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a:latin typeface="Comic Sans MS" pitchFamily="66" charset="0"/>
                  </a:endParaRPr>
                </a:p>
              </p:txBody>
            </p:sp>
            <p:sp>
              <p:nvSpPr>
                <p:cNvPr id="124026" name="Rectangle 247"/>
                <p:cNvSpPr>
                  <a:spLocks noChangeArrowheads="1"/>
                </p:cNvSpPr>
                <p:nvPr/>
              </p:nvSpPr>
              <p:spPr bwMode="auto">
                <a:xfrm>
                  <a:off x="2493" y="2304"/>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a:latin typeface="Comic Sans MS" pitchFamily="66" charset="0"/>
                  </a:endParaRPr>
                </a:p>
              </p:txBody>
            </p:sp>
            <p:sp>
              <p:nvSpPr>
                <p:cNvPr id="124027" name="Rectangle 256"/>
                <p:cNvSpPr>
                  <a:spLocks noChangeArrowheads="1"/>
                </p:cNvSpPr>
                <p:nvPr/>
              </p:nvSpPr>
              <p:spPr bwMode="auto">
                <a:xfrm>
                  <a:off x="2499" y="2089"/>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P</a:t>
                  </a:r>
                  <a:endParaRPr lang="en-US">
                    <a:latin typeface="Comic Sans MS" pitchFamily="66" charset="0"/>
                  </a:endParaRPr>
                </a:p>
              </p:txBody>
            </p:sp>
            <p:sp>
              <p:nvSpPr>
                <p:cNvPr id="124028" name="Rectangle 257"/>
                <p:cNvSpPr>
                  <a:spLocks noChangeArrowheads="1"/>
                </p:cNvSpPr>
                <p:nvPr/>
              </p:nvSpPr>
              <p:spPr bwMode="auto">
                <a:xfrm>
                  <a:off x="2304" y="2089"/>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a:latin typeface="Comic Sans MS" pitchFamily="66" charset="0"/>
                  </a:endParaRPr>
                </a:p>
              </p:txBody>
            </p:sp>
            <p:sp>
              <p:nvSpPr>
                <p:cNvPr id="124029" name="Rectangle 258"/>
                <p:cNvSpPr>
                  <a:spLocks noChangeArrowheads="1"/>
                </p:cNvSpPr>
                <p:nvPr/>
              </p:nvSpPr>
              <p:spPr bwMode="auto">
                <a:xfrm>
                  <a:off x="2683" y="2089"/>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a:latin typeface="Comic Sans MS" pitchFamily="66" charset="0"/>
                  </a:endParaRPr>
                </a:p>
              </p:txBody>
            </p:sp>
            <p:sp>
              <p:nvSpPr>
                <p:cNvPr id="124030" name="Rectangle 259"/>
                <p:cNvSpPr>
                  <a:spLocks noChangeArrowheads="1"/>
                </p:cNvSpPr>
                <p:nvPr/>
              </p:nvSpPr>
              <p:spPr bwMode="auto">
                <a:xfrm>
                  <a:off x="2493" y="1874"/>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a:latin typeface="Comic Sans MS" pitchFamily="66" charset="0"/>
                  </a:endParaRPr>
                </a:p>
              </p:txBody>
            </p:sp>
            <p:sp>
              <p:nvSpPr>
                <p:cNvPr id="124031" name="Rectangle 481"/>
                <p:cNvSpPr>
                  <a:spLocks noChangeArrowheads="1"/>
                </p:cNvSpPr>
                <p:nvPr/>
              </p:nvSpPr>
              <p:spPr bwMode="auto">
                <a:xfrm>
                  <a:off x="2812" y="2713"/>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3333FF"/>
                      </a:solidFill>
                    </a:rPr>
                    <a:t>H</a:t>
                  </a:r>
                </a:p>
              </p:txBody>
            </p:sp>
          </p:grpSp>
        </p:grpSp>
        <p:sp>
          <p:nvSpPr>
            <p:cNvPr id="124017" name="Rectangle 478"/>
            <p:cNvSpPr>
              <a:spLocks noChangeArrowheads="1"/>
            </p:cNvSpPr>
            <p:nvPr/>
          </p:nvSpPr>
          <p:spPr bwMode="auto">
            <a:xfrm>
              <a:off x="3040" y="2709"/>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000000"/>
                  </a:solidFill>
                </a:rPr>
                <a:t>H</a:t>
              </a:r>
            </a:p>
          </p:txBody>
        </p:sp>
      </p:grpSp>
      <p:grpSp>
        <p:nvGrpSpPr>
          <p:cNvPr id="123914" name="Group 536"/>
          <p:cNvGrpSpPr>
            <a:grpSpLocks/>
          </p:cNvGrpSpPr>
          <p:nvPr/>
        </p:nvGrpSpPr>
        <p:grpSpPr bwMode="auto">
          <a:xfrm>
            <a:off x="3886200" y="3998913"/>
            <a:ext cx="4646613" cy="2359025"/>
            <a:chOff x="2464" y="2679"/>
            <a:chExt cx="2927" cy="1486"/>
          </a:xfrm>
        </p:grpSpPr>
        <p:grpSp>
          <p:nvGrpSpPr>
            <p:cNvPr id="123925" name="Group 535"/>
            <p:cNvGrpSpPr>
              <a:grpSpLocks/>
            </p:cNvGrpSpPr>
            <p:nvPr/>
          </p:nvGrpSpPr>
          <p:grpSpPr bwMode="auto">
            <a:xfrm>
              <a:off x="2464" y="2679"/>
              <a:ext cx="2927" cy="1486"/>
              <a:chOff x="2464" y="2679"/>
              <a:chExt cx="2927" cy="1486"/>
            </a:xfrm>
          </p:grpSpPr>
          <p:grpSp>
            <p:nvGrpSpPr>
              <p:cNvPr id="123929" name="Group 497"/>
              <p:cNvGrpSpPr>
                <a:grpSpLocks/>
              </p:cNvGrpSpPr>
              <p:nvPr/>
            </p:nvGrpSpPr>
            <p:grpSpPr bwMode="auto">
              <a:xfrm>
                <a:off x="3509" y="3352"/>
                <a:ext cx="383" cy="562"/>
                <a:chOff x="3509" y="3352"/>
                <a:chExt cx="383" cy="562"/>
              </a:xfrm>
            </p:grpSpPr>
            <p:sp>
              <p:nvSpPr>
                <p:cNvPr id="124005" name="Rectangle 248"/>
                <p:cNvSpPr>
                  <a:spLocks noChangeArrowheads="1"/>
                </p:cNvSpPr>
                <p:nvPr/>
              </p:nvSpPr>
              <p:spPr bwMode="auto">
                <a:xfrm>
                  <a:off x="3805" y="3567"/>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a:latin typeface="Comic Sans MS" pitchFamily="66" charset="0"/>
                  </a:endParaRPr>
                </a:p>
              </p:txBody>
            </p:sp>
            <p:sp>
              <p:nvSpPr>
                <p:cNvPr id="124006" name="Line 415"/>
                <p:cNvSpPr>
                  <a:spLocks noChangeShapeType="1"/>
                </p:cNvSpPr>
                <p:nvPr/>
              </p:nvSpPr>
              <p:spPr bwMode="auto">
                <a:xfrm rot="5400000" flipV="1">
                  <a:off x="3550" y="3582"/>
                  <a:ext cx="1" cy="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007" name="Line 420"/>
                <p:cNvSpPr>
                  <a:spLocks noChangeShapeType="1"/>
                </p:cNvSpPr>
                <p:nvPr/>
              </p:nvSpPr>
              <p:spPr bwMode="auto">
                <a:xfrm flipH="1">
                  <a:off x="3699" y="3623"/>
                  <a:ext cx="8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008" name="Line 423"/>
                <p:cNvSpPr>
                  <a:spLocks noChangeShapeType="1"/>
                </p:cNvSpPr>
                <p:nvPr/>
              </p:nvSpPr>
              <p:spPr bwMode="auto">
                <a:xfrm>
                  <a:off x="3643" y="3701"/>
                  <a:ext cx="1" cy="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009" name="Rectangle 249"/>
                <p:cNvSpPr>
                  <a:spLocks noChangeArrowheads="1"/>
                </p:cNvSpPr>
                <p:nvPr/>
              </p:nvSpPr>
              <p:spPr bwMode="auto">
                <a:xfrm>
                  <a:off x="3610" y="3564"/>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P</a:t>
                  </a:r>
                  <a:endParaRPr lang="en-US">
                    <a:latin typeface="Comic Sans MS" pitchFamily="66" charset="0"/>
                  </a:endParaRPr>
                </a:p>
              </p:txBody>
            </p:sp>
            <p:sp>
              <p:nvSpPr>
                <p:cNvPr id="124010" name="Rectangle 250"/>
                <p:cNvSpPr>
                  <a:spLocks noChangeArrowheads="1"/>
                </p:cNvSpPr>
                <p:nvPr/>
              </p:nvSpPr>
              <p:spPr bwMode="auto">
                <a:xfrm>
                  <a:off x="3604" y="3352"/>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a:latin typeface="Comic Sans MS" pitchFamily="66" charset="0"/>
                  </a:endParaRPr>
                </a:p>
              </p:txBody>
            </p:sp>
            <p:sp>
              <p:nvSpPr>
                <p:cNvPr id="124011" name="Rectangle 251"/>
                <p:cNvSpPr>
                  <a:spLocks noChangeArrowheads="1"/>
                </p:cNvSpPr>
                <p:nvPr/>
              </p:nvSpPr>
              <p:spPr bwMode="auto">
                <a:xfrm>
                  <a:off x="3604" y="3768"/>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a:latin typeface="Comic Sans MS" pitchFamily="66" charset="0"/>
                  </a:endParaRPr>
                </a:p>
              </p:txBody>
            </p:sp>
            <p:grpSp>
              <p:nvGrpSpPr>
                <p:cNvPr id="124012" name="Group 496"/>
                <p:cNvGrpSpPr>
                  <a:grpSpLocks/>
                </p:cNvGrpSpPr>
                <p:nvPr/>
              </p:nvGrpSpPr>
              <p:grpSpPr bwMode="auto">
                <a:xfrm>
                  <a:off x="3635" y="3476"/>
                  <a:ext cx="25" cy="92"/>
                  <a:chOff x="3615" y="3476"/>
                  <a:chExt cx="25" cy="92"/>
                </a:xfrm>
              </p:grpSpPr>
              <p:sp>
                <p:nvSpPr>
                  <p:cNvPr id="124014" name="Line 416"/>
                  <p:cNvSpPr>
                    <a:spLocks noChangeShapeType="1"/>
                  </p:cNvSpPr>
                  <p:nvPr/>
                </p:nvSpPr>
                <p:spPr bwMode="auto">
                  <a:xfrm rot="16200000" flipH="1">
                    <a:off x="3570" y="3521"/>
                    <a:ext cx="92"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015" name="Line 419"/>
                  <p:cNvSpPr>
                    <a:spLocks noChangeShapeType="1"/>
                  </p:cNvSpPr>
                  <p:nvPr/>
                </p:nvSpPr>
                <p:spPr bwMode="auto">
                  <a:xfrm rot="5400000">
                    <a:off x="3594" y="3521"/>
                    <a:ext cx="9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24013" name="Rectangle 480"/>
                <p:cNvSpPr>
                  <a:spLocks noChangeArrowheads="1"/>
                </p:cNvSpPr>
                <p:nvPr/>
              </p:nvSpPr>
              <p:spPr bwMode="auto">
                <a:xfrm>
                  <a:off x="3699" y="3780"/>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t>
                  </a:r>
                  <a:endParaRPr lang="en-US">
                    <a:latin typeface="Comic Sans MS" pitchFamily="66" charset="0"/>
                  </a:endParaRPr>
                </a:p>
              </p:txBody>
            </p:sp>
          </p:grpSp>
          <p:grpSp>
            <p:nvGrpSpPr>
              <p:cNvPr id="123930" name="Group 526"/>
              <p:cNvGrpSpPr>
                <a:grpSpLocks/>
              </p:cNvGrpSpPr>
              <p:nvPr/>
            </p:nvGrpSpPr>
            <p:grpSpPr bwMode="auto">
              <a:xfrm>
                <a:off x="2464" y="3352"/>
                <a:ext cx="1020" cy="562"/>
                <a:chOff x="2464" y="3352"/>
                <a:chExt cx="1020" cy="562"/>
              </a:xfrm>
            </p:grpSpPr>
            <p:grpSp>
              <p:nvGrpSpPr>
                <p:cNvPr id="123979" name="Group 525"/>
                <p:cNvGrpSpPr>
                  <a:grpSpLocks/>
                </p:cNvGrpSpPr>
                <p:nvPr/>
              </p:nvGrpSpPr>
              <p:grpSpPr bwMode="auto">
                <a:xfrm>
                  <a:off x="3101" y="3352"/>
                  <a:ext cx="383" cy="562"/>
                  <a:chOff x="3101" y="3352"/>
                  <a:chExt cx="383" cy="562"/>
                </a:xfrm>
              </p:grpSpPr>
              <p:sp>
                <p:nvSpPr>
                  <p:cNvPr id="123994" name="Rectangle 499"/>
                  <p:cNvSpPr>
                    <a:spLocks noChangeArrowheads="1"/>
                  </p:cNvSpPr>
                  <p:nvPr/>
                </p:nvSpPr>
                <p:spPr bwMode="auto">
                  <a:xfrm>
                    <a:off x="3397" y="3567"/>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3333FF"/>
                        </a:solidFill>
                      </a:rPr>
                      <a:t>O</a:t>
                    </a:r>
                    <a:endParaRPr lang="en-US">
                      <a:solidFill>
                        <a:srgbClr val="3333FF"/>
                      </a:solidFill>
                      <a:latin typeface="Comic Sans MS" pitchFamily="66" charset="0"/>
                    </a:endParaRPr>
                  </a:p>
                </p:txBody>
              </p:sp>
              <p:sp>
                <p:nvSpPr>
                  <p:cNvPr id="123995" name="Line 500"/>
                  <p:cNvSpPr>
                    <a:spLocks noChangeShapeType="1"/>
                  </p:cNvSpPr>
                  <p:nvPr/>
                </p:nvSpPr>
                <p:spPr bwMode="auto">
                  <a:xfrm rot="5400000" flipV="1">
                    <a:off x="3142" y="3582"/>
                    <a:ext cx="1" cy="84"/>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96" name="Line 501"/>
                  <p:cNvSpPr>
                    <a:spLocks noChangeShapeType="1"/>
                  </p:cNvSpPr>
                  <p:nvPr/>
                </p:nvSpPr>
                <p:spPr bwMode="auto">
                  <a:xfrm flipH="1">
                    <a:off x="3291" y="3623"/>
                    <a:ext cx="86" cy="1"/>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97" name="Line 502"/>
                  <p:cNvSpPr>
                    <a:spLocks noChangeShapeType="1"/>
                  </p:cNvSpPr>
                  <p:nvPr/>
                </p:nvSpPr>
                <p:spPr bwMode="auto">
                  <a:xfrm>
                    <a:off x="3235" y="3701"/>
                    <a:ext cx="1" cy="8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98" name="Rectangle 503"/>
                  <p:cNvSpPr>
                    <a:spLocks noChangeArrowheads="1"/>
                  </p:cNvSpPr>
                  <p:nvPr/>
                </p:nvSpPr>
                <p:spPr bwMode="auto">
                  <a:xfrm>
                    <a:off x="3202" y="3564"/>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3333FF"/>
                        </a:solidFill>
                      </a:rPr>
                      <a:t>P</a:t>
                    </a:r>
                    <a:endParaRPr lang="en-US">
                      <a:solidFill>
                        <a:srgbClr val="3333FF"/>
                      </a:solidFill>
                      <a:latin typeface="Comic Sans MS" pitchFamily="66" charset="0"/>
                    </a:endParaRPr>
                  </a:p>
                </p:txBody>
              </p:sp>
              <p:sp>
                <p:nvSpPr>
                  <p:cNvPr id="123999" name="Rectangle 504"/>
                  <p:cNvSpPr>
                    <a:spLocks noChangeArrowheads="1"/>
                  </p:cNvSpPr>
                  <p:nvPr/>
                </p:nvSpPr>
                <p:spPr bwMode="auto">
                  <a:xfrm>
                    <a:off x="3196" y="3352"/>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3333FF"/>
                        </a:solidFill>
                      </a:rPr>
                      <a:t>O</a:t>
                    </a:r>
                    <a:endParaRPr lang="en-US">
                      <a:solidFill>
                        <a:srgbClr val="3333FF"/>
                      </a:solidFill>
                      <a:latin typeface="Comic Sans MS" pitchFamily="66" charset="0"/>
                    </a:endParaRPr>
                  </a:p>
                </p:txBody>
              </p:sp>
              <p:sp>
                <p:nvSpPr>
                  <p:cNvPr id="124000" name="Rectangle 505"/>
                  <p:cNvSpPr>
                    <a:spLocks noChangeArrowheads="1"/>
                  </p:cNvSpPr>
                  <p:nvPr/>
                </p:nvSpPr>
                <p:spPr bwMode="auto">
                  <a:xfrm>
                    <a:off x="3196" y="3768"/>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3333FF"/>
                        </a:solidFill>
                      </a:rPr>
                      <a:t>O</a:t>
                    </a:r>
                    <a:endParaRPr lang="en-US">
                      <a:solidFill>
                        <a:srgbClr val="3333FF"/>
                      </a:solidFill>
                      <a:latin typeface="Comic Sans MS" pitchFamily="66" charset="0"/>
                    </a:endParaRPr>
                  </a:p>
                </p:txBody>
              </p:sp>
              <p:grpSp>
                <p:nvGrpSpPr>
                  <p:cNvPr id="124001" name="Group 506"/>
                  <p:cNvGrpSpPr>
                    <a:grpSpLocks/>
                  </p:cNvGrpSpPr>
                  <p:nvPr/>
                </p:nvGrpSpPr>
                <p:grpSpPr bwMode="auto">
                  <a:xfrm>
                    <a:off x="3227" y="3476"/>
                    <a:ext cx="25" cy="92"/>
                    <a:chOff x="3615" y="3476"/>
                    <a:chExt cx="25" cy="92"/>
                  </a:xfrm>
                </p:grpSpPr>
                <p:sp>
                  <p:nvSpPr>
                    <p:cNvPr id="124003" name="Line 507"/>
                    <p:cNvSpPr>
                      <a:spLocks noChangeShapeType="1"/>
                    </p:cNvSpPr>
                    <p:nvPr/>
                  </p:nvSpPr>
                  <p:spPr bwMode="auto">
                    <a:xfrm rot="16200000" flipH="1">
                      <a:off x="3570" y="3521"/>
                      <a:ext cx="92" cy="2"/>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4004" name="Line 508"/>
                    <p:cNvSpPr>
                      <a:spLocks noChangeShapeType="1"/>
                    </p:cNvSpPr>
                    <p:nvPr/>
                  </p:nvSpPr>
                  <p:spPr bwMode="auto">
                    <a:xfrm rot="5400000">
                      <a:off x="3594" y="3521"/>
                      <a:ext cx="92" cy="1"/>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24002" name="Rectangle 509"/>
                  <p:cNvSpPr>
                    <a:spLocks noChangeArrowheads="1"/>
                  </p:cNvSpPr>
                  <p:nvPr/>
                </p:nvSpPr>
                <p:spPr bwMode="auto">
                  <a:xfrm>
                    <a:off x="3291" y="3780"/>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3333FF"/>
                        </a:solidFill>
                      </a:rPr>
                      <a:t>-</a:t>
                    </a:r>
                    <a:endParaRPr lang="en-US">
                      <a:solidFill>
                        <a:srgbClr val="3333FF"/>
                      </a:solidFill>
                      <a:latin typeface="Comic Sans MS" pitchFamily="66" charset="0"/>
                    </a:endParaRPr>
                  </a:p>
                </p:txBody>
              </p:sp>
            </p:grpSp>
            <p:grpSp>
              <p:nvGrpSpPr>
                <p:cNvPr id="123980" name="Group 524"/>
                <p:cNvGrpSpPr>
                  <a:grpSpLocks/>
                </p:cNvGrpSpPr>
                <p:nvPr/>
              </p:nvGrpSpPr>
              <p:grpSpPr bwMode="auto">
                <a:xfrm>
                  <a:off x="2693" y="3352"/>
                  <a:ext cx="383" cy="562"/>
                  <a:chOff x="2693" y="3352"/>
                  <a:chExt cx="383" cy="562"/>
                </a:xfrm>
              </p:grpSpPr>
              <p:sp>
                <p:nvSpPr>
                  <p:cNvPr id="123983" name="Rectangle 511"/>
                  <p:cNvSpPr>
                    <a:spLocks noChangeArrowheads="1"/>
                  </p:cNvSpPr>
                  <p:nvPr/>
                </p:nvSpPr>
                <p:spPr bwMode="auto">
                  <a:xfrm>
                    <a:off x="2989" y="3567"/>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3333FF"/>
                        </a:solidFill>
                      </a:rPr>
                      <a:t>O</a:t>
                    </a:r>
                    <a:endParaRPr lang="en-US">
                      <a:solidFill>
                        <a:srgbClr val="3333FF"/>
                      </a:solidFill>
                      <a:latin typeface="Comic Sans MS" pitchFamily="66" charset="0"/>
                    </a:endParaRPr>
                  </a:p>
                </p:txBody>
              </p:sp>
              <p:sp>
                <p:nvSpPr>
                  <p:cNvPr id="123984" name="Line 512"/>
                  <p:cNvSpPr>
                    <a:spLocks noChangeShapeType="1"/>
                  </p:cNvSpPr>
                  <p:nvPr/>
                </p:nvSpPr>
                <p:spPr bwMode="auto">
                  <a:xfrm rot="5400000" flipV="1">
                    <a:off x="2734" y="3582"/>
                    <a:ext cx="1" cy="84"/>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85" name="Line 513"/>
                  <p:cNvSpPr>
                    <a:spLocks noChangeShapeType="1"/>
                  </p:cNvSpPr>
                  <p:nvPr/>
                </p:nvSpPr>
                <p:spPr bwMode="auto">
                  <a:xfrm flipH="1">
                    <a:off x="2883" y="3623"/>
                    <a:ext cx="86" cy="1"/>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86" name="Line 514"/>
                  <p:cNvSpPr>
                    <a:spLocks noChangeShapeType="1"/>
                  </p:cNvSpPr>
                  <p:nvPr/>
                </p:nvSpPr>
                <p:spPr bwMode="auto">
                  <a:xfrm>
                    <a:off x="2827" y="3701"/>
                    <a:ext cx="1" cy="8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87" name="Rectangle 515"/>
                  <p:cNvSpPr>
                    <a:spLocks noChangeArrowheads="1"/>
                  </p:cNvSpPr>
                  <p:nvPr/>
                </p:nvSpPr>
                <p:spPr bwMode="auto">
                  <a:xfrm>
                    <a:off x="2794" y="3564"/>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3333FF"/>
                        </a:solidFill>
                      </a:rPr>
                      <a:t>P</a:t>
                    </a:r>
                    <a:endParaRPr lang="en-US">
                      <a:solidFill>
                        <a:srgbClr val="3333FF"/>
                      </a:solidFill>
                      <a:latin typeface="Comic Sans MS" pitchFamily="66" charset="0"/>
                    </a:endParaRPr>
                  </a:p>
                </p:txBody>
              </p:sp>
              <p:sp>
                <p:nvSpPr>
                  <p:cNvPr id="123988" name="Rectangle 516"/>
                  <p:cNvSpPr>
                    <a:spLocks noChangeArrowheads="1"/>
                  </p:cNvSpPr>
                  <p:nvPr/>
                </p:nvSpPr>
                <p:spPr bwMode="auto">
                  <a:xfrm>
                    <a:off x="2788" y="3352"/>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3333FF"/>
                        </a:solidFill>
                      </a:rPr>
                      <a:t>O</a:t>
                    </a:r>
                    <a:endParaRPr lang="en-US">
                      <a:solidFill>
                        <a:srgbClr val="3333FF"/>
                      </a:solidFill>
                      <a:latin typeface="Comic Sans MS" pitchFamily="66" charset="0"/>
                    </a:endParaRPr>
                  </a:p>
                </p:txBody>
              </p:sp>
              <p:sp>
                <p:nvSpPr>
                  <p:cNvPr id="123989" name="Rectangle 517"/>
                  <p:cNvSpPr>
                    <a:spLocks noChangeArrowheads="1"/>
                  </p:cNvSpPr>
                  <p:nvPr/>
                </p:nvSpPr>
                <p:spPr bwMode="auto">
                  <a:xfrm>
                    <a:off x="2788" y="3768"/>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3333FF"/>
                        </a:solidFill>
                      </a:rPr>
                      <a:t>O</a:t>
                    </a:r>
                    <a:endParaRPr lang="en-US">
                      <a:solidFill>
                        <a:srgbClr val="3333FF"/>
                      </a:solidFill>
                      <a:latin typeface="Comic Sans MS" pitchFamily="66" charset="0"/>
                    </a:endParaRPr>
                  </a:p>
                </p:txBody>
              </p:sp>
              <p:grpSp>
                <p:nvGrpSpPr>
                  <p:cNvPr id="123990" name="Group 518"/>
                  <p:cNvGrpSpPr>
                    <a:grpSpLocks/>
                  </p:cNvGrpSpPr>
                  <p:nvPr/>
                </p:nvGrpSpPr>
                <p:grpSpPr bwMode="auto">
                  <a:xfrm>
                    <a:off x="2819" y="3476"/>
                    <a:ext cx="25" cy="92"/>
                    <a:chOff x="3615" y="3476"/>
                    <a:chExt cx="25" cy="92"/>
                  </a:xfrm>
                </p:grpSpPr>
                <p:sp>
                  <p:nvSpPr>
                    <p:cNvPr id="123992" name="Line 519"/>
                    <p:cNvSpPr>
                      <a:spLocks noChangeShapeType="1"/>
                    </p:cNvSpPr>
                    <p:nvPr/>
                  </p:nvSpPr>
                  <p:spPr bwMode="auto">
                    <a:xfrm rot="16200000" flipH="1">
                      <a:off x="3570" y="3521"/>
                      <a:ext cx="92" cy="2"/>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93" name="Line 520"/>
                    <p:cNvSpPr>
                      <a:spLocks noChangeShapeType="1"/>
                    </p:cNvSpPr>
                    <p:nvPr/>
                  </p:nvSpPr>
                  <p:spPr bwMode="auto">
                    <a:xfrm rot="5400000">
                      <a:off x="3594" y="3521"/>
                      <a:ext cx="92" cy="1"/>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23991" name="Rectangle 521"/>
                  <p:cNvSpPr>
                    <a:spLocks noChangeArrowheads="1"/>
                  </p:cNvSpPr>
                  <p:nvPr/>
                </p:nvSpPr>
                <p:spPr bwMode="auto">
                  <a:xfrm>
                    <a:off x="2883" y="3780"/>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3333FF"/>
                        </a:solidFill>
                      </a:rPr>
                      <a:t>-</a:t>
                    </a:r>
                    <a:endParaRPr lang="en-US">
                      <a:solidFill>
                        <a:srgbClr val="3333FF"/>
                      </a:solidFill>
                      <a:latin typeface="Comic Sans MS" pitchFamily="66" charset="0"/>
                    </a:endParaRPr>
                  </a:p>
                </p:txBody>
              </p:sp>
            </p:grpSp>
            <p:sp>
              <p:nvSpPr>
                <p:cNvPr id="123981" name="Rectangle 522"/>
                <p:cNvSpPr>
                  <a:spLocks noChangeArrowheads="1"/>
                </p:cNvSpPr>
                <p:nvPr/>
              </p:nvSpPr>
              <p:spPr bwMode="auto">
                <a:xfrm>
                  <a:off x="2524" y="3529"/>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3333FF"/>
                      </a:solidFill>
                    </a:rPr>
                    <a:t>O</a:t>
                  </a:r>
                </a:p>
              </p:txBody>
            </p:sp>
            <p:sp>
              <p:nvSpPr>
                <p:cNvPr id="123982" name="Rectangle 523"/>
                <p:cNvSpPr>
                  <a:spLocks noChangeArrowheads="1"/>
                </p:cNvSpPr>
                <p:nvPr/>
              </p:nvSpPr>
              <p:spPr bwMode="auto">
                <a:xfrm>
                  <a:off x="2464" y="352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3333FF"/>
                      </a:solidFill>
                    </a:rPr>
                    <a:t>-</a:t>
                  </a:r>
                </a:p>
              </p:txBody>
            </p:sp>
          </p:grpSp>
          <p:grpSp>
            <p:nvGrpSpPr>
              <p:cNvPr id="123931" name="Group 534"/>
              <p:cNvGrpSpPr>
                <a:grpSpLocks/>
              </p:cNvGrpSpPr>
              <p:nvPr/>
            </p:nvGrpSpPr>
            <p:grpSpPr bwMode="auto">
              <a:xfrm>
                <a:off x="3873" y="2679"/>
                <a:ext cx="1518" cy="1486"/>
                <a:chOff x="3873" y="2679"/>
                <a:chExt cx="1518" cy="1486"/>
              </a:xfrm>
            </p:grpSpPr>
            <p:grpSp>
              <p:nvGrpSpPr>
                <p:cNvPr id="123932" name="Group 530"/>
                <p:cNvGrpSpPr>
                  <a:grpSpLocks/>
                </p:cNvGrpSpPr>
                <p:nvPr/>
              </p:nvGrpSpPr>
              <p:grpSpPr bwMode="auto">
                <a:xfrm>
                  <a:off x="3873" y="2834"/>
                  <a:ext cx="1518" cy="1331"/>
                  <a:chOff x="3873" y="2834"/>
                  <a:chExt cx="1518" cy="1331"/>
                </a:xfrm>
              </p:grpSpPr>
              <p:grpSp>
                <p:nvGrpSpPr>
                  <p:cNvPr id="123934" name="Group 476"/>
                  <p:cNvGrpSpPr>
                    <a:grpSpLocks/>
                  </p:cNvGrpSpPr>
                  <p:nvPr/>
                </p:nvGrpSpPr>
                <p:grpSpPr bwMode="auto">
                  <a:xfrm>
                    <a:off x="3873" y="2834"/>
                    <a:ext cx="1518" cy="1243"/>
                    <a:chOff x="3749" y="2786"/>
                    <a:chExt cx="1518" cy="1243"/>
                  </a:xfrm>
                </p:grpSpPr>
                <p:grpSp>
                  <p:nvGrpSpPr>
                    <p:cNvPr id="123937" name="Group 475"/>
                    <p:cNvGrpSpPr>
                      <a:grpSpLocks/>
                    </p:cNvGrpSpPr>
                    <p:nvPr/>
                  </p:nvGrpSpPr>
                  <p:grpSpPr bwMode="auto">
                    <a:xfrm>
                      <a:off x="3749" y="2786"/>
                      <a:ext cx="1518" cy="1243"/>
                      <a:chOff x="3749" y="2786"/>
                      <a:chExt cx="1518" cy="1243"/>
                    </a:xfrm>
                  </p:grpSpPr>
                  <p:sp>
                    <p:nvSpPr>
                      <p:cNvPr id="123941" name="Freeform 390"/>
                      <p:cNvSpPr>
                        <a:spLocks/>
                      </p:cNvSpPr>
                      <p:nvPr/>
                    </p:nvSpPr>
                    <p:spPr bwMode="auto">
                      <a:xfrm>
                        <a:off x="4306" y="3749"/>
                        <a:ext cx="115" cy="160"/>
                      </a:xfrm>
                      <a:custGeom>
                        <a:avLst/>
                        <a:gdLst>
                          <a:gd name="T0" fmla="*/ 103 w 115"/>
                          <a:gd name="T1" fmla="*/ 0 h 160"/>
                          <a:gd name="T2" fmla="*/ 115 w 115"/>
                          <a:gd name="T3" fmla="*/ 0 h 160"/>
                          <a:gd name="T4" fmla="*/ 115 w 115"/>
                          <a:gd name="T5" fmla="*/ 0 h 160"/>
                          <a:gd name="T6" fmla="*/ 23 w 115"/>
                          <a:gd name="T7" fmla="*/ 160 h 160"/>
                          <a:gd name="T8" fmla="*/ 17 w 115"/>
                          <a:gd name="T9" fmla="*/ 123 h 160"/>
                          <a:gd name="T10" fmla="*/ 0 w 115"/>
                          <a:gd name="T11" fmla="*/ 110 h 160"/>
                          <a:gd name="T12" fmla="*/ 103 w 115"/>
                          <a:gd name="T13" fmla="*/ 0 h 160"/>
                          <a:gd name="T14" fmla="*/ 103 w 115"/>
                          <a:gd name="T15" fmla="*/ 0 h 160"/>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60"/>
                          <a:gd name="T26" fmla="*/ 115 w 115"/>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60">
                            <a:moveTo>
                              <a:pt x="103" y="0"/>
                            </a:moveTo>
                            <a:lnTo>
                              <a:pt x="115" y="0"/>
                            </a:lnTo>
                            <a:lnTo>
                              <a:pt x="23" y="160"/>
                            </a:lnTo>
                            <a:lnTo>
                              <a:pt x="17" y="123"/>
                            </a:lnTo>
                            <a:lnTo>
                              <a:pt x="0" y="110"/>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23942" name="Group 474"/>
                      <p:cNvGrpSpPr>
                        <a:grpSpLocks/>
                      </p:cNvGrpSpPr>
                      <p:nvPr/>
                    </p:nvGrpSpPr>
                    <p:grpSpPr bwMode="auto">
                      <a:xfrm>
                        <a:off x="3749" y="2786"/>
                        <a:ext cx="1518" cy="1243"/>
                        <a:chOff x="3749" y="2786"/>
                        <a:chExt cx="1518" cy="1243"/>
                      </a:xfrm>
                    </p:grpSpPr>
                    <p:grpSp>
                      <p:nvGrpSpPr>
                        <p:cNvPr id="123943" name="Group 472"/>
                        <p:cNvGrpSpPr>
                          <a:grpSpLocks/>
                        </p:cNvGrpSpPr>
                        <p:nvPr/>
                      </p:nvGrpSpPr>
                      <p:grpSpPr bwMode="auto">
                        <a:xfrm>
                          <a:off x="3749" y="2786"/>
                          <a:ext cx="1504" cy="1243"/>
                          <a:chOff x="3749" y="2786"/>
                          <a:chExt cx="1504" cy="1243"/>
                        </a:xfrm>
                      </p:grpSpPr>
                      <p:sp>
                        <p:nvSpPr>
                          <p:cNvPr id="123945" name="Rectangle 234"/>
                          <p:cNvSpPr>
                            <a:spLocks noChangeArrowheads="1"/>
                          </p:cNvSpPr>
                          <p:nvPr/>
                        </p:nvSpPr>
                        <p:spPr bwMode="auto">
                          <a:xfrm>
                            <a:off x="4130" y="3580"/>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a:latin typeface="Comic Sans MS" pitchFamily="66" charset="0"/>
                            </a:endParaRPr>
                          </a:p>
                        </p:txBody>
                      </p:sp>
                      <p:sp>
                        <p:nvSpPr>
                          <p:cNvPr id="123946" name="Rectangle 237"/>
                          <p:cNvSpPr>
                            <a:spLocks noChangeArrowheads="1"/>
                          </p:cNvSpPr>
                          <p:nvPr/>
                        </p:nvSpPr>
                        <p:spPr bwMode="auto">
                          <a:xfrm>
                            <a:off x="4895" y="2985"/>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a:latin typeface="Comic Sans MS" pitchFamily="66" charset="0"/>
                            </a:endParaRPr>
                          </a:p>
                        </p:txBody>
                      </p:sp>
                      <p:sp>
                        <p:nvSpPr>
                          <p:cNvPr id="123947" name="Rectangle 238"/>
                          <p:cNvSpPr>
                            <a:spLocks noChangeArrowheads="1"/>
                          </p:cNvSpPr>
                          <p:nvPr/>
                        </p:nvSpPr>
                        <p:spPr bwMode="auto">
                          <a:xfrm>
                            <a:off x="4969" y="2985"/>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a:latin typeface="Comic Sans MS" pitchFamily="66" charset="0"/>
                            </a:endParaRPr>
                          </a:p>
                        </p:txBody>
                      </p:sp>
                      <p:sp>
                        <p:nvSpPr>
                          <p:cNvPr id="123948" name="Rectangle 239"/>
                          <p:cNvSpPr>
                            <a:spLocks noChangeArrowheads="1"/>
                          </p:cNvSpPr>
                          <p:nvPr/>
                        </p:nvSpPr>
                        <p:spPr bwMode="auto">
                          <a:xfrm>
                            <a:off x="4728" y="330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a:latin typeface="Comic Sans MS" pitchFamily="66" charset="0"/>
                            </a:endParaRPr>
                          </a:p>
                        </p:txBody>
                      </p:sp>
                      <p:sp>
                        <p:nvSpPr>
                          <p:cNvPr id="123949" name="Rectangle 240"/>
                          <p:cNvSpPr>
                            <a:spLocks noChangeArrowheads="1"/>
                          </p:cNvSpPr>
                          <p:nvPr/>
                        </p:nvSpPr>
                        <p:spPr bwMode="auto">
                          <a:xfrm>
                            <a:off x="4388" y="2918"/>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a:latin typeface="Comic Sans MS" pitchFamily="66" charset="0"/>
                            </a:endParaRPr>
                          </a:p>
                        </p:txBody>
                      </p:sp>
                      <p:sp>
                        <p:nvSpPr>
                          <p:cNvPr id="123950" name="Rectangle 241"/>
                          <p:cNvSpPr>
                            <a:spLocks noChangeArrowheads="1"/>
                          </p:cNvSpPr>
                          <p:nvPr/>
                        </p:nvSpPr>
                        <p:spPr bwMode="auto">
                          <a:xfrm>
                            <a:off x="5056" y="330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a:latin typeface="Comic Sans MS" pitchFamily="66" charset="0"/>
                            </a:endParaRPr>
                          </a:p>
                        </p:txBody>
                      </p:sp>
                      <p:sp>
                        <p:nvSpPr>
                          <p:cNvPr id="123951" name="Rectangle 242"/>
                          <p:cNvSpPr>
                            <a:spLocks noChangeArrowheads="1"/>
                          </p:cNvSpPr>
                          <p:nvPr/>
                        </p:nvSpPr>
                        <p:spPr bwMode="auto">
                          <a:xfrm>
                            <a:off x="5205" y="3347"/>
                            <a:ext cx="4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2</a:t>
                            </a:r>
                            <a:endParaRPr lang="en-US">
                              <a:latin typeface="Comic Sans MS" pitchFamily="66" charset="0"/>
                            </a:endParaRPr>
                          </a:p>
                        </p:txBody>
                      </p:sp>
                      <p:sp>
                        <p:nvSpPr>
                          <p:cNvPr id="123952" name="Rectangle 243"/>
                          <p:cNvSpPr>
                            <a:spLocks noChangeArrowheads="1"/>
                          </p:cNvSpPr>
                          <p:nvPr/>
                        </p:nvSpPr>
                        <p:spPr bwMode="auto">
                          <a:xfrm>
                            <a:off x="4388" y="3261"/>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a:latin typeface="Comic Sans MS" pitchFamily="66" charset="0"/>
                            </a:endParaRPr>
                          </a:p>
                        </p:txBody>
                      </p:sp>
                      <p:sp>
                        <p:nvSpPr>
                          <p:cNvPr id="123953" name="Line 359"/>
                          <p:cNvSpPr>
                            <a:spLocks noChangeShapeType="1"/>
                          </p:cNvSpPr>
                          <p:nvPr/>
                        </p:nvSpPr>
                        <p:spPr bwMode="auto">
                          <a:xfrm flipV="1">
                            <a:off x="4921" y="3111"/>
                            <a:ext cx="1" cy="14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54" name="Freeform 361"/>
                          <p:cNvSpPr>
                            <a:spLocks/>
                          </p:cNvSpPr>
                          <p:nvPr/>
                        </p:nvSpPr>
                        <p:spPr bwMode="auto">
                          <a:xfrm>
                            <a:off x="4823" y="3258"/>
                            <a:ext cx="104" cy="74"/>
                          </a:xfrm>
                          <a:custGeom>
                            <a:avLst/>
                            <a:gdLst>
                              <a:gd name="T0" fmla="*/ 0 w 104"/>
                              <a:gd name="T1" fmla="*/ 74 h 74"/>
                              <a:gd name="T2" fmla="*/ 0 w 104"/>
                              <a:gd name="T3" fmla="*/ 68 h 74"/>
                              <a:gd name="T4" fmla="*/ 98 w 104"/>
                              <a:gd name="T5" fmla="*/ 0 h 74"/>
                              <a:gd name="T6" fmla="*/ 104 w 104"/>
                              <a:gd name="T7" fmla="*/ 6 h 74"/>
                              <a:gd name="T8" fmla="*/ 0 w 104"/>
                              <a:gd name="T9" fmla="*/ 74 h 74"/>
                              <a:gd name="T10" fmla="*/ 0 60000 65536"/>
                              <a:gd name="T11" fmla="*/ 0 60000 65536"/>
                              <a:gd name="T12" fmla="*/ 0 60000 65536"/>
                              <a:gd name="T13" fmla="*/ 0 60000 65536"/>
                              <a:gd name="T14" fmla="*/ 0 60000 65536"/>
                              <a:gd name="T15" fmla="*/ 0 w 104"/>
                              <a:gd name="T16" fmla="*/ 0 h 74"/>
                              <a:gd name="T17" fmla="*/ 104 w 104"/>
                              <a:gd name="T18" fmla="*/ 74 h 74"/>
                            </a:gdLst>
                            <a:ahLst/>
                            <a:cxnLst>
                              <a:cxn ang="T10">
                                <a:pos x="T0" y="T1"/>
                              </a:cxn>
                              <a:cxn ang="T11">
                                <a:pos x="T2" y="T3"/>
                              </a:cxn>
                              <a:cxn ang="T12">
                                <a:pos x="T4" y="T5"/>
                              </a:cxn>
                              <a:cxn ang="T13">
                                <a:pos x="T6" y="T7"/>
                              </a:cxn>
                              <a:cxn ang="T14">
                                <a:pos x="T8" y="T9"/>
                              </a:cxn>
                            </a:cxnLst>
                            <a:rect l="T15" t="T16" r="T17" b="T18"/>
                            <a:pathLst>
                              <a:path w="104" h="74">
                                <a:moveTo>
                                  <a:pt x="0" y="74"/>
                                </a:moveTo>
                                <a:lnTo>
                                  <a:pt x="0" y="68"/>
                                </a:lnTo>
                                <a:lnTo>
                                  <a:pt x="98" y="0"/>
                                </a:lnTo>
                                <a:lnTo>
                                  <a:pt x="104" y="6"/>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955" name="Freeform 363"/>
                          <p:cNvSpPr>
                            <a:spLocks/>
                          </p:cNvSpPr>
                          <p:nvPr/>
                        </p:nvSpPr>
                        <p:spPr bwMode="auto">
                          <a:xfrm>
                            <a:off x="4812" y="3240"/>
                            <a:ext cx="92" cy="67"/>
                          </a:xfrm>
                          <a:custGeom>
                            <a:avLst/>
                            <a:gdLst>
                              <a:gd name="T0" fmla="*/ 0 w 92"/>
                              <a:gd name="T1" fmla="*/ 67 h 67"/>
                              <a:gd name="T2" fmla="*/ 0 w 92"/>
                              <a:gd name="T3" fmla="*/ 61 h 67"/>
                              <a:gd name="T4" fmla="*/ 92 w 92"/>
                              <a:gd name="T5" fmla="*/ 0 h 67"/>
                              <a:gd name="T6" fmla="*/ 92 w 92"/>
                              <a:gd name="T7" fmla="*/ 6 h 67"/>
                              <a:gd name="T8" fmla="*/ 0 w 92"/>
                              <a:gd name="T9" fmla="*/ 67 h 67"/>
                              <a:gd name="T10" fmla="*/ 0 60000 65536"/>
                              <a:gd name="T11" fmla="*/ 0 60000 65536"/>
                              <a:gd name="T12" fmla="*/ 0 60000 65536"/>
                              <a:gd name="T13" fmla="*/ 0 60000 65536"/>
                              <a:gd name="T14" fmla="*/ 0 60000 65536"/>
                              <a:gd name="T15" fmla="*/ 0 w 92"/>
                              <a:gd name="T16" fmla="*/ 0 h 67"/>
                              <a:gd name="T17" fmla="*/ 92 w 92"/>
                              <a:gd name="T18" fmla="*/ 67 h 67"/>
                            </a:gdLst>
                            <a:ahLst/>
                            <a:cxnLst>
                              <a:cxn ang="T10">
                                <a:pos x="T0" y="T1"/>
                              </a:cxn>
                              <a:cxn ang="T11">
                                <a:pos x="T2" y="T3"/>
                              </a:cxn>
                              <a:cxn ang="T12">
                                <a:pos x="T4" y="T5"/>
                              </a:cxn>
                              <a:cxn ang="T13">
                                <a:pos x="T6" y="T7"/>
                              </a:cxn>
                              <a:cxn ang="T14">
                                <a:pos x="T8" y="T9"/>
                              </a:cxn>
                            </a:cxnLst>
                            <a:rect l="T15" t="T16" r="T17" b="T18"/>
                            <a:pathLst>
                              <a:path w="92" h="67">
                                <a:moveTo>
                                  <a:pt x="0" y="67"/>
                                </a:moveTo>
                                <a:lnTo>
                                  <a:pt x="0" y="61"/>
                                </a:lnTo>
                                <a:lnTo>
                                  <a:pt x="92" y="0"/>
                                </a:lnTo>
                                <a:lnTo>
                                  <a:pt x="92" y="6"/>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956" name="Freeform 365"/>
                          <p:cNvSpPr>
                            <a:spLocks/>
                          </p:cNvSpPr>
                          <p:nvPr/>
                        </p:nvSpPr>
                        <p:spPr bwMode="auto">
                          <a:xfrm>
                            <a:off x="4599" y="3258"/>
                            <a:ext cx="115" cy="80"/>
                          </a:xfrm>
                          <a:custGeom>
                            <a:avLst/>
                            <a:gdLst>
                              <a:gd name="T0" fmla="*/ 115 w 115"/>
                              <a:gd name="T1" fmla="*/ 74 h 80"/>
                              <a:gd name="T2" fmla="*/ 115 w 115"/>
                              <a:gd name="T3" fmla="*/ 80 h 80"/>
                              <a:gd name="T4" fmla="*/ 0 w 115"/>
                              <a:gd name="T5" fmla="*/ 6 h 80"/>
                              <a:gd name="T6" fmla="*/ 6 w 115"/>
                              <a:gd name="T7" fmla="*/ 0 h 80"/>
                              <a:gd name="T8" fmla="*/ 115 w 115"/>
                              <a:gd name="T9" fmla="*/ 74 h 80"/>
                              <a:gd name="T10" fmla="*/ 0 60000 65536"/>
                              <a:gd name="T11" fmla="*/ 0 60000 65536"/>
                              <a:gd name="T12" fmla="*/ 0 60000 65536"/>
                              <a:gd name="T13" fmla="*/ 0 60000 65536"/>
                              <a:gd name="T14" fmla="*/ 0 60000 65536"/>
                              <a:gd name="T15" fmla="*/ 0 w 115"/>
                              <a:gd name="T16" fmla="*/ 0 h 80"/>
                              <a:gd name="T17" fmla="*/ 115 w 115"/>
                              <a:gd name="T18" fmla="*/ 80 h 80"/>
                            </a:gdLst>
                            <a:ahLst/>
                            <a:cxnLst>
                              <a:cxn ang="T10">
                                <a:pos x="T0" y="T1"/>
                              </a:cxn>
                              <a:cxn ang="T11">
                                <a:pos x="T2" y="T3"/>
                              </a:cxn>
                              <a:cxn ang="T12">
                                <a:pos x="T4" y="T5"/>
                              </a:cxn>
                              <a:cxn ang="T13">
                                <a:pos x="T6" y="T7"/>
                              </a:cxn>
                              <a:cxn ang="T14">
                                <a:pos x="T8" y="T9"/>
                              </a:cxn>
                            </a:cxnLst>
                            <a:rect l="T15" t="T16" r="T17" b="T18"/>
                            <a:pathLst>
                              <a:path w="115" h="80">
                                <a:moveTo>
                                  <a:pt x="115" y="74"/>
                                </a:moveTo>
                                <a:lnTo>
                                  <a:pt x="115" y="80"/>
                                </a:lnTo>
                                <a:lnTo>
                                  <a:pt x="0" y="6"/>
                                </a:lnTo>
                                <a:lnTo>
                                  <a:pt x="6"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957" name="Line 368"/>
                          <p:cNvSpPr>
                            <a:spLocks noChangeShapeType="1"/>
                          </p:cNvSpPr>
                          <p:nvPr/>
                        </p:nvSpPr>
                        <p:spPr bwMode="auto">
                          <a:xfrm>
                            <a:off x="4599" y="3044"/>
                            <a:ext cx="1" cy="2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58" name="Line 369"/>
                          <p:cNvSpPr>
                            <a:spLocks noChangeShapeType="1"/>
                          </p:cNvSpPr>
                          <p:nvPr/>
                        </p:nvSpPr>
                        <p:spPr bwMode="auto">
                          <a:xfrm>
                            <a:off x="4622" y="3056"/>
                            <a:ext cx="1"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59" name="Freeform 371"/>
                          <p:cNvSpPr>
                            <a:spLocks/>
                          </p:cNvSpPr>
                          <p:nvPr/>
                        </p:nvSpPr>
                        <p:spPr bwMode="auto">
                          <a:xfrm>
                            <a:off x="4599" y="2933"/>
                            <a:ext cx="167" cy="117"/>
                          </a:xfrm>
                          <a:custGeom>
                            <a:avLst/>
                            <a:gdLst>
                              <a:gd name="T0" fmla="*/ 6 w 167"/>
                              <a:gd name="T1" fmla="*/ 117 h 117"/>
                              <a:gd name="T2" fmla="*/ 0 w 167"/>
                              <a:gd name="T3" fmla="*/ 111 h 117"/>
                              <a:gd name="T4" fmla="*/ 161 w 167"/>
                              <a:gd name="T5" fmla="*/ 0 h 117"/>
                              <a:gd name="T6" fmla="*/ 167 w 167"/>
                              <a:gd name="T7" fmla="*/ 6 h 117"/>
                              <a:gd name="T8" fmla="*/ 6 w 167"/>
                              <a:gd name="T9" fmla="*/ 117 h 117"/>
                              <a:gd name="T10" fmla="*/ 0 60000 65536"/>
                              <a:gd name="T11" fmla="*/ 0 60000 65536"/>
                              <a:gd name="T12" fmla="*/ 0 60000 65536"/>
                              <a:gd name="T13" fmla="*/ 0 60000 65536"/>
                              <a:gd name="T14" fmla="*/ 0 60000 65536"/>
                              <a:gd name="T15" fmla="*/ 0 w 167"/>
                              <a:gd name="T16" fmla="*/ 0 h 117"/>
                              <a:gd name="T17" fmla="*/ 167 w 167"/>
                              <a:gd name="T18" fmla="*/ 117 h 117"/>
                            </a:gdLst>
                            <a:ahLst/>
                            <a:cxnLst>
                              <a:cxn ang="T10">
                                <a:pos x="T0" y="T1"/>
                              </a:cxn>
                              <a:cxn ang="T11">
                                <a:pos x="T2" y="T3"/>
                              </a:cxn>
                              <a:cxn ang="T12">
                                <a:pos x="T4" y="T5"/>
                              </a:cxn>
                              <a:cxn ang="T13">
                                <a:pos x="T6" y="T7"/>
                              </a:cxn>
                              <a:cxn ang="T14">
                                <a:pos x="T8" y="T9"/>
                              </a:cxn>
                            </a:cxnLst>
                            <a:rect l="T15" t="T16" r="T17" b="T18"/>
                            <a:pathLst>
                              <a:path w="167" h="117">
                                <a:moveTo>
                                  <a:pt x="6" y="117"/>
                                </a:moveTo>
                                <a:lnTo>
                                  <a:pt x="0" y="111"/>
                                </a:lnTo>
                                <a:lnTo>
                                  <a:pt x="161" y="0"/>
                                </a:lnTo>
                                <a:lnTo>
                                  <a:pt x="167" y="6"/>
                                </a:lnTo>
                                <a:lnTo>
                                  <a:pt x="6"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960" name="Freeform 373"/>
                          <p:cNvSpPr>
                            <a:spLocks/>
                          </p:cNvSpPr>
                          <p:nvPr/>
                        </p:nvSpPr>
                        <p:spPr bwMode="auto">
                          <a:xfrm>
                            <a:off x="4760" y="2933"/>
                            <a:ext cx="121" cy="86"/>
                          </a:xfrm>
                          <a:custGeom>
                            <a:avLst/>
                            <a:gdLst>
                              <a:gd name="T0" fmla="*/ 0 w 121"/>
                              <a:gd name="T1" fmla="*/ 6 h 86"/>
                              <a:gd name="T2" fmla="*/ 6 w 121"/>
                              <a:gd name="T3" fmla="*/ 0 h 86"/>
                              <a:gd name="T4" fmla="*/ 121 w 121"/>
                              <a:gd name="T5" fmla="*/ 74 h 86"/>
                              <a:gd name="T6" fmla="*/ 115 w 121"/>
                              <a:gd name="T7" fmla="*/ 86 h 86"/>
                              <a:gd name="T8" fmla="*/ 0 w 121"/>
                              <a:gd name="T9" fmla="*/ 6 h 86"/>
                              <a:gd name="T10" fmla="*/ 0 60000 65536"/>
                              <a:gd name="T11" fmla="*/ 0 60000 65536"/>
                              <a:gd name="T12" fmla="*/ 0 60000 65536"/>
                              <a:gd name="T13" fmla="*/ 0 60000 65536"/>
                              <a:gd name="T14" fmla="*/ 0 60000 65536"/>
                              <a:gd name="T15" fmla="*/ 0 w 121"/>
                              <a:gd name="T16" fmla="*/ 0 h 86"/>
                              <a:gd name="T17" fmla="*/ 121 w 121"/>
                              <a:gd name="T18" fmla="*/ 86 h 86"/>
                            </a:gdLst>
                            <a:ahLst/>
                            <a:cxnLst>
                              <a:cxn ang="T10">
                                <a:pos x="T0" y="T1"/>
                              </a:cxn>
                              <a:cxn ang="T11">
                                <a:pos x="T2" y="T3"/>
                              </a:cxn>
                              <a:cxn ang="T12">
                                <a:pos x="T4" y="T5"/>
                              </a:cxn>
                              <a:cxn ang="T13">
                                <a:pos x="T6" y="T7"/>
                              </a:cxn>
                              <a:cxn ang="T14">
                                <a:pos x="T8" y="T9"/>
                              </a:cxn>
                            </a:cxnLst>
                            <a:rect l="T15" t="T16" r="T17" b="T18"/>
                            <a:pathLst>
                              <a:path w="121" h="86">
                                <a:moveTo>
                                  <a:pt x="0" y="6"/>
                                </a:moveTo>
                                <a:lnTo>
                                  <a:pt x="6" y="0"/>
                                </a:lnTo>
                                <a:lnTo>
                                  <a:pt x="121" y="74"/>
                                </a:lnTo>
                                <a:lnTo>
                                  <a:pt x="115" y="8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961" name="Freeform 375"/>
                          <p:cNvSpPr>
                            <a:spLocks/>
                          </p:cNvSpPr>
                          <p:nvPr/>
                        </p:nvSpPr>
                        <p:spPr bwMode="auto">
                          <a:xfrm>
                            <a:off x="4306" y="3037"/>
                            <a:ext cx="80" cy="117"/>
                          </a:xfrm>
                          <a:custGeom>
                            <a:avLst/>
                            <a:gdLst>
                              <a:gd name="T0" fmla="*/ 5 w 80"/>
                              <a:gd name="T1" fmla="*/ 117 h 117"/>
                              <a:gd name="T2" fmla="*/ 0 w 80"/>
                              <a:gd name="T3" fmla="*/ 111 h 117"/>
                              <a:gd name="T4" fmla="*/ 74 w 80"/>
                              <a:gd name="T5" fmla="*/ 0 h 117"/>
                              <a:gd name="T6" fmla="*/ 80 w 80"/>
                              <a:gd name="T7" fmla="*/ 0 h 117"/>
                              <a:gd name="T8" fmla="*/ 5 w 80"/>
                              <a:gd name="T9" fmla="*/ 117 h 117"/>
                              <a:gd name="T10" fmla="*/ 0 60000 65536"/>
                              <a:gd name="T11" fmla="*/ 0 60000 65536"/>
                              <a:gd name="T12" fmla="*/ 0 60000 65536"/>
                              <a:gd name="T13" fmla="*/ 0 60000 65536"/>
                              <a:gd name="T14" fmla="*/ 0 60000 65536"/>
                              <a:gd name="T15" fmla="*/ 0 w 80"/>
                              <a:gd name="T16" fmla="*/ 0 h 117"/>
                              <a:gd name="T17" fmla="*/ 80 w 80"/>
                              <a:gd name="T18" fmla="*/ 117 h 117"/>
                            </a:gdLst>
                            <a:ahLst/>
                            <a:cxnLst>
                              <a:cxn ang="T10">
                                <a:pos x="T0" y="T1"/>
                              </a:cxn>
                              <a:cxn ang="T11">
                                <a:pos x="T2" y="T3"/>
                              </a:cxn>
                              <a:cxn ang="T12">
                                <a:pos x="T4" y="T5"/>
                              </a:cxn>
                              <a:cxn ang="T13">
                                <a:pos x="T6" y="T7"/>
                              </a:cxn>
                              <a:cxn ang="T14">
                                <a:pos x="T8" y="T9"/>
                              </a:cxn>
                            </a:cxnLst>
                            <a:rect l="T15" t="T16" r="T17" b="T18"/>
                            <a:pathLst>
                              <a:path w="80" h="117">
                                <a:moveTo>
                                  <a:pt x="5" y="117"/>
                                </a:moveTo>
                                <a:lnTo>
                                  <a:pt x="0" y="111"/>
                                </a:lnTo>
                                <a:lnTo>
                                  <a:pt x="74" y="0"/>
                                </a:lnTo>
                                <a:lnTo>
                                  <a:pt x="80" y="0"/>
                                </a:lnTo>
                                <a:lnTo>
                                  <a:pt x="5"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962" name="Freeform 377"/>
                          <p:cNvSpPr>
                            <a:spLocks/>
                          </p:cNvSpPr>
                          <p:nvPr/>
                        </p:nvSpPr>
                        <p:spPr bwMode="auto">
                          <a:xfrm>
                            <a:off x="4334" y="3050"/>
                            <a:ext cx="69" cy="104"/>
                          </a:xfrm>
                          <a:custGeom>
                            <a:avLst/>
                            <a:gdLst>
                              <a:gd name="T0" fmla="*/ 64 w 69"/>
                              <a:gd name="T1" fmla="*/ 0 h 104"/>
                              <a:gd name="T2" fmla="*/ 69 w 69"/>
                              <a:gd name="T3" fmla="*/ 6 h 104"/>
                              <a:gd name="T4" fmla="*/ 6 w 69"/>
                              <a:gd name="T5" fmla="*/ 104 h 104"/>
                              <a:gd name="T6" fmla="*/ 0 w 69"/>
                              <a:gd name="T7" fmla="*/ 98 h 104"/>
                              <a:gd name="T8" fmla="*/ 64 w 69"/>
                              <a:gd name="T9" fmla="*/ 0 h 104"/>
                              <a:gd name="T10" fmla="*/ 0 60000 65536"/>
                              <a:gd name="T11" fmla="*/ 0 60000 65536"/>
                              <a:gd name="T12" fmla="*/ 0 60000 65536"/>
                              <a:gd name="T13" fmla="*/ 0 60000 65536"/>
                              <a:gd name="T14" fmla="*/ 0 60000 65536"/>
                              <a:gd name="T15" fmla="*/ 0 w 69"/>
                              <a:gd name="T16" fmla="*/ 0 h 104"/>
                              <a:gd name="T17" fmla="*/ 69 w 69"/>
                              <a:gd name="T18" fmla="*/ 104 h 104"/>
                            </a:gdLst>
                            <a:ahLst/>
                            <a:cxnLst>
                              <a:cxn ang="T10">
                                <a:pos x="T0" y="T1"/>
                              </a:cxn>
                              <a:cxn ang="T11">
                                <a:pos x="T2" y="T3"/>
                              </a:cxn>
                              <a:cxn ang="T12">
                                <a:pos x="T4" y="T5"/>
                              </a:cxn>
                              <a:cxn ang="T13">
                                <a:pos x="T6" y="T7"/>
                              </a:cxn>
                              <a:cxn ang="T14">
                                <a:pos x="T8" y="T9"/>
                              </a:cxn>
                            </a:cxnLst>
                            <a:rect l="T15" t="T16" r="T17" b="T18"/>
                            <a:pathLst>
                              <a:path w="69" h="104">
                                <a:moveTo>
                                  <a:pt x="64" y="0"/>
                                </a:moveTo>
                                <a:lnTo>
                                  <a:pt x="69" y="6"/>
                                </a:lnTo>
                                <a:lnTo>
                                  <a:pt x="6" y="104"/>
                                </a:lnTo>
                                <a:lnTo>
                                  <a:pt x="0" y="98"/>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963" name="Line 380"/>
                          <p:cNvSpPr>
                            <a:spLocks noChangeShapeType="1"/>
                          </p:cNvSpPr>
                          <p:nvPr/>
                        </p:nvSpPr>
                        <p:spPr bwMode="auto">
                          <a:xfrm>
                            <a:off x="4484" y="3001"/>
                            <a:ext cx="109" cy="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64" name="Line 381"/>
                          <p:cNvSpPr>
                            <a:spLocks noChangeShapeType="1"/>
                          </p:cNvSpPr>
                          <p:nvPr/>
                        </p:nvSpPr>
                        <p:spPr bwMode="auto">
                          <a:xfrm>
                            <a:off x="4748" y="2786"/>
                            <a:ext cx="1" cy="1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65" name="Freeform 384"/>
                          <p:cNvSpPr>
                            <a:spLocks/>
                          </p:cNvSpPr>
                          <p:nvPr/>
                        </p:nvSpPr>
                        <p:spPr bwMode="auto">
                          <a:xfrm>
                            <a:off x="4927" y="3258"/>
                            <a:ext cx="115" cy="80"/>
                          </a:xfrm>
                          <a:custGeom>
                            <a:avLst/>
                            <a:gdLst>
                              <a:gd name="T0" fmla="*/ 0 w 115"/>
                              <a:gd name="T1" fmla="*/ 6 h 80"/>
                              <a:gd name="T2" fmla="*/ 5 w 115"/>
                              <a:gd name="T3" fmla="*/ 0 h 80"/>
                              <a:gd name="T4" fmla="*/ 115 w 115"/>
                              <a:gd name="T5" fmla="*/ 74 h 80"/>
                              <a:gd name="T6" fmla="*/ 115 w 115"/>
                              <a:gd name="T7" fmla="*/ 80 h 80"/>
                              <a:gd name="T8" fmla="*/ 0 w 115"/>
                              <a:gd name="T9" fmla="*/ 6 h 80"/>
                              <a:gd name="T10" fmla="*/ 0 60000 65536"/>
                              <a:gd name="T11" fmla="*/ 0 60000 65536"/>
                              <a:gd name="T12" fmla="*/ 0 60000 65536"/>
                              <a:gd name="T13" fmla="*/ 0 60000 65536"/>
                              <a:gd name="T14" fmla="*/ 0 60000 65536"/>
                              <a:gd name="T15" fmla="*/ 0 w 115"/>
                              <a:gd name="T16" fmla="*/ 0 h 80"/>
                              <a:gd name="T17" fmla="*/ 115 w 115"/>
                              <a:gd name="T18" fmla="*/ 80 h 80"/>
                            </a:gdLst>
                            <a:ahLst/>
                            <a:cxnLst>
                              <a:cxn ang="T10">
                                <a:pos x="T0" y="T1"/>
                              </a:cxn>
                              <a:cxn ang="T11">
                                <a:pos x="T2" y="T3"/>
                              </a:cxn>
                              <a:cxn ang="T12">
                                <a:pos x="T4" y="T5"/>
                              </a:cxn>
                              <a:cxn ang="T13">
                                <a:pos x="T6" y="T7"/>
                              </a:cxn>
                              <a:cxn ang="T14">
                                <a:pos x="T8" y="T9"/>
                              </a:cxn>
                            </a:cxnLst>
                            <a:rect l="T15" t="T16" r="T17" b="T18"/>
                            <a:pathLst>
                              <a:path w="115" h="80">
                                <a:moveTo>
                                  <a:pt x="0" y="6"/>
                                </a:moveTo>
                                <a:lnTo>
                                  <a:pt x="5" y="0"/>
                                </a:lnTo>
                                <a:lnTo>
                                  <a:pt x="115" y="74"/>
                                </a:lnTo>
                                <a:lnTo>
                                  <a:pt x="115" y="8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966" name="Line 386"/>
                          <p:cNvSpPr>
                            <a:spLocks noChangeShapeType="1"/>
                          </p:cNvSpPr>
                          <p:nvPr/>
                        </p:nvSpPr>
                        <p:spPr bwMode="auto">
                          <a:xfrm>
                            <a:off x="4771" y="2786"/>
                            <a:ext cx="1" cy="1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67" name="Freeform 388"/>
                          <p:cNvSpPr>
                            <a:spLocks/>
                          </p:cNvSpPr>
                          <p:nvPr/>
                        </p:nvSpPr>
                        <p:spPr bwMode="auto">
                          <a:xfrm>
                            <a:off x="4006" y="3859"/>
                            <a:ext cx="317" cy="31"/>
                          </a:xfrm>
                          <a:custGeom>
                            <a:avLst/>
                            <a:gdLst>
                              <a:gd name="T0" fmla="*/ 300 w 317"/>
                              <a:gd name="T1" fmla="*/ 0 h 31"/>
                              <a:gd name="T2" fmla="*/ 317 w 317"/>
                              <a:gd name="T3" fmla="*/ 13 h 31"/>
                              <a:gd name="T4" fmla="*/ 311 w 317"/>
                              <a:gd name="T5" fmla="*/ 31 h 31"/>
                              <a:gd name="T6" fmla="*/ 6 w 317"/>
                              <a:gd name="T7" fmla="*/ 31 h 31"/>
                              <a:gd name="T8" fmla="*/ 0 w 317"/>
                              <a:gd name="T9" fmla="*/ 13 h 31"/>
                              <a:gd name="T10" fmla="*/ 18 w 317"/>
                              <a:gd name="T11" fmla="*/ 0 h 31"/>
                              <a:gd name="T12" fmla="*/ 300 w 317"/>
                              <a:gd name="T13" fmla="*/ 0 h 31"/>
                              <a:gd name="T14" fmla="*/ 300 w 317"/>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317"/>
                              <a:gd name="T25" fmla="*/ 0 h 31"/>
                              <a:gd name="T26" fmla="*/ 317 w 317"/>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 h="31">
                                <a:moveTo>
                                  <a:pt x="300" y="0"/>
                                </a:moveTo>
                                <a:lnTo>
                                  <a:pt x="317" y="13"/>
                                </a:lnTo>
                                <a:lnTo>
                                  <a:pt x="311" y="31"/>
                                </a:lnTo>
                                <a:lnTo>
                                  <a:pt x="6" y="31"/>
                                </a:lnTo>
                                <a:lnTo>
                                  <a:pt x="0" y="13"/>
                                </a:lnTo>
                                <a:lnTo>
                                  <a:pt x="18" y="0"/>
                                </a:lnTo>
                                <a:lnTo>
                                  <a:pt x="3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968" name="Freeform 392"/>
                          <p:cNvSpPr>
                            <a:spLocks/>
                          </p:cNvSpPr>
                          <p:nvPr/>
                        </p:nvSpPr>
                        <p:spPr bwMode="auto">
                          <a:xfrm>
                            <a:off x="4219" y="3663"/>
                            <a:ext cx="196" cy="86"/>
                          </a:xfrm>
                          <a:custGeom>
                            <a:avLst/>
                            <a:gdLst>
                              <a:gd name="T0" fmla="*/ 0 w 196"/>
                              <a:gd name="T1" fmla="*/ 6 h 86"/>
                              <a:gd name="T2" fmla="*/ 6 w 196"/>
                              <a:gd name="T3" fmla="*/ 0 h 86"/>
                              <a:gd name="T4" fmla="*/ 196 w 196"/>
                              <a:gd name="T5" fmla="*/ 80 h 86"/>
                              <a:gd name="T6" fmla="*/ 196 w 196"/>
                              <a:gd name="T7" fmla="*/ 86 h 86"/>
                              <a:gd name="T8" fmla="*/ 0 w 196"/>
                              <a:gd name="T9" fmla="*/ 6 h 86"/>
                              <a:gd name="T10" fmla="*/ 0 60000 65536"/>
                              <a:gd name="T11" fmla="*/ 0 60000 65536"/>
                              <a:gd name="T12" fmla="*/ 0 60000 65536"/>
                              <a:gd name="T13" fmla="*/ 0 60000 65536"/>
                              <a:gd name="T14" fmla="*/ 0 60000 65536"/>
                              <a:gd name="T15" fmla="*/ 0 w 196"/>
                              <a:gd name="T16" fmla="*/ 0 h 86"/>
                              <a:gd name="T17" fmla="*/ 196 w 196"/>
                              <a:gd name="T18" fmla="*/ 86 h 86"/>
                            </a:gdLst>
                            <a:ahLst/>
                            <a:cxnLst>
                              <a:cxn ang="T10">
                                <a:pos x="T0" y="T1"/>
                              </a:cxn>
                              <a:cxn ang="T11">
                                <a:pos x="T2" y="T3"/>
                              </a:cxn>
                              <a:cxn ang="T12">
                                <a:pos x="T4" y="T5"/>
                              </a:cxn>
                              <a:cxn ang="T13">
                                <a:pos x="T6" y="T7"/>
                              </a:cxn>
                              <a:cxn ang="T14">
                                <a:pos x="T8" y="T9"/>
                              </a:cxn>
                            </a:cxnLst>
                            <a:rect l="T15" t="T16" r="T17" b="T18"/>
                            <a:pathLst>
                              <a:path w="196" h="86">
                                <a:moveTo>
                                  <a:pt x="0" y="6"/>
                                </a:moveTo>
                                <a:lnTo>
                                  <a:pt x="6" y="0"/>
                                </a:lnTo>
                                <a:lnTo>
                                  <a:pt x="196" y="80"/>
                                </a:lnTo>
                                <a:lnTo>
                                  <a:pt x="196" y="8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969" name="Freeform 394"/>
                          <p:cNvSpPr>
                            <a:spLocks/>
                          </p:cNvSpPr>
                          <p:nvPr/>
                        </p:nvSpPr>
                        <p:spPr bwMode="auto">
                          <a:xfrm>
                            <a:off x="3914" y="3663"/>
                            <a:ext cx="202" cy="86"/>
                          </a:xfrm>
                          <a:custGeom>
                            <a:avLst/>
                            <a:gdLst>
                              <a:gd name="T0" fmla="*/ 0 w 202"/>
                              <a:gd name="T1" fmla="*/ 86 h 86"/>
                              <a:gd name="T2" fmla="*/ 0 w 202"/>
                              <a:gd name="T3" fmla="*/ 80 h 86"/>
                              <a:gd name="T4" fmla="*/ 202 w 202"/>
                              <a:gd name="T5" fmla="*/ 0 h 86"/>
                              <a:gd name="T6" fmla="*/ 202 w 202"/>
                              <a:gd name="T7" fmla="*/ 6 h 86"/>
                              <a:gd name="T8" fmla="*/ 0 w 202"/>
                              <a:gd name="T9" fmla="*/ 86 h 86"/>
                              <a:gd name="T10" fmla="*/ 0 60000 65536"/>
                              <a:gd name="T11" fmla="*/ 0 60000 65536"/>
                              <a:gd name="T12" fmla="*/ 0 60000 65536"/>
                              <a:gd name="T13" fmla="*/ 0 60000 65536"/>
                              <a:gd name="T14" fmla="*/ 0 60000 65536"/>
                              <a:gd name="T15" fmla="*/ 0 w 202"/>
                              <a:gd name="T16" fmla="*/ 0 h 86"/>
                              <a:gd name="T17" fmla="*/ 202 w 202"/>
                              <a:gd name="T18" fmla="*/ 86 h 86"/>
                            </a:gdLst>
                            <a:ahLst/>
                            <a:cxnLst>
                              <a:cxn ang="T10">
                                <a:pos x="T0" y="T1"/>
                              </a:cxn>
                              <a:cxn ang="T11">
                                <a:pos x="T2" y="T3"/>
                              </a:cxn>
                              <a:cxn ang="T12">
                                <a:pos x="T4" y="T5"/>
                              </a:cxn>
                              <a:cxn ang="T13">
                                <a:pos x="T6" y="T7"/>
                              </a:cxn>
                              <a:cxn ang="T14">
                                <a:pos x="T8" y="T9"/>
                              </a:cxn>
                            </a:cxnLst>
                            <a:rect l="T15" t="T16" r="T17" b="T18"/>
                            <a:pathLst>
                              <a:path w="202" h="86">
                                <a:moveTo>
                                  <a:pt x="0" y="86"/>
                                </a:moveTo>
                                <a:lnTo>
                                  <a:pt x="0" y="80"/>
                                </a:lnTo>
                                <a:lnTo>
                                  <a:pt x="202" y="0"/>
                                </a:lnTo>
                                <a:lnTo>
                                  <a:pt x="202" y="6"/>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970" name="Line 396"/>
                          <p:cNvSpPr>
                            <a:spLocks noChangeShapeType="1"/>
                          </p:cNvSpPr>
                          <p:nvPr/>
                        </p:nvSpPr>
                        <p:spPr bwMode="auto">
                          <a:xfrm flipH="1">
                            <a:off x="4311" y="3749"/>
                            <a:ext cx="104"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1" name="Line 397"/>
                          <p:cNvSpPr>
                            <a:spLocks noChangeShapeType="1"/>
                          </p:cNvSpPr>
                          <p:nvPr/>
                        </p:nvSpPr>
                        <p:spPr bwMode="auto">
                          <a:xfrm flipH="1" flipV="1">
                            <a:off x="3909" y="3749"/>
                            <a:ext cx="97"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2" name="Line 401"/>
                          <p:cNvSpPr>
                            <a:spLocks noChangeShapeType="1"/>
                          </p:cNvSpPr>
                          <p:nvPr/>
                        </p:nvSpPr>
                        <p:spPr bwMode="auto">
                          <a:xfrm flipV="1">
                            <a:off x="4323" y="389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3" name="Line 405"/>
                          <p:cNvSpPr>
                            <a:spLocks noChangeShapeType="1"/>
                          </p:cNvSpPr>
                          <p:nvPr/>
                        </p:nvSpPr>
                        <p:spPr bwMode="auto">
                          <a:xfrm>
                            <a:off x="4421" y="3387"/>
                            <a:ext cx="1" cy="3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4" name="Line 406"/>
                          <p:cNvSpPr>
                            <a:spLocks noChangeShapeType="1"/>
                          </p:cNvSpPr>
                          <p:nvPr/>
                        </p:nvSpPr>
                        <p:spPr bwMode="auto">
                          <a:xfrm flipH="1">
                            <a:off x="4484" y="3258"/>
                            <a:ext cx="109" cy="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5" name="Freeform 408"/>
                          <p:cNvSpPr>
                            <a:spLocks/>
                          </p:cNvSpPr>
                          <p:nvPr/>
                        </p:nvSpPr>
                        <p:spPr bwMode="auto">
                          <a:xfrm>
                            <a:off x="4306" y="3148"/>
                            <a:ext cx="80" cy="123"/>
                          </a:xfrm>
                          <a:custGeom>
                            <a:avLst/>
                            <a:gdLst>
                              <a:gd name="T0" fmla="*/ 80 w 80"/>
                              <a:gd name="T1" fmla="*/ 123 h 123"/>
                              <a:gd name="T2" fmla="*/ 74 w 80"/>
                              <a:gd name="T3" fmla="*/ 123 h 123"/>
                              <a:gd name="T4" fmla="*/ 0 w 80"/>
                              <a:gd name="T5" fmla="*/ 6 h 123"/>
                              <a:gd name="T6" fmla="*/ 5 w 80"/>
                              <a:gd name="T7" fmla="*/ 0 h 123"/>
                              <a:gd name="T8" fmla="*/ 80 w 80"/>
                              <a:gd name="T9" fmla="*/ 123 h 123"/>
                              <a:gd name="T10" fmla="*/ 0 60000 65536"/>
                              <a:gd name="T11" fmla="*/ 0 60000 65536"/>
                              <a:gd name="T12" fmla="*/ 0 60000 65536"/>
                              <a:gd name="T13" fmla="*/ 0 60000 65536"/>
                              <a:gd name="T14" fmla="*/ 0 60000 65536"/>
                              <a:gd name="T15" fmla="*/ 0 w 80"/>
                              <a:gd name="T16" fmla="*/ 0 h 123"/>
                              <a:gd name="T17" fmla="*/ 80 w 80"/>
                              <a:gd name="T18" fmla="*/ 123 h 123"/>
                            </a:gdLst>
                            <a:ahLst/>
                            <a:cxnLst>
                              <a:cxn ang="T10">
                                <a:pos x="T0" y="T1"/>
                              </a:cxn>
                              <a:cxn ang="T11">
                                <a:pos x="T2" y="T3"/>
                              </a:cxn>
                              <a:cxn ang="T12">
                                <a:pos x="T4" y="T5"/>
                              </a:cxn>
                              <a:cxn ang="T13">
                                <a:pos x="T6" y="T7"/>
                              </a:cxn>
                              <a:cxn ang="T14">
                                <a:pos x="T8" y="T9"/>
                              </a:cxn>
                            </a:cxnLst>
                            <a:rect l="T15" t="T16" r="T17" b="T18"/>
                            <a:pathLst>
                              <a:path w="80" h="123">
                                <a:moveTo>
                                  <a:pt x="80" y="123"/>
                                </a:moveTo>
                                <a:lnTo>
                                  <a:pt x="74" y="123"/>
                                </a:lnTo>
                                <a:lnTo>
                                  <a:pt x="0" y="6"/>
                                </a:lnTo>
                                <a:lnTo>
                                  <a:pt x="5" y="0"/>
                                </a:lnTo>
                                <a:lnTo>
                                  <a:pt x="80"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976" name="Line 411"/>
                          <p:cNvSpPr>
                            <a:spLocks noChangeShapeType="1"/>
                          </p:cNvSpPr>
                          <p:nvPr/>
                        </p:nvSpPr>
                        <p:spPr bwMode="auto">
                          <a:xfrm>
                            <a:off x="4006" y="389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7" name="Text Box 463"/>
                          <p:cNvSpPr txBox="1">
                            <a:spLocks noChangeArrowheads="1"/>
                          </p:cNvSpPr>
                          <p:nvPr/>
                        </p:nvSpPr>
                        <p:spPr bwMode="auto">
                          <a:xfrm>
                            <a:off x="3976" y="3837"/>
                            <a:ext cx="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solidFill>
                                  <a:srgbClr val="FF0000"/>
                                </a:solidFill>
                              </a:rPr>
                              <a:t>3'</a:t>
                            </a:r>
                          </a:p>
                        </p:txBody>
                      </p:sp>
                      <p:sp>
                        <p:nvSpPr>
                          <p:cNvPr id="123978" name="Text Box 467"/>
                          <p:cNvSpPr txBox="1">
                            <a:spLocks noChangeArrowheads="1"/>
                          </p:cNvSpPr>
                          <p:nvPr/>
                        </p:nvSpPr>
                        <p:spPr bwMode="auto">
                          <a:xfrm>
                            <a:off x="3749" y="3547"/>
                            <a:ext cx="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solidFill>
                                  <a:srgbClr val="FF0000"/>
                                </a:solidFill>
                              </a:rPr>
                              <a:t>5'</a:t>
                            </a:r>
                          </a:p>
                        </p:txBody>
                      </p:sp>
                    </p:grpSp>
                    <p:sp>
                      <p:nvSpPr>
                        <p:cNvPr id="123944" name="Text Box 473"/>
                        <p:cNvSpPr txBox="1">
                          <a:spLocks noChangeArrowheads="1"/>
                        </p:cNvSpPr>
                        <p:nvPr/>
                      </p:nvSpPr>
                      <p:spPr bwMode="auto">
                        <a:xfrm>
                          <a:off x="5070" y="3275"/>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000000"/>
                              </a:solidFill>
                            </a:rPr>
                            <a:t>H</a:t>
                          </a:r>
                        </a:p>
                      </p:txBody>
                    </p:sp>
                  </p:grpSp>
                </p:grpSp>
                <p:sp>
                  <p:nvSpPr>
                    <p:cNvPr id="123938" name="Line 387"/>
                    <p:cNvSpPr>
                      <a:spLocks noChangeShapeType="1"/>
                    </p:cNvSpPr>
                    <p:nvPr/>
                  </p:nvSpPr>
                  <p:spPr bwMode="auto">
                    <a:xfrm flipH="1">
                      <a:off x="4012" y="3872"/>
                      <a:ext cx="29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39" name="Freeform 389"/>
                    <p:cNvSpPr>
                      <a:spLocks/>
                    </p:cNvSpPr>
                    <p:nvPr/>
                  </p:nvSpPr>
                  <p:spPr bwMode="auto">
                    <a:xfrm>
                      <a:off x="4317" y="3749"/>
                      <a:ext cx="98" cy="129"/>
                    </a:xfrm>
                    <a:custGeom>
                      <a:avLst/>
                      <a:gdLst>
                        <a:gd name="T0" fmla="*/ 98 w 98"/>
                        <a:gd name="T1" fmla="*/ 0 h 129"/>
                        <a:gd name="T2" fmla="*/ 0 w 98"/>
                        <a:gd name="T3" fmla="*/ 129 h 129"/>
                        <a:gd name="T4" fmla="*/ 98 w 98"/>
                        <a:gd name="T5" fmla="*/ 0 h 129"/>
                        <a:gd name="T6" fmla="*/ 0 60000 65536"/>
                        <a:gd name="T7" fmla="*/ 0 60000 65536"/>
                        <a:gd name="T8" fmla="*/ 0 60000 65536"/>
                        <a:gd name="T9" fmla="*/ 0 w 98"/>
                        <a:gd name="T10" fmla="*/ 0 h 129"/>
                        <a:gd name="T11" fmla="*/ 98 w 98"/>
                        <a:gd name="T12" fmla="*/ 129 h 129"/>
                      </a:gdLst>
                      <a:ahLst/>
                      <a:cxnLst>
                        <a:cxn ang="T6">
                          <a:pos x="T0" y="T1"/>
                        </a:cxn>
                        <a:cxn ang="T7">
                          <a:pos x="T2" y="T3"/>
                        </a:cxn>
                        <a:cxn ang="T8">
                          <a:pos x="T4" y="T5"/>
                        </a:cxn>
                      </a:cxnLst>
                      <a:rect l="T9" t="T10" r="T11" b="T12"/>
                      <a:pathLst>
                        <a:path w="98" h="129">
                          <a:moveTo>
                            <a:pt x="98" y="0"/>
                          </a:moveTo>
                          <a:lnTo>
                            <a:pt x="0" y="129"/>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940" name="Freeform 398"/>
                    <p:cNvSpPr>
                      <a:spLocks/>
                    </p:cNvSpPr>
                    <p:nvPr/>
                  </p:nvSpPr>
                  <p:spPr bwMode="auto">
                    <a:xfrm>
                      <a:off x="3903" y="3749"/>
                      <a:ext cx="121" cy="153"/>
                    </a:xfrm>
                    <a:custGeom>
                      <a:avLst/>
                      <a:gdLst>
                        <a:gd name="T0" fmla="*/ 0 w 121"/>
                        <a:gd name="T1" fmla="*/ 0 h 153"/>
                        <a:gd name="T2" fmla="*/ 6 w 121"/>
                        <a:gd name="T3" fmla="*/ 0 h 153"/>
                        <a:gd name="T4" fmla="*/ 11 w 121"/>
                        <a:gd name="T5" fmla="*/ 0 h 153"/>
                        <a:gd name="T6" fmla="*/ 121 w 121"/>
                        <a:gd name="T7" fmla="*/ 110 h 153"/>
                        <a:gd name="T8" fmla="*/ 103 w 121"/>
                        <a:gd name="T9" fmla="*/ 123 h 153"/>
                        <a:gd name="T10" fmla="*/ 98 w 121"/>
                        <a:gd name="T11" fmla="*/ 153 h 153"/>
                        <a:gd name="T12" fmla="*/ 0 w 121"/>
                        <a:gd name="T13" fmla="*/ 0 h 153"/>
                        <a:gd name="T14" fmla="*/ 0 w 121"/>
                        <a:gd name="T15" fmla="*/ 0 h 153"/>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53"/>
                        <a:gd name="T26" fmla="*/ 121 w 121"/>
                        <a:gd name="T27" fmla="*/ 153 h 1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53">
                          <a:moveTo>
                            <a:pt x="0" y="0"/>
                          </a:moveTo>
                          <a:lnTo>
                            <a:pt x="6" y="0"/>
                          </a:lnTo>
                          <a:lnTo>
                            <a:pt x="11" y="0"/>
                          </a:lnTo>
                          <a:lnTo>
                            <a:pt x="121" y="110"/>
                          </a:lnTo>
                          <a:lnTo>
                            <a:pt x="103" y="123"/>
                          </a:lnTo>
                          <a:lnTo>
                            <a:pt x="98" y="1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23935" name="Rectangle 528"/>
                  <p:cNvSpPr>
                    <a:spLocks noChangeArrowheads="1"/>
                  </p:cNvSpPr>
                  <p:nvPr/>
                </p:nvSpPr>
                <p:spPr bwMode="auto">
                  <a:xfrm>
                    <a:off x="4112" y="3973"/>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H</a:t>
                    </a:r>
                  </a:p>
                </p:txBody>
              </p:sp>
              <p:sp>
                <p:nvSpPr>
                  <p:cNvPr id="123936" name="Rectangle 529"/>
                  <p:cNvSpPr>
                    <a:spLocks noChangeArrowheads="1"/>
                  </p:cNvSpPr>
                  <p:nvPr/>
                </p:nvSpPr>
                <p:spPr bwMode="auto">
                  <a:xfrm>
                    <a:off x="4352" y="3969"/>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H</a:t>
                    </a:r>
                  </a:p>
                </p:txBody>
              </p:sp>
            </p:grpSp>
            <p:sp>
              <p:nvSpPr>
                <p:cNvPr id="123933" name="Text Box 533"/>
                <p:cNvSpPr txBox="1">
                  <a:spLocks noChangeArrowheads="1"/>
                </p:cNvSpPr>
                <p:nvPr/>
              </p:nvSpPr>
              <p:spPr bwMode="auto">
                <a:xfrm>
                  <a:off x="4782" y="2679"/>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t>O</a:t>
                  </a:r>
                </a:p>
              </p:txBody>
            </p:sp>
          </p:grpSp>
        </p:grpSp>
        <p:sp>
          <p:nvSpPr>
            <p:cNvPr id="123926" name="Line 402"/>
            <p:cNvSpPr>
              <a:spLocks noChangeShapeType="1"/>
            </p:cNvSpPr>
            <p:nvPr/>
          </p:nvSpPr>
          <p:spPr bwMode="auto">
            <a:xfrm>
              <a:off x="4033" y="3625"/>
              <a:ext cx="1" cy="1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27" name="Line 412"/>
            <p:cNvSpPr>
              <a:spLocks noChangeShapeType="1"/>
            </p:cNvSpPr>
            <p:nvPr/>
          </p:nvSpPr>
          <p:spPr bwMode="auto">
            <a:xfrm flipV="1">
              <a:off x="3900" y="3623"/>
              <a:ext cx="13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28" name="Rectangle 527"/>
            <p:cNvSpPr>
              <a:spLocks noChangeArrowheads="1"/>
            </p:cNvSpPr>
            <p:nvPr/>
          </p:nvSpPr>
          <p:spPr bwMode="auto">
            <a:xfrm>
              <a:off x="4024" y="3969"/>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O</a:t>
              </a:r>
            </a:p>
          </p:txBody>
        </p:sp>
      </p:grpSp>
      <p:grpSp>
        <p:nvGrpSpPr>
          <p:cNvPr id="123915" name="Group 541"/>
          <p:cNvGrpSpPr>
            <a:grpSpLocks/>
          </p:cNvGrpSpPr>
          <p:nvPr/>
        </p:nvGrpSpPr>
        <p:grpSpPr bwMode="auto">
          <a:xfrm>
            <a:off x="5156200" y="4483100"/>
            <a:ext cx="520700" cy="857250"/>
            <a:chOff x="2456" y="2816"/>
            <a:chExt cx="328" cy="540"/>
          </a:xfrm>
        </p:grpSpPr>
        <p:sp>
          <p:nvSpPr>
            <p:cNvPr id="123923" name="Freeform 539"/>
            <p:cNvSpPr>
              <a:spLocks/>
            </p:cNvSpPr>
            <p:nvPr/>
          </p:nvSpPr>
          <p:spPr bwMode="auto">
            <a:xfrm>
              <a:off x="2456" y="2816"/>
              <a:ext cx="296" cy="512"/>
            </a:xfrm>
            <a:custGeom>
              <a:avLst/>
              <a:gdLst>
                <a:gd name="T0" fmla="*/ 296 w 296"/>
                <a:gd name="T1" fmla="*/ 0 h 512"/>
                <a:gd name="T2" fmla="*/ 56 w 296"/>
                <a:gd name="T3" fmla="*/ 128 h 512"/>
                <a:gd name="T4" fmla="*/ 16 w 296"/>
                <a:gd name="T5" fmla="*/ 368 h 512"/>
                <a:gd name="T6" fmla="*/ 152 w 296"/>
                <a:gd name="T7" fmla="*/ 488 h 512"/>
                <a:gd name="T8" fmla="*/ 272 w 296"/>
                <a:gd name="T9" fmla="*/ 512 h 512"/>
                <a:gd name="T10" fmla="*/ 0 60000 65536"/>
                <a:gd name="T11" fmla="*/ 0 60000 65536"/>
                <a:gd name="T12" fmla="*/ 0 60000 65536"/>
                <a:gd name="T13" fmla="*/ 0 60000 65536"/>
                <a:gd name="T14" fmla="*/ 0 60000 65536"/>
                <a:gd name="T15" fmla="*/ 0 w 296"/>
                <a:gd name="T16" fmla="*/ 0 h 512"/>
                <a:gd name="T17" fmla="*/ 296 w 296"/>
                <a:gd name="T18" fmla="*/ 512 h 512"/>
              </a:gdLst>
              <a:ahLst/>
              <a:cxnLst>
                <a:cxn ang="T10">
                  <a:pos x="T0" y="T1"/>
                </a:cxn>
                <a:cxn ang="T11">
                  <a:pos x="T2" y="T3"/>
                </a:cxn>
                <a:cxn ang="T12">
                  <a:pos x="T4" y="T5"/>
                </a:cxn>
                <a:cxn ang="T13">
                  <a:pos x="T6" y="T7"/>
                </a:cxn>
                <a:cxn ang="T14">
                  <a:pos x="T8" y="T9"/>
                </a:cxn>
              </a:cxnLst>
              <a:rect l="T15" t="T16" r="T17" b="T18"/>
              <a:pathLst>
                <a:path w="296" h="512">
                  <a:moveTo>
                    <a:pt x="296" y="0"/>
                  </a:moveTo>
                  <a:cubicBezTo>
                    <a:pt x="199" y="33"/>
                    <a:pt x="103" y="67"/>
                    <a:pt x="56" y="128"/>
                  </a:cubicBezTo>
                  <a:cubicBezTo>
                    <a:pt x="9" y="189"/>
                    <a:pt x="0" y="308"/>
                    <a:pt x="16" y="368"/>
                  </a:cubicBezTo>
                  <a:cubicBezTo>
                    <a:pt x="32" y="428"/>
                    <a:pt x="109" y="464"/>
                    <a:pt x="152" y="488"/>
                  </a:cubicBezTo>
                  <a:cubicBezTo>
                    <a:pt x="195" y="512"/>
                    <a:pt x="251" y="511"/>
                    <a:pt x="272" y="512"/>
                  </a:cubicBezTo>
                </a:path>
              </a:pathLst>
            </a:custGeom>
            <a:noFill/>
            <a:ln w="38100">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23924" name="Line 540"/>
            <p:cNvSpPr>
              <a:spLocks noChangeShapeType="1"/>
            </p:cNvSpPr>
            <p:nvPr/>
          </p:nvSpPr>
          <p:spPr bwMode="auto">
            <a:xfrm rot="367735">
              <a:off x="2664" y="3324"/>
              <a:ext cx="120" cy="32"/>
            </a:xfrm>
            <a:prstGeom prst="line">
              <a:avLst/>
            </a:prstGeom>
            <a:noFill/>
            <a:ln w="9525">
              <a:solidFill>
                <a:srgbClr val="3333FF"/>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GB"/>
            </a:p>
          </p:txBody>
        </p:sp>
      </p:grpSp>
      <p:sp>
        <p:nvSpPr>
          <p:cNvPr id="123916" name="AutoShape 545"/>
          <p:cNvSpPr>
            <a:spLocks noChangeArrowheads="1"/>
          </p:cNvSpPr>
          <p:nvPr/>
        </p:nvSpPr>
        <p:spPr bwMode="auto">
          <a:xfrm>
            <a:off x="8534400" y="1625600"/>
            <a:ext cx="342900" cy="3416300"/>
          </a:xfrm>
          <a:prstGeom prst="downArrow">
            <a:avLst>
              <a:gd name="adj1" fmla="val 50000"/>
              <a:gd name="adj2" fmla="val 249074"/>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23917" name="Text Box 547"/>
          <p:cNvSpPr txBox="1">
            <a:spLocks noChangeArrowheads="1"/>
          </p:cNvSpPr>
          <p:nvPr/>
        </p:nvSpPr>
        <p:spPr bwMode="auto">
          <a:xfrm>
            <a:off x="238125" y="1755775"/>
            <a:ext cx="4075113"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DNA polymerases add dNTPs to the 3</a:t>
            </a:r>
            <a:r>
              <a:rPr lang="ja-JP" altLang="en-US" sz="1800">
                <a:latin typeface="Calibri" pitchFamily="34" charset="0"/>
              </a:rPr>
              <a:t>’</a:t>
            </a:r>
            <a:r>
              <a:rPr lang="en-US" altLang="ja-JP" sz="1800">
                <a:latin typeface="Calibri" pitchFamily="34" charset="0"/>
              </a:rPr>
              <a:t> end of a DNA molecule.</a:t>
            </a:r>
          </a:p>
          <a:p>
            <a:pPr eaLnBrk="1" hangingPunct="1"/>
            <a:endParaRPr lang="en-US" sz="1800">
              <a:latin typeface="Calibri" pitchFamily="34" charset="0"/>
            </a:endParaRPr>
          </a:p>
          <a:p>
            <a:pPr eaLnBrk="1" hangingPunct="1"/>
            <a:r>
              <a:rPr lang="en-US" sz="1800">
                <a:latin typeface="Calibri" pitchFamily="34" charset="0"/>
              </a:rPr>
              <a:t>DNA (and RNA) synthesis occurs in 5</a:t>
            </a:r>
            <a:r>
              <a:rPr lang="ja-JP" altLang="en-US" sz="1800">
                <a:latin typeface="Calibri" pitchFamily="34" charset="0"/>
              </a:rPr>
              <a:t>’</a:t>
            </a:r>
            <a:r>
              <a:rPr lang="en-US" altLang="ja-JP" sz="1800">
                <a:latin typeface="Calibri" pitchFamily="34" charset="0"/>
              </a:rPr>
              <a:t> to 3</a:t>
            </a:r>
            <a:r>
              <a:rPr lang="ja-JP" altLang="en-US" sz="1800">
                <a:latin typeface="Calibri" pitchFamily="34" charset="0"/>
              </a:rPr>
              <a:t>’</a:t>
            </a:r>
            <a:r>
              <a:rPr lang="en-US" altLang="ja-JP" sz="1800">
                <a:latin typeface="Calibri" pitchFamily="34" charset="0"/>
              </a:rPr>
              <a:t> direction.</a:t>
            </a:r>
          </a:p>
          <a:p>
            <a:pPr eaLnBrk="1" hangingPunct="1"/>
            <a:endParaRPr lang="en-US" sz="1800">
              <a:latin typeface="Calibri" pitchFamily="34" charset="0"/>
            </a:endParaRPr>
          </a:p>
          <a:p>
            <a:pPr eaLnBrk="1" hangingPunct="1"/>
            <a:r>
              <a:rPr lang="en-US" sz="1800">
                <a:latin typeface="Calibri" pitchFamily="34" charset="0"/>
              </a:rPr>
              <a:t>Energy is released by hydrolysis of the triphosphate. This drives the reaction.</a:t>
            </a:r>
          </a:p>
        </p:txBody>
      </p:sp>
      <p:sp>
        <p:nvSpPr>
          <p:cNvPr id="123918" name="Line 548"/>
          <p:cNvSpPr>
            <a:spLocks noChangeShapeType="1"/>
          </p:cNvSpPr>
          <p:nvPr/>
        </p:nvSpPr>
        <p:spPr bwMode="auto">
          <a:xfrm>
            <a:off x="5619750" y="2482850"/>
            <a:ext cx="292100" cy="1587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919" name="Line 549"/>
          <p:cNvSpPr>
            <a:spLocks noChangeShapeType="1"/>
          </p:cNvSpPr>
          <p:nvPr/>
        </p:nvSpPr>
        <p:spPr bwMode="auto">
          <a:xfrm>
            <a:off x="6096000" y="3886200"/>
            <a:ext cx="292100" cy="1524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920" name="Line 550"/>
          <p:cNvSpPr>
            <a:spLocks noChangeShapeType="1"/>
          </p:cNvSpPr>
          <p:nvPr/>
        </p:nvSpPr>
        <p:spPr bwMode="auto">
          <a:xfrm flipV="1">
            <a:off x="5111750" y="2495550"/>
            <a:ext cx="336550" cy="1397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921" name="Line 551"/>
          <p:cNvSpPr>
            <a:spLocks noChangeShapeType="1"/>
          </p:cNvSpPr>
          <p:nvPr/>
        </p:nvSpPr>
        <p:spPr bwMode="auto">
          <a:xfrm flipV="1">
            <a:off x="5562600" y="3892550"/>
            <a:ext cx="336550" cy="1397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922" name="Line 552"/>
          <p:cNvSpPr>
            <a:spLocks noChangeShapeType="1"/>
          </p:cNvSpPr>
          <p:nvPr/>
        </p:nvSpPr>
        <p:spPr bwMode="auto">
          <a:xfrm flipV="1">
            <a:off x="5746750" y="1492250"/>
            <a:ext cx="120650" cy="184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85725" y="152400"/>
            <a:ext cx="9229725" cy="1143000"/>
          </a:xfrm>
        </p:spPr>
        <p:txBody>
          <a:bodyPr/>
          <a:lstStyle/>
          <a:p>
            <a:pPr eaLnBrk="1" hangingPunct="1"/>
            <a:r>
              <a:rPr lang="en-US" smtClean="0">
                <a:solidFill>
                  <a:srgbClr val="800000"/>
                </a:solidFill>
                <a:ea typeface="ＭＳ Ｐゴシック" pitchFamily="34" charset="-128"/>
              </a:rPr>
              <a:t>Drugs used as chain terminators I</a:t>
            </a:r>
          </a:p>
        </p:txBody>
      </p:sp>
      <p:sp>
        <p:nvSpPr>
          <p:cNvPr id="125954" name="Text Box 6"/>
          <p:cNvSpPr txBox="1">
            <a:spLocks noChangeArrowheads="1"/>
          </p:cNvSpPr>
          <p:nvPr/>
        </p:nvSpPr>
        <p:spPr bwMode="auto">
          <a:xfrm>
            <a:off x="1217613" y="5122863"/>
            <a:ext cx="275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latin typeface="Calibri" pitchFamily="34" charset="0"/>
              </a:rPr>
              <a:t>dideoxycytosine (ddC)</a:t>
            </a:r>
          </a:p>
        </p:txBody>
      </p:sp>
      <p:sp>
        <p:nvSpPr>
          <p:cNvPr id="125955" name="Text Box 8"/>
          <p:cNvSpPr txBox="1">
            <a:spLocks noChangeArrowheads="1"/>
          </p:cNvSpPr>
          <p:nvPr/>
        </p:nvSpPr>
        <p:spPr bwMode="auto">
          <a:xfrm>
            <a:off x="5219700" y="5087938"/>
            <a:ext cx="2668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800">
                <a:latin typeface="Calibri" pitchFamily="34" charset="0"/>
              </a:rPr>
              <a:t>azidothymidine (AZT)</a:t>
            </a:r>
          </a:p>
        </p:txBody>
      </p:sp>
      <p:sp>
        <p:nvSpPr>
          <p:cNvPr id="125956" name="Text Box 14"/>
          <p:cNvSpPr txBox="1">
            <a:spLocks noChangeArrowheads="1"/>
          </p:cNvSpPr>
          <p:nvPr/>
        </p:nvSpPr>
        <p:spPr bwMode="auto">
          <a:xfrm>
            <a:off x="5300663" y="5567363"/>
            <a:ext cx="3200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Drug for HIV (Zidovudine)</a:t>
            </a:r>
          </a:p>
        </p:txBody>
      </p:sp>
      <p:sp>
        <p:nvSpPr>
          <p:cNvPr id="125957" name="Rectangle 18"/>
          <p:cNvSpPr>
            <a:spLocks noChangeArrowheads="1"/>
          </p:cNvSpPr>
          <p:nvPr/>
        </p:nvSpPr>
        <p:spPr bwMode="auto">
          <a:xfrm>
            <a:off x="1309688" y="5532438"/>
            <a:ext cx="314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atin typeface="Calibri" pitchFamily="34" charset="0"/>
              </a:rPr>
              <a:t>Drug for HIV (zalcitabine)</a:t>
            </a:r>
          </a:p>
        </p:txBody>
      </p:sp>
      <p:grpSp>
        <p:nvGrpSpPr>
          <p:cNvPr id="125958" name="Group 79"/>
          <p:cNvGrpSpPr>
            <a:grpSpLocks/>
          </p:cNvGrpSpPr>
          <p:nvPr/>
        </p:nvGrpSpPr>
        <p:grpSpPr bwMode="auto">
          <a:xfrm>
            <a:off x="1717675" y="1893888"/>
            <a:ext cx="2147888" cy="2814637"/>
            <a:chOff x="207" y="977"/>
            <a:chExt cx="1353" cy="1773"/>
          </a:xfrm>
        </p:grpSpPr>
        <p:sp>
          <p:nvSpPr>
            <p:cNvPr id="126022" name="Freeform 23"/>
            <p:cNvSpPr>
              <a:spLocks/>
            </p:cNvSpPr>
            <p:nvPr/>
          </p:nvSpPr>
          <p:spPr bwMode="auto">
            <a:xfrm>
              <a:off x="660" y="2500"/>
              <a:ext cx="341" cy="1"/>
            </a:xfrm>
            <a:custGeom>
              <a:avLst/>
              <a:gdLst>
                <a:gd name="T0" fmla="*/ 341 w 341"/>
                <a:gd name="T1" fmla="*/ 0 h 1"/>
                <a:gd name="T2" fmla="*/ 0 w 341"/>
                <a:gd name="T3" fmla="*/ 0 h 1"/>
                <a:gd name="T4" fmla="*/ 341 w 341"/>
                <a:gd name="T5" fmla="*/ 0 h 1"/>
                <a:gd name="T6" fmla="*/ 0 60000 65536"/>
                <a:gd name="T7" fmla="*/ 0 60000 65536"/>
                <a:gd name="T8" fmla="*/ 0 60000 65536"/>
                <a:gd name="T9" fmla="*/ 0 w 341"/>
                <a:gd name="T10" fmla="*/ 0 h 1"/>
                <a:gd name="T11" fmla="*/ 341 w 341"/>
                <a:gd name="T12" fmla="*/ 1 h 1"/>
              </a:gdLst>
              <a:ahLst/>
              <a:cxnLst>
                <a:cxn ang="T6">
                  <a:pos x="T0" y="T1"/>
                </a:cxn>
                <a:cxn ang="T7">
                  <a:pos x="T2" y="T3"/>
                </a:cxn>
                <a:cxn ang="T8">
                  <a:pos x="T4" y="T5"/>
                </a:cxn>
              </a:cxnLst>
              <a:rect l="T9" t="T10" r="T11" b="T12"/>
              <a:pathLst>
                <a:path w="341" h="1">
                  <a:moveTo>
                    <a:pt x="341" y="0"/>
                  </a:moveTo>
                  <a:lnTo>
                    <a:pt x="0" y="0"/>
                  </a:lnTo>
                  <a:lnTo>
                    <a:pt x="3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23" name="Freeform 24"/>
            <p:cNvSpPr>
              <a:spLocks/>
            </p:cNvSpPr>
            <p:nvPr/>
          </p:nvSpPr>
          <p:spPr bwMode="auto">
            <a:xfrm>
              <a:off x="646" y="2486"/>
              <a:ext cx="369" cy="36"/>
            </a:xfrm>
            <a:custGeom>
              <a:avLst/>
              <a:gdLst>
                <a:gd name="T0" fmla="*/ 349 w 369"/>
                <a:gd name="T1" fmla="*/ 0 h 36"/>
                <a:gd name="T2" fmla="*/ 369 w 369"/>
                <a:gd name="T3" fmla="*/ 14 h 36"/>
                <a:gd name="T4" fmla="*/ 362 w 369"/>
                <a:gd name="T5" fmla="*/ 36 h 36"/>
                <a:gd name="T6" fmla="*/ 7 w 369"/>
                <a:gd name="T7" fmla="*/ 36 h 36"/>
                <a:gd name="T8" fmla="*/ 0 w 369"/>
                <a:gd name="T9" fmla="*/ 14 h 36"/>
                <a:gd name="T10" fmla="*/ 20 w 369"/>
                <a:gd name="T11" fmla="*/ 0 h 36"/>
                <a:gd name="T12" fmla="*/ 349 w 369"/>
                <a:gd name="T13" fmla="*/ 0 h 36"/>
                <a:gd name="T14" fmla="*/ 349 w 369"/>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69"/>
                <a:gd name="T25" fmla="*/ 0 h 36"/>
                <a:gd name="T26" fmla="*/ 369 w 36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9" h="36">
                  <a:moveTo>
                    <a:pt x="349" y="0"/>
                  </a:moveTo>
                  <a:lnTo>
                    <a:pt x="369" y="14"/>
                  </a:lnTo>
                  <a:lnTo>
                    <a:pt x="362" y="36"/>
                  </a:lnTo>
                  <a:lnTo>
                    <a:pt x="7" y="36"/>
                  </a:lnTo>
                  <a:lnTo>
                    <a:pt x="0" y="14"/>
                  </a:lnTo>
                  <a:lnTo>
                    <a:pt x="20" y="0"/>
                  </a:lnTo>
                  <a:lnTo>
                    <a:pt x="3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24" name="Freeform 25"/>
            <p:cNvSpPr>
              <a:spLocks/>
            </p:cNvSpPr>
            <p:nvPr/>
          </p:nvSpPr>
          <p:spPr bwMode="auto">
            <a:xfrm>
              <a:off x="539" y="2256"/>
              <a:ext cx="235" cy="101"/>
            </a:xfrm>
            <a:custGeom>
              <a:avLst/>
              <a:gdLst>
                <a:gd name="T0" fmla="*/ 0 w 235"/>
                <a:gd name="T1" fmla="*/ 101 h 101"/>
                <a:gd name="T2" fmla="*/ 235 w 235"/>
                <a:gd name="T3" fmla="*/ 0 h 101"/>
                <a:gd name="T4" fmla="*/ 0 w 235"/>
                <a:gd name="T5" fmla="*/ 101 h 101"/>
                <a:gd name="T6" fmla="*/ 0 60000 65536"/>
                <a:gd name="T7" fmla="*/ 0 60000 65536"/>
                <a:gd name="T8" fmla="*/ 0 60000 65536"/>
                <a:gd name="T9" fmla="*/ 0 w 235"/>
                <a:gd name="T10" fmla="*/ 0 h 101"/>
                <a:gd name="T11" fmla="*/ 235 w 235"/>
                <a:gd name="T12" fmla="*/ 101 h 101"/>
              </a:gdLst>
              <a:ahLst/>
              <a:cxnLst>
                <a:cxn ang="T6">
                  <a:pos x="T0" y="T1"/>
                </a:cxn>
                <a:cxn ang="T7">
                  <a:pos x="T2" y="T3"/>
                </a:cxn>
                <a:cxn ang="T8">
                  <a:pos x="T4" y="T5"/>
                </a:cxn>
              </a:cxnLst>
              <a:rect l="T9" t="T10" r="T11" b="T12"/>
              <a:pathLst>
                <a:path w="235" h="101">
                  <a:moveTo>
                    <a:pt x="0" y="101"/>
                  </a:moveTo>
                  <a:lnTo>
                    <a:pt x="235" y="0"/>
                  </a:lnTo>
                  <a:lnTo>
                    <a:pt x="0"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25" name="Freeform 26"/>
            <p:cNvSpPr>
              <a:spLocks/>
            </p:cNvSpPr>
            <p:nvPr/>
          </p:nvSpPr>
          <p:spPr bwMode="auto">
            <a:xfrm>
              <a:off x="539" y="2249"/>
              <a:ext cx="235" cy="108"/>
            </a:xfrm>
            <a:custGeom>
              <a:avLst/>
              <a:gdLst>
                <a:gd name="T0" fmla="*/ 0 w 235"/>
                <a:gd name="T1" fmla="*/ 108 h 108"/>
                <a:gd name="T2" fmla="*/ 0 w 235"/>
                <a:gd name="T3" fmla="*/ 101 h 108"/>
                <a:gd name="T4" fmla="*/ 235 w 235"/>
                <a:gd name="T5" fmla="*/ 0 h 108"/>
                <a:gd name="T6" fmla="*/ 235 w 235"/>
                <a:gd name="T7" fmla="*/ 15 h 108"/>
                <a:gd name="T8" fmla="*/ 0 w 235"/>
                <a:gd name="T9" fmla="*/ 108 h 108"/>
                <a:gd name="T10" fmla="*/ 0 60000 65536"/>
                <a:gd name="T11" fmla="*/ 0 60000 65536"/>
                <a:gd name="T12" fmla="*/ 0 60000 65536"/>
                <a:gd name="T13" fmla="*/ 0 60000 65536"/>
                <a:gd name="T14" fmla="*/ 0 60000 65536"/>
                <a:gd name="T15" fmla="*/ 0 w 235"/>
                <a:gd name="T16" fmla="*/ 0 h 108"/>
                <a:gd name="T17" fmla="*/ 235 w 235"/>
                <a:gd name="T18" fmla="*/ 108 h 108"/>
              </a:gdLst>
              <a:ahLst/>
              <a:cxnLst>
                <a:cxn ang="T10">
                  <a:pos x="T0" y="T1"/>
                </a:cxn>
                <a:cxn ang="T11">
                  <a:pos x="T2" y="T3"/>
                </a:cxn>
                <a:cxn ang="T12">
                  <a:pos x="T4" y="T5"/>
                </a:cxn>
                <a:cxn ang="T13">
                  <a:pos x="T6" y="T7"/>
                </a:cxn>
                <a:cxn ang="T14">
                  <a:pos x="T8" y="T9"/>
                </a:cxn>
              </a:cxnLst>
              <a:rect l="T15" t="T16" r="T17" b="T18"/>
              <a:pathLst>
                <a:path w="235" h="108">
                  <a:moveTo>
                    <a:pt x="0" y="108"/>
                  </a:moveTo>
                  <a:lnTo>
                    <a:pt x="0" y="101"/>
                  </a:lnTo>
                  <a:lnTo>
                    <a:pt x="235" y="0"/>
                  </a:lnTo>
                  <a:lnTo>
                    <a:pt x="235" y="15"/>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26" name="Freeform 27"/>
            <p:cNvSpPr>
              <a:spLocks/>
            </p:cNvSpPr>
            <p:nvPr/>
          </p:nvSpPr>
          <p:spPr bwMode="auto">
            <a:xfrm>
              <a:off x="532" y="2357"/>
              <a:ext cx="121" cy="150"/>
            </a:xfrm>
            <a:custGeom>
              <a:avLst/>
              <a:gdLst>
                <a:gd name="T0" fmla="*/ 121 w 121"/>
                <a:gd name="T1" fmla="*/ 150 h 150"/>
                <a:gd name="T2" fmla="*/ 0 w 121"/>
                <a:gd name="T3" fmla="*/ 0 h 150"/>
                <a:gd name="T4" fmla="*/ 121 w 121"/>
                <a:gd name="T5" fmla="*/ 150 h 150"/>
                <a:gd name="T6" fmla="*/ 0 60000 65536"/>
                <a:gd name="T7" fmla="*/ 0 60000 65536"/>
                <a:gd name="T8" fmla="*/ 0 60000 65536"/>
                <a:gd name="T9" fmla="*/ 0 w 121"/>
                <a:gd name="T10" fmla="*/ 0 h 150"/>
                <a:gd name="T11" fmla="*/ 121 w 121"/>
                <a:gd name="T12" fmla="*/ 150 h 150"/>
              </a:gdLst>
              <a:ahLst/>
              <a:cxnLst>
                <a:cxn ang="T6">
                  <a:pos x="T0" y="T1"/>
                </a:cxn>
                <a:cxn ang="T7">
                  <a:pos x="T2" y="T3"/>
                </a:cxn>
                <a:cxn ang="T8">
                  <a:pos x="T4" y="T5"/>
                </a:cxn>
              </a:cxnLst>
              <a:rect l="T9" t="T10" r="T11" b="T12"/>
              <a:pathLst>
                <a:path w="121" h="150">
                  <a:moveTo>
                    <a:pt x="121" y="150"/>
                  </a:moveTo>
                  <a:lnTo>
                    <a:pt x="0" y="0"/>
                  </a:lnTo>
                  <a:lnTo>
                    <a:pt x="121"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27" name="Line 28"/>
            <p:cNvSpPr>
              <a:spLocks noChangeShapeType="1"/>
            </p:cNvSpPr>
            <p:nvPr/>
          </p:nvSpPr>
          <p:spPr bwMode="auto">
            <a:xfrm flipH="1">
              <a:off x="653" y="2500"/>
              <a:ext cx="34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6028" name="Line 29"/>
            <p:cNvSpPr>
              <a:spLocks noChangeShapeType="1"/>
            </p:cNvSpPr>
            <p:nvPr/>
          </p:nvSpPr>
          <p:spPr bwMode="auto">
            <a:xfrm flipH="1" flipV="1">
              <a:off x="532" y="2357"/>
              <a:ext cx="114" cy="1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6029" name="Freeform 30"/>
            <p:cNvSpPr>
              <a:spLocks/>
            </p:cNvSpPr>
            <p:nvPr/>
          </p:nvSpPr>
          <p:spPr bwMode="auto">
            <a:xfrm>
              <a:off x="526" y="2357"/>
              <a:ext cx="140" cy="179"/>
            </a:xfrm>
            <a:custGeom>
              <a:avLst/>
              <a:gdLst>
                <a:gd name="T0" fmla="*/ 0 w 140"/>
                <a:gd name="T1" fmla="*/ 0 h 179"/>
                <a:gd name="T2" fmla="*/ 6 w 140"/>
                <a:gd name="T3" fmla="*/ 0 h 179"/>
                <a:gd name="T4" fmla="*/ 13 w 140"/>
                <a:gd name="T5" fmla="*/ 0 h 179"/>
                <a:gd name="T6" fmla="*/ 140 w 140"/>
                <a:gd name="T7" fmla="*/ 129 h 179"/>
                <a:gd name="T8" fmla="*/ 120 w 140"/>
                <a:gd name="T9" fmla="*/ 143 h 179"/>
                <a:gd name="T10" fmla="*/ 114 w 140"/>
                <a:gd name="T11" fmla="*/ 179 h 179"/>
                <a:gd name="T12" fmla="*/ 0 w 140"/>
                <a:gd name="T13" fmla="*/ 0 h 179"/>
                <a:gd name="T14" fmla="*/ 0 w 140"/>
                <a:gd name="T15" fmla="*/ 0 h 179"/>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79"/>
                <a:gd name="T26" fmla="*/ 140 w 140"/>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79">
                  <a:moveTo>
                    <a:pt x="0" y="0"/>
                  </a:moveTo>
                  <a:lnTo>
                    <a:pt x="6" y="0"/>
                  </a:lnTo>
                  <a:lnTo>
                    <a:pt x="13" y="0"/>
                  </a:lnTo>
                  <a:lnTo>
                    <a:pt x="140" y="129"/>
                  </a:lnTo>
                  <a:lnTo>
                    <a:pt x="120" y="143"/>
                  </a:lnTo>
                  <a:lnTo>
                    <a:pt x="114" y="17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30" name="Freeform 31"/>
            <p:cNvSpPr>
              <a:spLocks/>
            </p:cNvSpPr>
            <p:nvPr/>
          </p:nvSpPr>
          <p:spPr bwMode="auto">
            <a:xfrm>
              <a:off x="1022" y="2536"/>
              <a:ext cx="1" cy="64"/>
            </a:xfrm>
            <a:custGeom>
              <a:avLst/>
              <a:gdLst>
                <a:gd name="T0" fmla="*/ 0 w 1"/>
                <a:gd name="T1" fmla="*/ 64 h 64"/>
                <a:gd name="T2" fmla="*/ 0 w 1"/>
                <a:gd name="T3" fmla="*/ 0 h 64"/>
                <a:gd name="T4" fmla="*/ 0 w 1"/>
                <a:gd name="T5" fmla="*/ 64 h 64"/>
                <a:gd name="T6" fmla="*/ 0 60000 65536"/>
                <a:gd name="T7" fmla="*/ 0 60000 65536"/>
                <a:gd name="T8" fmla="*/ 0 60000 65536"/>
                <a:gd name="T9" fmla="*/ 0 w 1"/>
                <a:gd name="T10" fmla="*/ 0 h 64"/>
                <a:gd name="T11" fmla="*/ 1 w 1"/>
                <a:gd name="T12" fmla="*/ 64 h 64"/>
              </a:gdLst>
              <a:ahLst/>
              <a:cxnLst>
                <a:cxn ang="T6">
                  <a:pos x="T0" y="T1"/>
                </a:cxn>
                <a:cxn ang="T7">
                  <a:pos x="T2" y="T3"/>
                </a:cxn>
                <a:cxn ang="T8">
                  <a:pos x="T4" y="T5"/>
                </a:cxn>
              </a:cxnLst>
              <a:rect l="T9" t="T10" r="T11" b="T12"/>
              <a:pathLst>
                <a:path w="1" h="64">
                  <a:moveTo>
                    <a:pt x="0" y="64"/>
                  </a:moveTo>
                  <a:lnTo>
                    <a:pt x="0" y="0"/>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31" name="Freeform 32"/>
            <p:cNvSpPr>
              <a:spLocks/>
            </p:cNvSpPr>
            <p:nvPr/>
          </p:nvSpPr>
          <p:spPr bwMode="auto">
            <a:xfrm>
              <a:off x="653" y="2536"/>
              <a:ext cx="1" cy="64"/>
            </a:xfrm>
            <a:custGeom>
              <a:avLst/>
              <a:gdLst>
                <a:gd name="T0" fmla="*/ 0 w 1"/>
                <a:gd name="T1" fmla="*/ 0 h 64"/>
                <a:gd name="T2" fmla="*/ 0 w 1"/>
                <a:gd name="T3" fmla="*/ 64 h 64"/>
                <a:gd name="T4" fmla="*/ 0 w 1"/>
                <a:gd name="T5" fmla="*/ 0 h 64"/>
                <a:gd name="T6" fmla="*/ 0 60000 65536"/>
                <a:gd name="T7" fmla="*/ 0 60000 65536"/>
                <a:gd name="T8" fmla="*/ 0 60000 65536"/>
                <a:gd name="T9" fmla="*/ 0 w 1"/>
                <a:gd name="T10" fmla="*/ 0 h 64"/>
                <a:gd name="T11" fmla="*/ 1 w 1"/>
                <a:gd name="T12" fmla="*/ 64 h 64"/>
              </a:gdLst>
              <a:ahLst/>
              <a:cxnLst>
                <a:cxn ang="T6">
                  <a:pos x="T0" y="T1"/>
                </a:cxn>
                <a:cxn ang="T7">
                  <a:pos x="T2" y="T3"/>
                </a:cxn>
                <a:cxn ang="T8">
                  <a:pos x="T4" y="T5"/>
                </a:cxn>
              </a:cxnLst>
              <a:rect l="T9" t="T10" r="T11" b="T12"/>
              <a:pathLst>
                <a:path w="1" h="64">
                  <a:moveTo>
                    <a:pt x="0" y="0"/>
                  </a:moveTo>
                  <a:lnTo>
                    <a:pt x="0" y="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32" name="Line 33"/>
            <p:cNvSpPr>
              <a:spLocks noChangeShapeType="1"/>
            </p:cNvSpPr>
            <p:nvPr/>
          </p:nvSpPr>
          <p:spPr bwMode="auto">
            <a:xfrm flipV="1">
              <a:off x="1015" y="2529"/>
              <a:ext cx="1" cy="6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6033" name="Line 34"/>
            <p:cNvSpPr>
              <a:spLocks noChangeShapeType="1"/>
            </p:cNvSpPr>
            <p:nvPr/>
          </p:nvSpPr>
          <p:spPr bwMode="auto">
            <a:xfrm>
              <a:off x="646" y="2529"/>
              <a:ext cx="1" cy="6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6034" name="Freeform 35"/>
            <p:cNvSpPr>
              <a:spLocks/>
            </p:cNvSpPr>
            <p:nvPr/>
          </p:nvSpPr>
          <p:spPr bwMode="auto">
            <a:xfrm>
              <a:off x="532" y="2156"/>
              <a:ext cx="1" cy="201"/>
            </a:xfrm>
            <a:custGeom>
              <a:avLst/>
              <a:gdLst>
                <a:gd name="T0" fmla="*/ 0 w 1"/>
                <a:gd name="T1" fmla="*/ 201 h 201"/>
                <a:gd name="T2" fmla="*/ 0 w 1"/>
                <a:gd name="T3" fmla="*/ 0 h 201"/>
                <a:gd name="T4" fmla="*/ 0 w 1"/>
                <a:gd name="T5" fmla="*/ 201 h 201"/>
                <a:gd name="T6" fmla="*/ 0 60000 65536"/>
                <a:gd name="T7" fmla="*/ 0 60000 65536"/>
                <a:gd name="T8" fmla="*/ 0 60000 65536"/>
                <a:gd name="T9" fmla="*/ 0 w 1"/>
                <a:gd name="T10" fmla="*/ 0 h 201"/>
                <a:gd name="T11" fmla="*/ 1 w 1"/>
                <a:gd name="T12" fmla="*/ 201 h 201"/>
              </a:gdLst>
              <a:ahLst/>
              <a:cxnLst>
                <a:cxn ang="T6">
                  <a:pos x="T0" y="T1"/>
                </a:cxn>
                <a:cxn ang="T7">
                  <a:pos x="T2" y="T3"/>
                </a:cxn>
                <a:cxn ang="T8">
                  <a:pos x="T4" y="T5"/>
                </a:cxn>
              </a:cxnLst>
              <a:rect l="T9" t="T10" r="T11" b="T12"/>
              <a:pathLst>
                <a:path w="1" h="201">
                  <a:moveTo>
                    <a:pt x="0" y="201"/>
                  </a:moveTo>
                  <a:lnTo>
                    <a:pt x="0" y="0"/>
                  </a:lnTo>
                  <a:lnTo>
                    <a:pt x="0"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35" name="Freeform 36"/>
            <p:cNvSpPr>
              <a:spLocks/>
            </p:cNvSpPr>
            <p:nvPr/>
          </p:nvSpPr>
          <p:spPr bwMode="auto">
            <a:xfrm>
              <a:off x="405" y="2070"/>
              <a:ext cx="127" cy="86"/>
            </a:xfrm>
            <a:custGeom>
              <a:avLst/>
              <a:gdLst>
                <a:gd name="T0" fmla="*/ 0 w 127"/>
                <a:gd name="T1" fmla="*/ 0 h 86"/>
                <a:gd name="T2" fmla="*/ 127 w 127"/>
                <a:gd name="T3" fmla="*/ 86 h 86"/>
                <a:gd name="T4" fmla="*/ 0 w 127"/>
                <a:gd name="T5" fmla="*/ 0 h 86"/>
                <a:gd name="T6" fmla="*/ 0 60000 65536"/>
                <a:gd name="T7" fmla="*/ 0 60000 65536"/>
                <a:gd name="T8" fmla="*/ 0 60000 65536"/>
                <a:gd name="T9" fmla="*/ 0 w 127"/>
                <a:gd name="T10" fmla="*/ 0 h 86"/>
                <a:gd name="T11" fmla="*/ 127 w 127"/>
                <a:gd name="T12" fmla="*/ 86 h 86"/>
              </a:gdLst>
              <a:ahLst/>
              <a:cxnLst>
                <a:cxn ang="T6">
                  <a:pos x="T0" y="T1"/>
                </a:cxn>
                <a:cxn ang="T7">
                  <a:pos x="T2" y="T3"/>
                </a:cxn>
                <a:cxn ang="T8">
                  <a:pos x="T4" y="T5"/>
                </a:cxn>
              </a:cxnLst>
              <a:rect l="T9" t="T10" r="T11" b="T12"/>
              <a:pathLst>
                <a:path w="127" h="86">
                  <a:moveTo>
                    <a:pt x="0" y="0"/>
                  </a:moveTo>
                  <a:lnTo>
                    <a:pt x="127"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36" name="Freeform 37"/>
            <p:cNvSpPr>
              <a:spLocks/>
            </p:cNvSpPr>
            <p:nvPr/>
          </p:nvSpPr>
          <p:spPr bwMode="auto">
            <a:xfrm>
              <a:off x="398" y="2063"/>
              <a:ext cx="141" cy="100"/>
            </a:xfrm>
            <a:custGeom>
              <a:avLst/>
              <a:gdLst>
                <a:gd name="T0" fmla="*/ 0 w 141"/>
                <a:gd name="T1" fmla="*/ 14 h 100"/>
                <a:gd name="T2" fmla="*/ 7 w 141"/>
                <a:gd name="T3" fmla="*/ 0 h 100"/>
                <a:gd name="T4" fmla="*/ 141 w 141"/>
                <a:gd name="T5" fmla="*/ 93 h 100"/>
                <a:gd name="T6" fmla="*/ 134 w 141"/>
                <a:gd name="T7" fmla="*/ 100 h 100"/>
                <a:gd name="T8" fmla="*/ 0 w 141"/>
                <a:gd name="T9" fmla="*/ 14 h 100"/>
                <a:gd name="T10" fmla="*/ 0 60000 65536"/>
                <a:gd name="T11" fmla="*/ 0 60000 65536"/>
                <a:gd name="T12" fmla="*/ 0 60000 65536"/>
                <a:gd name="T13" fmla="*/ 0 60000 65536"/>
                <a:gd name="T14" fmla="*/ 0 60000 65536"/>
                <a:gd name="T15" fmla="*/ 0 w 141"/>
                <a:gd name="T16" fmla="*/ 0 h 100"/>
                <a:gd name="T17" fmla="*/ 141 w 141"/>
                <a:gd name="T18" fmla="*/ 100 h 100"/>
              </a:gdLst>
              <a:ahLst/>
              <a:cxnLst>
                <a:cxn ang="T10">
                  <a:pos x="T0" y="T1"/>
                </a:cxn>
                <a:cxn ang="T11">
                  <a:pos x="T2" y="T3"/>
                </a:cxn>
                <a:cxn ang="T12">
                  <a:pos x="T4" y="T5"/>
                </a:cxn>
                <a:cxn ang="T13">
                  <a:pos x="T6" y="T7"/>
                </a:cxn>
                <a:cxn ang="T14">
                  <a:pos x="T8" y="T9"/>
                </a:cxn>
              </a:cxnLst>
              <a:rect l="T15" t="T16" r="T17" b="T18"/>
              <a:pathLst>
                <a:path w="141" h="100">
                  <a:moveTo>
                    <a:pt x="0" y="14"/>
                  </a:moveTo>
                  <a:lnTo>
                    <a:pt x="7" y="0"/>
                  </a:lnTo>
                  <a:lnTo>
                    <a:pt x="141" y="93"/>
                  </a:lnTo>
                  <a:lnTo>
                    <a:pt x="134" y="10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37" name="Freeform 38"/>
            <p:cNvSpPr>
              <a:spLocks/>
            </p:cNvSpPr>
            <p:nvPr/>
          </p:nvSpPr>
          <p:spPr bwMode="auto">
            <a:xfrm>
              <a:off x="941" y="1404"/>
              <a:ext cx="1" cy="251"/>
            </a:xfrm>
            <a:custGeom>
              <a:avLst/>
              <a:gdLst>
                <a:gd name="T0" fmla="*/ 0 w 1"/>
                <a:gd name="T1" fmla="*/ 251 h 251"/>
                <a:gd name="T2" fmla="*/ 0 w 1"/>
                <a:gd name="T3" fmla="*/ 0 h 251"/>
                <a:gd name="T4" fmla="*/ 0 w 1"/>
                <a:gd name="T5" fmla="*/ 251 h 251"/>
                <a:gd name="T6" fmla="*/ 0 60000 65536"/>
                <a:gd name="T7" fmla="*/ 0 60000 65536"/>
                <a:gd name="T8" fmla="*/ 0 60000 65536"/>
                <a:gd name="T9" fmla="*/ 0 w 1"/>
                <a:gd name="T10" fmla="*/ 0 h 251"/>
                <a:gd name="T11" fmla="*/ 1 w 1"/>
                <a:gd name="T12" fmla="*/ 251 h 251"/>
              </a:gdLst>
              <a:ahLst/>
              <a:cxnLst>
                <a:cxn ang="T6">
                  <a:pos x="T0" y="T1"/>
                </a:cxn>
                <a:cxn ang="T7">
                  <a:pos x="T2" y="T3"/>
                </a:cxn>
                <a:cxn ang="T8">
                  <a:pos x="T4" y="T5"/>
                </a:cxn>
              </a:cxnLst>
              <a:rect l="T9" t="T10" r="T11" b="T12"/>
              <a:pathLst>
                <a:path w="1" h="251">
                  <a:moveTo>
                    <a:pt x="0" y="251"/>
                  </a:moveTo>
                  <a:lnTo>
                    <a:pt x="0" y="0"/>
                  </a:lnTo>
                  <a:lnTo>
                    <a:pt x="0" y="2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38" name="Line 39"/>
            <p:cNvSpPr>
              <a:spLocks noChangeShapeType="1"/>
            </p:cNvSpPr>
            <p:nvPr/>
          </p:nvSpPr>
          <p:spPr bwMode="auto">
            <a:xfrm flipV="1">
              <a:off x="532" y="2156"/>
              <a:ext cx="1" cy="19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6039" name="Line 40"/>
            <p:cNvSpPr>
              <a:spLocks noChangeShapeType="1"/>
            </p:cNvSpPr>
            <p:nvPr/>
          </p:nvSpPr>
          <p:spPr bwMode="auto">
            <a:xfrm flipV="1">
              <a:off x="934" y="1397"/>
              <a:ext cx="1" cy="2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6040" name="Freeform 41"/>
            <p:cNvSpPr>
              <a:spLocks/>
            </p:cNvSpPr>
            <p:nvPr/>
          </p:nvSpPr>
          <p:spPr bwMode="auto">
            <a:xfrm>
              <a:off x="961" y="1418"/>
              <a:ext cx="1" cy="215"/>
            </a:xfrm>
            <a:custGeom>
              <a:avLst/>
              <a:gdLst>
                <a:gd name="T0" fmla="*/ 0 w 1"/>
                <a:gd name="T1" fmla="*/ 215 h 215"/>
                <a:gd name="T2" fmla="*/ 0 w 1"/>
                <a:gd name="T3" fmla="*/ 0 h 215"/>
                <a:gd name="T4" fmla="*/ 0 w 1"/>
                <a:gd name="T5" fmla="*/ 215 h 215"/>
                <a:gd name="T6" fmla="*/ 0 60000 65536"/>
                <a:gd name="T7" fmla="*/ 0 60000 65536"/>
                <a:gd name="T8" fmla="*/ 0 60000 65536"/>
                <a:gd name="T9" fmla="*/ 0 w 1"/>
                <a:gd name="T10" fmla="*/ 0 h 215"/>
                <a:gd name="T11" fmla="*/ 1 w 1"/>
                <a:gd name="T12" fmla="*/ 215 h 215"/>
              </a:gdLst>
              <a:ahLst/>
              <a:cxnLst>
                <a:cxn ang="T6">
                  <a:pos x="T0" y="T1"/>
                </a:cxn>
                <a:cxn ang="T7">
                  <a:pos x="T2" y="T3"/>
                </a:cxn>
                <a:cxn ang="T8">
                  <a:pos x="T4" y="T5"/>
                </a:cxn>
              </a:cxnLst>
              <a:rect l="T9" t="T10" r="T11" b="T12"/>
              <a:pathLst>
                <a:path w="1" h="215">
                  <a:moveTo>
                    <a:pt x="0" y="215"/>
                  </a:moveTo>
                  <a:lnTo>
                    <a:pt x="0" y="0"/>
                  </a:lnTo>
                  <a:lnTo>
                    <a:pt x="0"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41" name="Freeform 42"/>
            <p:cNvSpPr>
              <a:spLocks/>
            </p:cNvSpPr>
            <p:nvPr/>
          </p:nvSpPr>
          <p:spPr bwMode="auto">
            <a:xfrm>
              <a:off x="941" y="1655"/>
              <a:ext cx="127" cy="86"/>
            </a:xfrm>
            <a:custGeom>
              <a:avLst/>
              <a:gdLst>
                <a:gd name="T0" fmla="*/ 127 w 127"/>
                <a:gd name="T1" fmla="*/ 86 h 86"/>
                <a:gd name="T2" fmla="*/ 0 w 127"/>
                <a:gd name="T3" fmla="*/ 0 h 86"/>
                <a:gd name="T4" fmla="*/ 127 w 127"/>
                <a:gd name="T5" fmla="*/ 86 h 86"/>
                <a:gd name="T6" fmla="*/ 0 60000 65536"/>
                <a:gd name="T7" fmla="*/ 0 60000 65536"/>
                <a:gd name="T8" fmla="*/ 0 60000 65536"/>
                <a:gd name="T9" fmla="*/ 0 w 127"/>
                <a:gd name="T10" fmla="*/ 0 h 86"/>
                <a:gd name="T11" fmla="*/ 127 w 127"/>
                <a:gd name="T12" fmla="*/ 86 h 86"/>
              </a:gdLst>
              <a:ahLst/>
              <a:cxnLst>
                <a:cxn ang="T6">
                  <a:pos x="T0" y="T1"/>
                </a:cxn>
                <a:cxn ang="T7">
                  <a:pos x="T2" y="T3"/>
                </a:cxn>
                <a:cxn ang="T8">
                  <a:pos x="T4" y="T5"/>
                </a:cxn>
              </a:cxnLst>
              <a:rect l="T9" t="T10" r="T11" b="T12"/>
              <a:pathLst>
                <a:path w="127" h="86">
                  <a:moveTo>
                    <a:pt x="127" y="86"/>
                  </a:moveTo>
                  <a:lnTo>
                    <a:pt x="0" y="0"/>
                  </a:lnTo>
                  <a:lnTo>
                    <a:pt x="127"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42" name="Freeform 43"/>
            <p:cNvSpPr>
              <a:spLocks/>
            </p:cNvSpPr>
            <p:nvPr/>
          </p:nvSpPr>
          <p:spPr bwMode="auto">
            <a:xfrm>
              <a:off x="934" y="1647"/>
              <a:ext cx="141" cy="101"/>
            </a:xfrm>
            <a:custGeom>
              <a:avLst/>
              <a:gdLst>
                <a:gd name="T0" fmla="*/ 141 w 141"/>
                <a:gd name="T1" fmla="*/ 94 h 101"/>
                <a:gd name="T2" fmla="*/ 134 w 141"/>
                <a:gd name="T3" fmla="*/ 101 h 101"/>
                <a:gd name="T4" fmla="*/ 0 w 141"/>
                <a:gd name="T5" fmla="*/ 8 h 101"/>
                <a:gd name="T6" fmla="*/ 7 w 141"/>
                <a:gd name="T7" fmla="*/ 0 h 101"/>
                <a:gd name="T8" fmla="*/ 141 w 141"/>
                <a:gd name="T9" fmla="*/ 94 h 101"/>
                <a:gd name="T10" fmla="*/ 0 60000 65536"/>
                <a:gd name="T11" fmla="*/ 0 60000 65536"/>
                <a:gd name="T12" fmla="*/ 0 60000 65536"/>
                <a:gd name="T13" fmla="*/ 0 60000 65536"/>
                <a:gd name="T14" fmla="*/ 0 60000 65536"/>
                <a:gd name="T15" fmla="*/ 0 w 141"/>
                <a:gd name="T16" fmla="*/ 0 h 101"/>
                <a:gd name="T17" fmla="*/ 141 w 141"/>
                <a:gd name="T18" fmla="*/ 101 h 101"/>
              </a:gdLst>
              <a:ahLst/>
              <a:cxnLst>
                <a:cxn ang="T10">
                  <a:pos x="T0" y="T1"/>
                </a:cxn>
                <a:cxn ang="T11">
                  <a:pos x="T2" y="T3"/>
                </a:cxn>
                <a:cxn ang="T12">
                  <a:pos x="T4" y="T5"/>
                </a:cxn>
                <a:cxn ang="T13">
                  <a:pos x="T6" y="T7"/>
                </a:cxn>
                <a:cxn ang="T14">
                  <a:pos x="T8" y="T9"/>
                </a:cxn>
              </a:cxnLst>
              <a:rect l="T15" t="T16" r="T17" b="T18"/>
              <a:pathLst>
                <a:path w="141" h="101">
                  <a:moveTo>
                    <a:pt x="141" y="94"/>
                  </a:moveTo>
                  <a:lnTo>
                    <a:pt x="134" y="101"/>
                  </a:lnTo>
                  <a:lnTo>
                    <a:pt x="0" y="8"/>
                  </a:lnTo>
                  <a:lnTo>
                    <a:pt x="7" y="0"/>
                  </a:lnTo>
                  <a:lnTo>
                    <a:pt x="141"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43" name="Freeform 44"/>
            <p:cNvSpPr>
              <a:spLocks/>
            </p:cNvSpPr>
            <p:nvPr/>
          </p:nvSpPr>
          <p:spPr bwMode="auto">
            <a:xfrm>
              <a:off x="1196" y="1655"/>
              <a:ext cx="120" cy="78"/>
            </a:xfrm>
            <a:custGeom>
              <a:avLst/>
              <a:gdLst>
                <a:gd name="T0" fmla="*/ 120 w 120"/>
                <a:gd name="T1" fmla="*/ 0 h 78"/>
                <a:gd name="T2" fmla="*/ 0 w 120"/>
                <a:gd name="T3" fmla="*/ 78 h 78"/>
                <a:gd name="T4" fmla="*/ 120 w 120"/>
                <a:gd name="T5" fmla="*/ 0 h 78"/>
                <a:gd name="T6" fmla="*/ 0 60000 65536"/>
                <a:gd name="T7" fmla="*/ 0 60000 65536"/>
                <a:gd name="T8" fmla="*/ 0 60000 65536"/>
                <a:gd name="T9" fmla="*/ 0 w 120"/>
                <a:gd name="T10" fmla="*/ 0 h 78"/>
                <a:gd name="T11" fmla="*/ 120 w 120"/>
                <a:gd name="T12" fmla="*/ 78 h 78"/>
              </a:gdLst>
              <a:ahLst/>
              <a:cxnLst>
                <a:cxn ang="T6">
                  <a:pos x="T0" y="T1"/>
                </a:cxn>
                <a:cxn ang="T7">
                  <a:pos x="T2" y="T3"/>
                </a:cxn>
                <a:cxn ang="T8">
                  <a:pos x="T4" y="T5"/>
                </a:cxn>
              </a:cxnLst>
              <a:rect l="T9" t="T10" r="T11" b="T12"/>
              <a:pathLst>
                <a:path w="120" h="78">
                  <a:moveTo>
                    <a:pt x="120" y="0"/>
                  </a:moveTo>
                  <a:lnTo>
                    <a:pt x="0" y="78"/>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44" name="Freeform 45"/>
            <p:cNvSpPr>
              <a:spLocks/>
            </p:cNvSpPr>
            <p:nvPr/>
          </p:nvSpPr>
          <p:spPr bwMode="auto">
            <a:xfrm>
              <a:off x="1196" y="1647"/>
              <a:ext cx="127" cy="86"/>
            </a:xfrm>
            <a:custGeom>
              <a:avLst/>
              <a:gdLst>
                <a:gd name="T0" fmla="*/ 120 w 127"/>
                <a:gd name="T1" fmla="*/ 0 h 86"/>
                <a:gd name="T2" fmla="*/ 127 w 127"/>
                <a:gd name="T3" fmla="*/ 8 h 86"/>
                <a:gd name="T4" fmla="*/ 6 w 127"/>
                <a:gd name="T5" fmla="*/ 86 h 86"/>
                <a:gd name="T6" fmla="*/ 0 w 127"/>
                <a:gd name="T7" fmla="*/ 79 h 86"/>
                <a:gd name="T8" fmla="*/ 120 w 127"/>
                <a:gd name="T9" fmla="*/ 0 h 86"/>
                <a:gd name="T10" fmla="*/ 0 60000 65536"/>
                <a:gd name="T11" fmla="*/ 0 60000 65536"/>
                <a:gd name="T12" fmla="*/ 0 60000 65536"/>
                <a:gd name="T13" fmla="*/ 0 60000 65536"/>
                <a:gd name="T14" fmla="*/ 0 60000 65536"/>
                <a:gd name="T15" fmla="*/ 0 w 127"/>
                <a:gd name="T16" fmla="*/ 0 h 86"/>
                <a:gd name="T17" fmla="*/ 127 w 127"/>
                <a:gd name="T18" fmla="*/ 86 h 86"/>
              </a:gdLst>
              <a:ahLst/>
              <a:cxnLst>
                <a:cxn ang="T10">
                  <a:pos x="T0" y="T1"/>
                </a:cxn>
                <a:cxn ang="T11">
                  <a:pos x="T2" y="T3"/>
                </a:cxn>
                <a:cxn ang="T12">
                  <a:pos x="T4" y="T5"/>
                </a:cxn>
                <a:cxn ang="T13">
                  <a:pos x="T6" y="T7"/>
                </a:cxn>
                <a:cxn ang="T14">
                  <a:pos x="T8" y="T9"/>
                </a:cxn>
              </a:cxnLst>
              <a:rect l="T15" t="T16" r="T17" b="T18"/>
              <a:pathLst>
                <a:path w="127" h="86">
                  <a:moveTo>
                    <a:pt x="120" y="0"/>
                  </a:moveTo>
                  <a:lnTo>
                    <a:pt x="127" y="8"/>
                  </a:lnTo>
                  <a:lnTo>
                    <a:pt x="6" y="86"/>
                  </a:lnTo>
                  <a:lnTo>
                    <a:pt x="0" y="79"/>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45" name="Freeform 46"/>
            <p:cNvSpPr>
              <a:spLocks/>
            </p:cNvSpPr>
            <p:nvPr/>
          </p:nvSpPr>
          <p:spPr bwMode="auto">
            <a:xfrm>
              <a:off x="1316" y="1483"/>
              <a:ext cx="1" cy="172"/>
            </a:xfrm>
            <a:custGeom>
              <a:avLst/>
              <a:gdLst>
                <a:gd name="T0" fmla="*/ 0 w 1"/>
                <a:gd name="T1" fmla="*/ 0 h 172"/>
                <a:gd name="T2" fmla="*/ 0 w 1"/>
                <a:gd name="T3" fmla="*/ 172 h 172"/>
                <a:gd name="T4" fmla="*/ 0 w 1"/>
                <a:gd name="T5" fmla="*/ 0 h 172"/>
                <a:gd name="T6" fmla="*/ 0 60000 65536"/>
                <a:gd name="T7" fmla="*/ 0 60000 65536"/>
                <a:gd name="T8" fmla="*/ 0 60000 65536"/>
                <a:gd name="T9" fmla="*/ 0 w 1"/>
                <a:gd name="T10" fmla="*/ 0 h 172"/>
                <a:gd name="T11" fmla="*/ 1 w 1"/>
                <a:gd name="T12" fmla="*/ 172 h 172"/>
              </a:gdLst>
              <a:ahLst/>
              <a:cxnLst>
                <a:cxn ang="T6">
                  <a:pos x="T0" y="T1"/>
                </a:cxn>
                <a:cxn ang="T7">
                  <a:pos x="T2" y="T3"/>
                </a:cxn>
                <a:cxn ang="T8">
                  <a:pos x="T4" y="T5"/>
                </a:cxn>
              </a:cxnLst>
              <a:rect l="T9" t="T10" r="T11" b="T12"/>
              <a:pathLst>
                <a:path w="1" h="172">
                  <a:moveTo>
                    <a:pt x="0" y="0"/>
                  </a:moveTo>
                  <a:lnTo>
                    <a:pt x="0" y="1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46" name="Line 47"/>
            <p:cNvSpPr>
              <a:spLocks noChangeShapeType="1"/>
            </p:cNvSpPr>
            <p:nvPr/>
          </p:nvSpPr>
          <p:spPr bwMode="auto">
            <a:xfrm flipV="1">
              <a:off x="961" y="1418"/>
              <a:ext cx="1" cy="21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6047" name="Line 48"/>
            <p:cNvSpPr>
              <a:spLocks noChangeShapeType="1"/>
            </p:cNvSpPr>
            <p:nvPr/>
          </p:nvSpPr>
          <p:spPr bwMode="auto">
            <a:xfrm>
              <a:off x="1316" y="1475"/>
              <a:ext cx="1" cy="1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6048" name="Freeform 49"/>
            <p:cNvSpPr>
              <a:spLocks/>
            </p:cNvSpPr>
            <p:nvPr/>
          </p:nvSpPr>
          <p:spPr bwMode="auto">
            <a:xfrm>
              <a:off x="1129" y="1282"/>
              <a:ext cx="134" cy="86"/>
            </a:xfrm>
            <a:custGeom>
              <a:avLst/>
              <a:gdLst>
                <a:gd name="T0" fmla="*/ 134 w 134"/>
                <a:gd name="T1" fmla="*/ 86 h 86"/>
                <a:gd name="T2" fmla="*/ 0 w 134"/>
                <a:gd name="T3" fmla="*/ 0 h 86"/>
                <a:gd name="T4" fmla="*/ 134 w 134"/>
                <a:gd name="T5" fmla="*/ 86 h 86"/>
                <a:gd name="T6" fmla="*/ 0 60000 65536"/>
                <a:gd name="T7" fmla="*/ 0 60000 65536"/>
                <a:gd name="T8" fmla="*/ 0 60000 65536"/>
                <a:gd name="T9" fmla="*/ 0 w 134"/>
                <a:gd name="T10" fmla="*/ 0 h 86"/>
                <a:gd name="T11" fmla="*/ 134 w 134"/>
                <a:gd name="T12" fmla="*/ 86 h 86"/>
              </a:gdLst>
              <a:ahLst/>
              <a:cxnLst>
                <a:cxn ang="T6">
                  <a:pos x="T0" y="T1"/>
                </a:cxn>
                <a:cxn ang="T7">
                  <a:pos x="T2" y="T3"/>
                </a:cxn>
                <a:cxn ang="T8">
                  <a:pos x="T4" y="T5"/>
                </a:cxn>
              </a:cxnLst>
              <a:rect l="T9" t="T10" r="T11" b="T12"/>
              <a:pathLst>
                <a:path w="134" h="86">
                  <a:moveTo>
                    <a:pt x="134" y="86"/>
                  </a:moveTo>
                  <a:lnTo>
                    <a:pt x="0" y="0"/>
                  </a:lnTo>
                  <a:lnTo>
                    <a:pt x="134"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49" name="Freeform 50"/>
            <p:cNvSpPr>
              <a:spLocks/>
            </p:cNvSpPr>
            <p:nvPr/>
          </p:nvSpPr>
          <p:spPr bwMode="auto">
            <a:xfrm>
              <a:off x="1129" y="1275"/>
              <a:ext cx="134" cy="93"/>
            </a:xfrm>
            <a:custGeom>
              <a:avLst/>
              <a:gdLst>
                <a:gd name="T0" fmla="*/ 134 w 134"/>
                <a:gd name="T1" fmla="*/ 86 h 93"/>
                <a:gd name="T2" fmla="*/ 134 w 134"/>
                <a:gd name="T3" fmla="*/ 93 h 93"/>
                <a:gd name="T4" fmla="*/ 0 w 134"/>
                <a:gd name="T5" fmla="*/ 7 h 93"/>
                <a:gd name="T6" fmla="*/ 6 w 134"/>
                <a:gd name="T7" fmla="*/ 0 h 93"/>
                <a:gd name="T8" fmla="*/ 134 w 134"/>
                <a:gd name="T9" fmla="*/ 86 h 93"/>
                <a:gd name="T10" fmla="*/ 0 60000 65536"/>
                <a:gd name="T11" fmla="*/ 0 60000 65536"/>
                <a:gd name="T12" fmla="*/ 0 60000 65536"/>
                <a:gd name="T13" fmla="*/ 0 60000 65536"/>
                <a:gd name="T14" fmla="*/ 0 60000 65536"/>
                <a:gd name="T15" fmla="*/ 0 w 134"/>
                <a:gd name="T16" fmla="*/ 0 h 93"/>
                <a:gd name="T17" fmla="*/ 134 w 134"/>
                <a:gd name="T18" fmla="*/ 93 h 93"/>
              </a:gdLst>
              <a:ahLst/>
              <a:cxnLst>
                <a:cxn ang="T10">
                  <a:pos x="T0" y="T1"/>
                </a:cxn>
                <a:cxn ang="T11">
                  <a:pos x="T2" y="T3"/>
                </a:cxn>
                <a:cxn ang="T12">
                  <a:pos x="T4" y="T5"/>
                </a:cxn>
                <a:cxn ang="T13">
                  <a:pos x="T6" y="T7"/>
                </a:cxn>
                <a:cxn ang="T14">
                  <a:pos x="T8" y="T9"/>
                </a:cxn>
              </a:cxnLst>
              <a:rect l="T15" t="T16" r="T17" b="T18"/>
              <a:pathLst>
                <a:path w="134" h="93">
                  <a:moveTo>
                    <a:pt x="134" y="86"/>
                  </a:moveTo>
                  <a:lnTo>
                    <a:pt x="134" y="93"/>
                  </a:lnTo>
                  <a:lnTo>
                    <a:pt x="0" y="7"/>
                  </a:lnTo>
                  <a:lnTo>
                    <a:pt x="6" y="0"/>
                  </a:lnTo>
                  <a:lnTo>
                    <a:pt x="134"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50" name="Freeform 51"/>
            <p:cNvSpPr>
              <a:spLocks/>
            </p:cNvSpPr>
            <p:nvPr/>
          </p:nvSpPr>
          <p:spPr bwMode="auto">
            <a:xfrm>
              <a:off x="1129" y="1311"/>
              <a:ext cx="120" cy="78"/>
            </a:xfrm>
            <a:custGeom>
              <a:avLst/>
              <a:gdLst>
                <a:gd name="T0" fmla="*/ 0 w 120"/>
                <a:gd name="T1" fmla="*/ 0 h 78"/>
                <a:gd name="T2" fmla="*/ 120 w 120"/>
                <a:gd name="T3" fmla="*/ 78 h 78"/>
                <a:gd name="T4" fmla="*/ 0 w 120"/>
                <a:gd name="T5" fmla="*/ 0 h 78"/>
                <a:gd name="T6" fmla="*/ 0 60000 65536"/>
                <a:gd name="T7" fmla="*/ 0 60000 65536"/>
                <a:gd name="T8" fmla="*/ 0 60000 65536"/>
                <a:gd name="T9" fmla="*/ 0 w 120"/>
                <a:gd name="T10" fmla="*/ 0 h 78"/>
                <a:gd name="T11" fmla="*/ 120 w 120"/>
                <a:gd name="T12" fmla="*/ 78 h 78"/>
              </a:gdLst>
              <a:ahLst/>
              <a:cxnLst>
                <a:cxn ang="T6">
                  <a:pos x="T0" y="T1"/>
                </a:cxn>
                <a:cxn ang="T7">
                  <a:pos x="T2" y="T3"/>
                </a:cxn>
                <a:cxn ang="T8">
                  <a:pos x="T4" y="T5"/>
                </a:cxn>
              </a:cxnLst>
              <a:rect l="T9" t="T10" r="T11" b="T12"/>
              <a:pathLst>
                <a:path w="120" h="78">
                  <a:moveTo>
                    <a:pt x="0" y="0"/>
                  </a:moveTo>
                  <a:lnTo>
                    <a:pt x="120" y="7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51" name="Freeform 52"/>
            <p:cNvSpPr>
              <a:spLocks/>
            </p:cNvSpPr>
            <p:nvPr/>
          </p:nvSpPr>
          <p:spPr bwMode="auto">
            <a:xfrm>
              <a:off x="1129" y="1311"/>
              <a:ext cx="120" cy="86"/>
            </a:xfrm>
            <a:custGeom>
              <a:avLst/>
              <a:gdLst>
                <a:gd name="T0" fmla="*/ 0 w 120"/>
                <a:gd name="T1" fmla="*/ 7 h 86"/>
                <a:gd name="T2" fmla="*/ 0 w 120"/>
                <a:gd name="T3" fmla="*/ 0 h 86"/>
                <a:gd name="T4" fmla="*/ 120 w 120"/>
                <a:gd name="T5" fmla="*/ 78 h 86"/>
                <a:gd name="T6" fmla="*/ 120 w 120"/>
                <a:gd name="T7" fmla="*/ 86 h 86"/>
                <a:gd name="T8" fmla="*/ 0 w 120"/>
                <a:gd name="T9" fmla="*/ 7 h 86"/>
                <a:gd name="T10" fmla="*/ 0 60000 65536"/>
                <a:gd name="T11" fmla="*/ 0 60000 65536"/>
                <a:gd name="T12" fmla="*/ 0 60000 65536"/>
                <a:gd name="T13" fmla="*/ 0 60000 65536"/>
                <a:gd name="T14" fmla="*/ 0 60000 65536"/>
                <a:gd name="T15" fmla="*/ 0 w 120"/>
                <a:gd name="T16" fmla="*/ 0 h 86"/>
                <a:gd name="T17" fmla="*/ 120 w 120"/>
                <a:gd name="T18" fmla="*/ 86 h 86"/>
              </a:gdLst>
              <a:ahLst/>
              <a:cxnLst>
                <a:cxn ang="T10">
                  <a:pos x="T0" y="T1"/>
                </a:cxn>
                <a:cxn ang="T11">
                  <a:pos x="T2" y="T3"/>
                </a:cxn>
                <a:cxn ang="T12">
                  <a:pos x="T4" y="T5"/>
                </a:cxn>
                <a:cxn ang="T13">
                  <a:pos x="T6" y="T7"/>
                </a:cxn>
                <a:cxn ang="T14">
                  <a:pos x="T8" y="T9"/>
                </a:cxn>
              </a:cxnLst>
              <a:rect l="T15" t="T16" r="T17" b="T18"/>
              <a:pathLst>
                <a:path w="120" h="86">
                  <a:moveTo>
                    <a:pt x="0" y="7"/>
                  </a:moveTo>
                  <a:lnTo>
                    <a:pt x="0" y="0"/>
                  </a:lnTo>
                  <a:lnTo>
                    <a:pt x="120" y="78"/>
                  </a:lnTo>
                  <a:lnTo>
                    <a:pt x="120" y="86"/>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52" name="Freeform 53"/>
            <p:cNvSpPr>
              <a:spLocks/>
            </p:cNvSpPr>
            <p:nvPr/>
          </p:nvSpPr>
          <p:spPr bwMode="auto">
            <a:xfrm>
              <a:off x="941" y="1282"/>
              <a:ext cx="188" cy="122"/>
            </a:xfrm>
            <a:custGeom>
              <a:avLst/>
              <a:gdLst>
                <a:gd name="T0" fmla="*/ 0 w 188"/>
                <a:gd name="T1" fmla="*/ 122 h 122"/>
                <a:gd name="T2" fmla="*/ 188 w 188"/>
                <a:gd name="T3" fmla="*/ 0 h 122"/>
                <a:gd name="T4" fmla="*/ 0 w 188"/>
                <a:gd name="T5" fmla="*/ 122 h 122"/>
                <a:gd name="T6" fmla="*/ 0 60000 65536"/>
                <a:gd name="T7" fmla="*/ 0 60000 65536"/>
                <a:gd name="T8" fmla="*/ 0 60000 65536"/>
                <a:gd name="T9" fmla="*/ 0 w 188"/>
                <a:gd name="T10" fmla="*/ 0 h 122"/>
                <a:gd name="T11" fmla="*/ 188 w 188"/>
                <a:gd name="T12" fmla="*/ 122 h 122"/>
              </a:gdLst>
              <a:ahLst/>
              <a:cxnLst>
                <a:cxn ang="T6">
                  <a:pos x="T0" y="T1"/>
                </a:cxn>
                <a:cxn ang="T7">
                  <a:pos x="T2" y="T3"/>
                </a:cxn>
                <a:cxn ang="T8">
                  <a:pos x="T4" y="T5"/>
                </a:cxn>
              </a:cxnLst>
              <a:rect l="T9" t="T10" r="T11" b="T12"/>
              <a:pathLst>
                <a:path w="188" h="122">
                  <a:moveTo>
                    <a:pt x="0" y="122"/>
                  </a:moveTo>
                  <a:lnTo>
                    <a:pt x="188" y="0"/>
                  </a:lnTo>
                  <a:lnTo>
                    <a:pt x="0"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53" name="Freeform 54"/>
            <p:cNvSpPr>
              <a:spLocks/>
            </p:cNvSpPr>
            <p:nvPr/>
          </p:nvSpPr>
          <p:spPr bwMode="auto">
            <a:xfrm>
              <a:off x="934" y="1275"/>
              <a:ext cx="195" cy="129"/>
            </a:xfrm>
            <a:custGeom>
              <a:avLst/>
              <a:gdLst>
                <a:gd name="T0" fmla="*/ 7 w 195"/>
                <a:gd name="T1" fmla="*/ 129 h 129"/>
                <a:gd name="T2" fmla="*/ 0 w 195"/>
                <a:gd name="T3" fmla="*/ 122 h 129"/>
                <a:gd name="T4" fmla="*/ 188 w 195"/>
                <a:gd name="T5" fmla="*/ 0 h 129"/>
                <a:gd name="T6" fmla="*/ 195 w 195"/>
                <a:gd name="T7" fmla="*/ 7 h 129"/>
                <a:gd name="T8" fmla="*/ 7 w 195"/>
                <a:gd name="T9" fmla="*/ 129 h 129"/>
                <a:gd name="T10" fmla="*/ 0 60000 65536"/>
                <a:gd name="T11" fmla="*/ 0 60000 65536"/>
                <a:gd name="T12" fmla="*/ 0 60000 65536"/>
                <a:gd name="T13" fmla="*/ 0 60000 65536"/>
                <a:gd name="T14" fmla="*/ 0 60000 65536"/>
                <a:gd name="T15" fmla="*/ 0 w 195"/>
                <a:gd name="T16" fmla="*/ 0 h 129"/>
                <a:gd name="T17" fmla="*/ 195 w 195"/>
                <a:gd name="T18" fmla="*/ 129 h 129"/>
              </a:gdLst>
              <a:ahLst/>
              <a:cxnLst>
                <a:cxn ang="T10">
                  <a:pos x="T0" y="T1"/>
                </a:cxn>
                <a:cxn ang="T11">
                  <a:pos x="T2" y="T3"/>
                </a:cxn>
                <a:cxn ang="T12">
                  <a:pos x="T4" y="T5"/>
                </a:cxn>
                <a:cxn ang="T13">
                  <a:pos x="T6" y="T7"/>
                </a:cxn>
                <a:cxn ang="T14">
                  <a:pos x="T8" y="T9"/>
                </a:cxn>
              </a:cxnLst>
              <a:rect l="T15" t="T16" r="T17" b="T18"/>
              <a:pathLst>
                <a:path w="195" h="129">
                  <a:moveTo>
                    <a:pt x="7" y="129"/>
                  </a:moveTo>
                  <a:lnTo>
                    <a:pt x="0" y="122"/>
                  </a:lnTo>
                  <a:lnTo>
                    <a:pt x="188" y="0"/>
                  </a:lnTo>
                  <a:lnTo>
                    <a:pt x="195" y="7"/>
                  </a:lnTo>
                  <a:lnTo>
                    <a:pt x="7"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54" name="Freeform 55"/>
            <p:cNvSpPr>
              <a:spLocks/>
            </p:cNvSpPr>
            <p:nvPr/>
          </p:nvSpPr>
          <p:spPr bwMode="auto">
            <a:xfrm>
              <a:off x="1129" y="1124"/>
              <a:ext cx="1" cy="151"/>
            </a:xfrm>
            <a:custGeom>
              <a:avLst/>
              <a:gdLst>
                <a:gd name="T0" fmla="*/ 0 w 1"/>
                <a:gd name="T1" fmla="*/ 151 h 151"/>
                <a:gd name="T2" fmla="*/ 0 w 1"/>
                <a:gd name="T3" fmla="*/ 0 h 151"/>
                <a:gd name="T4" fmla="*/ 0 w 1"/>
                <a:gd name="T5" fmla="*/ 151 h 151"/>
                <a:gd name="T6" fmla="*/ 0 60000 65536"/>
                <a:gd name="T7" fmla="*/ 0 60000 65536"/>
                <a:gd name="T8" fmla="*/ 0 60000 65536"/>
                <a:gd name="T9" fmla="*/ 0 w 1"/>
                <a:gd name="T10" fmla="*/ 0 h 151"/>
                <a:gd name="T11" fmla="*/ 1 w 1"/>
                <a:gd name="T12" fmla="*/ 151 h 151"/>
              </a:gdLst>
              <a:ahLst/>
              <a:cxnLst>
                <a:cxn ang="T6">
                  <a:pos x="T0" y="T1"/>
                </a:cxn>
                <a:cxn ang="T7">
                  <a:pos x="T2" y="T3"/>
                </a:cxn>
                <a:cxn ang="T8">
                  <a:pos x="T4" y="T5"/>
                </a:cxn>
              </a:cxnLst>
              <a:rect l="T9" t="T10" r="T11" b="T12"/>
              <a:pathLst>
                <a:path w="1" h="151">
                  <a:moveTo>
                    <a:pt x="0" y="151"/>
                  </a:moveTo>
                  <a:lnTo>
                    <a:pt x="0" y="0"/>
                  </a:lnTo>
                  <a:lnTo>
                    <a:pt x="0"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55" name="Freeform 56"/>
            <p:cNvSpPr>
              <a:spLocks/>
            </p:cNvSpPr>
            <p:nvPr/>
          </p:nvSpPr>
          <p:spPr bwMode="auto">
            <a:xfrm>
              <a:off x="1129" y="1855"/>
              <a:ext cx="1" cy="502"/>
            </a:xfrm>
            <a:custGeom>
              <a:avLst/>
              <a:gdLst>
                <a:gd name="T0" fmla="*/ 0 w 1"/>
                <a:gd name="T1" fmla="*/ 0 h 502"/>
                <a:gd name="T2" fmla="*/ 0 w 1"/>
                <a:gd name="T3" fmla="*/ 502 h 502"/>
                <a:gd name="T4" fmla="*/ 0 w 1"/>
                <a:gd name="T5" fmla="*/ 0 h 502"/>
                <a:gd name="T6" fmla="*/ 0 60000 65536"/>
                <a:gd name="T7" fmla="*/ 0 60000 65536"/>
                <a:gd name="T8" fmla="*/ 0 60000 65536"/>
                <a:gd name="T9" fmla="*/ 0 w 1"/>
                <a:gd name="T10" fmla="*/ 0 h 502"/>
                <a:gd name="T11" fmla="*/ 1 w 1"/>
                <a:gd name="T12" fmla="*/ 502 h 502"/>
              </a:gdLst>
              <a:ahLst/>
              <a:cxnLst>
                <a:cxn ang="T6">
                  <a:pos x="T0" y="T1"/>
                </a:cxn>
                <a:cxn ang="T7">
                  <a:pos x="T2" y="T3"/>
                </a:cxn>
                <a:cxn ang="T8">
                  <a:pos x="T4" y="T5"/>
                </a:cxn>
              </a:cxnLst>
              <a:rect l="T9" t="T10" r="T11" b="T12"/>
              <a:pathLst>
                <a:path w="1" h="502">
                  <a:moveTo>
                    <a:pt x="0" y="0"/>
                  </a:moveTo>
                  <a:lnTo>
                    <a:pt x="0" y="50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56" name="Line 57"/>
            <p:cNvSpPr>
              <a:spLocks noChangeShapeType="1"/>
            </p:cNvSpPr>
            <p:nvPr/>
          </p:nvSpPr>
          <p:spPr bwMode="auto">
            <a:xfrm flipV="1">
              <a:off x="1122" y="1117"/>
              <a:ext cx="1" cy="15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6057" name="Line 58"/>
            <p:cNvSpPr>
              <a:spLocks noChangeShapeType="1"/>
            </p:cNvSpPr>
            <p:nvPr/>
          </p:nvSpPr>
          <p:spPr bwMode="auto">
            <a:xfrm>
              <a:off x="1122" y="1855"/>
              <a:ext cx="7" cy="49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6058" name="Freeform 59"/>
            <p:cNvSpPr>
              <a:spLocks/>
            </p:cNvSpPr>
            <p:nvPr/>
          </p:nvSpPr>
          <p:spPr bwMode="auto">
            <a:xfrm>
              <a:off x="1316" y="1633"/>
              <a:ext cx="148" cy="100"/>
            </a:xfrm>
            <a:custGeom>
              <a:avLst/>
              <a:gdLst>
                <a:gd name="T0" fmla="*/ 148 w 148"/>
                <a:gd name="T1" fmla="*/ 100 h 100"/>
                <a:gd name="T2" fmla="*/ 0 w 148"/>
                <a:gd name="T3" fmla="*/ 0 h 100"/>
                <a:gd name="T4" fmla="*/ 148 w 148"/>
                <a:gd name="T5" fmla="*/ 100 h 100"/>
                <a:gd name="T6" fmla="*/ 0 60000 65536"/>
                <a:gd name="T7" fmla="*/ 0 60000 65536"/>
                <a:gd name="T8" fmla="*/ 0 60000 65536"/>
                <a:gd name="T9" fmla="*/ 0 w 148"/>
                <a:gd name="T10" fmla="*/ 0 h 100"/>
                <a:gd name="T11" fmla="*/ 148 w 148"/>
                <a:gd name="T12" fmla="*/ 100 h 100"/>
              </a:gdLst>
              <a:ahLst/>
              <a:cxnLst>
                <a:cxn ang="T6">
                  <a:pos x="T0" y="T1"/>
                </a:cxn>
                <a:cxn ang="T7">
                  <a:pos x="T2" y="T3"/>
                </a:cxn>
                <a:cxn ang="T8">
                  <a:pos x="T4" y="T5"/>
                </a:cxn>
              </a:cxnLst>
              <a:rect l="T9" t="T10" r="T11" b="T12"/>
              <a:pathLst>
                <a:path w="148" h="100">
                  <a:moveTo>
                    <a:pt x="148" y="100"/>
                  </a:moveTo>
                  <a:lnTo>
                    <a:pt x="0" y="0"/>
                  </a:lnTo>
                  <a:lnTo>
                    <a:pt x="148"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59" name="Freeform 60"/>
            <p:cNvSpPr>
              <a:spLocks/>
            </p:cNvSpPr>
            <p:nvPr/>
          </p:nvSpPr>
          <p:spPr bwMode="auto">
            <a:xfrm>
              <a:off x="1316" y="1633"/>
              <a:ext cx="148" cy="100"/>
            </a:xfrm>
            <a:custGeom>
              <a:avLst/>
              <a:gdLst>
                <a:gd name="T0" fmla="*/ 148 w 148"/>
                <a:gd name="T1" fmla="*/ 93 h 100"/>
                <a:gd name="T2" fmla="*/ 141 w 148"/>
                <a:gd name="T3" fmla="*/ 100 h 100"/>
                <a:gd name="T4" fmla="*/ 0 w 148"/>
                <a:gd name="T5" fmla="*/ 7 h 100"/>
                <a:gd name="T6" fmla="*/ 7 w 148"/>
                <a:gd name="T7" fmla="*/ 0 h 100"/>
                <a:gd name="T8" fmla="*/ 148 w 148"/>
                <a:gd name="T9" fmla="*/ 93 h 100"/>
                <a:gd name="T10" fmla="*/ 0 60000 65536"/>
                <a:gd name="T11" fmla="*/ 0 60000 65536"/>
                <a:gd name="T12" fmla="*/ 0 60000 65536"/>
                <a:gd name="T13" fmla="*/ 0 60000 65536"/>
                <a:gd name="T14" fmla="*/ 0 60000 65536"/>
                <a:gd name="T15" fmla="*/ 0 w 148"/>
                <a:gd name="T16" fmla="*/ 0 h 100"/>
                <a:gd name="T17" fmla="*/ 148 w 148"/>
                <a:gd name="T18" fmla="*/ 100 h 100"/>
              </a:gdLst>
              <a:ahLst/>
              <a:cxnLst>
                <a:cxn ang="T10">
                  <a:pos x="T0" y="T1"/>
                </a:cxn>
                <a:cxn ang="T11">
                  <a:pos x="T2" y="T3"/>
                </a:cxn>
                <a:cxn ang="T12">
                  <a:pos x="T4" y="T5"/>
                </a:cxn>
                <a:cxn ang="T13">
                  <a:pos x="T6" y="T7"/>
                </a:cxn>
                <a:cxn ang="T14">
                  <a:pos x="T8" y="T9"/>
                </a:cxn>
              </a:cxnLst>
              <a:rect l="T15" t="T16" r="T17" b="T18"/>
              <a:pathLst>
                <a:path w="148" h="100">
                  <a:moveTo>
                    <a:pt x="148" y="93"/>
                  </a:moveTo>
                  <a:lnTo>
                    <a:pt x="141" y="100"/>
                  </a:lnTo>
                  <a:lnTo>
                    <a:pt x="0" y="7"/>
                  </a:lnTo>
                  <a:lnTo>
                    <a:pt x="7" y="0"/>
                  </a:lnTo>
                  <a:lnTo>
                    <a:pt x="148"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60" name="Freeform 61"/>
            <p:cNvSpPr>
              <a:spLocks/>
            </p:cNvSpPr>
            <p:nvPr/>
          </p:nvSpPr>
          <p:spPr bwMode="auto">
            <a:xfrm>
              <a:off x="1303" y="1662"/>
              <a:ext cx="147" cy="93"/>
            </a:xfrm>
            <a:custGeom>
              <a:avLst/>
              <a:gdLst>
                <a:gd name="T0" fmla="*/ 147 w 147"/>
                <a:gd name="T1" fmla="*/ 93 h 93"/>
                <a:gd name="T2" fmla="*/ 0 w 147"/>
                <a:gd name="T3" fmla="*/ 0 h 93"/>
                <a:gd name="T4" fmla="*/ 147 w 147"/>
                <a:gd name="T5" fmla="*/ 93 h 93"/>
                <a:gd name="T6" fmla="*/ 0 60000 65536"/>
                <a:gd name="T7" fmla="*/ 0 60000 65536"/>
                <a:gd name="T8" fmla="*/ 0 60000 65536"/>
                <a:gd name="T9" fmla="*/ 0 w 147"/>
                <a:gd name="T10" fmla="*/ 0 h 93"/>
                <a:gd name="T11" fmla="*/ 147 w 147"/>
                <a:gd name="T12" fmla="*/ 93 h 93"/>
              </a:gdLst>
              <a:ahLst/>
              <a:cxnLst>
                <a:cxn ang="T6">
                  <a:pos x="T0" y="T1"/>
                </a:cxn>
                <a:cxn ang="T7">
                  <a:pos x="T2" y="T3"/>
                </a:cxn>
                <a:cxn ang="T8">
                  <a:pos x="T4" y="T5"/>
                </a:cxn>
              </a:cxnLst>
              <a:rect l="T9" t="T10" r="T11" b="T12"/>
              <a:pathLst>
                <a:path w="147" h="93">
                  <a:moveTo>
                    <a:pt x="147" y="93"/>
                  </a:moveTo>
                  <a:lnTo>
                    <a:pt x="0" y="0"/>
                  </a:lnTo>
                  <a:lnTo>
                    <a:pt x="147"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61" name="Freeform 62"/>
            <p:cNvSpPr>
              <a:spLocks/>
            </p:cNvSpPr>
            <p:nvPr/>
          </p:nvSpPr>
          <p:spPr bwMode="auto">
            <a:xfrm>
              <a:off x="1303" y="1655"/>
              <a:ext cx="147" cy="107"/>
            </a:xfrm>
            <a:custGeom>
              <a:avLst/>
              <a:gdLst>
                <a:gd name="T0" fmla="*/ 147 w 147"/>
                <a:gd name="T1" fmla="*/ 100 h 107"/>
                <a:gd name="T2" fmla="*/ 147 w 147"/>
                <a:gd name="T3" fmla="*/ 107 h 107"/>
                <a:gd name="T4" fmla="*/ 0 w 147"/>
                <a:gd name="T5" fmla="*/ 7 h 107"/>
                <a:gd name="T6" fmla="*/ 0 w 147"/>
                <a:gd name="T7" fmla="*/ 0 h 107"/>
                <a:gd name="T8" fmla="*/ 147 w 147"/>
                <a:gd name="T9" fmla="*/ 100 h 107"/>
                <a:gd name="T10" fmla="*/ 0 60000 65536"/>
                <a:gd name="T11" fmla="*/ 0 60000 65536"/>
                <a:gd name="T12" fmla="*/ 0 60000 65536"/>
                <a:gd name="T13" fmla="*/ 0 60000 65536"/>
                <a:gd name="T14" fmla="*/ 0 60000 65536"/>
                <a:gd name="T15" fmla="*/ 0 w 147"/>
                <a:gd name="T16" fmla="*/ 0 h 107"/>
                <a:gd name="T17" fmla="*/ 147 w 147"/>
                <a:gd name="T18" fmla="*/ 107 h 107"/>
              </a:gdLst>
              <a:ahLst/>
              <a:cxnLst>
                <a:cxn ang="T10">
                  <a:pos x="T0" y="T1"/>
                </a:cxn>
                <a:cxn ang="T11">
                  <a:pos x="T2" y="T3"/>
                </a:cxn>
                <a:cxn ang="T12">
                  <a:pos x="T4" y="T5"/>
                </a:cxn>
                <a:cxn ang="T13">
                  <a:pos x="T6" y="T7"/>
                </a:cxn>
                <a:cxn ang="T14">
                  <a:pos x="T8" y="T9"/>
                </a:cxn>
              </a:cxnLst>
              <a:rect l="T15" t="T16" r="T17" b="T18"/>
              <a:pathLst>
                <a:path w="147" h="107">
                  <a:moveTo>
                    <a:pt x="147" y="100"/>
                  </a:moveTo>
                  <a:lnTo>
                    <a:pt x="147" y="107"/>
                  </a:lnTo>
                  <a:lnTo>
                    <a:pt x="0" y="7"/>
                  </a:lnTo>
                  <a:lnTo>
                    <a:pt x="0" y="0"/>
                  </a:lnTo>
                  <a:lnTo>
                    <a:pt x="147"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62" name="Freeform 63"/>
            <p:cNvSpPr>
              <a:spLocks/>
            </p:cNvSpPr>
            <p:nvPr/>
          </p:nvSpPr>
          <p:spPr bwMode="auto">
            <a:xfrm>
              <a:off x="1008" y="2357"/>
              <a:ext cx="114" cy="150"/>
            </a:xfrm>
            <a:custGeom>
              <a:avLst/>
              <a:gdLst>
                <a:gd name="T0" fmla="*/ 114 w 114"/>
                <a:gd name="T1" fmla="*/ 0 h 150"/>
                <a:gd name="T2" fmla="*/ 0 w 114"/>
                <a:gd name="T3" fmla="*/ 150 h 150"/>
                <a:gd name="T4" fmla="*/ 114 w 114"/>
                <a:gd name="T5" fmla="*/ 0 h 150"/>
                <a:gd name="T6" fmla="*/ 0 60000 65536"/>
                <a:gd name="T7" fmla="*/ 0 60000 65536"/>
                <a:gd name="T8" fmla="*/ 0 60000 65536"/>
                <a:gd name="T9" fmla="*/ 0 w 114"/>
                <a:gd name="T10" fmla="*/ 0 h 150"/>
                <a:gd name="T11" fmla="*/ 114 w 114"/>
                <a:gd name="T12" fmla="*/ 150 h 150"/>
              </a:gdLst>
              <a:ahLst/>
              <a:cxnLst>
                <a:cxn ang="T6">
                  <a:pos x="T0" y="T1"/>
                </a:cxn>
                <a:cxn ang="T7">
                  <a:pos x="T2" y="T3"/>
                </a:cxn>
                <a:cxn ang="T8">
                  <a:pos x="T4" y="T5"/>
                </a:cxn>
              </a:cxnLst>
              <a:rect l="T9" t="T10" r="T11" b="T12"/>
              <a:pathLst>
                <a:path w="114" h="150">
                  <a:moveTo>
                    <a:pt x="114" y="0"/>
                  </a:moveTo>
                  <a:lnTo>
                    <a:pt x="0" y="150"/>
                  </a:lnTo>
                  <a:lnTo>
                    <a:pt x="1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63" name="Freeform 64"/>
            <p:cNvSpPr>
              <a:spLocks/>
            </p:cNvSpPr>
            <p:nvPr/>
          </p:nvSpPr>
          <p:spPr bwMode="auto">
            <a:xfrm>
              <a:off x="995" y="2357"/>
              <a:ext cx="134" cy="186"/>
            </a:xfrm>
            <a:custGeom>
              <a:avLst/>
              <a:gdLst>
                <a:gd name="T0" fmla="*/ 120 w 134"/>
                <a:gd name="T1" fmla="*/ 0 h 186"/>
                <a:gd name="T2" fmla="*/ 134 w 134"/>
                <a:gd name="T3" fmla="*/ 0 h 186"/>
                <a:gd name="T4" fmla="*/ 134 w 134"/>
                <a:gd name="T5" fmla="*/ 0 h 186"/>
                <a:gd name="T6" fmla="*/ 27 w 134"/>
                <a:gd name="T7" fmla="*/ 186 h 186"/>
                <a:gd name="T8" fmla="*/ 20 w 134"/>
                <a:gd name="T9" fmla="*/ 143 h 186"/>
                <a:gd name="T10" fmla="*/ 0 w 134"/>
                <a:gd name="T11" fmla="*/ 129 h 186"/>
                <a:gd name="T12" fmla="*/ 120 w 134"/>
                <a:gd name="T13" fmla="*/ 0 h 186"/>
                <a:gd name="T14" fmla="*/ 120 w 134"/>
                <a:gd name="T15" fmla="*/ 0 h 186"/>
                <a:gd name="T16" fmla="*/ 0 60000 65536"/>
                <a:gd name="T17" fmla="*/ 0 60000 65536"/>
                <a:gd name="T18" fmla="*/ 0 60000 65536"/>
                <a:gd name="T19" fmla="*/ 0 60000 65536"/>
                <a:gd name="T20" fmla="*/ 0 60000 65536"/>
                <a:gd name="T21" fmla="*/ 0 60000 65536"/>
                <a:gd name="T22" fmla="*/ 0 60000 65536"/>
                <a:gd name="T23" fmla="*/ 0 60000 65536"/>
                <a:gd name="T24" fmla="*/ 0 w 134"/>
                <a:gd name="T25" fmla="*/ 0 h 186"/>
                <a:gd name="T26" fmla="*/ 134 w 134"/>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 h="186">
                  <a:moveTo>
                    <a:pt x="120" y="0"/>
                  </a:moveTo>
                  <a:lnTo>
                    <a:pt x="134" y="0"/>
                  </a:lnTo>
                  <a:lnTo>
                    <a:pt x="27" y="186"/>
                  </a:lnTo>
                  <a:lnTo>
                    <a:pt x="20" y="143"/>
                  </a:lnTo>
                  <a:lnTo>
                    <a:pt x="0" y="129"/>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64" name="Freeform 65"/>
            <p:cNvSpPr>
              <a:spLocks/>
            </p:cNvSpPr>
            <p:nvPr/>
          </p:nvSpPr>
          <p:spPr bwMode="auto">
            <a:xfrm>
              <a:off x="901" y="2264"/>
              <a:ext cx="221" cy="93"/>
            </a:xfrm>
            <a:custGeom>
              <a:avLst/>
              <a:gdLst>
                <a:gd name="T0" fmla="*/ 0 w 221"/>
                <a:gd name="T1" fmla="*/ 0 h 93"/>
                <a:gd name="T2" fmla="*/ 221 w 221"/>
                <a:gd name="T3" fmla="*/ 93 h 93"/>
                <a:gd name="T4" fmla="*/ 0 w 221"/>
                <a:gd name="T5" fmla="*/ 0 h 93"/>
                <a:gd name="T6" fmla="*/ 0 60000 65536"/>
                <a:gd name="T7" fmla="*/ 0 60000 65536"/>
                <a:gd name="T8" fmla="*/ 0 60000 65536"/>
                <a:gd name="T9" fmla="*/ 0 w 221"/>
                <a:gd name="T10" fmla="*/ 0 h 93"/>
                <a:gd name="T11" fmla="*/ 221 w 221"/>
                <a:gd name="T12" fmla="*/ 93 h 93"/>
              </a:gdLst>
              <a:ahLst/>
              <a:cxnLst>
                <a:cxn ang="T6">
                  <a:pos x="T0" y="T1"/>
                </a:cxn>
                <a:cxn ang="T7">
                  <a:pos x="T2" y="T3"/>
                </a:cxn>
                <a:cxn ang="T8">
                  <a:pos x="T4" y="T5"/>
                </a:cxn>
              </a:cxnLst>
              <a:rect l="T9" t="T10" r="T11" b="T12"/>
              <a:pathLst>
                <a:path w="221" h="93">
                  <a:moveTo>
                    <a:pt x="0" y="0"/>
                  </a:moveTo>
                  <a:lnTo>
                    <a:pt x="221" y="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65" name="Freeform 66"/>
            <p:cNvSpPr>
              <a:spLocks/>
            </p:cNvSpPr>
            <p:nvPr/>
          </p:nvSpPr>
          <p:spPr bwMode="auto">
            <a:xfrm>
              <a:off x="901" y="2256"/>
              <a:ext cx="221" cy="101"/>
            </a:xfrm>
            <a:custGeom>
              <a:avLst/>
              <a:gdLst>
                <a:gd name="T0" fmla="*/ 0 w 221"/>
                <a:gd name="T1" fmla="*/ 8 h 101"/>
                <a:gd name="T2" fmla="*/ 0 w 221"/>
                <a:gd name="T3" fmla="*/ 0 h 101"/>
                <a:gd name="T4" fmla="*/ 221 w 221"/>
                <a:gd name="T5" fmla="*/ 94 h 101"/>
                <a:gd name="T6" fmla="*/ 221 w 221"/>
                <a:gd name="T7" fmla="*/ 101 h 101"/>
                <a:gd name="T8" fmla="*/ 0 w 221"/>
                <a:gd name="T9" fmla="*/ 8 h 101"/>
                <a:gd name="T10" fmla="*/ 0 60000 65536"/>
                <a:gd name="T11" fmla="*/ 0 60000 65536"/>
                <a:gd name="T12" fmla="*/ 0 60000 65536"/>
                <a:gd name="T13" fmla="*/ 0 60000 65536"/>
                <a:gd name="T14" fmla="*/ 0 60000 65536"/>
                <a:gd name="T15" fmla="*/ 0 w 221"/>
                <a:gd name="T16" fmla="*/ 0 h 101"/>
                <a:gd name="T17" fmla="*/ 221 w 221"/>
                <a:gd name="T18" fmla="*/ 101 h 101"/>
              </a:gdLst>
              <a:ahLst/>
              <a:cxnLst>
                <a:cxn ang="T10">
                  <a:pos x="T0" y="T1"/>
                </a:cxn>
                <a:cxn ang="T11">
                  <a:pos x="T2" y="T3"/>
                </a:cxn>
                <a:cxn ang="T12">
                  <a:pos x="T4" y="T5"/>
                </a:cxn>
                <a:cxn ang="T13">
                  <a:pos x="T6" y="T7"/>
                </a:cxn>
                <a:cxn ang="T14">
                  <a:pos x="T8" y="T9"/>
                </a:cxn>
              </a:cxnLst>
              <a:rect l="T15" t="T16" r="T17" b="T18"/>
              <a:pathLst>
                <a:path w="221" h="101">
                  <a:moveTo>
                    <a:pt x="0" y="8"/>
                  </a:moveTo>
                  <a:lnTo>
                    <a:pt x="0" y="0"/>
                  </a:lnTo>
                  <a:lnTo>
                    <a:pt x="221" y="94"/>
                  </a:lnTo>
                  <a:lnTo>
                    <a:pt x="221" y="101"/>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66" name="Line 67"/>
            <p:cNvSpPr>
              <a:spLocks noChangeShapeType="1"/>
            </p:cNvSpPr>
            <p:nvPr/>
          </p:nvSpPr>
          <p:spPr bwMode="auto">
            <a:xfrm flipH="1">
              <a:off x="1008" y="2357"/>
              <a:ext cx="114" cy="1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6067" name="Rectangle 68"/>
            <p:cNvSpPr>
              <a:spLocks noChangeArrowheads="1"/>
            </p:cNvSpPr>
            <p:nvPr/>
          </p:nvSpPr>
          <p:spPr bwMode="auto">
            <a:xfrm>
              <a:off x="790" y="2159"/>
              <a:ext cx="1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O</a:t>
              </a:r>
              <a:endParaRPr lang="en-GB">
                <a:latin typeface="Calibri" pitchFamily="34" charset="0"/>
              </a:endParaRPr>
            </a:p>
          </p:txBody>
        </p:sp>
        <p:sp>
          <p:nvSpPr>
            <p:cNvPr id="126068" name="Rectangle 69"/>
            <p:cNvSpPr>
              <a:spLocks noChangeArrowheads="1"/>
            </p:cNvSpPr>
            <p:nvPr/>
          </p:nvSpPr>
          <p:spPr bwMode="auto">
            <a:xfrm>
              <a:off x="977" y="2596"/>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H</a:t>
              </a:r>
              <a:endParaRPr lang="en-GB">
                <a:latin typeface="Calibri" pitchFamily="34" charset="0"/>
              </a:endParaRPr>
            </a:p>
          </p:txBody>
        </p:sp>
        <p:sp>
          <p:nvSpPr>
            <p:cNvPr id="126069" name="Rectangle 70"/>
            <p:cNvSpPr>
              <a:spLocks noChangeArrowheads="1"/>
            </p:cNvSpPr>
            <p:nvPr/>
          </p:nvSpPr>
          <p:spPr bwMode="auto">
            <a:xfrm>
              <a:off x="609" y="2596"/>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ED181E"/>
                  </a:solidFill>
                </a:rPr>
                <a:t>H</a:t>
              </a:r>
              <a:endParaRPr lang="en-GB">
                <a:solidFill>
                  <a:srgbClr val="ED181E"/>
                </a:solidFill>
                <a:latin typeface="Calibri" pitchFamily="34" charset="0"/>
              </a:endParaRPr>
            </a:p>
          </p:txBody>
        </p:sp>
        <p:sp>
          <p:nvSpPr>
            <p:cNvPr id="126070" name="Rectangle 71"/>
            <p:cNvSpPr>
              <a:spLocks noChangeArrowheads="1"/>
            </p:cNvSpPr>
            <p:nvPr/>
          </p:nvSpPr>
          <p:spPr bwMode="auto">
            <a:xfrm>
              <a:off x="207" y="1958"/>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H</a:t>
              </a:r>
              <a:endParaRPr lang="en-GB">
                <a:latin typeface="Calibri" pitchFamily="34" charset="0"/>
              </a:endParaRPr>
            </a:p>
          </p:txBody>
        </p:sp>
        <p:sp>
          <p:nvSpPr>
            <p:cNvPr id="126071" name="Rectangle 72"/>
            <p:cNvSpPr>
              <a:spLocks noChangeArrowheads="1"/>
            </p:cNvSpPr>
            <p:nvPr/>
          </p:nvSpPr>
          <p:spPr bwMode="auto">
            <a:xfrm>
              <a:off x="294" y="1958"/>
              <a:ext cx="1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O</a:t>
              </a:r>
              <a:endParaRPr lang="en-GB">
                <a:latin typeface="Calibri" pitchFamily="34" charset="0"/>
              </a:endParaRPr>
            </a:p>
          </p:txBody>
        </p:sp>
        <p:sp>
          <p:nvSpPr>
            <p:cNvPr id="126072" name="Rectangle 73"/>
            <p:cNvSpPr>
              <a:spLocks noChangeArrowheads="1"/>
            </p:cNvSpPr>
            <p:nvPr/>
          </p:nvSpPr>
          <p:spPr bwMode="auto">
            <a:xfrm>
              <a:off x="1091" y="1708"/>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N</a:t>
              </a:r>
              <a:endParaRPr lang="en-GB">
                <a:latin typeface="Calibri" pitchFamily="34" charset="0"/>
              </a:endParaRPr>
            </a:p>
          </p:txBody>
        </p:sp>
        <p:sp>
          <p:nvSpPr>
            <p:cNvPr id="126073" name="Rectangle 74"/>
            <p:cNvSpPr>
              <a:spLocks noChangeArrowheads="1"/>
            </p:cNvSpPr>
            <p:nvPr/>
          </p:nvSpPr>
          <p:spPr bwMode="auto">
            <a:xfrm>
              <a:off x="1279" y="1335"/>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N</a:t>
              </a:r>
              <a:endParaRPr lang="en-GB">
                <a:latin typeface="Calibri" pitchFamily="34" charset="0"/>
              </a:endParaRPr>
            </a:p>
          </p:txBody>
        </p:sp>
        <p:sp>
          <p:nvSpPr>
            <p:cNvPr id="126074" name="Rectangle 75"/>
            <p:cNvSpPr>
              <a:spLocks noChangeArrowheads="1"/>
            </p:cNvSpPr>
            <p:nvPr/>
          </p:nvSpPr>
          <p:spPr bwMode="auto">
            <a:xfrm>
              <a:off x="1091" y="977"/>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N</a:t>
              </a:r>
              <a:endParaRPr lang="en-GB">
                <a:latin typeface="Calibri" pitchFamily="34" charset="0"/>
              </a:endParaRPr>
            </a:p>
          </p:txBody>
        </p:sp>
        <p:sp>
          <p:nvSpPr>
            <p:cNvPr id="126075" name="Rectangle 76"/>
            <p:cNvSpPr>
              <a:spLocks noChangeArrowheads="1"/>
            </p:cNvSpPr>
            <p:nvPr/>
          </p:nvSpPr>
          <p:spPr bwMode="auto">
            <a:xfrm>
              <a:off x="1178" y="977"/>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H</a:t>
              </a:r>
              <a:endParaRPr lang="en-GB">
                <a:latin typeface="Calibri" pitchFamily="34" charset="0"/>
              </a:endParaRPr>
            </a:p>
          </p:txBody>
        </p:sp>
        <p:sp>
          <p:nvSpPr>
            <p:cNvPr id="126076" name="Rectangle 77"/>
            <p:cNvSpPr>
              <a:spLocks noChangeArrowheads="1"/>
            </p:cNvSpPr>
            <p:nvPr/>
          </p:nvSpPr>
          <p:spPr bwMode="auto">
            <a:xfrm>
              <a:off x="1266" y="1027"/>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2</a:t>
              </a:r>
              <a:endParaRPr lang="en-GB">
                <a:latin typeface="Calibri" pitchFamily="34" charset="0"/>
              </a:endParaRPr>
            </a:p>
          </p:txBody>
        </p:sp>
        <p:sp>
          <p:nvSpPr>
            <p:cNvPr id="126077" name="Rectangle 78"/>
            <p:cNvSpPr>
              <a:spLocks noChangeArrowheads="1"/>
            </p:cNvSpPr>
            <p:nvPr/>
          </p:nvSpPr>
          <p:spPr bwMode="auto">
            <a:xfrm>
              <a:off x="1460" y="1708"/>
              <a:ext cx="1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O</a:t>
              </a:r>
              <a:endParaRPr lang="en-GB">
                <a:latin typeface="Calibri" pitchFamily="34" charset="0"/>
              </a:endParaRPr>
            </a:p>
          </p:txBody>
        </p:sp>
      </p:grpSp>
      <p:grpSp>
        <p:nvGrpSpPr>
          <p:cNvPr id="125959" name="Group 160"/>
          <p:cNvGrpSpPr>
            <a:grpSpLocks/>
          </p:cNvGrpSpPr>
          <p:nvPr/>
        </p:nvGrpSpPr>
        <p:grpSpPr bwMode="auto">
          <a:xfrm>
            <a:off x="5443538" y="1824038"/>
            <a:ext cx="2147887" cy="2855912"/>
            <a:chOff x="2021" y="930"/>
            <a:chExt cx="1353" cy="1799"/>
          </a:xfrm>
        </p:grpSpPr>
        <p:sp>
          <p:nvSpPr>
            <p:cNvPr id="125961" name="Freeform 99"/>
            <p:cNvSpPr>
              <a:spLocks/>
            </p:cNvSpPr>
            <p:nvPr/>
          </p:nvSpPr>
          <p:spPr bwMode="auto">
            <a:xfrm>
              <a:off x="2474" y="2458"/>
              <a:ext cx="341" cy="1"/>
            </a:xfrm>
            <a:custGeom>
              <a:avLst/>
              <a:gdLst>
                <a:gd name="T0" fmla="*/ 341 w 341"/>
                <a:gd name="T1" fmla="*/ 0 h 1"/>
                <a:gd name="T2" fmla="*/ 0 w 341"/>
                <a:gd name="T3" fmla="*/ 0 h 1"/>
                <a:gd name="T4" fmla="*/ 341 w 341"/>
                <a:gd name="T5" fmla="*/ 0 h 1"/>
                <a:gd name="T6" fmla="*/ 0 60000 65536"/>
                <a:gd name="T7" fmla="*/ 0 60000 65536"/>
                <a:gd name="T8" fmla="*/ 0 60000 65536"/>
                <a:gd name="T9" fmla="*/ 0 w 341"/>
                <a:gd name="T10" fmla="*/ 0 h 1"/>
                <a:gd name="T11" fmla="*/ 341 w 341"/>
                <a:gd name="T12" fmla="*/ 1 h 1"/>
              </a:gdLst>
              <a:ahLst/>
              <a:cxnLst>
                <a:cxn ang="T6">
                  <a:pos x="T0" y="T1"/>
                </a:cxn>
                <a:cxn ang="T7">
                  <a:pos x="T2" y="T3"/>
                </a:cxn>
                <a:cxn ang="T8">
                  <a:pos x="T4" y="T5"/>
                </a:cxn>
              </a:cxnLst>
              <a:rect l="T9" t="T10" r="T11" b="T12"/>
              <a:pathLst>
                <a:path w="341" h="1">
                  <a:moveTo>
                    <a:pt x="341" y="0"/>
                  </a:moveTo>
                  <a:lnTo>
                    <a:pt x="0" y="0"/>
                  </a:lnTo>
                  <a:lnTo>
                    <a:pt x="3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62" name="Freeform 100"/>
            <p:cNvSpPr>
              <a:spLocks/>
            </p:cNvSpPr>
            <p:nvPr/>
          </p:nvSpPr>
          <p:spPr bwMode="auto">
            <a:xfrm>
              <a:off x="2460" y="2436"/>
              <a:ext cx="369" cy="36"/>
            </a:xfrm>
            <a:custGeom>
              <a:avLst/>
              <a:gdLst>
                <a:gd name="T0" fmla="*/ 349 w 369"/>
                <a:gd name="T1" fmla="*/ 0 h 36"/>
                <a:gd name="T2" fmla="*/ 369 w 369"/>
                <a:gd name="T3" fmla="*/ 22 h 36"/>
                <a:gd name="T4" fmla="*/ 362 w 369"/>
                <a:gd name="T5" fmla="*/ 36 h 36"/>
                <a:gd name="T6" fmla="*/ 7 w 369"/>
                <a:gd name="T7" fmla="*/ 36 h 36"/>
                <a:gd name="T8" fmla="*/ 0 w 369"/>
                <a:gd name="T9" fmla="*/ 22 h 36"/>
                <a:gd name="T10" fmla="*/ 14 w 369"/>
                <a:gd name="T11" fmla="*/ 0 h 36"/>
                <a:gd name="T12" fmla="*/ 349 w 369"/>
                <a:gd name="T13" fmla="*/ 0 h 36"/>
                <a:gd name="T14" fmla="*/ 349 w 369"/>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69"/>
                <a:gd name="T25" fmla="*/ 0 h 36"/>
                <a:gd name="T26" fmla="*/ 369 w 36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9" h="36">
                  <a:moveTo>
                    <a:pt x="349" y="0"/>
                  </a:moveTo>
                  <a:lnTo>
                    <a:pt x="369" y="22"/>
                  </a:lnTo>
                  <a:lnTo>
                    <a:pt x="362" y="36"/>
                  </a:lnTo>
                  <a:lnTo>
                    <a:pt x="7" y="36"/>
                  </a:lnTo>
                  <a:lnTo>
                    <a:pt x="0" y="22"/>
                  </a:lnTo>
                  <a:lnTo>
                    <a:pt x="14" y="0"/>
                  </a:lnTo>
                  <a:lnTo>
                    <a:pt x="3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63" name="Freeform 101"/>
            <p:cNvSpPr>
              <a:spLocks/>
            </p:cNvSpPr>
            <p:nvPr/>
          </p:nvSpPr>
          <p:spPr bwMode="auto">
            <a:xfrm>
              <a:off x="2353" y="2215"/>
              <a:ext cx="235" cy="93"/>
            </a:xfrm>
            <a:custGeom>
              <a:avLst/>
              <a:gdLst>
                <a:gd name="T0" fmla="*/ 0 w 235"/>
                <a:gd name="T1" fmla="*/ 93 h 93"/>
                <a:gd name="T2" fmla="*/ 235 w 235"/>
                <a:gd name="T3" fmla="*/ 0 h 93"/>
                <a:gd name="T4" fmla="*/ 0 w 235"/>
                <a:gd name="T5" fmla="*/ 93 h 93"/>
                <a:gd name="T6" fmla="*/ 0 60000 65536"/>
                <a:gd name="T7" fmla="*/ 0 60000 65536"/>
                <a:gd name="T8" fmla="*/ 0 60000 65536"/>
                <a:gd name="T9" fmla="*/ 0 w 235"/>
                <a:gd name="T10" fmla="*/ 0 h 93"/>
                <a:gd name="T11" fmla="*/ 235 w 235"/>
                <a:gd name="T12" fmla="*/ 93 h 93"/>
              </a:gdLst>
              <a:ahLst/>
              <a:cxnLst>
                <a:cxn ang="T6">
                  <a:pos x="T0" y="T1"/>
                </a:cxn>
                <a:cxn ang="T7">
                  <a:pos x="T2" y="T3"/>
                </a:cxn>
                <a:cxn ang="T8">
                  <a:pos x="T4" y="T5"/>
                </a:cxn>
              </a:cxnLst>
              <a:rect l="T9" t="T10" r="T11" b="T12"/>
              <a:pathLst>
                <a:path w="235" h="93">
                  <a:moveTo>
                    <a:pt x="0" y="93"/>
                  </a:moveTo>
                  <a:lnTo>
                    <a:pt x="235" y="0"/>
                  </a:lnTo>
                  <a:lnTo>
                    <a:pt x="0"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64" name="Freeform 102"/>
            <p:cNvSpPr>
              <a:spLocks/>
            </p:cNvSpPr>
            <p:nvPr/>
          </p:nvSpPr>
          <p:spPr bwMode="auto">
            <a:xfrm>
              <a:off x="2353" y="2208"/>
              <a:ext cx="235" cy="107"/>
            </a:xfrm>
            <a:custGeom>
              <a:avLst/>
              <a:gdLst>
                <a:gd name="T0" fmla="*/ 7 w 235"/>
                <a:gd name="T1" fmla="*/ 107 h 107"/>
                <a:gd name="T2" fmla="*/ 0 w 235"/>
                <a:gd name="T3" fmla="*/ 100 h 107"/>
                <a:gd name="T4" fmla="*/ 235 w 235"/>
                <a:gd name="T5" fmla="*/ 0 h 107"/>
                <a:gd name="T6" fmla="*/ 235 w 235"/>
                <a:gd name="T7" fmla="*/ 7 h 107"/>
                <a:gd name="T8" fmla="*/ 7 w 235"/>
                <a:gd name="T9" fmla="*/ 107 h 107"/>
                <a:gd name="T10" fmla="*/ 0 60000 65536"/>
                <a:gd name="T11" fmla="*/ 0 60000 65536"/>
                <a:gd name="T12" fmla="*/ 0 60000 65536"/>
                <a:gd name="T13" fmla="*/ 0 60000 65536"/>
                <a:gd name="T14" fmla="*/ 0 60000 65536"/>
                <a:gd name="T15" fmla="*/ 0 w 235"/>
                <a:gd name="T16" fmla="*/ 0 h 107"/>
                <a:gd name="T17" fmla="*/ 235 w 235"/>
                <a:gd name="T18" fmla="*/ 107 h 107"/>
              </a:gdLst>
              <a:ahLst/>
              <a:cxnLst>
                <a:cxn ang="T10">
                  <a:pos x="T0" y="T1"/>
                </a:cxn>
                <a:cxn ang="T11">
                  <a:pos x="T2" y="T3"/>
                </a:cxn>
                <a:cxn ang="T12">
                  <a:pos x="T4" y="T5"/>
                </a:cxn>
                <a:cxn ang="T13">
                  <a:pos x="T6" y="T7"/>
                </a:cxn>
                <a:cxn ang="T14">
                  <a:pos x="T8" y="T9"/>
                </a:cxn>
              </a:cxnLst>
              <a:rect l="T15" t="T16" r="T17" b="T18"/>
              <a:pathLst>
                <a:path w="235" h="107">
                  <a:moveTo>
                    <a:pt x="7" y="107"/>
                  </a:moveTo>
                  <a:lnTo>
                    <a:pt x="0" y="100"/>
                  </a:lnTo>
                  <a:lnTo>
                    <a:pt x="235" y="0"/>
                  </a:lnTo>
                  <a:lnTo>
                    <a:pt x="235" y="7"/>
                  </a:lnTo>
                  <a:lnTo>
                    <a:pt x="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65" name="Freeform 103"/>
            <p:cNvSpPr>
              <a:spLocks/>
            </p:cNvSpPr>
            <p:nvPr/>
          </p:nvSpPr>
          <p:spPr bwMode="auto">
            <a:xfrm>
              <a:off x="2346" y="2315"/>
              <a:ext cx="121" cy="150"/>
            </a:xfrm>
            <a:custGeom>
              <a:avLst/>
              <a:gdLst>
                <a:gd name="T0" fmla="*/ 121 w 121"/>
                <a:gd name="T1" fmla="*/ 150 h 150"/>
                <a:gd name="T2" fmla="*/ 0 w 121"/>
                <a:gd name="T3" fmla="*/ 0 h 150"/>
                <a:gd name="T4" fmla="*/ 121 w 121"/>
                <a:gd name="T5" fmla="*/ 150 h 150"/>
                <a:gd name="T6" fmla="*/ 0 60000 65536"/>
                <a:gd name="T7" fmla="*/ 0 60000 65536"/>
                <a:gd name="T8" fmla="*/ 0 60000 65536"/>
                <a:gd name="T9" fmla="*/ 0 w 121"/>
                <a:gd name="T10" fmla="*/ 0 h 150"/>
                <a:gd name="T11" fmla="*/ 121 w 121"/>
                <a:gd name="T12" fmla="*/ 150 h 150"/>
              </a:gdLst>
              <a:ahLst/>
              <a:cxnLst>
                <a:cxn ang="T6">
                  <a:pos x="T0" y="T1"/>
                </a:cxn>
                <a:cxn ang="T7">
                  <a:pos x="T2" y="T3"/>
                </a:cxn>
                <a:cxn ang="T8">
                  <a:pos x="T4" y="T5"/>
                </a:cxn>
              </a:cxnLst>
              <a:rect l="T9" t="T10" r="T11" b="T12"/>
              <a:pathLst>
                <a:path w="121" h="150">
                  <a:moveTo>
                    <a:pt x="121" y="150"/>
                  </a:moveTo>
                  <a:lnTo>
                    <a:pt x="0" y="0"/>
                  </a:lnTo>
                  <a:lnTo>
                    <a:pt x="121"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66" name="Line 104"/>
            <p:cNvSpPr>
              <a:spLocks noChangeShapeType="1"/>
            </p:cNvSpPr>
            <p:nvPr/>
          </p:nvSpPr>
          <p:spPr bwMode="auto">
            <a:xfrm flipH="1">
              <a:off x="2467" y="2451"/>
              <a:ext cx="34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5967" name="Line 105"/>
            <p:cNvSpPr>
              <a:spLocks noChangeShapeType="1"/>
            </p:cNvSpPr>
            <p:nvPr/>
          </p:nvSpPr>
          <p:spPr bwMode="auto">
            <a:xfrm flipH="1" flipV="1">
              <a:off x="2346" y="2308"/>
              <a:ext cx="114" cy="1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5968" name="Freeform 106"/>
            <p:cNvSpPr>
              <a:spLocks/>
            </p:cNvSpPr>
            <p:nvPr/>
          </p:nvSpPr>
          <p:spPr bwMode="auto">
            <a:xfrm>
              <a:off x="2340" y="2308"/>
              <a:ext cx="134" cy="185"/>
            </a:xfrm>
            <a:custGeom>
              <a:avLst/>
              <a:gdLst>
                <a:gd name="T0" fmla="*/ 0 w 134"/>
                <a:gd name="T1" fmla="*/ 0 h 185"/>
                <a:gd name="T2" fmla="*/ 6 w 134"/>
                <a:gd name="T3" fmla="*/ 0 h 185"/>
                <a:gd name="T4" fmla="*/ 13 w 134"/>
                <a:gd name="T5" fmla="*/ 7 h 185"/>
                <a:gd name="T6" fmla="*/ 134 w 134"/>
                <a:gd name="T7" fmla="*/ 128 h 185"/>
                <a:gd name="T8" fmla="*/ 120 w 134"/>
                <a:gd name="T9" fmla="*/ 150 h 185"/>
                <a:gd name="T10" fmla="*/ 114 w 134"/>
                <a:gd name="T11" fmla="*/ 185 h 185"/>
                <a:gd name="T12" fmla="*/ 0 w 134"/>
                <a:gd name="T13" fmla="*/ 0 h 185"/>
                <a:gd name="T14" fmla="*/ 0 w 134"/>
                <a:gd name="T15" fmla="*/ 0 h 185"/>
                <a:gd name="T16" fmla="*/ 0 60000 65536"/>
                <a:gd name="T17" fmla="*/ 0 60000 65536"/>
                <a:gd name="T18" fmla="*/ 0 60000 65536"/>
                <a:gd name="T19" fmla="*/ 0 60000 65536"/>
                <a:gd name="T20" fmla="*/ 0 60000 65536"/>
                <a:gd name="T21" fmla="*/ 0 60000 65536"/>
                <a:gd name="T22" fmla="*/ 0 60000 65536"/>
                <a:gd name="T23" fmla="*/ 0 60000 65536"/>
                <a:gd name="T24" fmla="*/ 0 w 134"/>
                <a:gd name="T25" fmla="*/ 0 h 185"/>
                <a:gd name="T26" fmla="*/ 134 w 134"/>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 h="185">
                  <a:moveTo>
                    <a:pt x="0" y="0"/>
                  </a:moveTo>
                  <a:lnTo>
                    <a:pt x="6" y="0"/>
                  </a:lnTo>
                  <a:lnTo>
                    <a:pt x="13" y="7"/>
                  </a:lnTo>
                  <a:lnTo>
                    <a:pt x="134" y="128"/>
                  </a:lnTo>
                  <a:lnTo>
                    <a:pt x="120" y="150"/>
                  </a:lnTo>
                  <a:lnTo>
                    <a:pt x="114" y="18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69" name="Freeform 107"/>
            <p:cNvSpPr>
              <a:spLocks/>
            </p:cNvSpPr>
            <p:nvPr/>
          </p:nvSpPr>
          <p:spPr bwMode="auto">
            <a:xfrm>
              <a:off x="2829" y="2486"/>
              <a:ext cx="1" cy="65"/>
            </a:xfrm>
            <a:custGeom>
              <a:avLst/>
              <a:gdLst>
                <a:gd name="T0" fmla="*/ 0 w 1"/>
                <a:gd name="T1" fmla="*/ 65 h 65"/>
                <a:gd name="T2" fmla="*/ 0 w 1"/>
                <a:gd name="T3" fmla="*/ 0 h 65"/>
                <a:gd name="T4" fmla="*/ 0 w 1"/>
                <a:gd name="T5" fmla="*/ 65 h 65"/>
                <a:gd name="T6" fmla="*/ 0 60000 65536"/>
                <a:gd name="T7" fmla="*/ 0 60000 65536"/>
                <a:gd name="T8" fmla="*/ 0 60000 65536"/>
                <a:gd name="T9" fmla="*/ 0 w 1"/>
                <a:gd name="T10" fmla="*/ 0 h 65"/>
                <a:gd name="T11" fmla="*/ 1 w 1"/>
                <a:gd name="T12" fmla="*/ 65 h 65"/>
              </a:gdLst>
              <a:ahLst/>
              <a:cxnLst>
                <a:cxn ang="T6">
                  <a:pos x="T0" y="T1"/>
                </a:cxn>
                <a:cxn ang="T7">
                  <a:pos x="T2" y="T3"/>
                </a:cxn>
                <a:cxn ang="T8">
                  <a:pos x="T4" y="T5"/>
                </a:cxn>
              </a:cxnLst>
              <a:rect l="T9" t="T10" r="T11" b="T12"/>
              <a:pathLst>
                <a:path w="1" h="65">
                  <a:moveTo>
                    <a:pt x="0" y="65"/>
                  </a:moveTo>
                  <a:lnTo>
                    <a:pt x="0" y="0"/>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70" name="Freeform 108"/>
            <p:cNvSpPr>
              <a:spLocks/>
            </p:cNvSpPr>
            <p:nvPr/>
          </p:nvSpPr>
          <p:spPr bwMode="auto">
            <a:xfrm>
              <a:off x="2460" y="2486"/>
              <a:ext cx="1" cy="65"/>
            </a:xfrm>
            <a:custGeom>
              <a:avLst/>
              <a:gdLst>
                <a:gd name="T0" fmla="*/ 0 w 1"/>
                <a:gd name="T1" fmla="*/ 0 h 65"/>
                <a:gd name="T2" fmla="*/ 0 w 1"/>
                <a:gd name="T3" fmla="*/ 65 h 65"/>
                <a:gd name="T4" fmla="*/ 0 w 1"/>
                <a:gd name="T5" fmla="*/ 0 h 65"/>
                <a:gd name="T6" fmla="*/ 0 60000 65536"/>
                <a:gd name="T7" fmla="*/ 0 60000 65536"/>
                <a:gd name="T8" fmla="*/ 0 60000 65536"/>
                <a:gd name="T9" fmla="*/ 0 w 1"/>
                <a:gd name="T10" fmla="*/ 0 h 65"/>
                <a:gd name="T11" fmla="*/ 1 w 1"/>
                <a:gd name="T12" fmla="*/ 65 h 65"/>
              </a:gdLst>
              <a:ahLst/>
              <a:cxnLst>
                <a:cxn ang="T6">
                  <a:pos x="T0" y="T1"/>
                </a:cxn>
                <a:cxn ang="T7">
                  <a:pos x="T2" y="T3"/>
                </a:cxn>
                <a:cxn ang="T8">
                  <a:pos x="T4" y="T5"/>
                </a:cxn>
              </a:cxnLst>
              <a:rect l="T9" t="T10" r="T11" b="T12"/>
              <a:pathLst>
                <a:path w="1" h="65">
                  <a:moveTo>
                    <a:pt x="0" y="0"/>
                  </a:moveTo>
                  <a:lnTo>
                    <a:pt x="0"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71" name="Line 109"/>
            <p:cNvSpPr>
              <a:spLocks noChangeShapeType="1"/>
            </p:cNvSpPr>
            <p:nvPr/>
          </p:nvSpPr>
          <p:spPr bwMode="auto">
            <a:xfrm flipV="1">
              <a:off x="2829" y="2479"/>
              <a:ext cx="1" cy="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5972" name="Line 110"/>
            <p:cNvSpPr>
              <a:spLocks noChangeShapeType="1"/>
            </p:cNvSpPr>
            <p:nvPr/>
          </p:nvSpPr>
          <p:spPr bwMode="auto">
            <a:xfrm>
              <a:off x="2460" y="2479"/>
              <a:ext cx="1" cy="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5973" name="Freeform 111"/>
            <p:cNvSpPr>
              <a:spLocks/>
            </p:cNvSpPr>
            <p:nvPr/>
          </p:nvSpPr>
          <p:spPr bwMode="auto">
            <a:xfrm>
              <a:off x="2346" y="2115"/>
              <a:ext cx="1" cy="193"/>
            </a:xfrm>
            <a:custGeom>
              <a:avLst/>
              <a:gdLst>
                <a:gd name="T0" fmla="*/ 0 w 1"/>
                <a:gd name="T1" fmla="*/ 193 h 193"/>
                <a:gd name="T2" fmla="*/ 0 w 1"/>
                <a:gd name="T3" fmla="*/ 0 h 193"/>
                <a:gd name="T4" fmla="*/ 0 w 1"/>
                <a:gd name="T5" fmla="*/ 193 h 193"/>
                <a:gd name="T6" fmla="*/ 0 60000 65536"/>
                <a:gd name="T7" fmla="*/ 0 60000 65536"/>
                <a:gd name="T8" fmla="*/ 0 60000 65536"/>
                <a:gd name="T9" fmla="*/ 0 w 1"/>
                <a:gd name="T10" fmla="*/ 0 h 193"/>
                <a:gd name="T11" fmla="*/ 1 w 1"/>
                <a:gd name="T12" fmla="*/ 193 h 193"/>
              </a:gdLst>
              <a:ahLst/>
              <a:cxnLst>
                <a:cxn ang="T6">
                  <a:pos x="T0" y="T1"/>
                </a:cxn>
                <a:cxn ang="T7">
                  <a:pos x="T2" y="T3"/>
                </a:cxn>
                <a:cxn ang="T8">
                  <a:pos x="T4" y="T5"/>
                </a:cxn>
              </a:cxnLst>
              <a:rect l="T9" t="T10" r="T11" b="T12"/>
              <a:pathLst>
                <a:path w="1" h="193">
                  <a:moveTo>
                    <a:pt x="0" y="193"/>
                  </a:moveTo>
                  <a:lnTo>
                    <a:pt x="0" y="0"/>
                  </a:lnTo>
                  <a:lnTo>
                    <a:pt x="0"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74" name="Freeform 112"/>
            <p:cNvSpPr>
              <a:spLocks/>
            </p:cNvSpPr>
            <p:nvPr/>
          </p:nvSpPr>
          <p:spPr bwMode="auto">
            <a:xfrm>
              <a:off x="2219" y="2022"/>
              <a:ext cx="127" cy="93"/>
            </a:xfrm>
            <a:custGeom>
              <a:avLst/>
              <a:gdLst>
                <a:gd name="T0" fmla="*/ 0 w 127"/>
                <a:gd name="T1" fmla="*/ 0 h 93"/>
                <a:gd name="T2" fmla="*/ 127 w 127"/>
                <a:gd name="T3" fmla="*/ 93 h 93"/>
                <a:gd name="T4" fmla="*/ 0 w 127"/>
                <a:gd name="T5" fmla="*/ 0 h 93"/>
                <a:gd name="T6" fmla="*/ 0 60000 65536"/>
                <a:gd name="T7" fmla="*/ 0 60000 65536"/>
                <a:gd name="T8" fmla="*/ 0 60000 65536"/>
                <a:gd name="T9" fmla="*/ 0 w 127"/>
                <a:gd name="T10" fmla="*/ 0 h 93"/>
                <a:gd name="T11" fmla="*/ 127 w 127"/>
                <a:gd name="T12" fmla="*/ 93 h 93"/>
              </a:gdLst>
              <a:ahLst/>
              <a:cxnLst>
                <a:cxn ang="T6">
                  <a:pos x="T0" y="T1"/>
                </a:cxn>
                <a:cxn ang="T7">
                  <a:pos x="T2" y="T3"/>
                </a:cxn>
                <a:cxn ang="T8">
                  <a:pos x="T4" y="T5"/>
                </a:cxn>
              </a:cxnLst>
              <a:rect l="T9" t="T10" r="T11" b="T12"/>
              <a:pathLst>
                <a:path w="127" h="93">
                  <a:moveTo>
                    <a:pt x="0" y="0"/>
                  </a:moveTo>
                  <a:lnTo>
                    <a:pt x="127" y="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75" name="Freeform 113"/>
            <p:cNvSpPr>
              <a:spLocks/>
            </p:cNvSpPr>
            <p:nvPr/>
          </p:nvSpPr>
          <p:spPr bwMode="auto">
            <a:xfrm>
              <a:off x="2212" y="2022"/>
              <a:ext cx="141" cy="93"/>
            </a:xfrm>
            <a:custGeom>
              <a:avLst/>
              <a:gdLst>
                <a:gd name="T0" fmla="*/ 0 w 141"/>
                <a:gd name="T1" fmla="*/ 7 h 93"/>
                <a:gd name="T2" fmla="*/ 7 w 141"/>
                <a:gd name="T3" fmla="*/ 0 h 93"/>
                <a:gd name="T4" fmla="*/ 141 w 141"/>
                <a:gd name="T5" fmla="*/ 85 h 93"/>
                <a:gd name="T6" fmla="*/ 134 w 141"/>
                <a:gd name="T7" fmla="*/ 93 h 93"/>
                <a:gd name="T8" fmla="*/ 0 w 141"/>
                <a:gd name="T9" fmla="*/ 7 h 93"/>
                <a:gd name="T10" fmla="*/ 0 60000 65536"/>
                <a:gd name="T11" fmla="*/ 0 60000 65536"/>
                <a:gd name="T12" fmla="*/ 0 60000 65536"/>
                <a:gd name="T13" fmla="*/ 0 60000 65536"/>
                <a:gd name="T14" fmla="*/ 0 60000 65536"/>
                <a:gd name="T15" fmla="*/ 0 w 141"/>
                <a:gd name="T16" fmla="*/ 0 h 93"/>
                <a:gd name="T17" fmla="*/ 141 w 141"/>
                <a:gd name="T18" fmla="*/ 93 h 93"/>
              </a:gdLst>
              <a:ahLst/>
              <a:cxnLst>
                <a:cxn ang="T10">
                  <a:pos x="T0" y="T1"/>
                </a:cxn>
                <a:cxn ang="T11">
                  <a:pos x="T2" y="T3"/>
                </a:cxn>
                <a:cxn ang="T12">
                  <a:pos x="T4" y="T5"/>
                </a:cxn>
                <a:cxn ang="T13">
                  <a:pos x="T6" y="T7"/>
                </a:cxn>
                <a:cxn ang="T14">
                  <a:pos x="T8" y="T9"/>
                </a:cxn>
              </a:cxnLst>
              <a:rect l="T15" t="T16" r="T17" b="T18"/>
              <a:pathLst>
                <a:path w="141" h="93">
                  <a:moveTo>
                    <a:pt x="0" y="7"/>
                  </a:moveTo>
                  <a:lnTo>
                    <a:pt x="7" y="0"/>
                  </a:lnTo>
                  <a:lnTo>
                    <a:pt x="141" y="85"/>
                  </a:lnTo>
                  <a:lnTo>
                    <a:pt x="134" y="93"/>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76" name="Freeform 114"/>
            <p:cNvSpPr>
              <a:spLocks/>
            </p:cNvSpPr>
            <p:nvPr/>
          </p:nvSpPr>
          <p:spPr bwMode="auto">
            <a:xfrm>
              <a:off x="2748" y="1364"/>
              <a:ext cx="1" cy="243"/>
            </a:xfrm>
            <a:custGeom>
              <a:avLst/>
              <a:gdLst>
                <a:gd name="T0" fmla="*/ 0 w 1"/>
                <a:gd name="T1" fmla="*/ 243 h 243"/>
                <a:gd name="T2" fmla="*/ 0 w 1"/>
                <a:gd name="T3" fmla="*/ 0 h 243"/>
                <a:gd name="T4" fmla="*/ 0 w 1"/>
                <a:gd name="T5" fmla="*/ 243 h 243"/>
                <a:gd name="T6" fmla="*/ 0 60000 65536"/>
                <a:gd name="T7" fmla="*/ 0 60000 65536"/>
                <a:gd name="T8" fmla="*/ 0 60000 65536"/>
                <a:gd name="T9" fmla="*/ 0 w 1"/>
                <a:gd name="T10" fmla="*/ 0 h 243"/>
                <a:gd name="T11" fmla="*/ 1 w 1"/>
                <a:gd name="T12" fmla="*/ 243 h 243"/>
              </a:gdLst>
              <a:ahLst/>
              <a:cxnLst>
                <a:cxn ang="T6">
                  <a:pos x="T0" y="T1"/>
                </a:cxn>
                <a:cxn ang="T7">
                  <a:pos x="T2" y="T3"/>
                </a:cxn>
                <a:cxn ang="T8">
                  <a:pos x="T4" y="T5"/>
                </a:cxn>
              </a:cxnLst>
              <a:rect l="T9" t="T10" r="T11" b="T12"/>
              <a:pathLst>
                <a:path w="1" h="243">
                  <a:moveTo>
                    <a:pt x="0" y="243"/>
                  </a:moveTo>
                  <a:lnTo>
                    <a:pt x="0" y="0"/>
                  </a:lnTo>
                  <a:lnTo>
                    <a:pt x="0"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77" name="Line 115"/>
            <p:cNvSpPr>
              <a:spLocks noChangeShapeType="1"/>
            </p:cNvSpPr>
            <p:nvPr/>
          </p:nvSpPr>
          <p:spPr bwMode="auto">
            <a:xfrm flipV="1">
              <a:off x="2346" y="2107"/>
              <a:ext cx="1" cy="20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5978" name="Line 116"/>
            <p:cNvSpPr>
              <a:spLocks noChangeShapeType="1"/>
            </p:cNvSpPr>
            <p:nvPr/>
          </p:nvSpPr>
          <p:spPr bwMode="auto">
            <a:xfrm flipV="1">
              <a:off x="2748" y="1357"/>
              <a:ext cx="1" cy="2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5979" name="Freeform 117"/>
            <p:cNvSpPr>
              <a:spLocks/>
            </p:cNvSpPr>
            <p:nvPr/>
          </p:nvSpPr>
          <p:spPr bwMode="auto">
            <a:xfrm>
              <a:off x="2775" y="1378"/>
              <a:ext cx="1" cy="215"/>
            </a:xfrm>
            <a:custGeom>
              <a:avLst/>
              <a:gdLst>
                <a:gd name="T0" fmla="*/ 0 w 1"/>
                <a:gd name="T1" fmla="*/ 215 h 215"/>
                <a:gd name="T2" fmla="*/ 0 w 1"/>
                <a:gd name="T3" fmla="*/ 0 h 215"/>
                <a:gd name="T4" fmla="*/ 0 w 1"/>
                <a:gd name="T5" fmla="*/ 215 h 215"/>
                <a:gd name="T6" fmla="*/ 0 60000 65536"/>
                <a:gd name="T7" fmla="*/ 0 60000 65536"/>
                <a:gd name="T8" fmla="*/ 0 60000 65536"/>
                <a:gd name="T9" fmla="*/ 0 w 1"/>
                <a:gd name="T10" fmla="*/ 0 h 215"/>
                <a:gd name="T11" fmla="*/ 1 w 1"/>
                <a:gd name="T12" fmla="*/ 215 h 215"/>
              </a:gdLst>
              <a:ahLst/>
              <a:cxnLst>
                <a:cxn ang="T6">
                  <a:pos x="T0" y="T1"/>
                </a:cxn>
                <a:cxn ang="T7">
                  <a:pos x="T2" y="T3"/>
                </a:cxn>
                <a:cxn ang="T8">
                  <a:pos x="T4" y="T5"/>
                </a:cxn>
              </a:cxnLst>
              <a:rect l="T9" t="T10" r="T11" b="T12"/>
              <a:pathLst>
                <a:path w="1" h="215">
                  <a:moveTo>
                    <a:pt x="0" y="215"/>
                  </a:moveTo>
                  <a:lnTo>
                    <a:pt x="0" y="0"/>
                  </a:lnTo>
                  <a:lnTo>
                    <a:pt x="0"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80" name="Freeform 118"/>
            <p:cNvSpPr>
              <a:spLocks/>
            </p:cNvSpPr>
            <p:nvPr/>
          </p:nvSpPr>
          <p:spPr bwMode="auto">
            <a:xfrm>
              <a:off x="2748" y="1607"/>
              <a:ext cx="134" cy="93"/>
            </a:xfrm>
            <a:custGeom>
              <a:avLst/>
              <a:gdLst>
                <a:gd name="T0" fmla="*/ 134 w 134"/>
                <a:gd name="T1" fmla="*/ 93 h 93"/>
                <a:gd name="T2" fmla="*/ 0 w 134"/>
                <a:gd name="T3" fmla="*/ 0 h 93"/>
                <a:gd name="T4" fmla="*/ 134 w 134"/>
                <a:gd name="T5" fmla="*/ 93 h 93"/>
                <a:gd name="T6" fmla="*/ 0 60000 65536"/>
                <a:gd name="T7" fmla="*/ 0 60000 65536"/>
                <a:gd name="T8" fmla="*/ 0 60000 65536"/>
                <a:gd name="T9" fmla="*/ 0 w 134"/>
                <a:gd name="T10" fmla="*/ 0 h 93"/>
                <a:gd name="T11" fmla="*/ 134 w 134"/>
                <a:gd name="T12" fmla="*/ 93 h 93"/>
              </a:gdLst>
              <a:ahLst/>
              <a:cxnLst>
                <a:cxn ang="T6">
                  <a:pos x="T0" y="T1"/>
                </a:cxn>
                <a:cxn ang="T7">
                  <a:pos x="T2" y="T3"/>
                </a:cxn>
                <a:cxn ang="T8">
                  <a:pos x="T4" y="T5"/>
                </a:cxn>
              </a:cxnLst>
              <a:rect l="T9" t="T10" r="T11" b="T12"/>
              <a:pathLst>
                <a:path w="134" h="93">
                  <a:moveTo>
                    <a:pt x="134" y="93"/>
                  </a:moveTo>
                  <a:lnTo>
                    <a:pt x="0" y="0"/>
                  </a:lnTo>
                  <a:lnTo>
                    <a:pt x="134"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81" name="Freeform 119"/>
            <p:cNvSpPr>
              <a:spLocks/>
            </p:cNvSpPr>
            <p:nvPr/>
          </p:nvSpPr>
          <p:spPr bwMode="auto">
            <a:xfrm>
              <a:off x="2748" y="1607"/>
              <a:ext cx="141" cy="93"/>
            </a:xfrm>
            <a:custGeom>
              <a:avLst/>
              <a:gdLst>
                <a:gd name="T0" fmla="*/ 141 w 141"/>
                <a:gd name="T1" fmla="*/ 86 h 93"/>
                <a:gd name="T2" fmla="*/ 134 w 141"/>
                <a:gd name="T3" fmla="*/ 93 h 93"/>
                <a:gd name="T4" fmla="*/ 0 w 141"/>
                <a:gd name="T5" fmla="*/ 7 h 93"/>
                <a:gd name="T6" fmla="*/ 7 w 141"/>
                <a:gd name="T7" fmla="*/ 0 h 93"/>
                <a:gd name="T8" fmla="*/ 141 w 141"/>
                <a:gd name="T9" fmla="*/ 86 h 93"/>
                <a:gd name="T10" fmla="*/ 0 60000 65536"/>
                <a:gd name="T11" fmla="*/ 0 60000 65536"/>
                <a:gd name="T12" fmla="*/ 0 60000 65536"/>
                <a:gd name="T13" fmla="*/ 0 60000 65536"/>
                <a:gd name="T14" fmla="*/ 0 60000 65536"/>
                <a:gd name="T15" fmla="*/ 0 w 141"/>
                <a:gd name="T16" fmla="*/ 0 h 93"/>
                <a:gd name="T17" fmla="*/ 141 w 141"/>
                <a:gd name="T18" fmla="*/ 93 h 93"/>
              </a:gdLst>
              <a:ahLst/>
              <a:cxnLst>
                <a:cxn ang="T10">
                  <a:pos x="T0" y="T1"/>
                </a:cxn>
                <a:cxn ang="T11">
                  <a:pos x="T2" y="T3"/>
                </a:cxn>
                <a:cxn ang="T12">
                  <a:pos x="T4" y="T5"/>
                </a:cxn>
                <a:cxn ang="T13">
                  <a:pos x="T6" y="T7"/>
                </a:cxn>
                <a:cxn ang="T14">
                  <a:pos x="T8" y="T9"/>
                </a:cxn>
              </a:cxnLst>
              <a:rect l="T15" t="T16" r="T17" b="T18"/>
              <a:pathLst>
                <a:path w="141" h="93">
                  <a:moveTo>
                    <a:pt x="141" y="86"/>
                  </a:moveTo>
                  <a:lnTo>
                    <a:pt x="134" y="93"/>
                  </a:lnTo>
                  <a:lnTo>
                    <a:pt x="0" y="7"/>
                  </a:lnTo>
                  <a:lnTo>
                    <a:pt x="7" y="0"/>
                  </a:lnTo>
                  <a:lnTo>
                    <a:pt x="141"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82" name="Freeform 120"/>
            <p:cNvSpPr>
              <a:spLocks/>
            </p:cNvSpPr>
            <p:nvPr/>
          </p:nvSpPr>
          <p:spPr bwMode="auto">
            <a:xfrm>
              <a:off x="3010" y="1607"/>
              <a:ext cx="120" cy="79"/>
            </a:xfrm>
            <a:custGeom>
              <a:avLst/>
              <a:gdLst>
                <a:gd name="T0" fmla="*/ 120 w 120"/>
                <a:gd name="T1" fmla="*/ 0 h 79"/>
                <a:gd name="T2" fmla="*/ 0 w 120"/>
                <a:gd name="T3" fmla="*/ 79 h 79"/>
                <a:gd name="T4" fmla="*/ 120 w 120"/>
                <a:gd name="T5" fmla="*/ 0 h 79"/>
                <a:gd name="T6" fmla="*/ 0 60000 65536"/>
                <a:gd name="T7" fmla="*/ 0 60000 65536"/>
                <a:gd name="T8" fmla="*/ 0 60000 65536"/>
                <a:gd name="T9" fmla="*/ 0 w 120"/>
                <a:gd name="T10" fmla="*/ 0 h 79"/>
                <a:gd name="T11" fmla="*/ 120 w 120"/>
                <a:gd name="T12" fmla="*/ 79 h 79"/>
              </a:gdLst>
              <a:ahLst/>
              <a:cxnLst>
                <a:cxn ang="T6">
                  <a:pos x="T0" y="T1"/>
                </a:cxn>
                <a:cxn ang="T7">
                  <a:pos x="T2" y="T3"/>
                </a:cxn>
                <a:cxn ang="T8">
                  <a:pos x="T4" y="T5"/>
                </a:cxn>
              </a:cxnLst>
              <a:rect l="T9" t="T10" r="T11" b="T12"/>
              <a:pathLst>
                <a:path w="120" h="79">
                  <a:moveTo>
                    <a:pt x="120" y="0"/>
                  </a:moveTo>
                  <a:lnTo>
                    <a:pt x="0" y="79"/>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83" name="Freeform 121"/>
            <p:cNvSpPr>
              <a:spLocks/>
            </p:cNvSpPr>
            <p:nvPr/>
          </p:nvSpPr>
          <p:spPr bwMode="auto">
            <a:xfrm>
              <a:off x="3010" y="1607"/>
              <a:ext cx="120" cy="86"/>
            </a:xfrm>
            <a:custGeom>
              <a:avLst/>
              <a:gdLst>
                <a:gd name="T0" fmla="*/ 120 w 120"/>
                <a:gd name="T1" fmla="*/ 0 h 86"/>
                <a:gd name="T2" fmla="*/ 120 w 120"/>
                <a:gd name="T3" fmla="*/ 7 h 86"/>
                <a:gd name="T4" fmla="*/ 6 w 120"/>
                <a:gd name="T5" fmla="*/ 86 h 86"/>
                <a:gd name="T6" fmla="*/ 0 w 120"/>
                <a:gd name="T7" fmla="*/ 79 h 86"/>
                <a:gd name="T8" fmla="*/ 120 w 120"/>
                <a:gd name="T9" fmla="*/ 0 h 86"/>
                <a:gd name="T10" fmla="*/ 0 60000 65536"/>
                <a:gd name="T11" fmla="*/ 0 60000 65536"/>
                <a:gd name="T12" fmla="*/ 0 60000 65536"/>
                <a:gd name="T13" fmla="*/ 0 60000 65536"/>
                <a:gd name="T14" fmla="*/ 0 60000 65536"/>
                <a:gd name="T15" fmla="*/ 0 w 120"/>
                <a:gd name="T16" fmla="*/ 0 h 86"/>
                <a:gd name="T17" fmla="*/ 120 w 120"/>
                <a:gd name="T18" fmla="*/ 86 h 86"/>
              </a:gdLst>
              <a:ahLst/>
              <a:cxnLst>
                <a:cxn ang="T10">
                  <a:pos x="T0" y="T1"/>
                </a:cxn>
                <a:cxn ang="T11">
                  <a:pos x="T2" y="T3"/>
                </a:cxn>
                <a:cxn ang="T12">
                  <a:pos x="T4" y="T5"/>
                </a:cxn>
                <a:cxn ang="T13">
                  <a:pos x="T6" y="T7"/>
                </a:cxn>
                <a:cxn ang="T14">
                  <a:pos x="T8" y="T9"/>
                </a:cxn>
              </a:cxnLst>
              <a:rect l="T15" t="T16" r="T17" b="T18"/>
              <a:pathLst>
                <a:path w="120" h="86">
                  <a:moveTo>
                    <a:pt x="120" y="0"/>
                  </a:moveTo>
                  <a:lnTo>
                    <a:pt x="120" y="7"/>
                  </a:lnTo>
                  <a:lnTo>
                    <a:pt x="6" y="86"/>
                  </a:lnTo>
                  <a:lnTo>
                    <a:pt x="0" y="79"/>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84" name="Freeform 122"/>
            <p:cNvSpPr>
              <a:spLocks/>
            </p:cNvSpPr>
            <p:nvPr/>
          </p:nvSpPr>
          <p:spPr bwMode="auto">
            <a:xfrm>
              <a:off x="3130" y="1435"/>
              <a:ext cx="1" cy="172"/>
            </a:xfrm>
            <a:custGeom>
              <a:avLst/>
              <a:gdLst>
                <a:gd name="T0" fmla="*/ 0 w 1"/>
                <a:gd name="T1" fmla="*/ 0 h 172"/>
                <a:gd name="T2" fmla="*/ 0 w 1"/>
                <a:gd name="T3" fmla="*/ 172 h 172"/>
                <a:gd name="T4" fmla="*/ 0 w 1"/>
                <a:gd name="T5" fmla="*/ 0 h 172"/>
                <a:gd name="T6" fmla="*/ 0 60000 65536"/>
                <a:gd name="T7" fmla="*/ 0 60000 65536"/>
                <a:gd name="T8" fmla="*/ 0 60000 65536"/>
                <a:gd name="T9" fmla="*/ 0 w 1"/>
                <a:gd name="T10" fmla="*/ 0 h 172"/>
                <a:gd name="T11" fmla="*/ 1 w 1"/>
                <a:gd name="T12" fmla="*/ 172 h 172"/>
              </a:gdLst>
              <a:ahLst/>
              <a:cxnLst>
                <a:cxn ang="T6">
                  <a:pos x="T0" y="T1"/>
                </a:cxn>
                <a:cxn ang="T7">
                  <a:pos x="T2" y="T3"/>
                </a:cxn>
                <a:cxn ang="T8">
                  <a:pos x="T4" y="T5"/>
                </a:cxn>
              </a:cxnLst>
              <a:rect l="T9" t="T10" r="T11" b="T12"/>
              <a:pathLst>
                <a:path w="1" h="172">
                  <a:moveTo>
                    <a:pt x="0" y="0"/>
                  </a:moveTo>
                  <a:lnTo>
                    <a:pt x="0" y="1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85" name="Line 123"/>
            <p:cNvSpPr>
              <a:spLocks noChangeShapeType="1"/>
            </p:cNvSpPr>
            <p:nvPr/>
          </p:nvSpPr>
          <p:spPr bwMode="auto">
            <a:xfrm flipV="1">
              <a:off x="2775" y="1371"/>
              <a:ext cx="1" cy="21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5986" name="Line 124"/>
            <p:cNvSpPr>
              <a:spLocks noChangeShapeType="1"/>
            </p:cNvSpPr>
            <p:nvPr/>
          </p:nvSpPr>
          <p:spPr bwMode="auto">
            <a:xfrm>
              <a:off x="3130" y="1435"/>
              <a:ext cx="1" cy="1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5987" name="Freeform 125"/>
            <p:cNvSpPr>
              <a:spLocks/>
            </p:cNvSpPr>
            <p:nvPr/>
          </p:nvSpPr>
          <p:spPr bwMode="auto">
            <a:xfrm>
              <a:off x="2943" y="1235"/>
              <a:ext cx="127" cy="86"/>
            </a:xfrm>
            <a:custGeom>
              <a:avLst/>
              <a:gdLst>
                <a:gd name="T0" fmla="*/ 0 w 127"/>
                <a:gd name="T1" fmla="*/ 0 h 86"/>
                <a:gd name="T2" fmla="*/ 127 w 127"/>
                <a:gd name="T3" fmla="*/ 86 h 86"/>
                <a:gd name="T4" fmla="*/ 0 w 127"/>
                <a:gd name="T5" fmla="*/ 0 h 86"/>
                <a:gd name="T6" fmla="*/ 0 60000 65536"/>
                <a:gd name="T7" fmla="*/ 0 60000 65536"/>
                <a:gd name="T8" fmla="*/ 0 60000 65536"/>
                <a:gd name="T9" fmla="*/ 0 w 127"/>
                <a:gd name="T10" fmla="*/ 0 h 86"/>
                <a:gd name="T11" fmla="*/ 127 w 127"/>
                <a:gd name="T12" fmla="*/ 86 h 86"/>
              </a:gdLst>
              <a:ahLst/>
              <a:cxnLst>
                <a:cxn ang="T6">
                  <a:pos x="T0" y="T1"/>
                </a:cxn>
                <a:cxn ang="T7">
                  <a:pos x="T2" y="T3"/>
                </a:cxn>
                <a:cxn ang="T8">
                  <a:pos x="T4" y="T5"/>
                </a:cxn>
              </a:cxnLst>
              <a:rect l="T9" t="T10" r="T11" b="T12"/>
              <a:pathLst>
                <a:path w="127" h="86">
                  <a:moveTo>
                    <a:pt x="0" y="0"/>
                  </a:moveTo>
                  <a:lnTo>
                    <a:pt x="127"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88" name="Freeform 126"/>
            <p:cNvSpPr>
              <a:spLocks/>
            </p:cNvSpPr>
            <p:nvPr/>
          </p:nvSpPr>
          <p:spPr bwMode="auto">
            <a:xfrm>
              <a:off x="2936" y="1228"/>
              <a:ext cx="141" cy="100"/>
            </a:xfrm>
            <a:custGeom>
              <a:avLst/>
              <a:gdLst>
                <a:gd name="T0" fmla="*/ 0 w 141"/>
                <a:gd name="T1" fmla="*/ 7 h 100"/>
                <a:gd name="T2" fmla="*/ 7 w 141"/>
                <a:gd name="T3" fmla="*/ 0 h 100"/>
                <a:gd name="T4" fmla="*/ 141 w 141"/>
                <a:gd name="T5" fmla="*/ 86 h 100"/>
                <a:gd name="T6" fmla="*/ 134 w 141"/>
                <a:gd name="T7" fmla="*/ 100 h 100"/>
                <a:gd name="T8" fmla="*/ 0 w 141"/>
                <a:gd name="T9" fmla="*/ 7 h 100"/>
                <a:gd name="T10" fmla="*/ 0 60000 65536"/>
                <a:gd name="T11" fmla="*/ 0 60000 65536"/>
                <a:gd name="T12" fmla="*/ 0 60000 65536"/>
                <a:gd name="T13" fmla="*/ 0 60000 65536"/>
                <a:gd name="T14" fmla="*/ 0 60000 65536"/>
                <a:gd name="T15" fmla="*/ 0 w 141"/>
                <a:gd name="T16" fmla="*/ 0 h 100"/>
                <a:gd name="T17" fmla="*/ 141 w 141"/>
                <a:gd name="T18" fmla="*/ 100 h 100"/>
              </a:gdLst>
              <a:ahLst/>
              <a:cxnLst>
                <a:cxn ang="T10">
                  <a:pos x="T0" y="T1"/>
                </a:cxn>
                <a:cxn ang="T11">
                  <a:pos x="T2" y="T3"/>
                </a:cxn>
                <a:cxn ang="T12">
                  <a:pos x="T4" y="T5"/>
                </a:cxn>
                <a:cxn ang="T13">
                  <a:pos x="T6" y="T7"/>
                </a:cxn>
                <a:cxn ang="T14">
                  <a:pos x="T8" y="T9"/>
                </a:cxn>
              </a:cxnLst>
              <a:rect l="T15" t="T16" r="T17" b="T18"/>
              <a:pathLst>
                <a:path w="141" h="100">
                  <a:moveTo>
                    <a:pt x="0" y="7"/>
                  </a:moveTo>
                  <a:lnTo>
                    <a:pt x="7" y="0"/>
                  </a:lnTo>
                  <a:lnTo>
                    <a:pt x="141" y="86"/>
                  </a:lnTo>
                  <a:lnTo>
                    <a:pt x="134" y="10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89" name="Freeform 127"/>
            <p:cNvSpPr>
              <a:spLocks/>
            </p:cNvSpPr>
            <p:nvPr/>
          </p:nvSpPr>
          <p:spPr bwMode="auto">
            <a:xfrm>
              <a:off x="2755" y="1235"/>
              <a:ext cx="188" cy="122"/>
            </a:xfrm>
            <a:custGeom>
              <a:avLst/>
              <a:gdLst>
                <a:gd name="T0" fmla="*/ 0 w 188"/>
                <a:gd name="T1" fmla="*/ 122 h 122"/>
                <a:gd name="T2" fmla="*/ 188 w 188"/>
                <a:gd name="T3" fmla="*/ 0 h 122"/>
                <a:gd name="T4" fmla="*/ 0 w 188"/>
                <a:gd name="T5" fmla="*/ 122 h 122"/>
                <a:gd name="T6" fmla="*/ 0 60000 65536"/>
                <a:gd name="T7" fmla="*/ 0 60000 65536"/>
                <a:gd name="T8" fmla="*/ 0 60000 65536"/>
                <a:gd name="T9" fmla="*/ 0 w 188"/>
                <a:gd name="T10" fmla="*/ 0 h 122"/>
                <a:gd name="T11" fmla="*/ 188 w 188"/>
                <a:gd name="T12" fmla="*/ 122 h 122"/>
              </a:gdLst>
              <a:ahLst/>
              <a:cxnLst>
                <a:cxn ang="T6">
                  <a:pos x="T0" y="T1"/>
                </a:cxn>
                <a:cxn ang="T7">
                  <a:pos x="T2" y="T3"/>
                </a:cxn>
                <a:cxn ang="T8">
                  <a:pos x="T4" y="T5"/>
                </a:cxn>
              </a:cxnLst>
              <a:rect l="T9" t="T10" r="T11" b="T12"/>
              <a:pathLst>
                <a:path w="188" h="122">
                  <a:moveTo>
                    <a:pt x="0" y="122"/>
                  </a:moveTo>
                  <a:lnTo>
                    <a:pt x="188" y="0"/>
                  </a:lnTo>
                  <a:lnTo>
                    <a:pt x="0"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90" name="Freeform 128"/>
            <p:cNvSpPr>
              <a:spLocks/>
            </p:cNvSpPr>
            <p:nvPr/>
          </p:nvSpPr>
          <p:spPr bwMode="auto">
            <a:xfrm>
              <a:off x="2748" y="1228"/>
              <a:ext cx="195" cy="136"/>
            </a:xfrm>
            <a:custGeom>
              <a:avLst/>
              <a:gdLst>
                <a:gd name="T0" fmla="*/ 7 w 195"/>
                <a:gd name="T1" fmla="*/ 136 h 136"/>
                <a:gd name="T2" fmla="*/ 0 w 195"/>
                <a:gd name="T3" fmla="*/ 129 h 136"/>
                <a:gd name="T4" fmla="*/ 188 w 195"/>
                <a:gd name="T5" fmla="*/ 0 h 136"/>
                <a:gd name="T6" fmla="*/ 195 w 195"/>
                <a:gd name="T7" fmla="*/ 7 h 136"/>
                <a:gd name="T8" fmla="*/ 7 w 195"/>
                <a:gd name="T9" fmla="*/ 136 h 136"/>
                <a:gd name="T10" fmla="*/ 0 60000 65536"/>
                <a:gd name="T11" fmla="*/ 0 60000 65536"/>
                <a:gd name="T12" fmla="*/ 0 60000 65536"/>
                <a:gd name="T13" fmla="*/ 0 60000 65536"/>
                <a:gd name="T14" fmla="*/ 0 60000 65536"/>
                <a:gd name="T15" fmla="*/ 0 w 195"/>
                <a:gd name="T16" fmla="*/ 0 h 136"/>
                <a:gd name="T17" fmla="*/ 195 w 195"/>
                <a:gd name="T18" fmla="*/ 136 h 136"/>
              </a:gdLst>
              <a:ahLst/>
              <a:cxnLst>
                <a:cxn ang="T10">
                  <a:pos x="T0" y="T1"/>
                </a:cxn>
                <a:cxn ang="T11">
                  <a:pos x="T2" y="T3"/>
                </a:cxn>
                <a:cxn ang="T12">
                  <a:pos x="T4" y="T5"/>
                </a:cxn>
                <a:cxn ang="T13">
                  <a:pos x="T6" y="T7"/>
                </a:cxn>
                <a:cxn ang="T14">
                  <a:pos x="T8" y="T9"/>
                </a:cxn>
              </a:cxnLst>
              <a:rect l="T15" t="T16" r="T17" b="T18"/>
              <a:pathLst>
                <a:path w="195" h="136">
                  <a:moveTo>
                    <a:pt x="7" y="136"/>
                  </a:moveTo>
                  <a:lnTo>
                    <a:pt x="0" y="129"/>
                  </a:lnTo>
                  <a:lnTo>
                    <a:pt x="188" y="0"/>
                  </a:lnTo>
                  <a:lnTo>
                    <a:pt x="195" y="7"/>
                  </a:lnTo>
                  <a:lnTo>
                    <a:pt x="7"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91" name="Freeform 129"/>
            <p:cNvSpPr>
              <a:spLocks/>
            </p:cNvSpPr>
            <p:nvPr/>
          </p:nvSpPr>
          <p:spPr bwMode="auto">
            <a:xfrm>
              <a:off x="2929" y="1078"/>
              <a:ext cx="1" cy="164"/>
            </a:xfrm>
            <a:custGeom>
              <a:avLst/>
              <a:gdLst>
                <a:gd name="T0" fmla="*/ 0 w 1"/>
                <a:gd name="T1" fmla="*/ 0 h 164"/>
                <a:gd name="T2" fmla="*/ 0 w 1"/>
                <a:gd name="T3" fmla="*/ 164 h 164"/>
                <a:gd name="T4" fmla="*/ 0 w 1"/>
                <a:gd name="T5" fmla="*/ 0 h 164"/>
                <a:gd name="T6" fmla="*/ 0 60000 65536"/>
                <a:gd name="T7" fmla="*/ 0 60000 65536"/>
                <a:gd name="T8" fmla="*/ 0 60000 65536"/>
                <a:gd name="T9" fmla="*/ 0 w 1"/>
                <a:gd name="T10" fmla="*/ 0 h 164"/>
                <a:gd name="T11" fmla="*/ 1 w 1"/>
                <a:gd name="T12" fmla="*/ 164 h 164"/>
              </a:gdLst>
              <a:ahLst/>
              <a:cxnLst>
                <a:cxn ang="T6">
                  <a:pos x="T0" y="T1"/>
                </a:cxn>
                <a:cxn ang="T7">
                  <a:pos x="T2" y="T3"/>
                </a:cxn>
                <a:cxn ang="T8">
                  <a:pos x="T4" y="T5"/>
                </a:cxn>
              </a:cxnLst>
              <a:rect l="T9" t="T10" r="T11" b="T12"/>
              <a:pathLst>
                <a:path w="1" h="164">
                  <a:moveTo>
                    <a:pt x="0" y="0"/>
                  </a:move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92" name="Freeform 130"/>
            <p:cNvSpPr>
              <a:spLocks/>
            </p:cNvSpPr>
            <p:nvPr/>
          </p:nvSpPr>
          <p:spPr bwMode="auto">
            <a:xfrm>
              <a:off x="2949" y="1078"/>
              <a:ext cx="1" cy="164"/>
            </a:xfrm>
            <a:custGeom>
              <a:avLst/>
              <a:gdLst>
                <a:gd name="T0" fmla="*/ 0 w 1"/>
                <a:gd name="T1" fmla="*/ 0 h 164"/>
                <a:gd name="T2" fmla="*/ 0 w 1"/>
                <a:gd name="T3" fmla="*/ 164 h 164"/>
                <a:gd name="T4" fmla="*/ 0 w 1"/>
                <a:gd name="T5" fmla="*/ 0 h 164"/>
                <a:gd name="T6" fmla="*/ 0 60000 65536"/>
                <a:gd name="T7" fmla="*/ 0 60000 65536"/>
                <a:gd name="T8" fmla="*/ 0 60000 65536"/>
                <a:gd name="T9" fmla="*/ 0 w 1"/>
                <a:gd name="T10" fmla="*/ 0 h 164"/>
                <a:gd name="T11" fmla="*/ 1 w 1"/>
                <a:gd name="T12" fmla="*/ 164 h 164"/>
              </a:gdLst>
              <a:ahLst/>
              <a:cxnLst>
                <a:cxn ang="T6">
                  <a:pos x="T0" y="T1"/>
                </a:cxn>
                <a:cxn ang="T7">
                  <a:pos x="T2" y="T3"/>
                </a:cxn>
                <a:cxn ang="T8">
                  <a:pos x="T4" y="T5"/>
                </a:cxn>
              </a:cxnLst>
              <a:rect l="T9" t="T10" r="T11" b="T12"/>
              <a:pathLst>
                <a:path w="1" h="164">
                  <a:moveTo>
                    <a:pt x="0" y="0"/>
                  </a:move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93" name="Line 131"/>
            <p:cNvSpPr>
              <a:spLocks noChangeShapeType="1"/>
            </p:cNvSpPr>
            <p:nvPr/>
          </p:nvSpPr>
          <p:spPr bwMode="auto">
            <a:xfrm>
              <a:off x="2923" y="1078"/>
              <a:ext cx="1" cy="15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5994" name="Line 132"/>
            <p:cNvSpPr>
              <a:spLocks noChangeShapeType="1"/>
            </p:cNvSpPr>
            <p:nvPr/>
          </p:nvSpPr>
          <p:spPr bwMode="auto">
            <a:xfrm>
              <a:off x="2949" y="1078"/>
              <a:ext cx="1" cy="15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5995" name="Freeform 133"/>
            <p:cNvSpPr>
              <a:spLocks/>
            </p:cNvSpPr>
            <p:nvPr/>
          </p:nvSpPr>
          <p:spPr bwMode="auto">
            <a:xfrm>
              <a:off x="2943" y="1814"/>
              <a:ext cx="1" cy="494"/>
            </a:xfrm>
            <a:custGeom>
              <a:avLst/>
              <a:gdLst>
                <a:gd name="T0" fmla="*/ 0 w 1"/>
                <a:gd name="T1" fmla="*/ 0 h 494"/>
                <a:gd name="T2" fmla="*/ 0 w 1"/>
                <a:gd name="T3" fmla="*/ 494 h 494"/>
                <a:gd name="T4" fmla="*/ 0 w 1"/>
                <a:gd name="T5" fmla="*/ 0 h 494"/>
                <a:gd name="T6" fmla="*/ 0 60000 65536"/>
                <a:gd name="T7" fmla="*/ 0 60000 65536"/>
                <a:gd name="T8" fmla="*/ 0 60000 65536"/>
                <a:gd name="T9" fmla="*/ 0 w 1"/>
                <a:gd name="T10" fmla="*/ 0 h 494"/>
                <a:gd name="T11" fmla="*/ 1 w 1"/>
                <a:gd name="T12" fmla="*/ 494 h 494"/>
              </a:gdLst>
              <a:ahLst/>
              <a:cxnLst>
                <a:cxn ang="T6">
                  <a:pos x="T0" y="T1"/>
                </a:cxn>
                <a:cxn ang="T7">
                  <a:pos x="T2" y="T3"/>
                </a:cxn>
                <a:cxn ang="T8">
                  <a:pos x="T4" y="T5"/>
                </a:cxn>
              </a:cxnLst>
              <a:rect l="T9" t="T10" r="T11" b="T12"/>
              <a:pathLst>
                <a:path w="1" h="494">
                  <a:moveTo>
                    <a:pt x="0" y="0"/>
                  </a:moveTo>
                  <a:lnTo>
                    <a:pt x="0" y="49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96" name="Freeform 134"/>
            <p:cNvSpPr>
              <a:spLocks/>
            </p:cNvSpPr>
            <p:nvPr/>
          </p:nvSpPr>
          <p:spPr bwMode="auto">
            <a:xfrm>
              <a:off x="3130" y="1593"/>
              <a:ext cx="148" cy="93"/>
            </a:xfrm>
            <a:custGeom>
              <a:avLst/>
              <a:gdLst>
                <a:gd name="T0" fmla="*/ 148 w 148"/>
                <a:gd name="T1" fmla="*/ 93 h 93"/>
                <a:gd name="T2" fmla="*/ 0 w 148"/>
                <a:gd name="T3" fmla="*/ 0 h 93"/>
                <a:gd name="T4" fmla="*/ 148 w 148"/>
                <a:gd name="T5" fmla="*/ 93 h 93"/>
                <a:gd name="T6" fmla="*/ 0 60000 65536"/>
                <a:gd name="T7" fmla="*/ 0 60000 65536"/>
                <a:gd name="T8" fmla="*/ 0 60000 65536"/>
                <a:gd name="T9" fmla="*/ 0 w 148"/>
                <a:gd name="T10" fmla="*/ 0 h 93"/>
                <a:gd name="T11" fmla="*/ 148 w 148"/>
                <a:gd name="T12" fmla="*/ 93 h 93"/>
              </a:gdLst>
              <a:ahLst/>
              <a:cxnLst>
                <a:cxn ang="T6">
                  <a:pos x="T0" y="T1"/>
                </a:cxn>
                <a:cxn ang="T7">
                  <a:pos x="T2" y="T3"/>
                </a:cxn>
                <a:cxn ang="T8">
                  <a:pos x="T4" y="T5"/>
                </a:cxn>
              </a:cxnLst>
              <a:rect l="T9" t="T10" r="T11" b="T12"/>
              <a:pathLst>
                <a:path w="148" h="93">
                  <a:moveTo>
                    <a:pt x="148" y="93"/>
                  </a:moveTo>
                  <a:lnTo>
                    <a:pt x="0" y="0"/>
                  </a:lnTo>
                  <a:lnTo>
                    <a:pt x="148"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97" name="Freeform 135"/>
            <p:cNvSpPr>
              <a:spLocks/>
            </p:cNvSpPr>
            <p:nvPr/>
          </p:nvSpPr>
          <p:spPr bwMode="auto">
            <a:xfrm>
              <a:off x="3130" y="1586"/>
              <a:ext cx="148" cy="107"/>
            </a:xfrm>
            <a:custGeom>
              <a:avLst/>
              <a:gdLst>
                <a:gd name="T0" fmla="*/ 148 w 148"/>
                <a:gd name="T1" fmla="*/ 100 h 107"/>
                <a:gd name="T2" fmla="*/ 141 w 148"/>
                <a:gd name="T3" fmla="*/ 107 h 107"/>
                <a:gd name="T4" fmla="*/ 0 w 148"/>
                <a:gd name="T5" fmla="*/ 7 h 107"/>
                <a:gd name="T6" fmla="*/ 0 w 148"/>
                <a:gd name="T7" fmla="*/ 0 h 107"/>
                <a:gd name="T8" fmla="*/ 148 w 148"/>
                <a:gd name="T9" fmla="*/ 100 h 107"/>
                <a:gd name="T10" fmla="*/ 0 60000 65536"/>
                <a:gd name="T11" fmla="*/ 0 60000 65536"/>
                <a:gd name="T12" fmla="*/ 0 60000 65536"/>
                <a:gd name="T13" fmla="*/ 0 60000 65536"/>
                <a:gd name="T14" fmla="*/ 0 60000 65536"/>
                <a:gd name="T15" fmla="*/ 0 w 148"/>
                <a:gd name="T16" fmla="*/ 0 h 107"/>
                <a:gd name="T17" fmla="*/ 148 w 148"/>
                <a:gd name="T18" fmla="*/ 107 h 107"/>
              </a:gdLst>
              <a:ahLst/>
              <a:cxnLst>
                <a:cxn ang="T10">
                  <a:pos x="T0" y="T1"/>
                </a:cxn>
                <a:cxn ang="T11">
                  <a:pos x="T2" y="T3"/>
                </a:cxn>
                <a:cxn ang="T12">
                  <a:pos x="T4" y="T5"/>
                </a:cxn>
                <a:cxn ang="T13">
                  <a:pos x="T6" y="T7"/>
                </a:cxn>
                <a:cxn ang="T14">
                  <a:pos x="T8" y="T9"/>
                </a:cxn>
              </a:cxnLst>
              <a:rect l="T15" t="T16" r="T17" b="T18"/>
              <a:pathLst>
                <a:path w="148" h="107">
                  <a:moveTo>
                    <a:pt x="148" y="100"/>
                  </a:moveTo>
                  <a:lnTo>
                    <a:pt x="141" y="107"/>
                  </a:lnTo>
                  <a:lnTo>
                    <a:pt x="0" y="7"/>
                  </a:lnTo>
                  <a:lnTo>
                    <a:pt x="0" y="0"/>
                  </a:lnTo>
                  <a:lnTo>
                    <a:pt x="148"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98" name="Freeform 136"/>
            <p:cNvSpPr>
              <a:spLocks/>
            </p:cNvSpPr>
            <p:nvPr/>
          </p:nvSpPr>
          <p:spPr bwMode="auto">
            <a:xfrm>
              <a:off x="3117" y="1614"/>
              <a:ext cx="147" cy="100"/>
            </a:xfrm>
            <a:custGeom>
              <a:avLst/>
              <a:gdLst>
                <a:gd name="T0" fmla="*/ 147 w 147"/>
                <a:gd name="T1" fmla="*/ 100 h 100"/>
                <a:gd name="T2" fmla="*/ 0 w 147"/>
                <a:gd name="T3" fmla="*/ 0 h 100"/>
                <a:gd name="T4" fmla="*/ 147 w 147"/>
                <a:gd name="T5" fmla="*/ 100 h 100"/>
                <a:gd name="T6" fmla="*/ 0 60000 65536"/>
                <a:gd name="T7" fmla="*/ 0 60000 65536"/>
                <a:gd name="T8" fmla="*/ 0 60000 65536"/>
                <a:gd name="T9" fmla="*/ 0 w 147"/>
                <a:gd name="T10" fmla="*/ 0 h 100"/>
                <a:gd name="T11" fmla="*/ 147 w 147"/>
                <a:gd name="T12" fmla="*/ 100 h 100"/>
              </a:gdLst>
              <a:ahLst/>
              <a:cxnLst>
                <a:cxn ang="T6">
                  <a:pos x="T0" y="T1"/>
                </a:cxn>
                <a:cxn ang="T7">
                  <a:pos x="T2" y="T3"/>
                </a:cxn>
                <a:cxn ang="T8">
                  <a:pos x="T4" y="T5"/>
                </a:cxn>
              </a:cxnLst>
              <a:rect l="T9" t="T10" r="T11" b="T12"/>
              <a:pathLst>
                <a:path w="147" h="100">
                  <a:moveTo>
                    <a:pt x="147" y="100"/>
                  </a:moveTo>
                  <a:lnTo>
                    <a:pt x="0" y="0"/>
                  </a:lnTo>
                  <a:lnTo>
                    <a:pt x="147"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99" name="Freeform 137"/>
            <p:cNvSpPr>
              <a:spLocks/>
            </p:cNvSpPr>
            <p:nvPr/>
          </p:nvSpPr>
          <p:spPr bwMode="auto">
            <a:xfrm>
              <a:off x="3117" y="1614"/>
              <a:ext cx="147" cy="100"/>
            </a:xfrm>
            <a:custGeom>
              <a:avLst/>
              <a:gdLst>
                <a:gd name="T0" fmla="*/ 147 w 147"/>
                <a:gd name="T1" fmla="*/ 93 h 100"/>
                <a:gd name="T2" fmla="*/ 141 w 147"/>
                <a:gd name="T3" fmla="*/ 100 h 100"/>
                <a:gd name="T4" fmla="*/ 0 w 147"/>
                <a:gd name="T5" fmla="*/ 7 h 100"/>
                <a:gd name="T6" fmla="*/ 0 w 147"/>
                <a:gd name="T7" fmla="*/ 0 h 100"/>
                <a:gd name="T8" fmla="*/ 147 w 147"/>
                <a:gd name="T9" fmla="*/ 93 h 100"/>
                <a:gd name="T10" fmla="*/ 0 60000 65536"/>
                <a:gd name="T11" fmla="*/ 0 60000 65536"/>
                <a:gd name="T12" fmla="*/ 0 60000 65536"/>
                <a:gd name="T13" fmla="*/ 0 60000 65536"/>
                <a:gd name="T14" fmla="*/ 0 60000 65536"/>
                <a:gd name="T15" fmla="*/ 0 w 147"/>
                <a:gd name="T16" fmla="*/ 0 h 100"/>
                <a:gd name="T17" fmla="*/ 147 w 147"/>
                <a:gd name="T18" fmla="*/ 100 h 100"/>
              </a:gdLst>
              <a:ahLst/>
              <a:cxnLst>
                <a:cxn ang="T10">
                  <a:pos x="T0" y="T1"/>
                </a:cxn>
                <a:cxn ang="T11">
                  <a:pos x="T2" y="T3"/>
                </a:cxn>
                <a:cxn ang="T12">
                  <a:pos x="T4" y="T5"/>
                </a:cxn>
                <a:cxn ang="T13">
                  <a:pos x="T6" y="T7"/>
                </a:cxn>
                <a:cxn ang="T14">
                  <a:pos x="T8" y="T9"/>
                </a:cxn>
              </a:cxnLst>
              <a:rect l="T15" t="T16" r="T17" b="T18"/>
              <a:pathLst>
                <a:path w="147" h="100">
                  <a:moveTo>
                    <a:pt x="147" y="93"/>
                  </a:moveTo>
                  <a:lnTo>
                    <a:pt x="141" y="100"/>
                  </a:lnTo>
                  <a:lnTo>
                    <a:pt x="0" y="7"/>
                  </a:lnTo>
                  <a:lnTo>
                    <a:pt x="0" y="0"/>
                  </a:lnTo>
                  <a:lnTo>
                    <a:pt x="147"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00" name="Freeform 138"/>
            <p:cNvSpPr>
              <a:spLocks/>
            </p:cNvSpPr>
            <p:nvPr/>
          </p:nvSpPr>
          <p:spPr bwMode="auto">
            <a:xfrm>
              <a:off x="2621" y="1271"/>
              <a:ext cx="127" cy="86"/>
            </a:xfrm>
            <a:custGeom>
              <a:avLst/>
              <a:gdLst>
                <a:gd name="T0" fmla="*/ 0 w 127"/>
                <a:gd name="T1" fmla="*/ 0 h 86"/>
                <a:gd name="T2" fmla="*/ 127 w 127"/>
                <a:gd name="T3" fmla="*/ 86 h 86"/>
                <a:gd name="T4" fmla="*/ 0 w 127"/>
                <a:gd name="T5" fmla="*/ 0 h 86"/>
                <a:gd name="T6" fmla="*/ 0 60000 65536"/>
                <a:gd name="T7" fmla="*/ 0 60000 65536"/>
                <a:gd name="T8" fmla="*/ 0 60000 65536"/>
                <a:gd name="T9" fmla="*/ 0 w 127"/>
                <a:gd name="T10" fmla="*/ 0 h 86"/>
                <a:gd name="T11" fmla="*/ 127 w 127"/>
                <a:gd name="T12" fmla="*/ 86 h 86"/>
              </a:gdLst>
              <a:ahLst/>
              <a:cxnLst>
                <a:cxn ang="T6">
                  <a:pos x="T0" y="T1"/>
                </a:cxn>
                <a:cxn ang="T7">
                  <a:pos x="T2" y="T3"/>
                </a:cxn>
                <a:cxn ang="T8">
                  <a:pos x="T4" y="T5"/>
                </a:cxn>
              </a:cxnLst>
              <a:rect l="T9" t="T10" r="T11" b="T12"/>
              <a:pathLst>
                <a:path w="127" h="86">
                  <a:moveTo>
                    <a:pt x="0" y="0"/>
                  </a:moveTo>
                  <a:lnTo>
                    <a:pt x="127"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01" name="Freeform 139"/>
            <p:cNvSpPr>
              <a:spLocks/>
            </p:cNvSpPr>
            <p:nvPr/>
          </p:nvSpPr>
          <p:spPr bwMode="auto">
            <a:xfrm>
              <a:off x="2614" y="1264"/>
              <a:ext cx="134" cy="100"/>
            </a:xfrm>
            <a:custGeom>
              <a:avLst/>
              <a:gdLst>
                <a:gd name="T0" fmla="*/ 0 w 134"/>
                <a:gd name="T1" fmla="*/ 14 h 100"/>
                <a:gd name="T2" fmla="*/ 7 w 134"/>
                <a:gd name="T3" fmla="*/ 0 h 100"/>
                <a:gd name="T4" fmla="*/ 134 w 134"/>
                <a:gd name="T5" fmla="*/ 93 h 100"/>
                <a:gd name="T6" fmla="*/ 134 w 134"/>
                <a:gd name="T7" fmla="*/ 100 h 100"/>
                <a:gd name="T8" fmla="*/ 0 w 134"/>
                <a:gd name="T9" fmla="*/ 14 h 100"/>
                <a:gd name="T10" fmla="*/ 0 60000 65536"/>
                <a:gd name="T11" fmla="*/ 0 60000 65536"/>
                <a:gd name="T12" fmla="*/ 0 60000 65536"/>
                <a:gd name="T13" fmla="*/ 0 60000 65536"/>
                <a:gd name="T14" fmla="*/ 0 60000 65536"/>
                <a:gd name="T15" fmla="*/ 0 w 134"/>
                <a:gd name="T16" fmla="*/ 0 h 100"/>
                <a:gd name="T17" fmla="*/ 134 w 134"/>
                <a:gd name="T18" fmla="*/ 100 h 100"/>
              </a:gdLst>
              <a:ahLst/>
              <a:cxnLst>
                <a:cxn ang="T10">
                  <a:pos x="T0" y="T1"/>
                </a:cxn>
                <a:cxn ang="T11">
                  <a:pos x="T2" y="T3"/>
                </a:cxn>
                <a:cxn ang="T12">
                  <a:pos x="T4" y="T5"/>
                </a:cxn>
                <a:cxn ang="T13">
                  <a:pos x="T6" y="T7"/>
                </a:cxn>
                <a:cxn ang="T14">
                  <a:pos x="T8" y="T9"/>
                </a:cxn>
              </a:cxnLst>
              <a:rect l="T15" t="T16" r="T17" b="T18"/>
              <a:pathLst>
                <a:path w="134" h="100">
                  <a:moveTo>
                    <a:pt x="0" y="14"/>
                  </a:moveTo>
                  <a:lnTo>
                    <a:pt x="7" y="0"/>
                  </a:lnTo>
                  <a:lnTo>
                    <a:pt x="134" y="93"/>
                  </a:lnTo>
                  <a:lnTo>
                    <a:pt x="134" y="10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02" name="Freeform 140"/>
            <p:cNvSpPr>
              <a:spLocks/>
            </p:cNvSpPr>
            <p:nvPr/>
          </p:nvSpPr>
          <p:spPr bwMode="auto">
            <a:xfrm>
              <a:off x="2822" y="2315"/>
              <a:ext cx="114" cy="150"/>
            </a:xfrm>
            <a:custGeom>
              <a:avLst/>
              <a:gdLst>
                <a:gd name="T0" fmla="*/ 114 w 114"/>
                <a:gd name="T1" fmla="*/ 0 h 150"/>
                <a:gd name="T2" fmla="*/ 0 w 114"/>
                <a:gd name="T3" fmla="*/ 150 h 150"/>
                <a:gd name="T4" fmla="*/ 114 w 114"/>
                <a:gd name="T5" fmla="*/ 0 h 150"/>
                <a:gd name="T6" fmla="*/ 0 60000 65536"/>
                <a:gd name="T7" fmla="*/ 0 60000 65536"/>
                <a:gd name="T8" fmla="*/ 0 60000 65536"/>
                <a:gd name="T9" fmla="*/ 0 w 114"/>
                <a:gd name="T10" fmla="*/ 0 h 150"/>
                <a:gd name="T11" fmla="*/ 114 w 114"/>
                <a:gd name="T12" fmla="*/ 150 h 150"/>
              </a:gdLst>
              <a:ahLst/>
              <a:cxnLst>
                <a:cxn ang="T6">
                  <a:pos x="T0" y="T1"/>
                </a:cxn>
                <a:cxn ang="T7">
                  <a:pos x="T2" y="T3"/>
                </a:cxn>
                <a:cxn ang="T8">
                  <a:pos x="T4" y="T5"/>
                </a:cxn>
              </a:cxnLst>
              <a:rect l="T9" t="T10" r="T11" b="T12"/>
              <a:pathLst>
                <a:path w="114" h="150">
                  <a:moveTo>
                    <a:pt x="114" y="0"/>
                  </a:moveTo>
                  <a:lnTo>
                    <a:pt x="0" y="150"/>
                  </a:lnTo>
                  <a:lnTo>
                    <a:pt x="1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03" name="Line 141"/>
            <p:cNvSpPr>
              <a:spLocks noChangeShapeType="1"/>
            </p:cNvSpPr>
            <p:nvPr/>
          </p:nvSpPr>
          <p:spPr bwMode="auto">
            <a:xfrm>
              <a:off x="2936" y="1807"/>
              <a:ext cx="7" cy="50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6004" name="Line 142"/>
            <p:cNvSpPr>
              <a:spLocks noChangeShapeType="1"/>
            </p:cNvSpPr>
            <p:nvPr/>
          </p:nvSpPr>
          <p:spPr bwMode="auto">
            <a:xfrm flipH="1">
              <a:off x="2822" y="2308"/>
              <a:ext cx="114" cy="1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6005" name="Freeform 143"/>
            <p:cNvSpPr>
              <a:spLocks/>
            </p:cNvSpPr>
            <p:nvPr/>
          </p:nvSpPr>
          <p:spPr bwMode="auto">
            <a:xfrm>
              <a:off x="2809" y="2308"/>
              <a:ext cx="134" cy="185"/>
            </a:xfrm>
            <a:custGeom>
              <a:avLst/>
              <a:gdLst>
                <a:gd name="T0" fmla="*/ 120 w 134"/>
                <a:gd name="T1" fmla="*/ 7 h 185"/>
                <a:gd name="T2" fmla="*/ 134 w 134"/>
                <a:gd name="T3" fmla="*/ 0 h 185"/>
                <a:gd name="T4" fmla="*/ 134 w 134"/>
                <a:gd name="T5" fmla="*/ 0 h 185"/>
                <a:gd name="T6" fmla="*/ 27 w 134"/>
                <a:gd name="T7" fmla="*/ 185 h 185"/>
                <a:gd name="T8" fmla="*/ 20 w 134"/>
                <a:gd name="T9" fmla="*/ 150 h 185"/>
                <a:gd name="T10" fmla="*/ 0 w 134"/>
                <a:gd name="T11" fmla="*/ 128 h 185"/>
                <a:gd name="T12" fmla="*/ 120 w 134"/>
                <a:gd name="T13" fmla="*/ 7 h 185"/>
                <a:gd name="T14" fmla="*/ 120 w 134"/>
                <a:gd name="T15" fmla="*/ 7 h 185"/>
                <a:gd name="T16" fmla="*/ 0 60000 65536"/>
                <a:gd name="T17" fmla="*/ 0 60000 65536"/>
                <a:gd name="T18" fmla="*/ 0 60000 65536"/>
                <a:gd name="T19" fmla="*/ 0 60000 65536"/>
                <a:gd name="T20" fmla="*/ 0 60000 65536"/>
                <a:gd name="T21" fmla="*/ 0 60000 65536"/>
                <a:gd name="T22" fmla="*/ 0 60000 65536"/>
                <a:gd name="T23" fmla="*/ 0 60000 65536"/>
                <a:gd name="T24" fmla="*/ 0 w 134"/>
                <a:gd name="T25" fmla="*/ 0 h 185"/>
                <a:gd name="T26" fmla="*/ 134 w 134"/>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 h="185">
                  <a:moveTo>
                    <a:pt x="120" y="7"/>
                  </a:moveTo>
                  <a:lnTo>
                    <a:pt x="134" y="0"/>
                  </a:lnTo>
                  <a:lnTo>
                    <a:pt x="27" y="185"/>
                  </a:lnTo>
                  <a:lnTo>
                    <a:pt x="20" y="150"/>
                  </a:lnTo>
                  <a:lnTo>
                    <a:pt x="0" y="128"/>
                  </a:lnTo>
                  <a:lnTo>
                    <a:pt x="1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06" name="Freeform 144"/>
            <p:cNvSpPr>
              <a:spLocks/>
            </p:cNvSpPr>
            <p:nvPr/>
          </p:nvSpPr>
          <p:spPr bwMode="auto">
            <a:xfrm>
              <a:off x="2715" y="2215"/>
              <a:ext cx="221" cy="93"/>
            </a:xfrm>
            <a:custGeom>
              <a:avLst/>
              <a:gdLst>
                <a:gd name="T0" fmla="*/ 0 w 221"/>
                <a:gd name="T1" fmla="*/ 0 h 93"/>
                <a:gd name="T2" fmla="*/ 221 w 221"/>
                <a:gd name="T3" fmla="*/ 93 h 93"/>
                <a:gd name="T4" fmla="*/ 0 w 221"/>
                <a:gd name="T5" fmla="*/ 0 h 93"/>
                <a:gd name="T6" fmla="*/ 0 60000 65536"/>
                <a:gd name="T7" fmla="*/ 0 60000 65536"/>
                <a:gd name="T8" fmla="*/ 0 60000 65536"/>
                <a:gd name="T9" fmla="*/ 0 w 221"/>
                <a:gd name="T10" fmla="*/ 0 h 93"/>
                <a:gd name="T11" fmla="*/ 221 w 221"/>
                <a:gd name="T12" fmla="*/ 93 h 93"/>
              </a:gdLst>
              <a:ahLst/>
              <a:cxnLst>
                <a:cxn ang="T6">
                  <a:pos x="T0" y="T1"/>
                </a:cxn>
                <a:cxn ang="T7">
                  <a:pos x="T2" y="T3"/>
                </a:cxn>
                <a:cxn ang="T8">
                  <a:pos x="T4" y="T5"/>
                </a:cxn>
              </a:cxnLst>
              <a:rect l="T9" t="T10" r="T11" b="T12"/>
              <a:pathLst>
                <a:path w="221" h="93">
                  <a:moveTo>
                    <a:pt x="0" y="0"/>
                  </a:moveTo>
                  <a:lnTo>
                    <a:pt x="221" y="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07" name="Freeform 145"/>
            <p:cNvSpPr>
              <a:spLocks/>
            </p:cNvSpPr>
            <p:nvPr/>
          </p:nvSpPr>
          <p:spPr bwMode="auto">
            <a:xfrm>
              <a:off x="2708" y="2215"/>
              <a:ext cx="228" cy="100"/>
            </a:xfrm>
            <a:custGeom>
              <a:avLst/>
              <a:gdLst>
                <a:gd name="T0" fmla="*/ 0 w 228"/>
                <a:gd name="T1" fmla="*/ 7 h 100"/>
                <a:gd name="T2" fmla="*/ 7 w 228"/>
                <a:gd name="T3" fmla="*/ 0 h 100"/>
                <a:gd name="T4" fmla="*/ 228 w 228"/>
                <a:gd name="T5" fmla="*/ 93 h 100"/>
                <a:gd name="T6" fmla="*/ 228 w 228"/>
                <a:gd name="T7" fmla="*/ 100 h 100"/>
                <a:gd name="T8" fmla="*/ 0 w 228"/>
                <a:gd name="T9" fmla="*/ 7 h 100"/>
                <a:gd name="T10" fmla="*/ 0 60000 65536"/>
                <a:gd name="T11" fmla="*/ 0 60000 65536"/>
                <a:gd name="T12" fmla="*/ 0 60000 65536"/>
                <a:gd name="T13" fmla="*/ 0 60000 65536"/>
                <a:gd name="T14" fmla="*/ 0 60000 65536"/>
                <a:gd name="T15" fmla="*/ 0 w 228"/>
                <a:gd name="T16" fmla="*/ 0 h 100"/>
                <a:gd name="T17" fmla="*/ 228 w 228"/>
                <a:gd name="T18" fmla="*/ 100 h 100"/>
              </a:gdLst>
              <a:ahLst/>
              <a:cxnLst>
                <a:cxn ang="T10">
                  <a:pos x="T0" y="T1"/>
                </a:cxn>
                <a:cxn ang="T11">
                  <a:pos x="T2" y="T3"/>
                </a:cxn>
                <a:cxn ang="T12">
                  <a:pos x="T4" y="T5"/>
                </a:cxn>
                <a:cxn ang="T13">
                  <a:pos x="T6" y="T7"/>
                </a:cxn>
                <a:cxn ang="T14">
                  <a:pos x="T8" y="T9"/>
                </a:cxn>
              </a:cxnLst>
              <a:rect l="T15" t="T16" r="T17" b="T18"/>
              <a:pathLst>
                <a:path w="228" h="100">
                  <a:moveTo>
                    <a:pt x="0" y="7"/>
                  </a:moveTo>
                  <a:lnTo>
                    <a:pt x="7" y="0"/>
                  </a:lnTo>
                  <a:lnTo>
                    <a:pt x="228" y="93"/>
                  </a:lnTo>
                  <a:lnTo>
                    <a:pt x="228" y="10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08" name="Rectangle 146"/>
            <p:cNvSpPr>
              <a:spLocks noChangeArrowheads="1"/>
            </p:cNvSpPr>
            <p:nvPr/>
          </p:nvSpPr>
          <p:spPr bwMode="auto">
            <a:xfrm>
              <a:off x="2604" y="2117"/>
              <a:ext cx="1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O</a:t>
              </a:r>
              <a:endParaRPr lang="en-GB">
                <a:latin typeface="Calibri" pitchFamily="34" charset="0"/>
              </a:endParaRPr>
            </a:p>
          </p:txBody>
        </p:sp>
        <p:sp>
          <p:nvSpPr>
            <p:cNvPr id="126009" name="Rectangle 147"/>
            <p:cNvSpPr>
              <a:spLocks noChangeArrowheads="1"/>
            </p:cNvSpPr>
            <p:nvPr/>
          </p:nvSpPr>
          <p:spPr bwMode="auto">
            <a:xfrm>
              <a:off x="2791" y="2553"/>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H</a:t>
              </a:r>
              <a:endParaRPr lang="en-GB">
                <a:latin typeface="Calibri" pitchFamily="34" charset="0"/>
              </a:endParaRPr>
            </a:p>
          </p:txBody>
        </p:sp>
        <p:sp>
          <p:nvSpPr>
            <p:cNvPr id="126010" name="Rectangle 148"/>
            <p:cNvSpPr>
              <a:spLocks noChangeArrowheads="1"/>
            </p:cNvSpPr>
            <p:nvPr/>
          </p:nvSpPr>
          <p:spPr bwMode="auto">
            <a:xfrm>
              <a:off x="2423" y="2553"/>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ED181E"/>
                  </a:solidFill>
                </a:rPr>
                <a:t>N</a:t>
              </a:r>
              <a:endParaRPr lang="en-GB">
                <a:solidFill>
                  <a:srgbClr val="ED181E"/>
                </a:solidFill>
                <a:latin typeface="Calibri" pitchFamily="34" charset="0"/>
              </a:endParaRPr>
            </a:p>
          </p:txBody>
        </p:sp>
        <p:sp>
          <p:nvSpPr>
            <p:cNvPr id="126011" name="Rectangle 149"/>
            <p:cNvSpPr>
              <a:spLocks noChangeArrowheads="1"/>
            </p:cNvSpPr>
            <p:nvPr/>
          </p:nvSpPr>
          <p:spPr bwMode="auto">
            <a:xfrm>
              <a:off x="2510" y="2604"/>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ED181E"/>
                  </a:solidFill>
                </a:rPr>
                <a:t>3</a:t>
              </a:r>
              <a:endParaRPr lang="en-GB">
                <a:latin typeface="Calibri" pitchFamily="34" charset="0"/>
              </a:endParaRPr>
            </a:p>
          </p:txBody>
        </p:sp>
        <p:sp>
          <p:nvSpPr>
            <p:cNvPr id="126012" name="Rectangle 150"/>
            <p:cNvSpPr>
              <a:spLocks noChangeArrowheads="1"/>
            </p:cNvSpPr>
            <p:nvPr/>
          </p:nvSpPr>
          <p:spPr bwMode="auto">
            <a:xfrm>
              <a:off x="2021" y="1917"/>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H</a:t>
              </a:r>
              <a:endParaRPr lang="en-GB">
                <a:latin typeface="Calibri" pitchFamily="34" charset="0"/>
              </a:endParaRPr>
            </a:p>
          </p:txBody>
        </p:sp>
        <p:sp>
          <p:nvSpPr>
            <p:cNvPr id="126013" name="Rectangle 151"/>
            <p:cNvSpPr>
              <a:spLocks noChangeArrowheads="1"/>
            </p:cNvSpPr>
            <p:nvPr/>
          </p:nvSpPr>
          <p:spPr bwMode="auto">
            <a:xfrm>
              <a:off x="2108" y="1917"/>
              <a:ext cx="1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O</a:t>
              </a:r>
              <a:endParaRPr lang="en-GB">
                <a:latin typeface="Calibri" pitchFamily="34" charset="0"/>
              </a:endParaRPr>
            </a:p>
          </p:txBody>
        </p:sp>
        <p:sp>
          <p:nvSpPr>
            <p:cNvPr id="126014" name="Rectangle 152"/>
            <p:cNvSpPr>
              <a:spLocks noChangeArrowheads="1"/>
            </p:cNvSpPr>
            <p:nvPr/>
          </p:nvSpPr>
          <p:spPr bwMode="auto">
            <a:xfrm>
              <a:off x="2905" y="1660"/>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N</a:t>
              </a:r>
              <a:endParaRPr lang="en-GB">
                <a:latin typeface="Calibri" pitchFamily="34" charset="0"/>
              </a:endParaRPr>
            </a:p>
          </p:txBody>
        </p:sp>
        <p:sp>
          <p:nvSpPr>
            <p:cNvPr id="126015" name="Rectangle 153"/>
            <p:cNvSpPr>
              <a:spLocks noChangeArrowheads="1"/>
            </p:cNvSpPr>
            <p:nvPr/>
          </p:nvSpPr>
          <p:spPr bwMode="auto">
            <a:xfrm>
              <a:off x="3093" y="1288"/>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N</a:t>
              </a:r>
              <a:endParaRPr lang="en-GB">
                <a:latin typeface="Calibri" pitchFamily="34" charset="0"/>
              </a:endParaRPr>
            </a:p>
          </p:txBody>
        </p:sp>
        <p:sp>
          <p:nvSpPr>
            <p:cNvPr id="126016" name="Rectangle 154"/>
            <p:cNvSpPr>
              <a:spLocks noChangeArrowheads="1"/>
            </p:cNvSpPr>
            <p:nvPr/>
          </p:nvSpPr>
          <p:spPr bwMode="auto">
            <a:xfrm>
              <a:off x="3180" y="1288"/>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H</a:t>
              </a:r>
              <a:endParaRPr lang="en-GB">
                <a:latin typeface="Calibri" pitchFamily="34" charset="0"/>
              </a:endParaRPr>
            </a:p>
          </p:txBody>
        </p:sp>
        <p:sp>
          <p:nvSpPr>
            <p:cNvPr id="126017" name="Rectangle 155"/>
            <p:cNvSpPr>
              <a:spLocks noChangeArrowheads="1"/>
            </p:cNvSpPr>
            <p:nvPr/>
          </p:nvSpPr>
          <p:spPr bwMode="auto">
            <a:xfrm>
              <a:off x="2899" y="930"/>
              <a:ext cx="1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O</a:t>
              </a:r>
              <a:endParaRPr lang="en-GB">
                <a:latin typeface="Calibri" pitchFamily="34" charset="0"/>
              </a:endParaRPr>
            </a:p>
          </p:txBody>
        </p:sp>
        <p:sp>
          <p:nvSpPr>
            <p:cNvPr id="126018" name="Rectangle 156"/>
            <p:cNvSpPr>
              <a:spLocks noChangeArrowheads="1"/>
            </p:cNvSpPr>
            <p:nvPr/>
          </p:nvSpPr>
          <p:spPr bwMode="auto">
            <a:xfrm>
              <a:off x="3274" y="1660"/>
              <a:ext cx="1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O</a:t>
              </a:r>
              <a:endParaRPr lang="en-GB">
                <a:latin typeface="Calibri" pitchFamily="34" charset="0"/>
              </a:endParaRPr>
            </a:p>
          </p:txBody>
        </p:sp>
        <p:sp>
          <p:nvSpPr>
            <p:cNvPr id="126019" name="Rectangle 157"/>
            <p:cNvSpPr>
              <a:spLocks noChangeArrowheads="1"/>
            </p:cNvSpPr>
            <p:nvPr/>
          </p:nvSpPr>
          <p:spPr bwMode="auto">
            <a:xfrm>
              <a:off x="2376" y="1159"/>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H</a:t>
              </a:r>
              <a:endParaRPr lang="en-GB">
                <a:latin typeface="Calibri" pitchFamily="34" charset="0"/>
              </a:endParaRPr>
            </a:p>
          </p:txBody>
        </p:sp>
        <p:sp>
          <p:nvSpPr>
            <p:cNvPr id="126020" name="Rectangle 158"/>
            <p:cNvSpPr>
              <a:spLocks noChangeArrowheads="1"/>
            </p:cNvSpPr>
            <p:nvPr/>
          </p:nvSpPr>
          <p:spPr bwMode="auto">
            <a:xfrm>
              <a:off x="2463" y="1217"/>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3</a:t>
              </a:r>
              <a:endParaRPr lang="en-GB">
                <a:latin typeface="Calibri" pitchFamily="34" charset="0"/>
              </a:endParaRPr>
            </a:p>
          </p:txBody>
        </p:sp>
        <p:sp>
          <p:nvSpPr>
            <p:cNvPr id="126021" name="Rectangle 159"/>
            <p:cNvSpPr>
              <a:spLocks noChangeArrowheads="1"/>
            </p:cNvSpPr>
            <p:nvPr/>
          </p:nvSpPr>
          <p:spPr bwMode="auto">
            <a:xfrm>
              <a:off x="2517" y="1159"/>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C</a:t>
              </a:r>
              <a:endParaRPr lang="en-GB">
                <a:latin typeface="Calibri" pitchFamily="34" charset="0"/>
              </a:endParaRPr>
            </a:p>
          </p:txBody>
        </p:sp>
      </p:grpSp>
      <p:sp>
        <p:nvSpPr>
          <p:cNvPr id="125960" name="Text Box 228"/>
          <p:cNvSpPr txBox="1">
            <a:spLocks noChangeArrowheads="1"/>
          </p:cNvSpPr>
          <p:nvPr/>
        </p:nvSpPr>
        <p:spPr bwMode="auto">
          <a:xfrm>
            <a:off x="3632200" y="1530350"/>
            <a:ext cx="2374900" cy="369888"/>
          </a:xfrm>
          <a:prstGeom prst="rect">
            <a:avLst/>
          </a:prstGeom>
          <a:solidFill>
            <a:schemeClr val="bg1"/>
          </a:solidFill>
          <a:ln w="19050">
            <a:solidFill>
              <a:srgbClr val="FF0000"/>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Nucleoside analogues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001" name="Group 126"/>
          <p:cNvGrpSpPr>
            <a:grpSpLocks/>
          </p:cNvGrpSpPr>
          <p:nvPr/>
        </p:nvGrpSpPr>
        <p:grpSpPr bwMode="auto">
          <a:xfrm>
            <a:off x="4210050" y="2355850"/>
            <a:ext cx="3409950" cy="2303463"/>
            <a:chOff x="3057" y="1386"/>
            <a:chExt cx="2148" cy="1451"/>
          </a:xfrm>
        </p:grpSpPr>
        <p:grpSp>
          <p:nvGrpSpPr>
            <p:cNvPr id="128078" name="Group 106"/>
            <p:cNvGrpSpPr>
              <a:grpSpLocks/>
            </p:cNvGrpSpPr>
            <p:nvPr/>
          </p:nvGrpSpPr>
          <p:grpSpPr bwMode="auto">
            <a:xfrm>
              <a:off x="4382" y="2703"/>
              <a:ext cx="161" cy="134"/>
              <a:chOff x="4382" y="2703"/>
              <a:chExt cx="161" cy="134"/>
            </a:xfrm>
          </p:grpSpPr>
          <p:sp>
            <p:nvSpPr>
              <p:cNvPr id="128160" name="Rectangle 87"/>
              <p:cNvSpPr>
                <a:spLocks noChangeArrowheads="1"/>
              </p:cNvSpPr>
              <p:nvPr/>
            </p:nvSpPr>
            <p:spPr bwMode="auto">
              <a:xfrm>
                <a:off x="4382" y="2703"/>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sp>
            <p:nvSpPr>
              <p:cNvPr id="128161" name="Rectangle 88"/>
              <p:cNvSpPr>
                <a:spLocks noChangeArrowheads="1"/>
              </p:cNvSpPr>
              <p:nvPr/>
            </p:nvSpPr>
            <p:spPr bwMode="auto">
              <a:xfrm>
                <a:off x="4462" y="2703"/>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1400"/>
              </a:p>
            </p:txBody>
          </p:sp>
        </p:grpSp>
        <p:grpSp>
          <p:nvGrpSpPr>
            <p:cNvPr id="128079" name="Group 125"/>
            <p:cNvGrpSpPr>
              <a:grpSpLocks/>
            </p:cNvGrpSpPr>
            <p:nvPr/>
          </p:nvGrpSpPr>
          <p:grpSpPr bwMode="auto">
            <a:xfrm>
              <a:off x="3057" y="1386"/>
              <a:ext cx="2148" cy="1320"/>
              <a:chOff x="3057" y="1386"/>
              <a:chExt cx="2148" cy="1320"/>
            </a:xfrm>
          </p:grpSpPr>
          <p:grpSp>
            <p:nvGrpSpPr>
              <p:cNvPr id="128080" name="Group 124"/>
              <p:cNvGrpSpPr>
                <a:grpSpLocks/>
              </p:cNvGrpSpPr>
              <p:nvPr/>
            </p:nvGrpSpPr>
            <p:grpSpPr bwMode="auto">
              <a:xfrm>
                <a:off x="3057" y="1386"/>
                <a:ext cx="2148" cy="1320"/>
                <a:chOff x="3057" y="1386"/>
                <a:chExt cx="2148" cy="1320"/>
              </a:xfrm>
            </p:grpSpPr>
            <p:grpSp>
              <p:nvGrpSpPr>
                <p:cNvPr id="128083" name="Group 123"/>
                <p:cNvGrpSpPr>
                  <a:grpSpLocks/>
                </p:cNvGrpSpPr>
                <p:nvPr/>
              </p:nvGrpSpPr>
              <p:grpSpPr bwMode="auto">
                <a:xfrm>
                  <a:off x="3057" y="1386"/>
                  <a:ext cx="2148" cy="1320"/>
                  <a:chOff x="3057" y="1386"/>
                  <a:chExt cx="2148" cy="1320"/>
                </a:xfrm>
              </p:grpSpPr>
              <p:grpSp>
                <p:nvGrpSpPr>
                  <p:cNvPr id="128087" name="Group 122"/>
                  <p:cNvGrpSpPr>
                    <a:grpSpLocks/>
                  </p:cNvGrpSpPr>
                  <p:nvPr/>
                </p:nvGrpSpPr>
                <p:grpSpPr bwMode="auto">
                  <a:xfrm>
                    <a:off x="3057" y="1386"/>
                    <a:ext cx="2148" cy="1320"/>
                    <a:chOff x="3057" y="1386"/>
                    <a:chExt cx="2148" cy="1320"/>
                  </a:xfrm>
                </p:grpSpPr>
                <p:sp>
                  <p:nvSpPr>
                    <p:cNvPr id="128095" name="Freeform 4"/>
                    <p:cNvSpPr>
                      <a:spLocks/>
                    </p:cNvSpPr>
                    <p:nvPr/>
                  </p:nvSpPr>
                  <p:spPr bwMode="auto">
                    <a:xfrm>
                      <a:off x="4667" y="1751"/>
                      <a:ext cx="1" cy="214"/>
                    </a:xfrm>
                    <a:custGeom>
                      <a:avLst/>
                      <a:gdLst>
                        <a:gd name="T0" fmla="*/ 0 w 1"/>
                        <a:gd name="T1" fmla="*/ 214 h 214"/>
                        <a:gd name="T2" fmla="*/ 0 w 1"/>
                        <a:gd name="T3" fmla="*/ 0 h 214"/>
                        <a:gd name="T4" fmla="*/ 0 w 1"/>
                        <a:gd name="T5" fmla="*/ 214 h 214"/>
                        <a:gd name="T6" fmla="*/ 0 60000 65536"/>
                        <a:gd name="T7" fmla="*/ 0 60000 65536"/>
                        <a:gd name="T8" fmla="*/ 0 60000 65536"/>
                        <a:gd name="T9" fmla="*/ 0 w 1"/>
                        <a:gd name="T10" fmla="*/ 0 h 214"/>
                        <a:gd name="T11" fmla="*/ 1 w 1"/>
                        <a:gd name="T12" fmla="*/ 214 h 214"/>
                      </a:gdLst>
                      <a:ahLst/>
                      <a:cxnLst>
                        <a:cxn ang="T6">
                          <a:pos x="T0" y="T1"/>
                        </a:cxn>
                        <a:cxn ang="T7">
                          <a:pos x="T2" y="T3"/>
                        </a:cxn>
                        <a:cxn ang="T8">
                          <a:pos x="T4" y="T5"/>
                        </a:cxn>
                      </a:cxnLst>
                      <a:rect l="T9" t="T10" r="T11" b="T12"/>
                      <a:pathLst>
                        <a:path w="1" h="214">
                          <a:moveTo>
                            <a:pt x="0" y="214"/>
                          </a:moveTo>
                          <a:lnTo>
                            <a:pt x="0" y="0"/>
                          </a:lnTo>
                          <a:lnTo>
                            <a:pt x="0" y="2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96" name="Freeform 5"/>
                    <p:cNvSpPr>
                      <a:spLocks/>
                    </p:cNvSpPr>
                    <p:nvPr/>
                  </p:nvSpPr>
                  <p:spPr bwMode="auto">
                    <a:xfrm>
                      <a:off x="4690" y="1763"/>
                      <a:ext cx="1" cy="184"/>
                    </a:xfrm>
                    <a:custGeom>
                      <a:avLst/>
                      <a:gdLst>
                        <a:gd name="T0" fmla="*/ 0 w 1"/>
                        <a:gd name="T1" fmla="*/ 184 h 184"/>
                        <a:gd name="T2" fmla="*/ 0 w 1"/>
                        <a:gd name="T3" fmla="*/ 0 h 184"/>
                        <a:gd name="T4" fmla="*/ 0 w 1"/>
                        <a:gd name="T5" fmla="*/ 184 h 184"/>
                        <a:gd name="T6" fmla="*/ 0 60000 65536"/>
                        <a:gd name="T7" fmla="*/ 0 60000 65536"/>
                        <a:gd name="T8" fmla="*/ 0 60000 65536"/>
                        <a:gd name="T9" fmla="*/ 0 w 1"/>
                        <a:gd name="T10" fmla="*/ 0 h 184"/>
                        <a:gd name="T11" fmla="*/ 1 w 1"/>
                        <a:gd name="T12" fmla="*/ 184 h 184"/>
                      </a:gdLst>
                      <a:ahLst/>
                      <a:cxnLst>
                        <a:cxn ang="T6">
                          <a:pos x="T0" y="T1"/>
                        </a:cxn>
                        <a:cxn ang="T7">
                          <a:pos x="T2" y="T3"/>
                        </a:cxn>
                        <a:cxn ang="T8">
                          <a:pos x="T4" y="T5"/>
                        </a:cxn>
                      </a:cxnLst>
                      <a:rect l="T9" t="T10" r="T11" b="T12"/>
                      <a:pathLst>
                        <a:path w="1" h="184">
                          <a:moveTo>
                            <a:pt x="0" y="184"/>
                          </a:moveTo>
                          <a:lnTo>
                            <a:pt x="0" y="0"/>
                          </a:lnTo>
                          <a:lnTo>
                            <a:pt x="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97" name="Line 6"/>
                    <p:cNvSpPr>
                      <a:spLocks noChangeShapeType="1"/>
                    </p:cNvSpPr>
                    <p:nvPr/>
                  </p:nvSpPr>
                  <p:spPr bwMode="auto">
                    <a:xfrm flipV="1">
                      <a:off x="4667" y="1744"/>
                      <a:ext cx="1" cy="2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98" name="Line 7"/>
                    <p:cNvSpPr>
                      <a:spLocks noChangeShapeType="1"/>
                    </p:cNvSpPr>
                    <p:nvPr/>
                  </p:nvSpPr>
                  <p:spPr bwMode="auto">
                    <a:xfrm flipV="1">
                      <a:off x="4690" y="1763"/>
                      <a:ext cx="1"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99" name="Freeform 8"/>
                    <p:cNvSpPr>
                      <a:spLocks/>
                    </p:cNvSpPr>
                    <p:nvPr/>
                  </p:nvSpPr>
                  <p:spPr bwMode="auto">
                    <a:xfrm>
                      <a:off x="4995" y="1818"/>
                      <a:ext cx="1" cy="147"/>
                    </a:xfrm>
                    <a:custGeom>
                      <a:avLst/>
                      <a:gdLst>
                        <a:gd name="T0" fmla="*/ 0 w 1"/>
                        <a:gd name="T1" fmla="*/ 0 h 147"/>
                        <a:gd name="T2" fmla="*/ 0 w 1"/>
                        <a:gd name="T3" fmla="*/ 147 h 147"/>
                        <a:gd name="T4" fmla="*/ 0 w 1"/>
                        <a:gd name="T5" fmla="*/ 0 h 147"/>
                        <a:gd name="T6" fmla="*/ 0 60000 65536"/>
                        <a:gd name="T7" fmla="*/ 0 60000 65536"/>
                        <a:gd name="T8" fmla="*/ 0 60000 65536"/>
                        <a:gd name="T9" fmla="*/ 0 w 1"/>
                        <a:gd name="T10" fmla="*/ 0 h 147"/>
                        <a:gd name="T11" fmla="*/ 1 w 1"/>
                        <a:gd name="T12" fmla="*/ 147 h 147"/>
                      </a:gdLst>
                      <a:ahLst/>
                      <a:cxnLst>
                        <a:cxn ang="T6">
                          <a:pos x="T0" y="T1"/>
                        </a:cxn>
                        <a:cxn ang="T7">
                          <a:pos x="T2" y="T3"/>
                        </a:cxn>
                        <a:cxn ang="T8">
                          <a:pos x="T4" y="T5"/>
                        </a:cxn>
                      </a:cxnLst>
                      <a:rect l="T9" t="T10" r="T11" b="T12"/>
                      <a:pathLst>
                        <a:path w="1" h="147">
                          <a:moveTo>
                            <a:pt x="0" y="0"/>
                          </a:moveTo>
                          <a:lnTo>
                            <a:pt x="0" y="1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00" name="Freeform 9"/>
                    <p:cNvSpPr>
                      <a:spLocks/>
                    </p:cNvSpPr>
                    <p:nvPr/>
                  </p:nvSpPr>
                  <p:spPr bwMode="auto">
                    <a:xfrm>
                      <a:off x="4834" y="1646"/>
                      <a:ext cx="115" cy="74"/>
                    </a:xfrm>
                    <a:custGeom>
                      <a:avLst/>
                      <a:gdLst>
                        <a:gd name="T0" fmla="*/ 115 w 115"/>
                        <a:gd name="T1" fmla="*/ 74 h 74"/>
                        <a:gd name="T2" fmla="*/ 0 w 115"/>
                        <a:gd name="T3" fmla="*/ 0 h 74"/>
                        <a:gd name="T4" fmla="*/ 115 w 115"/>
                        <a:gd name="T5" fmla="*/ 74 h 74"/>
                        <a:gd name="T6" fmla="*/ 0 60000 65536"/>
                        <a:gd name="T7" fmla="*/ 0 60000 65536"/>
                        <a:gd name="T8" fmla="*/ 0 60000 65536"/>
                        <a:gd name="T9" fmla="*/ 0 w 115"/>
                        <a:gd name="T10" fmla="*/ 0 h 74"/>
                        <a:gd name="T11" fmla="*/ 115 w 115"/>
                        <a:gd name="T12" fmla="*/ 74 h 74"/>
                      </a:gdLst>
                      <a:ahLst/>
                      <a:cxnLst>
                        <a:cxn ang="T6">
                          <a:pos x="T0" y="T1"/>
                        </a:cxn>
                        <a:cxn ang="T7">
                          <a:pos x="T2" y="T3"/>
                        </a:cxn>
                        <a:cxn ang="T8">
                          <a:pos x="T4" y="T5"/>
                        </a:cxn>
                      </a:cxnLst>
                      <a:rect l="T9" t="T10" r="T11" b="T12"/>
                      <a:pathLst>
                        <a:path w="115" h="74">
                          <a:moveTo>
                            <a:pt x="115" y="74"/>
                          </a:moveTo>
                          <a:lnTo>
                            <a:pt x="0"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01" name="Freeform 10"/>
                    <p:cNvSpPr>
                      <a:spLocks/>
                    </p:cNvSpPr>
                    <p:nvPr/>
                  </p:nvSpPr>
                  <p:spPr bwMode="auto">
                    <a:xfrm>
                      <a:off x="4834" y="1640"/>
                      <a:ext cx="115" cy="80"/>
                    </a:xfrm>
                    <a:custGeom>
                      <a:avLst/>
                      <a:gdLst>
                        <a:gd name="T0" fmla="*/ 115 w 115"/>
                        <a:gd name="T1" fmla="*/ 74 h 80"/>
                        <a:gd name="T2" fmla="*/ 109 w 115"/>
                        <a:gd name="T3" fmla="*/ 80 h 80"/>
                        <a:gd name="T4" fmla="*/ 0 w 115"/>
                        <a:gd name="T5" fmla="*/ 6 h 80"/>
                        <a:gd name="T6" fmla="*/ 5 w 115"/>
                        <a:gd name="T7" fmla="*/ 0 h 80"/>
                        <a:gd name="T8" fmla="*/ 115 w 115"/>
                        <a:gd name="T9" fmla="*/ 74 h 80"/>
                        <a:gd name="T10" fmla="*/ 0 60000 65536"/>
                        <a:gd name="T11" fmla="*/ 0 60000 65536"/>
                        <a:gd name="T12" fmla="*/ 0 60000 65536"/>
                        <a:gd name="T13" fmla="*/ 0 60000 65536"/>
                        <a:gd name="T14" fmla="*/ 0 60000 65536"/>
                        <a:gd name="T15" fmla="*/ 0 w 115"/>
                        <a:gd name="T16" fmla="*/ 0 h 80"/>
                        <a:gd name="T17" fmla="*/ 115 w 115"/>
                        <a:gd name="T18" fmla="*/ 80 h 80"/>
                      </a:gdLst>
                      <a:ahLst/>
                      <a:cxnLst>
                        <a:cxn ang="T10">
                          <a:pos x="T0" y="T1"/>
                        </a:cxn>
                        <a:cxn ang="T11">
                          <a:pos x="T2" y="T3"/>
                        </a:cxn>
                        <a:cxn ang="T12">
                          <a:pos x="T4" y="T5"/>
                        </a:cxn>
                        <a:cxn ang="T13">
                          <a:pos x="T6" y="T7"/>
                        </a:cxn>
                        <a:cxn ang="T14">
                          <a:pos x="T8" y="T9"/>
                        </a:cxn>
                      </a:cxnLst>
                      <a:rect l="T15" t="T16" r="T17" b="T18"/>
                      <a:pathLst>
                        <a:path w="115" h="80">
                          <a:moveTo>
                            <a:pt x="115" y="74"/>
                          </a:moveTo>
                          <a:lnTo>
                            <a:pt x="109" y="80"/>
                          </a:lnTo>
                          <a:lnTo>
                            <a:pt x="0" y="6"/>
                          </a:lnTo>
                          <a:lnTo>
                            <a:pt x="5" y="0"/>
                          </a:lnTo>
                          <a:lnTo>
                            <a:pt x="11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02" name="Freeform 11"/>
                    <p:cNvSpPr>
                      <a:spLocks/>
                    </p:cNvSpPr>
                    <p:nvPr/>
                  </p:nvSpPr>
                  <p:spPr bwMode="auto">
                    <a:xfrm>
                      <a:off x="4834" y="1671"/>
                      <a:ext cx="103" cy="73"/>
                    </a:xfrm>
                    <a:custGeom>
                      <a:avLst/>
                      <a:gdLst>
                        <a:gd name="T0" fmla="*/ 0 w 103"/>
                        <a:gd name="T1" fmla="*/ 0 h 73"/>
                        <a:gd name="T2" fmla="*/ 103 w 103"/>
                        <a:gd name="T3" fmla="*/ 73 h 73"/>
                        <a:gd name="T4" fmla="*/ 0 w 103"/>
                        <a:gd name="T5" fmla="*/ 0 h 73"/>
                        <a:gd name="T6" fmla="*/ 0 60000 65536"/>
                        <a:gd name="T7" fmla="*/ 0 60000 65536"/>
                        <a:gd name="T8" fmla="*/ 0 60000 65536"/>
                        <a:gd name="T9" fmla="*/ 0 w 103"/>
                        <a:gd name="T10" fmla="*/ 0 h 73"/>
                        <a:gd name="T11" fmla="*/ 103 w 103"/>
                        <a:gd name="T12" fmla="*/ 73 h 73"/>
                      </a:gdLst>
                      <a:ahLst/>
                      <a:cxnLst>
                        <a:cxn ang="T6">
                          <a:pos x="T0" y="T1"/>
                        </a:cxn>
                        <a:cxn ang="T7">
                          <a:pos x="T2" y="T3"/>
                        </a:cxn>
                        <a:cxn ang="T8">
                          <a:pos x="T4" y="T5"/>
                        </a:cxn>
                      </a:cxnLst>
                      <a:rect l="T9" t="T10" r="T11" b="T12"/>
                      <a:pathLst>
                        <a:path w="103" h="73">
                          <a:moveTo>
                            <a:pt x="0" y="0"/>
                          </a:moveTo>
                          <a:lnTo>
                            <a:pt x="103" y="7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03" name="Freeform 12"/>
                    <p:cNvSpPr>
                      <a:spLocks/>
                    </p:cNvSpPr>
                    <p:nvPr/>
                  </p:nvSpPr>
                  <p:spPr bwMode="auto">
                    <a:xfrm>
                      <a:off x="4834" y="1671"/>
                      <a:ext cx="103" cy="73"/>
                    </a:xfrm>
                    <a:custGeom>
                      <a:avLst/>
                      <a:gdLst>
                        <a:gd name="T0" fmla="*/ 0 w 103"/>
                        <a:gd name="T1" fmla="*/ 6 h 73"/>
                        <a:gd name="T2" fmla="*/ 0 w 103"/>
                        <a:gd name="T3" fmla="*/ 0 h 73"/>
                        <a:gd name="T4" fmla="*/ 103 w 103"/>
                        <a:gd name="T5" fmla="*/ 67 h 73"/>
                        <a:gd name="T6" fmla="*/ 103 w 103"/>
                        <a:gd name="T7" fmla="*/ 73 h 73"/>
                        <a:gd name="T8" fmla="*/ 0 w 103"/>
                        <a:gd name="T9" fmla="*/ 6 h 73"/>
                        <a:gd name="T10" fmla="*/ 0 60000 65536"/>
                        <a:gd name="T11" fmla="*/ 0 60000 65536"/>
                        <a:gd name="T12" fmla="*/ 0 60000 65536"/>
                        <a:gd name="T13" fmla="*/ 0 60000 65536"/>
                        <a:gd name="T14" fmla="*/ 0 60000 65536"/>
                        <a:gd name="T15" fmla="*/ 0 w 103"/>
                        <a:gd name="T16" fmla="*/ 0 h 73"/>
                        <a:gd name="T17" fmla="*/ 103 w 103"/>
                        <a:gd name="T18" fmla="*/ 73 h 73"/>
                      </a:gdLst>
                      <a:ahLst/>
                      <a:cxnLst>
                        <a:cxn ang="T10">
                          <a:pos x="T0" y="T1"/>
                        </a:cxn>
                        <a:cxn ang="T11">
                          <a:pos x="T2" y="T3"/>
                        </a:cxn>
                        <a:cxn ang="T12">
                          <a:pos x="T4" y="T5"/>
                        </a:cxn>
                        <a:cxn ang="T13">
                          <a:pos x="T6" y="T7"/>
                        </a:cxn>
                        <a:cxn ang="T14">
                          <a:pos x="T8" y="T9"/>
                        </a:cxn>
                      </a:cxnLst>
                      <a:rect l="T15" t="T16" r="T17" b="T18"/>
                      <a:pathLst>
                        <a:path w="103" h="73">
                          <a:moveTo>
                            <a:pt x="0" y="6"/>
                          </a:moveTo>
                          <a:lnTo>
                            <a:pt x="0" y="0"/>
                          </a:lnTo>
                          <a:lnTo>
                            <a:pt x="103" y="67"/>
                          </a:lnTo>
                          <a:lnTo>
                            <a:pt x="103" y="73"/>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04" name="Freeform 13"/>
                    <p:cNvSpPr>
                      <a:spLocks/>
                    </p:cNvSpPr>
                    <p:nvPr/>
                  </p:nvSpPr>
                  <p:spPr bwMode="auto">
                    <a:xfrm>
                      <a:off x="4667" y="1646"/>
                      <a:ext cx="167" cy="105"/>
                    </a:xfrm>
                    <a:custGeom>
                      <a:avLst/>
                      <a:gdLst>
                        <a:gd name="T0" fmla="*/ 0 w 167"/>
                        <a:gd name="T1" fmla="*/ 105 h 105"/>
                        <a:gd name="T2" fmla="*/ 167 w 167"/>
                        <a:gd name="T3" fmla="*/ 0 h 105"/>
                        <a:gd name="T4" fmla="*/ 0 w 167"/>
                        <a:gd name="T5" fmla="*/ 105 h 105"/>
                        <a:gd name="T6" fmla="*/ 0 60000 65536"/>
                        <a:gd name="T7" fmla="*/ 0 60000 65536"/>
                        <a:gd name="T8" fmla="*/ 0 60000 65536"/>
                        <a:gd name="T9" fmla="*/ 0 w 167"/>
                        <a:gd name="T10" fmla="*/ 0 h 105"/>
                        <a:gd name="T11" fmla="*/ 167 w 167"/>
                        <a:gd name="T12" fmla="*/ 105 h 105"/>
                      </a:gdLst>
                      <a:ahLst/>
                      <a:cxnLst>
                        <a:cxn ang="T6">
                          <a:pos x="T0" y="T1"/>
                        </a:cxn>
                        <a:cxn ang="T7">
                          <a:pos x="T2" y="T3"/>
                        </a:cxn>
                        <a:cxn ang="T8">
                          <a:pos x="T4" y="T5"/>
                        </a:cxn>
                      </a:cxnLst>
                      <a:rect l="T9" t="T10" r="T11" b="T12"/>
                      <a:pathLst>
                        <a:path w="167" h="105">
                          <a:moveTo>
                            <a:pt x="0" y="105"/>
                          </a:moveTo>
                          <a:lnTo>
                            <a:pt x="167" y="0"/>
                          </a:lnTo>
                          <a:lnTo>
                            <a:pt x="0"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05" name="Freeform 14"/>
                    <p:cNvSpPr>
                      <a:spLocks/>
                    </p:cNvSpPr>
                    <p:nvPr/>
                  </p:nvSpPr>
                  <p:spPr bwMode="auto">
                    <a:xfrm>
                      <a:off x="4667" y="1640"/>
                      <a:ext cx="167" cy="117"/>
                    </a:xfrm>
                    <a:custGeom>
                      <a:avLst/>
                      <a:gdLst>
                        <a:gd name="T0" fmla="*/ 6 w 167"/>
                        <a:gd name="T1" fmla="*/ 117 h 117"/>
                        <a:gd name="T2" fmla="*/ 0 w 167"/>
                        <a:gd name="T3" fmla="*/ 104 h 117"/>
                        <a:gd name="T4" fmla="*/ 161 w 167"/>
                        <a:gd name="T5" fmla="*/ 0 h 117"/>
                        <a:gd name="T6" fmla="*/ 167 w 167"/>
                        <a:gd name="T7" fmla="*/ 6 h 117"/>
                        <a:gd name="T8" fmla="*/ 6 w 167"/>
                        <a:gd name="T9" fmla="*/ 117 h 117"/>
                        <a:gd name="T10" fmla="*/ 0 60000 65536"/>
                        <a:gd name="T11" fmla="*/ 0 60000 65536"/>
                        <a:gd name="T12" fmla="*/ 0 60000 65536"/>
                        <a:gd name="T13" fmla="*/ 0 60000 65536"/>
                        <a:gd name="T14" fmla="*/ 0 60000 65536"/>
                        <a:gd name="T15" fmla="*/ 0 w 167"/>
                        <a:gd name="T16" fmla="*/ 0 h 117"/>
                        <a:gd name="T17" fmla="*/ 167 w 167"/>
                        <a:gd name="T18" fmla="*/ 117 h 117"/>
                      </a:gdLst>
                      <a:ahLst/>
                      <a:cxnLst>
                        <a:cxn ang="T10">
                          <a:pos x="T0" y="T1"/>
                        </a:cxn>
                        <a:cxn ang="T11">
                          <a:pos x="T2" y="T3"/>
                        </a:cxn>
                        <a:cxn ang="T12">
                          <a:pos x="T4" y="T5"/>
                        </a:cxn>
                        <a:cxn ang="T13">
                          <a:pos x="T6" y="T7"/>
                        </a:cxn>
                        <a:cxn ang="T14">
                          <a:pos x="T8" y="T9"/>
                        </a:cxn>
                      </a:cxnLst>
                      <a:rect l="T15" t="T16" r="T17" b="T18"/>
                      <a:pathLst>
                        <a:path w="167" h="117">
                          <a:moveTo>
                            <a:pt x="6" y="117"/>
                          </a:moveTo>
                          <a:lnTo>
                            <a:pt x="0" y="104"/>
                          </a:lnTo>
                          <a:lnTo>
                            <a:pt x="161" y="0"/>
                          </a:lnTo>
                          <a:lnTo>
                            <a:pt x="167" y="6"/>
                          </a:lnTo>
                          <a:lnTo>
                            <a:pt x="6"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06" name="Freeform 15"/>
                    <p:cNvSpPr>
                      <a:spLocks/>
                    </p:cNvSpPr>
                    <p:nvPr/>
                  </p:nvSpPr>
                  <p:spPr bwMode="auto">
                    <a:xfrm>
                      <a:off x="4834" y="1512"/>
                      <a:ext cx="1" cy="128"/>
                    </a:xfrm>
                    <a:custGeom>
                      <a:avLst/>
                      <a:gdLst>
                        <a:gd name="T0" fmla="*/ 0 w 1"/>
                        <a:gd name="T1" fmla="*/ 128 h 128"/>
                        <a:gd name="T2" fmla="*/ 0 w 1"/>
                        <a:gd name="T3" fmla="*/ 0 h 128"/>
                        <a:gd name="T4" fmla="*/ 0 w 1"/>
                        <a:gd name="T5" fmla="*/ 128 h 128"/>
                        <a:gd name="T6" fmla="*/ 0 60000 65536"/>
                        <a:gd name="T7" fmla="*/ 0 60000 65536"/>
                        <a:gd name="T8" fmla="*/ 0 60000 65536"/>
                        <a:gd name="T9" fmla="*/ 0 w 1"/>
                        <a:gd name="T10" fmla="*/ 0 h 128"/>
                        <a:gd name="T11" fmla="*/ 1 w 1"/>
                        <a:gd name="T12" fmla="*/ 128 h 128"/>
                      </a:gdLst>
                      <a:ahLst/>
                      <a:cxnLst>
                        <a:cxn ang="T6">
                          <a:pos x="T0" y="T1"/>
                        </a:cxn>
                        <a:cxn ang="T7">
                          <a:pos x="T2" y="T3"/>
                        </a:cxn>
                        <a:cxn ang="T8">
                          <a:pos x="T4" y="T5"/>
                        </a:cxn>
                      </a:cxnLst>
                      <a:rect l="T9" t="T10" r="T11" b="T12"/>
                      <a:pathLst>
                        <a:path w="1" h="128">
                          <a:moveTo>
                            <a:pt x="0" y="128"/>
                          </a:moveTo>
                          <a:lnTo>
                            <a:pt x="0" y="0"/>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07" name="Line 16"/>
                    <p:cNvSpPr>
                      <a:spLocks noChangeShapeType="1"/>
                    </p:cNvSpPr>
                    <p:nvPr/>
                  </p:nvSpPr>
                  <p:spPr bwMode="auto">
                    <a:xfrm>
                      <a:off x="4995" y="1818"/>
                      <a:ext cx="1" cy="14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108" name="Line 17"/>
                    <p:cNvSpPr>
                      <a:spLocks noChangeShapeType="1"/>
                    </p:cNvSpPr>
                    <p:nvPr/>
                  </p:nvSpPr>
                  <p:spPr bwMode="auto">
                    <a:xfrm flipV="1">
                      <a:off x="4828" y="1505"/>
                      <a:ext cx="1" cy="1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109" name="Freeform 18"/>
                    <p:cNvSpPr>
                      <a:spLocks/>
                    </p:cNvSpPr>
                    <p:nvPr/>
                  </p:nvSpPr>
                  <p:spPr bwMode="auto">
                    <a:xfrm>
                      <a:off x="4995" y="1947"/>
                      <a:ext cx="126" cy="85"/>
                    </a:xfrm>
                    <a:custGeom>
                      <a:avLst/>
                      <a:gdLst>
                        <a:gd name="T0" fmla="*/ 126 w 126"/>
                        <a:gd name="T1" fmla="*/ 85 h 85"/>
                        <a:gd name="T2" fmla="*/ 0 w 126"/>
                        <a:gd name="T3" fmla="*/ 0 h 85"/>
                        <a:gd name="T4" fmla="*/ 126 w 126"/>
                        <a:gd name="T5" fmla="*/ 85 h 85"/>
                        <a:gd name="T6" fmla="*/ 0 60000 65536"/>
                        <a:gd name="T7" fmla="*/ 0 60000 65536"/>
                        <a:gd name="T8" fmla="*/ 0 60000 65536"/>
                        <a:gd name="T9" fmla="*/ 0 w 126"/>
                        <a:gd name="T10" fmla="*/ 0 h 85"/>
                        <a:gd name="T11" fmla="*/ 126 w 126"/>
                        <a:gd name="T12" fmla="*/ 85 h 85"/>
                      </a:gdLst>
                      <a:ahLst/>
                      <a:cxnLst>
                        <a:cxn ang="T6">
                          <a:pos x="T0" y="T1"/>
                        </a:cxn>
                        <a:cxn ang="T7">
                          <a:pos x="T2" y="T3"/>
                        </a:cxn>
                        <a:cxn ang="T8">
                          <a:pos x="T4" y="T5"/>
                        </a:cxn>
                      </a:cxnLst>
                      <a:rect l="T9" t="T10" r="T11" b="T12"/>
                      <a:pathLst>
                        <a:path w="126" h="85">
                          <a:moveTo>
                            <a:pt x="126" y="85"/>
                          </a:moveTo>
                          <a:lnTo>
                            <a:pt x="0" y="0"/>
                          </a:lnTo>
                          <a:lnTo>
                            <a:pt x="126"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10" name="Freeform 19"/>
                    <p:cNvSpPr>
                      <a:spLocks/>
                    </p:cNvSpPr>
                    <p:nvPr/>
                  </p:nvSpPr>
                  <p:spPr bwMode="auto">
                    <a:xfrm>
                      <a:off x="4995" y="1947"/>
                      <a:ext cx="126" cy="85"/>
                    </a:xfrm>
                    <a:custGeom>
                      <a:avLst/>
                      <a:gdLst>
                        <a:gd name="T0" fmla="*/ 126 w 126"/>
                        <a:gd name="T1" fmla="*/ 79 h 85"/>
                        <a:gd name="T2" fmla="*/ 120 w 126"/>
                        <a:gd name="T3" fmla="*/ 85 h 85"/>
                        <a:gd name="T4" fmla="*/ 0 w 126"/>
                        <a:gd name="T5" fmla="*/ 6 h 85"/>
                        <a:gd name="T6" fmla="*/ 5 w 126"/>
                        <a:gd name="T7" fmla="*/ 0 h 85"/>
                        <a:gd name="T8" fmla="*/ 126 w 126"/>
                        <a:gd name="T9" fmla="*/ 79 h 85"/>
                        <a:gd name="T10" fmla="*/ 0 60000 65536"/>
                        <a:gd name="T11" fmla="*/ 0 60000 65536"/>
                        <a:gd name="T12" fmla="*/ 0 60000 65536"/>
                        <a:gd name="T13" fmla="*/ 0 60000 65536"/>
                        <a:gd name="T14" fmla="*/ 0 60000 65536"/>
                        <a:gd name="T15" fmla="*/ 0 w 126"/>
                        <a:gd name="T16" fmla="*/ 0 h 85"/>
                        <a:gd name="T17" fmla="*/ 126 w 126"/>
                        <a:gd name="T18" fmla="*/ 85 h 85"/>
                      </a:gdLst>
                      <a:ahLst/>
                      <a:cxnLst>
                        <a:cxn ang="T10">
                          <a:pos x="T0" y="T1"/>
                        </a:cxn>
                        <a:cxn ang="T11">
                          <a:pos x="T2" y="T3"/>
                        </a:cxn>
                        <a:cxn ang="T12">
                          <a:pos x="T4" y="T5"/>
                        </a:cxn>
                        <a:cxn ang="T13">
                          <a:pos x="T6" y="T7"/>
                        </a:cxn>
                        <a:cxn ang="T14">
                          <a:pos x="T8" y="T9"/>
                        </a:cxn>
                      </a:cxnLst>
                      <a:rect l="T15" t="T16" r="T17" b="T18"/>
                      <a:pathLst>
                        <a:path w="126" h="85">
                          <a:moveTo>
                            <a:pt x="126" y="79"/>
                          </a:moveTo>
                          <a:lnTo>
                            <a:pt x="120" y="85"/>
                          </a:lnTo>
                          <a:lnTo>
                            <a:pt x="0" y="6"/>
                          </a:lnTo>
                          <a:lnTo>
                            <a:pt x="5" y="0"/>
                          </a:lnTo>
                          <a:lnTo>
                            <a:pt x="126"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11" name="Freeform 20"/>
                    <p:cNvSpPr>
                      <a:spLocks/>
                    </p:cNvSpPr>
                    <p:nvPr/>
                  </p:nvSpPr>
                  <p:spPr bwMode="auto">
                    <a:xfrm>
                      <a:off x="4983" y="1971"/>
                      <a:ext cx="127" cy="80"/>
                    </a:xfrm>
                    <a:custGeom>
                      <a:avLst/>
                      <a:gdLst>
                        <a:gd name="T0" fmla="*/ 127 w 127"/>
                        <a:gd name="T1" fmla="*/ 80 h 80"/>
                        <a:gd name="T2" fmla="*/ 0 w 127"/>
                        <a:gd name="T3" fmla="*/ 0 h 80"/>
                        <a:gd name="T4" fmla="*/ 127 w 127"/>
                        <a:gd name="T5" fmla="*/ 80 h 80"/>
                        <a:gd name="T6" fmla="*/ 0 60000 65536"/>
                        <a:gd name="T7" fmla="*/ 0 60000 65536"/>
                        <a:gd name="T8" fmla="*/ 0 60000 65536"/>
                        <a:gd name="T9" fmla="*/ 0 w 127"/>
                        <a:gd name="T10" fmla="*/ 0 h 80"/>
                        <a:gd name="T11" fmla="*/ 127 w 127"/>
                        <a:gd name="T12" fmla="*/ 80 h 80"/>
                      </a:gdLst>
                      <a:ahLst/>
                      <a:cxnLst>
                        <a:cxn ang="T6">
                          <a:pos x="T0" y="T1"/>
                        </a:cxn>
                        <a:cxn ang="T7">
                          <a:pos x="T2" y="T3"/>
                        </a:cxn>
                        <a:cxn ang="T8">
                          <a:pos x="T4" y="T5"/>
                        </a:cxn>
                      </a:cxnLst>
                      <a:rect l="T9" t="T10" r="T11" b="T12"/>
                      <a:pathLst>
                        <a:path w="127" h="80">
                          <a:moveTo>
                            <a:pt x="127" y="80"/>
                          </a:moveTo>
                          <a:lnTo>
                            <a:pt x="0" y="0"/>
                          </a:lnTo>
                          <a:lnTo>
                            <a:pt x="127"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12" name="Freeform 21"/>
                    <p:cNvSpPr>
                      <a:spLocks/>
                    </p:cNvSpPr>
                    <p:nvPr/>
                  </p:nvSpPr>
                  <p:spPr bwMode="auto">
                    <a:xfrm>
                      <a:off x="4983" y="1971"/>
                      <a:ext cx="127" cy="86"/>
                    </a:xfrm>
                    <a:custGeom>
                      <a:avLst/>
                      <a:gdLst>
                        <a:gd name="T0" fmla="*/ 127 w 127"/>
                        <a:gd name="T1" fmla="*/ 80 h 86"/>
                        <a:gd name="T2" fmla="*/ 121 w 127"/>
                        <a:gd name="T3" fmla="*/ 86 h 86"/>
                        <a:gd name="T4" fmla="*/ 0 w 127"/>
                        <a:gd name="T5" fmla="*/ 6 h 86"/>
                        <a:gd name="T6" fmla="*/ 0 w 127"/>
                        <a:gd name="T7" fmla="*/ 0 h 86"/>
                        <a:gd name="T8" fmla="*/ 127 w 127"/>
                        <a:gd name="T9" fmla="*/ 80 h 86"/>
                        <a:gd name="T10" fmla="*/ 0 60000 65536"/>
                        <a:gd name="T11" fmla="*/ 0 60000 65536"/>
                        <a:gd name="T12" fmla="*/ 0 60000 65536"/>
                        <a:gd name="T13" fmla="*/ 0 60000 65536"/>
                        <a:gd name="T14" fmla="*/ 0 60000 65536"/>
                        <a:gd name="T15" fmla="*/ 0 w 127"/>
                        <a:gd name="T16" fmla="*/ 0 h 86"/>
                        <a:gd name="T17" fmla="*/ 127 w 127"/>
                        <a:gd name="T18" fmla="*/ 86 h 86"/>
                      </a:gdLst>
                      <a:ahLst/>
                      <a:cxnLst>
                        <a:cxn ang="T10">
                          <a:pos x="T0" y="T1"/>
                        </a:cxn>
                        <a:cxn ang="T11">
                          <a:pos x="T2" y="T3"/>
                        </a:cxn>
                        <a:cxn ang="T12">
                          <a:pos x="T4" y="T5"/>
                        </a:cxn>
                        <a:cxn ang="T13">
                          <a:pos x="T6" y="T7"/>
                        </a:cxn>
                        <a:cxn ang="T14">
                          <a:pos x="T8" y="T9"/>
                        </a:cxn>
                      </a:cxnLst>
                      <a:rect l="T15" t="T16" r="T17" b="T18"/>
                      <a:pathLst>
                        <a:path w="127" h="86">
                          <a:moveTo>
                            <a:pt x="127" y="80"/>
                          </a:moveTo>
                          <a:lnTo>
                            <a:pt x="121" y="86"/>
                          </a:lnTo>
                          <a:lnTo>
                            <a:pt x="0" y="6"/>
                          </a:lnTo>
                          <a:lnTo>
                            <a:pt x="0" y="0"/>
                          </a:lnTo>
                          <a:lnTo>
                            <a:pt x="127"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13" name="Freeform 22"/>
                    <p:cNvSpPr>
                      <a:spLocks/>
                    </p:cNvSpPr>
                    <p:nvPr/>
                  </p:nvSpPr>
                  <p:spPr bwMode="auto">
                    <a:xfrm>
                      <a:off x="4425" y="2621"/>
                      <a:ext cx="299" cy="1"/>
                    </a:xfrm>
                    <a:custGeom>
                      <a:avLst/>
                      <a:gdLst>
                        <a:gd name="T0" fmla="*/ 299 w 299"/>
                        <a:gd name="T1" fmla="*/ 0 h 1"/>
                        <a:gd name="T2" fmla="*/ 0 w 299"/>
                        <a:gd name="T3" fmla="*/ 0 h 1"/>
                        <a:gd name="T4" fmla="*/ 299 w 299"/>
                        <a:gd name="T5" fmla="*/ 0 h 1"/>
                        <a:gd name="T6" fmla="*/ 0 60000 65536"/>
                        <a:gd name="T7" fmla="*/ 0 60000 65536"/>
                        <a:gd name="T8" fmla="*/ 0 60000 65536"/>
                        <a:gd name="T9" fmla="*/ 0 w 299"/>
                        <a:gd name="T10" fmla="*/ 0 h 1"/>
                        <a:gd name="T11" fmla="*/ 299 w 299"/>
                        <a:gd name="T12" fmla="*/ 1 h 1"/>
                      </a:gdLst>
                      <a:ahLst/>
                      <a:cxnLst>
                        <a:cxn ang="T6">
                          <a:pos x="T0" y="T1"/>
                        </a:cxn>
                        <a:cxn ang="T7">
                          <a:pos x="T2" y="T3"/>
                        </a:cxn>
                        <a:cxn ang="T8">
                          <a:pos x="T4" y="T5"/>
                        </a:cxn>
                      </a:cxnLst>
                      <a:rect l="T9" t="T10" r="T11" b="T12"/>
                      <a:pathLst>
                        <a:path w="299" h="1">
                          <a:moveTo>
                            <a:pt x="299" y="0"/>
                          </a:moveTo>
                          <a:lnTo>
                            <a:pt x="0" y="0"/>
                          </a:lnTo>
                          <a:lnTo>
                            <a:pt x="2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14" name="Freeform 23"/>
                    <p:cNvSpPr>
                      <a:spLocks/>
                    </p:cNvSpPr>
                    <p:nvPr/>
                  </p:nvSpPr>
                  <p:spPr bwMode="auto">
                    <a:xfrm>
                      <a:off x="4420" y="2602"/>
                      <a:ext cx="316" cy="31"/>
                    </a:xfrm>
                    <a:custGeom>
                      <a:avLst/>
                      <a:gdLst>
                        <a:gd name="T0" fmla="*/ 299 w 316"/>
                        <a:gd name="T1" fmla="*/ 0 h 31"/>
                        <a:gd name="T2" fmla="*/ 316 w 316"/>
                        <a:gd name="T3" fmla="*/ 19 h 31"/>
                        <a:gd name="T4" fmla="*/ 310 w 316"/>
                        <a:gd name="T5" fmla="*/ 31 h 31"/>
                        <a:gd name="T6" fmla="*/ 0 w 316"/>
                        <a:gd name="T7" fmla="*/ 31 h 31"/>
                        <a:gd name="T8" fmla="*/ 0 w 316"/>
                        <a:gd name="T9" fmla="*/ 19 h 31"/>
                        <a:gd name="T10" fmla="*/ 11 w 316"/>
                        <a:gd name="T11" fmla="*/ 0 h 31"/>
                        <a:gd name="T12" fmla="*/ 299 w 316"/>
                        <a:gd name="T13" fmla="*/ 0 h 31"/>
                        <a:gd name="T14" fmla="*/ 299 w 31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31"/>
                        <a:gd name="T26" fmla="*/ 316 w 31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31">
                          <a:moveTo>
                            <a:pt x="299" y="0"/>
                          </a:moveTo>
                          <a:lnTo>
                            <a:pt x="316" y="19"/>
                          </a:lnTo>
                          <a:lnTo>
                            <a:pt x="310" y="31"/>
                          </a:lnTo>
                          <a:lnTo>
                            <a:pt x="0" y="31"/>
                          </a:lnTo>
                          <a:lnTo>
                            <a:pt x="0" y="19"/>
                          </a:lnTo>
                          <a:lnTo>
                            <a:pt x="11" y="0"/>
                          </a:lnTo>
                          <a:lnTo>
                            <a:pt x="2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15" name="Freeform 24"/>
                    <p:cNvSpPr>
                      <a:spLocks/>
                    </p:cNvSpPr>
                    <p:nvPr/>
                  </p:nvSpPr>
                  <p:spPr bwMode="auto">
                    <a:xfrm>
                      <a:off x="4730" y="2498"/>
                      <a:ext cx="98" cy="129"/>
                    </a:xfrm>
                    <a:custGeom>
                      <a:avLst/>
                      <a:gdLst>
                        <a:gd name="T0" fmla="*/ 98 w 98"/>
                        <a:gd name="T1" fmla="*/ 0 h 129"/>
                        <a:gd name="T2" fmla="*/ 0 w 98"/>
                        <a:gd name="T3" fmla="*/ 129 h 129"/>
                        <a:gd name="T4" fmla="*/ 98 w 98"/>
                        <a:gd name="T5" fmla="*/ 0 h 129"/>
                        <a:gd name="T6" fmla="*/ 0 60000 65536"/>
                        <a:gd name="T7" fmla="*/ 0 60000 65536"/>
                        <a:gd name="T8" fmla="*/ 0 60000 65536"/>
                        <a:gd name="T9" fmla="*/ 0 w 98"/>
                        <a:gd name="T10" fmla="*/ 0 h 129"/>
                        <a:gd name="T11" fmla="*/ 98 w 98"/>
                        <a:gd name="T12" fmla="*/ 129 h 129"/>
                      </a:gdLst>
                      <a:ahLst/>
                      <a:cxnLst>
                        <a:cxn ang="T6">
                          <a:pos x="T0" y="T1"/>
                        </a:cxn>
                        <a:cxn ang="T7">
                          <a:pos x="T2" y="T3"/>
                        </a:cxn>
                        <a:cxn ang="T8">
                          <a:pos x="T4" y="T5"/>
                        </a:cxn>
                      </a:cxnLst>
                      <a:rect l="T9" t="T10" r="T11" b="T12"/>
                      <a:pathLst>
                        <a:path w="98" h="129">
                          <a:moveTo>
                            <a:pt x="98" y="0"/>
                          </a:moveTo>
                          <a:lnTo>
                            <a:pt x="0" y="129"/>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16" name="Line 25"/>
                    <p:cNvSpPr>
                      <a:spLocks noChangeShapeType="1"/>
                    </p:cNvSpPr>
                    <p:nvPr/>
                  </p:nvSpPr>
                  <p:spPr bwMode="auto">
                    <a:xfrm flipH="1">
                      <a:off x="4425" y="2614"/>
                      <a:ext cx="29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117" name="Line 26"/>
                    <p:cNvSpPr>
                      <a:spLocks noChangeShapeType="1"/>
                    </p:cNvSpPr>
                    <p:nvPr/>
                  </p:nvSpPr>
                  <p:spPr bwMode="auto">
                    <a:xfrm flipH="1">
                      <a:off x="4724" y="2492"/>
                      <a:ext cx="104"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118" name="Freeform 27"/>
                    <p:cNvSpPr>
                      <a:spLocks/>
                    </p:cNvSpPr>
                    <p:nvPr/>
                  </p:nvSpPr>
                  <p:spPr bwMode="auto">
                    <a:xfrm>
                      <a:off x="4719" y="2492"/>
                      <a:ext cx="115" cy="159"/>
                    </a:xfrm>
                    <a:custGeom>
                      <a:avLst/>
                      <a:gdLst>
                        <a:gd name="T0" fmla="*/ 103 w 115"/>
                        <a:gd name="T1" fmla="*/ 6 h 159"/>
                        <a:gd name="T2" fmla="*/ 109 w 115"/>
                        <a:gd name="T3" fmla="*/ 0 h 159"/>
                        <a:gd name="T4" fmla="*/ 115 w 115"/>
                        <a:gd name="T5" fmla="*/ 6 h 159"/>
                        <a:gd name="T6" fmla="*/ 17 w 115"/>
                        <a:gd name="T7" fmla="*/ 159 h 159"/>
                        <a:gd name="T8" fmla="*/ 17 w 115"/>
                        <a:gd name="T9" fmla="*/ 129 h 159"/>
                        <a:gd name="T10" fmla="*/ 0 w 115"/>
                        <a:gd name="T11" fmla="*/ 110 h 159"/>
                        <a:gd name="T12" fmla="*/ 103 w 115"/>
                        <a:gd name="T13" fmla="*/ 6 h 159"/>
                        <a:gd name="T14" fmla="*/ 103 w 115"/>
                        <a:gd name="T15" fmla="*/ 6 h 159"/>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59"/>
                        <a:gd name="T26" fmla="*/ 115 w 115"/>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59">
                          <a:moveTo>
                            <a:pt x="103" y="6"/>
                          </a:moveTo>
                          <a:lnTo>
                            <a:pt x="109" y="0"/>
                          </a:lnTo>
                          <a:lnTo>
                            <a:pt x="115" y="6"/>
                          </a:lnTo>
                          <a:lnTo>
                            <a:pt x="17" y="159"/>
                          </a:lnTo>
                          <a:lnTo>
                            <a:pt x="17" y="129"/>
                          </a:lnTo>
                          <a:lnTo>
                            <a:pt x="0" y="110"/>
                          </a:lnTo>
                          <a:lnTo>
                            <a:pt x="10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19" name="Freeform 28"/>
                    <p:cNvSpPr>
                      <a:spLocks/>
                    </p:cNvSpPr>
                    <p:nvPr/>
                  </p:nvSpPr>
                  <p:spPr bwMode="auto">
                    <a:xfrm>
                      <a:off x="4644" y="2406"/>
                      <a:ext cx="184" cy="92"/>
                    </a:xfrm>
                    <a:custGeom>
                      <a:avLst/>
                      <a:gdLst>
                        <a:gd name="T0" fmla="*/ 0 w 184"/>
                        <a:gd name="T1" fmla="*/ 0 h 92"/>
                        <a:gd name="T2" fmla="*/ 184 w 184"/>
                        <a:gd name="T3" fmla="*/ 92 h 92"/>
                        <a:gd name="T4" fmla="*/ 0 w 184"/>
                        <a:gd name="T5" fmla="*/ 0 h 92"/>
                        <a:gd name="T6" fmla="*/ 0 60000 65536"/>
                        <a:gd name="T7" fmla="*/ 0 60000 65536"/>
                        <a:gd name="T8" fmla="*/ 0 60000 65536"/>
                        <a:gd name="T9" fmla="*/ 0 w 184"/>
                        <a:gd name="T10" fmla="*/ 0 h 92"/>
                        <a:gd name="T11" fmla="*/ 184 w 184"/>
                        <a:gd name="T12" fmla="*/ 92 h 92"/>
                      </a:gdLst>
                      <a:ahLst/>
                      <a:cxnLst>
                        <a:cxn ang="T6">
                          <a:pos x="T0" y="T1"/>
                        </a:cxn>
                        <a:cxn ang="T7">
                          <a:pos x="T2" y="T3"/>
                        </a:cxn>
                        <a:cxn ang="T8">
                          <a:pos x="T4" y="T5"/>
                        </a:cxn>
                      </a:cxnLst>
                      <a:rect l="T9" t="T10" r="T11" b="T12"/>
                      <a:pathLst>
                        <a:path w="184" h="92">
                          <a:moveTo>
                            <a:pt x="0" y="0"/>
                          </a:moveTo>
                          <a:lnTo>
                            <a:pt x="184" y="9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20" name="Freeform 30"/>
                    <p:cNvSpPr>
                      <a:spLocks/>
                    </p:cNvSpPr>
                    <p:nvPr/>
                  </p:nvSpPr>
                  <p:spPr bwMode="auto">
                    <a:xfrm>
                      <a:off x="4328" y="2406"/>
                      <a:ext cx="207" cy="92"/>
                    </a:xfrm>
                    <a:custGeom>
                      <a:avLst/>
                      <a:gdLst>
                        <a:gd name="T0" fmla="*/ 0 w 207"/>
                        <a:gd name="T1" fmla="*/ 92 h 92"/>
                        <a:gd name="T2" fmla="*/ 207 w 207"/>
                        <a:gd name="T3" fmla="*/ 0 h 92"/>
                        <a:gd name="T4" fmla="*/ 0 w 207"/>
                        <a:gd name="T5" fmla="*/ 92 h 92"/>
                        <a:gd name="T6" fmla="*/ 0 60000 65536"/>
                        <a:gd name="T7" fmla="*/ 0 60000 65536"/>
                        <a:gd name="T8" fmla="*/ 0 60000 65536"/>
                        <a:gd name="T9" fmla="*/ 0 w 207"/>
                        <a:gd name="T10" fmla="*/ 0 h 92"/>
                        <a:gd name="T11" fmla="*/ 207 w 207"/>
                        <a:gd name="T12" fmla="*/ 92 h 92"/>
                      </a:gdLst>
                      <a:ahLst/>
                      <a:cxnLst>
                        <a:cxn ang="T6">
                          <a:pos x="T0" y="T1"/>
                        </a:cxn>
                        <a:cxn ang="T7">
                          <a:pos x="T2" y="T3"/>
                        </a:cxn>
                        <a:cxn ang="T8">
                          <a:pos x="T4" y="T5"/>
                        </a:cxn>
                      </a:cxnLst>
                      <a:rect l="T9" t="T10" r="T11" b="T12"/>
                      <a:pathLst>
                        <a:path w="207" h="92">
                          <a:moveTo>
                            <a:pt x="0" y="92"/>
                          </a:moveTo>
                          <a:lnTo>
                            <a:pt x="207" y="0"/>
                          </a:lnTo>
                          <a:lnTo>
                            <a:pt x="0"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21" name="Freeform 31"/>
                    <p:cNvSpPr>
                      <a:spLocks/>
                    </p:cNvSpPr>
                    <p:nvPr/>
                  </p:nvSpPr>
                  <p:spPr bwMode="auto">
                    <a:xfrm>
                      <a:off x="4328" y="2328"/>
                      <a:ext cx="196" cy="170"/>
                    </a:xfrm>
                    <a:custGeom>
                      <a:avLst/>
                      <a:gdLst>
                        <a:gd name="T0" fmla="*/ 0 w 212"/>
                        <a:gd name="T1" fmla="*/ 512 h 98"/>
                        <a:gd name="T2" fmla="*/ 0 w 212"/>
                        <a:gd name="T3" fmla="*/ 482 h 98"/>
                        <a:gd name="T4" fmla="*/ 164 w 212"/>
                        <a:gd name="T5" fmla="*/ 0 h 98"/>
                        <a:gd name="T6" fmla="*/ 167 w 212"/>
                        <a:gd name="T7" fmla="*/ 29 h 98"/>
                        <a:gd name="T8" fmla="*/ 0 w 212"/>
                        <a:gd name="T9" fmla="*/ 512 h 98"/>
                        <a:gd name="T10" fmla="*/ 0 60000 65536"/>
                        <a:gd name="T11" fmla="*/ 0 60000 65536"/>
                        <a:gd name="T12" fmla="*/ 0 60000 65536"/>
                        <a:gd name="T13" fmla="*/ 0 60000 65536"/>
                        <a:gd name="T14" fmla="*/ 0 60000 65536"/>
                        <a:gd name="T15" fmla="*/ 0 w 212"/>
                        <a:gd name="T16" fmla="*/ 0 h 98"/>
                        <a:gd name="T17" fmla="*/ 212 w 212"/>
                        <a:gd name="T18" fmla="*/ 98 h 98"/>
                      </a:gdLst>
                      <a:ahLst/>
                      <a:cxnLst>
                        <a:cxn ang="T10">
                          <a:pos x="T0" y="T1"/>
                        </a:cxn>
                        <a:cxn ang="T11">
                          <a:pos x="T2" y="T3"/>
                        </a:cxn>
                        <a:cxn ang="T12">
                          <a:pos x="T4" y="T5"/>
                        </a:cxn>
                        <a:cxn ang="T13">
                          <a:pos x="T6" y="T7"/>
                        </a:cxn>
                        <a:cxn ang="T14">
                          <a:pos x="T8" y="T9"/>
                        </a:cxn>
                      </a:cxnLst>
                      <a:rect l="T15" t="T16" r="T17" b="T18"/>
                      <a:pathLst>
                        <a:path w="212" h="98">
                          <a:moveTo>
                            <a:pt x="0" y="98"/>
                          </a:moveTo>
                          <a:lnTo>
                            <a:pt x="0" y="92"/>
                          </a:lnTo>
                          <a:lnTo>
                            <a:pt x="207" y="0"/>
                          </a:lnTo>
                          <a:lnTo>
                            <a:pt x="212" y="6"/>
                          </a:lnTo>
                          <a:lnTo>
                            <a:pt x="0"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22" name="Freeform 32"/>
                    <p:cNvSpPr>
                      <a:spLocks/>
                    </p:cNvSpPr>
                    <p:nvPr/>
                  </p:nvSpPr>
                  <p:spPr bwMode="auto">
                    <a:xfrm>
                      <a:off x="4322" y="2498"/>
                      <a:ext cx="98" cy="129"/>
                    </a:xfrm>
                    <a:custGeom>
                      <a:avLst/>
                      <a:gdLst>
                        <a:gd name="T0" fmla="*/ 98 w 98"/>
                        <a:gd name="T1" fmla="*/ 129 h 129"/>
                        <a:gd name="T2" fmla="*/ 0 w 98"/>
                        <a:gd name="T3" fmla="*/ 0 h 129"/>
                        <a:gd name="T4" fmla="*/ 98 w 98"/>
                        <a:gd name="T5" fmla="*/ 129 h 129"/>
                        <a:gd name="T6" fmla="*/ 0 60000 65536"/>
                        <a:gd name="T7" fmla="*/ 0 60000 65536"/>
                        <a:gd name="T8" fmla="*/ 0 60000 65536"/>
                        <a:gd name="T9" fmla="*/ 0 w 98"/>
                        <a:gd name="T10" fmla="*/ 0 h 129"/>
                        <a:gd name="T11" fmla="*/ 98 w 98"/>
                        <a:gd name="T12" fmla="*/ 129 h 129"/>
                      </a:gdLst>
                      <a:ahLst/>
                      <a:cxnLst>
                        <a:cxn ang="T6">
                          <a:pos x="T0" y="T1"/>
                        </a:cxn>
                        <a:cxn ang="T7">
                          <a:pos x="T2" y="T3"/>
                        </a:cxn>
                        <a:cxn ang="T8">
                          <a:pos x="T4" y="T5"/>
                        </a:cxn>
                      </a:cxnLst>
                      <a:rect l="T9" t="T10" r="T11" b="T12"/>
                      <a:pathLst>
                        <a:path w="98" h="129">
                          <a:moveTo>
                            <a:pt x="98" y="129"/>
                          </a:moveTo>
                          <a:lnTo>
                            <a:pt x="0" y="0"/>
                          </a:lnTo>
                          <a:lnTo>
                            <a:pt x="98"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23" name="Freeform 33"/>
                    <p:cNvSpPr>
                      <a:spLocks/>
                    </p:cNvSpPr>
                    <p:nvPr/>
                  </p:nvSpPr>
                  <p:spPr bwMode="auto">
                    <a:xfrm>
                      <a:off x="4316" y="2492"/>
                      <a:ext cx="115" cy="159"/>
                    </a:xfrm>
                    <a:custGeom>
                      <a:avLst/>
                      <a:gdLst>
                        <a:gd name="T0" fmla="*/ 0 w 115"/>
                        <a:gd name="T1" fmla="*/ 6 h 159"/>
                        <a:gd name="T2" fmla="*/ 6 w 115"/>
                        <a:gd name="T3" fmla="*/ 0 h 159"/>
                        <a:gd name="T4" fmla="*/ 12 w 115"/>
                        <a:gd name="T5" fmla="*/ 6 h 159"/>
                        <a:gd name="T6" fmla="*/ 115 w 115"/>
                        <a:gd name="T7" fmla="*/ 110 h 159"/>
                        <a:gd name="T8" fmla="*/ 104 w 115"/>
                        <a:gd name="T9" fmla="*/ 129 h 159"/>
                        <a:gd name="T10" fmla="*/ 98 w 115"/>
                        <a:gd name="T11" fmla="*/ 159 h 159"/>
                        <a:gd name="T12" fmla="*/ 0 w 115"/>
                        <a:gd name="T13" fmla="*/ 6 h 159"/>
                        <a:gd name="T14" fmla="*/ 0 w 115"/>
                        <a:gd name="T15" fmla="*/ 6 h 159"/>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59"/>
                        <a:gd name="T26" fmla="*/ 115 w 115"/>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59">
                          <a:moveTo>
                            <a:pt x="0" y="6"/>
                          </a:moveTo>
                          <a:lnTo>
                            <a:pt x="6" y="0"/>
                          </a:lnTo>
                          <a:lnTo>
                            <a:pt x="12" y="6"/>
                          </a:lnTo>
                          <a:lnTo>
                            <a:pt x="115" y="110"/>
                          </a:lnTo>
                          <a:lnTo>
                            <a:pt x="104" y="129"/>
                          </a:lnTo>
                          <a:lnTo>
                            <a:pt x="98" y="159"/>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24" name="Freeform 34"/>
                    <p:cNvSpPr>
                      <a:spLocks/>
                    </p:cNvSpPr>
                    <p:nvPr/>
                  </p:nvSpPr>
                  <p:spPr bwMode="auto">
                    <a:xfrm>
                      <a:off x="4736" y="2645"/>
                      <a:ext cx="1" cy="61"/>
                    </a:xfrm>
                    <a:custGeom>
                      <a:avLst/>
                      <a:gdLst>
                        <a:gd name="T0" fmla="*/ 0 w 1"/>
                        <a:gd name="T1" fmla="*/ 61 h 61"/>
                        <a:gd name="T2" fmla="*/ 0 w 1"/>
                        <a:gd name="T3" fmla="*/ 0 h 61"/>
                        <a:gd name="T4" fmla="*/ 0 w 1"/>
                        <a:gd name="T5" fmla="*/ 61 h 61"/>
                        <a:gd name="T6" fmla="*/ 0 60000 65536"/>
                        <a:gd name="T7" fmla="*/ 0 60000 65536"/>
                        <a:gd name="T8" fmla="*/ 0 60000 65536"/>
                        <a:gd name="T9" fmla="*/ 0 w 1"/>
                        <a:gd name="T10" fmla="*/ 0 h 61"/>
                        <a:gd name="T11" fmla="*/ 1 w 1"/>
                        <a:gd name="T12" fmla="*/ 61 h 61"/>
                      </a:gdLst>
                      <a:ahLst/>
                      <a:cxnLst>
                        <a:cxn ang="T6">
                          <a:pos x="T0" y="T1"/>
                        </a:cxn>
                        <a:cxn ang="T7">
                          <a:pos x="T2" y="T3"/>
                        </a:cxn>
                        <a:cxn ang="T8">
                          <a:pos x="T4" y="T5"/>
                        </a:cxn>
                      </a:cxnLst>
                      <a:rect l="T9" t="T10" r="T11" b="T12"/>
                      <a:pathLst>
                        <a:path w="1" h="61">
                          <a:moveTo>
                            <a:pt x="0" y="61"/>
                          </a:moveTo>
                          <a:lnTo>
                            <a:pt x="0"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25" name="Line 35"/>
                    <p:cNvSpPr>
                      <a:spLocks noChangeShapeType="1"/>
                    </p:cNvSpPr>
                    <p:nvPr/>
                  </p:nvSpPr>
                  <p:spPr bwMode="auto">
                    <a:xfrm flipH="1" flipV="1">
                      <a:off x="4316" y="2492"/>
                      <a:ext cx="104" cy="1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126" name="Line 36"/>
                    <p:cNvSpPr>
                      <a:spLocks noChangeShapeType="1"/>
                    </p:cNvSpPr>
                    <p:nvPr/>
                  </p:nvSpPr>
                  <p:spPr bwMode="auto">
                    <a:xfrm flipV="1">
                      <a:off x="4728" y="2505"/>
                      <a:ext cx="1" cy="9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127" name="Freeform 37"/>
                    <p:cNvSpPr>
                      <a:spLocks/>
                    </p:cNvSpPr>
                    <p:nvPr/>
                  </p:nvSpPr>
                  <p:spPr bwMode="auto">
                    <a:xfrm>
                      <a:off x="4420" y="2645"/>
                      <a:ext cx="1" cy="55"/>
                    </a:xfrm>
                    <a:custGeom>
                      <a:avLst/>
                      <a:gdLst>
                        <a:gd name="T0" fmla="*/ 0 w 1"/>
                        <a:gd name="T1" fmla="*/ 0 h 55"/>
                        <a:gd name="T2" fmla="*/ 0 w 1"/>
                        <a:gd name="T3" fmla="*/ 55 h 55"/>
                        <a:gd name="T4" fmla="*/ 0 w 1"/>
                        <a:gd name="T5" fmla="*/ 0 h 55"/>
                        <a:gd name="T6" fmla="*/ 0 60000 65536"/>
                        <a:gd name="T7" fmla="*/ 0 60000 65536"/>
                        <a:gd name="T8" fmla="*/ 0 60000 65536"/>
                        <a:gd name="T9" fmla="*/ 0 w 1"/>
                        <a:gd name="T10" fmla="*/ 0 h 55"/>
                        <a:gd name="T11" fmla="*/ 1 w 1"/>
                        <a:gd name="T12" fmla="*/ 55 h 55"/>
                      </a:gdLst>
                      <a:ahLst/>
                      <a:cxnLst>
                        <a:cxn ang="T6">
                          <a:pos x="T0" y="T1"/>
                        </a:cxn>
                        <a:cxn ang="T7">
                          <a:pos x="T2" y="T3"/>
                        </a:cxn>
                        <a:cxn ang="T8">
                          <a:pos x="T4" y="T5"/>
                        </a:cxn>
                      </a:cxnLst>
                      <a:rect l="T9" t="T10" r="T11" b="T12"/>
                      <a:pathLst>
                        <a:path w="1" h="55">
                          <a:moveTo>
                            <a:pt x="0" y="0"/>
                          </a:moveTo>
                          <a:lnTo>
                            <a:pt x="0" y="5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28" name="Freeform 38"/>
                    <p:cNvSpPr>
                      <a:spLocks/>
                    </p:cNvSpPr>
                    <p:nvPr/>
                  </p:nvSpPr>
                  <p:spPr bwMode="auto">
                    <a:xfrm>
                      <a:off x="4322" y="2326"/>
                      <a:ext cx="1" cy="172"/>
                    </a:xfrm>
                    <a:custGeom>
                      <a:avLst/>
                      <a:gdLst>
                        <a:gd name="T0" fmla="*/ 0 w 1"/>
                        <a:gd name="T1" fmla="*/ 0 h 172"/>
                        <a:gd name="T2" fmla="*/ 0 w 1"/>
                        <a:gd name="T3" fmla="*/ 172 h 172"/>
                        <a:gd name="T4" fmla="*/ 0 w 1"/>
                        <a:gd name="T5" fmla="*/ 0 h 172"/>
                        <a:gd name="T6" fmla="*/ 0 60000 65536"/>
                        <a:gd name="T7" fmla="*/ 0 60000 65536"/>
                        <a:gd name="T8" fmla="*/ 0 60000 65536"/>
                        <a:gd name="T9" fmla="*/ 0 w 1"/>
                        <a:gd name="T10" fmla="*/ 0 h 172"/>
                        <a:gd name="T11" fmla="*/ 1 w 1"/>
                        <a:gd name="T12" fmla="*/ 172 h 172"/>
                      </a:gdLst>
                      <a:ahLst/>
                      <a:cxnLst>
                        <a:cxn ang="T6">
                          <a:pos x="T0" y="T1"/>
                        </a:cxn>
                        <a:cxn ang="T7">
                          <a:pos x="T2" y="T3"/>
                        </a:cxn>
                        <a:cxn ang="T8">
                          <a:pos x="T4" y="T5"/>
                        </a:cxn>
                      </a:cxnLst>
                      <a:rect l="T9" t="T10" r="T11" b="T12"/>
                      <a:pathLst>
                        <a:path w="1" h="172">
                          <a:moveTo>
                            <a:pt x="0" y="0"/>
                          </a:moveTo>
                          <a:lnTo>
                            <a:pt x="0" y="1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29" name="Line 39"/>
                    <p:cNvSpPr>
                      <a:spLocks noChangeShapeType="1"/>
                    </p:cNvSpPr>
                    <p:nvPr/>
                  </p:nvSpPr>
                  <p:spPr bwMode="auto">
                    <a:xfrm>
                      <a:off x="4420" y="2645"/>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130" name="Line 40"/>
                    <p:cNvSpPr>
                      <a:spLocks noChangeShapeType="1"/>
                    </p:cNvSpPr>
                    <p:nvPr/>
                  </p:nvSpPr>
                  <p:spPr bwMode="auto">
                    <a:xfrm>
                      <a:off x="4322" y="2320"/>
                      <a:ext cx="1" cy="1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131" name="Freeform 41"/>
                    <p:cNvSpPr>
                      <a:spLocks/>
                    </p:cNvSpPr>
                    <p:nvPr/>
                  </p:nvSpPr>
                  <p:spPr bwMode="auto">
                    <a:xfrm>
                      <a:off x="4834" y="2143"/>
                      <a:ext cx="1" cy="355"/>
                    </a:xfrm>
                    <a:custGeom>
                      <a:avLst/>
                      <a:gdLst>
                        <a:gd name="T0" fmla="*/ 0 w 1"/>
                        <a:gd name="T1" fmla="*/ 0 h 355"/>
                        <a:gd name="T2" fmla="*/ 0 w 1"/>
                        <a:gd name="T3" fmla="*/ 355 h 355"/>
                        <a:gd name="T4" fmla="*/ 0 w 1"/>
                        <a:gd name="T5" fmla="*/ 0 h 355"/>
                        <a:gd name="T6" fmla="*/ 0 60000 65536"/>
                        <a:gd name="T7" fmla="*/ 0 60000 65536"/>
                        <a:gd name="T8" fmla="*/ 0 60000 65536"/>
                        <a:gd name="T9" fmla="*/ 0 w 1"/>
                        <a:gd name="T10" fmla="*/ 0 h 355"/>
                        <a:gd name="T11" fmla="*/ 1 w 1"/>
                        <a:gd name="T12" fmla="*/ 355 h 355"/>
                      </a:gdLst>
                      <a:ahLst/>
                      <a:cxnLst>
                        <a:cxn ang="T6">
                          <a:pos x="T0" y="T1"/>
                        </a:cxn>
                        <a:cxn ang="T7">
                          <a:pos x="T2" y="T3"/>
                        </a:cxn>
                        <a:cxn ang="T8">
                          <a:pos x="T4" y="T5"/>
                        </a:cxn>
                      </a:cxnLst>
                      <a:rect l="T9" t="T10" r="T11" b="T12"/>
                      <a:pathLst>
                        <a:path w="1" h="355">
                          <a:moveTo>
                            <a:pt x="0" y="0"/>
                          </a:moveTo>
                          <a:lnTo>
                            <a:pt x="0" y="35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32" name="Freeform 42"/>
                    <p:cNvSpPr>
                      <a:spLocks/>
                    </p:cNvSpPr>
                    <p:nvPr/>
                  </p:nvSpPr>
                  <p:spPr bwMode="auto">
                    <a:xfrm>
                      <a:off x="4190" y="2326"/>
                      <a:ext cx="132" cy="1"/>
                    </a:xfrm>
                    <a:custGeom>
                      <a:avLst/>
                      <a:gdLst>
                        <a:gd name="T0" fmla="*/ 0 w 132"/>
                        <a:gd name="T1" fmla="*/ 0 h 1"/>
                        <a:gd name="T2" fmla="*/ 132 w 132"/>
                        <a:gd name="T3" fmla="*/ 0 h 1"/>
                        <a:gd name="T4" fmla="*/ 0 w 132"/>
                        <a:gd name="T5" fmla="*/ 0 h 1"/>
                        <a:gd name="T6" fmla="*/ 0 60000 65536"/>
                        <a:gd name="T7" fmla="*/ 0 60000 65536"/>
                        <a:gd name="T8" fmla="*/ 0 60000 65536"/>
                        <a:gd name="T9" fmla="*/ 0 w 132"/>
                        <a:gd name="T10" fmla="*/ 0 h 1"/>
                        <a:gd name="T11" fmla="*/ 132 w 132"/>
                        <a:gd name="T12" fmla="*/ 1 h 1"/>
                      </a:gdLst>
                      <a:ahLst/>
                      <a:cxnLst>
                        <a:cxn ang="T6">
                          <a:pos x="T0" y="T1"/>
                        </a:cxn>
                        <a:cxn ang="T7">
                          <a:pos x="T2" y="T3"/>
                        </a:cxn>
                        <a:cxn ang="T8">
                          <a:pos x="T4" y="T5"/>
                        </a:cxn>
                      </a:cxnLst>
                      <a:rect l="T9" t="T10" r="T11" b="T12"/>
                      <a:pathLst>
                        <a:path w="132" h="1">
                          <a:moveTo>
                            <a:pt x="0" y="0"/>
                          </a:moveTo>
                          <a:lnTo>
                            <a:pt x="13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33" name="Line 43"/>
                    <p:cNvSpPr>
                      <a:spLocks noChangeShapeType="1"/>
                    </p:cNvSpPr>
                    <p:nvPr/>
                  </p:nvSpPr>
                  <p:spPr bwMode="auto">
                    <a:xfrm>
                      <a:off x="4828" y="2137"/>
                      <a:ext cx="1" cy="3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134" name="Freeform 45"/>
                    <p:cNvSpPr>
                      <a:spLocks/>
                    </p:cNvSpPr>
                    <p:nvPr/>
                  </p:nvSpPr>
                  <p:spPr bwMode="auto">
                    <a:xfrm>
                      <a:off x="4000" y="2326"/>
                      <a:ext cx="86" cy="1"/>
                    </a:xfrm>
                    <a:custGeom>
                      <a:avLst/>
                      <a:gdLst>
                        <a:gd name="T0" fmla="*/ 0 w 86"/>
                        <a:gd name="T1" fmla="*/ 0 h 1"/>
                        <a:gd name="T2" fmla="*/ 86 w 86"/>
                        <a:gd name="T3" fmla="*/ 0 h 1"/>
                        <a:gd name="T4" fmla="*/ 0 w 86"/>
                        <a:gd name="T5" fmla="*/ 0 h 1"/>
                        <a:gd name="T6" fmla="*/ 0 60000 65536"/>
                        <a:gd name="T7" fmla="*/ 0 60000 65536"/>
                        <a:gd name="T8" fmla="*/ 0 60000 65536"/>
                        <a:gd name="T9" fmla="*/ 0 w 86"/>
                        <a:gd name="T10" fmla="*/ 0 h 1"/>
                        <a:gd name="T11" fmla="*/ 86 w 86"/>
                        <a:gd name="T12" fmla="*/ 1 h 1"/>
                      </a:gdLst>
                      <a:ahLst/>
                      <a:cxnLst>
                        <a:cxn ang="T6">
                          <a:pos x="T0" y="T1"/>
                        </a:cxn>
                        <a:cxn ang="T7">
                          <a:pos x="T2" y="T3"/>
                        </a:cxn>
                        <a:cxn ang="T8">
                          <a:pos x="T4" y="T5"/>
                        </a:cxn>
                      </a:cxnLst>
                      <a:rect l="T9" t="T10" r="T11" b="T12"/>
                      <a:pathLst>
                        <a:path w="86" h="1">
                          <a:moveTo>
                            <a:pt x="0" y="0"/>
                          </a:moveTo>
                          <a:lnTo>
                            <a:pt x="8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35" name="Freeform 46"/>
                    <p:cNvSpPr>
                      <a:spLocks/>
                    </p:cNvSpPr>
                    <p:nvPr/>
                  </p:nvSpPr>
                  <p:spPr bwMode="auto">
                    <a:xfrm>
                      <a:off x="3816" y="2326"/>
                      <a:ext cx="86" cy="1"/>
                    </a:xfrm>
                    <a:custGeom>
                      <a:avLst/>
                      <a:gdLst>
                        <a:gd name="T0" fmla="*/ 0 w 86"/>
                        <a:gd name="T1" fmla="*/ 0 h 1"/>
                        <a:gd name="T2" fmla="*/ 86 w 86"/>
                        <a:gd name="T3" fmla="*/ 0 h 1"/>
                        <a:gd name="T4" fmla="*/ 0 w 86"/>
                        <a:gd name="T5" fmla="*/ 0 h 1"/>
                        <a:gd name="T6" fmla="*/ 0 60000 65536"/>
                        <a:gd name="T7" fmla="*/ 0 60000 65536"/>
                        <a:gd name="T8" fmla="*/ 0 60000 65536"/>
                        <a:gd name="T9" fmla="*/ 0 w 86"/>
                        <a:gd name="T10" fmla="*/ 0 h 1"/>
                        <a:gd name="T11" fmla="*/ 86 w 86"/>
                        <a:gd name="T12" fmla="*/ 1 h 1"/>
                      </a:gdLst>
                      <a:ahLst/>
                      <a:cxnLst>
                        <a:cxn ang="T6">
                          <a:pos x="T0" y="T1"/>
                        </a:cxn>
                        <a:cxn ang="T7">
                          <a:pos x="T2" y="T3"/>
                        </a:cxn>
                        <a:cxn ang="T8">
                          <a:pos x="T4" y="T5"/>
                        </a:cxn>
                      </a:cxnLst>
                      <a:rect l="T9" t="T10" r="T11" b="T12"/>
                      <a:pathLst>
                        <a:path w="86" h="1">
                          <a:moveTo>
                            <a:pt x="0" y="0"/>
                          </a:moveTo>
                          <a:lnTo>
                            <a:pt x="8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36" name="Freeform 49"/>
                    <p:cNvSpPr>
                      <a:spLocks/>
                    </p:cNvSpPr>
                    <p:nvPr/>
                  </p:nvSpPr>
                  <p:spPr bwMode="auto">
                    <a:xfrm>
                      <a:off x="3942" y="2394"/>
                      <a:ext cx="1" cy="86"/>
                    </a:xfrm>
                    <a:custGeom>
                      <a:avLst/>
                      <a:gdLst>
                        <a:gd name="T0" fmla="*/ 0 w 1"/>
                        <a:gd name="T1" fmla="*/ 86 h 86"/>
                        <a:gd name="T2" fmla="*/ 0 w 1"/>
                        <a:gd name="T3" fmla="*/ 0 h 86"/>
                        <a:gd name="T4" fmla="*/ 0 w 1"/>
                        <a:gd name="T5" fmla="*/ 86 h 86"/>
                        <a:gd name="T6" fmla="*/ 0 60000 65536"/>
                        <a:gd name="T7" fmla="*/ 0 60000 65536"/>
                        <a:gd name="T8" fmla="*/ 0 60000 65536"/>
                        <a:gd name="T9" fmla="*/ 0 w 1"/>
                        <a:gd name="T10" fmla="*/ 0 h 86"/>
                        <a:gd name="T11" fmla="*/ 1 w 1"/>
                        <a:gd name="T12" fmla="*/ 86 h 86"/>
                      </a:gdLst>
                      <a:ahLst/>
                      <a:cxnLst>
                        <a:cxn ang="T6">
                          <a:pos x="T0" y="T1"/>
                        </a:cxn>
                        <a:cxn ang="T7">
                          <a:pos x="T2" y="T3"/>
                        </a:cxn>
                        <a:cxn ang="T8">
                          <a:pos x="T4" y="T5"/>
                        </a:cxn>
                      </a:cxnLst>
                      <a:rect l="T9" t="T10" r="T11" b="T12"/>
                      <a:pathLst>
                        <a:path w="1" h="86">
                          <a:moveTo>
                            <a:pt x="0" y="86"/>
                          </a:moveTo>
                          <a:lnTo>
                            <a:pt x="0" y="0"/>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37" name="Freeform 50"/>
                    <p:cNvSpPr>
                      <a:spLocks/>
                    </p:cNvSpPr>
                    <p:nvPr/>
                  </p:nvSpPr>
                  <p:spPr bwMode="auto">
                    <a:xfrm>
                      <a:off x="3931" y="2179"/>
                      <a:ext cx="1" cy="86"/>
                    </a:xfrm>
                    <a:custGeom>
                      <a:avLst/>
                      <a:gdLst>
                        <a:gd name="T0" fmla="*/ 0 w 1"/>
                        <a:gd name="T1" fmla="*/ 0 h 86"/>
                        <a:gd name="T2" fmla="*/ 0 w 1"/>
                        <a:gd name="T3" fmla="*/ 86 h 86"/>
                        <a:gd name="T4" fmla="*/ 0 w 1"/>
                        <a:gd name="T5" fmla="*/ 0 h 86"/>
                        <a:gd name="T6" fmla="*/ 0 60000 65536"/>
                        <a:gd name="T7" fmla="*/ 0 60000 65536"/>
                        <a:gd name="T8" fmla="*/ 0 60000 65536"/>
                        <a:gd name="T9" fmla="*/ 0 w 1"/>
                        <a:gd name="T10" fmla="*/ 0 h 86"/>
                        <a:gd name="T11" fmla="*/ 1 w 1"/>
                        <a:gd name="T12" fmla="*/ 86 h 86"/>
                      </a:gdLst>
                      <a:ahLst/>
                      <a:cxnLst>
                        <a:cxn ang="T6">
                          <a:pos x="T0" y="T1"/>
                        </a:cxn>
                        <a:cxn ang="T7">
                          <a:pos x="T2" y="T3"/>
                        </a:cxn>
                        <a:cxn ang="T8">
                          <a:pos x="T4" y="T5"/>
                        </a:cxn>
                      </a:cxnLst>
                      <a:rect l="T9" t="T10" r="T11" b="T12"/>
                      <a:pathLst>
                        <a:path w="1" h="86">
                          <a:moveTo>
                            <a:pt x="0" y="0"/>
                          </a:moveTo>
                          <a:lnTo>
                            <a:pt x="0"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38" name="Freeform 53"/>
                    <p:cNvSpPr>
                      <a:spLocks/>
                    </p:cNvSpPr>
                    <p:nvPr/>
                  </p:nvSpPr>
                  <p:spPr bwMode="auto">
                    <a:xfrm>
                      <a:off x="3954" y="2179"/>
                      <a:ext cx="1" cy="86"/>
                    </a:xfrm>
                    <a:custGeom>
                      <a:avLst/>
                      <a:gdLst>
                        <a:gd name="T0" fmla="*/ 0 w 1"/>
                        <a:gd name="T1" fmla="*/ 0 h 86"/>
                        <a:gd name="T2" fmla="*/ 0 w 1"/>
                        <a:gd name="T3" fmla="*/ 86 h 86"/>
                        <a:gd name="T4" fmla="*/ 0 w 1"/>
                        <a:gd name="T5" fmla="*/ 0 h 86"/>
                        <a:gd name="T6" fmla="*/ 0 60000 65536"/>
                        <a:gd name="T7" fmla="*/ 0 60000 65536"/>
                        <a:gd name="T8" fmla="*/ 0 60000 65536"/>
                        <a:gd name="T9" fmla="*/ 0 w 1"/>
                        <a:gd name="T10" fmla="*/ 0 h 86"/>
                        <a:gd name="T11" fmla="*/ 1 w 1"/>
                        <a:gd name="T12" fmla="*/ 86 h 86"/>
                      </a:gdLst>
                      <a:ahLst/>
                      <a:cxnLst>
                        <a:cxn ang="T6">
                          <a:pos x="T0" y="T1"/>
                        </a:cxn>
                        <a:cxn ang="T7">
                          <a:pos x="T2" y="T3"/>
                        </a:cxn>
                        <a:cxn ang="T8">
                          <a:pos x="T4" y="T5"/>
                        </a:cxn>
                      </a:cxnLst>
                      <a:rect l="T9" t="T10" r="T11" b="T12"/>
                      <a:pathLst>
                        <a:path w="1" h="86">
                          <a:moveTo>
                            <a:pt x="0" y="0"/>
                          </a:moveTo>
                          <a:lnTo>
                            <a:pt x="0"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39" name="Freeform 54"/>
                    <p:cNvSpPr>
                      <a:spLocks/>
                    </p:cNvSpPr>
                    <p:nvPr/>
                  </p:nvSpPr>
                  <p:spPr bwMode="auto">
                    <a:xfrm>
                      <a:off x="4667" y="1965"/>
                      <a:ext cx="115" cy="73"/>
                    </a:xfrm>
                    <a:custGeom>
                      <a:avLst/>
                      <a:gdLst>
                        <a:gd name="T0" fmla="*/ 115 w 115"/>
                        <a:gd name="T1" fmla="*/ 73 h 73"/>
                        <a:gd name="T2" fmla="*/ 0 w 115"/>
                        <a:gd name="T3" fmla="*/ 0 h 73"/>
                        <a:gd name="T4" fmla="*/ 115 w 115"/>
                        <a:gd name="T5" fmla="*/ 73 h 73"/>
                        <a:gd name="T6" fmla="*/ 0 60000 65536"/>
                        <a:gd name="T7" fmla="*/ 0 60000 65536"/>
                        <a:gd name="T8" fmla="*/ 0 60000 65536"/>
                        <a:gd name="T9" fmla="*/ 0 w 115"/>
                        <a:gd name="T10" fmla="*/ 0 h 73"/>
                        <a:gd name="T11" fmla="*/ 115 w 115"/>
                        <a:gd name="T12" fmla="*/ 73 h 73"/>
                      </a:gdLst>
                      <a:ahLst/>
                      <a:cxnLst>
                        <a:cxn ang="T6">
                          <a:pos x="T0" y="T1"/>
                        </a:cxn>
                        <a:cxn ang="T7">
                          <a:pos x="T2" y="T3"/>
                        </a:cxn>
                        <a:cxn ang="T8">
                          <a:pos x="T4" y="T5"/>
                        </a:cxn>
                      </a:cxnLst>
                      <a:rect l="T9" t="T10" r="T11" b="T12"/>
                      <a:pathLst>
                        <a:path w="115" h="73">
                          <a:moveTo>
                            <a:pt x="115" y="73"/>
                          </a:moveTo>
                          <a:lnTo>
                            <a:pt x="0" y="0"/>
                          </a:lnTo>
                          <a:lnTo>
                            <a:pt x="115"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40" name="Freeform 55"/>
                    <p:cNvSpPr>
                      <a:spLocks/>
                    </p:cNvSpPr>
                    <p:nvPr/>
                  </p:nvSpPr>
                  <p:spPr bwMode="auto">
                    <a:xfrm>
                      <a:off x="4667" y="1959"/>
                      <a:ext cx="121" cy="86"/>
                    </a:xfrm>
                    <a:custGeom>
                      <a:avLst/>
                      <a:gdLst>
                        <a:gd name="T0" fmla="*/ 121 w 121"/>
                        <a:gd name="T1" fmla="*/ 79 h 86"/>
                        <a:gd name="T2" fmla="*/ 115 w 121"/>
                        <a:gd name="T3" fmla="*/ 86 h 86"/>
                        <a:gd name="T4" fmla="*/ 0 w 121"/>
                        <a:gd name="T5" fmla="*/ 6 h 86"/>
                        <a:gd name="T6" fmla="*/ 6 w 121"/>
                        <a:gd name="T7" fmla="*/ 0 h 86"/>
                        <a:gd name="T8" fmla="*/ 121 w 121"/>
                        <a:gd name="T9" fmla="*/ 79 h 86"/>
                        <a:gd name="T10" fmla="*/ 0 60000 65536"/>
                        <a:gd name="T11" fmla="*/ 0 60000 65536"/>
                        <a:gd name="T12" fmla="*/ 0 60000 65536"/>
                        <a:gd name="T13" fmla="*/ 0 60000 65536"/>
                        <a:gd name="T14" fmla="*/ 0 60000 65536"/>
                        <a:gd name="T15" fmla="*/ 0 w 121"/>
                        <a:gd name="T16" fmla="*/ 0 h 86"/>
                        <a:gd name="T17" fmla="*/ 121 w 121"/>
                        <a:gd name="T18" fmla="*/ 86 h 86"/>
                      </a:gdLst>
                      <a:ahLst/>
                      <a:cxnLst>
                        <a:cxn ang="T10">
                          <a:pos x="T0" y="T1"/>
                        </a:cxn>
                        <a:cxn ang="T11">
                          <a:pos x="T2" y="T3"/>
                        </a:cxn>
                        <a:cxn ang="T12">
                          <a:pos x="T4" y="T5"/>
                        </a:cxn>
                        <a:cxn ang="T13">
                          <a:pos x="T6" y="T7"/>
                        </a:cxn>
                        <a:cxn ang="T14">
                          <a:pos x="T8" y="T9"/>
                        </a:cxn>
                      </a:cxnLst>
                      <a:rect l="T15" t="T16" r="T17" b="T18"/>
                      <a:pathLst>
                        <a:path w="121" h="86">
                          <a:moveTo>
                            <a:pt x="121" y="79"/>
                          </a:moveTo>
                          <a:lnTo>
                            <a:pt x="115" y="86"/>
                          </a:lnTo>
                          <a:lnTo>
                            <a:pt x="0" y="6"/>
                          </a:lnTo>
                          <a:lnTo>
                            <a:pt x="6" y="0"/>
                          </a:lnTo>
                          <a:lnTo>
                            <a:pt x="121"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41" name="Freeform 56"/>
                    <p:cNvSpPr>
                      <a:spLocks/>
                    </p:cNvSpPr>
                    <p:nvPr/>
                  </p:nvSpPr>
                  <p:spPr bwMode="auto">
                    <a:xfrm>
                      <a:off x="4897" y="1965"/>
                      <a:ext cx="98" cy="73"/>
                    </a:xfrm>
                    <a:custGeom>
                      <a:avLst/>
                      <a:gdLst>
                        <a:gd name="T0" fmla="*/ 98 w 98"/>
                        <a:gd name="T1" fmla="*/ 0 h 73"/>
                        <a:gd name="T2" fmla="*/ 0 w 98"/>
                        <a:gd name="T3" fmla="*/ 73 h 73"/>
                        <a:gd name="T4" fmla="*/ 98 w 98"/>
                        <a:gd name="T5" fmla="*/ 0 h 73"/>
                        <a:gd name="T6" fmla="*/ 0 60000 65536"/>
                        <a:gd name="T7" fmla="*/ 0 60000 65536"/>
                        <a:gd name="T8" fmla="*/ 0 60000 65536"/>
                        <a:gd name="T9" fmla="*/ 0 w 98"/>
                        <a:gd name="T10" fmla="*/ 0 h 73"/>
                        <a:gd name="T11" fmla="*/ 98 w 98"/>
                        <a:gd name="T12" fmla="*/ 73 h 73"/>
                      </a:gdLst>
                      <a:ahLst/>
                      <a:cxnLst>
                        <a:cxn ang="T6">
                          <a:pos x="T0" y="T1"/>
                        </a:cxn>
                        <a:cxn ang="T7">
                          <a:pos x="T2" y="T3"/>
                        </a:cxn>
                        <a:cxn ang="T8">
                          <a:pos x="T4" y="T5"/>
                        </a:cxn>
                      </a:cxnLst>
                      <a:rect l="T9" t="T10" r="T11" b="T12"/>
                      <a:pathLst>
                        <a:path w="98" h="73">
                          <a:moveTo>
                            <a:pt x="98" y="0"/>
                          </a:moveTo>
                          <a:lnTo>
                            <a:pt x="0" y="73"/>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42" name="Freeform 57"/>
                    <p:cNvSpPr>
                      <a:spLocks/>
                    </p:cNvSpPr>
                    <p:nvPr/>
                  </p:nvSpPr>
                  <p:spPr bwMode="auto">
                    <a:xfrm>
                      <a:off x="4891" y="1959"/>
                      <a:ext cx="109" cy="79"/>
                    </a:xfrm>
                    <a:custGeom>
                      <a:avLst/>
                      <a:gdLst>
                        <a:gd name="T0" fmla="*/ 104 w 109"/>
                        <a:gd name="T1" fmla="*/ 0 h 79"/>
                        <a:gd name="T2" fmla="*/ 109 w 109"/>
                        <a:gd name="T3" fmla="*/ 6 h 79"/>
                        <a:gd name="T4" fmla="*/ 6 w 109"/>
                        <a:gd name="T5" fmla="*/ 79 h 79"/>
                        <a:gd name="T6" fmla="*/ 0 w 109"/>
                        <a:gd name="T7" fmla="*/ 73 h 79"/>
                        <a:gd name="T8" fmla="*/ 104 w 109"/>
                        <a:gd name="T9" fmla="*/ 0 h 79"/>
                        <a:gd name="T10" fmla="*/ 0 60000 65536"/>
                        <a:gd name="T11" fmla="*/ 0 60000 65536"/>
                        <a:gd name="T12" fmla="*/ 0 60000 65536"/>
                        <a:gd name="T13" fmla="*/ 0 60000 65536"/>
                        <a:gd name="T14" fmla="*/ 0 60000 65536"/>
                        <a:gd name="T15" fmla="*/ 0 w 109"/>
                        <a:gd name="T16" fmla="*/ 0 h 79"/>
                        <a:gd name="T17" fmla="*/ 109 w 109"/>
                        <a:gd name="T18" fmla="*/ 79 h 79"/>
                      </a:gdLst>
                      <a:ahLst/>
                      <a:cxnLst>
                        <a:cxn ang="T10">
                          <a:pos x="T0" y="T1"/>
                        </a:cxn>
                        <a:cxn ang="T11">
                          <a:pos x="T2" y="T3"/>
                        </a:cxn>
                        <a:cxn ang="T12">
                          <a:pos x="T4" y="T5"/>
                        </a:cxn>
                        <a:cxn ang="T13">
                          <a:pos x="T6" y="T7"/>
                        </a:cxn>
                        <a:cxn ang="T14">
                          <a:pos x="T8" y="T9"/>
                        </a:cxn>
                      </a:cxnLst>
                      <a:rect l="T15" t="T16" r="T17" b="T18"/>
                      <a:pathLst>
                        <a:path w="109" h="79">
                          <a:moveTo>
                            <a:pt x="104" y="0"/>
                          </a:moveTo>
                          <a:lnTo>
                            <a:pt x="109" y="6"/>
                          </a:lnTo>
                          <a:lnTo>
                            <a:pt x="6" y="79"/>
                          </a:lnTo>
                          <a:lnTo>
                            <a:pt x="0" y="73"/>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43" name="Freeform 58"/>
                    <p:cNvSpPr>
                      <a:spLocks/>
                    </p:cNvSpPr>
                    <p:nvPr/>
                  </p:nvSpPr>
                  <p:spPr bwMode="auto">
                    <a:xfrm>
                      <a:off x="3620" y="2326"/>
                      <a:ext cx="87" cy="1"/>
                    </a:xfrm>
                    <a:custGeom>
                      <a:avLst/>
                      <a:gdLst>
                        <a:gd name="T0" fmla="*/ 0 w 87"/>
                        <a:gd name="T1" fmla="*/ 0 h 1"/>
                        <a:gd name="T2" fmla="*/ 87 w 87"/>
                        <a:gd name="T3" fmla="*/ 0 h 1"/>
                        <a:gd name="T4" fmla="*/ 0 w 87"/>
                        <a:gd name="T5" fmla="*/ 0 h 1"/>
                        <a:gd name="T6" fmla="*/ 0 60000 65536"/>
                        <a:gd name="T7" fmla="*/ 0 60000 65536"/>
                        <a:gd name="T8" fmla="*/ 0 60000 65536"/>
                        <a:gd name="T9" fmla="*/ 0 w 87"/>
                        <a:gd name="T10" fmla="*/ 0 h 1"/>
                        <a:gd name="T11" fmla="*/ 87 w 87"/>
                        <a:gd name="T12" fmla="*/ 1 h 1"/>
                      </a:gdLst>
                      <a:ahLst/>
                      <a:cxnLst>
                        <a:cxn ang="T6">
                          <a:pos x="T0" y="T1"/>
                        </a:cxn>
                        <a:cxn ang="T7">
                          <a:pos x="T2" y="T3"/>
                        </a:cxn>
                        <a:cxn ang="T8">
                          <a:pos x="T4" y="T5"/>
                        </a:cxn>
                      </a:cxnLst>
                      <a:rect l="T9" t="T10" r="T11" b="T12"/>
                      <a:pathLst>
                        <a:path w="87" h="1">
                          <a:moveTo>
                            <a:pt x="0" y="0"/>
                          </a:moveTo>
                          <a:lnTo>
                            <a:pt x="8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44" name="Freeform 61"/>
                    <p:cNvSpPr>
                      <a:spLocks/>
                    </p:cNvSpPr>
                    <p:nvPr/>
                  </p:nvSpPr>
                  <p:spPr bwMode="auto">
                    <a:xfrm>
                      <a:off x="3436" y="2326"/>
                      <a:ext cx="92" cy="1"/>
                    </a:xfrm>
                    <a:custGeom>
                      <a:avLst/>
                      <a:gdLst>
                        <a:gd name="T0" fmla="*/ 0 w 92"/>
                        <a:gd name="T1" fmla="*/ 0 h 1"/>
                        <a:gd name="T2" fmla="*/ 92 w 92"/>
                        <a:gd name="T3" fmla="*/ 0 h 1"/>
                        <a:gd name="T4" fmla="*/ 0 w 92"/>
                        <a:gd name="T5" fmla="*/ 0 h 1"/>
                        <a:gd name="T6" fmla="*/ 0 60000 65536"/>
                        <a:gd name="T7" fmla="*/ 0 60000 65536"/>
                        <a:gd name="T8" fmla="*/ 0 60000 65536"/>
                        <a:gd name="T9" fmla="*/ 0 w 92"/>
                        <a:gd name="T10" fmla="*/ 0 h 1"/>
                        <a:gd name="T11" fmla="*/ 92 w 92"/>
                        <a:gd name="T12" fmla="*/ 1 h 1"/>
                      </a:gdLst>
                      <a:ahLst/>
                      <a:cxnLst>
                        <a:cxn ang="T6">
                          <a:pos x="T0" y="T1"/>
                        </a:cxn>
                        <a:cxn ang="T7">
                          <a:pos x="T2" y="T3"/>
                        </a:cxn>
                        <a:cxn ang="T8">
                          <a:pos x="T4" y="T5"/>
                        </a:cxn>
                      </a:cxnLst>
                      <a:rect l="T9" t="T10" r="T11" b="T12"/>
                      <a:pathLst>
                        <a:path w="92" h="1">
                          <a:moveTo>
                            <a:pt x="0" y="0"/>
                          </a:move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45" name="Freeform 62"/>
                    <p:cNvSpPr>
                      <a:spLocks/>
                    </p:cNvSpPr>
                    <p:nvPr/>
                  </p:nvSpPr>
                  <p:spPr bwMode="auto">
                    <a:xfrm>
                      <a:off x="3247" y="2326"/>
                      <a:ext cx="86" cy="1"/>
                    </a:xfrm>
                    <a:custGeom>
                      <a:avLst/>
                      <a:gdLst>
                        <a:gd name="T0" fmla="*/ 0 w 86"/>
                        <a:gd name="T1" fmla="*/ 0 h 1"/>
                        <a:gd name="T2" fmla="*/ 86 w 86"/>
                        <a:gd name="T3" fmla="*/ 0 h 1"/>
                        <a:gd name="T4" fmla="*/ 0 w 86"/>
                        <a:gd name="T5" fmla="*/ 0 h 1"/>
                        <a:gd name="T6" fmla="*/ 0 60000 65536"/>
                        <a:gd name="T7" fmla="*/ 0 60000 65536"/>
                        <a:gd name="T8" fmla="*/ 0 60000 65536"/>
                        <a:gd name="T9" fmla="*/ 0 w 86"/>
                        <a:gd name="T10" fmla="*/ 0 h 1"/>
                        <a:gd name="T11" fmla="*/ 86 w 86"/>
                        <a:gd name="T12" fmla="*/ 1 h 1"/>
                      </a:gdLst>
                      <a:ahLst/>
                      <a:cxnLst>
                        <a:cxn ang="T6">
                          <a:pos x="T0" y="T1"/>
                        </a:cxn>
                        <a:cxn ang="T7">
                          <a:pos x="T2" y="T3"/>
                        </a:cxn>
                        <a:cxn ang="T8">
                          <a:pos x="T4" y="T5"/>
                        </a:cxn>
                      </a:cxnLst>
                      <a:rect l="T9" t="T10" r="T11" b="T12"/>
                      <a:pathLst>
                        <a:path w="86" h="1">
                          <a:moveTo>
                            <a:pt x="0" y="0"/>
                          </a:moveTo>
                          <a:lnTo>
                            <a:pt x="8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46" name="Freeform 65"/>
                    <p:cNvSpPr>
                      <a:spLocks/>
                    </p:cNvSpPr>
                    <p:nvPr/>
                  </p:nvSpPr>
                  <p:spPr bwMode="auto">
                    <a:xfrm>
                      <a:off x="3057" y="2326"/>
                      <a:ext cx="98" cy="1"/>
                    </a:xfrm>
                    <a:custGeom>
                      <a:avLst/>
                      <a:gdLst>
                        <a:gd name="T0" fmla="*/ 0 w 98"/>
                        <a:gd name="T1" fmla="*/ 0 h 1"/>
                        <a:gd name="T2" fmla="*/ 98 w 98"/>
                        <a:gd name="T3" fmla="*/ 0 h 1"/>
                        <a:gd name="T4" fmla="*/ 0 w 98"/>
                        <a:gd name="T5" fmla="*/ 0 h 1"/>
                        <a:gd name="T6" fmla="*/ 0 60000 65536"/>
                        <a:gd name="T7" fmla="*/ 0 60000 65536"/>
                        <a:gd name="T8" fmla="*/ 0 60000 65536"/>
                        <a:gd name="T9" fmla="*/ 0 w 98"/>
                        <a:gd name="T10" fmla="*/ 0 h 1"/>
                        <a:gd name="T11" fmla="*/ 98 w 98"/>
                        <a:gd name="T12" fmla="*/ 1 h 1"/>
                      </a:gdLst>
                      <a:ahLst/>
                      <a:cxnLst>
                        <a:cxn ang="T6">
                          <a:pos x="T0" y="T1"/>
                        </a:cxn>
                        <a:cxn ang="T7">
                          <a:pos x="T2" y="T3"/>
                        </a:cxn>
                        <a:cxn ang="T8">
                          <a:pos x="T4" y="T5"/>
                        </a:cxn>
                      </a:cxnLst>
                      <a:rect l="T9" t="T10" r="T11" b="T12"/>
                      <a:pathLst>
                        <a:path w="98" h="1">
                          <a:moveTo>
                            <a:pt x="0" y="0"/>
                          </a:moveTo>
                          <a:lnTo>
                            <a:pt x="9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47" name="Freeform 66"/>
                    <p:cNvSpPr>
                      <a:spLocks/>
                    </p:cNvSpPr>
                    <p:nvPr/>
                  </p:nvSpPr>
                  <p:spPr bwMode="auto">
                    <a:xfrm>
                      <a:off x="3183" y="2179"/>
                      <a:ext cx="1" cy="86"/>
                    </a:xfrm>
                    <a:custGeom>
                      <a:avLst/>
                      <a:gdLst>
                        <a:gd name="T0" fmla="*/ 0 w 1"/>
                        <a:gd name="T1" fmla="*/ 0 h 86"/>
                        <a:gd name="T2" fmla="*/ 0 w 1"/>
                        <a:gd name="T3" fmla="*/ 86 h 86"/>
                        <a:gd name="T4" fmla="*/ 0 w 1"/>
                        <a:gd name="T5" fmla="*/ 0 h 86"/>
                        <a:gd name="T6" fmla="*/ 0 60000 65536"/>
                        <a:gd name="T7" fmla="*/ 0 60000 65536"/>
                        <a:gd name="T8" fmla="*/ 0 60000 65536"/>
                        <a:gd name="T9" fmla="*/ 0 w 1"/>
                        <a:gd name="T10" fmla="*/ 0 h 86"/>
                        <a:gd name="T11" fmla="*/ 1 w 1"/>
                        <a:gd name="T12" fmla="*/ 86 h 86"/>
                      </a:gdLst>
                      <a:ahLst/>
                      <a:cxnLst>
                        <a:cxn ang="T6">
                          <a:pos x="T0" y="T1"/>
                        </a:cxn>
                        <a:cxn ang="T7">
                          <a:pos x="T2" y="T3"/>
                        </a:cxn>
                        <a:cxn ang="T8">
                          <a:pos x="T4" y="T5"/>
                        </a:cxn>
                      </a:cxnLst>
                      <a:rect l="T9" t="T10" r="T11" b="T12"/>
                      <a:pathLst>
                        <a:path w="1" h="86">
                          <a:moveTo>
                            <a:pt x="0" y="0"/>
                          </a:moveTo>
                          <a:lnTo>
                            <a:pt x="0"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48" name="Freeform 69"/>
                    <p:cNvSpPr>
                      <a:spLocks/>
                    </p:cNvSpPr>
                    <p:nvPr/>
                  </p:nvSpPr>
                  <p:spPr bwMode="auto">
                    <a:xfrm>
                      <a:off x="3201" y="2179"/>
                      <a:ext cx="1" cy="86"/>
                    </a:xfrm>
                    <a:custGeom>
                      <a:avLst/>
                      <a:gdLst>
                        <a:gd name="T0" fmla="*/ 0 w 1"/>
                        <a:gd name="T1" fmla="*/ 0 h 86"/>
                        <a:gd name="T2" fmla="*/ 0 w 1"/>
                        <a:gd name="T3" fmla="*/ 86 h 86"/>
                        <a:gd name="T4" fmla="*/ 0 w 1"/>
                        <a:gd name="T5" fmla="*/ 0 h 86"/>
                        <a:gd name="T6" fmla="*/ 0 60000 65536"/>
                        <a:gd name="T7" fmla="*/ 0 60000 65536"/>
                        <a:gd name="T8" fmla="*/ 0 60000 65536"/>
                        <a:gd name="T9" fmla="*/ 0 w 1"/>
                        <a:gd name="T10" fmla="*/ 0 h 86"/>
                        <a:gd name="T11" fmla="*/ 1 w 1"/>
                        <a:gd name="T12" fmla="*/ 86 h 86"/>
                      </a:gdLst>
                      <a:ahLst/>
                      <a:cxnLst>
                        <a:cxn ang="T6">
                          <a:pos x="T0" y="T1"/>
                        </a:cxn>
                        <a:cxn ang="T7">
                          <a:pos x="T2" y="T3"/>
                        </a:cxn>
                        <a:cxn ang="T8">
                          <a:pos x="T4" y="T5"/>
                        </a:cxn>
                      </a:cxnLst>
                      <a:rect l="T9" t="T10" r="T11" b="T12"/>
                      <a:pathLst>
                        <a:path w="1" h="86">
                          <a:moveTo>
                            <a:pt x="0" y="0"/>
                          </a:moveTo>
                          <a:lnTo>
                            <a:pt x="0"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49" name="Freeform 70"/>
                    <p:cNvSpPr>
                      <a:spLocks/>
                    </p:cNvSpPr>
                    <p:nvPr/>
                  </p:nvSpPr>
                  <p:spPr bwMode="auto">
                    <a:xfrm>
                      <a:off x="3557" y="2179"/>
                      <a:ext cx="1" cy="86"/>
                    </a:xfrm>
                    <a:custGeom>
                      <a:avLst/>
                      <a:gdLst>
                        <a:gd name="T0" fmla="*/ 0 w 1"/>
                        <a:gd name="T1" fmla="*/ 0 h 86"/>
                        <a:gd name="T2" fmla="*/ 0 w 1"/>
                        <a:gd name="T3" fmla="*/ 86 h 86"/>
                        <a:gd name="T4" fmla="*/ 0 w 1"/>
                        <a:gd name="T5" fmla="*/ 0 h 86"/>
                        <a:gd name="T6" fmla="*/ 0 60000 65536"/>
                        <a:gd name="T7" fmla="*/ 0 60000 65536"/>
                        <a:gd name="T8" fmla="*/ 0 60000 65536"/>
                        <a:gd name="T9" fmla="*/ 0 w 1"/>
                        <a:gd name="T10" fmla="*/ 0 h 86"/>
                        <a:gd name="T11" fmla="*/ 1 w 1"/>
                        <a:gd name="T12" fmla="*/ 86 h 86"/>
                      </a:gdLst>
                      <a:ahLst/>
                      <a:cxnLst>
                        <a:cxn ang="T6">
                          <a:pos x="T0" y="T1"/>
                        </a:cxn>
                        <a:cxn ang="T7">
                          <a:pos x="T2" y="T3"/>
                        </a:cxn>
                        <a:cxn ang="T8">
                          <a:pos x="T4" y="T5"/>
                        </a:cxn>
                      </a:cxnLst>
                      <a:rect l="T9" t="T10" r="T11" b="T12"/>
                      <a:pathLst>
                        <a:path w="1" h="86">
                          <a:moveTo>
                            <a:pt x="0" y="0"/>
                          </a:moveTo>
                          <a:lnTo>
                            <a:pt x="0"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50" name="Freeform 73"/>
                    <p:cNvSpPr>
                      <a:spLocks/>
                    </p:cNvSpPr>
                    <p:nvPr/>
                  </p:nvSpPr>
                  <p:spPr bwMode="auto">
                    <a:xfrm>
                      <a:off x="3580" y="2179"/>
                      <a:ext cx="1" cy="86"/>
                    </a:xfrm>
                    <a:custGeom>
                      <a:avLst/>
                      <a:gdLst>
                        <a:gd name="T0" fmla="*/ 0 w 1"/>
                        <a:gd name="T1" fmla="*/ 0 h 86"/>
                        <a:gd name="T2" fmla="*/ 0 w 1"/>
                        <a:gd name="T3" fmla="*/ 86 h 86"/>
                        <a:gd name="T4" fmla="*/ 0 w 1"/>
                        <a:gd name="T5" fmla="*/ 0 h 86"/>
                        <a:gd name="T6" fmla="*/ 0 60000 65536"/>
                        <a:gd name="T7" fmla="*/ 0 60000 65536"/>
                        <a:gd name="T8" fmla="*/ 0 60000 65536"/>
                        <a:gd name="T9" fmla="*/ 0 w 1"/>
                        <a:gd name="T10" fmla="*/ 0 h 86"/>
                        <a:gd name="T11" fmla="*/ 1 w 1"/>
                        <a:gd name="T12" fmla="*/ 86 h 86"/>
                      </a:gdLst>
                      <a:ahLst/>
                      <a:cxnLst>
                        <a:cxn ang="T6">
                          <a:pos x="T0" y="T1"/>
                        </a:cxn>
                        <a:cxn ang="T7">
                          <a:pos x="T2" y="T3"/>
                        </a:cxn>
                        <a:cxn ang="T8">
                          <a:pos x="T4" y="T5"/>
                        </a:cxn>
                      </a:cxnLst>
                      <a:rect l="T9" t="T10" r="T11" b="T12"/>
                      <a:pathLst>
                        <a:path w="1" h="86">
                          <a:moveTo>
                            <a:pt x="0" y="0"/>
                          </a:moveTo>
                          <a:lnTo>
                            <a:pt x="0"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51" name="Freeform 74"/>
                    <p:cNvSpPr>
                      <a:spLocks/>
                    </p:cNvSpPr>
                    <p:nvPr/>
                  </p:nvSpPr>
                  <p:spPr bwMode="auto">
                    <a:xfrm>
                      <a:off x="3195" y="2394"/>
                      <a:ext cx="1" cy="86"/>
                    </a:xfrm>
                    <a:custGeom>
                      <a:avLst/>
                      <a:gdLst>
                        <a:gd name="T0" fmla="*/ 0 w 1"/>
                        <a:gd name="T1" fmla="*/ 86 h 86"/>
                        <a:gd name="T2" fmla="*/ 0 w 1"/>
                        <a:gd name="T3" fmla="*/ 0 h 86"/>
                        <a:gd name="T4" fmla="*/ 0 w 1"/>
                        <a:gd name="T5" fmla="*/ 86 h 86"/>
                        <a:gd name="T6" fmla="*/ 0 60000 65536"/>
                        <a:gd name="T7" fmla="*/ 0 60000 65536"/>
                        <a:gd name="T8" fmla="*/ 0 60000 65536"/>
                        <a:gd name="T9" fmla="*/ 0 w 1"/>
                        <a:gd name="T10" fmla="*/ 0 h 86"/>
                        <a:gd name="T11" fmla="*/ 1 w 1"/>
                        <a:gd name="T12" fmla="*/ 86 h 86"/>
                      </a:gdLst>
                      <a:ahLst/>
                      <a:cxnLst>
                        <a:cxn ang="T6">
                          <a:pos x="T0" y="T1"/>
                        </a:cxn>
                        <a:cxn ang="T7">
                          <a:pos x="T2" y="T3"/>
                        </a:cxn>
                        <a:cxn ang="T8">
                          <a:pos x="T4" y="T5"/>
                        </a:cxn>
                      </a:cxnLst>
                      <a:rect l="T9" t="T10" r="T11" b="T12"/>
                      <a:pathLst>
                        <a:path w="1" h="86">
                          <a:moveTo>
                            <a:pt x="0" y="86"/>
                          </a:moveTo>
                          <a:lnTo>
                            <a:pt x="0" y="0"/>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52" name="Freeform 77"/>
                    <p:cNvSpPr>
                      <a:spLocks/>
                    </p:cNvSpPr>
                    <p:nvPr/>
                  </p:nvSpPr>
                  <p:spPr bwMode="auto">
                    <a:xfrm>
                      <a:off x="3569" y="2394"/>
                      <a:ext cx="1" cy="86"/>
                    </a:xfrm>
                    <a:custGeom>
                      <a:avLst/>
                      <a:gdLst>
                        <a:gd name="T0" fmla="*/ 0 w 1"/>
                        <a:gd name="T1" fmla="*/ 86 h 86"/>
                        <a:gd name="T2" fmla="*/ 0 w 1"/>
                        <a:gd name="T3" fmla="*/ 0 h 86"/>
                        <a:gd name="T4" fmla="*/ 0 w 1"/>
                        <a:gd name="T5" fmla="*/ 86 h 86"/>
                        <a:gd name="T6" fmla="*/ 0 60000 65536"/>
                        <a:gd name="T7" fmla="*/ 0 60000 65536"/>
                        <a:gd name="T8" fmla="*/ 0 60000 65536"/>
                        <a:gd name="T9" fmla="*/ 0 w 1"/>
                        <a:gd name="T10" fmla="*/ 0 h 86"/>
                        <a:gd name="T11" fmla="*/ 1 w 1"/>
                        <a:gd name="T12" fmla="*/ 86 h 86"/>
                      </a:gdLst>
                      <a:ahLst/>
                      <a:cxnLst>
                        <a:cxn ang="T6">
                          <a:pos x="T0" y="T1"/>
                        </a:cxn>
                        <a:cxn ang="T7">
                          <a:pos x="T2" y="T3"/>
                        </a:cxn>
                        <a:cxn ang="T8">
                          <a:pos x="T4" y="T5"/>
                        </a:cxn>
                      </a:cxnLst>
                      <a:rect l="T9" t="T10" r="T11" b="T12"/>
                      <a:pathLst>
                        <a:path w="1" h="86">
                          <a:moveTo>
                            <a:pt x="0" y="86"/>
                          </a:moveTo>
                          <a:lnTo>
                            <a:pt x="0" y="0"/>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53" name="Rectangle 79"/>
                    <p:cNvSpPr>
                      <a:spLocks noChangeArrowheads="1"/>
                    </p:cNvSpPr>
                    <p:nvPr/>
                  </p:nvSpPr>
                  <p:spPr bwMode="auto">
                    <a:xfrm>
                      <a:off x="4962" y="1692"/>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1400"/>
                    </a:p>
                  </p:txBody>
                </p:sp>
                <p:sp>
                  <p:nvSpPr>
                    <p:cNvPr id="128154" name="Rectangle 80"/>
                    <p:cNvSpPr>
                      <a:spLocks noChangeArrowheads="1"/>
                    </p:cNvSpPr>
                    <p:nvPr/>
                  </p:nvSpPr>
                  <p:spPr bwMode="auto">
                    <a:xfrm>
                      <a:off x="4801" y="1386"/>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1400"/>
                    </a:p>
                  </p:txBody>
                </p:sp>
                <p:sp>
                  <p:nvSpPr>
                    <p:cNvPr id="128155" name="Rectangle 81"/>
                    <p:cNvSpPr>
                      <a:spLocks noChangeArrowheads="1"/>
                    </p:cNvSpPr>
                    <p:nvPr/>
                  </p:nvSpPr>
                  <p:spPr bwMode="auto">
                    <a:xfrm>
                      <a:off x="4876" y="1386"/>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H</a:t>
                      </a:r>
                      <a:endParaRPr lang="en-US" sz="1400"/>
                    </a:p>
                  </p:txBody>
                </p:sp>
                <p:sp>
                  <p:nvSpPr>
                    <p:cNvPr id="128156" name="Rectangle 82"/>
                    <p:cNvSpPr>
                      <a:spLocks noChangeArrowheads="1"/>
                    </p:cNvSpPr>
                    <p:nvPr/>
                  </p:nvSpPr>
                  <p:spPr bwMode="auto">
                    <a:xfrm>
                      <a:off x="4951" y="1428"/>
                      <a:ext cx="4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2</a:t>
                      </a:r>
                      <a:endParaRPr lang="en-US" sz="1400"/>
                    </a:p>
                  </p:txBody>
                </p:sp>
                <p:sp>
                  <p:nvSpPr>
                    <p:cNvPr id="128157" name="Rectangle 83"/>
                    <p:cNvSpPr>
                      <a:spLocks noChangeArrowheads="1"/>
                    </p:cNvSpPr>
                    <p:nvPr/>
                  </p:nvSpPr>
                  <p:spPr bwMode="auto">
                    <a:xfrm>
                      <a:off x="5118" y="2011"/>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sp>
                  <p:nvSpPr>
                    <p:cNvPr id="128158" name="Rectangle 84"/>
                    <p:cNvSpPr>
                      <a:spLocks noChangeArrowheads="1"/>
                    </p:cNvSpPr>
                    <p:nvPr/>
                  </p:nvSpPr>
                  <p:spPr bwMode="auto">
                    <a:xfrm>
                      <a:off x="4801" y="2011"/>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a:t>
                      </a:r>
                      <a:endParaRPr lang="en-US" sz="1400"/>
                    </a:p>
                  </p:txBody>
                </p:sp>
                <p:sp>
                  <p:nvSpPr>
                    <p:cNvPr id="128159" name="Rectangle 85"/>
                    <p:cNvSpPr>
                      <a:spLocks noChangeArrowheads="1"/>
                    </p:cNvSpPr>
                    <p:nvPr/>
                  </p:nvSpPr>
                  <p:spPr bwMode="auto">
                    <a:xfrm>
                      <a:off x="4548" y="2231"/>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O</a:t>
                      </a:r>
                      <a:endParaRPr lang="en-US" sz="1400"/>
                    </a:p>
                  </p:txBody>
                </p:sp>
              </p:grpSp>
              <p:grpSp>
                <p:nvGrpSpPr>
                  <p:cNvPr id="128088" name="Group 107"/>
                  <p:cNvGrpSpPr>
                    <a:grpSpLocks/>
                  </p:cNvGrpSpPr>
                  <p:nvPr/>
                </p:nvGrpSpPr>
                <p:grpSpPr bwMode="auto">
                  <a:xfrm>
                    <a:off x="4626" y="2383"/>
                    <a:ext cx="161" cy="134"/>
                    <a:chOff x="4382" y="2703"/>
                    <a:chExt cx="161" cy="134"/>
                  </a:xfrm>
                </p:grpSpPr>
                <p:sp>
                  <p:nvSpPr>
                    <p:cNvPr id="128093" name="Rectangle 108"/>
                    <p:cNvSpPr>
                      <a:spLocks noChangeArrowheads="1"/>
                    </p:cNvSpPr>
                    <p:nvPr/>
                  </p:nvSpPr>
                  <p:spPr bwMode="auto">
                    <a:xfrm>
                      <a:off x="4382" y="2703"/>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ED181E"/>
                          </a:solidFill>
                        </a:rPr>
                        <a:t>O</a:t>
                      </a:r>
                    </a:p>
                  </p:txBody>
                </p:sp>
                <p:sp>
                  <p:nvSpPr>
                    <p:cNvPr id="128094" name="Rectangle 109"/>
                    <p:cNvSpPr>
                      <a:spLocks noChangeArrowheads="1"/>
                    </p:cNvSpPr>
                    <p:nvPr/>
                  </p:nvSpPr>
                  <p:spPr bwMode="auto">
                    <a:xfrm>
                      <a:off x="4462" y="2703"/>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ED181E"/>
                          </a:solidFill>
                        </a:rPr>
                        <a:t>H</a:t>
                      </a:r>
                      <a:endParaRPr lang="en-US" sz="1400"/>
                    </a:p>
                  </p:txBody>
                </p:sp>
              </p:grpSp>
              <p:sp>
                <p:nvSpPr>
                  <p:cNvPr id="128089" name="Text Box 110"/>
                  <p:cNvSpPr txBox="1">
                    <a:spLocks noChangeArrowheads="1"/>
                  </p:cNvSpPr>
                  <p:nvPr/>
                </p:nvSpPr>
                <p:spPr bwMode="auto">
                  <a:xfrm>
                    <a:off x="4230" y="2175"/>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000000"/>
                        </a:solidFill>
                      </a:rPr>
                      <a:t>C</a:t>
                    </a:r>
                    <a:endParaRPr lang="en-GB" sz="1400">
                      <a:solidFill>
                        <a:srgbClr val="000000"/>
                      </a:solidFill>
                    </a:endParaRPr>
                  </a:p>
                </p:txBody>
              </p:sp>
              <p:sp>
                <p:nvSpPr>
                  <p:cNvPr id="128090" name="Rectangle 115"/>
                  <p:cNvSpPr>
                    <a:spLocks noChangeArrowheads="1"/>
                  </p:cNvSpPr>
                  <p:nvPr/>
                </p:nvSpPr>
                <p:spPr bwMode="auto">
                  <a:xfrm>
                    <a:off x="4384" y="2089"/>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000000"/>
                        </a:solidFill>
                      </a:rPr>
                      <a:t>H</a:t>
                    </a:r>
                    <a:endParaRPr lang="en-GB" sz="1400">
                      <a:solidFill>
                        <a:srgbClr val="000000"/>
                      </a:solidFill>
                    </a:endParaRPr>
                  </a:p>
                </p:txBody>
              </p:sp>
              <p:sp>
                <p:nvSpPr>
                  <p:cNvPr id="128091" name="Rectangle 116"/>
                  <p:cNvSpPr>
                    <a:spLocks noChangeArrowheads="1"/>
                  </p:cNvSpPr>
                  <p:nvPr/>
                </p:nvSpPr>
                <p:spPr bwMode="auto">
                  <a:xfrm>
                    <a:off x="4032" y="2121"/>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000000"/>
                        </a:solidFill>
                      </a:rPr>
                      <a:t>H</a:t>
                    </a:r>
                    <a:endParaRPr lang="en-GB" sz="1400">
                      <a:solidFill>
                        <a:srgbClr val="000000"/>
                      </a:solidFill>
                    </a:endParaRPr>
                  </a:p>
                </p:txBody>
              </p:sp>
              <p:sp>
                <p:nvSpPr>
                  <p:cNvPr id="128092" name="Rectangle 117"/>
                  <p:cNvSpPr>
                    <a:spLocks noChangeArrowheads="1"/>
                  </p:cNvSpPr>
                  <p:nvPr/>
                </p:nvSpPr>
                <p:spPr bwMode="auto">
                  <a:xfrm>
                    <a:off x="4192" y="1929"/>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000000"/>
                        </a:solidFill>
                      </a:rPr>
                      <a:t>OH</a:t>
                    </a:r>
                    <a:endParaRPr lang="en-GB" sz="1400">
                      <a:solidFill>
                        <a:srgbClr val="000000"/>
                      </a:solidFill>
                    </a:endParaRPr>
                  </a:p>
                </p:txBody>
              </p:sp>
            </p:grpSp>
            <p:sp>
              <p:nvSpPr>
                <p:cNvPr id="128084" name="Line 118"/>
                <p:cNvSpPr>
                  <a:spLocks noChangeShapeType="1"/>
                </p:cNvSpPr>
                <p:nvPr/>
              </p:nvSpPr>
              <p:spPr bwMode="auto">
                <a:xfrm>
                  <a:off x="4288" y="2120"/>
                  <a:ext cx="2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8085" name="Line 119"/>
                <p:cNvSpPr>
                  <a:spLocks noChangeShapeType="1"/>
                </p:cNvSpPr>
                <p:nvPr/>
              </p:nvSpPr>
              <p:spPr bwMode="auto">
                <a:xfrm>
                  <a:off x="4192" y="2232"/>
                  <a:ext cx="88"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8086" name="Line 121"/>
                <p:cNvSpPr>
                  <a:spLocks noChangeShapeType="1"/>
                </p:cNvSpPr>
                <p:nvPr/>
              </p:nvSpPr>
              <p:spPr bwMode="auto">
                <a:xfrm flipV="1">
                  <a:off x="4384" y="2208"/>
                  <a:ext cx="48"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28081" name="Line 113"/>
              <p:cNvSpPr>
                <a:spLocks noChangeShapeType="1"/>
              </p:cNvSpPr>
              <p:nvPr/>
            </p:nvSpPr>
            <p:spPr bwMode="auto">
              <a:xfrm>
                <a:off x="4648" y="2328"/>
                <a:ext cx="88"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8082" name="Line 114"/>
              <p:cNvSpPr>
                <a:spLocks noChangeShapeType="1"/>
              </p:cNvSpPr>
              <p:nvPr/>
            </p:nvSpPr>
            <p:spPr bwMode="auto">
              <a:xfrm>
                <a:off x="4788" y="2444"/>
                <a:ext cx="40" cy="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nvGrpSpPr>
          <p:cNvPr id="128002" name="Group 200"/>
          <p:cNvGrpSpPr>
            <a:grpSpLocks/>
          </p:cNvGrpSpPr>
          <p:nvPr/>
        </p:nvGrpSpPr>
        <p:grpSpPr bwMode="auto">
          <a:xfrm>
            <a:off x="922338" y="1828800"/>
            <a:ext cx="3276600" cy="3552825"/>
            <a:chOff x="3696" y="1040"/>
            <a:chExt cx="2064" cy="2238"/>
          </a:xfrm>
        </p:grpSpPr>
        <p:grpSp>
          <p:nvGrpSpPr>
            <p:cNvPr id="128006" name="Group 127"/>
            <p:cNvGrpSpPr>
              <a:grpSpLocks/>
            </p:cNvGrpSpPr>
            <p:nvPr/>
          </p:nvGrpSpPr>
          <p:grpSpPr bwMode="auto">
            <a:xfrm>
              <a:off x="3745" y="1203"/>
              <a:ext cx="1895" cy="1561"/>
              <a:chOff x="3745" y="1203"/>
              <a:chExt cx="1895" cy="1561"/>
            </a:xfrm>
          </p:grpSpPr>
          <p:sp>
            <p:nvSpPr>
              <p:cNvPr id="128012" name="Freeform 128"/>
              <p:cNvSpPr>
                <a:spLocks/>
              </p:cNvSpPr>
              <p:nvPr/>
            </p:nvSpPr>
            <p:spPr bwMode="auto">
              <a:xfrm>
                <a:off x="5257" y="1721"/>
                <a:ext cx="1" cy="172"/>
              </a:xfrm>
              <a:custGeom>
                <a:avLst/>
                <a:gdLst>
                  <a:gd name="T0" fmla="*/ 0 w 1"/>
                  <a:gd name="T1" fmla="*/ 172 h 172"/>
                  <a:gd name="T2" fmla="*/ 0 w 1"/>
                  <a:gd name="T3" fmla="*/ 0 h 172"/>
                  <a:gd name="T4" fmla="*/ 0 w 1"/>
                  <a:gd name="T5" fmla="*/ 172 h 172"/>
                  <a:gd name="T6" fmla="*/ 0 60000 65536"/>
                  <a:gd name="T7" fmla="*/ 0 60000 65536"/>
                  <a:gd name="T8" fmla="*/ 0 60000 65536"/>
                  <a:gd name="T9" fmla="*/ 0 w 1"/>
                  <a:gd name="T10" fmla="*/ 0 h 172"/>
                  <a:gd name="T11" fmla="*/ 1 w 1"/>
                  <a:gd name="T12" fmla="*/ 172 h 172"/>
                </a:gdLst>
                <a:ahLst/>
                <a:cxnLst>
                  <a:cxn ang="T6">
                    <a:pos x="T0" y="T1"/>
                  </a:cxn>
                  <a:cxn ang="T7">
                    <a:pos x="T2" y="T3"/>
                  </a:cxn>
                  <a:cxn ang="T8">
                    <a:pos x="T4" y="T5"/>
                  </a:cxn>
                </a:cxnLst>
                <a:rect l="T9" t="T10" r="T11" b="T12"/>
                <a:pathLst>
                  <a:path w="1" h="172">
                    <a:moveTo>
                      <a:pt x="0" y="172"/>
                    </a:moveTo>
                    <a:lnTo>
                      <a:pt x="0" y="0"/>
                    </a:lnTo>
                    <a:lnTo>
                      <a:pt x="0"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13" name="Freeform 129"/>
              <p:cNvSpPr>
                <a:spLocks/>
              </p:cNvSpPr>
              <p:nvPr/>
            </p:nvSpPr>
            <p:spPr bwMode="auto">
              <a:xfrm>
                <a:off x="5137" y="1900"/>
                <a:ext cx="120" cy="78"/>
              </a:xfrm>
              <a:custGeom>
                <a:avLst/>
                <a:gdLst>
                  <a:gd name="T0" fmla="*/ 0 w 120"/>
                  <a:gd name="T1" fmla="*/ 78 h 78"/>
                  <a:gd name="T2" fmla="*/ 120 w 120"/>
                  <a:gd name="T3" fmla="*/ 0 h 78"/>
                  <a:gd name="T4" fmla="*/ 0 w 120"/>
                  <a:gd name="T5" fmla="*/ 78 h 78"/>
                  <a:gd name="T6" fmla="*/ 0 60000 65536"/>
                  <a:gd name="T7" fmla="*/ 0 60000 65536"/>
                  <a:gd name="T8" fmla="*/ 0 60000 65536"/>
                  <a:gd name="T9" fmla="*/ 0 w 120"/>
                  <a:gd name="T10" fmla="*/ 0 h 78"/>
                  <a:gd name="T11" fmla="*/ 120 w 120"/>
                  <a:gd name="T12" fmla="*/ 78 h 78"/>
                </a:gdLst>
                <a:ahLst/>
                <a:cxnLst>
                  <a:cxn ang="T6">
                    <a:pos x="T0" y="T1"/>
                  </a:cxn>
                  <a:cxn ang="T7">
                    <a:pos x="T2" y="T3"/>
                  </a:cxn>
                  <a:cxn ang="T8">
                    <a:pos x="T4" y="T5"/>
                  </a:cxn>
                </a:cxnLst>
                <a:rect l="T9" t="T10" r="T11" b="T12"/>
                <a:pathLst>
                  <a:path w="120" h="78">
                    <a:moveTo>
                      <a:pt x="0" y="78"/>
                    </a:moveTo>
                    <a:lnTo>
                      <a:pt x="120" y="0"/>
                    </a:lnTo>
                    <a:lnTo>
                      <a:pt x="0"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14" name="Freeform 130"/>
              <p:cNvSpPr>
                <a:spLocks/>
              </p:cNvSpPr>
              <p:nvPr/>
            </p:nvSpPr>
            <p:spPr bwMode="auto">
              <a:xfrm>
                <a:off x="5137" y="1893"/>
                <a:ext cx="120" cy="85"/>
              </a:xfrm>
              <a:custGeom>
                <a:avLst/>
                <a:gdLst>
                  <a:gd name="T0" fmla="*/ 0 w 120"/>
                  <a:gd name="T1" fmla="*/ 85 h 85"/>
                  <a:gd name="T2" fmla="*/ 0 w 120"/>
                  <a:gd name="T3" fmla="*/ 78 h 85"/>
                  <a:gd name="T4" fmla="*/ 114 w 120"/>
                  <a:gd name="T5" fmla="*/ 0 h 85"/>
                  <a:gd name="T6" fmla="*/ 120 w 120"/>
                  <a:gd name="T7" fmla="*/ 7 h 85"/>
                  <a:gd name="T8" fmla="*/ 0 w 120"/>
                  <a:gd name="T9" fmla="*/ 85 h 85"/>
                  <a:gd name="T10" fmla="*/ 0 60000 65536"/>
                  <a:gd name="T11" fmla="*/ 0 60000 65536"/>
                  <a:gd name="T12" fmla="*/ 0 60000 65536"/>
                  <a:gd name="T13" fmla="*/ 0 60000 65536"/>
                  <a:gd name="T14" fmla="*/ 0 60000 65536"/>
                  <a:gd name="T15" fmla="*/ 0 w 120"/>
                  <a:gd name="T16" fmla="*/ 0 h 85"/>
                  <a:gd name="T17" fmla="*/ 120 w 120"/>
                  <a:gd name="T18" fmla="*/ 85 h 85"/>
                </a:gdLst>
                <a:ahLst/>
                <a:cxnLst>
                  <a:cxn ang="T10">
                    <a:pos x="T0" y="T1"/>
                  </a:cxn>
                  <a:cxn ang="T11">
                    <a:pos x="T2" y="T3"/>
                  </a:cxn>
                  <a:cxn ang="T12">
                    <a:pos x="T4" y="T5"/>
                  </a:cxn>
                  <a:cxn ang="T13">
                    <a:pos x="T6" y="T7"/>
                  </a:cxn>
                  <a:cxn ang="T14">
                    <a:pos x="T8" y="T9"/>
                  </a:cxn>
                </a:cxnLst>
                <a:rect l="T15" t="T16" r="T17" b="T18"/>
                <a:pathLst>
                  <a:path w="120" h="85">
                    <a:moveTo>
                      <a:pt x="0" y="85"/>
                    </a:moveTo>
                    <a:lnTo>
                      <a:pt x="0" y="78"/>
                    </a:lnTo>
                    <a:lnTo>
                      <a:pt x="114" y="0"/>
                    </a:lnTo>
                    <a:lnTo>
                      <a:pt x="120" y="7"/>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15" name="Freeform 131"/>
              <p:cNvSpPr>
                <a:spLocks/>
              </p:cNvSpPr>
              <p:nvPr/>
            </p:nvSpPr>
            <p:spPr bwMode="auto">
              <a:xfrm>
                <a:off x="5123" y="1878"/>
                <a:ext cx="108" cy="72"/>
              </a:xfrm>
              <a:custGeom>
                <a:avLst/>
                <a:gdLst>
                  <a:gd name="T0" fmla="*/ 0 w 108"/>
                  <a:gd name="T1" fmla="*/ 72 h 72"/>
                  <a:gd name="T2" fmla="*/ 108 w 108"/>
                  <a:gd name="T3" fmla="*/ 0 h 72"/>
                  <a:gd name="T4" fmla="*/ 0 w 108"/>
                  <a:gd name="T5" fmla="*/ 72 h 72"/>
                  <a:gd name="T6" fmla="*/ 0 60000 65536"/>
                  <a:gd name="T7" fmla="*/ 0 60000 65536"/>
                  <a:gd name="T8" fmla="*/ 0 60000 65536"/>
                  <a:gd name="T9" fmla="*/ 0 w 108"/>
                  <a:gd name="T10" fmla="*/ 0 h 72"/>
                  <a:gd name="T11" fmla="*/ 108 w 108"/>
                  <a:gd name="T12" fmla="*/ 72 h 72"/>
                </a:gdLst>
                <a:ahLst/>
                <a:cxnLst>
                  <a:cxn ang="T6">
                    <a:pos x="T0" y="T1"/>
                  </a:cxn>
                  <a:cxn ang="T7">
                    <a:pos x="T2" y="T3"/>
                  </a:cxn>
                  <a:cxn ang="T8">
                    <a:pos x="T4" y="T5"/>
                  </a:cxn>
                </a:cxnLst>
                <a:rect l="T9" t="T10" r="T11" b="T12"/>
                <a:pathLst>
                  <a:path w="108" h="72">
                    <a:moveTo>
                      <a:pt x="0" y="72"/>
                    </a:moveTo>
                    <a:lnTo>
                      <a:pt x="108" y="0"/>
                    </a:lnTo>
                    <a:lnTo>
                      <a:pt x="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16" name="Freeform 132"/>
              <p:cNvSpPr>
                <a:spLocks/>
              </p:cNvSpPr>
              <p:nvPr/>
            </p:nvSpPr>
            <p:spPr bwMode="auto">
              <a:xfrm>
                <a:off x="5123" y="1878"/>
                <a:ext cx="108" cy="79"/>
              </a:xfrm>
              <a:custGeom>
                <a:avLst/>
                <a:gdLst>
                  <a:gd name="T0" fmla="*/ 0 w 108"/>
                  <a:gd name="T1" fmla="*/ 79 h 79"/>
                  <a:gd name="T2" fmla="*/ 0 w 108"/>
                  <a:gd name="T3" fmla="*/ 72 h 79"/>
                  <a:gd name="T4" fmla="*/ 108 w 108"/>
                  <a:gd name="T5" fmla="*/ 0 h 79"/>
                  <a:gd name="T6" fmla="*/ 108 w 108"/>
                  <a:gd name="T7" fmla="*/ 8 h 79"/>
                  <a:gd name="T8" fmla="*/ 0 w 108"/>
                  <a:gd name="T9" fmla="*/ 79 h 79"/>
                  <a:gd name="T10" fmla="*/ 0 60000 65536"/>
                  <a:gd name="T11" fmla="*/ 0 60000 65536"/>
                  <a:gd name="T12" fmla="*/ 0 60000 65536"/>
                  <a:gd name="T13" fmla="*/ 0 60000 65536"/>
                  <a:gd name="T14" fmla="*/ 0 60000 65536"/>
                  <a:gd name="T15" fmla="*/ 0 w 108"/>
                  <a:gd name="T16" fmla="*/ 0 h 79"/>
                  <a:gd name="T17" fmla="*/ 108 w 108"/>
                  <a:gd name="T18" fmla="*/ 79 h 79"/>
                </a:gdLst>
                <a:ahLst/>
                <a:cxnLst>
                  <a:cxn ang="T10">
                    <a:pos x="T0" y="T1"/>
                  </a:cxn>
                  <a:cxn ang="T11">
                    <a:pos x="T2" y="T3"/>
                  </a:cxn>
                  <a:cxn ang="T12">
                    <a:pos x="T4" y="T5"/>
                  </a:cxn>
                  <a:cxn ang="T13">
                    <a:pos x="T6" y="T7"/>
                  </a:cxn>
                  <a:cxn ang="T14">
                    <a:pos x="T8" y="T9"/>
                  </a:cxn>
                </a:cxnLst>
                <a:rect l="T15" t="T16" r="T17" b="T18"/>
                <a:pathLst>
                  <a:path w="108" h="79">
                    <a:moveTo>
                      <a:pt x="0" y="79"/>
                    </a:moveTo>
                    <a:lnTo>
                      <a:pt x="0" y="72"/>
                    </a:lnTo>
                    <a:lnTo>
                      <a:pt x="108" y="0"/>
                    </a:lnTo>
                    <a:lnTo>
                      <a:pt x="108" y="8"/>
                    </a:lnTo>
                    <a:lnTo>
                      <a:pt x="0"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17" name="Freeform 133"/>
              <p:cNvSpPr>
                <a:spLocks/>
              </p:cNvSpPr>
              <p:nvPr/>
            </p:nvSpPr>
            <p:spPr bwMode="auto">
              <a:xfrm>
                <a:off x="4875" y="1900"/>
                <a:ext cx="134" cy="86"/>
              </a:xfrm>
              <a:custGeom>
                <a:avLst/>
                <a:gdLst>
                  <a:gd name="T0" fmla="*/ 134 w 134"/>
                  <a:gd name="T1" fmla="*/ 86 h 86"/>
                  <a:gd name="T2" fmla="*/ 0 w 134"/>
                  <a:gd name="T3" fmla="*/ 0 h 86"/>
                  <a:gd name="T4" fmla="*/ 134 w 134"/>
                  <a:gd name="T5" fmla="*/ 86 h 86"/>
                  <a:gd name="T6" fmla="*/ 0 60000 65536"/>
                  <a:gd name="T7" fmla="*/ 0 60000 65536"/>
                  <a:gd name="T8" fmla="*/ 0 60000 65536"/>
                  <a:gd name="T9" fmla="*/ 0 w 134"/>
                  <a:gd name="T10" fmla="*/ 0 h 86"/>
                  <a:gd name="T11" fmla="*/ 134 w 134"/>
                  <a:gd name="T12" fmla="*/ 86 h 86"/>
                </a:gdLst>
                <a:ahLst/>
                <a:cxnLst>
                  <a:cxn ang="T6">
                    <a:pos x="T0" y="T1"/>
                  </a:cxn>
                  <a:cxn ang="T7">
                    <a:pos x="T2" y="T3"/>
                  </a:cxn>
                  <a:cxn ang="T8">
                    <a:pos x="T4" y="T5"/>
                  </a:cxn>
                </a:cxnLst>
                <a:rect l="T9" t="T10" r="T11" b="T12"/>
                <a:pathLst>
                  <a:path w="134" h="86">
                    <a:moveTo>
                      <a:pt x="134" y="86"/>
                    </a:moveTo>
                    <a:lnTo>
                      <a:pt x="0" y="0"/>
                    </a:lnTo>
                    <a:lnTo>
                      <a:pt x="134"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18" name="Freeform 134"/>
              <p:cNvSpPr>
                <a:spLocks/>
              </p:cNvSpPr>
              <p:nvPr/>
            </p:nvSpPr>
            <p:spPr bwMode="auto">
              <a:xfrm>
                <a:off x="4875" y="1893"/>
                <a:ext cx="134" cy="93"/>
              </a:xfrm>
              <a:custGeom>
                <a:avLst/>
                <a:gdLst>
                  <a:gd name="T0" fmla="*/ 134 w 134"/>
                  <a:gd name="T1" fmla="*/ 85 h 93"/>
                  <a:gd name="T2" fmla="*/ 134 w 134"/>
                  <a:gd name="T3" fmla="*/ 93 h 93"/>
                  <a:gd name="T4" fmla="*/ 0 w 134"/>
                  <a:gd name="T5" fmla="*/ 7 h 93"/>
                  <a:gd name="T6" fmla="*/ 7 w 134"/>
                  <a:gd name="T7" fmla="*/ 0 h 93"/>
                  <a:gd name="T8" fmla="*/ 134 w 134"/>
                  <a:gd name="T9" fmla="*/ 85 h 93"/>
                  <a:gd name="T10" fmla="*/ 0 60000 65536"/>
                  <a:gd name="T11" fmla="*/ 0 60000 65536"/>
                  <a:gd name="T12" fmla="*/ 0 60000 65536"/>
                  <a:gd name="T13" fmla="*/ 0 60000 65536"/>
                  <a:gd name="T14" fmla="*/ 0 60000 65536"/>
                  <a:gd name="T15" fmla="*/ 0 w 134"/>
                  <a:gd name="T16" fmla="*/ 0 h 93"/>
                  <a:gd name="T17" fmla="*/ 134 w 134"/>
                  <a:gd name="T18" fmla="*/ 93 h 93"/>
                </a:gdLst>
                <a:ahLst/>
                <a:cxnLst>
                  <a:cxn ang="T10">
                    <a:pos x="T0" y="T1"/>
                  </a:cxn>
                  <a:cxn ang="T11">
                    <a:pos x="T2" y="T3"/>
                  </a:cxn>
                  <a:cxn ang="T12">
                    <a:pos x="T4" y="T5"/>
                  </a:cxn>
                  <a:cxn ang="T13">
                    <a:pos x="T6" y="T7"/>
                  </a:cxn>
                  <a:cxn ang="T14">
                    <a:pos x="T8" y="T9"/>
                  </a:cxn>
                </a:cxnLst>
                <a:rect l="T15" t="T16" r="T17" b="T18"/>
                <a:pathLst>
                  <a:path w="134" h="93">
                    <a:moveTo>
                      <a:pt x="134" y="85"/>
                    </a:moveTo>
                    <a:lnTo>
                      <a:pt x="134" y="93"/>
                    </a:lnTo>
                    <a:lnTo>
                      <a:pt x="0" y="7"/>
                    </a:lnTo>
                    <a:lnTo>
                      <a:pt x="7" y="0"/>
                    </a:lnTo>
                    <a:lnTo>
                      <a:pt x="134"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19" name="Freeform 135"/>
              <p:cNvSpPr>
                <a:spLocks/>
              </p:cNvSpPr>
              <p:nvPr/>
            </p:nvSpPr>
            <p:spPr bwMode="auto">
              <a:xfrm>
                <a:off x="4875" y="1650"/>
                <a:ext cx="1" cy="243"/>
              </a:xfrm>
              <a:custGeom>
                <a:avLst/>
                <a:gdLst>
                  <a:gd name="T0" fmla="*/ 0 w 1"/>
                  <a:gd name="T1" fmla="*/ 0 h 243"/>
                  <a:gd name="T2" fmla="*/ 0 w 1"/>
                  <a:gd name="T3" fmla="*/ 243 h 243"/>
                  <a:gd name="T4" fmla="*/ 0 w 1"/>
                  <a:gd name="T5" fmla="*/ 0 h 243"/>
                  <a:gd name="T6" fmla="*/ 0 60000 65536"/>
                  <a:gd name="T7" fmla="*/ 0 60000 65536"/>
                  <a:gd name="T8" fmla="*/ 0 60000 65536"/>
                  <a:gd name="T9" fmla="*/ 0 w 1"/>
                  <a:gd name="T10" fmla="*/ 0 h 243"/>
                  <a:gd name="T11" fmla="*/ 1 w 1"/>
                  <a:gd name="T12" fmla="*/ 243 h 243"/>
                </a:gdLst>
                <a:ahLst/>
                <a:cxnLst>
                  <a:cxn ang="T6">
                    <a:pos x="T0" y="T1"/>
                  </a:cxn>
                  <a:cxn ang="T7">
                    <a:pos x="T2" y="T3"/>
                  </a:cxn>
                  <a:cxn ang="T8">
                    <a:pos x="T4" y="T5"/>
                  </a:cxn>
                </a:cxnLst>
                <a:rect l="T9" t="T10" r="T11" b="T12"/>
                <a:pathLst>
                  <a:path w="1" h="243">
                    <a:moveTo>
                      <a:pt x="0" y="0"/>
                    </a:moveTo>
                    <a:lnTo>
                      <a:pt x="0" y="2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20" name="Line 136"/>
              <p:cNvSpPr>
                <a:spLocks noChangeShapeType="1"/>
              </p:cNvSpPr>
              <p:nvPr/>
            </p:nvSpPr>
            <p:spPr bwMode="auto">
              <a:xfrm flipV="1">
                <a:off x="5251" y="1721"/>
                <a:ext cx="1" cy="1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21" name="Line 137"/>
              <p:cNvSpPr>
                <a:spLocks noChangeShapeType="1"/>
              </p:cNvSpPr>
              <p:nvPr/>
            </p:nvSpPr>
            <p:spPr bwMode="auto">
              <a:xfrm>
                <a:off x="4875" y="1650"/>
                <a:ext cx="1" cy="24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22" name="Freeform 138"/>
              <p:cNvSpPr>
                <a:spLocks/>
              </p:cNvSpPr>
              <p:nvPr/>
            </p:nvSpPr>
            <p:spPr bwMode="auto">
              <a:xfrm>
                <a:off x="4902" y="1664"/>
                <a:ext cx="1" cy="214"/>
              </a:xfrm>
              <a:custGeom>
                <a:avLst/>
                <a:gdLst>
                  <a:gd name="T0" fmla="*/ 0 w 1"/>
                  <a:gd name="T1" fmla="*/ 0 h 214"/>
                  <a:gd name="T2" fmla="*/ 0 w 1"/>
                  <a:gd name="T3" fmla="*/ 214 h 214"/>
                  <a:gd name="T4" fmla="*/ 0 w 1"/>
                  <a:gd name="T5" fmla="*/ 0 h 214"/>
                  <a:gd name="T6" fmla="*/ 0 60000 65536"/>
                  <a:gd name="T7" fmla="*/ 0 60000 65536"/>
                  <a:gd name="T8" fmla="*/ 0 60000 65536"/>
                  <a:gd name="T9" fmla="*/ 0 w 1"/>
                  <a:gd name="T10" fmla="*/ 0 h 214"/>
                  <a:gd name="T11" fmla="*/ 1 w 1"/>
                  <a:gd name="T12" fmla="*/ 214 h 214"/>
                </a:gdLst>
                <a:ahLst/>
                <a:cxnLst>
                  <a:cxn ang="T6">
                    <a:pos x="T0" y="T1"/>
                  </a:cxn>
                  <a:cxn ang="T7">
                    <a:pos x="T2" y="T3"/>
                  </a:cxn>
                  <a:cxn ang="T8">
                    <a:pos x="T4" y="T5"/>
                  </a:cxn>
                </a:cxnLst>
                <a:rect l="T9" t="T10" r="T11" b="T12"/>
                <a:pathLst>
                  <a:path w="1" h="214">
                    <a:moveTo>
                      <a:pt x="0" y="0"/>
                    </a:moveTo>
                    <a:lnTo>
                      <a:pt x="0" y="2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23" name="Freeform 139"/>
              <p:cNvSpPr>
                <a:spLocks/>
              </p:cNvSpPr>
              <p:nvPr/>
            </p:nvSpPr>
            <p:spPr bwMode="auto">
              <a:xfrm>
                <a:off x="4875" y="1521"/>
                <a:ext cx="195" cy="122"/>
              </a:xfrm>
              <a:custGeom>
                <a:avLst/>
                <a:gdLst>
                  <a:gd name="T0" fmla="*/ 0 w 195"/>
                  <a:gd name="T1" fmla="*/ 122 h 122"/>
                  <a:gd name="T2" fmla="*/ 195 w 195"/>
                  <a:gd name="T3" fmla="*/ 0 h 122"/>
                  <a:gd name="T4" fmla="*/ 0 w 195"/>
                  <a:gd name="T5" fmla="*/ 122 h 122"/>
                  <a:gd name="T6" fmla="*/ 0 60000 65536"/>
                  <a:gd name="T7" fmla="*/ 0 60000 65536"/>
                  <a:gd name="T8" fmla="*/ 0 60000 65536"/>
                  <a:gd name="T9" fmla="*/ 0 w 195"/>
                  <a:gd name="T10" fmla="*/ 0 h 122"/>
                  <a:gd name="T11" fmla="*/ 195 w 195"/>
                  <a:gd name="T12" fmla="*/ 122 h 122"/>
                </a:gdLst>
                <a:ahLst/>
                <a:cxnLst>
                  <a:cxn ang="T6">
                    <a:pos x="T0" y="T1"/>
                  </a:cxn>
                  <a:cxn ang="T7">
                    <a:pos x="T2" y="T3"/>
                  </a:cxn>
                  <a:cxn ang="T8">
                    <a:pos x="T4" y="T5"/>
                  </a:cxn>
                </a:cxnLst>
                <a:rect l="T9" t="T10" r="T11" b="T12"/>
                <a:pathLst>
                  <a:path w="195" h="122">
                    <a:moveTo>
                      <a:pt x="0" y="122"/>
                    </a:moveTo>
                    <a:lnTo>
                      <a:pt x="195" y="0"/>
                    </a:lnTo>
                    <a:lnTo>
                      <a:pt x="0"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24" name="Freeform 140"/>
              <p:cNvSpPr>
                <a:spLocks/>
              </p:cNvSpPr>
              <p:nvPr/>
            </p:nvSpPr>
            <p:spPr bwMode="auto">
              <a:xfrm>
                <a:off x="4875" y="1521"/>
                <a:ext cx="195" cy="129"/>
              </a:xfrm>
              <a:custGeom>
                <a:avLst/>
                <a:gdLst>
                  <a:gd name="T0" fmla="*/ 7 w 195"/>
                  <a:gd name="T1" fmla="*/ 129 h 129"/>
                  <a:gd name="T2" fmla="*/ 0 w 195"/>
                  <a:gd name="T3" fmla="*/ 122 h 129"/>
                  <a:gd name="T4" fmla="*/ 188 w 195"/>
                  <a:gd name="T5" fmla="*/ 0 h 129"/>
                  <a:gd name="T6" fmla="*/ 195 w 195"/>
                  <a:gd name="T7" fmla="*/ 7 h 129"/>
                  <a:gd name="T8" fmla="*/ 7 w 195"/>
                  <a:gd name="T9" fmla="*/ 129 h 129"/>
                  <a:gd name="T10" fmla="*/ 0 60000 65536"/>
                  <a:gd name="T11" fmla="*/ 0 60000 65536"/>
                  <a:gd name="T12" fmla="*/ 0 60000 65536"/>
                  <a:gd name="T13" fmla="*/ 0 60000 65536"/>
                  <a:gd name="T14" fmla="*/ 0 60000 65536"/>
                  <a:gd name="T15" fmla="*/ 0 w 195"/>
                  <a:gd name="T16" fmla="*/ 0 h 129"/>
                  <a:gd name="T17" fmla="*/ 195 w 195"/>
                  <a:gd name="T18" fmla="*/ 129 h 129"/>
                </a:gdLst>
                <a:ahLst/>
                <a:cxnLst>
                  <a:cxn ang="T10">
                    <a:pos x="T0" y="T1"/>
                  </a:cxn>
                  <a:cxn ang="T11">
                    <a:pos x="T2" y="T3"/>
                  </a:cxn>
                  <a:cxn ang="T12">
                    <a:pos x="T4" y="T5"/>
                  </a:cxn>
                  <a:cxn ang="T13">
                    <a:pos x="T6" y="T7"/>
                  </a:cxn>
                  <a:cxn ang="T14">
                    <a:pos x="T8" y="T9"/>
                  </a:cxn>
                </a:cxnLst>
                <a:rect l="T15" t="T16" r="T17" b="T18"/>
                <a:pathLst>
                  <a:path w="195" h="129">
                    <a:moveTo>
                      <a:pt x="7" y="129"/>
                    </a:moveTo>
                    <a:lnTo>
                      <a:pt x="0" y="122"/>
                    </a:lnTo>
                    <a:lnTo>
                      <a:pt x="188" y="0"/>
                    </a:lnTo>
                    <a:lnTo>
                      <a:pt x="195" y="7"/>
                    </a:lnTo>
                    <a:lnTo>
                      <a:pt x="7"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25" name="Freeform 141"/>
              <p:cNvSpPr>
                <a:spLocks/>
              </p:cNvSpPr>
              <p:nvPr/>
            </p:nvSpPr>
            <p:spPr bwMode="auto">
              <a:xfrm>
                <a:off x="5070" y="1521"/>
                <a:ext cx="134" cy="86"/>
              </a:xfrm>
              <a:custGeom>
                <a:avLst/>
                <a:gdLst>
                  <a:gd name="T0" fmla="*/ 0 w 134"/>
                  <a:gd name="T1" fmla="*/ 0 h 86"/>
                  <a:gd name="T2" fmla="*/ 134 w 134"/>
                  <a:gd name="T3" fmla="*/ 86 h 86"/>
                  <a:gd name="T4" fmla="*/ 0 w 134"/>
                  <a:gd name="T5" fmla="*/ 0 h 86"/>
                  <a:gd name="T6" fmla="*/ 0 60000 65536"/>
                  <a:gd name="T7" fmla="*/ 0 60000 65536"/>
                  <a:gd name="T8" fmla="*/ 0 60000 65536"/>
                  <a:gd name="T9" fmla="*/ 0 w 134"/>
                  <a:gd name="T10" fmla="*/ 0 h 86"/>
                  <a:gd name="T11" fmla="*/ 134 w 134"/>
                  <a:gd name="T12" fmla="*/ 86 h 86"/>
                </a:gdLst>
                <a:ahLst/>
                <a:cxnLst>
                  <a:cxn ang="T6">
                    <a:pos x="T0" y="T1"/>
                  </a:cxn>
                  <a:cxn ang="T7">
                    <a:pos x="T2" y="T3"/>
                  </a:cxn>
                  <a:cxn ang="T8">
                    <a:pos x="T4" y="T5"/>
                  </a:cxn>
                </a:cxnLst>
                <a:rect l="T9" t="T10" r="T11" b="T12"/>
                <a:pathLst>
                  <a:path w="134" h="86">
                    <a:moveTo>
                      <a:pt x="0" y="0"/>
                    </a:moveTo>
                    <a:lnTo>
                      <a:pt x="134"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26" name="Freeform 142"/>
              <p:cNvSpPr>
                <a:spLocks/>
              </p:cNvSpPr>
              <p:nvPr/>
            </p:nvSpPr>
            <p:spPr bwMode="auto">
              <a:xfrm>
                <a:off x="5063" y="1521"/>
                <a:ext cx="141" cy="93"/>
              </a:xfrm>
              <a:custGeom>
                <a:avLst/>
                <a:gdLst>
                  <a:gd name="T0" fmla="*/ 0 w 141"/>
                  <a:gd name="T1" fmla="*/ 7 h 93"/>
                  <a:gd name="T2" fmla="*/ 7 w 141"/>
                  <a:gd name="T3" fmla="*/ 0 h 93"/>
                  <a:gd name="T4" fmla="*/ 141 w 141"/>
                  <a:gd name="T5" fmla="*/ 86 h 93"/>
                  <a:gd name="T6" fmla="*/ 134 w 141"/>
                  <a:gd name="T7" fmla="*/ 93 h 93"/>
                  <a:gd name="T8" fmla="*/ 0 w 141"/>
                  <a:gd name="T9" fmla="*/ 7 h 93"/>
                  <a:gd name="T10" fmla="*/ 0 60000 65536"/>
                  <a:gd name="T11" fmla="*/ 0 60000 65536"/>
                  <a:gd name="T12" fmla="*/ 0 60000 65536"/>
                  <a:gd name="T13" fmla="*/ 0 60000 65536"/>
                  <a:gd name="T14" fmla="*/ 0 60000 65536"/>
                  <a:gd name="T15" fmla="*/ 0 w 141"/>
                  <a:gd name="T16" fmla="*/ 0 h 93"/>
                  <a:gd name="T17" fmla="*/ 141 w 141"/>
                  <a:gd name="T18" fmla="*/ 93 h 93"/>
                </a:gdLst>
                <a:ahLst/>
                <a:cxnLst>
                  <a:cxn ang="T10">
                    <a:pos x="T0" y="T1"/>
                  </a:cxn>
                  <a:cxn ang="T11">
                    <a:pos x="T2" y="T3"/>
                  </a:cxn>
                  <a:cxn ang="T12">
                    <a:pos x="T4" y="T5"/>
                  </a:cxn>
                  <a:cxn ang="T13">
                    <a:pos x="T6" y="T7"/>
                  </a:cxn>
                  <a:cxn ang="T14">
                    <a:pos x="T8" y="T9"/>
                  </a:cxn>
                </a:cxnLst>
                <a:rect l="T15" t="T16" r="T17" b="T18"/>
                <a:pathLst>
                  <a:path w="141" h="93">
                    <a:moveTo>
                      <a:pt x="0" y="7"/>
                    </a:moveTo>
                    <a:lnTo>
                      <a:pt x="7" y="0"/>
                    </a:lnTo>
                    <a:lnTo>
                      <a:pt x="141" y="86"/>
                    </a:lnTo>
                    <a:lnTo>
                      <a:pt x="134" y="93"/>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27" name="Freeform 143"/>
              <p:cNvSpPr>
                <a:spLocks/>
              </p:cNvSpPr>
              <p:nvPr/>
            </p:nvSpPr>
            <p:spPr bwMode="auto">
              <a:xfrm>
                <a:off x="4540" y="1636"/>
                <a:ext cx="87" cy="135"/>
              </a:xfrm>
              <a:custGeom>
                <a:avLst/>
                <a:gdLst>
                  <a:gd name="T0" fmla="*/ 0 w 87"/>
                  <a:gd name="T1" fmla="*/ 135 h 135"/>
                  <a:gd name="T2" fmla="*/ 87 w 87"/>
                  <a:gd name="T3" fmla="*/ 0 h 135"/>
                  <a:gd name="T4" fmla="*/ 0 w 87"/>
                  <a:gd name="T5" fmla="*/ 135 h 135"/>
                  <a:gd name="T6" fmla="*/ 0 60000 65536"/>
                  <a:gd name="T7" fmla="*/ 0 60000 65536"/>
                  <a:gd name="T8" fmla="*/ 0 60000 65536"/>
                  <a:gd name="T9" fmla="*/ 0 w 87"/>
                  <a:gd name="T10" fmla="*/ 0 h 135"/>
                  <a:gd name="T11" fmla="*/ 87 w 87"/>
                  <a:gd name="T12" fmla="*/ 135 h 135"/>
                </a:gdLst>
                <a:ahLst/>
                <a:cxnLst>
                  <a:cxn ang="T6">
                    <a:pos x="T0" y="T1"/>
                  </a:cxn>
                  <a:cxn ang="T7">
                    <a:pos x="T2" y="T3"/>
                  </a:cxn>
                  <a:cxn ang="T8">
                    <a:pos x="T4" y="T5"/>
                  </a:cxn>
                </a:cxnLst>
                <a:rect l="T9" t="T10" r="T11" b="T12"/>
                <a:pathLst>
                  <a:path w="87" h="135">
                    <a:moveTo>
                      <a:pt x="0" y="135"/>
                    </a:moveTo>
                    <a:lnTo>
                      <a:pt x="87" y="0"/>
                    </a:lnTo>
                    <a:lnTo>
                      <a:pt x="0"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28" name="Freeform 144"/>
              <p:cNvSpPr>
                <a:spLocks/>
              </p:cNvSpPr>
              <p:nvPr/>
            </p:nvSpPr>
            <p:spPr bwMode="auto">
              <a:xfrm>
                <a:off x="4540" y="1636"/>
                <a:ext cx="87" cy="135"/>
              </a:xfrm>
              <a:custGeom>
                <a:avLst/>
                <a:gdLst>
                  <a:gd name="T0" fmla="*/ 0 w 87"/>
                  <a:gd name="T1" fmla="*/ 135 h 135"/>
                  <a:gd name="T2" fmla="*/ 0 w 87"/>
                  <a:gd name="T3" fmla="*/ 135 h 135"/>
                  <a:gd name="T4" fmla="*/ 80 w 87"/>
                  <a:gd name="T5" fmla="*/ 0 h 135"/>
                  <a:gd name="T6" fmla="*/ 87 w 87"/>
                  <a:gd name="T7" fmla="*/ 7 h 135"/>
                  <a:gd name="T8" fmla="*/ 0 w 87"/>
                  <a:gd name="T9" fmla="*/ 135 h 135"/>
                  <a:gd name="T10" fmla="*/ 0 60000 65536"/>
                  <a:gd name="T11" fmla="*/ 0 60000 65536"/>
                  <a:gd name="T12" fmla="*/ 0 60000 65536"/>
                  <a:gd name="T13" fmla="*/ 0 60000 65536"/>
                  <a:gd name="T14" fmla="*/ 0 60000 65536"/>
                  <a:gd name="T15" fmla="*/ 0 w 87"/>
                  <a:gd name="T16" fmla="*/ 0 h 135"/>
                  <a:gd name="T17" fmla="*/ 87 w 87"/>
                  <a:gd name="T18" fmla="*/ 135 h 135"/>
                </a:gdLst>
                <a:ahLst/>
                <a:cxnLst>
                  <a:cxn ang="T10">
                    <a:pos x="T0" y="T1"/>
                  </a:cxn>
                  <a:cxn ang="T11">
                    <a:pos x="T2" y="T3"/>
                  </a:cxn>
                  <a:cxn ang="T12">
                    <a:pos x="T4" y="T5"/>
                  </a:cxn>
                  <a:cxn ang="T13">
                    <a:pos x="T6" y="T7"/>
                  </a:cxn>
                  <a:cxn ang="T14">
                    <a:pos x="T8" y="T9"/>
                  </a:cxn>
                </a:cxnLst>
                <a:rect l="T15" t="T16" r="T17" b="T18"/>
                <a:pathLst>
                  <a:path w="87" h="135">
                    <a:moveTo>
                      <a:pt x="0" y="135"/>
                    </a:moveTo>
                    <a:lnTo>
                      <a:pt x="0" y="135"/>
                    </a:lnTo>
                    <a:lnTo>
                      <a:pt x="80" y="0"/>
                    </a:lnTo>
                    <a:lnTo>
                      <a:pt x="87" y="7"/>
                    </a:lnTo>
                    <a:lnTo>
                      <a:pt x="0"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29" name="Freeform 145"/>
              <p:cNvSpPr>
                <a:spLocks/>
              </p:cNvSpPr>
              <p:nvPr/>
            </p:nvSpPr>
            <p:spPr bwMode="auto">
              <a:xfrm>
                <a:off x="4573" y="1657"/>
                <a:ext cx="74" cy="114"/>
              </a:xfrm>
              <a:custGeom>
                <a:avLst/>
                <a:gdLst>
                  <a:gd name="T0" fmla="*/ 74 w 74"/>
                  <a:gd name="T1" fmla="*/ 0 h 114"/>
                  <a:gd name="T2" fmla="*/ 0 w 74"/>
                  <a:gd name="T3" fmla="*/ 114 h 114"/>
                  <a:gd name="T4" fmla="*/ 74 w 74"/>
                  <a:gd name="T5" fmla="*/ 0 h 114"/>
                  <a:gd name="T6" fmla="*/ 0 60000 65536"/>
                  <a:gd name="T7" fmla="*/ 0 60000 65536"/>
                  <a:gd name="T8" fmla="*/ 0 60000 65536"/>
                  <a:gd name="T9" fmla="*/ 0 w 74"/>
                  <a:gd name="T10" fmla="*/ 0 h 114"/>
                  <a:gd name="T11" fmla="*/ 74 w 74"/>
                  <a:gd name="T12" fmla="*/ 114 h 114"/>
                </a:gdLst>
                <a:ahLst/>
                <a:cxnLst>
                  <a:cxn ang="T6">
                    <a:pos x="T0" y="T1"/>
                  </a:cxn>
                  <a:cxn ang="T7">
                    <a:pos x="T2" y="T3"/>
                  </a:cxn>
                  <a:cxn ang="T8">
                    <a:pos x="T4" y="T5"/>
                  </a:cxn>
                </a:cxnLst>
                <a:rect l="T9" t="T10" r="T11" b="T12"/>
                <a:pathLst>
                  <a:path w="74" h="114">
                    <a:moveTo>
                      <a:pt x="74" y="0"/>
                    </a:moveTo>
                    <a:lnTo>
                      <a:pt x="0" y="114"/>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30" name="Freeform 146"/>
              <p:cNvSpPr>
                <a:spLocks/>
              </p:cNvSpPr>
              <p:nvPr/>
            </p:nvSpPr>
            <p:spPr bwMode="auto">
              <a:xfrm>
                <a:off x="4567" y="1657"/>
                <a:ext cx="80" cy="114"/>
              </a:xfrm>
              <a:custGeom>
                <a:avLst/>
                <a:gdLst>
                  <a:gd name="T0" fmla="*/ 74 w 80"/>
                  <a:gd name="T1" fmla="*/ 0 h 114"/>
                  <a:gd name="T2" fmla="*/ 80 w 80"/>
                  <a:gd name="T3" fmla="*/ 0 h 114"/>
                  <a:gd name="T4" fmla="*/ 6 w 80"/>
                  <a:gd name="T5" fmla="*/ 114 h 114"/>
                  <a:gd name="T6" fmla="*/ 0 w 80"/>
                  <a:gd name="T7" fmla="*/ 114 h 114"/>
                  <a:gd name="T8" fmla="*/ 74 w 80"/>
                  <a:gd name="T9" fmla="*/ 0 h 114"/>
                  <a:gd name="T10" fmla="*/ 0 60000 65536"/>
                  <a:gd name="T11" fmla="*/ 0 60000 65536"/>
                  <a:gd name="T12" fmla="*/ 0 60000 65536"/>
                  <a:gd name="T13" fmla="*/ 0 60000 65536"/>
                  <a:gd name="T14" fmla="*/ 0 60000 65536"/>
                  <a:gd name="T15" fmla="*/ 0 w 80"/>
                  <a:gd name="T16" fmla="*/ 0 h 114"/>
                  <a:gd name="T17" fmla="*/ 80 w 80"/>
                  <a:gd name="T18" fmla="*/ 114 h 114"/>
                </a:gdLst>
                <a:ahLst/>
                <a:cxnLst>
                  <a:cxn ang="T10">
                    <a:pos x="T0" y="T1"/>
                  </a:cxn>
                  <a:cxn ang="T11">
                    <a:pos x="T2" y="T3"/>
                  </a:cxn>
                  <a:cxn ang="T12">
                    <a:pos x="T4" y="T5"/>
                  </a:cxn>
                  <a:cxn ang="T13">
                    <a:pos x="T6" y="T7"/>
                  </a:cxn>
                  <a:cxn ang="T14">
                    <a:pos x="T8" y="T9"/>
                  </a:cxn>
                </a:cxnLst>
                <a:rect l="T15" t="T16" r="T17" b="T18"/>
                <a:pathLst>
                  <a:path w="80" h="114">
                    <a:moveTo>
                      <a:pt x="74" y="0"/>
                    </a:moveTo>
                    <a:lnTo>
                      <a:pt x="80" y="0"/>
                    </a:lnTo>
                    <a:lnTo>
                      <a:pt x="6" y="114"/>
                    </a:lnTo>
                    <a:lnTo>
                      <a:pt x="0" y="114"/>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31" name="Freeform 147"/>
              <p:cNvSpPr>
                <a:spLocks/>
              </p:cNvSpPr>
              <p:nvPr/>
            </p:nvSpPr>
            <p:spPr bwMode="auto">
              <a:xfrm>
                <a:off x="4741" y="1600"/>
                <a:ext cx="134" cy="43"/>
              </a:xfrm>
              <a:custGeom>
                <a:avLst/>
                <a:gdLst>
                  <a:gd name="T0" fmla="*/ 0 w 134"/>
                  <a:gd name="T1" fmla="*/ 0 h 43"/>
                  <a:gd name="T2" fmla="*/ 134 w 134"/>
                  <a:gd name="T3" fmla="*/ 43 h 43"/>
                  <a:gd name="T4" fmla="*/ 0 w 134"/>
                  <a:gd name="T5" fmla="*/ 0 h 43"/>
                  <a:gd name="T6" fmla="*/ 0 60000 65536"/>
                  <a:gd name="T7" fmla="*/ 0 60000 65536"/>
                  <a:gd name="T8" fmla="*/ 0 60000 65536"/>
                  <a:gd name="T9" fmla="*/ 0 w 134"/>
                  <a:gd name="T10" fmla="*/ 0 h 43"/>
                  <a:gd name="T11" fmla="*/ 134 w 134"/>
                  <a:gd name="T12" fmla="*/ 43 h 43"/>
                </a:gdLst>
                <a:ahLst/>
                <a:cxnLst>
                  <a:cxn ang="T6">
                    <a:pos x="T0" y="T1"/>
                  </a:cxn>
                  <a:cxn ang="T7">
                    <a:pos x="T2" y="T3"/>
                  </a:cxn>
                  <a:cxn ang="T8">
                    <a:pos x="T4" y="T5"/>
                  </a:cxn>
                </a:cxnLst>
                <a:rect l="T9" t="T10" r="T11" b="T12"/>
                <a:pathLst>
                  <a:path w="134" h="43">
                    <a:moveTo>
                      <a:pt x="0" y="0"/>
                    </a:moveTo>
                    <a:lnTo>
                      <a:pt x="134" y="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32" name="Line 148"/>
              <p:cNvSpPr>
                <a:spLocks noChangeShapeType="1"/>
              </p:cNvSpPr>
              <p:nvPr/>
            </p:nvSpPr>
            <p:spPr bwMode="auto">
              <a:xfrm>
                <a:off x="4902" y="1664"/>
                <a:ext cx="1" cy="21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33" name="Line 149"/>
              <p:cNvSpPr>
                <a:spLocks noChangeShapeType="1"/>
              </p:cNvSpPr>
              <p:nvPr/>
            </p:nvSpPr>
            <p:spPr bwMode="auto">
              <a:xfrm>
                <a:off x="4734" y="1593"/>
                <a:ext cx="134" cy="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34" name="Freeform 150"/>
              <p:cNvSpPr>
                <a:spLocks/>
              </p:cNvSpPr>
              <p:nvPr/>
            </p:nvSpPr>
            <p:spPr bwMode="auto">
              <a:xfrm>
                <a:off x="5056" y="1350"/>
                <a:ext cx="1" cy="178"/>
              </a:xfrm>
              <a:custGeom>
                <a:avLst/>
                <a:gdLst>
                  <a:gd name="T0" fmla="*/ 0 w 1"/>
                  <a:gd name="T1" fmla="*/ 0 h 178"/>
                  <a:gd name="T2" fmla="*/ 0 w 1"/>
                  <a:gd name="T3" fmla="*/ 178 h 178"/>
                  <a:gd name="T4" fmla="*/ 0 w 1"/>
                  <a:gd name="T5" fmla="*/ 0 h 178"/>
                  <a:gd name="T6" fmla="*/ 0 60000 65536"/>
                  <a:gd name="T7" fmla="*/ 0 60000 65536"/>
                  <a:gd name="T8" fmla="*/ 0 60000 65536"/>
                  <a:gd name="T9" fmla="*/ 0 w 1"/>
                  <a:gd name="T10" fmla="*/ 0 h 178"/>
                  <a:gd name="T11" fmla="*/ 1 w 1"/>
                  <a:gd name="T12" fmla="*/ 178 h 178"/>
                </a:gdLst>
                <a:ahLst/>
                <a:cxnLst>
                  <a:cxn ang="T6">
                    <a:pos x="T0" y="T1"/>
                  </a:cxn>
                  <a:cxn ang="T7">
                    <a:pos x="T2" y="T3"/>
                  </a:cxn>
                  <a:cxn ang="T8">
                    <a:pos x="T4" y="T5"/>
                  </a:cxn>
                </a:cxnLst>
                <a:rect l="T9" t="T10" r="T11" b="T12"/>
                <a:pathLst>
                  <a:path w="1" h="178">
                    <a:moveTo>
                      <a:pt x="0" y="0"/>
                    </a:moveTo>
                    <a:lnTo>
                      <a:pt x="0" y="17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35" name="Freeform 151"/>
              <p:cNvSpPr>
                <a:spLocks/>
              </p:cNvSpPr>
              <p:nvPr/>
            </p:nvSpPr>
            <p:spPr bwMode="auto">
              <a:xfrm>
                <a:off x="5076" y="1350"/>
                <a:ext cx="1" cy="178"/>
              </a:xfrm>
              <a:custGeom>
                <a:avLst/>
                <a:gdLst>
                  <a:gd name="T0" fmla="*/ 0 w 1"/>
                  <a:gd name="T1" fmla="*/ 0 h 178"/>
                  <a:gd name="T2" fmla="*/ 0 w 1"/>
                  <a:gd name="T3" fmla="*/ 178 h 178"/>
                  <a:gd name="T4" fmla="*/ 0 w 1"/>
                  <a:gd name="T5" fmla="*/ 0 h 178"/>
                  <a:gd name="T6" fmla="*/ 0 60000 65536"/>
                  <a:gd name="T7" fmla="*/ 0 60000 65536"/>
                  <a:gd name="T8" fmla="*/ 0 60000 65536"/>
                  <a:gd name="T9" fmla="*/ 0 w 1"/>
                  <a:gd name="T10" fmla="*/ 0 h 178"/>
                  <a:gd name="T11" fmla="*/ 1 w 1"/>
                  <a:gd name="T12" fmla="*/ 178 h 178"/>
                </a:gdLst>
                <a:ahLst/>
                <a:cxnLst>
                  <a:cxn ang="T6">
                    <a:pos x="T0" y="T1"/>
                  </a:cxn>
                  <a:cxn ang="T7">
                    <a:pos x="T2" y="T3"/>
                  </a:cxn>
                  <a:cxn ang="T8">
                    <a:pos x="T4" y="T5"/>
                  </a:cxn>
                </a:cxnLst>
                <a:rect l="T9" t="T10" r="T11" b="T12"/>
                <a:pathLst>
                  <a:path w="1" h="178">
                    <a:moveTo>
                      <a:pt x="0" y="0"/>
                    </a:moveTo>
                    <a:lnTo>
                      <a:pt x="0" y="17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36" name="Line 152"/>
              <p:cNvSpPr>
                <a:spLocks noChangeShapeType="1"/>
              </p:cNvSpPr>
              <p:nvPr/>
            </p:nvSpPr>
            <p:spPr bwMode="auto">
              <a:xfrm>
                <a:off x="5050" y="1350"/>
                <a:ext cx="1" cy="17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37" name="Line 153"/>
              <p:cNvSpPr>
                <a:spLocks noChangeShapeType="1"/>
              </p:cNvSpPr>
              <p:nvPr/>
            </p:nvSpPr>
            <p:spPr bwMode="auto">
              <a:xfrm>
                <a:off x="5076" y="1350"/>
                <a:ext cx="1" cy="17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38" name="Freeform 154"/>
              <p:cNvSpPr>
                <a:spLocks/>
              </p:cNvSpPr>
              <p:nvPr/>
            </p:nvSpPr>
            <p:spPr bwMode="auto">
              <a:xfrm>
                <a:off x="5257" y="1900"/>
                <a:ext cx="134" cy="86"/>
              </a:xfrm>
              <a:custGeom>
                <a:avLst/>
                <a:gdLst>
                  <a:gd name="T0" fmla="*/ 0 w 134"/>
                  <a:gd name="T1" fmla="*/ 0 h 86"/>
                  <a:gd name="T2" fmla="*/ 134 w 134"/>
                  <a:gd name="T3" fmla="*/ 86 h 86"/>
                  <a:gd name="T4" fmla="*/ 0 w 134"/>
                  <a:gd name="T5" fmla="*/ 0 h 86"/>
                  <a:gd name="T6" fmla="*/ 0 60000 65536"/>
                  <a:gd name="T7" fmla="*/ 0 60000 65536"/>
                  <a:gd name="T8" fmla="*/ 0 60000 65536"/>
                  <a:gd name="T9" fmla="*/ 0 w 134"/>
                  <a:gd name="T10" fmla="*/ 0 h 86"/>
                  <a:gd name="T11" fmla="*/ 134 w 134"/>
                  <a:gd name="T12" fmla="*/ 86 h 86"/>
                </a:gdLst>
                <a:ahLst/>
                <a:cxnLst>
                  <a:cxn ang="T6">
                    <a:pos x="T0" y="T1"/>
                  </a:cxn>
                  <a:cxn ang="T7">
                    <a:pos x="T2" y="T3"/>
                  </a:cxn>
                  <a:cxn ang="T8">
                    <a:pos x="T4" y="T5"/>
                  </a:cxn>
                </a:cxnLst>
                <a:rect l="T9" t="T10" r="T11" b="T12"/>
                <a:pathLst>
                  <a:path w="134" h="86">
                    <a:moveTo>
                      <a:pt x="0" y="0"/>
                    </a:moveTo>
                    <a:lnTo>
                      <a:pt x="134"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39" name="Freeform 155"/>
              <p:cNvSpPr>
                <a:spLocks/>
              </p:cNvSpPr>
              <p:nvPr/>
            </p:nvSpPr>
            <p:spPr bwMode="auto">
              <a:xfrm>
                <a:off x="5257" y="1893"/>
                <a:ext cx="134" cy="93"/>
              </a:xfrm>
              <a:custGeom>
                <a:avLst/>
                <a:gdLst>
                  <a:gd name="T0" fmla="*/ 0 w 134"/>
                  <a:gd name="T1" fmla="*/ 7 h 93"/>
                  <a:gd name="T2" fmla="*/ 7 w 134"/>
                  <a:gd name="T3" fmla="*/ 0 h 93"/>
                  <a:gd name="T4" fmla="*/ 134 w 134"/>
                  <a:gd name="T5" fmla="*/ 85 h 93"/>
                  <a:gd name="T6" fmla="*/ 134 w 134"/>
                  <a:gd name="T7" fmla="*/ 93 h 93"/>
                  <a:gd name="T8" fmla="*/ 0 w 134"/>
                  <a:gd name="T9" fmla="*/ 7 h 93"/>
                  <a:gd name="T10" fmla="*/ 0 60000 65536"/>
                  <a:gd name="T11" fmla="*/ 0 60000 65536"/>
                  <a:gd name="T12" fmla="*/ 0 60000 65536"/>
                  <a:gd name="T13" fmla="*/ 0 60000 65536"/>
                  <a:gd name="T14" fmla="*/ 0 60000 65536"/>
                  <a:gd name="T15" fmla="*/ 0 w 134"/>
                  <a:gd name="T16" fmla="*/ 0 h 93"/>
                  <a:gd name="T17" fmla="*/ 134 w 134"/>
                  <a:gd name="T18" fmla="*/ 93 h 93"/>
                </a:gdLst>
                <a:ahLst/>
                <a:cxnLst>
                  <a:cxn ang="T10">
                    <a:pos x="T0" y="T1"/>
                  </a:cxn>
                  <a:cxn ang="T11">
                    <a:pos x="T2" y="T3"/>
                  </a:cxn>
                  <a:cxn ang="T12">
                    <a:pos x="T4" y="T5"/>
                  </a:cxn>
                  <a:cxn ang="T13">
                    <a:pos x="T6" y="T7"/>
                  </a:cxn>
                  <a:cxn ang="T14">
                    <a:pos x="T8" y="T9"/>
                  </a:cxn>
                </a:cxnLst>
                <a:rect l="T15" t="T16" r="T17" b="T18"/>
                <a:pathLst>
                  <a:path w="134" h="93">
                    <a:moveTo>
                      <a:pt x="0" y="7"/>
                    </a:moveTo>
                    <a:lnTo>
                      <a:pt x="7" y="0"/>
                    </a:lnTo>
                    <a:lnTo>
                      <a:pt x="134" y="85"/>
                    </a:lnTo>
                    <a:lnTo>
                      <a:pt x="134" y="93"/>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40" name="Freeform 156"/>
              <p:cNvSpPr>
                <a:spLocks/>
              </p:cNvSpPr>
              <p:nvPr/>
            </p:nvSpPr>
            <p:spPr bwMode="auto">
              <a:xfrm>
                <a:off x="4439" y="2371"/>
                <a:ext cx="222" cy="100"/>
              </a:xfrm>
              <a:custGeom>
                <a:avLst/>
                <a:gdLst>
                  <a:gd name="T0" fmla="*/ 0 w 222"/>
                  <a:gd name="T1" fmla="*/ 0 h 100"/>
                  <a:gd name="T2" fmla="*/ 222 w 222"/>
                  <a:gd name="T3" fmla="*/ 100 h 100"/>
                  <a:gd name="T4" fmla="*/ 0 w 222"/>
                  <a:gd name="T5" fmla="*/ 0 h 100"/>
                  <a:gd name="T6" fmla="*/ 0 60000 65536"/>
                  <a:gd name="T7" fmla="*/ 0 60000 65536"/>
                  <a:gd name="T8" fmla="*/ 0 60000 65536"/>
                  <a:gd name="T9" fmla="*/ 0 w 222"/>
                  <a:gd name="T10" fmla="*/ 0 h 100"/>
                  <a:gd name="T11" fmla="*/ 222 w 222"/>
                  <a:gd name="T12" fmla="*/ 100 h 100"/>
                </a:gdLst>
                <a:ahLst/>
                <a:cxnLst>
                  <a:cxn ang="T6">
                    <a:pos x="T0" y="T1"/>
                  </a:cxn>
                  <a:cxn ang="T7">
                    <a:pos x="T2" y="T3"/>
                  </a:cxn>
                  <a:cxn ang="T8">
                    <a:pos x="T4" y="T5"/>
                  </a:cxn>
                </a:cxnLst>
                <a:rect l="T9" t="T10" r="T11" b="T12"/>
                <a:pathLst>
                  <a:path w="222" h="100">
                    <a:moveTo>
                      <a:pt x="0" y="0"/>
                    </a:moveTo>
                    <a:lnTo>
                      <a:pt x="222" y="10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41" name="Freeform 157"/>
              <p:cNvSpPr>
                <a:spLocks/>
              </p:cNvSpPr>
              <p:nvPr/>
            </p:nvSpPr>
            <p:spPr bwMode="auto">
              <a:xfrm>
                <a:off x="4433" y="2371"/>
                <a:ext cx="228" cy="100"/>
              </a:xfrm>
              <a:custGeom>
                <a:avLst/>
                <a:gdLst>
                  <a:gd name="T0" fmla="*/ 0 w 228"/>
                  <a:gd name="T1" fmla="*/ 7 h 100"/>
                  <a:gd name="T2" fmla="*/ 6 w 228"/>
                  <a:gd name="T3" fmla="*/ 0 h 100"/>
                  <a:gd name="T4" fmla="*/ 228 w 228"/>
                  <a:gd name="T5" fmla="*/ 93 h 100"/>
                  <a:gd name="T6" fmla="*/ 228 w 228"/>
                  <a:gd name="T7" fmla="*/ 100 h 100"/>
                  <a:gd name="T8" fmla="*/ 0 w 228"/>
                  <a:gd name="T9" fmla="*/ 7 h 100"/>
                  <a:gd name="T10" fmla="*/ 0 60000 65536"/>
                  <a:gd name="T11" fmla="*/ 0 60000 65536"/>
                  <a:gd name="T12" fmla="*/ 0 60000 65536"/>
                  <a:gd name="T13" fmla="*/ 0 60000 65536"/>
                  <a:gd name="T14" fmla="*/ 0 60000 65536"/>
                  <a:gd name="T15" fmla="*/ 0 w 228"/>
                  <a:gd name="T16" fmla="*/ 0 h 100"/>
                  <a:gd name="T17" fmla="*/ 228 w 228"/>
                  <a:gd name="T18" fmla="*/ 100 h 100"/>
                </a:gdLst>
                <a:ahLst/>
                <a:cxnLst>
                  <a:cxn ang="T10">
                    <a:pos x="T0" y="T1"/>
                  </a:cxn>
                  <a:cxn ang="T11">
                    <a:pos x="T2" y="T3"/>
                  </a:cxn>
                  <a:cxn ang="T12">
                    <a:pos x="T4" y="T5"/>
                  </a:cxn>
                  <a:cxn ang="T13">
                    <a:pos x="T6" y="T7"/>
                  </a:cxn>
                  <a:cxn ang="T14">
                    <a:pos x="T8" y="T9"/>
                  </a:cxn>
                </a:cxnLst>
                <a:rect l="T15" t="T16" r="T17" b="T18"/>
                <a:pathLst>
                  <a:path w="228" h="100">
                    <a:moveTo>
                      <a:pt x="0" y="7"/>
                    </a:moveTo>
                    <a:lnTo>
                      <a:pt x="6" y="0"/>
                    </a:lnTo>
                    <a:lnTo>
                      <a:pt x="228" y="93"/>
                    </a:lnTo>
                    <a:lnTo>
                      <a:pt x="228" y="10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42" name="Freeform 158"/>
              <p:cNvSpPr>
                <a:spLocks/>
              </p:cNvSpPr>
              <p:nvPr/>
            </p:nvSpPr>
            <p:spPr bwMode="auto">
              <a:xfrm>
                <a:off x="4077" y="2371"/>
                <a:ext cx="235" cy="100"/>
              </a:xfrm>
              <a:custGeom>
                <a:avLst/>
                <a:gdLst>
                  <a:gd name="T0" fmla="*/ 0 w 235"/>
                  <a:gd name="T1" fmla="*/ 100 h 100"/>
                  <a:gd name="T2" fmla="*/ 235 w 235"/>
                  <a:gd name="T3" fmla="*/ 0 h 100"/>
                  <a:gd name="T4" fmla="*/ 0 w 235"/>
                  <a:gd name="T5" fmla="*/ 100 h 100"/>
                  <a:gd name="T6" fmla="*/ 0 60000 65536"/>
                  <a:gd name="T7" fmla="*/ 0 60000 65536"/>
                  <a:gd name="T8" fmla="*/ 0 60000 65536"/>
                  <a:gd name="T9" fmla="*/ 0 w 235"/>
                  <a:gd name="T10" fmla="*/ 0 h 100"/>
                  <a:gd name="T11" fmla="*/ 235 w 235"/>
                  <a:gd name="T12" fmla="*/ 100 h 100"/>
                </a:gdLst>
                <a:ahLst/>
                <a:cxnLst>
                  <a:cxn ang="T6">
                    <a:pos x="T0" y="T1"/>
                  </a:cxn>
                  <a:cxn ang="T7">
                    <a:pos x="T2" y="T3"/>
                  </a:cxn>
                  <a:cxn ang="T8">
                    <a:pos x="T4" y="T5"/>
                  </a:cxn>
                </a:cxnLst>
                <a:rect l="T9" t="T10" r="T11" b="T12"/>
                <a:pathLst>
                  <a:path w="235" h="100">
                    <a:moveTo>
                      <a:pt x="0" y="100"/>
                    </a:moveTo>
                    <a:lnTo>
                      <a:pt x="235" y="0"/>
                    </a:lnTo>
                    <a:lnTo>
                      <a:pt x="0"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43" name="Freeform 159"/>
              <p:cNvSpPr>
                <a:spLocks/>
              </p:cNvSpPr>
              <p:nvPr/>
            </p:nvSpPr>
            <p:spPr bwMode="auto">
              <a:xfrm>
                <a:off x="4077" y="2364"/>
                <a:ext cx="235" cy="107"/>
              </a:xfrm>
              <a:custGeom>
                <a:avLst/>
                <a:gdLst>
                  <a:gd name="T0" fmla="*/ 7 w 235"/>
                  <a:gd name="T1" fmla="*/ 107 h 107"/>
                  <a:gd name="T2" fmla="*/ 0 w 235"/>
                  <a:gd name="T3" fmla="*/ 100 h 107"/>
                  <a:gd name="T4" fmla="*/ 235 w 235"/>
                  <a:gd name="T5" fmla="*/ 0 h 107"/>
                  <a:gd name="T6" fmla="*/ 235 w 235"/>
                  <a:gd name="T7" fmla="*/ 7 h 107"/>
                  <a:gd name="T8" fmla="*/ 7 w 235"/>
                  <a:gd name="T9" fmla="*/ 107 h 107"/>
                  <a:gd name="T10" fmla="*/ 0 60000 65536"/>
                  <a:gd name="T11" fmla="*/ 0 60000 65536"/>
                  <a:gd name="T12" fmla="*/ 0 60000 65536"/>
                  <a:gd name="T13" fmla="*/ 0 60000 65536"/>
                  <a:gd name="T14" fmla="*/ 0 60000 65536"/>
                  <a:gd name="T15" fmla="*/ 0 w 235"/>
                  <a:gd name="T16" fmla="*/ 0 h 107"/>
                  <a:gd name="T17" fmla="*/ 235 w 235"/>
                  <a:gd name="T18" fmla="*/ 107 h 107"/>
                </a:gdLst>
                <a:ahLst/>
                <a:cxnLst>
                  <a:cxn ang="T10">
                    <a:pos x="T0" y="T1"/>
                  </a:cxn>
                  <a:cxn ang="T11">
                    <a:pos x="T2" y="T3"/>
                  </a:cxn>
                  <a:cxn ang="T12">
                    <a:pos x="T4" y="T5"/>
                  </a:cxn>
                  <a:cxn ang="T13">
                    <a:pos x="T6" y="T7"/>
                  </a:cxn>
                  <a:cxn ang="T14">
                    <a:pos x="T8" y="T9"/>
                  </a:cxn>
                </a:cxnLst>
                <a:rect l="T15" t="T16" r="T17" b="T18"/>
                <a:pathLst>
                  <a:path w="235" h="107">
                    <a:moveTo>
                      <a:pt x="7" y="107"/>
                    </a:moveTo>
                    <a:lnTo>
                      <a:pt x="0" y="100"/>
                    </a:lnTo>
                    <a:lnTo>
                      <a:pt x="235" y="0"/>
                    </a:lnTo>
                    <a:lnTo>
                      <a:pt x="235" y="7"/>
                    </a:lnTo>
                    <a:lnTo>
                      <a:pt x="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44" name="Freeform 160"/>
              <p:cNvSpPr>
                <a:spLocks/>
              </p:cNvSpPr>
              <p:nvPr/>
            </p:nvSpPr>
            <p:spPr bwMode="auto">
              <a:xfrm>
                <a:off x="4667" y="2478"/>
                <a:ext cx="1" cy="136"/>
              </a:xfrm>
              <a:custGeom>
                <a:avLst/>
                <a:gdLst>
                  <a:gd name="T0" fmla="*/ 0 w 1"/>
                  <a:gd name="T1" fmla="*/ 0 h 136"/>
                  <a:gd name="T2" fmla="*/ 0 w 1"/>
                  <a:gd name="T3" fmla="*/ 136 h 136"/>
                  <a:gd name="T4" fmla="*/ 0 w 1"/>
                  <a:gd name="T5" fmla="*/ 0 h 136"/>
                  <a:gd name="T6" fmla="*/ 0 60000 65536"/>
                  <a:gd name="T7" fmla="*/ 0 60000 65536"/>
                  <a:gd name="T8" fmla="*/ 0 60000 65536"/>
                  <a:gd name="T9" fmla="*/ 0 w 1"/>
                  <a:gd name="T10" fmla="*/ 0 h 136"/>
                  <a:gd name="T11" fmla="*/ 1 w 1"/>
                  <a:gd name="T12" fmla="*/ 136 h 136"/>
                </a:gdLst>
                <a:ahLst/>
                <a:cxnLst>
                  <a:cxn ang="T6">
                    <a:pos x="T0" y="T1"/>
                  </a:cxn>
                  <a:cxn ang="T7">
                    <a:pos x="T2" y="T3"/>
                  </a:cxn>
                  <a:cxn ang="T8">
                    <a:pos x="T4" y="T5"/>
                  </a:cxn>
                </a:cxnLst>
                <a:rect l="T9" t="T10" r="T11" b="T12"/>
                <a:pathLst>
                  <a:path w="1" h="136">
                    <a:moveTo>
                      <a:pt x="0" y="0"/>
                    </a:moveTo>
                    <a:lnTo>
                      <a:pt x="0" y="13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45" name="Freeform 161"/>
              <p:cNvSpPr>
                <a:spLocks/>
              </p:cNvSpPr>
              <p:nvPr/>
            </p:nvSpPr>
            <p:spPr bwMode="auto">
              <a:xfrm>
                <a:off x="4077" y="2271"/>
                <a:ext cx="1" cy="193"/>
              </a:xfrm>
              <a:custGeom>
                <a:avLst/>
                <a:gdLst>
                  <a:gd name="T0" fmla="*/ 0 w 1"/>
                  <a:gd name="T1" fmla="*/ 193 h 193"/>
                  <a:gd name="T2" fmla="*/ 0 w 1"/>
                  <a:gd name="T3" fmla="*/ 0 h 193"/>
                  <a:gd name="T4" fmla="*/ 0 w 1"/>
                  <a:gd name="T5" fmla="*/ 193 h 193"/>
                  <a:gd name="T6" fmla="*/ 0 60000 65536"/>
                  <a:gd name="T7" fmla="*/ 0 60000 65536"/>
                  <a:gd name="T8" fmla="*/ 0 60000 65536"/>
                  <a:gd name="T9" fmla="*/ 0 w 1"/>
                  <a:gd name="T10" fmla="*/ 0 h 193"/>
                  <a:gd name="T11" fmla="*/ 1 w 1"/>
                  <a:gd name="T12" fmla="*/ 193 h 193"/>
                </a:gdLst>
                <a:ahLst/>
                <a:cxnLst>
                  <a:cxn ang="T6">
                    <a:pos x="T0" y="T1"/>
                  </a:cxn>
                  <a:cxn ang="T7">
                    <a:pos x="T2" y="T3"/>
                  </a:cxn>
                  <a:cxn ang="T8">
                    <a:pos x="T4" y="T5"/>
                  </a:cxn>
                </a:cxnLst>
                <a:rect l="T9" t="T10" r="T11" b="T12"/>
                <a:pathLst>
                  <a:path w="1" h="193">
                    <a:moveTo>
                      <a:pt x="0" y="193"/>
                    </a:moveTo>
                    <a:lnTo>
                      <a:pt x="0" y="0"/>
                    </a:lnTo>
                    <a:lnTo>
                      <a:pt x="0"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46" name="Line 162"/>
              <p:cNvSpPr>
                <a:spLocks noChangeShapeType="1"/>
              </p:cNvSpPr>
              <p:nvPr/>
            </p:nvSpPr>
            <p:spPr bwMode="auto">
              <a:xfrm>
                <a:off x="4667" y="2471"/>
                <a:ext cx="1" cy="1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47" name="Line 163"/>
              <p:cNvSpPr>
                <a:spLocks noChangeShapeType="1"/>
              </p:cNvSpPr>
              <p:nvPr/>
            </p:nvSpPr>
            <p:spPr bwMode="auto">
              <a:xfrm flipV="1">
                <a:off x="4071" y="2264"/>
                <a:ext cx="1" cy="2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48" name="Freeform 164"/>
              <p:cNvSpPr>
                <a:spLocks/>
              </p:cNvSpPr>
              <p:nvPr/>
            </p:nvSpPr>
            <p:spPr bwMode="auto">
              <a:xfrm>
                <a:off x="4077" y="2478"/>
                <a:ext cx="1" cy="136"/>
              </a:xfrm>
              <a:custGeom>
                <a:avLst/>
                <a:gdLst>
                  <a:gd name="T0" fmla="*/ 0 w 1"/>
                  <a:gd name="T1" fmla="*/ 136 h 136"/>
                  <a:gd name="T2" fmla="*/ 0 w 1"/>
                  <a:gd name="T3" fmla="*/ 0 h 136"/>
                  <a:gd name="T4" fmla="*/ 0 w 1"/>
                  <a:gd name="T5" fmla="*/ 136 h 136"/>
                  <a:gd name="T6" fmla="*/ 0 60000 65536"/>
                  <a:gd name="T7" fmla="*/ 0 60000 65536"/>
                  <a:gd name="T8" fmla="*/ 0 60000 65536"/>
                  <a:gd name="T9" fmla="*/ 0 w 1"/>
                  <a:gd name="T10" fmla="*/ 0 h 136"/>
                  <a:gd name="T11" fmla="*/ 1 w 1"/>
                  <a:gd name="T12" fmla="*/ 136 h 136"/>
                </a:gdLst>
                <a:ahLst/>
                <a:cxnLst>
                  <a:cxn ang="T6">
                    <a:pos x="T0" y="T1"/>
                  </a:cxn>
                  <a:cxn ang="T7">
                    <a:pos x="T2" y="T3"/>
                  </a:cxn>
                  <a:cxn ang="T8">
                    <a:pos x="T4" y="T5"/>
                  </a:cxn>
                </a:cxnLst>
                <a:rect l="T9" t="T10" r="T11" b="T12"/>
                <a:pathLst>
                  <a:path w="1" h="136">
                    <a:moveTo>
                      <a:pt x="0" y="136"/>
                    </a:moveTo>
                    <a:lnTo>
                      <a:pt x="0" y="0"/>
                    </a:lnTo>
                    <a:lnTo>
                      <a:pt x="0"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49" name="Freeform 165"/>
              <p:cNvSpPr>
                <a:spLocks/>
              </p:cNvSpPr>
              <p:nvPr/>
            </p:nvSpPr>
            <p:spPr bwMode="auto">
              <a:xfrm>
                <a:off x="4667" y="2050"/>
                <a:ext cx="1" cy="414"/>
              </a:xfrm>
              <a:custGeom>
                <a:avLst/>
                <a:gdLst>
                  <a:gd name="T0" fmla="*/ 0 w 1"/>
                  <a:gd name="T1" fmla="*/ 0 h 414"/>
                  <a:gd name="T2" fmla="*/ 0 w 1"/>
                  <a:gd name="T3" fmla="*/ 414 h 414"/>
                  <a:gd name="T4" fmla="*/ 0 w 1"/>
                  <a:gd name="T5" fmla="*/ 0 h 414"/>
                  <a:gd name="T6" fmla="*/ 0 60000 65536"/>
                  <a:gd name="T7" fmla="*/ 0 60000 65536"/>
                  <a:gd name="T8" fmla="*/ 0 60000 65536"/>
                  <a:gd name="T9" fmla="*/ 0 w 1"/>
                  <a:gd name="T10" fmla="*/ 0 h 414"/>
                  <a:gd name="T11" fmla="*/ 1 w 1"/>
                  <a:gd name="T12" fmla="*/ 414 h 414"/>
                </a:gdLst>
                <a:ahLst/>
                <a:cxnLst>
                  <a:cxn ang="T6">
                    <a:pos x="T0" y="T1"/>
                  </a:cxn>
                  <a:cxn ang="T7">
                    <a:pos x="T2" y="T3"/>
                  </a:cxn>
                  <a:cxn ang="T8">
                    <a:pos x="T4" y="T5"/>
                  </a:cxn>
                </a:cxnLst>
                <a:rect l="T9" t="T10" r="T11" b="T12"/>
                <a:pathLst>
                  <a:path w="1" h="414">
                    <a:moveTo>
                      <a:pt x="0" y="0"/>
                    </a:moveTo>
                    <a:lnTo>
                      <a:pt x="0" y="4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50" name="Line 166"/>
              <p:cNvSpPr>
                <a:spLocks noChangeShapeType="1"/>
              </p:cNvSpPr>
              <p:nvPr/>
            </p:nvSpPr>
            <p:spPr bwMode="auto">
              <a:xfrm flipV="1">
                <a:off x="4071" y="2471"/>
                <a:ext cx="1" cy="1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51" name="Line 167"/>
              <p:cNvSpPr>
                <a:spLocks noChangeShapeType="1"/>
              </p:cNvSpPr>
              <p:nvPr/>
            </p:nvSpPr>
            <p:spPr bwMode="auto">
              <a:xfrm>
                <a:off x="4667" y="2050"/>
                <a:ext cx="1" cy="41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52" name="Freeform 168"/>
              <p:cNvSpPr>
                <a:spLocks/>
              </p:cNvSpPr>
              <p:nvPr/>
            </p:nvSpPr>
            <p:spPr bwMode="auto">
              <a:xfrm>
                <a:off x="3943" y="2186"/>
                <a:ext cx="134" cy="85"/>
              </a:xfrm>
              <a:custGeom>
                <a:avLst/>
                <a:gdLst>
                  <a:gd name="T0" fmla="*/ 0 w 134"/>
                  <a:gd name="T1" fmla="*/ 0 h 85"/>
                  <a:gd name="T2" fmla="*/ 134 w 134"/>
                  <a:gd name="T3" fmla="*/ 85 h 85"/>
                  <a:gd name="T4" fmla="*/ 0 w 134"/>
                  <a:gd name="T5" fmla="*/ 0 h 85"/>
                  <a:gd name="T6" fmla="*/ 0 60000 65536"/>
                  <a:gd name="T7" fmla="*/ 0 60000 65536"/>
                  <a:gd name="T8" fmla="*/ 0 60000 65536"/>
                  <a:gd name="T9" fmla="*/ 0 w 134"/>
                  <a:gd name="T10" fmla="*/ 0 h 85"/>
                  <a:gd name="T11" fmla="*/ 134 w 134"/>
                  <a:gd name="T12" fmla="*/ 85 h 85"/>
                </a:gdLst>
                <a:ahLst/>
                <a:cxnLst>
                  <a:cxn ang="T6">
                    <a:pos x="T0" y="T1"/>
                  </a:cxn>
                  <a:cxn ang="T7">
                    <a:pos x="T2" y="T3"/>
                  </a:cxn>
                  <a:cxn ang="T8">
                    <a:pos x="T4" y="T5"/>
                  </a:cxn>
                </a:cxnLst>
                <a:rect l="T9" t="T10" r="T11" b="T12"/>
                <a:pathLst>
                  <a:path w="134" h="85">
                    <a:moveTo>
                      <a:pt x="0" y="0"/>
                    </a:moveTo>
                    <a:lnTo>
                      <a:pt x="134" y="8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53" name="Freeform 169"/>
              <p:cNvSpPr>
                <a:spLocks/>
              </p:cNvSpPr>
              <p:nvPr/>
            </p:nvSpPr>
            <p:spPr bwMode="auto">
              <a:xfrm>
                <a:off x="3936" y="2178"/>
                <a:ext cx="141" cy="93"/>
              </a:xfrm>
              <a:custGeom>
                <a:avLst/>
                <a:gdLst>
                  <a:gd name="T0" fmla="*/ 0 w 141"/>
                  <a:gd name="T1" fmla="*/ 8 h 93"/>
                  <a:gd name="T2" fmla="*/ 7 w 141"/>
                  <a:gd name="T3" fmla="*/ 0 h 93"/>
                  <a:gd name="T4" fmla="*/ 141 w 141"/>
                  <a:gd name="T5" fmla="*/ 86 h 93"/>
                  <a:gd name="T6" fmla="*/ 135 w 141"/>
                  <a:gd name="T7" fmla="*/ 93 h 93"/>
                  <a:gd name="T8" fmla="*/ 0 w 141"/>
                  <a:gd name="T9" fmla="*/ 8 h 93"/>
                  <a:gd name="T10" fmla="*/ 0 60000 65536"/>
                  <a:gd name="T11" fmla="*/ 0 60000 65536"/>
                  <a:gd name="T12" fmla="*/ 0 60000 65536"/>
                  <a:gd name="T13" fmla="*/ 0 60000 65536"/>
                  <a:gd name="T14" fmla="*/ 0 60000 65536"/>
                  <a:gd name="T15" fmla="*/ 0 w 141"/>
                  <a:gd name="T16" fmla="*/ 0 h 93"/>
                  <a:gd name="T17" fmla="*/ 141 w 141"/>
                  <a:gd name="T18" fmla="*/ 93 h 93"/>
                </a:gdLst>
                <a:ahLst/>
                <a:cxnLst>
                  <a:cxn ang="T10">
                    <a:pos x="T0" y="T1"/>
                  </a:cxn>
                  <a:cxn ang="T11">
                    <a:pos x="T2" y="T3"/>
                  </a:cxn>
                  <a:cxn ang="T12">
                    <a:pos x="T4" y="T5"/>
                  </a:cxn>
                  <a:cxn ang="T13">
                    <a:pos x="T6" y="T7"/>
                  </a:cxn>
                  <a:cxn ang="T14">
                    <a:pos x="T8" y="T9"/>
                  </a:cxn>
                </a:cxnLst>
                <a:rect l="T15" t="T16" r="T17" b="T18"/>
                <a:pathLst>
                  <a:path w="141" h="93">
                    <a:moveTo>
                      <a:pt x="0" y="8"/>
                    </a:moveTo>
                    <a:lnTo>
                      <a:pt x="7" y="0"/>
                    </a:lnTo>
                    <a:lnTo>
                      <a:pt x="141" y="86"/>
                    </a:lnTo>
                    <a:lnTo>
                      <a:pt x="135" y="93"/>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54" name="Freeform 170"/>
              <p:cNvSpPr>
                <a:spLocks/>
              </p:cNvSpPr>
              <p:nvPr/>
            </p:nvSpPr>
            <p:spPr bwMode="auto">
              <a:xfrm>
                <a:off x="4741" y="1900"/>
                <a:ext cx="134" cy="50"/>
              </a:xfrm>
              <a:custGeom>
                <a:avLst/>
                <a:gdLst>
                  <a:gd name="T0" fmla="*/ 134 w 134"/>
                  <a:gd name="T1" fmla="*/ 0 h 50"/>
                  <a:gd name="T2" fmla="*/ 0 w 134"/>
                  <a:gd name="T3" fmla="*/ 50 h 50"/>
                  <a:gd name="T4" fmla="*/ 134 w 134"/>
                  <a:gd name="T5" fmla="*/ 0 h 50"/>
                  <a:gd name="T6" fmla="*/ 0 60000 65536"/>
                  <a:gd name="T7" fmla="*/ 0 60000 65536"/>
                  <a:gd name="T8" fmla="*/ 0 60000 65536"/>
                  <a:gd name="T9" fmla="*/ 0 w 134"/>
                  <a:gd name="T10" fmla="*/ 0 h 50"/>
                  <a:gd name="T11" fmla="*/ 134 w 134"/>
                  <a:gd name="T12" fmla="*/ 50 h 50"/>
                </a:gdLst>
                <a:ahLst/>
                <a:cxnLst>
                  <a:cxn ang="T6">
                    <a:pos x="T0" y="T1"/>
                  </a:cxn>
                  <a:cxn ang="T7">
                    <a:pos x="T2" y="T3"/>
                  </a:cxn>
                  <a:cxn ang="T8">
                    <a:pos x="T4" y="T5"/>
                  </a:cxn>
                </a:cxnLst>
                <a:rect l="T9" t="T10" r="T11" b="T12"/>
                <a:pathLst>
                  <a:path w="134" h="50">
                    <a:moveTo>
                      <a:pt x="134" y="0"/>
                    </a:moveTo>
                    <a:lnTo>
                      <a:pt x="0" y="50"/>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55" name="Freeform 171"/>
              <p:cNvSpPr>
                <a:spLocks/>
              </p:cNvSpPr>
              <p:nvPr/>
            </p:nvSpPr>
            <p:spPr bwMode="auto">
              <a:xfrm>
                <a:off x="4540" y="1771"/>
                <a:ext cx="87" cy="136"/>
              </a:xfrm>
              <a:custGeom>
                <a:avLst/>
                <a:gdLst>
                  <a:gd name="T0" fmla="*/ 87 w 87"/>
                  <a:gd name="T1" fmla="*/ 136 h 136"/>
                  <a:gd name="T2" fmla="*/ 0 w 87"/>
                  <a:gd name="T3" fmla="*/ 0 h 136"/>
                  <a:gd name="T4" fmla="*/ 87 w 87"/>
                  <a:gd name="T5" fmla="*/ 136 h 136"/>
                  <a:gd name="T6" fmla="*/ 0 60000 65536"/>
                  <a:gd name="T7" fmla="*/ 0 60000 65536"/>
                  <a:gd name="T8" fmla="*/ 0 60000 65536"/>
                  <a:gd name="T9" fmla="*/ 0 w 87"/>
                  <a:gd name="T10" fmla="*/ 0 h 136"/>
                  <a:gd name="T11" fmla="*/ 87 w 87"/>
                  <a:gd name="T12" fmla="*/ 136 h 136"/>
                </a:gdLst>
                <a:ahLst/>
                <a:cxnLst>
                  <a:cxn ang="T6">
                    <a:pos x="T0" y="T1"/>
                  </a:cxn>
                  <a:cxn ang="T7">
                    <a:pos x="T2" y="T3"/>
                  </a:cxn>
                  <a:cxn ang="T8">
                    <a:pos x="T4" y="T5"/>
                  </a:cxn>
                </a:cxnLst>
                <a:rect l="T9" t="T10" r="T11" b="T12"/>
                <a:pathLst>
                  <a:path w="87" h="136">
                    <a:moveTo>
                      <a:pt x="87" y="136"/>
                    </a:moveTo>
                    <a:lnTo>
                      <a:pt x="0" y="0"/>
                    </a:lnTo>
                    <a:lnTo>
                      <a:pt x="87"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56" name="Freeform 172"/>
              <p:cNvSpPr>
                <a:spLocks/>
              </p:cNvSpPr>
              <p:nvPr/>
            </p:nvSpPr>
            <p:spPr bwMode="auto">
              <a:xfrm>
                <a:off x="4540" y="1771"/>
                <a:ext cx="87" cy="143"/>
              </a:xfrm>
              <a:custGeom>
                <a:avLst/>
                <a:gdLst>
                  <a:gd name="T0" fmla="*/ 87 w 87"/>
                  <a:gd name="T1" fmla="*/ 136 h 143"/>
                  <a:gd name="T2" fmla="*/ 80 w 87"/>
                  <a:gd name="T3" fmla="*/ 143 h 143"/>
                  <a:gd name="T4" fmla="*/ 0 w 87"/>
                  <a:gd name="T5" fmla="*/ 0 h 143"/>
                  <a:gd name="T6" fmla="*/ 0 w 87"/>
                  <a:gd name="T7" fmla="*/ 0 h 143"/>
                  <a:gd name="T8" fmla="*/ 87 w 87"/>
                  <a:gd name="T9" fmla="*/ 136 h 143"/>
                  <a:gd name="T10" fmla="*/ 0 60000 65536"/>
                  <a:gd name="T11" fmla="*/ 0 60000 65536"/>
                  <a:gd name="T12" fmla="*/ 0 60000 65536"/>
                  <a:gd name="T13" fmla="*/ 0 60000 65536"/>
                  <a:gd name="T14" fmla="*/ 0 60000 65536"/>
                  <a:gd name="T15" fmla="*/ 0 w 87"/>
                  <a:gd name="T16" fmla="*/ 0 h 143"/>
                  <a:gd name="T17" fmla="*/ 87 w 87"/>
                  <a:gd name="T18" fmla="*/ 143 h 143"/>
                </a:gdLst>
                <a:ahLst/>
                <a:cxnLst>
                  <a:cxn ang="T10">
                    <a:pos x="T0" y="T1"/>
                  </a:cxn>
                  <a:cxn ang="T11">
                    <a:pos x="T2" y="T3"/>
                  </a:cxn>
                  <a:cxn ang="T12">
                    <a:pos x="T4" y="T5"/>
                  </a:cxn>
                  <a:cxn ang="T13">
                    <a:pos x="T6" y="T7"/>
                  </a:cxn>
                  <a:cxn ang="T14">
                    <a:pos x="T8" y="T9"/>
                  </a:cxn>
                </a:cxnLst>
                <a:rect l="T15" t="T16" r="T17" b="T18"/>
                <a:pathLst>
                  <a:path w="87" h="143">
                    <a:moveTo>
                      <a:pt x="87" y="136"/>
                    </a:moveTo>
                    <a:lnTo>
                      <a:pt x="80" y="143"/>
                    </a:lnTo>
                    <a:lnTo>
                      <a:pt x="0" y="0"/>
                    </a:lnTo>
                    <a:lnTo>
                      <a:pt x="87"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57" name="Freeform 173"/>
              <p:cNvSpPr>
                <a:spLocks/>
              </p:cNvSpPr>
              <p:nvPr/>
            </p:nvSpPr>
            <p:spPr bwMode="auto">
              <a:xfrm>
                <a:off x="4077" y="2478"/>
                <a:ext cx="101" cy="115"/>
              </a:xfrm>
              <a:custGeom>
                <a:avLst/>
                <a:gdLst>
                  <a:gd name="T0" fmla="*/ 0 w 101"/>
                  <a:gd name="T1" fmla="*/ 0 h 115"/>
                  <a:gd name="T2" fmla="*/ 101 w 101"/>
                  <a:gd name="T3" fmla="*/ 115 h 115"/>
                  <a:gd name="T4" fmla="*/ 0 w 101"/>
                  <a:gd name="T5" fmla="*/ 0 h 115"/>
                  <a:gd name="T6" fmla="*/ 0 60000 65536"/>
                  <a:gd name="T7" fmla="*/ 0 60000 65536"/>
                  <a:gd name="T8" fmla="*/ 0 60000 65536"/>
                  <a:gd name="T9" fmla="*/ 0 w 101"/>
                  <a:gd name="T10" fmla="*/ 0 h 115"/>
                  <a:gd name="T11" fmla="*/ 101 w 101"/>
                  <a:gd name="T12" fmla="*/ 115 h 115"/>
                </a:gdLst>
                <a:ahLst/>
                <a:cxnLst>
                  <a:cxn ang="T6">
                    <a:pos x="T0" y="T1"/>
                  </a:cxn>
                  <a:cxn ang="T7">
                    <a:pos x="T2" y="T3"/>
                  </a:cxn>
                  <a:cxn ang="T8">
                    <a:pos x="T4" y="T5"/>
                  </a:cxn>
                </a:cxnLst>
                <a:rect l="T9" t="T10" r="T11" b="T12"/>
                <a:pathLst>
                  <a:path w="101" h="115">
                    <a:moveTo>
                      <a:pt x="0" y="0"/>
                    </a:moveTo>
                    <a:lnTo>
                      <a:pt x="101" y="1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58" name="Freeform 174"/>
              <p:cNvSpPr>
                <a:spLocks/>
              </p:cNvSpPr>
              <p:nvPr/>
            </p:nvSpPr>
            <p:spPr bwMode="auto">
              <a:xfrm>
                <a:off x="4077" y="2471"/>
                <a:ext cx="108" cy="122"/>
              </a:xfrm>
              <a:custGeom>
                <a:avLst/>
                <a:gdLst>
                  <a:gd name="T0" fmla="*/ 0 w 108"/>
                  <a:gd name="T1" fmla="*/ 7 h 122"/>
                  <a:gd name="T2" fmla="*/ 7 w 108"/>
                  <a:gd name="T3" fmla="*/ 0 h 122"/>
                  <a:gd name="T4" fmla="*/ 108 w 108"/>
                  <a:gd name="T5" fmla="*/ 115 h 122"/>
                  <a:gd name="T6" fmla="*/ 101 w 108"/>
                  <a:gd name="T7" fmla="*/ 122 h 122"/>
                  <a:gd name="T8" fmla="*/ 0 w 108"/>
                  <a:gd name="T9" fmla="*/ 7 h 122"/>
                  <a:gd name="T10" fmla="*/ 0 60000 65536"/>
                  <a:gd name="T11" fmla="*/ 0 60000 65536"/>
                  <a:gd name="T12" fmla="*/ 0 60000 65536"/>
                  <a:gd name="T13" fmla="*/ 0 60000 65536"/>
                  <a:gd name="T14" fmla="*/ 0 60000 65536"/>
                  <a:gd name="T15" fmla="*/ 0 w 108"/>
                  <a:gd name="T16" fmla="*/ 0 h 122"/>
                  <a:gd name="T17" fmla="*/ 108 w 108"/>
                  <a:gd name="T18" fmla="*/ 122 h 122"/>
                </a:gdLst>
                <a:ahLst/>
                <a:cxnLst>
                  <a:cxn ang="T10">
                    <a:pos x="T0" y="T1"/>
                  </a:cxn>
                  <a:cxn ang="T11">
                    <a:pos x="T2" y="T3"/>
                  </a:cxn>
                  <a:cxn ang="T12">
                    <a:pos x="T4" y="T5"/>
                  </a:cxn>
                  <a:cxn ang="T13">
                    <a:pos x="T6" y="T7"/>
                  </a:cxn>
                  <a:cxn ang="T14">
                    <a:pos x="T8" y="T9"/>
                  </a:cxn>
                </a:cxnLst>
                <a:rect l="T15" t="T16" r="T17" b="T18"/>
                <a:pathLst>
                  <a:path w="108" h="122">
                    <a:moveTo>
                      <a:pt x="0" y="7"/>
                    </a:moveTo>
                    <a:lnTo>
                      <a:pt x="7" y="0"/>
                    </a:lnTo>
                    <a:lnTo>
                      <a:pt x="108" y="115"/>
                    </a:lnTo>
                    <a:lnTo>
                      <a:pt x="101" y="12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59" name="Freeform 175"/>
              <p:cNvSpPr>
                <a:spLocks/>
              </p:cNvSpPr>
              <p:nvPr/>
            </p:nvSpPr>
            <p:spPr bwMode="auto">
              <a:xfrm>
                <a:off x="4573" y="2478"/>
                <a:ext cx="88" cy="100"/>
              </a:xfrm>
              <a:custGeom>
                <a:avLst/>
                <a:gdLst>
                  <a:gd name="T0" fmla="*/ 0 w 88"/>
                  <a:gd name="T1" fmla="*/ 100 h 100"/>
                  <a:gd name="T2" fmla="*/ 88 w 88"/>
                  <a:gd name="T3" fmla="*/ 0 h 100"/>
                  <a:gd name="T4" fmla="*/ 0 w 88"/>
                  <a:gd name="T5" fmla="*/ 100 h 100"/>
                  <a:gd name="T6" fmla="*/ 0 60000 65536"/>
                  <a:gd name="T7" fmla="*/ 0 60000 65536"/>
                  <a:gd name="T8" fmla="*/ 0 60000 65536"/>
                  <a:gd name="T9" fmla="*/ 0 w 88"/>
                  <a:gd name="T10" fmla="*/ 0 h 100"/>
                  <a:gd name="T11" fmla="*/ 88 w 88"/>
                  <a:gd name="T12" fmla="*/ 100 h 100"/>
                </a:gdLst>
                <a:ahLst/>
                <a:cxnLst>
                  <a:cxn ang="T6">
                    <a:pos x="T0" y="T1"/>
                  </a:cxn>
                  <a:cxn ang="T7">
                    <a:pos x="T2" y="T3"/>
                  </a:cxn>
                  <a:cxn ang="T8">
                    <a:pos x="T4" y="T5"/>
                  </a:cxn>
                </a:cxnLst>
                <a:rect l="T9" t="T10" r="T11" b="T12"/>
                <a:pathLst>
                  <a:path w="88" h="100">
                    <a:moveTo>
                      <a:pt x="0" y="100"/>
                    </a:moveTo>
                    <a:lnTo>
                      <a:pt x="88" y="0"/>
                    </a:lnTo>
                    <a:lnTo>
                      <a:pt x="0"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60" name="Freeform 176"/>
              <p:cNvSpPr>
                <a:spLocks/>
              </p:cNvSpPr>
              <p:nvPr/>
            </p:nvSpPr>
            <p:spPr bwMode="auto">
              <a:xfrm>
                <a:off x="4567" y="2471"/>
                <a:ext cx="100" cy="115"/>
              </a:xfrm>
              <a:custGeom>
                <a:avLst/>
                <a:gdLst>
                  <a:gd name="T0" fmla="*/ 6 w 100"/>
                  <a:gd name="T1" fmla="*/ 115 h 115"/>
                  <a:gd name="T2" fmla="*/ 0 w 100"/>
                  <a:gd name="T3" fmla="*/ 107 h 115"/>
                  <a:gd name="T4" fmla="*/ 94 w 100"/>
                  <a:gd name="T5" fmla="*/ 0 h 115"/>
                  <a:gd name="T6" fmla="*/ 100 w 100"/>
                  <a:gd name="T7" fmla="*/ 7 h 115"/>
                  <a:gd name="T8" fmla="*/ 6 w 100"/>
                  <a:gd name="T9" fmla="*/ 115 h 115"/>
                  <a:gd name="T10" fmla="*/ 0 60000 65536"/>
                  <a:gd name="T11" fmla="*/ 0 60000 65536"/>
                  <a:gd name="T12" fmla="*/ 0 60000 65536"/>
                  <a:gd name="T13" fmla="*/ 0 60000 65536"/>
                  <a:gd name="T14" fmla="*/ 0 60000 65536"/>
                  <a:gd name="T15" fmla="*/ 0 w 100"/>
                  <a:gd name="T16" fmla="*/ 0 h 115"/>
                  <a:gd name="T17" fmla="*/ 100 w 100"/>
                  <a:gd name="T18" fmla="*/ 115 h 115"/>
                </a:gdLst>
                <a:ahLst/>
                <a:cxnLst>
                  <a:cxn ang="T10">
                    <a:pos x="T0" y="T1"/>
                  </a:cxn>
                  <a:cxn ang="T11">
                    <a:pos x="T2" y="T3"/>
                  </a:cxn>
                  <a:cxn ang="T12">
                    <a:pos x="T4" y="T5"/>
                  </a:cxn>
                  <a:cxn ang="T13">
                    <a:pos x="T6" y="T7"/>
                  </a:cxn>
                  <a:cxn ang="T14">
                    <a:pos x="T8" y="T9"/>
                  </a:cxn>
                </a:cxnLst>
                <a:rect l="T15" t="T16" r="T17" b="T18"/>
                <a:pathLst>
                  <a:path w="100" h="115">
                    <a:moveTo>
                      <a:pt x="6" y="115"/>
                    </a:moveTo>
                    <a:lnTo>
                      <a:pt x="0" y="107"/>
                    </a:lnTo>
                    <a:lnTo>
                      <a:pt x="94" y="0"/>
                    </a:lnTo>
                    <a:lnTo>
                      <a:pt x="100" y="7"/>
                    </a:lnTo>
                    <a:lnTo>
                      <a:pt x="6"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61" name="Line 177"/>
              <p:cNvSpPr>
                <a:spLocks noChangeShapeType="1"/>
              </p:cNvSpPr>
              <p:nvPr/>
            </p:nvSpPr>
            <p:spPr bwMode="auto">
              <a:xfrm flipH="1">
                <a:off x="4734" y="1893"/>
                <a:ext cx="134" cy="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62" name="Rectangle 178"/>
              <p:cNvSpPr>
                <a:spLocks noChangeArrowheads="1"/>
              </p:cNvSpPr>
              <p:nvPr/>
            </p:nvSpPr>
            <p:spPr bwMode="auto">
              <a:xfrm>
                <a:off x="5220" y="1575"/>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N</a:t>
                </a:r>
                <a:endParaRPr lang="en-GB">
                  <a:latin typeface="Calibri" pitchFamily="34" charset="0"/>
                </a:endParaRPr>
              </a:p>
            </p:txBody>
          </p:sp>
          <p:sp>
            <p:nvSpPr>
              <p:cNvPr id="128063" name="Rectangle 179"/>
              <p:cNvSpPr>
                <a:spLocks noChangeArrowheads="1"/>
              </p:cNvSpPr>
              <p:nvPr/>
            </p:nvSpPr>
            <p:spPr bwMode="auto">
              <a:xfrm>
                <a:off x="5307" y="1575"/>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H</a:t>
                </a:r>
                <a:endParaRPr lang="en-GB">
                  <a:latin typeface="Calibri" pitchFamily="34" charset="0"/>
                </a:endParaRPr>
              </a:p>
            </p:txBody>
          </p:sp>
          <p:sp>
            <p:nvSpPr>
              <p:cNvPr id="128064" name="Rectangle 180"/>
              <p:cNvSpPr>
                <a:spLocks noChangeArrowheads="1"/>
              </p:cNvSpPr>
              <p:nvPr/>
            </p:nvSpPr>
            <p:spPr bwMode="auto">
              <a:xfrm>
                <a:off x="5032" y="1953"/>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N</a:t>
                </a:r>
                <a:endParaRPr lang="en-GB">
                  <a:latin typeface="Calibri" pitchFamily="34" charset="0"/>
                </a:endParaRPr>
              </a:p>
            </p:txBody>
          </p:sp>
          <p:sp>
            <p:nvSpPr>
              <p:cNvPr id="128065" name="Rectangle 181"/>
              <p:cNvSpPr>
                <a:spLocks noChangeArrowheads="1"/>
              </p:cNvSpPr>
              <p:nvPr/>
            </p:nvSpPr>
            <p:spPr bwMode="auto">
              <a:xfrm>
                <a:off x="4630" y="1503"/>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N</a:t>
                </a:r>
                <a:endParaRPr lang="en-GB">
                  <a:latin typeface="Calibri" pitchFamily="34" charset="0"/>
                </a:endParaRPr>
              </a:p>
            </p:txBody>
          </p:sp>
          <p:sp>
            <p:nvSpPr>
              <p:cNvPr id="128066" name="Rectangle 182"/>
              <p:cNvSpPr>
                <a:spLocks noChangeArrowheads="1"/>
              </p:cNvSpPr>
              <p:nvPr/>
            </p:nvSpPr>
            <p:spPr bwMode="auto">
              <a:xfrm>
                <a:off x="5019" y="1203"/>
                <a:ext cx="1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O</a:t>
                </a:r>
                <a:endParaRPr lang="en-GB">
                  <a:latin typeface="Calibri" pitchFamily="34" charset="0"/>
                </a:endParaRPr>
              </a:p>
            </p:txBody>
          </p:sp>
          <p:sp>
            <p:nvSpPr>
              <p:cNvPr id="128067" name="Rectangle 183"/>
              <p:cNvSpPr>
                <a:spLocks noChangeArrowheads="1"/>
              </p:cNvSpPr>
              <p:nvPr/>
            </p:nvSpPr>
            <p:spPr bwMode="auto">
              <a:xfrm>
                <a:off x="5408" y="1953"/>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N</a:t>
                </a:r>
                <a:endParaRPr lang="en-GB">
                  <a:latin typeface="Calibri" pitchFamily="34" charset="0"/>
                </a:endParaRPr>
              </a:p>
            </p:txBody>
          </p:sp>
          <p:sp>
            <p:nvSpPr>
              <p:cNvPr id="128068" name="Rectangle 184"/>
              <p:cNvSpPr>
                <a:spLocks noChangeArrowheads="1"/>
              </p:cNvSpPr>
              <p:nvPr/>
            </p:nvSpPr>
            <p:spPr bwMode="auto">
              <a:xfrm>
                <a:off x="5495" y="1953"/>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H</a:t>
                </a:r>
                <a:endParaRPr lang="en-GB">
                  <a:latin typeface="Calibri" pitchFamily="34" charset="0"/>
                </a:endParaRPr>
              </a:p>
            </p:txBody>
          </p:sp>
          <p:sp>
            <p:nvSpPr>
              <p:cNvPr id="128069" name="Rectangle 185"/>
              <p:cNvSpPr>
                <a:spLocks noChangeArrowheads="1"/>
              </p:cNvSpPr>
              <p:nvPr/>
            </p:nvSpPr>
            <p:spPr bwMode="auto">
              <a:xfrm>
                <a:off x="5582" y="2003"/>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2</a:t>
                </a:r>
                <a:endParaRPr lang="en-GB">
                  <a:latin typeface="Calibri" pitchFamily="34" charset="0"/>
                </a:endParaRPr>
              </a:p>
            </p:txBody>
          </p:sp>
          <p:sp>
            <p:nvSpPr>
              <p:cNvPr id="128070" name="Rectangle 186"/>
              <p:cNvSpPr>
                <a:spLocks noChangeArrowheads="1"/>
              </p:cNvSpPr>
              <p:nvPr/>
            </p:nvSpPr>
            <p:spPr bwMode="auto">
              <a:xfrm>
                <a:off x="4630" y="1903"/>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N</a:t>
                </a:r>
                <a:endParaRPr lang="en-GB">
                  <a:latin typeface="Calibri" pitchFamily="34" charset="0"/>
                </a:endParaRPr>
              </a:p>
            </p:txBody>
          </p:sp>
          <p:sp>
            <p:nvSpPr>
              <p:cNvPr id="128071" name="Rectangle 187"/>
              <p:cNvSpPr>
                <a:spLocks noChangeArrowheads="1"/>
              </p:cNvSpPr>
              <p:nvPr/>
            </p:nvSpPr>
            <p:spPr bwMode="auto">
              <a:xfrm>
                <a:off x="4328" y="2275"/>
                <a:ext cx="1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O</a:t>
                </a:r>
                <a:endParaRPr lang="en-GB">
                  <a:latin typeface="Calibri" pitchFamily="34" charset="0"/>
                </a:endParaRPr>
              </a:p>
            </p:txBody>
          </p:sp>
          <p:sp>
            <p:nvSpPr>
              <p:cNvPr id="128072" name="Rectangle 188"/>
              <p:cNvSpPr>
                <a:spLocks noChangeArrowheads="1"/>
              </p:cNvSpPr>
              <p:nvPr/>
            </p:nvSpPr>
            <p:spPr bwMode="auto">
              <a:xfrm>
                <a:off x="4630" y="2610"/>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H</a:t>
                </a:r>
                <a:endParaRPr lang="en-GB">
                  <a:latin typeface="Calibri" pitchFamily="34" charset="0"/>
                </a:endParaRPr>
              </a:p>
            </p:txBody>
          </p:sp>
          <p:sp>
            <p:nvSpPr>
              <p:cNvPr id="128073" name="Rectangle 189"/>
              <p:cNvSpPr>
                <a:spLocks noChangeArrowheads="1"/>
              </p:cNvSpPr>
              <p:nvPr/>
            </p:nvSpPr>
            <p:spPr bwMode="auto">
              <a:xfrm>
                <a:off x="4033" y="2610"/>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H</a:t>
                </a:r>
                <a:endParaRPr lang="en-GB">
                  <a:latin typeface="Calibri" pitchFamily="34" charset="0"/>
                </a:endParaRPr>
              </a:p>
            </p:txBody>
          </p:sp>
          <p:sp>
            <p:nvSpPr>
              <p:cNvPr id="128074" name="Rectangle 190"/>
              <p:cNvSpPr>
                <a:spLocks noChangeArrowheads="1"/>
              </p:cNvSpPr>
              <p:nvPr/>
            </p:nvSpPr>
            <p:spPr bwMode="auto">
              <a:xfrm>
                <a:off x="3745" y="2075"/>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H</a:t>
                </a:r>
                <a:endParaRPr lang="en-GB">
                  <a:latin typeface="Calibri" pitchFamily="34" charset="0"/>
                </a:endParaRPr>
              </a:p>
            </p:txBody>
          </p:sp>
          <p:sp>
            <p:nvSpPr>
              <p:cNvPr id="128075" name="Rectangle 191"/>
              <p:cNvSpPr>
                <a:spLocks noChangeArrowheads="1"/>
              </p:cNvSpPr>
              <p:nvPr/>
            </p:nvSpPr>
            <p:spPr bwMode="auto">
              <a:xfrm>
                <a:off x="3832" y="2075"/>
                <a:ext cx="1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O</a:t>
                </a:r>
                <a:endParaRPr lang="en-GB">
                  <a:latin typeface="Calibri" pitchFamily="34" charset="0"/>
                </a:endParaRPr>
              </a:p>
            </p:txBody>
          </p:sp>
          <p:sp>
            <p:nvSpPr>
              <p:cNvPr id="128076" name="Rectangle 192"/>
              <p:cNvSpPr>
                <a:spLocks noChangeArrowheads="1"/>
              </p:cNvSpPr>
              <p:nvPr/>
            </p:nvSpPr>
            <p:spPr bwMode="auto">
              <a:xfrm>
                <a:off x="4194" y="2575"/>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H</a:t>
                </a:r>
                <a:endParaRPr lang="en-GB">
                  <a:latin typeface="Calibri" pitchFamily="34" charset="0"/>
                </a:endParaRPr>
              </a:p>
            </p:txBody>
          </p:sp>
          <p:sp>
            <p:nvSpPr>
              <p:cNvPr id="128077" name="Rectangle 193"/>
              <p:cNvSpPr>
                <a:spLocks noChangeArrowheads="1"/>
              </p:cNvSpPr>
              <p:nvPr/>
            </p:nvSpPr>
            <p:spPr bwMode="auto">
              <a:xfrm>
                <a:off x="4476" y="2575"/>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H</a:t>
                </a:r>
                <a:endParaRPr lang="en-GB">
                  <a:latin typeface="Calibri" pitchFamily="34" charset="0"/>
                </a:endParaRPr>
              </a:p>
            </p:txBody>
          </p:sp>
        </p:grpSp>
        <p:sp>
          <p:nvSpPr>
            <p:cNvPr id="128007" name="Text Box 194"/>
            <p:cNvSpPr txBox="1">
              <a:spLocks noChangeArrowheads="1"/>
            </p:cNvSpPr>
            <p:nvPr/>
          </p:nvSpPr>
          <p:spPr bwMode="auto">
            <a:xfrm>
              <a:off x="4055" y="2818"/>
              <a:ext cx="76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Acyclovir</a:t>
              </a:r>
            </a:p>
          </p:txBody>
        </p:sp>
        <p:sp>
          <p:nvSpPr>
            <p:cNvPr id="128008" name="Line 195"/>
            <p:cNvSpPr>
              <a:spLocks noChangeShapeType="1"/>
            </p:cNvSpPr>
            <p:nvPr/>
          </p:nvSpPr>
          <p:spPr bwMode="auto">
            <a:xfrm>
              <a:off x="4241" y="1344"/>
              <a:ext cx="272" cy="22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8009" name="Text Box 196"/>
            <p:cNvSpPr txBox="1">
              <a:spLocks noChangeArrowheads="1"/>
            </p:cNvSpPr>
            <p:nvPr/>
          </p:nvSpPr>
          <p:spPr bwMode="auto">
            <a:xfrm>
              <a:off x="3696" y="1040"/>
              <a:ext cx="107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guanine base</a:t>
              </a:r>
              <a:endParaRPr lang="en-GB" sz="1800">
                <a:latin typeface="Comic Sans MS" pitchFamily="66" charset="0"/>
              </a:endParaRPr>
            </a:p>
          </p:txBody>
        </p:sp>
        <p:sp>
          <p:nvSpPr>
            <p:cNvPr id="128010" name="Text Box 197"/>
            <p:cNvSpPr txBox="1">
              <a:spLocks noChangeArrowheads="1"/>
            </p:cNvSpPr>
            <p:nvPr/>
          </p:nvSpPr>
          <p:spPr bwMode="auto">
            <a:xfrm>
              <a:off x="4100" y="3045"/>
              <a:ext cx="12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Drug for Herpes</a:t>
              </a:r>
            </a:p>
          </p:txBody>
        </p:sp>
        <p:sp>
          <p:nvSpPr>
            <p:cNvPr id="128011" name="Text Box 198"/>
            <p:cNvSpPr txBox="1">
              <a:spLocks noChangeArrowheads="1"/>
            </p:cNvSpPr>
            <p:nvPr/>
          </p:nvSpPr>
          <p:spPr bwMode="auto">
            <a:xfrm>
              <a:off x="4852" y="2205"/>
              <a:ext cx="908"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600">
                  <a:solidFill>
                    <a:srgbClr val="3333FF"/>
                  </a:solidFill>
                  <a:latin typeface="Calibri" pitchFamily="34" charset="0"/>
                </a:rPr>
                <a:t>Drawn to show relationship to ribose</a:t>
              </a:r>
            </a:p>
          </p:txBody>
        </p:sp>
      </p:grpSp>
      <p:sp>
        <p:nvSpPr>
          <p:cNvPr id="128003" name="Text Box 199"/>
          <p:cNvSpPr txBox="1">
            <a:spLocks noChangeArrowheads="1"/>
          </p:cNvSpPr>
          <p:nvPr/>
        </p:nvSpPr>
        <p:spPr bwMode="auto">
          <a:xfrm>
            <a:off x="5226050" y="4765675"/>
            <a:ext cx="32210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20000"/>
              </a:lnSpc>
            </a:pPr>
            <a:r>
              <a:rPr lang="en-GB" sz="1800">
                <a:latin typeface="Calibri" pitchFamily="34" charset="0"/>
              </a:rPr>
              <a:t>Cytosine arabinose</a:t>
            </a:r>
          </a:p>
          <a:p>
            <a:pPr eaLnBrk="1" hangingPunct="1">
              <a:lnSpc>
                <a:spcPct val="120000"/>
              </a:lnSpc>
            </a:pPr>
            <a:r>
              <a:rPr lang="en-GB" sz="1800">
                <a:latin typeface="Calibri" pitchFamily="34" charset="0"/>
              </a:rPr>
              <a:t>Used in Chemotherapy</a:t>
            </a:r>
          </a:p>
          <a:p>
            <a:pPr eaLnBrk="1" hangingPunct="1">
              <a:lnSpc>
                <a:spcPct val="120000"/>
              </a:lnSpc>
            </a:pPr>
            <a:endParaRPr lang="en-GB" sz="1800">
              <a:latin typeface="Calibri" pitchFamily="34" charset="0"/>
            </a:endParaRPr>
          </a:p>
        </p:txBody>
      </p:sp>
      <p:sp>
        <p:nvSpPr>
          <p:cNvPr id="128004" name="Text Box 205"/>
          <p:cNvSpPr txBox="1">
            <a:spLocks noChangeArrowheads="1"/>
          </p:cNvSpPr>
          <p:nvPr/>
        </p:nvSpPr>
        <p:spPr bwMode="auto">
          <a:xfrm>
            <a:off x="3632200" y="1466850"/>
            <a:ext cx="2225675" cy="369888"/>
          </a:xfrm>
          <a:prstGeom prst="rect">
            <a:avLst/>
          </a:prstGeom>
          <a:solidFill>
            <a:schemeClr val="bg1"/>
          </a:solidFill>
          <a:ln w="19050">
            <a:solidFill>
              <a:srgbClr val="FF0000"/>
            </a:solidFill>
            <a:miter lim="800000"/>
            <a:headEnd/>
            <a:tailEnd/>
          </a:ln>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Nucleoside analogues</a:t>
            </a:r>
          </a:p>
        </p:txBody>
      </p:sp>
      <p:sp>
        <p:nvSpPr>
          <p:cNvPr id="128005" name="Rectangle 209"/>
          <p:cNvSpPr>
            <a:spLocks noGrp="1" noChangeArrowheads="1"/>
          </p:cNvSpPr>
          <p:nvPr>
            <p:ph type="title"/>
          </p:nvPr>
        </p:nvSpPr>
        <p:spPr>
          <a:xfrm>
            <a:off x="204788" y="122238"/>
            <a:ext cx="8750300" cy="1143000"/>
          </a:xfrm>
        </p:spPr>
        <p:txBody>
          <a:bodyPr/>
          <a:lstStyle/>
          <a:p>
            <a:pPr eaLnBrk="1" hangingPunct="1"/>
            <a:r>
              <a:rPr lang="en-US" smtClean="0">
                <a:solidFill>
                  <a:srgbClr val="800000"/>
                </a:solidFill>
                <a:ea typeface="ＭＳ Ｐゴシック" pitchFamily="34" charset="-128"/>
              </a:rPr>
              <a:t>Drugs used as chain terminators II</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ext Box 4"/>
          <p:cNvSpPr txBox="1">
            <a:spLocks noChangeArrowheads="1"/>
          </p:cNvSpPr>
          <p:nvPr/>
        </p:nvSpPr>
        <p:spPr bwMode="auto">
          <a:xfrm>
            <a:off x="533400" y="1744663"/>
            <a:ext cx="3559175"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Replication begins at discrete</a:t>
            </a:r>
          </a:p>
          <a:p>
            <a:pPr eaLnBrk="1" hangingPunct="1"/>
            <a:r>
              <a:rPr lang="en-GB" sz="1800">
                <a:latin typeface="Calibri" pitchFamily="34" charset="0"/>
              </a:rPr>
              <a:t>points on the DNA molecule</a:t>
            </a:r>
          </a:p>
          <a:p>
            <a:pPr eaLnBrk="1" hangingPunct="1"/>
            <a:r>
              <a:rPr lang="en-GB" sz="1800">
                <a:latin typeface="Calibri" pitchFamily="34" charset="0"/>
              </a:rPr>
              <a:t>called </a:t>
            </a:r>
            <a:r>
              <a:rPr lang="en-GB" sz="1800">
                <a:solidFill>
                  <a:srgbClr val="5B87F2"/>
                </a:solidFill>
                <a:latin typeface="Calibri" pitchFamily="34" charset="0"/>
              </a:rPr>
              <a:t>origin of replication</a:t>
            </a:r>
            <a:r>
              <a:rPr lang="en-GB" sz="1800">
                <a:latin typeface="Calibri" pitchFamily="34" charset="0"/>
              </a:rPr>
              <a:t>.</a:t>
            </a:r>
            <a:endParaRPr lang="en-US" sz="1800">
              <a:latin typeface="Calibri" pitchFamily="34" charset="0"/>
            </a:endParaRPr>
          </a:p>
        </p:txBody>
      </p:sp>
      <p:grpSp>
        <p:nvGrpSpPr>
          <p:cNvPr id="2" name="Group 14"/>
          <p:cNvGrpSpPr>
            <a:grpSpLocks/>
          </p:cNvGrpSpPr>
          <p:nvPr/>
        </p:nvGrpSpPr>
        <p:grpSpPr bwMode="auto">
          <a:xfrm>
            <a:off x="533400" y="381000"/>
            <a:ext cx="8408988" cy="6248400"/>
            <a:chOff x="336" y="240"/>
            <a:chExt cx="5297" cy="3936"/>
          </a:xfrm>
        </p:grpSpPr>
        <p:pic>
          <p:nvPicPr>
            <p:cNvPr id="1300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4" y="240"/>
              <a:ext cx="1995" cy="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Text Box 5"/>
            <p:cNvSpPr txBox="1">
              <a:spLocks noChangeArrowheads="1"/>
            </p:cNvSpPr>
            <p:nvPr/>
          </p:nvSpPr>
          <p:spPr bwMode="auto">
            <a:xfrm>
              <a:off x="336" y="1867"/>
              <a:ext cx="2275"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The site of DNA synthesis is called a </a:t>
              </a:r>
              <a:r>
                <a:rPr lang="en-GB" sz="1800">
                  <a:solidFill>
                    <a:srgbClr val="00CC00"/>
                  </a:solidFill>
                  <a:latin typeface="Calibri" pitchFamily="34" charset="0"/>
                </a:rPr>
                <a:t>replication fork</a:t>
              </a:r>
              <a:r>
                <a:rPr lang="en-GB" sz="1800">
                  <a:latin typeface="Calibri" pitchFamily="34" charset="0"/>
                </a:rPr>
                <a:t>: the fork moves along during the</a:t>
              </a:r>
            </a:p>
            <a:p>
              <a:pPr eaLnBrk="1" hangingPunct="1"/>
              <a:r>
                <a:rPr lang="en-GB" sz="1800">
                  <a:latin typeface="Calibri" pitchFamily="34" charset="0"/>
                </a:rPr>
                <a:t>process. </a:t>
              </a:r>
              <a:endParaRPr lang="en-US" sz="1800">
                <a:latin typeface="Calibri" pitchFamily="34" charset="0"/>
              </a:endParaRPr>
            </a:p>
          </p:txBody>
        </p:sp>
        <p:sp>
          <p:nvSpPr>
            <p:cNvPr id="130054" name="Text Box 6"/>
            <p:cNvSpPr txBox="1">
              <a:spLocks noChangeArrowheads="1"/>
            </p:cNvSpPr>
            <p:nvPr/>
          </p:nvSpPr>
          <p:spPr bwMode="auto">
            <a:xfrm>
              <a:off x="2704" y="2097"/>
              <a:ext cx="1156"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b="1">
                  <a:solidFill>
                    <a:srgbClr val="00CC00"/>
                  </a:solidFill>
                </a:rPr>
                <a:t>replication fork</a:t>
              </a:r>
              <a:endParaRPr lang="en-US" sz="1800" b="1">
                <a:solidFill>
                  <a:srgbClr val="00CC00"/>
                </a:solidFill>
              </a:endParaRPr>
            </a:p>
          </p:txBody>
        </p:sp>
        <p:sp>
          <p:nvSpPr>
            <p:cNvPr id="130055" name="Text Box 7"/>
            <p:cNvSpPr txBox="1">
              <a:spLocks noChangeArrowheads="1"/>
            </p:cNvSpPr>
            <p:nvPr/>
          </p:nvSpPr>
          <p:spPr bwMode="auto">
            <a:xfrm>
              <a:off x="4740" y="2140"/>
              <a:ext cx="7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sz="1800" b="1">
                  <a:solidFill>
                    <a:srgbClr val="FF3300"/>
                  </a:solidFill>
                </a:rPr>
                <a:t>template </a:t>
              </a:r>
            </a:p>
            <a:p>
              <a:pPr algn="r" eaLnBrk="1" hangingPunct="1"/>
              <a:r>
                <a:rPr lang="en-GB" sz="1800" b="1">
                  <a:solidFill>
                    <a:srgbClr val="FF3300"/>
                  </a:solidFill>
                </a:rPr>
                <a:t>strand</a:t>
              </a:r>
              <a:endParaRPr lang="en-US" sz="1800" b="1">
                <a:solidFill>
                  <a:srgbClr val="FF3300"/>
                </a:solidFill>
              </a:endParaRPr>
            </a:p>
          </p:txBody>
        </p:sp>
        <p:sp>
          <p:nvSpPr>
            <p:cNvPr id="130056" name="Text Box 8"/>
            <p:cNvSpPr txBox="1">
              <a:spLocks noChangeArrowheads="1"/>
            </p:cNvSpPr>
            <p:nvPr/>
          </p:nvSpPr>
          <p:spPr bwMode="auto">
            <a:xfrm>
              <a:off x="4736" y="2969"/>
              <a:ext cx="8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b="1">
                  <a:solidFill>
                    <a:srgbClr val="0066FF"/>
                  </a:solidFill>
                </a:rPr>
                <a:t>new strand</a:t>
              </a:r>
              <a:endParaRPr lang="en-US" sz="1800" b="1">
                <a:solidFill>
                  <a:srgbClr val="0066FF"/>
                </a:solidFill>
              </a:endParaRPr>
            </a:p>
          </p:txBody>
        </p:sp>
        <p:sp>
          <p:nvSpPr>
            <p:cNvPr id="130057" name="Text Box 9"/>
            <p:cNvSpPr txBox="1">
              <a:spLocks noChangeArrowheads="1"/>
            </p:cNvSpPr>
            <p:nvPr/>
          </p:nvSpPr>
          <p:spPr bwMode="auto">
            <a:xfrm>
              <a:off x="336" y="2875"/>
              <a:ext cx="2352"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The two daughter molecules </a:t>
              </a:r>
            </a:p>
            <a:p>
              <a:pPr eaLnBrk="1" hangingPunct="1"/>
              <a:r>
                <a:rPr lang="en-GB" sz="1800">
                  <a:latin typeface="Calibri" pitchFamily="34" charset="0"/>
                </a:rPr>
                <a:t>are identical, each containing an </a:t>
              </a:r>
              <a:r>
                <a:rPr lang="en-GB" sz="1800">
                  <a:solidFill>
                    <a:srgbClr val="FF3300"/>
                  </a:solidFill>
                  <a:latin typeface="Calibri" pitchFamily="34" charset="0"/>
                </a:rPr>
                <a:t>old </a:t>
              </a:r>
              <a:r>
                <a:rPr lang="en-GB" sz="1800">
                  <a:latin typeface="Calibri" pitchFamily="34" charset="0"/>
                </a:rPr>
                <a:t>and a </a:t>
              </a:r>
              <a:r>
                <a:rPr lang="en-GB" sz="1800">
                  <a:solidFill>
                    <a:srgbClr val="0066FF"/>
                  </a:solidFill>
                  <a:latin typeface="Calibri" pitchFamily="34" charset="0"/>
                </a:rPr>
                <a:t>new strand</a:t>
              </a:r>
              <a:r>
                <a:rPr lang="en-GB" sz="1800">
                  <a:latin typeface="Calibri" pitchFamily="34" charset="0"/>
                </a:rPr>
                <a:t>. </a:t>
              </a:r>
              <a:endParaRPr lang="en-US" sz="1800">
                <a:latin typeface="Calibri" pitchFamily="34" charset="0"/>
              </a:endParaRPr>
            </a:p>
          </p:txBody>
        </p:sp>
        <p:grpSp>
          <p:nvGrpSpPr>
            <p:cNvPr id="130058" name="Group 10"/>
            <p:cNvGrpSpPr>
              <a:grpSpLocks/>
            </p:cNvGrpSpPr>
            <p:nvPr/>
          </p:nvGrpSpPr>
          <p:grpSpPr bwMode="auto">
            <a:xfrm>
              <a:off x="4608" y="768"/>
              <a:ext cx="1025" cy="1152"/>
              <a:chOff x="4512" y="768"/>
              <a:chExt cx="1025" cy="1152"/>
            </a:xfrm>
          </p:grpSpPr>
          <p:sp>
            <p:nvSpPr>
              <p:cNvPr id="130059" name="AutoShape 11"/>
              <p:cNvSpPr>
                <a:spLocks noChangeArrowheads="1"/>
              </p:cNvSpPr>
              <p:nvPr/>
            </p:nvSpPr>
            <p:spPr bwMode="auto">
              <a:xfrm flipV="1">
                <a:off x="4512" y="768"/>
                <a:ext cx="240" cy="1152"/>
              </a:xfrm>
              <a:prstGeom prst="downArrow">
                <a:avLst>
                  <a:gd name="adj1" fmla="val 50000"/>
                  <a:gd name="adj2" fmla="val 120000"/>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30060" name="Text Box 12"/>
              <p:cNvSpPr txBox="1">
                <a:spLocks noChangeArrowheads="1"/>
              </p:cNvSpPr>
              <p:nvPr/>
            </p:nvSpPr>
            <p:spPr bwMode="auto">
              <a:xfrm>
                <a:off x="4752" y="890"/>
                <a:ext cx="785"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600"/>
                  <a:t>Replication </a:t>
                </a:r>
              </a:p>
              <a:p>
                <a:pPr eaLnBrk="1" hangingPunct="1"/>
                <a:r>
                  <a:rPr lang="en-GB" sz="1600"/>
                  <a:t>proceeds </a:t>
                </a:r>
              </a:p>
              <a:p>
                <a:pPr eaLnBrk="1" hangingPunct="1"/>
                <a:r>
                  <a:rPr lang="en-GB" sz="1600"/>
                  <a:t>in this </a:t>
                </a:r>
              </a:p>
              <a:p>
                <a:pPr eaLnBrk="1" hangingPunct="1"/>
                <a:r>
                  <a:rPr lang="en-GB" sz="1600"/>
                  <a:t>direction:</a:t>
                </a:r>
              </a:p>
              <a:p>
                <a:pPr eaLnBrk="1" hangingPunct="1"/>
                <a:r>
                  <a:rPr lang="en-GB" sz="1600"/>
                  <a:t>movement </a:t>
                </a:r>
              </a:p>
              <a:p>
                <a:pPr eaLnBrk="1" hangingPunct="1"/>
                <a:r>
                  <a:rPr lang="en-GB" sz="1600"/>
                  <a:t>of the fork</a:t>
                </a:r>
                <a:endParaRPr lang="en-US" sz="1600"/>
              </a:p>
            </p:txBody>
          </p:sp>
        </p:grpSp>
      </p:grpSp>
      <p:sp>
        <p:nvSpPr>
          <p:cNvPr id="130051" name="Rectangle 2"/>
          <p:cNvSpPr>
            <a:spLocks noGrp="1" noChangeArrowheads="1"/>
          </p:cNvSpPr>
          <p:nvPr>
            <p:ph type="title"/>
          </p:nvPr>
        </p:nvSpPr>
        <p:spPr>
          <a:xfrm>
            <a:off x="-596900" y="101600"/>
            <a:ext cx="7772400" cy="1143000"/>
          </a:xfrm>
        </p:spPr>
        <p:txBody>
          <a:bodyPr/>
          <a:lstStyle/>
          <a:p>
            <a:pPr eaLnBrk="1" hangingPunct="1"/>
            <a:r>
              <a:rPr lang="en-US" smtClean="0">
                <a:solidFill>
                  <a:srgbClr val="800000"/>
                </a:solidFill>
                <a:ea typeface="ＭＳ Ｐゴシック" pitchFamily="34" charset="-128"/>
              </a:rPr>
              <a:t>The replication fork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1625600"/>
            <a:ext cx="66802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8" name="Rectangle 2"/>
          <p:cNvSpPr>
            <a:spLocks noGrp="1" noChangeArrowheads="1"/>
          </p:cNvSpPr>
          <p:nvPr>
            <p:ph type="title"/>
          </p:nvPr>
        </p:nvSpPr>
        <p:spPr/>
        <p:txBody>
          <a:bodyPr/>
          <a:lstStyle/>
          <a:p>
            <a:pPr eaLnBrk="1" hangingPunct="1"/>
            <a:r>
              <a:rPr lang="en-US" smtClean="0">
                <a:solidFill>
                  <a:srgbClr val="800000"/>
                </a:solidFill>
                <a:ea typeface="ＭＳ Ｐゴシック" pitchFamily="34" charset="-128"/>
              </a:rPr>
              <a:t>Asymmetry of replication fork</a:t>
            </a:r>
          </a:p>
        </p:txBody>
      </p:sp>
      <p:sp>
        <p:nvSpPr>
          <p:cNvPr id="132099" name="Text Box 5"/>
          <p:cNvSpPr txBox="1">
            <a:spLocks noChangeArrowheads="1"/>
          </p:cNvSpPr>
          <p:nvPr/>
        </p:nvSpPr>
        <p:spPr bwMode="auto">
          <a:xfrm>
            <a:off x="733425" y="5226050"/>
            <a:ext cx="7940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The templates for the two new daughter strands have </a:t>
            </a:r>
            <a:r>
              <a:rPr lang="en-US" sz="1800">
                <a:solidFill>
                  <a:srgbClr val="ED181E"/>
                </a:solidFill>
                <a:latin typeface="Calibri" pitchFamily="34" charset="0"/>
              </a:rPr>
              <a:t>opposite orientations</a:t>
            </a:r>
            <a:r>
              <a:rPr lang="en-US" sz="1800">
                <a:latin typeface="Calibri" pitchFamily="34" charset="0"/>
              </a:rPr>
              <a:t>: 3</a:t>
            </a:r>
            <a:r>
              <a:rPr lang="ja-JP" altLang="en-US" sz="1800">
                <a:latin typeface="Calibri" pitchFamily="34" charset="0"/>
              </a:rPr>
              <a:t>’</a:t>
            </a:r>
            <a:r>
              <a:rPr lang="en-US" altLang="ja-JP" sz="1800">
                <a:latin typeface="Calibri" pitchFamily="34" charset="0"/>
              </a:rPr>
              <a:t> to 5</a:t>
            </a:r>
            <a:r>
              <a:rPr lang="ja-JP" altLang="en-US" sz="1800">
                <a:latin typeface="Calibri" pitchFamily="34" charset="0"/>
              </a:rPr>
              <a:t>’</a:t>
            </a:r>
            <a:r>
              <a:rPr lang="en-US" altLang="ja-JP" sz="1800">
                <a:latin typeface="Calibri" pitchFamily="34" charset="0"/>
              </a:rPr>
              <a:t> and 5</a:t>
            </a:r>
            <a:r>
              <a:rPr lang="ja-JP" altLang="en-US" sz="1800">
                <a:latin typeface="Calibri" pitchFamily="34" charset="0"/>
              </a:rPr>
              <a:t>’</a:t>
            </a:r>
            <a:r>
              <a:rPr lang="en-US" altLang="ja-JP" sz="1800">
                <a:latin typeface="Calibri" pitchFamily="34" charset="0"/>
              </a:rPr>
              <a:t> to 3</a:t>
            </a:r>
            <a:r>
              <a:rPr lang="ja-JP" altLang="en-US" sz="1800">
                <a:latin typeface="Calibri" pitchFamily="34" charset="0"/>
              </a:rPr>
              <a:t>’</a:t>
            </a:r>
            <a:endParaRPr lang="en-US" sz="1800">
              <a:latin typeface="Calibri" pitchFamily="34" charset="0"/>
            </a:endParaRPr>
          </a:p>
        </p:txBody>
      </p:sp>
      <p:sp>
        <p:nvSpPr>
          <p:cNvPr id="132100" name="Text Box 6"/>
          <p:cNvSpPr txBox="1">
            <a:spLocks noChangeArrowheads="1"/>
          </p:cNvSpPr>
          <p:nvPr/>
        </p:nvSpPr>
        <p:spPr bwMode="auto">
          <a:xfrm>
            <a:off x="1279525" y="4133850"/>
            <a:ext cx="3128963"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Direction of replication fork movement</a:t>
            </a:r>
          </a:p>
        </p:txBody>
      </p:sp>
      <p:sp>
        <p:nvSpPr>
          <p:cNvPr id="132101" name="Text Box 7"/>
          <p:cNvSpPr txBox="1">
            <a:spLocks noChangeArrowheads="1"/>
          </p:cNvSpPr>
          <p:nvPr/>
        </p:nvSpPr>
        <p:spPr bwMode="auto">
          <a:xfrm>
            <a:off x="1724025" y="1835150"/>
            <a:ext cx="1871663"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Parental DNA helix</a:t>
            </a:r>
          </a:p>
        </p:txBody>
      </p:sp>
      <p:sp>
        <p:nvSpPr>
          <p:cNvPr id="132102" name="Text Box 8"/>
          <p:cNvSpPr txBox="1">
            <a:spLocks noChangeArrowheads="1"/>
          </p:cNvSpPr>
          <p:nvPr/>
        </p:nvSpPr>
        <p:spPr bwMode="auto">
          <a:xfrm>
            <a:off x="4962525" y="2482850"/>
            <a:ext cx="2417763"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Newly synthesised strands</a:t>
            </a:r>
          </a:p>
        </p:txBody>
      </p:sp>
      <p:sp>
        <p:nvSpPr>
          <p:cNvPr id="132103" name="Text Box 9"/>
          <p:cNvSpPr txBox="1">
            <a:spLocks noChangeArrowheads="1"/>
          </p:cNvSpPr>
          <p:nvPr/>
        </p:nvSpPr>
        <p:spPr bwMode="auto">
          <a:xfrm>
            <a:off x="1127125" y="2482850"/>
            <a:ext cx="411163"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t>5</a:t>
            </a:r>
            <a:r>
              <a:rPr lang="ja-JP" altLang="en-US" sz="1600"/>
              <a:t>’</a:t>
            </a:r>
            <a:endParaRPr lang="en-US" sz="1600"/>
          </a:p>
        </p:txBody>
      </p:sp>
      <p:sp>
        <p:nvSpPr>
          <p:cNvPr id="132104" name="Text Box 10"/>
          <p:cNvSpPr txBox="1">
            <a:spLocks noChangeArrowheads="1"/>
          </p:cNvSpPr>
          <p:nvPr/>
        </p:nvSpPr>
        <p:spPr bwMode="auto">
          <a:xfrm>
            <a:off x="7477125" y="2038350"/>
            <a:ext cx="411163"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solidFill>
                  <a:srgbClr val="ED181E"/>
                </a:solidFill>
              </a:rPr>
              <a:t>5</a:t>
            </a:r>
            <a:r>
              <a:rPr lang="ja-JP" altLang="en-US" sz="1600">
                <a:solidFill>
                  <a:srgbClr val="ED181E"/>
                </a:solidFill>
              </a:rPr>
              <a:t>’</a:t>
            </a:r>
            <a:endParaRPr lang="en-US" sz="1600">
              <a:solidFill>
                <a:srgbClr val="ED181E"/>
              </a:solidFill>
            </a:endParaRPr>
          </a:p>
        </p:txBody>
      </p:sp>
      <p:sp>
        <p:nvSpPr>
          <p:cNvPr id="132105" name="Text Box 11"/>
          <p:cNvSpPr txBox="1">
            <a:spLocks noChangeArrowheads="1"/>
          </p:cNvSpPr>
          <p:nvPr/>
        </p:nvSpPr>
        <p:spPr bwMode="auto">
          <a:xfrm>
            <a:off x="7477125" y="3524250"/>
            <a:ext cx="411163"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t>5</a:t>
            </a:r>
            <a:r>
              <a:rPr lang="ja-JP" altLang="en-US" sz="1600"/>
              <a:t>’</a:t>
            </a:r>
            <a:endParaRPr lang="en-US" sz="1600"/>
          </a:p>
        </p:txBody>
      </p:sp>
      <p:sp>
        <p:nvSpPr>
          <p:cNvPr id="132106" name="Text Box 12"/>
          <p:cNvSpPr txBox="1">
            <a:spLocks noChangeArrowheads="1"/>
          </p:cNvSpPr>
          <p:nvPr/>
        </p:nvSpPr>
        <p:spPr bwMode="auto">
          <a:xfrm>
            <a:off x="1127125" y="2774950"/>
            <a:ext cx="411163"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t>3</a:t>
            </a:r>
            <a:r>
              <a:rPr lang="ja-JP" altLang="en-US" sz="1600"/>
              <a:t>’</a:t>
            </a:r>
            <a:endParaRPr lang="en-US" sz="1600"/>
          </a:p>
        </p:txBody>
      </p:sp>
      <p:sp>
        <p:nvSpPr>
          <p:cNvPr id="132107" name="Text Box 13"/>
          <p:cNvSpPr txBox="1">
            <a:spLocks noChangeArrowheads="1"/>
          </p:cNvSpPr>
          <p:nvPr/>
        </p:nvSpPr>
        <p:spPr bwMode="auto">
          <a:xfrm>
            <a:off x="7477125" y="1708150"/>
            <a:ext cx="411163"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t>3</a:t>
            </a:r>
            <a:r>
              <a:rPr lang="ja-JP" altLang="en-US" sz="1600"/>
              <a:t>’</a:t>
            </a:r>
            <a:endParaRPr lang="en-US" sz="1600"/>
          </a:p>
        </p:txBody>
      </p:sp>
      <p:sp>
        <p:nvSpPr>
          <p:cNvPr id="132108" name="Text Box 14"/>
          <p:cNvSpPr txBox="1">
            <a:spLocks noChangeArrowheads="1"/>
          </p:cNvSpPr>
          <p:nvPr/>
        </p:nvSpPr>
        <p:spPr bwMode="auto">
          <a:xfrm>
            <a:off x="4695825" y="2038350"/>
            <a:ext cx="411163"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solidFill>
                  <a:srgbClr val="ED181E"/>
                </a:solidFill>
              </a:rPr>
              <a:t>3</a:t>
            </a:r>
            <a:r>
              <a:rPr lang="ja-JP" altLang="en-US" sz="1600">
                <a:solidFill>
                  <a:srgbClr val="ED181E"/>
                </a:solidFill>
              </a:rPr>
              <a:t>’</a:t>
            </a:r>
            <a:endParaRPr lang="en-US" sz="1600"/>
          </a:p>
        </p:txBody>
      </p:sp>
      <p:sp>
        <p:nvSpPr>
          <p:cNvPr id="132109" name="Text Box 15"/>
          <p:cNvSpPr txBox="1">
            <a:spLocks noChangeArrowheads="1"/>
          </p:cNvSpPr>
          <p:nvPr/>
        </p:nvSpPr>
        <p:spPr bwMode="auto">
          <a:xfrm>
            <a:off x="7477125" y="3194050"/>
            <a:ext cx="411163"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solidFill>
                  <a:srgbClr val="3333FF"/>
                </a:solidFill>
              </a:rPr>
              <a:t>3</a:t>
            </a:r>
            <a:r>
              <a:rPr lang="ja-JP" altLang="en-US" sz="1600">
                <a:solidFill>
                  <a:srgbClr val="3333FF"/>
                </a:solidFill>
              </a:rPr>
              <a:t>’</a:t>
            </a:r>
            <a:endParaRPr lang="en-US" sz="1600">
              <a:solidFill>
                <a:srgbClr val="3333FF"/>
              </a:solidFill>
            </a:endParaRPr>
          </a:p>
        </p:txBody>
      </p:sp>
      <p:sp>
        <p:nvSpPr>
          <p:cNvPr id="132110" name="Text Box 16"/>
          <p:cNvSpPr txBox="1">
            <a:spLocks noChangeArrowheads="1"/>
          </p:cNvSpPr>
          <p:nvPr/>
        </p:nvSpPr>
        <p:spPr bwMode="auto">
          <a:xfrm>
            <a:off x="4708525" y="3232150"/>
            <a:ext cx="411163"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solidFill>
                  <a:srgbClr val="3333FF"/>
                </a:solidFill>
              </a:rPr>
              <a:t>5</a:t>
            </a:r>
            <a:r>
              <a:rPr lang="ja-JP" altLang="en-US" sz="1600">
                <a:solidFill>
                  <a:srgbClr val="3333FF"/>
                </a:solidFill>
              </a:rPr>
              <a:t>’</a:t>
            </a:r>
            <a:endParaRPr lang="en-US" sz="1600">
              <a:solidFill>
                <a:srgbClr val="3333FF"/>
              </a:solidFill>
            </a:endParaRPr>
          </a:p>
        </p:txBody>
      </p:sp>
      <p:sp>
        <p:nvSpPr>
          <p:cNvPr id="132111" name="Rectangle 17"/>
          <p:cNvSpPr>
            <a:spLocks noChangeArrowheads="1"/>
          </p:cNvSpPr>
          <p:nvPr/>
        </p:nvSpPr>
        <p:spPr bwMode="auto">
          <a:xfrm>
            <a:off x="5105400" y="3327400"/>
            <a:ext cx="2336800" cy="139700"/>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ser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63" y="2030413"/>
            <a:ext cx="1714500" cy="1174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30" name="Text Box 3"/>
          <p:cNvSpPr txBox="1">
            <a:spLocks noChangeArrowheads="1"/>
          </p:cNvSpPr>
          <p:nvPr/>
        </p:nvSpPr>
        <p:spPr bwMode="auto">
          <a:xfrm>
            <a:off x="1431925" y="3349625"/>
            <a:ext cx="160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Serine: S; Ser</a:t>
            </a:r>
          </a:p>
        </p:txBody>
      </p:sp>
      <p:sp>
        <p:nvSpPr>
          <p:cNvPr id="22531" name="Text Box 4"/>
          <p:cNvSpPr txBox="1">
            <a:spLocks noChangeArrowheads="1"/>
          </p:cNvSpPr>
          <p:nvPr/>
        </p:nvSpPr>
        <p:spPr bwMode="auto">
          <a:xfrm>
            <a:off x="1025525" y="407988"/>
            <a:ext cx="7121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3600" i="1">
                <a:solidFill>
                  <a:srgbClr val="953735"/>
                </a:solidFill>
                <a:latin typeface="Calibri" pitchFamily="34" charset="0"/>
              </a:rPr>
              <a:t>Amino acids with Polar (hydrophillic)</a:t>
            </a:r>
          </a:p>
          <a:p>
            <a:pPr algn="ctr" eaLnBrk="1" hangingPunct="1"/>
            <a:r>
              <a:rPr lang="en-GB" sz="3600" i="1">
                <a:solidFill>
                  <a:srgbClr val="953735"/>
                </a:solidFill>
                <a:latin typeface="Calibri" pitchFamily="34" charset="0"/>
              </a:rPr>
              <a:t>Sidechains - II</a:t>
            </a:r>
          </a:p>
        </p:txBody>
      </p:sp>
      <p:pic>
        <p:nvPicPr>
          <p:cNvPr id="22532" name="Picture 5" descr="threon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163" y="2090738"/>
            <a:ext cx="1600200" cy="1165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33" name="Text Box 6"/>
          <p:cNvSpPr txBox="1">
            <a:spLocks noChangeArrowheads="1"/>
          </p:cNvSpPr>
          <p:nvPr/>
        </p:nvSpPr>
        <p:spPr bwMode="auto">
          <a:xfrm>
            <a:off x="5392738" y="3343275"/>
            <a:ext cx="194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Threonine: T; Thr</a:t>
            </a:r>
          </a:p>
        </p:txBody>
      </p:sp>
      <p:pic>
        <p:nvPicPr>
          <p:cNvPr id="22534" name="Picture 7" descr="tyros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25" y="4143375"/>
            <a:ext cx="2403475" cy="1312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35" name="Picture 8" descr="tyr3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125" y="4132263"/>
            <a:ext cx="1516063"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9" descr="ser3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5063" y="2011363"/>
            <a:ext cx="13954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0" descr="thr3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0013" y="2079625"/>
            <a:ext cx="1270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11"/>
          <p:cNvSpPr txBox="1">
            <a:spLocks noChangeArrowheads="1"/>
          </p:cNvSpPr>
          <p:nvPr/>
        </p:nvSpPr>
        <p:spPr bwMode="auto">
          <a:xfrm>
            <a:off x="1514475" y="5541963"/>
            <a:ext cx="179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Tyrosine: T; Thr</a:t>
            </a:r>
          </a:p>
        </p:txBody>
      </p:sp>
      <p:pic>
        <p:nvPicPr>
          <p:cNvPr id="22539" name="Picture 12" descr="tr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4413" y="4187825"/>
            <a:ext cx="2236787" cy="1211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40" name="Picture 13" descr="trp3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54850" y="4170363"/>
            <a:ext cx="1427163"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 Box 14"/>
          <p:cNvSpPr txBox="1">
            <a:spLocks noChangeArrowheads="1"/>
          </p:cNvSpPr>
          <p:nvPr/>
        </p:nvSpPr>
        <p:spPr bwMode="auto">
          <a:xfrm>
            <a:off x="5778500" y="5427663"/>
            <a:ext cx="215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Tryptophan: W; Trp</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749300" y="123825"/>
            <a:ext cx="7772400" cy="1143000"/>
          </a:xfrm>
        </p:spPr>
        <p:txBody>
          <a:bodyPr/>
          <a:lstStyle/>
          <a:p>
            <a:pPr eaLnBrk="1" hangingPunct="1"/>
            <a:r>
              <a:rPr lang="en-US" smtClean="0">
                <a:solidFill>
                  <a:srgbClr val="800000"/>
                </a:solidFill>
                <a:ea typeface="ＭＳ Ｐゴシック" pitchFamily="34" charset="-128"/>
              </a:rPr>
              <a:t>Leading and lagging strands</a:t>
            </a:r>
          </a:p>
        </p:txBody>
      </p:sp>
      <p:sp>
        <p:nvSpPr>
          <p:cNvPr id="134146" name="Line 3"/>
          <p:cNvSpPr>
            <a:spLocks noChangeShapeType="1"/>
          </p:cNvSpPr>
          <p:nvPr/>
        </p:nvSpPr>
        <p:spPr bwMode="auto">
          <a:xfrm>
            <a:off x="749300" y="2679700"/>
            <a:ext cx="3060700" cy="0"/>
          </a:xfrm>
          <a:prstGeom prst="line">
            <a:avLst/>
          </a:prstGeom>
          <a:noFill/>
          <a:ln w="101600">
            <a:solidFill>
              <a:srgbClr val="FF9D18"/>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34147" name="Line 4"/>
          <p:cNvSpPr>
            <a:spLocks noChangeShapeType="1"/>
          </p:cNvSpPr>
          <p:nvPr/>
        </p:nvSpPr>
        <p:spPr bwMode="auto">
          <a:xfrm>
            <a:off x="749300" y="3060700"/>
            <a:ext cx="3060700" cy="0"/>
          </a:xfrm>
          <a:prstGeom prst="line">
            <a:avLst/>
          </a:prstGeom>
          <a:noFill/>
          <a:ln w="101600">
            <a:solidFill>
              <a:srgbClr val="FF9D18"/>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34148" name="Line 6"/>
          <p:cNvSpPr>
            <a:spLocks noChangeShapeType="1"/>
          </p:cNvSpPr>
          <p:nvPr/>
        </p:nvSpPr>
        <p:spPr bwMode="auto">
          <a:xfrm>
            <a:off x="3797300" y="3048000"/>
            <a:ext cx="2413000" cy="1447800"/>
          </a:xfrm>
          <a:prstGeom prst="line">
            <a:avLst/>
          </a:prstGeom>
          <a:noFill/>
          <a:ln w="101600">
            <a:solidFill>
              <a:srgbClr val="FF9D18"/>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34149" name="Text Box 7"/>
          <p:cNvSpPr txBox="1">
            <a:spLocks noChangeArrowheads="1"/>
          </p:cNvSpPr>
          <p:nvPr/>
        </p:nvSpPr>
        <p:spPr bwMode="auto">
          <a:xfrm>
            <a:off x="250825" y="2479675"/>
            <a:ext cx="4143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5</a:t>
            </a:r>
            <a:r>
              <a:rPr lang="ja-JP" altLang="en-US" sz="1800">
                <a:latin typeface="Calibri" pitchFamily="34" charset="0"/>
              </a:rPr>
              <a:t>’</a:t>
            </a:r>
            <a:endParaRPr lang="en-US" sz="1800">
              <a:latin typeface="Calibri" pitchFamily="34" charset="0"/>
            </a:endParaRPr>
          </a:p>
        </p:txBody>
      </p:sp>
      <p:sp>
        <p:nvSpPr>
          <p:cNvPr id="134150" name="Text Box 8"/>
          <p:cNvSpPr txBox="1">
            <a:spLocks noChangeArrowheads="1"/>
          </p:cNvSpPr>
          <p:nvPr/>
        </p:nvSpPr>
        <p:spPr bwMode="auto">
          <a:xfrm>
            <a:off x="238125" y="2898775"/>
            <a:ext cx="4143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3</a:t>
            </a:r>
            <a:r>
              <a:rPr lang="ja-JP" altLang="en-US" sz="1800">
                <a:latin typeface="Calibri" pitchFamily="34" charset="0"/>
              </a:rPr>
              <a:t>’</a:t>
            </a:r>
            <a:endParaRPr lang="en-US" sz="1800">
              <a:latin typeface="Calibri" pitchFamily="34" charset="0"/>
            </a:endParaRPr>
          </a:p>
        </p:txBody>
      </p:sp>
      <p:sp>
        <p:nvSpPr>
          <p:cNvPr id="134151" name="Text Box 9"/>
          <p:cNvSpPr txBox="1">
            <a:spLocks noChangeArrowheads="1"/>
          </p:cNvSpPr>
          <p:nvPr/>
        </p:nvSpPr>
        <p:spPr bwMode="auto">
          <a:xfrm>
            <a:off x="6346825" y="904875"/>
            <a:ext cx="4143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3</a:t>
            </a:r>
            <a:r>
              <a:rPr lang="ja-JP" altLang="en-US" sz="1800">
                <a:latin typeface="Calibri" pitchFamily="34" charset="0"/>
              </a:rPr>
              <a:t>’</a:t>
            </a:r>
            <a:endParaRPr lang="en-US" sz="1800">
              <a:latin typeface="Calibri" pitchFamily="34" charset="0"/>
            </a:endParaRPr>
          </a:p>
        </p:txBody>
      </p:sp>
      <p:sp>
        <p:nvSpPr>
          <p:cNvPr id="134152" name="Line 21"/>
          <p:cNvSpPr>
            <a:spLocks noChangeShapeType="1"/>
          </p:cNvSpPr>
          <p:nvPr/>
        </p:nvSpPr>
        <p:spPr bwMode="auto">
          <a:xfrm flipH="1">
            <a:off x="3784600" y="1244600"/>
            <a:ext cx="2413000" cy="1447800"/>
          </a:xfrm>
          <a:prstGeom prst="line">
            <a:avLst/>
          </a:prstGeom>
          <a:noFill/>
          <a:ln w="101600">
            <a:solidFill>
              <a:srgbClr val="FF9D18"/>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34153" name="Text Box 23"/>
          <p:cNvSpPr txBox="1">
            <a:spLocks noChangeArrowheads="1"/>
          </p:cNvSpPr>
          <p:nvPr/>
        </p:nvSpPr>
        <p:spPr bwMode="auto">
          <a:xfrm>
            <a:off x="6308725" y="4460875"/>
            <a:ext cx="4143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5</a:t>
            </a:r>
            <a:r>
              <a:rPr lang="ja-JP" altLang="en-US" sz="1800">
                <a:latin typeface="Calibri" pitchFamily="34" charset="0"/>
              </a:rPr>
              <a:t>’</a:t>
            </a:r>
            <a:endParaRPr lang="en-US" sz="1800">
              <a:latin typeface="Calibri" pitchFamily="34" charset="0"/>
            </a:endParaRPr>
          </a:p>
        </p:txBody>
      </p:sp>
      <p:sp>
        <p:nvSpPr>
          <p:cNvPr id="134154" name="Text Box 25"/>
          <p:cNvSpPr txBox="1">
            <a:spLocks noChangeArrowheads="1"/>
          </p:cNvSpPr>
          <p:nvPr/>
        </p:nvSpPr>
        <p:spPr bwMode="auto">
          <a:xfrm>
            <a:off x="893763" y="5070475"/>
            <a:ext cx="685323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The replication fork is asymmetric. Both strands are synthesised in a 5</a:t>
            </a:r>
            <a:r>
              <a:rPr lang="ja-JP" altLang="en-US" sz="1800">
                <a:latin typeface="Calibri" pitchFamily="34" charset="0"/>
              </a:rPr>
              <a:t>’</a:t>
            </a:r>
            <a:r>
              <a:rPr lang="en-US" altLang="ja-JP" sz="1800">
                <a:latin typeface="Calibri" pitchFamily="34" charset="0"/>
              </a:rPr>
              <a:t>-3</a:t>
            </a:r>
            <a:r>
              <a:rPr lang="ja-JP" altLang="en-US" sz="1800">
                <a:latin typeface="Calibri" pitchFamily="34" charset="0"/>
              </a:rPr>
              <a:t>’</a:t>
            </a:r>
            <a:r>
              <a:rPr lang="en-US" altLang="ja-JP" sz="1800">
                <a:latin typeface="Calibri" pitchFamily="34" charset="0"/>
              </a:rPr>
              <a:t> direction. The leading strand is synthesised continuously, whereas the lagging strand is synthesised in short pieces termed Okazaki fragments.</a:t>
            </a:r>
            <a:endParaRPr lang="en-US" sz="1800">
              <a:latin typeface="Calibri" pitchFamily="34" charset="0"/>
            </a:endParaRPr>
          </a:p>
        </p:txBody>
      </p:sp>
      <p:sp>
        <p:nvSpPr>
          <p:cNvPr id="134155" name="Text Box 28"/>
          <p:cNvSpPr txBox="1">
            <a:spLocks noChangeArrowheads="1"/>
          </p:cNvSpPr>
          <p:nvPr/>
        </p:nvSpPr>
        <p:spPr bwMode="auto">
          <a:xfrm>
            <a:off x="1500188" y="1463675"/>
            <a:ext cx="217011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chemeClr val="folHlink"/>
                </a:solidFill>
                <a:latin typeface="Calibri" pitchFamily="34" charset="0"/>
              </a:rPr>
              <a:t>Replication fork</a:t>
            </a:r>
          </a:p>
          <a:p>
            <a:pPr eaLnBrk="1" hangingPunct="1"/>
            <a:r>
              <a:rPr lang="en-US" sz="1800">
                <a:solidFill>
                  <a:schemeClr val="folHlink"/>
                </a:solidFill>
                <a:latin typeface="Calibri" pitchFamily="34" charset="0"/>
              </a:rPr>
              <a:t>movement</a:t>
            </a:r>
          </a:p>
        </p:txBody>
      </p:sp>
      <p:grpSp>
        <p:nvGrpSpPr>
          <p:cNvPr id="2" name="Group 43"/>
          <p:cNvGrpSpPr>
            <a:grpSpLocks/>
          </p:cNvGrpSpPr>
          <p:nvPr/>
        </p:nvGrpSpPr>
        <p:grpSpPr bwMode="auto">
          <a:xfrm>
            <a:off x="4213225" y="1209675"/>
            <a:ext cx="4489450" cy="1646238"/>
            <a:chOff x="2654" y="762"/>
            <a:chExt cx="2828" cy="1037"/>
          </a:xfrm>
        </p:grpSpPr>
        <p:sp>
          <p:nvSpPr>
            <p:cNvPr id="134166" name="Text Box 26"/>
            <p:cNvSpPr txBox="1">
              <a:spLocks noChangeArrowheads="1"/>
            </p:cNvSpPr>
            <p:nvPr/>
          </p:nvSpPr>
          <p:spPr bwMode="auto">
            <a:xfrm>
              <a:off x="4158" y="986"/>
              <a:ext cx="13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b="1">
                  <a:solidFill>
                    <a:srgbClr val="ED181E"/>
                  </a:solidFill>
                  <a:latin typeface="Calibri" pitchFamily="34" charset="0"/>
                </a:rPr>
                <a:t>Leading strand</a:t>
              </a:r>
            </a:p>
          </p:txBody>
        </p:sp>
        <p:sp>
          <p:nvSpPr>
            <p:cNvPr id="134167" name="Text Box 30"/>
            <p:cNvSpPr txBox="1">
              <a:spLocks noChangeArrowheads="1"/>
            </p:cNvSpPr>
            <p:nvPr/>
          </p:nvSpPr>
          <p:spPr bwMode="auto">
            <a:xfrm>
              <a:off x="4054" y="762"/>
              <a:ext cx="26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ED181E"/>
                  </a:solidFill>
                  <a:latin typeface="Calibri" pitchFamily="34" charset="0"/>
                </a:rPr>
                <a:t>5</a:t>
              </a:r>
              <a:r>
                <a:rPr lang="ja-JP" altLang="en-US" sz="1800">
                  <a:solidFill>
                    <a:srgbClr val="ED181E"/>
                  </a:solidFill>
                  <a:latin typeface="Calibri" pitchFamily="34" charset="0"/>
                </a:rPr>
                <a:t>’</a:t>
              </a:r>
              <a:endParaRPr lang="en-US" sz="1800">
                <a:solidFill>
                  <a:srgbClr val="ED181E"/>
                </a:solidFill>
                <a:latin typeface="Calibri" pitchFamily="34" charset="0"/>
              </a:endParaRPr>
            </a:p>
          </p:txBody>
        </p:sp>
        <p:sp>
          <p:nvSpPr>
            <p:cNvPr id="134168" name="Text Box 31"/>
            <p:cNvSpPr txBox="1">
              <a:spLocks noChangeArrowheads="1"/>
            </p:cNvSpPr>
            <p:nvPr/>
          </p:nvSpPr>
          <p:spPr bwMode="auto">
            <a:xfrm>
              <a:off x="2654" y="1546"/>
              <a:ext cx="26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ED181E"/>
                  </a:solidFill>
                  <a:latin typeface="Calibri" pitchFamily="34" charset="0"/>
                </a:rPr>
                <a:t>3</a:t>
              </a:r>
              <a:r>
                <a:rPr lang="ja-JP" altLang="en-US" sz="1800">
                  <a:solidFill>
                    <a:srgbClr val="ED181E"/>
                  </a:solidFill>
                  <a:latin typeface="Calibri" pitchFamily="34" charset="0"/>
                </a:rPr>
                <a:t>’</a:t>
              </a:r>
              <a:endParaRPr lang="en-US" sz="1800">
                <a:solidFill>
                  <a:srgbClr val="ED181E"/>
                </a:solidFill>
                <a:latin typeface="Calibri" pitchFamily="34" charset="0"/>
              </a:endParaRPr>
            </a:p>
          </p:txBody>
        </p:sp>
        <p:sp>
          <p:nvSpPr>
            <p:cNvPr id="134169" name="Line 38"/>
            <p:cNvSpPr>
              <a:spLocks noChangeShapeType="1"/>
            </p:cNvSpPr>
            <p:nvPr/>
          </p:nvSpPr>
          <p:spPr bwMode="auto">
            <a:xfrm rot="10400689" flipV="1">
              <a:off x="2878" y="1007"/>
              <a:ext cx="1146" cy="545"/>
            </a:xfrm>
            <a:prstGeom prst="line">
              <a:avLst/>
            </a:prstGeom>
            <a:noFill/>
            <a:ln w="82550">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3" name="Group 44"/>
          <p:cNvGrpSpPr>
            <a:grpSpLocks/>
          </p:cNvGrpSpPr>
          <p:nvPr/>
        </p:nvGrpSpPr>
        <p:grpSpPr bwMode="auto">
          <a:xfrm>
            <a:off x="3857625" y="2644775"/>
            <a:ext cx="4687888" cy="1912938"/>
            <a:chOff x="2430" y="1666"/>
            <a:chExt cx="2953" cy="1205"/>
          </a:xfrm>
        </p:grpSpPr>
        <p:sp>
          <p:nvSpPr>
            <p:cNvPr id="134161" name="Text Box 24"/>
            <p:cNvSpPr txBox="1">
              <a:spLocks noChangeArrowheads="1"/>
            </p:cNvSpPr>
            <p:nvPr/>
          </p:nvSpPr>
          <p:spPr bwMode="auto">
            <a:xfrm>
              <a:off x="3350" y="1954"/>
              <a:ext cx="147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b="1">
                  <a:solidFill>
                    <a:srgbClr val="3333FF"/>
                  </a:solidFill>
                  <a:latin typeface="Calibri" pitchFamily="34" charset="0"/>
                </a:rPr>
                <a:t>Okazaki fragments</a:t>
              </a:r>
            </a:p>
          </p:txBody>
        </p:sp>
        <p:sp>
          <p:nvSpPr>
            <p:cNvPr id="134162" name="Text Box 27"/>
            <p:cNvSpPr txBox="1">
              <a:spLocks noChangeArrowheads="1"/>
            </p:cNvSpPr>
            <p:nvPr/>
          </p:nvSpPr>
          <p:spPr bwMode="auto">
            <a:xfrm>
              <a:off x="4054" y="2430"/>
              <a:ext cx="132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b="1">
                  <a:solidFill>
                    <a:srgbClr val="3333FF"/>
                  </a:solidFill>
                  <a:latin typeface="Calibri" pitchFamily="34" charset="0"/>
                </a:rPr>
                <a:t>Lagging strand</a:t>
              </a:r>
            </a:p>
          </p:txBody>
        </p:sp>
        <p:sp>
          <p:nvSpPr>
            <p:cNvPr id="134163" name="Text Box 32"/>
            <p:cNvSpPr txBox="1">
              <a:spLocks noChangeArrowheads="1"/>
            </p:cNvSpPr>
            <p:nvPr/>
          </p:nvSpPr>
          <p:spPr bwMode="auto">
            <a:xfrm>
              <a:off x="3966" y="2618"/>
              <a:ext cx="26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3333FF"/>
                  </a:solidFill>
                  <a:latin typeface="Calibri" pitchFamily="34" charset="0"/>
                </a:rPr>
                <a:t>3</a:t>
              </a:r>
              <a:r>
                <a:rPr lang="ja-JP" altLang="en-US" sz="1800">
                  <a:solidFill>
                    <a:srgbClr val="3333FF"/>
                  </a:solidFill>
                  <a:latin typeface="Calibri" pitchFamily="34" charset="0"/>
                </a:rPr>
                <a:t>’</a:t>
              </a:r>
              <a:endParaRPr lang="en-US" sz="1800">
                <a:solidFill>
                  <a:srgbClr val="3333FF"/>
                </a:solidFill>
                <a:latin typeface="Calibri" pitchFamily="34" charset="0"/>
              </a:endParaRPr>
            </a:p>
          </p:txBody>
        </p:sp>
        <p:sp>
          <p:nvSpPr>
            <p:cNvPr id="134164" name="Text Box 33"/>
            <p:cNvSpPr txBox="1">
              <a:spLocks noChangeArrowheads="1"/>
            </p:cNvSpPr>
            <p:nvPr/>
          </p:nvSpPr>
          <p:spPr bwMode="auto">
            <a:xfrm>
              <a:off x="2430" y="1666"/>
              <a:ext cx="26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3333FF"/>
                  </a:solidFill>
                  <a:latin typeface="Calibri" pitchFamily="34" charset="0"/>
                </a:rPr>
                <a:t>5</a:t>
              </a:r>
              <a:r>
                <a:rPr lang="ja-JP" altLang="en-US" sz="1800">
                  <a:solidFill>
                    <a:srgbClr val="3333FF"/>
                  </a:solidFill>
                  <a:latin typeface="Calibri" pitchFamily="34" charset="0"/>
                </a:rPr>
                <a:t>’</a:t>
              </a:r>
              <a:endParaRPr lang="en-US" sz="1800">
                <a:solidFill>
                  <a:srgbClr val="3333FF"/>
                </a:solidFill>
                <a:latin typeface="Calibri" pitchFamily="34" charset="0"/>
              </a:endParaRPr>
            </a:p>
          </p:txBody>
        </p:sp>
        <p:sp>
          <p:nvSpPr>
            <p:cNvPr id="134165" name="Line 39"/>
            <p:cNvSpPr>
              <a:spLocks noChangeShapeType="1"/>
            </p:cNvSpPr>
            <p:nvPr/>
          </p:nvSpPr>
          <p:spPr bwMode="auto">
            <a:xfrm rot="10400689" flipH="1" flipV="1">
              <a:off x="3609" y="2434"/>
              <a:ext cx="320" cy="264"/>
            </a:xfrm>
            <a:prstGeom prst="line">
              <a:avLst/>
            </a:prstGeom>
            <a:noFill/>
            <a:ln w="82550">
              <a:solidFill>
                <a:srgbClr val="3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sp>
        <p:nvSpPr>
          <p:cNvPr id="10281" name="Line 41"/>
          <p:cNvSpPr>
            <a:spLocks noChangeShapeType="1"/>
          </p:cNvSpPr>
          <p:nvPr/>
        </p:nvSpPr>
        <p:spPr bwMode="auto">
          <a:xfrm rot="10400689" flipH="1" flipV="1">
            <a:off x="5030788" y="3419475"/>
            <a:ext cx="508000" cy="419100"/>
          </a:xfrm>
          <a:prstGeom prst="line">
            <a:avLst/>
          </a:prstGeom>
          <a:noFill/>
          <a:ln w="82550">
            <a:solidFill>
              <a:srgbClr val="3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282" name="Line 42"/>
          <p:cNvSpPr>
            <a:spLocks noChangeShapeType="1"/>
          </p:cNvSpPr>
          <p:nvPr/>
        </p:nvSpPr>
        <p:spPr bwMode="auto">
          <a:xfrm rot="10400689" flipH="1" flipV="1">
            <a:off x="4383088" y="3013075"/>
            <a:ext cx="508000" cy="419100"/>
          </a:xfrm>
          <a:prstGeom prst="line">
            <a:avLst/>
          </a:prstGeom>
          <a:noFill/>
          <a:ln w="82550">
            <a:solidFill>
              <a:srgbClr val="3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4160" name="AutoShape 45"/>
          <p:cNvSpPr>
            <a:spLocks noChangeArrowheads="1"/>
          </p:cNvSpPr>
          <p:nvPr/>
        </p:nvSpPr>
        <p:spPr bwMode="auto">
          <a:xfrm>
            <a:off x="3022600" y="1866900"/>
            <a:ext cx="533400" cy="635000"/>
          </a:xfrm>
          <a:prstGeom prst="leftArrow">
            <a:avLst>
              <a:gd name="adj1" fmla="val 50000"/>
              <a:gd name="adj2" fmla="val 250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1" grpId="0" animBg="1"/>
      <p:bldP spid="1028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ext Box 4"/>
          <p:cNvSpPr txBox="1">
            <a:spLocks noChangeArrowheads="1"/>
          </p:cNvSpPr>
          <p:nvPr/>
        </p:nvSpPr>
        <p:spPr bwMode="auto">
          <a:xfrm>
            <a:off x="479425" y="1336675"/>
            <a:ext cx="82931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RNA primes the synthesis of new DNA. A specialised RNA polymerase called </a:t>
            </a:r>
            <a:r>
              <a:rPr lang="en-US" sz="1800">
                <a:solidFill>
                  <a:srgbClr val="ED181E"/>
                </a:solidFill>
                <a:latin typeface="Calibri" pitchFamily="34" charset="0"/>
              </a:rPr>
              <a:t>primase</a:t>
            </a:r>
            <a:r>
              <a:rPr lang="en-US" sz="1800">
                <a:latin typeface="Calibri" pitchFamily="34" charset="0"/>
              </a:rPr>
              <a:t> synthesises a short RNA fragment (~ 5 nucleotides). The RNA primer is only transient and removed at a later stage of replication.</a:t>
            </a:r>
          </a:p>
        </p:txBody>
      </p:sp>
      <p:sp>
        <p:nvSpPr>
          <p:cNvPr id="136194" name="Rectangle 2"/>
          <p:cNvSpPr>
            <a:spLocks noGrp="1" noChangeArrowheads="1"/>
          </p:cNvSpPr>
          <p:nvPr>
            <p:ph type="title"/>
          </p:nvPr>
        </p:nvSpPr>
        <p:spPr>
          <a:xfrm>
            <a:off x="711200" y="127000"/>
            <a:ext cx="7772400" cy="1143000"/>
          </a:xfrm>
        </p:spPr>
        <p:txBody>
          <a:bodyPr/>
          <a:lstStyle/>
          <a:p>
            <a:pPr eaLnBrk="1" hangingPunct="1"/>
            <a:r>
              <a:rPr lang="en-US" smtClean="0">
                <a:solidFill>
                  <a:srgbClr val="800000"/>
                </a:solidFill>
                <a:ea typeface="ＭＳ Ｐゴシック" pitchFamily="34" charset="-128"/>
              </a:rPr>
              <a:t>RNA primer starts new chain</a:t>
            </a:r>
          </a:p>
        </p:txBody>
      </p:sp>
      <p:grpSp>
        <p:nvGrpSpPr>
          <p:cNvPr id="136195" name="Group 38"/>
          <p:cNvGrpSpPr>
            <a:grpSpLocks/>
          </p:cNvGrpSpPr>
          <p:nvPr/>
        </p:nvGrpSpPr>
        <p:grpSpPr bwMode="auto">
          <a:xfrm>
            <a:off x="1914525" y="2492375"/>
            <a:ext cx="4902200" cy="657225"/>
            <a:chOff x="1046" y="1826"/>
            <a:chExt cx="3088" cy="414"/>
          </a:xfrm>
        </p:grpSpPr>
        <p:sp>
          <p:nvSpPr>
            <p:cNvPr id="136219" name="Rectangle 6"/>
            <p:cNvSpPr>
              <a:spLocks noChangeArrowheads="1"/>
            </p:cNvSpPr>
            <p:nvPr/>
          </p:nvSpPr>
          <p:spPr bwMode="auto">
            <a:xfrm>
              <a:off x="1272" y="2064"/>
              <a:ext cx="2592" cy="112"/>
            </a:xfrm>
            <a:prstGeom prst="rect">
              <a:avLst/>
            </a:prstGeom>
            <a:solidFill>
              <a:srgbClr val="FF9D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6220" name="Text Box 7"/>
            <p:cNvSpPr txBox="1">
              <a:spLocks noChangeArrowheads="1"/>
            </p:cNvSpPr>
            <p:nvPr/>
          </p:nvSpPr>
          <p:spPr bwMode="auto">
            <a:xfrm>
              <a:off x="1046" y="2026"/>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3</a:t>
              </a:r>
              <a:r>
                <a:rPr lang="ja-JP" altLang="en-US" sz="1600">
                  <a:latin typeface="Calibri" pitchFamily="34" charset="0"/>
                </a:rPr>
                <a:t>’</a:t>
              </a:r>
              <a:endParaRPr lang="en-US" sz="1600">
                <a:latin typeface="Calibri" pitchFamily="34" charset="0"/>
              </a:endParaRPr>
            </a:p>
          </p:txBody>
        </p:sp>
        <p:sp>
          <p:nvSpPr>
            <p:cNvPr id="136221" name="Text Box 8"/>
            <p:cNvSpPr txBox="1">
              <a:spLocks noChangeArrowheads="1"/>
            </p:cNvSpPr>
            <p:nvPr/>
          </p:nvSpPr>
          <p:spPr bwMode="auto">
            <a:xfrm>
              <a:off x="3902" y="2010"/>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5</a:t>
              </a:r>
              <a:r>
                <a:rPr lang="ja-JP" altLang="en-US" sz="1600">
                  <a:latin typeface="Calibri" pitchFamily="34" charset="0"/>
                </a:rPr>
                <a:t>’</a:t>
              </a:r>
              <a:endParaRPr lang="en-US" sz="1600">
                <a:latin typeface="Calibri" pitchFamily="34" charset="0"/>
              </a:endParaRPr>
            </a:p>
          </p:txBody>
        </p:sp>
        <p:sp>
          <p:nvSpPr>
            <p:cNvPr id="136222" name="Text Box 9"/>
            <p:cNvSpPr txBox="1">
              <a:spLocks noChangeArrowheads="1"/>
            </p:cNvSpPr>
            <p:nvPr/>
          </p:nvSpPr>
          <p:spPr bwMode="auto">
            <a:xfrm>
              <a:off x="2198" y="1826"/>
              <a:ext cx="101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DNA template</a:t>
              </a:r>
            </a:p>
          </p:txBody>
        </p:sp>
      </p:grpSp>
      <p:grpSp>
        <p:nvGrpSpPr>
          <p:cNvPr id="3" name="Group 48"/>
          <p:cNvGrpSpPr>
            <a:grpSpLocks/>
          </p:cNvGrpSpPr>
          <p:nvPr/>
        </p:nvGrpSpPr>
        <p:grpSpPr bwMode="auto">
          <a:xfrm>
            <a:off x="1914525" y="3127375"/>
            <a:ext cx="4914900" cy="1520825"/>
            <a:chOff x="1206" y="1970"/>
            <a:chExt cx="3096" cy="958"/>
          </a:xfrm>
        </p:grpSpPr>
        <p:sp>
          <p:nvSpPr>
            <p:cNvPr id="136210" name="Line 10"/>
            <p:cNvSpPr>
              <a:spLocks noChangeShapeType="1"/>
            </p:cNvSpPr>
            <p:nvPr/>
          </p:nvSpPr>
          <p:spPr bwMode="auto">
            <a:xfrm>
              <a:off x="2720" y="2008"/>
              <a:ext cx="0" cy="25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6211" name="Text Box 12"/>
            <p:cNvSpPr txBox="1">
              <a:spLocks noChangeArrowheads="1"/>
            </p:cNvSpPr>
            <p:nvPr/>
          </p:nvSpPr>
          <p:spPr bwMode="auto">
            <a:xfrm>
              <a:off x="2830" y="1970"/>
              <a:ext cx="62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Primase</a:t>
              </a:r>
            </a:p>
          </p:txBody>
        </p:sp>
        <p:sp>
          <p:nvSpPr>
            <p:cNvPr id="136212" name="Rectangle 13"/>
            <p:cNvSpPr>
              <a:spLocks noChangeArrowheads="1"/>
            </p:cNvSpPr>
            <p:nvPr/>
          </p:nvSpPr>
          <p:spPr bwMode="auto">
            <a:xfrm>
              <a:off x="1424" y="2384"/>
              <a:ext cx="2592" cy="112"/>
            </a:xfrm>
            <a:prstGeom prst="rect">
              <a:avLst/>
            </a:prstGeom>
            <a:solidFill>
              <a:srgbClr val="FF9D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6213" name="Rectangle 14"/>
            <p:cNvSpPr>
              <a:spLocks noChangeArrowheads="1"/>
            </p:cNvSpPr>
            <p:nvPr/>
          </p:nvSpPr>
          <p:spPr bwMode="auto">
            <a:xfrm>
              <a:off x="1496" y="2600"/>
              <a:ext cx="720" cy="113"/>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6214" name="Text Box 21"/>
            <p:cNvSpPr txBox="1">
              <a:spLocks noChangeArrowheads="1"/>
            </p:cNvSpPr>
            <p:nvPr/>
          </p:nvSpPr>
          <p:spPr bwMode="auto">
            <a:xfrm>
              <a:off x="1430" y="2714"/>
              <a:ext cx="85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RNA primer</a:t>
              </a:r>
            </a:p>
          </p:txBody>
        </p:sp>
        <p:sp>
          <p:nvSpPr>
            <p:cNvPr id="136215" name="Text Box 22"/>
            <p:cNvSpPr txBox="1">
              <a:spLocks noChangeArrowheads="1"/>
            </p:cNvSpPr>
            <p:nvPr/>
          </p:nvSpPr>
          <p:spPr bwMode="auto">
            <a:xfrm>
              <a:off x="1206" y="2354"/>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3</a:t>
              </a:r>
              <a:r>
                <a:rPr lang="ja-JP" altLang="en-US" sz="1600">
                  <a:latin typeface="Calibri" pitchFamily="34" charset="0"/>
                </a:rPr>
                <a:t>’</a:t>
              </a:r>
              <a:endParaRPr lang="en-US" sz="1600">
                <a:latin typeface="Calibri" pitchFamily="34" charset="0"/>
              </a:endParaRPr>
            </a:p>
          </p:txBody>
        </p:sp>
        <p:sp>
          <p:nvSpPr>
            <p:cNvPr id="136216" name="Text Box 24"/>
            <p:cNvSpPr txBox="1">
              <a:spLocks noChangeArrowheads="1"/>
            </p:cNvSpPr>
            <p:nvPr/>
          </p:nvSpPr>
          <p:spPr bwMode="auto">
            <a:xfrm>
              <a:off x="2206" y="2546"/>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3</a:t>
              </a:r>
              <a:r>
                <a:rPr lang="ja-JP" altLang="en-US" sz="1600">
                  <a:latin typeface="Calibri" pitchFamily="34" charset="0"/>
                </a:rPr>
                <a:t>’</a:t>
              </a:r>
              <a:endParaRPr lang="en-US" sz="1600">
                <a:latin typeface="Calibri" pitchFamily="34" charset="0"/>
              </a:endParaRPr>
            </a:p>
          </p:txBody>
        </p:sp>
        <p:sp>
          <p:nvSpPr>
            <p:cNvPr id="136217" name="Text Box 26"/>
            <p:cNvSpPr txBox="1">
              <a:spLocks noChangeArrowheads="1"/>
            </p:cNvSpPr>
            <p:nvPr/>
          </p:nvSpPr>
          <p:spPr bwMode="auto">
            <a:xfrm>
              <a:off x="4070" y="2282"/>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5</a:t>
              </a:r>
              <a:r>
                <a:rPr lang="ja-JP" altLang="en-US" sz="1600">
                  <a:latin typeface="Calibri" pitchFamily="34" charset="0"/>
                </a:rPr>
                <a:t>’</a:t>
              </a:r>
              <a:endParaRPr lang="en-US" sz="1600">
                <a:latin typeface="Calibri" pitchFamily="34" charset="0"/>
              </a:endParaRPr>
            </a:p>
          </p:txBody>
        </p:sp>
        <p:sp>
          <p:nvSpPr>
            <p:cNvPr id="136218" name="Text Box 28"/>
            <p:cNvSpPr txBox="1">
              <a:spLocks noChangeArrowheads="1"/>
            </p:cNvSpPr>
            <p:nvPr/>
          </p:nvSpPr>
          <p:spPr bwMode="auto">
            <a:xfrm>
              <a:off x="1286" y="2546"/>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5</a:t>
              </a:r>
              <a:r>
                <a:rPr lang="ja-JP" altLang="en-US" sz="1600">
                  <a:latin typeface="Calibri" pitchFamily="34" charset="0"/>
                </a:rPr>
                <a:t>’</a:t>
              </a:r>
              <a:endParaRPr lang="en-US" sz="1600">
                <a:latin typeface="Calibri" pitchFamily="34" charset="0"/>
              </a:endParaRPr>
            </a:p>
          </p:txBody>
        </p:sp>
      </p:grpSp>
      <p:sp>
        <p:nvSpPr>
          <p:cNvPr id="12329" name="Text Box 41"/>
          <p:cNvSpPr txBox="1">
            <a:spLocks noChangeArrowheads="1"/>
          </p:cNvSpPr>
          <p:nvPr/>
        </p:nvSpPr>
        <p:spPr bwMode="auto">
          <a:xfrm>
            <a:off x="479425" y="5937250"/>
            <a:ext cx="84058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For the synthesis pf the leading strand, an RNA primer is needed only to start replication at a replication origin.</a:t>
            </a:r>
          </a:p>
        </p:txBody>
      </p:sp>
      <p:grpSp>
        <p:nvGrpSpPr>
          <p:cNvPr id="4" name="Group 49"/>
          <p:cNvGrpSpPr>
            <a:grpSpLocks/>
          </p:cNvGrpSpPr>
          <p:nvPr/>
        </p:nvGrpSpPr>
        <p:grpSpPr bwMode="auto">
          <a:xfrm>
            <a:off x="1914525" y="4279900"/>
            <a:ext cx="4914900" cy="1549400"/>
            <a:chOff x="1206" y="2696"/>
            <a:chExt cx="3096" cy="976"/>
          </a:xfrm>
        </p:grpSpPr>
        <p:sp>
          <p:nvSpPr>
            <p:cNvPr id="136199" name="Rectangle 16"/>
            <p:cNvSpPr>
              <a:spLocks noChangeArrowheads="1"/>
            </p:cNvSpPr>
            <p:nvPr/>
          </p:nvSpPr>
          <p:spPr bwMode="auto">
            <a:xfrm>
              <a:off x="1424" y="3072"/>
              <a:ext cx="2592" cy="112"/>
            </a:xfrm>
            <a:prstGeom prst="rect">
              <a:avLst/>
            </a:prstGeom>
            <a:solidFill>
              <a:srgbClr val="FF9D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6200" name="Rectangle 17"/>
            <p:cNvSpPr>
              <a:spLocks noChangeArrowheads="1"/>
            </p:cNvSpPr>
            <p:nvPr/>
          </p:nvSpPr>
          <p:spPr bwMode="auto">
            <a:xfrm>
              <a:off x="1496" y="3304"/>
              <a:ext cx="720" cy="113"/>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6201" name="Rectangle 18"/>
            <p:cNvSpPr>
              <a:spLocks noChangeArrowheads="1"/>
            </p:cNvSpPr>
            <p:nvPr/>
          </p:nvSpPr>
          <p:spPr bwMode="auto">
            <a:xfrm>
              <a:off x="2216" y="3304"/>
              <a:ext cx="1174" cy="113"/>
            </a:xfrm>
            <a:prstGeom prst="rect">
              <a:avLst/>
            </a:prstGeom>
            <a:solidFill>
              <a:srgbClr val="ED18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6202" name="Line 19"/>
            <p:cNvSpPr>
              <a:spLocks noChangeShapeType="1"/>
            </p:cNvSpPr>
            <p:nvPr/>
          </p:nvSpPr>
          <p:spPr bwMode="auto">
            <a:xfrm>
              <a:off x="2720" y="2696"/>
              <a:ext cx="0" cy="25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6203" name="Text Box 20"/>
            <p:cNvSpPr txBox="1">
              <a:spLocks noChangeArrowheads="1"/>
            </p:cNvSpPr>
            <p:nvPr/>
          </p:nvSpPr>
          <p:spPr bwMode="auto">
            <a:xfrm>
              <a:off x="2782" y="2722"/>
              <a:ext cx="118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DNA polymerase</a:t>
              </a:r>
            </a:p>
          </p:txBody>
        </p:sp>
        <p:sp>
          <p:nvSpPr>
            <p:cNvPr id="136204" name="Text Box 23"/>
            <p:cNvSpPr txBox="1">
              <a:spLocks noChangeArrowheads="1"/>
            </p:cNvSpPr>
            <p:nvPr/>
          </p:nvSpPr>
          <p:spPr bwMode="auto">
            <a:xfrm>
              <a:off x="1206" y="3042"/>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3</a:t>
              </a:r>
              <a:r>
                <a:rPr lang="ja-JP" altLang="en-US" sz="1600">
                  <a:latin typeface="Calibri" pitchFamily="34" charset="0"/>
                </a:rPr>
                <a:t>’</a:t>
              </a:r>
              <a:endParaRPr lang="en-US" sz="1600">
                <a:latin typeface="Calibri" pitchFamily="34" charset="0"/>
              </a:endParaRPr>
            </a:p>
          </p:txBody>
        </p:sp>
        <p:sp>
          <p:nvSpPr>
            <p:cNvPr id="136205" name="Text Box 25"/>
            <p:cNvSpPr txBox="1">
              <a:spLocks noChangeArrowheads="1"/>
            </p:cNvSpPr>
            <p:nvPr/>
          </p:nvSpPr>
          <p:spPr bwMode="auto">
            <a:xfrm>
              <a:off x="3566" y="3250"/>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3</a:t>
              </a:r>
              <a:r>
                <a:rPr lang="ja-JP" altLang="en-US" sz="1600">
                  <a:latin typeface="Calibri" pitchFamily="34" charset="0"/>
                </a:rPr>
                <a:t>’</a:t>
              </a:r>
              <a:endParaRPr lang="en-US" sz="1600">
                <a:latin typeface="Calibri" pitchFamily="34" charset="0"/>
              </a:endParaRPr>
            </a:p>
          </p:txBody>
        </p:sp>
        <p:sp>
          <p:nvSpPr>
            <p:cNvPr id="136206" name="Text Box 27"/>
            <p:cNvSpPr txBox="1">
              <a:spLocks noChangeArrowheads="1"/>
            </p:cNvSpPr>
            <p:nvPr/>
          </p:nvSpPr>
          <p:spPr bwMode="auto">
            <a:xfrm>
              <a:off x="4070" y="2994"/>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5</a:t>
              </a:r>
              <a:r>
                <a:rPr lang="ja-JP" altLang="en-US" sz="1600">
                  <a:latin typeface="Calibri" pitchFamily="34" charset="0"/>
                </a:rPr>
                <a:t>’</a:t>
              </a:r>
              <a:endParaRPr lang="en-US" sz="1600">
                <a:latin typeface="Calibri" pitchFamily="34" charset="0"/>
              </a:endParaRPr>
            </a:p>
          </p:txBody>
        </p:sp>
        <p:sp>
          <p:nvSpPr>
            <p:cNvPr id="136207" name="Text Box 29"/>
            <p:cNvSpPr txBox="1">
              <a:spLocks noChangeArrowheads="1"/>
            </p:cNvSpPr>
            <p:nvPr/>
          </p:nvSpPr>
          <p:spPr bwMode="auto">
            <a:xfrm>
              <a:off x="1286" y="3266"/>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5</a:t>
              </a:r>
              <a:r>
                <a:rPr lang="ja-JP" altLang="en-US" sz="1600">
                  <a:latin typeface="Calibri" pitchFamily="34" charset="0"/>
                </a:rPr>
                <a:t>’</a:t>
              </a:r>
              <a:endParaRPr lang="en-US" sz="1600">
                <a:latin typeface="Calibri" pitchFamily="34" charset="0"/>
              </a:endParaRPr>
            </a:p>
          </p:txBody>
        </p:sp>
        <p:sp>
          <p:nvSpPr>
            <p:cNvPr id="136208" name="Text Box 31"/>
            <p:cNvSpPr txBox="1">
              <a:spLocks noChangeArrowheads="1"/>
            </p:cNvSpPr>
            <p:nvPr/>
          </p:nvSpPr>
          <p:spPr bwMode="auto">
            <a:xfrm>
              <a:off x="2462" y="3458"/>
              <a:ext cx="70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new DNA</a:t>
              </a:r>
            </a:p>
          </p:txBody>
        </p:sp>
        <p:sp>
          <p:nvSpPr>
            <p:cNvPr id="136209" name="Line 42"/>
            <p:cNvSpPr>
              <a:spLocks noChangeShapeType="1"/>
            </p:cNvSpPr>
            <p:nvPr/>
          </p:nvSpPr>
          <p:spPr bwMode="auto">
            <a:xfrm>
              <a:off x="3224" y="3352"/>
              <a:ext cx="344" cy="0"/>
            </a:xfrm>
            <a:prstGeom prst="line">
              <a:avLst/>
            </a:prstGeom>
            <a:noFill/>
            <a:ln w="107950">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800100" y="-114300"/>
            <a:ext cx="7772400" cy="1143000"/>
          </a:xfrm>
        </p:spPr>
        <p:txBody>
          <a:bodyPr/>
          <a:lstStyle/>
          <a:p>
            <a:pPr eaLnBrk="1" hangingPunct="1"/>
            <a:r>
              <a:rPr lang="en-US" smtClean="0">
                <a:solidFill>
                  <a:srgbClr val="800000"/>
                </a:solidFill>
                <a:ea typeface="ＭＳ Ｐゴシック" pitchFamily="34" charset="-128"/>
              </a:rPr>
              <a:t>Synthesis of lagging strand</a:t>
            </a:r>
          </a:p>
        </p:txBody>
      </p:sp>
      <p:sp>
        <p:nvSpPr>
          <p:cNvPr id="138242" name="Rectangle 3"/>
          <p:cNvSpPr>
            <a:spLocks noChangeArrowheads="1"/>
          </p:cNvSpPr>
          <p:nvPr/>
        </p:nvSpPr>
        <p:spPr bwMode="auto">
          <a:xfrm>
            <a:off x="914400" y="1828800"/>
            <a:ext cx="5192713" cy="139700"/>
          </a:xfrm>
          <a:prstGeom prst="rect">
            <a:avLst/>
          </a:prstGeom>
          <a:solidFill>
            <a:srgbClr val="FF9D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8243" name="Text Box 4"/>
          <p:cNvSpPr txBox="1">
            <a:spLocks noChangeArrowheads="1"/>
          </p:cNvSpPr>
          <p:nvPr/>
        </p:nvSpPr>
        <p:spPr bwMode="auto">
          <a:xfrm>
            <a:off x="6118225" y="1755775"/>
            <a:ext cx="368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3</a:t>
            </a:r>
            <a:r>
              <a:rPr lang="ja-JP" altLang="en-US" sz="1600">
                <a:latin typeface="Calibri" pitchFamily="34" charset="0"/>
              </a:rPr>
              <a:t>’</a:t>
            </a:r>
            <a:endParaRPr lang="en-US" sz="1600">
              <a:latin typeface="Calibri" pitchFamily="34" charset="0"/>
            </a:endParaRPr>
          </a:p>
        </p:txBody>
      </p:sp>
      <p:sp>
        <p:nvSpPr>
          <p:cNvPr id="138244" name="Text Box 5"/>
          <p:cNvSpPr txBox="1">
            <a:spLocks noChangeArrowheads="1"/>
          </p:cNvSpPr>
          <p:nvPr/>
        </p:nvSpPr>
        <p:spPr bwMode="auto">
          <a:xfrm>
            <a:off x="517525" y="1755775"/>
            <a:ext cx="368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5</a:t>
            </a:r>
            <a:r>
              <a:rPr lang="ja-JP" altLang="en-US" sz="1600">
                <a:latin typeface="Calibri" pitchFamily="34" charset="0"/>
              </a:rPr>
              <a:t>’</a:t>
            </a:r>
            <a:endParaRPr lang="en-US" sz="1600">
              <a:latin typeface="Calibri" pitchFamily="34" charset="0"/>
            </a:endParaRPr>
          </a:p>
        </p:txBody>
      </p:sp>
      <p:grpSp>
        <p:nvGrpSpPr>
          <p:cNvPr id="138245" name="Group 19"/>
          <p:cNvGrpSpPr>
            <a:grpSpLocks/>
          </p:cNvGrpSpPr>
          <p:nvPr/>
        </p:nvGrpSpPr>
        <p:grpSpPr bwMode="auto">
          <a:xfrm>
            <a:off x="914400" y="1612900"/>
            <a:ext cx="1663700" cy="144463"/>
            <a:chOff x="576" y="968"/>
            <a:chExt cx="1048" cy="113"/>
          </a:xfrm>
        </p:grpSpPr>
        <p:sp>
          <p:nvSpPr>
            <p:cNvPr id="138308" name="Rectangle 7"/>
            <p:cNvSpPr>
              <a:spLocks noChangeArrowheads="1"/>
            </p:cNvSpPr>
            <p:nvPr/>
          </p:nvSpPr>
          <p:spPr bwMode="auto">
            <a:xfrm>
              <a:off x="1288" y="968"/>
              <a:ext cx="336" cy="113"/>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8309" name="Rectangle 8"/>
            <p:cNvSpPr>
              <a:spLocks noChangeArrowheads="1"/>
            </p:cNvSpPr>
            <p:nvPr/>
          </p:nvSpPr>
          <p:spPr bwMode="auto">
            <a:xfrm>
              <a:off x="576" y="968"/>
              <a:ext cx="721" cy="113"/>
            </a:xfrm>
            <a:prstGeom prst="rect">
              <a:avLst/>
            </a:prstGeom>
            <a:solidFill>
              <a:srgbClr val="ED18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grpSp>
      <p:sp>
        <p:nvSpPr>
          <p:cNvPr id="138246" name="Text Box 10"/>
          <p:cNvSpPr txBox="1">
            <a:spLocks noChangeArrowheads="1"/>
          </p:cNvSpPr>
          <p:nvPr/>
        </p:nvSpPr>
        <p:spPr bwMode="auto">
          <a:xfrm>
            <a:off x="2003425" y="1158875"/>
            <a:ext cx="13620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solidFill>
                  <a:srgbClr val="3333FF"/>
                </a:solidFill>
                <a:latin typeface="Calibri" pitchFamily="34" charset="0"/>
              </a:rPr>
              <a:t>RNA primer</a:t>
            </a:r>
          </a:p>
        </p:txBody>
      </p:sp>
      <p:sp>
        <p:nvSpPr>
          <p:cNvPr id="138247" name="Text Box 11"/>
          <p:cNvSpPr txBox="1">
            <a:spLocks noChangeArrowheads="1"/>
          </p:cNvSpPr>
          <p:nvPr/>
        </p:nvSpPr>
        <p:spPr bwMode="auto">
          <a:xfrm>
            <a:off x="530225" y="1425575"/>
            <a:ext cx="368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3</a:t>
            </a:r>
            <a:r>
              <a:rPr lang="ja-JP" altLang="en-US" sz="1600">
                <a:latin typeface="Calibri" pitchFamily="34" charset="0"/>
              </a:rPr>
              <a:t>’</a:t>
            </a:r>
            <a:endParaRPr lang="en-US" sz="1600">
              <a:latin typeface="Calibri" pitchFamily="34" charset="0"/>
            </a:endParaRPr>
          </a:p>
        </p:txBody>
      </p:sp>
      <p:sp>
        <p:nvSpPr>
          <p:cNvPr id="138248" name="Text Box 12"/>
          <p:cNvSpPr txBox="1">
            <a:spLocks noChangeArrowheads="1"/>
          </p:cNvSpPr>
          <p:nvPr/>
        </p:nvSpPr>
        <p:spPr bwMode="auto">
          <a:xfrm>
            <a:off x="733425" y="815975"/>
            <a:ext cx="19970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solidFill>
                  <a:srgbClr val="ED181E"/>
                </a:solidFill>
                <a:latin typeface="Calibri" pitchFamily="34" charset="0"/>
              </a:rPr>
              <a:t>Okazaki fragment</a:t>
            </a:r>
          </a:p>
        </p:txBody>
      </p:sp>
      <p:sp>
        <p:nvSpPr>
          <p:cNvPr id="138249" name="Line 13"/>
          <p:cNvSpPr>
            <a:spLocks noChangeShapeType="1"/>
          </p:cNvSpPr>
          <p:nvPr/>
        </p:nvSpPr>
        <p:spPr bwMode="auto">
          <a:xfrm>
            <a:off x="1409700" y="1143000"/>
            <a:ext cx="0" cy="317500"/>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8250" name="Rectangle 9"/>
          <p:cNvSpPr>
            <a:spLocks noChangeArrowheads="1"/>
          </p:cNvSpPr>
          <p:nvPr/>
        </p:nvSpPr>
        <p:spPr bwMode="auto">
          <a:xfrm>
            <a:off x="5016500" y="1612900"/>
            <a:ext cx="533400" cy="144463"/>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8251" name="Line 14"/>
          <p:cNvSpPr>
            <a:spLocks noChangeShapeType="1"/>
          </p:cNvSpPr>
          <p:nvPr/>
        </p:nvSpPr>
        <p:spPr bwMode="auto">
          <a:xfrm flipH="1">
            <a:off x="4826000" y="1676400"/>
            <a:ext cx="190500" cy="0"/>
          </a:xfrm>
          <a:prstGeom prst="line">
            <a:avLst/>
          </a:prstGeom>
          <a:noFill/>
          <a:ln w="41275">
            <a:solidFill>
              <a:srgbClr val="3333FF"/>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GB"/>
          </a:p>
        </p:txBody>
      </p:sp>
      <p:sp>
        <p:nvSpPr>
          <p:cNvPr id="138252" name="Text Box 15"/>
          <p:cNvSpPr txBox="1">
            <a:spLocks noChangeArrowheads="1"/>
          </p:cNvSpPr>
          <p:nvPr/>
        </p:nvSpPr>
        <p:spPr bwMode="auto">
          <a:xfrm>
            <a:off x="2536825" y="1425575"/>
            <a:ext cx="368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5</a:t>
            </a:r>
            <a:r>
              <a:rPr lang="ja-JP" altLang="en-US" sz="1600">
                <a:latin typeface="Calibri" pitchFamily="34" charset="0"/>
              </a:rPr>
              <a:t>’</a:t>
            </a:r>
            <a:endParaRPr lang="en-US" sz="1600">
              <a:latin typeface="Calibri" pitchFamily="34" charset="0"/>
            </a:endParaRPr>
          </a:p>
        </p:txBody>
      </p:sp>
      <p:sp>
        <p:nvSpPr>
          <p:cNvPr id="138253" name="Text Box 17"/>
          <p:cNvSpPr txBox="1">
            <a:spLocks noChangeArrowheads="1"/>
          </p:cNvSpPr>
          <p:nvPr/>
        </p:nvSpPr>
        <p:spPr bwMode="auto">
          <a:xfrm>
            <a:off x="5735638" y="1171575"/>
            <a:ext cx="34083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solidFill>
                  <a:srgbClr val="3333FF"/>
                </a:solidFill>
                <a:latin typeface="Calibri" pitchFamily="34" charset="0"/>
              </a:rPr>
              <a:t>New RNA primer made by primase</a:t>
            </a:r>
          </a:p>
        </p:txBody>
      </p:sp>
      <p:sp>
        <p:nvSpPr>
          <p:cNvPr id="138254" name="Text Box 23"/>
          <p:cNvSpPr txBox="1">
            <a:spLocks noChangeArrowheads="1"/>
          </p:cNvSpPr>
          <p:nvPr/>
        </p:nvSpPr>
        <p:spPr bwMode="auto">
          <a:xfrm>
            <a:off x="4479925" y="1450975"/>
            <a:ext cx="368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3</a:t>
            </a:r>
            <a:r>
              <a:rPr lang="ja-JP" altLang="en-US" sz="1600">
                <a:latin typeface="Calibri" pitchFamily="34" charset="0"/>
              </a:rPr>
              <a:t>’</a:t>
            </a:r>
            <a:endParaRPr lang="en-US" sz="1600">
              <a:latin typeface="Calibri" pitchFamily="34" charset="0"/>
            </a:endParaRPr>
          </a:p>
        </p:txBody>
      </p:sp>
      <p:sp>
        <p:nvSpPr>
          <p:cNvPr id="138255" name="Text Box 26"/>
          <p:cNvSpPr txBox="1">
            <a:spLocks noChangeArrowheads="1"/>
          </p:cNvSpPr>
          <p:nvPr/>
        </p:nvSpPr>
        <p:spPr bwMode="auto">
          <a:xfrm>
            <a:off x="5508625" y="1438275"/>
            <a:ext cx="368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5</a:t>
            </a:r>
            <a:r>
              <a:rPr lang="ja-JP" altLang="en-US" sz="1600">
                <a:latin typeface="Calibri" pitchFamily="34" charset="0"/>
              </a:rPr>
              <a:t>’</a:t>
            </a:r>
            <a:endParaRPr lang="en-US" sz="1600">
              <a:latin typeface="Calibri" pitchFamily="34" charset="0"/>
            </a:endParaRPr>
          </a:p>
        </p:txBody>
      </p:sp>
      <p:grpSp>
        <p:nvGrpSpPr>
          <p:cNvPr id="3" name="Group 82"/>
          <p:cNvGrpSpPr>
            <a:grpSpLocks/>
          </p:cNvGrpSpPr>
          <p:nvPr/>
        </p:nvGrpSpPr>
        <p:grpSpPr bwMode="auto">
          <a:xfrm>
            <a:off x="517525" y="2095500"/>
            <a:ext cx="8639175" cy="1181100"/>
            <a:chOff x="326" y="1320"/>
            <a:chExt cx="5442" cy="744"/>
          </a:xfrm>
        </p:grpSpPr>
        <p:sp>
          <p:nvSpPr>
            <p:cNvPr id="138294" name="Rectangle 18"/>
            <p:cNvSpPr>
              <a:spLocks noChangeArrowheads="1"/>
            </p:cNvSpPr>
            <p:nvPr/>
          </p:nvSpPr>
          <p:spPr bwMode="auto">
            <a:xfrm>
              <a:off x="576" y="1888"/>
              <a:ext cx="3271" cy="88"/>
            </a:xfrm>
            <a:prstGeom prst="rect">
              <a:avLst/>
            </a:prstGeom>
            <a:solidFill>
              <a:srgbClr val="FF9D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8295" name="Rectangle 21"/>
            <p:cNvSpPr>
              <a:spLocks noChangeArrowheads="1"/>
            </p:cNvSpPr>
            <p:nvPr/>
          </p:nvSpPr>
          <p:spPr bwMode="auto">
            <a:xfrm>
              <a:off x="1288" y="1736"/>
              <a:ext cx="336" cy="91"/>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8296" name="Rectangle 22"/>
            <p:cNvSpPr>
              <a:spLocks noChangeArrowheads="1"/>
            </p:cNvSpPr>
            <p:nvPr/>
          </p:nvSpPr>
          <p:spPr bwMode="auto">
            <a:xfrm>
              <a:off x="576" y="1736"/>
              <a:ext cx="721" cy="91"/>
            </a:xfrm>
            <a:prstGeom prst="rect">
              <a:avLst/>
            </a:prstGeom>
            <a:solidFill>
              <a:srgbClr val="ED18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8297" name="Rectangle 28"/>
            <p:cNvSpPr>
              <a:spLocks noChangeArrowheads="1"/>
            </p:cNvSpPr>
            <p:nvPr/>
          </p:nvSpPr>
          <p:spPr bwMode="auto">
            <a:xfrm>
              <a:off x="3160" y="1744"/>
              <a:ext cx="336" cy="91"/>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8298" name="Rectangle 30"/>
            <p:cNvSpPr>
              <a:spLocks noChangeArrowheads="1"/>
            </p:cNvSpPr>
            <p:nvPr/>
          </p:nvSpPr>
          <p:spPr bwMode="auto">
            <a:xfrm>
              <a:off x="2448" y="1744"/>
              <a:ext cx="721" cy="91"/>
            </a:xfrm>
            <a:prstGeom prst="rect">
              <a:avLst/>
            </a:prstGeom>
            <a:solidFill>
              <a:srgbClr val="ED18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8299" name="Line 31"/>
            <p:cNvSpPr>
              <a:spLocks noChangeShapeType="1"/>
            </p:cNvSpPr>
            <p:nvPr/>
          </p:nvSpPr>
          <p:spPr bwMode="auto">
            <a:xfrm flipH="1">
              <a:off x="2328" y="1784"/>
              <a:ext cx="120" cy="0"/>
            </a:xfrm>
            <a:prstGeom prst="line">
              <a:avLst/>
            </a:prstGeom>
            <a:noFill/>
            <a:ln w="41275">
              <a:solidFill>
                <a:srgbClr val="ED181E"/>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GB"/>
            </a:p>
          </p:txBody>
        </p:sp>
        <p:sp>
          <p:nvSpPr>
            <p:cNvPr id="138300" name="Line 48"/>
            <p:cNvSpPr>
              <a:spLocks noChangeShapeType="1"/>
            </p:cNvSpPr>
            <p:nvPr/>
          </p:nvSpPr>
          <p:spPr bwMode="auto">
            <a:xfrm>
              <a:off x="2008" y="1320"/>
              <a:ext cx="0" cy="27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8301" name="Text Box 50"/>
            <p:cNvSpPr txBox="1">
              <a:spLocks noChangeArrowheads="1"/>
            </p:cNvSpPr>
            <p:nvPr/>
          </p:nvSpPr>
          <p:spPr bwMode="auto">
            <a:xfrm>
              <a:off x="3613" y="1386"/>
              <a:ext cx="2155"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solidFill>
                    <a:srgbClr val="ED181E"/>
                  </a:solidFill>
                  <a:latin typeface="Calibri" pitchFamily="34" charset="0"/>
                </a:rPr>
                <a:t>DNA polymerase adds to RNA primer, starting new Okazaki fragment </a:t>
              </a:r>
            </a:p>
          </p:txBody>
        </p:sp>
        <p:sp>
          <p:nvSpPr>
            <p:cNvPr id="138302" name="Text Box 57"/>
            <p:cNvSpPr txBox="1">
              <a:spLocks noChangeArrowheads="1"/>
            </p:cNvSpPr>
            <p:nvPr/>
          </p:nvSpPr>
          <p:spPr bwMode="auto">
            <a:xfrm>
              <a:off x="326" y="1834"/>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5</a:t>
              </a:r>
              <a:r>
                <a:rPr lang="ja-JP" altLang="en-US" sz="1600">
                  <a:latin typeface="Calibri" pitchFamily="34" charset="0"/>
                </a:rPr>
                <a:t>’</a:t>
              </a:r>
              <a:endParaRPr lang="en-US" sz="1600">
                <a:latin typeface="Calibri" pitchFamily="34" charset="0"/>
              </a:endParaRPr>
            </a:p>
          </p:txBody>
        </p:sp>
        <p:sp>
          <p:nvSpPr>
            <p:cNvPr id="138303" name="Text Box 58"/>
            <p:cNvSpPr txBox="1">
              <a:spLocks noChangeArrowheads="1"/>
            </p:cNvSpPr>
            <p:nvPr/>
          </p:nvSpPr>
          <p:spPr bwMode="auto">
            <a:xfrm>
              <a:off x="334" y="1626"/>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3</a:t>
              </a:r>
              <a:r>
                <a:rPr lang="ja-JP" altLang="en-US" sz="1600">
                  <a:latin typeface="Calibri" pitchFamily="34" charset="0"/>
                </a:rPr>
                <a:t>’</a:t>
              </a:r>
              <a:endParaRPr lang="en-US" sz="1600">
                <a:latin typeface="Calibri" pitchFamily="34" charset="0"/>
              </a:endParaRPr>
            </a:p>
          </p:txBody>
        </p:sp>
        <p:sp>
          <p:nvSpPr>
            <p:cNvPr id="138304" name="Text Box 65"/>
            <p:cNvSpPr txBox="1">
              <a:spLocks noChangeArrowheads="1"/>
            </p:cNvSpPr>
            <p:nvPr/>
          </p:nvSpPr>
          <p:spPr bwMode="auto">
            <a:xfrm>
              <a:off x="1638" y="1642"/>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5</a:t>
              </a:r>
              <a:r>
                <a:rPr lang="ja-JP" altLang="en-US" sz="1600">
                  <a:latin typeface="Calibri" pitchFamily="34" charset="0"/>
                </a:rPr>
                <a:t>’</a:t>
              </a:r>
              <a:endParaRPr lang="en-US" sz="1600">
                <a:latin typeface="Calibri" pitchFamily="34" charset="0"/>
              </a:endParaRPr>
            </a:p>
          </p:txBody>
        </p:sp>
        <p:sp>
          <p:nvSpPr>
            <p:cNvPr id="138305" name="Text Box 66"/>
            <p:cNvSpPr txBox="1">
              <a:spLocks noChangeArrowheads="1"/>
            </p:cNvSpPr>
            <p:nvPr/>
          </p:nvSpPr>
          <p:spPr bwMode="auto">
            <a:xfrm>
              <a:off x="3470" y="1650"/>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5</a:t>
              </a:r>
              <a:r>
                <a:rPr lang="ja-JP" altLang="en-US" sz="1600">
                  <a:latin typeface="Calibri" pitchFamily="34" charset="0"/>
                </a:rPr>
                <a:t>’</a:t>
              </a:r>
              <a:endParaRPr lang="en-US" sz="1600">
                <a:latin typeface="Calibri" pitchFamily="34" charset="0"/>
              </a:endParaRPr>
            </a:p>
          </p:txBody>
        </p:sp>
        <p:sp>
          <p:nvSpPr>
            <p:cNvPr id="138306" name="Text Box 67"/>
            <p:cNvSpPr txBox="1">
              <a:spLocks noChangeArrowheads="1"/>
            </p:cNvSpPr>
            <p:nvPr/>
          </p:nvSpPr>
          <p:spPr bwMode="auto">
            <a:xfrm>
              <a:off x="2054" y="1650"/>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3</a:t>
              </a:r>
              <a:r>
                <a:rPr lang="ja-JP" altLang="en-US" sz="1600">
                  <a:latin typeface="Calibri" pitchFamily="34" charset="0"/>
                </a:rPr>
                <a:t>’</a:t>
              </a:r>
              <a:endParaRPr lang="en-US" sz="1600">
                <a:latin typeface="Calibri" pitchFamily="34" charset="0"/>
              </a:endParaRPr>
            </a:p>
          </p:txBody>
        </p:sp>
        <p:sp>
          <p:nvSpPr>
            <p:cNvPr id="138307" name="Text Box 71"/>
            <p:cNvSpPr txBox="1">
              <a:spLocks noChangeArrowheads="1"/>
            </p:cNvSpPr>
            <p:nvPr/>
          </p:nvSpPr>
          <p:spPr bwMode="auto">
            <a:xfrm>
              <a:off x="3854" y="1850"/>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3</a:t>
              </a:r>
              <a:r>
                <a:rPr lang="ja-JP" altLang="en-US" sz="1600">
                  <a:latin typeface="Calibri" pitchFamily="34" charset="0"/>
                </a:rPr>
                <a:t>’</a:t>
              </a:r>
              <a:endParaRPr lang="en-US" sz="1600">
                <a:latin typeface="Calibri" pitchFamily="34" charset="0"/>
              </a:endParaRPr>
            </a:p>
          </p:txBody>
        </p:sp>
      </p:grpSp>
      <p:grpSp>
        <p:nvGrpSpPr>
          <p:cNvPr id="4" name="Group 87"/>
          <p:cNvGrpSpPr>
            <a:grpSpLocks/>
          </p:cNvGrpSpPr>
          <p:nvPr/>
        </p:nvGrpSpPr>
        <p:grpSpPr bwMode="auto">
          <a:xfrm>
            <a:off x="530225" y="3263900"/>
            <a:ext cx="8626475" cy="1219200"/>
            <a:chOff x="334" y="2056"/>
            <a:chExt cx="5434" cy="768"/>
          </a:xfrm>
        </p:grpSpPr>
        <p:sp>
          <p:nvSpPr>
            <p:cNvPr id="138282" name="Rectangle 32"/>
            <p:cNvSpPr>
              <a:spLocks noChangeArrowheads="1"/>
            </p:cNvSpPr>
            <p:nvPr/>
          </p:nvSpPr>
          <p:spPr bwMode="auto">
            <a:xfrm>
              <a:off x="576" y="2640"/>
              <a:ext cx="3271" cy="88"/>
            </a:xfrm>
            <a:prstGeom prst="rect">
              <a:avLst/>
            </a:prstGeom>
            <a:solidFill>
              <a:srgbClr val="FF9D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grpSp>
          <p:nvGrpSpPr>
            <p:cNvPr id="138283" name="Group 41"/>
            <p:cNvGrpSpPr>
              <a:grpSpLocks/>
            </p:cNvGrpSpPr>
            <p:nvPr/>
          </p:nvGrpSpPr>
          <p:grpSpPr bwMode="auto">
            <a:xfrm>
              <a:off x="576" y="2496"/>
              <a:ext cx="1048" cy="91"/>
              <a:chOff x="624" y="2448"/>
              <a:chExt cx="1048" cy="113"/>
            </a:xfrm>
          </p:grpSpPr>
          <p:sp>
            <p:nvSpPr>
              <p:cNvPr id="138292" name="Rectangle 33"/>
              <p:cNvSpPr>
                <a:spLocks noChangeArrowheads="1"/>
              </p:cNvSpPr>
              <p:nvPr/>
            </p:nvSpPr>
            <p:spPr bwMode="auto">
              <a:xfrm>
                <a:off x="1336" y="2448"/>
                <a:ext cx="336" cy="113"/>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8293" name="Rectangle 34"/>
              <p:cNvSpPr>
                <a:spLocks noChangeArrowheads="1"/>
              </p:cNvSpPr>
              <p:nvPr/>
            </p:nvSpPr>
            <p:spPr bwMode="auto">
              <a:xfrm>
                <a:off x="624" y="2448"/>
                <a:ext cx="721" cy="113"/>
              </a:xfrm>
              <a:prstGeom prst="rect">
                <a:avLst/>
              </a:prstGeom>
              <a:solidFill>
                <a:srgbClr val="ED18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grpSp>
        <p:sp>
          <p:nvSpPr>
            <p:cNvPr id="138284" name="Rectangle 43"/>
            <p:cNvSpPr>
              <a:spLocks noChangeArrowheads="1"/>
            </p:cNvSpPr>
            <p:nvPr/>
          </p:nvSpPr>
          <p:spPr bwMode="auto">
            <a:xfrm>
              <a:off x="3160" y="2496"/>
              <a:ext cx="336" cy="91"/>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8285" name="Rectangle 44"/>
            <p:cNvSpPr>
              <a:spLocks noChangeArrowheads="1"/>
            </p:cNvSpPr>
            <p:nvPr/>
          </p:nvSpPr>
          <p:spPr bwMode="auto">
            <a:xfrm>
              <a:off x="1664" y="2496"/>
              <a:ext cx="1519" cy="91"/>
            </a:xfrm>
            <a:prstGeom prst="rect">
              <a:avLst/>
            </a:prstGeom>
            <a:solidFill>
              <a:srgbClr val="ED18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8286" name="Line 51"/>
            <p:cNvSpPr>
              <a:spLocks noChangeShapeType="1"/>
            </p:cNvSpPr>
            <p:nvPr/>
          </p:nvSpPr>
          <p:spPr bwMode="auto">
            <a:xfrm>
              <a:off x="2016" y="2056"/>
              <a:ext cx="0" cy="27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8287" name="Text Box 54"/>
            <p:cNvSpPr txBox="1">
              <a:spLocks noChangeArrowheads="1"/>
            </p:cNvSpPr>
            <p:nvPr/>
          </p:nvSpPr>
          <p:spPr bwMode="auto">
            <a:xfrm>
              <a:off x="3613" y="2186"/>
              <a:ext cx="2155"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solidFill>
                    <a:srgbClr val="ED181E"/>
                  </a:solidFill>
                  <a:latin typeface="Calibri" pitchFamily="34" charset="0"/>
                </a:rPr>
                <a:t>DNA polymerase finishes DNA fragment</a:t>
              </a:r>
            </a:p>
          </p:txBody>
        </p:sp>
        <p:sp>
          <p:nvSpPr>
            <p:cNvPr id="138288" name="Text Box 59"/>
            <p:cNvSpPr txBox="1">
              <a:spLocks noChangeArrowheads="1"/>
            </p:cNvSpPr>
            <p:nvPr/>
          </p:nvSpPr>
          <p:spPr bwMode="auto">
            <a:xfrm>
              <a:off x="334" y="2610"/>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5</a:t>
              </a:r>
              <a:r>
                <a:rPr lang="ja-JP" altLang="en-US" sz="1600">
                  <a:latin typeface="Calibri" pitchFamily="34" charset="0"/>
                </a:rPr>
                <a:t>’</a:t>
              </a:r>
              <a:endParaRPr lang="en-US" sz="1600">
                <a:latin typeface="Calibri" pitchFamily="34" charset="0"/>
              </a:endParaRPr>
            </a:p>
          </p:txBody>
        </p:sp>
        <p:sp>
          <p:nvSpPr>
            <p:cNvPr id="138289" name="Text Box 60"/>
            <p:cNvSpPr txBox="1">
              <a:spLocks noChangeArrowheads="1"/>
            </p:cNvSpPr>
            <p:nvPr/>
          </p:nvSpPr>
          <p:spPr bwMode="auto">
            <a:xfrm>
              <a:off x="342" y="2402"/>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3</a:t>
              </a:r>
              <a:r>
                <a:rPr lang="ja-JP" altLang="en-US" sz="1600">
                  <a:latin typeface="Calibri" pitchFamily="34" charset="0"/>
                </a:rPr>
                <a:t>’</a:t>
              </a:r>
              <a:endParaRPr lang="en-US" sz="1600">
                <a:latin typeface="Calibri" pitchFamily="34" charset="0"/>
              </a:endParaRPr>
            </a:p>
          </p:txBody>
        </p:sp>
        <p:sp>
          <p:nvSpPr>
            <p:cNvPr id="138290" name="Text Box 68"/>
            <p:cNvSpPr txBox="1">
              <a:spLocks noChangeArrowheads="1"/>
            </p:cNvSpPr>
            <p:nvPr/>
          </p:nvSpPr>
          <p:spPr bwMode="auto">
            <a:xfrm>
              <a:off x="3470" y="2378"/>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5</a:t>
              </a:r>
              <a:r>
                <a:rPr lang="ja-JP" altLang="en-US" sz="1600">
                  <a:latin typeface="Calibri" pitchFamily="34" charset="0"/>
                </a:rPr>
                <a:t>’</a:t>
              </a:r>
              <a:endParaRPr lang="en-US" sz="1600">
                <a:latin typeface="Calibri" pitchFamily="34" charset="0"/>
              </a:endParaRPr>
            </a:p>
          </p:txBody>
        </p:sp>
        <p:sp>
          <p:nvSpPr>
            <p:cNvPr id="138291" name="Text Box 72"/>
            <p:cNvSpPr txBox="1">
              <a:spLocks noChangeArrowheads="1"/>
            </p:cNvSpPr>
            <p:nvPr/>
          </p:nvSpPr>
          <p:spPr bwMode="auto">
            <a:xfrm>
              <a:off x="3862" y="2594"/>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3</a:t>
              </a:r>
              <a:r>
                <a:rPr lang="ja-JP" altLang="en-US" sz="1600">
                  <a:latin typeface="Calibri" pitchFamily="34" charset="0"/>
                </a:rPr>
                <a:t>’</a:t>
              </a:r>
              <a:endParaRPr lang="en-US" sz="1600">
                <a:latin typeface="Calibri" pitchFamily="34" charset="0"/>
              </a:endParaRPr>
            </a:p>
          </p:txBody>
        </p:sp>
      </p:grpSp>
      <p:grpSp>
        <p:nvGrpSpPr>
          <p:cNvPr id="6" name="Group 84"/>
          <p:cNvGrpSpPr>
            <a:grpSpLocks/>
          </p:cNvGrpSpPr>
          <p:nvPr/>
        </p:nvGrpSpPr>
        <p:grpSpPr bwMode="auto">
          <a:xfrm>
            <a:off x="504825" y="4483100"/>
            <a:ext cx="8262938" cy="1143000"/>
            <a:chOff x="318" y="2824"/>
            <a:chExt cx="5205" cy="720"/>
          </a:xfrm>
        </p:grpSpPr>
        <p:grpSp>
          <p:nvGrpSpPr>
            <p:cNvPr id="138271" name="Group 83"/>
            <p:cNvGrpSpPr>
              <a:grpSpLocks/>
            </p:cNvGrpSpPr>
            <p:nvPr/>
          </p:nvGrpSpPr>
          <p:grpSpPr bwMode="auto">
            <a:xfrm>
              <a:off x="318" y="2824"/>
              <a:ext cx="5205" cy="720"/>
              <a:chOff x="318" y="2824"/>
              <a:chExt cx="5205" cy="720"/>
            </a:xfrm>
          </p:grpSpPr>
          <p:sp>
            <p:nvSpPr>
              <p:cNvPr id="138273" name="Rectangle 35"/>
              <p:cNvSpPr>
                <a:spLocks noChangeArrowheads="1"/>
              </p:cNvSpPr>
              <p:nvPr/>
            </p:nvSpPr>
            <p:spPr bwMode="auto">
              <a:xfrm>
                <a:off x="576" y="3376"/>
                <a:ext cx="3271" cy="88"/>
              </a:xfrm>
              <a:prstGeom prst="rect">
                <a:avLst/>
              </a:prstGeom>
              <a:solidFill>
                <a:srgbClr val="FF9D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8274" name="Rectangle 37"/>
              <p:cNvSpPr>
                <a:spLocks noChangeArrowheads="1"/>
              </p:cNvSpPr>
              <p:nvPr/>
            </p:nvSpPr>
            <p:spPr bwMode="auto">
              <a:xfrm>
                <a:off x="584" y="3232"/>
                <a:ext cx="721" cy="91"/>
              </a:xfrm>
              <a:prstGeom prst="rect">
                <a:avLst/>
              </a:prstGeom>
              <a:solidFill>
                <a:srgbClr val="ED18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8275" name="Rectangle 46"/>
              <p:cNvSpPr>
                <a:spLocks noChangeArrowheads="1"/>
              </p:cNvSpPr>
              <p:nvPr/>
            </p:nvSpPr>
            <p:spPr bwMode="auto">
              <a:xfrm>
                <a:off x="1352" y="3232"/>
                <a:ext cx="1972" cy="91"/>
              </a:xfrm>
              <a:prstGeom prst="rect">
                <a:avLst/>
              </a:prstGeom>
              <a:solidFill>
                <a:srgbClr val="ED18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8276" name="Line 52"/>
              <p:cNvSpPr>
                <a:spLocks noChangeShapeType="1"/>
              </p:cNvSpPr>
              <p:nvPr/>
            </p:nvSpPr>
            <p:spPr bwMode="auto">
              <a:xfrm>
                <a:off x="2016" y="2824"/>
                <a:ext cx="0" cy="27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8277" name="Text Box 55"/>
              <p:cNvSpPr txBox="1">
                <a:spLocks noChangeArrowheads="1"/>
              </p:cNvSpPr>
              <p:nvPr/>
            </p:nvSpPr>
            <p:spPr bwMode="auto">
              <a:xfrm>
                <a:off x="3613" y="2850"/>
                <a:ext cx="1910"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solidFill>
                      <a:srgbClr val="3333FF"/>
                    </a:solidFill>
                    <a:latin typeface="Calibri" pitchFamily="34" charset="0"/>
                  </a:rPr>
                  <a:t>old RNA primer erased and replaced by DNA</a:t>
                </a:r>
              </a:p>
            </p:txBody>
          </p:sp>
          <p:sp>
            <p:nvSpPr>
              <p:cNvPr id="138278" name="Text Box 61"/>
              <p:cNvSpPr txBox="1">
                <a:spLocks noChangeArrowheads="1"/>
              </p:cNvSpPr>
              <p:nvPr/>
            </p:nvSpPr>
            <p:spPr bwMode="auto">
              <a:xfrm>
                <a:off x="318" y="3330"/>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5</a:t>
                </a:r>
                <a:r>
                  <a:rPr lang="ja-JP" altLang="en-US" sz="1600">
                    <a:latin typeface="Calibri" pitchFamily="34" charset="0"/>
                  </a:rPr>
                  <a:t>’</a:t>
                </a:r>
                <a:endParaRPr lang="en-US" sz="1600">
                  <a:latin typeface="Calibri" pitchFamily="34" charset="0"/>
                </a:endParaRPr>
              </a:p>
            </p:txBody>
          </p:sp>
          <p:sp>
            <p:nvSpPr>
              <p:cNvPr id="138279" name="Text Box 62"/>
              <p:cNvSpPr txBox="1">
                <a:spLocks noChangeArrowheads="1"/>
              </p:cNvSpPr>
              <p:nvPr/>
            </p:nvSpPr>
            <p:spPr bwMode="auto">
              <a:xfrm>
                <a:off x="326" y="3122"/>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3</a:t>
                </a:r>
                <a:r>
                  <a:rPr lang="ja-JP" altLang="en-US" sz="1600">
                    <a:latin typeface="Calibri" pitchFamily="34" charset="0"/>
                  </a:rPr>
                  <a:t>’</a:t>
                </a:r>
                <a:endParaRPr lang="en-US" sz="1600">
                  <a:latin typeface="Calibri" pitchFamily="34" charset="0"/>
                </a:endParaRPr>
              </a:p>
            </p:txBody>
          </p:sp>
          <p:sp>
            <p:nvSpPr>
              <p:cNvPr id="138280" name="Text Box 69"/>
              <p:cNvSpPr txBox="1">
                <a:spLocks noChangeArrowheads="1"/>
              </p:cNvSpPr>
              <p:nvPr/>
            </p:nvSpPr>
            <p:spPr bwMode="auto">
              <a:xfrm>
                <a:off x="3478" y="3154"/>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5</a:t>
                </a:r>
                <a:r>
                  <a:rPr lang="ja-JP" altLang="en-US" sz="1600">
                    <a:latin typeface="Calibri" pitchFamily="34" charset="0"/>
                  </a:rPr>
                  <a:t>’</a:t>
                </a:r>
                <a:endParaRPr lang="en-US" sz="1600">
                  <a:latin typeface="Calibri" pitchFamily="34" charset="0"/>
                </a:endParaRPr>
              </a:p>
            </p:txBody>
          </p:sp>
          <p:sp>
            <p:nvSpPr>
              <p:cNvPr id="138281" name="Text Box 73"/>
              <p:cNvSpPr txBox="1">
                <a:spLocks noChangeArrowheads="1"/>
              </p:cNvSpPr>
              <p:nvPr/>
            </p:nvSpPr>
            <p:spPr bwMode="auto">
              <a:xfrm>
                <a:off x="3862" y="3306"/>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3</a:t>
                </a:r>
                <a:r>
                  <a:rPr lang="ja-JP" altLang="en-US" sz="1600">
                    <a:latin typeface="Calibri" pitchFamily="34" charset="0"/>
                  </a:rPr>
                  <a:t>’</a:t>
                </a:r>
                <a:endParaRPr lang="en-US" sz="1600">
                  <a:latin typeface="Calibri" pitchFamily="34" charset="0"/>
                </a:endParaRPr>
              </a:p>
            </p:txBody>
          </p:sp>
        </p:grpSp>
        <p:sp>
          <p:nvSpPr>
            <p:cNvPr id="138272" name="Rectangle 45"/>
            <p:cNvSpPr>
              <a:spLocks noChangeArrowheads="1"/>
            </p:cNvSpPr>
            <p:nvPr/>
          </p:nvSpPr>
          <p:spPr bwMode="auto">
            <a:xfrm>
              <a:off x="3160" y="3233"/>
              <a:ext cx="336" cy="91"/>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grpSp>
      <p:grpSp>
        <p:nvGrpSpPr>
          <p:cNvPr id="8" name="Group 86"/>
          <p:cNvGrpSpPr>
            <a:grpSpLocks/>
          </p:cNvGrpSpPr>
          <p:nvPr/>
        </p:nvGrpSpPr>
        <p:grpSpPr bwMode="auto">
          <a:xfrm>
            <a:off x="504825" y="5626100"/>
            <a:ext cx="8651875" cy="1016000"/>
            <a:chOff x="318" y="3544"/>
            <a:chExt cx="5450" cy="640"/>
          </a:xfrm>
        </p:grpSpPr>
        <p:grpSp>
          <p:nvGrpSpPr>
            <p:cNvPr id="138261" name="Group 85"/>
            <p:cNvGrpSpPr>
              <a:grpSpLocks/>
            </p:cNvGrpSpPr>
            <p:nvPr/>
          </p:nvGrpSpPr>
          <p:grpSpPr bwMode="auto">
            <a:xfrm>
              <a:off x="318" y="3544"/>
              <a:ext cx="5450" cy="640"/>
              <a:chOff x="318" y="3544"/>
              <a:chExt cx="5450" cy="640"/>
            </a:xfrm>
          </p:grpSpPr>
          <p:sp>
            <p:nvSpPr>
              <p:cNvPr id="138263" name="Rectangle 38"/>
              <p:cNvSpPr>
                <a:spLocks noChangeArrowheads="1"/>
              </p:cNvSpPr>
              <p:nvPr/>
            </p:nvSpPr>
            <p:spPr bwMode="auto">
              <a:xfrm>
                <a:off x="576" y="4016"/>
                <a:ext cx="3271" cy="88"/>
              </a:xfrm>
              <a:prstGeom prst="rect">
                <a:avLst/>
              </a:prstGeom>
              <a:solidFill>
                <a:srgbClr val="FF9D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8264" name="Rectangle 40"/>
              <p:cNvSpPr>
                <a:spLocks noChangeArrowheads="1"/>
              </p:cNvSpPr>
              <p:nvPr/>
            </p:nvSpPr>
            <p:spPr bwMode="auto">
              <a:xfrm>
                <a:off x="576" y="3872"/>
                <a:ext cx="2788" cy="91"/>
              </a:xfrm>
              <a:prstGeom prst="rect">
                <a:avLst/>
              </a:prstGeom>
              <a:solidFill>
                <a:srgbClr val="ED18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38265" name="Line 53"/>
              <p:cNvSpPr>
                <a:spLocks noChangeShapeType="1"/>
              </p:cNvSpPr>
              <p:nvPr/>
            </p:nvSpPr>
            <p:spPr bwMode="auto">
              <a:xfrm>
                <a:off x="2048" y="3544"/>
                <a:ext cx="0" cy="27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8266" name="Text Box 56"/>
              <p:cNvSpPr txBox="1">
                <a:spLocks noChangeArrowheads="1"/>
              </p:cNvSpPr>
              <p:nvPr/>
            </p:nvSpPr>
            <p:spPr bwMode="auto">
              <a:xfrm>
                <a:off x="3613" y="3567"/>
                <a:ext cx="2155"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solidFill>
                      <a:srgbClr val="ED181E"/>
                    </a:solidFill>
                    <a:latin typeface="Calibri" pitchFamily="34" charset="0"/>
                  </a:rPr>
                  <a:t>DNA ligase joins new Okazaki fragment to growing chain</a:t>
                </a:r>
              </a:p>
            </p:txBody>
          </p:sp>
          <p:sp>
            <p:nvSpPr>
              <p:cNvPr id="138267" name="Text Box 63"/>
              <p:cNvSpPr txBox="1">
                <a:spLocks noChangeArrowheads="1"/>
              </p:cNvSpPr>
              <p:nvPr/>
            </p:nvSpPr>
            <p:spPr bwMode="auto">
              <a:xfrm>
                <a:off x="318" y="3970"/>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5</a:t>
                </a:r>
                <a:r>
                  <a:rPr lang="ja-JP" altLang="en-US" sz="1600">
                    <a:latin typeface="Calibri" pitchFamily="34" charset="0"/>
                  </a:rPr>
                  <a:t>’</a:t>
                </a:r>
                <a:endParaRPr lang="en-US" sz="1600">
                  <a:latin typeface="Calibri" pitchFamily="34" charset="0"/>
                </a:endParaRPr>
              </a:p>
            </p:txBody>
          </p:sp>
          <p:sp>
            <p:nvSpPr>
              <p:cNvPr id="138268" name="Text Box 64"/>
              <p:cNvSpPr txBox="1">
                <a:spLocks noChangeArrowheads="1"/>
              </p:cNvSpPr>
              <p:nvPr/>
            </p:nvSpPr>
            <p:spPr bwMode="auto">
              <a:xfrm>
                <a:off x="326" y="3762"/>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3</a:t>
                </a:r>
                <a:r>
                  <a:rPr lang="ja-JP" altLang="en-US" sz="1600">
                    <a:latin typeface="Calibri" pitchFamily="34" charset="0"/>
                  </a:rPr>
                  <a:t>’</a:t>
                </a:r>
                <a:endParaRPr lang="en-US" sz="1600">
                  <a:latin typeface="Calibri" pitchFamily="34" charset="0"/>
                </a:endParaRPr>
              </a:p>
            </p:txBody>
          </p:sp>
          <p:sp>
            <p:nvSpPr>
              <p:cNvPr id="138269" name="Text Box 70"/>
              <p:cNvSpPr txBox="1">
                <a:spLocks noChangeArrowheads="1"/>
              </p:cNvSpPr>
              <p:nvPr/>
            </p:nvSpPr>
            <p:spPr bwMode="auto">
              <a:xfrm>
                <a:off x="3470" y="3786"/>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5</a:t>
                </a:r>
                <a:r>
                  <a:rPr lang="ja-JP" altLang="en-US" sz="1600">
                    <a:latin typeface="Calibri" pitchFamily="34" charset="0"/>
                  </a:rPr>
                  <a:t>’</a:t>
                </a:r>
                <a:endParaRPr lang="en-US" sz="1600">
                  <a:latin typeface="Calibri" pitchFamily="34" charset="0"/>
                </a:endParaRPr>
              </a:p>
            </p:txBody>
          </p:sp>
          <p:sp>
            <p:nvSpPr>
              <p:cNvPr id="138270" name="Text Box 74"/>
              <p:cNvSpPr txBox="1">
                <a:spLocks noChangeArrowheads="1"/>
              </p:cNvSpPr>
              <p:nvPr/>
            </p:nvSpPr>
            <p:spPr bwMode="auto">
              <a:xfrm>
                <a:off x="3862" y="3962"/>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3</a:t>
                </a:r>
                <a:r>
                  <a:rPr lang="ja-JP" altLang="en-US" sz="1600">
                    <a:latin typeface="Calibri" pitchFamily="34" charset="0"/>
                  </a:rPr>
                  <a:t>’</a:t>
                </a:r>
                <a:endParaRPr lang="en-US" sz="1600">
                  <a:latin typeface="Calibri" pitchFamily="34" charset="0"/>
                </a:endParaRPr>
              </a:p>
            </p:txBody>
          </p:sp>
        </p:grpSp>
        <p:sp>
          <p:nvSpPr>
            <p:cNvPr id="138262" name="Rectangle 47"/>
            <p:cNvSpPr>
              <a:spLocks noChangeArrowheads="1"/>
            </p:cNvSpPr>
            <p:nvPr/>
          </p:nvSpPr>
          <p:spPr bwMode="auto">
            <a:xfrm>
              <a:off x="3160" y="3872"/>
              <a:ext cx="336" cy="91"/>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grpSp>
      <p:sp>
        <p:nvSpPr>
          <p:cNvPr id="138260" name="Text Box 75"/>
          <p:cNvSpPr txBox="1">
            <a:spLocks noChangeArrowheads="1"/>
          </p:cNvSpPr>
          <p:nvPr/>
        </p:nvSpPr>
        <p:spPr bwMode="auto">
          <a:xfrm>
            <a:off x="6473825" y="1746250"/>
            <a:ext cx="2681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Lagging strand template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ext Box 6"/>
          <p:cNvSpPr txBox="1">
            <a:spLocks noChangeArrowheads="1"/>
          </p:cNvSpPr>
          <p:nvPr/>
        </p:nvSpPr>
        <p:spPr bwMode="auto">
          <a:xfrm>
            <a:off x="5991225" y="2124075"/>
            <a:ext cx="19970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solidFill>
                  <a:srgbClr val="ED181E"/>
                </a:solidFill>
                <a:latin typeface="Calibri" pitchFamily="34" charset="0"/>
              </a:rPr>
              <a:t>Okazaki fragment</a:t>
            </a:r>
          </a:p>
        </p:txBody>
      </p:sp>
      <p:sp>
        <p:nvSpPr>
          <p:cNvPr id="140290" name="Text Box 3"/>
          <p:cNvSpPr txBox="1">
            <a:spLocks noChangeArrowheads="1"/>
          </p:cNvSpPr>
          <p:nvPr/>
        </p:nvSpPr>
        <p:spPr bwMode="auto">
          <a:xfrm>
            <a:off x="3594100" y="1298575"/>
            <a:ext cx="49212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80000"/>
              </a:lnSpc>
            </a:pPr>
            <a:r>
              <a:rPr lang="en-GB" sz="1800" b="1">
                <a:latin typeface="Courier New" pitchFamily="49" charset="0"/>
              </a:rPr>
              <a:t>5</a:t>
            </a:r>
            <a:r>
              <a:rPr lang="en-GB" altLang="en-US" sz="1800" b="1">
                <a:latin typeface="Courier New" pitchFamily="49" charset="0"/>
              </a:rPr>
              <a:t>’</a:t>
            </a:r>
            <a:r>
              <a:rPr lang="en-GB" sz="1800" b="1">
                <a:latin typeface="Courier New" pitchFamily="49" charset="0"/>
              </a:rPr>
              <a:t> A</a:t>
            </a:r>
            <a:r>
              <a:rPr lang="en-GB" sz="800" b="1">
                <a:latin typeface="Courier New" pitchFamily="49" charset="0"/>
              </a:rPr>
              <a:t> </a:t>
            </a:r>
            <a:r>
              <a:rPr lang="en-GB" sz="1800" b="1">
                <a:latin typeface="Courier New" pitchFamily="49" charset="0"/>
              </a:rPr>
              <a:t>A</a:t>
            </a:r>
            <a:r>
              <a:rPr lang="en-GB" sz="800" b="1">
                <a:latin typeface="Courier New" pitchFamily="49" charset="0"/>
              </a:rPr>
              <a:t> </a:t>
            </a:r>
            <a:r>
              <a:rPr lang="en-GB" sz="1800" b="1">
                <a:latin typeface="Courier New" pitchFamily="49" charset="0"/>
              </a:rPr>
              <a:t>T</a:t>
            </a:r>
            <a:r>
              <a:rPr lang="en-GB" sz="800" b="1">
                <a:latin typeface="Courier New" pitchFamily="49" charset="0"/>
              </a:rPr>
              <a:t> </a:t>
            </a:r>
            <a:r>
              <a:rPr lang="en-GB" sz="1800" b="1">
                <a:latin typeface="Courier New" pitchFamily="49" charset="0"/>
              </a:rPr>
              <a:t>C</a:t>
            </a:r>
            <a:r>
              <a:rPr lang="en-GB" sz="800" b="1">
                <a:latin typeface="Courier New" pitchFamily="49" charset="0"/>
              </a:rPr>
              <a:t> </a:t>
            </a:r>
            <a:r>
              <a:rPr lang="en-GB" sz="1800" b="1">
                <a:latin typeface="Courier New" pitchFamily="49" charset="0"/>
              </a:rPr>
              <a:t>G</a:t>
            </a:r>
            <a:r>
              <a:rPr lang="en-GB" sz="800" b="1">
                <a:latin typeface="Courier New" pitchFamily="49" charset="0"/>
              </a:rPr>
              <a:t> </a:t>
            </a:r>
            <a:r>
              <a:rPr lang="en-GB" sz="1800" b="1">
                <a:latin typeface="Courier New" pitchFamily="49" charset="0"/>
              </a:rPr>
              <a:t>A</a:t>
            </a:r>
            <a:r>
              <a:rPr lang="en-GB" sz="800" b="1">
                <a:latin typeface="Courier New" pitchFamily="49" charset="0"/>
              </a:rPr>
              <a:t> </a:t>
            </a:r>
            <a:r>
              <a:rPr lang="en-GB" sz="1800" b="1">
                <a:latin typeface="Courier New" pitchFamily="49" charset="0"/>
              </a:rPr>
              <a:t>A</a:t>
            </a:r>
            <a:r>
              <a:rPr lang="en-GB" sz="800" b="1">
                <a:latin typeface="Courier New" pitchFamily="49" charset="0"/>
              </a:rPr>
              <a:t> </a:t>
            </a:r>
            <a:r>
              <a:rPr lang="en-GB" sz="1800" b="1">
                <a:latin typeface="Courier New" pitchFamily="49" charset="0"/>
              </a:rPr>
              <a:t>C</a:t>
            </a:r>
            <a:r>
              <a:rPr lang="en-GB" sz="800" b="1">
                <a:latin typeface="Courier New" pitchFamily="49" charset="0"/>
              </a:rPr>
              <a:t> </a:t>
            </a:r>
            <a:r>
              <a:rPr lang="en-GB" sz="1800" b="1">
                <a:latin typeface="Courier New" pitchFamily="49" charset="0"/>
              </a:rPr>
              <a:t>A</a:t>
            </a:r>
            <a:r>
              <a:rPr lang="en-GB" sz="800" b="1">
                <a:latin typeface="Courier New" pitchFamily="49" charset="0"/>
              </a:rPr>
              <a:t> </a:t>
            </a:r>
            <a:r>
              <a:rPr lang="en-GB" sz="1800" b="1">
                <a:latin typeface="Courier New" pitchFamily="49" charset="0"/>
              </a:rPr>
              <a:t>C</a:t>
            </a:r>
            <a:r>
              <a:rPr lang="en-GB" sz="800" b="1">
                <a:latin typeface="Courier New" pitchFamily="49" charset="0"/>
              </a:rPr>
              <a:t> </a:t>
            </a:r>
            <a:r>
              <a:rPr lang="en-GB" sz="1800" b="1">
                <a:latin typeface="Courier New" pitchFamily="49" charset="0"/>
              </a:rPr>
              <a:t>C</a:t>
            </a:r>
            <a:r>
              <a:rPr lang="en-GB" sz="800" b="1">
                <a:latin typeface="Courier New" pitchFamily="49" charset="0"/>
              </a:rPr>
              <a:t> </a:t>
            </a:r>
            <a:r>
              <a:rPr lang="en-GB" sz="1800" b="1">
                <a:latin typeface="Courier New" pitchFamily="49" charset="0"/>
              </a:rPr>
              <a:t>G</a:t>
            </a:r>
            <a:r>
              <a:rPr lang="en-GB" sz="800" b="1">
                <a:latin typeface="Courier New" pitchFamily="49" charset="0"/>
              </a:rPr>
              <a:t> </a:t>
            </a:r>
            <a:r>
              <a:rPr lang="en-GB" sz="1800" b="1">
                <a:latin typeface="Courier New" pitchFamily="49" charset="0"/>
              </a:rPr>
              <a:t>T</a:t>
            </a:r>
            <a:r>
              <a:rPr lang="en-GB" sz="800" b="1">
                <a:latin typeface="Courier New" pitchFamily="49" charset="0"/>
              </a:rPr>
              <a:t> </a:t>
            </a:r>
            <a:r>
              <a:rPr lang="en-GB" sz="1800" b="1">
                <a:latin typeface="Courier New" pitchFamily="49" charset="0"/>
              </a:rPr>
              <a:t>A</a:t>
            </a:r>
            <a:r>
              <a:rPr lang="en-GB" sz="800" b="1">
                <a:latin typeface="Courier New" pitchFamily="49" charset="0"/>
              </a:rPr>
              <a:t> </a:t>
            </a:r>
            <a:r>
              <a:rPr lang="en-GB" sz="1800" b="1">
                <a:latin typeface="Courier New" pitchFamily="49" charset="0"/>
              </a:rPr>
              <a:t>C</a:t>
            </a:r>
            <a:r>
              <a:rPr lang="en-GB" sz="800" b="1">
                <a:latin typeface="Courier New" pitchFamily="49" charset="0"/>
              </a:rPr>
              <a:t> </a:t>
            </a:r>
            <a:r>
              <a:rPr lang="en-GB" sz="1800" b="1">
                <a:latin typeface="Courier New" pitchFamily="49" charset="0"/>
              </a:rPr>
              <a:t>C</a:t>
            </a:r>
            <a:r>
              <a:rPr lang="en-GB" sz="800" b="1">
                <a:latin typeface="Courier New" pitchFamily="49" charset="0"/>
              </a:rPr>
              <a:t> </a:t>
            </a:r>
            <a:r>
              <a:rPr lang="en-GB" sz="1800" b="1">
                <a:latin typeface="Courier New" pitchFamily="49" charset="0"/>
              </a:rPr>
              <a:t>G</a:t>
            </a:r>
            <a:r>
              <a:rPr lang="en-GB" sz="800" b="1">
                <a:latin typeface="Courier New" pitchFamily="49" charset="0"/>
              </a:rPr>
              <a:t> </a:t>
            </a:r>
            <a:r>
              <a:rPr lang="en-GB" sz="1800" b="1">
                <a:latin typeface="Courier New" pitchFamily="49" charset="0"/>
              </a:rPr>
              <a:t>T 3</a:t>
            </a:r>
            <a:r>
              <a:rPr lang="en-GB" altLang="en-US" sz="1800" b="1">
                <a:latin typeface="Courier New" pitchFamily="49" charset="0"/>
              </a:rPr>
              <a:t>’</a:t>
            </a:r>
            <a:endParaRPr lang="en-GB" sz="1800" b="1">
              <a:latin typeface="Courier New" pitchFamily="49" charset="0"/>
            </a:endParaRPr>
          </a:p>
          <a:p>
            <a:pPr eaLnBrk="1" hangingPunct="1">
              <a:lnSpc>
                <a:spcPct val="80000"/>
              </a:lnSpc>
            </a:pPr>
            <a:r>
              <a:rPr lang="en-GB" sz="1800" b="1">
                <a:latin typeface="Courier New" pitchFamily="49" charset="0"/>
              </a:rPr>
              <a:t>   |</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  </a:t>
            </a:r>
          </a:p>
          <a:p>
            <a:pPr eaLnBrk="1" hangingPunct="1">
              <a:lnSpc>
                <a:spcPct val="80000"/>
              </a:lnSpc>
            </a:pPr>
            <a:r>
              <a:rPr lang="en-GB" sz="1800" b="1">
                <a:latin typeface="Courier New" pitchFamily="49" charset="0"/>
              </a:rPr>
              <a:t>3</a:t>
            </a:r>
            <a:r>
              <a:rPr lang="en-GB" altLang="en-US" sz="1800" b="1">
                <a:latin typeface="Courier New" pitchFamily="49" charset="0"/>
              </a:rPr>
              <a:t>’</a:t>
            </a:r>
            <a:r>
              <a:rPr lang="en-GB" sz="1800" b="1">
                <a:latin typeface="Courier New" pitchFamily="49" charset="0"/>
              </a:rPr>
              <a:t> </a:t>
            </a:r>
            <a:r>
              <a:rPr lang="en-GB" sz="1800" b="1">
                <a:solidFill>
                  <a:srgbClr val="ED181E"/>
                </a:solidFill>
                <a:latin typeface="Courier New" pitchFamily="49" charset="0"/>
              </a:rPr>
              <a:t>T</a:t>
            </a:r>
            <a:r>
              <a:rPr lang="en-GB" sz="800" b="1">
                <a:solidFill>
                  <a:srgbClr val="ED181E"/>
                </a:solidFill>
                <a:latin typeface="Courier New" pitchFamily="49" charset="0"/>
              </a:rPr>
              <a:t> </a:t>
            </a:r>
            <a:r>
              <a:rPr lang="en-GB" sz="1800" b="1">
                <a:solidFill>
                  <a:srgbClr val="ED181E"/>
                </a:solidFill>
                <a:latin typeface="Courier New" pitchFamily="49" charset="0"/>
              </a:rPr>
              <a:t>T</a:t>
            </a:r>
            <a:r>
              <a:rPr lang="en-GB" sz="800" b="1">
                <a:solidFill>
                  <a:srgbClr val="ED181E"/>
                </a:solidFill>
                <a:latin typeface="Courier New" pitchFamily="49" charset="0"/>
              </a:rPr>
              <a:t> </a:t>
            </a:r>
            <a:r>
              <a:rPr lang="en-GB" sz="1800" b="1">
                <a:solidFill>
                  <a:srgbClr val="ED181E"/>
                </a:solidFill>
                <a:latin typeface="Courier New" pitchFamily="49" charset="0"/>
              </a:rPr>
              <a:t>A</a:t>
            </a:r>
            <a:r>
              <a:rPr lang="en-GB" sz="800" b="1">
                <a:solidFill>
                  <a:srgbClr val="ED181E"/>
                </a:solidFill>
                <a:latin typeface="Courier New" pitchFamily="49" charset="0"/>
              </a:rPr>
              <a:t> </a:t>
            </a:r>
            <a:r>
              <a:rPr lang="en-GB" sz="1800" b="1">
                <a:solidFill>
                  <a:srgbClr val="3333FF"/>
                </a:solidFill>
                <a:latin typeface="Courier New" pitchFamily="49" charset="0"/>
              </a:rPr>
              <a:t>G</a:t>
            </a:r>
            <a:r>
              <a:rPr lang="en-GB" sz="800" b="1">
                <a:solidFill>
                  <a:srgbClr val="3333FF"/>
                </a:solidFill>
                <a:latin typeface="Courier New" pitchFamily="49" charset="0"/>
              </a:rPr>
              <a:t> </a:t>
            </a:r>
            <a:r>
              <a:rPr lang="en-GB" sz="1800" b="1">
                <a:solidFill>
                  <a:srgbClr val="3333FF"/>
                </a:solidFill>
                <a:latin typeface="Courier New" pitchFamily="49" charset="0"/>
              </a:rPr>
              <a:t>C</a:t>
            </a:r>
            <a:r>
              <a:rPr lang="en-GB" sz="800" b="1">
                <a:solidFill>
                  <a:srgbClr val="3333FF"/>
                </a:solidFill>
                <a:latin typeface="Courier New" pitchFamily="49" charset="0"/>
              </a:rPr>
              <a:t> </a:t>
            </a:r>
            <a:r>
              <a:rPr lang="en-GB" sz="1800" b="1">
                <a:solidFill>
                  <a:srgbClr val="3333FF"/>
                </a:solidFill>
                <a:latin typeface="Courier New" pitchFamily="49" charset="0"/>
              </a:rPr>
              <a:t>U</a:t>
            </a:r>
            <a:r>
              <a:rPr lang="en-GB" sz="800" b="1">
                <a:solidFill>
                  <a:srgbClr val="3333FF"/>
                </a:solidFill>
                <a:latin typeface="Courier New" pitchFamily="49" charset="0"/>
              </a:rPr>
              <a:t> </a:t>
            </a:r>
            <a:r>
              <a:rPr lang="en-GB" sz="1800" b="1">
                <a:solidFill>
                  <a:srgbClr val="3333FF"/>
                </a:solidFill>
                <a:latin typeface="Courier New" pitchFamily="49" charset="0"/>
              </a:rPr>
              <a:t>U</a:t>
            </a:r>
            <a:r>
              <a:rPr lang="en-GB" sz="800" b="1">
                <a:solidFill>
                  <a:srgbClr val="3333FF"/>
                </a:solidFill>
                <a:latin typeface="Courier New" pitchFamily="49" charset="0"/>
              </a:rPr>
              <a:t> </a:t>
            </a:r>
            <a:r>
              <a:rPr lang="en-GB" sz="1800" b="1">
                <a:solidFill>
                  <a:srgbClr val="3333FF"/>
                </a:solidFill>
                <a:latin typeface="Courier New" pitchFamily="49" charset="0"/>
              </a:rPr>
              <a:t>G</a:t>
            </a:r>
            <a:r>
              <a:rPr lang="en-GB" sz="800" b="1">
                <a:solidFill>
                  <a:srgbClr val="3333FF"/>
                </a:solidFill>
                <a:latin typeface="Courier New" pitchFamily="49" charset="0"/>
              </a:rPr>
              <a:t> </a:t>
            </a:r>
            <a:r>
              <a:rPr lang="en-GB" sz="1800" b="1">
                <a:solidFill>
                  <a:srgbClr val="3333FF"/>
                </a:solidFill>
                <a:latin typeface="Courier New" pitchFamily="49" charset="0"/>
              </a:rPr>
              <a:t>U</a:t>
            </a:r>
            <a:r>
              <a:rPr lang="en-GB" sz="800" b="1">
                <a:solidFill>
                  <a:srgbClr val="3333FF"/>
                </a:solidFill>
                <a:latin typeface="Courier New" pitchFamily="49" charset="0"/>
              </a:rPr>
              <a:t> </a:t>
            </a:r>
            <a:r>
              <a:rPr lang="en-GB" sz="1800" b="1">
                <a:solidFill>
                  <a:srgbClr val="ED181E"/>
                </a:solidFill>
                <a:latin typeface="Courier New" pitchFamily="49" charset="0"/>
              </a:rPr>
              <a:t>G</a:t>
            </a:r>
            <a:r>
              <a:rPr lang="en-GB" sz="800" b="1">
                <a:solidFill>
                  <a:srgbClr val="ED181E"/>
                </a:solidFill>
                <a:latin typeface="Courier New" pitchFamily="49" charset="0"/>
              </a:rPr>
              <a:t> </a:t>
            </a:r>
            <a:r>
              <a:rPr lang="en-GB" sz="1800" b="1">
                <a:solidFill>
                  <a:srgbClr val="ED181E"/>
                </a:solidFill>
                <a:latin typeface="Courier New" pitchFamily="49" charset="0"/>
              </a:rPr>
              <a:t>G</a:t>
            </a:r>
            <a:r>
              <a:rPr lang="en-GB" sz="800" b="1">
                <a:solidFill>
                  <a:srgbClr val="ED181E"/>
                </a:solidFill>
                <a:latin typeface="Courier New" pitchFamily="49" charset="0"/>
              </a:rPr>
              <a:t> </a:t>
            </a:r>
            <a:r>
              <a:rPr lang="en-GB" sz="1800" b="1">
                <a:solidFill>
                  <a:srgbClr val="ED181E"/>
                </a:solidFill>
                <a:latin typeface="Courier New" pitchFamily="49" charset="0"/>
              </a:rPr>
              <a:t>C</a:t>
            </a:r>
            <a:r>
              <a:rPr lang="en-GB" sz="800" b="1">
                <a:solidFill>
                  <a:srgbClr val="ED181E"/>
                </a:solidFill>
                <a:latin typeface="Courier New" pitchFamily="49" charset="0"/>
              </a:rPr>
              <a:t> </a:t>
            </a:r>
            <a:r>
              <a:rPr lang="en-GB" sz="1800" b="1">
                <a:solidFill>
                  <a:srgbClr val="ED181E"/>
                </a:solidFill>
                <a:latin typeface="Courier New" pitchFamily="49" charset="0"/>
              </a:rPr>
              <a:t>A</a:t>
            </a:r>
            <a:r>
              <a:rPr lang="en-GB" sz="800" b="1">
                <a:solidFill>
                  <a:srgbClr val="ED181E"/>
                </a:solidFill>
                <a:latin typeface="Courier New" pitchFamily="49" charset="0"/>
              </a:rPr>
              <a:t> </a:t>
            </a:r>
            <a:r>
              <a:rPr lang="en-GB" sz="1800" b="1">
                <a:solidFill>
                  <a:srgbClr val="ED181E"/>
                </a:solidFill>
                <a:latin typeface="Courier New" pitchFamily="49" charset="0"/>
              </a:rPr>
              <a:t>T</a:t>
            </a:r>
            <a:r>
              <a:rPr lang="en-GB" sz="800" b="1">
                <a:solidFill>
                  <a:srgbClr val="ED181E"/>
                </a:solidFill>
                <a:latin typeface="Courier New" pitchFamily="49" charset="0"/>
              </a:rPr>
              <a:t> </a:t>
            </a:r>
            <a:r>
              <a:rPr lang="en-GB" sz="1800" b="1">
                <a:solidFill>
                  <a:srgbClr val="ED181E"/>
                </a:solidFill>
                <a:latin typeface="Courier New" pitchFamily="49" charset="0"/>
              </a:rPr>
              <a:t>G</a:t>
            </a:r>
            <a:r>
              <a:rPr lang="en-GB" sz="800" b="1">
                <a:solidFill>
                  <a:srgbClr val="ED181E"/>
                </a:solidFill>
                <a:latin typeface="Courier New" pitchFamily="49" charset="0"/>
              </a:rPr>
              <a:t> </a:t>
            </a:r>
            <a:r>
              <a:rPr lang="en-GB" sz="1800" b="1">
                <a:solidFill>
                  <a:srgbClr val="ED181E"/>
                </a:solidFill>
                <a:latin typeface="Courier New" pitchFamily="49" charset="0"/>
              </a:rPr>
              <a:t>G</a:t>
            </a:r>
            <a:r>
              <a:rPr lang="en-GB" sz="800" b="1">
                <a:solidFill>
                  <a:srgbClr val="ED181E"/>
                </a:solidFill>
                <a:latin typeface="Courier New" pitchFamily="49" charset="0"/>
              </a:rPr>
              <a:t> </a:t>
            </a:r>
            <a:r>
              <a:rPr lang="en-GB" sz="1800" b="1">
                <a:solidFill>
                  <a:srgbClr val="ED181E"/>
                </a:solidFill>
                <a:latin typeface="Courier New" pitchFamily="49" charset="0"/>
              </a:rPr>
              <a:t>C</a:t>
            </a:r>
            <a:r>
              <a:rPr lang="en-GB" sz="800" b="1">
                <a:solidFill>
                  <a:srgbClr val="ED181E"/>
                </a:solidFill>
                <a:latin typeface="Courier New" pitchFamily="49" charset="0"/>
              </a:rPr>
              <a:t> </a:t>
            </a:r>
            <a:r>
              <a:rPr lang="en-GB" sz="1800" b="1">
                <a:solidFill>
                  <a:srgbClr val="ED181E"/>
                </a:solidFill>
                <a:latin typeface="Courier New" pitchFamily="49" charset="0"/>
              </a:rPr>
              <a:t>A</a:t>
            </a:r>
            <a:r>
              <a:rPr lang="en-GB" sz="1800" b="1">
                <a:latin typeface="Courier New" pitchFamily="49" charset="0"/>
              </a:rPr>
              <a:t> 5</a:t>
            </a:r>
            <a:r>
              <a:rPr lang="en-GB" altLang="en-US" sz="1800" b="1">
                <a:latin typeface="Courier New" pitchFamily="49" charset="0"/>
              </a:rPr>
              <a:t>’</a:t>
            </a:r>
            <a:endParaRPr lang="en-US" sz="1800" b="1">
              <a:latin typeface="Courier New" pitchFamily="49" charset="0"/>
            </a:endParaRPr>
          </a:p>
        </p:txBody>
      </p:sp>
      <p:sp>
        <p:nvSpPr>
          <p:cNvPr id="140291" name="Line 7"/>
          <p:cNvSpPr>
            <a:spLocks noChangeShapeType="1"/>
          </p:cNvSpPr>
          <p:nvPr/>
        </p:nvSpPr>
        <p:spPr bwMode="auto">
          <a:xfrm>
            <a:off x="4089400" y="1231900"/>
            <a:ext cx="388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0292" name="Line 8"/>
          <p:cNvSpPr>
            <a:spLocks noChangeShapeType="1"/>
          </p:cNvSpPr>
          <p:nvPr/>
        </p:nvSpPr>
        <p:spPr bwMode="auto">
          <a:xfrm flipV="1">
            <a:off x="4089400" y="2146300"/>
            <a:ext cx="18415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0293" name="Rectangle 2"/>
          <p:cNvSpPr>
            <a:spLocks noGrp="1" noChangeArrowheads="1"/>
          </p:cNvSpPr>
          <p:nvPr>
            <p:ph type="title"/>
          </p:nvPr>
        </p:nvSpPr>
        <p:spPr>
          <a:xfrm>
            <a:off x="368300" y="50800"/>
            <a:ext cx="7772400" cy="1143000"/>
          </a:xfrm>
        </p:spPr>
        <p:txBody>
          <a:bodyPr/>
          <a:lstStyle/>
          <a:p>
            <a:pPr eaLnBrk="1" hangingPunct="1"/>
            <a:r>
              <a:rPr lang="en-US" smtClean="0">
                <a:solidFill>
                  <a:srgbClr val="800000"/>
                </a:solidFill>
                <a:ea typeface="ＭＳ Ｐゴシック" pitchFamily="34" charset="-128"/>
              </a:rPr>
              <a:t>Joining of Okazaki fragments</a:t>
            </a:r>
          </a:p>
        </p:txBody>
      </p:sp>
      <p:sp>
        <p:nvSpPr>
          <p:cNvPr id="140294" name="Text Box 5"/>
          <p:cNvSpPr txBox="1">
            <a:spLocks noChangeArrowheads="1"/>
          </p:cNvSpPr>
          <p:nvPr/>
        </p:nvSpPr>
        <p:spPr bwMode="auto">
          <a:xfrm>
            <a:off x="4683125" y="2124075"/>
            <a:ext cx="13620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solidFill>
                  <a:srgbClr val="3333FF"/>
                </a:solidFill>
                <a:latin typeface="Calibri" pitchFamily="34" charset="0"/>
              </a:rPr>
              <a:t>RNA primer</a:t>
            </a:r>
          </a:p>
        </p:txBody>
      </p:sp>
      <p:grpSp>
        <p:nvGrpSpPr>
          <p:cNvPr id="2" name="Group 56"/>
          <p:cNvGrpSpPr>
            <a:grpSpLocks/>
          </p:cNvGrpSpPr>
          <p:nvPr/>
        </p:nvGrpSpPr>
        <p:grpSpPr bwMode="auto">
          <a:xfrm>
            <a:off x="479425" y="1971675"/>
            <a:ext cx="8035925" cy="2835275"/>
            <a:chOff x="302" y="1242"/>
            <a:chExt cx="5062" cy="1786"/>
          </a:xfrm>
        </p:grpSpPr>
        <p:sp>
          <p:nvSpPr>
            <p:cNvPr id="140306" name="AutoShape 23"/>
            <p:cNvSpPr>
              <a:spLocks noChangeArrowheads="1"/>
            </p:cNvSpPr>
            <p:nvPr/>
          </p:nvSpPr>
          <p:spPr bwMode="auto">
            <a:xfrm>
              <a:off x="2768" y="2832"/>
              <a:ext cx="168" cy="168"/>
            </a:xfrm>
            <a:prstGeom prst="flowChartConnector">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grpSp>
          <p:nvGrpSpPr>
            <p:cNvPr id="140307" name="Group 54"/>
            <p:cNvGrpSpPr>
              <a:grpSpLocks/>
            </p:cNvGrpSpPr>
            <p:nvPr/>
          </p:nvGrpSpPr>
          <p:grpSpPr bwMode="auto">
            <a:xfrm>
              <a:off x="302" y="1242"/>
              <a:ext cx="5062" cy="1786"/>
              <a:chOff x="302" y="1242"/>
              <a:chExt cx="5062" cy="1786"/>
            </a:xfrm>
          </p:grpSpPr>
          <p:sp>
            <p:nvSpPr>
              <p:cNvPr id="140308" name="Text Box 12"/>
              <p:cNvSpPr txBox="1">
                <a:spLocks noChangeArrowheads="1"/>
              </p:cNvSpPr>
              <p:nvPr/>
            </p:nvSpPr>
            <p:spPr bwMode="auto">
              <a:xfrm>
                <a:off x="302" y="1242"/>
                <a:ext cx="1943" cy="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ED181E"/>
                    </a:solidFill>
                    <a:latin typeface="Calibri" pitchFamily="34" charset="0"/>
                  </a:rPr>
                  <a:t>DNA polymerase </a:t>
                </a:r>
                <a:r>
                  <a:rPr lang="en-US" sz="1800">
                    <a:latin typeface="Calibri" pitchFamily="34" charset="0"/>
                  </a:rPr>
                  <a:t> removes RNA primer using a 5</a:t>
                </a:r>
                <a:r>
                  <a:rPr lang="ja-JP" altLang="en-US" sz="1800">
                    <a:latin typeface="Calibri" pitchFamily="34" charset="0"/>
                  </a:rPr>
                  <a:t>’</a:t>
                </a:r>
                <a:r>
                  <a:rPr lang="en-US" altLang="ja-JP" sz="1800">
                    <a:latin typeface="Calibri" pitchFamily="34" charset="0"/>
                  </a:rPr>
                  <a:t> to 3</a:t>
                </a:r>
                <a:r>
                  <a:rPr lang="ja-JP" altLang="en-US" sz="1800">
                    <a:latin typeface="Calibri" pitchFamily="34" charset="0"/>
                  </a:rPr>
                  <a:t>’</a:t>
                </a:r>
                <a:r>
                  <a:rPr lang="en-US" altLang="ja-JP" sz="1800">
                    <a:latin typeface="Calibri" pitchFamily="34" charset="0"/>
                  </a:rPr>
                  <a:t> exonuclease activity. It then synthesises DNA through the RNA primer region.</a:t>
                </a:r>
                <a:endParaRPr lang="en-US" sz="1800">
                  <a:latin typeface="Calibri" pitchFamily="34" charset="0"/>
                </a:endParaRPr>
              </a:p>
            </p:txBody>
          </p:sp>
          <p:grpSp>
            <p:nvGrpSpPr>
              <p:cNvPr id="140309" name="Group 51"/>
              <p:cNvGrpSpPr>
                <a:grpSpLocks/>
              </p:cNvGrpSpPr>
              <p:nvPr/>
            </p:nvGrpSpPr>
            <p:grpSpPr bwMode="auto">
              <a:xfrm>
                <a:off x="2264" y="1720"/>
                <a:ext cx="3100" cy="1308"/>
                <a:chOff x="2264" y="1720"/>
                <a:chExt cx="3100" cy="1308"/>
              </a:xfrm>
            </p:grpSpPr>
            <p:sp>
              <p:nvSpPr>
                <p:cNvPr id="140310" name="Line 11"/>
                <p:cNvSpPr>
                  <a:spLocks noChangeShapeType="1"/>
                </p:cNvSpPr>
                <p:nvPr/>
              </p:nvSpPr>
              <p:spPr bwMode="auto">
                <a:xfrm>
                  <a:off x="3864" y="1720"/>
                  <a:ext cx="0" cy="26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0311" name="Text Box 14"/>
                <p:cNvSpPr txBox="1">
                  <a:spLocks noChangeArrowheads="1"/>
                </p:cNvSpPr>
                <p:nvPr/>
              </p:nvSpPr>
              <p:spPr bwMode="auto">
                <a:xfrm>
                  <a:off x="2264" y="2186"/>
                  <a:ext cx="310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80000"/>
                    </a:lnSpc>
                  </a:pPr>
                  <a:r>
                    <a:rPr lang="en-GB" sz="1800" b="1">
                      <a:latin typeface="Courier New" pitchFamily="49" charset="0"/>
                    </a:rPr>
                    <a:t>5</a:t>
                  </a:r>
                  <a:r>
                    <a:rPr lang="en-GB" altLang="en-US" sz="1800" b="1">
                      <a:latin typeface="Courier New" pitchFamily="49" charset="0"/>
                    </a:rPr>
                    <a:t>’</a:t>
                  </a:r>
                  <a:r>
                    <a:rPr lang="en-GB" sz="1800" b="1">
                      <a:latin typeface="Courier New" pitchFamily="49" charset="0"/>
                    </a:rPr>
                    <a:t> A</a:t>
                  </a:r>
                  <a:r>
                    <a:rPr lang="en-GB" sz="800" b="1">
                      <a:latin typeface="Courier New" pitchFamily="49" charset="0"/>
                    </a:rPr>
                    <a:t> </a:t>
                  </a:r>
                  <a:r>
                    <a:rPr lang="en-GB" sz="1800" b="1">
                      <a:latin typeface="Courier New" pitchFamily="49" charset="0"/>
                    </a:rPr>
                    <a:t>A</a:t>
                  </a:r>
                  <a:r>
                    <a:rPr lang="en-GB" sz="800" b="1">
                      <a:latin typeface="Courier New" pitchFamily="49" charset="0"/>
                    </a:rPr>
                    <a:t> </a:t>
                  </a:r>
                  <a:r>
                    <a:rPr lang="en-GB" sz="1800" b="1">
                      <a:latin typeface="Courier New" pitchFamily="49" charset="0"/>
                    </a:rPr>
                    <a:t>T</a:t>
                  </a:r>
                  <a:r>
                    <a:rPr lang="en-GB" sz="800" b="1">
                      <a:latin typeface="Courier New" pitchFamily="49" charset="0"/>
                    </a:rPr>
                    <a:t> </a:t>
                  </a:r>
                  <a:r>
                    <a:rPr lang="en-GB" sz="1800" b="1">
                      <a:latin typeface="Courier New" pitchFamily="49" charset="0"/>
                    </a:rPr>
                    <a:t>C</a:t>
                  </a:r>
                  <a:r>
                    <a:rPr lang="en-GB" sz="800" b="1">
                      <a:latin typeface="Courier New" pitchFamily="49" charset="0"/>
                    </a:rPr>
                    <a:t> </a:t>
                  </a:r>
                  <a:r>
                    <a:rPr lang="en-GB" sz="1800" b="1">
                      <a:latin typeface="Courier New" pitchFamily="49" charset="0"/>
                    </a:rPr>
                    <a:t>G</a:t>
                  </a:r>
                  <a:r>
                    <a:rPr lang="en-GB" sz="800" b="1">
                      <a:latin typeface="Courier New" pitchFamily="49" charset="0"/>
                    </a:rPr>
                    <a:t> </a:t>
                  </a:r>
                  <a:r>
                    <a:rPr lang="en-GB" sz="1800" b="1">
                      <a:latin typeface="Courier New" pitchFamily="49" charset="0"/>
                    </a:rPr>
                    <a:t>A</a:t>
                  </a:r>
                  <a:r>
                    <a:rPr lang="en-GB" sz="800" b="1">
                      <a:latin typeface="Courier New" pitchFamily="49" charset="0"/>
                    </a:rPr>
                    <a:t> </a:t>
                  </a:r>
                  <a:r>
                    <a:rPr lang="en-GB" sz="1800" b="1">
                      <a:latin typeface="Courier New" pitchFamily="49" charset="0"/>
                    </a:rPr>
                    <a:t>A</a:t>
                  </a:r>
                  <a:r>
                    <a:rPr lang="en-GB" sz="800" b="1">
                      <a:latin typeface="Courier New" pitchFamily="49" charset="0"/>
                    </a:rPr>
                    <a:t> </a:t>
                  </a:r>
                  <a:r>
                    <a:rPr lang="en-GB" sz="1800" b="1">
                      <a:latin typeface="Courier New" pitchFamily="49" charset="0"/>
                    </a:rPr>
                    <a:t>C</a:t>
                  </a:r>
                  <a:r>
                    <a:rPr lang="en-GB" sz="800" b="1">
                      <a:latin typeface="Courier New" pitchFamily="49" charset="0"/>
                    </a:rPr>
                    <a:t> </a:t>
                  </a:r>
                  <a:r>
                    <a:rPr lang="en-GB" sz="1800" b="1">
                      <a:latin typeface="Courier New" pitchFamily="49" charset="0"/>
                    </a:rPr>
                    <a:t>A</a:t>
                  </a:r>
                  <a:r>
                    <a:rPr lang="en-GB" sz="800" b="1">
                      <a:latin typeface="Courier New" pitchFamily="49" charset="0"/>
                    </a:rPr>
                    <a:t> </a:t>
                  </a:r>
                  <a:r>
                    <a:rPr lang="en-GB" sz="1800" b="1">
                      <a:latin typeface="Courier New" pitchFamily="49" charset="0"/>
                    </a:rPr>
                    <a:t>C</a:t>
                  </a:r>
                  <a:r>
                    <a:rPr lang="en-GB" sz="800" b="1">
                      <a:latin typeface="Courier New" pitchFamily="49" charset="0"/>
                    </a:rPr>
                    <a:t> </a:t>
                  </a:r>
                  <a:r>
                    <a:rPr lang="en-GB" sz="1800" b="1">
                      <a:latin typeface="Courier New" pitchFamily="49" charset="0"/>
                    </a:rPr>
                    <a:t>C</a:t>
                  </a:r>
                  <a:r>
                    <a:rPr lang="en-GB" sz="800" b="1">
                      <a:latin typeface="Courier New" pitchFamily="49" charset="0"/>
                    </a:rPr>
                    <a:t> </a:t>
                  </a:r>
                  <a:r>
                    <a:rPr lang="en-GB" sz="1800" b="1">
                      <a:latin typeface="Courier New" pitchFamily="49" charset="0"/>
                    </a:rPr>
                    <a:t>G</a:t>
                  </a:r>
                  <a:r>
                    <a:rPr lang="en-GB" sz="800" b="1">
                      <a:latin typeface="Courier New" pitchFamily="49" charset="0"/>
                    </a:rPr>
                    <a:t> </a:t>
                  </a:r>
                  <a:r>
                    <a:rPr lang="en-GB" sz="1800" b="1">
                      <a:latin typeface="Courier New" pitchFamily="49" charset="0"/>
                    </a:rPr>
                    <a:t>T</a:t>
                  </a:r>
                  <a:r>
                    <a:rPr lang="en-GB" sz="800" b="1">
                      <a:latin typeface="Courier New" pitchFamily="49" charset="0"/>
                    </a:rPr>
                    <a:t> </a:t>
                  </a:r>
                  <a:r>
                    <a:rPr lang="en-GB" sz="1800" b="1">
                      <a:latin typeface="Courier New" pitchFamily="49" charset="0"/>
                    </a:rPr>
                    <a:t>A</a:t>
                  </a:r>
                  <a:r>
                    <a:rPr lang="en-GB" sz="800" b="1">
                      <a:latin typeface="Courier New" pitchFamily="49" charset="0"/>
                    </a:rPr>
                    <a:t> </a:t>
                  </a:r>
                  <a:r>
                    <a:rPr lang="en-GB" sz="1800" b="1">
                      <a:latin typeface="Courier New" pitchFamily="49" charset="0"/>
                    </a:rPr>
                    <a:t>C</a:t>
                  </a:r>
                  <a:r>
                    <a:rPr lang="en-GB" sz="800" b="1">
                      <a:latin typeface="Courier New" pitchFamily="49" charset="0"/>
                    </a:rPr>
                    <a:t> </a:t>
                  </a:r>
                  <a:r>
                    <a:rPr lang="en-GB" sz="1800" b="1">
                      <a:latin typeface="Courier New" pitchFamily="49" charset="0"/>
                    </a:rPr>
                    <a:t>C</a:t>
                  </a:r>
                  <a:r>
                    <a:rPr lang="en-GB" sz="800" b="1">
                      <a:latin typeface="Courier New" pitchFamily="49" charset="0"/>
                    </a:rPr>
                    <a:t> </a:t>
                  </a:r>
                  <a:r>
                    <a:rPr lang="en-GB" sz="1800" b="1">
                      <a:latin typeface="Courier New" pitchFamily="49" charset="0"/>
                    </a:rPr>
                    <a:t>G</a:t>
                  </a:r>
                  <a:r>
                    <a:rPr lang="en-GB" sz="800" b="1">
                      <a:latin typeface="Courier New" pitchFamily="49" charset="0"/>
                    </a:rPr>
                    <a:t> </a:t>
                  </a:r>
                  <a:r>
                    <a:rPr lang="en-GB" sz="1800" b="1">
                      <a:latin typeface="Courier New" pitchFamily="49" charset="0"/>
                    </a:rPr>
                    <a:t>T 3</a:t>
                  </a:r>
                  <a:r>
                    <a:rPr lang="en-GB" altLang="en-US" sz="1800" b="1">
                      <a:latin typeface="Courier New" pitchFamily="49" charset="0"/>
                    </a:rPr>
                    <a:t>’</a:t>
                  </a:r>
                  <a:endParaRPr lang="en-GB" sz="1800" b="1">
                    <a:latin typeface="Courier New" pitchFamily="49" charset="0"/>
                  </a:endParaRPr>
                </a:p>
                <a:p>
                  <a:pPr eaLnBrk="1" hangingPunct="1">
                    <a:lnSpc>
                      <a:spcPct val="80000"/>
                    </a:lnSpc>
                  </a:pPr>
                  <a:r>
                    <a:rPr lang="en-GB" sz="1800" b="1">
                      <a:latin typeface="Courier New" pitchFamily="49" charset="0"/>
                    </a:rPr>
                    <a:t>   |</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  </a:t>
                  </a:r>
                </a:p>
                <a:p>
                  <a:pPr eaLnBrk="1" hangingPunct="1">
                    <a:lnSpc>
                      <a:spcPct val="80000"/>
                    </a:lnSpc>
                  </a:pPr>
                  <a:r>
                    <a:rPr lang="en-GB" sz="1800" b="1">
                      <a:latin typeface="Courier New" pitchFamily="49" charset="0"/>
                    </a:rPr>
                    <a:t>3</a:t>
                  </a:r>
                  <a:r>
                    <a:rPr lang="en-GB" altLang="en-US" sz="1800" b="1">
                      <a:latin typeface="Courier New" pitchFamily="49" charset="0"/>
                    </a:rPr>
                    <a:t>’</a:t>
                  </a:r>
                  <a:r>
                    <a:rPr lang="en-GB" sz="1800" b="1">
                      <a:latin typeface="Courier New" pitchFamily="49" charset="0"/>
                    </a:rPr>
                    <a:t> </a:t>
                  </a:r>
                  <a:r>
                    <a:rPr lang="en-GB" sz="1800" b="1">
                      <a:solidFill>
                        <a:srgbClr val="ED181E"/>
                      </a:solidFill>
                      <a:latin typeface="Courier New" pitchFamily="49" charset="0"/>
                    </a:rPr>
                    <a:t>T</a:t>
                  </a:r>
                  <a:r>
                    <a:rPr lang="en-GB" sz="800" b="1">
                      <a:solidFill>
                        <a:srgbClr val="ED181E"/>
                      </a:solidFill>
                      <a:latin typeface="Courier New" pitchFamily="49" charset="0"/>
                    </a:rPr>
                    <a:t> </a:t>
                  </a:r>
                  <a:r>
                    <a:rPr lang="en-GB" sz="1800" b="1">
                      <a:solidFill>
                        <a:srgbClr val="ED181E"/>
                      </a:solidFill>
                      <a:latin typeface="Courier New" pitchFamily="49" charset="0"/>
                    </a:rPr>
                    <a:t>T</a:t>
                  </a:r>
                  <a:r>
                    <a:rPr lang="en-GB" sz="800" b="1">
                      <a:solidFill>
                        <a:srgbClr val="ED181E"/>
                      </a:solidFill>
                      <a:latin typeface="Courier New" pitchFamily="49" charset="0"/>
                    </a:rPr>
                    <a:t> </a:t>
                  </a:r>
                  <a:r>
                    <a:rPr lang="en-GB" sz="1800" b="1">
                      <a:solidFill>
                        <a:srgbClr val="ED181E"/>
                      </a:solidFill>
                      <a:latin typeface="Courier New" pitchFamily="49" charset="0"/>
                    </a:rPr>
                    <a:t>A</a:t>
                  </a:r>
                  <a:r>
                    <a:rPr lang="en-GB" sz="800" b="1">
                      <a:solidFill>
                        <a:srgbClr val="ED181E"/>
                      </a:solidFill>
                      <a:latin typeface="Courier New" pitchFamily="49" charset="0"/>
                    </a:rPr>
                    <a:t> </a:t>
                  </a:r>
                  <a:r>
                    <a:rPr lang="en-GB" sz="1800" b="1">
                      <a:solidFill>
                        <a:srgbClr val="ED181E"/>
                      </a:solidFill>
                      <a:latin typeface="Courier New" pitchFamily="49" charset="0"/>
                    </a:rPr>
                    <a:t>G</a:t>
                  </a:r>
                  <a:r>
                    <a:rPr lang="en-GB" sz="800" b="1">
                      <a:solidFill>
                        <a:srgbClr val="ED181E"/>
                      </a:solidFill>
                      <a:latin typeface="Courier New" pitchFamily="49" charset="0"/>
                    </a:rPr>
                    <a:t> </a:t>
                  </a:r>
                  <a:r>
                    <a:rPr lang="en-GB" sz="1800" b="1">
                      <a:solidFill>
                        <a:srgbClr val="ED181E"/>
                      </a:solidFill>
                      <a:latin typeface="Courier New" pitchFamily="49" charset="0"/>
                    </a:rPr>
                    <a:t>C</a:t>
                  </a:r>
                  <a:r>
                    <a:rPr lang="en-GB" sz="800" b="1">
                      <a:solidFill>
                        <a:srgbClr val="ED181E"/>
                      </a:solidFill>
                      <a:latin typeface="Courier New" pitchFamily="49" charset="0"/>
                    </a:rPr>
                    <a:t> </a:t>
                  </a:r>
                  <a:r>
                    <a:rPr lang="en-GB" sz="1800" b="1">
                      <a:solidFill>
                        <a:srgbClr val="ED181E"/>
                      </a:solidFill>
                      <a:latin typeface="Courier New" pitchFamily="49" charset="0"/>
                    </a:rPr>
                    <a:t>T</a:t>
                  </a:r>
                  <a:r>
                    <a:rPr lang="en-GB" sz="800" b="1">
                      <a:solidFill>
                        <a:srgbClr val="ED181E"/>
                      </a:solidFill>
                      <a:latin typeface="Courier New" pitchFamily="49" charset="0"/>
                    </a:rPr>
                    <a:t> </a:t>
                  </a:r>
                  <a:r>
                    <a:rPr lang="en-GB" sz="1800" b="1">
                      <a:solidFill>
                        <a:srgbClr val="ED181E"/>
                      </a:solidFill>
                      <a:latin typeface="Courier New" pitchFamily="49" charset="0"/>
                    </a:rPr>
                    <a:t>T</a:t>
                  </a:r>
                  <a:r>
                    <a:rPr lang="en-GB" sz="800" b="1">
                      <a:solidFill>
                        <a:srgbClr val="ED181E"/>
                      </a:solidFill>
                      <a:latin typeface="Courier New" pitchFamily="49" charset="0"/>
                    </a:rPr>
                    <a:t> </a:t>
                  </a:r>
                  <a:r>
                    <a:rPr lang="en-GB" sz="1800" b="1">
                      <a:solidFill>
                        <a:srgbClr val="ED181E"/>
                      </a:solidFill>
                      <a:latin typeface="Courier New" pitchFamily="49" charset="0"/>
                    </a:rPr>
                    <a:t>G</a:t>
                  </a:r>
                  <a:r>
                    <a:rPr lang="en-GB" sz="800" b="1">
                      <a:solidFill>
                        <a:srgbClr val="ED181E"/>
                      </a:solidFill>
                      <a:latin typeface="Courier New" pitchFamily="49" charset="0"/>
                    </a:rPr>
                    <a:t> </a:t>
                  </a:r>
                  <a:r>
                    <a:rPr lang="en-GB" sz="1800" b="1">
                      <a:solidFill>
                        <a:srgbClr val="ED181E"/>
                      </a:solidFill>
                      <a:latin typeface="Courier New" pitchFamily="49" charset="0"/>
                    </a:rPr>
                    <a:t>T</a:t>
                  </a:r>
                  <a:r>
                    <a:rPr lang="en-GB" sz="800" b="1">
                      <a:solidFill>
                        <a:srgbClr val="3333FF"/>
                      </a:solidFill>
                      <a:latin typeface="Courier New" pitchFamily="49" charset="0"/>
                    </a:rPr>
                    <a:t> </a:t>
                  </a:r>
                  <a:r>
                    <a:rPr lang="en-GB" sz="1800" b="1">
                      <a:solidFill>
                        <a:srgbClr val="ED181E"/>
                      </a:solidFill>
                      <a:latin typeface="Courier New" pitchFamily="49" charset="0"/>
                    </a:rPr>
                    <a:t>G</a:t>
                  </a:r>
                  <a:r>
                    <a:rPr lang="en-GB" sz="800" b="1">
                      <a:solidFill>
                        <a:srgbClr val="ED181E"/>
                      </a:solidFill>
                      <a:latin typeface="Courier New" pitchFamily="49" charset="0"/>
                    </a:rPr>
                    <a:t> </a:t>
                  </a:r>
                  <a:r>
                    <a:rPr lang="en-GB" sz="1800" b="1">
                      <a:solidFill>
                        <a:srgbClr val="ED181E"/>
                      </a:solidFill>
                      <a:latin typeface="Courier New" pitchFamily="49" charset="0"/>
                    </a:rPr>
                    <a:t>G</a:t>
                  </a:r>
                  <a:r>
                    <a:rPr lang="en-GB" sz="800" b="1">
                      <a:solidFill>
                        <a:srgbClr val="ED181E"/>
                      </a:solidFill>
                      <a:latin typeface="Courier New" pitchFamily="49" charset="0"/>
                    </a:rPr>
                    <a:t> </a:t>
                  </a:r>
                  <a:r>
                    <a:rPr lang="en-GB" sz="1800" b="1">
                      <a:solidFill>
                        <a:srgbClr val="ED181E"/>
                      </a:solidFill>
                      <a:latin typeface="Courier New" pitchFamily="49" charset="0"/>
                    </a:rPr>
                    <a:t>C</a:t>
                  </a:r>
                  <a:r>
                    <a:rPr lang="en-GB" sz="800" b="1">
                      <a:solidFill>
                        <a:srgbClr val="ED181E"/>
                      </a:solidFill>
                      <a:latin typeface="Courier New" pitchFamily="49" charset="0"/>
                    </a:rPr>
                    <a:t> </a:t>
                  </a:r>
                  <a:r>
                    <a:rPr lang="en-GB" sz="1800" b="1">
                      <a:solidFill>
                        <a:srgbClr val="ED181E"/>
                      </a:solidFill>
                      <a:latin typeface="Courier New" pitchFamily="49" charset="0"/>
                    </a:rPr>
                    <a:t>A</a:t>
                  </a:r>
                  <a:r>
                    <a:rPr lang="en-GB" sz="800" b="1">
                      <a:solidFill>
                        <a:srgbClr val="ED181E"/>
                      </a:solidFill>
                      <a:latin typeface="Courier New" pitchFamily="49" charset="0"/>
                    </a:rPr>
                    <a:t> </a:t>
                  </a:r>
                  <a:r>
                    <a:rPr lang="en-GB" sz="1800" b="1">
                      <a:solidFill>
                        <a:srgbClr val="ED181E"/>
                      </a:solidFill>
                      <a:latin typeface="Courier New" pitchFamily="49" charset="0"/>
                    </a:rPr>
                    <a:t>T</a:t>
                  </a:r>
                  <a:r>
                    <a:rPr lang="en-GB" sz="800" b="1">
                      <a:solidFill>
                        <a:srgbClr val="ED181E"/>
                      </a:solidFill>
                      <a:latin typeface="Courier New" pitchFamily="49" charset="0"/>
                    </a:rPr>
                    <a:t> </a:t>
                  </a:r>
                  <a:r>
                    <a:rPr lang="en-GB" sz="1800" b="1">
                      <a:solidFill>
                        <a:srgbClr val="ED181E"/>
                      </a:solidFill>
                      <a:latin typeface="Courier New" pitchFamily="49" charset="0"/>
                    </a:rPr>
                    <a:t>G</a:t>
                  </a:r>
                  <a:r>
                    <a:rPr lang="en-GB" sz="800" b="1">
                      <a:solidFill>
                        <a:srgbClr val="ED181E"/>
                      </a:solidFill>
                      <a:latin typeface="Courier New" pitchFamily="49" charset="0"/>
                    </a:rPr>
                    <a:t> </a:t>
                  </a:r>
                  <a:r>
                    <a:rPr lang="en-GB" sz="1800" b="1">
                      <a:solidFill>
                        <a:srgbClr val="ED181E"/>
                      </a:solidFill>
                      <a:latin typeface="Courier New" pitchFamily="49" charset="0"/>
                    </a:rPr>
                    <a:t>G</a:t>
                  </a:r>
                  <a:r>
                    <a:rPr lang="en-GB" sz="800" b="1">
                      <a:solidFill>
                        <a:srgbClr val="ED181E"/>
                      </a:solidFill>
                      <a:latin typeface="Courier New" pitchFamily="49" charset="0"/>
                    </a:rPr>
                    <a:t> </a:t>
                  </a:r>
                  <a:r>
                    <a:rPr lang="en-GB" sz="1800" b="1">
                      <a:solidFill>
                        <a:srgbClr val="ED181E"/>
                      </a:solidFill>
                      <a:latin typeface="Courier New" pitchFamily="49" charset="0"/>
                    </a:rPr>
                    <a:t>C</a:t>
                  </a:r>
                  <a:r>
                    <a:rPr lang="en-GB" sz="800" b="1">
                      <a:solidFill>
                        <a:srgbClr val="ED181E"/>
                      </a:solidFill>
                      <a:latin typeface="Courier New" pitchFamily="49" charset="0"/>
                    </a:rPr>
                    <a:t> </a:t>
                  </a:r>
                  <a:r>
                    <a:rPr lang="en-GB" sz="1800" b="1">
                      <a:solidFill>
                        <a:srgbClr val="ED181E"/>
                      </a:solidFill>
                      <a:latin typeface="Courier New" pitchFamily="49" charset="0"/>
                    </a:rPr>
                    <a:t>A</a:t>
                  </a:r>
                  <a:r>
                    <a:rPr lang="en-GB" sz="1800" b="1">
                      <a:latin typeface="Courier New" pitchFamily="49" charset="0"/>
                    </a:rPr>
                    <a:t> 5</a:t>
                  </a:r>
                  <a:r>
                    <a:rPr lang="en-GB" altLang="en-US" sz="1800" b="1">
                      <a:latin typeface="Courier New" pitchFamily="49" charset="0"/>
                    </a:rPr>
                    <a:t>’</a:t>
                  </a:r>
                  <a:endParaRPr lang="en-US" sz="1800" b="1">
                    <a:latin typeface="Courier New" pitchFamily="49" charset="0"/>
                  </a:endParaRPr>
                </a:p>
              </p:txBody>
            </p:sp>
            <p:sp>
              <p:nvSpPr>
                <p:cNvPr id="140312" name="Line 15"/>
                <p:cNvSpPr>
                  <a:spLocks noChangeShapeType="1"/>
                </p:cNvSpPr>
                <p:nvPr/>
              </p:nvSpPr>
              <p:spPr bwMode="auto">
                <a:xfrm>
                  <a:off x="2576" y="2144"/>
                  <a:ext cx="244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0313" name="Line 16"/>
                <p:cNvSpPr>
                  <a:spLocks noChangeShapeType="1"/>
                </p:cNvSpPr>
                <p:nvPr/>
              </p:nvSpPr>
              <p:spPr bwMode="auto">
                <a:xfrm flipV="1">
                  <a:off x="2576" y="2712"/>
                  <a:ext cx="41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0314" name="Line 17"/>
                <p:cNvSpPr>
                  <a:spLocks noChangeShapeType="1"/>
                </p:cNvSpPr>
                <p:nvPr/>
              </p:nvSpPr>
              <p:spPr bwMode="auto">
                <a:xfrm>
                  <a:off x="3052" y="2704"/>
                  <a:ext cx="1956" cy="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0315" name="Text Box 18"/>
                <p:cNvSpPr txBox="1">
                  <a:spLocks noChangeArrowheads="1"/>
                </p:cNvSpPr>
                <p:nvPr/>
              </p:nvSpPr>
              <p:spPr bwMode="auto">
                <a:xfrm>
                  <a:off x="3102" y="2806"/>
                  <a:ext cx="3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t>OH</a:t>
                  </a:r>
                </a:p>
              </p:txBody>
            </p:sp>
            <p:sp>
              <p:nvSpPr>
                <p:cNvPr id="140316" name="Line 20"/>
                <p:cNvSpPr>
                  <a:spLocks noChangeShapeType="1"/>
                </p:cNvSpPr>
                <p:nvPr/>
              </p:nvSpPr>
              <p:spPr bwMode="auto">
                <a:xfrm>
                  <a:off x="3060" y="2704"/>
                  <a:ext cx="88" cy="1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0317" name="Line 21"/>
                <p:cNvSpPr>
                  <a:spLocks noChangeShapeType="1"/>
                </p:cNvSpPr>
                <p:nvPr/>
              </p:nvSpPr>
              <p:spPr bwMode="auto">
                <a:xfrm flipH="1">
                  <a:off x="2904" y="2704"/>
                  <a:ext cx="88" cy="1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0318" name="Rectangle 22"/>
                <p:cNvSpPr>
                  <a:spLocks noChangeArrowheads="1"/>
                </p:cNvSpPr>
                <p:nvPr/>
              </p:nvSpPr>
              <p:spPr bwMode="auto">
                <a:xfrm>
                  <a:off x="2760" y="2816"/>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P</a:t>
                  </a:r>
                </a:p>
              </p:txBody>
            </p:sp>
          </p:grpSp>
        </p:grpSp>
      </p:grpSp>
      <p:grpSp>
        <p:nvGrpSpPr>
          <p:cNvPr id="5" name="Group 55"/>
          <p:cNvGrpSpPr>
            <a:grpSpLocks/>
          </p:cNvGrpSpPr>
          <p:nvPr/>
        </p:nvGrpSpPr>
        <p:grpSpPr bwMode="auto">
          <a:xfrm>
            <a:off x="441325" y="4625975"/>
            <a:ext cx="8074025" cy="1901825"/>
            <a:chOff x="278" y="2914"/>
            <a:chExt cx="5086" cy="1198"/>
          </a:xfrm>
        </p:grpSpPr>
        <p:grpSp>
          <p:nvGrpSpPr>
            <p:cNvPr id="140300" name="Group 52"/>
            <p:cNvGrpSpPr>
              <a:grpSpLocks/>
            </p:cNvGrpSpPr>
            <p:nvPr/>
          </p:nvGrpSpPr>
          <p:grpSpPr bwMode="auto">
            <a:xfrm>
              <a:off x="2264" y="3128"/>
              <a:ext cx="3100" cy="984"/>
              <a:chOff x="2264" y="3128"/>
              <a:chExt cx="3100" cy="984"/>
            </a:xfrm>
          </p:grpSpPr>
          <p:sp>
            <p:nvSpPr>
              <p:cNvPr id="140302" name="Line 37"/>
              <p:cNvSpPr>
                <a:spLocks noChangeShapeType="1"/>
              </p:cNvSpPr>
              <p:nvPr/>
            </p:nvSpPr>
            <p:spPr bwMode="auto">
              <a:xfrm>
                <a:off x="2576" y="3544"/>
                <a:ext cx="244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0303" name="Text Box 40"/>
              <p:cNvSpPr txBox="1">
                <a:spLocks noChangeArrowheads="1"/>
              </p:cNvSpPr>
              <p:nvPr/>
            </p:nvSpPr>
            <p:spPr bwMode="auto">
              <a:xfrm>
                <a:off x="2264" y="3586"/>
                <a:ext cx="310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80000"/>
                  </a:lnSpc>
                </a:pPr>
                <a:r>
                  <a:rPr lang="en-GB" sz="1800" b="1">
                    <a:latin typeface="Courier New" pitchFamily="49" charset="0"/>
                  </a:rPr>
                  <a:t>5</a:t>
                </a:r>
                <a:r>
                  <a:rPr lang="en-GB" altLang="en-US" sz="1800" b="1">
                    <a:latin typeface="Courier New" pitchFamily="49" charset="0"/>
                  </a:rPr>
                  <a:t>’</a:t>
                </a:r>
                <a:r>
                  <a:rPr lang="en-GB" sz="1800" b="1">
                    <a:latin typeface="Courier New" pitchFamily="49" charset="0"/>
                  </a:rPr>
                  <a:t> A</a:t>
                </a:r>
                <a:r>
                  <a:rPr lang="en-GB" sz="800" b="1">
                    <a:latin typeface="Courier New" pitchFamily="49" charset="0"/>
                  </a:rPr>
                  <a:t> </a:t>
                </a:r>
                <a:r>
                  <a:rPr lang="en-GB" sz="1800" b="1">
                    <a:latin typeface="Courier New" pitchFamily="49" charset="0"/>
                  </a:rPr>
                  <a:t>A</a:t>
                </a:r>
                <a:r>
                  <a:rPr lang="en-GB" sz="800" b="1">
                    <a:latin typeface="Courier New" pitchFamily="49" charset="0"/>
                  </a:rPr>
                  <a:t> </a:t>
                </a:r>
                <a:r>
                  <a:rPr lang="en-GB" sz="1800" b="1">
                    <a:latin typeface="Courier New" pitchFamily="49" charset="0"/>
                  </a:rPr>
                  <a:t>T</a:t>
                </a:r>
                <a:r>
                  <a:rPr lang="en-GB" sz="800" b="1">
                    <a:latin typeface="Courier New" pitchFamily="49" charset="0"/>
                  </a:rPr>
                  <a:t> </a:t>
                </a:r>
                <a:r>
                  <a:rPr lang="en-GB" sz="1800" b="1">
                    <a:latin typeface="Courier New" pitchFamily="49" charset="0"/>
                  </a:rPr>
                  <a:t>C</a:t>
                </a:r>
                <a:r>
                  <a:rPr lang="en-GB" sz="800" b="1">
                    <a:latin typeface="Courier New" pitchFamily="49" charset="0"/>
                  </a:rPr>
                  <a:t> </a:t>
                </a:r>
                <a:r>
                  <a:rPr lang="en-GB" sz="1800" b="1">
                    <a:latin typeface="Courier New" pitchFamily="49" charset="0"/>
                  </a:rPr>
                  <a:t>G</a:t>
                </a:r>
                <a:r>
                  <a:rPr lang="en-GB" sz="800" b="1">
                    <a:latin typeface="Courier New" pitchFamily="49" charset="0"/>
                  </a:rPr>
                  <a:t> </a:t>
                </a:r>
                <a:r>
                  <a:rPr lang="en-GB" sz="1800" b="1">
                    <a:latin typeface="Courier New" pitchFamily="49" charset="0"/>
                  </a:rPr>
                  <a:t>A</a:t>
                </a:r>
                <a:r>
                  <a:rPr lang="en-GB" sz="800" b="1">
                    <a:latin typeface="Courier New" pitchFamily="49" charset="0"/>
                  </a:rPr>
                  <a:t> </a:t>
                </a:r>
                <a:r>
                  <a:rPr lang="en-GB" sz="1800" b="1">
                    <a:latin typeface="Courier New" pitchFamily="49" charset="0"/>
                  </a:rPr>
                  <a:t>A</a:t>
                </a:r>
                <a:r>
                  <a:rPr lang="en-GB" sz="800" b="1">
                    <a:latin typeface="Courier New" pitchFamily="49" charset="0"/>
                  </a:rPr>
                  <a:t> </a:t>
                </a:r>
                <a:r>
                  <a:rPr lang="en-GB" sz="1800" b="1">
                    <a:latin typeface="Courier New" pitchFamily="49" charset="0"/>
                  </a:rPr>
                  <a:t>C</a:t>
                </a:r>
                <a:r>
                  <a:rPr lang="en-GB" sz="800" b="1">
                    <a:latin typeface="Courier New" pitchFamily="49" charset="0"/>
                  </a:rPr>
                  <a:t> </a:t>
                </a:r>
                <a:r>
                  <a:rPr lang="en-GB" sz="1800" b="1">
                    <a:latin typeface="Courier New" pitchFamily="49" charset="0"/>
                  </a:rPr>
                  <a:t>A</a:t>
                </a:r>
                <a:r>
                  <a:rPr lang="en-GB" sz="800" b="1">
                    <a:latin typeface="Courier New" pitchFamily="49" charset="0"/>
                  </a:rPr>
                  <a:t> </a:t>
                </a:r>
                <a:r>
                  <a:rPr lang="en-GB" sz="1800" b="1">
                    <a:latin typeface="Courier New" pitchFamily="49" charset="0"/>
                  </a:rPr>
                  <a:t>C</a:t>
                </a:r>
                <a:r>
                  <a:rPr lang="en-GB" sz="800" b="1">
                    <a:latin typeface="Courier New" pitchFamily="49" charset="0"/>
                  </a:rPr>
                  <a:t> </a:t>
                </a:r>
                <a:r>
                  <a:rPr lang="en-GB" sz="1800" b="1">
                    <a:latin typeface="Courier New" pitchFamily="49" charset="0"/>
                  </a:rPr>
                  <a:t>C</a:t>
                </a:r>
                <a:r>
                  <a:rPr lang="en-GB" sz="800" b="1">
                    <a:latin typeface="Courier New" pitchFamily="49" charset="0"/>
                  </a:rPr>
                  <a:t> </a:t>
                </a:r>
                <a:r>
                  <a:rPr lang="en-GB" sz="1800" b="1">
                    <a:latin typeface="Courier New" pitchFamily="49" charset="0"/>
                  </a:rPr>
                  <a:t>G</a:t>
                </a:r>
                <a:r>
                  <a:rPr lang="en-GB" sz="800" b="1">
                    <a:latin typeface="Courier New" pitchFamily="49" charset="0"/>
                  </a:rPr>
                  <a:t> </a:t>
                </a:r>
                <a:r>
                  <a:rPr lang="en-GB" sz="1800" b="1">
                    <a:latin typeface="Courier New" pitchFamily="49" charset="0"/>
                  </a:rPr>
                  <a:t>T</a:t>
                </a:r>
                <a:r>
                  <a:rPr lang="en-GB" sz="800" b="1">
                    <a:latin typeface="Courier New" pitchFamily="49" charset="0"/>
                  </a:rPr>
                  <a:t> </a:t>
                </a:r>
                <a:r>
                  <a:rPr lang="en-GB" sz="1800" b="1">
                    <a:latin typeface="Courier New" pitchFamily="49" charset="0"/>
                  </a:rPr>
                  <a:t>A</a:t>
                </a:r>
                <a:r>
                  <a:rPr lang="en-GB" sz="800" b="1">
                    <a:latin typeface="Courier New" pitchFamily="49" charset="0"/>
                  </a:rPr>
                  <a:t> </a:t>
                </a:r>
                <a:r>
                  <a:rPr lang="en-GB" sz="1800" b="1">
                    <a:latin typeface="Courier New" pitchFamily="49" charset="0"/>
                  </a:rPr>
                  <a:t>C</a:t>
                </a:r>
                <a:r>
                  <a:rPr lang="en-GB" sz="800" b="1">
                    <a:latin typeface="Courier New" pitchFamily="49" charset="0"/>
                  </a:rPr>
                  <a:t> </a:t>
                </a:r>
                <a:r>
                  <a:rPr lang="en-GB" sz="1800" b="1">
                    <a:latin typeface="Courier New" pitchFamily="49" charset="0"/>
                  </a:rPr>
                  <a:t>C</a:t>
                </a:r>
                <a:r>
                  <a:rPr lang="en-GB" sz="800" b="1">
                    <a:latin typeface="Courier New" pitchFamily="49" charset="0"/>
                  </a:rPr>
                  <a:t> </a:t>
                </a:r>
                <a:r>
                  <a:rPr lang="en-GB" sz="1800" b="1">
                    <a:latin typeface="Courier New" pitchFamily="49" charset="0"/>
                  </a:rPr>
                  <a:t>G</a:t>
                </a:r>
                <a:r>
                  <a:rPr lang="en-GB" sz="800" b="1">
                    <a:latin typeface="Courier New" pitchFamily="49" charset="0"/>
                  </a:rPr>
                  <a:t> </a:t>
                </a:r>
                <a:r>
                  <a:rPr lang="en-GB" sz="1800" b="1">
                    <a:latin typeface="Courier New" pitchFamily="49" charset="0"/>
                  </a:rPr>
                  <a:t>T 3</a:t>
                </a:r>
                <a:r>
                  <a:rPr lang="en-GB" altLang="en-US" sz="1800" b="1">
                    <a:latin typeface="Courier New" pitchFamily="49" charset="0"/>
                  </a:rPr>
                  <a:t>’</a:t>
                </a:r>
                <a:endParaRPr lang="en-GB" sz="1800" b="1">
                  <a:latin typeface="Courier New" pitchFamily="49" charset="0"/>
                </a:endParaRPr>
              </a:p>
              <a:p>
                <a:pPr eaLnBrk="1" hangingPunct="1">
                  <a:lnSpc>
                    <a:spcPct val="80000"/>
                  </a:lnSpc>
                </a:pPr>
                <a:r>
                  <a:rPr lang="en-GB" sz="1800" b="1">
                    <a:latin typeface="Courier New" pitchFamily="49" charset="0"/>
                  </a:rPr>
                  <a:t>   |</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  </a:t>
                </a:r>
              </a:p>
              <a:p>
                <a:pPr eaLnBrk="1" hangingPunct="1">
                  <a:lnSpc>
                    <a:spcPct val="80000"/>
                  </a:lnSpc>
                </a:pPr>
                <a:r>
                  <a:rPr lang="en-GB" sz="1800" b="1">
                    <a:latin typeface="Courier New" pitchFamily="49" charset="0"/>
                  </a:rPr>
                  <a:t>3</a:t>
                </a:r>
                <a:r>
                  <a:rPr lang="en-GB" altLang="en-US" sz="1800" b="1">
                    <a:latin typeface="Courier New" pitchFamily="49" charset="0"/>
                  </a:rPr>
                  <a:t>’</a:t>
                </a:r>
                <a:r>
                  <a:rPr lang="en-GB" sz="1800" b="1">
                    <a:latin typeface="Courier New" pitchFamily="49" charset="0"/>
                  </a:rPr>
                  <a:t> </a:t>
                </a:r>
                <a:r>
                  <a:rPr lang="en-GB" sz="1800" b="1">
                    <a:solidFill>
                      <a:srgbClr val="ED181E"/>
                    </a:solidFill>
                    <a:latin typeface="Courier New" pitchFamily="49" charset="0"/>
                  </a:rPr>
                  <a:t>T</a:t>
                </a:r>
                <a:r>
                  <a:rPr lang="en-GB" sz="800" b="1">
                    <a:solidFill>
                      <a:srgbClr val="ED181E"/>
                    </a:solidFill>
                    <a:latin typeface="Courier New" pitchFamily="49" charset="0"/>
                  </a:rPr>
                  <a:t> </a:t>
                </a:r>
                <a:r>
                  <a:rPr lang="en-GB" sz="1800" b="1">
                    <a:solidFill>
                      <a:srgbClr val="ED181E"/>
                    </a:solidFill>
                    <a:latin typeface="Courier New" pitchFamily="49" charset="0"/>
                  </a:rPr>
                  <a:t>T</a:t>
                </a:r>
                <a:r>
                  <a:rPr lang="en-GB" sz="800" b="1">
                    <a:solidFill>
                      <a:srgbClr val="ED181E"/>
                    </a:solidFill>
                    <a:latin typeface="Courier New" pitchFamily="49" charset="0"/>
                  </a:rPr>
                  <a:t> </a:t>
                </a:r>
                <a:r>
                  <a:rPr lang="en-GB" sz="1800" b="1">
                    <a:solidFill>
                      <a:srgbClr val="ED181E"/>
                    </a:solidFill>
                    <a:latin typeface="Courier New" pitchFamily="49" charset="0"/>
                  </a:rPr>
                  <a:t>A</a:t>
                </a:r>
                <a:r>
                  <a:rPr lang="en-GB" sz="800" b="1">
                    <a:solidFill>
                      <a:srgbClr val="ED181E"/>
                    </a:solidFill>
                    <a:latin typeface="Courier New" pitchFamily="49" charset="0"/>
                  </a:rPr>
                  <a:t> </a:t>
                </a:r>
                <a:r>
                  <a:rPr lang="en-GB" sz="1800" b="1">
                    <a:solidFill>
                      <a:srgbClr val="ED181E"/>
                    </a:solidFill>
                    <a:latin typeface="Courier New" pitchFamily="49" charset="0"/>
                  </a:rPr>
                  <a:t>G</a:t>
                </a:r>
                <a:r>
                  <a:rPr lang="en-GB" sz="800" b="1">
                    <a:solidFill>
                      <a:srgbClr val="ED181E"/>
                    </a:solidFill>
                    <a:latin typeface="Courier New" pitchFamily="49" charset="0"/>
                  </a:rPr>
                  <a:t> </a:t>
                </a:r>
                <a:r>
                  <a:rPr lang="en-GB" sz="1800" b="1">
                    <a:solidFill>
                      <a:srgbClr val="ED181E"/>
                    </a:solidFill>
                    <a:latin typeface="Courier New" pitchFamily="49" charset="0"/>
                  </a:rPr>
                  <a:t>C</a:t>
                </a:r>
                <a:r>
                  <a:rPr lang="en-GB" sz="800" b="1">
                    <a:solidFill>
                      <a:srgbClr val="ED181E"/>
                    </a:solidFill>
                    <a:latin typeface="Courier New" pitchFamily="49" charset="0"/>
                  </a:rPr>
                  <a:t> </a:t>
                </a:r>
                <a:r>
                  <a:rPr lang="en-GB" sz="1800" b="1">
                    <a:solidFill>
                      <a:srgbClr val="ED181E"/>
                    </a:solidFill>
                    <a:latin typeface="Courier New" pitchFamily="49" charset="0"/>
                  </a:rPr>
                  <a:t>T</a:t>
                </a:r>
                <a:r>
                  <a:rPr lang="en-GB" sz="800" b="1">
                    <a:solidFill>
                      <a:srgbClr val="ED181E"/>
                    </a:solidFill>
                    <a:latin typeface="Courier New" pitchFamily="49" charset="0"/>
                  </a:rPr>
                  <a:t> </a:t>
                </a:r>
                <a:r>
                  <a:rPr lang="en-GB" sz="1800" b="1">
                    <a:solidFill>
                      <a:srgbClr val="ED181E"/>
                    </a:solidFill>
                    <a:latin typeface="Courier New" pitchFamily="49" charset="0"/>
                  </a:rPr>
                  <a:t>T</a:t>
                </a:r>
                <a:r>
                  <a:rPr lang="en-GB" sz="800" b="1">
                    <a:solidFill>
                      <a:srgbClr val="ED181E"/>
                    </a:solidFill>
                    <a:latin typeface="Courier New" pitchFamily="49" charset="0"/>
                  </a:rPr>
                  <a:t> </a:t>
                </a:r>
                <a:r>
                  <a:rPr lang="en-GB" sz="1800" b="1">
                    <a:solidFill>
                      <a:srgbClr val="ED181E"/>
                    </a:solidFill>
                    <a:latin typeface="Courier New" pitchFamily="49" charset="0"/>
                  </a:rPr>
                  <a:t>G</a:t>
                </a:r>
                <a:r>
                  <a:rPr lang="en-GB" sz="800" b="1">
                    <a:solidFill>
                      <a:srgbClr val="ED181E"/>
                    </a:solidFill>
                    <a:latin typeface="Courier New" pitchFamily="49" charset="0"/>
                  </a:rPr>
                  <a:t> </a:t>
                </a:r>
                <a:r>
                  <a:rPr lang="en-GB" sz="1800" b="1">
                    <a:solidFill>
                      <a:srgbClr val="ED181E"/>
                    </a:solidFill>
                    <a:latin typeface="Courier New" pitchFamily="49" charset="0"/>
                  </a:rPr>
                  <a:t>T</a:t>
                </a:r>
                <a:r>
                  <a:rPr lang="en-GB" sz="800" b="1">
                    <a:solidFill>
                      <a:srgbClr val="3333FF"/>
                    </a:solidFill>
                    <a:latin typeface="Courier New" pitchFamily="49" charset="0"/>
                  </a:rPr>
                  <a:t> </a:t>
                </a:r>
                <a:r>
                  <a:rPr lang="en-GB" sz="1800" b="1">
                    <a:solidFill>
                      <a:srgbClr val="ED181E"/>
                    </a:solidFill>
                    <a:latin typeface="Courier New" pitchFamily="49" charset="0"/>
                  </a:rPr>
                  <a:t>G</a:t>
                </a:r>
                <a:r>
                  <a:rPr lang="en-GB" sz="800" b="1">
                    <a:solidFill>
                      <a:srgbClr val="ED181E"/>
                    </a:solidFill>
                    <a:latin typeface="Courier New" pitchFamily="49" charset="0"/>
                  </a:rPr>
                  <a:t> </a:t>
                </a:r>
                <a:r>
                  <a:rPr lang="en-GB" sz="1800" b="1">
                    <a:solidFill>
                      <a:srgbClr val="ED181E"/>
                    </a:solidFill>
                    <a:latin typeface="Courier New" pitchFamily="49" charset="0"/>
                  </a:rPr>
                  <a:t>G</a:t>
                </a:r>
                <a:r>
                  <a:rPr lang="en-GB" sz="800" b="1">
                    <a:solidFill>
                      <a:srgbClr val="ED181E"/>
                    </a:solidFill>
                    <a:latin typeface="Courier New" pitchFamily="49" charset="0"/>
                  </a:rPr>
                  <a:t> </a:t>
                </a:r>
                <a:r>
                  <a:rPr lang="en-GB" sz="1800" b="1">
                    <a:solidFill>
                      <a:srgbClr val="ED181E"/>
                    </a:solidFill>
                    <a:latin typeface="Courier New" pitchFamily="49" charset="0"/>
                  </a:rPr>
                  <a:t>C</a:t>
                </a:r>
                <a:r>
                  <a:rPr lang="en-GB" sz="800" b="1">
                    <a:solidFill>
                      <a:srgbClr val="ED181E"/>
                    </a:solidFill>
                    <a:latin typeface="Courier New" pitchFamily="49" charset="0"/>
                  </a:rPr>
                  <a:t> </a:t>
                </a:r>
                <a:r>
                  <a:rPr lang="en-GB" sz="1800" b="1">
                    <a:solidFill>
                      <a:srgbClr val="ED181E"/>
                    </a:solidFill>
                    <a:latin typeface="Courier New" pitchFamily="49" charset="0"/>
                  </a:rPr>
                  <a:t>A</a:t>
                </a:r>
                <a:r>
                  <a:rPr lang="en-GB" sz="800" b="1">
                    <a:solidFill>
                      <a:srgbClr val="ED181E"/>
                    </a:solidFill>
                    <a:latin typeface="Courier New" pitchFamily="49" charset="0"/>
                  </a:rPr>
                  <a:t> </a:t>
                </a:r>
                <a:r>
                  <a:rPr lang="en-GB" sz="1800" b="1">
                    <a:solidFill>
                      <a:srgbClr val="ED181E"/>
                    </a:solidFill>
                    <a:latin typeface="Courier New" pitchFamily="49" charset="0"/>
                  </a:rPr>
                  <a:t>T</a:t>
                </a:r>
                <a:r>
                  <a:rPr lang="en-GB" sz="800" b="1">
                    <a:solidFill>
                      <a:srgbClr val="ED181E"/>
                    </a:solidFill>
                    <a:latin typeface="Courier New" pitchFamily="49" charset="0"/>
                  </a:rPr>
                  <a:t> </a:t>
                </a:r>
                <a:r>
                  <a:rPr lang="en-GB" sz="1800" b="1">
                    <a:solidFill>
                      <a:srgbClr val="ED181E"/>
                    </a:solidFill>
                    <a:latin typeface="Courier New" pitchFamily="49" charset="0"/>
                  </a:rPr>
                  <a:t>G</a:t>
                </a:r>
                <a:r>
                  <a:rPr lang="en-GB" sz="800" b="1">
                    <a:solidFill>
                      <a:srgbClr val="ED181E"/>
                    </a:solidFill>
                    <a:latin typeface="Courier New" pitchFamily="49" charset="0"/>
                  </a:rPr>
                  <a:t> </a:t>
                </a:r>
                <a:r>
                  <a:rPr lang="en-GB" sz="1800" b="1">
                    <a:solidFill>
                      <a:srgbClr val="ED181E"/>
                    </a:solidFill>
                    <a:latin typeface="Courier New" pitchFamily="49" charset="0"/>
                  </a:rPr>
                  <a:t>G</a:t>
                </a:r>
                <a:r>
                  <a:rPr lang="en-GB" sz="800" b="1">
                    <a:solidFill>
                      <a:srgbClr val="ED181E"/>
                    </a:solidFill>
                    <a:latin typeface="Courier New" pitchFamily="49" charset="0"/>
                  </a:rPr>
                  <a:t> </a:t>
                </a:r>
                <a:r>
                  <a:rPr lang="en-GB" sz="1800" b="1">
                    <a:solidFill>
                      <a:srgbClr val="ED181E"/>
                    </a:solidFill>
                    <a:latin typeface="Courier New" pitchFamily="49" charset="0"/>
                  </a:rPr>
                  <a:t>C</a:t>
                </a:r>
                <a:r>
                  <a:rPr lang="en-GB" sz="800" b="1">
                    <a:solidFill>
                      <a:srgbClr val="ED181E"/>
                    </a:solidFill>
                    <a:latin typeface="Courier New" pitchFamily="49" charset="0"/>
                  </a:rPr>
                  <a:t> </a:t>
                </a:r>
                <a:r>
                  <a:rPr lang="en-GB" sz="1800" b="1">
                    <a:solidFill>
                      <a:srgbClr val="ED181E"/>
                    </a:solidFill>
                    <a:latin typeface="Courier New" pitchFamily="49" charset="0"/>
                  </a:rPr>
                  <a:t>A</a:t>
                </a:r>
                <a:r>
                  <a:rPr lang="en-GB" sz="1800" b="1">
                    <a:latin typeface="Courier New" pitchFamily="49" charset="0"/>
                  </a:rPr>
                  <a:t> 5</a:t>
                </a:r>
                <a:r>
                  <a:rPr lang="en-GB" altLang="en-US" sz="1800" b="1">
                    <a:latin typeface="Courier New" pitchFamily="49" charset="0"/>
                  </a:rPr>
                  <a:t>’</a:t>
                </a:r>
                <a:endParaRPr lang="en-US" sz="1800" b="1">
                  <a:latin typeface="Courier New" pitchFamily="49" charset="0"/>
                </a:endParaRPr>
              </a:p>
            </p:txBody>
          </p:sp>
          <p:sp>
            <p:nvSpPr>
              <p:cNvPr id="140304" name="Line 41"/>
              <p:cNvSpPr>
                <a:spLocks noChangeShapeType="1"/>
              </p:cNvSpPr>
              <p:nvPr/>
            </p:nvSpPr>
            <p:spPr bwMode="auto">
              <a:xfrm>
                <a:off x="3864" y="3128"/>
                <a:ext cx="0" cy="26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0305" name="Line 42"/>
              <p:cNvSpPr>
                <a:spLocks noChangeShapeType="1"/>
              </p:cNvSpPr>
              <p:nvPr/>
            </p:nvSpPr>
            <p:spPr bwMode="auto">
              <a:xfrm>
                <a:off x="2576" y="4112"/>
                <a:ext cx="244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40301" name="Text Box 45"/>
            <p:cNvSpPr txBox="1">
              <a:spLocks noChangeArrowheads="1"/>
            </p:cNvSpPr>
            <p:nvPr/>
          </p:nvSpPr>
          <p:spPr bwMode="auto">
            <a:xfrm>
              <a:off x="278" y="2914"/>
              <a:ext cx="1943"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ED181E"/>
                  </a:solidFill>
                  <a:latin typeface="Calibri" pitchFamily="34" charset="0"/>
                </a:rPr>
                <a:t>DNA ligase</a:t>
              </a:r>
              <a:r>
                <a:rPr lang="en-US" sz="1800">
                  <a:latin typeface="Calibri" pitchFamily="34" charset="0"/>
                </a:rPr>
                <a:t> joins the two fragments together using ATP. This makes the DNA strand continuous.</a:t>
              </a:r>
            </a:p>
          </p:txBody>
        </p:sp>
      </p:grpSp>
      <p:grpSp>
        <p:nvGrpSpPr>
          <p:cNvPr id="140297" name="Group 50"/>
          <p:cNvGrpSpPr>
            <a:grpSpLocks/>
          </p:cNvGrpSpPr>
          <p:nvPr/>
        </p:nvGrpSpPr>
        <p:grpSpPr bwMode="auto">
          <a:xfrm>
            <a:off x="6057900" y="2133600"/>
            <a:ext cx="1892300" cy="12700"/>
            <a:chOff x="3816" y="1344"/>
            <a:chExt cx="1192" cy="8"/>
          </a:xfrm>
        </p:grpSpPr>
        <p:sp>
          <p:nvSpPr>
            <p:cNvPr id="140298" name="Line 9"/>
            <p:cNvSpPr>
              <a:spLocks noChangeShapeType="1"/>
            </p:cNvSpPr>
            <p:nvPr/>
          </p:nvSpPr>
          <p:spPr bwMode="auto">
            <a:xfrm flipV="1">
              <a:off x="3824" y="1352"/>
              <a:ext cx="11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0299" name="Line 48"/>
            <p:cNvSpPr>
              <a:spLocks noChangeShapeType="1"/>
            </p:cNvSpPr>
            <p:nvPr/>
          </p:nvSpPr>
          <p:spPr bwMode="auto">
            <a:xfrm flipH="1">
              <a:off x="3816" y="1344"/>
              <a:ext cx="64"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 Box 6"/>
          <p:cNvSpPr txBox="1">
            <a:spLocks noChangeArrowheads="1"/>
          </p:cNvSpPr>
          <p:nvPr/>
        </p:nvSpPr>
        <p:spPr bwMode="auto">
          <a:xfrm>
            <a:off x="609600" y="1752600"/>
            <a:ext cx="2166938"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0A800"/>
                </a:solidFill>
              </a:rPr>
              <a:t>newly synthesised</a:t>
            </a:r>
          </a:p>
          <a:p>
            <a:pPr eaLnBrk="1" hangingPunct="1"/>
            <a:r>
              <a:rPr lang="en-GB" sz="1800">
                <a:solidFill>
                  <a:srgbClr val="00A800"/>
                </a:solidFill>
              </a:rPr>
              <a:t>leading strand DNA</a:t>
            </a:r>
            <a:endParaRPr lang="en-US" sz="1800">
              <a:solidFill>
                <a:srgbClr val="00A800"/>
              </a:solidFill>
            </a:endParaRPr>
          </a:p>
        </p:txBody>
      </p:sp>
      <p:sp>
        <p:nvSpPr>
          <p:cNvPr id="142338" name="Text Box 7"/>
          <p:cNvSpPr txBox="1">
            <a:spLocks noChangeArrowheads="1"/>
          </p:cNvSpPr>
          <p:nvPr/>
        </p:nvSpPr>
        <p:spPr bwMode="auto">
          <a:xfrm>
            <a:off x="1004888" y="4279900"/>
            <a:ext cx="166687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b="1">
                <a:solidFill>
                  <a:srgbClr val="00A800"/>
                </a:solidFill>
              </a:rPr>
              <a:t>Okazaki fragment</a:t>
            </a:r>
            <a:endParaRPr lang="en-US" sz="1400" b="1">
              <a:solidFill>
                <a:srgbClr val="00A800"/>
              </a:solidFill>
            </a:endParaRPr>
          </a:p>
        </p:txBody>
      </p:sp>
      <p:sp>
        <p:nvSpPr>
          <p:cNvPr id="142339" name="Text Box 11"/>
          <p:cNvSpPr txBox="1">
            <a:spLocks noChangeArrowheads="1"/>
          </p:cNvSpPr>
          <p:nvPr/>
        </p:nvSpPr>
        <p:spPr bwMode="auto">
          <a:xfrm>
            <a:off x="7024688" y="3860800"/>
            <a:ext cx="19018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600">
                <a:solidFill>
                  <a:srgbClr val="0066FF"/>
                </a:solidFill>
              </a:rPr>
              <a:t>uses energy from</a:t>
            </a:r>
          </a:p>
          <a:p>
            <a:pPr eaLnBrk="1" hangingPunct="1"/>
            <a:r>
              <a:rPr lang="en-GB" sz="1600">
                <a:solidFill>
                  <a:srgbClr val="0066FF"/>
                </a:solidFill>
              </a:rPr>
              <a:t>ATP to unwind the </a:t>
            </a:r>
          </a:p>
          <a:p>
            <a:pPr eaLnBrk="1" hangingPunct="1"/>
            <a:r>
              <a:rPr lang="en-GB" sz="1600">
                <a:solidFill>
                  <a:srgbClr val="0066FF"/>
                </a:solidFill>
              </a:rPr>
              <a:t>DNA double helix </a:t>
            </a:r>
            <a:endParaRPr lang="en-US" sz="1600">
              <a:solidFill>
                <a:srgbClr val="0066FF"/>
              </a:solidFill>
            </a:endParaRPr>
          </a:p>
        </p:txBody>
      </p:sp>
      <p:sp>
        <p:nvSpPr>
          <p:cNvPr id="142340" name="Text Box 13"/>
          <p:cNvSpPr txBox="1">
            <a:spLocks noChangeArrowheads="1"/>
          </p:cNvSpPr>
          <p:nvPr/>
        </p:nvSpPr>
        <p:spPr bwMode="auto">
          <a:xfrm>
            <a:off x="2933700" y="4394200"/>
            <a:ext cx="35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0CC00"/>
                </a:solidFill>
              </a:rPr>
              <a:t>5</a:t>
            </a:r>
            <a:r>
              <a:rPr lang="en-US" sz="1800">
                <a:solidFill>
                  <a:srgbClr val="00CC00"/>
                </a:solidFill>
                <a:cs typeface="Arial" pitchFamily="34" charset="0"/>
              </a:rPr>
              <a:t>'</a:t>
            </a:r>
          </a:p>
        </p:txBody>
      </p:sp>
      <p:sp>
        <p:nvSpPr>
          <p:cNvPr id="142341" name="Text Box 15"/>
          <p:cNvSpPr txBox="1">
            <a:spLocks noChangeArrowheads="1"/>
          </p:cNvSpPr>
          <p:nvPr/>
        </p:nvSpPr>
        <p:spPr bwMode="auto">
          <a:xfrm>
            <a:off x="8782050" y="2819400"/>
            <a:ext cx="35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FF0000"/>
                </a:solidFill>
              </a:rPr>
              <a:t>5</a:t>
            </a:r>
            <a:r>
              <a:rPr lang="en-US" sz="1800">
                <a:solidFill>
                  <a:srgbClr val="FF0000"/>
                </a:solidFill>
                <a:cs typeface="Arial" pitchFamily="34" charset="0"/>
              </a:rPr>
              <a:t>'</a:t>
            </a:r>
          </a:p>
        </p:txBody>
      </p:sp>
      <p:sp>
        <p:nvSpPr>
          <p:cNvPr id="142342" name="Text Box 16"/>
          <p:cNvSpPr txBox="1">
            <a:spLocks noChangeArrowheads="1"/>
          </p:cNvSpPr>
          <p:nvPr/>
        </p:nvSpPr>
        <p:spPr bwMode="auto">
          <a:xfrm>
            <a:off x="8782050" y="3124200"/>
            <a:ext cx="35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FF0000"/>
                </a:solidFill>
              </a:rPr>
              <a:t>3</a:t>
            </a:r>
            <a:r>
              <a:rPr lang="en-US" sz="1800">
                <a:solidFill>
                  <a:srgbClr val="FF0000"/>
                </a:solidFill>
                <a:cs typeface="Arial" pitchFamily="34" charset="0"/>
              </a:rPr>
              <a:t>'</a:t>
            </a:r>
          </a:p>
        </p:txBody>
      </p:sp>
      <p:sp>
        <p:nvSpPr>
          <p:cNvPr id="142343" name="Text Box 19"/>
          <p:cNvSpPr txBox="1">
            <a:spLocks noChangeArrowheads="1"/>
          </p:cNvSpPr>
          <p:nvPr/>
        </p:nvSpPr>
        <p:spPr bwMode="auto">
          <a:xfrm>
            <a:off x="5588000" y="2768600"/>
            <a:ext cx="35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0CC00"/>
                </a:solidFill>
              </a:rPr>
              <a:t>3</a:t>
            </a:r>
            <a:r>
              <a:rPr lang="en-US" sz="1800">
                <a:solidFill>
                  <a:srgbClr val="00CC00"/>
                </a:solidFill>
                <a:cs typeface="Arial" pitchFamily="34" charset="0"/>
              </a:rPr>
              <a:t>'</a:t>
            </a:r>
          </a:p>
        </p:txBody>
      </p:sp>
      <p:pic>
        <p:nvPicPr>
          <p:cNvPr id="14234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3350"/>
            <a:ext cx="91440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5" name="Rectangle 21"/>
          <p:cNvSpPr>
            <a:spLocks noGrp="1" noChangeArrowheads="1"/>
          </p:cNvSpPr>
          <p:nvPr>
            <p:ph type="title"/>
          </p:nvPr>
        </p:nvSpPr>
        <p:spPr/>
        <p:txBody>
          <a:bodyPr/>
          <a:lstStyle/>
          <a:p>
            <a:pPr eaLnBrk="1" hangingPunct="1"/>
            <a:r>
              <a:rPr lang="en-US" smtClean="0">
                <a:solidFill>
                  <a:srgbClr val="800000"/>
                </a:solidFill>
                <a:ea typeface="ＭＳ Ｐゴシック" pitchFamily="34" charset="-128"/>
              </a:rPr>
              <a:t>Replication fork proteins</a:t>
            </a:r>
          </a:p>
        </p:txBody>
      </p:sp>
      <p:sp>
        <p:nvSpPr>
          <p:cNvPr id="142346" name="Text Box 22"/>
          <p:cNvSpPr txBox="1">
            <a:spLocks noChangeArrowheads="1"/>
          </p:cNvSpPr>
          <p:nvPr/>
        </p:nvSpPr>
        <p:spPr bwMode="auto">
          <a:xfrm>
            <a:off x="5183188" y="4357688"/>
            <a:ext cx="3767137"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3333FF"/>
                </a:solidFill>
              </a:rPr>
              <a:t>single-strand DNA-binding protein</a:t>
            </a:r>
            <a:endParaRPr lang="en-US" sz="1800">
              <a:solidFill>
                <a:srgbClr val="3333FF"/>
              </a:solidFill>
            </a:endParaRPr>
          </a:p>
        </p:txBody>
      </p:sp>
      <p:sp>
        <p:nvSpPr>
          <p:cNvPr id="142347" name="Text Box 23"/>
          <p:cNvSpPr txBox="1">
            <a:spLocks noChangeArrowheads="1"/>
          </p:cNvSpPr>
          <p:nvPr/>
        </p:nvSpPr>
        <p:spPr bwMode="auto">
          <a:xfrm>
            <a:off x="6999288" y="3659188"/>
            <a:ext cx="1531937"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3333FF"/>
                </a:solidFill>
              </a:rPr>
              <a:t>primosome</a:t>
            </a:r>
            <a:endParaRPr lang="en-US" sz="1800">
              <a:solidFill>
                <a:srgbClr val="3333FF"/>
              </a:solidFill>
            </a:endParaRPr>
          </a:p>
        </p:txBody>
      </p:sp>
      <p:sp>
        <p:nvSpPr>
          <p:cNvPr id="142348" name="Text Box 24"/>
          <p:cNvSpPr txBox="1">
            <a:spLocks noChangeArrowheads="1"/>
          </p:cNvSpPr>
          <p:nvPr/>
        </p:nvSpPr>
        <p:spPr bwMode="auto">
          <a:xfrm>
            <a:off x="5716588" y="2071688"/>
            <a:ext cx="2522537"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3333FF"/>
                </a:solidFill>
              </a:rPr>
              <a:t>DNA polymerase on leading strand</a:t>
            </a:r>
            <a:endParaRPr lang="en-US" sz="1800">
              <a:solidFill>
                <a:srgbClr val="3333FF"/>
              </a:solidFill>
            </a:endParaRPr>
          </a:p>
        </p:txBody>
      </p:sp>
      <p:sp>
        <p:nvSpPr>
          <p:cNvPr id="142349" name="Text Box 25"/>
          <p:cNvSpPr txBox="1">
            <a:spLocks noChangeArrowheads="1"/>
          </p:cNvSpPr>
          <p:nvPr/>
        </p:nvSpPr>
        <p:spPr bwMode="auto">
          <a:xfrm>
            <a:off x="3887788" y="2058988"/>
            <a:ext cx="1570037"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3333FF"/>
                </a:solidFill>
              </a:rPr>
              <a:t>sliding clamp</a:t>
            </a:r>
            <a:endParaRPr lang="en-US" sz="1800">
              <a:solidFill>
                <a:srgbClr val="3333FF"/>
              </a:solidFill>
            </a:endParaRPr>
          </a:p>
        </p:txBody>
      </p:sp>
      <p:sp>
        <p:nvSpPr>
          <p:cNvPr id="142350" name="Text Box 26"/>
          <p:cNvSpPr txBox="1">
            <a:spLocks noChangeArrowheads="1"/>
          </p:cNvSpPr>
          <p:nvPr/>
        </p:nvSpPr>
        <p:spPr bwMode="auto">
          <a:xfrm>
            <a:off x="2312988" y="4852988"/>
            <a:ext cx="1570037"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3333FF"/>
                </a:solidFill>
              </a:rPr>
              <a:t>clamp loader</a:t>
            </a:r>
            <a:endParaRPr lang="en-US" sz="1800">
              <a:solidFill>
                <a:srgbClr val="3333FF"/>
              </a:solidFill>
            </a:endParaRPr>
          </a:p>
        </p:txBody>
      </p:sp>
      <p:sp>
        <p:nvSpPr>
          <p:cNvPr id="142351" name="Line 27"/>
          <p:cNvSpPr>
            <a:spLocks noChangeShapeType="1"/>
          </p:cNvSpPr>
          <p:nvPr/>
        </p:nvSpPr>
        <p:spPr bwMode="auto">
          <a:xfrm flipH="1">
            <a:off x="2844800" y="4660900"/>
            <a:ext cx="50800" cy="254000"/>
          </a:xfrm>
          <a:prstGeom prst="line">
            <a:avLst/>
          </a:prstGeom>
          <a:noFill/>
          <a:ln w="15875">
            <a:solidFill>
              <a:srgbClr val="3333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2352" name="Line 28"/>
          <p:cNvSpPr>
            <a:spLocks noChangeShapeType="1"/>
          </p:cNvSpPr>
          <p:nvPr/>
        </p:nvSpPr>
        <p:spPr bwMode="auto">
          <a:xfrm>
            <a:off x="4851400" y="3771900"/>
            <a:ext cx="330200" cy="736600"/>
          </a:xfrm>
          <a:prstGeom prst="line">
            <a:avLst/>
          </a:prstGeom>
          <a:noFill/>
          <a:ln w="15875">
            <a:solidFill>
              <a:srgbClr val="3333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2353" name="Line 29"/>
          <p:cNvSpPr>
            <a:spLocks noChangeShapeType="1"/>
          </p:cNvSpPr>
          <p:nvPr/>
        </p:nvSpPr>
        <p:spPr bwMode="auto">
          <a:xfrm>
            <a:off x="5067300" y="3454400"/>
            <a:ext cx="393700" cy="508000"/>
          </a:xfrm>
          <a:prstGeom prst="line">
            <a:avLst/>
          </a:prstGeom>
          <a:noFill/>
          <a:ln w="15875">
            <a:solidFill>
              <a:srgbClr val="3333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2354" name="Line 30"/>
          <p:cNvSpPr>
            <a:spLocks noChangeShapeType="1"/>
          </p:cNvSpPr>
          <p:nvPr/>
        </p:nvSpPr>
        <p:spPr bwMode="auto">
          <a:xfrm flipV="1">
            <a:off x="5283200" y="2628900"/>
            <a:ext cx="406400" cy="355600"/>
          </a:xfrm>
          <a:prstGeom prst="line">
            <a:avLst/>
          </a:prstGeom>
          <a:noFill/>
          <a:ln w="15875">
            <a:solidFill>
              <a:srgbClr val="3333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2355" name="Line 31"/>
          <p:cNvSpPr>
            <a:spLocks noChangeShapeType="1"/>
          </p:cNvSpPr>
          <p:nvPr/>
        </p:nvSpPr>
        <p:spPr bwMode="auto">
          <a:xfrm flipH="1" flipV="1">
            <a:off x="4800600" y="2413000"/>
            <a:ext cx="292100" cy="520700"/>
          </a:xfrm>
          <a:prstGeom prst="line">
            <a:avLst/>
          </a:prstGeom>
          <a:noFill/>
          <a:ln w="15875">
            <a:solidFill>
              <a:srgbClr val="3333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2356" name="Text Box 32"/>
          <p:cNvSpPr txBox="1">
            <a:spLocks noChangeArrowheads="1"/>
          </p:cNvSpPr>
          <p:nvPr/>
        </p:nvSpPr>
        <p:spPr bwMode="auto">
          <a:xfrm>
            <a:off x="38100" y="4090988"/>
            <a:ext cx="2522538"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3333FF"/>
                </a:solidFill>
              </a:rPr>
              <a:t>DNA polymerase on lagging strand</a:t>
            </a:r>
            <a:endParaRPr lang="en-US" sz="1800">
              <a:solidFill>
                <a:srgbClr val="3333FF"/>
              </a:solidFill>
            </a:endParaRPr>
          </a:p>
        </p:txBody>
      </p:sp>
      <p:sp>
        <p:nvSpPr>
          <p:cNvPr id="142357" name="Line 33"/>
          <p:cNvSpPr>
            <a:spLocks noChangeShapeType="1"/>
          </p:cNvSpPr>
          <p:nvPr/>
        </p:nvSpPr>
        <p:spPr bwMode="auto">
          <a:xfrm>
            <a:off x="2273300" y="4279900"/>
            <a:ext cx="444500" cy="88900"/>
          </a:xfrm>
          <a:prstGeom prst="line">
            <a:avLst/>
          </a:prstGeom>
          <a:noFill/>
          <a:ln w="15875">
            <a:solidFill>
              <a:srgbClr val="3333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2358" name="Line 34"/>
          <p:cNvSpPr>
            <a:spLocks noChangeShapeType="1"/>
          </p:cNvSpPr>
          <p:nvPr/>
        </p:nvSpPr>
        <p:spPr bwMode="auto">
          <a:xfrm flipV="1">
            <a:off x="2095500" y="2357438"/>
            <a:ext cx="1333500" cy="55562"/>
          </a:xfrm>
          <a:prstGeom prst="line">
            <a:avLst/>
          </a:prstGeom>
          <a:noFill/>
          <a:ln w="15875">
            <a:solidFill>
              <a:srgbClr val="ED181E"/>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2359" name="Line 35"/>
          <p:cNvSpPr>
            <a:spLocks noChangeShapeType="1"/>
          </p:cNvSpPr>
          <p:nvPr/>
        </p:nvSpPr>
        <p:spPr bwMode="auto">
          <a:xfrm>
            <a:off x="1155700" y="3721100"/>
            <a:ext cx="2171700" cy="444500"/>
          </a:xfrm>
          <a:prstGeom prst="line">
            <a:avLst/>
          </a:prstGeom>
          <a:noFill/>
          <a:ln w="15875">
            <a:solidFill>
              <a:srgbClr val="ED181E"/>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2360" name="Line 36"/>
          <p:cNvSpPr>
            <a:spLocks noChangeShapeType="1"/>
          </p:cNvSpPr>
          <p:nvPr/>
        </p:nvSpPr>
        <p:spPr bwMode="auto">
          <a:xfrm flipV="1">
            <a:off x="3429000" y="2070100"/>
            <a:ext cx="25400" cy="152400"/>
          </a:xfrm>
          <a:prstGeom prst="line">
            <a:avLst/>
          </a:prstGeom>
          <a:noFill/>
          <a:ln w="15875">
            <a:solidFill>
              <a:srgbClr val="FF9D18"/>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2361" name="Line 37"/>
          <p:cNvSpPr>
            <a:spLocks noChangeShapeType="1"/>
          </p:cNvSpPr>
          <p:nvPr/>
        </p:nvSpPr>
        <p:spPr bwMode="auto">
          <a:xfrm flipV="1">
            <a:off x="3695700" y="3822700"/>
            <a:ext cx="101600" cy="190500"/>
          </a:xfrm>
          <a:prstGeom prst="line">
            <a:avLst/>
          </a:prstGeom>
          <a:noFill/>
          <a:ln w="15875">
            <a:solidFill>
              <a:srgbClr val="5DBACA"/>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2362" name="Line 38"/>
          <p:cNvSpPr>
            <a:spLocks noChangeShapeType="1"/>
          </p:cNvSpPr>
          <p:nvPr/>
        </p:nvSpPr>
        <p:spPr bwMode="auto">
          <a:xfrm flipH="1" flipV="1">
            <a:off x="4495800" y="3213100"/>
            <a:ext cx="495300" cy="3683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2363" name="Text Box 39"/>
          <p:cNvSpPr txBox="1">
            <a:spLocks noChangeArrowheads="1"/>
          </p:cNvSpPr>
          <p:nvPr/>
        </p:nvSpPr>
        <p:spPr bwMode="auto">
          <a:xfrm>
            <a:off x="344488" y="5632450"/>
            <a:ext cx="8443912"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DNA replication is performed by a group proteins that work together with DNA polymerase and primase, forming a multi-enzyme protein machine.</a:t>
            </a:r>
          </a:p>
        </p:txBody>
      </p:sp>
      <p:sp>
        <p:nvSpPr>
          <p:cNvPr id="142364" name="Line 40"/>
          <p:cNvSpPr>
            <a:spLocks noChangeShapeType="1"/>
          </p:cNvSpPr>
          <p:nvPr/>
        </p:nvSpPr>
        <p:spPr bwMode="auto">
          <a:xfrm>
            <a:off x="5153025" y="3081338"/>
            <a:ext cx="207963" cy="111125"/>
          </a:xfrm>
          <a:prstGeom prst="line">
            <a:avLst/>
          </a:prstGeom>
          <a:noFill/>
          <a:ln w="44450">
            <a:solidFill>
              <a:srgbClr val="ED181E"/>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GB"/>
          </a:p>
        </p:txBody>
      </p:sp>
      <p:sp>
        <p:nvSpPr>
          <p:cNvPr id="142365" name="Line 41"/>
          <p:cNvSpPr>
            <a:spLocks noChangeShapeType="1"/>
          </p:cNvSpPr>
          <p:nvPr/>
        </p:nvSpPr>
        <p:spPr bwMode="auto">
          <a:xfrm rot="7466635">
            <a:off x="2783682" y="4371181"/>
            <a:ext cx="207962" cy="111125"/>
          </a:xfrm>
          <a:prstGeom prst="line">
            <a:avLst/>
          </a:prstGeom>
          <a:noFill/>
          <a:ln w="44450">
            <a:solidFill>
              <a:srgbClr val="ED181E"/>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723900" y="88900"/>
            <a:ext cx="7772400" cy="1143000"/>
          </a:xfrm>
        </p:spPr>
        <p:txBody>
          <a:bodyPr/>
          <a:lstStyle/>
          <a:p>
            <a:pPr eaLnBrk="1" hangingPunct="1"/>
            <a:r>
              <a:rPr lang="en-US" smtClean="0">
                <a:solidFill>
                  <a:srgbClr val="800000"/>
                </a:solidFill>
                <a:ea typeface="ＭＳ Ｐゴシック" pitchFamily="34" charset="-128"/>
              </a:rPr>
              <a:t>The replication complex</a:t>
            </a:r>
          </a:p>
        </p:txBody>
      </p:sp>
      <p:sp>
        <p:nvSpPr>
          <p:cNvPr id="144386" name="Text Box 20"/>
          <p:cNvSpPr txBox="1">
            <a:spLocks noChangeArrowheads="1"/>
          </p:cNvSpPr>
          <p:nvPr/>
        </p:nvSpPr>
        <p:spPr bwMode="auto">
          <a:xfrm>
            <a:off x="606425" y="4918075"/>
            <a:ext cx="802005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Coordination between leading and lagging strands. Most of the proteins involved in DNA replication are held together as a large multi-enzyme complex. The looping of the template for the lagging strand enables a both daughter strands to be synthesised in a coordinated manner. </a:t>
            </a:r>
          </a:p>
        </p:txBody>
      </p:sp>
      <p:pic>
        <p:nvPicPr>
          <p:cNvPr id="144387"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0" y="1547813"/>
            <a:ext cx="66421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8" name="Line 22"/>
          <p:cNvSpPr>
            <a:spLocks noChangeShapeType="1"/>
          </p:cNvSpPr>
          <p:nvPr/>
        </p:nvSpPr>
        <p:spPr bwMode="auto">
          <a:xfrm flipH="1">
            <a:off x="3613150" y="2076450"/>
            <a:ext cx="184150" cy="236538"/>
          </a:xfrm>
          <a:prstGeom prst="line">
            <a:avLst/>
          </a:prstGeom>
          <a:noFill/>
          <a:ln w="15875">
            <a:solidFill>
              <a:srgbClr val="ED181E"/>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4389" name="Line 23"/>
          <p:cNvSpPr>
            <a:spLocks noChangeShapeType="1"/>
          </p:cNvSpPr>
          <p:nvPr/>
        </p:nvSpPr>
        <p:spPr bwMode="auto">
          <a:xfrm flipH="1" flipV="1">
            <a:off x="2292350" y="1981200"/>
            <a:ext cx="673100" cy="133350"/>
          </a:xfrm>
          <a:prstGeom prst="line">
            <a:avLst/>
          </a:prstGeom>
          <a:noFill/>
          <a:ln w="15875">
            <a:solidFill>
              <a:srgbClr val="FF9D18"/>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4390" name="Line 24"/>
          <p:cNvSpPr>
            <a:spLocks noChangeShapeType="1"/>
          </p:cNvSpPr>
          <p:nvPr/>
        </p:nvSpPr>
        <p:spPr bwMode="auto">
          <a:xfrm flipH="1">
            <a:off x="3429000" y="3536950"/>
            <a:ext cx="101600" cy="439738"/>
          </a:xfrm>
          <a:prstGeom prst="line">
            <a:avLst/>
          </a:prstGeom>
          <a:noFill/>
          <a:ln w="15875">
            <a:solidFill>
              <a:srgbClr val="ED181E"/>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4391" name="Line 25"/>
          <p:cNvSpPr>
            <a:spLocks noChangeShapeType="1"/>
          </p:cNvSpPr>
          <p:nvPr/>
        </p:nvSpPr>
        <p:spPr bwMode="auto">
          <a:xfrm>
            <a:off x="5187950" y="3651250"/>
            <a:ext cx="31750" cy="134938"/>
          </a:xfrm>
          <a:prstGeom prst="line">
            <a:avLst/>
          </a:prstGeom>
          <a:noFill/>
          <a:ln w="15875">
            <a:solidFill>
              <a:srgbClr val="ED181E"/>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4392" name="Line 26"/>
          <p:cNvSpPr>
            <a:spLocks noChangeShapeType="1"/>
          </p:cNvSpPr>
          <p:nvPr/>
        </p:nvSpPr>
        <p:spPr bwMode="auto">
          <a:xfrm flipH="1">
            <a:off x="4946650" y="3302000"/>
            <a:ext cx="165100" cy="95250"/>
          </a:xfrm>
          <a:prstGeom prst="line">
            <a:avLst/>
          </a:prstGeom>
          <a:noFill/>
          <a:ln w="15875">
            <a:solidFill>
              <a:srgbClr val="FF9D18"/>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4393" name="Line 27"/>
          <p:cNvSpPr>
            <a:spLocks noChangeShapeType="1"/>
          </p:cNvSpPr>
          <p:nvPr/>
        </p:nvSpPr>
        <p:spPr bwMode="auto">
          <a:xfrm>
            <a:off x="3952875" y="2555875"/>
            <a:ext cx="207963" cy="111125"/>
          </a:xfrm>
          <a:prstGeom prst="line">
            <a:avLst/>
          </a:prstGeom>
          <a:noFill/>
          <a:ln w="44450">
            <a:solidFill>
              <a:srgbClr val="ED181E"/>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GB"/>
          </a:p>
        </p:txBody>
      </p:sp>
      <p:sp>
        <p:nvSpPr>
          <p:cNvPr id="144394" name="Line 28"/>
          <p:cNvSpPr>
            <a:spLocks noChangeShapeType="1"/>
          </p:cNvSpPr>
          <p:nvPr/>
        </p:nvSpPr>
        <p:spPr bwMode="auto">
          <a:xfrm rot="-2744875">
            <a:off x="4055270" y="3186906"/>
            <a:ext cx="207962" cy="111125"/>
          </a:xfrm>
          <a:prstGeom prst="line">
            <a:avLst/>
          </a:prstGeom>
          <a:noFill/>
          <a:ln w="44450">
            <a:solidFill>
              <a:srgbClr val="ED181E"/>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a:xfrm>
            <a:off x="685800" y="88900"/>
            <a:ext cx="7772400" cy="1143000"/>
          </a:xfrm>
        </p:spPr>
        <p:txBody>
          <a:bodyPr/>
          <a:lstStyle/>
          <a:p>
            <a:pPr eaLnBrk="1" hangingPunct="1"/>
            <a:r>
              <a:rPr lang="en-US" smtClean="0">
                <a:solidFill>
                  <a:srgbClr val="800000"/>
                </a:solidFill>
                <a:ea typeface="ＭＳ Ｐゴシック" pitchFamily="34" charset="-128"/>
              </a:rPr>
              <a:t>Proofreading mechanism</a:t>
            </a:r>
          </a:p>
        </p:txBody>
      </p:sp>
      <p:sp>
        <p:nvSpPr>
          <p:cNvPr id="146434" name="Text Box 3"/>
          <p:cNvSpPr txBox="1">
            <a:spLocks noChangeArrowheads="1"/>
          </p:cNvSpPr>
          <p:nvPr/>
        </p:nvSpPr>
        <p:spPr bwMode="auto">
          <a:xfrm>
            <a:off x="301625" y="1489075"/>
            <a:ext cx="3905250"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The high fidelity of DNA replication requires a proof-reading mechanism to ensure no mistakes are made. Mutations (changes in DNA sequence) are very dangerous to the organism. Any errors in replication cannot be repaired. </a:t>
            </a:r>
          </a:p>
          <a:p>
            <a:pPr eaLnBrk="1" hangingPunct="1"/>
            <a:endParaRPr lang="en-US" sz="1600">
              <a:latin typeface="Calibri" pitchFamily="34" charset="0"/>
            </a:endParaRPr>
          </a:p>
          <a:p>
            <a:pPr eaLnBrk="1" hangingPunct="1"/>
            <a:r>
              <a:rPr lang="en-US" sz="1600">
                <a:latin typeface="Calibri" pitchFamily="34" charset="0"/>
              </a:rPr>
              <a:t>DNA replication has an error frequency of about 1 change per 10</a:t>
            </a:r>
            <a:r>
              <a:rPr lang="en-US" sz="1600" baseline="30000">
                <a:latin typeface="Calibri" pitchFamily="34" charset="0"/>
              </a:rPr>
              <a:t>9</a:t>
            </a:r>
            <a:r>
              <a:rPr lang="en-US" sz="1600">
                <a:latin typeface="Calibri" pitchFamily="34" charset="0"/>
              </a:rPr>
              <a:t> base pairs. </a:t>
            </a:r>
          </a:p>
          <a:p>
            <a:pPr eaLnBrk="1" hangingPunct="1"/>
            <a:endParaRPr lang="en-US" sz="1600">
              <a:latin typeface="Calibri" pitchFamily="34" charset="0"/>
            </a:endParaRPr>
          </a:p>
          <a:p>
            <a:pPr eaLnBrk="1" hangingPunct="1"/>
            <a:r>
              <a:rPr lang="en-US" sz="1600">
                <a:latin typeface="Calibri" pitchFamily="34" charset="0"/>
              </a:rPr>
              <a:t>Before a new nucleotide is added, the previous nucleotide is checked for correct base-pairing. </a:t>
            </a:r>
          </a:p>
        </p:txBody>
      </p:sp>
      <p:grpSp>
        <p:nvGrpSpPr>
          <p:cNvPr id="146435" name="Group 14"/>
          <p:cNvGrpSpPr>
            <a:grpSpLocks/>
          </p:cNvGrpSpPr>
          <p:nvPr/>
        </p:nvGrpSpPr>
        <p:grpSpPr bwMode="auto">
          <a:xfrm>
            <a:off x="4337050" y="1768475"/>
            <a:ext cx="4629150" cy="3949700"/>
            <a:chOff x="2732" y="1114"/>
            <a:chExt cx="2916" cy="2488"/>
          </a:xfrm>
        </p:grpSpPr>
        <p:pic>
          <p:nvPicPr>
            <p:cNvPr id="146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 y="1912"/>
              <a:ext cx="1981"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6437" name="Group 5"/>
            <p:cNvGrpSpPr>
              <a:grpSpLocks/>
            </p:cNvGrpSpPr>
            <p:nvPr/>
          </p:nvGrpSpPr>
          <p:grpSpPr bwMode="auto">
            <a:xfrm>
              <a:off x="2998" y="1921"/>
              <a:ext cx="912" cy="404"/>
              <a:chOff x="576" y="2385"/>
              <a:chExt cx="912" cy="404"/>
            </a:xfrm>
          </p:grpSpPr>
          <p:sp>
            <p:nvSpPr>
              <p:cNvPr id="146444" name="Text Box 6"/>
              <p:cNvSpPr txBox="1">
                <a:spLocks noChangeArrowheads="1"/>
              </p:cNvSpPr>
              <p:nvPr/>
            </p:nvSpPr>
            <p:spPr bwMode="auto">
              <a:xfrm>
                <a:off x="576" y="2385"/>
                <a:ext cx="7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FF3300"/>
                    </a:solidFill>
                  </a:rPr>
                  <a:t>incoming </a:t>
                </a:r>
              </a:p>
              <a:p>
                <a:pPr eaLnBrk="1" hangingPunct="1"/>
                <a:r>
                  <a:rPr lang="en-GB" sz="1800">
                    <a:solidFill>
                      <a:srgbClr val="FF3300"/>
                    </a:solidFill>
                  </a:rPr>
                  <a:t>NTP</a:t>
                </a:r>
                <a:endParaRPr lang="en-US" sz="1800">
                  <a:solidFill>
                    <a:srgbClr val="FF3300"/>
                  </a:solidFill>
                </a:endParaRPr>
              </a:p>
            </p:txBody>
          </p:sp>
          <p:sp>
            <p:nvSpPr>
              <p:cNvPr id="146445" name="Line 7"/>
              <p:cNvSpPr>
                <a:spLocks noChangeShapeType="1"/>
              </p:cNvSpPr>
              <p:nvPr/>
            </p:nvSpPr>
            <p:spPr bwMode="auto">
              <a:xfrm flipV="1">
                <a:off x="1056" y="2544"/>
                <a:ext cx="432" cy="96"/>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46438" name="Text Box 8"/>
            <p:cNvSpPr txBox="1">
              <a:spLocks noChangeArrowheads="1"/>
            </p:cNvSpPr>
            <p:nvPr/>
          </p:nvSpPr>
          <p:spPr bwMode="auto">
            <a:xfrm>
              <a:off x="2732" y="2488"/>
              <a:ext cx="70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t>template </a:t>
              </a:r>
            </a:p>
            <a:p>
              <a:pPr eaLnBrk="1" hangingPunct="1"/>
              <a:r>
                <a:rPr lang="en-GB" sz="1800"/>
                <a:t>strand</a:t>
              </a:r>
              <a:endParaRPr lang="en-US" sz="1800"/>
            </a:p>
          </p:txBody>
        </p:sp>
        <p:sp>
          <p:nvSpPr>
            <p:cNvPr id="146439" name="Text Box 9"/>
            <p:cNvSpPr txBox="1">
              <a:spLocks noChangeArrowheads="1"/>
            </p:cNvSpPr>
            <p:nvPr/>
          </p:nvSpPr>
          <p:spPr bwMode="auto">
            <a:xfrm>
              <a:off x="5124" y="2248"/>
              <a:ext cx="5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FF3300"/>
                  </a:solidFill>
                </a:rPr>
                <a:t>primer</a:t>
              </a:r>
              <a:endParaRPr lang="en-US" sz="1800">
                <a:solidFill>
                  <a:srgbClr val="FF3300"/>
                </a:solidFill>
              </a:endParaRPr>
            </a:p>
          </p:txBody>
        </p:sp>
        <p:sp>
          <p:nvSpPr>
            <p:cNvPr id="146440" name="Text Box 10"/>
            <p:cNvSpPr txBox="1">
              <a:spLocks noChangeArrowheads="1"/>
            </p:cNvSpPr>
            <p:nvPr/>
          </p:nvSpPr>
          <p:spPr bwMode="auto">
            <a:xfrm>
              <a:off x="2912" y="3352"/>
              <a:ext cx="132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t>DNA polymerase</a:t>
              </a:r>
              <a:endParaRPr lang="en-US" sz="1800"/>
            </a:p>
          </p:txBody>
        </p:sp>
        <p:grpSp>
          <p:nvGrpSpPr>
            <p:cNvPr id="146441" name="Group 11"/>
            <p:cNvGrpSpPr>
              <a:grpSpLocks/>
            </p:cNvGrpSpPr>
            <p:nvPr/>
          </p:nvGrpSpPr>
          <p:grpSpPr bwMode="auto">
            <a:xfrm>
              <a:off x="3744" y="1114"/>
              <a:ext cx="1749" cy="1566"/>
              <a:chOff x="3664" y="1506"/>
              <a:chExt cx="1749" cy="1566"/>
            </a:xfrm>
          </p:grpSpPr>
          <p:sp>
            <p:nvSpPr>
              <p:cNvPr id="146442" name="Text Box 12"/>
              <p:cNvSpPr txBox="1">
                <a:spLocks noChangeArrowheads="1"/>
              </p:cNvSpPr>
              <p:nvPr/>
            </p:nvSpPr>
            <p:spPr bwMode="auto">
              <a:xfrm>
                <a:off x="3664" y="1506"/>
                <a:ext cx="1749"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sz="1800">
                    <a:solidFill>
                      <a:srgbClr val="0066FF"/>
                    </a:solidFill>
                  </a:rPr>
                  <a:t>proof-reading: check that </a:t>
                </a:r>
              </a:p>
              <a:p>
                <a:pPr algn="r" eaLnBrk="1" hangingPunct="1"/>
                <a:r>
                  <a:rPr lang="en-GB" sz="1800">
                    <a:solidFill>
                      <a:srgbClr val="0066FF"/>
                    </a:solidFill>
                  </a:rPr>
                  <a:t>this base pair is correct,</a:t>
                </a:r>
              </a:p>
              <a:p>
                <a:pPr algn="r" eaLnBrk="1" hangingPunct="1"/>
                <a:r>
                  <a:rPr lang="en-GB" sz="1800">
                    <a:solidFill>
                      <a:srgbClr val="0066FF"/>
                    </a:solidFill>
                  </a:rPr>
                  <a:t>before adding the new </a:t>
                </a:r>
              </a:p>
              <a:p>
                <a:pPr algn="r" eaLnBrk="1" hangingPunct="1"/>
                <a:r>
                  <a:rPr lang="en-GB" sz="1800">
                    <a:solidFill>
                      <a:srgbClr val="0066FF"/>
                    </a:solidFill>
                  </a:rPr>
                  <a:t>nucleotide</a:t>
                </a:r>
                <a:endParaRPr lang="en-US" sz="1800">
                  <a:solidFill>
                    <a:srgbClr val="0066FF"/>
                  </a:solidFill>
                </a:endParaRPr>
              </a:p>
            </p:txBody>
          </p:sp>
          <p:sp>
            <p:nvSpPr>
              <p:cNvPr id="146443" name="Line 13"/>
              <p:cNvSpPr>
                <a:spLocks noChangeShapeType="1"/>
              </p:cNvSpPr>
              <p:nvPr/>
            </p:nvSpPr>
            <p:spPr bwMode="auto">
              <a:xfrm flipH="1">
                <a:off x="4128" y="2112"/>
                <a:ext cx="480" cy="960"/>
              </a:xfrm>
              <a:prstGeom prst="line">
                <a:avLst/>
              </a:prstGeom>
              <a:noFill/>
              <a:ln w="28575">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Oval 26"/>
          <p:cNvSpPr>
            <a:spLocks noChangeArrowheads="1"/>
          </p:cNvSpPr>
          <p:nvPr/>
        </p:nvSpPr>
        <p:spPr bwMode="auto">
          <a:xfrm>
            <a:off x="4738688" y="1627188"/>
            <a:ext cx="304800" cy="304800"/>
          </a:xfrm>
          <a:prstGeom prst="ellipse">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148482" name="Rectangle 2"/>
          <p:cNvSpPr>
            <a:spLocks noGrp="1" noChangeArrowheads="1"/>
          </p:cNvSpPr>
          <p:nvPr>
            <p:ph type="title"/>
          </p:nvPr>
        </p:nvSpPr>
        <p:spPr>
          <a:xfrm>
            <a:off x="762000" y="88900"/>
            <a:ext cx="7772400" cy="1143000"/>
          </a:xfrm>
        </p:spPr>
        <p:txBody>
          <a:bodyPr/>
          <a:lstStyle/>
          <a:p>
            <a:pPr eaLnBrk="1" hangingPunct="1"/>
            <a:r>
              <a:rPr lang="en-US" smtClean="0">
                <a:solidFill>
                  <a:srgbClr val="800000"/>
                </a:solidFill>
                <a:ea typeface="ＭＳ Ｐゴシック" pitchFamily="34" charset="-128"/>
              </a:rPr>
              <a:t>Proofreading</a:t>
            </a:r>
          </a:p>
        </p:txBody>
      </p:sp>
      <p:grpSp>
        <p:nvGrpSpPr>
          <p:cNvPr id="148483" name="Group 28"/>
          <p:cNvGrpSpPr>
            <a:grpSpLocks/>
          </p:cNvGrpSpPr>
          <p:nvPr/>
        </p:nvGrpSpPr>
        <p:grpSpPr bwMode="auto">
          <a:xfrm>
            <a:off x="2006600" y="1597025"/>
            <a:ext cx="4543425" cy="946150"/>
            <a:chOff x="1264" y="1006"/>
            <a:chExt cx="2862" cy="596"/>
          </a:xfrm>
        </p:grpSpPr>
        <p:sp>
          <p:nvSpPr>
            <p:cNvPr id="148505" name="Text Box 3"/>
            <p:cNvSpPr txBox="1">
              <a:spLocks noChangeArrowheads="1"/>
            </p:cNvSpPr>
            <p:nvPr/>
          </p:nvSpPr>
          <p:spPr bwMode="auto">
            <a:xfrm>
              <a:off x="1264" y="1082"/>
              <a:ext cx="286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80000"/>
                </a:lnSpc>
              </a:pPr>
              <a:r>
                <a:rPr lang="en-GB" sz="1800" b="1">
                  <a:latin typeface="Courier New" pitchFamily="49" charset="0"/>
                </a:rPr>
                <a:t>5</a:t>
              </a:r>
              <a:r>
                <a:rPr lang="en-GB" altLang="en-US" sz="1800" b="1">
                  <a:latin typeface="Courier New" pitchFamily="49" charset="0"/>
                </a:rPr>
                <a:t>’</a:t>
              </a:r>
              <a:r>
                <a:rPr lang="en-GB" sz="1800" b="1">
                  <a:latin typeface="Courier New" pitchFamily="49" charset="0"/>
                </a:rPr>
                <a:t> </a:t>
              </a:r>
              <a:r>
                <a:rPr lang="en-GB" sz="1800" b="1">
                  <a:solidFill>
                    <a:srgbClr val="ED181E"/>
                  </a:solidFill>
                  <a:latin typeface="Courier New" pitchFamily="49" charset="0"/>
                </a:rPr>
                <a:t>A</a:t>
              </a:r>
              <a:r>
                <a:rPr lang="en-GB" sz="800" b="1">
                  <a:solidFill>
                    <a:srgbClr val="ED181E"/>
                  </a:solidFill>
                  <a:latin typeface="Courier New" pitchFamily="49" charset="0"/>
                </a:rPr>
                <a:t> </a:t>
              </a:r>
              <a:r>
                <a:rPr lang="en-GB" sz="1800" b="1">
                  <a:solidFill>
                    <a:srgbClr val="ED181E"/>
                  </a:solidFill>
                  <a:latin typeface="Courier New" pitchFamily="49" charset="0"/>
                </a:rPr>
                <a:t>A</a:t>
              </a:r>
              <a:r>
                <a:rPr lang="en-GB" sz="800" b="1">
                  <a:solidFill>
                    <a:srgbClr val="ED181E"/>
                  </a:solidFill>
                  <a:latin typeface="Courier New" pitchFamily="49" charset="0"/>
                </a:rPr>
                <a:t> </a:t>
              </a:r>
              <a:r>
                <a:rPr lang="en-GB" sz="1800" b="1">
                  <a:solidFill>
                    <a:srgbClr val="ED181E"/>
                  </a:solidFill>
                  <a:latin typeface="Courier New" pitchFamily="49" charset="0"/>
                </a:rPr>
                <a:t>T</a:t>
              </a:r>
              <a:r>
                <a:rPr lang="en-GB" sz="800" b="1">
                  <a:solidFill>
                    <a:srgbClr val="ED181E"/>
                  </a:solidFill>
                  <a:latin typeface="Courier New" pitchFamily="49" charset="0"/>
                </a:rPr>
                <a:t> </a:t>
              </a:r>
              <a:r>
                <a:rPr lang="en-GB" sz="1800" b="1">
                  <a:solidFill>
                    <a:srgbClr val="ED181E"/>
                  </a:solidFill>
                  <a:latin typeface="Courier New" pitchFamily="49" charset="0"/>
                </a:rPr>
                <a:t>C</a:t>
              </a:r>
              <a:r>
                <a:rPr lang="en-GB" sz="800" b="1">
                  <a:solidFill>
                    <a:srgbClr val="ED181E"/>
                  </a:solidFill>
                  <a:latin typeface="Courier New" pitchFamily="49" charset="0"/>
                </a:rPr>
                <a:t> </a:t>
              </a:r>
              <a:r>
                <a:rPr lang="en-GB" sz="1800" b="1">
                  <a:solidFill>
                    <a:srgbClr val="ED181E"/>
                  </a:solidFill>
                  <a:latin typeface="Courier New" pitchFamily="49" charset="0"/>
                </a:rPr>
                <a:t>G</a:t>
              </a:r>
              <a:r>
                <a:rPr lang="en-GB" sz="800" b="1">
                  <a:solidFill>
                    <a:srgbClr val="ED181E"/>
                  </a:solidFill>
                  <a:latin typeface="Courier New" pitchFamily="49" charset="0"/>
                </a:rPr>
                <a:t> </a:t>
              </a:r>
              <a:r>
                <a:rPr lang="en-GB" sz="1800" b="1">
                  <a:solidFill>
                    <a:srgbClr val="ED181E"/>
                  </a:solidFill>
                  <a:latin typeface="Courier New" pitchFamily="49" charset="0"/>
                </a:rPr>
                <a:t>A</a:t>
              </a:r>
              <a:r>
                <a:rPr lang="en-GB" sz="800" b="1">
                  <a:solidFill>
                    <a:srgbClr val="ED181E"/>
                  </a:solidFill>
                  <a:latin typeface="Courier New" pitchFamily="49" charset="0"/>
                </a:rPr>
                <a:t> </a:t>
              </a:r>
              <a:r>
                <a:rPr lang="en-GB" sz="1800" b="1">
                  <a:solidFill>
                    <a:srgbClr val="ED181E"/>
                  </a:solidFill>
                  <a:latin typeface="Courier New" pitchFamily="49" charset="0"/>
                </a:rPr>
                <a:t>A</a:t>
              </a:r>
              <a:r>
                <a:rPr lang="en-GB" sz="800" b="1">
                  <a:solidFill>
                    <a:srgbClr val="ED181E"/>
                  </a:solidFill>
                  <a:latin typeface="Courier New" pitchFamily="49" charset="0"/>
                </a:rPr>
                <a:t> </a:t>
              </a:r>
              <a:r>
                <a:rPr lang="en-GB" sz="1800" b="1">
                  <a:solidFill>
                    <a:srgbClr val="ED181E"/>
                  </a:solidFill>
                  <a:latin typeface="Courier New" pitchFamily="49" charset="0"/>
                </a:rPr>
                <a:t>C</a:t>
              </a:r>
              <a:r>
                <a:rPr lang="en-GB" sz="800" b="1">
                  <a:solidFill>
                    <a:srgbClr val="ED181E"/>
                  </a:solidFill>
                  <a:latin typeface="Courier New" pitchFamily="49" charset="0"/>
                </a:rPr>
                <a:t> </a:t>
              </a:r>
              <a:r>
                <a:rPr lang="en-GB" sz="1800" b="1">
                  <a:solidFill>
                    <a:srgbClr val="ED181E"/>
                  </a:solidFill>
                  <a:latin typeface="Courier New" pitchFamily="49" charset="0"/>
                </a:rPr>
                <a:t>A</a:t>
              </a:r>
              <a:r>
                <a:rPr lang="en-GB" sz="800" b="1">
                  <a:solidFill>
                    <a:srgbClr val="ED181E"/>
                  </a:solidFill>
                  <a:latin typeface="Courier New" pitchFamily="49" charset="0"/>
                </a:rPr>
                <a:t> </a:t>
              </a:r>
              <a:r>
                <a:rPr lang="en-GB" sz="1800" b="1">
                  <a:solidFill>
                    <a:srgbClr val="ED181E"/>
                  </a:solidFill>
                  <a:latin typeface="Courier New" pitchFamily="49" charset="0"/>
                </a:rPr>
                <a:t>C</a:t>
              </a:r>
              <a:r>
                <a:rPr lang="en-GB" sz="800" b="1">
                  <a:solidFill>
                    <a:srgbClr val="ED181E"/>
                  </a:solidFill>
                  <a:latin typeface="Courier New" pitchFamily="49" charset="0"/>
                </a:rPr>
                <a:t> </a:t>
              </a:r>
              <a:r>
                <a:rPr lang="en-GB" sz="1800" b="1">
                  <a:solidFill>
                    <a:srgbClr val="ED181E"/>
                  </a:solidFill>
                  <a:latin typeface="Courier New" pitchFamily="49" charset="0"/>
                </a:rPr>
                <a:t>C</a:t>
              </a:r>
              <a:r>
                <a:rPr lang="en-GB" sz="800" b="1">
                  <a:latin typeface="Courier New" pitchFamily="49" charset="0"/>
                </a:rPr>
                <a:t> </a:t>
              </a:r>
              <a:endParaRPr lang="en-GB" sz="1800" b="1">
                <a:latin typeface="Courier New" pitchFamily="49" charset="0"/>
              </a:endParaRPr>
            </a:p>
            <a:p>
              <a:pPr eaLnBrk="1" hangingPunct="1">
                <a:lnSpc>
                  <a:spcPct val="80000"/>
                </a:lnSpc>
              </a:pPr>
              <a:r>
                <a:rPr lang="en-GB" sz="1800" b="1">
                  <a:latin typeface="Courier New" pitchFamily="49" charset="0"/>
                </a:rPr>
                <a:t>   |</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p>
            <a:p>
              <a:pPr eaLnBrk="1" hangingPunct="1">
                <a:lnSpc>
                  <a:spcPct val="80000"/>
                </a:lnSpc>
              </a:pPr>
              <a:r>
                <a:rPr lang="en-GB" sz="1800" b="1">
                  <a:latin typeface="Courier New" pitchFamily="49" charset="0"/>
                </a:rPr>
                <a:t>3</a:t>
              </a:r>
              <a:r>
                <a:rPr lang="en-GB" altLang="en-US" sz="1800" b="1">
                  <a:latin typeface="Courier New" pitchFamily="49" charset="0"/>
                </a:rPr>
                <a:t>’</a:t>
              </a:r>
              <a:r>
                <a:rPr lang="en-GB" sz="1800" b="1">
                  <a:latin typeface="Courier New" pitchFamily="49" charset="0"/>
                </a:rPr>
                <a:t> </a:t>
              </a:r>
              <a:r>
                <a:rPr lang="en-GB" sz="1800" b="1">
                  <a:solidFill>
                    <a:schemeClr val="bg2"/>
                  </a:solidFill>
                  <a:latin typeface="Courier New" pitchFamily="49" charset="0"/>
                </a:rPr>
                <a:t>T</a:t>
              </a:r>
              <a:r>
                <a:rPr lang="en-GB" sz="800" b="1">
                  <a:solidFill>
                    <a:schemeClr val="bg2"/>
                  </a:solidFill>
                  <a:latin typeface="Courier New" pitchFamily="49" charset="0"/>
                </a:rPr>
                <a:t> </a:t>
              </a:r>
              <a:r>
                <a:rPr lang="en-GB" sz="1800" b="1">
                  <a:solidFill>
                    <a:schemeClr val="bg2"/>
                  </a:solidFill>
                  <a:latin typeface="Courier New" pitchFamily="49" charset="0"/>
                </a:rPr>
                <a:t>T</a:t>
              </a:r>
              <a:r>
                <a:rPr lang="en-GB" sz="800" b="1">
                  <a:solidFill>
                    <a:schemeClr val="bg2"/>
                  </a:solidFill>
                  <a:latin typeface="Courier New" pitchFamily="49" charset="0"/>
                </a:rPr>
                <a:t> </a:t>
              </a:r>
              <a:r>
                <a:rPr lang="en-GB" sz="1800" b="1">
                  <a:solidFill>
                    <a:schemeClr val="bg2"/>
                  </a:solidFill>
                  <a:latin typeface="Courier New" pitchFamily="49" charset="0"/>
                </a:rPr>
                <a:t>A</a:t>
              </a:r>
              <a:r>
                <a:rPr lang="en-GB" sz="800" b="1">
                  <a:solidFill>
                    <a:schemeClr val="bg2"/>
                  </a:solidFill>
                  <a:latin typeface="Courier New" pitchFamily="49" charset="0"/>
                </a:rPr>
                <a:t> </a:t>
              </a:r>
              <a:r>
                <a:rPr lang="en-GB" sz="1800" b="1">
                  <a:solidFill>
                    <a:schemeClr val="bg2"/>
                  </a:solidFill>
                  <a:latin typeface="Courier New" pitchFamily="49" charset="0"/>
                </a:rPr>
                <a:t>G</a:t>
              </a:r>
              <a:r>
                <a:rPr lang="en-GB" sz="800" b="1">
                  <a:solidFill>
                    <a:schemeClr val="bg2"/>
                  </a:solidFill>
                  <a:latin typeface="Courier New" pitchFamily="49" charset="0"/>
                </a:rPr>
                <a:t> </a:t>
              </a:r>
              <a:r>
                <a:rPr lang="en-GB" sz="1800" b="1">
                  <a:solidFill>
                    <a:schemeClr val="bg2"/>
                  </a:solidFill>
                  <a:latin typeface="Courier New" pitchFamily="49" charset="0"/>
                </a:rPr>
                <a:t>C</a:t>
              </a:r>
              <a:r>
                <a:rPr lang="en-GB" sz="800" b="1">
                  <a:solidFill>
                    <a:schemeClr val="bg2"/>
                  </a:solidFill>
                  <a:latin typeface="Courier New" pitchFamily="49" charset="0"/>
                </a:rPr>
                <a:t> </a:t>
              </a:r>
              <a:r>
                <a:rPr lang="en-GB" sz="1800" b="1">
                  <a:solidFill>
                    <a:schemeClr val="bg2"/>
                  </a:solidFill>
                  <a:latin typeface="Courier New" pitchFamily="49" charset="0"/>
                </a:rPr>
                <a:t>T</a:t>
              </a:r>
              <a:r>
                <a:rPr lang="en-GB" sz="800" b="1">
                  <a:solidFill>
                    <a:schemeClr val="bg2"/>
                  </a:solidFill>
                  <a:latin typeface="Courier New" pitchFamily="49" charset="0"/>
                </a:rPr>
                <a:t> </a:t>
              </a:r>
              <a:r>
                <a:rPr lang="en-GB" sz="1800" b="1">
                  <a:solidFill>
                    <a:schemeClr val="bg2"/>
                  </a:solidFill>
                  <a:latin typeface="Courier New" pitchFamily="49" charset="0"/>
                </a:rPr>
                <a:t>T</a:t>
              </a:r>
              <a:r>
                <a:rPr lang="en-GB" sz="800" b="1">
                  <a:solidFill>
                    <a:schemeClr val="bg2"/>
                  </a:solidFill>
                  <a:latin typeface="Courier New" pitchFamily="49" charset="0"/>
                </a:rPr>
                <a:t> </a:t>
              </a:r>
              <a:r>
                <a:rPr lang="en-GB" sz="1800" b="1">
                  <a:solidFill>
                    <a:schemeClr val="bg2"/>
                  </a:solidFill>
                  <a:latin typeface="Courier New" pitchFamily="49" charset="0"/>
                </a:rPr>
                <a:t>G</a:t>
              </a:r>
              <a:r>
                <a:rPr lang="en-GB" sz="800" b="1">
                  <a:solidFill>
                    <a:schemeClr val="bg2"/>
                  </a:solidFill>
                  <a:latin typeface="Courier New" pitchFamily="49" charset="0"/>
                </a:rPr>
                <a:t> </a:t>
              </a:r>
              <a:r>
                <a:rPr lang="en-GB" sz="1800" b="1">
                  <a:solidFill>
                    <a:schemeClr val="bg2"/>
                  </a:solidFill>
                  <a:latin typeface="Courier New" pitchFamily="49" charset="0"/>
                </a:rPr>
                <a:t>T</a:t>
              </a:r>
              <a:r>
                <a:rPr lang="en-GB" sz="800" b="1">
                  <a:solidFill>
                    <a:schemeClr val="bg2"/>
                  </a:solidFill>
                  <a:latin typeface="Courier New" pitchFamily="49" charset="0"/>
                </a:rPr>
                <a:t> </a:t>
              </a:r>
              <a:r>
                <a:rPr lang="en-GB" sz="1800" b="1">
                  <a:solidFill>
                    <a:schemeClr val="bg2"/>
                  </a:solidFill>
                  <a:latin typeface="Courier New" pitchFamily="49" charset="0"/>
                </a:rPr>
                <a:t>G</a:t>
              </a:r>
              <a:r>
                <a:rPr lang="en-GB" sz="800" b="1">
                  <a:solidFill>
                    <a:schemeClr val="bg2"/>
                  </a:solidFill>
                  <a:latin typeface="Courier New" pitchFamily="49" charset="0"/>
                </a:rPr>
                <a:t> </a:t>
              </a:r>
              <a:r>
                <a:rPr lang="en-GB" sz="1800" b="1">
                  <a:solidFill>
                    <a:schemeClr val="bg2"/>
                  </a:solidFill>
                  <a:latin typeface="Courier New" pitchFamily="49" charset="0"/>
                </a:rPr>
                <a:t>G</a:t>
              </a:r>
              <a:r>
                <a:rPr lang="en-GB" sz="800" b="1">
                  <a:solidFill>
                    <a:schemeClr val="bg2"/>
                  </a:solidFill>
                  <a:latin typeface="Courier New" pitchFamily="49" charset="0"/>
                </a:rPr>
                <a:t> </a:t>
              </a:r>
              <a:r>
                <a:rPr lang="en-GB" sz="1800" b="1">
                  <a:solidFill>
                    <a:schemeClr val="bg2"/>
                  </a:solidFill>
                  <a:latin typeface="Courier New" pitchFamily="49" charset="0"/>
                </a:rPr>
                <a:t>C</a:t>
              </a:r>
              <a:r>
                <a:rPr lang="en-GB" sz="800" b="1">
                  <a:solidFill>
                    <a:schemeClr val="bg2"/>
                  </a:solidFill>
                  <a:latin typeface="Courier New" pitchFamily="49" charset="0"/>
                </a:rPr>
                <a:t> </a:t>
              </a:r>
              <a:r>
                <a:rPr lang="en-GB" sz="1800" b="1">
                  <a:solidFill>
                    <a:schemeClr val="bg2"/>
                  </a:solidFill>
                  <a:latin typeface="Courier New" pitchFamily="49" charset="0"/>
                </a:rPr>
                <a:t>A</a:t>
              </a:r>
              <a:r>
                <a:rPr lang="en-GB" sz="800" b="1">
                  <a:solidFill>
                    <a:schemeClr val="bg2"/>
                  </a:solidFill>
                  <a:latin typeface="Courier New" pitchFamily="49" charset="0"/>
                </a:rPr>
                <a:t> </a:t>
              </a:r>
              <a:r>
                <a:rPr lang="en-GB" sz="1800" b="1">
                  <a:solidFill>
                    <a:schemeClr val="bg2"/>
                  </a:solidFill>
                  <a:latin typeface="Courier New" pitchFamily="49" charset="0"/>
                </a:rPr>
                <a:t>T</a:t>
              </a:r>
              <a:r>
                <a:rPr lang="en-GB" sz="800" b="1">
                  <a:solidFill>
                    <a:schemeClr val="bg2"/>
                  </a:solidFill>
                  <a:latin typeface="Courier New" pitchFamily="49" charset="0"/>
                </a:rPr>
                <a:t> </a:t>
              </a:r>
              <a:r>
                <a:rPr lang="en-GB" sz="1800" b="1">
                  <a:solidFill>
                    <a:schemeClr val="bg2"/>
                  </a:solidFill>
                  <a:latin typeface="Courier New" pitchFamily="49" charset="0"/>
                </a:rPr>
                <a:t>G</a:t>
              </a:r>
              <a:r>
                <a:rPr lang="en-GB" sz="800" b="1">
                  <a:solidFill>
                    <a:schemeClr val="bg2"/>
                  </a:solidFill>
                  <a:latin typeface="Courier New" pitchFamily="49" charset="0"/>
                </a:rPr>
                <a:t> </a:t>
              </a:r>
              <a:r>
                <a:rPr lang="en-GB" sz="1800" b="1">
                  <a:solidFill>
                    <a:schemeClr val="bg2"/>
                  </a:solidFill>
                  <a:latin typeface="Courier New" pitchFamily="49" charset="0"/>
                </a:rPr>
                <a:t>G</a:t>
              </a:r>
              <a:r>
                <a:rPr lang="en-GB" sz="800" b="1">
                  <a:solidFill>
                    <a:schemeClr val="bg2"/>
                  </a:solidFill>
                  <a:latin typeface="Courier New" pitchFamily="49" charset="0"/>
                </a:rPr>
                <a:t> </a:t>
              </a:r>
              <a:r>
                <a:rPr lang="en-GB" sz="1800" b="1">
                  <a:solidFill>
                    <a:schemeClr val="bg2"/>
                  </a:solidFill>
                  <a:latin typeface="Courier New" pitchFamily="49" charset="0"/>
                </a:rPr>
                <a:t>C</a:t>
              </a:r>
              <a:r>
                <a:rPr lang="en-GB" sz="800" b="1">
                  <a:solidFill>
                    <a:schemeClr val="bg2"/>
                  </a:solidFill>
                  <a:latin typeface="Courier New" pitchFamily="49" charset="0"/>
                </a:rPr>
                <a:t> </a:t>
              </a:r>
              <a:r>
                <a:rPr lang="en-GB" sz="1800" b="1">
                  <a:solidFill>
                    <a:schemeClr val="bg2"/>
                  </a:solidFill>
                  <a:latin typeface="Courier New" pitchFamily="49" charset="0"/>
                </a:rPr>
                <a:t>A</a:t>
              </a:r>
              <a:r>
                <a:rPr lang="en-GB" sz="1800" b="1">
                  <a:latin typeface="Courier New" pitchFamily="49" charset="0"/>
                </a:rPr>
                <a:t> 5</a:t>
              </a:r>
              <a:r>
                <a:rPr lang="en-GB" altLang="en-US" sz="1800" b="1">
                  <a:latin typeface="Courier New" pitchFamily="49" charset="0"/>
                </a:rPr>
                <a:t>’</a:t>
              </a:r>
              <a:endParaRPr lang="en-US" sz="1800" b="1">
                <a:latin typeface="Courier New" pitchFamily="49" charset="0"/>
              </a:endParaRPr>
            </a:p>
          </p:txBody>
        </p:sp>
        <p:sp>
          <p:nvSpPr>
            <p:cNvPr id="148506" name="Text Box 4"/>
            <p:cNvSpPr txBox="1">
              <a:spLocks noChangeArrowheads="1"/>
            </p:cNvSpPr>
            <p:nvPr/>
          </p:nvSpPr>
          <p:spPr bwMode="auto">
            <a:xfrm rot="-1464028">
              <a:off x="2976" y="100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b="1">
                  <a:solidFill>
                    <a:srgbClr val="EF1F1D"/>
                  </a:solidFill>
                  <a:latin typeface="Courier New" pitchFamily="49" charset="0"/>
                </a:rPr>
                <a:t>A</a:t>
              </a:r>
            </a:p>
          </p:txBody>
        </p:sp>
      </p:grpSp>
      <p:sp>
        <p:nvSpPr>
          <p:cNvPr id="148484" name="Text Box 5"/>
          <p:cNvSpPr txBox="1">
            <a:spLocks noChangeArrowheads="1"/>
          </p:cNvSpPr>
          <p:nvPr/>
        </p:nvSpPr>
        <p:spPr bwMode="auto">
          <a:xfrm>
            <a:off x="1093788" y="2741613"/>
            <a:ext cx="7493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Incorrect base does not fit correctly. Phosphodiester bond is hydrolysed by 3</a:t>
            </a:r>
            <a:r>
              <a:rPr lang="ja-JP" altLang="en-US" sz="1600">
                <a:latin typeface="Calibri" pitchFamily="34" charset="0"/>
              </a:rPr>
              <a:t>’</a:t>
            </a:r>
            <a:r>
              <a:rPr lang="en-US" altLang="ja-JP" sz="1600">
                <a:latin typeface="Calibri" pitchFamily="34" charset="0"/>
              </a:rPr>
              <a:t> to 5</a:t>
            </a:r>
            <a:r>
              <a:rPr lang="ja-JP" altLang="en-US" sz="1600">
                <a:latin typeface="Calibri" pitchFamily="34" charset="0"/>
              </a:rPr>
              <a:t>’</a:t>
            </a:r>
            <a:r>
              <a:rPr lang="en-US" altLang="ja-JP" sz="1600">
                <a:latin typeface="Calibri" pitchFamily="34" charset="0"/>
              </a:rPr>
              <a:t> exonuclease activity of DNA polymerase. A new, correct nucleotide is then added.</a:t>
            </a:r>
            <a:endParaRPr lang="en-US" sz="1600">
              <a:latin typeface="Calibri" pitchFamily="34" charset="0"/>
            </a:endParaRPr>
          </a:p>
        </p:txBody>
      </p:sp>
      <p:sp>
        <p:nvSpPr>
          <p:cNvPr id="148485" name="Text Box 6"/>
          <p:cNvSpPr txBox="1">
            <a:spLocks noChangeArrowheads="1"/>
          </p:cNvSpPr>
          <p:nvPr/>
        </p:nvSpPr>
        <p:spPr bwMode="auto">
          <a:xfrm>
            <a:off x="6854825" y="2187575"/>
            <a:ext cx="1201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chemeClr val="bg2"/>
                </a:solidFill>
                <a:latin typeface="Calibri" pitchFamily="34" charset="0"/>
              </a:rPr>
              <a:t>template</a:t>
            </a:r>
            <a:endParaRPr lang="en-US" sz="1800">
              <a:latin typeface="Calibri" pitchFamily="34" charset="0"/>
            </a:endParaRPr>
          </a:p>
        </p:txBody>
      </p:sp>
      <p:sp>
        <p:nvSpPr>
          <p:cNvPr id="148486" name="Line 18"/>
          <p:cNvSpPr>
            <a:spLocks noChangeShapeType="1"/>
          </p:cNvSpPr>
          <p:nvPr/>
        </p:nvSpPr>
        <p:spPr bwMode="auto">
          <a:xfrm flipV="1">
            <a:off x="2540000" y="2519363"/>
            <a:ext cx="3616325"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8487" name="Line 19"/>
          <p:cNvSpPr>
            <a:spLocks noChangeShapeType="1"/>
          </p:cNvSpPr>
          <p:nvPr/>
        </p:nvSpPr>
        <p:spPr bwMode="auto">
          <a:xfrm flipV="1">
            <a:off x="2565400" y="1714500"/>
            <a:ext cx="2057400" cy="0"/>
          </a:xfrm>
          <a:prstGeom prst="line">
            <a:avLst/>
          </a:prstGeom>
          <a:noFill/>
          <a:ln w="25400">
            <a:solidFill>
              <a:srgbClr val="ED181E"/>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8488" name="Text Box 20"/>
          <p:cNvSpPr txBox="1">
            <a:spLocks noChangeArrowheads="1"/>
          </p:cNvSpPr>
          <p:nvPr/>
        </p:nvSpPr>
        <p:spPr bwMode="auto">
          <a:xfrm>
            <a:off x="2587625" y="1412875"/>
            <a:ext cx="167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ED181E"/>
                </a:solidFill>
                <a:latin typeface="Calibri" pitchFamily="34" charset="0"/>
              </a:rPr>
              <a:t>DNA polymerase</a:t>
            </a:r>
          </a:p>
        </p:txBody>
      </p:sp>
      <p:sp>
        <p:nvSpPr>
          <p:cNvPr id="148489" name="Line 21"/>
          <p:cNvSpPr>
            <a:spLocks noChangeShapeType="1"/>
          </p:cNvSpPr>
          <p:nvPr/>
        </p:nvSpPr>
        <p:spPr bwMode="auto">
          <a:xfrm flipV="1">
            <a:off x="4572000" y="1701800"/>
            <a:ext cx="101600" cy="0"/>
          </a:xfrm>
          <a:prstGeom prst="line">
            <a:avLst/>
          </a:prstGeom>
          <a:noFill/>
          <a:ln w="1587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8490" name="Text Box 22"/>
          <p:cNvSpPr txBox="1">
            <a:spLocks noChangeArrowheads="1"/>
          </p:cNvSpPr>
          <p:nvPr/>
        </p:nvSpPr>
        <p:spPr bwMode="auto">
          <a:xfrm>
            <a:off x="5391150" y="1471613"/>
            <a:ext cx="2160588" cy="385762"/>
          </a:xfrm>
          <a:prstGeom prst="rect">
            <a:avLst/>
          </a:prstGeom>
          <a:noFill/>
          <a:ln w="19050">
            <a:solidFill>
              <a:srgbClr val="ED181E"/>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ED181E"/>
                </a:solidFill>
                <a:latin typeface="Calibri" pitchFamily="34" charset="0"/>
              </a:rPr>
              <a:t>Inaccurate bases</a:t>
            </a:r>
          </a:p>
        </p:txBody>
      </p:sp>
      <p:grpSp>
        <p:nvGrpSpPr>
          <p:cNvPr id="148491" name="Group 38"/>
          <p:cNvGrpSpPr>
            <a:grpSpLocks/>
          </p:cNvGrpSpPr>
          <p:nvPr/>
        </p:nvGrpSpPr>
        <p:grpSpPr bwMode="auto">
          <a:xfrm>
            <a:off x="952500" y="4230688"/>
            <a:ext cx="7659688" cy="2160587"/>
            <a:chOff x="600" y="2665"/>
            <a:chExt cx="4825" cy="1361"/>
          </a:xfrm>
        </p:grpSpPr>
        <p:sp>
          <p:nvSpPr>
            <p:cNvPr id="148492" name="Text Box 8"/>
            <p:cNvSpPr txBox="1">
              <a:spLocks noChangeArrowheads="1"/>
            </p:cNvSpPr>
            <p:nvPr/>
          </p:nvSpPr>
          <p:spPr bwMode="auto">
            <a:xfrm>
              <a:off x="3222" y="2665"/>
              <a:ext cx="1858" cy="243"/>
            </a:xfrm>
            <a:prstGeom prst="rect">
              <a:avLst/>
            </a:prstGeom>
            <a:noFill/>
            <a:ln w="1905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rgbClr val="3333FF"/>
                  </a:solidFill>
                  <a:latin typeface="Calibri" pitchFamily="34" charset="0"/>
                </a:rPr>
                <a:t>Inaccurate RNA primers</a:t>
              </a:r>
              <a:endParaRPr lang="en-US" sz="1800">
                <a:latin typeface="Calibri" pitchFamily="34" charset="0"/>
              </a:endParaRPr>
            </a:p>
          </p:txBody>
        </p:sp>
        <p:sp>
          <p:nvSpPr>
            <p:cNvPr id="148493" name="Text Box 9"/>
            <p:cNvSpPr txBox="1">
              <a:spLocks noChangeArrowheads="1"/>
            </p:cNvSpPr>
            <p:nvPr/>
          </p:nvSpPr>
          <p:spPr bwMode="auto">
            <a:xfrm>
              <a:off x="689" y="3506"/>
              <a:ext cx="4736"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The first few bases of RNA synthesis are inaccurate as there is no pre-existing double helix to be extended. This inaccurate RNA is replaced by accurate DNA sequence.</a:t>
              </a:r>
            </a:p>
          </p:txBody>
        </p:sp>
        <p:grpSp>
          <p:nvGrpSpPr>
            <p:cNvPr id="148494" name="Group 37"/>
            <p:cNvGrpSpPr>
              <a:grpSpLocks/>
            </p:cNvGrpSpPr>
            <p:nvPr/>
          </p:nvGrpSpPr>
          <p:grpSpPr bwMode="auto">
            <a:xfrm>
              <a:off x="600" y="2972"/>
              <a:ext cx="2862" cy="526"/>
              <a:chOff x="600" y="2972"/>
              <a:chExt cx="2862" cy="526"/>
            </a:xfrm>
          </p:grpSpPr>
          <p:sp>
            <p:nvSpPr>
              <p:cNvPr id="148498" name="Oval 27"/>
              <p:cNvSpPr>
                <a:spLocks noChangeArrowheads="1"/>
              </p:cNvSpPr>
              <p:nvPr/>
            </p:nvSpPr>
            <p:spPr bwMode="auto">
              <a:xfrm>
                <a:off x="2162" y="2989"/>
                <a:ext cx="192" cy="192"/>
              </a:xfrm>
              <a:prstGeom prst="ellipse">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grpSp>
            <p:nvGrpSpPr>
              <p:cNvPr id="148499" name="Group 34"/>
              <p:cNvGrpSpPr>
                <a:grpSpLocks/>
              </p:cNvGrpSpPr>
              <p:nvPr/>
            </p:nvGrpSpPr>
            <p:grpSpPr bwMode="auto">
              <a:xfrm>
                <a:off x="600" y="2972"/>
                <a:ext cx="2862" cy="526"/>
                <a:chOff x="600" y="2972"/>
                <a:chExt cx="2862" cy="526"/>
              </a:xfrm>
            </p:grpSpPr>
            <p:sp>
              <p:nvSpPr>
                <p:cNvPr id="148500" name="Text Box 7"/>
                <p:cNvSpPr txBox="1">
                  <a:spLocks noChangeArrowheads="1"/>
                </p:cNvSpPr>
                <p:nvPr/>
              </p:nvSpPr>
              <p:spPr bwMode="auto">
                <a:xfrm>
                  <a:off x="600" y="2978"/>
                  <a:ext cx="286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80000"/>
                    </a:lnSpc>
                  </a:pPr>
                  <a:r>
                    <a:rPr lang="en-GB" sz="1800" b="1">
                      <a:latin typeface="Courier New" pitchFamily="49" charset="0"/>
                    </a:rPr>
                    <a:t>5</a:t>
                  </a:r>
                  <a:r>
                    <a:rPr lang="en-GB" altLang="en-US" sz="1800" b="1">
                      <a:latin typeface="Courier New" pitchFamily="49" charset="0"/>
                    </a:rPr>
                    <a:t>’</a:t>
                  </a:r>
                  <a:r>
                    <a:rPr lang="en-GB" sz="1800" b="1">
                      <a:latin typeface="Courier New" pitchFamily="49" charset="0"/>
                    </a:rPr>
                    <a:t> </a:t>
                  </a:r>
                  <a:r>
                    <a:rPr lang="en-GB" sz="1800" b="1">
                      <a:solidFill>
                        <a:srgbClr val="ED181E"/>
                      </a:solidFill>
                      <a:latin typeface="Courier New" pitchFamily="49" charset="0"/>
                    </a:rPr>
                    <a:t>A</a:t>
                  </a:r>
                  <a:r>
                    <a:rPr lang="en-GB" sz="800" b="1">
                      <a:solidFill>
                        <a:srgbClr val="ED181E"/>
                      </a:solidFill>
                      <a:latin typeface="Courier New" pitchFamily="49" charset="0"/>
                    </a:rPr>
                    <a:t> </a:t>
                  </a:r>
                  <a:r>
                    <a:rPr lang="en-GB" sz="1800" b="1">
                      <a:solidFill>
                        <a:srgbClr val="ED181E"/>
                      </a:solidFill>
                      <a:latin typeface="Courier New" pitchFamily="49" charset="0"/>
                    </a:rPr>
                    <a:t>A</a:t>
                  </a:r>
                  <a:r>
                    <a:rPr lang="en-GB" sz="800" b="1">
                      <a:solidFill>
                        <a:srgbClr val="ED181E"/>
                      </a:solidFill>
                      <a:latin typeface="Courier New" pitchFamily="49" charset="0"/>
                    </a:rPr>
                    <a:t> </a:t>
                  </a:r>
                  <a:r>
                    <a:rPr lang="en-GB" sz="1800" b="1">
                      <a:solidFill>
                        <a:srgbClr val="ED181E"/>
                      </a:solidFill>
                      <a:latin typeface="Courier New" pitchFamily="49" charset="0"/>
                    </a:rPr>
                    <a:t>T</a:t>
                  </a:r>
                  <a:r>
                    <a:rPr lang="en-GB" sz="800" b="1">
                      <a:solidFill>
                        <a:srgbClr val="ED181E"/>
                      </a:solidFill>
                      <a:latin typeface="Courier New" pitchFamily="49" charset="0"/>
                    </a:rPr>
                    <a:t> </a:t>
                  </a:r>
                  <a:r>
                    <a:rPr lang="en-GB" sz="1800" b="1">
                      <a:solidFill>
                        <a:srgbClr val="ED181E"/>
                      </a:solidFill>
                      <a:latin typeface="Courier New" pitchFamily="49" charset="0"/>
                    </a:rPr>
                    <a:t>C</a:t>
                  </a:r>
                  <a:r>
                    <a:rPr lang="en-GB" sz="800" b="1">
                      <a:solidFill>
                        <a:srgbClr val="ED181E"/>
                      </a:solidFill>
                      <a:latin typeface="Courier New" pitchFamily="49" charset="0"/>
                    </a:rPr>
                    <a:t> </a:t>
                  </a:r>
                  <a:r>
                    <a:rPr lang="en-GB" sz="1800" b="1">
                      <a:solidFill>
                        <a:srgbClr val="ED181E"/>
                      </a:solidFill>
                      <a:latin typeface="Courier New" pitchFamily="49" charset="0"/>
                    </a:rPr>
                    <a:t>G</a:t>
                  </a:r>
                  <a:r>
                    <a:rPr lang="en-GB" sz="800" b="1">
                      <a:solidFill>
                        <a:srgbClr val="ED181E"/>
                      </a:solidFill>
                      <a:latin typeface="Courier New" pitchFamily="49" charset="0"/>
                    </a:rPr>
                    <a:t> </a:t>
                  </a:r>
                  <a:r>
                    <a:rPr lang="en-GB" sz="1800" b="1">
                      <a:solidFill>
                        <a:srgbClr val="ED181E"/>
                      </a:solidFill>
                      <a:latin typeface="Courier New" pitchFamily="49" charset="0"/>
                    </a:rPr>
                    <a:t>A</a:t>
                  </a:r>
                  <a:r>
                    <a:rPr lang="en-GB" sz="800" b="1">
                      <a:solidFill>
                        <a:srgbClr val="ED181E"/>
                      </a:solidFill>
                      <a:latin typeface="Courier New" pitchFamily="49" charset="0"/>
                    </a:rPr>
                    <a:t> </a:t>
                  </a:r>
                  <a:r>
                    <a:rPr lang="en-GB" sz="1800" b="1">
                      <a:solidFill>
                        <a:srgbClr val="ED181E"/>
                      </a:solidFill>
                      <a:latin typeface="Courier New" pitchFamily="49" charset="0"/>
                    </a:rPr>
                    <a:t>A</a:t>
                  </a:r>
                  <a:r>
                    <a:rPr lang="en-GB" sz="800" b="1">
                      <a:solidFill>
                        <a:srgbClr val="ED181E"/>
                      </a:solidFill>
                      <a:latin typeface="Courier New" pitchFamily="49" charset="0"/>
                    </a:rPr>
                    <a:t> </a:t>
                  </a:r>
                  <a:r>
                    <a:rPr lang="en-GB" sz="1800" b="1">
                      <a:solidFill>
                        <a:srgbClr val="ED181E"/>
                      </a:solidFill>
                      <a:latin typeface="Courier New" pitchFamily="49" charset="0"/>
                    </a:rPr>
                    <a:t>C</a:t>
                  </a:r>
                  <a:r>
                    <a:rPr lang="en-GB" sz="800" b="1">
                      <a:solidFill>
                        <a:srgbClr val="ED181E"/>
                      </a:solidFill>
                      <a:latin typeface="Courier New" pitchFamily="49" charset="0"/>
                    </a:rPr>
                    <a:t> </a:t>
                  </a:r>
                  <a:r>
                    <a:rPr lang="en-GB" sz="1800" b="1">
                      <a:solidFill>
                        <a:srgbClr val="ED181E"/>
                      </a:solidFill>
                      <a:latin typeface="Courier New" pitchFamily="49" charset="0"/>
                    </a:rPr>
                    <a:t>A</a:t>
                  </a:r>
                  <a:r>
                    <a:rPr lang="en-GB" sz="800" b="1">
                      <a:latin typeface="Courier New" pitchFamily="49" charset="0"/>
                    </a:rPr>
                    <a:t> </a:t>
                  </a:r>
                  <a:r>
                    <a:rPr lang="en-GB" sz="1800" b="1">
                      <a:solidFill>
                        <a:srgbClr val="3333FF"/>
                      </a:solidFill>
                      <a:latin typeface="Courier New" pitchFamily="49" charset="0"/>
                    </a:rPr>
                    <a:t>C</a:t>
                  </a:r>
                  <a:r>
                    <a:rPr lang="en-GB" sz="800" b="1">
                      <a:solidFill>
                        <a:srgbClr val="3333FF"/>
                      </a:solidFill>
                      <a:latin typeface="Courier New" pitchFamily="49" charset="0"/>
                    </a:rPr>
                    <a:t> </a:t>
                  </a:r>
                  <a:r>
                    <a:rPr lang="en-GB" sz="1800" b="1">
                      <a:solidFill>
                        <a:srgbClr val="3333FF"/>
                      </a:solidFill>
                      <a:latin typeface="Courier New" pitchFamily="49" charset="0"/>
                    </a:rPr>
                    <a:t>A</a:t>
                  </a:r>
                  <a:r>
                    <a:rPr lang="en-GB" sz="800" b="1">
                      <a:solidFill>
                        <a:srgbClr val="3333FF"/>
                      </a:solidFill>
                      <a:latin typeface="Courier New" pitchFamily="49" charset="0"/>
                    </a:rPr>
                    <a:t> </a:t>
                  </a:r>
                  <a:r>
                    <a:rPr lang="en-GB" sz="1800" b="1">
                      <a:solidFill>
                        <a:srgbClr val="3333FF"/>
                      </a:solidFill>
                      <a:latin typeface="Courier New" pitchFamily="49" charset="0"/>
                    </a:rPr>
                    <a:t>G</a:t>
                  </a:r>
                  <a:r>
                    <a:rPr lang="en-GB" sz="800" b="1">
                      <a:solidFill>
                        <a:srgbClr val="3333FF"/>
                      </a:solidFill>
                      <a:latin typeface="Courier New" pitchFamily="49" charset="0"/>
                    </a:rPr>
                    <a:t> </a:t>
                  </a:r>
                  <a:r>
                    <a:rPr lang="en-GB" sz="1800" b="1">
                      <a:solidFill>
                        <a:srgbClr val="3333FF"/>
                      </a:solidFill>
                      <a:latin typeface="Courier New" pitchFamily="49" charset="0"/>
                    </a:rPr>
                    <a:t>U</a:t>
                  </a:r>
                  <a:r>
                    <a:rPr lang="en-GB" sz="800" b="1">
                      <a:solidFill>
                        <a:srgbClr val="3333FF"/>
                      </a:solidFill>
                      <a:latin typeface="Courier New" pitchFamily="49" charset="0"/>
                    </a:rPr>
                    <a:t> </a:t>
                  </a:r>
                  <a:r>
                    <a:rPr lang="en-GB" sz="1800" b="1">
                      <a:solidFill>
                        <a:srgbClr val="3333FF"/>
                      </a:solidFill>
                      <a:latin typeface="Courier New" pitchFamily="49" charset="0"/>
                    </a:rPr>
                    <a:t>A</a:t>
                  </a:r>
                  <a:r>
                    <a:rPr lang="en-GB" sz="800" b="1">
                      <a:solidFill>
                        <a:srgbClr val="3333FF"/>
                      </a:solidFill>
                      <a:latin typeface="Courier New" pitchFamily="49" charset="0"/>
                    </a:rPr>
                    <a:t> </a:t>
                  </a:r>
                  <a:r>
                    <a:rPr lang="en-GB" sz="1800" b="1">
                      <a:solidFill>
                        <a:srgbClr val="3333FF"/>
                      </a:solidFill>
                      <a:latin typeface="Courier New" pitchFamily="49" charset="0"/>
                    </a:rPr>
                    <a:t>C</a:t>
                  </a:r>
                  <a:r>
                    <a:rPr lang="en-GB" sz="800" b="1">
                      <a:latin typeface="Courier New" pitchFamily="49" charset="0"/>
                    </a:rPr>
                    <a:t> </a:t>
                  </a:r>
                  <a:r>
                    <a:rPr lang="en-GB" sz="1800" b="1">
                      <a:solidFill>
                        <a:srgbClr val="ED181E"/>
                      </a:solidFill>
                      <a:latin typeface="Courier New" pitchFamily="49" charset="0"/>
                    </a:rPr>
                    <a:t>C</a:t>
                  </a:r>
                  <a:r>
                    <a:rPr lang="en-GB" sz="800" b="1">
                      <a:solidFill>
                        <a:srgbClr val="ED181E"/>
                      </a:solidFill>
                      <a:latin typeface="Courier New" pitchFamily="49" charset="0"/>
                    </a:rPr>
                    <a:t> </a:t>
                  </a:r>
                  <a:r>
                    <a:rPr lang="en-GB" sz="1800" b="1">
                      <a:solidFill>
                        <a:srgbClr val="ED181E"/>
                      </a:solidFill>
                      <a:latin typeface="Courier New" pitchFamily="49" charset="0"/>
                    </a:rPr>
                    <a:t>G</a:t>
                  </a:r>
                  <a:r>
                    <a:rPr lang="en-GB" sz="800" b="1">
                      <a:solidFill>
                        <a:srgbClr val="ED181E"/>
                      </a:solidFill>
                      <a:latin typeface="Courier New" pitchFamily="49" charset="0"/>
                    </a:rPr>
                    <a:t> </a:t>
                  </a:r>
                  <a:r>
                    <a:rPr lang="en-GB" sz="1800" b="1">
                      <a:solidFill>
                        <a:srgbClr val="ED181E"/>
                      </a:solidFill>
                      <a:latin typeface="Courier New" pitchFamily="49" charset="0"/>
                    </a:rPr>
                    <a:t>T</a:t>
                  </a:r>
                  <a:r>
                    <a:rPr lang="en-GB" sz="1800" b="1">
                      <a:latin typeface="Courier New" pitchFamily="49" charset="0"/>
                    </a:rPr>
                    <a:t> 3</a:t>
                  </a:r>
                  <a:r>
                    <a:rPr lang="en-GB" altLang="en-US" sz="1800" b="1">
                      <a:latin typeface="Courier New" pitchFamily="49" charset="0"/>
                    </a:rPr>
                    <a:t>’</a:t>
                  </a:r>
                  <a:endParaRPr lang="en-GB" sz="1800" b="1">
                    <a:latin typeface="Courier New" pitchFamily="49" charset="0"/>
                  </a:endParaRPr>
                </a:p>
                <a:p>
                  <a:pPr eaLnBrk="1" hangingPunct="1">
                    <a:lnSpc>
                      <a:spcPct val="80000"/>
                    </a:lnSpc>
                  </a:pPr>
                  <a:r>
                    <a:rPr lang="en-GB" sz="1800" b="1">
                      <a:latin typeface="Courier New" pitchFamily="49" charset="0"/>
                    </a:rPr>
                    <a:t>   |</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a:t>
                  </a:r>
                  <a:r>
                    <a:rPr lang="en-GB" sz="800" b="1">
                      <a:latin typeface="Courier New" pitchFamily="49" charset="0"/>
                    </a:rPr>
                    <a:t> </a:t>
                  </a:r>
                  <a:r>
                    <a:rPr lang="en-GB" sz="1800" b="1">
                      <a:latin typeface="Courier New" pitchFamily="49" charset="0"/>
                    </a:rPr>
                    <a:t>|  </a:t>
                  </a:r>
                </a:p>
                <a:p>
                  <a:pPr eaLnBrk="1" hangingPunct="1">
                    <a:lnSpc>
                      <a:spcPct val="80000"/>
                    </a:lnSpc>
                  </a:pPr>
                  <a:r>
                    <a:rPr lang="en-GB" sz="1800" b="1">
                      <a:latin typeface="Courier New" pitchFamily="49" charset="0"/>
                    </a:rPr>
                    <a:t>3</a:t>
                  </a:r>
                  <a:r>
                    <a:rPr lang="en-GB" altLang="en-US" sz="1800" b="1">
                      <a:latin typeface="Courier New" pitchFamily="49" charset="0"/>
                    </a:rPr>
                    <a:t>’</a:t>
                  </a:r>
                  <a:r>
                    <a:rPr lang="en-GB" sz="1800" b="1">
                      <a:latin typeface="Courier New" pitchFamily="49" charset="0"/>
                    </a:rPr>
                    <a:t> </a:t>
                  </a:r>
                  <a:r>
                    <a:rPr lang="en-GB" sz="1800" b="1">
                      <a:solidFill>
                        <a:schemeClr val="bg2"/>
                      </a:solidFill>
                      <a:latin typeface="Courier New" pitchFamily="49" charset="0"/>
                    </a:rPr>
                    <a:t>T</a:t>
                  </a:r>
                  <a:r>
                    <a:rPr lang="en-GB" sz="800" b="1">
                      <a:solidFill>
                        <a:schemeClr val="bg2"/>
                      </a:solidFill>
                      <a:latin typeface="Courier New" pitchFamily="49" charset="0"/>
                    </a:rPr>
                    <a:t> </a:t>
                  </a:r>
                  <a:r>
                    <a:rPr lang="en-GB" sz="1800" b="1">
                      <a:solidFill>
                        <a:schemeClr val="bg2"/>
                      </a:solidFill>
                      <a:latin typeface="Courier New" pitchFamily="49" charset="0"/>
                    </a:rPr>
                    <a:t>T</a:t>
                  </a:r>
                  <a:r>
                    <a:rPr lang="en-GB" sz="800" b="1">
                      <a:solidFill>
                        <a:schemeClr val="bg2"/>
                      </a:solidFill>
                      <a:latin typeface="Courier New" pitchFamily="49" charset="0"/>
                    </a:rPr>
                    <a:t> </a:t>
                  </a:r>
                  <a:r>
                    <a:rPr lang="en-GB" sz="1800" b="1">
                      <a:solidFill>
                        <a:schemeClr val="bg2"/>
                      </a:solidFill>
                      <a:latin typeface="Courier New" pitchFamily="49" charset="0"/>
                    </a:rPr>
                    <a:t>A</a:t>
                  </a:r>
                  <a:r>
                    <a:rPr lang="en-GB" sz="800" b="1">
                      <a:solidFill>
                        <a:schemeClr val="bg2"/>
                      </a:solidFill>
                      <a:latin typeface="Courier New" pitchFamily="49" charset="0"/>
                    </a:rPr>
                    <a:t> </a:t>
                  </a:r>
                  <a:r>
                    <a:rPr lang="en-GB" sz="1800" b="1">
                      <a:solidFill>
                        <a:schemeClr val="bg2"/>
                      </a:solidFill>
                      <a:latin typeface="Courier New" pitchFamily="49" charset="0"/>
                    </a:rPr>
                    <a:t>G</a:t>
                  </a:r>
                  <a:r>
                    <a:rPr lang="en-GB" sz="800" b="1">
                      <a:solidFill>
                        <a:schemeClr val="bg2"/>
                      </a:solidFill>
                      <a:latin typeface="Courier New" pitchFamily="49" charset="0"/>
                    </a:rPr>
                    <a:t> </a:t>
                  </a:r>
                  <a:r>
                    <a:rPr lang="en-GB" sz="1800" b="1">
                      <a:solidFill>
                        <a:schemeClr val="bg2"/>
                      </a:solidFill>
                      <a:latin typeface="Courier New" pitchFamily="49" charset="0"/>
                    </a:rPr>
                    <a:t>C</a:t>
                  </a:r>
                  <a:r>
                    <a:rPr lang="en-GB" sz="800" b="1">
                      <a:solidFill>
                        <a:schemeClr val="bg2"/>
                      </a:solidFill>
                      <a:latin typeface="Courier New" pitchFamily="49" charset="0"/>
                    </a:rPr>
                    <a:t> </a:t>
                  </a:r>
                  <a:r>
                    <a:rPr lang="en-GB" sz="1800" b="1">
                      <a:solidFill>
                        <a:schemeClr val="bg2"/>
                      </a:solidFill>
                      <a:latin typeface="Courier New" pitchFamily="49" charset="0"/>
                    </a:rPr>
                    <a:t>T</a:t>
                  </a:r>
                  <a:r>
                    <a:rPr lang="en-GB" sz="800" b="1">
                      <a:solidFill>
                        <a:schemeClr val="bg2"/>
                      </a:solidFill>
                      <a:latin typeface="Courier New" pitchFamily="49" charset="0"/>
                    </a:rPr>
                    <a:t> </a:t>
                  </a:r>
                  <a:r>
                    <a:rPr lang="en-GB" sz="1800" b="1">
                      <a:solidFill>
                        <a:schemeClr val="bg2"/>
                      </a:solidFill>
                      <a:latin typeface="Courier New" pitchFamily="49" charset="0"/>
                    </a:rPr>
                    <a:t>T</a:t>
                  </a:r>
                  <a:r>
                    <a:rPr lang="en-GB" sz="800" b="1">
                      <a:solidFill>
                        <a:schemeClr val="bg2"/>
                      </a:solidFill>
                      <a:latin typeface="Courier New" pitchFamily="49" charset="0"/>
                    </a:rPr>
                    <a:t> </a:t>
                  </a:r>
                  <a:r>
                    <a:rPr lang="en-GB" sz="1800" b="1">
                      <a:solidFill>
                        <a:schemeClr val="bg2"/>
                      </a:solidFill>
                      <a:latin typeface="Courier New" pitchFamily="49" charset="0"/>
                    </a:rPr>
                    <a:t>G</a:t>
                  </a:r>
                  <a:r>
                    <a:rPr lang="en-GB" sz="800" b="1">
                      <a:solidFill>
                        <a:schemeClr val="bg2"/>
                      </a:solidFill>
                      <a:latin typeface="Courier New" pitchFamily="49" charset="0"/>
                    </a:rPr>
                    <a:t> </a:t>
                  </a:r>
                  <a:r>
                    <a:rPr lang="en-GB" sz="1800" b="1">
                      <a:solidFill>
                        <a:schemeClr val="bg2"/>
                      </a:solidFill>
                      <a:latin typeface="Courier New" pitchFamily="49" charset="0"/>
                    </a:rPr>
                    <a:t>T</a:t>
                  </a:r>
                  <a:r>
                    <a:rPr lang="en-GB" sz="800" b="1">
                      <a:solidFill>
                        <a:schemeClr val="bg2"/>
                      </a:solidFill>
                      <a:latin typeface="Courier New" pitchFamily="49" charset="0"/>
                    </a:rPr>
                    <a:t> </a:t>
                  </a:r>
                  <a:r>
                    <a:rPr lang="en-GB" sz="1800" b="1">
                      <a:solidFill>
                        <a:schemeClr val="bg2"/>
                      </a:solidFill>
                      <a:latin typeface="Courier New" pitchFamily="49" charset="0"/>
                    </a:rPr>
                    <a:t>G</a:t>
                  </a:r>
                  <a:r>
                    <a:rPr lang="en-GB" sz="800" b="1">
                      <a:solidFill>
                        <a:schemeClr val="bg2"/>
                      </a:solidFill>
                      <a:latin typeface="Courier New" pitchFamily="49" charset="0"/>
                    </a:rPr>
                    <a:t> </a:t>
                  </a:r>
                  <a:r>
                    <a:rPr lang="en-GB" sz="1800" b="1">
                      <a:solidFill>
                        <a:schemeClr val="bg2"/>
                      </a:solidFill>
                      <a:latin typeface="Courier New" pitchFamily="49" charset="0"/>
                    </a:rPr>
                    <a:t>G</a:t>
                  </a:r>
                  <a:r>
                    <a:rPr lang="en-GB" sz="800" b="1">
                      <a:solidFill>
                        <a:schemeClr val="bg2"/>
                      </a:solidFill>
                      <a:latin typeface="Courier New" pitchFamily="49" charset="0"/>
                    </a:rPr>
                    <a:t> </a:t>
                  </a:r>
                  <a:r>
                    <a:rPr lang="en-GB" sz="1800" b="1">
                      <a:solidFill>
                        <a:schemeClr val="bg2"/>
                      </a:solidFill>
                      <a:latin typeface="Courier New" pitchFamily="49" charset="0"/>
                    </a:rPr>
                    <a:t>C</a:t>
                  </a:r>
                  <a:r>
                    <a:rPr lang="en-GB" sz="800" b="1">
                      <a:solidFill>
                        <a:schemeClr val="bg2"/>
                      </a:solidFill>
                      <a:latin typeface="Courier New" pitchFamily="49" charset="0"/>
                    </a:rPr>
                    <a:t> </a:t>
                  </a:r>
                  <a:r>
                    <a:rPr lang="en-GB" sz="1800" b="1">
                      <a:solidFill>
                        <a:schemeClr val="bg2"/>
                      </a:solidFill>
                      <a:latin typeface="Courier New" pitchFamily="49" charset="0"/>
                    </a:rPr>
                    <a:t>A</a:t>
                  </a:r>
                  <a:r>
                    <a:rPr lang="en-GB" sz="800" b="1">
                      <a:solidFill>
                        <a:schemeClr val="bg2"/>
                      </a:solidFill>
                      <a:latin typeface="Courier New" pitchFamily="49" charset="0"/>
                    </a:rPr>
                    <a:t> </a:t>
                  </a:r>
                  <a:r>
                    <a:rPr lang="en-GB" sz="1800" b="1">
                      <a:solidFill>
                        <a:schemeClr val="bg2"/>
                      </a:solidFill>
                      <a:latin typeface="Courier New" pitchFamily="49" charset="0"/>
                    </a:rPr>
                    <a:t>T</a:t>
                  </a:r>
                  <a:r>
                    <a:rPr lang="en-GB" sz="800" b="1">
                      <a:solidFill>
                        <a:schemeClr val="bg2"/>
                      </a:solidFill>
                      <a:latin typeface="Courier New" pitchFamily="49" charset="0"/>
                    </a:rPr>
                    <a:t> </a:t>
                  </a:r>
                  <a:r>
                    <a:rPr lang="en-GB" sz="1800" b="1">
                      <a:solidFill>
                        <a:schemeClr val="bg2"/>
                      </a:solidFill>
                      <a:latin typeface="Courier New" pitchFamily="49" charset="0"/>
                    </a:rPr>
                    <a:t>G</a:t>
                  </a:r>
                  <a:r>
                    <a:rPr lang="en-GB" sz="800" b="1">
                      <a:solidFill>
                        <a:schemeClr val="bg2"/>
                      </a:solidFill>
                      <a:latin typeface="Courier New" pitchFamily="49" charset="0"/>
                    </a:rPr>
                    <a:t> </a:t>
                  </a:r>
                  <a:r>
                    <a:rPr lang="en-GB" sz="1800" b="1">
                      <a:solidFill>
                        <a:schemeClr val="bg2"/>
                      </a:solidFill>
                      <a:latin typeface="Courier New" pitchFamily="49" charset="0"/>
                    </a:rPr>
                    <a:t>G</a:t>
                  </a:r>
                  <a:r>
                    <a:rPr lang="en-GB" sz="800" b="1">
                      <a:solidFill>
                        <a:schemeClr val="bg2"/>
                      </a:solidFill>
                      <a:latin typeface="Courier New" pitchFamily="49" charset="0"/>
                    </a:rPr>
                    <a:t> </a:t>
                  </a:r>
                  <a:r>
                    <a:rPr lang="en-GB" sz="1800" b="1">
                      <a:solidFill>
                        <a:schemeClr val="bg2"/>
                      </a:solidFill>
                      <a:latin typeface="Courier New" pitchFamily="49" charset="0"/>
                    </a:rPr>
                    <a:t>C</a:t>
                  </a:r>
                  <a:r>
                    <a:rPr lang="en-GB" sz="800" b="1">
                      <a:solidFill>
                        <a:schemeClr val="bg2"/>
                      </a:solidFill>
                      <a:latin typeface="Courier New" pitchFamily="49" charset="0"/>
                    </a:rPr>
                    <a:t> </a:t>
                  </a:r>
                  <a:r>
                    <a:rPr lang="en-GB" sz="1800" b="1">
                      <a:solidFill>
                        <a:schemeClr val="bg2"/>
                      </a:solidFill>
                      <a:latin typeface="Courier New" pitchFamily="49" charset="0"/>
                    </a:rPr>
                    <a:t>A</a:t>
                  </a:r>
                  <a:r>
                    <a:rPr lang="en-GB" sz="1800" b="1">
                      <a:latin typeface="Courier New" pitchFamily="49" charset="0"/>
                    </a:rPr>
                    <a:t> 5</a:t>
                  </a:r>
                  <a:r>
                    <a:rPr lang="en-GB" altLang="en-US" sz="1800" b="1">
                      <a:latin typeface="Courier New" pitchFamily="49" charset="0"/>
                    </a:rPr>
                    <a:t>’</a:t>
                  </a:r>
                  <a:endParaRPr lang="en-US" sz="1800" b="1">
                    <a:latin typeface="Courier New" pitchFamily="49" charset="0"/>
                  </a:endParaRPr>
                </a:p>
              </p:txBody>
            </p:sp>
            <p:sp>
              <p:nvSpPr>
                <p:cNvPr id="148501" name="Line 12"/>
                <p:cNvSpPr>
                  <a:spLocks noChangeShapeType="1"/>
                </p:cNvSpPr>
                <p:nvPr/>
              </p:nvSpPr>
              <p:spPr bwMode="auto">
                <a:xfrm flipV="1">
                  <a:off x="920" y="3480"/>
                  <a:ext cx="228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8502" name="Line 13"/>
                <p:cNvSpPr>
                  <a:spLocks noChangeShapeType="1"/>
                </p:cNvSpPr>
                <p:nvPr/>
              </p:nvSpPr>
              <p:spPr bwMode="auto">
                <a:xfrm flipV="1">
                  <a:off x="912" y="2976"/>
                  <a:ext cx="1088" cy="0"/>
                </a:xfrm>
                <a:prstGeom prst="line">
                  <a:avLst/>
                </a:prstGeom>
                <a:noFill/>
                <a:ln w="25400">
                  <a:solidFill>
                    <a:srgbClr val="ED181E"/>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8503" name="Line 14"/>
                <p:cNvSpPr>
                  <a:spLocks noChangeShapeType="1"/>
                </p:cNvSpPr>
                <p:nvPr/>
              </p:nvSpPr>
              <p:spPr bwMode="auto">
                <a:xfrm flipV="1">
                  <a:off x="2060" y="2972"/>
                  <a:ext cx="760" cy="4"/>
                </a:xfrm>
                <a:prstGeom prst="line">
                  <a:avLst/>
                </a:prstGeom>
                <a:noFill/>
                <a:ln w="25400">
                  <a:solidFill>
                    <a:srgbClr val="3333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8504" name="Line 15"/>
                <p:cNvSpPr>
                  <a:spLocks noChangeShapeType="1"/>
                </p:cNvSpPr>
                <p:nvPr/>
              </p:nvSpPr>
              <p:spPr bwMode="auto">
                <a:xfrm flipV="1">
                  <a:off x="1972" y="2976"/>
                  <a:ext cx="40" cy="0"/>
                </a:xfrm>
                <a:prstGeom prst="line">
                  <a:avLst/>
                </a:prstGeom>
                <a:noFill/>
                <a:ln w="1587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sp>
          <p:nvSpPr>
            <p:cNvPr id="148495" name="Text Box 16"/>
            <p:cNvSpPr txBox="1">
              <a:spLocks noChangeArrowheads="1"/>
            </p:cNvSpPr>
            <p:nvPr/>
          </p:nvSpPr>
          <p:spPr bwMode="auto">
            <a:xfrm>
              <a:off x="2142" y="2774"/>
              <a:ext cx="48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3333FF"/>
                  </a:solidFill>
                  <a:latin typeface="Calibri" pitchFamily="34" charset="0"/>
                </a:rPr>
                <a:t>Primer</a:t>
              </a:r>
            </a:p>
          </p:txBody>
        </p:sp>
        <p:sp>
          <p:nvSpPr>
            <p:cNvPr id="148496" name="Text Box 17"/>
            <p:cNvSpPr txBox="1">
              <a:spLocks noChangeArrowheads="1"/>
            </p:cNvSpPr>
            <p:nvPr/>
          </p:nvSpPr>
          <p:spPr bwMode="auto">
            <a:xfrm>
              <a:off x="1094" y="2774"/>
              <a:ext cx="10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ED181E"/>
                  </a:solidFill>
                  <a:latin typeface="Calibri" pitchFamily="34" charset="0"/>
                </a:rPr>
                <a:t>DNA polymerase</a:t>
              </a:r>
            </a:p>
          </p:txBody>
        </p:sp>
        <p:sp>
          <p:nvSpPr>
            <p:cNvPr id="148497" name="Text Box 25"/>
            <p:cNvSpPr txBox="1">
              <a:spLocks noChangeArrowheads="1"/>
            </p:cNvSpPr>
            <p:nvPr/>
          </p:nvSpPr>
          <p:spPr bwMode="auto">
            <a:xfrm>
              <a:off x="3502" y="3170"/>
              <a:ext cx="191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chemeClr val="bg2"/>
                  </a:solidFill>
                  <a:latin typeface="Calibri" pitchFamily="34" charset="0"/>
                </a:rPr>
                <a:t>Lagging strand synthesis</a:t>
              </a:r>
              <a:endParaRPr lang="en-US" sz="1800">
                <a:latin typeface="Calibri" pitchFamily="34" charset="0"/>
              </a:endParaRPr>
            </a:p>
          </p:txBody>
        </p:sp>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a:xfrm>
            <a:off x="190500" y="0"/>
            <a:ext cx="8953500" cy="1143000"/>
          </a:xfrm>
        </p:spPr>
        <p:txBody>
          <a:bodyPr/>
          <a:lstStyle/>
          <a:p>
            <a:pPr eaLnBrk="1" hangingPunct="1"/>
            <a:r>
              <a:rPr lang="en-US" sz="4000" smtClean="0">
                <a:solidFill>
                  <a:srgbClr val="800000"/>
                </a:solidFill>
                <a:latin typeface="Trebuchet MS" pitchFamily="34" charset="0"/>
                <a:ea typeface="ＭＳ Ｐゴシック" pitchFamily="34" charset="-128"/>
              </a:rPr>
              <a:t>Replication of the </a:t>
            </a:r>
            <a:r>
              <a:rPr lang="en-US" sz="4000" i="1" smtClean="0">
                <a:solidFill>
                  <a:srgbClr val="800000"/>
                </a:solidFill>
                <a:latin typeface="Trebuchet MS" pitchFamily="34" charset="0"/>
                <a:ea typeface="ＭＳ Ｐゴシック" pitchFamily="34" charset="-128"/>
              </a:rPr>
              <a:t>E.coli</a:t>
            </a:r>
            <a:r>
              <a:rPr lang="en-US" sz="4000" smtClean="0">
                <a:solidFill>
                  <a:srgbClr val="800000"/>
                </a:solidFill>
                <a:latin typeface="Trebuchet MS" pitchFamily="34" charset="0"/>
                <a:ea typeface="ＭＳ Ｐゴシック" pitchFamily="34" charset="-128"/>
              </a:rPr>
              <a:t> chromosome</a:t>
            </a:r>
            <a:endParaRPr lang="en-US" sz="4000" smtClean="0">
              <a:solidFill>
                <a:srgbClr val="800000"/>
              </a:solidFill>
              <a:ea typeface="ＭＳ Ｐゴシック" pitchFamily="34" charset="-128"/>
            </a:endParaRPr>
          </a:p>
        </p:txBody>
      </p:sp>
      <p:sp>
        <p:nvSpPr>
          <p:cNvPr id="150530" name="Text Box 3"/>
          <p:cNvSpPr txBox="1">
            <a:spLocks noChangeArrowheads="1"/>
          </p:cNvSpPr>
          <p:nvPr/>
        </p:nvSpPr>
        <p:spPr bwMode="auto">
          <a:xfrm>
            <a:off x="365125" y="1031875"/>
            <a:ext cx="79470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In </a:t>
            </a:r>
            <a:r>
              <a:rPr lang="en-US" sz="1600" i="1">
                <a:latin typeface="Calibri" pitchFamily="34" charset="0"/>
              </a:rPr>
              <a:t>E.coli</a:t>
            </a:r>
            <a:r>
              <a:rPr lang="en-US" sz="1600">
                <a:latin typeface="Calibri" pitchFamily="34" charset="0"/>
              </a:rPr>
              <a:t>, replication starts at a unique origin, OriC. Two replication forks proceed simultaneously in opposite directions. The two forks meet at the other side of the circular chromosome.</a:t>
            </a:r>
          </a:p>
        </p:txBody>
      </p:sp>
      <p:grpSp>
        <p:nvGrpSpPr>
          <p:cNvPr id="150531" name="Group 50"/>
          <p:cNvGrpSpPr>
            <a:grpSpLocks/>
          </p:cNvGrpSpPr>
          <p:nvPr/>
        </p:nvGrpSpPr>
        <p:grpSpPr bwMode="auto">
          <a:xfrm>
            <a:off x="1330325" y="1622425"/>
            <a:ext cx="7348538" cy="4740275"/>
            <a:chOff x="838" y="1022"/>
            <a:chExt cx="4629" cy="2986"/>
          </a:xfrm>
        </p:grpSpPr>
        <p:grpSp>
          <p:nvGrpSpPr>
            <p:cNvPr id="150532" name="Group 37"/>
            <p:cNvGrpSpPr>
              <a:grpSpLocks/>
            </p:cNvGrpSpPr>
            <p:nvPr/>
          </p:nvGrpSpPr>
          <p:grpSpPr bwMode="auto">
            <a:xfrm>
              <a:off x="1090" y="1248"/>
              <a:ext cx="1048" cy="1224"/>
              <a:chOff x="888" y="1248"/>
              <a:chExt cx="1048" cy="1224"/>
            </a:xfrm>
          </p:grpSpPr>
          <p:sp>
            <p:nvSpPr>
              <p:cNvPr id="150562" name="Oval 5"/>
              <p:cNvSpPr>
                <a:spLocks noChangeAspect="1" noChangeArrowheads="1"/>
              </p:cNvSpPr>
              <p:nvPr/>
            </p:nvSpPr>
            <p:spPr bwMode="auto">
              <a:xfrm>
                <a:off x="936" y="1288"/>
                <a:ext cx="959" cy="1141"/>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50563" name="Oval 6"/>
              <p:cNvSpPr>
                <a:spLocks noChangeArrowheads="1"/>
              </p:cNvSpPr>
              <p:nvPr/>
            </p:nvSpPr>
            <p:spPr bwMode="auto">
              <a:xfrm>
                <a:off x="888" y="1248"/>
                <a:ext cx="1048" cy="1224"/>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grpSp>
        <p:grpSp>
          <p:nvGrpSpPr>
            <p:cNvPr id="150533" name="Group 38"/>
            <p:cNvGrpSpPr>
              <a:grpSpLocks/>
            </p:cNvGrpSpPr>
            <p:nvPr/>
          </p:nvGrpSpPr>
          <p:grpSpPr bwMode="auto">
            <a:xfrm>
              <a:off x="3072" y="1248"/>
              <a:ext cx="1048" cy="1224"/>
              <a:chOff x="3072" y="1248"/>
              <a:chExt cx="1048" cy="1224"/>
            </a:xfrm>
          </p:grpSpPr>
          <p:sp>
            <p:nvSpPr>
              <p:cNvPr id="150558" name="Oval 7"/>
              <p:cNvSpPr>
                <a:spLocks noChangeArrowheads="1"/>
              </p:cNvSpPr>
              <p:nvPr/>
            </p:nvSpPr>
            <p:spPr bwMode="auto">
              <a:xfrm>
                <a:off x="3072" y="1248"/>
                <a:ext cx="1048" cy="1224"/>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50559" name="Freeform 13"/>
              <p:cNvSpPr>
                <a:spLocks/>
              </p:cNvSpPr>
              <p:nvPr/>
            </p:nvSpPr>
            <p:spPr bwMode="auto">
              <a:xfrm>
                <a:off x="3103" y="1375"/>
                <a:ext cx="971" cy="1066"/>
              </a:xfrm>
              <a:custGeom>
                <a:avLst/>
                <a:gdLst>
                  <a:gd name="T0" fmla="*/ 241 w 971"/>
                  <a:gd name="T1" fmla="*/ 9 h 1066"/>
                  <a:gd name="T2" fmla="*/ 161 w 971"/>
                  <a:gd name="T3" fmla="*/ 69 h 1066"/>
                  <a:gd name="T4" fmla="*/ 117 w 971"/>
                  <a:gd name="T5" fmla="*/ 125 h 1066"/>
                  <a:gd name="T6" fmla="*/ 81 w 971"/>
                  <a:gd name="T7" fmla="*/ 193 h 1066"/>
                  <a:gd name="T8" fmla="*/ 37 w 971"/>
                  <a:gd name="T9" fmla="*/ 285 h 1066"/>
                  <a:gd name="T10" fmla="*/ 13 w 971"/>
                  <a:gd name="T11" fmla="*/ 389 h 1066"/>
                  <a:gd name="T12" fmla="*/ 5 w 971"/>
                  <a:gd name="T13" fmla="*/ 469 h 1066"/>
                  <a:gd name="T14" fmla="*/ 5 w 971"/>
                  <a:gd name="T15" fmla="*/ 549 h 1066"/>
                  <a:gd name="T16" fmla="*/ 33 w 971"/>
                  <a:gd name="T17" fmla="*/ 661 h 1066"/>
                  <a:gd name="T18" fmla="*/ 77 w 971"/>
                  <a:gd name="T19" fmla="*/ 769 h 1066"/>
                  <a:gd name="T20" fmla="*/ 149 w 971"/>
                  <a:gd name="T21" fmla="*/ 897 h 1066"/>
                  <a:gd name="T22" fmla="*/ 229 w 971"/>
                  <a:gd name="T23" fmla="*/ 965 h 1066"/>
                  <a:gd name="T24" fmla="*/ 305 w 971"/>
                  <a:gd name="T25" fmla="*/ 1017 h 1066"/>
                  <a:gd name="T26" fmla="*/ 509 w 971"/>
                  <a:gd name="T27" fmla="*/ 1065 h 1066"/>
                  <a:gd name="T28" fmla="*/ 649 w 971"/>
                  <a:gd name="T29" fmla="*/ 1025 h 1066"/>
                  <a:gd name="T30" fmla="*/ 741 w 971"/>
                  <a:gd name="T31" fmla="*/ 977 h 1066"/>
                  <a:gd name="T32" fmla="*/ 817 w 971"/>
                  <a:gd name="T33" fmla="*/ 897 h 1066"/>
                  <a:gd name="T34" fmla="*/ 909 w 971"/>
                  <a:gd name="T35" fmla="*/ 769 h 1066"/>
                  <a:gd name="T36" fmla="*/ 949 w 971"/>
                  <a:gd name="T37" fmla="*/ 649 h 1066"/>
                  <a:gd name="T38" fmla="*/ 969 w 971"/>
                  <a:gd name="T39" fmla="*/ 521 h 1066"/>
                  <a:gd name="T40" fmla="*/ 961 w 971"/>
                  <a:gd name="T41" fmla="*/ 389 h 1066"/>
                  <a:gd name="T42" fmla="*/ 949 w 971"/>
                  <a:gd name="T43" fmla="*/ 325 h 1066"/>
                  <a:gd name="T44" fmla="*/ 905 w 971"/>
                  <a:gd name="T45" fmla="*/ 213 h 1066"/>
                  <a:gd name="T46" fmla="*/ 853 w 971"/>
                  <a:gd name="T47" fmla="*/ 129 h 1066"/>
                  <a:gd name="T48" fmla="*/ 797 w 971"/>
                  <a:gd name="T49" fmla="*/ 61 h 1066"/>
                  <a:gd name="T50" fmla="*/ 745 w 971"/>
                  <a:gd name="T51" fmla="*/ 13 h 1066"/>
                  <a:gd name="T52" fmla="*/ 701 w 971"/>
                  <a:gd name="T53" fmla="*/ 13 h 1066"/>
                  <a:gd name="T54" fmla="*/ 673 w 971"/>
                  <a:gd name="T55" fmla="*/ 37 h 1066"/>
                  <a:gd name="T56" fmla="*/ 637 w 971"/>
                  <a:gd name="T57" fmla="*/ 57 h 1066"/>
                  <a:gd name="T58" fmla="*/ 597 w 971"/>
                  <a:gd name="T59" fmla="*/ 77 h 1066"/>
                  <a:gd name="T60" fmla="*/ 533 w 971"/>
                  <a:gd name="T61" fmla="*/ 93 h 1066"/>
                  <a:gd name="T62" fmla="*/ 425 w 971"/>
                  <a:gd name="T63" fmla="*/ 85 h 1066"/>
                  <a:gd name="T64" fmla="*/ 357 w 971"/>
                  <a:gd name="T65" fmla="*/ 65 h 1066"/>
                  <a:gd name="T66" fmla="*/ 305 w 971"/>
                  <a:gd name="T67" fmla="*/ 29 h 1066"/>
                  <a:gd name="T68" fmla="*/ 285 w 971"/>
                  <a:gd name="T69" fmla="*/ 13 h 1066"/>
                  <a:gd name="T70" fmla="*/ 241 w 971"/>
                  <a:gd name="T71" fmla="*/ 9 h 10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1"/>
                  <a:gd name="T109" fmla="*/ 0 h 1066"/>
                  <a:gd name="T110" fmla="*/ 971 w 971"/>
                  <a:gd name="T111" fmla="*/ 1066 h 10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1" h="1066">
                    <a:moveTo>
                      <a:pt x="241" y="9"/>
                    </a:moveTo>
                    <a:cubicBezTo>
                      <a:pt x="220" y="18"/>
                      <a:pt x="182" y="50"/>
                      <a:pt x="161" y="69"/>
                    </a:cubicBezTo>
                    <a:cubicBezTo>
                      <a:pt x="140" y="88"/>
                      <a:pt x="130" y="104"/>
                      <a:pt x="117" y="125"/>
                    </a:cubicBezTo>
                    <a:cubicBezTo>
                      <a:pt x="104" y="146"/>
                      <a:pt x="94" y="166"/>
                      <a:pt x="81" y="193"/>
                    </a:cubicBezTo>
                    <a:cubicBezTo>
                      <a:pt x="68" y="220"/>
                      <a:pt x="48" y="252"/>
                      <a:pt x="37" y="285"/>
                    </a:cubicBezTo>
                    <a:cubicBezTo>
                      <a:pt x="26" y="318"/>
                      <a:pt x="18" y="358"/>
                      <a:pt x="13" y="389"/>
                    </a:cubicBezTo>
                    <a:cubicBezTo>
                      <a:pt x="8" y="420"/>
                      <a:pt x="6" y="442"/>
                      <a:pt x="5" y="469"/>
                    </a:cubicBezTo>
                    <a:cubicBezTo>
                      <a:pt x="4" y="496"/>
                      <a:pt x="0" y="517"/>
                      <a:pt x="5" y="549"/>
                    </a:cubicBezTo>
                    <a:cubicBezTo>
                      <a:pt x="10" y="581"/>
                      <a:pt x="21" y="624"/>
                      <a:pt x="33" y="661"/>
                    </a:cubicBezTo>
                    <a:cubicBezTo>
                      <a:pt x="45" y="698"/>
                      <a:pt x="58" y="730"/>
                      <a:pt x="77" y="769"/>
                    </a:cubicBezTo>
                    <a:cubicBezTo>
                      <a:pt x="96" y="808"/>
                      <a:pt x="124" y="864"/>
                      <a:pt x="149" y="897"/>
                    </a:cubicBezTo>
                    <a:cubicBezTo>
                      <a:pt x="174" y="930"/>
                      <a:pt x="203" y="945"/>
                      <a:pt x="229" y="965"/>
                    </a:cubicBezTo>
                    <a:cubicBezTo>
                      <a:pt x="255" y="985"/>
                      <a:pt x="258" y="1000"/>
                      <a:pt x="305" y="1017"/>
                    </a:cubicBezTo>
                    <a:cubicBezTo>
                      <a:pt x="352" y="1034"/>
                      <a:pt x="452" y="1064"/>
                      <a:pt x="509" y="1065"/>
                    </a:cubicBezTo>
                    <a:cubicBezTo>
                      <a:pt x="566" y="1066"/>
                      <a:pt x="610" y="1040"/>
                      <a:pt x="649" y="1025"/>
                    </a:cubicBezTo>
                    <a:cubicBezTo>
                      <a:pt x="688" y="1010"/>
                      <a:pt x="713" y="998"/>
                      <a:pt x="741" y="977"/>
                    </a:cubicBezTo>
                    <a:cubicBezTo>
                      <a:pt x="769" y="956"/>
                      <a:pt x="789" y="932"/>
                      <a:pt x="817" y="897"/>
                    </a:cubicBezTo>
                    <a:cubicBezTo>
                      <a:pt x="845" y="862"/>
                      <a:pt x="887" y="810"/>
                      <a:pt x="909" y="769"/>
                    </a:cubicBezTo>
                    <a:cubicBezTo>
                      <a:pt x="931" y="728"/>
                      <a:pt x="939" y="690"/>
                      <a:pt x="949" y="649"/>
                    </a:cubicBezTo>
                    <a:cubicBezTo>
                      <a:pt x="959" y="608"/>
                      <a:pt x="967" y="564"/>
                      <a:pt x="969" y="521"/>
                    </a:cubicBezTo>
                    <a:cubicBezTo>
                      <a:pt x="971" y="478"/>
                      <a:pt x="964" y="422"/>
                      <a:pt x="961" y="389"/>
                    </a:cubicBezTo>
                    <a:cubicBezTo>
                      <a:pt x="958" y="356"/>
                      <a:pt x="958" y="354"/>
                      <a:pt x="949" y="325"/>
                    </a:cubicBezTo>
                    <a:cubicBezTo>
                      <a:pt x="940" y="296"/>
                      <a:pt x="921" y="246"/>
                      <a:pt x="905" y="213"/>
                    </a:cubicBezTo>
                    <a:cubicBezTo>
                      <a:pt x="889" y="180"/>
                      <a:pt x="871" y="154"/>
                      <a:pt x="853" y="129"/>
                    </a:cubicBezTo>
                    <a:cubicBezTo>
                      <a:pt x="835" y="104"/>
                      <a:pt x="815" y="80"/>
                      <a:pt x="797" y="61"/>
                    </a:cubicBezTo>
                    <a:cubicBezTo>
                      <a:pt x="779" y="42"/>
                      <a:pt x="761" y="21"/>
                      <a:pt x="745" y="13"/>
                    </a:cubicBezTo>
                    <a:cubicBezTo>
                      <a:pt x="729" y="5"/>
                      <a:pt x="713" y="9"/>
                      <a:pt x="701" y="13"/>
                    </a:cubicBezTo>
                    <a:cubicBezTo>
                      <a:pt x="689" y="17"/>
                      <a:pt x="684" y="30"/>
                      <a:pt x="673" y="37"/>
                    </a:cubicBezTo>
                    <a:cubicBezTo>
                      <a:pt x="662" y="44"/>
                      <a:pt x="650" y="50"/>
                      <a:pt x="637" y="57"/>
                    </a:cubicBezTo>
                    <a:cubicBezTo>
                      <a:pt x="624" y="64"/>
                      <a:pt x="614" y="71"/>
                      <a:pt x="597" y="77"/>
                    </a:cubicBezTo>
                    <a:cubicBezTo>
                      <a:pt x="580" y="83"/>
                      <a:pt x="562" y="92"/>
                      <a:pt x="533" y="93"/>
                    </a:cubicBezTo>
                    <a:cubicBezTo>
                      <a:pt x="504" y="94"/>
                      <a:pt x="454" y="90"/>
                      <a:pt x="425" y="85"/>
                    </a:cubicBezTo>
                    <a:cubicBezTo>
                      <a:pt x="396" y="80"/>
                      <a:pt x="377" y="74"/>
                      <a:pt x="357" y="65"/>
                    </a:cubicBezTo>
                    <a:cubicBezTo>
                      <a:pt x="337" y="56"/>
                      <a:pt x="317" y="38"/>
                      <a:pt x="305" y="29"/>
                    </a:cubicBezTo>
                    <a:cubicBezTo>
                      <a:pt x="293" y="20"/>
                      <a:pt x="294" y="16"/>
                      <a:pt x="285" y="13"/>
                    </a:cubicBezTo>
                    <a:cubicBezTo>
                      <a:pt x="276" y="10"/>
                      <a:pt x="262" y="0"/>
                      <a:pt x="241" y="9"/>
                    </a:cubicBezTo>
                    <a:close/>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0560" name="Freeform 14"/>
              <p:cNvSpPr>
                <a:spLocks/>
              </p:cNvSpPr>
              <p:nvPr/>
            </p:nvSpPr>
            <p:spPr bwMode="auto">
              <a:xfrm>
                <a:off x="3424" y="1368"/>
                <a:ext cx="340" cy="65"/>
              </a:xfrm>
              <a:custGeom>
                <a:avLst/>
                <a:gdLst>
                  <a:gd name="T0" fmla="*/ 0 w 340"/>
                  <a:gd name="T1" fmla="*/ 0 h 65"/>
                  <a:gd name="T2" fmla="*/ 88 w 340"/>
                  <a:gd name="T3" fmla="*/ 52 h 65"/>
                  <a:gd name="T4" fmla="*/ 208 w 340"/>
                  <a:gd name="T5" fmla="*/ 64 h 65"/>
                  <a:gd name="T6" fmla="*/ 296 w 340"/>
                  <a:gd name="T7" fmla="*/ 44 h 65"/>
                  <a:gd name="T8" fmla="*/ 340 w 340"/>
                  <a:gd name="T9" fmla="*/ 8 h 65"/>
                  <a:gd name="T10" fmla="*/ 0 60000 65536"/>
                  <a:gd name="T11" fmla="*/ 0 60000 65536"/>
                  <a:gd name="T12" fmla="*/ 0 60000 65536"/>
                  <a:gd name="T13" fmla="*/ 0 60000 65536"/>
                  <a:gd name="T14" fmla="*/ 0 60000 65536"/>
                  <a:gd name="T15" fmla="*/ 0 w 340"/>
                  <a:gd name="T16" fmla="*/ 0 h 65"/>
                  <a:gd name="T17" fmla="*/ 340 w 340"/>
                  <a:gd name="T18" fmla="*/ 65 h 65"/>
                </a:gdLst>
                <a:ahLst/>
                <a:cxnLst>
                  <a:cxn ang="T10">
                    <a:pos x="T0" y="T1"/>
                  </a:cxn>
                  <a:cxn ang="T11">
                    <a:pos x="T2" y="T3"/>
                  </a:cxn>
                  <a:cxn ang="T12">
                    <a:pos x="T4" y="T5"/>
                  </a:cxn>
                  <a:cxn ang="T13">
                    <a:pos x="T6" y="T7"/>
                  </a:cxn>
                  <a:cxn ang="T14">
                    <a:pos x="T8" y="T9"/>
                  </a:cxn>
                </a:cxnLst>
                <a:rect l="T15" t="T16" r="T17" b="T18"/>
                <a:pathLst>
                  <a:path w="340" h="65">
                    <a:moveTo>
                      <a:pt x="0" y="0"/>
                    </a:moveTo>
                    <a:cubicBezTo>
                      <a:pt x="26" y="20"/>
                      <a:pt x="53" y="41"/>
                      <a:pt x="88" y="52"/>
                    </a:cubicBezTo>
                    <a:cubicBezTo>
                      <a:pt x="123" y="63"/>
                      <a:pt x="173" y="65"/>
                      <a:pt x="208" y="64"/>
                    </a:cubicBezTo>
                    <a:cubicBezTo>
                      <a:pt x="243" y="63"/>
                      <a:pt x="274" y="53"/>
                      <a:pt x="296" y="44"/>
                    </a:cubicBezTo>
                    <a:cubicBezTo>
                      <a:pt x="318" y="35"/>
                      <a:pt x="332" y="14"/>
                      <a:pt x="340" y="8"/>
                    </a:cubicBezTo>
                  </a:path>
                </a:pathLst>
              </a:custGeom>
              <a:noFill/>
              <a:ln w="25400">
                <a:solidFill>
                  <a:srgbClr val="ED181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0561" name="Freeform 15"/>
              <p:cNvSpPr>
                <a:spLocks/>
              </p:cNvSpPr>
              <p:nvPr/>
            </p:nvSpPr>
            <p:spPr bwMode="auto">
              <a:xfrm>
                <a:off x="3412" y="1286"/>
                <a:ext cx="360" cy="58"/>
              </a:xfrm>
              <a:custGeom>
                <a:avLst/>
                <a:gdLst>
                  <a:gd name="T0" fmla="*/ 0 w 360"/>
                  <a:gd name="T1" fmla="*/ 50 h 58"/>
                  <a:gd name="T2" fmla="*/ 80 w 360"/>
                  <a:gd name="T3" fmla="*/ 18 h 58"/>
                  <a:gd name="T4" fmla="*/ 164 w 360"/>
                  <a:gd name="T5" fmla="*/ 2 h 58"/>
                  <a:gd name="T6" fmla="*/ 244 w 360"/>
                  <a:gd name="T7" fmla="*/ 6 h 58"/>
                  <a:gd name="T8" fmla="*/ 324 w 360"/>
                  <a:gd name="T9" fmla="*/ 26 h 58"/>
                  <a:gd name="T10" fmla="*/ 360 w 360"/>
                  <a:gd name="T11" fmla="*/ 58 h 58"/>
                  <a:gd name="T12" fmla="*/ 0 60000 65536"/>
                  <a:gd name="T13" fmla="*/ 0 60000 65536"/>
                  <a:gd name="T14" fmla="*/ 0 60000 65536"/>
                  <a:gd name="T15" fmla="*/ 0 60000 65536"/>
                  <a:gd name="T16" fmla="*/ 0 60000 65536"/>
                  <a:gd name="T17" fmla="*/ 0 60000 65536"/>
                  <a:gd name="T18" fmla="*/ 0 w 360"/>
                  <a:gd name="T19" fmla="*/ 0 h 58"/>
                  <a:gd name="T20" fmla="*/ 360 w 360"/>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360" h="58">
                    <a:moveTo>
                      <a:pt x="0" y="50"/>
                    </a:moveTo>
                    <a:cubicBezTo>
                      <a:pt x="26" y="38"/>
                      <a:pt x="53" y="26"/>
                      <a:pt x="80" y="18"/>
                    </a:cubicBezTo>
                    <a:cubicBezTo>
                      <a:pt x="107" y="10"/>
                      <a:pt x="137" y="4"/>
                      <a:pt x="164" y="2"/>
                    </a:cubicBezTo>
                    <a:cubicBezTo>
                      <a:pt x="191" y="0"/>
                      <a:pt x="217" y="2"/>
                      <a:pt x="244" y="6"/>
                    </a:cubicBezTo>
                    <a:cubicBezTo>
                      <a:pt x="271" y="10"/>
                      <a:pt x="305" y="17"/>
                      <a:pt x="324" y="26"/>
                    </a:cubicBezTo>
                    <a:cubicBezTo>
                      <a:pt x="343" y="35"/>
                      <a:pt x="351" y="46"/>
                      <a:pt x="360" y="58"/>
                    </a:cubicBezTo>
                  </a:path>
                </a:pathLst>
              </a:custGeom>
              <a:noFill/>
              <a:ln w="25400">
                <a:solidFill>
                  <a:srgbClr val="ED181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150534" name="Text Box 16"/>
            <p:cNvSpPr txBox="1">
              <a:spLocks noChangeArrowheads="1"/>
            </p:cNvSpPr>
            <p:nvPr/>
          </p:nvSpPr>
          <p:spPr bwMode="auto">
            <a:xfrm>
              <a:off x="3410" y="1022"/>
              <a:ext cx="400"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latin typeface="Calibri" pitchFamily="34" charset="0"/>
                </a:rPr>
                <a:t>Ori C</a:t>
              </a:r>
            </a:p>
          </p:txBody>
        </p:sp>
        <p:grpSp>
          <p:nvGrpSpPr>
            <p:cNvPr id="150535" name="Group 33"/>
            <p:cNvGrpSpPr>
              <a:grpSpLocks/>
            </p:cNvGrpSpPr>
            <p:nvPr/>
          </p:nvGrpSpPr>
          <p:grpSpPr bwMode="auto">
            <a:xfrm>
              <a:off x="2112" y="2720"/>
              <a:ext cx="1048" cy="1224"/>
              <a:chOff x="1512" y="2592"/>
              <a:chExt cx="1048" cy="1224"/>
            </a:xfrm>
          </p:grpSpPr>
          <p:sp>
            <p:nvSpPr>
              <p:cNvPr id="150549" name="Oval 8"/>
              <p:cNvSpPr>
                <a:spLocks noChangeArrowheads="1"/>
              </p:cNvSpPr>
              <p:nvPr/>
            </p:nvSpPr>
            <p:spPr bwMode="auto">
              <a:xfrm>
                <a:off x="1512" y="2592"/>
                <a:ext cx="1048" cy="1224"/>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grpSp>
            <p:nvGrpSpPr>
              <p:cNvPr id="150550" name="Group 27"/>
              <p:cNvGrpSpPr>
                <a:grpSpLocks/>
              </p:cNvGrpSpPr>
              <p:nvPr/>
            </p:nvGrpSpPr>
            <p:grpSpPr bwMode="auto">
              <a:xfrm>
                <a:off x="1555" y="2990"/>
                <a:ext cx="962" cy="787"/>
                <a:chOff x="1555" y="2990"/>
                <a:chExt cx="962" cy="787"/>
              </a:xfrm>
            </p:grpSpPr>
            <p:sp>
              <p:nvSpPr>
                <p:cNvPr id="150553" name="Freeform 21"/>
                <p:cNvSpPr>
                  <a:spLocks/>
                </p:cNvSpPr>
                <p:nvPr/>
              </p:nvSpPr>
              <p:spPr bwMode="auto">
                <a:xfrm>
                  <a:off x="1555" y="3012"/>
                  <a:ext cx="962" cy="765"/>
                </a:xfrm>
                <a:custGeom>
                  <a:avLst/>
                  <a:gdLst>
                    <a:gd name="T0" fmla="*/ 25 w 962"/>
                    <a:gd name="T1" fmla="*/ 0 h 765"/>
                    <a:gd name="T2" fmla="*/ 9 w 962"/>
                    <a:gd name="T3" fmla="*/ 84 h 765"/>
                    <a:gd name="T4" fmla="*/ 1 w 962"/>
                    <a:gd name="T5" fmla="*/ 160 h 765"/>
                    <a:gd name="T6" fmla="*/ 5 w 962"/>
                    <a:gd name="T7" fmla="*/ 236 h 765"/>
                    <a:gd name="T8" fmla="*/ 13 w 962"/>
                    <a:gd name="T9" fmla="*/ 312 h 765"/>
                    <a:gd name="T10" fmla="*/ 41 w 962"/>
                    <a:gd name="T11" fmla="*/ 432 h 765"/>
                    <a:gd name="T12" fmla="*/ 77 w 962"/>
                    <a:gd name="T13" fmla="*/ 496 h 765"/>
                    <a:gd name="T14" fmla="*/ 117 w 962"/>
                    <a:gd name="T15" fmla="*/ 576 h 765"/>
                    <a:gd name="T16" fmla="*/ 201 w 962"/>
                    <a:gd name="T17" fmla="*/ 648 h 765"/>
                    <a:gd name="T18" fmla="*/ 269 w 962"/>
                    <a:gd name="T19" fmla="*/ 692 h 765"/>
                    <a:gd name="T20" fmla="*/ 349 w 962"/>
                    <a:gd name="T21" fmla="*/ 736 h 765"/>
                    <a:gd name="T22" fmla="*/ 437 w 962"/>
                    <a:gd name="T23" fmla="*/ 760 h 765"/>
                    <a:gd name="T24" fmla="*/ 521 w 962"/>
                    <a:gd name="T25" fmla="*/ 760 h 765"/>
                    <a:gd name="T26" fmla="*/ 609 w 962"/>
                    <a:gd name="T27" fmla="*/ 732 h 765"/>
                    <a:gd name="T28" fmla="*/ 701 w 962"/>
                    <a:gd name="T29" fmla="*/ 696 h 765"/>
                    <a:gd name="T30" fmla="*/ 777 w 962"/>
                    <a:gd name="T31" fmla="*/ 632 h 765"/>
                    <a:gd name="T32" fmla="*/ 865 w 962"/>
                    <a:gd name="T33" fmla="*/ 540 h 765"/>
                    <a:gd name="T34" fmla="*/ 897 w 962"/>
                    <a:gd name="T35" fmla="*/ 468 h 765"/>
                    <a:gd name="T36" fmla="*/ 925 w 962"/>
                    <a:gd name="T37" fmla="*/ 412 h 765"/>
                    <a:gd name="T38" fmla="*/ 945 w 962"/>
                    <a:gd name="T39" fmla="*/ 348 h 765"/>
                    <a:gd name="T40" fmla="*/ 953 w 962"/>
                    <a:gd name="T41" fmla="*/ 292 h 765"/>
                    <a:gd name="T42" fmla="*/ 961 w 962"/>
                    <a:gd name="T43" fmla="*/ 224 h 765"/>
                    <a:gd name="T44" fmla="*/ 957 w 962"/>
                    <a:gd name="T45" fmla="*/ 148 h 765"/>
                    <a:gd name="T46" fmla="*/ 949 w 962"/>
                    <a:gd name="T47" fmla="*/ 96 h 765"/>
                    <a:gd name="T48" fmla="*/ 945 w 962"/>
                    <a:gd name="T49" fmla="*/ 40 h 765"/>
                    <a:gd name="T50" fmla="*/ 933 w 962"/>
                    <a:gd name="T51" fmla="*/ 4 h 7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62"/>
                    <a:gd name="T79" fmla="*/ 0 h 765"/>
                    <a:gd name="T80" fmla="*/ 962 w 962"/>
                    <a:gd name="T81" fmla="*/ 765 h 7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62" h="765">
                      <a:moveTo>
                        <a:pt x="25" y="0"/>
                      </a:moveTo>
                      <a:cubicBezTo>
                        <a:pt x="19" y="28"/>
                        <a:pt x="13" y="57"/>
                        <a:pt x="9" y="84"/>
                      </a:cubicBezTo>
                      <a:cubicBezTo>
                        <a:pt x="5" y="111"/>
                        <a:pt x="2" y="135"/>
                        <a:pt x="1" y="160"/>
                      </a:cubicBezTo>
                      <a:cubicBezTo>
                        <a:pt x="0" y="185"/>
                        <a:pt x="3" y="211"/>
                        <a:pt x="5" y="236"/>
                      </a:cubicBezTo>
                      <a:cubicBezTo>
                        <a:pt x="7" y="261"/>
                        <a:pt x="7" y="279"/>
                        <a:pt x="13" y="312"/>
                      </a:cubicBezTo>
                      <a:cubicBezTo>
                        <a:pt x="19" y="345"/>
                        <a:pt x="30" y="401"/>
                        <a:pt x="41" y="432"/>
                      </a:cubicBezTo>
                      <a:cubicBezTo>
                        <a:pt x="52" y="463"/>
                        <a:pt x="64" y="472"/>
                        <a:pt x="77" y="496"/>
                      </a:cubicBezTo>
                      <a:cubicBezTo>
                        <a:pt x="90" y="520"/>
                        <a:pt x="96" y="551"/>
                        <a:pt x="117" y="576"/>
                      </a:cubicBezTo>
                      <a:cubicBezTo>
                        <a:pt x="138" y="601"/>
                        <a:pt x="176" y="629"/>
                        <a:pt x="201" y="648"/>
                      </a:cubicBezTo>
                      <a:cubicBezTo>
                        <a:pt x="226" y="667"/>
                        <a:pt x="244" y="677"/>
                        <a:pt x="269" y="692"/>
                      </a:cubicBezTo>
                      <a:cubicBezTo>
                        <a:pt x="294" y="707"/>
                        <a:pt x="321" y="725"/>
                        <a:pt x="349" y="736"/>
                      </a:cubicBezTo>
                      <a:cubicBezTo>
                        <a:pt x="377" y="747"/>
                        <a:pt x="408" y="756"/>
                        <a:pt x="437" y="760"/>
                      </a:cubicBezTo>
                      <a:cubicBezTo>
                        <a:pt x="466" y="764"/>
                        <a:pt x="492" y="765"/>
                        <a:pt x="521" y="760"/>
                      </a:cubicBezTo>
                      <a:cubicBezTo>
                        <a:pt x="550" y="755"/>
                        <a:pt x="579" y="743"/>
                        <a:pt x="609" y="732"/>
                      </a:cubicBezTo>
                      <a:cubicBezTo>
                        <a:pt x="639" y="721"/>
                        <a:pt x="673" y="713"/>
                        <a:pt x="701" y="696"/>
                      </a:cubicBezTo>
                      <a:cubicBezTo>
                        <a:pt x="729" y="679"/>
                        <a:pt x="750" y="658"/>
                        <a:pt x="777" y="632"/>
                      </a:cubicBezTo>
                      <a:cubicBezTo>
                        <a:pt x="804" y="606"/>
                        <a:pt x="845" y="567"/>
                        <a:pt x="865" y="540"/>
                      </a:cubicBezTo>
                      <a:cubicBezTo>
                        <a:pt x="885" y="513"/>
                        <a:pt x="887" y="489"/>
                        <a:pt x="897" y="468"/>
                      </a:cubicBezTo>
                      <a:cubicBezTo>
                        <a:pt x="907" y="447"/>
                        <a:pt x="917" y="432"/>
                        <a:pt x="925" y="412"/>
                      </a:cubicBezTo>
                      <a:cubicBezTo>
                        <a:pt x="933" y="392"/>
                        <a:pt x="940" y="368"/>
                        <a:pt x="945" y="348"/>
                      </a:cubicBezTo>
                      <a:cubicBezTo>
                        <a:pt x="950" y="328"/>
                        <a:pt x="950" y="313"/>
                        <a:pt x="953" y="292"/>
                      </a:cubicBezTo>
                      <a:cubicBezTo>
                        <a:pt x="956" y="271"/>
                        <a:pt x="960" y="248"/>
                        <a:pt x="961" y="224"/>
                      </a:cubicBezTo>
                      <a:cubicBezTo>
                        <a:pt x="962" y="200"/>
                        <a:pt x="959" y="169"/>
                        <a:pt x="957" y="148"/>
                      </a:cubicBezTo>
                      <a:cubicBezTo>
                        <a:pt x="955" y="127"/>
                        <a:pt x="951" y="114"/>
                        <a:pt x="949" y="96"/>
                      </a:cubicBezTo>
                      <a:cubicBezTo>
                        <a:pt x="947" y="78"/>
                        <a:pt x="948" y="55"/>
                        <a:pt x="945" y="40"/>
                      </a:cubicBezTo>
                      <a:cubicBezTo>
                        <a:pt x="942" y="25"/>
                        <a:pt x="936" y="13"/>
                        <a:pt x="933" y="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0554" name="Freeform 23"/>
                <p:cNvSpPr>
                  <a:spLocks/>
                </p:cNvSpPr>
                <p:nvPr/>
              </p:nvSpPr>
              <p:spPr bwMode="auto">
                <a:xfrm>
                  <a:off x="2192" y="2994"/>
                  <a:ext cx="292" cy="242"/>
                </a:xfrm>
                <a:custGeom>
                  <a:avLst/>
                  <a:gdLst>
                    <a:gd name="T0" fmla="*/ 292 w 292"/>
                    <a:gd name="T1" fmla="*/ 14 h 242"/>
                    <a:gd name="T2" fmla="*/ 256 w 292"/>
                    <a:gd name="T3" fmla="*/ 2 h 242"/>
                    <a:gd name="T4" fmla="*/ 224 w 292"/>
                    <a:gd name="T5" fmla="*/ 2 h 242"/>
                    <a:gd name="T6" fmla="*/ 196 w 292"/>
                    <a:gd name="T7" fmla="*/ 10 h 242"/>
                    <a:gd name="T8" fmla="*/ 176 w 292"/>
                    <a:gd name="T9" fmla="*/ 50 h 242"/>
                    <a:gd name="T10" fmla="*/ 160 w 292"/>
                    <a:gd name="T11" fmla="*/ 90 h 242"/>
                    <a:gd name="T12" fmla="*/ 148 w 292"/>
                    <a:gd name="T13" fmla="*/ 118 h 242"/>
                    <a:gd name="T14" fmla="*/ 132 w 292"/>
                    <a:gd name="T15" fmla="*/ 138 h 242"/>
                    <a:gd name="T16" fmla="*/ 112 w 292"/>
                    <a:gd name="T17" fmla="*/ 162 h 242"/>
                    <a:gd name="T18" fmla="*/ 80 w 292"/>
                    <a:gd name="T19" fmla="*/ 194 h 242"/>
                    <a:gd name="T20" fmla="*/ 32 w 292"/>
                    <a:gd name="T21" fmla="*/ 222 h 242"/>
                    <a:gd name="T22" fmla="*/ 0 w 292"/>
                    <a:gd name="T23" fmla="*/ 242 h 2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2"/>
                    <a:gd name="T37" fmla="*/ 0 h 242"/>
                    <a:gd name="T38" fmla="*/ 292 w 292"/>
                    <a:gd name="T39" fmla="*/ 242 h 2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2" h="242">
                      <a:moveTo>
                        <a:pt x="292" y="14"/>
                      </a:moveTo>
                      <a:cubicBezTo>
                        <a:pt x="279" y="9"/>
                        <a:pt x="267" y="4"/>
                        <a:pt x="256" y="2"/>
                      </a:cubicBezTo>
                      <a:cubicBezTo>
                        <a:pt x="245" y="0"/>
                        <a:pt x="234" y="1"/>
                        <a:pt x="224" y="2"/>
                      </a:cubicBezTo>
                      <a:cubicBezTo>
                        <a:pt x="214" y="3"/>
                        <a:pt x="204" y="2"/>
                        <a:pt x="196" y="10"/>
                      </a:cubicBezTo>
                      <a:cubicBezTo>
                        <a:pt x="188" y="18"/>
                        <a:pt x="182" y="37"/>
                        <a:pt x="176" y="50"/>
                      </a:cubicBezTo>
                      <a:cubicBezTo>
                        <a:pt x="170" y="63"/>
                        <a:pt x="165" y="79"/>
                        <a:pt x="160" y="90"/>
                      </a:cubicBezTo>
                      <a:cubicBezTo>
                        <a:pt x="155" y="101"/>
                        <a:pt x="153" y="110"/>
                        <a:pt x="148" y="118"/>
                      </a:cubicBezTo>
                      <a:cubicBezTo>
                        <a:pt x="143" y="126"/>
                        <a:pt x="138" y="131"/>
                        <a:pt x="132" y="138"/>
                      </a:cubicBezTo>
                      <a:cubicBezTo>
                        <a:pt x="126" y="145"/>
                        <a:pt x="121" y="153"/>
                        <a:pt x="112" y="162"/>
                      </a:cubicBezTo>
                      <a:cubicBezTo>
                        <a:pt x="103" y="171"/>
                        <a:pt x="93" y="184"/>
                        <a:pt x="80" y="194"/>
                      </a:cubicBezTo>
                      <a:cubicBezTo>
                        <a:pt x="67" y="204"/>
                        <a:pt x="45" y="214"/>
                        <a:pt x="32" y="222"/>
                      </a:cubicBezTo>
                      <a:cubicBezTo>
                        <a:pt x="19" y="230"/>
                        <a:pt x="9" y="236"/>
                        <a:pt x="0" y="242"/>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0555" name="Freeform 24"/>
                <p:cNvSpPr>
                  <a:spLocks/>
                </p:cNvSpPr>
                <p:nvPr/>
              </p:nvSpPr>
              <p:spPr bwMode="auto">
                <a:xfrm>
                  <a:off x="1592" y="2990"/>
                  <a:ext cx="600" cy="283"/>
                </a:xfrm>
                <a:custGeom>
                  <a:avLst/>
                  <a:gdLst>
                    <a:gd name="T0" fmla="*/ 600 w 600"/>
                    <a:gd name="T1" fmla="*/ 246 h 283"/>
                    <a:gd name="T2" fmla="*/ 528 w 600"/>
                    <a:gd name="T3" fmla="*/ 270 h 283"/>
                    <a:gd name="T4" fmla="*/ 444 w 600"/>
                    <a:gd name="T5" fmla="*/ 282 h 283"/>
                    <a:gd name="T6" fmla="*/ 400 w 600"/>
                    <a:gd name="T7" fmla="*/ 278 h 283"/>
                    <a:gd name="T8" fmla="*/ 352 w 600"/>
                    <a:gd name="T9" fmla="*/ 270 h 283"/>
                    <a:gd name="T10" fmla="*/ 292 w 600"/>
                    <a:gd name="T11" fmla="*/ 250 h 283"/>
                    <a:gd name="T12" fmla="*/ 244 w 600"/>
                    <a:gd name="T13" fmla="*/ 230 h 283"/>
                    <a:gd name="T14" fmla="*/ 208 w 600"/>
                    <a:gd name="T15" fmla="*/ 206 h 283"/>
                    <a:gd name="T16" fmla="*/ 184 w 600"/>
                    <a:gd name="T17" fmla="*/ 182 h 283"/>
                    <a:gd name="T18" fmla="*/ 160 w 600"/>
                    <a:gd name="T19" fmla="*/ 158 h 283"/>
                    <a:gd name="T20" fmla="*/ 132 w 600"/>
                    <a:gd name="T21" fmla="*/ 114 h 283"/>
                    <a:gd name="T22" fmla="*/ 116 w 600"/>
                    <a:gd name="T23" fmla="*/ 66 h 283"/>
                    <a:gd name="T24" fmla="*/ 108 w 600"/>
                    <a:gd name="T25" fmla="*/ 42 h 283"/>
                    <a:gd name="T26" fmla="*/ 80 w 600"/>
                    <a:gd name="T27" fmla="*/ 14 h 283"/>
                    <a:gd name="T28" fmla="*/ 48 w 600"/>
                    <a:gd name="T29" fmla="*/ 6 h 283"/>
                    <a:gd name="T30" fmla="*/ 24 w 600"/>
                    <a:gd name="T31" fmla="*/ 6 h 283"/>
                    <a:gd name="T32" fmla="*/ 0 w 600"/>
                    <a:gd name="T33" fmla="*/ 2 h 2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0"/>
                    <a:gd name="T52" fmla="*/ 0 h 283"/>
                    <a:gd name="T53" fmla="*/ 600 w 600"/>
                    <a:gd name="T54" fmla="*/ 283 h 2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0" h="283">
                      <a:moveTo>
                        <a:pt x="600" y="246"/>
                      </a:moveTo>
                      <a:cubicBezTo>
                        <a:pt x="577" y="255"/>
                        <a:pt x="554" y="264"/>
                        <a:pt x="528" y="270"/>
                      </a:cubicBezTo>
                      <a:cubicBezTo>
                        <a:pt x="502" y="276"/>
                        <a:pt x="465" y="281"/>
                        <a:pt x="444" y="282"/>
                      </a:cubicBezTo>
                      <a:cubicBezTo>
                        <a:pt x="423" y="283"/>
                        <a:pt x="415" y="280"/>
                        <a:pt x="400" y="278"/>
                      </a:cubicBezTo>
                      <a:cubicBezTo>
                        <a:pt x="385" y="276"/>
                        <a:pt x="370" y="275"/>
                        <a:pt x="352" y="270"/>
                      </a:cubicBezTo>
                      <a:cubicBezTo>
                        <a:pt x="334" y="265"/>
                        <a:pt x="310" y="257"/>
                        <a:pt x="292" y="250"/>
                      </a:cubicBezTo>
                      <a:cubicBezTo>
                        <a:pt x="274" y="243"/>
                        <a:pt x="258" y="237"/>
                        <a:pt x="244" y="230"/>
                      </a:cubicBezTo>
                      <a:cubicBezTo>
                        <a:pt x="230" y="223"/>
                        <a:pt x="218" y="214"/>
                        <a:pt x="208" y="206"/>
                      </a:cubicBezTo>
                      <a:cubicBezTo>
                        <a:pt x="198" y="198"/>
                        <a:pt x="192" y="190"/>
                        <a:pt x="184" y="182"/>
                      </a:cubicBezTo>
                      <a:cubicBezTo>
                        <a:pt x="176" y="174"/>
                        <a:pt x="169" y="169"/>
                        <a:pt x="160" y="158"/>
                      </a:cubicBezTo>
                      <a:cubicBezTo>
                        <a:pt x="151" y="147"/>
                        <a:pt x="139" y="129"/>
                        <a:pt x="132" y="114"/>
                      </a:cubicBezTo>
                      <a:cubicBezTo>
                        <a:pt x="125" y="99"/>
                        <a:pt x="120" y="78"/>
                        <a:pt x="116" y="66"/>
                      </a:cubicBezTo>
                      <a:cubicBezTo>
                        <a:pt x="112" y="54"/>
                        <a:pt x="114" y="51"/>
                        <a:pt x="108" y="42"/>
                      </a:cubicBezTo>
                      <a:cubicBezTo>
                        <a:pt x="102" y="33"/>
                        <a:pt x="90" y="20"/>
                        <a:pt x="80" y="14"/>
                      </a:cubicBezTo>
                      <a:cubicBezTo>
                        <a:pt x="70" y="8"/>
                        <a:pt x="57" y="7"/>
                        <a:pt x="48" y="6"/>
                      </a:cubicBezTo>
                      <a:cubicBezTo>
                        <a:pt x="39" y="5"/>
                        <a:pt x="32" y="7"/>
                        <a:pt x="24" y="6"/>
                      </a:cubicBezTo>
                      <a:cubicBezTo>
                        <a:pt x="16" y="5"/>
                        <a:pt x="7" y="0"/>
                        <a:pt x="0" y="2"/>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0556" name="Freeform 25"/>
                <p:cNvSpPr>
                  <a:spLocks/>
                </p:cNvSpPr>
                <p:nvPr/>
              </p:nvSpPr>
              <p:spPr bwMode="auto">
                <a:xfrm>
                  <a:off x="1576" y="2992"/>
                  <a:ext cx="20" cy="28"/>
                </a:xfrm>
                <a:custGeom>
                  <a:avLst/>
                  <a:gdLst>
                    <a:gd name="T0" fmla="*/ 20 w 20"/>
                    <a:gd name="T1" fmla="*/ 0 h 28"/>
                    <a:gd name="T2" fmla="*/ 0 w 20"/>
                    <a:gd name="T3" fmla="*/ 28 h 28"/>
                    <a:gd name="T4" fmla="*/ 0 60000 65536"/>
                    <a:gd name="T5" fmla="*/ 0 60000 65536"/>
                    <a:gd name="T6" fmla="*/ 0 w 20"/>
                    <a:gd name="T7" fmla="*/ 0 h 28"/>
                    <a:gd name="T8" fmla="*/ 20 w 20"/>
                    <a:gd name="T9" fmla="*/ 28 h 28"/>
                  </a:gdLst>
                  <a:ahLst/>
                  <a:cxnLst>
                    <a:cxn ang="T4">
                      <a:pos x="T0" y="T1"/>
                    </a:cxn>
                    <a:cxn ang="T5">
                      <a:pos x="T2" y="T3"/>
                    </a:cxn>
                  </a:cxnLst>
                  <a:rect l="T6" t="T7" r="T8" b="T9"/>
                  <a:pathLst>
                    <a:path w="20" h="28">
                      <a:moveTo>
                        <a:pt x="20" y="0"/>
                      </a:moveTo>
                      <a:cubicBezTo>
                        <a:pt x="12" y="10"/>
                        <a:pt x="4" y="21"/>
                        <a:pt x="0" y="28"/>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0557" name="Freeform 26"/>
                <p:cNvSpPr>
                  <a:spLocks/>
                </p:cNvSpPr>
                <p:nvPr/>
              </p:nvSpPr>
              <p:spPr bwMode="auto">
                <a:xfrm>
                  <a:off x="2480" y="3000"/>
                  <a:ext cx="16" cy="32"/>
                </a:xfrm>
                <a:custGeom>
                  <a:avLst/>
                  <a:gdLst>
                    <a:gd name="T0" fmla="*/ 0 w 16"/>
                    <a:gd name="T1" fmla="*/ 0 h 32"/>
                    <a:gd name="T2" fmla="*/ 16 w 16"/>
                    <a:gd name="T3" fmla="*/ 32 h 32"/>
                    <a:gd name="T4" fmla="*/ 0 60000 65536"/>
                    <a:gd name="T5" fmla="*/ 0 60000 65536"/>
                    <a:gd name="T6" fmla="*/ 0 w 16"/>
                    <a:gd name="T7" fmla="*/ 0 h 32"/>
                    <a:gd name="T8" fmla="*/ 16 w 16"/>
                    <a:gd name="T9" fmla="*/ 32 h 32"/>
                  </a:gdLst>
                  <a:ahLst/>
                  <a:cxnLst>
                    <a:cxn ang="T4">
                      <a:pos x="T0" y="T1"/>
                    </a:cxn>
                    <a:cxn ang="T5">
                      <a:pos x="T2" y="T3"/>
                    </a:cxn>
                  </a:cxnLst>
                  <a:rect l="T6" t="T7" r="T8" b="T9"/>
                  <a:pathLst>
                    <a:path w="16" h="32">
                      <a:moveTo>
                        <a:pt x="0" y="0"/>
                      </a:moveTo>
                      <a:cubicBezTo>
                        <a:pt x="0" y="0"/>
                        <a:pt x="8" y="16"/>
                        <a:pt x="16" y="32"/>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150551" name="Freeform 31"/>
              <p:cNvSpPr>
                <a:spLocks/>
              </p:cNvSpPr>
              <p:nvPr/>
            </p:nvSpPr>
            <p:spPr bwMode="auto">
              <a:xfrm>
                <a:off x="1716" y="2976"/>
                <a:ext cx="624" cy="254"/>
              </a:xfrm>
              <a:custGeom>
                <a:avLst/>
                <a:gdLst>
                  <a:gd name="T0" fmla="*/ 0 w 624"/>
                  <a:gd name="T1" fmla="*/ 0 h 254"/>
                  <a:gd name="T2" fmla="*/ 20 w 624"/>
                  <a:gd name="T3" fmla="*/ 60 h 254"/>
                  <a:gd name="T4" fmla="*/ 44 w 624"/>
                  <a:gd name="T5" fmla="*/ 100 h 254"/>
                  <a:gd name="T6" fmla="*/ 76 w 624"/>
                  <a:gd name="T7" fmla="*/ 152 h 254"/>
                  <a:gd name="T8" fmla="*/ 120 w 624"/>
                  <a:gd name="T9" fmla="*/ 188 h 254"/>
                  <a:gd name="T10" fmla="*/ 164 w 624"/>
                  <a:gd name="T11" fmla="*/ 208 h 254"/>
                  <a:gd name="T12" fmla="*/ 212 w 624"/>
                  <a:gd name="T13" fmla="*/ 236 h 254"/>
                  <a:gd name="T14" fmla="*/ 272 w 624"/>
                  <a:gd name="T15" fmla="*/ 248 h 254"/>
                  <a:gd name="T16" fmla="*/ 332 w 624"/>
                  <a:gd name="T17" fmla="*/ 252 h 254"/>
                  <a:gd name="T18" fmla="*/ 396 w 624"/>
                  <a:gd name="T19" fmla="*/ 236 h 254"/>
                  <a:gd name="T20" fmla="*/ 476 w 624"/>
                  <a:gd name="T21" fmla="*/ 216 h 254"/>
                  <a:gd name="T22" fmla="*/ 516 w 624"/>
                  <a:gd name="T23" fmla="*/ 188 h 254"/>
                  <a:gd name="T24" fmla="*/ 540 w 624"/>
                  <a:gd name="T25" fmla="*/ 168 h 254"/>
                  <a:gd name="T26" fmla="*/ 564 w 624"/>
                  <a:gd name="T27" fmla="*/ 144 h 254"/>
                  <a:gd name="T28" fmla="*/ 588 w 624"/>
                  <a:gd name="T29" fmla="*/ 112 h 254"/>
                  <a:gd name="T30" fmla="*/ 600 w 624"/>
                  <a:gd name="T31" fmla="*/ 84 h 254"/>
                  <a:gd name="T32" fmla="*/ 608 w 624"/>
                  <a:gd name="T33" fmla="*/ 60 h 254"/>
                  <a:gd name="T34" fmla="*/ 624 w 624"/>
                  <a:gd name="T35" fmla="*/ 20 h 2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4"/>
                  <a:gd name="T55" fmla="*/ 0 h 254"/>
                  <a:gd name="T56" fmla="*/ 624 w 624"/>
                  <a:gd name="T57" fmla="*/ 254 h 2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4" h="254">
                    <a:moveTo>
                      <a:pt x="0" y="0"/>
                    </a:moveTo>
                    <a:cubicBezTo>
                      <a:pt x="6" y="21"/>
                      <a:pt x="13" y="43"/>
                      <a:pt x="20" y="60"/>
                    </a:cubicBezTo>
                    <a:cubicBezTo>
                      <a:pt x="27" y="77"/>
                      <a:pt x="35" y="85"/>
                      <a:pt x="44" y="100"/>
                    </a:cubicBezTo>
                    <a:cubicBezTo>
                      <a:pt x="53" y="115"/>
                      <a:pt x="63" y="137"/>
                      <a:pt x="76" y="152"/>
                    </a:cubicBezTo>
                    <a:cubicBezTo>
                      <a:pt x="89" y="167"/>
                      <a:pt x="105" y="179"/>
                      <a:pt x="120" y="188"/>
                    </a:cubicBezTo>
                    <a:cubicBezTo>
                      <a:pt x="135" y="197"/>
                      <a:pt x="149" y="200"/>
                      <a:pt x="164" y="208"/>
                    </a:cubicBezTo>
                    <a:cubicBezTo>
                      <a:pt x="179" y="216"/>
                      <a:pt x="194" y="229"/>
                      <a:pt x="212" y="236"/>
                    </a:cubicBezTo>
                    <a:cubicBezTo>
                      <a:pt x="230" y="243"/>
                      <a:pt x="252" y="245"/>
                      <a:pt x="272" y="248"/>
                    </a:cubicBezTo>
                    <a:cubicBezTo>
                      <a:pt x="292" y="251"/>
                      <a:pt x="311" y="254"/>
                      <a:pt x="332" y="252"/>
                    </a:cubicBezTo>
                    <a:cubicBezTo>
                      <a:pt x="353" y="250"/>
                      <a:pt x="372" y="242"/>
                      <a:pt x="396" y="236"/>
                    </a:cubicBezTo>
                    <a:cubicBezTo>
                      <a:pt x="420" y="230"/>
                      <a:pt x="456" y="224"/>
                      <a:pt x="476" y="216"/>
                    </a:cubicBezTo>
                    <a:cubicBezTo>
                      <a:pt x="496" y="208"/>
                      <a:pt x="505" y="196"/>
                      <a:pt x="516" y="188"/>
                    </a:cubicBezTo>
                    <a:cubicBezTo>
                      <a:pt x="527" y="180"/>
                      <a:pt x="532" y="175"/>
                      <a:pt x="540" y="168"/>
                    </a:cubicBezTo>
                    <a:cubicBezTo>
                      <a:pt x="548" y="161"/>
                      <a:pt x="556" y="153"/>
                      <a:pt x="564" y="144"/>
                    </a:cubicBezTo>
                    <a:cubicBezTo>
                      <a:pt x="572" y="135"/>
                      <a:pt x="582" y="122"/>
                      <a:pt x="588" y="112"/>
                    </a:cubicBezTo>
                    <a:cubicBezTo>
                      <a:pt x="594" y="102"/>
                      <a:pt x="597" y="93"/>
                      <a:pt x="600" y="84"/>
                    </a:cubicBezTo>
                    <a:cubicBezTo>
                      <a:pt x="603" y="75"/>
                      <a:pt x="604" y="71"/>
                      <a:pt x="608" y="60"/>
                    </a:cubicBezTo>
                    <a:cubicBezTo>
                      <a:pt x="612" y="49"/>
                      <a:pt x="621" y="27"/>
                      <a:pt x="624" y="20"/>
                    </a:cubicBezTo>
                  </a:path>
                </a:pathLst>
              </a:custGeom>
              <a:noFill/>
              <a:ln w="25400">
                <a:solidFill>
                  <a:srgbClr val="ED181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0552" name="Freeform 32"/>
              <p:cNvSpPr>
                <a:spLocks/>
              </p:cNvSpPr>
              <p:nvPr/>
            </p:nvSpPr>
            <p:spPr bwMode="auto">
              <a:xfrm>
                <a:off x="1668" y="2635"/>
                <a:ext cx="752" cy="221"/>
              </a:xfrm>
              <a:custGeom>
                <a:avLst/>
                <a:gdLst>
                  <a:gd name="T0" fmla="*/ 0 w 752"/>
                  <a:gd name="T1" fmla="*/ 217 h 221"/>
                  <a:gd name="T2" fmla="*/ 52 w 752"/>
                  <a:gd name="T3" fmla="*/ 137 h 221"/>
                  <a:gd name="T4" fmla="*/ 104 w 752"/>
                  <a:gd name="T5" fmla="*/ 101 h 221"/>
                  <a:gd name="T6" fmla="*/ 148 w 752"/>
                  <a:gd name="T7" fmla="*/ 65 h 221"/>
                  <a:gd name="T8" fmla="*/ 212 w 752"/>
                  <a:gd name="T9" fmla="*/ 37 h 221"/>
                  <a:gd name="T10" fmla="*/ 280 w 752"/>
                  <a:gd name="T11" fmla="*/ 9 h 221"/>
                  <a:gd name="T12" fmla="*/ 344 w 752"/>
                  <a:gd name="T13" fmla="*/ 5 h 221"/>
                  <a:gd name="T14" fmla="*/ 396 w 752"/>
                  <a:gd name="T15" fmla="*/ 1 h 221"/>
                  <a:gd name="T16" fmla="*/ 452 w 752"/>
                  <a:gd name="T17" fmla="*/ 13 h 221"/>
                  <a:gd name="T18" fmla="*/ 512 w 752"/>
                  <a:gd name="T19" fmla="*/ 33 h 221"/>
                  <a:gd name="T20" fmla="*/ 580 w 752"/>
                  <a:gd name="T21" fmla="*/ 57 h 221"/>
                  <a:gd name="T22" fmla="*/ 636 w 752"/>
                  <a:gd name="T23" fmla="*/ 101 h 221"/>
                  <a:gd name="T24" fmla="*/ 672 w 752"/>
                  <a:gd name="T25" fmla="*/ 137 h 221"/>
                  <a:gd name="T26" fmla="*/ 704 w 752"/>
                  <a:gd name="T27" fmla="*/ 169 h 221"/>
                  <a:gd name="T28" fmla="*/ 728 w 752"/>
                  <a:gd name="T29" fmla="*/ 197 h 221"/>
                  <a:gd name="T30" fmla="*/ 752 w 752"/>
                  <a:gd name="T31" fmla="*/ 221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2"/>
                  <a:gd name="T49" fmla="*/ 0 h 221"/>
                  <a:gd name="T50" fmla="*/ 752 w 752"/>
                  <a:gd name="T51" fmla="*/ 221 h 2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2" h="221">
                    <a:moveTo>
                      <a:pt x="0" y="217"/>
                    </a:moveTo>
                    <a:cubicBezTo>
                      <a:pt x="17" y="186"/>
                      <a:pt x="35" y="156"/>
                      <a:pt x="52" y="137"/>
                    </a:cubicBezTo>
                    <a:cubicBezTo>
                      <a:pt x="69" y="118"/>
                      <a:pt x="88" y="113"/>
                      <a:pt x="104" y="101"/>
                    </a:cubicBezTo>
                    <a:cubicBezTo>
                      <a:pt x="120" y="89"/>
                      <a:pt x="130" y="76"/>
                      <a:pt x="148" y="65"/>
                    </a:cubicBezTo>
                    <a:cubicBezTo>
                      <a:pt x="166" y="54"/>
                      <a:pt x="190" y="46"/>
                      <a:pt x="212" y="37"/>
                    </a:cubicBezTo>
                    <a:cubicBezTo>
                      <a:pt x="234" y="28"/>
                      <a:pt x="258" y="14"/>
                      <a:pt x="280" y="9"/>
                    </a:cubicBezTo>
                    <a:cubicBezTo>
                      <a:pt x="302" y="4"/>
                      <a:pt x="325" y="6"/>
                      <a:pt x="344" y="5"/>
                    </a:cubicBezTo>
                    <a:cubicBezTo>
                      <a:pt x="363" y="4"/>
                      <a:pt x="378" y="0"/>
                      <a:pt x="396" y="1"/>
                    </a:cubicBezTo>
                    <a:cubicBezTo>
                      <a:pt x="414" y="2"/>
                      <a:pt x="433" y="8"/>
                      <a:pt x="452" y="13"/>
                    </a:cubicBezTo>
                    <a:cubicBezTo>
                      <a:pt x="471" y="18"/>
                      <a:pt x="491" y="26"/>
                      <a:pt x="512" y="33"/>
                    </a:cubicBezTo>
                    <a:cubicBezTo>
                      <a:pt x="533" y="40"/>
                      <a:pt x="559" y="46"/>
                      <a:pt x="580" y="57"/>
                    </a:cubicBezTo>
                    <a:cubicBezTo>
                      <a:pt x="601" y="68"/>
                      <a:pt x="621" y="88"/>
                      <a:pt x="636" y="101"/>
                    </a:cubicBezTo>
                    <a:cubicBezTo>
                      <a:pt x="651" y="114"/>
                      <a:pt x="661" y="126"/>
                      <a:pt x="672" y="137"/>
                    </a:cubicBezTo>
                    <a:cubicBezTo>
                      <a:pt x="683" y="148"/>
                      <a:pt x="695" y="159"/>
                      <a:pt x="704" y="169"/>
                    </a:cubicBezTo>
                    <a:cubicBezTo>
                      <a:pt x="713" y="179"/>
                      <a:pt x="720" y="188"/>
                      <a:pt x="728" y="197"/>
                    </a:cubicBezTo>
                    <a:cubicBezTo>
                      <a:pt x="736" y="206"/>
                      <a:pt x="748" y="216"/>
                      <a:pt x="752" y="221"/>
                    </a:cubicBezTo>
                  </a:path>
                </a:pathLst>
              </a:custGeom>
              <a:noFill/>
              <a:ln w="25400">
                <a:solidFill>
                  <a:srgbClr val="ED181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150536" name="Text Box 34"/>
            <p:cNvSpPr txBox="1">
              <a:spLocks noChangeArrowheads="1"/>
            </p:cNvSpPr>
            <p:nvPr/>
          </p:nvSpPr>
          <p:spPr bwMode="auto">
            <a:xfrm>
              <a:off x="838" y="2522"/>
              <a:ext cx="133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i="1">
                  <a:latin typeface="Calibri" pitchFamily="34" charset="0"/>
                </a:rPr>
                <a:t>E.coli</a:t>
              </a:r>
              <a:r>
                <a:rPr lang="en-US" sz="1600">
                  <a:latin typeface="Calibri" pitchFamily="34" charset="0"/>
                </a:rPr>
                <a:t> chromosome</a:t>
              </a:r>
            </a:p>
          </p:txBody>
        </p:sp>
        <p:sp>
          <p:nvSpPr>
            <p:cNvPr id="150537" name="Text Box 35"/>
            <p:cNvSpPr txBox="1">
              <a:spLocks noChangeArrowheads="1"/>
            </p:cNvSpPr>
            <p:nvPr/>
          </p:nvSpPr>
          <p:spPr bwMode="auto">
            <a:xfrm>
              <a:off x="3310" y="2586"/>
              <a:ext cx="215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Inititiation of replication at OriC</a:t>
              </a:r>
            </a:p>
          </p:txBody>
        </p:sp>
        <p:sp>
          <p:nvSpPr>
            <p:cNvPr id="150538" name="Text Box 36"/>
            <p:cNvSpPr txBox="1">
              <a:spLocks noChangeArrowheads="1"/>
            </p:cNvSpPr>
            <p:nvPr/>
          </p:nvSpPr>
          <p:spPr bwMode="auto">
            <a:xfrm>
              <a:off x="3262" y="3794"/>
              <a:ext cx="1679"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Bi-directional replication</a:t>
              </a:r>
            </a:p>
          </p:txBody>
        </p:sp>
        <p:sp>
          <p:nvSpPr>
            <p:cNvPr id="150539" name="Line 39"/>
            <p:cNvSpPr>
              <a:spLocks noChangeShapeType="1"/>
            </p:cNvSpPr>
            <p:nvPr/>
          </p:nvSpPr>
          <p:spPr bwMode="auto">
            <a:xfrm>
              <a:off x="2400" y="1899"/>
              <a:ext cx="35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50540" name="Line 40"/>
            <p:cNvSpPr>
              <a:spLocks noChangeShapeType="1"/>
            </p:cNvSpPr>
            <p:nvPr/>
          </p:nvSpPr>
          <p:spPr bwMode="auto">
            <a:xfrm flipH="1">
              <a:off x="4084" y="1580"/>
              <a:ext cx="332" cy="1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497" name="Text Box 41"/>
            <p:cNvSpPr txBox="1">
              <a:spLocks noChangeArrowheads="1"/>
            </p:cNvSpPr>
            <p:nvPr/>
          </p:nvSpPr>
          <p:spPr bwMode="auto">
            <a:xfrm>
              <a:off x="4446" y="1446"/>
              <a:ext cx="730" cy="194"/>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400" dirty="0">
                  <a:ln>
                    <a:solidFill>
                      <a:srgbClr val="000000"/>
                    </a:solidFill>
                  </a:ln>
                  <a:solidFill>
                    <a:schemeClr val="bg2"/>
                  </a:solidFill>
                  <a:latin typeface="+mn-lt"/>
                  <a:ea typeface="+mn-ea"/>
                </a:rPr>
                <a:t>Parental</a:t>
              </a:r>
              <a:r>
                <a:rPr lang="en-US" sz="1400" dirty="0">
                  <a:solidFill>
                    <a:schemeClr val="bg2"/>
                  </a:solidFill>
                  <a:latin typeface="+mn-lt"/>
                  <a:ea typeface="+mn-ea"/>
                </a:rPr>
                <a:t> </a:t>
              </a:r>
              <a:r>
                <a:rPr lang="en-US" sz="1400" dirty="0">
                  <a:ln>
                    <a:solidFill>
                      <a:srgbClr val="000000"/>
                    </a:solidFill>
                  </a:ln>
                  <a:solidFill>
                    <a:schemeClr val="bg2"/>
                  </a:solidFill>
                  <a:latin typeface="+mn-lt"/>
                  <a:ea typeface="+mn-ea"/>
                </a:rPr>
                <a:t>DNA</a:t>
              </a:r>
            </a:p>
          </p:txBody>
        </p:sp>
        <p:sp>
          <p:nvSpPr>
            <p:cNvPr id="150542" name="Line 42"/>
            <p:cNvSpPr>
              <a:spLocks noChangeShapeType="1"/>
            </p:cNvSpPr>
            <p:nvPr/>
          </p:nvSpPr>
          <p:spPr bwMode="auto">
            <a:xfrm flipH="1">
              <a:off x="3760" y="1176"/>
              <a:ext cx="332" cy="132"/>
            </a:xfrm>
            <a:prstGeom prst="line">
              <a:avLst/>
            </a:prstGeom>
            <a:noFill/>
            <a:ln w="25400">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50543" name="Text Box 43"/>
            <p:cNvSpPr txBox="1">
              <a:spLocks noChangeArrowheads="1"/>
            </p:cNvSpPr>
            <p:nvPr/>
          </p:nvSpPr>
          <p:spPr bwMode="auto">
            <a:xfrm>
              <a:off x="4230" y="1050"/>
              <a:ext cx="644"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ED181E"/>
                  </a:solidFill>
                  <a:latin typeface="Calibri" pitchFamily="34" charset="0"/>
                </a:rPr>
                <a:t>New DNA</a:t>
              </a:r>
            </a:p>
          </p:txBody>
        </p:sp>
        <p:sp>
          <p:nvSpPr>
            <p:cNvPr id="150544" name="Line 44"/>
            <p:cNvSpPr>
              <a:spLocks noChangeShapeType="1"/>
            </p:cNvSpPr>
            <p:nvPr/>
          </p:nvSpPr>
          <p:spPr bwMode="auto">
            <a:xfrm rot="7725700">
              <a:off x="2960" y="2595"/>
              <a:ext cx="35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50545" name="Line 46"/>
            <p:cNvSpPr>
              <a:spLocks noChangeShapeType="1"/>
            </p:cNvSpPr>
            <p:nvPr/>
          </p:nvSpPr>
          <p:spPr bwMode="auto">
            <a:xfrm rot="1052905">
              <a:off x="3120" y="3056"/>
              <a:ext cx="112" cy="120"/>
            </a:xfrm>
            <a:prstGeom prst="line">
              <a:avLst/>
            </a:prstGeom>
            <a:noFill/>
            <a:ln w="25400">
              <a:solidFill>
                <a:srgbClr val="2F8B2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50546" name="Line 47"/>
            <p:cNvSpPr>
              <a:spLocks noChangeShapeType="1"/>
            </p:cNvSpPr>
            <p:nvPr/>
          </p:nvSpPr>
          <p:spPr bwMode="auto">
            <a:xfrm rot="20547095" flipH="1">
              <a:off x="2040" y="3056"/>
              <a:ext cx="112" cy="120"/>
            </a:xfrm>
            <a:prstGeom prst="line">
              <a:avLst/>
            </a:prstGeom>
            <a:noFill/>
            <a:ln w="25400">
              <a:solidFill>
                <a:srgbClr val="2F8B2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50547" name="Text Box 48"/>
            <p:cNvSpPr txBox="1">
              <a:spLocks noChangeArrowheads="1"/>
            </p:cNvSpPr>
            <p:nvPr/>
          </p:nvSpPr>
          <p:spPr bwMode="auto">
            <a:xfrm>
              <a:off x="3262" y="2962"/>
              <a:ext cx="99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2F8B20"/>
                  </a:solidFill>
                  <a:latin typeface="Calibri" pitchFamily="34" charset="0"/>
                </a:rPr>
                <a:t>Replication fork</a:t>
              </a:r>
            </a:p>
          </p:txBody>
        </p:sp>
        <p:sp>
          <p:nvSpPr>
            <p:cNvPr id="150548" name="Text Box 49"/>
            <p:cNvSpPr txBox="1">
              <a:spLocks noChangeArrowheads="1"/>
            </p:cNvSpPr>
            <p:nvPr/>
          </p:nvSpPr>
          <p:spPr bwMode="auto">
            <a:xfrm>
              <a:off x="1058" y="2962"/>
              <a:ext cx="99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solidFill>
                    <a:srgbClr val="2F8B20"/>
                  </a:solidFill>
                  <a:latin typeface="Calibri" pitchFamily="34" charset="0"/>
                </a:rPr>
                <a:t>Replication fork</a:t>
              </a:r>
            </a:p>
          </p:txBody>
        </p:sp>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3"/>
          <p:cNvSpPr>
            <a:spLocks noChangeArrowheads="1"/>
          </p:cNvSpPr>
          <p:nvPr/>
        </p:nvSpPr>
        <p:spPr bwMode="auto">
          <a:xfrm>
            <a:off x="7493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a:solidFill>
                  <a:srgbClr val="800000"/>
                </a:solidFill>
                <a:latin typeface="Calibri" pitchFamily="34" charset="0"/>
              </a:rPr>
              <a:t>Replication of a plasmid</a:t>
            </a:r>
          </a:p>
        </p:txBody>
      </p:sp>
      <p:pic>
        <p:nvPicPr>
          <p:cNvPr id="152578" name="Picture 4"/>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3178175" y="5041900"/>
            <a:ext cx="1976438"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79" name="Picture 5"/>
          <p:cNvPicPr>
            <a:picLocks noChangeAspect="1" noChangeArrowheads="1"/>
          </p:cNvPicPr>
          <p:nvPr/>
        </p:nvPicPr>
        <p:blipFill>
          <a:blip r:embed="rId4">
            <a:lum bright="20000" contrast="10000"/>
            <a:extLst>
              <a:ext uri="{28A0092B-C50C-407E-A947-70E740481C1C}">
                <a14:useLocalDpi xmlns:a14="http://schemas.microsoft.com/office/drawing/2010/main" val="0"/>
              </a:ext>
            </a:extLst>
          </a:blip>
          <a:srcRect/>
          <a:stretch>
            <a:fillRect/>
          </a:stretch>
        </p:blipFill>
        <p:spPr bwMode="auto">
          <a:xfrm>
            <a:off x="3175000" y="3619500"/>
            <a:ext cx="197961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0" name="Picture 6"/>
          <p:cNvPicPr>
            <a:picLocks noChangeAspect="1" noChangeArrowheads="1"/>
          </p:cNvPicPr>
          <p:nvPr/>
        </p:nvPicPr>
        <p:blipFill>
          <a:blip r:embed="rId5">
            <a:lum bright="20000" contrast="20000"/>
            <a:extLst>
              <a:ext uri="{28A0092B-C50C-407E-A947-70E740481C1C}">
                <a14:useLocalDpi xmlns:a14="http://schemas.microsoft.com/office/drawing/2010/main" val="0"/>
              </a:ext>
            </a:extLst>
          </a:blip>
          <a:srcRect/>
          <a:stretch>
            <a:fillRect/>
          </a:stretch>
        </p:blipFill>
        <p:spPr bwMode="auto">
          <a:xfrm>
            <a:off x="3178175" y="2273300"/>
            <a:ext cx="1976438"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1" name="Picture 7"/>
          <p:cNvPicPr>
            <a:picLocks noChangeAspect="1" noChangeArrowheads="1"/>
          </p:cNvPicPr>
          <p:nvPr/>
        </p:nvPicPr>
        <p:blipFill>
          <a:blip r:embed="rId6">
            <a:lum bright="20000" contrast="30000"/>
            <a:extLst>
              <a:ext uri="{28A0092B-C50C-407E-A947-70E740481C1C}">
                <a14:useLocalDpi xmlns:a14="http://schemas.microsoft.com/office/drawing/2010/main" val="0"/>
              </a:ext>
            </a:extLst>
          </a:blip>
          <a:srcRect/>
          <a:stretch>
            <a:fillRect/>
          </a:stretch>
        </p:blipFill>
        <p:spPr bwMode="auto">
          <a:xfrm>
            <a:off x="3175000" y="1016000"/>
            <a:ext cx="197961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1300" y="1068388"/>
            <a:ext cx="823913"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3" name="Text Box 9"/>
          <p:cNvSpPr txBox="1">
            <a:spLocks noChangeArrowheads="1"/>
          </p:cNvSpPr>
          <p:nvPr/>
        </p:nvSpPr>
        <p:spPr bwMode="auto">
          <a:xfrm>
            <a:off x="6413500" y="2463800"/>
            <a:ext cx="2451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Replication of a plasmid.</a:t>
            </a:r>
          </a:p>
          <a:p>
            <a:pPr eaLnBrk="1" hangingPunct="1"/>
            <a:endParaRPr lang="en-GB" sz="1800" b="1">
              <a:latin typeface="Calibri" pitchFamily="34" charset="0"/>
            </a:endParaRPr>
          </a:p>
          <a:p>
            <a:pPr eaLnBrk="1" hangingPunct="1"/>
            <a:r>
              <a:rPr lang="en-GB" sz="1800">
                <a:latin typeface="Calibri" pitchFamily="34" charset="0"/>
              </a:rPr>
              <a:t>Autoradiograph of radioactively labelled DNA.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2"/>
          <p:cNvSpPr>
            <a:spLocks noGrp="1"/>
          </p:cNvSpPr>
          <p:nvPr>
            <p:ph type="sldNum"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200">
                <a:solidFill>
                  <a:srgbClr val="898989"/>
                </a:solidFill>
                <a:latin typeface="Calibri" pitchFamily="34" charset="0"/>
              </a:rPr>
              <a:t>Page </a:t>
            </a:r>
            <a:fld id="{A107F18B-1B5B-4208-AD9F-3A6C2AE2C91C}" type="slidenum">
              <a:rPr lang="en-US" sz="1200">
                <a:solidFill>
                  <a:srgbClr val="898989"/>
                </a:solidFill>
                <a:latin typeface="Calibri" pitchFamily="34" charset="0"/>
              </a:rPr>
              <a:pPr algn="ctr" eaLnBrk="1" hangingPunct="1"/>
              <a:t>9</a:t>
            </a:fld>
            <a:endParaRPr lang="en-US" sz="1200">
              <a:solidFill>
                <a:srgbClr val="898989"/>
              </a:solidFill>
              <a:latin typeface="Calibri" pitchFamily="34" charset="0"/>
            </a:endParaRPr>
          </a:p>
        </p:txBody>
      </p:sp>
      <p:pic>
        <p:nvPicPr>
          <p:cNvPr id="23554" name="Picture 2" descr="a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1741488"/>
            <a:ext cx="1884363" cy="1189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55" name="Picture 3" descr="asp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538" y="1757363"/>
            <a:ext cx="145573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1457325" y="2987675"/>
            <a:ext cx="197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Aspartate: D; Asp</a:t>
            </a:r>
          </a:p>
        </p:txBody>
      </p:sp>
      <p:pic>
        <p:nvPicPr>
          <p:cNvPr id="23557" name="Picture 5" descr="g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288" y="1727200"/>
            <a:ext cx="2206625" cy="1216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58" name="Picture 6" descr="glu3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9113" y="1720850"/>
            <a:ext cx="179228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7"/>
          <p:cNvSpPr txBox="1">
            <a:spLocks noChangeArrowheads="1"/>
          </p:cNvSpPr>
          <p:nvPr/>
        </p:nvSpPr>
        <p:spPr bwMode="auto">
          <a:xfrm>
            <a:off x="5686425" y="302577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Glutamate: E; Glu</a:t>
            </a:r>
          </a:p>
        </p:txBody>
      </p:sp>
      <p:pic>
        <p:nvPicPr>
          <p:cNvPr id="23560" name="Picture 8" descr="argin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4950" y="5410200"/>
            <a:ext cx="2686050" cy="1206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61" name="Picture 9" descr="arg3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6075" y="5408613"/>
            <a:ext cx="214471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Text Box 10"/>
          <p:cNvSpPr txBox="1">
            <a:spLocks noChangeArrowheads="1"/>
          </p:cNvSpPr>
          <p:nvPr/>
        </p:nvSpPr>
        <p:spPr bwMode="auto">
          <a:xfrm>
            <a:off x="6661150" y="5764213"/>
            <a:ext cx="179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Arginine: R; Arg</a:t>
            </a:r>
          </a:p>
        </p:txBody>
      </p:sp>
      <p:pic>
        <p:nvPicPr>
          <p:cNvPr id="23563" name="Picture 11" descr="lys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1613" y="3943350"/>
            <a:ext cx="2651125" cy="1306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64" name="Picture 12" descr="lys3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2738" y="3938588"/>
            <a:ext cx="22113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Text Box 13"/>
          <p:cNvSpPr txBox="1">
            <a:spLocks noChangeArrowheads="1"/>
          </p:cNvSpPr>
          <p:nvPr/>
        </p:nvSpPr>
        <p:spPr bwMode="auto">
          <a:xfrm>
            <a:off x="6645275" y="4427538"/>
            <a:ext cx="160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solidFill>
                  <a:srgbClr val="0E207F"/>
                </a:solidFill>
                <a:latin typeface="Calibri" pitchFamily="34" charset="0"/>
              </a:rPr>
              <a:t>Lysine: K; Lys</a:t>
            </a:r>
          </a:p>
        </p:txBody>
      </p:sp>
      <p:sp>
        <p:nvSpPr>
          <p:cNvPr id="23566" name="Text Box 14"/>
          <p:cNvSpPr txBox="1">
            <a:spLocks noChangeArrowheads="1"/>
          </p:cNvSpPr>
          <p:nvPr/>
        </p:nvSpPr>
        <p:spPr bwMode="auto">
          <a:xfrm>
            <a:off x="1084263" y="114300"/>
            <a:ext cx="7121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3600" i="1">
                <a:solidFill>
                  <a:srgbClr val="953735"/>
                </a:solidFill>
                <a:latin typeface="Calibri" pitchFamily="34" charset="0"/>
              </a:rPr>
              <a:t>Amino acids with Polar (hydrophillic) </a:t>
            </a:r>
          </a:p>
          <a:p>
            <a:pPr algn="ctr" eaLnBrk="1" hangingPunct="1"/>
            <a:r>
              <a:rPr lang="en-GB" sz="3600" i="1">
                <a:solidFill>
                  <a:srgbClr val="953735"/>
                </a:solidFill>
                <a:latin typeface="Calibri" pitchFamily="34" charset="0"/>
              </a:rPr>
              <a:t>Sidechains -III</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3"/>
          <p:cNvSpPr txBox="1">
            <a:spLocks noChangeArrowheads="1"/>
          </p:cNvSpPr>
          <p:nvPr/>
        </p:nvSpPr>
        <p:spPr bwMode="auto">
          <a:xfrm>
            <a:off x="831850" y="1031875"/>
            <a:ext cx="7613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latin typeface="Calibri" pitchFamily="34" charset="0"/>
              </a:rPr>
              <a:t>Eukaryotic chromosomes are linear and very long. Multiple replication origins are distributed at intervals of about 100 kilobase pairs. Each replication origin gives bi-directional replication forks. Replication is finished when all the forks have met. </a:t>
            </a:r>
          </a:p>
        </p:txBody>
      </p:sp>
      <p:grpSp>
        <p:nvGrpSpPr>
          <p:cNvPr id="154626" name="Group 140"/>
          <p:cNvGrpSpPr>
            <a:grpSpLocks noChangeAspect="1"/>
          </p:cNvGrpSpPr>
          <p:nvPr/>
        </p:nvGrpSpPr>
        <p:grpSpPr bwMode="auto">
          <a:xfrm>
            <a:off x="1257300" y="2365375"/>
            <a:ext cx="6629400" cy="125413"/>
            <a:chOff x="716" y="1709"/>
            <a:chExt cx="4656" cy="88"/>
          </a:xfrm>
        </p:grpSpPr>
        <p:sp>
          <p:nvSpPr>
            <p:cNvPr id="154747" name="Line 5"/>
            <p:cNvSpPr>
              <a:spLocks noChangeAspect="1" noChangeShapeType="1"/>
            </p:cNvSpPr>
            <p:nvPr/>
          </p:nvSpPr>
          <p:spPr bwMode="auto">
            <a:xfrm flipV="1">
              <a:off x="716" y="1797"/>
              <a:ext cx="465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54748" name="Line 79"/>
            <p:cNvSpPr>
              <a:spLocks noChangeAspect="1" noChangeShapeType="1"/>
            </p:cNvSpPr>
            <p:nvPr/>
          </p:nvSpPr>
          <p:spPr bwMode="auto">
            <a:xfrm flipV="1">
              <a:off x="716" y="1709"/>
              <a:ext cx="465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3" name="Group 145"/>
          <p:cNvGrpSpPr>
            <a:grpSpLocks/>
          </p:cNvGrpSpPr>
          <p:nvPr/>
        </p:nvGrpSpPr>
        <p:grpSpPr bwMode="auto">
          <a:xfrm>
            <a:off x="1235075" y="2671763"/>
            <a:ext cx="6672263" cy="930275"/>
            <a:chOff x="778" y="1683"/>
            <a:chExt cx="4203" cy="586"/>
          </a:xfrm>
        </p:grpSpPr>
        <p:sp>
          <p:nvSpPr>
            <p:cNvPr id="154675" name="Line 6"/>
            <p:cNvSpPr>
              <a:spLocks noChangeShapeType="1"/>
            </p:cNvSpPr>
            <p:nvPr/>
          </p:nvSpPr>
          <p:spPr bwMode="auto">
            <a:xfrm>
              <a:off x="2902" y="1683"/>
              <a:ext cx="0" cy="234"/>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nvGrpSpPr>
            <p:cNvPr id="154676" name="Group 135"/>
            <p:cNvGrpSpPr>
              <a:grpSpLocks noChangeAspect="1"/>
            </p:cNvGrpSpPr>
            <p:nvPr/>
          </p:nvGrpSpPr>
          <p:grpSpPr bwMode="auto">
            <a:xfrm>
              <a:off x="778" y="1963"/>
              <a:ext cx="4203" cy="306"/>
              <a:chOff x="716" y="2147"/>
              <a:chExt cx="4680" cy="341"/>
            </a:xfrm>
          </p:grpSpPr>
          <p:grpSp>
            <p:nvGrpSpPr>
              <p:cNvPr id="154677" name="Group 48"/>
              <p:cNvGrpSpPr>
                <a:grpSpLocks noChangeAspect="1"/>
              </p:cNvGrpSpPr>
              <p:nvPr/>
            </p:nvGrpSpPr>
            <p:grpSpPr bwMode="auto">
              <a:xfrm>
                <a:off x="716" y="2147"/>
                <a:ext cx="4680" cy="137"/>
                <a:chOff x="716" y="2147"/>
                <a:chExt cx="4680" cy="137"/>
              </a:xfrm>
            </p:grpSpPr>
            <p:sp>
              <p:nvSpPr>
                <p:cNvPr id="154719" name="Line 7"/>
                <p:cNvSpPr>
                  <a:spLocks noChangeAspect="1" noChangeShapeType="1"/>
                </p:cNvSpPr>
                <p:nvPr/>
              </p:nvSpPr>
              <p:spPr bwMode="auto">
                <a:xfrm>
                  <a:off x="716" y="2280"/>
                  <a:ext cx="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54720" name="Group 29"/>
                <p:cNvGrpSpPr>
                  <a:grpSpLocks noChangeAspect="1"/>
                </p:cNvGrpSpPr>
                <p:nvPr/>
              </p:nvGrpSpPr>
              <p:grpSpPr bwMode="auto">
                <a:xfrm>
                  <a:off x="1000" y="2147"/>
                  <a:ext cx="1092" cy="137"/>
                  <a:chOff x="1000" y="2147"/>
                  <a:chExt cx="1092" cy="137"/>
                </a:xfrm>
              </p:grpSpPr>
              <p:sp>
                <p:nvSpPr>
                  <p:cNvPr id="154740" name="Line 13"/>
                  <p:cNvSpPr>
                    <a:spLocks noChangeAspect="1" noChangeShapeType="1"/>
                  </p:cNvSpPr>
                  <p:nvPr/>
                </p:nvSpPr>
                <p:spPr bwMode="auto">
                  <a:xfrm>
                    <a:off x="1464" y="2280"/>
                    <a:ext cx="16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54741" name="Group 16"/>
                  <p:cNvGrpSpPr>
                    <a:grpSpLocks noChangeAspect="1"/>
                  </p:cNvGrpSpPr>
                  <p:nvPr/>
                </p:nvGrpSpPr>
                <p:grpSpPr bwMode="auto">
                  <a:xfrm>
                    <a:off x="1000" y="2147"/>
                    <a:ext cx="468" cy="129"/>
                    <a:chOff x="1000" y="2147"/>
                    <a:chExt cx="468" cy="129"/>
                  </a:xfrm>
                </p:grpSpPr>
                <p:sp>
                  <p:nvSpPr>
                    <p:cNvPr id="154745" name="Freeform 14"/>
                    <p:cNvSpPr>
                      <a:spLocks noChangeAspect="1"/>
                    </p:cNvSpPr>
                    <p:nvPr/>
                  </p:nvSpPr>
                  <p:spPr bwMode="auto">
                    <a:xfrm>
                      <a:off x="1000" y="2147"/>
                      <a:ext cx="460" cy="125"/>
                    </a:xfrm>
                    <a:custGeom>
                      <a:avLst/>
                      <a:gdLst>
                        <a:gd name="T0" fmla="*/ 0 w 460"/>
                        <a:gd name="T1" fmla="*/ 125 h 125"/>
                        <a:gd name="T2" fmla="*/ 16 w 460"/>
                        <a:gd name="T3" fmla="*/ 93 h 125"/>
                        <a:gd name="T4" fmla="*/ 52 w 460"/>
                        <a:gd name="T5" fmla="*/ 61 h 125"/>
                        <a:gd name="T6" fmla="*/ 80 w 460"/>
                        <a:gd name="T7" fmla="*/ 41 h 125"/>
                        <a:gd name="T8" fmla="*/ 112 w 460"/>
                        <a:gd name="T9" fmla="*/ 29 h 125"/>
                        <a:gd name="T10" fmla="*/ 148 w 460"/>
                        <a:gd name="T11" fmla="*/ 17 h 125"/>
                        <a:gd name="T12" fmla="*/ 172 w 460"/>
                        <a:gd name="T13" fmla="*/ 13 h 125"/>
                        <a:gd name="T14" fmla="*/ 228 w 460"/>
                        <a:gd name="T15" fmla="*/ 1 h 125"/>
                        <a:gd name="T16" fmla="*/ 264 w 460"/>
                        <a:gd name="T17" fmla="*/ 9 h 125"/>
                        <a:gd name="T18" fmla="*/ 300 w 460"/>
                        <a:gd name="T19" fmla="*/ 13 h 125"/>
                        <a:gd name="T20" fmla="*/ 344 w 460"/>
                        <a:gd name="T21" fmla="*/ 21 h 125"/>
                        <a:gd name="T22" fmla="*/ 376 w 460"/>
                        <a:gd name="T23" fmla="*/ 33 h 125"/>
                        <a:gd name="T24" fmla="*/ 408 w 460"/>
                        <a:gd name="T25" fmla="*/ 53 h 125"/>
                        <a:gd name="T26" fmla="*/ 428 w 460"/>
                        <a:gd name="T27" fmla="*/ 69 h 125"/>
                        <a:gd name="T28" fmla="*/ 448 w 460"/>
                        <a:gd name="T29" fmla="*/ 89 h 125"/>
                        <a:gd name="T30" fmla="*/ 460 w 460"/>
                        <a:gd name="T31" fmla="*/ 113 h 1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0"/>
                        <a:gd name="T49" fmla="*/ 0 h 125"/>
                        <a:gd name="T50" fmla="*/ 460 w 460"/>
                        <a:gd name="T51" fmla="*/ 125 h 1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0" h="125">
                          <a:moveTo>
                            <a:pt x="0" y="125"/>
                          </a:moveTo>
                          <a:cubicBezTo>
                            <a:pt x="3" y="114"/>
                            <a:pt x="7" y="104"/>
                            <a:pt x="16" y="93"/>
                          </a:cubicBezTo>
                          <a:cubicBezTo>
                            <a:pt x="25" y="82"/>
                            <a:pt x="41" y="70"/>
                            <a:pt x="52" y="61"/>
                          </a:cubicBezTo>
                          <a:cubicBezTo>
                            <a:pt x="63" y="52"/>
                            <a:pt x="70" y="46"/>
                            <a:pt x="80" y="41"/>
                          </a:cubicBezTo>
                          <a:cubicBezTo>
                            <a:pt x="90" y="36"/>
                            <a:pt x="101" y="33"/>
                            <a:pt x="112" y="29"/>
                          </a:cubicBezTo>
                          <a:cubicBezTo>
                            <a:pt x="123" y="25"/>
                            <a:pt x="138" y="20"/>
                            <a:pt x="148" y="17"/>
                          </a:cubicBezTo>
                          <a:cubicBezTo>
                            <a:pt x="158" y="14"/>
                            <a:pt x="159" y="16"/>
                            <a:pt x="172" y="13"/>
                          </a:cubicBezTo>
                          <a:cubicBezTo>
                            <a:pt x="185" y="10"/>
                            <a:pt x="213" y="2"/>
                            <a:pt x="228" y="1"/>
                          </a:cubicBezTo>
                          <a:cubicBezTo>
                            <a:pt x="243" y="0"/>
                            <a:pt x="252" y="7"/>
                            <a:pt x="264" y="9"/>
                          </a:cubicBezTo>
                          <a:cubicBezTo>
                            <a:pt x="276" y="11"/>
                            <a:pt x="287" y="11"/>
                            <a:pt x="300" y="13"/>
                          </a:cubicBezTo>
                          <a:cubicBezTo>
                            <a:pt x="313" y="15"/>
                            <a:pt x="331" y="18"/>
                            <a:pt x="344" y="21"/>
                          </a:cubicBezTo>
                          <a:cubicBezTo>
                            <a:pt x="357" y="24"/>
                            <a:pt x="365" y="28"/>
                            <a:pt x="376" y="33"/>
                          </a:cubicBezTo>
                          <a:cubicBezTo>
                            <a:pt x="387" y="38"/>
                            <a:pt x="399" y="47"/>
                            <a:pt x="408" y="53"/>
                          </a:cubicBezTo>
                          <a:cubicBezTo>
                            <a:pt x="417" y="59"/>
                            <a:pt x="421" y="63"/>
                            <a:pt x="428" y="69"/>
                          </a:cubicBezTo>
                          <a:cubicBezTo>
                            <a:pt x="435" y="75"/>
                            <a:pt x="443" y="82"/>
                            <a:pt x="448" y="89"/>
                          </a:cubicBezTo>
                          <a:cubicBezTo>
                            <a:pt x="453" y="96"/>
                            <a:pt x="457" y="106"/>
                            <a:pt x="460" y="113"/>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746" name="Freeform 15"/>
                    <p:cNvSpPr>
                      <a:spLocks noChangeAspect="1"/>
                    </p:cNvSpPr>
                    <p:nvPr/>
                  </p:nvSpPr>
                  <p:spPr bwMode="auto">
                    <a:xfrm>
                      <a:off x="1456" y="2252"/>
                      <a:ext cx="12" cy="24"/>
                    </a:xfrm>
                    <a:custGeom>
                      <a:avLst/>
                      <a:gdLst>
                        <a:gd name="T0" fmla="*/ 0 w 12"/>
                        <a:gd name="T1" fmla="*/ 0 h 24"/>
                        <a:gd name="T2" fmla="*/ 12 w 12"/>
                        <a:gd name="T3" fmla="*/ 24 h 24"/>
                        <a:gd name="T4" fmla="*/ 0 60000 65536"/>
                        <a:gd name="T5" fmla="*/ 0 60000 65536"/>
                        <a:gd name="T6" fmla="*/ 0 w 12"/>
                        <a:gd name="T7" fmla="*/ 0 h 24"/>
                        <a:gd name="T8" fmla="*/ 12 w 12"/>
                        <a:gd name="T9" fmla="*/ 24 h 24"/>
                      </a:gdLst>
                      <a:ahLst/>
                      <a:cxnLst>
                        <a:cxn ang="T4">
                          <a:pos x="T0" y="T1"/>
                        </a:cxn>
                        <a:cxn ang="T5">
                          <a:pos x="T2" y="T3"/>
                        </a:cxn>
                      </a:cxnLst>
                      <a:rect l="T6" t="T7" r="T8" b="T9"/>
                      <a:pathLst>
                        <a:path w="12" h="24">
                          <a:moveTo>
                            <a:pt x="0" y="0"/>
                          </a:moveTo>
                          <a:cubicBezTo>
                            <a:pt x="0" y="0"/>
                            <a:pt x="6" y="12"/>
                            <a:pt x="12" y="2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154742" name="Group 17"/>
                  <p:cNvGrpSpPr>
                    <a:grpSpLocks noChangeAspect="1"/>
                  </p:cNvGrpSpPr>
                  <p:nvPr/>
                </p:nvGrpSpPr>
                <p:grpSpPr bwMode="auto">
                  <a:xfrm>
                    <a:off x="1624" y="2155"/>
                    <a:ext cx="468" cy="129"/>
                    <a:chOff x="1000" y="2147"/>
                    <a:chExt cx="468" cy="129"/>
                  </a:xfrm>
                </p:grpSpPr>
                <p:sp>
                  <p:nvSpPr>
                    <p:cNvPr id="154743" name="Freeform 18"/>
                    <p:cNvSpPr>
                      <a:spLocks noChangeAspect="1"/>
                    </p:cNvSpPr>
                    <p:nvPr/>
                  </p:nvSpPr>
                  <p:spPr bwMode="auto">
                    <a:xfrm>
                      <a:off x="1000" y="2147"/>
                      <a:ext cx="460" cy="125"/>
                    </a:xfrm>
                    <a:custGeom>
                      <a:avLst/>
                      <a:gdLst>
                        <a:gd name="T0" fmla="*/ 0 w 460"/>
                        <a:gd name="T1" fmla="*/ 125 h 125"/>
                        <a:gd name="T2" fmla="*/ 16 w 460"/>
                        <a:gd name="T3" fmla="*/ 93 h 125"/>
                        <a:gd name="T4" fmla="*/ 52 w 460"/>
                        <a:gd name="T5" fmla="*/ 61 h 125"/>
                        <a:gd name="T6" fmla="*/ 80 w 460"/>
                        <a:gd name="T7" fmla="*/ 41 h 125"/>
                        <a:gd name="T8" fmla="*/ 112 w 460"/>
                        <a:gd name="T9" fmla="*/ 29 h 125"/>
                        <a:gd name="T10" fmla="*/ 148 w 460"/>
                        <a:gd name="T11" fmla="*/ 17 h 125"/>
                        <a:gd name="T12" fmla="*/ 172 w 460"/>
                        <a:gd name="T13" fmla="*/ 13 h 125"/>
                        <a:gd name="T14" fmla="*/ 228 w 460"/>
                        <a:gd name="T15" fmla="*/ 1 h 125"/>
                        <a:gd name="T16" fmla="*/ 264 w 460"/>
                        <a:gd name="T17" fmla="*/ 9 h 125"/>
                        <a:gd name="T18" fmla="*/ 300 w 460"/>
                        <a:gd name="T19" fmla="*/ 13 h 125"/>
                        <a:gd name="T20" fmla="*/ 344 w 460"/>
                        <a:gd name="T21" fmla="*/ 21 h 125"/>
                        <a:gd name="T22" fmla="*/ 376 w 460"/>
                        <a:gd name="T23" fmla="*/ 33 h 125"/>
                        <a:gd name="T24" fmla="*/ 408 w 460"/>
                        <a:gd name="T25" fmla="*/ 53 h 125"/>
                        <a:gd name="T26" fmla="*/ 428 w 460"/>
                        <a:gd name="T27" fmla="*/ 69 h 125"/>
                        <a:gd name="T28" fmla="*/ 448 w 460"/>
                        <a:gd name="T29" fmla="*/ 89 h 125"/>
                        <a:gd name="T30" fmla="*/ 460 w 460"/>
                        <a:gd name="T31" fmla="*/ 113 h 1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0"/>
                        <a:gd name="T49" fmla="*/ 0 h 125"/>
                        <a:gd name="T50" fmla="*/ 460 w 460"/>
                        <a:gd name="T51" fmla="*/ 125 h 1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0" h="125">
                          <a:moveTo>
                            <a:pt x="0" y="125"/>
                          </a:moveTo>
                          <a:cubicBezTo>
                            <a:pt x="3" y="114"/>
                            <a:pt x="7" y="104"/>
                            <a:pt x="16" y="93"/>
                          </a:cubicBezTo>
                          <a:cubicBezTo>
                            <a:pt x="25" y="82"/>
                            <a:pt x="41" y="70"/>
                            <a:pt x="52" y="61"/>
                          </a:cubicBezTo>
                          <a:cubicBezTo>
                            <a:pt x="63" y="52"/>
                            <a:pt x="70" y="46"/>
                            <a:pt x="80" y="41"/>
                          </a:cubicBezTo>
                          <a:cubicBezTo>
                            <a:pt x="90" y="36"/>
                            <a:pt x="101" y="33"/>
                            <a:pt x="112" y="29"/>
                          </a:cubicBezTo>
                          <a:cubicBezTo>
                            <a:pt x="123" y="25"/>
                            <a:pt x="138" y="20"/>
                            <a:pt x="148" y="17"/>
                          </a:cubicBezTo>
                          <a:cubicBezTo>
                            <a:pt x="158" y="14"/>
                            <a:pt x="159" y="16"/>
                            <a:pt x="172" y="13"/>
                          </a:cubicBezTo>
                          <a:cubicBezTo>
                            <a:pt x="185" y="10"/>
                            <a:pt x="213" y="2"/>
                            <a:pt x="228" y="1"/>
                          </a:cubicBezTo>
                          <a:cubicBezTo>
                            <a:pt x="243" y="0"/>
                            <a:pt x="252" y="7"/>
                            <a:pt x="264" y="9"/>
                          </a:cubicBezTo>
                          <a:cubicBezTo>
                            <a:pt x="276" y="11"/>
                            <a:pt x="287" y="11"/>
                            <a:pt x="300" y="13"/>
                          </a:cubicBezTo>
                          <a:cubicBezTo>
                            <a:pt x="313" y="15"/>
                            <a:pt x="331" y="18"/>
                            <a:pt x="344" y="21"/>
                          </a:cubicBezTo>
                          <a:cubicBezTo>
                            <a:pt x="357" y="24"/>
                            <a:pt x="365" y="28"/>
                            <a:pt x="376" y="33"/>
                          </a:cubicBezTo>
                          <a:cubicBezTo>
                            <a:pt x="387" y="38"/>
                            <a:pt x="399" y="47"/>
                            <a:pt x="408" y="53"/>
                          </a:cubicBezTo>
                          <a:cubicBezTo>
                            <a:pt x="417" y="59"/>
                            <a:pt x="421" y="63"/>
                            <a:pt x="428" y="69"/>
                          </a:cubicBezTo>
                          <a:cubicBezTo>
                            <a:pt x="435" y="75"/>
                            <a:pt x="443" y="82"/>
                            <a:pt x="448" y="89"/>
                          </a:cubicBezTo>
                          <a:cubicBezTo>
                            <a:pt x="453" y="96"/>
                            <a:pt x="457" y="106"/>
                            <a:pt x="460" y="113"/>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744" name="Freeform 19"/>
                    <p:cNvSpPr>
                      <a:spLocks noChangeAspect="1"/>
                    </p:cNvSpPr>
                    <p:nvPr/>
                  </p:nvSpPr>
                  <p:spPr bwMode="auto">
                    <a:xfrm>
                      <a:off x="1456" y="2252"/>
                      <a:ext cx="12" cy="24"/>
                    </a:xfrm>
                    <a:custGeom>
                      <a:avLst/>
                      <a:gdLst>
                        <a:gd name="T0" fmla="*/ 0 w 12"/>
                        <a:gd name="T1" fmla="*/ 0 h 24"/>
                        <a:gd name="T2" fmla="*/ 12 w 12"/>
                        <a:gd name="T3" fmla="*/ 24 h 24"/>
                        <a:gd name="T4" fmla="*/ 0 60000 65536"/>
                        <a:gd name="T5" fmla="*/ 0 60000 65536"/>
                        <a:gd name="T6" fmla="*/ 0 w 12"/>
                        <a:gd name="T7" fmla="*/ 0 h 24"/>
                        <a:gd name="T8" fmla="*/ 12 w 12"/>
                        <a:gd name="T9" fmla="*/ 24 h 24"/>
                      </a:gdLst>
                      <a:ahLst/>
                      <a:cxnLst>
                        <a:cxn ang="T4">
                          <a:pos x="T0" y="T1"/>
                        </a:cxn>
                        <a:cxn ang="T5">
                          <a:pos x="T2" y="T3"/>
                        </a:cxn>
                      </a:cxnLst>
                      <a:rect l="T6" t="T7" r="T8" b="T9"/>
                      <a:pathLst>
                        <a:path w="12" h="24">
                          <a:moveTo>
                            <a:pt x="0" y="0"/>
                          </a:moveTo>
                          <a:cubicBezTo>
                            <a:pt x="0" y="0"/>
                            <a:pt x="6" y="12"/>
                            <a:pt x="12" y="2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sp>
              <p:nvSpPr>
                <p:cNvPr id="154721" name="Line 20"/>
                <p:cNvSpPr>
                  <a:spLocks noChangeAspect="1" noChangeShapeType="1"/>
                </p:cNvSpPr>
                <p:nvPr/>
              </p:nvSpPr>
              <p:spPr bwMode="auto">
                <a:xfrm>
                  <a:off x="2088" y="2280"/>
                  <a:ext cx="45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54722" name="Line 21"/>
                <p:cNvSpPr>
                  <a:spLocks noChangeAspect="1" noChangeShapeType="1"/>
                </p:cNvSpPr>
                <p:nvPr/>
              </p:nvSpPr>
              <p:spPr bwMode="auto">
                <a:xfrm>
                  <a:off x="5108" y="2280"/>
                  <a:ext cx="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54723" name="Group 30"/>
                <p:cNvGrpSpPr>
                  <a:grpSpLocks noChangeAspect="1"/>
                </p:cNvGrpSpPr>
                <p:nvPr/>
              </p:nvGrpSpPr>
              <p:grpSpPr bwMode="auto">
                <a:xfrm>
                  <a:off x="2540" y="2147"/>
                  <a:ext cx="1092" cy="137"/>
                  <a:chOff x="1000" y="2147"/>
                  <a:chExt cx="1092" cy="137"/>
                </a:xfrm>
              </p:grpSpPr>
              <p:sp>
                <p:nvSpPr>
                  <p:cNvPr id="154733" name="Line 31"/>
                  <p:cNvSpPr>
                    <a:spLocks noChangeAspect="1" noChangeShapeType="1"/>
                  </p:cNvSpPr>
                  <p:nvPr/>
                </p:nvSpPr>
                <p:spPr bwMode="auto">
                  <a:xfrm>
                    <a:off x="1464" y="2280"/>
                    <a:ext cx="16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54734" name="Group 32"/>
                  <p:cNvGrpSpPr>
                    <a:grpSpLocks noChangeAspect="1"/>
                  </p:cNvGrpSpPr>
                  <p:nvPr/>
                </p:nvGrpSpPr>
                <p:grpSpPr bwMode="auto">
                  <a:xfrm>
                    <a:off x="1000" y="2147"/>
                    <a:ext cx="468" cy="129"/>
                    <a:chOff x="1000" y="2147"/>
                    <a:chExt cx="468" cy="129"/>
                  </a:xfrm>
                </p:grpSpPr>
                <p:sp>
                  <p:nvSpPr>
                    <p:cNvPr id="154738" name="Freeform 33"/>
                    <p:cNvSpPr>
                      <a:spLocks noChangeAspect="1"/>
                    </p:cNvSpPr>
                    <p:nvPr/>
                  </p:nvSpPr>
                  <p:spPr bwMode="auto">
                    <a:xfrm>
                      <a:off x="1000" y="2147"/>
                      <a:ext cx="460" cy="125"/>
                    </a:xfrm>
                    <a:custGeom>
                      <a:avLst/>
                      <a:gdLst>
                        <a:gd name="T0" fmla="*/ 0 w 460"/>
                        <a:gd name="T1" fmla="*/ 125 h 125"/>
                        <a:gd name="T2" fmla="*/ 16 w 460"/>
                        <a:gd name="T3" fmla="*/ 93 h 125"/>
                        <a:gd name="T4" fmla="*/ 52 w 460"/>
                        <a:gd name="T5" fmla="*/ 61 h 125"/>
                        <a:gd name="T6" fmla="*/ 80 w 460"/>
                        <a:gd name="T7" fmla="*/ 41 h 125"/>
                        <a:gd name="T8" fmla="*/ 112 w 460"/>
                        <a:gd name="T9" fmla="*/ 29 h 125"/>
                        <a:gd name="T10" fmla="*/ 148 w 460"/>
                        <a:gd name="T11" fmla="*/ 17 h 125"/>
                        <a:gd name="T12" fmla="*/ 172 w 460"/>
                        <a:gd name="T13" fmla="*/ 13 h 125"/>
                        <a:gd name="T14" fmla="*/ 228 w 460"/>
                        <a:gd name="T15" fmla="*/ 1 h 125"/>
                        <a:gd name="T16" fmla="*/ 264 w 460"/>
                        <a:gd name="T17" fmla="*/ 9 h 125"/>
                        <a:gd name="T18" fmla="*/ 300 w 460"/>
                        <a:gd name="T19" fmla="*/ 13 h 125"/>
                        <a:gd name="T20" fmla="*/ 344 w 460"/>
                        <a:gd name="T21" fmla="*/ 21 h 125"/>
                        <a:gd name="T22" fmla="*/ 376 w 460"/>
                        <a:gd name="T23" fmla="*/ 33 h 125"/>
                        <a:gd name="T24" fmla="*/ 408 w 460"/>
                        <a:gd name="T25" fmla="*/ 53 h 125"/>
                        <a:gd name="T26" fmla="*/ 428 w 460"/>
                        <a:gd name="T27" fmla="*/ 69 h 125"/>
                        <a:gd name="T28" fmla="*/ 448 w 460"/>
                        <a:gd name="T29" fmla="*/ 89 h 125"/>
                        <a:gd name="T30" fmla="*/ 460 w 460"/>
                        <a:gd name="T31" fmla="*/ 113 h 1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0"/>
                        <a:gd name="T49" fmla="*/ 0 h 125"/>
                        <a:gd name="T50" fmla="*/ 460 w 460"/>
                        <a:gd name="T51" fmla="*/ 125 h 1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0" h="125">
                          <a:moveTo>
                            <a:pt x="0" y="125"/>
                          </a:moveTo>
                          <a:cubicBezTo>
                            <a:pt x="3" y="114"/>
                            <a:pt x="7" y="104"/>
                            <a:pt x="16" y="93"/>
                          </a:cubicBezTo>
                          <a:cubicBezTo>
                            <a:pt x="25" y="82"/>
                            <a:pt x="41" y="70"/>
                            <a:pt x="52" y="61"/>
                          </a:cubicBezTo>
                          <a:cubicBezTo>
                            <a:pt x="63" y="52"/>
                            <a:pt x="70" y="46"/>
                            <a:pt x="80" y="41"/>
                          </a:cubicBezTo>
                          <a:cubicBezTo>
                            <a:pt x="90" y="36"/>
                            <a:pt x="101" y="33"/>
                            <a:pt x="112" y="29"/>
                          </a:cubicBezTo>
                          <a:cubicBezTo>
                            <a:pt x="123" y="25"/>
                            <a:pt x="138" y="20"/>
                            <a:pt x="148" y="17"/>
                          </a:cubicBezTo>
                          <a:cubicBezTo>
                            <a:pt x="158" y="14"/>
                            <a:pt x="159" y="16"/>
                            <a:pt x="172" y="13"/>
                          </a:cubicBezTo>
                          <a:cubicBezTo>
                            <a:pt x="185" y="10"/>
                            <a:pt x="213" y="2"/>
                            <a:pt x="228" y="1"/>
                          </a:cubicBezTo>
                          <a:cubicBezTo>
                            <a:pt x="243" y="0"/>
                            <a:pt x="252" y="7"/>
                            <a:pt x="264" y="9"/>
                          </a:cubicBezTo>
                          <a:cubicBezTo>
                            <a:pt x="276" y="11"/>
                            <a:pt x="287" y="11"/>
                            <a:pt x="300" y="13"/>
                          </a:cubicBezTo>
                          <a:cubicBezTo>
                            <a:pt x="313" y="15"/>
                            <a:pt x="331" y="18"/>
                            <a:pt x="344" y="21"/>
                          </a:cubicBezTo>
                          <a:cubicBezTo>
                            <a:pt x="357" y="24"/>
                            <a:pt x="365" y="28"/>
                            <a:pt x="376" y="33"/>
                          </a:cubicBezTo>
                          <a:cubicBezTo>
                            <a:pt x="387" y="38"/>
                            <a:pt x="399" y="47"/>
                            <a:pt x="408" y="53"/>
                          </a:cubicBezTo>
                          <a:cubicBezTo>
                            <a:pt x="417" y="59"/>
                            <a:pt x="421" y="63"/>
                            <a:pt x="428" y="69"/>
                          </a:cubicBezTo>
                          <a:cubicBezTo>
                            <a:pt x="435" y="75"/>
                            <a:pt x="443" y="82"/>
                            <a:pt x="448" y="89"/>
                          </a:cubicBezTo>
                          <a:cubicBezTo>
                            <a:pt x="453" y="96"/>
                            <a:pt x="457" y="106"/>
                            <a:pt x="460" y="113"/>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739" name="Freeform 34"/>
                    <p:cNvSpPr>
                      <a:spLocks noChangeAspect="1"/>
                    </p:cNvSpPr>
                    <p:nvPr/>
                  </p:nvSpPr>
                  <p:spPr bwMode="auto">
                    <a:xfrm>
                      <a:off x="1456" y="2252"/>
                      <a:ext cx="12" cy="24"/>
                    </a:xfrm>
                    <a:custGeom>
                      <a:avLst/>
                      <a:gdLst>
                        <a:gd name="T0" fmla="*/ 0 w 12"/>
                        <a:gd name="T1" fmla="*/ 0 h 24"/>
                        <a:gd name="T2" fmla="*/ 12 w 12"/>
                        <a:gd name="T3" fmla="*/ 24 h 24"/>
                        <a:gd name="T4" fmla="*/ 0 60000 65536"/>
                        <a:gd name="T5" fmla="*/ 0 60000 65536"/>
                        <a:gd name="T6" fmla="*/ 0 w 12"/>
                        <a:gd name="T7" fmla="*/ 0 h 24"/>
                        <a:gd name="T8" fmla="*/ 12 w 12"/>
                        <a:gd name="T9" fmla="*/ 24 h 24"/>
                      </a:gdLst>
                      <a:ahLst/>
                      <a:cxnLst>
                        <a:cxn ang="T4">
                          <a:pos x="T0" y="T1"/>
                        </a:cxn>
                        <a:cxn ang="T5">
                          <a:pos x="T2" y="T3"/>
                        </a:cxn>
                      </a:cxnLst>
                      <a:rect l="T6" t="T7" r="T8" b="T9"/>
                      <a:pathLst>
                        <a:path w="12" h="24">
                          <a:moveTo>
                            <a:pt x="0" y="0"/>
                          </a:moveTo>
                          <a:cubicBezTo>
                            <a:pt x="0" y="0"/>
                            <a:pt x="6" y="12"/>
                            <a:pt x="12" y="2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154735" name="Group 35"/>
                  <p:cNvGrpSpPr>
                    <a:grpSpLocks noChangeAspect="1"/>
                  </p:cNvGrpSpPr>
                  <p:nvPr/>
                </p:nvGrpSpPr>
                <p:grpSpPr bwMode="auto">
                  <a:xfrm>
                    <a:off x="1624" y="2155"/>
                    <a:ext cx="468" cy="129"/>
                    <a:chOff x="1000" y="2147"/>
                    <a:chExt cx="468" cy="129"/>
                  </a:xfrm>
                </p:grpSpPr>
                <p:sp>
                  <p:nvSpPr>
                    <p:cNvPr id="154736" name="Freeform 36"/>
                    <p:cNvSpPr>
                      <a:spLocks noChangeAspect="1"/>
                    </p:cNvSpPr>
                    <p:nvPr/>
                  </p:nvSpPr>
                  <p:spPr bwMode="auto">
                    <a:xfrm>
                      <a:off x="1000" y="2147"/>
                      <a:ext cx="460" cy="125"/>
                    </a:xfrm>
                    <a:custGeom>
                      <a:avLst/>
                      <a:gdLst>
                        <a:gd name="T0" fmla="*/ 0 w 460"/>
                        <a:gd name="T1" fmla="*/ 125 h 125"/>
                        <a:gd name="T2" fmla="*/ 16 w 460"/>
                        <a:gd name="T3" fmla="*/ 93 h 125"/>
                        <a:gd name="T4" fmla="*/ 52 w 460"/>
                        <a:gd name="T5" fmla="*/ 61 h 125"/>
                        <a:gd name="T6" fmla="*/ 80 w 460"/>
                        <a:gd name="T7" fmla="*/ 41 h 125"/>
                        <a:gd name="T8" fmla="*/ 112 w 460"/>
                        <a:gd name="T9" fmla="*/ 29 h 125"/>
                        <a:gd name="T10" fmla="*/ 148 w 460"/>
                        <a:gd name="T11" fmla="*/ 17 h 125"/>
                        <a:gd name="T12" fmla="*/ 172 w 460"/>
                        <a:gd name="T13" fmla="*/ 13 h 125"/>
                        <a:gd name="T14" fmla="*/ 228 w 460"/>
                        <a:gd name="T15" fmla="*/ 1 h 125"/>
                        <a:gd name="T16" fmla="*/ 264 w 460"/>
                        <a:gd name="T17" fmla="*/ 9 h 125"/>
                        <a:gd name="T18" fmla="*/ 300 w 460"/>
                        <a:gd name="T19" fmla="*/ 13 h 125"/>
                        <a:gd name="T20" fmla="*/ 344 w 460"/>
                        <a:gd name="T21" fmla="*/ 21 h 125"/>
                        <a:gd name="T22" fmla="*/ 376 w 460"/>
                        <a:gd name="T23" fmla="*/ 33 h 125"/>
                        <a:gd name="T24" fmla="*/ 408 w 460"/>
                        <a:gd name="T25" fmla="*/ 53 h 125"/>
                        <a:gd name="T26" fmla="*/ 428 w 460"/>
                        <a:gd name="T27" fmla="*/ 69 h 125"/>
                        <a:gd name="T28" fmla="*/ 448 w 460"/>
                        <a:gd name="T29" fmla="*/ 89 h 125"/>
                        <a:gd name="T30" fmla="*/ 460 w 460"/>
                        <a:gd name="T31" fmla="*/ 113 h 1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0"/>
                        <a:gd name="T49" fmla="*/ 0 h 125"/>
                        <a:gd name="T50" fmla="*/ 460 w 460"/>
                        <a:gd name="T51" fmla="*/ 125 h 1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0" h="125">
                          <a:moveTo>
                            <a:pt x="0" y="125"/>
                          </a:moveTo>
                          <a:cubicBezTo>
                            <a:pt x="3" y="114"/>
                            <a:pt x="7" y="104"/>
                            <a:pt x="16" y="93"/>
                          </a:cubicBezTo>
                          <a:cubicBezTo>
                            <a:pt x="25" y="82"/>
                            <a:pt x="41" y="70"/>
                            <a:pt x="52" y="61"/>
                          </a:cubicBezTo>
                          <a:cubicBezTo>
                            <a:pt x="63" y="52"/>
                            <a:pt x="70" y="46"/>
                            <a:pt x="80" y="41"/>
                          </a:cubicBezTo>
                          <a:cubicBezTo>
                            <a:pt x="90" y="36"/>
                            <a:pt x="101" y="33"/>
                            <a:pt x="112" y="29"/>
                          </a:cubicBezTo>
                          <a:cubicBezTo>
                            <a:pt x="123" y="25"/>
                            <a:pt x="138" y="20"/>
                            <a:pt x="148" y="17"/>
                          </a:cubicBezTo>
                          <a:cubicBezTo>
                            <a:pt x="158" y="14"/>
                            <a:pt x="159" y="16"/>
                            <a:pt x="172" y="13"/>
                          </a:cubicBezTo>
                          <a:cubicBezTo>
                            <a:pt x="185" y="10"/>
                            <a:pt x="213" y="2"/>
                            <a:pt x="228" y="1"/>
                          </a:cubicBezTo>
                          <a:cubicBezTo>
                            <a:pt x="243" y="0"/>
                            <a:pt x="252" y="7"/>
                            <a:pt x="264" y="9"/>
                          </a:cubicBezTo>
                          <a:cubicBezTo>
                            <a:pt x="276" y="11"/>
                            <a:pt x="287" y="11"/>
                            <a:pt x="300" y="13"/>
                          </a:cubicBezTo>
                          <a:cubicBezTo>
                            <a:pt x="313" y="15"/>
                            <a:pt x="331" y="18"/>
                            <a:pt x="344" y="21"/>
                          </a:cubicBezTo>
                          <a:cubicBezTo>
                            <a:pt x="357" y="24"/>
                            <a:pt x="365" y="28"/>
                            <a:pt x="376" y="33"/>
                          </a:cubicBezTo>
                          <a:cubicBezTo>
                            <a:pt x="387" y="38"/>
                            <a:pt x="399" y="47"/>
                            <a:pt x="408" y="53"/>
                          </a:cubicBezTo>
                          <a:cubicBezTo>
                            <a:pt x="417" y="59"/>
                            <a:pt x="421" y="63"/>
                            <a:pt x="428" y="69"/>
                          </a:cubicBezTo>
                          <a:cubicBezTo>
                            <a:pt x="435" y="75"/>
                            <a:pt x="443" y="82"/>
                            <a:pt x="448" y="89"/>
                          </a:cubicBezTo>
                          <a:cubicBezTo>
                            <a:pt x="453" y="96"/>
                            <a:pt x="457" y="106"/>
                            <a:pt x="460" y="113"/>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737" name="Freeform 37"/>
                    <p:cNvSpPr>
                      <a:spLocks noChangeAspect="1"/>
                    </p:cNvSpPr>
                    <p:nvPr/>
                  </p:nvSpPr>
                  <p:spPr bwMode="auto">
                    <a:xfrm>
                      <a:off x="1456" y="2252"/>
                      <a:ext cx="12" cy="24"/>
                    </a:xfrm>
                    <a:custGeom>
                      <a:avLst/>
                      <a:gdLst>
                        <a:gd name="T0" fmla="*/ 0 w 12"/>
                        <a:gd name="T1" fmla="*/ 0 h 24"/>
                        <a:gd name="T2" fmla="*/ 12 w 12"/>
                        <a:gd name="T3" fmla="*/ 24 h 24"/>
                        <a:gd name="T4" fmla="*/ 0 60000 65536"/>
                        <a:gd name="T5" fmla="*/ 0 60000 65536"/>
                        <a:gd name="T6" fmla="*/ 0 w 12"/>
                        <a:gd name="T7" fmla="*/ 0 h 24"/>
                        <a:gd name="T8" fmla="*/ 12 w 12"/>
                        <a:gd name="T9" fmla="*/ 24 h 24"/>
                      </a:gdLst>
                      <a:ahLst/>
                      <a:cxnLst>
                        <a:cxn ang="T4">
                          <a:pos x="T0" y="T1"/>
                        </a:cxn>
                        <a:cxn ang="T5">
                          <a:pos x="T2" y="T3"/>
                        </a:cxn>
                      </a:cxnLst>
                      <a:rect l="T6" t="T7" r="T8" b="T9"/>
                      <a:pathLst>
                        <a:path w="12" h="24">
                          <a:moveTo>
                            <a:pt x="0" y="0"/>
                          </a:moveTo>
                          <a:cubicBezTo>
                            <a:pt x="0" y="0"/>
                            <a:pt x="6" y="12"/>
                            <a:pt x="12" y="2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154724" name="Group 38"/>
                <p:cNvGrpSpPr>
                  <a:grpSpLocks noChangeAspect="1"/>
                </p:cNvGrpSpPr>
                <p:nvPr/>
              </p:nvGrpSpPr>
              <p:grpSpPr bwMode="auto">
                <a:xfrm>
                  <a:off x="4008" y="2147"/>
                  <a:ext cx="1092" cy="137"/>
                  <a:chOff x="1000" y="2147"/>
                  <a:chExt cx="1092" cy="137"/>
                </a:xfrm>
              </p:grpSpPr>
              <p:sp>
                <p:nvSpPr>
                  <p:cNvPr id="154726" name="Line 39"/>
                  <p:cNvSpPr>
                    <a:spLocks noChangeAspect="1" noChangeShapeType="1"/>
                  </p:cNvSpPr>
                  <p:nvPr/>
                </p:nvSpPr>
                <p:spPr bwMode="auto">
                  <a:xfrm>
                    <a:off x="1464" y="2280"/>
                    <a:ext cx="16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54727" name="Group 40"/>
                  <p:cNvGrpSpPr>
                    <a:grpSpLocks noChangeAspect="1"/>
                  </p:cNvGrpSpPr>
                  <p:nvPr/>
                </p:nvGrpSpPr>
                <p:grpSpPr bwMode="auto">
                  <a:xfrm>
                    <a:off x="1000" y="2147"/>
                    <a:ext cx="468" cy="129"/>
                    <a:chOff x="1000" y="2147"/>
                    <a:chExt cx="468" cy="129"/>
                  </a:xfrm>
                </p:grpSpPr>
                <p:sp>
                  <p:nvSpPr>
                    <p:cNvPr id="154731" name="Freeform 41"/>
                    <p:cNvSpPr>
                      <a:spLocks noChangeAspect="1"/>
                    </p:cNvSpPr>
                    <p:nvPr/>
                  </p:nvSpPr>
                  <p:spPr bwMode="auto">
                    <a:xfrm>
                      <a:off x="1000" y="2147"/>
                      <a:ext cx="460" cy="125"/>
                    </a:xfrm>
                    <a:custGeom>
                      <a:avLst/>
                      <a:gdLst>
                        <a:gd name="T0" fmla="*/ 0 w 460"/>
                        <a:gd name="T1" fmla="*/ 125 h 125"/>
                        <a:gd name="T2" fmla="*/ 16 w 460"/>
                        <a:gd name="T3" fmla="*/ 93 h 125"/>
                        <a:gd name="T4" fmla="*/ 52 w 460"/>
                        <a:gd name="T5" fmla="*/ 61 h 125"/>
                        <a:gd name="T6" fmla="*/ 80 w 460"/>
                        <a:gd name="T7" fmla="*/ 41 h 125"/>
                        <a:gd name="T8" fmla="*/ 112 w 460"/>
                        <a:gd name="T9" fmla="*/ 29 h 125"/>
                        <a:gd name="T10" fmla="*/ 148 w 460"/>
                        <a:gd name="T11" fmla="*/ 17 h 125"/>
                        <a:gd name="T12" fmla="*/ 172 w 460"/>
                        <a:gd name="T13" fmla="*/ 13 h 125"/>
                        <a:gd name="T14" fmla="*/ 228 w 460"/>
                        <a:gd name="T15" fmla="*/ 1 h 125"/>
                        <a:gd name="T16" fmla="*/ 264 w 460"/>
                        <a:gd name="T17" fmla="*/ 9 h 125"/>
                        <a:gd name="T18" fmla="*/ 300 w 460"/>
                        <a:gd name="T19" fmla="*/ 13 h 125"/>
                        <a:gd name="T20" fmla="*/ 344 w 460"/>
                        <a:gd name="T21" fmla="*/ 21 h 125"/>
                        <a:gd name="T22" fmla="*/ 376 w 460"/>
                        <a:gd name="T23" fmla="*/ 33 h 125"/>
                        <a:gd name="T24" fmla="*/ 408 w 460"/>
                        <a:gd name="T25" fmla="*/ 53 h 125"/>
                        <a:gd name="T26" fmla="*/ 428 w 460"/>
                        <a:gd name="T27" fmla="*/ 69 h 125"/>
                        <a:gd name="T28" fmla="*/ 448 w 460"/>
                        <a:gd name="T29" fmla="*/ 89 h 125"/>
                        <a:gd name="T30" fmla="*/ 460 w 460"/>
                        <a:gd name="T31" fmla="*/ 113 h 1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0"/>
                        <a:gd name="T49" fmla="*/ 0 h 125"/>
                        <a:gd name="T50" fmla="*/ 460 w 460"/>
                        <a:gd name="T51" fmla="*/ 125 h 1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0" h="125">
                          <a:moveTo>
                            <a:pt x="0" y="125"/>
                          </a:moveTo>
                          <a:cubicBezTo>
                            <a:pt x="3" y="114"/>
                            <a:pt x="7" y="104"/>
                            <a:pt x="16" y="93"/>
                          </a:cubicBezTo>
                          <a:cubicBezTo>
                            <a:pt x="25" y="82"/>
                            <a:pt x="41" y="70"/>
                            <a:pt x="52" y="61"/>
                          </a:cubicBezTo>
                          <a:cubicBezTo>
                            <a:pt x="63" y="52"/>
                            <a:pt x="70" y="46"/>
                            <a:pt x="80" y="41"/>
                          </a:cubicBezTo>
                          <a:cubicBezTo>
                            <a:pt x="90" y="36"/>
                            <a:pt x="101" y="33"/>
                            <a:pt x="112" y="29"/>
                          </a:cubicBezTo>
                          <a:cubicBezTo>
                            <a:pt x="123" y="25"/>
                            <a:pt x="138" y="20"/>
                            <a:pt x="148" y="17"/>
                          </a:cubicBezTo>
                          <a:cubicBezTo>
                            <a:pt x="158" y="14"/>
                            <a:pt x="159" y="16"/>
                            <a:pt x="172" y="13"/>
                          </a:cubicBezTo>
                          <a:cubicBezTo>
                            <a:pt x="185" y="10"/>
                            <a:pt x="213" y="2"/>
                            <a:pt x="228" y="1"/>
                          </a:cubicBezTo>
                          <a:cubicBezTo>
                            <a:pt x="243" y="0"/>
                            <a:pt x="252" y="7"/>
                            <a:pt x="264" y="9"/>
                          </a:cubicBezTo>
                          <a:cubicBezTo>
                            <a:pt x="276" y="11"/>
                            <a:pt x="287" y="11"/>
                            <a:pt x="300" y="13"/>
                          </a:cubicBezTo>
                          <a:cubicBezTo>
                            <a:pt x="313" y="15"/>
                            <a:pt x="331" y="18"/>
                            <a:pt x="344" y="21"/>
                          </a:cubicBezTo>
                          <a:cubicBezTo>
                            <a:pt x="357" y="24"/>
                            <a:pt x="365" y="28"/>
                            <a:pt x="376" y="33"/>
                          </a:cubicBezTo>
                          <a:cubicBezTo>
                            <a:pt x="387" y="38"/>
                            <a:pt x="399" y="47"/>
                            <a:pt x="408" y="53"/>
                          </a:cubicBezTo>
                          <a:cubicBezTo>
                            <a:pt x="417" y="59"/>
                            <a:pt x="421" y="63"/>
                            <a:pt x="428" y="69"/>
                          </a:cubicBezTo>
                          <a:cubicBezTo>
                            <a:pt x="435" y="75"/>
                            <a:pt x="443" y="82"/>
                            <a:pt x="448" y="89"/>
                          </a:cubicBezTo>
                          <a:cubicBezTo>
                            <a:pt x="453" y="96"/>
                            <a:pt x="457" y="106"/>
                            <a:pt x="460" y="113"/>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732" name="Freeform 42"/>
                    <p:cNvSpPr>
                      <a:spLocks noChangeAspect="1"/>
                    </p:cNvSpPr>
                    <p:nvPr/>
                  </p:nvSpPr>
                  <p:spPr bwMode="auto">
                    <a:xfrm>
                      <a:off x="1456" y="2252"/>
                      <a:ext cx="12" cy="24"/>
                    </a:xfrm>
                    <a:custGeom>
                      <a:avLst/>
                      <a:gdLst>
                        <a:gd name="T0" fmla="*/ 0 w 12"/>
                        <a:gd name="T1" fmla="*/ 0 h 24"/>
                        <a:gd name="T2" fmla="*/ 12 w 12"/>
                        <a:gd name="T3" fmla="*/ 24 h 24"/>
                        <a:gd name="T4" fmla="*/ 0 60000 65536"/>
                        <a:gd name="T5" fmla="*/ 0 60000 65536"/>
                        <a:gd name="T6" fmla="*/ 0 w 12"/>
                        <a:gd name="T7" fmla="*/ 0 h 24"/>
                        <a:gd name="T8" fmla="*/ 12 w 12"/>
                        <a:gd name="T9" fmla="*/ 24 h 24"/>
                      </a:gdLst>
                      <a:ahLst/>
                      <a:cxnLst>
                        <a:cxn ang="T4">
                          <a:pos x="T0" y="T1"/>
                        </a:cxn>
                        <a:cxn ang="T5">
                          <a:pos x="T2" y="T3"/>
                        </a:cxn>
                      </a:cxnLst>
                      <a:rect l="T6" t="T7" r="T8" b="T9"/>
                      <a:pathLst>
                        <a:path w="12" h="24">
                          <a:moveTo>
                            <a:pt x="0" y="0"/>
                          </a:moveTo>
                          <a:cubicBezTo>
                            <a:pt x="0" y="0"/>
                            <a:pt x="6" y="12"/>
                            <a:pt x="12" y="2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154728" name="Group 43"/>
                  <p:cNvGrpSpPr>
                    <a:grpSpLocks noChangeAspect="1"/>
                  </p:cNvGrpSpPr>
                  <p:nvPr/>
                </p:nvGrpSpPr>
                <p:grpSpPr bwMode="auto">
                  <a:xfrm>
                    <a:off x="1624" y="2155"/>
                    <a:ext cx="468" cy="129"/>
                    <a:chOff x="1000" y="2147"/>
                    <a:chExt cx="468" cy="129"/>
                  </a:xfrm>
                </p:grpSpPr>
                <p:sp>
                  <p:nvSpPr>
                    <p:cNvPr id="154729" name="Freeform 44"/>
                    <p:cNvSpPr>
                      <a:spLocks noChangeAspect="1"/>
                    </p:cNvSpPr>
                    <p:nvPr/>
                  </p:nvSpPr>
                  <p:spPr bwMode="auto">
                    <a:xfrm>
                      <a:off x="1000" y="2147"/>
                      <a:ext cx="460" cy="125"/>
                    </a:xfrm>
                    <a:custGeom>
                      <a:avLst/>
                      <a:gdLst>
                        <a:gd name="T0" fmla="*/ 0 w 460"/>
                        <a:gd name="T1" fmla="*/ 125 h 125"/>
                        <a:gd name="T2" fmla="*/ 16 w 460"/>
                        <a:gd name="T3" fmla="*/ 93 h 125"/>
                        <a:gd name="T4" fmla="*/ 52 w 460"/>
                        <a:gd name="T5" fmla="*/ 61 h 125"/>
                        <a:gd name="T6" fmla="*/ 80 w 460"/>
                        <a:gd name="T7" fmla="*/ 41 h 125"/>
                        <a:gd name="T8" fmla="*/ 112 w 460"/>
                        <a:gd name="T9" fmla="*/ 29 h 125"/>
                        <a:gd name="T10" fmla="*/ 148 w 460"/>
                        <a:gd name="T11" fmla="*/ 17 h 125"/>
                        <a:gd name="T12" fmla="*/ 172 w 460"/>
                        <a:gd name="T13" fmla="*/ 13 h 125"/>
                        <a:gd name="T14" fmla="*/ 228 w 460"/>
                        <a:gd name="T15" fmla="*/ 1 h 125"/>
                        <a:gd name="T16" fmla="*/ 264 w 460"/>
                        <a:gd name="T17" fmla="*/ 9 h 125"/>
                        <a:gd name="T18" fmla="*/ 300 w 460"/>
                        <a:gd name="T19" fmla="*/ 13 h 125"/>
                        <a:gd name="T20" fmla="*/ 344 w 460"/>
                        <a:gd name="T21" fmla="*/ 21 h 125"/>
                        <a:gd name="T22" fmla="*/ 376 w 460"/>
                        <a:gd name="T23" fmla="*/ 33 h 125"/>
                        <a:gd name="T24" fmla="*/ 408 w 460"/>
                        <a:gd name="T25" fmla="*/ 53 h 125"/>
                        <a:gd name="T26" fmla="*/ 428 w 460"/>
                        <a:gd name="T27" fmla="*/ 69 h 125"/>
                        <a:gd name="T28" fmla="*/ 448 w 460"/>
                        <a:gd name="T29" fmla="*/ 89 h 125"/>
                        <a:gd name="T30" fmla="*/ 460 w 460"/>
                        <a:gd name="T31" fmla="*/ 113 h 1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0"/>
                        <a:gd name="T49" fmla="*/ 0 h 125"/>
                        <a:gd name="T50" fmla="*/ 460 w 460"/>
                        <a:gd name="T51" fmla="*/ 125 h 1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0" h="125">
                          <a:moveTo>
                            <a:pt x="0" y="125"/>
                          </a:moveTo>
                          <a:cubicBezTo>
                            <a:pt x="3" y="114"/>
                            <a:pt x="7" y="104"/>
                            <a:pt x="16" y="93"/>
                          </a:cubicBezTo>
                          <a:cubicBezTo>
                            <a:pt x="25" y="82"/>
                            <a:pt x="41" y="70"/>
                            <a:pt x="52" y="61"/>
                          </a:cubicBezTo>
                          <a:cubicBezTo>
                            <a:pt x="63" y="52"/>
                            <a:pt x="70" y="46"/>
                            <a:pt x="80" y="41"/>
                          </a:cubicBezTo>
                          <a:cubicBezTo>
                            <a:pt x="90" y="36"/>
                            <a:pt x="101" y="33"/>
                            <a:pt x="112" y="29"/>
                          </a:cubicBezTo>
                          <a:cubicBezTo>
                            <a:pt x="123" y="25"/>
                            <a:pt x="138" y="20"/>
                            <a:pt x="148" y="17"/>
                          </a:cubicBezTo>
                          <a:cubicBezTo>
                            <a:pt x="158" y="14"/>
                            <a:pt x="159" y="16"/>
                            <a:pt x="172" y="13"/>
                          </a:cubicBezTo>
                          <a:cubicBezTo>
                            <a:pt x="185" y="10"/>
                            <a:pt x="213" y="2"/>
                            <a:pt x="228" y="1"/>
                          </a:cubicBezTo>
                          <a:cubicBezTo>
                            <a:pt x="243" y="0"/>
                            <a:pt x="252" y="7"/>
                            <a:pt x="264" y="9"/>
                          </a:cubicBezTo>
                          <a:cubicBezTo>
                            <a:pt x="276" y="11"/>
                            <a:pt x="287" y="11"/>
                            <a:pt x="300" y="13"/>
                          </a:cubicBezTo>
                          <a:cubicBezTo>
                            <a:pt x="313" y="15"/>
                            <a:pt x="331" y="18"/>
                            <a:pt x="344" y="21"/>
                          </a:cubicBezTo>
                          <a:cubicBezTo>
                            <a:pt x="357" y="24"/>
                            <a:pt x="365" y="28"/>
                            <a:pt x="376" y="33"/>
                          </a:cubicBezTo>
                          <a:cubicBezTo>
                            <a:pt x="387" y="38"/>
                            <a:pt x="399" y="47"/>
                            <a:pt x="408" y="53"/>
                          </a:cubicBezTo>
                          <a:cubicBezTo>
                            <a:pt x="417" y="59"/>
                            <a:pt x="421" y="63"/>
                            <a:pt x="428" y="69"/>
                          </a:cubicBezTo>
                          <a:cubicBezTo>
                            <a:pt x="435" y="75"/>
                            <a:pt x="443" y="82"/>
                            <a:pt x="448" y="89"/>
                          </a:cubicBezTo>
                          <a:cubicBezTo>
                            <a:pt x="453" y="96"/>
                            <a:pt x="457" y="106"/>
                            <a:pt x="460" y="113"/>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730" name="Freeform 45"/>
                    <p:cNvSpPr>
                      <a:spLocks noChangeAspect="1"/>
                    </p:cNvSpPr>
                    <p:nvPr/>
                  </p:nvSpPr>
                  <p:spPr bwMode="auto">
                    <a:xfrm>
                      <a:off x="1456" y="2252"/>
                      <a:ext cx="12" cy="24"/>
                    </a:xfrm>
                    <a:custGeom>
                      <a:avLst/>
                      <a:gdLst>
                        <a:gd name="T0" fmla="*/ 0 w 12"/>
                        <a:gd name="T1" fmla="*/ 0 h 24"/>
                        <a:gd name="T2" fmla="*/ 12 w 12"/>
                        <a:gd name="T3" fmla="*/ 24 h 24"/>
                        <a:gd name="T4" fmla="*/ 0 60000 65536"/>
                        <a:gd name="T5" fmla="*/ 0 60000 65536"/>
                        <a:gd name="T6" fmla="*/ 0 w 12"/>
                        <a:gd name="T7" fmla="*/ 0 h 24"/>
                        <a:gd name="T8" fmla="*/ 12 w 12"/>
                        <a:gd name="T9" fmla="*/ 24 h 24"/>
                      </a:gdLst>
                      <a:ahLst/>
                      <a:cxnLst>
                        <a:cxn ang="T4">
                          <a:pos x="T0" y="T1"/>
                        </a:cxn>
                        <a:cxn ang="T5">
                          <a:pos x="T2" y="T3"/>
                        </a:cxn>
                      </a:cxnLst>
                      <a:rect l="T6" t="T7" r="T8" b="T9"/>
                      <a:pathLst>
                        <a:path w="12" h="24">
                          <a:moveTo>
                            <a:pt x="0" y="0"/>
                          </a:moveTo>
                          <a:cubicBezTo>
                            <a:pt x="0" y="0"/>
                            <a:pt x="6" y="12"/>
                            <a:pt x="12" y="2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sp>
              <p:nvSpPr>
                <p:cNvPr id="154725" name="Line 47"/>
                <p:cNvSpPr>
                  <a:spLocks noChangeAspect="1" noChangeShapeType="1"/>
                </p:cNvSpPr>
                <p:nvPr/>
              </p:nvSpPr>
              <p:spPr bwMode="auto">
                <a:xfrm>
                  <a:off x="3632" y="228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54678" name="Group 49"/>
              <p:cNvGrpSpPr>
                <a:grpSpLocks noChangeAspect="1"/>
              </p:cNvGrpSpPr>
              <p:nvPr/>
            </p:nvGrpSpPr>
            <p:grpSpPr bwMode="auto">
              <a:xfrm flipV="1">
                <a:off x="716" y="2351"/>
                <a:ext cx="4680" cy="137"/>
                <a:chOff x="716" y="2147"/>
                <a:chExt cx="4680" cy="137"/>
              </a:xfrm>
            </p:grpSpPr>
            <p:sp>
              <p:nvSpPr>
                <p:cNvPr id="154691" name="Line 50"/>
                <p:cNvSpPr>
                  <a:spLocks noChangeAspect="1" noChangeShapeType="1"/>
                </p:cNvSpPr>
                <p:nvPr/>
              </p:nvSpPr>
              <p:spPr bwMode="auto">
                <a:xfrm>
                  <a:off x="716" y="2280"/>
                  <a:ext cx="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54692" name="Group 51"/>
                <p:cNvGrpSpPr>
                  <a:grpSpLocks noChangeAspect="1"/>
                </p:cNvGrpSpPr>
                <p:nvPr/>
              </p:nvGrpSpPr>
              <p:grpSpPr bwMode="auto">
                <a:xfrm>
                  <a:off x="1000" y="2147"/>
                  <a:ext cx="1092" cy="137"/>
                  <a:chOff x="1000" y="2147"/>
                  <a:chExt cx="1092" cy="137"/>
                </a:xfrm>
              </p:grpSpPr>
              <p:sp>
                <p:nvSpPr>
                  <p:cNvPr id="154712" name="Line 52"/>
                  <p:cNvSpPr>
                    <a:spLocks noChangeAspect="1" noChangeShapeType="1"/>
                  </p:cNvSpPr>
                  <p:nvPr/>
                </p:nvSpPr>
                <p:spPr bwMode="auto">
                  <a:xfrm>
                    <a:off x="1464" y="2280"/>
                    <a:ext cx="16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54713" name="Group 53"/>
                  <p:cNvGrpSpPr>
                    <a:grpSpLocks noChangeAspect="1"/>
                  </p:cNvGrpSpPr>
                  <p:nvPr/>
                </p:nvGrpSpPr>
                <p:grpSpPr bwMode="auto">
                  <a:xfrm>
                    <a:off x="1000" y="2147"/>
                    <a:ext cx="468" cy="129"/>
                    <a:chOff x="1000" y="2147"/>
                    <a:chExt cx="468" cy="129"/>
                  </a:xfrm>
                </p:grpSpPr>
                <p:sp>
                  <p:nvSpPr>
                    <p:cNvPr id="154717" name="Freeform 54"/>
                    <p:cNvSpPr>
                      <a:spLocks noChangeAspect="1"/>
                    </p:cNvSpPr>
                    <p:nvPr/>
                  </p:nvSpPr>
                  <p:spPr bwMode="auto">
                    <a:xfrm>
                      <a:off x="1000" y="2147"/>
                      <a:ext cx="460" cy="125"/>
                    </a:xfrm>
                    <a:custGeom>
                      <a:avLst/>
                      <a:gdLst>
                        <a:gd name="T0" fmla="*/ 0 w 460"/>
                        <a:gd name="T1" fmla="*/ 125 h 125"/>
                        <a:gd name="T2" fmla="*/ 16 w 460"/>
                        <a:gd name="T3" fmla="*/ 93 h 125"/>
                        <a:gd name="T4" fmla="*/ 52 w 460"/>
                        <a:gd name="T5" fmla="*/ 61 h 125"/>
                        <a:gd name="T6" fmla="*/ 80 w 460"/>
                        <a:gd name="T7" fmla="*/ 41 h 125"/>
                        <a:gd name="T8" fmla="*/ 112 w 460"/>
                        <a:gd name="T9" fmla="*/ 29 h 125"/>
                        <a:gd name="T10" fmla="*/ 148 w 460"/>
                        <a:gd name="T11" fmla="*/ 17 h 125"/>
                        <a:gd name="T12" fmla="*/ 172 w 460"/>
                        <a:gd name="T13" fmla="*/ 13 h 125"/>
                        <a:gd name="T14" fmla="*/ 228 w 460"/>
                        <a:gd name="T15" fmla="*/ 1 h 125"/>
                        <a:gd name="T16" fmla="*/ 264 w 460"/>
                        <a:gd name="T17" fmla="*/ 9 h 125"/>
                        <a:gd name="T18" fmla="*/ 300 w 460"/>
                        <a:gd name="T19" fmla="*/ 13 h 125"/>
                        <a:gd name="T20" fmla="*/ 344 w 460"/>
                        <a:gd name="T21" fmla="*/ 21 h 125"/>
                        <a:gd name="T22" fmla="*/ 376 w 460"/>
                        <a:gd name="T23" fmla="*/ 33 h 125"/>
                        <a:gd name="T24" fmla="*/ 408 w 460"/>
                        <a:gd name="T25" fmla="*/ 53 h 125"/>
                        <a:gd name="T26" fmla="*/ 428 w 460"/>
                        <a:gd name="T27" fmla="*/ 69 h 125"/>
                        <a:gd name="T28" fmla="*/ 448 w 460"/>
                        <a:gd name="T29" fmla="*/ 89 h 125"/>
                        <a:gd name="T30" fmla="*/ 460 w 460"/>
                        <a:gd name="T31" fmla="*/ 113 h 1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0"/>
                        <a:gd name="T49" fmla="*/ 0 h 125"/>
                        <a:gd name="T50" fmla="*/ 460 w 460"/>
                        <a:gd name="T51" fmla="*/ 125 h 1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0" h="125">
                          <a:moveTo>
                            <a:pt x="0" y="125"/>
                          </a:moveTo>
                          <a:cubicBezTo>
                            <a:pt x="3" y="114"/>
                            <a:pt x="7" y="104"/>
                            <a:pt x="16" y="93"/>
                          </a:cubicBezTo>
                          <a:cubicBezTo>
                            <a:pt x="25" y="82"/>
                            <a:pt x="41" y="70"/>
                            <a:pt x="52" y="61"/>
                          </a:cubicBezTo>
                          <a:cubicBezTo>
                            <a:pt x="63" y="52"/>
                            <a:pt x="70" y="46"/>
                            <a:pt x="80" y="41"/>
                          </a:cubicBezTo>
                          <a:cubicBezTo>
                            <a:pt x="90" y="36"/>
                            <a:pt x="101" y="33"/>
                            <a:pt x="112" y="29"/>
                          </a:cubicBezTo>
                          <a:cubicBezTo>
                            <a:pt x="123" y="25"/>
                            <a:pt x="138" y="20"/>
                            <a:pt x="148" y="17"/>
                          </a:cubicBezTo>
                          <a:cubicBezTo>
                            <a:pt x="158" y="14"/>
                            <a:pt x="159" y="16"/>
                            <a:pt x="172" y="13"/>
                          </a:cubicBezTo>
                          <a:cubicBezTo>
                            <a:pt x="185" y="10"/>
                            <a:pt x="213" y="2"/>
                            <a:pt x="228" y="1"/>
                          </a:cubicBezTo>
                          <a:cubicBezTo>
                            <a:pt x="243" y="0"/>
                            <a:pt x="252" y="7"/>
                            <a:pt x="264" y="9"/>
                          </a:cubicBezTo>
                          <a:cubicBezTo>
                            <a:pt x="276" y="11"/>
                            <a:pt x="287" y="11"/>
                            <a:pt x="300" y="13"/>
                          </a:cubicBezTo>
                          <a:cubicBezTo>
                            <a:pt x="313" y="15"/>
                            <a:pt x="331" y="18"/>
                            <a:pt x="344" y="21"/>
                          </a:cubicBezTo>
                          <a:cubicBezTo>
                            <a:pt x="357" y="24"/>
                            <a:pt x="365" y="28"/>
                            <a:pt x="376" y="33"/>
                          </a:cubicBezTo>
                          <a:cubicBezTo>
                            <a:pt x="387" y="38"/>
                            <a:pt x="399" y="47"/>
                            <a:pt x="408" y="53"/>
                          </a:cubicBezTo>
                          <a:cubicBezTo>
                            <a:pt x="417" y="59"/>
                            <a:pt x="421" y="63"/>
                            <a:pt x="428" y="69"/>
                          </a:cubicBezTo>
                          <a:cubicBezTo>
                            <a:pt x="435" y="75"/>
                            <a:pt x="443" y="82"/>
                            <a:pt x="448" y="89"/>
                          </a:cubicBezTo>
                          <a:cubicBezTo>
                            <a:pt x="453" y="96"/>
                            <a:pt x="457" y="106"/>
                            <a:pt x="460" y="113"/>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718" name="Freeform 55"/>
                    <p:cNvSpPr>
                      <a:spLocks noChangeAspect="1"/>
                    </p:cNvSpPr>
                    <p:nvPr/>
                  </p:nvSpPr>
                  <p:spPr bwMode="auto">
                    <a:xfrm>
                      <a:off x="1456" y="2252"/>
                      <a:ext cx="12" cy="24"/>
                    </a:xfrm>
                    <a:custGeom>
                      <a:avLst/>
                      <a:gdLst>
                        <a:gd name="T0" fmla="*/ 0 w 12"/>
                        <a:gd name="T1" fmla="*/ 0 h 24"/>
                        <a:gd name="T2" fmla="*/ 12 w 12"/>
                        <a:gd name="T3" fmla="*/ 24 h 24"/>
                        <a:gd name="T4" fmla="*/ 0 60000 65536"/>
                        <a:gd name="T5" fmla="*/ 0 60000 65536"/>
                        <a:gd name="T6" fmla="*/ 0 w 12"/>
                        <a:gd name="T7" fmla="*/ 0 h 24"/>
                        <a:gd name="T8" fmla="*/ 12 w 12"/>
                        <a:gd name="T9" fmla="*/ 24 h 24"/>
                      </a:gdLst>
                      <a:ahLst/>
                      <a:cxnLst>
                        <a:cxn ang="T4">
                          <a:pos x="T0" y="T1"/>
                        </a:cxn>
                        <a:cxn ang="T5">
                          <a:pos x="T2" y="T3"/>
                        </a:cxn>
                      </a:cxnLst>
                      <a:rect l="T6" t="T7" r="T8" b="T9"/>
                      <a:pathLst>
                        <a:path w="12" h="24">
                          <a:moveTo>
                            <a:pt x="0" y="0"/>
                          </a:moveTo>
                          <a:cubicBezTo>
                            <a:pt x="0" y="0"/>
                            <a:pt x="6" y="12"/>
                            <a:pt x="12" y="2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154714" name="Group 56"/>
                  <p:cNvGrpSpPr>
                    <a:grpSpLocks noChangeAspect="1"/>
                  </p:cNvGrpSpPr>
                  <p:nvPr/>
                </p:nvGrpSpPr>
                <p:grpSpPr bwMode="auto">
                  <a:xfrm>
                    <a:off x="1624" y="2155"/>
                    <a:ext cx="468" cy="129"/>
                    <a:chOff x="1000" y="2147"/>
                    <a:chExt cx="468" cy="129"/>
                  </a:xfrm>
                </p:grpSpPr>
                <p:sp>
                  <p:nvSpPr>
                    <p:cNvPr id="154715" name="Freeform 57"/>
                    <p:cNvSpPr>
                      <a:spLocks noChangeAspect="1"/>
                    </p:cNvSpPr>
                    <p:nvPr/>
                  </p:nvSpPr>
                  <p:spPr bwMode="auto">
                    <a:xfrm>
                      <a:off x="1000" y="2147"/>
                      <a:ext cx="460" cy="125"/>
                    </a:xfrm>
                    <a:custGeom>
                      <a:avLst/>
                      <a:gdLst>
                        <a:gd name="T0" fmla="*/ 0 w 460"/>
                        <a:gd name="T1" fmla="*/ 125 h 125"/>
                        <a:gd name="T2" fmla="*/ 16 w 460"/>
                        <a:gd name="T3" fmla="*/ 93 h 125"/>
                        <a:gd name="T4" fmla="*/ 52 w 460"/>
                        <a:gd name="T5" fmla="*/ 61 h 125"/>
                        <a:gd name="T6" fmla="*/ 80 w 460"/>
                        <a:gd name="T7" fmla="*/ 41 h 125"/>
                        <a:gd name="T8" fmla="*/ 112 w 460"/>
                        <a:gd name="T9" fmla="*/ 29 h 125"/>
                        <a:gd name="T10" fmla="*/ 148 w 460"/>
                        <a:gd name="T11" fmla="*/ 17 h 125"/>
                        <a:gd name="T12" fmla="*/ 172 w 460"/>
                        <a:gd name="T13" fmla="*/ 13 h 125"/>
                        <a:gd name="T14" fmla="*/ 228 w 460"/>
                        <a:gd name="T15" fmla="*/ 1 h 125"/>
                        <a:gd name="T16" fmla="*/ 264 w 460"/>
                        <a:gd name="T17" fmla="*/ 9 h 125"/>
                        <a:gd name="T18" fmla="*/ 300 w 460"/>
                        <a:gd name="T19" fmla="*/ 13 h 125"/>
                        <a:gd name="T20" fmla="*/ 344 w 460"/>
                        <a:gd name="T21" fmla="*/ 21 h 125"/>
                        <a:gd name="T22" fmla="*/ 376 w 460"/>
                        <a:gd name="T23" fmla="*/ 33 h 125"/>
                        <a:gd name="T24" fmla="*/ 408 w 460"/>
                        <a:gd name="T25" fmla="*/ 53 h 125"/>
                        <a:gd name="T26" fmla="*/ 428 w 460"/>
                        <a:gd name="T27" fmla="*/ 69 h 125"/>
                        <a:gd name="T28" fmla="*/ 448 w 460"/>
                        <a:gd name="T29" fmla="*/ 89 h 125"/>
                        <a:gd name="T30" fmla="*/ 460 w 460"/>
                        <a:gd name="T31" fmla="*/ 113 h 1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0"/>
                        <a:gd name="T49" fmla="*/ 0 h 125"/>
                        <a:gd name="T50" fmla="*/ 460 w 460"/>
                        <a:gd name="T51" fmla="*/ 125 h 1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0" h="125">
                          <a:moveTo>
                            <a:pt x="0" y="125"/>
                          </a:moveTo>
                          <a:cubicBezTo>
                            <a:pt x="3" y="114"/>
                            <a:pt x="7" y="104"/>
                            <a:pt x="16" y="93"/>
                          </a:cubicBezTo>
                          <a:cubicBezTo>
                            <a:pt x="25" y="82"/>
                            <a:pt x="41" y="70"/>
                            <a:pt x="52" y="61"/>
                          </a:cubicBezTo>
                          <a:cubicBezTo>
                            <a:pt x="63" y="52"/>
                            <a:pt x="70" y="46"/>
                            <a:pt x="80" y="41"/>
                          </a:cubicBezTo>
                          <a:cubicBezTo>
                            <a:pt x="90" y="36"/>
                            <a:pt x="101" y="33"/>
                            <a:pt x="112" y="29"/>
                          </a:cubicBezTo>
                          <a:cubicBezTo>
                            <a:pt x="123" y="25"/>
                            <a:pt x="138" y="20"/>
                            <a:pt x="148" y="17"/>
                          </a:cubicBezTo>
                          <a:cubicBezTo>
                            <a:pt x="158" y="14"/>
                            <a:pt x="159" y="16"/>
                            <a:pt x="172" y="13"/>
                          </a:cubicBezTo>
                          <a:cubicBezTo>
                            <a:pt x="185" y="10"/>
                            <a:pt x="213" y="2"/>
                            <a:pt x="228" y="1"/>
                          </a:cubicBezTo>
                          <a:cubicBezTo>
                            <a:pt x="243" y="0"/>
                            <a:pt x="252" y="7"/>
                            <a:pt x="264" y="9"/>
                          </a:cubicBezTo>
                          <a:cubicBezTo>
                            <a:pt x="276" y="11"/>
                            <a:pt x="287" y="11"/>
                            <a:pt x="300" y="13"/>
                          </a:cubicBezTo>
                          <a:cubicBezTo>
                            <a:pt x="313" y="15"/>
                            <a:pt x="331" y="18"/>
                            <a:pt x="344" y="21"/>
                          </a:cubicBezTo>
                          <a:cubicBezTo>
                            <a:pt x="357" y="24"/>
                            <a:pt x="365" y="28"/>
                            <a:pt x="376" y="33"/>
                          </a:cubicBezTo>
                          <a:cubicBezTo>
                            <a:pt x="387" y="38"/>
                            <a:pt x="399" y="47"/>
                            <a:pt x="408" y="53"/>
                          </a:cubicBezTo>
                          <a:cubicBezTo>
                            <a:pt x="417" y="59"/>
                            <a:pt x="421" y="63"/>
                            <a:pt x="428" y="69"/>
                          </a:cubicBezTo>
                          <a:cubicBezTo>
                            <a:pt x="435" y="75"/>
                            <a:pt x="443" y="82"/>
                            <a:pt x="448" y="89"/>
                          </a:cubicBezTo>
                          <a:cubicBezTo>
                            <a:pt x="453" y="96"/>
                            <a:pt x="457" y="106"/>
                            <a:pt x="460" y="113"/>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716" name="Freeform 58"/>
                    <p:cNvSpPr>
                      <a:spLocks noChangeAspect="1"/>
                    </p:cNvSpPr>
                    <p:nvPr/>
                  </p:nvSpPr>
                  <p:spPr bwMode="auto">
                    <a:xfrm>
                      <a:off x="1456" y="2252"/>
                      <a:ext cx="12" cy="24"/>
                    </a:xfrm>
                    <a:custGeom>
                      <a:avLst/>
                      <a:gdLst>
                        <a:gd name="T0" fmla="*/ 0 w 12"/>
                        <a:gd name="T1" fmla="*/ 0 h 24"/>
                        <a:gd name="T2" fmla="*/ 12 w 12"/>
                        <a:gd name="T3" fmla="*/ 24 h 24"/>
                        <a:gd name="T4" fmla="*/ 0 60000 65536"/>
                        <a:gd name="T5" fmla="*/ 0 60000 65536"/>
                        <a:gd name="T6" fmla="*/ 0 w 12"/>
                        <a:gd name="T7" fmla="*/ 0 h 24"/>
                        <a:gd name="T8" fmla="*/ 12 w 12"/>
                        <a:gd name="T9" fmla="*/ 24 h 24"/>
                      </a:gdLst>
                      <a:ahLst/>
                      <a:cxnLst>
                        <a:cxn ang="T4">
                          <a:pos x="T0" y="T1"/>
                        </a:cxn>
                        <a:cxn ang="T5">
                          <a:pos x="T2" y="T3"/>
                        </a:cxn>
                      </a:cxnLst>
                      <a:rect l="T6" t="T7" r="T8" b="T9"/>
                      <a:pathLst>
                        <a:path w="12" h="24">
                          <a:moveTo>
                            <a:pt x="0" y="0"/>
                          </a:moveTo>
                          <a:cubicBezTo>
                            <a:pt x="0" y="0"/>
                            <a:pt x="6" y="12"/>
                            <a:pt x="12" y="2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sp>
              <p:nvSpPr>
                <p:cNvPr id="154693" name="Line 59"/>
                <p:cNvSpPr>
                  <a:spLocks noChangeAspect="1" noChangeShapeType="1"/>
                </p:cNvSpPr>
                <p:nvPr/>
              </p:nvSpPr>
              <p:spPr bwMode="auto">
                <a:xfrm>
                  <a:off x="2088" y="2280"/>
                  <a:ext cx="45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54694" name="Line 60"/>
                <p:cNvSpPr>
                  <a:spLocks noChangeAspect="1" noChangeShapeType="1"/>
                </p:cNvSpPr>
                <p:nvPr/>
              </p:nvSpPr>
              <p:spPr bwMode="auto">
                <a:xfrm>
                  <a:off x="5108" y="2280"/>
                  <a:ext cx="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54695" name="Group 61"/>
                <p:cNvGrpSpPr>
                  <a:grpSpLocks noChangeAspect="1"/>
                </p:cNvGrpSpPr>
                <p:nvPr/>
              </p:nvGrpSpPr>
              <p:grpSpPr bwMode="auto">
                <a:xfrm>
                  <a:off x="2540" y="2147"/>
                  <a:ext cx="1092" cy="137"/>
                  <a:chOff x="1000" y="2147"/>
                  <a:chExt cx="1092" cy="137"/>
                </a:xfrm>
              </p:grpSpPr>
              <p:sp>
                <p:nvSpPr>
                  <p:cNvPr id="154705" name="Line 62"/>
                  <p:cNvSpPr>
                    <a:spLocks noChangeAspect="1" noChangeShapeType="1"/>
                  </p:cNvSpPr>
                  <p:nvPr/>
                </p:nvSpPr>
                <p:spPr bwMode="auto">
                  <a:xfrm>
                    <a:off x="1464" y="2280"/>
                    <a:ext cx="16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54706" name="Group 63"/>
                  <p:cNvGrpSpPr>
                    <a:grpSpLocks noChangeAspect="1"/>
                  </p:cNvGrpSpPr>
                  <p:nvPr/>
                </p:nvGrpSpPr>
                <p:grpSpPr bwMode="auto">
                  <a:xfrm>
                    <a:off x="1000" y="2147"/>
                    <a:ext cx="468" cy="129"/>
                    <a:chOff x="1000" y="2147"/>
                    <a:chExt cx="468" cy="129"/>
                  </a:xfrm>
                </p:grpSpPr>
                <p:sp>
                  <p:nvSpPr>
                    <p:cNvPr id="154710" name="Freeform 64"/>
                    <p:cNvSpPr>
                      <a:spLocks noChangeAspect="1"/>
                    </p:cNvSpPr>
                    <p:nvPr/>
                  </p:nvSpPr>
                  <p:spPr bwMode="auto">
                    <a:xfrm>
                      <a:off x="1000" y="2147"/>
                      <a:ext cx="460" cy="125"/>
                    </a:xfrm>
                    <a:custGeom>
                      <a:avLst/>
                      <a:gdLst>
                        <a:gd name="T0" fmla="*/ 0 w 460"/>
                        <a:gd name="T1" fmla="*/ 125 h 125"/>
                        <a:gd name="T2" fmla="*/ 16 w 460"/>
                        <a:gd name="T3" fmla="*/ 93 h 125"/>
                        <a:gd name="T4" fmla="*/ 52 w 460"/>
                        <a:gd name="T5" fmla="*/ 61 h 125"/>
                        <a:gd name="T6" fmla="*/ 80 w 460"/>
                        <a:gd name="T7" fmla="*/ 41 h 125"/>
                        <a:gd name="T8" fmla="*/ 112 w 460"/>
                        <a:gd name="T9" fmla="*/ 29 h 125"/>
                        <a:gd name="T10" fmla="*/ 148 w 460"/>
                        <a:gd name="T11" fmla="*/ 17 h 125"/>
                        <a:gd name="T12" fmla="*/ 172 w 460"/>
                        <a:gd name="T13" fmla="*/ 13 h 125"/>
                        <a:gd name="T14" fmla="*/ 228 w 460"/>
                        <a:gd name="T15" fmla="*/ 1 h 125"/>
                        <a:gd name="T16" fmla="*/ 264 w 460"/>
                        <a:gd name="T17" fmla="*/ 9 h 125"/>
                        <a:gd name="T18" fmla="*/ 300 w 460"/>
                        <a:gd name="T19" fmla="*/ 13 h 125"/>
                        <a:gd name="T20" fmla="*/ 344 w 460"/>
                        <a:gd name="T21" fmla="*/ 21 h 125"/>
                        <a:gd name="T22" fmla="*/ 376 w 460"/>
                        <a:gd name="T23" fmla="*/ 33 h 125"/>
                        <a:gd name="T24" fmla="*/ 408 w 460"/>
                        <a:gd name="T25" fmla="*/ 53 h 125"/>
                        <a:gd name="T26" fmla="*/ 428 w 460"/>
                        <a:gd name="T27" fmla="*/ 69 h 125"/>
                        <a:gd name="T28" fmla="*/ 448 w 460"/>
                        <a:gd name="T29" fmla="*/ 89 h 125"/>
                        <a:gd name="T30" fmla="*/ 460 w 460"/>
                        <a:gd name="T31" fmla="*/ 113 h 1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0"/>
                        <a:gd name="T49" fmla="*/ 0 h 125"/>
                        <a:gd name="T50" fmla="*/ 460 w 460"/>
                        <a:gd name="T51" fmla="*/ 125 h 1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0" h="125">
                          <a:moveTo>
                            <a:pt x="0" y="125"/>
                          </a:moveTo>
                          <a:cubicBezTo>
                            <a:pt x="3" y="114"/>
                            <a:pt x="7" y="104"/>
                            <a:pt x="16" y="93"/>
                          </a:cubicBezTo>
                          <a:cubicBezTo>
                            <a:pt x="25" y="82"/>
                            <a:pt x="41" y="70"/>
                            <a:pt x="52" y="61"/>
                          </a:cubicBezTo>
                          <a:cubicBezTo>
                            <a:pt x="63" y="52"/>
                            <a:pt x="70" y="46"/>
                            <a:pt x="80" y="41"/>
                          </a:cubicBezTo>
                          <a:cubicBezTo>
                            <a:pt x="90" y="36"/>
                            <a:pt x="101" y="33"/>
                            <a:pt x="112" y="29"/>
                          </a:cubicBezTo>
                          <a:cubicBezTo>
                            <a:pt x="123" y="25"/>
                            <a:pt x="138" y="20"/>
                            <a:pt x="148" y="17"/>
                          </a:cubicBezTo>
                          <a:cubicBezTo>
                            <a:pt x="158" y="14"/>
                            <a:pt x="159" y="16"/>
                            <a:pt x="172" y="13"/>
                          </a:cubicBezTo>
                          <a:cubicBezTo>
                            <a:pt x="185" y="10"/>
                            <a:pt x="213" y="2"/>
                            <a:pt x="228" y="1"/>
                          </a:cubicBezTo>
                          <a:cubicBezTo>
                            <a:pt x="243" y="0"/>
                            <a:pt x="252" y="7"/>
                            <a:pt x="264" y="9"/>
                          </a:cubicBezTo>
                          <a:cubicBezTo>
                            <a:pt x="276" y="11"/>
                            <a:pt x="287" y="11"/>
                            <a:pt x="300" y="13"/>
                          </a:cubicBezTo>
                          <a:cubicBezTo>
                            <a:pt x="313" y="15"/>
                            <a:pt x="331" y="18"/>
                            <a:pt x="344" y="21"/>
                          </a:cubicBezTo>
                          <a:cubicBezTo>
                            <a:pt x="357" y="24"/>
                            <a:pt x="365" y="28"/>
                            <a:pt x="376" y="33"/>
                          </a:cubicBezTo>
                          <a:cubicBezTo>
                            <a:pt x="387" y="38"/>
                            <a:pt x="399" y="47"/>
                            <a:pt x="408" y="53"/>
                          </a:cubicBezTo>
                          <a:cubicBezTo>
                            <a:pt x="417" y="59"/>
                            <a:pt x="421" y="63"/>
                            <a:pt x="428" y="69"/>
                          </a:cubicBezTo>
                          <a:cubicBezTo>
                            <a:pt x="435" y="75"/>
                            <a:pt x="443" y="82"/>
                            <a:pt x="448" y="89"/>
                          </a:cubicBezTo>
                          <a:cubicBezTo>
                            <a:pt x="453" y="96"/>
                            <a:pt x="457" y="106"/>
                            <a:pt x="460" y="113"/>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711" name="Freeform 65"/>
                    <p:cNvSpPr>
                      <a:spLocks noChangeAspect="1"/>
                    </p:cNvSpPr>
                    <p:nvPr/>
                  </p:nvSpPr>
                  <p:spPr bwMode="auto">
                    <a:xfrm>
                      <a:off x="1456" y="2252"/>
                      <a:ext cx="12" cy="24"/>
                    </a:xfrm>
                    <a:custGeom>
                      <a:avLst/>
                      <a:gdLst>
                        <a:gd name="T0" fmla="*/ 0 w 12"/>
                        <a:gd name="T1" fmla="*/ 0 h 24"/>
                        <a:gd name="T2" fmla="*/ 12 w 12"/>
                        <a:gd name="T3" fmla="*/ 24 h 24"/>
                        <a:gd name="T4" fmla="*/ 0 60000 65536"/>
                        <a:gd name="T5" fmla="*/ 0 60000 65536"/>
                        <a:gd name="T6" fmla="*/ 0 w 12"/>
                        <a:gd name="T7" fmla="*/ 0 h 24"/>
                        <a:gd name="T8" fmla="*/ 12 w 12"/>
                        <a:gd name="T9" fmla="*/ 24 h 24"/>
                      </a:gdLst>
                      <a:ahLst/>
                      <a:cxnLst>
                        <a:cxn ang="T4">
                          <a:pos x="T0" y="T1"/>
                        </a:cxn>
                        <a:cxn ang="T5">
                          <a:pos x="T2" y="T3"/>
                        </a:cxn>
                      </a:cxnLst>
                      <a:rect l="T6" t="T7" r="T8" b="T9"/>
                      <a:pathLst>
                        <a:path w="12" h="24">
                          <a:moveTo>
                            <a:pt x="0" y="0"/>
                          </a:moveTo>
                          <a:cubicBezTo>
                            <a:pt x="0" y="0"/>
                            <a:pt x="6" y="12"/>
                            <a:pt x="12" y="2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154707" name="Group 66"/>
                  <p:cNvGrpSpPr>
                    <a:grpSpLocks noChangeAspect="1"/>
                  </p:cNvGrpSpPr>
                  <p:nvPr/>
                </p:nvGrpSpPr>
                <p:grpSpPr bwMode="auto">
                  <a:xfrm>
                    <a:off x="1624" y="2155"/>
                    <a:ext cx="468" cy="129"/>
                    <a:chOff x="1000" y="2147"/>
                    <a:chExt cx="468" cy="129"/>
                  </a:xfrm>
                </p:grpSpPr>
                <p:sp>
                  <p:nvSpPr>
                    <p:cNvPr id="154708" name="Freeform 67"/>
                    <p:cNvSpPr>
                      <a:spLocks noChangeAspect="1"/>
                    </p:cNvSpPr>
                    <p:nvPr/>
                  </p:nvSpPr>
                  <p:spPr bwMode="auto">
                    <a:xfrm>
                      <a:off x="1000" y="2147"/>
                      <a:ext cx="460" cy="125"/>
                    </a:xfrm>
                    <a:custGeom>
                      <a:avLst/>
                      <a:gdLst>
                        <a:gd name="T0" fmla="*/ 0 w 460"/>
                        <a:gd name="T1" fmla="*/ 125 h 125"/>
                        <a:gd name="T2" fmla="*/ 16 w 460"/>
                        <a:gd name="T3" fmla="*/ 93 h 125"/>
                        <a:gd name="T4" fmla="*/ 52 w 460"/>
                        <a:gd name="T5" fmla="*/ 61 h 125"/>
                        <a:gd name="T6" fmla="*/ 80 w 460"/>
                        <a:gd name="T7" fmla="*/ 41 h 125"/>
                        <a:gd name="T8" fmla="*/ 112 w 460"/>
                        <a:gd name="T9" fmla="*/ 29 h 125"/>
                        <a:gd name="T10" fmla="*/ 148 w 460"/>
                        <a:gd name="T11" fmla="*/ 17 h 125"/>
                        <a:gd name="T12" fmla="*/ 172 w 460"/>
                        <a:gd name="T13" fmla="*/ 13 h 125"/>
                        <a:gd name="T14" fmla="*/ 228 w 460"/>
                        <a:gd name="T15" fmla="*/ 1 h 125"/>
                        <a:gd name="T16" fmla="*/ 264 w 460"/>
                        <a:gd name="T17" fmla="*/ 9 h 125"/>
                        <a:gd name="T18" fmla="*/ 300 w 460"/>
                        <a:gd name="T19" fmla="*/ 13 h 125"/>
                        <a:gd name="T20" fmla="*/ 344 w 460"/>
                        <a:gd name="T21" fmla="*/ 21 h 125"/>
                        <a:gd name="T22" fmla="*/ 376 w 460"/>
                        <a:gd name="T23" fmla="*/ 33 h 125"/>
                        <a:gd name="T24" fmla="*/ 408 w 460"/>
                        <a:gd name="T25" fmla="*/ 53 h 125"/>
                        <a:gd name="T26" fmla="*/ 428 w 460"/>
                        <a:gd name="T27" fmla="*/ 69 h 125"/>
                        <a:gd name="T28" fmla="*/ 448 w 460"/>
                        <a:gd name="T29" fmla="*/ 89 h 125"/>
                        <a:gd name="T30" fmla="*/ 460 w 460"/>
                        <a:gd name="T31" fmla="*/ 113 h 1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0"/>
                        <a:gd name="T49" fmla="*/ 0 h 125"/>
                        <a:gd name="T50" fmla="*/ 460 w 460"/>
                        <a:gd name="T51" fmla="*/ 125 h 1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0" h="125">
                          <a:moveTo>
                            <a:pt x="0" y="125"/>
                          </a:moveTo>
                          <a:cubicBezTo>
                            <a:pt x="3" y="114"/>
                            <a:pt x="7" y="104"/>
                            <a:pt x="16" y="93"/>
                          </a:cubicBezTo>
                          <a:cubicBezTo>
                            <a:pt x="25" y="82"/>
                            <a:pt x="41" y="70"/>
                            <a:pt x="52" y="61"/>
                          </a:cubicBezTo>
                          <a:cubicBezTo>
                            <a:pt x="63" y="52"/>
                            <a:pt x="70" y="46"/>
                            <a:pt x="80" y="41"/>
                          </a:cubicBezTo>
                          <a:cubicBezTo>
                            <a:pt x="90" y="36"/>
                            <a:pt x="101" y="33"/>
                            <a:pt x="112" y="29"/>
                          </a:cubicBezTo>
                          <a:cubicBezTo>
                            <a:pt x="123" y="25"/>
                            <a:pt x="138" y="20"/>
                            <a:pt x="148" y="17"/>
                          </a:cubicBezTo>
                          <a:cubicBezTo>
                            <a:pt x="158" y="14"/>
                            <a:pt x="159" y="16"/>
                            <a:pt x="172" y="13"/>
                          </a:cubicBezTo>
                          <a:cubicBezTo>
                            <a:pt x="185" y="10"/>
                            <a:pt x="213" y="2"/>
                            <a:pt x="228" y="1"/>
                          </a:cubicBezTo>
                          <a:cubicBezTo>
                            <a:pt x="243" y="0"/>
                            <a:pt x="252" y="7"/>
                            <a:pt x="264" y="9"/>
                          </a:cubicBezTo>
                          <a:cubicBezTo>
                            <a:pt x="276" y="11"/>
                            <a:pt x="287" y="11"/>
                            <a:pt x="300" y="13"/>
                          </a:cubicBezTo>
                          <a:cubicBezTo>
                            <a:pt x="313" y="15"/>
                            <a:pt x="331" y="18"/>
                            <a:pt x="344" y="21"/>
                          </a:cubicBezTo>
                          <a:cubicBezTo>
                            <a:pt x="357" y="24"/>
                            <a:pt x="365" y="28"/>
                            <a:pt x="376" y="33"/>
                          </a:cubicBezTo>
                          <a:cubicBezTo>
                            <a:pt x="387" y="38"/>
                            <a:pt x="399" y="47"/>
                            <a:pt x="408" y="53"/>
                          </a:cubicBezTo>
                          <a:cubicBezTo>
                            <a:pt x="417" y="59"/>
                            <a:pt x="421" y="63"/>
                            <a:pt x="428" y="69"/>
                          </a:cubicBezTo>
                          <a:cubicBezTo>
                            <a:pt x="435" y="75"/>
                            <a:pt x="443" y="82"/>
                            <a:pt x="448" y="89"/>
                          </a:cubicBezTo>
                          <a:cubicBezTo>
                            <a:pt x="453" y="96"/>
                            <a:pt x="457" y="106"/>
                            <a:pt x="460" y="113"/>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709" name="Freeform 68"/>
                    <p:cNvSpPr>
                      <a:spLocks noChangeAspect="1"/>
                    </p:cNvSpPr>
                    <p:nvPr/>
                  </p:nvSpPr>
                  <p:spPr bwMode="auto">
                    <a:xfrm>
                      <a:off x="1456" y="2252"/>
                      <a:ext cx="12" cy="24"/>
                    </a:xfrm>
                    <a:custGeom>
                      <a:avLst/>
                      <a:gdLst>
                        <a:gd name="T0" fmla="*/ 0 w 12"/>
                        <a:gd name="T1" fmla="*/ 0 h 24"/>
                        <a:gd name="T2" fmla="*/ 12 w 12"/>
                        <a:gd name="T3" fmla="*/ 24 h 24"/>
                        <a:gd name="T4" fmla="*/ 0 60000 65536"/>
                        <a:gd name="T5" fmla="*/ 0 60000 65536"/>
                        <a:gd name="T6" fmla="*/ 0 w 12"/>
                        <a:gd name="T7" fmla="*/ 0 h 24"/>
                        <a:gd name="T8" fmla="*/ 12 w 12"/>
                        <a:gd name="T9" fmla="*/ 24 h 24"/>
                      </a:gdLst>
                      <a:ahLst/>
                      <a:cxnLst>
                        <a:cxn ang="T4">
                          <a:pos x="T0" y="T1"/>
                        </a:cxn>
                        <a:cxn ang="T5">
                          <a:pos x="T2" y="T3"/>
                        </a:cxn>
                      </a:cxnLst>
                      <a:rect l="T6" t="T7" r="T8" b="T9"/>
                      <a:pathLst>
                        <a:path w="12" h="24">
                          <a:moveTo>
                            <a:pt x="0" y="0"/>
                          </a:moveTo>
                          <a:cubicBezTo>
                            <a:pt x="0" y="0"/>
                            <a:pt x="6" y="12"/>
                            <a:pt x="12" y="2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154696" name="Group 69"/>
                <p:cNvGrpSpPr>
                  <a:grpSpLocks noChangeAspect="1"/>
                </p:cNvGrpSpPr>
                <p:nvPr/>
              </p:nvGrpSpPr>
              <p:grpSpPr bwMode="auto">
                <a:xfrm>
                  <a:off x="4008" y="2147"/>
                  <a:ext cx="1092" cy="137"/>
                  <a:chOff x="1000" y="2147"/>
                  <a:chExt cx="1092" cy="137"/>
                </a:xfrm>
              </p:grpSpPr>
              <p:sp>
                <p:nvSpPr>
                  <p:cNvPr id="154698" name="Line 70"/>
                  <p:cNvSpPr>
                    <a:spLocks noChangeAspect="1" noChangeShapeType="1"/>
                  </p:cNvSpPr>
                  <p:nvPr/>
                </p:nvSpPr>
                <p:spPr bwMode="auto">
                  <a:xfrm>
                    <a:off x="1464" y="2280"/>
                    <a:ext cx="16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54699" name="Group 71"/>
                  <p:cNvGrpSpPr>
                    <a:grpSpLocks noChangeAspect="1"/>
                  </p:cNvGrpSpPr>
                  <p:nvPr/>
                </p:nvGrpSpPr>
                <p:grpSpPr bwMode="auto">
                  <a:xfrm>
                    <a:off x="1000" y="2147"/>
                    <a:ext cx="468" cy="129"/>
                    <a:chOff x="1000" y="2147"/>
                    <a:chExt cx="468" cy="129"/>
                  </a:xfrm>
                </p:grpSpPr>
                <p:sp>
                  <p:nvSpPr>
                    <p:cNvPr id="154703" name="Freeform 72"/>
                    <p:cNvSpPr>
                      <a:spLocks noChangeAspect="1"/>
                    </p:cNvSpPr>
                    <p:nvPr/>
                  </p:nvSpPr>
                  <p:spPr bwMode="auto">
                    <a:xfrm>
                      <a:off x="1000" y="2147"/>
                      <a:ext cx="460" cy="125"/>
                    </a:xfrm>
                    <a:custGeom>
                      <a:avLst/>
                      <a:gdLst>
                        <a:gd name="T0" fmla="*/ 0 w 460"/>
                        <a:gd name="T1" fmla="*/ 125 h 125"/>
                        <a:gd name="T2" fmla="*/ 16 w 460"/>
                        <a:gd name="T3" fmla="*/ 93 h 125"/>
                        <a:gd name="T4" fmla="*/ 52 w 460"/>
                        <a:gd name="T5" fmla="*/ 61 h 125"/>
                        <a:gd name="T6" fmla="*/ 80 w 460"/>
                        <a:gd name="T7" fmla="*/ 41 h 125"/>
                        <a:gd name="T8" fmla="*/ 112 w 460"/>
                        <a:gd name="T9" fmla="*/ 29 h 125"/>
                        <a:gd name="T10" fmla="*/ 148 w 460"/>
                        <a:gd name="T11" fmla="*/ 17 h 125"/>
                        <a:gd name="T12" fmla="*/ 172 w 460"/>
                        <a:gd name="T13" fmla="*/ 13 h 125"/>
                        <a:gd name="T14" fmla="*/ 228 w 460"/>
                        <a:gd name="T15" fmla="*/ 1 h 125"/>
                        <a:gd name="T16" fmla="*/ 264 w 460"/>
                        <a:gd name="T17" fmla="*/ 9 h 125"/>
                        <a:gd name="T18" fmla="*/ 300 w 460"/>
                        <a:gd name="T19" fmla="*/ 13 h 125"/>
                        <a:gd name="T20" fmla="*/ 344 w 460"/>
                        <a:gd name="T21" fmla="*/ 21 h 125"/>
                        <a:gd name="T22" fmla="*/ 376 w 460"/>
                        <a:gd name="T23" fmla="*/ 33 h 125"/>
                        <a:gd name="T24" fmla="*/ 408 w 460"/>
                        <a:gd name="T25" fmla="*/ 53 h 125"/>
                        <a:gd name="T26" fmla="*/ 428 w 460"/>
                        <a:gd name="T27" fmla="*/ 69 h 125"/>
                        <a:gd name="T28" fmla="*/ 448 w 460"/>
                        <a:gd name="T29" fmla="*/ 89 h 125"/>
                        <a:gd name="T30" fmla="*/ 460 w 460"/>
                        <a:gd name="T31" fmla="*/ 113 h 1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0"/>
                        <a:gd name="T49" fmla="*/ 0 h 125"/>
                        <a:gd name="T50" fmla="*/ 460 w 460"/>
                        <a:gd name="T51" fmla="*/ 125 h 1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0" h="125">
                          <a:moveTo>
                            <a:pt x="0" y="125"/>
                          </a:moveTo>
                          <a:cubicBezTo>
                            <a:pt x="3" y="114"/>
                            <a:pt x="7" y="104"/>
                            <a:pt x="16" y="93"/>
                          </a:cubicBezTo>
                          <a:cubicBezTo>
                            <a:pt x="25" y="82"/>
                            <a:pt x="41" y="70"/>
                            <a:pt x="52" y="61"/>
                          </a:cubicBezTo>
                          <a:cubicBezTo>
                            <a:pt x="63" y="52"/>
                            <a:pt x="70" y="46"/>
                            <a:pt x="80" y="41"/>
                          </a:cubicBezTo>
                          <a:cubicBezTo>
                            <a:pt x="90" y="36"/>
                            <a:pt x="101" y="33"/>
                            <a:pt x="112" y="29"/>
                          </a:cubicBezTo>
                          <a:cubicBezTo>
                            <a:pt x="123" y="25"/>
                            <a:pt x="138" y="20"/>
                            <a:pt x="148" y="17"/>
                          </a:cubicBezTo>
                          <a:cubicBezTo>
                            <a:pt x="158" y="14"/>
                            <a:pt x="159" y="16"/>
                            <a:pt x="172" y="13"/>
                          </a:cubicBezTo>
                          <a:cubicBezTo>
                            <a:pt x="185" y="10"/>
                            <a:pt x="213" y="2"/>
                            <a:pt x="228" y="1"/>
                          </a:cubicBezTo>
                          <a:cubicBezTo>
                            <a:pt x="243" y="0"/>
                            <a:pt x="252" y="7"/>
                            <a:pt x="264" y="9"/>
                          </a:cubicBezTo>
                          <a:cubicBezTo>
                            <a:pt x="276" y="11"/>
                            <a:pt x="287" y="11"/>
                            <a:pt x="300" y="13"/>
                          </a:cubicBezTo>
                          <a:cubicBezTo>
                            <a:pt x="313" y="15"/>
                            <a:pt x="331" y="18"/>
                            <a:pt x="344" y="21"/>
                          </a:cubicBezTo>
                          <a:cubicBezTo>
                            <a:pt x="357" y="24"/>
                            <a:pt x="365" y="28"/>
                            <a:pt x="376" y="33"/>
                          </a:cubicBezTo>
                          <a:cubicBezTo>
                            <a:pt x="387" y="38"/>
                            <a:pt x="399" y="47"/>
                            <a:pt x="408" y="53"/>
                          </a:cubicBezTo>
                          <a:cubicBezTo>
                            <a:pt x="417" y="59"/>
                            <a:pt x="421" y="63"/>
                            <a:pt x="428" y="69"/>
                          </a:cubicBezTo>
                          <a:cubicBezTo>
                            <a:pt x="435" y="75"/>
                            <a:pt x="443" y="82"/>
                            <a:pt x="448" y="89"/>
                          </a:cubicBezTo>
                          <a:cubicBezTo>
                            <a:pt x="453" y="96"/>
                            <a:pt x="457" y="106"/>
                            <a:pt x="460" y="113"/>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704" name="Freeform 73"/>
                    <p:cNvSpPr>
                      <a:spLocks noChangeAspect="1"/>
                    </p:cNvSpPr>
                    <p:nvPr/>
                  </p:nvSpPr>
                  <p:spPr bwMode="auto">
                    <a:xfrm>
                      <a:off x="1456" y="2252"/>
                      <a:ext cx="12" cy="24"/>
                    </a:xfrm>
                    <a:custGeom>
                      <a:avLst/>
                      <a:gdLst>
                        <a:gd name="T0" fmla="*/ 0 w 12"/>
                        <a:gd name="T1" fmla="*/ 0 h 24"/>
                        <a:gd name="T2" fmla="*/ 12 w 12"/>
                        <a:gd name="T3" fmla="*/ 24 h 24"/>
                        <a:gd name="T4" fmla="*/ 0 60000 65536"/>
                        <a:gd name="T5" fmla="*/ 0 60000 65536"/>
                        <a:gd name="T6" fmla="*/ 0 w 12"/>
                        <a:gd name="T7" fmla="*/ 0 h 24"/>
                        <a:gd name="T8" fmla="*/ 12 w 12"/>
                        <a:gd name="T9" fmla="*/ 24 h 24"/>
                      </a:gdLst>
                      <a:ahLst/>
                      <a:cxnLst>
                        <a:cxn ang="T4">
                          <a:pos x="T0" y="T1"/>
                        </a:cxn>
                        <a:cxn ang="T5">
                          <a:pos x="T2" y="T3"/>
                        </a:cxn>
                      </a:cxnLst>
                      <a:rect l="T6" t="T7" r="T8" b="T9"/>
                      <a:pathLst>
                        <a:path w="12" h="24">
                          <a:moveTo>
                            <a:pt x="0" y="0"/>
                          </a:moveTo>
                          <a:cubicBezTo>
                            <a:pt x="0" y="0"/>
                            <a:pt x="6" y="12"/>
                            <a:pt x="12" y="2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154700" name="Group 74"/>
                  <p:cNvGrpSpPr>
                    <a:grpSpLocks noChangeAspect="1"/>
                  </p:cNvGrpSpPr>
                  <p:nvPr/>
                </p:nvGrpSpPr>
                <p:grpSpPr bwMode="auto">
                  <a:xfrm>
                    <a:off x="1624" y="2155"/>
                    <a:ext cx="468" cy="129"/>
                    <a:chOff x="1000" y="2147"/>
                    <a:chExt cx="468" cy="129"/>
                  </a:xfrm>
                </p:grpSpPr>
                <p:sp>
                  <p:nvSpPr>
                    <p:cNvPr id="154701" name="Freeform 75"/>
                    <p:cNvSpPr>
                      <a:spLocks noChangeAspect="1"/>
                    </p:cNvSpPr>
                    <p:nvPr/>
                  </p:nvSpPr>
                  <p:spPr bwMode="auto">
                    <a:xfrm>
                      <a:off x="1000" y="2147"/>
                      <a:ext cx="460" cy="125"/>
                    </a:xfrm>
                    <a:custGeom>
                      <a:avLst/>
                      <a:gdLst>
                        <a:gd name="T0" fmla="*/ 0 w 460"/>
                        <a:gd name="T1" fmla="*/ 125 h 125"/>
                        <a:gd name="T2" fmla="*/ 16 w 460"/>
                        <a:gd name="T3" fmla="*/ 93 h 125"/>
                        <a:gd name="T4" fmla="*/ 52 w 460"/>
                        <a:gd name="T5" fmla="*/ 61 h 125"/>
                        <a:gd name="T6" fmla="*/ 80 w 460"/>
                        <a:gd name="T7" fmla="*/ 41 h 125"/>
                        <a:gd name="T8" fmla="*/ 112 w 460"/>
                        <a:gd name="T9" fmla="*/ 29 h 125"/>
                        <a:gd name="T10" fmla="*/ 148 w 460"/>
                        <a:gd name="T11" fmla="*/ 17 h 125"/>
                        <a:gd name="T12" fmla="*/ 172 w 460"/>
                        <a:gd name="T13" fmla="*/ 13 h 125"/>
                        <a:gd name="T14" fmla="*/ 228 w 460"/>
                        <a:gd name="T15" fmla="*/ 1 h 125"/>
                        <a:gd name="T16" fmla="*/ 264 w 460"/>
                        <a:gd name="T17" fmla="*/ 9 h 125"/>
                        <a:gd name="T18" fmla="*/ 300 w 460"/>
                        <a:gd name="T19" fmla="*/ 13 h 125"/>
                        <a:gd name="T20" fmla="*/ 344 w 460"/>
                        <a:gd name="T21" fmla="*/ 21 h 125"/>
                        <a:gd name="T22" fmla="*/ 376 w 460"/>
                        <a:gd name="T23" fmla="*/ 33 h 125"/>
                        <a:gd name="T24" fmla="*/ 408 w 460"/>
                        <a:gd name="T25" fmla="*/ 53 h 125"/>
                        <a:gd name="T26" fmla="*/ 428 w 460"/>
                        <a:gd name="T27" fmla="*/ 69 h 125"/>
                        <a:gd name="T28" fmla="*/ 448 w 460"/>
                        <a:gd name="T29" fmla="*/ 89 h 125"/>
                        <a:gd name="T30" fmla="*/ 460 w 460"/>
                        <a:gd name="T31" fmla="*/ 113 h 1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0"/>
                        <a:gd name="T49" fmla="*/ 0 h 125"/>
                        <a:gd name="T50" fmla="*/ 460 w 460"/>
                        <a:gd name="T51" fmla="*/ 125 h 1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0" h="125">
                          <a:moveTo>
                            <a:pt x="0" y="125"/>
                          </a:moveTo>
                          <a:cubicBezTo>
                            <a:pt x="3" y="114"/>
                            <a:pt x="7" y="104"/>
                            <a:pt x="16" y="93"/>
                          </a:cubicBezTo>
                          <a:cubicBezTo>
                            <a:pt x="25" y="82"/>
                            <a:pt x="41" y="70"/>
                            <a:pt x="52" y="61"/>
                          </a:cubicBezTo>
                          <a:cubicBezTo>
                            <a:pt x="63" y="52"/>
                            <a:pt x="70" y="46"/>
                            <a:pt x="80" y="41"/>
                          </a:cubicBezTo>
                          <a:cubicBezTo>
                            <a:pt x="90" y="36"/>
                            <a:pt x="101" y="33"/>
                            <a:pt x="112" y="29"/>
                          </a:cubicBezTo>
                          <a:cubicBezTo>
                            <a:pt x="123" y="25"/>
                            <a:pt x="138" y="20"/>
                            <a:pt x="148" y="17"/>
                          </a:cubicBezTo>
                          <a:cubicBezTo>
                            <a:pt x="158" y="14"/>
                            <a:pt x="159" y="16"/>
                            <a:pt x="172" y="13"/>
                          </a:cubicBezTo>
                          <a:cubicBezTo>
                            <a:pt x="185" y="10"/>
                            <a:pt x="213" y="2"/>
                            <a:pt x="228" y="1"/>
                          </a:cubicBezTo>
                          <a:cubicBezTo>
                            <a:pt x="243" y="0"/>
                            <a:pt x="252" y="7"/>
                            <a:pt x="264" y="9"/>
                          </a:cubicBezTo>
                          <a:cubicBezTo>
                            <a:pt x="276" y="11"/>
                            <a:pt x="287" y="11"/>
                            <a:pt x="300" y="13"/>
                          </a:cubicBezTo>
                          <a:cubicBezTo>
                            <a:pt x="313" y="15"/>
                            <a:pt x="331" y="18"/>
                            <a:pt x="344" y="21"/>
                          </a:cubicBezTo>
                          <a:cubicBezTo>
                            <a:pt x="357" y="24"/>
                            <a:pt x="365" y="28"/>
                            <a:pt x="376" y="33"/>
                          </a:cubicBezTo>
                          <a:cubicBezTo>
                            <a:pt x="387" y="38"/>
                            <a:pt x="399" y="47"/>
                            <a:pt x="408" y="53"/>
                          </a:cubicBezTo>
                          <a:cubicBezTo>
                            <a:pt x="417" y="59"/>
                            <a:pt x="421" y="63"/>
                            <a:pt x="428" y="69"/>
                          </a:cubicBezTo>
                          <a:cubicBezTo>
                            <a:pt x="435" y="75"/>
                            <a:pt x="443" y="82"/>
                            <a:pt x="448" y="89"/>
                          </a:cubicBezTo>
                          <a:cubicBezTo>
                            <a:pt x="453" y="96"/>
                            <a:pt x="457" y="106"/>
                            <a:pt x="460" y="113"/>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702" name="Freeform 76"/>
                    <p:cNvSpPr>
                      <a:spLocks noChangeAspect="1"/>
                    </p:cNvSpPr>
                    <p:nvPr/>
                  </p:nvSpPr>
                  <p:spPr bwMode="auto">
                    <a:xfrm>
                      <a:off x="1456" y="2252"/>
                      <a:ext cx="12" cy="24"/>
                    </a:xfrm>
                    <a:custGeom>
                      <a:avLst/>
                      <a:gdLst>
                        <a:gd name="T0" fmla="*/ 0 w 12"/>
                        <a:gd name="T1" fmla="*/ 0 h 24"/>
                        <a:gd name="T2" fmla="*/ 12 w 12"/>
                        <a:gd name="T3" fmla="*/ 24 h 24"/>
                        <a:gd name="T4" fmla="*/ 0 60000 65536"/>
                        <a:gd name="T5" fmla="*/ 0 60000 65536"/>
                        <a:gd name="T6" fmla="*/ 0 w 12"/>
                        <a:gd name="T7" fmla="*/ 0 h 24"/>
                        <a:gd name="T8" fmla="*/ 12 w 12"/>
                        <a:gd name="T9" fmla="*/ 24 h 24"/>
                      </a:gdLst>
                      <a:ahLst/>
                      <a:cxnLst>
                        <a:cxn ang="T4">
                          <a:pos x="T0" y="T1"/>
                        </a:cxn>
                        <a:cxn ang="T5">
                          <a:pos x="T2" y="T3"/>
                        </a:cxn>
                      </a:cxnLst>
                      <a:rect l="T6" t="T7" r="T8" b="T9"/>
                      <a:pathLst>
                        <a:path w="12" h="24">
                          <a:moveTo>
                            <a:pt x="0" y="0"/>
                          </a:moveTo>
                          <a:cubicBezTo>
                            <a:pt x="0" y="0"/>
                            <a:pt x="6" y="12"/>
                            <a:pt x="12" y="2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sp>
              <p:nvSpPr>
                <p:cNvPr id="154697" name="Line 77"/>
                <p:cNvSpPr>
                  <a:spLocks noChangeAspect="1" noChangeShapeType="1"/>
                </p:cNvSpPr>
                <p:nvPr/>
              </p:nvSpPr>
              <p:spPr bwMode="auto">
                <a:xfrm>
                  <a:off x="3632" y="228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54679" name="Freeform 115"/>
              <p:cNvSpPr>
                <a:spLocks noChangeAspect="1"/>
              </p:cNvSpPr>
              <p:nvPr/>
            </p:nvSpPr>
            <p:spPr bwMode="auto">
              <a:xfrm>
                <a:off x="1052" y="2187"/>
                <a:ext cx="372" cy="101"/>
              </a:xfrm>
              <a:custGeom>
                <a:avLst/>
                <a:gdLst>
                  <a:gd name="T0" fmla="*/ 0 w 372"/>
                  <a:gd name="T1" fmla="*/ 101 h 101"/>
                  <a:gd name="T2" fmla="*/ 28 w 372"/>
                  <a:gd name="T3" fmla="*/ 61 h 101"/>
                  <a:gd name="T4" fmla="*/ 68 w 372"/>
                  <a:gd name="T5" fmla="*/ 29 h 101"/>
                  <a:gd name="T6" fmla="*/ 104 w 372"/>
                  <a:gd name="T7" fmla="*/ 17 h 101"/>
                  <a:gd name="T8" fmla="*/ 132 w 372"/>
                  <a:gd name="T9" fmla="*/ 9 h 101"/>
                  <a:gd name="T10" fmla="*/ 156 w 372"/>
                  <a:gd name="T11" fmla="*/ 5 h 101"/>
                  <a:gd name="T12" fmla="*/ 184 w 372"/>
                  <a:gd name="T13" fmla="*/ 1 h 101"/>
                  <a:gd name="T14" fmla="*/ 236 w 372"/>
                  <a:gd name="T15" fmla="*/ 9 h 101"/>
                  <a:gd name="T16" fmla="*/ 280 w 372"/>
                  <a:gd name="T17" fmla="*/ 21 h 101"/>
                  <a:gd name="T18" fmla="*/ 316 w 372"/>
                  <a:gd name="T19" fmla="*/ 41 h 101"/>
                  <a:gd name="T20" fmla="*/ 356 w 372"/>
                  <a:gd name="T21" fmla="*/ 69 h 101"/>
                  <a:gd name="T22" fmla="*/ 372 w 372"/>
                  <a:gd name="T23" fmla="*/ 97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2"/>
                  <a:gd name="T37" fmla="*/ 0 h 101"/>
                  <a:gd name="T38" fmla="*/ 372 w 372"/>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2" h="101">
                    <a:moveTo>
                      <a:pt x="0" y="101"/>
                    </a:moveTo>
                    <a:cubicBezTo>
                      <a:pt x="8" y="87"/>
                      <a:pt x="17" y="73"/>
                      <a:pt x="28" y="61"/>
                    </a:cubicBezTo>
                    <a:cubicBezTo>
                      <a:pt x="39" y="49"/>
                      <a:pt x="55" y="36"/>
                      <a:pt x="68" y="29"/>
                    </a:cubicBezTo>
                    <a:cubicBezTo>
                      <a:pt x="81" y="22"/>
                      <a:pt x="93" y="20"/>
                      <a:pt x="104" y="17"/>
                    </a:cubicBezTo>
                    <a:cubicBezTo>
                      <a:pt x="115" y="14"/>
                      <a:pt x="123" y="11"/>
                      <a:pt x="132" y="9"/>
                    </a:cubicBezTo>
                    <a:cubicBezTo>
                      <a:pt x="141" y="7"/>
                      <a:pt x="147" y="6"/>
                      <a:pt x="156" y="5"/>
                    </a:cubicBezTo>
                    <a:cubicBezTo>
                      <a:pt x="165" y="4"/>
                      <a:pt x="171" y="0"/>
                      <a:pt x="184" y="1"/>
                    </a:cubicBezTo>
                    <a:cubicBezTo>
                      <a:pt x="197" y="2"/>
                      <a:pt x="220" y="6"/>
                      <a:pt x="236" y="9"/>
                    </a:cubicBezTo>
                    <a:cubicBezTo>
                      <a:pt x="252" y="12"/>
                      <a:pt x="267" y="16"/>
                      <a:pt x="280" y="21"/>
                    </a:cubicBezTo>
                    <a:cubicBezTo>
                      <a:pt x="293" y="26"/>
                      <a:pt x="304" y="33"/>
                      <a:pt x="316" y="41"/>
                    </a:cubicBezTo>
                    <a:cubicBezTo>
                      <a:pt x="328" y="49"/>
                      <a:pt x="347" y="60"/>
                      <a:pt x="356" y="69"/>
                    </a:cubicBezTo>
                    <a:cubicBezTo>
                      <a:pt x="365" y="78"/>
                      <a:pt x="369" y="91"/>
                      <a:pt x="372" y="97"/>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80" name="Freeform 116"/>
              <p:cNvSpPr>
                <a:spLocks noChangeAspect="1"/>
              </p:cNvSpPr>
              <p:nvPr/>
            </p:nvSpPr>
            <p:spPr bwMode="auto">
              <a:xfrm>
                <a:off x="1676" y="2191"/>
                <a:ext cx="372" cy="101"/>
              </a:xfrm>
              <a:custGeom>
                <a:avLst/>
                <a:gdLst>
                  <a:gd name="T0" fmla="*/ 0 w 372"/>
                  <a:gd name="T1" fmla="*/ 101 h 101"/>
                  <a:gd name="T2" fmla="*/ 28 w 372"/>
                  <a:gd name="T3" fmla="*/ 61 h 101"/>
                  <a:gd name="T4" fmla="*/ 68 w 372"/>
                  <a:gd name="T5" fmla="*/ 29 h 101"/>
                  <a:gd name="T6" fmla="*/ 104 w 372"/>
                  <a:gd name="T7" fmla="*/ 17 h 101"/>
                  <a:gd name="T8" fmla="*/ 132 w 372"/>
                  <a:gd name="T9" fmla="*/ 9 h 101"/>
                  <a:gd name="T10" fmla="*/ 156 w 372"/>
                  <a:gd name="T11" fmla="*/ 5 h 101"/>
                  <a:gd name="T12" fmla="*/ 184 w 372"/>
                  <a:gd name="T13" fmla="*/ 1 h 101"/>
                  <a:gd name="T14" fmla="*/ 236 w 372"/>
                  <a:gd name="T15" fmla="*/ 9 h 101"/>
                  <a:gd name="T16" fmla="*/ 280 w 372"/>
                  <a:gd name="T17" fmla="*/ 21 h 101"/>
                  <a:gd name="T18" fmla="*/ 316 w 372"/>
                  <a:gd name="T19" fmla="*/ 41 h 101"/>
                  <a:gd name="T20" fmla="*/ 356 w 372"/>
                  <a:gd name="T21" fmla="*/ 69 h 101"/>
                  <a:gd name="T22" fmla="*/ 372 w 372"/>
                  <a:gd name="T23" fmla="*/ 97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2"/>
                  <a:gd name="T37" fmla="*/ 0 h 101"/>
                  <a:gd name="T38" fmla="*/ 372 w 372"/>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2" h="101">
                    <a:moveTo>
                      <a:pt x="0" y="101"/>
                    </a:moveTo>
                    <a:cubicBezTo>
                      <a:pt x="8" y="87"/>
                      <a:pt x="17" y="73"/>
                      <a:pt x="28" y="61"/>
                    </a:cubicBezTo>
                    <a:cubicBezTo>
                      <a:pt x="39" y="49"/>
                      <a:pt x="55" y="36"/>
                      <a:pt x="68" y="29"/>
                    </a:cubicBezTo>
                    <a:cubicBezTo>
                      <a:pt x="81" y="22"/>
                      <a:pt x="93" y="20"/>
                      <a:pt x="104" y="17"/>
                    </a:cubicBezTo>
                    <a:cubicBezTo>
                      <a:pt x="115" y="14"/>
                      <a:pt x="123" y="11"/>
                      <a:pt x="132" y="9"/>
                    </a:cubicBezTo>
                    <a:cubicBezTo>
                      <a:pt x="141" y="7"/>
                      <a:pt x="147" y="6"/>
                      <a:pt x="156" y="5"/>
                    </a:cubicBezTo>
                    <a:cubicBezTo>
                      <a:pt x="165" y="4"/>
                      <a:pt x="171" y="0"/>
                      <a:pt x="184" y="1"/>
                    </a:cubicBezTo>
                    <a:cubicBezTo>
                      <a:pt x="197" y="2"/>
                      <a:pt x="220" y="6"/>
                      <a:pt x="236" y="9"/>
                    </a:cubicBezTo>
                    <a:cubicBezTo>
                      <a:pt x="252" y="12"/>
                      <a:pt x="267" y="16"/>
                      <a:pt x="280" y="21"/>
                    </a:cubicBezTo>
                    <a:cubicBezTo>
                      <a:pt x="293" y="26"/>
                      <a:pt x="304" y="33"/>
                      <a:pt x="316" y="41"/>
                    </a:cubicBezTo>
                    <a:cubicBezTo>
                      <a:pt x="328" y="49"/>
                      <a:pt x="347" y="60"/>
                      <a:pt x="356" y="69"/>
                    </a:cubicBezTo>
                    <a:cubicBezTo>
                      <a:pt x="365" y="78"/>
                      <a:pt x="369" y="91"/>
                      <a:pt x="372" y="97"/>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81" name="Freeform 117"/>
              <p:cNvSpPr>
                <a:spLocks noChangeAspect="1"/>
              </p:cNvSpPr>
              <p:nvPr/>
            </p:nvSpPr>
            <p:spPr bwMode="auto">
              <a:xfrm>
                <a:off x="2596" y="2191"/>
                <a:ext cx="372" cy="101"/>
              </a:xfrm>
              <a:custGeom>
                <a:avLst/>
                <a:gdLst>
                  <a:gd name="T0" fmla="*/ 0 w 372"/>
                  <a:gd name="T1" fmla="*/ 101 h 101"/>
                  <a:gd name="T2" fmla="*/ 28 w 372"/>
                  <a:gd name="T3" fmla="*/ 61 h 101"/>
                  <a:gd name="T4" fmla="*/ 68 w 372"/>
                  <a:gd name="T5" fmla="*/ 29 h 101"/>
                  <a:gd name="T6" fmla="*/ 104 w 372"/>
                  <a:gd name="T7" fmla="*/ 17 h 101"/>
                  <a:gd name="T8" fmla="*/ 132 w 372"/>
                  <a:gd name="T9" fmla="*/ 9 h 101"/>
                  <a:gd name="T10" fmla="*/ 156 w 372"/>
                  <a:gd name="T11" fmla="*/ 5 h 101"/>
                  <a:gd name="T12" fmla="*/ 184 w 372"/>
                  <a:gd name="T13" fmla="*/ 1 h 101"/>
                  <a:gd name="T14" fmla="*/ 236 w 372"/>
                  <a:gd name="T15" fmla="*/ 9 h 101"/>
                  <a:gd name="T16" fmla="*/ 280 w 372"/>
                  <a:gd name="T17" fmla="*/ 21 h 101"/>
                  <a:gd name="T18" fmla="*/ 316 w 372"/>
                  <a:gd name="T19" fmla="*/ 41 h 101"/>
                  <a:gd name="T20" fmla="*/ 356 w 372"/>
                  <a:gd name="T21" fmla="*/ 69 h 101"/>
                  <a:gd name="T22" fmla="*/ 372 w 372"/>
                  <a:gd name="T23" fmla="*/ 97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2"/>
                  <a:gd name="T37" fmla="*/ 0 h 101"/>
                  <a:gd name="T38" fmla="*/ 372 w 372"/>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2" h="101">
                    <a:moveTo>
                      <a:pt x="0" y="101"/>
                    </a:moveTo>
                    <a:cubicBezTo>
                      <a:pt x="8" y="87"/>
                      <a:pt x="17" y="73"/>
                      <a:pt x="28" y="61"/>
                    </a:cubicBezTo>
                    <a:cubicBezTo>
                      <a:pt x="39" y="49"/>
                      <a:pt x="55" y="36"/>
                      <a:pt x="68" y="29"/>
                    </a:cubicBezTo>
                    <a:cubicBezTo>
                      <a:pt x="81" y="22"/>
                      <a:pt x="93" y="20"/>
                      <a:pt x="104" y="17"/>
                    </a:cubicBezTo>
                    <a:cubicBezTo>
                      <a:pt x="115" y="14"/>
                      <a:pt x="123" y="11"/>
                      <a:pt x="132" y="9"/>
                    </a:cubicBezTo>
                    <a:cubicBezTo>
                      <a:pt x="141" y="7"/>
                      <a:pt x="147" y="6"/>
                      <a:pt x="156" y="5"/>
                    </a:cubicBezTo>
                    <a:cubicBezTo>
                      <a:pt x="165" y="4"/>
                      <a:pt x="171" y="0"/>
                      <a:pt x="184" y="1"/>
                    </a:cubicBezTo>
                    <a:cubicBezTo>
                      <a:pt x="197" y="2"/>
                      <a:pt x="220" y="6"/>
                      <a:pt x="236" y="9"/>
                    </a:cubicBezTo>
                    <a:cubicBezTo>
                      <a:pt x="252" y="12"/>
                      <a:pt x="267" y="16"/>
                      <a:pt x="280" y="21"/>
                    </a:cubicBezTo>
                    <a:cubicBezTo>
                      <a:pt x="293" y="26"/>
                      <a:pt x="304" y="33"/>
                      <a:pt x="316" y="41"/>
                    </a:cubicBezTo>
                    <a:cubicBezTo>
                      <a:pt x="328" y="49"/>
                      <a:pt x="347" y="60"/>
                      <a:pt x="356" y="69"/>
                    </a:cubicBezTo>
                    <a:cubicBezTo>
                      <a:pt x="365" y="78"/>
                      <a:pt x="369" y="91"/>
                      <a:pt x="372" y="97"/>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82" name="Freeform 118"/>
              <p:cNvSpPr>
                <a:spLocks noChangeAspect="1"/>
              </p:cNvSpPr>
              <p:nvPr/>
            </p:nvSpPr>
            <p:spPr bwMode="auto">
              <a:xfrm>
                <a:off x="3212" y="2191"/>
                <a:ext cx="372" cy="101"/>
              </a:xfrm>
              <a:custGeom>
                <a:avLst/>
                <a:gdLst>
                  <a:gd name="T0" fmla="*/ 0 w 372"/>
                  <a:gd name="T1" fmla="*/ 101 h 101"/>
                  <a:gd name="T2" fmla="*/ 28 w 372"/>
                  <a:gd name="T3" fmla="*/ 61 h 101"/>
                  <a:gd name="T4" fmla="*/ 68 w 372"/>
                  <a:gd name="T5" fmla="*/ 29 h 101"/>
                  <a:gd name="T6" fmla="*/ 104 w 372"/>
                  <a:gd name="T7" fmla="*/ 17 h 101"/>
                  <a:gd name="T8" fmla="*/ 132 w 372"/>
                  <a:gd name="T9" fmla="*/ 9 h 101"/>
                  <a:gd name="T10" fmla="*/ 156 w 372"/>
                  <a:gd name="T11" fmla="*/ 5 h 101"/>
                  <a:gd name="T12" fmla="*/ 184 w 372"/>
                  <a:gd name="T13" fmla="*/ 1 h 101"/>
                  <a:gd name="T14" fmla="*/ 236 w 372"/>
                  <a:gd name="T15" fmla="*/ 9 h 101"/>
                  <a:gd name="T16" fmla="*/ 280 w 372"/>
                  <a:gd name="T17" fmla="*/ 21 h 101"/>
                  <a:gd name="T18" fmla="*/ 316 w 372"/>
                  <a:gd name="T19" fmla="*/ 41 h 101"/>
                  <a:gd name="T20" fmla="*/ 356 w 372"/>
                  <a:gd name="T21" fmla="*/ 69 h 101"/>
                  <a:gd name="T22" fmla="*/ 372 w 372"/>
                  <a:gd name="T23" fmla="*/ 97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2"/>
                  <a:gd name="T37" fmla="*/ 0 h 101"/>
                  <a:gd name="T38" fmla="*/ 372 w 372"/>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2" h="101">
                    <a:moveTo>
                      <a:pt x="0" y="101"/>
                    </a:moveTo>
                    <a:cubicBezTo>
                      <a:pt x="8" y="87"/>
                      <a:pt x="17" y="73"/>
                      <a:pt x="28" y="61"/>
                    </a:cubicBezTo>
                    <a:cubicBezTo>
                      <a:pt x="39" y="49"/>
                      <a:pt x="55" y="36"/>
                      <a:pt x="68" y="29"/>
                    </a:cubicBezTo>
                    <a:cubicBezTo>
                      <a:pt x="81" y="22"/>
                      <a:pt x="93" y="20"/>
                      <a:pt x="104" y="17"/>
                    </a:cubicBezTo>
                    <a:cubicBezTo>
                      <a:pt x="115" y="14"/>
                      <a:pt x="123" y="11"/>
                      <a:pt x="132" y="9"/>
                    </a:cubicBezTo>
                    <a:cubicBezTo>
                      <a:pt x="141" y="7"/>
                      <a:pt x="147" y="6"/>
                      <a:pt x="156" y="5"/>
                    </a:cubicBezTo>
                    <a:cubicBezTo>
                      <a:pt x="165" y="4"/>
                      <a:pt x="171" y="0"/>
                      <a:pt x="184" y="1"/>
                    </a:cubicBezTo>
                    <a:cubicBezTo>
                      <a:pt x="197" y="2"/>
                      <a:pt x="220" y="6"/>
                      <a:pt x="236" y="9"/>
                    </a:cubicBezTo>
                    <a:cubicBezTo>
                      <a:pt x="252" y="12"/>
                      <a:pt x="267" y="16"/>
                      <a:pt x="280" y="21"/>
                    </a:cubicBezTo>
                    <a:cubicBezTo>
                      <a:pt x="293" y="26"/>
                      <a:pt x="304" y="33"/>
                      <a:pt x="316" y="41"/>
                    </a:cubicBezTo>
                    <a:cubicBezTo>
                      <a:pt x="328" y="49"/>
                      <a:pt x="347" y="60"/>
                      <a:pt x="356" y="69"/>
                    </a:cubicBezTo>
                    <a:cubicBezTo>
                      <a:pt x="365" y="78"/>
                      <a:pt x="369" y="91"/>
                      <a:pt x="372" y="97"/>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83" name="Freeform 119"/>
              <p:cNvSpPr>
                <a:spLocks noChangeAspect="1"/>
              </p:cNvSpPr>
              <p:nvPr/>
            </p:nvSpPr>
            <p:spPr bwMode="auto">
              <a:xfrm>
                <a:off x="4052" y="2191"/>
                <a:ext cx="372" cy="101"/>
              </a:xfrm>
              <a:custGeom>
                <a:avLst/>
                <a:gdLst>
                  <a:gd name="T0" fmla="*/ 0 w 372"/>
                  <a:gd name="T1" fmla="*/ 101 h 101"/>
                  <a:gd name="T2" fmla="*/ 28 w 372"/>
                  <a:gd name="T3" fmla="*/ 61 h 101"/>
                  <a:gd name="T4" fmla="*/ 68 w 372"/>
                  <a:gd name="T5" fmla="*/ 29 h 101"/>
                  <a:gd name="T6" fmla="*/ 104 w 372"/>
                  <a:gd name="T7" fmla="*/ 17 h 101"/>
                  <a:gd name="T8" fmla="*/ 132 w 372"/>
                  <a:gd name="T9" fmla="*/ 9 h 101"/>
                  <a:gd name="T10" fmla="*/ 156 w 372"/>
                  <a:gd name="T11" fmla="*/ 5 h 101"/>
                  <a:gd name="T12" fmla="*/ 184 w 372"/>
                  <a:gd name="T13" fmla="*/ 1 h 101"/>
                  <a:gd name="T14" fmla="*/ 236 w 372"/>
                  <a:gd name="T15" fmla="*/ 9 h 101"/>
                  <a:gd name="T16" fmla="*/ 280 w 372"/>
                  <a:gd name="T17" fmla="*/ 21 h 101"/>
                  <a:gd name="T18" fmla="*/ 316 w 372"/>
                  <a:gd name="T19" fmla="*/ 41 h 101"/>
                  <a:gd name="T20" fmla="*/ 356 w 372"/>
                  <a:gd name="T21" fmla="*/ 69 h 101"/>
                  <a:gd name="T22" fmla="*/ 372 w 372"/>
                  <a:gd name="T23" fmla="*/ 97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2"/>
                  <a:gd name="T37" fmla="*/ 0 h 101"/>
                  <a:gd name="T38" fmla="*/ 372 w 372"/>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2" h="101">
                    <a:moveTo>
                      <a:pt x="0" y="101"/>
                    </a:moveTo>
                    <a:cubicBezTo>
                      <a:pt x="8" y="87"/>
                      <a:pt x="17" y="73"/>
                      <a:pt x="28" y="61"/>
                    </a:cubicBezTo>
                    <a:cubicBezTo>
                      <a:pt x="39" y="49"/>
                      <a:pt x="55" y="36"/>
                      <a:pt x="68" y="29"/>
                    </a:cubicBezTo>
                    <a:cubicBezTo>
                      <a:pt x="81" y="22"/>
                      <a:pt x="93" y="20"/>
                      <a:pt x="104" y="17"/>
                    </a:cubicBezTo>
                    <a:cubicBezTo>
                      <a:pt x="115" y="14"/>
                      <a:pt x="123" y="11"/>
                      <a:pt x="132" y="9"/>
                    </a:cubicBezTo>
                    <a:cubicBezTo>
                      <a:pt x="141" y="7"/>
                      <a:pt x="147" y="6"/>
                      <a:pt x="156" y="5"/>
                    </a:cubicBezTo>
                    <a:cubicBezTo>
                      <a:pt x="165" y="4"/>
                      <a:pt x="171" y="0"/>
                      <a:pt x="184" y="1"/>
                    </a:cubicBezTo>
                    <a:cubicBezTo>
                      <a:pt x="197" y="2"/>
                      <a:pt x="220" y="6"/>
                      <a:pt x="236" y="9"/>
                    </a:cubicBezTo>
                    <a:cubicBezTo>
                      <a:pt x="252" y="12"/>
                      <a:pt x="267" y="16"/>
                      <a:pt x="280" y="21"/>
                    </a:cubicBezTo>
                    <a:cubicBezTo>
                      <a:pt x="293" y="26"/>
                      <a:pt x="304" y="33"/>
                      <a:pt x="316" y="41"/>
                    </a:cubicBezTo>
                    <a:cubicBezTo>
                      <a:pt x="328" y="49"/>
                      <a:pt x="347" y="60"/>
                      <a:pt x="356" y="69"/>
                    </a:cubicBezTo>
                    <a:cubicBezTo>
                      <a:pt x="365" y="78"/>
                      <a:pt x="369" y="91"/>
                      <a:pt x="372" y="97"/>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84" name="Freeform 120"/>
              <p:cNvSpPr>
                <a:spLocks noChangeAspect="1"/>
              </p:cNvSpPr>
              <p:nvPr/>
            </p:nvSpPr>
            <p:spPr bwMode="auto">
              <a:xfrm>
                <a:off x="4684" y="2191"/>
                <a:ext cx="372" cy="101"/>
              </a:xfrm>
              <a:custGeom>
                <a:avLst/>
                <a:gdLst>
                  <a:gd name="T0" fmla="*/ 0 w 372"/>
                  <a:gd name="T1" fmla="*/ 101 h 101"/>
                  <a:gd name="T2" fmla="*/ 28 w 372"/>
                  <a:gd name="T3" fmla="*/ 61 h 101"/>
                  <a:gd name="T4" fmla="*/ 68 w 372"/>
                  <a:gd name="T5" fmla="*/ 29 h 101"/>
                  <a:gd name="T6" fmla="*/ 104 w 372"/>
                  <a:gd name="T7" fmla="*/ 17 h 101"/>
                  <a:gd name="T8" fmla="*/ 132 w 372"/>
                  <a:gd name="T9" fmla="*/ 9 h 101"/>
                  <a:gd name="T10" fmla="*/ 156 w 372"/>
                  <a:gd name="T11" fmla="*/ 5 h 101"/>
                  <a:gd name="T12" fmla="*/ 184 w 372"/>
                  <a:gd name="T13" fmla="*/ 1 h 101"/>
                  <a:gd name="T14" fmla="*/ 236 w 372"/>
                  <a:gd name="T15" fmla="*/ 9 h 101"/>
                  <a:gd name="T16" fmla="*/ 280 w 372"/>
                  <a:gd name="T17" fmla="*/ 21 h 101"/>
                  <a:gd name="T18" fmla="*/ 316 w 372"/>
                  <a:gd name="T19" fmla="*/ 41 h 101"/>
                  <a:gd name="T20" fmla="*/ 356 w 372"/>
                  <a:gd name="T21" fmla="*/ 69 h 101"/>
                  <a:gd name="T22" fmla="*/ 372 w 372"/>
                  <a:gd name="T23" fmla="*/ 97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2"/>
                  <a:gd name="T37" fmla="*/ 0 h 101"/>
                  <a:gd name="T38" fmla="*/ 372 w 372"/>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2" h="101">
                    <a:moveTo>
                      <a:pt x="0" y="101"/>
                    </a:moveTo>
                    <a:cubicBezTo>
                      <a:pt x="8" y="87"/>
                      <a:pt x="17" y="73"/>
                      <a:pt x="28" y="61"/>
                    </a:cubicBezTo>
                    <a:cubicBezTo>
                      <a:pt x="39" y="49"/>
                      <a:pt x="55" y="36"/>
                      <a:pt x="68" y="29"/>
                    </a:cubicBezTo>
                    <a:cubicBezTo>
                      <a:pt x="81" y="22"/>
                      <a:pt x="93" y="20"/>
                      <a:pt x="104" y="17"/>
                    </a:cubicBezTo>
                    <a:cubicBezTo>
                      <a:pt x="115" y="14"/>
                      <a:pt x="123" y="11"/>
                      <a:pt x="132" y="9"/>
                    </a:cubicBezTo>
                    <a:cubicBezTo>
                      <a:pt x="141" y="7"/>
                      <a:pt x="147" y="6"/>
                      <a:pt x="156" y="5"/>
                    </a:cubicBezTo>
                    <a:cubicBezTo>
                      <a:pt x="165" y="4"/>
                      <a:pt x="171" y="0"/>
                      <a:pt x="184" y="1"/>
                    </a:cubicBezTo>
                    <a:cubicBezTo>
                      <a:pt x="197" y="2"/>
                      <a:pt x="220" y="6"/>
                      <a:pt x="236" y="9"/>
                    </a:cubicBezTo>
                    <a:cubicBezTo>
                      <a:pt x="252" y="12"/>
                      <a:pt x="267" y="16"/>
                      <a:pt x="280" y="21"/>
                    </a:cubicBezTo>
                    <a:cubicBezTo>
                      <a:pt x="293" y="26"/>
                      <a:pt x="304" y="33"/>
                      <a:pt x="316" y="41"/>
                    </a:cubicBezTo>
                    <a:cubicBezTo>
                      <a:pt x="328" y="49"/>
                      <a:pt x="347" y="60"/>
                      <a:pt x="356" y="69"/>
                    </a:cubicBezTo>
                    <a:cubicBezTo>
                      <a:pt x="365" y="78"/>
                      <a:pt x="369" y="91"/>
                      <a:pt x="372" y="97"/>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85" name="Freeform 121"/>
              <p:cNvSpPr>
                <a:spLocks noChangeAspect="1"/>
              </p:cNvSpPr>
              <p:nvPr/>
            </p:nvSpPr>
            <p:spPr bwMode="auto">
              <a:xfrm flipV="1">
                <a:off x="1052" y="2351"/>
                <a:ext cx="372" cy="101"/>
              </a:xfrm>
              <a:custGeom>
                <a:avLst/>
                <a:gdLst>
                  <a:gd name="T0" fmla="*/ 0 w 372"/>
                  <a:gd name="T1" fmla="*/ 101 h 101"/>
                  <a:gd name="T2" fmla="*/ 28 w 372"/>
                  <a:gd name="T3" fmla="*/ 61 h 101"/>
                  <a:gd name="T4" fmla="*/ 68 w 372"/>
                  <a:gd name="T5" fmla="*/ 29 h 101"/>
                  <a:gd name="T6" fmla="*/ 104 w 372"/>
                  <a:gd name="T7" fmla="*/ 17 h 101"/>
                  <a:gd name="T8" fmla="*/ 132 w 372"/>
                  <a:gd name="T9" fmla="*/ 9 h 101"/>
                  <a:gd name="T10" fmla="*/ 156 w 372"/>
                  <a:gd name="T11" fmla="*/ 5 h 101"/>
                  <a:gd name="T12" fmla="*/ 184 w 372"/>
                  <a:gd name="T13" fmla="*/ 1 h 101"/>
                  <a:gd name="T14" fmla="*/ 236 w 372"/>
                  <a:gd name="T15" fmla="*/ 9 h 101"/>
                  <a:gd name="T16" fmla="*/ 280 w 372"/>
                  <a:gd name="T17" fmla="*/ 21 h 101"/>
                  <a:gd name="T18" fmla="*/ 316 w 372"/>
                  <a:gd name="T19" fmla="*/ 41 h 101"/>
                  <a:gd name="T20" fmla="*/ 356 w 372"/>
                  <a:gd name="T21" fmla="*/ 69 h 101"/>
                  <a:gd name="T22" fmla="*/ 372 w 372"/>
                  <a:gd name="T23" fmla="*/ 97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2"/>
                  <a:gd name="T37" fmla="*/ 0 h 101"/>
                  <a:gd name="T38" fmla="*/ 372 w 372"/>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2" h="101">
                    <a:moveTo>
                      <a:pt x="0" y="101"/>
                    </a:moveTo>
                    <a:cubicBezTo>
                      <a:pt x="8" y="87"/>
                      <a:pt x="17" y="73"/>
                      <a:pt x="28" y="61"/>
                    </a:cubicBezTo>
                    <a:cubicBezTo>
                      <a:pt x="39" y="49"/>
                      <a:pt x="55" y="36"/>
                      <a:pt x="68" y="29"/>
                    </a:cubicBezTo>
                    <a:cubicBezTo>
                      <a:pt x="81" y="22"/>
                      <a:pt x="93" y="20"/>
                      <a:pt x="104" y="17"/>
                    </a:cubicBezTo>
                    <a:cubicBezTo>
                      <a:pt x="115" y="14"/>
                      <a:pt x="123" y="11"/>
                      <a:pt x="132" y="9"/>
                    </a:cubicBezTo>
                    <a:cubicBezTo>
                      <a:pt x="141" y="7"/>
                      <a:pt x="147" y="6"/>
                      <a:pt x="156" y="5"/>
                    </a:cubicBezTo>
                    <a:cubicBezTo>
                      <a:pt x="165" y="4"/>
                      <a:pt x="171" y="0"/>
                      <a:pt x="184" y="1"/>
                    </a:cubicBezTo>
                    <a:cubicBezTo>
                      <a:pt x="197" y="2"/>
                      <a:pt x="220" y="6"/>
                      <a:pt x="236" y="9"/>
                    </a:cubicBezTo>
                    <a:cubicBezTo>
                      <a:pt x="252" y="12"/>
                      <a:pt x="267" y="16"/>
                      <a:pt x="280" y="21"/>
                    </a:cubicBezTo>
                    <a:cubicBezTo>
                      <a:pt x="293" y="26"/>
                      <a:pt x="304" y="33"/>
                      <a:pt x="316" y="41"/>
                    </a:cubicBezTo>
                    <a:cubicBezTo>
                      <a:pt x="328" y="49"/>
                      <a:pt x="347" y="60"/>
                      <a:pt x="356" y="69"/>
                    </a:cubicBezTo>
                    <a:cubicBezTo>
                      <a:pt x="365" y="78"/>
                      <a:pt x="369" y="91"/>
                      <a:pt x="372" y="97"/>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86" name="Freeform 122"/>
              <p:cNvSpPr>
                <a:spLocks noChangeAspect="1"/>
              </p:cNvSpPr>
              <p:nvPr/>
            </p:nvSpPr>
            <p:spPr bwMode="auto">
              <a:xfrm flipV="1">
                <a:off x="1676" y="2343"/>
                <a:ext cx="372" cy="101"/>
              </a:xfrm>
              <a:custGeom>
                <a:avLst/>
                <a:gdLst>
                  <a:gd name="T0" fmla="*/ 0 w 372"/>
                  <a:gd name="T1" fmla="*/ 101 h 101"/>
                  <a:gd name="T2" fmla="*/ 28 w 372"/>
                  <a:gd name="T3" fmla="*/ 61 h 101"/>
                  <a:gd name="T4" fmla="*/ 68 w 372"/>
                  <a:gd name="T5" fmla="*/ 29 h 101"/>
                  <a:gd name="T6" fmla="*/ 104 w 372"/>
                  <a:gd name="T7" fmla="*/ 17 h 101"/>
                  <a:gd name="T8" fmla="*/ 132 w 372"/>
                  <a:gd name="T9" fmla="*/ 9 h 101"/>
                  <a:gd name="T10" fmla="*/ 156 w 372"/>
                  <a:gd name="T11" fmla="*/ 5 h 101"/>
                  <a:gd name="T12" fmla="*/ 184 w 372"/>
                  <a:gd name="T13" fmla="*/ 1 h 101"/>
                  <a:gd name="T14" fmla="*/ 236 w 372"/>
                  <a:gd name="T15" fmla="*/ 9 h 101"/>
                  <a:gd name="T16" fmla="*/ 280 w 372"/>
                  <a:gd name="T17" fmla="*/ 21 h 101"/>
                  <a:gd name="T18" fmla="*/ 316 w 372"/>
                  <a:gd name="T19" fmla="*/ 41 h 101"/>
                  <a:gd name="T20" fmla="*/ 356 w 372"/>
                  <a:gd name="T21" fmla="*/ 69 h 101"/>
                  <a:gd name="T22" fmla="*/ 372 w 372"/>
                  <a:gd name="T23" fmla="*/ 97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2"/>
                  <a:gd name="T37" fmla="*/ 0 h 101"/>
                  <a:gd name="T38" fmla="*/ 372 w 372"/>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2" h="101">
                    <a:moveTo>
                      <a:pt x="0" y="101"/>
                    </a:moveTo>
                    <a:cubicBezTo>
                      <a:pt x="8" y="87"/>
                      <a:pt x="17" y="73"/>
                      <a:pt x="28" y="61"/>
                    </a:cubicBezTo>
                    <a:cubicBezTo>
                      <a:pt x="39" y="49"/>
                      <a:pt x="55" y="36"/>
                      <a:pt x="68" y="29"/>
                    </a:cubicBezTo>
                    <a:cubicBezTo>
                      <a:pt x="81" y="22"/>
                      <a:pt x="93" y="20"/>
                      <a:pt x="104" y="17"/>
                    </a:cubicBezTo>
                    <a:cubicBezTo>
                      <a:pt x="115" y="14"/>
                      <a:pt x="123" y="11"/>
                      <a:pt x="132" y="9"/>
                    </a:cubicBezTo>
                    <a:cubicBezTo>
                      <a:pt x="141" y="7"/>
                      <a:pt x="147" y="6"/>
                      <a:pt x="156" y="5"/>
                    </a:cubicBezTo>
                    <a:cubicBezTo>
                      <a:pt x="165" y="4"/>
                      <a:pt x="171" y="0"/>
                      <a:pt x="184" y="1"/>
                    </a:cubicBezTo>
                    <a:cubicBezTo>
                      <a:pt x="197" y="2"/>
                      <a:pt x="220" y="6"/>
                      <a:pt x="236" y="9"/>
                    </a:cubicBezTo>
                    <a:cubicBezTo>
                      <a:pt x="252" y="12"/>
                      <a:pt x="267" y="16"/>
                      <a:pt x="280" y="21"/>
                    </a:cubicBezTo>
                    <a:cubicBezTo>
                      <a:pt x="293" y="26"/>
                      <a:pt x="304" y="33"/>
                      <a:pt x="316" y="41"/>
                    </a:cubicBezTo>
                    <a:cubicBezTo>
                      <a:pt x="328" y="49"/>
                      <a:pt x="347" y="60"/>
                      <a:pt x="356" y="69"/>
                    </a:cubicBezTo>
                    <a:cubicBezTo>
                      <a:pt x="365" y="78"/>
                      <a:pt x="369" y="91"/>
                      <a:pt x="372" y="97"/>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87" name="Freeform 123"/>
              <p:cNvSpPr>
                <a:spLocks noChangeAspect="1"/>
              </p:cNvSpPr>
              <p:nvPr/>
            </p:nvSpPr>
            <p:spPr bwMode="auto">
              <a:xfrm flipV="1">
                <a:off x="2596" y="2343"/>
                <a:ext cx="372" cy="101"/>
              </a:xfrm>
              <a:custGeom>
                <a:avLst/>
                <a:gdLst>
                  <a:gd name="T0" fmla="*/ 0 w 372"/>
                  <a:gd name="T1" fmla="*/ 101 h 101"/>
                  <a:gd name="T2" fmla="*/ 28 w 372"/>
                  <a:gd name="T3" fmla="*/ 61 h 101"/>
                  <a:gd name="T4" fmla="*/ 68 w 372"/>
                  <a:gd name="T5" fmla="*/ 29 h 101"/>
                  <a:gd name="T6" fmla="*/ 104 w 372"/>
                  <a:gd name="T7" fmla="*/ 17 h 101"/>
                  <a:gd name="T8" fmla="*/ 132 w 372"/>
                  <a:gd name="T9" fmla="*/ 9 h 101"/>
                  <a:gd name="T10" fmla="*/ 156 w 372"/>
                  <a:gd name="T11" fmla="*/ 5 h 101"/>
                  <a:gd name="T12" fmla="*/ 184 w 372"/>
                  <a:gd name="T13" fmla="*/ 1 h 101"/>
                  <a:gd name="T14" fmla="*/ 236 w 372"/>
                  <a:gd name="T15" fmla="*/ 9 h 101"/>
                  <a:gd name="T16" fmla="*/ 280 w 372"/>
                  <a:gd name="T17" fmla="*/ 21 h 101"/>
                  <a:gd name="T18" fmla="*/ 316 w 372"/>
                  <a:gd name="T19" fmla="*/ 41 h 101"/>
                  <a:gd name="T20" fmla="*/ 356 w 372"/>
                  <a:gd name="T21" fmla="*/ 69 h 101"/>
                  <a:gd name="T22" fmla="*/ 372 w 372"/>
                  <a:gd name="T23" fmla="*/ 97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2"/>
                  <a:gd name="T37" fmla="*/ 0 h 101"/>
                  <a:gd name="T38" fmla="*/ 372 w 372"/>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2" h="101">
                    <a:moveTo>
                      <a:pt x="0" y="101"/>
                    </a:moveTo>
                    <a:cubicBezTo>
                      <a:pt x="8" y="87"/>
                      <a:pt x="17" y="73"/>
                      <a:pt x="28" y="61"/>
                    </a:cubicBezTo>
                    <a:cubicBezTo>
                      <a:pt x="39" y="49"/>
                      <a:pt x="55" y="36"/>
                      <a:pt x="68" y="29"/>
                    </a:cubicBezTo>
                    <a:cubicBezTo>
                      <a:pt x="81" y="22"/>
                      <a:pt x="93" y="20"/>
                      <a:pt x="104" y="17"/>
                    </a:cubicBezTo>
                    <a:cubicBezTo>
                      <a:pt x="115" y="14"/>
                      <a:pt x="123" y="11"/>
                      <a:pt x="132" y="9"/>
                    </a:cubicBezTo>
                    <a:cubicBezTo>
                      <a:pt x="141" y="7"/>
                      <a:pt x="147" y="6"/>
                      <a:pt x="156" y="5"/>
                    </a:cubicBezTo>
                    <a:cubicBezTo>
                      <a:pt x="165" y="4"/>
                      <a:pt x="171" y="0"/>
                      <a:pt x="184" y="1"/>
                    </a:cubicBezTo>
                    <a:cubicBezTo>
                      <a:pt x="197" y="2"/>
                      <a:pt x="220" y="6"/>
                      <a:pt x="236" y="9"/>
                    </a:cubicBezTo>
                    <a:cubicBezTo>
                      <a:pt x="252" y="12"/>
                      <a:pt x="267" y="16"/>
                      <a:pt x="280" y="21"/>
                    </a:cubicBezTo>
                    <a:cubicBezTo>
                      <a:pt x="293" y="26"/>
                      <a:pt x="304" y="33"/>
                      <a:pt x="316" y="41"/>
                    </a:cubicBezTo>
                    <a:cubicBezTo>
                      <a:pt x="328" y="49"/>
                      <a:pt x="347" y="60"/>
                      <a:pt x="356" y="69"/>
                    </a:cubicBezTo>
                    <a:cubicBezTo>
                      <a:pt x="365" y="78"/>
                      <a:pt x="369" y="91"/>
                      <a:pt x="372" y="97"/>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88" name="Freeform 124"/>
              <p:cNvSpPr>
                <a:spLocks noChangeAspect="1"/>
              </p:cNvSpPr>
              <p:nvPr/>
            </p:nvSpPr>
            <p:spPr bwMode="auto">
              <a:xfrm flipV="1">
                <a:off x="3212" y="2343"/>
                <a:ext cx="372" cy="101"/>
              </a:xfrm>
              <a:custGeom>
                <a:avLst/>
                <a:gdLst>
                  <a:gd name="T0" fmla="*/ 0 w 372"/>
                  <a:gd name="T1" fmla="*/ 101 h 101"/>
                  <a:gd name="T2" fmla="*/ 28 w 372"/>
                  <a:gd name="T3" fmla="*/ 61 h 101"/>
                  <a:gd name="T4" fmla="*/ 68 w 372"/>
                  <a:gd name="T5" fmla="*/ 29 h 101"/>
                  <a:gd name="T6" fmla="*/ 104 w 372"/>
                  <a:gd name="T7" fmla="*/ 17 h 101"/>
                  <a:gd name="T8" fmla="*/ 132 w 372"/>
                  <a:gd name="T9" fmla="*/ 9 h 101"/>
                  <a:gd name="T10" fmla="*/ 156 w 372"/>
                  <a:gd name="T11" fmla="*/ 5 h 101"/>
                  <a:gd name="T12" fmla="*/ 184 w 372"/>
                  <a:gd name="T13" fmla="*/ 1 h 101"/>
                  <a:gd name="T14" fmla="*/ 236 w 372"/>
                  <a:gd name="T15" fmla="*/ 9 h 101"/>
                  <a:gd name="T16" fmla="*/ 280 w 372"/>
                  <a:gd name="T17" fmla="*/ 21 h 101"/>
                  <a:gd name="T18" fmla="*/ 316 w 372"/>
                  <a:gd name="T19" fmla="*/ 41 h 101"/>
                  <a:gd name="T20" fmla="*/ 356 w 372"/>
                  <a:gd name="T21" fmla="*/ 69 h 101"/>
                  <a:gd name="T22" fmla="*/ 372 w 372"/>
                  <a:gd name="T23" fmla="*/ 97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2"/>
                  <a:gd name="T37" fmla="*/ 0 h 101"/>
                  <a:gd name="T38" fmla="*/ 372 w 372"/>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2" h="101">
                    <a:moveTo>
                      <a:pt x="0" y="101"/>
                    </a:moveTo>
                    <a:cubicBezTo>
                      <a:pt x="8" y="87"/>
                      <a:pt x="17" y="73"/>
                      <a:pt x="28" y="61"/>
                    </a:cubicBezTo>
                    <a:cubicBezTo>
                      <a:pt x="39" y="49"/>
                      <a:pt x="55" y="36"/>
                      <a:pt x="68" y="29"/>
                    </a:cubicBezTo>
                    <a:cubicBezTo>
                      <a:pt x="81" y="22"/>
                      <a:pt x="93" y="20"/>
                      <a:pt x="104" y="17"/>
                    </a:cubicBezTo>
                    <a:cubicBezTo>
                      <a:pt x="115" y="14"/>
                      <a:pt x="123" y="11"/>
                      <a:pt x="132" y="9"/>
                    </a:cubicBezTo>
                    <a:cubicBezTo>
                      <a:pt x="141" y="7"/>
                      <a:pt x="147" y="6"/>
                      <a:pt x="156" y="5"/>
                    </a:cubicBezTo>
                    <a:cubicBezTo>
                      <a:pt x="165" y="4"/>
                      <a:pt x="171" y="0"/>
                      <a:pt x="184" y="1"/>
                    </a:cubicBezTo>
                    <a:cubicBezTo>
                      <a:pt x="197" y="2"/>
                      <a:pt x="220" y="6"/>
                      <a:pt x="236" y="9"/>
                    </a:cubicBezTo>
                    <a:cubicBezTo>
                      <a:pt x="252" y="12"/>
                      <a:pt x="267" y="16"/>
                      <a:pt x="280" y="21"/>
                    </a:cubicBezTo>
                    <a:cubicBezTo>
                      <a:pt x="293" y="26"/>
                      <a:pt x="304" y="33"/>
                      <a:pt x="316" y="41"/>
                    </a:cubicBezTo>
                    <a:cubicBezTo>
                      <a:pt x="328" y="49"/>
                      <a:pt x="347" y="60"/>
                      <a:pt x="356" y="69"/>
                    </a:cubicBezTo>
                    <a:cubicBezTo>
                      <a:pt x="365" y="78"/>
                      <a:pt x="369" y="91"/>
                      <a:pt x="372" y="97"/>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89" name="Freeform 125"/>
              <p:cNvSpPr>
                <a:spLocks noChangeAspect="1"/>
              </p:cNvSpPr>
              <p:nvPr/>
            </p:nvSpPr>
            <p:spPr bwMode="auto">
              <a:xfrm flipV="1">
                <a:off x="4052" y="2343"/>
                <a:ext cx="372" cy="101"/>
              </a:xfrm>
              <a:custGeom>
                <a:avLst/>
                <a:gdLst>
                  <a:gd name="T0" fmla="*/ 0 w 372"/>
                  <a:gd name="T1" fmla="*/ 101 h 101"/>
                  <a:gd name="T2" fmla="*/ 28 w 372"/>
                  <a:gd name="T3" fmla="*/ 61 h 101"/>
                  <a:gd name="T4" fmla="*/ 68 w 372"/>
                  <a:gd name="T5" fmla="*/ 29 h 101"/>
                  <a:gd name="T6" fmla="*/ 104 w 372"/>
                  <a:gd name="T7" fmla="*/ 17 h 101"/>
                  <a:gd name="T8" fmla="*/ 132 w 372"/>
                  <a:gd name="T9" fmla="*/ 9 h 101"/>
                  <a:gd name="T10" fmla="*/ 156 w 372"/>
                  <a:gd name="T11" fmla="*/ 5 h 101"/>
                  <a:gd name="T12" fmla="*/ 184 w 372"/>
                  <a:gd name="T13" fmla="*/ 1 h 101"/>
                  <a:gd name="T14" fmla="*/ 236 w 372"/>
                  <a:gd name="T15" fmla="*/ 9 h 101"/>
                  <a:gd name="T16" fmla="*/ 280 w 372"/>
                  <a:gd name="T17" fmla="*/ 21 h 101"/>
                  <a:gd name="T18" fmla="*/ 316 w 372"/>
                  <a:gd name="T19" fmla="*/ 41 h 101"/>
                  <a:gd name="T20" fmla="*/ 356 w 372"/>
                  <a:gd name="T21" fmla="*/ 69 h 101"/>
                  <a:gd name="T22" fmla="*/ 372 w 372"/>
                  <a:gd name="T23" fmla="*/ 97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2"/>
                  <a:gd name="T37" fmla="*/ 0 h 101"/>
                  <a:gd name="T38" fmla="*/ 372 w 372"/>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2" h="101">
                    <a:moveTo>
                      <a:pt x="0" y="101"/>
                    </a:moveTo>
                    <a:cubicBezTo>
                      <a:pt x="8" y="87"/>
                      <a:pt x="17" y="73"/>
                      <a:pt x="28" y="61"/>
                    </a:cubicBezTo>
                    <a:cubicBezTo>
                      <a:pt x="39" y="49"/>
                      <a:pt x="55" y="36"/>
                      <a:pt x="68" y="29"/>
                    </a:cubicBezTo>
                    <a:cubicBezTo>
                      <a:pt x="81" y="22"/>
                      <a:pt x="93" y="20"/>
                      <a:pt x="104" y="17"/>
                    </a:cubicBezTo>
                    <a:cubicBezTo>
                      <a:pt x="115" y="14"/>
                      <a:pt x="123" y="11"/>
                      <a:pt x="132" y="9"/>
                    </a:cubicBezTo>
                    <a:cubicBezTo>
                      <a:pt x="141" y="7"/>
                      <a:pt x="147" y="6"/>
                      <a:pt x="156" y="5"/>
                    </a:cubicBezTo>
                    <a:cubicBezTo>
                      <a:pt x="165" y="4"/>
                      <a:pt x="171" y="0"/>
                      <a:pt x="184" y="1"/>
                    </a:cubicBezTo>
                    <a:cubicBezTo>
                      <a:pt x="197" y="2"/>
                      <a:pt x="220" y="6"/>
                      <a:pt x="236" y="9"/>
                    </a:cubicBezTo>
                    <a:cubicBezTo>
                      <a:pt x="252" y="12"/>
                      <a:pt x="267" y="16"/>
                      <a:pt x="280" y="21"/>
                    </a:cubicBezTo>
                    <a:cubicBezTo>
                      <a:pt x="293" y="26"/>
                      <a:pt x="304" y="33"/>
                      <a:pt x="316" y="41"/>
                    </a:cubicBezTo>
                    <a:cubicBezTo>
                      <a:pt x="328" y="49"/>
                      <a:pt x="347" y="60"/>
                      <a:pt x="356" y="69"/>
                    </a:cubicBezTo>
                    <a:cubicBezTo>
                      <a:pt x="365" y="78"/>
                      <a:pt x="369" y="91"/>
                      <a:pt x="372" y="97"/>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90" name="Freeform 126"/>
              <p:cNvSpPr>
                <a:spLocks noChangeAspect="1"/>
              </p:cNvSpPr>
              <p:nvPr/>
            </p:nvSpPr>
            <p:spPr bwMode="auto">
              <a:xfrm flipV="1">
                <a:off x="4684" y="2343"/>
                <a:ext cx="372" cy="101"/>
              </a:xfrm>
              <a:custGeom>
                <a:avLst/>
                <a:gdLst>
                  <a:gd name="T0" fmla="*/ 0 w 372"/>
                  <a:gd name="T1" fmla="*/ 101 h 101"/>
                  <a:gd name="T2" fmla="*/ 28 w 372"/>
                  <a:gd name="T3" fmla="*/ 61 h 101"/>
                  <a:gd name="T4" fmla="*/ 68 w 372"/>
                  <a:gd name="T5" fmla="*/ 29 h 101"/>
                  <a:gd name="T6" fmla="*/ 104 w 372"/>
                  <a:gd name="T7" fmla="*/ 17 h 101"/>
                  <a:gd name="T8" fmla="*/ 132 w 372"/>
                  <a:gd name="T9" fmla="*/ 9 h 101"/>
                  <a:gd name="T10" fmla="*/ 156 w 372"/>
                  <a:gd name="T11" fmla="*/ 5 h 101"/>
                  <a:gd name="T12" fmla="*/ 184 w 372"/>
                  <a:gd name="T13" fmla="*/ 1 h 101"/>
                  <a:gd name="T14" fmla="*/ 236 w 372"/>
                  <a:gd name="T15" fmla="*/ 9 h 101"/>
                  <a:gd name="T16" fmla="*/ 280 w 372"/>
                  <a:gd name="T17" fmla="*/ 21 h 101"/>
                  <a:gd name="T18" fmla="*/ 316 w 372"/>
                  <a:gd name="T19" fmla="*/ 41 h 101"/>
                  <a:gd name="T20" fmla="*/ 356 w 372"/>
                  <a:gd name="T21" fmla="*/ 69 h 101"/>
                  <a:gd name="T22" fmla="*/ 372 w 372"/>
                  <a:gd name="T23" fmla="*/ 97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2"/>
                  <a:gd name="T37" fmla="*/ 0 h 101"/>
                  <a:gd name="T38" fmla="*/ 372 w 372"/>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2" h="101">
                    <a:moveTo>
                      <a:pt x="0" y="101"/>
                    </a:moveTo>
                    <a:cubicBezTo>
                      <a:pt x="8" y="87"/>
                      <a:pt x="17" y="73"/>
                      <a:pt x="28" y="61"/>
                    </a:cubicBezTo>
                    <a:cubicBezTo>
                      <a:pt x="39" y="49"/>
                      <a:pt x="55" y="36"/>
                      <a:pt x="68" y="29"/>
                    </a:cubicBezTo>
                    <a:cubicBezTo>
                      <a:pt x="81" y="22"/>
                      <a:pt x="93" y="20"/>
                      <a:pt x="104" y="17"/>
                    </a:cubicBezTo>
                    <a:cubicBezTo>
                      <a:pt x="115" y="14"/>
                      <a:pt x="123" y="11"/>
                      <a:pt x="132" y="9"/>
                    </a:cubicBezTo>
                    <a:cubicBezTo>
                      <a:pt x="141" y="7"/>
                      <a:pt x="147" y="6"/>
                      <a:pt x="156" y="5"/>
                    </a:cubicBezTo>
                    <a:cubicBezTo>
                      <a:pt x="165" y="4"/>
                      <a:pt x="171" y="0"/>
                      <a:pt x="184" y="1"/>
                    </a:cubicBezTo>
                    <a:cubicBezTo>
                      <a:pt x="197" y="2"/>
                      <a:pt x="220" y="6"/>
                      <a:pt x="236" y="9"/>
                    </a:cubicBezTo>
                    <a:cubicBezTo>
                      <a:pt x="252" y="12"/>
                      <a:pt x="267" y="16"/>
                      <a:pt x="280" y="21"/>
                    </a:cubicBezTo>
                    <a:cubicBezTo>
                      <a:pt x="293" y="26"/>
                      <a:pt x="304" y="33"/>
                      <a:pt x="316" y="41"/>
                    </a:cubicBezTo>
                    <a:cubicBezTo>
                      <a:pt x="328" y="49"/>
                      <a:pt x="347" y="60"/>
                      <a:pt x="356" y="69"/>
                    </a:cubicBezTo>
                    <a:cubicBezTo>
                      <a:pt x="365" y="78"/>
                      <a:pt x="369" y="91"/>
                      <a:pt x="372" y="97"/>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25" name="Group 146"/>
          <p:cNvGrpSpPr>
            <a:grpSpLocks/>
          </p:cNvGrpSpPr>
          <p:nvPr/>
        </p:nvGrpSpPr>
        <p:grpSpPr bwMode="auto">
          <a:xfrm>
            <a:off x="1216025" y="3713163"/>
            <a:ext cx="6710363" cy="1258887"/>
            <a:chOff x="766" y="2339"/>
            <a:chExt cx="4227" cy="793"/>
          </a:xfrm>
        </p:grpSpPr>
        <p:sp>
          <p:nvSpPr>
            <p:cNvPr id="154639" name="Line 78"/>
            <p:cNvSpPr>
              <a:spLocks noChangeShapeType="1"/>
            </p:cNvSpPr>
            <p:nvPr/>
          </p:nvSpPr>
          <p:spPr bwMode="auto">
            <a:xfrm>
              <a:off x="2902" y="2339"/>
              <a:ext cx="0" cy="234"/>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nvGrpSpPr>
            <p:cNvPr id="154640" name="Group 136"/>
            <p:cNvGrpSpPr>
              <a:grpSpLocks noChangeAspect="1"/>
            </p:cNvGrpSpPr>
            <p:nvPr/>
          </p:nvGrpSpPr>
          <p:grpSpPr bwMode="auto">
            <a:xfrm>
              <a:off x="766" y="2683"/>
              <a:ext cx="4227" cy="449"/>
              <a:chOff x="688" y="2843"/>
              <a:chExt cx="4716" cy="501"/>
            </a:xfrm>
          </p:grpSpPr>
          <p:grpSp>
            <p:nvGrpSpPr>
              <p:cNvPr id="154641" name="Group 99"/>
              <p:cNvGrpSpPr>
                <a:grpSpLocks noChangeAspect="1"/>
              </p:cNvGrpSpPr>
              <p:nvPr/>
            </p:nvGrpSpPr>
            <p:grpSpPr bwMode="auto">
              <a:xfrm>
                <a:off x="688" y="2843"/>
                <a:ext cx="4716" cy="205"/>
                <a:chOff x="688" y="2539"/>
                <a:chExt cx="4716" cy="205"/>
              </a:xfrm>
            </p:grpSpPr>
            <p:sp>
              <p:nvSpPr>
                <p:cNvPr id="154662" name="Line 85"/>
                <p:cNvSpPr>
                  <a:spLocks noChangeAspect="1" noChangeShapeType="1"/>
                </p:cNvSpPr>
                <p:nvPr/>
              </p:nvSpPr>
              <p:spPr bwMode="auto">
                <a:xfrm flipV="1">
                  <a:off x="688" y="2740"/>
                  <a:ext cx="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54663" name="Line 88"/>
                <p:cNvSpPr>
                  <a:spLocks noChangeAspect="1" noChangeShapeType="1"/>
                </p:cNvSpPr>
                <p:nvPr/>
              </p:nvSpPr>
              <p:spPr bwMode="auto">
                <a:xfrm>
                  <a:off x="2112" y="2740"/>
                  <a:ext cx="41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54664" name="Group 90"/>
                <p:cNvGrpSpPr>
                  <a:grpSpLocks noChangeAspect="1"/>
                </p:cNvGrpSpPr>
                <p:nvPr/>
              </p:nvGrpSpPr>
              <p:grpSpPr bwMode="auto">
                <a:xfrm>
                  <a:off x="980" y="2539"/>
                  <a:ext cx="1124" cy="205"/>
                  <a:chOff x="1008" y="2539"/>
                  <a:chExt cx="1124" cy="205"/>
                </a:xfrm>
              </p:grpSpPr>
              <p:sp>
                <p:nvSpPr>
                  <p:cNvPr id="154673" name="Freeform 87"/>
                  <p:cNvSpPr>
                    <a:spLocks noChangeAspect="1"/>
                  </p:cNvSpPr>
                  <p:nvPr/>
                </p:nvSpPr>
                <p:spPr bwMode="auto">
                  <a:xfrm>
                    <a:off x="1008" y="2539"/>
                    <a:ext cx="1112" cy="197"/>
                  </a:xfrm>
                  <a:custGeom>
                    <a:avLst/>
                    <a:gdLst>
                      <a:gd name="T0" fmla="*/ 0 w 1112"/>
                      <a:gd name="T1" fmla="*/ 197 h 197"/>
                      <a:gd name="T2" fmla="*/ 12 w 1112"/>
                      <a:gd name="T3" fmla="*/ 161 h 197"/>
                      <a:gd name="T4" fmla="*/ 44 w 1112"/>
                      <a:gd name="T5" fmla="*/ 117 h 197"/>
                      <a:gd name="T6" fmla="*/ 76 w 1112"/>
                      <a:gd name="T7" fmla="*/ 93 h 197"/>
                      <a:gd name="T8" fmla="*/ 116 w 1112"/>
                      <a:gd name="T9" fmla="*/ 73 h 197"/>
                      <a:gd name="T10" fmla="*/ 172 w 1112"/>
                      <a:gd name="T11" fmla="*/ 61 h 197"/>
                      <a:gd name="T12" fmla="*/ 212 w 1112"/>
                      <a:gd name="T13" fmla="*/ 45 h 197"/>
                      <a:gd name="T14" fmla="*/ 272 w 1112"/>
                      <a:gd name="T15" fmla="*/ 29 h 197"/>
                      <a:gd name="T16" fmla="*/ 328 w 1112"/>
                      <a:gd name="T17" fmla="*/ 21 h 197"/>
                      <a:gd name="T18" fmla="*/ 372 w 1112"/>
                      <a:gd name="T19" fmla="*/ 13 h 197"/>
                      <a:gd name="T20" fmla="*/ 420 w 1112"/>
                      <a:gd name="T21" fmla="*/ 5 h 197"/>
                      <a:gd name="T22" fmla="*/ 516 w 1112"/>
                      <a:gd name="T23" fmla="*/ 1 h 197"/>
                      <a:gd name="T24" fmla="*/ 544 w 1112"/>
                      <a:gd name="T25" fmla="*/ 1 h 197"/>
                      <a:gd name="T26" fmla="*/ 596 w 1112"/>
                      <a:gd name="T27" fmla="*/ 5 h 197"/>
                      <a:gd name="T28" fmla="*/ 636 w 1112"/>
                      <a:gd name="T29" fmla="*/ 5 h 197"/>
                      <a:gd name="T30" fmla="*/ 684 w 1112"/>
                      <a:gd name="T31" fmla="*/ 9 h 197"/>
                      <a:gd name="T32" fmla="*/ 732 w 1112"/>
                      <a:gd name="T33" fmla="*/ 13 h 197"/>
                      <a:gd name="T34" fmla="*/ 796 w 1112"/>
                      <a:gd name="T35" fmla="*/ 25 h 197"/>
                      <a:gd name="T36" fmla="*/ 868 w 1112"/>
                      <a:gd name="T37" fmla="*/ 37 h 197"/>
                      <a:gd name="T38" fmla="*/ 932 w 1112"/>
                      <a:gd name="T39" fmla="*/ 57 h 197"/>
                      <a:gd name="T40" fmla="*/ 1004 w 1112"/>
                      <a:gd name="T41" fmla="*/ 81 h 197"/>
                      <a:gd name="T42" fmla="*/ 1036 w 1112"/>
                      <a:gd name="T43" fmla="*/ 101 h 197"/>
                      <a:gd name="T44" fmla="*/ 1064 w 1112"/>
                      <a:gd name="T45" fmla="*/ 125 h 197"/>
                      <a:gd name="T46" fmla="*/ 1092 w 1112"/>
                      <a:gd name="T47" fmla="*/ 153 h 197"/>
                      <a:gd name="T48" fmla="*/ 1112 w 1112"/>
                      <a:gd name="T49" fmla="*/ 181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2"/>
                      <a:gd name="T76" fmla="*/ 0 h 197"/>
                      <a:gd name="T77" fmla="*/ 1112 w 111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2" h="197">
                        <a:moveTo>
                          <a:pt x="0" y="197"/>
                        </a:moveTo>
                        <a:cubicBezTo>
                          <a:pt x="2" y="185"/>
                          <a:pt x="5" y="174"/>
                          <a:pt x="12" y="161"/>
                        </a:cubicBezTo>
                        <a:cubicBezTo>
                          <a:pt x="19" y="148"/>
                          <a:pt x="33" y="128"/>
                          <a:pt x="44" y="117"/>
                        </a:cubicBezTo>
                        <a:cubicBezTo>
                          <a:pt x="55" y="106"/>
                          <a:pt x="64" y="100"/>
                          <a:pt x="76" y="93"/>
                        </a:cubicBezTo>
                        <a:cubicBezTo>
                          <a:pt x="88" y="86"/>
                          <a:pt x="100" y="78"/>
                          <a:pt x="116" y="73"/>
                        </a:cubicBezTo>
                        <a:cubicBezTo>
                          <a:pt x="132" y="68"/>
                          <a:pt x="156" y="66"/>
                          <a:pt x="172" y="61"/>
                        </a:cubicBezTo>
                        <a:cubicBezTo>
                          <a:pt x="188" y="56"/>
                          <a:pt x="195" y="50"/>
                          <a:pt x="212" y="45"/>
                        </a:cubicBezTo>
                        <a:cubicBezTo>
                          <a:pt x="229" y="40"/>
                          <a:pt x="253" y="33"/>
                          <a:pt x="272" y="29"/>
                        </a:cubicBezTo>
                        <a:cubicBezTo>
                          <a:pt x="291" y="25"/>
                          <a:pt x="311" y="24"/>
                          <a:pt x="328" y="21"/>
                        </a:cubicBezTo>
                        <a:cubicBezTo>
                          <a:pt x="345" y="18"/>
                          <a:pt x="357" y="16"/>
                          <a:pt x="372" y="13"/>
                        </a:cubicBezTo>
                        <a:cubicBezTo>
                          <a:pt x="387" y="10"/>
                          <a:pt x="396" y="7"/>
                          <a:pt x="420" y="5"/>
                        </a:cubicBezTo>
                        <a:cubicBezTo>
                          <a:pt x="444" y="3"/>
                          <a:pt x="495" y="2"/>
                          <a:pt x="516" y="1"/>
                        </a:cubicBezTo>
                        <a:cubicBezTo>
                          <a:pt x="537" y="0"/>
                          <a:pt x="531" y="0"/>
                          <a:pt x="544" y="1"/>
                        </a:cubicBezTo>
                        <a:cubicBezTo>
                          <a:pt x="557" y="2"/>
                          <a:pt x="581" y="4"/>
                          <a:pt x="596" y="5"/>
                        </a:cubicBezTo>
                        <a:cubicBezTo>
                          <a:pt x="611" y="6"/>
                          <a:pt x="621" y="4"/>
                          <a:pt x="636" y="5"/>
                        </a:cubicBezTo>
                        <a:cubicBezTo>
                          <a:pt x="651" y="6"/>
                          <a:pt x="668" y="8"/>
                          <a:pt x="684" y="9"/>
                        </a:cubicBezTo>
                        <a:cubicBezTo>
                          <a:pt x="700" y="10"/>
                          <a:pt x="713" y="10"/>
                          <a:pt x="732" y="13"/>
                        </a:cubicBezTo>
                        <a:cubicBezTo>
                          <a:pt x="751" y="16"/>
                          <a:pt x="773" y="21"/>
                          <a:pt x="796" y="25"/>
                        </a:cubicBezTo>
                        <a:cubicBezTo>
                          <a:pt x="819" y="29"/>
                          <a:pt x="845" y="32"/>
                          <a:pt x="868" y="37"/>
                        </a:cubicBezTo>
                        <a:cubicBezTo>
                          <a:pt x="891" y="42"/>
                          <a:pt x="909" y="50"/>
                          <a:pt x="932" y="57"/>
                        </a:cubicBezTo>
                        <a:cubicBezTo>
                          <a:pt x="955" y="64"/>
                          <a:pt x="987" y="74"/>
                          <a:pt x="1004" y="81"/>
                        </a:cubicBezTo>
                        <a:cubicBezTo>
                          <a:pt x="1021" y="88"/>
                          <a:pt x="1026" y="94"/>
                          <a:pt x="1036" y="101"/>
                        </a:cubicBezTo>
                        <a:cubicBezTo>
                          <a:pt x="1046" y="108"/>
                          <a:pt x="1055" y="116"/>
                          <a:pt x="1064" y="125"/>
                        </a:cubicBezTo>
                        <a:cubicBezTo>
                          <a:pt x="1073" y="134"/>
                          <a:pt x="1084" y="144"/>
                          <a:pt x="1092" y="153"/>
                        </a:cubicBezTo>
                        <a:cubicBezTo>
                          <a:pt x="1100" y="162"/>
                          <a:pt x="1109" y="176"/>
                          <a:pt x="1112" y="181"/>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74" name="Freeform 89"/>
                  <p:cNvSpPr>
                    <a:spLocks noChangeAspect="1"/>
                  </p:cNvSpPr>
                  <p:nvPr/>
                </p:nvSpPr>
                <p:spPr bwMode="auto">
                  <a:xfrm>
                    <a:off x="2120" y="2716"/>
                    <a:ext cx="12" cy="28"/>
                  </a:xfrm>
                  <a:custGeom>
                    <a:avLst/>
                    <a:gdLst>
                      <a:gd name="T0" fmla="*/ 0 w 12"/>
                      <a:gd name="T1" fmla="*/ 0 h 28"/>
                      <a:gd name="T2" fmla="*/ 12 w 12"/>
                      <a:gd name="T3" fmla="*/ 28 h 28"/>
                      <a:gd name="T4" fmla="*/ 0 60000 65536"/>
                      <a:gd name="T5" fmla="*/ 0 60000 65536"/>
                      <a:gd name="T6" fmla="*/ 0 w 12"/>
                      <a:gd name="T7" fmla="*/ 0 h 28"/>
                      <a:gd name="T8" fmla="*/ 12 w 12"/>
                      <a:gd name="T9" fmla="*/ 28 h 28"/>
                    </a:gdLst>
                    <a:ahLst/>
                    <a:cxnLst>
                      <a:cxn ang="T4">
                        <a:pos x="T0" y="T1"/>
                      </a:cxn>
                      <a:cxn ang="T5">
                        <a:pos x="T2" y="T3"/>
                      </a:cxn>
                    </a:cxnLst>
                    <a:rect l="T6" t="T7" r="T8" b="T9"/>
                    <a:pathLst>
                      <a:path w="12" h="28">
                        <a:moveTo>
                          <a:pt x="0" y="0"/>
                        </a:moveTo>
                        <a:cubicBezTo>
                          <a:pt x="0" y="0"/>
                          <a:pt x="6" y="14"/>
                          <a:pt x="12" y="28"/>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154665" name="Group 91"/>
                <p:cNvGrpSpPr>
                  <a:grpSpLocks noChangeAspect="1"/>
                </p:cNvGrpSpPr>
                <p:nvPr/>
              </p:nvGrpSpPr>
              <p:grpSpPr bwMode="auto">
                <a:xfrm>
                  <a:off x="2524" y="2539"/>
                  <a:ext cx="1124" cy="205"/>
                  <a:chOff x="1008" y="2539"/>
                  <a:chExt cx="1124" cy="205"/>
                </a:xfrm>
              </p:grpSpPr>
              <p:sp>
                <p:nvSpPr>
                  <p:cNvPr id="154671" name="Freeform 92"/>
                  <p:cNvSpPr>
                    <a:spLocks noChangeAspect="1"/>
                  </p:cNvSpPr>
                  <p:nvPr/>
                </p:nvSpPr>
                <p:spPr bwMode="auto">
                  <a:xfrm>
                    <a:off x="1008" y="2539"/>
                    <a:ext cx="1112" cy="197"/>
                  </a:xfrm>
                  <a:custGeom>
                    <a:avLst/>
                    <a:gdLst>
                      <a:gd name="T0" fmla="*/ 0 w 1112"/>
                      <a:gd name="T1" fmla="*/ 197 h 197"/>
                      <a:gd name="T2" fmla="*/ 12 w 1112"/>
                      <a:gd name="T3" fmla="*/ 161 h 197"/>
                      <a:gd name="T4" fmla="*/ 44 w 1112"/>
                      <a:gd name="T5" fmla="*/ 117 h 197"/>
                      <a:gd name="T6" fmla="*/ 76 w 1112"/>
                      <a:gd name="T7" fmla="*/ 93 h 197"/>
                      <a:gd name="T8" fmla="*/ 116 w 1112"/>
                      <a:gd name="T9" fmla="*/ 73 h 197"/>
                      <a:gd name="T10" fmla="*/ 172 w 1112"/>
                      <a:gd name="T11" fmla="*/ 61 h 197"/>
                      <a:gd name="T12" fmla="*/ 212 w 1112"/>
                      <a:gd name="T13" fmla="*/ 45 h 197"/>
                      <a:gd name="T14" fmla="*/ 272 w 1112"/>
                      <a:gd name="T15" fmla="*/ 29 h 197"/>
                      <a:gd name="T16" fmla="*/ 328 w 1112"/>
                      <a:gd name="T17" fmla="*/ 21 h 197"/>
                      <a:gd name="T18" fmla="*/ 372 w 1112"/>
                      <a:gd name="T19" fmla="*/ 13 h 197"/>
                      <a:gd name="T20" fmla="*/ 420 w 1112"/>
                      <a:gd name="T21" fmla="*/ 5 h 197"/>
                      <a:gd name="T22" fmla="*/ 516 w 1112"/>
                      <a:gd name="T23" fmla="*/ 1 h 197"/>
                      <a:gd name="T24" fmla="*/ 544 w 1112"/>
                      <a:gd name="T25" fmla="*/ 1 h 197"/>
                      <a:gd name="T26" fmla="*/ 596 w 1112"/>
                      <a:gd name="T27" fmla="*/ 5 h 197"/>
                      <a:gd name="T28" fmla="*/ 636 w 1112"/>
                      <a:gd name="T29" fmla="*/ 5 h 197"/>
                      <a:gd name="T30" fmla="*/ 684 w 1112"/>
                      <a:gd name="T31" fmla="*/ 9 h 197"/>
                      <a:gd name="T32" fmla="*/ 732 w 1112"/>
                      <a:gd name="T33" fmla="*/ 13 h 197"/>
                      <a:gd name="T34" fmla="*/ 796 w 1112"/>
                      <a:gd name="T35" fmla="*/ 25 h 197"/>
                      <a:gd name="T36" fmla="*/ 868 w 1112"/>
                      <a:gd name="T37" fmla="*/ 37 h 197"/>
                      <a:gd name="T38" fmla="*/ 932 w 1112"/>
                      <a:gd name="T39" fmla="*/ 57 h 197"/>
                      <a:gd name="T40" fmla="*/ 1004 w 1112"/>
                      <a:gd name="T41" fmla="*/ 81 h 197"/>
                      <a:gd name="T42" fmla="*/ 1036 w 1112"/>
                      <a:gd name="T43" fmla="*/ 101 h 197"/>
                      <a:gd name="T44" fmla="*/ 1064 w 1112"/>
                      <a:gd name="T45" fmla="*/ 125 h 197"/>
                      <a:gd name="T46" fmla="*/ 1092 w 1112"/>
                      <a:gd name="T47" fmla="*/ 153 h 197"/>
                      <a:gd name="T48" fmla="*/ 1112 w 1112"/>
                      <a:gd name="T49" fmla="*/ 181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2"/>
                      <a:gd name="T76" fmla="*/ 0 h 197"/>
                      <a:gd name="T77" fmla="*/ 1112 w 111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2" h="197">
                        <a:moveTo>
                          <a:pt x="0" y="197"/>
                        </a:moveTo>
                        <a:cubicBezTo>
                          <a:pt x="2" y="185"/>
                          <a:pt x="5" y="174"/>
                          <a:pt x="12" y="161"/>
                        </a:cubicBezTo>
                        <a:cubicBezTo>
                          <a:pt x="19" y="148"/>
                          <a:pt x="33" y="128"/>
                          <a:pt x="44" y="117"/>
                        </a:cubicBezTo>
                        <a:cubicBezTo>
                          <a:pt x="55" y="106"/>
                          <a:pt x="64" y="100"/>
                          <a:pt x="76" y="93"/>
                        </a:cubicBezTo>
                        <a:cubicBezTo>
                          <a:pt x="88" y="86"/>
                          <a:pt x="100" y="78"/>
                          <a:pt x="116" y="73"/>
                        </a:cubicBezTo>
                        <a:cubicBezTo>
                          <a:pt x="132" y="68"/>
                          <a:pt x="156" y="66"/>
                          <a:pt x="172" y="61"/>
                        </a:cubicBezTo>
                        <a:cubicBezTo>
                          <a:pt x="188" y="56"/>
                          <a:pt x="195" y="50"/>
                          <a:pt x="212" y="45"/>
                        </a:cubicBezTo>
                        <a:cubicBezTo>
                          <a:pt x="229" y="40"/>
                          <a:pt x="253" y="33"/>
                          <a:pt x="272" y="29"/>
                        </a:cubicBezTo>
                        <a:cubicBezTo>
                          <a:pt x="291" y="25"/>
                          <a:pt x="311" y="24"/>
                          <a:pt x="328" y="21"/>
                        </a:cubicBezTo>
                        <a:cubicBezTo>
                          <a:pt x="345" y="18"/>
                          <a:pt x="357" y="16"/>
                          <a:pt x="372" y="13"/>
                        </a:cubicBezTo>
                        <a:cubicBezTo>
                          <a:pt x="387" y="10"/>
                          <a:pt x="396" y="7"/>
                          <a:pt x="420" y="5"/>
                        </a:cubicBezTo>
                        <a:cubicBezTo>
                          <a:pt x="444" y="3"/>
                          <a:pt x="495" y="2"/>
                          <a:pt x="516" y="1"/>
                        </a:cubicBezTo>
                        <a:cubicBezTo>
                          <a:pt x="537" y="0"/>
                          <a:pt x="531" y="0"/>
                          <a:pt x="544" y="1"/>
                        </a:cubicBezTo>
                        <a:cubicBezTo>
                          <a:pt x="557" y="2"/>
                          <a:pt x="581" y="4"/>
                          <a:pt x="596" y="5"/>
                        </a:cubicBezTo>
                        <a:cubicBezTo>
                          <a:pt x="611" y="6"/>
                          <a:pt x="621" y="4"/>
                          <a:pt x="636" y="5"/>
                        </a:cubicBezTo>
                        <a:cubicBezTo>
                          <a:pt x="651" y="6"/>
                          <a:pt x="668" y="8"/>
                          <a:pt x="684" y="9"/>
                        </a:cubicBezTo>
                        <a:cubicBezTo>
                          <a:pt x="700" y="10"/>
                          <a:pt x="713" y="10"/>
                          <a:pt x="732" y="13"/>
                        </a:cubicBezTo>
                        <a:cubicBezTo>
                          <a:pt x="751" y="16"/>
                          <a:pt x="773" y="21"/>
                          <a:pt x="796" y="25"/>
                        </a:cubicBezTo>
                        <a:cubicBezTo>
                          <a:pt x="819" y="29"/>
                          <a:pt x="845" y="32"/>
                          <a:pt x="868" y="37"/>
                        </a:cubicBezTo>
                        <a:cubicBezTo>
                          <a:pt x="891" y="42"/>
                          <a:pt x="909" y="50"/>
                          <a:pt x="932" y="57"/>
                        </a:cubicBezTo>
                        <a:cubicBezTo>
                          <a:pt x="955" y="64"/>
                          <a:pt x="987" y="74"/>
                          <a:pt x="1004" y="81"/>
                        </a:cubicBezTo>
                        <a:cubicBezTo>
                          <a:pt x="1021" y="88"/>
                          <a:pt x="1026" y="94"/>
                          <a:pt x="1036" y="101"/>
                        </a:cubicBezTo>
                        <a:cubicBezTo>
                          <a:pt x="1046" y="108"/>
                          <a:pt x="1055" y="116"/>
                          <a:pt x="1064" y="125"/>
                        </a:cubicBezTo>
                        <a:cubicBezTo>
                          <a:pt x="1073" y="134"/>
                          <a:pt x="1084" y="144"/>
                          <a:pt x="1092" y="153"/>
                        </a:cubicBezTo>
                        <a:cubicBezTo>
                          <a:pt x="1100" y="162"/>
                          <a:pt x="1109" y="176"/>
                          <a:pt x="1112" y="181"/>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72" name="Freeform 93"/>
                  <p:cNvSpPr>
                    <a:spLocks noChangeAspect="1"/>
                  </p:cNvSpPr>
                  <p:nvPr/>
                </p:nvSpPr>
                <p:spPr bwMode="auto">
                  <a:xfrm>
                    <a:off x="2120" y="2716"/>
                    <a:ext cx="12" cy="28"/>
                  </a:xfrm>
                  <a:custGeom>
                    <a:avLst/>
                    <a:gdLst>
                      <a:gd name="T0" fmla="*/ 0 w 12"/>
                      <a:gd name="T1" fmla="*/ 0 h 28"/>
                      <a:gd name="T2" fmla="*/ 12 w 12"/>
                      <a:gd name="T3" fmla="*/ 28 h 28"/>
                      <a:gd name="T4" fmla="*/ 0 60000 65536"/>
                      <a:gd name="T5" fmla="*/ 0 60000 65536"/>
                      <a:gd name="T6" fmla="*/ 0 w 12"/>
                      <a:gd name="T7" fmla="*/ 0 h 28"/>
                      <a:gd name="T8" fmla="*/ 12 w 12"/>
                      <a:gd name="T9" fmla="*/ 28 h 28"/>
                    </a:gdLst>
                    <a:ahLst/>
                    <a:cxnLst>
                      <a:cxn ang="T4">
                        <a:pos x="T0" y="T1"/>
                      </a:cxn>
                      <a:cxn ang="T5">
                        <a:pos x="T2" y="T3"/>
                      </a:cxn>
                    </a:cxnLst>
                    <a:rect l="T6" t="T7" r="T8" b="T9"/>
                    <a:pathLst>
                      <a:path w="12" h="28">
                        <a:moveTo>
                          <a:pt x="0" y="0"/>
                        </a:moveTo>
                        <a:cubicBezTo>
                          <a:pt x="0" y="0"/>
                          <a:pt x="6" y="14"/>
                          <a:pt x="12" y="28"/>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154666" name="Line 94"/>
                <p:cNvSpPr>
                  <a:spLocks noChangeAspect="1" noChangeShapeType="1"/>
                </p:cNvSpPr>
                <p:nvPr/>
              </p:nvSpPr>
              <p:spPr bwMode="auto">
                <a:xfrm>
                  <a:off x="3652" y="2740"/>
                  <a:ext cx="41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54667" name="Group 95"/>
                <p:cNvGrpSpPr>
                  <a:grpSpLocks noChangeAspect="1"/>
                </p:cNvGrpSpPr>
                <p:nvPr/>
              </p:nvGrpSpPr>
              <p:grpSpPr bwMode="auto">
                <a:xfrm>
                  <a:off x="4060" y="2539"/>
                  <a:ext cx="1032" cy="205"/>
                  <a:chOff x="1008" y="2539"/>
                  <a:chExt cx="1124" cy="205"/>
                </a:xfrm>
              </p:grpSpPr>
              <p:sp>
                <p:nvSpPr>
                  <p:cNvPr id="154669" name="Freeform 96"/>
                  <p:cNvSpPr>
                    <a:spLocks noChangeAspect="1"/>
                  </p:cNvSpPr>
                  <p:nvPr/>
                </p:nvSpPr>
                <p:spPr bwMode="auto">
                  <a:xfrm>
                    <a:off x="1008" y="2539"/>
                    <a:ext cx="1112" cy="197"/>
                  </a:xfrm>
                  <a:custGeom>
                    <a:avLst/>
                    <a:gdLst>
                      <a:gd name="T0" fmla="*/ 0 w 1112"/>
                      <a:gd name="T1" fmla="*/ 197 h 197"/>
                      <a:gd name="T2" fmla="*/ 12 w 1112"/>
                      <a:gd name="T3" fmla="*/ 161 h 197"/>
                      <a:gd name="T4" fmla="*/ 44 w 1112"/>
                      <a:gd name="T5" fmla="*/ 117 h 197"/>
                      <a:gd name="T6" fmla="*/ 76 w 1112"/>
                      <a:gd name="T7" fmla="*/ 93 h 197"/>
                      <a:gd name="T8" fmla="*/ 116 w 1112"/>
                      <a:gd name="T9" fmla="*/ 73 h 197"/>
                      <a:gd name="T10" fmla="*/ 172 w 1112"/>
                      <a:gd name="T11" fmla="*/ 61 h 197"/>
                      <a:gd name="T12" fmla="*/ 212 w 1112"/>
                      <a:gd name="T13" fmla="*/ 45 h 197"/>
                      <a:gd name="T14" fmla="*/ 272 w 1112"/>
                      <a:gd name="T15" fmla="*/ 29 h 197"/>
                      <a:gd name="T16" fmla="*/ 328 w 1112"/>
                      <a:gd name="T17" fmla="*/ 21 h 197"/>
                      <a:gd name="T18" fmla="*/ 372 w 1112"/>
                      <a:gd name="T19" fmla="*/ 13 h 197"/>
                      <a:gd name="T20" fmla="*/ 420 w 1112"/>
                      <a:gd name="T21" fmla="*/ 5 h 197"/>
                      <a:gd name="T22" fmla="*/ 516 w 1112"/>
                      <a:gd name="T23" fmla="*/ 1 h 197"/>
                      <a:gd name="T24" fmla="*/ 544 w 1112"/>
                      <a:gd name="T25" fmla="*/ 1 h 197"/>
                      <a:gd name="T26" fmla="*/ 596 w 1112"/>
                      <a:gd name="T27" fmla="*/ 5 h 197"/>
                      <a:gd name="T28" fmla="*/ 636 w 1112"/>
                      <a:gd name="T29" fmla="*/ 5 h 197"/>
                      <a:gd name="T30" fmla="*/ 684 w 1112"/>
                      <a:gd name="T31" fmla="*/ 9 h 197"/>
                      <a:gd name="T32" fmla="*/ 732 w 1112"/>
                      <a:gd name="T33" fmla="*/ 13 h 197"/>
                      <a:gd name="T34" fmla="*/ 796 w 1112"/>
                      <a:gd name="T35" fmla="*/ 25 h 197"/>
                      <a:gd name="T36" fmla="*/ 868 w 1112"/>
                      <a:gd name="T37" fmla="*/ 37 h 197"/>
                      <a:gd name="T38" fmla="*/ 932 w 1112"/>
                      <a:gd name="T39" fmla="*/ 57 h 197"/>
                      <a:gd name="T40" fmla="*/ 1004 w 1112"/>
                      <a:gd name="T41" fmla="*/ 81 h 197"/>
                      <a:gd name="T42" fmla="*/ 1036 w 1112"/>
                      <a:gd name="T43" fmla="*/ 101 h 197"/>
                      <a:gd name="T44" fmla="*/ 1064 w 1112"/>
                      <a:gd name="T45" fmla="*/ 125 h 197"/>
                      <a:gd name="T46" fmla="*/ 1092 w 1112"/>
                      <a:gd name="T47" fmla="*/ 153 h 197"/>
                      <a:gd name="T48" fmla="*/ 1112 w 1112"/>
                      <a:gd name="T49" fmla="*/ 181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2"/>
                      <a:gd name="T76" fmla="*/ 0 h 197"/>
                      <a:gd name="T77" fmla="*/ 1112 w 111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2" h="197">
                        <a:moveTo>
                          <a:pt x="0" y="197"/>
                        </a:moveTo>
                        <a:cubicBezTo>
                          <a:pt x="2" y="185"/>
                          <a:pt x="5" y="174"/>
                          <a:pt x="12" y="161"/>
                        </a:cubicBezTo>
                        <a:cubicBezTo>
                          <a:pt x="19" y="148"/>
                          <a:pt x="33" y="128"/>
                          <a:pt x="44" y="117"/>
                        </a:cubicBezTo>
                        <a:cubicBezTo>
                          <a:pt x="55" y="106"/>
                          <a:pt x="64" y="100"/>
                          <a:pt x="76" y="93"/>
                        </a:cubicBezTo>
                        <a:cubicBezTo>
                          <a:pt x="88" y="86"/>
                          <a:pt x="100" y="78"/>
                          <a:pt x="116" y="73"/>
                        </a:cubicBezTo>
                        <a:cubicBezTo>
                          <a:pt x="132" y="68"/>
                          <a:pt x="156" y="66"/>
                          <a:pt x="172" y="61"/>
                        </a:cubicBezTo>
                        <a:cubicBezTo>
                          <a:pt x="188" y="56"/>
                          <a:pt x="195" y="50"/>
                          <a:pt x="212" y="45"/>
                        </a:cubicBezTo>
                        <a:cubicBezTo>
                          <a:pt x="229" y="40"/>
                          <a:pt x="253" y="33"/>
                          <a:pt x="272" y="29"/>
                        </a:cubicBezTo>
                        <a:cubicBezTo>
                          <a:pt x="291" y="25"/>
                          <a:pt x="311" y="24"/>
                          <a:pt x="328" y="21"/>
                        </a:cubicBezTo>
                        <a:cubicBezTo>
                          <a:pt x="345" y="18"/>
                          <a:pt x="357" y="16"/>
                          <a:pt x="372" y="13"/>
                        </a:cubicBezTo>
                        <a:cubicBezTo>
                          <a:pt x="387" y="10"/>
                          <a:pt x="396" y="7"/>
                          <a:pt x="420" y="5"/>
                        </a:cubicBezTo>
                        <a:cubicBezTo>
                          <a:pt x="444" y="3"/>
                          <a:pt x="495" y="2"/>
                          <a:pt x="516" y="1"/>
                        </a:cubicBezTo>
                        <a:cubicBezTo>
                          <a:pt x="537" y="0"/>
                          <a:pt x="531" y="0"/>
                          <a:pt x="544" y="1"/>
                        </a:cubicBezTo>
                        <a:cubicBezTo>
                          <a:pt x="557" y="2"/>
                          <a:pt x="581" y="4"/>
                          <a:pt x="596" y="5"/>
                        </a:cubicBezTo>
                        <a:cubicBezTo>
                          <a:pt x="611" y="6"/>
                          <a:pt x="621" y="4"/>
                          <a:pt x="636" y="5"/>
                        </a:cubicBezTo>
                        <a:cubicBezTo>
                          <a:pt x="651" y="6"/>
                          <a:pt x="668" y="8"/>
                          <a:pt x="684" y="9"/>
                        </a:cubicBezTo>
                        <a:cubicBezTo>
                          <a:pt x="700" y="10"/>
                          <a:pt x="713" y="10"/>
                          <a:pt x="732" y="13"/>
                        </a:cubicBezTo>
                        <a:cubicBezTo>
                          <a:pt x="751" y="16"/>
                          <a:pt x="773" y="21"/>
                          <a:pt x="796" y="25"/>
                        </a:cubicBezTo>
                        <a:cubicBezTo>
                          <a:pt x="819" y="29"/>
                          <a:pt x="845" y="32"/>
                          <a:pt x="868" y="37"/>
                        </a:cubicBezTo>
                        <a:cubicBezTo>
                          <a:pt x="891" y="42"/>
                          <a:pt x="909" y="50"/>
                          <a:pt x="932" y="57"/>
                        </a:cubicBezTo>
                        <a:cubicBezTo>
                          <a:pt x="955" y="64"/>
                          <a:pt x="987" y="74"/>
                          <a:pt x="1004" y="81"/>
                        </a:cubicBezTo>
                        <a:cubicBezTo>
                          <a:pt x="1021" y="88"/>
                          <a:pt x="1026" y="94"/>
                          <a:pt x="1036" y="101"/>
                        </a:cubicBezTo>
                        <a:cubicBezTo>
                          <a:pt x="1046" y="108"/>
                          <a:pt x="1055" y="116"/>
                          <a:pt x="1064" y="125"/>
                        </a:cubicBezTo>
                        <a:cubicBezTo>
                          <a:pt x="1073" y="134"/>
                          <a:pt x="1084" y="144"/>
                          <a:pt x="1092" y="153"/>
                        </a:cubicBezTo>
                        <a:cubicBezTo>
                          <a:pt x="1100" y="162"/>
                          <a:pt x="1109" y="176"/>
                          <a:pt x="1112" y="181"/>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70" name="Freeform 97"/>
                  <p:cNvSpPr>
                    <a:spLocks noChangeAspect="1"/>
                  </p:cNvSpPr>
                  <p:nvPr/>
                </p:nvSpPr>
                <p:spPr bwMode="auto">
                  <a:xfrm>
                    <a:off x="2120" y="2716"/>
                    <a:ext cx="12" cy="28"/>
                  </a:xfrm>
                  <a:custGeom>
                    <a:avLst/>
                    <a:gdLst>
                      <a:gd name="T0" fmla="*/ 0 w 12"/>
                      <a:gd name="T1" fmla="*/ 0 h 28"/>
                      <a:gd name="T2" fmla="*/ 12 w 12"/>
                      <a:gd name="T3" fmla="*/ 28 h 28"/>
                      <a:gd name="T4" fmla="*/ 0 60000 65536"/>
                      <a:gd name="T5" fmla="*/ 0 60000 65536"/>
                      <a:gd name="T6" fmla="*/ 0 w 12"/>
                      <a:gd name="T7" fmla="*/ 0 h 28"/>
                      <a:gd name="T8" fmla="*/ 12 w 12"/>
                      <a:gd name="T9" fmla="*/ 28 h 28"/>
                    </a:gdLst>
                    <a:ahLst/>
                    <a:cxnLst>
                      <a:cxn ang="T4">
                        <a:pos x="T0" y="T1"/>
                      </a:cxn>
                      <a:cxn ang="T5">
                        <a:pos x="T2" y="T3"/>
                      </a:cxn>
                    </a:cxnLst>
                    <a:rect l="T6" t="T7" r="T8" b="T9"/>
                    <a:pathLst>
                      <a:path w="12" h="28">
                        <a:moveTo>
                          <a:pt x="0" y="0"/>
                        </a:moveTo>
                        <a:cubicBezTo>
                          <a:pt x="0" y="0"/>
                          <a:pt x="6" y="14"/>
                          <a:pt x="12" y="28"/>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154668" name="Line 98"/>
                <p:cNvSpPr>
                  <a:spLocks noChangeAspect="1" noChangeShapeType="1"/>
                </p:cNvSpPr>
                <p:nvPr/>
              </p:nvSpPr>
              <p:spPr bwMode="auto">
                <a:xfrm flipV="1">
                  <a:off x="5100" y="2740"/>
                  <a:ext cx="30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54642" name="Group 100"/>
              <p:cNvGrpSpPr>
                <a:grpSpLocks noChangeAspect="1"/>
              </p:cNvGrpSpPr>
              <p:nvPr/>
            </p:nvGrpSpPr>
            <p:grpSpPr bwMode="auto">
              <a:xfrm flipV="1">
                <a:off x="688" y="3139"/>
                <a:ext cx="4716" cy="205"/>
                <a:chOff x="688" y="2539"/>
                <a:chExt cx="4716" cy="205"/>
              </a:xfrm>
            </p:grpSpPr>
            <p:sp>
              <p:nvSpPr>
                <p:cNvPr id="154649" name="Line 101"/>
                <p:cNvSpPr>
                  <a:spLocks noChangeAspect="1" noChangeShapeType="1"/>
                </p:cNvSpPr>
                <p:nvPr/>
              </p:nvSpPr>
              <p:spPr bwMode="auto">
                <a:xfrm flipV="1">
                  <a:off x="688" y="2740"/>
                  <a:ext cx="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54650" name="Line 102"/>
                <p:cNvSpPr>
                  <a:spLocks noChangeAspect="1" noChangeShapeType="1"/>
                </p:cNvSpPr>
                <p:nvPr/>
              </p:nvSpPr>
              <p:spPr bwMode="auto">
                <a:xfrm>
                  <a:off x="2112" y="2740"/>
                  <a:ext cx="41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54651" name="Group 103"/>
                <p:cNvGrpSpPr>
                  <a:grpSpLocks noChangeAspect="1"/>
                </p:cNvGrpSpPr>
                <p:nvPr/>
              </p:nvGrpSpPr>
              <p:grpSpPr bwMode="auto">
                <a:xfrm>
                  <a:off x="980" y="2539"/>
                  <a:ext cx="1124" cy="205"/>
                  <a:chOff x="1008" y="2539"/>
                  <a:chExt cx="1124" cy="205"/>
                </a:xfrm>
              </p:grpSpPr>
              <p:sp>
                <p:nvSpPr>
                  <p:cNvPr id="154660" name="Freeform 104"/>
                  <p:cNvSpPr>
                    <a:spLocks noChangeAspect="1"/>
                  </p:cNvSpPr>
                  <p:nvPr/>
                </p:nvSpPr>
                <p:spPr bwMode="auto">
                  <a:xfrm>
                    <a:off x="1008" y="2539"/>
                    <a:ext cx="1112" cy="197"/>
                  </a:xfrm>
                  <a:custGeom>
                    <a:avLst/>
                    <a:gdLst>
                      <a:gd name="T0" fmla="*/ 0 w 1112"/>
                      <a:gd name="T1" fmla="*/ 197 h 197"/>
                      <a:gd name="T2" fmla="*/ 12 w 1112"/>
                      <a:gd name="T3" fmla="*/ 161 h 197"/>
                      <a:gd name="T4" fmla="*/ 44 w 1112"/>
                      <a:gd name="T5" fmla="*/ 117 h 197"/>
                      <a:gd name="T6" fmla="*/ 76 w 1112"/>
                      <a:gd name="T7" fmla="*/ 93 h 197"/>
                      <a:gd name="T8" fmla="*/ 116 w 1112"/>
                      <a:gd name="T9" fmla="*/ 73 h 197"/>
                      <a:gd name="T10" fmla="*/ 172 w 1112"/>
                      <a:gd name="T11" fmla="*/ 61 h 197"/>
                      <a:gd name="T12" fmla="*/ 212 w 1112"/>
                      <a:gd name="T13" fmla="*/ 45 h 197"/>
                      <a:gd name="T14" fmla="*/ 272 w 1112"/>
                      <a:gd name="T15" fmla="*/ 29 h 197"/>
                      <a:gd name="T16" fmla="*/ 328 w 1112"/>
                      <a:gd name="T17" fmla="*/ 21 h 197"/>
                      <a:gd name="T18" fmla="*/ 372 w 1112"/>
                      <a:gd name="T19" fmla="*/ 13 h 197"/>
                      <a:gd name="T20" fmla="*/ 420 w 1112"/>
                      <a:gd name="T21" fmla="*/ 5 h 197"/>
                      <a:gd name="T22" fmla="*/ 516 w 1112"/>
                      <a:gd name="T23" fmla="*/ 1 h 197"/>
                      <a:gd name="T24" fmla="*/ 544 w 1112"/>
                      <a:gd name="T25" fmla="*/ 1 h 197"/>
                      <a:gd name="T26" fmla="*/ 596 w 1112"/>
                      <a:gd name="T27" fmla="*/ 5 h 197"/>
                      <a:gd name="T28" fmla="*/ 636 w 1112"/>
                      <a:gd name="T29" fmla="*/ 5 h 197"/>
                      <a:gd name="T30" fmla="*/ 684 w 1112"/>
                      <a:gd name="T31" fmla="*/ 9 h 197"/>
                      <a:gd name="T32" fmla="*/ 732 w 1112"/>
                      <a:gd name="T33" fmla="*/ 13 h 197"/>
                      <a:gd name="T34" fmla="*/ 796 w 1112"/>
                      <a:gd name="T35" fmla="*/ 25 h 197"/>
                      <a:gd name="T36" fmla="*/ 868 w 1112"/>
                      <a:gd name="T37" fmla="*/ 37 h 197"/>
                      <a:gd name="T38" fmla="*/ 932 w 1112"/>
                      <a:gd name="T39" fmla="*/ 57 h 197"/>
                      <a:gd name="T40" fmla="*/ 1004 w 1112"/>
                      <a:gd name="T41" fmla="*/ 81 h 197"/>
                      <a:gd name="T42" fmla="*/ 1036 w 1112"/>
                      <a:gd name="T43" fmla="*/ 101 h 197"/>
                      <a:gd name="T44" fmla="*/ 1064 w 1112"/>
                      <a:gd name="T45" fmla="*/ 125 h 197"/>
                      <a:gd name="T46" fmla="*/ 1092 w 1112"/>
                      <a:gd name="T47" fmla="*/ 153 h 197"/>
                      <a:gd name="T48" fmla="*/ 1112 w 1112"/>
                      <a:gd name="T49" fmla="*/ 181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2"/>
                      <a:gd name="T76" fmla="*/ 0 h 197"/>
                      <a:gd name="T77" fmla="*/ 1112 w 111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2" h="197">
                        <a:moveTo>
                          <a:pt x="0" y="197"/>
                        </a:moveTo>
                        <a:cubicBezTo>
                          <a:pt x="2" y="185"/>
                          <a:pt x="5" y="174"/>
                          <a:pt x="12" y="161"/>
                        </a:cubicBezTo>
                        <a:cubicBezTo>
                          <a:pt x="19" y="148"/>
                          <a:pt x="33" y="128"/>
                          <a:pt x="44" y="117"/>
                        </a:cubicBezTo>
                        <a:cubicBezTo>
                          <a:pt x="55" y="106"/>
                          <a:pt x="64" y="100"/>
                          <a:pt x="76" y="93"/>
                        </a:cubicBezTo>
                        <a:cubicBezTo>
                          <a:pt x="88" y="86"/>
                          <a:pt x="100" y="78"/>
                          <a:pt x="116" y="73"/>
                        </a:cubicBezTo>
                        <a:cubicBezTo>
                          <a:pt x="132" y="68"/>
                          <a:pt x="156" y="66"/>
                          <a:pt x="172" y="61"/>
                        </a:cubicBezTo>
                        <a:cubicBezTo>
                          <a:pt x="188" y="56"/>
                          <a:pt x="195" y="50"/>
                          <a:pt x="212" y="45"/>
                        </a:cubicBezTo>
                        <a:cubicBezTo>
                          <a:pt x="229" y="40"/>
                          <a:pt x="253" y="33"/>
                          <a:pt x="272" y="29"/>
                        </a:cubicBezTo>
                        <a:cubicBezTo>
                          <a:pt x="291" y="25"/>
                          <a:pt x="311" y="24"/>
                          <a:pt x="328" y="21"/>
                        </a:cubicBezTo>
                        <a:cubicBezTo>
                          <a:pt x="345" y="18"/>
                          <a:pt x="357" y="16"/>
                          <a:pt x="372" y="13"/>
                        </a:cubicBezTo>
                        <a:cubicBezTo>
                          <a:pt x="387" y="10"/>
                          <a:pt x="396" y="7"/>
                          <a:pt x="420" y="5"/>
                        </a:cubicBezTo>
                        <a:cubicBezTo>
                          <a:pt x="444" y="3"/>
                          <a:pt x="495" y="2"/>
                          <a:pt x="516" y="1"/>
                        </a:cubicBezTo>
                        <a:cubicBezTo>
                          <a:pt x="537" y="0"/>
                          <a:pt x="531" y="0"/>
                          <a:pt x="544" y="1"/>
                        </a:cubicBezTo>
                        <a:cubicBezTo>
                          <a:pt x="557" y="2"/>
                          <a:pt x="581" y="4"/>
                          <a:pt x="596" y="5"/>
                        </a:cubicBezTo>
                        <a:cubicBezTo>
                          <a:pt x="611" y="6"/>
                          <a:pt x="621" y="4"/>
                          <a:pt x="636" y="5"/>
                        </a:cubicBezTo>
                        <a:cubicBezTo>
                          <a:pt x="651" y="6"/>
                          <a:pt x="668" y="8"/>
                          <a:pt x="684" y="9"/>
                        </a:cubicBezTo>
                        <a:cubicBezTo>
                          <a:pt x="700" y="10"/>
                          <a:pt x="713" y="10"/>
                          <a:pt x="732" y="13"/>
                        </a:cubicBezTo>
                        <a:cubicBezTo>
                          <a:pt x="751" y="16"/>
                          <a:pt x="773" y="21"/>
                          <a:pt x="796" y="25"/>
                        </a:cubicBezTo>
                        <a:cubicBezTo>
                          <a:pt x="819" y="29"/>
                          <a:pt x="845" y="32"/>
                          <a:pt x="868" y="37"/>
                        </a:cubicBezTo>
                        <a:cubicBezTo>
                          <a:pt x="891" y="42"/>
                          <a:pt x="909" y="50"/>
                          <a:pt x="932" y="57"/>
                        </a:cubicBezTo>
                        <a:cubicBezTo>
                          <a:pt x="955" y="64"/>
                          <a:pt x="987" y="74"/>
                          <a:pt x="1004" y="81"/>
                        </a:cubicBezTo>
                        <a:cubicBezTo>
                          <a:pt x="1021" y="88"/>
                          <a:pt x="1026" y="94"/>
                          <a:pt x="1036" y="101"/>
                        </a:cubicBezTo>
                        <a:cubicBezTo>
                          <a:pt x="1046" y="108"/>
                          <a:pt x="1055" y="116"/>
                          <a:pt x="1064" y="125"/>
                        </a:cubicBezTo>
                        <a:cubicBezTo>
                          <a:pt x="1073" y="134"/>
                          <a:pt x="1084" y="144"/>
                          <a:pt x="1092" y="153"/>
                        </a:cubicBezTo>
                        <a:cubicBezTo>
                          <a:pt x="1100" y="162"/>
                          <a:pt x="1109" y="176"/>
                          <a:pt x="1112" y="181"/>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61" name="Freeform 105"/>
                  <p:cNvSpPr>
                    <a:spLocks noChangeAspect="1"/>
                  </p:cNvSpPr>
                  <p:nvPr/>
                </p:nvSpPr>
                <p:spPr bwMode="auto">
                  <a:xfrm>
                    <a:off x="2120" y="2716"/>
                    <a:ext cx="12" cy="28"/>
                  </a:xfrm>
                  <a:custGeom>
                    <a:avLst/>
                    <a:gdLst>
                      <a:gd name="T0" fmla="*/ 0 w 12"/>
                      <a:gd name="T1" fmla="*/ 0 h 28"/>
                      <a:gd name="T2" fmla="*/ 12 w 12"/>
                      <a:gd name="T3" fmla="*/ 28 h 28"/>
                      <a:gd name="T4" fmla="*/ 0 60000 65536"/>
                      <a:gd name="T5" fmla="*/ 0 60000 65536"/>
                      <a:gd name="T6" fmla="*/ 0 w 12"/>
                      <a:gd name="T7" fmla="*/ 0 h 28"/>
                      <a:gd name="T8" fmla="*/ 12 w 12"/>
                      <a:gd name="T9" fmla="*/ 28 h 28"/>
                    </a:gdLst>
                    <a:ahLst/>
                    <a:cxnLst>
                      <a:cxn ang="T4">
                        <a:pos x="T0" y="T1"/>
                      </a:cxn>
                      <a:cxn ang="T5">
                        <a:pos x="T2" y="T3"/>
                      </a:cxn>
                    </a:cxnLst>
                    <a:rect l="T6" t="T7" r="T8" b="T9"/>
                    <a:pathLst>
                      <a:path w="12" h="28">
                        <a:moveTo>
                          <a:pt x="0" y="0"/>
                        </a:moveTo>
                        <a:cubicBezTo>
                          <a:pt x="0" y="0"/>
                          <a:pt x="6" y="14"/>
                          <a:pt x="12" y="28"/>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154652" name="Group 106"/>
                <p:cNvGrpSpPr>
                  <a:grpSpLocks noChangeAspect="1"/>
                </p:cNvGrpSpPr>
                <p:nvPr/>
              </p:nvGrpSpPr>
              <p:grpSpPr bwMode="auto">
                <a:xfrm>
                  <a:off x="2524" y="2539"/>
                  <a:ext cx="1124" cy="205"/>
                  <a:chOff x="1008" y="2539"/>
                  <a:chExt cx="1124" cy="205"/>
                </a:xfrm>
              </p:grpSpPr>
              <p:sp>
                <p:nvSpPr>
                  <p:cNvPr id="154658" name="Freeform 107"/>
                  <p:cNvSpPr>
                    <a:spLocks noChangeAspect="1"/>
                  </p:cNvSpPr>
                  <p:nvPr/>
                </p:nvSpPr>
                <p:spPr bwMode="auto">
                  <a:xfrm>
                    <a:off x="1008" y="2539"/>
                    <a:ext cx="1112" cy="197"/>
                  </a:xfrm>
                  <a:custGeom>
                    <a:avLst/>
                    <a:gdLst>
                      <a:gd name="T0" fmla="*/ 0 w 1112"/>
                      <a:gd name="T1" fmla="*/ 197 h 197"/>
                      <a:gd name="T2" fmla="*/ 12 w 1112"/>
                      <a:gd name="T3" fmla="*/ 161 h 197"/>
                      <a:gd name="T4" fmla="*/ 44 w 1112"/>
                      <a:gd name="T5" fmla="*/ 117 h 197"/>
                      <a:gd name="T6" fmla="*/ 76 w 1112"/>
                      <a:gd name="T7" fmla="*/ 93 h 197"/>
                      <a:gd name="T8" fmla="*/ 116 w 1112"/>
                      <a:gd name="T9" fmla="*/ 73 h 197"/>
                      <a:gd name="T10" fmla="*/ 172 w 1112"/>
                      <a:gd name="T11" fmla="*/ 61 h 197"/>
                      <a:gd name="T12" fmla="*/ 212 w 1112"/>
                      <a:gd name="T13" fmla="*/ 45 h 197"/>
                      <a:gd name="T14" fmla="*/ 272 w 1112"/>
                      <a:gd name="T15" fmla="*/ 29 h 197"/>
                      <a:gd name="T16" fmla="*/ 328 w 1112"/>
                      <a:gd name="T17" fmla="*/ 21 h 197"/>
                      <a:gd name="T18" fmla="*/ 372 w 1112"/>
                      <a:gd name="T19" fmla="*/ 13 h 197"/>
                      <a:gd name="T20" fmla="*/ 420 w 1112"/>
                      <a:gd name="T21" fmla="*/ 5 h 197"/>
                      <a:gd name="T22" fmla="*/ 516 w 1112"/>
                      <a:gd name="T23" fmla="*/ 1 h 197"/>
                      <a:gd name="T24" fmla="*/ 544 w 1112"/>
                      <a:gd name="T25" fmla="*/ 1 h 197"/>
                      <a:gd name="T26" fmla="*/ 596 w 1112"/>
                      <a:gd name="T27" fmla="*/ 5 h 197"/>
                      <a:gd name="T28" fmla="*/ 636 w 1112"/>
                      <a:gd name="T29" fmla="*/ 5 h 197"/>
                      <a:gd name="T30" fmla="*/ 684 w 1112"/>
                      <a:gd name="T31" fmla="*/ 9 h 197"/>
                      <a:gd name="T32" fmla="*/ 732 w 1112"/>
                      <a:gd name="T33" fmla="*/ 13 h 197"/>
                      <a:gd name="T34" fmla="*/ 796 w 1112"/>
                      <a:gd name="T35" fmla="*/ 25 h 197"/>
                      <a:gd name="T36" fmla="*/ 868 w 1112"/>
                      <a:gd name="T37" fmla="*/ 37 h 197"/>
                      <a:gd name="T38" fmla="*/ 932 w 1112"/>
                      <a:gd name="T39" fmla="*/ 57 h 197"/>
                      <a:gd name="T40" fmla="*/ 1004 w 1112"/>
                      <a:gd name="T41" fmla="*/ 81 h 197"/>
                      <a:gd name="T42" fmla="*/ 1036 w 1112"/>
                      <a:gd name="T43" fmla="*/ 101 h 197"/>
                      <a:gd name="T44" fmla="*/ 1064 w 1112"/>
                      <a:gd name="T45" fmla="*/ 125 h 197"/>
                      <a:gd name="T46" fmla="*/ 1092 w 1112"/>
                      <a:gd name="T47" fmla="*/ 153 h 197"/>
                      <a:gd name="T48" fmla="*/ 1112 w 1112"/>
                      <a:gd name="T49" fmla="*/ 181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2"/>
                      <a:gd name="T76" fmla="*/ 0 h 197"/>
                      <a:gd name="T77" fmla="*/ 1112 w 111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2" h="197">
                        <a:moveTo>
                          <a:pt x="0" y="197"/>
                        </a:moveTo>
                        <a:cubicBezTo>
                          <a:pt x="2" y="185"/>
                          <a:pt x="5" y="174"/>
                          <a:pt x="12" y="161"/>
                        </a:cubicBezTo>
                        <a:cubicBezTo>
                          <a:pt x="19" y="148"/>
                          <a:pt x="33" y="128"/>
                          <a:pt x="44" y="117"/>
                        </a:cubicBezTo>
                        <a:cubicBezTo>
                          <a:pt x="55" y="106"/>
                          <a:pt x="64" y="100"/>
                          <a:pt x="76" y="93"/>
                        </a:cubicBezTo>
                        <a:cubicBezTo>
                          <a:pt x="88" y="86"/>
                          <a:pt x="100" y="78"/>
                          <a:pt x="116" y="73"/>
                        </a:cubicBezTo>
                        <a:cubicBezTo>
                          <a:pt x="132" y="68"/>
                          <a:pt x="156" y="66"/>
                          <a:pt x="172" y="61"/>
                        </a:cubicBezTo>
                        <a:cubicBezTo>
                          <a:pt x="188" y="56"/>
                          <a:pt x="195" y="50"/>
                          <a:pt x="212" y="45"/>
                        </a:cubicBezTo>
                        <a:cubicBezTo>
                          <a:pt x="229" y="40"/>
                          <a:pt x="253" y="33"/>
                          <a:pt x="272" y="29"/>
                        </a:cubicBezTo>
                        <a:cubicBezTo>
                          <a:pt x="291" y="25"/>
                          <a:pt x="311" y="24"/>
                          <a:pt x="328" y="21"/>
                        </a:cubicBezTo>
                        <a:cubicBezTo>
                          <a:pt x="345" y="18"/>
                          <a:pt x="357" y="16"/>
                          <a:pt x="372" y="13"/>
                        </a:cubicBezTo>
                        <a:cubicBezTo>
                          <a:pt x="387" y="10"/>
                          <a:pt x="396" y="7"/>
                          <a:pt x="420" y="5"/>
                        </a:cubicBezTo>
                        <a:cubicBezTo>
                          <a:pt x="444" y="3"/>
                          <a:pt x="495" y="2"/>
                          <a:pt x="516" y="1"/>
                        </a:cubicBezTo>
                        <a:cubicBezTo>
                          <a:pt x="537" y="0"/>
                          <a:pt x="531" y="0"/>
                          <a:pt x="544" y="1"/>
                        </a:cubicBezTo>
                        <a:cubicBezTo>
                          <a:pt x="557" y="2"/>
                          <a:pt x="581" y="4"/>
                          <a:pt x="596" y="5"/>
                        </a:cubicBezTo>
                        <a:cubicBezTo>
                          <a:pt x="611" y="6"/>
                          <a:pt x="621" y="4"/>
                          <a:pt x="636" y="5"/>
                        </a:cubicBezTo>
                        <a:cubicBezTo>
                          <a:pt x="651" y="6"/>
                          <a:pt x="668" y="8"/>
                          <a:pt x="684" y="9"/>
                        </a:cubicBezTo>
                        <a:cubicBezTo>
                          <a:pt x="700" y="10"/>
                          <a:pt x="713" y="10"/>
                          <a:pt x="732" y="13"/>
                        </a:cubicBezTo>
                        <a:cubicBezTo>
                          <a:pt x="751" y="16"/>
                          <a:pt x="773" y="21"/>
                          <a:pt x="796" y="25"/>
                        </a:cubicBezTo>
                        <a:cubicBezTo>
                          <a:pt x="819" y="29"/>
                          <a:pt x="845" y="32"/>
                          <a:pt x="868" y="37"/>
                        </a:cubicBezTo>
                        <a:cubicBezTo>
                          <a:pt x="891" y="42"/>
                          <a:pt x="909" y="50"/>
                          <a:pt x="932" y="57"/>
                        </a:cubicBezTo>
                        <a:cubicBezTo>
                          <a:pt x="955" y="64"/>
                          <a:pt x="987" y="74"/>
                          <a:pt x="1004" y="81"/>
                        </a:cubicBezTo>
                        <a:cubicBezTo>
                          <a:pt x="1021" y="88"/>
                          <a:pt x="1026" y="94"/>
                          <a:pt x="1036" y="101"/>
                        </a:cubicBezTo>
                        <a:cubicBezTo>
                          <a:pt x="1046" y="108"/>
                          <a:pt x="1055" y="116"/>
                          <a:pt x="1064" y="125"/>
                        </a:cubicBezTo>
                        <a:cubicBezTo>
                          <a:pt x="1073" y="134"/>
                          <a:pt x="1084" y="144"/>
                          <a:pt x="1092" y="153"/>
                        </a:cubicBezTo>
                        <a:cubicBezTo>
                          <a:pt x="1100" y="162"/>
                          <a:pt x="1109" y="176"/>
                          <a:pt x="1112" y="181"/>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59" name="Freeform 108"/>
                  <p:cNvSpPr>
                    <a:spLocks noChangeAspect="1"/>
                  </p:cNvSpPr>
                  <p:nvPr/>
                </p:nvSpPr>
                <p:spPr bwMode="auto">
                  <a:xfrm>
                    <a:off x="2120" y="2716"/>
                    <a:ext cx="12" cy="28"/>
                  </a:xfrm>
                  <a:custGeom>
                    <a:avLst/>
                    <a:gdLst>
                      <a:gd name="T0" fmla="*/ 0 w 12"/>
                      <a:gd name="T1" fmla="*/ 0 h 28"/>
                      <a:gd name="T2" fmla="*/ 12 w 12"/>
                      <a:gd name="T3" fmla="*/ 28 h 28"/>
                      <a:gd name="T4" fmla="*/ 0 60000 65536"/>
                      <a:gd name="T5" fmla="*/ 0 60000 65536"/>
                      <a:gd name="T6" fmla="*/ 0 w 12"/>
                      <a:gd name="T7" fmla="*/ 0 h 28"/>
                      <a:gd name="T8" fmla="*/ 12 w 12"/>
                      <a:gd name="T9" fmla="*/ 28 h 28"/>
                    </a:gdLst>
                    <a:ahLst/>
                    <a:cxnLst>
                      <a:cxn ang="T4">
                        <a:pos x="T0" y="T1"/>
                      </a:cxn>
                      <a:cxn ang="T5">
                        <a:pos x="T2" y="T3"/>
                      </a:cxn>
                    </a:cxnLst>
                    <a:rect l="T6" t="T7" r="T8" b="T9"/>
                    <a:pathLst>
                      <a:path w="12" h="28">
                        <a:moveTo>
                          <a:pt x="0" y="0"/>
                        </a:moveTo>
                        <a:cubicBezTo>
                          <a:pt x="0" y="0"/>
                          <a:pt x="6" y="14"/>
                          <a:pt x="12" y="28"/>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154653" name="Line 109"/>
                <p:cNvSpPr>
                  <a:spLocks noChangeAspect="1" noChangeShapeType="1"/>
                </p:cNvSpPr>
                <p:nvPr/>
              </p:nvSpPr>
              <p:spPr bwMode="auto">
                <a:xfrm>
                  <a:off x="3652" y="2740"/>
                  <a:ext cx="41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54654" name="Group 110"/>
                <p:cNvGrpSpPr>
                  <a:grpSpLocks noChangeAspect="1"/>
                </p:cNvGrpSpPr>
                <p:nvPr/>
              </p:nvGrpSpPr>
              <p:grpSpPr bwMode="auto">
                <a:xfrm>
                  <a:off x="4060" y="2539"/>
                  <a:ext cx="1032" cy="205"/>
                  <a:chOff x="1008" y="2539"/>
                  <a:chExt cx="1124" cy="205"/>
                </a:xfrm>
              </p:grpSpPr>
              <p:sp>
                <p:nvSpPr>
                  <p:cNvPr id="154656" name="Freeform 111"/>
                  <p:cNvSpPr>
                    <a:spLocks noChangeAspect="1"/>
                  </p:cNvSpPr>
                  <p:nvPr/>
                </p:nvSpPr>
                <p:spPr bwMode="auto">
                  <a:xfrm>
                    <a:off x="1008" y="2539"/>
                    <a:ext cx="1112" cy="197"/>
                  </a:xfrm>
                  <a:custGeom>
                    <a:avLst/>
                    <a:gdLst>
                      <a:gd name="T0" fmla="*/ 0 w 1112"/>
                      <a:gd name="T1" fmla="*/ 197 h 197"/>
                      <a:gd name="T2" fmla="*/ 12 w 1112"/>
                      <a:gd name="T3" fmla="*/ 161 h 197"/>
                      <a:gd name="T4" fmla="*/ 44 w 1112"/>
                      <a:gd name="T5" fmla="*/ 117 h 197"/>
                      <a:gd name="T6" fmla="*/ 76 w 1112"/>
                      <a:gd name="T7" fmla="*/ 93 h 197"/>
                      <a:gd name="T8" fmla="*/ 116 w 1112"/>
                      <a:gd name="T9" fmla="*/ 73 h 197"/>
                      <a:gd name="T10" fmla="*/ 172 w 1112"/>
                      <a:gd name="T11" fmla="*/ 61 h 197"/>
                      <a:gd name="T12" fmla="*/ 212 w 1112"/>
                      <a:gd name="T13" fmla="*/ 45 h 197"/>
                      <a:gd name="T14" fmla="*/ 272 w 1112"/>
                      <a:gd name="T15" fmla="*/ 29 h 197"/>
                      <a:gd name="T16" fmla="*/ 328 w 1112"/>
                      <a:gd name="T17" fmla="*/ 21 h 197"/>
                      <a:gd name="T18" fmla="*/ 372 w 1112"/>
                      <a:gd name="T19" fmla="*/ 13 h 197"/>
                      <a:gd name="T20" fmla="*/ 420 w 1112"/>
                      <a:gd name="T21" fmla="*/ 5 h 197"/>
                      <a:gd name="T22" fmla="*/ 516 w 1112"/>
                      <a:gd name="T23" fmla="*/ 1 h 197"/>
                      <a:gd name="T24" fmla="*/ 544 w 1112"/>
                      <a:gd name="T25" fmla="*/ 1 h 197"/>
                      <a:gd name="T26" fmla="*/ 596 w 1112"/>
                      <a:gd name="T27" fmla="*/ 5 h 197"/>
                      <a:gd name="T28" fmla="*/ 636 w 1112"/>
                      <a:gd name="T29" fmla="*/ 5 h 197"/>
                      <a:gd name="T30" fmla="*/ 684 w 1112"/>
                      <a:gd name="T31" fmla="*/ 9 h 197"/>
                      <a:gd name="T32" fmla="*/ 732 w 1112"/>
                      <a:gd name="T33" fmla="*/ 13 h 197"/>
                      <a:gd name="T34" fmla="*/ 796 w 1112"/>
                      <a:gd name="T35" fmla="*/ 25 h 197"/>
                      <a:gd name="T36" fmla="*/ 868 w 1112"/>
                      <a:gd name="T37" fmla="*/ 37 h 197"/>
                      <a:gd name="T38" fmla="*/ 932 w 1112"/>
                      <a:gd name="T39" fmla="*/ 57 h 197"/>
                      <a:gd name="T40" fmla="*/ 1004 w 1112"/>
                      <a:gd name="T41" fmla="*/ 81 h 197"/>
                      <a:gd name="T42" fmla="*/ 1036 w 1112"/>
                      <a:gd name="T43" fmla="*/ 101 h 197"/>
                      <a:gd name="T44" fmla="*/ 1064 w 1112"/>
                      <a:gd name="T45" fmla="*/ 125 h 197"/>
                      <a:gd name="T46" fmla="*/ 1092 w 1112"/>
                      <a:gd name="T47" fmla="*/ 153 h 197"/>
                      <a:gd name="T48" fmla="*/ 1112 w 1112"/>
                      <a:gd name="T49" fmla="*/ 181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2"/>
                      <a:gd name="T76" fmla="*/ 0 h 197"/>
                      <a:gd name="T77" fmla="*/ 1112 w 111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2" h="197">
                        <a:moveTo>
                          <a:pt x="0" y="197"/>
                        </a:moveTo>
                        <a:cubicBezTo>
                          <a:pt x="2" y="185"/>
                          <a:pt x="5" y="174"/>
                          <a:pt x="12" y="161"/>
                        </a:cubicBezTo>
                        <a:cubicBezTo>
                          <a:pt x="19" y="148"/>
                          <a:pt x="33" y="128"/>
                          <a:pt x="44" y="117"/>
                        </a:cubicBezTo>
                        <a:cubicBezTo>
                          <a:pt x="55" y="106"/>
                          <a:pt x="64" y="100"/>
                          <a:pt x="76" y="93"/>
                        </a:cubicBezTo>
                        <a:cubicBezTo>
                          <a:pt x="88" y="86"/>
                          <a:pt x="100" y="78"/>
                          <a:pt x="116" y="73"/>
                        </a:cubicBezTo>
                        <a:cubicBezTo>
                          <a:pt x="132" y="68"/>
                          <a:pt x="156" y="66"/>
                          <a:pt x="172" y="61"/>
                        </a:cubicBezTo>
                        <a:cubicBezTo>
                          <a:pt x="188" y="56"/>
                          <a:pt x="195" y="50"/>
                          <a:pt x="212" y="45"/>
                        </a:cubicBezTo>
                        <a:cubicBezTo>
                          <a:pt x="229" y="40"/>
                          <a:pt x="253" y="33"/>
                          <a:pt x="272" y="29"/>
                        </a:cubicBezTo>
                        <a:cubicBezTo>
                          <a:pt x="291" y="25"/>
                          <a:pt x="311" y="24"/>
                          <a:pt x="328" y="21"/>
                        </a:cubicBezTo>
                        <a:cubicBezTo>
                          <a:pt x="345" y="18"/>
                          <a:pt x="357" y="16"/>
                          <a:pt x="372" y="13"/>
                        </a:cubicBezTo>
                        <a:cubicBezTo>
                          <a:pt x="387" y="10"/>
                          <a:pt x="396" y="7"/>
                          <a:pt x="420" y="5"/>
                        </a:cubicBezTo>
                        <a:cubicBezTo>
                          <a:pt x="444" y="3"/>
                          <a:pt x="495" y="2"/>
                          <a:pt x="516" y="1"/>
                        </a:cubicBezTo>
                        <a:cubicBezTo>
                          <a:pt x="537" y="0"/>
                          <a:pt x="531" y="0"/>
                          <a:pt x="544" y="1"/>
                        </a:cubicBezTo>
                        <a:cubicBezTo>
                          <a:pt x="557" y="2"/>
                          <a:pt x="581" y="4"/>
                          <a:pt x="596" y="5"/>
                        </a:cubicBezTo>
                        <a:cubicBezTo>
                          <a:pt x="611" y="6"/>
                          <a:pt x="621" y="4"/>
                          <a:pt x="636" y="5"/>
                        </a:cubicBezTo>
                        <a:cubicBezTo>
                          <a:pt x="651" y="6"/>
                          <a:pt x="668" y="8"/>
                          <a:pt x="684" y="9"/>
                        </a:cubicBezTo>
                        <a:cubicBezTo>
                          <a:pt x="700" y="10"/>
                          <a:pt x="713" y="10"/>
                          <a:pt x="732" y="13"/>
                        </a:cubicBezTo>
                        <a:cubicBezTo>
                          <a:pt x="751" y="16"/>
                          <a:pt x="773" y="21"/>
                          <a:pt x="796" y="25"/>
                        </a:cubicBezTo>
                        <a:cubicBezTo>
                          <a:pt x="819" y="29"/>
                          <a:pt x="845" y="32"/>
                          <a:pt x="868" y="37"/>
                        </a:cubicBezTo>
                        <a:cubicBezTo>
                          <a:pt x="891" y="42"/>
                          <a:pt x="909" y="50"/>
                          <a:pt x="932" y="57"/>
                        </a:cubicBezTo>
                        <a:cubicBezTo>
                          <a:pt x="955" y="64"/>
                          <a:pt x="987" y="74"/>
                          <a:pt x="1004" y="81"/>
                        </a:cubicBezTo>
                        <a:cubicBezTo>
                          <a:pt x="1021" y="88"/>
                          <a:pt x="1026" y="94"/>
                          <a:pt x="1036" y="101"/>
                        </a:cubicBezTo>
                        <a:cubicBezTo>
                          <a:pt x="1046" y="108"/>
                          <a:pt x="1055" y="116"/>
                          <a:pt x="1064" y="125"/>
                        </a:cubicBezTo>
                        <a:cubicBezTo>
                          <a:pt x="1073" y="134"/>
                          <a:pt x="1084" y="144"/>
                          <a:pt x="1092" y="153"/>
                        </a:cubicBezTo>
                        <a:cubicBezTo>
                          <a:pt x="1100" y="162"/>
                          <a:pt x="1109" y="176"/>
                          <a:pt x="1112" y="181"/>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57" name="Freeform 112"/>
                  <p:cNvSpPr>
                    <a:spLocks noChangeAspect="1"/>
                  </p:cNvSpPr>
                  <p:nvPr/>
                </p:nvSpPr>
                <p:spPr bwMode="auto">
                  <a:xfrm>
                    <a:off x="2120" y="2716"/>
                    <a:ext cx="12" cy="28"/>
                  </a:xfrm>
                  <a:custGeom>
                    <a:avLst/>
                    <a:gdLst>
                      <a:gd name="T0" fmla="*/ 0 w 12"/>
                      <a:gd name="T1" fmla="*/ 0 h 28"/>
                      <a:gd name="T2" fmla="*/ 12 w 12"/>
                      <a:gd name="T3" fmla="*/ 28 h 28"/>
                      <a:gd name="T4" fmla="*/ 0 60000 65536"/>
                      <a:gd name="T5" fmla="*/ 0 60000 65536"/>
                      <a:gd name="T6" fmla="*/ 0 w 12"/>
                      <a:gd name="T7" fmla="*/ 0 h 28"/>
                      <a:gd name="T8" fmla="*/ 12 w 12"/>
                      <a:gd name="T9" fmla="*/ 28 h 28"/>
                    </a:gdLst>
                    <a:ahLst/>
                    <a:cxnLst>
                      <a:cxn ang="T4">
                        <a:pos x="T0" y="T1"/>
                      </a:cxn>
                      <a:cxn ang="T5">
                        <a:pos x="T2" y="T3"/>
                      </a:cxn>
                    </a:cxnLst>
                    <a:rect l="T6" t="T7" r="T8" b="T9"/>
                    <a:pathLst>
                      <a:path w="12" h="28">
                        <a:moveTo>
                          <a:pt x="0" y="0"/>
                        </a:moveTo>
                        <a:cubicBezTo>
                          <a:pt x="0" y="0"/>
                          <a:pt x="6" y="14"/>
                          <a:pt x="12" y="28"/>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154655" name="Line 113"/>
                <p:cNvSpPr>
                  <a:spLocks noChangeAspect="1" noChangeShapeType="1"/>
                </p:cNvSpPr>
                <p:nvPr/>
              </p:nvSpPr>
              <p:spPr bwMode="auto">
                <a:xfrm flipV="1">
                  <a:off x="5100" y="2740"/>
                  <a:ext cx="30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54643" name="Freeform 128"/>
              <p:cNvSpPr>
                <a:spLocks noChangeAspect="1"/>
              </p:cNvSpPr>
              <p:nvPr/>
            </p:nvSpPr>
            <p:spPr bwMode="auto">
              <a:xfrm>
                <a:off x="1032" y="2903"/>
                <a:ext cx="1028" cy="153"/>
              </a:xfrm>
              <a:custGeom>
                <a:avLst/>
                <a:gdLst>
                  <a:gd name="T0" fmla="*/ 0 w 1028"/>
                  <a:gd name="T1" fmla="*/ 133 h 153"/>
                  <a:gd name="T2" fmla="*/ 56 w 1028"/>
                  <a:gd name="T3" fmla="*/ 93 h 153"/>
                  <a:gd name="T4" fmla="*/ 108 w 1028"/>
                  <a:gd name="T5" fmla="*/ 65 h 153"/>
                  <a:gd name="T6" fmla="*/ 176 w 1028"/>
                  <a:gd name="T7" fmla="*/ 45 h 153"/>
                  <a:gd name="T8" fmla="*/ 240 w 1028"/>
                  <a:gd name="T9" fmla="*/ 25 h 153"/>
                  <a:gd name="T10" fmla="*/ 348 w 1028"/>
                  <a:gd name="T11" fmla="*/ 9 h 153"/>
                  <a:gd name="T12" fmla="*/ 408 w 1028"/>
                  <a:gd name="T13" fmla="*/ 5 h 153"/>
                  <a:gd name="T14" fmla="*/ 472 w 1028"/>
                  <a:gd name="T15" fmla="*/ 5 h 153"/>
                  <a:gd name="T16" fmla="*/ 540 w 1028"/>
                  <a:gd name="T17" fmla="*/ 1 h 153"/>
                  <a:gd name="T18" fmla="*/ 616 w 1028"/>
                  <a:gd name="T19" fmla="*/ 9 h 153"/>
                  <a:gd name="T20" fmla="*/ 696 w 1028"/>
                  <a:gd name="T21" fmla="*/ 13 h 153"/>
                  <a:gd name="T22" fmla="*/ 772 w 1028"/>
                  <a:gd name="T23" fmla="*/ 29 h 153"/>
                  <a:gd name="T24" fmla="*/ 836 w 1028"/>
                  <a:gd name="T25" fmla="*/ 49 h 153"/>
                  <a:gd name="T26" fmla="*/ 904 w 1028"/>
                  <a:gd name="T27" fmla="*/ 65 h 153"/>
                  <a:gd name="T28" fmla="*/ 952 w 1028"/>
                  <a:gd name="T29" fmla="*/ 93 h 153"/>
                  <a:gd name="T30" fmla="*/ 1008 w 1028"/>
                  <a:gd name="T31" fmla="*/ 125 h 153"/>
                  <a:gd name="T32" fmla="*/ 1028 w 1028"/>
                  <a:gd name="T33" fmla="*/ 153 h 1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8"/>
                  <a:gd name="T52" fmla="*/ 0 h 153"/>
                  <a:gd name="T53" fmla="*/ 1028 w 1028"/>
                  <a:gd name="T54" fmla="*/ 153 h 1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8" h="153">
                    <a:moveTo>
                      <a:pt x="0" y="133"/>
                    </a:moveTo>
                    <a:cubicBezTo>
                      <a:pt x="19" y="118"/>
                      <a:pt x="38" y="104"/>
                      <a:pt x="56" y="93"/>
                    </a:cubicBezTo>
                    <a:cubicBezTo>
                      <a:pt x="74" y="82"/>
                      <a:pt x="88" y="73"/>
                      <a:pt x="108" y="65"/>
                    </a:cubicBezTo>
                    <a:cubicBezTo>
                      <a:pt x="128" y="57"/>
                      <a:pt x="154" y="52"/>
                      <a:pt x="176" y="45"/>
                    </a:cubicBezTo>
                    <a:cubicBezTo>
                      <a:pt x="198" y="38"/>
                      <a:pt x="211" y="31"/>
                      <a:pt x="240" y="25"/>
                    </a:cubicBezTo>
                    <a:cubicBezTo>
                      <a:pt x="269" y="19"/>
                      <a:pt x="320" y="12"/>
                      <a:pt x="348" y="9"/>
                    </a:cubicBezTo>
                    <a:cubicBezTo>
                      <a:pt x="376" y="6"/>
                      <a:pt x="387" y="6"/>
                      <a:pt x="408" y="5"/>
                    </a:cubicBezTo>
                    <a:cubicBezTo>
                      <a:pt x="429" y="4"/>
                      <a:pt x="450" y="6"/>
                      <a:pt x="472" y="5"/>
                    </a:cubicBezTo>
                    <a:cubicBezTo>
                      <a:pt x="494" y="4"/>
                      <a:pt x="516" y="0"/>
                      <a:pt x="540" y="1"/>
                    </a:cubicBezTo>
                    <a:cubicBezTo>
                      <a:pt x="564" y="2"/>
                      <a:pt x="590" y="7"/>
                      <a:pt x="616" y="9"/>
                    </a:cubicBezTo>
                    <a:cubicBezTo>
                      <a:pt x="642" y="11"/>
                      <a:pt x="670" y="10"/>
                      <a:pt x="696" y="13"/>
                    </a:cubicBezTo>
                    <a:cubicBezTo>
                      <a:pt x="722" y="16"/>
                      <a:pt x="749" y="23"/>
                      <a:pt x="772" y="29"/>
                    </a:cubicBezTo>
                    <a:cubicBezTo>
                      <a:pt x="795" y="35"/>
                      <a:pt x="814" y="43"/>
                      <a:pt x="836" y="49"/>
                    </a:cubicBezTo>
                    <a:cubicBezTo>
                      <a:pt x="858" y="55"/>
                      <a:pt x="885" y="58"/>
                      <a:pt x="904" y="65"/>
                    </a:cubicBezTo>
                    <a:cubicBezTo>
                      <a:pt x="923" y="72"/>
                      <a:pt x="935" y="83"/>
                      <a:pt x="952" y="93"/>
                    </a:cubicBezTo>
                    <a:cubicBezTo>
                      <a:pt x="969" y="103"/>
                      <a:pt x="995" y="115"/>
                      <a:pt x="1008" y="125"/>
                    </a:cubicBezTo>
                    <a:cubicBezTo>
                      <a:pt x="1021" y="135"/>
                      <a:pt x="1024" y="144"/>
                      <a:pt x="1028" y="153"/>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44" name="Freeform 129"/>
              <p:cNvSpPr>
                <a:spLocks noChangeAspect="1"/>
              </p:cNvSpPr>
              <p:nvPr/>
            </p:nvSpPr>
            <p:spPr bwMode="auto">
              <a:xfrm flipV="1">
                <a:off x="1032" y="3139"/>
                <a:ext cx="1028" cy="153"/>
              </a:xfrm>
              <a:custGeom>
                <a:avLst/>
                <a:gdLst>
                  <a:gd name="T0" fmla="*/ 0 w 1028"/>
                  <a:gd name="T1" fmla="*/ 133 h 153"/>
                  <a:gd name="T2" fmla="*/ 56 w 1028"/>
                  <a:gd name="T3" fmla="*/ 93 h 153"/>
                  <a:gd name="T4" fmla="*/ 108 w 1028"/>
                  <a:gd name="T5" fmla="*/ 65 h 153"/>
                  <a:gd name="T6" fmla="*/ 176 w 1028"/>
                  <a:gd name="T7" fmla="*/ 45 h 153"/>
                  <a:gd name="T8" fmla="*/ 240 w 1028"/>
                  <a:gd name="T9" fmla="*/ 25 h 153"/>
                  <a:gd name="T10" fmla="*/ 348 w 1028"/>
                  <a:gd name="T11" fmla="*/ 9 h 153"/>
                  <a:gd name="T12" fmla="*/ 408 w 1028"/>
                  <a:gd name="T13" fmla="*/ 5 h 153"/>
                  <a:gd name="T14" fmla="*/ 472 w 1028"/>
                  <a:gd name="T15" fmla="*/ 5 h 153"/>
                  <a:gd name="T16" fmla="*/ 540 w 1028"/>
                  <a:gd name="T17" fmla="*/ 1 h 153"/>
                  <a:gd name="T18" fmla="*/ 616 w 1028"/>
                  <a:gd name="T19" fmla="*/ 9 h 153"/>
                  <a:gd name="T20" fmla="*/ 696 w 1028"/>
                  <a:gd name="T21" fmla="*/ 13 h 153"/>
                  <a:gd name="T22" fmla="*/ 772 w 1028"/>
                  <a:gd name="T23" fmla="*/ 29 h 153"/>
                  <a:gd name="T24" fmla="*/ 836 w 1028"/>
                  <a:gd name="T25" fmla="*/ 49 h 153"/>
                  <a:gd name="T26" fmla="*/ 904 w 1028"/>
                  <a:gd name="T27" fmla="*/ 65 h 153"/>
                  <a:gd name="T28" fmla="*/ 952 w 1028"/>
                  <a:gd name="T29" fmla="*/ 93 h 153"/>
                  <a:gd name="T30" fmla="*/ 1008 w 1028"/>
                  <a:gd name="T31" fmla="*/ 125 h 153"/>
                  <a:gd name="T32" fmla="*/ 1028 w 1028"/>
                  <a:gd name="T33" fmla="*/ 153 h 1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8"/>
                  <a:gd name="T52" fmla="*/ 0 h 153"/>
                  <a:gd name="T53" fmla="*/ 1028 w 1028"/>
                  <a:gd name="T54" fmla="*/ 153 h 1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8" h="153">
                    <a:moveTo>
                      <a:pt x="0" y="133"/>
                    </a:moveTo>
                    <a:cubicBezTo>
                      <a:pt x="19" y="118"/>
                      <a:pt x="38" y="104"/>
                      <a:pt x="56" y="93"/>
                    </a:cubicBezTo>
                    <a:cubicBezTo>
                      <a:pt x="74" y="82"/>
                      <a:pt x="88" y="73"/>
                      <a:pt x="108" y="65"/>
                    </a:cubicBezTo>
                    <a:cubicBezTo>
                      <a:pt x="128" y="57"/>
                      <a:pt x="154" y="52"/>
                      <a:pt x="176" y="45"/>
                    </a:cubicBezTo>
                    <a:cubicBezTo>
                      <a:pt x="198" y="38"/>
                      <a:pt x="211" y="31"/>
                      <a:pt x="240" y="25"/>
                    </a:cubicBezTo>
                    <a:cubicBezTo>
                      <a:pt x="269" y="19"/>
                      <a:pt x="320" y="12"/>
                      <a:pt x="348" y="9"/>
                    </a:cubicBezTo>
                    <a:cubicBezTo>
                      <a:pt x="376" y="6"/>
                      <a:pt x="387" y="6"/>
                      <a:pt x="408" y="5"/>
                    </a:cubicBezTo>
                    <a:cubicBezTo>
                      <a:pt x="429" y="4"/>
                      <a:pt x="450" y="6"/>
                      <a:pt x="472" y="5"/>
                    </a:cubicBezTo>
                    <a:cubicBezTo>
                      <a:pt x="494" y="4"/>
                      <a:pt x="516" y="0"/>
                      <a:pt x="540" y="1"/>
                    </a:cubicBezTo>
                    <a:cubicBezTo>
                      <a:pt x="564" y="2"/>
                      <a:pt x="590" y="7"/>
                      <a:pt x="616" y="9"/>
                    </a:cubicBezTo>
                    <a:cubicBezTo>
                      <a:pt x="642" y="11"/>
                      <a:pt x="670" y="10"/>
                      <a:pt x="696" y="13"/>
                    </a:cubicBezTo>
                    <a:cubicBezTo>
                      <a:pt x="722" y="16"/>
                      <a:pt x="749" y="23"/>
                      <a:pt x="772" y="29"/>
                    </a:cubicBezTo>
                    <a:cubicBezTo>
                      <a:pt x="795" y="35"/>
                      <a:pt x="814" y="43"/>
                      <a:pt x="836" y="49"/>
                    </a:cubicBezTo>
                    <a:cubicBezTo>
                      <a:pt x="858" y="55"/>
                      <a:pt x="885" y="58"/>
                      <a:pt x="904" y="65"/>
                    </a:cubicBezTo>
                    <a:cubicBezTo>
                      <a:pt x="923" y="72"/>
                      <a:pt x="935" y="83"/>
                      <a:pt x="952" y="93"/>
                    </a:cubicBezTo>
                    <a:cubicBezTo>
                      <a:pt x="969" y="103"/>
                      <a:pt x="995" y="115"/>
                      <a:pt x="1008" y="125"/>
                    </a:cubicBezTo>
                    <a:cubicBezTo>
                      <a:pt x="1021" y="135"/>
                      <a:pt x="1024" y="144"/>
                      <a:pt x="1028" y="153"/>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45" name="Freeform 130"/>
              <p:cNvSpPr>
                <a:spLocks noChangeAspect="1"/>
              </p:cNvSpPr>
              <p:nvPr/>
            </p:nvSpPr>
            <p:spPr bwMode="auto">
              <a:xfrm>
                <a:off x="2576" y="2903"/>
                <a:ext cx="1028" cy="153"/>
              </a:xfrm>
              <a:custGeom>
                <a:avLst/>
                <a:gdLst>
                  <a:gd name="T0" fmla="*/ 0 w 1028"/>
                  <a:gd name="T1" fmla="*/ 133 h 153"/>
                  <a:gd name="T2" fmla="*/ 56 w 1028"/>
                  <a:gd name="T3" fmla="*/ 93 h 153"/>
                  <a:gd name="T4" fmla="*/ 108 w 1028"/>
                  <a:gd name="T5" fmla="*/ 65 h 153"/>
                  <a:gd name="T6" fmla="*/ 176 w 1028"/>
                  <a:gd name="T7" fmla="*/ 45 h 153"/>
                  <a:gd name="T8" fmla="*/ 240 w 1028"/>
                  <a:gd name="T9" fmla="*/ 25 h 153"/>
                  <a:gd name="T10" fmla="*/ 348 w 1028"/>
                  <a:gd name="T11" fmla="*/ 9 h 153"/>
                  <a:gd name="T12" fmla="*/ 408 w 1028"/>
                  <a:gd name="T13" fmla="*/ 5 h 153"/>
                  <a:gd name="T14" fmla="*/ 472 w 1028"/>
                  <a:gd name="T15" fmla="*/ 5 h 153"/>
                  <a:gd name="T16" fmla="*/ 540 w 1028"/>
                  <a:gd name="T17" fmla="*/ 1 h 153"/>
                  <a:gd name="T18" fmla="*/ 616 w 1028"/>
                  <a:gd name="T19" fmla="*/ 9 h 153"/>
                  <a:gd name="T20" fmla="*/ 696 w 1028"/>
                  <a:gd name="T21" fmla="*/ 13 h 153"/>
                  <a:gd name="T22" fmla="*/ 772 w 1028"/>
                  <a:gd name="T23" fmla="*/ 29 h 153"/>
                  <a:gd name="T24" fmla="*/ 836 w 1028"/>
                  <a:gd name="T25" fmla="*/ 49 h 153"/>
                  <a:gd name="T26" fmla="*/ 904 w 1028"/>
                  <a:gd name="T27" fmla="*/ 65 h 153"/>
                  <a:gd name="T28" fmla="*/ 952 w 1028"/>
                  <a:gd name="T29" fmla="*/ 93 h 153"/>
                  <a:gd name="T30" fmla="*/ 1008 w 1028"/>
                  <a:gd name="T31" fmla="*/ 125 h 153"/>
                  <a:gd name="T32" fmla="*/ 1028 w 1028"/>
                  <a:gd name="T33" fmla="*/ 153 h 1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8"/>
                  <a:gd name="T52" fmla="*/ 0 h 153"/>
                  <a:gd name="T53" fmla="*/ 1028 w 1028"/>
                  <a:gd name="T54" fmla="*/ 153 h 1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8" h="153">
                    <a:moveTo>
                      <a:pt x="0" y="133"/>
                    </a:moveTo>
                    <a:cubicBezTo>
                      <a:pt x="19" y="118"/>
                      <a:pt x="38" y="104"/>
                      <a:pt x="56" y="93"/>
                    </a:cubicBezTo>
                    <a:cubicBezTo>
                      <a:pt x="74" y="82"/>
                      <a:pt x="88" y="73"/>
                      <a:pt x="108" y="65"/>
                    </a:cubicBezTo>
                    <a:cubicBezTo>
                      <a:pt x="128" y="57"/>
                      <a:pt x="154" y="52"/>
                      <a:pt x="176" y="45"/>
                    </a:cubicBezTo>
                    <a:cubicBezTo>
                      <a:pt x="198" y="38"/>
                      <a:pt x="211" y="31"/>
                      <a:pt x="240" y="25"/>
                    </a:cubicBezTo>
                    <a:cubicBezTo>
                      <a:pt x="269" y="19"/>
                      <a:pt x="320" y="12"/>
                      <a:pt x="348" y="9"/>
                    </a:cubicBezTo>
                    <a:cubicBezTo>
                      <a:pt x="376" y="6"/>
                      <a:pt x="387" y="6"/>
                      <a:pt x="408" y="5"/>
                    </a:cubicBezTo>
                    <a:cubicBezTo>
                      <a:pt x="429" y="4"/>
                      <a:pt x="450" y="6"/>
                      <a:pt x="472" y="5"/>
                    </a:cubicBezTo>
                    <a:cubicBezTo>
                      <a:pt x="494" y="4"/>
                      <a:pt x="516" y="0"/>
                      <a:pt x="540" y="1"/>
                    </a:cubicBezTo>
                    <a:cubicBezTo>
                      <a:pt x="564" y="2"/>
                      <a:pt x="590" y="7"/>
                      <a:pt x="616" y="9"/>
                    </a:cubicBezTo>
                    <a:cubicBezTo>
                      <a:pt x="642" y="11"/>
                      <a:pt x="670" y="10"/>
                      <a:pt x="696" y="13"/>
                    </a:cubicBezTo>
                    <a:cubicBezTo>
                      <a:pt x="722" y="16"/>
                      <a:pt x="749" y="23"/>
                      <a:pt x="772" y="29"/>
                    </a:cubicBezTo>
                    <a:cubicBezTo>
                      <a:pt x="795" y="35"/>
                      <a:pt x="814" y="43"/>
                      <a:pt x="836" y="49"/>
                    </a:cubicBezTo>
                    <a:cubicBezTo>
                      <a:pt x="858" y="55"/>
                      <a:pt x="885" y="58"/>
                      <a:pt x="904" y="65"/>
                    </a:cubicBezTo>
                    <a:cubicBezTo>
                      <a:pt x="923" y="72"/>
                      <a:pt x="935" y="83"/>
                      <a:pt x="952" y="93"/>
                    </a:cubicBezTo>
                    <a:cubicBezTo>
                      <a:pt x="969" y="103"/>
                      <a:pt x="995" y="115"/>
                      <a:pt x="1008" y="125"/>
                    </a:cubicBezTo>
                    <a:cubicBezTo>
                      <a:pt x="1021" y="135"/>
                      <a:pt x="1024" y="144"/>
                      <a:pt x="1028" y="153"/>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46" name="Freeform 131"/>
              <p:cNvSpPr>
                <a:spLocks noChangeAspect="1"/>
              </p:cNvSpPr>
              <p:nvPr/>
            </p:nvSpPr>
            <p:spPr bwMode="auto">
              <a:xfrm flipV="1">
                <a:off x="2576" y="3139"/>
                <a:ext cx="1028" cy="153"/>
              </a:xfrm>
              <a:custGeom>
                <a:avLst/>
                <a:gdLst>
                  <a:gd name="T0" fmla="*/ 0 w 1028"/>
                  <a:gd name="T1" fmla="*/ 133 h 153"/>
                  <a:gd name="T2" fmla="*/ 56 w 1028"/>
                  <a:gd name="T3" fmla="*/ 93 h 153"/>
                  <a:gd name="T4" fmla="*/ 108 w 1028"/>
                  <a:gd name="T5" fmla="*/ 65 h 153"/>
                  <a:gd name="T6" fmla="*/ 176 w 1028"/>
                  <a:gd name="T7" fmla="*/ 45 h 153"/>
                  <a:gd name="T8" fmla="*/ 240 w 1028"/>
                  <a:gd name="T9" fmla="*/ 25 h 153"/>
                  <a:gd name="T10" fmla="*/ 348 w 1028"/>
                  <a:gd name="T11" fmla="*/ 9 h 153"/>
                  <a:gd name="T12" fmla="*/ 408 w 1028"/>
                  <a:gd name="T13" fmla="*/ 5 h 153"/>
                  <a:gd name="T14" fmla="*/ 472 w 1028"/>
                  <a:gd name="T15" fmla="*/ 5 h 153"/>
                  <a:gd name="T16" fmla="*/ 540 w 1028"/>
                  <a:gd name="T17" fmla="*/ 1 h 153"/>
                  <a:gd name="T18" fmla="*/ 616 w 1028"/>
                  <a:gd name="T19" fmla="*/ 9 h 153"/>
                  <a:gd name="T20" fmla="*/ 696 w 1028"/>
                  <a:gd name="T21" fmla="*/ 13 h 153"/>
                  <a:gd name="T22" fmla="*/ 772 w 1028"/>
                  <a:gd name="T23" fmla="*/ 29 h 153"/>
                  <a:gd name="T24" fmla="*/ 836 w 1028"/>
                  <a:gd name="T25" fmla="*/ 49 h 153"/>
                  <a:gd name="T26" fmla="*/ 904 w 1028"/>
                  <a:gd name="T27" fmla="*/ 65 h 153"/>
                  <a:gd name="T28" fmla="*/ 952 w 1028"/>
                  <a:gd name="T29" fmla="*/ 93 h 153"/>
                  <a:gd name="T30" fmla="*/ 1008 w 1028"/>
                  <a:gd name="T31" fmla="*/ 125 h 153"/>
                  <a:gd name="T32" fmla="*/ 1028 w 1028"/>
                  <a:gd name="T33" fmla="*/ 153 h 1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8"/>
                  <a:gd name="T52" fmla="*/ 0 h 153"/>
                  <a:gd name="T53" fmla="*/ 1028 w 1028"/>
                  <a:gd name="T54" fmla="*/ 153 h 1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8" h="153">
                    <a:moveTo>
                      <a:pt x="0" y="133"/>
                    </a:moveTo>
                    <a:cubicBezTo>
                      <a:pt x="19" y="118"/>
                      <a:pt x="38" y="104"/>
                      <a:pt x="56" y="93"/>
                    </a:cubicBezTo>
                    <a:cubicBezTo>
                      <a:pt x="74" y="82"/>
                      <a:pt x="88" y="73"/>
                      <a:pt x="108" y="65"/>
                    </a:cubicBezTo>
                    <a:cubicBezTo>
                      <a:pt x="128" y="57"/>
                      <a:pt x="154" y="52"/>
                      <a:pt x="176" y="45"/>
                    </a:cubicBezTo>
                    <a:cubicBezTo>
                      <a:pt x="198" y="38"/>
                      <a:pt x="211" y="31"/>
                      <a:pt x="240" y="25"/>
                    </a:cubicBezTo>
                    <a:cubicBezTo>
                      <a:pt x="269" y="19"/>
                      <a:pt x="320" y="12"/>
                      <a:pt x="348" y="9"/>
                    </a:cubicBezTo>
                    <a:cubicBezTo>
                      <a:pt x="376" y="6"/>
                      <a:pt x="387" y="6"/>
                      <a:pt x="408" y="5"/>
                    </a:cubicBezTo>
                    <a:cubicBezTo>
                      <a:pt x="429" y="4"/>
                      <a:pt x="450" y="6"/>
                      <a:pt x="472" y="5"/>
                    </a:cubicBezTo>
                    <a:cubicBezTo>
                      <a:pt x="494" y="4"/>
                      <a:pt x="516" y="0"/>
                      <a:pt x="540" y="1"/>
                    </a:cubicBezTo>
                    <a:cubicBezTo>
                      <a:pt x="564" y="2"/>
                      <a:pt x="590" y="7"/>
                      <a:pt x="616" y="9"/>
                    </a:cubicBezTo>
                    <a:cubicBezTo>
                      <a:pt x="642" y="11"/>
                      <a:pt x="670" y="10"/>
                      <a:pt x="696" y="13"/>
                    </a:cubicBezTo>
                    <a:cubicBezTo>
                      <a:pt x="722" y="16"/>
                      <a:pt x="749" y="23"/>
                      <a:pt x="772" y="29"/>
                    </a:cubicBezTo>
                    <a:cubicBezTo>
                      <a:pt x="795" y="35"/>
                      <a:pt x="814" y="43"/>
                      <a:pt x="836" y="49"/>
                    </a:cubicBezTo>
                    <a:cubicBezTo>
                      <a:pt x="858" y="55"/>
                      <a:pt x="885" y="58"/>
                      <a:pt x="904" y="65"/>
                    </a:cubicBezTo>
                    <a:cubicBezTo>
                      <a:pt x="923" y="72"/>
                      <a:pt x="935" y="83"/>
                      <a:pt x="952" y="93"/>
                    </a:cubicBezTo>
                    <a:cubicBezTo>
                      <a:pt x="969" y="103"/>
                      <a:pt x="995" y="115"/>
                      <a:pt x="1008" y="125"/>
                    </a:cubicBezTo>
                    <a:cubicBezTo>
                      <a:pt x="1021" y="135"/>
                      <a:pt x="1024" y="144"/>
                      <a:pt x="1028" y="153"/>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47" name="Freeform 133"/>
              <p:cNvSpPr>
                <a:spLocks noChangeAspect="1"/>
              </p:cNvSpPr>
              <p:nvPr/>
            </p:nvSpPr>
            <p:spPr bwMode="auto">
              <a:xfrm>
                <a:off x="4128" y="2903"/>
                <a:ext cx="916" cy="157"/>
              </a:xfrm>
              <a:custGeom>
                <a:avLst/>
                <a:gdLst>
                  <a:gd name="T0" fmla="*/ 0 w 916"/>
                  <a:gd name="T1" fmla="*/ 133 h 157"/>
                  <a:gd name="T2" fmla="*/ 56 w 916"/>
                  <a:gd name="T3" fmla="*/ 85 h 157"/>
                  <a:gd name="T4" fmla="*/ 128 w 916"/>
                  <a:gd name="T5" fmla="*/ 57 h 157"/>
                  <a:gd name="T6" fmla="*/ 220 w 916"/>
                  <a:gd name="T7" fmla="*/ 25 h 157"/>
                  <a:gd name="T8" fmla="*/ 300 w 916"/>
                  <a:gd name="T9" fmla="*/ 9 h 157"/>
                  <a:gd name="T10" fmla="*/ 360 w 916"/>
                  <a:gd name="T11" fmla="*/ 1 h 157"/>
                  <a:gd name="T12" fmla="*/ 412 w 916"/>
                  <a:gd name="T13" fmla="*/ 1 h 157"/>
                  <a:gd name="T14" fmla="*/ 492 w 916"/>
                  <a:gd name="T15" fmla="*/ 5 h 157"/>
                  <a:gd name="T16" fmla="*/ 580 w 916"/>
                  <a:gd name="T17" fmla="*/ 9 h 157"/>
                  <a:gd name="T18" fmla="*/ 696 w 916"/>
                  <a:gd name="T19" fmla="*/ 29 h 157"/>
                  <a:gd name="T20" fmla="*/ 760 w 916"/>
                  <a:gd name="T21" fmla="*/ 53 h 157"/>
                  <a:gd name="T22" fmla="*/ 824 w 916"/>
                  <a:gd name="T23" fmla="*/ 77 h 157"/>
                  <a:gd name="T24" fmla="*/ 868 w 916"/>
                  <a:gd name="T25" fmla="*/ 113 h 157"/>
                  <a:gd name="T26" fmla="*/ 892 w 916"/>
                  <a:gd name="T27" fmla="*/ 133 h 157"/>
                  <a:gd name="T28" fmla="*/ 916 w 916"/>
                  <a:gd name="T29" fmla="*/ 157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6"/>
                  <a:gd name="T46" fmla="*/ 0 h 157"/>
                  <a:gd name="T47" fmla="*/ 916 w 916"/>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6" h="157">
                    <a:moveTo>
                      <a:pt x="0" y="133"/>
                    </a:moveTo>
                    <a:cubicBezTo>
                      <a:pt x="17" y="115"/>
                      <a:pt x="35" y="98"/>
                      <a:pt x="56" y="85"/>
                    </a:cubicBezTo>
                    <a:cubicBezTo>
                      <a:pt x="77" y="72"/>
                      <a:pt x="101" y="67"/>
                      <a:pt x="128" y="57"/>
                    </a:cubicBezTo>
                    <a:cubicBezTo>
                      <a:pt x="155" y="47"/>
                      <a:pt x="191" y="33"/>
                      <a:pt x="220" y="25"/>
                    </a:cubicBezTo>
                    <a:cubicBezTo>
                      <a:pt x="249" y="17"/>
                      <a:pt x="277" y="13"/>
                      <a:pt x="300" y="9"/>
                    </a:cubicBezTo>
                    <a:cubicBezTo>
                      <a:pt x="323" y="5"/>
                      <a:pt x="341" y="2"/>
                      <a:pt x="360" y="1"/>
                    </a:cubicBezTo>
                    <a:cubicBezTo>
                      <a:pt x="379" y="0"/>
                      <a:pt x="390" y="0"/>
                      <a:pt x="412" y="1"/>
                    </a:cubicBezTo>
                    <a:cubicBezTo>
                      <a:pt x="434" y="2"/>
                      <a:pt x="464" y="4"/>
                      <a:pt x="492" y="5"/>
                    </a:cubicBezTo>
                    <a:cubicBezTo>
                      <a:pt x="520" y="6"/>
                      <a:pt x="546" y="5"/>
                      <a:pt x="580" y="9"/>
                    </a:cubicBezTo>
                    <a:cubicBezTo>
                      <a:pt x="614" y="13"/>
                      <a:pt x="666" y="22"/>
                      <a:pt x="696" y="29"/>
                    </a:cubicBezTo>
                    <a:cubicBezTo>
                      <a:pt x="726" y="36"/>
                      <a:pt x="739" y="45"/>
                      <a:pt x="760" y="53"/>
                    </a:cubicBezTo>
                    <a:cubicBezTo>
                      <a:pt x="781" y="61"/>
                      <a:pt x="806" y="67"/>
                      <a:pt x="824" y="77"/>
                    </a:cubicBezTo>
                    <a:cubicBezTo>
                      <a:pt x="842" y="87"/>
                      <a:pt x="857" y="104"/>
                      <a:pt x="868" y="113"/>
                    </a:cubicBezTo>
                    <a:cubicBezTo>
                      <a:pt x="879" y="122"/>
                      <a:pt x="884" y="126"/>
                      <a:pt x="892" y="133"/>
                    </a:cubicBezTo>
                    <a:cubicBezTo>
                      <a:pt x="900" y="140"/>
                      <a:pt x="908" y="148"/>
                      <a:pt x="916" y="157"/>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48" name="Freeform 134"/>
              <p:cNvSpPr>
                <a:spLocks noChangeAspect="1"/>
              </p:cNvSpPr>
              <p:nvPr/>
            </p:nvSpPr>
            <p:spPr bwMode="auto">
              <a:xfrm flipV="1">
                <a:off x="4128" y="3127"/>
                <a:ext cx="916" cy="157"/>
              </a:xfrm>
              <a:custGeom>
                <a:avLst/>
                <a:gdLst>
                  <a:gd name="T0" fmla="*/ 0 w 916"/>
                  <a:gd name="T1" fmla="*/ 133 h 157"/>
                  <a:gd name="T2" fmla="*/ 56 w 916"/>
                  <a:gd name="T3" fmla="*/ 85 h 157"/>
                  <a:gd name="T4" fmla="*/ 128 w 916"/>
                  <a:gd name="T5" fmla="*/ 57 h 157"/>
                  <a:gd name="T6" fmla="*/ 220 w 916"/>
                  <a:gd name="T7" fmla="*/ 25 h 157"/>
                  <a:gd name="T8" fmla="*/ 300 w 916"/>
                  <a:gd name="T9" fmla="*/ 9 h 157"/>
                  <a:gd name="T10" fmla="*/ 360 w 916"/>
                  <a:gd name="T11" fmla="*/ 1 h 157"/>
                  <a:gd name="T12" fmla="*/ 412 w 916"/>
                  <a:gd name="T13" fmla="*/ 1 h 157"/>
                  <a:gd name="T14" fmla="*/ 492 w 916"/>
                  <a:gd name="T15" fmla="*/ 5 h 157"/>
                  <a:gd name="T16" fmla="*/ 580 w 916"/>
                  <a:gd name="T17" fmla="*/ 9 h 157"/>
                  <a:gd name="T18" fmla="*/ 696 w 916"/>
                  <a:gd name="T19" fmla="*/ 29 h 157"/>
                  <a:gd name="T20" fmla="*/ 760 w 916"/>
                  <a:gd name="T21" fmla="*/ 53 h 157"/>
                  <a:gd name="T22" fmla="*/ 824 w 916"/>
                  <a:gd name="T23" fmla="*/ 77 h 157"/>
                  <a:gd name="T24" fmla="*/ 868 w 916"/>
                  <a:gd name="T25" fmla="*/ 113 h 157"/>
                  <a:gd name="T26" fmla="*/ 892 w 916"/>
                  <a:gd name="T27" fmla="*/ 133 h 157"/>
                  <a:gd name="T28" fmla="*/ 916 w 916"/>
                  <a:gd name="T29" fmla="*/ 157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6"/>
                  <a:gd name="T46" fmla="*/ 0 h 157"/>
                  <a:gd name="T47" fmla="*/ 916 w 916"/>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6" h="157">
                    <a:moveTo>
                      <a:pt x="0" y="133"/>
                    </a:moveTo>
                    <a:cubicBezTo>
                      <a:pt x="17" y="115"/>
                      <a:pt x="35" y="98"/>
                      <a:pt x="56" y="85"/>
                    </a:cubicBezTo>
                    <a:cubicBezTo>
                      <a:pt x="77" y="72"/>
                      <a:pt x="101" y="67"/>
                      <a:pt x="128" y="57"/>
                    </a:cubicBezTo>
                    <a:cubicBezTo>
                      <a:pt x="155" y="47"/>
                      <a:pt x="191" y="33"/>
                      <a:pt x="220" y="25"/>
                    </a:cubicBezTo>
                    <a:cubicBezTo>
                      <a:pt x="249" y="17"/>
                      <a:pt x="277" y="13"/>
                      <a:pt x="300" y="9"/>
                    </a:cubicBezTo>
                    <a:cubicBezTo>
                      <a:pt x="323" y="5"/>
                      <a:pt x="341" y="2"/>
                      <a:pt x="360" y="1"/>
                    </a:cubicBezTo>
                    <a:cubicBezTo>
                      <a:pt x="379" y="0"/>
                      <a:pt x="390" y="0"/>
                      <a:pt x="412" y="1"/>
                    </a:cubicBezTo>
                    <a:cubicBezTo>
                      <a:pt x="434" y="2"/>
                      <a:pt x="464" y="4"/>
                      <a:pt x="492" y="5"/>
                    </a:cubicBezTo>
                    <a:cubicBezTo>
                      <a:pt x="520" y="6"/>
                      <a:pt x="546" y="5"/>
                      <a:pt x="580" y="9"/>
                    </a:cubicBezTo>
                    <a:cubicBezTo>
                      <a:pt x="614" y="13"/>
                      <a:pt x="666" y="22"/>
                      <a:pt x="696" y="29"/>
                    </a:cubicBezTo>
                    <a:cubicBezTo>
                      <a:pt x="726" y="36"/>
                      <a:pt x="739" y="45"/>
                      <a:pt x="760" y="53"/>
                    </a:cubicBezTo>
                    <a:cubicBezTo>
                      <a:pt x="781" y="61"/>
                      <a:pt x="806" y="67"/>
                      <a:pt x="824" y="77"/>
                    </a:cubicBezTo>
                    <a:cubicBezTo>
                      <a:pt x="842" y="87"/>
                      <a:pt x="857" y="104"/>
                      <a:pt x="868" y="113"/>
                    </a:cubicBezTo>
                    <a:cubicBezTo>
                      <a:pt x="879" y="122"/>
                      <a:pt x="884" y="126"/>
                      <a:pt x="892" y="133"/>
                    </a:cubicBezTo>
                    <a:cubicBezTo>
                      <a:pt x="900" y="140"/>
                      <a:pt x="908" y="148"/>
                      <a:pt x="916" y="157"/>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154628" name="Group 147"/>
          <p:cNvGrpSpPr>
            <a:grpSpLocks/>
          </p:cNvGrpSpPr>
          <p:nvPr/>
        </p:nvGrpSpPr>
        <p:grpSpPr bwMode="auto">
          <a:xfrm>
            <a:off x="1204913" y="5237163"/>
            <a:ext cx="6732587" cy="1203325"/>
            <a:chOff x="759" y="3299"/>
            <a:chExt cx="4241" cy="758"/>
          </a:xfrm>
        </p:grpSpPr>
        <p:grpSp>
          <p:nvGrpSpPr>
            <p:cNvPr id="154631" name="Group 139"/>
            <p:cNvGrpSpPr>
              <a:grpSpLocks noChangeAspect="1"/>
            </p:cNvGrpSpPr>
            <p:nvPr/>
          </p:nvGrpSpPr>
          <p:grpSpPr bwMode="auto">
            <a:xfrm>
              <a:off x="759" y="3667"/>
              <a:ext cx="4241" cy="80"/>
              <a:chOff x="756" y="3557"/>
              <a:chExt cx="4656" cy="88"/>
            </a:xfrm>
          </p:grpSpPr>
          <p:sp>
            <p:nvSpPr>
              <p:cNvPr id="154637" name="Line 81"/>
              <p:cNvSpPr>
                <a:spLocks noChangeAspect="1" noChangeShapeType="1"/>
              </p:cNvSpPr>
              <p:nvPr/>
            </p:nvSpPr>
            <p:spPr bwMode="auto">
              <a:xfrm flipV="1">
                <a:off x="756" y="3557"/>
                <a:ext cx="465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54638" name="Line 82"/>
              <p:cNvSpPr>
                <a:spLocks noChangeAspect="1" noChangeShapeType="1"/>
              </p:cNvSpPr>
              <p:nvPr/>
            </p:nvSpPr>
            <p:spPr bwMode="auto">
              <a:xfrm flipV="1">
                <a:off x="756" y="3645"/>
                <a:ext cx="4656" cy="0"/>
              </a:xfrm>
              <a:prstGeom prst="line">
                <a:avLst/>
              </a:prstGeom>
              <a:noFill/>
              <a:ln w="25400">
                <a:solidFill>
                  <a:srgbClr val="ED181E"/>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54632" name="Text Box 84"/>
            <p:cNvSpPr txBox="1">
              <a:spLocks noChangeArrowheads="1"/>
            </p:cNvSpPr>
            <p:nvPr/>
          </p:nvSpPr>
          <p:spPr bwMode="auto">
            <a:xfrm>
              <a:off x="2767" y="3721"/>
              <a:ext cx="1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b="1">
                  <a:latin typeface="Calibri" pitchFamily="34" charset="0"/>
                </a:rPr>
                <a:t>+</a:t>
              </a:r>
            </a:p>
          </p:txBody>
        </p:sp>
        <p:sp>
          <p:nvSpPr>
            <p:cNvPr id="154633" name="Line 141"/>
            <p:cNvSpPr>
              <a:spLocks noChangeShapeType="1"/>
            </p:cNvSpPr>
            <p:nvPr/>
          </p:nvSpPr>
          <p:spPr bwMode="auto">
            <a:xfrm>
              <a:off x="2902" y="3299"/>
              <a:ext cx="0" cy="23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nvGrpSpPr>
            <p:cNvPr id="154634" name="Group 142"/>
            <p:cNvGrpSpPr>
              <a:grpSpLocks noChangeAspect="1"/>
            </p:cNvGrpSpPr>
            <p:nvPr/>
          </p:nvGrpSpPr>
          <p:grpSpPr bwMode="auto">
            <a:xfrm flipV="1">
              <a:off x="759" y="3977"/>
              <a:ext cx="4241" cy="80"/>
              <a:chOff x="756" y="3557"/>
              <a:chExt cx="4656" cy="88"/>
            </a:xfrm>
          </p:grpSpPr>
          <p:sp>
            <p:nvSpPr>
              <p:cNvPr id="154635" name="Line 143"/>
              <p:cNvSpPr>
                <a:spLocks noChangeAspect="1" noChangeShapeType="1"/>
              </p:cNvSpPr>
              <p:nvPr/>
            </p:nvSpPr>
            <p:spPr bwMode="auto">
              <a:xfrm flipV="1">
                <a:off x="756" y="3557"/>
                <a:ext cx="465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54636" name="Line 144"/>
              <p:cNvSpPr>
                <a:spLocks noChangeAspect="1" noChangeShapeType="1"/>
              </p:cNvSpPr>
              <p:nvPr/>
            </p:nvSpPr>
            <p:spPr bwMode="auto">
              <a:xfrm flipV="1">
                <a:off x="756" y="3645"/>
                <a:ext cx="4656" cy="0"/>
              </a:xfrm>
              <a:prstGeom prst="line">
                <a:avLst/>
              </a:prstGeom>
              <a:noFill/>
              <a:ln w="25400">
                <a:solidFill>
                  <a:srgbClr val="ED181E"/>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sp>
        <p:nvSpPr>
          <p:cNvPr id="154630" name="Rectangle 149"/>
          <p:cNvSpPr>
            <a:spLocks noGrp="1" noChangeArrowheads="1"/>
          </p:cNvSpPr>
          <p:nvPr>
            <p:ph type="title"/>
          </p:nvPr>
        </p:nvSpPr>
        <p:spPr>
          <a:xfrm>
            <a:off x="0" y="76200"/>
            <a:ext cx="9296400" cy="1143000"/>
          </a:xfrm>
        </p:spPr>
        <p:txBody>
          <a:bodyPr/>
          <a:lstStyle/>
          <a:p>
            <a:pPr eaLnBrk="1" hangingPunct="1"/>
            <a:r>
              <a:rPr lang="en-US" smtClean="0">
                <a:ea typeface="ＭＳ Ｐゴシック" pitchFamily="34" charset="-128"/>
              </a:rPr>
              <a:t>Replication of eukaryotic genome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4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457200" y="0"/>
            <a:ext cx="8229600" cy="1143000"/>
          </a:xfrm>
        </p:spPr>
        <p:txBody>
          <a:bodyPr/>
          <a:lstStyle/>
          <a:p>
            <a:pPr eaLnBrk="1" hangingPunct="1"/>
            <a:r>
              <a:rPr lang="en-US" smtClean="0">
                <a:solidFill>
                  <a:srgbClr val="800000"/>
                </a:solidFill>
                <a:ea typeface="ＭＳ Ｐゴシック" pitchFamily="34" charset="-128"/>
              </a:rPr>
              <a:t>Eukaryotic replication forks</a:t>
            </a:r>
          </a:p>
        </p:txBody>
      </p:sp>
      <p:pic>
        <p:nvPicPr>
          <p:cNvPr id="156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965200"/>
            <a:ext cx="7924800"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56675" name="Text Box 4"/>
          <p:cNvSpPr txBox="1">
            <a:spLocks noChangeArrowheads="1"/>
          </p:cNvSpPr>
          <p:nvPr/>
        </p:nvSpPr>
        <p:spPr bwMode="auto">
          <a:xfrm>
            <a:off x="4200525" y="4851400"/>
            <a:ext cx="2165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t>DNA replication in fly embryo</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a:xfrm>
            <a:off x="762000" y="76200"/>
            <a:ext cx="7772400" cy="1143000"/>
          </a:xfrm>
        </p:spPr>
        <p:txBody>
          <a:bodyPr/>
          <a:lstStyle/>
          <a:p>
            <a:pPr eaLnBrk="1" hangingPunct="1"/>
            <a:r>
              <a:rPr lang="en-US" smtClean="0">
                <a:solidFill>
                  <a:srgbClr val="800000"/>
                </a:solidFill>
                <a:ea typeface="ＭＳ Ｐゴシック" pitchFamily="34" charset="-128"/>
              </a:rPr>
              <a:t>The cell cycle</a:t>
            </a:r>
          </a:p>
        </p:txBody>
      </p:sp>
      <p:sp>
        <p:nvSpPr>
          <p:cNvPr id="158722" name="Rectangle 27"/>
          <p:cNvSpPr>
            <a:spLocks noChangeArrowheads="1"/>
          </p:cNvSpPr>
          <p:nvPr/>
        </p:nvSpPr>
        <p:spPr bwMode="auto">
          <a:xfrm>
            <a:off x="6118225" y="4460875"/>
            <a:ext cx="1841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a:latin typeface="Calibri" pitchFamily="34" charset="0"/>
            </a:endParaRPr>
          </a:p>
        </p:txBody>
      </p:sp>
      <p:grpSp>
        <p:nvGrpSpPr>
          <p:cNvPr id="158723" name="Group 34"/>
          <p:cNvGrpSpPr>
            <a:grpSpLocks/>
          </p:cNvGrpSpPr>
          <p:nvPr/>
        </p:nvGrpSpPr>
        <p:grpSpPr bwMode="auto">
          <a:xfrm>
            <a:off x="120650" y="1627188"/>
            <a:ext cx="4524375" cy="5059362"/>
            <a:chOff x="241" y="761"/>
            <a:chExt cx="2850" cy="3187"/>
          </a:xfrm>
        </p:grpSpPr>
        <p:grpSp>
          <p:nvGrpSpPr>
            <p:cNvPr id="158728" name="Group 33"/>
            <p:cNvGrpSpPr>
              <a:grpSpLocks/>
            </p:cNvGrpSpPr>
            <p:nvPr/>
          </p:nvGrpSpPr>
          <p:grpSpPr bwMode="auto">
            <a:xfrm>
              <a:off x="241" y="761"/>
              <a:ext cx="2850" cy="3187"/>
              <a:chOff x="241" y="761"/>
              <a:chExt cx="2850" cy="3187"/>
            </a:xfrm>
          </p:grpSpPr>
          <p:grpSp>
            <p:nvGrpSpPr>
              <p:cNvPr id="158731" name="Group 32"/>
              <p:cNvGrpSpPr>
                <a:grpSpLocks/>
              </p:cNvGrpSpPr>
              <p:nvPr/>
            </p:nvGrpSpPr>
            <p:grpSpPr bwMode="auto">
              <a:xfrm>
                <a:off x="241" y="761"/>
                <a:ext cx="2850" cy="3187"/>
                <a:chOff x="849" y="793"/>
                <a:chExt cx="2850" cy="3187"/>
              </a:xfrm>
            </p:grpSpPr>
            <p:grpSp>
              <p:nvGrpSpPr>
                <p:cNvPr id="158733" name="Group 29"/>
                <p:cNvGrpSpPr>
                  <a:grpSpLocks/>
                </p:cNvGrpSpPr>
                <p:nvPr/>
              </p:nvGrpSpPr>
              <p:grpSpPr bwMode="auto">
                <a:xfrm>
                  <a:off x="849" y="793"/>
                  <a:ext cx="2850" cy="3187"/>
                  <a:chOff x="849" y="793"/>
                  <a:chExt cx="2850" cy="3187"/>
                </a:xfrm>
              </p:grpSpPr>
              <p:pic>
                <p:nvPicPr>
                  <p:cNvPr id="158739"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 y="793"/>
                    <a:ext cx="2850" cy="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40" name="AutoShape 26"/>
                  <p:cNvSpPr>
                    <a:spLocks noChangeArrowheads="1"/>
                  </p:cNvSpPr>
                  <p:nvPr/>
                </p:nvSpPr>
                <p:spPr bwMode="auto">
                  <a:xfrm rot="4096954">
                    <a:off x="2376" y="2147"/>
                    <a:ext cx="92" cy="96"/>
                  </a:xfrm>
                  <a:prstGeom prst="flowChartExtra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158741" name="Line 28"/>
                  <p:cNvSpPr>
                    <a:spLocks noChangeShapeType="1"/>
                  </p:cNvSpPr>
                  <p:nvPr/>
                </p:nvSpPr>
                <p:spPr bwMode="auto">
                  <a:xfrm>
                    <a:off x="2512" y="2140"/>
                    <a:ext cx="0" cy="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58734" name="Text Box 16"/>
                <p:cNvSpPr txBox="1">
                  <a:spLocks noChangeArrowheads="1"/>
                </p:cNvSpPr>
                <p:nvPr/>
              </p:nvSpPr>
              <p:spPr bwMode="auto">
                <a:xfrm>
                  <a:off x="2326" y="1402"/>
                  <a:ext cx="230" cy="220"/>
                </a:xfrm>
                <a:prstGeom prst="rect">
                  <a:avLst/>
                </a:prstGeom>
                <a:solidFill>
                  <a:schemeClr val="bg1"/>
                </a:solidFill>
                <a:ln w="9525">
                  <a:solidFill>
                    <a:srgbClr val="2F8B20"/>
                  </a:solidFill>
                  <a:miter lim="800000"/>
                  <a:headEnd/>
                  <a:tailEnd/>
                </a:ln>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600">
                      <a:latin typeface="Calibri" pitchFamily="34" charset="0"/>
                    </a:rPr>
                    <a:t>M</a:t>
                  </a:r>
                </a:p>
              </p:txBody>
            </p:sp>
            <p:sp>
              <p:nvSpPr>
                <p:cNvPr id="158735" name="Text Box 17"/>
                <p:cNvSpPr txBox="1">
                  <a:spLocks noChangeArrowheads="1"/>
                </p:cNvSpPr>
                <p:nvPr/>
              </p:nvSpPr>
              <p:spPr bwMode="auto">
                <a:xfrm>
                  <a:off x="3290" y="2278"/>
                  <a:ext cx="303" cy="220"/>
                </a:xfrm>
                <a:prstGeom prst="rect">
                  <a:avLst/>
                </a:prstGeom>
                <a:solidFill>
                  <a:schemeClr val="bg1"/>
                </a:solidFill>
                <a:ln w="9525">
                  <a:solidFill>
                    <a:srgbClr val="3333FF"/>
                  </a:solidFill>
                  <a:miter lim="800000"/>
                  <a:headEnd/>
                  <a:tailEnd/>
                </a:ln>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600">
                      <a:latin typeface="Calibri" pitchFamily="34" charset="0"/>
                    </a:rPr>
                    <a:t>G1</a:t>
                  </a:r>
                </a:p>
              </p:txBody>
            </p:sp>
            <p:sp>
              <p:nvSpPr>
                <p:cNvPr id="158736" name="Text Box 18"/>
                <p:cNvSpPr txBox="1">
                  <a:spLocks noChangeArrowheads="1"/>
                </p:cNvSpPr>
                <p:nvPr/>
              </p:nvSpPr>
              <p:spPr bwMode="auto">
                <a:xfrm>
                  <a:off x="1726" y="3006"/>
                  <a:ext cx="210" cy="220"/>
                </a:xfrm>
                <a:prstGeom prst="rect">
                  <a:avLst/>
                </a:prstGeom>
                <a:solidFill>
                  <a:schemeClr val="bg1"/>
                </a:solidFill>
                <a:ln w="9525">
                  <a:solidFill>
                    <a:srgbClr val="EF1F1D"/>
                  </a:solidFill>
                  <a:miter lim="800000"/>
                  <a:headEnd/>
                  <a:tailEnd/>
                </a:ln>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600">
                      <a:latin typeface="Calibri" pitchFamily="34" charset="0"/>
                    </a:rPr>
                    <a:t>S</a:t>
                  </a:r>
                </a:p>
              </p:txBody>
            </p:sp>
            <p:sp>
              <p:nvSpPr>
                <p:cNvPr id="158737" name="Text Box 19"/>
                <p:cNvSpPr txBox="1">
                  <a:spLocks noChangeArrowheads="1"/>
                </p:cNvSpPr>
                <p:nvPr/>
              </p:nvSpPr>
              <p:spPr bwMode="auto">
                <a:xfrm>
                  <a:off x="1630" y="1718"/>
                  <a:ext cx="303" cy="220"/>
                </a:xfrm>
                <a:prstGeom prst="rect">
                  <a:avLst/>
                </a:prstGeom>
                <a:solidFill>
                  <a:schemeClr val="bg1"/>
                </a:solidFill>
                <a:ln w="9525">
                  <a:solidFill>
                    <a:srgbClr val="FF9900"/>
                  </a:solidFill>
                  <a:miter lim="800000"/>
                  <a:headEnd/>
                  <a:tailEnd/>
                </a:ln>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600">
                      <a:latin typeface="Calibri" pitchFamily="34" charset="0"/>
                    </a:rPr>
                    <a:t>G2</a:t>
                  </a:r>
                </a:p>
              </p:txBody>
            </p:sp>
            <p:sp>
              <p:nvSpPr>
                <p:cNvPr id="158738" name="Text Box 20"/>
                <p:cNvSpPr txBox="1">
                  <a:spLocks noChangeArrowheads="1"/>
                </p:cNvSpPr>
                <p:nvPr/>
              </p:nvSpPr>
              <p:spPr bwMode="auto">
                <a:xfrm>
                  <a:off x="2110" y="2966"/>
                  <a:ext cx="732" cy="201"/>
                </a:xfrm>
                <a:prstGeom prst="rect">
                  <a:avLst/>
                </a:prstGeom>
                <a:solidFill>
                  <a:schemeClr val="bg1"/>
                </a:solidFill>
                <a:ln w="9525">
                  <a:solidFill>
                    <a:schemeClr val="bg2"/>
                  </a:solidFill>
                  <a:miter lim="800000"/>
                  <a:headEnd/>
                  <a:tailEnd/>
                </a:ln>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latin typeface="Calibri" pitchFamily="34" charset="0"/>
                    </a:rPr>
                    <a:t>Interphase</a:t>
                  </a:r>
                </a:p>
              </p:txBody>
            </p:sp>
          </p:grpSp>
          <p:sp>
            <p:nvSpPr>
              <p:cNvPr id="158732" name="Text Box 23"/>
              <p:cNvSpPr txBox="1">
                <a:spLocks noChangeArrowheads="1"/>
              </p:cNvSpPr>
              <p:nvPr/>
            </p:nvSpPr>
            <p:spPr bwMode="auto">
              <a:xfrm>
                <a:off x="1667" y="2322"/>
                <a:ext cx="475" cy="1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latin typeface="Calibri" pitchFamily="34" charset="0"/>
                  </a:rPr>
                  <a:t>24 hrs</a:t>
                </a:r>
              </a:p>
            </p:txBody>
          </p:sp>
        </p:grpSp>
        <p:sp>
          <p:nvSpPr>
            <p:cNvPr id="158729" name="Text Box 21"/>
            <p:cNvSpPr txBox="1">
              <a:spLocks noChangeArrowheads="1"/>
            </p:cNvSpPr>
            <p:nvPr/>
          </p:nvSpPr>
          <p:spPr bwMode="auto">
            <a:xfrm>
              <a:off x="1611" y="1862"/>
              <a:ext cx="564" cy="201"/>
            </a:xfrm>
            <a:prstGeom prst="rect">
              <a:avLst/>
            </a:prstGeom>
            <a:solidFill>
              <a:schemeClr val="bg1"/>
            </a:solidFill>
            <a:ln w="9525">
              <a:solidFill>
                <a:srgbClr val="2F8B20"/>
              </a:solidFill>
              <a:miter lim="800000"/>
              <a:headEnd/>
              <a:tailEnd/>
            </a:ln>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a:latin typeface="Calibri" pitchFamily="34" charset="0"/>
                </a:rPr>
                <a:t>Division</a:t>
              </a:r>
            </a:p>
          </p:txBody>
        </p:sp>
        <p:sp>
          <p:nvSpPr>
            <p:cNvPr id="158730" name="Line 30"/>
            <p:cNvSpPr>
              <a:spLocks noChangeShapeType="1"/>
            </p:cNvSpPr>
            <p:nvPr/>
          </p:nvSpPr>
          <p:spPr bwMode="auto">
            <a:xfrm>
              <a:off x="1895" y="1786"/>
              <a:ext cx="0" cy="112"/>
            </a:xfrm>
            <a:prstGeom prst="line">
              <a:avLst/>
            </a:prstGeom>
            <a:noFill/>
            <a:ln w="63500">
              <a:solidFill>
                <a:srgbClr val="2F8B2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58724" name="Text Box 31"/>
          <p:cNvSpPr txBox="1">
            <a:spLocks noChangeArrowheads="1"/>
          </p:cNvSpPr>
          <p:nvPr/>
        </p:nvSpPr>
        <p:spPr bwMode="auto">
          <a:xfrm>
            <a:off x="4751388" y="1901825"/>
            <a:ext cx="4392612"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b="1">
                <a:solidFill>
                  <a:srgbClr val="2F8B20"/>
                </a:solidFill>
                <a:latin typeface="Calibri" pitchFamily="34" charset="0"/>
              </a:rPr>
              <a:t>M phase:</a:t>
            </a:r>
            <a:r>
              <a:rPr lang="en-GB" sz="1800">
                <a:latin typeface="Calibri" pitchFamily="34" charset="0"/>
              </a:rPr>
              <a:t> </a:t>
            </a:r>
            <a:r>
              <a:rPr lang="en-GB" sz="1800" b="1">
                <a:solidFill>
                  <a:srgbClr val="0A8A1E"/>
                </a:solidFill>
                <a:latin typeface="Calibri" pitchFamily="34" charset="0"/>
              </a:rPr>
              <a:t>M</a:t>
            </a:r>
            <a:r>
              <a:rPr lang="en-GB" sz="1800">
                <a:latin typeface="Calibri" pitchFamily="34" charset="0"/>
              </a:rPr>
              <a:t>itosis; cell division; 1hr</a:t>
            </a:r>
          </a:p>
          <a:p>
            <a:pPr eaLnBrk="1" hangingPunct="1">
              <a:lnSpc>
                <a:spcPct val="80000"/>
              </a:lnSpc>
            </a:pPr>
            <a:endParaRPr lang="en-GB" sz="1800">
              <a:latin typeface="Calibri" pitchFamily="34" charset="0"/>
            </a:endParaRPr>
          </a:p>
          <a:p>
            <a:pPr eaLnBrk="1" hangingPunct="1"/>
            <a:r>
              <a:rPr lang="en-GB" sz="1800" b="1">
                <a:solidFill>
                  <a:srgbClr val="3333FF"/>
                </a:solidFill>
                <a:latin typeface="Calibri" pitchFamily="34" charset="0"/>
              </a:rPr>
              <a:t>G1 phase:</a:t>
            </a:r>
            <a:r>
              <a:rPr lang="en-GB" sz="1800">
                <a:latin typeface="Calibri" pitchFamily="34" charset="0"/>
              </a:rPr>
              <a:t> </a:t>
            </a:r>
            <a:r>
              <a:rPr lang="en-GB" sz="1800" b="1">
                <a:solidFill>
                  <a:srgbClr val="3333FF"/>
                </a:solidFill>
                <a:latin typeface="Calibri" pitchFamily="34" charset="0"/>
              </a:rPr>
              <a:t>G</a:t>
            </a:r>
            <a:r>
              <a:rPr lang="en-GB" sz="1800">
                <a:latin typeface="Calibri" pitchFamily="34" charset="0"/>
              </a:rPr>
              <a:t>ap phase 1 (prior to DNA syntesis); 10 hrs</a:t>
            </a:r>
          </a:p>
          <a:p>
            <a:pPr eaLnBrk="1" hangingPunct="1">
              <a:lnSpc>
                <a:spcPct val="80000"/>
              </a:lnSpc>
            </a:pPr>
            <a:endParaRPr lang="en-GB" sz="1800">
              <a:latin typeface="Calibri" pitchFamily="34" charset="0"/>
            </a:endParaRPr>
          </a:p>
          <a:p>
            <a:pPr eaLnBrk="1" hangingPunct="1"/>
            <a:r>
              <a:rPr lang="en-GB" sz="1800" b="1">
                <a:solidFill>
                  <a:srgbClr val="EF1F1D"/>
                </a:solidFill>
                <a:latin typeface="Calibri" pitchFamily="34" charset="0"/>
              </a:rPr>
              <a:t>S phase:</a:t>
            </a:r>
            <a:r>
              <a:rPr lang="en-GB" sz="1800">
                <a:latin typeface="Calibri" pitchFamily="34" charset="0"/>
              </a:rPr>
              <a:t> period of DNA </a:t>
            </a:r>
            <a:r>
              <a:rPr lang="en-GB" sz="1800" b="1">
                <a:solidFill>
                  <a:srgbClr val="ED181E"/>
                </a:solidFill>
                <a:latin typeface="Calibri" pitchFamily="34" charset="0"/>
              </a:rPr>
              <a:t>s</a:t>
            </a:r>
            <a:r>
              <a:rPr lang="en-GB" sz="1800">
                <a:latin typeface="Calibri" pitchFamily="34" charset="0"/>
              </a:rPr>
              <a:t>ynthesis (replication); 9hrs</a:t>
            </a:r>
          </a:p>
          <a:p>
            <a:pPr eaLnBrk="1" hangingPunct="1">
              <a:lnSpc>
                <a:spcPct val="80000"/>
              </a:lnSpc>
            </a:pPr>
            <a:endParaRPr lang="en-GB" sz="1800">
              <a:latin typeface="Calibri" pitchFamily="34" charset="0"/>
            </a:endParaRPr>
          </a:p>
          <a:p>
            <a:pPr eaLnBrk="1" hangingPunct="1"/>
            <a:r>
              <a:rPr lang="en-GB" sz="1800" b="1">
                <a:solidFill>
                  <a:srgbClr val="FF7518"/>
                </a:solidFill>
                <a:latin typeface="Calibri" pitchFamily="34" charset="0"/>
              </a:rPr>
              <a:t>G2 phase:</a:t>
            </a:r>
            <a:r>
              <a:rPr lang="en-GB" sz="1800">
                <a:latin typeface="Calibri" pitchFamily="34" charset="0"/>
              </a:rPr>
              <a:t> </a:t>
            </a:r>
            <a:r>
              <a:rPr lang="en-GB" sz="1800" b="1">
                <a:solidFill>
                  <a:srgbClr val="FF7518"/>
                </a:solidFill>
                <a:latin typeface="Calibri" pitchFamily="34" charset="0"/>
              </a:rPr>
              <a:t>G</a:t>
            </a:r>
            <a:r>
              <a:rPr lang="en-GB" sz="1800">
                <a:latin typeface="Calibri" pitchFamily="34" charset="0"/>
              </a:rPr>
              <a:t>ap phase 2 (between DNA synthesis and mitosis); 4 hrs</a:t>
            </a:r>
          </a:p>
          <a:p>
            <a:pPr eaLnBrk="1" hangingPunct="1">
              <a:lnSpc>
                <a:spcPct val="80000"/>
              </a:lnSpc>
            </a:pPr>
            <a:endParaRPr lang="en-GB" sz="1800">
              <a:latin typeface="Calibri" pitchFamily="34" charset="0"/>
            </a:endParaRPr>
          </a:p>
          <a:p>
            <a:pPr eaLnBrk="1" hangingPunct="1"/>
            <a:r>
              <a:rPr lang="en-GB" sz="1800" b="1">
                <a:solidFill>
                  <a:srgbClr val="3333FF"/>
                </a:solidFill>
                <a:latin typeface="Calibri" pitchFamily="34" charset="0"/>
              </a:rPr>
              <a:t>G0:</a:t>
            </a:r>
            <a:r>
              <a:rPr lang="en-GB" sz="1800">
                <a:latin typeface="Calibri" pitchFamily="34" charset="0"/>
              </a:rPr>
              <a:t> cells which have stopped dividing</a:t>
            </a:r>
          </a:p>
        </p:txBody>
      </p:sp>
      <p:sp>
        <p:nvSpPr>
          <p:cNvPr id="158725" name="AutoShape 35"/>
          <p:cNvSpPr>
            <a:spLocks noChangeArrowheads="1"/>
          </p:cNvSpPr>
          <p:nvPr/>
        </p:nvSpPr>
        <p:spPr bwMode="auto">
          <a:xfrm rot="7671855">
            <a:off x="3744118" y="5384007"/>
            <a:ext cx="373063" cy="558800"/>
          </a:xfrm>
          <a:prstGeom prst="upArrow">
            <a:avLst>
              <a:gd name="adj1" fmla="val 50000"/>
              <a:gd name="adj2" fmla="val 37447"/>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58726" name="Rectangle 36"/>
          <p:cNvSpPr>
            <a:spLocks noChangeArrowheads="1"/>
          </p:cNvSpPr>
          <p:nvPr/>
        </p:nvSpPr>
        <p:spPr bwMode="auto">
          <a:xfrm>
            <a:off x="4124325" y="5811838"/>
            <a:ext cx="481013" cy="349250"/>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GB" sz="1600">
                <a:latin typeface="Calibri" pitchFamily="34" charset="0"/>
              </a:rPr>
              <a:t>G0</a:t>
            </a:r>
          </a:p>
        </p:txBody>
      </p:sp>
      <p:sp>
        <p:nvSpPr>
          <p:cNvPr id="158727" name="Text Box 37"/>
          <p:cNvSpPr txBox="1">
            <a:spLocks noChangeArrowheads="1"/>
          </p:cNvSpPr>
          <p:nvPr/>
        </p:nvSpPr>
        <p:spPr bwMode="auto">
          <a:xfrm>
            <a:off x="322263" y="1141413"/>
            <a:ext cx="45116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G1, G0, S, and G2 are Interphase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268</TotalTime>
  <Words>5806</Words>
  <Application>Microsoft Office PowerPoint</Application>
  <PresentationFormat>On-screen Show (4:3)</PresentationFormat>
  <Paragraphs>1550</Paragraphs>
  <Slides>92</Slides>
  <Notes>51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Links</vt:lpstr>
      </vt:variant>
      <vt:variant>
        <vt:i4>2</vt:i4>
      </vt:variant>
      <vt:variant>
        <vt:lpstr>Slide Titles</vt:lpstr>
      </vt:variant>
      <vt:variant>
        <vt:i4>92</vt:i4>
      </vt:variant>
    </vt:vector>
  </HeadingPairs>
  <TitlesOfParts>
    <vt:vector size="105" baseType="lpstr">
      <vt:lpstr>Arial</vt:lpstr>
      <vt:lpstr>ＭＳ Ｐゴシック</vt:lpstr>
      <vt:lpstr>Calibri</vt:lpstr>
      <vt:lpstr>Symbol</vt:lpstr>
      <vt:lpstr>Helvetica</vt:lpstr>
      <vt:lpstr>Comic Sans MS</vt:lpstr>
      <vt:lpstr>Wingdings</vt:lpstr>
      <vt:lpstr>Trebuchet MS</vt:lpstr>
      <vt:lpstr>Courier New</vt:lpstr>
      <vt:lpstr>Times</vt:lpstr>
      <vt:lpstr>Office Theme</vt:lpstr>
      <vt:lpstr>???</vt:lpstr>
      <vt:lpstr>???</vt:lpstr>
      <vt:lpstr>Cellular and Molecular Science  Protein, Nucleic Acids and Gene Expression - 1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Nucleic acids and chromosomes</vt:lpstr>
      <vt:lpstr>Nucleic acids</vt:lpstr>
      <vt:lpstr>Nucleic acids</vt:lpstr>
      <vt:lpstr>DNA -deoxyribonucleotide acid</vt:lpstr>
      <vt:lpstr>Sugars - deoxyribose or ribose</vt:lpstr>
      <vt:lpstr>DNA and RNA bases</vt:lpstr>
      <vt:lpstr>Purines</vt:lpstr>
      <vt:lpstr>Pyrimidines</vt:lpstr>
      <vt:lpstr>Nucleosides</vt:lpstr>
      <vt:lpstr>Nucleotides</vt:lpstr>
      <vt:lpstr>DNA - polymer of deoxyribonucleotide units</vt:lpstr>
      <vt:lpstr>DNA primary sequence</vt:lpstr>
      <vt:lpstr>DNA secondary structure</vt:lpstr>
      <vt:lpstr>The double helix</vt:lpstr>
      <vt:lpstr>The double helix</vt:lpstr>
      <vt:lpstr>Hydrogen bonding</vt:lpstr>
      <vt:lpstr>Sequence complementarity of DNA strands</vt:lpstr>
      <vt:lpstr>Melting and re-annealing</vt:lpstr>
      <vt:lpstr>Partially unwound E.coli DNA</vt:lpstr>
      <vt:lpstr>The E.coli genome</vt:lpstr>
      <vt:lpstr>The human genome</vt:lpstr>
      <vt:lpstr>The karyotype</vt:lpstr>
      <vt:lpstr>Packaging of eukaryotic DNA</vt:lpstr>
      <vt:lpstr>Structure of the nucleosome</vt:lpstr>
      <vt:lpstr>Packaging of the nucleosomes </vt:lpstr>
      <vt:lpstr>Chromosomes</vt:lpstr>
      <vt:lpstr>Flow of genetic information</vt:lpstr>
      <vt:lpstr>DNA replication</vt:lpstr>
      <vt:lpstr>Semi-conservative replication</vt:lpstr>
      <vt:lpstr>DNA replication</vt:lpstr>
      <vt:lpstr>Opening of DNA helix</vt:lpstr>
      <vt:lpstr>DNA Synthesis</vt:lpstr>
      <vt:lpstr>Enzyme reaction</vt:lpstr>
      <vt:lpstr>Drugs used as chain terminators I</vt:lpstr>
      <vt:lpstr>Drugs used as chain terminators II</vt:lpstr>
      <vt:lpstr>The replication fork</vt:lpstr>
      <vt:lpstr>Asymmetry of replication fork</vt:lpstr>
      <vt:lpstr>Leading and lagging strands</vt:lpstr>
      <vt:lpstr>RNA primer starts new chain</vt:lpstr>
      <vt:lpstr>Synthesis of lagging strand</vt:lpstr>
      <vt:lpstr>Joining of Okazaki fragments</vt:lpstr>
      <vt:lpstr>Replication fork proteins</vt:lpstr>
      <vt:lpstr>The replication complex</vt:lpstr>
      <vt:lpstr>Proofreading mechanism</vt:lpstr>
      <vt:lpstr>Proofreading</vt:lpstr>
      <vt:lpstr>Replication of the E.coli chromosome</vt:lpstr>
      <vt:lpstr>PowerPoint Presentation</vt:lpstr>
      <vt:lpstr>Replication of eukaryotic genome</vt:lpstr>
      <vt:lpstr>Eukaryotic replication forks</vt:lpstr>
      <vt:lpstr>The cell cycle</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D Jones</dc:creator>
  <cp:lastModifiedBy>Shiel, Nuala</cp:lastModifiedBy>
  <cp:revision>20</cp:revision>
  <dcterms:created xsi:type="dcterms:W3CDTF">2010-10-21T18:42:26Z</dcterms:created>
  <dcterms:modified xsi:type="dcterms:W3CDTF">2012-11-23T10:33:54Z</dcterms:modified>
</cp:coreProperties>
</file>