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6" r:id="rId2"/>
    <p:sldId id="324" r:id="rId3"/>
    <p:sldId id="383" r:id="rId4"/>
    <p:sldId id="391" r:id="rId5"/>
    <p:sldId id="392" r:id="rId6"/>
    <p:sldId id="393" r:id="rId7"/>
    <p:sldId id="399" r:id="rId8"/>
    <p:sldId id="381" r:id="rId9"/>
    <p:sldId id="394" r:id="rId10"/>
    <p:sldId id="395" r:id="rId11"/>
    <p:sldId id="397" r:id="rId12"/>
    <p:sldId id="372" r:id="rId13"/>
    <p:sldId id="373" r:id="rId14"/>
    <p:sldId id="396" r:id="rId15"/>
    <p:sldId id="400" r:id="rId16"/>
    <p:sldId id="401" r:id="rId17"/>
    <p:sldId id="402" r:id="rId18"/>
    <p:sldId id="403" r:id="rId19"/>
    <p:sldId id="380" r:id="rId20"/>
    <p:sldId id="382" r:id="rId21"/>
    <p:sldId id="328" r:id="rId22"/>
    <p:sldId id="329" r:id="rId23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CC6600"/>
    <a:srgbClr val="FF9933"/>
    <a:srgbClr val="FF9900"/>
    <a:srgbClr val="0099CC"/>
    <a:srgbClr val="080808"/>
    <a:srgbClr val="FFCC99"/>
    <a:srgbClr val="336699"/>
    <a:srgbClr val="FFCC66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7" autoAdjust="0"/>
    <p:restoredTop sz="90560" autoAdjust="0"/>
  </p:normalViewPr>
  <p:slideViewPr>
    <p:cSldViewPr showGuides="1">
      <p:cViewPr>
        <p:scale>
          <a:sx n="50" d="100"/>
          <a:sy n="50" d="100"/>
        </p:scale>
        <p:origin x="-846" y="-360"/>
      </p:cViewPr>
      <p:guideLst>
        <p:guide orient="horz" pos="4020"/>
        <p:guide pos="5759"/>
        <p:guide pos="5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1368" y="1416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17" y="0"/>
            <a:ext cx="294495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258"/>
            <a:ext cx="294495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17" y="9431258"/>
            <a:ext cx="294495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8D4355B-43B1-420B-9541-9DD6A943DAE4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3340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0"/>
            <a:ext cx="294495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15629"/>
            <a:ext cx="4985393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258"/>
            <a:ext cx="294495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431258"/>
            <a:ext cx="294495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A6A8592-1CFA-4C87-ACC0-15368D0C306E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5661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4ADB1-F9B3-49C7-8998-75578CEEA9FB}" type="slidenum">
              <a:rPr lang="da-DK"/>
              <a:pPr/>
              <a:t>1</a:t>
            </a:fld>
            <a:endParaRPr lang="da-DK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4538"/>
            <a:ext cx="3417887" cy="2563812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1" y="3640720"/>
            <a:ext cx="4985393" cy="5542848"/>
          </a:xfrm>
        </p:spPr>
        <p:txBody>
          <a:bodyPr/>
          <a:lstStyle/>
          <a:p>
            <a:endParaRPr lang="en-US" sz="1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0" name="Picture 20" descr="Front_Top_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</a:defRPr>
            </a:lvl1pPr>
          </a:lstStyle>
          <a:p>
            <a:r>
              <a:rPr lang="da-DK"/>
              <a:t>sdfgafgafga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fld id="{67BB3313-120F-45A7-9CD1-4F8227362E58}" type="slidenum">
              <a:rPr lang="da-DK"/>
              <a:pPr/>
              <a:t>‹#›</a:t>
            </a:fld>
            <a:endParaRPr lang="da-DK"/>
          </a:p>
        </p:txBody>
      </p:sp>
      <p:pic>
        <p:nvPicPr>
          <p:cNvPr id="10257" name="Picture 17" descr="IMP_Logo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</p:spPr>
      </p:pic>
      <p:sp>
        <p:nvSpPr>
          <p:cNvPr id="10262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endParaRPr lang="en-US" sz="3900" i="0">
              <a:solidFill>
                <a:srgbClr val="C51538"/>
              </a:solidFill>
              <a:latin typeface="Impact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3" name="Picture 39" descr="Second_Top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sp>
        <p:nvSpPr>
          <p:cNvPr id="104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928794" y="76181"/>
            <a:ext cx="625794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Click to edit Master title style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1064" name="Picture 40" descr="IMP_Logo_2Colou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6706" y="93267"/>
            <a:ext cx="1524000" cy="4000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 userDrawn="1"/>
        </p:nvSpPr>
        <p:spPr>
          <a:xfrm>
            <a:off x="-4613" y="6607264"/>
            <a:ext cx="3466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i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These slides are best viewed in slideshow mode</a:t>
            </a:r>
            <a:endParaRPr lang="en-GB" sz="1200" b="0" i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Bodoni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584" y="2276872"/>
            <a:ext cx="8021864" cy="1800200"/>
          </a:xfrm>
          <a:noFill/>
        </p:spPr>
        <p:txBody>
          <a:bodyPr/>
          <a:lstStyle/>
          <a:p>
            <a:r>
              <a:rPr lang="en-GB" sz="6000" b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6699"/>
                </a:solidFill>
                <a:latin typeface="+mn-lt"/>
              </a:rPr>
              <a:t>CMS: Cell Behaviour </a:t>
            </a:r>
            <a:r>
              <a:rPr lang="en-GB" sz="6000" b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6699"/>
                </a:solidFill>
                <a:latin typeface="+mn-lt"/>
              </a:rPr>
              <a:t>III</a:t>
            </a:r>
            <a:br>
              <a:rPr lang="en-GB" sz="6000" b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6699"/>
                </a:solidFill>
                <a:latin typeface="+mn-lt"/>
              </a:rPr>
            </a:br>
            <a:r>
              <a:rPr lang="en-GB" sz="6000" b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6699"/>
                </a:solidFill>
                <a:latin typeface="+mn-lt"/>
              </a:rPr>
              <a:t>Cell </a:t>
            </a:r>
            <a:r>
              <a:rPr lang="en-GB" sz="6000" b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6699"/>
                </a:solidFill>
                <a:latin typeface="+mn-lt"/>
              </a:rPr>
              <a:t>motility</a:t>
            </a:r>
            <a:endParaRPr lang="en-GB" sz="6000" b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6699"/>
              </a:solidFill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73404" y="5229200"/>
            <a:ext cx="33945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0" normalizeH="0" baseline="0" noProof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6699"/>
                </a:solidFill>
                <a:uLnTx/>
                <a:uFillTx/>
                <a:latin typeface="+mn-lt"/>
                <a:ea typeface="+mj-ea"/>
                <a:cs typeface="+mj-cs"/>
              </a:rPr>
              <a:t>Dr Sohag Saleh</a:t>
            </a:r>
            <a:endParaRPr kumimoji="0" lang="en-GB" sz="3200" i="0" u="none" strike="noStrike" kern="0" normalizeH="0" baseline="0" noProof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6699"/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51520" y="2924944"/>
            <a:ext cx="4248472" cy="3672408"/>
          </a:xfrm>
          <a:prstGeom prst="rect">
            <a:avLst/>
          </a:prstGeom>
          <a:solidFill>
            <a:srgbClr val="FF9900">
              <a:alpha val="15000"/>
            </a:srgbClr>
          </a:solidFill>
          <a:ln w="9525" cap="flat" cmpd="sng" algn="ctr">
            <a:solidFill>
              <a:srgbClr val="FF99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>EXTRACELLULAR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r>
              <a:rPr lang="en-GB" sz="140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INTRACELLULAR</a:t>
            </a: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666481" y="4716630"/>
            <a:ext cx="1368152" cy="874379"/>
          </a:xfrm>
          <a:prstGeom prst="roundRect">
            <a:avLst/>
          </a:prstGeom>
          <a:solidFill>
            <a:schemeClr val="bg1">
              <a:alpha val="60000"/>
            </a:schemeClr>
          </a:solidFill>
          <a:ln w="31750" cap="flat" cmpd="dbl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1520" y="3924542"/>
            <a:ext cx="4248472" cy="2008909"/>
            <a:chOff x="323528" y="3813289"/>
            <a:chExt cx="4248472" cy="2008909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323528" y="3813289"/>
              <a:ext cx="850824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flipH="1">
              <a:off x="1167037" y="3813289"/>
              <a:ext cx="8384" cy="1791816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H="1">
              <a:off x="1455069" y="3813289"/>
              <a:ext cx="8384" cy="1791816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3399285" y="3813289"/>
              <a:ext cx="8384" cy="1791816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3682251" y="3813289"/>
              <a:ext cx="8384" cy="1791816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462384" y="3813289"/>
              <a:ext cx="1944216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3693953" y="3813289"/>
              <a:ext cx="878047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Arc 11"/>
            <p:cNvSpPr/>
            <p:nvPr/>
          </p:nvSpPr>
          <p:spPr bwMode="auto">
            <a:xfrm rot="5400000">
              <a:off x="1095029" y="5462158"/>
              <a:ext cx="432048" cy="288032"/>
            </a:xfrm>
            <a:prstGeom prst="arc">
              <a:avLst>
                <a:gd name="adj1" fmla="val 16200000"/>
                <a:gd name="adj2" fmla="val 5470114"/>
              </a:avLst>
            </a:prstGeom>
            <a:noFill/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" name="Arc 12"/>
            <p:cNvSpPr/>
            <p:nvPr/>
          </p:nvSpPr>
          <p:spPr bwMode="auto">
            <a:xfrm rot="5400000">
              <a:off x="3327277" y="5462158"/>
              <a:ext cx="432048" cy="288032"/>
            </a:xfrm>
            <a:prstGeom prst="arc">
              <a:avLst>
                <a:gd name="adj1" fmla="val 16200000"/>
                <a:gd name="adj2" fmla="val 5470114"/>
              </a:avLst>
            </a:prstGeom>
            <a:noFill/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14" name="Freeform 13"/>
          <p:cNvSpPr/>
          <p:nvPr/>
        </p:nvSpPr>
        <p:spPr bwMode="auto">
          <a:xfrm rot="16200000">
            <a:off x="1289015" y="4818849"/>
            <a:ext cx="200751" cy="359642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 rot="16200000">
            <a:off x="1276356" y="5156513"/>
            <a:ext cx="200751" cy="359642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 rot="5400000">
            <a:off x="3211965" y="4760948"/>
            <a:ext cx="200751" cy="359642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 rot="5400000">
            <a:off x="3209940" y="5167146"/>
            <a:ext cx="200751" cy="359642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82264" y="3888324"/>
            <a:ext cx="82554" cy="9707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 rot="5095606">
            <a:off x="1571231" y="4809015"/>
            <a:ext cx="221366" cy="180246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  <a:gd name="connsiteX0" fmla="*/ 194408 w 901681"/>
              <a:gd name="connsiteY0" fmla="*/ 10103 h 829726"/>
              <a:gd name="connsiteX1" fmla="*/ 33987 w 901681"/>
              <a:gd name="connsiteY1" fmla="*/ 748040 h 829726"/>
              <a:gd name="connsiteX2" fmla="*/ 755882 w 901681"/>
              <a:gd name="connsiteY2" fmla="*/ 731998 h 829726"/>
              <a:gd name="connsiteX3" fmla="*/ 868899 w 901681"/>
              <a:gd name="connsiteY3" fmla="*/ 346499 h 829726"/>
              <a:gd name="connsiteX4" fmla="*/ 194408 w 901681"/>
              <a:gd name="connsiteY4" fmla="*/ 10103 h 829726"/>
              <a:gd name="connsiteX0" fmla="*/ 63531 w 1066288"/>
              <a:gd name="connsiteY0" fmla="*/ 56059 h 502435"/>
              <a:gd name="connsiteX1" fmla="*/ 176550 w 1066288"/>
              <a:gd name="connsiteY1" fmla="*/ 442878 h 502435"/>
              <a:gd name="connsiteX2" fmla="*/ 898445 w 1066288"/>
              <a:gd name="connsiteY2" fmla="*/ 426836 h 502435"/>
              <a:gd name="connsiteX3" fmla="*/ 1011462 w 1066288"/>
              <a:gd name="connsiteY3" fmla="*/ 41337 h 502435"/>
              <a:gd name="connsiteX4" fmla="*/ 63531 w 1066288"/>
              <a:gd name="connsiteY4" fmla="*/ 56059 h 502435"/>
              <a:gd name="connsiteX0" fmla="*/ 54855 w 975505"/>
              <a:gd name="connsiteY0" fmla="*/ 32126 h 478502"/>
              <a:gd name="connsiteX1" fmla="*/ 167874 w 975505"/>
              <a:gd name="connsiteY1" fmla="*/ 418945 h 478502"/>
              <a:gd name="connsiteX2" fmla="*/ 889769 w 975505"/>
              <a:gd name="connsiteY2" fmla="*/ 402903 h 478502"/>
              <a:gd name="connsiteX3" fmla="*/ 885597 w 975505"/>
              <a:gd name="connsiteY3" fmla="*/ 64218 h 478502"/>
              <a:gd name="connsiteX4" fmla="*/ 54855 w 975505"/>
              <a:gd name="connsiteY4" fmla="*/ 32126 h 478502"/>
              <a:gd name="connsiteX0" fmla="*/ 57749 w 1002403"/>
              <a:gd name="connsiteY0" fmla="*/ 42725 h 489101"/>
              <a:gd name="connsiteX1" fmla="*/ 170768 w 1002403"/>
              <a:gd name="connsiteY1" fmla="*/ 429544 h 489101"/>
              <a:gd name="connsiteX2" fmla="*/ 892663 w 1002403"/>
              <a:gd name="connsiteY2" fmla="*/ 413502 h 489101"/>
              <a:gd name="connsiteX3" fmla="*/ 927556 w 1002403"/>
              <a:gd name="connsiteY3" fmla="*/ 51408 h 489101"/>
              <a:gd name="connsiteX4" fmla="*/ 57749 w 1002403"/>
              <a:gd name="connsiteY4" fmla="*/ 42725 h 48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403" h="489101">
                <a:moveTo>
                  <a:pt x="57749" y="42725"/>
                </a:moveTo>
                <a:cubicBezTo>
                  <a:pt x="-68382" y="105748"/>
                  <a:pt x="31616" y="367748"/>
                  <a:pt x="170768" y="429544"/>
                </a:cubicBezTo>
                <a:cubicBezTo>
                  <a:pt x="309920" y="491340"/>
                  <a:pt x="799084" y="531144"/>
                  <a:pt x="892663" y="413502"/>
                </a:cubicBezTo>
                <a:cubicBezTo>
                  <a:pt x="986242" y="295860"/>
                  <a:pt x="1066708" y="113204"/>
                  <a:pt x="927556" y="51408"/>
                </a:cubicBezTo>
                <a:cubicBezTo>
                  <a:pt x="788404" y="-10388"/>
                  <a:pt x="183880" y="-20298"/>
                  <a:pt x="57749" y="42725"/>
                </a:cubicBezTo>
                <a:close/>
              </a:path>
            </a:pathLst>
          </a:custGeom>
          <a:solidFill>
            <a:schemeClr val="accent1">
              <a:lumMod val="75000"/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 rot="5095606">
            <a:off x="1571230" y="5324354"/>
            <a:ext cx="221366" cy="180246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  <a:gd name="connsiteX0" fmla="*/ 194408 w 901681"/>
              <a:gd name="connsiteY0" fmla="*/ 10103 h 829726"/>
              <a:gd name="connsiteX1" fmla="*/ 33987 w 901681"/>
              <a:gd name="connsiteY1" fmla="*/ 748040 h 829726"/>
              <a:gd name="connsiteX2" fmla="*/ 755882 w 901681"/>
              <a:gd name="connsiteY2" fmla="*/ 731998 h 829726"/>
              <a:gd name="connsiteX3" fmla="*/ 868899 w 901681"/>
              <a:gd name="connsiteY3" fmla="*/ 346499 h 829726"/>
              <a:gd name="connsiteX4" fmla="*/ 194408 w 901681"/>
              <a:gd name="connsiteY4" fmla="*/ 10103 h 829726"/>
              <a:gd name="connsiteX0" fmla="*/ 63531 w 1066288"/>
              <a:gd name="connsiteY0" fmla="*/ 56059 h 502435"/>
              <a:gd name="connsiteX1" fmla="*/ 176550 w 1066288"/>
              <a:gd name="connsiteY1" fmla="*/ 442878 h 502435"/>
              <a:gd name="connsiteX2" fmla="*/ 898445 w 1066288"/>
              <a:gd name="connsiteY2" fmla="*/ 426836 h 502435"/>
              <a:gd name="connsiteX3" fmla="*/ 1011462 w 1066288"/>
              <a:gd name="connsiteY3" fmla="*/ 41337 h 502435"/>
              <a:gd name="connsiteX4" fmla="*/ 63531 w 1066288"/>
              <a:gd name="connsiteY4" fmla="*/ 56059 h 502435"/>
              <a:gd name="connsiteX0" fmla="*/ 54855 w 975505"/>
              <a:gd name="connsiteY0" fmla="*/ 32126 h 478502"/>
              <a:gd name="connsiteX1" fmla="*/ 167874 w 975505"/>
              <a:gd name="connsiteY1" fmla="*/ 418945 h 478502"/>
              <a:gd name="connsiteX2" fmla="*/ 889769 w 975505"/>
              <a:gd name="connsiteY2" fmla="*/ 402903 h 478502"/>
              <a:gd name="connsiteX3" fmla="*/ 885597 w 975505"/>
              <a:gd name="connsiteY3" fmla="*/ 64218 h 478502"/>
              <a:gd name="connsiteX4" fmla="*/ 54855 w 975505"/>
              <a:gd name="connsiteY4" fmla="*/ 32126 h 478502"/>
              <a:gd name="connsiteX0" fmla="*/ 57749 w 1002403"/>
              <a:gd name="connsiteY0" fmla="*/ 42725 h 489101"/>
              <a:gd name="connsiteX1" fmla="*/ 170768 w 1002403"/>
              <a:gd name="connsiteY1" fmla="*/ 429544 h 489101"/>
              <a:gd name="connsiteX2" fmla="*/ 892663 w 1002403"/>
              <a:gd name="connsiteY2" fmla="*/ 413502 h 489101"/>
              <a:gd name="connsiteX3" fmla="*/ 927556 w 1002403"/>
              <a:gd name="connsiteY3" fmla="*/ 51408 h 489101"/>
              <a:gd name="connsiteX4" fmla="*/ 57749 w 1002403"/>
              <a:gd name="connsiteY4" fmla="*/ 42725 h 48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403" h="489101">
                <a:moveTo>
                  <a:pt x="57749" y="42725"/>
                </a:moveTo>
                <a:cubicBezTo>
                  <a:pt x="-68382" y="105748"/>
                  <a:pt x="31616" y="367748"/>
                  <a:pt x="170768" y="429544"/>
                </a:cubicBezTo>
                <a:cubicBezTo>
                  <a:pt x="309920" y="491340"/>
                  <a:pt x="799084" y="531144"/>
                  <a:pt x="892663" y="413502"/>
                </a:cubicBezTo>
                <a:cubicBezTo>
                  <a:pt x="986242" y="295860"/>
                  <a:pt x="1066708" y="113204"/>
                  <a:pt x="927556" y="51408"/>
                </a:cubicBezTo>
                <a:cubicBezTo>
                  <a:pt x="788404" y="-10388"/>
                  <a:pt x="183880" y="-20298"/>
                  <a:pt x="57749" y="42725"/>
                </a:cubicBezTo>
                <a:close/>
              </a:path>
            </a:pathLst>
          </a:custGeom>
          <a:solidFill>
            <a:schemeClr val="accent1">
              <a:lumMod val="75000"/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 rot="16200000">
            <a:off x="2906698" y="4779247"/>
            <a:ext cx="221366" cy="180246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  <a:gd name="connsiteX0" fmla="*/ 194408 w 901681"/>
              <a:gd name="connsiteY0" fmla="*/ 10103 h 829726"/>
              <a:gd name="connsiteX1" fmla="*/ 33987 w 901681"/>
              <a:gd name="connsiteY1" fmla="*/ 748040 h 829726"/>
              <a:gd name="connsiteX2" fmla="*/ 755882 w 901681"/>
              <a:gd name="connsiteY2" fmla="*/ 731998 h 829726"/>
              <a:gd name="connsiteX3" fmla="*/ 868899 w 901681"/>
              <a:gd name="connsiteY3" fmla="*/ 346499 h 829726"/>
              <a:gd name="connsiteX4" fmla="*/ 194408 w 901681"/>
              <a:gd name="connsiteY4" fmla="*/ 10103 h 829726"/>
              <a:gd name="connsiteX0" fmla="*/ 63531 w 1066288"/>
              <a:gd name="connsiteY0" fmla="*/ 56059 h 502435"/>
              <a:gd name="connsiteX1" fmla="*/ 176550 w 1066288"/>
              <a:gd name="connsiteY1" fmla="*/ 442878 h 502435"/>
              <a:gd name="connsiteX2" fmla="*/ 898445 w 1066288"/>
              <a:gd name="connsiteY2" fmla="*/ 426836 h 502435"/>
              <a:gd name="connsiteX3" fmla="*/ 1011462 w 1066288"/>
              <a:gd name="connsiteY3" fmla="*/ 41337 h 502435"/>
              <a:gd name="connsiteX4" fmla="*/ 63531 w 1066288"/>
              <a:gd name="connsiteY4" fmla="*/ 56059 h 502435"/>
              <a:gd name="connsiteX0" fmla="*/ 54855 w 975505"/>
              <a:gd name="connsiteY0" fmla="*/ 32126 h 478502"/>
              <a:gd name="connsiteX1" fmla="*/ 167874 w 975505"/>
              <a:gd name="connsiteY1" fmla="*/ 418945 h 478502"/>
              <a:gd name="connsiteX2" fmla="*/ 889769 w 975505"/>
              <a:gd name="connsiteY2" fmla="*/ 402903 h 478502"/>
              <a:gd name="connsiteX3" fmla="*/ 885597 w 975505"/>
              <a:gd name="connsiteY3" fmla="*/ 64218 h 478502"/>
              <a:gd name="connsiteX4" fmla="*/ 54855 w 975505"/>
              <a:gd name="connsiteY4" fmla="*/ 32126 h 478502"/>
              <a:gd name="connsiteX0" fmla="*/ 57749 w 1002403"/>
              <a:gd name="connsiteY0" fmla="*/ 42725 h 489101"/>
              <a:gd name="connsiteX1" fmla="*/ 170768 w 1002403"/>
              <a:gd name="connsiteY1" fmla="*/ 429544 h 489101"/>
              <a:gd name="connsiteX2" fmla="*/ 892663 w 1002403"/>
              <a:gd name="connsiteY2" fmla="*/ 413502 h 489101"/>
              <a:gd name="connsiteX3" fmla="*/ 927556 w 1002403"/>
              <a:gd name="connsiteY3" fmla="*/ 51408 h 489101"/>
              <a:gd name="connsiteX4" fmla="*/ 57749 w 1002403"/>
              <a:gd name="connsiteY4" fmla="*/ 42725 h 48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403" h="489101">
                <a:moveTo>
                  <a:pt x="57749" y="42725"/>
                </a:moveTo>
                <a:cubicBezTo>
                  <a:pt x="-68382" y="105748"/>
                  <a:pt x="31616" y="367748"/>
                  <a:pt x="170768" y="429544"/>
                </a:cubicBezTo>
                <a:cubicBezTo>
                  <a:pt x="309920" y="491340"/>
                  <a:pt x="799084" y="531144"/>
                  <a:pt x="892663" y="413502"/>
                </a:cubicBezTo>
                <a:cubicBezTo>
                  <a:pt x="986242" y="295860"/>
                  <a:pt x="1066708" y="113204"/>
                  <a:pt x="927556" y="51408"/>
                </a:cubicBezTo>
                <a:cubicBezTo>
                  <a:pt x="788404" y="-10388"/>
                  <a:pt x="183880" y="-20298"/>
                  <a:pt x="57749" y="42725"/>
                </a:cubicBezTo>
                <a:close/>
              </a:path>
            </a:pathLst>
          </a:custGeom>
          <a:solidFill>
            <a:schemeClr val="accent1">
              <a:lumMod val="75000"/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 rot="16200000">
            <a:off x="2912954" y="5340516"/>
            <a:ext cx="221366" cy="180246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  <a:gd name="connsiteX0" fmla="*/ 194408 w 901681"/>
              <a:gd name="connsiteY0" fmla="*/ 10103 h 829726"/>
              <a:gd name="connsiteX1" fmla="*/ 33987 w 901681"/>
              <a:gd name="connsiteY1" fmla="*/ 748040 h 829726"/>
              <a:gd name="connsiteX2" fmla="*/ 755882 w 901681"/>
              <a:gd name="connsiteY2" fmla="*/ 731998 h 829726"/>
              <a:gd name="connsiteX3" fmla="*/ 868899 w 901681"/>
              <a:gd name="connsiteY3" fmla="*/ 346499 h 829726"/>
              <a:gd name="connsiteX4" fmla="*/ 194408 w 901681"/>
              <a:gd name="connsiteY4" fmla="*/ 10103 h 829726"/>
              <a:gd name="connsiteX0" fmla="*/ 63531 w 1066288"/>
              <a:gd name="connsiteY0" fmla="*/ 56059 h 502435"/>
              <a:gd name="connsiteX1" fmla="*/ 176550 w 1066288"/>
              <a:gd name="connsiteY1" fmla="*/ 442878 h 502435"/>
              <a:gd name="connsiteX2" fmla="*/ 898445 w 1066288"/>
              <a:gd name="connsiteY2" fmla="*/ 426836 h 502435"/>
              <a:gd name="connsiteX3" fmla="*/ 1011462 w 1066288"/>
              <a:gd name="connsiteY3" fmla="*/ 41337 h 502435"/>
              <a:gd name="connsiteX4" fmla="*/ 63531 w 1066288"/>
              <a:gd name="connsiteY4" fmla="*/ 56059 h 502435"/>
              <a:gd name="connsiteX0" fmla="*/ 54855 w 975505"/>
              <a:gd name="connsiteY0" fmla="*/ 32126 h 478502"/>
              <a:gd name="connsiteX1" fmla="*/ 167874 w 975505"/>
              <a:gd name="connsiteY1" fmla="*/ 418945 h 478502"/>
              <a:gd name="connsiteX2" fmla="*/ 889769 w 975505"/>
              <a:gd name="connsiteY2" fmla="*/ 402903 h 478502"/>
              <a:gd name="connsiteX3" fmla="*/ 885597 w 975505"/>
              <a:gd name="connsiteY3" fmla="*/ 64218 h 478502"/>
              <a:gd name="connsiteX4" fmla="*/ 54855 w 975505"/>
              <a:gd name="connsiteY4" fmla="*/ 32126 h 478502"/>
              <a:gd name="connsiteX0" fmla="*/ 57749 w 1002403"/>
              <a:gd name="connsiteY0" fmla="*/ 42725 h 489101"/>
              <a:gd name="connsiteX1" fmla="*/ 170768 w 1002403"/>
              <a:gd name="connsiteY1" fmla="*/ 429544 h 489101"/>
              <a:gd name="connsiteX2" fmla="*/ 892663 w 1002403"/>
              <a:gd name="connsiteY2" fmla="*/ 413502 h 489101"/>
              <a:gd name="connsiteX3" fmla="*/ 927556 w 1002403"/>
              <a:gd name="connsiteY3" fmla="*/ 51408 h 489101"/>
              <a:gd name="connsiteX4" fmla="*/ 57749 w 1002403"/>
              <a:gd name="connsiteY4" fmla="*/ 42725 h 48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403" h="489101">
                <a:moveTo>
                  <a:pt x="57749" y="42725"/>
                </a:moveTo>
                <a:cubicBezTo>
                  <a:pt x="-68382" y="105748"/>
                  <a:pt x="31616" y="367748"/>
                  <a:pt x="170768" y="429544"/>
                </a:cubicBezTo>
                <a:cubicBezTo>
                  <a:pt x="309920" y="491340"/>
                  <a:pt x="799084" y="531144"/>
                  <a:pt x="892663" y="413502"/>
                </a:cubicBezTo>
                <a:cubicBezTo>
                  <a:pt x="986242" y="295860"/>
                  <a:pt x="1066708" y="113204"/>
                  <a:pt x="927556" y="51408"/>
                </a:cubicBezTo>
                <a:cubicBezTo>
                  <a:pt x="788404" y="-10388"/>
                  <a:pt x="183880" y="-20298"/>
                  <a:pt x="57749" y="42725"/>
                </a:cubicBezTo>
                <a:close/>
              </a:path>
            </a:pathLst>
          </a:custGeom>
          <a:solidFill>
            <a:schemeClr val="accent1">
              <a:lumMod val="75000"/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 rot="16200000">
            <a:off x="1398989" y="4836514"/>
            <a:ext cx="92705" cy="33403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54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 rot="16200000">
            <a:off x="1393495" y="5172597"/>
            <a:ext cx="92705" cy="33403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>
              <a:rot lat="0" lon="0" rev="4800000"/>
            </a:lightRig>
          </a:scene3d>
          <a:sp3d prstMaterial="flat">
            <a:bevelT w="254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 rot="5400000">
            <a:off x="3221047" y="4774756"/>
            <a:ext cx="92705" cy="33403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54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 rot="5400000">
            <a:off x="3223598" y="5180201"/>
            <a:ext cx="92705" cy="33403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54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 rot="16200000">
            <a:off x="1640049" y="4819674"/>
            <a:ext cx="91532" cy="17616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  <a:gd name="connsiteX0" fmla="*/ 8679 w 272084"/>
              <a:gd name="connsiteY0" fmla="*/ 53092 h 814426"/>
              <a:gd name="connsiteX1" fmla="*/ 55639 w 272084"/>
              <a:gd name="connsiteY1" fmla="*/ 448941 h 814426"/>
              <a:gd name="connsiteX2" fmla="*/ 8679 w 272084"/>
              <a:gd name="connsiteY2" fmla="*/ 774987 h 814426"/>
              <a:gd name="connsiteX3" fmla="*/ 265353 w 272084"/>
              <a:gd name="connsiteY3" fmla="*/ 774987 h 814426"/>
              <a:gd name="connsiteX4" fmla="*/ 201185 w 272084"/>
              <a:gd name="connsiteY4" fmla="*/ 470187 h 814426"/>
              <a:gd name="connsiteX5" fmla="*/ 244738 w 272084"/>
              <a:gd name="connsiteY5" fmla="*/ 52711 h 814426"/>
              <a:gd name="connsiteX6" fmla="*/ 8679 w 272084"/>
              <a:gd name="connsiteY6" fmla="*/ 53092 h 814426"/>
              <a:gd name="connsiteX0" fmla="*/ 8679 w 272084"/>
              <a:gd name="connsiteY0" fmla="*/ 48375 h 812364"/>
              <a:gd name="connsiteX1" fmla="*/ 55639 w 272084"/>
              <a:gd name="connsiteY1" fmla="*/ 444224 h 812364"/>
              <a:gd name="connsiteX2" fmla="*/ 8679 w 272084"/>
              <a:gd name="connsiteY2" fmla="*/ 770270 h 812364"/>
              <a:gd name="connsiteX3" fmla="*/ 265353 w 272084"/>
              <a:gd name="connsiteY3" fmla="*/ 770270 h 812364"/>
              <a:gd name="connsiteX4" fmla="*/ 201183 w 272084"/>
              <a:gd name="connsiteY4" fmla="*/ 422974 h 812364"/>
              <a:gd name="connsiteX5" fmla="*/ 244738 w 272084"/>
              <a:gd name="connsiteY5" fmla="*/ 47994 h 812364"/>
              <a:gd name="connsiteX6" fmla="*/ 8679 w 272084"/>
              <a:gd name="connsiteY6" fmla="*/ 48375 h 812364"/>
              <a:gd name="connsiteX0" fmla="*/ 8679 w 287428"/>
              <a:gd name="connsiteY0" fmla="*/ 71535 h 861147"/>
              <a:gd name="connsiteX1" fmla="*/ 55639 w 287428"/>
              <a:gd name="connsiteY1" fmla="*/ 467384 h 861147"/>
              <a:gd name="connsiteX2" fmla="*/ 8679 w 287428"/>
              <a:gd name="connsiteY2" fmla="*/ 793430 h 861147"/>
              <a:gd name="connsiteX3" fmla="*/ 265353 w 287428"/>
              <a:gd name="connsiteY3" fmla="*/ 793430 h 861147"/>
              <a:gd name="connsiteX4" fmla="*/ 244738 w 287428"/>
              <a:gd name="connsiteY4" fmla="*/ 71154 h 861147"/>
              <a:gd name="connsiteX5" fmla="*/ 8679 w 287428"/>
              <a:gd name="connsiteY5" fmla="*/ 71535 h 861147"/>
              <a:gd name="connsiteX0" fmla="*/ 30809 w 309558"/>
              <a:gd name="connsiteY0" fmla="*/ 71535 h 861147"/>
              <a:gd name="connsiteX1" fmla="*/ 30809 w 309558"/>
              <a:gd name="connsiteY1" fmla="*/ 793430 h 861147"/>
              <a:gd name="connsiteX2" fmla="*/ 287483 w 309558"/>
              <a:gd name="connsiteY2" fmla="*/ 793430 h 861147"/>
              <a:gd name="connsiteX3" fmla="*/ 266868 w 309558"/>
              <a:gd name="connsiteY3" fmla="*/ 71154 h 861147"/>
              <a:gd name="connsiteX4" fmla="*/ 30809 w 309558"/>
              <a:gd name="connsiteY4" fmla="*/ 71535 h 861147"/>
              <a:gd name="connsiteX0" fmla="*/ 28724 w 287831"/>
              <a:gd name="connsiteY0" fmla="*/ 71535 h 883691"/>
              <a:gd name="connsiteX1" fmla="*/ 28724 w 287831"/>
              <a:gd name="connsiteY1" fmla="*/ 793430 h 883691"/>
              <a:gd name="connsiteX2" fmla="*/ 252147 w 287831"/>
              <a:gd name="connsiteY2" fmla="*/ 793430 h 883691"/>
              <a:gd name="connsiteX3" fmla="*/ 264783 w 287831"/>
              <a:gd name="connsiteY3" fmla="*/ 71154 h 883691"/>
              <a:gd name="connsiteX4" fmla="*/ 28724 w 287831"/>
              <a:gd name="connsiteY4" fmla="*/ 71535 h 88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31" h="883691">
                <a:moveTo>
                  <a:pt x="28724" y="71535"/>
                </a:moveTo>
                <a:cubicBezTo>
                  <a:pt x="-10619" y="191914"/>
                  <a:pt x="-8513" y="673114"/>
                  <a:pt x="28724" y="793430"/>
                </a:cubicBezTo>
                <a:cubicBezTo>
                  <a:pt x="65961" y="913746"/>
                  <a:pt x="212804" y="913809"/>
                  <a:pt x="252147" y="793430"/>
                </a:cubicBezTo>
                <a:cubicBezTo>
                  <a:pt x="291490" y="673051"/>
                  <a:pt x="302020" y="191470"/>
                  <a:pt x="264783" y="71154"/>
                </a:cubicBezTo>
                <a:cubicBezTo>
                  <a:pt x="227546" y="-49162"/>
                  <a:pt x="60240" y="5497"/>
                  <a:pt x="28724" y="71535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 rot="16200000">
            <a:off x="1640683" y="5328268"/>
            <a:ext cx="91532" cy="17616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  <a:gd name="connsiteX0" fmla="*/ 8679 w 272084"/>
              <a:gd name="connsiteY0" fmla="*/ 53092 h 814426"/>
              <a:gd name="connsiteX1" fmla="*/ 55639 w 272084"/>
              <a:gd name="connsiteY1" fmla="*/ 448941 h 814426"/>
              <a:gd name="connsiteX2" fmla="*/ 8679 w 272084"/>
              <a:gd name="connsiteY2" fmla="*/ 774987 h 814426"/>
              <a:gd name="connsiteX3" fmla="*/ 265353 w 272084"/>
              <a:gd name="connsiteY3" fmla="*/ 774987 h 814426"/>
              <a:gd name="connsiteX4" fmla="*/ 201185 w 272084"/>
              <a:gd name="connsiteY4" fmla="*/ 470187 h 814426"/>
              <a:gd name="connsiteX5" fmla="*/ 244738 w 272084"/>
              <a:gd name="connsiteY5" fmla="*/ 52711 h 814426"/>
              <a:gd name="connsiteX6" fmla="*/ 8679 w 272084"/>
              <a:gd name="connsiteY6" fmla="*/ 53092 h 814426"/>
              <a:gd name="connsiteX0" fmla="*/ 8679 w 272084"/>
              <a:gd name="connsiteY0" fmla="*/ 48375 h 812364"/>
              <a:gd name="connsiteX1" fmla="*/ 55639 w 272084"/>
              <a:gd name="connsiteY1" fmla="*/ 444224 h 812364"/>
              <a:gd name="connsiteX2" fmla="*/ 8679 w 272084"/>
              <a:gd name="connsiteY2" fmla="*/ 770270 h 812364"/>
              <a:gd name="connsiteX3" fmla="*/ 265353 w 272084"/>
              <a:gd name="connsiteY3" fmla="*/ 770270 h 812364"/>
              <a:gd name="connsiteX4" fmla="*/ 201183 w 272084"/>
              <a:gd name="connsiteY4" fmla="*/ 422974 h 812364"/>
              <a:gd name="connsiteX5" fmla="*/ 244738 w 272084"/>
              <a:gd name="connsiteY5" fmla="*/ 47994 h 812364"/>
              <a:gd name="connsiteX6" fmla="*/ 8679 w 272084"/>
              <a:gd name="connsiteY6" fmla="*/ 48375 h 812364"/>
              <a:gd name="connsiteX0" fmla="*/ 8679 w 287428"/>
              <a:gd name="connsiteY0" fmla="*/ 71535 h 861147"/>
              <a:gd name="connsiteX1" fmla="*/ 55639 w 287428"/>
              <a:gd name="connsiteY1" fmla="*/ 467384 h 861147"/>
              <a:gd name="connsiteX2" fmla="*/ 8679 w 287428"/>
              <a:gd name="connsiteY2" fmla="*/ 793430 h 861147"/>
              <a:gd name="connsiteX3" fmla="*/ 265353 w 287428"/>
              <a:gd name="connsiteY3" fmla="*/ 793430 h 861147"/>
              <a:gd name="connsiteX4" fmla="*/ 244738 w 287428"/>
              <a:gd name="connsiteY4" fmla="*/ 71154 h 861147"/>
              <a:gd name="connsiteX5" fmla="*/ 8679 w 287428"/>
              <a:gd name="connsiteY5" fmla="*/ 71535 h 861147"/>
              <a:gd name="connsiteX0" fmla="*/ 30809 w 309558"/>
              <a:gd name="connsiteY0" fmla="*/ 71535 h 861147"/>
              <a:gd name="connsiteX1" fmla="*/ 30809 w 309558"/>
              <a:gd name="connsiteY1" fmla="*/ 793430 h 861147"/>
              <a:gd name="connsiteX2" fmla="*/ 287483 w 309558"/>
              <a:gd name="connsiteY2" fmla="*/ 793430 h 861147"/>
              <a:gd name="connsiteX3" fmla="*/ 266868 w 309558"/>
              <a:gd name="connsiteY3" fmla="*/ 71154 h 861147"/>
              <a:gd name="connsiteX4" fmla="*/ 30809 w 309558"/>
              <a:gd name="connsiteY4" fmla="*/ 71535 h 861147"/>
              <a:gd name="connsiteX0" fmla="*/ 28724 w 287831"/>
              <a:gd name="connsiteY0" fmla="*/ 71535 h 883691"/>
              <a:gd name="connsiteX1" fmla="*/ 28724 w 287831"/>
              <a:gd name="connsiteY1" fmla="*/ 793430 h 883691"/>
              <a:gd name="connsiteX2" fmla="*/ 252147 w 287831"/>
              <a:gd name="connsiteY2" fmla="*/ 793430 h 883691"/>
              <a:gd name="connsiteX3" fmla="*/ 264783 w 287831"/>
              <a:gd name="connsiteY3" fmla="*/ 71154 h 883691"/>
              <a:gd name="connsiteX4" fmla="*/ 28724 w 287831"/>
              <a:gd name="connsiteY4" fmla="*/ 71535 h 88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31" h="883691">
                <a:moveTo>
                  <a:pt x="28724" y="71535"/>
                </a:moveTo>
                <a:cubicBezTo>
                  <a:pt x="-10619" y="191914"/>
                  <a:pt x="-8513" y="673114"/>
                  <a:pt x="28724" y="793430"/>
                </a:cubicBezTo>
                <a:cubicBezTo>
                  <a:pt x="65961" y="913746"/>
                  <a:pt x="212804" y="913809"/>
                  <a:pt x="252147" y="793430"/>
                </a:cubicBezTo>
                <a:cubicBezTo>
                  <a:pt x="291490" y="673051"/>
                  <a:pt x="302020" y="191470"/>
                  <a:pt x="264783" y="71154"/>
                </a:cubicBezTo>
                <a:cubicBezTo>
                  <a:pt x="227546" y="-49162"/>
                  <a:pt x="60240" y="5497"/>
                  <a:pt x="28724" y="71535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 rot="16200000">
            <a:off x="2973658" y="4781170"/>
            <a:ext cx="91532" cy="17616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  <a:gd name="connsiteX0" fmla="*/ 8679 w 272084"/>
              <a:gd name="connsiteY0" fmla="*/ 53092 h 814426"/>
              <a:gd name="connsiteX1" fmla="*/ 55639 w 272084"/>
              <a:gd name="connsiteY1" fmla="*/ 448941 h 814426"/>
              <a:gd name="connsiteX2" fmla="*/ 8679 w 272084"/>
              <a:gd name="connsiteY2" fmla="*/ 774987 h 814426"/>
              <a:gd name="connsiteX3" fmla="*/ 265353 w 272084"/>
              <a:gd name="connsiteY3" fmla="*/ 774987 h 814426"/>
              <a:gd name="connsiteX4" fmla="*/ 201185 w 272084"/>
              <a:gd name="connsiteY4" fmla="*/ 470187 h 814426"/>
              <a:gd name="connsiteX5" fmla="*/ 244738 w 272084"/>
              <a:gd name="connsiteY5" fmla="*/ 52711 h 814426"/>
              <a:gd name="connsiteX6" fmla="*/ 8679 w 272084"/>
              <a:gd name="connsiteY6" fmla="*/ 53092 h 814426"/>
              <a:gd name="connsiteX0" fmla="*/ 8679 w 272084"/>
              <a:gd name="connsiteY0" fmla="*/ 48375 h 812364"/>
              <a:gd name="connsiteX1" fmla="*/ 55639 w 272084"/>
              <a:gd name="connsiteY1" fmla="*/ 444224 h 812364"/>
              <a:gd name="connsiteX2" fmla="*/ 8679 w 272084"/>
              <a:gd name="connsiteY2" fmla="*/ 770270 h 812364"/>
              <a:gd name="connsiteX3" fmla="*/ 265353 w 272084"/>
              <a:gd name="connsiteY3" fmla="*/ 770270 h 812364"/>
              <a:gd name="connsiteX4" fmla="*/ 201183 w 272084"/>
              <a:gd name="connsiteY4" fmla="*/ 422974 h 812364"/>
              <a:gd name="connsiteX5" fmla="*/ 244738 w 272084"/>
              <a:gd name="connsiteY5" fmla="*/ 47994 h 812364"/>
              <a:gd name="connsiteX6" fmla="*/ 8679 w 272084"/>
              <a:gd name="connsiteY6" fmla="*/ 48375 h 812364"/>
              <a:gd name="connsiteX0" fmla="*/ 8679 w 287428"/>
              <a:gd name="connsiteY0" fmla="*/ 71535 h 861147"/>
              <a:gd name="connsiteX1" fmla="*/ 55639 w 287428"/>
              <a:gd name="connsiteY1" fmla="*/ 467384 h 861147"/>
              <a:gd name="connsiteX2" fmla="*/ 8679 w 287428"/>
              <a:gd name="connsiteY2" fmla="*/ 793430 h 861147"/>
              <a:gd name="connsiteX3" fmla="*/ 265353 w 287428"/>
              <a:gd name="connsiteY3" fmla="*/ 793430 h 861147"/>
              <a:gd name="connsiteX4" fmla="*/ 244738 w 287428"/>
              <a:gd name="connsiteY4" fmla="*/ 71154 h 861147"/>
              <a:gd name="connsiteX5" fmla="*/ 8679 w 287428"/>
              <a:gd name="connsiteY5" fmla="*/ 71535 h 861147"/>
              <a:gd name="connsiteX0" fmla="*/ 30809 w 309558"/>
              <a:gd name="connsiteY0" fmla="*/ 71535 h 861147"/>
              <a:gd name="connsiteX1" fmla="*/ 30809 w 309558"/>
              <a:gd name="connsiteY1" fmla="*/ 793430 h 861147"/>
              <a:gd name="connsiteX2" fmla="*/ 287483 w 309558"/>
              <a:gd name="connsiteY2" fmla="*/ 793430 h 861147"/>
              <a:gd name="connsiteX3" fmla="*/ 266868 w 309558"/>
              <a:gd name="connsiteY3" fmla="*/ 71154 h 861147"/>
              <a:gd name="connsiteX4" fmla="*/ 30809 w 309558"/>
              <a:gd name="connsiteY4" fmla="*/ 71535 h 861147"/>
              <a:gd name="connsiteX0" fmla="*/ 28724 w 287831"/>
              <a:gd name="connsiteY0" fmla="*/ 71535 h 883691"/>
              <a:gd name="connsiteX1" fmla="*/ 28724 w 287831"/>
              <a:gd name="connsiteY1" fmla="*/ 793430 h 883691"/>
              <a:gd name="connsiteX2" fmla="*/ 252147 w 287831"/>
              <a:gd name="connsiteY2" fmla="*/ 793430 h 883691"/>
              <a:gd name="connsiteX3" fmla="*/ 264783 w 287831"/>
              <a:gd name="connsiteY3" fmla="*/ 71154 h 883691"/>
              <a:gd name="connsiteX4" fmla="*/ 28724 w 287831"/>
              <a:gd name="connsiteY4" fmla="*/ 71535 h 88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31" h="883691">
                <a:moveTo>
                  <a:pt x="28724" y="71535"/>
                </a:moveTo>
                <a:cubicBezTo>
                  <a:pt x="-10619" y="191914"/>
                  <a:pt x="-8513" y="673114"/>
                  <a:pt x="28724" y="793430"/>
                </a:cubicBezTo>
                <a:cubicBezTo>
                  <a:pt x="65961" y="913746"/>
                  <a:pt x="212804" y="913809"/>
                  <a:pt x="252147" y="793430"/>
                </a:cubicBezTo>
                <a:cubicBezTo>
                  <a:pt x="291490" y="673051"/>
                  <a:pt x="302020" y="191470"/>
                  <a:pt x="264783" y="71154"/>
                </a:cubicBezTo>
                <a:cubicBezTo>
                  <a:pt x="227546" y="-49162"/>
                  <a:pt x="60240" y="5497"/>
                  <a:pt x="28724" y="71535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 rot="16200000">
            <a:off x="2983175" y="5338838"/>
            <a:ext cx="91532" cy="17616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  <a:gd name="connsiteX0" fmla="*/ 8679 w 272084"/>
              <a:gd name="connsiteY0" fmla="*/ 53092 h 814426"/>
              <a:gd name="connsiteX1" fmla="*/ 55639 w 272084"/>
              <a:gd name="connsiteY1" fmla="*/ 448941 h 814426"/>
              <a:gd name="connsiteX2" fmla="*/ 8679 w 272084"/>
              <a:gd name="connsiteY2" fmla="*/ 774987 h 814426"/>
              <a:gd name="connsiteX3" fmla="*/ 265353 w 272084"/>
              <a:gd name="connsiteY3" fmla="*/ 774987 h 814426"/>
              <a:gd name="connsiteX4" fmla="*/ 201185 w 272084"/>
              <a:gd name="connsiteY4" fmla="*/ 470187 h 814426"/>
              <a:gd name="connsiteX5" fmla="*/ 244738 w 272084"/>
              <a:gd name="connsiteY5" fmla="*/ 52711 h 814426"/>
              <a:gd name="connsiteX6" fmla="*/ 8679 w 272084"/>
              <a:gd name="connsiteY6" fmla="*/ 53092 h 814426"/>
              <a:gd name="connsiteX0" fmla="*/ 8679 w 272084"/>
              <a:gd name="connsiteY0" fmla="*/ 48375 h 812364"/>
              <a:gd name="connsiteX1" fmla="*/ 55639 w 272084"/>
              <a:gd name="connsiteY1" fmla="*/ 444224 h 812364"/>
              <a:gd name="connsiteX2" fmla="*/ 8679 w 272084"/>
              <a:gd name="connsiteY2" fmla="*/ 770270 h 812364"/>
              <a:gd name="connsiteX3" fmla="*/ 265353 w 272084"/>
              <a:gd name="connsiteY3" fmla="*/ 770270 h 812364"/>
              <a:gd name="connsiteX4" fmla="*/ 201183 w 272084"/>
              <a:gd name="connsiteY4" fmla="*/ 422974 h 812364"/>
              <a:gd name="connsiteX5" fmla="*/ 244738 w 272084"/>
              <a:gd name="connsiteY5" fmla="*/ 47994 h 812364"/>
              <a:gd name="connsiteX6" fmla="*/ 8679 w 272084"/>
              <a:gd name="connsiteY6" fmla="*/ 48375 h 812364"/>
              <a:gd name="connsiteX0" fmla="*/ 8679 w 287428"/>
              <a:gd name="connsiteY0" fmla="*/ 71535 h 861147"/>
              <a:gd name="connsiteX1" fmla="*/ 55639 w 287428"/>
              <a:gd name="connsiteY1" fmla="*/ 467384 h 861147"/>
              <a:gd name="connsiteX2" fmla="*/ 8679 w 287428"/>
              <a:gd name="connsiteY2" fmla="*/ 793430 h 861147"/>
              <a:gd name="connsiteX3" fmla="*/ 265353 w 287428"/>
              <a:gd name="connsiteY3" fmla="*/ 793430 h 861147"/>
              <a:gd name="connsiteX4" fmla="*/ 244738 w 287428"/>
              <a:gd name="connsiteY4" fmla="*/ 71154 h 861147"/>
              <a:gd name="connsiteX5" fmla="*/ 8679 w 287428"/>
              <a:gd name="connsiteY5" fmla="*/ 71535 h 861147"/>
              <a:gd name="connsiteX0" fmla="*/ 30809 w 309558"/>
              <a:gd name="connsiteY0" fmla="*/ 71535 h 861147"/>
              <a:gd name="connsiteX1" fmla="*/ 30809 w 309558"/>
              <a:gd name="connsiteY1" fmla="*/ 793430 h 861147"/>
              <a:gd name="connsiteX2" fmla="*/ 287483 w 309558"/>
              <a:gd name="connsiteY2" fmla="*/ 793430 h 861147"/>
              <a:gd name="connsiteX3" fmla="*/ 266868 w 309558"/>
              <a:gd name="connsiteY3" fmla="*/ 71154 h 861147"/>
              <a:gd name="connsiteX4" fmla="*/ 30809 w 309558"/>
              <a:gd name="connsiteY4" fmla="*/ 71535 h 861147"/>
              <a:gd name="connsiteX0" fmla="*/ 28724 w 287831"/>
              <a:gd name="connsiteY0" fmla="*/ 71535 h 883691"/>
              <a:gd name="connsiteX1" fmla="*/ 28724 w 287831"/>
              <a:gd name="connsiteY1" fmla="*/ 793430 h 883691"/>
              <a:gd name="connsiteX2" fmla="*/ 252147 w 287831"/>
              <a:gd name="connsiteY2" fmla="*/ 793430 h 883691"/>
              <a:gd name="connsiteX3" fmla="*/ 264783 w 287831"/>
              <a:gd name="connsiteY3" fmla="*/ 71154 h 883691"/>
              <a:gd name="connsiteX4" fmla="*/ 28724 w 287831"/>
              <a:gd name="connsiteY4" fmla="*/ 71535 h 88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31" h="883691">
                <a:moveTo>
                  <a:pt x="28724" y="71535"/>
                </a:moveTo>
                <a:cubicBezTo>
                  <a:pt x="-10619" y="191914"/>
                  <a:pt x="-8513" y="673114"/>
                  <a:pt x="28724" y="793430"/>
                </a:cubicBezTo>
                <a:cubicBezTo>
                  <a:pt x="65961" y="913746"/>
                  <a:pt x="212804" y="913809"/>
                  <a:pt x="252147" y="793430"/>
                </a:cubicBezTo>
                <a:cubicBezTo>
                  <a:pt x="291490" y="673051"/>
                  <a:pt x="302020" y="191470"/>
                  <a:pt x="264783" y="71154"/>
                </a:cubicBezTo>
                <a:cubicBezTo>
                  <a:pt x="227546" y="-49162"/>
                  <a:pt x="60240" y="5497"/>
                  <a:pt x="28724" y="71535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375309" y="3880283"/>
            <a:ext cx="82554" cy="9707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81472" y="4817658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15629" y="5147348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68029" y="5299748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86581" y="490477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51624" y="4772308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97632" y="4939602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68423" y="5092002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84447" y="5252801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14547" y="5047038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84447" y="4759337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35648" y="5810340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07553" y="538558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10937" y="4633224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18037" y="4364103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82313" y="6061318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83380" y="4117882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74765" y="619958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73652" y="946310"/>
            <a:ext cx="4262844" cy="58015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The cell membrane of a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myofibre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 bundle has invaginations, known as T-tubules, which contact to the extracellular fluid</a:t>
            </a:r>
          </a:p>
          <a:p>
            <a:pPr lvl="0">
              <a:spcAft>
                <a:spcPts val="60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Each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myofibre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 also has an extensive network of Ca</a:t>
            </a:r>
            <a:r>
              <a:rPr lang="en-GB" i="0" baseline="30000" dirty="0" smtClean="0">
                <a:solidFill>
                  <a:srgbClr val="006699"/>
                </a:solidFill>
                <a:latin typeface="+mn-lt"/>
              </a:rPr>
              <a:t>2+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-containing sarcoplasmic reticulum (SR) surrounding each myofibril</a:t>
            </a:r>
          </a:p>
          <a:p>
            <a:pPr lvl="0">
              <a:spcAft>
                <a:spcPts val="600"/>
              </a:spcAft>
            </a:pPr>
            <a:endParaRPr lang="en-GB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600"/>
              </a:spcAft>
            </a:pPr>
            <a:r>
              <a:rPr lang="en-GB" b="1" i="0" dirty="0" smtClean="0">
                <a:solidFill>
                  <a:srgbClr val="006699"/>
                </a:solidFill>
                <a:latin typeface="+mn-lt"/>
              </a:rPr>
              <a:t>Excitation-contraction (E-C) coupling 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The </a:t>
            </a:r>
            <a:r>
              <a:rPr lang="en-GB" i="0" dirty="0">
                <a:solidFill>
                  <a:srgbClr val="006699"/>
                </a:solidFill>
                <a:latin typeface="+mn-lt"/>
              </a:rPr>
              <a:t>action potential propagates along the myofibril membrane (sarcolemma) and the T-tubules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i="0" dirty="0">
                <a:solidFill>
                  <a:srgbClr val="006699"/>
                </a:solidFill>
                <a:latin typeface="+mn-lt"/>
              </a:rPr>
              <a:t>Depolarisation activates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dihydropyridine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  receptors (DHPR) </a:t>
            </a:r>
            <a:r>
              <a:rPr lang="en-GB" i="0" dirty="0">
                <a:solidFill>
                  <a:srgbClr val="006699"/>
                </a:solidFill>
                <a:latin typeface="+mn-lt"/>
              </a:rPr>
              <a:t>causing a conformational change in the channel protein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i="0" dirty="0">
                <a:solidFill>
                  <a:srgbClr val="006699"/>
                </a:solidFill>
                <a:latin typeface="+mn-lt"/>
              </a:rPr>
              <a:t>This conformational change is transmitted to ryanodine receptors (</a:t>
            </a:r>
            <a:r>
              <a:rPr lang="en-GB" i="0" dirty="0" err="1">
                <a:solidFill>
                  <a:srgbClr val="006699"/>
                </a:solidFill>
                <a:latin typeface="+mn-lt"/>
              </a:rPr>
              <a:t>RyR</a:t>
            </a:r>
            <a:r>
              <a:rPr lang="en-GB" i="0" dirty="0">
                <a:solidFill>
                  <a:srgbClr val="006699"/>
                </a:solidFill>
                <a:latin typeface="+mn-lt"/>
              </a:rPr>
              <a:t>) on the SR, resulting in their opening and Ca</a:t>
            </a:r>
            <a:r>
              <a:rPr lang="en-GB" i="0" baseline="30000" dirty="0">
                <a:solidFill>
                  <a:srgbClr val="006699"/>
                </a:solidFill>
                <a:latin typeface="+mn-lt"/>
              </a:rPr>
              <a:t>2+</a:t>
            </a:r>
            <a:r>
              <a:rPr lang="en-GB" i="0" dirty="0">
                <a:solidFill>
                  <a:srgbClr val="006699"/>
                </a:solidFill>
                <a:latin typeface="+mn-lt"/>
              </a:rPr>
              <a:t> release from intracellular stores </a:t>
            </a:r>
          </a:p>
          <a:p>
            <a:pPr marL="342900" indent="-342900">
              <a:buFont typeface="+mj-lt"/>
              <a:buAutoNum type="arabicPeriod"/>
            </a:pPr>
            <a:r>
              <a:rPr lang="en-GB" i="0" dirty="0">
                <a:solidFill>
                  <a:srgbClr val="006699"/>
                </a:solidFill>
                <a:latin typeface="+mn-lt"/>
              </a:rPr>
              <a:t>Thus depolarisation leads to an increase in intracellular Ca</a:t>
            </a:r>
            <a:r>
              <a:rPr lang="en-GB" i="0" baseline="30000" dirty="0">
                <a:solidFill>
                  <a:srgbClr val="006699"/>
                </a:solidFill>
                <a:latin typeface="+mn-lt"/>
              </a:rPr>
              <a:t>2+</a:t>
            </a:r>
            <a:endParaRPr lang="en-GB" i="0" baseline="30000" dirty="0" smtClean="0">
              <a:solidFill>
                <a:srgbClr val="006699"/>
              </a:solidFill>
              <a:latin typeface="+mn-lt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131840" y="3334088"/>
            <a:ext cx="785343" cy="783794"/>
            <a:chOff x="3203848" y="3222835"/>
            <a:chExt cx="785343" cy="783794"/>
          </a:xfrm>
        </p:grpSpPr>
        <p:sp>
          <p:nvSpPr>
            <p:cNvPr id="51" name="Rectangle 50"/>
            <p:cNvSpPr/>
            <p:nvPr/>
          </p:nvSpPr>
          <p:spPr>
            <a:xfrm>
              <a:off x="3203848" y="3222835"/>
              <a:ext cx="785343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T-tubule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52" name="Straight Arrow Connector 51"/>
            <p:cNvCxnSpPr>
              <a:stCxn id="51" idx="2"/>
            </p:cNvCxnSpPr>
            <p:nvPr/>
          </p:nvCxnSpPr>
          <p:spPr bwMode="auto">
            <a:xfrm flipH="1">
              <a:off x="3504003" y="3499834"/>
              <a:ext cx="92517" cy="50679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2083190" y="4349073"/>
            <a:ext cx="397866" cy="478810"/>
            <a:chOff x="2155198" y="4237820"/>
            <a:chExt cx="397866" cy="478810"/>
          </a:xfrm>
        </p:grpSpPr>
        <p:sp>
          <p:nvSpPr>
            <p:cNvPr id="54" name="Rectangle 53"/>
            <p:cNvSpPr/>
            <p:nvPr/>
          </p:nvSpPr>
          <p:spPr>
            <a:xfrm>
              <a:off x="2155198" y="4237820"/>
              <a:ext cx="397866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SR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55" name="Straight Arrow Connector 54"/>
            <p:cNvCxnSpPr>
              <a:endCxn id="3" idx="0"/>
            </p:cNvCxnSpPr>
            <p:nvPr/>
          </p:nvCxnSpPr>
          <p:spPr bwMode="auto">
            <a:xfrm>
              <a:off x="2350557" y="4487213"/>
              <a:ext cx="0" cy="22941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1501921" y="4225603"/>
            <a:ext cx="490840" cy="569411"/>
            <a:chOff x="1573929" y="4114350"/>
            <a:chExt cx="490840" cy="569411"/>
          </a:xfrm>
        </p:grpSpPr>
        <p:sp>
          <p:nvSpPr>
            <p:cNvPr id="57" name="Rectangle 56"/>
            <p:cNvSpPr/>
            <p:nvPr/>
          </p:nvSpPr>
          <p:spPr>
            <a:xfrm>
              <a:off x="1573929" y="4114350"/>
              <a:ext cx="490840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err="1" smtClean="0">
                  <a:ln w="11430"/>
                  <a:solidFill>
                    <a:srgbClr val="0099CC"/>
                  </a:solidFill>
                  <a:latin typeface="+mn-lt"/>
                </a:rPr>
                <a:t>RyR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58" name="Straight Arrow Connector 57"/>
            <p:cNvCxnSpPr>
              <a:stCxn id="57" idx="2"/>
              <a:endCxn id="19" idx="0"/>
            </p:cNvCxnSpPr>
            <p:nvPr/>
          </p:nvCxnSpPr>
          <p:spPr bwMode="auto">
            <a:xfrm flipH="1">
              <a:off x="1747341" y="4391349"/>
              <a:ext cx="72008" cy="2924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59" name="Group 58"/>
          <p:cNvGrpSpPr/>
          <p:nvPr/>
        </p:nvGrpSpPr>
        <p:grpSpPr>
          <a:xfrm>
            <a:off x="3524511" y="4610859"/>
            <a:ext cx="813433" cy="304158"/>
            <a:chOff x="3596519" y="4499606"/>
            <a:chExt cx="813433" cy="304158"/>
          </a:xfrm>
        </p:grpSpPr>
        <p:sp>
          <p:nvSpPr>
            <p:cNvPr id="60" name="Rectangle 59"/>
            <p:cNvSpPr/>
            <p:nvPr/>
          </p:nvSpPr>
          <p:spPr>
            <a:xfrm>
              <a:off x="3790872" y="4499606"/>
              <a:ext cx="619080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DHPR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 bwMode="auto">
            <a:xfrm flipH="1">
              <a:off x="3596519" y="4649895"/>
              <a:ext cx="254060" cy="15386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62" name="Group 61"/>
          <p:cNvGrpSpPr/>
          <p:nvPr/>
        </p:nvGrpSpPr>
        <p:grpSpPr>
          <a:xfrm>
            <a:off x="1615544" y="3384849"/>
            <a:ext cx="1096775" cy="520475"/>
            <a:chOff x="3174530" y="3486154"/>
            <a:chExt cx="1096775" cy="520475"/>
          </a:xfrm>
        </p:grpSpPr>
        <p:sp>
          <p:nvSpPr>
            <p:cNvPr id="63" name="Rectangle 62"/>
            <p:cNvSpPr/>
            <p:nvPr/>
          </p:nvSpPr>
          <p:spPr>
            <a:xfrm>
              <a:off x="3174530" y="3486154"/>
              <a:ext cx="1096775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Sarcolemma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 bwMode="auto">
            <a:xfrm flipH="1">
              <a:off x="3504012" y="3753231"/>
              <a:ext cx="144455" cy="25339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sp>
        <p:nvSpPr>
          <p:cNvPr id="65" name="Oval 64"/>
          <p:cNvSpPr/>
          <p:nvPr/>
        </p:nvSpPr>
        <p:spPr bwMode="auto">
          <a:xfrm>
            <a:off x="207726" y="1056379"/>
            <a:ext cx="1411946" cy="1364509"/>
          </a:xfrm>
          <a:prstGeom prst="ellipse">
            <a:avLst/>
          </a:prstGeom>
          <a:solidFill>
            <a:srgbClr val="CC6600">
              <a:alpha val="35000"/>
            </a:srgbClr>
          </a:solidFill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dirty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080875" y="1414778"/>
            <a:ext cx="501725" cy="453398"/>
            <a:chOff x="1577314" y="1382586"/>
            <a:chExt cx="639688" cy="567680"/>
          </a:xfrm>
        </p:grpSpPr>
        <p:sp>
          <p:nvSpPr>
            <p:cNvPr id="67" name="Oval 66"/>
            <p:cNvSpPr/>
            <p:nvPr/>
          </p:nvSpPr>
          <p:spPr bwMode="auto">
            <a:xfrm>
              <a:off x="1577314" y="1382586"/>
              <a:ext cx="639688" cy="567680"/>
            </a:xfrm>
            <a:prstGeom prst="ellipse">
              <a:avLst/>
            </a:prstGeom>
            <a:solidFill>
              <a:srgbClr val="CC6600">
                <a:alpha val="25000"/>
              </a:srgbClr>
            </a:solidFill>
            <a:ln w="127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 rot="1013471">
              <a:off x="1665147" y="1451349"/>
              <a:ext cx="483607" cy="427392"/>
              <a:chOff x="5826044" y="3765668"/>
              <a:chExt cx="483607" cy="427392"/>
            </a:xfrm>
            <a:solidFill>
              <a:srgbClr val="FFCC99"/>
            </a:solidFill>
          </p:grpSpPr>
          <p:sp>
            <p:nvSpPr>
              <p:cNvPr id="69" name="Oval 68"/>
              <p:cNvSpPr/>
              <p:nvPr/>
            </p:nvSpPr>
            <p:spPr bwMode="auto">
              <a:xfrm rot="18007936">
                <a:off x="5954094" y="3933019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 rot="18007936">
                <a:off x="5820474" y="4009507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 bwMode="auto">
              <a:xfrm rot="18007936">
                <a:off x="5924724" y="4091916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 bwMode="auto">
              <a:xfrm rot="18007936">
                <a:off x="6075387" y="3934384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 bwMode="auto">
              <a:xfrm rot="18007936">
                <a:off x="6073309" y="4092966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 rot="18007936">
                <a:off x="6106129" y="3771238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 rot="18007936">
                <a:off x="5824981" y="3868474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 bwMode="auto">
              <a:xfrm rot="18007936">
                <a:off x="6199510" y="3888090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 rot="18007936">
                <a:off x="5946453" y="3772630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 rot="18007936">
                <a:off x="6209557" y="4014231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268760" y="1098911"/>
            <a:ext cx="1281919" cy="1298491"/>
            <a:chOff x="528578" y="997742"/>
            <a:chExt cx="1634418" cy="1625784"/>
          </a:xfrm>
        </p:grpSpPr>
        <p:sp>
          <p:nvSpPr>
            <p:cNvPr id="80" name="Oval 79"/>
            <p:cNvSpPr/>
            <p:nvPr/>
          </p:nvSpPr>
          <p:spPr bwMode="auto">
            <a:xfrm>
              <a:off x="630577" y="1251626"/>
              <a:ext cx="423664" cy="423664"/>
            </a:xfrm>
            <a:prstGeom prst="ellipse">
              <a:avLst/>
            </a:prstGeom>
            <a:solidFill>
              <a:srgbClr val="CC6600">
                <a:alpha val="24000"/>
              </a:srgbClr>
            </a:solidFill>
            <a:ln w="127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1060202" y="997742"/>
              <a:ext cx="639688" cy="567680"/>
            </a:xfrm>
            <a:prstGeom prst="ellipse">
              <a:avLst/>
            </a:prstGeom>
            <a:solidFill>
              <a:srgbClr val="CC6600">
                <a:alpha val="24000"/>
              </a:srgbClr>
            </a:solidFill>
            <a:ln w="127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952757" y="1560750"/>
              <a:ext cx="440258" cy="457812"/>
            </a:xfrm>
            <a:prstGeom prst="ellipse">
              <a:avLst/>
            </a:prstGeom>
            <a:solidFill>
              <a:srgbClr val="CC6600">
                <a:alpha val="24000"/>
              </a:srgbClr>
            </a:solidFill>
            <a:ln w="127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84485" y="2032907"/>
              <a:ext cx="552942" cy="492690"/>
            </a:xfrm>
            <a:prstGeom prst="ellipse">
              <a:avLst/>
            </a:prstGeom>
            <a:solidFill>
              <a:srgbClr val="CC6600">
                <a:alpha val="24000"/>
              </a:srgbClr>
            </a:solidFill>
            <a:ln w="127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 rot="4210827">
              <a:off x="504548" y="1728455"/>
              <a:ext cx="405677" cy="357617"/>
            </a:xfrm>
            <a:prstGeom prst="ellipse">
              <a:avLst/>
            </a:prstGeom>
            <a:solidFill>
              <a:srgbClr val="CC6600">
                <a:alpha val="24000"/>
              </a:srgbClr>
            </a:solidFill>
            <a:ln w="127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1357011" y="2024697"/>
              <a:ext cx="552942" cy="536800"/>
            </a:xfrm>
            <a:prstGeom prst="ellipse">
              <a:avLst/>
            </a:prstGeom>
            <a:solidFill>
              <a:srgbClr val="CC6600">
                <a:alpha val="30000"/>
              </a:srgbClr>
            </a:solidFill>
            <a:ln w="127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1886525" y="1974774"/>
              <a:ext cx="276471" cy="268400"/>
            </a:xfrm>
            <a:prstGeom prst="ellipse">
              <a:avLst/>
            </a:prstGeom>
            <a:solidFill>
              <a:srgbClr val="CC6600">
                <a:alpha val="24000"/>
              </a:srgbClr>
            </a:solidFill>
            <a:ln w="127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 rot="18007936">
              <a:off x="1359211" y="1818468"/>
              <a:ext cx="270512" cy="189048"/>
            </a:xfrm>
            <a:prstGeom prst="ellipse">
              <a:avLst/>
            </a:prstGeom>
            <a:solidFill>
              <a:srgbClr val="CC6600">
                <a:alpha val="24000"/>
              </a:srgbClr>
            </a:solidFill>
            <a:ln w="127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 rot="3717410">
              <a:off x="533765" y="1787052"/>
              <a:ext cx="325530" cy="262930"/>
              <a:chOff x="6213207" y="4373197"/>
              <a:chExt cx="325530" cy="262930"/>
            </a:xfrm>
            <a:solidFill>
              <a:srgbClr val="FFCC99">
                <a:alpha val="53000"/>
              </a:srgbClr>
            </a:solidFill>
          </p:grpSpPr>
          <p:sp>
            <p:nvSpPr>
              <p:cNvPr id="145" name="Oval 144"/>
              <p:cNvSpPr/>
              <p:nvPr/>
            </p:nvSpPr>
            <p:spPr bwMode="auto">
              <a:xfrm rot="18007936">
                <a:off x="6333098" y="4378767"/>
                <a:ext cx="105664" cy="94524"/>
              </a:xfrm>
              <a:prstGeom prst="ellipse">
                <a:avLst/>
              </a:prstGeom>
              <a:grpFill/>
              <a:ln w="635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 bwMode="auto">
              <a:xfrm rot="18007936">
                <a:off x="6207637" y="4380843"/>
                <a:ext cx="105664" cy="94524"/>
              </a:xfrm>
              <a:prstGeom prst="ellipse">
                <a:avLst/>
              </a:prstGeom>
              <a:grpFill/>
              <a:ln w="635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 bwMode="auto">
              <a:xfrm rot="18007936">
                <a:off x="6252277" y="4509784"/>
                <a:ext cx="105664" cy="94524"/>
              </a:xfrm>
              <a:prstGeom prst="ellipse">
                <a:avLst/>
              </a:prstGeom>
              <a:grpFill/>
              <a:ln w="635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 bwMode="auto">
              <a:xfrm rot="18007936">
                <a:off x="6438643" y="4430298"/>
                <a:ext cx="105664" cy="94524"/>
              </a:xfrm>
              <a:prstGeom prst="ellipse">
                <a:avLst/>
              </a:prstGeom>
              <a:grpFill/>
              <a:ln w="635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 bwMode="auto">
              <a:xfrm rot="18007936">
                <a:off x="6368634" y="4536033"/>
                <a:ext cx="105664" cy="94524"/>
              </a:xfrm>
              <a:prstGeom prst="ellipse">
                <a:avLst/>
              </a:prstGeom>
              <a:grpFill/>
              <a:ln w="635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1126953" y="1019687"/>
              <a:ext cx="483607" cy="500899"/>
              <a:chOff x="5826044" y="3778933"/>
              <a:chExt cx="483607" cy="500899"/>
            </a:xfrm>
            <a:solidFill>
              <a:srgbClr val="FFCC99">
                <a:alpha val="53000"/>
              </a:srgbClr>
            </a:solidFill>
          </p:grpSpPr>
          <p:sp>
            <p:nvSpPr>
              <p:cNvPr id="133" name="Oval 132"/>
              <p:cNvSpPr/>
              <p:nvPr/>
            </p:nvSpPr>
            <p:spPr bwMode="auto">
              <a:xfrm rot="18007936">
                <a:off x="5954717" y="3943185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 bwMode="auto">
              <a:xfrm rot="18007936">
                <a:off x="5820474" y="4009507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 bwMode="auto">
              <a:xfrm rot="18007936">
                <a:off x="6096708" y="3957508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 bwMode="auto">
              <a:xfrm rot="18007936">
                <a:off x="5898725" y="4145752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 bwMode="auto">
              <a:xfrm rot="18007936">
                <a:off x="6004718" y="4067086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 bwMode="auto">
              <a:xfrm rot="18007936">
                <a:off x="6053379" y="4179738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 bwMode="auto">
              <a:xfrm rot="18007936">
                <a:off x="6076885" y="3825986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 bwMode="auto">
              <a:xfrm rot="18007936">
                <a:off x="5836232" y="3880348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 bwMode="auto">
              <a:xfrm rot="18007936">
                <a:off x="6199510" y="3888090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 bwMode="auto">
              <a:xfrm rot="18007936">
                <a:off x="6189734" y="4141029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 bwMode="auto">
              <a:xfrm rot="18007936">
                <a:off x="5957704" y="3784503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 bwMode="auto">
              <a:xfrm rot="18007936">
                <a:off x="6209557" y="4014231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 rot="1013471">
              <a:off x="1019519" y="1601019"/>
              <a:ext cx="342182" cy="379327"/>
              <a:chOff x="5801050" y="3767060"/>
              <a:chExt cx="342182" cy="379327"/>
            </a:xfrm>
            <a:solidFill>
              <a:srgbClr val="FFCC99">
                <a:alpha val="53000"/>
              </a:srgbClr>
            </a:solidFill>
          </p:grpSpPr>
          <p:sp>
            <p:nvSpPr>
              <p:cNvPr id="127" name="Oval 126"/>
              <p:cNvSpPr/>
              <p:nvPr/>
            </p:nvSpPr>
            <p:spPr bwMode="auto">
              <a:xfrm rot="18007936">
                <a:off x="5919719" y="3920523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 bwMode="auto">
              <a:xfrm rot="18007936">
                <a:off x="5807099" y="3990634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 bwMode="auto">
              <a:xfrm rot="18007936">
                <a:off x="5949093" y="4046293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 bwMode="auto">
              <a:xfrm rot="18007936">
                <a:off x="6043138" y="3928887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 bwMode="auto">
              <a:xfrm rot="18007936">
                <a:off x="5795480" y="3846852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 bwMode="auto">
              <a:xfrm rot="18007936">
                <a:off x="5946453" y="3772630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 rot="20434016">
              <a:off x="1415526" y="2082338"/>
              <a:ext cx="473560" cy="426000"/>
              <a:chOff x="5826044" y="3767060"/>
              <a:chExt cx="473560" cy="426000"/>
            </a:xfrm>
            <a:solidFill>
              <a:srgbClr val="FFCC99"/>
            </a:solidFill>
          </p:grpSpPr>
          <p:sp>
            <p:nvSpPr>
              <p:cNvPr id="118" name="Oval 117"/>
              <p:cNvSpPr/>
              <p:nvPr/>
            </p:nvSpPr>
            <p:spPr bwMode="auto">
              <a:xfrm rot="18007936">
                <a:off x="5954094" y="3933019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 bwMode="auto">
              <a:xfrm rot="18007936">
                <a:off x="5820474" y="4009507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 bwMode="auto">
              <a:xfrm rot="18007936">
                <a:off x="5924724" y="4091916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rot="18007936">
                <a:off x="6075387" y="3934384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 bwMode="auto">
              <a:xfrm rot="18007936">
                <a:off x="6073309" y="4092966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 bwMode="auto">
              <a:xfrm rot="18007936">
                <a:off x="6101261" y="3785034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 bwMode="auto">
              <a:xfrm rot="18007936">
                <a:off x="5824981" y="3868474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 bwMode="auto">
              <a:xfrm rot="18007936">
                <a:off x="6199510" y="3888090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 bwMode="auto">
              <a:xfrm rot="18007936">
                <a:off x="5946453" y="3772630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 rot="17500728">
              <a:off x="884651" y="2044503"/>
              <a:ext cx="373431" cy="435843"/>
              <a:chOff x="5793943" y="3756167"/>
              <a:chExt cx="373431" cy="435843"/>
            </a:xfrm>
            <a:solidFill>
              <a:srgbClr val="FFCC99">
                <a:alpha val="53000"/>
              </a:srgbClr>
            </a:solidFill>
          </p:grpSpPr>
          <p:sp>
            <p:nvSpPr>
              <p:cNvPr id="111" name="Oval 110"/>
              <p:cNvSpPr/>
              <p:nvPr/>
            </p:nvSpPr>
            <p:spPr bwMode="auto">
              <a:xfrm rot="18007936">
                <a:off x="5943286" y="3905828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rot="18007936">
                <a:off x="5805569" y="3991816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 bwMode="auto">
              <a:xfrm rot="18007936">
                <a:off x="5924724" y="4091916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 bwMode="auto">
              <a:xfrm rot="18007936">
                <a:off x="6067280" y="3913992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 bwMode="auto">
              <a:xfrm rot="18007936">
                <a:off x="6043500" y="4057583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 bwMode="auto">
              <a:xfrm rot="18007936">
                <a:off x="5788373" y="3835792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 bwMode="auto">
              <a:xfrm rot="18007936">
                <a:off x="5934251" y="3761737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 rot="5400000">
              <a:off x="686366" y="1303747"/>
              <a:ext cx="342182" cy="342752"/>
              <a:chOff x="5801050" y="3803635"/>
              <a:chExt cx="342182" cy="342752"/>
            </a:xfrm>
            <a:solidFill>
              <a:srgbClr val="FFCC99">
                <a:alpha val="53000"/>
              </a:srgbClr>
            </a:solidFill>
          </p:grpSpPr>
          <p:sp>
            <p:nvSpPr>
              <p:cNvPr id="105" name="Oval 104"/>
              <p:cNvSpPr/>
              <p:nvPr/>
            </p:nvSpPr>
            <p:spPr bwMode="auto">
              <a:xfrm rot="18007936">
                <a:off x="5919719" y="3927838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 bwMode="auto">
              <a:xfrm rot="18007936">
                <a:off x="5807099" y="3990634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 bwMode="auto">
              <a:xfrm rot="18007936">
                <a:off x="5949093" y="4046293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 rot="18007936">
                <a:off x="6043138" y="3928887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 rot="18007936">
                <a:off x="5795480" y="3846852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 bwMode="auto">
              <a:xfrm rot="18007936">
                <a:off x="5909881" y="3809205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 rot="2332756">
              <a:off x="1432314" y="1806169"/>
              <a:ext cx="127873" cy="217412"/>
              <a:chOff x="5966901" y="3773856"/>
              <a:chExt cx="127873" cy="217412"/>
            </a:xfrm>
            <a:solidFill>
              <a:srgbClr val="FFCC99">
                <a:alpha val="53000"/>
              </a:srgbClr>
            </a:solidFill>
          </p:grpSpPr>
          <p:sp>
            <p:nvSpPr>
              <p:cNvPr id="103" name="Oval 102"/>
              <p:cNvSpPr/>
              <p:nvPr/>
            </p:nvSpPr>
            <p:spPr bwMode="auto">
              <a:xfrm rot="18007936">
                <a:off x="5994858" y="3891352"/>
                <a:ext cx="105086" cy="94746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 bwMode="auto">
              <a:xfrm rot="18007936">
                <a:off x="5961331" y="3779426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 rot="3717410">
              <a:off x="1909760" y="2018749"/>
              <a:ext cx="206650" cy="211798"/>
              <a:chOff x="6199873" y="4384746"/>
              <a:chExt cx="206650" cy="211798"/>
            </a:xfrm>
            <a:solidFill>
              <a:srgbClr val="FFCC99">
                <a:alpha val="53000"/>
              </a:srgbClr>
            </a:solidFill>
          </p:grpSpPr>
          <p:sp>
            <p:nvSpPr>
              <p:cNvPr id="100" name="Oval 99"/>
              <p:cNvSpPr/>
              <p:nvPr/>
            </p:nvSpPr>
            <p:spPr bwMode="auto">
              <a:xfrm rot="18007936">
                <a:off x="6306429" y="4397714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 bwMode="auto">
              <a:xfrm rot="18007936">
                <a:off x="6194303" y="4390316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 bwMode="auto">
              <a:xfrm rot="18007936">
                <a:off x="6242804" y="4496450"/>
                <a:ext cx="105664" cy="9452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96" name="Oval 95"/>
            <p:cNvSpPr/>
            <p:nvPr/>
          </p:nvSpPr>
          <p:spPr bwMode="auto">
            <a:xfrm rot="20340692">
              <a:off x="1420010" y="1592421"/>
              <a:ext cx="105664" cy="9452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 rot="20340692">
              <a:off x="1293372" y="2529002"/>
              <a:ext cx="105664" cy="9452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 rot="156235">
              <a:off x="1412453" y="1704311"/>
              <a:ext cx="103996" cy="69802"/>
            </a:xfrm>
            <a:prstGeom prst="ellipse">
              <a:avLst/>
            </a:prstGeom>
            <a:solidFill>
              <a:srgbClr val="FF9900"/>
            </a:solidFill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 rot="20340692">
              <a:off x="1310286" y="2421999"/>
              <a:ext cx="78351" cy="83491"/>
            </a:xfrm>
            <a:prstGeom prst="ellipse">
              <a:avLst/>
            </a:prstGeom>
            <a:solidFill>
              <a:srgbClr val="FF9900"/>
            </a:solidFill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2150097" y="908720"/>
            <a:ext cx="2623556" cy="1712436"/>
            <a:chOff x="2150097" y="908720"/>
            <a:chExt cx="2623556" cy="1712436"/>
          </a:xfrm>
        </p:grpSpPr>
        <p:grpSp>
          <p:nvGrpSpPr>
            <p:cNvPr id="151" name="Group 150"/>
            <p:cNvGrpSpPr/>
            <p:nvPr/>
          </p:nvGrpSpPr>
          <p:grpSpPr>
            <a:xfrm>
              <a:off x="2150097" y="908720"/>
              <a:ext cx="1881635" cy="1712436"/>
              <a:chOff x="1577314" y="1382586"/>
              <a:chExt cx="639688" cy="567680"/>
            </a:xfrm>
          </p:grpSpPr>
          <p:sp>
            <p:nvSpPr>
              <p:cNvPr id="178" name="Oval 177"/>
              <p:cNvSpPr/>
              <p:nvPr/>
            </p:nvSpPr>
            <p:spPr bwMode="auto">
              <a:xfrm>
                <a:off x="1577314" y="1382586"/>
                <a:ext cx="639688" cy="567680"/>
              </a:xfrm>
              <a:prstGeom prst="ellipse">
                <a:avLst/>
              </a:prstGeom>
              <a:solidFill>
                <a:srgbClr val="CC6600">
                  <a:alpha val="25000"/>
                </a:srgbClr>
              </a:solidFill>
              <a:ln w="12700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179" name="Group 178"/>
              <p:cNvGrpSpPr/>
              <p:nvPr/>
            </p:nvGrpSpPr>
            <p:grpSpPr>
              <a:xfrm rot="1013471">
                <a:off x="1665147" y="1451349"/>
                <a:ext cx="483607" cy="427392"/>
                <a:chOff x="5826044" y="3765668"/>
                <a:chExt cx="483607" cy="427392"/>
              </a:xfrm>
              <a:solidFill>
                <a:srgbClr val="FFCC99"/>
              </a:solidFill>
            </p:grpSpPr>
            <p:sp>
              <p:nvSpPr>
                <p:cNvPr id="180" name="Oval 179"/>
                <p:cNvSpPr/>
                <p:nvPr/>
              </p:nvSpPr>
              <p:spPr bwMode="auto">
                <a:xfrm rot="18007936">
                  <a:off x="5954094" y="3933019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81" name="Oval 180"/>
                <p:cNvSpPr/>
                <p:nvPr/>
              </p:nvSpPr>
              <p:spPr bwMode="auto">
                <a:xfrm rot="18007936">
                  <a:off x="5820474" y="4009507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82" name="Oval 181"/>
                <p:cNvSpPr/>
                <p:nvPr/>
              </p:nvSpPr>
              <p:spPr bwMode="auto">
                <a:xfrm rot="18007936">
                  <a:off x="5924724" y="4091916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83" name="Oval 182"/>
                <p:cNvSpPr/>
                <p:nvPr/>
              </p:nvSpPr>
              <p:spPr bwMode="auto">
                <a:xfrm rot="18007936">
                  <a:off x="6075387" y="3934384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84" name="Oval 183"/>
                <p:cNvSpPr/>
                <p:nvPr/>
              </p:nvSpPr>
              <p:spPr bwMode="auto">
                <a:xfrm rot="18007936">
                  <a:off x="6073309" y="4092966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85" name="Oval 184"/>
                <p:cNvSpPr/>
                <p:nvPr/>
              </p:nvSpPr>
              <p:spPr bwMode="auto">
                <a:xfrm rot="18007936">
                  <a:off x="6106129" y="3771238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86" name="Oval 185"/>
                <p:cNvSpPr/>
                <p:nvPr/>
              </p:nvSpPr>
              <p:spPr bwMode="auto">
                <a:xfrm rot="18007936">
                  <a:off x="5824981" y="3868474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87" name="Oval 186"/>
                <p:cNvSpPr/>
                <p:nvPr/>
              </p:nvSpPr>
              <p:spPr bwMode="auto">
                <a:xfrm rot="18007936">
                  <a:off x="6199510" y="3888090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88" name="Oval 187"/>
                <p:cNvSpPr/>
                <p:nvPr/>
              </p:nvSpPr>
              <p:spPr bwMode="auto">
                <a:xfrm rot="18007936">
                  <a:off x="5946453" y="3772630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89" name="Oval 188"/>
                <p:cNvSpPr/>
                <p:nvPr/>
              </p:nvSpPr>
              <p:spPr bwMode="auto">
                <a:xfrm rot="18007936">
                  <a:off x="6209557" y="4014231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52" name="Group 151"/>
            <p:cNvGrpSpPr/>
            <p:nvPr/>
          </p:nvGrpSpPr>
          <p:grpSpPr>
            <a:xfrm>
              <a:off x="2267744" y="963876"/>
              <a:ext cx="1983727" cy="1590408"/>
              <a:chOff x="2459519" y="962967"/>
              <a:chExt cx="1983727" cy="1590408"/>
            </a:xfrm>
          </p:grpSpPr>
          <p:grpSp>
            <p:nvGrpSpPr>
              <p:cNvPr id="164" name="Group 163"/>
              <p:cNvGrpSpPr/>
              <p:nvPr/>
            </p:nvGrpSpPr>
            <p:grpSpPr>
              <a:xfrm>
                <a:off x="2459519" y="962967"/>
                <a:ext cx="1608425" cy="1590408"/>
                <a:chOff x="2272644" y="962967"/>
                <a:chExt cx="1608425" cy="1590408"/>
              </a:xfrm>
            </p:grpSpPr>
            <p:sp>
              <p:nvSpPr>
                <p:cNvPr id="168" name="Donut 167"/>
                <p:cNvSpPr/>
                <p:nvPr/>
              </p:nvSpPr>
              <p:spPr bwMode="auto">
                <a:xfrm rot="2505570">
                  <a:off x="3271122" y="1091880"/>
                  <a:ext cx="497556" cy="557807"/>
                </a:xfrm>
                <a:prstGeom prst="donut">
                  <a:avLst>
                    <a:gd name="adj" fmla="val 14467"/>
                  </a:avLst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69" name="Donut 168"/>
                <p:cNvSpPr/>
                <p:nvPr/>
              </p:nvSpPr>
              <p:spPr bwMode="auto">
                <a:xfrm rot="2505570">
                  <a:off x="2814410" y="962967"/>
                  <a:ext cx="497556" cy="557807"/>
                </a:xfrm>
                <a:prstGeom prst="donut">
                  <a:avLst>
                    <a:gd name="adj" fmla="val 14467"/>
                  </a:avLst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70" name="Donut 169"/>
                <p:cNvSpPr/>
                <p:nvPr/>
              </p:nvSpPr>
              <p:spPr bwMode="auto">
                <a:xfrm rot="2505570">
                  <a:off x="2726908" y="1456757"/>
                  <a:ext cx="428214" cy="490868"/>
                </a:xfrm>
                <a:prstGeom prst="donut">
                  <a:avLst>
                    <a:gd name="adj" fmla="val 6884"/>
                  </a:avLst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71" name="Donut 170"/>
                <p:cNvSpPr/>
                <p:nvPr/>
              </p:nvSpPr>
              <p:spPr bwMode="auto">
                <a:xfrm rot="2505570">
                  <a:off x="3100365" y="1577414"/>
                  <a:ext cx="380782" cy="478025"/>
                </a:xfrm>
                <a:prstGeom prst="donut">
                  <a:avLst>
                    <a:gd name="adj" fmla="val 6884"/>
                  </a:avLst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72" name="Donut 171"/>
                <p:cNvSpPr/>
                <p:nvPr/>
              </p:nvSpPr>
              <p:spPr bwMode="auto">
                <a:xfrm rot="2505570">
                  <a:off x="2527599" y="1910983"/>
                  <a:ext cx="397820" cy="469811"/>
                </a:xfrm>
                <a:prstGeom prst="donut">
                  <a:avLst>
                    <a:gd name="adj" fmla="val 6884"/>
                  </a:avLst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73" name="Donut 172"/>
                <p:cNvSpPr/>
                <p:nvPr/>
              </p:nvSpPr>
              <p:spPr bwMode="auto">
                <a:xfrm rot="2360561">
                  <a:off x="2890691" y="1995568"/>
                  <a:ext cx="497556" cy="557807"/>
                </a:xfrm>
                <a:prstGeom prst="donut">
                  <a:avLst>
                    <a:gd name="adj" fmla="val 14467"/>
                  </a:avLst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74" name="Donut 173"/>
                <p:cNvSpPr/>
                <p:nvPr/>
              </p:nvSpPr>
              <p:spPr bwMode="auto">
                <a:xfrm rot="2505570">
                  <a:off x="3376315" y="1926497"/>
                  <a:ext cx="428214" cy="490868"/>
                </a:xfrm>
                <a:prstGeom prst="donut">
                  <a:avLst>
                    <a:gd name="adj" fmla="val 6884"/>
                  </a:avLst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75" name="Donut 174"/>
                <p:cNvSpPr/>
                <p:nvPr/>
              </p:nvSpPr>
              <p:spPr bwMode="auto">
                <a:xfrm rot="3206789">
                  <a:off x="3479913" y="1582710"/>
                  <a:ext cx="385882" cy="416431"/>
                </a:xfrm>
                <a:prstGeom prst="donut">
                  <a:avLst>
                    <a:gd name="adj" fmla="val 6884"/>
                  </a:avLst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76" name="Donut 175"/>
                <p:cNvSpPr/>
                <p:nvPr/>
              </p:nvSpPr>
              <p:spPr bwMode="auto">
                <a:xfrm rot="2360561">
                  <a:off x="2272644" y="1560810"/>
                  <a:ext cx="451775" cy="522633"/>
                </a:xfrm>
                <a:prstGeom prst="donut">
                  <a:avLst>
                    <a:gd name="adj" fmla="val 8485"/>
                  </a:avLst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77" name="Donut 176"/>
                <p:cNvSpPr/>
                <p:nvPr/>
              </p:nvSpPr>
              <p:spPr bwMode="auto">
                <a:xfrm rot="2505570">
                  <a:off x="2433688" y="1183897"/>
                  <a:ext cx="414286" cy="453384"/>
                </a:xfrm>
                <a:prstGeom prst="donut">
                  <a:avLst>
                    <a:gd name="adj" fmla="val 6884"/>
                  </a:avLst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>
                <a:off x="3969343" y="964795"/>
                <a:ext cx="473903" cy="376036"/>
                <a:chOff x="2092809" y="4224172"/>
                <a:chExt cx="473903" cy="376036"/>
              </a:xfrm>
            </p:grpSpPr>
            <p:sp>
              <p:nvSpPr>
                <p:cNvPr id="166" name="Rectangle 165"/>
                <p:cNvSpPr/>
                <p:nvPr/>
              </p:nvSpPr>
              <p:spPr>
                <a:xfrm>
                  <a:off x="2168846" y="4224172"/>
                  <a:ext cx="397866" cy="276999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 prstMaterial="flat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1200" b="1" i="0" dirty="0" smtClean="0">
                      <a:ln w="11430"/>
                      <a:solidFill>
                        <a:srgbClr val="0099CC"/>
                      </a:solidFill>
                      <a:latin typeface="+mn-lt"/>
                    </a:rPr>
                    <a:t>SR</a:t>
                  </a:r>
                  <a:endParaRPr lang="en-US" sz="1200" b="1" i="0" dirty="0">
                    <a:ln w="11430"/>
                    <a:solidFill>
                      <a:srgbClr val="0099CC"/>
                    </a:solidFill>
                    <a:latin typeface="+mn-lt"/>
                  </a:endParaRPr>
                </a:p>
              </p:txBody>
            </p:sp>
            <p:cxnSp>
              <p:nvCxnSpPr>
                <p:cNvPr id="167" name="Straight Arrow Connector 166"/>
                <p:cNvCxnSpPr>
                  <a:endCxn id="168" idx="7"/>
                </p:cNvCxnSpPr>
                <p:nvPr/>
              </p:nvCxnSpPr>
              <p:spPr bwMode="auto">
                <a:xfrm flipH="1">
                  <a:off x="2092809" y="4439458"/>
                  <a:ext cx="172557" cy="160750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6699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</p:grpSp>
        </p:grpSp>
        <p:grpSp>
          <p:nvGrpSpPr>
            <p:cNvPr id="153" name="Group 152"/>
            <p:cNvGrpSpPr/>
            <p:nvPr/>
          </p:nvGrpSpPr>
          <p:grpSpPr>
            <a:xfrm>
              <a:off x="2188912" y="929400"/>
              <a:ext cx="2584741" cy="1649152"/>
              <a:chOff x="2185266" y="908720"/>
              <a:chExt cx="2584741" cy="1649152"/>
            </a:xfrm>
          </p:grpSpPr>
          <p:grpSp>
            <p:nvGrpSpPr>
              <p:cNvPr id="154" name="Group 153"/>
              <p:cNvGrpSpPr/>
              <p:nvPr/>
            </p:nvGrpSpPr>
            <p:grpSpPr>
              <a:xfrm>
                <a:off x="2185266" y="908720"/>
                <a:ext cx="1790803" cy="1649152"/>
                <a:chOff x="2191817" y="927912"/>
                <a:chExt cx="1790803" cy="1649152"/>
              </a:xfrm>
            </p:grpSpPr>
            <p:sp>
              <p:nvSpPr>
                <p:cNvPr id="158" name="Freeform 157"/>
                <p:cNvSpPr/>
                <p:nvPr/>
              </p:nvSpPr>
              <p:spPr bwMode="auto">
                <a:xfrm rot="1181687">
                  <a:off x="3245003" y="927912"/>
                  <a:ext cx="73421" cy="743905"/>
                </a:xfrm>
                <a:custGeom>
                  <a:avLst/>
                  <a:gdLst>
                    <a:gd name="connsiteX0" fmla="*/ 1711 w 192704"/>
                    <a:gd name="connsiteY0" fmla="*/ 0 h 849684"/>
                    <a:gd name="connsiteX1" fmla="*/ 10764 w 192704"/>
                    <a:gd name="connsiteY1" fmla="*/ 733331 h 849684"/>
                    <a:gd name="connsiteX2" fmla="*/ 83192 w 192704"/>
                    <a:gd name="connsiteY2" fmla="*/ 841972 h 849684"/>
                    <a:gd name="connsiteX3" fmla="*/ 155619 w 192704"/>
                    <a:gd name="connsiteY3" fmla="*/ 832919 h 849684"/>
                    <a:gd name="connsiteX4" fmla="*/ 182780 w 192704"/>
                    <a:gd name="connsiteY4" fmla="*/ 769545 h 849684"/>
                    <a:gd name="connsiteX5" fmla="*/ 191833 w 192704"/>
                    <a:gd name="connsiteY5" fmla="*/ 570368 h 849684"/>
                    <a:gd name="connsiteX6" fmla="*/ 191833 w 192704"/>
                    <a:gd name="connsiteY6" fmla="*/ 0 h 849684"/>
                    <a:gd name="connsiteX0" fmla="*/ 653 w 191646"/>
                    <a:gd name="connsiteY0" fmla="*/ 0 h 843226"/>
                    <a:gd name="connsiteX1" fmla="*/ 9706 w 191646"/>
                    <a:gd name="connsiteY1" fmla="*/ 733331 h 843226"/>
                    <a:gd name="connsiteX2" fmla="*/ 45920 w 191646"/>
                    <a:gd name="connsiteY2" fmla="*/ 832918 h 843226"/>
                    <a:gd name="connsiteX3" fmla="*/ 154561 w 191646"/>
                    <a:gd name="connsiteY3" fmla="*/ 832919 h 843226"/>
                    <a:gd name="connsiteX4" fmla="*/ 181722 w 191646"/>
                    <a:gd name="connsiteY4" fmla="*/ 769545 h 843226"/>
                    <a:gd name="connsiteX5" fmla="*/ 190775 w 191646"/>
                    <a:gd name="connsiteY5" fmla="*/ 570368 h 843226"/>
                    <a:gd name="connsiteX6" fmla="*/ 190775 w 191646"/>
                    <a:gd name="connsiteY6" fmla="*/ 0 h 843226"/>
                    <a:gd name="connsiteX0" fmla="*/ 653 w 191646"/>
                    <a:gd name="connsiteY0" fmla="*/ 0 h 854992"/>
                    <a:gd name="connsiteX1" fmla="*/ 9706 w 191646"/>
                    <a:gd name="connsiteY1" fmla="*/ 569557 h 854992"/>
                    <a:gd name="connsiteX2" fmla="*/ 45920 w 191646"/>
                    <a:gd name="connsiteY2" fmla="*/ 832918 h 854992"/>
                    <a:gd name="connsiteX3" fmla="*/ 154561 w 191646"/>
                    <a:gd name="connsiteY3" fmla="*/ 832919 h 854992"/>
                    <a:gd name="connsiteX4" fmla="*/ 181722 w 191646"/>
                    <a:gd name="connsiteY4" fmla="*/ 769545 h 854992"/>
                    <a:gd name="connsiteX5" fmla="*/ 190775 w 191646"/>
                    <a:gd name="connsiteY5" fmla="*/ 570368 h 854992"/>
                    <a:gd name="connsiteX6" fmla="*/ 190775 w 191646"/>
                    <a:gd name="connsiteY6" fmla="*/ 0 h 854992"/>
                    <a:gd name="connsiteX0" fmla="*/ 317 w 191310"/>
                    <a:gd name="connsiteY0" fmla="*/ 0 h 854992"/>
                    <a:gd name="connsiteX1" fmla="*/ 9370 w 191310"/>
                    <a:gd name="connsiteY1" fmla="*/ 569557 h 854992"/>
                    <a:gd name="connsiteX2" fmla="*/ 45584 w 191310"/>
                    <a:gd name="connsiteY2" fmla="*/ 832918 h 854992"/>
                    <a:gd name="connsiteX3" fmla="*/ 154225 w 191310"/>
                    <a:gd name="connsiteY3" fmla="*/ 832919 h 854992"/>
                    <a:gd name="connsiteX4" fmla="*/ 181386 w 191310"/>
                    <a:gd name="connsiteY4" fmla="*/ 769545 h 854992"/>
                    <a:gd name="connsiteX5" fmla="*/ 190439 w 191310"/>
                    <a:gd name="connsiteY5" fmla="*/ 570368 h 854992"/>
                    <a:gd name="connsiteX6" fmla="*/ 190439 w 191310"/>
                    <a:gd name="connsiteY6" fmla="*/ 0 h 854992"/>
                    <a:gd name="connsiteX0" fmla="*/ 6419 w 183764"/>
                    <a:gd name="connsiteY0" fmla="*/ 0 h 854992"/>
                    <a:gd name="connsiteX1" fmla="*/ 1824 w 183764"/>
                    <a:gd name="connsiteY1" fmla="*/ 569557 h 854992"/>
                    <a:gd name="connsiteX2" fmla="*/ 38038 w 183764"/>
                    <a:gd name="connsiteY2" fmla="*/ 832918 h 854992"/>
                    <a:gd name="connsiteX3" fmla="*/ 146679 w 183764"/>
                    <a:gd name="connsiteY3" fmla="*/ 832919 h 854992"/>
                    <a:gd name="connsiteX4" fmla="*/ 173840 w 183764"/>
                    <a:gd name="connsiteY4" fmla="*/ 769545 h 854992"/>
                    <a:gd name="connsiteX5" fmla="*/ 182893 w 183764"/>
                    <a:gd name="connsiteY5" fmla="*/ 570368 h 854992"/>
                    <a:gd name="connsiteX6" fmla="*/ 182893 w 183764"/>
                    <a:gd name="connsiteY6" fmla="*/ 0 h 854992"/>
                    <a:gd name="connsiteX0" fmla="*/ 5221 w 182566"/>
                    <a:gd name="connsiteY0" fmla="*/ 0 h 834318"/>
                    <a:gd name="connsiteX1" fmla="*/ 626 w 182566"/>
                    <a:gd name="connsiteY1" fmla="*/ 569557 h 834318"/>
                    <a:gd name="connsiteX2" fmla="*/ 16369 w 182566"/>
                    <a:gd name="connsiteY2" fmla="*/ 791975 h 834318"/>
                    <a:gd name="connsiteX3" fmla="*/ 145481 w 182566"/>
                    <a:gd name="connsiteY3" fmla="*/ 832919 h 834318"/>
                    <a:gd name="connsiteX4" fmla="*/ 172642 w 182566"/>
                    <a:gd name="connsiteY4" fmla="*/ 769545 h 834318"/>
                    <a:gd name="connsiteX5" fmla="*/ 181695 w 182566"/>
                    <a:gd name="connsiteY5" fmla="*/ 570368 h 834318"/>
                    <a:gd name="connsiteX6" fmla="*/ 181695 w 182566"/>
                    <a:gd name="connsiteY6" fmla="*/ 0 h 834318"/>
                    <a:gd name="connsiteX0" fmla="*/ 5058 w 182403"/>
                    <a:gd name="connsiteY0" fmla="*/ 0 h 834318"/>
                    <a:gd name="connsiteX1" fmla="*/ 463 w 182403"/>
                    <a:gd name="connsiteY1" fmla="*/ 569557 h 834318"/>
                    <a:gd name="connsiteX2" fmla="*/ 16206 w 182403"/>
                    <a:gd name="connsiteY2" fmla="*/ 791975 h 834318"/>
                    <a:gd name="connsiteX3" fmla="*/ 97551 w 182403"/>
                    <a:gd name="connsiteY3" fmla="*/ 832919 h 834318"/>
                    <a:gd name="connsiteX4" fmla="*/ 172479 w 182403"/>
                    <a:gd name="connsiteY4" fmla="*/ 769545 h 834318"/>
                    <a:gd name="connsiteX5" fmla="*/ 181532 w 182403"/>
                    <a:gd name="connsiteY5" fmla="*/ 570368 h 834318"/>
                    <a:gd name="connsiteX6" fmla="*/ 181532 w 182403"/>
                    <a:gd name="connsiteY6" fmla="*/ 0 h 834318"/>
                    <a:gd name="connsiteX0" fmla="*/ 5058 w 182403"/>
                    <a:gd name="connsiteY0" fmla="*/ 0 h 832923"/>
                    <a:gd name="connsiteX1" fmla="*/ 463 w 182403"/>
                    <a:gd name="connsiteY1" fmla="*/ 569557 h 832923"/>
                    <a:gd name="connsiteX2" fmla="*/ 16206 w 182403"/>
                    <a:gd name="connsiteY2" fmla="*/ 771503 h 832923"/>
                    <a:gd name="connsiteX3" fmla="*/ 97551 w 182403"/>
                    <a:gd name="connsiteY3" fmla="*/ 832919 h 832923"/>
                    <a:gd name="connsiteX4" fmla="*/ 172479 w 182403"/>
                    <a:gd name="connsiteY4" fmla="*/ 769545 h 832923"/>
                    <a:gd name="connsiteX5" fmla="*/ 181532 w 182403"/>
                    <a:gd name="connsiteY5" fmla="*/ 570368 h 832923"/>
                    <a:gd name="connsiteX6" fmla="*/ 181532 w 182403"/>
                    <a:gd name="connsiteY6" fmla="*/ 0 h 83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403" h="832923">
                      <a:moveTo>
                        <a:pt x="5058" y="0"/>
                      </a:moveTo>
                      <a:cubicBezTo>
                        <a:pt x="2794" y="296501"/>
                        <a:pt x="-1395" y="440973"/>
                        <a:pt x="463" y="569557"/>
                      </a:cubicBezTo>
                      <a:cubicBezTo>
                        <a:pt x="2321" y="698141"/>
                        <a:pt x="25" y="727609"/>
                        <a:pt x="16206" y="771503"/>
                      </a:cubicBezTo>
                      <a:cubicBezTo>
                        <a:pt x="32387" y="815397"/>
                        <a:pt x="71506" y="833245"/>
                        <a:pt x="97551" y="832919"/>
                      </a:cubicBezTo>
                      <a:cubicBezTo>
                        <a:pt x="123596" y="832593"/>
                        <a:pt x="158482" y="813303"/>
                        <a:pt x="172479" y="769545"/>
                      </a:cubicBezTo>
                      <a:cubicBezTo>
                        <a:pt x="186476" y="725787"/>
                        <a:pt x="180023" y="698625"/>
                        <a:pt x="181532" y="570368"/>
                      </a:cubicBezTo>
                      <a:cubicBezTo>
                        <a:pt x="183041" y="442111"/>
                        <a:pt x="182286" y="221055"/>
                        <a:pt x="181532" y="0"/>
                      </a:cubicBezTo>
                    </a:path>
                  </a:pathLst>
                </a:custGeom>
                <a:noFill/>
                <a:ln w="15875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59" name="Freeform 158"/>
                <p:cNvSpPr/>
                <p:nvPr/>
              </p:nvSpPr>
              <p:spPr bwMode="auto">
                <a:xfrm rot="3420000">
                  <a:off x="3663021" y="1246081"/>
                  <a:ext cx="88228" cy="538788"/>
                </a:xfrm>
                <a:custGeom>
                  <a:avLst/>
                  <a:gdLst>
                    <a:gd name="connsiteX0" fmla="*/ 1711 w 192704"/>
                    <a:gd name="connsiteY0" fmla="*/ 0 h 849684"/>
                    <a:gd name="connsiteX1" fmla="*/ 10764 w 192704"/>
                    <a:gd name="connsiteY1" fmla="*/ 733331 h 849684"/>
                    <a:gd name="connsiteX2" fmla="*/ 83192 w 192704"/>
                    <a:gd name="connsiteY2" fmla="*/ 841972 h 849684"/>
                    <a:gd name="connsiteX3" fmla="*/ 155619 w 192704"/>
                    <a:gd name="connsiteY3" fmla="*/ 832919 h 849684"/>
                    <a:gd name="connsiteX4" fmla="*/ 182780 w 192704"/>
                    <a:gd name="connsiteY4" fmla="*/ 769545 h 849684"/>
                    <a:gd name="connsiteX5" fmla="*/ 191833 w 192704"/>
                    <a:gd name="connsiteY5" fmla="*/ 570368 h 849684"/>
                    <a:gd name="connsiteX6" fmla="*/ 191833 w 192704"/>
                    <a:gd name="connsiteY6" fmla="*/ 0 h 849684"/>
                    <a:gd name="connsiteX0" fmla="*/ 653 w 191646"/>
                    <a:gd name="connsiteY0" fmla="*/ 0 h 843226"/>
                    <a:gd name="connsiteX1" fmla="*/ 9706 w 191646"/>
                    <a:gd name="connsiteY1" fmla="*/ 733331 h 843226"/>
                    <a:gd name="connsiteX2" fmla="*/ 45920 w 191646"/>
                    <a:gd name="connsiteY2" fmla="*/ 832918 h 843226"/>
                    <a:gd name="connsiteX3" fmla="*/ 154561 w 191646"/>
                    <a:gd name="connsiteY3" fmla="*/ 832919 h 843226"/>
                    <a:gd name="connsiteX4" fmla="*/ 181722 w 191646"/>
                    <a:gd name="connsiteY4" fmla="*/ 769545 h 843226"/>
                    <a:gd name="connsiteX5" fmla="*/ 190775 w 191646"/>
                    <a:gd name="connsiteY5" fmla="*/ 570368 h 843226"/>
                    <a:gd name="connsiteX6" fmla="*/ 190775 w 191646"/>
                    <a:gd name="connsiteY6" fmla="*/ 0 h 843226"/>
                    <a:gd name="connsiteX0" fmla="*/ 653 w 191646"/>
                    <a:gd name="connsiteY0" fmla="*/ 0 h 854992"/>
                    <a:gd name="connsiteX1" fmla="*/ 9706 w 191646"/>
                    <a:gd name="connsiteY1" fmla="*/ 569557 h 854992"/>
                    <a:gd name="connsiteX2" fmla="*/ 45920 w 191646"/>
                    <a:gd name="connsiteY2" fmla="*/ 832918 h 854992"/>
                    <a:gd name="connsiteX3" fmla="*/ 154561 w 191646"/>
                    <a:gd name="connsiteY3" fmla="*/ 832919 h 854992"/>
                    <a:gd name="connsiteX4" fmla="*/ 181722 w 191646"/>
                    <a:gd name="connsiteY4" fmla="*/ 769545 h 854992"/>
                    <a:gd name="connsiteX5" fmla="*/ 190775 w 191646"/>
                    <a:gd name="connsiteY5" fmla="*/ 570368 h 854992"/>
                    <a:gd name="connsiteX6" fmla="*/ 190775 w 191646"/>
                    <a:gd name="connsiteY6" fmla="*/ 0 h 854992"/>
                    <a:gd name="connsiteX0" fmla="*/ 317 w 191310"/>
                    <a:gd name="connsiteY0" fmla="*/ 0 h 854992"/>
                    <a:gd name="connsiteX1" fmla="*/ 9370 w 191310"/>
                    <a:gd name="connsiteY1" fmla="*/ 569557 h 854992"/>
                    <a:gd name="connsiteX2" fmla="*/ 45584 w 191310"/>
                    <a:gd name="connsiteY2" fmla="*/ 832918 h 854992"/>
                    <a:gd name="connsiteX3" fmla="*/ 154225 w 191310"/>
                    <a:gd name="connsiteY3" fmla="*/ 832919 h 854992"/>
                    <a:gd name="connsiteX4" fmla="*/ 181386 w 191310"/>
                    <a:gd name="connsiteY4" fmla="*/ 769545 h 854992"/>
                    <a:gd name="connsiteX5" fmla="*/ 190439 w 191310"/>
                    <a:gd name="connsiteY5" fmla="*/ 570368 h 854992"/>
                    <a:gd name="connsiteX6" fmla="*/ 190439 w 191310"/>
                    <a:gd name="connsiteY6" fmla="*/ 0 h 854992"/>
                    <a:gd name="connsiteX0" fmla="*/ 6419 w 183764"/>
                    <a:gd name="connsiteY0" fmla="*/ 0 h 854992"/>
                    <a:gd name="connsiteX1" fmla="*/ 1824 w 183764"/>
                    <a:gd name="connsiteY1" fmla="*/ 569557 h 854992"/>
                    <a:gd name="connsiteX2" fmla="*/ 38038 w 183764"/>
                    <a:gd name="connsiteY2" fmla="*/ 832918 h 854992"/>
                    <a:gd name="connsiteX3" fmla="*/ 146679 w 183764"/>
                    <a:gd name="connsiteY3" fmla="*/ 832919 h 854992"/>
                    <a:gd name="connsiteX4" fmla="*/ 173840 w 183764"/>
                    <a:gd name="connsiteY4" fmla="*/ 769545 h 854992"/>
                    <a:gd name="connsiteX5" fmla="*/ 182893 w 183764"/>
                    <a:gd name="connsiteY5" fmla="*/ 570368 h 854992"/>
                    <a:gd name="connsiteX6" fmla="*/ 182893 w 183764"/>
                    <a:gd name="connsiteY6" fmla="*/ 0 h 854992"/>
                    <a:gd name="connsiteX0" fmla="*/ 5221 w 182566"/>
                    <a:gd name="connsiteY0" fmla="*/ 0 h 834318"/>
                    <a:gd name="connsiteX1" fmla="*/ 626 w 182566"/>
                    <a:gd name="connsiteY1" fmla="*/ 569557 h 834318"/>
                    <a:gd name="connsiteX2" fmla="*/ 16369 w 182566"/>
                    <a:gd name="connsiteY2" fmla="*/ 791975 h 834318"/>
                    <a:gd name="connsiteX3" fmla="*/ 145481 w 182566"/>
                    <a:gd name="connsiteY3" fmla="*/ 832919 h 834318"/>
                    <a:gd name="connsiteX4" fmla="*/ 172642 w 182566"/>
                    <a:gd name="connsiteY4" fmla="*/ 769545 h 834318"/>
                    <a:gd name="connsiteX5" fmla="*/ 181695 w 182566"/>
                    <a:gd name="connsiteY5" fmla="*/ 570368 h 834318"/>
                    <a:gd name="connsiteX6" fmla="*/ 181695 w 182566"/>
                    <a:gd name="connsiteY6" fmla="*/ 0 h 834318"/>
                    <a:gd name="connsiteX0" fmla="*/ 5058 w 182403"/>
                    <a:gd name="connsiteY0" fmla="*/ 0 h 834318"/>
                    <a:gd name="connsiteX1" fmla="*/ 463 w 182403"/>
                    <a:gd name="connsiteY1" fmla="*/ 569557 h 834318"/>
                    <a:gd name="connsiteX2" fmla="*/ 16206 w 182403"/>
                    <a:gd name="connsiteY2" fmla="*/ 791975 h 834318"/>
                    <a:gd name="connsiteX3" fmla="*/ 97551 w 182403"/>
                    <a:gd name="connsiteY3" fmla="*/ 832919 h 834318"/>
                    <a:gd name="connsiteX4" fmla="*/ 172479 w 182403"/>
                    <a:gd name="connsiteY4" fmla="*/ 769545 h 834318"/>
                    <a:gd name="connsiteX5" fmla="*/ 181532 w 182403"/>
                    <a:gd name="connsiteY5" fmla="*/ 570368 h 834318"/>
                    <a:gd name="connsiteX6" fmla="*/ 181532 w 182403"/>
                    <a:gd name="connsiteY6" fmla="*/ 0 h 834318"/>
                    <a:gd name="connsiteX0" fmla="*/ 5058 w 182403"/>
                    <a:gd name="connsiteY0" fmla="*/ 0 h 832923"/>
                    <a:gd name="connsiteX1" fmla="*/ 463 w 182403"/>
                    <a:gd name="connsiteY1" fmla="*/ 569557 h 832923"/>
                    <a:gd name="connsiteX2" fmla="*/ 16206 w 182403"/>
                    <a:gd name="connsiteY2" fmla="*/ 771503 h 832923"/>
                    <a:gd name="connsiteX3" fmla="*/ 97551 w 182403"/>
                    <a:gd name="connsiteY3" fmla="*/ 832919 h 832923"/>
                    <a:gd name="connsiteX4" fmla="*/ 172479 w 182403"/>
                    <a:gd name="connsiteY4" fmla="*/ 769545 h 832923"/>
                    <a:gd name="connsiteX5" fmla="*/ 181532 w 182403"/>
                    <a:gd name="connsiteY5" fmla="*/ 570368 h 832923"/>
                    <a:gd name="connsiteX6" fmla="*/ 181532 w 182403"/>
                    <a:gd name="connsiteY6" fmla="*/ 0 h 83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403" h="832923">
                      <a:moveTo>
                        <a:pt x="5058" y="0"/>
                      </a:moveTo>
                      <a:cubicBezTo>
                        <a:pt x="2794" y="296501"/>
                        <a:pt x="-1395" y="440973"/>
                        <a:pt x="463" y="569557"/>
                      </a:cubicBezTo>
                      <a:cubicBezTo>
                        <a:pt x="2321" y="698141"/>
                        <a:pt x="25" y="727609"/>
                        <a:pt x="16206" y="771503"/>
                      </a:cubicBezTo>
                      <a:cubicBezTo>
                        <a:pt x="32387" y="815397"/>
                        <a:pt x="71506" y="833245"/>
                        <a:pt x="97551" y="832919"/>
                      </a:cubicBezTo>
                      <a:cubicBezTo>
                        <a:pt x="123596" y="832593"/>
                        <a:pt x="158482" y="813303"/>
                        <a:pt x="172479" y="769545"/>
                      </a:cubicBezTo>
                      <a:cubicBezTo>
                        <a:pt x="186476" y="725787"/>
                        <a:pt x="180023" y="698625"/>
                        <a:pt x="181532" y="570368"/>
                      </a:cubicBezTo>
                      <a:cubicBezTo>
                        <a:pt x="183041" y="442111"/>
                        <a:pt x="182286" y="221055"/>
                        <a:pt x="181532" y="0"/>
                      </a:cubicBezTo>
                    </a:path>
                  </a:pathLst>
                </a:custGeom>
                <a:noFill/>
                <a:ln w="15875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60" name="Freeform 159"/>
                <p:cNvSpPr/>
                <p:nvPr/>
              </p:nvSpPr>
              <p:spPr bwMode="auto">
                <a:xfrm rot="6240000">
                  <a:off x="3687922" y="1717290"/>
                  <a:ext cx="45719" cy="543676"/>
                </a:xfrm>
                <a:custGeom>
                  <a:avLst/>
                  <a:gdLst>
                    <a:gd name="connsiteX0" fmla="*/ 1711 w 192704"/>
                    <a:gd name="connsiteY0" fmla="*/ 0 h 849684"/>
                    <a:gd name="connsiteX1" fmla="*/ 10764 w 192704"/>
                    <a:gd name="connsiteY1" fmla="*/ 733331 h 849684"/>
                    <a:gd name="connsiteX2" fmla="*/ 83192 w 192704"/>
                    <a:gd name="connsiteY2" fmla="*/ 841972 h 849684"/>
                    <a:gd name="connsiteX3" fmla="*/ 155619 w 192704"/>
                    <a:gd name="connsiteY3" fmla="*/ 832919 h 849684"/>
                    <a:gd name="connsiteX4" fmla="*/ 182780 w 192704"/>
                    <a:gd name="connsiteY4" fmla="*/ 769545 h 849684"/>
                    <a:gd name="connsiteX5" fmla="*/ 191833 w 192704"/>
                    <a:gd name="connsiteY5" fmla="*/ 570368 h 849684"/>
                    <a:gd name="connsiteX6" fmla="*/ 191833 w 192704"/>
                    <a:gd name="connsiteY6" fmla="*/ 0 h 849684"/>
                    <a:gd name="connsiteX0" fmla="*/ 653 w 191646"/>
                    <a:gd name="connsiteY0" fmla="*/ 0 h 843226"/>
                    <a:gd name="connsiteX1" fmla="*/ 9706 w 191646"/>
                    <a:gd name="connsiteY1" fmla="*/ 733331 h 843226"/>
                    <a:gd name="connsiteX2" fmla="*/ 45920 w 191646"/>
                    <a:gd name="connsiteY2" fmla="*/ 832918 h 843226"/>
                    <a:gd name="connsiteX3" fmla="*/ 154561 w 191646"/>
                    <a:gd name="connsiteY3" fmla="*/ 832919 h 843226"/>
                    <a:gd name="connsiteX4" fmla="*/ 181722 w 191646"/>
                    <a:gd name="connsiteY4" fmla="*/ 769545 h 843226"/>
                    <a:gd name="connsiteX5" fmla="*/ 190775 w 191646"/>
                    <a:gd name="connsiteY5" fmla="*/ 570368 h 843226"/>
                    <a:gd name="connsiteX6" fmla="*/ 190775 w 191646"/>
                    <a:gd name="connsiteY6" fmla="*/ 0 h 843226"/>
                    <a:gd name="connsiteX0" fmla="*/ 653 w 191646"/>
                    <a:gd name="connsiteY0" fmla="*/ 0 h 854992"/>
                    <a:gd name="connsiteX1" fmla="*/ 9706 w 191646"/>
                    <a:gd name="connsiteY1" fmla="*/ 569557 h 854992"/>
                    <a:gd name="connsiteX2" fmla="*/ 45920 w 191646"/>
                    <a:gd name="connsiteY2" fmla="*/ 832918 h 854992"/>
                    <a:gd name="connsiteX3" fmla="*/ 154561 w 191646"/>
                    <a:gd name="connsiteY3" fmla="*/ 832919 h 854992"/>
                    <a:gd name="connsiteX4" fmla="*/ 181722 w 191646"/>
                    <a:gd name="connsiteY4" fmla="*/ 769545 h 854992"/>
                    <a:gd name="connsiteX5" fmla="*/ 190775 w 191646"/>
                    <a:gd name="connsiteY5" fmla="*/ 570368 h 854992"/>
                    <a:gd name="connsiteX6" fmla="*/ 190775 w 191646"/>
                    <a:gd name="connsiteY6" fmla="*/ 0 h 854992"/>
                    <a:gd name="connsiteX0" fmla="*/ 317 w 191310"/>
                    <a:gd name="connsiteY0" fmla="*/ 0 h 854992"/>
                    <a:gd name="connsiteX1" fmla="*/ 9370 w 191310"/>
                    <a:gd name="connsiteY1" fmla="*/ 569557 h 854992"/>
                    <a:gd name="connsiteX2" fmla="*/ 45584 w 191310"/>
                    <a:gd name="connsiteY2" fmla="*/ 832918 h 854992"/>
                    <a:gd name="connsiteX3" fmla="*/ 154225 w 191310"/>
                    <a:gd name="connsiteY3" fmla="*/ 832919 h 854992"/>
                    <a:gd name="connsiteX4" fmla="*/ 181386 w 191310"/>
                    <a:gd name="connsiteY4" fmla="*/ 769545 h 854992"/>
                    <a:gd name="connsiteX5" fmla="*/ 190439 w 191310"/>
                    <a:gd name="connsiteY5" fmla="*/ 570368 h 854992"/>
                    <a:gd name="connsiteX6" fmla="*/ 190439 w 191310"/>
                    <a:gd name="connsiteY6" fmla="*/ 0 h 854992"/>
                    <a:gd name="connsiteX0" fmla="*/ 6419 w 183764"/>
                    <a:gd name="connsiteY0" fmla="*/ 0 h 854992"/>
                    <a:gd name="connsiteX1" fmla="*/ 1824 w 183764"/>
                    <a:gd name="connsiteY1" fmla="*/ 569557 h 854992"/>
                    <a:gd name="connsiteX2" fmla="*/ 38038 w 183764"/>
                    <a:gd name="connsiteY2" fmla="*/ 832918 h 854992"/>
                    <a:gd name="connsiteX3" fmla="*/ 146679 w 183764"/>
                    <a:gd name="connsiteY3" fmla="*/ 832919 h 854992"/>
                    <a:gd name="connsiteX4" fmla="*/ 173840 w 183764"/>
                    <a:gd name="connsiteY4" fmla="*/ 769545 h 854992"/>
                    <a:gd name="connsiteX5" fmla="*/ 182893 w 183764"/>
                    <a:gd name="connsiteY5" fmla="*/ 570368 h 854992"/>
                    <a:gd name="connsiteX6" fmla="*/ 182893 w 183764"/>
                    <a:gd name="connsiteY6" fmla="*/ 0 h 854992"/>
                    <a:gd name="connsiteX0" fmla="*/ 5221 w 182566"/>
                    <a:gd name="connsiteY0" fmla="*/ 0 h 834318"/>
                    <a:gd name="connsiteX1" fmla="*/ 626 w 182566"/>
                    <a:gd name="connsiteY1" fmla="*/ 569557 h 834318"/>
                    <a:gd name="connsiteX2" fmla="*/ 16369 w 182566"/>
                    <a:gd name="connsiteY2" fmla="*/ 791975 h 834318"/>
                    <a:gd name="connsiteX3" fmla="*/ 145481 w 182566"/>
                    <a:gd name="connsiteY3" fmla="*/ 832919 h 834318"/>
                    <a:gd name="connsiteX4" fmla="*/ 172642 w 182566"/>
                    <a:gd name="connsiteY4" fmla="*/ 769545 h 834318"/>
                    <a:gd name="connsiteX5" fmla="*/ 181695 w 182566"/>
                    <a:gd name="connsiteY5" fmla="*/ 570368 h 834318"/>
                    <a:gd name="connsiteX6" fmla="*/ 181695 w 182566"/>
                    <a:gd name="connsiteY6" fmla="*/ 0 h 834318"/>
                    <a:gd name="connsiteX0" fmla="*/ 5058 w 182403"/>
                    <a:gd name="connsiteY0" fmla="*/ 0 h 834318"/>
                    <a:gd name="connsiteX1" fmla="*/ 463 w 182403"/>
                    <a:gd name="connsiteY1" fmla="*/ 569557 h 834318"/>
                    <a:gd name="connsiteX2" fmla="*/ 16206 w 182403"/>
                    <a:gd name="connsiteY2" fmla="*/ 791975 h 834318"/>
                    <a:gd name="connsiteX3" fmla="*/ 97551 w 182403"/>
                    <a:gd name="connsiteY3" fmla="*/ 832919 h 834318"/>
                    <a:gd name="connsiteX4" fmla="*/ 172479 w 182403"/>
                    <a:gd name="connsiteY4" fmla="*/ 769545 h 834318"/>
                    <a:gd name="connsiteX5" fmla="*/ 181532 w 182403"/>
                    <a:gd name="connsiteY5" fmla="*/ 570368 h 834318"/>
                    <a:gd name="connsiteX6" fmla="*/ 181532 w 182403"/>
                    <a:gd name="connsiteY6" fmla="*/ 0 h 834318"/>
                    <a:gd name="connsiteX0" fmla="*/ 5058 w 182403"/>
                    <a:gd name="connsiteY0" fmla="*/ 0 h 832923"/>
                    <a:gd name="connsiteX1" fmla="*/ 463 w 182403"/>
                    <a:gd name="connsiteY1" fmla="*/ 569557 h 832923"/>
                    <a:gd name="connsiteX2" fmla="*/ 16206 w 182403"/>
                    <a:gd name="connsiteY2" fmla="*/ 771503 h 832923"/>
                    <a:gd name="connsiteX3" fmla="*/ 97551 w 182403"/>
                    <a:gd name="connsiteY3" fmla="*/ 832919 h 832923"/>
                    <a:gd name="connsiteX4" fmla="*/ 172479 w 182403"/>
                    <a:gd name="connsiteY4" fmla="*/ 769545 h 832923"/>
                    <a:gd name="connsiteX5" fmla="*/ 181532 w 182403"/>
                    <a:gd name="connsiteY5" fmla="*/ 570368 h 832923"/>
                    <a:gd name="connsiteX6" fmla="*/ 181532 w 182403"/>
                    <a:gd name="connsiteY6" fmla="*/ 0 h 83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403" h="832923">
                      <a:moveTo>
                        <a:pt x="5058" y="0"/>
                      </a:moveTo>
                      <a:cubicBezTo>
                        <a:pt x="2794" y="296501"/>
                        <a:pt x="-1395" y="440973"/>
                        <a:pt x="463" y="569557"/>
                      </a:cubicBezTo>
                      <a:cubicBezTo>
                        <a:pt x="2321" y="698141"/>
                        <a:pt x="25" y="727609"/>
                        <a:pt x="16206" y="771503"/>
                      </a:cubicBezTo>
                      <a:cubicBezTo>
                        <a:pt x="32387" y="815397"/>
                        <a:pt x="71506" y="833245"/>
                        <a:pt x="97551" y="832919"/>
                      </a:cubicBezTo>
                      <a:cubicBezTo>
                        <a:pt x="123596" y="832593"/>
                        <a:pt x="158482" y="813303"/>
                        <a:pt x="172479" y="769545"/>
                      </a:cubicBezTo>
                      <a:cubicBezTo>
                        <a:pt x="186476" y="725787"/>
                        <a:pt x="180023" y="698625"/>
                        <a:pt x="181532" y="570368"/>
                      </a:cubicBezTo>
                      <a:cubicBezTo>
                        <a:pt x="183041" y="442111"/>
                        <a:pt x="182286" y="221055"/>
                        <a:pt x="181532" y="0"/>
                      </a:cubicBezTo>
                    </a:path>
                  </a:pathLst>
                </a:custGeom>
                <a:noFill/>
                <a:ln w="15875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61" name="Freeform 160"/>
                <p:cNvSpPr/>
                <p:nvPr/>
              </p:nvSpPr>
              <p:spPr bwMode="auto">
                <a:xfrm rot="-1080000">
                  <a:off x="2765436" y="973693"/>
                  <a:ext cx="87419" cy="507535"/>
                </a:xfrm>
                <a:custGeom>
                  <a:avLst/>
                  <a:gdLst>
                    <a:gd name="connsiteX0" fmla="*/ 1711 w 192704"/>
                    <a:gd name="connsiteY0" fmla="*/ 0 h 849684"/>
                    <a:gd name="connsiteX1" fmla="*/ 10764 w 192704"/>
                    <a:gd name="connsiteY1" fmla="*/ 733331 h 849684"/>
                    <a:gd name="connsiteX2" fmla="*/ 83192 w 192704"/>
                    <a:gd name="connsiteY2" fmla="*/ 841972 h 849684"/>
                    <a:gd name="connsiteX3" fmla="*/ 155619 w 192704"/>
                    <a:gd name="connsiteY3" fmla="*/ 832919 h 849684"/>
                    <a:gd name="connsiteX4" fmla="*/ 182780 w 192704"/>
                    <a:gd name="connsiteY4" fmla="*/ 769545 h 849684"/>
                    <a:gd name="connsiteX5" fmla="*/ 191833 w 192704"/>
                    <a:gd name="connsiteY5" fmla="*/ 570368 h 849684"/>
                    <a:gd name="connsiteX6" fmla="*/ 191833 w 192704"/>
                    <a:gd name="connsiteY6" fmla="*/ 0 h 849684"/>
                    <a:gd name="connsiteX0" fmla="*/ 653 w 191646"/>
                    <a:gd name="connsiteY0" fmla="*/ 0 h 843226"/>
                    <a:gd name="connsiteX1" fmla="*/ 9706 w 191646"/>
                    <a:gd name="connsiteY1" fmla="*/ 733331 h 843226"/>
                    <a:gd name="connsiteX2" fmla="*/ 45920 w 191646"/>
                    <a:gd name="connsiteY2" fmla="*/ 832918 h 843226"/>
                    <a:gd name="connsiteX3" fmla="*/ 154561 w 191646"/>
                    <a:gd name="connsiteY3" fmla="*/ 832919 h 843226"/>
                    <a:gd name="connsiteX4" fmla="*/ 181722 w 191646"/>
                    <a:gd name="connsiteY4" fmla="*/ 769545 h 843226"/>
                    <a:gd name="connsiteX5" fmla="*/ 190775 w 191646"/>
                    <a:gd name="connsiteY5" fmla="*/ 570368 h 843226"/>
                    <a:gd name="connsiteX6" fmla="*/ 190775 w 191646"/>
                    <a:gd name="connsiteY6" fmla="*/ 0 h 843226"/>
                    <a:gd name="connsiteX0" fmla="*/ 653 w 191646"/>
                    <a:gd name="connsiteY0" fmla="*/ 0 h 854992"/>
                    <a:gd name="connsiteX1" fmla="*/ 9706 w 191646"/>
                    <a:gd name="connsiteY1" fmla="*/ 569557 h 854992"/>
                    <a:gd name="connsiteX2" fmla="*/ 45920 w 191646"/>
                    <a:gd name="connsiteY2" fmla="*/ 832918 h 854992"/>
                    <a:gd name="connsiteX3" fmla="*/ 154561 w 191646"/>
                    <a:gd name="connsiteY3" fmla="*/ 832919 h 854992"/>
                    <a:gd name="connsiteX4" fmla="*/ 181722 w 191646"/>
                    <a:gd name="connsiteY4" fmla="*/ 769545 h 854992"/>
                    <a:gd name="connsiteX5" fmla="*/ 190775 w 191646"/>
                    <a:gd name="connsiteY5" fmla="*/ 570368 h 854992"/>
                    <a:gd name="connsiteX6" fmla="*/ 190775 w 191646"/>
                    <a:gd name="connsiteY6" fmla="*/ 0 h 854992"/>
                    <a:gd name="connsiteX0" fmla="*/ 317 w 191310"/>
                    <a:gd name="connsiteY0" fmla="*/ 0 h 854992"/>
                    <a:gd name="connsiteX1" fmla="*/ 9370 w 191310"/>
                    <a:gd name="connsiteY1" fmla="*/ 569557 h 854992"/>
                    <a:gd name="connsiteX2" fmla="*/ 45584 w 191310"/>
                    <a:gd name="connsiteY2" fmla="*/ 832918 h 854992"/>
                    <a:gd name="connsiteX3" fmla="*/ 154225 w 191310"/>
                    <a:gd name="connsiteY3" fmla="*/ 832919 h 854992"/>
                    <a:gd name="connsiteX4" fmla="*/ 181386 w 191310"/>
                    <a:gd name="connsiteY4" fmla="*/ 769545 h 854992"/>
                    <a:gd name="connsiteX5" fmla="*/ 190439 w 191310"/>
                    <a:gd name="connsiteY5" fmla="*/ 570368 h 854992"/>
                    <a:gd name="connsiteX6" fmla="*/ 190439 w 191310"/>
                    <a:gd name="connsiteY6" fmla="*/ 0 h 854992"/>
                    <a:gd name="connsiteX0" fmla="*/ 6419 w 183764"/>
                    <a:gd name="connsiteY0" fmla="*/ 0 h 854992"/>
                    <a:gd name="connsiteX1" fmla="*/ 1824 w 183764"/>
                    <a:gd name="connsiteY1" fmla="*/ 569557 h 854992"/>
                    <a:gd name="connsiteX2" fmla="*/ 38038 w 183764"/>
                    <a:gd name="connsiteY2" fmla="*/ 832918 h 854992"/>
                    <a:gd name="connsiteX3" fmla="*/ 146679 w 183764"/>
                    <a:gd name="connsiteY3" fmla="*/ 832919 h 854992"/>
                    <a:gd name="connsiteX4" fmla="*/ 173840 w 183764"/>
                    <a:gd name="connsiteY4" fmla="*/ 769545 h 854992"/>
                    <a:gd name="connsiteX5" fmla="*/ 182893 w 183764"/>
                    <a:gd name="connsiteY5" fmla="*/ 570368 h 854992"/>
                    <a:gd name="connsiteX6" fmla="*/ 182893 w 183764"/>
                    <a:gd name="connsiteY6" fmla="*/ 0 h 854992"/>
                    <a:gd name="connsiteX0" fmla="*/ 5221 w 182566"/>
                    <a:gd name="connsiteY0" fmla="*/ 0 h 834318"/>
                    <a:gd name="connsiteX1" fmla="*/ 626 w 182566"/>
                    <a:gd name="connsiteY1" fmla="*/ 569557 h 834318"/>
                    <a:gd name="connsiteX2" fmla="*/ 16369 w 182566"/>
                    <a:gd name="connsiteY2" fmla="*/ 791975 h 834318"/>
                    <a:gd name="connsiteX3" fmla="*/ 145481 w 182566"/>
                    <a:gd name="connsiteY3" fmla="*/ 832919 h 834318"/>
                    <a:gd name="connsiteX4" fmla="*/ 172642 w 182566"/>
                    <a:gd name="connsiteY4" fmla="*/ 769545 h 834318"/>
                    <a:gd name="connsiteX5" fmla="*/ 181695 w 182566"/>
                    <a:gd name="connsiteY5" fmla="*/ 570368 h 834318"/>
                    <a:gd name="connsiteX6" fmla="*/ 181695 w 182566"/>
                    <a:gd name="connsiteY6" fmla="*/ 0 h 834318"/>
                    <a:gd name="connsiteX0" fmla="*/ 5058 w 182403"/>
                    <a:gd name="connsiteY0" fmla="*/ 0 h 834318"/>
                    <a:gd name="connsiteX1" fmla="*/ 463 w 182403"/>
                    <a:gd name="connsiteY1" fmla="*/ 569557 h 834318"/>
                    <a:gd name="connsiteX2" fmla="*/ 16206 w 182403"/>
                    <a:gd name="connsiteY2" fmla="*/ 791975 h 834318"/>
                    <a:gd name="connsiteX3" fmla="*/ 97551 w 182403"/>
                    <a:gd name="connsiteY3" fmla="*/ 832919 h 834318"/>
                    <a:gd name="connsiteX4" fmla="*/ 172479 w 182403"/>
                    <a:gd name="connsiteY4" fmla="*/ 769545 h 834318"/>
                    <a:gd name="connsiteX5" fmla="*/ 181532 w 182403"/>
                    <a:gd name="connsiteY5" fmla="*/ 570368 h 834318"/>
                    <a:gd name="connsiteX6" fmla="*/ 181532 w 182403"/>
                    <a:gd name="connsiteY6" fmla="*/ 0 h 834318"/>
                    <a:gd name="connsiteX0" fmla="*/ 5058 w 182403"/>
                    <a:gd name="connsiteY0" fmla="*/ 0 h 832923"/>
                    <a:gd name="connsiteX1" fmla="*/ 463 w 182403"/>
                    <a:gd name="connsiteY1" fmla="*/ 569557 h 832923"/>
                    <a:gd name="connsiteX2" fmla="*/ 16206 w 182403"/>
                    <a:gd name="connsiteY2" fmla="*/ 771503 h 832923"/>
                    <a:gd name="connsiteX3" fmla="*/ 97551 w 182403"/>
                    <a:gd name="connsiteY3" fmla="*/ 832919 h 832923"/>
                    <a:gd name="connsiteX4" fmla="*/ 172479 w 182403"/>
                    <a:gd name="connsiteY4" fmla="*/ 769545 h 832923"/>
                    <a:gd name="connsiteX5" fmla="*/ 181532 w 182403"/>
                    <a:gd name="connsiteY5" fmla="*/ 570368 h 832923"/>
                    <a:gd name="connsiteX6" fmla="*/ 181532 w 182403"/>
                    <a:gd name="connsiteY6" fmla="*/ 0 h 83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403" h="832923">
                      <a:moveTo>
                        <a:pt x="5058" y="0"/>
                      </a:moveTo>
                      <a:cubicBezTo>
                        <a:pt x="2794" y="296501"/>
                        <a:pt x="-1395" y="440973"/>
                        <a:pt x="463" y="569557"/>
                      </a:cubicBezTo>
                      <a:cubicBezTo>
                        <a:pt x="2321" y="698141"/>
                        <a:pt x="25" y="727609"/>
                        <a:pt x="16206" y="771503"/>
                      </a:cubicBezTo>
                      <a:cubicBezTo>
                        <a:pt x="32387" y="815397"/>
                        <a:pt x="71506" y="833245"/>
                        <a:pt x="97551" y="832919"/>
                      </a:cubicBezTo>
                      <a:cubicBezTo>
                        <a:pt x="123596" y="832593"/>
                        <a:pt x="158482" y="813303"/>
                        <a:pt x="172479" y="769545"/>
                      </a:cubicBezTo>
                      <a:cubicBezTo>
                        <a:pt x="186476" y="725787"/>
                        <a:pt x="180023" y="698625"/>
                        <a:pt x="181532" y="570368"/>
                      </a:cubicBezTo>
                      <a:cubicBezTo>
                        <a:pt x="183041" y="442111"/>
                        <a:pt x="182286" y="221055"/>
                        <a:pt x="181532" y="0"/>
                      </a:cubicBezTo>
                    </a:path>
                  </a:pathLst>
                </a:custGeom>
                <a:noFill/>
                <a:ln w="15875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62" name="Freeform 161"/>
                <p:cNvSpPr/>
                <p:nvPr/>
              </p:nvSpPr>
              <p:spPr bwMode="auto">
                <a:xfrm rot="-3900000">
                  <a:off x="2389584" y="1320020"/>
                  <a:ext cx="52440" cy="447973"/>
                </a:xfrm>
                <a:custGeom>
                  <a:avLst/>
                  <a:gdLst>
                    <a:gd name="connsiteX0" fmla="*/ 1711 w 192704"/>
                    <a:gd name="connsiteY0" fmla="*/ 0 h 849684"/>
                    <a:gd name="connsiteX1" fmla="*/ 10764 w 192704"/>
                    <a:gd name="connsiteY1" fmla="*/ 733331 h 849684"/>
                    <a:gd name="connsiteX2" fmla="*/ 83192 w 192704"/>
                    <a:gd name="connsiteY2" fmla="*/ 841972 h 849684"/>
                    <a:gd name="connsiteX3" fmla="*/ 155619 w 192704"/>
                    <a:gd name="connsiteY3" fmla="*/ 832919 h 849684"/>
                    <a:gd name="connsiteX4" fmla="*/ 182780 w 192704"/>
                    <a:gd name="connsiteY4" fmla="*/ 769545 h 849684"/>
                    <a:gd name="connsiteX5" fmla="*/ 191833 w 192704"/>
                    <a:gd name="connsiteY5" fmla="*/ 570368 h 849684"/>
                    <a:gd name="connsiteX6" fmla="*/ 191833 w 192704"/>
                    <a:gd name="connsiteY6" fmla="*/ 0 h 849684"/>
                    <a:gd name="connsiteX0" fmla="*/ 653 w 191646"/>
                    <a:gd name="connsiteY0" fmla="*/ 0 h 843226"/>
                    <a:gd name="connsiteX1" fmla="*/ 9706 w 191646"/>
                    <a:gd name="connsiteY1" fmla="*/ 733331 h 843226"/>
                    <a:gd name="connsiteX2" fmla="*/ 45920 w 191646"/>
                    <a:gd name="connsiteY2" fmla="*/ 832918 h 843226"/>
                    <a:gd name="connsiteX3" fmla="*/ 154561 w 191646"/>
                    <a:gd name="connsiteY3" fmla="*/ 832919 h 843226"/>
                    <a:gd name="connsiteX4" fmla="*/ 181722 w 191646"/>
                    <a:gd name="connsiteY4" fmla="*/ 769545 h 843226"/>
                    <a:gd name="connsiteX5" fmla="*/ 190775 w 191646"/>
                    <a:gd name="connsiteY5" fmla="*/ 570368 h 843226"/>
                    <a:gd name="connsiteX6" fmla="*/ 190775 w 191646"/>
                    <a:gd name="connsiteY6" fmla="*/ 0 h 843226"/>
                    <a:gd name="connsiteX0" fmla="*/ 653 w 191646"/>
                    <a:gd name="connsiteY0" fmla="*/ 0 h 854992"/>
                    <a:gd name="connsiteX1" fmla="*/ 9706 w 191646"/>
                    <a:gd name="connsiteY1" fmla="*/ 569557 h 854992"/>
                    <a:gd name="connsiteX2" fmla="*/ 45920 w 191646"/>
                    <a:gd name="connsiteY2" fmla="*/ 832918 h 854992"/>
                    <a:gd name="connsiteX3" fmla="*/ 154561 w 191646"/>
                    <a:gd name="connsiteY3" fmla="*/ 832919 h 854992"/>
                    <a:gd name="connsiteX4" fmla="*/ 181722 w 191646"/>
                    <a:gd name="connsiteY4" fmla="*/ 769545 h 854992"/>
                    <a:gd name="connsiteX5" fmla="*/ 190775 w 191646"/>
                    <a:gd name="connsiteY5" fmla="*/ 570368 h 854992"/>
                    <a:gd name="connsiteX6" fmla="*/ 190775 w 191646"/>
                    <a:gd name="connsiteY6" fmla="*/ 0 h 854992"/>
                    <a:gd name="connsiteX0" fmla="*/ 317 w 191310"/>
                    <a:gd name="connsiteY0" fmla="*/ 0 h 854992"/>
                    <a:gd name="connsiteX1" fmla="*/ 9370 w 191310"/>
                    <a:gd name="connsiteY1" fmla="*/ 569557 h 854992"/>
                    <a:gd name="connsiteX2" fmla="*/ 45584 w 191310"/>
                    <a:gd name="connsiteY2" fmla="*/ 832918 h 854992"/>
                    <a:gd name="connsiteX3" fmla="*/ 154225 w 191310"/>
                    <a:gd name="connsiteY3" fmla="*/ 832919 h 854992"/>
                    <a:gd name="connsiteX4" fmla="*/ 181386 w 191310"/>
                    <a:gd name="connsiteY4" fmla="*/ 769545 h 854992"/>
                    <a:gd name="connsiteX5" fmla="*/ 190439 w 191310"/>
                    <a:gd name="connsiteY5" fmla="*/ 570368 h 854992"/>
                    <a:gd name="connsiteX6" fmla="*/ 190439 w 191310"/>
                    <a:gd name="connsiteY6" fmla="*/ 0 h 854992"/>
                    <a:gd name="connsiteX0" fmla="*/ 6419 w 183764"/>
                    <a:gd name="connsiteY0" fmla="*/ 0 h 854992"/>
                    <a:gd name="connsiteX1" fmla="*/ 1824 w 183764"/>
                    <a:gd name="connsiteY1" fmla="*/ 569557 h 854992"/>
                    <a:gd name="connsiteX2" fmla="*/ 38038 w 183764"/>
                    <a:gd name="connsiteY2" fmla="*/ 832918 h 854992"/>
                    <a:gd name="connsiteX3" fmla="*/ 146679 w 183764"/>
                    <a:gd name="connsiteY3" fmla="*/ 832919 h 854992"/>
                    <a:gd name="connsiteX4" fmla="*/ 173840 w 183764"/>
                    <a:gd name="connsiteY4" fmla="*/ 769545 h 854992"/>
                    <a:gd name="connsiteX5" fmla="*/ 182893 w 183764"/>
                    <a:gd name="connsiteY5" fmla="*/ 570368 h 854992"/>
                    <a:gd name="connsiteX6" fmla="*/ 182893 w 183764"/>
                    <a:gd name="connsiteY6" fmla="*/ 0 h 854992"/>
                    <a:gd name="connsiteX0" fmla="*/ 5221 w 182566"/>
                    <a:gd name="connsiteY0" fmla="*/ 0 h 834318"/>
                    <a:gd name="connsiteX1" fmla="*/ 626 w 182566"/>
                    <a:gd name="connsiteY1" fmla="*/ 569557 h 834318"/>
                    <a:gd name="connsiteX2" fmla="*/ 16369 w 182566"/>
                    <a:gd name="connsiteY2" fmla="*/ 791975 h 834318"/>
                    <a:gd name="connsiteX3" fmla="*/ 145481 w 182566"/>
                    <a:gd name="connsiteY3" fmla="*/ 832919 h 834318"/>
                    <a:gd name="connsiteX4" fmla="*/ 172642 w 182566"/>
                    <a:gd name="connsiteY4" fmla="*/ 769545 h 834318"/>
                    <a:gd name="connsiteX5" fmla="*/ 181695 w 182566"/>
                    <a:gd name="connsiteY5" fmla="*/ 570368 h 834318"/>
                    <a:gd name="connsiteX6" fmla="*/ 181695 w 182566"/>
                    <a:gd name="connsiteY6" fmla="*/ 0 h 834318"/>
                    <a:gd name="connsiteX0" fmla="*/ 5058 w 182403"/>
                    <a:gd name="connsiteY0" fmla="*/ 0 h 834318"/>
                    <a:gd name="connsiteX1" fmla="*/ 463 w 182403"/>
                    <a:gd name="connsiteY1" fmla="*/ 569557 h 834318"/>
                    <a:gd name="connsiteX2" fmla="*/ 16206 w 182403"/>
                    <a:gd name="connsiteY2" fmla="*/ 791975 h 834318"/>
                    <a:gd name="connsiteX3" fmla="*/ 97551 w 182403"/>
                    <a:gd name="connsiteY3" fmla="*/ 832919 h 834318"/>
                    <a:gd name="connsiteX4" fmla="*/ 172479 w 182403"/>
                    <a:gd name="connsiteY4" fmla="*/ 769545 h 834318"/>
                    <a:gd name="connsiteX5" fmla="*/ 181532 w 182403"/>
                    <a:gd name="connsiteY5" fmla="*/ 570368 h 834318"/>
                    <a:gd name="connsiteX6" fmla="*/ 181532 w 182403"/>
                    <a:gd name="connsiteY6" fmla="*/ 0 h 834318"/>
                    <a:gd name="connsiteX0" fmla="*/ 5058 w 182403"/>
                    <a:gd name="connsiteY0" fmla="*/ 0 h 832923"/>
                    <a:gd name="connsiteX1" fmla="*/ 463 w 182403"/>
                    <a:gd name="connsiteY1" fmla="*/ 569557 h 832923"/>
                    <a:gd name="connsiteX2" fmla="*/ 16206 w 182403"/>
                    <a:gd name="connsiteY2" fmla="*/ 771503 h 832923"/>
                    <a:gd name="connsiteX3" fmla="*/ 97551 w 182403"/>
                    <a:gd name="connsiteY3" fmla="*/ 832919 h 832923"/>
                    <a:gd name="connsiteX4" fmla="*/ 172479 w 182403"/>
                    <a:gd name="connsiteY4" fmla="*/ 769545 h 832923"/>
                    <a:gd name="connsiteX5" fmla="*/ 181532 w 182403"/>
                    <a:gd name="connsiteY5" fmla="*/ 570368 h 832923"/>
                    <a:gd name="connsiteX6" fmla="*/ 181532 w 182403"/>
                    <a:gd name="connsiteY6" fmla="*/ 0 h 83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403" h="832923">
                      <a:moveTo>
                        <a:pt x="5058" y="0"/>
                      </a:moveTo>
                      <a:cubicBezTo>
                        <a:pt x="2794" y="296501"/>
                        <a:pt x="-1395" y="440973"/>
                        <a:pt x="463" y="569557"/>
                      </a:cubicBezTo>
                      <a:cubicBezTo>
                        <a:pt x="2321" y="698141"/>
                        <a:pt x="25" y="727609"/>
                        <a:pt x="16206" y="771503"/>
                      </a:cubicBezTo>
                      <a:cubicBezTo>
                        <a:pt x="32387" y="815397"/>
                        <a:pt x="71506" y="833245"/>
                        <a:pt x="97551" y="832919"/>
                      </a:cubicBezTo>
                      <a:cubicBezTo>
                        <a:pt x="123596" y="832593"/>
                        <a:pt x="158482" y="813303"/>
                        <a:pt x="172479" y="769545"/>
                      </a:cubicBezTo>
                      <a:cubicBezTo>
                        <a:pt x="186476" y="725787"/>
                        <a:pt x="180023" y="698625"/>
                        <a:pt x="181532" y="570368"/>
                      </a:cubicBezTo>
                      <a:cubicBezTo>
                        <a:pt x="183041" y="442111"/>
                        <a:pt x="182286" y="221055"/>
                        <a:pt x="181532" y="0"/>
                      </a:cubicBezTo>
                    </a:path>
                  </a:pathLst>
                </a:custGeom>
                <a:noFill/>
                <a:ln w="15875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63" name="Freeform 162"/>
                <p:cNvSpPr/>
                <p:nvPr/>
              </p:nvSpPr>
              <p:spPr bwMode="auto">
                <a:xfrm rot="11940000">
                  <a:off x="2842476" y="2038276"/>
                  <a:ext cx="69800" cy="538788"/>
                </a:xfrm>
                <a:custGeom>
                  <a:avLst/>
                  <a:gdLst>
                    <a:gd name="connsiteX0" fmla="*/ 1711 w 192704"/>
                    <a:gd name="connsiteY0" fmla="*/ 0 h 849684"/>
                    <a:gd name="connsiteX1" fmla="*/ 10764 w 192704"/>
                    <a:gd name="connsiteY1" fmla="*/ 733331 h 849684"/>
                    <a:gd name="connsiteX2" fmla="*/ 83192 w 192704"/>
                    <a:gd name="connsiteY2" fmla="*/ 841972 h 849684"/>
                    <a:gd name="connsiteX3" fmla="*/ 155619 w 192704"/>
                    <a:gd name="connsiteY3" fmla="*/ 832919 h 849684"/>
                    <a:gd name="connsiteX4" fmla="*/ 182780 w 192704"/>
                    <a:gd name="connsiteY4" fmla="*/ 769545 h 849684"/>
                    <a:gd name="connsiteX5" fmla="*/ 191833 w 192704"/>
                    <a:gd name="connsiteY5" fmla="*/ 570368 h 849684"/>
                    <a:gd name="connsiteX6" fmla="*/ 191833 w 192704"/>
                    <a:gd name="connsiteY6" fmla="*/ 0 h 849684"/>
                    <a:gd name="connsiteX0" fmla="*/ 653 w 191646"/>
                    <a:gd name="connsiteY0" fmla="*/ 0 h 843226"/>
                    <a:gd name="connsiteX1" fmla="*/ 9706 w 191646"/>
                    <a:gd name="connsiteY1" fmla="*/ 733331 h 843226"/>
                    <a:gd name="connsiteX2" fmla="*/ 45920 w 191646"/>
                    <a:gd name="connsiteY2" fmla="*/ 832918 h 843226"/>
                    <a:gd name="connsiteX3" fmla="*/ 154561 w 191646"/>
                    <a:gd name="connsiteY3" fmla="*/ 832919 h 843226"/>
                    <a:gd name="connsiteX4" fmla="*/ 181722 w 191646"/>
                    <a:gd name="connsiteY4" fmla="*/ 769545 h 843226"/>
                    <a:gd name="connsiteX5" fmla="*/ 190775 w 191646"/>
                    <a:gd name="connsiteY5" fmla="*/ 570368 h 843226"/>
                    <a:gd name="connsiteX6" fmla="*/ 190775 w 191646"/>
                    <a:gd name="connsiteY6" fmla="*/ 0 h 843226"/>
                    <a:gd name="connsiteX0" fmla="*/ 653 w 191646"/>
                    <a:gd name="connsiteY0" fmla="*/ 0 h 854992"/>
                    <a:gd name="connsiteX1" fmla="*/ 9706 w 191646"/>
                    <a:gd name="connsiteY1" fmla="*/ 569557 h 854992"/>
                    <a:gd name="connsiteX2" fmla="*/ 45920 w 191646"/>
                    <a:gd name="connsiteY2" fmla="*/ 832918 h 854992"/>
                    <a:gd name="connsiteX3" fmla="*/ 154561 w 191646"/>
                    <a:gd name="connsiteY3" fmla="*/ 832919 h 854992"/>
                    <a:gd name="connsiteX4" fmla="*/ 181722 w 191646"/>
                    <a:gd name="connsiteY4" fmla="*/ 769545 h 854992"/>
                    <a:gd name="connsiteX5" fmla="*/ 190775 w 191646"/>
                    <a:gd name="connsiteY5" fmla="*/ 570368 h 854992"/>
                    <a:gd name="connsiteX6" fmla="*/ 190775 w 191646"/>
                    <a:gd name="connsiteY6" fmla="*/ 0 h 854992"/>
                    <a:gd name="connsiteX0" fmla="*/ 317 w 191310"/>
                    <a:gd name="connsiteY0" fmla="*/ 0 h 854992"/>
                    <a:gd name="connsiteX1" fmla="*/ 9370 w 191310"/>
                    <a:gd name="connsiteY1" fmla="*/ 569557 h 854992"/>
                    <a:gd name="connsiteX2" fmla="*/ 45584 w 191310"/>
                    <a:gd name="connsiteY2" fmla="*/ 832918 h 854992"/>
                    <a:gd name="connsiteX3" fmla="*/ 154225 w 191310"/>
                    <a:gd name="connsiteY3" fmla="*/ 832919 h 854992"/>
                    <a:gd name="connsiteX4" fmla="*/ 181386 w 191310"/>
                    <a:gd name="connsiteY4" fmla="*/ 769545 h 854992"/>
                    <a:gd name="connsiteX5" fmla="*/ 190439 w 191310"/>
                    <a:gd name="connsiteY5" fmla="*/ 570368 h 854992"/>
                    <a:gd name="connsiteX6" fmla="*/ 190439 w 191310"/>
                    <a:gd name="connsiteY6" fmla="*/ 0 h 854992"/>
                    <a:gd name="connsiteX0" fmla="*/ 6419 w 183764"/>
                    <a:gd name="connsiteY0" fmla="*/ 0 h 854992"/>
                    <a:gd name="connsiteX1" fmla="*/ 1824 w 183764"/>
                    <a:gd name="connsiteY1" fmla="*/ 569557 h 854992"/>
                    <a:gd name="connsiteX2" fmla="*/ 38038 w 183764"/>
                    <a:gd name="connsiteY2" fmla="*/ 832918 h 854992"/>
                    <a:gd name="connsiteX3" fmla="*/ 146679 w 183764"/>
                    <a:gd name="connsiteY3" fmla="*/ 832919 h 854992"/>
                    <a:gd name="connsiteX4" fmla="*/ 173840 w 183764"/>
                    <a:gd name="connsiteY4" fmla="*/ 769545 h 854992"/>
                    <a:gd name="connsiteX5" fmla="*/ 182893 w 183764"/>
                    <a:gd name="connsiteY5" fmla="*/ 570368 h 854992"/>
                    <a:gd name="connsiteX6" fmla="*/ 182893 w 183764"/>
                    <a:gd name="connsiteY6" fmla="*/ 0 h 854992"/>
                    <a:gd name="connsiteX0" fmla="*/ 5221 w 182566"/>
                    <a:gd name="connsiteY0" fmla="*/ 0 h 834318"/>
                    <a:gd name="connsiteX1" fmla="*/ 626 w 182566"/>
                    <a:gd name="connsiteY1" fmla="*/ 569557 h 834318"/>
                    <a:gd name="connsiteX2" fmla="*/ 16369 w 182566"/>
                    <a:gd name="connsiteY2" fmla="*/ 791975 h 834318"/>
                    <a:gd name="connsiteX3" fmla="*/ 145481 w 182566"/>
                    <a:gd name="connsiteY3" fmla="*/ 832919 h 834318"/>
                    <a:gd name="connsiteX4" fmla="*/ 172642 w 182566"/>
                    <a:gd name="connsiteY4" fmla="*/ 769545 h 834318"/>
                    <a:gd name="connsiteX5" fmla="*/ 181695 w 182566"/>
                    <a:gd name="connsiteY5" fmla="*/ 570368 h 834318"/>
                    <a:gd name="connsiteX6" fmla="*/ 181695 w 182566"/>
                    <a:gd name="connsiteY6" fmla="*/ 0 h 834318"/>
                    <a:gd name="connsiteX0" fmla="*/ 5058 w 182403"/>
                    <a:gd name="connsiteY0" fmla="*/ 0 h 834318"/>
                    <a:gd name="connsiteX1" fmla="*/ 463 w 182403"/>
                    <a:gd name="connsiteY1" fmla="*/ 569557 h 834318"/>
                    <a:gd name="connsiteX2" fmla="*/ 16206 w 182403"/>
                    <a:gd name="connsiteY2" fmla="*/ 791975 h 834318"/>
                    <a:gd name="connsiteX3" fmla="*/ 97551 w 182403"/>
                    <a:gd name="connsiteY3" fmla="*/ 832919 h 834318"/>
                    <a:gd name="connsiteX4" fmla="*/ 172479 w 182403"/>
                    <a:gd name="connsiteY4" fmla="*/ 769545 h 834318"/>
                    <a:gd name="connsiteX5" fmla="*/ 181532 w 182403"/>
                    <a:gd name="connsiteY5" fmla="*/ 570368 h 834318"/>
                    <a:gd name="connsiteX6" fmla="*/ 181532 w 182403"/>
                    <a:gd name="connsiteY6" fmla="*/ 0 h 834318"/>
                    <a:gd name="connsiteX0" fmla="*/ 5058 w 182403"/>
                    <a:gd name="connsiteY0" fmla="*/ 0 h 832923"/>
                    <a:gd name="connsiteX1" fmla="*/ 463 w 182403"/>
                    <a:gd name="connsiteY1" fmla="*/ 569557 h 832923"/>
                    <a:gd name="connsiteX2" fmla="*/ 16206 w 182403"/>
                    <a:gd name="connsiteY2" fmla="*/ 771503 h 832923"/>
                    <a:gd name="connsiteX3" fmla="*/ 97551 w 182403"/>
                    <a:gd name="connsiteY3" fmla="*/ 832919 h 832923"/>
                    <a:gd name="connsiteX4" fmla="*/ 172479 w 182403"/>
                    <a:gd name="connsiteY4" fmla="*/ 769545 h 832923"/>
                    <a:gd name="connsiteX5" fmla="*/ 181532 w 182403"/>
                    <a:gd name="connsiteY5" fmla="*/ 570368 h 832923"/>
                    <a:gd name="connsiteX6" fmla="*/ 181532 w 182403"/>
                    <a:gd name="connsiteY6" fmla="*/ 0 h 83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403" h="832923">
                      <a:moveTo>
                        <a:pt x="5058" y="0"/>
                      </a:moveTo>
                      <a:cubicBezTo>
                        <a:pt x="2794" y="296501"/>
                        <a:pt x="-1395" y="440973"/>
                        <a:pt x="463" y="569557"/>
                      </a:cubicBezTo>
                      <a:cubicBezTo>
                        <a:pt x="2321" y="698141"/>
                        <a:pt x="25" y="727609"/>
                        <a:pt x="16206" y="771503"/>
                      </a:cubicBezTo>
                      <a:cubicBezTo>
                        <a:pt x="32387" y="815397"/>
                        <a:pt x="71506" y="833245"/>
                        <a:pt x="97551" y="832919"/>
                      </a:cubicBezTo>
                      <a:cubicBezTo>
                        <a:pt x="123596" y="832593"/>
                        <a:pt x="158482" y="813303"/>
                        <a:pt x="172479" y="769545"/>
                      </a:cubicBezTo>
                      <a:cubicBezTo>
                        <a:pt x="186476" y="725787"/>
                        <a:pt x="180023" y="698625"/>
                        <a:pt x="181532" y="570368"/>
                      </a:cubicBezTo>
                      <a:cubicBezTo>
                        <a:pt x="183041" y="442111"/>
                        <a:pt x="182286" y="221055"/>
                        <a:pt x="181532" y="0"/>
                      </a:cubicBezTo>
                    </a:path>
                  </a:pathLst>
                </a:custGeom>
                <a:noFill/>
                <a:ln w="15875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3962516" y="2057669"/>
                <a:ext cx="807491" cy="469245"/>
                <a:chOff x="3183234" y="2952797"/>
                <a:chExt cx="807491" cy="469245"/>
              </a:xfrm>
            </p:grpSpPr>
            <p:sp>
              <p:nvSpPr>
                <p:cNvPr id="156" name="Rectangle 155"/>
                <p:cNvSpPr/>
                <p:nvPr/>
              </p:nvSpPr>
              <p:spPr>
                <a:xfrm>
                  <a:off x="3205382" y="3145043"/>
                  <a:ext cx="785343" cy="276999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 prstMaterial="flat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1200" b="1" i="0" dirty="0" smtClean="0">
                      <a:ln w="11430"/>
                      <a:solidFill>
                        <a:srgbClr val="0099CC"/>
                      </a:solidFill>
                      <a:latin typeface="+mn-lt"/>
                    </a:rPr>
                    <a:t>T-tubule</a:t>
                  </a:r>
                  <a:endParaRPr lang="en-US" sz="1200" b="1" i="0" dirty="0">
                    <a:ln w="11430"/>
                    <a:solidFill>
                      <a:srgbClr val="0099CC"/>
                    </a:solidFill>
                    <a:latin typeface="+mn-lt"/>
                  </a:endParaRPr>
                </a:p>
              </p:txBody>
            </p:sp>
            <p:cxnSp>
              <p:nvCxnSpPr>
                <p:cNvPr id="157" name="Straight Arrow Connector 156"/>
                <p:cNvCxnSpPr>
                  <a:endCxn id="160" idx="6"/>
                </p:cNvCxnSpPr>
                <p:nvPr/>
              </p:nvCxnSpPr>
              <p:spPr bwMode="auto">
                <a:xfrm flipH="1" flipV="1">
                  <a:off x="3183234" y="2952797"/>
                  <a:ext cx="394348" cy="236413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6699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</p:grpSp>
        </p:grpSp>
      </p:grpSp>
      <p:grpSp>
        <p:nvGrpSpPr>
          <p:cNvPr id="190" name="Group 189"/>
          <p:cNvGrpSpPr/>
          <p:nvPr/>
        </p:nvGrpSpPr>
        <p:grpSpPr>
          <a:xfrm>
            <a:off x="1284289" y="997957"/>
            <a:ext cx="1399091" cy="1456543"/>
            <a:chOff x="1284289" y="997957"/>
            <a:chExt cx="1399091" cy="1456543"/>
          </a:xfrm>
        </p:grpSpPr>
        <p:cxnSp>
          <p:nvCxnSpPr>
            <p:cNvPr id="191" name="Straight Connector 190"/>
            <p:cNvCxnSpPr>
              <a:stCxn id="67" idx="0"/>
            </p:cNvCxnSpPr>
            <p:nvPr/>
          </p:nvCxnSpPr>
          <p:spPr bwMode="auto">
            <a:xfrm flipV="1">
              <a:off x="1331738" y="997957"/>
              <a:ext cx="1351642" cy="416821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Straight Connector 191"/>
            <p:cNvCxnSpPr/>
            <p:nvPr/>
          </p:nvCxnSpPr>
          <p:spPr bwMode="auto">
            <a:xfrm>
              <a:off x="1284289" y="1865956"/>
              <a:ext cx="1233748" cy="58854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3" name="TextBox 192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Skeletal muscle E-C coupling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294" name="Group 293"/>
          <p:cNvGrpSpPr/>
          <p:nvPr/>
        </p:nvGrpSpPr>
        <p:grpSpPr>
          <a:xfrm>
            <a:off x="205716" y="739607"/>
            <a:ext cx="2031462" cy="1897305"/>
            <a:chOff x="245230" y="2431058"/>
            <a:chExt cx="2031462" cy="1897305"/>
          </a:xfrm>
        </p:grpSpPr>
        <p:grpSp>
          <p:nvGrpSpPr>
            <p:cNvPr id="196" name="Group 195"/>
            <p:cNvGrpSpPr/>
            <p:nvPr/>
          </p:nvGrpSpPr>
          <p:grpSpPr>
            <a:xfrm>
              <a:off x="953213" y="4109466"/>
              <a:ext cx="1217529" cy="218897"/>
              <a:chOff x="2424536" y="3570820"/>
              <a:chExt cx="1540702" cy="276999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2831594" y="3570820"/>
                <a:ext cx="1133644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smtClean="0">
                    <a:ln w="11430"/>
                    <a:solidFill>
                      <a:srgbClr val="0099CC"/>
                    </a:solidFill>
                    <a:latin typeface="+mn-lt"/>
                  </a:rPr>
                  <a:t>Blood vessel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210" name="Straight Arrow Connector 209"/>
              <p:cNvCxnSpPr>
                <a:stCxn id="209" idx="1"/>
                <a:endCxn id="65" idx="4"/>
              </p:cNvCxnSpPr>
              <p:nvPr/>
            </p:nvCxnSpPr>
            <p:spPr bwMode="auto">
              <a:xfrm flipH="1" flipV="1">
                <a:off x="2424536" y="3574456"/>
                <a:ext cx="407058" cy="13486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197" name="Group 196"/>
            <p:cNvGrpSpPr/>
            <p:nvPr/>
          </p:nvGrpSpPr>
          <p:grpSpPr>
            <a:xfrm>
              <a:off x="267163" y="3972246"/>
              <a:ext cx="656265" cy="351875"/>
              <a:chOff x="1620022" y="3520908"/>
              <a:chExt cx="830460" cy="445273"/>
            </a:xfrm>
          </p:grpSpPr>
          <p:sp>
            <p:nvSpPr>
              <p:cNvPr id="207" name="Rectangle 206"/>
              <p:cNvSpPr/>
              <p:nvPr/>
            </p:nvSpPr>
            <p:spPr>
              <a:xfrm>
                <a:off x="1620022" y="3689182"/>
                <a:ext cx="609462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smtClean="0">
                    <a:ln w="11430"/>
                    <a:solidFill>
                      <a:srgbClr val="0099CC"/>
                    </a:solidFill>
                    <a:latin typeface="+mn-lt"/>
                  </a:rPr>
                  <a:t>Nerve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208" name="Straight Arrow Connector 207"/>
              <p:cNvCxnSpPr>
                <a:stCxn id="207" idx="0"/>
                <a:endCxn id="99" idx="2"/>
              </p:cNvCxnSpPr>
              <p:nvPr/>
            </p:nvCxnSpPr>
            <p:spPr bwMode="auto">
              <a:xfrm flipV="1">
                <a:off x="1924754" y="3520908"/>
                <a:ext cx="525728" cy="168274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198" name="Group 197"/>
            <p:cNvGrpSpPr/>
            <p:nvPr/>
          </p:nvGrpSpPr>
          <p:grpSpPr>
            <a:xfrm>
              <a:off x="1213652" y="2585460"/>
              <a:ext cx="1063040" cy="520609"/>
              <a:chOff x="1483866" y="2796410"/>
              <a:chExt cx="1345206" cy="658795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1483866" y="2796410"/>
                <a:ext cx="1345206" cy="474656"/>
                <a:chOff x="2438158" y="3118958"/>
                <a:chExt cx="1345206" cy="474656"/>
              </a:xfrm>
            </p:grpSpPr>
            <p:sp>
              <p:nvSpPr>
                <p:cNvPr id="205" name="Rectangle 204"/>
                <p:cNvSpPr/>
                <p:nvPr/>
              </p:nvSpPr>
              <p:spPr>
                <a:xfrm>
                  <a:off x="2872537" y="3118958"/>
                  <a:ext cx="910827" cy="276999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 prstMaterial="flat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1200" b="1" i="0" dirty="0" err="1" smtClean="0">
                      <a:ln w="11430"/>
                      <a:solidFill>
                        <a:srgbClr val="0099CC"/>
                      </a:solidFill>
                      <a:latin typeface="+mn-lt"/>
                    </a:rPr>
                    <a:t>Myofibres</a:t>
                  </a:r>
                  <a:endParaRPr lang="en-US" sz="1200" b="1" i="0" dirty="0">
                    <a:ln w="11430"/>
                    <a:solidFill>
                      <a:srgbClr val="0099CC"/>
                    </a:solidFill>
                    <a:latin typeface="+mn-lt"/>
                  </a:endParaRPr>
                </a:p>
              </p:txBody>
            </p:sp>
            <p:cxnSp>
              <p:nvCxnSpPr>
                <p:cNvPr id="206" name="Straight Arrow Connector 205"/>
                <p:cNvCxnSpPr/>
                <p:nvPr/>
              </p:nvCxnSpPr>
              <p:spPr bwMode="auto">
                <a:xfrm flipH="1">
                  <a:off x="2438158" y="3426034"/>
                  <a:ext cx="548498" cy="167580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6699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</p:grpSp>
          <p:cxnSp>
            <p:nvCxnSpPr>
              <p:cNvPr id="204" name="Straight Arrow Connector 203"/>
              <p:cNvCxnSpPr/>
              <p:nvPr/>
            </p:nvCxnSpPr>
            <p:spPr bwMode="auto">
              <a:xfrm flipH="1">
                <a:off x="1907298" y="3103486"/>
                <a:ext cx="125066" cy="35171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199" name="Group 198"/>
            <p:cNvGrpSpPr/>
            <p:nvPr/>
          </p:nvGrpSpPr>
          <p:grpSpPr>
            <a:xfrm>
              <a:off x="1274859" y="3817744"/>
              <a:ext cx="949092" cy="222587"/>
              <a:chOff x="2155475" y="3457276"/>
              <a:chExt cx="1201013" cy="281669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2529019" y="3487125"/>
                <a:ext cx="827469" cy="2518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smtClean="0">
                    <a:ln w="11430"/>
                    <a:solidFill>
                      <a:srgbClr val="0099CC"/>
                    </a:solidFill>
                    <a:latin typeface="+mn-lt"/>
                  </a:rPr>
                  <a:t>Myofibril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202" name="Straight Arrow Connector 201"/>
              <p:cNvCxnSpPr>
                <a:stCxn id="201" idx="1"/>
                <a:endCxn id="121" idx="4"/>
              </p:cNvCxnSpPr>
              <p:nvPr/>
            </p:nvCxnSpPr>
            <p:spPr bwMode="auto">
              <a:xfrm flipH="1" flipV="1">
                <a:off x="2155475" y="3457276"/>
                <a:ext cx="373543" cy="15576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sp>
          <p:nvSpPr>
            <p:cNvPr id="200" name="Rectangle 199"/>
            <p:cNvSpPr/>
            <p:nvPr/>
          </p:nvSpPr>
          <p:spPr>
            <a:xfrm>
              <a:off x="245230" y="2431058"/>
              <a:ext cx="1530503" cy="2067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100" b="1" i="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lt"/>
                </a:rPr>
                <a:t>TRANSVERSE SECTION</a:t>
              </a:r>
              <a:endParaRPr lang="en-US" sz="1100" b="1" i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067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4809 -2.59259E-6 L 0.07605 -2.59259E-6 L 0.07605 0.26227 L 0.07917 0.2794 L 0.08646 0.29005 L 0.09202 0.29121 L 0.10087 0.28472 L 0.10556 0.27084 L 0.10556 0.26019 L 0.10469 0.16898 " pathEditMode="relative" rAng="0" ptsTypes="AAAAAAAAAAA">
                                      <p:cBhvr>
                                        <p:cTn id="96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1456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3.05556E-6 0.00185 L -0.04982 -0.00532 L -0.04982 -0.04977 L -0.0276 -0.06736 L 0.01181 -0.10046 " pathEditMode="relative" rAng="0" ptsTypes="AAAAA">
                                      <p:cBhvr>
                                        <p:cTn id="1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" y="-5116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1094 0.00972 L -0.04636 0.02176 L -0.06024 0.02176 L -0.06094 0.07546 L -0.0533 0.11435 " pathEditMode="relative" rAng="0" ptsTypes="AAAAA">
                                      <p:cBhvr>
                                        <p:cTn id="1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5231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094 0.00973 L -0.04983 0.00047 L -0.07691 -0.00046 L -0.079 0.03565 L -0.03733 0.09954 " pathEditMode="relative" rAng="0" ptsTypes="AAAAA">
                                      <p:cBhvr>
                                        <p:cTn id="1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398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094 0.00972 L -0.05451 0.05416 L -0.08507 0.05972 L -0.10174 0.12546 L -0.08924 0.19213 " pathEditMode="relative" rAng="0" ptsTypes="AAAAA">
                                      <p:cBhvr>
                                        <p:cTn id="1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912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1094 0.00972 L -0.05486 0.00417 L -0.07691 -0.00046 L -0.09375 -0.05972 L -0.08473 -0.10324 " pathEditMode="relative" rAng="0" ptsTypes="AAAAA">
                                      <p:cBhvr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185 L 0.04948 0.00185 L 0.21059 0.00069 L 0.20851 0.20139 L 0.20955 0.27407 L 0.21962 0.29167 L 0.23386 0.29028 L 0.24098 0.27153 L 0.24098 0.2 L 0.24184 0.00069 L 0.31598 -0.00046 " pathEditMode="relative" rAng="0" ptsTypes="AAAAAAAAAAA">
                                      <p:cBhvr>
                                        <p:cTn id="134" dur="6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14375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6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8" grpId="2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Cardiac muscle: E-C coupling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51520" y="2697798"/>
            <a:ext cx="4248472" cy="3899554"/>
          </a:xfrm>
          <a:prstGeom prst="rect">
            <a:avLst/>
          </a:prstGeom>
          <a:solidFill>
            <a:schemeClr val="accent1">
              <a:lumMod val="60000"/>
              <a:lumOff val="40000"/>
              <a:alpha val="15000"/>
            </a:schemeClr>
          </a:solidFill>
          <a:ln w="952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>EXTRACELLULAR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endParaRPr lang="en-GB" sz="1400" i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GB" sz="140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INTRACELLULAR</a:t>
            </a: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666481" y="4489484"/>
            <a:ext cx="1368152" cy="874379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31750" cap="flat" cmpd="dbl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1520" y="3697396"/>
            <a:ext cx="4248472" cy="2008909"/>
            <a:chOff x="323528" y="3813289"/>
            <a:chExt cx="4248472" cy="2008909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323528" y="3813289"/>
              <a:ext cx="850824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H="1">
              <a:off x="1167037" y="3813289"/>
              <a:ext cx="8384" cy="1791816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455069" y="3813289"/>
              <a:ext cx="8384" cy="1791816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3399285" y="3813289"/>
              <a:ext cx="8384" cy="1791816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>
              <a:off x="3682251" y="3813289"/>
              <a:ext cx="8384" cy="1791816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462384" y="3813289"/>
              <a:ext cx="1944216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693953" y="3813289"/>
              <a:ext cx="878047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Arc 12"/>
            <p:cNvSpPr/>
            <p:nvPr/>
          </p:nvSpPr>
          <p:spPr bwMode="auto">
            <a:xfrm rot="5400000">
              <a:off x="1095029" y="5462158"/>
              <a:ext cx="432048" cy="288032"/>
            </a:xfrm>
            <a:prstGeom prst="arc">
              <a:avLst>
                <a:gd name="adj1" fmla="val 16200000"/>
                <a:gd name="adj2" fmla="val 5470114"/>
              </a:avLst>
            </a:prstGeom>
            <a:noFill/>
            <a:ln w="19050" cap="flat" cmpd="dbl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4" name="Arc 13"/>
            <p:cNvSpPr/>
            <p:nvPr/>
          </p:nvSpPr>
          <p:spPr bwMode="auto">
            <a:xfrm rot="5400000">
              <a:off x="3327277" y="5462158"/>
              <a:ext cx="432048" cy="288032"/>
            </a:xfrm>
            <a:prstGeom prst="arc">
              <a:avLst>
                <a:gd name="adj1" fmla="val 16200000"/>
                <a:gd name="adj2" fmla="val 5470114"/>
              </a:avLst>
            </a:prstGeom>
            <a:noFill/>
            <a:ln w="19050" cap="flat" cmpd="dbl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15" name="Freeform 14"/>
          <p:cNvSpPr/>
          <p:nvPr/>
        </p:nvSpPr>
        <p:spPr bwMode="auto">
          <a:xfrm rot="16200000">
            <a:off x="1289015" y="4591703"/>
            <a:ext cx="200751" cy="359642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 rot="16200000">
            <a:off x="1276356" y="4929367"/>
            <a:ext cx="200751" cy="359642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 rot="5400000">
            <a:off x="3211965" y="4533802"/>
            <a:ext cx="200751" cy="359642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 rot="5400000">
            <a:off x="3209940" y="4940000"/>
            <a:ext cx="200751" cy="359642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82264" y="3661178"/>
            <a:ext cx="82554" cy="9707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 rot="5095606">
            <a:off x="1571231" y="4581869"/>
            <a:ext cx="221366" cy="180246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  <a:gd name="connsiteX0" fmla="*/ 194408 w 901681"/>
              <a:gd name="connsiteY0" fmla="*/ 10103 h 829726"/>
              <a:gd name="connsiteX1" fmla="*/ 33987 w 901681"/>
              <a:gd name="connsiteY1" fmla="*/ 748040 h 829726"/>
              <a:gd name="connsiteX2" fmla="*/ 755882 w 901681"/>
              <a:gd name="connsiteY2" fmla="*/ 731998 h 829726"/>
              <a:gd name="connsiteX3" fmla="*/ 868899 w 901681"/>
              <a:gd name="connsiteY3" fmla="*/ 346499 h 829726"/>
              <a:gd name="connsiteX4" fmla="*/ 194408 w 901681"/>
              <a:gd name="connsiteY4" fmla="*/ 10103 h 829726"/>
              <a:gd name="connsiteX0" fmla="*/ 63531 w 1066288"/>
              <a:gd name="connsiteY0" fmla="*/ 56059 h 502435"/>
              <a:gd name="connsiteX1" fmla="*/ 176550 w 1066288"/>
              <a:gd name="connsiteY1" fmla="*/ 442878 h 502435"/>
              <a:gd name="connsiteX2" fmla="*/ 898445 w 1066288"/>
              <a:gd name="connsiteY2" fmla="*/ 426836 h 502435"/>
              <a:gd name="connsiteX3" fmla="*/ 1011462 w 1066288"/>
              <a:gd name="connsiteY3" fmla="*/ 41337 h 502435"/>
              <a:gd name="connsiteX4" fmla="*/ 63531 w 1066288"/>
              <a:gd name="connsiteY4" fmla="*/ 56059 h 502435"/>
              <a:gd name="connsiteX0" fmla="*/ 54855 w 975505"/>
              <a:gd name="connsiteY0" fmla="*/ 32126 h 478502"/>
              <a:gd name="connsiteX1" fmla="*/ 167874 w 975505"/>
              <a:gd name="connsiteY1" fmla="*/ 418945 h 478502"/>
              <a:gd name="connsiteX2" fmla="*/ 889769 w 975505"/>
              <a:gd name="connsiteY2" fmla="*/ 402903 h 478502"/>
              <a:gd name="connsiteX3" fmla="*/ 885597 w 975505"/>
              <a:gd name="connsiteY3" fmla="*/ 64218 h 478502"/>
              <a:gd name="connsiteX4" fmla="*/ 54855 w 975505"/>
              <a:gd name="connsiteY4" fmla="*/ 32126 h 478502"/>
              <a:gd name="connsiteX0" fmla="*/ 57749 w 1002403"/>
              <a:gd name="connsiteY0" fmla="*/ 42725 h 489101"/>
              <a:gd name="connsiteX1" fmla="*/ 170768 w 1002403"/>
              <a:gd name="connsiteY1" fmla="*/ 429544 h 489101"/>
              <a:gd name="connsiteX2" fmla="*/ 892663 w 1002403"/>
              <a:gd name="connsiteY2" fmla="*/ 413502 h 489101"/>
              <a:gd name="connsiteX3" fmla="*/ 927556 w 1002403"/>
              <a:gd name="connsiteY3" fmla="*/ 51408 h 489101"/>
              <a:gd name="connsiteX4" fmla="*/ 57749 w 1002403"/>
              <a:gd name="connsiteY4" fmla="*/ 42725 h 48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403" h="489101">
                <a:moveTo>
                  <a:pt x="57749" y="42725"/>
                </a:moveTo>
                <a:cubicBezTo>
                  <a:pt x="-68382" y="105748"/>
                  <a:pt x="31616" y="367748"/>
                  <a:pt x="170768" y="429544"/>
                </a:cubicBezTo>
                <a:cubicBezTo>
                  <a:pt x="309920" y="491340"/>
                  <a:pt x="799084" y="531144"/>
                  <a:pt x="892663" y="413502"/>
                </a:cubicBezTo>
                <a:cubicBezTo>
                  <a:pt x="986242" y="295860"/>
                  <a:pt x="1066708" y="113204"/>
                  <a:pt x="927556" y="51408"/>
                </a:cubicBezTo>
                <a:cubicBezTo>
                  <a:pt x="788404" y="-10388"/>
                  <a:pt x="183880" y="-20298"/>
                  <a:pt x="57749" y="42725"/>
                </a:cubicBezTo>
                <a:close/>
              </a:path>
            </a:pathLst>
          </a:custGeom>
          <a:solidFill>
            <a:schemeClr val="accent1">
              <a:lumMod val="75000"/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 rot="5095606">
            <a:off x="1571230" y="5097208"/>
            <a:ext cx="221366" cy="180246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  <a:gd name="connsiteX0" fmla="*/ 194408 w 901681"/>
              <a:gd name="connsiteY0" fmla="*/ 10103 h 829726"/>
              <a:gd name="connsiteX1" fmla="*/ 33987 w 901681"/>
              <a:gd name="connsiteY1" fmla="*/ 748040 h 829726"/>
              <a:gd name="connsiteX2" fmla="*/ 755882 w 901681"/>
              <a:gd name="connsiteY2" fmla="*/ 731998 h 829726"/>
              <a:gd name="connsiteX3" fmla="*/ 868899 w 901681"/>
              <a:gd name="connsiteY3" fmla="*/ 346499 h 829726"/>
              <a:gd name="connsiteX4" fmla="*/ 194408 w 901681"/>
              <a:gd name="connsiteY4" fmla="*/ 10103 h 829726"/>
              <a:gd name="connsiteX0" fmla="*/ 63531 w 1066288"/>
              <a:gd name="connsiteY0" fmla="*/ 56059 h 502435"/>
              <a:gd name="connsiteX1" fmla="*/ 176550 w 1066288"/>
              <a:gd name="connsiteY1" fmla="*/ 442878 h 502435"/>
              <a:gd name="connsiteX2" fmla="*/ 898445 w 1066288"/>
              <a:gd name="connsiteY2" fmla="*/ 426836 h 502435"/>
              <a:gd name="connsiteX3" fmla="*/ 1011462 w 1066288"/>
              <a:gd name="connsiteY3" fmla="*/ 41337 h 502435"/>
              <a:gd name="connsiteX4" fmla="*/ 63531 w 1066288"/>
              <a:gd name="connsiteY4" fmla="*/ 56059 h 502435"/>
              <a:gd name="connsiteX0" fmla="*/ 54855 w 975505"/>
              <a:gd name="connsiteY0" fmla="*/ 32126 h 478502"/>
              <a:gd name="connsiteX1" fmla="*/ 167874 w 975505"/>
              <a:gd name="connsiteY1" fmla="*/ 418945 h 478502"/>
              <a:gd name="connsiteX2" fmla="*/ 889769 w 975505"/>
              <a:gd name="connsiteY2" fmla="*/ 402903 h 478502"/>
              <a:gd name="connsiteX3" fmla="*/ 885597 w 975505"/>
              <a:gd name="connsiteY3" fmla="*/ 64218 h 478502"/>
              <a:gd name="connsiteX4" fmla="*/ 54855 w 975505"/>
              <a:gd name="connsiteY4" fmla="*/ 32126 h 478502"/>
              <a:gd name="connsiteX0" fmla="*/ 57749 w 1002403"/>
              <a:gd name="connsiteY0" fmla="*/ 42725 h 489101"/>
              <a:gd name="connsiteX1" fmla="*/ 170768 w 1002403"/>
              <a:gd name="connsiteY1" fmla="*/ 429544 h 489101"/>
              <a:gd name="connsiteX2" fmla="*/ 892663 w 1002403"/>
              <a:gd name="connsiteY2" fmla="*/ 413502 h 489101"/>
              <a:gd name="connsiteX3" fmla="*/ 927556 w 1002403"/>
              <a:gd name="connsiteY3" fmla="*/ 51408 h 489101"/>
              <a:gd name="connsiteX4" fmla="*/ 57749 w 1002403"/>
              <a:gd name="connsiteY4" fmla="*/ 42725 h 48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403" h="489101">
                <a:moveTo>
                  <a:pt x="57749" y="42725"/>
                </a:moveTo>
                <a:cubicBezTo>
                  <a:pt x="-68382" y="105748"/>
                  <a:pt x="31616" y="367748"/>
                  <a:pt x="170768" y="429544"/>
                </a:cubicBezTo>
                <a:cubicBezTo>
                  <a:pt x="309920" y="491340"/>
                  <a:pt x="799084" y="531144"/>
                  <a:pt x="892663" y="413502"/>
                </a:cubicBezTo>
                <a:cubicBezTo>
                  <a:pt x="986242" y="295860"/>
                  <a:pt x="1066708" y="113204"/>
                  <a:pt x="927556" y="51408"/>
                </a:cubicBezTo>
                <a:cubicBezTo>
                  <a:pt x="788404" y="-10388"/>
                  <a:pt x="183880" y="-20298"/>
                  <a:pt x="57749" y="42725"/>
                </a:cubicBezTo>
                <a:close/>
              </a:path>
            </a:pathLst>
          </a:custGeom>
          <a:solidFill>
            <a:schemeClr val="accent1">
              <a:lumMod val="75000"/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 rot="16200000">
            <a:off x="2906698" y="4552101"/>
            <a:ext cx="221366" cy="180246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  <a:gd name="connsiteX0" fmla="*/ 194408 w 901681"/>
              <a:gd name="connsiteY0" fmla="*/ 10103 h 829726"/>
              <a:gd name="connsiteX1" fmla="*/ 33987 w 901681"/>
              <a:gd name="connsiteY1" fmla="*/ 748040 h 829726"/>
              <a:gd name="connsiteX2" fmla="*/ 755882 w 901681"/>
              <a:gd name="connsiteY2" fmla="*/ 731998 h 829726"/>
              <a:gd name="connsiteX3" fmla="*/ 868899 w 901681"/>
              <a:gd name="connsiteY3" fmla="*/ 346499 h 829726"/>
              <a:gd name="connsiteX4" fmla="*/ 194408 w 901681"/>
              <a:gd name="connsiteY4" fmla="*/ 10103 h 829726"/>
              <a:gd name="connsiteX0" fmla="*/ 63531 w 1066288"/>
              <a:gd name="connsiteY0" fmla="*/ 56059 h 502435"/>
              <a:gd name="connsiteX1" fmla="*/ 176550 w 1066288"/>
              <a:gd name="connsiteY1" fmla="*/ 442878 h 502435"/>
              <a:gd name="connsiteX2" fmla="*/ 898445 w 1066288"/>
              <a:gd name="connsiteY2" fmla="*/ 426836 h 502435"/>
              <a:gd name="connsiteX3" fmla="*/ 1011462 w 1066288"/>
              <a:gd name="connsiteY3" fmla="*/ 41337 h 502435"/>
              <a:gd name="connsiteX4" fmla="*/ 63531 w 1066288"/>
              <a:gd name="connsiteY4" fmla="*/ 56059 h 502435"/>
              <a:gd name="connsiteX0" fmla="*/ 54855 w 975505"/>
              <a:gd name="connsiteY0" fmla="*/ 32126 h 478502"/>
              <a:gd name="connsiteX1" fmla="*/ 167874 w 975505"/>
              <a:gd name="connsiteY1" fmla="*/ 418945 h 478502"/>
              <a:gd name="connsiteX2" fmla="*/ 889769 w 975505"/>
              <a:gd name="connsiteY2" fmla="*/ 402903 h 478502"/>
              <a:gd name="connsiteX3" fmla="*/ 885597 w 975505"/>
              <a:gd name="connsiteY3" fmla="*/ 64218 h 478502"/>
              <a:gd name="connsiteX4" fmla="*/ 54855 w 975505"/>
              <a:gd name="connsiteY4" fmla="*/ 32126 h 478502"/>
              <a:gd name="connsiteX0" fmla="*/ 57749 w 1002403"/>
              <a:gd name="connsiteY0" fmla="*/ 42725 h 489101"/>
              <a:gd name="connsiteX1" fmla="*/ 170768 w 1002403"/>
              <a:gd name="connsiteY1" fmla="*/ 429544 h 489101"/>
              <a:gd name="connsiteX2" fmla="*/ 892663 w 1002403"/>
              <a:gd name="connsiteY2" fmla="*/ 413502 h 489101"/>
              <a:gd name="connsiteX3" fmla="*/ 927556 w 1002403"/>
              <a:gd name="connsiteY3" fmla="*/ 51408 h 489101"/>
              <a:gd name="connsiteX4" fmla="*/ 57749 w 1002403"/>
              <a:gd name="connsiteY4" fmla="*/ 42725 h 48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403" h="489101">
                <a:moveTo>
                  <a:pt x="57749" y="42725"/>
                </a:moveTo>
                <a:cubicBezTo>
                  <a:pt x="-68382" y="105748"/>
                  <a:pt x="31616" y="367748"/>
                  <a:pt x="170768" y="429544"/>
                </a:cubicBezTo>
                <a:cubicBezTo>
                  <a:pt x="309920" y="491340"/>
                  <a:pt x="799084" y="531144"/>
                  <a:pt x="892663" y="413502"/>
                </a:cubicBezTo>
                <a:cubicBezTo>
                  <a:pt x="986242" y="295860"/>
                  <a:pt x="1066708" y="113204"/>
                  <a:pt x="927556" y="51408"/>
                </a:cubicBezTo>
                <a:cubicBezTo>
                  <a:pt x="788404" y="-10388"/>
                  <a:pt x="183880" y="-20298"/>
                  <a:pt x="57749" y="42725"/>
                </a:cubicBezTo>
                <a:close/>
              </a:path>
            </a:pathLst>
          </a:custGeom>
          <a:solidFill>
            <a:schemeClr val="accent1">
              <a:lumMod val="75000"/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 rot="16200000">
            <a:off x="2912954" y="5113370"/>
            <a:ext cx="221366" cy="180246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  <a:gd name="connsiteX0" fmla="*/ 194408 w 901681"/>
              <a:gd name="connsiteY0" fmla="*/ 10103 h 829726"/>
              <a:gd name="connsiteX1" fmla="*/ 33987 w 901681"/>
              <a:gd name="connsiteY1" fmla="*/ 748040 h 829726"/>
              <a:gd name="connsiteX2" fmla="*/ 755882 w 901681"/>
              <a:gd name="connsiteY2" fmla="*/ 731998 h 829726"/>
              <a:gd name="connsiteX3" fmla="*/ 868899 w 901681"/>
              <a:gd name="connsiteY3" fmla="*/ 346499 h 829726"/>
              <a:gd name="connsiteX4" fmla="*/ 194408 w 901681"/>
              <a:gd name="connsiteY4" fmla="*/ 10103 h 829726"/>
              <a:gd name="connsiteX0" fmla="*/ 63531 w 1066288"/>
              <a:gd name="connsiteY0" fmla="*/ 56059 h 502435"/>
              <a:gd name="connsiteX1" fmla="*/ 176550 w 1066288"/>
              <a:gd name="connsiteY1" fmla="*/ 442878 h 502435"/>
              <a:gd name="connsiteX2" fmla="*/ 898445 w 1066288"/>
              <a:gd name="connsiteY2" fmla="*/ 426836 h 502435"/>
              <a:gd name="connsiteX3" fmla="*/ 1011462 w 1066288"/>
              <a:gd name="connsiteY3" fmla="*/ 41337 h 502435"/>
              <a:gd name="connsiteX4" fmla="*/ 63531 w 1066288"/>
              <a:gd name="connsiteY4" fmla="*/ 56059 h 502435"/>
              <a:gd name="connsiteX0" fmla="*/ 54855 w 975505"/>
              <a:gd name="connsiteY0" fmla="*/ 32126 h 478502"/>
              <a:gd name="connsiteX1" fmla="*/ 167874 w 975505"/>
              <a:gd name="connsiteY1" fmla="*/ 418945 h 478502"/>
              <a:gd name="connsiteX2" fmla="*/ 889769 w 975505"/>
              <a:gd name="connsiteY2" fmla="*/ 402903 h 478502"/>
              <a:gd name="connsiteX3" fmla="*/ 885597 w 975505"/>
              <a:gd name="connsiteY3" fmla="*/ 64218 h 478502"/>
              <a:gd name="connsiteX4" fmla="*/ 54855 w 975505"/>
              <a:gd name="connsiteY4" fmla="*/ 32126 h 478502"/>
              <a:gd name="connsiteX0" fmla="*/ 57749 w 1002403"/>
              <a:gd name="connsiteY0" fmla="*/ 42725 h 489101"/>
              <a:gd name="connsiteX1" fmla="*/ 170768 w 1002403"/>
              <a:gd name="connsiteY1" fmla="*/ 429544 h 489101"/>
              <a:gd name="connsiteX2" fmla="*/ 892663 w 1002403"/>
              <a:gd name="connsiteY2" fmla="*/ 413502 h 489101"/>
              <a:gd name="connsiteX3" fmla="*/ 927556 w 1002403"/>
              <a:gd name="connsiteY3" fmla="*/ 51408 h 489101"/>
              <a:gd name="connsiteX4" fmla="*/ 57749 w 1002403"/>
              <a:gd name="connsiteY4" fmla="*/ 42725 h 48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403" h="489101">
                <a:moveTo>
                  <a:pt x="57749" y="42725"/>
                </a:moveTo>
                <a:cubicBezTo>
                  <a:pt x="-68382" y="105748"/>
                  <a:pt x="31616" y="367748"/>
                  <a:pt x="170768" y="429544"/>
                </a:cubicBezTo>
                <a:cubicBezTo>
                  <a:pt x="309920" y="491340"/>
                  <a:pt x="799084" y="531144"/>
                  <a:pt x="892663" y="413502"/>
                </a:cubicBezTo>
                <a:cubicBezTo>
                  <a:pt x="986242" y="295860"/>
                  <a:pt x="1066708" y="113204"/>
                  <a:pt x="927556" y="51408"/>
                </a:cubicBezTo>
                <a:cubicBezTo>
                  <a:pt x="788404" y="-10388"/>
                  <a:pt x="183880" y="-20298"/>
                  <a:pt x="57749" y="42725"/>
                </a:cubicBezTo>
                <a:close/>
              </a:path>
            </a:pathLst>
          </a:custGeom>
          <a:solidFill>
            <a:schemeClr val="accent1">
              <a:lumMod val="75000"/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 rot="16200000">
            <a:off x="1344523" y="4609368"/>
            <a:ext cx="92705" cy="33403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 rot="16200000">
            <a:off x="1334975" y="4945451"/>
            <a:ext cx="92705" cy="33403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 rot="5400000">
            <a:off x="3272252" y="4547610"/>
            <a:ext cx="92705" cy="33403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 rot="5400000">
            <a:off x="3267488" y="4953055"/>
            <a:ext cx="92705" cy="33403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 rot="16200000">
            <a:off x="1640049" y="4592528"/>
            <a:ext cx="91532" cy="17616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  <a:gd name="connsiteX0" fmla="*/ 8679 w 272084"/>
              <a:gd name="connsiteY0" fmla="*/ 53092 h 814426"/>
              <a:gd name="connsiteX1" fmla="*/ 55639 w 272084"/>
              <a:gd name="connsiteY1" fmla="*/ 448941 h 814426"/>
              <a:gd name="connsiteX2" fmla="*/ 8679 w 272084"/>
              <a:gd name="connsiteY2" fmla="*/ 774987 h 814426"/>
              <a:gd name="connsiteX3" fmla="*/ 265353 w 272084"/>
              <a:gd name="connsiteY3" fmla="*/ 774987 h 814426"/>
              <a:gd name="connsiteX4" fmla="*/ 201185 w 272084"/>
              <a:gd name="connsiteY4" fmla="*/ 470187 h 814426"/>
              <a:gd name="connsiteX5" fmla="*/ 244738 w 272084"/>
              <a:gd name="connsiteY5" fmla="*/ 52711 h 814426"/>
              <a:gd name="connsiteX6" fmla="*/ 8679 w 272084"/>
              <a:gd name="connsiteY6" fmla="*/ 53092 h 814426"/>
              <a:gd name="connsiteX0" fmla="*/ 8679 w 272084"/>
              <a:gd name="connsiteY0" fmla="*/ 48375 h 812364"/>
              <a:gd name="connsiteX1" fmla="*/ 55639 w 272084"/>
              <a:gd name="connsiteY1" fmla="*/ 444224 h 812364"/>
              <a:gd name="connsiteX2" fmla="*/ 8679 w 272084"/>
              <a:gd name="connsiteY2" fmla="*/ 770270 h 812364"/>
              <a:gd name="connsiteX3" fmla="*/ 265353 w 272084"/>
              <a:gd name="connsiteY3" fmla="*/ 770270 h 812364"/>
              <a:gd name="connsiteX4" fmla="*/ 201183 w 272084"/>
              <a:gd name="connsiteY4" fmla="*/ 422974 h 812364"/>
              <a:gd name="connsiteX5" fmla="*/ 244738 w 272084"/>
              <a:gd name="connsiteY5" fmla="*/ 47994 h 812364"/>
              <a:gd name="connsiteX6" fmla="*/ 8679 w 272084"/>
              <a:gd name="connsiteY6" fmla="*/ 48375 h 812364"/>
              <a:gd name="connsiteX0" fmla="*/ 8679 w 287428"/>
              <a:gd name="connsiteY0" fmla="*/ 71535 h 861147"/>
              <a:gd name="connsiteX1" fmla="*/ 55639 w 287428"/>
              <a:gd name="connsiteY1" fmla="*/ 467384 h 861147"/>
              <a:gd name="connsiteX2" fmla="*/ 8679 w 287428"/>
              <a:gd name="connsiteY2" fmla="*/ 793430 h 861147"/>
              <a:gd name="connsiteX3" fmla="*/ 265353 w 287428"/>
              <a:gd name="connsiteY3" fmla="*/ 793430 h 861147"/>
              <a:gd name="connsiteX4" fmla="*/ 244738 w 287428"/>
              <a:gd name="connsiteY4" fmla="*/ 71154 h 861147"/>
              <a:gd name="connsiteX5" fmla="*/ 8679 w 287428"/>
              <a:gd name="connsiteY5" fmla="*/ 71535 h 861147"/>
              <a:gd name="connsiteX0" fmla="*/ 30809 w 309558"/>
              <a:gd name="connsiteY0" fmla="*/ 71535 h 861147"/>
              <a:gd name="connsiteX1" fmla="*/ 30809 w 309558"/>
              <a:gd name="connsiteY1" fmla="*/ 793430 h 861147"/>
              <a:gd name="connsiteX2" fmla="*/ 287483 w 309558"/>
              <a:gd name="connsiteY2" fmla="*/ 793430 h 861147"/>
              <a:gd name="connsiteX3" fmla="*/ 266868 w 309558"/>
              <a:gd name="connsiteY3" fmla="*/ 71154 h 861147"/>
              <a:gd name="connsiteX4" fmla="*/ 30809 w 309558"/>
              <a:gd name="connsiteY4" fmla="*/ 71535 h 861147"/>
              <a:gd name="connsiteX0" fmla="*/ 28724 w 287831"/>
              <a:gd name="connsiteY0" fmla="*/ 71535 h 883691"/>
              <a:gd name="connsiteX1" fmla="*/ 28724 w 287831"/>
              <a:gd name="connsiteY1" fmla="*/ 793430 h 883691"/>
              <a:gd name="connsiteX2" fmla="*/ 252147 w 287831"/>
              <a:gd name="connsiteY2" fmla="*/ 793430 h 883691"/>
              <a:gd name="connsiteX3" fmla="*/ 264783 w 287831"/>
              <a:gd name="connsiteY3" fmla="*/ 71154 h 883691"/>
              <a:gd name="connsiteX4" fmla="*/ 28724 w 287831"/>
              <a:gd name="connsiteY4" fmla="*/ 71535 h 88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31" h="883691">
                <a:moveTo>
                  <a:pt x="28724" y="71535"/>
                </a:moveTo>
                <a:cubicBezTo>
                  <a:pt x="-10619" y="191914"/>
                  <a:pt x="-8513" y="673114"/>
                  <a:pt x="28724" y="793430"/>
                </a:cubicBezTo>
                <a:cubicBezTo>
                  <a:pt x="65961" y="913746"/>
                  <a:pt x="212804" y="913809"/>
                  <a:pt x="252147" y="793430"/>
                </a:cubicBezTo>
                <a:cubicBezTo>
                  <a:pt x="291490" y="673051"/>
                  <a:pt x="302020" y="191470"/>
                  <a:pt x="264783" y="71154"/>
                </a:cubicBezTo>
                <a:cubicBezTo>
                  <a:pt x="227546" y="-49162"/>
                  <a:pt x="60240" y="5497"/>
                  <a:pt x="28724" y="71535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 rot="16200000">
            <a:off x="1640683" y="5101122"/>
            <a:ext cx="91532" cy="17616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  <a:gd name="connsiteX0" fmla="*/ 8679 w 272084"/>
              <a:gd name="connsiteY0" fmla="*/ 53092 h 814426"/>
              <a:gd name="connsiteX1" fmla="*/ 55639 w 272084"/>
              <a:gd name="connsiteY1" fmla="*/ 448941 h 814426"/>
              <a:gd name="connsiteX2" fmla="*/ 8679 w 272084"/>
              <a:gd name="connsiteY2" fmla="*/ 774987 h 814426"/>
              <a:gd name="connsiteX3" fmla="*/ 265353 w 272084"/>
              <a:gd name="connsiteY3" fmla="*/ 774987 h 814426"/>
              <a:gd name="connsiteX4" fmla="*/ 201185 w 272084"/>
              <a:gd name="connsiteY4" fmla="*/ 470187 h 814426"/>
              <a:gd name="connsiteX5" fmla="*/ 244738 w 272084"/>
              <a:gd name="connsiteY5" fmla="*/ 52711 h 814426"/>
              <a:gd name="connsiteX6" fmla="*/ 8679 w 272084"/>
              <a:gd name="connsiteY6" fmla="*/ 53092 h 814426"/>
              <a:gd name="connsiteX0" fmla="*/ 8679 w 272084"/>
              <a:gd name="connsiteY0" fmla="*/ 48375 h 812364"/>
              <a:gd name="connsiteX1" fmla="*/ 55639 w 272084"/>
              <a:gd name="connsiteY1" fmla="*/ 444224 h 812364"/>
              <a:gd name="connsiteX2" fmla="*/ 8679 w 272084"/>
              <a:gd name="connsiteY2" fmla="*/ 770270 h 812364"/>
              <a:gd name="connsiteX3" fmla="*/ 265353 w 272084"/>
              <a:gd name="connsiteY3" fmla="*/ 770270 h 812364"/>
              <a:gd name="connsiteX4" fmla="*/ 201183 w 272084"/>
              <a:gd name="connsiteY4" fmla="*/ 422974 h 812364"/>
              <a:gd name="connsiteX5" fmla="*/ 244738 w 272084"/>
              <a:gd name="connsiteY5" fmla="*/ 47994 h 812364"/>
              <a:gd name="connsiteX6" fmla="*/ 8679 w 272084"/>
              <a:gd name="connsiteY6" fmla="*/ 48375 h 812364"/>
              <a:gd name="connsiteX0" fmla="*/ 8679 w 287428"/>
              <a:gd name="connsiteY0" fmla="*/ 71535 h 861147"/>
              <a:gd name="connsiteX1" fmla="*/ 55639 w 287428"/>
              <a:gd name="connsiteY1" fmla="*/ 467384 h 861147"/>
              <a:gd name="connsiteX2" fmla="*/ 8679 w 287428"/>
              <a:gd name="connsiteY2" fmla="*/ 793430 h 861147"/>
              <a:gd name="connsiteX3" fmla="*/ 265353 w 287428"/>
              <a:gd name="connsiteY3" fmla="*/ 793430 h 861147"/>
              <a:gd name="connsiteX4" fmla="*/ 244738 w 287428"/>
              <a:gd name="connsiteY4" fmla="*/ 71154 h 861147"/>
              <a:gd name="connsiteX5" fmla="*/ 8679 w 287428"/>
              <a:gd name="connsiteY5" fmla="*/ 71535 h 861147"/>
              <a:gd name="connsiteX0" fmla="*/ 30809 w 309558"/>
              <a:gd name="connsiteY0" fmla="*/ 71535 h 861147"/>
              <a:gd name="connsiteX1" fmla="*/ 30809 w 309558"/>
              <a:gd name="connsiteY1" fmla="*/ 793430 h 861147"/>
              <a:gd name="connsiteX2" fmla="*/ 287483 w 309558"/>
              <a:gd name="connsiteY2" fmla="*/ 793430 h 861147"/>
              <a:gd name="connsiteX3" fmla="*/ 266868 w 309558"/>
              <a:gd name="connsiteY3" fmla="*/ 71154 h 861147"/>
              <a:gd name="connsiteX4" fmla="*/ 30809 w 309558"/>
              <a:gd name="connsiteY4" fmla="*/ 71535 h 861147"/>
              <a:gd name="connsiteX0" fmla="*/ 28724 w 287831"/>
              <a:gd name="connsiteY0" fmla="*/ 71535 h 883691"/>
              <a:gd name="connsiteX1" fmla="*/ 28724 w 287831"/>
              <a:gd name="connsiteY1" fmla="*/ 793430 h 883691"/>
              <a:gd name="connsiteX2" fmla="*/ 252147 w 287831"/>
              <a:gd name="connsiteY2" fmla="*/ 793430 h 883691"/>
              <a:gd name="connsiteX3" fmla="*/ 264783 w 287831"/>
              <a:gd name="connsiteY3" fmla="*/ 71154 h 883691"/>
              <a:gd name="connsiteX4" fmla="*/ 28724 w 287831"/>
              <a:gd name="connsiteY4" fmla="*/ 71535 h 88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31" h="883691">
                <a:moveTo>
                  <a:pt x="28724" y="71535"/>
                </a:moveTo>
                <a:cubicBezTo>
                  <a:pt x="-10619" y="191914"/>
                  <a:pt x="-8513" y="673114"/>
                  <a:pt x="28724" y="793430"/>
                </a:cubicBezTo>
                <a:cubicBezTo>
                  <a:pt x="65961" y="913746"/>
                  <a:pt x="212804" y="913809"/>
                  <a:pt x="252147" y="793430"/>
                </a:cubicBezTo>
                <a:cubicBezTo>
                  <a:pt x="291490" y="673051"/>
                  <a:pt x="302020" y="191470"/>
                  <a:pt x="264783" y="71154"/>
                </a:cubicBezTo>
                <a:cubicBezTo>
                  <a:pt x="227546" y="-49162"/>
                  <a:pt x="60240" y="5497"/>
                  <a:pt x="28724" y="71535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 rot="16200000">
            <a:off x="2973658" y="4554024"/>
            <a:ext cx="91532" cy="17616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  <a:gd name="connsiteX0" fmla="*/ 8679 w 272084"/>
              <a:gd name="connsiteY0" fmla="*/ 53092 h 814426"/>
              <a:gd name="connsiteX1" fmla="*/ 55639 w 272084"/>
              <a:gd name="connsiteY1" fmla="*/ 448941 h 814426"/>
              <a:gd name="connsiteX2" fmla="*/ 8679 w 272084"/>
              <a:gd name="connsiteY2" fmla="*/ 774987 h 814426"/>
              <a:gd name="connsiteX3" fmla="*/ 265353 w 272084"/>
              <a:gd name="connsiteY3" fmla="*/ 774987 h 814426"/>
              <a:gd name="connsiteX4" fmla="*/ 201185 w 272084"/>
              <a:gd name="connsiteY4" fmla="*/ 470187 h 814426"/>
              <a:gd name="connsiteX5" fmla="*/ 244738 w 272084"/>
              <a:gd name="connsiteY5" fmla="*/ 52711 h 814426"/>
              <a:gd name="connsiteX6" fmla="*/ 8679 w 272084"/>
              <a:gd name="connsiteY6" fmla="*/ 53092 h 814426"/>
              <a:gd name="connsiteX0" fmla="*/ 8679 w 272084"/>
              <a:gd name="connsiteY0" fmla="*/ 48375 h 812364"/>
              <a:gd name="connsiteX1" fmla="*/ 55639 w 272084"/>
              <a:gd name="connsiteY1" fmla="*/ 444224 h 812364"/>
              <a:gd name="connsiteX2" fmla="*/ 8679 w 272084"/>
              <a:gd name="connsiteY2" fmla="*/ 770270 h 812364"/>
              <a:gd name="connsiteX3" fmla="*/ 265353 w 272084"/>
              <a:gd name="connsiteY3" fmla="*/ 770270 h 812364"/>
              <a:gd name="connsiteX4" fmla="*/ 201183 w 272084"/>
              <a:gd name="connsiteY4" fmla="*/ 422974 h 812364"/>
              <a:gd name="connsiteX5" fmla="*/ 244738 w 272084"/>
              <a:gd name="connsiteY5" fmla="*/ 47994 h 812364"/>
              <a:gd name="connsiteX6" fmla="*/ 8679 w 272084"/>
              <a:gd name="connsiteY6" fmla="*/ 48375 h 812364"/>
              <a:gd name="connsiteX0" fmla="*/ 8679 w 287428"/>
              <a:gd name="connsiteY0" fmla="*/ 71535 h 861147"/>
              <a:gd name="connsiteX1" fmla="*/ 55639 w 287428"/>
              <a:gd name="connsiteY1" fmla="*/ 467384 h 861147"/>
              <a:gd name="connsiteX2" fmla="*/ 8679 w 287428"/>
              <a:gd name="connsiteY2" fmla="*/ 793430 h 861147"/>
              <a:gd name="connsiteX3" fmla="*/ 265353 w 287428"/>
              <a:gd name="connsiteY3" fmla="*/ 793430 h 861147"/>
              <a:gd name="connsiteX4" fmla="*/ 244738 w 287428"/>
              <a:gd name="connsiteY4" fmla="*/ 71154 h 861147"/>
              <a:gd name="connsiteX5" fmla="*/ 8679 w 287428"/>
              <a:gd name="connsiteY5" fmla="*/ 71535 h 861147"/>
              <a:gd name="connsiteX0" fmla="*/ 30809 w 309558"/>
              <a:gd name="connsiteY0" fmla="*/ 71535 h 861147"/>
              <a:gd name="connsiteX1" fmla="*/ 30809 w 309558"/>
              <a:gd name="connsiteY1" fmla="*/ 793430 h 861147"/>
              <a:gd name="connsiteX2" fmla="*/ 287483 w 309558"/>
              <a:gd name="connsiteY2" fmla="*/ 793430 h 861147"/>
              <a:gd name="connsiteX3" fmla="*/ 266868 w 309558"/>
              <a:gd name="connsiteY3" fmla="*/ 71154 h 861147"/>
              <a:gd name="connsiteX4" fmla="*/ 30809 w 309558"/>
              <a:gd name="connsiteY4" fmla="*/ 71535 h 861147"/>
              <a:gd name="connsiteX0" fmla="*/ 28724 w 287831"/>
              <a:gd name="connsiteY0" fmla="*/ 71535 h 883691"/>
              <a:gd name="connsiteX1" fmla="*/ 28724 w 287831"/>
              <a:gd name="connsiteY1" fmla="*/ 793430 h 883691"/>
              <a:gd name="connsiteX2" fmla="*/ 252147 w 287831"/>
              <a:gd name="connsiteY2" fmla="*/ 793430 h 883691"/>
              <a:gd name="connsiteX3" fmla="*/ 264783 w 287831"/>
              <a:gd name="connsiteY3" fmla="*/ 71154 h 883691"/>
              <a:gd name="connsiteX4" fmla="*/ 28724 w 287831"/>
              <a:gd name="connsiteY4" fmla="*/ 71535 h 88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31" h="883691">
                <a:moveTo>
                  <a:pt x="28724" y="71535"/>
                </a:moveTo>
                <a:cubicBezTo>
                  <a:pt x="-10619" y="191914"/>
                  <a:pt x="-8513" y="673114"/>
                  <a:pt x="28724" y="793430"/>
                </a:cubicBezTo>
                <a:cubicBezTo>
                  <a:pt x="65961" y="913746"/>
                  <a:pt x="212804" y="913809"/>
                  <a:pt x="252147" y="793430"/>
                </a:cubicBezTo>
                <a:cubicBezTo>
                  <a:pt x="291490" y="673051"/>
                  <a:pt x="302020" y="191470"/>
                  <a:pt x="264783" y="71154"/>
                </a:cubicBezTo>
                <a:cubicBezTo>
                  <a:pt x="227546" y="-49162"/>
                  <a:pt x="60240" y="5497"/>
                  <a:pt x="28724" y="71535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 rot="16200000">
            <a:off x="2983175" y="5111692"/>
            <a:ext cx="91532" cy="17616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  <a:gd name="connsiteX0" fmla="*/ 8679 w 272084"/>
              <a:gd name="connsiteY0" fmla="*/ 53092 h 814426"/>
              <a:gd name="connsiteX1" fmla="*/ 55639 w 272084"/>
              <a:gd name="connsiteY1" fmla="*/ 448941 h 814426"/>
              <a:gd name="connsiteX2" fmla="*/ 8679 w 272084"/>
              <a:gd name="connsiteY2" fmla="*/ 774987 h 814426"/>
              <a:gd name="connsiteX3" fmla="*/ 265353 w 272084"/>
              <a:gd name="connsiteY3" fmla="*/ 774987 h 814426"/>
              <a:gd name="connsiteX4" fmla="*/ 201185 w 272084"/>
              <a:gd name="connsiteY4" fmla="*/ 470187 h 814426"/>
              <a:gd name="connsiteX5" fmla="*/ 244738 w 272084"/>
              <a:gd name="connsiteY5" fmla="*/ 52711 h 814426"/>
              <a:gd name="connsiteX6" fmla="*/ 8679 w 272084"/>
              <a:gd name="connsiteY6" fmla="*/ 53092 h 814426"/>
              <a:gd name="connsiteX0" fmla="*/ 8679 w 272084"/>
              <a:gd name="connsiteY0" fmla="*/ 48375 h 812364"/>
              <a:gd name="connsiteX1" fmla="*/ 55639 w 272084"/>
              <a:gd name="connsiteY1" fmla="*/ 444224 h 812364"/>
              <a:gd name="connsiteX2" fmla="*/ 8679 w 272084"/>
              <a:gd name="connsiteY2" fmla="*/ 770270 h 812364"/>
              <a:gd name="connsiteX3" fmla="*/ 265353 w 272084"/>
              <a:gd name="connsiteY3" fmla="*/ 770270 h 812364"/>
              <a:gd name="connsiteX4" fmla="*/ 201183 w 272084"/>
              <a:gd name="connsiteY4" fmla="*/ 422974 h 812364"/>
              <a:gd name="connsiteX5" fmla="*/ 244738 w 272084"/>
              <a:gd name="connsiteY5" fmla="*/ 47994 h 812364"/>
              <a:gd name="connsiteX6" fmla="*/ 8679 w 272084"/>
              <a:gd name="connsiteY6" fmla="*/ 48375 h 812364"/>
              <a:gd name="connsiteX0" fmla="*/ 8679 w 287428"/>
              <a:gd name="connsiteY0" fmla="*/ 71535 h 861147"/>
              <a:gd name="connsiteX1" fmla="*/ 55639 w 287428"/>
              <a:gd name="connsiteY1" fmla="*/ 467384 h 861147"/>
              <a:gd name="connsiteX2" fmla="*/ 8679 w 287428"/>
              <a:gd name="connsiteY2" fmla="*/ 793430 h 861147"/>
              <a:gd name="connsiteX3" fmla="*/ 265353 w 287428"/>
              <a:gd name="connsiteY3" fmla="*/ 793430 h 861147"/>
              <a:gd name="connsiteX4" fmla="*/ 244738 w 287428"/>
              <a:gd name="connsiteY4" fmla="*/ 71154 h 861147"/>
              <a:gd name="connsiteX5" fmla="*/ 8679 w 287428"/>
              <a:gd name="connsiteY5" fmla="*/ 71535 h 861147"/>
              <a:gd name="connsiteX0" fmla="*/ 30809 w 309558"/>
              <a:gd name="connsiteY0" fmla="*/ 71535 h 861147"/>
              <a:gd name="connsiteX1" fmla="*/ 30809 w 309558"/>
              <a:gd name="connsiteY1" fmla="*/ 793430 h 861147"/>
              <a:gd name="connsiteX2" fmla="*/ 287483 w 309558"/>
              <a:gd name="connsiteY2" fmla="*/ 793430 h 861147"/>
              <a:gd name="connsiteX3" fmla="*/ 266868 w 309558"/>
              <a:gd name="connsiteY3" fmla="*/ 71154 h 861147"/>
              <a:gd name="connsiteX4" fmla="*/ 30809 w 309558"/>
              <a:gd name="connsiteY4" fmla="*/ 71535 h 861147"/>
              <a:gd name="connsiteX0" fmla="*/ 28724 w 287831"/>
              <a:gd name="connsiteY0" fmla="*/ 71535 h 883691"/>
              <a:gd name="connsiteX1" fmla="*/ 28724 w 287831"/>
              <a:gd name="connsiteY1" fmla="*/ 793430 h 883691"/>
              <a:gd name="connsiteX2" fmla="*/ 252147 w 287831"/>
              <a:gd name="connsiteY2" fmla="*/ 793430 h 883691"/>
              <a:gd name="connsiteX3" fmla="*/ 264783 w 287831"/>
              <a:gd name="connsiteY3" fmla="*/ 71154 h 883691"/>
              <a:gd name="connsiteX4" fmla="*/ 28724 w 287831"/>
              <a:gd name="connsiteY4" fmla="*/ 71535 h 88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31" h="883691">
                <a:moveTo>
                  <a:pt x="28724" y="71535"/>
                </a:moveTo>
                <a:cubicBezTo>
                  <a:pt x="-10619" y="191914"/>
                  <a:pt x="-8513" y="673114"/>
                  <a:pt x="28724" y="793430"/>
                </a:cubicBezTo>
                <a:cubicBezTo>
                  <a:pt x="65961" y="913746"/>
                  <a:pt x="212804" y="913809"/>
                  <a:pt x="252147" y="793430"/>
                </a:cubicBezTo>
                <a:cubicBezTo>
                  <a:pt x="291490" y="673051"/>
                  <a:pt x="302020" y="191470"/>
                  <a:pt x="264783" y="71154"/>
                </a:cubicBezTo>
                <a:cubicBezTo>
                  <a:pt x="227546" y="-49162"/>
                  <a:pt x="60240" y="5497"/>
                  <a:pt x="28724" y="71535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375309" y="3653137"/>
            <a:ext cx="82554" cy="9707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5419" y="4391121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81472" y="4590512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15629" y="4920202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68029" y="5072602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86581" y="4677633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51624" y="4545162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59997" y="5197995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97632" y="4712456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68423" y="4864856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84447" y="5025655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14547" y="4819892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84447" y="4532191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93229" y="4314553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81923" y="518243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35648" y="5583194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07553" y="5158443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10937" y="4406078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18037" y="4136957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82313" y="5834172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83380" y="3890736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74765" y="5972443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131840" y="3106942"/>
            <a:ext cx="785343" cy="783794"/>
            <a:chOff x="3203848" y="3222835"/>
            <a:chExt cx="785343" cy="783794"/>
          </a:xfrm>
        </p:grpSpPr>
        <p:sp>
          <p:nvSpPr>
            <p:cNvPr id="55" name="Rectangle 54"/>
            <p:cNvSpPr/>
            <p:nvPr/>
          </p:nvSpPr>
          <p:spPr>
            <a:xfrm>
              <a:off x="3203848" y="3222835"/>
              <a:ext cx="785343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T-tubule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56" name="Straight Arrow Connector 55"/>
            <p:cNvCxnSpPr>
              <a:stCxn id="55" idx="2"/>
            </p:cNvCxnSpPr>
            <p:nvPr/>
          </p:nvCxnSpPr>
          <p:spPr bwMode="auto">
            <a:xfrm flipH="1">
              <a:off x="3504003" y="3499834"/>
              <a:ext cx="92517" cy="50679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2083190" y="4121927"/>
            <a:ext cx="397866" cy="420369"/>
            <a:chOff x="2155198" y="4237820"/>
            <a:chExt cx="397866" cy="420369"/>
          </a:xfrm>
        </p:grpSpPr>
        <p:sp>
          <p:nvSpPr>
            <p:cNvPr id="58" name="Rectangle 57"/>
            <p:cNvSpPr/>
            <p:nvPr/>
          </p:nvSpPr>
          <p:spPr>
            <a:xfrm>
              <a:off x="2155198" y="4237820"/>
              <a:ext cx="397866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SR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>
              <a:off x="2350557" y="4428772"/>
              <a:ext cx="0" cy="22941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60" name="Group 59"/>
          <p:cNvGrpSpPr/>
          <p:nvPr/>
        </p:nvGrpSpPr>
        <p:grpSpPr>
          <a:xfrm>
            <a:off x="1501921" y="3998457"/>
            <a:ext cx="490840" cy="641419"/>
            <a:chOff x="1573929" y="4114350"/>
            <a:chExt cx="490840" cy="641419"/>
          </a:xfrm>
        </p:grpSpPr>
        <p:sp>
          <p:nvSpPr>
            <p:cNvPr id="61" name="Rectangle 60"/>
            <p:cNvSpPr/>
            <p:nvPr/>
          </p:nvSpPr>
          <p:spPr>
            <a:xfrm>
              <a:off x="1573929" y="4114350"/>
              <a:ext cx="490840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err="1" smtClean="0">
                  <a:ln w="11430"/>
                  <a:solidFill>
                    <a:srgbClr val="0099CC"/>
                  </a:solidFill>
                  <a:latin typeface="+mn-lt"/>
                </a:rPr>
                <a:t>RyR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62" name="Straight Arrow Connector 61"/>
            <p:cNvCxnSpPr>
              <a:stCxn id="61" idx="2"/>
              <a:endCxn id="20" idx="0"/>
            </p:cNvCxnSpPr>
            <p:nvPr/>
          </p:nvCxnSpPr>
          <p:spPr bwMode="auto">
            <a:xfrm>
              <a:off x="1819349" y="4391349"/>
              <a:ext cx="0" cy="36442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63" name="Group 62"/>
          <p:cNvGrpSpPr/>
          <p:nvPr/>
        </p:nvGrpSpPr>
        <p:grpSpPr>
          <a:xfrm>
            <a:off x="3524511" y="4383713"/>
            <a:ext cx="818242" cy="304158"/>
            <a:chOff x="3596519" y="4499606"/>
            <a:chExt cx="818242" cy="304158"/>
          </a:xfrm>
        </p:grpSpPr>
        <p:sp>
          <p:nvSpPr>
            <p:cNvPr id="64" name="Rectangle 63"/>
            <p:cNvSpPr/>
            <p:nvPr/>
          </p:nvSpPr>
          <p:spPr>
            <a:xfrm>
              <a:off x="3786063" y="4499606"/>
              <a:ext cx="628698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VGCC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 bwMode="auto">
            <a:xfrm flipH="1">
              <a:off x="3596519" y="4649895"/>
              <a:ext cx="254060" cy="15386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66" name="Group 65"/>
          <p:cNvGrpSpPr/>
          <p:nvPr/>
        </p:nvGrpSpPr>
        <p:grpSpPr>
          <a:xfrm>
            <a:off x="1245947" y="2991443"/>
            <a:ext cx="1880428" cy="686735"/>
            <a:chOff x="2804933" y="3319894"/>
            <a:chExt cx="1880428" cy="686735"/>
          </a:xfrm>
        </p:grpSpPr>
        <p:sp>
          <p:nvSpPr>
            <p:cNvPr id="67" name="Rectangle 66"/>
            <p:cNvSpPr/>
            <p:nvPr/>
          </p:nvSpPr>
          <p:spPr>
            <a:xfrm>
              <a:off x="2804933" y="3319894"/>
              <a:ext cx="188042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err="1" smtClean="0">
                  <a:ln w="11430"/>
                  <a:solidFill>
                    <a:srgbClr val="0099CC"/>
                  </a:solidFill>
                  <a:latin typeface="+mn-lt"/>
                </a:rPr>
                <a:t>Cardiomyocyte</a:t>
              </a:r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 membrane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 bwMode="auto">
            <a:xfrm flipH="1">
              <a:off x="3504012" y="3753231"/>
              <a:ext cx="144455" cy="25339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sp>
        <p:nvSpPr>
          <p:cNvPr id="69" name="Rectangle 68"/>
          <p:cNvSpPr/>
          <p:nvPr/>
        </p:nvSpPr>
        <p:spPr>
          <a:xfrm>
            <a:off x="4657863" y="980728"/>
            <a:ext cx="4346474" cy="5714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Excitation-contraction coupling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The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action potential propagates along the </a:t>
            </a:r>
            <a:r>
              <a:rPr lang="en-GB" sz="1800" i="0" dirty="0" err="1">
                <a:solidFill>
                  <a:srgbClr val="006699"/>
                </a:solidFill>
                <a:latin typeface="+mn-lt"/>
              </a:rPr>
              <a:t>cardiomyocyte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 membrane and the T-tubules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Depolarisation opens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voltage-gated Ca</a:t>
            </a:r>
            <a:r>
              <a:rPr lang="en-GB" sz="1800" i="0" baseline="30000" dirty="0">
                <a:solidFill>
                  <a:srgbClr val="006699"/>
                </a:solidFill>
                <a:latin typeface="+mn-lt"/>
              </a:rPr>
              <a:t>2+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channels (VGCCs)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allowing Ca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2+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influx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Within the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cardiomyocyte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the Ca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2</a:t>
            </a:r>
            <a:r>
              <a:rPr lang="en-GB" sz="1800" i="0" baseline="30000" dirty="0">
                <a:solidFill>
                  <a:srgbClr val="006699"/>
                </a:solidFill>
                <a:latin typeface="+mn-lt"/>
              </a:rPr>
              <a:t>+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has three main effects:</a:t>
            </a:r>
          </a:p>
          <a:p>
            <a:pPr marL="720725" lvl="0" indent="-457200">
              <a:spcAft>
                <a:spcPts val="0"/>
              </a:spcAft>
              <a:buFont typeface="+mj-lt"/>
              <a:buAutoNum type="romanLcPeriod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Causes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further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depolarisation</a:t>
            </a:r>
          </a:p>
          <a:p>
            <a:pPr marL="720725" lvl="0" indent="-457200">
              <a:spcAft>
                <a:spcPts val="0"/>
              </a:spcAft>
              <a:buFont typeface="+mj-lt"/>
              <a:buAutoNum type="romanLcPeriod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Initiates contraction by binding to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troponin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720725" lvl="0" indent="-457200">
              <a:spcAft>
                <a:spcPts val="600"/>
              </a:spcAft>
              <a:buFont typeface="+mj-lt"/>
              <a:buAutoNum type="romanLcPeriod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Causes Ca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2+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induced Ca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2+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release (CICR) by binding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to ryanodine receptors (</a:t>
            </a:r>
            <a:r>
              <a:rPr lang="en-GB" sz="1800" i="0" dirty="0" err="1">
                <a:solidFill>
                  <a:srgbClr val="006699"/>
                </a:solidFill>
                <a:latin typeface="+mn-lt"/>
              </a:rPr>
              <a:t>RyR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) on the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SR.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Thus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depolarisation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leads to increased intracellular Ca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2+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and muscle contraction</a:t>
            </a:r>
            <a:endParaRPr lang="en-GB" sz="1800" i="0" baseline="30000" dirty="0">
              <a:solidFill>
                <a:srgbClr val="006699"/>
              </a:solidFill>
              <a:latin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832881" y="5849332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grpSp>
        <p:nvGrpSpPr>
          <p:cNvPr id="177" name="Group 176"/>
          <p:cNvGrpSpPr>
            <a:grpSpLocks noChangeAspect="1"/>
          </p:cNvGrpSpPr>
          <p:nvPr/>
        </p:nvGrpSpPr>
        <p:grpSpPr>
          <a:xfrm>
            <a:off x="1192456" y="1283800"/>
            <a:ext cx="1926201" cy="1008657"/>
            <a:chOff x="1594626" y="1257010"/>
            <a:chExt cx="1578853" cy="826768"/>
          </a:xfrm>
        </p:grpSpPr>
        <p:grpSp>
          <p:nvGrpSpPr>
            <p:cNvPr id="135" name="Group 134"/>
            <p:cNvGrpSpPr>
              <a:grpSpLocks noChangeAspect="1"/>
            </p:cNvGrpSpPr>
            <p:nvPr/>
          </p:nvGrpSpPr>
          <p:grpSpPr>
            <a:xfrm rot="457379">
              <a:off x="1712230" y="1682637"/>
              <a:ext cx="670733" cy="394912"/>
              <a:chOff x="4355976" y="2914754"/>
              <a:chExt cx="1684862" cy="759444"/>
            </a:xfrm>
          </p:grpSpPr>
          <p:cxnSp>
            <p:nvCxnSpPr>
              <p:cNvPr id="136" name="Straight Connector 135"/>
              <p:cNvCxnSpPr/>
              <p:nvPr/>
            </p:nvCxnSpPr>
            <p:spPr bwMode="auto">
              <a:xfrm flipV="1">
                <a:off x="4355976" y="3196477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Straight Connector 136"/>
              <p:cNvCxnSpPr/>
              <p:nvPr/>
            </p:nvCxnSpPr>
            <p:spPr bwMode="auto">
              <a:xfrm flipV="1">
                <a:off x="4390687" y="3231082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Straight Connector 137"/>
              <p:cNvCxnSpPr/>
              <p:nvPr/>
            </p:nvCxnSpPr>
            <p:spPr bwMode="auto">
              <a:xfrm flipV="1">
                <a:off x="4427984" y="3266878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Straight Connector 138"/>
              <p:cNvCxnSpPr/>
              <p:nvPr/>
            </p:nvCxnSpPr>
            <p:spPr bwMode="auto">
              <a:xfrm flipV="1">
                <a:off x="4455143" y="3312665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Straight Connector 139"/>
              <p:cNvCxnSpPr/>
              <p:nvPr/>
            </p:nvCxnSpPr>
            <p:spPr bwMode="auto">
              <a:xfrm flipV="1">
                <a:off x="4508376" y="3348877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1" name="Straight Connector 140"/>
              <p:cNvCxnSpPr/>
              <p:nvPr/>
            </p:nvCxnSpPr>
            <p:spPr bwMode="auto">
              <a:xfrm flipV="1">
                <a:off x="4552140" y="3393204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2" name="Straight Connector 141"/>
              <p:cNvCxnSpPr/>
              <p:nvPr/>
            </p:nvCxnSpPr>
            <p:spPr bwMode="auto">
              <a:xfrm flipV="1">
                <a:off x="4593336" y="3441675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Straight Connector 142"/>
              <p:cNvCxnSpPr/>
              <p:nvPr/>
            </p:nvCxnSpPr>
            <p:spPr bwMode="auto">
              <a:xfrm flipV="1">
                <a:off x="5155406" y="2914754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Straight Connector 143"/>
              <p:cNvCxnSpPr/>
              <p:nvPr/>
            </p:nvCxnSpPr>
            <p:spPr bwMode="auto">
              <a:xfrm flipV="1">
                <a:off x="5190117" y="2949359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 flipV="1">
                <a:off x="5227414" y="2985155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Straight Connector 145"/>
              <p:cNvCxnSpPr/>
              <p:nvPr/>
            </p:nvCxnSpPr>
            <p:spPr bwMode="auto">
              <a:xfrm flipV="1">
                <a:off x="5254573" y="3030942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 flipV="1">
                <a:off x="5307806" y="3067154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 flipV="1">
                <a:off x="5351570" y="3111481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 flipV="1">
                <a:off x="5392766" y="3159952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0" name="Straight Connector 149"/>
              <p:cNvCxnSpPr/>
              <p:nvPr/>
            </p:nvCxnSpPr>
            <p:spPr bwMode="auto">
              <a:xfrm flipV="1">
                <a:off x="4779179" y="3074986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1" name="Straight Connector 150"/>
              <p:cNvCxnSpPr/>
              <p:nvPr/>
            </p:nvCxnSpPr>
            <p:spPr bwMode="auto">
              <a:xfrm flipV="1">
                <a:off x="4823498" y="3109534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2" name="Straight Connector 151"/>
              <p:cNvCxnSpPr/>
              <p:nvPr/>
            </p:nvCxnSpPr>
            <p:spPr bwMode="auto">
              <a:xfrm flipV="1">
                <a:off x="4860795" y="3145330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3" name="Straight Connector 152"/>
              <p:cNvCxnSpPr/>
              <p:nvPr/>
            </p:nvCxnSpPr>
            <p:spPr bwMode="auto">
              <a:xfrm flipV="1">
                <a:off x="4887954" y="3191117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4" name="Straight Connector 153"/>
              <p:cNvCxnSpPr/>
              <p:nvPr/>
            </p:nvCxnSpPr>
            <p:spPr bwMode="auto">
              <a:xfrm flipV="1">
                <a:off x="4946473" y="3232615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 bwMode="auto">
              <a:xfrm flipV="1">
                <a:off x="4990237" y="3276942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6" name="Group 155"/>
            <p:cNvGrpSpPr/>
            <p:nvPr/>
          </p:nvGrpSpPr>
          <p:grpSpPr>
            <a:xfrm>
              <a:off x="1653549" y="1479693"/>
              <a:ext cx="612000" cy="360000"/>
              <a:chOff x="4769543" y="1702808"/>
              <a:chExt cx="1916670" cy="1363438"/>
            </a:xfrm>
          </p:grpSpPr>
          <p:cxnSp>
            <p:nvCxnSpPr>
              <p:cNvPr id="157" name="Straight Connector 156"/>
              <p:cNvCxnSpPr/>
              <p:nvPr/>
            </p:nvCxnSpPr>
            <p:spPr bwMode="auto">
              <a:xfrm rot="381862" flipV="1">
                <a:off x="4771066" y="2086506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8" name="Straight Connector 157"/>
              <p:cNvCxnSpPr/>
              <p:nvPr/>
            </p:nvCxnSpPr>
            <p:spPr bwMode="auto">
              <a:xfrm rot="381862" flipV="1">
                <a:off x="4790116" y="2176866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9" name="Straight Connector 158"/>
              <p:cNvCxnSpPr/>
              <p:nvPr/>
            </p:nvCxnSpPr>
            <p:spPr bwMode="auto">
              <a:xfrm rot="381862" flipV="1">
                <a:off x="4781855" y="2269870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0" name="Straight Connector 159"/>
              <p:cNvCxnSpPr/>
              <p:nvPr/>
            </p:nvCxnSpPr>
            <p:spPr bwMode="auto">
              <a:xfrm rot="381862" flipV="1">
                <a:off x="4787771" y="2354948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1" name="Straight Connector 160"/>
              <p:cNvCxnSpPr/>
              <p:nvPr/>
            </p:nvCxnSpPr>
            <p:spPr bwMode="auto">
              <a:xfrm rot="381862" flipV="1">
                <a:off x="4780631" y="2464772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2" name="Straight Connector 161"/>
              <p:cNvCxnSpPr/>
              <p:nvPr/>
            </p:nvCxnSpPr>
            <p:spPr bwMode="auto">
              <a:xfrm rot="381862" flipV="1">
                <a:off x="4769543" y="2559104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3" name="Straight Connector 162"/>
              <p:cNvCxnSpPr/>
              <p:nvPr/>
            </p:nvCxnSpPr>
            <p:spPr bwMode="auto">
              <a:xfrm rot="381862" flipV="1">
                <a:off x="4782993" y="2650908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4" name="Straight Connector 163"/>
              <p:cNvCxnSpPr/>
              <p:nvPr/>
            </p:nvCxnSpPr>
            <p:spPr bwMode="auto">
              <a:xfrm rot="381862" flipV="1">
                <a:off x="5822151" y="1702808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5" name="Straight Connector 164"/>
              <p:cNvCxnSpPr/>
              <p:nvPr/>
            </p:nvCxnSpPr>
            <p:spPr bwMode="auto">
              <a:xfrm rot="381862" flipV="1">
                <a:off x="5836597" y="1784542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6" name="Straight Connector 165"/>
              <p:cNvCxnSpPr/>
              <p:nvPr/>
            </p:nvCxnSpPr>
            <p:spPr bwMode="auto">
              <a:xfrm rot="381862" flipV="1">
                <a:off x="5832136" y="1879309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7" name="Straight Connector 166"/>
              <p:cNvCxnSpPr/>
              <p:nvPr/>
            </p:nvCxnSpPr>
            <p:spPr bwMode="auto">
              <a:xfrm rot="381862" flipV="1">
                <a:off x="5841661" y="1960842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Straight Connector 167"/>
              <p:cNvCxnSpPr/>
              <p:nvPr/>
            </p:nvCxnSpPr>
            <p:spPr bwMode="auto">
              <a:xfrm rot="381862" flipV="1">
                <a:off x="5847683" y="2057336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Straight Connector 168"/>
              <p:cNvCxnSpPr/>
              <p:nvPr/>
            </p:nvCxnSpPr>
            <p:spPr bwMode="auto">
              <a:xfrm rot="381862" flipV="1">
                <a:off x="5855646" y="2161193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0" name="Straight Connector 169"/>
              <p:cNvCxnSpPr/>
              <p:nvPr/>
            </p:nvCxnSpPr>
            <p:spPr bwMode="auto">
              <a:xfrm rot="381862" flipV="1">
                <a:off x="5869095" y="2252997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1" name="Straight Connector 170"/>
              <p:cNvCxnSpPr/>
              <p:nvPr/>
            </p:nvCxnSpPr>
            <p:spPr bwMode="auto">
              <a:xfrm rot="381862" flipV="1">
                <a:off x="5336124" y="1930681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2" name="Straight Connector 171"/>
              <p:cNvCxnSpPr/>
              <p:nvPr/>
            </p:nvCxnSpPr>
            <p:spPr bwMode="auto">
              <a:xfrm rot="381862" flipV="1">
                <a:off x="5342938" y="2017992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" name="Straight Connector 172"/>
              <p:cNvCxnSpPr/>
              <p:nvPr/>
            </p:nvCxnSpPr>
            <p:spPr bwMode="auto">
              <a:xfrm rot="381862" flipV="1">
                <a:off x="5347130" y="2104858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4" name="Straight Connector 173"/>
              <p:cNvCxnSpPr/>
              <p:nvPr/>
            </p:nvCxnSpPr>
            <p:spPr bwMode="auto">
              <a:xfrm rot="381862" flipV="1">
                <a:off x="5335132" y="2199666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" name="Straight Connector 174"/>
              <p:cNvCxnSpPr/>
              <p:nvPr/>
            </p:nvCxnSpPr>
            <p:spPr bwMode="auto">
              <a:xfrm rot="381862" flipV="1">
                <a:off x="5343094" y="2300563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6" name="Straight Connector 175"/>
              <p:cNvCxnSpPr/>
              <p:nvPr/>
            </p:nvCxnSpPr>
            <p:spPr bwMode="auto">
              <a:xfrm rot="381862" flipV="1">
                <a:off x="5332007" y="2404420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3" name="Group 92"/>
            <p:cNvGrpSpPr>
              <a:grpSpLocks noChangeAspect="1"/>
            </p:cNvGrpSpPr>
            <p:nvPr/>
          </p:nvGrpSpPr>
          <p:grpSpPr>
            <a:xfrm rot="457379">
              <a:off x="2390746" y="1497584"/>
              <a:ext cx="656045" cy="386260"/>
              <a:chOff x="4355976" y="2914754"/>
              <a:chExt cx="1684862" cy="759444"/>
            </a:xfrm>
          </p:grpSpPr>
          <p:cxnSp>
            <p:nvCxnSpPr>
              <p:cNvPr id="94" name="Straight Connector 93"/>
              <p:cNvCxnSpPr/>
              <p:nvPr/>
            </p:nvCxnSpPr>
            <p:spPr bwMode="auto">
              <a:xfrm flipV="1">
                <a:off x="4355976" y="3196477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1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 flipV="1">
                <a:off x="4390687" y="3231082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1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 flipV="1">
                <a:off x="4427984" y="3266878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1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 flipV="1">
                <a:off x="4455143" y="3312665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1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 flipV="1">
                <a:off x="4508376" y="3348877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1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/>
              <p:nvPr/>
            </p:nvCxnSpPr>
            <p:spPr bwMode="auto">
              <a:xfrm flipV="1">
                <a:off x="4552140" y="3393204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1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 bwMode="auto">
              <a:xfrm flipV="1">
                <a:off x="4593336" y="3441675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1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 flipV="1">
                <a:off x="5155406" y="2914754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1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 flipV="1">
                <a:off x="5190117" y="2949359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1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/>
              <p:cNvCxnSpPr/>
              <p:nvPr/>
            </p:nvCxnSpPr>
            <p:spPr bwMode="auto">
              <a:xfrm flipV="1">
                <a:off x="5227414" y="2985155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1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Straight Connector 103"/>
              <p:cNvCxnSpPr/>
              <p:nvPr/>
            </p:nvCxnSpPr>
            <p:spPr bwMode="auto">
              <a:xfrm flipV="1">
                <a:off x="5254573" y="3030942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1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" name="Straight Connector 104"/>
              <p:cNvCxnSpPr/>
              <p:nvPr/>
            </p:nvCxnSpPr>
            <p:spPr bwMode="auto">
              <a:xfrm flipV="1">
                <a:off x="5307806" y="3067154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1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6" name="Straight Connector 105"/>
              <p:cNvCxnSpPr/>
              <p:nvPr/>
            </p:nvCxnSpPr>
            <p:spPr bwMode="auto">
              <a:xfrm flipV="1">
                <a:off x="5351570" y="3111481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1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Straight Connector 106"/>
              <p:cNvCxnSpPr/>
              <p:nvPr/>
            </p:nvCxnSpPr>
            <p:spPr bwMode="auto">
              <a:xfrm flipV="1">
                <a:off x="5392766" y="3159952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1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Straight Connector 107"/>
              <p:cNvCxnSpPr/>
              <p:nvPr/>
            </p:nvCxnSpPr>
            <p:spPr bwMode="auto">
              <a:xfrm flipV="1">
                <a:off x="4779179" y="3074986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  <a:alpha val="51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Straight Connector 108"/>
              <p:cNvCxnSpPr/>
              <p:nvPr/>
            </p:nvCxnSpPr>
            <p:spPr bwMode="auto">
              <a:xfrm flipV="1">
                <a:off x="4823498" y="3109534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  <a:alpha val="51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Straight Connector 109"/>
              <p:cNvCxnSpPr/>
              <p:nvPr/>
            </p:nvCxnSpPr>
            <p:spPr bwMode="auto">
              <a:xfrm flipV="1">
                <a:off x="4860795" y="3145330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  <a:alpha val="51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Straight Connector 110"/>
              <p:cNvCxnSpPr/>
              <p:nvPr/>
            </p:nvCxnSpPr>
            <p:spPr bwMode="auto">
              <a:xfrm flipV="1">
                <a:off x="4887954" y="3191117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  <a:alpha val="51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Straight Connector 111"/>
              <p:cNvCxnSpPr/>
              <p:nvPr/>
            </p:nvCxnSpPr>
            <p:spPr bwMode="auto">
              <a:xfrm flipV="1">
                <a:off x="4946473" y="3232615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  <a:alpha val="51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" name="Straight Connector 112"/>
              <p:cNvCxnSpPr/>
              <p:nvPr/>
            </p:nvCxnSpPr>
            <p:spPr bwMode="auto">
              <a:xfrm flipV="1">
                <a:off x="4990237" y="3276942"/>
                <a:ext cx="648072" cy="23252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  <a:alpha val="51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4" name="Group 113"/>
            <p:cNvGrpSpPr>
              <a:grpSpLocks noChangeAspect="1"/>
            </p:cNvGrpSpPr>
            <p:nvPr/>
          </p:nvGrpSpPr>
          <p:grpSpPr>
            <a:xfrm>
              <a:off x="2387326" y="1286245"/>
              <a:ext cx="545817" cy="334378"/>
              <a:chOff x="4769543" y="1702808"/>
              <a:chExt cx="1916670" cy="1363438"/>
            </a:xfrm>
          </p:grpSpPr>
          <p:cxnSp>
            <p:nvCxnSpPr>
              <p:cNvPr id="115" name="Straight Connector 114"/>
              <p:cNvCxnSpPr/>
              <p:nvPr/>
            </p:nvCxnSpPr>
            <p:spPr bwMode="auto">
              <a:xfrm rot="381862" flipV="1">
                <a:off x="4771066" y="2086506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6" name="Straight Connector 115"/>
              <p:cNvCxnSpPr/>
              <p:nvPr/>
            </p:nvCxnSpPr>
            <p:spPr bwMode="auto">
              <a:xfrm rot="381862" flipV="1">
                <a:off x="4790116" y="2176866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Straight Connector 116"/>
              <p:cNvCxnSpPr/>
              <p:nvPr/>
            </p:nvCxnSpPr>
            <p:spPr bwMode="auto">
              <a:xfrm rot="381862" flipV="1">
                <a:off x="4781855" y="2269870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Straight Connector 117"/>
              <p:cNvCxnSpPr/>
              <p:nvPr/>
            </p:nvCxnSpPr>
            <p:spPr bwMode="auto">
              <a:xfrm rot="381862" flipV="1">
                <a:off x="4787771" y="2354948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Straight Connector 118"/>
              <p:cNvCxnSpPr/>
              <p:nvPr/>
            </p:nvCxnSpPr>
            <p:spPr bwMode="auto">
              <a:xfrm rot="381862" flipV="1">
                <a:off x="4780631" y="2464772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Straight Connector 119"/>
              <p:cNvCxnSpPr/>
              <p:nvPr/>
            </p:nvCxnSpPr>
            <p:spPr bwMode="auto">
              <a:xfrm rot="381862" flipV="1">
                <a:off x="4769543" y="2559104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Straight Connector 120"/>
              <p:cNvCxnSpPr/>
              <p:nvPr/>
            </p:nvCxnSpPr>
            <p:spPr bwMode="auto">
              <a:xfrm rot="381862" flipV="1">
                <a:off x="4782993" y="2650908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Straight Connector 121"/>
              <p:cNvCxnSpPr/>
              <p:nvPr/>
            </p:nvCxnSpPr>
            <p:spPr bwMode="auto">
              <a:xfrm rot="381862" flipV="1">
                <a:off x="5822151" y="1702808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Straight Connector 122"/>
              <p:cNvCxnSpPr/>
              <p:nvPr/>
            </p:nvCxnSpPr>
            <p:spPr bwMode="auto">
              <a:xfrm rot="381862" flipV="1">
                <a:off x="5836597" y="1784542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Straight Connector 123"/>
              <p:cNvCxnSpPr/>
              <p:nvPr/>
            </p:nvCxnSpPr>
            <p:spPr bwMode="auto">
              <a:xfrm rot="381862" flipV="1">
                <a:off x="5832136" y="1879309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 bwMode="auto">
              <a:xfrm rot="381862" flipV="1">
                <a:off x="5841661" y="1960842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 rot="381862" flipV="1">
                <a:off x="5847683" y="2057336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 rot="381862" flipV="1">
                <a:off x="5855646" y="2161193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 rot="381862" flipV="1">
                <a:off x="5869095" y="2252997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 rot="381862" flipV="1">
                <a:off x="5336124" y="1930681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 rot="381862" flipV="1">
                <a:off x="5342938" y="2017992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1" name="Straight Connector 130"/>
              <p:cNvCxnSpPr/>
              <p:nvPr/>
            </p:nvCxnSpPr>
            <p:spPr bwMode="auto">
              <a:xfrm rot="381862" flipV="1">
                <a:off x="5347130" y="2104858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2" name="Straight Connector 131"/>
              <p:cNvCxnSpPr/>
              <p:nvPr/>
            </p:nvCxnSpPr>
            <p:spPr bwMode="auto">
              <a:xfrm rot="381862" flipV="1">
                <a:off x="5335132" y="2199666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Straight Connector 132"/>
              <p:cNvCxnSpPr/>
              <p:nvPr/>
            </p:nvCxnSpPr>
            <p:spPr bwMode="auto">
              <a:xfrm rot="381862" flipV="1">
                <a:off x="5343094" y="2300563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Straight Connector 133"/>
              <p:cNvCxnSpPr/>
              <p:nvPr/>
            </p:nvCxnSpPr>
            <p:spPr bwMode="auto">
              <a:xfrm rot="381862" flipV="1">
                <a:off x="5332007" y="2404420"/>
                <a:ext cx="817118" cy="41533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9" name="Oval 88"/>
            <p:cNvSpPr>
              <a:spLocks noChangeAspect="1"/>
            </p:cNvSpPr>
            <p:nvPr/>
          </p:nvSpPr>
          <p:spPr bwMode="auto">
            <a:xfrm rot="20437530">
              <a:off x="2170162" y="1580768"/>
              <a:ext cx="306787" cy="202697"/>
            </a:xfrm>
            <a:prstGeom prst="ellipse">
              <a:avLst/>
            </a:prstGeom>
            <a:solidFill>
              <a:srgbClr val="080808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0" name="Can 89"/>
            <p:cNvSpPr>
              <a:spLocks noChangeAspect="1"/>
            </p:cNvSpPr>
            <p:nvPr/>
          </p:nvSpPr>
          <p:spPr bwMode="auto">
            <a:xfrm rot="4461456">
              <a:off x="2124095" y="881971"/>
              <a:ext cx="519916" cy="1578853"/>
            </a:xfrm>
            <a:prstGeom prst="can">
              <a:avLst/>
            </a:prstGeom>
            <a:gradFill flip="none" rotWithShape="1">
              <a:gsLst>
                <a:gs pos="0">
                  <a:schemeClr val="accent1">
                    <a:lumMod val="50000"/>
                    <a:alpha val="50000"/>
                  </a:schemeClr>
                </a:gs>
                <a:gs pos="31000">
                  <a:schemeClr val="accent1">
                    <a:lumMod val="40000"/>
                    <a:lumOff val="60000"/>
                    <a:alpha val="50000"/>
                  </a:schemeClr>
                </a:gs>
                <a:gs pos="92000">
                  <a:schemeClr val="accent1">
                    <a:lumMod val="75000"/>
                    <a:alpha val="50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1639632" y="1354178"/>
              <a:ext cx="1303315" cy="665926"/>
            </a:xfrm>
            <a:custGeom>
              <a:avLst/>
              <a:gdLst>
                <a:gd name="connsiteX0" fmla="*/ 1175996 w 1303315"/>
                <a:gd name="connsiteY0" fmla="*/ 12895 h 665926"/>
                <a:gd name="connsiteX1" fmla="*/ 89580 w 1303315"/>
                <a:gd name="connsiteY1" fmla="*/ 311660 h 665926"/>
                <a:gd name="connsiteX2" fmla="*/ 98633 w 1303315"/>
                <a:gd name="connsiteY2" fmla="*/ 365980 h 665926"/>
                <a:gd name="connsiteX3" fmla="*/ 397398 w 1303315"/>
                <a:gd name="connsiteY3" fmla="*/ 284499 h 665926"/>
                <a:gd name="connsiteX4" fmla="*/ 487932 w 1303315"/>
                <a:gd name="connsiteY4" fmla="*/ 266392 h 665926"/>
                <a:gd name="connsiteX5" fmla="*/ 524146 w 1303315"/>
                <a:gd name="connsiteY5" fmla="*/ 302606 h 665926"/>
                <a:gd name="connsiteX6" fmla="*/ 397398 w 1303315"/>
                <a:gd name="connsiteY6" fmla="*/ 338820 h 665926"/>
                <a:gd name="connsiteX7" fmla="*/ 306863 w 1303315"/>
                <a:gd name="connsiteY7" fmla="*/ 356927 h 665926"/>
                <a:gd name="connsiteX8" fmla="*/ 361184 w 1303315"/>
                <a:gd name="connsiteY8" fmla="*/ 420301 h 665926"/>
                <a:gd name="connsiteX9" fmla="*/ 714269 w 1303315"/>
                <a:gd name="connsiteY9" fmla="*/ 311660 h 665926"/>
                <a:gd name="connsiteX10" fmla="*/ 877231 w 1303315"/>
                <a:gd name="connsiteY10" fmla="*/ 275446 h 665926"/>
                <a:gd name="connsiteX11" fmla="*/ 922499 w 1303315"/>
                <a:gd name="connsiteY11" fmla="*/ 329767 h 665926"/>
                <a:gd name="connsiteX12" fmla="*/ 650895 w 1303315"/>
                <a:gd name="connsiteY12" fmla="*/ 411248 h 665926"/>
                <a:gd name="connsiteX13" fmla="*/ 460772 w 1303315"/>
                <a:gd name="connsiteY13" fmla="*/ 465569 h 665926"/>
                <a:gd name="connsiteX14" fmla="*/ 460772 w 1303315"/>
                <a:gd name="connsiteY14" fmla="*/ 528943 h 665926"/>
                <a:gd name="connsiteX15" fmla="*/ 134847 w 1303315"/>
                <a:gd name="connsiteY15" fmla="*/ 619477 h 665926"/>
                <a:gd name="connsiteX16" fmla="*/ 152954 w 1303315"/>
                <a:gd name="connsiteY16" fmla="*/ 664745 h 665926"/>
                <a:gd name="connsiteX17" fmla="*/ 524146 w 1303315"/>
                <a:gd name="connsiteY17" fmla="*/ 574210 h 665926"/>
                <a:gd name="connsiteX18" fmla="*/ 750483 w 1303315"/>
                <a:gd name="connsiteY18" fmla="*/ 519889 h 665926"/>
                <a:gd name="connsiteX19" fmla="*/ 705216 w 1303315"/>
                <a:gd name="connsiteY19" fmla="*/ 492729 h 665926"/>
                <a:gd name="connsiteX20" fmla="*/ 533200 w 1303315"/>
                <a:gd name="connsiteY20" fmla="*/ 519889 h 665926"/>
                <a:gd name="connsiteX21" fmla="*/ 524146 w 1303315"/>
                <a:gd name="connsiteY21" fmla="*/ 492729 h 665926"/>
                <a:gd name="connsiteX22" fmla="*/ 804804 w 1303315"/>
                <a:gd name="connsiteY22" fmla="*/ 438408 h 665926"/>
                <a:gd name="connsiteX23" fmla="*/ 967766 w 1303315"/>
                <a:gd name="connsiteY23" fmla="*/ 384087 h 665926"/>
                <a:gd name="connsiteX24" fmla="*/ 994926 w 1303315"/>
                <a:gd name="connsiteY24" fmla="*/ 420301 h 665926"/>
                <a:gd name="connsiteX25" fmla="*/ 868178 w 1303315"/>
                <a:gd name="connsiteY25" fmla="*/ 456515 h 665926"/>
                <a:gd name="connsiteX26" fmla="*/ 904392 w 1303315"/>
                <a:gd name="connsiteY26" fmla="*/ 501782 h 665926"/>
                <a:gd name="connsiteX27" fmla="*/ 1130728 w 1303315"/>
                <a:gd name="connsiteY27" fmla="*/ 438408 h 665926"/>
                <a:gd name="connsiteX28" fmla="*/ 1284637 w 1303315"/>
                <a:gd name="connsiteY28" fmla="*/ 402194 h 665926"/>
                <a:gd name="connsiteX29" fmla="*/ 1293691 w 1303315"/>
                <a:gd name="connsiteY29" fmla="*/ 365980 h 665926"/>
                <a:gd name="connsiteX30" fmla="*/ 1221263 w 1303315"/>
                <a:gd name="connsiteY30" fmla="*/ 347873 h 665926"/>
                <a:gd name="connsiteX31" fmla="*/ 1040194 w 1303315"/>
                <a:gd name="connsiteY31" fmla="*/ 402194 h 665926"/>
                <a:gd name="connsiteX32" fmla="*/ 1031140 w 1303315"/>
                <a:gd name="connsiteY32" fmla="*/ 375034 h 665926"/>
                <a:gd name="connsiteX33" fmla="*/ 1166942 w 1303315"/>
                <a:gd name="connsiteY33" fmla="*/ 329767 h 665926"/>
                <a:gd name="connsiteX34" fmla="*/ 1239370 w 1303315"/>
                <a:gd name="connsiteY34" fmla="*/ 311660 h 665926"/>
                <a:gd name="connsiteX35" fmla="*/ 1166942 w 1303315"/>
                <a:gd name="connsiteY35" fmla="*/ 257339 h 665926"/>
                <a:gd name="connsiteX36" fmla="*/ 1058301 w 1303315"/>
                <a:gd name="connsiteY36" fmla="*/ 284499 h 665926"/>
                <a:gd name="connsiteX37" fmla="*/ 994926 w 1303315"/>
                <a:gd name="connsiteY37" fmla="*/ 311660 h 665926"/>
                <a:gd name="connsiteX38" fmla="*/ 958713 w 1303315"/>
                <a:gd name="connsiteY38" fmla="*/ 257339 h 665926"/>
                <a:gd name="connsiteX39" fmla="*/ 1031140 w 1303315"/>
                <a:gd name="connsiteY39" fmla="*/ 248285 h 665926"/>
                <a:gd name="connsiteX40" fmla="*/ 1058301 w 1303315"/>
                <a:gd name="connsiteY40" fmla="*/ 212072 h 665926"/>
                <a:gd name="connsiteX41" fmla="*/ 1022087 w 1303315"/>
                <a:gd name="connsiteY41" fmla="*/ 166804 h 665926"/>
                <a:gd name="connsiteX42" fmla="*/ 904392 w 1303315"/>
                <a:gd name="connsiteY42" fmla="*/ 184911 h 665926"/>
                <a:gd name="connsiteX43" fmla="*/ 723322 w 1303315"/>
                <a:gd name="connsiteY43" fmla="*/ 221125 h 665926"/>
                <a:gd name="connsiteX44" fmla="*/ 596574 w 1303315"/>
                <a:gd name="connsiteY44" fmla="*/ 275446 h 665926"/>
                <a:gd name="connsiteX45" fmla="*/ 578467 w 1303315"/>
                <a:gd name="connsiteY45" fmla="*/ 248285 h 665926"/>
                <a:gd name="connsiteX46" fmla="*/ 768590 w 1303315"/>
                <a:gd name="connsiteY46" fmla="*/ 184911 h 665926"/>
                <a:gd name="connsiteX47" fmla="*/ 1003980 w 1303315"/>
                <a:gd name="connsiteY47" fmla="*/ 130590 h 665926"/>
                <a:gd name="connsiteX48" fmla="*/ 1166942 w 1303315"/>
                <a:gd name="connsiteY48" fmla="*/ 94376 h 665926"/>
                <a:gd name="connsiteX49" fmla="*/ 1212210 w 1303315"/>
                <a:gd name="connsiteY49" fmla="*/ 58163 h 665926"/>
                <a:gd name="connsiteX50" fmla="*/ 1175996 w 1303315"/>
                <a:gd name="connsiteY50" fmla="*/ 12895 h 66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03315" h="665926">
                  <a:moveTo>
                    <a:pt x="1175996" y="12895"/>
                  </a:moveTo>
                  <a:cubicBezTo>
                    <a:pt x="988891" y="55144"/>
                    <a:pt x="269140" y="252813"/>
                    <a:pt x="89580" y="311660"/>
                  </a:cubicBezTo>
                  <a:cubicBezTo>
                    <a:pt x="-89980" y="370507"/>
                    <a:pt x="47330" y="370507"/>
                    <a:pt x="98633" y="365980"/>
                  </a:cubicBezTo>
                  <a:cubicBezTo>
                    <a:pt x="149936" y="361453"/>
                    <a:pt x="332515" y="301097"/>
                    <a:pt x="397398" y="284499"/>
                  </a:cubicBezTo>
                  <a:cubicBezTo>
                    <a:pt x="462281" y="267901"/>
                    <a:pt x="466807" y="263374"/>
                    <a:pt x="487932" y="266392"/>
                  </a:cubicBezTo>
                  <a:cubicBezTo>
                    <a:pt x="509057" y="269410"/>
                    <a:pt x="539235" y="290535"/>
                    <a:pt x="524146" y="302606"/>
                  </a:cubicBezTo>
                  <a:cubicBezTo>
                    <a:pt x="509057" y="314677"/>
                    <a:pt x="433612" y="329767"/>
                    <a:pt x="397398" y="338820"/>
                  </a:cubicBezTo>
                  <a:cubicBezTo>
                    <a:pt x="361184" y="347873"/>
                    <a:pt x="312899" y="343347"/>
                    <a:pt x="306863" y="356927"/>
                  </a:cubicBezTo>
                  <a:cubicBezTo>
                    <a:pt x="300827" y="370507"/>
                    <a:pt x="293283" y="427845"/>
                    <a:pt x="361184" y="420301"/>
                  </a:cubicBezTo>
                  <a:cubicBezTo>
                    <a:pt x="429085" y="412757"/>
                    <a:pt x="628261" y="335803"/>
                    <a:pt x="714269" y="311660"/>
                  </a:cubicBezTo>
                  <a:cubicBezTo>
                    <a:pt x="800277" y="287518"/>
                    <a:pt x="842526" y="272428"/>
                    <a:pt x="877231" y="275446"/>
                  </a:cubicBezTo>
                  <a:cubicBezTo>
                    <a:pt x="911936" y="278464"/>
                    <a:pt x="960222" y="307133"/>
                    <a:pt x="922499" y="329767"/>
                  </a:cubicBezTo>
                  <a:cubicBezTo>
                    <a:pt x="884776" y="352401"/>
                    <a:pt x="650895" y="411248"/>
                    <a:pt x="650895" y="411248"/>
                  </a:cubicBezTo>
                  <a:cubicBezTo>
                    <a:pt x="573941" y="433882"/>
                    <a:pt x="492459" y="445953"/>
                    <a:pt x="460772" y="465569"/>
                  </a:cubicBezTo>
                  <a:cubicBezTo>
                    <a:pt x="429085" y="485185"/>
                    <a:pt x="515093" y="503292"/>
                    <a:pt x="460772" y="528943"/>
                  </a:cubicBezTo>
                  <a:cubicBezTo>
                    <a:pt x="406451" y="554594"/>
                    <a:pt x="186150" y="596843"/>
                    <a:pt x="134847" y="619477"/>
                  </a:cubicBezTo>
                  <a:cubicBezTo>
                    <a:pt x="83544" y="642111"/>
                    <a:pt x="88071" y="672290"/>
                    <a:pt x="152954" y="664745"/>
                  </a:cubicBezTo>
                  <a:cubicBezTo>
                    <a:pt x="217837" y="657200"/>
                    <a:pt x="524146" y="574210"/>
                    <a:pt x="524146" y="574210"/>
                  </a:cubicBezTo>
                  <a:cubicBezTo>
                    <a:pt x="623734" y="550067"/>
                    <a:pt x="720305" y="533469"/>
                    <a:pt x="750483" y="519889"/>
                  </a:cubicBezTo>
                  <a:cubicBezTo>
                    <a:pt x="780661" y="506309"/>
                    <a:pt x="741430" y="492729"/>
                    <a:pt x="705216" y="492729"/>
                  </a:cubicBezTo>
                  <a:cubicBezTo>
                    <a:pt x="669002" y="492729"/>
                    <a:pt x="563378" y="519889"/>
                    <a:pt x="533200" y="519889"/>
                  </a:cubicBezTo>
                  <a:cubicBezTo>
                    <a:pt x="503022" y="519889"/>
                    <a:pt x="478879" y="506309"/>
                    <a:pt x="524146" y="492729"/>
                  </a:cubicBezTo>
                  <a:cubicBezTo>
                    <a:pt x="569413" y="479149"/>
                    <a:pt x="730867" y="456515"/>
                    <a:pt x="804804" y="438408"/>
                  </a:cubicBezTo>
                  <a:cubicBezTo>
                    <a:pt x="878741" y="420301"/>
                    <a:pt x="936079" y="387105"/>
                    <a:pt x="967766" y="384087"/>
                  </a:cubicBezTo>
                  <a:cubicBezTo>
                    <a:pt x="999453" y="381069"/>
                    <a:pt x="1011524" y="408230"/>
                    <a:pt x="994926" y="420301"/>
                  </a:cubicBezTo>
                  <a:cubicBezTo>
                    <a:pt x="978328" y="432372"/>
                    <a:pt x="883267" y="442935"/>
                    <a:pt x="868178" y="456515"/>
                  </a:cubicBezTo>
                  <a:cubicBezTo>
                    <a:pt x="853089" y="470095"/>
                    <a:pt x="860634" y="504800"/>
                    <a:pt x="904392" y="501782"/>
                  </a:cubicBezTo>
                  <a:cubicBezTo>
                    <a:pt x="948150" y="498764"/>
                    <a:pt x="1067354" y="455006"/>
                    <a:pt x="1130728" y="438408"/>
                  </a:cubicBezTo>
                  <a:cubicBezTo>
                    <a:pt x="1194102" y="421810"/>
                    <a:pt x="1257477" y="414265"/>
                    <a:pt x="1284637" y="402194"/>
                  </a:cubicBezTo>
                  <a:cubicBezTo>
                    <a:pt x="1311798" y="390123"/>
                    <a:pt x="1304253" y="375034"/>
                    <a:pt x="1293691" y="365980"/>
                  </a:cubicBezTo>
                  <a:cubicBezTo>
                    <a:pt x="1283129" y="356927"/>
                    <a:pt x="1263513" y="341837"/>
                    <a:pt x="1221263" y="347873"/>
                  </a:cubicBezTo>
                  <a:cubicBezTo>
                    <a:pt x="1179014" y="353909"/>
                    <a:pt x="1071881" y="397667"/>
                    <a:pt x="1040194" y="402194"/>
                  </a:cubicBezTo>
                  <a:cubicBezTo>
                    <a:pt x="1008507" y="406721"/>
                    <a:pt x="1010015" y="387105"/>
                    <a:pt x="1031140" y="375034"/>
                  </a:cubicBezTo>
                  <a:cubicBezTo>
                    <a:pt x="1052265" y="362963"/>
                    <a:pt x="1132237" y="340329"/>
                    <a:pt x="1166942" y="329767"/>
                  </a:cubicBezTo>
                  <a:cubicBezTo>
                    <a:pt x="1201647" y="319205"/>
                    <a:pt x="1239370" y="323731"/>
                    <a:pt x="1239370" y="311660"/>
                  </a:cubicBezTo>
                  <a:cubicBezTo>
                    <a:pt x="1239370" y="299589"/>
                    <a:pt x="1197120" y="261866"/>
                    <a:pt x="1166942" y="257339"/>
                  </a:cubicBezTo>
                  <a:cubicBezTo>
                    <a:pt x="1136764" y="252812"/>
                    <a:pt x="1086970" y="275446"/>
                    <a:pt x="1058301" y="284499"/>
                  </a:cubicBezTo>
                  <a:cubicBezTo>
                    <a:pt x="1029632" y="293552"/>
                    <a:pt x="1011524" y="316187"/>
                    <a:pt x="994926" y="311660"/>
                  </a:cubicBezTo>
                  <a:cubicBezTo>
                    <a:pt x="978328" y="307133"/>
                    <a:pt x="952677" y="267901"/>
                    <a:pt x="958713" y="257339"/>
                  </a:cubicBezTo>
                  <a:cubicBezTo>
                    <a:pt x="964749" y="246777"/>
                    <a:pt x="1014542" y="255829"/>
                    <a:pt x="1031140" y="248285"/>
                  </a:cubicBezTo>
                  <a:cubicBezTo>
                    <a:pt x="1047738" y="240741"/>
                    <a:pt x="1059810" y="225652"/>
                    <a:pt x="1058301" y="212072"/>
                  </a:cubicBezTo>
                  <a:cubicBezTo>
                    <a:pt x="1056792" y="198492"/>
                    <a:pt x="1047739" y="171331"/>
                    <a:pt x="1022087" y="166804"/>
                  </a:cubicBezTo>
                  <a:cubicBezTo>
                    <a:pt x="996435" y="162277"/>
                    <a:pt x="954186" y="175858"/>
                    <a:pt x="904392" y="184911"/>
                  </a:cubicBezTo>
                  <a:cubicBezTo>
                    <a:pt x="854598" y="193965"/>
                    <a:pt x="774625" y="206036"/>
                    <a:pt x="723322" y="221125"/>
                  </a:cubicBezTo>
                  <a:cubicBezTo>
                    <a:pt x="672019" y="236214"/>
                    <a:pt x="620716" y="270919"/>
                    <a:pt x="596574" y="275446"/>
                  </a:cubicBezTo>
                  <a:cubicBezTo>
                    <a:pt x="572431" y="279973"/>
                    <a:pt x="549798" y="263374"/>
                    <a:pt x="578467" y="248285"/>
                  </a:cubicBezTo>
                  <a:cubicBezTo>
                    <a:pt x="607136" y="233196"/>
                    <a:pt x="697671" y="204527"/>
                    <a:pt x="768590" y="184911"/>
                  </a:cubicBezTo>
                  <a:cubicBezTo>
                    <a:pt x="839509" y="165295"/>
                    <a:pt x="1003980" y="130590"/>
                    <a:pt x="1003980" y="130590"/>
                  </a:cubicBezTo>
                  <a:cubicBezTo>
                    <a:pt x="1070372" y="115501"/>
                    <a:pt x="1132237" y="106447"/>
                    <a:pt x="1166942" y="94376"/>
                  </a:cubicBezTo>
                  <a:cubicBezTo>
                    <a:pt x="1201647" y="82305"/>
                    <a:pt x="1207683" y="71743"/>
                    <a:pt x="1212210" y="58163"/>
                  </a:cubicBezTo>
                  <a:cubicBezTo>
                    <a:pt x="1216737" y="44583"/>
                    <a:pt x="1363101" y="-29354"/>
                    <a:pt x="1175996" y="12895"/>
                  </a:cubicBezTo>
                  <a:close/>
                </a:path>
              </a:pathLst>
            </a:custGeom>
            <a:solidFill>
              <a:schemeClr val="bg1">
                <a:alpha val="4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 prstMaterial="flat">
              <a:bevelT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1617219" y="1257010"/>
              <a:ext cx="1444554" cy="826768"/>
            </a:xfrm>
            <a:custGeom>
              <a:avLst/>
              <a:gdLst>
                <a:gd name="connsiteX0" fmla="*/ 1353260 w 1444554"/>
                <a:gd name="connsiteY0" fmla="*/ 951 h 826768"/>
                <a:gd name="connsiteX1" fmla="*/ 1231692 w 1444554"/>
                <a:gd name="connsiteY1" fmla="*/ 27378 h 826768"/>
                <a:gd name="connsiteX2" fmla="*/ 1178836 w 1444554"/>
                <a:gd name="connsiteY2" fmla="*/ 43235 h 826768"/>
                <a:gd name="connsiteX3" fmla="*/ 1194693 w 1444554"/>
                <a:gd name="connsiteY3" fmla="*/ 111947 h 826768"/>
                <a:gd name="connsiteX4" fmla="*/ 1221121 w 1444554"/>
                <a:gd name="connsiteY4" fmla="*/ 191230 h 826768"/>
                <a:gd name="connsiteX5" fmla="*/ 1189408 w 1444554"/>
                <a:gd name="connsiteY5" fmla="*/ 196516 h 826768"/>
                <a:gd name="connsiteX6" fmla="*/ 1173551 w 1444554"/>
                <a:gd name="connsiteY6" fmla="*/ 133089 h 826768"/>
                <a:gd name="connsiteX7" fmla="*/ 1157694 w 1444554"/>
                <a:gd name="connsiteY7" fmla="*/ 85519 h 826768"/>
                <a:gd name="connsiteX8" fmla="*/ 1131267 w 1444554"/>
                <a:gd name="connsiteY8" fmla="*/ 69663 h 826768"/>
                <a:gd name="connsiteX9" fmla="*/ 1046698 w 1444554"/>
                <a:gd name="connsiteY9" fmla="*/ 90805 h 826768"/>
                <a:gd name="connsiteX10" fmla="*/ 866989 w 1444554"/>
                <a:gd name="connsiteY10" fmla="*/ 138375 h 826768"/>
                <a:gd name="connsiteX11" fmla="*/ 724279 w 1444554"/>
                <a:gd name="connsiteY11" fmla="*/ 175374 h 826768"/>
                <a:gd name="connsiteX12" fmla="*/ 729565 w 1444554"/>
                <a:gd name="connsiteY12" fmla="*/ 212373 h 826768"/>
                <a:gd name="connsiteX13" fmla="*/ 750707 w 1444554"/>
                <a:gd name="connsiteY13" fmla="*/ 286370 h 826768"/>
                <a:gd name="connsiteX14" fmla="*/ 740136 w 1444554"/>
                <a:gd name="connsiteY14" fmla="*/ 302227 h 826768"/>
                <a:gd name="connsiteX15" fmla="*/ 718994 w 1444554"/>
                <a:gd name="connsiteY15" fmla="*/ 259943 h 826768"/>
                <a:gd name="connsiteX16" fmla="*/ 703137 w 1444554"/>
                <a:gd name="connsiteY16" fmla="*/ 207087 h 826768"/>
                <a:gd name="connsiteX17" fmla="*/ 681995 w 1444554"/>
                <a:gd name="connsiteY17" fmla="*/ 196516 h 826768"/>
                <a:gd name="connsiteX18" fmla="*/ 560427 w 1444554"/>
                <a:gd name="connsiteY18" fmla="*/ 228229 h 826768"/>
                <a:gd name="connsiteX19" fmla="*/ 423003 w 1444554"/>
                <a:gd name="connsiteY19" fmla="*/ 265228 h 826768"/>
                <a:gd name="connsiteX20" fmla="*/ 269722 w 1444554"/>
                <a:gd name="connsiteY20" fmla="*/ 307513 h 826768"/>
                <a:gd name="connsiteX21" fmla="*/ 269722 w 1444554"/>
                <a:gd name="connsiteY21" fmla="*/ 360368 h 826768"/>
                <a:gd name="connsiteX22" fmla="*/ 301435 w 1444554"/>
                <a:gd name="connsiteY22" fmla="*/ 471365 h 826768"/>
                <a:gd name="connsiteX23" fmla="*/ 285579 w 1444554"/>
                <a:gd name="connsiteY23" fmla="*/ 492507 h 826768"/>
                <a:gd name="connsiteX24" fmla="*/ 275008 w 1444554"/>
                <a:gd name="connsiteY24" fmla="*/ 429080 h 826768"/>
                <a:gd name="connsiteX25" fmla="*/ 248580 w 1444554"/>
                <a:gd name="connsiteY25" fmla="*/ 344511 h 826768"/>
                <a:gd name="connsiteX26" fmla="*/ 243294 w 1444554"/>
                <a:gd name="connsiteY26" fmla="*/ 333940 h 826768"/>
                <a:gd name="connsiteX27" fmla="*/ 164011 w 1444554"/>
                <a:gd name="connsiteY27" fmla="*/ 349797 h 826768"/>
                <a:gd name="connsiteX28" fmla="*/ 79442 w 1444554"/>
                <a:gd name="connsiteY28" fmla="*/ 370939 h 826768"/>
                <a:gd name="connsiteX29" fmla="*/ 31872 w 1444554"/>
                <a:gd name="connsiteY29" fmla="*/ 381510 h 826768"/>
                <a:gd name="connsiteX30" fmla="*/ 159 w 1444554"/>
                <a:gd name="connsiteY30" fmla="*/ 423795 h 826768"/>
                <a:gd name="connsiteX31" fmla="*/ 21301 w 1444554"/>
                <a:gd name="connsiteY31" fmla="*/ 534791 h 826768"/>
                <a:gd name="connsiteX32" fmla="*/ 58300 w 1444554"/>
                <a:gd name="connsiteY32" fmla="*/ 645788 h 826768"/>
                <a:gd name="connsiteX33" fmla="*/ 153440 w 1444554"/>
                <a:gd name="connsiteY33" fmla="*/ 640502 h 826768"/>
                <a:gd name="connsiteX34" fmla="*/ 216867 w 1444554"/>
                <a:gd name="connsiteY34" fmla="*/ 624645 h 826768"/>
                <a:gd name="connsiteX35" fmla="*/ 232723 w 1444554"/>
                <a:gd name="connsiteY35" fmla="*/ 640502 h 826768"/>
                <a:gd name="connsiteX36" fmla="*/ 190439 w 1444554"/>
                <a:gd name="connsiteY36" fmla="*/ 651073 h 826768"/>
                <a:gd name="connsiteX37" fmla="*/ 142869 w 1444554"/>
                <a:gd name="connsiteY37" fmla="*/ 661644 h 826768"/>
                <a:gd name="connsiteX38" fmla="*/ 84728 w 1444554"/>
                <a:gd name="connsiteY38" fmla="*/ 677501 h 826768"/>
                <a:gd name="connsiteX39" fmla="*/ 90013 w 1444554"/>
                <a:gd name="connsiteY39" fmla="*/ 709214 h 826768"/>
                <a:gd name="connsiteX40" fmla="*/ 111156 w 1444554"/>
                <a:gd name="connsiteY40" fmla="*/ 772641 h 826768"/>
                <a:gd name="connsiteX41" fmla="*/ 137583 w 1444554"/>
                <a:gd name="connsiteY41" fmla="*/ 809640 h 826768"/>
                <a:gd name="connsiteX42" fmla="*/ 169297 w 1444554"/>
                <a:gd name="connsiteY42" fmla="*/ 825496 h 826768"/>
                <a:gd name="connsiteX43" fmla="*/ 333149 w 1444554"/>
                <a:gd name="connsiteY43" fmla="*/ 777926 h 826768"/>
                <a:gd name="connsiteX44" fmla="*/ 481144 w 1444554"/>
                <a:gd name="connsiteY44" fmla="*/ 740928 h 826768"/>
                <a:gd name="connsiteX45" fmla="*/ 533999 w 1444554"/>
                <a:gd name="connsiteY45" fmla="*/ 725071 h 826768"/>
                <a:gd name="connsiteX46" fmla="*/ 528714 w 1444554"/>
                <a:gd name="connsiteY46" fmla="*/ 656359 h 826768"/>
                <a:gd name="connsiteX47" fmla="*/ 486430 w 1444554"/>
                <a:gd name="connsiteY47" fmla="*/ 592932 h 826768"/>
                <a:gd name="connsiteX48" fmla="*/ 470573 w 1444554"/>
                <a:gd name="connsiteY48" fmla="*/ 561219 h 826768"/>
                <a:gd name="connsiteX49" fmla="*/ 497001 w 1444554"/>
                <a:gd name="connsiteY49" fmla="*/ 561219 h 826768"/>
                <a:gd name="connsiteX50" fmla="*/ 539285 w 1444554"/>
                <a:gd name="connsiteY50" fmla="*/ 629931 h 826768"/>
                <a:gd name="connsiteX51" fmla="*/ 560427 w 1444554"/>
                <a:gd name="connsiteY51" fmla="*/ 698643 h 826768"/>
                <a:gd name="connsiteX52" fmla="*/ 570998 w 1444554"/>
                <a:gd name="connsiteY52" fmla="*/ 709214 h 826768"/>
                <a:gd name="connsiteX53" fmla="*/ 740136 w 1444554"/>
                <a:gd name="connsiteY53" fmla="*/ 672215 h 826768"/>
                <a:gd name="connsiteX54" fmla="*/ 861704 w 1444554"/>
                <a:gd name="connsiteY54" fmla="*/ 635217 h 826768"/>
                <a:gd name="connsiteX55" fmla="*/ 983271 w 1444554"/>
                <a:gd name="connsiteY55" fmla="*/ 598218 h 826768"/>
                <a:gd name="connsiteX56" fmla="*/ 993842 w 1444554"/>
                <a:gd name="connsiteY56" fmla="*/ 540077 h 826768"/>
                <a:gd name="connsiteX57" fmla="*/ 951558 w 1444554"/>
                <a:gd name="connsiteY57" fmla="*/ 466079 h 826768"/>
                <a:gd name="connsiteX58" fmla="*/ 925130 w 1444554"/>
                <a:gd name="connsiteY58" fmla="*/ 423795 h 826768"/>
                <a:gd name="connsiteX59" fmla="*/ 967415 w 1444554"/>
                <a:gd name="connsiteY59" fmla="*/ 423795 h 826768"/>
                <a:gd name="connsiteX60" fmla="*/ 1009699 w 1444554"/>
                <a:gd name="connsiteY60" fmla="*/ 508363 h 826768"/>
                <a:gd name="connsiteX61" fmla="*/ 1025556 w 1444554"/>
                <a:gd name="connsiteY61" fmla="*/ 566504 h 826768"/>
                <a:gd name="connsiteX62" fmla="*/ 1057269 w 1444554"/>
                <a:gd name="connsiteY62" fmla="*/ 587647 h 826768"/>
                <a:gd name="connsiteX63" fmla="*/ 1215835 w 1444554"/>
                <a:gd name="connsiteY63" fmla="*/ 540077 h 826768"/>
                <a:gd name="connsiteX64" fmla="*/ 1321546 w 1444554"/>
                <a:gd name="connsiteY64" fmla="*/ 508363 h 826768"/>
                <a:gd name="connsiteX65" fmla="*/ 1400830 w 1444554"/>
                <a:gd name="connsiteY65" fmla="*/ 487221 h 826768"/>
                <a:gd name="connsiteX66" fmla="*/ 1443114 w 1444554"/>
                <a:gd name="connsiteY66" fmla="*/ 466079 h 826768"/>
                <a:gd name="connsiteX67" fmla="*/ 1432543 w 1444554"/>
                <a:gd name="connsiteY67" fmla="*/ 423795 h 826768"/>
                <a:gd name="connsiteX68" fmla="*/ 1411401 w 1444554"/>
                <a:gd name="connsiteY68" fmla="*/ 381510 h 826768"/>
                <a:gd name="connsiteX69" fmla="*/ 1363831 w 1444554"/>
                <a:gd name="connsiteY69" fmla="*/ 397367 h 826768"/>
                <a:gd name="connsiteX70" fmla="*/ 1289833 w 1444554"/>
                <a:gd name="connsiteY70" fmla="*/ 423795 h 826768"/>
                <a:gd name="connsiteX71" fmla="*/ 1279262 w 1444554"/>
                <a:gd name="connsiteY71" fmla="*/ 397367 h 826768"/>
                <a:gd name="connsiteX72" fmla="*/ 1353260 w 1444554"/>
                <a:gd name="connsiteY72" fmla="*/ 381510 h 826768"/>
                <a:gd name="connsiteX73" fmla="*/ 1390258 w 1444554"/>
                <a:gd name="connsiteY73" fmla="*/ 360368 h 826768"/>
                <a:gd name="connsiteX74" fmla="*/ 1374402 w 1444554"/>
                <a:gd name="connsiteY74" fmla="*/ 296941 h 826768"/>
                <a:gd name="connsiteX75" fmla="*/ 1358545 w 1444554"/>
                <a:gd name="connsiteY75" fmla="*/ 222944 h 826768"/>
                <a:gd name="connsiteX76" fmla="*/ 1347974 w 1444554"/>
                <a:gd name="connsiteY76" fmla="*/ 138375 h 826768"/>
                <a:gd name="connsiteX77" fmla="*/ 1353260 w 1444554"/>
                <a:gd name="connsiteY77" fmla="*/ 64377 h 826768"/>
                <a:gd name="connsiteX78" fmla="*/ 1353260 w 1444554"/>
                <a:gd name="connsiteY78" fmla="*/ 951 h 826768"/>
                <a:gd name="connsiteX0" fmla="*/ 1353260 w 1444554"/>
                <a:gd name="connsiteY0" fmla="*/ 951 h 826768"/>
                <a:gd name="connsiteX1" fmla="*/ 1231692 w 1444554"/>
                <a:gd name="connsiteY1" fmla="*/ 27378 h 826768"/>
                <a:gd name="connsiteX2" fmla="*/ 1178836 w 1444554"/>
                <a:gd name="connsiteY2" fmla="*/ 43235 h 826768"/>
                <a:gd name="connsiteX3" fmla="*/ 1194693 w 1444554"/>
                <a:gd name="connsiteY3" fmla="*/ 111947 h 826768"/>
                <a:gd name="connsiteX4" fmla="*/ 1221121 w 1444554"/>
                <a:gd name="connsiteY4" fmla="*/ 191230 h 826768"/>
                <a:gd name="connsiteX5" fmla="*/ 1189408 w 1444554"/>
                <a:gd name="connsiteY5" fmla="*/ 196516 h 826768"/>
                <a:gd name="connsiteX6" fmla="*/ 1173551 w 1444554"/>
                <a:gd name="connsiteY6" fmla="*/ 133089 h 826768"/>
                <a:gd name="connsiteX7" fmla="*/ 1157694 w 1444554"/>
                <a:gd name="connsiteY7" fmla="*/ 85519 h 826768"/>
                <a:gd name="connsiteX8" fmla="*/ 1131267 w 1444554"/>
                <a:gd name="connsiteY8" fmla="*/ 69663 h 826768"/>
                <a:gd name="connsiteX9" fmla="*/ 1046698 w 1444554"/>
                <a:gd name="connsiteY9" fmla="*/ 90805 h 826768"/>
                <a:gd name="connsiteX10" fmla="*/ 866989 w 1444554"/>
                <a:gd name="connsiteY10" fmla="*/ 138375 h 826768"/>
                <a:gd name="connsiteX11" fmla="*/ 724279 w 1444554"/>
                <a:gd name="connsiteY11" fmla="*/ 175374 h 826768"/>
                <a:gd name="connsiteX12" fmla="*/ 729565 w 1444554"/>
                <a:gd name="connsiteY12" fmla="*/ 212373 h 826768"/>
                <a:gd name="connsiteX13" fmla="*/ 750707 w 1444554"/>
                <a:gd name="connsiteY13" fmla="*/ 286370 h 826768"/>
                <a:gd name="connsiteX14" fmla="*/ 740136 w 1444554"/>
                <a:gd name="connsiteY14" fmla="*/ 302227 h 826768"/>
                <a:gd name="connsiteX15" fmla="*/ 718994 w 1444554"/>
                <a:gd name="connsiteY15" fmla="*/ 259943 h 826768"/>
                <a:gd name="connsiteX16" fmla="*/ 703137 w 1444554"/>
                <a:gd name="connsiteY16" fmla="*/ 207087 h 826768"/>
                <a:gd name="connsiteX17" fmla="*/ 681995 w 1444554"/>
                <a:gd name="connsiteY17" fmla="*/ 196516 h 826768"/>
                <a:gd name="connsiteX18" fmla="*/ 560427 w 1444554"/>
                <a:gd name="connsiteY18" fmla="*/ 228229 h 826768"/>
                <a:gd name="connsiteX19" fmla="*/ 423003 w 1444554"/>
                <a:gd name="connsiteY19" fmla="*/ 265228 h 826768"/>
                <a:gd name="connsiteX20" fmla="*/ 269722 w 1444554"/>
                <a:gd name="connsiteY20" fmla="*/ 307513 h 826768"/>
                <a:gd name="connsiteX21" fmla="*/ 269722 w 1444554"/>
                <a:gd name="connsiteY21" fmla="*/ 360368 h 826768"/>
                <a:gd name="connsiteX22" fmla="*/ 301435 w 1444554"/>
                <a:gd name="connsiteY22" fmla="*/ 471365 h 826768"/>
                <a:gd name="connsiteX23" fmla="*/ 285579 w 1444554"/>
                <a:gd name="connsiteY23" fmla="*/ 492507 h 826768"/>
                <a:gd name="connsiteX24" fmla="*/ 275008 w 1444554"/>
                <a:gd name="connsiteY24" fmla="*/ 429080 h 826768"/>
                <a:gd name="connsiteX25" fmla="*/ 248580 w 1444554"/>
                <a:gd name="connsiteY25" fmla="*/ 344511 h 826768"/>
                <a:gd name="connsiteX26" fmla="*/ 243294 w 1444554"/>
                <a:gd name="connsiteY26" fmla="*/ 333940 h 826768"/>
                <a:gd name="connsiteX27" fmla="*/ 164011 w 1444554"/>
                <a:gd name="connsiteY27" fmla="*/ 349797 h 826768"/>
                <a:gd name="connsiteX28" fmla="*/ 79442 w 1444554"/>
                <a:gd name="connsiteY28" fmla="*/ 370939 h 826768"/>
                <a:gd name="connsiteX29" fmla="*/ 31872 w 1444554"/>
                <a:gd name="connsiteY29" fmla="*/ 381510 h 826768"/>
                <a:gd name="connsiteX30" fmla="*/ 159 w 1444554"/>
                <a:gd name="connsiteY30" fmla="*/ 423795 h 826768"/>
                <a:gd name="connsiteX31" fmla="*/ 21301 w 1444554"/>
                <a:gd name="connsiteY31" fmla="*/ 534791 h 826768"/>
                <a:gd name="connsiteX32" fmla="*/ 58300 w 1444554"/>
                <a:gd name="connsiteY32" fmla="*/ 645788 h 826768"/>
                <a:gd name="connsiteX33" fmla="*/ 153440 w 1444554"/>
                <a:gd name="connsiteY33" fmla="*/ 640502 h 826768"/>
                <a:gd name="connsiteX34" fmla="*/ 216867 w 1444554"/>
                <a:gd name="connsiteY34" fmla="*/ 624645 h 826768"/>
                <a:gd name="connsiteX35" fmla="*/ 232723 w 1444554"/>
                <a:gd name="connsiteY35" fmla="*/ 640502 h 826768"/>
                <a:gd name="connsiteX36" fmla="*/ 190439 w 1444554"/>
                <a:gd name="connsiteY36" fmla="*/ 651073 h 826768"/>
                <a:gd name="connsiteX37" fmla="*/ 142869 w 1444554"/>
                <a:gd name="connsiteY37" fmla="*/ 661644 h 826768"/>
                <a:gd name="connsiteX38" fmla="*/ 84728 w 1444554"/>
                <a:gd name="connsiteY38" fmla="*/ 677501 h 826768"/>
                <a:gd name="connsiteX39" fmla="*/ 90013 w 1444554"/>
                <a:gd name="connsiteY39" fmla="*/ 709214 h 826768"/>
                <a:gd name="connsiteX40" fmla="*/ 111156 w 1444554"/>
                <a:gd name="connsiteY40" fmla="*/ 772641 h 826768"/>
                <a:gd name="connsiteX41" fmla="*/ 137583 w 1444554"/>
                <a:gd name="connsiteY41" fmla="*/ 809640 h 826768"/>
                <a:gd name="connsiteX42" fmla="*/ 169297 w 1444554"/>
                <a:gd name="connsiteY42" fmla="*/ 825496 h 826768"/>
                <a:gd name="connsiteX43" fmla="*/ 333149 w 1444554"/>
                <a:gd name="connsiteY43" fmla="*/ 777926 h 826768"/>
                <a:gd name="connsiteX44" fmla="*/ 481144 w 1444554"/>
                <a:gd name="connsiteY44" fmla="*/ 740928 h 826768"/>
                <a:gd name="connsiteX45" fmla="*/ 533999 w 1444554"/>
                <a:gd name="connsiteY45" fmla="*/ 725071 h 826768"/>
                <a:gd name="connsiteX46" fmla="*/ 528714 w 1444554"/>
                <a:gd name="connsiteY46" fmla="*/ 656359 h 826768"/>
                <a:gd name="connsiteX47" fmla="*/ 486430 w 1444554"/>
                <a:gd name="connsiteY47" fmla="*/ 592932 h 826768"/>
                <a:gd name="connsiteX48" fmla="*/ 470573 w 1444554"/>
                <a:gd name="connsiteY48" fmla="*/ 561219 h 826768"/>
                <a:gd name="connsiteX49" fmla="*/ 497001 w 1444554"/>
                <a:gd name="connsiteY49" fmla="*/ 561219 h 826768"/>
                <a:gd name="connsiteX50" fmla="*/ 539285 w 1444554"/>
                <a:gd name="connsiteY50" fmla="*/ 629931 h 826768"/>
                <a:gd name="connsiteX51" fmla="*/ 560427 w 1444554"/>
                <a:gd name="connsiteY51" fmla="*/ 698643 h 826768"/>
                <a:gd name="connsiteX52" fmla="*/ 570998 w 1444554"/>
                <a:gd name="connsiteY52" fmla="*/ 709214 h 826768"/>
                <a:gd name="connsiteX53" fmla="*/ 740136 w 1444554"/>
                <a:gd name="connsiteY53" fmla="*/ 672215 h 826768"/>
                <a:gd name="connsiteX54" fmla="*/ 861704 w 1444554"/>
                <a:gd name="connsiteY54" fmla="*/ 635217 h 826768"/>
                <a:gd name="connsiteX55" fmla="*/ 983271 w 1444554"/>
                <a:gd name="connsiteY55" fmla="*/ 598218 h 826768"/>
                <a:gd name="connsiteX56" fmla="*/ 993842 w 1444554"/>
                <a:gd name="connsiteY56" fmla="*/ 540077 h 826768"/>
                <a:gd name="connsiteX57" fmla="*/ 951558 w 1444554"/>
                <a:gd name="connsiteY57" fmla="*/ 466079 h 826768"/>
                <a:gd name="connsiteX58" fmla="*/ 925130 w 1444554"/>
                <a:gd name="connsiteY58" fmla="*/ 423795 h 826768"/>
                <a:gd name="connsiteX59" fmla="*/ 967415 w 1444554"/>
                <a:gd name="connsiteY59" fmla="*/ 423795 h 826768"/>
                <a:gd name="connsiteX60" fmla="*/ 1009699 w 1444554"/>
                <a:gd name="connsiteY60" fmla="*/ 508363 h 826768"/>
                <a:gd name="connsiteX61" fmla="*/ 1025556 w 1444554"/>
                <a:gd name="connsiteY61" fmla="*/ 566504 h 826768"/>
                <a:gd name="connsiteX62" fmla="*/ 1057269 w 1444554"/>
                <a:gd name="connsiteY62" fmla="*/ 587647 h 826768"/>
                <a:gd name="connsiteX63" fmla="*/ 1215835 w 1444554"/>
                <a:gd name="connsiteY63" fmla="*/ 540077 h 826768"/>
                <a:gd name="connsiteX64" fmla="*/ 1321546 w 1444554"/>
                <a:gd name="connsiteY64" fmla="*/ 508363 h 826768"/>
                <a:gd name="connsiteX65" fmla="*/ 1400830 w 1444554"/>
                <a:gd name="connsiteY65" fmla="*/ 487221 h 826768"/>
                <a:gd name="connsiteX66" fmla="*/ 1443114 w 1444554"/>
                <a:gd name="connsiteY66" fmla="*/ 466079 h 826768"/>
                <a:gd name="connsiteX67" fmla="*/ 1432543 w 1444554"/>
                <a:gd name="connsiteY67" fmla="*/ 423795 h 826768"/>
                <a:gd name="connsiteX68" fmla="*/ 1411401 w 1444554"/>
                <a:gd name="connsiteY68" fmla="*/ 381510 h 826768"/>
                <a:gd name="connsiteX69" fmla="*/ 1363831 w 1444554"/>
                <a:gd name="connsiteY69" fmla="*/ 397367 h 826768"/>
                <a:gd name="connsiteX70" fmla="*/ 1289833 w 1444554"/>
                <a:gd name="connsiteY70" fmla="*/ 423795 h 826768"/>
                <a:gd name="connsiteX71" fmla="*/ 1279262 w 1444554"/>
                <a:gd name="connsiteY71" fmla="*/ 397367 h 826768"/>
                <a:gd name="connsiteX72" fmla="*/ 1353260 w 1444554"/>
                <a:gd name="connsiteY72" fmla="*/ 381510 h 826768"/>
                <a:gd name="connsiteX73" fmla="*/ 1390258 w 1444554"/>
                <a:gd name="connsiteY73" fmla="*/ 360368 h 826768"/>
                <a:gd name="connsiteX74" fmla="*/ 1374402 w 1444554"/>
                <a:gd name="connsiteY74" fmla="*/ 296941 h 826768"/>
                <a:gd name="connsiteX75" fmla="*/ 1358545 w 1444554"/>
                <a:gd name="connsiteY75" fmla="*/ 222944 h 826768"/>
                <a:gd name="connsiteX76" fmla="*/ 1347974 w 1444554"/>
                <a:gd name="connsiteY76" fmla="*/ 138375 h 826768"/>
                <a:gd name="connsiteX77" fmla="*/ 1337403 w 1444554"/>
                <a:gd name="connsiteY77" fmla="*/ 64377 h 826768"/>
                <a:gd name="connsiteX78" fmla="*/ 1353260 w 1444554"/>
                <a:gd name="connsiteY78" fmla="*/ 951 h 826768"/>
                <a:gd name="connsiteX0" fmla="*/ 1337403 w 1444554"/>
                <a:gd name="connsiteY0" fmla="*/ 951 h 826768"/>
                <a:gd name="connsiteX1" fmla="*/ 1231692 w 1444554"/>
                <a:gd name="connsiteY1" fmla="*/ 27378 h 826768"/>
                <a:gd name="connsiteX2" fmla="*/ 1178836 w 1444554"/>
                <a:gd name="connsiteY2" fmla="*/ 43235 h 826768"/>
                <a:gd name="connsiteX3" fmla="*/ 1194693 w 1444554"/>
                <a:gd name="connsiteY3" fmla="*/ 111947 h 826768"/>
                <a:gd name="connsiteX4" fmla="*/ 1221121 w 1444554"/>
                <a:gd name="connsiteY4" fmla="*/ 191230 h 826768"/>
                <a:gd name="connsiteX5" fmla="*/ 1189408 w 1444554"/>
                <a:gd name="connsiteY5" fmla="*/ 196516 h 826768"/>
                <a:gd name="connsiteX6" fmla="*/ 1173551 w 1444554"/>
                <a:gd name="connsiteY6" fmla="*/ 133089 h 826768"/>
                <a:gd name="connsiteX7" fmla="*/ 1157694 w 1444554"/>
                <a:gd name="connsiteY7" fmla="*/ 85519 h 826768"/>
                <a:gd name="connsiteX8" fmla="*/ 1131267 w 1444554"/>
                <a:gd name="connsiteY8" fmla="*/ 69663 h 826768"/>
                <a:gd name="connsiteX9" fmla="*/ 1046698 w 1444554"/>
                <a:gd name="connsiteY9" fmla="*/ 90805 h 826768"/>
                <a:gd name="connsiteX10" fmla="*/ 866989 w 1444554"/>
                <a:gd name="connsiteY10" fmla="*/ 138375 h 826768"/>
                <a:gd name="connsiteX11" fmla="*/ 724279 w 1444554"/>
                <a:gd name="connsiteY11" fmla="*/ 175374 h 826768"/>
                <a:gd name="connsiteX12" fmla="*/ 729565 w 1444554"/>
                <a:gd name="connsiteY12" fmla="*/ 212373 h 826768"/>
                <a:gd name="connsiteX13" fmla="*/ 750707 w 1444554"/>
                <a:gd name="connsiteY13" fmla="*/ 286370 h 826768"/>
                <a:gd name="connsiteX14" fmla="*/ 740136 w 1444554"/>
                <a:gd name="connsiteY14" fmla="*/ 302227 h 826768"/>
                <a:gd name="connsiteX15" fmla="*/ 718994 w 1444554"/>
                <a:gd name="connsiteY15" fmla="*/ 259943 h 826768"/>
                <a:gd name="connsiteX16" fmla="*/ 703137 w 1444554"/>
                <a:gd name="connsiteY16" fmla="*/ 207087 h 826768"/>
                <a:gd name="connsiteX17" fmla="*/ 681995 w 1444554"/>
                <a:gd name="connsiteY17" fmla="*/ 196516 h 826768"/>
                <a:gd name="connsiteX18" fmla="*/ 560427 w 1444554"/>
                <a:gd name="connsiteY18" fmla="*/ 228229 h 826768"/>
                <a:gd name="connsiteX19" fmla="*/ 423003 w 1444554"/>
                <a:gd name="connsiteY19" fmla="*/ 265228 h 826768"/>
                <a:gd name="connsiteX20" fmla="*/ 269722 w 1444554"/>
                <a:gd name="connsiteY20" fmla="*/ 307513 h 826768"/>
                <a:gd name="connsiteX21" fmla="*/ 269722 w 1444554"/>
                <a:gd name="connsiteY21" fmla="*/ 360368 h 826768"/>
                <a:gd name="connsiteX22" fmla="*/ 301435 w 1444554"/>
                <a:gd name="connsiteY22" fmla="*/ 471365 h 826768"/>
                <a:gd name="connsiteX23" fmla="*/ 285579 w 1444554"/>
                <a:gd name="connsiteY23" fmla="*/ 492507 h 826768"/>
                <a:gd name="connsiteX24" fmla="*/ 275008 w 1444554"/>
                <a:gd name="connsiteY24" fmla="*/ 429080 h 826768"/>
                <a:gd name="connsiteX25" fmla="*/ 248580 w 1444554"/>
                <a:gd name="connsiteY25" fmla="*/ 344511 h 826768"/>
                <a:gd name="connsiteX26" fmla="*/ 243294 w 1444554"/>
                <a:gd name="connsiteY26" fmla="*/ 333940 h 826768"/>
                <a:gd name="connsiteX27" fmla="*/ 164011 w 1444554"/>
                <a:gd name="connsiteY27" fmla="*/ 349797 h 826768"/>
                <a:gd name="connsiteX28" fmla="*/ 79442 w 1444554"/>
                <a:gd name="connsiteY28" fmla="*/ 370939 h 826768"/>
                <a:gd name="connsiteX29" fmla="*/ 31872 w 1444554"/>
                <a:gd name="connsiteY29" fmla="*/ 381510 h 826768"/>
                <a:gd name="connsiteX30" fmla="*/ 159 w 1444554"/>
                <a:gd name="connsiteY30" fmla="*/ 423795 h 826768"/>
                <a:gd name="connsiteX31" fmla="*/ 21301 w 1444554"/>
                <a:gd name="connsiteY31" fmla="*/ 534791 h 826768"/>
                <a:gd name="connsiteX32" fmla="*/ 58300 w 1444554"/>
                <a:gd name="connsiteY32" fmla="*/ 645788 h 826768"/>
                <a:gd name="connsiteX33" fmla="*/ 153440 w 1444554"/>
                <a:gd name="connsiteY33" fmla="*/ 640502 h 826768"/>
                <a:gd name="connsiteX34" fmla="*/ 216867 w 1444554"/>
                <a:gd name="connsiteY34" fmla="*/ 624645 h 826768"/>
                <a:gd name="connsiteX35" fmla="*/ 232723 w 1444554"/>
                <a:gd name="connsiteY35" fmla="*/ 640502 h 826768"/>
                <a:gd name="connsiteX36" fmla="*/ 190439 w 1444554"/>
                <a:gd name="connsiteY36" fmla="*/ 651073 h 826768"/>
                <a:gd name="connsiteX37" fmla="*/ 142869 w 1444554"/>
                <a:gd name="connsiteY37" fmla="*/ 661644 h 826768"/>
                <a:gd name="connsiteX38" fmla="*/ 84728 w 1444554"/>
                <a:gd name="connsiteY38" fmla="*/ 677501 h 826768"/>
                <a:gd name="connsiteX39" fmla="*/ 90013 w 1444554"/>
                <a:gd name="connsiteY39" fmla="*/ 709214 h 826768"/>
                <a:gd name="connsiteX40" fmla="*/ 111156 w 1444554"/>
                <a:gd name="connsiteY40" fmla="*/ 772641 h 826768"/>
                <a:gd name="connsiteX41" fmla="*/ 137583 w 1444554"/>
                <a:gd name="connsiteY41" fmla="*/ 809640 h 826768"/>
                <a:gd name="connsiteX42" fmla="*/ 169297 w 1444554"/>
                <a:gd name="connsiteY42" fmla="*/ 825496 h 826768"/>
                <a:gd name="connsiteX43" fmla="*/ 333149 w 1444554"/>
                <a:gd name="connsiteY43" fmla="*/ 777926 h 826768"/>
                <a:gd name="connsiteX44" fmla="*/ 481144 w 1444554"/>
                <a:gd name="connsiteY44" fmla="*/ 740928 h 826768"/>
                <a:gd name="connsiteX45" fmla="*/ 533999 w 1444554"/>
                <a:gd name="connsiteY45" fmla="*/ 725071 h 826768"/>
                <a:gd name="connsiteX46" fmla="*/ 528714 w 1444554"/>
                <a:gd name="connsiteY46" fmla="*/ 656359 h 826768"/>
                <a:gd name="connsiteX47" fmla="*/ 486430 w 1444554"/>
                <a:gd name="connsiteY47" fmla="*/ 592932 h 826768"/>
                <a:gd name="connsiteX48" fmla="*/ 470573 w 1444554"/>
                <a:gd name="connsiteY48" fmla="*/ 561219 h 826768"/>
                <a:gd name="connsiteX49" fmla="*/ 497001 w 1444554"/>
                <a:gd name="connsiteY49" fmla="*/ 561219 h 826768"/>
                <a:gd name="connsiteX50" fmla="*/ 539285 w 1444554"/>
                <a:gd name="connsiteY50" fmla="*/ 629931 h 826768"/>
                <a:gd name="connsiteX51" fmla="*/ 560427 w 1444554"/>
                <a:gd name="connsiteY51" fmla="*/ 698643 h 826768"/>
                <a:gd name="connsiteX52" fmla="*/ 570998 w 1444554"/>
                <a:gd name="connsiteY52" fmla="*/ 709214 h 826768"/>
                <a:gd name="connsiteX53" fmla="*/ 740136 w 1444554"/>
                <a:gd name="connsiteY53" fmla="*/ 672215 h 826768"/>
                <a:gd name="connsiteX54" fmla="*/ 861704 w 1444554"/>
                <a:gd name="connsiteY54" fmla="*/ 635217 h 826768"/>
                <a:gd name="connsiteX55" fmla="*/ 983271 w 1444554"/>
                <a:gd name="connsiteY55" fmla="*/ 598218 h 826768"/>
                <a:gd name="connsiteX56" fmla="*/ 993842 w 1444554"/>
                <a:gd name="connsiteY56" fmla="*/ 540077 h 826768"/>
                <a:gd name="connsiteX57" fmla="*/ 951558 w 1444554"/>
                <a:gd name="connsiteY57" fmla="*/ 466079 h 826768"/>
                <a:gd name="connsiteX58" fmla="*/ 925130 w 1444554"/>
                <a:gd name="connsiteY58" fmla="*/ 423795 h 826768"/>
                <a:gd name="connsiteX59" fmla="*/ 967415 w 1444554"/>
                <a:gd name="connsiteY59" fmla="*/ 423795 h 826768"/>
                <a:gd name="connsiteX60" fmla="*/ 1009699 w 1444554"/>
                <a:gd name="connsiteY60" fmla="*/ 508363 h 826768"/>
                <a:gd name="connsiteX61" fmla="*/ 1025556 w 1444554"/>
                <a:gd name="connsiteY61" fmla="*/ 566504 h 826768"/>
                <a:gd name="connsiteX62" fmla="*/ 1057269 w 1444554"/>
                <a:gd name="connsiteY62" fmla="*/ 587647 h 826768"/>
                <a:gd name="connsiteX63" fmla="*/ 1215835 w 1444554"/>
                <a:gd name="connsiteY63" fmla="*/ 540077 h 826768"/>
                <a:gd name="connsiteX64" fmla="*/ 1321546 w 1444554"/>
                <a:gd name="connsiteY64" fmla="*/ 508363 h 826768"/>
                <a:gd name="connsiteX65" fmla="*/ 1400830 w 1444554"/>
                <a:gd name="connsiteY65" fmla="*/ 487221 h 826768"/>
                <a:gd name="connsiteX66" fmla="*/ 1443114 w 1444554"/>
                <a:gd name="connsiteY66" fmla="*/ 466079 h 826768"/>
                <a:gd name="connsiteX67" fmla="*/ 1432543 w 1444554"/>
                <a:gd name="connsiteY67" fmla="*/ 423795 h 826768"/>
                <a:gd name="connsiteX68" fmla="*/ 1411401 w 1444554"/>
                <a:gd name="connsiteY68" fmla="*/ 381510 h 826768"/>
                <a:gd name="connsiteX69" fmla="*/ 1363831 w 1444554"/>
                <a:gd name="connsiteY69" fmla="*/ 397367 h 826768"/>
                <a:gd name="connsiteX70" fmla="*/ 1289833 w 1444554"/>
                <a:gd name="connsiteY70" fmla="*/ 423795 h 826768"/>
                <a:gd name="connsiteX71" fmla="*/ 1279262 w 1444554"/>
                <a:gd name="connsiteY71" fmla="*/ 397367 h 826768"/>
                <a:gd name="connsiteX72" fmla="*/ 1353260 w 1444554"/>
                <a:gd name="connsiteY72" fmla="*/ 381510 h 826768"/>
                <a:gd name="connsiteX73" fmla="*/ 1390258 w 1444554"/>
                <a:gd name="connsiteY73" fmla="*/ 360368 h 826768"/>
                <a:gd name="connsiteX74" fmla="*/ 1374402 w 1444554"/>
                <a:gd name="connsiteY74" fmla="*/ 296941 h 826768"/>
                <a:gd name="connsiteX75" fmla="*/ 1358545 w 1444554"/>
                <a:gd name="connsiteY75" fmla="*/ 222944 h 826768"/>
                <a:gd name="connsiteX76" fmla="*/ 1347974 w 1444554"/>
                <a:gd name="connsiteY76" fmla="*/ 138375 h 826768"/>
                <a:gd name="connsiteX77" fmla="*/ 1337403 w 1444554"/>
                <a:gd name="connsiteY77" fmla="*/ 64377 h 826768"/>
                <a:gd name="connsiteX78" fmla="*/ 1337403 w 1444554"/>
                <a:gd name="connsiteY78" fmla="*/ 951 h 82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444554" h="826768">
                  <a:moveTo>
                    <a:pt x="1337403" y="951"/>
                  </a:moveTo>
                  <a:cubicBezTo>
                    <a:pt x="1319785" y="-5215"/>
                    <a:pt x="1258120" y="20331"/>
                    <a:pt x="1231692" y="27378"/>
                  </a:cubicBezTo>
                  <a:cubicBezTo>
                    <a:pt x="1205264" y="34425"/>
                    <a:pt x="1185002" y="29140"/>
                    <a:pt x="1178836" y="43235"/>
                  </a:cubicBezTo>
                  <a:cubicBezTo>
                    <a:pt x="1172670" y="57330"/>
                    <a:pt x="1187645" y="87281"/>
                    <a:pt x="1194693" y="111947"/>
                  </a:cubicBezTo>
                  <a:cubicBezTo>
                    <a:pt x="1201740" y="136613"/>
                    <a:pt x="1222002" y="177135"/>
                    <a:pt x="1221121" y="191230"/>
                  </a:cubicBezTo>
                  <a:cubicBezTo>
                    <a:pt x="1220240" y="205325"/>
                    <a:pt x="1197336" y="206206"/>
                    <a:pt x="1189408" y="196516"/>
                  </a:cubicBezTo>
                  <a:cubicBezTo>
                    <a:pt x="1181480" y="186826"/>
                    <a:pt x="1178837" y="151589"/>
                    <a:pt x="1173551" y="133089"/>
                  </a:cubicBezTo>
                  <a:cubicBezTo>
                    <a:pt x="1168265" y="114589"/>
                    <a:pt x="1164741" y="96090"/>
                    <a:pt x="1157694" y="85519"/>
                  </a:cubicBezTo>
                  <a:cubicBezTo>
                    <a:pt x="1150647" y="74948"/>
                    <a:pt x="1149766" y="68782"/>
                    <a:pt x="1131267" y="69663"/>
                  </a:cubicBezTo>
                  <a:cubicBezTo>
                    <a:pt x="1112768" y="70544"/>
                    <a:pt x="1046698" y="90805"/>
                    <a:pt x="1046698" y="90805"/>
                  </a:cubicBezTo>
                  <a:lnTo>
                    <a:pt x="866989" y="138375"/>
                  </a:lnTo>
                  <a:cubicBezTo>
                    <a:pt x="813253" y="152470"/>
                    <a:pt x="747183" y="163041"/>
                    <a:pt x="724279" y="175374"/>
                  </a:cubicBezTo>
                  <a:cubicBezTo>
                    <a:pt x="701375" y="187707"/>
                    <a:pt x="725160" y="193874"/>
                    <a:pt x="729565" y="212373"/>
                  </a:cubicBezTo>
                  <a:cubicBezTo>
                    <a:pt x="733970" y="230872"/>
                    <a:pt x="748945" y="271394"/>
                    <a:pt x="750707" y="286370"/>
                  </a:cubicBezTo>
                  <a:cubicBezTo>
                    <a:pt x="752469" y="301346"/>
                    <a:pt x="745421" y="306631"/>
                    <a:pt x="740136" y="302227"/>
                  </a:cubicBezTo>
                  <a:cubicBezTo>
                    <a:pt x="734851" y="297823"/>
                    <a:pt x="725160" y="275800"/>
                    <a:pt x="718994" y="259943"/>
                  </a:cubicBezTo>
                  <a:cubicBezTo>
                    <a:pt x="712827" y="244086"/>
                    <a:pt x="709303" y="217658"/>
                    <a:pt x="703137" y="207087"/>
                  </a:cubicBezTo>
                  <a:cubicBezTo>
                    <a:pt x="696971" y="196516"/>
                    <a:pt x="705780" y="192992"/>
                    <a:pt x="681995" y="196516"/>
                  </a:cubicBezTo>
                  <a:cubicBezTo>
                    <a:pt x="658210" y="200040"/>
                    <a:pt x="560427" y="228229"/>
                    <a:pt x="560427" y="228229"/>
                  </a:cubicBezTo>
                  <a:lnTo>
                    <a:pt x="423003" y="265228"/>
                  </a:lnTo>
                  <a:cubicBezTo>
                    <a:pt x="374552" y="278442"/>
                    <a:pt x="295269" y="291656"/>
                    <a:pt x="269722" y="307513"/>
                  </a:cubicBezTo>
                  <a:cubicBezTo>
                    <a:pt x="244175" y="323370"/>
                    <a:pt x="264437" y="333060"/>
                    <a:pt x="269722" y="360368"/>
                  </a:cubicBezTo>
                  <a:cubicBezTo>
                    <a:pt x="275007" y="387676"/>
                    <a:pt x="298792" y="449342"/>
                    <a:pt x="301435" y="471365"/>
                  </a:cubicBezTo>
                  <a:cubicBezTo>
                    <a:pt x="304078" y="493388"/>
                    <a:pt x="289983" y="499555"/>
                    <a:pt x="285579" y="492507"/>
                  </a:cubicBezTo>
                  <a:cubicBezTo>
                    <a:pt x="281174" y="485460"/>
                    <a:pt x="281174" y="453746"/>
                    <a:pt x="275008" y="429080"/>
                  </a:cubicBezTo>
                  <a:cubicBezTo>
                    <a:pt x="268842" y="404414"/>
                    <a:pt x="253866" y="360368"/>
                    <a:pt x="248580" y="344511"/>
                  </a:cubicBezTo>
                  <a:cubicBezTo>
                    <a:pt x="243294" y="328654"/>
                    <a:pt x="257389" y="333059"/>
                    <a:pt x="243294" y="333940"/>
                  </a:cubicBezTo>
                  <a:cubicBezTo>
                    <a:pt x="229199" y="334821"/>
                    <a:pt x="191319" y="343631"/>
                    <a:pt x="164011" y="349797"/>
                  </a:cubicBezTo>
                  <a:cubicBezTo>
                    <a:pt x="136703" y="355963"/>
                    <a:pt x="101465" y="365654"/>
                    <a:pt x="79442" y="370939"/>
                  </a:cubicBezTo>
                  <a:cubicBezTo>
                    <a:pt x="57419" y="376224"/>
                    <a:pt x="45086" y="372701"/>
                    <a:pt x="31872" y="381510"/>
                  </a:cubicBezTo>
                  <a:cubicBezTo>
                    <a:pt x="18658" y="390319"/>
                    <a:pt x="1921" y="398248"/>
                    <a:pt x="159" y="423795"/>
                  </a:cubicBezTo>
                  <a:cubicBezTo>
                    <a:pt x="-1603" y="449342"/>
                    <a:pt x="11611" y="497792"/>
                    <a:pt x="21301" y="534791"/>
                  </a:cubicBezTo>
                  <a:cubicBezTo>
                    <a:pt x="30991" y="571790"/>
                    <a:pt x="36277" y="628169"/>
                    <a:pt x="58300" y="645788"/>
                  </a:cubicBezTo>
                  <a:cubicBezTo>
                    <a:pt x="80323" y="663407"/>
                    <a:pt x="127012" y="644026"/>
                    <a:pt x="153440" y="640502"/>
                  </a:cubicBezTo>
                  <a:cubicBezTo>
                    <a:pt x="179868" y="636978"/>
                    <a:pt x="203653" y="624645"/>
                    <a:pt x="216867" y="624645"/>
                  </a:cubicBezTo>
                  <a:cubicBezTo>
                    <a:pt x="230081" y="624645"/>
                    <a:pt x="237128" y="636097"/>
                    <a:pt x="232723" y="640502"/>
                  </a:cubicBezTo>
                  <a:cubicBezTo>
                    <a:pt x="228318" y="644907"/>
                    <a:pt x="205415" y="647549"/>
                    <a:pt x="190439" y="651073"/>
                  </a:cubicBezTo>
                  <a:cubicBezTo>
                    <a:pt x="175463" y="654597"/>
                    <a:pt x="160487" y="657239"/>
                    <a:pt x="142869" y="661644"/>
                  </a:cubicBezTo>
                  <a:cubicBezTo>
                    <a:pt x="125251" y="666049"/>
                    <a:pt x="93537" y="669573"/>
                    <a:pt x="84728" y="677501"/>
                  </a:cubicBezTo>
                  <a:cubicBezTo>
                    <a:pt x="75919" y="685429"/>
                    <a:pt x="85608" y="693357"/>
                    <a:pt x="90013" y="709214"/>
                  </a:cubicBezTo>
                  <a:cubicBezTo>
                    <a:pt x="94418" y="725071"/>
                    <a:pt x="103228" y="755903"/>
                    <a:pt x="111156" y="772641"/>
                  </a:cubicBezTo>
                  <a:cubicBezTo>
                    <a:pt x="119084" y="789379"/>
                    <a:pt x="127893" y="800831"/>
                    <a:pt x="137583" y="809640"/>
                  </a:cubicBezTo>
                  <a:cubicBezTo>
                    <a:pt x="147273" y="818449"/>
                    <a:pt x="136703" y="830782"/>
                    <a:pt x="169297" y="825496"/>
                  </a:cubicBezTo>
                  <a:cubicBezTo>
                    <a:pt x="201891" y="820210"/>
                    <a:pt x="281174" y="792021"/>
                    <a:pt x="333149" y="777926"/>
                  </a:cubicBezTo>
                  <a:cubicBezTo>
                    <a:pt x="385123" y="763831"/>
                    <a:pt x="447669" y="749737"/>
                    <a:pt x="481144" y="740928"/>
                  </a:cubicBezTo>
                  <a:cubicBezTo>
                    <a:pt x="514619" y="732119"/>
                    <a:pt x="526071" y="739166"/>
                    <a:pt x="533999" y="725071"/>
                  </a:cubicBezTo>
                  <a:cubicBezTo>
                    <a:pt x="541927" y="710976"/>
                    <a:pt x="536642" y="678382"/>
                    <a:pt x="528714" y="656359"/>
                  </a:cubicBezTo>
                  <a:cubicBezTo>
                    <a:pt x="520786" y="634336"/>
                    <a:pt x="496120" y="608789"/>
                    <a:pt x="486430" y="592932"/>
                  </a:cubicBezTo>
                  <a:cubicBezTo>
                    <a:pt x="476740" y="577075"/>
                    <a:pt x="468811" y="566505"/>
                    <a:pt x="470573" y="561219"/>
                  </a:cubicBezTo>
                  <a:cubicBezTo>
                    <a:pt x="472335" y="555934"/>
                    <a:pt x="485549" y="549767"/>
                    <a:pt x="497001" y="561219"/>
                  </a:cubicBezTo>
                  <a:cubicBezTo>
                    <a:pt x="508453" y="572671"/>
                    <a:pt x="528714" y="607027"/>
                    <a:pt x="539285" y="629931"/>
                  </a:cubicBezTo>
                  <a:cubicBezTo>
                    <a:pt x="549856" y="652835"/>
                    <a:pt x="555141" y="685429"/>
                    <a:pt x="560427" y="698643"/>
                  </a:cubicBezTo>
                  <a:cubicBezTo>
                    <a:pt x="565713" y="711857"/>
                    <a:pt x="541047" y="713619"/>
                    <a:pt x="570998" y="709214"/>
                  </a:cubicBezTo>
                  <a:cubicBezTo>
                    <a:pt x="600949" y="704809"/>
                    <a:pt x="691685" y="684548"/>
                    <a:pt x="740136" y="672215"/>
                  </a:cubicBezTo>
                  <a:cubicBezTo>
                    <a:pt x="788587" y="659882"/>
                    <a:pt x="861704" y="635217"/>
                    <a:pt x="861704" y="635217"/>
                  </a:cubicBezTo>
                  <a:cubicBezTo>
                    <a:pt x="902226" y="622884"/>
                    <a:pt x="961248" y="614075"/>
                    <a:pt x="983271" y="598218"/>
                  </a:cubicBezTo>
                  <a:cubicBezTo>
                    <a:pt x="1005294" y="582361"/>
                    <a:pt x="999127" y="562100"/>
                    <a:pt x="993842" y="540077"/>
                  </a:cubicBezTo>
                  <a:cubicBezTo>
                    <a:pt x="988557" y="518054"/>
                    <a:pt x="963010" y="485459"/>
                    <a:pt x="951558" y="466079"/>
                  </a:cubicBezTo>
                  <a:cubicBezTo>
                    <a:pt x="940106" y="446699"/>
                    <a:pt x="922487" y="430842"/>
                    <a:pt x="925130" y="423795"/>
                  </a:cubicBezTo>
                  <a:cubicBezTo>
                    <a:pt x="927773" y="416748"/>
                    <a:pt x="953320" y="409700"/>
                    <a:pt x="967415" y="423795"/>
                  </a:cubicBezTo>
                  <a:cubicBezTo>
                    <a:pt x="981510" y="437890"/>
                    <a:pt x="1000009" y="484578"/>
                    <a:pt x="1009699" y="508363"/>
                  </a:cubicBezTo>
                  <a:cubicBezTo>
                    <a:pt x="1019389" y="532148"/>
                    <a:pt x="1017628" y="553290"/>
                    <a:pt x="1025556" y="566504"/>
                  </a:cubicBezTo>
                  <a:cubicBezTo>
                    <a:pt x="1033484" y="579718"/>
                    <a:pt x="1025556" y="592051"/>
                    <a:pt x="1057269" y="587647"/>
                  </a:cubicBezTo>
                  <a:cubicBezTo>
                    <a:pt x="1088982" y="583243"/>
                    <a:pt x="1215835" y="540077"/>
                    <a:pt x="1215835" y="540077"/>
                  </a:cubicBezTo>
                  <a:lnTo>
                    <a:pt x="1321546" y="508363"/>
                  </a:lnTo>
                  <a:cubicBezTo>
                    <a:pt x="1352378" y="499554"/>
                    <a:pt x="1380569" y="494268"/>
                    <a:pt x="1400830" y="487221"/>
                  </a:cubicBezTo>
                  <a:cubicBezTo>
                    <a:pt x="1421091" y="480174"/>
                    <a:pt x="1437829" y="476650"/>
                    <a:pt x="1443114" y="466079"/>
                  </a:cubicBezTo>
                  <a:cubicBezTo>
                    <a:pt x="1448399" y="455508"/>
                    <a:pt x="1437828" y="437890"/>
                    <a:pt x="1432543" y="423795"/>
                  </a:cubicBezTo>
                  <a:cubicBezTo>
                    <a:pt x="1427258" y="409700"/>
                    <a:pt x="1422853" y="385915"/>
                    <a:pt x="1411401" y="381510"/>
                  </a:cubicBezTo>
                  <a:cubicBezTo>
                    <a:pt x="1399949" y="377105"/>
                    <a:pt x="1363831" y="397367"/>
                    <a:pt x="1363831" y="397367"/>
                  </a:cubicBezTo>
                  <a:cubicBezTo>
                    <a:pt x="1343570" y="404414"/>
                    <a:pt x="1303928" y="423795"/>
                    <a:pt x="1289833" y="423795"/>
                  </a:cubicBezTo>
                  <a:cubicBezTo>
                    <a:pt x="1275738" y="423795"/>
                    <a:pt x="1268691" y="404414"/>
                    <a:pt x="1279262" y="397367"/>
                  </a:cubicBezTo>
                  <a:cubicBezTo>
                    <a:pt x="1289833" y="390320"/>
                    <a:pt x="1334761" y="387677"/>
                    <a:pt x="1353260" y="381510"/>
                  </a:cubicBezTo>
                  <a:cubicBezTo>
                    <a:pt x="1371759" y="375344"/>
                    <a:pt x="1386734" y="374463"/>
                    <a:pt x="1390258" y="360368"/>
                  </a:cubicBezTo>
                  <a:cubicBezTo>
                    <a:pt x="1393782" y="346273"/>
                    <a:pt x="1379687" y="319845"/>
                    <a:pt x="1374402" y="296941"/>
                  </a:cubicBezTo>
                  <a:cubicBezTo>
                    <a:pt x="1369117" y="274037"/>
                    <a:pt x="1362950" y="249372"/>
                    <a:pt x="1358545" y="222944"/>
                  </a:cubicBezTo>
                  <a:cubicBezTo>
                    <a:pt x="1354140" y="196516"/>
                    <a:pt x="1348855" y="164803"/>
                    <a:pt x="1347974" y="138375"/>
                  </a:cubicBezTo>
                  <a:cubicBezTo>
                    <a:pt x="1347093" y="111947"/>
                    <a:pt x="1339165" y="87281"/>
                    <a:pt x="1337403" y="64377"/>
                  </a:cubicBezTo>
                  <a:cubicBezTo>
                    <a:pt x="1335641" y="41473"/>
                    <a:pt x="1355021" y="7117"/>
                    <a:pt x="1337403" y="951"/>
                  </a:cubicBezTo>
                  <a:close/>
                </a:path>
              </a:pathLst>
            </a:custGeom>
            <a:noFill/>
            <a:ln w="3175" cap="flat" cmpd="sng" algn="ctr">
              <a:solidFill>
                <a:schemeClr val="accent1">
                  <a:lumMod val="75000"/>
                  <a:alpha val="5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406519" y="1314346"/>
            <a:ext cx="1116218" cy="459253"/>
            <a:chOff x="2144989" y="2662536"/>
            <a:chExt cx="1328829" cy="546728"/>
          </a:xfrm>
        </p:grpSpPr>
        <p:sp>
          <p:nvSpPr>
            <p:cNvPr id="179" name="Rectangle 178"/>
            <p:cNvSpPr/>
            <p:nvPr/>
          </p:nvSpPr>
          <p:spPr>
            <a:xfrm>
              <a:off x="2144989" y="2662536"/>
              <a:ext cx="1104163" cy="36640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4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T-tubule</a:t>
              </a:r>
              <a:endParaRPr lang="en-US" sz="14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180" name="Straight Arrow Connector 179"/>
            <p:cNvCxnSpPr/>
            <p:nvPr/>
          </p:nvCxnSpPr>
          <p:spPr bwMode="auto">
            <a:xfrm>
              <a:off x="3118013" y="2905873"/>
              <a:ext cx="355805" cy="30339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181" name="Group 180"/>
          <p:cNvGrpSpPr/>
          <p:nvPr/>
        </p:nvGrpSpPr>
        <p:grpSpPr>
          <a:xfrm>
            <a:off x="2826788" y="1862227"/>
            <a:ext cx="707775" cy="314734"/>
            <a:chOff x="3463754" y="3061340"/>
            <a:chExt cx="842589" cy="374684"/>
          </a:xfrm>
        </p:grpSpPr>
        <p:sp>
          <p:nvSpPr>
            <p:cNvPr id="182" name="Rectangle 181"/>
            <p:cNvSpPr/>
            <p:nvPr/>
          </p:nvSpPr>
          <p:spPr>
            <a:xfrm>
              <a:off x="3648977" y="3069623"/>
              <a:ext cx="657366" cy="36640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4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 SR</a:t>
              </a:r>
              <a:endParaRPr lang="en-US" sz="14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183" name="Straight Arrow Connector 182"/>
            <p:cNvCxnSpPr/>
            <p:nvPr/>
          </p:nvCxnSpPr>
          <p:spPr bwMode="auto">
            <a:xfrm flipH="1" flipV="1">
              <a:off x="3463754" y="3061340"/>
              <a:ext cx="334184" cy="13177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cxnSp>
        <p:nvCxnSpPr>
          <p:cNvPr id="188" name="Straight Connector 187"/>
          <p:cNvCxnSpPr/>
          <p:nvPr/>
        </p:nvCxnSpPr>
        <p:spPr bwMode="auto">
          <a:xfrm flipH="1">
            <a:off x="251722" y="1945311"/>
            <a:ext cx="1980633" cy="76538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/>
          <p:cNvCxnSpPr/>
          <p:nvPr/>
        </p:nvCxnSpPr>
        <p:spPr bwMode="auto">
          <a:xfrm>
            <a:off x="2354205" y="1920400"/>
            <a:ext cx="2145787" cy="77739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96" name="Rectangle 195"/>
          <p:cNvSpPr/>
          <p:nvPr/>
        </p:nvSpPr>
        <p:spPr>
          <a:xfrm>
            <a:off x="1094102" y="828177"/>
            <a:ext cx="20377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l"/>
            </a:scene3d>
            <a:sp3d extrusionH="25400" contourW="8890" prstMaterial="flat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i="0" dirty="0" err="1" smtClean="0">
                <a:ln w="6350"/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Cardiomyocyte</a:t>
            </a:r>
            <a:endParaRPr lang="en-US" sz="2000" b="1" i="0" dirty="0">
              <a:ln w="6350"/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114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5892E-6 L 0.04809 1.15892E-6 L 0.07604 1.15892E-6 L 0.07604 0.26209 L 0.07917 0.2792 L 0.08646 0.28984 L 0.09202 0.291 L 0.10087 0.28452 L 0.10556 0.27064 L 0.10556 0.26 L 0.10556 0.02082 L 0.10556 0.00092 " pathEditMode="relative" rAng="0" ptsTypes="AAAAAAAAAAAA">
                                      <p:cBhvr>
                                        <p:cTn id="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145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0.00185 L 0.00139 0.02338 L 0.00295 0.03518 L 0.0316 0.04051 L 0.04201 0.04328 " pathEditMode="relative" rAng="0" ptsTypes="AAAAA">
                                      <p:cBhvr>
                                        <p:cTn id="29" dur="1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206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0.00185 L -0.00694 -0.02523 L 0.00278 -0.03079 L 0.02639 -0.02986 L 0.03889 -0.03912 " pathEditMode="relative" rAng="0" ptsTypes="AAAAA">
                                      <p:cBhvr>
                                        <p:cTn id="31" dur="1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-206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4.72222E-6 0.00186 L -0.04983 -0.00532 L -0.04983 -0.04976 L -0.02761 -0.06736 L -0.00955 -0.08217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421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01094 0.00972 L -0.04636 0.02176 L -0.06024 0.02176 L -0.06094 0.07546 L -0.0533 0.11435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52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094 0.00973 L -0.04983 0.00047 L -0.07691 -0.00046 L -0.079 0.03565 L -0.03733 0.09954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398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01094 0.00972 L -0.05451 0.05416 L -0.08507 0.05972 L -0.10174 0.12546 L -0.08924 0.19213 " pathEditMode="relative" rAng="0" ptsTypes="AAAAA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912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0.01094 0.00972 L -0.05486 0.00417 L -0.07691 -0.00046 L -0.09375 -0.05972 L -0.08473 -0.10324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-564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185 L 0.04948 0.00185 L 0.21059 0.00069 L 0.20851 0.20139 L 0.20955 0.27407 L 0.21962 0.29167 L 0.23386 0.29028 L 0.24098 0.27153 L 0.24098 0.2 L 0.24184 0.00069 L 0.31598 -0.00046 " pathEditMode="relative" rAng="0" ptsTypes="AAAAAAAAAAA">
                                      <p:cBhvr>
                                        <p:cTn id="53" dur="6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1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2" grpId="1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Practice SBAs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7947"/>
            <a:ext cx="8424936" cy="4247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800" b="1" i="0" dirty="0">
                <a:solidFill>
                  <a:srgbClr val="006699"/>
                </a:solidFill>
                <a:latin typeface="+mn-lt"/>
              </a:rPr>
              <a:t>Which one of the following  </a:t>
            </a: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receptors is activated by calcium in cardiac muscle? </a:t>
            </a:r>
            <a:endParaRPr lang="en-GB" sz="1800" b="1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Ryanodine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 receptor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Voltage-gated calcium channel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Dihydropyridine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 receptor</a:t>
            </a:r>
            <a:endParaRPr lang="en-GB" sz="1800" i="0" dirty="0">
              <a:solidFill>
                <a:srgbClr val="006699"/>
              </a:solidFill>
              <a:latin typeface="+mn-lt"/>
              <a:sym typeface="Symbol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Voltage-gated sodium channel</a:t>
            </a:r>
            <a:endParaRPr lang="en-GB" sz="1800" i="0" dirty="0">
              <a:solidFill>
                <a:srgbClr val="006699"/>
              </a:solidFill>
              <a:latin typeface="+mn-lt"/>
              <a:sym typeface="Symbol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IP</a:t>
            </a:r>
            <a:r>
              <a:rPr lang="en-GB" sz="1800" i="0" baseline="-25000" dirty="0" smtClean="0">
                <a:solidFill>
                  <a:srgbClr val="006699"/>
                </a:solidFill>
                <a:latin typeface="+mn-lt"/>
                <a:sym typeface="Symbol"/>
              </a:rPr>
              <a:t>3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 receptor</a:t>
            </a:r>
            <a:endParaRPr lang="en-GB" sz="1800" i="0" dirty="0">
              <a:solidFill>
                <a:srgbClr val="006699"/>
              </a:solidFill>
              <a:latin typeface="+mn-lt"/>
              <a:sym typeface="Symbol"/>
            </a:endParaRPr>
          </a:p>
          <a:p>
            <a:pPr marL="817562" indent="-457200"/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sz="1800" b="1" i="0" dirty="0">
                <a:solidFill>
                  <a:srgbClr val="006699"/>
                </a:solidFill>
                <a:latin typeface="+mn-lt"/>
              </a:rPr>
              <a:t>Which one of the following  receptors is activated by </a:t>
            </a: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depolarisation </a:t>
            </a:r>
            <a:r>
              <a:rPr lang="en-GB" sz="1800" b="1" i="0" dirty="0">
                <a:solidFill>
                  <a:srgbClr val="006699"/>
                </a:solidFill>
                <a:latin typeface="+mn-lt"/>
              </a:rPr>
              <a:t>in </a:t>
            </a: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skeletal </a:t>
            </a:r>
            <a:r>
              <a:rPr lang="en-GB" sz="1800" b="1" i="0" dirty="0">
                <a:solidFill>
                  <a:srgbClr val="006699"/>
                </a:solidFill>
                <a:latin typeface="+mn-lt"/>
              </a:rPr>
              <a:t>muscle? </a:t>
            </a:r>
          </a:p>
          <a:p>
            <a:pPr marL="817562" indent="-457200">
              <a:buFont typeface="+mj-lt"/>
              <a:buAutoNum type="alphaLcParenR"/>
            </a:pPr>
            <a:r>
              <a:rPr lang="en-GB" sz="1800" i="0" dirty="0">
                <a:solidFill>
                  <a:srgbClr val="006699"/>
                </a:solidFill>
                <a:latin typeface="+mn-lt"/>
                <a:sym typeface="Symbol"/>
              </a:rPr>
              <a:t>Ryanodine receptor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>
                <a:solidFill>
                  <a:srgbClr val="006699"/>
                </a:solidFill>
                <a:latin typeface="+mn-lt"/>
                <a:sym typeface="Symbol"/>
              </a:rPr>
              <a:t>Voltage-gated calcium channel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>
                <a:solidFill>
                  <a:srgbClr val="006699"/>
                </a:solidFill>
                <a:latin typeface="+mn-lt"/>
                <a:sym typeface="Symbol"/>
              </a:rPr>
              <a:t>Dihydropyridine</a:t>
            </a:r>
            <a:r>
              <a:rPr lang="en-GB" sz="1800" i="0" dirty="0">
                <a:solidFill>
                  <a:srgbClr val="006699"/>
                </a:solidFill>
                <a:latin typeface="+mn-lt"/>
                <a:sym typeface="Symbol"/>
              </a:rPr>
              <a:t> receptor</a:t>
            </a: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Muscarinic acetylcholine receptor</a:t>
            </a:r>
            <a:endParaRPr lang="en-GB" sz="1800" i="0" dirty="0">
              <a:solidFill>
                <a:srgbClr val="006699"/>
              </a:solidFill>
              <a:latin typeface="+mn-lt"/>
              <a:sym typeface="Symbol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>
                <a:solidFill>
                  <a:srgbClr val="006699"/>
                </a:solidFill>
                <a:latin typeface="+mn-lt"/>
                <a:sym typeface="Symbol"/>
              </a:rPr>
              <a:t>IP</a:t>
            </a:r>
            <a:r>
              <a:rPr lang="en-GB" sz="1800" i="0" baseline="-25000" dirty="0">
                <a:solidFill>
                  <a:srgbClr val="006699"/>
                </a:solidFill>
                <a:latin typeface="+mn-lt"/>
                <a:sym typeface="Symbol"/>
              </a:rPr>
              <a:t>3</a:t>
            </a:r>
            <a:r>
              <a:rPr lang="en-GB" sz="1800" i="0" dirty="0">
                <a:solidFill>
                  <a:srgbClr val="006699"/>
                </a:solidFill>
                <a:latin typeface="+mn-lt"/>
                <a:sym typeface="Symbol"/>
              </a:rPr>
              <a:t> receptor</a:t>
            </a:r>
          </a:p>
        </p:txBody>
      </p:sp>
    </p:spTree>
    <p:extLst>
      <p:ext uri="{BB962C8B-B14F-4D97-AF65-F5344CB8AC3E}">
        <p14:creationId xmlns:p14="http://schemas.microsoft.com/office/powerpoint/2010/main" val="256385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Summary slide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44071" y="972381"/>
            <a:ext cx="2808312" cy="49090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1000"/>
              </a:spcAft>
              <a:buFont typeface="+mj-lt"/>
              <a:buAutoNum type="arabicPeriod" startAt="2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E-C coupling</a:t>
            </a:r>
          </a:p>
          <a:p>
            <a:pPr lvl="0">
              <a:spcAft>
                <a:spcPts val="100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Skeletal muscle</a:t>
            </a:r>
          </a:p>
          <a:p>
            <a:pPr lvl="0">
              <a:spcAft>
                <a:spcPts val="600"/>
              </a:spcAft>
            </a:pPr>
            <a:r>
              <a:rPr lang="en-GB" sz="1800" i="0" dirty="0">
                <a:solidFill>
                  <a:srgbClr val="006699"/>
                </a:solidFill>
                <a:latin typeface="+mn-lt"/>
              </a:rPr>
              <a:t>AP propagates along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T-tubules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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change in conformation of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DHPR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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</a:t>
            </a:r>
            <a:r>
              <a:rPr lang="en-GB" sz="1800" i="0" dirty="0" err="1">
                <a:solidFill>
                  <a:srgbClr val="006699"/>
                </a:solidFill>
                <a:latin typeface="+mn-lt"/>
              </a:rPr>
              <a:t>RyR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 opening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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2</a:t>
            </a:r>
            <a:r>
              <a:rPr lang="en-GB" sz="1800" i="0" baseline="30000" dirty="0">
                <a:solidFill>
                  <a:srgbClr val="006699"/>
                </a:solidFill>
                <a:latin typeface="+mn-lt"/>
              </a:rPr>
              <a:t>+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efflux from SR into cytoplasm</a:t>
            </a:r>
          </a:p>
          <a:p>
            <a:pPr lvl="0">
              <a:spcAft>
                <a:spcPts val="600"/>
              </a:spcAft>
            </a:pPr>
            <a:endParaRPr lang="en-GB" sz="2000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100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Cardiac muscle</a:t>
            </a:r>
          </a:p>
          <a:p>
            <a:pPr lvl="0">
              <a:spcAft>
                <a:spcPts val="600"/>
              </a:spcAft>
            </a:pPr>
            <a:r>
              <a:rPr lang="en-GB" sz="1800" i="0" dirty="0">
                <a:solidFill>
                  <a:srgbClr val="006699"/>
                </a:solidFill>
                <a:latin typeface="+mn-lt"/>
              </a:rPr>
              <a:t>AP propagates along T-tubules</a:t>
            </a:r>
            <a:r>
              <a:rPr lang="en-GB" sz="1800" i="0" dirty="0">
                <a:solidFill>
                  <a:srgbClr val="006699"/>
                </a:solidFill>
                <a:latin typeface="+mn-lt"/>
                <a:sym typeface="Symbol"/>
              </a:rPr>
              <a:t>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VGCC opening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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Ca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2+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-induced opening of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RyR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</a:t>
            </a:r>
            <a:r>
              <a:rPr lang="en-GB" sz="1800" i="0" dirty="0">
                <a:solidFill>
                  <a:srgbClr val="006699"/>
                </a:solidFill>
                <a:latin typeface="+mn-lt"/>
                <a:sym typeface="Symbol"/>
              </a:rPr>
              <a:t>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Ca</a:t>
            </a:r>
            <a:r>
              <a:rPr lang="en-GB" sz="1800" i="0" baseline="30000" dirty="0">
                <a:solidFill>
                  <a:srgbClr val="006699"/>
                </a:solidFill>
                <a:latin typeface="+mn-lt"/>
              </a:rPr>
              <a:t>2+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efflux from SR into cytoplasm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56176" y="971675"/>
            <a:ext cx="2808312" cy="15799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1000"/>
              </a:spcAft>
              <a:buFont typeface="+mj-lt"/>
              <a:buAutoNum type="arabicPeriod" startAt="3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Sliding filament theory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Striated muscle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Smooth muscle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5577" y="981435"/>
            <a:ext cx="2844316" cy="40985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360363" lvl="0" indent="-360363">
              <a:spcAft>
                <a:spcPts val="1000"/>
              </a:spcAft>
              <a:buFont typeface="+mj-lt"/>
              <a:buAutoNum type="arabicPeriod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The sarcomere</a:t>
            </a:r>
          </a:p>
          <a:p>
            <a:pPr lvl="0">
              <a:spcAft>
                <a:spcPts val="60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Skeletal muscle</a:t>
            </a:r>
          </a:p>
          <a:p>
            <a:pPr>
              <a:spcAft>
                <a:spcPts val="1000"/>
              </a:spcAft>
            </a:pPr>
            <a:r>
              <a:rPr lang="en-GB" sz="1800" i="0" dirty="0">
                <a:solidFill>
                  <a:srgbClr val="006699"/>
                </a:solidFill>
                <a:latin typeface="+mn-lt"/>
              </a:rPr>
              <a:t>Z-line defining boundaries. Actin (thin filaments) associated with </a:t>
            </a:r>
            <a:r>
              <a:rPr lang="en-GB" sz="1800" i="0" dirty="0" err="1">
                <a:solidFill>
                  <a:srgbClr val="006699"/>
                </a:solidFill>
                <a:latin typeface="+mn-lt"/>
              </a:rPr>
              <a:t>nebulin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, </a:t>
            </a:r>
            <a:r>
              <a:rPr lang="en-GB" sz="1800" i="0" dirty="0" err="1">
                <a:solidFill>
                  <a:srgbClr val="006699"/>
                </a:solidFill>
                <a:latin typeface="+mn-lt"/>
              </a:rPr>
              <a:t>tropomyosin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, </a:t>
            </a:r>
            <a:r>
              <a:rPr lang="en-GB" sz="1800" i="0" dirty="0" err="1">
                <a:solidFill>
                  <a:srgbClr val="006699"/>
                </a:solidFill>
                <a:latin typeface="+mn-lt"/>
              </a:rPr>
              <a:t>tropomodulin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 &amp;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CapZ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>
              <a:spcAft>
                <a:spcPts val="1000"/>
              </a:spcAft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Thick myosin filaments with globular heads associated with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titin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100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Cardiac muscle</a:t>
            </a:r>
          </a:p>
          <a:p>
            <a:pPr lvl="0">
              <a:spcAft>
                <a:spcPts val="600"/>
              </a:spcAft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Same as above</a:t>
            </a:r>
          </a:p>
        </p:txBody>
      </p:sp>
    </p:spTree>
    <p:extLst>
      <p:ext uri="{BB962C8B-B14F-4D97-AF65-F5344CB8AC3E}">
        <p14:creationId xmlns:p14="http://schemas.microsoft.com/office/powerpoint/2010/main" val="3671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54460" y="4379708"/>
            <a:ext cx="3286562" cy="2016224"/>
            <a:chOff x="853390" y="4581128"/>
            <a:chExt cx="3286562" cy="2016224"/>
          </a:xfrm>
          <a:effectLst/>
        </p:grpSpPr>
        <p:sp>
          <p:nvSpPr>
            <p:cNvPr id="3" name="Rectangle 2"/>
            <p:cNvSpPr/>
            <p:nvPr/>
          </p:nvSpPr>
          <p:spPr bwMode="auto">
            <a:xfrm>
              <a:off x="853390" y="4581128"/>
              <a:ext cx="3286562" cy="2016224"/>
            </a:xfrm>
            <a:prstGeom prst="rect">
              <a:avLst/>
            </a:prstGeom>
            <a:solidFill>
              <a:srgbClr val="FFCC99">
                <a:alpha val="38000"/>
              </a:srgbClr>
            </a:solidFill>
            <a:ln w="9525" cap="flat" cmpd="sng" algn="ctr">
              <a:solidFill>
                <a:srgbClr val="CC66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06996" y="5417928"/>
              <a:ext cx="1840445" cy="339052"/>
              <a:chOff x="2206996" y="4985880"/>
              <a:chExt cx="1840445" cy="339052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2206996" y="4985880"/>
                <a:ext cx="1840445" cy="296527"/>
              </a:xfrm>
              <a:prstGeom prst="roundRect">
                <a:avLst>
                  <a:gd name="adj" fmla="val 39527"/>
                </a:avLst>
              </a:prstGeom>
              <a:noFill/>
              <a:ln w="1905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63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" name="Chord 14"/>
              <p:cNvSpPr/>
              <p:nvPr/>
            </p:nvSpPr>
            <p:spPr bwMode="auto">
              <a:xfrm rot="7746863">
                <a:off x="2401124" y="5125782"/>
                <a:ext cx="195877" cy="198208"/>
              </a:xfrm>
              <a:prstGeom prst="chord">
                <a:avLst>
                  <a:gd name="adj1" fmla="val 705106"/>
                  <a:gd name="adj2" fmla="val 16200000"/>
                </a:avLst>
              </a:prstGeom>
              <a:noFill/>
              <a:ln w="19050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" name="Chord 15"/>
              <p:cNvSpPr/>
              <p:nvPr/>
            </p:nvSpPr>
            <p:spPr bwMode="auto">
              <a:xfrm rot="7746863">
                <a:off x="3450069" y="5127890"/>
                <a:ext cx="195877" cy="198208"/>
              </a:xfrm>
              <a:prstGeom prst="chord">
                <a:avLst>
                  <a:gd name="adj1" fmla="val 705106"/>
                  <a:gd name="adj2" fmla="val 16200000"/>
                </a:avLst>
              </a:prstGeom>
              <a:noFill/>
              <a:ln w="19050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462552" y="5301208"/>
              <a:ext cx="1268848" cy="456288"/>
              <a:chOff x="4644008" y="1008024"/>
              <a:chExt cx="1268848" cy="45628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644008" y="1008024"/>
                <a:ext cx="222704" cy="454186"/>
                <a:chOff x="4676521" y="971408"/>
                <a:chExt cx="222704" cy="454186"/>
              </a:xfrm>
            </p:grpSpPr>
            <p:sp>
              <p:nvSpPr>
                <p:cNvPr id="12" name="Chord 11"/>
                <p:cNvSpPr>
                  <a:spLocks noChangeAspect="1"/>
                </p:cNvSpPr>
                <p:nvPr/>
              </p:nvSpPr>
              <p:spPr bwMode="auto">
                <a:xfrm rot="7792001">
                  <a:off x="4740114" y="970466"/>
                  <a:ext cx="158170" cy="160053"/>
                </a:xfrm>
                <a:prstGeom prst="chord">
                  <a:avLst>
                    <a:gd name="adj1" fmla="val 705106"/>
                    <a:gd name="adj2" fmla="val 16200000"/>
                  </a:avLst>
                </a:prstGeom>
                <a:noFill/>
                <a:ln w="1905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3" name="Straight Connector 12"/>
                <p:cNvCxnSpPr>
                  <a:endCxn id="12" idx="2"/>
                </p:cNvCxnSpPr>
                <p:nvPr/>
              </p:nvCxnSpPr>
              <p:spPr bwMode="auto">
                <a:xfrm flipV="1">
                  <a:off x="4676521" y="1100704"/>
                  <a:ext cx="142378" cy="32489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matte">
                  <a:bevelT w="0" h="0"/>
                </a:sp3d>
              </p:spPr>
            </p:cxnSp>
          </p:grpSp>
          <p:grpSp>
            <p:nvGrpSpPr>
              <p:cNvPr id="8" name="Group 7"/>
              <p:cNvGrpSpPr/>
              <p:nvPr/>
            </p:nvGrpSpPr>
            <p:grpSpPr>
              <a:xfrm>
                <a:off x="5690152" y="1010126"/>
                <a:ext cx="222704" cy="454186"/>
                <a:chOff x="4676521" y="971408"/>
                <a:chExt cx="222704" cy="454186"/>
              </a:xfrm>
            </p:grpSpPr>
            <p:sp>
              <p:nvSpPr>
                <p:cNvPr id="10" name="Chord 9"/>
                <p:cNvSpPr>
                  <a:spLocks noChangeAspect="1"/>
                </p:cNvSpPr>
                <p:nvPr/>
              </p:nvSpPr>
              <p:spPr bwMode="auto">
                <a:xfrm rot="7792001">
                  <a:off x="4740114" y="970466"/>
                  <a:ext cx="158170" cy="160053"/>
                </a:xfrm>
                <a:prstGeom prst="chord">
                  <a:avLst>
                    <a:gd name="adj1" fmla="val 705106"/>
                    <a:gd name="adj2" fmla="val 16200000"/>
                  </a:avLst>
                </a:prstGeom>
                <a:noFill/>
                <a:ln w="1905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1" name="Straight Connector 10"/>
                <p:cNvCxnSpPr>
                  <a:endCxn id="10" idx="2"/>
                </p:cNvCxnSpPr>
                <p:nvPr/>
              </p:nvCxnSpPr>
              <p:spPr bwMode="auto">
                <a:xfrm flipV="1">
                  <a:off x="4676521" y="1100704"/>
                  <a:ext cx="142378" cy="32489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matte">
                  <a:bevelT w="0" h="0"/>
                </a:sp3d>
              </p:spPr>
            </p:cxnSp>
          </p:grpSp>
          <p:cxnSp>
            <p:nvCxnSpPr>
              <p:cNvPr id="9" name="Straight Connector 8"/>
              <p:cNvCxnSpPr/>
              <p:nvPr/>
            </p:nvCxnSpPr>
            <p:spPr bwMode="auto">
              <a:xfrm flipV="1">
                <a:off x="5179128" y="1125774"/>
                <a:ext cx="142378" cy="32489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</a:sp3d>
            </p:spPr>
          </p:cxnSp>
        </p:grpSp>
        <p:sp>
          <p:nvSpPr>
            <p:cNvPr id="6" name="Teardrop 5"/>
            <p:cNvSpPr/>
            <p:nvPr/>
          </p:nvSpPr>
          <p:spPr bwMode="auto">
            <a:xfrm rot="20472570">
              <a:off x="2141565" y="5892387"/>
              <a:ext cx="454121" cy="478762"/>
            </a:xfrm>
            <a:prstGeom prst="teardrop">
              <a:avLst>
                <a:gd name="adj" fmla="val 133682"/>
              </a:avLst>
            </a:prstGeom>
            <a:noFill/>
            <a:ln w="381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54460" y="2651516"/>
            <a:ext cx="3286562" cy="1728192"/>
            <a:chOff x="796577" y="3149739"/>
            <a:chExt cx="3286562" cy="1728192"/>
          </a:xfrm>
        </p:grpSpPr>
        <p:cxnSp>
          <p:nvCxnSpPr>
            <p:cNvPr id="18" name="Straight Connector 17"/>
            <p:cNvCxnSpPr/>
            <p:nvPr/>
          </p:nvCxnSpPr>
          <p:spPr bwMode="auto">
            <a:xfrm flipH="1">
              <a:off x="796577" y="3606652"/>
              <a:ext cx="1864114" cy="1271279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Rectangle 18"/>
            <p:cNvSpPr/>
            <p:nvPr/>
          </p:nvSpPr>
          <p:spPr bwMode="auto">
            <a:xfrm>
              <a:off x="2660691" y="3149739"/>
              <a:ext cx="623751" cy="454959"/>
            </a:xfrm>
            <a:prstGeom prst="rect">
              <a:avLst/>
            </a:prstGeom>
            <a:solidFill>
              <a:srgbClr val="FFCC99">
                <a:alpha val="38000"/>
              </a:srgbClr>
            </a:solidFill>
            <a:ln w="9525" cap="flat" cmpd="sng" algn="ctr">
              <a:solidFill>
                <a:srgbClr val="CC66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3284443" y="3597445"/>
              <a:ext cx="798696" cy="1280486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5964758" y="4586679"/>
            <a:ext cx="985258" cy="482297"/>
            <a:chOff x="258400" y="2353263"/>
            <a:chExt cx="985258" cy="482297"/>
          </a:xfrm>
        </p:grpSpPr>
        <p:sp>
          <p:nvSpPr>
            <p:cNvPr id="22" name="Rectangle 21"/>
            <p:cNvSpPr/>
            <p:nvPr/>
          </p:nvSpPr>
          <p:spPr>
            <a:xfrm>
              <a:off x="258400" y="2353263"/>
              <a:ext cx="985258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Troponin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>
              <a:off x="786211" y="2578340"/>
              <a:ext cx="313731" cy="25722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6915086" y="5556076"/>
            <a:ext cx="1251820" cy="413113"/>
            <a:chOff x="-131740" y="3405701"/>
            <a:chExt cx="1251820" cy="413113"/>
          </a:xfrm>
        </p:grpSpPr>
        <p:sp>
          <p:nvSpPr>
            <p:cNvPr id="25" name="Rectangle 24"/>
            <p:cNvSpPr/>
            <p:nvPr/>
          </p:nvSpPr>
          <p:spPr>
            <a:xfrm>
              <a:off x="-131740" y="3541815"/>
              <a:ext cx="1251820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err="1" smtClean="0">
                  <a:ln w="11430"/>
                  <a:solidFill>
                    <a:srgbClr val="0099CC"/>
                  </a:solidFill>
                  <a:latin typeface="+mn-lt"/>
                </a:rPr>
                <a:t>Tropomyosin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flipH="1" flipV="1">
              <a:off x="183623" y="3405701"/>
              <a:ext cx="210902" cy="20130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27" name="Rectangle 26"/>
          <p:cNvSpPr/>
          <p:nvPr/>
        </p:nvSpPr>
        <p:spPr>
          <a:xfrm>
            <a:off x="6062572" y="851316"/>
            <a:ext cx="15103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l"/>
            </a:scene3d>
            <a:sp3d extrusionH="25400" contourW="8890" prstMaterial="flat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i="0" dirty="0" smtClean="0">
                <a:ln w="6350"/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Sarcomere</a:t>
            </a:r>
            <a:endParaRPr lang="en-US" sz="2000" b="1" i="0" dirty="0">
              <a:ln w="6350"/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91680" y="71414"/>
            <a:ext cx="745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E-C coupling &amp; the sarcomere</a:t>
            </a:r>
            <a:endParaRPr lang="en-GB" sz="32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57538"/>
            <a:ext cx="3866836" cy="2872633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604401" y="5158281"/>
            <a:ext cx="766603" cy="289981"/>
            <a:chOff x="1902185" y="1752268"/>
            <a:chExt cx="1536561" cy="452596"/>
          </a:xfrm>
        </p:grpSpPr>
        <p:cxnSp>
          <p:nvCxnSpPr>
            <p:cNvPr id="32" name="Straight Connector 31"/>
            <p:cNvCxnSpPr/>
            <p:nvPr/>
          </p:nvCxnSpPr>
          <p:spPr bwMode="auto">
            <a:xfrm>
              <a:off x="1902185" y="1752268"/>
              <a:ext cx="153656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902185" y="1968292"/>
              <a:ext cx="153656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1902185" y="2204864"/>
              <a:ext cx="153656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2247836" y="5089846"/>
            <a:ext cx="807081" cy="421864"/>
            <a:chOff x="3326314" y="1639074"/>
            <a:chExt cx="1617696" cy="658436"/>
          </a:xfrm>
        </p:grpSpPr>
        <p:cxnSp>
          <p:nvCxnSpPr>
            <p:cNvPr id="36" name="Straight Connector 35"/>
            <p:cNvCxnSpPr/>
            <p:nvPr/>
          </p:nvCxnSpPr>
          <p:spPr bwMode="auto">
            <a:xfrm>
              <a:off x="3407449" y="1639074"/>
              <a:ext cx="153656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3347864" y="1824276"/>
              <a:ext cx="153656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3326314" y="1875736"/>
              <a:ext cx="153656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3329787" y="2060938"/>
              <a:ext cx="153656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3351226" y="2112308"/>
              <a:ext cx="153656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3404086" y="2297510"/>
              <a:ext cx="153656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2" name="Group 41"/>
          <p:cNvGrpSpPr/>
          <p:nvPr/>
        </p:nvGrpSpPr>
        <p:grpSpPr>
          <a:xfrm>
            <a:off x="922822" y="5089846"/>
            <a:ext cx="801940" cy="421864"/>
            <a:chOff x="452956" y="1628800"/>
            <a:chExt cx="1607392" cy="658436"/>
          </a:xfrm>
        </p:grpSpPr>
        <p:cxnSp>
          <p:nvCxnSpPr>
            <p:cNvPr id="43" name="Straight Connector 42"/>
            <p:cNvCxnSpPr/>
            <p:nvPr/>
          </p:nvCxnSpPr>
          <p:spPr bwMode="auto">
            <a:xfrm>
              <a:off x="523786" y="1628800"/>
              <a:ext cx="153656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475447" y="1814002"/>
              <a:ext cx="153656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456319" y="1865462"/>
              <a:ext cx="153656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452956" y="2050664"/>
              <a:ext cx="153656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478807" y="2102034"/>
              <a:ext cx="15365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520425" y="2287236"/>
              <a:ext cx="15365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9" name="Rectangle 48"/>
          <p:cNvSpPr/>
          <p:nvPr/>
        </p:nvSpPr>
        <p:spPr bwMode="auto">
          <a:xfrm>
            <a:off x="251520" y="1484784"/>
            <a:ext cx="3600400" cy="4365193"/>
          </a:xfrm>
          <a:prstGeom prst="rect">
            <a:avLst/>
          </a:prstGeom>
          <a:solidFill>
            <a:srgbClr val="FF9900">
              <a:alpha val="15000"/>
            </a:srgbClr>
          </a:solidFill>
          <a:ln w="9525" cap="flat" cmpd="sng" algn="ctr">
            <a:solidFill>
              <a:srgbClr val="FF99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>EXTRACELLULAR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r>
              <a:rPr lang="en-GB" sz="140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INTRACELLULAR</a:t>
            </a:r>
          </a:p>
          <a:p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GB" sz="1400" i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defTabSz="1250950"/>
            <a:r>
              <a:rPr lang="en-GB" sz="140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SARCOMERE</a:t>
            </a: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1378449" y="3276471"/>
            <a:ext cx="1368152" cy="874379"/>
          </a:xfrm>
          <a:prstGeom prst="roundRect">
            <a:avLst/>
          </a:prstGeom>
          <a:noFill/>
          <a:ln w="31750" cap="flat" cmpd="dbl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51520" y="2468814"/>
            <a:ext cx="3600400" cy="2024478"/>
            <a:chOff x="611560" y="3797720"/>
            <a:chExt cx="3600400" cy="2024478"/>
          </a:xfrm>
        </p:grpSpPr>
        <p:cxnSp>
          <p:nvCxnSpPr>
            <p:cNvPr id="52" name="Straight Connector 51"/>
            <p:cNvCxnSpPr/>
            <p:nvPr/>
          </p:nvCxnSpPr>
          <p:spPr bwMode="auto">
            <a:xfrm>
              <a:off x="611560" y="3797720"/>
              <a:ext cx="562792" cy="15569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H="1">
              <a:off x="1167037" y="3813289"/>
              <a:ext cx="8384" cy="1791816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>
              <a:off x="1455069" y="3813289"/>
              <a:ext cx="8384" cy="1791816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H="1">
              <a:off x="3399285" y="3813289"/>
              <a:ext cx="8384" cy="1791816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flipH="1">
              <a:off x="3682251" y="3813289"/>
              <a:ext cx="8384" cy="1791816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462384" y="3813289"/>
              <a:ext cx="1944216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3693953" y="3813289"/>
              <a:ext cx="518007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Arc 58"/>
            <p:cNvSpPr/>
            <p:nvPr/>
          </p:nvSpPr>
          <p:spPr bwMode="auto">
            <a:xfrm rot="5400000">
              <a:off x="1095029" y="5462158"/>
              <a:ext cx="432048" cy="288032"/>
            </a:xfrm>
            <a:prstGeom prst="arc">
              <a:avLst>
                <a:gd name="adj1" fmla="val 16200000"/>
                <a:gd name="adj2" fmla="val 5470114"/>
              </a:avLst>
            </a:prstGeom>
            <a:noFill/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0" name="Arc 59"/>
            <p:cNvSpPr/>
            <p:nvPr/>
          </p:nvSpPr>
          <p:spPr bwMode="auto">
            <a:xfrm rot="5400000">
              <a:off x="3327277" y="5462158"/>
              <a:ext cx="432048" cy="288032"/>
            </a:xfrm>
            <a:prstGeom prst="arc">
              <a:avLst>
                <a:gd name="adj1" fmla="val 16200000"/>
                <a:gd name="adj2" fmla="val 5470114"/>
              </a:avLst>
            </a:prstGeom>
            <a:noFill/>
            <a:ln w="19050" cap="flat" cmpd="dbl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61" name="Freeform 60"/>
          <p:cNvSpPr/>
          <p:nvPr/>
        </p:nvSpPr>
        <p:spPr bwMode="auto">
          <a:xfrm rot="16200000">
            <a:off x="1000983" y="3378690"/>
            <a:ext cx="200751" cy="359642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 rot="16200000">
            <a:off x="988324" y="3716354"/>
            <a:ext cx="200751" cy="359642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 rot="5400000">
            <a:off x="2923933" y="3320789"/>
            <a:ext cx="200751" cy="359642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 rot="5400000">
            <a:off x="2921908" y="3726987"/>
            <a:ext cx="200751" cy="359642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 rot="5095606">
            <a:off x="1283199" y="3368856"/>
            <a:ext cx="221366" cy="180246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  <a:gd name="connsiteX0" fmla="*/ 194408 w 901681"/>
              <a:gd name="connsiteY0" fmla="*/ 10103 h 829726"/>
              <a:gd name="connsiteX1" fmla="*/ 33987 w 901681"/>
              <a:gd name="connsiteY1" fmla="*/ 748040 h 829726"/>
              <a:gd name="connsiteX2" fmla="*/ 755882 w 901681"/>
              <a:gd name="connsiteY2" fmla="*/ 731998 h 829726"/>
              <a:gd name="connsiteX3" fmla="*/ 868899 w 901681"/>
              <a:gd name="connsiteY3" fmla="*/ 346499 h 829726"/>
              <a:gd name="connsiteX4" fmla="*/ 194408 w 901681"/>
              <a:gd name="connsiteY4" fmla="*/ 10103 h 829726"/>
              <a:gd name="connsiteX0" fmla="*/ 63531 w 1066288"/>
              <a:gd name="connsiteY0" fmla="*/ 56059 h 502435"/>
              <a:gd name="connsiteX1" fmla="*/ 176550 w 1066288"/>
              <a:gd name="connsiteY1" fmla="*/ 442878 h 502435"/>
              <a:gd name="connsiteX2" fmla="*/ 898445 w 1066288"/>
              <a:gd name="connsiteY2" fmla="*/ 426836 h 502435"/>
              <a:gd name="connsiteX3" fmla="*/ 1011462 w 1066288"/>
              <a:gd name="connsiteY3" fmla="*/ 41337 h 502435"/>
              <a:gd name="connsiteX4" fmla="*/ 63531 w 1066288"/>
              <a:gd name="connsiteY4" fmla="*/ 56059 h 502435"/>
              <a:gd name="connsiteX0" fmla="*/ 54855 w 975505"/>
              <a:gd name="connsiteY0" fmla="*/ 32126 h 478502"/>
              <a:gd name="connsiteX1" fmla="*/ 167874 w 975505"/>
              <a:gd name="connsiteY1" fmla="*/ 418945 h 478502"/>
              <a:gd name="connsiteX2" fmla="*/ 889769 w 975505"/>
              <a:gd name="connsiteY2" fmla="*/ 402903 h 478502"/>
              <a:gd name="connsiteX3" fmla="*/ 885597 w 975505"/>
              <a:gd name="connsiteY3" fmla="*/ 64218 h 478502"/>
              <a:gd name="connsiteX4" fmla="*/ 54855 w 975505"/>
              <a:gd name="connsiteY4" fmla="*/ 32126 h 478502"/>
              <a:gd name="connsiteX0" fmla="*/ 57749 w 1002403"/>
              <a:gd name="connsiteY0" fmla="*/ 42725 h 489101"/>
              <a:gd name="connsiteX1" fmla="*/ 170768 w 1002403"/>
              <a:gd name="connsiteY1" fmla="*/ 429544 h 489101"/>
              <a:gd name="connsiteX2" fmla="*/ 892663 w 1002403"/>
              <a:gd name="connsiteY2" fmla="*/ 413502 h 489101"/>
              <a:gd name="connsiteX3" fmla="*/ 927556 w 1002403"/>
              <a:gd name="connsiteY3" fmla="*/ 51408 h 489101"/>
              <a:gd name="connsiteX4" fmla="*/ 57749 w 1002403"/>
              <a:gd name="connsiteY4" fmla="*/ 42725 h 48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403" h="489101">
                <a:moveTo>
                  <a:pt x="57749" y="42725"/>
                </a:moveTo>
                <a:cubicBezTo>
                  <a:pt x="-68382" y="105748"/>
                  <a:pt x="31616" y="367748"/>
                  <a:pt x="170768" y="429544"/>
                </a:cubicBezTo>
                <a:cubicBezTo>
                  <a:pt x="309920" y="491340"/>
                  <a:pt x="799084" y="531144"/>
                  <a:pt x="892663" y="413502"/>
                </a:cubicBezTo>
                <a:cubicBezTo>
                  <a:pt x="986242" y="295860"/>
                  <a:pt x="1066708" y="113204"/>
                  <a:pt x="927556" y="51408"/>
                </a:cubicBezTo>
                <a:cubicBezTo>
                  <a:pt x="788404" y="-10388"/>
                  <a:pt x="183880" y="-20298"/>
                  <a:pt x="57749" y="42725"/>
                </a:cubicBezTo>
                <a:close/>
              </a:path>
            </a:pathLst>
          </a:custGeom>
          <a:solidFill>
            <a:schemeClr val="accent1">
              <a:lumMod val="75000"/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 rot="5095606">
            <a:off x="1283198" y="3884195"/>
            <a:ext cx="221366" cy="180246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  <a:gd name="connsiteX0" fmla="*/ 194408 w 901681"/>
              <a:gd name="connsiteY0" fmla="*/ 10103 h 829726"/>
              <a:gd name="connsiteX1" fmla="*/ 33987 w 901681"/>
              <a:gd name="connsiteY1" fmla="*/ 748040 h 829726"/>
              <a:gd name="connsiteX2" fmla="*/ 755882 w 901681"/>
              <a:gd name="connsiteY2" fmla="*/ 731998 h 829726"/>
              <a:gd name="connsiteX3" fmla="*/ 868899 w 901681"/>
              <a:gd name="connsiteY3" fmla="*/ 346499 h 829726"/>
              <a:gd name="connsiteX4" fmla="*/ 194408 w 901681"/>
              <a:gd name="connsiteY4" fmla="*/ 10103 h 829726"/>
              <a:gd name="connsiteX0" fmla="*/ 63531 w 1066288"/>
              <a:gd name="connsiteY0" fmla="*/ 56059 h 502435"/>
              <a:gd name="connsiteX1" fmla="*/ 176550 w 1066288"/>
              <a:gd name="connsiteY1" fmla="*/ 442878 h 502435"/>
              <a:gd name="connsiteX2" fmla="*/ 898445 w 1066288"/>
              <a:gd name="connsiteY2" fmla="*/ 426836 h 502435"/>
              <a:gd name="connsiteX3" fmla="*/ 1011462 w 1066288"/>
              <a:gd name="connsiteY3" fmla="*/ 41337 h 502435"/>
              <a:gd name="connsiteX4" fmla="*/ 63531 w 1066288"/>
              <a:gd name="connsiteY4" fmla="*/ 56059 h 502435"/>
              <a:gd name="connsiteX0" fmla="*/ 54855 w 975505"/>
              <a:gd name="connsiteY0" fmla="*/ 32126 h 478502"/>
              <a:gd name="connsiteX1" fmla="*/ 167874 w 975505"/>
              <a:gd name="connsiteY1" fmla="*/ 418945 h 478502"/>
              <a:gd name="connsiteX2" fmla="*/ 889769 w 975505"/>
              <a:gd name="connsiteY2" fmla="*/ 402903 h 478502"/>
              <a:gd name="connsiteX3" fmla="*/ 885597 w 975505"/>
              <a:gd name="connsiteY3" fmla="*/ 64218 h 478502"/>
              <a:gd name="connsiteX4" fmla="*/ 54855 w 975505"/>
              <a:gd name="connsiteY4" fmla="*/ 32126 h 478502"/>
              <a:gd name="connsiteX0" fmla="*/ 57749 w 1002403"/>
              <a:gd name="connsiteY0" fmla="*/ 42725 h 489101"/>
              <a:gd name="connsiteX1" fmla="*/ 170768 w 1002403"/>
              <a:gd name="connsiteY1" fmla="*/ 429544 h 489101"/>
              <a:gd name="connsiteX2" fmla="*/ 892663 w 1002403"/>
              <a:gd name="connsiteY2" fmla="*/ 413502 h 489101"/>
              <a:gd name="connsiteX3" fmla="*/ 927556 w 1002403"/>
              <a:gd name="connsiteY3" fmla="*/ 51408 h 489101"/>
              <a:gd name="connsiteX4" fmla="*/ 57749 w 1002403"/>
              <a:gd name="connsiteY4" fmla="*/ 42725 h 48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403" h="489101">
                <a:moveTo>
                  <a:pt x="57749" y="42725"/>
                </a:moveTo>
                <a:cubicBezTo>
                  <a:pt x="-68382" y="105748"/>
                  <a:pt x="31616" y="367748"/>
                  <a:pt x="170768" y="429544"/>
                </a:cubicBezTo>
                <a:cubicBezTo>
                  <a:pt x="309920" y="491340"/>
                  <a:pt x="799084" y="531144"/>
                  <a:pt x="892663" y="413502"/>
                </a:cubicBezTo>
                <a:cubicBezTo>
                  <a:pt x="986242" y="295860"/>
                  <a:pt x="1066708" y="113204"/>
                  <a:pt x="927556" y="51408"/>
                </a:cubicBezTo>
                <a:cubicBezTo>
                  <a:pt x="788404" y="-10388"/>
                  <a:pt x="183880" y="-20298"/>
                  <a:pt x="57749" y="42725"/>
                </a:cubicBezTo>
                <a:close/>
              </a:path>
            </a:pathLst>
          </a:custGeom>
          <a:solidFill>
            <a:schemeClr val="accent1">
              <a:lumMod val="75000"/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 rot="16200000">
            <a:off x="2618666" y="3339088"/>
            <a:ext cx="221366" cy="180246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  <a:gd name="connsiteX0" fmla="*/ 194408 w 901681"/>
              <a:gd name="connsiteY0" fmla="*/ 10103 h 829726"/>
              <a:gd name="connsiteX1" fmla="*/ 33987 w 901681"/>
              <a:gd name="connsiteY1" fmla="*/ 748040 h 829726"/>
              <a:gd name="connsiteX2" fmla="*/ 755882 w 901681"/>
              <a:gd name="connsiteY2" fmla="*/ 731998 h 829726"/>
              <a:gd name="connsiteX3" fmla="*/ 868899 w 901681"/>
              <a:gd name="connsiteY3" fmla="*/ 346499 h 829726"/>
              <a:gd name="connsiteX4" fmla="*/ 194408 w 901681"/>
              <a:gd name="connsiteY4" fmla="*/ 10103 h 829726"/>
              <a:gd name="connsiteX0" fmla="*/ 63531 w 1066288"/>
              <a:gd name="connsiteY0" fmla="*/ 56059 h 502435"/>
              <a:gd name="connsiteX1" fmla="*/ 176550 w 1066288"/>
              <a:gd name="connsiteY1" fmla="*/ 442878 h 502435"/>
              <a:gd name="connsiteX2" fmla="*/ 898445 w 1066288"/>
              <a:gd name="connsiteY2" fmla="*/ 426836 h 502435"/>
              <a:gd name="connsiteX3" fmla="*/ 1011462 w 1066288"/>
              <a:gd name="connsiteY3" fmla="*/ 41337 h 502435"/>
              <a:gd name="connsiteX4" fmla="*/ 63531 w 1066288"/>
              <a:gd name="connsiteY4" fmla="*/ 56059 h 502435"/>
              <a:gd name="connsiteX0" fmla="*/ 54855 w 975505"/>
              <a:gd name="connsiteY0" fmla="*/ 32126 h 478502"/>
              <a:gd name="connsiteX1" fmla="*/ 167874 w 975505"/>
              <a:gd name="connsiteY1" fmla="*/ 418945 h 478502"/>
              <a:gd name="connsiteX2" fmla="*/ 889769 w 975505"/>
              <a:gd name="connsiteY2" fmla="*/ 402903 h 478502"/>
              <a:gd name="connsiteX3" fmla="*/ 885597 w 975505"/>
              <a:gd name="connsiteY3" fmla="*/ 64218 h 478502"/>
              <a:gd name="connsiteX4" fmla="*/ 54855 w 975505"/>
              <a:gd name="connsiteY4" fmla="*/ 32126 h 478502"/>
              <a:gd name="connsiteX0" fmla="*/ 57749 w 1002403"/>
              <a:gd name="connsiteY0" fmla="*/ 42725 h 489101"/>
              <a:gd name="connsiteX1" fmla="*/ 170768 w 1002403"/>
              <a:gd name="connsiteY1" fmla="*/ 429544 h 489101"/>
              <a:gd name="connsiteX2" fmla="*/ 892663 w 1002403"/>
              <a:gd name="connsiteY2" fmla="*/ 413502 h 489101"/>
              <a:gd name="connsiteX3" fmla="*/ 927556 w 1002403"/>
              <a:gd name="connsiteY3" fmla="*/ 51408 h 489101"/>
              <a:gd name="connsiteX4" fmla="*/ 57749 w 1002403"/>
              <a:gd name="connsiteY4" fmla="*/ 42725 h 48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403" h="489101">
                <a:moveTo>
                  <a:pt x="57749" y="42725"/>
                </a:moveTo>
                <a:cubicBezTo>
                  <a:pt x="-68382" y="105748"/>
                  <a:pt x="31616" y="367748"/>
                  <a:pt x="170768" y="429544"/>
                </a:cubicBezTo>
                <a:cubicBezTo>
                  <a:pt x="309920" y="491340"/>
                  <a:pt x="799084" y="531144"/>
                  <a:pt x="892663" y="413502"/>
                </a:cubicBezTo>
                <a:cubicBezTo>
                  <a:pt x="986242" y="295860"/>
                  <a:pt x="1066708" y="113204"/>
                  <a:pt x="927556" y="51408"/>
                </a:cubicBezTo>
                <a:cubicBezTo>
                  <a:pt x="788404" y="-10388"/>
                  <a:pt x="183880" y="-20298"/>
                  <a:pt x="57749" y="42725"/>
                </a:cubicBezTo>
                <a:close/>
              </a:path>
            </a:pathLst>
          </a:custGeom>
          <a:solidFill>
            <a:schemeClr val="accent1">
              <a:lumMod val="75000"/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9" name="Freeform 68"/>
          <p:cNvSpPr/>
          <p:nvPr/>
        </p:nvSpPr>
        <p:spPr bwMode="auto">
          <a:xfrm rot="16200000">
            <a:off x="2624922" y="3900357"/>
            <a:ext cx="221366" cy="180246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  <a:gd name="connsiteX0" fmla="*/ 194408 w 901681"/>
              <a:gd name="connsiteY0" fmla="*/ 10103 h 829726"/>
              <a:gd name="connsiteX1" fmla="*/ 33987 w 901681"/>
              <a:gd name="connsiteY1" fmla="*/ 748040 h 829726"/>
              <a:gd name="connsiteX2" fmla="*/ 755882 w 901681"/>
              <a:gd name="connsiteY2" fmla="*/ 731998 h 829726"/>
              <a:gd name="connsiteX3" fmla="*/ 868899 w 901681"/>
              <a:gd name="connsiteY3" fmla="*/ 346499 h 829726"/>
              <a:gd name="connsiteX4" fmla="*/ 194408 w 901681"/>
              <a:gd name="connsiteY4" fmla="*/ 10103 h 829726"/>
              <a:gd name="connsiteX0" fmla="*/ 63531 w 1066288"/>
              <a:gd name="connsiteY0" fmla="*/ 56059 h 502435"/>
              <a:gd name="connsiteX1" fmla="*/ 176550 w 1066288"/>
              <a:gd name="connsiteY1" fmla="*/ 442878 h 502435"/>
              <a:gd name="connsiteX2" fmla="*/ 898445 w 1066288"/>
              <a:gd name="connsiteY2" fmla="*/ 426836 h 502435"/>
              <a:gd name="connsiteX3" fmla="*/ 1011462 w 1066288"/>
              <a:gd name="connsiteY3" fmla="*/ 41337 h 502435"/>
              <a:gd name="connsiteX4" fmla="*/ 63531 w 1066288"/>
              <a:gd name="connsiteY4" fmla="*/ 56059 h 502435"/>
              <a:gd name="connsiteX0" fmla="*/ 54855 w 975505"/>
              <a:gd name="connsiteY0" fmla="*/ 32126 h 478502"/>
              <a:gd name="connsiteX1" fmla="*/ 167874 w 975505"/>
              <a:gd name="connsiteY1" fmla="*/ 418945 h 478502"/>
              <a:gd name="connsiteX2" fmla="*/ 889769 w 975505"/>
              <a:gd name="connsiteY2" fmla="*/ 402903 h 478502"/>
              <a:gd name="connsiteX3" fmla="*/ 885597 w 975505"/>
              <a:gd name="connsiteY3" fmla="*/ 64218 h 478502"/>
              <a:gd name="connsiteX4" fmla="*/ 54855 w 975505"/>
              <a:gd name="connsiteY4" fmla="*/ 32126 h 478502"/>
              <a:gd name="connsiteX0" fmla="*/ 57749 w 1002403"/>
              <a:gd name="connsiteY0" fmla="*/ 42725 h 489101"/>
              <a:gd name="connsiteX1" fmla="*/ 170768 w 1002403"/>
              <a:gd name="connsiteY1" fmla="*/ 429544 h 489101"/>
              <a:gd name="connsiteX2" fmla="*/ 892663 w 1002403"/>
              <a:gd name="connsiteY2" fmla="*/ 413502 h 489101"/>
              <a:gd name="connsiteX3" fmla="*/ 927556 w 1002403"/>
              <a:gd name="connsiteY3" fmla="*/ 51408 h 489101"/>
              <a:gd name="connsiteX4" fmla="*/ 57749 w 1002403"/>
              <a:gd name="connsiteY4" fmla="*/ 42725 h 48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403" h="489101">
                <a:moveTo>
                  <a:pt x="57749" y="42725"/>
                </a:moveTo>
                <a:cubicBezTo>
                  <a:pt x="-68382" y="105748"/>
                  <a:pt x="31616" y="367748"/>
                  <a:pt x="170768" y="429544"/>
                </a:cubicBezTo>
                <a:cubicBezTo>
                  <a:pt x="309920" y="491340"/>
                  <a:pt x="799084" y="531144"/>
                  <a:pt x="892663" y="413502"/>
                </a:cubicBezTo>
                <a:cubicBezTo>
                  <a:pt x="986242" y="295860"/>
                  <a:pt x="1066708" y="113204"/>
                  <a:pt x="927556" y="51408"/>
                </a:cubicBezTo>
                <a:cubicBezTo>
                  <a:pt x="788404" y="-10388"/>
                  <a:pt x="183880" y="-20298"/>
                  <a:pt x="57749" y="42725"/>
                </a:cubicBezTo>
                <a:close/>
              </a:path>
            </a:pathLst>
          </a:custGeom>
          <a:solidFill>
            <a:schemeClr val="accent1">
              <a:lumMod val="75000"/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4" name="Freeform 73"/>
          <p:cNvSpPr/>
          <p:nvPr/>
        </p:nvSpPr>
        <p:spPr bwMode="auto">
          <a:xfrm rot="16200000">
            <a:off x="1352017" y="3379515"/>
            <a:ext cx="91532" cy="17616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  <a:gd name="connsiteX0" fmla="*/ 8679 w 272084"/>
              <a:gd name="connsiteY0" fmla="*/ 53092 h 814426"/>
              <a:gd name="connsiteX1" fmla="*/ 55639 w 272084"/>
              <a:gd name="connsiteY1" fmla="*/ 448941 h 814426"/>
              <a:gd name="connsiteX2" fmla="*/ 8679 w 272084"/>
              <a:gd name="connsiteY2" fmla="*/ 774987 h 814426"/>
              <a:gd name="connsiteX3" fmla="*/ 265353 w 272084"/>
              <a:gd name="connsiteY3" fmla="*/ 774987 h 814426"/>
              <a:gd name="connsiteX4" fmla="*/ 201185 w 272084"/>
              <a:gd name="connsiteY4" fmla="*/ 470187 h 814426"/>
              <a:gd name="connsiteX5" fmla="*/ 244738 w 272084"/>
              <a:gd name="connsiteY5" fmla="*/ 52711 h 814426"/>
              <a:gd name="connsiteX6" fmla="*/ 8679 w 272084"/>
              <a:gd name="connsiteY6" fmla="*/ 53092 h 814426"/>
              <a:gd name="connsiteX0" fmla="*/ 8679 w 272084"/>
              <a:gd name="connsiteY0" fmla="*/ 48375 h 812364"/>
              <a:gd name="connsiteX1" fmla="*/ 55639 w 272084"/>
              <a:gd name="connsiteY1" fmla="*/ 444224 h 812364"/>
              <a:gd name="connsiteX2" fmla="*/ 8679 w 272084"/>
              <a:gd name="connsiteY2" fmla="*/ 770270 h 812364"/>
              <a:gd name="connsiteX3" fmla="*/ 265353 w 272084"/>
              <a:gd name="connsiteY3" fmla="*/ 770270 h 812364"/>
              <a:gd name="connsiteX4" fmla="*/ 201183 w 272084"/>
              <a:gd name="connsiteY4" fmla="*/ 422974 h 812364"/>
              <a:gd name="connsiteX5" fmla="*/ 244738 w 272084"/>
              <a:gd name="connsiteY5" fmla="*/ 47994 h 812364"/>
              <a:gd name="connsiteX6" fmla="*/ 8679 w 272084"/>
              <a:gd name="connsiteY6" fmla="*/ 48375 h 812364"/>
              <a:gd name="connsiteX0" fmla="*/ 8679 w 287428"/>
              <a:gd name="connsiteY0" fmla="*/ 71535 h 861147"/>
              <a:gd name="connsiteX1" fmla="*/ 55639 w 287428"/>
              <a:gd name="connsiteY1" fmla="*/ 467384 h 861147"/>
              <a:gd name="connsiteX2" fmla="*/ 8679 w 287428"/>
              <a:gd name="connsiteY2" fmla="*/ 793430 h 861147"/>
              <a:gd name="connsiteX3" fmla="*/ 265353 w 287428"/>
              <a:gd name="connsiteY3" fmla="*/ 793430 h 861147"/>
              <a:gd name="connsiteX4" fmla="*/ 244738 w 287428"/>
              <a:gd name="connsiteY4" fmla="*/ 71154 h 861147"/>
              <a:gd name="connsiteX5" fmla="*/ 8679 w 287428"/>
              <a:gd name="connsiteY5" fmla="*/ 71535 h 861147"/>
              <a:gd name="connsiteX0" fmla="*/ 30809 w 309558"/>
              <a:gd name="connsiteY0" fmla="*/ 71535 h 861147"/>
              <a:gd name="connsiteX1" fmla="*/ 30809 w 309558"/>
              <a:gd name="connsiteY1" fmla="*/ 793430 h 861147"/>
              <a:gd name="connsiteX2" fmla="*/ 287483 w 309558"/>
              <a:gd name="connsiteY2" fmla="*/ 793430 h 861147"/>
              <a:gd name="connsiteX3" fmla="*/ 266868 w 309558"/>
              <a:gd name="connsiteY3" fmla="*/ 71154 h 861147"/>
              <a:gd name="connsiteX4" fmla="*/ 30809 w 309558"/>
              <a:gd name="connsiteY4" fmla="*/ 71535 h 861147"/>
              <a:gd name="connsiteX0" fmla="*/ 28724 w 287831"/>
              <a:gd name="connsiteY0" fmla="*/ 71535 h 883691"/>
              <a:gd name="connsiteX1" fmla="*/ 28724 w 287831"/>
              <a:gd name="connsiteY1" fmla="*/ 793430 h 883691"/>
              <a:gd name="connsiteX2" fmla="*/ 252147 w 287831"/>
              <a:gd name="connsiteY2" fmla="*/ 793430 h 883691"/>
              <a:gd name="connsiteX3" fmla="*/ 264783 w 287831"/>
              <a:gd name="connsiteY3" fmla="*/ 71154 h 883691"/>
              <a:gd name="connsiteX4" fmla="*/ 28724 w 287831"/>
              <a:gd name="connsiteY4" fmla="*/ 71535 h 88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31" h="883691">
                <a:moveTo>
                  <a:pt x="28724" y="71535"/>
                </a:moveTo>
                <a:cubicBezTo>
                  <a:pt x="-10619" y="191914"/>
                  <a:pt x="-8513" y="673114"/>
                  <a:pt x="28724" y="793430"/>
                </a:cubicBezTo>
                <a:cubicBezTo>
                  <a:pt x="65961" y="913746"/>
                  <a:pt x="212804" y="913809"/>
                  <a:pt x="252147" y="793430"/>
                </a:cubicBezTo>
                <a:cubicBezTo>
                  <a:pt x="291490" y="673051"/>
                  <a:pt x="302020" y="191470"/>
                  <a:pt x="264783" y="71154"/>
                </a:cubicBezTo>
                <a:cubicBezTo>
                  <a:pt x="227546" y="-49162"/>
                  <a:pt x="60240" y="5497"/>
                  <a:pt x="28724" y="71535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 rot="16200000">
            <a:off x="1352651" y="3888109"/>
            <a:ext cx="91532" cy="17616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  <a:gd name="connsiteX0" fmla="*/ 8679 w 272084"/>
              <a:gd name="connsiteY0" fmla="*/ 53092 h 814426"/>
              <a:gd name="connsiteX1" fmla="*/ 55639 w 272084"/>
              <a:gd name="connsiteY1" fmla="*/ 448941 h 814426"/>
              <a:gd name="connsiteX2" fmla="*/ 8679 w 272084"/>
              <a:gd name="connsiteY2" fmla="*/ 774987 h 814426"/>
              <a:gd name="connsiteX3" fmla="*/ 265353 w 272084"/>
              <a:gd name="connsiteY3" fmla="*/ 774987 h 814426"/>
              <a:gd name="connsiteX4" fmla="*/ 201185 w 272084"/>
              <a:gd name="connsiteY4" fmla="*/ 470187 h 814426"/>
              <a:gd name="connsiteX5" fmla="*/ 244738 w 272084"/>
              <a:gd name="connsiteY5" fmla="*/ 52711 h 814426"/>
              <a:gd name="connsiteX6" fmla="*/ 8679 w 272084"/>
              <a:gd name="connsiteY6" fmla="*/ 53092 h 814426"/>
              <a:gd name="connsiteX0" fmla="*/ 8679 w 272084"/>
              <a:gd name="connsiteY0" fmla="*/ 48375 h 812364"/>
              <a:gd name="connsiteX1" fmla="*/ 55639 w 272084"/>
              <a:gd name="connsiteY1" fmla="*/ 444224 h 812364"/>
              <a:gd name="connsiteX2" fmla="*/ 8679 w 272084"/>
              <a:gd name="connsiteY2" fmla="*/ 770270 h 812364"/>
              <a:gd name="connsiteX3" fmla="*/ 265353 w 272084"/>
              <a:gd name="connsiteY3" fmla="*/ 770270 h 812364"/>
              <a:gd name="connsiteX4" fmla="*/ 201183 w 272084"/>
              <a:gd name="connsiteY4" fmla="*/ 422974 h 812364"/>
              <a:gd name="connsiteX5" fmla="*/ 244738 w 272084"/>
              <a:gd name="connsiteY5" fmla="*/ 47994 h 812364"/>
              <a:gd name="connsiteX6" fmla="*/ 8679 w 272084"/>
              <a:gd name="connsiteY6" fmla="*/ 48375 h 812364"/>
              <a:gd name="connsiteX0" fmla="*/ 8679 w 287428"/>
              <a:gd name="connsiteY0" fmla="*/ 71535 h 861147"/>
              <a:gd name="connsiteX1" fmla="*/ 55639 w 287428"/>
              <a:gd name="connsiteY1" fmla="*/ 467384 h 861147"/>
              <a:gd name="connsiteX2" fmla="*/ 8679 w 287428"/>
              <a:gd name="connsiteY2" fmla="*/ 793430 h 861147"/>
              <a:gd name="connsiteX3" fmla="*/ 265353 w 287428"/>
              <a:gd name="connsiteY3" fmla="*/ 793430 h 861147"/>
              <a:gd name="connsiteX4" fmla="*/ 244738 w 287428"/>
              <a:gd name="connsiteY4" fmla="*/ 71154 h 861147"/>
              <a:gd name="connsiteX5" fmla="*/ 8679 w 287428"/>
              <a:gd name="connsiteY5" fmla="*/ 71535 h 861147"/>
              <a:gd name="connsiteX0" fmla="*/ 30809 w 309558"/>
              <a:gd name="connsiteY0" fmla="*/ 71535 h 861147"/>
              <a:gd name="connsiteX1" fmla="*/ 30809 w 309558"/>
              <a:gd name="connsiteY1" fmla="*/ 793430 h 861147"/>
              <a:gd name="connsiteX2" fmla="*/ 287483 w 309558"/>
              <a:gd name="connsiteY2" fmla="*/ 793430 h 861147"/>
              <a:gd name="connsiteX3" fmla="*/ 266868 w 309558"/>
              <a:gd name="connsiteY3" fmla="*/ 71154 h 861147"/>
              <a:gd name="connsiteX4" fmla="*/ 30809 w 309558"/>
              <a:gd name="connsiteY4" fmla="*/ 71535 h 861147"/>
              <a:gd name="connsiteX0" fmla="*/ 28724 w 287831"/>
              <a:gd name="connsiteY0" fmla="*/ 71535 h 883691"/>
              <a:gd name="connsiteX1" fmla="*/ 28724 w 287831"/>
              <a:gd name="connsiteY1" fmla="*/ 793430 h 883691"/>
              <a:gd name="connsiteX2" fmla="*/ 252147 w 287831"/>
              <a:gd name="connsiteY2" fmla="*/ 793430 h 883691"/>
              <a:gd name="connsiteX3" fmla="*/ 264783 w 287831"/>
              <a:gd name="connsiteY3" fmla="*/ 71154 h 883691"/>
              <a:gd name="connsiteX4" fmla="*/ 28724 w 287831"/>
              <a:gd name="connsiteY4" fmla="*/ 71535 h 88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31" h="883691">
                <a:moveTo>
                  <a:pt x="28724" y="71535"/>
                </a:moveTo>
                <a:cubicBezTo>
                  <a:pt x="-10619" y="191914"/>
                  <a:pt x="-8513" y="673114"/>
                  <a:pt x="28724" y="793430"/>
                </a:cubicBezTo>
                <a:cubicBezTo>
                  <a:pt x="65961" y="913746"/>
                  <a:pt x="212804" y="913809"/>
                  <a:pt x="252147" y="793430"/>
                </a:cubicBezTo>
                <a:cubicBezTo>
                  <a:pt x="291490" y="673051"/>
                  <a:pt x="302020" y="191470"/>
                  <a:pt x="264783" y="71154"/>
                </a:cubicBezTo>
                <a:cubicBezTo>
                  <a:pt x="227546" y="-49162"/>
                  <a:pt x="60240" y="5497"/>
                  <a:pt x="28724" y="71535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 rot="16200000">
            <a:off x="2685626" y="3341011"/>
            <a:ext cx="91532" cy="17616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  <a:gd name="connsiteX0" fmla="*/ 8679 w 272084"/>
              <a:gd name="connsiteY0" fmla="*/ 53092 h 814426"/>
              <a:gd name="connsiteX1" fmla="*/ 55639 w 272084"/>
              <a:gd name="connsiteY1" fmla="*/ 448941 h 814426"/>
              <a:gd name="connsiteX2" fmla="*/ 8679 w 272084"/>
              <a:gd name="connsiteY2" fmla="*/ 774987 h 814426"/>
              <a:gd name="connsiteX3" fmla="*/ 265353 w 272084"/>
              <a:gd name="connsiteY3" fmla="*/ 774987 h 814426"/>
              <a:gd name="connsiteX4" fmla="*/ 201185 w 272084"/>
              <a:gd name="connsiteY4" fmla="*/ 470187 h 814426"/>
              <a:gd name="connsiteX5" fmla="*/ 244738 w 272084"/>
              <a:gd name="connsiteY5" fmla="*/ 52711 h 814426"/>
              <a:gd name="connsiteX6" fmla="*/ 8679 w 272084"/>
              <a:gd name="connsiteY6" fmla="*/ 53092 h 814426"/>
              <a:gd name="connsiteX0" fmla="*/ 8679 w 272084"/>
              <a:gd name="connsiteY0" fmla="*/ 48375 h 812364"/>
              <a:gd name="connsiteX1" fmla="*/ 55639 w 272084"/>
              <a:gd name="connsiteY1" fmla="*/ 444224 h 812364"/>
              <a:gd name="connsiteX2" fmla="*/ 8679 w 272084"/>
              <a:gd name="connsiteY2" fmla="*/ 770270 h 812364"/>
              <a:gd name="connsiteX3" fmla="*/ 265353 w 272084"/>
              <a:gd name="connsiteY3" fmla="*/ 770270 h 812364"/>
              <a:gd name="connsiteX4" fmla="*/ 201183 w 272084"/>
              <a:gd name="connsiteY4" fmla="*/ 422974 h 812364"/>
              <a:gd name="connsiteX5" fmla="*/ 244738 w 272084"/>
              <a:gd name="connsiteY5" fmla="*/ 47994 h 812364"/>
              <a:gd name="connsiteX6" fmla="*/ 8679 w 272084"/>
              <a:gd name="connsiteY6" fmla="*/ 48375 h 812364"/>
              <a:gd name="connsiteX0" fmla="*/ 8679 w 287428"/>
              <a:gd name="connsiteY0" fmla="*/ 71535 h 861147"/>
              <a:gd name="connsiteX1" fmla="*/ 55639 w 287428"/>
              <a:gd name="connsiteY1" fmla="*/ 467384 h 861147"/>
              <a:gd name="connsiteX2" fmla="*/ 8679 w 287428"/>
              <a:gd name="connsiteY2" fmla="*/ 793430 h 861147"/>
              <a:gd name="connsiteX3" fmla="*/ 265353 w 287428"/>
              <a:gd name="connsiteY3" fmla="*/ 793430 h 861147"/>
              <a:gd name="connsiteX4" fmla="*/ 244738 w 287428"/>
              <a:gd name="connsiteY4" fmla="*/ 71154 h 861147"/>
              <a:gd name="connsiteX5" fmla="*/ 8679 w 287428"/>
              <a:gd name="connsiteY5" fmla="*/ 71535 h 861147"/>
              <a:gd name="connsiteX0" fmla="*/ 30809 w 309558"/>
              <a:gd name="connsiteY0" fmla="*/ 71535 h 861147"/>
              <a:gd name="connsiteX1" fmla="*/ 30809 w 309558"/>
              <a:gd name="connsiteY1" fmla="*/ 793430 h 861147"/>
              <a:gd name="connsiteX2" fmla="*/ 287483 w 309558"/>
              <a:gd name="connsiteY2" fmla="*/ 793430 h 861147"/>
              <a:gd name="connsiteX3" fmla="*/ 266868 w 309558"/>
              <a:gd name="connsiteY3" fmla="*/ 71154 h 861147"/>
              <a:gd name="connsiteX4" fmla="*/ 30809 w 309558"/>
              <a:gd name="connsiteY4" fmla="*/ 71535 h 861147"/>
              <a:gd name="connsiteX0" fmla="*/ 28724 w 287831"/>
              <a:gd name="connsiteY0" fmla="*/ 71535 h 883691"/>
              <a:gd name="connsiteX1" fmla="*/ 28724 w 287831"/>
              <a:gd name="connsiteY1" fmla="*/ 793430 h 883691"/>
              <a:gd name="connsiteX2" fmla="*/ 252147 w 287831"/>
              <a:gd name="connsiteY2" fmla="*/ 793430 h 883691"/>
              <a:gd name="connsiteX3" fmla="*/ 264783 w 287831"/>
              <a:gd name="connsiteY3" fmla="*/ 71154 h 883691"/>
              <a:gd name="connsiteX4" fmla="*/ 28724 w 287831"/>
              <a:gd name="connsiteY4" fmla="*/ 71535 h 88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31" h="883691">
                <a:moveTo>
                  <a:pt x="28724" y="71535"/>
                </a:moveTo>
                <a:cubicBezTo>
                  <a:pt x="-10619" y="191914"/>
                  <a:pt x="-8513" y="673114"/>
                  <a:pt x="28724" y="793430"/>
                </a:cubicBezTo>
                <a:cubicBezTo>
                  <a:pt x="65961" y="913746"/>
                  <a:pt x="212804" y="913809"/>
                  <a:pt x="252147" y="793430"/>
                </a:cubicBezTo>
                <a:cubicBezTo>
                  <a:pt x="291490" y="673051"/>
                  <a:pt x="302020" y="191470"/>
                  <a:pt x="264783" y="71154"/>
                </a:cubicBezTo>
                <a:cubicBezTo>
                  <a:pt x="227546" y="-49162"/>
                  <a:pt x="60240" y="5497"/>
                  <a:pt x="28724" y="71535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7" name="Freeform 76"/>
          <p:cNvSpPr/>
          <p:nvPr/>
        </p:nvSpPr>
        <p:spPr bwMode="auto">
          <a:xfrm rot="16200000">
            <a:off x="2695143" y="3898679"/>
            <a:ext cx="91532" cy="17616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  <a:gd name="connsiteX0" fmla="*/ 8679 w 272084"/>
              <a:gd name="connsiteY0" fmla="*/ 53092 h 814426"/>
              <a:gd name="connsiteX1" fmla="*/ 55639 w 272084"/>
              <a:gd name="connsiteY1" fmla="*/ 448941 h 814426"/>
              <a:gd name="connsiteX2" fmla="*/ 8679 w 272084"/>
              <a:gd name="connsiteY2" fmla="*/ 774987 h 814426"/>
              <a:gd name="connsiteX3" fmla="*/ 265353 w 272084"/>
              <a:gd name="connsiteY3" fmla="*/ 774987 h 814426"/>
              <a:gd name="connsiteX4" fmla="*/ 201185 w 272084"/>
              <a:gd name="connsiteY4" fmla="*/ 470187 h 814426"/>
              <a:gd name="connsiteX5" fmla="*/ 244738 w 272084"/>
              <a:gd name="connsiteY5" fmla="*/ 52711 h 814426"/>
              <a:gd name="connsiteX6" fmla="*/ 8679 w 272084"/>
              <a:gd name="connsiteY6" fmla="*/ 53092 h 814426"/>
              <a:gd name="connsiteX0" fmla="*/ 8679 w 272084"/>
              <a:gd name="connsiteY0" fmla="*/ 48375 h 812364"/>
              <a:gd name="connsiteX1" fmla="*/ 55639 w 272084"/>
              <a:gd name="connsiteY1" fmla="*/ 444224 h 812364"/>
              <a:gd name="connsiteX2" fmla="*/ 8679 w 272084"/>
              <a:gd name="connsiteY2" fmla="*/ 770270 h 812364"/>
              <a:gd name="connsiteX3" fmla="*/ 265353 w 272084"/>
              <a:gd name="connsiteY3" fmla="*/ 770270 h 812364"/>
              <a:gd name="connsiteX4" fmla="*/ 201183 w 272084"/>
              <a:gd name="connsiteY4" fmla="*/ 422974 h 812364"/>
              <a:gd name="connsiteX5" fmla="*/ 244738 w 272084"/>
              <a:gd name="connsiteY5" fmla="*/ 47994 h 812364"/>
              <a:gd name="connsiteX6" fmla="*/ 8679 w 272084"/>
              <a:gd name="connsiteY6" fmla="*/ 48375 h 812364"/>
              <a:gd name="connsiteX0" fmla="*/ 8679 w 287428"/>
              <a:gd name="connsiteY0" fmla="*/ 71535 h 861147"/>
              <a:gd name="connsiteX1" fmla="*/ 55639 w 287428"/>
              <a:gd name="connsiteY1" fmla="*/ 467384 h 861147"/>
              <a:gd name="connsiteX2" fmla="*/ 8679 w 287428"/>
              <a:gd name="connsiteY2" fmla="*/ 793430 h 861147"/>
              <a:gd name="connsiteX3" fmla="*/ 265353 w 287428"/>
              <a:gd name="connsiteY3" fmla="*/ 793430 h 861147"/>
              <a:gd name="connsiteX4" fmla="*/ 244738 w 287428"/>
              <a:gd name="connsiteY4" fmla="*/ 71154 h 861147"/>
              <a:gd name="connsiteX5" fmla="*/ 8679 w 287428"/>
              <a:gd name="connsiteY5" fmla="*/ 71535 h 861147"/>
              <a:gd name="connsiteX0" fmla="*/ 30809 w 309558"/>
              <a:gd name="connsiteY0" fmla="*/ 71535 h 861147"/>
              <a:gd name="connsiteX1" fmla="*/ 30809 w 309558"/>
              <a:gd name="connsiteY1" fmla="*/ 793430 h 861147"/>
              <a:gd name="connsiteX2" fmla="*/ 287483 w 309558"/>
              <a:gd name="connsiteY2" fmla="*/ 793430 h 861147"/>
              <a:gd name="connsiteX3" fmla="*/ 266868 w 309558"/>
              <a:gd name="connsiteY3" fmla="*/ 71154 h 861147"/>
              <a:gd name="connsiteX4" fmla="*/ 30809 w 309558"/>
              <a:gd name="connsiteY4" fmla="*/ 71535 h 861147"/>
              <a:gd name="connsiteX0" fmla="*/ 28724 w 287831"/>
              <a:gd name="connsiteY0" fmla="*/ 71535 h 883691"/>
              <a:gd name="connsiteX1" fmla="*/ 28724 w 287831"/>
              <a:gd name="connsiteY1" fmla="*/ 793430 h 883691"/>
              <a:gd name="connsiteX2" fmla="*/ 252147 w 287831"/>
              <a:gd name="connsiteY2" fmla="*/ 793430 h 883691"/>
              <a:gd name="connsiteX3" fmla="*/ 264783 w 287831"/>
              <a:gd name="connsiteY3" fmla="*/ 71154 h 883691"/>
              <a:gd name="connsiteX4" fmla="*/ 28724 w 287831"/>
              <a:gd name="connsiteY4" fmla="*/ 71535 h 88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31" h="883691">
                <a:moveTo>
                  <a:pt x="28724" y="71535"/>
                </a:moveTo>
                <a:cubicBezTo>
                  <a:pt x="-10619" y="191914"/>
                  <a:pt x="-8513" y="673114"/>
                  <a:pt x="28724" y="793430"/>
                </a:cubicBezTo>
                <a:cubicBezTo>
                  <a:pt x="65961" y="913746"/>
                  <a:pt x="212804" y="913809"/>
                  <a:pt x="252147" y="793430"/>
                </a:cubicBezTo>
                <a:cubicBezTo>
                  <a:pt x="291490" y="673051"/>
                  <a:pt x="302020" y="191470"/>
                  <a:pt x="264783" y="71154"/>
                </a:cubicBezTo>
                <a:cubicBezTo>
                  <a:pt x="227546" y="-49162"/>
                  <a:pt x="60240" y="5497"/>
                  <a:pt x="28724" y="71535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493440" y="337749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27597" y="370718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779997" y="385958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798549" y="3464620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63592" y="333214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09600" y="3499443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980391" y="3651843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196415" y="3812642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326515" y="360687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196415" y="3319178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910667" y="4627994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719521" y="3945430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722905" y="3193065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230005" y="2923944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275813" y="4766956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395348" y="2677723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629565" y="4942537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2843808" y="1893929"/>
            <a:ext cx="785343" cy="783794"/>
            <a:chOff x="3203848" y="3222835"/>
            <a:chExt cx="785343" cy="783794"/>
          </a:xfrm>
        </p:grpSpPr>
        <p:sp>
          <p:nvSpPr>
            <p:cNvPr id="97" name="Rectangle 96"/>
            <p:cNvSpPr/>
            <p:nvPr/>
          </p:nvSpPr>
          <p:spPr>
            <a:xfrm>
              <a:off x="3203848" y="3222835"/>
              <a:ext cx="785343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T-tubule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98" name="Straight Arrow Connector 97"/>
            <p:cNvCxnSpPr>
              <a:stCxn id="97" idx="2"/>
            </p:cNvCxnSpPr>
            <p:nvPr/>
          </p:nvCxnSpPr>
          <p:spPr bwMode="auto">
            <a:xfrm flipH="1">
              <a:off x="3504003" y="3499834"/>
              <a:ext cx="92517" cy="50679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99" name="Group 98"/>
          <p:cNvGrpSpPr/>
          <p:nvPr/>
        </p:nvGrpSpPr>
        <p:grpSpPr>
          <a:xfrm>
            <a:off x="1795158" y="2908914"/>
            <a:ext cx="397866" cy="446614"/>
            <a:chOff x="2155198" y="4237820"/>
            <a:chExt cx="397866" cy="446614"/>
          </a:xfrm>
        </p:grpSpPr>
        <p:sp>
          <p:nvSpPr>
            <p:cNvPr id="100" name="Rectangle 99"/>
            <p:cNvSpPr/>
            <p:nvPr/>
          </p:nvSpPr>
          <p:spPr>
            <a:xfrm>
              <a:off x="2155198" y="4237820"/>
              <a:ext cx="397866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SR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 bwMode="auto">
            <a:xfrm>
              <a:off x="2360082" y="4455017"/>
              <a:ext cx="0" cy="22941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102" name="Group 101"/>
          <p:cNvGrpSpPr/>
          <p:nvPr/>
        </p:nvGrpSpPr>
        <p:grpSpPr>
          <a:xfrm>
            <a:off x="1213889" y="2785444"/>
            <a:ext cx="490840" cy="569411"/>
            <a:chOff x="1573929" y="4114350"/>
            <a:chExt cx="490840" cy="569411"/>
          </a:xfrm>
        </p:grpSpPr>
        <p:sp>
          <p:nvSpPr>
            <p:cNvPr id="103" name="Rectangle 102"/>
            <p:cNvSpPr/>
            <p:nvPr/>
          </p:nvSpPr>
          <p:spPr>
            <a:xfrm>
              <a:off x="1573929" y="4114350"/>
              <a:ext cx="490840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err="1" smtClean="0">
                  <a:ln w="11430"/>
                  <a:solidFill>
                    <a:srgbClr val="0099CC"/>
                  </a:solidFill>
                  <a:latin typeface="+mn-lt"/>
                </a:rPr>
                <a:t>RyR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104" name="Straight Arrow Connector 103"/>
            <p:cNvCxnSpPr>
              <a:stCxn id="103" idx="2"/>
              <a:endCxn id="66" idx="0"/>
            </p:cNvCxnSpPr>
            <p:nvPr/>
          </p:nvCxnSpPr>
          <p:spPr bwMode="auto">
            <a:xfrm flipH="1">
              <a:off x="1747341" y="4391349"/>
              <a:ext cx="72008" cy="2924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105" name="Group 104"/>
          <p:cNvGrpSpPr/>
          <p:nvPr/>
        </p:nvGrpSpPr>
        <p:grpSpPr>
          <a:xfrm>
            <a:off x="1327512" y="1944690"/>
            <a:ext cx="1096775" cy="520475"/>
            <a:chOff x="3174530" y="3486154"/>
            <a:chExt cx="1096775" cy="520475"/>
          </a:xfrm>
        </p:grpSpPr>
        <p:sp>
          <p:nvSpPr>
            <p:cNvPr id="106" name="Rectangle 105"/>
            <p:cNvSpPr/>
            <p:nvPr/>
          </p:nvSpPr>
          <p:spPr>
            <a:xfrm>
              <a:off x="3174530" y="3486154"/>
              <a:ext cx="1096775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Sarcolemma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107" name="Straight Arrow Connector 106"/>
            <p:cNvCxnSpPr/>
            <p:nvPr/>
          </p:nvCxnSpPr>
          <p:spPr bwMode="auto">
            <a:xfrm flipH="1">
              <a:off x="3504012" y="3753231"/>
              <a:ext cx="144455" cy="25339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108" name="Group 107"/>
          <p:cNvGrpSpPr/>
          <p:nvPr/>
        </p:nvGrpSpPr>
        <p:grpSpPr>
          <a:xfrm>
            <a:off x="1485865" y="1412776"/>
            <a:ext cx="3230151" cy="3951995"/>
            <a:chOff x="2099193" y="-490673"/>
            <a:chExt cx="3230151" cy="3951995"/>
          </a:xfrm>
        </p:grpSpPr>
        <p:cxnSp>
          <p:nvCxnSpPr>
            <p:cNvPr id="109" name="Straight Connector 108"/>
            <p:cNvCxnSpPr/>
            <p:nvPr/>
          </p:nvCxnSpPr>
          <p:spPr bwMode="auto">
            <a:xfrm flipH="1">
              <a:off x="3138777" y="1755438"/>
              <a:ext cx="2190567" cy="170588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" name="Rectangle 109"/>
            <p:cNvSpPr/>
            <p:nvPr/>
          </p:nvSpPr>
          <p:spPr bwMode="auto">
            <a:xfrm>
              <a:off x="2099193" y="3149739"/>
              <a:ext cx="1039584" cy="311583"/>
            </a:xfrm>
            <a:prstGeom prst="rect">
              <a:avLst/>
            </a:prstGeom>
            <a:solidFill>
              <a:srgbClr val="FFCC99">
                <a:alpha val="38000"/>
              </a:srgbClr>
            </a:solidFill>
            <a:ln w="9525" cap="flat" cmpd="sng" algn="ctr">
              <a:solidFill>
                <a:srgbClr val="CC66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 bwMode="auto">
            <a:xfrm flipV="1">
              <a:off x="3138776" y="-490673"/>
              <a:ext cx="2190568" cy="3640412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2" name="Freeform 111"/>
          <p:cNvSpPr/>
          <p:nvPr/>
        </p:nvSpPr>
        <p:spPr bwMode="auto">
          <a:xfrm>
            <a:off x="5063490" y="6205390"/>
            <a:ext cx="1794510" cy="183980"/>
          </a:xfrm>
          <a:custGeom>
            <a:avLst/>
            <a:gdLst>
              <a:gd name="connsiteX0" fmla="*/ 1794510 w 1794510"/>
              <a:gd name="connsiteY0" fmla="*/ 183980 h 183980"/>
              <a:gd name="connsiteX1" fmla="*/ 1645920 w 1794510"/>
              <a:gd name="connsiteY1" fmla="*/ 35390 h 183980"/>
              <a:gd name="connsiteX2" fmla="*/ 1062990 w 1794510"/>
              <a:gd name="connsiteY2" fmla="*/ 12530 h 183980"/>
              <a:gd name="connsiteX3" fmla="*/ 240030 w 1794510"/>
              <a:gd name="connsiteY3" fmla="*/ 1100 h 183980"/>
              <a:gd name="connsiteX4" fmla="*/ 0 w 1794510"/>
              <a:gd name="connsiteY4" fmla="*/ 1100 h 18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510" h="183980">
                <a:moveTo>
                  <a:pt x="1794510" y="183980"/>
                </a:moveTo>
                <a:cubicBezTo>
                  <a:pt x="1781175" y="123972"/>
                  <a:pt x="1767840" y="63965"/>
                  <a:pt x="1645920" y="35390"/>
                </a:cubicBezTo>
                <a:cubicBezTo>
                  <a:pt x="1524000" y="6815"/>
                  <a:pt x="1297305" y="18245"/>
                  <a:pt x="1062990" y="12530"/>
                </a:cubicBezTo>
                <a:cubicBezTo>
                  <a:pt x="828675" y="6815"/>
                  <a:pt x="417195" y="3005"/>
                  <a:pt x="240030" y="1100"/>
                </a:cubicBezTo>
                <a:cubicBezTo>
                  <a:pt x="62865" y="-805"/>
                  <a:pt x="31432" y="147"/>
                  <a:pt x="0" y="1100"/>
                </a:cubicBezTo>
              </a:path>
            </a:pathLst>
          </a:cu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6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-3.33333E-6 0.00186 L -0.04982 -0.00532 L -0.04982 -0.04976 L -0.0276 -0.06736 L 0.02118 -0.10393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" y="-530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0.01094 0.00972 L -0.04636 0.02176 L -0.06024 0.02176 L -0.06094 0.07546 L -0.0533 0.11435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523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01094 0.00973 L -0.04983 0.00047 L -0.07691 -0.00046 L -0.079 0.03565 L -0.03733 0.09954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39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-0.01094 0.00972 L -0.05451 0.05416 L -0.08507 0.05972 L -0.10174 0.12546 L -0.08924 0.19213 " pathEditMode="relative" rAng="0" ptsTypes="AAAAA">
                                      <p:cBhvr>
                                        <p:cTn id="4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912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01094 0.00972 L -0.05486 0.00417 L -0.07691 -0.00046 L -0.09375 -0.05972 L -0.08473 -0.10324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-564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6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8473E-6 L 0.02362 2.98473E-6 " pathEditMode="relative" ptsTypes="AA">
                                      <p:cBhvr>
                                        <p:cTn id="90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2.98473E-6 L -0.02362 2.98473E-6 " pathEditMode="relative" ptsTypes="AA">
                                      <p:cBhvr>
                                        <p:cTn id="92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74" grpId="0" animBg="1"/>
      <p:bldP spid="75" grpId="0" animBg="1"/>
      <p:bldP spid="76" grpId="0" animBg="1"/>
      <p:bldP spid="77" grpId="0" animBg="1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1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The sliding filament theory</a:t>
            </a:r>
            <a:endParaRPr lang="en-GB" sz="32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86086" y="1484784"/>
            <a:ext cx="4608512" cy="2447905"/>
          </a:xfrm>
          <a:prstGeom prst="rect">
            <a:avLst/>
          </a:prstGeom>
          <a:solidFill>
            <a:srgbClr val="FFCC99">
              <a:alpha val="38000"/>
            </a:srgbClr>
          </a:solidFill>
          <a:ln w="9525" cap="flat" cmpd="sng" algn="ctr">
            <a:solidFill>
              <a:srgbClr val="CC66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902545" y="4236145"/>
            <a:ext cx="3286562" cy="1661417"/>
          </a:xfrm>
          <a:prstGeom prst="rect">
            <a:avLst/>
          </a:prstGeom>
          <a:solidFill>
            <a:srgbClr val="FFCC99">
              <a:alpha val="38000"/>
            </a:srgbClr>
          </a:solidFill>
          <a:ln w="9525" cap="flat" cmpd="sng" algn="ctr">
            <a:solidFill>
              <a:srgbClr val="CC66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503729" y="2092530"/>
            <a:ext cx="1846522" cy="141207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" name="Teardrop 5"/>
          <p:cNvSpPr/>
          <p:nvPr/>
        </p:nvSpPr>
        <p:spPr bwMode="auto">
          <a:xfrm rot="20472570">
            <a:off x="2645848" y="1892748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029038" y="2518818"/>
            <a:ext cx="1583577" cy="45719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029038" y="1748733"/>
            <a:ext cx="1578633" cy="45719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Teardrop 8"/>
          <p:cNvSpPr/>
          <p:nvPr/>
        </p:nvSpPr>
        <p:spPr bwMode="auto">
          <a:xfrm rot="20472570">
            <a:off x="2919283" y="1895237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Teardrop 9"/>
          <p:cNvSpPr/>
          <p:nvPr/>
        </p:nvSpPr>
        <p:spPr bwMode="auto">
          <a:xfrm rot="20472570">
            <a:off x="3178174" y="1900817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Teardrop 10"/>
          <p:cNvSpPr/>
          <p:nvPr/>
        </p:nvSpPr>
        <p:spPr bwMode="auto">
          <a:xfrm rot="6044995">
            <a:off x="2681903" y="2243415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" name="Teardrop 11"/>
          <p:cNvSpPr/>
          <p:nvPr/>
        </p:nvSpPr>
        <p:spPr bwMode="auto">
          <a:xfrm rot="6044995">
            <a:off x="2947926" y="2243415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3" name="Teardrop 12"/>
          <p:cNvSpPr/>
          <p:nvPr/>
        </p:nvSpPr>
        <p:spPr bwMode="auto">
          <a:xfrm rot="6044995">
            <a:off x="3197292" y="2236500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" name="Teardrop 13"/>
          <p:cNvSpPr/>
          <p:nvPr/>
        </p:nvSpPr>
        <p:spPr bwMode="auto">
          <a:xfrm rot="10515254">
            <a:off x="1483470" y="2245567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5" name="Teardrop 14"/>
          <p:cNvSpPr/>
          <p:nvPr/>
        </p:nvSpPr>
        <p:spPr bwMode="auto">
          <a:xfrm rot="10515254">
            <a:off x="1749493" y="2245567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6" name="Teardrop 15"/>
          <p:cNvSpPr/>
          <p:nvPr/>
        </p:nvSpPr>
        <p:spPr bwMode="auto">
          <a:xfrm rot="10515254">
            <a:off x="1998859" y="2238652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7" name="Teardrop 16"/>
          <p:cNvSpPr/>
          <p:nvPr/>
        </p:nvSpPr>
        <p:spPr bwMode="auto">
          <a:xfrm rot="17329191">
            <a:off x="1467031" y="1894674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8" name="Teardrop 17"/>
          <p:cNvSpPr/>
          <p:nvPr/>
        </p:nvSpPr>
        <p:spPr bwMode="auto">
          <a:xfrm rot="17329191">
            <a:off x="1740466" y="1897163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9" name="Teardrop 18"/>
          <p:cNvSpPr/>
          <p:nvPr/>
        </p:nvSpPr>
        <p:spPr bwMode="auto">
          <a:xfrm rot="17329191">
            <a:off x="1999357" y="1902743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158303" y="2515354"/>
            <a:ext cx="1604788" cy="45719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158303" y="1745269"/>
            <a:ext cx="1604788" cy="45719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513913" y="3172650"/>
            <a:ext cx="1846522" cy="146621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3" name="Teardrop 22"/>
          <p:cNvSpPr/>
          <p:nvPr/>
        </p:nvSpPr>
        <p:spPr bwMode="auto">
          <a:xfrm rot="20472570">
            <a:off x="2682298" y="2972868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3036845" y="3598938"/>
            <a:ext cx="1585954" cy="45719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3036845" y="2828853"/>
            <a:ext cx="1581010" cy="45719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6" name="Teardrop 25"/>
          <p:cNvSpPr/>
          <p:nvPr/>
        </p:nvSpPr>
        <p:spPr bwMode="auto">
          <a:xfrm rot="20472570">
            <a:off x="2955733" y="2975357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7" name="Teardrop 26"/>
          <p:cNvSpPr/>
          <p:nvPr/>
        </p:nvSpPr>
        <p:spPr bwMode="auto">
          <a:xfrm rot="20472570">
            <a:off x="3214624" y="2980937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8" name="Teardrop 27"/>
          <p:cNvSpPr/>
          <p:nvPr/>
        </p:nvSpPr>
        <p:spPr bwMode="auto">
          <a:xfrm rot="6044995">
            <a:off x="2718353" y="3323535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9" name="Teardrop 28"/>
          <p:cNvSpPr/>
          <p:nvPr/>
        </p:nvSpPr>
        <p:spPr bwMode="auto">
          <a:xfrm rot="6044995">
            <a:off x="2984376" y="3323535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0" name="Teardrop 29"/>
          <p:cNvSpPr/>
          <p:nvPr/>
        </p:nvSpPr>
        <p:spPr bwMode="auto">
          <a:xfrm rot="6044995">
            <a:off x="3233742" y="3316620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1" name="Teardrop 30"/>
          <p:cNvSpPr/>
          <p:nvPr/>
        </p:nvSpPr>
        <p:spPr bwMode="auto">
          <a:xfrm rot="10515254">
            <a:off x="1493654" y="3325687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2" name="Teardrop 31"/>
          <p:cNvSpPr/>
          <p:nvPr/>
        </p:nvSpPr>
        <p:spPr bwMode="auto">
          <a:xfrm rot="10515254">
            <a:off x="1759677" y="3325687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3" name="Teardrop 32"/>
          <p:cNvSpPr/>
          <p:nvPr/>
        </p:nvSpPr>
        <p:spPr bwMode="auto">
          <a:xfrm rot="10515254">
            <a:off x="2009043" y="3318772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4" name="Teardrop 33"/>
          <p:cNvSpPr/>
          <p:nvPr/>
        </p:nvSpPr>
        <p:spPr bwMode="auto">
          <a:xfrm rot="17329191">
            <a:off x="1477215" y="2974794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5" name="Teardrop 34"/>
          <p:cNvSpPr/>
          <p:nvPr/>
        </p:nvSpPr>
        <p:spPr bwMode="auto">
          <a:xfrm rot="17329191">
            <a:off x="1750650" y="2977283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6" name="Teardrop 35"/>
          <p:cNvSpPr/>
          <p:nvPr/>
        </p:nvSpPr>
        <p:spPr bwMode="auto">
          <a:xfrm rot="17329191">
            <a:off x="2009541" y="2982863"/>
            <a:ext cx="162224" cy="172127"/>
          </a:xfrm>
          <a:prstGeom prst="teardrop">
            <a:avLst>
              <a:gd name="adj" fmla="val 133682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158303" y="3595474"/>
            <a:ext cx="1594604" cy="49183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158303" y="2825389"/>
            <a:ext cx="1604788" cy="45719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339752" y="4657412"/>
            <a:ext cx="1840445" cy="339052"/>
            <a:chOff x="2206996" y="4985880"/>
            <a:chExt cx="1840445" cy="339052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2206996" y="4985880"/>
              <a:ext cx="1840445" cy="296527"/>
            </a:xfrm>
            <a:prstGeom prst="roundRect">
              <a:avLst>
                <a:gd name="adj" fmla="val 39527"/>
              </a:avLst>
            </a:prstGeom>
            <a:noFill/>
            <a:ln w="1905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1" name="Chord 40"/>
            <p:cNvSpPr/>
            <p:nvPr/>
          </p:nvSpPr>
          <p:spPr bwMode="auto">
            <a:xfrm rot="7746863">
              <a:off x="2401124" y="5125782"/>
              <a:ext cx="195877" cy="198208"/>
            </a:xfrm>
            <a:prstGeom prst="chord">
              <a:avLst>
                <a:gd name="adj1" fmla="val 705106"/>
                <a:gd name="adj2" fmla="val 16200000"/>
              </a:avLst>
            </a:prstGeom>
            <a:noFill/>
            <a:ln w="1905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2" name="Chord 41"/>
            <p:cNvSpPr/>
            <p:nvPr/>
          </p:nvSpPr>
          <p:spPr bwMode="auto">
            <a:xfrm rot="7746863">
              <a:off x="3450069" y="5127890"/>
              <a:ext cx="195877" cy="198208"/>
            </a:xfrm>
            <a:prstGeom prst="chord">
              <a:avLst>
                <a:gd name="adj1" fmla="val 705106"/>
                <a:gd name="adj2" fmla="val 16200000"/>
              </a:avLst>
            </a:prstGeom>
            <a:noFill/>
            <a:ln w="1905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595308" y="4540692"/>
            <a:ext cx="1268848" cy="456288"/>
            <a:chOff x="4644008" y="1008024"/>
            <a:chExt cx="1268848" cy="456288"/>
          </a:xfrm>
        </p:grpSpPr>
        <p:grpSp>
          <p:nvGrpSpPr>
            <p:cNvPr id="44" name="Group 43"/>
            <p:cNvGrpSpPr/>
            <p:nvPr/>
          </p:nvGrpSpPr>
          <p:grpSpPr>
            <a:xfrm>
              <a:off x="4644008" y="1008024"/>
              <a:ext cx="222704" cy="454186"/>
              <a:chOff x="4676521" y="971408"/>
              <a:chExt cx="222704" cy="454186"/>
            </a:xfrm>
          </p:grpSpPr>
          <p:sp>
            <p:nvSpPr>
              <p:cNvPr id="49" name="Chord 48"/>
              <p:cNvSpPr>
                <a:spLocks noChangeAspect="1"/>
              </p:cNvSpPr>
              <p:nvPr/>
            </p:nvSpPr>
            <p:spPr bwMode="auto">
              <a:xfrm rot="7792001">
                <a:off x="4740114" y="970466"/>
                <a:ext cx="158170" cy="160053"/>
              </a:xfrm>
              <a:prstGeom prst="chord">
                <a:avLst>
                  <a:gd name="adj1" fmla="val 705106"/>
                  <a:gd name="adj2" fmla="val 16200000"/>
                </a:avLst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50" name="Straight Connector 49"/>
              <p:cNvCxnSpPr>
                <a:endCxn id="49" idx="2"/>
              </p:cNvCxnSpPr>
              <p:nvPr/>
            </p:nvCxnSpPr>
            <p:spPr bwMode="auto">
              <a:xfrm flipV="1">
                <a:off x="4676521" y="1100704"/>
                <a:ext cx="142378" cy="32489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</a:sp3d>
            </p:spPr>
          </p:cxnSp>
        </p:grpSp>
        <p:grpSp>
          <p:nvGrpSpPr>
            <p:cNvPr id="45" name="Group 44"/>
            <p:cNvGrpSpPr/>
            <p:nvPr/>
          </p:nvGrpSpPr>
          <p:grpSpPr>
            <a:xfrm>
              <a:off x="5690152" y="1010126"/>
              <a:ext cx="222704" cy="454186"/>
              <a:chOff x="4676521" y="971408"/>
              <a:chExt cx="222704" cy="454186"/>
            </a:xfrm>
          </p:grpSpPr>
          <p:sp>
            <p:nvSpPr>
              <p:cNvPr id="47" name="Chord 46"/>
              <p:cNvSpPr>
                <a:spLocks noChangeAspect="1"/>
              </p:cNvSpPr>
              <p:nvPr/>
            </p:nvSpPr>
            <p:spPr bwMode="auto">
              <a:xfrm rot="7792001">
                <a:off x="4740114" y="970466"/>
                <a:ext cx="158170" cy="160053"/>
              </a:xfrm>
              <a:prstGeom prst="chord">
                <a:avLst>
                  <a:gd name="adj1" fmla="val 705106"/>
                  <a:gd name="adj2" fmla="val 16200000"/>
                </a:avLst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48" name="Straight Connector 47"/>
              <p:cNvCxnSpPr>
                <a:endCxn id="47" idx="2"/>
              </p:cNvCxnSpPr>
              <p:nvPr/>
            </p:nvCxnSpPr>
            <p:spPr bwMode="auto">
              <a:xfrm flipV="1">
                <a:off x="4676521" y="1100704"/>
                <a:ext cx="142378" cy="32489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</a:sp3d>
            </p:spPr>
          </p:cxnSp>
        </p:grpSp>
        <p:cxnSp>
          <p:nvCxnSpPr>
            <p:cNvPr id="46" name="Straight Connector 45"/>
            <p:cNvCxnSpPr/>
            <p:nvPr/>
          </p:nvCxnSpPr>
          <p:spPr bwMode="auto">
            <a:xfrm flipV="1">
              <a:off x="5179128" y="1125774"/>
              <a:ext cx="142378" cy="3248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0"/>
            </a:sp3d>
          </p:spPr>
        </p:cxnSp>
      </p:grpSp>
      <p:sp>
        <p:nvSpPr>
          <p:cNvPr id="51" name="Teardrop 50"/>
          <p:cNvSpPr/>
          <p:nvPr/>
        </p:nvSpPr>
        <p:spPr bwMode="auto">
          <a:xfrm rot="20472570">
            <a:off x="2190720" y="5220710"/>
            <a:ext cx="454121" cy="478762"/>
          </a:xfrm>
          <a:prstGeom prst="teardrop">
            <a:avLst>
              <a:gd name="adj" fmla="val 133682"/>
            </a:avLst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2589052" y="5034930"/>
            <a:ext cx="245450" cy="288032"/>
          </a:xfrm>
          <a:prstGeom prst="ellipse">
            <a:avLst/>
          </a:prstGeom>
          <a:solidFill>
            <a:srgbClr val="CC66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h="57150"/>
          </a:sp3d>
        </p:spPr>
        <p:txBody>
          <a:bodyPr vert="horz" wrap="none" lIns="1800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i="0" u="none" strike="noStrike" normalizeH="0" baseline="0" dirty="0" smtClean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ADP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2461447" y="4927236"/>
            <a:ext cx="245450" cy="288032"/>
          </a:xfrm>
          <a:prstGeom prst="ellipse">
            <a:avLst/>
          </a:prstGeom>
          <a:solidFill>
            <a:srgbClr val="C000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h="57150"/>
          </a:sp3d>
        </p:spPr>
        <p:txBody>
          <a:bodyPr vert="horz" wrap="none" lIns="1800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i="0" u="none" strike="noStrike" normalizeH="0" baseline="0" dirty="0" smtClean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ATP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4622799" y="1484784"/>
            <a:ext cx="72008" cy="2447905"/>
          </a:xfrm>
          <a:prstGeom prst="rect">
            <a:avLst/>
          </a:prstGeom>
          <a:solidFill>
            <a:srgbClr val="CC66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86295" y="1487085"/>
            <a:ext cx="72008" cy="2447905"/>
          </a:xfrm>
          <a:prstGeom prst="rect">
            <a:avLst/>
          </a:prstGeom>
          <a:solidFill>
            <a:srgbClr val="CC66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346838" y="4276929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4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4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388678" y="4276929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4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4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917740" y="2782862"/>
            <a:ext cx="3271367" cy="1431389"/>
            <a:chOff x="868585" y="3149739"/>
            <a:chExt cx="3271367" cy="1431389"/>
          </a:xfrm>
        </p:grpSpPr>
        <p:cxnSp>
          <p:nvCxnSpPr>
            <p:cNvPr id="59" name="Straight Connector 58"/>
            <p:cNvCxnSpPr/>
            <p:nvPr/>
          </p:nvCxnSpPr>
          <p:spPr bwMode="auto">
            <a:xfrm flipH="1">
              <a:off x="868585" y="3606652"/>
              <a:ext cx="1792106" cy="974476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Rectangle 59"/>
            <p:cNvSpPr/>
            <p:nvPr/>
          </p:nvSpPr>
          <p:spPr bwMode="auto">
            <a:xfrm>
              <a:off x="2660691" y="3149739"/>
              <a:ext cx="623751" cy="454959"/>
            </a:xfrm>
            <a:prstGeom prst="rect">
              <a:avLst/>
            </a:prstGeom>
            <a:solidFill>
              <a:srgbClr val="FFCC99">
                <a:alpha val="38000"/>
              </a:srgbClr>
            </a:solidFill>
            <a:ln w="9525" cap="flat" cmpd="sng" algn="ctr">
              <a:solidFill>
                <a:srgbClr val="CC66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 bwMode="auto">
            <a:xfrm>
              <a:off x="3284443" y="3597445"/>
              <a:ext cx="855509" cy="983683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2" name="Group 61"/>
          <p:cNvGrpSpPr/>
          <p:nvPr/>
        </p:nvGrpSpPr>
        <p:grpSpPr>
          <a:xfrm>
            <a:off x="3327905" y="2110785"/>
            <a:ext cx="1314813" cy="133199"/>
            <a:chOff x="3622288" y="2542833"/>
            <a:chExt cx="1314813" cy="133199"/>
          </a:xfrm>
        </p:grpSpPr>
        <p:sp>
          <p:nvSpPr>
            <p:cNvPr id="63" name="Freeform 62"/>
            <p:cNvSpPr/>
            <p:nvPr/>
          </p:nvSpPr>
          <p:spPr bwMode="auto">
            <a:xfrm rot="5400000">
              <a:off x="3891164" y="2275289"/>
              <a:ext cx="131867" cy="66962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 rot="5400000">
              <a:off x="4536357" y="2273957"/>
              <a:ext cx="131867" cy="66962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65" name="Rounded Rectangle 64"/>
          <p:cNvSpPr/>
          <p:nvPr/>
        </p:nvSpPr>
        <p:spPr bwMode="auto">
          <a:xfrm>
            <a:off x="2466769" y="2134283"/>
            <a:ext cx="887801" cy="23277"/>
          </a:xfrm>
          <a:prstGeom prst="roundRect">
            <a:avLst/>
          </a:prstGeom>
          <a:solidFill>
            <a:srgbClr val="CC66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morning" dir="t"/>
          </a:scene3d>
          <a:sp3d>
            <a:bevelT w="19050" h="31750"/>
            <a:bevelB w="19050" h="317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47742" y="2113535"/>
            <a:ext cx="1370435" cy="132337"/>
            <a:chOff x="442125" y="2545583"/>
            <a:chExt cx="1370435" cy="132337"/>
          </a:xfrm>
        </p:grpSpPr>
        <p:sp>
          <p:nvSpPr>
            <p:cNvPr id="67" name="Freeform 66"/>
            <p:cNvSpPr/>
            <p:nvPr/>
          </p:nvSpPr>
          <p:spPr bwMode="auto">
            <a:xfrm rot="16200000" flipH="1">
              <a:off x="1398079" y="2263439"/>
              <a:ext cx="131014" cy="697948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 rot="16200000" flipH="1">
              <a:off x="725592" y="2262116"/>
              <a:ext cx="131014" cy="697948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69" name="Rounded Rectangle 68"/>
          <p:cNvSpPr/>
          <p:nvPr/>
        </p:nvSpPr>
        <p:spPr bwMode="auto">
          <a:xfrm flipH="1">
            <a:off x="1490384" y="2129388"/>
            <a:ext cx="925358" cy="23126"/>
          </a:xfrm>
          <a:prstGeom prst="roundRect">
            <a:avLst/>
          </a:prstGeom>
          <a:solidFill>
            <a:srgbClr val="CC66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morning" dir="t"/>
          </a:scene3d>
          <a:sp3d>
            <a:bevelT w="19050" h="31750"/>
            <a:bevelB w="19050" h="317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3322844" y="3193926"/>
            <a:ext cx="1314813" cy="133199"/>
            <a:chOff x="3617227" y="3625974"/>
            <a:chExt cx="1314813" cy="133199"/>
          </a:xfrm>
        </p:grpSpPr>
        <p:sp>
          <p:nvSpPr>
            <p:cNvPr id="71" name="Freeform 70"/>
            <p:cNvSpPr/>
            <p:nvPr/>
          </p:nvSpPr>
          <p:spPr bwMode="auto">
            <a:xfrm rot="5400000">
              <a:off x="3886103" y="3358430"/>
              <a:ext cx="131867" cy="66962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 rot="5400000">
              <a:off x="4531296" y="3357098"/>
              <a:ext cx="131867" cy="66962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73" name="Rounded Rectangle 72"/>
          <p:cNvSpPr/>
          <p:nvPr/>
        </p:nvSpPr>
        <p:spPr bwMode="auto">
          <a:xfrm>
            <a:off x="2461708" y="3217424"/>
            <a:ext cx="887801" cy="23277"/>
          </a:xfrm>
          <a:prstGeom prst="roundRect">
            <a:avLst/>
          </a:prstGeom>
          <a:solidFill>
            <a:srgbClr val="CC66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morning" dir="t"/>
          </a:scene3d>
          <a:sp3d>
            <a:bevelT w="19050" h="31750"/>
            <a:bevelB w="19050" h="317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42681" y="3196676"/>
            <a:ext cx="1370435" cy="132337"/>
            <a:chOff x="437064" y="3628724"/>
            <a:chExt cx="1370435" cy="132337"/>
          </a:xfrm>
        </p:grpSpPr>
        <p:sp>
          <p:nvSpPr>
            <p:cNvPr id="75" name="Freeform 74"/>
            <p:cNvSpPr/>
            <p:nvPr/>
          </p:nvSpPr>
          <p:spPr bwMode="auto">
            <a:xfrm rot="16200000" flipH="1">
              <a:off x="1393018" y="3346580"/>
              <a:ext cx="131014" cy="697948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 rot="16200000" flipH="1">
              <a:off x="720531" y="3345257"/>
              <a:ext cx="131014" cy="697948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77" name="Rounded Rectangle 76"/>
          <p:cNvSpPr/>
          <p:nvPr/>
        </p:nvSpPr>
        <p:spPr bwMode="auto">
          <a:xfrm flipH="1">
            <a:off x="1485323" y="3212529"/>
            <a:ext cx="925358" cy="23126"/>
          </a:xfrm>
          <a:prstGeom prst="roundRect">
            <a:avLst/>
          </a:prstGeom>
          <a:solidFill>
            <a:srgbClr val="CC66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morning" dir="t"/>
          </a:scene3d>
          <a:sp3d>
            <a:bevelT w="19050" h="31750"/>
            <a:bevelB w="19050" h="317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842690" y="1552093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31172" y="1560310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700054" y="2720838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793083" y="2654280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18666" y="2555543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41514" y="1823512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401599" y="3469528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141819" y="2798875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Ca</a:t>
            </a:r>
            <a:r>
              <a:rPr lang="en-GB" sz="1000" b="1" i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2+</a:t>
            </a:r>
            <a:endParaRPr lang="en-GB" sz="1000" b="1" i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752644" y="899667"/>
            <a:ext cx="4346474" cy="58682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The sliding filament theory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In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the presence of Ca</a:t>
            </a:r>
            <a:r>
              <a:rPr lang="en-GB" sz="1800" i="0" baseline="30000" dirty="0">
                <a:solidFill>
                  <a:srgbClr val="006699"/>
                </a:solidFill>
                <a:latin typeface="+mn-lt"/>
              </a:rPr>
              <a:t>2+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, there is a slight movement of the troponin molecule from the </a:t>
            </a:r>
            <a:r>
              <a:rPr lang="en-GB" sz="1800" i="0" dirty="0" err="1">
                <a:solidFill>
                  <a:srgbClr val="006699"/>
                </a:solidFill>
                <a:latin typeface="+mn-lt"/>
              </a:rPr>
              <a:t>tropomyosin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 chain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This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movement exposes a myosin binding site on the surface of the </a:t>
            </a:r>
            <a:r>
              <a:rPr lang="en-GB" sz="1800" i="0" dirty="0" err="1">
                <a:solidFill>
                  <a:srgbClr val="006699"/>
                </a:solidFill>
                <a:latin typeface="+mn-lt"/>
              </a:rPr>
              <a:t>tropomyosin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 chain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The ‘charged’ myosin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heads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bind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to the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tropomyosin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on the actin filament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This binding and subsequent discharge of ADP causes the myosin head to pivot (the ‘power stroke’),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pulling a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ctin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filament towards the centre of the sarcomere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Binding of ATP then releases the myosin head from the actin filament 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285750" lvl="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Hydrolysis of the ATP molecule provides the energy to ‘recharge’ the myosin head</a:t>
            </a:r>
          </a:p>
        </p:txBody>
      </p:sp>
      <p:sp>
        <p:nvSpPr>
          <p:cNvPr id="87" name="Freeform 86"/>
          <p:cNvSpPr/>
          <p:nvPr/>
        </p:nvSpPr>
        <p:spPr bwMode="auto">
          <a:xfrm>
            <a:off x="915336" y="5713582"/>
            <a:ext cx="1794510" cy="183980"/>
          </a:xfrm>
          <a:custGeom>
            <a:avLst/>
            <a:gdLst>
              <a:gd name="connsiteX0" fmla="*/ 1794510 w 1794510"/>
              <a:gd name="connsiteY0" fmla="*/ 183980 h 183980"/>
              <a:gd name="connsiteX1" fmla="*/ 1645920 w 1794510"/>
              <a:gd name="connsiteY1" fmla="*/ 35390 h 183980"/>
              <a:gd name="connsiteX2" fmla="*/ 1062990 w 1794510"/>
              <a:gd name="connsiteY2" fmla="*/ 12530 h 183980"/>
              <a:gd name="connsiteX3" fmla="*/ 240030 w 1794510"/>
              <a:gd name="connsiteY3" fmla="*/ 1100 h 183980"/>
              <a:gd name="connsiteX4" fmla="*/ 0 w 1794510"/>
              <a:gd name="connsiteY4" fmla="*/ 1100 h 18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510" h="183980">
                <a:moveTo>
                  <a:pt x="1794510" y="183980"/>
                </a:moveTo>
                <a:cubicBezTo>
                  <a:pt x="1781175" y="123972"/>
                  <a:pt x="1767840" y="63965"/>
                  <a:pt x="1645920" y="35390"/>
                </a:cubicBezTo>
                <a:cubicBezTo>
                  <a:pt x="1524000" y="6815"/>
                  <a:pt x="1297305" y="18245"/>
                  <a:pt x="1062990" y="12530"/>
                </a:cubicBezTo>
                <a:cubicBezTo>
                  <a:pt x="828675" y="6815"/>
                  <a:pt x="417195" y="3005"/>
                  <a:pt x="240030" y="1100"/>
                </a:cubicBezTo>
                <a:cubicBezTo>
                  <a:pt x="62865" y="-805"/>
                  <a:pt x="31432" y="147"/>
                  <a:pt x="0" y="1100"/>
                </a:cubicBezTo>
              </a:path>
            </a:pathLst>
          </a:cu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1314311" y="5021085"/>
            <a:ext cx="896948" cy="461665"/>
            <a:chOff x="290303" y="3734817"/>
            <a:chExt cx="896948" cy="461665"/>
          </a:xfrm>
        </p:grpSpPr>
        <p:sp>
          <p:nvSpPr>
            <p:cNvPr id="89" name="Rectangle 88"/>
            <p:cNvSpPr/>
            <p:nvPr/>
          </p:nvSpPr>
          <p:spPr>
            <a:xfrm>
              <a:off x="290303" y="3734817"/>
              <a:ext cx="76026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Myosin head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 bwMode="auto">
            <a:xfrm>
              <a:off x="789785" y="4036694"/>
              <a:ext cx="397466" cy="6383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6767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1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35" presetClass="path" presetSubtype="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-1.05507E-6 L -0.06962 0.00231 " pathEditMode="relative" rAng="0" ptsTypes="AA">
                                      <p:cBhvr>
                                        <p:cTn id="169" dur="4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116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35" presetClass="path" presetSubtype="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3.7037E-6 L -0.06945 0.00023 " pathEditMode="relative" rAng="0" ptsTypes="AA">
                                      <p:cBhvr>
                                        <p:cTn id="171" dur="4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2" y="0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1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1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1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1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1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8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4" presetID="63" presetClass="path" presetSubtype="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1.43452E-6 L 0.06146 0.00393 " pathEditMode="relative" rAng="0" ptsTypes="AA">
                                      <p:cBhvr>
                                        <p:cTn id="195" dur="4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185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63" presetClass="path" presetSubtype="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4.86812E-6 L 0.06146 0.0007 " pathEditMode="relative" rAng="0" ptsTypes="AA">
                                      <p:cBhvr>
                                        <p:cTn id="197" dur="4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23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1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0" presetID="35" presetClass="path" presetSubtype="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1.24942E-6 L -0.07066 0.00347 " pathEditMode="relative" rAng="0" ptsTypes="AA">
                                      <p:cBhvr>
                                        <p:cTn id="201" dur="4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16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35" presetClass="path" presetSubtype="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2.18417E-6 L -0.07049 0.00023 " pathEditMode="relative" rAng="0" ptsTypes="AA">
                                      <p:cBhvr>
                                        <p:cTn id="203" dur="4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0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2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6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2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0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2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4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2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2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8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2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0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8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63" presetClass="path" presetSubtype="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2.62379E-6 L 0.06076 0.0037 " pathEditMode="relative" rAng="0" ptsTypes="AA">
                                      <p:cBhvr>
                                        <p:cTn id="227" dur="4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185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63" presetClass="path" presetSubtype="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111E-6 5.64553E-7 L 0.06024 0.00069 " pathEditMode="relative" rAng="0" ptsTypes="AA">
                                      <p:cBhvr>
                                        <p:cTn id="229" dur="4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23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35" presetClass="path" presetSubtype="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87 0.00023 L -0.06597 0.00046 " pathEditMode="relative" rAng="0" ptsTypes="AA">
                                      <p:cBhvr>
                                        <p:cTn id="231" dur="4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0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33" dur="4750" fill="hold"/>
                                        <p:tgtEl>
                                          <p:spTgt spid="62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35" presetClass="pat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53 -0.00301 L -0.0316 0.00092 " pathEditMode="relative" rAng="0" ptsTypes="AA">
                                      <p:cBhvr>
                                        <p:cTn id="235" dur="4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185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63" presetClass="path" presetSubtype="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4.73282E-6 L 0.0592 -0.00024 " pathEditMode="relative" rAng="0" ptsTypes="AA">
                                      <p:cBhvr>
                                        <p:cTn id="237" dur="4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-23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39" dur="4750" fill="hold"/>
                                        <p:tgtEl>
                                          <p:spTgt spid="66"/>
                                        </p:tgtEl>
                                      </p:cBhvr>
                                      <p:by x="6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63" presetClass="pat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2.96296E-6 L 0.03021 0.0037 " pathEditMode="relative" rAng="0" ptsTypes="AA">
                                      <p:cBhvr>
                                        <p:cTn id="241" dur="4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185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3" dur="4750" fill="hold"/>
                                        <p:tgtEl>
                                          <p:spTgt spid="74"/>
                                        </p:tgtEl>
                                      </p:cBhvr>
                                      <p:by x="6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4" presetID="63" presetClass="pat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2.22222E-6 L 0.03073 0.00162 " pathEditMode="relative" rAng="0" ptsTypes="AA">
                                      <p:cBhvr>
                                        <p:cTn id="245" dur="4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69"/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7" dur="4750" fill="hold"/>
                                        <p:tgtEl>
                                          <p:spTgt spid="70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35" presetClass="pat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34 0.00046 L -0.02864 0.00393 " pathEditMode="relative" rAng="0" ptsTypes="AA">
                                      <p:cBhvr>
                                        <p:cTn id="249" dur="4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162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1.11111E-6 C 5E-6 -0.00995 0.00018 -0.0162 0.00018 -0.02616 " pathEditMode="relative" rAng="0" ptsTypes="ff">
                                      <p:cBhvr>
                                        <p:cTn id="30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9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C -0.00086 0.0213 -0.00052 0.00834 -0.00052 0.01644 " pathEditMode="relative" rAng="0" ptsTypes="ff">
                                      <p:cBhvr>
                                        <p:cTn id="3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5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332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35 0.01621 C -0.0118 0.01667 -0.01944 0.01713 -0.03159 0.01713 " pathEditMode="relative" rAng="0" ptsTypes="ff">
                                      <p:cBhvr>
                                        <p:cTn id="3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46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0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-0.00902 0 -0.01823 0 -0.02725 0 " pathEditMode="relative" ptsTypes="fA">
                                      <p:cBhvr>
                                        <p:cTn id="3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7" presetID="0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-0.00902 0 -0.01823 0 -0.02725 0 " pathEditMode="relative" ptsTypes="fA">
                                      <p:cBhvr>
                                        <p:cTn id="3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0.02662 C -0.00902 -0.02662 -0.01822 -0.02662 -0.02725 -0.02662 " pathEditMode="relative" rAng="0" ptsTypes="fA">
                                      <p:cBhvr>
                                        <p:cTn id="34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142 0.01667 C -0.03246 0.01227 -0.03402 0.00764 -0.03402 0.00278 " pathEditMode="relative" rAng="0" ptsTypes="fA">
                                      <p:cBhvr>
                                        <p:cTn id="34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694"/>
                                    </p:animMotion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5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1.85185E-6 C 0.01007 -1.85185E-6 0.00729 0.01459 0.01476 0.01459 " pathEditMode="relative" rAng="0" ptsTypes="ff">
                                      <p:cBhvr>
                                        <p:cTn id="3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/>
      <p:bldP spid="56" grpId="1"/>
      <p:bldP spid="57" grpId="0"/>
      <p:bldP spid="57" grpId="1"/>
      <p:bldP spid="65" grpId="0" animBg="1"/>
      <p:bldP spid="69" grpId="0" animBg="1"/>
      <p:bldP spid="73" grpId="0" animBg="1"/>
      <p:bldP spid="77" grpId="0" animBg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Excitation-contraction coupling</a:t>
            </a:r>
            <a:endParaRPr lang="en-GB" sz="32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040824"/>
            <a:ext cx="8415550" cy="5124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Excitation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An action potential (AP) propagates along the muscle membrane and through the T-tubule system of the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myofibres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Dihydropyridine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receptors or Voltage-gated Ca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2+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channels located on the T-tubule membrane are activated by the AP and bring about the opening of ryanodine receptors (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RyRs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)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RyRs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are located on the membrane of the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sarcoplasmic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reticulum (SR) and opening allows Ca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2+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efflux from the SR into the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myofibre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285750" lvl="0" indent="-285750">
              <a:spcAft>
                <a:spcPts val="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Contraction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The rise in Ca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2+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within the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myofibre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initiates contraction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At the sub-cellular level the Ca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2+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binds to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troponin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located on the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actin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fibres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2+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binding to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troponin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allows the myosin heads to bind to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tropomysin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(also bound to the filaments)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ADP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phosphorylation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and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dephosphorylation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subsequently allows the myosin heads to pivot and pull the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actin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filaments towards the centre of the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sarcomere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This sliding of actin along myosin is known as the sliding filament theory</a:t>
            </a:r>
          </a:p>
        </p:txBody>
      </p:sp>
    </p:spTree>
    <p:extLst>
      <p:ext uri="{BB962C8B-B14F-4D97-AF65-F5344CB8AC3E}">
        <p14:creationId xmlns:p14="http://schemas.microsoft.com/office/powerpoint/2010/main" val="252363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Smooth muscle: background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2080" y="1475874"/>
            <a:ext cx="3546648" cy="432939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Smooth muscle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Found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within the walls of blood vessels, the gastrointestinal tract, the trachea and other hollow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organs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.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Do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not contain a regular arrangement of actin and myosin filaments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.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Voltage-gated Na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+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channels not usually found on smooth muscle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An action potential is entirely dependent on Ca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2+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entry.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15616" y="1340768"/>
            <a:ext cx="2232248" cy="648072"/>
            <a:chOff x="354671" y="1100878"/>
            <a:chExt cx="2023362" cy="606318"/>
          </a:xfrm>
        </p:grpSpPr>
        <p:sp>
          <p:nvSpPr>
            <p:cNvPr id="5" name="Freeform 4"/>
            <p:cNvSpPr/>
            <p:nvPr/>
          </p:nvSpPr>
          <p:spPr bwMode="auto">
            <a:xfrm>
              <a:off x="354671" y="1100878"/>
              <a:ext cx="2023362" cy="606318"/>
            </a:xfrm>
            <a:custGeom>
              <a:avLst/>
              <a:gdLst>
                <a:gd name="connsiteX0" fmla="*/ 68410 w 2033325"/>
                <a:gd name="connsiteY0" fmla="*/ 45534 h 606619"/>
                <a:gd name="connsiteX1" fmla="*/ 171 w 2033325"/>
                <a:gd name="connsiteY1" fmla="*/ 222955 h 606619"/>
                <a:gd name="connsiteX2" fmla="*/ 54762 w 2033325"/>
                <a:gd name="connsiteY2" fmla="*/ 441319 h 606619"/>
                <a:gd name="connsiteX3" fmla="*/ 218535 w 2033325"/>
                <a:gd name="connsiteY3" fmla="*/ 482262 h 606619"/>
                <a:gd name="connsiteX4" fmla="*/ 587025 w 2033325"/>
                <a:gd name="connsiteY4" fmla="*/ 414023 h 606619"/>
                <a:gd name="connsiteX5" fmla="*/ 1105639 w 2033325"/>
                <a:gd name="connsiteY5" fmla="*/ 373080 h 606619"/>
                <a:gd name="connsiteX6" fmla="*/ 1528720 w 2033325"/>
                <a:gd name="connsiteY6" fmla="*/ 523206 h 606619"/>
                <a:gd name="connsiteX7" fmla="*/ 1788028 w 2033325"/>
                <a:gd name="connsiteY7" fmla="*/ 605092 h 606619"/>
                <a:gd name="connsiteX8" fmla="*/ 2020039 w 2033325"/>
                <a:gd name="connsiteY8" fmla="*/ 454967 h 606619"/>
                <a:gd name="connsiteX9" fmla="*/ 1965448 w 2033325"/>
                <a:gd name="connsiteY9" fmla="*/ 209307 h 606619"/>
                <a:gd name="connsiteX10" fmla="*/ 1637902 w 2033325"/>
                <a:gd name="connsiteY10" fmla="*/ 100125 h 606619"/>
                <a:gd name="connsiteX11" fmla="*/ 1160230 w 2033325"/>
                <a:gd name="connsiteY11" fmla="*/ 4591 h 606619"/>
                <a:gd name="connsiteX12" fmla="*/ 764445 w 2033325"/>
                <a:gd name="connsiteY12" fmla="*/ 18238 h 606619"/>
                <a:gd name="connsiteX13" fmla="*/ 395956 w 2033325"/>
                <a:gd name="connsiteY13" fmla="*/ 45534 h 606619"/>
                <a:gd name="connsiteX14" fmla="*/ 68410 w 2033325"/>
                <a:gd name="connsiteY14" fmla="*/ 45534 h 606619"/>
                <a:gd name="connsiteX0" fmla="*/ 68410 w 2023362"/>
                <a:gd name="connsiteY0" fmla="*/ 45534 h 606318"/>
                <a:gd name="connsiteX1" fmla="*/ 171 w 2023362"/>
                <a:gd name="connsiteY1" fmla="*/ 222955 h 606318"/>
                <a:gd name="connsiteX2" fmla="*/ 54762 w 2023362"/>
                <a:gd name="connsiteY2" fmla="*/ 441319 h 606318"/>
                <a:gd name="connsiteX3" fmla="*/ 218535 w 2023362"/>
                <a:gd name="connsiteY3" fmla="*/ 482262 h 606318"/>
                <a:gd name="connsiteX4" fmla="*/ 587025 w 2023362"/>
                <a:gd name="connsiteY4" fmla="*/ 414023 h 606318"/>
                <a:gd name="connsiteX5" fmla="*/ 1105639 w 2023362"/>
                <a:gd name="connsiteY5" fmla="*/ 373080 h 606318"/>
                <a:gd name="connsiteX6" fmla="*/ 1528720 w 2023362"/>
                <a:gd name="connsiteY6" fmla="*/ 523206 h 606318"/>
                <a:gd name="connsiteX7" fmla="*/ 1788028 w 2023362"/>
                <a:gd name="connsiteY7" fmla="*/ 605092 h 606318"/>
                <a:gd name="connsiteX8" fmla="*/ 1924505 w 2023362"/>
                <a:gd name="connsiteY8" fmla="*/ 564149 h 606318"/>
                <a:gd name="connsiteX9" fmla="*/ 2020039 w 2023362"/>
                <a:gd name="connsiteY9" fmla="*/ 454967 h 606318"/>
                <a:gd name="connsiteX10" fmla="*/ 1965448 w 2023362"/>
                <a:gd name="connsiteY10" fmla="*/ 209307 h 606318"/>
                <a:gd name="connsiteX11" fmla="*/ 1637902 w 2023362"/>
                <a:gd name="connsiteY11" fmla="*/ 100125 h 606318"/>
                <a:gd name="connsiteX12" fmla="*/ 1160230 w 2023362"/>
                <a:gd name="connsiteY12" fmla="*/ 4591 h 606318"/>
                <a:gd name="connsiteX13" fmla="*/ 764445 w 2023362"/>
                <a:gd name="connsiteY13" fmla="*/ 18238 h 606318"/>
                <a:gd name="connsiteX14" fmla="*/ 395956 w 2023362"/>
                <a:gd name="connsiteY14" fmla="*/ 45534 h 606318"/>
                <a:gd name="connsiteX15" fmla="*/ 68410 w 2023362"/>
                <a:gd name="connsiteY15" fmla="*/ 45534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23362" h="606318">
                  <a:moveTo>
                    <a:pt x="68410" y="45534"/>
                  </a:moveTo>
                  <a:cubicBezTo>
                    <a:pt x="2446" y="75104"/>
                    <a:pt x="2446" y="156991"/>
                    <a:pt x="171" y="222955"/>
                  </a:cubicBezTo>
                  <a:cubicBezTo>
                    <a:pt x="-2104" y="288919"/>
                    <a:pt x="18368" y="398101"/>
                    <a:pt x="54762" y="441319"/>
                  </a:cubicBezTo>
                  <a:cubicBezTo>
                    <a:pt x="91156" y="484537"/>
                    <a:pt x="129825" y="486811"/>
                    <a:pt x="218535" y="482262"/>
                  </a:cubicBezTo>
                  <a:cubicBezTo>
                    <a:pt x="307245" y="477713"/>
                    <a:pt x="439174" y="432220"/>
                    <a:pt x="587025" y="414023"/>
                  </a:cubicBezTo>
                  <a:cubicBezTo>
                    <a:pt x="734876" y="395826"/>
                    <a:pt x="948690" y="354883"/>
                    <a:pt x="1105639" y="373080"/>
                  </a:cubicBezTo>
                  <a:cubicBezTo>
                    <a:pt x="1262588" y="391277"/>
                    <a:pt x="1414989" y="484537"/>
                    <a:pt x="1528720" y="523206"/>
                  </a:cubicBezTo>
                  <a:cubicBezTo>
                    <a:pt x="1642452" y="561875"/>
                    <a:pt x="1722064" y="598268"/>
                    <a:pt x="1788028" y="605092"/>
                  </a:cubicBezTo>
                  <a:cubicBezTo>
                    <a:pt x="1853992" y="611916"/>
                    <a:pt x="1885837" y="589170"/>
                    <a:pt x="1924505" y="564149"/>
                  </a:cubicBezTo>
                  <a:cubicBezTo>
                    <a:pt x="1963173" y="539128"/>
                    <a:pt x="2013215" y="514107"/>
                    <a:pt x="2020039" y="454967"/>
                  </a:cubicBezTo>
                  <a:cubicBezTo>
                    <a:pt x="2026863" y="395827"/>
                    <a:pt x="2029137" y="268447"/>
                    <a:pt x="1965448" y="209307"/>
                  </a:cubicBezTo>
                  <a:cubicBezTo>
                    <a:pt x="1901759" y="150167"/>
                    <a:pt x="1772105" y="134244"/>
                    <a:pt x="1637902" y="100125"/>
                  </a:cubicBezTo>
                  <a:cubicBezTo>
                    <a:pt x="1503699" y="66006"/>
                    <a:pt x="1305806" y="18239"/>
                    <a:pt x="1160230" y="4591"/>
                  </a:cubicBezTo>
                  <a:cubicBezTo>
                    <a:pt x="1014654" y="-9057"/>
                    <a:pt x="891824" y="11414"/>
                    <a:pt x="764445" y="18238"/>
                  </a:cubicBezTo>
                  <a:cubicBezTo>
                    <a:pt x="637066" y="25062"/>
                    <a:pt x="507413" y="38710"/>
                    <a:pt x="395956" y="45534"/>
                  </a:cubicBezTo>
                  <a:cubicBezTo>
                    <a:pt x="284499" y="52358"/>
                    <a:pt x="134374" y="15964"/>
                    <a:pt x="68410" y="4553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unrise" dir="t"/>
            </a:scene3d>
            <a:sp3d prstMaterial="flat">
              <a:bevelT w="571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 rot="420000">
              <a:off x="2066667" y="1340959"/>
              <a:ext cx="252000" cy="285307"/>
            </a:xfrm>
            <a:prstGeom prst="ellipse">
              <a:avLst/>
            </a:prstGeom>
            <a:gradFill flip="none" rotWithShape="1">
              <a:gsLst>
                <a:gs pos="17000">
                  <a:schemeClr val="accent5">
                    <a:lumMod val="20000"/>
                    <a:lumOff val="80000"/>
                  </a:schemeClr>
                </a:gs>
                <a:gs pos="38000">
                  <a:schemeClr val="accent5">
                    <a:lumMod val="60000"/>
                    <a:lumOff val="40000"/>
                  </a:schemeClr>
                </a:gs>
                <a:gs pos="88000">
                  <a:schemeClr val="accent5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563442" y="781292"/>
            <a:ext cx="17668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l"/>
            </a:scene3d>
            <a:sp3d extrusionH="25400" contourW="8890" prstMaterial="flat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i="0" dirty="0" smtClean="0">
                <a:ln w="6350"/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Blood vessel</a:t>
            </a:r>
            <a:endParaRPr lang="en-US" sz="2000" b="1" i="0" dirty="0">
              <a:ln w="6350"/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9552" y="1844824"/>
            <a:ext cx="4464496" cy="3960440"/>
            <a:chOff x="179512" y="1772816"/>
            <a:chExt cx="5040560" cy="38164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538"/>
            <a:stretch/>
          </p:blipFill>
          <p:spPr>
            <a:xfrm>
              <a:off x="179512" y="2852936"/>
              <a:ext cx="5030001" cy="2736304"/>
            </a:xfrm>
            <a:prstGeom prst="rect">
              <a:avLst/>
            </a:prstGeom>
            <a:ln>
              <a:solidFill>
                <a:schemeClr val="tx2"/>
              </a:solidFill>
              <a:prstDash val="sysDot"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2987824" y="1772816"/>
              <a:ext cx="288032" cy="288032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H="1">
              <a:off x="179512" y="2060848"/>
              <a:ext cx="2808312" cy="7920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 flipV="1">
              <a:off x="3275856" y="2060848"/>
              <a:ext cx="1944216" cy="7920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5168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2974920"/>
            <a:ext cx="4252240" cy="310064"/>
            <a:chOff x="251520" y="2996952"/>
            <a:chExt cx="4252240" cy="310064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3" name="Rectangle 2"/>
            <p:cNvSpPr/>
            <p:nvPr/>
          </p:nvSpPr>
          <p:spPr bwMode="auto">
            <a:xfrm>
              <a:off x="251520" y="2996952"/>
              <a:ext cx="4248472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255288" y="3163000"/>
              <a:ext cx="4248472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932040" y="1330778"/>
            <a:ext cx="3770410" cy="46320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Excitation-contraction coupling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Depolarisation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activates VGCCs 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2</a:t>
            </a:r>
            <a:r>
              <a:rPr lang="en-GB" sz="1800" i="0" baseline="30000" dirty="0">
                <a:solidFill>
                  <a:srgbClr val="006699"/>
                </a:solidFill>
                <a:latin typeface="+mn-lt"/>
              </a:rPr>
              <a:t>+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enters the cell and binds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to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calmodulin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(</a:t>
            </a:r>
            <a:r>
              <a:rPr lang="en-GB" sz="1800" i="0" dirty="0" err="1">
                <a:solidFill>
                  <a:srgbClr val="006699"/>
                </a:solidFill>
                <a:latin typeface="+mn-lt"/>
              </a:rPr>
              <a:t>CaM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) forming a complex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This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Ca</a:t>
            </a:r>
            <a:r>
              <a:rPr lang="en-GB" sz="1800" i="0" baseline="30000" dirty="0">
                <a:solidFill>
                  <a:srgbClr val="006699"/>
                </a:solidFill>
                <a:latin typeface="+mn-lt"/>
              </a:rPr>
              <a:t>2+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-</a:t>
            </a:r>
            <a:r>
              <a:rPr lang="en-GB" sz="1800" i="0" dirty="0" err="1">
                <a:solidFill>
                  <a:srgbClr val="006699"/>
                </a:solidFill>
                <a:latin typeface="+mn-lt"/>
              </a:rPr>
              <a:t>CaM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 complex activates myosin light chain kinase (MLCK) 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MLCK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phosphorylates the myosin light chains allowing them to form cross-bridges with the actin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filaments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This results in smooth muscle 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Smooth muscle: E-C coupling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7" name="Group 30"/>
          <p:cNvGrpSpPr/>
          <p:nvPr/>
        </p:nvGrpSpPr>
        <p:grpSpPr>
          <a:xfrm>
            <a:off x="323528" y="1052736"/>
            <a:ext cx="3744416" cy="634396"/>
            <a:chOff x="1690255" y="3283527"/>
            <a:chExt cx="2923309" cy="346364"/>
          </a:xfrm>
        </p:grpSpPr>
        <p:sp>
          <p:nvSpPr>
            <p:cNvPr id="8" name="Freeform 7"/>
            <p:cNvSpPr/>
            <p:nvPr/>
          </p:nvSpPr>
          <p:spPr bwMode="auto">
            <a:xfrm>
              <a:off x="1690255" y="3283527"/>
              <a:ext cx="2923309" cy="346364"/>
            </a:xfrm>
            <a:custGeom>
              <a:avLst/>
              <a:gdLst>
                <a:gd name="connsiteX0" fmla="*/ 0 w 2923309"/>
                <a:gd name="connsiteY0" fmla="*/ 138546 h 346364"/>
                <a:gd name="connsiteX1" fmla="*/ 706581 w 2923309"/>
                <a:gd name="connsiteY1" fmla="*/ 0 h 346364"/>
                <a:gd name="connsiteX2" fmla="*/ 1454727 w 2923309"/>
                <a:gd name="connsiteY2" fmla="*/ 138546 h 346364"/>
                <a:gd name="connsiteX3" fmla="*/ 2161309 w 2923309"/>
                <a:gd name="connsiteY3" fmla="*/ 0 h 346364"/>
                <a:gd name="connsiteX4" fmla="*/ 2923309 w 2923309"/>
                <a:gd name="connsiteY4" fmla="*/ 138546 h 346364"/>
                <a:gd name="connsiteX5" fmla="*/ 2161309 w 2923309"/>
                <a:gd name="connsiteY5" fmla="*/ 152400 h 346364"/>
                <a:gd name="connsiteX6" fmla="*/ 1454727 w 2923309"/>
                <a:gd name="connsiteY6" fmla="*/ 346364 h 346364"/>
                <a:gd name="connsiteX7" fmla="*/ 706581 w 2923309"/>
                <a:gd name="connsiteY7" fmla="*/ 152400 h 346364"/>
                <a:gd name="connsiteX8" fmla="*/ 0 w 2923309"/>
                <a:gd name="connsiteY8" fmla="*/ 138546 h 3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3309" h="346364">
                  <a:moveTo>
                    <a:pt x="0" y="138546"/>
                  </a:moveTo>
                  <a:cubicBezTo>
                    <a:pt x="0" y="113146"/>
                    <a:pt x="464127" y="0"/>
                    <a:pt x="706581" y="0"/>
                  </a:cubicBezTo>
                  <a:cubicBezTo>
                    <a:pt x="949035" y="0"/>
                    <a:pt x="1212272" y="138546"/>
                    <a:pt x="1454727" y="138546"/>
                  </a:cubicBezTo>
                  <a:cubicBezTo>
                    <a:pt x="1697182" y="138546"/>
                    <a:pt x="1916545" y="0"/>
                    <a:pt x="2161309" y="0"/>
                  </a:cubicBezTo>
                  <a:cubicBezTo>
                    <a:pt x="2406073" y="0"/>
                    <a:pt x="2923309" y="113146"/>
                    <a:pt x="2923309" y="138546"/>
                  </a:cubicBezTo>
                  <a:cubicBezTo>
                    <a:pt x="2923309" y="163946"/>
                    <a:pt x="2406073" y="117764"/>
                    <a:pt x="2161309" y="152400"/>
                  </a:cubicBezTo>
                  <a:cubicBezTo>
                    <a:pt x="1916545" y="187036"/>
                    <a:pt x="1697182" y="346364"/>
                    <a:pt x="1454727" y="346364"/>
                  </a:cubicBezTo>
                  <a:cubicBezTo>
                    <a:pt x="1212272" y="346364"/>
                    <a:pt x="949036" y="180109"/>
                    <a:pt x="706581" y="152400"/>
                  </a:cubicBezTo>
                  <a:cubicBezTo>
                    <a:pt x="464127" y="124691"/>
                    <a:pt x="0" y="163946"/>
                    <a:pt x="0" y="138546"/>
                  </a:cubicBezTo>
                  <a:close/>
                </a:path>
              </a:pathLst>
            </a:custGeom>
            <a:solidFill>
              <a:srgbClr val="FFCC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unrise" dir="t"/>
            </a:scene3d>
            <a:sp3d prstMaterial="flat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915816" y="3442855"/>
              <a:ext cx="432048" cy="144016"/>
            </a:xfrm>
            <a:prstGeom prst="ellipse">
              <a:avLst/>
            </a:prstGeom>
            <a:solidFill>
              <a:srgbClr val="000000">
                <a:alpha val="6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 w="50800" h="508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95916" y="5883384"/>
            <a:ext cx="1890384" cy="688638"/>
            <a:chOff x="1195916" y="5281274"/>
            <a:chExt cx="1890384" cy="688638"/>
          </a:xfrm>
        </p:grpSpPr>
        <p:sp>
          <p:nvSpPr>
            <p:cNvPr id="11" name="Freeform 10"/>
            <p:cNvSpPr/>
            <p:nvPr/>
          </p:nvSpPr>
          <p:spPr bwMode="auto">
            <a:xfrm>
              <a:off x="1195916" y="5281274"/>
              <a:ext cx="1890384" cy="688638"/>
            </a:xfrm>
            <a:custGeom>
              <a:avLst/>
              <a:gdLst>
                <a:gd name="connsiteX0" fmla="*/ 0 w 2923309"/>
                <a:gd name="connsiteY0" fmla="*/ 138546 h 346364"/>
                <a:gd name="connsiteX1" fmla="*/ 706581 w 2923309"/>
                <a:gd name="connsiteY1" fmla="*/ 0 h 346364"/>
                <a:gd name="connsiteX2" fmla="*/ 1454727 w 2923309"/>
                <a:gd name="connsiteY2" fmla="*/ 138546 h 346364"/>
                <a:gd name="connsiteX3" fmla="*/ 2161309 w 2923309"/>
                <a:gd name="connsiteY3" fmla="*/ 0 h 346364"/>
                <a:gd name="connsiteX4" fmla="*/ 2923309 w 2923309"/>
                <a:gd name="connsiteY4" fmla="*/ 138546 h 346364"/>
                <a:gd name="connsiteX5" fmla="*/ 2161309 w 2923309"/>
                <a:gd name="connsiteY5" fmla="*/ 152400 h 346364"/>
                <a:gd name="connsiteX6" fmla="*/ 1454727 w 2923309"/>
                <a:gd name="connsiteY6" fmla="*/ 346364 h 346364"/>
                <a:gd name="connsiteX7" fmla="*/ 706581 w 2923309"/>
                <a:gd name="connsiteY7" fmla="*/ 152400 h 346364"/>
                <a:gd name="connsiteX8" fmla="*/ 0 w 2923309"/>
                <a:gd name="connsiteY8" fmla="*/ 138546 h 346364"/>
                <a:gd name="connsiteX0" fmla="*/ 0 w 2475800"/>
                <a:gd name="connsiteY0" fmla="*/ 138556 h 346374"/>
                <a:gd name="connsiteX1" fmla="*/ 706581 w 2475800"/>
                <a:gd name="connsiteY1" fmla="*/ 10 h 346374"/>
                <a:gd name="connsiteX2" fmla="*/ 1454727 w 2475800"/>
                <a:gd name="connsiteY2" fmla="*/ 138556 h 346374"/>
                <a:gd name="connsiteX3" fmla="*/ 2161309 w 2475800"/>
                <a:gd name="connsiteY3" fmla="*/ 10 h 346374"/>
                <a:gd name="connsiteX4" fmla="*/ 2475800 w 2475800"/>
                <a:gd name="connsiteY4" fmla="*/ 131104 h 346374"/>
                <a:gd name="connsiteX5" fmla="*/ 2161309 w 2475800"/>
                <a:gd name="connsiteY5" fmla="*/ 152410 h 346374"/>
                <a:gd name="connsiteX6" fmla="*/ 1454727 w 2475800"/>
                <a:gd name="connsiteY6" fmla="*/ 346374 h 346374"/>
                <a:gd name="connsiteX7" fmla="*/ 706581 w 2475800"/>
                <a:gd name="connsiteY7" fmla="*/ 152410 h 346374"/>
                <a:gd name="connsiteX8" fmla="*/ 0 w 2475800"/>
                <a:gd name="connsiteY8" fmla="*/ 138556 h 346374"/>
                <a:gd name="connsiteX0" fmla="*/ 0 w 2482377"/>
                <a:gd name="connsiteY0" fmla="*/ 138558 h 346376"/>
                <a:gd name="connsiteX1" fmla="*/ 706581 w 2482377"/>
                <a:gd name="connsiteY1" fmla="*/ 12 h 346376"/>
                <a:gd name="connsiteX2" fmla="*/ 1454727 w 2482377"/>
                <a:gd name="connsiteY2" fmla="*/ 138558 h 346376"/>
                <a:gd name="connsiteX3" fmla="*/ 2161309 w 2482377"/>
                <a:gd name="connsiteY3" fmla="*/ 12 h 346376"/>
                <a:gd name="connsiteX4" fmla="*/ 2475800 w 2482377"/>
                <a:gd name="connsiteY4" fmla="*/ 131106 h 346376"/>
                <a:gd name="connsiteX5" fmla="*/ 1894935 w 2482377"/>
                <a:gd name="connsiteY5" fmla="*/ 241828 h 346376"/>
                <a:gd name="connsiteX6" fmla="*/ 1454727 w 2482377"/>
                <a:gd name="connsiteY6" fmla="*/ 346376 h 346376"/>
                <a:gd name="connsiteX7" fmla="*/ 706581 w 2482377"/>
                <a:gd name="connsiteY7" fmla="*/ 152412 h 346376"/>
                <a:gd name="connsiteX8" fmla="*/ 0 w 2482377"/>
                <a:gd name="connsiteY8" fmla="*/ 138558 h 346376"/>
                <a:gd name="connsiteX0" fmla="*/ 0 w 2475823"/>
                <a:gd name="connsiteY0" fmla="*/ 138546 h 346364"/>
                <a:gd name="connsiteX1" fmla="*/ 706581 w 2475823"/>
                <a:gd name="connsiteY1" fmla="*/ 0 h 346364"/>
                <a:gd name="connsiteX2" fmla="*/ 1454727 w 2475823"/>
                <a:gd name="connsiteY2" fmla="*/ 138546 h 346364"/>
                <a:gd name="connsiteX3" fmla="*/ 1916245 w 2475823"/>
                <a:gd name="connsiteY3" fmla="*/ 44708 h 346364"/>
                <a:gd name="connsiteX4" fmla="*/ 2475800 w 2475823"/>
                <a:gd name="connsiteY4" fmla="*/ 131094 h 346364"/>
                <a:gd name="connsiteX5" fmla="*/ 1894935 w 2475823"/>
                <a:gd name="connsiteY5" fmla="*/ 241816 h 346364"/>
                <a:gd name="connsiteX6" fmla="*/ 1454727 w 2475823"/>
                <a:gd name="connsiteY6" fmla="*/ 346364 h 346364"/>
                <a:gd name="connsiteX7" fmla="*/ 706581 w 2475823"/>
                <a:gd name="connsiteY7" fmla="*/ 152400 h 346364"/>
                <a:gd name="connsiteX8" fmla="*/ 0 w 2475823"/>
                <a:gd name="connsiteY8" fmla="*/ 138546 h 346364"/>
                <a:gd name="connsiteX0" fmla="*/ 0 w 2475823"/>
                <a:gd name="connsiteY0" fmla="*/ 140037 h 347855"/>
                <a:gd name="connsiteX1" fmla="*/ 706581 w 2475823"/>
                <a:gd name="connsiteY1" fmla="*/ 1491 h 347855"/>
                <a:gd name="connsiteX2" fmla="*/ 1476037 w 2475823"/>
                <a:gd name="connsiteY2" fmla="*/ 65523 h 347855"/>
                <a:gd name="connsiteX3" fmla="*/ 1916245 w 2475823"/>
                <a:gd name="connsiteY3" fmla="*/ 46199 h 347855"/>
                <a:gd name="connsiteX4" fmla="*/ 2475800 w 2475823"/>
                <a:gd name="connsiteY4" fmla="*/ 132585 h 347855"/>
                <a:gd name="connsiteX5" fmla="*/ 1894935 w 2475823"/>
                <a:gd name="connsiteY5" fmla="*/ 243307 h 347855"/>
                <a:gd name="connsiteX6" fmla="*/ 1454727 w 2475823"/>
                <a:gd name="connsiteY6" fmla="*/ 347855 h 347855"/>
                <a:gd name="connsiteX7" fmla="*/ 706581 w 2475823"/>
                <a:gd name="connsiteY7" fmla="*/ 153891 h 347855"/>
                <a:gd name="connsiteX8" fmla="*/ 0 w 2475823"/>
                <a:gd name="connsiteY8" fmla="*/ 140037 h 347855"/>
                <a:gd name="connsiteX0" fmla="*/ 3590 w 2479413"/>
                <a:gd name="connsiteY0" fmla="*/ 110939 h 318757"/>
                <a:gd name="connsiteX1" fmla="*/ 1019165 w 2479413"/>
                <a:gd name="connsiteY1" fmla="*/ 2198 h 318757"/>
                <a:gd name="connsiteX2" fmla="*/ 1479627 w 2479413"/>
                <a:gd name="connsiteY2" fmla="*/ 36425 h 318757"/>
                <a:gd name="connsiteX3" fmla="*/ 1919835 w 2479413"/>
                <a:gd name="connsiteY3" fmla="*/ 17101 h 318757"/>
                <a:gd name="connsiteX4" fmla="*/ 2479390 w 2479413"/>
                <a:gd name="connsiteY4" fmla="*/ 103487 h 318757"/>
                <a:gd name="connsiteX5" fmla="*/ 1898525 w 2479413"/>
                <a:gd name="connsiteY5" fmla="*/ 214209 h 318757"/>
                <a:gd name="connsiteX6" fmla="*/ 1458317 w 2479413"/>
                <a:gd name="connsiteY6" fmla="*/ 318757 h 318757"/>
                <a:gd name="connsiteX7" fmla="*/ 710171 w 2479413"/>
                <a:gd name="connsiteY7" fmla="*/ 124793 h 318757"/>
                <a:gd name="connsiteX8" fmla="*/ 3590 w 2479413"/>
                <a:gd name="connsiteY8" fmla="*/ 110939 h 318757"/>
                <a:gd name="connsiteX0" fmla="*/ 51 w 2475874"/>
                <a:gd name="connsiteY0" fmla="*/ 110939 h 318757"/>
                <a:gd name="connsiteX1" fmla="*/ 1015626 w 2475874"/>
                <a:gd name="connsiteY1" fmla="*/ 2198 h 318757"/>
                <a:gd name="connsiteX2" fmla="*/ 1476088 w 2475874"/>
                <a:gd name="connsiteY2" fmla="*/ 36425 h 318757"/>
                <a:gd name="connsiteX3" fmla="*/ 1916296 w 2475874"/>
                <a:gd name="connsiteY3" fmla="*/ 17101 h 318757"/>
                <a:gd name="connsiteX4" fmla="*/ 2475851 w 2475874"/>
                <a:gd name="connsiteY4" fmla="*/ 103487 h 318757"/>
                <a:gd name="connsiteX5" fmla="*/ 1894986 w 2475874"/>
                <a:gd name="connsiteY5" fmla="*/ 214209 h 318757"/>
                <a:gd name="connsiteX6" fmla="*/ 1454778 w 2475874"/>
                <a:gd name="connsiteY6" fmla="*/ 318757 h 318757"/>
                <a:gd name="connsiteX7" fmla="*/ 973006 w 2475874"/>
                <a:gd name="connsiteY7" fmla="*/ 266369 h 318757"/>
                <a:gd name="connsiteX8" fmla="*/ 51 w 2475874"/>
                <a:gd name="connsiteY8" fmla="*/ 110939 h 318757"/>
                <a:gd name="connsiteX0" fmla="*/ 217 w 1794122"/>
                <a:gd name="connsiteY0" fmla="*/ 181645 h 322401"/>
                <a:gd name="connsiteX1" fmla="*/ 333874 w 1794122"/>
                <a:gd name="connsiteY1" fmla="*/ 5842 h 322401"/>
                <a:gd name="connsiteX2" fmla="*/ 794336 w 1794122"/>
                <a:gd name="connsiteY2" fmla="*/ 40069 h 322401"/>
                <a:gd name="connsiteX3" fmla="*/ 1234544 w 1794122"/>
                <a:gd name="connsiteY3" fmla="*/ 20745 h 322401"/>
                <a:gd name="connsiteX4" fmla="*/ 1794099 w 1794122"/>
                <a:gd name="connsiteY4" fmla="*/ 107131 h 322401"/>
                <a:gd name="connsiteX5" fmla="*/ 1213234 w 1794122"/>
                <a:gd name="connsiteY5" fmla="*/ 217853 h 322401"/>
                <a:gd name="connsiteX6" fmla="*/ 773026 w 1794122"/>
                <a:gd name="connsiteY6" fmla="*/ 322401 h 322401"/>
                <a:gd name="connsiteX7" fmla="*/ 291254 w 1794122"/>
                <a:gd name="connsiteY7" fmla="*/ 270013 h 322401"/>
                <a:gd name="connsiteX8" fmla="*/ 217 w 1794122"/>
                <a:gd name="connsiteY8" fmla="*/ 181645 h 322401"/>
                <a:gd name="connsiteX0" fmla="*/ 834 w 1794739"/>
                <a:gd name="connsiteY0" fmla="*/ 181645 h 322401"/>
                <a:gd name="connsiteX1" fmla="*/ 334491 w 1794739"/>
                <a:gd name="connsiteY1" fmla="*/ 5842 h 322401"/>
                <a:gd name="connsiteX2" fmla="*/ 794953 w 1794739"/>
                <a:gd name="connsiteY2" fmla="*/ 40069 h 322401"/>
                <a:gd name="connsiteX3" fmla="*/ 1235161 w 1794739"/>
                <a:gd name="connsiteY3" fmla="*/ 20745 h 322401"/>
                <a:gd name="connsiteX4" fmla="*/ 1794716 w 1794739"/>
                <a:gd name="connsiteY4" fmla="*/ 107131 h 322401"/>
                <a:gd name="connsiteX5" fmla="*/ 1213851 w 1794739"/>
                <a:gd name="connsiteY5" fmla="*/ 217853 h 322401"/>
                <a:gd name="connsiteX6" fmla="*/ 773643 w 1794739"/>
                <a:gd name="connsiteY6" fmla="*/ 322401 h 322401"/>
                <a:gd name="connsiteX7" fmla="*/ 430386 w 1794739"/>
                <a:gd name="connsiteY7" fmla="*/ 292367 h 322401"/>
                <a:gd name="connsiteX8" fmla="*/ 834 w 1794739"/>
                <a:gd name="connsiteY8" fmla="*/ 181645 h 322401"/>
                <a:gd name="connsiteX0" fmla="*/ 834 w 1475138"/>
                <a:gd name="connsiteY0" fmla="*/ 181645 h 322401"/>
                <a:gd name="connsiteX1" fmla="*/ 334491 w 1475138"/>
                <a:gd name="connsiteY1" fmla="*/ 5842 h 322401"/>
                <a:gd name="connsiteX2" fmla="*/ 794953 w 1475138"/>
                <a:gd name="connsiteY2" fmla="*/ 40069 h 322401"/>
                <a:gd name="connsiteX3" fmla="*/ 1235161 w 1475138"/>
                <a:gd name="connsiteY3" fmla="*/ 20745 h 322401"/>
                <a:gd name="connsiteX4" fmla="*/ 1475067 w 1475138"/>
                <a:gd name="connsiteY4" fmla="*/ 114583 h 322401"/>
                <a:gd name="connsiteX5" fmla="*/ 1213851 w 1475138"/>
                <a:gd name="connsiteY5" fmla="*/ 217853 h 322401"/>
                <a:gd name="connsiteX6" fmla="*/ 773643 w 1475138"/>
                <a:gd name="connsiteY6" fmla="*/ 322401 h 322401"/>
                <a:gd name="connsiteX7" fmla="*/ 430386 w 1475138"/>
                <a:gd name="connsiteY7" fmla="*/ 292367 h 322401"/>
                <a:gd name="connsiteX8" fmla="*/ 834 w 1475138"/>
                <a:gd name="connsiteY8" fmla="*/ 181645 h 322401"/>
                <a:gd name="connsiteX0" fmla="*/ 834 w 1477134"/>
                <a:gd name="connsiteY0" fmla="*/ 181645 h 322401"/>
                <a:gd name="connsiteX1" fmla="*/ 334491 w 1477134"/>
                <a:gd name="connsiteY1" fmla="*/ 5842 h 322401"/>
                <a:gd name="connsiteX2" fmla="*/ 794953 w 1477134"/>
                <a:gd name="connsiteY2" fmla="*/ 40069 h 322401"/>
                <a:gd name="connsiteX3" fmla="*/ 1235161 w 1477134"/>
                <a:gd name="connsiteY3" fmla="*/ 20745 h 322401"/>
                <a:gd name="connsiteX4" fmla="*/ 1475067 w 1477134"/>
                <a:gd name="connsiteY4" fmla="*/ 114583 h 322401"/>
                <a:gd name="connsiteX5" fmla="*/ 1107302 w 1477134"/>
                <a:gd name="connsiteY5" fmla="*/ 270012 h 322401"/>
                <a:gd name="connsiteX6" fmla="*/ 773643 w 1477134"/>
                <a:gd name="connsiteY6" fmla="*/ 322401 h 322401"/>
                <a:gd name="connsiteX7" fmla="*/ 430386 w 1477134"/>
                <a:gd name="connsiteY7" fmla="*/ 292367 h 322401"/>
                <a:gd name="connsiteX8" fmla="*/ 834 w 1477134"/>
                <a:gd name="connsiteY8" fmla="*/ 181645 h 322401"/>
                <a:gd name="connsiteX0" fmla="*/ 834 w 1477134"/>
                <a:gd name="connsiteY0" fmla="*/ 181645 h 367109"/>
                <a:gd name="connsiteX1" fmla="*/ 334491 w 1477134"/>
                <a:gd name="connsiteY1" fmla="*/ 5842 h 367109"/>
                <a:gd name="connsiteX2" fmla="*/ 794953 w 1477134"/>
                <a:gd name="connsiteY2" fmla="*/ 40069 h 367109"/>
                <a:gd name="connsiteX3" fmla="*/ 1235161 w 1477134"/>
                <a:gd name="connsiteY3" fmla="*/ 20745 h 367109"/>
                <a:gd name="connsiteX4" fmla="*/ 1475067 w 1477134"/>
                <a:gd name="connsiteY4" fmla="*/ 114583 h 367109"/>
                <a:gd name="connsiteX5" fmla="*/ 1107302 w 1477134"/>
                <a:gd name="connsiteY5" fmla="*/ 270012 h 367109"/>
                <a:gd name="connsiteX6" fmla="*/ 762989 w 1477134"/>
                <a:gd name="connsiteY6" fmla="*/ 367109 h 367109"/>
                <a:gd name="connsiteX7" fmla="*/ 430386 w 1477134"/>
                <a:gd name="connsiteY7" fmla="*/ 292367 h 367109"/>
                <a:gd name="connsiteX8" fmla="*/ 834 w 1477134"/>
                <a:gd name="connsiteY8" fmla="*/ 181645 h 367109"/>
                <a:gd name="connsiteX0" fmla="*/ 834 w 1477134"/>
                <a:gd name="connsiteY0" fmla="*/ 181645 h 367109"/>
                <a:gd name="connsiteX1" fmla="*/ 334491 w 1477134"/>
                <a:gd name="connsiteY1" fmla="*/ 5842 h 367109"/>
                <a:gd name="connsiteX2" fmla="*/ 794953 w 1477134"/>
                <a:gd name="connsiteY2" fmla="*/ 40069 h 367109"/>
                <a:gd name="connsiteX3" fmla="*/ 1235161 w 1477134"/>
                <a:gd name="connsiteY3" fmla="*/ 20745 h 367109"/>
                <a:gd name="connsiteX4" fmla="*/ 1475067 w 1477134"/>
                <a:gd name="connsiteY4" fmla="*/ 114583 h 367109"/>
                <a:gd name="connsiteX5" fmla="*/ 1107302 w 1477134"/>
                <a:gd name="connsiteY5" fmla="*/ 270012 h 367109"/>
                <a:gd name="connsiteX6" fmla="*/ 762989 w 1477134"/>
                <a:gd name="connsiteY6" fmla="*/ 367109 h 367109"/>
                <a:gd name="connsiteX7" fmla="*/ 430386 w 1477134"/>
                <a:gd name="connsiteY7" fmla="*/ 329624 h 367109"/>
                <a:gd name="connsiteX8" fmla="*/ 834 w 1477134"/>
                <a:gd name="connsiteY8" fmla="*/ 181645 h 367109"/>
                <a:gd name="connsiteX0" fmla="*/ 834 w 1477134"/>
                <a:gd name="connsiteY0" fmla="*/ 190515 h 375979"/>
                <a:gd name="connsiteX1" fmla="*/ 334491 w 1477134"/>
                <a:gd name="connsiteY1" fmla="*/ 14712 h 375979"/>
                <a:gd name="connsiteX2" fmla="*/ 794953 w 1477134"/>
                <a:gd name="connsiteY2" fmla="*/ 11682 h 375979"/>
                <a:gd name="connsiteX3" fmla="*/ 1235161 w 1477134"/>
                <a:gd name="connsiteY3" fmla="*/ 29615 h 375979"/>
                <a:gd name="connsiteX4" fmla="*/ 1475067 w 1477134"/>
                <a:gd name="connsiteY4" fmla="*/ 123453 h 375979"/>
                <a:gd name="connsiteX5" fmla="*/ 1107302 w 1477134"/>
                <a:gd name="connsiteY5" fmla="*/ 278882 h 375979"/>
                <a:gd name="connsiteX6" fmla="*/ 762989 w 1477134"/>
                <a:gd name="connsiteY6" fmla="*/ 375979 h 375979"/>
                <a:gd name="connsiteX7" fmla="*/ 430386 w 1477134"/>
                <a:gd name="connsiteY7" fmla="*/ 338494 h 375979"/>
                <a:gd name="connsiteX8" fmla="*/ 834 w 1477134"/>
                <a:gd name="connsiteY8" fmla="*/ 190515 h 375979"/>
                <a:gd name="connsiteX0" fmla="*/ 834 w 1475845"/>
                <a:gd name="connsiteY0" fmla="*/ 190515 h 375979"/>
                <a:gd name="connsiteX1" fmla="*/ 334491 w 1475845"/>
                <a:gd name="connsiteY1" fmla="*/ 14712 h 375979"/>
                <a:gd name="connsiteX2" fmla="*/ 794953 w 1475845"/>
                <a:gd name="connsiteY2" fmla="*/ 11682 h 375979"/>
                <a:gd name="connsiteX3" fmla="*/ 1235161 w 1475845"/>
                <a:gd name="connsiteY3" fmla="*/ 29615 h 375979"/>
                <a:gd name="connsiteX4" fmla="*/ 1475067 w 1475845"/>
                <a:gd name="connsiteY4" fmla="*/ 123453 h 375979"/>
                <a:gd name="connsiteX5" fmla="*/ 1160577 w 1475845"/>
                <a:gd name="connsiteY5" fmla="*/ 301236 h 375979"/>
                <a:gd name="connsiteX6" fmla="*/ 762989 w 1475845"/>
                <a:gd name="connsiteY6" fmla="*/ 375979 h 375979"/>
                <a:gd name="connsiteX7" fmla="*/ 430386 w 1475845"/>
                <a:gd name="connsiteY7" fmla="*/ 338494 h 375979"/>
                <a:gd name="connsiteX8" fmla="*/ 834 w 1475845"/>
                <a:gd name="connsiteY8" fmla="*/ 190515 h 37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5845" h="375979">
                  <a:moveTo>
                    <a:pt x="834" y="190515"/>
                  </a:moveTo>
                  <a:cubicBezTo>
                    <a:pt x="-15149" y="136551"/>
                    <a:pt x="202138" y="44518"/>
                    <a:pt x="334491" y="14712"/>
                  </a:cubicBezTo>
                  <a:cubicBezTo>
                    <a:pt x="466844" y="-15094"/>
                    <a:pt x="644841" y="9198"/>
                    <a:pt x="794953" y="11682"/>
                  </a:cubicBezTo>
                  <a:cubicBezTo>
                    <a:pt x="945065" y="14166"/>
                    <a:pt x="1121809" y="10987"/>
                    <a:pt x="1235161" y="29615"/>
                  </a:cubicBezTo>
                  <a:cubicBezTo>
                    <a:pt x="1348513" y="48244"/>
                    <a:pt x="1487498" y="78183"/>
                    <a:pt x="1475067" y="123453"/>
                  </a:cubicBezTo>
                  <a:cubicBezTo>
                    <a:pt x="1462636" y="168723"/>
                    <a:pt x="1279257" y="259148"/>
                    <a:pt x="1160577" y="301236"/>
                  </a:cubicBezTo>
                  <a:cubicBezTo>
                    <a:pt x="1041897" y="343324"/>
                    <a:pt x="1005444" y="375979"/>
                    <a:pt x="762989" y="375979"/>
                  </a:cubicBezTo>
                  <a:cubicBezTo>
                    <a:pt x="520534" y="375979"/>
                    <a:pt x="557412" y="369405"/>
                    <a:pt x="430386" y="338494"/>
                  </a:cubicBezTo>
                  <a:cubicBezTo>
                    <a:pt x="303360" y="307583"/>
                    <a:pt x="16817" y="244479"/>
                    <a:pt x="834" y="190515"/>
                  </a:cubicBezTo>
                  <a:close/>
                </a:path>
              </a:pathLst>
            </a:custGeom>
            <a:solidFill>
              <a:srgbClr val="FFCC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unrise" dir="t"/>
            </a:scene3d>
            <a:sp3d prstMaterial="flat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893328" y="5545452"/>
              <a:ext cx="553403" cy="263778"/>
            </a:xfrm>
            <a:prstGeom prst="ellipse">
              <a:avLst/>
            </a:prstGeom>
            <a:solidFill>
              <a:srgbClr val="000000">
                <a:alpha val="6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 w="50800" h="508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13" name="Rectangle 12"/>
          <p:cNvSpPr>
            <a:spLocks noChangeAspect="1"/>
          </p:cNvSpPr>
          <p:nvPr/>
        </p:nvSpPr>
        <p:spPr bwMode="auto">
          <a:xfrm>
            <a:off x="251520" y="1807866"/>
            <a:ext cx="4248472" cy="4007278"/>
          </a:xfrm>
          <a:prstGeom prst="rect">
            <a:avLst/>
          </a:prstGeom>
          <a:solidFill>
            <a:schemeClr val="accent1">
              <a:lumMod val="60000"/>
              <a:lumOff val="40000"/>
              <a:alpha val="15000"/>
            </a:schemeClr>
          </a:solidFill>
          <a:ln w="9525" cap="flat" cmpd="sng" algn="ctr">
            <a:solidFill>
              <a:srgbClr val="FF99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>EXTRACELLULAR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i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endParaRPr lang="en-GB" i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r>
              <a:rPr lang="en-GB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INTRACELLULAR</a:t>
            </a:r>
            <a:endParaRPr lang="en-GB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1520" y="2969656"/>
            <a:ext cx="4252240" cy="310064"/>
            <a:chOff x="251520" y="2996952"/>
            <a:chExt cx="4252240" cy="310064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51520" y="2996952"/>
              <a:ext cx="4248472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55288" y="3163000"/>
              <a:ext cx="4248472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17" name="Flowchart: Punched Tape 16"/>
          <p:cNvSpPr>
            <a:spLocks/>
          </p:cNvSpPr>
          <p:nvPr/>
        </p:nvSpPr>
        <p:spPr bwMode="auto">
          <a:xfrm>
            <a:off x="3421388" y="5111848"/>
            <a:ext cx="1080000" cy="45719"/>
          </a:xfrm>
          <a:prstGeom prst="flowChartPunchedTape">
            <a:avLst/>
          </a:prstGeom>
          <a:solidFill>
            <a:srgbClr val="002060"/>
          </a:solidFill>
          <a:ln w="127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400003" lon="0" rev="0"/>
            </a:camera>
            <a:lightRig rig="sunrise" dir="t"/>
          </a:scene3d>
          <a:sp3d prstMaterial="flat">
            <a:bevelT w="0" h="0"/>
            <a:bevelB w="0" h="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8" name="Flowchart: Punched Tape 17"/>
          <p:cNvSpPr>
            <a:spLocks noChangeAspect="1"/>
          </p:cNvSpPr>
          <p:nvPr/>
        </p:nvSpPr>
        <p:spPr bwMode="auto">
          <a:xfrm>
            <a:off x="2483960" y="5229203"/>
            <a:ext cx="1728000" cy="50827"/>
          </a:xfrm>
          <a:prstGeom prst="flowChartPunchedTape">
            <a:avLst/>
          </a:prstGeom>
          <a:noFill/>
          <a:ln w="127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400003" lon="0" rev="0"/>
            </a:camera>
            <a:lightRig rig="sunrise" dir="t"/>
          </a:scene3d>
          <a:sp3d prstMaterial="flat">
            <a:bevelT w="0" h="0"/>
            <a:bevelB w="0" h="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9" name="Flowchart: Punched Tape 18"/>
          <p:cNvSpPr>
            <a:spLocks noChangeAspect="1"/>
          </p:cNvSpPr>
          <p:nvPr/>
        </p:nvSpPr>
        <p:spPr bwMode="auto">
          <a:xfrm>
            <a:off x="2483960" y="4976796"/>
            <a:ext cx="1728000" cy="50827"/>
          </a:xfrm>
          <a:prstGeom prst="flowChartPunchedTape">
            <a:avLst/>
          </a:prstGeom>
          <a:noFill/>
          <a:ln w="127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400003" lon="0" rev="0"/>
            </a:camera>
            <a:lightRig rig="sunrise" dir="t"/>
          </a:scene3d>
          <a:sp3d prstMaterial="flat">
            <a:bevelT w="0" h="0"/>
            <a:bevelB w="0" h="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" name="Flowchart: Punched Tape 19"/>
          <p:cNvSpPr>
            <a:spLocks/>
          </p:cNvSpPr>
          <p:nvPr/>
        </p:nvSpPr>
        <p:spPr bwMode="auto">
          <a:xfrm>
            <a:off x="3420630" y="4859441"/>
            <a:ext cx="1080000" cy="45719"/>
          </a:xfrm>
          <a:prstGeom prst="flowChartPunchedTape">
            <a:avLst/>
          </a:prstGeom>
          <a:solidFill>
            <a:srgbClr val="002060"/>
          </a:solidFill>
          <a:ln w="127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400003" lon="0" rev="0"/>
            </a:camera>
            <a:lightRig rig="sunrise" dir="t"/>
          </a:scene3d>
          <a:sp3d prstMaterial="flat">
            <a:bevelT w="0" h="0"/>
            <a:bevelB w="0" h="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 rot="1651318">
            <a:off x="3866775" y="4221355"/>
            <a:ext cx="434186" cy="562182"/>
            <a:chOff x="8098588" y="5247199"/>
            <a:chExt cx="428628" cy="495695"/>
          </a:xfr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sunrise" dir="t"/>
          </a:scene3d>
        </p:grpSpPr>
        <p:sp>
          <p:nvSpPr>
            <p:cNvPr id="22" name="Oval 21"/>
            <p:cNvSpPr/>
            <p:nvPr/>
          </p:nvSpPr>
          <p:spPr bwMode="auto">
            <a:xfrm>
              <a:off x="8118848" y="5528580"/>
              <a:ext cx="204790" cy="214314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flat">
              <a:bevelT w="127000" h="2032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8098588" y="5273325"/>
              <a:ext cx="428628" cy="42862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flat">
              <a:bevelT w="190500" h="203200"/>
            </a:sp3d>
          </p:spPr>
          <p:txBody>
            <a:bodyPr vert="horz" wrap="none" lIns="91440" tIns="72000" rIns="91440" bIns="108000" numCol="1" rtlCol="0" anchor="b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solidFill>
                      <a:schemeClr val="tx1">
                        <a:lumMod val="5000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rial Narrow" pitchFamily="34" charset="0"/>
                </a:rPr>
                <a:t>MLCK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8111651" y="5247199"/>
              <a:ext cx="204790" cy="214314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flat">
              <a:bevelT w="127000" h="2032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 rot="21314370">
            <a:off x="613882" y="4404713"/>
            <a:ext cx="434186" cy="560193"/>
            <a:chOff x="8098588" y="5247199"/>
            <a:chExt cx="428628" cy="493941"/>
          </a:xfr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sunrise" dir="t"/>
          </a:scene3d>
        </p:grpSpPr>
        <p:sp>
          <p:nvSpPr>
            <p:cNvPr id="26" name="Oval 25"/>
            <p:cNvSpPr/>
            <p:nvPr/>
          </p:nvSpPr>
          <p:spPr bwMode="auto">
            <a:xfrm>
              <a:off x="8106499" y="5526826"/>
              <a:ext cx="204790" cy="214314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flat">
              <a:bevelT w="127000" h="2032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8098588" y="5273325"/>
              <a:ext cx="428628" cy="42862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flat">
              <a:bevelT w="190500" h="203200"/>
            </a:sp3d>
          </p:spPr>
          <p:txBody>
            <a:bodyPr vert="horz" wrap="none" lIns="91440" tIns="72000" rIns="91440" bIns="108000" numCol="1" rtlCol="0" anchor="b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solidFill>
                      <a:schemeClr val="tx1">
                        <a:lumMod val="5000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rial Narrow" pitchFamily="34" charset="0"/>
                </a:rPr>
                <a:t>MLCK</a:t>
              </a: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8111651" y="5247199"/>
              <a:ext cx="204790" cy="214314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flat">
              <a:bevelT w="127000" h="2032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29" name="Freeform 28"/>
          <p:cNvSpPr>
            <a:spLocks noChangeAspect="1"/>
          </p:cNvSpPr>
          <p:nvPr/>
        </p:nvSpPr>
        <p:spPr bwMode="auto">
          <a:xfrm rot="20195">
            <a:off x="1369800" y="2741351"/>
            <a:ext cx="467175" cy="688812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unrise" dir="t"/>
          </a:scene3d>
          <a:sp3d prstMaterial="flat">
            <a:bevelT w="127000" h="127000"/>
            <a:bevelB w="127000" h="127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0" name="Freeform 29"/>
          <p:cNvSpPr>
            <a:spLocks noChangeAspect="1"/>
          </p:cNvSpPr>
          <p:nvPr/>
        </p:nvSpPr>
        <p:spPr bwMode="auto">
          <a:xfrm rot="20195">
            <a:off x="1519647" y="2751369"/>
            <a:ext cx="163615" cy="649332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1" name="Freeform 30"/>
          <p:cNvSpPr>
            <a:spLocks noChangeAspect="1"/>
          </p:cNvSpPr>
          <p:nvPr/>
        </p:nvSpPr>
        <p:spPr bwMode="auto">
          <a:xfrm rot="20195">
            <a:off x="2700157" y="2750988"/>
            <a:ext cx="467175" cy="688812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unrise" dir="t"/>
          </a:scene3d>
          <a:sp3d prstMaterial="flat">
            <a:bevelT w="127000" h="127000"/>
            <a:bevelB w="127000" h="127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2" name="Freeform 31"/>
          <p:cNvSpPr>
            <a:spLocks noChangeAspect="1"/>
          </p:cNvSpPr>
          <p:nvPr/>
        </p:nvSpPr>
        <p:spPr bwMode="auto">
          <a:xfrm rot="20195">
            <a:off x="2842588" y="2765601"/>
            <a:ext cx="163615" cy="649332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 rot="1218954">
            <a:off x="3635863" y="2069962"/>
            <a:ext cx="345644" cy="345644"/>
          </a:xfrm>
          <a:prstGeom prst="ellipse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unrise" dir="t"/>
          </a:scene3d>
          <a:sp3d prstMaterial="flat">
            <a:bevelT w="114300"/>
            <a:bevelB/>
          </a:sp3d>
        </p:spPr>
        <p:txBody>
          <a:bodyPr vert="horz" wrap="none" lIns="0" tIns="45720" rIns="252000" bIns="25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/>
                <a:latin typeface="Arial Narrow" pitchFamily="34" charset="0"/>
              </a:rPr>
              <a:t>Ca</a:t>
            </a:r>
            <a:r>
              <a:rPr kumimoji="0" lang="en-US" sz="1400" b="0" i="0" u="none" strike="noStrike" cap="none" normalizeH="0" baseline="300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/>
                <a:latin typeface="Arial Narrow" pitchFamily="34" charset="0"/>
              </a:rPr>
              <a:t>2+</a:t>
            </a:r>
            <a:endParaRPr kumimoji="0" lang="en-US" sz="1400" b="0" i="0" u="none" strike="noStrike" cap="none" normalizeH="0" baseline="0" dirty="0" smtClean="0">
              <a:ln>
                <a:solidFill>
                  <a:schemeClr val="tx1">
                    <a:lumMod val="50000"/>
                  </a:schemeClr>
                </a:solidFill>
              </a:ln>
              <a:solidFill>
                <a:schemeClr val="tx1">
                  <a:lumMod val="50000"/>
                </a:schemeClr>
              </a:solidFill>
              <a:effectLst/>
              <a:latin typeface="Arial Narrow" pitchFamily="34" charset="0"/>
            </a:endParaRPr>
          </a:p>
        </p:txBody>
      </p:sp>
      <p:grpSp>
        <p:nvGrpSpPr>
          <p:cNvPr id="34" name="Group 107"/>
          <p:cNvGrpSpPr>
            <a:grpSpLocks noChangeAspect="1"/>
          </p:cNvGrpSpPr>
          <p:nvPr/>
        </p:nvGrpSpPr>
        <p:grpSpPr>
          <a:xfrm rot="3011923">
            <a:off x="1112512" y="3632356"/>
            <a:ext cx="439613" cy="455975"/>
            <a:chOff x="2667683" y="2458319"/>
            <a:chExt cx="403750" cy="433333"/>
          </a:xfrm>
          <a:solidFill>
            <a:srgbClr val="00B050"/>
          </a:solidFill>
          <a:scene3d>
            <a:camera prst="orthographicFront"/>
            <a:lightRig rig="sunrise" dir="t"/>
          </a:scene3d>
        </p:grpSpPr>
        <p:sp>
          <p:nvSpPr>
            <p:cNvPr id="35" name="Oval 34"/>
            <p:cNvSpPr/>
            <p:nvPr/>
          </p:nvSpPr>
          <p:spPr bwMode="auto">
            <a:xfrm rot="19640315">
              <a:off x="2667683" y="2626193"/>
              <a:ext cx="247535" cy="26545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flat">
              <a:bevelT w="17780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 rot="19640315">
              <a:off x="2719826" y="2458319"/>
              <a:ext cx="351607" cy="385506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flat">
              <a:bevelT w="177800"/>
              <a:bevelB/>
            </a:sp3d>
          </p:spPr>
          <p:txBody>
            <a:bodyPr vert="horz" wrap="none" lIns="91440" tIns="72000" rIns="91440" bIns="45720" numCol="1" rtlCol="0" anchor="ctr" anchorCtr="1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rial Narrow" pitchFamily="34" charset="0"/>
                </a:rPr>
                <a:t>CaM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37" name="Group 107"/>
          <p:cNvGrpSpPr>
            <a:grpSpLocks noChangeAspect="1"/>
          </p:cNvGrpSpPr>
          <p:nvPr/>
        </p:nvGrpSpPr>
        <p:grpSpPr>
          <a:xfrm>
            <a:off x="3286146" y="3632322"/>
            <a:ext cx="440640" cy="455040"/>
            <a:chOff x="2666346" y="2458319"/>
            <a:chExt cx="405086" cy="432819"/>
          </a:xfrm>
          <a:solidFill>
            <a:srgbClr val="00B050"/>
          </a:solidFill>
          <a:scene3d>
            <a:camera prst="orthographicFront"/>
            <a:lightRig rig="sunrise" dir="t"/>
          </a:scene3d>
        </p:grpSpPr>
        <p:sp>
          <p:nvSpPr>
            <p:cNvPr id="38" name="Oval 37"/>
            <p:cNvSpPr/>
            <p:nvPr/>
          </p:nvSpPr>
          <p:spPr bwMode="auto">
            <a:xfrm rot="19640315">
              <a:off x="2666346" y="2625679"/>
              <a:ext cx="247535" cy="26545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flat">
              <a:bevelT w="17780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 rot="19640315">
              <a:off x="2719825" y="2458319"/>
              <a:ext cx="351607" cy="385506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flat">
              <a:bevelT w="177800"/>
              <a:bevelB/>
            </a:sp3d>
          </p:spPr>
          <p:txBody>
            <a:bodyPr vert="horz" wrap="none" lIns="72000" tIns="72000" rIns="91440" bIns="45720" numCol="1" rtlCol="0" anchor="ctr" anchorCtr="1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rial Narrow" pitchFamily="34" charset="0"/>
                </a:rPr>
                <a:t>CaM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40" name="Oval 39"/>
          <p:cNvSpPr>
            <a:spLocks noChangeAspect="1"/>
          </p:cNvSpPr>
          <p:nvPr/>
        </p:nvSpPr>
        <p:spPr bwMode="auto">
          <a:xfrm rot="19640315">
            <a:off x="821516" y="2301104"/>
            <a:ext cx="345644" cy="345644"/>
          </a:xfrm>
          <a:prstGeom prst="ellipse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unrise" dir="t"/>
          </a:scene3d>
          <a:sp3d prstMaterial="flat">
            <a:bevelT w="114300"/>
            <a:bevelB/>
          </a:sp3d>
        </p:spPr>
        <p:txBody>
          <a:bodyPr vert="horz" wrap="none" lIns="0" tIns="45720" rIns="252000" bIns="25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/>
                <a:latin typeface="Arial Narrow" pitchFamily="34" charset="0"/>
              </a:rPr>
              <a:t>Ca</a:t>
            </a:r>
            <a:r>
              <a:rPr kumimoji="0" lang="en-US" sz="1400" b="0" i="0" u="none" strike="noStrike" cap="none" normalizeH="0" baseline="300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/>
                <a:latin typeface="Arial Narrow" pitchFamily="34" charset="0"/>
              </a:rPr>
              <a:t>2+</a:t>
            </a:r>
            <a:endParaRPr kumimoji="0" lang="en-US" sz="1400" b="0" i="0" u="none" strike="noStrike" cap="none" normalizeH="0" baseline="0" dirty="0" smtClean="0">
              <a:ln>
                <a:solidFill>
                  <a:schemeClr val="tx1">
                    <a:lumMod val="50000"/>
                  </a:schemeClr>
                </a:solidFill>
              </a:ln>
              <a:solidFill>
                <a:schemeClr val="tx1">
                  <a:lumMod val="50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 rot="806275">
            <a:off x="2510130" y="1976054"/>
            <a:ext cx="345644" cy="345644"/>
          </a:xfrm>
          <a:prstGeom prst="ellipse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unrise" dir="t"/>
          </a:scene3d>
          <a:sp3d prstMaterial="flat">
            <a:bevelT w="114300"/>
            <a:bevelB/>
          </a:sp3d>
        </p:spPr>
        <p:txBody>
          <a:bodyPr vert="horz" wrap="none" lIns="0" tIns="45720" rIns="252000" bIns="25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/>
                <a:latin typeface="Arial Narrow" pitchFamily="34" charset="0"/>
              </a:rPr>
              <a:t>Ca</a:t>
            </a:r>
            <a:r>
              <a:rPr kumimoji="0" lang="en-US" sz="1400" b="0" i="0" u="none" strike="noStrike" cap="none" normalizeH="0" baseline="300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/>
                <a:latin typeface="Arial Narrow" pitchFamily="34" charset="0"/>
              </a:rPr>
              <a:t>2+</a:t>
            </a:r>
            <a:endParaRPr kumimoji="0" lang="en-US" sz="1400" b="0" i="0" u="none" strike="noStrike" cap="none" normalizeH="0" baseline="0" dirty="0" smtClean="0">
              <a:ln>
                <a:solidFill>
                  <a:schemeClr val="tx1">
                    <a:lumMod val="50000"/>
                  </a:schemeClr>
                </a:solidFill>
              </a:ln>
              <a:solidFill>
                <a:schemeClr val="tx1">
                  <a:lumMod val="50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Flowchart: Punched Tape 41"/>
          <p:cNvSpPr>
            <a:spLocks noChangeAspect="1"/>
          </p:cNvSpPr>
          <p:nvPr/>
        </p:nvSpPr>
        <p:spPr bwMode="auto">
          <a:xfrm>
            <a:off x="2483960" y="4725147"/>
            <a:ext cx="1728000" cy="50827"/>
          </a:xfrm>
          <a:prstGeom prst="flowChartPunchedTape">
            <a:avLst/>
          </a:prstGeom>
          <a:noFill/>
          <a:ln w="127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400003" lon="0" rev="0"/>
            </a:camera>
            <a:lightRig rig="sunrise" dir="t"/>
          </a:scene3d>
          <a:sp3d prstMaterial="flat">
            <a:bevelT w="0" h="0"/>
            <a:bevelB w="0" h="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3" name="Flowchart: Punched Tape 42"/>
          <p:cNvSpPr>
            <a:spLocks/>
          </p:cNvSpPr>
          <p:nvPr/>
        </p:nvSpPr>
        <p:spPr bwMode="auto">
          <a:xfrm>
            <a:off x="251520" y="5342725"/>
            <a:ext cx="1080000" cy="45719"/>
          </a:xfrm>
          <a:prstGeom prst="flowChartPunchedTape">
            <a:avLst/>
          </a:prstGeom>
          <a:solidFill>
            <a:srgbClr val="002060"/>
          </a:solidFill>
          <a:ln w="127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400003" lon="0" rev="0"/>
            </a:camera>
            <a:lightRig rig="sunrise" dir="t"/>
          </a:scene3d>
          <a:sp3d prstMaterial="flat">
            <a:bevelT w="0" h="0"/>
            <a:bevelB w="0" h="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4" name="Flowchart: Punched Tape 43"/>
          <p:cNvSpPr>
            <a:spLocks/>
          </p:cNvSpPr>
          <p:nvPr/>
        </p:nvSpPr>
        <p:spPr bwMode="auto">
          <a:xfrm>
            <a:off x="539552" y="5460077"/>
            <a:ext cx="1728000" cy="57155"/>
          </a:xfrm>
          <a:prstGeom prst="flowChartPunchedTape">
            <a:avLst/>
          </a:prstGeom>
          <a:noFill/>
          <a:ln w="127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400003" lon="0" rev="0"/>
            </a:camera>
            <a:lightRig rig="sunrise" dir="t"/>
          </a:scene3d>
          <a:sp3d prstMaterial="flat">
            <a:bevelT w="0" h="0"/>
            <a:bevelB w="0" h="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5" name="Flowchart: Punched Tape 44"/>
          <p:cNvSpPr>
            <a:spLocks/>
          </p:cNvSpPr>
          <p:nvPr/>
        </p:nvSpPr>
        <p:spPr bwMode="auto">
          <a:xfrm>
            <a:off x="539552" y="5207670"/>
            <a:ext cx="1728000" cy="57155"/>
          </a:xfrm>
          <a:prstGeom prst="flowChartPunchedTape">
            <a:avLst/>
          </a:prstGeom>
          <a:noFill/>
          <a:ln w="127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400003" lon="0" rev="0"/>
            </a:camera>
            <a:lightRig rig="sunrise" dir="t"/>
          </a:scene3d>
          <a:sp3d prstMaterial="flat">
            <a:bevelT w="0" h="0"/>
            <a:bevelB w="0" h="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6" name="Flowchart: Punched Tape 45"/>
          <p:cNvSpPr>
            <a:spLocks/>
          </p:cNvSpPr>
          <p:nvPr/>
        </p:nvSpPr>
        <p:spPr bwMode="auto">
          <a:xfrm>
            <a:off x="251520" y="5090318"/>
            <a:ext cx="1080000" cy="45719"/>
          </a:xfrm>
          <a:prstGeom prst="flowChartPunchedTape">
            <a:avLst/>
          </a:prstGeom>
          <a:solidFill>
            <a:srgbClr val="002060"/>
          </a:solidFill>
          <a:ln w="127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400003" lon="0" rev="0"/>
            </a:camera>
            <a:lightRig rig="sunrise" dir="t"/>
          </a:scene3d>
          <a:sp3d prstMaterial="flat">
            <a:bevelT w="0" h="0"/>
            <a:bevelB w="0" h="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7" name="Flowchart: Punched Tape 46"/>
          <p:cNvSpPr>
            <a:spLocks/>
          </p:cNvSpPr>
          <p:nvPr/>
        </p:nvSpPr>
        <p:spPr bwMode="auto">
          <a:xfrm>
            <a:off x="539552" y="4956021"/>
            <a:ext cx="1728000" cy="57155"/>
          </a:xfrm>
          <a:prstGeom prst="flowChartPunchedTape">
            <a:avLst/>
          </a:prstGeom>
          <a:noFill/>
          <a:ln w="127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400003" lon="0" rev="0"/>
            </a:camera>
            <a:lightRig rig="sunrise" dir="t"/>
          </a:scene3d>
          <a:sp3d prstMaterial="flat">
            <a:bevelT w="0" h="0"/>
            <a:bevelB w="0" h="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918063" y="4149081"/>
            <a:ext cx="1728192" cy="576063"/>
            <a:chOff x="2815292" y="3391903"/>
            <a:chExt cx="1728192" cy="576063"/>
          </a:xfrm>
        </p:grpSpPr>
        <p:sp>
          <p:nvSpPr>
            <p:cNvPr id="49" name="Rectangle 48"/>
            <p:cNvSpPr/>
            <p:nvPr/>
          </p:nvSpPr>
          <p:spPr>
            <a:xfrm>
              <a:off x="2815292" y="3391903"/>
              <a:ext cx="1728192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Myosin Light Chain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50" name="Straight Arrow Connector 49"/>
            <p:cNvCxnSpPr>
              <a:stCxn id="49" idx="2"/>
            </p:cNvCxnSpPr>
            <p:nvPr/>
          </p:nvCxnSpPr>
          <p:spPr bwMode="auto">
            <a:xfrm>
              <a:off x="3679388" y="3668902"/>
              <a:ext cx="360040" cy="29906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51" name="Group 50"/>
          <p:cNvGrpSpPr/>
          <p:nvPr/>
        </p:nvGrpSpPr>
        <p:grpSpPr>
          <a:xfrm>
            <a:off x="3815537" y="5157192"/>
            <a:ext cx="720080" cy="611689"/>
            <a:chOff x="3848670" y="3175878"/>
            <a:chExt cx="720080" cy="611689"/>
          </a:xfrm>
        </p:grpSpPr>
        <p:sp>
          <p:nvSpPr>
            <p:cNvPr id="52" name="Rectangle 51"/>
            <p:cNvSpPr/>
            <p:nvPr/>
          </p:nvSpPr>
          <p:spPr>
            <a:xfrm>
              <a:off x="3848670" y="3499535"/>
              <a:ext cx="720080" cy="2880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200" b="1" i="0" dirty="0" err="1" smtClean="0">
                  <a:ln w="11430"/>
                  <a:solidFill>
                    <a:srgbClr val="0099CC"/>
                  </a:solidFill>
                  <a:latin typeface="+mn-lt"/>
                </a:rPr>
                <a:t>Actin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 flipV="1">
              <a:off x="4245093" y="3175878"/>
              <a:ext cx="144016" cy="36004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8864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6531E-6 C 0.01267 0.00069 0.02534 0.00162 0.03507 0.00532 C 0.04479 0.00902 0.0533 0.01411 0.05833 0.02266 C 0.06336 0.03122 0.06389 0.04602 0.06493 0.05712 C 0.06597 0.06822 0.06475 0.07516 0.06493 0.08996 C 0.0651 0.10476 0.06597 0.13159 0.06614 0.14547 C 0.06632 0.15934 0.06736 0.16512 0.06614 0.17299 C 0.06493 0.18085 0.06163 0.1864 0.05833 0.19218 " pathEditMode="relative" ptsTypes="aaaaaaaA">
                                      <p:cBhvr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2.69195E-6 C 0.00938 0.02197 0.01876 0.04417 0.02327 0.06406 C 0.02778 0.08395 0.02709 0.09968 0.02726 0.11934 C 0.02744 0.13899 0.02188 0.16466 0.02466 0.18155 C 0.02744 0.19843 0.03733 0.21392 0.0441 0.22132 C 0.05087 0.22873 0.05782 0.22757 0.06494 0.22664 " pathEditMode="relative" ptsTypes="aaaaaA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9 0.0074 0.01997 0.01503 0.02726 0.02405 C 0.03455 0.03307 0.03924 0.04325 0.0441 0.05342 " pathEditMode="relative" ptsTypes="aaA">
                                      <p:cBhvr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93 0.22665 C 0.07483 0.23405 0.0849 0.24168 0.09219 0.2507 C 0.09948 0.25972 0.10417 0.26989 0.10903 0.28007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27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C -0.01771 0.0185 -0.03524 0.03723 -0.0441 0.05018 C -0.05295 0.06313 -0.05312 0.07053 -0.0533 0.07793 " pathEditMode="relative" ptsTypes="aaA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5833 0.19219 C 0.04062 0.21069 0.02309 0.22942 0.01423 0.24237 C 0.00538 0.25532 0.0052 0.26272 0.00503 0.27012 " pathEditMode="relative" rAng="0" ptsTypes="aaA">
                                      <p:cBhvr>
                                        <p:cTn id="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39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142 0 " pathEditMode="relative" ptsTypes="AA">
                                      <p:cBhvr>
                                        <p:cTn id="3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142 0 " pathEditMode="relative" ptsTypes="AA">
                                      <p:cBhvr>
                                        <p:cTn id="4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61 0 " pathEditMode="relative" ptsTypes="AA">
                                      <p:cBhvr>
                                        <p:cTn id="43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61 0 " pathEditMode="relative" ptsTypes="AA">
                                      <p:cBhvr>
                                        <p:cTn id="45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30" grpId="0" animBg="1"/>
      <p:bldP spid="32" grpId="0" animBg="1"/>
      <p:bldP spid="40" grpId="0" animBg="1"/>
      <p:bldP spid="40" grpId="1" animBg="1"/>
      <p:bldP spid="41" grpId="0" animBg="1"/>
      <p:bldP spid="41" grpId="1" animBg="1"/>
      <p:bldP spid="43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Practice SBAs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557947"/>
            <a:ext cx="8424936" cy="4247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800" b="1" i="0" dirty="0">
                <a:solidFill>
                  <a:srgbClr val="006699"/>
                </a:solidFill>
                <a:latin typeface="+mn-lt"/>
              </a:rPr>
              <a:t>In the sliding filament model of muscle contraction what causes the myosin head to pivot and bring about the ‘power stroke’ </a:t>
            </a:r>
          </a:p>
          <a:p>
            <a:pPr marL="817562" indent="-457200">
              <a:buFont typeface="+mj-lt"/>
              <a:buAutoNum type="alphaLcParenR"/>
            </a:pPr>
            <a:r>
              <a:rPr lang="en-GB" sz="1800" i="0" dirty="0">
                <a:solidFill>
                  <a:srgbClr val="006699"/>
                </a:solidFill>
                <a:latin typeface="+mn-lt"/>
              </a:rPr>
              <a:t>Ca</a:t>
            </a:r>
            <a:r>
              <a:rPr lang="en-GB" sz="1800" i="0" baseline="30000" dirty="0">
                <a:solidFill>
                  <a:srgbClr val="006699"/>
                </a:solidFill>
                <a:latin typeface="+mn-lt"/>
              </a:rPr>
              <a:t>2+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 binding to troponin</a:t>
            </a:r>
          </a:p>
          <a:p>
            <a:pPr marL="817562" indent="-457200">
              <a:buFont typeface="+mj-lt"/>
              <a:buAutoNum type="alphaLcParenR"/>
            </a:pPr>
            <a:r>
              <a:rPr lang="en-GB" sz="1800" i="0" dirty="0">
                <a:solidFill>
                  <a:srgbClr val="006699"/>
                </a:solidFill>
                <a:latin typeface="+mn-lt"/>
              </a:rPr>
              <a:t>ADP dissociating from the myosin head</a:t>
            </a:r>
          </a:p>
          <a:p>
            <a:pPr marL="817562" indent="-457200">
              <a:buFont typeface="+mj-lt"/>
              <a:buAutoNum type="alphaLcParenR"/>
            </a:pPr>
            <a:r>
              <a:rPr lang="en-GB" sz="1800" i="0" dirty="0">
                <a:solidFill>
                  <a:srgbClr val="006699"/>
                </a:solidFill>
                <a:latin typeface="+mn-lt"/>
              </a:rPr>
              <a:t>ATP binding to the myosin head</a:t>
            </a:r>
          </a:p>
          <a:p>
            <a:pPr marL="817562" indent="-457200">
              <a:buFont typeface="+mj-lt"/>
              <a:buAutoNum type="alphaLcParenR"/>
            </a:pPr>
            <a:r>
              <a:rPr lang="en-GB" sz="1800" i="0" dirty="0">
                <a:solidFill>
                  <a:srgbClr val="006699"/>
                </a:solidFill>
                <a:latin typeface="+mn-lt"/>
              </a:rPr>
              <a:t>Hydrolysis of the bound ATP molecule</a:t>
            </a:r>
          </a:p>
          <a:p>
            <a:pPr marL="817562" indent="-457200">
              <a:buFont typeface="+mj-lt"/>
              <a:buAutoNum type="alphaLcParenR"/>
            </a:pPr>
            <a:r>
              <a:rPr lang="en-GB" sz="1800" i="0" dirty="0">
                <a:solidFill>
                  <a:srgbClr val="006699"/>
                </a:solidFill>
                <a:latin typeface="+mn-lt"/>
              </a:rPr>
              <a:t>Movement of the </a:t>
            </a:r>
            <a:r>
              <a:rPr lang="en-GB" sz="1800" i="0" dirty="0" err="1">
                <a:solidFill>
                  <a:srgbClr val="006699"/>
                </a:solidFill>
                <a:latin typeface="+mn-lt"/>
              </a:rPr>
              <a:t>tropomyosin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 chain </a:t>
            </a:r>
          </a:p>
          <a:p>
            <a:pPr marL="817562" indent="-457200"/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In smooth muscle, which activated enzyme initiates the formation of </a:t>
            </a:r>
            <a:r>
              <a:rPr lang="en-GB" sz="1800" b="1" i="0" dirty="0" err="1" smtClean="0">
                <a:solidFill>
                  <a:srgbClr val="006699"/>
                </a:solidFill>
                <a:latin typeface="+mn-lt"/>
              </a:rPr>
              <a:t>actin</a:t>
            </a: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 and myosin cross-bridges?</a:t>
            </a:r>
            <a:endParaRPr lang="en-GB" sz="1800" b="1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Calmodulin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Myosin light chain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kinase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Myosin light chain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phosphatase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Troponin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Tropomyosin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080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Learning objectives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512267"/>
            <a:ext cx="8408348" cy="25648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360363" lvl="0" indent="-360363">
              <a:spcAft>
                <a:spcPts val="1000"/>
              </a:spcAft>
              <a:buFont typeface="+mj-lt"/>
              <a:buAutoNum type="arabicPeriod"/>
            </a:pPr>
            <a:r>
              <a:rPr lang="en-GB" sz="2400" i="0" dirty="0" smtClean="0">
                <a:solidFill>
                  <a:srgbClr val="006699"/>
                </a:solidFill>
                <a:latin typeface="+mn-lt"/>
              </a:rPr>
              <a:t>Be able to name all the major structural features of a </a:t>
            </a:r>
            <a:r>
              <a:rPr lang="en-GB" sz="2400" i="0" dirty="0" err="1" smtClean="0">
                <a:solidFill>
                  <a:srgbClr val="006699"/>
                </a:solidFill>
                <a:latin typeface="+mn-lt"/>
              </a:rPr>
              <a:t>sarcomere</a:t>
            </a:r>
            <a:endParaRPr lang="en-GB" sz="2400" i="0" dirty="0" smtClean="0">
              <a:solidFill>
                <a:srgbClr val="006699"/>
              </a:solidFill>
              <a:latin typeface="+mn-lt"/>
            </a:endParaRPr>
          </a:p>
          <a:p>
            <a:pPr marL="360363" indent="-360363">
              <a:spcAft>
                <a:spcPts val="1000"/>
              </a:spcAft>
              <a:buFont typeface="+mj-lt"/>
              <a:buAutoNum type="arabicPeriod"/>
            </a:pPr>
            <a:r>
              <a:rPr lang="en-GB" sz="2400" i="0" dirty="0" smtClean="0">
                <a:solidFill>
                  <a:srgbClr val="006699"/>
                </a:solidFill>
                <a:latin typeface="+mn-lt"/>
              </a:rPr>
              <a:t>Understand the process of excitation-contraction coupling in muscle</a:t>
            </a:r>
          </a:p>
          <a:p>
            <a:pPr marL="360363" lvl="0" indent="-360363">
              <a:spcAft>
                <a:spcPts val="1000"/>
              </a:spcAft>
              <a:buFont typeface="+mj-lt"/>
              <a:buAutoNum type="arabicPeriod"/>
            </a:pPr>
            <a:r>
              <a:rPr lang="en-GB" sz="2400" i="0" dirty="0" smtClean="0">
                <a:solidFill>
                  <a:srgbClr val="006699"/>
                </a:solidFill>
                <a:latin typeface="+mn-lt"/>
              </a:rPr>
              <a:t>Understand the ‘sliding filament’ theory of muscle contraction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Summary slide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44071" y="972381"/>
            <a:ext cx="2808312" cy="49090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1000"/>
              </a:spcAft>
              <a:buFont typeface="+mj-lt"/>
              <a:buAutoNum type="arabicPeriod" startAt="2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E-C coupling</a:t>
            </a:r>
          </a:p>
          <a:p>
            <a:pPr lvl="0">
              <a:spcAft>
                <a:spcPts val="100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Skeletal muscle</a:t>
            </a:r>
          </a:p>
          <a:p>
            <a:pPr lvl="0">
              <a:spcAft>
                <a:spcPts val="600"/>
              </a:spcAft>
            </a:pPr>
            <a:r>
              <a:rPr lang="en-GB" sz="1800" i="0" dirty="0">
                <a:solidFill>
                  <a:srgbClr val="006699"/>
                </a:solidFill>
                <a:latin typeface="+mn-lt"/>
              </a:rPr>
              <a:t>AP propagates along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T-tubules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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change in conformation of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DHPR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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</a:t>
            </a:r>
            <a:r>
              <a:rPr lang="en-GB" sz="1800" i="0" dirty="0" err="1">
                <a:solidFill>
                  <a:srgbClr val="006699"/>
                </a:solidFill>
                <a:latin typeface="+mn-lt"/>
              </a:rPr>
              <a:t>RyR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 opening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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2</a:t>
            </a:r>
            <a:r>
              <a:rPr lang="en-GB" sz="1800" i="0" baseline="30000" dirty="0">
                <a:solidFill>
                  <a:srgbClr val="006699"/>
                </a:solidFill>
                <a:latin typeface="+mn-lt"/>
              </a:rPr>
              <a:t>+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efflux from SR into cytoplasm</a:t>
            </a:r>
          </a:p>
          <a:p>
            <a:pPr lvl="0">
              <a:spcAft>
                <a:spcPts val="600"/>
              </a:spcAft>
            </a:pPr>
            <a:endParaRPr lang="en-GB" sz="2000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60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Cardiac muscle</a:t>
            </a:r>
          </a:p>
          <a:p>
            <a:pPr lvl="0">
              <a:spcAft>
                <a:spcPts val="600"/>
              </a:spcAft>
            </a:pPr>
            <a:r>
              <a:rPr lang="en-GB" sz="1800" i="0" dirty="0">
                <a:solidFill>
                  <a:srgbClr val="006699"/>
                </a:solidFill>
                <a:latin typeface="+mn-lt"/>
              </a:rPr>
              <a:t>AP propagates along T-tubules</a:t>
            </a:r>
            <a:r>
              <a:rPr lang="en-GB" sz="1800" i="0" dirty="0">
                <a:solidFill>
                  <a:srgbClr val="006699"/>
                </a:solidFill>
                <a:latin typeface="+mn-lt"/>
                <a:sym typeface="Symbol"/>
              </a:rPr>
              <a:t>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VGCC opening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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Ca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2+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-induced opening of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RyR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</a:t>
            </a:r>
            <a:r>
              <a:rPr lang="en-GB" sz="1800" i="0" dirty="0">
                <a:solidFill>
                  <a:srgbClr val="006699"/>
                </a:solidFill>
                <a:latin typeface="+mn-lt"/>
                <a:sym typeface="Symbol"/>
              </a:rPr>
              <a:t>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Ca</a:t>
            </a:r>
            <a:r>
              <a:rPr lang="en-GB" sz="1800" i="0" baseline="30000" dirty="0">
                <a:solidFill>
                  <a:srgbClr val="006699"/>
                </a:solidFill>
                <a:latin typeface="+mn-lt"/>
              </a:rPr>
              <a:t>2+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efflux from SR into cytoplasm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56176" y="971675"/>
            <a:ext cx="2808312" cy="503214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1000"/>
              </a:spcAft>
              <a:buFont typeface="+mj-lt"/>
              <a:buAutoNum type="arabicPeriod" startAt="3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Sliding filament theory</a:t>
            </a:r>
          </a:p>
          <a:p>
            <a:pPr lvl="0">
              <a:spcAft>
                <a:spcPts val="100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Striated muscle</a:t>
            </a:r>
          </a:p>
          <a:p>
            <a:pPr>
              <a:spcAft>
                <a:spcPts val="600"/>
              </a:spcAft>
            </a:pPr>
            <a:r>
              <a:rPr lang="en-GB" sz="1800" i="0" dirty="0">
                <a:solidFill>
                  <a:srgbClr val="006699"/>
                </a:solidFill>
                <a:latin typeface="+mn-lt"/>
              </a:rPr>
              <a:t>Ca</a:t>
            </a:r>
            <a:r>
              <a:rPr lang="en-GB" sz="1800" i="0" baseline="30000" dirty="0">
                <a:solidFill>
                  <a:srgbClr val="006699"/>
                </a:solidFill>
                <a:latin typeface="+mn-lt"/>
              </a:rPr>
              <a:t>2+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allows myosin head to bind to actin</a:t>
            </a:r>
            <a:r>
              <a:rPr lang="en-GB" sz="1800" i="0" dirty="0">
                <a:solidFill>
                  <a:srgbClr val="006699"/>
                </a:solidFill>
                <a:latin typeface="+mn-lt"/>
                <a:sym typeface="Symbol"/>
              </a:rPr>
              <a:t> ADP removal allows head to pivot ATP mediates dissociation of myosin head from actin filament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600"/>
              </a:spcAft>
            </a:pP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60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Smooth muscle</a:t>
            </a:r>
          </a:p>
          <a:p>
            <a:pPr>
              <a:spcAft>
                <a:spcPts val="1000"/>
              </a:spcAft>
            </a:pPr>
            <a:r>
              <a:rPr lang="en-GB" sz="1800" i="0" dirty="0">
                <a:solidFill>
                  <a:srgbClr val="006699"/>
                </a:solidFill>
                <a:latin typeface="+mn-lt"/>
                <a:cs typeface="Simplified Arabic Fixed" pitchFamily="49" charset="-78"/>
              </a:rPr>
              <a:t>Ca</a:t>
            </a:r>
            <a:r>
              <a:rPr lang="en-GB" sz="1800" i="0" baseline="30000" dirty="0">
                <a:solidFill>
                  <a:srgbClr val="006699"/>
                </a:solidFill>
                <a:latin typeface="+mn-lt"/>
                <a:cs typeface="Simplified Arabic Fixed" pitchFamily="49" charset="-78"/>
              </a:rPr>
              <a:t>2+ </a:t>
            </a:r>
            <a:r>
              <a:rPr lang="en-GB" sz="1800" i="0" dirty="0">
                <a:solidFill>
                  <a:srgbClr val="006699"/>
                </a:solidFill>
                <a:latin typeface="+mn-lt"/>
                <a:cs typeface="Simplified Arabic Fixed" pitchFamily="49" charset="-78"/>
              </a:rPr>
              <a:t>entry through VDCCs, binds to </a:t>
            </a:r>
            <a:r>
              <a:rPr lang="en-GB" sz="1800" i="0" dirty="0" err="1">
                <a:solidFill>
                  <a:srgbClr val="006699"/>
                </a:solidFill>
                <a:latin typeface="+mn-lt"/>
                <a:cs typeface="Simplified Arabic Fixed" pitchFamily="49" charset="-78"/>
              </a:rPr>
              <a:t>CaM</a:t>
            </a:r>
            <a:r>
              <a:rPr lang="en-GB" sz="1800" i="0" dirty="0">
                <a:solidFill>
                  <a:srgbClr val="006699"/>
                </a:solidFill>
                <a:latin typeface="+mn-lt"/>
                <a:cs typeface="Simplified Arabic Fixed" pitchFamily="49" charset="-78"/>
              </a:rPr>
              <a:t> and activates MLCK causing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cs typeface="Simplified Arabic Fixed" pitchFamily="49" charset="-78"/>
              </a:rPr>
              <a:t>contraction</a:t>
            </a:r>
            <a:endParaRPr lang="en-GB" sz="1800" b="1" i="0" dirty="0" smtClean="0">
              <a:solidFill>
                <a:srgbClr val="006699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577" y="981435"/>
            <a:ext cx="2844316" cy="40985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360363" lvl="0" indent="-360363">
              <a:spcAft>
                <a:spcPts val="1000"/>
              </a:spcAft>
              <a:buFont typeface="+mj-lt"/>
              <a:buAutoNum type="arabicPeriod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The sarcomere</a:t>
            </a:r>
          </a:p>
          <a:p>
            <a:pPr lvl="0">
              <a:spcAft>
                <a:spcPts val="60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Skeletal muscle</a:t>
            </a:r>
          </a:p>
          <a:p>
            <a:pPr>
              <a:spcAft>
                <a:spcPts val="1000"/>
              </a:spcAft>
            </a:pPr>
            <a:r>
              <a:rPr lang="en-GB" sz="1800" i="0" dirty="0">
                <a:solidFill>
                  <a:srgbClr val="006699"/>
                </a:solidFill>
                <a:latin typeface="+mn-lt"/>
              </a:rPr>
              <a:t>Z-line defining boundaries. Actin (thin filaments) associated with </a:t>
            </a:r>
            <a:r>
              <a:rPr lang="en-GB" sz="1800" i="0" dirty="0" err="1">
                <a:solidFill>
                  <a:srgbClr val="006699"/>
                </a:solidFill>
                <a:latin typeface="+mn-lt"/>
              </a:rPr>
              <a:t>nebulin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, </a:t>
            </a:r>
            <a:r>
              <a:rPr lang="en-GB" sz="1800" i="0" dirty="0" err="1">
                <a:solidFill>
                  <a:srgbClr val="006699"/>
                </a:solidFill>
                <a:latin typeface="+mn-lt"/>
              </a:rPr>
              <a:t>tropomyosin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, </a:t>
            </a:r>
            <a:r>
              <a:rPr lang="en-GB" sz="1800" i="0" dirty="0" err="1">
                <a:solidFill>
                  <a:srgbClr val="006699"/>
                </a:solidFill>
                <a:latin typeface="+mn-lt"/>
              </a:rPr>
              <a:t>tropomodulin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 &amp;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CapZ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>
              <a:spcAft>
                <a:spcPts val="1000"/>
              </a:spcAft>
            </a:pPr>
            <a:r>
              <a:rPr lang="en-GB" sz="1800" i="0" dirty="0">
                <a:solidFill>
                  <a:srgbClr val="006699"/>
                </a:solidFill>
                <a:latin typeface="+mn-lt"/>
              </a:rPr>
              <a:t>Thick myosin filaments with globular heads associated with </a:t>
            </a:r>
            <a:r>
              <a:rPr lang="en-GB" sz="1800" i="0" dirty="0" err="1">
                <a:solidFill>
                  <a:srgbClr val="006699"/>
                </a:solidFill>
                <a:latin typeface="+mn-lt"/>
              </a:rPr>
              <a:t>titin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100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Cardiac muscle</a:t>
            </a:r>
          </a:p>
          <a:p>
            <a:pPr lvl="0">
              <a:spcAft>
                <a:spcPts val="600"/>
              </a:spcAft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Same as above</a:t>
            </a:r>
          </a:p>
        </p:txBody>
      </p:sp>
    </p:spTree>
    <p:extLst>
      <p:ext uri="{BB962C8B-B14F-4D97-AF65-F5344CB8AC3E}">
        <p14:creationId xmlns:p14="http://schemas.microsoft.com/office/powerpoint/2010/main" val="30247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482" y="1046341"/>
            <a:ext cx="8643998" cy="55707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2400" i="0" dirty="0">
                <a:solidFill>
                  <a:srgbClr val="006699"/>
                </a:solidFill>
                <a:latin typeface="+mn-lt"/>
              </a:rPr>
              <a:t>Be able to name all the major structural features of a sarcomere</a:t>
            </a:r>
          </a:p>
          <a:p>
            <a:pPr lvl="0"/>
            <a:r>
              <a:rPr lang="en-GB" sz="2000" b="1" i="0" dirty="0">
                <a:solidFill>
                  <a:srgbClr val="FF0000"/>
                </a:solidFill>
                <a:latin typeface="+mn-lt"/>
              </a:rPr>
              <a:t>Actin: thin filaments associated with </a:t>
            </a:r>
            <a:r>
              <a:rPr lang="en-GB" sz="2000" b="1" i="0" dirty="0" err="1">
                <a:solidFill>
                  <a:srgbClr val="FF0000"/>
                </a:solidFill>
                <a:latin typeface="+mn-lt"/>
              </a:rPr>
              <a:t>tropomyosin</a:t>
            </a:r>
            <a:r>
              <a:rPr lang="en-GB" sz="2000" b="1" i="0" dirty="0">
                <a:solidFill>
                  <a:srgbClr val="FF0000"/>
                </a:solidFill>
                <a:latin typeface="+mn-lt"/>
              </a:rPr>
              <a:t>, troponin, </a:t>
            </a:r>
            <a:r>
              <a:rPr lang="en-GB" sz="2000" b="1" i="0" dirty="0" err="1">
                <a:solidFill>
                  <a:srgbClr val="FF0000"/>
                </a:solidFill>
                <a:latin typeface="+mn-lt"/>
              </a:rPr>
              <a:t>nebulin</a:t>
            </a:r>
            <a:r>
              <a:rPr lang="en-GB" sz="2000" b="1" i="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GB" sz="2000" b="1" i="0" dirty="0" err="1">
                <a:solidFill>
                  <a:srgbClr val="FF0000"/>
                </a:solidFill>
                <a:latin typeface="+mn-lt"/>
              </a:rPr>
              <a:t>CapZ</a:t>
            </a:r>
            <a:r>
              <a:rPr lang="en-GB" sz="2000" b="1" i="0" dirty="0">
                <a:solidFill>
                  <a:srgbClr val="FF0000"/>
                </a:solidFill>
                <a:latin typeface="+mn-lt"/>
              </a:rPr>
              <a:t> and </a:t>
            </a:r>
            <a:r>
              <a:rPr lang="en-GB" sz="2000" b="1" i="0" dirty="0" err="1">
                <a:solidFill>
                  <a:srgbClr val="FF0000"/>
                </a:solidFill>
                <a:latin typeface="+mn-lt"/>
              </a:rPr>
              <a:t>tropomodulin</a:t>
            </a:r>
            <a:endParaRPr lang="en-GB" sz="2000" b="1" i="0" dirty="0">
              <a:solidFill>
                <a:srgbClr val="FF0000"/>
              </a:solidFill>
              <a:latin typeface="+mn-lt"/>
            </a:endParaRPr>
          </a:p>
          <a:p>
            <a:pPr lvl="0"/>
            <a:r>
              <a:rPr lang="en-GB" sz="2000" b="1" i="0" dirty="0">
                <a:solidFill>
                  <a:srgbClr val="FF0000"/>
                </a:solidFill>
                <a:latin typeface="+mn-lt"/>
              </a:rPr>
              <a:t>Myosin: thick filaments that contain numerous ‘globular heads’ and associated with </a:t>
            </a:r>
            <a:r>
              <a:rPr lang="en-GB" sz="2000" b="1" i="0" dirty="0" err="1">
                <a:solidFill>
                  <a:srgbClr val="FF0000"/>
                </a:solidFill>
                <a:latin typeface="+mn-lt"/>
              </a:rPr>
              <a:t>Titin</a:t>
            </a:r>
            <a:endParaRPr lang="en-GB" sz="2000" b="1" i="0" dirty="0">
              <a:solidFill>
                <a:srgbClr val="FF0000"/>
              </a:solidFill>
              <a:latin typeface="+mn-lt"/>
            </a:endParaRPr>
          </a:p>
          <a:p>
            <a:pPr lvl="0"/>
            <a:endParaRPr lang="en-GB" sz="2000" i="0" dirty="0" smtClean="0">
              <a:solidFill>
                <a:srgbClr val="FF0000"/>
              </a:solidFill>
              <a:latin typeface="+mn-lt"/>
            </a:endParaRPr>
          </a:p>
          <a:p>
            <a:pPr marL="457200" lvl="0" indent="-457200">
              <a:buFont typeface="+mj-lt"/>
              <a:buAutoNum type="arabicPeriod" startAt="2"/>
            </a:pPr>
            <a:r>
              <a:rPr lang="en-GB" sz="2400" i="0" dirty="0" smtClean="0">
                <a:solidFill>
                  <a:srgbClr val="006699"/>
                </a:solidFill>
                <a:latin typeface="+mn-lt"/>
              </a:rPr>
              <a:t>Understand the process of excitation-contraction coupling in muscle</a:t>
            </a:r>
          </a:p>
          <a:p>
            <a:pPr lvl="0"/>
            <a:r>
              <a:rPr lang="en-GB" sz="2000" b="1" i="0" dirty="0" smtClean="0">
                <a:solidFill>
                  <a:srgbClr val="FF0000"/>
                </a:solidFill>
                <a:latin typeface="+mn-lt"/>
              </a:rPr>
              <a:t>An impulse causes a change in the membrane potential and the action potential propagates along the membrane and the T-tubules. The depolarisation activates </a:t>
            </a:r>
            <a:r>
              <a:rPr lang="en-GB" sz="2000" b="1" i="0" dirty="0" err="1" smtClean="0">
                <a:solidFill>
                  <a:srgbClr val="FF0000"/>
                </a:solidFill>
                <a:latin typeface="+mn-lt"/>
              </a:rPr>
              <a:t>dihydropyridine</a:t>
            </a:r>
            <a:r>
              <a:rPr lang="en-GB" sz="2000" b="1" i="0" dirty="0" smtClean="0">
                <a:solidFill>
                  <a:srgbClr val="FF0000"/>
                </a:solidFill>
                <a:latin typeface="+mn-lt"/>
              </a:rPr>
              <a:t> (DHP) receptors. The DHP receptors open ryanodine receptors (</a:t>
            </a:r>
            <a:r>
              <a:rPr lang="en-GB" sz="2000" b="1" i="0" dirty="0" err="1" smtClean="0">
                <a:solidFill>
                  <a:srgbClr val="FF0000"/>
                </a:solidFill>
                <a:latin typeface="+mn-lt"/>
              </a:rPr>
              <a:t>RyR</a:t>
            </a:r>
            <a:r>
              <a:rPr lang="en-GB" sz="2000" b="1" i="0" dirty="0" smtClean="0">
                <a:solidFill>
                  <a:srgbClr val="FF0000"/>
                </a:solidFill>
                <a:latin typeface="+mn-lt"/>
              </a:rPr>
              <a:t>) on the SR causing Ca</a:t>
            </a:r>
            <a:r>
              <a:rPr lang="en-GB" sz="2000" b="1" i="0" baseline="30000" dirty="0" smtClean="0">
                <a:solidFill>
                  <a:srgbClr val="FF0000"/>
                </a:solidFill>
                <a:latin typeface="+mn-lt"/>
              </a:rPr>
              <a:t>2+ </a:t>
            </a:r>
            <a:r>
              <a:rPr lang="en-GB" sz="2000" b="1" i="0" dirty="0" smtClean="0">
                <a:solidFill>
                  <a:srgbClr val="FF0000"/>
                </a:solidFill>
                <a:latin typeface="+mn-lt"/>
              </a:rPr>
              <a:t>release from intracellular stores</a:t>
            </a:r>
          </a:p>
          <a:p>
            <a:pPr lvl="0"/>
            <a:r>
              <a:rPr lang="en-GB" sz="2000" b="1" i="0" dirty="0" smtClean="0">
                <a:solidFill>
                  <a:srgbClr val="FF0000"/>
                </a:solidFill>
                <a:latin typeface="+mn-lt"/>
              </a:rPr>
              <a:t>In cardiac muscle the </a:t>
            </a:r>
            <a:r>
              <a:rPr lang="en-GB" sz="2000" b="1" i="0" dirty="0" err="1" smtClean="0">
                <a:solidFill>
                  <a:srgbClr val="FF0000"/>
                </a:solidFill>
                <a:latin typeface="+mn-lt"/>
              </a:rPr>
              <a:t>RyR</a:t>
            </a:r>
            <a:r>
              <a:rPr lang="en-GB" sz="2000" b="1" i="0" dirty="0" smtClean="0">
                <a:solidFill>
                  <a:srgbClr val="FF0000"/>
                </a:solidFill>
                <a:latin typeface="+mn-lt"/>
              </a:rPr>
              <a:t> are activated by Ca</a:t>
            </a:r>
            <a:r>
              <a:rPr lang="en-GB" sz="2000" b="1" i="0" baseline="30000" dirty="0" smtClean="0">
                <a:solidFill>
                  <a:srgbClr val="FF0000"/>
                </a:solidFill>
                <a:latin typeface="+mn-lt"/>
              </a:rPr>
              <a:t>2+ </a:t>
            </a:r>
            <a:r>
              <a:rPr lang="en-GB" sz="2000" b="1" i="0" dirty="0" smtClean="0">
                <a:solidFill>
                  <a:srgbClr val="FF0000"/>
                </a:solidFill>
                <a:latin typeface="+mn-lt"/>
              </a:rPr>
              <a:t>influx through voltage-gated Ca</a:t>
            </a:r>
            <a:r>
              <a:rPr lang="en-GB" sz="2000" b="1" i="0" baseline="30000" dirty="0" smtClean="0">
                <a:solidFill>
                  <a:srgbClr val="FF0000"/>
                </a:solidFill>
                <a:latin typeface="+mn-lt"/>
              </a:rPr>
              <a:t>2+ </a:t>
            </a:r>
            <a:r>
              <a:rPr lang="en-GB" sz="2000" b="1" i="0" dirty="0" smtClean="0">
                <a:solidFill>
                  <a:srgbClr val="FF0000"/>
                </a:solidFill>
                <a:latin typeface="+mn-lt"/>
              </a:rPr>
              <a:t>channels</a:t>
            </a:r>
          </a:p>
          <a:p>
            <a:pPr lvl="0"/>
            <a:r>
              <a:rPr lang="en-GB" sz="2000" b="1" i="0" dirty="0" smtClean="0">
                <a:solidFill>
                  <a:srgbClr val="FF0000"/>
                </a:solidFill>
                <a:latin typeface="+mn-lt"/>
              </a:rPr>
              <a:t>In smooth muscle Ca</a:t>
            </a:r>
            <a:r>
              <a:rPr lang="en-GB" sz="2000" b="1" i="0" baseline="30000" dirty="0" smtClean="0">
                <a:solidFill>
                  <a:srgbClr val="FF0000"/>
                </a:solidFill>
                <a:latin typeface="+mn-lt"/>
              </a:rPr>
              <a:t>2+ </a:t>
            </a:r>
            <a:r>
              <a:rPr lang="en-GB" sz="2000" b="1" i="0" dirty="0" smtClean="0">
                <a:solidFill>
                  <a:srgbClr val="FF0000"/>
                </a:solidFill>
                <a:latin typeface="+mn-lt"/>
              </a:rPr>
              <a:t>entry activates MLCK causing contraction</a:t>
            </a:r>
            <a:endParaRPr lang="en-GB" sz="2000" b="1" i="0" dirty="0" smtClean="0">
              <a:solidFill>
                <a:srgbClr val="006699"/>
              </a:solidFill>
              <a:latin typeface="+mn-lt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883640" y="49951"/>
            <a:ext cx="7236296" cy="63817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normalizeH="0" baseline="0" noProof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j-ea"/>
                <a:cs typeface="+mj-cs"/>
              </a:rPr>
              <a:t>Learning objectives</a:t>
            </a:r>
            <a:r>
              <a:rPr kumimoji="0" lang="en-GB" sz="3200" b="1" i="0" u="none" strike="noStrike" kern="0" normalizeH="0" noProof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j-ea"/>
                <a:cs typeface="+mj-cs"/>
              </a:rPr>
              <a:t> revisited</a:t>
            </a:r>
            <a:endParaRPr kumimoji="0" lang="en-GB" sz="3200" b="1" i="0" u="none" strike="noStrike" kern="0" normalizeH="0" baseline="0" noProof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8482" y="1046341"/>
            <a:ext cx="8643998" cy="3293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en-GB" sz="2400" i="0" dirty="0" smtClean="0">
                <a:solidFill>
                  <a:srgbClr val="006699"/>
                </a:solidFill>
                <a:latin typeface="+mn-lt"/>
              </a:rPr>
              <a:t>Understand the ‘sliding filament’ theory of muscle contraction</a:t>
            </a:r>
          </a:p>
          <a:p>
            <a:pPr lvl="0"/>
            <a:r>
              <a:rPr lang="en-GB" sz="2000" b="1" i="0" dirty="0" smtClean="0">
                <a:solidFill>
                  <a:srgbClr val="FF0000"/>
                </a:solidFill>
                <a:latin typeface="+mn-lt"/>
              </a:rPr>
              <a:t>In the presence of Ca</a:t>
            </a:r>
            <a:r>
              <a:rPr lang="en-GB" sz="2000" b="1" i="0" baseline="30000" dirty="0" smtClean="0">
                <a:solidFill>
                  <a:srgbClr val="FF0000"/>
                </a:solidFill>
                <a:latin typeface="+mn-lt"/>
              </a:rPr>
              <a:t>2+</a:t>
            </a:r>
            <a:r>
              <a:rPr lang="en-GB" sz="2000" b="1" i="0" dirty="0" smtClean="0">
                <a:solidFill>
                  <a:srgbClr val="FF0000"/>
                </a:solidFill>
                <a:latin typeface="+mn-lt"/>
              </a:rPr>
              <a:t>, there is a slight movement of the </a:t>
            </a:r>
            <a:r>
              <a:rPr lang="en-GB" sz="2000" b="1" i="0" dirty="0" err="1" smtClean="0">
                <a:solidFill>
                  <a:srgbClr val="FF0000"/>
                </a:solidFill>
                <a:latin typeface="+mn-lt"/>
              </a:rPr>
              <a:t>troponin</a:t>
            </a:r>
            <a:r>
              <a:rPr lang="en-GB" sz="2000" b="1" i="0" dirty="0" smtClean="0">
                <a:solidFill>
                  <a:srgbClr val="FF0000"/>
                </a:solidFill>
                <a:latin typeface="+mn-lt"/>
              </a:rPr>
              <a:t> molecule from the </a:t>
            </a:r>
            <a:r>
              <a:rPr lang="en-GB" sz="2000" b="1" i="0" dirty="0" err="1" smtClean="0">
                <a:solidFill>
                  <a:srgbClr val="FF0000"/>
                </a:solidFill>
                <a:latin typeface="+mn-lt"/>
              </a:rPr>
              <a:t>tropomyosin</a:t>
            </a:r>
            <a:r>
              <a:rPr lang="en-GB" sz="2000" b="1" i="0" dirty="0" smtClean="0">
                <a:solidFill>
                  <a:srgbClr val="FF0000"/>
                </a:solidFill>
                <a:latin typeface="+mn-lt"/>
              </a:rPr>
              <a:t> chain. This movement exposes a myosin binding site allowing the ‘charged’ myosin heads bind. The binding and subsequent discharge of ADP causes the myosin head to pivot (the ‘power stroke’), pulling </a:t>
            </a:r>
            <a:r>
              <a:rPr lang="en-GB" sz="2000" b="1" i="0" dirty="0" err="1" smtClean="0">
                <a:solidFill>
                  <a:srgbClr val="FF0000"/>
                </a:solidFill>
                <a:latin typeface="+mn-lt"/>
              </a:rPr>
              <a:t>actin</a:t>
            </a:r>
            <a:r>
              <a:rPr lang="en-GB" sz="2000" b="1" i="0" dirty="0" smtClean="0">
                <a:solidFill>
                  <a:srgbClr val="FF0000"/>
                </a:solidFill>
                <a:latin typeface="+mn-lt"/>
              </a:rPr>
              <a:t> filament towards the centre of the </a:t>
            </a:r>
            <a:r>
              <a:rPr lang="en-GB" sz="2000" b="1" i="0" dirty="0" err="1" smtClean="0">
                <a:solidFill>
                  <a:srgbClr val="FF0000"/>
                </a:solidFill>
                <a:latin typeface="+mn-lt"/>
              </a:rPr>
              <a:t>sarcomere</a:t>
            </a:r>
            <a:r>
              <a:rPr lang="en-GB" sz="2000" b="1" i="0" dirty="0" smtClean="0">
                <a:solidFill>
                  <a:srgbClr val="FF0000"/>
                </a:solidFill>
                <a:latin typeface="+mn-lt"/>
              </a:rPr>
              <a:t>.</a:t>
            </a:r>
          </a:p>
          <a:p>
            <a:pPr lvl="0"/>
            <a:r>
              <a:rPr lang="en-GB" sz="2000" b="1" i="0" dirty="0" smtClean="0">
                <a:solidFill>
                  <a:srgbClr val="FF0000"/>
                </a:solidFill>
                <a:latin typeface="+mn-lt"/>
              </a:rPr>
              <a:t>Binding of ATP then releases the myosin head and hydrolysis of the ATP provides the energy to ‘recharge’ the myosin head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883640" y="37919"/>
            <a:ext cx="7236296" cy="63817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normalizeH="0" baseline="0" noProof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j-ea"/>
                <a:cs typeface="+mj-cs"/>
              </a:rPr>
              <a:t>Learning objectives</a:t>
            </a:r>
            <a:r>
              <a:rPr kumimoji="0" lang="en-GB" sz="3200" b="1" i="0" u="none" strike="noStrike" kern="0" normalizeH="0" noProof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j-ea"/>
                <a:cs typeface="+mj-cs"/>
              </a:rPr>
              <a:t> revisited</a:t>
            </a:r>
            <a:endParaRPr kumimoji="0" lang="en-GB" sz="3200" b="1" i="0" u="none" strike="noStrike" kern="0" normalizeH="0" baseline="0" noProof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Lecture structure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4071" y="972381"/>
            <a:ext cx="2808312" cy="12721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1000"/>
              </a:spcAft>
              <a:buFont typeface="+mj-lt"/>
              <a:buAutoNum type="arabicPeriod" startAt="2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E-C coupling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Skeletal muscle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Cardiac muscle</a:t>
            </a:r>
          </a:p>
        </p:txBody>
      </p:sp>
      <p:sp>
        <p:nvSpPr>
          <p:cNvPr id="8" name="Rectangle 7"/>
          <p:cNvSpPr/>
          <p:nvPr/>
        </p:nvSpPr>
        <p:spPr>
          <a:xfrm>
            <a:off x="6156176" y="971675"/>
            <a:ext cx="2808312" cy="15799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1000"/>
              </a:spcAft>
              <a:buFont typeface="+mj-lt"/>
              <a:buAutoNum type="arabicPeriod" startAt="3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Sliding filament theory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Striated muscle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Smooth muscle</a:t>
            </a:r>
          </a:p>
        </p:txBody>
      </p:sp>
      <p:sp>
        <p:nvSpPr>
          <p:cNvPr id="9" name="Rectangle 8"/>
          <p:cNvSpPr/>
          <p:nvPr/>
        </p:nvSpPr>
        <p:spPr>
          <a:xfrm>
            <a:off x="145577" y="981435"/>
            <a:ext cx="2844316" cy="12721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360363" lvl="0" indent="-360363">
              <a:spcAft>
                <a:spcPts val="1000"/>
              </a:spcAft>
              <a:buFont typeface="+mj-lt"/>
              <a:buAutoNum type="arabicPeriod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The sarcomere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Skeletal muscle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Cardiac muscle</a:t>
            </a:r>
          </a:p>
        </p:txBody>
      </p:sp>
    </p:spTree>
    <p:extLst>
      <p:ext uri="{BB962C8B-B14F-4D97-AF65-F5344CB8AC3E}">
        <p14:creationId xmlns:p14="http://schemas.microsoft.com/office/powerpoint/2010/main" val="33086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7233" y="2074592"/>
            <a:ext cx="353936" cy="855033"/>
            <a:chOff x="2157812" y="2067063"/>
            <a:chExt cx="353936" cy="855033"/>
          </a:xfrm>
        </p:grpSpPr>
        <p:grpSp>
          <p:nvGrpSpPr>
            <p:cNvPr id="3" name="Group 2"/>
            <p:cNvGrpSpPr/>
            <p:nvPr/>
          </p:nvGrpSpPr>
          <p:grpSpPr>
            <a:xfrm rot="15309185">
              <a:off x="2068784" y="2430602"/>
              <a:ext cx="589826" cy="127953"/>
              <a:chOff x="5622582" y="4888995"/>
              <a:chExt cx="2317643" cy="592949"/>
            </a:xfrm>
          </p:grpSpPr>
          <p:sp>
            <p:nvSpPr>
              <p:cNvPr id="15" name="Freeform 14"/>
              <p:cNvSpPr/>
              <p:nvPr/>
            </p:nvSpPr>
            <p:spPr bwMode="auto">
              <a:xfrm>
                <a:off x="5622582" y="4888995"/>
                <a:ext cx="2309286" cy="592949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14 w 2124654"/>
                  <a:gd name="connsiteY0" fmla="*/ 772797 h 1606769"/>
                  <a:gd name="connsiteX1" fmla="*/ 717191 w 2124654"/>
                  <a:gd name="connsiteY1" fmla="*/ 91480 h 1606769"/>
                  <a:gd name="connsiteX2" fmla="*/ 1443332 w 2124654"/>
                  <a:gd name="connsiteY2" fmla="*/ 82515 h 1606769"/>
                  <a:gd name="connsiteX3" fmla="*/ 2124650 w 2124654"/>
                  <a:gd name="connsiteY3" fmla="*/ 790727 h 1606769"/>
                  <a:gd name="connsiteX4" fmla="*/ 1452297 w 2124654"/>
                  <a:gd name="connsiteY4" fmla="*/ 1498939 h 1606769"/>
                  <a:gd name="connsiteX5" fmla="*/ 699896 w 2124654"/>
                  <a:gd name="connsiteY5" fmla="*/ 1534260 h 1606769"/>
                  <a:gd name="connsiteX6" fmla="*/ 14 w 2124654"/>
                  <a:gd name="connsiteY6" fmla="*/ 772797 h 1606769"/>
                  <a:gd name="connsiteX0" fmla="*/ 283 w 2124922"/>
                  <a:gd name="connsiteY0" fmla="*/ 695962 h 1529934"/>
                  <a:gd name="connsiteX1" fmla="*/ 625820 w 2124922"/>
                  <a:gd name="connsiteY1" fmla="*/ 397295 h 1529934"/>
                  <a:gd name="connsiteX2" fmla="*/ 1443601 w 2124922"/>
                  <a:gd name="connsiteY2" fmla="*/ 5680 h 1529934"/>
                  <a:gd name="connsiteX3" fmla="*/ 2124919 w 2124922"/>
                  <a:gd name="connsiteY3" fmla="*/ 713892 h 1529934"/>
                  <a:gd name="connsiteX4" fmla="*/ 1452566 w 2124922"/>
                  <a:gd name="connsiteY4" fmla="*/ 1422104 h 1529934"/>
                  <a:gd name="connsiteX5" fmla="*/ 700165 w 2124922"/>
                  <a:gd name="connsiteY5" fmla="*/ 1457425 h 1529934"/>
                  <a:gd name="connsiteX6" fmla="*/ 283 w 2124922"/>
                  <a:gd name="connsiteY6" fmla="*/ 695962 h 1529934"/>
                  <a:gd name="connsiteX0" fmla="*/ 283 w 2124933"/>
                  <a:gd name="connsiteY0" fmla="*/ 324433 h 1158405"/>
                  <a:gd name="connsiteX1" fmla="*/ 625820 w 2124933"/>
                  <a:gd name="connsiteY1" fmla="*/ 25766 h 1158405"/>
                  <a:gd name="connsiteX2" fmla="*/ 1435270 w 2124933"/>
                  <a:gd name="connsiteY2" fmla="*/ 51589 h 1158405"/>
                  <a:gd name="connsiteX3" fmla="*/ 2124919 w 2124933"/>
                  <a:gd name="connsiteY3" fmla="*/ 342363 h 1158405"/>
                  <a:gd name="connsiteX4" fmla="*/ 1452566 w 2124933"/>
                  <a:gd name="connsiteY4" fmla="*/ 1050575 h 1158405"/>
                  <a:gd name="connsiteX5" fmla="*/ 700165 w 2124933"/>
                  <a:gd name="connsiteY5" fmla="*/ 1085896 h 1158405"/>
                  <a:gd name="connsiteX6" fmla="*/ 283 w 2124933"/>
                  <a:gd name="connsiteY6" fmla="*/ 324433 h 1158405"/>
                  <a:gd name="connsiteX0" fmla="*/ 283 w 2124933"/>
                  <a:gd name="connsiteY0" fmla="*/ 308970 h 1142942"/>
                  <a:gd name="connsiteX1" fmla="*/ 625820 w 2124933"/>
                  <a:gd name="connsiteY1" fmla="*/ 10303 h 1142942"/>
                  <a:gd name="connsiteX2" fmla="*/ 1435270 w 2124933"/>
                  <a:gd name="connsiteY2" fmla="*/ 36126 h 1142942"/>
                  <a:gd name="connsiteX3" fmla="*/ 2124919 w 2124933"/>
                  <a:gd name="connsiteY3" fmla="*/ 326900 h 1142942"/>
                  <a:gd name="connsiteX4" fmla="*/ 1452566 w 2124933"/>
                  <a:gd name="connsiteY4" fmla="*/ 1035112 h 1142942"/>
                  <a:gd name="connsiteX5" fmla="*/ 700165 w 2124933"/>
                  <a:gd name="connsiteY5" fmla="*/ 1070433 h 1142942"/>
                  <a:gd name="connsiteX6" fmla="*/ 283 w 2124933"/>
                  <a:gd name="connsiteY6" fmla="*/ 308970 h 1142942"/>
                  <a:gd name="connsiteX0" fmla="*/ 320 w 2124970"/>
                  <a:gd name="connsiteY0" fmla="*/ 305181 h 1139153"/>
                  <a:gd name="connsiteX1" fmla="*/ 625857 w 2124970"/>
                  <a:gd name="connsiteY1" fmla="*/ 6514 h 1139153"/>
                  <a:gd name="connsiteX2" fmla="*/ 1435307 w 2124970"/>
                  <a:gd name="connsiteY2" fmla="*/ 32337 h 1139153"/>
                  <a:gd name="connsiteX3" fmla="*/ 2124956 w 2124970"/>
                  <a:gd name="connsiteY3" fmla="*/ 323111 h 1139153"/>
                  <a:gd name="connsiteX4" fmla="*/ 1452603 w 2124970"/>
                  <a:gd name="connsiteY4" fmla="*/ 1031323 h 1139153"/>
                  <a:gd name="connsiteX5" fmla="*/ 700202 w 2124970"/>
                  <a:gd name="connsiteY5" fmla="*/ 1066644 h 1139153"/>
                  <a:gd name="connsiteX6" fmla="*/ 320 w 2124970"/>
                  <a:gd name="connsiteY6" fmla="*/ 305181 h 113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970" h="1139153">
                    <a:moveTo>
                      <a:pt x="320" y="305181"/>
                    </a:moveTo>
                    <a:cubicBezTo>
                      <a:pt x="-12071" y="128493"/>
                      <a:pt x="336707" y="-34980"/>
                      <a:pt x="625857" y="6514"/>
                    </a:cubicBezTo>
                    <a:cubicBezTo>
                      <a:pt x="915007" y="48008"/>
                      <a:pt x="1152133" y="83930"/>
                      <a:pt x="1435307" y="32337"/>
                    </a:cubicBezTo>
                    <a:cubicBezTo>
                      <a:pt x="1718481" y="-19256"/>
                      <a:pt x="2122073" y="156613"/>
                      <a:pt x="2124956" y="323111"/>
                    </a:cubicBezTo>
                    <a:cubicBezTo>
                      <a:pt x="2127839" y="489609"/>
                      <a:pt x="1688673" y="910300"/>
                      <a:pt x="1452603" y="1031323"/>
                    </a:cubicBezTo>
                    <a:cubicBezTo>
                      <a:pt x="1216533" y="1152346"/>
                      <a:pt x="945237" y="1181691"/>
                      <a:pt x="700202" y="1066644"/>
                    </a:cubicBezTo>
                    <a:cubicBezTo>
                      <a:pt x="455167" y="951597"/>
                      <a:pt x="12711" y="481869"/>
                      <a:pt x="320" y="305181"/>
                    </a:cubicBezTo>
                    <a:close/>
                  </a:path>
                </a:pathLst>
              </a:custGeom>
              <a:gradFill flip="none" rotWithShape="1">
                <a:gsLst>
                  <a:gs pos="52000">
                    <a:srgbClr val="FFCC99"/>
                  </a:gs>
                  <a:gs pos="16000">
                    <a:srgbClr val="CC6600"/>
                  </a:gs>
                  <a:gs pos="89000">
                    <a:srgbClr val="CC6600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morning" dir="t"/>
              </a:scene3d>
              <a:sp3d prstMaterial="flat">
                <a:bevelT w="355600" h="2921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5629673" y="4901037"/>
                <a:ext cx="2308937" cy="497945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48"/>
                  <a:gd name="connsiteY0" fmla="*/ 683809 h 1507795"/>
                  <a:gd name="connsiteX1" fmla="*/ 717181 w 2124648"/>
                  <a:gd name="connsiteY1" fmla="*/ 2492 h 1507795"/>
                  <a:gd name="connsiteX2" fmla="*/ 1465272 w 2124648"/>
                  <a:gd name="connsiteY2" fmla="*/ 463159 h 1507795"/>
                  <a:gd name="connsiteX3" fmla="*/ 2124640 w 2124648"/>
                  <a:gd name="connsiteY3" fmla="*/ 701739 h 1507795"/>
                  <a:gd name="connsiteX4" fmla="*/ 1452287 w 2124648"/>
                  <a:gd name="connsiteY4" fmla="*/ 1409951 h 1507795"/>
                  <a:gd name="connsiteX5" fmla="*/ 708216 w 2124648"/>
                  <a:gd name="connsiteY5" fmla="*/ 1427880 h 1507795"/>
                  <a:gd name="connsiteX6" fmla="*/ 4 w 2124648"/>
                  <a:gd name="connsiteY6" fmla="*/ 683809 h 1507795"/>
                  <a:gd name="connsiteX0" fmla="*/ 4 w 2124648"/>
                  <a:gd name="connsiteY0" fmla="*/ 279624 h 1103610"/>
                  <a:gd name="connsiteX1" fmla="*/ 717181 w 2124648"/>
                  <a:gd name="connsiteY1" fmla="*/ 15759 h 1103610"/>
                  <a:gd name="connsiteX2" fmla="*/ 1465272 w 2124648"/>
                  <a:gd name="connsiteY2" fmla="*/ 58974 h 1103610"/>
                  <a:gd name="connsiteX3" fmla="*/ 2124640 w 2124648"/>
                  <a:gd name="connsiteY3" fmla="*/ 297554 h 1103610"/>
                  <a:gd name="connsiteX4" fmla="*/ 1452287 w 2124648"/>
                  <a:gd name="connsiteY4" fmla="*/ 1005766 h 1103610"/>
                  <a:gd name="connsiteX5" fmla="*/ 708216 w 2124648"/>
                  <a:gd name="connsiteY5" fmla="*/ 1023695 h 1103610"/>
                  <a:gd name="connsiteX6" fmla="*/ 4 w 2124648"/>
                  <a:gd name="connsiteY6" fmla="*/ 279624 h 1103610"/>
                  <a:gd name="connsiteX0" fmla="*/ 4 w 2124648"/>
                  <a:gd name="connsiteY0" fmla="*/ 265287 h 1089273"/>
                  <a:gd name="connsiteX1" fmla="*/ 717181 w 2124648"/>
                  <a:gd name="connsiteY1" fmla="*/ 1422 h 1089273"/>
                  <a:gd name="connsiteX2" fmla="*/ 1465272 w 2124648"/>
                  <a:gd name="connsiteY2" fmla="*/ 44637 h 1089273"/>
                  <a:gd name="connsiteX3" fmla="*/ 2124640 w 2124648"/>
                  <a:gd name="connsiteY3" fmla="*/ 283217 h 1089273"/>
                  <a:gd name="connsiteX4" fmla="*/ 1452287 w 2124648"/>
                  <a:gd name="connsiteY4" fmla="*/ 991429 h 1089273"/>
                  <a:gd name="connsiteX5" fmla="*/ 708216 w 2124648"/>
                  <a:gd name="connsiteY5" fmla="*/ 1009358 h 1089273"/>
                  <a:gd name="connsiteX6" fmla="*/ 4 w 2124648"/>
                  <a:gd name="connsiteY6" fmla="*/ 265287 h 1089273"/>
                  <a:gd name="connsiteX0" fmla="*/ 4 w 2124648"/>
                  <a:gd name="connsiteY0" fmla="*/ 265287 h 1089273"/>
                  <a:gd name="connsiteX1" fmla="*/ 717181 w 2124648"/>
                  <a:gd name="connsiteY1" fmla="*/ 1422 h 1089273"/>
                  <a:gd name="connsiteX2" fmla="*/ 1465272 w 2124648"/>
                  <a:gd name="connsiteY2" fmla="*/ 44637 h 1089273"/>
                  <a:gd name="connsiteX3" fmla="*/ 2124640 w 2124648"/>
                  <a:gd name="connsiteY3" fmla="*/ 283217 h 1089273"/>
                  <a:gd name="connsiteX4" fmla="*/ 1452287 w 2124648"/>
                  <a:gd name="connsiteY4" fmla="*/ 991429 h 1089273"/>
                  <a:gd name="connsiteX5" fmla="*/ 708216 w 2124648"/>
                  <a:gd name="connsiteY5" fmla="*/ 1009358 h 1089273"/>
                  <a:gd name="connsiteX6" fmla="*/ 4 w 2124648"/>
                  <a:gd name="connsiteY6" fmla="*/ 265287 h 108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648" h="1089273">
                    <a:moveTo>
                      <a:pt x="4" y="265287"/>
                    </a:moveTo>
                    <a:cubicBezTo>
                      <a:pt x="1498" y="97298"/>
                      <a:pt x="465653" y="-13983"/>
                      <a:pt x="717181" y="1422"/>
                    </a:cubicBezTo>
                    <a:cubicBezTo>
                      <a:pt x="968709" y="16827"/>
                      <a:pt x="1230696" y="49852"/>
                      <a:pt x="1465272" y="44637"/>
                    </a:cubicBezTo>
                    <a:cubicBezTo>
                      <a:pt x="1699848" y="39422"/>
                      <a:pt x="2126804" y="125418"/>
                      <a:pt x="2124640" y="283217"/>
                    </a:cubicBezTo>
                    <a:cubicBezTo>
                      <a:pt x="2122476" y="441016"/>
                      <a:pt x="1688357" y="870406"/>
                      <a:pt x="1452287" y="991429"/>
                    </a:cubicBezTo>
                    <a:cubicBezTo>
                      <a:pt x="1216217" y="1112452"/>
                      <a:pt x="953251" y="1124405"/>
                      <a:pt x="708216" y="1009358"/>
                    </a:cubicBezTo>
                    <a:cubicBezTo>
                      <a:pt x="463181" y="894311"/>
                      <a:pt x="-1490" y="433276"/>
                      <a:pt x="4" y="265287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5629631" y="4948039"/>
                <a:ext cx="2308997" cy="416580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67"/>
                  <a:gd name="connsiteY0" fmla="*/ 684860 h 1508847"/>
                  <a:gd name="connsiteX1" fmla="*/ 717181 w 2124667"/>
                  <a:gd name="connsiteY1" fmla="*/ 3543 h 1508847"/>
                  <a:gd name="connsiteX2" fmla="*/ 1428688 w 2124667"/>
                  <a:gd name="connsiteY2" fmla="*/ 429656 h 1508847"/>
                  <a:gd name="connsiteX3" fmla="*/ 2124640 w 2124667"/>
                  <a:gd name="connsiteY3" fmla="*/ 702790 h 1508847"/>
                  <a:gd name="connsiteX4" fmla="*/ 1452287 w 2124667"/>
                  <a:gd name="connsiteY4" fmla="*/ 1411002 h 1508847"/>
                  <a:gd name="connsiteX5" fmla="*/ 708216 w 2124667"/>
                  <a:gd name="connsiteY5" fmla="*/ 1428931 h 1508847"/>
                  <a:gd name="connsiteX6" fmla="*/ 4 w 2124667"/>
                  <a:gd name="connsiteY6" fmla="*/ 684860 h 1508847"/>
                  <a:gd name="connsiteX0" fmla="*/ 42 w 2124704"/>
                  <a:gd name="connsiteY0" fmla="*/ 283589 h 1107576"/>
                  <a:gd name="connsiteX1" fmla="*/ 739169 w 2124704"/>
                  <a:gd name="connsiteY1" fmla="*/ 37348 h 1107576"/>
                  <a:gd name="connsiteX2" fmla="*/ 1428726 w 2124704"/>
                  <a:gd name="connsiteY2" fmla="*/ 28385 h 1107576"/>
                  <a:gd name="connsiteX3" fmla="*/ 2124678 w 2124704"/>
                  <a:gd name="connsiteY3" fmla="*/ 301519 h 1107576"/>
                  <a:gd name="connsiteX4" fmla="*/ 1452325 w 2124704"/>
                  <a:gd name="connsiteY4" fmla="*/ 1009731 h 1107576"/>
                  <a:gd name="connsiteX5" fmla="*/ 708254 w 2124704"/>
                  <a:gd name="connsiteY5" fmla="*/ 1027660 h 1107576"/>
                  <a:gd name="connsiteX6" fmla="*/ 42 w 2124704"/>
                  <a:gd name="connsiteY6" fmla="*/ 283589 h 1107576"/>
                  <a:gd name="connsiteX0" fmla="*/ 42 w 2124704"/>
                  <a:gd name="connsiteY0" fmla="*/ 261454 h 1085441"/>
                  <a:gd name="connsiteX1" fmla="*/ 739169 w 2124704"/>
                  <a:gd name="connsiteY1" fmla="*/ 15213 h 1085441"/>
                  <a:gd name="connsiteX2" fmla="*/ 1428726 w 2124704"/>
                  <a:gd name="connsiteY2" fmla="*/ 6250 h 1085441"/>
                  <a:gd name="connsiteX3" fmla="*/ 2124678 w 2124704"/>
                  <a:gd name="connsiteY3" fmla="*/ 279384 h 1085441"/>
                  <a:gd name="connsiteX4" fmla="*/ 1452325 w 2124704"/>
                  <a:gd name="connsiteY4" fmla="*/ 987596 h 1085441"/>
                  <a:gd name="connsiteX5" fmla="*/ 708254 w 2124704"/>
                  <a:gd name="connsiteY5" fmla="*/ 1005525 h 1085441"/>
                  <a:gd name="connsiteX6" fmla="*/ 42 w 2124704"/>
                  <a:gd name="connsiteY6" fmla="*/ 261454 h 10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704" h="1085441">
                    <a:moveTo>
                      <a:pt x="42" y="261454"/>
                    </a:moveTo>
                    <a:cubicBezTo>
                      <a:pt x="5195" y="96402"/>
                      <a:pt x="501055" y="57747"/>
                      <a:pt x="739169" y="15213"/>
                    </a:cubicBezTo>
                    <a:cubicBezTo>
                      <a:pt x="977283" y="-27321"/>
                      <a:pt x="1197808" y="45092"/>
                      <a:pt x="1428726" y="6250"/>
                    </a:cubicBezTo>
                    <a:cubicBezTo>
                      <a:pt x="1659644" y="-32592"/>
                      <a:pt x="2120745" y="115826"/>
                      <a:pt x="2124678" y="279384"/>
                    </a:cubicBezTo>
                    <a:cubicBezTo>
                      <a:pt x="2128611" y="442942"/>
                      <a:pt x="1688395" y="866573"/>
                      <a:pt x="1452325" y="987596"/>
                    </a:cubicBezTo>
                    <a:cubicBezTo>
                      <a:pt x="1216255" y="1108619"/>
                      <a:pt x="953289" y="1120572"/>
                      <a:pt x="708254" y="1005525"/>
                    </a:cubicBezTo>
                    <a:cubicBezTo>
                      <a:pt x="463219" y="890478"/>
                      <a:pt x="-5111" y="426506"/>
                      <a:pt x="42" y="261454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5629673" y="4970699"/>
                <a:ext cx="2308931" cy="311365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44"/>
                  <a:gd name="connsiteY0" fmla="*/ 681949 h 1505934"/>
                  <a:gd name="connsiteX1" fmla="*/ 717181 w 2124644"/>
                  <a:gd name="connsiteY1" fmla="*/ 632 h 1505934"/>
                  <a:gd name="connsiteX2" fmla="*/ 1443322 w 2124644"/>
                  <a:gd name="connsiteY2" fmla="*/ 561409 h 1505934"/>
                  <a:gd name="connsiteX3" fmla="*/ 2124640 w 2124644"/>
                  <a:gd name="connsiteY3" fmla="*/ 699879 h 1505934"/>
                  <a:gd name="connsiteX4" fmla="*/ 1452287 w 2124644"/>
                  <a:gd name="connsiteY4" fmla="*/ 1408091 h 1505934"/>
                  <a:gd name="connsiteX5" fmla="*/ 708216 w 2124644"/>
                  <a:gd name="connsiteY5" fmla="*/ 1426020 h 1505934"/>
                  <a:gd name="connsiteX6" fmla="*/ 4 w 2124644"/>
                  <a:gd name="connsiteY6" fmla="*/ 681949 h 1505934"/>
                  <a:gd name="connsiteX0" fmla="*/ 4 w 2124643"/>
                  <a:gd name="connsiteY0" fmla="*/ 132502 h 956487"/>
                  <a:gd name="connsiteX1" fmla="*/ 717181 w 2124643"/>
                  <a:gd name="connsiteY1" fmla="*/ 20929 h 956487"/>
                  <a:gd name="connsiteX2" fmla="*/ 1443322 w 2124643"/>
                  <a:gd name="connsiteY2" fmla="*/ 11962 h 956487"/>
                  <a:gd name="connsiteX3" fmla="*/ 2124640 w 2124643"/>
                  <a:gd name="connsiteY3" fmla="*/ 150432 h 956487"/>
                  <a:gd name="connsiteX4" fmla="*/ 1452287 w 2124643"/>
                  <a:gd name="connsiteY4" fmla="*/ 858644 h 956487"/>
                  <a:gd name="connsiteX5" fmla="*/ 708216 w 2124643"/>
                  <a:gd name="connsiteY5" fmla="*/ 876573 h 956487"/>
                  <a:gd name="connsiteX6" fmla="*/ 4 w 2124643"/>
                  <a:gd name="connsiteY6" fmla="*/ 132502 h 956487"/>
                  <a:gd name="connsiteX0" fmla="*/ 4 w 2124643"/>
                  <a:gd name="connsiteY0" fmla="*/ 163189 h 987174"/>
                  <a:gd name="connsiteX1" fmla="*/ 717181 w 2124643"/>
                  <a:gd name="connsiteY1" fmla="*/ 51616 h 987174"/>
                  <a:gd name="connsiteX2" fmla="*/ 1443322 w 2124643"/>
                  <a:gd name="connsiteY2" fmla="*/ 42649 h 987174"/>
                  <a:gd name="connsiteX3" fmla="*/ 2124640 w 2124643"/>
                  <a:gd name="connsiteY3" fmla="*/ 181119 h 987174"/>
                  <a:gd name="connsiteX4" fmla="*/ 1452287 w 2124643"/>
                  <a:gd name="connsiteY4" fmla="*/ 889331 h 987174"/>
                  <a:gd name="connsiteX5" fmla="*/ 708216 w 2124643"/>
                  <a:gd name="connsiteY5" fmla="*/ 907260 h 987174"/>
                  <a:gd name="connsiteX6" fmla="*/ 4 w 2124643"/>
                  <a:gd name="connsiteY6" fmla="*/ 163189 h 987174"/>
                  <a:gd name="connsiteX0" fmla="*/ 4 w 2124643"/>
                  <a:gd name="connsiteY0" fmla="*/ 190131 h 1014116"/>
                  <a:gd name="connsiteX1" fmla="*/ 717181 w 2124643"/>
                  <a:gd name="connsiteY1" fmla="*/ 78558 h 1014116"/>
                  <a:gd name="connsiteX2" fmla="*/ 1443322 w 2124643"/>
                  <a:gd name="connsiteY2" fmla="*/ 69591 h 1014116"/>
                  <a:gd name="connsiteX3" fmla="*/ 2124640 w 2124643"/>
                  <a:gd name="connsiteY3" fmla="*/ 208061 h 1014116"/>
                  <a:gd name="connsiteX4" fmla="*/ 1452287 w 2124643"/>
                  <a:gd name="connsiteY4" fmla="*/ 916273 h 1014116"/>
                  <a:gd name="connsiteX5" fmla="*/ 708216 w 2124643"/>
                  <a:gd name="connsiteY5" fmla="*/ 934202 h 1014116"/>
                  <a:gd name="connsiteX6" fmla="*/ 4 w 2124643"/>
                  <a:gd name="connsiteY6" fmla="*/ 190131 h 101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643" h="1014116">
                    <a:moveTo>
                      <a:pt x="4" y="190131"/>
                    </a:moveTo>
                    <a:cubicBezTo>
                      <a:pt x="1498" y="47524"/>
                      <a:pt x="476628" y="176339"/>
                      <a:pt x="717181" y="78558"/>
                    </a:cubicBezTo>
                    <a:cubicBezTo>
                      <a:pt x="957734" y="-19223"/>
                      <a:pt x="1201430" y="-29684"/>
                      <a:pt x="1443322" y="69591"/>
                    </a:cubicBezTo>
                    <a:cubicBezTo>
                      <a:pt x="1685214" y="168866"/>
                      <a:pt x="2123146" y="66947"/>
                      <a:pt x="2124640" y="208061"/>
                    </a:cubicBezTo>
                    <a:cubicBezTo>
                      <a:pt x="2126134" y="349175"/>
                      <a:pt x="1688357" y="795250"/>
                      <a:pt x="1452287" y="916273"/>
                    </a:cubicBezTo>
                    <a:cubicBezTo>
                      <a:pt x="1216217" y="1037296"/>
                      <a:pt x="953251" y="1049249"/>
                      <a:pt x="708216" y="934202"/>
                    </a:cubicBezTo>
                    <a:cubicBezTo>
                      <a:pt x="463181" y="819155"/>
                      <a:pt x="-1490" y="332738"/>
                      <a:pt x="4" y="190131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5629675" y="5025114"/>
                <a:ext cx="2308939" cy="175299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44"/>
                  <a:gd name="connsiteY0" fmla="*/ 682971 h 1506957"/>
                  <a:gd name="connsiteX1" fmla="*/ 717181 w 2124644"/>
                  <a:gd name="connsiteY1" fmla="*/ 1654 h 1506957"/>
                  <a:gd name="connsiteX2" fmla="*/ 1443322 w 2124644"/>
                  <a:gd name="connsiteY2" fmla="*/ 497686 h 1506957"/>
                  <a:gd name="connsiteX3" fmla="*/ 2124640 w 2124644"/>
                  <a:gd name="connsiteY3" fmla="*/ 700901 h 1506957"/>
                  <a:gd name="connsiteX4" fmla="*/ 1452287 w 2124644"/>
                  <a:gd name="connsiteY4" fmla="*/ 1409113 h 1506957"/>
                  <a:gd name="connsiteX5" fmla="*/ 708216 w 2124644"/>
                  <a:gd name="connsiteY5" fmla="*/ 1427042 h 1506957"/>
                  <a:gd name="connsiteX6" fmla="*/ 4 w 2124644"/>
                  <a:gd name="connsiteY6" fmla="*/ 682971 h 1506957"/>
                  <a:gd name="connsiteX0" fmla="*/ 2 w 2124641"/>
                  <a:gd name="connsiteY0" fmla="*/ 188446 h 1012432"/>
                  <a:gd name="connsiteX1" fmla="*/ 702545 w 2124641"/>
                  <a:gd name="connsiteY1" fmla="*/ 89820 h 1012432"/>
                  <a:gd name="connsiteX2" fmla="*/ 1443320 w 2124641"/>
                  <a:gd name="connsiteY2" fmla="*/ 3161 h 1012432"/>
                  <a:gd name="connsiteX3" fmla="*/ 2124638 w 2124641"/>
                  <a:gd name="connsiteY3" fmla="*/ 206376 h 1012432"/>
                  <a:gd name="connsiteX4" fmla="*/ 1452285 w 2124641"/>
                  <a:gd name="connsiteY4" fmla="*/ 914588 h 1012432"/>
                  <a:gd name="connsiteX5" fmla="*/ 708214 w 2124641"/>
                  <a:gd name="connsiteY5" fmla="*/ 932517 h 1012432"/>
                  <a:gd name="connsiteX6" fmla="*/ 2 w 2124641"/>
                  <a:gd name="connsiteY6" fmla="*/ 188446 h 1012432"/>
                  <a:gd name="connsiteX0" fmla="*/ 2 w 2124650"/>
                  <a:gd name="connsiteY0" fmla="*/ 110820 h 934806"/>
                  <a:gd name="connsiteX1" fmla="*/ 702545 w 2124650"/>
                  <a:gd name="connsiteY1" fmla="*/ 12194 h 934806"/>
                  <a:gd name="connsiteX2" fmla="*/ 1436003 w 2124650"/>
                  <a:gd name="connsiteY2" fmla="*/ 197457 h 934806"/>
                  <a:gd name="connsiteX3" fmla="*/ 2124638 w 2124650"/>
                  <a:gd name="connsiteY3" fmla="*/ 128750 h 934806"/>
                  <a:gd name="connsiteX4" fmla="*/ 1452285 w 2124650"/>
                  <a:gd name="connsiteY4" fmla="*/ 836962 h 934806"/>
                  <a:gd name="connsiteX5" fmla="*/ 708214 w 2124650"/>
                  <a:gd name="connsiteY5" fmla="*/ 854891 h 934806"/>
                  <a:gd name="connsiteX6" fmla="*/ 2 w 2124650"/>
                  <a:gd name="connsiteY6" fmla="*/ 110820 h 934806"/>
                  <a:gd name="connsiteX0" fmla="*/ 2 w 2124650"/>
                  <a:gd name="connsiteY0" fmla="*/ 26560 h 850546"/>
                  <a:gd name="connsiteX1" fmla="*/ 702545 w 2124650"/>
                  <a:gd name="connsiteY1" fmla="*/ 161012 h 850546"/>
                  <a:gd name="connsiteX2" fmla="*/ 1436003 w 2124650"/>
                  <a:gd name="connsiteY2" fmla="*/ 113197 h 850546"/>
                  <a:gd name="connsiteX3" fmla="*/ 2124638 w 2124650"/>
                  <a:gd name="connsiteY3" fmla="*/ 44490 h 850546"/>
                  <a:gd name="connsiteX4" fmla="*/ 1452285 w 2124650"/>
                  <a:gd name="connsiteY4" fmla="*/ 752702 h 850546"/>
                  <a:gd name="connsiteX5" fmla="*/ 708214 w 2124650"/>
                  <a:gd name="connsiteY5" fmla="*/ 770631 h 850546"/>
                  <a:gd name="connsiteX6" fmla="*/ 2 w 2124650"/>
                  <a:gd name="connsiteY6" fmla="*/ 26560 h 850546"/>
                  <a:gd name="connsiteX0" fmla="*/ 2 w 2124650"/>
                  <a:gd name="connsiteY0" fmla="*/ 19031 h 843017"/>
                  <a:gd name="connsiteX1" fmla="*/ 702545 w 2124650"/>
                  <a:gd name="connsiteY1" fmla="*/ 153483 h 843017"/>
                  <a:gd name="connsiteX2" fmla="*/ 1436003 w 2124650"/>
                  <a:gd name="connsiteY2" fmla="*/ 105668 h 843017"/>
                  <a:gd name="connsiteX3" fmla="*/ 2124638 w 2124650"/>
                  <a:gd name="connsiteY3" fmla="*/ 36961 h 843017"/>
                  <a:gd name="connsiteX4" fmla="*/ 1452285 w 2124650"/>
                  <a:gd name="connsiteY4" fmla="*/ 745173 h 843017"/>
                  <a:gd name="connsiteX5" fmla="*/ 708214 w 2124650"/>
                  <a:gd name="connsiteY5" fmla="*/ 763102 h 843017"/>
                  <a:gd name="connsiteX6" fmla="*/ 2 w 2124650"/>
                  <a:gd name="connsiteY6" fmla="*/ 19031 h 843017"/>
                  <a:gd name="connsiteX0" fmla="*/ 2 w 2124650"/>
                  <a:gd name="connsiteY0" fmla="*/ 16515 h 840501"/>
                  <a:gd name="connsiteX1" fmla="*/ 702545 w 2124650"/>
                  <a:gd name="connsiteY1" fmla="*/ 150967 h 840501"/>
                  <a:gd name="connsiteX2" fmla="*/ 1436003 w 2124650"/>
                  <a:gd name="connsiteY2" fmla="*/ 103152 h 840501"/>
                  <a:gd name="connsiteX3" fmla="*/ 2124638 w 2124650"/>
                  <a:gd name="connsiteY3" fmla="*/ 34445 h 840501"/>
                  <a:gd name="connsiteX4" fmla="*/ 1452285 w 2124650"/>
                  <a:gd name="connsiteY4" fmla="*/ 742657 h 840501"/>
                  <a:gd name="connsiteX5" fmla="*/ 708214 w 2124650"/>
                  <a:gd name="connsiteY5" fmla="*/ 760586 h 840501"/>
                  <a:gd name="connsiteX6" fmla="*/ 2 w 2124650"/>
                  <a:gd name="connsiteY6" fmla="*/ 16515 h 840501"/>
                  <a:gd name="connsiteX0" fmla="*/ 2 w 2124650"/>
                  <a:gd name="connsiteY0" fmla="*/ 32437 h 856423"/>
                  <a:gd name="connsiteX1" fmla="*/ 702545 w 2124650"/>
                  <a:gd name="connsiteY1" fmla="*/ 166889 h 856423"/>
                  <a:gd name="connsiteX2" fmla="*/ 1436003 w 2124650"/>
                  <a:gd name="connsiteY2" fmla="*/ 119074 h 856423"/>
                  <a:gd name="connsiteX3" fmla="*/ 2124638 w 2124650"/>
                  <a:gd name="connsiteY3" fmla="*/ 50367 h 856423"/>
                  <a:gd name="connsiteX4" fmla="*/ 1452285 w 2124650"/>
                  <a:gd name="connsiteY4" fmla="*/ 758579 h 856423"/>
                  <a:gd name="connsiteX5" fmla="*/ 708214 w 2124650"/>
                  <a:gd name="connsiteY5" fmla="*/ 776508 h 856423"/>
                  <a:gd name="connsiteX6" fmla="*/ 2 w 2124650"/>
                  <a:gd name="connsiteY6" fmla="*/ 32437 h 856423"/>
                  <a:gd name="connsiteX0" fmla="*/ 2 w 2124650"/>
                  <a:gd name="connsiteY0" fmla="*/ 32437 h 856423"/>
                  <a:gd name="connsiteX1" fmla="*/ 702545 w 2124650"/>
                  <a:gd name="connsiteY1" fmla="*/ 166889 h 856423"/>
                  <a:gd name="connsiteX2" fmla="*/ 1436003 w 2124650"/>
                  <a:gd name="connsiteY2" fmla="*/ 119074 h 856423"/>
                  <a:gd name="connsiteX3" fmla="*/ 2124638 w 2124650"/>
                  <a:gd name="connsiteY3" fmla="*/ 50367 h 856423"/>
                  <a:gd name="connsiteX4" fmla="*/ 1452285 w 2124650"/>
                  <a:gd name="connsiteY4" fmla="*/ 758579 h 856423"/>
                  <a:gd name="connsiteX5" fmla="*/ 708214 w 2124650"/>
                  <a:gd name="connsiteY5" fmla="*/ 776508 h 856423"/>
                  <a:gd name="connsiteX6" fmla="*/ 2 w 2124650"/>
                  <a:gd name="connsiteY6" fmla="*/ 32437 h 856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650" h="856423">
                    <a:moveTo>
                      <a:pt x="2" y="32437"/>
                    </a:moveTo>
                    <a:cubicBezTo>
                      <a:pt x="-943" y="-69166"/>
                      <a:pt x="436109" y="105132"/>
                      <a:pt x="702545" y="166889"/>
                    </a:cubicBezTo>
                    <a:cubicBezTo>
                      <a:pt x="968981" y="228646"/>
                      <a:pt x="1191517" y="212705"/>
                      <a:pt x="1436003" y="119074"/>
                    </a:cubicBezTo>
                    <a:cubicBezTo>
                      <a:pt x="1680489" y="25443"/>
                      <a:pt x="2121924" y="-56217"/>
                      <a:pt x="2124638" y="50367"/>
                    </a:cubicBezTo>
                    <a:cubicBezTo>
                      <a:pt x="2127352" y="156951"/>
                      <a:pt x="1688355" y="637556"/>
                      <a:pt x="1452285" y="758579"/>
                    </a:cubicBezTo>
                    <a:cubicBezTo>
                      <a:pt x="1216215" y="879602"/>
                      <a:pt x="953249" y="891555"/>
                      <a:pt x="708214" y="776508"/>
                    </a:cubicBezTo>
                    <a:cubicBezTo>
                      <a:pt x="463179" y="661461"/>
                      <a:pt x="947" y="134040"/>
                      <a:pt x="2" y="32437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0" name="Freeform 19"/>
              <p:cNvSpPr/>
              <p:nvPr/>
            </p:nvSpPr>
            <p:spPr bwMode="auto">
              <a:xfrm>
                <a:off x="5628054" y="4951855"/>
                <a:ext cx="2312171" cy="170498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7624" h="1665941">
                    <a:moveTo>
                      <a:pt x="1494" y="806823"/>
                    </a:moveTo>
                    <a:cubicBezTo>
                      <a:pt x="2988" y="569258"/>
                      <a:pt x="478118" y="240553"/>
                      <a:pt x="718671" y="125506"/>
                    </a:cubicBezTo>
                    <a:cubicBezTo>
                      <a:pt x="959224" y="10459"/>
                      <a:pt x="1210236" y="0"/>
                      <a:pt x="1444812" y="116541"/>
                    </a:cubicBezTo>
                    <a:cubicBezTo>
                      <a:pt x="1679388" y="233082"/>
                      <a:pt x="2124636" y="588682"/>
                      <a:pt x="2126130" y="824753"/>
                    </a:cubicBezTo>
                    <a:cubicBezTo>
                      <a:pt x="2127624" y="1060824"/>
                      <a:pt x="1689847" y="1411942"/>
                      <a:pt x="1453777" y="1532965"/>
                    </a:cubicBezTo>
                    <a:cubicBezTo>
                      <a:pt x="1217707" y="1653988"/>
                      <a:pt x="954741" y="1665941"/>
                      <a:pt x="709706" y="1550894"/>
                    </a:cubicBezTo>
                    <a:cubicBezTo>
                      <a:pt x="464671" y="1435847"/>
                      <a:pt x="0" y="1044388"/>
                      <a:pt x="1494" y="806823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4" name="Freeform 3"/>
            <p:cNvSpPr/>
            <p:nvPr/>
          </p:nvSpPr>
          <p:spPr bwMode="auto">
            <a:xfrm rot="20993064">
              <a:off x="2193506" y="2067063"/>
              <a:ext cx="197820" cy="855033"/>
            </a:xfrm>
            <a:custGeom>
              <a:avLst/>
              <a:gdLst>
                <a:gd name="connsiteX0" fmla="*/ 411414 w 716683"/>
                <a:gd name="connsiteY0" fmla="*/ 44590 h 2710672"/>
                <a:gd name="connsiteX1" fmla="*/ 477515 w 716683"/>
                <a:gd name="connsiteY1" fmla="*/ 99675 h 2710672"/>
                <a:gd name="connsiteX2" fmla="*/ 488532 w 716683"/>
                <a:gd name="connsiteY2" fmla="*/ 286962 h 2710672"/>
                <a:gd name="connsiteX3" fmla="*/ 411414 w 716683"/>
                <a:gd name="connsiteY3" fmla="*/ 639501 h 2710672"/>
                <a:gd name="connsiteX4" fmla="*/ 444464 w 716683"/>
                <a:gd name="connsiteY4" fmla="*/ 1146277 h 2710672"/>
                <a:gd name="connsiteX5" fmla="*/ 477515 w 716683"/>
                <a:gd name="connsiteY5" fmla="*/ 1708137 h 2710672"/>
                <a:gd name="connsiteX6" fmla="*/ 609717 w 716683"/>
                <a:gd name="connsiteY6" fmla="*/ 2314065 h 2710672"/>
                <a:gd name="connsiteX7" fmla="*/ 708869 w 716683"/>
                <a:gd name="connsiteY7" fmla="*/ 2512369 h 2710672"/>
                <a:gd name="connsiteX8" fmla="*/ 697852 w 716683"/>
                <a:gd name="connsiteY8" fmla="*/ 2666605 h 2710672"/>
                <a:gd name="connsiteX9" fmla="*/ 598700 w 716683"/>
                <a:gd name="connsiteY9" fmla="*/ 2710672 h 2710672"/>
                <a:gd name="connsiteX10" fmla="*/ 466498 w 716683"/>
                <a:gd name="connsiteY10" fmla="*/ 2666605 h 2710672"/>
                <a:gd name="connsiteX11" fmla="*/ 345312 w 716683"/>
                <a:gd name="connsiteY11" fmla="*/ 2666605 h 2710672"/>
                <a:gd name="connsiteX12" fmla="*/ 257178 w 716683"/>
                <a:gd name="connsiteY12" fmla="*/ 2666605 h 2710672"/>
                <a:gd name="connsiteX13" fmla="*/ 235144 w 716683"/>
                <a:gd name="connsiteY13" fmla="*/ 2556436 h 2710672"/>
                <a:gd name="connsiteX14" fmla="*/ 334296 w 716683"/>
                <a:gd name="connsiteY14" fmla="*/ 2391183 h 2710672"/>
                <a:gd name="connsiteX15" fmla="*/ 345312 w 716683"/>
                <a:gd name="connsiteY15" fmla="*/ 2016610 h 2710672"/>
                <a:gd name="connsiteX16" fmla="*/ 301245 w 716683"/>
                <a:gd name="connsiteY16" fmla="*/ 1553901 h 2710672"/>
                <a:gd name="connsiteX17" fmla="*/ 257178 w 716683"/>
                <a:gd name="connsiteY17" fmla="*/ 992041 h 2710672"/>
                <a:gd name="connsiteX18" fmla="*/ 213110 w 716683"/>
                <a:gd name="connsiteY18" fmla="*/ 595434 h 2710672"/>
                <a:gd name="connsiteX19" fmla="*/ 158026 w 716683"/>
                <a:gd name="connsiteY19" fmla="*/ 430181 h 2710672"/>
                <a:gd name="connsiteX20" fmla="*/ 47857 w 716683"/>
                <a:gd name="connsiteY20" fmla="*/ 342046 h 2710672"/>
                <a:gd name="connsiteX21" fmla="*/ 3790 w 716683"/>
                <a:gd name="connsiteY21" fmla="*/ 297978 h 2710672"/>
                <a:gd name="connsiteX22" fmla="*/ 14806 w 716683"/>
                <a:gd name="connsiteY22" fmla="*/ 165776 h 2710672"/>
                <a:gd name="connsiteX23" fmla="*/ 113958 w 716683"/>
                <a:gd name="connsiteY23" fmla="*/ 44590 h 2710672"/>
                <a:gd name="connsiteX24" fmla="*/ 224127 w 716683"/>
                <a:gd name="connsiteY24" fmla="*/ 523 h 2710672"/>
                <a:gd name="connsiteX25" fmla="*/ 345312 w 716683"/>
                <a:gd name="connsiteY25" fmla="*/ 22557 h 2710672"/>
                <a:gd name="connsiteX26" fmla="*/ 411414 w 716683"/>
                <a:gd name="connsiteY26" fmla="*/ 44590 h 271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16683" h="2710672">
                  <a:moveTo>
                    <a:pt x="411414" y="44590"/>
                  </a:moveTo>
                  <a:cubicBezTo>
                    <a:pt x="433448" y="57443"/>
                    <a:pt x="464662" y="59280"/>
                    <a:pt x="477515" y="99675"/>
                  </a:cubicBezTo>
                  <a:cubicBezTo>
                    <a:pt x="490368" y="140070"/>
                    <a:pt x="499549" y="196991"/>
                    <a:pt x="488532" y="286962"/>
                  </a:cubicBezTo>
                  <a:cubicBezTo>
                    <a:pt x="477515" y="376933"/>
                    <a:pt x="418759" y="496282"/>
                    <a:pt x="411414" y="639501"/>
                  </a:cubicBezTo>
                  <a:cubicBezTo>
                    <a:pt x="404069" y="782720"/>
                    <a:pt x="433447" y="968171"/>
                    <a:pt x="444464" y="1146277"/>
                  </a:cubicBezTo>
                  <a:cubicBezTo>
                    <a:pt x="455481" y="1324383"/>
                    <a:pt x="449973" y="1513506"/>
                    <a:pt x="477515" y="1708137"/>
                  </a:cubicBezTo>
                  <a:cubicBezTo>
                    <a:pt x="505057" y="1902768"/>
                    <a:pt x="571158" y="2180027"/>
                    <a:pt x="609717" y="2314065"/>
                  </a:cubicBezTo>
                  <a:cubicBezTo>
                    <a:pt x="648276" y="2448103"/>
                    <a:pt x="694180" y="2453612"/>
                    <a:pt x="708869" y="2512369"/>
                  </a:cubicBezTo>
                  <a:cubicBezTo>
                    <a:pt x="723558" y="2571126"/>
                    <a:pt x="716213" y="2633555"/>
                    <a:pt x="697852" y="2666605"/>
                  </a:cubicBezTo>
                  <a:cubicBezTo>
                    <a:pt x="679491" y="2699655"/>
                    <a:pt x="637259" y="2710672"/>
                    <a:pt x="598700" y="2710672"/>
                  </a:cubicBezTo>
                  <a:cubicBezTo>
                    <a:pt x="560141" y="2710672"/>
                    <a:pt x="508729" y="2673950"/>
                    <a:pt x="466498" y="2666605"/>
                  </a:cubicBezTo>
                  <a:cubicBezTo>
                    <a:pt x="424267" y="2659260"/>
                    <a:pt x="345312" y="2666605"/>
                    <a:pt x="345312" y="2666605"/>
                  </a:cubicBezTo>
                  <a:cubicBezTo>
                    <a:pt x="310425" y="2666605"/>
                    <a:pt x="275539" y="2684966"/>
                    <a:pt x="257178" y="2666605"/>
                  </a:cubicBezTo>
                  <a:cubicBezTo>
                    <a:pt x="238817" y="2648244"/>
                    <a:pt x="222291" y="2602340"/>
                    <a:pt x="235144" y="2556436"/>
                  </a:cubicBezTo>
                  <a:cubicBezTo>
                    <a:pt x="247997" y="2510532"/>
                    <a:pt x="315935" y="2481154"/>
                    <a:pt x="334296" y="2391183"/>
                  </a:cubicBezTo>
                  <a:cubicBezTo>
                    <a:pt x="352657" y="2301212"/>
                    <a:pt x="350821" y="2156157"/>
                    <a:pt x="345312" y="2016610"/>
                  </a:cubicBezTo>
                  <a:cubicBezTo>
                    <a:pt x="339803" y="1877063"/>
                    <a:pt x="315934" y="1724663"/>
                    <a:pt x="301245" y="1553901"/>
                  </a:cubicBezTo>
                  <a:cubicBezTo>
                    <a:pt x="286556" y="1383140"/>
                    <a:pt x="271867" y="1151785"/>
                    <a:pt x="257178" y="992041"/>
                  </a:cubicBezTo>
                  <a:cubicBezTo>
                    <a:pt x="242489" y="832297"/>
                    <a:pt x="229635" y="689077"/>
                    <a:pt x="213110" y="595434"/>
                  </a:cubicBezTo>
                  <a:cubicBezTo>
                    <a:pt x="196585" y="501791"/>
                    <a:pt x="185568" y="472412"/>
                    <a:pt x="158026" y="430181"/>
                  </a:cubicBezTo>
                  <a:cubicBezTo>
                    <a:pt x="130484" y="387950"/>
                    <a:pt x="73563" y="364080"/>
                    <a:pt x="47857" y="342046"/>
                  </a:cubicBezTo>
                  <a:cubicBezTo>
                    <a:pt x="22151" y="320012"/>
                    <a:pt x="9299" y="327356"/>
                    <a:pt x="3790" y="297978"/>
                  </a:cubicBezTo>
                  <a:cubicBezTo>
                    <a:pt x="-1719" y="268600"/>
                    <a:pt x="-3555" y="208007"/>
                    <a:pt x="14806" y="165776"/>
                  </a:cubicBezTo>
                  <a:cubicBezTo>
                    <a:pt x="33167" y="123545"/>
                    <a:pt x="79071" y="72132"/>
                    <a:pt x="113958" y="44590"/>
                  </a:cubicBezTo>
                  <a:cubicBezTo>
                    <a:pt x="148845" y="17048"/>
                    <a:pt x="185568" y="4195"/>
                    <a:pt x="224127" y="523"/>
                  </a:cubicBezTo>
                  <a:cubicBezTo>
                    <a:pt x="262686" y="-3149"/>
                    <a:pt x="310425" y="13376"/>
                    <a:pt x="345312" y="22557"/>
                  </a:cubicBezTo>
                  <a:cubicBezTo>
                    <a:pt x="380199" y="31738"/>
                    <a:pt x="389380" y="31737"/>
                    <a:pt x="411414" y="44590"/>
                  </a:cubicBezTo>
                  <a:close/>
                </a:path>
              </a:pathLst>
            </a:custGeom>
            <a:gradFill>
              <a:gsLst>
                <a:gs pos="51000">
                  <a:schemeClr val="bg1">
                    <a:lumMod val="85000"/>
                  </a:schemeClr>
                </a:gs>
                <a:gs pos="9000">
                  <a:schemeClr val="bg1">
                    <a:lumMod val="75000"/>
                  </a:schemeClr>
                </a:gs>
                <a:gs pos="83000">
                  <a:schemeClr val="bg1">
                    <a:lumMod val="5000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50800" h="444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 rot="4356999">
              <a:off x="2073910" y="2465816"/>
              <a:ext cx="483385" cy="201096"/>
              <a:chOff x="3443196" y="4187282"/>
              <a:chExt cx="2640972" cy="1124616"/>
            </a:xfrm>
          </p:grpSpPr>
          <p:sp>
            <p:nvSpPr>
              <p:cNvPr id="8" name="Freeform 7"/>
              <p:cNvSpPr/>
              <p:nvPr/>
            </p:nvSpPr>
            <p:spPr bwMode="auto">
              <a:xfrm>
                <a:off x="3443196" y="4187282"/>
                <a:ext cx="2640972" cy="1124616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7624" h="1665941">
                    <a:moveTo>
                      <a:pt x="1494" y="806823"/>
                    </a:moveTo>
                    <a:cubicBezTo>
                      <a:pt x="2988" y="569258"/>
                      <a:pt x="478118" y="240553"/>
                      <a:pt x="718671" y="125506"/>
                    </a:cubicBezTo>
                    <a:cubicBezTo>
                      <a:pt x="959224" y="10459"/>
                      <a:pt x="1210236" y="0"/>
                      <a:pt x="1444812" y="116541"/>
                    </a:cubicBezTo>
                    <a:cubicBezTo>
                      <a:pt x="1679388" y="233082"/>
                      <a:pt x="2124636" y="588682"/>
                      <a:pt x="2126130" y="824753"/>
                    </a:cubicBezTo>
                    <a:cubicBezTo>
                      <a:pt x="2127624" y="1060824"/>
                      <a:pt x="1689847" y="1411942"/>
                      <a:pt x="1453777" y="1532965"/>
                    </a:cubicBezTo>
                    <a:cubicBezTo>
                      <a:pt x="1217707" y="1653988"/>
                      <a:pt x="954741" y="1665941"/>
                      <a:pt x="709706" y="1550894"/>
                    </a:cubicBezTo>
                    <a:cubicBezTo>
                      <a:pt x="464671" y="1435847"/>
                      <a:pt x="0" y="1044388"/>
                      <a:pt x="1494" y="806823"/>
                    </a:cubicBezTo>
                    <a:close/>
                  </a:path>
                </a:pathLst>
              </a:custGeom>
              <a:gradFill flip="none" rotWithShape="1">
                <a:gsLst>
                  <a:gs pos="52000">
                    <a:srgbClr val="FFCC99"/>
                  </a:gs>
                  <a:gs pos="16000">
                    <a:srgbClr val="CC6600"/>
                  </a:gs>
                  <a:gs pos="89000">
                    <a:srgbClr val="CC6600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morning" dir="t"/>
              </a:scene3d>
              <a:sp3d prstMaterial="flat">
                <a:bevelT w="355600" h="2921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443196" y="4241526"/>
                <a:ext cx="2640972" cy="987674"/>
                <a:chOff x="3443196" y="3106033"/>
                <a:chExt cx="2640972" cy="987674"/>
              </a:xfrm>
            </p:grpSpPr>
            <p:sp>
              <p:nvSpPr>
                <p:cNvPr id="10" name="Freeform 9"/>
                <p:cNvSpPr/>
                <p:nvPr/>
              </p:nvSpPr>
              <p:spPr bwMode="auto">
                <a:xfrm>
                  <a:off x="3443196" y="3106033"/>
                  <a:ext cx="2640972" cy="987674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1" name="Freeform 10"/>
                <p:cNvSpPr/>
                <p:nvPr/>
              </p:nvSpPr>
              <p:spPr bwMode="auto">
                <a:xfrm>
                  <a:off x="3443196" y="3216594"/>
                  <a:ext cx="2640972" cy="829203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2" name="Freeform 11"/>
                <p:cNvSpPr/>
                <p:nvPr/>
              </p:nvSpPr>
              <p:spPr bwMode="auto">
                <a:xfrm>
                  <a:off x="3443196" y="3271874"/>
                  <a:ext cx="2640972" cy="663362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" name="Freeform 12"/>
                <p:cNvSpPr/>
                <p:nvPr/>
              </p:nvSpPr>
              <p:spPr bwMode="auto">
                <a:xfrm>
                  <a:off x="3443196" y="3382434"/>
                  <a:ext cx="2640972" cy="442242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4" name="Freeform 13"/>
                <p:cNvSpPr/>
                <p:nvPr/>
              </p:nvSpPr>
              <p:spPr bwMode="auto">
                <a:xfrm>
                  <a:off x="3443196" y="3492995"/>
                  <a:ext cx="2640972" cy="221121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sp>
          <p:nvSpPr>
            <p:cNvPr id="6" name="Freeform 5"/>
            <p:cNvSpPr/>
            <p:nvPr/>
          </p:nvSpPr>
          <p:spPr bwMode="auto">
            <a:xfrm rot="14159812">
              <a:off x="2126321" y="2289325"/>
              <a:ext cx="182219" cy="119237"/>
            </a:xfrm>
            <a:custGeom>
              <a:avLst/>
              <a:gdLst>
                <a:gd name="connsiteX0" fmla="*/ 18981 w 182219"/>
                <a:gd name="connsiteY0" fmla="*/ 23 h 119237"/>
                <a:gd name="connsiteX1" fmla="*/ 33612 w 182219"/>
                <a:gd name="connsiteY1" fmla="*/ 65860 h 119237"/>
                <a:gd name="connsiteX2" fmla="*/ 4351 w 182219"/>
                <a:gd name="connsiteY2" fmla="*/ 117066 h 119237"/>
                <a:gd name="connsiteX3" fmla="*/ 143340 w 182219"/>
                <a:gd name="connsiteY3" fmla="*/ 109751 h 119237"/>
                <a:gd name="connsiteX4" fmla="*/ 179916 w 182219"/>
                <a:gd name="connsiteY4" fmla="*/ 109751 h 119237"/>
                <a:gd name="connsiteX5" fmla="*/ 92133 w 182219"/>
                <a:gd name="connsiteY5" fmla="*/ 73175 h 119237"/>
                <a:gd name="connsiteX6" fmla="*/ 18981 w 182219"/>
                <a:gd name="connsiteY6" fmla="*/ 23 h 11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219" h="119237">
                  <a:moveTo>
                    <a:pt x="18981" y="23"/>
                  </a:moveTo>
                  <a:cubicBezTo>
                    <a:pt x="9228" y="-1196"/>
                    <a:pt x="36050" y="46353"/>
                    <a:pt x="33612" y="65860"/>
                  </a:cubicBezTo>
                  <a:cubicBezTo>
                    <a:pt x="31174" y="85367"/>
                    <a:pt x="-13937" y="109751"/>
                    <a:pt x="4351" y="117066"/>
                  </a:cubicBezTo>
                  <a:cubicBezTo>
                    <a:pt x="22639" y="124381"/>
                    <a:pt x="114079" y="110970"/>
                    <a:pt x="143340" y="109751"/>
                  </a:cubicBezTo>
                  <a:cubicBezTo>
                    <a:pt x="172601" y="108532"/>
                    <a:pt x="188451" y="115847"/>
                    <a:pt x="179916" y="109751"/>
                  </a:cubicBezTo>
                  <a:cubicBezTo>
                    <a:pt x="171381" y="103655"/>
                    <a:pt x="120175" y="86586"/>
                    <a:pt x="92133" y="73175"/>
                  </a:cubicBezTo>
                  <a:cubicBezTo>
                    <a:pt x="64091" y="59764"/>
                    <a:pt x="28734" y="1242"/>
                    <a:pt x="18981" y="23"/>
                  </a:cubicBezTo>
                  <a:close/>
                </a:path>
              </a:pathLst>
            </a:custGeom>
            <a:gradFill>
              <a:gsLst>
                <a:gs pos="51000">
                  <a:schemeClr val="bg1">
                    <a:lumMod val="85000"/>
                  </a:schemeClr>
                </a:gs>
                <a:gs pos="9000">
                  <a:schemeClr val="bg1">
                    <a:lumMod val="75000"/>
                  </a:schemeClr>
                </a:gs>
                <a:gs pos="83000">
                  <a:schemeClr val="bg1">
                    <a:lumMod val="5000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 rot="2800934">
              <a:off x="2359659" y="2660662"/>
              <a:ext cx="137300" cy="166878"/>
            </a:xfrm>
            <a:custGeom>
              <a:avLst/>
              <a:gdLst>
                <a:gd name="connsiteX0" fmla="*/ 18981 w 182219"/>
                <a:gd name="connsiteY0" fmla="*/ 23 h 119237"/>
                <a:gd name="connsiteX1" fmla="*/ 33612 w 182219"/>
                <a:gd name="connsiteY1" fmla="*/ 65860 h 119237"/>
                <a:gd name="connsiteX2" fmla="*/ 4351 w 182219"/>
                <a:gd name="connsiteY2" fmla="*/ 117066 h 119237"/>
                <a:gd name="connsiteX3" fmla="*/ 143340 w 182219"/>
                <a:gd name="connsiteY3" fmla="*/ 109751 h 119237"/>
                <a:gd name="connsiteX4" fmla="*/ 179916 w 182219"/>
                <a:gd name="connsiteY4" fmla="*/ 109751 h 119237"/>
                <a:gd name="connsiteX5" fmla="*/ 92133 w 182219"/>
                <a:gd name="connsiteY5" fmla="*/ 73175 h 119237"/>
                <a:gd name="connsiteX6" fmla="*/ 18981 w 182219"/>
                <a:gd name="connsiteY6" fmla="*/ 23 h 11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219" h="119237">
                  <a:moveTo>
                    <a:pt x="18981" y="23"/>
                  </a:moveTo>
                  <a:cubicBezTo>
                    <a:pt x="9228" y="-1196"/>
                    <a:pt x="36050" y="46353"/>
                    <a:pt x="33612" y="65860"/>
                  </a:cubicBezTo>
                  <a:cubicBezTo>
                    <a:pt x="31174" y="85367"/>
                    <a:pt x="-13937" y="109751"/>
                    <a:pt x="4351" y="117066"/>
                  </a:cubicBezTo>
                  <a:cubicBezTo>
                    <a:pt x="22639" y="124381"/>
                    <a:pt x="114079" y="110970"/>
                    <a:pt x="143340" y="109751"/>
                  </a:cubicBezTo>
                  <a:cubicBezTo>
                    <a:pt x="172601" y="108532"/>
                    <a:pt x="188451" y="115847"/>
                    <a:pt x="179916" y="109751"/>
                  </a:cubicBezTo>
                  <a:cubicBezTo>
                    <a:pt x="171381" y="103655"/>
                    <a:pt x="120175" y="86586"/>
                    <a:pt x="92133" y="73175"/>
                  </a:cubicBezTo>
                  <a:cubicBezTo>
                    <a:pt x="64091" y="59764"/>
                    <a:pt x="28734" y="1242"/>
                    <a:pt x="18981" y="23"/>
                  </a:cubicBezTo>
                  <a:close/>
                </a:path>
              </a:pathLst>
            </a:custGeom>
            <a:gradFill>
              <a:gsLst>
                <a:gs pos="51000">
                  <a:schemeClr val="bg1">
                    <a:lumMod val="85000"/>
                  </a:schemeClr>
                </a:gs>
                <a:gs pos="9000">
                  <a:schemeClr val="bg1">
                    <a:lumMod val="75000"/>
                  </a:schemeClr>
                </a:gs>
                <a:gs pos="83000">
                  <a:schemeClr val="bg1">
                    <a:lumMod val="5000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21" name="Freeform 20"/>
          <p:cNvSpPr/>
          <p:nvPr/>
        </p:nvSpPr>
        <p:spPr>
          <a:xfrm>
            <a:off x="320046" y="1175530"/>
            <a:ext cx="1928826" cy="5146681"/>
          </a:xfrm>
          <a:custGeom>
            <a:avLst/>
            <a:gdLst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263900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720975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  <a:gd name="connsiteX0" fmla="*/ 671512 w 1550987"/>
              <a:gd name="connsiteY0" fmla="*/ 4283075 h 4289425"/>
              <a:gd name="connsiteX1" fmla="*/ 500062 w 1550987"/>
              <a:gd name="connsiteY1" fmla="*/ 4244975 h 4289425"/>
              <a:gd name="connsiteX2" fmla="*/ 471487 w 1550987"/>
              <a:gd name="connsiteY2" fmla="*/ 4206875 h 4289425"/>
              <a:gd name="connsiteX3" fmla="*/ 566737 w 1550987"/>
              <a:gd name="connsiteY3" fmla="*/ 4025900 h 4289425"/>
              <a:gd name="connsiteX4" fmla="*/ 547687 w 1550987"/>
              <a:gd name="connsiteY4" fmla="*/ 3844925 h 4289425"/>
              <a:gd name="connsiteX5" fmla="*/ 442912 w 1550987"/>
              <a:gd name="connsiteY5" fmla="*/ 3463925 h 4289425"/>
              <a:gd name="connsiteX6" fmla="*/ 414337 w 1550987"/>
              <a:gd name="connsiteY6" fmla="*/ 3216275 h 4289425"/>
              <a:gd name="connsiteX7" fmla="*/ 442912 w 1550987"/>
              <a:gd name="connsiteY7" fmla="*/ 3016250 h 4289425"/>
              <a:gd name="connsiteX8" fmla="*/ 442912 w 1550987"/>
              <a:gd name="connsiteY8" fmla="*/ 2730500 h 4289425"/>
              <a:gd name="connsiteX9" fmla="*/ 395287 w 1550987"/>
              <a:gd name="connsiteY9" fmla="*/ 2473325 h 4289425"/>
              <a:gd name="connsiteX10" fmla="*/ 347662 w 1550987"/>
              <a:gd name="connsiteY10" fmla="*/ 2273300 h 4289425"/>
              <a:gd name="connsiteX11" fmla="*/ 404812 w 1550987"/>
              <a:gd name="connsiteY11" fmla="*/ 1825625 h 4289425"/>
              <a:gd name="connsiteX12" fmla="*/ 423862 w 1550987"/>
              <a:gd name="connsiteY12" fmla="*/ 1492250 h 4289425"/>
              <a:gd name="connsiteX13" fmla="*/ 414337 w 1550987"/>
              <a:gd name="connsiteY13" fmla="*/ 1196975 h 4289425"/>
              <a:gd name="connsiteX14" fmla="*/ 414337 w 1550987"/>
              <a:gd name="connsiteY14" fmla="*/ 1101725 h 4289425"/>
              <a:gd name="connsiteX15" fmla="*/ 319087 w 1550987"/>
              <a:gd name="connsiteY15" fmla="*/ 1349375 h 4289425"/>
              <a:gd name="connsiteX16" fmla="*/ 280987 w 1550987"/>
              <a:gd name="connsiteY16" fmla="*/ 1501775 h 4289425"/>
              <a:gd name="connsiteX17" fmla="*/ 271462 w 1550987"/>
              <a:gd name="connsiteY17" fmla="*/ 1654175 h 4289425"/>
              <a:gd name="connsiteX18" fmla="*/ 157162 w 1550987"/>
              <a:gd name="connsiteY18" fmla="*/ 1930400 h 4289425"/>
              <a:gd name="connsiteX19" fmla="*/ 128587 w 1550987"/>
              <a:gd name="connsiteY19" fmla="*/ 2035175 h 4289425"/>
              <a:gd name="connsiteX20" fmla="*/ 195262 w 1550987"/>
              <a:gd name="connsiteY20" fmla="*/ 2101850 h 4289425"/>
              <a:gd name="connsiteX21" fmla="*/ 242887 w 1550987"/>
              <a:gd name="connsiteY21" fmla="*/ 2235200 h 4289425"/>
              <a:gd name="connsiteX22" fmla="*/ 261937 w 1550987"/>
              <a:gd name="connsiteY22" fmla="*/ 2292350 h 4289425"/>
              <a:gd name="connsiteX23" fmla="*/ 204787 w 1550987"/>
              <a:gd name="connsiteY23" fmla="*/ 2263775 h 4289425"/>
              <a:gd name="connsiteX24" fmla="*/ 147637 w 1550987"/>
              <a:gd name="connsiteY24" fmla="*/ 2216150 h 4289425"/>
              <a:gd name="connsiteX25" fmla="*/ 147637 w 1550987"/>
              <a:gd name="connsiteY25" fmla="*/ 2292350 h 4289425"/>
              <a:gd name="connsiteX26" fmla="*/ 185737 w 1550987"/>
              <a:gd name="connsiteY26" fmla="*/ 2349500 h 4289425"/>
              <a:gd name="connsiteX27" fmla="*/ 185737 w 1550987"/>
              <a:gd name="connsiteY27" fmla="*/ 2397125 h 4289425"/>
              <a:gd name="connsiteX28" fmla="*/ 109537 w 1550987"/>
              <a:gd name="connsiteY28" fmla="*/ 2397125 h 4289425"/>
              <a:gd name="connsiteX29" fmla="*/ 14287 w 1550987"/>
              <a:gd name="connsiteY29" fmla="*/ 2273300 h 4289425"/>
              <a:gd name="connsiteX30" fmla="*/ 23812 w 1550987"/>
              <a:gd name="connsiteY30" fmla="*/ 2101850 h 4289425"/>
              <a:gd name="connsiteX31" fmla="*/ 14287 w 1550987"/>
              <a:gd name="connsiteY31" fmla="*/ 2025650 h 4289425"/>
              <a:gd name="connsiteX32" fmla="*/ 61912 w 1550987"/>
              <a:gd name="connsiteY32" fmla="*/ 1673225 h 4289425"/>
              <a:gd name="connsiteX33" fmla="*/ 90487 w 1550987"/>
              <a:gd name="connsiteY33" fmla="*/ 1444625 h 4289425"/>
              <a:gd name="connsiteX34" fmla="*/ 128587 w 1550987"/>
              <a:gd name="connsiteY34" fmla="*/ 1120775 h 4289425"/>
              <a:gd name="connsiteX35" fmla="*/ 195262 w 1550987"/>
              <a:gd name="connsiteY35" fmla="*/ 835025 h 4289425"/>
              <a:gd name="connsiteX36" fmla="*/ 357187 w 1550987"/>
              <a:gd name="connsiteY36" fmla="*/ 711200 h 4289425"/>
              <a:gd name="connsiteX37" fmla="*/ 604837 w 1550987"/>
              <a:gd name="connsiteY37" fmla="*/ 558800 h 4289425"/>
              <a:gd name="connsiteX38" fmla="*/ 652462 w 1550987"/>
              <a:gd name="connsiteY38" fmla="*/ 492125 h 4289425"/>
              <a:gd name="connsiteX39" fmla="*/ 623887 w 1550987"/>
              <a:gd name="connsiteY39" fmla="*/ 434975 h 4289425"/>
              <a:gd name="connsiteX40" fmla="*/ 576262 w 1550987"/>
              <a:gd name="connsiteY40" fmla="*/ 244475 h 4289425"/>
              <a:gd name="connsiteX41" fmla="*/ 604837 w 1550987"/>
              <a:gd name="connsiteY41" fmla="*/ 82550 h 4289425"/>
              <a:gd name="connsiteX42" fmla="*/ 681037 w 1550987"/>
              <a:gd name="connsiteY42" fmla="*/ 15875 h 4289425"/>
              <a:gd name="connsiteX43" fmla="*/ 871537 w 1550987"/>
              <a:gd name="connsiteY43" fmla="*/ 15875 h 4289425"/>
              <a:gd name="connsiteX44" fmla="*/ 957262 w 1550987"/>
              <a:gd name="connsiteY44" fmla="*/ 111125 h 4289425"/>
              <a:gd name="connsiteX45" fmla="*/ 985837 w 1550987"/>
              <a:gd name="connsiteY45" fmla="*/ 273050 h 4289425"/>
              <a:gd name="connsiteX46" fmla="*/ 947737 w 1550987"/>
              <a:gd name="connsiteY46" fmla="*/ 406400 h 4289425"/>
              <a:gd name="connsiteX47" fmla="*/ 919162 w 1550987"/>
              <a:gd name="connsiteY47" fmla="*/ 473075 h 4289425"/>
              <a:gd name="connsiteX48" fmla="*/ 938212 w 1550987"/>
              <a:gd name="connsiteY48" fmla="*/ 539750 h 4289425"/>
              <a:gd name="connsiteX49" fmla="*/ 1014412 w 1550987"/>
              <a:gd name="connsiteY49" fmla="*/ 615950 h 4289425"/>
              <a:gd name="connsiteX50" fmla="*/ 1176337 w 1550987"/>
              <a:gd name="connsiteY50" fmla="*/ 692150 h 4289425"/>
              <a:gd name="connsiteX51" fmla="*/ 1281112 w 1550987"/>
              <a:gd name="connsiteY51" fmla="*/ 730250 h 4289425"/>
              <a:gd name="connsiteX52" fmla="*/ 1366837 w 1550987"/>
              <a:gd name="connsiteY52" fmla="*/ 835025 h 4289425"/>
              <a:gd name="connsiteX53" fmla="*/ 1423987 w 1550987"/>
              <a:gd name="connsiteY53" fmla="*/ 1168400 h 4289425"/>
              <a:gd name="connsiteX54" fmla="*/ 1471612 w 1550987"/>
              <a:gd name="connsiteY54" fmla="*/ 1454150 h 4289425"/>
              <a:gd name="connsiteX55" fmla="*/ 1490662 w 1550987"/>
              <a:gd name="connsiteY55" fmla="*/ 1682750 h 4289425"/>
              <a:gd name="connsiteX56" fmla="*/ 1509712 w 1550987"/>
              <a:gd name="connsiteY56" fmla="*/ 1892300 h 4289425"/>
              <a:gd name="connsiteX57" fmla="*/ 1538287 w 1550987"/>
              <a:gd name="connsiteY57" fmla="*/ 2025650 h 4289425"/>
              <a:gd name="connsiteX58" fmla="*/ 1538287 w 1550987"/>
              <a:gd name="connsiteY58" fmla="*/ 2101850 h 4289425"/>
              <a:gd name="connsiteX59" fmla="*/ 1547812 w 1550987"/>
              <a:gd name="connsiteY59" fmla="*/ 2197100 h 4289425"/>
              <a:gd name="connsiteX60" fmla="*/ 1519237 w 1550987"/>
              <a:gd name="connsiteY60" fmla="*/ 2339975 h 4289425"/>
              <a:gd name="connsiteX61" fmla="*/ 1433512 w 1550987"/>
              <a:gd name="connsiteY61" fmla="*/ 2397125 h 4289425"/>
              <a:gd name="connsiteX62" fmla="*/ 1366837 w 1550987"/>
              <a:gd name="connsiteY62" fmla="*/ 2397125 h 4289425"/>
              <a:gd name="connsiteX63" fmla="*/ 1366837 w 1550987"/>
              <a:gd name="connsiteY63" fmla="*/ 2368550 h 4289425"/>
              <a:gd name="connsiteX64" fmla="*/ 1404937 w 1550987"/>
              <a:gd name="connsiteY64" fmla="*/ 2292350 h 4289425"/>
              <a:gd name="connsiteX65" fmla="*/ 1404937 w 1550987"/>
              <a:gd name="connsiteY65" fmla="*/ 2206625 h 4289425"/>
              <a:gd name="connsiteX66" fmla="*/ 1347787 w 1550987"/>
              <a:gd name="connsiteY66" fmla="*/ 2273300 h 4289425"/>
              <a:gd name="connsiteX67" fmla="*/ 1281112 w 1550987"/>
              <a:gd name="connsiteY67" fmla="*/ 2282825 h 4289425"/>
              <a:gd name="connsiteX68" fmla="*/ 1271587 w 1550987"/>
              <a:gd name="connsiteY68" fmla="*/ 2254250 h 4289425"/>
              <a:gd name="connsiteX69" fmla="*/ 1357312 w 1550987"/>
              <a:gd name="connsiteY69" fmla="*/ 2139950 h 4289425"/>
              <a:gd name="connsiteX70" fmla="*/ 1423987 w 1550987"/>
              <a:gd name="connsiteY70" fmla="*/ 2016125 h 4289425"/>
              <a:gd name="connsiteX71" fmla="*/ 1347787 w 1550987"/>
              <a:gd name="connsiteY71" fmla="*/ 1797050 h 4289425"/>
              <a:gd name="connsiteX72" fmla="*/ 1300162 w 1550987"/>
              <a:gd name="connsiteY72" fmla="*/ 1587500 h 4289425"/>
              <a:gd name="connsiteX73" fmla="*/ 1271587 w 1550987"/>
              <a:gd name="connsiteY73" fmla="*/ 1425575 h 4289425"/>
              <a:gd name="connsiteX74" fmla="*/ 1243012 w 1550987"/>
              <a:gd name="connsiteY74" fmla="*/ 1292225 h 4289425"/>
              <a:gd name="connsiteX75" fmla="*/ 1157287 w 1550987"/>
              <a:gd name="connsiteY75" fmla="*/ 1101725 h 4289425"/>
              <a:gd name="connsiteX76" fmla="*/ 1147762 w 1550987"/>
              <a:gd name="connsiteY76" fmla="*/ 1606550 h 4289425"/>
              <a:gd name="connsiteX77" fmla="*/ 1147762 w 1550987"/>
              <a:gd name="connsiteY77" fmla="*/ 1787525 h 4289425"/>
              <a:gd name="connsiteX78" fmla="*/ 1185862 w 1550987"/>
              <a:gd name="connsiteY78" fmla="*/ 2025650 h 4289425"/>
              <a:gd name="connsiteX79" fmla="*/ 1204912 w 1550987"/>
              <a:gd name="connsiteY79" fmla="*/ 2139950 h 4289425"/>
              <a:gd name="connsiteX80" fmla="*/ 1214437 w 1550987"/>
              <a:gd name="connsiteY80" fmla="*/ 2311400 h 4289425"/>
              <a:gd name="connsiteX81" fmla="*/ 1195387 w 1550987"/>
              <a:gd name="connsiteY81" fmla="*/ 2549525 h 4289425"/>
              <a:gd name="connsiteX82" fmla="*/ 1138237 w 1550987"/>
              <a:gd name="connsiteY82" fmla="*/ 2840033 h 4289425"/>
              <a:gd name="connsiteX83" fmla="*/ 1128712 w 1550987"/>
              <a:gd name="connsiteY83" fmla="*/ 3101975 h 4289425"/>
              <a:gd name="connsiteX84" fmla="*/ 1147762 w 1550987"/>
              <a:gd name="connsiteY84" fmla="*/ 3340100 h 4289425"/>
              <a:gd name="connsiteX85" fmla="*/ 1081087 w 1550987"/>
              <a:gd name="connsiteY85" fmla="*/ 3635375 h 4289425"/>
              <a:gd name="connsiteX86" fmla="*/ 1004887 w 1550987"/>
              <a:gd name="connsiteY86" fmla="*/ 4035425 h 4289425"/>
              <a:gd name="connsiteX87" fmla="*/ 1071562 w 1550987"/>
              <a:gd name="connsiteY87" fmla="*/ 4187825 h 4289425"/>
              <a:gd name="connsiteX88" fmla="*/ 995362 w 1550987"/>
              <a:gd name="connsiteY88" fmla="*/ 4273550 h 4289425"/>
              <a:gd name="connsiteX89" fmla="*/ 881062 w 1550987"/>
              <a:gd name="connsiteY89" fmla="*/ 4283075 h 4289425"/>
              <a:gd name="connsiteX90" fmla="*/ 842962 w 1550987"/>
              <a:gd name="connsiteY90" fmla="*/ 4244975 h 4289425"/>
              <a:gd name="connsiteX91" fmla="*/ 842962 w 1550987"/>
              <a:gd name="connsiteY91" fmla="*/ 4197350 h 4289425"/>
              <a:gd name="connsiteX92" fmla="*/ 842962 w 1550987"/>
              <a:gd name="connsiteY92" fmla="*/ 4130675 h 4289425"/>
              <a:gd name="connsiteX93" fmla="*/ 871537 w 1550987"/>
              <a:gd name="connsiteY93" fmla="*/ 4025900 h 4289425"/>
              <a:gd name="connsiteX94" fmla="*/ 833437 w 1550987"/>
              <a:gd name="connsiteY94" fmla="*/ 3930650 h 4289425"/>
              <a:gd name="connsiteX95" fmla="*/ 871537 w 1550987"/>
              <a:gd name="connsiteY95" fmla="*/ 3778250 h 4289425"/>
              <a:gd name="connsiteX96" fmla="*/ 842962 w 1550987"/>
              <a:gd name="connsiteY96" fmla="*/ 3382958 h 4289425"/>
              <a:gd name="connsiteX97" fmla="*/ 890587 w 1550987"/>
              <a:gd name="connsiteY97" fmla="*/ 3111500 h 4289425"/>
              <a:gd name="connsiteX98" fmla="*/ 785812 w 1550987"/>
              <a:gd name="connsiteY98" fmla="*/ 2273300 h 4289425"/>
              <a:gd name="connsiteX99" fmla="*/ 700087 w 1550987"/>
              <a:gd name="connsiteY99" fmla="*/ 2863850 h 4289425"/>
              <a:gd name="connsiteX100" fmla="*/ 690562 w 1550987"/>
              <a:gd name="connsiteY100" fmla="*/ 3121025 h 4289425"/>
              <a:gd name="connsiteX101" fmla="*/ 709612 w 1550987"/>
              <a:gd name="connsiteY101" fmla="*/ 3349625 h 4289425"/>
              <a:gd name="connsiteX102" fmla="*/ 681037 w 1550987"/>
              <a:gd name="connsiteY102" fmla="*/ 3654425 h 4289425"/>
              <a:gd name="connsiteX103" fmla="*/ 690562 w 1550987"/>
              <a:gd name="connsiteY103" fmla="*/ 3825875 h 4289425"/>
              <a:gd name="connsiteX104" fmla="*/ 709612 w 1550987"/>
              <a:gd name="connsiteY104" fmla="*/ 3959225 h 4289425"/>
              <a:gd name="connsiteX105" fmla="*/ 709612 w 1550987"/>
              <a:gd name="connsiteY105" fmla="*/ 4044950 h 4289425"/>
              <a:gd name="connsiteX106" fmla="*/ 709612 w 1550987"/>
              <a:gd name="connsiteY106" fmla="*/ 4092575 h 4289425"/>
              <a:gd name="connsiteX107" fmla="*/ 709612 w 1550987"/>
              <a:gd name="connsiteY107" fmla="*/ 4168775 h 4289425"/>
              <a:gd name="connsiteX108" fmla="*/ 719137 w 1550987"/>
              <a:gd name="connsiteY108" fmla="*/ 4264025 h 4289425"/>
              <a:gd name="connsiteX109" fmla="*/ 671512 w 1550987"/>
              <a:gd name="connsiteY109" fmla="*/ 4283075 h 428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550987" h="4289425">
                <a:moveTo>
                  <a:pt x="671512" y="4283075"/>
                </a:moveTo>
                <a:cubicBezTo>
                  <a:pt x="635000" y="4279900"/>
                  <a:pt x="533400" y="4257675"/>
                  <a:pt x="500062" y="4244975"/>
                </a:cubicBezTo>
                <a:cubicBezTo>
                  <a:pt x="466725" y="4232275"/>
                  <a:pt x="460375" y="4243387"/>
                  <a:pt x="471487" y="4206875"/>
                </a:cubicBezTo>
                <a:cubicBezTo>
                  <a:pt x="482599" y="4170363"/>
                  <a:pt x="554037" y="4086225"/>
                  <a:pt x="566737" y="4025900"/>
                </a:cubicBezTo>
                <a:cubicBezTo>
                  <a:pt x="579437" y="3965575"/>
                  <a:pt x="568324" y="3938587"/>
                  <a:pt x="547687" y="3844925"/>
                </a:cubicBezTo>
                <a:cubicBezTo>
                  <a:pt x="527050" y="3751263"/>
                  <a:pt x="465137" y="3568700"/>
                  <a:pt x="442912" y="3463925"/>
                </a:cubicBezTo>
                <a:cubicBezTo>
                  <a:pt x="420687" y="3359150"/>
                  <a:pt x="414337" y="3290887"/>
                  <a:pt x="414337" y="3216275"/>
                </a:cubicBezTo>
                <a:cubicBezTo>
                  <a:pt x="414337" y="3141663"/>
                  <a:pt x="438150" y="3097212"/>
                  <a:pt x="442912" y="3016250"/>
                </a:cubicBezTo>
                <a:cubicBezTo>
                  <a:pt x="447674" y="2935288"/>
                  <a:pt x="450850" y="2820988"/>
                  <a:pt x="442912" y="2730500"/>
                </a:cubicBezTo>
                <a:cubicBezTo>
                  <a:pt x="434975" y="2640013"/>
                  <a:pt x="411162" y="2549525"/>
                  <a:pt x="395287" y="2473325"/>
                </a:cubicBezTo>
                <a:cubicBezTo>
                  <a:pt x="379412" y="2397125"/>
                  <a:pt x="346075" y="2381250"/>
                  <a:pt x="347662" y="2273300"/>
                </a:cubicBezTo>
                <a:cubicBezTo>
                  <a:pt x="349250" y="2165350"/>
                  <a:pt x="392112" y="1955800"/>
                  <a:pt x="404812" y="1825625"/>
                </a:cubicBezTo>
                <a:cubicBezTo>
                  <a:pt x="417512" y="1695450"/>
                  <a:pt x="422275" y="1597025"/>
                  <a:pt x="423862" y="1492250"/>
                </a:cubicBezTo>
                <a:cubicBezTo>
                  <a:pt x="425450" y="1387475"/>
                  <a:pt x="415924" y="1262062"/>
                  <a:pt x="414337" y="1196975"/>
                </a:cubicBezTo>
                <a:cubicBezTo>
                  <a:pt x="412750" y="1131888"/>
                  <a:pt x="430212" y="1076325"/>
                  <a:pt x="414337" y="1101725"/>
                </a:cubicBezTo>
                <a:cubicBezTo>
                  <a:pt x="398462" y="1127125"/>
                  <a:pt x="341312" y="1282700"/>
                  <a:pt x="319087" y="1349375"/>
                </a:cubicBezTo>
                <a:cubicBezTo>
                  <a:pt x="296862" y="1416050"/>
                  <a:pt x="288925" y="1450975"/>
                  <a:pt x="280987" y="1501775"/>
                </a:cubicBezTo>
                <a:cubicBezTo>
                  <a:pt x="273049" y="1552575"/>
                  <a:pt x="292099" y="1582738"/>
                  <a:pt x="271462" y="1654175"/>
                </a:cubicBezTo>
                <a:cubicBezTo>
                  <a:pt x="250825" y="1725612"/>
                  <a:pt x="180974" y="1866900"/>
                  <a:pt x="157162" y="1930400"/>
                </a:cubicBezTo>
                <a:cubicBezTo>
                  <a:pt x="133350" y="1993900"/>
                  <a:pt x="122237" y="2006600"/>
                  <a:pt x="128587" y="2035175"/>
                </a:cubicBezTo>
                <a:cubicBezTo>
                  <a:pt x="134937" y="2063750"/>
                  <a:pt x="176212" y="2068513"/>
                  <a:pt x="195262" y="2101850"/>
                </a:cubicBezTo>
                <a:cubicBezTo>
                  <a:pt x="214312" y="2135188"/>
                  <a:pt x="231775" y="2203450"/>
                  <a:pt x="242887" y="2235200"/>
                </a:cubicBezTo>
                <a:cubicBezTo>
                  <a:pt x="253999" y="2266950"/>
                  <a:pt x="268287" y="2287588"/>
                  <a:pt x="261937" y="2292350"/>
                </a:cubicBezTo>
                <a:cubicBezTo>
                  <a:pt x="255587" y="2297112"/>
                  <a:pt x="223837" y="2276475"/>
                  <a:pt x="204787" y="2263775"/>
                </a:cubicBezTo>
                <a:cubicBezTo>
                  <a:pt x="185737" y="2251075"/>
                  <a:pt x="157162" y="2211387"/>
                  <a:pt x="147637" y="2216150"/>
                </a:cubicBezTo>
                <a:cubicBezTo>
                  <a:pt x="138112" y="2220913"/>
                  <a:pt x="141287" y="2270125"/>
                  <a:pt x="147637" y="2292350"/>
                </a:cubicBezTo>
                <a:cubicBezTo>
                  <a:pt x="153987" y="2314575"/>
                  <a:pt x="179387" y="2332038"/>
                  <a:pt x="185737" y="2349500"/>
                </a:cubicBezTo>
                <a:cubicBezTo>
                  <a:pt x="192087" y="2366962"/>
                  <a:pt x="198437" y="2389188"/>
                  <a:pt x="185737" y="2397125"/>
                </a:cubicBezTo>
                <a:cubicBezTo>
                  <a:pt x="173037" y="2405062"/>
                  <a:pt x="138112" y="2417762"/>
                  <a:pt x="109537" y="2397125"/>
                </a:cubicBezTo>
                <a:cubicBezTo>
                  <a:pt x="80962" y="2376488"/>
                  <a:pt x="28575" y="2322513"/>
                  <a:pt x="14287" y="2273300"/>
                </a:cubicBezTo>
                <a:cubicBezTo>
                  <a:pt x="0" y="2224088"/>
                  <a:pt x="23812" y="2143125"/>
                  <a:pt x="23812" y="2101850"/>
                </a:cubicBezTo>
                <a:cubicBezTo>
                  <a:pt x="23812" y="2060575"/>
                  <a:pt x="7937" y="2097087"/>
                  <a:pt x="14287" y="2025650"/>
                </a:cubicBezTo>
                <a:cubicBezTo>
                  <a:pt x="20637" y="1954213"/>
                  <a:pt x="49212" y="1770063"/>
                  <a:pt x="61912" y="1673225"/>
                </a:cubicBezTo>
                <a:cubicBezTo>
                  <a:pt x="74612" y="1576388"/>
                  <a:pt x="79375" y="1536700"/>
                  <a:pt x="90487" y="1444625"/>
                </a:cubicBezTo>
                <a:cubicBezTo>
                  <a:pt x="101599" y="1352550"/>
                  <a:pt x="111125" y="1222375"/>
                  <a:pt x="128587" y="1120775"/>
                </a:cubicBezTo>
                <a:cubicBezTo>
                  <a:pt x="146049" y="1019175"/>
                  <a:pt x="157162" y="903288"/>
                  <a:pt x="195262" y="835025"/>
                </a:cubicBezTo>
                <a:cubicBezTo>
                  <a:pt x="233362" y="766763"/>
                  <a:pt x="288925" y="757237"/>
                  <a:pt x="357187" y="711200"/>
                </a:cubicBezTo>
                <a:cubicBezTo>
                  <a:pt x="425449" y="665163"/>
                  <a:pt x="555625" y="595313"/>
                  <a:pt x="604837" y="558800"/>
                </a:cubicBezTo>
                <a:cubicBezTo>
                  <a:pt x="654050" y="522288"/>
                  <a:pt x="649287" y="512763"/>
                  <a:pt x="652462" y="492125"/>
                </a:cubicBezTo>
                <a:cubicBezTo>
                  <a:pt x="655637" y="471488"/>
                  <a:pt x="636587" y="476250"/>
                  <a:pt x="623887" y="434975"/>
                </a:cubicBezTo>
                <a:cubicBezTo>
                  <a:pt x="611187" y="393700"/>
                  <a:pt x="579437" y="303213"/>
                  <a:pt x="576262" y="244475"/>
                </a:cubicBezTo>
                <a:cubicBezTo>
                  <a:pt x="573087" y="185738"/>
                  <a:pt x="587375" y="120650"/>
                  <a:pt x="604837" y="82550"/>
                </a:cubicBezTo>
                <a:cubicBezTo>
                  <a:pt x="622299" y="44450"/>
                  <a:pt x="636587" y="26988"/>
                  <a:pt x="681037" y="15875"/>
                </a:cubicBezTo>
                <a:cubicBezTo>
                  <a:pt x="725487" y="4762"/>
                  <a:pt x="825500" y="0"/>
                  <a:pt x="871537" y="15875"/>
                </a:cubicBezTo>
                <a:cubicBezTo>
                  <a:pt x="917575" y="31750"/>
                  <a:pt x="938212" y="68263"/>
                  <a:pt x="957262" y="111125"/>
                </a:cubicBezTo>
                <a:cubicBezTo>
                  <a:pt x="976312" y="153988"/>
                  <a:pt x="987424" y="223838"/>
                  <a:pt x="985837" y="273050"/>
                </a:cubicBezTo>
                <a:cubicBezTo>
                  <a:pt x="984250" y="322262"/>
                  <a:pt x="958849" y="373063"/>
                  <a:pt x="947737" y="406400"/>
                </a:cubicBezTo>
                <a:cubicBezTo>
                  <a:pt x="936625" y="439737"/>
                  <a:pt x="920749" y="450850"/>
                  <a:pt x="919162" y="473075"/>
                </a:cubicBezTo>
                <a:cubicBezTo>
                  <a:pt x="917575" y="495300"/>
                  <a:pt x="922337" y="515938"/>
                  <a:pt x="938212" y="539750"/>
                </a:cubicBezTo>
                <a:cubicBezTo>
                  <a:pt x="954087" y="563563"/>
                  <a:pt x="974725" y="590550"/>
                  <a:pt x="1014412" y="615950"/>
                </a:cubicBezTo>
                <a:cubicBezTo>
                  <a:pt x="1054100" y="641350"/>
                  <a:pt x="1131887" y="673100"/>
                  <a:pt x="1176337" y="692150"/>
                </a:cubicBezTo>
                <a:cubicBezTo>
                  <a:pt x="1220787" y="711200"/>
                  <a:pt x="1249362" y="706438"/>
                  <a:pt x="1281112" y="730250"/>
                </a:cubicBezTo>
                <a:cubicBezTo>
                  <a:pt x="1312862" y="754062"/>
                  <a:pt x="1343025" y="762000"/>
                  <a:pt x="1366837" y="835025"/>
                </a:cubicBezTo>
                <a:cubicBezTo>
                  <a:pt x="1390650" y="908050"/>
                  <a:pt x="1406525" y="1065213"/>
                  <a:pt x="1423987" y="1168400"/>
                </a:cubicBezTo>
                <a:cubicBezTo>
                  <a:pt x="1441449" y="1271587"/>
                  <a:pt x="1460500" y="1368425"/>
                  <a:pt x="1471612" y="1454150"/>
                </a:cubicBezTo>
                <a:cubicBezTo>
                  <a:pt x="1482724" y="1539875"/>
                  <a:pt x="1484312" y="1609725"/>
                  <a:pt x="1490662" y="1682750"/>
                </a:cubicBezTo>
                <a:cubicBezTo>
                  <a:pt x="1497012" y="1755775"/>
                  <a:pt x="1501775" y="1835150"/>
                  <a:pt x="1509712" y="1892300"/>
                </a:cubicBezTo>
                <a:cubicBezTo>
                  <a:pt x="1517649" y="1949450"/>
                  <a:pt x="1533525" y="1990725"/>
                  <a:pt x="1538287" y="2025650"/>
                </a:cubicBezTo>
                <a:cubicBezTo>
                  <a:pt x="1543050" y="2060575"/>
                  <a:pt x="1536700" y="2073275"/>
                  <a:pt x="1538287" y="2101850"/>
                </a:cubicBezTo>
                <a:cubicBezTo>
                  <a:pt x="1539875" y="2130425"/>
                  <a:pt x="1550987" y="2157413"/>
                  <a:pt x="1547812" y="2197100"/>
                </a:cubicBezTo>
                <a:cubicBezTo>
                  <a:pt x="1544637" y="2236787"/>
                  <a:pt x="1538287" y="2306638"/>
                  <a:pt x="1519237" y="2339975"/>
                </a:cubicBezTo>
                <a:cubicBezTo>
                  <a:pt x="1500187" y="2373313"/>
                  <a:pt x="1458912" y="2387600"/>
                  <a:pt x="1433512" y="2397125"/>
                </a:cubicBezTo>
                <a:cubicBezTo>
                  <a:pt x="1408112" y="2406650"/>
                  <a:pt x="1377949" y="2401887"/>
                  <a:pt x="1366837" y="2397125"/>
                </a:cubicBezTo>
                <a:cubicBezTo>
                  <a:pt x="1355725" y="2392363"/>
                  <a:pt x="1360487" y="2386012"/>
                  <a:pt x="1366837" y="2368550"/>
                </a:cubicBezTo>
                <a:cubicBezTo>
                  <a:pt x="1373187" y="2351088"/>
                  <a:pt x="1398587" y="2319337"/>
                  <a:pt x="1404937" y="2292350"/>
                </a:cubicBezTo>
                <a:cubicBezTo>
                  <a:pt x="1411287" y="2265363"/>
                  <a:pt x="1414462" y="2209800"/>
                  <a:pt x="1404937" y="2206625"/>
                </a:cubicBezTo>
                <a:cubicBezTo>
                  <a:pt x="1395412" y="2203450"/>
                  <a:pt x="1368424" y="2260600"/>
                  <a:pt x="1347787" y="2273300"/>
                </a:cubicBezTo>
                <a:cubicBezTo>
                  <a:pt x="1327150" y="2286000"/>
                  <a:pt x="1293812" y="2286000"/>
                  <a:pt x="1281112" y="2282825"/>
                </a:cubicBezTo>
                <a:cubicBezTo>
                  <a:pt x="1268412" y="2279650"/>
                  <a:pt x="1258887" y="2278063"/>
                  <a:pt x="1271587" y="2254250"/>
                </a:cubicBezTo>
                <a:cubicBezTo>
                  <a:pt x="1284287" y="2230438"/>
                  <a:pt x="1331912" y="2179638"/>
                  <a:pt x="1357312" y="2139950"/>
                </a:cubicBezTo>
                <a:cubicBezTo>
                  <a:pt x="1382712" y="2100263"/>
                  <a:pt x="1425575" y="2073275"/>
                  <a:pt x="1423987" y="2016125"/>
                </a:cubicBezTo>
                <a:cubicBezTo>
                  <a:pt x="1422400" y="1958975"/>
                  <a:pt x="1368424" y="1868487"/>
                  <a:pt x="1347787" y="1797050"/>
                </a:cubicBezTo>
                <a:cubicBezTo>
                  <a:pt x="1327150" y="1725613"/>
                  <a:pt x="1312862" y="1649413"/>
                  <a:pt x="1300162" y="1587500"/>
                </a:cubicBezTo>
                <a:cubicBezTo>
                  <a:pt x="1287462" y="1525588"/>
                  <a:pt x="1281112" y="1474788"/>
                  <a:pt x="1271587" y="1425575"/>
                </a:cubicBezTo>
                <a:cubicBezTo>
                  <a:pt x="1262062" y="1376362"/>
                  <a:pt x="1262062" y="1346200"/>
                  <a:pt x="1243012" y="1292225"/>
                </a:cubicBezTo>
                <a:cubicBezTo>
                  <a:pt x="1223962" y="1238250"/>
                  <a:pt x="1173162" y="1049338"/>
                  <a:pt x="1157287" y="1101725"/>
                </a:cubicBezTo>
                <a:cubicBezTo>
                  <a:pt x="1141412" y="1154112"/>
                  <a:pt x="1149350" y="1492250"/>
                  <a:pt x="1147762" y="1606550"/>
                </a:cubicBezTo>
                <a:cubicBezTo>
                  <a:pt x="1146175" y="1720850"/>
                  <a:pt x="1141412" y="1717675"/>
                  <a:pt x="1147762" y="1787525"/>
                </a:cubicBezTo>
                <a:cubicBezTo>
                  <a:pt x="1154112" y="1857375"/>
                  <a:pt x="1176337" y="1966913"/>
                  <a:pt x="1185862" y="2025650"/>
                </a:cubicBezTo>
                <a:cubicBezTo>
                  <a:pt x="1195387" y="2084388"/>
                  <a:pt x="1200150" y="2092325"/>
                  <a:pt x="1204912" y="2139950"/>
                </a:cubicBezTo>
                <a:cubicBezTo>
                  <a:pt x="1209674" y="2187575"/>
                  <a:pt x="1216024" y="2243138"/>
                  <a:pt x="1214437" y="2311400"/>
                </a:cubicBezTo>
                <a:cubicBezTo>
                  <a:pt x="1212850" y="2379662"/>
                  <a:pt x="1208087" y="2461420"/>
                  <a:pt x="1195387" y="2549525"/>
                </a:cubicBezTo>
                <a:cubicBezTo>
                  <a:pt x="1182687" y="2637630"/>
                  <a:pt x="1149349" y="2747958"/>
                  <a:pt x="1138237" y="2840033"/>
                </a:cubicBezTo>
                <a:cubicBezTo>
                  <a:pt x="1127125" y="2932108"/>
                  <a:pt x="1127125" y="3018631"/>
                  <a:pt x="1128712" y="3101975"/>
                </a:cubicBezTo>
                <a:cubicBezTo>
                  <a:pt x="1130299" y="3185319"/>
                  <a:pt x="1155699" y="3251200"/>
                  <a:pt x="1147762" y="3340100"/>
                </a:cubicBezTo>
                <a:cubicBezTo>
                  <a:pt x="1139825" y="3429000"/>
                  <a:pt x="1104899" y="3519488"/>
                  <a:pt x="1081087" y="3635375"/>
                </a:cubicBezTo>
                <a:cubicBezTo>
                  <a:pt x="1057275" y="3751262"/>
                  <a:pt x="1006475" y="3943350"/>
                  <a:pt x="1004887" y="4035425"/>
                </a:cubicBezTo>
                <a:cubicBezTo>
                  <a:pt x="1003300" y="4127500"/>
                  <a:pt x="1073149" y="4148138"/>
                  <a:pt x="1071562" y="4187825"/>
                </a:cubicBezTo>
                <a:cubicBezTo>
                  <a:pt x="1069975" y="4227512"/>
                  <a:pt x="1027112" y="4257675"/>
                  <a:pt x="995362" y="4273550"/>
                </a:cubicBezTo>
                <a:cubicBezTo>
                  <a:pt x="963612" y="4289425"/>
                  <a:pt x="906462" y="4287837"/>
                  <a:pt x="881062" y="4283075"/>
                </a:cubicBezTo>
                <a:cubicBezTo>
                  <a:pt x="855662" y="4278313"/>
                  <a:pt x="849312" y="4259263"/>
                  <a:pt x="842962" y="4244975"/>
                </a:cubicBezTo>
                <a:cubicBezTo>
                  <a:pt x="836612" y="4230687"/>
                  <a:pt x="842962" y="4197350"/>
                  <a:pt x="842962" y="4197350"/>
                </a:cubicBezTo>
                <a:cubicBezTo>
                  <a:pt x="842962" y="4178300"/>
                  <a:pt x="838200" y="4159250"/>
                  <a:pt x="842962" y="4130675"/>
                </a:cubicBezTo>
                <a:cubicBezTo>
                  <a:pt x="847724" y="4102100"/>
                  <a:pt x="873124" y="4059237"/>
                  <a:pt x="871537" y="4025900"/>
                </a:cubicBezTo>
                <a:cubicBezTo>
                  <a:pt x="869950" y="3992563"/>
                  <a:pt x="833437" y="3971925"/>
                  <a:pt x="833437" y="3930650"/>
                </a:cubicBezTo>
                <a:cubicBezTo>
                  <a:pt x="833437" y="3889375"/>
                  <a:pt x="869950" y="3889375"/>
                  <a:pt x="871537" y="3778250"/>
                </a:cubicBezTo>
                <a:cubicBezTo>
                  <a:pt x="873125" y="3667125"/>
                  <a:pt x="839787" y="3494083"/>
                  <a:pt x="842962" y="3382958"/>
                </a:cubicBezTo>
                <a:cubicBezTo>
                  <a:pt x="869145" y="3251952"/>
                  <a:pt x="900112" y="3296443"/>
                  <a:pt x="890587" y="3111500"/>
                </a:cubicBezTo>
                <a:cubicBezTo>
                  <a:pt x="881062" y="2926557"/>
                  <a:pt x="817562" y="2314575"/>
                  <a:pt x="785812" y="2273300"/>
                </a:cubicBezTo>
                <a:cubicBezTo>
                  <a:pt x="754062" y="2232025"/>
                  <a:pt x="715962" y="2722563"/>
                  <a:pt x="700087" y="2863850"/>
                </a:cubicBezTo>
                <a:cubicBezTo>
                  <a:pt x="684212" y="3005137"/>
                  <a:pt x="688975" y="3040063"/>
                  <a:pt x="690562" y="3121025"/>
                </a:cubicBezTo>
                <a:cubicBezTo>
                  <a:pt x="692149" y="3201987"/>
                  <a:pt x="711199" y="3260725"/>
                  <a:pt x="709612" y="3349625"/>
                </a:cubicBezTo>
                <a:cubicBezTo>
                  <a:pt x="708025" y="3438525"/>
                  <a:pt x="684212" y="3575050"/>
                  <a:pt x="681037" y="3654425"/>
                </a:cubicBezTo>
                <a:cubicBezTo>
                  <a:pt x="677862" y="3733800"/>
                  <a:pt x="685800" y="3775075"/>
                  <a:pt x="690562" y="3825875"/>
                </a:cubicBezTo>
                <a:cubicBezTo>
                  <a:pt x="695324" y="3876675"/>
                  <a:pt x="706437" y="3922713"/>
                  <a:pt x="709612" y="3959225"/>
                </a:cubicBezTo>
                <a:cubicBezTo>
                  <a:pt x="712787" y="3995737"/>
                  <a:pt x="709612" y="4044950"/>
                  <a:pt x="709612" y="4044950"/>
                </a:cubicBezTo>
                <a:lnTo>
                  <a:pt x="709612" y="4092575"/>
                </a:lnTo>
                <a:cubicBezTo>
                  <a:pt x="709612" y="4113212"/>
                  <a:pt x="708025" y="4140200"/>
                  <a:pt x="709612" y="4168775"/>
                </a:cubicBezTo>
                <a:cubicBezTo>
                  <a:pt x="711200" y="4197350"/>
                  <a:pt x="723899" y="4243388"/>
                  <a:pt x="719137" y="4264025"/>
                </a:cubicBezTo>
                <a:cubicBezTo>
                  <a:pt x="714375" y="4284662"/>
                  <a:pt x="708024" y="4286250"/>
                  <a:pt x="671512" y="4283075"/>
                </a:cubicBezTo>
                <a:close/>
              </a:path>
            </a:pathLst>
          </a:custGeom>
          <a:solidFill>
            <a:srgbClr val="FFCC99">
              <a:alpha val="66000"/>
            </a:srgbClr>
          </a:solidFill>
          <a:ln w="25400">
            <a:noFill/>
          </a:ln>
          <a:effectLst>
            <a:outerShdw blurRad="44450" dist="114300" dir="9600000" sx="99000" sy="99000" algn="ctr">
              <a:srgbClr val="000000">
                <a:alpha val="1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flat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220072" y="1476454"/>
            <a:ext cx="3212565" cy="45448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b="1" i="0" dirty="0" smtClean="0">
                <a:solidFill>
                  <a:srgbClr val="006699"/>
                </a:solidFill>
                <a:latin typeface="+mn-lt"/>
              </a:rPr>
              <a:t>Skeletal muscle</a:t>
            </a:r>
          </a:p>
          <a:p>
            <a:pPr>
              <a:spcAft>
                <a:spcPts val="100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Is attached to the bone and produces </a:t>
            </a:r>
            <a:r>
              <a:rPr lang="en-GB" i="0" dirty="0">
                <a:solidFill>
                  <a:srgbClr val="006699"/>
                </a:solidFill>
                <a:latin typeface="+mn-lt"/>
              </a:rPr>
              <a:t>movement of the body relative to the external 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environment</a:t>
            </a:r>
          </a:p>
          <a:p>
            <a:pPr>
              <a:spcAft>
                <a:spcPts val="1000"/>
              </a:spcAft>
            </a:pPr>
            <a:r>
              <a:rPr lang="en-GB" i="0" dirty="0">
                <a:solidFill>
                  <a:srgbClr val="006699"/>
                </a:solidFill>
                <a:latin typeface="+mn-lt"/>
              </a:rPr>
              <a:t>Antagonist muscle pairs consist of a flexor (e.g. bicep) and an extensor (e.g. </a:t>
            </a:r>
            <a:r>
              <a:rPr lang="en-GB" i="0" dirty="0" err="1">
                <a:solidFill>
                  <a:srgbClr val="006699"/>
                </a:solidFill>
                <a:latin typeface="+mn-lt"/>
              </a:rPr>
              <a:t>quadricep</a:t>
            </a:r>
            <a:r>
              <a:rPr lang="en-GB" i="0" dirty="0">
                <a:solidFill>
                  <a:srgbClr val="006699"/>
                </a:solidFill>
                <a:latin typeface="+mn-lt"/>
              </a:rPr>
              <a:t>)</a:t>
            </a:r>
          </a:p>
          <a:p>
            <a:pPr>
              <a:spcAft>
                <a:spcPts val="1000"/>
              </a:spcAft>
            </a:pPr>
            <a:r>
              <a:rPr lang="en-GB" b="1" i="0" dirty="0" smtClean="0">
                <a:solidFill>
                  <a:srgbClr val="006699"/>
                </a:solidFill>
                <a:latin typeface="+mn-lt"/>
              </a:rPr>
              <a:t>Isometric </a:t>
            </a:r>
            <a:r>
              <a:rPr lang="en-GB" b="1" i="0" dirty="0">
                <a:solidFill>
                  <a:srgbClr val="006699"/>
                </a:solidFill>
                <a:latin typeface="+mn-lt"/>
              </a:rPr>
              <a:t>contraction</a:t>
            </a:r>
            <a:r>
              <a:rPr lang="en-GB" i="0" dirty="0">
                <a:solidFill>
                  <a:srgbClr val="006699"/>
                </a:solidFill>
                <a:latin typeface="+mn-lt"/>
              </a:rPr>
              <a:t>: 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tension develops but the muscle does not change length </a:t>
            </a:r>
            <a:endParaRPr lang="en-GB" i="0" dirty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0"/>
              </a:spcAft>
            </a:pPr>
            <a:r>
              <a:rPr lang="en-GB" b="1" i="0" dirty="0" smtClean="0">
                <a:solidFill>
                  <a:srgbClr val="006699"/>
                </a:solidFill>
                <a:latin typeface="+mn-lt"/>
              </a:rPr>
              <a:t>Isotonic contraction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: the muscle changes length while the tension remains the same </a:t>
            </a:r>
          </a:p>
          <a:p>
            <a:pPr lvl="0">
              <a:spcAft>
                <a:spcPts val="0"/>
              </a:spcAft>
            </a:pPr>
            <a:r>
              <a:rPr lang="en-GB" b="1" i="0" dirty="0" smtClean="0">
                <a:solidFill>
                  <a:srgbClr val="006699"/>
                </a:solidFill>
                <a:latin typeface="+mn-lt"/>
              </a:rPr>
              <a:t>Concentric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: shortening</a:t>
            </a:r>
          </a:p>
          <a:p>
            <a:pPr lvl="0">
              <a:spcAft>
                <a:spcPts val="1000"/>
              </a:spcAft>
            </a:pPr>
            <a:r>
              <a:rPr lang="en-GB" b="1" i="0" dirty="0" smtClean="0">
                <a:solidFill>
                  <a:srgbClr val="006699"/>
                </a:solidFill>
                <a:latin typeface="+mn-lt"/>
              </a:rPr>
              <a:t>Eccentric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: lengthening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Skeletal muscle: function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555692" y="1861714"/>
            <a:ext cx="2105627" cy="3248526"/>
            <a:chOff x="377106" y="2046338"/>
            <a:chExt cx="2506246" cy="3866205"/>
          </a:xfrm>
        </p:grpSpPr>
        <p:grpSp>
          <p:nvGrpSpPr>
            <p:cNvPr id="74" name="Group 73"/>
            <p:cNvGrpSpPr/>
            <p:nvPr/>
          </p:nvGrpSpPr>
          <p:grpSpPr>
            <a:xfrm rot="15309185">
              <a:off x="871401" y="3731741"/>
              <a:ext cx="2667018" cy="495391"/>
              <a:chOff x="5622582" y="4888995"/>
              <a:chExt cx="2317643" cy="592949"/>
            </a:xfrm>
          </p:grpSpPr>
          <p:sp>
            <p:nvSpPr>
              <p:cNvPr id="98" name="Freeform 97"/>
              <p:cNvSpPr/>
              <p:nvPr/>
            </p:nvSpPr>
            <p:spPr bwMode="auto">
              <a:xfrm>
                <a:off x="5622582" y="4888995"/>
                <a:ext cx="2309286" cy="592949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14 w 2124654"/>
                  <a:gd name="connsiteY0" fmla="*/ 772797 h 1606769"/>
                  <a:gd name="connsiteX1" fmla="*/ 717191 w 2124654"/>
                  <a:gd name="connsiteY1" fmla="*/ 91480 h 1606769"/>
                  <a:gd name="connsiteX2" fmla="*/ 1443332 w 2124654"/>
                  <a:gd name="connsiteY2" fmla="*/ 82515 h 1606769"/>
                  <a:gd name="connsiteX3" fmla="*/ 2124650 w 2124654"/>
                  <a:gd name="connsiteY3" fmla="*/ 790727 h 1606769"/>
                  <a:gd name="connsiteX4" fmla="*/ 1452297 w 2124654"/>
                  <a:gd name="connsiteY4" fmla="*/ 1498939 h 1606769"/>
                  <a:gd name="connsiteX5" fmla="*/ 699896 w 2124654"/>
                  <a:gd name="connsiteY5" fmla="*/ 1534260 h 1606769"/>
                  <a:gd name="connsiteX6" fmla="*/ 14 w 2124654"/>
                  <a:gd name="connsiteY6" fmla="*/ 772797 h 1606769"/>
                  <a:gd name="connsiteX0" fmla="*/ 283 w 2124922"/>
                  <a:gd name="connsiteY0" fmla="*/ 695962 h 1529934"/>
                  <a:gd name="connsiteX1" fmla="*/ 625820 w 2124922"/>
                  <a:gd name="connsiteY1" fmla="*/ 397295 h 1529934"/>
                  <a:gd name="connsiteX2" fmla="*/ 1443601 w 2124922"/>
                  <a:gd name="connsiteY2" fmla="*/ 5680 h 1529934"/>
                  <a:gd name="connsiteX3" fmla="*/ 2124919 w 2124922"/>
                  <a:gd name="connsiteY3" fmla="*/ 713892 h 1529934"/>
                  <a:gd name="connsiteX4" fmla="*/ 1452566 w 2124922"/>
                  <a:gd name="connsiteY4" fmla="*/ 1422104 h 1529934"/>
                  <a:gd name="connsiteX5" fmla="*/ 700165 w 2124922"/>
                  <a:gd name="connsiteY5" fmla="*/ 1457425 h 1529934"/>
                  <a:gd name="connsiteX6" fmla="*/ 283 w 2124922"/>
                  <a:gd name="connsiteY6" fmla="*/ 695962 h 1529934"/>
                  <a:gd name="connsiteX0" fmla="*/ 283 w 2124933"/>
                  <a:gd name="connsiteY0" fmla="*/ 324433 h 1158405"/>
                  <a:gd name="connsiteX1" fmla="*/ 625820 w 2124933"/>
                  <a:gd name="connsiteY1" fmla="*/ 25766 h 1158405"/>
                  <a:gd name="connsiteX2" fmla="*/ 1435270 w 2124933"/>
                  <a:gd name="connsiteY2" fmla="*/ 51589 h 1158405"/>
                  <a:gd name="connsiteX3" fmla="*/ 2124919 w 2124933"/>
                  <a:gd name="connsiteY3" fmla="*/ 342363 h 1158405"/>
                  <a:gd name="connsiteX4" fmla="*/ 1452566 w 2124933"/>
                  <a:gd name="connsiteY4" fmla="*/ 1050575 h 1158405"/>
                  <a:gd name="connsiteX5" fmla="*/ 700165 w 2124933"/>
                  <a:gd name="connsiteY5" fmla="*/ 1085896 h 1158405"/>
                  <a:gd name="connsiteX6" fmla="*/ 283 w 2124933"/>
                  <a:gd name="connsiteY6" fmla="*/ 324433 h 1158405"/>
                  <a:gd name="connsiteX0" fmla="*/ 283 w 2124933"/>
                  <a:gd name="connsiteY0" fmla="*/ 308970 h 1142942"/>
                  <a:gd name="connsiteX1" fmla="*/ 625820 w 2124933"/>
                  <a:gd name="connsiteY1" fmla="*/ 10303 h 1142942"/>
                  <a:gd name="connsiteX2" fmla="*/ 1435270 w 2124933"/>
                  <a:gd name="connsiteY2" fmla="*/ 36126 h 1142942"/>
                  <a:gd name="connsiteX3" fmla="*/ 2124919 w 2124933"/>
                  <a:gd name="connsiteY3" fmla="*/ 326900 h 1142942"/>
                  <a:gd name="connsiteX4" fmla="*/ 1452566 w 2124933"/>
                  <a:gd name="connsiteY4" fmla="*/ 1035112 h 1142942"/>
                  <a:gd name="connsiteX5" fmla="*/ 700165 w 2124933"/>
                  <a:gd name="connsiteY5" fmla="*/ 1070433 h 1142942"/>
                  <a:gd name="connsiteX6" fmla="*/ 283 w 2124933"/>
                  <a:gd name="connsiteY6" fmla="*/ 308970 h 1142942"/>
                  <a:gd name="connsiteX0" fmla="*/ 320 w 2124970"/>
                  <a:gd name="connsiteY0" fmla="*/ 305181 h 1139153"/>
                  <a:gd name="connsiteX1" fmla="*/ 625857 w 2124970"/>
                  <a:gd name="connsiteY1" fmla="*/ 6514 h 1139153"/>
                  <a:gd name="connsiteX2" fmla="*/ 1435307 w 2124970"/>
                  <a:gd name="connsiteY2" fmla="*/ 32337 h 1139153"/>
                  <a:gd name="connsiteX3" fmla="*/ 2124956 w 2124970"/>
                  <a:gd name="connsiteY3" fmla="*/ 323111 h 1139153"/>
                  <a:gd name="connsiteX4" fmla="*/ 1452603 w 2124970"/>
                  <a:gd name="connsiteY4" fmla="*/ 1031323 h 1139153"/>
                  <a:gd name="connsiteX5" fmla="*/ 700202 w 2124970"/>
                  <a:gd name="connsiteY5" fmla="*/ 1066644 h 1139153"/>
                  <a:gd name="connsiteX6" fmla="*/ 320 w 2124970"/>
                  <a:gd name="connsiteY6" fmla="*/ 305181 h 113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970" h="1139153">
                    <a:moveTo>
                      <a:pt x="320" y="305181"/>
                    </a:moveTo>
                    <a:cubicBezTo>
                      <a:pt x="-12071" y="128493"/>
                      <a:pt x="336707" y="-34980"/>
                      <a:pt x="625857" y="6514"/>
                    </a:cubicBezTo>
                    <a:cubicBezTo>
                      <a:pt x="915007" y="48008"/>
                      <a:pt x="1152133" y="83930"/>
                      <a:pt x="1435307" y="32337"/>
                    </a:cubicBezTo>
                    <a:cubicBezTo>
                      <a:pt x="1718481" y="-19256"/>
                      <a:pt x="2122073" y="156613"/>
                      <a:pt x="2124956" y="323111"/>
                    </a:cubicBezTo>
                    <a:cubicBezTo>
                      <a:pt x="2127839" y="489609"/>
                      <a:pt x="1688673" y="910300"/>
                      <a:pt x="1452603" y="1031323"/>
                    </a:cubicBezTo>
                    <a:cubicBezTo>
                      <a:pt x="1216533" y="1152346"/>
                      <a:pt x="945237" y="1181691"/>
                      <a:pt x="700202" y="1066644"/>
                    </a:cubicBezTo>
                    <a:cubicBezTo>
                      <a:pt x="455167" y="951597"/>
                      <a:pt x="12711" y="481869"/>
                      <a:pt x="320" y="305181"/>
                    </a:cubicBezTo>
                    <a:close/>
                  </a:path>
                </a:pathLst>
              </a:custGeom>
              <a:gradFill flip="none" rotWithShape="1">
                <a:gsLst>
                  <a:gs pos="52000">
                    <a:srgbClr val="FFCC99"/>
                  </a:gs>
                  <a:gs pos="16000">
                    <a:srgbClr val="CC6600"/>
                  </a:gs>
                  <a:gs pos="89000">
                    <a:srgbClr val="CC6600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morning" dir="t"/>
              </a:scene3d>
              <a:sp3d prstMaterial="flat">
                <a:bevelT w="355600" h="2921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5629673" y="4901037"/>
                <a:ext cx="2308937" cy="497945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48"/>
                  <a:gd name="connsiteY0" fmla="*/ 683809 h 1507795"/>
                  <a:gd name="connsiteX1" fmla="*/ 717181 w 2124648"/>
                  <a:gd name="connsiteY1" fmla="*/ 2492 h 1507795"/>
                  <a:gd name="connsiteX2" fmla="*/ 1465272 w 2124648"/>
                  <a:gd name="connsiteY2" fmla="*/ 463159 h 1507795"/>
                  <a:gd name="connsiteX3" fmla="*/ 2124640 w 2124648"/>
                  <a:gd name="connsiteY3" fmla="*/ 701739 h 1507795"/>
                  <a:gd name="connsiteX4" fmla="*/ 1452287 w 2124648"/>
                  <a:gd name="connsiteY4" fmla="*/ 1409951 h 1507795"/>
                  <a:gd name="connsiteX5" fmla="*/ 708216 w 2124648"/>
                  <a:gd name="connsiteY5" fmla="*/ 1427880 h 1507795"/>
                  <a:gd name="connsiteX6" fmla="*/ 4 w 2124648"/>
                  <a:gd name="connsiteY6" fmla="*/ 683809 h 1507795"/>
                  <a:gd name="connsiteX0" fmla="*/ 4 w 2124648"/>
                  <a:gd name="connsiteY0" fmla="*/ 279624 h 1103610"/>
                  <a:gd name="connsiteX1" fmla="*/ 717181 w 2124648"/>
                  <a:gd name="connsiteY1" fmla="*/ 15759 h 1103610"/>
                  <a:gd name="connsiteX2" fmla="*/ 1465272 w 2124648"/>
                  <a:gd name="connsiteY2" fmla="*/ 58974 h 1103610"/>
                  <a:gd name="connsiteX3" fmla="*/ 2124640 w 2124648"/>
                  <a:gd name="connsiteY3" fmla="*/ 297554 h 1103610"/>
                  <a:gd name="connsiteX4" fmla="*/ 1452287 w 2124648"/>
                  <a:gd name="connsiteY4" fmla="*/ 1005766 h 1103610"/>
                  <a:gd name="connsiteX5" fmla="*/ 708216 w 2124648"/>
                  <a:gd name="connsiteY5" fmla="*/ 1023695 h 1103610"/>
                  <a:gd name="connsiteX6" fmla="*/ 4 w 2124648"/>
                  <a:gd name="connsiteY6" fmla="*/ 279624 h 1103610"/>
                  <a:gd name="connsiteX0" fmla="*/ 4 w 2124648"/>
                  <a:gd name="connsiteY0" fmla="*/ 265287 h 1089273"/>
                  <a:gd name="connsiteX1" fmla="*/ 717181 w 2124648"/>
                  <a:gd name="connsiteY1" fmla="*/ 1422 h 1089273"/>
                  <a:gd name="connsiteX2" fmla="*/ 1465272 w 2124648"/>
                  <a:gd name="connsiteY2" fmla="*/ 44637 h 1089273"/>
                  <a:gd name="connsiteX3" fmla="*/ 2124640 w 2124648"/>
                  <a:gd name="connsiteY3" fmla="*/ 283217 h 1089273"/>
                  <a:gd name="connsiteX4" fmla="*/ 1452287 w 2124648"/>
                  <a:gd name="connsiteY4" fmla="*/ 991429 h 1089273"/>
                  <a:gd name="connsiteX5" fmla="*/ 708216 w 2124648"/>
                  <a:gd name="connsiteY5" fmla="*/ 1009358 h 1089273"/>
                  <a:gd name="connsiteX6" fmla="*/ 4 w 2124648"/>
                  <a:gd name="connsiteY6" fmla="*/ 265287 h 1089273"/>
                  <a:gd name="connsiteX0" fmla="*/ 4 w 2124648"/>
                  <a:gd name="connsiteY0" fmla="*/ 265287 h 1089273"/>
                  <a:gd name="connsiteX1" fmla="*/ 717181 w 2124648"/>
                  <a:gd name="connsiteY1" fmla="*/ 1422 h 1089273"/>
                  <a:gd name="connsiteX2" fmla="*/ 1465272 w 2124648"/>
                  <a:gd name="connsiteY2" fmla="*/ 44637 h 1089273"/>
                  <a:gd name="connsiteX3" fmla="*/ 2124640 w 2124648"/>
                  <a:gd name="connsiteY3" fmla="*/ 283217 h 1089273"/>
                  <a:gd name="connsiteX4" fmla="*/ 1452287 w 2124648"/>
                  <a:gd name="connsiteY4" fmla="*/ 991429 h 1089273"/>
                  <a:gd name="connsiteX5" fmla="*/ 708216 w 2124648"/>
                  <a:gd name="connsiteY5" fmla="*/ 1009358 h 1089273"/>
                  <a:gd name="connsiteX6" fmla="*/ 4 w 2124648"/>
                  <a:gd name="connsiteY6" fmla="*/ 265287 h 108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648" h="1089273">
                    <a:moveTo>
                      <a:pt x="4" y="265287"/>
                    </a:moveTo>
                    <a:cubicBezTo>
                      <a:pt x="1498" y="97298"/>
                      <a:pt x="465653" y="-13983"/>
                      <a:pt x="717181" y="1422"/>
                    </a:cubicBezTo>
                    <a:cubicBezTo>
                      <a:pt x="968709" y="16827"/>
                      <a:pt x="1230696" y="49852"/>
                      <a:pt x="1465272" y="44637"/>
                    </a:cubicBezTo>
                    <a:cubicBezTo>
                      <a:pt x="1699848" y="39422"/>
                      <a:pt x="2126804" y="125418"/>
                      <a:pt x="2124640" y="283217"/>
                    </a:cubicBezTo>
                    <a:cubicBezTo>
                      <a:pt x="2122476" y="441016"/>
                      <a:pt x="1688357" y="870406"/>
                      <a:pt x="1452287" y="991429"/>
                    </a:cubicBezTo>
                    <a:cubicBezTo>
                      <a:pt x="1216217" y="1112452"/>
                      <a:pt x="953251" y="1124405"/>
                      <a:pt x="708216" y="1009358"/>
                    </a:cubicBezTo>
                    <a:cubicBezTo>
                      <a:pt x="463181" y="894311"/>
                      <a:pt x="-1490" y="433276"/>
                      <a:pt x="4" y="265287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0" name="Freeform 99"/>
              <p:cNvSpPr/>
              <p:nvPr/>
            </p:nvSpPr>
            <p:spPr bwMode="auto">
              <a:xfrm>
                <a:off x="5629631" y="4948039"/>
                <a:ext cx="2308997" cy="416580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67"/>
                  <a:gd name="connsiteY0" fmla="*/ 684860 h 1508847"/>
                  <a:gd name="connsiteX1" fmla="*/ 717181 w 2124667"/>
                  <a:gd name="connsiteY1" fmla="*/ 3543 h 1508847"/>
                  <a:gd name="connsiteX2" fmla="*/ 1428688 w 2124667"/>
                  <a:gd name="connsiteY2" fmla="*/ 429656 h 1508847"/>
                  <a:gd name="connsiteX3" fmla="*/ 2124640 w 2124667"/>
                  <a:gd name="connsiteY3" fmla="*/ 702790 h 1508847"/>
                  <a:gd name="connsiteX4" fmla="*/ 1452287 w 2124667"/>
                  <a:gd name="connsiteY4" fmla="*/ 1411002 h 1508847"/>
                  <a:gd name="connsiteX5" fmla="*/ 708216 w 2124667"/>
                  <a:gd name="connsiteY5" fmla="*/ 1428931 h 1508847"/>
                  <a:gd name="connsiteX6" fmla="*/ 4 w 2124667"/>
                  <a:gd name="connsiteY6" fmla="*/ 684860 h 1508847"/>
                  <a:gd name="connsiteX0" fmla="*/ 42 w 2124704"/>
                  <a:gd name="connsiteY0" fmla="*/ 283589 h 1107576"/>
                  <a:gd name="connsiteX1" fmla="*/ 739169 w 2124704"/>
                  <a:gd name="connsiteY1" fmla="*/ 37348 h 1107576"/>
                  <a:gd name="connsiteX2" fmla="*/ 1428726 w 2124704"/>
                  <a:gd name="connsiteY2" fmla="*/ 28385 h 1107576"/>
                  <a:gd name="connsiteX3" fmla="*/ 2124678 w 2124704"/>
                  <a:gd name="connsiteY3" fmla="*/ 301519 h 1107576"/>
                  <a:gd name="connsiteX4" fmla="*/ 1452325 w 2124704"/>
                  <a:gd name="connsiteY4" fmla="*/ 1009731 h 1107576"/>
                  <a:gd name="connsiteX5" fmla="*/ 708254 w 2124704"/>
                  <a:gd name="connsiteY5" fmla="*/ 1027660 h 1107576"/>
                  <a:gd name="connsiteX6" fmla="*/ 42 w 2124704"/>
                  <a:gd name="connsiteY6" fmla="*/ 283589 h 1107576"/>
                  <a:gd name="connsiteX0" fmla="*/ 42 w 2124704"/>
                  <a:gd name="connsiteY0" fmla="*/ 261454 h 1085441"/>
                  <a:gd name="connsiteX1" fmla="*/ 739169 w 2124704"/>
                  <a:gd name="connsiteY1" fmla="*/ 15213 h 1085441"/>
                  <a:gd name="connsiteX2" fmla="*/ 1428726 w 2124704"/>
                  <a:gd name="connsiteY2" fmla="*/ 6250 h 1085441"/>
                  <a:gd name="connsiteX3" fmla="*/ 2124678 w 2124704"/>
                  <a:gd name="connsiteY3" fmla="*/ 279384 h 1085441"/>
                  <a:gd name="connsiteX4" fmla="*/ 1452325 w 2124704"/>
                  <a:gd name="connsiteY4" fmla="*/ 987596 h 1085441"/>
                  <a:gd name="connsiteX5" fmla="*/ 708254 w 2124704"/>
                  <a:gd name="connsiteY5" fmla="*/ 1005525 h 1085441"/>
                  <a:gd name="connsiteX6" fmla="*/ 42 w 2124704"/>
                  <a:gd name="connsiteY6" fmla="*/ 261454 h 10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704" h="1085441">
                    <a:moveTo>
                      <a:pt x="42" y="261454"/>
                    </a:moveTo>
                    <a:cubicBezTo>
                      <a:pt x="5195" y="96402"/>
                      <a:pt x="501055" y="57747"/>
                      <a:pt x="739169" y="15213"/>
                    </a:cubicBezTo>
                    <a:cubicBezTo>
                      <a:pt x="977283" y="-27321"/>
                      <a:pt x="1197808" y="45092"/>
                      <a:pt x="1428726" y="6250"/>
                    </a:cubicBezTo>
                    <a:cubicBezTo>
                      <a:pt x="1659644" y="-32592"/>
                      <a:pt x="2120745" y="115826"/>
                      <a:pt x="2124678" y="279384"/>
                    </a:cubicBezTo>
                    <a:cubicBezTo>
                      <a:pt x="2128611" y="442942"/>
                      <a:pt x="1688395" y="866573"/>
                      <a:pt x="1452325" y="987596"/>
                    </a:cubicBezTo>
                    <a:cubicBezTo>
                      <a:pt x="1216255" y="1108619"/>
                      <a:pt x="953289" y="1120572"/>
                      <a:pt x="708254" y="1005525"/>
                    </a:cubicBezTo>
                    <a:cubicBezTo>
                      <a:pt x="463219" y="890478"/>
                      <a:pt x="-5111" y="426506"/>
                      <a:pt x="42" y="261454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1" name="Freeform 100"/>
              <p:cNvSpPr/>
              <p:nvPr/>
            </p:nvSpPr>
            <p:spPr bwMode="auto">
              <a:xfrm>
                <a:off x="5629673" y="4970699"/>
                <a:ext cx="2308931" cy="311365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44"/>
                  <a:gd name="connsiteY0" fmla="*/ 681949 h 1505934"/>
                  <a:gd name="connsiteX1" fmla="*/ 717181 w 2124644"/>
                  <a:gd name="connsiteY1" fmla="*/ 632 h 1505934"/>
                  <a:gd name="connsiteX2" fmla="*/ 1443322 w 2124644"/>
                  <a:gd name="connsiteY2" fmla="*/ 561409 h 1505934"/>
                  <a:gd name="connsiteX3" fmla="*/ 2124640 w 2124644"/>
                  <a:gd name="connsiteY3" fmla="*/ 699879 h 1505934"/>
                  <a:gd name="connsiteX4" fmla="*/ 1452287 w 2124644"/>
                  <a:gd name="connsiteY4" fmla="*/ 1408091 h 1505934"/>
                  <a:gd name="connsiteX5" fmla="*/ 708216 w 2124644"/>
                  <a:gd name="connsiteY5" fmla="*/ 1426020 h 1505934"/>
                  <a:gd name="connsiteX6" fmla="*/ 4 w 2124644"/>
                  <a:gd name="connsiteY6" fmla="*/ 681949 h 1505934"/>
                  <a:gd name="connsiteX0" fmla="*/ 4 w 2124643"/>
                  <a:gd name="connsiteY0" fmla="*/ 132502 h 956487"/>
                  <a:gd name="connsiteX1" fmla="*/ 717181 w 2124643"/>
                  <a:gd name="connsiteY1" fmla="*/ 20929 h 956487"/>
                  <a:gd name="connsiteX2" fmla="*/ 1443322 w 2124643"/>
                  <a:gd name="connsiteY2" fmla="*/ 11962 h 956487"/>
                  <a:gd name="connsiteX3" fmla="*/ 2124640 w 2124643"/>
                  <a:gd name="connsiteY3" fmla="*/ 150432 h 956487"/>
                  <a:gd name="connsiteX4" fmla="*/ 1452287 w 2124643"/>
                  <a:gd name="connsiteY4" fmla="*/ 858644 h 956487"/>
                  <a:gd name="connsiteX5" fmla="*/ 708216 w 2124643"/>
                  <a:gd name="connsiteY5" fmla="*/ 876573 h 956487"/>
                  <a:gd name="connsiteX6" fmla="*/ 4 w 2124643"/>
                  <a:gd name="connsiteY6" fmla="*/ 132502 h 956487"/>
                  <a:gd name="connsiteX0" fmla="*/ 4 w 2124643"/>
                  <a:gd name="connsiteY0" fmla="*/ 163189 h 987174"/>
                  <a:gd name="connsiteX1" fmla="*/ 717181 w 2124643"/>
                  <a:gd name="connsiteY1" fmla="*/ 51616 h 987174"/>
                  <a:gd name="connsiteX2" fmla="*/ 1443322 w 2124643"/>
                  <a:gd name="connsiteY2" fmla="*/ 42649 h 987174"/>
                  <a:gd name="connsiteX3" fmla="*/ 2124640 w 2124643"/>
                  <a:gd name="connsiteY3" fmla="*/ 181119 h 987174"/>
                  <a:gd name="connsiteX4" fmla="*/ 1452287 w 2124643"/>
                  <a:gd name="connsiteY4" fmla="*/ 889331 h 987174"/>
                  <a:gd name="connsiteX5" fmla="*/ 708216 w 2124643"/>
                  <a:gd name="connsiteY5" fmla="*/ 907260 h 987174"/>
                  <a:gd name="connsiteX6" fmla="*/ 4 w 2124643"/>
                  <a:gd name="connsiteY6" fmla="*/ 163189 h 987174"/>
                  <a:gd name="connsiteX0" fmla="*/ 4 w 2124643"/>
                  <a:gd name="connsiteY0" fmla="*/ 190131 h 1014116"/>
                  <a:gd name="connsiteX1" fmla="*/ 717181 w 2124643"/>
                  <a:gd name="connsiteY1" fmla="*/ 78558 h 1014116"/>
                  <a:gd name="connsiteX2" fmla="*/ 1443322 w 2124643"/>
                  <a:gd name="connsiteY2" fmla="*/ 69591 h 1014116"/>
                  <a:gd name="connsiteX3" fmla="*/ 2124640 w 2124643"/>
                  <a:gd name="connsiteY3" fmla="*/ 208061 h 1014116"/>
                  <a:gd name="connsiteX4" fmla="*/ 1452287 w 2124643"/>
                  <a:gd name="connsiteY4" fmla="*/ 916273 h 1014116"/>
                  <a:gd name="connsiteX5" fmla="*/ 708216 w 2124643"/>
                  <a:gd name="connsiteY5" fmla="*/ 934202 h 1014116"/>
                  <a:gd name="connsiteX6" fmla="*/ 4 w 2124643"/>
                  <a:gd name="connsiteY6" fmla="*/ 190131 h 101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643" h="1014116">
                    <a:moveTo>
                      <a:pt x="4" y="190131"/>
                    </a:moveTo>
                    <a:cubicBezTo>
                      <a:pt x="1498" y="47524"/>
                      <a:pt x="476628" y="176339"/>
                      <a:pt x="717181" y="78558"/>
                    </a:cubicBezTo>
                    <a:cubicBezTo>
                      <a:pt x="957734" y="-19223"/>
                      <a:pt x="1201430" y="-29684"/>
                      <a:pt x="1443322" y="69591"/>
                    </a:cubicBezTo>
                    <a:cubicBezTo>
                      <a:pt x="1685214" y="168866"/>
                      <a:pt x="2123146" y="66947"/>
                      <a:pt x="2124640" y="208061"/>
                    </a:cubicBezTo>
                    <a:cubicBezTo>
                      <a:pt x="2126134" y="349175"/>
                      <a:pt x="1688357" y="795250"/>
                      <a:pt x="1452287" y="916273"/>
                    </a:cubicBezTo>
                    <a:cubicBezTo>
                      <a:pt x="1216217" y="1037296"/>
                      <a:pt x="953251" y="1049249"/>
                      <a:pt x="708216" y="934202"/>
                    </a:cubicBezTo>
                    <a:cubicBezTo>
                      <a:pt x="463181" y="819155"/>
                      <a:pt x="-1490" y="332738"/>
                      <a:pt x="4" y="190131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2" name="Freeform 101"/>
              <p:cNvSpPr/>
              <p:nvPr/>
            </p:nvSpPr>
            <p:spPr bwMode="auto">
              <a:xfrm>
                <a:off x="5629675" y="5025114"/>
                <a:ext cx="2308939" cy="175299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  <a:gd name="connsiteX0" fmla="*/ 4 w 2124644"/>
                  <a:gd name="connsiteY0" fmla="*/ 682971 h 1506957"/>
                  <a:gd name="connsiteX1" fmla="*/ 717181 w 2124644"/>
                  <a:gd name="connsiteY1" fmla="*/ 1654 h 1506957"/>
                  <a:gd name="connsiteX2" fmla="*/ 1443322 w 2124644"/>
                  <a:gd name="connsiteY2" fmla="*/ 497686 h 1506957"/>
                  <a:gd name="connsiteX3" fmla="*/ 2124640 w 2124644"/>
                  <a:gd name="connsiteY3" fmla="*/ 700901 h 1506957"/>
                  <a:gd name="connsiteX4" fmla="*/ 1452287 w 2124644"/>
                  <a:gd name="connsiteY4" fmla="*/ 1409113 h 1506957"/>
                  <a:gd name="connsiteX5" fmla="*/ 708216 w 2124644"/>
                  <a:gd name="connsiteY5" fmla="*/ 1427042 h 1506957"/>
                  <a:gd name="connsiteX6" fmla="*/ 4 w 2124644"/>
                  <a:gd name="connsiteY6" fmla="*/ 682971 h 1506957"/>
                  <a:gd name="connsiteX0" fmla="*/ 2 w 2124641"/>
                  <a:gd name="connsiteY0" fmla="*/ 188446 h 1012432"/>
                  <a:gd name="connsiteX1" fmla="*/ 702545 w 2124641"/>
                  <a:gd name="connsiteY1" fmla="*/ 89820 h 1012432"/>
                  <a:gd name="connsiteX2" fmla="*/ 1443320 w 2124641"/>
                  <a:gd name="connsiteY2" fmla="*/ 3161 h 1012432"/>
                  <a:gd name="connsiteX3" fmla="*/ 2124638 w 2124641"/>
                  <a:gd name="connsiteY3" fmla="*/ 206376 h 1012432"/>
                  <a:gd name="connsiteX4" fmla="*/ 1452285 w 2124641"/>
                  <a:gd name="connsiteY4" fmla="*/ 914588 h 1012432"/>
                  <a:gd name="connsiteX5" fmla="*/ 708214 w 2124641"/>
                  <a:gd name="connsiteY5" fmla="*/ 932517 h 1012432"/>
                  <a:gd name="connsiteX6" fmla="*/ 2 w 2124641"/>
                  <a:gd name="connsiteY6" fmla="*/ 188446 h 1012432"/>
                  <a:gd name="connsiteX0" fmla="*/ 2 w 2124650"/>
                  <a:gd name="connsiteY0" fmla="*/ 110820 h 934806"/>
                  <a:gd name="connsiteX1" fmla="*/ 702545 w 2124650"/>
                  <a:gd name="connsiteY1" fmla="*/ 12194 h 934806"/>
                  <a:gd name="connsiteX2" fmla="*/ 1436003 w 2124650"/>
                  <a:gd name="connsiteY2" fmla="*/ 197457 h 934806"/>
                  <a:gd name="connsiteX3" fmla="*/ 2124638 w 2124650"/>
                  <a:gd name="connsiteY3" fmla="*/ 128750 h 934806"/>
                  <a:gd name="connsiteX4" fmla="*/ 1452285 w 2124650"/>
                  <a:gd name="connsiteY4" fmla="*/ 836962 h 934806"/>
                  <a:gd name="connsiteX5" fmla="*/ 708214 w 2124650"/>
                  <a:gd name="connsiteY5" fmla="*/ 854891 h 934806"/>
                  <a:gd name="connsiteX6" fmla="*/ 2 w 2124650"/>
                  <a:gd name="connsiteY6" fmla="*/ 110820 h 934806"/>
                  <a:gd name="connsiteX0" fmla="*/ 2 w 2124650"/>
                  <a:gd name="connsiteY0" fmla="*/ 26560 h 850546"/>
                  <a:gd name="connsiteX1" fmla="*/ 702545 w 2124650"/>
                  <a:gd name="connsiteY1" fmla="*/ 161012 h 850546"/>
                  <a:gd name="connsiteX2" fmla="*/ 1436003 w 2124650"/>
                  <a:gd name="connsiteY2" fmla="*/ 113197 h 850546"/>
                  <a:gd name="connsiteX3" fmla="*/ 2124638 w 2124650"/>
                  <a:gd name="connsiteY3" fmla="*/ 44490 h 850546"/>
                  <a:gd name="connsiteX4" fmla="*/ 1452285 w 2124650"/>
                  <a:gd name="connsiteY4" fmla="*/ 752702 h 850546"/>
                  <a:gd name="connsiteX5" fmla="*/ 708214 w 2124650"/>
                  <a:gd name="connsiteY5" fmla="*/ 770631 h 850546"/>
                  <a:gd name="connsiteX6" fmla="*/ 2 w 2124650"/>
                  <a:gd name="connsiteY6" fmla="*/ 26560 h 850546"/>
                  <a:gd name="connsiteX0" fmla="*/ 2 w 2124650"/>
                  <a:gd name="connsiteY0" fmla="*/ 19031 h 843017"/>
                  <a:gd name="connsiteX1" fmla="*/ 702545 w 2124650"/>
                  <a:gd name="connsiteY1" fmla="*/ 153483 h 843017"/>
                  <a:gd name="connsiteX2" fmla="*/ 1436003 w 2124650"/>
                  <a:gd name="connsiteY2" fmla="*/ 105668 h 843017"/>
                  <a:gd name="connsiteX3" fmla="*/ 2124638 w 2124650"/>
                  <a:gd name="connsiteY3" fmla="*/ 36961 h 843017"/>
                  <a:gd name="connsiteX4" fmla="*/ 1452285 w 2124650"/>
                  <a:gd name="connsiteY4" fmla="*/ 745173 h 843017"/>
                  <a:gd name="connsiteX5" fmla="*/ 708214 w 2124650"/>
                  <a:gd name="connsiteY5" fmla="*/ 763102 h 843017"/>
                  <a:gd name="connsiteX6" fmla="*/ 2 w 2124650"/>
                  <a:gd name="connsiteY6" fmla="*/ 19031 h 843017"/>
                  <a:gd name="connsiteX0" fmla="*/ 2 w 2124650"/>
                  <a:gd name="connsiteY0" fmla="*/ 16515 h 840501"/>
                  <a:gd name="connsiteX1" fmla="*/ 702545 w 2124650"/>
                  <a:gd name="connsiteY1" fmla="*/ 150967 h 840501"/>
                  <a:gd name="connsiteX2" fmla="*/ 1436003 w 2124650"/>
                  <a:gd name="connsiteY2" fmla="*/ 103152 h 840501"/>
                  <a:gd name="connsiteX3" fmla="*/ 2124638 w 2124650"/>
                  <a:gd name="connsiteY3" fmla="*/ 34445 h 840501"/>
                  <a:gd name="connsiteX4" fmla="*/ 1452285 w 2124650"/>
                  <a:gd name="connsiteY4" fmla="*/ 742657 h 840501"/>
                  <a:gd name="connsiteX5" fmla="*/ 708214 w 2124650"/>
                  <a:gd name="connsiteY5" fmla="*/ 760586 h 840501"/>
                  <a:gd name="connsiteX6" fmla="*/ 2 w 2124650"/>
                  <a:gd name="connsiteY6" fmla="*/ 16515 h 840501"/>
                  <a:gd name="connsiteX0" fmla="*/ 2 w 2124650"/>
                  <a:gd name="connsiteY0" fmla="*/ 32437 h 856423"/>
                  <a:gd name="connsiteX1" fmla="*/ 702545 w 2124650"/>
                  <a:gd name="connsiteY1" fmla="*/ 166889 h 856423"/>
                  <a:gd name="connsiteX2" fmla="*/ 1436003 w 2124650"/>
                  <a:gd name="connsiteY2" fmla="*/ 119074 h 856423"/>
                  <a:gd name="connsiteX3" fmla="*/ 2124638 w 2124650"/>
                  <a:gd name="connsiteY3" fmla="*/ 50367 h 856423"/>
                  <a:gd name="connsiteX4" fmla="*/ 1452285 w 2124650"/>
                  <a:gd name="connsiteY4" fmla="*/ 758579 h 856423"/>
                  <a:gd name="connsiteX5" fmla="*/ 708214 w 2124650"/>
                  <a:gd name="connsiteY5" fmla="*/ 776508 h 856423"/>
                  <a:gd name="connsiteX6" fmla="*/ 2 w 2124650"/>
                  <a:gd name="connsiteY6" fmla="*/ 32437 h 856423"/>
                  <a:gd name="connsiteX0" fmla="*/ 2 w 2124650"/>
                  <a:gd name="connsiteY0" fmla="*/ 32437 h 856423"/>
                  <a:gd name="connsiteX1" fmla="*/ 702545 w 2124650"/>
                  <a:gd name="connsiteY1" fmla="*/ 166889 h 856423"/>
                  <a:gd name="connsiteX2" fmla="*/ 1436003 w 2124650"/>
                  <a:gd name="connsiteY2" fmla="*/ 119074 h 856423"/>
                  <a:gd name="connsiteX3" fmla="*/ 2124638 w 2124650"/>
                  <a:gd name="connsiteY3" fmla="*/ 50367 h 856423"/>
                  <a:gd name="connsiteX4" fmla="*/ 1452285 w 2124650"/>
                  <a:gd name="connsiteY4" fmla="*/ 758579 h 856423"/>
                  <a:gd name="connsiteX5" fmla="*/ 708214 w 2124650"/>
                  <a:gd name="connsiteY5" fmla="*/ 776508 h 856423"/>
                  <a:gd name="connsiteX6" fmla="*/ 2 w 2124650"/>
                  <a:gd name="connsiteY6" fmla="*/ 32437 h 856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650" h="856423">
                    <a:moveTo>
                      <a:pt x="2" y="32437"/>
                    </a:moveTo>
                    <a:cubicBezTo>
                      <a:pt x="-943" y="-69166"/>
                      <a:pt x="436109" y="105132"/>
                      <a:pt x="702545" y="166889"/>
                    </a:cubicBezTo>
                    <a:cubicBezTo>
                      <a:pt x="968981" y="228646"/>
                      <a:pt x="1191517" y="212705"/>
                      <a:pt x="1436003" y="119074"/>
                    </a:cubicBezTo>
                    <a:cubicBezTo>
                      <a:pt x="1680489" y="25443"/>
                      <a:pt x="2121924" y="-56217"/>
                      <a:pt x="2124638" y="50367"/>
                    </a:cubicBezTo>
                    <a:cubicBezTo>
                      <a:pt x="2127352" y="156951"/>
                      <a:pt x="1688355" y="637556"/>
                      <a:pt x="1452285" y="758579"/>
                    </a:cubicBezTo>
                    <a:cubicBezTo>
                      <a:pt x="1216215" y="879602"/>
                      <a:pt x="953249" y="891555"/>
                      <a:pt x="708214" y="776508"/>
                    </a:cubicBezTo>
                    <a:cubicBezTo>
                      <a:pt x="463179" y="661461"/>
                      <a:pt x="947" y="134040"/>
                      <a:pt x="2" y="32437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3" name="Freeform 102"/>
              <p:cNvSpPr/>
              <p:nvPr/>
            </p:nvSpPr>
            <p:spPr bwMode="auto">
              <a:xfrm>
                <a:off x="5628054" y="4951855"/>
                <a:ext cx="2312171" cy="170498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7624" h="1665941">
                    <a:moveTo>
                      <a:pt x="1494" y="806823"/>
                    </a:moveTo>
                    <a:cubicBezTo>
                      <a:pt x="2988" y="569258"/>
                      <a:pt x="478118" y="240553"/>
                      <a:pt x="718671" y="125506"/>
                    </a:cubicBezTo>
                    <a:cubicBezTo>
                      <a:pt x="959224" y="10459"/>
                      <a:pt x="1210236" y="0"/>
                      <a:pt x="1444812" y="116541"/>
                    </a:cubicBezTo>
                    <a:cubicBezTo>
                      <a:pt x="1679388" y="233082"/>
                      <a:pt x="2124636" y="588682"/>
                      <a:pt x="2126130" y="824753"/>
                    </a:cubicBezTo>
                    <a:cubicBezTo>
                      <a:pt x="2127624" y="1060824"/>
                      <a:pt x="1689847" y="1411942"/>
                      <a:pt x="1453777" y="1532965"/>
                    </a:cubicBezTo>
                    <a:cubicBezTo>
                      <a:pt x="1217707" y="1653988"/>
                      <a:pt x="954741" y="1665941"/>
                      <a:pt x="709706" y="1550894"/>
                    </a:cubicBezTo>
                    <a:cubicBezTo>
                      <a:pt x="464671" y="1435847"/>
                      <a:pt x="0" y="1044388"/>
                      <a:pt x="1494" y="806823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75" name="Freeform 74"/>
            <p:cNvSpPr/>
            <p:nvPr/>
          </p:nvSpPr>
          <p:spPr bwMode="auto">
            <a:xfrm rot="20993064">
              <a:off x="1545988" y="2046338"/>
              <a:ext cx="765892" cy="3866205"/>
            </a:xfrm>
            <a:custGeom>
              <a:avLst/>
              <a:gdLst>
                <a:gd name="connsiteX0" fmla="*/ 411414 w 716683"/>
                <a:gd name="connsiteY0" fmla="*/ 44590 h 2710672"/>
                <a:gd name="connsiteX1" fmla="*/ 477515 w 716683"/>
                <a:gd name="connsiteY1" fmla="*/ 99675 h 2710672"/>
                <a:gd name="connsiteX2" fmla="*/ 488532 w 716683"/>
                <a:gd name="connsiteY2" fmla="*/ 286962 h 2710672"/>
                <a:gd name="connsiteX3" fmla="*/ 411414 w 716683"/>
                <a:gd name="connsiteY3" fmla="*/ 639501 h 2710672"/>
                <a:gd name="connsiteX4" fmla="*/ 444464 w 716683"/>
                <a:gd name="connsiteY4" fmla="*/ 1146277 h 2710672"/>
                <a:gd name="connsiteX5" fmla="*/ 477515 w 716683"/>
                <a:gd name="connsiteY5" fmla="*/ 1708137 h 2710672"/>
                <a:gd name="connsiteX6" fmla="*/ 609717 w 716683"/>
                <a:gd name="connsiteY6" fmla="*/ 2314065 h 2710672"/>
                <a:gd name="connsiteX7" fmla="*/ 708869 w 716683"/>
                <a:gd name="connsiteY7" fmla="*/ 2512369 h 2710672"/>
                <a:gd name="connsiteX8" fmla="*/ 697852 w 716683"/>
                <a:gd name="connsiteY8" fmla="*/ 2666605 h 2710672"/>
                <a:gd name="connsiteX9" fmla="*/ 598700 w 716683"/>
                <a:gd name="connsiteY9" fmla="*/ 2710672 h 2710672"/>
                <a:gd name="connsiteX10" fmla="*/ 466498 w 716683"/>
                <a:gd name="connsiteY10" fmla="*/ 2666605 h 2710672"/>
                <a:gd name="connsiteX11" fmla="*/ 345312 w 716683"/>
                <a:gd name="connsiteY11" fmla="*/ 2666605 h 2710672"/>
                <a:gd name="connsiteX12" fmla="*/ 257178 w 716683"/>
                <a:gd name="connsiteY12" fmla="*/ 2666605 h 2710672"/>
                <a:gd name="connsiteX13" fmla="*/ 235144 w 716683"/>
                <a:gd name="connsiteY13" fmla="*/ 2556436 h 2710672"/>
                <a:gd name="connsiteX14" fmla="*/ 334296 w 716683"/>
                <a:gd name="connsiteY14" fmla="*/ 2391183 h 2710672"/>
                <a:gd name="connsiteX15" fmla="*/ 345312 w 716683"/>
                <a:gd name="connsiteY15" fmla="*/ 2016610 h 2710672"/>
                <a:gd name="connsiteX16" fmla="*/ 301245 w 716683"/>
                <a:gd name="connsiteY16" fmla="*/ 1553901 h 2710672"/>
                <a:gd name="connsiteX17" fmla="*/ 257178 w 716683"/>
                <a:gd name="connsiteY17" fmla="*/ 992041 h 2710672"/>
                <a:gd name="connsiteX18" fmla="*/ 213110 w 716683"/>
                <a:gd name="connsiteY18" fmla="*/ 595434 h 2710672"/>
                <a:gd name="connsiteX19" fmla="*/ 158026 w 716683"/>
                <a:gd name="connsiteY19" fmla="*/ 430181 h 2710672"/>
                <a:gd name="connsiteX20" fmla="*/ 47857 w 716683"/>
                <a:gd name="connsiteY20" fmla="*/ 342046 h 2710672"/>
                <a:gd name="connsiteX21" fmla="*/ 3790 w 716683"/>
                <a:gd name="connsiteY21" fmla="*/ 297978 h 2710672"/>
                <a:gd name="connsiteX22" fmla="*/ 14806 w 716683"/>
                <a:gd name="connsiteY22" fmla="*/ 165776 h 2710672"/>
                <a:gd name="connsiteX23" fmla="*/ 113958 w 716683"/>
                <a:gd name="connsiteY23" fmla="*/ 44590 h 2710672"/>
                <a:gd name="connsiteX24" fmla="*/ 224127 w 716683"/>
                <a:gd name="connsiteY24" fmla="*/ 523 h 2710672"/>
                <a:gd name="connsiteX25" fmla="*/ 345312 w 716683"/>
                <a:gd name="connsiteY25" fmla="*/ 22557 h 2710672"/>
                <a:gd name="connsiteX26" fmla="*/ 411414 w 716683"/>
                <a:gd name="connsiteY26" fmla="*/ 44590 h 271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16683" h="2710672">
                  <a:moveTo>
                    <a:pt x="411414" y="44590"/>
                  </a:moveTo>
                  <a:cubicBezTo>
                    <a:pt x="433448" y="57443"/>
                    <a:pt x="464662" y="59280"/>
                    <a:pt x="477515" y="99675"/>
                  </a:cubicBezTo>
                  <a:cubicBezTo>
                    <a:pt x="490368" y="140070"/>
                    <a:pt x="499549" y="196991"/>
                    <a:pt x="488532" y="286962"/>
                  </a:cubicBezTo>
                  <a:cubicBezTo>
                    <a:pt x="477515" y="376933"/>
                    <a:pt x="418759" y="496282"/>
                    <a:pt x="411414" y="639501"/>
                  </a:cubicBezTo>
                  <a:cubicBezTo>
                    <a:pt x="404069" y="782720"/>
                    <a:pt x="433447" y="968171"/>
                    <a:pt x="444464" y="1146277"/>
                  </a:cubicBezTo>
                  <a:cubicBezTo>
                    <a:pt x="455481" y="1324383"/>
                    <a:pt x="449973" y="1513506"/>
                    <a:pt x="477515" y="1708137"/>
                  </a:cubicBezTo>
                  <a:cubicBezTo>
                    <a:pt x="505057" y="1902768"/>
                    <a:pt x="571158" y="2180027"/>
                    <a:pt x="609717" y="2314065"/>
                  </a:cubicBezTo>
                  <a:cubicBezTo>
                    <a:pt x="648276" y="2448103"/>
                    <a:pt x="694180" y="2453612"/>
                    <a:pt x="708869" y="2512369"/>
                  </a:cubicBezTo>
                  <a:cubicBezTo>
                    <a:pt x="723558" y="2571126"/>
                    <a:pt x="716213" y="2633555"/>
                    <a:pt x="697852" y="2666605"/>
                  </a:cubicBezTo>
                  <a:cubicBezTo>
                    <a:pt x="679491" y="2699655"/>
                    <a:pt x="637259" y="2710672"/>
                    <a:pt x="598700" y="2710672"/>
                  </a:cubicBezTo>
                  <a:cubicBezTo>
                    <a:pt x="560141" y="2710672"/>
                    <a:pt x="508729" y="2673950"/>
                    <a:pt x="466498" y="2666605"/>
                  </a:cubicBezTo>
                  <a:cubicBezTo>
                    <a:pt x="424267" y="2659260"/>
                    <a:pt x="345312" y="2666605"/>
                    <a:pt x="345312" y="2666605"/>
                  </a:cubicBezTo>
                  <a:cubicBezTo>
                    <a:pt x="310425" y="2666605"/>
                    <a:pt x="275539" y="2684966"/>
                    <a:pt x="257178" y="2666605"/>
                  </a:cubicBezTo>
                  <a:cubicBezTo>
                    <a:pt x="238817" y="2648244"/>
                    <a:pt x="222291" y="2602340"/>
                    <a:pt x="235144" y="2556436"/>
                  </a:cubicBezTo>
                  <a:cubicBezTo>
                    <a:pt x="247997" y="2510532"/>
                    <a:pt x="315935" y="2481154"/>
                    <a:pt x="334296" y="2391183"/>
                  </a:cubicBezTo>
                  <a:cubicBezTo>
                    <a:pt x="352657" y="2301212"/>
                    <a:pt x="350821" y="2156157"/>
                    <a:pt x="345312" y="2016610"/>
                  </a:cubicBezTo>
                  <a:cubicBezTo>
                    <a:pt x="339803" y="1877063"/>
                    <a:pt x="315934" y="1724663"/>
                    <a:pt x="301245" y="1553901"/>
                  </a:cubicBezTo>
                  <a:cubicBezTo>
                    <a:pt x="286556" y="1383140"/>
                    <a:pt x="271867" y="1151785"/>
                    <a:pt x="257178" y="992041"/>
                  </a:cubicBezTo>
                  <a:cubicBezTo>
                    <a:pt x="242489" y="832297"/>
                    <a:pt x="229635" y="689077"/>
                    <a:pt x="213110" y="595434"/>
                  </a:cubicBezTo>
                  <a:cubicBezTo>
                    <a:pt x="196585" y="501791"/>
                    <a:pt x="185568" y="472412"/>
                    <a:pt x="158026" y="430181"/>
                  </a:cubicBezTo>
                  <a:cubicBezTo>
                    <a:pt x="130484" y="387950"/>
                    <a:pt x="73563" y="364080"/>
                    <a:pt x="47857" y="342046"/>
                  </a:cubicBezTo>
                  <a:cubicBezTo>
                    <a:pt x="22151" y="320012"/>
                    <a:pt x="9299" y="327356"/>
                    <a:pt x="3790" y="297978"/>
                  </a:cubicBezTo>
                  <a:cubicBezTo>
                    <a:pt x="-1719" y="268600"/>
                    <a:pt x="-3555" y="208007"/>
                    <a:pt x="14806" y="165776"/>
                  </a:cubicBezTo>
                  <a:cubicBezTo>
                    <a:pt x="33167" y="123545"/>
                    <a:pt x="79071" y="72132"/>
                    <a:pt x="113958" y="44590"/>
                  </a:cubicBezTo>
                  <a:cubicBezTo>
                    <a:pt x="148845" y="17048"/>
                    <a:pt x="185568" y="4195"/>
                    <a:pt x="224127" y="523"/>
                  </a:cubicBezTo>
                  <a:cubicBezTo>
                    <a:pt x="262686" y="-3149"/>
                    <a:pt x="310425" y="13376"/>
                    <a:pt x="345312" y="22557"/>
                  </a:cubicBezTo>
                  <a:cubicBezTo>
                    <a:pt x="380199" y="31738"/>
                    <a:pt x="389380" y="31737"/>
                    <a:pt x="411414" y="44590"/>
                  </a:cubicBezTo>
                  <a:close/>
                </a:path>
              </a:pathLst>
            </a:custGeom>
            <a:gradFill>
              <a:gsLst>
                <a:gs pos="51000">
                  <a:schemeClr val="bg1">
                    <a:lumMod val="85000"/>
                  </a:schemeClr>
                </a:gs>
                <a:gs pos="9000">
                  <a:schemeClr val="bg1">
                    <a:lumMod val="75000"/>
                  </a:schemeClr>
                </a:gs>
                <a:gs pos="83000">
                  <a:schemeClr val="bg1">
                    <a:lumMod val="5000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 w="317500" h="215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 rot="4356999">
              <a:off x="925843" y="3914741"/>
              <a:ext cx="2185723" cy="778575"/>
              <a:chOff x="3443196" y="4187282"/>
              <a:chExt cx="2640972" cy="1124616"/>
            </a:xfrm>
          </p:grpSpPr>
          <p:sp>
            <p:nvSpPr>
              <p:cNvPr id="91" name="Freeform 90"/>
              <p:cNvSpPr/>
              <p:nvPr/>
            </p:nvSpPr>
            <p:spPr bwMode="auto">
              <a:xfrm>
                <a:off x="3443196" y="4187282"/>
                <a:ext cx="2640972" cy="1124616"/>
              </a:xfrm>
              <a:custGeom>
                <a:avLst/>
                <a:gdLst>
                  <a:gd name="connsiteX0" fmla="*/ 1494 w 2127624"/>
                  <a:gd name="connsiteY0" fmla="*/ 806823 h 1665941"/>
                  <a:gd name="connsiteX1" fmla="*/ 718671 w 2127624"/>
                  <a:gd name="connsiteY1" fmla="*/ 125506 h 1665941"/>
                  <a:gd name="connsiteX2" fmla="*/ 1444812 w 2127624"/>
                  <a:gd name="connsiteY2" fmla="*/ 116541 h 1665941"/>
                  <a:gd name="connsiteX3" fmla="*/ 2126130 w 2127624"/>
                  <a:gd name="connsiteY3" fmla="*/ 824753 h 1665941"/>
                  <a:gd name="connsiteX4" fmla="*/ 1453777 w 2127624"/>
                  <a:gd name="connsiteY4" fmla="*/ 1532965 h 1665941"/>
                  <a:gd name="connsiteX5" fmla="*/ 709706 w 2127624"/>
                  <a:gd name="connsiteY5" fmla="*/ 1550894 h 1665941"/>
                  <a:gd name="connsiteX6" fmla="*/ 1494 w 2127624"/>
                  <a:gd name="connsiteY6" fmla="*/ 806823 h 1665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7624" h="1665941">
                    <a:moveTo>
                      <a:pt x="1494" y="806823"/>
                    </a:moveTo>
                    <a:cubicBezTo>
                      <a:pt x="2988" y="569258"/>
                      <a:pt x="478118" y="240553"/>
                      <a:pt x="718671" y="125506"/>
                    </a:cubicBezTo>
                    <a:cubicBezTo>
                      <a:pt x="959224" y="10459"/>
                      <a:pt x="1210236" y="0"/>
                      <a:pt x="1444812" y="116541"/>
                    </a:cubicBezTo>
                    <a:cubicBezTo>
                      <a:pt x="1679388" y="233082"/>
                      <a:pt x="2124636" y="588682"/>
                      <a:pt x="2126130" y="824753"/>
                    </a:cubicBezTo>
                    <a:cubicBezTo>
                      <a:pt x="2127624" y="1060824"/>
                      <a:pt x="1689847" y="1411942"/>
                      <a:pt x="1453777" y="1532965"/>
                    </a:cubicBezTo>
                    <a:cubicBezTo>
                      <a:pt x="1217707" y="1653988"/>
                      <a:pt x="954741" y="1665941"/>
                      <a:pt x="709706" y="1550894"/>
                    </a:cubicBezTo>
                    <a:cubicBezTo>
                      <a:pt x="464671" y="1435847"/>
                      <a:pt x="0" y="1044388"/>
                      <a:pt x="1494" y="806823"/>
                    </a:cubicBezTo>
                    <a:close/>
                  </a:path>
                </a:pathLst>
              </a:custGeom>
              <a:gradFill flip="none" rotWithShape="1">
                <a:gsLst>
                  <a:gs pos="52000">
                    <a:srgbClr val="FFCC99"/>
                  </a:gs>
                  <a:gs pos="16000">
                    <a:srgbClr val="CC6600"/>
                  </a:gs>
                  <a:gs pos="89000">
                    <a:srgbClr val="CC6600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morning" dir="t"/>
              </a:scene3d>
              <a:sp3d prstMaterial="flat">
                <a:bevelT w="355600" h="2921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3443196" y="4241526"/>
                <a:ext cx="2640972" cy="987674"/>
                <a:chOff x="3443196" y="3106033"/>
                <a:chExt cx="2640972" cy="987674"/>
              </a:xfrm>
            </p:grpSpPr>
            <p:sp>
              <p:nvSpPr>
                <p:cNvPr id="93" name="Freeform 92"/>
                <p:cNvSpPr/>
                <p:nvPr/>
              </p:nvSpPr>
              <p:spPr bwMode="auto">
                <a:xfrm>
                  <a:off x="3443196" y="3106033"/>
                  <a:ext cx="2640972" cy="987674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4" name="Freeform 93"/>
                <p:cNvSpPr/>
                <p:nvPr/>
              </p:nvSpPr>
              <p:spPr bwMode="auto">
                <a:xfrm>
                  <a:off x="3443196" y="3216594"/>
                  <a:ext cx="2640972" cy="829203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3443196" y="3271874"/>
                  <a:ext cx="2640972" cy="663362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6" name="Freeform 95"/>
                <p:cNvSpPr/>
                <p:nvPr/>
              </p:nvSpPr>
              <p:spPr bwMode="auto">
                <a:xfrm>
                  <a:off x="3443196" y="3382434"/>
                  <a:ext cx="2640972" cy="442242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7" name="Freeform 96"/>
                <p:cNvSpPr/>
                <p:nvPr/>
              </p:nvSpPr>
              <p:spPr bwMode="auto">
                <a:xfrm>
                  <a:off x="3443196" y="3492995"/>
                  <a:ext cx="2640972" cy="221121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sp>
          <p:nvSpPr>
            <p:cNvPr id="77" name="Freeform 76"/>
            <p:cNvSpPr/>
            <p:nvPr/>
          </p:nvSpPr>
          <p:spPr bwMode="auto">
            <a:xfrm rot="14394706">
              <a:off x="1169671" y="3000756"/>
              <a:ext cx="825560" cy="398436"/>
            </a:xfrm>
            <a:custGeom>
              <a:avLst/>
              <a:gdLst>
                <a:gd name="connsiteX0" fmla="*/ 18981 w 182219"/>
                <a:gd name="connsiteY0" fmla="*/ 23 h 119237"/>
                <a:gd name="connsiteX1" fmla="*/ 33612 w 182219"/>
                <a:gd name="connsiteY1" fmla="*/ 65860 h 119237"/>
                <a:gd name="connsiteX2" fmla="*/ 4351 w 182219"/>
                <a:gd name="connsiteY2" fmla="*/ 117066 h 119237"/>
                <a:gd name="connsiteX3" fmla="*/ 143340 w 182219"/>
                <a:gd name="connsiteY3" fmla="*/ 109751 h 119237"/>
                <a:gd name="connsiteX4" fmla="*/ 179916 w 182219"/>
                <a:gd name="connsiteY4" fmla="*/ 109751 h 119237"/>
                <a:gd name="connsiteX5" fmla="*/ 92133 w 182219"/>
                <a:gd name="connsiteY5" fmla="*/ 73175 h 119237"/>
                <a:gd name="connsiteX6" fmla="*/ 18981 w 182219"/>
                <a:gd name="connsiteY6" fmla="*/ 23 h 11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219" h="119237">
                  <a:moveTo>
                    <a:pt x="18981" y="23"/>
                  </a:moveTo>
                  <a:cubicBezTo>
                    <a:pt x="9228" y="-1196"/>
                    <a:pt x="36050" y="46353"/>
                    <a:pt x="33612" y="65860"/>
                  </a:cubicBezTo>
                  <a:cubicBezTo>
                    <a:pt x="31174" y="85367"/>
                    <a:pt x="-13937" y="109751"/>
                    <a:pt x="4351" y="117066"/>
                  </a:cubicBezTo>
                  <a:cubicBezTo>
                    <a:pt x="22639" y="124381"/>
                    <a:pt x="114079" y="110970"/>
                    <a:pt x="143340" y="109751"/>
                  </a:cubicBezTo>
                  <a:cubicBezTo>
                    <a:pt x="172601" y="108532"/>
                    <a:pt x="188451" y="115847"/>
                    <a:pt x="179916" y="109751"/>
                  </a:cubicBezTo>
                  <a:cubicBezTo>
                    <a:pt x="171381" y="103655"/>
                    <a:pt x="120175" y="86586"/>
                    <a:pt x="92133" y="73175"/>
                  </a:cubicBezTo>
                  <a:cubicBezTo>
                    <a:pt x="64091" y="59764"/>
                    <a:pt x="28734" y="1242"/>
                    <a:pt x="18981" y="23"/>
                  </a:cubicBezTo>
                  <a:close/>
                </a:path>
              </a:pathLst>
            </a:custGeom>
            <a:gradFill>
              <a:gsLst>
                <a:gs pos="51000">
                  <a:schemeClr val="bg1">
                    <a:lumMod val="85000"/>
                  </a:schemeClr>
                </a:gs>
                <a:gs pos="9000">
                  <a:schemeClr val="bg1">
                    <a:lumMod val="75000"/>
                  </a:schemeClr>
                </a:gs>
                <a:gs pos="83000">
                  <a:schemeClr val="bg1">
                    <a:lumMod val="5000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 rot="2800934">
              <a:off x="2163604" y="4890482"/>
              <a:ext cx="568853" cy="519147"/>
            </a:xfrm>
            <a:custGeom>
              <a:avLst/>
              <a:gdLst>
                <a:gd name="connsiteX0" fmla="*/ 18981 w 182219"/>
                <a:gd name="connsiteY0" fmla="*/ 23 h 119237"/>
                <a:gd name="connsiteX1" fmla="*/ 33612 w 182219"/>
                <a:gd name="connsiteY1" fmla="*/ 65860 h 119237"/>
                <a:gd name="connsiteX2" fmla="*/ 4351 w 182219"/>
                <a:gd name="connsiteY2" fmla="*/ 117066 h 119237"/>
                <a:gd name="connsiteX3" fmla="*/ 143340 w 182219"/>
                <a:gd name="connsiteY3" fmla="*/ 109751 h 119237"/>
                <a:gd name="connsiteX4" fmla="*/ 179916 w 182219"/>
                <a:gd name="connsiteY4" fmla="*/ 109751 h 119237"/>
                <a:gd name="connsiteX5" fmla="*/ 92133 w 182219"/>
                <a:gd name="connsiteY5" fmla="*/ 73175 h 119237"/>
                <a:gd name="connsiteX6" fmla="*/ 18981 w 182219"/>
                <a:gd name="connsiteY6" fmla="*/ 23 h 11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219" h="119237">
                  <a:moveTo>
                    <a:pt x="18981" y="23"/>
                  </a:moveTo>
                  <a:cubicBezTo>
                    <a:pt x="9228" y="-1196"/>
                    <a:pt x="36050" y="46353"/>
                    <a:pt x="33612" y="65860"/>
                  </a:cubicBezTo>
                  <a:cubicBezTo>
                    <a:pt x="31174" y="85367"/>
                    <a:pt x="-13937" y="109751"/>
                    <a:pt x="4351" y="117066"/>
                  </a:cubicBezTo>
                  <a:cubicBezTo>
                    <a:pt x="22639" y="124381"/>
                    <a:pt x="114079" y="110970"/>
                    <a:pt x="143340" y="109751"/>
                  </a:cubicBezTo>
                  <a:cubicBezTo>
                    <a:pt x="172601" y="108532"/>
                    <a:pt x="188451" y="115847"/>
                    <a:pt x="179916" y="109751"/>
                  </a:cubicBezTo>
                  <a:cubicBezTo>
                    <a:pt x="171381" y="103655"/>
                    <a:pt x="120175" y="86586"/>
                    <a:pt x="92133" y="73175"/>
                  </a:cubicBezTo>
                  <a:cubicBezTo>
                    <a:pt x="64091" y="59764"/>
                    <a:pt x="28734" y="1242"/>
                    <a:pt x="18981" y="23"/>
                  </a:cubicBezTo>
                  <a:close/>
                </a:path>
              </a:pathLst>
            </a:custGeom>
            <a:gradFill>
              <a:gsLst>
                <a:gs pos="51000">
                  <a:schemeClr val="bg1">
                    <a:lumMod val="85000"/>
                  </a:schemeClr>
                </a:gs>
                <a:gs pos="9000">
                  <a:schemeClr val="bg1">
                    <a:lumMod val="75000"/>
                  </a:schemeClr>
                </a:gs>
                <a:gs pos="83000">
                  <a:schemeClr val="bg1">
                    <a:lumMod val="5000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377106" y="2190740"/>
              <a:ext cx="1126859" cy="376537"/>
              <a:chOff x="1152085" y="2994287"/>
              <a:chExt cx="1126859" cy="376537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1152085" y="2994287"/>
                <a:ext cx="849913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err="1" smtClean="0">
                    <a:ln w="11430"/>
                    <a:solidFill>
                      <a:srgbClr val="0099CC"/>
                    </a:solidFill>
                    <a:latin typeface="+mn-lt"/>
                  </a:rPr>
                  <a:t>Humerus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90" name="Straight Arrow Connector 89"/>
              <p:cNvCxnSpPr/>
              <p:nvPr/>
            </p:nvCxnSpPr>
            <p:spPr bwMode="auto">
              <a:xfrm>
                <a:off x="1936848" y="3216517"/>
                <a:ext cx="342096" cy="154307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80" name="Group 79"/>
            <p:cNvGrpSpPr/>
            <p:nvPr/>
          </p:nvGrpSpPr>
          <p:grpSpPr>
            <a:xfrm>
              <a:off x="595837" y="3104106"/>
              <a:ext cx="1030279" cy="530572"/>
              <a:chOff x="1718665" y="2615243"/>
              <a:chExt cx="1030279" cy="530572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1718665" y="2868816"/>
                <a:ext cx="731098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smtClean="0">
                    <a:ln w="11430"/>
                    <a:solidFill>
                      <a:srgbClr val="0099CC"/>
                    </a:solidFill>
                    <a:latin typeface="+mn-lt"/>
                  </a:rPr>
                  <a:t>Tendon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88" name="Straight Arrow Connector 87"/>
              <p:cNvCxnSpPr/>
              <p:nvPr/>
            </p:nvCxnSpPr>
            <p:spPr bwMode="auto">
              <a:xfrm flipV="1">
                <a:off x="2401169" y="2615243"/>
                <a:ext cx="347775" cy="346191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81" name="Group 80"/>
            <p:cNvGrpSpPr/>
            <p:nvPr/>
          </p:nvGrpSpPr>
          <p:grpSpPr>
            <a:xfrm>
              <a:off x="803930" y="4254990"/>
              <a:ext cx="778521" cy="457754"/>
              <a:chOff x="3041385" y="3024860"/>
              <a:chExt cx="778521" cy="457754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3041385" y="3205615"/>
                <a:ext cx="603050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smtClean="0">
                    <a:ln w="11430"/>
                    <a:solidFill>
                      <a:srgbClr val="0099CC"/>
                    </a:solidFill>
                    <a:latin typeface="+mn-lt"/>
                  </a:rPr>
                  <a:t>Bicep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86" name="Straight Arrow Connector 85"/>
              <p:cNvCxnSpPr/>
              <p:nvPr/>
            </p:nvCxnSpPr>
            <p:spPr bwMode="auto">
              <a:xfrm flipV="1">
                <a:off x="3558144" y="3024860"/>
                <a:ext cx="261762" cy="22784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82" name="Group 81"/>
            <p:cNvGrpSpPr/>
            <p:nvPr/>
          </p:nvGrpSpPr>
          <p:grpSpPr>
            <a:xfrm>
              <a:off x="1937260" y="2450268"/>
              <a:ext cx="946092" cy="689292"/>
              <a:chOff x="2008218" y="2292530"/>
              <a:chExt cx="946092" cy="689292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2008218" y="2292530"/>
                <a:ext cx="946092" cy="27700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err="1" smtClean="0">
                    <a:ln w="11430"/>
                    <a:solidFill>
                      <a:srgbClr val="0099CC"/>
                    </a:solidFill>
                    <a:latin typeface="+mn-lt"/>
                  </a:rPr>
                  <a:t>Quadricep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84" name="Straight Arrow Connector 83"/>
              <p:cNvCxnSpPr/>
              <p:nvPr/>
            </p:nvCxnSpPr>
            <p:spPr bwMode="auto">
              <a:xfrm flipH="1">
                <a:off x="2183904" y="2591464"/>
                <a:ext cx="379358" cy="3903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319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2080" y="1124744"/>
            <a:ext cx="3600400" cy="14516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Skeletal muscle consists of a bundle of muscle cells known as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myofibres</a:t>
            </a:r>
            <a:endParaRPr lang="en-GB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100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A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myofibre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 is large, has a cylindrical shape, is multinucleate and is packed with myofibrils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84452" y="1954183"/>
            <a:ext cx="23070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l"/>
            </a:scene3d>
            <a:sp3d extrusionH="25400" contourW="8890" prstMaterial="flat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i="0" dirty="0" err="1" smtClean="0">
                <a:ln w="6350"/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Myofibre</a:t>
            </a:r>
            <a:r>
              <a:rPr lang="en-US" sz="2000" b="1" i="0" dirty="0" smtClean="0">
                <a:ln w="6350"/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bundles</a:t>
            </a:r>
            <a:endParaRPr lang="en-US" sz="2000" b="1" i="0" dirty="0">
              <a:ln w="6350"/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9011" y="2521586"/>
            <a:ext cx="2616503" cy="2280979"/>
            <a:chOff x="212569" y="2715585"/>
            <a:chExt cx="2616503" cy="2280979"/>
          </a:xfrm>
        </p:grpSpPr>
        <p:grpSp>
          <p:nvGrpSpPr>
            <p:cNvPr id="5" name="Group 4"/>
            <p:cNvGrpSpPr/>
            <p:nvPr/>
          </p:nvGrpSpPr>
          <p:grpSpPr>
            <a:xfrm>
              <a:off x="251520" y="2944694"/>
              <a:ext cx="1800200" cy="1708442"/>
              <a:chOff x="557416" y="2884176"/>
              <a:chExt cx="1800200" cy="1708442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557416" y="2884176"/>
                <a:ext cx="1800200" cy="1708442"/>
              </a:xfrm>
              <a:prstGeom prst="ellipse">
                <a:avLst/>
              </a:prstGeom>
              <a:solidFill>
                <a:srgbClr val="CC6600">
                  <a:alpha val="35000"/>
                </a:srgbClr>
              </a:solidFill>
              <a:ln w="19050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720449" y="3180592"/>
                <a:ext cx="423664" cy="423664"/>
              </a:xfrm>
              <a:prstGeom prst="ellipse">
                <a:avLst/>
              </a:prstGeom>
              <a:solidFill>
                <a:srgbClr val="CC6600">
                  <a:alpha val="24000"/>
                </a:srgbClr>
              </a:solidFill>
              <a:ln w="12700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1150074" y="2926708"/>
                <a:ext cx="639688" cy="567680"/>
              </a:xfrm>
              <a:prstGeom prst="ellipse">
                <a:avLst/>
              </a:prstGeom>
              <a:solidFill>
                <a:srgbClr val="CC6600">
                  <a:alpha val="24000"/>
                </a:srgbClr>
              </a:solidFill>
              <a:ln w="12700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1042629" y="3489716"/>
                <a:ext cx="440258" cy="457812"/>
              </a:xfrm>
              <a:prstGeom prst="ellipse">
                <a:avLst/>
              </a:prstGeom>
              <a:solidFill>
                <a:srgbClr val="CC6600">
                  <a:alpha val="24000"/>
                </a:srgbClr>
              </a:solidFill>
              <a:ln w="12700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1667186" y="3311552"/>
                <a:ext cx="639688" cy="567680"/>
              </a:xfrm>
              <a:prstGeom prst="ellipse">
                <a:avLst/>
              </a:prstGeom>
              <a:solidFill>
                <a:srgbClr val="CC6600">
                  <a:alpha val="25000"/>
                </a:srgbClr>
              </a:solidFill>
              <a:ln w="12700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874357" y="3961873"/>
                <a:ext cx="552942" cy="492690"/>
              </a:xfrm>
              <a:prstGeom prst="ellipse">
                <a:avLst/>
              </a:prstGeom>
              <a:solidFill>
                <a:srgbClr val="CC6600">
                  <a:alpha val="24000"/>
                </a:srgbClr>
              </a:solidFill>
              <a:ln w="12700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 rot="4210827">
                <a:off x="594420" y="3657421"/>
                <a:ext cx="405677" cy="357617"/>
              </a:xfrm>
              <a:prstGeom prst="ellipse">
                <a:avLst/>
              </a:prstGeom>
              <a:solidFill>
                <a:srgbClr val="CC6600">
                  <a:alpha val="24000"/>
                </a:srgbClr>
              </a:solidFill>
              <a:ln w="12700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1446883" y="3953663"/>
                <a:ext cx="552942" cy="536800"/>
              </a:xfrm>
              <a:prstGeom prst="ellipse">
                <a:avLst/>
              </a:prstGeom>
              <a:solidFill>
                <a:srgbClr val="CC6600">
                  <a:alpha val="30000"/>
                </a:srgbClr>
              </a:solidFill>
              <a:ln w="12700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1976397" y="3903740"/>
                <a:ext cx="276471" cy="268400"/>
              </a:xfrm>
              <a:prstGeom prst="ellipse">
                <a:avLst/>
              </a:prstGeom>
              <a:solidFill>
                <a:srgbClr val="CC6600">
                  <a:alpha val="24000"/>
                </a:srgbClr>
              </a:solidFill>
              <a:ln w="12700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 rot="18007936">
                <a:off x="1449083" y="3747434"/>
                <a:ext cx="270512" cy="189048"/>
              </a:xfrm>
              <a:prstGeom prst="ellipse">
                <a:avLst/>
              </a:prstGeom>
              <a:solidFill>
                <a:srgbClr val="CC6600">
                  <a:alpha val="24000"/>
                </a:srgbClr>
              </a:solidFill>
              <a:ln w="12700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 rot="3717410">
                <a:off x="623637" y="3716018"/>
                <a:ext cx="325530" cy="262930"/>
                <a:chOff x="6213207" y="4373197"/>
                <a:chExt cx="325530" cy="262930"/>
              </a:xfrm>
              <a:solidFill>
                <a:srgbClr val="FFCC99">
                  <a:alpha val="53000"/>
                </a:srgbClr>
              </a:solidFill>
            </p:grpSpPr>
            <p:sp>
              <p:nvSpPr>
                <p:cNvPr id="99" name="Oval 98"/>
                <p:cNvSpPr/>
                <p:nvPr/>
              </p:nvSpPr>
              <p:spPr bwMode="auto">
                <a:xfrm rot="18007936">
                  <a:off x="6333098" y="4378767"/>
                  <a:ext cx="105664" cy="94524"/>
                </a:xfrm>
                <a:prstGeom prst="ellipse">
                  <a:avLst/>
                </a:prstGeom>
                <a:grpFill/>
                <a:ln w="635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 bwMode="auto">
                <a:xfrm rot="18007936">
                  <a:off x="6207637" y="4380843"/>
                  <a:ext cx="105664" cy="94524"/>
                </a:xfrm>
                <a:prstGeom prst="ellipse">
                  <a:avLst/>
                </a:prstGeom>
                <a:grpFill/>
                <a:ln w="635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01" name="Oval 100"/>
                <p:cNvSpPr/>
                <p:nvPr/>
              </p:nvSpPr>
              <p:spPr bwMode="auto">
                <a:xfrm rot="18007936">
                  <a:off x="6252277" y="4509784"/>
                  <a:ext cx="105664" cy="94524"/>
                </a:xfrm>
                <a:prstGeom prst="ellipse">
                  <a:avLst/>
                </a:prstGeom>
                <a:grpFill/>
                <a:ln w="635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 bwMode="auto">
                <a:xfrm rot="18007936">
                  <a:off x="6438643" y="4430298"/>
                  <a:ext cx="105664" cy="94524"/>
                </a:xfrm>
                <a:prstGeom prst="ellipse">
                  <a:avLst/>
                </a:prstGeom>
                <a:grpFill/>
                <a:ln w="635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03" name="Oval 102"/>
                <p:cNvSpPr/>
                <p:nvPr/>
              </p:nvSpPr>
              <p:spPr bwMode="auto">
                <a:xfrm rot="18007936">
                  <a:off x="6368634" y="4536033"/>
                  <a:ext cx="105664" cy="94524"/>
                </a:xfrm>
                <a:prstGeom prst="ellipse">
                  <a:avLst/>
                </a:prstGeom>
                <a:grpFill/>
                <a:ln w="635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1216825" y="2948653"/>
                <a:ext cx="483607" cy="500899"/>
                <a:chOff x="5826044" y="3778933"/>
                <a:chExt cx="483607" cy="500899"/>
              </a:xfrm>
              <a:solidFill>
                <a:srgbClr val="FFCC99">
                  <a:alpha val="53000"/>
                </a:srgbClr>
              </a:solidFill>
            </p:grpSpPr>
            <p:sp>
              <p:nvSpPr>
                <p:cNvPr id="87" name="Oval 86"/>
                <p:cNvSpPr/>
                <p:nvPr/>
              </p:nvSpPr>
              <p:spPr bwMode="auto">
                <a:xfrm rot="18007936">
                  <a:off x="5954717" y="3943185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8" name="Oval 87"/>
                <p:cNvSpPr/>
                <p:nvPr/>
              </p:nvSpPr>
              <p:spPr bwMode="auto">
                <a:xfrm rot="18007936">
                  <a:off x="5820474" y="4009507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9" name="Oval 88"/>
                <p:cNvSpPr/>
                <p:nvPr/>
              </p:nvSpPr>
              <p:spPr bwMode="auto">
                <a:xfrm rot="18007936">
                  <a:off x="6096708" y="3957508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90" name="Oval 89"/>
                <p:cNvSpPr/>
                <p:nvPr/>
              </p:nvSpPr>
              <p:spPr bwMode="auto">
                <a:xfrm rot="18007936">
                  <a:off x="5898725" y="4145752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 bwMode="auto">
                <a:xfrm rot="18007936">
                  <a:off x="6004718" y="4067086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 bwMode="auto">
                <a:xfrm rot="18007936">
                  <a:off x="6053379" y="4179738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93" name="Oval 92"/>
                <p:cNvSpPr/>
                <p:nvPr/>
              </p:nvSpPr>
              <p:spPr bwMode="auto">
                <a:xfrm rot="18007936">
                  <a:off x="6076885" y="3825986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 bwMode="auto">
                <a:xfrm rot="18007936">
                  <a:off x="5836232" y="3880348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95" name="Oval 94"/>
                <p:cNvSpPr/>
                <p:nvPr/>
              </p:nvSpPr>
              <p:spPr bwMode="auto">
                <a:xfrm rot="18007936">
                  <a:off x="6199510" y="3888090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96" name="Oval 95"/>
                <p:cNvSpPr/>
                <p:nvPr/>
              </p:nvSpPr>
              <p:spPr bwMode="auto">
                <a:xfrm rot="18007936">
                  <a:off x="6189734" y="4141029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97" name="Oval 96"/>
                <p:cNvSpPr/>
                <p:nvPr/>
              </p:nvSpPr>
              <p:spPr bwMode="auto">
                <a:xfrm rot="18007936">
                  <a:off x="5957704" y="3784503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98" name="Oval 97"/>
                <p:cNvSpPr/>
                <p:nvPr/>
              </p:nvSpPr>
              <p:spPr bwMode="auto">
                <a:xfrm rot="18007936">
                  <a:off x="6209557" y="4014231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 rot="1013471">
                <a:off x="1755019" y="3380315"/>
                <a:ext cx="483607" cy="427392"/>
                <a:chOff x="5826044" y="3765668"/>
                <a:chExt cx="483607" cy="427392"/>
              </a:xfrm>
              <a:solidFill>
                <a:srgbClr val="FFCC99"/>
              </a:solidFill>
            </p:grpSpPr>
            <p:sp>
              <p:nvSpPr>
                <p:cNvPr id="77" name="Oval 76"/>
                <p:cNvSpPr/>
                <p:nvPr/>
              </p:nvSpPr>
              <p:spPr bwMode="auto">
                <a:xfrm rot="18007936">
                  <a:off x="5954094" y="3933019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78" name="Oval 77"/>
                <p:cNvSpPr/>
                <p:nvPr/>
              </p:nvSpPr>
              <p:spPr bwMode="auto">
                <a:xfrm rot="18007936">
                  <a:off x="5820474" y="4009507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 bwMode="auto">
                <a:xfrm rot="18007936">
                  <a:off x="5924724" y="4091916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0" name="Oval 79"/>
                <p:cNvSpPr/>
                <p:nvPr/>
              </p:nvSpPr>
              <p:spPr bwMode="auto">
                <a:xfrm rot="18007936">
                  <a:off x="6075387" y="3934384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1" name="Oval 80"/>
                <p:cNvSpPr/>
                <p:nvPr/>
              </p:nvSpPr>
              <p:spPr bwMode="auto">
                <a:xfrm rot="18007936">
                  <a:off x="6073309" y="4092966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 bwMode="auto">
                <a:xfrm rot="18007936">
                  <a:off x="6106129" y="3771238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 bwMode="auto">
                <a:xfrm rot="18007936">
                  <a:off x="5824981" y="3868474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 bwMode="auto">
                <a:xfrm rot="18007936">
                  <a:off x="6199510" y="3888090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5" name="Oval 84"/>
                <p:cNvSpPr/>
                <p:nvPr/>
              </p:nvSpPr>
              <p:spPr bwMode="auto">
                <a:xfrm rot="18007936">
                  <a:off x="5946453" y="3772630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 bwMode="auto">
                <a:xfrm rot="18007936">
                  <a:off x="6209557" y="4014231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 rot="1013471">
                <a:off x="1109391" y="3529985"/>
                <a:ext cx="342182" cy="379327"/>
                <a:chOff x="5801050" y="3767060"/>
                <a:chExt cx="342182" cy="379327"/>
              </a:xfrm>
              <a:solidFill>
                <a:srgbClr val="FFCC99">
                  <a:alpha val="53000"/>
                </a:srgbClr>
              </a:solidFill>
            </p:grpSpPr>
            <p:sp>
              <p:nvSpPr>
                <p:cNvPr id="71" name="Oval 70"/>
                <p:cNvSpPr/>
                <p:nvPr/>
              </p:nvSpPr>
              <p:spPr bwMode="auto">
                <a:xfrm rot="18007936">
                  <a:off x="5919719" y="3920523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 rot="18007936">
                  <a:off x="5807099" y="3990634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 bwMode="auto">
                <a:xfrm rot="18007936">
                  <a:off x="5949093" y="4046293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 bwMode="auto">
                <a:xfrm rot="18007936">
                  <a:off x="6043138" y="3928887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 bwMode="auto">
                <a:xfrm rot="18007936">
                  <a:off x="5795480" y="3846852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 bwMode="auto">
                <a:xfrm rot="18007936">
                  <a:off x="5946453" y="3772630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20434016">
                <a:off x="1505398" y="4011304"/>
                <a:ext cx="473560" cy="426000"/>
                <a:chOff x="5826044" y="3767060"/>
                <a:chExt cx="473560" cy="426000"/>
              </a:xfrm>
              <a:solidFill>
                <a:srgbClr val="FFCC99"/>
              </a:solidFill>
            </p:grpSpPr>
            <p:sp>
              <p:nvSpPr>
                <p:cNvPr id="62" name="Oval 61"/>
                <p:cNvSpPr/>
                <p:nvPr/>
              </p:nvSpPr>
              <p:spPr bwMode="auto">
                <a:xfrm rot="18007936">
                  <a:off x="5954094" y="3933019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 bwMode="auto">
                <a:xfrm rot="18007936">
                  <a:off x="5820474" y="4009507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Oval 63"/>
                <p:cNvSpPr/>
                <p:nvPr/>
              </p:nvSpPr>
              <p:spPr bwMode="auto">
                <a:xfrm rot="18007936">
                  <a:off x="5924724" y="4091916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 bwMode="auto">
                <a:xfrm rot="18007936">
                  <a:off x="6075387" y="3934384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 bwMode="auto">
                <a:xfrm rot="18007936">
                  <a:off x="6073309" y="4092966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7" name="Oval 66"/>
                <p:cNvSpPr/>
                <p:nvPr/>
              </p:nvSpPr>
              <p:spPr bwMode="auto">
                <a:xfrm rot="18007936">
                  <a:off x="6101261" y="3785034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 bwMode="auto">
                <a:xfrm rot="18007936">
                  <a:off x="5824981" y="3868474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 bwMode="auto">
                <a:xfrm rot="18007936">
                  <a:off x="6199510" y="3888090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 bwMode="auto">
                <a:xfrm rot="18007936">
                  <a:off x="5946453" y="3772630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 rot="17500728">
                <a:off x="974523" y="3973469"/>
                <a:ext cx="373431" cy="435843"/>
                <a:chOff x="5793943" y="3756167"/>
                <a:chExt cx="373431" cy="435843"/>
              </a:xfrm>
              <a:solidFill>
                <a:srgbClr val="FFCC99">
                  <a:alpha val="53000"/>
                </a:srgbClr>
              </a:solidFill>
            </p:grpSpPr>
            <p:sp>
              <p:nvSpPr>
                <p:cNvPr id="55" name="Oval 54"/>
                <p:cNvSpPr/>
                <p:nvPr/>
              </p:nvSpPr>
              <p:spPr bwMode="auto">
                <a:xfrm rot="18007936">
                  <a:off x="5943286" y="3905828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 bwMode="auto">
                <a:xfrm rot="18007936">
                  <a:off x="5805569" y="3991816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 bwMode="auto">
                <a:xfrm rot="18007936">
                  <a:off x="5924724" y="4091916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8" name="Oval 57"/>
                <p:cNvSpPr/>
                <p:nvPr/>
              </p:nvSpPr>
              <p:spPr bwMode="auto">
                <a:xfrm rot="18007936">
                  <a:off x="6067280" y="3913992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 bwMode="auto">
                <a:xfrm rot="18007936">
                  <a:off x="6043500" y="4057583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 bwMode="auto">
                <a:xfrm rot="18007936">
                  <a:off x="5788373" y="3835792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 rot="18007936">
                  <a:off x="5934251" y="3761737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 rot="5400000">
                <a:off x="776238" y="3232713"/>
                <a:ext cx="342182" cy="342752"/>
                <a:chOff x="5801050" y="3803635"/>
                <a:chExt cx="342182" cy="342752"/>
              </a:xfrm>
              <a:solidFill>
                <a:srgbClr val="FFCC99">
                  <a:alpha val="53000"/>
                </a:srgbClr>
              </a:solidFill>
            </p:grpSpPr>
            <p:sp>
              <p:nvSpPr>
                <p:cNvPr id="49" name="Oval 48"/>
                <p:cNvSpPr/>
                <p:nvPr/>
              </p:nvSpPr>
              <p:spPr bwMode="auto">
                <a:xfrm rot="18007936">
                  <a:off x="5919719" y="3927838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 bwMode="auto">
                <a:xfrm rot="18007936">
                  <a:off x="5807099" y="3990634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 bwMode="auto">
                <a:xfrm rot="18007936">
                  <a:off x="5949093" y="4046293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 bwMode="auto">
                <a:xfrm rot="18007936">
                  <a:off x="6043138" y="3928887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 bwMode="auto">
                <a:xfrm rot="18007936">
                  <a:off x="5795480" y="3846852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 bwMode="auto">
                <a:xfrm rot="18007936">
                  <a:off x="5909881" y="3809205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 rot="2332756">
                <a:off x="1522186" y="3735135"/>
                <a:ext cx="127873" cy="217412"/>
                <a:chOff x="5966901" y="3773856"/>
                <a:chExt cx="127873" cy="217412"/>
              </a:xfrm>
              <a:solidFill>
                <a:srgbClr val="FFCC99">
                  <a:alpha val="53000"/>
                </a:srgbClr>
              </a:solidFill>
            </p:grpSpPr>
            <p:sp>
              <p:nvSpPr>
                <p:cNvPr id="47" name="Oval 46"/>
                <p:cNvSpPr/>
                <p:nvPr/>
              </p:nvSpPr>
              <p:spPr bwMode="auto">
                <a:xfrm rot="18007936">
                  <a:off x="5994858" y="3891352"/>
                  <a:ext cx="105086" cy="94746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Oval 47"/>
                <p:cNvSpPr/>
                <p:nvPr/>
              </p:nvSpPr>
              <p:spPr bwMode="auto">
                <a:xfrm rot="18007936">
                  <a:off x="5961331" y="3779426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 rot="3717410">
                <a:off x="1999632" y="3947715"/>
                <a:ext cx="206650" cy="211798"/>
                <a:chOff x="6199873" y="4384746"/>
                <a:chExt cx="206650" cy="211798"/>
              </a:xfrm>
              <a:solidFill>
                <a:srgbClr val="FFCC99">
                  <a:alpha val="53000"/>
                </a:srgbClr>
              </a:solidFill>
            </p:grpSpPr>
            <p:sp>
              <p:nvSpPr>
                <p:cNvPr id="44" name="Oval 43"/>
                <p:cNvSpPr/>
                <p:nvPr/>
              </p:nvSpPr>
              <p:spPr bwMode="auto">
                <a:xfrm rot="18007936">
                  <a:off x="6306429" y="4397714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 bwMode="auto">
                <a:xfrm rot="18007936">
                  <a:off x="6194303" y="4390316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 bwMode="auto">
                <a:xfrm rot="18007936">
                  <a:off x="6242804" y="4496450"/>
                  <a:ext cx="105664" cy="94524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0" name="Oval 39"/>
              <p:cNvSpPr/>
              <p:nvPr/>
            </p:nvSpPr>
            <p:spPr bwMode="auto">
              <a:xfrm rot="20340692">
                <a:off x="1509882" y="3521387"/>
                <a:ext cx="105664" cy="9452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 rot="20340692">
                <a:off x="1383244" y="4457968"/>
                <a:ext cx="105664" cy="9452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 rot="156235">
                <a:off x="1502325" y="3633277"/>
                <a:ext cx="103996" cy="69802"/>
              </a:xfrm>
              <a:prstGeom prst="ellipse">
                <a:avLst/>
              </a:prstGeom>
              <a:solidFill>
                <a:srgbClr val="FF9900"/>
              </a:solidFill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 rot="20340692">
                <a:off x="1400158" y="4350965"/>
                <a:ext cx="78351" cy="83491"/>
              </a:xfrm>
              <a:prstGeom prst="ellipse">
                <a:avLst/>
              </a:prstGeom>
              <a:solidFill>
                <a:srgbClr val="FF9900"/>
              </a:solidFill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156076" y="4550981"/>
              <a:ext cx="1538924" cy="276999"/>
              <a:chOff x="2426314" y="3396865"/>
              <a:chExt cx="1538924" cy="27699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831594" y="3396865"/>
                <a:ext cx="1133644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smtClean="0">
                    <a:ln w="11430"/>
                    <a:solidFill>
                      <a:srgbClr val="0099CC"/>
                    </a:solidFill>
                    <a:latin typeface="+mn-lt"/>
                  </a:rPr>
                  <a:t>Blood vessel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20" name="Straight Arrow Connector 19"/>
              <p:cNvCxnSpPr>
                <a:stCxn id="19" idx="1"/>
              </p:cNvCxnSpPr>
              <p:nvPr/>
            </p:nvCxnSpPr>
            <p:spPr bwMode="auto">
              <a:xfrm flipH="1" flipV="1">
                <a:off x="2426314" y="3435039"/>
                <a:ext cx="405280" cy="10032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7" name="Group 6"/>
            <p:cNvGrpSpPr/>
            <p:nvPr/>
          </p:nvGrpSpPr>
          <p:grpSpPr>
            <a:xfrm>
              <a:off x="286147" y="4467261"/>
              <a:ext cx="810714" cy="529303"/>
              <a:chOff x="1620022" y="3436878"/>
              <a:chExt cx="810714" cy="529303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620022" y="3689182"/>
                <a:ext cx="609462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smtClean="0">
                    <a:ln w="11430"/>
                    <a:solidFill>
                      <a:srgbClr val="0099CC"/>
                    </a:solidFill>
                    <a:latin typeface="+mn-lt"/>
                  </a:rPr>
                  <a:t>Nerve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18" name="Straight Arrow Connector 17"/>
              <p:cNvCxnSpPr>
                <a:stCxn id="17" idx="0"/>
                <a:endCxn id="43" idx="2"/>
              </p:cNvCxnSpPr>
              <p:nvPr/>
            </p:nvCxnSpPr>
            <p:spPr bwMode="auto">
              <a:xfrm flipV="1">
                <a:off x="1924753" y="3436878"/>
                <a:ext cx="505983" cy="252304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1483866" y="2853690"/>
              <a:ext cx="1345206" cy="601515"/>
              <a:chOff x="1483866" y="2853690"/>
              <a:chExt cx="1345206" cy="60151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483866" y="2853690"/>
                <a:ext cx="1345206" cy="417376"/>
                <a:chOff x="2438158" y="3176238"/>
                <a:chExt cx="1345206" cy="417376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2872537" y="3176238"/>
                  <a:ext cx="910827" cy="276999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 prstMaterial="flat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1200" b="1" i="0" dirty="0" err="1" smtClean="0">
                      <a:ln w="11430"/>
                      <a:solidFill>
                        <a:srgbClr val="0099CC"/>
                      </a:solidFill>
                      <a:latin typeface="+mn-lt"/>
                    </a:rPr>
                    <a:t>Myofibres</a:t>
                  </a:r>
                  <a:endParaRPr lang="en-US" sz="1200" b="1" i="0" dirty="0">
                    <a:ln w="11430"/>
                    <a:solidFill>
                      <a:srgbClr val="0099CC"/>
                    </a:solidFill>
                    <a:latin typeface="+mn-lt"/>
                  </a:endParaRPr>
                </a:p>
              </p:txBody>
            </p:sp>
            <p:cxnSp>
              <p:nvCxnSpPr>
                <p:cNvPr id="16" name="Straight Arrow Connector 15"/>
                <p:cNvCxnSpPr>
                  <a:endCxn id="23" idx="6"/>
                </p:cNvCxnSpPr>
                <p:nvPr/>
              </p:nvCxnSpPr>
              <p:spPr bwMode="auto">
                <a:xfrm flipH="1">
                  <a:off x="2438158" y="3426034"/>
                  <a:ext cx="548498" cy="167580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6699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</p:grpSp>
          <p:cxnSp>
            <p:nvCxnSpPr>
              <p:cNvPr id="14" name="Straight Arrow Connector 13"/>
              <p:cNvCxnSpPr>
                <a:endCxn id="25" idx="7"/>
              </p:cNvCxnSpPr>
              <p:nvPr/>
            </p:nvCxnSpPr>
            <p:spPr bwMode="auto">
              <a:xfrm flipH="1">
                <a:off x="1907298" y="3103486"/>
                <a:ext cx="125066" cy="35171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9" name="Group 8"/>
            <p:cNvGrpSpPr/>
            <p:nvPr/>
          </p:nvGrpSpPr>
          <p:grpSpPr>
            <a:xfrm>
              <a:off x="1524381" y="4227436"/>
              <a:ext cx="1237952" cy="251820"/>
              <a:chOff x="2118536" y="3328930"/>
              <a:chExt cx="1237952" cy="25182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529018" y="3328930"/>
                <a:ext cx="827470" cy="2518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smtClean="0">
                    <a:ln w="11430"/>
                    <a:solidFill>
                      <a:srgbClr val="0099CC"/>
                    </a:solidFill>
                    <a:latin typeface="+mn-lt"/>
                  </a:rPr>
                  <a:t>Myofibril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12" name="Straight Arrow Connector 11"/>
              <p:cNvCxnSpPr>
                <a:endCxn id="65" idx="3"/>
              </p:cNvCxnSpPr>
              <p:nvPr/>
            </p:nvCxnSpPr>
            <p:spPr bwMode="auto">
              <a:xfrm flipH="1" flipV="1">
                <a:off x="2118536" y="3408967"/>
                <a:ext cx="467720" cy="38932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sp>
          <p:nvSpPr>
            <p:cNvPr id="10" name="Rectangle 9"/>
            <p:cNvSpPr/>
            <p:nvPr/>
          </p:nvSpPr>
          <p:spPr>
            <a:xfrm>
              <a:off x="212569" y="2715585"/>
              <a:ext cx="1936749" cy="2616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100" b="1" i="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lt"/>
                </a:rPr>
                <a:t>TRANSVERSE SECTION</a:t>
              </a:r>
              <a:endParaRPr lang="en-US" sz="1100" b="1" i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907897" y="3121272"/>
            <a:ext cx="2261084" cy="1177237"/>
            <a:chOff x="2459642" y="3283574"/>
            <a:chExt cx="2261084" cy="1177237"/>
          </a:xfrm>
        </p:grpSpPr>
        <p:grpSp>
          <p:nvGrpSpPr>
            <p:cNvPr id="105" name="Group 104"/>
            <p:cNvGrpSpPr/>
            <p:nvPr/>
          </p:nvGrpSpPr>
          <p:grpSpPr>
            <a:xfrm>
              <a:off x="2459642" y="3538842"/>
              <a:ext cx="2261084" cy="504056"/>
              <a:chOff x="2562930" y="3969284"/>
              <a:chExt cx="1412726" cy="284437"/>
            </a:xfrm>
            <a:scene3d>
              <a:camera prst="orthographicFront">
                <a:rot lat="0" lon="21599960" rev="0"/>
              </a:camera>
              <a:lightRig rig="threePt" dir="t"/>
            </a:scene3d>
          </p:grpSpPr>
          <p:grpSp>
            <p:nvGrpSpPr>
              <p:cNvPr id="112" name="Group 111"/>
              <p:cNvGrpSpPr/>
              <p:nvPr/>
            </p:nvGrpSpPr>
            <p:grpSpPr>
              <a:xfrm>
                <a:off x="2636939" y="4053321"/>
                <a:ext cx="1318898" cy="84539"/>
                <a:chOff x="3831487" y="3680193"/>
                <a:chExt cx="2921185" cy="288032"/>
              </a:xfrm>
            </p:grpSpPr>
            <p:cxnSp>
              <p:nvCxnSpPr>
                <p:cNvPr id="247" name="Straight Connector 246"/>
                <p:cNvCxnSpPr/>
                <p:nvPr/>
              </p:nvCxnSpPr>
              <p:spPr bwMode="auto">
                <a:xfrm>
                  <a:off x="5856001" y="3729381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8" name="Straight Connector 247"/>
                <p:cNvCxnSpPr/>
                <p:nvPr/>
              </p:nvCxnSpPr>
              <p:spPr bwMode="auto">
                <a:xfrm>
                  <a:off x="5838891" y="375981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9" name="Straight Connector 248"/>
                <p:cNvCxnSpPr/>
                <p:nvPr/>
              </p:nvCxnSpPr>
              <p:spPr bwMode="auto">
                <a:xfrm>
                  <a:off x="5821782" y="379495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0" name="Straight Connector 249"/>
                <p:cNvCxnSpPr/>
                <p:nvPr/>
              </p:nvCxnSpPr>
              <p:spPr bwMode="auto">
                <a:xfrm>
                  <a:off x="5821782" y="382617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1" name="Straight Connector 250"/>
                <p:cNvCxnSpPr/>
                <p:nvPr/>
              </p:nvCxnSpPr>
              <p:spPr bwMode="auto">
                <a:xfrm>
                  <a:off x="5821782" y="3858284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2" name="Straight Connector 251"/>
                <p:cNvCxnSpPr/>
                <p:nvPr/>
              </p:nvCxnSpPr>
              <p:spPr bwMode="auto">
                <a:xfrm>
                  <a:off x="5838891" y="3888715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3" name="Straight Connector 252"/>
                <p:cNvCxnSpPr/>
                <p:nvPr/>
              </p:nvCxnSpPr>
              <p:spPr bwMode="auto">
                <a:xfrm>
                  <a:off x="5847446" y="3911979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4" name="Straight Connector 253"/>
                <p:cNvCxnSpPr/>
                <p:nvPr/>
              </p:nvCxnSpPr>
              <p:spPr bwMode="auto">
                <a:xfrm>
                  <a:off x="5873110" y="39345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5" name="Straight Connector 254"/>
                <p:cNvCxnSpPr/>
                <p:nvPr/>
              </p:nvCxnSpPr>
              <p:spPr bwMode="auto">
                <a:xfrm>
                  <a:off x="5916967" y="39575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6" name="Straight Connector 255"/>
                <p:cNvCxnSpPr/>
                <p:nvPr/>
              </p:nvCxnSpPr>
              <p:spPr bwMode="auto">
                <a:xfrm>
                  <a:off x="5887355" y="37059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7" name="Straight Connector 256"/>
                <p:cNvCxnSpPr/>
                <p:nvPr/>
              </p:nvCxnSpPr>
              <p:spPr bwMode="auto">
                <a:xfrm>
                  <a:off x="4991905" y="3728629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8" name="Straight Connector 257"/>
                <p:cNvCxnSpPr/>
                <p:nvPr/>
              </p:nvCxnSpPr>
              <p:spPr bwMode="auto">
                <a:xfrm>
                  <a:off x="4974795" y="37590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9" name="Straight Connector 258"/>
                <p:cNvCxnSpPr/>
                <p:nvPr/>
              </p:nvCxnSpPr>
              <p:spPr bwMode="auto">
                <a:xfrm>
                  <a:off x="4957686" y="379420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>
                  <a:off x="4957686" y="382542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1" name="Straight Connector 260"/>
                <p:cNvCxnSpPr/>
                <p:nvPr/>
              </p:nvCxnSpPr>
              <p:spPr bwMode="auto">
                <a:xfrm>
                  <a:off x="4957686" y="385753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2" name="Straight Connector 261"/>
                <p:cNvCxnSpPr/>
                <p:nvPr/>
              </p:nvCxnSpPr>
              <p:spPr bwMode="auto">
                <a:xfrm>
                  <a:off x="4974795" y="3887963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3" name="Straight Connector 262"/>
                <p:cNvCxnSpPr/>
                <p:nvPr/>
              </p:nvCxnSpPr>
              <p:spPr bwMode="auto">
                <a:xfrm>
                  <a:off x="4983350" y="3911227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4" name="Straight Connector 263"/>
                <p:cNvCxnSpPr/>
                <p:nvPr/>
              </p:nvCxnSpPr>
              <p:spPr bwMode="auto">
                <a:xfrm>
                  <a:off x="5009014" y="3933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5" name="Straight Connector 264"/>
                <p:cNvCxnSpPr/>
                <p:nvPr/>
              </p:nvCxnSpPr>
              <p:spPr bwMode="auto">
                <a:xfrm>
                  <a:off x="5052871" y="3956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6" name="Straight Connector 265"/>
                <p:cNvCxnSpPr/>
                <p:nvPr/>
              </p:nvCxnSpPr>
              <p:spPr bwMode="auto">
                <a:xfrm>
                  <a:off x="5023259" y="3705156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7" name="Straight Connector 266"/>
                <p:cNvCxnSpPr/>
                <p:nvPr/>
              </p:nvCxnSpPr>
              <p:spPr bwMode="auto">
                <a:xfrm>
                  <a:off x="4102163" y="3728629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8" name="Straight Connector 267"/>
                <p:cNvCxnSpPr/>
                <p:nvPr/>
              </p:nvCxnSpPr>
              <p:spPr bwMode="auto">
                <a:xfrm>
                  <a:off x="4085053" y="37590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9" name="Straight Connector 268"/>
                <p:cNvCxnSpPr/>
                <p:nvPr/>
              </p:nvCxnSpPr>
              <p:spPr bwMode="auto">
                <a:xfrm>
                  <a:off x="4067944" y="379420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0" name="Straight Connector 269"/>
                <p:cNvCxnSpPr/>
                <p:nvPr/>
              </p:nvCxnSpPr>
              <p:spPr bwMode="auto">
                <a:xfrm>
                  <a:off x="4067944" y="382542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1" name="Straight Connector 270"/>
                <p:cNvCxnSpPr/>
                <p:nvPr/>
              </p:nvCxnSpPr>
              <p:spPr bwMode="auto">
                <a:xfrm>
                  <a:off x="4067944" y="385753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2" name="Straight Connector 271"/>
                <p:cNvCxnSpPr/>
                <p:nvPr/>
              </p:nvCxnSpPr>
              <p:spPr bwMode="auto">
                <a:xfrm>
                  <a:off x="4085053" y="3887963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3" name="Straight Connector 272"/>
                <p:cNvCxnSpPr/>
                <p:nvPr/>
              </p:nvCxnSpPr>
              <p:spPr bwMode="auto">
                <a:xfrm>
                  <a:off x="4093608" y="3911227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4" name="Straight Connector 273"/>
                <p:cNvCxnSpPr/>
                <p:nvPr/>
              </p:nvCxnSpPr>
              <p:spPr bwMode="auto">
                <a:xfrm>
                  <a:off x="4119272" y="3933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5" name="Straight Connector 274"/>
                <p:cNvCxnSpPr/>
                <p:nvPr/>
              </p:nvCxnSpPr>
              <p:spPr bwMode="auto">
                <a:xfrm>
                  <a:off x="4163129" y="3956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6" name="Straight Connector 275"/>
                <p:cNvCxnSpPr/>
                <p:nvPr/>
              </p:nvCxnSpPr>
              <p:spPr bwMode="auto">
                <a:xfrm>
                  <a:off x="4133517" y="3705156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77" name="Can 276"/>
                <p:cNvSpPr/>
                <p:nvPr/>
              </p:nvSpPr>
              <p:spPr bwMode="auto">
                <a:xfrm rot="5400000">
                  <a:off x="5148064" y="2363616"/>
                  <a:ext cx="288032" cy="2921185"/>
                </a:xfrm>
                <a:prstGeom prst="can">
                  <a:avLst>
                    <a:gd name="adj" fmla="val 52936"/>
                  </a:avLst>
                </a:prstGeom>
                <a:gradFill flip="none" rotWithShape="1">
                  <a:gsLst>
                    <a:gs pos="58000">
                      <a:srgbClr val="FFCC99">
                        <a:alpha val="80000"/>
                      </a:srgbClr>
                    </a:gs>
                    <a:gs pos="40000">
                      <a:srgbClr val="FFCC99">
                        <a:alpha val="80000"/>
                      </a:srgbClr>
                    </a:gs>
                    <a:gs pos="9000">
                      <a:srgbClr val="CC6600">
                        <a:alpha val="80000"/>
                      </a:srgbClr>
                    </a:gs>
                    <a:gs pos="95000">
                      <a:srgbClr val="CC6600">
                        <a:alpha val="80000"/>
                      </a:srgbClr>
                    </a:gs>
                  </a:gsLst>
                  <a:lin ang="0" scaled="1"/>
                  <a:tileRect/>
                </a:gradFill>
                <a:ln w="3175" cap="flat" cmpd="sng" algn="ctr">
                  <a:solidFill>
                    <a:srgbClr val="CC6600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 prstMaterial="flat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2619310" y="4136549"/>
                <a:ext cx="1318898" cy="84539"/>
                <a:chOff x="3831487" y="3680193"/>
                <a:chExt cx="2921185" cy="288032"/>
              </a:xfrm>
            </p:grpSpPr>
            <p:cxnSp>
              <p:nvCxnSpPr>
                <p:cNvPr id="216" name="Straight Connector 215"/>
                <p:cNvCxnSpPr/>
                <p:nvPr/>
              </p:nvCxnSpPr>
              <p:spPr bwMode="auto">
                <a:xfrm>
                  <a:off x="5856001" y="3729381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7" name="Straight Connector 216"/>
                <p:cNvCxnSpPr/>
                <p:nvPr/>
              </p:nvCxnSpPr>
              <p:spPr bwMode="auto">
                <a:xfrm>
                  <a:off x="5838891" y="375981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8" name="Straight Connector 217"/>
                <p:cNvCxnSpPr/>
                <p:nvPr/>
              </p:nvCxnSpPr>
              <p:spPr bwMode="auto">
                <a:xfrm>
                  <a:off x="5821782" y="379495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9" name="Straight Connector 218"/>
                <p:cNvCxnSpPr/>
                <p:nvPr/>
              </p:nvCxnSpPr>
              <p:spPr bwMode="auto">
                <a:xfrm>
                  <a:off x="5821782" y="382617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0" name="Straight Connector 219"/>
                <p:cNvCxnSpPr/>
                <p:nvPr/>
              </p:nvCxnSpPr>
              <p:spPr bwMode="auto">
                <a:xfrm>
                  <a:off x="5821782" y="3858284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>
                  <a:off x="5838891" y="3888715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2" name="Straight Connector 221"/>
                <p:cNvCxnSpPr/>
                <p:nvPr/>
              </p:nvCxnSpPr>
              <p:spPr bwMode="auto">
                <a:xfrm>
                  <a:off x="5847446" y="3911979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3" name="Straight Connector 222"/>
                <p:cNvCxnSpPr/>
                <p:nvPr/>
              </p:nvCxnSpPr>
              <p:spPr bwMode="auto">
                <a:xfrm>
                  <a:off x="5873110" y="39345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4" name="Straight Connector 223"/>
                <p:cNvCxnSpPr/>
                <p:nvPr/>
              </p:nvCxnSpPr>
              <p:spPr bwMode="auto">
                <a:xfrm>
                  <a:off x="5916967" y="39575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5" name="Straight Connector 224"/>
                <p:cNvCxnSpPr/>
                <p:nvPr/>
              </p:nvCxnSpPr>
              <p:spPr bwMode="auto">
                <a:xfrm>
                  <a:off x="5887355" y="37059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6" name="Straight Connector 225"/>
                <p:cNvCxnSpPr/>
                <p:nvPr/>
              </p:nvCxnSpPr>
              <p:spPr bwMode="auto">
                <a:xfrm>
                  <a:off x="4991905" y="3728629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7" name="Straight Connector 226"/>
                <p:cNvCxnSpPr/>
                <p:nvPr/>
              </p:nvCxnSpPr>
              <p:spPr bwMode="auto">
                <a:xfrm>
                  <a:off x="4974795" y="37590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8" name="Straight Connector 227"/>
                <p:cNvCxnSpPr/>
                <p:nvPr/>
              </p:nvCxnSpPr>
              <p:spPr bwMode="auto">
                <a:xfrm>
                  <a:off x="4957686" y="379420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9" name="Straight Connector 228"/>
                <p:cNvCxnSpPr/>
                <p:nvPr/>
              </p:nvCxnSpPr>
              <p:spPr bwMode="auto">
                <a:xfrm>
                  <a:off x="4957686" y="382542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0" name="Straight Connector 229"/>
                <p:cNvCxnSpPr/>
                <p:nvPr/>
              </p:nvCxnSpPr>
              <p:spPr bwMode="auto">
                <a:xfrm>
                  <a:off x="4957686" y="385753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1" name="Straight Connector 230"/>
                <p:cNvCxnSpPr/>
                <p:nvPr/>
              </p:nvCxnSpPr>
              <p:spPr bwMode="auto">
                <a:xfrm>
                  <a:off x="4974795" y="3887963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2" name="Straight Connector 231"/>
                <p:cNvCxnSpPr/>
                <p:nvPr/>
              </p:nvCxnSpPr>
              <p:spPr bwMode="auto">
                <a:xfrm>
                  <a:off x="4983350" y="3911227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3" name="Straight Connector 232"/>
                <p:cNvCxnSpPr/>
                <p:nvPr/>
              </p:nvCxnSpPr>
              <p:spPr bwMode="auto">
                <a:xfrm>
                  <a:off x="5009014" y="3933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>
                  <a:off x="5052871" y="3956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5" name="Straight Connector 234"/>
                <p:cNvCxnSpPr/>
                <p:nvPr/>
              </p:nvCxnSpPr>
              <p:spPr bwMode="auto">
                <a:xfrm>
                  <a:off x="5023259" y="3705156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6" name="Straight Connector 235"/>
                <p:cNvCxnSpPr/>
                <p:nvPr/>
              </p:nvCxnSpPr>
              <p:spPr bwMode="auto">
                <a:xfrm>
                  <a:off x="4102163" y="3728629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7" name="Straight Connector 236"/>
                <p:cNvCxnSpPr/>
                <p:nvPr/>
              </p:nvCxnSpPr>
              <p:spPr bwMode="auto">
                <a:xfrm>
                  <a:off x="4085053" y="37590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8" name="Straight Connector 237"/>
                <p:cNvCxnSpPr/>
                <p:nvPr/>
              </p:nvCxnSpPr>
              <p:spPr bwMode="auto">
                <a:xfrm>
                  <a:off x="4067944" y="379420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9" name="Straight Connector 238"/>
                <p:cNvCxnSpPr/>
                <p:nvPr/>
              </p:nvCxnSpPr>
              <p:spPr bwMode="auto">
                <a:xfrm>
                  <a:off x="4067944" y="382542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0" name="Straight Connector 239"/>
                <p:cNvCxnSpPr/>
                <p:nvPr/>
              </p:nvCxnSpPr>
              <p:spPr bwMode="auto">
                <a:xfrm>
                  <a:off x="4067944" y="385753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1" name="Straight Connector 240"/>
                <p:cNvCxnSpPr/>
                <p:nvPr/>
              </p:nvCxnSpPr>
              <p:spPr bwMode="auto">
                <a:xfrm>
                  <a:off x="4085053" y="3887963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2" name="Straight Connector 241"/>
                <p:cNvCxnSpPr/>
                <p:nvPr/>
              </p:nvCxnSpPr>
              <p:spPr bwMode="auto">
                <a:xfrm>
                  <a:off x="4093608" y="3911227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3" name="Straight Connector 242"/>
                <p:cNvCxnSpPr/>
                <p:nvPr/>
              </p:nvCxnSpPr>
              <p:spPr bwMode="auto">
                <a:xfrm>
                  <a:off x="4119272" y="3933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4" name="Straight Connector 243"/>
                <p:cNvCxnSpPr/>
                <p:nvPr/>
              </p:nvCxnSpPr>
              <p:spPr bwMode="auto">
                <a:xfrm>
                  <a:off x="4163129" y="3956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5" name="Straight Connector 244"/>
                <p:cNvCxnSpPr/>
                <p:nvPr/>
              </p:nvCxnSpPr>
              <p:spPr bwMode="auto">
                <a:xfrm>
                  <a:off x="4133517" y="3705156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46" name="Can 245"/>
                <p:cNvSpPr/>
                <p:nvPr/>
              </p:nvSpPr>
              <p:spPr bwMode="auto">
                <a:xfrm rot="5400000">
                  <a:off x="5148064" y="2363616"/>
                  <a:ext cx="288032" cy="2921185"/>
                </a:xfrm>
                <a:prstGeom prst="can">
                  <a:avLst>
                    <a:gd name="adj" fmla="val 52936"/>
                  </a:avLst>
                </a:prstGeom>
                <a:gradFill flip="none" rotWithShape="1">
                  <a:gsLst>
                    <a:gs pos="58000">
                      <a:srgbClr val="FFCC99">
                        <a:alpha val="80000"/>
                      </a:srgbClr>
                    </a:gs>
                    <a:gs pos="40000">
                      <a:srgbClr val="FFCC99">
                        <a:alpha val="80000"/>
                      </a:srgbClr>
                    </a:gs>
                    <a:gs pos="9000">
                      <a:srgbClr val="CC6600">
                        <a:alpha val="80000"/>
                      </a:srgbClr>
                    </a:gs>
                    <a:gs pos="95000">
                      <a:srgbClr val="CC6600">
                        <a:alpha val="80000"/>
                      </a:srgbClr>
                    </a:gs>
                  </a:gsLst>
                  <a:lin ang="0" scaled="1"/>
                  <a:tileRect/>
                </a:gradFill>
                <a:ln w="3175" cap="flat" cmpd="sng" algn="ctr">
                  <a:solidFill>
                    <a:srgbClr val="CC6600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 prstMaterial="flat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4" name="Oval 113"/>
              <p:cNvSpPr/>
              <p:nvPr/>
            </p:nvSpPr>
            <p:spPr bwMode="auto">
              <a:xfrm>
                <a:off x="2815961" y="4194530"/>
                <a:ext cx="137825" cy="55794"/>
              </a:xfrm>
              <a:prstGeom prst="ellipse">
                <a:avLst/>
              </a:prstGeom>
              <a:solidFill>
                <a:srgbClr val="080808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flat">
                <a:bevelT w="381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 bwMode="auto">
              <a:xfrm>
                <a:off x="3067917" y="3982999"/>
                <a:ext cx="149206" cy="64912"/>
              </a:xfrm>
              <a:prstGeom prst="ellipse">
                <a:avLst/>
              </a:prstGeom>
              <a:solidFill>
                <a:srgbClr val="080808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flat">
                <a:bevelT w="50800" h="508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 bwMode="auto">
              <a:xfrm>
                <a:off x="3597256" y="4174876"/>
                <a:ext cx="99981" cy="56216"/>
              </a:xfrm>
              <a:prstGeom prst="ellipse">
                <a:avLst/>
              </a:prstGeom>
              <a:solidFill>
                <a:srgbClr val="080808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flat">
                <a:bevelT w="50800" h="508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2601387" y="4005064"/>
                <a:ext cx="1318898" cy="84539"/>
                <a:chOff x="3831487" y="3680193"/>
                <a:chExt cx="2921185" cy="288032"/>
              </a:xfrm>
            </p:grpSpPr>
            <p:cxnSp>
              <p:nvCxnSpPr>
                <p:cNvPr id="185" name="Straight Connector 184"/>
                <p:cNvCxnSpPr/>
                <p:nvPr/>
              </p:nvCxnSpPr>
              <p:spPr bwMode="auto">
                <a:xfrm>
                  <a:off x="5856001" y="3729381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6" name="Straight Connector 185"/>
                <p:cNvCxnSpPr/>
                <p:nvPr/>
              </p:nvCxnSpPr>
              <p:spPr bwMode="auto">
                <a:xfrm>
                  <a:off x="5838891" y="375981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7" name="Straight Connector 186"/>
                <p:cNvCxnSpPr/>
                <p:nvPr/>
              </p:nvCxnSpPr>
              <p:spPr bwMode="auto">
                <a:xfrm>
                  <a:off x="5821782" y="379495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8" name="Straight Connector 187"/>
                <p:cNvCxnSpPr/>
                <p:nvPr/>
              </p:nvCxnSpPr>
              <p:spPr bwMode="auto">
                <a:xfrm>
                  <a:off x="5821782" y="382617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9" name="Straight Connector 188"/>
                <p:cNvCxnSpPr/>
                <p:nvPr/>
              </p:nvCxnSpPr>
              <p:spPr bwMode="auto">
                <a:xfrm>
                  <a:off x="5821782" y="3858284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0" name="Straight Connector 189"/>
                <p:cNvCxnSpPr/>
                <p:nvPr/>
              </p:nvCxnSpPr>
              <p:spPr bwMode="auto">
                <a:xfrm>
                  <a:off x="5838891" y="3888715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1" name="Straight Connector 190"/>
                <p:cNvCxnSpPr/>
                <p:nvPr/>
              </p:nvCxnSpPr>
              <p:spPr bwMode="auto">
                <a:xfrm>
                  <a:off x="5847446" y="3911979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2" name="Straight Connector 191"/>
                <p:cNvCxnSpPr/>
                <p:nvPr/>
              </p:nvCxnSpPr>
              <p:spPr bwMode="auto">
                <a:xfrm>
                  <a:off x="5873110" y="39345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3" name="Straight Connector 192"/>
                <p:cNvCxnSpPr/>
                <p:nvPr/>
              </p:nvCxnSpPr>
              <p:spPr bwMode="auto">
                <a:xfrm>
                  <a:off x="5916967" y="39575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4" name="Straight Connector 193"/>
                <p:cNvCxnSpPr/>
                <p:nvPr/>
              </p:nvCxnSpPr>
              <p:spPr bwMode="auto">
                <a:xfrm>
                  <a:off x="5887355" y="37059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5" name="Straight Connector 194"/>
                <p:cNvCxnSpPr/>
                <p:nvPr/>
              </p:nvCxnSpPr>
              <p:spPr bwMode="auto">
                <a:xfrm>
                  <a:off x="4991905" y="3728629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>
                  <a:off x="4974795" y="37590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7" name="Straight Connector 196"/>
                <p:cNvCxnSpPr/>
                <p:nvPr/>
              </p:nvCxnSpPr>
              <p:spPr bwMode="auto">
                <a:xfrm>
                  <a:off x="4957686" y="379420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8" name="Straight Connector 197"/>
                <p:cNvCxnSpPr/>
                <p:nvPr/>
              </p:nvCxnSpPr>
              <p:spPr bwMode="auto">
                <a:xfrm>
                  <a:off x="4957686" y="382542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9" name="Straight Connector 198"/>
                <p:cNvCxnSpPr/>
                <p:nvPr/>
              </p:nvCxnSpPr>
              <p:spPr bwMode="auto">
                <a:xfrm>
                  <a:off x="4957686" y="385753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0" name="Straight Connector 199"/>
                <p:cNvCxnSpPr/>
                <p:nvPr/>
              </p:nvCxnSpPr>
              <p:spPr bwMode="auto">
                <a:xfrm>
                  <a:off x="4974795" y="3887963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1" name="Straight Connector 200"/>
                <p:cNvCxnSpPr/>
                <p:nvPr/>
              </p:nvCxnSpPr>
              <p:spPr bwMode="auto">
                <a:xfrm>
                  <a:off x="4983350" y="3911227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2" name="Straight Connector 201"/>
                <p:cNvCxnSpPr/>
                <p:nvPr/>
              </p:nvCxnSpPr>
              <p:spPr bwMode="auto">
                <a:xfrm>
                  <a:off x="5009014" y="3933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3" name="Straight Connector 202"/>
                <p:cNvCxnSpPr/>
                <p:nvPr/>
              </p:nvCxnSpPr>
              <p:spPr bwMode="auto">
                <a:xfrm>
                  <a:off x="5052871" y="3956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4" name="Straight Connector 203"/>
                <p:cNvCxnSpPr/>
                <p:nvPr/>
              </p:nvCxnSpPr>
              <p:spPr bwMode="auto">
                <a:xfrm>
                  <a:off x="5023259" y="3705156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5" name="Straight Connector 204"/>
                <p:cNvCxnSpPr/>
                <p:nvPr/>
              </p:nvCxnSpPr>
              <p:spPr bwMode="auto">
                <a:xfrm>
                  <a:off x="4102163" y="3728629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6" name="Straight Connector 205"/>
                <p:cNvCxnSpPr/>
                <p:nvPr/>
              </p:nvCxnSpPr>
              <p:spPr bwMode="auto">
                <a:xfrm>
                  <a:off x="4085053" y="37590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7" name="Straight Connector 206"/>
                <p:cNvCxnSpPr/>
                <p:nvPr/>
              </p:nvCxnSpPr>
              <p:spPr bwMode="auto">
                <a:xfrm>
                  <a:off x="4067944" y="379420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8" name="Straight Connector 207"/>
                <p:cNvCxnSpPr/>
                <p:nvPr/>
              </p:nvCxnSpPr>
              <p:spPr bwMode="auto">
                <a:xfrm>
                  <a:off x="4067944" y="382542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9" name="Straight Connector 208"/>
                <p:cNvCxnSpPr/>
                <p:nvPr/>
              </p:nvCxnSpPr>
              <p:spPr bwMode="auto">
                <a:xfrm>
                  <a:off x="4067944" y="385753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0" name="Straight Connector 209"/>
                <p:cNvCxnSpPr/>
                <p:nvPr/>
              </p:nvCxnSpPr>
              <p:spPr bwMode="auto">
                <a:xfrm>
                  <a:off x="4085053" y="3887963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1" name="Straight Connector 210"/>
                <p:cNvCxnSpPr/>
                <p:nvPr/>
              </p:nvCxnSpPr>
              <p:spPr bwMode="auto">
                <a:xfrm>
                  <a:off x="4093608" y="3911227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2" name="Straight Connector 211"/>
                <p:cNvCxnSpPr/>
                <p:nvPr/>
              </p:nvCxnSpPr>
              <p:spPr bwMode="auto">
                <a:xfrm>
                  <a:off x="4119272" y="3933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3" name="Straight Connector 212"/>
                <p:cNvCxnSpPr/>
                <p:nvPr/>
              </p:nvCxnSpPr>
              <p:spPr bwMode="auto">
                <a:xfrm>
                  <a:off x="4163129" y="3956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4" name="Straight Connector 213"/>
                <p:cNvCxnSpPr/>
                <p:nvPr/>
              </p:nvCxnSpPr>
              <p:spPr bwMode="auto">
                <a:xfrm>
                  <a:off x="4133517" y="3705156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15" name="Can 214"/>
                <p:cNvSpPr/>
                <p:nvPr/>
              </p:nvSpPr>
              <p:spPr bwMode="auto">
                <a:xfrm rot="5400000">
                  <a:off x="5148064" y="2363616"/>
                  <a:ext cx="288032" cy="2921185"/>
                </a:xfrm>
                <a:prstGeom prst="can">
                  <a:avLst>
                    <a:gd name="adj" fmla="val 52936"/>
                  </a:avLst>
                </a:prstGeom>
                <a:gradFill flip="none" rotWithShape="1">
                  <a:gsLst>
                    <a:gs pos="58000">
                      <a:srgbClr val="FFCC99">
                        <a:alpha val="80000"/>
                      </a:srgbClr>
                    </a:gs>
                    <a:gs pos="40000">
                      <a:srgbClr val="FFCC99">
                        <a:alpha val="80000"/>
                      </a:srgbClr>
                    </a:gs>
                    <a:gs pos="9000">
                      <a:srgbClr val="CC6600">
                        <a:alpha val="80000"/>
                      </a:srgbClr>
                    </a:gs>
                    <a:gs pos="95000">
                      <a:srgbClr val="CC6600">
                        <a:alpha val="80000"/>
                      </a:srgbClr>
                    </a:gs>
                  </a:gsLst>
                  <a:lin ang="0" scaled="1"/>
                  <a:tileRect/>
                </a:gradFill>
                <a:ln w="3175" cap="flat" cmpd="sng" algn="ctr">
                  <a:solidFill>
                    <a:srgbClr val="CC6600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 prstMaterial="flat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8" name="Group 117"/>
              <p:cNvGrpSpPr/>
              <p:nvPr/>
            </p:nvGrpSpPr>
            <p:grpSpPr>
              <a:xfrm>
                <a:off x="2591603" y="4120050"/>
                <a:ext cx="1318898" cy="84539"/>
                <a:chOff x="3831487" y="3680193"/>
                <a:chExt cx="2921185" cy="288032"/>
              </a:xfrm>
            </p:grpSpPr>
            <p:cxnSp>
              <p:nvCxnSpPr>
                <p:cNvPr id="154" name="Straight Connector 153"/>
                <p:cNvCxnSpPr/>
                <p:nvPr/>
              </p:nvCxnSpPr>
              <p:spPr bwMode="auto">
                <a:xfrm>
                  <a:off x="5856001" y="3729381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5" name="Straight Connector 154"/>
                <p:cNvCxnSpPr/>
                <p:nvPr/>
              </p:nvCxnSpPr>
              <p:spPr bwMode="auto">
                <a:xfrm>
                  <a:off x="5838891" y="375981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6" name="Straight Connector 155"/>
                <p:cNvCxnSpPr/>
                <p:nvPr/>
              </p:nvCxnSpPr>
              <p:spPr bwMode="auto">
                <a:xfrm>
                  <a:off x="5821782" y="379495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>
                  <a:off x="5821782" y="382617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8" name="Straight Connector 157"/>
                <p:cNvCxnSpPr/>
                <p:nvPr/>
              </p:nvCxnSpPr>
              <p:spPr bwMode="auto">
                <a:xfrm>
                  <a:off x="5821782" y="3858284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9" name="Straight Connector 158"/>
                <p:cNvCxnSpPr/>
                <p:nvPr/>
              </p:nvCxnSpPr>
              <p:spPr bwMode="auto">
                <a:xfrm>
                  <a:off x="5838891" y="3888715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0" name="Straight Connector 159"/>
                <p:cNvCxnSpPr/>
                <p:nvPr/>
              </p:nvCxnSpPr>
              <p:spPr bwMode="auto">
                <a:xfrm>
                  <a:off x="5847446" y="3911979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1" name="Straight Connector 160"/>
                <p:cNvCxnSpPr/>
                <p:nvPr/>
              </p:nvCxnSpPr>
              <p:spPr bwMode="auto">
                <a:xfrm>
                  <a:off x="5873110" y="39345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2" name="Straight Connector 161"/>
                <p:cNvCxnSpPr/>
                <p:nvPr/>
              </p:nvCxnSpPr>
              <p:spPr bwMode="auto">
                <a:xfrm>
                  <a:off x="5916967" y="39575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3" name="Straight Connector 162"/>
                <p:cNvCxnSpPr/>
                <p:nvPr/>
              </p:nvCxnSpPr>
              <p:spPr bwMode="auto">
                <a:xfrm>
                  <a:off x="5887355" y="37059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4" name="Straight Connector 163"/>
                <p:cNvCxnSpPr/>
                <p:nvPr/>
              </p:nvCxnSpPr>
              <p:spPr bwMode="auto">
                <a:xfrm>
                  <a:off x="4991905" y="3728629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/>
                <p:nvPr/>
              </p:nvCxnSpPr>
              <p:spPr bwMode="auto">
                <a:xfrm>
                  <a:off x="4974795" y="37590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6" name="Straight Connector 165"/>
                <p:cNvCxnSpPr/>
                <p:nvPr/>
              </p:nvCxnSpPr>
              <p:spPr bwMode="auto">
                <a:xfrm>
                  <a:off x="4957686" y="379420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7" name="Straight Connector 166"/>
                <p:cNvCxnSpPr/>
                <p:nvPr/>
              </p:nvCxnSpPr>
              <p:spPr bwMode="auto">
                <a:xfrm>
                  <a:off x="4957686" y="382542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/>
                <p:nvPr/>
              </p:nvCxnSpPr>
              <p:spPr bwMode="auto">
                <a:xfrm>
                  <a:off x="4957686" y="385753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9" name="Straight Connector 168"/>
                <p:cNvCxnSpPr/>
                <p:nvPr/>
              </p:nvCxnSpPr>
              <p:spPr bwMode="auto">
                <a:xfrm>
                  <a:off x="4974795" y="3887963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>
                  <a:off x="4983350" y="3911227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1" name="Straight Connector 170"/>
                <p:cNvCxnSpPr/>
                <p:nvPr/>
              </p:nvCxnSpPr>
              <p:spPr bwMode="auto">
                <a:xfrm>
                  <a:off x="5009014" y="3933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2" name="Straight Connector 171"/>
                <p:cNvCxnSpPr/>
                <p:nvPr/>
              </p:nvCxnSpPr>
              <p:spPr bwMode="auto">
                <a:xfrm>
                  <a:off x="5052871" y="3956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3" name="Straight Connector 172"/>
                <p:cNvCxnSpPr/>
                <p:nvPr/>
              </p:nvCxnSpPr>
              <p:spPr bwMode="auto">
                <a:xfrm>
                  <a:off x="5023259" y="3705156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4" name="Straight Connector 173"/>
                <p:cNvCxnSpPr/>
                <p:nvPr/>
              </p:nvCxnSpPr>
              <p:spPr bwMode="auto">
                <a:xfrm>
                  <a:off x="4102163" y="3728629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" name="Straight Connector 174"/>
                <p:cNvCxnSpPr/>
                <p:nvPr/>
              </p:nvCxnSpPr>
              <p:spPr bwMode="auto">
                <a:xfrm>
                  <a:off x="4085053" y="37590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6" name="Straight Connector 175"/>
                <p:cNvCxnSpPr/>
                <p:nvPr/>
              </p:nvCxnSpPr>
              <p:spPr bwMode="auto">
                <a:xfrm>
                  <a:off x="4067944" y="379420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7" name="Straight Connector 176"/>
                <p:cNvCxnSpPr/>
                <p:nvPr/>
              </p:nvCxnSpPr>
              <p:spPr bwMode="auto">
                <a:xfrm>
                  <a:off x="4067944" y="382542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8" name="Straight Connector 177"/>
                <p:cNvCxnSpPr/>
                <p:nvPr/>
              </p:nvCxnSpPr>
              <p:spPr bwMode="auto">
                <a:xfrm>
                  <a:off x="4067944" y="385753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9" name="Straight Connector 178"/>
                <p:cNvCxnSpPr/>
                <p:nvPr/>
              </p:nvCxnSpPr>
              <p:spPr bwMode="auto">
                <a:xfrm>
                  <a:off x="4085053" y="3887963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0" name="Straight Connector 179"/>
                <p:cNvCxnSpPr/>
                <p:nvPr/>
              </p:nvCxnSpPr>
              <p:spPr bwMode="auto">
                <a:xfrm>
                  <a:off x="4093608" y="3911227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1" name="Straight Connector 180"/>
                <p:cNvCxnSpPr/>
                <p:nvPr/>
              </p:nvCxnSpPr>
              <p:spPr bwMode="auto">
                <a:xfrm>
                  <a:off x="4119272" y="3933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2" name="Straight Connector 181"/>
                <p:cNvCxnSpPr/>
                <p:nvPr/>
              </p:nvCxnSpPr>
              <p:spPr bwMode="auto">
                <a:xfrm>
                  <a:off x="4163129" y="3956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>
                  <a:off x="4133517" y="3705156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84" name="Can 183"/>
                <p:cNvSpPr/>
                <p:nvPr/>
              </p:nvSpPr>
              <p:spPr bwMode="auto">
                <a:xfrm rot="5400000">
                  <a:off x="5148064" y="2363616"/>
                  <a:ext cx="288032" cy="2921185"/>
                </a:xfrm>
                <a:prstGeom prst="can">
                  <a:avLst>
                    <a:gd name="adj" fmla="val 52936"/>
                  </a:avLst>
                </a:prstGeom>
                <a:gradFill flip="none" rotWithShape="1">
                  <a:gsLst>
                    <a:gs pos="58000">
                      <a:srgbClr val="FFCC99">
                        <a:alpha val="80000"/>
                      </a:srgbClr>
                    </a:gs>
                    <a:gs pos="40000">
                      <a:srgbClr val="FFCC99">
                        <a:alpha val="80000"/>
                      </a:srgbClr>
                    </a:gs>
                    <a:gs pos="9000">
                      <a:srgbClr val="CC6600">
                        <a:alpha val="80000"/>
                      </a:srgbClr>
                    </a:gs>
                    <a:gs pos="95000">
                      <a:srgbClr val="CC6600">
                        <a:alpha val="80000"/>
                      </a:srgbClr>
                    </a:gs>
                  </a:gsLst>
                  <a:lin ang="0" scaled="1"/>
                  <a:tileRect/>
                </a:gradFill>
                <a:ln w="3175" cap="flat" cmpd="sng" algn="ctr">
                  <a:solidFill>
                    <a:srgbClr val="CC6600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 prstMaterial="flat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2568689" y="4060656"/>
                <a:ext cx="1318898" cy="84539"/>
                <a:chOff x="3831487" y="3680193"/>
                <a:chExt cx="2921185" cy="288032"/>
              </a:xfrm>
            </p:grpSpPr>
            <p:cxnSp>
              <p:nvCxnSpPr>
                <p:cNvPr id="123" name="Straight Connector 122"/>
                <p:cNvCxnSpPr/>
                <p:nvPr/>
              </p:nvCxnSpPr>
              <p:spPr bwMode="auto">
                <a:xfrm>
                  <a:off x="5856001" y="3729381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4" name="Straight Connector 123"/>
                <p:cNvCxnSpPr/>
                <p:nvPr/>
              </p:nvCxnSpPr>
              <p:spPr bwMode="auto">
                <a:xfrm>
                  <a:off x="5838891" y="375981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5" name="Straight Connector 124"/>
                <p:cNvCxnSpPr/>
                <p:nvPr/>
              </p:nvCxnSpPr>
              <p:spPr bwMode="auto">
                <a:xfrm>
                  <a:off x="5821782" y="379495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6" name="Straight Connector 125"/>
                <p:cNvCxnSpPr/>
                <p:nvPr/>
              </p:nvCxnSpPr>
              <p:spPr bwMode="auto">
                <a:xfrm>
                  <a:off x="5821782" y="382617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/>
                <p:nvPr/>
              </p:nvCxnSpPr>
              <p:spPr bwMode="auto">
                <a:xfrm>
                  <a:off x="5821782" y="3858284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8" name="Straight Connector 127"/>
                <p:cNvCxnSpPr/>
                <p:nvPr/>
              </p:nvCxnSpPr>
              <p:spPr bwMode="auto">
                <a:xfrm>
                  <a:off x="5838891" y="3888715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/>
                <p:nvPr/>
              </p:nvCxnSpPr>
              <p:spPr bwMode="auto">
                <a:xfrm>
                  <a:off x="5847446" y="3911979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0" name="Straight Connector 129"/>
                <p:cNvCxnSpPr/>
                <p:nvPr/>
              </p:nvCxnSpPr>
              <p:spPr bwMode="auto">
                <a:xfrm>
                  <a:off x="5873110" y="39345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1" name="Straight Connector 130"/>
                <p:cNvCxnSpPr/>
                <p:nvPr/>
              </p:nvCxnSpPr>
              <p:spPr bwMode="auto">
                <a:xfrm>
                  <a:off x="5916967" y="39575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2" name="Straight Connector 131"/>
                <p:cNvCxnSpPr/>
                <p:nvPr/>
              </p:nvCxnSpPr>
              <p:spPr bwMode="auto">
                <a:xfrm>
                  <a:off x="5887355" y="37059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/>
                <p:nvPr/>
              </p:nvCxnSpPr>
              <p:spPr bwMode="auto">
                <a:xfrm>
                  <a:off x="4991905" y="3728629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4" name="Straight Connector 133"/>
                <p:cNvCxnSpPr/>
                <p:nvPr/>
              </p:nvCxnSpPr>
              <p:spPr bwMode="auto">
                <a:xfrm>
                  <a:off x="4974795" y="37590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5" name="Straight Connector 134"/>
                <p:cNvCxnSpPr/>
                <p:nvPr/>
              </p:nvCxnSpPr>
              <p:spPr bwMode="auto">
                <a:xfrm>
                  <a:off x="4957686" y="379420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6" name="Straight Connector 135"/>
                <p:cNvCxnSpPr/>
                <p:nvPr/>
              </p:nvCxnSpPr>
              <p:spPr bwMode="auto">
                <a:xfrm>
                  <a:off x="4957686" y="382542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7" name="Straight Connector 136"/>
                <p:cNvCxnSpPr/>
                <p:nvPr/>
              </p:nvCxnSpPr>
              <p:spPr bwMode="auto">
                <a:xfrm>
                  <a:off x="4957686" y="385753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8" name="Straight Connector 137"/>
                <p:cNvCxnSpPr/>
                <p:nvPr/>
              </p:nvCxnSpPr>
              <p:spPr bwMode="auto">
                <a:xfrm>
                  <a:off x="4974795" y="3887963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9" name="Straight Connector 138"/>
                <p:cNvCxnSpPr/>
                <p:nvPr/>
              </p:nvCxnSpPr>
              <p:spPr bwMode="auto">
                <a:xfrm>
                  <a:off x="4983350" y="3911227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0" name="Straight Connector 139"/>
                <p:cNvCxnSpPr/>
                <p:nvPr/>
              </p:nvCxnSpPr>
              <p:spPr bwMode="auto">
                <a:xfrm>
                  <a:off x="5009014" y="3933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1" name="Straight Connector 140"/>
                <p:cNvCxnSpPr/>
                <p:nvPr/>
              </p:nvCxnSpPr>
              <p:spPr bwMode="auto">
                <a:xfrm>
                  <a:off x="5052871" y="3956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2" name="Straight Connector 141"/>
                <p:cNvCxnSpPr/>
                <p:nvPr/>
              </p:nvCxnSpPr>
              <p:spPr bwMode="auto">
                <a:xfrm>
                  <a:off x="5023259" y="3705156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3" name="Straight Connector 142"/>
                <p:cNvCxnSpPr/>
                <p:nvPr/>
              </p:nvCxnSpPr>
              <p:spPr bwMode="auto">
                <a:xfrm>
                  <a:off x="4102163" y="3728629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4" name="Straight Connector 143"/>
                <p:cNvCxnSpPr/>
                <p:nvPr/>
              </p:nvCxnSpPr>
              <p:spPr bwMode="auto">
                <a:xfrm>
                  <a:off x="4085053" y="375906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5" name="Straight Connector 144"/>
                <p:cNvCxnSpPr/>
                <p:nvPr/>
              </p:nvCxnSpPr>
              <p:spPr bwMode="auto">
                <a:xfrm>
                  <a:off x="4067944" y="379420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6" name="Straight Connector 145"/>
                <p:cNvCxnSpPr/>
                <p:nvPr/>
              </p:nvCxnSpPr>
              <p:spPr bwMode="auto">
                <a:xfrm>
                  <a:off x="4067944" y="3825420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7" name="Straight Connector 146"/>
                <p:cNvCxnSpPr/>
                <p:nvPr/>
              </p:nvCxnSpPr>
              <p:spPr bwMode="auto">
                <a:xfrm>
                  <a:off x="4067944" y="3857532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8" name="Straight Connector 147"/>
                <p:cNvCxnSpPr/>
                <p:nvPr/>
              </p:nvCxnSpPr>
              <p:spPr bwMode="auto">
                <a:xfrm>
                  <a:off x="4085053" y="3887963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9" name="Straight Connector 148"/>
                <p:cNvCxnSpPr/>
                <p:nvPr/>
              </p:nvCxnSpPr>
              <p:spPr bwMode="auto">
                <a:xfrm>
                  <a:off x="4093608" y="3911227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0" name="Straight Connector 149"/>
                <p:cNvCxnSpPr/>
                <p:nvPr/>
              </p:nvCxnSpPr>
              <p:spPr bwMode="auto">
                <a:xfrm>
                  <a:off x="4119272" y="3933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1" name="Straight Connector 150"/>
                <p:cNvCxnSpPr/>
                <p:nvPr/>
              </p:nvCxnSpPr>
              <p:spPr bwMode="auto">
                <a:xfrm>
                  <a:off x="4163129" y="3956808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2" name="Straight Connector 151"/>
                <p:cNvCxnSpPr/>
                <p:nvPr/>
              </p:nvCxnSpPr>
              <p:spPr bwMode="auto">
                <a:xfrm>
                  <a:off x="4133517" y="3705156"/>
                  <a:ext cx="31121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3" name="Can 152"/>
                <p:cNvSpPr/>
                <p:nvPr/>
              </p:nvSpPr>
              <p:spPr bwMode="auto">
                <a:xfrm rot="5400000">
                  <a:off x="5148064" y="2363616"/>
                  <a:ext cx="288032" cy="2921185"/>
                </a:xfrm>
                <a:prstGeom prst="can">
                  <a:avLst>
                    <a:gd name="adj" fmla="val 52936"/>
                  </a:avLst>
                </a:prstGeom>
                <a:gradFill flip="none" rotWithShape="1">
                  <a:gsLst>
                    <a:gs pos="58000">
                      <a:srgbClr val="FFCC99">
                        <a:alpha val="80000"/>
                      </a:srgbClr>
                    </a:gs>
                    <a:gs pos="40000">
                      <a:srgbClr val="FFCC99">
                        <a:alpha val="80000"/>
                      </a:srgbClr>
                    </a:gs>
                    <a:gs pos="9000">
                      <a:srgbClr val="CC6600">
                        <a:alpha val="80000"/>
                      </a:srgbClr>
                    </a:gs>
                    <a:gs pos="95000">
                      <a:srgbClr val="CC6600">
                        <a:alpha val="80000"/>
                      </a:srgbClr>
                    </a:gs>
                  </a:gsLst>
                  <a:lin ang="0" scaled="1"/>
                  <a:tileRect/>
                </a:gradFill>
                <a:ln w="3175" cap="flat" cmpd="sng" algn="ctr">
                  <a:solidFill>
                    <a:srgbClr val="CC6600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p3d prstMaterial="flat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0" name="Oval 119"/>
              <p:cNvSpPr/>
              <p:nvPr/>
            </p:nvSpPr>
            <p:spPr bwMode="auto">
              <a:xfrm>
                <a:off x="3179473" y="4094856"/>
                <a:ext cx="154414" cy="84318"/>
              </a:xfrm>
              <a:prstGeom prst="ellipse">
                <a:avLst/>
              </a:prstGeom>
              <a:solidFill>
                <a:srgbClr val="080808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flat">
                <a:bevelT w="50800" h="508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>
                <a:off x="3632571" y="4032813"/>
                <a:ext cx="83313" cy="45719"/>
              </a:xfrm>
              <a:prstGeom prst="ellipse">
                <a:avLst/>
              </a:prstGeom>
              <a:solidFill>
                <a:srgbClr val="080808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flat">
                <a:bevelT w="50800" h="508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562930" y="3969284"/>
                <a:ext cx="1412726" cy="284437"/>
              </a:xfrm>
              <a:custGeom>
                <a:avLst/>
                <a:gdLst>
                  <a:gd name="connsiteX0" fmla="*/ 1346356 w 1393948"/>
                  <a:gd name="connsiteY0" fmla="*/ 24905 h 284437"/>
                  <a:gd name="connsiteX1" fmla="*/ 948059 w 1393948"/>
                  <a:gd name="connsiteY1" fmla="*/ 24905 h 284437"/>
                  <a:gd name="connsiteX2" fmla="*/ 718056 w 1393948"/>
                  <a:gd name="connsiteY2" fmla="*/ 24905 h 284437"/>
                  <a:gd name="connsiteX3" fmla="*/ 645129 w 1393948"/>
                  <a:gd name="connsiteY3" fmla="*/ 19295 h 284437"/>
                  <a:gd name="connsiteX4" fmla="*/ 594640 w 1393948"/>
                  <a:gd name="connsiteY4" fmla="*/ 2466 h 284437"/>
                  <a:gd name="connsiteX5" fmla="*/ 538542 w 1393948"/>
                  <a:gd name="connsiteY5" fmla="*/ 2466 h 284437"/>
                  <a:gd name="connsiteX6" fmla="*/ 499274 w 1393948"/>
                  <a:gd name="connsiteY6" fmla="*/ 24905 h 284437"/>
                  <a:gd name="connsiteX7" fmla="*/ 319759 w 1393948"/>
                  <a:gd name="connsiteY7" fmla="*/ 30515 h 284437"/>
                  <a:gd name="connsiteX8" fmla="*/ 106586 w 1393948"/>
                  <a:gd name="connsiteY8" fmla="*/ 36125 h 284437"/>
                  <a:gd name="connsiteX9" fmla="*/ 44878 w 1393948"/>
                  <a:gd name="connsiteY9" fmla="*/ 36125 h 284437"/>
                  <a:gd name="connsiteX10" fmla="*/ 22439 w 1393948"/>
                  <a:gd name="connsiteY10" fmla="*/ 69783 h 284437"/>
                  <a:gd name="connsiteX11" fmla="*/ 0 w 1393948"/>
                  <a:gd name="connsiteY11" fmla="*/ 114662 h 284437"/>
                  <a:gd name="connsiteX12" fmla="*/ 22439 w 1393948"/>
                  <a:gd name="connsiteY12" fmla="*/ 198809 h 284437"/>
                  <a:gd name="connsiteX13" fmla="*/ 61708 w 1393948"/>
                  <a:gd name="connsiteY13" fmla="*/ 260517 h 284437"/>
                  <a:gd name="connsiteX14" fmla="*/ 179514 w 1393948"/>
                  <a:gd name="connsiteY14" fmla="*/ 266127 h 284437"/>
                  <a:gd name="connsiteX15" fmla="*/ 246832 w 1393948"/>
                  <a:gd name="connsiteY15" fmla="*/ 266127 h 284437"/>
                  <a:gd name="connsiteX16" fmla="*/ 291710 w 1393948"/>
                  <a:gd name="connsiteY16" fmla="*/ 282956 h 284437"/>
                  <a:gd name="connsiteX17" fmla="*/ 347808 w 1393948"/>
                  <a:gd name="connsiteY17" fmla="*/ 282956 h 284437"/>
                  <a:gd name="connsiteX18" fmla="*/ 387077 w 1393948"/>
                  <a:gd name="connsiteY18" fmla="*/ 277347 h 284437"/>
                  <a:gd name="connsiteX19" fmla="*/ 415126 w 1393948"/>
                  <a:gd name="connsiteY19" fmla="*/ 260517 h 284437"/>
                  <a:gd name="connsiteX20" fmla="*/ 577811 w 1393948"/>
                  <a:gd name="connsiteY20" fmla="*/ 266127 h 284437"/>
                  <a:gd name="connsiteX21" fmla="*/ 762935 w 1393948"/>
                  <a:gd name="connsiteY21" fmla="*/ 266127 h 284437"/>
                  <a:gd name="connsiteX22" fmla="*/ 987327 w 1393948"/>
                  <a:gd name="connsiteY22" fmla="*/ 260517 h 284437"/>
                  <a:gd name="connsiteX23" fmla="*/ 1020986 w 1393948"/>
                  <a:gd name="connsiteY23" fmla="*/ 266127 h 284437"/>
                  <a:gd name="connsiteX24" fmla="*/ 1093914 w 1393948"/>
                  <a:gd name="connsiteY24" fmla="*/ 271737 h 284437"/>
                  <a:gd name="connsiteX25" fmla="*/ 1183671 w 1393948"/>
                  <a:gd name="connsiteY25" fmla="*/ 260517 h 284437"/>
                  <a:gd name="connsiteX26" fmla="*/ 1295867 w 1393948"/>
                  <a:gd name="connsiteY26" fmla="*/ 266127 h 284437"/>
                  <a:gd name="connsiteX27" fmla="*/ 1357575 w 1393948"/>
                  <a:gd name="connsiteY27" fmla="*/ 266127 h 284437"/>
                  <a:gd name="connsiteX28" fmla="*/ 1391234 w 1393948"/>
                  <a:gd name="connsiteY28" fmla="*/ 221249 h 284437"/>
                  <a:gd name="connsiteX29" fmla="*/ 1391234 w 1393948"/>
                  <a:gd name="connsiteY29" fmla="*/ 142711 h 284437"/>
                  <a:gd name="connsiteX30" fmla="*/ 1385624 w 1393948"/>
                  <a:gd name="connsiteY30" fmla="*/ 69783 h 284437"/>
                  <a:gd name="connsiteX31" fmla="*/ 1346356 w 1393948"/>
                  <a:gd name="connsiteY31" fmla="*/ 24905 h 284437"/>
                  <a:gd name="connsiteX0" fmla="*/ 1346356 w 1411970"/>
                  <a:gd name="connsiteY0" fmla="*/ 24905 h 284437"/>
                  <a:gd name="connsiteX1" fmla="*/ 948059 w 1411970"/>
                  <a:gd name="connsiteY1" fmla="*/ 24905 h 284437"/>
                  <a:gd name="connsiteX2" fmla="*/ 718056 w 1411970"/>
                  <a:gd name="connsiteY2" fmla="*/ 24905 h 284437"/>
                  <a:gd name="connsiteX3" fmla="*/ 645129 w 1411970"/>
                  <a:gd name="connsiteY3" fmla="*/ 19295 h 284437"/>
                  <a:gd name="connsiteX4" fmla="*/ 594640 w 1411970"/>
                  <a:gd name="connsiteY4" fmla="*/ 2466 h 284437"/>
                  <a:gd name="connsiteX5" fmla="*/ 538542 w 1411970"/>
                  <a:gd name="connsiteY5" fmla="*/ 2466 h 284437"/>
                  <a:gd name="connsiteX6" fmla="*/ 499274 w 1411970"/>
                  <a:gd name="connsiteY6" fmla="*/ 24905 h 284437"/>
                  <a:gd name="connsiteX7" fmla="*/ 319759 w 1411970"/>
                  <a:gd name="connsiteY7" fmla="*/ 30515 h 284437"/>
                  <a:gd name="connsiteX8" fmla="*/ 106586 w 1411970"/>
                  <a:gd name="connsiteY8" fmla="*/ 36125 h 284437"/>
                  <a:gd name="connsiteX9" fmla="*/ 44878 w 1411970"/>
                  <a:gd name="connsiteY9" fmla="*/ 36125 h 284437"/>
                  <a:gd name="connsiteX10" fmla="*/ 22439 w 1411970"/>
                  <a:gd name="connsiteY10" fmla="*/ 69783 h 284437"/>
                  <a:gd name="connsiteX11" fmla="*/ 0 w 1411970"/>
                  <a:gd name="connsiteY11" fmla="*/ 114662 h 284437"/>
                  <a:gd name="connsiteX12" fmla="*/ 22439 w 1411970"/>
                  <a:gd name="connsiteY12" fmla="*/ 198809 h 284437"/>
                  <a:gd name="connsiteX13" fmla="*/ 61708 w 1411970"/>
                  <a:gd name="connsiteY13" fmla="*/ 260517 h 284437"/>
                  <a:gd name="connsiteX14" fmla="*/ 179514 w 1411970"/>
                  <a:gd name="connsiteY14" fmla="*/ 266127 h 284437"/>
                  <a:gd name="connsiteX15" fmla="*/ 246832 w 1411970"/>
                  <a:gd name="connsiteY15" fmla="*/ 266127 h 284437"/>
                  <a:gd name="connsiteX16" fmla="*/ 291710 w 1411970"/>
                  <a:gd name="connsiteY16" fmla="*/ 282956 h 284437"/>
                  <a:gd name="connsiteX17" fmla="*/ 347808 w 1411970"/>
                  <a:gd name="connsiteY17" fmla="*/ 282956 h 284437"/>
                  <a:gd name="connsiteX18" fmla="*/ 387077 w 1411970"/>
                  <a:gd name="connsiteY18" fmla="*/ 277347 h 284437"/>
                  <a:gd name="connsiteX19" fmla="*/ 415126 w 1411970"/>
                  <a:gd name="connsiteY19" fmla="*/ 260517 h 284437"/>
                  <a:gd name="connsiteX20" fmla="*/ 577811 w 1411970"/>
                  <a:gd name="connsiteY20" fmla="*/ 266127 h 284437"/>
                  <a:gd name="connsiteX21" fmla="*/ 762935 w 1411970"/>
                  <a:gd name="connsiteY21" fmla="*/ 266127 h 284437"/>
                  <a:gd name="connsiteX22" fmla="*/ 987327 w 1411970"/>
                  <a:gd name="connsiteY22" fmla="*/ 260517 h 284437"/>
                  <a:gd name="connsiteX23" fmla="*/ 1020986 w 1411970"/>
                  <a:gd name="connsiteY23" fmla="*/ 266127 h 284437"/>
                  <a:gd name="connsiteX24" fmla="*/ 1093914 w 1411970"/>
                  <a:gd name="connsiteY24" fmla="*/ 271737 h 284437"/>
                  <a:gd name="connsiteX25" fmla="*/ 1183671 w 1411970"/>
                  <a:gd name="connsiteY25" fmla="*/ 260517 h 284437"/>
                  <a:gd name="connsiteX26" fmla="*/ 1295867 w 1411970"/>
                  <a:gd name="connsiteY26" fmla="*/ 266127 h 284437"/>
                  <a:gd name="connsiteX27" fmla="*/ 1357575 w 1411970"/>
                  <a:gd name="connsiteY27" fmla="*/ 266127 h 284437"/>
                  <a:gd name="connsiteX28" fmla="*/ 1391234 w 1411970"/>
                  <a:gd name="connsiteY28" fmla="*/ 221249 h 284437"/>
                  <a:gd name="connsiteX29" fmla="*/ 1411921 w 1411970"/>
                  <a:gd name="connsiteY29" fmla="*/ 142711 h 284437"/>
                  <a:gd name="connsiteX30" fmla="*/ 1385624 w 1411970"/>
                  <a:gd name="connsiteY30" fmla="*/ 69783 h 284437"/>
                  <a:gd name="connsiteX31" fmla="*/ 1346356 w 1411970"/>
                  <a:gd name="connsiteY31" fmla="*/ 24905 h 284437"/>
                  <a:gd name="connsiteX0" fmla="*/ 1347112 w 1412726"/>
                  <a:gd name="connsiteY0" fmla="*/ 24905 h 284437"/>
                  <a:gd name="connsiteX1" fmla="*/ 948815 w 1412726"/>
                  <a:gd name="connsiteY1" fmla="*/ 24905 h 284437"/>
                  <a:gd name="connsiteX2" fmla="*/ 718812 w 1412726"/>
                  <a:gd name="connsiteY2" fmla="*/ 24905 h 284437"/>
                  <a:gd name="connsiteX3" fmla="*/ 645885 w 1412726"/>
                  <a:gd name="connsiteY3" fmla="*/ 19295 h 284437"/>
                  <a:gd name="connsiteX4" fmla="*/ 595396 w 1412726"/>
                  <a:gd name="connsiteY4" fmla="*/ 2466 h 284437"/>
                  <a:gd name="connsiteX5" fmla="*/ 539298 w 1412726"/>
                  <a:gd name="connsiteY5" fmla="*/ 2466 h 284437"/>
                  <a:gd name="connsiteX6" fmla="*/ 500030 w 1412726"/>
                  <a:gd name="connsiteY6" fmla="*/ 24905 h 284437"/>
                  <a:gd name="connsiteX7" fmla="*/ 320515 w 1412726"/>
                  <a:gd name="connsiteY7" fmla="*/ 30515 h 284437"/>
                  <a:gd name="connsiteX8" fmla="*/ 107342 w 1412726"/>
                  <a:gd name="connsiteY8" fmla="*/ 36125 h 284437"/>
                  <a:gd name="connsiteX9" fmla="*/ 45634 w 1412726"/>
                  <a:gd name="connsiteY9" fmla="*/ 36125 h 284437"/>
                  <a:gd name="connsiteX10" fmla="*/ 23195 w 1412726"/>
                  <a:gd name="connsiteY10" fmla="*/ 69783 h 284437"/>
                  <a:gd name="connsiteX11" fmla="*/ 756 w 1412726"/>
                  <a:gd name="connsiteY11" fmla="*/ 114662 h 284437"/>
                  <a:gd name="connsiteX12" fmla="*/ 10782 w 1412726"/>
                  <a:gd name="connsiteY12" fmla="*/ 198809 h 284437"/>
                  <a:gd name="connsiteX13" fmla="*/ 62464 w 1412726"/>
                  <a:gd name="connsiteY13" fmla="*/ 260517 h 284437"/>
                  <a:gd name="connsiteX14" fmla="*/ 180270 w 1412726"/>
                  <a:gd name="connsiteY14" fmla="*/ 266127 h 284437"/>
                  <a:gd name="connsiteX15" fmla="*/ 247588 w 1412726"/>
                  <a:gd name="connsiteY15" fmla="*/ 266127 h 284437"/>
                  <a:gd name="connsiteX16" fmla="*/ 292466 w 1412726"/>
                  <a:gd name="connsiteY16" fmla="*/ 282956 h 284437"/>
                  <a:gd name="connsiteX17" fmla="*/ 348564 w 1412726"/>
                  <a:gd name="connsiteY17" fmla="*/ 282956 h 284437"/>
                  <a:gd name="connsiteX18" fmla="*/ 387833 w 1412726"/>
                  <a:gd name="connsiteY18" fmla="*/ 277347 h 284437"/>
                  <a:gd name="connsiteX19" fmla="*/ 415882 w 1412726"/>
                  <a:gd name="connsiteY19" fmla="*/ 260517 h 284437"/>
                  <a:gd name="connsiteX20" fmla="*/ 578567 w 1412726"/>
                  <a:gd name="connsiteY20" fmla="*/ 266127 h 284437"/>
                  <a:gd name="connsiteX21" fmla="*/ 763691 w 1412726"/>
                  <a:gd name="connsiteY21" fmla="*/ 266127 h 284437"/>
                  <a:gd name="connsiteX22" fmla="*/ 988083 w 1412726"/>
                  <a:gd name="connsiteY22" fmla="*/ 260517 h 284437"/>
                  <a:gd name="connsiteX23" fmla="*/ 1021742 w 1412726"/>
                  <a:gd name="connsiteY23" fmla="*/ 266127 h 284437"/>
                  <a:gd name="connsiteX24" fmla="*/ 1094670 w 1412726"/>
                  <a:gd name="connsiteY24" fmla="*/ 271737 h 284437"/>
                  <a:gd name="connsiteX25" fmla="*/ 1184427 w 1412726"/>
                  <a:gd name="connsiteY25" fmla="*/ 260517 h 284437"/>
                  <a:gd name="connsiteX26" fmla="*/ 1296623 w 1412726"/>
                  <a:gd name="connsiteY26" fmla="*/ 266127 h 284437"/>
                  <a:gd name="connsiteX27" fmla="*/ 1358331 w 1412726"/>
                  <a:gd name="connsiteY27" fmla="*/ 266127 h 284437"/>
                  <a:gd name="connsiteX28" fmla="*/ 1391990 w 1412726"/>
                  <a:gd name="connsiteY28" fmla="*/ 221249 h 284437"/>
                  <a:gd name="connsiteX29" fmla="*/ 1412677 w 1412726"/>
                  <a:gd name="connsiteY29" fmla="*/ 142711 h 284437"/>
                  <a:gd name="connsiteX30" fmla="*/ 1386380 w 1412726"/>
                  <a:gd name="connsiteY30" fmla="*/ 69783 h 284437"/>
                  <a:gd name="connsiteX31" fmla="*/ 1347112 w 1412726"/>
                  <a:gd name="connsiteY31" fmla="*/ 24905 h 28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12726" h="284437">
                    <a:moveTo>
                      <a:pt x="1347112" y="24905"/>
                    </a:moveTo>
                    <a:lnTo>
                      <a:pt x="948815" y="24905"/>
                    </a:lnTo>
                    <a:lnTo>
                      <a:pt x="718812" y="24905"/>
                    </a:lnTo>
                    <a:cubicBezTo>
                      <a:pt x="668324" y="23970"/>
                      <a:pt x="666454" y="23035"/>
                      <a:pt x="645885" y="19295"/>
                    </a:cubicBezTo>
                    <a:cubicBezTo>
                      <a:pt x="625316" y="15555"/>
                      <a:pt x="613160" y="5271"/>
                      <a:pt x="595396" y="2466"/>
                    </a:cubicBezTo>
                    <a:cubicBezTo>
                      <a:pt x="577631" y="-339"/>
                      <a:pt x="555192" y="-1274"/>
                      <a:pt x="539298" y="2466"/>
                    </a:cubicBezTo>
                    <a:cubicBezTo>
                      <a:pt x="523404" y="6206"/>
                      <a:pt x="536494" y="20230"/>
                      <a:pt x="500030" y="24905"/>
                    </a:cubicBezTo>
                    <a:cubicBezTo>
                      <a:pt x="463566" y="29580"/>
                      <a:pt x="320515" y="30515"/>
                      <a:pt x="320515" y="30515"/>
                    </a:cubicBezTo>
                    <a:lnTo>
                      <a:pt x="107342" y="36125"/>
                    </a:lnTo>
                    <a:cubicBezTo>
                      <a:pt x="61529" y="37060"/>
                      <a:pt x="59658" y="30515"/>
                      <a:pt x="45634" y="36125"/>
                    </a:cubicBezTo>
                    <a:cubicBezTo>
                      <a:pt x="31610" y="41735"/>
                      <a:pt x="30675" y="56694"/>
                      <a:pt x="23195" y="69783"/>
                    </a:cubicBezTo>
                    <a:cubicBezTo>
                      <a:pt x="15715" y="82873"/>
                      <a:pt x="2825" y="93158"/>
                      <a:pt x="756" y="114662"/>
                    </a:cubicBezTo>
                    <a:cubicBezTo>
                      <a:pt x="-1313" y="136166"/>
                      <a:pt x="497" y="174500"/>
                      <a:pt x="10782" y="198809"/>
                    </a:cubicBezTo>
                    <a:cubicBezTo>
                      <a:pt x="21067" y="223118"/>
                      <a:pt x="34216" y="249297"/>
                      <a:pt x="62464" y="260517"/>
                    </a:cubicBezTo>
                    <a:cubicBezTo>
                      <a:pt x="90712" y="271737"/>
                      <a:pt x="149416" y="265192"/>
                      <a:pt x="180270" y="266127"/>
                    </a:cubicBezTo>
                    <a:cubicBezTo>
                      <a:pt x="211124" y="267062"/>
                      <a:pt x="228889" y="263322"/>
                      <a:pt x="247588" y="266127"/>
                    </a:cubicBezTo>
                    <a:cubicBezTo>
                      <a:pt x="266287" y="268932"/>
                      <a:pt x="275637" y="280151"/>
                      <a:pt x="292466" y="282956"/>
                    </a:cubicBezTo>
                    <a:cubicBezTo>
                      <a:pt x="309295" y="285761"/>
                      <a:pt x="332670" y="283891"/>
                      <a:pt x="348564" y="282956"/>
                    </a:cubicBezTo>
                    <a:cubicBezTo>
                      <a:pt x="364458" y="282021"/>
                      <a:pt x="376613" y="281087"/>
                      <a:pt x="387833" y="277347"/>
                    </a:cubicBezTo>
                    <a:cubicBezTo>
                      <a:pt x="399053" y="273607"/>
                      <a:pt x="384093" y="262387"/>
                      <a:pt x="415882" y="260517"/>
                    </a:cubicBezTo>
                    <a:cubicBezTo>
                      <a:pt x="447671" y="258647"/>
                      <a:pt x="520599" y="265192"/>
                      <a:pt x="578567" y="266127"/>
                    </a:cubicBezTo>
                    <a:cubicBezTo>
                      <a:pt x="636535" y="267062"/>
                      <a:pt x="695438" y="267062"/>
                      <a:pt x="763691" y="266127"/>
                    </a:cubicBezTo>
                    <a:cubicBezTo>
                      <a:pt x="831944" y="265192"/>
                      <a:pt x="945075" y="260517"/>
                      <a:pt x="988083" y="260517"/>
                    </a:cubicBezTo>
                    <a:cubicBezTo>
                      <a:pt x="1031091" y="260517"/>
                      <a:pt x="1003978" y="264257"/>
                      <a:pt x="1021742" y="266127"/>
                    </a:cubicBezTo>
                    <a:cubicBezTo>
                      <a:pt x="1039506" y="267997"/>
                      <a:pt x="1067556" y="272672"/>
                      <a:pt x="1094670" y="271737"/>
                    </a:cubicBezTo>
                    <a:cubicBezTo>
                      <a:pt x="1121784" y="270802"/>
                      <a:pt x="1150768" y="261452"/>
                      <a:pt x="1184427" y="260517"/>
                    </a:cubicBezTo>
                    <a:cubicBezTo>
                      <a:pt x="1218086" y="259582"/>
                      <a:pt x="1267639" y="265192"/>
                      <a:pt x="1296623" y="266127"/>
                    </a:cubicBezTo>
                    <a:cubicBezTo>
                      <a:pt x="1325607" y="267062"/>
                      <a:pt x="1342437" y="273607"/>
                      <a:pt x="1358331" y="266127"/>
                    </a:cubicBezTo>
                    <a:cubicBezTo>
                      <a:pt x="1374225" y="258647"/>
                      <a:pt x="1382932" y="241818"/>
                      <a:pt x="1391990" y="221249"/>
                    </a:cubicBezTo>
                    <a:cubicBezTo>
                      <a:pt x="1401048" y="200680"/>
                      <a:pt x="1413612" y="167955"/>
                      <a:pt x="1412677" y="142711"/>
                    </a:cubicBezTo>
                    <a:cubicBezTo>
                      <a:pt x="1411742" y="117467"/>
                      <a:pt x="1397308" y="89417"/>
                      <a:pt x="1386380" y="69783"/>
                    </a:cubicBezTo>
                    <a:cubicBezTo>
                      <a:pt x="1375453" y="50149"/>
                      <a:pt x="1359733" y="44072"/>
                      <a:pt x="1347112" y="24905"/>
                    </a:cubicBezTo>
                    <a:close/>
                  </a:path>
                </a:pathLst>
              </a:custGeom>
              <a:gradFill>
                <a:gsLst>
                  <a:gs pos="58000">
                    <a:srgbClr val="FFCC99">
                      <a:alpha val="50000"/>
                    </a:srgbClr>
                  </a:gs>
                  <a:gs pos="40000">
                    <a:srgbClr val="FFCC99">
                      <a:alpha val="50000"/>
                    </a:srgbClr>
                  </a:gs>
                  <a:gs pos="9000">
                    <a:srgbClr val="CC6600">
                      <a:alpha val="50000"/>
                    </a:srgbClr>
                  </a:gs>
                  <a:gs pos="95000">
                    <a:srgbClr val="CC6600">
                      <a:alpha val="50000"/>
                    </a:srgbClr>
                  </a:gs>
                </a:gsLst>
                <a:lin ang="0" scaled="1"/>
              </a:gradFill>
              <a:ln w="317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3568968" y="3847429"/>
              <a:ext cx="802981" cy="613382"/>
              <a:chOff x="1714914" y="2499934"/>
              <a:chExt cx="802981" cy="613382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1714914" y="2499934"/>
                <a:ext cx="802981" cy="613382"/>
                <a:chOff x="2669206" y="2822482"/>
                <a:chExt cx="802981" cy="613382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2825856" y="3158865"/>
                  <a:ext cx="646331" cy="276999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 prstMaterial="flat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1200" b="1" i="0" dirty="0" smtClean="0">
                      <a:ln w="11430"/>
                      <a:solidFill>
                        <a:srgbClr val="0099CC"/>
                      </a:solidFill>
                      <a:latin typeface="+mn-lt"/>
                    </a:rPr>
                    <a:t>Nuclei</a:t>
                  </a:r>
                  <a:endParaRPr lang="en-US" sz="1200" b="1" i="0" dirty="0">
                    <a:ln w="11430"/>
                    <a:solidFill>
                      <a:srgbClr val="0099CC"/>
                    </a:solidFill>
                    <a:latin typeface="+mn-lt"/>
                  </a:endParaRPr>
                </a:p>
              </p:txBody>
            </p:sp>
            <p:cxnSp>
              <p:nvCxnSpPr>
                <p:cNvPr id="111" name="Straight Arrow Connector 110"/>
                <p:cNvCxnSpPr/>
                <p:nvPr/>
              </p:nvCxnSpPr>
              <p:spPr bwMode="auto">
                <a:xfrm flipH="1" flipV="1">
                  <a:off x="2669206" y="2822482"/>
                  <a:ext cx="362848" cy="368177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6699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</p:grpSp>
          <p:cxnSp>
            <p:nvCxnSpPr>
              <p:cNvPr id="109" name="Straight Arrow Connector 108"/>
              <p:cNvCxnSpPr>
                <a:endCxn id="122" idx="24"/>
              </p:cNvCxnSpPr>
              <p:nvPr/>
            </p:nvCxnSpPr>
            <p:spPr bwMode="auto">
              <a:xfrm flipV="1">
                <a:off x="2282453" y="2672897"/>
                <a:ext cx="75167" cy="186241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sp>
          <p:nvSpPr>
            <p:cNvPr id="107" name="Rectangle 106"/>
            <p:cNvSpPr/>
            <p:nvPr/>
          </p:nvSpPr>
          <p:spPr>
            <a:xfrm>
              <a:off x="2563732" y="3283574"/>
              <a:ext cx="2047355" cy="2616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100" b="1" i="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lt"/>
                </a:rPr>
                <a:t>LONGITUDINAL SECTION</a:t>
              </a:r>
              <a:endParaRPr lang="en-US" sz="1100" b="1" i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endParaRPr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1230867" y="867013"/>
            <a:ext cx="2641192" cy="826672"/>
            <a:chOff x="630156" y="1143746"/>
            <a:chExt cx="3516606" cy="1347653"/>
          </a:xfrm>
        </p:grpSpPr>
        <p:grpSp>
          <p:nvGrpSpPr>
            <p:cNvPr id="279" name="Group 278"/>
            <p:cNvGrpSpPr/>
            <p:nvPr/>
          </p:nvGrpSpPr>
          <p:grpSpPr>
            <a:xfrm>
              <a:off x="630156" y="1250293"/>
              <a:ext cx="3516606" cy="953394"/>
              <a:chOff x="256559" y="1268760"/>
              <a:chExt cx="4525337" cy="1230357"/>
            </a:xfrm>
          </p:grpSpPr>
          <p:grpSp>
            <p:nvGrpSpPr>
              <p:cNvPr id="286" name="Group 285"/>
              <p:cNvGrpSpPr/>
              <p:nvPr/>
            </p:nvGrpSpPr>
            <p:grpSpPr>
              <a:xfrm rot="190864">
                <a:off x="1169083" y="2006045"/>
                <a:ext cx="2990253" cy="493072"/>
                <a:chOff x="5622582" y="4888995"/>
                <a:chExt cx="2317643" cy="592949"/>
              </a:xfrm>
            </p:grpSpPr>
            <p:sp>
              <p:nvSpPr>
                <p:cNvPr id="300" name="Freeform 299"/>
                <p:cNvSpPr/>
                <p:nvPr/>
              </p:nvSpPr>
              <p:spPr bwMode="auto">
                <a:xfrm>
                  <a:off x="5622582" y="4888995"/>
                  <a:ext cx="2309286" cy="592949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  <a:gd name="connsiteX0" fmla="*/ 14 w 2124654"/>
                    <a:gd name="connsiteY0" fmla="*/ 772797 h 1606769"/>
                    <a:gd name="connsiteX1" fmla="*/ 717191 w 2124654"/>
                    <a:gd name="connsiteY1" fmla="*/ 91480 h 1606769"/>
                    <a:gd name="connsiteX2" fmla="*/ 1443332 w 2124654"/>
                    <a:gd name="connsiteY2" fmla="*/ 82515 h 1606769"/>
                    <a:gd name="connsiteX3" fmla="*/ 2124650 w 2124654"/>
                    <a:gd name="connsiteY3" fmla="*/ 790727 h 1606769"/>
                    <a:gd name="connsiteX4" fmla="*/ 1452297 w 2124654"/>
                    <a:gd name="connsiteY4" fmla="*/ 1498939 h 1606769"/>
                    <a:gd name="connsiteX5" fmla="*/ 699896 w 2124654"/>
                    <a:gd name="connsiteY5" fmla="*/ 1534260 h 1606769"/>
                    <a:gd name="connsiteX6" fmla="*/ 14 w 2124654"/>
                    <a:gd name="connsiteY6" fmla="*/ 772797 h 1606769"/>
                    <a:gd name="connsiteX0" fmla="*/ 283 w 2124922"/>
                    <a:gd name="connsiteY0" fmla="*/ 695962 h 1529934"/>
                    <a:gd name="connsiteX1" fmla="*/ 625820 w 2124922"/>
                    <a:gd name="connsiteY1" fmla="*/ 397295 h 1529934"/>
                    <a:gd name="connsiteX2" fmla="*/ 1443601 w 2124922"/>
                    <a:gd name="connsiteY2" fmla="*/ 5680 h 1529934"/>
                    <a:gd name="connsiteX3" fmla="*/ 2124919 w 2124922"/>
                    <a:gd name="connsiteY3" fmla="*/ 713892 h 1529934"/>
                    <a:gd name="connsiteX4" fmla="*/ 1452566 w 2124922"/>
                    <a:gd name="connsiteY4" fmla="*/ 1422104 h 1529934"/>
                    <a:gd name="connsiteX5" fmla="*/ 700165 w 2124922"/>
                    <a:gd name="connsiteY5" fmla="*/ 1457425 h 1529934"/>
                    <a:gd name="connsiteX6" fmla="*/ 283 w 2124922"/>
                    <a:gd name="connsiteY6" fmla="*/ 695962 h 1529934"/>
                    <a:gd name="connsiteX0" fmla="*/ 283 w 2124933"/>
                    <a:gd name="connsiteY0" fmla="*/ 324433 h 1158405"/>
                    <a:gd name="connsiteX1" fmla="*/ 625820 w 2124933"/>
                    <a:gd name="connsiteY1" fmla="*/ 25766 h 1158405"/>
                    <a:gd name="connsiteX2" fmla="*/ 1435270 w 2124933"/>
                    <a:gd name="connsiteY2" fmla="*/ 51589 h 1158405"/>
                    <a:gd name="connsiteX3" fmla="*/ 2124919 w 2124933"/>
                    <a:gd name="connsiteY3" fmla="*/ 342363 h 1158405"/>
                    <a:gd name="connsiteX4" fmla="*/ 1452566 w 2124933"/>
                    <a:gd name="connsiteY4" fmla="*/ 1050575 h 1158405"/>
                    <a:gd name="connsiteX5" fmla="*/ 700165 w 2124933"/>
                    <a:gd name="connsiteY5" fmla="*/ 1085896 h 1158405"/>
                    <a:gd name="connsiteX6" fmla="*/ 283 w 2124933"/>
                    <a:gd name="connsiteY6" fmla="*/ 324433 h 1158405"/>
                    <a:gd name="connsiteX0" fmla="*/ 283 w 2124933"/>
                    <a:gd name="connsiteY0" fmla="*/ 308970 h 1142942"/>
                    <a:gd name="connsiteX1" fmla="*/ 625820 w 2124933"/>
                    <a:gd name="connsiteY1" fmla="*/ 10303 h 1142942"/>
                    <a:gd name="connsiteX2" fmla="*/ 1435270 w 2124933"/>
                    <a:gd name="connsiteY2" fmla="*/ 36126 h 1142942"/>
                    <a:gd name="connsiteX3" fmla="*/ 2124919 w 2124933"/>
                    <a:gd name="connsiteY3" fmla="*/ 326900 h 1142942"/>
                    <a:gd name="connsiteX4" fmla="*/ 1452566 w 2124933"/>
                    <a:gd name="connsiteY4" fmla="*/ 1035112 h 1142942"/>
                    <a:gd name="connsiteX5" fmla="*/ 700165 w 2124933"/>
                    <a:gd name="connsiteY5" fmla="*/ 1070433 h 1142942"/>
                    <a:gd name="connsiteX6" fmla="*/ 283 w 2124933"/>
                    <a:gd name="connsiteY6" fmla="*/ 308970 h 1142942"/>
                    <a:gd name="connsiteX0" fmla="*/ 320 w 2124970"/>
                    <a:gd name="connsiteY0" fmla="*/ 305181 h 1139153"/>
                    <a:gd name="connsiteX1" fmla="*/ 625857 w 2124970"/>
                    <a:gd name="connsiteY1" fmla="*/ 6514 h 1139153"/>
                    <a:gd name="connsiteX2" fmla="*/ 1435307 w 2124970"/>
                    <a:gd name="connsiteY2" fmla="*/ 32337 h 1139153"/>
                    <a:gd name="connsiteX3" fmla="*/ 2124956 w 2124970"/>
                    <a:gd name="connsiteY3" fmla="*/ 323111 h 1139153"/>
                    <a:gd name="connsiteX4" fmla="*/ 1452603 w 2124970"/>
                    <a:gd name="connsiteY4" fmla="*/ 1031323 h 1139153"/>
                    <a:gd name="connsiteX5" fmla="*/ 700202 w 2124970"/>
                    <a:gd name="connsiteY5" fmla="*/ 1066644 h 1139153"/>
                    <a:gd name="connsiteX6" fmla="*/ 320 w 2124970"/>
                    <a:gd name="connsiteY6" fmla="*/ 305181 h 1139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4970" h="1139153">
                      <a:moveTo>
                        <a:pt x="320" y="305181"/>
                      </a:moveTo>
                      <a:cubicBezTo>
                        <a:pt x="-12071" y="128493"/>
                        <a:pt x="336707" y="-34980"/>
                        <a:pt x="625857" y="6514"/>
                      </a:cubicBezTo>
                      <a:cubicBezTo>
                        <a:pt x="915007" y="48008"/>
                        <a:pt x="1152133" y="83930"/>
                        <a:pt x="1435307" y="32337"/>
                      </a:cubicBezTo>
                      <a:cubicBezTo>
                        <a:pt x="1718481" y="-19256"/>
                        <a:pt x="2122073" y="156613"/>
                        <a:pt x="2124956" y="323111"/>
                      </a:cubicBezTo>
                      <a:cubicBezTo>
                        <a:pt x="2127839" y="489609"/>
                        <a:pt x="1688673" y="910300"/>
                        <a:pt x="1452603" y="1031323"/>
                      </a:cubicBezTo>
                      <a:cubicBezTo>
                        <a:pt x="1216533" y="1152346"/>
                        <a:pt x="945237" y="1181691"/>
                        <a:pt x="700202" y="1066644"/>
                      </a:cubicBezTo>
                      <a:cubicBezTo>
                        <a:pt x="455167" y="951597"/>
                        <a:pt x="12711" y="481869"/>
                        <a:pt x="320" y="30518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2000">
                      <a:srgbClr val="FFCC99"/>
                    </a:gs>
                    <a:gs pos="16000">
                      <a:srgbClr val="CC6600"/>
                    </a:gs>
                    <a:gs pos="89000">
                      <a:srgbClr val="CC6600"/>
                    </a:gs>
                  </a:gsLst>
                  <a:lin ang="16200000" scaled="1"/>
                  <a:tileRect/>
                </a:gradFill>
                <a:ln w="9525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morning" dir="t"/>
                </a:scene3d>
                <a:sp3d prstMaterial="flat">
                  <a:bevelT w="355600" h="2921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01" name="Freeform 300"/>
                <p:cNvSpPr/>
                <p:nvPr/>
              </p:nvSpPr>
              <p:spPr bwMode="auto">
                <a:xfrm>
                  <a:off x="5629673" y="4901037"/>
                  <a:ext cx="2308937" cy="497945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  <a:gd name="connsiteX0" fmla="*/ 4 w 2124648"/>
                    <a:gd name="connsiteY0" fmla="*/ 683809 h 1507795"/>
                    <a:gd name="connsiteX1" fmla="*/ 717181 w 2124648"/>
                    <a:gd name="connsiteY1" fmla="*/ 2492 h 1507795"/>
                    <a:gd name="connsiteX2" fmla="*/ 1465272 w 2124648"/>
                    <a:gd name="connsiteY2" fmla="*/ 463159 h 1507795"/>
                    <a:gd name="connsiteX3" fmla="*/ 2124640 w 2124648"/>
                    <a:gd name="connsiteY3" fmla="*/ 701739 h 1507795"/>
                    <a:gd name="connsiteX4" fmla="*/ 1452287 w 2124648"/>
                    <a:gd name="connsiteY4" fmla="*/ 1409951 h 1507795"/>
                    <a:gd name="connsiteX5" fmla="*/ 708216 w 2124648"/>
                    <a:gd name="connsiteY5" fmla="*/ 1427880 h 1507795"/>
                    <a:gd name="connsiteX6" fmla="*/ 4 w 2124648"/>
                    <a:gd name="connsiteY6" fmla="*/ 683809 h 1507795"/>
                    <a:gd name="connsiteX0" fmla="*/ 4 w 2124648"/>
                    <a:gd name="connsiteY0" fmla="*/ 279624 h 1103610"/>
                    <a:gd name="connsiteX1" fmla="*/ 717181 w 2124648"/>
                    <a:gd name="connsiteY1" fmla="*/ 15759 h 1103610"/>
                    <a:gd name="connsiteX2" fmla="*/ 1465272 w 2124648"/>
                    <a:gd name="connsiteY2" fmla="*/ 58974 h 1103610"/>
                    <a:gd name="connsiteX3" fmla="*/ 2124640 w 2124648"/>
                    <a:gd name="connsiteY3" fmla="*/ 297554 h 1103610"/>
                    <a:gd name="connsiteX4" fmla="*/ 1452287 w 2124648"/>
                    <a:gd name="connsiteY4" fmla="*/ 1005766 h 1103610"/>
                    <a:gd name="connsiteX5" fmla="*/ 708216 w 2124648"/>
                    <a:gd name="connsiteY5" fmla="*/ 1023695 h 1103610"/>
                    <a:gd name="connsiteX6" fmla="*/ 4 w 2124648"/>
                    <a:gd name="connsiteY6" fmla="*/ 279624 h 1103610"/>
                    <a:gd name="connsiteX0" fmla="*/ 4 w 2124648"/>
                    <a:gd name="connsiteY0" fmla="*/ 265287 h 1089273"/>
                    <a:gd name="connsiteX1" fmla="*/ 717181 w 2124648"/>
                    <a:gd name="connsiteY1" fmla="*/ 1422 h 1089273"/>
                    <a:gd name="connsiteX2" fmla="*/ 1465272 w 2124648"/>
                    <a:gd name="connsiteY2" fmla="*/ 44637 h 1089273"/>
                    <a:gd name="connsiteX3" fmla="*/ 2124640 w 2124648"/>
                    <a:gd name="connsiteY3" fmla="*/ 283217 h 1089273"/>
                    <a:gd name="connsiteX4" fmla="*/ 1452287 w 2124648"/>
                    <a:gd name="connsiteY4" fmla="*/ 991429 h 1089273"/>
                    <a:gd name="connsiteX5" fmla="*/ 708216 w 2124648"/>
                    <a:gd name="connsiteY5" fmla="*/ 1009358 h 1089273"/>
                    <a:gd name="connsiteX6" fmla="*/ 4 w 2124648"/>
                    <a:gd name="connsiteY6" fmla="*/ 265287 h 1089273"/>
                    <a:gd name="connsiteX0" fmla="*/ 4 w 2124648"/>
                    <a:gd name="connsiteY0" fmla="*/ 265287 h 1089273"/>
                    <a:gd name="connsiteX1" fmla="*/ 717181 w 2124648"/>
                    <a:gd name="connsiteY1" fmla="*/ 1422 h 1089273"/>
                    <a:gd name="connsiteX2" fmla="*/ 1465272 w 2124648"/>
                    <a:gd name="connsiteY2" fmla="*/ 44637 h 1089273"/>
                    <a:gd name="connsiteX3" fmla="*/ 2124640 w 2124648"/>
                    <a:gd name="connsiteY3" fmla="*/ 283217 h 1089273"/>
                    <a:gd name="connsiteX4" fmla="*/ 1452287 w 2124648"/>
                    <a:gd name="connsiteY4" fmla="*/ 991429 h 1089273"/>
                    <a:gd name="connsiteX5" fmla="*/ 708216 w 2124648"/>
                    <a:gd name="connsiteY5" fmla="*/ 1009358 h 1089273"/>
                    <a:gd name="connsiteX6" fmla="*/ 4 w 2124648"/>
                    <a:gd name="connsiteY6" fmla="*/ 265287 h 1089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4648" h="1089273">
                      <a:moveTo>
                        <a:pt x="4" y="265287"/>
                      </a:moveTo>
                      <a:cubicBezTo>
                        <a:pt x="1498" y="97298"/>
                        <a:pt x="465653" y="-13983"/>
                        <a:pt x="717181" y="1422"/>
                      </a:cubicBezTo>
                      <a:cubicBezTo>
                        <a:pt x="968709" y="16827"/>
                        <a:pt x="1230696" y="49852"/>
                        <a:pt x="1465272" y="44637"/>
                      </a:cubicBezTo>
                      <a:cubicBezTo>
                        <a:pt x="1699848" y="39422"/>
                        <a:pt x="2126804" y="125418"/>
                        <a:pt x="2124640" y="283217"/>
                      </a:cubicBezTo>
                      <a:cubicBezTo>
                        <a:pt x="2122476" y="441016"/>
                        <a:pt x="1688357" y="870406"/>
                        <a:pt x="1452287" y="991429"/>
                      </a:cubicBezTo>
                      <a:cubicBezTo>
                        <a:pt x="1216217" y="1112452"/>
                        <a:pt x="953251" y="1124405"/>
                        <a:pt x="708216" y="1009358"/>
                      </a:cubicBezTo>
                      <a:cubicBezTo>
                        <a:pt x="463181" y="894311"/>
                        <a:pt x="-1490" y="433276"/>
                        <a:pt x="4" y="265287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02" name="Freeform 301"/>
                <p:cNvSpPr/>
                <p:nvPr/>
              </p:nvSpPr>
              <p:spPr bwMode="auto">
                <a:xfrm>
                  <a:off x="5629631" y="4948039"/>
                  <a:ext cx="2308997" cy="416580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  <a:gd name="connsiteX0" fmla="*/ 4 w 2124667"/>
                    <a:gd name="connsiteY0" fmla="*/ 684860 h 1508847"/>
                    <a:gd name="connsiteX1" fmla="*/ 717181 w 2124667"/>
                    <a:gd name="connsiteY1" fmla="*/ 3543 h 1508847"/>
                    <a:gd name="connsiteX2" fmla="*/ 1428688 w 2124667"/>
                    <a:gd name="connsiteY2" fmla="*/ 429656 h 1508847"/>
                    <a:gd name="connsiteX3" fmla="*/ 2124640 w 2124667"/>
                    <a:gd name="connsiteY3" fmla="*/ 702790 h 1508847"/>
                    <a:gd name="connsiteX4" fmla="*/ 1452287 w 2124667"/>
                    <a:gd name="connsiteY4" fmla="*/ 1411002 h 1508847"/>
                    <a:gd name="connsiteX5" fmla="*/ 708216 w 2124667"/>
                    <a:gd name="connsiteY5" fmla="*/ 1428931 h 1508847"/>
                    <a:gd name="connsiteX6" fmla="*/ 4 w 2124667"/>
                    <a:gd name="connsiteY6" fmla="*/ 684860 h 1508847"/>
                    <a:gd name="connsiteX0" fmla="*/ 42 w 2124704"/>
                    <a:gd name="connsiteY0" fmla="*/ 283589 h 1107576"/>
                    <a:gd name="connsiteX1" fmla="*/ 739169 w 2124704"/>
                    <a:gd name="connsiteY1" fmla="*/ 37348 h 1107576"/>
                    <a:gd name="connsiteX2" fmla="*/ 1428726 w 2124704"/>
                    <a:gd name="connsiteY2" fmla="*/ 28385 h 1107576"/>
                    <a:gd name="connsiteX3" fmla="*/ 2124678 w 2124704"/>
                    <a:gd name="connsiteY3" fmla="*/ 301519 h 1107576"/>
                    <a:gd name="connsiteX4" fmla="*/ 1452325 w 2124704"/>
                    <a:gd name="connsiteY4" fmla="*/ 1009731 h 1107576"/>
                    <a:gd name="connsiteX5" fmla="*/ 708254 w 2124704"/>
                    <a:gd name="connsiteY5" fmla="*/ 1027660 h 1107576"/>
                    <a:gd name="connsiteX6" fmla="*/ 42 w 2124704"/>
                    <a:gd name="connsiteY6" fmla="*/ 283589 h 1107576"/>
                    <a:gd name="connsiteX0" fmla="*/ 42 w 2124704"/>
                    <a:gd name="connsiteY0" fmla="*/ 261454 h 1085441"/>
                    <a:gd name="connsiteX1" fmla="*/ 739169 w 2124704"/>
                    <a:gd name="connsiteY1" fmla="*/ 15213 h 1085441"/>
                    <a:gd name="connsiteX2" fmla="*/ 1428726 w 2124704"/>
                    <a:gd name="connsiteY2" fmla="*/ 6250 h 1085441"/>
                    <a:gd name="connsiteX3" fmla="*/ 2124678 w 2124704"/>
                    <a:gd name="connsiteY3" fmla="*/ 279384 h 1085441"/>
                    <a:gd name="connsiteX4" fmla="*/ 1452325 w 2124704"/>
                    <a:gd name="connsiteY4" fmla="*/ 987596 h 1085441"/>
                    <a:gd name="connsiteX5" fmla="*/ 708254 w 2124704"/>
                    <a:gd name="connsiteY5" fmla="*/ 1005525 h 1085441"/>
                    <a:gd name="connsiteX6" fmla="*/ 42 w 2124704"/>
                    <a:gd name="connsiteY6" fmla="*/ 261454 h 1085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4704" h="1085441">
                      <a:moveTo>
                        <a:pt x="42" y="261454"/>
                      </a:moveTo>
                      <a:cubicBezTo>
                        <a:pt x="5195" y="96402"/>
                        <a:pt x="501055" y="57747"/>
                        <a:pt x="739169" y="15213"/>
                      </a:cubicBezTo>
                      <a:cubicBezTo>
                        <a:pt x="977283" y="-27321"/>
                        <a:pt x="1197808" y="45092"/>
                        <a:pt x="1428726" y="6250"/>
                      </a:cubicBezTo>
                      <a:cubicBezTo>
                        <a:pt x="1659644" y="-32592"/>
                        <a:pt x="2120745" y="115826"/>
                        <a:pt x="2124678" y="279384"/>
                      </a:cubicBezTo>
                      <a:cubicBezTo>
                        <a:pt x="2128611" y="442942"/>
                        <a:pt x="1688395" y="866573"/>
                        <a:pt x="1452325" y="987596"/>
                      </a:cubicBezTo>
                      <a:cubicBezTo>
                        <a:pt x="1216255" y="1108619"/>
                        <a:pt x="953289" y="1120572"/>
                        <a:pt x="708254" y="1005525"/>
                      </a:cubicBezTo>
                      <a:cubicBezTo>
                        <a:pt x="463219" y="890478"/>
                        <a:pt x="-5111" y="426506"/>
                        <a:pt x="42" y="261454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03" name="Freeform 302"/>
                <p:cNvSpPr/>
                <p:nvPr/>
              </p:nvSpPr>
              <p:spPr bwMode="auto">
                <a:xfrm>
                  <a:off x="5629673" y="4970699"/>
                  <a:ext cx="2308931" cy="311365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  <a:gd name="connsiteX0" fmla="*/ 4 w 2124644"/>
                    <a:gd name="connsiteY0" fmla="*/ 681949 h 1505934"/>
                    <a:gd name="connsiteX1" fmla="*/ 717181 w 2124644"/>
                    <a:gd name="connsiteY1" fmla="*/ 632 h 1505934"/>
                    <a:gd name="connsiteX2" fmla="*/ 1443322 w 2124644"/>
                    <a:gd name="connsiteY2" fmla="*/ 561409 h 1505934"/>
                    <a:gd name="connsiteX3" fmla="*/ 2124640 w 2124644"/>
                    <a:gd name="connsiteY3" fmla="*/ 699879 h 1505934"/>
                    <a:gd name="connsiteX4" fmla="*/ 1452287 w 2124644"/>
                    <a:gd name="connsiteY4" fmla="*/ 1408091 h 1505934"/>
                    <a:gd name="connsiteX5" fmla="*/ 708216 w 2124644"/>
                    <a:gd name="connsiteY5" fmla="*/ 1426020 h 1505934"/>
                    <a:gd name="connsiteX6" fmla="*/ 4 w 2124644"/>
                    <a:gd name="connsiteY6" fmla="*/ 681949 h 1505934"/>
                    <a:gd name="connsiteX0" fmla="*/ 4 w 2124643"/>
                    <a:gd name="connsiteY0" fmla="*/ 132502 h 956487"/>
                    <a:gd name="connsiteX1" fmla="*/ 717181 w 2124643"/>
                    <a:gd name="connsiteY1" fmla="*/ 20929 h 956487"/>
                    <a:gd name="connsiteX2" fmla="*/ 1443322 w 2124643"/>
                    <a:gd name="connsiteY2" fmla="*/ 11962 h 956487"/>
                    <a:gd name="connsiteX3" fmla="*/ 2124640 w 2124643"/>
                    <a:gd name="connsiteY3" fmla="*/ 150432 h 956487"/>
                    <a:gd name="connsiteX4" fmla="*/ 1452287 w 2124643"/>
                    <a:gd name="connsiteY4" fmla="*/ 858644 h 956487"/>
                    <a:gd name="connsiteX5" fmla="*/ 708216 w 2124643"/>
                    <a:gd name="connsiteY5" fmla="*/ 876573 h 956487"/>
                    <a:gd name="connsiteX6" fmla="*/ 4 w 2124643"/>
                    <a:gd name="connsiteY6" fmla="*/ 132502 h 956487"/>
                    <a:gd name="connsiteX0" fmla="*/ 4 w 2124643"/>
                    <a:gd name="connsiteY0" fmla="*/ 163189 h 987174"/>
                    <a:gd name="connsiteX1" fmla="*/ 717181 w 2124643"/>
                    <a:gd name="connsiteY1" fmla="*/ 51616 h 987174"/>
                    <a:gd name="connsiteX2" fmla="*/ 1443322 w 2124643"/>
                    <a:gd name="connsiteY2" fmla="*/ 42649 h 987174"/>
                    <a:gd name="connsiteX3" fmla="*/ 2124640 w 2124643"/>
                    <a:gd name="connsiteY3" fmla="*/ 181119 h 987174"/>
                    <a:gd name="connsiteX4" fmla="*/ 1452287 w 2124643"/>
                    <a:gd name="connsiteY4" fmla="*/ 889331 h 987174"/>
                    <a:gd name="connsiteX5" fmla="*/ 708216 w 2124643"/>
                    <a:gd name="connsiteY5" fmla="*/ 907260 h 987174"/>
                    <a:gd name="connsiteX6" fmla="*/ 4 w 2124643"/>
                    <a:gd name="connsiteY6" fmla="*/ 163189 h 987174"/>
                    <a:gd name="connsiteX0" fmla="*/ 4 w 2124643"/>
                    <a:gd name="connsiteY0" fmla="*/ 190131 h 1014116"/>
                    <a:gd name="connsiteX1" fmla="*/ 717181 w 2124643"/>
                    <a:gd name="connsiteY1" fmla="*/ 78558 h 1014116"/>
                    <a:gd name="connsiteX2" fmla="*/ 1443322 w 2124643"/>
                    <a:gd name="connsiteY2" fmla="*/ 69591 h 1014116"/>
                    <a:gd name="connsiteX3" fmla="*/ 2124640 w 2124643"/>
                    <a:gd name="connsiteY3" fmla="*/ 208061 h 1014116"/>
                    <a:gd name="connsiteX4" fmla="*/ 1452287 w 2124643"/>
                    <a:gd name="connsiteY4" fmla="*/ 916273 h 1014116"/>
                    <a:gd name="connsiteX5" fmla="*/ 708216 w 2124643"/>
                    <a:gd name="connsiteY5" fmla="*/ 934202 h 1014116"/>
                    <a:gd name="connsiteX6" fmla="*/ 4 w 2124643"/>
                    <a:gd name="connsiteY6" fmla="*/ 190131 h 1014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4643" h="1014116">
                      <a:moveTo>
                        <a:pt x="4" y="190131"/>
                      </a:moveTo>
                      <a:cubicBezTo>
                        <a:pt x="1498" y="47524"/>
                        <a:pt x="476628" y="176339"/>
                        <a:pt x="717181" y="78558"/>
                      </a:cubicBezTo>
                      <a:cubicBezTo>
                        <a:pt x="957734" y="-19223"/>
                        <a:pt x="1201430" y="-29684"/>
                        <a:pt x="1443322" y="69591"/>
                      </a:cubicBezTo>
                      <a:cubicBezTo>
                        <a:pt x="1685214" y="168866"/>
                        <a:pt x="2123146" y="66947"/>
                        <a:pt x="2124640" y="208061"/>
                      </a:cubicBezTo>
                      <a:cubicBezTo>
                        <a:pt x="2126134" y="349175"/>
                        <a:pt x="1688357" y="795250"/>
                        <a:pt x="1452287" y="916273"/>
                      </a:cubicBezTo>
                      <a:cubicBezTo>
                        <a:pt x="1216217" y="1037296"/>
                        <a:pt x="953251" y="1049249"/>
                        <a:pt x="708216" y="934202"/>
                      </a:cubicBezTo>
                      <a:cubicBezTo>
                        <a:pt x="463181" y="819155"/>
                        <a:pt x="-1490" y="332738"/>
                        <a:pt x="4" y="190131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04" name="Freeform 303"/>
                <p:cNvSpPr/>
                <p:nvPr/>
              </p:nvSpPr>
              <p:spPr bwMode="auto">
                <a:xfrm>
                  <a:off x="5629675" y="5025114"/>
                  <a:ext cx="2308939" cy="175299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  <a:gd name="connsiteX0" fmla="*/ 4 w 2124644"/>
                    <a:gd name="connsiteY0" fmla="*/ 682971 h 1506957"/>
                    <a:gd name="connsiteX1" fmla="*/ 717181 w 2124644"/>
                    <a:gd name="connsiteY1" fmla="*/ 1654 h 1506957"/>
                    <a:gd name="connsiteX2" fmla="*/ 1443322 w 2124644"/>
                    <a:gd name="connsiteY2" fmla="*/ 497686 h 1506957"/>
                    <a:gd name="connsiteX3" fmla="*/ 2124640 w 2124644"/>
                    <a:gd name="connsiteY3" fmla="*/ 700901 h 1506957"/>
                    <a:gd name="connsiteX4" fmla="*/ 1452287 w 2124644"/>
                    <a:gd name="connsiteY4" fmla="*/ 1409113 h 1506957"/>
                    <a:gd name="connsiteX5" fmla="*/ 708216 w 2124644"/>
                    <a:gd name="connsiteY5" fmla="*/ 1427042 h 1506957"/>
                    <a:gd name="connsiteX6" fmla="*/ 4 w 2124644"/>
                    <a:gd name="connsiteY6" fmla="*/ 682971 h 1506957"/>
                    <a:gd name="connsiteX0" fmla="*/ 2 w 2124641"/>
                    <a:gd name="connsiteY0" fmla="*/ 188446 h 1012432"/>
                    <a:gd name="connsiteX1" fmla="*/ 702545 w 2124641"/>
                    <a:gd name="connsiteY1" fmla="*/ 89820 h 1012432"/>
                    <a:gd name="connsiteX2" fmla="*/ 1443320 w 2124641"/>
                    <a:gd name="connsiteY2" fmla="*/ 3161 h 1012432"/>
                    <a:gd name="connsiteX3" fmla="*/ 2124638 w 2124641"/>
                    <a:gd name="connsiteY3" fmla="*/ 206376 h 1012432"/>
                    <a:gd name="connsiteX4" fmla="*/ 1452285 w 2124641"/>
                    <a:gd name="connsiteY4" fmla="*/ 914588 h 1012432"/>
                    <a:gd name="connsiteX5" fmla="*/ 708214 w 2124641"/>
                    <a:gd name="connsiteY5" fmla="*/ 932517 h 1012432"/>
                    <a:gd name="connsiteX6" fmla="*/ 2 w 2124641"/>
                    <a:gd name="connsiteY6" fmla="*/ 188446 h 1012432"/>
                    <a:gd name="connsiteX0" fmla="*/ 2 w 2124650"/>
                    <a:gd name="connsiteY0" fmla="*/ 110820 h 934806"/>
                    <a:gd name="connsiteX1" fmla="*/ 702545 w 2124650"/>
                    <a:gd name="connsiteY1" fmla="*/ 12194 h 934806"/>
                    <a:gd name="connsiteX2" fmla="*/ 1436003 w 2124650"/>
                    <a:gd name="connsiteY2" fmla="*/ 197457 h 934806"/>
                    <a:gd name="connsiteX3" fmla="*/ 2124638 w 2124650"/>
                    <a:gd name="connsiteY3" fmla="*/ 128750 h 934806"/>
                    <a:gd name="connsiteX4" fmla="*/ 1452285 w 2124650"/>
                    <a:gd name="connsiteY4" fmla="*/ 836962 h 934806"/>
                    <a:gd name="connsiteX5" fmla="*/ 708214 w 2124650"/>
                    <a:gd name="connsiteY5" fmla="*/ 854891 h 934806"/>
                    <a:gd name="connsiteX6" fmla="*/ 2 w 2124650"/>
                    <a:gd name="connsiteY6" fmla="*/ 110820 h 934806"/>
                    <a:gd name="connsiteX0" fmla="*/ 2 w 2124650"/>
                    <a:gd name="connsiteY0" fmla="*/ 26560 h 850546"/>
                    <a:gd name="connsiteX1" fmla="*/ 702545 w 2124650"/>
                    <a:gd name="connsiteY1" fmla="*/ 161012 h 850546"/>
                    <a:gd name="connsiteX2" fmla="*/ 1436003 w 2124650"/>
                    <a:gd name="connsiteY2" fmla="*/ 113197 h 850546"/>
                    <a:gd name="connsiteX3" fmla="*/ 2124638 w 2124650"/>
                    <a:gd name="connsiteY3" fmla="*/ 44490 h 850546"/>
                    <a:gd name="connsiteX4" fmla="*/ 1452285 w 2124650"/>
                    <a:gd name="connsiteY4" fmla="*/ 752702 h 850546"/>
                    <a:gd name="connsiteX5" fmla="*/ 708214 w 2124650"/>
                    <a:gd name="connsiteY5" fmla="*/ 770631 h 850546"/>
                    <a:gd name="connsiteX6" fmla="*/ 2 w 2124650"/>
                    <a:gd name="connsiteY6" fmla="*/ 26560 h 850546"/>
                    <a:gd name="connsiteX0" fmla="*/ 2 w 2124650"/>
                    <a:gd name="connsiteY0" fmla="*/ 19031 h 843017"/>
                    <a:gd name="connsiteX1" fmla="*/ 702545 w 2124650"/>
                    <a:gd name="connsiteY1" fmla="*/ 153483 h 843017"/>
                    <a:gd name="connsiteX2" fmla="*/ 1436003 w 2124650"/>
                    <a:gd name="connsiteY2" fmla="*/ 105668 h 843017"/>
                    <a:gd name="connsiteX3" fmla="*/ 2124638 w 2124650"/>
                    <a:gd name="connsiteY3" fmla="*/ 36961 h 843017"/>
                    <a:gd name="connsiteX4" fmla="*/ 1452285 w 2124650"/>
                    <a:gd name="connsiteY4" fmla="*/ 745173 h 843017"/>
                    <a:gd name="connsiteX5" fmla="*/ 708214 w 2124650"/>
                    <a:gd name="connsiteY5" fmla="*/ 763102 h 843017"/>
                    <a:gd name="connsiteX6" fmla="*/ 2 w 2124650"/>
                    <a:gd name="connsiteY6" fmla="*/ 19031 h 843017"/>
                    <a:gd name="connsiteX0" fmla="*/ 2 w 2124650"/>
                    <a:gd name="connsiteY0" fmla="*/ 16515 h 840501"/>
                    <a:gd name="connsiteX1" fmla="*/ 702545 w 2124650"/>
                    <a:gd name="connsiteY1" fmla="*/ 150967 h 840501"/>
                    <a:gd name="connsiteX2" fmla="*/ 1436003 w 2124650"/>
                    <a:gd name="connsiteY2" fmla="*/ 103152 h 840501"/>
                    <a:gd name="connsiteX3" fmla="*/ 2124638 w 2124650"/>
                    <a:gd name="connsiteY3" fmla="*/ 34445 h 840501"/>
                    <a:gd name="connsiteX4" fmla="*/ 1452285 w 2124650"/>
                    <a:gd name="connsiteY4" fmla="*/ 742657 h 840501"/>
                    <a:gd name="connsiteX5" fmla="*/ 708214 w 2124650"/>
                    <a:gd name="connsiteY5" fmla="*/ 760586 h 840501"/>
                    <a:gd name="connsiteX6" fmla="*/ 2 w 2124650"/>
                    <a:gd name="connsiteY6" fmla="*/ 16515 h 840501"/>
                    <a:gd name="connsiteX0" fmla="*/ 2 w 2124650"/>
                    <a:gd name="connsiteY0" fmla="*/ 32437 h 856423"/>
                    <a:gd name="connsiteX1" fmla="*/ 702545 w 2124650"/>
                    <a:gd name="connsiteY1" fmla="*/ 166889 h 856423"/>
                    <a:gd name="connsiteX2" fmla="*/ 1436003 w 2124650"/>
                    <a:gd name="connsiteY2" fmla="*/ 119074 h 856423"/>
                    <a:gd name="connsiteX3" fmla="*/ 2124638 w 2124650"/>
                    <a:gd name="connsiteY3" fmla="*/ 50367 h 856423"/>
                    <a:gd name="connsiteX4" fmla="*/ 1452285 w 2124650"/>
                    <a:gd name="connsiteY4" fmla="*/ 758579 h 856423"/>
                    <a:gd name="connsiteX5" fmla="*/ 708214 w 2124650"/>
                    <a:gd name="connsiteY5" fmla="*/ 776508 h 856423"/>
                    <a:gd name="connsiteX6" fmla="*/ 2 w 2124650"/>
                    <a:gd name="connsiteY6" fmla="*/ 32437 h 856423"/>
                    <a:gd name="connsiteX0" fmla="*/ 2 w 2124650"/>
                    <a:gd name="connsiteY0" fmla="*/ 32437 h 856423"/>
                    <a:gd name="connsiteX1" fmla="*/ 702545 w 2124650"/>
                    <a:gd name="connsiteY1" fmla="*/ 166889 h 856423"/>
                    <a:gd name="connsiteX2" fmla="*/ 1436003 w 2124650"/>
                    <a:gd name="connsiteY2" fmla="*/ 119074 h 856423"/>
                    <a:gd name="connsiteX3" fmla="*/ 2124638 w 2124650"/>
                    <a:gd name="connsiteY3" fmla="*/ 50367 h 856423"/>
                    <a:gd name="connsiteX4" fmla="*/ 1452285 w 2124650"/>
                    <a:gd name="connsiteY4" fmla="*/ 758579 h 856423"/>
                    <a:gd name="connsiteX5" fmla="*/ 708214 w 2124650"/>
                    <a:gd name="connsiteY5" fmla="*/ 776508 h 856423"/>
                    <a:gd name="connsiteX6" fmla="*/ 2 w 2124650"/>
                    <a:gd name="connsiteY6" fmla="*/ 32437 h 856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4650" h="856423">
                      <a:moveTo>
                        <a:pt x="2" y="32437"/>
                      </a:moveTo>
                      <a:cubicBezTo>
                        <a:pt x="-943" y="-69166"/>
                        <a:pt x="436109" y="105132"/>
                        <a:pt x="702545" y="166889"/>
                      </a:cubicBezTo>
                      <a:cubicBezTo>
                        <a:pt x="968981" y="228646"/>
                        <a:pt x="1191517" y="212705"/>
                        <a:pt x="1436003" y="119074"/>
                      </a:cubicBezTo>
                      <a:cubicBezTo>
                        <a:pt x="1680489" y="25443"/>
                        <a:pt x="2121924" y="-56217"/>
                        <a:pt x="2124638" y="50367"/>
                      </a:cubicBezTo>
                      <a:cubicBezTo>
                        <a:pt x="2127352" y="156951"/>
                        <a:pt x="1688355" y="637556"/>
                        <a:pt x="1452285" y="758579"/>
                      </a:cubicBezTo>
                      <a:cubicBezTo>
                        <a:pt x="1216215" y="879602"/>
                        <a:pt x="953249" y="891555"/>
                        <a:pt x="708214" y="776508"/>
                      </a:cubicBezTo>
                      <a:cubicBezTo>
                        <a:pt x="463179" y="661461"/>
                        <a:pt x="947" y="134040"/>
                        <a:pt x="2" y="32437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05" name="Freeform 304"/>
                <p:cNvSpPr/>
                <p:nvPr/>
              </p:nvSpPr>
              <p:spPr bwMode="auto">
                <a:xfrm>
                  <a:off x="5628054" y="4951855"/>
                  <a:ext cx="2312171" cy="170498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sp>
            <p:nvSpPr>
              <p:cNvPr id="287" name="Freeform 286"/>
              <p:cNvSpPr/>
              <p:nvPr/>
            </p:nvSpPr>
            <p:spPr bwMode="auto">
              <a:xfrm rot="19792451">
                <a:off x="3936543" y="2059495"/>
                <a:ext cx="379656" cy="202644"/>
              </a:xfrm>
              <a:custGeom>
                <a:avLst/>
                <a:gdLst>
                  <a:gd name="connsiteX0" fmla="*/ 18981 w 182219"/>
                  <a:gd name="connsiteY0" fmla="*/ 23 h 119237"/>
                  <a:gd name="connsiteX1" fmla="*/ 33612 w 182219"/>
                  <a:gd name="connsiteY1" fmla="*/ 65860 h 119237"/>
                  <a:gd name="connsiteX2" fmla="*/ 4351 w 182219"/>
                  <a:gd name="connsiteY2" fmla="*/ 117066 h 119237"/>
                  <a:gd name="connsiteX3" fmla="*/ 143340 w 182219"/>
                  <a:gd name="connsiteY3" fmla="*/ 109751 h 119237"/>
                  <a:gd name="connsiteX4" fmla="*/ 179916 w 182219"/>
                  <a:gd name="connsiteY4" fmla="*/ 109751 h 119237"/>
                  <a:gd name="connsiteX5" fmla="*/ 92133 w 182219"/>
                  <a:gd name="connsiteY5" fmla="*/ 73175 h 119237"/>
                  <a:gd name="connsiteX6" fmla="*/ 18981 w 182219"/>
                  <a:gd name="connsiteY6" fmla="*/ 23 h 119237"/>
                  <a:gd name="connsiteX0" fmla="*/ 18981 w 182219"/>
                  <a:gd name="connsiteY0" fmla="*/ 96 h 119310"/>
                  <a:gd name="connsiteX1" fmla="*/ 33612 w 182219"/>
                  <a:gd name="connsiteY1" fmla="*/ 65933 h 119310"/>
                  <a:gd name="connsiteX2" fmla="*/ 4351 w 182219"/>
                  <a:gd name="connsiteY2" fmla="*/ 117139 h 119310"/>
                  <a:gd name="connsiteX3" fmla="*/ 143340 w 182219"/>
                  <a:gd name="connsiteY3" fmla="*/ 109824 h 119310"/>
                  <a:gd name="connsiteX4" fmla="*/ 179916 w 182219"/>
                  <a:gd name="connsiteY4" fmla="*/ 109824 h 119310"/>
                  <a:gd name="connsiteX5" fmla="*/ 92133 w 182219"/>
                  <a:gd name="connsiteY5" fmla="*/ 73248 h 119310"/>
                  <a:gd name="connsiteX6" fmla="*/ 64057 w 182219"/>
                  <a:gd name="connsiteY6" fmla="*/ 51757 h 119310"/>
                  <a:gd name="connsiteX7" fmla="*/ 18981 w 182219"/>
                  <a:gd name="connsiteY7" fmla="*/ 96 h 119310"/>
                  <a:gd name="connsiteX0" fmla="*/ 18981 w 182219"/>
                  <a:gd name="connsiteY0" fmla="*/ 96 h 119310"/>
                  <a:gd name="connsiteX1" fmla="*/ 33612 w 182219"/>
                  <a:gd name="connsiteY1" fmla="*/ 65933 h 119310"/>
                  <a:gd name="connsiteX2" fmla="*/ 4351 w 182219"/>
                  <a:gd name="connsiteY2" fmla="*/ 117139 h 119310"/>
                  <a:gd name="connsiteX3" fmla="*/ 143340 w 182219"/>
                  <a:gd name="connsiteY3" fmla="*/ 109824 h 119310"/>
                  <a:gd name="connsiteX4" fmla="*/ 179916 w 182219"/>
                  <a:gd name="connsiteY4" fmla="*/ 109824 h 119310"/>
                  <a:gd name="connsiteX5" fmla="*/ 108631 w 182219"/>
                  <a:gd name="connsiteY5" fmla="*/ 79762 h 119310"/>
                  <a:gd name="connsiteX6" fmla="*/ 64057 w 182219"/>
                  <a:gd name="connsiteY6" fmla="*/ 51757 h 119310"/>
                  <a:gd name="connsiteX7" fmla="*/ 18981 w 182219"/>
                  <a:gd name="connsiteY7" fmla="*/ 96 h 119310"/>
                  <a:gd name="connsiteX0" fmla="*/ 16445 w 178162"/>
                  <a:gd name="connsiteY0" fmla="*/ 96 h 118863"/>
                  <a:gd name="connsiteX1" fmla="*/ 31076 w 178162"/>
                  <a:gd name="connsiteY1" fmla="*/ 65933 h 118863"/>
                  <a:gd name="connsiteX2" fmla="*/ 1815 w 178162"/>
                  <a:gd name="connsiteY2" fmla="*/ 117139 h 118863"/>
                  <a:gd name="connsiteX3" fmla="*/ 93153 w 178162"/>
                  <a:gd name="connsiteY3" fmla="*/ 107061 h 118863"/>
                  <a:gd name="connsiteX4" fmla="*/ 177380 w 178162"/>
                  <a:gd name="connsiteY4" fmla="*/ 109824 h 118863"/>
                  <a:gd name="connsiteX5" fmla="*/ 106095 w 178162"/>
                  <a:gd name="connsiteY5" fmla="*/ 79762 h 118863"/>
                  <a:gd name="connsiteX6" fmla="*/ 61521 w 178162"/>
                  <a:gd name="connsiteY6" fmla="*/ 51757 h 118863"/>
                  <a:gd name="connsiteX7" fmla="*/ 16445 w 178162"/>
                  <a:gd name="connsiteY7" fmla="*/ 96 h 118863"/>
                  <a:gd name="connsiteX0" fmla="*/ 16445 w 142993"/>
                  <a:gd name="connsiteY0" fmla="*/ 96 h 119028"/>
                  <a:gd name="connsiteX1" fmla="*/ 31076 w 142993"/>
                  <a:gd name="connsiteY1" fmla="*/ 65933 h 119028"/>
                  <a:gd name="connsiteX2" fmla="*/ 1815 w 142993"/>
                  <a:gd name="connsiteY2" fmla="*/ 117139 h 119028"/>
                  <a:gd name="connsiteX3" fmla="*/ 93153 w 142993"/>
                  <a:gd name="connsiteY3" fmla="*/ 107061 h 119028"/>
                  <a:gd name="connsiteX4" fmla="*/ 141640 w 142993"/>
                  <a:gd name="connsiteY4" fmla="*/ 98129 h 119028"/>
                  <a:gd name="connsiteX5" fmla="*/ 106095 w 142993"/>
                  <a:gd name="connsiteY5" fmla="*/ 79762 h 119028"/>
                  <a:gd name="connsiteX6" fmla="*/ 61521 w 142993"/>
                  <a:gd name="connsiteY6" fmla="*/ 51757 h 119028"/>
                  <a:gd name="connsiteX7" fmla="*/ 16445 w 142993"/>
                  <a:gd name="connsiteY7" fmla="*/ 96 h 119028"/>
                  <a:gd name="connsiteX0" fmla="*/ 16102 w 142991"/>
                  <a:gd name="connsiteY0" fmla="*/ 263 h 91425"/>
                  <a:gd name="connsiteX1" fmla="*/ 31074 w 142991"/>
                  <a:gd name="connsiteY1" fmla="*/ 38330 h 91425"/>
                  <a:gd name="connsiteX2" fmla="*/ 1813 w 142991"/>
                  <a:gd name="connsiteY2" fmla="*/ 89536 h 91425"/>
                  <a:gd name="connsiteX3" fmla="*/ 93151 w 142991"/>
                  <a:gd name="connsiteY3" fmla="*/ 79458 h 91425"/>
                  <a:gd name="connsiteX4" fmla="*/ 141638 w 142991"/>
                  <a:gd name="connsiteY4" fmla="*/ 70526 h 91425"/>
                  <a:gd name="connsiteX5" fmla="*/ 106093 w 142991"/>
                  <a:gd name="connsiteY5" fmla="*/ 52159 h 91425"/>
                  <a:gd name="connsiteX6" fmla="*/ 61519 w 142991"/>
                  <a:gd name="connsiteY6" fmla="*/ 24154 h 91425"/>
                  <a:gd name="connsiteX7" fmla="*/ 16102 w 142991"/>
                  <a:gd name="connsiteY7" fmla="*/ 263 h 91425"/>
                  <a:gd name="connsiteX0" fmla="*/ 16102 w 142991"/>
                  <a:gd name="connsiteY0" fmla="*/ 263 h 91425"/>
                  <a:gd name="connsiteX1" fmla="*/ 31074 w 142991"/>
                  <a:gd name="connsiteY1" fmla="*/ 38330 h 91425"/>
                  <a:gd name="connsiteX2" fmla="*/ 1813 w 142991"/>
                  <a:gd name="connsiteY2" fmla="*/ 89536 h 91425"/>
                  <a:gd name="connsiteX3" fmla="*/ 93151 w 142991"/>
                  <a:gd name="connsiteY3" fmla="*/ 79458 h 91425"/>
                  <a:gd name="connsiteX4" fmla="*/ 141638 w 142991"/>
                  <a:gd name="connsiteY4" fmla="*/ 70526 h 91425"/>
                  <a:gd name="connsiteX5" fmla="*/ 116829 w 142991"/>
                  <a:gd name="connsiteY5" fmla="*/ 51000 h 91425"/>
                  <a:gd name="connsiteX6" fmla="*/ 61519 w 142991"/>
                  <a:gd name="connsiteY6" fmla="*/ 24154 h 91425"/>
                  <a:gd name="connsiteX7" fmla="*/ 16102 w 142991"/>
                  <a:gd name="connsiteY7" fmla="*/ 263 h 91425"/>
                  <a:gd name="connsiteX0" fmla="*/ 16102 w 142991"/>
                  <a:gd name="connsiteY0" fmla="*/ 119 h 91281"/>
                  <a:gd name="connsiteX1" fmla="*/ 31074 w 142991"/>
                  <a:gd name="connsiteY1" fmla="*/ 38186 h 91281"/>
                  <a:gd name="connsiteX2" fmla="*/ 1813 w 142991"/>
                  <a:gd name="connsiteY2" fmla="*/ 89392 h 91281"/>
                  <a:gd name="connsiteX3" fmla="*/ 93151 w 142991"/>
                  <a:gd name="connsiteY3" fmla="*/ 79314 h 91281"/>
                  <a:gd name="connsiteX4" fmla="*/ 141638 w 142991"/>
                  <a:gd name="connsiteY4" fmla="*/ 70382 h 91281"/>
                  <a:gd name="connsiteX5" fmla="*/ 116829 w 142991"/>
                  <a:gd name="connsiteY5" fmla="*/ 50856 h 91281"/>
                  <a:gd name="connsiteX6" fmla="*/ 76911 w 142991"/>
                  <a:gd name="connsiteY6" fmla="*/ 27896 h 91281"/>
                  <a:gd name="connsiteX7" fmla="*/ 16102 w 142991"/>
                  <a:gd name="connsiteY7" fmla="*/ 119 h 91281"/>
                  <a:gd name="connsiteX0" fmla="*/ 16068 w 142933"/>
                  <a:gd name="connsiteY0" fmla="*/ 119 h 90106"/>
                  <a:gd name="connsiteX1" fmla="*/ 31040 w 142933"/>
                  <a:gd name="connsiteY1" fmla="*/ 38186 h 90106"/>
                  <a:gd name="connsiteX2" fmla="*/ 1779 w 142933"/>
                  <a:gd name="connsiteY2" fmla="*/ 89392 h 90106"/>
                  <a:gd name="connsiteX3" fmla="*/ 92394 w 142933"/>
                  <a:gd name="connsiteY3" fmla="*/ 68299 h 90106"/>
                  <a:gd name="connsiteX4" fmla="*/ 141604 w 142933"/>
                  <a:gd name="connsiteY4" fmla="*/ 70382 h 90106"/>
                  <a:gd name="connsiteX5" fmla="*/ 116795 w 142933"/>
                  <a:gd name="connsiteY5" fmla="*/ 50856 h 90106"/>
                  <a:gd name="connsiteX6" fmla="*/ 76877 w 142933"/>
                  <a:gd name="connsiteY6" fmla="*/ 27896 h 90106"/>
                  <a:gd name="connsiteX7" fmla="*/ 16068 w 142933"/>
                  <a:gd name="connsiteY7" fmla="*/ 119 h 90106"/>
                  <a:gd name="connsiteX0" fmla="*/ 47253 w 143153"/>
                  <a:gd name="connsiteY0" fmla="*/ 264 h 79726"/>
                  <a:gd name="connsiteX1" fmla="*/ 31260 w 143153"/>
                  <a:gd name="connsiteY1" fmla="*/ 27806 h 79726"/>
                  <a:gd name="connsiteX2" fmla="*/ 1999 w 143153"/>
                  <a:gd name="connsiteY2" fmla="*/ 79012 h 79726"/>
                  <a:gd name="connsiteX3" fmla="*/ 92614 w 143153"/>
                  <a:gd name="connsiteY3" fmla="*/ 57919 h 79726"/>
                  <a:gd name="connsiteX4" fmla="*/ 141824 w 143153"/>
                  <a:gd name="connsiteY4" fmla="*/ 60002 h 79726"/>
                  <a:gd name="connsiteX5" fmla="*/ 117015 w 143153"/>
                  <a:gd name="connsiteY5" fmla="*/ 40476 h 79726"/>
                  <a:gd name="connsiteX6" fmla="*/ 77097 w 143153"/>
                  <a:gd name="connsiteY6" fmla="*/ 17516 h 79726"/>
                  <a:gd name="connsiteX7" fmla="*/ 47253 w 143153"/>
                  <a:gd name="connsiteY7" fmla="*/ 264 h 79726"/>
                  <a:gd name="connsiteX0" fmla="*/ 17110 w 112848"/>
                  <a:gd name="connsiteY0" fmla="*/ 264 h 73225"/>
                  <a:gd name="connsiteX1" fmla="*/ 1117 w 112848"/>
                  <a:gd name="connsiteY1" fmla="*/ 27806 h 73225"/>
                  <a:gd name="connsiteX2" fmla="*/ 8179 w 112848"/>
                  <a:gd name="connsiteY2" fmla="*/ 72319 h 73225"/>
                  <a:gd name="connsiteX3" fmla="*/ 62471 w 112848"/>
                  <a:gd name="connsiteY3" fmla="*/ 57919 h 73225"/>
                  <a:gd name="connsiteX4" fmla="*/ 111681 w 112848"/>
                  <a:gd name="connsiteY4" fmla="*/ 60002 h 73225"/>
                  <a:gd name="connsiteX5" fmla="*/ 86872 w 112848"/>
                  <a:gd name="connsiteY5" fmla="*/ 40476 h 73225"/>
                  <a:gd name="connsiteX6" fmla="*/ 46954 w 112848"/>
                  <a:gd name="connsiteY6" fmla="*/ 17516 h 73225"/>
                  <a:gd name="connsiteX7" fmla="*/ 17110 w 112848"/>
                  <a:gd name="connsiteY7" fmla="*/ 264 h 73225"/>
                  <a:gd name="connsiteX0" fmla="*/ 11527 w 107265"/>
                  <a:gd name="connsiteY0" fmla="*/ 585 h 73235"/>
                  <a:gd name="connsiteX1" fmla="*/ 8959 w 107265"/>
                  <a:gd name="connsiteY1" fmla="*/ 34998 h 73235"/>
                  <a:gd name="connsiteX2" fmla="*/ 2596 w 107265"/>
                  <a:gd name="connsiteY2" fmla="*/ 72640 h 73235"/>
                  <a:gd name="connsiteX3" fmla="*/ 56888 w 107265"/>
                  <a:gd name="connsiteY3" fmla="*/ 58240 h 73235"/>
                  <a:gd name="connsiteX4" fmla="*/ 106098 w 107265"/>
                  <a:gd name="connsiteY4" fmla="*/ 60323 h 73235"/>
                  <a:gd name="connsiteX5" fmla="*/ 81289 w 107265"/>
                  <a:gd name="connsiteY5" fmla="*/ 40797 h 73235"/>
                  <a:gd name="connsiteX6" fmla="*/ 41371 w 107265"/>
                  <a:gd name="connsiteY6" fmla="*/ 17837 h 73235"/>
                  <a:gd name="connsiteX7" fmla="*/ 11527 w 107265"/>
                  <a:gd name="connsiteY7" fmla="*/ 585 h 73235"/>
                  <a:gd name="connsiteX0" fmla="*/ 16041 w 111799"/>
                  <a:gd name="connsiteY0" fmla="*/ 585 h 62697"/>
                  <a:gd name="connsiteX1" fmla="*/ 13473 w 111799"/>
                  <a:gd name="connsiteY1" fmla="*/ 34998 h 62697"/>
                  <a:gd name="connsiteX2" fmla="*/ 2117 w 111799"/>
                  <a:gd name="connsiteY2" fmla="*/ 56144 h 62697"/>
                  <a:gd name="connsiteX3" fmla="*/ 61402 w 111799"/>
                  <a:gd name="connsiteY3" fmla="*/ 58240 h 62697"/>
                  <a:gd name="connsiteX4" fmla="*/ 110612 w 111799"/>
                  <a:gd name="connsiteY4" fmla="*/ 60323 h 62697"/>
                  <a:gd name="connsiteX5" fmla="*/ 85803 w 111799"/>
                  <a:gd name="connsiteY5" fmla="*/ 40797 h 62697"/>
                  <a:gd name="connsiteX6" fmla="*/ 45885 w 111799"/>
                  <a:gd name="connsiteY6" fmla="*/ 17837 h 62697"/>
                  <a:gd name="connsiteX7" fmla="*/ 16041 w 111799"/>
                  <a:gd name="connsiteY7" fmla="*/ 585 h 62697"/>
                  <a:gd name="connsiteX0" fmla="*/ 14701 w 110459"/>
                  <a:gd name="connsiteY0" fmla="*/ 773 h 62885"/>
                  <a:gd name="connsiteX1" fmla="*/ 25479 w 110459"/>
                  <a:gd name="connsiteY1" fmla="*/ 38728 h 62885"/>
                  <a:gd name="connsiteX2" fmla="*/ 777 w 110459"/>
                  <a:gd name="connsiteY2" fmla="*/ 56332 h 62885"/>
                  <a:gd name="connsiteX3" fmla="*/ 60062 w 110459"/>
                  <a:gd name="connsiteY3" fmla="*/ 58428 h 62885"/>
                  <a:gd name="connsiteX4" fmla="*/ 109272 w 110459"/>
                  <a:gd name="connsiteY4" fmla="*/ 60511 h 62885"/>
                  <a:gd name="connsiteX5" fmla="*/ 84463 w 110459"/>
                  <a:gd name="connsiteY5" fmla="*/ 40985 h 62885"/>
                  <a:gd name="connsiteX6" fmla="*/ 44545 w 110459"/>
                  <a:gd name="connsiteY6" fmla="*/ 18025 h 62885"/>
                  <a:gd name="connsiteX7" fmla="*/ 14701 w 110459"/>
                  <a:gd name="connsiteY7" fmla="*/ 773 h 62885"/>
                  <a:gd name="connsiteX0" fmla="*/ 14701 w 110459"/>
                  <a:gd name="connsiteY0" fmla="*/ 17 h 62129"/>
                  <a:gd name="connsiteX1" fmla="*/ 25479 w 110459"/>
                  <a:gd name="connsiteY1" fmla="*/ 37972 h 62129"/>
                  <a:gd name="connsiteX2" fmla="*/ 777 w 110459"/>
                  <a:gd name="connsiteY2" fmla="*/ 55576 h 62129"/>
                  <a:gd name="connsiteX3" fmla="*/ 60062 w 110459"/>
                  <a:gd name="connsiteY3" fmla="*/ 57672 h 62129"/>
                  <a:gd name="connsiteX4" fmla="*/ 109272 w 110459"/>
                  <a:gd name="connsiteY4" fmla="*/ 59755 h 62129"/>
                  <a:gd name="connsiteX5" fmla="*/ 84463 w 110459"/>
                  <a:gd name="connsiteY5" fmla="*/ 40229 h 62129"/>
                  <a:gd name="connsiteX6" fmla="*/ 49538 w 110459"/>
                  <a:gd name="connsiteY6" fmla="*/ 33765 h 62129"/>
                  <a:gd name="connsiteX7" fmla="*/ 14701 w 110459"/>
                  <a:gd name="connsiteY7" fmla="*/ 17 h 62129"/>
                  <a:gd name="connsiteX0" fmla="*/ 14701 w 84631"/>
                  <a:gd name="connsiteY0" fmla="*/ 17 h 59001"/>
                  <a:gd name="connsiteX1" fmla="*/ 25479 w 84631"/>
                  <a:gd name="connsiteY1" fmla="*/ 37972 h 59001"/>
                  <a:gd name="connsiteX2" fmla="*/ 777 w 84631"/>
                  <a:gd name="connsiteY2" fmla="*/ 55576 h 59001"/>
                  <a:gd name="connsiteX3" fmla="*/ 60062 w 84631"/>
                  <a:gd name="connsiteY3" fmla="*/ 57672 h 59001"/>
                  <a:gd name="connsiteX4" fmla="*/ 84463 w 84631"/>
                  <a:gd name="connsiteY4" fmla="*/ 40229 h 59001"/>
                  <a:gd name="connsiteX5" fmla="*/ 49538 w 84631"/>
                  <a:gd name="connsiteY5" fmla="*/ 33765 h 59001"/>
                  <a:gd name="connsiteX6" fmla="*/ 14701 w 84631"/>
                  <a:gd name="connsiteY6" fmla="*/ 17 h 59001"/>
                  <a:gd name="connsiteX0" fmla="*/ 14701 w 90363"/>
                  <a:gd name="connsiteY0" fmla="*/ 17 h 61856"/>
                  <a:gd name="connsiteX1" fmla="*/ 25479 w 90363"/>
                  <a:gd name="connsiteY1" fmla="*/ 37972 h 61856"/>
                  <a:gd name="connsiteX2" fmla="*/ 777 w 90363"/>
                  <a:gd name="connsiteY2" fmla="*/ 55576 h 61856"/>
                  <a:gd name="connsiteX3" fmla="*/ 60062 w 90363"/>
                  <a:gd name="connsiteY3" fmla="*/ 57672 h 61856"/>
                  <a:gd name="connsiteX4" fmla="*/ 90238 w 90363"/>
                  <a:gd name="connsiteY4" fmla="*/ 60502 h 61856"/>
                  <a:gd name="connsiteX5" fmla="*/ 49538 w 90363"/>
                  <a:gd name="connsiteY5" fmla="*/ 33765 h 61856"/>
                  <a:gd name="connsiteX6" fmla="*/ 14701 w 90363"/>
                  <a:gd name="connsiteY6" fmla="*/ 17 h 61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363" h="61856">
                    <a:moveTo>
                      <a:pt x="14701" y="17"/>
                    </a:moveTo>
                    <a:cubicBezTo>
                      <a:pt x="10691" y="718"/>
                      <a:pt x="27800" y="28712"/>
                      <a:pt x="25479" y="37972"/>
                    </a:cubicBezTo>
                    <a:cubicBezTo>
                      <a:pt x="23158" y="47232"/>
                      <a:pt x="-4987" y="52293"/>
                      <a:pt x="777" y="55576"/>
                    </a:cubicBezTo>
                    <a:cubicBezTo>
                      <a:pt x="6541" y="58859"/>
                      <a:pt x="45152" y="56851"/>
                      <a:pt x="60062" y="57672"/>
                    </a:cubicBezTo>
                    <a:cubicBezTo>
                      <a:pt x="74972" y="58493"/>
                      <a:pt x="91992" y="64487"/>
                      <a:pt x="90238" y="60502"/>
                    </a:cubicBezTo>
                    <a:cubicBezTo>
                      <a:pt x="88484" y="56517"/>
                      <a:pt x="61730" y="45957"/>
                      <a:pt x="49538" y="33765"/>
                    </a:cubicBezTo>
                    <a:cubicBezTo>
                      <a:pt x="37346" y="21573"/>
                      <a:pt x="18711" y="-684"/>
                      <a:pt x="14701" y="17"/>
                    </a:cubicBezTo>
                    <a:close/>
                  </a:path>
                </a:pathLst>
              </a:custGeom>
              <a:gradFill>
                <a:gsLst>
                  <a:gs pos="51000">
                    <a:schemeClr val="bg1">
                      <a:lumMod val="85000"/>
                    </a:schemeClr>
                  </a:gs>
                  <a:gs pos="9000">
                    <a:schemeClr val="bg1">
                      <a:lumMod val="75000"/>
                    </a:schemeClr>
                  </a:gs>
                  <a:gs pos="83000">
                    <a:schemeClr val="bg1">
                      <a:lumMod val="50000"/>
                    </a:schemeClr>
                  </a:gs>
                </a:gsLst>
                <a:lin ang="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88" name="Freeform 287"/>
              <p:cNvSpPr/>
              <p:nvPr/>
            </p:nvSpPr>
            <p:spPr bwMode="auto">
              <a:xfrm rot="11088597">
                <a:off x="1028486" y="1961051"/>
                <a:ext cx="450669" cy="239493"/>
              </a:xfrm>
              <a:custGeom>
                <a:avLst/>
                <a:gdLst>
                  <a:gd name="connsiteX0" fmla="*/ 18981 w 182219"/>
                  <a:gd name="connsiteY0" fmla="*/ 23 h 119237"/>
                  <a:gd name="connsiteX1" fmla="*/ 33612 w 182219"/>
                  <a:gd name="connsiteY1" fmla="*/ 65860 h 119237"/>
                  <a:gd name="connsiteX2" fmla="*/ 4351 w 182219"/>
                  <a:gd name="connsiteY2" fmla="*/ 117066 h 119237"/>
                  <a:gd name="connsiteX3" fmla="*/ 143340 w 182219"/>
                  <a:gd name="connsiteY3" fmla="*/ 109751 h 119237"/>
                  <a:gd name="connsiteX4" fmla="*/ 179916 w 182219"/>
                  <a:gd name="connsiteY4" fmla="*/ 109751 h 119237"/>
                  <a:gd name="connsiteX5" fmla="*/ 92133 w 182219"/>
                  <a:gd name="connsiteY5" fmla="*/ 73175 h 119237"/>
                  <a:gd name="connsiteX6" fmla="*/ 18981 w 182219"/>
                  <a:gd name="connsiteY6" fmla="*/ 23 h 119237"/>
                  <a:gd name="connsiteX0" fmla="*/ 18981 w 182219"/>
                  <a:gd name="connsiteY0" fmla="*/ 96 h 119310"/>
                  <a:gd name="connsiteX1" fmla="*/ 33612 w 182219"/>
                  <a:gd name="connsiteY1" fmla="*/ 65933 h 119310"/>
                  <a:gd name="connsiteX2" fmla="*/ 4351 w 182219"/>
                  <a:gd name="connsiteY2" fmla="*/ 117139 h 119310"/>
                  <a:gd name="connsiteX3" fmla="*/ 143340 w 182219"/>
                  <a:gd name="connsiteY3" fmla="*/ 109824 h 119310"/>
                  <a:gd name="connsiteX4" fmla="*/ 179916 w 182219"/>
                  <a:gd name="connsiteY4" fmla="*/ 109824 h 119310"/>
                  <a:gd name="connsiteX5" fmla="*/ 92133 w 182219"/>
                  <a:gd name="connsiteY5" fmla="*/ 73248 h 119310"/>
                  <a:gd name="connsiteX6" fmla="*/ 64057 w 182219"/>
                  <a:gd name="connsiteY6" fmla="*/ 51757 h 119310"/>
                  <a:gd name="connsiteX7" fmla="*/ 18981 w 182219"/>
                  <a:gd name="connsiteY7" fmla="*/ 96 h 119310"/>
                  <a:gd name="connsiteX0" fmla="*/ 18981 w 182219"/>
                  <a:gd name="connsiteY0" fmla="*/ 96 h 119310"/>
                  <a:gd name="connsiteX1" fmla="*/ 33612 w 182219"/>
                  <a:gd name="connsiteY1" fmla="*/ 65933 h 119310"/>
                  <a:gd name="connsiteX2" fmla="*/ 4351 w 182219"/>
                  <a:gd name="connsiteY2" fmla="*/ 117139 h 119310"/>
                  <a:gd name="connsiteX3" fmla="*/ 143340 w 182219"/>
                  <a:gd name="connsiteY3" fmla="*/ 109824 h 119310"/>
                  <a:gd name="connsiteX4" fmla="*/ 179916 w 182219"/>
                  <a:gd name="connsiteY4" fmla="*/ 109824 h 119310"/>
                  <a:gd name="connsiteX5" fmla="*/ 108631 w 182219"/>
                  <a:gd name="connsiteY5" fmla="*/ 79762 h 119310"/>
                  <a:gd name="connsiteX6" fmla="*/ 64057 w 182219"/>
                  <a:gd name="connsiteY6" fmla="*/ 51757 h 119310"/>
                  <a:gd name="connsiteX7" fmla="*/ 18981 w 182219"/>
                  <a:gd name="connsiteY7" fmla="*/ 96 h 119310"/>
                  <a:gd name="connsiteX0" fmla="*/ 16445 w 178162"/>
                  <a:gd name="connsiteY0" fmla="*/ 96 h 118863"/>
                  <a:gd name="connsiteX1" fmla="*/ 31076 w 178162"/>
                  <a:gd name="connsiteY1" fmla="*/ 65933 h 118863"/>
                  <a:gd name="connsiteX2" fmla="*/ 1815 w 178162"/>
                  <a:gd name="connsiteY2" fmla="*/ 117139 h 118863"/>
                  <a:gd name="connsiteX3" fmla="*/ 93153 w 178162"/>
                  <a:gd name="connsiteY3" fmla="*/ 107061 h 118863"/>
                  <a:gd name="connsiteX4" fmla="*/ 177380 w 178162"/>
                  <a:gd name="connsiteY4" fmla="*/ 109824 h 118863"/>
                  <a:gd name="connsiteX5" fmla="*/ 106095 w 178162"/>
                  <a:gd name="connsiteY5" fmla="*/ 79762 h 118863"/>
                  <a:gd name="connsiteX6" fmla="*/ 61521 w 178162"/>
                  <a:gd name="connsiteY6" fmla="*/ 51757 h 118863"/>
                  <a:gd name="connsiteX7" fmla="*/ 16445 w 178162"/>
                  <a:gd name="connsiteY7" fmla="*/ 96 h 118863"/>
                  <a:gd name="connsiteX0" fmla="*/ 16445 w 142993"/>
                  <a:gd name="connsiteY0" fmla="*/ 96 h 119028"/>
                  <a:gd name="connsiteX1" fmla="*/ 31076 w 142993"/>
                  <a:gd name="connsiteY1" fmla="*/ 65933 h 119028"/>
                  <a:gd name="connsiteX2" fmla="*/ 1815 w 142993"/>
                  <a:gd name="connsiteY2" fmla="*/ 117139 h 119028"/>
                  <a:gd name="connsiteX3" fmla="*/ 93153 w 142993"/>
                  <a:gd name="connsiteY3" fmla="*/ 107061 h 119028"/>
                  <a:gd name="connsiteX4" fmla="*/ 141640 w 142993"/>
                  <a:gd name="connsiteY4" fmla="*/ 98129 h 119028"/>
                  <a:gd name="connsiteX5" fmla="*/ 106095 w 142993"/>
                  <a:gd name="connsiteY5" fmla="*/ 79762 h 119028"/>
                  <a:gd name="connsiteX6" fmla="*/ 61521 w 142993"/>
                  <a:gd name="connsiteY6" fmla="*/ 51757 h 119028"/>
                  <a:gd name="connsiteX7" fmla="*/ 16445 w 142993"/>
                  <a:gd name="connsiteY7" fmla="*/ 96 h 119028"/>
                  <a:gd name="connsiteX0" fmla="*/ 16102 w 142991"/>
                  <a:gd name="connsiteY0" fmla="*/ 263 h 91425"/>
                  <a:gd name="connsiteX1" fmla="*/ 31074 w 142991"/>
                  <a:gd name="connsiteY1" fmla="*/ 38330 h 91425"/>
                  <a:gd name="connsiteX2" fmla="*/ 1813 w 142991"/>
                  <a:gd name="connsiteY2" fmla="*/ 89536 h 91425"/>
                  <a:gd name="connsiteX3" fmla="*/ 93151 w 142991"/>
                  <a:gd name="connsiteY3" fmla="*/ 79458 h 91425"/>
                  <a:gd name="connsiteX4" fmla="*/ 141638 w 142991"/>
                  <a:gd name="connsiteY4" fmla="*/ 70526 h 91425"/>
                  <a:gd name="connsiteX5" fmla="*/ 106093 w 142991"/>
                  <a:gd name="connsiteY5" fmla="*/ 52159 h 91425"/>
                  <a:gd name="connsiteX6" fmla="*/ 61519 w 142991"/>
                  <a:gd name="connsiteY6" fmla="*/ 24154 h 91425"/>
                  <a:gd name="connsiteX7" fmla="*/ 16102 w 142991"/>
                  <a:gd name="connsiteY7" fmla="*/ 263 h 91425"/>
                  <a:gd name="connsiteX0" fmla="*/ 16102 w 142991"/>
                  <a:gd name="connsiteY0" fmla="*/ 263 h 91425"/>
                  <a:gd name="connsiteX1" fmla="*/ 31074 w 142991"/>
                  <a:gd name="connsiteY1" fmla="*/ 38330 h 91425"/>
                  <a:gd name="connsiteX2" fmla="*/ 1813 w 142991"/>
                  <a:gd name="connsiteY2" fmla="*/ 89536 h 91425"/>
                  <a:gd name="connsiteX3" fmla="*/ 93151 w 142991"/>
                  <a:gd name="connsiteY3" fmla="*/ 79458 h 91425"/>
                  <a:gd name="connsiteX4" fmla="*/ 141638 w 142991"/>
                  <a:gd name="connsiteY4" fmla="*/ 70526 h 91425"/>
                  <a:gd name="connsiteX5" fmla="*/ 116829 w 142991"/>
                  <a:gd name="connsiteY5" fmla="*/ 51000 h 91425"/>
                  <a:gd name="connsiteX6" fmla="*/ 61519 w 142991"/>
                  <a:gd name="connsiteY6" fmla="*/ 24154 h 91425"/>
                  <a:gd name="connsiteX7" fmla="*/ 16102 w 142991"/>
                  <a:gd name="connsiteY7" fmla="*/ 263 h 91425"/>
                  <a:gd name="connsiteX0" fmla="*/ 16102 w 142991"/>
                  <a:gd name="connsiteY0" fmla="*/ 119 h 91281"/>
                  <a:gd name="connsiteX1" fmla="*/ 31074 w 142991"/>
                  <a:gd name="connsiteY1" fmla="*/ 38186 h 91281"/>
                  <a:gd name="connsiteX2" fmla="*/ 1813 w 142991"/>
                  <a:gd name="connsiteY2" fmla="*/ 89392 h 91281"/>
                  <a:gd name="connsiteX3" fmla="*/ 93151 w 142991"/>
                  <a:gd name="connsiteY3" fmla="*/ 79314 h 91281"/>
                  <a:gd name="connsiteX4" fmla="*/ 141638 w 142991"/>
                  <a:gd name="connsiteY4" fmla="*/ 70382 h 91281"/>
                  <a:gd name="connsiteX5" fmla="*/ 116829 w 142991"/>
                  <a:gd name="connsiteY5" fmla="*/ 50856 h 91281"/>
                  <a:gd name="connsiteX6" fmla="*/ 76911 w 142991"/>
                  <a:gd name="connsiteY6" fmla="*/ 27896 h 91281"/>
                  <a:gd name="connsiteX7" fmla="*/ 16102 w 142991"/>
                  <a:gd name="connsiteY7" fmla="*/ 119 h 91281"/>
                  <a:gd name="connsiteX0" fmla="*/ 16068 w 142933"/>
                  <a:gd name="connsiteY0" fmla="*/ 119 h 90106"/>
                  <a:gd name="connsiteX1" fmla="*/ 31040 w 142933"/>
                  <a:gd name="connsiteY1" fmla="*/ 38186 h 90106"/>
                  <a:gd name="connsiteX2" fmla="*/ 1779 w 142933"/>
                  <a:gd name="connsiteY2" fmla="*/ 89392 h 90106"/>
                  <a:gd name="connsiteX3" fmla="*/ 92394 w 142933"/>
                  <a:gd name="connsiteY3" fmla="*/ 68299 h 90106"/>
                  <a:gd name="connsiteX4" fmla="*/ 141604 w 142933"/>
                  <a:gd name="connsiteY4" fmla="*/ 70382 h 90106"/>
                  <a:gd name="connsiteX5" fmla="*/ 116795 w 142933"/>
                  <a:gd name="connsiteY5" fmla="*/ 50856 h 90106"/>
                  <a:gd name="connsiteX6" fmla="*/ 76877 w 142933"/>
                  <a:gd name="connsiteY6" fmla="*/ 27896 h 90106"/>
                  <a:gd name="connsiteX7" fmla="*/ 16068 w 142933"/>
                  <a:gd name="connsiteY7" fmla="*/ 119 h 90106"/>
                  <a:gd name="connsiteX0" fmla="*/ 47253 w 143153"/>
                  <a:gd name="connsiteY0" fmla="*/ 264 h 79726"/>
                  <a:gd name="connsiteX1" fmla="*/ 31260 w 143153"/>
                  <a:gd name="connsiteY1" fmla="*/ 27806 h 79726"/>
                  <a:gd name="connsiteX2" fmla="*/ 1999 w 143153"/>
                  <a:gd name="connsiteY2" fmla="*/ 79012 h 79726"/>
                  <a:gd name="connsiteX3" fmla="*/ 92614 w 143153"/>
                  <a:gd name="connsiteY3" fmla="*/ 57919 h 79726"/>
                  <a:gd name="connsiteX4" fmla="*/ 141824 w 143153"/>
                  <a:gd name="connsiteY4" fmla="*/ 60002 h 79726"/>
                  <a:gd name="connsiteX5" fmla="*/ 117015 w 143153"/>
                  <a:gd name="connsiteY5" fmla="*/ 40476 h 79726"/>
                  <a:gd name="connsiteX6" fmla="*/ 77097 w 143153"/>
                  <a:gd name="connsiteY6" fmla="*/ 17516 h 79726"/>
                  <a:gd name="connsiteX7" fmla="*/ 47253 w 143153"/>
                  <a:gd name="connsiteY7" fmla="*/ 264 h 79726"/>
                  <a:gd name="connsiteX0" fmla="*/ 17110 w 112848"/>
                  <a:gd name="connsiteY0" fmla="*/ 264 h 73225"/>
                  <a:gd name="connsiteX1" fmla="*/ 1117 w 112848"/>
                  <a:gd name="connsiteY1" fmla="*/ 27806 h 73225"/>
                  <a:gd name="connsiteX2" fmla="*/ 8179 w 112848"/>
                  <a:gd name="connsiteY2" fmla="*/ 72319 h 73225"/>
                  <a:gd name="connsiteX3" fmla="*/ 62471 w 112848"/>
                  <a:gd name="connsiteY3" fmla="*/ 57919 h 73225"/>
                  <a:gd name="connsiteX4" fmla="*/ 111681 w 112848"/>
                  <a:gd name="connsiteY4" fmla="*/ 60002 h 73225"/>
                  <a:gd name="connsiteX5" fmla="*/ 86872 w 112848"/>
                  <a:gd name="connsiteY5" fmla="*/ 40476 h 73225"/>
                  <a:gd name="connsiteX6" fmla="*/ 46954 w 112848"/>
                  <a:gd name="connsiteY6" fmla="*/ 17516 h 73225"/>
                  <a:gd name="connsiteX7" fmla="*/ 17110 w 112848"/>
                  <a:gd name="connsiteY7" fmla="*/ 264 h 73225"/>
                  <a:gd name="connsiteX0" fmla="*/ 11527 w 107265"/>
                  <a:gd name="connsiteY0" fmla="*/ 585 h 73235"/>
                  <a:gd name="connsiteX1" fmla="*/ 8959 w 107265"/>
                  <a:gd name="connsiteY1" fmla="*/ 34998 h 73235"/>
                  <a:gd name="connsiteX2" fmla="*/ 2596 w 107265"/>
                  <a:gd name="connsiteY2" fmla="*/ 72640 h 73235"/>
                  <a:gd name="connsiteX3" fmla="*/ 56888 w 107265"/>
                  <a:gd name="connsiteY3" fmla="*/ 58240 h 73235"/>
                  <a:gd name="connsiteX4" fmla="*/ 106098 w 107265"/>
                  <a:gd name="connsiteY4" fmla="*/ 60323 h 73235"/>
                  <a:gd name="connsiteX5" fmla="*/ 81289 w 107265"/>
                  <a:gd name="connsiteY5" fmla="*/ 40797 h 73235"/>
                  <a:gd name="connsiteX6" fmla="*/ 41371 w 107265"/>
                  <a:gd name="connsiteY6" fmla="*/ 17837 h 73235"/>
                  <a:gd name="connsiteX7" fmla="*/ 11527 w 107265"/>
                  <a:gd name="connsiteY7" fmla="*/ 585 h 73235"/>
                  <a:gd name="connsiteX0" fmla="*/ 11527 w 107265"/>
                  <a:gd name="connsiteY0" fmla="*/ 454 h 73104"/>
                  <a:gd name="connsiteX1" fmla="*/ 8959 w 107265"/>
                  <a:gd name="connsiteY1" fmla="*/ 34867 h 73104"/>
                  <a:gd name="connsiteX2" fmla="*/ 2596 w 107265"/>
                  <a:gd name="connsiteY2" fmla="*/ 72509 h 73104"/>
                  <a:gd name="connsiteX3" fmla="*/ 56888 w 107265"/>
                  <a:gd name="connsiteY3" fmla="*/ 58109 h 73104"/>
                  <a:gd name="connsiteX4" fmla="*/ 106098 w 107265"/>
                  <a:gd name="connsiteY4" fmla="*/ 60192 h 73104"/>
                  <a:gd name="connsiteX5" fmla="*/ 81289 w 107265"/>
                  <a:gd name="connsiteY5" fmla="*/ 40666 h 73104"/>
                  <a:gd name="connsiteX6" fmla="*/ 41371 w 107265"/>
                  <a:gd name="connsiteY6" fmla="*/ 17706 h 73104"/>
                  <a:gd name="connsiteX7" fmla="*/ 11527 w 107265"/>
                  <a:gd name="connsiteY7" fmla="*/ 454 h 7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265" h="73104">
                    <a:moveTo>
                      <a:pt x="11527" y="454"/>
                    </a:moveTo>
                    <a:cubicBezTo>
                      <a:pt x="-5153" y="-3789"/>
                      <a:pt x="10447" y="22858"/>
                      <a:pt x="8959" y="34867"/>
                    </a:cubicBezTo>
                    <a:cubicBezTo>
                      <a:pt x="7471" y="46876"/>
                      <a:pt x="-5392" y="68635"/>
                      <a:pt x="2596" y="72509"/>
                    </a:cubicBezTo>
                    <a:cubicBezTo>
                      <a:pt x="10584" y="76383"/>
                      <a:pt x="39638" y="60162"/>
                      <a:pt x="56888" y="58109"/>
                    </a:cubicBezTo>
                    <a:cubicBezTo>
                      <a:pt x="74138" y="56056"/>
                      <a:pt x="114633" y="66288"/>
                      <a:pt x="106098" y="60192"/>
                    </a:cubicBezTo>
                    <a:cubicBezTo>
                      <a:pt x="97563" y="54096"/>
                      <a:pt x="92077" y="47747"/>
                      <a:pt x="81289" y="40666"/>
                    </a:cubicBezTo>
                    <a:cubicBezTo>
                      <a:pt x="70501" y="33585"/>
                      <a:pt x="53563" y="29898"/>
                      <a:pt x="41371" y="17706"/>
                    </a:cubicBezTo>
                    <a:cubicBezTo>
                      <a:pt x="29179" y="5514"/>
                      <a:pt x="28207" y="4697"/>
                      <a:pt x="11527" y="454"/>
                    </a:cubicBezTo>
                    <a:close/>
                  </a:path>
                </a:pathLst>
              </a:custGeom>
              <a:gradFill>
                <a:gsLst>
                  <a:gs pos="51000">
                    <a:schemeClr val="bg1">
                      <a:lumMod val="85000"/>
                    </a:schemeClr>
                  </a:gs>
                  <a:gs pos="9000">
                    <a:schemeClr val="bg1">
                      <a:lumMod val="75000"/>
                    </a:schemeClr>
                  </a:gs>
                  <a:gs pos="83000">
                    <a:schemeClr val="bg1">
                      <a:lumMod val="50000"/>
                    </a:schemeClr>
                  </a:gs>
                </a:gsLst>
                <a:lin ang="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89" name="Freeform 288"/>
              <p:cNvSpPr/>
              <p:nvPr/>
            </p:nvSpPr>
            <p:spPr bwMode="auto">
              <a:xfrm rot="16559230">
                <a:off x="2104019" y="-270189"/>
                <a:ext cx="830417" cy="4525337"/>
              </a:xfrm>
              <a:custGeom>
                <a:avLst/>
                <a:gdLst>
                  <a:gd name="connsiteX0" fmla="*/ 411414 w 716683"/>
                  <a:gd name="connsiteY0" fmla="*/ 44590 h 2710672"/>
                  <a:gd name="connsiteX1" fmla="*/ 477515 w 716683"/>
                  <a:gd name="connsiteY1" fmla="*/ 99675 h 2710672"/>
                  <a:gd name="connsiteX2" fmla="*/ 488532 w 716683"/>
                  <a:gd name="connsiteY2" fmla="*/ 286962 h 2710672"/>
                  <a:gd name="connsiteX3" fmla="*/ 411414 w 716683"/>
                  <a:gd name="connsiteY3" fmla="*/ 639501 h 2710672"/>
                  <a:gd name="connsiteX4" fmla="*/ 444464 w 716683"/>
                  <a:gd name="connsiteY4" fmla="*/ 1146277 h 2710672"/>
                  <a:gd name="connsiteX5" fmla="*/ 477515 w 716683"/>
                  <a:gd name="connsiteY5" fmla="*/ 1708137 h 2710672"/>
                  <a:gd name="connsiteX6" fmla="*/ 609717 w 716683"/>
                  <a:gd name="connsiteY6" fmla="*/ 2314065 h 2710672"/>
                  <a:gd name="connsiteX7" fmla="*/ 708869 w 716683"/>
                  <a:gd name="connsiteY7" fmla="*/ 2512369 h 2710672"/>
                  <a:gd name="connsiteX8" fmla="*/ 697852 w 716683"/>
                  <a:gd name="connsiteY8" fmla="*/ 2666605 h 2710672"/>
                  <a:gd name="connsiteX9" fmla="*/ 598700 w 716683"/>
                  <a:gd name="connsiteY9" fmla="*/ 2710672 h 2710672"/>
                  <a:gd name="connsiteX10" fmla="*/ 466498 w 716683"/>
                  <a:gd name="connsiteY10" fmla="*/ 2666605 h 2710672"/>
                  <a:gd name="connsiteX11" fmla="*/ 345312 w 716683"/>
                  <a:gd name="connsiteY11" fmla="*/ 2666605 h 2710672"/>
                  <a:gd name="connsiteX12" fmla="*/ 257178 w 716683"/>
                  <a:gd name="connsiteY12" fmla="*/ 2666605 h 2710672"/>
                  <a:gd name="connsiteX13" fmla="*/ 235144 w 716683"/>
                  <a:gd name="connsiteY13" fmla="*/ 2556436 h 2710672"/>
                  <a:gd name="connsiteX14" fmla="*/ 334296 w 716683"/>
                  <a:gd name="connsiteY14" fmla="*/ 2391183 h 2710672"/>
                  <a:gd name="connsiteX15" fmla="*/ 345312 w 716683"/>
                  <a:gd name="connsiteY15" fmla="*/ 2016610 h 2710672"/>
                  <a:gd name="connsiteX16" fmla="*/ 301245 w 716683"/>
                  <a:gd name="connsiteY16" fmla="*/ 1553901 h 2710672"/>
                  <a:gd name="connsiteX17" fmla="*/ 257178 w 716683"/>
                  <a:gd name="connsiteY17" fmla="*/ 992041 h 2710672"/>
                  <a:gd name="connsiteX18" fmla="*/ 213110 w 716683"/>
                  <a:gd name="connsiteY18" fmla="*/ 595434 h 2710672"/>
                  <a:gd name="connsiteX19" fmla="*/ 158026 w 716683"/>
                  <a:gd name="connsiteY19" fmla="*/ 430181 h 2710672"/>
                  <a:gd name="connsiteX20" fmla="*/ 47857 w 716683"/>
                  <a:gd name="connsiteY20" fmla="*/ 342046 h 2710672"/>
                  <a:gd name="connsiteX21" fmla="*/ 3790 w 716683"/>
                  <a:gd name="connsiteY21" fmla="*/ 297978 h 2710672"/>
                  <a:gd name="connsiteX22" fmla="*/ 14806 w 716683"/>
                  <a:gd name="connsiteY22" fmla="*/ 165776 h 2710672"/>
                  <a:gd name="connsiteX23" fmla="*/ 113958 w 716683"/>
                  <a:gd name="connsiteY23" fmla="*/ 44590 h 2710672"/>
                  <a:gd name="connsiteX24" fmla="*/ 224127 w 716683"/>
                  <a:gd name="connsiteY24" fmla="*/ 523 h 2710672"/>
                  <a:gd name="connsiteX25" fmla="*/ 345312 w 716683"/>
                  <a:gd name="connsiteY25" fmla="*/ 22557 h 2710672"/>
                  <a:gd name="connsiteX26" fmla="*/ 411414 w 716683"/>
                  <a:gd name="connsiteY26" fmla="*/ 44590 h 271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16683" h="2710672">
                    <a:moveTo>
                      <a:pt x="411414" y="44590"/>
                    </a:moveTo>
                    <a:cubicBezTo>
                      <a:pt x="433448" y="57443"/>
                      <a:pt x="464662" y="59280"/>
                      <a:pt x="477515" y="99675"/>
                    </a:cubicBezTo>
                    <a:cubicBezTo>
                      <a:pt x="490368" y="140070"/>
                      <a:pt x="499549" y="196991"/>
                      <a:pt x="488532" y="286962"/>
                    </a:cubicBezTo>
                    <a:cubicBezTo>
                      <a:pt x="477515" y="376933"/>
                      <a:pt x="418759" y="496282"/>
                      <a:pt x="411414" y="639501"/>
                    </a:cubicBezTo>
                    <a:cubicBezTo>
                      <a:pt x="404069" y="782720"/>
                      <a:pt x="433447" y="968171"/>
                      <a:pt x="444464" y="1146277"/>
                    </a:cubicBezTo>
                    <a:cubicBezTo>
                      <a:pt x="455481" y="1324383"/>
                      <a:pt x="449973" y="1513506"/>
                      <a:pt x="477515" y="1708137"/>
                    </a:cubicBezTo>
                    <a:cubicBezTo>
                      <a:pt x="505057" y="1902768"/>
                      <a:pt x="571158" y="2180027"/>
                      <a:pt x="609717" y="2314065"/>
                    </a:cubicBezTo>
                    <a:cubicBezTo>
                      <a:pt x="648276" y="2448103"/>
                      <a:pt x="694180" y="2453612"/>
                      <a:pt x="708869" y="2512369"/>
                    </a:cubicBezTo>
                    <a:cubicBezTo>
                      <a:pt x="723558" y="2571126"/>
                      <a:pt x="716213" y="2633555"/>
                      <a:pt x="697852" y="2666605"/>
                    </a:cubicBezTo>
                    <a:cubicBezTo>
                      <a:pt x="679491" y="2699655"/>
                      <a:pt x="637259" y="2710672"/>
                      <a:pt x="598700" y="2710672"/>
                    </a:cubicBezTo>
                    <a:cubicBezTo>
                      <a:pt x="560141" y="2710672"/>
                      <a:pt x="508729" y="2673950"/>
                      <a:pt x="466498" y="2666605"/>
                    </a:cubicBezTo>
                    <a:cubicBezTo>
                      <a:pt x="424267" y="2659260"/>
                      <a:pt x="345312" y="2666605"/>
                      <a:pt x="345312" y="2666605"/>
                    </a:cubicBezTo>
                    <a:cubicBezTo>
                      <a:pt x="310425" y="2666605"/>
                      <a:pt x="275539" y="2684966"/>
                      <a:pt x="257178" y="2666605"/>
                    </a:cubicBezTo>
                    <a:cubicBezTo>
                      <a:pt x="238817" y="2648244"/>
                      <a:pt x="222291" y="2602340"/>
                      <a:pt x="235144" y="2556436"/>
                    </a:cubicBezTo>
                    <a:cubicBezTo>
                      <a:pt x="247997" y="2510532"/>
                      <a:pt x="315935" y="2481154"/>
                      <a:pt x="334296" y="2391183"/>
                    </a:cubicBezTo>
                    <a:cubicBezTo>
                      <a:pt x="352657" y="2301212"/>
                      <a:pt x="350821" y="2156157"/>
                      <a:pt x="345312" y="2016610"/>
                    </a:cubicBezTo>
                    <a:cubicBezTo>
                      <a:pt x="339803" y="1877063"/>
                      <a:pt x="315934" y="1724663"/>
                      <a:pt x="301245" y="1553901"/>
                    </a:cubicBezTo>
                    <a:cubicBezTo>
                      <a:pt x="286556" y="1383140"/>
                      <a:pt x="271867" y="1151785"/>
                      <a:pt x="257178" y="992041"/>
                    </a:cubicBezTo>
                    <a:cubicBezTo>
                      <a:pt x="242489" y="832297"/>
                      <a:pt x="229635" y="689077"/>
                      <a:pt x="213110" y="595434"/>
                    </a:cubicBezTo>
                    <a:cubicBezTo>
                      <a:pt x="196585" y="501791"/>
                      <a:pt x="185568" y="472412"/>
                      <a:pt x="158026" y="430181"/>
                    </a:cubicBezTo>
                    <a:cubicBezTo>
                      <a:pt x="130484" y="387950"/>
                      <a:pt x="73563" y="364080"/>
                      <a:pt x="47857" y="342046"/>
                    </a:cubicBezTo>
                    <a:cubicBezTo>
                      <a:pt x="22151" y="320012"/>
                      <a:pt x="9299" y="327356"/>
                      <a:pt x="3790" y="297978"/>
                    </a:cubicBezTo>
                    <a:cubicBezTo>
                      <a:pt x="-1719" y="268600"/>
                      <a:pt x="-3555" y="208007"/>
                      <a:pt x="14806" y="165776"/>
                    </a:cubicBezTo>
                    <a:cubicBezTo>
                      <a:pt x="33167" y="123545"/>
                      <a:pt x="79071" y="72132"/>
                      <a:pt x="113958" y="44590"/>
                    </a:cubicBezTo>
                    <a:cubicBezTo>
                      <a:pt x="148845" y="17048"/>
                      <a:pt x="185568" y="4195"/>
                      <a:pt x="224127" y="523"/>
                    </a:cubicBezTo>
                    <a:cubicBezTo>
                      <a:pt x="262686" y="-3149"/>
                      <a:pt x="310425" y="13376"/>
                      <a:pt x="345312" y="22557"/>
                    </a:cubicBezTo>
                    <a:cubicBezTo>
                      <a:pt x="380199" y="31738"/>
                      <a:pt x="389380" y="31737"/>
                      <a:pt x="411414" y="44590"/>
                    </a:cubicBezTo>
                    <a:close/>
                  </a:path>
                </a:pathLst>
              </a:custGeom>
              <a:gradFill>
                <a:gsLst>
                  <a:gs pos="51000">
                    <a:schemeClr val="bg1">
                      <a:lumMod val="85000"/>
                      <a:alpha val="70000"/>
                    </a:schemeClr>
                  </a:gs>
                  <a:gs pos="9000">
                    <a:schemeClr val="bg1">
                      <a:lumMod val="75000"/>
                      <a:alpha val="70000"/>
                    </a:schemeClr>
                  </a:gs>
                  <a:gs pos="83000">
                    <a:schemeClr val="bg1">
                      <a:lumMod val="50000"/>
                      <a:alpha val="70000"/>
                    </a:schemeClr>
                  </a:gs>
                </a:gsLst>
                <a:lin ang="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 w="317500" h="215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290" name="Group 289"/>
              <p:cNvGrpSpPr/>
              <p:nvPr/>
            </p:nvGrpSpPr>
            <p:grpSpPr>
              <a:xfrm>
                <a:off x="1312524" y="1268760"/>
                <a:ext cx="2312171" cy="867151"/>
                <a:chOff x="3443196" y="4187282"/>
                <a:chExt cx="2640972" cy="1124616"/>
              </a:xfrm>
            </p:grpSpPr>
            <p:sp>
              <p:nvSpPr>
                <p:cNvPr id="293" name="Freeform 292"/>
                <p:cNvSpPr/>
                <p:nvPr/>
              </p:nvSpPr>
              <p:spPr bwMode="auto">
                <a:xfrm>
                  <a:off x="3443196" y="4187282"/>
                  <a:ext cx="2640972" cy="1124616"/>
                </a:xfrm>
                <a:custGeom>
                  <a:avLst/>
                  <a:gdLst>
                    <a:gd name="connsiteX0" fmla="*/ 1494 w 2127624"/>
                    <a:gd name="connsiteY0" fmla="*/ 806823 h 1665941"/>
                    <a:gd name="connsiteX1" fmla="*/ 718671 w 2127624"/>
                    <a:gd name="connsiteY1" fmla="*/ 125506 h 1665941"/>
                    <a:gd name="connsiteX2" fmla="*/ 1444812 w 2127624"/>
                    <a:gd name="connsiteY2" fmla="*/ 116541 h 1665941"/>
                    <a:gd name="connsiteX3" fmla="*/ 2126130 w 2127624"/>
                    <a:gd name="connsiteY3" fmla="*/ 824753 h 1665941"/>
                    <a:gd name="connsiteX4" fmla="*/ 1453777 w 2127624"/>
                    <a:gd name="connsiteY4" fmla="*/ 1532965 h 1665941"/>
                    <a:gd name="connsiteX5" fmla="*/ 709706 w 2127624"/>
                    <a:gd name="connsiteY5" fmla="*/ 1550894 h 1665941"/>
                    <a:gd name="connsiteX6" fmla="*/ 1494 w 2127624"/>
                    <a:gd name="connsiteY6" fmla="*/ 806823 h 166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7624" h="1665941">
                      <a:moveTo>
                        <a:pt x="1494" y="806823"/>
                      </a:moveTo>
                      <a:cubicBezTo>
                        <a:pt x="2988" y="569258"/>
                        <a:pt x="478118" y="240553"/>
                        <a:pt x="718671" y="125506"/>
                      </a:cubicBezTo>
                      <a:cubicBezTo>
                        <a:pt x="959224" y="10459"/>
                        <a:pt x="1210236" y="0"/>
                        <a:pt x="1444812" y="116541"/>
                      </a:cubicBezTo>
                      <a:cubicBezTo>
                        <a:pt x="1679388" y="233082"/>
                        <a:pt x="2124636" y="588682"/>
                        <a:pt x="2126130" y="824753"/>
                      </a:cubicBezTo>
                      <a:cubicBezTo>
                        <a:pt x="2127624" y="1060824"/>
                        <a:pt x="1689847" y="1411942"/>
                        <a:pt x="1453777" y="1532965"/>
                      </a:cubicBezTo>
                      <a:cubicBezTo>
                        <a:pt x="1217707" y="1653988"/>
                        <a:pt x="954741" y="1665941"/>
                        <a:pt x="709706" y="1550894"/>
                      </a:cubicBezTo>
                      <a:cubicBezTo>
                        <a:pt x="464671" y="1435847"/>
                        <a:pt x="0" y="1044388"/>
                        <a:pt x="1494" y="80682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2000">
                      <a:srgbClr val="FFCC99"/>
                    </a:gs>
                    <a:gs pos="16000">
                      <a:srgbClr val="CC6600"/>
                    </a:gs>
                    <a:gs pos="89000">
                      <a:srgbClr val="CC6600"/>
                    </a:gs>
                  </a:gsLst>
                  <a:lin ang="16200000" scaled="1"/>
                  <a:tileRect/>
                </a:gradFill>
                <a:ln w="9525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morning" dir="t"/>
                </a:scene3d>
                <a:sp3d prstMaterial="flat">
                  <a:bevelT w="355600" h="2921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grpSp>
              <p:nvGrpSpPr>
                <p:cNvPr id="294" name="Group 293"/>
                <p:cNvGrpSpPr/>
                <p:nvPr/>
              </p:nvGrpSpPr>
              <p:grpSpPr>
                <a:xfrm>
                  <a:off x="3443196" y="4241526"/>
                  <a:ext cx="2640972" cy="987674"/>
                  <a:chOff x="3443196" y="3106033"/>
                  <a:chExt cx="2640972" cy="987674"/>
                </a:xfrm>
              </p:grpSpPr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3443196" y="3106033"/>
                    <a:ext cx="2640972" cy="987674"/>
                  </a:xfrm>
                  <a:custGeom>
                    <a:avLst/>
                    <a:gdLst>
                      <a:gd name="connsiteX0" fmla="*/ 1494 w 2127624"/>
                      <a:gd name="connsiteY0" fmla="*/ 806823 h 1665941"/>
                      <a:gd name="connsiteX1" fmla="*/ 718671 w 2127624"/>
                      <a:gd name="connsiteY1" fmla="*/ 125506 h 1665941"/>
                      <a:gd name="connsiteX2" fmla="*/ 1444812 w 2127624"/>
                      <a:gd name="connsiteY2" fmla="*/ 116541 h 1665941"/>
                      <a:gd name="connsiteX3" fmla="*/ 2126130 w 2127624"/>
                      <a:gd name="connsiteY3" fmla="*/ 824753 h 1665941"/>
                      <a:gd name="connsiteX4" fmla="*/ 1453777 w 2127624"/>
                      <a:gd name="connsiteY4" fmla="*/ 1532965 h 1665941"/>
                      <a:gd name="connsiteX5" fmla="*/ 709706 w 2127624"/>
                      <a:gd name="connsiteY5" fmla="*/ 1550894 h 1665941"/>
                      <a:gd name="connsiteX6" fmla="*/ 1494 w 2127624"/>
                      <a:gd name="connsiteY6" fmla="*/ 806823 h 1665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27624" h="1665941">
                        <a:moveTo>
                          <a:pt x="1494" y="806823"/>
                        </a:moveTo>
                        <a:cubicBezTo>
                          <a:pt x="2988" y="569258"/>
                          <a:pt x="478118" y="240553"/>
                          <a:pt x="718671" y="125506"/>
                        </a:cubicBezTo>
                        <a:cubicBezTo>
                          <a:pt x="959224" y="10459"/>
                          <a:pt x="1210236" y="0"/>
                          <a:pt x="1444812" y="116541"/>
                        </a:cubicBezTo>
                        <a:cubicBezTo>
                          <a:pt x="1679388" y="233082"/>
                          <a:pt x="2124636" y="588682"/>
                          <a:pt x="2126130" y="824753"/>
                        </a:cubicBezTo>
                        <a:cubicBezTo>
                          <a:pt x="2127624" y="1060824"/>
                          <a:pt x="1689847" y="1411942"/>
                          <a:pt x="1453777" y="1532965"/>
                        </a:cubicBezTo>
                        <a:cubicBezTo>
                          <a:pt x="1217707" y="1653988"/>
                          <a:pt x="954741" y="1665941"/>
                          <a:pt x="709706" y="1550894"/>
                        </a:cubicBezTo>
                        <a:cubicBezTo>
                          <a:pt x="464671" y="1435847"/>
                          <a:pt x="0" y="1044388"/>
                          <a:pt x="1494" y="806823"/>
                        </a:cubicBezTo>
                        <a:close/>
                      </a:path>
                    </a:pathLst>
                  </a:custGeom>
                  <a:noFill/>
                  <a:ln w="9525" cap="flat" cmpd="sng" algn="ctr">
                    <a:solidFill>
                      <a:srgbClr val="FFCC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3443196" y="3216594"/>
                    <a:ext cx="2640972" cy="829203"/>
                  </a:xfrm>
                  <a:custGeom>
                    <a:avLst/>
                    <a:gdLst>
                      <a:gd name="connsiteX0" fmla="*/ 1494 w 2127624"/>
                      <a:gd name="connsiteY0" fmla="*/ 806823 h 1665941"/>
                      <a:gd name="connsiteX1" fmla="*/ 718671 w 2127624"/>
                      <a:gd name="connsiteY1" fmla="*/ 125506 h 1665941"/>
                      <a:gd name="connsiteX2" fmla="*/ 1444812 w 2127624"/>
                      <a:gd name="connsiteY2" fmla="*/ 116541 h 1665941"/>
                      <a:gd name="connsiteX3" fmla="*/ 2126130 w 2127624"/>
                      <a:gd name="connsiteY3" fmla="*/ 824753 h 1665941"/>
                      <a:gd name="connsiteX4" fmla="*/ 1453777 w 2127624"/>
                      <a:gd name="connsiteY4" fmla="*/ 1532965 h 1665941"/>
                      <a:gd name="connsiteX5" fmla="*/ 709706 w 2127624"/>
                      <a:gd name="connsiteY5" fmla="*/ 1550894 h 1665941"/>
                      <a:gd name="connsiteX6" fmla="*/ 1494 w 2127624"/>
                      <a:gd name="connsiteY6" fmla="*/ 806823 h 1665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27624" h="1665941">
                        <a:moveTo>
                          <a:pt x="1494" y="806823"/>
                        </a:moveTo>
                        <a:cubicBezTo>
                          <a:pt x="2988" y="569258"/>
                          <a:pt x="478118" y="240553"/>
                          <a:pt x="718671" y="125506"/>
                        </a:cubicBezTo>
                        <a:cubicBezTo>
                          <a:pt x="959224" y="10459"/>
                          <a:pt x="1210236" y="0"/>
                          <a:pt x="1444812" y="116541"/>
                        </a:cubicBezTo>
                        <a:cubicBezTo>
                          <a:pt x="1679388" y="233082"/>
                          <a:pt x="2124636" y="588682"/>
                          <a:pt x="2126130" y="824753"/>
                        </a:cubicBezTo>
                        <a:cubicBezTo>
                          <a:pt x="2127624" y="1060824"/>
                          <a:pt x="1689847" y="1411942"/>
                          <a:pt x="1453777" y="1532965"/>
                        </a:cubicBezTo>
                        <a:cubicBezTo>
                          <a:pt x="1217707" y="1653988"/>
                          <a:pt x="954741" y="1665941"/>
                          <a:pt x="709706" y="1550894"/>
                        </a:cubicBezTo>
                        <a:cubicBezTo>
                          <a:pt x="464671" y="1435847"/>
                          <a:pt x="0" y="1044388"/>
                          <a:pt x="1494" y="806823"/>
                        </a:cubicBezTo>
                        <a:close/>
                      </a:path>
                    </a:pathLst>
                  </a:custGeom>
                  <a:noFill/>
                  <a:ln w="9525" cap="flat" cmpd="sng" algn="ctr">
                    <a:solidFill>
                      <a:srgbClr val="FFCC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297" name="Freeform 296"/>
                  <p:cNvSpPr/>
                  <p:nvPr/>
                </p:nvSpPr>
                <p:spPr bwMode="auto">
                  <a:xfrm>
                    <a:off x="3443196" y="3271874"/>
                    <a:ext cx="2640972" cy="663362"/>
                  </a:xfrm>
                  <a:custGeom>
                    <a:avLst/>
                    <a:gdLst>
                      <a:gd name="connsiteX0" fmla="*/ 1494 w 2127624"/>
                      <a:gd name="connsiteY0" fmla="*/ 806823 h 1665941"/>
                      <a:gd name="connsiteX1" fmla="*/ 718671 w 2127624"/>
                      <a:gd name="connsiteY1" fmla="*/ 125506 h 1665941"/>
                      <a:gd name="connsiteX2" fmla="*/ 1444812 w 2127624"/>
                      <a:gd name="connsiteY2" fmla="*/ 116541 h 1665941"/>
                      <a:gd name="connsiteX3" fmla="*/ 2126130 w 2127624"/>
                      <a:gd name="connsiteY3" fmla="*/ 824753 h 1665941"/>
                      <a:gd name="connsiteX4" fmla="*/ 1453777 w 2127624"/>
                      <a:gd name="connsiteY4" fmla="*/ 1532965 h 1665941"/>
                      <a:gd name="connsiteX5" fmla="*/ 709706 w 2127624"/>
                      <a:gd name="connsiteY5" fmla="*/ 1550894 h 1665941"/>
                      <a:gd name="connsiteX6" fmla="*/ 1494 w 2127624"/>
                      <a:gd name="connsiteY6" fmla="*/ 806823 h 1665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27624" h="1665941">
                        <a:moveTo>
                          <a:pt x="1494" y="806823"/>
                        </a:moveTo>
                        <a:cubicBezTo>
                          <a:pt x="2988" y="569258"/>
                          <a:pt x="478118" y="240553"/>
                          <a:pt x="718671" y="125506"/>
                        </a:cubicBezTo>
                        <a:cubicBezTo>
                          <a:pt x="959224" y="10459"/>
                          <a:pt x="1210236" y="0"/>
                          <a:pt x="1444812" y="116541"/>
                        </a:cubicBezTo>
                        <a:cubicBezTo>
                          <a:pt x="1679388" y="233082"/>
                          <a:pt x="2124636" y="588682"/>
                          <a:pt x="2126130" y="824753"/>
                        </a:cubicBezTo>
                        <a:cubicBezTo>
                          <a:pt x="2127624" y="1060824"/>
                          <a:pt x="1689847" y="1411942"/>
                          <a:pt x="1453777" y="1532965"/>
                        </a:cubicBezTo>
                        <a:cubicBezTo>
                          <a:pt x="1217707" y="1653988"/>
                          <a:pt x="954741" y="1665941"/>
                          <a:pt x="709706" y="1550894"/>
                        </a:cubicBezTo>
                        <a:cubicBezTo>
                          <a:pt x="464671" y="1435847"/>
                          <a:pt x="0" y="1044388"/>
                          <a:pt x="1494" y="806823"/>
                        </a:cubicBezTo>
                        <a:close/>
                      </a:path>
                    </a:pathLst>
                  </a:custGeom>
                  <a:noFill/>
                  <a:ln w="9525" cap="flat" cmpd="sng" algn="ctr">
                    <a:solidFill>
                      <a:srgbClr val="CC66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298" name="Freeform 297"/>
                  <p:cNvSpPr/>
                  <p:nvPr/>
                </p:nvSpPr>
                <p:spPr bwMode="auto">
                  <a:xfrm>
                    <a:off x="3443196" y="3382434"/>
                    <a:ext cx="2640972" cy="442242"/>
                  </a:xfrm>
                  <a:custGeom>
                    <a:avLst/>
                    <a:gdLst>
                      <a:gd name="connsiteX0" fmla="*/ 1494 w 2127624"/>
                      <a:gd name="connsiteY0" fmla="*/ 806823 h 1665941"/>
                      <a:gd name="connsiteX1" fmla="*/ 718671 w 2127624"/>
                      <a:gd name="connsiteY1" fmla="*/ 125506 h 1665941"/>
                      <a:gd name="connsiteX2" fmla="*/ 1444812 w 2127624"/>
                      <a:gd name="connsiteY2" fmla="*/ 116541 h 1665941"/>
                      <a:gd name="connsiteX3" fmla="*/ 2126130 w 2127624"/>
                      <a:gd name="connsiteY3" fmla="*/ 824753 h 1665941"/>
                      <a:gd name="connsiteX4" fmla="*/ 1453777 w 2127624"/>
                      <a:gd name="connsiteY4" fmla="*/ 1532965 h 1665941"/>
                      <a:gd name="connsiteX5" fmla="*/ 709706 w 2127624"/>
                      <a:gd name="connsiteY5" fmla="*/ 1550894 h 1665941"/>
                      <a:gd name="connsiteX6" fmla="*/ 1494 w 2127624"/>
                      <a:gd name="connsiteY6" fmla="*/ 806823 h 1665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27624" h="1665941">
                        <a:moveTo>
                          <a:pt x="1494" y="806823"/>
                        </a:moveTo>
                        <a:cubicBezTo>
                          <a:pt x="2988" y="569258"/>
                          <a:pt x="478118" y="240553"/>
                          <a:pt x="718671" y="125506"/>
                        </a:cubicBezTo>
                        <a:cubicBezTo>
                          <a:pt x="959224" y="10459"/>
                          <a:pt x="1210236" y="0"/>
                          <a:pt x="1444812" y="116541"/>
                        </a:cubicBezTo>
                        <a:cubicBezTo>
                          <a:pt x="1679388" y="233082"/>
                          <a:pt x="2124636" y="588682"/>
                          <a:pt x="2126130" y="824753"/>
                        </a:cubicBezTo>
                        <a:cubicBezTo>
                          <a:pt x="2127624" y="1060824"/>
                          <a:pt x="1689847" y="1411942"/>
                          <a:pt x="1453777" y="1532965"/>
                        </a:cubicBezTo>
                        <a:cubicBezTo>
                          <a:pt x="1217707" y="1653988"/>
                          <a:pt x="954741" y="1665941"/>
                          <a:pt x="709706" y="1550894"/>
                        </a:cubicBezTo>
                        <a:cubicBezTo>
                          <a:pt x="464671" y="1435847"/>
                          <a:pt x="0" y="1044388"/>
                          <a:pt x="1494" y="806823"/>
                        </a:cubicBezTo>
                        <a:close/>
                      </a:path>
                    </a:pathLst>
                  </a:custGeom>
                  <a:noFill/>
                  <a:ln w="9525" cap="flat" cmpd="sng" algn="ctr">
                    <a:solidFill>
                      <a:srgbClr val="FFCC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299" name="Freeform 298"/>
                  <p:cNvSpPr/>
                  <p:nvPr/>
                </p:nvSpPr>
                <p:spPr bwMode="auto">
                  <a:xfrm>
                    <a:off x="3443196" y="3492995"/>
                    <a:ext cx="2640972" cy="221121"/>
                  </a:xfrm>
                  <a:custGeom>
                    <a:avLst/>
                    <a:gdLst>
                      <a:gd name="connsiteX0" fmla="*/ 1494 w 2127624"/>
                      <a:gd name="connsiteY0" fmla="*/ 806823 h 1665941"/>
                      <a:gd name="connsiteX1" fmla="*/ 718671 w 2127624"/>
                      <a:gd name="connsiteY1" fmla="*/ 125506 h 1665941"/>
                      <a:gd name="connsiteX2" fmla="*/ 1444812 w 2127624"/>
                      <a:gd name="connsiteY2" fmla="*/ 116541 h 1665941"/>
                      <a:gd name="connsiteX3" fmla="*/ 2126130 w 2127624"/>
                      <a:gd name="connsiteY3" fmla="*/ 824753 h 1665941"/>
                      <a:gd name="connsiteX4" fmla="*/ 1453777 w 2127624"/>
                      <a:gd name="connsiteY4" fmla="*/ 1532965 h 1665941"/>
                      <a:gd name="connsiteX5" fmla="*/ 709706 w 2127624"/>
                      <a:gd name="connsiteY5" fmla="*/ 1550894 h 1665941"/>
                      <a:gd name="connsiteX6" fmla="*/ 1494 w 2127624"/>
                      <a:gd name="connsiteY6" fmla="*/ 806823 h 1665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27624" h="1665941">
                        <a:moveTo>
                          <a:pt x="1494" y="806823"/>
                        </a:moveTo>
                        <a:cubicBezTo>
                          <a:pt x="2988" y="569258"/>
                          <a:pt x="478118" y="240553"/>
                          <a:pt x="718671" y="125506"/>
                        </a:cubicBezTo>
                        <a:cubicBezTo>
                          <a:pt x="959224" y="10459"/>
                          <a:pt x="1210236" y="0"/>
                          <a:pt x="1444812" y="116541"/>
                        </a:cubicBezTo>
                        <a:cubicBezTo>
                          <a:pt x="1679388" y="233082"/>
                          <a:pt x="2124636" y="588682"/>
                          <a:pt x="2126130" y="824753"/>
                        </a:cubicBezTo>
                        <a:cubicBezTo>
                          <a:pt x="2127624" y="1060824"/>
                          <a:pt x="1689847" y="1411942"/>
                          <a:pt x="1453777" y="1532965"/>
                        </a:cubicBezTo>
                        <a:cubicBezTo>
                          <a:pt x="1217707" y="1653988"/>
                          <a:pt x="954741" y="1665941"/>
                          <a:pt x="709706" y="1550894"/>
                        </a:cubicBezTo>
                        <a:cubicBezTo>
                          <a:pt x="464671" y="1435847"/>
                          <a:pt x="0" y="1044388"/>
                          <a:pt x="1494" y="806823"/>
                        </a:cubicBezTo>
                        <a:close/>
                      </a:path>
                    </a:pathLst>
                  </a:custGeom>
                  <a:noFill/>
                  <a:ln w="9525" cap="flat" cmpd="sng" algn="ctr">
                    <a:solidFill>
                      <a:srgbClr val="CC66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</p:grpSp>
          <p:sp>
            <p:nvSpPr>
              <p:cNvPr id="291" name="Freeform 290"/>
              <p:cNvSpPr/>
              <p:nvPr/>
            </p:nvSpPr>
            <p:spPr bwMode="auto">
              <a:xfrm rot="9538606">
                <a:off x="1023330" y="1616343"/>
                <a:ext cx="600780" cy="389943"/>
              </a:xfrm>
              <a:custGeom>
                <a:avLst/>
                <a:gdLst>
                  <a:gd name="connsiteX0" fmla="*/ 18981 w 182219"/>
                  <a:gd name="connsiteY0" fmla="*/ 23 h 119237"/>
                  <a:gd name="connsiteX1" fmla="*/ 33612 w 182219"/>
                  <a:gd name="connsiteY1" fmla="*/ 65860 h 119237"/>
                  <a:gd name="connsiteX2" fmla="*/ 4351 w 182219"/>
                  <a:gd name="connsiteY2" fmla="*/ 117066 h 119237"/>
                  <a:gd name="connsiteX3" fmla="*/ 143340 w 182219"/>
                  <a:gd name="connsiteY3" fmla="*/ 109751 h 119237"/>
                  <a:gd name="connsiteX4" fmla="*/ 179916 w 182219"/>
                  <a:gd name="connsiteY4" fmla="*/ 109751 h 119237"/>
                  <a:gd name="connsiteX5" fmla="*/ 92133 w 182219"/>
                  <a:gd name="connsiteY5" fmla="*/ 73175 h 119237"/>
                  <a:gd name="connsiteX6" fmla="*/ 18981 w 182219"/>
                  <a:gd name="connsiteY6" fmla="*/ 23 h 119237"/>
                  <a:gd name="connsiteX0" fmla="*/ 18981 w 182219"/>
                  <a:gd name="connsiteY0" fmla="*/ 96 h 119310"/>
                  <a:gd name="connsiteX1" fmla="*/ 33612 w 182219"/>
                  <a:gd name="connsiteY1" fmla="*/ 65933 h 119310"/>
                  <a:gd name="connsiteX2" fmla="*/ 4351 w 182219"/>
                  <a:gd name="connsiteY2" fmla="*/ 117139 h 119310"/>
                  <a:gd name="connsiteX3" fmla="*/ 143340 w 182219"/>
                  <a:gd name="connsiteY3" fmla="*/ 109824 h 119310"/>
                  <a:gd name="connsiteX4" fmla="*/ 179916 w 182219"/>
                  <a:gd name="connsiteY4" fmla="*/ 109824 h 119310"/>
                  <a:gd name="connsiteX5" fmla="*/ 92133 w 182219"/>
                  <a:gd name="connsiteY5" fmla="*/ 73248 h 119310"/>
                  <a:gd name="connsiteX6" fmla="*/ 64057 w 182219"/>
                  <a:gd name="connsiteY6" fmla="*/ 51757 h 119310"/>
                  <a:gd name="connsiteX7" fmla="*/ 18981 w 182219"/>
                  <a:gd name="connsiteY7" fmla="*/ 96 h 119310"/>
                  <a:gd name="connsiteX0" fmla="*/ 18981 w 182219"/>
                  <a:gd name="connsiteY0" fmla="*/ 96 h 119310"/>
                  <a:gd name="connsiteX1" fmla="*/ 33612 w 182219"/>
                  <a:gd name="connsiteY1" fmla="*/ 65933 h 119310"/>
                  <a:gd name="connsiteX2" fmla="*/ 4351 w 182219"/>
                  <a:gd name="connsiteY2" fmla="*/ 117139 h 119310"/>
                  <a:gd name="connsiteX3" fmla="*/ 143340 w 182219"/>
                  <a:gd name="connsiteY3" fmla="*/ 109824 h 119310"/>
                  <a:gd name="connsiteX4" fmla="*/ 179916 w 182219"/>
                  <a:gd name="connsiteY4" fmla="*/ 109824 h 119310"/>
                  <a:gd name="connsiteX5" fmla="*/ 108631 w 182219"/>
                  <a:gd name="connsiteY5" fmla="*/ 79762 h 119310"/>
                  <a:gd name="connsiteX6" fmla="*/ 64057 w 182219"/>
                  <a:gd name="connsiteY6" fmla="*/ 51757 h 119310"/>
                  <a:gd name="connsiteX7" fmla="*/ 18981 w 182219"/>
                  <a:gd name="connsiteY7" fmla="*/ 96 h 119310"/>
                  <a:gd name="connsiteX0" fmla="*/ 16445 w 178162"/>
                  <a:gd name="connsiteY0" fmla="*/ 96 h 118863"/>
                  <a:gd name="connsiteX1" fmla="*/ 31076 w 178162"/>
                  <a:gd name="connsiteY1" fmla="*/ 65933 h 118863"/>
                  <a:gd name="connsiteX2" fmla="*/ 1815 w 178162"/>
                  <a:gd name="connsiteY2" fmla="*/ 117139 h 118863"/>
                  <a:gd name="connsiteX3" fmla="*/ 93153 w 178162"/>
                  <a:gd name="connsiteY3" fmla="*/ 107061 h 118863"/>
                  <a:gd name="connsiteX4" fmla="*/ 177380 w 178162"/>
                  <a:gd name="connsiteY4" fmla="*/ 109824 h 118863"/>
                  <a:gd name="connsiteX5" fmla="*/ 106095 w 178162"/>
                  <a:gd name="connsiteY5" fmla="*/ 79762 h 118863"/>
                  <a:gd name="connsiteX6" fmla="*/ 61521 w 178162"/>
                  <a:gd name="connsiteY6" fmla="*/ 51757 h 118863"/>
                  <a:gd name="connsiteX7" fmla="*/ 16445 w 178162"/>
                  <a:gd name="connsiteY7" fmla="*/ 96 h 118863"/>
                  <a:gd name="connsiteX0" fmla="*/ 16445 w 142993"/>
                  <a:gd name="connsiteY0" fmla="*/ 96 h 119028"/>
                  <a:gd name="connsiteX1" fmla="*/ 31076 w 142993"/>
                  <a:gd name="connsiteY1" fmla="*/ 65933 h 119028"/>
                  <a:gd name="connsiteX2" fmla="*/ 1815 w 142993"/>
                  <a:gd name="connsiteY2" fmla="*/ 117139 h 119028"/>
                  <a:gd name="connsiteX3" fmla="*/ 93153 w 142993"/>
                  <a:gd name="connsiteY3" fmla="*/ 107061 h 119028"/>
                  <a:gd name="connsiteX4" fmla="*/ 141640 w 142993"/>
                  <a:gd name="connsiteY4" fmla="*/ 98129 h 119028"/>
                  <a:gd name="connsiteX5" fmla="*/ 106095 w 142993"/>
                  <a:gd name="connsiteY5" fmla="*/ 79762 h 119028"/>
                  <a:gd name="connsiteX6" fmla="*/ 61521 w 142993"/>
                  <a:gd name="connsiteY6" fmla="*/ 51757 h 119028"/>
                  <a:gd name="connsiteX7" fmla="*/ 16445 w 142993"/>
                  <a:gd name="connsiteY7" fmla="*/ 96 h 119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993" h="119028">
                    <a:moveTo>
                      <a:pt x="16445" y="96"/>
                    </a:moveTo>
                    <a:cubicBezTo>
                      <a:pt x="11371" y="2459"/>
                      <a:pt x="33514" y="46426"/>
                      <a:pt x="31076" y="65933"/>
                    </a:cubicBezTo>
                    <a:cubicBezTo>
                      <a:pt x="28638" y="85440"/>
                      <a:pt x="-8531" y="110284"/>
                      <a:pt x="1815" y="117139"/>
                    </a:cubicBezTo>
                    <a:cubicBezTo>
                      <a:pt x="12161" y="123994"/>
                      <a:pt x="69849" y="110229"/>
                      <a:pt x="93153" y="107061"/>
                    </a:cubicBezTo>
                    <a:cubicBezTo>
                      <a:pt x="116457" y="103893"/>
                      <a:pt x="150175" y="104225"/>
                      <a:pt x="141640" y="98129"/>
                    </a:cubicBezTo>
                    <a:cubicBezTo>
                      <a:pt x="133105" y="92033"/>
                      <a:pt x="119448" y="87491"/>
                      <a:pt x="106095" y="79762"/>
                    </a:cubicBezTo>
                    <a:cubicBezTo>
                      <a:pt x="92742" y="72033"/>
                      <a:pt x="73713" y="63949"/>
                      <a:pt x="61521" y="51757"/>
                    </a:cubicBezTo>
                    <a:cubicBezTo>
                      <a:pt x="49329" y="39565"/>
                      <a:pt x="21519" y="-2267"/>
                      <a:pt x="16445" y="96"/>
                    </a:cubicBezTo>
                    <a:close/>
                  </a:path>
                </a:pathLst>
              </a:custGeom>
              <a:gradFill>
                <a:gsLst>
                  <a:gs pos="51000">
                    <a:schemeClr val="bg1">
                      <a:lumMod val="85000"/>
                    </a:schemeClr>
                  </a:gs>
                  <a:gs pos="9000">
                    <a:schemeClr val="bg1">
                      <a:lumMod val="75000"/>
                    </a:schemeClr>
                  </a:gs>
                  <a:gs pos="83000">
                    <a:schemeClr val="bg1">
                      <a:lumMod val="50000"/>
                    </a:schemeClr>
                  </a:gs>
                </a:gsLst>
                <a:lin ang="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92" name="Freeform 291"/>
              <p:cNvSpPr/>
              <p:nvPr/>
            </p:nvSpPr>
            <p:spPr bwMode="auto">
              <a:xfrm rot="6538048">
                <a:off x="3547693" y="1453761"/>
                <a:ext cx="347299" cy="751790"/>
              </a:xfrm>
              <a:custGeom>
                <a:avLst/>
                <a:gdLst>
                  <a:gd name="connsiteX0" fmla="*/ 18981 w 182219"/>
                  <a:gd name="connsiteY0" fmla="*/ 23 h 119237"/>
                  <a:gd name="connsiteX1" fmla="*/ 33612 w 182219"/>
                  <a:gd name="connsiteY1" fmla="*/ 65860 h 119237"/>
                  <a:gd name="connsiteX2" fmla="*/ 4351 w 182219"/>
                  <a:gd name="connsiteY2" fmla="*/ 117066 h 119237"/>
                  <a:gd name="connsiteX3" fmla="*/ 143340 w 182219"/>
                  <a:gd name="connsiteY3" fmla="*/ 109751 h 119237"/>
                  <a:gd name="connsiteX4" fmla="*/ 179916 w 182219"/>
                  <a:gd name="connsiteY4" fmla="*/ 109751 h 119237"/>
                  <a:gd name="connsiteX5" fmla="*/ 92133 w 182219"/>
                  <a:gd name="connsiteY5" fmla="*/ 73175 h 119237"/>
                  <a:gd name="connsiteX6" fmla="*/ 18981 w 182219"/>
                  <a:gd name="connsiteY6" fmla="*/ 23 h 119237"/>
                  <a:gd name="connsiteX0" fmla="*/ 53321 w 182652"/>
                  <a:gd name="connsiteY0" fmla="*/ 36 h 98353"/>
                  <a:gd name="connsiteX1" fmla="*/ 34045 w 182652"/>
                  <a:gd name="connsiteY1" fmla="*/ 44976 h 98353"/>
                  <a:gd name="connsiteX2" fmla="*/ 4784 w 182652"/>
                  <a:gd name="connsiteY2" fmla="*/ 96182 h 98353"/>
                  <a:gd name="connsiteX3" fmla="*/ 143773 w 182652"/>
                  <a:gd name="connsiteY3" fmla="*/ 88867 h 98353"/>
                  <a:gd name="connsiteX4" fmla="*/ 180349 w 182652"/>
                  <a:gd name="connsiteY4" fmla="*/ 88867 h 98353"/>
                  <a:gd name="connsiteX5" fmla="*/ 92566 w 182652"/>
                  <a:gd name="connsiteY5" fmla="*/ 52291 h 98353"/>
                  <a:gd name="connsiteX6" fmla="*/ 53321 w 182652"/>
                  <a:gd name="connsiteY6" fmla="*/ 36 h 98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652" h="98353">
                    <a:moveTo>
                      <a:pt x="53321" y="36"/>
                    </a:moveTo>
                    <a:cubicBezTo>
                      <a:pt x="43568" y="-1183"/>
                      <a:pt x="42134" y="28952"/>
                      <a:pt x="34045" y="44976"/>
                    </a:cubicBezTo>
                    <a:cubicBezTo>
                      <a:pt x="25956" y="61000"/>
                      <a:pt x="-13504" y="88867"/>
                      <a:pt x="4784" y="96182"/>
                    </a:cubicBezTo>
                    <a:cubicBezTo>
                      <a:pt x="23072" y="103497"/>
                      <a:pt x="114512" y="90086"/>
                      <a:pt x="143773" y="88867"/>
                    </a:cubicBezTo>
                    <a:cubicBezTo>
                      <a:pt x="173034" y="87648"/>
                      <a:pt x="188884" y="94963"/>
                      <a:pt x="180349" y="88867"/>
                    </a:cubicBezTo>
                    <a:cubicBezTo>
                      <a:pt x="171814" y="82771"/>
                      <a:pt x="113737" y="67096"/>
                      <a:pt x="92566" y="52291"/>
                    </a:cubicBezTo>
                    <a:cubicBezTo>
                      <a:pt x="71395" y="37486"/>
                      <a:pt x="63074" y="1255"/>
                      <a:pt x="53321" y="36"/>
                    </a:cubicBezTo>
                    <a:close/>
                  </a:path>
                </a:pathLst>
              </a:custGeom>
              <a:gradFill>
                <a:gsLst>
                  <a:gs pos="51000">
                    <a:schemeClr val="bg1">
                      <a:lumMod val="85000"/>
                    </a:schemeClr>
                  </a:gs>
                  <a:gs pos="9000">
                    <a:schemeClr val="bg1">
                      <a:lumMod val="75000"/>
                    </a:schemeClr>
                  </a:gs>
                  <a:gs pos="83000">
                    <a:schemeClr val="bg1">
                      <a:lumMod val="50000"/>
                    </a:schemeClr>
                  </a:gs>
                </a:gsLst>
                <a:lin ang="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80" name="Group 279"/>
            <p:cNvGrpSpPr/>
            <p:nvPr/>
          </p:nvGrpSpPr>
          <p:grpSpPr>
            <a:xfrm>
              <a:off x="2670878" y="1143746"/>
              <a:ext cx="1233345" cy="322589"/>
              <a:chOff x="2426309" y="3112450"/>
              <a:chExt cx="1233345" cy="322589"/>
            </a:xfrm>
          </p:grpSpPr>
          <p:sp>
            <p:nvSpPr>
              <p:cNvPr id="284" name="Rectangle 283"/>
              <p:cNvSpPr/>
              <p:nvPr/>
            </p:nvSpPr>
            <p:spPr>
              <a:xfrm>
                <a:off x="3056604" y="3112450"/>
                <a:ext cx="603050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smtClean="0">
                    <a:ln w="11430"/>
                    <a:solidFill>
                      <a:srgbClr val="0099CC"/>
                    </a:solidFill>
                    <a:latin typeface="+mn-lt"/>
                  </a:rPr>
                  <a:t>Bicep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285" name="Straight Arrow Connector 284"/>
              <p:cNvCxnSpPr>
                <a:endCxn id="298" idx="2"/>
              </p:cNvCxnSpPr>
              <p:nvPr/>
            </p:nvCxnSpPr>
            <p:spPr bwMode="auto">
              <a:xfrm flipH="1">
                <a:off x="2426309" y="3350496"/>
                <a:ext cx="607010" cy="84543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281" name="Group 280"/>
            <p:cNvGrpSpPr/>
            <p:nvPr/>
          </p:nvGrpSpPr>
          <p:grpSpPr>
            <a:xfrm>
              <a:off x="2532436" y="2214400"/>
              <a:ext cx="1445149" cy="276999"/>
              <a:chOff x="2045138" y="3486793"/>
              <a:chExt cx="1445149" cy="276999"/>
            </a:xfrm>
          </p:grpSpPr>
          <p:sp>
            <p:nvSpPr>
              <p:cNvPr id="282" name="Rectangle 281"/>
              <p:cNvSpPr/>
              <p:nvPr/>
            </p:nvSpPr>
            <p:spPr>
              <a:xfrm>
                <a:off x="2544197" y="3486793"/>
                <a:ext cx="946090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err="1" smtClean="0">
                    <a:ln w="11430"/>
                    <a:solidFill>
                      <a:srgbClr val="0099CC"/>
                    </a:solidFill>
                    <a:latin typeface="+mn-lt"/>
                  </a:rPr>
                  <a:t>Quadricep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283" name="Straight Arrow Connector 282"/>
              <p:cNvCxnSpPr>
                <a:stCxn id="282" idx="1"/>
              </p:cNvCxnSpPr>
              <p:nvPr/>
            </p:nvCxnSpPr>
            <p:spPr bwMode="auto">
              <a:xfrm flipH="1" flipV="1">
                <a:off x="2045138" y="3524968"/>
                <a:ext cx="499059" cy="10032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</p:grpSp>
      <p:grpSp>
        <p:nvGrpSpPr>
          <p:cNvPr id="306" name="Group 305"/>
          <p:cNvGrpSpPr/>
          <p:nvPr/>
        </p:nvGrpSpPr>
        <p:grpSpPr>
          <a:xfrm>
            <a:off x="1929056" y="3153888"/>
            <a:ext cx="1134362" cy="612857"/>
            <a:chOff x="1899557" y="4660643"/>
            <a:chExt cx="1134362" cy="612857"/>
          </a:xfrm>
        </p:grpSpPr>
        <p:sp>
          <p:nvSpPr>
            <p:cNvPr id="307" name="Rectangle 306"/>
            <p:cNvSpPr/>
            <p:nvPr/>
          </p:nvSpPr>
          <p:spPr>
            <a:xfrm>
              <a:off x="2024585" y="4660643"/>
              <a:ext cx="1009334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Connective tissue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308" name="Straight Arrow Connector 307"/>
            <p:cNvCxnSpPr/>
            <p:nvPr/>
          </p:nvCxnSpPr>
          <p:spPr bwMode="auto">
            <a:xfrm flipH="1">
              <a:off x="1899557" y="5070410"/>
              <a:ext cx="195564" cy="20309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309" name="Group 308"/>
          <p:cNvGrpSpPr/>
          <p:nvPr/>
        </p:nvGrpSpPr>
        <p:grpSpPr>
          <a:xfrm>
            <a:off x="879160" y="5647137"/>
            <a:ext cx="2972760" cy="394679"/>
            <a:chOff x="1463483" y="5434562"/>
            <a:chExt cx="2972760" cy="394679"/>
          </a:xfrm>
        </p:grpSpPr>
        <p:grpSp>
          <p:nvGrpSpPr>
            <p:cNvPr id="310" name="Group 309"/>
            <p:cNvGrpSpPr/>
            <p:nvPr/>
          </p:nvGrpSpPr>
          <p:grpSpPr>
            <a:xfrm>
              <a:off x="2260718" y="5457808"/>
              <a:ext cx="149886" cy="344829"/>
              <a:chOff x="4615142" y="3707964"/>
              <a:chExt cx="149886" cy="344829"/>
            </a:xfrm>
          </p:grpSpPr>
          <p:cxnSp>
            <p:nvCxnSpPr>
              <p:cNvPr id="388" name="Straight Connector 387"/>
              <p:cNvCxnSpPr/>
              <p:nvPr/>
            </p:nvCxnSpPr>
            <p:spPr bwMode="auto">
              <a:xfrm>
                <a:off x="4655259" y="3740128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9" name="Straight Connector 388"/>
              <p:cNvCxnSpPr/>
              <p:nvPr/>
            </p:nvCxnSpPr>
            <p:spPr bwMode="auto">
              <a:xfrm>
                <a:off x="4628410" y="3781826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0" name="Straight Connector 389"/>
              <p:cNvCxnSpPr/>
              <p:nvPr/>
            </p:nvCxnSpPr>
            <p:spPr bwMode="auto">
              <a:xfrm>
                <a:off x="4615142" y="382997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1" name="Straight Connector 390"/>
              <p:cNvCxnSpPr/>
              <p:nvPr/>
            </p:nvCxnSpPr>
            <p:spPr bwMode="auto">
              <a:xfrm>
                <a:off x="4615142" y="387275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2" name="Straight Connector 391"/>
              <p:cNvCxnSpPr/>
              <p:nvPr/>
            </p:nvCxnSpPr>
            <p:spPr bwMode="auto">
              <a:xfrm>
                <a:off x="4619669" y="3916759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3" name="Straight Connector 392"/>
              <p:cNvCxnSpPr/>
              <p:nvPr/>
            </p:nvCxnSpPr>
            <p:spPr bwMode="auto">
              <a:xfrm>
                <a:off x="4632937" y="395845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4" name="Straight Connector 393"/>
              <p:cNvCxnSpPr/>
              <p:nvPr/>
            </p:nvCxnSpPr>
            <p:spPr bwMode="auto">
              <a:xfrm>
                <a:off x="4644098" y="3990335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5" name="Straight Connector 394"/>
              <p:cNvCxnSpPr/>
              <p:nvPr/>
            </p:nvCxnSpPr>
            <p:spPr bwMode="auto">
              <a:xfrm>
                <a:off x="4663999" y="402127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6" name="Straight Connector 395"/>
              <p:cNvCxnSpPr/>
              <p:nvPr/>
            </p:nvCxnSpPr>
            <p:spPr bwMode="auto">
              <a:xfrm>
                <a:off x="4688381" y="4052793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7" name="Straight Connector 396"/>
              <p:cNvCxnSpPr/>
              <p:nvPr/>
            </p:nvCxnSpPr>
            <p:spPr bwMode="auto">
              <a:xfrm>
                <a:off x="4681088" y="3707964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11" name="Group 310"/>
            <p:cNvGrpSpPr/>
            <p:nvPr/>
          </p:nvGrpSpPr>
          <p:grpSpPr>
            <a:xfrm>
              <a:off x="3197183" y="5462349"/>
              <a:ext cx="149886" cy="344829"/>
              <a:chOff x="4615142" y="3707964"/>
              <a:chExt cx="149886" cy="344829"/>
            </a:xfrm>
          </p:grpSpPr>
          <p:cxnSp>
            <p:nvCxnSpPr>
              <p:cNvPr id="378" name="Straight Connector 377"/>
              <p:cNvCxnSpPr/>
              <p:nvPr/>
            </p:nvCxnSpPr>
            <p:spPr bwMode="auto">
              <a:xfrm>
                <a:off x="4655259" y="3740128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9" name="Straight Connector 378"/>
              <p:cNvCxnSpPr/>
              <p:nvPr/>
            </p:nvCxnSpPr>
            <p:spPr bwMode="auto">
              <a:xfrm>
                <a:off x="4628410" y="3781826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0" name="Straight Connector 379"/>
              <p:cNvCxnSpPr/>
              <p:nvPr/>
            </p:nvCxnSpPr>
            <p:spPr bwMode="auto">
              <a:xfrm>
                <a:off x="4615142" y="382997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1" name="Straight Connector 380"/>
              <p:cNvCxnSpPr/>
              <p:nvPr/>
            </p:nvCxnSpPr>
            <p:spPr bwMode="auto">
              <a:xfrm>
                <a:off x="4615142" y="387275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2" name="Straight Connector 381"/>
              <p:cNvCxnSpPr/>
              <p:nvPr/>
            </p:nvCxnSpPr>
            <p:spPr bwMode="auto">
              <a:xfrm>
                <a:off x="4619669" y="3916759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3" name="Straight Connector 382"/>
              <p:cNvCxnSpPr/>
              <p:nvPr/>
            </p:nvCxnSpPr>
            <p:spPr bwMode="auto">
              <a:xfrm>
                <a:off x="4632937" y="395845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4" name="Straight Connector 383"/>
              <p:cNvCxnSpPr/>
              <p:nvPr/>
            </p:nvCxnSpPr>
            <p:spPr bwMode="auto">
              <a:xfrm>
                <a:off x="4644098" y="3990335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5" name="Straight Connector 384"/>
              <p:cNvCxnSpPr/>
              <p:nvPr/>
            </p:nvCxnSpPr>
            <p:spPr bwMode="auto">
              <a:xfrm>
                <a:off x="4663999" y="402127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6" name="Straight Connector 385"/>
              <p:cNvCxnSpPr/>
              <p:nvPr/>
            </p:nvCxnSpPr>
            <p:spPr bwMode="auto">
              <a:xfrm>
                <a:off x="4688381" y="4052793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7" name="Straight Connector 386"/>
              <p:cNvCxnSpPr/>
              <p:nvPr/>
            </p:nvCxnSpPr>
            <p:spPr bwMode="auto">
              <a:xfrm>
                <a:off x="4681088" y="3707964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12" name="Group 311"/>
            <p:cNvGrpSpPr/>
            <p:nvPr/>
          </p:nvGrpSpPr>
          <p:grpSpPr>
            <a:xfrm>
              <a:off x="3537979" y="5460745"/>
              <a:ext cx="423595" cy="344829"/>
              <a:chOff x="5905984" y="3706374"/>
              <a:chExt cx="423595" cy="344829"/>
            </a:xfrm>
          </p:grpSpPr>
          <p:cxnSp>
            <p:nvCxnSpPr>
              <p:cNvPr id="368" name="Straight Connector 367"/>
              <p:cNvCxnSpPr/>
              <p:nvPr/>
            </p:nvCxnSpPr>
            <p:spPr bwMode="auto">
              <a:xfrm>
                <a:off x="5941650" y="3738538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9" name="Straight Connector 368"/>
              <p:cNvCxnSpPr/>
              <p:nvPr/>
            </p:nvCxnSpPr>
            <p:spPr bwMode="auto">
              <a:xfrm>
                <a:off x="5923816" y="3780237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0" name="Straight Connector 369"/>
              <p:cNvCxnSpPr/>
              <p:nvPr/>
            </p:nvCxnSpPr>
            <p:spPr bwMode="auto">
              <a:xfrm>
                <a:off x="5905984" y="3828388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1" name="Straight Connector 370"/>
              <p:cNvCxnSpPr/>
              <p:nvPr/>
            </p:nvCxnSpPr>
            <p:spPr bwMode="auto">
              <a:xfrm>
                <a:off x="5905984" y="3871167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2" name="Straight Connector 371"/>
              <p:cNvCxnSpPr/>
              <p:nvPr/>
            </p:nvCxnSpPr>
            <p:spPr bwMode="auto">
              <a:xfrm>
                <a:off x="5905984" y="3915169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3" name="Straight Connector 372"/>
              <p:cNvCxnSpPr/>
              <p:nvPr/>
            </p:nvCxnSpPr>
            <p:spPr bwMode="auto">
              <a:xfrm>
                <a:off x="5923816" y="3956868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4" name="Straight Connector 373"/>
              <p:cNvCxnSpPr/>
              <p:nvPr/>
            </p:nvCxnSpPr>
            <p:spPr bwMode="auto">
              <a:xfrm>
                <a:off x="5932733" y="3988745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5" name="Straight Connector 374"/>
              <p:cNvCxnSpPr/>
              <p:nvPr/>
            </p:nvCxnSpPr>
            <p:spPr bwMode="auto">
              <a:xfrm>
                <a:off x="5959483" y="4019687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6" name="Straight Connector 375"/>
              <p:cNvCxnSpPr/>
              <p:nvPr/>
            </p:nvCxnSpPr>
            <p:spPr bwMode="auto">
              <a:xfrm>
                <a:off x="6005196" y="4051203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7" name="Straight Connector 376"/>
              <p:cNvCxnSpPr/>
              <p:nvPr/>
            </p:nvCxnSpPr>
            <p:spPr bwMode="auto">
              <a:xfrm>
                <a:off x="5974331" y="3706374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13" name="Straight Connector 312"/>
            <p:cNvCxnSpPr/>
            <p:nvPr/>
          </p:nvCxnSpPr>
          <p:spPr bwMode="auto">
            <a:xfrm>
              <a:off x="2645834" y="5491879"/>
              <a:ext cx="324383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4" name="Straight Connector 313"/>
            <p:cNvCxnSpPr/>
            <p:nvPr/>
          </p:nvCxnSpPr>
          <p:spPr bwMode="auto">
            <a:xfrm>
              <a:off x="2628000" y="5533577"/>
              <a:ext cx="324383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/>
            <p:nvPr/>
          </p:nvCxnSpPr>
          <p:spPr bwMode="auto">
            <a:xfrm>
              <a:off x="2610167" y="5581728"/>
              <a:ext cx="324383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6" name="Straight Connector 315"/>
            <p:cNvCxnSpPr/>
            <p:nvPr/>
          </p:nvCxnSpPr>
          <p:spPr bwMode="auto">
            <a:xfrm>
              <a:off x="2610167" y="5624508"/>
              <a:ext cx="324383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7" name="Straight Connector 316"/>
            <p:cNvCxnSpPr/>
            <p:nvPr/>
          </p:nvCxnSpPr>
          <p:spPr bwMode="auto">
            <a:xfrm>
              <a:off x="2610167" y="5668510"/>
              <a:ext cx="324383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8" name="Straight Connector 317"/>
            <p:cNvCxnSpPr/>
            <p:nvPr/>
          </p:nvCxnSpPr>
          <p:spPr bwMode="auto">
            <a:xfrm>
              <a:off x="2628000" y="5710208"/>
              <a:ext cx="324383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9" name="Straight Connector 318"/>
            <p:cNvCxnSpPr/>
            <p:nvPr/>
          </p:nvCxnSpPr>
          <p:spPr bwMode="auto">
            <a:xfrm>
              <a:off x="2636917" y="5742086"/>
              <a:ext cx="324383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0" name="Straight Connector 319"/>
            <p:cNvCxnSpPr/>
            <p:nvPr/>
          </p:nvCxnSpPr>
          <p:spPr bwMode="auto">
            <a:xfrm>
              <a:off x="2663667" y="5773028"/>
              <a:ext cx="324383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/>
            <p:nvPr/>
          </p:nvCxnSpPr>
          <p:spPr bwMode="auto">
            <a:xfrm>
              <a:off x="2709379" y="5804544"/>
              <a:ext cx="324383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2" name="Straight Connector 321"/>
            <p:cNvCxnSpPr/>
            <p:nvPr/>
          </p:nvCxnSpPr>
          <p:spPr bwMode="auto">
            <a:xfrm>
              <a:off x="2678514" y="5459715"/>
              <a:ext cx="324383" cy="0"/>
            </a:xfrm>
            <a:prstGeom prst="line">
              <a:avLst/>
            </a:prstGeom>
            <a:solidFill>
              <a:schemeClr val="accent1"/>
            </a:solidFill>
            <a:ln w="19050" cap="flat" cmpd="dbl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23" name="Group 322"/>
            <p:cNvGrpSpPr/>
            <p:nvPr/>
          </p:nvGrpSpPr>
          <p:grpSpPr>
            <a:xfrm>
              <a:off x="1709943" y="5459715"/>
              <a:ext cx="423594" cy="344829"/>
              <a:chOff x="4077948" y="3705344"/>
              <a:chExt cx="423594" cy="344829"/>
            </a:xfrm>
          </p:grpSpPr>
          <p:cxnSp>
            <p:nvCxnSpPr>
              <p:cNvPr id="358" name="Straight Connector 357"/>
              <p:cNvCxnSpPr/>
              <p:nvPr/>
            </p:nvCxnSpPr>
            <p:spPr bwMode="auto">
              <a:xfrm>
                <a:off x="4113614" y="3737508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9" name="Straight Connector 358"/>
              <p:cNvCxnSpPr/>
              <p:nvPr/>
            </p:nvCxnSpPr>
            <p:spPr bwMode="auto">
              <a:xfrm>
                <a:off x="4095780" y="3779206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0" name="Straight Connector 359"/>
              <p:cNvCxnSpPr/>
              <p:nvPr/>
            </p:nvCxnSpPr>
            <p:spPr bwMode="auto">
              <a:xfrm>
                <a:off x="4077948" y="3827357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1" name="Straight Connector 360"/>
              <p:cNvCxnSpPr/>
              <p:nvPr/>
            </p:nvCxnSpPr>
            <p:spPr bwMode="auto">
              <a:xfrm>
                <a:off x="4077948" y="3870137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2" name="Straight Connector 361"/>
              <p:cNvCxnSpPr/>
              <p:nvPr/>
            </p:nvCxnSpPr>
            <p:spPr bwMode="auto">
              <a:xfrm>
                <a:off x="4077948" y="3914139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3" name="Straight Connector 362"/>
              <p:cNvCxnSpPr/>
              <p:nvPr/>
            </p:nvCxnSpPr>
            <p:spPr bwMode="auto">
              <a:xfrm>
                <a:off x="4095780" y="3955837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4" name="Straight Connector 363"/>
              <p:cNvCxnSpPr/>
              <p:nvPr/>
            </p:nvCxnSpPr>
            <p:spPr bwMode="auto">
              <a:xfrm>
                <a:off x="4104697" y="3987715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5" name="Straight Connector 364"/>
              <p:cNvCxnSpPr/>
              <p:nvPr/>
            </p:nvCxnSpPr>
            <p:spPr bwMode="auto">
              <a:xfrm>
                <a:off x="4131447" y="4018657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6" name="Straight Connector 365"/>
              <p:cNvCxnSpPr/>
              <p:nvPr/>
            </p:nvCxnSpPr>
            <p:spPr bwMode="auto">
              <a:xfrm>
                <a:off x="4177159" y="4050173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7" name="Straight Connector 366"/>
              <p:cNvCxnSpPr/>
              <p:nvPr/>
            </p:nvCxnSpPr>
            <p:spPr bwMode="auto">
              <a:xfrm>
                <a:off x="4146295" y="3705344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24" name="Can 323"/>
            <p:cNvSpPr/>
            <p:nvPr/>
          </p:nvSpPr>
          <p:spPr bwMode="auto">
            <a:xfrm rot="5400000">
              <a:off x="2752523" y="4145522"/>
              <a:ext cx="394679" cy="2972760"/>
            </a:xfrm>
            <a:prstGeom prst="can">
              <a:avLst>
                <a:gd name="adj" fmla="val 64405"/>
              </a:avLst>
            </a:prstGeom>
            <a:gradFill flip="none" rotWithShape="1">
              <a:gsLst>
                <a:gs pos="58000">
                  <a:srgbClr val="FFCC99">
                    <a:alpha val="80000"/>
                  </a:srgbClr>
                </a:gs>
                <a:gs pos="40000">
                  <a:srgbClr val="FFCC99">
                    <a:alpha val="80000"/>
                  </a:srgbClr>
                </a:gs>
                <a:gs pos="9000">
                  <a:srgbClr val="CC6600">
                    <a:alpha val="80000"/>
                  </a:srgbClr>
                </a:gs>
                <a:gs pos="95000">
                  <a:srgbClr val="CC6600">
                    <a:alpha val="80000"/>
                  </a:srgbClr>
                </a:gs>
              </a:gsLst>
              <a:lin ang="0" scaled="1"/>
              <a:tileRect/>
            </a:gradFill>
            <a:ln w="9525" cap="flat" cmpd="sng" algn="ctr">
              <a:solidFill>
                <a:srgbClr val="CC6600">
                  <a:alpha val="72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unset" dir="t"/>
            </a:scene3d>
            <a:sp3d prstMaterial="flat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325" name="Group 324"/>
            <p:cNvGrpSpPr/>
            <p:nvPr/>
          </p:nvGrpSpPr>
          <p:grpSpPr>
            <a:xfrm>
              <a:off x="2729343" y="5459452"/>
              <a:ext cx="149886" cy="344829"/>
              <a:chOff x="4615142" y="3707964"/>
              <a:chExt cx="149886" cy="344829"/>
            </a:xfrm>
          </p:grpSpPr>
          <p:cxnSp>
            <p:nvCxnSpPr>
              <p:cNvPr id="348" name="Straight Connector 347"/>
              <p:cNvCxnSpPr/>
              <p:nvPr/>
            </p:nvCxnSpPr>
            <p:spPr bwMode="auto">
              <a:xfrm>
                <a:off x="4655259" y="3740128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9" name="Straight Connector 348"/>
              <p:cNvCxnSpPr/>
              <p:nvPr/>
            </p:nvCxnSpPr>
            <p:spPr bwMode="auto">
              <a:xfrm>
                <a:off x="4628410" y="3781826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0" name="Straight Connector 349"/>
              <p:cNvCxnSpPr/>
              <p:nvPr/>
            </p:nvCxnSpPr>
            <p:spPr bwMode="auto">
              <a:xfrm>
                <a:off x="4615142" y="382997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1" name="Straight Connector 350"/>
              <p:cNvCxnSpPr/>
              <p:nvPr/>
            </p:nvCxnSpPr>
            <p:spPr bwMode="auto">
              <a:xfrm>
                <a:off x="4615142" y="387275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2" name="Straight Connector 351"/>
              <p:cNvCxnSpPr/>
              <p:nvPr/>
            </p:nvCxnSpPr>
            <p:spPr bwMode="auto">
              <a:xfrm>
                <a:off x="4619669" y="3916759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3" name="Straight Connector 352"/>
              <p:cNvCxnSpPr/>
              <p:nvPr/>
            </p:nvCxnSpPr>
            <p:spPr bwMode="auto">
              <a:xfrm>
                <a:off x="4632937" y="395845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4" name="Straight Connector 353"/>
              <p:cNvCxnSpPr/>
              <p:nvPr/>
            </p:nvCxnSpPr>
            <p:spPr bwMode="auto">
              <a:xfrm>
                <a:off x="4644098" y="3990335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5" name="Straight Connector 354"/>
              <p:cNvCxnSpPr/>
              <p:nvPr/>
            </p:nvCxnSpPr>
            <p:spPr bwMode="auto">
              <a:xfrm>
                <a:off x="4663999" y="402127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6" name="Straight Connector 355"/>
              <p:cNvCxnSpPr/>
              <p:nvPr/>
            </p:nvCxnSpPr>
            <p:spPr bwMode="auto">
              <a:xfrm>
                <a:off x="4688381" y="4052793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7" name="Straight Connector 356"/>
              <p:cNvCxnSpPr/>
              <p:nvPr/>
            </p:nvCxnSpPr>
            <p:spPr bwMode="auto">
              <a:xfrm>
                <a:off x="4681088" y="3707964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26" name="Group 325"/>
            <p:cNvGrpSpPr/>
            <p:nvPr/>
          </p:nvGrpSpPr>
          <p:grpSpPr>
            <a:xfrm>
              <a:off x="3655969" y="5462349"/>
              <a:ext cx="149886" cy="344829"/>
              <a:chOff x="4615142" y="3707964"/>
              <a:chExt cx="149886" cy="344829"/>
            </a:xfrm>
          </p:grpSpPr>
          <p:cxnSp>
            <p:nvCxnSpPr>
              <p:cNvPr id="338" name="Straight Connector 337"/>
              <p:cNvCxnSpPr/>
              <p:nvPr/>
            </p:nvCxnSpPr>
            <p:spPr bwMode="auto">
              <a:xfrm>
                <a:off x="4655259" y="3740128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9" name="Straight Connector 338"/>
              <p:cNvCxnSpPr/>
              <p:nvPr/>
            </p:nvCxnSpPr>
            <p:spPr bwMode="auto">
              <a:xfrm>
                <a:off x="4628410" y="3781826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0" name="Straight Connector 339"/>
              <p:cNvCxnSpPr/>
              <p:nvPr/>
            </p:nvCxnSpPr>
            <p:spPr bwMode="auto">
              <a:xfrm>
                <a:off x="4615142" y="382997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1" name="Straight Connector 340"/>
              <p:cNvCxnSpPr/>
              <p:nvPr/>
            </p:nvCxnSpPr>
            <p:spPr bwMode="auto">
              <a:xfrm>
                <a:off x="4615142" y="387275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2" name="Straight Connector 341"/>
              <p:cNvCxnSpPr/>
              <p:nvPr/>
            </p:nvCxnSpPr>
            <p:spPr bwMode="auto">
              <a:xfrm>
                <a:off x="4619669" y="3916759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3" name="Straight Connector 342"/>
              <p:cNvCxnSpPr/>
              <p:nvPr/>
            </p:nvCxnSpPr>
            <p:spPr bwMode="auto">
              <a:xfrm>
                <a:off x="4632937" y="395845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4" name="Straight Connector 343"/>
              <p:cNvCxnSpPr/>
              <p:nvPr/>
            </p:nvCxnSpPr>
            <p:spPr bwMode="auto">
              <a:xfrm>
                <a:off x="4644098" y="3990335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5" name="Straight Connector 344"/>
              <p:cNvCxnSpPr/>
              <p:nvPr/>
            </p:nvCxnSpPr>
            <p:spPr bwMode="auto">
              <a:xfrm>
                <a:off x="4663999" y="402127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6" name="Straight Connector 345"/>
              <p:cNvCxnSpPr/>
              <p:nvPr/>
            </p:nvCxnSpPr>
            <p:spPr bwMode="auto">
              <a:xfrm>
                <a:off x="4688381" y="4052793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7" name="Straight Connector 346"/>
              <p:cNvCxnSpPr/>
              <p:nvPr/>
            </p:nvCxnSpPr>
            <p:spPr bwMode="auto">
              <a:xfrm>
                <a:off x="4681088" y="3707964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27" name="Group 326"/>
            <p:cNvGrpSpPr/>
            <p:nvPr/>
          </p:nvGrpSpPr>
          <p:grpSpPr>
            <a:xfrm>
              <a:off x="1830374" y="5462349"/>
              <a:ext cx="149886" cy="344829"/>
              <a:chOff x="4615142" y="3707964"/>
              <a:chExt cx="149886" cy="344829"/>
            </a:xfrm>
          </p:grpSpPr>
          <p:cxnSp>
            <p:nvCxnSpPr>
              <p:cNvPr id="328" name="Straight Connector 327"/>
              <p:cNvCxnSpPr/>
              <p:nvPr/>
            </p:nvCxnSpPr>
            <p:spPr bwMode="auto">
              <a:xfrm>
                <a:off x="4655259" y="3740128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9" name="Straight Connector 328"/>
              <p:cNvCxnSpPr/>
              <p:nvPr/>
            </p:nvCxnSpPr>
            <p:spPr bwMode="auto">
              <a:xfrm>
                <a:off x="4628410" y="3781826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0" name="Straight Connector 329"/>
              <p:cNvCxnSpPr/>
              <p:nvPr/>
            </p:nvCxnSpPr>
            <p:spPr bwMode="auto">
              <a:xfrm>
                <a:off x="4615142" y="382997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1" name="Straight Connector 330"/>
              <p:cNvCxnSpPr/>
              <p:nvPr/>
            </p:nvCxnSpPr>
            <p:spPr bwMode="auto">
              <a:xfrm>
                <a:off x="4615142" y="387275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2" name="Straight Connector 331"/>
              <p:cNvCxnSpPr/>
              <p:nvPr/>
            </p:nvCxnSpPr>
            <p:spPr bwMode="auto">
              <a:xfrm>
                <a:off x="4619669" y="3916759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3" name="Straight Connector 332"/>
              <p:cNvCxnSpPr/>
              <p:nvPr/>
            </p:nvCxnSpPr>
            <p:spPr bwMode="auto">
              <a:xfrm>
                <a:off x="4632937" y="395845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4" name="Straight Connector 333"/>
              <p:cNvCxnSpPr/>
              <p:nvPr/>
            </p:nvCxnSpPr>
            <p:spPr bwMode="auto">
              <a:xfrm>
                <a:off x="4644098" y="3990335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5" name="Straight Connector 334"/>
              <p:cNvCxnSpPr/>
              <p:nvPr/>
            </p:nvCxnSpPr>
            <p:spPr bwMode="auto">
              <a:xfrm>
                <a:off x="4663999" y="4021277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6" name="Straight Connector 335"/>
              <p:cNvCxnSpPr/>
              <p:nvPr/>
            </p:nvCxnSpPr>
            <p:spPr bwMode="auto">
              <a:xfrm>
                <a:off x="4688381" y="4052793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7" name="Straight Connector 336"/>
              <p:cNvCxnSpPr/>
              <p:nvPr/>
            </p:nvCxnSpPr>
            <p:spPr bwMode="auto">
              <a:xfrm>
                <a:off x="4681088" y="3707964"/>
                <a:ext cx="76647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98" name="Rectangle 397"/>
          <p:cNvSpPr/>
          <p:nvPr/>
        </p:nvSpPr>
        <p:spPr>
          <a:xfrm>
            <a:off x="1827437" y="4871565"/>
            <a:ext cx="12506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l"/>
            </a:scene3d>
            <a:sp3d extrusionH="25400" contourW="8890" prstMaterial="flat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i="0" dirty="0" smtClean="0">
                <a:ln w="6350"/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Myofibril</a:t>
            </a:r>
            <a:endParaRPr lang="en-US" sz="2000" b="1" i="0" dirty="0">
              <a:ln w="6350"/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grpSp>
        <p:nvGrpSpPr>
          <p:cNvPr id="399" name="Group 398"/>
          <p:cNvGrpSpPr/>
          <p:nvPr/>
        </p:nvGrpSpPr>
        <p:grpSpPr>
          <a:xfrm>
            <a:off x="1656662" y="5323938"/>
            <a:ext cx="1183337" cy="317381"/>
            <a:chOff x="1656662" y="5323938"/>
            <a:chExt cx="1183337" cy="317381"/>
          </a:xfrm>
        </p:grpSpPr>
        <p:sp>
          <p:nvSpPr>
            <p:cNvPr id="400" name="Rectangle 399"/>
            <p:cNvSpPr/>
            <p:nvPr/>
          </p:nvSpPr>
          <p:spPr>
            <a:xfrm>
              <a:off x="1656662" y="5323938"/>
              <a:ext cx="118333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SARCOMERE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grpSp>
          <p:nvGrpSpPr>
            <p:cNvPr id="401" name="Group 400"/>
            <p:cNvGrpSpPr/>
            <p:nvPr/>
          </p:nvGrpSpPr>
          <p:grpSpPr>
            <a:xfrm>
              <a:off x="1800656" y="5586866"/>
              <a:ext cx="915360" cy="54453"/>
              <a:chOff x="1952931" y="5688407"/>
              <a:chExt cx="915360" cy="54453"/>
            </a:xfrm>
          </p:grpSpPr>
          <p:cxnSp>
            <p:nvCxnSpPr>
              <p:cNvPr id="402" name="Straight Connector 401"/>
              <p:cNvCxnSpPr/>
              <p:nvPr/>
            </p:nvCxnSpPr>
            <p:spPr bwMode="auto">
              <a:xfrm>
                <a:off x="1960112" y="5689611"/>
                <a:ext cx="905403" cy="0"/>
              </a:xfrm>
              <a:prstGeom prst="line">
                <a:avLst/>
              </a:prstGeom>
              <a:solidFill>
                <a:schemeClr val="accent1"/>
              </a:solidFill>
              <a:ln w="22225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3" name="Straight Connector 402"/>
              <p:cNvCxnSpPr/>
              <p:nvPr/>
            </p:nvCxnSpPr>
            <p:spPr bwMode="auto">
              <a:xfrm rot="5400000">
                <a:off x="1926150" y="5715188"/>
                <a:ext cx="53562" cy="0"/>
              </a:xfrm>
              <a:prstGeom prst="line">
                <a:avLst/>
              </a:prstGeom>
              <a:solidFill>
                <a:schemeClr val="accent1"/>
              </a:solidFill>
              <a:ln w="19050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4" name="Straight Connector 403"/>
              <p:cNvCxnSpPr/>
              <p:nvPr/>
            </p:nvCxnSpPr>
            <p:spPr bwMode="auto">
              <a:xfrm rot="5400000">
                <a:off x="2841510" y="5716079"/>
                <a:ext cx="53562" cy="0"/>
              </a:xfrm>
              <a:prstGeom prst="line">
                <a:avLst/>
              </a:prstGeom>
              <a:solidFill>
                <a:schemeClr val="accent1"/>
              </a:solidFill>
              <a:ln w="19050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405" name="Group 404"/>
          <p:cNvGrpSpPr/>
          <p:nvPr/>
        </p:nvGrpSpPr>
        <p:grpSpPr>
          <a:xfrm>
            <a:off x="1487763" y="6061598"/>
            <a:ext cx="721672" cy="297402"/>
            <a:chOff x="1487763" y="6061598"/>
            <a:chExt cx="721672" cy="297402"/>
          </a:xfrm>
        </p:grpSpPr>
        <p:sp>
          <p:nvSpPr>
            <p:cNvPr id="406" name="Rectangle 405"/>
            <p:cNvSpPr/>
            <p:nvPr/>
          </p:nvSpPr>
          <p:spPr>
            <a:xfrm>
              <a:off x="1487763" y="6082001"/>
              <a:ext cx="721672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I-BAND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grpSp>
          <p:nvGrpSpPr>
            <p:cNvPr id="407" name="Group 406"/>
            <p:cNvGrpSpPr/>
            <p:nvPr/>
          </p:nvGrpSpPr>
          <p:grpSpPr>
            <a:xfrm rot="10800000">
              <a:off x="1566225" y="6061598"/>
              <a:ext cx="558831" cy="51906"/>
              <a:chOff x="1952931" y="5689611"/>
              <a:chExt cx="915360" cy="59701"/>
            </a:xfrm>
          </p:grpSpPr>
          <p:cxnSp>
            <p:nvCxnSpPr>
              <p:cNvPr id="408" name="Straight Connector 407"/>
              <p:cNvCxnSpPr/>
              <p:nvPr/>
            </p:nvCxnSpPr>
            <p:spPr bwMode="auto">
              <a:xfrm>
                <a:off x="1960112" y="5689611"/>
                <a:ext cx="905403" cy="0"/>
              </a:xfrm>
              <a:prstGeom prst="line">
                <a:avLst/>
              </a:prstGeom>
              <a:solidFill>
                <a:schemeClr val="accent1"/>
              </a:solidFill>
              <a:ln w="22225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9" name="Straight Connector 408"/>
              <p:cNvCxnSpPr/>
              <p:nvPr/>
            </p:nvCxnSpPr>
            <p:spPr bwMode="auto">
              <a:xfrm rot="5400000">
                <a:off x="1926150" y="5721640"/>
                <a:ext cx="53562" cy="0"/>
              </a:xfrm>
              <a:prstGeom prst="line">
                <a:avLst/>
              </a:prstGeom>
              <a:solidFill>
                <a:schemeClr val="accent1"/>
              </a:solidFill>
              <a:ln w="19050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0" name="Straight Connector 409"/>
              <p:cNvCxnSpPr/>
              <p:nvPr/>
            </p:nvCxnSpPr>
            <p:spPr bwMode="auto">
              <a:xfrm rot="5400000">
                <a:off x="2841510" y="5722531"/>
                <a:ext cx="53562" cy="0"/>
              </a:xfrm>
              <a:prstGeom prst="line">
                <a:avLst/>
              </a:prstGeom>
              <a:solidFill>
                <a:schemeClr val="accent1"/>
              </a:solidFill>
              <a:ln w="19050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411" name="Group 410"/>
          <p:cNvGrpSpPr/>
          <p:nvPr/>
        </p:nvGrpSpPr>
        <p:grpSpPr>
          <a:xfrm>
            <a:off x="2821085" y="6063761"/>
            <a:ext cx="788999" cy="300653"/>
            <a:chOff x="2821085" y="6063761"/>
            <a:chExt cx="788999" cy="300653"/>
          </a:xfrm>
        </p:grpSpPr>
        <p:sp>
          <p:nvSpPr>
            <p:cNvPr id="412" name="Rectangle 411"/>
            <p:cNvSpPr/>
            <p:nvPr/>
          </p:nvSpPr>
          <p:spPr>
            <a:xfrm>
              <a:off x="2821085" y="6087415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A-BAND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grpSp>
          <p:nvGrpSpPr>
            <p:cNvPr id="413" name="Group 412"/>
            <p:cNvGrpSpPr/>
            <p:nvPr/>
          </p:nvGrpSpPr>
          <p:grpSpPr>
            <a:xfrm rot="10800000">
              <a:off x="2996796" y="6063761"/>
              <a:ext cx="379457" cy="57922"/>
              <a:chOff x="1952931" y="5689611"/>
              <a:chExt cx="915360" cy="59701"/>
            </a:xfrm>
          </p:grpSpPr>
          <p:cxnSp>
            <p:nvCxnSpPr>
              <p:cNvPr id="414" name="Straight Connector 413"/>
              <p:cNvCxnSpPr/>
              <p:nvPr/>
            </p:nvCxnSpPr>
            <p:spPr bwMode="auto">
              <a:xfrm>
                <a:off x="1960112" y="5689611"/>
                <a:ext cx="905403" cy="0"/>
              </a:xfrm>
              <a:prstGeom prst="line">
                <a:avLst/>
              </a:prstGeom>
              <a:solidFill>
                <a:schemeClr val="accent1"/>
              </a:solidFill>
              <a:ln w="22225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5" name="Straight Connector 414"/>
              <p:cNvCxnSpPr/>
              <p:nvPr/>
            </p:nvCxnSpPr>
            <p:spPr bwMode="auto">
              <a:xfrm rot="5400000">
                <a:off x="1926150" y="5721640"/>
                <a:ext cx="53562" cy="0"/>
              </a:xfrm>
              <a:prstGeom prst="line">
                <a:avLst/>
              </a:prstGeom>
              <a:solidFill>
                <a:schemeClr val="accent1"/>
              </a:solidFill>
              <a:ln w="19050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6" name="Straight Connector 415"/>
              <p:cNvCxnSpPr/>
              <p:nvPr/>
            </p:nvCxnSpPr>
            <p:spPr bwMode="auto">
              <a:xfrm rot="5400000">
                <a:off x="2841510" y="5722531"/>
                <a:ext cx="53562" cy="0"/>
              </a:xfrm>
              <a:prstGeom prst="line">
                <a:avLst/>
              </a:prstGeom>
              <a:solidFill>
                <a:schemeClr val="accent1"/>
              </a:solidFill>
              <a:ln w="19050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417" name="Group 416"/>
          <p:cNvGrpSpPr/>
          <p:nvPr/>
        </p:nvGrpSpPr>
        <p:grpSpPr>
          <a:xfrm>
            <a:off x="972338" y="5324872"/>
            <a:ext cx="774571" cy="322265"/>
            <a:chOff x="972338" y="5324872"/>
            <a:chExt cx="774571" cy="322265"/>
          </a:xfrm>
        </p:grpSpPr>
        <p:sp>
          <p:nvSpPr>
            <p:cNvPr id="418" name="Rectangle 417"/>
            <p:cNvSpPr/>
            <p:nvPr/>
          </p:nvSpPr>
          <p:spPr>
            <a:xfrm>
              <a:off x="972338" y="5324872"/>
              <a:ext cx="774571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H-ZONE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419" name="Straight Arrow Connector 418"/>
            <p:cNvCxnSpPr/>
            <p:nvPr/>
          </p:nvCxnSpPr>
          <p:spPr bwMode="auto">
            <a:xfrm rot="360000">
              <a:off x="1388644" y="5562763"/>
              <a:ext cx="7294" cy="8437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</p:grpSp>
      <p:grpSp>
        <p:nvGrpSpPr>
          <p:cNvPr id="420" name="Group 419"/>
          <p:cNvGrpSpPr/>
          <p:nvPr/>
        </p:nvGrpSpPr>
        <p:grpSpPr>
          <a:xfrm>
            <a:off x="2307725" y="6063760"/>
            <a:ext cx="681597" cy="453442"/>
            <a:chOff x="2307725" y="6063760"/>
            <a:chExt cx="681597" cy="453442"/>
          </a:xfrm>
        </p:grpSpPr>
        <p:sp>
          <p:nvSpPr>
            <p:cNvPr id="421" name="Rectangle 420"/>
            <p:cNvSpPr/>
            <p:nvPr/>
          </p:nvSpPr>
          <p:spPr>
            <a:xfrm>
              <a:off x="2307725" y="6240203"/>
              <a:ext cx="68159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Z-LINE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422" name="Straight Arrow Connector 421"/>
            <p:cNvCxnSpPr>
              <a:endCxn id="421" idx="0"/>
            </p:cNvCxnSpPr>
            <p:nvPr/>
          </p:nvCxnSpPr>
          <p:spPr bwMode="auto">
            <a:xfrm flipH="1">
              <a:off x="2648524" y="6063760"/>
              <a:ext cx="23383" cy="17644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</p:grpSp>
      <p:sp>
        <p:nvSpPr>
          <p:cNvPr id="423" name="Rectangle 422"/>
          <p:cNvSpPr/>
          <p:nvPr/>
        </p:nvSpPr>
        <p:spPr>
          <a:xfrm>
            <a:off x="5292080" y="3068960"/>
            <a:ext cx="3600400" cy="33137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Myofibrils have light and dark bands giving them a ‘striated’ appearance</a:t>
            </a:r>
          </a:p>
          <a:p>
            <a:pPr lvl="0">
              <a:spcAft>
                <a:spcPts val="100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A-band: Dark bands that are intersected by a darker region known as the H-zone</a:t>
            </a:r>
          </a:p>
          <a:p>
            <a:pPr lvl="0">
              <a:spcAft>
                <a:spcPts val="100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I-band: Light bands that are intersected by a dark line known as the Z-line (Z-disc)</a:t>
            </a:r>
          </a:p>
          <a:p>
            <a:pPr lvl="0">
              <a:spcAft>
                <a:spcPts val="100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Sarcomere: the functional unit of muscle that lies between two Z-lines</a:t>
            </a:r>
          </a:p>
          <a:p>
            <a:pPr lvl="0">
              <a:spcAft>
                <a:spcPts val="1000"/>
              </a:spcAft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Z-line: made up of </a:t>
            </a:r>
            <a:r>
              <a:rPr lang="el-GR" i="0" dirty="0" smtClean="0">
                <a:solidFill>
                  <a:srgbClr val="006699"/>
                </a:solidFill>
                <a:latin typeface="+mn-lt"/>
                <a:cs typeface="Times New Roman"/>
              </a:rPr>
              <a:t>α</a:t>
            </a:r>
            <a:r>
              <a:rPr lang="en-GB" i="0" dirty="0" smtClean="0">
                <a:solidFill>
                  <a:srgbClr val="006699"/>
                </a:solidFill>
                <a:latin typeface="+mn-lt"/>
                <a:cs typeface="Times New Roman"/>
              </a:rPr>
              <a:t>-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  <a:cs typeface="Times New Roman"/>
              </a:rPr>
              <a:t>actinin</a:t>
            </a:r>
            <a:r>
              <a:rPr lang="en-GB" i="0" dirty="0" smtClean="0">
                <a:solidFill>
                  <a:srgbClr val="006699"/>
                </a:solidFill>
                <a:latin typeface="+mn-lt"/>
                <a:cs typeface="Times New Roman"/>
              </a:rPr>
              <a:t> and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  <a:cs typeface="Times New Roman"/>
              </a:rPr>
              <a:t>CapZ</a:t>
            </a:r>
            <a:r>
              <a:rPr lang="en-GB" i="0" dirty="0" smtClean="0">
                <a:solidFill>
                  <a:srgbClr val="006699"/>
                </a:solidFill>
                <a:latin typeface="+mn-lt"/>
                <a:cs typeface="Times New Roman"/>
              </a:rPr>
              <a:t> 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  </a:t>
            </a:r>
          </a:p>
        </p:txBody>
      </p:sp>
      <p:sp>
        <p:nvSpPr>
          <p:cNvPr id="424" name="TextBox 423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Skeletal muscle: structure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22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/>
      <p:bldP spid="423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512" y="1530018"/>
            <a:ext cx="5256584" cy="3984342"/>
            <a:chOff x="179512" y="1530018"/>
            <a:chExt cx="5256584" cy="3984342"/>
          </a:xfrm>
        </p:grpSpPr>
        <p:sp>
          <p:nvSpPr>
            <p:cNvPr id="3" name="Rectangle 2"/>
            <p:cNvSpPr/>
            <p:nvPr/>
          </p:nvSpPr>
          <p:spPr bwMode="auto">
            <a:xfrm>
              <a:off x="179512" y="2459088"/>
              <a:ext cx="5256584" cy="3055272"/>
            </a:xfrm>
            <a:prstGeom prst="rect">
              <a:avLst/>
            </a:prstGeom>
            <a:solidFill>
              <a:srgbClr val="FFCC99">
                <a:alpha val="38000"/>
              </a:srgbClr>
            </a:solidFill>
            <a:ln w="9525" cap="flat" cmpd="sng" algn="ctr">
              <a:solidFill>
                <a:srgbClr val="CC66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16836" y="1530018"/>
              <a:ext cx="5178193" cy="929070"/>
              <a:chOff x="216682" y="1530018"/>
              <a:chExt cx="4571343" cy="929070"/>
            </a:xfrm>
          </p:grpSpPr>
          <p:cxnSp>
            <p:nvCxnSpPr>
              <p:cNvPr id="5" name="Straight Connector 4"/>
              <p:cNvCxnSpPr/>
              <p:nvPr/>
            </p:nvCxnSpPr>
            <p:spPr bwMode="auto">
              <a:xfrm flipH="1">
                <a:off x="216682" y="1530018"/>
                <a:ext cx="1847646" cy="92907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rgbClr val="C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" name="Straight Connector 5"/>
              <p:cNvCxnSpPr/>
              <p:nvPr/>
            </p:nvCxnSpPr>
            <p:spPr bwMode="auto">
              <a:xfrm>
                <a:off x="2884142" y="1530018"/>
                <a:ext cx="1903883" cy="90455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rgbClr val="C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7" name="Rectangle 6"/>
          <p:cNvSpPr/>
          <p:nvPr/>
        </p:nvSpPr>
        <p:spPr>
          <a:xfrm>
            <a:off x="5652120" y="862065"/>
            <a:ext cx="3338362" cy="58836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GB" b="1" i="0" dirty="0" smtClean="0">
                <a:solidFill>
                  <a:srgbClr val="006699"/>
                </a:solidFill>
                <a:latin typeface="+mn-lt"/>
              </a:rPr>
              <a:t>SARCOMERE</a:t>
            </a:r>
          </a:p>
          <a:p>
            <a:pPr lvl="0">
              <a:spcAft>
                <a:spcPts val="0"/>
              </a:spcAft>
            </a:pPr>
            <a:r>
              <a:rPr lang="en-GB" sz="1400" b="1" i="0" dirty="0" smtClean="0">
                <a:solidFill>
                  <a:srgbClr val="006699"/>
                </a:solidFill>
                <a:latin typeface="+mn-lt"/>
              </a:rPr>
              <a:t>Z-line</a:t>
            </a:r>
          </a:p>
          <a:p>
            <a:pPr lvl="0">
              <a:spcAft>
                <a:spcPts val="600"/>
              </a:spcAft>
            </a:pPr>
            <a:r>
              <a:rPr lang="en-GB" sz="1400" i="0" dirty="0" smtClean="0">
                <a:solidFill>
                  <a:srgbClr val="006699"/>
                </a:solidFill>
                <a:latin typeface="+mn-lt"/>
              </a:rPr>
              <a:t>Defines the lateral boundaries of a sarcomere </a:t>
            </a:r>
          </a:p>
          <a:p>
            <a:pPr lvl="0">
              <a:spcAft>
                <a:spcPts val="0"/>
              </a:spcAft>
            </a:pPr>
            <a:r>
              <a:rPr lang="en-GB" sz="1400" b="1" i="0" dirty="0" smtClean="0">
                <a:solidFill>
                  <a:srgbClr val="006699"/>
                </a:solidFill>
                <a:latin typeface="+mn-lt"/>
              </a:rPr>
              <a:t>Actin</a:t>
            </a:r>
          </a:p>
          <a:p>
            <a:pPr lvl="0">
              <a:spcAft>
                <a:spcPts val="600"/>
              </a:spcAft>
            </a:pPr>
            <a:r>
              <a:rPr lang="en-GB" sz="1400" i="0" dirty="0" smtClean="0">
                <a:solidFill>
                  <a:srgbClr val="006699"/>
                </a:solidFill>
                <a:latin typeface="+mn-lt"/>
              </a:rPr>
              <a:t>A polymeric thin filament protein that is composed of two twisted </a:t>
            </a:r>
            <a:r>
              <a:rPr lang="en-GB" sz="1400" i="0" dirty="0" smtClean="0">
                <a:solidFill>
                  <a:srgbClr val="006699"/>
                </a:solidFill>
                <a:latin typeface="+mn-lt"/>
                <a:sym typeface="Symbol"/>
              </a:rPr>
              <a:t>-helices and</a:t>
            </a:r>
            <a:r>
              <a:rPr lang="en-GB" sz="1400" i="0" dirty="0" smtClean="0">
                <a:solidFill>
                  <a:srgbClr val="006699"/>
                </a:solidFill>
                <a:latin typeface="+mn-lt"/>
              </a:rPr>
              <a:t> displays polarity</a:t>
            </a:r>
          </a:p>
          <a:p>
            <a:pPr lvl="0">
              <a:spcAft>
                <a:spcPts val="0"/>
              </a:spcAft>
            </a:pPr>
            <a:r>
              <a:rPr lang="en-GB" sz="1400" b="1" i="0" dirty="0" smtClean="0">
                <a:solidFill>
                  <a:srgbClr val="006699"/>
                </a:solidFill>
                <a:latin typeface="+mn-lt"/>
              </a:rPr>
              <a:t>Myosin</a:t>
            </a:r>
          </a:p>
          <a:p>
            <a:pPr lvl="0">
              <a:spcAft>
                <a:spcPts val="0"/>
              </a:spcAft>
            </a:pPr>
            <a:r>
              <a:rPr lang="en-GB" sz="1400" i="0" dirty="0" smtClean="0">
                <a:solidFill>
                  <a:srgbClr val="006699"/>
                </a:solidFill>
                <a:latin typeface="+mn-lt"/>
              </a:rPr>
              <a:t>Thick filaments that are the ‘motor proteins’ of the sarcomere. </a:t>
            </a:r>
          </a:p>
          <a:p>
            <a:pPr lvl="0">
              <a:spcAft>
                <a:spcPts val="600"/>
              </a:spcAft>
            </a:pPr>
            <a:r>
              <a:rPr lang="en-GB" sz="1400" i="0" dirty="0">
                <a:solidFill>
                  <a:srgbClr val="006699"/>
                </a:solidFill>
                <a:latin typeface="+mn-lt"/>
              </a:rPr>
              <a:t>C</a:t>
            </a:r>
            <a:r>
              <a:rPr lang="en-GB" sz="1400" i="0" dirty="0" smtClean="0">
                <a:solidFill>
                  <a:srgbClr val="006699"/>
                </a:solidFill>
                <a:latin typeface="+mn-lt"/>
              </a:rPr>
              <a:t>ontain numerous ‘globular heads’ that interact with the actin filaments</a:t>
            </a:r>
          </a:p>
          <a:p>
            <a:pPr lvl="0">
              <a:spcAft>
                <a:spcPts val="0"/>
              </a:spcAft>
            </a:pPr>
            <a:r>
              <a:rPr lang="en-GB" sz="1400" b="1" i="0" dirty="0" err="1" smtClean="0">
                <a:solidFill>
                  <a:srgbClr val="006699"/>
                </a:solidFill>
                <a:latin typeface="+mn-lt"/>
              </a:rPr>
              <a:t>Titin</a:t>
            </a:r>
            <a:endParaRPr lang="en-GB" sz="1400" b="1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600"/>
              </a:spcAft>
            </a:pPr>
            <a:r>
              <a:rPr lang="en-GB" sz="1400" i="0" dirty="0" smtClean="0">
                <a:solidFill>
                  <a:srgbClr val="006699"/>
                </a:solidFill>
                <a:latin typeface="+mn-lt"/>
              </a:rPr>
              <a:t>Very large ‘spring-like’ filaments connecting the myosin to the Z-line</a:t>
            </a:r>
          </a:p>
          <a:p>
            <a:pPr lvl="0">
              <a:spcAft>
                <a:spcPts val="0"/>
              </a:spcAft>
            </a:pPr>
            <a:r>
              <a:rPr lang="en-GB" sz="1400" b="1" i="0" dirty="0" err="1" smtClean="0">
                <a:solidFill>
                  <a:srgbClr val="006699"/>
                </a:solidFill>
                <a:latin typeface="+mn-lt"/>
              </a:rPr>
              <a:t>Nebulin</a:t>
            </a:r>
            <a:endParaRPr lang="en-GB" sz="1400" b="1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600"/>
              </a:spcAft>
            </a:pPr>
            <a:r>
              <a:rPr lang="en-GB" sz="1400" i="0" dirty="0" smtClean="0">
                <a:solidFill>
                  <a:srgbClr val="006699"/>
                </a:solidFill>
                <a:latin typeface="+mn-lt"/>
              </a:rPr>
              <a:t>Large filaments associated with actin</a:t>
            </a:r>
          </a:p>
          <a:p>
            <a:pPr lvl="0">
              <a:spcAft>
                <a:spcPts val="0"/>
              </a:spcAft>
            </a:pPr>
            <a:r>
              <a:rPr lang="en-GB" sz="1400" b="1" i="0" dirty="0" err="1" smtClean="0">
                <a:solidFill>
                  <a:srgbClr val="006699"/>
                </a:solidFill>
                <a:latin typeface="+mn-lt"/>
              </a:rPr>
              <a:t>Tropomyosin</a:t>
            </a:r>
            <a:endParaRPr lang="en-GB" sz="1400" b="1" i="0" dirty="0" smtClean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600"/>
              </a:spcAft>
            </a:pPr>
            <a:r>
              <a:rPr lang="en-GB" sz="1400" i="0" dirty="0" smtClean="0">
                <a:solidFill>
                  <a:srgbClr val="006699"/>
                </a:solidFill>
                <a:latin typeface="+mn-lt"/>
              </a:rPr>
              <a:t>An elongated accessory protein that binds to actin</a:t>
            </a:r>
          </a:p>
          <a:p>
            <a:pPr lvl="0">
              <a:spcAft>
                <a:spcPts val="0"/>
              </a:spcAft>
            </a:pPr>
            <a:r>
              <a:rPr lang="en-GB" sz="1400" b="1" i="0" dirty="0" err="1" smtClean="0">
                <a:solidFill>
                  <a:srgbClr val="006699"/>
                </a:solidFill>
                <a:latin typeface="+mn-lt"/>
              </a:rPr>
              <a:t>CapZ</a:t>
            </a:r>
            <a:r>
              <a:rPr lang="en-GB" sz="1400" i="0" dirty="0" smtClean="0">
                <a:solidFill>
                  <a:srgbClr val="006699"/>
                </a:solidFill>
                <a:latin typeface="+mn-lt"/>
              </a:rPr>
              <a:t> and </a:t>
            </a:r>
            <a:r>
              <a:rPr lang="en-GB" sz="1400" b="1" i="0" dirty="0" err="1" smtClean="0">
                <a:solidFill>
                  <a:srgbClr val="006699"/>
                </a:solidFill>
                <a:latin typeface="+mn-lt"/>
              </a:rPr>
              <a:t>Tropomodulin</a:t>
            </a:r>
            <a:r>
              <a:rPr lang="en-GB" sz="1400" b="1" i="0" dirty="0" smtClean="0">
                <a:solidFill>
                  <a:srgbClr val="006699"/>
                </a:solidFill>
                <a:latin typeface="+mn-lt"/>
              </a:rPr>
              <a:t> </a:t>
            </a:r>
            <a:r>
              <a:rPr lang="en-GB" sz="1400" i="0" dirty="0" smtClean="0">
                <a:solidFill>
                  <a:srgbClr val="006699"/>
                </a:solidFill>
                <a:latin typeface="+mn-lt"/>
              </a:rPr>
              <a:t>are associated with the +</a:t>
            </a:r>
            <a:r>
              <a:rPr lang="en-GB" sz="1400" i="0" dirty="0" err="1" smtClean="0">
                <a:solidFill>
                  <a:srgbClr val="006699"/>
                </a:solidFill>
                <a:latin typeface="+mn-lt"/>
              </a:rPr>
              <a:t>ve</a:t>
            </a:r>
            <a:r>
              <a:rPr lang="en-GB" sz="1400" i="0" dirty="0" smtClean="0">
                <a:solidFill>
                  <a:srgbClr val="006699"/>
                </a:solidFill>
                <a:latin typeface="+mn-lt"/>
              </a:rPr>
              <a:t> and –</a:t>
            </a:r>
            <a:r>
              <a:rPr lang="en-GB" sz="1400" i="0" dirty="0" err="1" smtClean="0">
                <a:solidFill>
                  <a:srgbClr val="006699"/>
                </a:solidFill>
                <a:latin typeface="+mn-lt"/>
              </a:rPr>
              <a:t>ve</a:t>
            </a:r>
            <a:r>
              <a:rPr lang="en-GB" sz="1400" i="0" dirty="0" smtClean="0">
                <a:solidFill>
                  <a:srgbClr val="006699"/>
                </a:solidFill>
                <a:latin typeface="+mn-lt"/>
              </a:rPr>
              <a:t> ends of actin, respectively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796273" y="3217626"/>
            <a:ext cx="2106189" cy="176243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536078" y="3749684"/>
            <a:ext cx="1806268" cy="57063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536078" y="2788527"/>
            <a:ext cx="1800628" cy="57063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61646" y="3745360"/>
            <a:ext cx="1830461" cy="57063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61646" y="2784204"/>
            <a:ext cx="1830461" cy="57063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807889" y="4565742"/>
            <a:ext cx="2106189" cy="183000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544983" y="5097800"/>
            <a:ext cx="1808979" cy="57063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544983" y="4136643"/>
            <a:ext cx="1803340" cy="57063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48767" y="2968275"/>
            <a:ext cx="2211487" cy="2003311"/>
            <a:chOff x="1748767" y="2968275"/>
            <a:chExt cx="2211487" cy="2003311"/>
          </a:xfrm>
        </p:grpSpPr>
        <p:sp>
          <p:nvSpPr>
            <p:cNvPr id="17" name="Teardrop 16"/>
            <p:cNvSpPr/>
            <p:nvPr/>
          </p:nvSpPr>
          <p:spPr bwMode="auto">
            <a:xfrm rot="20472570">
              <a:off x="3099002" y="2968275"/>
              <a:ext cx="185037" cy="214835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8" name="Teardrop 17"/>
            <p:cNvSpPr/>
            <p:nvPr/>
          </p:nvSpPr>
          <p:spPr bwMode="auto">
            <a:xfrm rot="20472570">
              <a:off x="3410889" y="2971381"/>
              <a:ext cx="185037" cy="214835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9" name="Teardrop 18"/>
            <p:cNvSpPr/>
            <p:nvPr/>
          </p:nvSpPr>
          <p:spPr bwMode="auto">
            <a:xfrm rot="20472570">
              <a:off x="3706186" y="2978346"/>
              <a:ext cx="185037" cy="214835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0" name="Teardrop 19"/>
            <p:cNvSpPr/>
            <p:nvPr/>
          </p:nvSpPr>
          <p:spPr bwMode="auto">
            <a:xfrm rot="6044995">
              <a:off x="3131408" y="3415199"/>
              <a:ext cx="202475" cy="196332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" name="Teardrop 20"/>
            <p:cNvSpPr/>
            <p:nvPr/>
          </p:nvSpPr>
          <p:spPr bwMode="auto">
            <a:xfrm rot="6044995">
              <a:off x="3434841" y="3415199"/>
              <a:ext cx="202475" cy="196332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2" name="Teardrop 21"/>
            <p:cNvSpPr/>
            <p:nvPr/>
          </p:nvSpPr>
          <p:spPr bwMode="auto">
            <a:xfrm rot="6044995">
              <a:off x="3719274" y="3406569"/>
              <a:ext cx="202475" cy="196332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3" name="Teardrop 22"/>
            <p:cNvSpPr/>
            <p:nvPr/>
          </p:nvSpPr>
          <p:spPr bwMode="auto">
            <a:xfrm rot="10515254">
              <a:off x="1773165" y="3408634"/>
              <a:ext cx="185037" cy="214835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4" name="Teardrop 23"/>
            <p:cNvSpPr/>
            <p:nvPr/>
          </p:nvSpPr>
          <p:spPr bwMode="auto">
            <a:xfrm rot="10515254">
              <a:off x="2076597" y="3408634"/>
              <a:ext cx="185037" cy="214835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5" name="Teardrop 24"/>
            <p:cNvSpPr/>
            <p:nvPr/>
          </p:nvSpPr>
          <p:spPr bwMode="auto">
            <a:xfrm rot="10515254">
              <a:off x="2361030" y="3400004"/>
              <a:ext cx="185037" cy="214835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6" name="Teardrop 25"/>
            <p:cNvSpPr/>
            <p:nvPr/>
          </p:nvSpPr>
          <p:spPr bwMode="auto">
            <a:xfrm rot="17329191">
              <a:off x="1745695" y="2979930"/>
              <a:ext cx="202475" cy="196332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7" name="Teardrop 26"/>
            <p:cNvSpPr/>
            <p:nvPr/>
          </p:nvSpPr>
          <p:spPr bwMode="auto">
            <a:xfrm rot="17329191">
              <a:off x="2057582" y="2983036"/>
              <a:ext cx="202475" cy="196332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8" name="Teardrop 27"/>
            <p:cNvSpPr/>
            <p:nvPr/>
          </p:nvSpPr>
          <p:spPr bwMode="auto">
            <a:xfrm rot="17329191">
              <a:off x="2352879" y="2990001"/>
              <a:ext cx="202475" cy="196332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9" name="Teardrop 28"/>
            <p:cNvSpPr/>
            <p:nvPr/>
          </p:nvSpPr>
          <p:spPr bwMode="auto">
            <a:xfrm rot="20472570">
              <a:off x="3140578" y="4316391"/>
              <a:ext cx="185037" cy="214835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0" name="Teardrop 29"/>
            <p:cNvSpPr/>
            <p:nvPr/>
          </p:nvSpPr>
          <p:spPr bwMode="auto">
            <a:xfrm rot="20472570">
              <a:off x="3452465" y="4319498"/>
              <a:ext cx="185037" cy="214835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1" name="Teardrop 30"/>
            <p:cNvSpPr/>
            <p:nvPr/>
          </p:nvSpPr>
          <p:spPr bwMode="auto">
            <a:xfrm rot="20472570">
              <a:off x="3747762" y="4326462"/>
              <a:ext cx="185037" cy="214835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2" name="Teardrop 31"/>
            <p:cNvSpPr/>
            <p:nvPr/>
          </p:nvSpPr>
          <p:spPr bwMode="auto">
            <a:xfrm rot="6044995">
              <a:off x="3172984" y="4763316"/>
              <a:ext cx="202475" cy="196332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3" name="Teardrop 32"/>
            <p:cNvSpPr/>
            <p:nvPr/>
          </p:nvSpPr>
          <p:spPr bwMode="auto">
            <a:xfrm rot="6044995">
              <a:off x="3476417" y="4763316"/>
              <a:ext cx="202475" cy="196332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4" name="Teardrop 33"/>
            <p:cNvSpPr/>
            <p:nvPr/>
          </p:nvSpPr>
          <p:spPr bwMode="auto">
            <a:xfrm rot="6044995">
              <a:off x="3760850" y="4754685"/>
              <a:ext cx="202475" cy="196332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5" name="Teardrop 34"/>
            <p:cNvSpPr/>
            <p:nvPr/>
          </p:nvSpPr>
          <p:spPr bwMode="auto">
            <a:xfrm rot="10515254">
              <a:off x="1784781" y="4756751"/>
              <a:ext cx="185037" cy="214835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6" name="Teardrop 35"/>
            <p:cNvSpPr/>
            <p:nvPr/>
          </p:nvSpPr>
          <p:spPr bwMode="auto">
            <a:xfrm rot="10515254">
              <a:off x="2088213" y="4756751"/>
              <a:ext cx="185037" cy="214835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7" name="Teardrop 36"/>
            <p:cNvSpPr/>
            <p:nvPr/>
          </p:nvSpPr>
          <p:spPr bwMode="auto">
            <a:xfrm rot="10515254">
              <a:off x="2372646" y="4748120"/>
              <a:ext cx="185037" cy="214835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8" name="Teardrop 37"/>
            <p:cNvSpPr/>
            <p:nvPr/>
          </p:nvSpPr>
          <p:spPr bwMode="auto">
            <a:xfrm rot="17329191">
              <a:off x="1757311" y="4328046"/>
              <a:ext cx="202475" cy="196332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9" name="Teardrop 38"/>
            <p:cNvSpPr/>
            <p:nvPr/>
          </p:nvSpPr>
          <p:spPr bwMode="auto">
            <a:xfrm rot="17329191">
              <a:off x="2069198" y="4331153"/>
              <a:ext cx="202475" cy="196332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0" name="Teardrop 39"/>
            <p:cNvSpPr/>
            <p:nvPr/>
          </p:nvSpPr>
          <p:spPr bwMode="auto">
            <a:xfrm rot="17329191">
              <a:off x="2364496" y="4338117"/>
              <a:ext cx="202475" cy="196332"/>
            </a:xfrm>
            <a:prstGeom prst="teardrop">
              <a:avLst>
                <a:gd name="adj" fmla="val 133682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41" name="Rounded Rectangle 40"/>
          <p:cNvSpPr/>
          <p:nvPr/>
        </p:nvSpPr>
        <p:spPr bwMode="auto">
          <a:xfrm>
            <a:off x="261646" y="5093476"/>
            <a:ext cx="1818845" cy="61386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261646" y="4132320"/>
            <a:ext cx="1830461" cy="57063"/>
          </a:xfrm>
          <a:prstGeom prst="roundRect">
            <a:avLst>
              <a:gd name="adj" fmla="val 39527"/>
            </a:avLst>
          </a:prstGeom>
          <a:noFill/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353962" y="2459088"/>
            <a:ext cx="82134" cy="3055272"/>
          </a:xfrm>
          <a:prstGeom prst="rect">
            <a:avLst/>
          </a:prstGeom>
          <a:solidFill>
            <a:srgbClr val="CC66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79512" y="2461960"/>
            <a:ext cx="82134" cy="3055272"/>
          </a:xfrm>
          <a:prstGeom prst="rect">
            <a:avLst/>
          </a:prstGeom>
          <a:solidFill>
            <a:srgbClr val="CC66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619560" y="4798611"/>
            <a:ext cx="734402" cy="327721"/>
            <a:chOff x="3148873" y="3359530"/>
            <a:chExt cx="734402" cy="327721"/>
          </a:xfrm>
        </p:grpSpPr>
        <p:sp>
          <p:nvSpPr>
            <p:cNvPr id="46" name="Rectangle 45"/>
            <p:cNvSpPr/>
            <p:nvPr/>
          </p:nvSpPr>
          <p:spPr>
            <a:xfrm>
              <a:off x="3148873" y="3359530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err="1" smtClean="0">
                  <a:ln w="11430"/>
                  <a:solidFill>
                    <a:srgbClr val="0099CC"/>
                  </a:solidFill>
                  <a:latin typeface="+mn-lt"/>
                </a:rPr>
                <a:t>CapZ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47" name="Straight Arrow Connector 46"/>
            <p:cNvCxnSpPr>
              <a:endCxn id="14" idx="3"/>
            </p:cNvCxnSpPr>
            <p:nvPr/>
          </p:nvCxnSpPr>
          <p:spPr bwMode="auto">
            <a:xfrm>
              <a:off x="3706498" y="3539792"/>
              <a:ext cx="176777" cy="14745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48" name="Group 47"/>
          <p:cNvGrpSpPr/>
          <p:nvPr/>
        </p:nvGrpSpPr>
        <p:grpSpPr>
          <a:xfrm>
            <a:off x="2358390" y="2183416"/>
            <a:ext cx="1032611" cy="716175"/>
            <a:chOff x="369961" y="2470968"/>
            <a:chExt cx="1032611" cy="716175"/>
          </a:xfrm>
        </p:grpSpPr>
        <p:grpSp>
          <p:nvGrpSpPr>
            <p:cNvPr id="49" name="Group 48"/>
            <p:cNvGrpSpPr/>
            <p:nvPr/>
          </p:nvGrpSpPr>
          <p:grpSpPr>
            <a:xfrm>
              <a:off x="369961" y="2470968"/>
              <a:ext cx="1032611" cy="716175"/>
              <a:chOff x="2929818" y="3279387"/>
              <a:chExt cx="1032611" cy="716175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2929818" y="3279387"/>
                <a:ext cx="1032611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smtClean="0">
                    <a:ln w="11430"/>
                    <a:solidFill>
                      <a:srgbClr val="0099CC"/>
                    </a:solidFill>
                    <a:latin typeface="+mn-lt"/>
                  </a:rPr>
                  <a:t>Myosin </a:t>
                </a:r>
                <a:r>
                  <a:rPr lang="en-US" sz="1200" b="1" i="0" dirty="0">
                    <a:ln w="11430"/>
                    <a:solidFill>
                      <a:srgbClr val="0099CC"/>
                    </a:solidFill>
                    <a:latin typeface="+mn-lt"/>
                  </a:rPr>
                  <a:t>h</a:t>
                </a:r>
                <a:r>
                  <a:rPr lang="en-US" sz="1200" b="1" i="0" dirty="0" smtClean="0">
                    <a:ln w="11430"/>
                    <a:solidFill>
                      <a:srgbClr val="0099CC"/>
                    </a:solidFill>
                    <a:latin typeface="+mn-lt"/>
                  </a:rPr>
                  <a:t>eads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 bwMode="auto">
              <a:xfrm flipH="1">
                <a:off x="3024978" y="3697525"/>
                <a:ext cx="324971" cy="298037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cxnSp>
          <p:nvCxnSpPr>
            <p:cNvPr id="50" name="Straight Arrow Connector 49"/>
            <p:cNvCxnSpPr/>
            <p:nvPr/>
          </p:nvCxnSpPr>
          <p:spPr bwMode="auto">
            <a:xfrm>
              <a:off x="901521" y="2889106"/>
              <a:ext cx="268945" cy="29803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2293026" y="3410679"/>
            <a:ext cx="1032611" cy="553356"/>
            <a:chOff x="231993" y="2148636"/>
            <a:chExt cx="1032611" cy="553356"/>
          </a:xfrm>
        </p:grpSpPr>
        <p:sp>
          <p:nvSpPr>
            <p:cNvPr id="54" name="Rectangle 53"/>
            <p:cNvSpPr/>
            <p:nvPr/>
          </p:nvSpPr>
          <p:spPr>
            <a:xfrm>
              <a:off x="231993" y="2424993"/>
              <a:ext cx="103261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Myosin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 bwMode="auto">
            <a:xfrm flipV="1">
              <a:off x="748299" y="2148636"/>
              <a:ext cx="51651" cy="2950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2114018" y="5113946"/>
            <a:ext cx="1412041" cy="307123"/>
            <a:chOff x="1820894" y="1668636"/>
            <a:chExt cx="1412041" cy="307123"/>
          </a:xfrm>
        </p:grpSpPr>
        <p:grpSp>
          <p:nvGrpSpPr>
            <p:cNvPr id="57" name="Group 56"/>
            <p:cNvGrpSpPr/>
            <p:nvPr/>
          </p:nvGrpSpPr>
          <p:grpSpPr>
            <a:xfrm>
              <a:off x="1899757" y="1668636"/>
              <a:ext cx="1333178" cy="307123"/>
              <a:chOff x="2619837" y="3292859"/>
              <a:chExt cx="1333178" cy="307123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2619837" y="3322983"/>
                <a:ext cx="1214949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err="1" smtClean="0">
                    <a:ln w="11430"/>
                    <a:solidFill>
                      <a:srgbClr val="0099CC"/>
                    </a:solidFill>
                    <a:latin typeface="+mn-lt"/>
                  </a:rPr>
                  <a:t>Tropomodulin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 bwMode="auto">
              <a:xfrm flipV="1">
                <a:off x="3785531" y="3292859"/>
                <a:ext cx="167484" cy="123434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cxnSp>
          <p:nvCxnSpPr>
            <p:cNvPr id="58" name="Straight Arrow Connector 57"/>
            <p:cNvCxnSpPr/>
            <p:nvPr/>
          </p:nvCxnSpPr>
          <p:spPr bwMode="auto">
            <a:xfrm flipH="1" flipV="1">
              <a:off x="1820894" y="1681021"/>
              <a:ext cx="133712" cy="11104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127220" y="5538373"/>
            <a:ext cx="596638" cy="615494"/>
            <a:chOff x="2959544" y="4000410"/>
            <a:chExt cx="596638" cy="615494"/>
          </a:xfrm>
        </p:grpSpPr>
        <p:sp>
          <p:nvSpPr>
            <p:cNvPr id="62" name="Rectangle 61"/>
            <p:cNvSpPr/>
            <p:nvPr/>
          </p:nvSpPr>
          <p:spPr>
            <a:xfrm>
              <a:off x="2959544" y="4338905"/>
              <a:ext cx="596638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Z-line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 flipH="1" flipV="1">
              <a:off x="3049160" y="4000410"/>
              <a:ext cx="178700" cy="36963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64" name="Group 63"/>
          <p:cNvGrpSpPr/>
          <p:nvPr/>
        </p:nvGrpSpPr>
        <p:grpSpPr>
          <a:xfrm>
            <a:off x="2953140" y="3242842"/>
            <a:ext cx="2382488" cy="205696"/>
            <a:chOff x="3319319" y="5838691"/>
            <a:chExt cx="3713950" cy="241509"/>
          </a:xfrm>
        </p:grpSpPr>
        <p:sp>
          <p:nvSpPr>
            <p:cNvPr id="65" name="Freeform 64"/>
            <p:cNvSpPr/>
            <p:nvPr/>
          </p:nvSpPr>
          <p:spPr bwMode="auto">
            <a:xfrm rot="5400000">
              <a:off x="5241034" y="5389194"/>
              <a:ext cx="239093" cy="114292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 rot="5400000">
              <a:off x="6342262" y="5386778"/>
              <a:ext cx="239093" cy="114292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 bwMode="auto">
            <a:xfrm>
              <a:off x="3319319" y="5881296"/>
              <a:ext cx="1515315" cy="42204"/>
            </a:xfrm>
            <a:prstGeom prst="roundRect">
              <a:avLst/>
            </a:pr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>
              <a:bevelT w="19050" h="31750"/>
              <a:bevelB w="19050" h="317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 flipH="1">
            <a:off x="242188" y="3261505"/>
            <a:ext cx="2585739" cy="205695"/>
            <a:chOff x="3319319" y="5852366"/>
            <a:chExt cx="3713950" cy="241508"/>
          </a:xfrm>
        </p:grpSpPr>
        <p:sp>
          <p:nvSpPr>
            <p:cNvPr id="69" name="Freeform 68"/>
            <p:cNvSpPr/>
            <p:nvPr/>
          </p:nvSpPr>
          <p:spPr bwMode="auto">
            <a:xfrm rot="5400000">
              <a:off x="5241035" y="5402867"/>
              <a:ext cx="239093" cy="1142921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 rot="5400000">
              <a:off x="6342262" y="5400452"/>
              <a:ext cx="239093" cy="1142921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1" name="Rounded Rectangle 70"/>
            <p:cNvSpPr/>
            <p:nvPr/>
          </p:nvSpPr>
          <p:spPr bwMode="auto">
            <a:xfrm>
              <a:off x="3319319" y="5881296"/>
              <a:ext cx="1515315" cy="42204"/>
            </a:xfrm>
            <a:prstGeom prst="roundRect">
              <a:avLst/>
            </a:pr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>
              <a:bevelT w="19050" h="31750"/>
              <a:bevelB w="19050" h="317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956247" y="4594972"/>
            <a:ext cx="2382488" cy="205696"/>
            <a:chOff x="3319319" y="5838691"/>
            <a:chExt cx="3713950" cy="241509"/>
          </a:xfrm>
        </p:grpSpPr>
        <p:sp>
          <p:nvSpPr>
            <p:cNvPr id="73" name="Freeform 72"/>
            <p:cNvSpPr/>
            <p:nvPr/>
          </p:nvSpPr>
          <p:spPr bwMode="auto">
            <a:xfrm rot="5400000">
              <a:off x="5241034" y="5389194"/>
              <a:ext cx="239093" cy="114292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 rot="5400000">
              <a:off x="6342262" y="5386778"/>
              <a:ext cx="239093" cy="114292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5" name="Rounded Rectangle 74"/>
            <p:cNvSpPr/>
            <p:nvPr/>
          </p:nvSpPr>
          <p:spPr bwMode="auto">
            <a:xfrm>
              <a:off x="3319319" y="5881296"/>
              <a:ext cx="1515315" cy="42204"/>
            </a:xfrm>
            <a:prstGeom prst="roundRect">
              <a:avLst/>
            </a:pr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>
              <a:bevelT w="19050" h="31750"/>
              <a:bevelB w="19050" h="317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 flipH="1">
            <a:off x="251519" y="4613635"/>
            <a:ext cx="2585739" cy="205695"/>
            <a:chOff x="3319319" y="5852366"/>
            <a:chExt cx="3713950" cy="241508"/>
          </a:xfrm>
        </p:grpSpPr>
        <p:sp>
          <p:nvSpPr>
            <p:cNvPr id="77" name="Freeform 76"/>
            <p:cNvSpPr/>
            <p:nvPr/>
          </p:nvSpPr>
          <p:spPr bwMode="auto">
            <a:xfrm rot="5400000">
              <a:off x="5241035" y="5402867"/>
              <a:ext cx="239093" cy="1142921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 rot="5400000">
              <a:off x="6342262" y="5400452"/>
              <a:ext cx="239093" cy="1142921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morning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9" name="Rounded Rectangle 78"/>
            <p:cNvSpPr/>
            <p:nvPr/>
          </p:nvSpPr>
          <p:spPr bwMode="auto">
            <a:xfrm>
              <a:off x="3319319" y="5881296"/>
              <a:ext cx="1515315" cy="42204"/>
            </a:xfrm>
            <a:prstGeom prst="roundRect">
              <a:avLst/>
            </a:prstGeom>
            <a:solidFill>
              <a:srgbClr val="CC66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morning" dir="t"/>
            </a:scene3d>
            <a:sp3d>
              <a:bevelT w="19050" h="31750"/>
              <a:bevelB w="19050" h="317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890628" y="5549810"/>
            <a:ext cx="596638" cy="615494"/>
            <a:chOff x="3075927" y="4000410"/>
            <a:chExt cx="596638" cy="615494"/>
          </a:xfrm>
        </p:grpSpPr>
        <p:sp>
          <p:nvSpPr>
            <p:cNvPr id="81" name="Rectangle 80"/>
            <p:cNvSpPr/>
            <p:nvPr/>
          </p:nvSpPr>
          <p:spPr>
            <a:xfrm>
              <a:off x="3075927" y="4338905"/>
              <a:ext cx="596638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Z-line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 bwMode="auto">
            <a:xfrm flipV="1">
              <a:off x="3401960" y="4000410"/>
              <a:ext cx="174100" cy="36963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sp>
        <p:nvSpPr>
          <p:cNvPr id="83" name="Rounded Rectangle 82"/>
          <p:cNvSpPr/>
          <p:nvPr/>
        </p:nvSpPr>
        <p:spPr bwMode="auto">
          <a:xfrm>
            <a:off x="3538107" y="2717423"/>
            <a:ext cx="1800628" cy="45719"/>
          </a:xfrm>
          <a:prstGeom prst="roundRect">
            <a:avLst>
              <a:gd name="adj" fmla="val 39527"/>
            </a:avLst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>
            <a:off x="3554129" y="3834867"/>
            <a:ext cx="1800628" cy="45719"/>
          </a:xfrm>
          <a:prstGeom prst="roundRect">
            <a:avLst>
              <a:gd name="adj" fmla="val 39527"/>
            </a:avLst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5" name="Rounded Rectangle 84"/>
          <p:cNvSpPr/>
          <p:nvPr/>
        </p:nvSpPr>
        <p:spPr bwMode="auto">
          <a:xfrm>
            <a:off x="3554129" y="4069553"/>
            <a:ext cx="1800628" cy="45719"/>
          </a:xfrm>
          <a:prstGeom prst="roundRect">
            <a:avLst>
              <a:gd name="adj" fmla="val 39527"/>
            </a:avLst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6" name="Rounded Rectangle 85"/>
          <p:cNvSpPr/>
          <p:nvPr/>
        </p:nvSpPr>
        <p:spPr bwMode="auto">
          <a:xfrm>
            <a:off x="3563460" y="5176730"/>
            <a:ext cx="1800628" cy="45719"/>
          </a:xfrm>
          <a:prstGeom prst="roundRect">
            <a:avLst>
              <a:gd name="adj" fmla="val 39527"/>
            </a:avLst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7" name="Rounded Rectangle 86"/>
          <p:cNvSpPr/>
          <p:nvPr/>
        </p:nvSpPr>
        <p:spPr bwMode="auto">
          <a:xfrm>
            <a:off x="266394" y="2721766"/>
            <a:ext cx="1800628" cy="45719"/>
          </a:xfrm>
          <a:prstGeom prst="roundRect">
            <a:avLst>
              <a:gd name="adj" fmla="val 39527"/>
            </a:avLst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8" name="Rounded Rectangle 87"/>
          <p:cNvSpPr/>
          <p:nvPr/>
        </p:nvSpPr>
        <p:spPr bwMode="auto">
          <a:xfrm>
            <a:off x="270182" y="3827152"/>
            <a:ext cx="1800628" cy="45719"/>
          </a:xfrm>
          <a:prstGeom prst="roundRect">
            <a:avLst>
              <a:gd name="adj" fmla="val 39527"/>
            </a:avLst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9" name="Rounded Rectangle 88"/>
          <p:cNvSpPr/>
          <p:nvPr/>
        </p:nvSpPr>
        <p:spPr bwMode="auto">
          <a:xfrm>
            <a:off x="270182" y="4069553"/>
            <a:ext cx="1800628" cy="45719"/>
          </a:xfrm>
          <a:prstGeom prst="roundRect">
            <a:avLst>
              <a:gd name="adj" fmla="val 39527"/>
            </a:avLst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0" name="Rounded Rectangle 89"/>
          <p:cNvSpPr/>
          <p:nvPr/>
        </p:nvSpPr>
        <p:spPr bwMode="auto">
          <a:xfrm>
            <a:off x="270182" y="5177666"/>
            <a:ext cx="1800628" cy="45719"/>
          </a:xfrm>
          <a:prstGeom prst="roundRect">
            <a:avLst>
              <a:gd name="adj" fmla="val 39527"/>
            </a:avLst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0" h="63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1055894" y="2228495"/>
            <a:ext cx="1202573" cy="594110"/>
            <a:chOff x="1055894" y="2228495"/>
            <a:chExt cx="1202573" cy="594110"/>
          </a:xfrm>
        </p:grpSpPr>
        <p:sp>
          <p:nvSpPr>
            <p:cNvPr id="92" name="Rectangle 91"/>
            <p:cNvSpPr/>
            <p:nvPr/>
          </p:nvSpPr>
          <p:spPr>
            <a:xfrm>
              <a:off x="1055894" y="2228495"/>
              <a:ext cx="1202573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Actin filament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 bwMode="auto">
            <a:xfrm flipH="1">
              <a:off x="1176878" y="2461960"/>
              <a:ext cx="507530" cy="36064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94" name="Group 93"/>
          <p:cNvGrpSpPr/>
          <p:nvPr/>
        </p:nvGrpSpPr>
        <p:grpSpPr>
          <a:xfrm>
            <a:off x="138426" y="790057"/>
            <a:ext cx="4258138" cy="1042167"/>
            <a:chOff x="138426" y="790057"/>
            <a:chExt cx="4258138" cy="1042167"/>
          </a:xfrm>
        </p:grpSpPr>
        <p:grpSp>
          <p:nvGrpSpPr>
            <p:cNvPr id="95" name="Group 94"/>
            <p:cNvGrpSpPr/>
            <p:nvPr/>
          </p:nvGrpSpPr>
          <p:grpSpPr>
            <a:xfrm>
              <a:off x="1383216" y="1118775"/>
              <a:ext cx="2972760" cy="394679"/>
              <a:chOff x="1463483" y="5434562"/>
              <a:chExt cx="2972760" cy="394679"/>
            </a:xfrm>
          </p:grpSpPr>
          <p:grpSp>
            <p:nvGrpSpPr>
              <p:cNvPr id="116" name="Group 115"/>
              <p:cNvGrpSpPr/>
              <p:nvPr/>
            </p:nvGrpSpPr>
            <p:grpSpPr>
              <a:xfrm>
                <a:off x="2260718" y="5457808"/>
                <a:ext cx="149886" cy="344829"/>
                <a:chOff x="4615142" y="3707964"/>
                <a:chExt cx="149886" cy="344829"/>
              </a:xfrm>
            </p:grpSpPr>
            <p:cxnSp>
              <p:nvCxnSpPr>
                <p:cNvPr id="194" name="Straight Connector 193"/>
                <p:cNvCxnSpPr/>
                <p:nvPr/>
              </p:nvCxnSpPr>
              <p:spPr bwMode="auto">
                <a:xfrm>
                  <a:off x="4655259" y="3740128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5" name="Straight Connector 194"/>
                <p:cNvCxnSpPr/>
                <p:nvPr/>
              </p:nvCxnSpPr>
              <p:spPr bwMode="auto">
                <a:xfrm>
                  <a:off x="4628410" y="3781826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>
                  <a:off x="4615142" y="382997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7" name="Straight Connector 196"/>
                <p:cNvCxnSpPr/>
                <p:nvPr/>
              </p:nvCxnSpPr>
              <p:spPr bwMode="auto">
                <a:xfrm>
                  <a:off x="4615142" y="387275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8" name="Straight Connector 197"/>
                <p:cNvCxnSpPr/>
                <p:nvPr/>
              </p:nvCxnSpPr>
              <p:spPr bwMode="auto">
                <a:xfrm>
                  <a:off x="4619669" y="3916759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9" name="Straight Connector 198"/>
                <p:cNvCxnSpPr/>
                <p:nvPr/>
              </p:nvCxnSpPr>
              <p:spPr bwMode="auto">
                <a:xfrm>
                  <a:off x="4632937" y="395845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0" name="Straight Connector 199"/>
                <p:cNvCxnSpPr/>
                <p:nvPr/>
              </p:nvCxnSpPr>
              <p:spPr bwMode="auto">
                <a:xfrm>
                  <a:off x="4644098" y="3990335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1" name="Straight Connector 200"/>
                <p:cNvCxnSpPr/>
                <p:nvPr/>
              </p:nvCxnSpPr>
              <p:spPr bwMode="auto">
                <a:xfrm>
                  <a:off x="4663999" y="402127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2" name="Straight Connector 201"/>
                <p:cNvCxnSpPr/>
                <p:nvPr/>
              </p:nvCxnSpPr>
              <p:spPr bwMode="auto">
                <a:xfrm>
                  <a:off x="4688381" y="4052793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3" name="Straight Connector 202"/>
                <p:cNvCxnSpPr/>
                <p:nvPr/>
              </p:nvCxnSpPr>
              <p:spPr bwMode="auto">
                <a:xfrm>
                  <a:off x="4681088" y="3707964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7" name="Group 116"/>
              <p:cNvGrpSpPr/>
              <p:nvPr/>
            </p:nvGrpSpPr>
            <p:grpSpPr>
              <a:xfrm>
                <a:off x="3197183" y="5462349"/>
                <a:ext cx="149886" cy="344829"/>
                <a:chOff x="4615142" y="3707964"/>
                <a:chExt cx="149886" cy="344829"/>
              </a:xfrm>
            </p:grpSpPr>
            <p:cxnSp>
              <p:nvCxnSpPr>
                <p:cNvPr id="184" name="Straight Connector 183"/>
                <p:cNvCxnSpPr/>
                <p:nvPr/>
              </p:nvCxnSpPr>
              <p:spPr bwMode="auto">
                <a:xfrm>
                  <a:off x="4655259" y="3740128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5" name="Straight Connector 184"/>
                <p:cNvCxnSpPr/>
                <p:nvPr/>
              </p:nvCxnSpPr>
              <p:spPr bwMode="auto">
                <a:xfrm>
                  <a:off x="4628410" y="3781826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6" name="Straight Connector 185"/>
                <p:cNvCxnSpPr/>
                <p:nvPr/>
              </p:nvCxnSpPr>
              <p:spPr bwMode="auto">
                <a:xfrm>
                  <a:off x="4615142" y="382997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7" name="Straight Connector 186"/>
                <p:cNvCxnSpPr/>
                <p:nvPr/>
              </p:nvCxnSpPr>
              <p:spPr bwMode="auto">
                <a:xfrm>
                  <a:off x="4615142" y="387275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8" name="Straight Connector 187"/>
                <p:cNvCxnSpPr/>
                <p:nvPr/>
              </p:nvCxnSpPr>
              <p:spPr bwMode="auto">
                <a:xfrm>
                  <a:off x="4619669" y="3916759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9" name="Straight Connector 188"/>
                <p:cNvCxnSpPr/>
                <p:nvPr/>
              </p:nvCxnSpPr>
              <p:spPr bwMode="auto">
                <a:xfrm>
                  <a:off x="4632937" y="395845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0" name="Straight Connector 189"/>
                <p:cNvCxnSpPr/>
                <p:nvPr/>
              </p:nvCxnSpPr>
              <p:spPr bwMode="auto">
                <a:xfrm>
                  <a:off x="4644098" y="3990335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1" name="Straight Connector 190"/>
                <p:cNvCxnSpPr/>
                <p:nvPr/>
              </p:nvCxnSpPr>
              <p:spPr bwMode="auto">
                <a:xfrm>
                  <a:off x="4663999" y="402127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2" name="Straight Connector 191"/>
                <p:cNvCxnSpPr/>
                <p:nvPr/>
              </p:nvCxnSpPr>
              <p:spPr bwMode="auto">
                <a:xfrm>
                  <a:off x="4688381" y="4052793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3" name="Straight Connector 192"/>
                <p:cNvCxnSpPr/>
                <p:nvPr/>
              </p:nvCxnSpPr>
              <p:spPr bwMode="auto">
                <a:xfrm>
                  <a:off x="4681088" y="3707964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8" name="Group 117"/>
              <p:cNvGrpSpPr/>
              <p:nvPr/>
            </p:nvGrpSpPr>
            <p:grpSpPr>
              <a:xfrm>
                <a:off x="3537979" y="5460745"/>
                <a:ext cx="423595" cy="344829"/>
                <a:chOff x="5905984" y="3706374"/>
                <a:chExt cx="423595" cy="344829"/>
              </a:xfrm>
            </p:grpSpPr>
            <p:cxnSp>
              <p:nvCxnSpPr>
                <p:cNvPr id="174" name="Straight Connector 173"/>
                <p:cNvCxnSpPr/>
                <p:nvPr/>
              </p:nvCxnSpPr>
              <p:spPr bwMode="auto">
                <a:xfrm>
                  <a:off x="5941650" y="3738538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" name="Straight Connector 174"/>
                <p:cNvCxnSpPr/>
                <p:nvPr/>
              </p:nvCxnSpPr>
              <p:spPr bwMode="auto">
                <a:xfrm>
                  <a:off x="5923816" y="3780237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6" name="Straight Connector 175"/>
                <p:cNvCxnSpPr/>
                <p:nvPr/>
              </p:nvCxnSpPr>
              <p:spPr bwMode="auto">
                <a:xfrm>
                  <a:off x="5905984" y="3828388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7" name="Straight Connector 176"/>
                <p:cNvCxnSpPr/>
                <p:nvPr/>
              </p:nvCxnSpPr>
              <p:spPr bwMode="auto">
                <a:xfrm>
                  <a:off x="5905984" y="3871167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8" name="Straight Connector 177"/>
                <p:cNvCxnSpPr/>
                <p:nvPr/>
              </p:nvCxnSpPr>
              <p:spPr bwMode="auto">
                <a:xfrm>
                  <a:off x="5905984" y="3915169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9" name="Straight Connector 178"/>
                <p:cNvCxnSpPr/>
                <p:nvPr/>
              </p:nvCxnSpPr>
              <p:spPr bwMode="auto">
                <a:xfrm>
                  <a:off x="5923816" y="3956868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0" name="Straight Connector 179"/>
                <p:cNvCxnSpPr/>
                <p:nvPr/>
              </p:nvCxnSpPr>
              <p:spPr bwMode="auto">
                <a:xfrm>
                  <a:off x="5932733" y="3988745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1" name="Straight Connector 180"/>
                <p:cNvCxnSpPr/>
                <p:nvPr/>
              </p:nvCxnSpPr>
              <p:spPr bwMode="auto">
                <a:xfrm>
                  <a:off x="5959483" y="4019687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2" name="Straight Connector 181"/>
                <p:cNvCxnSpPr/>
                <p:nvPr/>
              </p:nvCxnSpPr>
              <p:spPr bwMode="auto">
                <a:xfrm>
                  <a:off x="6005196" y="4051203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>
                  <a:off x="5974331" y="3706374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19" name="Straight Connector 118"/>
              <p:cNvCxnSpPr/>
              <p:nvPr/>
            </p:nvCxnSpPr>
            <p:spPr bwMode="auto">
              <a:xfrm>
                <a:off x="2645834" y="5491879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Straight Connector 119"/>
              <p:cNvCxnSpPr/>
              <p:nvPr/>
            </p:nvCxnSpPr>
            <p:spPr bwMode="auto">
              <a:xfrm>
                <a:off x="2628000" y="5533577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Straight Connector 120"/>
              <p:cNvCxnSpPr/>
              <p:nvPr/>
            </p:nvCxnSpPr>
            <p:spPr bwMode="auto">
              <a:xfrm>
                <a:off x="2610167" y="5581728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Straight Connector 121"/>
              <p:cNvCxnSpPr/>
              <p:nvPr/>
            </p:nvCxnSpPr>
            <p:spPr bwMode="auto">
              <a:xfrm>
                <a:off x="2610167" y="5624508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Straight Connector 122"/>
              <p:cNvCxnSpPr/>
              <p:nvPr/>
            </p:nvCxnSpPr>
            <p:spPr bwMode="auto">
              <a:xfrm>
                <a:off x="2610167" y="5668510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Straight Connector 123"/>
              <p:cNvCxnSpPr/>
              <p:nvPr/>
            </p:nvCxnSpPr>
            <p:spPr bwMode="auto">
              <a:xfrm>
                <a:off x="2628000" y="5710208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 bwMode="auto">
              <a:xfrm>
                <a:off x="2636917" y="5742086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>
                <a:off x="2663667" y="5773028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>
                <a:off x="2709379" y="5804544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>
                <a:off x="2678514" y="5459715"/>
                <a:ext cx="324383" cy="0"/>
              </a:xfrm>
              <a:prstGeom prst="line">
                <a:avLst/>
              </a:prstGeom>
              <a:solidFill>
                <a:schemeClr val="accent1"/>
              </a:solidFill>
              <a:ln w="19050" cap="flat" cmpd="dbl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29" name="Group 128"/>
              <p:cNvGrpSpPr/>
              <p:nvPr/>
            </p:nvGrpSpPr>
            <p:grpSpPr>
              <a:xfrm>
                <a:off x="1709943" y="5459715"/>
                <a:ext cx="423594" cy="344829"/>
                <a:chOff x="4077948" y="3705344"/>
                <a:chExt cx="423594" cy="344829"/>
              </a:xfrm>
            </p:grpSpPr>
            <p:cxnSp>
              <p:nvCxnSpPr>
                <p:cNvPr id="164" name="Straight Connector 163"/>
                <p:cNvCxnSpPr/>
                <p:nvPr/>
              </p:nvCxnSpPr>
              <p:spPr bwMode="auto">
                <a:xfrm>
                  <a:off x="4113614" y="3737508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/>
                <p:nvPr/>
              </p:nvCxnSpPr>
              <p:spPr bwMode="auto">
                <a:xfrm>
                  <a:off x="4095780" y="3779206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6" name="Straight Connector 165"/>
                <p:cNvCxnSpPr/>
                <p:nvPr/>
              </p:nvCxnSpPr>
              <p:spPr bwMode="auto">
                <a:xfrm>
                  <a:off x="4077948" y="3827357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7" name="Straight Connector 166"/>
                <p:cNvCxnSpPr/>
                <p:nvPr/>
              </p:nvCxnSpPr>
              <p:spPr bwMode="auto">
                <a:xfrm>
                  <a:off x="4077948" y="3870137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/>
                <p:nvPr/>
              </p:nvCxnSpPr>
              <p:spPr bwMode="auto">
                <a:xfrm>
                  <a:off x="4077948" y="3914139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9" name="Straight Connector 168"/>
                <p:cNvCxnSpPr/>
                <p:nvPr/>
              </p:nvCxnSpPr>
              <p:spPr bwMode="auto">
                <a:xfrm>
                  <a:off x="4095780" y="3955837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>
                  <a:off x="4104697" y="3987715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1" name="Straight Connector 170"/>
                <p:cNvCxnSpPr/>
                <p:nvPr/>
              </p:nvCxnSpPr>
              <p:spPr bwMode="auto">
                <a:xfrm>
                  <a:off x="4131447" y="4018657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2" name="Straight Connector 171"/>
                <p:cNvCxnSpPr/>
                <p:nvPr/>
              </p:nvCxnSpPr>
              <p:spPr bwMode="auto">
                <a:xfrm>
                  <a:off x="4177159" y="4050173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3" name="Straight Connector 172"/>
                <p:cNvCxnSpPr/>
                <p:nvPr/>
              </p:nvCxnSpPr>
              <p:spPr bwMode="auto">
                <a:xfrm>
                  <a:off x="4146295" y="3705344"/>
                  <a:ext cx="3243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30" name="Can 129"/>
              <p:cNvSpPr/>
              <p:nvPr/>
            </p:nvSpPr>
            <p:spPr bwMode="auto">
              <a:xfrm rot="5400000">
                <a:off x="2752523" y="4145522"/>
                <a:ext cx="394679" cy="2972760"/>
              </a:xfrm>
              <a:prstGeom prst="can">
                <a:avLst>
                  <a:gd name="adj" fmla="val 64405"/>
                </a:avLst>
              </a:prstGeom>
              <a:gradFill flip="none" rotWithShape="1">
                <a:gsLst>
                  <a:gs pos="58000">
                    <a:srgbClr val="FFCC99">
                      <a:alpha val="80000"/>
                    </a:srgbClr>
                  </a:gs>
                  <a:gs pos="40000">
                    <a:srgbClr val="FFCC99">
                      <a:alpha val="80000"/>
                    </a:srgbClr>
                  </a:gs>
                  <a:gs pos="9000">
                    <a:srgbClr val="CC6600">
                      <a:alpha val="80000"/>
                    </a:srgbClr>
                  </a:gs>
                  <a:gs pos="95000">
                    <a:srgbClr val="CC6600">
                      <a:alpha val="80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rgbClr val="CC6600">
                    <a:alpha val="72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sunset" dir="t"/>
              </a:scene3d>
              <a:sp3d prstMaterial="flat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dirty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>
                <a:off x="2729343" y="5459452"/>
                <a:ext cx="149886" cy="344829"/>
                <a:chOff x="4615142" y="3707964"/>
                <a:chExt cx="149886" cy="344829"/>
              </a:xfrm>
            </p:grpSpPr>
            <p:cxnSp>
              <p:nvCxnSpPr>
                <p:cNvPr id="154" name="Straight Connector 153"/>
                <p:cNvCxnSpPr/>
                <p:nvPr/>
              </p:nvCxnSpPr>
              <p:spPr bwMode="auto">
                <a:xfrm>
                  <a:off x="4655259" y="3740128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5" name="Straight Connector 154"/>
                <p:cNvCxnSpPr/>
                <p:nvPr/>
              </p:nvCxnSpPr>
              <p:spPr bwMode="auto">
                <a:xfrm>
                  <a:off x="4628410" y="3781826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6" name="Straight Connector 155"/>
                <p:cNvCxnSpPr/>
                <p:nvPr/>
              </p:nvCxnSpPr>
              <p:spPr bwMode="auto">
                <a:xfrm>
                  <a:off x="4615142" y="382997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>
                  <a:off x="4615142" y="387275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8" name="Straight Connector 157"/>
                <p:cNvCxnSpPr/>
                <p:nvPr/>
              </p:nvCxnSpPr>
              <p:spPr bwMode="auto">
                <a:xfrm>
                  <a:off x="4619669" y="3916759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9" name="Straight Connector 158"/>
                <p:cNvCxnSpPr/>
                <p:nvPr/>
              </p:nvCxnSpPr>
              <p:spPr bwMode="auto">
                <a:xfrm>
                  <a:off x="4632937" y="395845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0" name="Straight Connector 159"/>
                <p:cNvCxnSpPr/>
                <p:nvPr/>
              </p:nvCxnSpPr>
              <p:spPr bwMode="auto">
                <a:xfrm>
                  <a:off x="4644098" y="3990335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1" name="Straight Connector 160"/>
                <p:cNvCxnSpPr/>
                <p:nvPr/>
              </p:nvCxnSpPr>
              <p:spPr bwMode="auto">
                <a:xfrm>
                  <a:off x="4663999" y="402127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2" name="Straight Connector 161"/>
                <p:cNvCxnSpPr/>
                <p:nvPr/>
              </p:nvCxnSpPr>
              <p:spPr bwMode="auto">
                <a:xfrm>
                  <a:off x="4688381" y="4052793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3" name="Straight Connector 162"/>
                <p:cNvCxnSpPr/>
                <p:nvPr/>
              </p:nvCxnSpPr>
              <p:spPr bwMode="auto">
                <a:xfrm>
                  <a:off x="4681088" y="3707964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32" name="Group 131"/>
              <p:cNvGrpSpPr/>
              <p:nvPr/>
            </p:nvGrpSpPr>
            <p:grpSpPr>
              <a:xfrm>
                <a:off x="3655969" y="5462349"/>
                <a:ext cx="149886" cy="344829"/>
                <a:chOff x="4615142" y="3707964"/>
                <a:chExt cx="149886" cy="344829"/>
              </a:xfrm>
            </p:grpSpPr>
            <p:cxnSp>
              <p:nvCxnSpPr>
                <p:cNvPr id="144" name="Straight Connector 143"/>
                <p:cNvCxnSpPr/>
                <p:nvPr/>
              </p:nvCxnSpPr>
              <p:spPr bwMode="auto">
                <a:xfrm>
                  <a:off x="4655259" y="3740128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5" name="Straight Connector 144"/>
                <p:cNvCxnSpPr/>
                <p:nvPr/>
              </p:nvCxnSpPr>
              <p:spPr bwMode="auto">
                <a:xfrm>
                  <a:off x="4628410" y="3781826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6" name="Straight Connector 145"/>
                <p:cNvCxnSpPr/>
                <p:nvPr/>
              </p:nvCxnSpPr>
              <p:spPr bwMode="auto">
                <a:xfrm>
                  <a:off x="4615142" y="382997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7" name="Straight Connector 146"/>
                <p:cNvCxnSpPr/>
                <p:nvPr/>
              </p:nvCxnSpPr>
              <p:spPr bwMode="auto">
                <a:xfrm>
                  <a:off x="4615142" y="387275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8" name="Straight Connector 147"/>
                <p:cNvCxnSpPr/>
                <p:nvPr/>
              </p:nvCxnSpPr>
              <p:spPr bwMode="auto">
                <a:xfrm>
                  <a:off x="4619669" y="3916759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9" name="Straight Connector 148"/>
                <p:cNvCxnSpPr/>
                <p:nvPr/>
              </p:nvCxnSpPr>
              <p:spPr bwMode="auto">
                <a:xfrm>
                  <a:off x="4632937" y="395845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0" name="Straight Connector 149"/>
                <p:cNvCxnSpPr/>
                <p:nvPr/>
              </p:nvCxnSpPr>
              <p:spPr bwMode="auto">
                <a:xfrm>
                  <a:off x="4644098" y="3990335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1" name="Straight Connector 150"/>
                <p:cNvCxnSpPr/>
                <p:nvPr/>
              </p:nvCxnSpPr>
              <p:spPr bwMode="auto">
                <a:xfrm>
                  <a:off x="4663999" y="402127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2" name="Straight Connector 151"/>
                <p:cNvCxnSpPr/>
                <p:nvPr/>
              </p:nvCxnSpPr>
              <p:spPr bwMode="auto">
                <a:xfrm>
                  <a:off x="4688381" y="4052793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3" name="Straight Connector 152"/>
                <p:cNvCxnSpPr/>
                <p:nvPr/>
              </p:nvCxnSpPr>
              <p:spPr bwMode="auto">
                <a:xfrm>
                  <a:off x="4681088" y="3707964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33" name="Group 132"/>
              <p:cNvGrpSpPr/>
              <p:nvPr/>
            </p:nvGrpSpPr>
            <p:grpSpPr>
              <a:xfrm>
                <a:off x="1830374" y="5462349"/>
                <a:ext cx="149886" cy="344829"/>
                <a:chOff x="4615142" y="3707964"/>
                <a:chExt cx="149886" cy="344829"/>
              </a:xfrm>
            </p:grpSpPr>
            <p:cxnSp>
              <p:nvCxnSpPr>
                <p:cNvPr id="134" name="Straight Connector 133"/>
                <p:cNvCxnSpPr/>
                <p:nvPr/>
              </p:nvCxnSpPr>
              <p:spPr bwMode="auto">
                <a:xfrm>
                  <a:off x="4655259" y="3740128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5" name="Straight Connector 134"/>
                <p:cNvCxnSpPr/>
                <p:nvPr/>
              </p:nvCxnSpPr>
              <p:spPr bwMode="auto">
                <a:xfrm>
                  <a:off x="4628410" y="3781826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6" name="Straight Connector 135"/>
                <p:cNvCxnSpPr/>
                <p:nvPr/>
              </p:nvCxnSpPr>
              <p:spPr bwMode="auto">
                <a:xfrm>
                  <a:off x="4615142" y="382997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7" name="Straight Connector 136"/>
                <p:cNvCxnSpPr/>
                <p:nvPr/>
              </p:nvCxnSpPr>
              <p:spPr bwMode="auto">
                <a:xfrm>
                  <a:off x="4615142" y="387275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8" name="Straight Connector 137"/>
                <p:cNvCxnSpPr/>
                <p:nvPr/>
              </p:nvCxnSpPr>
              <p:spPr bwMode="auto">
                <a:xfrm>
                  <a:off x="4619669" y="3916759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9" name="Straight Connector 138"/>
                <p:cNvCxnSpPr/>
                <p:nvPr/>
              </p:nvCxnSpPr>
              <p:spPr bwMode="auto">
                <a:xfrm>
                  <a:off x="4632937" y="395845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0" name="Straight Connector 139"/>
                <p:cNvCxnSpPr/>
                <p:nvPr/>
              </p:nvCxnSpPr>
              <p:spPr bwMode="auto">
                <a:xfrm>
                  <a:off x="4644098" y="3990335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1" name="Straight Connector 140"/>
                <p:cNvCxnSpPr/>
                <p:nvPr/>
              </p:nvCxnSpPr>
              <p:spPr bwMode="auto">
                <a:xfrm>
                  <a:off x="4663999" y="4021277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2" name="Straight Connector 141"/>
                <p:cNvCxnSpPr/>
                <p:nvPr/>
              </p:nvCxnSpPr>
              <p:spPr bwMode="auto">
                <a:xfrm>
                  <a:off x="4688381" y="4052793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3" name="Straight Connector 142"/>
                <p:cNvCxnSpPr/>
                <p:nvPr/>
              </p:nvCxnSpPr>
              <p:spPr bwMode="auto">
                <a:xfrm>
                  <a:off x="4681088" y="3707964"/>
                  <a:ext cx="76647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dbl" algn="ctr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96" name="Rectangle 95"/>
            <p:cNvSpPr/>
            <p:nvPr/>
          </p:nvSpPr>
          <p:spPr>
            <a:xfrm>
              <a:off x="138426" y="1094663"/>
              <a:ext cx="125066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l"/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i="0" dirty="0" smtClean="0">
                  <a:ln w="6350"/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n-lt"/>
                </a:rPr>
                <a:t>Myofibril</a:t>
              </a:r>
              <a:endParaRPr lang="en-US" sz="2000" b="1" i="0" dirty="0">
                <a:ln w="6350"/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196514" y="1555225"/>
              <a:ext cx="118333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SARCOMERE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450049" y="793694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A-BAND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621993" y="815172"/>
              <a:ext cx="774571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H-ZONE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841078" y="790057"/>
              <a:ext cx="721672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I-BAND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77852" y="818433"/>
              <a:ext cx="68159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Z-LINE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 rot="10800000">
              <a:off x="2323044" y="1529128"/>
              <a:ext cx="915360" cy="54453"/>
              <a:chOff x="1952931" y="5688407"/>
              <a:chExt cx="915360" cy="54453"/>
            </a:xfrm>
          </p:grpSpPr>
          <p:cxnSp>
            <p:nvCxnSpPr>
              <p:cNvPr id="113" name="Straight Connector 112"/>
              <p:cNvCxnSpPr/>
              <p:nvPr/>
            </p:nvCxnSpPr>
            <p:spPr bwMode="auto">
              <a:xfrm>
                <a:off x="1960112" y="5689611"/>
                <a:ext cx="905403" cy="0"/>
              </a:xfrm>
              <a:prstGeom prst="line">
                <a:avLst/>
              </a:prstGeom>
              <a:solidFill>
                <a:schemeClr val="accent1"/>
              </a:solidFill>
              <a:ln w="22225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4" name="Straight Connector 113"/>
              <p:cNvCxnSpPr/>
              <p:nvPr/>
            </p:nvCxnSpPr>
            <p:spPr bwMode="auto">
              <a:xfrm rot="5400000">
                <a:off x="1926150" y="5715188"/>
                <a:ext cx="53562" cy="0"/>
              </a:xfrm>
              <a:prstGeom prst="line">
                <a:avLst/>
              </a:prstGeom>
              <a:solidFill>
                <a:schemeClr val="accent1"/>
              </a:solidFill>
              <a:ln w="19050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Straight Connector 114"/>
              <p:cNvCxnSpPr/>
              <p:nvPr/>
            </p:nvCxnSpPr>
            <p:spPr bwMode="auto">
              <a:xfrm rot="5400000">
                <a:off x="2841510" y="5716079"/>
                <a:ext cx="53562" cy="0"/>
              </a:xfrm>
              <a:prstGeom prst="line">
                <a:avLst/>
              </a:prstGeom>
              <a:solidFill>
                <a:schemeClr val="accent1"/>
              </a:solidFill>
              <a:ln w="19050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3" name="Group 102"/>
            <p:cNvGrpSpPr/>
            <p:nvPr/>
          </p:nvGrpSpPr>
          <p:grpSpPr>
            <a:xfrm>
              <a:off x="2919540" y="1042071"/>
              <a:ext cx="558831" cy="51906"/>
              <a:chOff x="1952931" y="5689611"/>
              <a:chExt cx="915360" cy="59701"/>
            </a:xfrm>
          </p:grpSpPr>
          <p:cxnSp>
            <p:nvCxnSpPr>
              <p:cNvPr id="110" name="Straight Connector 109"/>
              <p:cNvCxnSpPr/>
              <p:nvPr/>
            </p:nvCxnSpPr>
            <p:spPr bwMode="auto">
              <a:xfrm>
                <a:off x="1960112" y="5689611"/>
                <a:ext cx="905403" cy="0"/>
              </a:xfrm>
              <a:prstGeom prst="line">
                <a:avLst/>
              </a:prstGeom>
              <a:solidFill>
                <a:schemeClr val="accent1"/>
              </a:solidFill>
              <a:ln w="22225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Straight Connector 110"/>
              <p:cNvCxnSpPr/>
              <p:nvPr/>
            </p:nvCxnSpPr>
            <p:spPr bwMode="auto">
              <a:xfrm rot="5400000">
                <a:off x="1926150" y="5721640"/>
                <a:ext cx="53562" cy="0"/>
              </a:xfrm>
              <a:prstGeom prst="line">
                <a:avLst/>
              </a:prstGeom>
              <a:solidFill>
                <a:schemeClr val="accent1"/>
              </a:solidFill>
              <a:ln w="19050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Straight Connector 111"/>
              <p:cNvCxnSpPr/>
              <p:nvPr/>
            </p:nvCxnSpPr>
            <p:spPr bwMode="auto">
              <a:xfrm rot="5400000">
                <a:off x="2841510" y="5722531"/>
                <a:ext cx="53562" cy="0"/>
              </a:xfrm>
              <a:prstGeom prst="line">
                <a:avLst/>
              </a:prstGeom>
              <a:solidFill>
                <a:schemeClr val="accent1"/>
              </a:solidFill>
              <a:ln w="19050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4" name="Group 103"/>
            <p:cNvGrpSpPr/>
            <p:nvPr/>
          </p:nvGrpSpPr>
          <p:grpSpPr>
            <a:xfrm>
              <a:off x="1681431" y="1049806"/>
              <a:ext cx="379457" cy="57922"/>
              <a:chOff x="1952931" y="5689611"/>
              <a:chExt cx="915360" cy="59701"/>
            </a:xfrm>
          </p:grpSpPr>
          <p:cxnSp>
            <p:nvCxnSpPr>
              <p:cNvPr id="107" name="Straight Connector 106"/>
              <p:cNvCxnSpPr/>
              <p:nvPr/>
            </p:nvCxnSpPr>
            <p:spPr bwMode="auto">
              <a:xfrm>
                <a:off x="1960112" y="5689611"/>
                <a:ext cx="905403" cy="0"/>
              </a:xfrm>
              <a:prstGeom prst="line">
                <a:avLst/>
              </a:prstGeom>
              <a:solidFill>
                <a:schemeClr val="accent1"/>
              </a:solidFill>
              <a:ln w="22225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Straight Connector 107"/>
              <p:cNvCxnSpPr/>
              <p:nvPr/>
            </p:nvCxnSpPr>
            <p:spPr bwMode="auto">
              <a:xfrm rot="5400000">
                <a:off x="1926150" y="5721640"/>
                <a:ext cx="53562" cy="0"/>
              </a:xfrm>
              <a:prstGeom prst="line">
                <a:avLst/>
              </a:prstGeom>
              <a:solidFill>
                <a:schemeClr val="accent1"/>
              </a:solidFill>
              <a:ln w="19050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Straight Connector 108"/>
              <p:cNvCxnSpPr/>
              <p:nvPr/>
            </p:nvCxnSpPr>
            <p:spPr bwMode="auto">
              <a:xfrm rot="5400000">
                <a:off x="2841510" y="5722531"/>
                <a:ext cx="53562" cy="0"/>
              </a:xfrm>
              <a:prstGeom prst="line">
                <a:avLst/>
              </a:prstGeom>
              <a:solidFill>
                <a:schemeClr val="accent1"/>
              </a:solidFill>
              <a:ln w="19050" cap="sq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05" name="Straight Arrow Connector 104"/>
            <p:cNvCxnSpPr/>
            <p:nvPr/>
          </p:nvCxnSpPr>
          <p:spPr bwMode="auto">
            <a:xfrm flipH="1">
              <a:off x="3658658" y="1034250"/>
              <a:ext cx="66930" cy="8467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06" name="Straight Arrow Connector 105"/>
            <p:cNvCxnSpPr/>
            <p:nvPr/>
          </p:nvCxnSpPr>
          <p:spPr bwMode="auto">
            <a:xfrm flipV="1">
              <a:off x="2271114" y="1067056"/>
              <a:ext cx="38645" cy="6673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</p:grpSp>
      <p:sp>
        <p:nvSpPr>
          <p:cNvPr id="204" name="Rectangle 203"/>
          <p:cNvSpPr/>
          <p:nvPr/>
        </p:nvSpPr>
        <p:spPr>
          <a:xfrm>
            <a:off x="763758" y="2980930"/>
            <a:ext cx="50892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 prstMaterial="flat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i="0" dirty="0" err="1" smtClean="0">
                <a:ln w="11430"/>
                <a:solidFill>
                  <a:srgbClr val="0099CC"/>
                </a:solidFill>
                <a:latin typeface="+mn-lt"/>
              </a:rPr>
              <a:t>Titin</a:t>
            </a:r>
            <a:endParaRPr lang="en-US" sz="1200" b="1" i="0" dirty="0">
              <a:ln w="11430"/>
              <a:solidFill>
                <a:srgbClr val="0099CC"/>
              </a:solidFill>
              <a:latin typeface="+mn-lt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783455" y="4332310"/>
            <a:ext cx="50892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 prstMaterial="flat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i="0" dirty="0" err="1" smtClean="0">
                <a:ln w="11430"/>
                <a:solidFill>
                  <a:srgbClr val="0099CC"/>
                </a:solidFill>
                <a:latin typeface="+mn-lt"/>
              </a:rPr>
              <a:t>Titin</a:t>
            </a:r>
            <a:endParaRPr lang="en-US" sz="1200" b="1" i="0" dirty="0">
              <a:ln w="11430"/>
              <a:solidFill>
                <a:srgbClr val="0099CC"/>
              </a:solidFill>
              <a:latin typeface="+mn-lt"/>
            </a:endParaRPr>
          </a:p>
        </p:txBody>
      </p:sp>
      <p:grpSp>
        <p:nvGrpSpPr>
          <p:cNvPr id="206" name="Group 205"/>
          <p:cNvGrpSpPr/>
          <p:nvPr/>
        </p:nvGrpSpPr>
        <p:grpSpPr>
          <a:xfrm>
            <a:off x="649743" y="3819611"/>
            <a:ext cx="914000" cy="276999"/>
            <a:chOff x="649743" y="3819611"/>
            <a:chExt cx="914000" cy="276999"/>
          </a:xfrm>
        </p:grpSpPr>
        <p:sp>
          <p:nvSpPr>
            <p:cNvPr id="207" name="Rectangle 206"/>
            <p:cNvSpPr/>
            <p:nvPr/>
          </p:nvSpPr>
          <p:spPr>
            <a:xfrm>
              <a:off x="726434" y="3819611"/>
              <a:ext cx="750526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err="1" smtClean="0">
                  <a:ln w="11430"/>
                  <a:solidFill>
                    <a:srgbClr val="0099CC"/>
                  </a:solidFill>
                  <a:latin typeface="+mn-lt"/>
                </a:rPr>
                <a:t>Nebulin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208" name="Straight Arrow Connector 207"/>
            <p:cNvCxnSpPr/>
            <p:nvPr/>
          </p:nvCxnSpPr>
          <p:spPr bwMode="auto">
            <a:xfrm flipH="1" flipV="1">
              <a:off x="649743" y="3878547"/>
              <a:ext cx="133712" cy="11104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209" name="Straight Arrow Connector 208"/>
            <p:cNvCxnSpPr/>
            <p:nvPr/>
          </p:nvCxnSpPr>
          <p:spPr bwMode="auto">
            <a:xfrm>
              <a:off x="1415805" y="3945002"/>
              <a:ext cx="147938" cy="8344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sp>
        <p:nvSpPr>
          <p:cNvPr id="210" name="TextBox 209"/>
          <p:cNvSpPr txBox="1"/>
          <p:nvPr/>
        </p:nvSpPr>
        <p:spPr>
          <a:xfrm>
            <a:off x="1691680" y="71414"/>
            <a:ext cx="745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Skeletal muscle sarcomere</a:t>
            </a:r>
            <a:endParaRPr lang="en-GB" sz="32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211" name="Group 210"/>
          <p:cNvGrpSpPr/>
          <p:nvPr/>
        </p:nvGrpSpPr>
        <p:grpSpPr>
          <a:xfrm>
            <a:off x="3539212" y="2771995"/>
            <a:ext cx="1800000" cy="71280"/>
            <a:chOff x="2745669" y="6062457"/>
            <a:chExt cx="1439615" cy="205695"/>
          </a:xfrm>
        </p:grpSpPr>
        <p:sp>
          <p:nvSpPr>
            <p:cNvPr id="212" name="Freeform 211"/>
            <p:cNvSpPr/>
            <p:nvPr/>
          </p:nvSpPr>
          <p:spPr bwMode="auto">
            <a:xfrm rot="5400000">
              <a:off x="3010440" y="5799743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3" name="Freeform 212"/>
            <p:cNvSpPr/>
            <p:nvPr/>
          </p:nvSpPr>
          <p:spPr bwMode="auto">
            <a:xfrm rot="5400000">
              <a:off x="3716875" y="5797686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3564088" y="3729190"/>
            <a:ext cx="1800000" cy="71280"/>
            <a:chOff x="2745669" y="6062457"/>
            <a:chExt cx="1439615" cy="205695"/>
          </a:xfrm>
        </p:grpSpPr>
        <p:sp>
          <p:nvSpPr>
            <p:cNvPr id="215" name="Freeform 214"/>
            <p:cNvSpPr/>
            <p:nvPr/>
          </p:nvSpPr>
          <p:spPr bwMode="auto">
            <a:xfrm rot="5400000">
              <a:off x="3010440" y="5799743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6" name="Freeform 215"/>
            <p:cNvSpPr/>
            <p:nvPr/>
          </p:nvSpPr>
          <p:spPr bwMode="auto">
            <a:xfrm rot="5400000">
              <a:off x="3716875" y="5797686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3563888" y="4126948"/>
            <a:ext cx="1800000" cy="71280"/>
            <a:chOff x="2745669" y="6062457"/>
            <a:chExt cx="1439615" cy="205695"/>
          </a:xfrm>
        </p:grpSpPr>
        <p:sp>
          <p:nvSpPr>
            <p:cNvPr id="218" name="Freeform 217"/>
            <p:cNvSpPr/>
            <p:nvPr/>
          </p:nvSpPr>
          <p:spPr bwMode="auto">
            <a:xfrm rot="5400000">
              <a:off x="3010440" y="5799743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9" name="Freeform 218"/>
            <p:cNvSpPr/>
            <p:nvPr/>
          </p:nvSpPr>
          <p:spPr bwMode="auto">
            <a:xfrm rot="5400000">
              <a:off x="3716875" y="5797686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3563888" y="5074482"/>
            <a:ext cx="1800000" cy="71280"/>
            <a:chOff x="2745669" y="6062457"/>
            <a:chExt cx="1439615" cy="205695"/>
          </a:xfrm>
        </p:grpSpPr>
        <p:sp>
          <p:nvSpPr>
            <p:cNvPr id="221" name="Freeform 220"/>
            <p:cNvSpPr/>
            <p:nvPr/>
          </p:nvSpPr>
          <p:spPr bwMode="auto">
            <a:xfrm rot="5400000">
              <a:off x="3010440" y="5799743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22" name="Freeform 221"/>
            <p:cNvSpPr/>
            <p:nvPr/>
          </p:nvSpPr>
          <p:spPr bwMode="auto">
            <a:xfrm rot="5400000">
              <a:off x="3716875" y="5797686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228660" y="2769498"/>
            <a:ext cx="1800000" cy="71280"/>
            <a:chOff x="2745669" y="6062457"/>
            <a:chExt cx="1439615" cy="205695"/>
          </a:xfrm>
        </p:grpSpPr>
        <p:sp>
          <p:nvSpPr>
            <p:cNvPr id="224" name="Freeform 223"/>
            <p:cNvSpPr/>
            <p:nvPr/>
          </p:nvSpPr>
          <p:spPr bwMode="auto">
            <a:xfrm rot="5400000">
              <a:off x="3010440" y="5799743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25" name="Freeform 224"/>
            <p:cNvSpPr/>
            <p:nvPr/>
          </p:nvSpPr>
          <p:spPr bwMode="auto">
            <a:xfrm rot="5400000">
              <a:off x="3716875" y="5797686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248092" y="3729190"/>
            <a:ext cx="1800000" cy="71280"/>
            <a:chOff x="2745669" y="6062457"/>
            <a:chExt cx="1439615" cy="205695"/>
          </a:xfrm>
        </p:grpSpPr>
        <p:sp>
          <p:nvSpPr>
            <p:cNvPr id="227" name="Freeform 226"/>
            <p:cNvSpPr/>
            <p:nvPr/>
          </p:nvSpPr>
          <p:spPr bwMode="auto">
            <a:xfrm rot="5400000">
              <a:off x="3010440" y="5799743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28" name="Freeform 227"/>
            <p:cNvSpPr/>
            <p:nvPr/>
          </p:nvSpPr>
          <p:spPr bwMode="auto">
            <a:xfrm rot="5400000">
              <a:off x="3716875" y="5797686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240090" y="4108662"/>
            <a:ext cx="1800000" cy="71280"/>
            <a:chOff x="2745669" y="6062457"/>
            <a:chExt cx="1439615" cy="205695"/>
          </a:xfrm>
        </p:grpSpPr>
        <p:sp>
          <p:nvSpPr>
            <p:cNvPr id="230" name="Freeform 229"/>
            <p:cNvSpPr/>
            <p:nvPr/>
          </p:nvSpPr>
          <p:spPr bwMode="auto">
            <a:xfrm rot="5400000">
              <a:off x="3010440" y="5799743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31" name="Freeform 230"/>
            <p:cNvSpPr/>
            <p:nvPr/>
          </p:nvSpPr>
          <p:spPr bwMode="auto">
            <a:xfrm rot="5400000">
              <a:off x="3716875" y="5797686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240090" y="5071054"/>
            <a:ext cx="1800000" cy="71280"/>
            <a:chOff x="2745669" y="6062457"/>
            <a:chExt cx="1439615" cy="205695"/>
          </a:xfrm>
        </p:grpSpPr>
        <p:sp>
          <p:nvSpPr>
            <p:cNvPr id="233" name="Freeform 232"/>
            <p:cNvSpPr/>
            <p:nvPr/>
          </p:nvSpPr>
          <p:spPr bwMode="auto">
            <a:xfrm rot="5400000">
              <a:off x="3010440" y="5799743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34" name="Freeform 233"/>
            <p:cNvSpPr/>
            <p:nvPr/>
          </p:nvSpPr>
          <p:spPr bwMode="auto">
            <a:xfrm rot="5400000">
              <a:off x="3716875" y="5797686"/>
              <a:ext cx="203638" cy="733180"/>
            </a:xfrm>
            <a:custGeom>
              <a:avLst/>
              <a:gdLst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  <a:gd name="connsiteX0" fmla="*/ 175437 w 832884"/>
                <a:gd name="connsiteY0" fmla="*/ 54935 h 4446182"/>
                <a:gd name="connsiteX1" fmla="*/ 90376 w 832884"/>
                <a:gd name="connsiteY1" fmla="*/ 214424 h 4446182"/>
                <a:gd name="connsiteX2" fmla="*/ 143539 w 832884"/>
                <a:gd name="connsiteY2" fmla="*/ 310117 h 4446182"/>
                <a:gd name="connsiteX3" fmla="*/ 324293 w 832884"/>
                <a:gd name="connsiteY3" fmla="*/ 469605 h 4446182"/>
                <a:gd name="connsiteX4" fmla="*/ 515679 w 832884"/>
                <a:gd name="connsiteY4" fmla="*/ 565298 h 4446182"/>
                <a:gd name="connsiteX5" fmla="*/ 728330 w 832884"/>
                <a:gd name="connsiteY5" fmla="*/ 692889 h 4446182"/>
                <a:gd name="connsiteX6" fmla="*/ 802758 w 832884"/>
                <a:gd name="connsiteY6" fmla="*/ 767317 h 4446182"/>
                <a:gd name="connsiteX7" fmla="*/ 781493 w 832884"/>
                <a:gd name="connsiteY7" fmla="*/ 894907 h 4446182"/>
                <a:gd name="connsiteX8" fmla="*/ 632637 w 832884"/>
                <a:gd name="connsiteY8" fmla="*/ 1022498 h 4446182"/>
                <a:gd name="connsiteX9" fmla="*/ 260497 w 832884"/>
                <a:gd name="connsiteY9" fmla="*/ 1181987 h 4446182"/>
                <a:gd name="connsiteX10" fmla="*/ 69111 w 832884"/>
                <a:gd name="connsiteY10" fmla="*/ 1341475 h 4446182"/>
                <a:gd name="connsiteX11" fmla="*/ 79744 w 832884"/>
                <a:gd name="connsiteY11" fmla="*/ 1458433 h 4446182"/>
                <a:gd name="connsiteX12" fmla="*/ 175437 w 832884"/>
                <a:gd name="connsiteY12" fmla="*/ 1564759 h 4446182"/>
                <a:gd name="connsiteX13" fmla="*/ 462516 w 832884"/>
                <a:gd name="connsiteY13" fmla="*/ 1692349 h 4446182"/>
                <a:gd name="connsiteX14" fmla="*/ 685799 w 832884"/>
                <a:gd name="connsiteY14" fmla="*/ 1830573 h 4446182"/>
                <a:gd name="connsiteX15" fmla="*/ 717697 w 832884"/>
                <a:gd name="connsiteY15" fmla="*/ 1873103 h 4446182"/>
                <a:gd name="connsiteX16" fmla="*/ 441251 w 832884"/>
                <a:gd name="connsiteY16" fmla="*/ 2021959 h 4446182"/>
                <a:gd name="connsiteX17" fmla="*/ 186069 w 832884"/>
                <a:gd name="connsiteY17" fmla="*/ 2149549 h 4446182"/>
                <a:gd name="connsiteX18" fmla="*/ 58479 w 832884"/>
                <a:gd name="connsiteY18" fmla="*/ 2277140 h 4446182"/>
                <a:gd name="connsiteX19" fmla="*/ 47846 w 832884"/>
                <a:gd name="connsiteY19" fmla="*/ 2511056 h 4446182"/>
                <a:gd name="connsiteX20" fmla="*/ 69111 w 832884"/>
                <a:gd name="connsiteY20" fmla="*/ 2532321 h 4446182"/>
                <a:gd name="connsiteX21" fmla="*/ 154172 w 832884"/>
                <a:gd name="connsiteY21" fmla="*/ 2628014 h 4446182"/>
                <a:gd name="connsiteX22" fmla="*/ 409353 w 832884"/>
                <a:gd name="connsiteY22" fmla="*/ 2723707 h 4446182"/>
                <a:gd name="connsiteX23" fmla="*/ 632637 w 832884"/>
                <a:gd name="connsiteY23" fmla="*/ 2851298 h 4446182"/>
                <a:gd name="connsiteX24" fmla="*/ 696432 w 832884"/>
                <a:gd name="connsiteY24" fmla="*/ 2915094 h 4446182"/>
                <a:gd name="connsiteX25" fmla="*/ 483781 w 832884"/>
                <a:gd name="connsiteY25" fmla="*/ 3042684 h 4446182"/>
                <a:gd name="connsiteX26" fmla="*/ 154172 w 832884"/>
                <a:gd name="connsiteY26" fmla="*/ 3223438 h 4446182"/>
                <a:gd name="connsiteX27" fmla="*/ 47846 w 832884"/>
                <a:gd name="connsiteY27" fmla="*/ 3425456 h 4446182"/>
                <a:gd name="connsiteX28" fmla="*/ 79744 w 832884"/>
                <a:gd name="connsiteY28" fmla="*/ 3606210 h 4446182"/>
                <a:gd name="connsiteX29" fmla="*/ 334925 w 832884"/>
                <a:gd name="connsiteY29" fmla="*/ 3744433 h 4446182"/>
                <a:gd name="connsiteX30" fmla="*/ 590106 w 832884"/>
                <a:gd name="connsiteY30" fmla="*/ 3872024 h 4446182"/>
                <a:gd name="connsiteX31" fmla="*/ 707065 w 832884"/>
                <a:gd name="connsiteY31" fmla="*/ 3978349 h 4446182"/>
                <a:gd name="connsiteX32" fmla="*/ 600739 w 832884"/>
                <a:gd name="connsiteY32" fmla="*/ 4116573 h 4446182"/>
                <a:gd name="connsiteX33" fmla="*/ 377455 w 832884"/>
                <a:gd name="connsiteY33" fmla="*/ 4244163 h 4446182"/>
                <a:gd name="connsiteX34" fmla="*/ 186069 w 832884"/>
                <a:gd name="connsiteY34" fmla="*/ 4371754 h 4446182"/>
                <a:gd name="connsiteX35" fmla="*/ 217967 w 832884"/>
                <a:gd name="connsiteY35" fmla="*/ 4446182 h 4446182"/>
                <a:gd name="connsiteX36" fmla="*/ 345558 w 832884"/>
                <a:gd name="connsiteY36" fmla="*/ 4371754 h 4446182"/>
                <a:gd name="connsiteX37" fmla="*/ 643269 w 832884"/>
                <a:gd name="connsiteY37" fmla="*/ 4222898 h 4446182"/>
                <a:gd name="connsiteX38" fmla="*/ 760227 w 832884"/>
                <a:gd name="connsiteY38" fmla="*/ 4063410 h 4446182"/>
                <a:gd name="connsiteX39" fmla="*/ 770860 w 832884"/>
                <a:gd name="connsiteY39" fmla="*/ 3882656 h 4446182"/>
                <a:gd name="connsiteX40" fmla="*/ 590106 w 832884"/>
                <a:gd name="connsiteY40" fmla="*/ 3765698 h 4446182"/>
                <a:gd name="connsiteX41" fmla="*/ 239232 w 832884"/>
                <a:gd name="connsiteY41" fmla="*/ 3574312 h 4446182"/>
                <a:gd name="connsiteX42" fmla="*/ 101009 w 832884"/>
                <a:gd name="connsiteY42" fmla="*/ 3436089 h 4446182"/>
                <a:gd name="connsiteX43" fmla="*/ 334925 w 832884"/>
                <a:gd name="connsiteY43" fmla="*/ 3255335 h 4446182"/>
                <a:gd name="connsiteX44" fmla="*/ 664534 w 832884"/>
                <a:gd name="connsiteY44" fmla="*/ 3085214 h 4446182"/>
                <a:gd name="connsiteX45" fmla="*/ 781493 w 832884"/>
                <a:gd name="connsiteY45" fmla="*/ 3021419 h 4446182"/>
                <a:gd name="connsiteX46" fmla="*/ 781493 w 832884"/>
                <a:gd name="connsiteY46" fmla="*/ 2819400 h 4446182"/>
                <a:gd name="connsiteX47" fmla="*/ 473148 w 832884"/>
                <a:gd name="connsiteY47" fmla="*/ 2649280 h 4446182"/>
                <a:gd name="connsiteX48" fmla="*/ 186069 w 832884"/>
                <a:gd name="connsiteY48" fmla="*/ 2479159 h 4446182"/>
                <a:gd name="connsiteX49" fmla="*/ 111641 w 832884"/>
                <a:gd name="connsiteY49" fmla="*/ 2383466 h 4446182"/>
                <a:gd name="connsiteX50" fmla="*/ 292395 w 832884"/>
                <a:gd name="connsiteY50" fmla="*/ 2223977 h 4446182"/>
                <a:gd name="connsiteX51" fmla="*/ 600739 w 832884"/>
                <a:gd name="connsiteY51" fmla="*/ 2064489 h 4446182"/>
                <a:gd name="connsiteX52" fmla="*/ 770860 w 832884"/>
                <a:gd name="connsiteY52" fmla="*/ 1958163 h 4446182"/>
                <a:gd name="connsiteX53" fmla="*/ 770860 w 832884"/>
                <a:gd name="connsiteY53" fmla="*/ 1756145 h 4446182"/>
                <a:gd name="connsiteX54" fmla="*/ 515679 w 832884"/>
                <a:gd name="connsiteY54" fmla="*/ 1607289 h 4446182"/>
                <a:gd name="connsiteX55" fmla="*/ 217967 w 832884"/>
                <a:gd name="connsiteY55" fmla="*/ 1447800 h 4446182"/>
                <a:gd name="connsiteX56" fmla="*/ 69111 w 832884"/>
                <a:gd name="connsiteY56" fmla="*/ 1330842 h 4446182"/>
                <a:gd name="connsiteX57" fmla="*/ 58479 w 832884"/>
                <a:gd name="connsiteY57" fmla="*/ 1203252 h 4446182"/>
                <a:gd name="connsiteX58" fmla="*/ 419986 w 832884"/>
                <a:gd name="connsiteY58" fmla="*/ 969335 h 4446182"/>
                <a:gd name="connsiteX59" fmla="*/ 738962 w 832884"/>
                <a:gd name="connsiteY59" fmla="*/ 809847 h 4446182"/>
                <a:gd name="connsiteX60" fmla="*/ 419986 w 832884"/>
                <a:gd name="connsiteY60" fmla="*/ 650359 h 4446182"/>
                <a:gd name="connsiteX61" fmla="*/ 111641 w 832884"/>
                <a:gd name="connsiteY61" fmla="*/ 427075 h 4446182"/>
                <a:gd name="connsiteX62" fmla="*/ 47846 w 832884"/>
                <a:gd name="connsiteY62" fmla="*/ 214424 h 4446182"/>
                <a:gd name="connsiteX63" fmla="*/ 69111 w 832884"/>
                <a:gd name="connsiteY63" fmla="*/ 33670 h 4446182"/>
                <a:gd name="connsiteX64" fmla="*/ 132906 w 832884"/>
                <a:gd name="connsiteY64" fmla="*/ 12405 h 4446182"/>
                <a:gd name="connsiteX65" fmla="*/ 175437 w 832884"/>
                <a:gd name="connsiteY65" fmla="*/ 54935 h 44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32884" h="4446182">
                  <a:moveTo>
                    <a:pt x="175437" y="54935"/>
                  </a:moveTo>
                  <a:cubicBezTo>
                    <a:pt x="168349" y="88605"/>
                    <a:pt x="95692" y="171894"/>
                    <a:pt x="90376" y="214424"/>
                  </a:cubicBezTo>
                  <a:cubicBezTo>
                    <a:pt x="85060" y="256954"/>
                    <a:pt x="104553" y="267587"/>
                    <a:pt x="143539" y="310117"/>
                  </a:cubicBezTo>
                  <a:cubicBezTo>
                    <a:pt x="182525" y="352647"/>
                    <a:pt x="262270" y="427075"/>
                    <a:pt x="324293" y="469605"/>
                  </a:cubicBezTo>
                  <a:cubicBezTo>
                    <a:pt x="386316" y="512135"/>
                    <a:pt x="448340" y="528084"/>
                    <a:pt x="515679" y="565298"/>
                  </a:cubicBezTo>
                  <a:cubicBezTo>
                    <a:pt x="583019" y="602512"/>
                    <a:pt x="680484" y="659219"/>
                    <a:pt x="728330" y="692889"/>
                  </a:cubicBezTo>
                  <a:cubicBezTo>
                    <a:pt x="776176" y="726559"/>
                    <a:pt x="793898" y="733647"/>
                    <a:pt x="802758" y="767317"/>
                  </a:cubicBezTo>
                  <a:cubicBezTo>
                    <a:pt x="811618" y="800987"/>
                    <a:pt x="809846" y="852377"/>
                    <a:pt x="781493" y="894907"/>
                  </a:cubicBezTo>
                  <a:cubicBezTo>
                    <a:pt x="753140" y="937437"/>
                    <a:pt x="719470" y="974651"/>
                    <a:pt x="632637" y="1022498"/>
                  </a:cubicBezTo>
                  <a:cubicBezTo>
                    <a:pt x="545804" y="1070345"/>
                    <a:pt x="354418" y="1128824"/>
                    <a:pt x="260497" y="1181987"/>
                  </a:cubicBezTo>
                  <a:cubicBezTo>
                    <a:pt x="166576" y="1235150"/>
                    <a:pt x="99236" y="1295401"/>
                    <a:pt x="69111" y="1341475"/>
                  </a:cubicBezTo>
                  <a:cubicBezTo>
                    <a:pt x="38986" y="1387549"/>
                    <a:pt x="62023" y="1421219"/>
                    <a:pt x="79744" y="1458433"/>
                  </a:cubicBezTo>
                  <a:cubicBezTo>
                    <a:pt x="97465" y="1495647"/>
                    <a:pt x="111642" y="1525773"/>
                    <a:pt x="175437" y="1564759"/>
                  </a:cubicBezTo>
                  <a:cubicBezTo>
                    <a:pt x="239232" y="1603745"/>
                    <a:pt x="377456" y="1648047"/>
                    <a:pt x="462516" y="1692349"/>
                  </a:cubicBezTo>
                  <a:cubicBezTo>
                    <a:pt x="547576" y="1736651"/>
                    <a:pt x="643269" y="1800447"/>
                    <a:pt x="685799" y="1830573"/>
                  </a:cubicBezTo>
                  <a:cubicBezTo>
                    <a:pt x="728329" y="1860699"/>
                    <a:pt x="701376" y="1797259"/>
                    <a:pt x="717697" y="1873103"/>
                  </a:cubicBezTo>
                  <a:cubicBezTo>
                    <a:pt x="676939" y="1905001"/>
                    <a:pt x="529856" y="1975885"/>
                    <a:pt x="441251" y="2021959"/>
                  </a:cubicBezTo>
                  <a:cubicBezTo>
                    <a:pt x="352646" y="2068033"/>
                    <a:pt x="249864" y="2107019"/>
                    <a:pt x="186069" y="2149549"/>
                  </a:cubicBezTo>
                  <a:cubicBezTo>
                    <a:pt x="122274" y="2192079"/>
                    <a:pt x="81516" y="2216889"/>
                    <a:pt x="58479" y="2277140"/>
                  </a:cubicBezTo>
                  <a:cubicBezTo>
                    <a:pt x="35442" y="2337391"/>
                    <a:pt x="46074" y="2468526"/>
                    <a:pt x="47846" y="2511056"/>
                  </a:cubicBezTo>
                  <a:cubicBezTo>
                    <a:pt x="49618" y="2553586"/>
                    <a:pt x="51390" y="2512828"/>
                    <a:pt x="69111" y="2532321"/>
                  </a:cubicBezTo>
                  <a:cubicBezTo>
                    <a:pt x="86832" y="2551814"/>
                    <a:pt x="97465" y="2596116"/>
                    <a:pt x="154172" y="2628014"/>
                  </a:cubicBezTo>
                  <a:cubicBezTo>
                    <a:pt x="210879" y="2659912"/>
                    <a:pt x="329609" y="2686493"/>
                    <a:pt x="409353" y="2723707"/>
                  </a:cubicBezTo>
                  <a:cubicBezTo>
                    <a:pt x="489097" y="2760921"/>
                    <a:pt x="584791" y="2819400"/>
                    <a:pt x="632637" y="2851298"/>
                  </a:cubicBezTo>
                  <a:cubicBezTo>
                    <a:pt x="680484" y="2883196"/>
                    <a:pt x="721241" y="2883196"/>
                    <a:pt x="696432" y="2915094"/>
                  </a:cubicBezTo>
                  <a:cubicBezTo>
                    <a:pt x="671623" y="2946992"/>
                    <a:pt x="574158" y="2991293"/>
                    <a:pt x="483781" y="3042684"/>
                  </a:cubicBezTo>
                  <a:cubicBezTo>
                    <a:pt x="393404" y="3094075"/>
                    <a:pt x="226828" y="3159643"/>
                    <a:pt x="154172" y="3223438"/>
                  </a:cubicBezTo>
                  <a:cubicBezTo>
                    <a:pt x="81516" y="3287233"/>
                    <a:pt x="60251" y="3361661"/>
                    <a:pt x="47846" y="3425456"/>
                  </a:cubicBezTo>
                  <a:cubicBezTo>
                    <a:pt x="35441" y="3489251"/>
                    <a:pt x="31898" y="3553047"/>
                    <a:pt x="79744" y="3606210"/>
                  </a:cubicBezTo>
                  <a:cubicBezTo>
                    <a:pt x="127590" y="3659373"/>
                    <a:pt x="249865" y="3700131"/>
                    <a:pt x="334925" y="3744433"/>
                  </a:cubicBezTo>
                  <a:cubicBezTo>
                    <a:pt x="419985" y="3788735"/>
                    <a:pt x="528083" y="3833038"/>
                    <a:pt x="590106" y="3872024"/>
                  </a:cubicBezTo>
                  <a:cubicBezTo>
                    <a:pt x="652129" y="3911010"/>
                    <a:pt x="705293" y="3937591"/>
                    <a:pt x="707065" y="3978349"/>
                  </a:cubicBezTo>
                  <a:cubicBezTo>
                    <a:pt x="708837" y="4019107"/>
                    <a:pt x="655674" y="4072271"/>
                    <a:pt x="600739" y="4116573"/>
                  </a:cubicBezTo>
                  <a:cubicBezTo>
                    <a:pt x="545804" y="4160875"/>
                    <a:pt x="446567" y="4201633"/>
                    <a:pt x="377455" y="4244163"/>
                  </a:cubicBezTo>
                  <a:cubicBezTo>
                    <a:pt x="308343" y="4286693"/>
                    <a:pt x="212650" y="4338084"/>
                    <a:pt x="186069" y="4371754"/>
                  </a:cubicBezTo>
                  <a:cubicBezTo>
                    <a:pt x="159488" y="4405424"/>
                    <a:pt x="191386" y="4446182"/>
                    <a:pt x="217967" y="4446182"/>
                  </a:cubicBezTo>
                  <a:cubicBezTo>
                    <a:pt x="244548" y="4446182"/>
                    <a:pt x="274674" y="4408968"/>
                    <a:pt x="345558" y="4371754"/>
                  </a:cubicBezTo>
                  <a:cubicBezTo>
                    <a:pt x="416442" y="4334540"/>
                    <a:pt x="574158" y="4274289"/>
                    <a:pt x="643269" y="4222898"/>
                  </a:cubicBezTo>
                  <a:cubicBezTo>
                    <a:pt x="712380" y="4171507"/>
                    <a:pt x="738962" y="4120117"/>
                    <a:pt x="760227" y="4063410"/>
                  </a:cubicBezTo>
                  <a:cubicBezTo>
                    <a:pt x="781492" y="4006703"/>
                    <a:pt x="799214" y="3932275"/>
                    <a:pt x="770860" y="3882656"/>
                  </a:cubicBezTo>
                  <a:cubicBezTo>
                    <a:pt x="742507" y="3833037"/>
                    <a:pt x="678711" y="3817089"/>
                    <a:pt x="590106" y="3765698"/>
                  </a:cubicBezTo>
                  <a:cubicBezTo>
                    <a:pt x="501501" y="3714307"/>
                    <a:pt x="320748" y="3629247"/>
                    <a:pt x="239232" y="3574312"/>
                  </a:cubicBezTo>
                  <a:cubicBezTo>
                    <a:pt x="157716" y="3519377"/>
                    <a:pt x="85060" y="3489252"/>
                    <a:pt x="101009" y="3436089"/>
                  </a:cubicBezTo>
                  <a:cubicBezTo>
                    <a:pt x="116958" y="3382926"/>
                    <a:pt x="241004" y="3313814"/>
                    <a:pt x="334925" y="3255335"/>
                  </a:cubicBezTo>
                  <a:cubicBezTo>
                    <a:pt x="428846" y="3196856"/>
                    <a:pt x="590106" y="3124200"/>
                    <a:pt x="664534" y="3085214"/>
                  </a:cubicBezTo>
                  <a:cubicBezTo>
                    <a:pt x="738962" y="3046228"/>
                    <a:pt x="762000" y="3065721"/>
                    <a:pt x="781493" y="3021419"/>
                  </a:cubicBezTo>
                  <a:cubicBezTo>
                    <a:pt x="800986" y="2977117"/>
                    <a:pt x="832884" y="2881423"/>
                    <a:pt x="781493" y="2819400"/>
                  </a:cubicBezTo>
                  <a:cubicBezTo>
                    <a:pt x="730102" y="2757377"/>
                    <a:pt x="572385" y="2705987"/>
                    <a:pt x="473148" y="2649280"/>
                  </a:cubicBezTo>
                  <a:cubicBezTo>
                    <a:pt x="373911" y="2592573"/>
                    <a:pt x="246320" y="2523461"/>
                    <a:pt x="186069" y="2479159"/>
                  </a:cubicBezTo>
                  <a:cubicBezTo>
                    <a:pt x="125818" y="2434857"/>
                    <a:pt x="93920" y="2425996"/>
                    <a:pt x="111641" y="2383466"/>
                  </a:cubicBezTo>
                  <a:cubicBezTo>
                    <a:pt x="129362" y="2340936"/>
                    <a:pt x="210879" y="2277140"/>
                    <a:pt x="292395" y="2223977"/>
                  </a:cubicBezTo>
                  <a:cubicBezTo>
                    <a:pt x="373911" y="2170814"/>
                    <a:pt x="520995" y="2108791"/>
                    <a:pt x="600739" y="2064489"/>
                  </a:cubicBezTo>
                  <a:cubicBezTo>
                    <a:pt x="680483" y="2020187"/>
                    <a:pt x="742507" y="2009554"/>
                    <a:pt x="770860" y="1958163"/>
                  </a:cubicBezTo>
                  <a:cubicBezTo>
                    <a:pt x="799214" y="1906772"/>
                    <a:pt x="813390" y="1814624"/>
                    <a:pt x="770860" y="1756145"/>
                  </a:cubicBezTo>
                  <a:cubicBezTo>
                    <a:pt x="728330" y="1697666"/>
                    <a:pt x="607828" y="1658680"/>
                    <a:pt x="515679" y="1607289"/>
                  </a:cubicBezTo>
                  <a:cubicBezTo>
                    <a:pt x="423530" y="1555898"/>
                    <a:pt x="292395" y="1493875"/>
                    <a:pt x="217967" y="1447800"/>
                  </a:cubicBezTo>
                  <a:cubicBezTo>
                    <a:pt x="143539" y="1401726"/>
                    <a:pt x="95692" y="1371600"/>
                    <a:pt x="69111" y="1330842"/>
                  </a:cubicBezTo>
                  <a:cubicBezTo>
                    <a:pt x="42530" y="1290084"/>
                    <a:pt x="0" y="1263503"/>
                    <a:pt x="58479" y="1203252"/>
                  </a:cubicBezTo>
                  <a:cubicBezTo>
                    <a:pt x="116958" y="1143001"/>
                    <a:pt x="306572" y="1034903"/>
                    <a:pt x="419986" y="969335"/>
                  </a:cubicBezTo>
                  <a:cubicBezTo>
                    <a:pt x="533400" y="903768"/>
                    <a:pt x="738962" y="863010"/>
                    <a:pt x="738962" y="809847"/>
                  </a:cubicBezTo>
                  <a:cubicBezTo>
                    <a:pt x="738962" y="756684"/>
                    <a:pt x="524540" y="714154"/>
                    <a:pt x="419986" y="650359"/>
                  </a:cubicBezTo>
                  <a:cubicBezTo>
                    <a:pt x="315433" y="586564"/>
                    <a:pt x="173664" y="499731"/>
                    <a:pt x="111641" y="427075"/>
                  </a:cubicBezTo>
                  <a:cubicBezTo>
                    <a:pt x="49618" y="354419"/>
                    <a:pt x="54934" y="279991"/>
                    <a:pt x="47846" y="214424"/>
                  </a:cubicBezTo>
                  <a:cubicBezTo>
                    <a:pt x="40758" y="148857"/>
                    <a:pt x="54934" y="67340"/>
                    <a:pt x="69111" y="33670"/>
                  </a:cubicBezTo>
                  <a:cubicBezTo>
                    <a:pt x="83288" y="0"/>
                    <a:pt x="118729" y="10633"/>
                    <a:pt x="132906" y="12405"/>
                  </a:cubicBezTo>
                  <a:cubicBezTo>
                    <a:pt x="147083" y="14177"/>
                    <a:pt x="182525" y="21265"/>
                    <a:pt x="175437" y="54935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900000" lon="1499977" rev="0"/>
              </a:camera>
              <a:lightRig rig="threePt" dir="t"/>
            </a:scene3d>
            <a:sp3d>
              <a:bevelT w="25400" h="38100"/>
              <a:bevelB w="254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3336129" y="5142334"/>
            <a:ext cx="1152431" cy="615494"/>
            <a:chOff x="2798031" y="4000410"/>
            <a:chExt cx="1152431" cy="615494"/>
          </a:xfrm>
        </p:grpSpPr>
        <p:sp>
          <p:nvSpPr>
            <p:cNvPr id="236" name="Rectangle 235"/>
            <p:cNvSpPr/>
            <p:nvPr/>
          </p:nvSpPr>
          <p:spPr>
            <a:xfrm>
              <a:off x="2798031" y="4338905"/>
              <a:ext cx="1152431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err="1" smtClean="0">
                  <a:ln w="11430"/>
                  <a:solidFill>
                    <a:srgbClr val="0099CC"/>
                  </a:solidFill>
                  <a:latin typeface="+mn-lt"/>
                </a:rPr>
                <a:t>Tropomyosin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237" name="Straight Arrow Connector 236"/>
            <p:cNvCxnSpPr/>
            <p:nvPr/>
          </p:nvCxnSpPr>
          <p:spPr bwMode="auto">
            <a:xfrm flipV="1">
              <a:off x="3401960" y="4000410"/>
              <a:ext cx="174100" cy="36963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0049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3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3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000"/>
                            </p:stCondLst>
                            <p:childTnLst>
                              <p:par>
                                <p:cTn id="1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3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9000"/>
                            </p:stCondLst>
                            <p:childTnLst>
                              <p:par>
                                <p:cTn id="1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3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3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3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3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3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1" grpId="0" animBg="1"/>
      <p:bldP spid="42" grpId="0" animBg="1"/>
      <p:bldP spid="43" grpId="0" animBg="1"/>
      <p:bldP spid="44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204" grpId="0"/>
      <p:bldP spid="2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2120" y="1052736"/>
            <a:ext cx="3338362" cy="53450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GB" sz="2000" b="1" i="0" dirty="0">
                <a:solidFill>
                  <a:srgbClr val="006699"/>
                </a:solidFill>
                <a:latin typeface="+mn-lt"/>
              </a:rPr>
              <a:t>Cardiac muscle</a:t>
            </a:r>
          </a:p>
          <a:p>
            <a:pPr>
              <a:spcAft>
                <a:spcPts val="1000"/>
              </a:spcAft>
            </a:pPr>
            <a:r>
              <a:rPr lang="en-GB" sz="1800" i="0" dirty="0">
                <a:solidFill>
                  <a:srgbClr val="006699"/>
                </a:solidFill>
                <a:latin typeface="+mn-lt"/>
              </a:rPr>
              <a:t>The contractile units of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cardiac muscle are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also sarcomeres and the mechanism of contraction is the same as skeletal muscle.</a:t>
            </a:r>
          </a:p>
          <a:p>
            <a:pPr>
              <a:spcAft>
                <a:spcPts val="1000"/>
              </a:spcAft>
            </a:pPr>
            <a:r>
              <a:rPr lang="en-GB" sz="1800" i="0" dirty="0">
                <a:solidFill>
                  <a:srgbClr val="006699"/>
                </a:solidFill>
                <a:latin typeface="+mn-lt"/>
              </a:rPr>
              <a:t>The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cardiac muscle (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myocytes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) 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are also striated muscle. </a:t>
            </a:r>
          </a:p>
          <a:p>
            <a:pPr lvl="0">
              <a:spcAft>
                <a:spcPts val="1000"/>
              </a:spcAft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Individual </a:t>
            </a:r>
            <a:r>
              <a:rPr lang="en-GB" sz="1800" i="0" dirty="0" err="1">
                <a:solidFill>
                  <a:srgbClr val="006699"/>
                </a:solidFill>
                <a:latin typeface="+mn-lt"/>
              </a:rPr>
              <a:t>cardiomyocytes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 are connected to each other at specialised regions known as intercalated disks</a:t>
            </a:r>
          </a:p>
          <a:p>
            <a:pPr lvl="0">
              <a:spcAft>
                <a:spcPts val="1000"/>
              </a:spcAft>
            </a:pPr>
            <a:r>
              <a:rPr lang="en-GB" sz="1800" i="0" dirty="0">
                <a:solidFill>
                  <a:srgbClr val="006699"/>
                </a:solidFill>
                <a:latin typeface="+mn-lt"/>
              </a:rPr>
              <a:t>At these disks numerous gap junctions allow action potentials to spread rapidly from cell to cell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.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1691680" y="71414"/>
            <a:ext cx="745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Cardiac muscle sarcomere</a:t>
            </a:r>
            <a:endParaRPr lang="en-GB" sz="32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238" name="Group 237"/>
          <p:cNvGrpSpPr/>
          <p:nvPr/>
        </p:nvGrpSpPr>
        <p:grpSpPr>
          <a:xfrm>
            <a:off x="179512" y="2516989"/>
            <a:ext cx="5256584" cy="4008355"/>
            <a:chOff x="179512" y="1530018"/>
            <a:chExt cx="5256584" cy="4008355"/>
          </a:xfrm>
        </p:grpSpPr>
        <p:grpSp>
          <p:nvGrpSpPr>
            <p:cNvPr id="2" name="Group 1"/>
            <p:cNvGrpSpPr/>
            <p:nvPr/>
          </p:nvGrpSpPr>
          <p:grpSpPr>
            <a:xfrm>
              <a:off x="179512" y="1530018"/>
              <a:ext cx="5256584" cy="3984342"/>
              <a:chOff x="179512" y="1530018"/>
              <a:chExt cx="5256584" cy="3984342"/>
            </a:xfrm>
          </p:grpSpPr>
          <p:sp>
            <p:nvSpPr>
              <p:cNvPr id="3" name="Rectangle 2"/>
              <p:cNvSpPr/>
              <p:nvPr/>
            </p:nvSpPr>
            <p:spPr bwMode="auto">
              <a:xfrm>
                <a:off x="179512" y="2459088"/>
                <a:ext cx="5256584" cy="305527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38000"/>
                </a:schemeClr>
              </a:solidFill>
              <a:ln w="9525" cap="flat" cmpd="sng" algn="ctr">
                <a:solidFill>
                  <a:srgbClr val="CC66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216837" y="1530018"/>
                <a:ext cx="5178192" cy="929070"/>
                <a:chOff x="216683" y="1530018"/>
                <a:chExt cx="4571342" cy="929070"/>
              </a:xfrm>
            </p:grpSpPr>
            <p:cxnSp>
              <p:nvCxnSpPr>
                <p:cNvPr id="5" name="Straight Connector 4"/>
                <p:cNvCxnSpPr/>
                <p:nvPr/>
              </p:nvCxnSpPr>
              <p:spPr bwMode="auto">
                <a:xfrm flipH="1">
                  <a:off x="216683" y="1583236"/>
                  <a:ext cx="2370752" cy="87585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rgbClr val="C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" name="Straight Connector 5"/>
                <p:cNvCxnSpPr/>
                <p:nvPr/>
              </p:nvCxnSpPr>
              <p:spPr bwMode="auto">
                <a:xfrm>
                  <a:off x="2884142" y="1530018"/>
                  <a:ext cx="1903883" cy="90455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rgbClr val="C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8" name="Rounded Rectangle 7"/>
            <p:cNvSpPr/>
            <p:nvPr/>
          </p:nvSpPr>
          <p:spPr bwMode="auto">
            <a:xfrm>
              <a:off x="1796273" y="3217626"/>
              <a:ext cx="2106189" cy="176243"/>
            </a:xfrm>
            <a:prstGeom prst="roundRect">
              <a:avLst>
                <a:gd name="adj" fmla="val 39527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3536078" y="3749684"/>
              <a:ext cx="1806268" cy="57063"/>
            </a:xfrm>
            <a:prstGeom prst="roundRect">
              <a:avLst>
                <a:gd name="adj" fmla="val 39527"/>
              </a:avLst>
            </a:prstGeom>
            <a:noFill/>
            <a:ln w="9525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3536078" y="2788527"/>
              <a:ext cx="1800628" cy="57063"/>
            </a:xfrm>
            <a:prstGeom prst="roundRect">
              <a:avLst>
                <a:gd name="adj" fmla="val 39527"/>
              </a:avLst>
            </a:prstGeom>
            <a:noFill/>
            <a:ln w="9525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261646" y="3745360"/>
              <a:ext cx="1830461" cy="57063"/>
            </a:xfrm>
            <a:prstGeom prst="roundRect">
              <a:avLst>
                <a:gd name="adj" fmla="val 39527"/>
              </a:avLst>
            </a:prstGeom>
            <a:noFill/>
            <a:ln w="9525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261646" y="2784204"/>
              <a:ext cx="1830461" cy="57063"/>
            </a:xfrm>
            <a:prstGeom prst="roundRect">
              <a:avLst>
                <a:gd name="adj" fmla="val 39527"/>
              </a:avLst>
            </a:prstGeom>
            <a:noFill/>
            <a:ln w="9525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1807889" y="4565742"/>
              <a:ext cx="2106189" cy="183000"/>
            </a:xfrm>
            <a:prstGeom prst="roundRect">
              <a:avLst>
                <a:gd name="adj" fmla="val 39527"/>
              </a:avLst>
            </a:prstGeom>
            <a:noFill/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3544983" y="5097800"/>
              <a:ext cx="1808979" cy="57063"/>
            </a:xfrm>
            <a:prstGeom prst="roundRect">
              <a:avLst>
                <a:gd name="adj" fmla="val 39527"/>
              </a:avLst>
            </a:prstGeom>
            <a:noFill/>
            <a:ln w="9525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3544983" y="4136643"/>
              <a:ext cx="1803340" cy="57063"/>
            </a:xfrm>
            <a:prstGeom prst="roundRect">
              <a:avLst>
                <a:gd name="adj" fmla="val 39527"/>
              </a:avLst>
            </a:prstGeom>
            <a:noFill/>
            <a:ln w="9525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748767" y="2968275"/>
              <a:ext cx="2211487" cy="2003311"/>
              <a:chOff x="1748767" y="2968275"/>
              <a:chExt cx="2211487" cy="2003311"/>
            </a:xfrm>
          </p:grpSpPr>
          <p:sp>
            <p:nvSpPr>
              <p:cNvPr id="17" name="Teardrop 16"/>
              <p:cNvSpPr/>
              <p:nvPr/>
            </p:nvSpPr>
            <p:spPr bwMode="auto">
              <a:xfrm rot="20472570">
                <a:off x="3099002" y="2968275"/>
                <a:ext cx="185037" cy="214835"/>
              </a:xfrm>
              <a:prstGeom prst="teardrop">
                <a:avLst>
                  <a:gd name="adj" fmla="val 133682"/>
                </a:avLst>
              </a:pr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63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8" name="Teardrop 17"/>
              <p:cNvSpPr/>
              <p:nvPr/>
            </p:nvSpPr>
            <p:spPr bwMode="auto">
              <a:xfrm rot="20472570">
                <a:off x="3410889" y="2971381"/>
                <a:ext cx="185037" cy="214835"/>
              </a:xfrm>
              <a:prstGeom prst="teardrop">
                <a:avLst>
                  <a:gd name="adj" fmla="val 133682"/>
                </a:avLst>
              </a:pr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63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" name="Teardrop 18"/>
              <p:cNvSpPr/>
              <p:nvPr/>
            </p:nvSpPr>
            <p:spPr bwMode="auto">
              <a:xfrm rot="20472570">
                <a:off x="3706186" y="2978346"/>
                <a:ext cx="185037" cy="214835"/>
              </a:xfrm>
              <a:prstGeom prst="teardrop">
                <a:avLst>
                  <a:gd name="adj" fmla="val 133682"/>
                </a:avLst>
              </a:pr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63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0" name="Teardrop 19"/>
              <p:cNvSpPr/>
              <p:nvPr/>
            </p:nvSpPr>
            <p:spPr bwMode="auto">
              <a:xfrm rot="6044995">
                <a:off x="3131408" y="3415199"/>
                <a:ext cx="202475" cy="196332"/>
              </a:xfrm>
              <a:prstGeom prst="teardrop">
                <a:avLst>
                  <a:gd name="adj" fmla="val 133682"/>
                </a:avLst>
              </a:pr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63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" name="Teardrop 20"/>
              <p:cNvSpPr/>
              <p:nvPr/>
            </p:nvSpPr>
            <p:spPr bwMode="auto">
              <a:xfrm rot="6044995">
                <a:off x="3434841" y="3415199"/>
                <a:ext cx="202475" cy="196332"/>
              </a:xfrm>
              <a:prstGeom prst="teardrop">
                <a:avLst>
                  <a:gd name="adj" fmla="val 133682"/>
                </a:avLst>
              </a:pr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63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2" name="Teardrop 21"/>
              <p:cNvSpPr/>
              <p:nvPr/>
            </p:nvSpPr>
            <p:spPr bwMode="auto">
              <a:xfrm rot="6044995">
                <a:off x="3719274" y="3406569"/>
                <a:ext cx="202475" cy="196332"/>
              </a:xfrm>
              <a:prstGeom prst="teardrop">
                <a:avLst>
                  <a:gd name="adj" fmla="val 133682"/>
                </a:avLst>
              </a:pr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63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" name="Teardrop 22"/>
              <p:cNvSpPr/>
              <p:nvPr/>
            </p:nvSpPr>
            <p:spPr bwMode="auto">
              <a:xfrm rot="10515254">
                <a:off x="1773165" y="3408634"/>
                <a:ext cx="185037" cy="214835"/>
              </a:xfrm>
              <a:prstGeom prst="teardrop">
                <a:avLst>
                  <a:gd name="adj" fmla="val 133682"/>
                </a:avLst>
              </a:pr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63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4" name="Teardrop 23"/>
              <p:cNvSpPr/>
              <p:nvPr/>
            </p:nvSpPr>
            <p:spPr bwMode="auto">
              <a:xfrm rot="10515254">
                <a:off x="2076597" y="3408634"/>
                <a:ext cx="185037" cy="214835"/>
              </a:xfrm>
              <a:prstGeom prst="teardrop">
                <a:avLst>
                  <a:gd name="adj" fmla="val 133682"/>
                </a:avLst>
              </a:pr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63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5" name="Teardrop 24"/>
              <p:cNvSpPr/>
              <p:nvPr/>
            </p:nvSpPr>
            <p:spPr bwMode="auto">
              <a:xfrm rot="10515254">
                <a:off x="2361030" y="3400004"/>
                <a:ext cx="185037" cy="214835"/>
              </a:xfrm>
              <a:prstGeom prst="teardrop">
                <a:avLst>
                  <a:gd name="adj" fmla="val 133682"/>
                </a:avLst>
              </a:pr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63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6" name="Teardrop 25"/>
              <p:cNvSpPr/>
              <p:nvPr/>
            </p:nvSpPr>
            <p:spPr bwMode="auto">
              <a:xfrm rot="17329191">
                <a:off x="1745695" y="2979930"/>
                <a:ext cx="202475" cy="196332"/>
              </a:xfrm>
              <a:prstGeom prst="teardrop">
                <a:avLst>
                  <a:gd name="adj" fmla="val 133682"/>
                </a:avLst>
              </a:pr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63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7" name="Teardrop 26"/>
              <p:cNvSpPr/>
              <p:nvPr/>
            </p:nvSpPr>
            <p:spPr bwMode="auto">
              <a:xfrm rot="17329191">
                <a:off x="2057582" y="2983036"/>
                <a:ext cx="202475" cy="196332"/>
              </a:xfrm>
              <a:prstGeom prst="teardrop">
                <a:avLst>
                  <a:gd name="adj" fmla="val 133682"/>
                </a:avLst>
              </a:pr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63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8" name="Teardrop 27"/>
              <p:cNvSpPr/>
              <p:nvPr/>
            </p:nvSpPr>
            <p:spPr bwMode="auto">
              <a:xfrm rot="17329191">
                <a:off x="2352879" y="2990001"/>
                <a:ext cx="202475" cy="196332"/>
              </a:xfrm>
              <a:prstGeom prst="teardrop">
                <a:avLst>
                  <a:gd name="adj" fmla="val 133682"/>
                </a:avLst>
              </a:pr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63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9" name="Teardrop 28"/>
              <p:cNvSpPr/>
              <p:nvPr/>
            </p:nvSpPr>
            <p:spPr bwMode="auto">
              <a:xfrm rot="20472570">
                <a:off x="3140578" y="4316391"/>
                <a:ext cx="185037" cy="214835"/>
              </a:xfrm>
              <a:prstGeom prst="teardrop">
                <a:avLst>
                  <a:gd name="adj" fmla="val 133682"/>
                </a:avLst>
              </a:pr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63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0" name="Teardrop 29"/>
              <p:cNvSpPr/>
              <p:nvPr/>
            </p:nvSpPr>
            <p:spPr bwMode="auto">
              <a:xfrm rot="20472570">
                <a:off x="3452465" y="4319498"/>
                <a:ext cx="185037" cy="214835"/>
              </a:xfrm>
              <a:prstGeom prst="teardrop">
                <a:avLst>
                  <a:gd name="adj" fmla="val 133682"/>
                </a:avLst>
              </a:pr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63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1" name="Teardrop 30"/>
              <p:cNvSpPr/>
              <p:nvPr/>
            </p:nvSpPr>
            <p:spPr bwMode="auto">
              <a:xfrm rot="20472570">
                <a:off x="3747762" y="4326462"/>
                <a:ext cx="185037" cy="214835"/>
              </a:xfrm>
              <a:prstGeom prst="teardrop">
                <a:avLst>
                  <a:gd name="adj" fmla="val 133682"/>
                </a:avLst>
              </a:pr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63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2" name="Teardrop 31"/>
              <p:cNvSpPr/>
              <p:nvPr/>
            </p:nvSpPr>
            <p:spPr bwMode="auto">
              <a:xfrm rot="6044995">
                <a:off x="3172984" y="4763316"/>
                <a:ext cx="202475" cy="196332"/>
              </a:xfrm>
              <a:prstGeom prst="teardrop">
                <a:avLst>
                  <a:gd name="adj" fmla="val 133682"/>
                </a:avLst>
              </a:pr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63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3" name="Teardrop 32"/>
              <p:cNvSpPr/>
              <p:nvPr/>
            </p:nvSpPr>
            <p:spPr bwMode="auto">
              <a:xfrm rot="6044995">
                <a:off x="3476417" y="4763316"/>
                <a:ext cx="202475" cy="196332"/>
              </a:xfrm>
              <a:prstGeom prst="teardrop">
                <a:avLst>
                  <a:gd name="adj" fmla="val 133682"/>
                </a:avLst>
              </a:pr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63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4" name="Teardrop 33"/>
              <p:cNvSpPr/>
              <p:nvPr/>
            </p:nvSpPr>
            <p:spPr bwMode="auto">
              <a:xfrm rot="6044995">
                <a:off x="3760850" y="4754685"/>
                <a:ext cx="202475" cy="196332"/>
              </a:xfrm>
              <a:prstGeom prst="teardrop">
                <a:avLst>
                  <a:gd name="adj" fmla="val 133682"/>
                </a:avLst>
              </a:pr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63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5" name="Teardrop 34"/>
              <p:cNvSpPr/>
              <p:nvPr/>
            </p:nvSpPr>
            <p:spPr bwMode="auto">
              <a:xfrm rot="10515254">
                <a:off x="1784781" y="4756751"/>
                <a:ext cx="185037" cy="214835"/>
              </a:xfrm>
              <a:prstGeom prst="teardrop">
                <a:avLst>
                  <a:gd name="adj" fmla="val 133682"/>
                </a:avLst>
              </a:pr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63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6" name="Teardrop 35"/>
              <p:cNvSpPr/>
              <p:nvPr/>
            </p:nvSpPr>
            <p:spPr bwMode="auto">
              <a:xfrm rot="10515254">
                <a:off x="2088213" y="4756751"/>
                <a:ext cx="185037" cy="214835"/>
              </a:xfrm>
              <a:prstGeom prst="teardrop">
                <a:avLst>
                  <a:gd name="adj" fmla="val 133682"/>
                </a:avLst>
              </a:pr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63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7" name="Teardrop 36"/>
              <p:cNvSpPr/>
              <p:nvPr/>
            </p:nvSpPr>
            <p:spPr bwMode="auto">
              <a:xfrm rot="10515254">
                <a:off x="2372646" y="4748120"/>
                <a:ext cx="185037" cy="214835"/>
              </a:xfrm>
              <a:prstGeom prst="teardrop">
                <a:avLst>
                  <a:gd name="adj" fmla="val 133682"/>
                </a:avLst>
              </a:pr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63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8" name="Teardrop 37"/>
              <p:cNvSpPr/>
              <p:nvPr/>
            </p:nvSpPr>
            <p:spPr bwMode="auto">
              <a:xfrm rot="17329191">
                <a:off x="1757311" y="4328046"/>
                <a:ext cx="202475" cy="196332"/>
              </a:xfrm>
              <a:prstGeom prst="teardrop">
                <a:avLst>
                  <a:gd name="adj" fmla="val 133682"/>
                </a:avLst>
              </a:pr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63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9" name="Teardrop 38"/>
              <p:cNvSpPr/>
              <p:nvPr/>
            </p:nvSpPr>
            <p:spPr bwMode="auto">
              <a:xfrm rot="17329191">
                <a:off x="2069198" y="4331153"/>
                <a:ext cx="202475" cy="196332"/>
              </a:xfrm>
              <a:prstGeom prst="teardrop">
                <a:avLst>
                  <a:gd name="adj" fmla="val 133682"/>
                </a:avLst>
              </a:pr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63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0" name="Teardrop 39"/>
              <p:cNvSpPr/>
              <p:nvPr/>
            </p:nvSpPr>
            <p:spPr bwMode="auto">
              <a:xfrm rot="17329191">
                <a:off x="2364496" y="4338117"/>
                <a:ext cx="202475" cy="196332"/>
              </a:xfrm>
              <a:prstGeom prst="teardrop">
                <a:avLst>
                  <a:gd name="adj" fmla="val 133682"/>
                </a:avLst>
              </a:prstGeom>
              <a:noFill/>
              <a:ln w="9525" cap="flat" cmpd="sng" algn="ctr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0" h="63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41" name="Rounded Rectangle 40"/>
            <p:cNvSpPr/>
            <p:nvPr/>
          </p:nvSpPr>
          <p:spPr bwMode="auto">
            <a:xfrm>
              <a:off x="261646" y="5093476"/>
              <a:ext cx="1818845" cy="61386"/>
            </a:xfrm>
            <a:prstGeom prst="roundRect">
              <a:avLst>
                <a:gd name="adj" fmla="val 39527"/>
              </a:avLst>
            </a:prstGeom>
            <a:noFill/>
            <a:ln w="9525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261646" y="4132320"/>
              <a:ext cx="1830461" cy="57063"/>
            </a:xfrm>
            <a:prstGeom prst="roundRect">
              <a:avLst>
                <a:gd name="adj" fmla="val 39527"/>
              </a:avLst>
            </a:prstGeom>
            <a:noFill/>
            <a:ln w="9525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5353962" y="2459088"/>
              <a:ext cx="82134" cy="3055272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79512" y="2461960"/>
              <a:ext cx="82134" cy="3055272"/>
            </a:xfrm>
            <a:prstGeom prst="rect">
              <a:avLst/>
            </a:prstGeom>
            <a:solidFill>
              <a:schemeClr val="accent1">
                <a:lumMod val="5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619560" y="4798611"/>
              <a:ext cx="734402" cy="327721"/>
              <a:chOff x="3148873" y="3359530"/>
              <a:chExt cx="734402" cy="327721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3148873" y="3359530"/>
                <a:ext cx="569387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err="1" smtClean="0">
                    <a:ln w="11430"/>
                    <a:solidFill>
                      <a:srgbClr val="0099CC"/>
                    </a:solidFill>
                    <a:latin typeface="+mn-lt"/>
                  </a:rPr>
                  <a:t>CapZ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47" name="Straight Arrow Connector 46"/>
              <p:cNvCxnSpPr>
                <a:endCxn id="14" idx="3"/>
              </p:cNvCxnSpPr>
              <p:nvPr/>
            </p:nvCxnSpPr>
            <p:spPr bwMode="auto">
              <a:xfrm>
                <a:off x="3706498" y="3539792"/>
                <a:ext cx="176777" cy="14745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48" name="Group 47"/>
            <p:cNvGrpSpPr/>
            <p:nvPr/>
          </p:nvGrpSpPr>
          <p:grpSpPr>
            <a:xfrm>
              <a:off x="2358390" y="2183416"/>
              <a:ext cx="1032611" cy="716175"/>
              <a:chOff x="369961" y="2470968"/>
              <a:chExt cx="1032611" cy="716175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369961" y="2470968"/>
                <a:ext cx="1032611" cy="716175"/>
                <a:chOff x="2929818" y="3279387"/>
                <a:chExt cx="1032611" cy="716175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2929818" y="3279387"/>
                  <a:ext cx="1032611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 prstMaterial="flat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1200" b="1" i="0" dirty="0" smtClean="0">
                      <a:ln w="11430"/>
                      <a:solidFill>
                        <a:srgbClr val="0099CC"/>
                      </a:solidFill>
                      <a:latin typeface="+mn-lt"/>
                    </a:rPr>
                    <a:t>Myosin </a:t>
                  </a:r>
                  <a:r>
                    <a:rPr lang="en-US" sz="1200" b="1" i="0" dirty="0">
                      <a:ln w="11430"/>
                      <a:solidFill>
                        <a:srgbClr val="0099CC"/>
                      </a:solidFill>
                      <a:latin typeface="+mn-lt"/>
                    </a:rPr>
                    <a:t>h</a:t>
                  </a:r>
                  <a:r>
                    <a:rPr lang="en-US" sz="1200" b="1" i="0" dirty="0" smtClean="0">
                      <a:ln w="11430"/>
                      <a:solidFill>
                        <a:srgbClr val="0099CC"/>
                      </a:solidFill>
                      <a:latin typeface="+mn-lt"/>
                    </a:rPr>
                    <a:t>eads</a:t>
                  </a:r>
                  <a:endParaRPr lang="en-US" sz="1200" b="1" i="0" dirty="0">
                    <a:ln w="11430"/>
                    <a:solidFill>
                      <a:srgbClr val="0099CC"/>
                    </a:solidFill>
                    <a:latin typeface="+mn-lt"/>
                  </a:endParaRPr>
                </a:p>
              </p:txBody>
            </p:sp>
            <p:cxnSp>
              <p:nvCxnSpPr>
                <p:cNvPr id="52" name="Straight Arrow Connector 51"/>
                <p:cNvCxnSpPr/>
                <p:nvPr/>
              </p:nvCxnSpPr>
              <p:spPr bwMode="auto">
                <a:xfrm flipH="1">
                  <a:off x="3024978" y="3697525"/>
                  <a:ext cx="324971" cy="298037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6699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</p:grpSp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901521" y="2889106"/>
                <a:ext cx="268945" cy="298037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53" name="Group 52"/>
            <p:cNvGrpSpPr/>
            <p:nvPr/>
          </p:nvGrpSpPr>
          <p:grpSpPr>
            <a:xfrm>
              <a:off x="2293026" y="3410679"/>
              <a:ext cx="1032611" cy="553356"/>
              <a:chOff x="231993" y="2148636"/>
              <a:chExt cx="1032611" cy="553356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231993" y="2424993"/>
                <a:ext cx="1032611" cy="276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smtClean="0">
                    <a:ln w="11430"/>
                    <a:solidFill>
                      <a:srgbClr val="0099CC"/>
                    </a:solidFill>
                    <a:latin typeface="+mn-lt"/>
                  </a:rPr>
                  <a:t>Myosin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 bwMode="auto">
              <a:xfrm flipV="1">
                <a:off x="748299" y="2148636"/>
                <a:ext cx="51651" cy="29501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56" name="Group 55"/>
            <p:cNvGrpSpPr/>
            <p:nvPr/>
          </p:nvGrpSpPr>
          <p:grpSpPr>
            <a:xfrm>
              <a:off x="2114018" y="5113946"/>
              <a:ext cx="1412041" cy="307123"/>
              <a:chOff x="1820894" y="1668636"/>
              <a:chExt cx="1412041" cy="307123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1899757" y="1668636"/>
                <a:ext cx="1333178" cy="307123"/>
                <a:chOff x="2619837" y="3292859"/>
                <a:chExt cx="1333178" cy="307123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2619837" y="3322983"/>
                  <a:ext cx="1214949" cy="276999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 prstMaterial="flat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1200" b="1" i="0" dirty="0" err="1" smtClean="0">
                      <a:ln w="11430"/>
                      <a:solidFill>
                        <a:srgbClr val="0099CC"/>
                      </a:solidFill>
                      <a:latin typeface="+mn-lt"/>
                    </a:rPr>
                    <a:t>Tropomodulin</a:t>
                  </a:r>
                  <a:endParaRPr lang="en-US" sz="1200" b="1" i="0" dirty="0">
                    <a:ln w="11430"/>
                    <a:solidFill>
                      <a:srgbClr val="0099CC"/>
                    </a:solidFill>
                    <a:latin typeface="+mn-lt"/>
                  </a:endParaRPr>
                </a:p>
              </p:txBody>
            </p:sp>
            <p:cxnSp>
              <p:nvCxnSpPr>
                <p:cNvPr id="60" name="Straight Arrow Connector 59"/>
                <p:cNvCxnSpPr/>
                <p:nvPr/>
              </p:nvCxnSpPr>
              <p:spPr bwMode="auto">
                <a:xfrm flipV="1">
                  <a:off x="3785531" y="3292859"/>
                  <a:ext cx="167484" cy="123434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6699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</p:grpSp>
          <p:cxnSp>
            <p:nvCxnSpPr>
              <p:cNvPr id="58" name="Straight Arrow Connector 57"/>
              <p:cNvCxnSpPr/>
              <p:nvPr/>
            </p:nvCxnSpPr>
            <p:spPr bwMode="auto">
              <a:xfrm flipH="1" flipV="1">
                <a:off x="1820894" y="1681021"/>
                <a:ext cx="133712" cy="11104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61" name="Group 60"/>
            <p:cNvGrpSpPr/>
            <p:nvPr/>
          </p:nvGrpSpPr>
          <p:grpSpPr>
            <a:xfrm>
              <a:off x="270182" y="5258339"/>
              <a:ext cx="924732" cy="276999"/>
              <a:chOff x="3102506" y="3720376"/>
              <a:chExt cx="924732" cy="276999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3430600" y="3720376"/>
                <a:ext cx="596638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smtClean="0">
                    <a:ln w="11430"/>
                    <a:solidFill>
                      <a:srgbClr val="0099CC"/>
                    </a:solidFill>
                    <a:latin typeface="+mn-lt"/>
                  </a:rPr>
                  <a:t>Z-line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63" name="Straight Arrow Connector 62"/>
              <p:cNvCxnSpPr/>
              <p:nvPr/>
            </p:nvCxnSpPr>
            <p:spPr bwMode="auto">
              <a:xfrm flipH="1">
                <a:off x="3102506" y="3861910"/>
                <a:ext cx="379561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64" name="Group 63"/>
            <p:cNvGrpSpPr/>
            <p:nvPr/>
          </p:nvGrpSpPr>
          <p:grpSpPr>
            <a:xfrm>
              <a:off x="2953140" y="3242842"/>
              <a:ext cx="2382488" cy="205696"/>
              <a:chOff x="3319319" y="5838691"/>
              <a:chExt cx="3713950" cy="241509"/>
            </a:xfrm>
          </p:grpSpPr>
          <p:sp>
            <p:nvSpPr>
              <p:cNvPr id="65" name="Freeform 64"/>
              <p:cNvSpPr/>
              <p:nvPr/>
            </p:nvSpPr>
            <p:spPr bwMode="auto">
              <a:xfrm rot="5400000">
                <a:off x="5241034" y="5389194"/>
                <a:ext cx="239093" cy="1142920"/>
              </a:xfrm>
              <a:custGeom>
                <a:avLst/>
                <a:gdLst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832884" h="4446182">
                    <a:moveTo>
                      <a:pt x="175437" y="54935"/>
                    </a:moveTo>
                    <a:cubicBezTo>
                      <a:pt x="168349" y="88605"/>
                      <a:pt x="95692" y="171894"/>
                      <a:pt x="90376" y="214424"/>
                    </a:cubicBezTo>
                    <a:cubicBezTo>
                      <a:pt x="85060" y="256954"/>
                      <a:pt x="104553" y="267587"/>
                      <a:pt x="143539" y="310117"/>
                    </a:cubicBezTo>
                    <a:cubicBezTo>
                      <a:pt x="182525" y="352647"/>
                      <a:pt x="262270" y="427075"/>
                      <a:pt x="324293" y="469605"/>
                    </a:cubicBezTo>
                    <a:cubicBezTo>
                      <a:pt x="386316" y="512135"/>
                      <a:pt x="448340" y="528084"/>
                      <a:pt x="515679" y="565298"/>
                    </a:cubicBezTo>
                    <a:cubicBezTo>
                      <a:pt x="583019" y="602512"/>
                      <a:pt x="680484" y="659219"/>
                      <a:pt x="728330" y="692889"/>
                    </a:cubicBezTo>
                    <a:cubicBezTo>
                      <a:pt x="776176" y="726559"/>
                      <a:pt x="793898" y="733647"/>
                      <a:pt x="802758" y="767317"/>
                    </a:cubicBezTo>
                    <a:cubicBezTo>
                      <a:pt x="811618" y="800987"/>
                      <a:pt x="809846" y="852377"/>
                      <a:pt x="781493" y="894907"/>
                    </a:cubicBezTo>
                    <a:cubicBezTo>
                      <a:pt x="753140" y="937437"/>
                      <a:pt x="719470" y="974651"/>
                      <a:pt x="632637" y="1022498"/>
                    </a:cubicBezTo>
                    <a:cubicBezTo>
                      <a:pt x="545804" y="1070345"/>
                      <a:pt x="354418" y="1128824"/>
                      <a:pt x="260497" y="1181987"/>
                    </a:cubicBezTo>
                    <a:cubicBezTo>
                      <a:pt x="166576" y="1235150"/>
                      <a:pt x="99236" y="1295401"/>
                      <a:pt x="69111" y="1341475"/>
                    </a:cubicBezTo>
                    <a:cubicBezTo>
                      <a:pt x="38986" y="1387549"/>
                      <a:pt x="62023" y="1421219"/>
                      <a:pt x="79744" y="1458433"/>
                    </a:cubicBezTo>
                    <a:cubicBezTo>
                      <a:pt x="97465" y="1495647"/>
                      <a:pt x="111642" y="1525773"/>
                      <a:pt x="175437" y="1564759"/>
                    </a:cubicBezTo>
                    <a:cubicBezTo>
                      <a:pt x="239232" y="1603745"/>
                      <a:pt x="377456" y="1648047"/>
                      <a:pt x="462516" y="1692349"/>
                    </a:cubicBezTo>
                    <a:cubicBezTo>
                      <a:pt x="547576" y="1736651"/>
                      <a:pt x="643269" y="1800447"/>
                      <a:pt x="685799" y="1830573"/>
                    </a:cubicBezTo>
                    <a:cubicBezTo>
                      <a:pt x="728329" y="1860699"/>
                      <a:pt x="701376" y="1797259"/>
                      <a:pt x="717697" y="1873103"/>
                    </a:cubicBezTo>
                    <a:cubicBezTo>
                      <a:pt x="676939" y="1905001"/>
                      <a:pt x="529856" y="1975885"/>
                      <a:pt x="441251" y="2021959"/>
                    </a:cubicBezTo>
                    <a:cubicBezTo>
                      <a:pt x="352646" y="2068033"/>
                      <a:pt x="249864" y="2107019"/>
                      <a:pt x="186069" y="2149549"/>
                    </a:cubicBezTo>
                    <a:cubicBezTo>
                      <a:pt x="122274" y="2192079"/>
                      <a:pt x="81516" y="2216889"/>
                      <a:pt x="58479" y="2277140"/>
                    </a:cubicBezTo>
                    <a:cubicBezTo>
                      <a:pt x="35442" y="2337391"/>
                      <a:pt x="46074" y="2468526"/>
                      <a:pt x="47846" y="2511056"/>
                    </a:cubicBezTo>
                    <a:cubicBezTo>
                      <a:pt x="49618" y="2553586"/>
                      <a:pt x="51390" y="2512828"/>
                      <a:pt x="69111" y="2532321"/>
                    </a:cubicBezTo>
                    <a:cubicBezTo>
                      <a:pt x="86832" y="2551814"/>
                      <a:pt x="97465" y="2596116"/>
                      <a:pt x="154172" y="2628014"/>
                    </a:cubicBezTo>
                    <a:cubicBezTo>
                      <a:pt x="210879" y="2659912"/>
                      <a:pt x="329609" y="2686493"/>
                      <a:pt x="409353" y="2723707"/>
                    </a:cubicBezTo>
                    <a:cubicBezTo>
                      <a:pt x="489097" y="2760921"/>
                      <a:pt x="584791" y="2819400"/>
                      <a:pt x="632637" y="2851298"/>
                    </a:cubicBezTo>
                    <a:cubicBezTo>
                      <a:pt x="680484" y="2883196"/>
                      <a:pt x="721241" y="2883196"/>
                      <a:pt x="696432" y="2915094"/>
                    </a:cubicBezTo>
                    <a:cubicBezTo>
                      <a:pt x="671623" y="2946992"/>
                      <a:pt x="574158" y="2991293"/>
                      <a:pt x="483781" y="3042684"/>
                    </a:cubicBezTo>
                    <a:cubicBezTo>
                      <a:pt x="393404" y="3094075"/>
                      <a:pt x="226828" y="3159643"/>
                      <a:pt x="154172" y="3223438"/>
                    </a:cubicBezTo>
                    <a:cubicBezTo>
                      <a:pt x="81516" y="3287233"/>
                      <a:pt x="60251" y="3361661"/>
                      <a:pt x="47846" y="3425456"/>
                    </a:cubicBezTo>
                    <a:cubicBezTo>
                      <a:pt x="35441" y="3489251"/>
                      <a:pt x="31898" y="3553047"/>
                      <a:pt x="79744" y="3606210"/>
                    </a:cubicBezTo>
                    <a:cubicBezTo>
                      <a:pt x="127590" y="3659373"/>
                      <a:pt x="249865" y="3700131"/>
                      <a:pt x="334925" y="3744433"/>
                    </a:cubicBezTo>
                    <a:cubicBezTo>
                      <a:pt x="419985" y="3788735"/>
                      <a:pt x="528083" y="3833038"/>
                      <a:pt x="590106" y="3872024"/>
                    </a:cubicBezTo>
                    <a:cubicBezTo>
                      <a:pt x="652129" y="3911010"/>
                      <a:pt x="705293" y="3937591"/>
                      <a:pt x="707065" y="3978349"/>
                    </a:cubicBezTo>
                    <a:cubicBezTo>
                      <a:pt x="708837" y="4019107"/>
                      <a:pt x="655674" y="4072271"/>
                      <a:pt x="600739" y="4116573"/>
                    </a:cubicBezTo>
                    <a:cubicBezTo>
                      <a:pt x="545804" y="4160875"/>
                      <a:pt x="446567" y="4201633"/>
                      <a:pt x="377455" y="4244163"/>
                    </a:cubicBezTo>
                    <a:cubicBezTo>
                      <a:pt x="308343" y="4286693"/>
                      <a:pt x="212650" y="4338084"/>
                      <a:pt x="186069" y="4371754"/>
                    </a:cubicBezTo>
                    <a:cubicBezTo>
                      <a:pt x="159488" y="4405424"/>
                      <a:pt x="191386" y="4446182"/>
                      <a:pt x="217967" y="4446182"/>
                    </a:cubicBezTo>
                    <a:cubicBezTo>
                      <a:pt x="244548" y="4446182"/>
                      <a:pt x="274674" y="4408968"/>
                      <a:pt x="345558" y="4371754"/>
                    </a:cubicBezTo>
                    <a:cubicBezTo>
                      <a:pt x="416442" y="4334540"/>
                      <a:pt x="574158" y="4274289"/>
                      <a:pt x="643269" y="4222898"/>
                    </a:cubicBezTo>
                    <a:cubicBezTo>
                      <a:pt x="712380" y="4171507"/>
                      <a:pt x="738962" y="4120117"/>
                      <a:pt x="760227" y="4063410"/>
                    </a:cubicBezTo>
                    <a:cubicBezTo>
                      <a:pt x="781492" y="4006703"/>
                      <a:pt x="799214" y="3932275"/>
                      <a:pt x="770860" y="3882656"/>
                    </a:cubicBezTo>
                    <a:cubicBezTo>
                      <a:pt x="742507" y="3833037"/>
                      <a:pt x="678711" y="3817089"/>
                      <a:pt x="590106" y="3765698"/>
                    </a:cubicBezTo>
                    <a:cubicBezTo>
                      <a:pt x="501501" y="3714307"/>
                      <a:pt x="320748" y="3629247"/>
                      <a:pt x="239232" y="3574312"/>
                    </a:cubicBezTo>
                    <a:cubicBezTo>
                      <a:pt x="157716" y="3519377"/>
                      <a:pt x="85060" y="3489252"/>
                      <a:pt x="101009" y="3436089"/>
                    </a:cubicBezTo>
                    <a:cubicBezTo>
                      <a:pt x="116958" y="3382926"/>
                      <a:pt x="241004" y="3313814"/>
                      <a:pt x="334925" y="3255335"/>
                    </a:cubicBezTo>
                    <a:cubicBezTo>
                      <a:pt x="428846" y="3196856"/>
                      <a:pt x="590106" y="3124200"/>
                      <a:pt x="664534" y="3085214"/>
                    </a:cubicBezTo>
                    <a:cubicBezTo>
                      <a:pt x="738962" y="3046228"/>
                      <a:pt x="762000" y="3065721"/>
                      <a:pt x="781493" y="3021419"/>
                    </a:cubicBezTo>
                    <a:cubicBezTo>
                      <a:pt x="800986" y="2977117"/>
                      <a:pt x="832884" y="2881423"/>
                      <a:pt x="781493" y="2819400"/>
                    </a:cubicBezTo>
                    <a:cubicBezTo>
                      <a:pt x="730102" y="2757377"/>
                      <a:pt x="572385" y="2705987"/>
                      <a:pt x="473148" y="2649280"/>
                    </a:cubicBezTo>
                    <a:cubicBezTo>
                      <a:pt x="373911" y="2592573"/>
                      <a:pt x="246320" y="2523461"/>
                      <a:pt x="186069" y="2479159"/>
                    </a:cubicBezTo>
                    <a:cubicBezTo>
                      <a:pt x="125818" y="2434857"/>
                      <a:pt x="93920" y="2425996"/>
                      <a:pt x="111641" y="2383466"/>
                    </a:cubicBezTo>
                    <a:cubicBezTo>
                      <a:pt x="129362" y="2340936"/>
                      <a:pt x="210879" y="2277140"/>
                      <a:pt x="292395" y="2223977"/>
                    </a:cubicBezTo>
                    <a:cubicBezTo>
                      <a:pt x="373911" y="2170814"/>
                      <a:pt x="520995" y="2108791"/>
                      <a:pt x="600739" y="2064489"/>
                    </a:cubicBezTo>
                    <a:cubicBezTo>
                      <a:pt x="680483" y="2020187"/>
                      <a:pt x="742507" y="2009554"/>
                      <a:pt x="770860" y="1958163"/>
                    </a:cubicBezTo>
                    <a:cubicBezTo>
                      <a:pt x="799214" y="1906772"/>
                      <a:pt x="813390" y="1814624"/>
                      <a:pt x="770860" y="1756145"/>
                    </a:cubicBezTo>
                    <a:cubicBezTo>
                      <a:pt x="728330" y="1697666"/>
                      <a:pt x="607828" y="1658680"/>
                      <a:pt x="515679" y="1607289"/>
                    </a:cubicBezTo>
                    <a:cubicBezTo>
                      <a:pt x="423530" y="1555898"/>
                      <a:pt x="292395" y="1493875"/>
                      <a:pt x="217967" y="1447800"/>
                    </a:cubicBezTo>
                    <a:cubicBezTo>
                      <a:pt x="143539" y="1401726"/>
                      <a:pt x="95692" y="1371600"/>
                      <a:pt x="69111" y="1330842"/>
                    </a:cubicBezTo>
                    <a:cubicBezTo>
                      <a:pt x="42530" y="1290084"/>
                      <a:pt x="0" y="1263503"/>
                      <a:pt x="58479" y="1203252"/>
                    </a:cubicBezTo>
                    <a:cubicBezTo>
                      <a:pt x="116958" y="1143001"/>
                      <a:pt x="306572" y="1034903"/>
                      <a:pt x="419986" y="969335"/>
                    </a:cubicBezTo>
                    <a:cubicBezTo>
                      <a:pt x="533400" y="903768"/>
                      <a:pt x="738962" y="863010"/>
                      <a:pt x="738962" y="809847"/>
                    </a:cubicBezTo>
                    <a:cubicBezTo>
                      <a:pt x="738962" y="756684"/>
                      <a:pt x="524540" y="714154"/>
                      <a:pt x="419986" y="650359"/>
                    </a:cubicBezTo>
                    <a:cubicBezTo>
                      <a:pt x="315433" y="586564"/>
                      <a:pt x="173664" y="499731"/>
                      <a:pt x="111641" y="427075"/>
                    </a:cubicBezTo>
                    <a:cubicBezTo>
                      <a:pt x="49618" y="354419"/>
                      <a:pt x="54934" y="279991"/>
                      <a:pt x="47846" y="214424"/>
                    </a:cubicBezTo>
                    <a:cubicBezTo>
                      <a:pt x="40758" y="148857"/>
                      <a:pt x="54934" y="67340"/>
                      <a:pt x="69111" y="33670"/>
                    </a:cubicBezTo>
                    <a:cubicBezTo>
                      <a:pt x="83288" y="0"/>
                      <a:pt x="118729" y="10633"/>
                      <a:pt x="132906" y="12405"/>
                    </a:cubicBezTo>
                    <a:cubicBezTo>
                      <a:pt x="147083" y="14177"/>
                      <a:pt x="182525" y="21265"/>
                      <a:pt x="175437" y="54935"/>
                    </a:cubicBezTo>
                    <a:close/>
                  </a:path>
                </a:pathLst>
              </a:custGeom>
              <a:solidFill>
                <a:srgbClr val="CC6600">
                  <a:alpha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900000" lon="1499977" rev="0"/>
                </a:camera>
                <a:lightRig rig="morning" dir="t"/>
              </a:scene3d>
              <a:sp3d>
                <a:bevelT w="25400" h="38100"/>
                <a:bevelB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 rot="5400000">
                <a:off x="6342262" y="5386778"/>
                <a:ext cx="239093" cy="1142920"/>
              </a:xfrm>
              <a:custGeom>
                <a:avLst/>
                <a:gdLst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832884" h="4446182">
                    <a:moveTo>
                      <a:pt x="175437" y="54935"/>
                    </a:moveTo>
                    <a:cubicBezTo>
                      <a:pt x="168349" y="88605"/>
                      <a:pt x="95692" y="171894"/>
                      <a:pt x="90376" y="214424"/>
                    </a:cubicBezTo>
                    <a:cubicBezTo>
                      <a:pt x="85060" y="256954"/>
                      <a:pt x="104553" y="267587"/>
                      <a:pt x="143539" y="310117"/>
                    </a:cubicBezTo>
                    <a:cubicBezTo>
                      <a:pt x="182525" y="352647"/>
                      <a:pt x="262270" y="427075"/>
                      <a:pt x="324293" y="469605"/>
                    </a:cubicBezTo>
                    <a:cubicBezTo>
                      <a:pt x="386316" y="512135"/>
                      <a:pt x="448340" y="528084"/>
                      <a:pt x="515679" y="565298"/>
                    </a:cubicBezTo>
                    <a:cubicBezTo>
                      <a:pt x="583019" y="602512"/>
                      <a:pt x="680484" y="659219"/>
                      <a:pt x="728330" y="692889"/>
                    </a:cubicBezTo>
                    <a:cubicBezTo>
                      <a:pt x="776176" y="726559"/>
                      <a:pt x="793898" y="733647"/>
                      <a:pt x="802758" y="767317"/>
                    </a:cubicBezTo>
                    <a:cubicBezTo>
                      <a:pt x="811618" y="800987"/>
                      <a:pt x="809846" y="852377"/>
                      <a:pt x="781493" y="894907"/>
                    </a:cubicBezTo>
                    <a:cubicBezTo>
                      <a:pt x="753140" y="937437"/>
                      <a:pt x="719470" y="974651"/>
                      <a:pt x="632637" y="1022498"/>
                    </a:cubicBezTo>
                    <a:cubicBezTo>
                      <a:pt x="545804" y="1070345"/>
                      <a:pt x="354418" y="1128824"/>
                      <a:pt x="260497" y="1181987"/>
                    </a:cubicBezTo>
                    <a:cubicBezTo>
                      <a:pt x="166576" y="1235150"/>
                      <a:pt x="99236" y="1295401"/>
                      <a:pt x="69111" y="1341475"/>
                    </a:cubicBezTo>
                    <a:cubicBezTo>
                      <a:pt x="38986" y="1387549"/>
                      <a:pt x="62023" y="1421219"/>
                      <a:pt x="79744" y="1458433"/>
                    </a:cubicBezTo>
                    <a:cubicBezTo>
                      <a:pt x="97465" y="1495647"/>
                      <a:pt x="111642" y="1525773"/>
                      <a:pt x="175437" y="1564759"/>
                    </a:cubicBezTo>
                    <a:cubicBezTo>
                      <a:pt x="239232" y="1603745"/>
                      <a:pt x="377456" y="1648047"/>
                      <a:pt x="462516" y="1692349"/>
                    </a:cubicBezTo>
                    <a:cubicBezTo>
                      <a:pt x="547576" y="1736651"/>
                      <a:pt x="643269" y="1800447"/>
                      <a:pt x="685799" y="1830573"/>
                    </a:cubicBezTo>
                    <a:cubicBezTo>
                      <a:pt x="728329" y="1860699"/>
                      <a:pt x="701376" y="1797259"/>
                      <a:pt x="717697" y="1873103"/>
                    </a:cubicBezTo>
                    <a:cubicBezTo>
                      <a:pt x="676939" y="1905001"/>
                      <a:pt x="529856" y="1975885"/>
                      <a:pt x="441251" y="2021959"/>
                    </a:cubicBezTo>
                    <a:cubicBezTo>
                      <a:pt x="352646" y="2068033"/>
                      <a:pt x="249864" y="2107019"/>
                      <a:pt x="186069" y="2149549"/>
                    </a:cubicBezTo>
                    <a:cubicBezTo>
                      <a:pt x="122274" y="2192079"/>
                      <a:pt x="81516" y="2216889"/>
                      <a:pt x="58479" y="2277140"/>
                    </a:cubicBezTo>
                    <a:cubicBezTo>
                      <a:pt x="35442" y="2337391"/>
                      <a:pt x="46074" y="2468526"/>
                      <a:pt x="47846" y="2511056"/>
                    </a:cubicBezTo>
                    <a:cubicBezTo>
                      <a:pt x="49618" y="2553586"/>
                      <a:pt x="51390" y="2512828"/>
                      <a:pt x="69111" y="2532321"/>
                    </a:cubicBezTo>
                    <a:cubicBezTo>
                      <a:pt x="86832" y="2551814"/>
                      <a:pt x="97465" y="2596116"/>
                      <a:pt x="154172" y="2628014"/>
                    </a:cubicBezTo>
                    <a:cubicBezTo>
                      <a:pt x="210879" y="2659912"/>
                      <a:pt x="329609" y="2686493"/>
                      <a:pt x="409353" y="2723707"/>
                    </a:cubicBezTo>
                    <a:cubicBezTo>
                      <a:pt x="489097" y="2760921"/>
                      <a:pt x="584791" y="2819400"/>
                      <a:pt x="632637" y="2851298"/>
                    </a:cubicBezTo>
                    <a:cubicBezTo>
                      <a:pt x="680484" y="2883196"/>
                      <a:pt x="721241" y="2883196"/>
                      <a:pt x="696432" y="2915094"/>
                    </a:cubicBezTo>
                    <a:cubicBezTo>
                      <a:pt x="671623" y="2946992"/>
                      <a:pt x="574158" y="2991293"/>
                      <a:pt x="483781" y="3042684"/>
                    </a:cubicBezTo>
                    <a:cubicBezTo>
                      <a:pt x="393404" y="3094075"/>
                      <a:pt x="226828" y="3159643"/>
                      <a:pt x="154172" y="3223438"/>
                    </a:cubicBezTo>
                    <a:cubicBezTo>
                      <a:pt x="81516" y="3287233"/>
                      <a:pt x="60251" y="3361661"/>
                      <a:pt x="47846" y="3425456"/>
                    </a:cubicBezTo>
                    <a:cubicBezTo>
                      <a:pt x="35441" y="3489251"/>
                      <a:pt x="31898" y="3553047"/>
                      <a:pt x="79744" y="3606210"/>
                    </a:cubicBezTo>
                    <a:cubicBezTo>
                      <a:pt x="127590" y="3659373"/>
                      <a:pt x="249865" y="3700131"/>
                      <a:pt x="334925" y="3744433"/>
                    </a:cubicBezTo>
                    <a:cubicBezTo>
                      <a:pt x="419985" y="3788735"/>
                      <a:pt x="528083" y="3833038"/>
                      <a:pt x="590106" y="3872024"/>
                    </a:cubicBezTo>
                    <a:cubicBezTo>
                      <a:pt x="652129" y="3911010"/>
                      <a:pt x="705293" y="3937591"/>
                      <a:pt x="707065" y="3978349"/>
                    </a:cubicBezTo>
                    <a:cubicBezTo>
                      <a:pt x="708837" y="4019107"/>
                      <a:pt x="655674" y="4072271"/>
                      <a:pt x="600739" y="4116573"/>
                    </a:cubicBezTo>
                    <a:cubicBezTo>
                      <a:pt x="545804" y="4160875"/>
                      <a:pt x="446567" y="4201633"/>
                      <a:pt x="377455" y="4244163"/>
                    </a:cubicBezTo>
                    <a:cubicBezTo>
                      <a:pt x="308343" y="4286693"/>
                      <a:pt x="212650" y="4338084"/>
                      <a:pt x="186069" y="4371754"/>
                    </a:cubicBezTo>
                    <a:cubicBezTo>
                      <a:pt x="159488" y="4405424"/>
                      <a:pt x="191386" y="4446182"/>
                      <a:pt x="217967" y="4446182"/>
                    </a:cubicBezTo>
                    <a:cubicBezTo>
                      <a:pt x="244548" y="4446182"/>
                      <a:pt x="274674" y="4408968"/>
                      <a:pt x="345558" y="4371754"/>
                    </a:cubicBezTo>
                    <a:cubicBezTo>
                      <a:pt x="416442" y="4334540"/>
                      <a:pt x="574158" y="4274289"/>
                      <a:pt x="643269" y="4222898"/>
                    </a:cubicBezTo>
                    <a:cubicBezTo>
                      <a:pt x="712380" y="4171507"/>
                      <a:pt x="738962" y="4120117"/>
                      <a:pt x="760227" y="4063410"/>
                    </a:cubicBezTo>
                    <a:cubicBezTo>
                      <a:pt x="781492" y="4006703"/>
                      <a:pt x="799214" y="3932275"/>
                      <a:pt x="770860" y="3882656"/>
                    </a:cubicBezTo>
                    <a:cubicBezTo>
                      <a:pt x="742507" y="3833037"/>
                      <a:pt x="678711" y="3817089"/>
                      <a:pt x="590106" y="3765698"/>
                    </a:cubicBezTo>
                    <a:cubicBezTo>
                      <a:pt x="501501" y="3714307"/>
                      <a:pt x="320748" y="3629247"/>
                      <a:pt x="239232" y="3574312"/>
                    </a:cubicBezTo>
                    <a:cubicBezTo>
                      <a:pt x="157716" y="3519377"/>
                      <a:pt x="85060" y="3489252"/>
                      <a:pt x="101009" y="3436089"/>
                    </a:cubicBezTo>
                    <a:cubicBezTo>
                      <a:pt x="116958" y="3382926"/>
                      <a:pt x="241004" y="3313814"/>
                      <a:pt x="334925" y="3255335"/>
                    </a:cubicBezTo>
                    <a:cubicBezTo>
                      <a:pt x="428846" y="3196856"/>
                      <a:pt x="590106" y="3124200"/>
                      <a:pt x="664534" y="3085214"/>
                    </a:cubicBezTo>
                    <a:cubicBezTo>
                      <a:pt x="738962" y="3046228"/>
                      <a:pt x="762000" y="3065721"/>
                      <a:pt x="781493" y="3021419"/>
                    </a:cubicBezTo>
                    <a:cubicBezTo>
                      <a:pt x="800986" y="2977117"/>
                      <a:pt x="832884" y="2881423"/>
                      <a:pt x="781493" y="2819400"/>
                    </a:cubicBezTo>
                    <a:cubicBezTo>
                      <a:pt x="730102" y="2757377"/>
                      <a:pt x="572385" y="2705987"/>
                      <a:pt x="473148" y="2649280"/>
                    </a:cubicBezTo>
                    <a:cubicBezTo>
                      <a:pt x="373911" y="2592573"/>
                      <a:pt x="246320" y="2523461"/>
                      <a:pt x="186069" y="2479159"/>
                    </a:cubicBezTo>
                    <a:cubicBezTo>
                      <a:pt x="125818" y="2434857"/>
                      <a:pt x="93920" y="2425996"/>
                      <a:pt x="111641" y="2383466"/>
                    </a:cubicBezTo>
                    <a:cubicBezTo>
                      <a:pt x="129362" y="2340936"/>
                      <a:pt x="210879" y="2277140"/>
                      <a:pt x="292395" y="2223977"/>
                    </a:cubicBezTo>
                    <a:cubicBezTo>
                      <a:pt x="373911" y="2170814"/>
                      <a:pt x="520995" y="2108791"/>
                      <a:pt x="600739" y="2064489"/>
                    </a:cubicBezTo>
                    <a:cubicBezTo>
                      <a:pt x="680483" y="2020187"/>
                      <a:pt x="742507" y="2009554"/>
                      <a:pt x="770860" y="1958163"/>
                    </a:cubicBezTo>
                    <a:cubicBezTo>
                      <a:pt x="799214" y="1906772"/>
                      <a:pt x="813390" y="1814624"/>
                      <a:pt x="770860" y="1756145"/>
                    </a:cubicBezTo>
                    <a:cubicBezTo>
                      <a:pt x="728330" y="1697666"/>
                      <a:pt x="607828" y="1658680"/>
                      <a:pt x="515679" y="1607289"/>
                    </a:cubicBezTo>
                    <a:cubicBezTo>
                      <a:pt x="423530" y="1555898"/>
                      <a:pt x="292395" y="1493875"/>
                      <a:pt x="217967" y="1447800"/>
                    </a:cubicBezTo>
                    <a:cubicBezTo>
                      <a:pt x="143539" y="1401726"/>
                      <a:pt x="95692" y="1371600"/>
                      <a:pt x="69111" y="1330842"/>
                    </a:cubicBezTo>
                    <a:cubicBezTo>
                      <a:pt x="42530" y="1290084"/>
                      <a:pt x="0" y="1263503"/>
                      <a:pt x="58479" y="1203252"/>
                    </a:cubicBezTo>
                    <a:cubicBezTo>
                      <a:pt x="116958" y="1143001"/>
                      <a:pt x="306572" y="1034903"/>
                      <a:pt x="419986" y="969335"/>
                    </a:cubicBezTo>
                    <a:cubicBezTo>
                      <a:pt x="533400" y="903768"/>
                      <a:pt x="738962" y="863010"/>
                      <a:pt x="738962" y="809847"/>
                    </a:cubicBezTo>
                    <a:cubicBezTo>
                      <a:pt x="738962" y="756684"/>
                      <a:pt x="524540" y="714154"/>
                      <a:pt x="419986" y="650359"/>
                    </a:cubicBezTo>
                    <a:cubicBezTo>
                      <a:pt x="315433" y="586564"/>
                      <a:pt x="173664" y="499731"/>
                      <a:pt x="111641" y="427075"/>
                    </a:cubicBezTo>
                    <a:cubicBezTo>
                      <a:pt x="49618" y="354419"/>
                      <a:pt x="54934" y="279991"/>
                      <a:pt x="47846" y="214424"/>
                    </a:cubicBezTo>
                    <a:cubicBezTo>
                      <a:pt x="40758" y="148857"/>
                      <a:pt x="54934" y="67340"/>
                      <a:pt x="69111" y="33670"/>
                    </a:cubicBezTo>
                    <a:cubicBezTo>
                      <a:pt x="83288" y="0"/>
                      <a:pt x="118729" y="10633"/>
                      <a:pt x="132906" y="12405"/>
                    </a:cubicBezTo>
                    <a:cubicBezTo>
                      <a:pt x="147083" y="14177"/>
                      <a:pt x="182525" y="21265"/>
                      <a:pt x="175437" y="54935"/>
                    </a:cubicBezTo>
                    <a:close/>
                  </a:path>
                </a:pathLst>
              </a:custGeom>
              <a:solidFill>
                <a:srgbClr val="CC6600">
                  <a:alpha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900000" lon="1499977" rev="0"/>
                </a:camera>
                <a:lightRig rig="morning" dir="t"/>
              </a:scene3d>
              <a:sp3d>
                <a:bevelT w="25400" h="38100"/>
                <a:bevelB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7" name="Rounded Rectangle 66"/>
              <p:cNvSpPr/>
              <p:nvPr/>
            </p:nvSpPr>
            <p:spPr bwMode="auto">
              <a:xfrm>
                <a:off x="3319319" y="5881296"/>
                <a:ext cx="1515315" cy="42204"/>
              </a:xfrm>
              <a:prstGeom prst="roundRect">
                <a:avLst/>
              </a:prstGeom>
              <a:solidFill>
                <a:srgbClr val="CC6600">
                  <a:alpha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>
                <a:bevelT w="19050" h="31750"/>
                <a:bevelB w="19050" h="317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 flipH="1">
              <a:off x="242188" y="3261505"/>
              <a:ext cx="2585739" cy="205695"/>
              <a:chOff x="3319319" y="5852366"/>
              <a:chExt cx="3713950" cy="241508"/>
            </a:xfrm>
          </p:grpSpPr>
          <p:sp>
            <p:nvSpPr>
              <p:cNvPr id="69" name="Freeform 68"/>
              <p:cNvSpPr/>
              <p:nvPr/>
            </p:nvSpPr>
            <p:spPr bwMode="auto">
              <a:xfrm rot="5400000">
                <a:off x="5241035" y="5402867"/>
                <a:ext cx="239093" cy="1142921"/>
              </a:xfrm>
              <a:custGeom>
                <a:avLst/>
                <a:gdLst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832884" h="4446182">
                    <a:moveTo>
                      <a:pt x="175437" y="54935"/>
                    </a:moveTo>
                    <a:cubicBezTo>
                      <a:pt x="168349" y="88605"/>
                      <a:pt x="95692" y="171894"/>
                      <a:pt x="90376" y="214424"/>
                    </a:cubicBezTo>
                    <a:cubicBezTo>
                      <a:pt x="85060" y="256954"/>
                      <a:pt x="104553" y="267587"/>
                      <a:pt x="143539" y="310117"/>
                    </a:cubicBezTo>
                    <a:cubicBezTo>
                      <a:pt x="182525" y="352647"/>
                      <a:pt x="262270" y="427075"/>
                      <a:pt x="324293" y="469605"/>
                    </a:cubicBezTo>
                    <a:cubicBezTo>
                      <a:pt x="386316" y="512135"/>
                      <a:pt x="448340" y="528084"/>
                      <a:pt x="515679" y="565298"/>
                    </a:cubicBezTo>
                    <a:cubicBezTo>
                      <a:pt x="583019" y="602512"/>
                      <a:pt x="680484" y="659219"/>
                      <a:pt x="728330" y="692889"/>
                    </a:cubicBezTo>
                    <a:cubicBezTo>
                      <a:pt x="776176" y="726559"/>
                      <a:pt x="793898" y="733647"/>
                      <a:pt x="802758" y="767317"/>
                    </a:cubicBezTo>
                    <a:cubicBezTo>
                      <a:pt x="811618" y="800987"/>
                      <a:pt x="809846" y="852377"/>
                      <a:pt x="781493" y="894907"/>
                    </a:cubicBezTo>
                    <a:cubicBezTo>
                      <a:pt x="753140" y="937437"/>
                      <a:pt x="719470" y="974651"/>
                      <a:pt x="632637" y="1022498"/>
                    </a:cubicBezTo>
                    <a:cubicBezTo>
                      <a:pt x="545804" y="1070345"/>
                      <a:pt x="354418" y="1128824"/>
                      <a:pt x="260497" y="1181987"/>
                    </a:cubicBezTo>
                    <a:cubicBezTo>
                      <a:pt x="166576" y="1235150"/>
                      <a:pt x="99236" y="1295401"/>
                      <a:pt x="69111" y="1341475"/>
                    </a:cubicBezTo>
                    <a:cubicBezTo>
                      <a:pt x="38986" y="1387549"/>
                      <a:pt x="62023" y="1421219"/>
                      <a:pt x="79744" y="1458433"/>
                    </a:cubicBezTo>
                    <a:cubicBezTo>
                      <a:pt x="97465" y="1495647"/>
                      <a:pt x="111642" y="1525773"/>
                      <a:pt x="175437" y="1564759"/>
                    </a:cubicBezTo>
                    <a:cubicBezTo>
                      <a:pt x="239232" y="1603745"/>
                      <a:pt x="377456" y="1648047"/>
                      <a:pt x="462516" y="1692349"/>
                    </a:cubicBezTo>
                    <a:cubicBezTo>
                      <a:pt x="547576" y="1736651"/>
                      <a:pt x="643269" y="1800447"/>
                      <a:pt x="685799" y="1830573"/>
                    </a:cubicBezTo>
                    <a:cubicBezTo>
                      <a:pt x="728329" y="1860699"/>
                      <a:pt x="701376" y="1797259"/>
                      <a:pt x="717697" y="1873103"/>
                    </a:cubicBezTo>
                    <a:cubicBezTo>
                      <a:pt x="676939" y="1905001"/>
                      <a:pt x="529856" y="1975885"/>
                      <a:pt x="441251" y="2021959"/>
                    </a:cubicBezTo>
                    <a:cubicBezTo>
                      <a:pt x="352646" y="2068033"/>
                      <a:pt x="249864" y="2107019"/>
                      <a:pt x="186069" y="2149549"/>
                    </a:cubicBezTo>
                    <a:cubicBezTo>
                      <a:pt x="122274" y="2192079"/>
                      <a:pt x="81516" y="2216889"/>
                      <a:pt x="58479" y="2277140"/>
                    </a:cubicBezTo>
                    <a:cubicBezTo>
                      <a:pt x="35442" y="2337391"/>
                      <a:pt x="46074" y="2468526"/>
                      <a:pt x="47846" y="2511056"/>
                    </a:cubicBezTo>
                    <a:cubicBezTo>
                      <a:pt x="49618" y="2553586"/>
                      <a:pt x="51390" y="2512828"/>
                      <a:pt x="69111" y="2532321"/>
                    </a:cubicBezTo>
                    <a:cubicBezTo>
                      <a:pt x="86832" y="2551814"/>
                      <a:pt x="97465" y="2596116"/>
                      <a:pt x="154172" y="2628014"/>
                    </a:cubicBezTo>
                    <a:cubicBezTo>
                      <a:pt x="210879" y="2659912"/>
                      <a:pt x="329609" y="2686493"/>
                      <a:pt x="409353" y="2723707"/>
                    </a:cubicBezTo>
                    <a:cubicBezTo>
                      <a:pt x="489097" y="2760921"/>
                      <a:pt x="584791" y="2819400"/>
                      <a:pt x="632637" y="2851298"/>
                    </a:cubicBezTo>
                    <a:cubicBezTo>
                      <a:pt x="680484" y="2883196"/>
                      <a:pt x="721241" y="2883196"/>
                      <a:pt x="696432" y="2915094"/>
                    </a:cubicBezTo>
                    <a:cubicBezTo>
                      <a:pt x="671623" y="2946992"/>
                      <a:pt x="574158" y="2991293"/>
                      <a:pt x="483781" y="3042684"/>
                    </a:cubicBezTo>
                    <a:cubicBezTo>
                      <a:pt x="393404" y="3094075"/>
                      <a:pt x="226828" y="3159643"/>
                      <a:pt x="154172" y="3223438"/>
                    </a:cubicBezTo>
                    <a:cubicBezTo>
                      <a:pt x="81516" y="3287233"/>
                      <a:pt x="60251" y="3361661"/>
                      <a:pt x="47846" y="3425456"/>
                    </a:cubicBezTo>
                    <a:cubicBezTo>
                      <a:pt x="35441" y="3489251"/>
                      <a:pt x="31898" y="3553047"/>
                      <a:pt x="79744" y="3606210"/>
                    </a:cubicBezTo>
                    <a:cubicBezTo>
                      <a:pt x="127590" y="3659373"/>
                      <a:pt x="249865" y="3700131"/>
                      <a:pt x="334925" y="3744433"/>
                    </a:cubicBezTo>
                    <a:cubicBezTo>
                      <a:pt x="419985" y="3788735"/>
                      <a:pt x="528083" y="3833038"/>
                      <a:pt x="590106" y="3872024"/>
                    </a:cubicBezTo>
                    <a:cubicBezTo>
                      <a:pt x="652129" y="3911010"/>
                      <a:pt x="705293" y="3937591"/>
                      <a:pt x="707065" y="3978349"/>
                    </a:cubicBezTo>
                    <a:cubicBezTo>
                      <a:pt x="708837" y="4019107"/>
                      <a:pt x="655674" y="4072271"/>
                      <a:pt x="600739" y="4116573"/>
                    </a:cubicBezTo>
                    <a:cubicBezTo>
                      <a:pt x="545804" y="4160875"/>
                      <a:pt x="446567" y="4201633"/>
                      <a:pt x="377455" y="4244163"/>
                    </a:cubicBezTo>
                    <a:cubicBezTo>
                      <a:pt x="308343" y="4286693"/>
                      <a:pt x="212650" y="4338084"/>
                      <a:pt x="186069" y="4371754"/>
                    </a:cubicBezTo>
                    <a:cubicBezTo>
                      <a:pt x="159488" y="4405424"/>
                      <a:pt x="191386" y="4446182"/>
                      <a:pt x="217967" y="4446182"/>
                    </a:cubicBezTo>
                    <a:cubicBezTo>
                      <a:pt x="244548" y="4446182"/>
                      <a:pt x="274674" y="4408968"/>
                      <a:pt x="345558" y="4371754"/>
                    </a:cubicBezTo>
                    <a:cubicBezTo>
                      <a:pt x="416442" y="4334540"/>
                      <a:pt x="574158" y="4274289"/>
                      <a:pt x="643269" y="4222898"/>
                    </a:cubicBezTo>
                    <a:cubicBezTo>
                      <a:pt x="712380" y="4171507"/>
                      <a:pt x="738962" y="4120117"/>
                      <a:pt x="760227" y="4063410"/>
                    </a:cubicBezTo>
                    <a:cubicBezTo>
                      <a:pt x="781492" y="4006703"/>
                      <a:pt x="799214" y="3932275"/>
                      <a:pt x="770860" y="3882656"/>
                    </a:cubicBezTo>
                    <a:cubicBezTo>
                      <a:pt x="742507" y="3833037"/>
                      <a:pt x="678711" y="3817089"/>
                      <a:pt x="590106" y="3765698"/>
                    </a:cubicBezTo>
                    <a:cubicBezTo>
                      <a:pt x="501501" y="3714307"/>
                      <a:pt x="320748" y="3629247"/>
                      <a:pt x="239232" y="3574312"/>
                    </a:cubicBezTo>
                    <a:cubicBezTo>
                      <a:pt x="157716" y="3519377"/>
                      <a:pt x="85060" y="3489252"/>
                      <a:pt x="101009" y="3436089"/>
                    </a:cubicBezTo>
                    <a:cubicBezTo>
                      <a:pt x="116958" y="3382926"/>
                      <a:pt x="241004" y="3313814"/>
                      <a:pt x="334925" y="3255335"/>
                    </a:cubicBezTo>
                    <a:cubicBezTo>
                      <a:pt x="428846" y="3196856"/>
                      <a:pt x="590106" y="3124200"/>
                      <a:pt x="664534" y="3085214"/>
                    </a:cubicBezTo>
                    <a:cubicBezTo>
                      <a:pt x="738962" y="3046228"/>
                      <a:pt x="762000" y="3065721"/>
                      <a:pt x="781493" y="3021419"/>
                    </a:cubicBezTo>
                    <a:cubicBezTo>
                      <a:pt x="800986" y="2977117"/>
                      <a:pt x="832884" y="2881423"/>
                      <a:pt x="781493" y="2819400"/>
                    </a:cubicBezTo>
                    <a:cubicBezTo>
                      <a:pt x="730102" y="2757377"/>
                      <a:pt x="572385" y="2705987"/>
                      <a:pt x="473148" y="2649280"/>
                    </a:cubicBezTo>
                    <a:cubicBezTo>
                      <a:pt x="373911" y="2592573"/>
                      <a:pt x="246320" y="2523461"/>
                      <a:pt x="186069" y="2479159"/>
                    </a:cubicBezTo>
                    <a:cubicBezTo>
                      <a:pt x="125818" y="2434857"/>
                      <a:pt x="93920" y="2425996"/>
                      <a:pt x="111641" y="2383466"/>
                    </a:cubicBezTo>
                    <a:cubicBezTo>
                      <a:pt x="129362" y="2340936"/>
                      <a:pt x="210879" y="2277140"/>
                      <a:pt x="292395" y="2223977"/>
                    </a:cubicBezTo>
                    <a:cubicBezTo>
                      <a:pt x="373911" y="2170814"/>
                      <a:pt x="520995" y="2108791"/>
                      <a:pt x="600739" y="2064489"/>
                    </a:cubicBezTo>
                    <a:cubicBezTo>
                      <a:pt x="680483" y="2020187"/>
                      <a:pt x="742507" y="2009554"/>
                      <a:pt x="770860" y="1958163"/>
                    </a:cubicBezTo>
                    <a:cubicBezTo>
                      <a:pt x="799214" y="1906772"/>
                      <a:pt x="813390" y="1814624"/>
                      <a:pt x="770860" y="1756145"/>
                    </a:cubicBezTo>
                    <a:cubicBezTo>
                      <a:pt x="728330" y="1697666"/>
                      <a:pt x="607828" y="1658680"/>
                      <a:pt x="515679" y="1607289"/>
                    </a:cubicBezTo>
                    <a:cubicBezTo>
                      <a:pt x="423530" y="1555898"/>
                      <a:pt x="292395" y="1493875"/>
                      <a:pt x="217967" y="1447800"/>
                    </a:cubicBezTo>
                    <a:cubicBezTo>
                      <a:pt x="143539" y="1401726"/>
                      <a:pt x="95692" y="1371600"/>
                      <a:pt x="69111" y="1330842"/>
                    </a:cubicBezTo>
                    <a:cubicBezTo>
                      <a:pt x="42530" y="1290084"/>
                      <a:pt x="0" y="1263503"/>
                      <a:pt x="58479" y="1203252"/>
                    </a:cubicBezTo>
                    <a:cubicBezTo>
                      <a:pt x="116958" y="1143001"/>
                      <a:pt x="306572" y="1034903"/>
                      <a:pt x="419986" y="969335"/>
                    </a:cubicBezTo>
                    <a:cubicBezTo>
                      <a:pt x="533400" y="903768"/>
                      <a:pt x="738962" y="863010"/>
                      <a:pt x="738962" y="809847"/>
                    </a:cubicBezTo>
                    <a:cubicBezTo>
                      <a:pt x="738962" y="756684"/>
                      <a:pt x="524540" y="714154"/>
                      <a:pt x="419986" y="650359"/>
                    </a:cubicBezTo>
                    <a:cubicBezTo>
                      <a:pt x="315433" y="586564"/>
                      <a:pt x="173664" y="499731"/>
                      <a:pt x="111641" y="427075"/>
                    </a:cubicBezTo>
                    <a:cubicBezTo>
                      <a:pt x="49618" y="354419"/>
                      <a:pt x="54934" y="279991"/>
                      <a:pt x="47846" y="214424"/>
                    </a:cubicBezTo>
                    <a:cubicBezTo>
                      <a:pt x="40758" y="148857"/>
                      <a:pt x="54934" y="67340"/>
                      <a:pt x="69111" y="33670"/>
                    </a:cubicBezTo>
                    <a:cubicBezTo>
                      <a:pt x="83288" y="0"/>
                      <a:pt x="118729" y="10633"/>
                      <a:pt x="132906" y="12405"/>
                    </a:cubicBezTo>
                    <a:cubicBezTo>
                      <a:pt x="147083" y="14177"/>
                      <a:pt x="182525" y="21265"/>
                      <a:pt x="175437" y="54935"/>
                    </a:cubicBezTo>
                    <a:close/>
                  </a:path>
                </a:pathLst>
              </a:custGeom>
              <a:solidFill>
                <a:srgbClr val="CC6600">
                  <a:alpha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900000" lon="1499977" rev="0"/>
                </a:camera>
                <a:lightRig rig="morning" dir="t"/>
              </a:scene3d>
              <a:sp3d>
                <a:bevelT w="25400" h="38100"/>
                <a:bevelB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0" name="Freeform 69"/>
              <p:cNvSpPr/>
              <p:nvPr/>
            </p:nvSpPr>
            <p:spPr bwMode="auto">
              <a:xfrm rot="5400000">
                <a:off x="6342262" y="5400452"/>
                <a:ext cx="239093" cy="1142921"/>
              </a:xfrm>
              <a:custGeom>
                <a:avLst/>
                <a:gdLst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832884" h="4446182">
                    <a:moveTo>
                      <a:pt x="175437" y="54935"/>
                    </a:moveTo>
                    <a:cubicBezTo>
                      <a:pt x="168349" y="88605"/>
                      <a:pt x="95692" y="171894"/>
                      <a:pt x="90376" y="214424"/>
                    </a:cubicBezTo>
                    <a:cubicBezTo>
                      <a:pt x="85060" y="256954"/>
                      <a:pt x="104553" y="267587"/>
                      <a:pt x="143539" y="310117"/>
                    </a:cubicBezTo>
                    <a:cubicBezTo>
                      <a:pt x="182525" y="352647"/>
                      <a:pt x="262270" y="427075"/>
                      <a:pt x="324293" y="469605"/>
                    </a:cubicBezTo>
                    <a:cubicBezTo>
                      <a:pt x="386316" y="512135"/>
                      <a:pt x="448340" y="528084"/>
                      <a:pt x="515679" y="565298"/>
                    </a:cubicBezTo>
                    <a:cubicBezTo>
                      <a:pt x="583019" y="602512"/>
                      <a:pt x="680484" y="659219"/>
                      <a:pt x="728330" y="692889"/>
                    </a:cubicBezTo>
                    <a:cubicBezTo>
                      <a:pt x="776176" y="726559"/>
                      <a:pt x="793898" y="733647"/>
                      <a:pt x="802758" y="767317"/>
                    </a:cubicBezTo>
                    <a:cubicBezTo>
                      <a:pt x="811618" y="800987"/>
                      <a:pt x="809846" y="852377"/>
                      <a:pt x="781493" y="894907"/>
                    </a:cubicBezTo>
                    <a:cubicBezTo>
                      <a:pt x="753140" y="937437"/>
                      <a:pt x="719470" y="974651"/>
                      <a:pt x="632637" y="1022498"/>
                    </a:cubicBezTo>
                    <a:cubicBezTo>
                      <a:pt x="545804" y="1070345"/>
                      <a:pt x="354418" y="1128824"/>
                      <a:pt x="260497" y="1181987"/>
                    </a:cubicBezTo>
                    <a:cubicBezTo>
                      <a:pt x="166576" y="1235150"/>
                      <a:pt x="99236" y="1295401"/>
                      <a:pt x="69111" y="1341475"/>
                    </a:cubicBezTo>
                    <a:cubicBezTo>
                      <a:pt x="38986" y="1387549"/>
                      <a:pt x="62023" y="1421219"/>
                      <a:pt x="79744" y="1458433"/>
                    </a:cubicBezTo>
                    <a:cubicBezTo>
                      <a:pt x="97465" y="1495647"/>
                      <a:pt x="111642" y="1525773"/>
                      <a:pt x="175437" y="1564759"/>
                    </a:cubicBezTo>
                    <a:cubicBezTo>
                      <a:pt x="239232" y="1603745"/>
                      <a:pt x="377456" y="1648047"/>
                      <a:pt x="462516" y="1692349"/>
                    </a:cubicBezTo>
                    <a:cubicBezTo>
                      <a:pt x="547576" y="1736651"/>
                      <a:pt x="643269" y="1800447"/>
                      <a:pt x="685799" y="1830573"/>
                    </a:cubicBezTo>
                    <a:cubicBezTo>
                      <a:pt x="728329" y="1860699"/>
                      <a:pt x="701376" y="1797259"/>
                      <a:pt x="717697" y="1873103"/>
                    </a:cubicBezTo>
                    <a:cubicBezTo>
                      <a:pt x="676939" y="1905001"/>
                      <a:pt x="529856" y="1975885"/>
                      <a:pt x="441251" y="2021959"/>
                    </a:cubicBezTo>
                    <a:cubicBezTo>
                      <a:pt x="352646" y="2068033"/>
                      <a:pt x="249864" y="2107019"/>
                      <a:pt x="186069" y="2149549"/>
                    </a:cubicBezTo>
                    <a:cubicBezTo>
                      <a:pt x="122274" y="2192079"/>
                      <a:pt x="81516" y="2216889"/>
                      <a:pt x="58479" y="2277140"/>
                    </a:cubicBezTo>
                    <a:cubicBezTo>
                      <a:pt x="35442" y="2337391"/>
                      <a:pt x="46074" y="2468526"/>
                      <a:pt x="47846" y="2511056"/>
                    </a:cubicBezTo>
                    <a:cubicBezTo>
                      <a:pt x="49618" y="2553586"/>
                      <a:pt x="51390" y="2512828"/>
                      <a:pt x="69111" y="2532321"/>
                    </a:cubicBezTo>
                    <a:cubicBezTo>
                      <a:pt x="86832" y="2551814"/>
                      <a:pt x="97465" y="2596116"/>
                      <a:pt x="154172" y="2628014"/>
                    </a:cubicBezTo>
                    <a:cubicBezTo>
                      <a:pt x="210879" y="2659912"/>
                      <a:pt x="329609" y="2686493"/>
                      <a:pt x="409353" y="2723707"/>
                    </a:cubicBezTo>
                    <a:cubicBezTo>
                      <a:pt x="489097" y="2760921"/>
                      <a:pt x="584791" y="2819400"/>
                      <a:pt x="632637" y="2851298"/>
                    </a:cubicBezTo>
                    <a:cubicBezTo>
                      <a:pt x="680484" y="2883196"/>
                      <a:pt x="721241" y="2883196"/>
                      <a:pt x="696432" y="2915094"/>
                    </a:cubicBezTo>
                    <a:cubicBezTo>
                      <a:pt x="671623" y="2946992"/>
                      <a:pt x="574158" y="2991293"/>
                      <a:pt x="483781" y="3042684"/>
                    </a:cubicBezTo>
                    <a:cubicBezTo>
                      <a:pt x="393404" y="3094075"/>
                      <a:pt x="226828" y="3159643"/>
                      <a:pt x="154172" y="3223438"/>
                    </a:cubicBezTo>
                    <a:cubicBezTo>
                      <a:pt x="81516" y="3287233"/>
                      <a:pt x="60251" y="3361661"/>
                      <a:pt x="47846" y="3425456"/>
                    </a:cubicBezTo>
                    <a:cubicBezTo>
                      <a:pt x="35441" y="3489251"/>
                      <a:pt x="31898" y="3553047"/>
                      <a:pt x="79744" y="3606210"/>
                    </a:cubicBezTo>
                    <a:cubicBezTo>
                      <a:pt x="127590" y="3659373"/>
                      <a:pt x="249865" y="3700131"/>
                      <a:pt x="334925" y="3744433"/>
                    </a:cubicBezTo>
                    <a:cubicBezTo>
                      <a:pt x="419985" y="3788735"/>
                      <a:pt x="528083" y="3833038"/>
                      <a:pt x="590106" y="3872024"/>
                    </a:cubicBezTo>
                    <a:cubicBezTo>
                      <a:pt x="652129" y="3911010"/>
                      <a:pt x="705293" y="3937591"/>
                      <a:pt x="707065" y="3978349"/>
                    </a:cubicBezTo>
                    <a:cubicBezTo>
                      <a:pt x="708837" y="4019107"/>
                      <a:pt x="655674" y="4072271"/>
                      <a:pt x="600739" y="4116573"/>
                    </a:cubicBezTo>
                    <a:cubicBezTo>
                      <a:pt x="545804" y="4160875"/>
                      <a:pt x="446567" y="4201633"/>
                      <a:pt x="377455" y="4244163"/>
                    </a:cubicBezTo>
                    <a:cubicBezTo>
                      <a:pt x="308343" y="4286693"/>
                      <a:pt x="212650" y="4338084"/>
                      <a:pt x="186069" y="4371754"/>
                    </a:cubicBezTo>
                    <a:cubicBezTo>
                      <a:pt x="159488" y="4405424"/>
                      <a:pt x="191386" y="4446182"/>
                      <a:pt x="217967" y="4446182"/>
                    </a:cubicBezTo>
                    <a:cubicBezTo>
                      <a:pt x="244548" y="4446182"/>
                      <a:pt x="274674" y="4408968"/>
                      <a:pt x="345558" y="4371754"/>
                    </a:cubicBezTo>
                    <a:cubicBezTo>
                      <a:pt x="416442" y="4334540"/>
                      <a:pt x="574158" y="4274289"/>
                      <a:pt x="643269" y="4222898"/>
                    </a:cubicBezTo>
                    <a:cubicBezTo>
                      <a:pt x="712380" y="4171507"/>
                      <a:pt x="738962" y="4120117"/>
                      <a:pt x="760227" y="4063410"/>
                    </a:cubicBezTo>
                    <a:cubicBezTo>
                      <a:pt x="781492" y="4006703"/>
                      <a:pt x="799214" y="3932275"/>
                      <a:pt x="770860" y="3882656"/>
                    </a:cubicBezTo>
                    <a:cubicBezTo>
                      <a:pt x="742507" y="3833037"/>
                      <a:pt x="678711" y="3817089"/>
                      <a:pt x="590106" y="3765698"/>
                    </a:cubicBezTo>
                    <a:cubicBezTo>
                      <a:pt x="501501" y="3714307"/>
                      <a:pt x="320748" y="3629247"/>
                      <a:pt x="239232" y="3574312"/>
                    </a:cubicBezTo>
                    <a:cubicBezTo>
                      <a:pt x="157716" y="3519377"/>
                      <a:pt x="85060" y="3489252"/>
                      <a:pt x="101009" y="3436089"/>
                    </a:cubicBezTo>
                    <a:cubicBezTo>
                      <a:pt x="116958" y="3382926"/>
                      <a:pt x="241004" y="3313814"/>
                      <a:pt x="334925" y="3255335"/>
                    </a:cubicBezTo>
                    <a:cubicBezTo>
                      <a:pt x="428846" y="3196856"/>
                      <a:pt x="590106" y="3124200"/>
                      <a:pt x="664534" y="3085214"/>
                    </a:cubicBezTo>
                    <a:cubicBezTo>
                      <a:pt x="738962" y="3046228"/>
                      <a:pt x="762000" y="3065721"/>
                      <a:pt x="781493" y="3021419"/>
                    </a:cubicBezTo>
                    <a:cubicBezTo>
                      <a:pt x="800986" y="2977117"/>
                      <a:pt x="832884" y="2881423"/>
                      <a:pt x="781493" y="2819400"/>
                    </a:cubicBezTo>
                    <a:cubicBezTo>
                      <a:pt x="730102" y="2757377"/>
                      <a:pt x="572385" y="2705987"/>
                      <a:pt x="473148" y="2649280"/>
                    </a:cubicBezTo>
                    <a:cubicBezTo>
                      <a:pt x="373911" y="2592573"/>
                      <a:pt x="246320" y="2523461"/>
                      <a:pt x="186069" y="2479159"/>
                    </a:cubicBezTo>
                    <a:cubicBezTo>
                      <a:pt x="125818" y="2434857"/>
                      <a:pt x="93920" y="2425996"/>
                      <a:pt x="111641" y="2383466"/>
                    </a:cubicBezTo>
                    <a:cubicBezTo>
                      <a:pt x="129362" y="2340936"/>
                      <a:pt x="210879" y="2277140"/>
                      <a:pt x="292395" y="2223977"/>
                    </a:cubicBezTo>
                    <a:cubicBezTo>
                      <a:pt x="373911" y="2170814"/>
                      <a:pt x="520995" y="2108791"/>
                      <a:pt x="600739" y="2064489"/>
                    </a:cubicBezTo>
                    <a:cubicBezTo>
                      <a:pt x="680483" y="2020187"/>
                      <a:pt x="742507" y="2009554"/>
                      <a:pt x="770860" y="1958163"/>
                    </a:cubicBezTo>
                    <a:cubicBezTo>
                      <a:pt x="799214" y="1906772"/>
                      <a:pt x="813390" y="1814624"/>
                      <a:pt x="770860" y="1756145"/>
                    </a:cubicBezTo>
                    <a:cubicBezTo>
                      <a:pt x="728330" y="1697666"/>
                      <a:pt x="607828" y="1658680"/>
                      <a:pt x="515679" y="1607289"/>
                    </a:cubicBezTo>
                    <a:cubicBezTo>
                      <a:pt x="423530" y="1555898"/>
                      <a:pt x="292395" y="1493875"/>
                      <a:pt x="217967" y="1447800"/>
                    </a:cubicBezTo>
                    <a:cubicBezTo>
                      <a:pt x="143539" y="1401726"/>
                      <a:pt x="95692" y="1371600"/>
                      <a:pt x="69111" y="1330842"/>
                    </a:cubicBezTo>
                    <a:cubicBezTo>
                      <a:pt x="42530" y="1290084"/>
                      <a:pt x="0" y="1263503"/>
                      <a:pt x="58479" y="1203252"/>
                    </a:cubicBezTo>
                    <a:cubicBezTo>
                      <a:pt x="116958" y="1143001"/>
                      <a:pt x="306572" y="1034903"/>
                      <a:pt x="419986" y="969335"/>
                    </a:cubicBezTo>
                    <a:cubicBezTo>
                      <a:pt x="533400" y="903768"/>
                      <a:pt x="738962" y="863010"/>
                      <a:pt x="738962" y="809847"/>
                    </a:cubicBezTo>
                    <a:cubicBezTo>
                      <a:pt x="738962" y="756684"/>
                      <a:pt x="524540" y="714154"/>
                      <a:pt x="419986" y="650359"/>
                    </a:cubicBezTo>
                    <a:cubicBezTo>
                      <a:pt x="315433" y="586564"/>
                      <a:pt x="173664" y="499731"/>
                      <a:pt x="111641" y="427075"/>
                    </a:cubicBezTo>
                    <a:cubicBezTo>
                      <a:pt x="49618" y="354419"/>
                      <a:pt x="54934" y="279991"/>
                      <a:pt x="47846" y="214424"/>
                    </a:cubicBezTo>
                    <a:cubicBezTo>
                      <a:pt x="40758" y="148857"/>
                      <a:pt x="54934" y="67340"/>
                      <a:pt x="69111" y="33670"/>
                    </a:cubicBezTo>
                    <a:cubicBezTo>
                      <a:pt x="83288" y="0"/>
                      <a:pt x="118729" y="10633"/>
                      <a:pt x="132906" y="12405"/>
                    </a:cubicBezTo>
                    <a:cubicBezTo>
                      <a:pt x="147083" y="14177"/>
                      <a:pt x="182525" y="21265"/>
                      <a:pt x="175437" y="54935"/>
                    </a:cubicBezTo>
                    <a:close/>
                  </a:path>
                </a:pathLst>
              </a:custGeom>
              <a:solidFill>
                <a:srgbClr val="CC6600">
                  <a:alpha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900000" lon="1499977" rev="0"/>
                </a:camera>
                <a:lightRig rig="morning" dir="t"/>
              </a:scene3d>
              <a:sp3d>
                <a:bevelT w="25400" h="38100"/>
                <a:bevelB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 bwMode="auto">
              <a:xfrm>
                <a:off x="3319319" y="5881296"/>
                <a:ext cx="1515315" cy="42204"/>
              </a:xfrm>
              <a:prstGeom prst="roundRect">
                <a:avLst/>
              </a:prstGeom>
              <a:solidFill>
                <a:srgbClr val="CC6600">
                  <a:alpha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>
                <a:bevelT w="19050" h="31750"/>
                <a:bevelB w="19050" h="317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956247" y="4594972"/>
              <a:ext cx="2382488" cy="205696"/>
              <a:chOff x="3319319" y="5838691"/>
              <a:chExt cx="3713950" cy="241509"/>
            </a:xfrm>
          </p:grpSpPr>
          <p:sp>
            <p:nvSpPr>
              <p:cNvPr id="73" name="Freeform 72"/>
              <p:cNvSpPr/>
              <p:nvPr/>
            </p:nvSpPr>
            <p:spPr bwMode="auto">
              <a:xfrm rot="5400000">
                <a:off x="5241034" y="5389194"/>
                <a:ext cx="239093" cy="1142920"/>
              </a:xfrm>
              <a:custGeom>
                <a:avLst/>
                <a:gdLst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832884" h="4446182">
                    <a:moveTo>
                      <a:pt x="175437" y="54935"/>
                    </a:moveTo>
                    <a:cubicBezTo>
                      <a:pt x="168349" y="88605"/>
                      <a:pt x="95692" y="171894"/>
                      <a:pt x="90376" y="214424"/>
                    </a:cubicBezTo>
                    <a:cubicBezTo>
                      <a:pt x="85060" y="256954"/>
                      <a:pt x="104553" y="267587"/>
                      <a:pt x="143539" y="310117"/>
                    </a:cubicBezTo>
                    <a:cubicBezTo>
                      <a:pt x="182525" y="352647"/>
                      <a:pt x="262270" y="427075"/>
                      <a:pt x="324293" y="469605"/>
                    </a:cubicBezTo>
                    <a:cubicBezTo>
                      <a:pt x="386316" y="512135"/>
                      <a:pt x="448340" y="528084"/>
                      <a:pt x="515679" y="565298"/>
                    </a:cubicBezTo>
                    <a:cubicBezTo>
                      <a:pt x="583019" y="602512"/>
                      <a:pt x="680484" y="659219"/>
                      <a:pt x="728330" y="692889"/>
                    </a:cubicBezTo>
                    <a:cubicBezTo>
                      <a:pt x="776176" y="726559"/>
                      <a:pt x="793898" y="733647"/>
                      <a:pt x="802758" y="767317"/>
                    </a:cubicBezTo>
                    <a:cubicBezTo>
                      <a:pt x="811618" y="800987"/>
                      <a:pt x="809846" y="852377"/>
                      <a:pt x="781493" y="894907"/>
                    </a:cubicBezTo>
                    <a:cubicBezTo>
                      <a:pt x="753140" y="937437"/>
                      <a:pt x="719470" y="974651"/>
                      <a:pt x="632637" y="1022498"/>
                    </a:cubicBezTo>
                    <a:cubicBezTo>
                      <a:pt x="545804" y="1070345"/>
                      <a:pt x="354418" y="1128824"/>
                      <a:pt x="260497" y="1181987"/>
                    </a:cubicBezTo>
                    <a:cubicBezTo>
                      <a:pt x="166576" y="1235150"/>
                      <a:pt x="99236" y="1295401"/>
                      <a:pt x="69111" y="1341475"/>
                    </a:cubicBezTo>
                    <a:cubicBezTo>
                      <a:pt x="38986" y="1387549"/>
                      <a:pt x="62023" y="1421219"/>
                      <a:pt x="79744" y="1458433"/>
                    </a:cubicBezTo>
                    <a:cubicBezTo>
                      <a:pt x="97465" y="1495647"/>
                      <a:pt x="111642" y="1525773"/>
                      <a:pt x="175437" y="1564759"/>
                    </a:cubicBezTo>
                    <a:cubicBezTo>
                      <a:pt x="239232" y="1603745"/>
                      <a:pt x="377456" y="1648047"/>
                      <a:pt x="462516" y="1692349"/>
                    </a:cubicBezTo>
                    <a:cubicBezTo>
                      <a:pt x="547576" y="1736651"/>
                      <a:pt x="643269" y="1800447"/>
                      <a:pt x="685799" y="1830573"/>
                    </a:cubicBezTo>
                    <a:cubicBezTo>
                      <a:pt x="728329" y="1860699"/>
                      <a:pt x="701376" y="1797259"/>
                      <a:pt x="717697" y="1873103"/>
                    </a:cubicBezTo>
                    <a:cubicBezTo>
                      <a:pt x="676939" y="1905001"/>
                      <a:pt x="529856" y="1975885"/>
                      <a:pt x="441251" y="2021959"/>
                    </a:cubicBezTo>
                    <a:cubicBezTo>
                      <a:pt x="352646" y="2068033"/>
                      <a:pt x="249864" y="2107019"/>
                      <a:pt x="186069" y="2149549"/>
                    </a:cubicBezTo>
                    <a:cubicBezTo>
                      <a:pt x="122274" y="2192079"/>
                      <a:pt x="81516" y="2216889"/>
                      <a:pt x="58479" y="2277140"/>
                    </a:cubicBezTo>
                    <a:cubicBezTo>
                      <a:pt x="35442" y="2337391"/>
                      <a:pt x="46074" y="2468526"/>
                      <a:pt x="47846" y="2511056"/>
                    </a:cubicBezTo>
                    <a:cubicBezTo>
                      <a:pt x="49618" y="2553586"/>
                      <a:pt x="51390" y="2512828"/>
                      <a:pt x="69111" y="2532321"/>
                    </a:cubicBezTo>
                    <a:cubicBezTo>
                      <a:pt x="86832" y="2551814"/>
                      <a:pt x="97465" y="2596116"/>
                      <a:pt x="154172" y="2628014"/>
                    </a:cubicBezTo>
                    <a:cubicBezTo>
                      <a:pt x="210879" y="2659912"/>
                      <a:pt x="329609" y="2686493"/>
                      <a:pt x="409353" y="2723707"/>
                    </a:cubicBezTo>
                    <a:cubicBezTo>
                      <a:pt x="489097" y="2760921"/>
                      <a:pt x="584791" y="2819400"/>
                      <a:pt x="632637" y="2851298"/>
                    </a:cubicBezTo>
                    <a:cubicBezTo>
                      <a:pt x="680484" y="2883196"/>
                      <a:pt x="721241" y="2883196"/>
                      <a:pt x="696432" y="2915094"/>
                    </a:cubicBezTo>
                    <a:cubicBezTo>
                      <a:pt x="671623" y="2946992"/>
                      <a:pt x="574158" y="2991293"/>
                      <a:pt x="483781" y="3042684"/>
                    </a:cubicBezTo>
                    <a:cubicBezTo>
                      <a:pt x="393404" y="3094075"/>
                      <a:pt x="226828" y="3159643"/>
                      <a:pt x="154172" y="3223438"/>
                    </a:cubicBezTo>
                    <a:cubicBezTo>
                      <a:pt x="81516" y="3287233"/>
                      <a:pt x="60251" y="3361661"/>
                      <a:pt x="47846" y="3425456"/>
                    </a:cubicBezTo>
                    <a:cubicBezTo>
                      <a:pt x="35441" y="3489251"/>
                      <a:pt x="31898" y="3553047"/>
                      <a:pt x="79744" y="3606210"/>
                    </a:cubicBezTo>
                    <a:cubicBezTo>
                      <a:pt x="127590" y="3659373"/>
                      <a:pt x="249865" y="3700131"/>
                      <a:pt x="334925" y="3744433"/>
                    </a:cubicBezTo>
                    <a:cubicBezTo>
                      <a:pt x="419985" y="3788735"/>
                      <a:pt x="528083" y="3833038"/>
                      <a:pt x="590106" y="3872024"/>
                    </a:cubicBezTo>
                    <a:cubicBezTo>
                      <a:pt x="652129" y="3911010"/>
                      <a:pt x="705293" y="3937591"/>
                      <a:pt x="707065" y="3978349"/>
                    </a:cubicBezTo>
                    <a:cubicBezTo>
                      <a:pt x="708837" y="4019107"/>
                      <a:pt x="655674" y="4072271"/>
                      <a:pt x="600739" y="4116573"/>
                    </a:cubicBezTo>
                    <a:cubicBezTo>
                      <a:pt x="545804" y="4160875"/>
                      <a:pt x="446567" y="4201633"/>
                      <a:pt x="377455" y="4244163"/>
                    </a:cubicBezTo>
                    <a:cubicBezTo>
                      <a:pt x="308343" y="4286693"/>
                      <a:pt x="212650" y="4338084"/>
                      <a:pt x="186069" y="4371754"/>
                    </a:cubicBezTo>
                    <a:cubicBezTo>
                      <a:pt x="159488" y="4405424"/>
                      <a:pt x="191386" y="4446182"/>
                      <a:pt x="217967" y="4446182"/>
                    </a:cubicBezTo>
                    <a:cubicBezTo>
                      <a:pt x="244548" y="4446182"/>
                      <a:pt x="274674" y="4408968"/>
                      <a:pt x="345558" y="4371754"/>
                    </a:cubicBezTo>
                    <a:cubicBezTo>
                      <a:pt x="416442" y="4334540"/>
                      <a:pt x="574158" y="4274289"/>
                      <a:pt x="643269" y="4222898"/>
                    </a:cubicBezTo>
                    <a:cubicBezTo>
                      <a:pt x="712380" y="4171507"/>
                      <a:pt x="738962" y="4120117"/>
                      <a:pt x="760227" y="4063410"/>
                    </a:cubicBezTo>
                    <a:cubicBezTo>
                      <a:pt x="781492" y="4006703"/>
                      <a:pt x="799214" y="3932275"/>
                      <a:pt x="770860" y="3882656"/>
                    </a:cubicBezTo>
                    <a:cubicBezTo>
                      <a:pt x="742507" y="3833037"/>
                      <a:pt x="678711" y="3817089"/>
                      <a:pt x="590106" y="3765698"/>
                    </a:cubicBezTo>
                    <a:cubicBezTo>
                      <a:pt x="501501" y="3714307"/>
                      <a:pt x="320748" y="3629247"/>
                      <a:pt x="239232" y="3574312"/>
                    </a:cubicBezTo>
                    <a:cubicBezTo>
                      <a:pt x="157716" y="3519377"/>
                      <a:pt x="85060" y="3489252"/>
                      <a:pt x="101009" y="3436089"/>
                    </a:cubicBezTo>
                    <a:cubicBezTo>
                      <a:pt x="116958" y="3382926"/>
                      <a:pt x="241004" y="3313814"/>
                      <a:pt x="334925" y="3255335"/>
                    </a:cubicBezTo>
                    <a:cubicBezTo>
                      <a:pt x="428846" y="3196856"/>
                      <a:pt x="590106" y="3124200"/>
                      <a:pt x="664534" y="3085214"/>
                    </a:cubicBezTo>
                    <a:cubicBezTo>
                      <a:pt x="738962" y="3046228"/>
                      <a:pt x="762000" y="3065721"/>
                      <a:pt x="781493" y="3021419"/>
                    </a:cubicBezTo>
                    <a:cubicBezTo>
                      <a:pt x="800986" y="2977117"/>
                      <a:pt x="832884" y="2881423"/>
                      <a:pt x="781493" y="2819400"/>
                    </a:cubicBezTo>
                    <a:cubicBezTo>
                      <a:pt x="730102" y="2757377"/>
                      <a:pt x="572385" y="2705987"/>
                      <a:pt x="473148" y="2649280"/>
                    </a:cubicBezTo>
                    <a:cubicBezTo>
                      <a:pt x="373911" y="2592573"/>
                      <a:pt x="246320" y="2523461"/>
                      <a:pt x="186069" y="2479159"/>
                    </a:cubicBezTo>
                    <a:cubicBezTo>
                      <a:pt x="125818" y="2434857"/>
                      <a:pt x="93920" y="2425996"/>
                      <a:pt x="111641" y="2383466"/>
                    </a:cubicBezTo>
                    <a:cubicBezTo>
                      <a:pt x="129362" y="2340936"/>
                      <a:pt x="210879" y="2277140"/>
                      <a:pt x="292395" y="2223977"/>
                    </a:cubicBezTo>
                    <a:cubicBezTo>
                      <a:pt x="373911" y="2170814"/>
                      <a:pt x="520995" y="2108791"/>
                      <a:pt x="600739" y="2064489"/>
                    </a:cubicBezTo>
                    <a:cubicBezTo>
                      <a:pt x="680483" y="2020187"/>
                      <a:pt x="742507" y="2009554"/>
                      <a:pt x="770860" y="1958163"/>
                    </a:cubicBezTo>
                    <a:cubicBezTo>
                      <a:pt x="799214" y="1906772"/>
                      <a:pt x="813390" y="1814624"/>
                      <a:pt x="770860" y="1756145"/>
                    </a:cubicBezTo>
                    <a:cubicBezTo>
                      <a:pt x="728330" y="1697666"/>
                      <a:pt x="607828" y="1658680"/>
                      <a:pt x="515679" y="1607289"/>
                    </a:cubicBezTo>
                    <a:cubicBezTo>
                      <a:pt x="423530" y="1555898"/>
                      <a:pt x="292395" y="1493875"/>
                      <a:pt x="217967" y="1447800"/>
                    </a:cubicBezTo>
                    <a:cubicBezTo>
                      <a:pt x="143539" y="1401726"/>
                      <a:pt x="95692" y="1371600"/>
                      <a:pt x="69111" y="1330842"/>
                    </a:cubicBezTo>
                    <a:cubicBezTo>
                      <a:pt x="42530" y="1290084"/>
                      <a:pt x="0" y="1263503"/>
                      <a:pt x="58479" y="1203252"/>
                    </a:cubicBezTo>
                    <a:cubicBezTo>
                      <a:pt x="116958" y="1143001"/>
                      <a:pt x="306572" y="1034903"/>
                      <a:pt x="419986" y="969335"/>
                    </a:cubicBezTo>
                    <a:cubicBezTo>
                      <a:pt x="533400" y="903768"/>
                      <a:pt x="738962" y="863010"/>
                      <a:pt x="738962" y="809847"/>
                    </a:cubicBezTo>
                    <a:cubicBezTo>
                      <a:pt x="738962" y="756684"/>
                      <a:pt x="524540" y="714154"/>
                      <a:pt x="419986" y="650359"/>
                    </a:cubicBezTo>
                    <a:cubicBezTo>
                      <a:pt x="315433" y="586564"/>
                      <a:pt x="173664" y="499731"/>
                      <a:pt x="111641" y="427075"/>
                    </a:cubicBezTo>
                    <a:cubicBezTo>
                      <a:pt x="49618" y="354419"/>
                      <a:pt x="54934" y="279991"/>
                      <a:pt x="47846" y="214424"/>
                    </a:cubicBezTo>
                    <a:cubicBezTo>
                      <a:pt x="40758" y="148857"/>
                      <a:pt x="54934" y="67340"/>
                      <a:pt x="69111" y="33670"/>
                    </a:cubicBezTo>
                    <a:cubicBezTo>
                      <a:pt x="83288" y="0"/>
                      <a:pt x="118729" y="10633"/>
                      <a:pt x="132906" y="12405"/>
                    </a:cubicBezTo>
                    <a:cubicBezTo>
                      <a:pt x="147083" y="14177"/>
                      <a:pt x="182525" y="21265"/>
                      <a:pt x="175437" y="54935"/>
                    </a:cubicBezTo>
                    <a:close/>
                  </a:path>
                </a:pathLst>
              </a:custGeom>
              <a:solidFill>
                <a:srgbClr val="CC6600">
                  <a:alpha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900000" lon="1499977" rev="0"/>
                </a:camera>
                <a:lightRig rig="morning" dir="t"/>
              </a:scene3d>
              <a:sp3d>
                <a:bevelT w="25400" h="38100"/>
                <a:bevelB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4" name="Freeform 73"/>
              <p:cNvSpPr/>
              <p:nvPr/>
            </p:nvSpPr>
            <p:spPr bwMode="auto">
              <a:xfrm rot="5400000">
                <a:off x="6342262" y="5386778"/>
                <a:ext cx="239093" cy="1142920"/>
              </a:xfrm>
              <a:custGeom>
                <a:avLst/>
                <a:gdLst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832884" h="4446182">
                    <a:moveTo>
                      <a:pt x="175437" y="54935"/>
                    </a:moveTo>
                    <a:cubicBezTo>
                      <a:pt x="168349" y="88605"/>
                      <a:pt x="95692" y="171894"/>
                      <a:pt x="90376" y="214424"/>
                    </a:cubicBezTo>
                    <a:cubicBezTo>
                      <a:pt x="85060" y="256954"/>
                      <a:pt x="104553" y="267587"/>
                      <a:pt x="143539" y="310117"/>
                    </a:cubicBezTo>
                    <a:cubicBezTo>
                      <a:pt x="182525" y="352647"/>
                      <a:pt x="262270" y="427075"/>
                      <a:pt x="324293" y="469605"/>
                    </a:cubicBezTo>
                    <a:cubicBezTo>
                      <a:pt x="386316" y="512135"/>
                      <a:pt x="448340" y="528084"/>
                      <a:pt x="515679" y="565298"/>
                    </a:cubicBezTo>
                    <a:cubicBezTo>
                      <a:pt x="583019" y="602512"/>
                      <a:pt x="680484" y="659219"/>
                      <a:pt x="728330" y="692889"/>
                    </a:cubicBezTo>
                    <a:cubicBezTo>
                      <a:pt x="776176" y="726559"/>
                      <a:pt x="793898" y="733647"/>
                      <a:pt x="802758" y="767317"/>
                    </a:cubicBezTo>
                    <a:cubicBezTo>
                      <a:pt x="811618" y="800987"/>
                      <a:pt x="809846" y="852377"/>
                      <a:pt x="781493" y="894907"/>
                    </a:cubicBezTo>
                    <a:cubicBezTo>
                      <a:pt x="753140" y="937437"/>
                      <a:pt x="719470" y="974651"/>
                      <a:pt x="632637" y="1022498"/>
                    </a:cubicBezTo>
                    <a:cubicBezTo>
                      <a:pt x="545804" y="1070345"/>
                      <a:pt x="354418" y="1128824"/>
                      <a:pt x="260497" y="1181987"/>
                    </a:cubicBezTo>
                    <a:cubicBezTo>
                      <a:pt x="166576" y="1235150"/>
                      <a:pt x="99236" y="1295401"/>
                      <a:pt x="69111" y="1341475"/>
                    </a:cubicBezTo>
                    <a:cubicBezTo>
                      <a:pt x="38986" y="1387549"/>
                      <a:pt x="62023" y="1421219"/>
                      <a:pt x="79744" y="1458433"/>
                    </a:cubicBezTo>
                    <a:cubicBezTo>
                      <a:pt x="97465" y="1495647"/>
                      <a:pt x="111642" y="1525773"/>
                      <a:pt x="175437" y="1564759"/>
                    </a:cubicBezTo>
                    <a:cubicBezTo>
                      <a:pt x="239232" y="1603745"/>
                      <a:pt x="377456" y="1648047"/>
                      <a:pt x="462516" y="1692349"/>
                    </a:cubicBezTo>
                    <a:cubicBezTo>
                      <a:pt x="547576" y="1736651"/>
                      <a:pt x="643269" y="1800447"/>
                      <a:pt x="685799" y="1830573"/>
                    </a:cubicBezTo>
                    <a:cubicBezTo>
                      <a:pt x="728329" y="1860699"/>
                      <a:pt x="701376" y="1797259"/>
                      <a:pt x="717697" y="1873103"/>
                    </a:cubicBezTo>
                    <a:cubicBezTo>
                      <a:pt x="676939" y="1905001"/>
                      <a:pt x="529856" y="1975885"/>
                      <a:pt x="441251" y="2021959"/>
                    </a:cubicBezTo>
                    <a:cubicBezTo>
                      <a:pt x="352646" y="2068033"/>
                      <a:pt x="249864" y="2107019"/>
                      <a:pt x="186069" y="2149549"/>
                    </a:cubicBezTo>
                    <a:cubicBezTo>
                      <a:pt x="122274" y="2192079"/>
                      <a:pt x="81516" y="2216889"/>
                      <a:pt x="58479" y="2277140"/>
                    </a:cubicBezTo>
                    <a:cubicBezTo>
                      <a:pt x="35442" y="2337391"/>
                      <a:pt x="46074" y="2468526"/>
                      <a:pt x="47846" y="2511056"/>
                    </a:cubicBezTo>
                    <a:cubicBezTo>
                      <a:pt x="49618" y="2553586"/>
                      <a:pt x="51390" y="2512828"/>
                      <a:pt x="69111" y="2532321"/>
                    </a:cubicBezTo>
                    <a:cubicBezTo>
                      <a:pt x="86832" y="2551814"/>
                      <a:pt x="97465" y="2596116"/>
                      <a:pt x="154172" y="2628014"/>
                    </a:cubicBezTo>
                    <a:cubicBezTo>
                      <a:pt x="210879" y="2659912"/>
                      <a:pt x="329609" y="2686493"/>
                      <a:pt x="409353" y="2723707"/>
                    </a:cubicBezTo>
                    <a:cubicBezTo>
                      <a:pt x="489097" y="2760921"/>
                      <a:pt x="584791" y="2819400"/>
                      <a:pt x="632637" y="2851298"/>
                    </a:cubicBezTo>
                    <a:cubicBezTo>
                      <a:pt x="680484" y="2883196"/>
                      <a:pt x="721241" y="2883196"/>
                      <a:pt x="696432" y="2915094"/>
                    </a:cubicBezTo>
                    <a:cubicBezTo>
                      <a:pt x="671623" y="2946992"/>
                      <a:pt x="574158" y="2991293"/>
                      <a:pt x="483781" y="3042684"/>
                    </a:cubicBezTo>
                    <a:cubicBezTo>
                      <a:pt x="393404" y="3094075"/>
                      <a:pt x="226828" y="3159643"/>
                      <a:pt x="154172" y="3223438"/>
                    </a:cubicBezTo>
                    <a:cubicBezTo>
                      <a:pt x="81516" y="3287233"/>
                      <a:pt x="60251" y="3361661"/>
                      <a:pt x="47846" y="3425456"/>
                    </a:cubicBezTo>
                    <a:cubicBezTo>
                      <a:pt x="35441" y="3489251"/>
                      <a:pt x="31898" y="3553047"/>
                      <a:pt x="79744" y="3606210"/>
                    </a:cubicBezTo>
                    <a:cubicBezTo>
                      <a:pt x="127590" y="3659373"/>
                      <a:pt x="249865" y="3700131"/>
                      <a:pt x="334925" y="3744433"/>
                    </a:cubicBezTo>
                    <a:cubicBezTo>
                      <a:pt x="419985" y="3788735"/>
                      <a:pt x="528083" y="3833038"/>
                      <a:pt x="590106" y="3872024"/>
                    </a:cubicBezTo>
                    <a:cubicBezTo>
                      <a:pt x="652129" y="3911010"/>
                      <a:pt x="705293" y="3937591"/>
                      <a:pt x="707065" y="3978349"/>
                    </a:cubicBezTo>
                    <a:cubicBezTo>
                      <a:pt x="708837" y="4019107"/>
                      <a:pt x="655674" y="4072271"/>
                      <a:pt x="600739" y="4116573"/>
                    </a:cubicBezTo>
                    <a:cubicBezTo>
                      <a:pt x="545804" y="4160875"/>
                      <a:pt x="446567" y="4201633"/>
                      <a:pt x="377455" y="4244163"/>
                    </a:cubicBezTo>
                    <a:cubicBezTo>
                      <a:pt x="308343" y="4286693"/>
                      <a:pt x="212650" y="4338084"/>
                      <a:pt x="186069" y="4371754"/>
                    </a:cubicBezTo>
                    <a:cubicBezTo>
                      <a:pt x="159488" y="4405424"/>
                      <a:pt x="191386" y="4446182"/>
                      <a:pt x="217967" y="4446182"/>
                    </a:cubicBezTo>
                    <a:cubicBezTo>
                      <a:pt x="244548" y="4446182"/>
                      <a:pt x="274674" y="4408968"/>
                      <a:pt x="345558" y="4371754"/>
                    </a:cubicBezTo>
                    <a:cubicBezTo>
                      <a:pt x="416442" y="4334540"/>
                      <a:pt x="574158" y="4274289"/>
                      <a:pt x="643269" y="4222898"/>
                    </a:cubicBezTo>
                    <a:cubicBezTo>
                      <a:pt x="712380" y="4171507"/>
                      <a:pt x="738962" y="4120117"/>
                      <a:pt x="760227" y="4063410"/>
                    </a:cubicBezTo>
                    <a:cubicBezTo>
                      <a:pt x="781492" y="4006703"/>
                      <a:pt x="799214" y="3932275"/>
                      <a:pt x="770860" y="3882656"/>
                    </a:cubicBezTo>
                    <a:cubicBezTo>
                      <a:pt x="742507" y="3833037"/>
                      <a:pt x="678711" y="3817089"/>
                      <a:pt x="590106" y="3765698"/>
                    </a:cubicBezTo>
                    <a:cubicBezTo>
                      <a:pt x="501501" y="3714307"/>
                      <a:pt x="320748" y="3629247"/>
                      <a:pt x="239232" y="3574312"/>
                    </a:cubicBezTo>
                    <a:cubicBezTo>
                      <a:pt x="157716" y="3519377"/>
                      <a:pt x="85060" y="3489252"/>
                      <a:pt x="101009" y="3436089"/>
                    </a:cubicBezTo>
                    <a:cubicBezTo>
                      <a:pt x="116958" y="3382926"/>
                      <a:pt x="241004" y="3313814"/>
                      <a:pt x="334925" y="3255335"/>
                    </a:cubicBezTo>
                    <a:cubicBezTo>
                      <a:pt x="428846" y="3196856"/>
                      <a:pt x="590106" y="3124200"/>
                      <a:pt x="664534" y="3085214"/>
                    </a:cubicBezTo>
                    <a:cubicBezTo>
                      <a:pt x="738962" y="3046228"/>
                      <a:pt x="762000" y="3065721"/>
                      <a:pt x="781493" y="3021419"/>
                    </a:cubicBezTo>
                    <a:cubicBezTo>
                      <a:pt x="800986" y="2977117"/>
                      <a:pt x="832884" y="2881423"/>
                      <a:pt x="781493" y="2819400"/>
                    </a:cubicBezTo>
                    <a:cubicBezTo>
                      <a:pt x="730102" y="2757377"/>
                      <a:pt x="572385" y="2705987"/>
                      <a:pt x="473148" y="2649280"/>
                    </a:cubicBezTo>
                    <a:cubicBezTo>
                      <a:pt x="373911" y="2592573"/>
                      <a:pt x="246320" y="2523461"/>
                      <a:pt x="186069" y="2479159"/>
                    </a:cubicBezTo>
                    <a:cubicBezTo>
                      <a:pt x="125818" y="2434857"/>
                      <a:pt x="93920" y="2425996"/>
                      <a:pt x="111641" y="2383466"/>
                    </a:cubicBezTo>
                    <a:cubicBezTo>
                      <a:pt x="129362" y="2340936"/>
                      <a:pt x="210879" y="2277140"/>
                      <a:pt x="292395" y="2223977"/>
                    </a:cubicBezTo>
                    <a:cubicBezTo>
                      <a:pt x="373911" y="2170814"/>
                      <a:pt x="520995" y="2108791"/>
                      <a:pt x="600739" y="2064489"/>
                    </a:cubicBezTo>
                    <a:cubicBezTo>
                      <a:pt x="680483" y="2020187"/>
                      <a:pt x="742507" y="2009554"/>
                      <a:pt x="770860" y="1958163"/>
                    </a:cubicBezTo>
                    <a:cubicBezTo>
                      <a:pt x="799214" y="1906772"/>
                      <a:pt x="813390" y="1814624"/>
                      <a:pt x="770860" y="1756145"/>
                    </a:cubicBezTo>
                    <a:cubicBezTo>
                      <a:pt x="728330" y="1697666"/>
                      <a:pt x="607828" y="1658680"/>
                      <a:pt x="515679" y="1607289"/>
                    </a:cubicBezTo>
                    <a:cubicBezTo>
                      <a:pt x="423530" y="1555898"/>
                      <a:pt x="292395" y="1493875"/>
                      <a:pt x="217967" y="1447800"/>
                    </a:cubicBezTo>
                    <a:cubicBezTo>
                      <a:pt x="143539" y="1401726"/>
                      <a:pt x="95692" y="1371600"/>
                      <a:pt x="69111" y="1330842"/>
                    </a:cubicBezTo>
                    <a:cubicBezTo>
                      <a:pt x="42530" y="1290084"/>
                      <a:pt x="0" y="1263503"/>
                      <a:pt x="58479" y="1203252"/>
                    </a:cubicBezTo>
                    <a:cubicBezTo>
                      <a:pt x="116958" y="1143001"/>
                      <a:pt x="306572" y="1034903"/>
                      <a:pt x="419986" y="969335"/>
                    </a:cubicBezTo>
                    <a:cubicBezTo>
                      <a:pt x="533400" y="903768"/>
                      <a:pt x="738962" y="863010"/>
                      <a:pt x="738962" y="809847"/>
                    </a:cubicBezTo>
                    <a:cubicBezTo>
                      <a:pt x="738962" y="756684"/>
                      <a:pt x="524540" y="714154"/>
                      <a:pt x="419986" y="650359"/>
                    </a:cubicBezTo>
                    <a:cubicBezTo>
                      <a:pt x="315433" y="586564"/>
                      <a:pt x="173664" y="499731"/>
                      <a:pt x="111641" y="427075"/>
                    </a:cubicBezTo>
                    <a:cubicBezTo>
                      <a:pt x="49618" y="354419"/>
                      <a:pt x="54934" y="279991"/>
                      <a:pt x="47846" y="214424"/>
                    </a:cubicBezTo>
                    <a:cubicBezTo>
                      <a:pt x="40758" y="148857"/>
                      <a:pt x="54934" y="67340"/>
                      <a:pt x="69111" y="33670"/>
                    </a:cubicBezTo>
                    <a:cubicBezTo>
                      <a:pt x="83288" y="0"/>
                      <a:pt x="118729" y="10633"/>
                      <a:pt x="132906" y="12405"/>
                    </a:cubicBezTo>
                    <a:cubicBezTo>
                      <a:pt x="147083" y="14177"/>
                      <a:pt x="182525" y="21265"/>
                      <a:pt x="175437" y="54935"/>
                    </a:cubicBezTo>
                    <a:close/>
                  </a:path>
                </a:pathLst>
              </a:custGeom>
              <a:solidFill>
                <a:srgbClr val="CC6600">
                  <a:alpha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900000" lon="1499977" rev="0"/>
                </a:camera>
                <a:lightRig rig="morning" dir="t"/>
              </a:scene3d>
              <a:sp3d>
                <a:bevelT w="25400" h="38100"/>
                <a:bevelB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5" name="Rounded Rectangle 74"/>
              <p:cNvSpPr/>
              <p:nvPr/>
            </p:nvSpPr>
            <p:spPr bwMode="auto">
              <a:xfrm>
                <a:off x="3319319" y="5881296"/>
                <a:ext cx="1515315" cy="42204"/>
              </a:xfrm>
              <a:prstGeom prst="roundRect">
                <a:avLst/>
              </a:prstGeom>
              <a:solidFill>
                <a:srgbClr val="CC6600">
                  <a:alpha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>
                <a:bevelT w="19050" h="31750"/>
                <a:bevelB w="19050" h="317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 flipH="1">
              <a:off x="251519" y="4613635"/>
              <a:ext cx="2585739" cy="205695"/>
              <a:chOff x="3319319" y="5852366"/>
              <a:chExt cx="3713950" cy="241508"/>
            </a:xfrm>
          </p:grpSpPr>
          <p:sp>
            <p:nvSpPr>
              <p:cNvPr id="77" name="Freeform 76"/>
              <p:cNvSpPr/>
              <p:nvPr/>
            </p:nvSpPr>
            <p:spPr bwMode="auto">
              <a:xfrm rot="5400000">
                <a:off x="5241035" y="5402867"/>
                <a:ext cx="239093" cy="1142921"/>
              </a:xfrm>
              <a:custGeom>
                <a:avLst/>
                <a:gdLst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832884" h="4446182">
                    <a:moveTo>
                      <a:pt x="175437" y="54935"/>
                    </a:moveTo>
                    <a:cubicBezTo>
                      <a:pt x="168349" y="88605"/>
                      <a:pt x="95692" y="171894"/>
                      <a:pt x="90376" y="214424"/>
                    </a:cubicBezTo>
                    <a:cubicBezTo>
                      <a:pt x="85060" y="256954"/>
                      <a:pt x="104553" y="267587"/>
                      <a:pt x="143539" y="310117"/>
                    </a:cubicBezTo>
                    <a:cubicBezTo>
                      <a:pt x="182525" y="352647"/>
                      <a:pt x="262270" y="427075"/>
                      <a:pt x="324293" y="469605"/>
                    </a:cubicBezTo>
                    <a:cubicBezTo>
                      <a:pt x="386316" y="512135"/>
                      <a:pt x="448340" y="528084"/>
                      <a:pt x="515679" y="565298"/>
                    </a:cubicBezTo>
                    <a:cubicBezTo>
                      <a:pt x="583019" y="602512"/>
                      <a:pt x="680484" y="659219"/>
                      <a:pt x="728330" y="692889"/>
                    </a:cubicBezTo>
                    <a:cubicBezTo>
                      <a:pt x="776176" y="726559"/>
                      <a:pt x="793898" y="733647"/>
                      <a:pt x="802758" y="767317"/>
                    </a:cubicBezTo>
                    <a:cubicBezTo>
                      <a:pt x="811618" y="800987"/>
                      <a:pt x="809846" y="852377"/>
                      <a:pt x="781493" y="894907"/>
                    </a:cubicBezTo>
                    <a:cubicBezTo>
                      <a:pt x="753140" y="937437"/>
                      <a:pt x="719470" y="974651"/>
                      <a:pt x="632637" y="1022498"/>
                    </a:cubicBezTo>
                    <a:cubicBezTo>
                      <a:pt x="545804" y="1070345"/>
                      <a:pt x="354418" y="1128824"/>
                      <a:pt x="260497" y="1181987"/>
                    </a:cubicBezTo>
                    <a:cubicBezTo>
                      <a:pt x="166576" y="1235150"/>
                      <a:pt x="99236" y="1295401"/>
                      <a:pt x="69111" y="1341475"/>
                    </a:cubicBezTo>
                    <a:cubicBezTo>
                      <a:pt x="38986" y="1387549"/>
                      <a:pt x="62023" y="1421219"/>
                      <a:pt x="79744" y="1458433"/>
                    </a:cubicBezTo>
                    <a:cubicBezTo>
                      <a:pt x="97465" y="1495647"/>
                      <a:pt x="111642" y="1525773"/>
                      <a:pt x="175437" y="1564759"/>
                    </a:cubicBezTo>
                    <a:cubicBezTo>
                      <a:pt x="239232" y="1603745"/>
                      <a:pt x="377456" y="1648047"/>
                      <a:pt x="462516" y="1692349"/>
                    </a:cubicBezTo>
                    <a:cubicBezTo>
                      <a:pt x="547576" y="1736651"/>
                      <a:pt x="643269" y="1800447"/>
                      <a:pt x="685799" y="1830573"/>
                    </a:cubicBezTo>
                    <a:cubicBezTo>
                      <a:pt x="728329" y="1860699"/>
                      <a:pt x="701376" y="1797259"/>
                      <a:pt x="717697" y="1873103"/>
                    </a:cubicBezTo>
                    <a:cubicBezTo>
                      <a:pt x="676939" y="1905001"/>
                      <a:pt x="529856" y="1975885"/>
                      <a:pt x="441251" y="2021959"/>
                    </a:cubicBezTo>
                    <a:cubicBezTo>
                      <a:pt x="352646" y="2068033"/>
                      <a:pt x="249864" y="2107019"/>
                      <a:pt x="186069" y="2149549"/>
                    </a:cubicBezTo>
                    <a:cubicBezTo>
                      <a:pt x="122274" y="2192079"/>
                      <a:pt x="81516" y="2216889"/>
                      <a:pt x="58479" y="2277140"/>
                    </a:cubicBezTo>
                    <a:cubicBezTo>
                      <a:pt x="35442" y="2337391"/>
                      <a:pt x="46074" y="2468526"/>
                      <a:pt x="47846" y="2511056"/>
                    </a:cubicBezTo>
                    <a:cubicBezTo>
                      <a:pt x="49618" y="2553586"/>
                      <a:pt x="51390" y="2512828"/>
                      <a:pt x="69111" y="2532321"/>
                    </a:cubicBezTo>
                    <a:cubicBezTo>
                      <a:pt x="86832" y="2551814"/>
                      <a:pt x="97465" y="2596116"/>
                      <a:pt x="154172" y="2628014"/>
                    </a:cubicBezTo>
                    <a:cubicBezTo>
                      <a:pt x="210879" y="2659912"/>
                      <a:pt x="329609" y="2686493"/>
                      <a:pt x="409353" y="2723707"/>
                    </a:cubicBezTo>
                    <a:cubicBezTo>
                      <a:pt x="489097" y="2760921"/>
                      <a:pt x="584791" y="2819400"/>
                      <a:pt x="632637" y="2851298"/>
                    </a:cubicBezTo>
                    <a:cubicBezTo>
                      <a:pt x="680484" y="2883196"/>
                      <a:pt x="721241" y="2883196"/>
                      <a:pt x="696432" y="2915094"/>
                    </a:cubicBezTo>
                    <a:cubicBezTo>
                      <a:pt x="671623" y="2946992"/>
                      <a:pt x="574158" y="2991293"/>
                      <a:pt x="483781" y="3042684"/>
                    </a:cubicBezTo>
                    <a:cubicBezTo>
                      <a:pt x="393404" y="3094075"/>
                      <a:pt x="226828" y="3159643"/>
                      <a:pt x="154172" y="3223438"/>
                    </a:cubicBezTo>
                    <a:cubicBezTo>
                      <a:pt x="81516" y="3287233"/>
                      <a:pt x="60251" y="3361661"/>
                      <a:pt x="47846" y="3425456"/>
                    </a:cubicBezTo>
                    <a:cubicBezTo>
                      <a:pt x="35441" y="3489251"/>
                      <a:pt x="31898" y="3553047"/>
                      <a:pt x="79744" y="3606210"/>
                    </a:cubicBezTo>
                    <a:cubicBezTo>
                      <a:pt x="127590" y="3659373"/>
                      <a:pt x="249865" y="3700131"/>
                      <a:pt x="334925" y="3744433"/>
                    </a:cubicBezTo>
                    <a:cubicBezTo>
                      <a:pt x="419985" y="3788735"/>
                      <a:pt x="528083" y="3833038"/>
                      <a:pt x="590106" y="3872024"/>
                    </a:cubicBezTo>
                    <a:cubicBezTo>
                      <a:pt x="652129" y="3911010"/>
                      <a:pt x="705293" y="3937591"/>
                      <a:pt x="707065" y="3978349"/>
                    </a:cubicBezTo>
                    <a:cubicBezTo>
                      <a:pt x="708837" y="4019107"/>
                      <a:pt x="655674" y="4072271"/>
                      <a:pt x="600739" y="4116573"/>
                    </a:cubicBezTo>
                    <a:cubicBezTo>
                      <a:pt x="545804" y="4160875"/>
                      <a:pt x="446567" y="4201633"/>
                      <a:pt x="377455" y="4244163"/>
                    </a:cubicBezTo>
                    <a:cubicBezTo>
                      <a:pt x="308343" y="4286693"/>
                      <a:pt x="212650" y="4338084"/>
                      <a:pt x="186069" y="4371754"/>
                    </a:cubicBezTo>
                    <a:cubicBezTo>
                      <a:pt x="159488" y="4405424"/>
                      <a:pt x="191386" y="4446182"/>
                      <a:pt x="217967" y="4446182"/>
                    </a:cubicBezTo>
                    <a:cubicBezTo>
                      <a:pt x="244548" y="4446182"/>
                      <a:pt x="274674" y="4408968"/>
                      <a:pt x="345558" y="4371754"/>
                    </a:cubicBezTo>
                    <a:cubicBezTo>
                      <a:pt x="416442" y="4334540"/>
                      <a:pt x="574158" y="4274289"/>
                      <a:pt x="643269" y="4222898"/>
                    </a:cubicBezTo>
                    <a:cubicBezTo>
                      <a:pt x="712380" y="4171507"/>
                      <a:pt x="738962" y="4120117"/>
                      <a:pt x="760227" y="4063410"/>
                    </a:cubicBezTo>
                    <a:cubicBezTo>
                      <a:pt x="781492" y="4006703"/>
                      <a:pt x="799214" y="3932275"/>
                      <a:pt x="770860" y="3882656"/>
                    </a:cubicBezTo>
                    <a:cubicBezTo>
                      <a:pt x="742507" y="3833037"/>
                      <a:pt x="678711" y="3817089"/>
                      <a:pt x="590106" y="3765698"/>
                    </a:cubicBezTo>
                    <a:cubicBezTo>
                      <a:pt x="501501" y="3714307"/>
                      <a:pt x="320748" y="3629247"/>
                      <a:pt x="239232" y="3574312"/>
                    </a:cubicBezTo>
                    <a:cubicBezTo>
                      <a:pt x="157716" y="3519377"/>
                      <a:pt x="85060" y="3489252"/>
                      <a:pt x="101009" y="3436089"/>
                    </a:cubicBezTo>
                    <a:cubicBezTo>
                      <a:pt x="116958" y="3382926"/>
                      <a:pt x="241004" y="3313814"/>
                      <a:pt x="334925" y="3255335"/>
                    </a:cubicBezTo>
                    <a:cubicBezTo>
                      <a:pt x="428846" y="3196856"/>
                      <a:pt x="590106" y="3124200"/>
                      <a:pt x="664534" y="3085214"/>
                    </a:cubicBezTo>
                    <a:cubicBezTo>
                      <a:pt x="738962" y="3046228"/>
                      <a:pt x="762000" y="3065721"/>
                      <a:pt x="781493" y="3021419"/>
                    </a:cubicBezTo>
                    <a:cubicBezTo>
                      <a:pt x="800986" y="2977117"/>
                      <a:pt x="832884" y="2881423"/>
                      <a:pt x="781493" y="2819400"/>
                    </a:cubicBezTo>
                    <a:cubicBezTo>
                      <a:pt x="730102" y="2757377"/>
                      <a:pt x="572385" y="2705987"/>
                      <a:pt x="473148" y="2649280"/>
                    </a:cubicBezTo>
                    <a:cubicBezTo>
                      <a:pt x="373911" y="2592573"/>
                      <a:pt x="246320" y="2523461"/>
                      <a:pt x="186069" y="2479159"/>
                    </a:cubicBezTo>
                    <a:cubicBezTo>
                      <a:pt x="125818" y="2434857"/>
                      <a:pt x="93920" y="2425996"/>
                      <a:pt x="111641" y="2383466"/>
                    </a:cubicBezTo>
                    <a:cubicBezTo>
                      <a:pt x="129362" y="2340936"/>
                      <a:pt x="210879" y="2277140"/>
                      <a:pt x="292395" y="2223977"/>
                    </a:cubicBezTo>
                    <a:cubicBezTo>
                      <a:pt x="373911" y="2170814"/>
                      <a:pt x="520995" y="2108791"/>
                      <a:pt x="600739" y="2064489"/>
                    </a:cubicBezTo>
                    <a:cubicBezTo>
                      <a:pt x="680483" y="2020187"/>
                      <a:pt x="742507" y="2009554"/>
                      <a:pt x="770860" y="1958163"/>
                    </a:cubicBezTo>
                    <a:cubicBezTo>
                      <a:pt x="799214" y="1906772"/>
                      <a:pt x="813390" y="1814624"/>
                      <a:pt x="770860" y="1756145"/>
                    </a:cubicBezTo>
                    <a:cubicBezTo>
                      <a:pt x="728330" y="1697666"/>
                      <a:pt x="607828" y="1658680"/>
                      <a:pt x="515679" y="1607289"/>
                    </a:cubicBezTo>
                    <a:cubicBezTo>
                      <a:pt x="423530" y="1555898"/>
                      <a:pt x="292395" y="1493875"/>
                      <a:pt x="217967" y="1447800"/>
                    </a:cubicBezTo>
                    <a:cubicBezTo>
                      <a:pt x="143539" y="1401726"/>
                      <a:pt x="95692" y="1371600"/>
                      <a:pt x="69111" y="1330842"/>
                    </a:cubicBezTo>
                    <a:cubicBezTo>
                      <a:pt x="42530" y="1290084"/>
                      <a:pt x="0" y="1263503"/>
                      <a:pt x="58479" y="1203252"/>
                    </a:cubicBezTo>
                    <a:cubicBezTo>
                      <a:pt x="116958" y="1143001"/>
                      <a:pt x="306572" y="1034903"/>
                      <a:pt x="419986" y="969335"/>
                    </a:cubicBezTo>
                    <a:cubicBezTo>
                      <a:pt x="533400" y="903768"/>
                      <a:pt x="738962" y="863010"/>
                      <a:pt x="738962" y="809847"/>
                    </a:cubicBezTo>
                    <a:cubicBezTo>
                      <a:pt x="738962" y="756684"/>
                      <a:pt x="524540" y="714154"/>
                      <a:pt x="419986" y="650359"/>
                    </a:cubicBezTo>
                    <a:cubicBezTo>
                      <a:pt x="315433" y="586564"/>
                      <a:pt x="173664" y="499731"/>
                      <a:pt x="111641" y="427075"/>
                    </a:cubicBezTo>
                    <a:cubicBezTo>
                      <a:pt x="49618" y="354419"/>
                      <a:pt x="54934" y="279991"/>
                      <a:pt x="47846" y="214424"/>
                    </a:cubicBezTo>
                    <a:cubicBezTo>
                      <a:pt x="40758" y="148857"/>
                      <a:pt x="54934" y="67340"/>
                      <a:pt x="69111" y="33670"/>
                    </a:cubicBezTo>
                    <a:cubicBezTo>
                      <a:pt x="83288" y="0"/>
                      <a:pt x="118729" y="10633"/>
                      <a:pt x="132906" y="12405"/>
                    </a:cubicBezTo>
                    <a:cubicBezTo>
                      <a:pt x="147083" y="14177"/>
                      <a:pt x="182525" y="21265"/>
                      <a:pt x="175437" y="54935"/>
                    </a:cubicBezTo>
                    <a:close/>
                  </a:path>
                </a:pathLst>
              </a:custGeom>
              <a:solidFill>
                <a:srgbClr val="CC6600">
                  <a:alpha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900000" lon="1499977" rev="0"/>
                </a:camera>
                <a:lightRig rig="morning" dir="t"/>
              </a:scene3d>
              <a:sp3d>
                <a:bevelT w="25400" h="38100"/>
                <a:bevelB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 rot="5400000">
                <a:off x="6342262" y="5400452"/>
                <a:ext cx="239093" cy="1142921"/>
              </a:xfrm>
              <a:custGeom>
                <a:avLst/>
                <a:gdLst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832884" h="4446182">
                    <a:moveTo>
                      <a:pt x="175437" y="54935"/>
                    </a:moveTo>
                    <a:cubicBezTo>
                      <a:pt x="168349" y="88605"/>
                      <a:pt x="95692" y="171894"/>
                      <a:pt x="90376" y="214424"/>
                    </a:cubicBezTo>
                    <a:cubicBezTo>
                      <a:pt x="85060" y="256954"/>
                      <a:pt x="104553" y="267587"/>
                      <a:pt x="143539" y="310117"/>
                    </a:cubicBezTo>
                    <a:cubicBezTo>
                      <a:pt x="182525" y="352647"/>
                      <a:pt x="262270" y="427075"/>
                      <a:pt x="324293" y="469605"/>
                    </a:cubicBezTo>
                    <a:cubicBezTo>
                      <a:pt x="386316" y="512135"/>
                      <a:pt x="448340" y="528084"/>
                      <a:pt x="515679" y="565298"/>
                    </a:cubicBezTo>
                    <a:cubicBezTo>
                      <a:pt x="583019" y="602512"/>
                      <a:pt x="680484" y="659219"/>
                      <a:pt x="728330" y="692889"/>
                    </a:cubicBezTo>
                    <a:cubicBezTo>
                      <a:pt x="776176" y="726559"/>
                      <a:pt x="793898" y="733647"/>
                      <a:pt x="802758" y="767317"/>
                    </a:cubicBezTo>
                    <a:cubicBezTo>
                      <a:pt x="811618" y="800987"/>
                      <a:pt x="809846" y="852377"/>
                      <a:pt x="781493" y="894907"/>
                    </a:cubicBezTo>
                    <a:cubicBezTo>
                      <a:pt x="753140" y="937437"/>
                      <a:pt x="719470" y="974651"/>
                      <a:pt x="632637" y="1022498"/>
                    </a:cubicBezTo>
                    <a:cubicBezTo>
                      <a:pt x="545804" y="1070345"/>
                      <a:pt x="354418" y="1128824"/>
                      <a:pt x="260497" y="1181987"/>
                    </a:cubicBezTo>
                    <a:cubicBezTo>
                      <a:pt x="166576" y="1235150"/>
                      <a:pt x="99236" y="1295401"/>
                      <a:pt x="69111" y="1341475"/>
                    </a:cubicBezTo>
                    <a:cubicBezTo>
                      <a:pt x="38986" y="1387549"/>
                      <a:pt x="62023" y="1421219"/>
                      <a:pt x="79744" y="1458433"/>
                    </a:cubicBezTo>
                    <a:cubicBezTo>
                      <a:pt x="97465" y="1495647"/>
                      <a:pt x="111642" y="1525773"/>
                      <a:pt x="175437" y="1564759"/>
                    </a:cubicBezTo>
                    <a:cubicBezTo>
                      <a:pt x="239232" y="1603745"/>
                      <a:pt x="377456" y="1648047"/>
                      <a:pt x="462516" y="1692349"/>
                    </a:cubicBezTo>
                    <a:cubicBezTo>
                      <a:pt x="547576" y="1736651"/>
                      <a:pt x="643269" y="1800447"/>
                      <a:pt x="685799" y="1830573"/>
                    </a:cubicBezTo>
                    <a:cubicBezTo>
                      <a:pt x="728329" y="1860699"/>
                      <a:pt x="701376" y="1797259"/>
                      <a:pt x="717697" y="1873103"/>
                    </a:cubicBezTo>
                    <a:cubicBezTo>
                      <a:pt x="676939" y="1905001"/>
                      <a:pt x="529856" y="1975885"/>
                      <a:pt x="441251" y="2021959"/>
                    </a:cubicBezTo>
                    <a:cubicBezTo>
                      <a:pt x="352646" y="2068033"/>
                      <a:pt x="249864" y="2107019"/>
                      <a:pt x="186069" y="2149549"/>
                    </a:cubicBezTo>
                    <a:cubicBezTo>
                      <a:pt x="122274" y="2192079"/>
                      <a:pt x="81516" y="2216889"/>
                      <a:pt x="58479" y="2277140"/>
                    </a:cubicBezTo>
                    <a:cubicBezTo>
                      <a:pt x="35442" y="2337391"/>
                      <a:pt x="46074" y="2468526"/>
                      <a:pt x="47846" y="2511056"/>
                    </a:cubicBezTo>
                    <a:cubicBezTo>
                      <a:pt x="49618" y="2553586"/>
                      <a:pt x="51390" y="2512828"/>
                      <a:pt x="69111" y="2532321"/>
                    </a:cubicBezTo>
                    <a:cubicBezTo>
                      <a:pt x="86832" y="2551814"/>
                      <a:pt x="97465" y="2596116"/>
                      <a:pt x="154172" y="2628014"/>
                    </a:cubicBezTo>
                    <a:cubicBezTo>
                      <a:pt x="210879" y="2659912"/>
                      <a:pt x="329609" y="2686493"/>
                      <a:pt x="409353" y="2723707"/>
                    </a:cubicBezTo>
                    <a:cubicBezTo>
                      <a:pt x="489097" y="2760921"/>
                      <a:pt x="584791" y="2819400"/>
                      <a:pt x="632637" y="2851298"/>
                    </a:cubicBezTo>
                    <a:cubicBezTo>
                      <a:pt x="680484" y="2883196"/>
                      <a:pt x="721241" y="2883196"/>
                      <a:pt x="696432" y="2915094"/>
                    </a:cubicBezTo>
                    <a:cubicBezTo>
                      <a:pt x="671623" y="2946992"/>
                      <a:pt x="574158" y="2991293"/>
                      <a:pt x="483781" y="3042684"/>
                    </a:cubicBezTo>
                    <a:cubicBezTo>
                      <a:pt x="393404" y="3094075"/>
                      <a:pt x="226828" y="3159643"/>
                      <a:pt x="154172" y="3223438"/>
                    </a:cubicBezTo>
                    <a:cubicBezTo>
                      <a:pt x="81516" y="3287233"/>
                      <a:pt x="60251" y="3361661"/>
                      <a:pt x="47846" y="3425456"/>
                    </a:cubicBezTo>
                    <a:cubicBezTo>
                      <a:pt x="35441" y="3489251"/>
                      <a:pt x="31898" y="3553047"/>
                      <a:pt x="79744" y="3606210"/>
                    </a:cubicBezTo>
                    <a:cubicBezTo>
                      <a:pt x="127590" y="3659373"/>
                      <a:pt x="249865" y="3700131"/>
                      <a:pt x="334925" y="3744433"/>
                    </a:cubicBezTo>
                    <a:cubicBezTo>
                      <a:pt x="419985" y="3788735"/>
                      <a:pt x="528083" y="3833038"/>
                      <a:pt x="590106" y="3872024"/>
                    </a:cubicBezTo>
                    <a:cubicBezTo>
                      <a:pt x="652129" y="3911010"/>
                      <a:pt x="705293" y="3937591"/>
                      <a:pt x="707065" y="3978349"/>
                    </a:cubicBezTo>
                    <a:cubicBezTo>
                      <a:pt x="708837" y="4019107"/>
                      <a:pt x="655674" y="4072271"/>
                      <a:pt x="600739" y="4116573"/>
                    </a:cubicBezTo>
                    <a:cubicBezTo>
                      <a:pt x="545804" y="4160875"/>
                      <a:pt x="446567" y="4201633"/>
                      <a:pt x="377455" y="4244163"/>
                    </a:cubicBezTo>
                    <a:cubicBezTo>
                      <a:pt x="308343" y="4286693"/>
                      <a:pt x="212650" y="4338084"/>
                      <a:pt x="186069" y="4371754"/>
                    </a:cubicBezTo>
                    <a:cubicBezTo>
                      <a:pt x="159488" y="4405424"/>
                      <a:pt x="191386" y="4446182"/>
                      <a:pt x="217967" y="4446182"/>
                    </a:cubicBezTo>
                    <a:cubicBezTo>
                      <a:pt x="244548" y="4446182"/>
                      <a:pt x="274674" y="4408968"/>
                      <a:pt x="345558" y="4371754"/>
                    </a:cubicBezTo>
                    <a:cubicBezTo>
                      <a:pt x="416442" y="4334540"/>
                      <a:pt x="574158" y="4274289"/>
                      <a:pt x="643269" y="4222898"/>
                    </a:cubicBezTo>
                    <a:cubicBezTo>
                      <a:pt x="712380" y="4171507"/>
                      <a:pt x="738962" y="4120117"/>
                      <a:pt x="760227" y="4063410"/>
                    </a:cubicBezTo>
                    <a:cubicBezTo>
                      <a:pt x="781492" y="4006703"/>
                      <a:pt x="799214" y="3932275"/>
                      <a:pt x="770860" y="3882656"/>
                    </a:cubicBezTo>
                    <a:cubicBezTo>
                      <a:pt x="742507" y="3833037"/>
                      <a:pt x="678711" y="3817089"/>
                      <a:pt x="590106" y="3765698"/>
                    </a:cubicBezTo>
                    <a:cubicBezTo>
                      <a:pt x="501501" y="3714307"/>
                      <a:pt x="320748" y="3629247"/>
                      <a:pt x="239232" y="3574312"/>
                    </a:cubicBezTo>
                    <a:cubicBezTo>
                      <a:pt x="157716" y="3519377"/>
                      <a:pt x="85060" y="3489252"/>
                      <a:pt x="101009" y="3436089"/>
                    </a:cubicBezTo>
                    <a:cubicBezTo>
                      <a:pt x="116958" y="3382926"/>
                      <a:pt x="241004" y="3313814"/>
                      <a:pt x="334925" y="3255335"/>
                    </a:cubicBezTo>
                    <a:cubicBezTo>
                      <a:pt x="428846" y="3196856"/>
                      <a:pt x="590106" y="3124200"/>
                      <a:pt x="664534" y="3085214"/>
                    </a:cubicBezTo>
                    <a:cubicBezTo>
                      <a:pt x="738962" y="3046228"/>
                      <a:pt x="762000" y="3065721"/>
                      <a:pt x="781493" y="3021419"/>
                    </a:cubicBezTo>
                    <a:cubicBezTo>
                      <a:pt x="800986" y="2977117"/>
                      <a:pt x="832884" y="2881423"/>
                      <a:pt x="781493" y="2819400"/>
                    </a:cubicBezTo>
                    <a:cubicBezTo>
                      <a:pt x="730102" y="2757377"/>
                      <a:pt x="572385" y="2705987"/>
                      <a:pt x="473148" y="2649280"/>
                    </a:cubicBezTo>
                    <a:cubicBezTo>
                      <a:pt x="373911" y="2592573"/>
                      <a:pt x="246320" y="2523461"/>
                      <a:pt x="186069" y="2479159"/>
                    </a:cubicBezTo>
                    <a:cubicBezTo>
                      <a:pt x="125818" y="2434857"/>
                      <a:pt x="93920" y="2425996"/>
                      <a:pt x="111641" y="2383466"/>
                    </a:cubicBezTo>
                    <a:cubicBezTo>
                      <a:pt x="129362" y="2340936"/>
                      <a:pt x="210879" y="2277140"/>
                      <a:pt x="292395" y="2223977"/>
                    </a:cubicBezTo>
                    <a:cubicBezTo>
                      <a:pt x="373911" y="2170814"/>
                      <a:pt x="520995" y="2108791"/>
                      <a:pt x="600739" y="2064489"/>
                    </a:cubicBezTo>
                    <a:cubicBezTo>
                      <a:pt x="680483" y="2020187"/>
                      <a:pt x="742507" y="2009554"/>
                      <a:pt x="770860" y="1958163"/>
                    </a:cubicBezTo>
                    <a:cubicBezTo>
                      <a:pt x="799214" y="1906772"/>
                      <a:pt x="813390" y="1814624"/>
                      <a:pt x="770860" y="1756145"/>
                    </a:cubicBezTo>
                    <a:cubicBezTo>
                      <a:pt x="728330" y="1697666"/>
                      <a:pt x="607828" y="1658680"/>
                      <a:pt x="515679" y="1607289"/>
                    </a:cubicBezTo>
                    <a:cubicBezTo>
                      <a:pt x="423530" y="1555898"/>
                      <a:pt x="292395" y="1493875"/>
                      <a:pt x="217967" y="1447800"/>
                    </a:cubicBezTo>
                    <a:cubicBezTo>
                      <a:pt x="143539" y="1401726"/>
                      <a:pt x="95692" y="1371600"/>
                      <a:pt x="69111" y="1330842"/>
                    </a:cubicBezTo>
                    <a:cubicBezTo>
                      <a:pt x="42530" y="1290084"/>
                      <a:pt x="0" y="1263503"/>
                      <a:pt x="58479" y="1203252"/>
                    </a:cubicBezTo>
                    <a:cubicBezTo>
                      <a:pt x="116958" y="1143001"/>
                      <a:pt x="306572" y="1034903"/>
                      <a:pt x="419986" y="969335"/>
                    </a:cubicBezTo>
                    <a:cubicBezTo>
                      <a:pt x="533400" y="903768"/>
                      <a:pt x="738962" y="863010"/>
                      <a:pt x="738962" y="809847"/>
                    </a:cubicBezTo>
                    <a:cubicBezTo>
                      <a:pt x="738962" y="756684"/>
                      <a:pt x="524540" y="714154"/>
                      <a:pt x="419986" y="650359"/>
                    </a:cubicBezTo>
                    <a:cubicBezTo>
                      <a:pt x="315433" y="586564"/>
                      <a:pt x="173664" y="499731"/>
                      <a:pt x="111641" y="427075"/>
                    </a:cubicBezTo>
                    <a:cubicBezTo>
                      <a:pt x="49618" y="354419"/>
                      <a:pt x="54934" y="279991"/>
                      <a:pt x="47846" y="214424"/>
                    </a:cubicBezTo>
                    <a:cubicBezTo>
                      <a:pt x="40758" y="148857"/>
                      <a:pt x="54934" y="67340"/>
                      <a:pt x="69111" y="33670"/>
                    </a:cubicBezTo>
                    <a:cubicBezTo>
                      <a:pt x="83288" y="0"/>
                      <a:pt x="118729" y="10633"/>
                      <a:pt x="132906" y="12405"/>
                    </a:cubicBezTo>
                    <a:cubicBezTo>
                      <a:pt x="147083" y="14177"/>
                      <a:pt x="182525" y="21265"/>
                      <a:pt x="175437" y="54935"/>
                    </a:cubicBezTo>
                    <a:close/>
                  </a:path>
                </a:pathLst>
              </a:custGeom>
              <a:solidFill>
                <a:srgbClr val="CC6600">
                  <a:alpha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900000" lon="1499977" rev="0"/>
                </a:camera>
                <a:lightRig rig="morning" dir="t"/>
              </a:scene3d>
              <a:sp3d>
                <a:bevelT w="25400" h="38100"/>
                <a:bevelB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9" name="Rounded Rectangle 78"/>
              <p:cNvSpPr/>
              <p:nvPr/>
            </p:nvSpPr>
            <p:spPr bwMode="auto">
              <a:xfrm>
                <a:off x="3319319" y="5881296"/>
                <a:ext cx="1515315" cy="42204"/>
              </a:xfrm>
              <a:prstGeom prst="roundRect">
                <a:avLst/>
              </a:prstGeom>
              <a:solidFill>
                <a:srgbClr val="CC6600">
                  <a:alpha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morning" dir="t"/>
              </a:scene3d>
              <a:sp3d>
                <a:bevelT w="19050" h="31750"/>
                <a:bevelB w="19050" h="317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4268847" y="5261374"/>
              <a:ext cx="1073499" cy="276999"/>
              <a:chOff x="2454146" y="3711974"/>
              <a:chExt cx="1073499" cy="276999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2454146" y="3711974"/>
                <a:ext cx="596638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smtClean="0">
                    <a:ln w="11430"/>
                    <a:solidFill>
                      <a:srgbClr val="0099CC"/>
                    </a:solidFill>
                    <a:latin typeface="+mn-lt"/>
                  </a:rPr>
                  <a:t>Z-line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82" name="Straight Arrow Connector 81"/>
              <p:cNvCxnSpPr/>
              <p:nvPr/>
            </p:nvCxnSpPr>
            <p:spPr bwMode="auto">
              <a:xfrm>
                <a:off x="3066150" y="3871669"/>
                <a:ext cx="461495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sp>
          <p:nvSpPr>
            <p:cNvPr id="83" name="Rounded Rectangle 82"/>
            <p:cNvSpPr/>
            <p:nvPr/>
          </p:nvSpPr>
          <p:spPr bwMode="auto">
            <a:xfrm>
              <a:off x="3538107" y="2717423"/>
              <a:ext cx="1800628" cy="45719"/>
            </a:xfrm>
            <a:prstGeom prst="roundRect">
              <a:avLst>
                <a:gd name="adj" fmla="val 39527"/>
              </a:avLst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4" name="Rounded Rectangle 83"/>
            <p:cNvSpPr/>
            <p:nvPr/>
          </p:nvSpPr>
          <p:spPr bwMode="auto">
            <a:xfrm>
              <a:off x="3554129" y="3834867"/>
              <a:ext cx="1800628" cy="45719"/>
            </a:xfrm>
            <a:prstGeom prst="roundRect">
              <a:avLst>
                <a:gd name="adj" fmla="val 39527"/>
              </a:avLst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 bwMode="auto">
            <a:xfrm>
              <a:off x="3554129" y="4069553"/>
              <a:ext cx="1800628" cy="45719"/>
            </a:xfrm>
            <a:prstGeom prst="roundRect">
              <a:avLst>
                <a:gd name="adj" fmla="val 39527"/>
              </a:avLst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6" name="Rounded Rectangle 85"/>
            <p:cNvSpPr/>
            <p:nvPr/>
          </p:nvSpPr>
          <p:spPr bwMode="auto">
            <a:xfrm>
              <a:off x="3563460" y="5176730"/>
              <a:ext cx="1800628" cy="45719"/>
            </a:xfrm>
            <a:prstGeom prst="roundRect">
              <a:avLst>
                <a:gd name="adj" fmla="val 39527"/>
              </a:avLst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266394" y="2721766"/>
              <a:ext cx="1800628" cy="45719"/>
            </a:xfrm>
            <a:prstGeom prst="roundRect">
              <a:avLst>
                <a:gd name="adj" fmla="val 39527"/>
              </a:avLst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 bwMode="auto">
            <a:xfrm>
              <a:off x="270182" y="3827152"/>
              <a:ext cx="1800628" cy="45719"/>
            </a:xfrm>
            <a:prstGeom prst="roundRect">
              <a:avLst>
                <a:gd name="adj" fmla="val 39527"/>
              </a:avLst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9" name="Rounded Rectangle 88"/>
            <p:cNvSpPr/>
            <p:nvPr/>
          </p:nvSpPr>
          <p:spPr bwMode="auto">
            <a:xfrm>
              <a:off x="270182" y="4069553"/>
              <a:ext cx="1800628" cy="45719"/>
            </a:xfrm>
            <a:prstGeom prst="roundRect">
              <a:avLst>
                <a:gd name="adj" fmla="val 39527"/>
              </a:avLst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 bwMode="auto">
            <a:xfrm>
              <a:off x="270182" y="5177666"/>
              <a:ext cx="1800628" cy="45719"/>
            </a:xfrm>
            <a:prstGeom prst="roundRect">
              <a:avLst>
                <a:gd name="adj" fmla="val 39527"/>
              </a:avLst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0" h="6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1055894" y="2228495"/>
              <a:ext cx="1202573" cy="594110"/>
              <a:chOff x="1055894" y="2228495"/>
              <a:chExt cx="1202573" cy="594110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1055894" y="2228495"/>
                <a:ext cx="1202573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smtClean="0">
                    <a:ln w="11430"/>
                    <a:solidFill>
                      <a:srgbClr val="0099CC"/>
                    </a:solidFill>
                    <a:latin typeface="+mn-lt"/>
                  </a:rPr>
                  <a:t>Actin filament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93" name="Straight Arrow Connector 92"/>
              <p:cNvCxnSpPr/>
              <p:nvPr/>
            </p:nvCxnSpPr>
            <p:spPr bwMode="auto">
              <a:xfrm flipH="1">
                <a:off x="1176878" y="2461960"/>
                <a:ext cx="507530" cy="36064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sp>
          <p:nvSpPr>
            <p:cNvPr id="204" name="Rectangle 203"/>
            <p:cNvSpPr/>
            <p:nvPr/>
          </p:nvSpPr>
          <p:spPr>
            <a:xfrm>
              <a:off x="763758" y="2980930"/>
              <a:ext cx="508922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err="1" smtClean="0">
                  <a:ln w="11430"/>
                  <a:solidFill>
                    <a:srgbClr val="0099CC"/>
                  </a:solidFill>
                  <a:latin typeface="+mn-lt"/>
                </a:rPr>
                <a:t>Titin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783455" y="4332310"/>
              <a:ext cx="508922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i="0" dirty="0" err="1" smtClean="0">
                  <a:ln w="11430"/>
                  <a:solidFill>
                    <a:srgbClr val="0099CC"/>
                  </a:solidFill>
                  <a:latin typeface="+mn-lt"/>
                </a:rPr>
                <a:t>Titin</a:t>
              </a:r>
              <a:endParaRPr lang="en-US" sz="12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649743" y="3819611"/>
              <a:ext cx="914000" cy="276999"/>
              <a:chOff x="649743" y="3819611"/>
              <a:chExt cx="914000" cy="276999"/>
            </a:xfrm>
          </p:grpSpPr>
          <p:sp>
            <p:nvSpPr>
              <p:cNvPr id="207" name="Rectangle 206"/>
              <p:cNvSpPr/>
              <p:nvPr/>
            </p:nvSpPr>
            <p:spPr>
              <a:xfrm>
                <a:off x="726434" y="3819611"/>
                <a:ext cx="750526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err="1" smtClean="0">
                    <a:ln w="11430"/>
                    <a:solidFill>
                      <a:srgbClr val="0099CC"/>
                    </a:solidFill>
                    <a:latin typeface="+mn-lt"/>
                  </a:rPr>
                  <a:t>Nebulin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208" name="Straight Arrow Connector 207"/>
              <p:cNvCxnSpPr/>
              <p:nvPr/>
            </p:nvCxnSpPr>
            <p:spPr bwMode="auto">
              <a:xfrm flipH="1" flipV="1">
                <a:off x="649743" y="3878547"/>
                <a:ext cx="133712" cy="11104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09" name="Straight Arrow Connector 208"/>
              <p:cNvCxnSpPr/>
              <p:nvPr/>
            </p:nvCxnSpPr>
            <p:spPr bwMode="auto">
              <a:xfrm>
                <a:off x="1415805" y="3945002"/>
                <a:ext cx="147938" cy="83444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211" name="Group 210"/>
            <p:cNvGrpSpPr/>
            <p:nvPr/>
          </p:nvGrpSpPr>
          <p:grpSpPr>
            <a:xfrm>
              <a:off x="3539212" y="2771995"/>
              <a:ext cx="1800000" cy="71280"/>
              <a:chOff x="2745669" y="6062457"/>
              <a:chExt cx="1439615" cy="205695"/>
            </a:xfrm>
          </p:grpSpPr>
          <p:sp>
            <p:nvSpPr>
              <p:cNvPr id="212" name="Freeform 211"/>
              <p:cNvSpPr/>
              <p:nvPr/>
            </p:nvSpPr>
            <p:spPr bwMode="auto">
              <a:xfrm rot="5400000">
                <a:off x="3010440" y="5799743"/>
                <a:ext cx="203638" cy="733180"/>
              </a:xfrm>
              <a:custGeom>
                <a:avLst/>
                <a:gdLst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832884" h="4446182">
                    <a:moveTo>
                      <a:pt x="175437" y="54935"/>
                    </a:moveTo>
                    <a:cubicBezTo>
                      <a:pt x="168349" y="88605"/>
                      <a:pt x="95692" y="171894"/>
                      <a:pt x="90376" y="214424"/>
                    </a:cubicBezTo>
                    <a:cubicBezTo>
                      <a:pt x="85060" y="256954"/>
                      <a:pt x="104553" y="267587"/>
                      <a:pt x="143539" y="310117"/>
                    </a:cubicBezTo>
                    <a:cubicBezTo>
                      <a:pt x="182525" y="352647"/>
                      <a:pt x="262270" y="427075"/>
                      <a:pt x="324293" y="469605"/>
                    </a:cubicBezTo>
                    <a:cubicBezTo>
                      <a:pt x="386316" y="512135"/>
                      <a:pt x="448340" y="528084"/>
                      <a:pt x="515679" y="565298"/>
                    </a:cubicBezTo>
                    <a:cubicBezTo>
                      <a:pt x="583019" y="602512"/>
                      <a:pt x="680484" y="659219"/>
                      <a:pt x="728330" y="692889"/>
                    </a:cubicBezTo>
                    <a:cubicBezTo>
                      <a:pt x="776176" y="726559"/>
                      <a:pt x="793898" y="733647"/>
                      <a:pt x="802758" y="767317"/>
                    </a:cubicBezTo>
                    <a:cubicBezTo>
                      <a:pt x="811618" y="800987"/>
                      <a:pt x="809846" y="852377"/>
                      <a:pt x="781493" y="894907"/>
                    </a:cubicBezTo>
                    <a:cubicBezTo>
                      <a:pt x="753140" y="937437"/>
                      <a:pt x="719470" y="974651"/>
                      <a:pt x="632637" y="1022498"/>
                    </a:cubicBezTo>
                    <a:cubicBezTo>
                      <a:pt x="545804" y="1070345"/>
                      <a:pt x="354418" y="1128824"/>
                      <a:pt x="260497" y="1181987"/>
                    </a:cubicBezTo>
                    <a:cubicBezTo>
                      <a:pt x="166576" y="1235150"/>
                      <a:pt x="99236" y="1295401"/>
                      <a:pt x="69111" y="1341475"/>
                    </a:cubicBezTo>
                    <a:cubicBezTo>
                      <a:pt x="38986" y="1387549"/>
                      <a:pt x="62023" y="1421219"/>
                      <a:pt x="79744" y="1458433"/>
                    </a:cubicBezTo>
                    <a:cubicBezTo>
                      <a:pt x="97465" y="1495647"/>
                      <a:pt x="111642" y="1525773"/>
                      <a:pt x="175437" y="1564759"/>
                    </a:cubicBezTo>
                    <a:cubicBezTo>
                      <a:pt x="239232" y="1603745"/>
                      <a:pt x="377456" y="1648047"/>
                      <a:pt x="462516" y="1692349"/>
                    </a:cubicBezTo>
                    <a:cubicBezTo>
                      <a:pt x="547576" y="1736651"/>
                      <a:pt x="643269" y="1800447"/>
                      <a:pt x="685799" y="1830573"/>
                    </a:cubicBezTo>
                    <a:cubicBezTo>
                      <a:pt x="728329" y="1860699"/>
                      <a:pt x="701376" y="1797259"/>
                      <a:pt x="717697" y="1873103"/>
                    </a:cubicBezTo>
                    <a:cubicBezTo>
                      <a:pt x="676939" y="1905001"/>
                      <a:pt x="529856" y="1975885"/>
                      <a:pt x="441251" y="2021959"/>
                    </a:cubicBezTo>
                    <a:cubicBezTo>
                      <a:pt x="352646" y="2068033"/>
                      <a:pt x="249864" y="2107019"/>
                      <a:pt x="186069" y="2149549"/>
                    </a:cubicBezTo>
                    <a:cubicBezTo>
                      <a:pt x="122274" y="2192079"/>
                      <a:pt x="81516" y="2216889"/>
                      <a:pt x="58479" y="2277140"/>
                    </a:cubicBezTo>
                    <a:cubicBezTo>
                      <a:pt x="35442" y="2337391"/>
                      <a:pt x="46074" y="2468526"/>
                      <a:pt x="47846" y="2511056"/>
                    </a:cubicBezTo>
                    <a:cubicBezTo>
                      <a:pt x="49618" y="2553586"/>
                      <a:pt x="51390" y="2512828"/>
                      <a:pt x="69111" y="2532321"/>
                    </a:cubicBezTo>
                    <a:cubicBezTo>
                      <a:pt x="86832" y="2551814"/>
                      <a:pt x="97465" y="2596116"/>
                      <a:pt x="154172" y="2628014"/>
                    </a:cubicBezTo>
                    <a:cubicBezTo>
                      <a:pt x="210879" y="2659912"/>
                      <a:pt x="329609" y="2686493"/>
                      <a:pt x="409353" y="2723707"/>
                    </a:cubicBezTo>
                    <a:cubicBezTo>
                      <a:pt x="489097" y="2760921"/>
                      <a:pt x="584791" y="2819400"/>
                      <a:pt x="632637" y="2851298"/>
                    </a:cubicBezTo>
                    <a:cubicBezTo>
                      <a:pt x="680484" y="2883196"/>
                      <a:pt x="721241" y="2883196"/>
                      <a:pt x="696432" y="2915094"/>
                    </a:cubicBezTo>
                    <a:cubicBezTo>
                      <a:pt x="671623" y="2946992"/>
                      <a:pt x="574158" y="2991293"/>
                      <a:pt x="483781" y="3042684"/>
                    </a:cubicBezTo>
                    <a:cubicBezTo>
                      <a:pt x="393404" y="3094075"/>
                      <a:pt x="226828" y="3159643"/>
                      <a:pt x="154172" y="3223438"/>
                    </a:cubicBezTo>
                    <a:cubicBezTo>
                      <a:pt x="81516" y="3287233"/>
                      <a:pt x="60251" y="3361661"/>
                      <a:pt x="47846" y="3425456"/>
                    </a:cubicBezTo>
                    <a:cubicBezTo>
                      <a:pt x="35441" y="3489251"/>
                      <a:pt x="31898" y="3553047"/>
                      <a:pt x="79744" y="3606210"/>
                    </a:cubicBezTo>
                    <a:cubicBezTo>
                      <a:pt x="127590" y="3659373"/>
                      <a:pt x="249865" y="3700131"/>
                      <a:pt x="334925" y="3744433"/>
                    </a:cubicBezTo>
                    <a:cubicBezTo>
                      <a:pt x="419985" y="3788735"/>
                      <a:pt x="528083" y="3833038"/>
                      <a:pt x="590106" y="3872024"/>
                    </a:cubicBezTo>
                    <a:cubicBezTo>
                      <a:pt x="652129" y="3911010"/>
                      <a:pt x="705293" y="3937591"/>
                      <a:pt x="707065" y="3978349"/>
                    </a:cubicBezTo>
                    <a:cubicBezTo>
                      <a:pt x="708837" y="4019107"/>
                      <a:pt x="655674" y="4072271"/>
                      <a:pt x="600739" y="4116573"/>
                    </a:cubicBezTo>
                    <a:cubicBezTo>
                      <a:pt x="545804" y="4160875"/>
                      <a:pt x="446567" y="4201633"/>
                      <a:pt x="377455" y="4244163"/>
                    </a:cubicBezTo>
                    <a:cubicBezTo>
                      <a:pt x="308343" y="4286693"/>
                      <a:pt x="212650" y="4338084"/>
                      <a:pt x="186069" y="4371754"/>
                    </a:cubicBezTo>
                    <a:cubicBezTo>
                      <a:pt x="159488" y="4405424"/>
                      <a:pt x="191386" y="4446182"/>
                      <a:pt x="217967" y="4446182"/>
                    </a:cubicBezTo>
                    <a:cubicBezTo>
                      <a:pt x="244548" y="4446182"/>
                      <a:pt x="274674" y="4408968"/>
                      <a:pt x="345558" y="4371754"/>
                    </a:cubicBezTo>
                    <a:cubicBezTo>
                      <a:pt x="416442" y="4334540"/>
                      <a:pt x="574158" y="4274289"/>
                      <a:pt x="643269" y="4222898"/>
                    </a:cubicBezTo>
                    <a:cubicBezTo>
                      <a:pt x="712380" y="4171507"/>
                      <a:pt x="738962" y="4120117"/>
                      <a:pt x="760227" y="4063410"/>
                    </a:cubicBezTo>
                    <a:cubicBezTo>
                      <a:pt x="781492" y="4006703"/>
                      <a:pt x="799214" y="3932275"/>
                      <a:pt x="770860" y="3882656"/>
                    </a:cubicBezTo>
                    <a:cubicBezTo>
                      <a:pt x="742507" y="3833037"/>
                      <a:pt x="678711" y="3817089"/>
                      <a:pt x="590106" y="3765698"/>
                    </a:cubicBezTo>
                    <a:cubicBezTo>
                      <a:pt x="501501" y="3714307"/>
                      <a:pt x="320748" y="3629247"/>
                      <a:pt x="239232" y="3574312"/>
                    </a:cubicBezTo>
                    <a:cubicBezTo>
                      <a:pt x="157716" y="3519377"/>
                      <a:pt x="85060" y="3489252"/>
                      <a:pt x="101009" y="3436089"/>
                    </a:cubicBezTo>
                    <a:cubicBezTo>
                      <a:pt x="116958" y="3382926"/>
                      <a:pt x="241004" y="3313814"/>
                      <a:pt x="334925" y="3255335"/>
                    </a:cubicBezTo>
                    <a:cubicBezTo>
                      <a:pt x="428846" y="3196856"/>
                      <a:pt x="590106" y="3124200"/>
                      <a:pt x="664534" y="3085214"/>
                    </a:cubicBezTo>
                    <a:cubicBezTo>
                      <a:pt x="738962" y="3046228"/>
                      <a:pt x="762000" y="3065721"/>
                      <a:pt x="781493" y="3021419"/>
                    </a:cubicBezTo>
                    <a:cubicBezTo>
                      <a:pt x="800986" y="2977117"/>
                      <a:pt x="832884" y="2881423"/>
                      <a:pt x="781493" y="2819400"/>
                    </a:cubicBezTo>
                    <a:cubicBezTo>
                      <a:pt x="730102" y="2757377"/>
                      <a:pt x="572385" y="2705987"/>
                      <a:pt x="473148" y="2649280"/>
                    </a:cubicBezTo>
                    <a:cubicBezTo>
                      <a:pt x="373911" y="2592573"/>
                      <a:pt x="246320" y="2523461"/>
                      <a:pt x="186069" y="2479159"/>
                    </a:cubicBezTo>
                    <a:cubicBezTo>
                      <a:pt x="125818" y="2434857"/>
                      <a:pt x="93920" y="2425996"/>
                      <a:pt x="111641" y="2383466"/>
                    </a:cubicBezTo>
                    <a:cubicBezTo>
                      <a:pt x="129362" y="2340936"/>
                      <a:pt x="210879" y="2277140"/>
                      <a:pt x="292395" y="2223977"/>
                    </a:cubicBezTo>
                    <a:cubicBezTo>
                      <a:pt x="373911" y="2170814"/>
                      <a:pt x="520995" y="2108791"/>
                      <a:pt x="600739" y="2064489"/>
                    </a:cubicBezTo>
                    <a:cubicBezTo>
                      <a:pt x="680483" y="2020187"/>
                      <a:pt x="742507" y="2009554"/>
                      <a:pt x="770860" y="1958163"/>
                    </a:cubicBezTo>
                    <a:cubicBezTo>
                      <a:pt x="799214" y="1906772"/>
                      <a:pt x="813390" y="1814624"/>
                      <a:pt x="770860" y="1756145"/>
                    </a:cubicBezTo>
                    <a:cubicBezTo>
                      <a:pt x="728330" y="1697666"/>
                      <a:pt x="607828" y="1658680"/>
                      <a:pt x="515679" y="1607289"/>
                    </a:cubicBezTo>
                    <a:cubicBezTo>
                      <a:pt x="423530" y="1555898"/>
                      <a:pt x="292395" y="1493875"/>
                      <a:pt x="217967" y="1447800"/>
                    </a:cubicBezTo>
                    <a:cubicBezTo>
                      <a:pt x="143539" y="1401726"/>
                      <a:pt x="95692" y="1371600"/>
                      <a:pt x="69111" y="1330842"/>
                    </a:cubicBezTo>
                    <a:cubicBezTo>
                      <a:pt x="42530" y="1290084"/>
                      <a:pt x="0" y="1263503"/>
                      <a:pt x="58479" y="1203252"/>
                    </a:cubicBezTo>
                    <a:cubicBezTo>
                      <a:pt x="116958" y="1143001"/>
                      <a:pt x="306572" y="1034903"/>
                      <a:pt x="419986" y="969335"/>
                    </a:cubicBezTo>
                    <a:cubicBezTo>
                      <a:pt x="533400" y="903768"/>
                      <a:pt x="738962" y="863010"/>
                      <a:pt x="738962" y="809847"/>
                    </a:cubicBezTo>
                    <a:cubicBezTo>
                      <a:pt x="738962" y="756684"/>
                      <a:pt x="524540" y="714154"/>
                      <a:pt x="419986" y="650359"/>
                    </a:cubicBezTo>
                    <a:cubicBezTo>
                      <a:pt x="315433" y="586564"/>
                      <a:pt x="173664" y="499731"/>
                      <a:pt x="111641" y="427075"/>
                    </a:cubicBezTo>
                    <a:cubicBezTo>
                      <a:pt x="49618" y="354419"/>
                      <a:pt x="54934" y="279991"/>
                      <a:pt x="47846" y="214424"/>
                    </a:cubicBezTo>
                    <a:cubicBezTo>
                      <a:pt x="40758" y="148857"/>
                      <a:pt x="54934" y="67340"/>
                      <a:pt x="69111" y="33670"/>
                    </a:cubicBezTo>
                    <a:cubicBezTo>
                      <a:pt x="83288" y="0"/>
                      <a:pt x="118729" y="10633"/>
                      <a:pt x="132906" y="12405"/>
                    </a:cubicBezTo>
                    <a:cubicBezTo>
                      <a:pt x="147083" y="14177"/>
                      <a:pt x="182525" y="21265"/>
                      <a:pt x="175437" y="54935"/>
                    </a:cubicBezTo>
                    <a:close/>
                  </a:path>
                </a:pathLst>
              </a:custGeom>
              <a:solidFill>
                <a:srgbClr val="C00000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900000" lon="1499977" rev="0"/>
                </a:camera>
                <a:lightRig rig="threePt" dir="t"/>
              </a:scene3d>
              <a:sp3d>
                <a:bevelT w="25400" h="38100"/>
                <a:bevelB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3" name="Freeform 212"/>
              <p:cNvSpPr/>
              <p:nvPr/>
            </p:nvSpPr>
            <p:spPr bwMode="auto">
              <a:xfrm rot="5400000">
                <a:off x="3716875" y="5797686"/>
                <a:ext cx="203638" cy="733180"/>
              </a:xfrm>
              <a:custGeom>
                <a:avLst/>
                <a:gdLst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832884" h="4446182">
                    <a:moveTo>
                      <a:pt x="175437" y="54935"/>
                    </a:moveTo>
                    <a:cubicBezTo>
                      <a:pt x="168349" y="88605"/>
                      <a:pt x="95692" y="171894"/>
                      <a:pt x="90376" y="214424"/>
                    </a:cubicBezTo>
                    <a:cubicBezTo>
                      <a:pt x="85060" y="256954"/>
                      <a:pt x="104553" y="267587"/>
                      <a:pt x="143539" y="310117"/>
                    </a:cubicBezTo>
                    <a:cubicBezTo>
                      <a:pt x="182525" y="352647"/>
                      <a:pt x="262270" y="427075"/>
                      <a:pt x="324293" y="469605"/>
                    </a:cubicBezTo>
                    <a:cubicBezTo>
                      <a:pt x="386316" y="512135"/>
                      <a:pt x="448340" y="528084"/>
                      <a:pt x="515679" y="565298"/>
                    </a:cubicBezTo>
                    <a:cubicBezTo>
                      <a:pt x="583019" y="602512"/>
                      <a:pt x="680484" y="659219"/>
                      <a:pt x="728330" y="692889"/>
                    </a:cubicBezTo>
                    <a:cubicBezTo>
                      <a:pt x="776176" y="726559"/>
                      <a:pt x="793898" y="733647"/>
                      <a:pt x="802758" y="767317"/>
                    </a:cubicBezTo>
                    <a:cubicBezTo>
                      <a:pt x="811618" y="800987"/>
                      <a:pt x="809846" y="852377"/>
                      <a:pt x="781493" y="894907"/>
                    </a:cubicBezTo>
                    <a:cubicBezTo>
                      <a:pt x="753140" y="937437"/>
                      <a:pt x="719470" y="974651"/>
                      <a:pt x="632637" y="1022498"/>
                    </a:cubicBezTo>
                    <a:cubicBezTo>
                      <a:pt x="545804" y="1070345"/>
                      <a:pt x="354418" y="1128824"/>
                      <a:pt x="260497" y="1181987"/>
                    </a:cubicBezTo>
                    <a:cubicBezTo>
                      <a:pt x="166576" y="1235150"/>
                      <a:pt x="99236" y="1295401"/>
                      <a:pt x="69111" y="1341475"/>
                    </a:cubicBezTo>
                    <a:cubicBezTo>
                      <a:pt x="38986" y="1387549"/>
                      <a:pt x="62023" y="1421219"/>
                      <a:pt x="79744" y="1458433"/>
                    </a:cubicBezTo>
                    <a:cubicBezTo>
                      <a:pt x="97465" y="1495647"/>
                      <a:pt x="111642" y="1525773"/>
                      <a:pt x="175437" y="1564759"/>
                    </a:cubicBezTo>
                    <a:cubicBezTo>
                      <a:pt x="239232" y="1603745"/>
                      <a:pt x="377456" y="1648047"/>
                      <a:pt x="462516" y="1692349"/>
                    </a:cubicBezTo>
                    <a:cubicBezTo>
                      <a:pt x="547576" y="1736651"/>
                      <a:pt x="643269" y="1800447"/>
                      <a:pt x="685799" y="1830573"/>
                    </a:cubicBezTo>
                    <a:cubicBezTo>
                      <a:pt x="728329" y="1860699"/>
                      <a:pt x="701376" y="1797259"/>
                      <a:pt x="717697" y="1873103"/>
                    </a:cubicBezTo>
                    <a:cubicBezTo>
                      <a:pt x="676939" y="1905001"/>
                      <a:pt x="529856" y="1975885"/>
                      <a:pt x="441251" y="2021959"/>
                    </a:cubicBezTo>
                    <a:cubicBezTo>
                      <a:pt x="352646" y="2068033"/>
                      <a:pt x="249864" y="2107019"/>
                      <a:pt x="186069" y="2149549"/>
                    </a:cubicBezTo>
                    <a:cubicBezTo>
                      <a:pt x="122274" y="2192079"/>
                      <a:pt x="81516" y="2216889"/>
                      <a:pt x="58479" y="2277140"/>
                    </a:cubicBezTo>
                    <a:cubicBezTo>
                      <a:pt x="35442" y="2337391"/>
                      <a:pt x="46074" y="2468526"/>
                      <a:pt x="47846" y="2511056"/>
                    </a:cubicBezTo>
                    <a:cubicBezTo>
                      <a:pt x="49618" y="2553586"/>
                      <a:pt x="51390" y="2512828"/>
                      <a:pt x="69111" y="2532321"/>
                    </a:cubicBezTo>
                    <a:cubicBezTo>
                      <a:pt x="86832" y="2551814"/>
                      <a:pt x="97465" y="2596116"/>
                      <a:pt x="154172" y="2628014"/>
                    </a:cubicBezTo>
                    <a:cubicBezTo>
                      <a:pt x="210879" y="2659912"/>
                      <a:pt x="329609" y="2686493"/>
                      <a:pt x="409353" y="2723707"/>
                    </a:cubicBezTo>
                    <a:cubicBezTo>
                      <a:pt x="489097" y="2760921"/>
                      <a:pt x="584791" y="2819400"/>
                      <a:pt x="632637" y="2851298"/>
                    </a:cubicBezTo>
                    <a:cubicBezTo>
                      <a:pt x="680484" y="2883196"/>
                      <a:pt x="721241" y="2883196"/>
                      <a:pt x="696432" y="2915094"/>
                    </a:cubicBezTo>
                    <a:cubicBezTo>
                      <a:pt x="671623" y="2946992"/>
                      <a:pt x="574158" y="2991293"/>
                      <a:pt x="483781" y="3042684"/>
                    </a:cubicBezTo>
                    <a:cubicBezTo>
                      <a:pt x="393404" y="3094075"/>
                      <a:pt x="226828" y="3159643"/>
                      <a:pt x="154172" y="3223438"/>
                    </a:cubicBezTo>
                    <a:cubicBezTo>
                      <a:pt x="81516" y="3287233"/>
                      <a:pt x="60251" y="3361661"/>
                      <a:pt x="47846" y="3425456"/>
                    </a:cubicBezTo>
                    <a:cubicBezTo>
                      <a:pt x="35441" y="3489251"/>
                      <a:pt x="31898" y="3553047"/>
                      <a:pt x="79744" y="3606210"/>
                    </a:cubicBezTo>
                    <a:cubicBezTo>
                      <a:pt x="127590" y="3659373"/>
                      <a:pt x="249865" y="3700131"/>
                      <a:pt x="334925" y="3744433"/>
                    </a:cubicBezTo>
                    <a:cubicBezTo>
                      <a:pt x="419985" y="3788735"/>
                      <a:pt x="528083" y="3833038"/>
                      <a:pt x="590106" y="3872024"/>
                    </a:cubicBezTo>
                    <a:cubicBezTo>
                      <a:pt x="652129" y="3911010"/>
                      <a:pt x="705293" y="3937591"/>
                      <a:pt x="707065" y="3978349"/>
                    </a:cubicBezTo>
                    <a:cubicBezTo>
                      <a:pt x="708837" y="4019107"/>
                      <a:pt x="655674" y="4072271"/>
                      <a:pt x="600739" y="4116573"/>
                    </a:cubicBezTo>
                    <a:cubicBezTo>
                      <a:pt x="545804" y="4160875"/>
                      <a:pt x="446567" y="4201633"/>
                      <a:pt x="377455" y="4244163"/>
                    </a:cubicBezTo>
                    <a:cubicBezTo>
                      <a:pt x="308343" y="4286693"/>
                      <a:pt x="212650" y="4338084"/>
                      <a:pt x="186069" y="4371754"/>
                    </a:cubicBezTo>
                    <a:cubicBezTo>
                      <a:pt x="159488" y="4405424"/>
                      <a:pt x="191386" y="4446182"/>
                      <a:pt x="217967" y="4446182"/>
                    </a:cubicBezTo>
                    <a:cubicBezTo>
                      <a:pt x="244548" y="4446182"/>
                      <a:pt x="274674" y="4408968"/>
                      <a:pt x="345558" y="4371754"/>
                    </a:cubicBezTo>
                    <a:cubicBezTo>
                      <a:pt x="416442" y="4334540"/>
                      <a:pt x="574158" y="4274289"/>
                      <a:pt x="643269" y="4222898"/>
                    </a:cubicBezTo>
                    <a:cubicBezTo>
                      <a:pt x="712380" y="4171507"/>
                      <a:pt x="738962" y="4120117"/>
                      <a:pt x="760227" y="4063410"/>
                    </a:cubicBezTo>
                    <a:cubicBezTo>
                      <a:pt x="781492" y="4006703"/>
                      <a:pt x="799214" y="3932275"/>
                      <a:pt x="770860" y="3882656"/>
                    </a:cubicBezTo>
                    <a:cubicBezTo>
                      <a:pt x="742507" y="3833037"/>
                      <a:pt x="678711" y="3817089"/>
                      <a:pt x="590106" y="3765698"/>
                    </a:cubicBezTo>
                    <a:cubicBezTo>
                      <a:pt x="501501" y="3714307"/>
                      <a:pt x="320748" y="3629247"/>
                      <a:pt x="239232" y="3574312"/>
                    </a:cubicBezTo>
                    <a:cubicBezTo>
                      <a:pt x="157716" y="3519377"/>
                      <a:pt x="85060" y="3489252"/>
                      <a:pt x="101009" y="3436089"/>
                    </a:cubicBezTo>
                    <a:cubicBezTo>
                      <a:pt x="116958" y="3382926"/>
                      <a:pt x="241004" y="3313814"/>
                      <a:pt x="334925" y="3255335"/>
                    </a:cubicBezTo>
                    <a:cubicBezTo>
                      <a:pt x="428846" y="3196856"/>
                      <a:pt x="590106" y="3124200"/>
                      <a:pt x="664534" y="3085214"/>
                    </a:cubicBezTo>
                    <a:cubicBezTo>
                      <a:pt x="738962" y="3046228"/>
                      <a:pt x="762000" y="3065721"/>
                      <a:pt x="781493" y="3021419"/>
                    </a:cubicBezTo>
                    <a:cubicBezTo>
                      <a:pt x="800986" y="2977117"/>
                      <a:pt x="832884" y="2881423"/>
                      <a:pt x="781493" y="2819400"/>
                    </a:cubicBezTo>
                    <a:cubicBezTo>
                      <a:pt x="730102" y="2757377"/>
                      <a:pt x="572385" y="2705987"/>
                      <a:pt x="473148" y="2649280"/>
                    </a:cubicBezTo>
                    <a:cubicBezTo>
                      <a:pt x="373911" y="2592573"/>
                      <a:pt x="246320" y="2523461"/>
                      <a:pt x="186069" y="2479159"/>
                    </a:cubicBezTo>
                    <a:cubicBezTo>
                      <a:pt x="125818" y="2434857"/>
                      <a:pt x="93920" y="2425996"/>
                      <a:pt x="111641" y="2383466"/>
                    </a:cubicBezTo>
                    <a:cubicBezTo>
                      <a:pt x="129362" y="2340936"/>
                      <a:pt x="210879" y="2277140"/>
                      <a:pt x="292395" y="2223977"/>
                    </a:cubicBezTo>
                    <a:cubicBezTo>
                      <a:pt x="373911" y="2170814"/>
                      <a:pt x="520995" y="2108791"/>
                      <a:pt x="600739" y="2064489"/>
                    </a:cubicBezTo>
                    <a:cubicBezTo>
                      <a:pt x="680483" y="2020187"/>
                      <a:pt x="742507" y="2009554"/>
                      <a:pt x="770860" y="1958163"/>
                    </a:cubicBezTo>
                    <a:cubicBezTo>
                      <a:pt x="799214" y="1906772"/>
                      <a:pt x="813390" y="1814624"/>
                      <a:pt x="770860" y="1756145"/>
                    </a:cubicBezTo>
                    <a:cubicBezTo>
                      <a:pt x="728330" y="1697666"/>
                      <a:pt x="607828" y="1658680"/>
                      <a:pt x="515679" y="1607289"/>
                    </a:cubicBezTo>
                    <a:cubicBezTo>
                      <a:pt x="423530" y="1555898"/>
                      <a:pt x="292395" y="1493875"/>
                      <a:pt x="217967" y="1447800"/>
                    </a:cubicBezTo>
                    <a:cubicBezTo>
                      <a:pt x="143539" y="1401726"/>
                      <a:pt x="95692" y="1371600"/>
                      <a:pt x="69111" y="1330842"/>
                    </a:cubicBezTo>
                    <a:cubicBezTo>
                      <a:pt x="42530" y="1290084"/>
                      <a:pt x="0" y="1263503"/>
                      <a:pt x="58479" y="1203252"/>
                    </a:cubicBezTo>
                    <a:cubicBezTo>
                      <a:pt x="116958" y="1143001"/>
                      <a:pt x="306572" y="1034903"/>
                      <a:pt x="419986" y="969335"/>
                    </a:cubicBezTo>
                    <a:cubicBezTo>
                      <a:pt x="533400" y="903768"/>
                      <a:pt x="738962" y="863010"/>
                      <a:pt x="738962" y="809847"/>
                    </a:cubicBezTo>
                    <a:cubicBezTo>
                      <a:pt x="738962" y="756684"/>
                      <a:pt x="524540" y="714154"/>
                      <a:pt x="419986" y="650359"/>
                    </a:cubicBezTo>
                    <a:cubicBezTo>
                      <a:pt x="315433" y="586564"/>
                      <a:pt x="173664" y="499731"/>
                      <a:pt x="111641" y="427075"/>
                    </a:cubicBezTo>
                    <a:cubicBezTo>
                      <a:pt x="49618" y="354419"/>
                      <a:pt x="54934" y="279991"/>
                      <a:pt x="47846" y="214424"/>
                    </a:cubicBezTo>
                    <a:cubicBezTo>
                      <a:pt x="40758" y="148857"/>
                      <a:pt x="54934" y="67340"/>
                      <a:pt x="69111" y="33670"/>
                    </a:cubicBezTo>
                    <a:cubicBezTo>
                      <a:pt x="83288" y="0"/>
                      <a:pt x="118729" y="10633"/>
                      <a:pt x="132906" y="12405"/>
                    </a:cubicBezTo>
                    <a:cubicBezTo>
                      <a:pt x="147083" y="14177"/>
                      <a:pt x="182525" y="21265"/>
                      <a:pt x="175437" y="54935"/>
                    </a:cubicBezTo>
                    <a:close/>
                  </a:path>
                </a:pathLst>
              </a:custGeom>
              <a:solidFill>
                <a:srgbClr val="C00000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900000" lon="1499977" rev="0"/>
                </a:camera>
                <a:lightRig rig="threePt" dir="t"/>
              </a:scene3d>
              <a:sp3d>
                <a:bevelT w="25400" h="38100"/>
                <a:bevelB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>
              <a:off x="3564088" y="3729190"/>
              <a:ext cx="1800000" cy="71280"/>
              <a:chOff x="2745669" y="6062457"/>
              <a:chExt cx="1439615" cy="205695"/>
            </a:xfrm>
          </p:grpSpPr>
          <p:sp>
            <p:nvSpPr>
              <p:cNvPr id="215" name="Freeform 214"/>
              <p:cNvSpPr/>
              <p:nvPr/>
            </p:nvSpPr>
            <p:spPr bwMode="auto">
              <a:xfrm rot="5400000">
                <a:off x="3010440" y="5799743"/>
                <a:ext cx="203638" cy="733180"/>
              </a:xfrm>
              <a:custGeom>
                <a:avLst/>
                <a:gdLst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832884" h="4446182">
                    <a:moveTo>
                      <a:pt x="175437" y="54935"/>
                    </a:moveTo>
                    <a:cubicBezTo>
                      <a:pt x="168349" y="88605"/>
                      <a:pt x="95692" y="171894"/>
                      <a:pt x="90376" y="214424"/>
                    </a:cubicBezTo>
                    <a:cubicBezTo>
                      <a:pt x="85060" y="256954"/>
                      <a:pt x="104553" y="267587"/>
                      <a:pt x="143539" y="310117"/>
                    </a:cubicBezTo>
                    <a:cubicBezTo>
                      <a:pt x="182525" y="352647"/>
                      <a:pt x="262270" y="427075"/>
                      <a:pt x="324293" y="469605"/>
                    </a:cubicBezTo>
                    <a:cubicBezTo>
                      <a:pt x="386316" y="512135"/>
                      <a:pt x="448340" y="528084"/>
                      <a:pt x="515679" y="565298"/>
                    </a:cubicBezTo>
                    <a:cubicBezTo>
                      <a:pt x="583019" y="602512"/>
                      <a:pt x="680484" y="659219"/>
                      <a:pt x="728330" y="692889"/>
                    </a:cubicBezTo>
                    <a:cubicBezTo>
                      <a:pt x="776176" y="726559"/>
                      <a:pt x="793898" y="733647"/>
                      <a:pt x="802758" y="767317"/>
                    </a:cubicBezTo>
                    <a:cubicBezTo>
                      <a:pt x="811618" y="800987"/>
                      <a:pt x="809846" y="852377"/>
                      <a:pt x="781493" y="894907"/>
                    </a:cubicBezTo>
                    <a:cubicBezTo>
                      <a:pt x="753140" y="937437"/>
                      <a:pt x="719470" y="974651"/>
                      <a:pt x="632637" y="1022498"/>
                    </a:cubicBezTo>
                    <a:cubicBezTo>
                      <a:pt x="545804" y="1070345"/>
                      <a:pt x="354418" y="1128824"/>
                      <a:pt x="260497" y="1181987"/>
                    </a:cubicBezTo>
                    <a:cubicBezTo>
                      <a:pt x="166576" y="1235150"/>
                      <a:pt x="99236" y="1295401"/>
                      <a:pt x="69111" y="1341475"/>
                    </a:cubicBezTo>
                    <a:cubicBezTo>
                      <a:pt x="38986" y="1387549"/>
                      <a:pt x="62023" y="1421219"/>
                      <a:pt x="79744" y="1458433"/>
                    </a:cubicBezTo>
                    <a:cubicBezTo>
                      <a:pt x="97465" y="1495647"/>
                      <a:pt x="111642" y="1525773"/>
                      <a:pt x="175437" y="1564759"/>
                    </a:cubicBezTo>
                    <a:cubicBezTo>
                      <a:pt x="239232" y="1603745"/>
                      <a:pt x="377456" y="1648047"/>
                      <a:pt x="462516" y="1692349"/>
                    </a:cubicBezTo>
                    <a:cubicBezTo>
                      <a:pt x="547576" y="1736651"/>
                      <a:pt x="643269" y="1800447"/>
                      <a:pt x="685799" y="1830573"/>
                    </a:cubicBezTo>
                    <a:cubicBezTo>
                      <a:pt x="728329" y="1860699"/>
                      <a:pt x="701376" y="1797259"/>
                      <a:pt x="717697" y="1873103"/>
                    </a:cubicBezTo>
                    <a:cubicBezTo>
                      <a:pt x="676939" y="1905001"/>
                      <a:pt x="529856" y="1975885"/>
                      <a:pt x="441251" y="2021959"/>
                    </a:cubicBezTo>
                    <a:cubicBezTo>
                      <a:pt x="352646" y="2068033"/>
                      <a:pt x="249864" y="2107019"/>
                      <a:pt x="186069" y="2149549"/>
                    </a:cubicBezTo>
                    <a:cubicBezTo>
                      <a:pt x="122274" y="2192079"/>
                      <a:pt x="81516" y="2216889"/>
                      <a:pt x="58479" y="2277140"/>
                    </a:cubicBezTo>
                    <a:cubicBezTo>
                      <a:pt x="35442" y="2337391"/>
                      <a:pt x="46074" y="2468526"/>
                      <a:pt x="47846" y="2511056"/>
                    </a:cubicBezTo>
                    <a:cubicBezTo>
                      <a:pt x="49618" y="2553586"/>
                      <a:pt x="51390" y="2512828"/>
                      <a:pt x="69111" y="2532321"/>
                    </a:cubicBezTo>
                    <a:cubicBezTo>
                      <a:pt x="86832" y="2551814"/>
                      <a:pt x="97465" y="2596116"/>
                      <a:pt x="154172" y="2628014"/>
                    </a:cubicBezTo>
                    <a:cubicBezTo>
                      <a:pt x="210879" y="2659912"/>
                      <a:pt x="329609" y="2686493"/>
                      <a:pt x="409353" y="2723707"/>
                    </a:cubicBezTo>
                    <a:cubicBezTo>
                      <a:pt x="489097" y="2760921"/>
                      <a:pt x="584791" y="2819400"/>
                      <a:pt x="632637" y="2851298"/>
                    </a:cubicBezTo>
                    <a:cubicBezTo>
                      <a:pt x="680484" y="2883196"/>
                      <a:pt x="721241" y="2883196"/>
                      <a:pt x="696432" y="2915094"/>
                    </a:cubicBezTo>
                    <a:cubicBezTo>
                      <a:pt x="671623" y="2946992"/>
                      <a:pt x="574158" y="2991293"/>
                      <a:pt x="483781" y="3042684"/>
                    </a:cubicBezTo>
                    <a:cubicBezTo>
                      <a:pt x="393404" y="3094075"/>
                      <a:pt x="226828" y="3159643"/>
                      <a:pt x="154172" y="3223438"/>
                    </a:cubicBezTo>
                    <a:cubicBezTo>
                      <a:pt x="81516" y="3287233"/>
                      <a:pt x="60251" y="3361661"/>
                      <a:pt x="47846" y="3425456"/>
                    </a:cubicBezTo>
                    <a:cubicBezTo>
                      <a:pt x="35441" y="3489251"/>
                      <a:pt x="31898" y="3553047"/>
                      <a:pt x="79744" y="3606210"/>
                    </a:cubicBezTo>
                    <a:cubicBezTo>
                      <a:pt x="127590" y="3659373"/>
                      <a:pt x="249865" y="3700131"/>
                      <a:pt x="334925" y="3744433"/>
                    </a:cubicBezTo>
                    <a:cubicBezTo>
                      <a:pt x="419985" y="3788735"/>
                      <a:pt x="528083" y="3833038"/>
                      <a:pt x="590106" y="3872024"/>
                    </a:cubicBezTo>
                    <a:cubicBezTo>
                      <a:pt x="652129" y="3911010"/>
                      <a:pt x="705293" y="3937591"/>
                      <a:pt x="707065" y="3978349"/>
                    </a:cubicBezTo>
                    <a:cubicBezTo>
                      <a:pt x="708837" y="4019107"/>
                      <a:pt x="655674" y="4072271"/>
                      <a:pt x="600739" y="4116573"/>
                    </a:cubicBezTo>
                    <a:cubicBezTo>
                      <a:pt x="545804" y="4160875"/>
                      <a:pt x="446567" y="4201633"/>
                      <a:pt x="377455" y="4244163"/>
                    </a:cubicBezTo>
                    <a:cubicBezTo>
                      <a:pt x="308343" y="4286693"/>
                      <a:pt x="212650" y="4338084"/>
                      <a:pt x="186069" y="4371754"/>
                    </a:cubicBezTo>
                    <a:cubicBezTo>
                      <a:pt x="159488" y="4405424"/>
                      <a:pt x="191386" y="4446182"/>
                      <a:pt x="217967" y="4446182"/>
                    </a:cubicBezTo>
                    <a:cubicBezTo>
                      <a:pt x="244548" y="4446182"/>
                      <a:pt x="274674" y="4408968"/>
                      <a:pt x="345558" y="4371754"/>
                    </a:cubicBezTo>
                    <a:cubicBezTo>
                      <a:pt x="416442" y="4334540"/>
                      <a:pt x="574158" y="4274289"/>
                      <a:pt x="643269" y="4222898"/>
                    </a:cubicBezTo>
                    <a:cubicBezTo>
                      <a:pt x="712380" y="4171507"/>
                      <a:pt x="738962" y="4120117"/>
                      <a:pt x="760227" y="4063410"/>
                    </a:cubicBezTo>
                    <a:cubicBezTo>
                      <a:pt x="781492" y="4006703"/>
                      <a:pt x="799214" y="3932275"/>
                      <a:pt x="770860" y="3882656"/>
                    </a:cubicBezTo>
                    <a:cubicBezTo>
                      <a:pt x="742507" y="3833037"/>
                      <a:pt x="678711" y="3817089"/>
                      <a:pt x="590106" y="3765698"/>
                    </a:cubicBezTo>
                    <a:cubicBezTo>
                      <a:pt x="501501" y="3714307"/>
                      <a:pt x="320748" y="3629247"/>
                      <a:pt x="239232" y="3574312"/>
                    </a:cubicBezTo>
                    <a:cubicBezTo>
                      <a:pt x="157716" y="3519377"/>
                      <a:pt x="85060" y="3489252"/>
                      <a:pt x="101009" y="3436089"/>
                    </a:cubicBezTo>
                    <a:cubicBezTo>
                      <a:pt x="116958" y="3382926"/>
                      <a:pt x="241004" y="3313814"/>
                      <a:pt x="334925" y="3255335"/>
                    </a:cubicBezTo>
                    <a:cubicBezTo>
                      <a:pt x="428846" y="3196856"/>
                      <a:pt x="590106" y="3124200"/>
                      <a:pt x="664534" y="3085214"/>
                    </a:cubicBezTo>
                    <a:cubicBezTo>
                      <a:pt x="738962" y="3046228"/>
                      <a:pt x="762000" y="3065721"/>
                      <a:pt x="781493" y="3021419"/>
                    </a:cubicBezTo>
                    <a:cubicBezTo>
                      <a:pt x="800986" y="2977117"/>
                      <a:pt x="832884" y="2881423"/>
                      <a:pt x="781493" y="2819400"/>
                    </a:cubicBezTo>
                    <a:cubicBezTo>
                      <a:pt x="730102" y="2757377"/>
                      <a:pt x="572385" y="2705987"/>
                      <a:pt x="473148" y="2649280"/>
                    </a:cubicBezTo>
                    <a:cubicBezTo>
                      <a:pt x="373911" y="2592573"/>
                      <a:pt x="246320" y="2523461"/>
                      <a:pt x="186069" y="2479159"/>
                    </a:cubicBezTo>
                    <a:cubicBezTo>
                      <a:pt x="125818" y="2434857"/>
                      <a:pt x="93920" y="2425996"/>
                      <a:pt x="111641" y="2383466"/>
                    </a:cubicBezTo>
                    <a:cubicBezTo>
                      <a:pt x="129362" y="2340936"/>
                      <a:pt x="210879" y="2277140"/>
                      <a:pt x="292395" y="2223977"/>
                    </a:cubicBezTo>
                    <a:cubicBezTo>
                      <a:pt x="373911" y="2170814"/>
                      <a:pt x="520995" y="2108791"/>
                      <a:pt x="600739" y="2064489"/>
                    </a:cubicBezTo>
                    <a:cubicBezTo>
                      <a:pt x="680483" y="2020187"/>
                      <a:pt x="742507" y="2009554"/>
                      <a:pt x="770860" y="1958163"/>
                    </a:cubicBezTo>
                    <a:cubicBezTo>
                      <a:pt x="799214" y="1906772"/>
                      <a:pt x="813390" y="1814624"/>
                      <a:pt x="770860" y="1756145"/>
                    </a:cubicBezTo>
                    <a:cubicBezTo>
                      <a:pt x="728330" y="1697666"/>
                      <a:pt x="607828" y="1658680"/>
                      <a:pt x="515679" y="1607289"/>
                    </a:cubicBezTo>
                    <a:cubicBezTo>
                      <a:pt x="423530" y="1555898"/>
                      <a:pt x="292395" y="1493875"/>
                      <a:pt x="217967" y="1447800"/>
                    </a:cubicBezTo>
                    <a:cubicBezTo>
                      <a:pt x="143539" y="1401726"/>
                      <a:pt x="95692" y="1371600"/>
                      <a:pt x="69111" y="1330842"/>
                    </a:cubicBezTo>
                    <a:cubicBezTo>
                      <a:pt x="42530" y="1290084"/>
                      <a:pt x="0" y="1263503"/>
                      <a:pt x="58479" y="1203252"/>
                    </a:cubicBezTo>
                    <a:cubicBezTo>
                      <a:pt x="116958" y="1143001"/>
                      <a:pt x="306572" y="1034903"/>
                      <a:pt x="419986" y="969335"/>
                    </a:cubicBezTo>
                    <a:cubicBezTo>
                      <a:pt x="533400" y="903768"/>
                      <a:pt x="738962" y="863010"/>
                      <a:pt x="738962" y="809847"/>
                    </a:cubicBezTo>
                    <a:cubicBezTo>
                      <a:pt x="738962" y="756684"/>
                      <a:pt x="524540" y="714154"/>
                      <a:pt x="419986" y="650359"/>
                    </a:cubicBezTo>
                    <a:cubicBezTo>
                      <a:pt x="315433" y="586564"/>
                      <a:pt x="173664" y="499731"/>
                      <a:pt x="111641" y="427075"/>
                    </a:cubicBezTo>
                    <a:cubicBezTo>
                      <a:pt x="49618" y="354419"/>
                      <a:pt x="54934" y="279991"/>
                      <a:pt x="47846" y="214424"/>
                    </a:cubicBezTo>
                    <a:cubicBezTo>
                      <a:pt x="40758" y="148857"/>
                      <a:pt x="54934" y="67340"/>
                      <a:pt x="69111" y="33670"/>
                    </a:cubicBezTo>
                    <a:cubicBezTo>
                      <a:pt x="83288" y="0"/>
                      <a:pt x="118729" y="10633"/>
                      <a:pt x="132906" y="12405"/>
                    </a:cubicBezTo>
                    <a:cubicBezTo>
                      <a:pt x="147083" y="14177"/>
                      <a:pt x="182525" y="21265"/>
                      <a:pt x="175437" y="54935"/>
                    </a:cubicBezTo>
                    <a:close/>
                  </a:path>
                </a:pathLst>
              </a:custGeom>
              <a:solidFill>
                <a:srgbClr val="C00000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900000" lon="1499977" rev="0"/>
                </a:camera>
                <a:lightRig rig="threePt" dir="t"/>
              </a:scene3d>
              <a:sp3d>
                <a:bevelT w="25400" h="38100"/>
                <a:bevelB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6" name="Freeform 215"/>
              <p:cNvSpPr/>
              <p:nvPr/>
            </p:nvSpPr>
            <p:spPr bwMode="auto">
              <a:xfrm rot="5400000">
                <a:off x="3716875" y="5797686"/>
                <a:ext cx="203638" cy="733180"/>
              </a:xfrm>
              <a:custGeom>
                <a:avLst/>
                <a:gdLst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832884" h="4446182">
                    <a:moveTo>
                      <a:pt x="175437" y="54935"/>
                    </a:moveTo>
                    <a:cubicBezTo>
                      <a:pt x="168349" y="88605"/>
                      <a:pt x="95692" y="171894"/>
                      <a:pt x="90376" y="214424"/>
                    </a:cubicBezTo>
                    <a:cubicBezTo>
                      <a:pt x="85060" y="256954"/>
                      <a:pt x="104553" y="267587"/>
                      <a:pt x="143539" y="310117"/>
                    </a:cubicBezTo>
                    <a:cubicBezTo>
                      <a:pt x="182525" y="352647"/>
                      <a:pt x="262270" y="427075"/>
                      <a:pt x="324293" y="469605"/>
                    </a:cubicBezTo>
                    <a:cubicBezTo>
                      <a:pt x="386316" y="512135"/>
                      <a:pt x="448340" y="528084"/>
                      <a:pt x="515679" y="565298"/>
                    </a:cubicBezTo>
                    <a:cubicBezTo>
                      <a:pt x="583019" y="602512"/>
                      <a:pt x="680484" y="659219"/>
                      <a:pt x="728330" y="692889"/>
                    </a:cubicBezTo>
                    <a:cubicBezTo>
                      <a:pt x="776176" y="726559"/>
                      <a:pt x="793898" y="733647"/>
                      <a:pt x="802758" y="767317"/>
                    </a:cubicBezTo>
                    <a:cubicBezTo>
                      <a:pt x="811618" y="800987"/>
                      <a:pt x="809846" y="852377"/>
                      <a:pt x="781493" y="894907"/>
                    </a:cubicBezTo>
                    <a:cubicBezTo>
                      <a:pt x="753140" y="937437"/>
                      <a:pt x="719470" y="974651"/>
                      <a:pt x="632637" y="1022498"/>
                    </a:cubicBezTo>
                    <a:cubicBezTo>
                      <a:pt x="545804" y="1070345"/>
                      <a:pt x="354418" y="1128824"/>
                      <a:pt x="260497" y="1181987"/>
                    </a:cubicBezTo>
                    <a:cubicBezTo>
                      <a:pt x="166576" y="1235150"/>
                      <a:pt x="99236" y="1295401"/>
                      <a:pt x="69111" y="1341475"/>
                    </a:cubicBezTo>
                    <a:cubicBezTo>
                      <a:pt x="38986" y="1387549"/>
                      <a:pt x="62023" y="1421219"/>
                      <a:pt x="79744" y="1458433"/>
                    </a:cubicBezTo>
                    <a:cubicBezTo>
                      <a:pt x="97465" y="1495647"/>
                      <a:pt x="111642" y="1525773"/>
                      <a:pt x="175437" y="1564759"/>
                    </a:cubicBezTo>
                    <a:cubicBezTo>
                      <a:pt x="239232" y="1603745"/>
                      <a:pt x="377456" y="1648047"/>
                      <a:pt x="462516" y="1692349"/>
                    </a:cubicBezTo>
                    <a:cubicBezTo>
                      <a:pt x="547576" y="1736651"/>
                      <a:pt x="643269" y="1800447"/>
                      <a:pt x="685799" y="1830573"/>
                    </a:cubicBezTo>
                    <a:cubicBezTo>
                      <a:pt x="728329" y="1860699"/>
                      <a:pt x="701376" y="1797259"/>
                      <a:pt x="717697" y="1873103"/>
                    </a:cubicBezTo>
                    <a:cubicBezTo>
                      <a:pt x="676939" y="1905001"/>
                      <a:pt x="529856" y="1975885"/>
                      <a:pt x="441251" y="2021959"/>
                    </a:cubicBezTo>
                    <a:cubicBezTo>
                      <a:pt x="352646" y="2068033"/>
                      <a:pt x="249864" y="2107019"/>
                      <a:pt x="186069" y="2149549"/>
                    </a:cubicBezTo>
                    <a:cubicBezTo>
                      <a:pt x="122274" y="2192079"/>
                      <a:pt x="81516" y="2216889"/>
                      <a:pt x="58479" y="2277140"/>
                    </a:cubicBezTo>
                    <a:cubicBezTo>
                      <a:pt x="35442" y="2337391"/>
                      <a:pt x="46074" y="2468526"/>
                      <a:pt x="47846" y="2511056"/>
                    </a:cubicBezTo>
                    <a:cubicBezTo>
                      <a:pt x="49618" y="2553586"/>
                      <a:pt x="51390" y="2512828"/>
                      <a:pt x="69111" y="2532321"/>
                    </a:cubicBezTo>
                    <a:cubicBezTo>
                      <a:pt x="86832" y="2551814"/>
                      <a:pt x="97465" y="2596116"/>
                      <a:pt x="154172" y="2628014"/>
                    </a:cubicBezTo>
                    <a:cubicBezTo>
                      <a:pt x="210879" y="2659912"/>
                      <a:pt x="329609" y="2686493"/>
                      <a:pt x="409353" y="2723707"/>
                    </a:cubicBezTo>
                    <a:cubicBezTo>
                      <a:pt x="489097" y="2760921"/>
                      <a:pt x="584791" y="2819400"/>
                      <a:pt x="632637" y="2851298"/>
                    </a:cubicBezTo>
                    <a:cubicBezTo>
                      <a:pt x="680484" y="2883196"/>
                      <a:pt x="721241" y="2883196"/>
                      <a:pt x="696432" y="2915094"/>
                    </a:cubicBezTo>
                    <a:cubicBezTo>
                      <a:pt x="671623" y="2946992"/>
                      <a:pt x="574158" y="2991293"/>
                      <a:pt x="483781" y="3042684"/>
                    </a:cubicBezTo>
                    <a:cubicBezTo>
                      <a:pt x="393404" y="3094075"/>
                      <a:pt x="226828" y="3159643"/>
                      <a:pt x="154172" y="3223438"/>
                    </a:cubicBezTo>
                    <a:cubicBezTo>
                      <a:pt x="81516" y="3287233"/>
                      <a:pt x="60251" y="3361661"/>
                      <a:pt x="47846" y="3425456"/>
                    </a:cubicBezTo>
                    <a:cubicBezTo>
                      <a:pt x="35441" y="3489251"/>
                      <a:pt x="31898" y="3553047"/>
                      <a:pt x="79744" y="3606210"/>
                    </a:cubicBezTo>
                    <a:cubicBezTo>
                      <a:pt x="127590" y="3659373"/>
                      <a:pt x="249865" y="3700131"/>
                      <a:pt x="334925" y="3744433"/>
                    </a:cubicBezTo>
                    <a:cubicBezTo>
                      <a:pt x="419985" y="3788735"/>
                      <a:pt x="528083" y="3833038"/>
                      <a:pt x="590106" y="3872024"/>
                    </a:cubicBezTo>
                    <a:cubicBezTo>
                      <a:pt x="652129" y="3911010"/>
                      <a:pt x="705293" y="3937591"/>
                      <a:pt x="707065" y="3978349"/>
                    </a:cubicBezTo>
                    <a:cubicBezTo>
                      <a:pt x="708837" y="4019107"/>
                      <a:pt x="655674" y="4072271"/>
                      <a:pt x="600739" y="4116573"/>
                    </a:cubicBezTo>
                    <a:cubicBezTo>
                      <a:pt x="545804" y="4160875"/>
                      <a:pt x="446567" y="4201633"/>
                      <a:pt x="377455" y="4244163"/>
                    </a:cubicBezTo>
                    <a:cubicBezTo>
                      <a:pt x="308343" y="4286693"/>
                      <a:pt x="212650" y="4338084"/>
                      <a:pt x="186069" y="4371754"/>
                    </a:cubicBezTo>
                    <a:cubicBezTo>
                      <a:pt x="159488" y="4405424"/>
                      <a:pt x="191386" y="4446182"/>
                      <a:pt x="217967" y="4446182"/>
                    </a:cubicBezTo>
                    <a:cubicBezTo>
                      <a:pt x="244548" y="4446182"/>
                      <a:pt x="274674" y="4408968"/>
                      <a:pt x="345558" y="4371754"/>
                    </a:cubicBezTo>
                    <a:cubicBezTo>
                      <a:pt x="416442" y="4334540"/>
                      <a:pt x="574158" y="4274289"/>
                      <a:pt x="643269" y="4222898"/>
                    </a:cubicBezTo>
                    <a:cubicBezTo>
                      <a:pt x="712380" y="4171507"/>
                      <a:pt x="738962" y="4120117"/>
                      <a:pt x="760227" y="4063410"/>
                    </a:cubicBezTo>
                    <a:cubicBezTo>
                      <a:pt x="781492" y="4006703"/>
                      <a:pt x="799214" y="3932275"/>
                      <a:pt x="770860" y="3882656"/>
                    </a:cubicBezTo>
                    <a:cubicBezTo>
                      <a:pt x="742507" y="3833037"/>
                      <a:pt x="678711" y="3817089"/>
                      <a:pt x="590106" y="3765698"/>
                    </a:cubicBezTo>
                    <a:cubicBezTo>
                      <a:pt x="501501" y="3714307"/>
                      <a:pt x="320748" y="3629247"/>
                      <a:pt x="239232" y="3574312"/>
                    </a:cubicBezTo>
                    <a:cubicBezTo>
                      <a:pt x="157716" y="3519377"/>
                      <a:pt x="85060" y="3489252"/>
                      <a:pt x="101009" y="3436089"/>
                    </a:cubicBezTo>
                    <a:cubicBezTo>
                      <a:pt x="116958" y="3382926"/>
                      <a:pt x="241004" y="3313814"/>
                      <a:pt x="334925" y="3255335"/>
                    </a:cubicBezTo>
                    <a:cubicBezTo>
                      <a:pt x="428846" y="3196856"/>
                      <a:pt x="590106" y="3124200"/>
                      <a:pt x="664534" y="3085214"/>
                    </a:cubicBezTo>
                    <a:cubicBezTo>
                      <a:pt x="738962" y="3046228"/>
                      <a:pt x="762000" y="3065721"/>
                      <a:pt x="781493" y="3021419"/>
                    </a:cubicBezTo>
                    <a:cubicBezTo>
                      <a:pt x="800986" y="2977117"/>
                      <a:pt x="832884" y="2881423"/>
                      <a:pt x="781493" y="2819400"/>
                    </a:cubicBezTo>
                    <a:cubicBezTo>
                      <a:pt x="730102" y="2757377"/>
                      <a:pt x="572385" y="2705987"/>
                      <a:pt x="473148" y="2649280"/>
                    </a:cubicBezTo>
                    <a:cubicBezTo>
                      <a:pt x="373911" y="2592573"/>
                      <a:pt x="246320" y="2523461"/>
                      <a:pt x="186069" y="2479159"/>
                    </a:cubicBezTo>
                    <a:cubicBezTo>
                      <a:pt x="125818" y="2434857"/>
                      <a:pt x="93920" y="2425996"/>
                      <a:pt x="111641" y="2383466"/>
                    </a:cubicBezTo>
                    <a:cubicBezTo>
                      <a:pt x="129362" y="2340936"/>
                      <a:pt x="210879" y="2277140"/>
                      <a:pt x="292395" y="2223977"/>
                    </a:cubicBezTo>
                    <a:cubicBezTo>
                      <a:pt x="373911" y="2170814"/>
                      <a:pt x="520995" y="2108791"/>
                      <a:pt x="600739" y="2064489"/>
                    </a:cubicBezTo>
                    <a:cubicBezTo>
                      <a:pt x="680483" y="2020187"/>
                      <a:pt x="742507" y="2009554"/>
                      <a:pt x="770860" y="1958163"/>
                    </a:cubicBezTo>
                    <a:cubicBezTo>
                      <a:pt x="799214" y="1906772"/>
                      <a:pt x="813390" y="1814624"/>
                      <a:pt x="770860" y="1756145"/>
                    </a:cubicBezTo>
                    <a:cubicBezTo>
                      <a:pt x="728330" y="1697666"/>
                      <a:pt x="607828" y="1658680"/>
                      <a:pt x="515679" y="1607289"/>
                    </a:cubicBezTo>
                    <a:cubicBezTo>
                      <a:pt x="423530" y="1555898"/>
                      <a:pt x="292395" y="1493875"/>
                      <a:pt x="217967" y="1447800"/>
                    </a:cubicBezTo>
                    <a:cubicBezTo>
                      <a:pt x="143539" y="1401726"/>
                      <a:pt x="95692" y="1371600"/>
                      <a:pt x="69111" y="1330842"/>
                    </a:cubicBezTo>
                    <a:cubicBezTo>
                      <a:pt x="42530" y="1290084"/>
                      <a:pt x="0" y="1263503"/>
                      <a:pt x="58479" y="1203252"/>
                    </a:cubicBezTo>
                    <a:cubicBezTo>
                      <a:pt x="116958" y="1143001"/>
                      <a:pt x="306572" y="1034903"/>
                      <a:pt x="419986" y="969335"/>
                    </a:cubicBezTo>
                    <a:cubicBezTo>
                      <a:pt x="533400" y="903768"/>
                      <a:pt x="738962" y="863010"/>
                      <a:pt x="738962" y="809847"/>
                    </a:cubicBezTo>
                    <a:cubicBezTo>
                      <a:pt x="738962" y="756684"/>
                      <a:pt x="524540" y="714154"/>
                      <a:pt x="419986" y="650359"/>
                    </a:cubicBezTo>
                    <a:cubicBezTo>
                      <a:pt x="315433" y="586564"/>
                      <a:pt x="173664" y="499731"/>
                      <a:pt x="111641" y="427075"/>
                    </a:cubicBezTo>
                    <a:cubicBezTo>
                      <a:pt x="49618" y="354419"/>
                      <a:pt x="54934" y="279991"/>
                      <a:pt x="47846" y="214424"/>
                    </a:cubicBezTo>
                    <a:cubicBezTo>
                      <a:pt x="40758" y="148857"/>
                      <a:pt x="54934" y="67340"/>
                      <a:pt x="69111" y="33670"/>
                    </a:cubicBezTo>
                    <a:cubicBezTo>
                      <a:pt x="83288" y="0"/>
                      <a:pt x="118729" y="10633"/>
                      <a:pt x="132906" y="12405"/>
                    </a:cubicBezTo>
                    <a:cubicBezTo>
                      <a:pt x="147083" y="14177"/>
                      <a:pt x="182525" y="21265"/>
                      <a:pt x="175437" y="54935"/>
                    </a:cubicBezTo>
                    <a:close/>
                  </a:path>
                </a:pathLst>
              </a:custGeom>
              <a:solidFill>
                <a:srgbClr val="C00000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900000" lon="1499977" rev="0"/>
                </a:camera>
                <a:lightRig rig="threePt" dir="t"/>
              </a:scene3d>
              <a:sp3d>
                <a:bevelT w="25400" h="38100"/>
                <a:bevelB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3563888" y="4126948"/>
              <a:ext cx="1800000" cy="71280"/>
              <a:chOff x="2745669" y="6062457"/>
              <a:chExt cx="1439615" cy="205695"/>
            </a:xfrm>
          </p:grpSpPr>
          <p:sp>
            <p:nvSpPr>
              <p:cNvPr id="218" name="Freeform 217"/>
              <p:cNvSpPr/>
              <p:nvPr/>
            </p:nvSpPr>
            <p:spPr bwMode="auto">
              <a:xfrm rot="5400000">
                <a:off x="3010440" y="5799743"/>
                <a:ext cx="203638" cy="733180"/>
              </a:xfrm>
              <a:custGeom>
                <a:avLst/>
                <a:gdLst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832884" h="4446182">
                    <a:moveTo>
                      <a:pt x="175437" y="54935"/>
                    </a:moveTo>
                    <a:cubicBezTo>
                      <a:pt x="168349" y="88605"/>
                      <a:pt x="95692" y="171894"/>
                      <a:pt x="90376" y="214424"/>
                    </a:cubicBezTo>
                    <a:cubicBezTo>
                      <a:pt x="85060" y="256954"/>
                      <a:pt x="104553" y="267587"/>
                      <a:pt x="143539" y="310117"/>
                    </a:cubicBezTo>
                    <a:cubicBezTo>
                      <a:pt x="182525" y="352647"/>
                      <a:pt x="262270" y="427075"/>
                      <a:pt x="324293" y="469605"/>
                    </a:cubicBezTo>
                    <a:cubicBezTo>
                      <a:pt x="386316" y="512135"/>
                      <a:pt x="448340" y="528084"/>
                      <a:pt x="515679" y="565298"/>
                    </a:cubicBezTo>
                    <a:cubicBezTo>
                      <a:pt x="583019" y="602512"/>
                      <a:pt x="680484" y="659219"/>
                      <a:pt x="728330" y="692889"/>
                    </a:cubicBezTo>
                    <a:cubicBezTo>
                      <a:pt x="776176" y="726559"/>
                      <a:pt x="793898" y="733647"/>
                      <a:pt x="802758" y="767317"/>
                    </a:cubicBezTo>
                    <a:cubicBezTo>
                      <a:pt x="811618" y="800987"/>
                      <a:pt x="809846" y="852377"/>
                      <a:pt x="781493" y="894907"/>
                    </a:cubicBezTo>
                    <a:cubicBezTo>
                      <a:pt x="753140" y="937437"/>
                      <a:pt x="719470" y="974651"/>
                      <a:pt x="632637" y="1022498"/>
                    </a:cubicBezTo>
                    <a:cubicBezTo>
                      <a:pt x="545804" y="1070345"/>
                      <a:pt x="354418" y="1128824"/>
                      <a:pt x="260497" y="1181987"/>
                    </a:cubicBezTo>
                    <a:cubicBezTo>
                      <a:pt x="166576" y="1235150"/>
                      <a:pt x="99236" y="1295401"/>
                      <a:pt x="69111" y="1341475"/>
                    </a:cubicBezTo>
                    <a:cubicBezTo>
                      <a:pt x="38986" y="1387549"/>
                      <a:pt x="62023" y="1421219"/>
                      <a:pt x="79744" y="1458433"/>
                    </a:cubicBezTo>
                    <a:cubicBezTo>
                      <a:pt x="97465" y="1495647"/>
                      <a:pt x="111642" y="1525773"/>
                      <a:pt x="175437" y="1564759"/>
                    </a:cubicBezTo>
                    <a:cubicBezTo>
                      <a:pt x="239232" y="1603745"/>
                      <a:pt x="377456" y="1648047"/>
                      <a:pt x="462516" y="1692349"/>
                    </a:cubicBezTo>
                    <a:cubicBezTo>
                      <a:pt x="547576" y="1736651"/>
                      <a:pt x="643269" y="1800447"/>
                      <a:pt x="685799" y="1830573"/>
                    </a:cubicBezTo>
                    <a:cubicBezTo>
                      <a:pt x="728329" y="1860699"/>
                      <a:pt x="701376" y="1797259"/>
                      <a:pt x="717697" y="1873103"/>
                    </a:cubicBezTo>
                    <a:cubicBezTo>
                      <a:pt x="676939" y="1905001"/>
                      <a:pt x="529856" y="1975885"/>
                      <a:pt x="441251" y="2021959"/>
                    </a:cubicBezTo>
                    <a:cubicBezTo>
                      <a:pt x="352646" y="2068033"/>
                      <a:pt x="249864" y="2107019"/>
                      <a:pt x="186069" y="2149549"/>
                    </a:cubicBezTo>
                    <a:cubicBezTo>
                      <a:pt x="122274" y="2192079"/>
                      <a:pt x="81516" y="2216889"/>
                      <a:pt x="58479" y="2277140"/>
                    </a:cubicBezTo>
                    <a:cubicBezTo>
                      <a:pt x="35442" y="2337391"/>
                      <a:pt x="46074" y="2468526"/>
                      <a:pt x="47846" y="2511056"/>
                    </a:cubicBezTo>
                    <a:cubicBezTo>
                      <a:pt x="49618" y="2553586"/>
                      <a:pt x="51390" y="2512828"/>
                      <a:pt x="69111" y="2532321"/>
                    </a:cubicBezTo>
                    <a:cubicBezTo>
                      <a:pt x="86832" y="2551814"/>
                      <a:pt x="97465" y="2596116"/>
                      <a:pt x="154172" y="2628014"/>
                    </a:cubicBezTo>
                    <a:cubicBezTo>
                      <a:pt x="210879" y="2659912"/>
                      <a:pt x="329609" y="2686493"/>
                      <a:pt x="409353" y="2723707"/>
                    </a:cubicBezTo>
                    <a:cubicBezTo>
                      <a:pt x="489097" y="2760921"/>
                      <a:pt x="584791" y="2819400"/>
                      <a:pt x="632637" y="2851298"/>
                    </a:cubicBezTo>
                    <a:cubicBezTo>
                      <a:pt x="680484" y="2883196"/>
                      <a:pt x="721241" y="2883196"/>
                      <a:pt x="696432" y="2915094"/>
                    </a:cubicBezTo>
                    <a:cubicBezTo>
                      <a:pt x="671623" y="2946992"/>
                      <a:pt x="574158" y="2991293"/>
                      <a:pt x="483781" y="3042684"/>
                    </a:cubicBezTo>
                    <a:cubicBezTo>
                      <a:pt x="393404" y="3094075"/>
                      <a:pt x="226828" y="3159643"/>
                      <a:pt x="154172" y="3223438"/>
                    </a:cubicBezTo>
                    <a:cubicBezTo>
                      <a:pt x="81516" y="3287233"/>
                      <a:pt x="60251" y="3361661"/>
                      <a:pt x="47846" y="3425456"/>
                    </a:cubicBezTo>
                    <a:cubicBezTo>
                      <a:pt x="35441" y="3489251"/>
                      <a:pt x="31898" y="3553047"/>
                      <a:pt x="79744" y="3606210"/>
                    </a:cubicBezTo>
                    <a:cubicBezTo>
                      <a:pt x="127590" y="3659373"/>
                      <a:pt x="249865" y="3700131"/>
                      <a:pt x="334925" y="3744433"/>
                    </a:cubicBezTo>
                    <a:cubicBezTo>
                      <a:pt x="419985" y="3788735"/>
                      <a:pt x="528083" y="3833038"/>
                      <a:pt x="590106" y="3872024"/>
                    </a:cubicBezTo>
                    <a:cubicBezTo>
                      <a:pt x="652129" y="3911010"/>
                      <a:pt x="705293" y="3937591"/>
                      <a:pt x="707065" y="3978349"/>
                    </a:cubicBezTo>
                    <a:cubicBezTo>
                      <a:pt x="708837" y="4019107"/>
                      <a:pt x="655674" y="4072271"/>
                      <a:pt x="600739" y="4116573"/>
                    </a:cubicBezTo>
                    <a:cubicBezTo>
                      <a:pt x="545804" y="4160875"/>
                      <a:pt x="446567" y="4201633"/>
                      <a:pt x="377455" y="4244163"/>
                    </a:cubicBezTo>
                    <a:cubicBezTo>
                      <a:pt x="308343" y="4286693"/>
                      <a:pt x="212650" y="4338084"/>
                      <a:pt x="186069" y="4371754"/>
                    </a:cubicBezTo>
                    <a:cubicBezTo>
                      <a:pt x="159488" y="4405424"/>
                      <a:pt x="191386" y="4446182"/>
                      <a:pt x="217967" y="4446182"/>
                    </a:cubicBezTo>
                    <a:cubicBezTo>
                      <a:pt x="244548" y="4446182"/>
                      <a:pt x="274674" y="4408968"/>
                      <a:pt x="345558" y="4371754"/>
                    </a:cubicBezTo>
                    <a:cubicBezTo>
                      <a:pt x="416442" y="4334540"/>
                      <a:pt x="574158" y="4274289"/>
                      <a:pt x="643269" y="4222898"/>
                    </a:cubicBezTo>
                    <a:cubicBezTo>
                      <a:pt x="712380" y="4171507"/>
                      <a:pt x="738962" y="4120117"/>
                      <a:pt x="760227" y="4063410"/>
                    </a:cubicBezTo>
                    <a:cubicBezTo>
                      <a:pt x="781492" y="4006703"/>
                      <a:pt x="799214" y="3932275"/>
                      <a:pt x="770860" y="3882656"/>
                    </a:cubicBezTo>
                    <a:cubicBezTo>
                      <a:pt x="742507" y="3833037"/>
                      <a:pt x="678711" y="3817089"/>
                      <a:pt x="590106" y="3765698"/>
                    </a:cubicBezTo>
                    <a:cubicBezTo>
                      <a:pt x="501501" y="3714307"/>
                      <a:pt x="320748" y="3629247"/>
                      <a:pt x="239232" y="3574312"/>
                    </a:cubicBezTo>
                    <a:cubicBezTo>
                      <a:pt x="157716" y="3519377"/>
                      <a:pt x="85060" y="3489252"/>
                      <a:pt x="101009" y="3436089"/>
                    </a:cubicBezTo>
                    <a:cubicBezTo>
                      <a:pt x="116958" y="3382926"/>
                      <a:pt x="241004" y="3313814"/>
                      <a:pt x="334925" y="3255335"/>
                    </a:cubicBezTo>
                    <a:cubicBezTo>
                      <a:pt x="428846" y="3196856"/>
                      <a:pt x="590106" y="3124200"/>
                      <a:pt x="664534" y="3085214"/>
                    </a:cubicBezTo>
                    <a:cubicBezTo>
                      <a:pt x="738962" y="3046228"/>
                      <a:pt x="762000" y="3065721"/>
                      <a:pt x="781493" y="3021419"/>
                    </a:cubicBezTo>
                    <a:cubicBezTo>
                      <a:pt x="800986" y="2977117"/>
                      <a:pt x="832884" y="2881423"/>
                      <a:pt x="781493" y="2819400"/>
                    </a:cubicBezTo>
                    <a:cubicBezTo>
                      <a:pt x="730102" y="2757377"/>
                      <a:pt x="572385" y="2705987"/>
                      <a:pt x="473148" y="2649280"/>
                    </a:cubicBezTo>
                    <a:cubicBezTo>
                      <a:pt x="373911" y="2592573"/>
                      <a:pt x="246320" y="2523461"/>
                      <a:pt x="186069" y="2479159"/>
                    </a:cubicBezTo>
                    <a:cubicBezTo>
                      <a:pt x="125818" y="2434857"/>
                      <a:pt x="93920" y="2425996"/>
                      <a:pt x="111641" y="2383466"/>
                    </a:cubicBezTo>
                    <a:cubicBezTo>
                      <a:pt x="129362" y="2340936"/>
                      <a:pt x="210879" y="2277140"/>
                      <a:pt x="292395" y="2223977"/>
                    </a:cubicBezTo>
                    <a:cubicBezTo>
                      <a:pt x="373911" y="2170814"/>
                      <a:pt x="520995" y="2108791"/>
                      <a:pt x="600739" y="2064489"/>
                    </a:cubicBezTo>
                    <a:cubicBezTo>
                      <a:pt x="680483" y="2020187"/>
                      <a:pt x="742507" y="2009554"/>
                      <a:pt x="770860" y="1958163"/>
                    </a:cubicBezTo>
                    <a:cubicBezTo>
                      <a:pt x="799214" y="1906772"/>
                      <a:pt x="813390" y="1814624"/>
                      <a:pt x="770860" y="1756145"/>
                    </a:cubicBezTo>
                    <a:cubicBezTo>
                      <a:pt x="728330" y="1697666"/>
                      <a:pt x="607828" y="1658680"/>
                      <a:pt x="515679" y="1607289"/>
                    </a:cubicBezTo>
                    <a:cubicBezTo>
                      <a:pt x="423530" y="1555898"/>
                      <a:pt x="292395" y="1493875"/>
                      <a:pt x="217967" y="1447800"/>
                    </a:cubicBezTo>
                    <a:cubicBezTo>
                      <a:pt x="143539" y="1401726"/>
                      <a:pt x="95692" y="1371600"/>
                      <a:pt x="69111" y="1330842"/>
                    </a:cubicBezTo>
                    <a:cubicBezTo>
                      <a:pt x="42530" y="1290084"/>
                      <a:pt x="0" y="1263503"/>
                      <a:pt x="58479" y="1203252"/>
                    </a:cubicBezTo>
                    <a:cubicBezTo>
                      <a:pt x="116958" y="1143001"/>
                      <a:pt x="306572" y="1034903"/>
                      <a:pt x="419986" y="969335"/>
                    </a:cubicBezTo>
                    <a:cubicBezTo>
                      <a:pt x="533400" y="903768"/>
                      <a:pt x="738962" y="863010"/>
                      <a:pt x="738962" y="809847"/>
                    </a:cubicBezTo>
                    <a:cubicBezTo>
                      <a:pt x="738962" y="756684"/>
                      <a:pt x="524540" y="714154"/>
                      <a:pt x="419986" y="650359"/>
                    </a:cubicBezTo>
                    <a:cubicBezTo>
                      <a:pt x="315433" y="586564"/>
                      <a:pt x="173664" y="499731"/>
                      <a:pt x="111641" y="427075"/>
                    </a:cubicBezTo>
                    <a:cubicBezTo>
                      <a:pt x="49618" y="354419"/>
                      <a:pt x="54934" y="279991"/>
                      <a:pt x="47846" y="214424"/>
                    </a:cubicBezTo>
                    <a:cubicBezTo>
                      <a:pt x="40758" y="148857"/>
                      <a:pt x="54934" y="67340"/>
                      <a:pt x="69111" y="33670"/>
                    </a:cubicBezTo>
                    <a:cubicBezTo>
                      <a:pt x="83288" y="0"/>
                      <a:pt x="118729" y="10633"/>
                      <a:pt x="132906" y="12405"/>
                    </a:cubicBezTo>
                    <a:cubicBezTo>
                      <a:pt x="147083" y="14177"/>
                      <a:pt x="182525" y="21265"/>
                      <a:pt x="175437" y="54935"/>
                    </a:cubicBezTo>
                    <a:close/>
                  </a:path>
                </a:pathLst>
              </a:custGeom>
              <a:solidFill>
                <a:srgbClr val="C00000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900000" lon="1499977" rev="0"/>
                </a:camera>
                <a:lightRig rig="threePt" dir="t"/>
              </a:scene3d>
              <a:sp3d>
                <a:bevelT w="25400" h="38100"/>
                <a:bevelB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9" name="Freeform 218"/>
              <p:cNvSpPr/>
              <p:nvPr/>
            </p:nvSpPr>
            <p:spPr bwMode="auto">
              <a:xfrm rot="5400000">
                <a:off x="3716875" y="5797686"/>
                <a:ext cx="203638" cy="733180"/>
              </a:xfrm>
              <a:custGeom>
                <a:avLst/>
                <a:gdLst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832884" h="4446182">
                    <a:moveTo>
                      <a:pt x="175437" y="54935"/>
                    </a:moveTo>
                    <a:cubicBezTo>
                      <a:pt x="168349" y="88605"/>
                      <a:pt x="95692" y="171894"/>
                      <a:pt x="90376" y="214424"/>
                    </a:cubicBezTo>
                    <a:cubicBezTo>
                      <a:pt x="85060" y="256954"/>
                      <a:pt x="104553" y="267587"/>
                      <a:pt x="143539" y="310117"/>
                    </a:cubicBezTo>
                    <a:cubicBezTo>
                      <a:pt x="182525" y="352647"/>
                      <a:pt x="262270" y="427075"/>
                      <a:pt x="324293" y="469605"/>
                    </a:cubicBezTo>
                    <a:cubicBezTo>
                      <a:pt x="386316" y="512135"/>
                      <a:pt x="448340" y="528084"/>
                      <a:pt x="515679" y="565298"/>
                    </a:cubicBezTo>
                    <a:cubicBezTo>
                      <a:pt x="583019" y="602512"/>
                      <a:pt x="680484" y="659219"/>
                      <a:pt x="728330" y="692889"/>
                    </a:cubicBezTo>
                    <a:cubicBezTo>
                      <a:pt x="776176" y="726559"/>
                      <a:pt x="793898" y="733647"/>
                      <a:pt x="802758" y="767317"/>
                    </a:cubicBezTo>
                    <a:cubicBezTo>
                      <a:pt x="811618" y="800987"/>
                      <a:pt x="809846" y="852377"/>
                      <a:pt x="781493" y="894907"/>
                    </a:cubicBezTo>
                    <a:cubicBezTo>
                      <a:pt x="753140" y="937437"/>
                      <a:pt x="719470" y="974651"/>
                      <a:pt x="632637" y="1022498"/>
                    </a:cubicBezTo>
                    <a:cubicBezTo>
                      <a:pt x="545804" y="1070345"/>
                      <a:pt x="354418" y="1128824"/>
                      <a:pt x="260497" y="1181987"/>
                    </a:cubicBezTo>
                    <a:cubicBezTo>
                      <a:pt x="166576" y="1235150"/>
                      <a:pt x="99236" y="1295401"/>
                      <a:pt x="69111" y="1341475"/>
                    </a:cubicBezTo>
                    <a:cubicBezTo>
                      <a:pt x="38986" y="1387549"/>
                      <a:pt x="62023" y="1421219"/>
                      <a:pt x="79744" y="1458433"/>
                    </a:cubicBezTo>
                    <a:cubicBezTo>
                      <a:pt x="97465" y="1495647"/>
                      <a:pt x="111642" y="1525773"/>
                      <a:pt x="175437" y="1564759"/>
                    </a:cubicBezTo>
                    <a:cubicBezTo>
                      <a:pt x="239232" y="1603745"/>
                      <a:pt x="377456" y="1648047"/>
                      <a:pt x="462516" y="1692349"/>
                    </a:cubicBezTo>
                    <a:cubicBezTo>
                      <a:pt x="547576" y="1736651"/>
                      <a:pt x="643269" y="1800447"/>
                      <a:pt x="685799" y="1830573"/>
                    </a:cubicBezTo>
                    <a:cubicBezTo>
                      <a:pt x="728329" y="1860699"/>
                      <a:pt x="701376" y="1797259"/>
                      <a:pt x="717697" y="1873103"/>
                    </a:cubicBezTo>
                    <a:cubicBezTo>
                      <a:pt x="676939" y="1905001"/>
                      <a:pt x="529856" y="1975885"/>
                      <a:pt x="441251" y="2021959"/>
                    </a:cubicBezTo>
                    <a:cubicBezTo>
                      <a:pt x="352646" y="2068033"/>
                      <a:pt x="249864" y="2107019"/>
                      <a:pt x="186069" y="2149549"/>
                    </a:cubicBezTo>
                    <a:cubicBezTo>
                      <a:pt x="122274" y="2192079"/>
                      <a:pt x="81516" y="2216889"/>
                      <a:pt x="58479" y="2277140"/>
                    </a:cubicBezTo>
                    <a:cubicBezTo>
                      <a:pt x="35442" y="2337391"/>
                      <a:pt x="46074" y="2468526"/>
                      <a:pt x="47846" y="2511056"/>
                    </a:cubicBezTo>
                    <a:cubicBezTo>
                      <a:pt x="49618" y="2553586"/>
                      <a:pt x="51390" y="2512828"/>
                      <a:pt x="69111" y="2532321"/>
                    </a:cubicBezTo>
                    <a:cubicBezTo>
                      <a:pt x="86832" y="2551814"/>
                      <a:pt x="97465" y="2596116"/>
                      <a:pt x="154172" y="2628014"/>
                    </a:cubicBezTo>
                    <a:cubicBezTo>
                      <a:pt x="210879" y="2659912"/>
                      <a:pt x="329609" y="2686493"/>
                      <a:pt x="409353" y="2723707"/>
                    </a:cubicBezTo>
                    <a:cubicBezTo>
                      <a:pt x="489097" y="2760921"/>
                      <a:pt x="584791" y="2819400"/>
                      <a:pt x="632637" y="2851298"/>
                    </a:cubicBezTo>
                    <a:cubicBezTo>
                      <a:pt x="680484" y="2883196"/>
                      <a:pt x="721241" y="2883196"/>
                      <a:pt x="696432" y="2915094"/>
                    </a:cubicBezTo>
                    <a:cubicBezTo>
                      <a:pt x="671623" y="2946992"/>
                      <a:pt x="574158" y="2991293"/>
                      <a:pt x="483781" y="3042684"/>
                    </a:cubicBezTo>
                    <a:cubicBezTo>
                      <a:pt x="393404" y="3094075"/>
                      <a:pt x="226828" y="3159643"/>
                      <a:pt x="154172" y="3223438"/>
                    </a:cubicBezTo>
                    <a:cubicBezTo>
                      <a:pt x="81516" y="3287233"/>
                      <a:pt x="60251" y="3361661"/>
                      <a:pt x="47846" y="3425456"/>
                    </a:cubicBezTo>
                    <a:cubicBezTo>
                      <a:pt x="35441" y="3489251"/>
                      <a:pt x="31898" y="3553047"/>
                      <a:pt x="79744" y="3606210"/>
                    </a:cubicBezTo>
                    <a:cubicBezTo>
                      <a:pt x="127590" y="3659373"/>
                      <a:pt x="249865" y="3700131"/>
                      <a:pt x="334925" y="3744433"/>
                    </a:cubicBezTo>
                    <a:cubicBezTo>
                      <a:pt x="419985" y="3788735"/>
                      <a:pt x="528083" y="3833038"/>
                      <a:pt x="590106" y="3872024"/>
                    </a:cubicBezTo>
                    <a:cubicBezTo>
                      <a:pt x="652129" y="3911010"/>
                      <a:pt x="705293" y="3937591"/>
                      <a:pt x="707065" y="3978349"/>
                    </a:cubicBezTo>
                    <a:cubicBezTo>
                      <a:pt x="708837" y="4019107"/>
                      <a:pt x="655674" y="4072271"/>
                      <a:pt x="600739" y="4116573"/>
                    </a:cubicBezTo>
                    <a:cubicBezTo>
                      <a:pt x="545804" y="4160875"/>
                      <a:pt x="446567" y="4201633"/>
                      <a:pt x="377455" y="4244163"/>
                    </a:cubicBezTo>
                    <a:cubicBezTo>
                      <a:pt x="308343" y="4286693"/>
                      <a:pt x="212650" y="4338084"/>
                      <a:pt x="186069" y="4371754"/>
                    </a:cubicBezTo>
                    <a:cubicBezTo>
                      <a:pt x="159488" y="4405424"/>
                      <a:pt x="191386" y="4446182"/>
                      <a:pt x="217967" y="4446182"/>
                    </a:cubicBezTo>
                    <a:cubicBezTo>
                      <a:pt x="244548" y="4446182"/>
                      <a:pt x="274674" y="4408968"/>
                      <a:pt x="345558" y="4371754"/>
                    </a:cubicBezTo>
                    <a:cubicBezTo>
                      <a:pt x="416442" y="4334540"/>
                      <a:pt x="574158" y="4274289"/>
                      <a:pt x="643269" y="4222898"/>
                    </a:cubicBezTo>
                    <a:cubicBezTo>
                      <a:pt x="712380" y="4171507"/>
                      <a:pt x="738962" y="4120117"/>
                      <a:pt x="760227" y="4063410"/>
                    </a:cubicBezTo>
                    <a:cubicBezTo>
                      <a:pt x="781492" y="4006703"/>
                      <a:pt x="799214" y="3932275"/>
                      <a:pt x="770860" y="3882656"/>
                    </a:cubicBezTo>
                    <a:cubicBezTo>
                      <a:pt x="742507" y="3833037"/>
                      <a:pt x="678711" y="3817089"/>
                      <a:pt x="590106" y="3765698"/>
                    </a:cubicBezTo>
                    <a:cubicBezTo>
                      <a:pt x="501501" y="3714307"/>
                      <a:pt x="320748" y="3629247"/>
                      <a:pt x="239232" y="3574312"/>
                    </a:cubicBezTo>
                    <a:cubicBezTo>
                      <a:pt x="157716" y="3519377"/>
                      <a:pt x="85060" y="3489252"/>
                      <a:pt x="101009" y="3436089"/>
                    </a:cubicBezTo>
                    <a:cubicBezTo>
                      <a:pt x="116958" y="3382926"/>
                      <a:pt x="241004" y="3313814"/>
                      <a:pt x="334925" y="3255335"/>
                    </a:cubicBezTo>
                    <a:cubicBezTo>
                      <a:pt x="428846" y="3196856"/>
                      <a:pt x="590106" y="3124200"/>
                      <a:pt x="664534" y="3085214"/>
                    </a:cubicBezTo>
                    <a:cubicBezTo>
                      <a:pt x="738962" y="3046228"/>
                      <a:pt x="762000" y="3065721"/>
                      <a:pt x="781493" y="3021419"/>
                    </a:cubicBezTo>
                    <a:cubicBezTo>
                      <a:pt x="800986" y="2977117"/>
                      <a:pt x="832884" y="2881423"/>
                      <a:pt x="781493" y="2819400"/>
                    </a:cubicBezTo>
                    <a:cubicBezTo>
                      <a:pt x="730102" y="2757377"/>
                      <a:pt x="572385" y="2705987"/>
                      <a:pt x="473148" y="2649280"/>
                    </a:cubicBezTo>
                    <a:cubicBezTo>
                      <a:pt x="373911" y="2592573"/>
                      <a:pt x="246320" y="2523461"/>
                      <a:pt x="186069" y="2479159"/>
                    </a:cubicBezTo>
                    <a:cubicBezTo>
                      <a:pt x="125818" y="2434857"/>
                      <a:pt x="93920" y="2425996"/>
                      <a:pt x="111641" y="2383466"/>
                    </a:cubicBezTo>
                    <a:cubicBezTo>
                      <a:pt x="129362" y="2340936"/>
                      <a:pt x="210879" y="2277140"/>
                      <a:pt x="292395" y="2223977"/>
                    </a:cubicBezTo>
                    <a:cubicBezTo>
                      <a:pt x="373911" y="2170814"/>
                      <a:pt x="520995" y="2108791"/>
                      <a:pt x="600739" y="2064489"/>
                    </a:cubicBezTo>
                    <a:cubicBezTo>
                      <a:pt x="680483" y="2020187"/>
                      <a:pt x="742507" y="2009554"/>
                      <a:pt x="770860" y="1958163"/>
                    </a:cubicBezTo>
                    <a:cubicBezTo>
                      <a:pt x="799214" y="1906772"/>
                      <a:pt x="813390" y="1814624"/>
                      <a:pt x="770860" y="1756145"/>
                    </a:cubicBezTo>
                    <a:cubicBezTo>
                      <a:pt x="728330" y="1697666"/>
                      <a:pt x="607828" y="1658680"/>
                      <a:pt x="515679" y="1607289"/>
                    </a:cubicBezTo>
                    <a:cubicBezTo>
                      <a:pt x="423530" y="1555898"/>
                      <a:pt x="292395" y="1493875"/>
                      <a:pt x="217967" y="1447800"/>
                    </a:cubicBezTo>
                    <a:cubicBezTo>
                      <a:pt x="143539" y="1401726"/>
                      <a:pt x="95692" y="1371600"/>
                      <a:pt x="69111" y="1330842"/>
                    </a:cubicBezTo>
                    <a:cubicBezTo>
                      <a:pt x="42530" y="1290084"/>
                      <a:pt x="0" y="1263503"/>
                      <a:pt x="58479" y="1203252"/>
                    </a:cubicBezTo>
                    <a:cubicBezTo>
                      <a:pt x="116958" y="1143001"/>
                      <a:pt x="306572" y="1034903"/>
                      <a:pt x="419986" y="969335"/>
                    </a:cubicBezTo>
                    <a:cubicBezTo>
                      <a:pt x="533400" y="903768"/>
                      <a:pt x="738962" y="863010"/>
                      <a:pt x="738962" y="809847"/>
                    </a:cubicBezTo>
                    <a:cubicBezTo>
                      <a:pt x="738962" y="756684"/>
                      <a:pt x="524540" y="714154"/>
                      <a:pt x="419986" y="650359"/>
                    </a:cubicBezTo>
                    <a:cubicBezTo>
                      <a:pt x="315433" y="586564"/>
                      <a:pt x="173664" y="499731"/>
                      <a:pt x="111641" y="427075"/>
                    </a:cubicBezTo>
                    <a:cubicBezTo>
                      <a:pt x="49618" y="354419"/>
                      <a:pt x="54934" y="279991"/>
                      <a:pt x="47846" y="214424"/>
                    </a:cubicBezTo>
                    <a:cubicBezTo>
                      <a:pt x="40758" y="148857"/>
                      <a:pt x="54934" y="67340"/>
                      <a:pt x="69111" y="33670"/>
                    </a:cubicBezTo>
                    <a:cubicBezTo>
                      <a:pt x="83288" y="0"/>
                      <a:pt x="118729" y="10633"/>
                      <a:pt x="132906" y="12405"/>
                    </a:cubicBezTo>
                    <a:cubicBezTo>
                      <a:pt x="147083" y="14177"/>
                      <a:pt x="182525" y="21265"/>
                      <a:pt x="175437" y="54935"/>
                    </a:cubicBezTo>
                    <a:close/>
                  </a:path>
                </a:pathLst>
              </a:custGeom>
              <a:solidFill>
                <a:srgbClr val="C00000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900000" lon="1499977" rev="0"/>
                </a:camera>
                <a:lightRig rig="threePt" dir="t"/>
              </a:scene3d>
              <a:sp3d>
                <a:bevelT w="25400" h="38100"/>
                <a:bevelB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0" name="Group 219"/>
            <p:cNvGrpSpPr/>
            <p:nvPr/>
          </p:nvGrpSpPr>
          <p:grpSpPr>
            <a:xfrm>
              <a:off x="3563888" y="5074482"/>
              <a:ext cx="1800000" cy="71280"/>
              <a:chOff x="2745669" y="6062457"/>
              <a:chExt cx="1439615" cy="205695"/>
            </a:xfrm>
          </p:grpSpPr>
          <p:sp>
            <p:nvSpPr>
              <p:cNvPr id="221" name="Freeform 220"/>
              <p:cNvSpPr/>
              <p:nvPr/>
            </p:nvSpPr>
            <p:spPr bwMode="auto">
              <a:xfrm rot="5400000">
                <a:off x="3010440" y="5799743"/>
                <a:ext cx="203638" cy="733180"/>
              </a:xfrm>
              <a:custGeom>
                <a:avLst/>
                <a:gdLst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832884" h="4446182">
                    <a:moveTo>
                      <a:pt x="175437" y="54935"/>
                    </a:moveTo>
                    <a:cubicBezTo>
                      <a:pt x="168349" y="88605"/>
                      <a:pt x="95692" y="171894"/>
                      <a:pt x="90376" y="214424"/>
                    </a:cubicBezTo>
                    <a:cubicBezTo>
                      <a:pt x="85060" y="256954"/>
                      <a:pt x="104553" y="267587"/>
                      <a:pt x="143539" y="310117"/>
                    </a:cubicBezTo>
                    <a:cubicBezTo>
                      <a:pt x="182525" y="352647"/>
                      <a:pt x="262270" y="427075"/>
                      <a:pt x="324293" y="469605"/>
                    </a:cubicBezTo>
                    <a:cubicBezTo>
                      <a:pt x="386316" y="512135"/>
                      <a:pt x="448340" y="528084"/>
                      <a:pt x="515679" y="565298"/>
                    </a:cubicBezTo>
                    <a:cubicBezTo>
                      <a:pt x="583019" y="602512"/>
                      <a:pt x="680484" y="659219"/>
                      <a:pt x="728330" y="692889"/>
                    </a:cubicBezTo>
                    <a:cubicBezTo>
                      <a:pt x="776176" y="726559"/>
                      <a:pt x="793898" y="733647"/>
                      <a:pt x="802758" y="767317"/>
                    </a:cubicBezTo>
                    <a:cubicBezTo>
                      <a:pt x="811618" y="800987"/>
                      <a:pt x="809846" y="852377"/>
                      <a:pt x="781493" y="894907"/>
                    </a:cubicBezTo>
                    <a:cubicBezTo>
                      <a:pt x="753140" y="937437"/>
                      <a:pt x="719470" y="974651"/>
                      <a:pt x="632637" y="1022498"/>
                    </a:cubicBezTo>
                    <a:cubicBezTo>
                      <a:pt x="545804" y="1070345"/>
                      <a:pt x="354418" y="1128824"/>
                      <a:pt x="260497" y="1181987"/>
                    </a:cubicBezTo>
                    <a:cubicBezTo>
                      <a:pt x="166576" y="1235150"/>
                      <a:pt x="99236" y="1295401"/>
                      <a:pt x="69111" y="1341475"/>
                    </a:cubicBezTo>
                    <a:cubicBezTo>
                      <a:pt x="38986" y="1387549"/>
                      <a:pt x="62023" y="1421219"/>
                      <a:pt x="79744" y="1458433"/>
                    </a:cubicBezTo>
                    <a:cubicBezTo>
                      <a:pt x="97465" y="1495647"/>
                      <a:pt x="111642" y="1525773"/>
                      <a:pt x="175437" y="1564759"/>
                    </a:cubicBezTo>
                    <a:cubicBezTo>
                      <a:pt x="239232" y="1603745"/>
                      <a:pt x="377456" y="1648047"/>
                      <a:pt x="462516" y="1692349"/>
                    </a:cubicBezTo>
                    <a:cubicBezTo>
                      <a:pt x="547576" y="1736651"/>
                      <a:pt x="643269" y="1800447"/>
                      <a:pt x="685799" y="1830573"/>
                    </a:cubicBezTo>
                    <a:cubicBezTo>
                      <a:pt x="728329" y="1860699"/>
                      <a:pt x="701376" y="1797259"/>
                      <a:pt x="717697" y="1873103"/>
                    </a:cubicBezTo>
                    <a:cubicBezTo>
                      <a:pt x="676939" y="1905001"/>
                      <a:pt x="529856" y="1975885"/>
                      <a:pt x="441251" y="2021959"/>
                    </a:cubicBezTo>
                    <a:cubicBezTo>
                      <a:pt x="352646" y="2068033"/>
                      <a:pt x="249864" y="2107019"/>
                      <a:pt x="186069" y="2149549"/>
                    </a:cubicBezTo>
                    <a:cubicBezTo>
                      <a:pt x="122274" y="2192079"/>
                      <a:pt x="81516" y="2216889"/>
                      <a:pt x="58479" y="2277140"/>
                    </a:cubicBezTo>
                    <a:cubicBezTo>
                      <a:pt x="35442" y="2337391"/>
                      <a:pt x="46074" y="2468526"/>
                      <a:pt x="47846" y="2511056"/>
                    </a:cubicBezTo>
                    <a:cubicBezTo>
                      <a:pt x="49618" y="2553586"/>
                      <a:pt x="51390" y="2512828"/>
                      <a:pt x="69111" y="2532321"/>
                    </a:cubicBezTo>
                    <a:cubicBezTo>
                      <a:pt x="86832" y="2551814"/>
                      <a:pt x="97465" y="2596116"/>
                      <a:pt x="154172" y="2628014"/>
                    </a:cubicBezTo>
                    <a:cubicBezTo>
                      <a:pt x="210879" y="2659912"/>
                      <a:pt x="329609" y="2686493"/>
                      <a:pt x="409353" y="2723707"/>
                    </a:cubicBezTo>
                    <a:cubicBezTo>
                      <a:pt x="489097" y="2760921"/>
                      <a:pt x="584791" y="2819400"/>
                      <a:pt x="632637" y="2851298"/>
                    </a:cubicBezTo>
                    <a:cubicBezTo>
                      <a:pt x="680484" y="2883196"/>
                      <a:pt x="721241" y="2883196"/>
                      <a:pt x="696432" y="2915094"/>
                    </a:cubicBezTo>
                    <a:cubicBezTo>
                      <a:pt x="671623" y="2946992"/>
                      <a:pt x="574158" y="2991293"/>
                      <a:pt x="483781" y="3042684"/>
                    </a:cubicBezTo>
                    <a:cubicBezTo>
                      <a:pt x="393404" y="3094075"/>
                      <a:pt x="226828" y="3159643"/>
                      <a:pt x="154172" y="3223438"/>
                    </a:cubicBezTo>
                    <a:cubicBezTo>
                      <a:pt x="81516" y="3287233"/>
                      <a:pt x="60251" y="3361661"/>
                      <a:pt x="47846" y="3425456"/>
                    </a:cubicBezTo>
                    <a:cubicBezTo>
                      <a:pt x="35441" y="3489251"/>
                      <a:pt x="31898" y="3553047"/>
                      <a:pt x="79744" y="3606210"/>
                    </a:cubicBezTo>
                    <a:cubicBezTo>
                      <a:pt x="127590" y="3659373"/>
                      <a:pt x="249865" y="3700131"/>
                      <a:pt x="334925" y="3744433"/>
                    </a:cubicBezTo>
                    <a:cubicBezTo>
                      <a:pt x="419985" y="3788735"/>
                      <a:pt x="528083" y="3833038"/>
                      <a:pt x="590106" y="3872024"/>
                    </a:cubicBezTo>
                    <a:cubicBezTo>
                      <a:pt x="652129" y="3911010"/>
                      <a:pt x="705293" y="3937591"/>
                      <a:pt x="707065" y="3978349"/>
                    </a:cubicBezTo>
                    <a:cubicBezTo>
                      <a:pt x="708837" y="4019107"/>
                      <a:pt x="655674" y="4072271"/>
                      <a:pt x="600739" y="4116573"/>
                    </a:cubicBezTo>
                    <a:cubicBezTo>
                      <a:pt x="545804" y="4160875"/>
                      <a:pt x="446567" y="4201633"/>
                      <a:pt x="377455" y="4244163"/>
                    </a:cubicBezTo>
                    <a:cubicBezTo>
                      <a:pt x="308343" y="4286693"/>
                      <a:pt x="212650" y="4338084"/>
                      <a:pt x="186069" y="4371754"/>
                    </a:cubicBezTo>
                    <a:cubicBezTo>
                      <a:pt x="159488" y="4405424"/>
                      <a:pt x="191386" y="4446182"/>
                      <a:pt x="217967" y="4446182"/>
                    </a:cubicBezTo>
                    <a:cubicBezTo>
                      <a:pt x="244548" y="4446182"/>
                      <a:pt x="274674" y="4408968"/>
                      <a:pt x="345558" y="4371754"/>
                    </a:cubicBezTo>
                    <a:cubicBezTo>
                      <a:pt x="416442" y="4334540"/>
                      <a:pt x="574158" y="4274289"/>
                      <a:pt x="643269" y="4222898"/>
                    </a:cubicBezTo>
                    <a:cubicBezTo>
                      <a:pt x="712380" y="4171507"/>
                      <a:pt x="738962" y="4120117"/>
                      <a:pt x="760227" y="4063410"/>
                    </a:cubicBezTo>
                    <a:cubicBezTo>
                      <a:pt x="781492" y="4006703"/>
                      <a:pt x="799214" y="3932275"/>
                      <a:pt x="770860" y="3882656"/>
                    </a:cubicBezTo>
                    <a:cubicBezTo>
                      <a:pt x="742507" y="3833037"/>
                      <a:pt x="678711" y="3817089"/>
                      <a:pt x="590106" y="3765698"/>
                    </a:cubicBezTo>
                    <a:cubicBezTo>
                      <a:pt x="501501" y="3714307"/>
                      <a:pt x="320748" y="3629247"/>
                      <a:pt x="239232" y="3574312"/>
                    </a:cubicBezTo>
                    <a:cubicBezTo>
                      <a:pt x="157716" y="3519377"/>
                      <a:pt x="85060" y="3489252"/>
                      <a:pt x="101009" y="3436089"/>
                    </a:cubicBezTo>
                    <a:cubicBezTo>
                      <a:pt x="116958" y="3382926"/>
                      <a:pt x="241004" y="3313814"/>
                      <a:pt x="334925" y="3255335"/>
                    </a:cubicBezTo>
                    <a:cubicBezTo>
                      <a:pt x="428846" y="3196856"/>
                      <a:pt x="590106" y="3124200"/>
                      <a:pt x="664534" y="3085214"/>
                    </a:cubicBezTo>
                    <a:cubicBezTo>
                      <a:pt x="738962" y="3046228"/>
                      <a:pt x="762000" y="3065721"/>
                      <a:pt x="781493" y="3021419"/>
                    </a:cubicBezTo>
                    <a:cubicBezTo>
                      <a:pt x="800986" y="2977117"/>
                      <a:pt x="832884" y="2881423"/>
                      <a:pt x="781493" y="2819400"/>
                    </a:cubicBezTo>
                    <a:cubicBezTo>
                      <a:pt x="730102" y="2757377"/>
                      <a:pt x="572385" y="2705987"/>
                      <a:pt x="473148" y="2649280"/>
                    </a:cubicBezTo>
                    <a:cubicBezTo>
                      <a:pt x="373911" y="2592573"/>
                      <a:pt x="246320" y="2523461"/>
                      <a:pt x="186069" y="2479159"/>
                    </a:cubicBezTo>
                    <a:cubicBezTo>
                      <a:pt x="125818" y="2434857"/>
                      <a:pt x="93920" y="2425996"/>
                      <a:pt x="111641" y="2383466"/>
                    </a:cubicBezTo>
                    <a:cubicBezTo>
                      <a:pt x="129362" y="2340936"/>
                      <a:pt x="210879" y="2277140"/>
                      <a:pt x="292395" y="2223977"/>
                    </a:cubicBezTo>
                    <a:cubicBezTo>
                      <a:pt x="373911" y="2170814"/>
                      <a:pt x="520995" y="2108791"/>
                      <a:pt x="600739" y="2064489"/>
                    </a:cubicBezTo>
                    <a:cubicBezTo>
                      <a:pt x="680483" y="2020187"/>
                      <a:pt x="742507" y="2009554"/>
                      <a:pt x="770860" y="1958163"/>
                    </a:cubicBezTo>
                    <a:cubicBezTo>
                      <a:pt x="799214" y="1906772"/>
                      <a:pt x="813390" y="1814624"/>
                      <a:pt x="770860" y="1756145"/>
                    </a:cubicBezTo>
                    <a:cubicBezTo>
                      <a:pt x="728330" y="1697666"/>
                      <a:pt x="607828" y="1658680"/>
                      <a:pt x="515679" y="1607289"/>
                    </a:cubicBezTo>
                    <a:cubicBezTo>
                      <a:pt x="423530" y="1555898"/>
                      <a:pt x="292395" y="1493875"/>
                      <a:pt x="217967" y="1447800"/>
                    </a:cubicBezTo>
                    <a:cubicBezTo>
                      <a:pt x="143539" y="1401726"/>
                      <a:pt x="95692" y="1371600"/>
                      <a:pt x="69111" y="1330842"/>
                    </a:cubicBezTo>
                    <a:cubicBezTo>
                      <a:pt x="42530" y="1290084"/>
                      <a:pt x="0" y="1263503"/>
                      <a:pt x="58479" y="1203252"/>
                    </a:cubicBezTo>
                    <a:cubicBezTo>
                      <a:pt x="116958" y="1143001"/>
                      <a:pt x="306572" y="1034903"/>
                      <a:pt x="419986" y="969335"/>
                    </a:cubicBezTo>
                    <a:cubicBezTo>
                      <a:pt x="533400" y="903768"/>
                      <a:pt x="738962" y="863010"/>
                      <a:pt x="738962" y="809847"/>
                    </a:cubicBezTo>
                    <a:cubicBezTo>
                      <a:pt x="738962" y="756684"/>
                      <a:pt x="524540" y="714154"/>
                      <a:pt x="419986" y="650359"/>
                    </a:cubicBezTo>
                    <a:cubicBezTo>
                      <a:pt x="315433" y="586564"/>
                      <a:pt x="173664" y="499731"/>
                      <a:pt x="111641" y="427075"/>
                    </a:cubicBezTo>
                    <a:cubicBezTo>
                      <a:pt x="49618" y="354419"/>
                      <a:pt x="54934" y="279991"/>
                      <a:pt x="47846" y="214424"/>
                    </a:cubicBezTo>
                    <a:cubicBezTo>
                      <a:pt x="40758" y="148857"/>
                      <a:pt x="54934" y="67340"/>
                      <a:pt x="69111" y="33670"/>
                    </a:cubicBezTo>
                    <a:cubicBezTo>
                      <a:pt x="83288" y="0"/>
                      <a:pt x="118729" y="10633"/>
                      <a:pt x="132906" y="12405"/>
                    </a:cubicBezTo>
                    <a:cubicBezTo>
                      <a:pt x="147083" y="14177"/>
                      <a:pt x="182525" y="21265"/>
                      <a:pt x="175437" y="54935"/>
                    </a:cubicBezTo>
                    <a:close/>
                  </a:path>
                </a:pathLst>
              </a:custGeom>
              <a:solidFill>
                <a:srgbClr val="C00000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900000" lon="1499977" rev="0"/>
                </a:camera>
                <a:lightRig rig="threePt" dir="t"/>
              </a:scene3d>
              <a:sp3d>
                <a:bevelT w="25400" h="38100"/>
                <a:bevelB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22" name="Freeform 221"/>
              <p:cNvSpPr/>
              <p:nvPr/>
            </p:nvSpPr>
            <p:spPr bwMode="auto">
              <a:xfrm rot="5400000">
                <a:off x="3716875" y="5797686"/>
                <a:ext cx="203638" cy="733180"/>
              </a:xfrm>
              <a:custGeom>
                <a:avLst/>
                <a:gdLst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832884" h="4446182">
                    <a:moveTo>
                      <a:pt x="175437" y="54935"/>
                    </a:moveTo>
                    <a:cubicBezTo>
                      <a:pt x="168349" y="88605"/>
                      <a:pt x="95692" y="171894"/>
                      <a:pt x="90376" y="214424"/>
                    </a:cubicBezTo>
                    <a:cubicBezTo>
                      <a:pt x="85060" y="256954"/>
                      <a:pt x="104553" y="267587"/>
                      <a:pt x="143539" y="310117"/>
                    </a:cubicBezTo>
                    <a:cubicBezTo>
                      <a:pt x="182525" y="352647"/>
                      <a:pt x="262270" y="427075"/>
                      <a:pt x="324293" y="469605"/>
                    </a:cubicBezTo>
                    <a:cubicBezTo>
                      <a:pt x="386316" y="512135"/>
                      <a:pt x="448340" y="528084"/>
                      <a:pt x="515679" y="565298"/>
                    </a:cubicBezTo>
                    <a:cubicBezTo>
                      <a:pt x="583019" y="602512"/>
                      <a:pt x="680484" y="659219"/>
                      <a:pt x="728330" y="692889"/>
                    </a:cubicBezTo>
                    <a:cubicBezTo>
                      <a:pt x="776176" y="726559"/>
                      <a:pt x="793898" y="733647"/>
                      <a:pt x="802758" y="767317"/>
                    </a:cubicBezTo>
                    <a:cubicBezTo>
                      <a:pt x="811618" y="800987"/>
                      <a:pt x="809846" y="852377"/>
                      <a:pt x="781493" y="894907"/>
                    </a:cubicBezTo>
                    <a:cubicBezTo>
                      <a:pt x="753140" y="937437"/>
                      <a:pt x="719470" y="974651"/>
                      <a:pt x="632637" y="1022498"/>
                    </a:cubicBezTo>
                    <a:cubicBezTo>
                      <a:pt x="545804" y="1070345"/>
                      <a:pt x="354418" y="1128824"/>
                      <a:pt x="260497" y="1181987"/>
                    </a:cubicBezTo>
                    <a:cubicBezTo>
                      <a:pt x="166576" y="1235150"/>
                      <a:pt x="99236" y="1295401"/>
                      <a:pt x="69111" y="1341475"/>
                    </a:cubicBezTo>
                    <a:cubicBezTo>
                      <a:pt x="38986" y="1387549"/>
                      <a:pt x="62023" y="1421219"/>
                      <a:pt x="79744" y="1458433"/>
                    </a:cubicBezTo>
                    <a:cubicBezTo>
                      <a:pt x="97465" y="1495647"/>
                      <a:pt x="111642" y="1525773"/>
                      <a:pt x="175437" y="1564759"/>
                    </a:cubicBezTo>
                    <a:cubicBezTo>
                      <a:pt x="239232" y="1603745"/>
                      <a:pt x="377456" y="1648047"/>
                      <a:pt x="462516" y="1692349"/>
                    </a:cubicBezTo>
                    <a:cubicBezTo>
                      <a:pt x="547576" y="1736651"/>
                      <a:pt x="643269" y="1800447"/>
                      <a:pt x="685799" y="1830573"/>
                    </a:cubicBezTo>
                    <a:cubicBezTo>
                      <a:pt x="728329" y="1860699"/>
                      <a:pt x="701376" y="1797259"/>
                      <a:pt x="717697" y="1873103"/>
                    </a:cubicBezTo>
                    <a:cubicBezTo>
                      <a:pt x="676939" y="1905001"/>
                      <a:pt x="529856" y="1975885"/>
                      <a:pt x="441251" y="2021959"/>
                    </a:cubicBezTo>
                    <a:cubicBezTo>
                      <a:pt x="352646" y="2068033"/>
                      <a:pt x="249864" y="2107019"/>
                      <a:pt x="186069" y="2149549"/>
                    </a:cubicBezTo>
                    <a:cubicBezTo>
                      <a:pt x="122274" y="2192079"/>
                      <a:pt x="81516" y="2216889"/>
                      <a:pt x="58479" y="2277140"/>
                    </a:cubicBezTo>
                    <a:cubicBezTo>
                      <a:pt x="35442" y="2337391"/>
                      <a:pt x="46074" y="2468526"/>
                      <a:pt x="47846" y="2511056"/>
                    </a:cubicBezTo>
                    <a:cubicBezTo>
                      <a:pt x="49618" y="2553586"/>
                      <a:pt x="51390" y="2512828"/>
                      <a:pt x="69111" y="2532321"/>
                    </a:cubicBezTo>
                    <a:cubicBezTo>
                      <a:pt x="86832" y="2551814"/>
                      <a:pt x="97465" y="2596116"/>
                      <a:pt x="154172" y="2628014"/>
                    </a:cubicBezTo>
                    <a:cubicBezTo>
                      <a:pt x="210879" y="2659912"/>
                      <a:pt x="329609" y="2686493"/>
                      <a:pt x="409353" y="2723707"/>
                    </a:cubicBezTo>
                    <a:cubicBezTo>
                      <a:pt x="489097" y="2760921"/>
                      <a:pt x="584791" y="2819400"/>
                      <a:pt x="632637" y="2851298"/>
                    </a:cubicBezTo>
                    <a:cubicBezTo>
                      <a:pt x="680484" y="2883196"/>
                      <a:pt x="721241" y="2883196"/>
                      <a:pt x="696432" y="2915094"/>
                    </a:cubicBezTo>
                    <a:cubicBezTo>
                      <a:pt x="671623" y="2946992"/>
                      <a:pt x="574158" y="2991293"/>
                      <a:pt x="483781" y="3042684"/>
                    </a:cubicBezTo>
                    <a:cubicBezTo>
                      <a:pt x="393404" y="3094075"/>
                      <a:pt x="226828" y="3159643"/>
                      <a:pt x="154172" y="3223438"/>
                    </a:cubicBezTo>
                    <a:cubicBezTo>
                      <a:pt x="81516" y="3287233"/>
                      <a:pt x="60251" y="3361661"/>
                      <a:pt x="47846" y="3425456"/>
                    </a:cubicBezTo>
                    <a:cubicBezTo>
                      <a:pt x="35441" y="3489251"/>
                      <a:pt x="31898" y="3553047"/>
                      <a:pt x="79744" y="3606210"/>
                    </a:cubicBezTo>
                    <a:cubicBezTo>
                      <a:pt x="127590" y="3659373"/>
                      <a:pt x="249865" y="3700131"/>
                      <a:pt x="334925" y="3744433"/>
                    </a:cubicBezTo>
                    <a:cubicBezTo>
                      <a:pt x="419985" y="3788735"/>
                      <a:pt x="528083" y="3833038"/>
                      <a:pt x="590106" y="3872024"/>
                    </a:cubicBezTo>
                    <a:cubicBezTo>
                      <a:pt x="652129" y="3911010"/>
                      <a:pt x="705293" y="3937591"/>
                      <a:pt x="707065" y="3978349"/>
                    </a:cubicBezTo>
                    <a:cubicBezTo>
                      <a:pt x="708837" y="4019107"/>
                      <a:pt x="655674" y="4072271"/>
                      <a:pt x="600739" y="4116573"/>
                    </a:cubicBezTo>
                    <a:cubicBezTo>
                      <a:pt x="545804" y="4160875"/>
                      <a:pt x="446567" y="4201633"/>
                      <a:pt x="377455" y="4244163"/>
                    </a:cubicBezTo>
                    <a:cubicBezTo>
                      <a:pt x="308343" y="4286693"/>
                      <a:pt x="212650" y="4338084"/>
                      <a:pt x="186069" y="4371754"/>
                    </a:cubicBezTo>
                    <a:cubicBezTo>
                      <a:pt x="159488" y="4405424"/>
                      <a:pt x="191386" y="4446182"/>
                      <a:pt x="217967" y="4446182"/>
                    </a:cubicBezTo>
                    <a:cubicBezTo>
                      <a:pt x="244548" y="4446182"/>
                      <a:pt x="274674" y="4408968"/>
                      <a:pt x="345558" y="4371754"/>
                    </a:cubicBezTo>
                    <a:cubicBezTo>
                      <a:pt x="416442" y="4334540"/>
                      <a:pt x="574158" y="4274289"/>
                      <a:pt x="643269" y="4222898"/>
                    </a:cubicBezTo>
                    <a:cubicBezTo>
                      <a:pt x="712380" y="4171507"/>
                      <a:pt x="738962" y="4120117"/>
                      <a:pt x="760227" y="4063410"/>
                    </a:cubicBezTo>
                    <a:cubicBezTo>
                      <a:pt x="781492" y="4006703"/>
                      <a:pt x="799214" y="3932275"/>
                      <a:pt x="770860" y="3882656"/>
                    </a:cubicBezTo>
                    <a:cubicBezTo>
                      <a:pt x="742507" y="3833037"/>
                      <a:pt x="678711" y="3817089"/>
                      <a:pt x="590106" y="3765698"/>
                    </a:cubicBezTo>
                    <a:cubicBezTo>
                      <a:pt x="501501" y="3714307"/>
                      <a:pt x="320748" y="3629247"/>
                      <a:pt x="239232" y="3574312"/>
                    </a:cubicBezTo>
                    <a:cubicBezTo>
                      <a:pt x="157716" y="3519377"/>
                      <a:pt x="85060" y="3489252"/>
                      <a:pt x="101009" y="3436089"/>
                    </a:cubicBezTo>
                    <a:cubicBezTo>
                      <a:pt x="116958" y="3382926"/>
                      <a:pt x="241004" y="3313814"/>
                      <a:pt x="334925" y="3255335"/>
                    </a:cubicBezTo>
                    <a:cubicBezTo>
                      <a:pt x="428846" y="3196856"/>
                      <a:pt x="590106" y="3124200"/>
                      <a:pt x="664534" y="3085214"/>
                    </a:cubicBezTo>
                    <a:cubicBezTo>
                      <a:pt x="738962" y="3046228"/>
                      <a:pt x="762000" y="3065721"/>
                      <a:pt x="781493" y="3021419"/>
                    </a:cubicBezTo>
                    <a:cubicBezTo>
                      <a:pt x="800986" y="2977117"/>
                      <a:pt x="832884" y="2881423"/>
                      <a:pt x="781493" y="2819400"/>
                    </a:cubicBezTo>
                    <a:cubicBezTo>
                      <a:pt x="730102" y="2757377"/>
                      <a:pt x="572385" y="2705987"/>
                      <a:pt x="473148" y="2649280"/>
                    </a:cubicBezTo>
                    <a:cubicBezTo>
                      <a:pt x="373911" y="2592573"/>
                      <a:pt x="246320" y="2523461"/>
                      <a:pt x="186069" y="2479159"/>
                    </a:cubicBezTo>
                    <a:cubicBezTo>
                      <a:pt x="125818" y="2434857"/>
                      <a:pt x="93920" y="2425996"/>
                      <a:pt x="111641" y="2383466"/>
                    </a:cubicBezTo>
                    <a:cubicBezTo>
                      <a:pt x="129362" y="2340936"/>
                      <a:pt x="210879" y="2277140"/>
                      <a:pt x="292395" y="2223977"/>
                    </a:cubicBezTo>
                    <a:cubicBezTo>
                      <a:pt x="373911" y="2170814"/>
                      <a:pt x="520995" y="2108791"/>
                      <a:pt x="600739" y="2064489"/>
                    </a:cubicBezTo>
                    <a:cubicBezTo>
                      <a:pt x="680483" y="2020187"/>
                      <a:pt x="742507" y="2009554"/>
                      <a:pt x="770860" y="1958163"/>
                    </a:cubicBezTo>
                    <a:cubicBezTo>
                      <a:pt x="799214" y="1906772"/>
                      <a:pt x="813390" y="1814624"/>
                      <a:pt x="770860" y="1756145"/>
                    </a:cubicBezTo>
                    <a:cubicBezTo>
                      <a:pt x="728330" y="1697666"/>
                      <a:pt x="607828" y="1658680"/>
                      <a:pt x="515679" y="1607289"/>
                    </a:cubicBezTo>
                    <a:cubicBezTo>
                      <a:pt x="423530" y="1555898"/>
                      <a:pt x="292395" y="1493875"/>
                      <a:pt x="217967" y="1447800"/>
                    </a:cubicBezTo>
                    <a:cubicBezTo>
                      <a:pt x="143539" y="1401726"/>
                      <a:pt x="95692" y="1371600"/>
                      <a:pt x="69111" y="1330842"/>
                    </a:cubicBezTo>
                    <a:cubicBezTo>
                      <a:pt x="42530" y="1290084"/>
                      <a:pt x="0" y="1263503"/>
                      <a:pt x="58479" y="1203252"/>
                    </a:cubicBezTo>
                    <a:cubicBezTo>
                      <a:pt x="116958" y="1143001"/>
                      <a:pt x="306572" y="1034903"/>
                      <a:pt x="419986" y="969335"/>
                    </a:cubicBezTo>
                    <a:cubicBezTo>
                      <a:pt x="533400" y="903768"/>
                      <a:pt x="738962" y="863010"/>
                      <a:pt x="738962" y="809847"/>
                    </a:cubicBezTo>
                    <a:cubicBezTo>
                      <a:pt x="738962" y="756684"/>
                      <a:pt x="524540" y="714154"/>
                      <a:pt x="419986" y="650359"/>
                    </a:cubicBezTo>
                    <a:cubicBezTo>
                      <a:pt x="315433" y="586564"/>
                      <a:pt x="173664" y="499731"/>
                      <a:pt x="111641" y="427075"/>
                    </a:cubicBezTo>
                    <a:cubicBezTo>
                      <a:pt x="49618" y="354419"/>
                      <a:pt x="54934" y="279991"/>
                      <a:pt x="47846" y="214424"/>
                    </a:cubicBezTo>
                    <a:cubicBezTo>
                      <a:pt x="40758" y="148857"/>
                      <a:pt x="54934" y="67340"/>
                      <a:pt x="69111" y="33670"/>
                    </a:cubicBezTo>
                    <a:cubicBezTo>
                      <a:pt x="83288" y="0"/>
                      <a:pt x="118729" y="10633"/>
                      <a:pt x="132906" y="12405"/>
                    </a:cubicBezTo>
                    <a:cubicBezTo>
                      <a:pt x="147083" y="14177"/>
                      <a:pt x="182525" y="21265"/>
                      <a:pt x="175437" y="54935"/>
                    </a:cubicBezTo>
                    <a:close/>
                  </a:path>
                </a:pathLst>
              </a:custGeom>
              <a:solidFill>
                <a:srgbClr val="C00000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900000" lon="1499977" rev="0"/>
                </a:camera>
                <a:lightRig rig="threePt" dir="t"/>
              </a:scene3d>
              <a:sp3d>
                <a:bevelT w="25400" h="38100"/>
                <a:bevelB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3" name="Group 222"/>
            <p:cNvGrpSpPr/>
            <p:nvPr/>
          </p:nvGrpSpPr>
          <p:grpSpPr>
            <a:xfrm>
              <a:off x="228660" y="2769498"/>
              <a:ext cx="1800000" cy="71280"/>
              <a:chOff x="2745669" y="6062457"/>
              <a:chExt cx="1439615" cy="205695"/>
            </a:xfrm>
          </p:grpSpPr>
          <p:sp>
            <p:nvSpPr>
              <p:cNvPr id="224" name="Freeform 223"/>
              <p:cNvSpPr/>
              <p:nvPr/>
            </p:nvSpPr>
            <p:spPr bwMode="auto">
              <a:xfrm rot="5400000">
                <a:off x="3010440" y="5799743"/>
                <a:ext cx="203638" cy="733180"/>
              </a:xfrm>
              <a:custGeom>
                <a:avLst/>
                <a:gdLst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832884" h="4446182">
                    <a:moveTo>
                      <a:pt x="175437" y="54935"/>
                    </a:moveTo>
                    <a:cubicBezTo>
                      <a:pt x="168349" y="88605"/>
                      <a:pt x="95692" y="171894"/>
                      <a:pt x="90376" y="214424"/>
                    </a:cubicBezTo>
                    <a:cubicBezTo>
                      <a:pt x="85060" y="256954"/>
                      <a:pt x="104553" y="267587"/>
                      <a:pt x="143539" y="310117"/>
                    </a:cubicBezTo>
                    <a:cubicBezTo>
                      <a:pt x="182525" y="352647"/>
                      <a:pt x="262270" y="427075"/>
                      <a:pt x="324293" y="469605"/>
                    </a:cubicBezTo>
                    <a:cubicBezTo>
                      <a:pt x="386316" y="512135"/>
                      <a:pt x="448340" y="528084"/>
                      <a:pt x="515679" y="565298"/>
                    </a:cubicBezTo>
                    <a:cubicBezTo>
                      <a:pt x="583019" y="602512"/>
                      <a:pt x="680484" y="659219"/>
                      <a:pt x="728330" y="692889"/>
                    </a:cubicBezTo>
                    <a:cubicBezTo>
                      <a:pt x="776176" y="726559"/>
                      <a:pt x="793898" y="733647"/>
                      <a:pt x="802758" y="767317"/>
                    </a:cubicBezTo>
                    <a:cubicBezTo>
                      <a:pt x="811618" y="800987"/>
                      <a:pt x="809846" y="852377"/>
                      <a:pt x="781493" y="894907"/>
                    </a:cubicBezTo>
                    <a:cubicBezTo>
                      <a:pt x="753140" y="937437"/>
                      <a:pt x="719470" y="974651"/>
                      <a:pt x="632637" y="1022498"/>
                    </a:cubicBezTo>
                    <a:cubicBezTo>
                      <a:pt x="545804" y="1070345"/>
                      <a:pt x="354418" y="1128824"/>
                      <a:pt x="260497" y="1181987"/>
                    </a:cubicBezTo>
                    <a:cubicBezTo>
                      <a:pt x="166576" y="1235150"/>
                      <a:pt x="99236" y="1295401"/>
                      <a:pt x="69111" y="1341475"/>
                    </a:cubicBezTo>
                    <a:cubicBezTo>
                      <a:pt x="38986" y="1387549"/>
                      <a:pt x="62023" y="1421219"/>
                      <a:pt x="79744" y="1458433"/>
                    </a:cubicBezTo>
                    <a:cubicBezTo>
                      <a:pt x="97465" y="1495647"/>
                      <a:pt x="111642" y="1525773"/>
                      <a:pt x="175437" y="1564759"/>
                    </a:cubicBezTo>
                    <a:cubicBezTo>
                      <a:pt x="239232" y="1603745"/>
                      <a:pt x="377456" y="1648047"/>
                      <a:pt x="462516" y="1692349"/>
                    </a:cubicBezTo>
                    <a:cubicBezTo>
                      <a:pt x="547576" y="1736651"/>
                      <a:pt x="643269" y="1800447"/>
                      <a:pt x="685799" y="1830573"/>
                    </a:cubicBezTo>
                    <a:cubicBezTo>
                      <a:pt x="728329" y="1860699"/>
                      <a:pt x="701376" y="1797259"/>
                      <a:pt x="717697" y="1873103"/>
                    </a:cubicBezTo>
                    <a:cubicBezTo>
                      <a:pt x="676939" y="1905001"/>
                      <a:pt x="529856" y="1975885"/>
                      <a:pt x="441251" y="2021959"/>
                    </a:cubicBezTo>
                    <a:cubicBezTo>
                      <a:pt x="352646" y="2068033"/>
                      <a:pt x="249864" y="2107019"/>
                      <a:pt x="186069" y="2149549"/>
                    </a:cubicBezTo>
                    <a:cubicBezTo>
                      <a:pt x="122274" y="2192079"/>
                      <a:pt x="81516" y="2216889"/>
                      <a:pt x="58479" y="2277140"/>
                    </a:cubicBezTo>
                    <a:cubicBezTo>
                      <a:pt x="35442" y="2337391"/>
                      <a:pt x="46074" y="2468526"/>
                      <a:pt x="47846" y="2511056"/>
                    </a:cubicBezTo>
                    <a:cubicBezTo>
                      <a:pt x="49618" y="2553586"/>
                      <a:pt x="51390" y="2512828"/>
                      <a:pt x="69111" y="2532321"/>
                    </a:cubicBezTo>
                    <a:cubicBezTo>
                      <a:pt x="86832" y="2551814"/>
                      <a:pt x="97465" y="2596116"/>
                      <a:pt x="154172" y="2628014"/>
                    </a:cubicBezTo>
                    <a:cubicBezTo>
                      <a:pt x="210879" y="2659912"/>
                      <a:pt x="329609" y="2686493"/>
                      <a:pt x="409353" y="2723707"/>
                    </a:cubicBezTo>
                    <a:cubicBezTo>
                      <a:pt x="489097" y="2760921"/>
                      <a:pt x="584791" y="2819400"/>
                      <a:pt x="632637" y="2851298"/>
                    </a:cubicBezTo>
                    <a:cubicBezTo>
                      <a:pt x="680484" y="2883196"/>
                      <a:pt x="721241" y="2883196"/>
                      <a:pt x="696432" y="2915094"/>
                    </a:cubicBezTo>
                    <a:cubicBezTo>
                      <a:pt x="671623" y="2946992"/>
                      <a:pt x="574158" y="2991293"/>
                      <a:pt x="483781" y="3042684"/>
                    </a:cubicBezTo>
                    <a:cubicBezTo>
                      <a:pt x="393404" y="3094075"/>
                      <a:pt x="226828" y="3159643"/>
                      <a:pt x="154172" y="3223438"/>
                    </a:cubicBezTo>
                    <a:cubicBezTo>
                      <a:pt x="81516" y="3287233"/>
                      <a:pt x="60251" y="3361661"/>
                      <a:pt x="47846" y="3425456"/>
                    </a:cubicBezTo>
                    <a:cubicBezTo>
                      <a:pt x="35441" y="3489251"/>
                      <a:pt x="31898" y="3553047"/>
                      <a:pt x="79744" y="3606210"/>
                    </a:cubicBezTo>
                    <a:cubicBezTo>
                      <a:pt x="127590" y="3659373"/>
                      <a:pt x="249865" y="3700131"/>
                      <a:pt x="334925" y="3744433"/>
                    </a:cubicBezTo>
                    <a:cubicBezTo>
                      <a:pt x="419985" y="3788735"/>
                      <a:pt x="528083" y="3833038"/>
                      <a:pt x="590106" y="3872024"/>
                    </a:cubicBezTo>
                    <a:cubicBezTo>
                      <a:pt x="652129" y="3911010"/>
                      <a:pt x="705293" y="3937591"/>
                      <a:pt x="707065" y="3978349"/>
                    </a:cubicBezTo>
                    <a:cubicBezTo>
                      <a:pt x="708837" y="4019107"/>
                      <a:pt x="655674" y="4072271"/>
                      <a:pt x="600739" y="4116573"/>
                    </a:cubicBezTo>
                    <a:cubicBezTo>
                      <a:pt x="545804" y="4160875"/>
                      <a:pt x="446567" y="4201633"/>
                      <a:pt x="377455" y="4244163"/>
                    </a:cubicBezTo>
                    <a:cubicBezTo>
                      <a:pt x="308343" y="4286693"/>
                      <a:pt x="212650" y="4338084"/>
                      <a:pt x="186069" y="4371754"/>
                    </a:cubicBezTo>
                    <a:cubicBezTo>
                      <a:pt x="159488" y="4405424"/>
                      <a:pt x="191386" y="4446182"/>
                      <a:pt x="217967" y="4446182"/>
                    </a:cubicBezTo>
                    <a:cubicBezTo>
                      <a:pt x="244548" y="4446182"/>
                      <a:pt x="274674" y="4408968"/>
                      <a:pt x="345558" y="4371754"/>
                    </a:cubicBezTo>
                    <a:cubicBezTo>
                      <a:pt x="416442" y="4334540"/>
                      <a:pt x="574158" y="4274289"/>
                      <a:pt x="643269" y="4222898"/>
                    </a:cubicBezTo>
                    <a:cubicBezTo>
                      <a:pt x="712380" y="4171507"/>
                      <a:pt x="738962" y="4120117"/>
                      <a:pt x="760227" y="4063410"/>
                    </a:cubicBezTo>
                    <a:cubicBezTo>
                      <a:pt x="781492" y="4006703"/>
                      <a:pt x="799214" y="3932275"/>
                      <a:pt x="770860" y="3882656"/>
                    </a:cubicBezTo>
                    <a:cubicBezTo>
                      <a:pt x="742507" y="3833037"/>
                      <a:pt x="678711" y="3817089"/>
                      <a:pt x="590106" y="3765698"/>
                    </a:cubicBezTo>
                    <a:cubicBezTo>
                      <a:pt x="501501" y="3714307"/>
                      <a:pt x="320748" y="3629247"/>
                      <a:pt x="239232" y="3574312"/>
                    </a:cubicBezTo>
                    <a:cubicBezTo>
                      <a:pt x="157716" y="3519377"/>
                      <a:pt x="85060" y="3489252"/>
                      <a:pt x="101009" y="3436089"/>
                    </a:cubicBezTo>
                    <a:cubicBezTo>
                      <a:pt x="116958" y="3382926"/>
                      <a:pt x="241004" y="3313814"/>
                      <a:pt x="334925" y="3255335"/>
                    </a:cubicBezTo>
                    <a:cubicBezTo>
                      <a:pt x="428846" y="3196856"/>
                      <a:pt x="590106" y="3124200"/>
                      <a:pt x="664534" y="3085214"/>
                    </a:cubicBezTo>
                    <a:cubicBezTo>
                      <a:pt x="738962" y="3046228"/>
                      <a:pt x="762000" y="3065721"/>
                      <a:pt x="781493" y="3021419"/>
                    </a:cubicBezTo>
                    <a:cubicBezTo>
                      <a:pt x="800986" y="2977117"/>
                      <a:pt x="832884" y="2881423"/>
                      <a:pt x="781493" y="2819400"/>
                    </a:cubicBezTo>
                    <a:cubicBezTo>
                      <a:pt x="730102" y="2757377"/>
                      <a:pt x="572385" y="2705987"/>
                      <a:pt x="473148" y="2649280"/>
                    </a:cubicBezTo>
                    <a:cubicBezTo>
                      <a:pt x="373911" y="2592573"/>
                      <a:pt x="246320" y="2523461"/>
                      <a:pt x="186069" y="2479159"/>
                    </a:cubicBezTo>
                    <a:cubicBezTo>
                      <a:pt x="125818" y="2434857"/>
                      <a:pt x="93920" y="2425996"/>
                      <a:pt x="111641" y="2383466"/>
                    </a:cubicBezTo>
                    <a:cubicBezTo>
                      <a:pt x="129362" y="2340936"/>
                      <a:pt x="210879" y="2277140"/>
                      <a:pt x="292395" y="2223977"/>
                    </a:cubicBezTo>
                    <a:cubicBezTo>
                      <a:pt x="373911" y="2170814"/>
                      <a:pt x="520995" y="2108791"/>
                      <a:pt x="600739" y="2064489"/>
                    </a:cubicBezTo>
                    <a:cubicBezTo>
                      <a:pt x="680483" y="2020187"/>
                      <a:pt x="742507" y="2009554"/>
                      <a:pt x="770860" y="1958163"/>
                    </a:cubicBezTo>
                    <a:cubicBezTo>
                      <a:pt x="799214" y="1906772"/>
                      <a:pt x="813390" y="1814624"/>
                      <a:pt x="770860" y="1756145"/>
                    </a:cubicBezTo>
                    <a:cubicBezTo>
                      <a:pt x="728330" y="1697666"/>
                      <a:pt x="607828" y="1658680"/>
                      <a:pt x="515679" y="1607289"/>
                    </a:cubicBezTo>
                    <a:cubicBezTo>
                      <a:pt x="423530" y="1555898"/>
                      <a:pt x="292395" y="1493875"/>
                      <a:pt x="217967" y="1447800"/>
                    </a:cubicBezTo>
                    <a:cubicBezTo>
                      <a:pt x="143539" y="1401726"/>
                      <a:pt x="95692" y="1371600"/>
                      <a:pt x="69111" y="1330842"/>
                    </a:cubicBezTo>
                    <a:cubicBezTo>
                      <a:pt x="42530" y="1290084"/>
                      <a:pt x="0" y="1263503"/>
                      <a:pt x="58479" y="1203252"/>
                    </a:cubicBezTo>
                    <a:cubicBezTo>
                      <a:pt x="116958" y="1143001"/>
                      <a:pt x="306572" y="1034903"/>
                      <a:pt x="419986" y="969335"/>
                    </a:cubicBezTo>
                    <a:cubicBezTo>
                      <a:pt x="533400" y="903768"/>
                      <a:pt x="738962" y="863010"/>
                      <a:pt x="738962" y="809847"/>
                    </a:cubicBezTo>
                    <a:cubicBezTo>
                      <a:pt x="738962" y="756684"/>
                      <a:pt x="524540" y="714154"/>
                      <a:pt x="419986" y="650359"/>
                    </a:cubicBezTo>
                    <a:cubicBezTo>
                      <a:pt x="315433" y="586564"/>
                      <a:pt x="173664" y="499731"/>
                      <a:pt x="111641" y="427075"/>
                    </a:cubicBezTo>
                    <a:cubicBezTo>
                      <a:pt x="49618" y="354419"/>
                      <a:pt x="54934" y="279991"/>
                      <a:pt x="47846" y="214424"/>
                    </a:cubicBezTo>
                    <a:cubicBezTo>
                      <a:pt x="40758" y="148857"/>
                      <a:pt x="54934" y="67340"/>
                      <a:pt x="69111" y="33670"/>
                    </a:cubicBezTo>
                    <a:cubicBezTo>
                      <a:pt x="83288" y="0"/>
                      <a:pt x="118729" y="10633"/>
                      <a:pt x="132906" y="12405"/>
                    </a:cubicBezTo>
                    <a:cubicBezTo>
                      <a:pt x="147083" y="14177"/>
                      <a:pt x="182525" y="21265"/>
                      <a:pt x="175437" y="54935"/>
                    </a:cubicBezTo>
                    <a:close/>
                  </a:path>
                </a:pathLst>
              </a:custGeom>
              <a:solidFill>
                <a:srgbClr val="C00000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900000" lon="1499977" rev="0"/>
                </a:camera>
                <a:lightRig rig="threePt" dir="t"/>
              </a:scene3d>
              <a:sp3d>
                <a:bevelT w="25400" h="38100"/>
                <a:bevelB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25" name="Freeform 224"/>
              <p:cNvSpPr/>
              <p:nvPr/>
            </p:nvSpPr>
            <p:spPr bwMode="auto">
              <a:xfrm rot="5400000">
                <a:off x="3716875" y="5797686"/>
                <a:ext cx="203638" cy="733180"/>
              </a:xfrm>
              <a:custGeom>
                <a:avLst/>
                <a:gdLst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832884" h="4446182">
                    <a:moveTo>
                      <a:pt x="175437" y="54935"/>
                    </a:moveTo>
                    <a:cubicBezTo>
                      <a:pt x="168349" y="88605"/>
                      <a:pt x="95692" y="171894"/>
                      <a:pt x="90376" y="214424"/>
                    </a:cubicBezTo>
                    <a:cubicBezTo>
                      <a:pt x="85060" y="256954"/>
                      <a:pt x="104553" y="267587"/>
                      <a:pt x="143539" y="310117"/>
                    </a:cubicBezTo>
                    <a:cubicBezTo>
                      <a:pt x="182525" y="352647"/>
                      <a:pt x="262270" y="427075"/>
                      <a:pt x="324293" y="469605"/>
                    </a:cubicBezTo>
                    <a:cubicBezTo>
                      <a:pt x="386316" y="512135"/>
                      <a:pt x="448340" y="528084"/>
                      <a:pt x="515679" y="565298"/>
                    </a:cubicBezTo>
                    <a:cubicBezTo>
                      <a:pt x="583019" y="602512"/>
                      <a:pt x="680484" y="659219"/>
                      <a:pt x="728330" y="692889"/>
                    </a:cubicBezTo>
                    <a:cubicBezTo>
                      <a:pt x="776176" y="726559"/>
                      <a:pt x="793898" y="733647"/>
                      <a:pt x="802758" y="767317"/>
                    </a:cubicBezTo>
                    <a:cubicBezTo>
                      <a:pt x="811618" y="800987"/>
                      <a:pt x="809846" y="852377"/>
                      <a:pt x="781493" y="894907"/>
                    </a:cubicBezTo>
                    <a:cubicBezTo>
                      <a:pt x="753140" y="937437"/>
                      <a:pt x="719470" y="974651"/>
                      <a:pt x="632637" y="1022498"/>
                    </a:cubicBezTo>
                    <a:cubicBezTo>
                      <a:pt x="545804" y="1070345"/>
                      <a:pt x="354418" y="1128824"/>
                      <a:pt x="260497" y="1181987"/>
                    </a:cubicBezTo>
                    <a:cubicBezTo>
                      <a:pt x="166576" y="1235150"/>
                      <a:pt x="99236" y="1295401"/>
                      <a:pt x="69111" y="1341475"/>
                    </a:cubicBezTo>
                    <a:cubicBezTo>
                      <a:pt x="38986" y="1387549"/>
                      <a:pt x="62023" y="1421219"/>
                      <a:pt x="79744" y="1458433"/>
                    </a:cubicBezTo>
                    <a:cubicBezTo>
                      <a:pt x="97465" y="1495647"/>
                      <a:pt x="111642" y="1525773"/>
                      <a:pt x="175437" y="1564759"/>
                    </a:cubicBezTo>
                    <a:cubicBezTo>
                      <a:pt x="239232" y="1603745"/>
                      <a:pt x="377456" y="1648047"/>
                      <a:pt x="462516" y="1692349"/>
                    </a:cubicBezTo>
                    <a:cubicBezTo>
                      <a:pt x="547576" y="1736651"/>
                      <a:pt x="643269" y="1800447"/>
                      <a:pt x="685799" y="1830573"/>
                    </a:cubicBezTo>
                    <a:cubicBezTo>
                      <a:pt x="728329" y="1860699"/>
                      <a:pt x="701376" y="1797259"/>
                      <a:pt x="717697" y="1873103"/>
                    </a:cubicBezTo>
                    <a:cubicBezTo>
                      <a:pt x="676939" y="1905001"/>
                      <a:pt x="529856" y="1975885"/>
                      <a:pt x="441251" y="2021959"/>
                    </a:cubicBezTo>
                    <a:cubicBezTo>
                      <a:pt x="352646" y="2068033"/>
                      <a:pt x="249864" y="2107019"/>
                      <a:pt x="186069" y="2149549"/>
                    </a:cubicBezTo>
                    <a:cubicBezTo>
                      <a:pt x="122274" y="2192079"/>
                      <a:pt x="81516" y="2216889"/>
                      <a:pt x="58479" y="2277140"/>
                    </a:cubicBezTo>
                    <a:cubicBezTo>
                      <a:pt x="35442" y="2337391"/>
                      <a:pt x="46074" y="2468526"/>
                      <a:pt x="47846" y="2511056"/>
                    </a:cubicBezTo>
                    <a:cubicBezTo>
                      <a:pt x="49618" y="2553586"/>
                      <a:pt x="51390" y="2512828"/>
                      <a:pt x="69111" y="2532321"/>
                    </a:cubicBezTo>
                    <a:cubicBezTo>
                      <a:pt x="86832" y="2551814"/>
                      <a:pt x="97465" y="2596116"/>
                      <a:pt x="154172" y="2628014"/>
                    </a:cubicBezTo>
                    <a:cubicBezTo>
                      <a:pt x="210879" y="2659912"/>
                      <a:pt x="329609" y="2686493"/>
                      <a:pt x="409353" y="2723707"/>
                    </a:cubicBezTo>
                    <a:cubicBezTo>
                      <a:pt x="489097" y="2760921"/>
                      <a:pt x="584791" y="2819400"/>
                      <a:pt x="632637" y="2851298"/>
                    </a:cubicBezTo>
                    <a:cubicBezTo>
                      <a:pt x="680484" y="2883196"/>
                      <a:pt x="721241" y="2883196"/>
                      <a:pt x="696432" y="2915094"/>
                    </a:cubicBezTo>
                    <a:cubicBezTo>
                      <a:pt x="671623" y="2946992"/>
                      <a:pt x="574158" y="2991293"/>
                      <a:pt x="483781" y="3042684"/>
                    </a:cubicBezTo>
                    <a:cubicBezTo>
                      <a:pt x="393404" y="3094075"/>
                      <a:pt x="226828" y="3159643"/>
                      <a:pt x="154172" y="3223438"/>
                    </a:cubicBezTo>
                    <a:cubicBezTo>
                      <a:pt x="81516" y="3287233"/>
                      <a:pt x="60251" y="3361661"/>
                      <a:pt x="47846" y="3425456"/>
                    </a:cubicBezTo>
                    <a:cubicBezTo>
                      <a:pt x="35441" y="3489251"/>
                      <a:pt x="31898" y="3553047"/>
                      <a:pt x="79744" y="3606210"/>
                    </a:cubicBezTo>
                    <a:cubicBezTo>
                      <a:pt x="127590" y="3659373"/>
                      <a:pt x="249865" y="3700131"/>
                      <a:pt x="334925" y="3744433"/>
                    </a:cubicBezTo>
                    <a:cubicBezTo>
                      <a:pt x="419985" y="3788735"/>
                      <a:pt x="528083" y="3833038"/>
                      <a:pt x="590106" y="3872024"/>
                    </a:cubicBezTo>
                    <a:cubicBezTo>
                      <a:pt x="652129" y="3911010"/>
                      <a:pt x="705293" y="3937591"/>
                      <a:pt x="707065" y="3978349"/>
                    </a:cubicBezTo>
                    <a:cubicBezTo>
                      <a:pt x="708837" y="4019107"/>
                      <a:pt x="655674" y="4072271"/>
                      <a:pt x="600739" y="4116573"/>
                    </a:cubicBezTo>
                    <a:cubicBezTo>
                      <a:pt x="545804" y="4160875"/>
                      <a:pt x="446567" y="4201633"/>
                      <a:pt x="377455" y="4244163"/>
                    </a:cubicBezTo>
                    <a:cubicBezTo>
                      <a:pt x="308343" y="4286693"/>
                      <a:pt x="212650" y="4338084"/>
                      <a:pt x="186069" y="4371754"/>
                    </a:cubicBezTo>
                    <a:cubicBezTo>
                      <a:pt x="159488" y="4405424"/>
                      <a:pt x="191386" y="4446182"/>
                      <a:pt x="217967" y="4446182"/>
                    </a:cubicBezTo>
                    <a:cubicBezTo>
                      <a:pt x="244548" y="4446182"/>
                      <a:pt x="274674" y="4408968"/>
                      <a:pt x="345558" y="4371754"/>
                    </a:cubicBezTo>
                    <a:cubicBezTo>
                      <a:pt x="416442" y="4334540"/>
                      <a:pt x="574158" y="4274289"/>
                      <a:pt x="643269" y="4222898"/>
                    </a:cubicBezTo>
                    <a:cubicBezTo>
                      <a:pt x="712380" y="4171507"/>
                      <a:pt x="738962" y="4120117"/>
                      <a:pt x="760227" y="4063410"/>
                    </a:cubicBezTo>
                    <a:cubicBezTo>
                      <a:pt x="781492" y="4006703"/>
                      <a:pt x="799214" y="3932275"/>
                      <a:pt x="770860" y="3882656"/>
                    </a:cubicBezTo>
                    <a:cubicBezTo>
                      <a:pt x="742507" y="3833037"/>
                      <a:pt x="678711" y="3817089"/>
                      <a:pt x="590106" y="3765698"/>
                    </a:cubicBezTo>
                    <a:cubicBezTo>
                      <a:pt x="501501" y="3714307"/>
                      <a:pt x="320748" y="3629247"/>
                      <a:pt x="239232" y="3574312"/>
                    </a:cubicBezTo>
                    <a:cubicBezTo>
                      <a:pt x="157716" y="3519377"/>
                      <a:pt x="85060" y="3489252"/>
                      <a:pt x="101009" y="3436089"/>
                    </a:cubicBezTo>
                    <a:cubicBezTo>
                      <a:pt x="116958" y="3382926"/>
                      <a:pt x="241004" y="3313814"/>
                      <a:pt x="334925" y="3255335"/>
                    </a:cubicBezTo>
                    <a:cubicBezTo>
                      <a:pt x="428846" y="3196856"/>
                      <a:pt x="590106" y="3124200"/>
                      <a:pt x="664534" y="3085214"/>
                    </a:cubicBezTo>
                    <a:cubicBezTo>
                      <a:pt x="738962" y="3046228"/>
                      <a:pt x="762000" y="3065721"/>
                      <a:pt x="781493" y="3021419"/>
                    </a:cubicBezTo>
                    <a:cubicBezTo>
                      <a:pt x="800986" y="2977117"/>
                      <a:pt x="832884" y="2881423"/>
                      <a:pt x="781493" y="2819400"/>
                    </a:cubicBezTo>
                    <a:cubicBezTo>
                      <a:pt x="730102" y="2757377"/>
                      <a:pt x="572385" y="2705987"/>
                      <a:pt x="473148" y="2649280"/>
                    </a:cubicBezTo>
                    <a:cubicBezTo>
                      <a:pt x="373911" y="2592573"/>
                      <a:pt x="246320" y="2523461"/>
                      <a:pt x="186069" y="2479159"/>
                    </a:cubicBezTo>
                    <a:cubicBezTo>
                      <a:pt x="125818" y="2434857"/>
                      <a:pt x="93920" y="2425996"/>
                      <a:pt x="111641" y="2383466"/>
                    </a:cubicBezTo>
                    <a:cubicBezTo>
                      <a:pt x="129362" y="2340936"/>
                      <a:pt x="210879" y="2277140"/>
                      <a:pt x="292395" y="2223977"/>
                    </a:cubicBezTo>
                    <a:cubicBezTo>
                      <a:pt x="373911" y="2170814"/>
                      <a:pt x="520995" y="2108791"/>
                      <a:pt x="600739" y="2064489"/>
                    </a:cubicBezTo>
                    <a:cubicBezTo>
                      <a:pt x="680483" y="2020187"/>
                      <a:pt x="742507" y="2009554"/>
                      <a:pt x="770860" y="1958163"/>
                    </a:cubicBezTo>
                    <a:cubicBezTo>
                      <a:pt x="799214" y="1906772"/>
                      <a:pt x="813390" y="1814624"/>
                      <a:pt x="770860" y="1756145"/>
                    </a:cubicBezTo>
                    <a:cubicBezTo>
                      <a:pt x="728330" y="1697666"/>
                      <a:pt x="607828" y="1658680"/>
                      <a:pt x="515679" y="1607289"/>
                    </a:cubicBezTo>
                    <a:cubicBezTo>
                      <a:pt x="423530" y="1555898"/>
                      <a:pt x="292395" y="1493875"/>
                      <a:pt x="217967" y="1447800"/>
                    </a:cubicBezTo>
                    <a:cubicBezTo>
                      <a:pt x="143539" y="1401726"/>
                      <a:pt x="95692" y="1371600"/>
                      <a:pt x="69111" y="1330842"/>
                    </a:cubicBezTo>
                    <a:cubicBezTo>
                      <a:pt x="42530" y="1290084"/>
                      <a:pt x="0" y="1263503"/>
                      <a:pt x="58479" y="1203252"/>
                    </a:cubicBezTo>
                    <a:cubicBezTo>
                      <a:pt x="116958" y="1143001"/>
                      <a:pt x="306572" y="1034903"/>
                      <a:pt x="419986" y="969335"/>
                    </a:cubicBezTo>
                    <a:cubicBezTo>
                      <a:pt x="533400" y="903768"/>
                      <a:pt x="738962" y="863010"/>
                      <a:pt x="738962" y="809847"/>
                    </a:cubicBezTo>
                    <a:cubicBezTo>
                      <a:pt x="738962" y="756684"/>
                      <a:pt x="524540" y="714154"/>
                      <a:pt x="419986" y="650359"/>
                    </a:cubicBezTo>
                    <a:cubicBezTo>
                      <a:pt x="315433" y="586564"/>
                      <a:pt x="173664" y="499731"/>
                      <a:pt x="111641" y="427075"/>
                    </a:cubicBezTo>
                    <a:cubicBezTo>
                      <a:pt x="49618" y="354419"/>
                      <a:pt x="54934" y="279991"/>
                      <a:pt x="47846" y="214424"/>
                    </a:cubicBezTo>
                    <a:cubicBezTo>
                      <a:pt x="40758" y="148857"/>
                      <a:pt x="54934" y="67340"/>
                      <a:pt x="69111" y="33670"/>
                    </a:cubicBezTo>
                    <a:cubicBezTo>
                      <a:pt x="83288" y="0"/>
                      <a:pt x="118729" y="10633"/>
                      <a:pt x="132906" y="12405"/>
                    </a:cubicBezTo>
                    <a:cubicBezTo>
                      <a:pt x="147083" y="14177"/>
                      <a:pt x="182525" y="21265"/>
                      <a:pt x="175437" y="54935"/>
                    </a:cubicBezTo>
                    <a:close/>
                  </a:path>
                </a:pathLst>
              </a:custGeom>
              <a:solidFill>
                <a:srgbClr val="C00000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900000" lon="1499977" rev="0"/>
                </a:camera>
                <a:lightRig rig="threePt" dir="t"/>
              </a:scene3d>
              <a:sp3d>
                <a:bevelT w="25400" h="38100"/>
                <a:bevelB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>
              <a:off x="248092" y="3729190"/>
              <a:ext cx="1800000" cy="71280"/>
              <a:chOff x="2745669" y="6062457"/>
              <a:chExt cx="1439615" cy="205695"/>
            </a:xfrm>
          </p:grpSpPr>
          <p:sp>
            <p:nvSpPr>
              <p:cNvPr id="227" name="Freeform 226"/>
              <p:cNvSpPr/>
              <p:nvPr/>
            </p:nvSpPr>
            <p:spPr bwMode="auto">
              <a:xfrm rot="5400000">
                <a:off x="3010440" y="5799743"/>
                <a:ext cx="203638" cy="733180"/>
              </a:xfrm>
              <a:custGeom>
                <a:avLst/>
                <a:gdLst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832884" h="4446182">
                    <a:moveTo>
                      <a:pt x="175437" y="54935"/>
                    </a:moveTo>
                    <a:cubicBezTo>
                      <a:pt x="168349" y="88605"/>
                      <a:pt x="95692" y="171894"/>
                      <a:pt x="90376" y="214424"/>
                    </a:cubicBezTo>
                    <a:cubicBezTo>
                      <a:pt x="85060" y="256954"/>
                      <a:pt x="104553" y="267587"/>
                      <a:pt x="143539" y="310117"/>
                    </a:cubicBezTo>
                    <a:cubicBezTo>
                      <a:pt x="182525" y="352647"/>
                      <a:pt x="262270" y="427075"/>
                      <a:pt x="324293" y="469605"/>
                    </a:cubicBezTo>
                    <a:cubicBezTo>
                      <a:pt x="386316" y="512135"/>
                      <a:pt x="448340" y="528084"/>
                      <a:pt x="515679" y="565298"/>
                    </a:cubicBezTo>
                    <a:cubicBezTo>
                      <a:pt x="583019" y="602512"/>
                      <a:pt x="680484" y="659219"/>
                      <a:pt x="728330" y="692889"/>
                    </a:cubicBezTo>
                    <a:cubicBezTo>
                      <a:pt x="776176" y="726559"/>
                      <a:pt x="793898" y="733647"/>
                      <a:pt x="802758" y="767317"/>
                    </a:cubicBezTo>
                    <a:cubicBezTo>
                      <a:pt x="811618" y="800987"/>
                      <a:pt x="809846" y="852377"/>
                      <a:pt x="781493" y="894907"/>
                    </a:cubicBezTo>
                    <a:cubicBezTo>
                      <a:pt x="753140" y="937437"/>
                      <a:pt x="719470" y="974651"/>
                      <a:pt x="632637" y="1022498"/>
                    </a:cubicBezTo>
                    <a:cubicBezTo>
                      <a:pt x="545804" y="1070345"/>
                      <a:pt x="354418" y="1128824"/>
                      <a:pt x="260497" y="1181987"/>
                    </a:cubicBezTo>
                    <a:cubicBezTo>
                      <a:pt x="166576" y="1235150"/>
                      <a:pt x="99236" y="1295401"/>
                      <a:pt x="69111" y="1341475"/>
                    </a:cubicBezTo>
                    <a:cubicBezTo>
                      <a:pt x="38986" y="1387549"/>
                      <a:pt x="62023" y="1421219"/>
                      <a:pt x="79744" y="1458433"/>
                    </a:cubicBezTo>
                    <a:cubicBezTo>
                      <a:pt x="97465" y="1495647"/>
                      <a:pt x="111642" y="1525773"/>
                      <a:pt x="175437" y="1564759"/>
                    </a:cubicBezTo>
                    <a:cubicBezTo>
                      <a:pt x="239232" y="1603745"/>
                      <a:pt x="377456" y="1648047"/>
                      <a:pt x="462516" y="1692349"/>
                    </a:cubicBezTo>
                    <a:cubicBezTo>
                      <a:pt x="547576" y="1736651"/>
                      <a:pt x="643269" y="1800447"/>
                      <a:pt x="685799" y="1830573"/>
                    </a:cubicBezTo>
                    <a:cubicBezTo>
                      <a:pt x="728329" y="1860699"/>
                      <a:pt x="701376" y="1797259"/>
                      <a:pt x="717697" y="1873103"/>
                    </a:cubicBezTo>
                    <a:cubicBezTo>
                      <a:pt x="676939" y="1905001"/>
                      <a:pt x="529856" y="1975885"/>
                      <a:pt x="441251" y="2021959"/>
                    </a:cubicBezTo>
                    <a:cubicBezTo>
                      <a:pt x="352646" y="2068033"/>
                      <a:pt x="249864" y="2107019"/>
                      <a:pt x="186069" y="2149549"/>
                    </a:cubicBezTo>
                    <a:cubicBezTo>
                      <a:pt x="122274" y="2192079"/>
                      <a:pt x="81516" y="2216889"/>
                      <a:pt x="58479" y="2277140"/>
                    </a:cubicBezTo>
                    <a:cubicBezTo>
                      <a:pt x="35442" y="2337391"/>
                      <a:pt x="46074" y="2468526"/>
                      <a:pt x="47846" y="2511056"/>
                    </a:cubicBezTo>
                    <a:cubicBezTo>
                      <a:pt x="49618" y="2553586"/>
                      <a:pt x="51390" y="2512828"/>
                      <a:pt x="69111" y="2532321"/>
                    </a:cubicBezTo>
                    <a:cubicBezTo>
                      <a:pt x="86832" y="2551814"/>
                      <a:pt x="97465" y="2596116"/>
                      <a:pt x="154172" y="2628014"/>
                    </a:cubicBezTo>
                    <a:cubicBezTo>
                      <a:pt x="210879" y="2659912"/>
                      <a:pt x="329609" y="2686493"/>
                      <a:pt x="409353" y="2723707"/>
                    </a:cubicBezTo>
                    <a:cubicBezTo>
                      <a:pt x="489097" y="2760921"/>
                      <a:pt x="584791" y="2819400"/>
                      <a:pt x="632637" y="2851298"/>
                    </a:cubicBezTo>
                    <a:cubicBezTo>
                      <a:pt x="680484" y="2883196"/>
                      <a:pt x="721241" y="2883196"/>
                      <a:pt x="696432" y="2915094"/>
                    </a:cubicBezTo>
                    <a:cubicBezTo>
                      <a:pt x="671623" y="2946992"/>
                      <a:pt x="574158" y="2991293"/>
                      <a:pt x="483781" y="3042684"/>
                    </a:cubicBezTo>
                    <a:cubicBezTo>
                      <a:pt x="393404" y="3094075"/>
                      <a:pt x="226828" y="3159643"/>
                      <a:pt x="154172" y="3223438"/>
                    </a:cubicBezTo>
                    <a:cubicBezTo>
                      <a:pt x="81516" y="3287233"/>
                      <a:pt x="60251" y="3361661"/>
                      <a:pt x="47846" y="3425456"/>
                    </a:cubicBezTo>
                    <a:cubicBezTo>
                      <a:pt x="35441" y="3489251"/>
                      <a:pt x="31898" y="3553047"/>
                      <a:pt x="79744" y="3606210"/>
                    </a:cubicBezTo>
                    <a:cubicBezTo>
                      <a:pt x="127590" y="3659373"/>
                      <a:pt x="249865" y="3700131"/>
                      <a:pt x="334925" y="3744433"/>
                    </a:cubicBezTo>
                    <a:cubicBezTo>
                      <a:pt x="419985" y="3788735"/>
                      <a:pt x="528083" y="3833038"/>
                      <a:pt x="590106" y="3872024"/>
                    </a:cubicBezTo>
                    <a:cubicBezTo>
                      <a:pt x="652129" y="3911010"/>
                      <a:pt x="705293" y="3937591"/>
                      <a:pt x="707065" y="3978349"/>
                    </a:cubicBezTo>
                    <a:cubicBezTo>
                      <a:pt x="708837" y="4019107"/>
                      <a:pt x="655674" y="4072271"/>
                      <a:pt x="600739" y="4116573"/>
                    </a:cubicBezTo>
                    <a:cubicBezTo>
                      <a:pt x="545804" y="4160875"/>
                      <a:pt x="446567" y="4201633"/>
                      <a:pt x="377455" y="4244163"/>
                    </a:cubicBezTo>
                    <a:cubicBezTo>
                      <a:pt x="308343" y="4286693"/>
                      <a:pt x="212650" y="4338084"/>
                      <a:pt x="186069" y="4371754"/>
                    </a:cubicBezTo>
                    <a:cubicBezTo>
                      <a:pt x="159488" y="4405424"/>
                      <a:pt x="191386" y="4446182"/>
                      <a:pt x="217967" y="4446182"/>
                    </a:cubicBezTo>
                    <a:cubicBezTo>
                      <a:pt x="244548" y="4446182"/>
                      <a:pt x="274674" y="4408968"/>
                      <a:pt x="345558" y="4371754"/>
                    </a:cubicBezTo>
                    <a:cubicBezTo>
                      <a:pt x="416442" y="4334540"/>
                      <a:pt x="574158" y="4274289"/>
                      <a:pt x="643269" y="4222898"/>
                    </a:cubicBezTo>
                    <a:cubicBezTo>
                      <a:pt x="712380" y="4171507"/>
                      <a:pt x="738962" y="4120117"/>
                      <a:pt x="760227" y="4063410"/>
                    </a:cubicBezTo>
                    <a:cubicBezTo>
                      <a:pt x="781492" y="4006703"/>
                      <a:pt x="799214" y="3932275"/>
                      <a:pt x="770860" y="3882656"/>
                    </a:cubicBezTo>
                    <a:cubicBezTo>
                      <a:pt x="742507" y="3833037"/>
                      <a:pt x="678711" y="3817089"/>
                      <a:pt x="590106" y="3765698"/>
                    </a:cubicBezTo>
                    <a:cubicBezTo>
                      <a:pt x="501501" y="3714307"/>
                      <a:pt x="320748" y="3629247"/>
                      <a:pt x="239232" y="3574312"/>
                    </a:cubicBezTo>
                    <a:cubicBezTo>
                      <a:pt x="157716" y="3519377"/>
                      <a:pt x="85060" y="3489252"/>
                      <a:pt x="101009" y="3436089"/>
                    </a:cubicBezTo>
                    <a:cubicBezTo>
                      <a:pt x="116958" y="3382926"/>
                      <a:pt x="241004" y="3313814"/>
                      <a:pt x="334925" y="3255335"/>
                    </a:cubicBezTo>
                    <a:cubicBezTo>
                      <a:pt x="428846" y="3196856"/>
                      <a:pt x="590106" y="3124200"/>
                      <a:pt x="664534" y="3085214"/>
                    </a:cubicBezTo>
                    <a:cubicBezTo>
                      <a:pt x="738962" y="3046228"/>
                      <a:pt x="762000" y="3065721"/>
                      <a:pt x="781493" y="3021419"/>
                    </a:cubicBezTo>
                    <a:cubicBezTo>
                      <a:pt x="800986" y="2977117"/>
                      <a:pt x="832884" y="2881423"/>
                      <a:pt x="781493" y="2819400"/>
                    </a:cubicBezTo>
                    <a:cubicBezTo>
                      <a:pt x="730102" y="2757377"/>
                      <a:pt x="572385" y="2705987"/>
                      <a:pt x="473148" y="2649280"/>
                    </a:cubicBezTo>
                    <a:cubicBezTo>
                      <a:pt x="373911" y="2592573"/>
                      <a:pt x="246320" y="2523461"/>
                      <a:pt x="186069" y="2479159"/>
                    </a:cubicBezTo>
                    <a:cubicBezTo>
                      <a:pt x="125818" y="2434857"/>
                      <a:pt x="93920" y="2425996"/>
                      <a:pt x="111641" y="2383466"/>
                    </a:cubicBezTo>
                    <a:cubicBezTo>
                      <a:pt x="129362" y="2340936"/>
                      <a:pt x="210879" y="2277140"/>
                      <a:pt x="292395" y="2223977"/>
                    </a:cubicBezTo>
                    <a:cubicBezTo>
                      <a:pt x="373911" y="2170814"/>
                      <a:pt x="520995" y="2108791"/>
                      <a:pt x="600739" y="2064489"/>
                    </a:cubicBezTo>
                    <a:cubicBezTo>
                      <a:pt x="680483" y="2020187"/>
                      <a:pt x="742507" y="2009554"/>
                      <a:pt x="770860" y="1958163"/>
                    </a:cubicBezTo>
                    <a:cubicBezTo>
                      <a:pt x="799214" y="1906772"/>
                      <a:pt x="813390" y="1814624"/>
                      <a:pt x="770860" y="1756145"/>
                    </a:cubicBezTo>
                    <a:cubicBezTo>
                      <a:pt x="728330" y="1697666"/>
                      <a:pt x="607828" y="1658680"/>
                      <a:pt x="515679" y="1607289"/>
                    </a:cubicBezTo>
                    <a:cubicBezTo>
                      <a:pt x="423530" y="1555898"/>
                      <a:pt x="292395" y="1493875"/>
                      <a:pt x="217967" y="1447800"/>
                    </a:cubicBezTo>
                    <a:cubicBezTo>
                      <a:pt x="143539" y="1401726"/>
                      <a:pt x="95692" y="1371600"/>
                      <a:pt x="69111" y="1330842"/>
                    </a:cubicBezTo>
                    <a:cubicBezTo>
                      <a:pt x="42530" y="1290084"/>
                      <a:pt x="0" y="1263503"/>
                      <a:pt x="58479" y="1203252"/>
                    </a:cubicBezTo>
                    <a:cubicBezTo>
                      <a:pt x="116958" y="1143001"/>
                      <a:pt x="306572" y="1034903"/>
                      <a:pt x="419986" y="969335"/>
                    </a:cubicBezTo>
                    <a:cubicBezTo>
                      <a:pt x="533400" y="903768"/>
                      <a:pt x="738962" y="863010"/>
                      <a:pt x="738962" y="809847"/>
                    </a:cubicBezTo>
                    <a:cubicBezTo>
                      <a:pt x="738962" y="756684"/>
                      <a:pt x="524540" y="714154"/>
                      <a:pt x="419986" y="650359"/>
                    </a:cubicBezTo>
                    <a:cubicBezTo>
                      <a:pt x="315433" y="586564"/>
                      <a:pt x="173664" y="499731"/>
                      <a:pt x="111641" y="427075"/>
                    </a:cubicBezTo>
                    <a:cubicBezTo>
                      <a:pt x="49618" y="354419"/>
                      <a:pt x="54934" y="279991"/>
                      <a:pt x="47846" y="214424"/>
                    </a:cubicBezTo>
                    <a:cubicBezTo>
                      <a:pt x="40758" y="148857"/>
                      <a:pt x="54934" y="67340"/>
                      <a:pt x="69111" y="33670"/>
                    </a:cubicBezTo>
                    <a:cubicBezTo>
                      <a:pt x="83288" y="0"/>
                      <a:pt x="118729" y="10633"/>
                      <a:pt x="132906" y="12405"/>
                    </a:cubicBezTo>
                    <a:cubicBezTo>
                      <a:pt x="147083" y="14177"/>
                      <a:pt x="182525" y="21265"/>
                      <a:pt x="175437" y="54935"/>
                    </a:cubicBezTo>
                    <a:close/>
                  </a:path>
                </a:pathLst>
              </a:custGeom>
              <a:solidFill>
                <a:srgbClr val="C00000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900000" lon="1499977" rev="0"/>
                </a:camera>
                <a:lightRig rig="threePt" dir="t"/>
              </a:scene3d>
              <a:sp3d>
                <a:bevelT w="25400" h="38100"/>
                <a:bevelB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28" name="Freeform 227"/>
              <p:cNvSpPr/>
              <p:nvPr/>
            </p:nvSpPr>
            <p:spPr bwMode="auto">
              <a:xfrm rot="5400000">
                <a:off x="3716875" y="5797686"/>
                <a:ext cx="203638" cy="733180"/>
              </a:xfrm>
              <a:custGeom>
                <a:avLst/>
                <a:gdLst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832884" h="4446182">
                    <a:moveTo>
                      <a:pt x="175437" y="54935"/>
                    </a:moveTo>
                    <a:cubicBezTo>
                      <a:pt x="168349" y="88605"/>
                      <a:pt x="95692" y="171894"/>
                      <a:pt x="90376" y="214424"/>
                    </a:cubicBezTo>
                    <a:cubicBezTo>
                      <a:pt x="85060" y="256954"/>
                      <a:pt x="104553" y="267587"/>
                      <a:pt x="143539" y="310117"/>
                    </a:cubicBezTo>
                    <a:cubicBezTo>
                      <a:pt x="182525" y="352647"/>
                      <a:pt x="262270" y="427075"/>
                      <a:pt x="324293" y="469605"/>
                    </a:cubicBezTo>
                    <a:cubicBezTo>
                      <a:pt x="386316" y="512135"/>
                      <a:pt x="448340" y="528084"/>
                      <a:pt x="515679" y="565298"/>
                    </a:cubicBezTo>
                    <a:cubicBezTo>
                      <a:pt x="583019" y="602512"/>
                      <a:pt x="680484" y="659219"/>
                      <a:pt x="728330" y="692889"/>
                    </a:cubicBezTo>
                    <a:cubicBezTo>
                      <a:pt x="776176" y="726559"/>
                      <a:pt x="793898" y="733647"/>
                      <a:pt x="802758" y="767317"/>
                    </a:cubicBezTo>
                    <a:cubicBezTo>
                      <a:pt x="811618" y="800987"/>
                      <a:pt x="809846" y="852377"/>
                      <a:pt x="781493" y="894907"/>
                    </a:cubicBezTo>
                    <a:cubicBezTo>
                      <a:pt x="753140" y="937437"/>
                      <a:pt x="719470" y="974651"/>
                      <a:pt x="632637" y="1022498"/>
                    </a:cubicBezTo>
                    <a:cubicBezTo>
                      <a:pt x="545804" y="1070345"/>
                      <a:pt x="354418" y="1128824"/>
                      <a:pt x="260497" y="1181987"/>
                    </a:cubicBezTo>
                    <a:cubicBezTo>
                      <a:pt x="166576" y="1235150"/>
                      <a:pt x="99236" y="1295401"/>
                      <a:pt x="69111" y="1341475"/>
                    </a:cubicBezTo>
                    <a:cubicBezTo>
                      <a:pt x="38986" y="1387549"/>
                      <a:pt x="62023" y="1421219"/>
                      <a:pt x="79744" y="1458433"/>
                    </a:cubicBezTo>
                    <a:cubicBezTo>
                      <a:pt x="97465" y="1495647"/>
                      <a:pt x="111642" y="1525773"/>
                      <a:pt x="175437" y="1564759"/>
                    </a:cubicBezTo>
                    <a:cubicBezTo>
                      <a:pt x="239232" y="1603745"/>
                      <a:pt x="377456" y="1648047"/>
                      <a:pt x="462516" y="1692349"/>
                    </a:cubicBezTo>
                    <a:cubicBezTo>
                      <a:pt x="547576" y="1736651"/>
                      <a:pt x="643269" y="1800447"/>
                      <a:pt x="685799" y="1830573"/>
                    </a:cubicBezTo>
                    <a:cubicBezTo>
                      <a:pt x="728329" y="1860699"/>
                      <a:pt x="701376" y="1797259"/>
                      <a:pt x="717697" y="1873103"/>
                    </a:cubicBezTo>
                    <a:cubicBezTo>
                      <a:pt x="676939" y="1905001"/>
                      <a:pt x="529856" y="1975885"/>
                      <a:pt x="441251" y="2021959"/>
                    </a:cubicBezTo>
                    <a:cubicBezTo>
                      <a:pt x="352646" y="2068033"/>
                      <a:pt x="249864" y="2107019"/>
                      <a:pt x="186069" y="2149549"/>
                    </a:cubicBezTo>
                    <a:cubicBezTo>
                      <a:pt x="122274" y="2192079"/>
                      <a:pt x="81516" y="2216889"/>
                      <a:pt x="58479" y="2277140"/>
                    </a:cubicBezTo>
                    <a:cubicBezTo>
                      <a:pt x="35442" y="2337391"/>
                      <a:pt x="46074" y="2468526"/>
                      <a:pt x="47846" y="2511056"/>
                    </a:cubicBezTo>
                    <a:cubicBezTo>
                      <a:pt x="49618" y="2553586"/>
                      <a:pt x="51390" y="2512828"/>
                      <a:pt x="69111" y="2532321"/>
                    </a:cubicBezTo>
                    <a:cubicBezTo>
                      <a:pt x="86832" y="2551814"/>
                      <a:pt x="97465" y="2596116"/>
                      <a:pt x="154172" y="2628014"/>
                    </a:cubicBezTo>
                    <a:cubicBezTo>
                      <a:pt x="210879" y="2659912"/>
                      <a:pt x="329609" y="2686493"/>
                      <a:pt x="409353" y="2723707"/>
                    </a:cubicBezTo>
                    <a:cubicBezTo>
                      <a:pt x="489097" y="2760921"/>
                      <a:pt x="584791" y="2819400"/>
                      <a:pt x="632637" y="2851298"/>
                    </a:cubicBezTo>
                    <a:cubicBezTo>
                      <a:pt x="680484" y="2883196"/>
                      <a:pt x="721241" y="2883196"/>
                      <a:pt x="696432" y="2915094"/>
                    </a:cubicBezTo>
                    <a:cubicBezTo>
                      <a:pt x="671623" y="2946992"/>
                      <a:pt x="574158" y="2991293"/>
                      <a:pt x="483781" y="3042684"/>
                    </a:cubicBezTo>
                    <a:cubicBezTo>
                      <a:pt x="393404" y="3094075"/>
                      <a:pt x="226828" y="3159643"/>
                      <a:pt x="154172" y="3223438"/>
                    </a:cubicBezTo>
                    <a:cubicBezTo>
                      <a:pt x="81516" y="3287233"/>
                      <a:pt x="60251" y="3361661"/>
                      <a:pt x="47846" y="3425456"/>
                    </a:cubicBezTo>
                    <a:cubicBezTo>
                      <a:pt x="35441" y="3489251"/>
                      <a:pt x="31898" y="3553047"/>
                      <a:pt x="79744" y="3606210"/>
                    </a:cubicBezTo>
                    <a:cubicBezTo>
                      <a:pt x="127590" y="3659373"/>
                      <a:pt x="249865" y="3700131"/>
                      <a:pt x="334925" y="3744433"/>
                    </a:cubicBezTo>
                    <a:cubicBezTo>
                      <a:pt x="419985" y="3788735"/>
                      <a:pt x="528083" y="3833038"/>
                      <a:pt x="590106" y="3872024"/>
                    </a:cubicBezTo>
                    <a:cubicBezTo>
                      <a:pt x="652129" y="3911010"/>
                      <a:pt x="705293" y="3937591"/>
                      <a:pt x="707065" y="3978349"/>
                    </a:cubicBezTo>
                    <a:cubicBezTo>
                      <a:pt x="708837" y="4019107"/>
                      <a:pt x="655674" y="4072271"/>
                      <a:pt x="600739" y="4116573"/>
                    </a:cubicBezTo>
                    <a:cubicBezTo>
                      <a:pt x="545804" y="4160875"/>
                      <a:pt x="446567" y="4201633"/>
                      <a:pt x="377455" y="4244163"/>
                    </a:cubicBezTo>
                    <a:cubicBezTo>
                      <a:pt x="308343" y="4286693"/>
                      <a:pt x="212650" y="4338084"/>
                      <a:pt x="186069" y="4371754"/>
                    </a:cubicBezTo>
                    <a:cubicBezTo>
                      <a:pt x="159488" y="4405424"/>
                      <a:pt x="191386" y="4446182"/>
                      <a:pt x="217967" y="4446182"/>
                    </a:cubicBezTo>
                    <a:cubicBezTo>
                      <a:pt x="244548" y="4446182"/>
                      <a:pt x="274674" y="4408968"/>
                      <a:pt x="345558" y="4371754"/>
                    </a:cubicBezTo>
                    <a:cubicBezTo>
                      <a:pt x="416442" y="4334540"/>
                      <a:pt x="574158" y="4274289"/>
                      <a:pt x="643269" y="4222898"/>
                    </a:cubicBezTo>
                    <a:cubicBezTo>
                      <a:pt x="712380" y="4171507"/>
                      <a:pt x="738962" y="4120117"/>
                      <a:pt x="760227" y="4063410"/>
                    </a:cubicBezTo>
                    <a:cubicBezTo>
                      <a:pt x="781492" y="4006703"/>
                      <a:pt x="799214" y="3932275"/>
                      <a:pt x="770860" y="3882656"/>
                    </a:cubicBezTo>
                    <a:cubicBezTo>
                      <a:pt x="742507" y="3833037"/>
                      <a:pt x="678711" y="3817089"/>
                      <a:pt x="590106" y="3765698"/>
                    </a:cubicBezTo>
                    <a:cubicBezTo>
                      <a:pt x="501501" y="3714307"/>
                      <a:pt x="320748" y="3629247"/>
                      <a:pt x="239232" y="3574312"/>
                    </a:cubicBezTo>
                    <a:cubicBezTo>
                      <a:pt x="157716" y="3519377"/>
                      <a:pt x="85060" y="3489252"/>
                      <a:pt x="101009" y="3436089"/>
                    </a:cubicBezTo>
                    <a:cubicBezTo>
                      <a:pt x="116958" y="3382926"/>
                      <a:pt x="241004" y="3313814"/>
                      <a:pt x="334925" y="3255335"/>
                    </a:cubicBezTo>
                    <a:cubicBezTo>
                      <a:pt x="428846" y="3196856"/>
                      <a:pt x="590106" y="3124200"/>
                      <a:pt x="664534" y="3085214"/>
                    </a:cubicBezTo>
                    <a:cubicBezTo>
                      <a:pt x="738962" y="3046228"/>
                      <a:pt x="762000" y="3065721"/>
                      <a:pt x="781493" y="3021419"/>
                    </a:cubicBezTo>
                    <a:cubicBezTo>
                      <a:pt x="800986" y="2977117"/>
                      <a:pt x="832884" y="2881423"/>
                      <a:pt x="781493" y="2819400"/>
                    </a:cubicBezTo>
                    <a:cubicBezTo>
                      <a:pt x="730102" y="2757377"/>
                      <a:pt x="572385" y="2705987"/>
                      <a:pt x="473148" y="2649280"/>
                    </a:cubicBezTo>
                    <a:cubicBezTo>
                      <a:pt x="373911" y="2592573"/>
                      <a:pt x="246320" y="2523461"/>
                      <a:pt x="186069" y="2479159"/>
                    </a:cubicBezTo>
                    <a:cubicBezTo>
                      <a:pt x="125818" y="2434857"/>
                      <a:pt x="93920" y="2425996"/>
                      <a:pt x="111641" y="2383466"/>
                    </a:cubicBezTo>
                    <a:cubicBezTo>
                      <a:pt x="129362" y="2340936"/>
                      <a:pt x="210879" y="2277140"/>
                      <a:pt x="292395" y="2223977"/>
                    </a:cubicBezTo>
                    <a:cubicBezTo>
                      <a:pt x="373911" y="2170814"/>
                      <a:pt x="520995" y="2108791"/>
                      <a:pt x="600739" y="2064489"/>
                    </a:cubicBezTo>
                    <a:cubicBezTo>
                      <a:pt x="680483" y="2020187"/>
                      <a:pt x="742507" y="2009554"/>
                      <a:pt x="770860" y="1958163"/>
                    </a:cubicBezTo>
                    <a:cubicBezTo>
                      <a:pt x="799214" y="1906772"/>
                      <a:pt x="813390" y="1814624"/>
                      <a:pt x="770860" y="1756145"/>
                    </a:cubicBezTo>
                    <a:cubicBezTo>
                      <a:pt x="728330" y="1697666"/>
                      <a:pt x="607828" y="1658680"/>
                      <a:pt x="515679" y="1607289"/>
                    </a:cubicBezTo>
                    <a:cubicBezTo>
                      <a:pt x="423530" y="1555898"/>
                      <a:pt x="292395" y="1493875"/>
                      <a:pt x="217967" y="1447800"/>
                    </a:cubicBezTo>
                    <a:cubicBezTo>
                      <a:pt x="143539" y="1401726"/>
                      <a:pt x="95692" y="1371600"/>
                      <a:pt x="69111" y="1330842"/>
                    </a:cubicBezTo>
                    <a:cubicBezTo>
                      <a:pt x="42530" y="1290084"/>
                      <a:pt x="0" y="1263503"/>
                      <a:pt x="58479" y="1203252"/>
                    </a:cubicBezTo>
                    <a:cubicBezTo>
                      <a:pt x="116958" y="1143001"/>
                      <a:pt x="306572" y="1034903"/>
                      <a:pt x="419986" y="969335"/>
                    </a:cubicBezTo>
                    <a:cubicBezTo>
                      <a:pt x="533400" y="903768"/>
                      <a:pt x="738962" y="863010"/>
                      <a:pt x="738962" y="809847"/>
                    </a:cubicBezTo>
                    <a:cubicBezTo>
                      <a:pt x="738962" y="756684"/>
                      <a:pt x="524540" y="714154"/>
                      <a:pt x="419986" y="650359"/>
                    </a:cubicBezTo>
                    <a:cubicBezTo>
                      <a:pt x="315433" y="586564"/>
                      <a:pt x="173664" y="499731"/>
                      <a:pt x="111641" y="427075"/>
                    </a:cubicBezTo>
                    <a:cubicBezTo>
                      <a:pt x="49618" y="354419"/>
                      <a:pt x="54934" y="279991"/>
                      <a:pt x="47846" y="214424"/>
                    </a:cubicBezTo>
                    <a:cubicBezTo>
                      <a:pt x="40758" y="148857"/>
                      <a:pt x="54934" y="67340"/>
                      <a:pt x="69111" y="33670"/>
                    </a:cubicBezTo>
                    <a:cubicBezTo>
                      <a:pt x="83288" y="0"/>
                      <a:pt x="118729" y="10633"/>
                      <a:pt x="132906" y="12405"/>
                    </a:cubicBezTo>
                    <a:cubicBezTo>
                      <a:pt x="147083" y="14177"/>
                      <a:pt x="182525" y="21265"/>
                      <a:pt x="175437" y="54935"/>
                    </a:cubicBezTo>
                    <a:close/>
                  </a:path>
                </a:pathLst>
              </a:custGeom>
              <a:solidFill>
                <a:srgbClr val="C00000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900000" lon="1499977" rev="0"/>
                </a:camera>
                <a:lightRig rig="threePt" dir="t"/>
              </a:scene3d>
              <a:sp3d>
                <a:bevelT w="25400" h="38100"/>
                <a:bevelB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9" name="Group 228"/>
            <p:cNvGrpSpPr/>
            <p:nvPr/>
          </p:nvGrpSpPr>
          <p:grpSpPr>
            <a:xfrm>
              <a:off x="240090" y="4108662"/>
              <a:ext cx="1800000" cy="71280"/>
              <a:chOff x="2745669" y="6062457"/>
              <a:chExt cx="1439615" cy="205695"/>
            </a:xfrm>
          </p:grpSpPr>
          <p:sp>
            <p:nvSpPr>
              <p:cNvPr id="230" name="Freeform 229"/>
              <p:cNvSpPr/>
              <p:nvPr/>
            </p:nvSpPr>
            <p:spPr bwMode="auto">
              <a:xfrm rot="5400000">
                <a:off x="3010440" y="5799743"/>
                <a:ext cx="203638" cy="733180"/>
              </a:xfrm>
              <a:custGeom>
                <a:avLst/>
                <a:gdLst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832884" h="4446182">
                    <a:moveTo>
                      <a:pt x="175437" y="54935"/>
                    </a:moveTo>
                    <a:cubicBezTo>
                      <a:pt x="168349" y="88605"/>
                      <a:pt x="95692" y="171894"/>
                      <a:pt x="90376" y="214424"/>
                    </a:cubicBezTo>
                    <a:cubicBezTo>
                      <a:pt x="85060" y="256954"/>
                      <a:pt x="104553" y="267587"/>
                      <a:pt x="143539" y="310117"/>
                    </a:cubicBezTo>
                    <a:cubicBezTo>
                      <a:pt x="182525" y="352647"/>
                      <a:pt x="262270" y="427075"/>
                      <a:pt x="324293" y="469605"/>
                    </a:cubicBezTo>
                    <a:cubicBezTo>
                      <a:pt x="386316" y="512135"/>
                      <a:pt x="448340" y="528084"/>
                      <a:pt x="515679" y="565298"/>
                    </a:cubicBezTo>
                    <a:cubicBezTo>
                      <a:pt x="583019" y="602512"/>
                      <a:pt x="680484" y="659219"/>
                      <a:pt x="728330" y="692889"/>
                    </a:cubicBezTo>
                    <a:cubicBezTo>
                      <a:pt x="776176" y="726559"/>
                      <a:pt x="793898" y="733647"/>
                      <a:pt x="802758" y="767317"/>
                    </a:cubicBezTo>
                    <a:cubicBezTo>
                      <a:pt x="811618" y="800987"/>
                      <a:pt x="809846" y="852377"/>
                      <a:pt x="781493" y="894907"/>
                    </a:cubicBezTo>
                    <a:cubicBezTo>
                      <a:pt x="753140" y="937437"/>
                      <a:pt x="719470" y="974651"/>
                      <a:pt x="632637" y="1022498"/>
                    </a:cubicBezTo>
                    <a:cubicBezTo>
                      <a:pt x="545804" y="1070345"/>
                      <a:pt x="354418" y="1128824"/>
                      <a:pt x="260497" y="1181987"/>
                    </a:cubicBezTo>
                    <a:cubicBezTo>
                      <a:pt x="166576" y="1235150"/>
                      <a:pt x="99236" y="1295401"/>
                      <a:pt x="69111" y="1341475"/>
                    </a:cubicBezTo>
                    <a:cubicBezTo>
                      <a:pt x="38986" y="1387549"/>
                      <a:pt x="62023" y="1421219"/>
                      <a:pt x="79744" y="1458433"/>
                    </a:cubicBezTo>
                    <a:cubicBezTo>
                      <a:pt x="97465" y="1495647"/>
                      <a:pt x="111642" y="1525773"/>
                      <a:pt x="175437" y="1564759"/>
                    </a:cubicBezTo>
                    <a:cubicBezTo>
                      <a:pt x="239232" y="1603745"/>
                      <a:pt x="377456" y="1648047"/>
                      <a:pt x="462516" y="1692349"/>
                    </a:cubicBezTo>
                    <a:cubicBezTo>
                      <a:pt x="547576" y="1736651"/>
                      <a:pt x="643269" y="1800447"/>
                      <a:pt x="685799" y="1830573"/>
                    </a:cubicBezTo>
                    <a:cubicBezTo>
                      <a:pt x="728329" y="1860699"/>
                      <a:pt x="701376" y="1797259"/>
                      <a:pt x="717697" y="1873103"/>
                    </a:cubicBezTo>
                    <a:cubicBezTo>
                      <a:pt x="676939" y="1905001"/>
                      <a:pt x="529856" y="1975885"/>
                      <a:pt x="441251" y="2021959"/>
                    </a:cubicBezTo>
                    <a:cubicBezTo>
                      <a:pt x="352646" y="2068033"/>
                      <a:pt x="249864" y="2107019"/>
                      <a:pt x="186069" y="2149549"/>
                    </a:cubicBezTo>
                    <a:cubicBezTo>
                      <a:pt x="122274" y="2192079"/>
                      <a:pt x="81516" y="2216889"/>
                      <a:pt x="58479" y="2277140"/>
                    </a:cubicBezTo>
                    <a:cubicBezTo>
                      <a:pt x="35442" y="2337391"/>
                      <a:pt x="46074" y="2468526"/>
                      <a:pt x="47846" y="2511056"/>
                    </a:cubicBezTo>
                    <a:cubicBezTo>
                      <a:pt x="49618" y="2553586"/>
                      <a:pt x="51390" y="2512828"/>
                      <a:pt x="69111" y="2532321"/>
                    </a:cubicBezTo>
                    <a:cubicBezTo>
                      <a:pt x="86832" y="2551814"/>
                      <a:pt x="97465" y="2596116"/>
                      <a:pt x="154172" y="2628014"/>
                    </a:cubicBezTo>
                    <a:cubicBezTo>
                      <a:pt x="210879" y="2659912"/>
                      <a:pt x="329609" y="2686493"/>
                      <a:pt x="409353" y="2723707"/>
                    </a:cubicBezTo>
                    <a:cubicBezTo>
                      <a:pt x="489097" y="2760921"/>
                      <a:pt x="584791" y="2819400"/>
                      <a:pt x="632637" y="2851298"/>
                    </a:cubicBezTo>
                    <a:cubicBezTo>
                      <a:pt x="680484" y="2883196"/>
                      <a:pt x="721241" y="2883196"/>
                      <a:pt x="696432" y="2915094"/>
                    </a:cubicBezTo>
                    <a:cubicBezTo>
                      <a:pt x="671623" y="2946992"/>
                      <a:pt x="574158" y="2991293"/>
                      <a:pt x="483781" y="3042684"/>
                    </a:cubicBezTo>
                    <a:cubicBezTo>
                      <a:pt x="393404" y="3094075"/>
                      <a:pt x="226828" y="3159643"/>
                      <a:pt x="154172" y="3223438"/>
                    </a:cubicBezTo>
                    <a:cubicBezTo>
                      <a:pt x="81516" y="3287233"/>
                      <a:pt x="60251" y="3361661"/>
                      <a:pt x="47846" y="3425456"/>
                    </a:cubicBezTo>
                    <a:cubicBezTo>
                      <a:pt x="35441" y="3489251"/>
                      <a:pt x="31898" y="3553047"/>
                      <a:pt x="79744" y="3606210"/>
                    </a:cubicBezTo>
                    <a:cubicBezTo>
                      <a:pt x="127590" y="3659373"/>
                      <a:pt x="249865" y="3700131"/>
                      <a:pt x="334925" y="3744433"/>
                    </a:cubicBezTo>
                    <a:cubicBezTo>
                      <a:pt x="419985" y="3788735"/>
                      <a:pt x="528083" y="3833038"/>
                      <a:pt x="590106" y="3872024"/>
                    </a:cubicBezTo>
                    <a:cubicBezTo>
                      <a:pt x="652129" y="3911010"/>
                      <a:pt x="705293" y="3937591"/>
                      <a:pt x="707065" y="3978349"/>
                    </a:cubicBezTo>
                    <a:cubicBezTo>
                      <a:pt x="708837" y="4019107"/>
                      <a:pt x="655674" y="4072271"/>
                      <a:pt x="600739" y="4116573"/>
                    </a:cubicBezTo>
                    <a:cubicBezTo>
                      <a:pt x="545804" y="4160875"/>
                      <a:pt x="446567" y="4201633"/>
                      <a:pt x="377455" y="4244163"/>
                    </a:cubicBezTo>
                    <a:cubicBezTo>
                      <a:pt x="308343" y="4286693"/>
                      <a:pt x="212650" y="4338084"/>
                      <a:pt x="186069" y="4371754"/>
                    </a:cubicBezTo>
                    <a:cubicBezTo>
                      <a:pt x="159488" y="4405424"/>
                      <a:pt x="191386" y="4446182"/>
                      <a:pt x="217967" y="4446182"/>
                    </a:cubicBezTo>
                    <a:cubicBezTo>
                      <a:pt x="244548" y="4446182"/>
                      <a:pt x="274674" y="4408968"/>
                      <a:pt x="345558" y="4371754"/>
                    </a:cubicBezTo>
                    <a:cubicBezTo>
                      <a:pt x="416442" y="4334540"/>
                      <a:pt x="574158" y="4274289"/>
                      <a:pt x="643269" y="4222898"/>
                    </a:cubicBezTo>
                    <a:cubicBezTo>
                      <a:pt x="712380" y="4171507"/>
                      <a:pt x="738962" y="4120117"/>
                      <a:pt x="760227" y="4063410"/>
                    </a:cubicBezTo>
                    <a:cubicBezTo>
                      <a:pt x="781492" y="4006703"/>
                      <a:pt x="799214" y="3932275"/>
                      <a:pt x="770860" y="3882656"/>
                    </a:cubicBezTo>
                    <a:cubicBezTo>
                      <a:pt x="742507" y="3833037"/>
                      <a:pt x="678711" y="3817089"/>
                      <a:pt x="590106" y="3765698"/>
                    </a:cubicBezTo>
                    <a:cubicBezTo>
                      <a:pt x="501501" y="3714307"/>
                      <a:pt x="320748" y="3629247"/>
                      <a:pt x="239232" y="3574312"/>
                    </a:cubicBezTo>
                    <a:cubicBezTo>
                      <a:pt x="157716" y="3519377"/>
                      <a:pt x="85060" y="3489252"/>
                      <a:pt x="101009" y="3436089"/>
                    </a:cubicBezTo>
                    <a:cubicBezTo>
                      <a:pt x="116958" y="3382926"/>
                      <a:pt x="241004" y="3313814"/>
                      <a:pt x="334925" y="3255335"/>
                    </a:cubicBezTo>
                    <a:cubicBezTo>
                      <a:pt x="428846" y="3196856"/>
                      <a:pt x="590106" y="3124200"/>
                      <a:pt x="664534" y="3085214"/>
                    </a:cubicBezTo>
                    <a:cubicBezTo>
                      <a:pt x="738962" y="3046228"/>
                      <a:pt x="762000" y="3065721"/>
                      <a:pt x="781493" y="3021419"/>
                    </a:cubicBezTo>
                    <a:cubicBezTo>
                      <a:pt x="800986" y="2977117"/>
                      <a:pt x="832884" y="2881423"/>
                      <a:pt x="781493" y="2819400"/>
                    </a:cubicBezTo>
                    <a:cubicBezTo>
                      <a:pt x="730102" y="2757377"/>
                      <a:pt x="572385" y="2705987"/>
                      <a:pt x="473148" y="2649280"/>
                    </a:cubicBezTo>
                    <a:cubicBezTo>
                      <a:pt x="373911" y="2592573"/>
                      <a:pt x="246320" y="2523461"/>
                      <a:pt x="186069" y="2479159"/>
                    </a:cubicBezTo>
                    <a:cubicBezTo>
                      <a:pt x="125818" y="2434857"/>
                      <a:pt x="93920" y="2425996"/>
                      <a:pt x="111641" y="2383466"/>
                    </a:cubicBezTo>
                    <a:cubicBezTo>
                      <a:pt x="129362" y="2340936"/>
                      <a:pt x="210879" y="2277140"/>
                      <a:pt x="292395" y="2223977"/>
                    </a:cubicBezTo>
                    <a:cubicBezTo>
                      <a:pt x="373911" y="2170814"/>
                      <a:pt x="520995" y="2108791"/>
                      <a:pt x="600739" y="2064489"/>
                    </a:cubicBezTo>
                    <a:cubicBezTo>
                      <a:pt x="680483" y="2020187"/>
                      <a:pt x="742507" y="2009554"/>
                      <a:pt x="770860" y="1958163"/>
                    </a:cubicBezTo>
                    <a:cubicBezTo>
                      <a:pt x="799214" y="1906772"/>
                      <a:pt x="813390" y="1814624"/>
                      <a:pt x="770860" y="1756145"/>
                    </a:cubicBezTo>
                    <a:cubicBezTo>
                      <a:pt x="728330" y="1697666"/>
                      <a:pt x="607828" y="1658680"/>
                      <a:pt x="515679" y="1607289"/>
                    </a:cubicBezTo>
                    <a:cubicBezTo>
                      <a:pt x="423530" y="1555898"/>
                      <a:pt x="292395" y="1493875"/>
                      <a:pt x="217967" y="1447800"/>
                    </a:cubicBezTo>
                    <a:cubicBezTo>
                      <a:pt x="143539" y="1401726"/>
                      <a:pt x="95692" y="1371600"/>
                      <a:pt x="69111" y="1330842"/>
                    </a:cubicBezTo>
                    <a:cubicBezTo>
                      <a:pt x="42530" y="1290084"/>
                      <a:pt x="0" y="1263503"/>
                      <a:pt x="58479" y="1203252"/>
                    </a:cubicBezTo>
                    <a:cubicBezTo>
                      <a:pt x="116958" y="1143001"/>
                      <a:pt x="306572" y="1034903"/>
                      <a:pt x="419986" y="969335"/>
                    </a:cubicBezTo>
                    <a:cubicBezTo>
                      <a:pt x="533400" y="903768"/>
                      <a:pt x="738962" y="863010"/>
                      <a:pt x="738962" y="809847"/>
                    </a:cubicBezTo>
                    <a:cubicBezTo>
                      <a:pt x="738962" y="756684"/>
                      <a:pt x="524540" y="714154"/>
                      <a:pt x="419986" y="650359"/>
                    </a:cubicBezTo>
                    <a:cubicBezTo>
                      <a:pt x="315433" y="586564"/>
                      <a:pt x="173664" y="499731"/>
                      <a:pt x="111641" y="427075"/>
                    </a:cubicBezTo>
                    <a:cubicBezTo>
                      <a:pt x="49618" y="354419"/>
                      <a:pt x="54934" y="279991"/>
                      <a:pt x="47846" y="214424"/>
                    </a:cubicBezTo>
                    <a:cubicBezTo>
                      <a:pt x="40758" y="148857"/>
                      <a:pt x="54934" y="67340"/>
                      <a:pt x="69111" y="33670"/>
                    </a:cubicBezTo>
                    <a:cubicBezTo>
                      <a:pt x="83288" y="0"/>
                      <a:pt x="118729" y="10633"/>
                      <a:pt x="132906" y="12405"/>
                    </a:cubicBezTo>
                    <a:cubicBezTo>
                      <a:pt x="147083" y="14177"/>
                      <a:pt x="182525" y="21265"/>
                      <a:pt x="175437" y="54935"/>
                    </a:cubicBezTo>
                    <a:close/>
                  </a:path>
                </a:pathLst>
              </a:custGeom>
              <a:solidFill>
                <a:srgbClr val="C00000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900000" lon="1499977" rev="0"/>
                </a:camera>
                <a:lightRig rig="threePt" dir="t"/>
              </a:scene3d>
              <a:sp3d>
                <a:bevelT w="25400" h="38100"/>
                <a:bevelB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1" name="Freeform 230"/>
              <p:cNvSpPr/>
              <p:nvPr/>
            </p:nvSpPr>
            <p:spPr bwMode="auto">
              <a:xfrm rot="5400000">
                <a:off x="3716875" y="5797686"/>
                <a:ext cx="203638" cy="733180"/>
              </a:xfrm>
              <a:custGeom>
                <a:avLst/>
                <a:gdLst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832884" h="4446182">
                    <a:moveTo>
                      <a:pt x="175437" y="54935"/>
                    </a:moveTo>
                    <a:cubicBezTo>
                      <a:pt x="168349" y="88605"/>
                      <a:pt x="95692" y="171894"/>
                      <a:pt x="90376" y="214424"/>
                    </a:cubicBezTo>
                    <a:cubicBezTo>
                      <a:pt x="85060" y="256954"/>
                      <a:pt x="104553" y="267587"/>
                      <a:pt x="143539" y="310117"/>
                    </a:cubicBezTo>
                    <a:cubicBezTo>
                      <a:pt x="182525" y="352647"/>
                      <a:pt x="262270" y="427075"/>
                      <a:pt x="324293" y="469605"/>
                    </a:cubicBezTo>
                    <a:cubicBezTo>
                      <a:pt x="386316" y="512135"/>
                      <a:pt x="448340" y="528084"/>
                      <a:pt x="515679" y="565298"/>
                    </a:cubicBezTo>
                    <a:cubicBezTo>
                      <a:pt x="583019" y="602512"/>
                      <a:pt x="680484" y="659219"/>
                      <a:pt x="728330" y="692889"/>
                    </a:cubicBezTo>
                    <a:cubicBezTo>
                      <a:pt x="776176" y="726559"/>
                      <a:pt x="793898" y="733647"/>
                      <a:pt x="802758" y="767317"/>
                    </a:cubicBezTo>
                    <a:cubicBezTo>
                      <a:pt x="811618" y="800987"/>
                      <a:pt x="809846" y="852377"/>
                      <a:pt x="781493" y="894907"/>
                    </a:cubicBezTo>
                    <a:cubicBezTo>
                      <a:pt x="753140" y="937437"/>
                      <a:pt x="719470" y="974651"/>
                      <a:pt x="632637" y="1022498"/>
                    </a:cubicBezTo>
                    <a:cubicBezTo>
                      <a:pt x="545804" y="1070345"/>
                      <a:pt x="354418" y="1128824"/>
                      <a:pt x="260497" y="1181987"/>
                    </a:cubicBezTo>
                    <a:cubicBezTo>
                      <a:pt x="166576" y="1235150"/>
                      <a:pt x="99236" y="1295401"/>
                      <a:pt x="69111" y="1341475"/>
                    </a:cubicBezTo>
                    <a:cubicBezTo>
                      <a:pt x="38986" y="1387549"/>
                      <a:pt x="62023" y="1421219"/>
                      <a:pt x="79744" y="1458433"/>
                    </a:cubicBezTo>
                    <a:cubicBezTo>
                      <a:pt x="97465" y="1495647"/>
                      <a:pt x="111642" y="1525773"/>
                      <a:pt x="175437" y="1564759"/>
                    </a:cubicBezTo>
                    <a:cubicBezTo>
                      <a:pt x="239232" y="1603745"/>
                      <a:pt x="377456" y="1648047"/>
                      <a:pt x="462516" y="1692349"/>
                    </a:cubicBezTo>
                    <a:cubicBezTo>
                      <a:pt x="547576" y="1736651"/>
                      <a:pt x="643269" y="1800447"/>
                      <a:pt x="685799" y="1830573"/>
                    </a:cubicBezTo>
                    <a:cubicBezTo>
                      <a:pt x="728329" y="1860699"/>
                      <a:pt x="701376" y="1797259"/>
                      <a:pt x="717697" y="1873103"/>
                    </a:cubicBezTo>
                    <a:cubicBezTo>
                      <a:pt x="676939" y="1905001"/>
                      <a:pt x="529856" y="1975885"/>
                      <a:pt x="441251" y="2021959"/>
                    </a:cubicBezTo>
                    <a:cubicBezTo>
                      <a:pt x="352646" y="2068033"/>
                      <a:pt x="249864" y="2107019"/>
                      <a:pt x="186069" y="2149549"/>
                    </a:cubicBezTo>
                    <a:cubicBezTo>
                      <a:pt x="122274" y="2192079"/>
                      <a:pt x="81516" y="2216889"/>
                      <a:pt x="58479" y="2277140"/>
                    </a:cubicBezTo>
                    <a:cubicBezTo>
                      <a:pt x="35442" y="2337391"/>
                      <a:pt x="46074" y="2468526"/>
                      <a:pt x="47846" y="2511056"/>
                    </a:cubicBezTo>
                    <a:cubicBezTo>
                      <a:pt x="49618" y="2553586"/>
                      <a:pt x="51390" y="2512828"/>
                      <a:pt x="69111" y="2532321"/>
                    </a:cubicBezTo>
                    <a:cubicBezTo>
                      <a:pt x="86832" y="2551814"/>
                      <a:pt x="97465" y="2596116"/>
                      <a:pt x="154172" y="2628014"/>
                    </a:cubicBezTo>
                    <a:cubicBezTo>
                      <a:pt x="210879" y="2659912"/>
                      <a:pt x="329609" y="2686493"/>
                      <a:pt x="409353" y="2723707"/>
                    </a:cubicBezTo>
                    <a:cubicBezTo>
                      <a:pt x="489097" y="2760921"/>
                      <a:pt x="584791" y="2819400"/>
                      <a:pt x="632637" y="2851298"/>
                    </a:cubicBezTo>
                    <a:cubicBezTo>
                      <a:pt x="680484" y="2883196"/>
                      <a:pt x="721241" y="2883196"/>
                      <a:pt x="696432" y="2915094"/>
                    </a:cubicBezTo>
                    <a:cubicBezTo>
                      <a:pt x="671623" y="2946992"/>
                      <a:pt x="574158" y="2991293"/>
                      <a:pt x="483781" y="3042684"/>
                    </a:cubicBezTo>
                    <a:cubicBezTo>
                      <a:pt x="393404" y="3094075"/>
                      <a:pt x="226828" y="3159643"/>
                      <a:pt x="154172" y="3223438"/>
                    </a:cubicBezTo>
                    <a:cubicBezTo>
                      <a:pt x="81516" y="3287233"/>
                      <a:pt x="60251" y="3361661"/>
                      <a:pt x="47846" y="3425456"/>
                    </a:cubicBezTo>
                    <a:cubicBezTo>
                      <a:pt x="35441" y="3489251"/>
                      <a:pt x="31898" y="3553047"/>
                      <a:pt x="79744" y="3606210"/>
                    </a:cubicBezTo>
                    <a:cubicBezTo>
                      <a:pt x="127590" y="3659373"/>
                      <a:pt x="249865" y="3700131"/>
                      <a:pt x="334925" y="3744433"/>
                    </a:cubicBezTo>
                    <a:cubicBezTo>
                      <a:pt x="419985" y="3788735"/>
                      <a:pt x="528083" y="3833038"/>
                      <a:pt x="590106" y="3872024"/>
                    </a:cubicBezTo>
                    <a:cubicBezTo>
                      <a:pt x="652129" y="3911010"/>
                      <a:pt x="705293" y="3937591"/>
                      <a:pt x="707065" y="3978349"/>
                    </a:cubicBezTo>
                    <a:cubicBezTo>
                      <a:pt x="708837" y="4019107"/>
                      <a:pt x="655674" y="4072271"/>
                      <a:pt x="600739" y="4116573"/>
                    </a:cubicBezTo>
                    <a:cubicBezTo>
                      <a:pt x="545804" y="4160875"/>
                      <a:pt x="446567" y="4201633"/>
                      <a:pt x="377455" y="4244163"/>
                    </a:cubicBezTo>
                    <a:cubicBezTo>
                      <a:pt x="308343" y="4286693"/>
                      <a:pt x="212650" y="4338084"/>
                      <a:pt x="186069" y="4371754"/>
                    </a:cubicBezTo>
                    <a:cubicBezTo>
                      <a:pt x="159488" y="4405424"/>
                      <a:pt x="191386" y="4446182"/>
                      <a:pt x="217967" y="4446182"/>
                    </a:cubicBezTo>
                    <a:cubicBezTo>
                      <a:pt x="244548" y="4446182"/>
                      <a:pt x="274674" y="4408968"/>
                      <a:pt x="345558" y="4371754"/>
                    </a:cubicBezTo>
                    <a:cubicBezTo>
                      <a:pt x="416442" y="4334540"/>
                      <a:pt x="574158" y="4274289"/>
                      <a:pt x="643269" y="4222898"/>
                    </a:cubicBezTo>
                    <a:cubicBezTo>
                      <a:pt x="712380" y="4171507"/>
                      <a:pt x="738962" y="4120117"/>
                      <a:pt x="760227" y="4063410"/>
                    </a:cubicBezTo>
                    <a:cubicBezTo>
                      <a:pt x="781492" y="4006703"/>
                      <a:pt x="799214" y="3932275"/>
                      <a:pt x="770860" y="3882656"/>
                    </a:cubicBezTo>
                    <a:cubicBezTo>
                      <a:pt x="742507" y="3833037"/>
                      <a:pt x="678711" y="3817089"/>
                      <a:pt x="590106" y="3765698"/>
                    </a:cubicBezTo>
                    <a:cubicBezTo>
                      <a:pt x="501501" y="3714307"/>
                      <a:pt x="320748" y="3629247"/>
                      <a:pt x="239232" y="3574312"/>
                    </a:cubicBezTo>
                    <a:cubicBezTo>
                      <a:pt x="157716" y="3519377"/>
                      <a:pt x="85060" y="3489252"/>
                      <a:pt x="101009" y="3436089"/>
                    </a:cubicBezTo>
                    <a:cubicBezTo>
                      <a:pt x="116958" y="3382926"/>
                      <a:pt x="241004" y="3313814"/>
                      <a:pt x="334925" y="3255335"/>
                    </a:cubicBezTo>
                    <a:cubicBezTo>
                      <a:pt x="428846" y="3196856"/>
                      <a:pt x="590106" y="3124200"/>
                      <a:pt x="664534" y="3085214"/>
                    </a:cubicBezTo>
                    <a:cubicBezTo>
                      <a:pt x="738962" y="3046228"/>
                      <a:pt x="762000" y="3065721"/>
                      <a:pt x="781493" y="3021419"/>
                    </a:cubicBezTo>
                    <a:cubicBezTo>
                      <a:pt x="800986" y="2977117"/>
                      <a:pt x="832884" y="2881423"/>
                      <a:pt x="781493" y="2819400"/>
                    </a:cubicBezTo>
                    <a:cubicBezTo>
                      <a:pt x="730102" y="2757377"/>
                      <a:pt x="572385" y="2705987"/>
                      <a:pt x="473148" y="2649280"/>
                    </a:cubicBezTo>
                    <a:cubicBezTo>
                      <a:pt x="373911" y="2592573"/>
                      <a:pt x="246320" y="2523461"/>
                      <a:pt x="186069" y="2479159"/>
                    </a:cubicBezTo>
                    <a:cubicBezTo>
                      <a:pt x="125818" y="2434857"/>
                      <a:pt x="93920" y="2425996"/>
                      <a:pt x="111641" y="2383466"/>
                    </a:cubicBezTo>
                    <a:cubicBezTo>
                      <a:pt x="129362" y="2340936"/>
                      <a:pt x="210879" y="2277140"/>
                      <a:pt x="292395" y="2223977"/>
                    </a:cubicBezTo>
                    <a:cubicBezTo>
                      <a:pt x="373911" y="2170814"/>
                      <a:pt x="520995" y="2108791"/>
                      <a:pt x="600739" y="2064489"/>
                    </a:cubicBezTo>
                    <a:cubicBezTo>
                      <a:pt x="680483" y="2020187"/>
                      <a:pt x="742507" y="2009554"/>
                      <a:pt x="770860" y="1958163"/>
                    </a:cubicBezTo>
                    <a:cubicBezTo>
                      <a:pt x="799214" y="1906772"/>
                      <a:pt x="813390" y="1814624"/>
                      <a:pt x="770860" y="1756145"/>
                    </a:cubicBezTo>
                    <a:cubicBezTo>
                      <a:pt x="728330" y="1697666"/>
                      <a:pt x="607828" y="1658680"/>
                      <a:pt x="515679" y="1607289"/>
                    </a:cubicBezTo>
                    <a:cubicBezTo>
                      <a:pt x="423530" y="1555898"/>
                      <a:pt x="292395" y="1493875"/>
                      <a:pt x="217967" y="1447800"/>
                    </a:cubicBezTo>
                    <a:cubicBezTo>
                      <a:pt x="143539" y="1401726"/>
                      <a:pt x="95692" y="1371600"/>
                      <a:pt x="69111" y="1330842"/>
                    </a:cubicBezTo>
                    <a:cubicBezTo>
                      <a:pt x="42530" y="1290084"/>
                      <a:pt x="0" y="1263503"/>
                      <a:pt x="58479" y="1203252"/>
                    </a:cubicBezTo>
                    <a:cubicBezTo>
                      <a:pt x="116958" y="1143001"/>
                      <a:pt x="306572" y="1034903"/>
                      <a:pt x="419986" y="969335"/>
                    </a:cubicBezTo>
                    <a:cubicBezTo>
                      <a:pt x="533400" y="903768"/>
                      <a:pt x="738962" y="863010"/>
                      <a:pt x="738962" y="809847"/>
                    </a:cubicBezTo>
                    <a:cubicBezTo>
                      <a:pt x="738962" y="756684"/>
                      <a:pt x="524540" y="714154"/>
                      <a:pt x="419986" y="650359"/>
                    </a:cubicBezTo>
                    <a:cubicBezTo>
                      <a:pt x="315433" y="586564"/>
                      <a:pt x="173664" y="499731"/>
                      <a:pt x="111641" y="427075"/>
                    </a:cubicBezTo>
                    <a:cubicBezTo>
                      <a:pt x="49618" y="354419"/>
                      <a:pt x="54934" y="279991"/>
                      <a:pt x="47846" y="214424"/>
                    </a:cubicBezTo>
                    <a:cubicBezTo>
                      <a:pt x="40758" y="148857"/>
                      <a:pt x="54934" y="67340"/>
                      <a:pt x="69111" y="33670"/>
                    </a:cubicBezTo>
                    <a:cubicBezTo>
                      <a:pt x="83288" y="0"/>
                      <a:pt x="118729" y="10633"/>
                      <a:pt x="132906" y="12405"/>
                    </a:cubicBezTo>
                    <a:cubicBezTo>
                      <a:pt x="147083" y="14177"/>
                      <a:pt x="182525" y="21265"/>
                      <a:pt x="175437" y="54935"/>
                    </a:cubicBezTo>
                    <a:close/>
                  </a:path>
                </a:pathLst>
              </a:custGeom>
              <a:solidFill>
                <a:srgbClr val="C00000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900000" lon="1499977" rev="0"/>
                </a:camera>
                <a:lightRig rig="threePt" dir="t"/>
              </a:scene3d>
              <a:sp3d>
                <a:bevelT w="25400" h="38100"/>
                <a:bevelB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32" name="Group 231"/>
            <p:cNvGrpSpPr/>
            <p:nvPr/>
          </p:nvGrpSpPr>
          <p:grpSpPr>
            <a:xfrm>
              <a:off x="240090" y="5071054"/>
              <a:ext cx="1800000" cy="71280"/>
              <a:chOff x="2745669" y="6062457"/>
              <a:chExt cx="1439615" cy="205695"/>
            </a:xfrm>
          </p:grpSpPr>
          <p:sp>
            <p:nvSpPr>
              <p:cNvPr id="233" name="Freeform 232"/>
              <p:cNvSpPr/>
              <p:nvPr/>
            </p:nvSpPr>
            <p:spPr bwMode="auto">
              <a:xfrm rot="5400000">
                <a:off x="3010440" y="5799743"/>
                <a:ext cx="203638" cy="733180"/>
              </a:xfrm>
              <a:custGeom>
                <a:avLst/>
                <a:gdLst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832884" h="4446182">
                    <a:moveTo>
                      <a:pt x="175437" y="54935"/>
                    </a:moveTo>
                    <a:cubicBezTo>
                      <a:pt x="168349" y="88605"/>
                      <a:pt x="95692" y="171894"/>
                      <a:pt x="90376" y="214424"/>
                    </a:cubicBezTo>
                    <a:cubicBezTo>
                      <a:pt x="85060" y="256954"/>
                      <a:pt x="104553" y="267587"/>
                      <a:pt x="143539" y="310117"/>
                    </a:cubicBezTo>
                    <a:cubicBezTo>
                      <a:pt x="182525" y="352647"/>
                      <a:pt x="262270" y="427075"/>
                      <a:pt x="324293" y="469605"/>
                    </a:cubicBezTo>
                    <a:cubicBezTo>
                      <a:pt x="386316" y="512135"/>
                      <a:pt x="448340" y="528084"/>
                      <a:pt x="515679" y="565298"/>
                    </a:cubicBezTo>
                    <a:cubicBezTo>
                      <a:pt x="583019" y="602512"/>
                      <a:pt x="680484" y="659219"/>
                      <a:pt x="728330" y="692889"/>
                    </a:cubicBezTo>
                    <a:cubicBezTo>
                      <a:pt x="776176" y="726559"/>
                      <a:pt x="793898" y="733647"/>
                      <a:pt x="802758" y="767317"/>
                    </a:cubicBezTo>
                    <a:cubicBezTo>
                      <a:pt x="811618" y="800987"/>
                      <a:pt x="809846" y="852377"/>
                      <a:pt x="781493" y="894907"/>
                    </a:cubicBezTo>
                    <a:cubicBezTo>
                      <a:pt x="753140" y="937437"/>
                      <a:pt x="719470" y="974651"/>
                      <a:pt x="632637" y="1022498"/>
                    </a:cubicBezTo>
                    <a:cubicBezTo>
                      <a:pt x="545804" y="1070345"/>
                      <a:pt x="354418" y="1128824"/>
                      <a:pt x="260497" y="1181987"/>
                    </a:cubicBezTo>
                    <a:cubicBezTo>
                      <a:pt x="166576" y="1235150"/>
                      <a:pt x="99236" y="1295401"/>
                      <a:pt x="69111" y="1341475"/>
                    </a:cubicBezTo>
                    <a:cubicBezTo>
                      <a:pt x="38986" y="1387549"/>
                      <a:pt x="62023" y="1421219"/>
                      <a:pt x="79744" y="1458433"/>
                    </a:cubicBezTo>
                    <a:cubicBezTo>
                      <a:pt x="97465" y="1495647"/>
                      <a:pt x="111642" y="1525773"/>
                      <a:pt x="175437" y="1564759"/>
                    </a:cubicBezTo>
                    <a:cubicBezTo>
                      <a:pt x="239232" y="1603745"/>
                      <a:pt x="377456" y="1648047"/>
                      <a:pt x="462516" y="1692349"/>
                    </a:cubicBezTo>
                    <a:cubicBezTo>
                      <a:pt x="547576" y="1736651"/>
                      <a:pt x="643269" y="1800447"/>
                      <a:pt x="685799" y="1830573"/>
                    </a:cubicBezTo>
                    <a:cubicBezTo>
                      <a:pt x="728329" y="1860699"/>
                      <a:pt x="701376" y="1797259"/>
                      <a:pt x="717697" y="1873103"/>
                    </a:cubicBezTo>
                    <a:cubicBezTo>
                      <a:pt x="676939" y="1905001"/>
                      <a:pt x="529856" y="1975885"/>
                      <a:pt x="441251" y="2021959"/>
                    </a:cubicBezTo>
                    <a:cubicBezTo>
                      <a:pt x="352646" y="2068033"/>
                      <a:pt x="249864" y="2107019"/>
                      <a:pt x="186069" y="2149549"/>
                    </a:cubicBezTo>
                    <a:cubicBezTo>
                      <a:pt x="122274" y="2192079"/>
                      <a:pt x="81516" y="2216889"/>
                      <a:pt x="58479" y="2277140"/>
                    </a:cubicBezTo>
                    <a:cubicBezTo>
                      <a:pt x="35442" y="2337391"/>
                      <a:pt x="46074" y="2468526"/>
                      <a:pt x="47846" y="2511056"/>
                    </a:cubicBezTo>
                    <a:cubicBezTo>
                      <a:pt x="49618" y="2553586"/>
                      <a:pt x="51390" y="2512828"/>
                      <a:pt x="69111" y="2532321"/>
                    </a:cubicBezTo>
                    <a:cubicBezTo>
                      <a:pt x="86832" y="2551814"/>
                      <a:pt x="97465" y="2596116"/>
                      <a:pt x="154172" y="2628014"/>
                    </a:cubicBezTo>
                    <a:cubicBezTo>
                      <a:pt x="210879" y="2659912"/>
                      <a:pt x="329609" y="2686493"/>
                      <a:pt x="409353" y="2723707"/>
                    </a:cubicBezTo>
                    <a:cubicBezTo>
                      <a:pt x="489097" y="2760921"/>
                      <a:pt x="584791" y="2819400"/>
                      <a:pt x="632637" y="2851298"/>
                    </a:cubicBezTo>
                    <a:cubicBezTo>
                      <a:pt x="680484" y="2883196"/>
                      <a:pt x="721241" y="2883196"/>
                      <a:pt x="696432" y="2915094"/>
                    </a:cubicBezTo>
                    <a:cubicBezTo>
                      <a:pt x="671623" y="2946992"/>
                      <a:pt x="574158" y="2991293"/>
                      <a:pt x="483781" y="3042684"/>
                    </a:cubicBezTo>
                    <a:cubicBezTo>
                      <a:pt x="393404" y="3094075"/>
                      <a:pt x="226828" y="3159643"/>
                      <a:pt x="154172" y="3223438"/>
                    </a:cubicBezTo>
                    <a:cubicBezTo>
                      <a:pt x="81516" y="3287233"/>
                      <a:pt x="60251" y="3361661"/>
                      <a:pt x="47846" y="3425456"/>
                    </a:cubicBezTo>
                    <a:cubicBezTo>
                      <a:pt x="35441" y="3489251"/>
                      <a:pt x="31898" y="3553047"/>
                      <a:pt x="79744" y="3606210"/>
                    </a:cubicBezTo>
                    <a:cubicBezTo>
                      <a:pt x="127590" y="3659373"/>
                      <a:pt x="249865" y="3700131"/>
                      <a:pt x="334925" y="3744433"/>
                    </a:cubicBezTo>
                    <a:cubicBezTo>
                      <a:pt x="419985" y="3788735"/>
                      <a:pt x="528083" y="3833038"/>
                      <a:pt x="590106" y="3872024"/>
                    </a:cubicBezTo>
                    <a:cubicBezTo>
                      <a:pt x="652129" y="3911010"/>
                      <a:pt x="705293" y="3937591"/>
                      <a:pt x="707065" y="3978349"/>
                    </a:cubicBezTo>
                    <a:cubicBezTo>
                      <a:pt x="708837" y="4019107"/>
                      <a:pt x="655674" y="4072271"/>
                      <a:pt x="600739" y="4116573"/>
                    </a:cubicBezTo>
                    <a:cubicBezTo>
                      <a:pt x="545804" y="4160875"/>
                      <a:pt x="446567" y="4201633"/>
                      <a:pt x="377455" y="4244163"/>
                    </a:cubicBezTo>
                    <a:cubicBezTo>
                      <a:pt x="308343" y="4286693"/>
                      <a:pt x="212650" y="4338084"/>
                      <a:pt x="186069" y="4371754"/>
                    </a:cubicBezTo>
                    <a:cubicBezTo>
                      <a:pt x="159488" y="4405424"/>
                      <a:pt x="191386" y="4446182"/>
                      <a:pt x="217967" y="4446182"/>
                    </a:cubicBezTo>
                    <a:cubicBezTo>
                      <a:pt x="244548" y="4446182"/>
                      <a:pt x="274674" y="4408968"/>
                      <a:pt x="345558" y="4371754"/>
                    </a:cubicBezTo>
                    <a:cubicBezTo>
                      <a:pt x="416442" y="4334540"/>
                      <a:pt x="574158" y="4274289"/>
                      <a:pt x="643269" y="4222898"/>
                    </a:cubicBezTo>
                    <a:cubicBezTo>
                      <a:pt x="712380" y="4171507"/>
                      <a:pt x="738962" y="4120117"/>
                      <a:pt x="760227" y="4063410"/>
                    </a:cubicBezTo>
                    <a:cubicBezTo>
                      <a:pt x="781492" y="4006703"/>
                      <a:pt x="799214" y="3932275"/>
                      <a:pt x="770860" y="3882656"/>
                    </a:cubicBezTo>
                    <a:cubicBezTo>
                      <a:pt x="742507" y="3833037"/>
                      <a:pt x="678711" y="3817089"/>
                      <a:pt x="590106" y="3765698"/>
                    </a:cubicBezTo>
                    <a:cubicBezTo>
                      <a:pt x="501501" y="3714307"/>
                      <a:pt x="320748" y="3629247"/>
                      <a:pt x="239232" y="3574312"/>
                    </a:cubicBezTo>
                    <a:cubicBezTo>
                      <a:pt x="157716" y="3519377"/>
                      <a:pt x="85060" y="3489252"/>
                      <a:pt x="101009" y="3436089"/>
                    </a:cubicBezTo>
                    <a:cubicBezTo>
                      <a:pt x="116958" y="3382926"/>
                      <a:pt x="241004" y="3313814"/>
                      <a:pt x="334925" y="3255335"/>
                    </a:cubicBezTo>
                    <a:cubicBezTo>
                      <a:pt x="428846" y="3196856"/>
                      <a:pt x="590106" y="3124200"/>
                      <a:pt x="664534" y="3085214"/>
                    </a:cubicBezTo>
                    <a:cubicBezTo>
                      <a:pt x="738962" y="3046228"/>
                      <a:pt x="762000" y="3065721"/>
                      <a:pt x="781493" y="3021419"/>
                    </a:cubicBezTo>
                    <a:cubicBezTo>
                      <a:pt x="800986" y="2977117"/>
                      <a:pt x="832884" y="2881423"/>
                      <a:pt x="781493" y="2819400"/>
                    </a:cubicBezTo>
                    <a:cubicBezTo>
                      <a:pt x="730102" y="2757377"/>
                      <a:pt x="572385" y="2705987"/>
                      <a:pt x="473148" y="2649280"/>
                    </a:cubicBezTo>
                    <a:cubicBezTo>
                      <a:pt x="373911" y="2592573"/>
                      <a:pt x="246320" y="2523461"/>
                      <a:pt x="186069" y="2479159"/>
                    </a:cubicBezTo>
                    <a:cubicBezTo>
                      <a:pt x="125818" y="2434857"/>
                      <a:pt x="93920" y="2425996"/>
                      <a:pt x="111641" y="2383466"/>
                    </a:cubicBezTo>
                    <a:cubicBezTo>
                      <a:pt x="129362" y="2340936"/>
                      <a:pt x="210879" y="2277140"/>
                      <a:pt x="292395" y="2223977"/>
                    </a:cubicBezTo>
                    <a:cubicBezTo>
                      <a:pt x="373911" y="2170814"/>
                      <a:pt x="520995" y="2108791"/>
                      <a:pt x="600739" y="2064489"/>
                    </a:cubicBezTo>
                    <a:cubicBezTo>
                      <a:pt x="680483" y="2020187"/>
                      <a:pt x="742507" y="2009554"/>
                      <a:pt x="770860" y="1958163"/>
                    </a:cubicBezTo>
                    <a:cubicBezTo>
                      <a:pt x="799214" y="1906772"/>
                      <a:pt x="813390" y="1814624"/>
                      <a:pt x="770860" y="1756145"/>
                    </a:cubicBezTo>
                    <a:cubicBezTo>
                      <a:pt x="728330" y="1697666"/>
                      <a:pt x="607828" y="1658680"/>
                      <a:pt x="515679" y="1607289"/>
                    </a:cubicBezTo>
                    <a:cubicBezTo>
                      <a:pt x="423530" y="1555898"/>
                      <a:pt x="292395" y="1493875"/>
                      <a:pt x="217967" y="1447800"/>
                    </a:cubicBezTo>
                    <a:cubicBezTo>
                      <a:pt x="143539" y="1401726"/>
                      <a:pt x="95692" y="1371600"/>
                      <a:pt x="69111" y="1330842"/>
                    </a:cubicBezTo>
                    <a:cubicBezTo>
                      <a:pt x="42530" y="1290084"/>
                      <a:pt x="0" y="1263503"/>
                      <a:pt x="58479" y="1203252"/>
                    </a:cubicBezTo>
                    <a:cubicBezTo>
                      <a:pt x="116958" y="1143001"/>
                      <a:pt x="306572" y="1034903"/>
                      <a:pt x="419986" y="969335"/>
                    </a:cubicBezTo>
                    <a:cubicBezTo>
                      <a:pt x="533400" y="903768"/>
                      <a:pt x="738962" y="863010"/>
                      <a:pt x="738962" y="809847"/>
                    </a:cubicBezTo>
                    <a:cubicBezTo>
                      <a:pt x="738962" y="756684"/>
                      <a:pt x="524540" y="714154"/>
                      <a:pt x="419986" y="650359"/>
                    </a:cubicBezTo>
                    <a:cubicBezTo>
                      <a:pt x="315433" y="586564"/>
                      <a:pt x="173664" y="499731"/>
                      <a:pt x="111641" y="427075"/>
                    </a:cubicBezTo>
                    <a:cubicBezTo>
                      <a:pt x="49618" y="354419"/>
                      <a:pt x="54934" y="279991"/>
                      <a:pt x="47846" y="214424"/>
                    </a:cubicBezTo>
                    <a:cubicBezTo>
                      <a:pt x="40758" y="148857"/>
                      <a:pt x="54934" y="67340"/>
                      <a:pt x="69111" y="33670"/>
                    </a:cubicBezTo>
                    <a:cubicBezTo>
                      <a:pt x="83288" y="0"/>
                      <a:pt x="118729" y="10633"/>
                      <a:pt x="132906" y="12405"/>
                    </a:cubicBezTo>
                    <a:cubicBezTo>
                      <a:pt x="147083" y="14177"/>
                      <a:pt x="182525" y="21265"/>
                      <a:pt x="175437" y="54935"/>
                    </a:cubicBezTo>
                    <a:close/>
                  </a:path>
                </a:pathLst>
              </a:custGeom>
              <a:solidFill>
                <a:srgbClr val="C00000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900000" lon="1499977" rev="0"/>
                </a:camera>
                <a:lightRig rig="threePt" dir="t"/>
              </a:scene3d>
              <a:sp3d>
                <a:bevelT w="25400" h="38100"/>
                <a:bevelB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4" name="Freeform 233"/>
              <p:cNvSpPr/>
              <p:nvPr/>
            </p:nvSpPr>
            <p:spPr bwMode="auto">
              <a:xfrm rot="5400000">
                <a:off x="3716875" y="5797686"/>
                <a:ext cx="203638" cy="733180"/>
              </a:xfrm>
              <a:custGeom>
                <a:avLst/>
                <a:gdLst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  <a:gd name="connsiteX0" fmla="*/ 175437 w 832884"/>
                  <a:gd name="connsiteY0" fmla="*/ 54935 h 4446182"/>
                  <a:gd name="connsiteX1" fmla="*/ 90376 w 832884"/>
                  <a:gd name="connsiteY1" fmla="*/ 214424 h 4446182"/>
                  <a:gd name="connsiteX2" fmla="*/ 143539 w 832884"/>
                  <a:gd name="connsiteY2" fmla="*/ 310117 h 4446182"/>
                  <a:gd name="connsiteX3" fmla="*/ 324293 w 832884"/>
                  <a:gd name="connsiteY3" fmla="*/ 469605 h 4446182"/>
                  <a:gd name="connsiteX4" fmla="*/ 515679 w 832884"/>
                  <a:gd name="connsiteY4" fmla="*/ 565298 h 4446182"/>
                  <a:gd name="connsiteX5" fmla="*/ 728330 w 832884"/>
                  <a:gd name="connsiteY5" fmla="*/ 692889 h 4446182"/>
                  <a:gd name="connsiteX6" fmla="*/ 802758 w 832884"/>
                  <a:gd name="connsiteY6" fmla="*/ 767317 h 4446182"/>
                  <a:gd name="connsiteX7" fmla="*/ 781493 w 832884"/>
                  <a:gd name="connsiteY7" fmla="*/ 894907 h 4446182"/>
                  <a:gd name="connsiteX8" fmla="*/ 632637 w 832884"/>
                  <a:gd name="connsiteY8" fmla="*/ 1022498 h 4446182"/>
                  <a:gd name="connsiteX9" fmla="*/ 260497 w 832884"/>
                  <a:gd name="connsiteY9" fmla="*/ 1181987 h 4446182"/>
                  <a:gd name="connsiteX10" fmla="*/ 69111 w 832884"/>
                  <a:gd name="connsiteY10" fmla="*/ 1341475 h 4446182"/>
                  <a:gd name="connsiteX11" fmla="*/ 79744 w 832884"/>
                  <a:gd name="connsiteY11" fmla="*/ 1458433 h 4446182"/>
                  <a:gd name="connsiteX12" fmla="*/ 175437 w 832884"/>
                  <a:gd name="connsiteY12" fmla="*/ 1564759 h 4446182"/>
                  <a:gd name="connsiteX13" fmla="*/ 462516 w 832884"/>
                  <a:gd name="connsiteY13" fmla="*/ 1692349 h 4446182"/>
                  <a:gd name="connsiteX14" fmla="*/ 685799 w 832884"/>
                  <a:gd name="connsiteY14" fmla="*/ 1830573 h 4446182"/>
                  <a:gd name="connsiteX15" fmla="*/ 717697 w 832884"/>
                  <a:gd name="connsiteY15" fmla="*/ 1873103 h 4446182"/>
                  <a:gd name="connsiteX16" fmla="*/ 441251 w 832884"/>
                  <a:gd name="connsiteY16" fmla="*/ 2021959 h 4446182"/>
                  <a:gd name="connsiteX17" fmla="*/ 186069 w 832884"/>
                  <a:gd name="connsiteY17" fmla="*/ 2149549 h 4446182"/>
                  <a:gd name="connsiteX18" fmla="*/ 58479 w 832884"/>
                  <a:gd name="connsiteY18" fmla="*/ 2277140 h 4446182"/>
                  <a:gd name="connsiteX19" fmla="*/ 47846 w 832884"/>
                  <a:gd name="connsiteY19" fmla="*/ 2511056 h 4446182"/>
                  <a:gd name="connsiteX20" fmla="*/ 69111 w 832884"/>
                  <a:gd name="connsiteY20" fmla="*/ 2532321 h 4446182"/>
                  <a:gd name="connsiteX21" fmla="*/ 154172 w 832884"/>
                  <a:gd name="connsiteY21" fmla="*/ 2628014 h 4446182"/>
                  <a:gd name="connsiteX22" fmla="*/ 409353 w 832884"/>
                  <a:gd name="connsiteY22" fmla="*/ 2723707 h 4446182"/>
                  <a:gd name="connsiteX23" fmla="*/ 632637 w 832884"/>
                  <a:gd name="connsiteY23" fmla="*/ 2851298 h 4446182"/>
                  <a:gd name="connsiteX24" fmla="*/ 696432 w 832884"/>
                  <a:gd name="connsiteY24" fmla="*/ 2915094 h 4446182"/>
                  <a:gd name="connsiteX25" fmla="*/ 483781 w 832884"/>
                  <a:gd name="connsiteY25" fmla="*/ 3042684 h 4446182"/>
                  <a:gd name="connsiteX26" fmla="*/ 154172 w 832884"/>
                  <a:gd name="connsiteY26" fmla="*/ 3223438 h 4446182"/>
                  <a:gd name="connsiteX27" fmla="*/ 47846 w 832884"/>
                  <a:gd name="connsiteY27" fmla="*/ 3425456 h 4446182"/>
                  <a:gd name="connsiteX28" fmla="*/ 79744 w 832884"/>
                  <a:gd name="connsiteY28" fmla="*/ 3606210 h 4446182"/>
                  <a:gd name="connsiteX29" fmla="*/ 334925 w 832884"/>
                  <a:gd name="connsiteY29" fmla="*/ 3744433 h 4446182"/>
                  <a:gd name="connsiteX30" fmla="*/ 590106 w 832884"/>
                  <a:gd name="connsiteY30" fmla="*/ 3872024 h 4446182"/>
                  <a:gd name="connsiteX31" fmla="*/ 707065 w 832884"/>
                  <a:gd name="connsiteY31" fmla="*/ 3978349 h 4446182"/>
                  <a:gd name="connsiteX32" fmla="*/ 600739 w 832884"/>
                  <a:gd name="connsiteY32" fmla="*/ 4116573 h 4446182"/>
                  <a:gd name="connsiteX33" fmla="*/ 377455 w 832884"/>
                  <a:gd name="connsiteY33" fmla="*/ 4244163 h 4446182"/>
                  <a:gd name="connsiteX34" fmla="*/ 186069 w 832884"/>
                  <a:gd name="connsiteY34" fmla="*/ 4371754 h 4446182"/>
                  <a:gd name="connsiteX35" fmla="*/ 217967 w 832884"/>
                  <a:gd name="connsiteY35" fmla="*/ 4446182 h 4446182"/>
                  <a:gd name="connsiteX36" fmla="*/ 345558 w 832884"/>
                  <a:gd name="connsiteY36" fmla="*/ 4371754 h 4446182"/>
                  <a:gd name="connsiteX37" fmla="*/ 643269 w 832884"/>
                  <a:gd name="connsiteY37" fmla="*/ 4222898 h 4446182"/>
                  <a:gd name="connsiteX38" fmla="*/ 760227 w 832884"/>
                  <a:gd name="connsiteY38" fmla="*/ 4063410 h 4446182"/>
                  <a:gd name="connsiteX39" fmla="*/ 770860 w 832884"/>
                  <a:gd name="connsiteY39" fmla="*/ 3882656 h 4446182"/>
                  <a:gd name="connsiteX40" fmla="*/ 590106 w 832884"/>
                  <a:gd name="connsiteY40" fmla="*/ 3765698 h 4446182"/>
                  <a:gd name="connsiteX41" fmla="*/ 239232 w 832884"/>
                  <a:gd name="connsiteY41" fmla="*/ 3574312 h 4446182"/>
                  <a:gd name="connsiteX42" fmla="*/ 101009 w 832884"/>
                  <a:gd name="connsiteY42" fmla="*/ 3436089 h 4446182"/>
                  <a:gd name="connsiteX43" fmla="*/ 334925 w 832884"/>
                  <a:gd name="connsiteY43" fmla="*/ 3255335 h 4446182"/>
                  <a:gd name="connsiteX44" fmla="*/ 664534 w 832884"/>
                  <a:gd name="connsiteY44" fmla="*/ 3085214 h 4446182"/>
                  <a:gd name="connsiteX45" fmla="*/ 781493 w 832884"/>
                  <a:gd name="connsiteY45" fmla="*/ 3021419 h 4446182"/>
                  <a:gd name="connsiteX46" fmla="*/ 781493 w 832884"/>
                  <a:gd name="connsiteY46" fmla="*/ 2819400 h 4446182"/>
                  <a:gd name="connsiteX47" fmla="*/ 473148 w 832884"/>
                  <a:gd name="connsiteY47" fmla="*/ 2649280 h 4446182"/>
                  <a:gd name="connsiteX48" fmla="*/ 186069 w 832884"/>
                  <a:gd name="connsiteY48" fmla="*/ 2479159 h 4446182"/>
                  <a:gd name="connsiteX49" fmla="*/ 111641 w 832884"/>
                  <a:gd name="connsiteY49" fmla="*/ 2383466 h 4446182"/>
                  <a:gd name="connsiteX50" fmla="*/ 292395 w 832884"/>
                  <a:gd name="connsiteY50" fmla="*/ 2223977 h 4446182"/>
                  <a:gd name="connsiteX51" fmla="*/ 600739 w 832884"/>
                  <a:gd name="connsiteY51" fmla="*/ 2064489 h 4446182"/>
                  <a:gd name="connsiteX52" fmla="*/ 770860 w 832884"/>
                  <a:gd name="connsiteY52" fmla="*/ 1958163 h 4446182"/>
                  <a:gd name="connsiteX53" fmla="*/ 770860 w 832884"/>
                  <a:gd name="connsiteY53" fmla="*/ 1756145 h 4446182"/>
                  <a:gd name="connsiteX54" fmla="*/ 515679 w 832884"/>
                  <a:gd name="connsiteY54" fmla="*/ 1607289 h 4446182"/>
                  <a:gd name="connsiteX55" fmla="*/ 217967 w 832884"/>
                  <a:gd name="connsiteY55" fmla="*/ 1447800 h 4446182"/>
                  <a:gd name="connsiteX56" fmla="*/ 69111 w 832884"/>
                  <a:gd name="connsiteY56" fmla="*/ 1330842 h 4446182"/>
                  <a:gd name="connsiteX57" fmla="*/ 58479 w 832884"/>
                  <a:gd name="connsiteY57" fmla="*/ 1203252 h 4446182"/>
                  <a:gd name="connsiteX58" fmla="*/ 419986 w 832884"/>
                  <a:gd name="connsiteY58" fmla="*/ 969335 h 4446182"/>
                  <a:gd name="connsiteX59" fmla="*/ 738962 w 832884"/>
                  <a:gd name="connsiteY59" fmla="*/ 809847 h 4446182"/>
                  <a:gd name="connsiteX60" fmla="*/ 419986 w 832884"/>
                  <a:gd name="connsiteY60" fmla="*/ 650359 h 4446182"/>
                  <a:gd name="connsiteX61" fmla="*/ 111641 w 832884"/>
                  <a:gd name="connsiteY61" fmla="*/ 427075 h 4446182"/>
                  <a:gd name="connsiteX62" fmla="*/ 47846 w 832884"/>
                  <a:gd name="connsiteY62" fmla="*/ 214424 h 4446182"/>
                  <a:gd name="connsiteX63" fmla="*/ 69111 w 832884"/>
                  <a:gd name="connsiteY63" fmla="*/ 33670 h 4446182"/>
                  <a:gd name="connsiteX64" fmla="*/ 132906 w 832884"/>
                  <a:gd name="connsiteY64" fmla="*/ 12405 h 4446182"/>
                  <a:gd name="connsiteX65" fmla="*/ 175437 w 832884"/>
                  <a:gd name="connsiteY65" fmla="*/ 54935 h 444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832884" h="4446182">
                    <a:moveTo>
                      <a:pt x="175437" y="54935"/>
                    </a:moveTo>
                    <a:cubicBezTo>
                      <a:pt x="168349" y="88605"/>
                      <a:pt x="95692" y="171894"/>
                      <a:pt x="90376" y="214424"/>
                    </a:cubicBezTo>
                    <a:cubicBezTo>
                      <a:pt x="85060" y="256954"/>
                      <a:pt x="104553" y="267587"/>
                      <a:pt x="143539" y="310117"/>
                    </a:cubicBezTo>
                    <a:cubicBezTo>
                      <a:pt x="182525" y="352647"/>
                      <a:pt x="262270" y="427075"/>
                      <a:pt x="324293" y="469605"/>
                    </a:cubicBezTo>
                    <a:cubicBezTo>
                      <a:pt x="386316" y="512135"/>
                      <a:pt x="448340" y="528084"/>
                      <a:pt x="515679" y="565298"/>
                    </a:cubicBezTo>
                    <a:cubicBezTo>
                      <a:pt x="583019" y="602512"/>
                      <a:pt x="680484" y="659219"/>
                      <a:pt x="728330" y="692889"/>
                    </a:cubicBezTo>
                    <a:cubicBezTo>
                      <a:pt x="776176" y="726559"/>
                      <a:pt x="793898" y="733647"/>
                      <a:pt x="802758" y="767317"/>
                    </a:cubicBezTo>
                    <a:cubicBezTo>
                      <a:pt x="811618" y="800987"/>
                      <a:pt x="809846" y="852377"/>
                      <a:pt x="781493" y="894907"/>
                    </a:cubicBezTo>
                    <a:cubicBezTo>
                      <a:pt x="753140" y="937437"/>
                      <a:pt x="719470" y="974651"/>
                      <a:pt x="632637" y="1022498"/>
                    </a:cubicBezTo>
                    <a:cubicBezTo>
                      <a:pt x="545804" y="1070345"/>
                      <a:pt x="354418" y="1128824"/>
                      <a:pt x="260497" y="1181987"/>
                    </a:cubicBezTo>
                    <a:cubicBezTo>
                      <a:pt x="166576" y="1235150"/>
                      <a:pt x="99236" y="1295401"/>
                      <a:pt x="69111" y="1341475"/>
                    </a:cubicBezTo>
                    <a:cubicBezTo>
                      <a:pt x="38986" y="1387549"/>
                      <a:pt x="62023" y="1421219"/>
                      <a:pt x="79744" y="1458433"/>
                    </a:cubicBezTo>
                    <a:cubicBezTo>
                      <a:pt x="97465" y="1495647"/>
                      <a:pt x="111642" y="1525773"/>
                      <a:pt x="175437" y="1564759"/>
                    </a:cubicBezTo>
                    <a:cubicBezTo>
                      <a:pt x="239232" y="1603745"/>
                      <a:pt x="377456" y="1648047"/>
                      <a:pt x="462516" y="1692349"/>
                    </a:cubicBezTo>
                    <a:cubicBezTo>
                      <a:pt x="547576" y="1736651"/>
                      <a:pt x="643269" y="1800447"/>
                      <a:pt x="685799" y="1830573"/>
                    </a:cubicBezTo>
                    <a:cubicBezTo>
                      <a:pt x="728329" y="1860699"/>
                      <a:pt x="701376" y="1797259"/>
                      <a:pt x="717697" y="1873103"/>
                    </a:cubicBezTo>
                    <a:cubicBezTo>
                      <a:pt x="676939" y="1905001"/>
                      <a:pt x="529856" y="1975885"/>
                      <a:pt x="441251" y="2021959"/>
                    </a:cubicBezTo>
                    <a:cubicBezTo>
                      <a:pt x="352646" y="2068033"/>
                      <a:pt x="249864" y="2107019"/>
                      <a:pt x="186069" y="2149549"/>
                    </a:cubicBezTo>
                    <a:cubicBezTo>
                      <a:pt x="122274" y="2192079"/>
                      <a:pt x="81516" y="2216889"/>
                      <a:pt x="58479" y="2277140"/>
                    </a:cubicBezTo>
                    <a:cubicBezTo>
                      <a:pt x="35442" y="2337391"/>
                      <a:pt x="46074" y="2468526"/>
                      <a:pt x="47846" y="2511056"/>
                    </a:cubicBezTo>
                    <a:cubicBezTo>
                      <a:pt x="49618" y="2553586"/>
                      <a:pt x="51390" y="2512828"/>
                      <a:pt x="69111" y="2532321"/>
                    </a:cubicBezTo>
                    <a:cubicBezTo>
                      <a:pt x="86832" y="2551814"/>
                      <a:pt x="97465" y="2596116"/>
                      <a:pt x="154172" y="2628014"/>
                    </a:cubicBezTo>
                    <a:cubicBezTo>
                      <a:pt x="210879" y="2659912"/>
                      <a:pt x="329609" y="2686493"/>
                      <a:pt x="409353" y="2723707"/>
                    </a:cubicBezTo>
                    <a:cubicBezTo>
                      <a:pt x="489097" y="2760921"/>
                      <a:pt x="584791" y="2819400"/>
                      <a:pt x="632637" y="2851298"/>
                    </a:cubicBezTo>
                    <a:cubicBezTo>
                      <a:pt x="680484" y="2883196"/>
                      <a:pt x="721241" y="2883196"/>
                      <a:pt x="696432" y="2915094"/>
                    </a:cubicBezTo>
                    <a:cubicBezTo>
                      <a:pt x="671623" y="2946992"/>
                      <a:pt x="574158" y="2991293"/>
                      <a:pt x="483781" y="3042684"/>
                    </a:cubicBezTo>
                    <a:cubicBezTo>
                      <a:pt x="393404" y="3094075"/>
                      <a:pt x="226828" y="3159643"/>
                      <a:pt x="154172" y="3223438"/>
                    </a:cubicBezTo>
                    <a:cubicBezTo>
                      <a:pt x="81516" y="3287233"/>
                      <a:pt x="60251" y="3361661"/>
                      <a:pt x="47846" y="3425456"/>
                    </a:cubicBezTo>
                    <a:cubicBezTo>
                      <a:pt x="35441" y="3489251"/>
                      <a:pt x="31898" y="3553047"/>
                      <a:pt x="79744" y="3606210"/>
                    </a:cubicBezTo>
                    <a:cubicBezTo>
                      <a:pt x="127590" y="3659373"/>
                      <a:pt x="249865" y="3700131"/>
                      <a:pt x="334925" y="3744433"/>
                    </a:cubicBezTo>
                    <a:cubicBezTo>
                      <a:pt x="419985" y="3788735"/>
                      <a:pt x="528083" y="3833038"/>
                      <a:pt x="590106" y="3872024"/>
                    </a:cubicBezTo>
                    <a:cubicBezTo>
                      <a:pt x="652129" y="3911010"/>
                      <a:pt x="705293" y="3937591"/>
                      <a:pt x="707065" y="3978349"/>
                    </a:cubicBezTo>
                    <a:cubicBezTo>
                      <a:pt x="708837" y="4019107"/>
                      <a:pt x="655674" y="4072271"/>
                      <a:pt x="600739" y="4116573"/>
                    </a:cubicBezTo>
                    <a:cubicBezTo>
                      <a:pt x="545804" y="4160875"/>
                      <a:pt x="446567" y="4201633"/>
                      <a:pt x="377455" y="4244163"/>
                    </a:cubicBezTo>
                    <a:cubicBezTo>
                      <a:pt x="308343" y="4286693"/>
                      <a:pt x="212650" y="4338084"/>
                      <a:pt x="186069" y="4371754"/>
                    </a:cubicBezTo>
                    <a:cubicBezTo>
                      <a:pt x="159488" y="4405424"/>
                      <a:pt x="191386" y="4446182"/>
                      <a:pt x="217967" y="4446182"/>
                    </a:cubicBezTo>
                    <a:cubicBezTo>
                      <a:pt x="244548" y="4446182"/>
                      <a:pt x="274674" y="4408968"/>
                      <a:pt x="345558" y="4371754"/>
                    </a:cubicBezTo>
                    <a:cubicBezTo>
                      <a:pt x="416442" y="4334540"/>
                      <a:pt x="574158" y="4274289"/>
                      <a:pt x="643269" y="4222898"/>
                    </a:cubicBezTo>
                    <a:cubicBezTo>
                      <a:pt x="712380" y="4171507"/>
                      <a:pt x="738962" y="4120117"/>
                      <a:pt x="760227" y="4063410"/>
                    </a:cubicBezTo>
                    <a:cubicBezTo>
                      <a:pt x="781492" y="4006703"/>
                      <a:pt x="799214" y="3932275"/>
                      <a:pt x="770860" y="3882656"/>
                    </a:cubicBezTo>
                    <a:cubicBezTo>
                      <a:pt x="742507" y="3833037"/>
                      <a:pt x="678711" y="3817089"/>
                      <a:pt x="590106" y="3765698"/>
                    </a:cubicBezTo>
                    <a:cubicBezTo>
                      <a:pt x="501501" y="3714307"/>
                      <a:pt x="320748" y="3629247"/>
                      <a:pt x="239232" y="3574312"/>
                    </a:cubicBezTo>
                    <a:cubicBezTo>
                      <a:pt x="157716" y="3519377"/>
                      <a:pt x="85060" y="3489252"/>
                      <a:pt x="101009" y="3436089"/>
                    </a:cubicBezTo>
                    <a:cubicBezTo>
                      <a:pt x="116958" y="3382926"/>
                      <a:pt x="241004" y="3313814"/>
                      <a:pt x="334925" y="3255335"/>
                    </a:cubicBezTo>
                    <a:cubicBezTo>
                      <a:pt x="428846" y="3196856"/>
                      <a:pt x="590106" y="3124200"/>
                      <a:pt x="664534" y="3085214"/>
                    </a:cubicBezTo>
                    <a:cubicBezTo>
                      <a:pt x="738962" y="3046228"/>
                      <a:pt x="762000" y="3065721"/>
                      <a:pt x="781493" y="3021419"/>
                    </a:cubicBezTo>
                    <a:cubicBezTo>
                      <a:pt x="800986" y="2977117"/>
                      <a:pt x="832884" y="2881423"/>
                      <a:pt x="781493" y="2819400"/>
                    </a:cubicBezTo>
                    <a:cubicBezTo>
                      <a:pt x="730102" y="2757377"/>
                      <a:pt x="572385" y="2705987"/>
                      <a:pt x="473148" y="2649280"/>
                    </a:cubicBezTo>
                    <a:cubicBezTo>
                      <a:pt x="373911" y="2592573"/>
                      <a:pt x="246320" y="2523461"/>
                      <a:pt x="186069" y="2479159"/>
                    </a:cubicBezTo>
                    <a:cubicBezTo>
                      <a:pt x="125818" y="2434857"/>
                      <a:pt x="93920" y="2425996"/>
                      <a:pt x="111641" y="2383466"/>
                    </a:cubicBezTo>
                    <a:cubicBezTo>
                      <a:pt x="129362" y="2340936"/>
                      <a:pt x="210879" y="2277140"/>
                      <a:pt x="292395" y="2223977"/>
                    </a:cubicBezTo>
                    <a:cubicBezTo>
                      <a:pt x="373911" y="2170814"/>
                      <a:pt x="520995" y="2108791"/>
                      <a:pt x="600739" y="2064489"/>
                    </a:cubicBezTo>
                    <a:cubicBezTo>
                      <a:pt x="680483" y="2020187"/>
                      <a:pt x="742507" y="2009554"/>
                      <a:pt x="770860" y="1958163"/>
                    </a:cubicBezTo>
                    <a:cubicBezTo>
                      <a:pt x="799214" y="1906772"/>
                      <a:pt x="813390" y="1814624"/>
                      <a:pt x="770860" y="1756145"/>
                    </a:cubicBezTo>
                    <a:cubicBezTo>
                      <a:pt x="728330" y="1697666"/>
                      <a:pt x="607828" y="1658680"/>
                      <a:pt x="515679" y="1607289"/>
                    </a:cubicBezTo>
                    <a:cubicBezTo>
                      <a:pt x="423530" y="1555898"/>
                      <a:pt x="292395" y="1493875"/>
                      <a:pt x="217967" y="1447800"/>
                    </a:cubicBezTo>
                    <a:cubicBezTo>
                      <a:pt x="143539" y="1401726"/>
                      <a:pt x="95692" y="1371600"/>
                      <a:pt x="69111" y="1330842"/>
                    </a:cubicBezTo>
                    <a:cubicBezTo>
                      <a:pt x="42530" y="1290084"/>
                      <a:pt x="0" y="1263503"/>
                      <a:pt x="58479" y="1203252"/>
                    </a:cubicBezTo>
                    <a:cubicBezTo>
                      <a:pt x="116958" y="1143001"/>
                      <a:pt x="306572" y="1034903"/>
                      <a:pt x="419986" y="969335"/>
                    </a:cubicBezTo>
                    <a:cubicBezTo>
                      <a:pt x="533400" y="903768"/>
                      <a:pt x="738962" y="863010"/>
                      <a:pt x="738962" y="809847"/>
                    </a:cubicBezTo>
                    <a:cubicBezTo>
                      <a:pt x="738962" y="756684"/>
                      <a:pt x="524540" y="714154"/>
                      <a:pt x="419986" y="650359"/>
                    </a:cubicBezTo>
                    <a:cubicBezTo>
                      <a:pt x="315433" y="586564"/>
                      <a:pt x="173664" y="499731"/>
                      <a:pt x="111641" y="427075"/>
                    </a:cubicBezTo>
                    <a:cubicBezTo>
                      <a:pt x="49618" y="354419"/>
                      <a:pt x="54934" y="279991"/>
                      <a:pt x="47846" y="214424"/>
                    </a:cubicBezTo>
                    <a:cubicBezTo>
                      <a:pt x="40758" y="148857"/>
                      <a:pt x="54934" y="67340"/>
                      <a:pt x="69111" y="33670"/>
                    </a:cubicBezTo>
                    <a:cubicBezTo>
                      <a:pt x="83288" y="0"/>
                      <a:pt x="118729" y="10633"/>
                      <a:pt x="132906" y="12405"/>
                    </a:cubicBezTo>
                    <a:cubicBezTo>
                      <a:pt x="147083" y="14177"/>
                      <a:pt x="182525" y="21265"/>
                      <a:pt x="175437" y="54935"/>
                    </a:cubicBezTo>
                    <a:close/>
                  </a:path>
                </a:pathLst>
              </a:custGeom>
              <a:solidFill>
                <a:srgbClr val="C00000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900000" lon="1499977" rev="0"/>
                </a:camera>
                <a:lightRig rig="threePt" dir="t"/>
              </a:scene3d>
              <a:sp3d>
                <a:bevelT w="25400" h="38100"/>
                <a:bevelB w="254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sz="1600" i="1" kern="1200">
                    <a:solidFill>
                      <a:srgbClr val="6E6E6F"/>
                    </a:solidFill>
                    <a:latin typeface="Verdana" pitchFamily="34" charset="0"/>
                    <a:ea typeface="+mn-ea"/>
                    <a:cs typeface="Times New Roman" pitchFamily="18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35" name="Group 234"/>
            <p:cNvGrpSpPr/>
            <p:nvPr/>
          </p:nvGrpSpPr>
          <p:grpSpPr>
            <a:xfrm>
              <a:off x="3355031" y="2236834"/>
              <a:ext cx="1152431" cy="580224"/>
              <a:chOff x="2816933" y="1094910"/>
              <a:chExt cx="1152431" cy="580224"/>
            </a:xfrm>
          </p:grpSpPr>
          <p:sp>
            <p:nvSpPr>
              <p:cNvPr id="236" name="Rectangle 235"/>
              <p:cNvSpPr/>
              <p:nvPr/>
            </p:nvSpPr>
            <p:spPr>
              <a:xfrm>
                <a:off x="2816933" y="1094910"/>
                <a:ext cx="1152431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 prstMaterial="flat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200" b="1" i="0" dirty="0" err="1" smtClean="0">
                    <a:ln w="11430"/>
                    <a:solidFill>
                      <a:srgbClr val="0099CC"/>
                    </a:solidFill>
                    <a:latin typeface="+mn-lt"/>
                  </a:rPr>
                  <a:t>Tropomyosin</a:t>
                </a:r>
                <a:endParaRPr lang="en-US" sz="1200" b="1" i="0" dirty="0">
                  <a:ln w="11430"/>
                  <a:solidFill>
                    <a:srgbClr val="0099CC"/>
                  </a:solidFill>
                  <a:latin typeface="+mn-lt"/>
                </a:endParaRPr>
              </a:p>
            </p:txBody>
          </p:sp>
          <p:cxnSp>
            <p:nvCxnSpPr>
              <p:cNvPr id="237" name="Straight Arrow Connector 236"/>
              <p:cNvCxnSpPr/>
              <p:nvPr/>
            </p:nvCxnSpPr>
            <p:spPr bwMode="auto">
              <a:xfrm>
                <a:off x="3401960" y="1348363"/>
                <a:ext cx="174100" cy="326771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</p:grpSp>
      <p:sp>
        <p:nvSpPr>
          <p:cNvPr id="246" name="Rectangle 245"/>
          <p:cNvSpPr/>
          <p:nvPr/>
        </p:nvSpPr>
        <p:spPr bwMode="auto">
          <a:xfrm>
            <a:off x="1283698" y="828177"/>
            <a:ext cx="3145313" cy="2238009"/>
          </a:xfrm>
          <a:prstGeom prst="rect">
            <a:avLst/>
          </a:prstGeom>
          <a:solidFill>
            <a:schemeClr val="accent1">
              <a:lumMod val="40000"/>
              <a:lumOff val="60000"/>
              <a:alpha val="38000"/>
            </a:schemeClr>
          </a:solidFill>
          <a:ln w="9525" cap="flat" cmpd="sng" algn="ctr">
            <a:solidFill>
              <a:srgbClr val="00669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47" name="Oval 246"/>
          <p:cNvSpPr/>
          <p:nvPr/>
        </p:nvSpPr>
        <p:spPr bwMode="auto">
          <a:xfrm rot="20437530">
            <a:off x="3447796" y="1438183"/>
            <a:ext cx="204528" cy="135135"/>
          </a:xfrm>
          <a:prstGeom prst="ellipse">
            <a:avLst/>
          </a:prstGeom>
          <a:solidFill>
            <a:srgbClr val="080808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48" name="Oval 247"/>
          <p:cNvSpPr/>
          <p:nvPr/>
        </p:nvSpPr>
        <p:spPr bwMode="auto">
          <a:xfrm rot="20437530">
            <a:off x="2537785" y="1872678"/>
            <a:ext cx="204528" cy="135135"/>
          </a:xfrm>
          <a:prstGeom prst="ellipse">
            <a:avLst/>
          </a:prstGeom>
          <a:solidFill>
            <a:srgbClr val="080808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49" name="Oval 248"/>
          <p:cNvSpPr/>
          <p:nvPr/>
        </p:nvSpPr>
        <p:spPr bwMode="auto">
          <a:xfrm rot="20437530">
            <a:off x="1582551" y="2029253"/>
            <a:ext cx="204528" cy="135135"/>
          </a:xfrm>
          <a:prstGeom prst="ellipse">
            <a:avLst/>
          </a:prstGeom>
          <a:solidFill>
            <a:srgbClr val="080808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0" name="Oval 249"/>
          <p:cNvSpPr/>
          <p:nvPr/>
        </p:nvSpPr>
        <p:spPr bwMode="auto">
          <a:xfrm rot="20437530">
            <a:off x="2178714" y="2181139"/>
            <a:ext cx="204528" cy="135135"/>
          </a:xfrm>
          <a:prstGeom prst="ellipse">
            <a:avLst/>
          </a:prstGeom>
          <a:solidFill>
            <a:srgbClr val="080808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1" name="Oval 250"/>
          <p:cNvSpPr/>
          <p:nvPr/>
        </p:nvSpPr>
        <p:spPr bwMode="auto">
          <a:xfrm rot="20437530">
            <a:off x="2590897" y="1484045"/>
            <a:ext cx="204528" cy="135135"/>
          </a:xfrm>
          <a:prstGeom prst="ellipse">
            <a:avLst/>
          </a:prstGeom>
          <a:solidFill>
            <a:srgbClr val="080808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2" name="Oval 251"/>
          <p:cNvSpPr/>
          <p:nvPr/>
        </p:nvSpPr>
        <p:spPr bwMode="auto">
          <a:xfrm rot="20437530">
            <a:off x="3152979" y="1927473"/>
            <a:ext cx="204528" cy="135135"/>
          </a:xfrm>
          <a:prstGeom prst="ellipse">
            <a:avLst/>
          </a:prstGeom>
          <a:solidFill>
            <a:srgbClr val="080808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3" name="Oval 252"/>
          <p:cNvSpPr/>
          <p:nvPr/>
        </p:nvSpPr>
        <p:spPr bwMode="auto">
          <a:xfrm rot="20437530">
            <a:off x="2681156" y="2529654"/>
            <a:ext cx="204528" cy="135135"/>
          </a:xfrm>
          <a:prstGeom prst="ellipse">
            <a:avLst/>
          </a:prstGeom>
          <a:solidFill>
            <a:srgbClr val="080808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4" name="Can 253"/>
          <p:cNvSpPr/>
          <p:nvPr/>
        </p:nvSpPr>
        <p:spPr bwMode="auto">
          <a:xfrm rot="4461456">
            <a:off x="2702821" y="1295393"/>
            <a:ext cx="346611" cy="999566"/>
          </a:xfrm>
          <a:prstGeom prst="can">
            <a:avLst/>
          </a:prstGeom>
          <a:solidFill>
            <a:schemeClr val="accent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5" name="Can 254"/>
          <p:cNvSpPr/>
          <p:nvPr/>
        </p:nvSpPr>
        <p:spPr bwMode="auto">
          <a:xfrm rot="4461456">
            <a:off x="2928970" y="1592925"/>
            <a:ext cx="346611" cy="999566"/>
          </a:xfrm>
          <a:prstGeom prst="can">
            <a:avLst/>
          </a:prstGeom>
          <a:solidFill>
            <a:schemeClr val="accent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6" name="Can 255"/>
          <p:cNvSpPr/>
          <p:nvPr/>
        </p:nvSpPr>
        <p:spPr bwMode="auto">
          <a:xfrm rot="4461456">
            <a:off x="3593678" y="1044225"/>
            <a:ext cx="346611" cy="999566"/>
          </a:xfrm>
          <a:prstGeom prst="can">
            <a:avLst/>
          </a:prstGeom>
          <a:solidFill>
            <a:schemeClr val="accent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7" name="Can 256"/>
          <p:cNvSpPr/>
          <p:nvPr/>
        </p:nvSpPr>
        <p:spPr bwMode="auto">
          <a:xfrm rot="4461456">
            <a:off x="2284015" y="1051830"/>
            <a:ext cx="346611" cy="999566"/>
          </a:xfrm>
          <a:prstGeom prst="can">
            <a:avLst/>
          </a:prstGeom>
          <a:solidFill>
            <a:schemeClr val="accent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8" name="Can 257"/>
          <p:cNvSpPr/>
          <p:nvPr/>
        </p:nvSpPr>
        <p:spPr bwMode="auto">
          <a:xfrm rot="4461456">
            <a:off x="1819854" y="1544944"/>
            <a:ext cx="346611" cy="999566"/>
          </a:xfrm>
          <a:prstGeom prst="can">
            <a:avLst/>
          </a:prstGeom>
          <a:solidFill>
            <a:schemeClr val="accent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9" name="Can 258"/>
          <p:cNvSpPr/>
          <p:nvPr/>
        </p:nvSpPr>
        <p:spPr bwMode="auto">
          <a:xfrm rot="4461456">
            <a:off x="2763783" y="1999772"/>
            <a:ext cx="346611" cy="999566"/>
          </a:xfrm>
          <a:prstGeom prst="can">
            <a:avLst/>
          </a:prstGeom>
          <a:solidFill>
            <a:schemeClr val="accent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60" name="Can 259"/>
          <p:cNvSpPr/>
          <p:nvPr/>
        </p:nvSpPr>
        <p:spPr bwMode="auto">
          <a:xfrm rot="4461456">
            <a:off x="2039511" y="1846589"/>
            <a:ext cx="346611" cy="999566"/>
          </a:xfrm>
          <a:prstGeom prst="can">
            <a:avLst/>
          </a:prstGeom>
          <a:solidFill>
            <a:schemeClr val="accent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261" name="Group 260"/>
          <p:cNvGrpSpPr/>
          <p:nvPr/>
        </p:nvGrpSpPr>
        <p:grpSpPr>
          <a:xfrm rot="457379">
            <a:off x="2935459" y="2400225"/>
            <a:ext cx="389850" cy="229533"/>
            <a:chOff x="4355976" y="2914754"/>
            <a:chExt cx="1684862" cy="759444"/>
          </a:xfrm>
        </p:grpSpPr>
        <p:cxnSp>
          <p:nvCxnSpPr>
            <p:cNvPr id="295" name="Straight Connector 294"/>
            <p:cNvCxnSpPr/>
            <p:nvPr/>
          </p:nvCxnSpPr>
          <p:spPr bwMode="auto">
            <a:xfrm flipV="1">
              <a:off x="4355976" y="3196477"/>
              <a:ext cx="648072" cy="2325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6" name="Straight Connector 295"/>
            <p:cNvCxnSpPr/>
            <p:nvPr/>
          </p:nvCxnSpPr>
          <p:spPr bwMode="auto">
            <a:xfrm flipV="1">
              <a:off x="4390687" y="3231082"/>
              <a:ext cx="648072" cy="2325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7" name="Straight Connector 296"/>
            <p:cNvCxnSpPr/>
            <p:nvPr/>
          </p:nvCxnSpPr>
          <p:spPr bwMode="auto">
            <a:xfrm flipV="1">
              <a:off x="4427984" y="3266878"/>
              <a:ext cx="648072" cy="2325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8" name="Straight Connector 297"/>
            <p:cNvCxnSpPr/>
            <p:nvPr/>
          </p:nvCxnSpPr>
          <p:spPr bwMode="auto">
            <a:xfrm flipV="1">
              <a:off x="4455143" y="3312665"/>
              <a:ext cx="648072" cy="2325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9" name="Straight Connector 298"/>
            <p:cNvCxnSpPr/>
            <p:nvPr/>
          </p:nvCxnSpPr>
          <p:spPr bwMode="auto">
            <a:xfrm flipV="1">
              <a:off x="4508376" y="3348877"/>
              <a:ext cx="648072" cy="2325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0" name="Straight Connector 299"/>
            <p:cNvCxnSpPr/>
            <p:nvPr/>
          </p:nvCxnSpPr>
          <p:spPr bwMode="auto">
            <a:xfrm flipV="1">
              <a:off x="4552140" y="3393204"/>
              <a:ext cx="648072" cy="2325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1" name="Straight Connector 300"/>
            <p:cNvCxnSpPr/>
            <p:nvPr/>
          </p:nvCxnSpPr>
          <p:spPr bwMode="auto">
            <a:xfrm flipV="1">
              <a:off x="4593336" y="3441675"/>
              <a:ext cx="648072" cy="2325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2" name="Straight Connector 301"/>
            <p:cNvCxnSpPr/>
            <p:nvPr/>
          </p:nvCxnSpPr>
          <p:spPr bwMode="auto">
            <a:xfrm flipV="1">
              <a:off x="5155406" y="2914754"/>
              <a:ext cx="648072" cy="2325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3" name="Straight Connector 302"/>
            <p:cNvCxnSpPr/>
            <p:nvPr/>
          </p:nvCxnSpPr>
          <p:spPr bwMode="auto">
            <a:xfrm flipV="1">
              <a:off x="5190117" y="2949359"/>
              <a:ext cx="648072" cy="2325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4" name="Straight Connector 303"/>
            <p:cNvCxnSpPr/>
            <p:nvPr/>
          </p:nvCxnSpPr>
          <p:spPr bwMode="auto">
            <a:xfrm flipV="1">
              <a:off x="5227414" y="2985155"/>
              <a:ext cx="648072" cy="2325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5" name="Straight Connector 304"/>
            <p:cNvCxnSpPr/>
            <p:nvPr/>
          </p:nvCxnSpPr>
          <p:spPr bwMode="auto">
            <a:xfrm flipV="1">
              <a:off x="5254573" y="3030942"/>
              <a:ext cx="648072" cy="2325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6" name="Straight Connector 305"/>
            <p:cNvCxnSpPr/>
            <p:nvPr/>
          </p:nvCxnSpPr>
          <p:spPr bwMode="auto">
            <a:xfrm flipV="1">
              <a:off x="5307806" y="3067154"/>
              <a:ext cx="648072" cy="2325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7" name="Straight Connector 306"/>
            <p:cNvCxnSpPr/>
            <p:nvPr/>
          </p:nvCxnSpPr>
          <p:spPr bwMode="auto">
            <a:xfrm flipV="1">
              <a:off x="5351570" y="3111481"/>
              <a:ext cx="648072" cy="2325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/>
            <p:nvPr/>
          </p:nvCxnSpPr>
          <p:spPr bwMode="auto">
            <a:xfrm flipV="1">
              <a:off x="5392766" y="3159952"/>
              <a:ext cx="648072" cy="2325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Straight Connector 308"/>
            <p:cNvCxnSpPr/>
            <p:nvPr/>
          </p:nvCxnSpPr>
          <p:spPr bwMode="auto">
            <a:xfrm flipV="1">
              <a:off x="4779179" y="3074986"/>
              <a:ext cx="648072" cy="2325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/>
            <p:nvPr/>
          </p:nvCxnSpPr>
          <p:spPr bwMode="auto">
            <a:xfrm flipV="1">
              <a:off x="4823498" y="3109534"/>
              <a:ext cx="648072" cy="2325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1" name="Straight Connector 310"/>
            <p:cNvCxnSpPr/>
            <p:nvPr/>
          </p:nvCxnSpPr>
          <p:spPr bwMode="auto">
            <a:xfrm flipV="1">
              <a:off x="4860795" y="3145330"/>
              <a:ext cx="648072" cy="2325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2" name="Straight Connector 311"/>
            <p:cNvCxnSpPr/>
            <p:nvPr/>
          </p:nvCxnSpPr>
          <p:spPr bwMode="auto">
            <a:xfrm flipV="1">
              <a:off x="4887954" y="3191117"/>
              <a:ext cx="648072" cy="2325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3" name="Straight Connector 312"/>
            <p:cNvCxnSpPr/>
            <p:nvPr/>
          </p:nvCxnSpPr>
          <p:spPr bwMode="auto">
            <a:xfrm flipV="1">
              <a:off x="4946473" y="3232615"/>
              <a:ext cx="648072" cy="2325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4" name="Straight Connector 313"/>
            <p:cNvCxnSpPr/>
            <p:nvPr/>
          </p:nvCxnSpPr>
          <p:spPr bwMode="auto">
            <a:xfrm flipV="1">
              <a:off x="4990237" y="3276942"/>
              <a:ext cx="648072" cy="2325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2" name="Group 261"/>
          <p:cNvGrpSpPr/>
          <p:nvPr/>
        </p:nvGrpSpPr>
        <p:grpSpPr>
          <a:xfrm>
            <a:off x="2913907" y="2271160"/>
            <a:ext cx="361949" cy="221736"/>
            <a:chOff x="4769543" y="1702808"/>
            <a:chExt cx="1916670" cy="1363438"/>
          </a:xfrm>
        </p:grpSpPr>
        <p:cxnSp>
          <p:nvCxnSpPr>
            <p:cNvPr id="275" name="Straight Connector 274"/>
            <p:cNvCxnSpPr/>
            <p:nvPr/>
          </p:nvCxnSpPr>
          <p:spPr bwMode="auto">
            <a:xfrm rot="381862" flipV="1">
              <a:off x="4771066" y="2086506"/>
              <a:ext cx="817118" cy="4153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6" name="Straight Connector 275"/>
            <p:cNvCxnSpPr/>
            <p:nvPr/>
          </p:nvCxnSpPr>
          <p:spPr bwMode="auto">
            <a:xfrm rot="381862" flipV="1">
              <a:off x="4790116" y="2176866"/>
              <a:ext cx="817118" cy="4153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Straight Connector 276"/>
            <p:cNvCxnSpPr/>
            <p:nvPr/>
          </p:nvCxnSpPr>
          <p:spPr bwMode="auto">
            <a:xfrm rot="381862" flipV="1">
              <a:off x="4781855" y="2269870"/>
              <a:ext cx="817118" cy="4153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8" name="Straight Connector 277"/>
            <p:cNvCxnSpPr/>
            <p:nvPr/>
          </p:nvCxnSpPr>
          <p:spPr bwMode="auto">
            <a:xfrm rot="381862" flipV="1">
              <a:off x="4787771" y="2354948"/>
              <a:ext cx="817118" cy="4153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9" name="Straight Connector 278"/>
            <p:cNvCxnSpPr/>
            <p:nvPr/>
          </p:nvCxnSpPr>
          <p:spPr bwMode="auto">
            <a:xfrm rot="381862" flipV="1">
              <a:off x="4780631" y="2464772"/>
              <a:ext cx="817118" cy="4153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Straight Connector 279"/>
            <p:cNvCxnSpPr/>
            <p:nvPr/>
          </p:nvCxnSpPr>
          <p:spPr bwMode="auto">
            <a:xfrm rot="381862" flipV="1">
              <a:off x="4769543" y="2559104"/>
              <a:ext cx="817118" cy="4153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Straight Connector 280"/>
            <p:cNvCxnSpPr/>
            <p:nvPr/>
          </p:nvCxnSpPr>
          <p:spPr bwMode="auto">
            <a:xfrm rot="381862" flipV="1">
              <a:off x="4782993" y="2650908"/>
              <a:ext cx="817118" cy="4153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2" name="Straight Connector 281"/>
            <p:cNvCxnSpPr/>
            <p:nvPr/>
          </p:nvCxnSpPr>
          <p:spPr bwMode="auto">
            <a:xfrm rot="381862" flipV="1">
              <a:off x="5822151" y="1702808"/>
              <a:ext cx="817118" cy="4153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3" name="Straight Connector 282"/>
            <p:cNvCxnSpPr/>
            <p:nvPr/>
          </p:nvCxnSpPr>
          <p:spPr bwMode="auto">
            <a:xfrm rot="381862" flipV="1">
              <a:off x="5836597" y="1784542"/>
              <a:ext cx="817118" cy="4153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4" name="Straight Connector 283"/>
            <p:cNvCxnSpPr/>
            <p:nvPr/>
          </p:nvCxnSpPr>
          <p:spPr bwMode="auto">
            <a:xfrm rot="381862" flipV="1">
              <a:off x="5832136" y="1879309"/>
              <a:ext cx="817118" cy="4153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5" name="Straight Connector 284"/>
            <p:cNvCxnSpPr/>
            <p:nvPr/>
          </p:nvCxnSpPr>
          <p:spPr bwMode="auto">
            <a:xfrm rot="381862" flipV="1">
              <a:off x="5841661" y="1960842"/>
              <a:ext cx="817118" cy="4153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6" name="Straight Connector 285"/>
            <p:cNvCxnSpPr/>
            <p:nvPr/>
          </p:nvCxnSpPr>
          <p:spPr bwMode="auto">
            <a:xfrm rot="381862" flipV="1">
              <a:off x="5847683" y="2057336"/>
              <a:ext cx="817118" cy="4153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7" name="Straight Connector 286"/>
            <p:cNvCxnSpPr/>
            <p:nvPr/>
          </p:nvCxnSpPr>
          <p:spPr bwMode="auto">
            <a:xfrm rot="381862" flipV="1">
              <a:off x="5855646" y="2161193"/>
              <a:ext cx="817118" cy="4153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8" name="Straight Connector 287"/>
            <p:cNvCxnSpPr/>
            <p:nvPr/>
          </p:nvCxnSpPr>
          <p:spPr bwMode="auto">
            <a:xfrm rot="381862" flipV="1">
              <a:off x="5869095" y="2252997"/>
              <a:ext cx="817118" cy="4153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9" name="Straight Connector 288"/>
            <p:cNvCxnSpPr/>
            <p:nvPr/>
          </p:nvCxnSpPr>
          <p:spPr bwMode="auto">
            <a:xfrm rot="381862" flipV="1">
              <a:off x="5336124" y="1930681"/>
              <a:ext cx="817118" cy="41533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0" name="Straight Connector 289"/>
            <p:cNvCxnSpPr/>
            <p:nvPr/>
          </p:nvCxnSpPr>
          <p:spPr bwMode="auto">
            <a:xfrm rot="381862" flipV="1">
              <a:off x="5342938" y="2017992"/>
              <a:ext cx="817118" cy="41533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1" name="Straight Connector 290"/>
            <p:cNvCxnSpPr/>
            <p:nvPr/>
          </p:nvCxnSpPr>
          <p:spPr bwMode="auto">
            <a:xfrm rot="381862" flipV="1">
              <a:off x="5347130" y="2104858"/>
              <a:ext cx="817118" cy="41533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2" name="Straight Connector 291"/>
            <p:cNvCxnSpPr/>
            <p:nvPr/>
          </p:nvCxnSpPr>
          <p:spPr bwMode="auto">
            <a:xfrm rot="381862" flipV="1">
              <a:off x="5335132" y="2199666"/>
              <a:ext cx="817118" cy="41533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" name="Straight Connector 292"/>
            <p:cNvCxnSpPr/>
            <p:nvPr/>
          </p:nvCxnSpPr>
          <p:spPr bwMode="auto">
            <a:xfrm rot="381862" flipV="1">
              <a:off x="5343094" y="2300563"/>
              <a:ext cx="817118" cy="41533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/>
            <p:cNvCxnSpPr/>
            <p:nvPr/>
          </p:nvCxnSpPr>
          <p:spPr bwMode="auto">
            <a:xfrm rot="381862" flipV="1">
              <a:off x="5332007" y="2404420"/>
              <a:ext cx="817118" cy="41533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4" name="Rectangle 263"/>
          <p:cNvSpPr/>
          <p:nvPr/>
        </p:nvSpPr>
        <p:spPr bwMode="auto">
          <a:xfrm>
            <a:off x="701929" y="1819885"/>
            <a:ext cx="154212" cy="180946"/>
          </a:xfrm>
          <a:prstGeom prst="rect">
            <a:avLst/>
          </a:prstGeom>
          <a:solidFill>
            <a:schemeClr val="bg1">
              <a:alpha val="38000"/>
            </a:schemeClr>
          </a:solidFill>
          <a:ln w="19050" cap="flat" cmpd="sng" algn="ctr">
            <a:solidFill>
              <a:srgbClr val="00669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cxnSp>
        <p:nvCxnSpPr>
          <p:cNvPr id="265" name="Straight Connector 264"/>
          <p:cNvCxnSpPr/>
          <p:nvPr/>
        </p:nvCxnSpPr>
        <p:spPr bwMode="auto">
          <a:xfrm flipV="1">
            <a:off x="712571" y="828177"/>
            <a:ext cx="571127" cy="100402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6699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66" name="Straight Connector 265"/>
          <p:cNvCxnSpPr/>
          <p:nvPr/>
        </p:nvCxnSpPr>
        <p:spPr bwMode="auto">
          <a:xfrm>
            <a:off x="699016" y="2003311"/>
            <a:ext cx="584682" cy="106287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6699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267" name="Group 266"/>
          <p:cNvGrpSpPr/>
          <p:nvPr/>
        </p:nvGrpSpPr>
        <p:grpSpPr>
          <a:xfrm>
            <a:off x="3519669" y="1505750"/>
            <a:ext cx="927498" cy="543977"/>
            <a:chOff x="2261053" y="2018069"/>
            <a:chExt cx="1104163" cy="647591"/>
          </a:xfrm>
        </p:grpSpPr>
        <p:sp>
          <p:nvSpPr>
            <p:cNvPr id="271" name="Rectangle 270"/>
            <p:cNvSpPr/>
            <p:nvPr/>
          </p:nvSpPr>
          <p:spPr>
            <a:xfrm>
              <a:off x="2261053" y="2299259"/>
              <a:ext cx="1104163" cy="36640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4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Nucleus</a:t>
              </a:r>
              <a:endParaRPr lang="en-US" sz="14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272" name="Straight Arrow Connector 271"/>
            <p:cNvCxnSpPr/>
            <p:nvPr/>
          </p:nvCxnSpPr>
          <p:spPr bwMode="auto">
            <a:xfrm flipH="1" flipV="1">
              <a:off x="2330083" y="2018069"/>
              <a:ext cx="263154" cy="34463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268" name="Group 267"/>
          <p:cNvGrpSpPr/>
          <p:nvPr/>
        </p:nvGrpSpPr>
        <p:grpSpPr>
          <a:xfrm>
            <a:off x="3191520" y="2197911"/>
            <a:ext cx="1222754" cy="307777"/>
            <a:chOff x="3463753" y="2815081"/>
            <a:chExt cx="1455658" cy="366401"/>
          </a:xfrm>
        </p:grpSpPr>
        <p:sp>
          <p:nvSpPr>
            <p:cNvPr id="269" name="Rectangle 268"/>
            <p:cNvSpPr/>
            <p:nvPr/>
          </p:nvSpPr>
          <p:spPr>
            <a:xfrm>
              <a:off x="3604676" y="2815081"/>
              <a:ext cx="1314735" cy="36640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4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Sarcomere</a:t>
              </a:r>
              <a:endParaRPr lang="en-US" sz="14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270" name="Straight Arrow Connector 269"/>
            <p:cNvCxnSpPr>
              <a:stCxn id="259" idx="1"/>
            </p:cNvCxnSpPr>
            <p:nvPr/>
          </p:nvCxnSpPr>
          <p:spPr bwMode="auto">
            <a:xfrm flipH="1">
              <a:off x="3463753" y="3013757"/>
              <a:ext cx="270049" cy="4758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pic>
        <p:nvPicPr>
          <p:cNvPr id="315" name="Picture 3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5" y="1286278"/>
            <a:ext cx="991590" cy="1118490"/>
          </a:xfrm>
          <a:prstGeom prst="rect">
            <a:avLst/>
          </a:prstGeom>
        </p:spPr>
      </p:pic>
      <p:grpSp>
        <p:nvGrpSpPr>
          <p:cNvPr id="322" name="Group 321"/>
          <p:cNvGrpSpPr/>
          <p:nvPr/>
        </p:nvGrpSpPr>
        <p:grpSpPr>
          <a:xfrm>
            <a:off x="1289850" y="1126059"/>
            <a:ext cx="1284424" cy="807275"/>
            <a:chOff x="4079664" y="2473732"/>
            <a:chExt cx="1284424" cy="807275"/>
          </a:xfrm>
        </p:grpSpPr>
        <p:sp>
          <p:nvSpPr>
            <p:cNvPr id="323" name="Rectangle 322"/>
            <p:cNvSpPr/>
            <p:nvPr/>
          </p:nvSpPr>
          <p:spPr>
            <a:xfrm>
              <a:off x="4079664" y="2473732"/>
              <a:ext cx="128442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 prstMaterial="flat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400" b="1" i="0" dirty="0" smtClean="0">
                  <a:ln w="11430"/>
                  <a:solidFill>
                    <a:srgbClr val="0099CC"/>
                  </a:solidFill>
                  <a:latin typeface="+mn-lt"/>
                </a:rPr>
                <a:t>Intercalated disk</a:t>
              </a:r>
              <a:endParaRPr lang="en-US" sz="1400" b="1" i="0" dirty="0">
                <a:ln w="11430"/>
                <a:solidFill>
                  <a:srgbClr val="0099CC"/>
                </a:solidFill>
                <a:latin typeface="+mn-lt"/>
              </a:endParaRPr>
            </a:p>
          </p:txBody>
        </p:sp>
        <p:cxnSp>
          <p:nvCxnSpPr>
            <p:cNvPr id="324" name="Straight Arrow Connector 323"/>
            <p:cNvCxnSpPr>
              <a:endCxn id="258" idx="0"/>
            </p:cNvCxnSpPr>
            <p:nvPr/>
          </p:nvCxnSpPr>
          <p:spPr bwMode="auto">
            <a:xfrm>
              <a:off x="4593517" y="2841204"/>
              <a:ext cx="587286" cy="43980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sp>
        <p:nvSpPr>
          <p:cNvPr id="96" name="Rectangle 95"/>
          <p:cNvSpPr/>
          <p:nvPr/>
        </p:nvSpPr>
        <p:spPr>
          <a:xfrm>
            <a:off x="2255766" y="828177"/>
            <a:ext cx="12105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l"/>
            </a:scene3d>
            <a:sp3d extrusionH="25400" contourW="8890" prstMaterial="flat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i="0" dirty="0" err="1" smtClean="0">
                <a:ln w="6350"/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Myocyte</a:t>
            </a:r>
            <a:endParaRPr lang="en-US" sz="2000" b="1" i="0" dirty="0">
              <a:ln w="6350"/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902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1680" y="4462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Practice SBAs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1557947"/>
            <a:ext cx="8424936" cy="4247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800" b="1" i="0" dirty="0">
                <a:solidFill>
                  <a:srgbClr val="006699"/>
                </a:solidFill>
                <a:latin typeface="+mn-lt"/>
              </a:rPr>
              <a:t>Which one of the following  proteins is </a:t>
            </a: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a spring like filament connecting myosin to the Z-line? </a:t>
            </a:r>
            <a:endParaRPr lang="en-GB" sz="1800" b="1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Tropomyosin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Tropomodulin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Titin</a:t>
            </a:r>
            <a:endParaRPr lang="en-GB" sz="1800" i="0" dirty="0">
              <a:solidFill>
                <a:srgbClr val="006699"/>
              </a:solidFill>
              <a:latin typeface="+mn-lt"/>
              <a:sym typeface="Symbol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Nebulin</a:t>
            </a:r>
            <a:endParaRPr lang="en-GB" sz="1800" i="0" dirty="0">
              <a:solidFill>
                <a:srgbClr val="006699"/>
              </a:solidFill>
              <a:latin typeface="+mn-lt"/>
              <a:sym typeface="Symbol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CapZ</a:t>
            </a:r>
            <a:endParaRPr lang="en-GB" sz="1800" i="0" dirty="0">
              <a:solidFill>
                <a:srgbClr val="006699"/>
              </a:solidFill>
              <a:latin typeface="+mn-lt"/>
              <a:sym typeface="Symbol"/>
            </a:endParaRPr>
          </a:p>
          <a:p>
            <a:pPr marL="817562" indent="-457200"/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Which one of the following proteins is responsible for capping actin at the –</a:t>
            </a:r>
            <a:r>
              <a:rPr lang="en-GB" sz="1800" b="1" i="0" dirty="0" err="1" smtClean="0">
                <a:solidFill>
                  <a:srgbClr val="006699"/>
                </a:solidFill>
                <a:latin typeface="+mn-lt"/>
              </a:rPr>
              <a:t>ve</a:t>
            </a: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 end </a:t>
            </a:r>
            <a:endParaRPr lang="en-GB" sz="1800" b="1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>
                <a:solidFill>
                  <a:srgbClr val="006699"/>
                </a:solidFill>
                <a:latin typeface="+mn-lt"/>
                <a:sym typeface="Symbol"/>
              </a:rPr>
              <a:t>Tropomyosin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>
                <a:solidFill>
                  <a:srgbClr val="006699"/>
                </a:solidFill>
                <a:latin typeface="+mn-lt"/>
                <a:sym typeface="Symbol"/>
              </a:rPr>
              <a:t>Tropomodulin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>
                <a:solidFill>
                  <a:srgbClr val="006699"/>
                </a:solidFill>
                <a:latin typeface="+mn-lt"/>
                <a:sym typeface="Symbol"/>
              </a:rPr>
              <a:t>Titin</a:t>
            </a:r>
            <a:endParaRPr lang="en-GB" sz="1800" i="0" dirty="0">
              <a:solidFill>
                <a:srgbClr val="006699"/>
              </a:solidFill>
              <a:latin typeface="+mn-lt"/>
              <a:sym typeface="Symbol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>
                <a:solidFill>
                  <a:srgbClr val="006699"/>
                </a:solidFill>
                <a:latin typeface="+mn-lt"/>
                <a:sym typeface="Symbol"/>
              </a:rPr>
              <a:t>Nebulin</a:t>
            </a:r>
            <a:endParaRPr lang="en-GB" sz="1800" i="0" dirty="0">
              <a:solidFill>
                <a:srgbClr val="006699"/>
              </a:solidFill>
              <a:latin typeface="+mn-lt"/>
              <a:sym typeface="Symbol"/>
            </a:endParaRPr>
          </a:p>
          <a:p>
            <a:pPr marL="817562" indent="-457200">
              <a:buFont typeface="+mj-lt"/>
              <a:buAutoNum type="alphaLcParenR"/>
            </a:pPr>
            <a:r>
              <a:rPr lang="en-GB" sz="1800" i="0" dirty="0" err="1">
                <a:solidFill>
                  <a:srgbClr val="006699"/>
                </a:solidFill>
                <a:latin typeface="+mn-lt"/>
                <a:sym typeface="Symbol"/>
              </a:rPr>
              <a:t>CapZ</a:t>
            </a:r>
            <a:endParaRPr lang="en-GB" sz="1800" i="0" dirty="0">
              <a:solidFill>
                <a:srgbClr val="006699"/>
              </a:solidFill>
              <a:latin typeface="+mn-lt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06176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91680" y="7141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Summary slide</a:t>
            </a:r>
            <a:endParaRPr lang="en-GB" sz="3600" b="1" i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4071" y="972381"/>
            <a:ext cx="2808312" cy="12721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1000"/>
              </a:spcAft>
              <a:buFont typeface="+mj-lt"/>
              <a:buAutoNum type="arabicPeriod" startAt="2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E-C coupling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Skeletal muscle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Cardiac muscle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56176" y="971675"/>
            <a:ext cx="2808312" cy="15799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1000"/>
              </a:spcAft>
              <a:buFont typeface="+mj-lt"/>
              <a:buAutoNum type="arabicPeriod" startAt="3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Sliding filament theory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Striated muscle</a:t>
            </a:r>
          </a:p>
          <a:p>
            <a:pPr lvl="0">
              <a:spcAft>
                <a:spcPts val="1000"/>
              </a:spcAft>
            </a:pPr>
            <a:r>
              <a:rPr lang="en-GB" sz="2000" i="0" dirty="0" smtClean="0">
                <a:solidFill>
                  <a:srgbClr val="006699"/>
                </a:solidFill>
                <a:latin typeface="+mn-lt"/>
              </a:rPr>
              <a:t>Smooth muscle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5577" y="981435"/>
            <a:ext cx="2844316" cy="40985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marL="360363" lvl="0" indent="-360363">
              <a:spcAft>
                <a:spcPts val="1000"/>
              </a:spcAft>
              <a:buFont typeface="+mj-lt"/>
              <a:buAutoNum type="arabicPeriod"/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The sarcomere</a:t>
            </a:r>
          </a:p>
          <a:p>
            <a:pPr lvl="0">
              <a:spcAft>
                <a:spcPts val="60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Skeletal muscle</a:t>
            </a:r>
          </a:p>
          <a:p>
            <a:pPr>
              <a:spcAft>
                <a:spcPts val="1000"/>
              </a:spcAft>
            </a:pPr>
            <a:r>
              <a:rPr lang="en-GB" sz="1800" i="0" dirty="0">
                <a:solidFill>
                  <a:srgbClr val="006699"/>
                </a:solidFill>
                <a:latin typeface="+mn-lt"/>
              </a:rPr>
              <a:t>Z-line defining boundaries. Actin (thin filaments) associated with </a:t>
            </a:r>
            <a:r>
              <a:rPr lang="en-GB" sz="1800" i="0" dirty="0" err="1">
                <a:solidFill>
                  <a:srgbClr val="006699"/>
                </a:solidFill>
                <a:latin typeface="+mn-lt"/>
              </a:rPr>
              <a:t>nebulin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, </a:t>
            </a:r>
            <a:r>
              <a:rPr lang="en-GB" sz="1800" i="0" dirty="0" err="1">
                <a:solidFill>
                  <a:srgbClr val="006699"/>
                </a:solidFill>
                <a:latin typeface="+mn-lt"/>
              </a:rPr>
              <a:t>tropomyosin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, </a:t>
            </a:r>
            <a:r>
              <a:rPr lang="en-GB" sz="1800" i="0" dirty="0" err="1">
                <a:solidFill>
                  <a:srgbClr val="006699"/>
                </a:solidFill>
                <a:latin typeface="+mn-lt"/>
              </a:rPr>
              <a:t>tropomodulin</a:t>
            </a:r>
            <a:r>
              <a:rPr lang="en-GB" sz="1800" i="0" dirty="0">
                <a:solidFill>
                  <a:srgbClr val="006699"/>
                </a:solidFill>
                <a:latin typeface="+mn-lt"/>
              </a:rPr>
              <a:t> &amp;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CapZ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>
              <a:spcAft>
                <a:spcPts val="1000"/>
              </a:spcAft>
            </a:pPr>
            <a:r>
              <a:rPr lang="en-GB" sz="1800" i="0" dirty="0">
                <a:solidFill>
                  <a:srgbClr val="006699"/>
                </a:solidFill>
                <a:latin typeface="+mn-lt"/>
              </a:rPr>
              <a:t>Thick myosin filaments with globular heads associated with </a:t>
            </a:r>
            <a:r>
              <a:rPr lang="en-GB" sz="1800" i="0" dirty="0" err="1">
                <a:solidFill>
                  <a:srgbClr val="006699"/>
                </a:solidFill>
                <a:latin typeface="+mn-lt"/>
              </a:rPr>
              <a:t>titin</a:t>
            </a:r>
            <a:endParaRPr lang="en-GB" sz="1800" i="0" dirty="0">
              <a:solidFill>
                <a:srgbClr val="006699"/>
              </a:solidFill>
              <a:latin typeface="+mn-lt"/>
            </a:endParaRPr>
          </a:p>
          <a:p>
            <a:pPr lvl="0">
              <a:spcAft>
                <a:spcPts val="100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Cardiac muscle</a:t>
            </a:r>
          </a:p>
          <a:p>
            <a:pPr lvl="0">
              <a:spcAft>
                <a:spcPts val="600"/>
              </a:spcAft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Same as above</a:t>
            </a:r>
          </a:p>
        </p:txBody>
      </p:sp>
    </p:spTree>
    <p:extLst>
      <p:ext uri="{BB962C8B-B14F-4D97-AF65-F5344CB8AC3E}">
        <p14:creationId xmlns:p14="http://schemas.microsoft.com/office/powerpoint/2010/main" val="7239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Standard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155614</TotalTime>
  <Words>1931</Words>
  <Application>Microsoft Office PowerPoint</Application>
  <PresentationFormat>On-screen Show (4:3)</PresentationFormat>
  <Paragraphs>441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Standarddesign</vt:lpstr>
      <vt:lpstr>CMS: Cell Behaviour III Cell motility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Publications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Sohag</dc:creator>
  <cp:lastModifiedBy>Shiel, Nuala</cp:lastModifiedBy>
  <cp:revision>1565</cp:revision>
  <dcterms:modified xsi:type="dcterms:W3CDTF">2012-11-23T13:19:48Z</dcterms:modified>
</cp:coreProperties>
</file>