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26" r:id="rId2"/>
    <p:sldId id="375" r:id="rId3"/>
    <p:sldId id="368" r:id="rId4"/>
    <p:sldId id="374" r:id="rId5"/>
    <p:sldId id="398" r:id="rId6"/>
    <p:sldId id="369" r:id="rId7"/>
    <p:sldId id="370" r:id="rId8"/>
    <p:sldId id="380" r:id="rId9"/>
    <p:sldId id="381" r:id="rId10"/>
    <p:sldId id="385" r:id="rId11"/>
    <p:sldId id="371" r:id="rId12"/>
    <p:sldId id="373" r:id="rId13"/>
    <p:sldId id="382" r:id="rId14"/>
    <p:sldId id="383" r:id="rId15"/>
    <p:sldId id="384" r:id="rId16"/>
    <p:sldId id="327" r:id="rId17"/>
    <p:sldId id="328" r:id="rId18"/>
    <p:sldId id="329" r:id="rId19"/>
    <p:sldId id="330" r:id="rId20"/>
    <p:sldId id="331" r:id="rId21"/>
    <p:sldId id="334" r:id="rId22"/>
    <p:sldId id="336" r:id="rId23"/>
    <p:sldId id="337" r:id="rId24"/>
    <p:sldId id="340" r:id="rId25"/>
    <p:sldId id="338" r:id="rId26"/>
    <p:sldId id="341" r:id="rId27"/>
    <p:sldId id="342" r:id="rId28"/>
    <p:sldId id="343" r:id="rId29"/>
    <p:sldId id="344" r:id="rId30"/>
    <p:sldId id="345" r:id="rId31"/>
    <p:sldId id="388" r:id="rId32"/>
    <p:sldId id="389" r:id="rId33"/>
    <p:sldId id="346" r:id="rId34"/>
    <p:sldId id="347" r:id="rId35"/>
    <p:sldId id="349" r:id="rId36"/>
    <p:sldId id="348" r:id="rId37"/>
    <p:sldId id="350" r:id="rId38"/>
    <p:sldId id="359" r:id="rId39"/>
    <p:sldId id="360" r:id="rId40"/>
    <p:sldId id="393" r:id="rId41"/>
    <p:sldId id="394" r:id="rId42"/>
    <p:sldId id="395" r:id="rId43"/>
    <p:sldId id="362" r:id="rId44"/>
    <p:sldId id="399" r:id="rId45"/>
    <p:sldId id="402" r:id="rId46"/>
    <p:sldId id="351" r:id="rId47"/>
    <p:sldId id="355" r:id="rId48"/>
    <p:sldId id="352" r:id="rId49"/>
    <p:sldId id="353" r:id="rId50"/>
    <p:sldId id="396" r:id="rId51"/>
    <p:sldId id="397" r:id="rId52"/>
    <p:sldId id="356" r:id="rId53"/>
    <p:sldId id="357" r:id="rId54"/>
    <p:sldId id="367" r:id="rId55"/>
    <p:sldId id="376" r:id="rId56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i="1" kern="1200">
        <a:solidFill>
          <a:srgbClr val="6E6E6F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0807"/>
    <a:srgbClr val="FFFFFF"/>
    <a:srgbClr val="E2E2E2"/>
    <a:srgbClr val="DEDEDE"/>
    <a:srgbClr val="DBDBDB"/>
    <a:srgbClr val="E6E6E6"/>
    <a:srgbClr val="4B4F5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>
        <p:scale>
          <a:sx n="50" d="100"/>
          <a:sy n="50" d="100"/>
        </p:scale>
        <p:origin x="-684" y="-72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128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495B5793-3FA5-024D-B307-6D7D397676B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945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C8A51F47-E0A2-3C4F-8259-5E785AD5D3D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5349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5CDCD3A5-23F2-134F-A9BD-B16CB6AC2E82}" type="slidenum">
              <a:rPr lang="da-DK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1</a:t>
            </a:fld>
            <a:endParaRPr lang="da-DK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10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767E67BA-A9C8-6144-AF52-01936E936D36}" type="slidenum">
              <a:rPr lang="da-DK" sz="1200" i="0">
                <a:solidFill>
                  <a:schemeClr val="tx1"/>
                </a:solidFill>
                <a:latin typeface="Times New Roman" charset="0"/>
                <a:cs typeface="Times New Roman" charset="0"/>
              </a:rPr>
              <a:pPr eaLnBrk="1" hangingPunct="1"/>
              <a:t>14</a:t>
            </a:fld>
            <a:endParaRPr lang="da-DK" sz="1200" i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IMP_Cent_logo_white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2192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3900" i="0">
              <a:solidFill>
                <a:srgbClr val="C51538"/>
              </a:solidFill>
              <a:latin typeface="Impact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 userDrawn="1"/>
        </p:nvSpPr>
        <p:spPr bwMode="auto">
          <a:xfrm>
            <a:off x="838200" y="3048000"/>
            <a:ext cx="75438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a-DK" sz="2200" b="1" i="0" smtClean="0">
                <a:solidFill>
                  <a:srgbClr val="003866"/>
                </a:solidFill>
              </a:rPr>
              <a:t>100 years of living science</a:t>
            </a:r>
            <a:endParaRPr lang="en-US" sz="2200" b="1" i="0" smtClean="0">
              <a:solidFill>
                <a:srgbClr val="003866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 userDrawn="1"/>
        </p:nvSpPr>
        <p:spPr bwMode="auto">
          <a:xfrm>
            <a:off x="838200" y="5883275"/>
            <a:ext cx="7543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a-DK" sz="1400" i="0" smtClean="0">
                <a:solidFill>
                  <a:srgbClr val="4B4F55"/>
                </a:solidFill>
              </a:rPr>
              <a:t>Date • Location of Event</a:t>
            </a:r>
            <a:endParaRPr lang="en-US" sz="1400" i="0" smtClean="0">
              <a:solidFill>
                <a:srgbClr val="4B4F55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C2CB11F4-E6C9-3141-97F1-8774AD83DF3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066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95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65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2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38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40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09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66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2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39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1" descr="IMP_Cent_logo_blue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2713"/>
            <a:ext cx="1000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B4F55"/>
          </a:solidFill>
          <a:latin typeface="+mn-lt"/>
          <a:ea typeface="ＭＳ Ｐゴシック" charset="0"/>
          <a:cs typeface="ＭＳ Ｐゴシック" charset="0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  <a:ea typeface="ＭＳ Ｐゴシック" charset="0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  <a:ea typeface="ＭＳ Ｐゴシック" charset="0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400">
          <a:solidFill>
            <a:srgbClr val="4B4F55"/>
          </a:solidFill>
          <a:latin typeface="+mn-lt"/>
          <a:ea typeface="ＭＳ Ｐゴシック" charset="0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charset="0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cancerresearchuk.org/cancerstats/types/hodgkinslymphoma/" TargetMode="External"/><Relationship Id="rId2" Type="http://schemas.openxmlformats.org/officeDocument/2006/relationships/hyperlink" Target="http://info.cancerresearchuk.org/cancerstats/types/leukaemi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hyperlink" Target="http://info.cancerresearchuk.org/cancerstats/types/multiplemyeloma/" TargetMode="External"/><Relationship Id="rId4" Type="http://schemas.openxmlformats.org/officeDocument/2006/relationships/hyperlink" Target="http://info.cancerresearchuk.org/cancerstats/types/nhl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6"/>
          <p:cNvSpPr txBox="1">
            <a:spLocks noChangeArrowheads="1"/>
          </p:cNvSpPr>
          <p:nvPr/>
        </p:nvSpPr>
        <p:spPr bwMode="auto">
          <a:xfrm>
            <a:off x="0" y="2716213"/>
            <a:ext cx="9143999" cy="8309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800" i="0" dirty="0" smtClean="0">
                <a:solidFill>
                  <a:schemeClr val="tx2"/>
                </a:solidFill>
                <a:latin typeface="+mn-lt"/>
                <a:cs typeface="Arial" charset="0"/>
              </a:rPr>
              <a:t>Leukaemia and lymphoma</a:t>
            </a:r>
            <a:endParaRPr lang="en-GB" sz="4800" i="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0"/>
            <a:ext cx="210978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/>
          <p:cNvSpPr txBox="1">
            <a:spLocks noChangeArrowheads="1"/>
          </p:cNvSpPr>
          <p:nvPr/>
        </p:nvSpPr>
        <p:spPr bwMode="auto">
          <a:xfrm>
            <a:off x="642938" y="4509120"/>
            <a:ext cx="7543800" cy="19916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r>
              <a:rPr lang="en-US" sz="2800" i="0" kern="0" dirty="0">
                <a:solidFill>
                  <a:srgbClr val="4B4F55"/>
                </a:solidFill>
                <a:latin typeface="+mn-lt"/>
                <a:ea typeface="+mn-ea"/>
                <a:cs typeface="+mn-cs"/>
              </a:rPr>
              <a:t>Gerry </a:t>
            </a:r>
            <a:r>
              <a:rPr lang="en-US" sz="2800" i="0" kern="0" dirty="0" smtClean="0">
                <a:solidFill>
                  <a:srgbClr val="4B4F55"/>
                </a:solidFill>
                <a:latin typeface="+mn-lt"/>
                <a:ea typeface="+mn-ea"/>
                <a:cs typeface="+mn-cs"/>
              </a:rPr>
              <a:t>Thomas</a:t>
            </a:r>
            <a:endParaRPr lang="en-US" sz="2800" i="0" kern="0" dirty="0">
              <a:solidFill>
                <a:srgbClr val="4B4F55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200" i="0" kern="0" dirty="0">
                <a:solidFill>
                  <a:srgbClr val="4B4F55"/>
                </a:solidFill>
                <a:latin typeface="+mn-lt"/>
                <a:ea typeface="+mn-ea"/>
                <a:cs typeface="+mn-cs"/>
              </a:rPr>
              <a:t>Professor of Molecular Pathology</a:t>
            </a:r>
          </a:p>
          <a:p>
            <a:pPr>
              <a:spcBef>
                <a:spcPct val="20000"/>
              </a:spcBef>
              <a:defRPr/>
            </a:pPr>
            <a:r>
              <a:rPr lang="en-US" sz="2200" i="0" kern="0" dirty="0">
                <a:solidFill>
                  <a:srgbClr val="4B4F55"/>
                </a:solidFill>
                <a:latin typeface="+mn-lt"/>
                <a:ea typeface="+mn-ea"/>
                <a:cs typeface="+mn-cs"/>
              </a:rPr>
              <a:t>Scientific Director, Wales Cancer Bank</a:t>
            </a:r>
          </a:p>
          <a:p>
            <a:pPr>
              <a:spcBef>
                <a:spcPct val="20000"/>
              </a:spcBef>
              <a:defRPr/>
            </a:pPr>
            <a:r>
              <a:rPr lang="en-US" sz="2200" i="0" kern="0" dirty="0" err="1">
                <a:solidFill>
                  <a:srgbClr val="4B4F55"/>
                </a:solidFill>
                <a:latin typeface="+mn-lt"/>
                <a:ea typeface="+mn-ea"/>
                <a:cs typeface="+mn-cs"/>
              </a:rPr>
              <a:t>gerry.thomas@imperial.ac.uk</a:t>
            </a:r>
            <a:endParaRPr lang="en-US" sz="2200" i="0" kern="0" dirty="0">
              <a:solidFill>
                <a:srgbClr val="4B4F55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sz="3200" dirty="0">
                <a:latin typeface="Impact" charset="0"/>
              </a:rPr>
              <a:t>Staging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Stage for prognosis and treatment </a:t>
            </a:r>
            <a:r>
              <a:rPr lang="en-US" dirty="0" smtClean="0">
                <a:latin typeface="Arial" charset="0"/>
              </a:rPr>
              <a:t>planning;   was very intensive to plan RT cure (Mantle for chest or inverted Y for </a:t>
            </a:r>
            <a:r>
              <a:rPr lang="en-US" dirty="0" err="1" smtClean="0">
                <a:latin typeface="Arial" charset="0"/>
              </a:rPr>
              <a:t>paraaortic</a:t>
            </a:r>
            <a:r>
              <a:rPr lang="en-US" dirty="0" smtClean="0">
                <a:latin typeface="Arial" charset="0"/>
              </a:rPr>
              <a:t>/pelvic nodes)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Bloods</a:t>
            </a:r>
          </a:p>
          <a:p>
            <a:r>
              <a:rPr lang="en-US" dirty="0">
                <a:latin typeface="Arial" charset="0"/>
              </a:rPr>
              <a:t>CT scanning +/- PET</a:t>
            </a:r>
          </a:p>
          <a:p>
            <a:r>
              <a:rPr lang="en-US" dirty="0">
                <a:latin typeface="Arial" charset="0"/>
              </a:rPr>
              <a:t>Bone marrow biopsy?</a:t>
            </a:r>
          </a:p>
          <a:p>
            <a:endParaRPr lang="en-US" dirty="0">
              <a:latin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Stage I: </a:t>
            </a:r>
            <a:r>
              <a:rPr lang="en-US" dirty="0" smtClean="0">
                <a:latin typeface="Arial" charset="0"/>
              </a:rPr>
              <a:t>1 </a:t>
            </a:r>
            <a:r>
              <a:rPr lang="en-US" dirty="0">
                <a:latin typeface="Arial" charset="0"/>
              </a:rPr>
              <a:t>group of LN or one tissue</a:t>
            </a:r>
          </a:p>
          <a:p>
            <a:r>
              <a:rPr lang="en-US" dirty="0">
                <a:latin typeface="Arial" charset="0"/>
              </a:rPr>
              <a:t>Stage II: 2 LN groups on the same side </a:t>
            </a:r>
            <a:r>
              <a:rPr lang="en-US" dirty="0" smtClean="0">
                <a:latin typeface="Arial" charset="0"/>
              </a:rPr>
              <a:t>of </a:t>
            </a:r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diaphragm</a:t>
            </a:r>
          </a:p>
          <a:p>
            <a:r>
              <a:rPr lang="en-US" dirty="0" smtClean="0">
                <a:latin typeface="Arial" charset="0"/>
              </a:rPr>
              <a:t>Stage III Both sides nodes</a:t>
            </a:r>
          </a:p>
          <a:p>
            <a:r>
              <a:rPr lang="en-US" dirty="0" smtClean="0">
                <a:latin typeface="Arial" charset="0"/>
              </a:rPr>
              <a:t>Stage IV Disseminated +/- organs</a:t>
            </a:r>
          </a:p>
          <a:p>
            <a:r>
              <a:rPr lang="en-US" dirty="0" smtClean="0">
                <a:latin typeface="Arial" charset="0"/>
              </a:rPr>
              <a:t>A = No constitutional symptoms</a:t>
            </a:r>
          </a:p>
          <a:p>
            <a:r>
              <a:rPr lang="en-US" dirty="0" smtClean="0">
                <a:latin typeface="Arial" charset="0"/>
              </a:rPr>
              <a:t>B = Fever; </a:t>
            </a:r>
            <a:r>
              <a:rPr lang="en-US" dirty="0" err="1" smtClean="0">
                <a:latin typeface="Arial" charset="0"/>
              </a:rPr>
              <a:t>wgt</a:t>
            </a:r>
            <a:r>
              <a:rPr lang="en-US" dirty="0" smtClean="0">
                <a:latin typeface="Arial" charset="0"/>
              </a:rPr>
              <a:t> loss; night sweats</a:t>
            </a:r>
            <a:endParaRPr lang="en-US" dirty="0">
              <a:latin typeface="Arial" charset="0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sz="3200">
                <a:latin typeface="Impact" charset="0"/>
              </a:rPr>
              <a:t>Staging - early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5400675" cy="638175"/>
          </a:xfrm>
          <a:solidFill>
            <a:srgbClr val="DDDDDD"/>
          </a:solidFill>
        </p:spPr>
        <p:txBody>
          <a:bodyPr/>
          <a:lstStyle/>
          <a:p>
            <a:r>
              <a:rPr lang="en-US" sz="3200">
                <a:latin typeface="Impact" charset="0"/>
              </a:rPr>
              <a:t>Treatment and prognosis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1B0807"/>
                </a:solidFill>
                <a:latin typeface="Arial" charset="0"/>
              </a:rPr>
              <a:t>Chemotherapy for most stages-MOPP;CMOPP;ABVD</a:t>
            </a:r>
          </a:p>
          <a:p>
            <a:r>
              <a:rPr lang="en-US">
                <a:solidFill>
                  <a:srgbClr val="1B0807"/>
                </a:solidFill>
                <a:latin typeface="Arial" charset="0"/>
              </a:rPr>
              <a:t>Auto Stem Cell Tx for relapsed high risk</a:t>
            </a:r>
          </a:p>
          <a:p>
            <a:r>
              <a:rPr lang="en-US">
                <a:solidFill>
                  <a:srgbClr val="1B0807"/>
                </a:solidFill>
                <a:latin typeface="Arial" charset="0"/>
              </a:rPr>
              <a:t>Radiotherapy for very early(involved field) or to sites of ‘bulky disease’ post-chemo to reduce risk of local relapse</a:t>
            </a:r>
          </a:p>
          <a:p>
            <a:r>
              <a:rPr lang="en-US">
                <a:solidFill>
                  <a:srgbClr val="1B0807"/>
                </a:solidFill>
                <a:latin typeface="Arial" charset="0"/>
              </a:rPr>
              <a:t>Curability 80-95% ‘early stage’ (1-2A)</a:t>
            </a:r>
          </a:p>
          <a:p>
            <a:r>
              <a:rPr lang="en-US">
                <a:solidFill>
                  <a:srgbClr val="1B0807"/>
                </a:solidFill>
                <a:latin typeface="Arial" charset="0"/>
              </a:rPr>
              <a:t>…………60-70% ‘late stage’ (3-4,any B)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67544" y="15280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sz="3200" dirty="0">
                <a:latin typeface="Impact" charset="0"/>
              </a:rPr>
              <a:t>Non </a:t>
            </a:r>
            <a:r>
              <a:rPr lang="en-US" sz="3200" dirty="0" err="1">
                <a:latin typeface="Impact" charset="0"/>
              </a:rPr>
              <a:t>Hodgkins</a:t>
            </a:r>
            <a:r>
              <a:rPr lang="en-US" sz="3200" dirty="0">
                <a:latin typeface="Impact" charset="0"/>
              </a:rPr>
              <a:t> Lymphomas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5256584" cy="4457700"/>
          </a:xfrm>
        </p:spPr>
        <p:txBody>
          <a:bodyPr/>
          <a:lstStyle/>
          <a:p>
            <a:r>
              <a:rPr lang="en-US" sz="2800" dirty="0">
                <a:solidFill>
                  <a:srgbClr val="1B0807"/>
                </a:solidFill>
                <a:latin typeface="Arial" charset="0"/>
              </a:rPr>
              <a:t>High </a:t>
            </a:r>
            <a:r>
              <a:rPr lang="en-US" sz="2800" dirty="0" smtClean="0">
                <a:solidFill>
                  <a:srgbClr val="1B0807"/>
                </a:solidFill>
                <a:latin typeface="Arial" charset="0"/>
              </a:rPr>
              <a:t>Grade NHL</a:t>
            </a:r>
            <a:endParaRPr lang="en-US" sz="2800" dirty="0">
              <a:solidFill>
                <a:srgbClr val="1B0807"/>
              </a:solidFill>
              <a:latin typeface="Arial" charset="0"/>
            </a:endParaRPr>
          </a:p>
          <a:p>
            <a:pPr lvl="1"/>
            <a:r>
              <a:rPr lang="en-US" sz="2800" dirty="0">
                <a:solidFill>
                  <a:srgbClr val="1B0807"/>
                </a:solidFill>
                <a:latin typeface="Arial" charset="0"/>
              </a:rPr>
              <a:t>DLBL</a:t>
            </a:r>
          </a:p>
          <a:p>
            <a:pPr lvl="1"/>
            <a:r>
              <a:rPr lang="en-US" sz="2800" dirty="0" err="1">
                <a:solidFill>
                  <a:srgbClr val="1B0807"/>
                </a:solidFill>
                <a:latin typeface="Arial" charset="0"/>
              </a:rPr>
              <a:t>Burkitts</a:t>
            </a:r>
            <a:endParaRPr lang="en-US" sz="2800" dirty="0">
              <a:solidFill>
                <a:srgbClr val="1B0807"/>
              </a:solidFill>
              <a:latin typeface="Arial" charset="0"/>
            </a:endParaRPr>
          </a:p>
          <a:p>
            <a:pPr lvl="1"/>
            <a:r>
              <a:rPr lang="en-US" sz="2800" dirty="0" err="1">
                <a:solidFill>
                  <a:srgbClr val="1B0807"/>
                </a:solidFill>
                <a:latin typeface="Arial" charset="0"/>
              </a:rPr>
              <a:t>Tcell</a:t>
            </a:r>
            <a:r>
              <a:rPr lang="en-US" sz="2800" dirty="0">
                <a:solidFill>
                  <a:srgbClr val="1B0807"/>
                </a:solidFill>
                <a:latin typeface="Arial" charset="0"/>
              </a:rPr>
              <a:t> variants</a:t>
            </a:r>
          </a:p>
          <a:p>
            <a:r>
              <a:rPr lang="en-US" sz="2800" dirty="0">
                <a:solidFill>
                  <a:srgbClr val="1B0807"/>
                </a:solidFill>
                <a:latin typeface="Arial" charset="0"/>
              </a:rPr>
              <a:t>Low </a:t>
            </a:r>
            <a:r>
              <a:rPr lang="en-US" sz="2800" dirty="0" smtClean="0">
                <a:solidFill>
                  <a:srgbClr val="1B0807"/>
                </a:solidFill>
                <a:latin typeface="Arial" charset="0"/>
              </a:rPr>
              <a:t>Grade NHL</a:t>
            </a:r>
            <a:endParaRPr lang="en-US" sz="2800" dirty="0">
              <a:solidFill>
                <a:srgbClr val="1B0807"/>
              </a:solidFill>
              <a:latin typeface="Arial" charset="0"/>
            </a:endParaRPr>
          </a:p>
          <a:p>
            <a:pPr lvl="1"/>
            <a:r>
              <a:rPr lang="en-US" sz="2800" dirty="0">
                <a:solidFill>
                  <a:srgbClr val="1B0807"/>
                </a:solidFill>
                <a:latin typeface="Arial" charset="0"/>
              </a:rPr>
              <a:t>Follicular B Cell</a:t>
            </a:r>
          </a:p>
          <a:p>
            <a:pPr lvl="1"/>
            <a:r>
              <a:rPr lang="en-US" sz="2800" dirty="0">
                <a:solidFill>
                  <a:srgbClr val="1B0807"/>
                </a:solidFill>
                <a:latin typeface="Arial" charset="0"/>
              </a:rPr>
              <a:t>Diffuse small B—INCL CLL</a:t>
            </a:r>
          </a:p>
          <a:p>
            <a:pPr lvl="1"/>
            <a:r>
              <a:rPr lang="en-US" sz="2800" dirty="0">
                <a:solidFill>
                  <a:srgbClr val="1B0807"/>
                </a:solidFill>
                <a:latin typeface="Arial" charset="0"/>
              </a:rPr>
              <a:t>Marginal zone variants</a:t>
            </a:r>
          </a:p>
          <a:p>
            <a:pPr lvl="1"/>
            <a:endParaRPr lang="en-US" sz="2800" dirty="0">
              <a:solidFill>
                <a:srgbClr val="1B0807"/>
              </a:solidFill>
              <a:latin typeface="Arial" charset="0"/>
            </a:endParaRPr>
          </a:p>
          <a:p>
            <a:pPr marL="381000" lvl="1" indent="0">
              <a:buNone/>
            </a:pPr>
            <a:endParaRPr lang="en-US" sz="2800" dirty="0">
              <a:solidFill>
                <a:srgbClr val="1B0807"/>
              </a:solidFill>
              <a:latin typeface="Arial" charset="0"/>
            </a:endParaRPr>
          </a:p>
          <a:p>
            <a:endParaRPr lang="en-US" sz="2800" dirty="0">
              <a:solidFill>
                <a:srgbClr val="1B0807"/>
              </a:solidFill>
              <a:latin typeface="Arial" charset="0"/>
            </a:endParaRPr>
          </a:p>
          <a:p>
            <a:endParaRPr lang="en-US" sz="2800" dirty="0">
              <a:solidFill>
                <a:srgbClr val="1B0807"/>
              </a:solidFill>
              <a:latin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2924944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>
                <a:solidFill>
                  <a:srgbClr val="1B0807"/>
                </a:solidFill>
                <a:latin typeface="Arial" charset="0"/>
              </a:rPr>
              <a:t>20 pathological varieties</a:t>
            </a:r>
          </a:p>
          <a:p>
            <a:r>
              <a:rPr lang="en-US" sz="2800" i="0" dirty="0">
                <a:solidFill>
                  <a:srgbClr val="1B0807"/>
                </a:solidFill>
                <a:latin typeface="Arial" charset="0"/>
              </a:rPr>
              <a:t>Most are B lymphocytic origin</a:t>
            </a:r>
          </a:p>
          <a:p>
            <a:endParaRPr lang="en-US" sz="2800" i="0" dirty="0">
              <a:solidFill>
                <a:srgbClr val="1B080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sz="3200" dirty="0" smtClean="0">
                <a:latin typeface="Impact" charset="0"/>
              </a:rPr>
              <a:t>NHL</a:t>
            </a:r>
            <a:endParaRPr lang="en-US" sz="3200" dirty="0">
              <a:latin typeface="Impact" charset="0"/>
            </a:endParaRPr>
          </a:p>
        </p:txBody>
      </p:sp>
      <p:sp>
        <p:nvSpPr>
          <p:cNvPr id="22530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Chemotherapy standard for most NHL types</a:t>
            </a:r>
          </a:p>
          <a:p>
            <a:r>
              <a:rPr lang="en-US">
                <a:latin typeface="Arial" charset="0"/>
              </a:rPr>
              <a:t>Watch and wait approriate for indolent advanced follicular lympomas</a:t>
            </a:r>
          </a:p>
          <a:p>
            <a:r>
              <a:rPr lang="en-US">
                <a:latin typeface="Arial" charset="0"/>
              </a:rPr>
              <a:t>Potent impact of pan B antibody (‘rituximab’) added to CHOP chemo for high grade B cell</a:t>
            </a:r>
          </a:p>
          <a:p>
            <a:r>
              <a:rPr lang="en-US">
                <a:latin typeface="Arial" charset="0"/>
              </a:rPr>
              <a:t>Auto SCT can convert remission&gt;cure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sz="3200" dirty="0" err="1">
                <a:latin typeface="Impact" charset="0"/>
              </a:rPr>
              <a:t>Curbility</a:t>
            </a:r>
            <a:r>
              <a:rPr lang="en-US" sz="3200" dirty="0">
                <a:latin typeface="Impact" charset="0"/>
              </a:rPr>
              <a:t> of NHL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Depends on subtype and stage and age</a:t>
            </a:r>
          </a:p>
          <a:p>
            <a:r>
              <a:rPr lang="en-US">
                <a:latin typeface="Arial" charset="0"/>
              </a:rPr>
              <a:t>Broadly about 50-60% high grade B cell curable with chemotherapy/antibody</a:t>
            </a:r>
          </a:p>
          <a:p>
            <a:r>
              <a:rPr lang="en-US">
                <a:latin typeface="Arial" charset="0"/>
              </a:rPr>
              <a:t>High cure rates for early stage high or low grade</a:t>
            </a:r>
          </a:p>
          <a:p>
            <a:r>
              <a:rPr lang="en-US">
                <a:latin typeface="Arial" charset="0"/>
              </a:rPr>
              <a:t>Stage 3-4 low grade rarely if ever cured but may be watched/treated 10 yrs+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98600"/>
            <a:ext cx="61341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1750" y="0"/>
            <a:ext cx="9144000" cy="14843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What is Leukaemia?</a:t>
            </a:r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285750" y="1785938"/>
            <a:ext cx="861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 err="1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Leukaemia</a:t>
            </a:r>
            <a:r>
              <a:rPr lang="en-US" sz="28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is cancer of the blood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5% of all cancers are cancers of the blood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In the UK approximately 60 people every day are diagnosed with a cancer of the blood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Blood cancers are the most common cancers in men and women aged 15-24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They are the main cause of cancer death in people aged 1-34 years</a:t>
            </a:r>
            <a:endParaRPr lang="en-US" sz="2800" dirty="0">
              <a:solidFill>
                <a:srgbClr val="040404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2309813" y="6000750"/>
            <a:ext cx="68341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90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Data from Leukaemia Research Fund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Leukaemia means </a:t>
            </a:r>
            <a:r>
              <a:rPr lang="ja-JP" alt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‘</a:t>
            </a:r>
            <a:r>
              <a:rPr lang="en-GB" altLang="ja-JP" sz="2800">
                <a:solidFill>
                  <a:srgbClr val="040404"/>
                </a:solidFill>
                <a:latin typeface="Arial" charset="0"/>
                <a:cs typeface="Times New Roman" charset="0"/>
              </a:rPr>
              <a:t>white blood</a:t>
            </a:r>
            <a:r>
              <a:rPr lang="ja-JP" alt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’</a:t>
            </a:r>
            <a:endParaRPr lang="en-GB" altLang="ja-JP" sz="2800">
              <a:solidFill>
                <a:srgbClr val="040404"/>
              </a:solidFill>
              <a:latin typeface="Arial" charset="0"/>
              <a:cs typeface="Times New Roman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The name was given because the first cases of leukaemia recognized had a marked increase in the white cell count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Leukaemia is actually a bone marrow disease and not all patients have abnormal cells in the blood</a:t>
            </a: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What is Leukaemia?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643063"/>
            <a:ext cx="4957763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</a:rPr>
              <a:t>Leukaemia </a:t>
            </a: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results from a series of mutations in a single lymphoid or myeloid stem cell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These mutations lead the progeny of that cell to show abnormalities in proliferation, differentiation or cell survival leading to steady expansion of the </a:t>
            </a:r>
            <a:r>
              <a:rPr lang="en-GB" sz="2800" kern="0" dirty="0" err="1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leukaemic</a:t>
            </a: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clone</a:t>
            </a:r>
          </a:p>
        </p:txBody>
      </p:sp>
      <p:pic>
        <p:nvPicPr>
          <p:cNvPr id="28674" name="Picture 6" descr="img0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143125"/>
            <a:ext cx="4214812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What is Leukaemia?</a:t>
            </a:r>
          </a:p>
        </p:txBody>
      </p:sp>
      <p:cxnSp>
        <p:nvCxnSpPr>
          <p:cNvPr id="28677" name="Straight Connector 7"/>
          <p:cNvCxnSpPr>
            <a:cxnSpLocks noChangeShapeType="1"/>
          </p:cNvCxnSpPr>
          <p:nvPr/>
        </p:nvCxnSpPr>
        <p:spPr bwMode="auto">
          <a:xfrm>
            <a:off x="5143500" y="4857750"/>
            <a:ext cx="2000250" cy="1588"/>
          </a:xfrm>
          <a:prstGeom prst="line">
            <a:avLst/>
          </a:prstGeom>
          <a:noFill/>
          <a:ln w="19050">
            <a:solidFill>
              <a:srgbClr val="1B08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Straight Connector 11"/>
          <p:cNvCxnSpPr>
            <a:cxnSpLocks noChangeShapeType="1"/>
          </p:cNvCxnSpPr>
          <p:nvPr/>
        </p:nvCxnSpPr>
        <p:spPr bwMode="auto">
          <a:xfrm rot="16200000" flipV="1">
            <a:off x="4981575" y="4697413"/>
            <a:ext cx="315913" cy="7937"/>
          </a:xfrm>
          <a:prstGeom prst="line">
            <a:avLst/>
          </a:prstGeom>
          <a:noFill/>
          <a:ln w="19050">
            <a:solidFill>
              <a:srgbClr val="1B08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Straight Connector 13"/>
          <p:cNvCxnSpPr>
            <a:cxnSpLocks noChangeShapeType="1"/>
          </p:cNvCxnSpPr>
          <p:nvPr/>
        </p:nvCxnSpPr>
        <p:spPr bwMode="auto">
          <a:xfrm rot="16200000" flipV="1">
            <a:off x="6977857" y="4680744"/>
            <a:ext cx="315912" cy="6350"/>
          </a:xfrm>
          <a:prstGeom prst="line">
            <a:avLst/>
          </a:prstGeom>
          <a:noFill/>
          <a:ln w="19050">
            <a:solidFill>
              <a:srgbClr val="1B08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072063" y="4929188"/>
            <a:ext cx="21431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+mn-ea"/>
                <a:cs typeface="Times New Roman" pitchFamily="18" charset="0"/>
              </a:rPr>
              <a:t>Myeloid leukaemia</a:t>
            </a:r>
          </a:p>
        </p:txBody>
      </p:sp>
      <p:cxnSp>
        <p:nvCxnSpPr>
          <p:cNvPr id="28681" name="Straight Connector 15"/>
          <p:cNvCxnSpPr>
            <a:cxnSpLocks noChangeShapeType="1"/>
          </p:cNvCxnSpPr>
          <p:nvPr/>
        </p:nvCxnSpPr>
        <p:spPr bwMode="auto">
          <a:xfrm>
            <a:off x="7500938" y="4786313"/>
            <a:ext cx="1357312" cy="1587"/>
          </a:xfrm>
          <a:prstGeom prst="line">
            <a:avLst/>
          </a:prstGeom>
          <a:noFill/>
          <a:ln w="19050">
            <a:solidFill>
              <a:srgbClr val="1B08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2" name="Straight Connector 16"/>
          <p:cNvCxnSpPr>
            <a:cxnSpLocks noChangeShapeType="1"/>
          </p:cNvCxnSpPr>
          <p:nvPr/>
        </p:nvCxnSpPr>
        <p:spPr bwMode="auto">
          <a:xfrm rot="16200000" flipV="1">
            <a:off x="7339013" y="4625975"/>
            <a:ext cx="315912" cy="7938"/>
          </a:xfrm>
          <a:prstGeom prst="line">
            <a:avLst/>
          </a:prstGeom>
          <a:noFill/>
          <a:ln w="19050">
            <a:solidFill>
              <a:srgbClr val="1B08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3" name="Straight Connector 17"/>
          <p:cNvCxnSpPr>
            <a:cxnSpLocks noChangeShapeType="1"/>
          </p:cNvCxnSpPr>
          <p:nvPr/>
        </p:nvCxnSpPr>
        <p:spPr bwMode="auto">
          <a:xfrm rot="16200000" flipV="1">
            <a:off x="8695531" y="4606132"/>
            <a:ext cx="315913" cy="6350"/>
          </a:xfrm>
          <a:prstGeom prst="line">
            <a:avLst/>
          </a:prstGeom>
          <a:noFill/>
          <a:ln w="19050">
            <a:solidFill>
              <a:srgbClr val="1B08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500938" y="4857750"/>
            <a:ext cx="2143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Verdana" pitchFamily="34" charset="0"/>
                <a:ea typeface="+mn-ea"/>
                <a:cs typeface="Times New Roman" pitchFamily="18" charset="0"/>
              </a:rPr>
              <a:t>Lymphoid leukaemia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7543800" cy="827088"/>
          </a:xfrm>
          <a:solidFill>
            <a:srgbClr val="DDDDDD"/>
          </a:solidFill>
        </p:spPr>
        <p:txBody>
          <a:bodyPr/>
          <a:lstStyle/>
          <a:p>
            <a:r>
              <a:rPr lang="en-US" sz="3200">
                <a:latin typeface="Impact" charset="0"/>
              </a:rPr>
              <a:t>Learning outcomes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1B0807"/>
                </a:solidFill>
                <a:latin typeface="Arial" charset="0"/>
              </a:rPr>
              <a:t>Understand the differences between lymphoma, myeloma and leukaemia</a:t>
            </a:r>
          </a:p>
          <a:p>
            <a:r>
              <a:rPr lang="en-US">
                <a:solidFill>
                  <a:srgbClr val="1B0807"/>
                </a:solidFill>
                <a:latin typeface="Arial" charset="0"/>
              </a:rPr>
              <a:t>Understand the diagnosis and treatment of the above</a:t>
            </a:r>
          </a:p>
          <a:p>
            <a:r>
              <a:rPr lang="en-US">
                <a:solidFill>
                  <a:srgbClr val="1B0807"/>
                </a:solidFill>
                <a:latin typeface="Arial" charset="0"/>
              </a:rPr>
              <a:t>Understand the difference between acute and chronic leukaemia</a:t>
            </a:r>
          </a:p>
          <a:p>
            <a:r>
              <a:rPr lang="en-US">
                <a:solidFill>
                  <a:srgbClr val="1B0807"/>
                </a:solidFill>
                <a:latin typeface="Arial" charset="0"/>
              </a:rPr>
              <a:t>Understand how targeted therapies have made a difference to treatment of leukemia</a:t>
            </a:r>
          </a:p>
          <a:p>
            <a:endParaRPr lang="en-US">
              <a:solidFill>
                <a:srgbClr val="1B0807"/>
              </a:solidFill>
              <a:latin typeface="Arial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Leukaemia is different from other cancers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Most cancers exist as a solid tumour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However, it is uncommon for patients with leukaemia to have tumours (xcpt CLL)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More often they have leukaemic cells replacing normal bone marrow cells and circulating freely in the blood stream</a:t>
            </a:r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Why is leukaemia different?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</a:rPr>
              <a:t>leukaemia can be </a:t>
            </a:r>
            <a:r>
              <a:rPr lang="en-GB" sz="2800" b="1" kern="0" dirty="0">
                <a:solidFill>
                  <a:srgbClr val="040404"/>
                </a:solidFill>
                <a:latin typeface="+mn-lt"/>
                <a:ea typeface="+mn-ea"/>
              </a:rPr>
              <a:t>acute</a:t>
            </a: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</a:rPr>
              <a:t> or </a:t>
            </a:r>
            <a:r>
              <a:rPr lang="en-GB" sz="2800" b="1" kern="0" dirty="0">
                <a:solidFill>
                  <a:srgbClr val="040404"/>
                </a:solidFill>
                <a:latin typeface="+mn-lt"/>
                <a:ea typeface="+mn-ea"/>
              </a:rPr>
              <a:t>chronic</a:t>
            </a: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</a:rPr>
              <a:t>Depending on the cell of origin, it can also be </a:t>
            </a:r>
            <a:r>
              <a:rPr lang="en-GB" sz="2800" b="1" kern="0" dirty="0">
                <a:solidFill>
                  <a:srgbClr val="FF0000"/>
                </a:solidFill>
                <a:latin typeface="+mn-lt"/>
                <a:ea typeface="+mn-ea"/>
              </a:rPr>
              <a:t>lymphoid</a:t>
            </a: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</a:rPr>
              <a:t> or </a:t>
            </a:r>
            <a:r>
              <a:rPr lang="en-GB" sz="2800" b="1" kern="0" dirty="0">
                <a:solidFill>
                  <a:srgbClr val="FF0000"/>
                </a:solidFill>
                <a:latin typeface="+mn-lt"/>
                <a:ea typeface="+mn-ea"/>
              </a:rPr>
              <a:t>myeloid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solidFill>
                  <a:srgbClr val="FF0000"/>
                </a:solidFill>
                <a:latin typeface="+mn-lt"/>
                <a:ea typeface="+mn-ea"/>
              </a:rPr>
              <a:t>Lymphoid</a:t>
            </a: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</a:rPr>
              <a:t> can be B or T lineage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solidFill>
                  <a:srgbClr val="FF0000"/>
                </a:solidFill>
                <a:latin typeface="+mn-lt"/>
                <a:ea typeface="+mn-ea"/>
              </a:rPr>
              <a:t>Myeloid</a:t>
            </a: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</a:rPr>
              <a:t> can be any combination of granulocytic, </a:t>
            </a:r>
            <a:r>
              <a:rPr lang="en-GB" sz="2800" kern="0" dirty="0" err="1">
                <a:solidFill>
                  <a:srgbClr val="040404"/>
                </a:solidFill>
                <a:latin typeface="+mn-lt"/>
                <a:ea typeface="+mn-ea"/>
              </a:rPr>
              <a:t>monocytic</a:t>
            </a: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</a:rPr>
              <a:t>, </a:t>
            </a:r>
            <a:r>
              <a:rPr lang="en-GB" sz="2800" kern="0" dirty="0" err="1">
                <a:solidFill>
                  <a:srgbClr val="040404"/>
                </a:solidFill>
                <a:latin typeface="+mn-lt"/>
                <a:ea typeface="+mn-ea"/>
              </a:rPr>
              <a:t>erythroid</a:t>
            </a:r>
            <a:r>
              <a:rPr lang="en-GB" sz="2800" kern="0" dirty="0">
                <a:solidFill>
                  <a:srgbClr val="040404"/>
                </a:solidFill>
                <a:latin typeface="+mn-lt"/>
                <a:ea typeface="+mn-ea"/>
              </a:rPr>
              <a:t> or megakaryocytic</a:t>
            </a:r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Classification of leukaemia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rgbClr val="040404"/>
                </a:solidFill>
                <a:latin typeface="Arial" charset="0"/>
                <a:cs typeface="Times New Roman" charset="0"/>
              </a:rPr>
              <a:t>Leukaemia results from a series of mutations in a single stem cell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rgbClr val="040404"/>
                </a:solidFill>
                <a:latin typeface="Arial" charset="0"/>
                <a:cs typeface="Times New Roman" charset="0"/>
              </a:rPr>
              <a:t>Some mutations results from identifiable (or unidentifiable) oncogenic influences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rgbClr val="040404"/>
                </a:solidFill>
                <a:latin typeface="Arial" charset="0"/>
                <a:cs typeface="Times New Roman" charset="0"/>
              </a:rPr>
              <a:t>Others are probably random errors—chance events—that occur throughout life and accumulate in individual </a:t>
            </a:r>
            <a:r>
              <a:rPr lang="en-GB" sz="2800" dirty="0" smtClean="0">
                <a:solidFill>
                  <a:srgbClr val="040404"/>
                </a:solidFill>
                <a:latin typeface="Arial" charset="0"/>
                <a:cs typeface="Times New Roman" charset="0"/>
              </a:rPr>
              <a:t>cells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2800" dirty="0" smtClean="0">
                <a:solidFill>
                  <a:srgbClr val="040404"/>
                </a:solidFill>
                <a:latin typeface="Arial" charset="0"/>
                <a:cs typeface="Times New Roman" charset="0"/>
              </a:rPr>
              <a:t>Many genetic variants which may be prognostic</a:t>
            </a:r>
            <a:endParaRPr lang="en-GB" sz="2800" dirty="0">
              <a:solidFill>
                <a:srgbClr val="040404"/>
              </a:solidFill>
              <a:latin typeface="Arial" charset="0"/>
              <a:cs typeface="Times New Roman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sz="2800" dirty="0">
                <a:solidFill>
                  <a:srgbClr val="040404"/>
                </a:solidFill>
                <a:latin typeface="Arial" charset="0"/>
                <a:cs typeface="Times New Roman" charset="0"/>
              </a:rPr>
              <a:t> </a:t>
            </a:r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Origin of leukaemia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905000"/>
            <a:ext cx="8001000" cy="46482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>
                <a:solidFill>
                  <a:srgbClr val="040404"/>
                </a:solidFill>
                <a:latin typeface="+mn-lt"/>
                <a:ea typeface="+mn-ea"/>
              </a:rPr>
              <a:t>The important leukaemogenic mutations that have been recognized include</a:t>
            </a:r>
          </a:p>
          <a:p>
            <a:pPr marL="571500" lvl="1" indent="-190500">
              <a:spcBef>
                <a:spcPct val="20000"/>
              </a:spcBef>
              <a:buFontTx/>
              <a:buChar char="•"/>
              <a:defRPr/>
            </a:pPr>
            <a:r>
              <a:rPr lang="en-GB" sz="2800" kern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Mutation in a known proto-oncogene</a:t>
            </a:r>
          </a:p>
          <a:p>
            <a:pPr marL="571500" lvl="1" indent="-190500">
              <a:spcBef>
                <a:spcPct val="20000"/>
              </a:spcBef>
              <a:buFontTx/>
              <a:buChar char="•"/>
              <a:defRPr/>
            </a:pPr>
            <a:r>
              <a:rPr lang="en-GB" sz="2800" kern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Creation of a novel gene, e.g. a chimaeric or fusion gene</a:t>
            </a:r>
          </a:p>
          <a:p>
            <a:pPr marL="571500" lvl="1" indent="-190500">
              <a:spcBef>
                <a:spcPct val="20000"/>
              </a:spcBef>
              <a:buFontTx/>
              <a:buChar char="•"/>
              <a:defRPr/>
            </a:pPr>
            <a:r>
              <a:rPr lang="en-GB" sz="2800" kern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Dysregulation of a gene when translocation brings it under the influence of the promoter or enhancer of another gene</a:t>
            </a:r>
            <a:endParaRPr lang="en-GB" sz="2800" kern="0" dirty="0">
              <a:solidFill>
                <a:srgbClr val="040404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Molecular changes in leukaemia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Acute Lymphoblastic Leukaemia (ALL)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1714500"/>
            <a:ext cx="8358188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ALL commonest cancer in children, but has 70% cure rate.  Cure rate only 30% in adults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285750" y="2786063"/>
            <a:ext cx="842962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Adverse prognostic factors: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male sex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older age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age &lt;1 year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high blast count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hypodiploidy</a:t>
            </a:r>
          </a:p>
          <a:p>
            <a:pPr lvl="1" eaLnBrk="1" hangingPunct="1">
              <a:buFont typeface="Arial" charset="0"/>
              <a:buNone/>
            </a:pPr>
            <a:endParaRPr lang="en-GB" sz="2600">
              <a:solidFill>
                <a:srgbClr val="151819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38917" name="Picture 8" descr="Acute_leukemia-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357438"/>
            <a:ext cx="28035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Aetiology of acute leukaemia</a:t>
            </a:r>
          </a:p>
        </p:txBody>
      </p:sp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214313" y="1577975"/>
            <a:ext cx="84296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Inherited: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 Fanconi</a:t>
            </a:r>
            <a:r>
              <a:rPr lang="ja-JP" alt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’</a:t>
            </a:r>
            <a:r>
              <a:rPr lang="en-GB" altLang="ja-JP" sz="2600">
                <a:solidFill>
                  <a:srgbClr val="151819"/>
                </a:solidFill>
                <a:latin typeface="Arial" charset="0"/>
                <a:cs typeface="Times New Roman" charset="0"/>
              </a:rPr>
              <a:t>s Anaemia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 Bloom</a:t>
            </a:r>
            <a:r>
              <a:rPr lang="ja-JP" alt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’</a:t>
            </a:r>
            <a:r>
              <a:rPr lang="en-GB" altLang="ja-JP" sz="2600">
                <a:solidFill>
                  <a:srgbClr val="151819"/>
                </a:solidFill>
                <a:latin typeface="Arial" charset="0"/>
                <a:cs typeface="Times New Roman" charset="0"/>
              </a:rPr>
              <a:t>s syndrome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 Klinefelter</a:t>
            </a:r>
            <a:r>
              <a:rPr lang="ja-JP" alt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’</a:t>
            </a:r>
            <a:r>
              <a:rPr lang="en-GB" altLang="ja-JP" sz="2600">
                <a:solidFill>
                  <a:srgbClr val="151819"/>
                </a:solidFill>
                <a:latin typeface="Arial" charset="0"/>
                <a:cs typeface="Times New Roman" charset="0"/>
              </a:rPr>
              <a:t>s syndrome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 Ataxia Telangiectasia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3-5x higher risk in identical twins</a:t>
            </a: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347663" y="4224338"/>
            <a:ext cx="8429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Environmental: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 ionizing radiation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 chemical carcinogens/chemotherapeutic agents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151819"/>
                </a:solidFill>
                <a:latin typeface="Arial" charset="0"/>
                <a:cs typeface="Times New Roman" charset="0"/>
              </a:rPr>
              <a:t>  infectious agents e.g. T-cell leukemia virus 1 in the Caribbean and 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WHO Classification of ALL </a:t>
            </a:r>
          </a:p>
        </p:txBody>
      </p:sp>
      <p:sp>
        <p:nvSpPr>
          <p:cNvPr id="52226" name="TextBox 4"/>
          <p:cNvSpPr txBox="1">
            <a:spLocks noChangeArrowheads="1"/>
          </p:cNvSpPr>
          <p:nvPr/>
        </p:nvSpPr>
        <p:spPr bwMode="auto">
          <a:xfrm>
            <a:off x="428625" y="1428750"/>
            <a:ext cx="8501063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1- Acute lymphoblastic leukemia/lymphoma 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Synonyms:Former Fab L1/L2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i. Precursor B – acute lymphoblastic/lymphoma 	Cytogenetic subtypes:</a:t>
            </a:r>
          </a:p>
          <a:p>
            <a:pPr lvl="1"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t(12;21)(p12,q22) TEL/AML-1 </a:t>
            </a:r>
          </a:p>
          <a:p>
            <a:pPr lvl="1"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t(1;19)(q23;p13) PBX/E2A </a:t>
            </a:r>
            <a:endParaRPr lang="en-GB" sz="2600">
              <a:solidFill>
                <a:srgbClr val="FF0000"/>
              </a:solidFill>
              <a:latin typeface="Arial" charset="0"/>
              <a:cs typeface="Times New Roman" charset="0"/>
            </a:endParaRPr>
          </a:p>
          <a:p>
            <a:pPr lvl="1"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T(V,11)(V;q23) V/MLL 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ii. Precursor T – acute lymphoblastic/lymphoma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2- Burkitt's leukaemia/lymphoma 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Synonyms:Former FAB L3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3- Biphenotypic acute leukemia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Treatment of 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2286000"/>
            <a:ext cx="8001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Therapy divided into 3 phases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 induction of remission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 consolidation/intensification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 maintenance</a:t>
            </a:r>
          </a:p>
          <a:p>
            <a:pPr>
              <a:defRPr/>
            </a:pPr>
            <a:r>
              <a:rPr lang="en-GB" sz="28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	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Treatment of ALL</a:t>
            </a:r>
          </a:p>
        </p:txBody>
      </p:sp>
      <p:sp>
        <p:nvSpPr>
          <p:cNvPr id="54274" name="TextBox 4"/>
          <p:cNvSpPr txBox="1">
            <a:spLocks noChangeArrowheads="1"/>
          </p:cNvSpPr>
          <p:nvPr/>
        </p:nvSpPr>
        <p:spPr bwMode="auto">
          <a:xfrm>
            <a:off x="571500" y="1857375"/>
            <a:ext cx="79295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Phase 1 – aim to kill malignant cells quickly</a:t>
            </a:r>
          </a:p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vincristine</a:t>
            </a:r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 – vinca alkaloid that binds to 	tubulin promoting mitotic spindle arrest</a:t>
            </a:r>
          </a:p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prednisolone</a:t>
            </a:r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 - corticosteroid</a:t>
            </a:r>
          </a:p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l-asparaginase</a:t>
            </a:r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 –unlike normal cells ALL 	cells cannot synthesise asparagine, l-	asparaginase catalyses the conversion of 	asparagine to aspartic acid and therefore 	depletes ALL cells of necessary aa</a:t>
            </a:r>
          </a:p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anthracycline </a:t>
            </a: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– DNA intercalating agent</a:t>
            </a:r>
            <a:endParaRPr lang="en-GB" sz="2800">
              <a:solidFill>
                <a:srgbClr val="FF0000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3"/>
          <p:cNvSpPr txBox="1">
            <a:spLocks noChangeArrowheads="1"/>
          </p:cNvSpPr>
          <p:nvPr/>
        </p:nvSpPr>
        <p:spPr bwMode="auto">
          <a:xfrm>
            <a:off x="571500" y="1857375"/>
            <a:ext cx="7929563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Phase 2 – further reduces tumour burden and to kill cells in the CNS (by intrathecal cytarabine or by combination with radiotherapy to puncture the blood/brain barrier)</a:t>
            </a:r>
          </a:p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Combinations of the following- </a:t>
            </a:r>
            <a:r>
              <a:rPr lang="en-GB">
                <a:solidFill>
                  <a:srgbClr val="1B0807"/>
                </a:solidFill>
                <a:latin typeface="Arial" charset="0"/>
              </a:rPr>
              <a:t>NOT INTRATHECAL!!</a:t>
            </a:r>
            <a:endParaRPr lang="en-GB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vincristine 	</a:t>
            </a:r>
          </a:p>
          <a:p>
            <a:pPr eaLnBrk="1" hangingPunct="1"/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	cyclophosphamide </a:t>
            </a: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– alkylating agent</a:t>
            </a:r>
            <a:endParaRPr lang="en-GB" sz="2800">
              <a:solidFill>
                <a:srgbClr val="151819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cytarabine</a:t>
            </a:r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 – inhbits DNA synthesis</a:t>
            </a:r>
          </a:p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thioguanine</a:t>
            </a:r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, 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mercaptopurine</a:t>
            </a:r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 – inhibits 	purine synthesis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Treatment of ALL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sz="3200">
                <a:latin typeface="Impact" charset="0"/>
              </a:rPr>
              <a:t>Types of blood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Leukaemia</a:t>
            </a:r>
            <a:r>
              <a:rPr lang="en-US" dirty="0" smtClean="0">
                <a:solidFill>
                  <a:srgbClr val="1B0807"/>
                </a:solidFill>
              </a:rPr>
              <a:t> is a disease of the white blood cells – </a:t>
            </a:r>
            <a:r>
              <a:rPr lang="en-US" dirty="0" err="1" smtClean="0">
                <a:solidFill>
                  <a:srgbClr val="1B0807"/>
                </a:solidFill>
              </a:rPr>
              <a:t>myeloid,lymphoid</a:t>
            </a:r>
            <a:r>
              <a:rPr lang="en-US" dirty="0" smtClean="0">
                <a:solidFill>
                  <a:srgbClr val="1B0807"/>
                </a:solidFill>
              </a:rPr>
              <a:t>; acute or chronic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Lymphoma</a:t>
            </a:r>
            <a:r>
              <a:rPr lang="en-US" dirty="0" smtClean="0">
                <a:solidFill>
                  <a:srgbClr val="1B0807"/>
                </a:solidFill>
              </a:rPr>
              <a:t> is a disease of the lymphatic system B or T lymphocytes – </a:t>
            </a:r>
          </a:p>
          <a:p>
            <a:pPr lvl="1">
              <a:defRPr/>
            </a:pPr>
            <a:r>
              <a:rPr lang="en-US" sz="2800" dirty="0" smtClean="0">
                <a:solidFill>
                  <a:srgbClr val="1B0807"/>
                </a:solidFill>
              </a:rPr>
              <a:t>Two types of lymphoma – </a:t>
            </a:r>
            <a:r>
              <a:rPr lang="en-US" sz="2800" dirty="0" err="1" smtClean="0">
                <a:solidFill>
                  <a:srgbClr val="1B0807"/>
                </a:solidFill>
              </a:rPr>
              <a:t>Hodgkins</a:t>
            </a:r>
            <a:r>
              <a:rPr lang="en-US" sz="2800" dirty="0" smtClean="0">
                <a:solidFill>
                  <a:srgbClr val="1B0807"/>
                </a:solidFill>
              </a:rPr>
              <a:t> and Non-</a:t>
            </a:r>
            <a:r>
              <a:rPr lang="en-US" sz="2800" dirty="0" err="1" smtClean="0">
                <a:solidFill>
                  <a:srgbClr val="1B0807"/>
                </a:solidFill>
              </a:rPr>
              <a:t>Hodgkins</a:t>
            </a:r>
            <a:endParaRPr lang="en-US" sz="2800" dirty="0" smtClean="0">
              <a:solidFill>
                <a:srgbClr val="1B0807"/>
              </a:solidFill>
            </a:endParaRPr>
          </a:p>
          <a:p>
            <a:pPr marL="355600" lvl="1" indent="-355600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Myeloma </a:t>
            </a:r>
            <a:r>
              <a:rPr lang="en-US" sz="3200" dirty="0" smtClean="0">
                <a:solidFill>
                  <a:srgbClr val="1B0807"/>
                </a:solidFill>
              </a:rPr>
              <a:t>– disease of the plasma cells. 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4"/>
          <p:cNvSpPr txBox="1">
            <a:spLocks noChangeArrowheads="1"/>
          </p:cNvSpPr>
          <p:nvPr/>
        </p:nvSpPr>
        <p:spPr bwMode="auto">
          <a:xfrm>
            <a:off x="571500" y="1857375"/>
            <a:ext cx="7929563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Phase 3 – maintenance.  Aim to kill any residual cells not destroyed by Phase 1 and 2 treatment</a:t>
            </a:r>
          </a:p>
          <a:p>
            <a:pPr eaLnBrk="1" hangingPunct="1"/>
            <a:endParaRPr lang="en-GB" sz="2800">
              <a:solidFill>
                <a:srgbClr val="151819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Combinations of the following	</a:t>
            </a:r>
          </a:p>
          <a:p>
            <a:pPr eaLnBrk="1" hangingPunct="1"/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800">
                <a:solidFill>
                  <a:srgbClr val="1B0807"/>
                </a:solidFill>
                <a:latin typeface="Arial" charset="0"/>
                <a:cs typeface="Times New Roman" charset="0"/>
              </a:rPr>
              <a:t>daily oral 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mercaptopurine</a:t>
            </a:r>
          </a:p>
          <a:p>
            <a:pPr eaLnBrk="1" hangingPunct="1"/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800">
                <a:solidFill>
                  <a:srgbClr val="1B0807"/>
                </a:solidFill>
                <a:latin typeface="Arial" charset="0"/>
                <a:cs typeface="Times New Roman" charset="0"/>
              </a:rPr>
              <a:t>weekly oral 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methotrexate </a:t>
            </a:r>
            <a:r>
              <a:rPr lang="en-GB" sz="2800">
                <a:solidFill>
                  <a:srgbClr val="1B0807"/>
                </a:solidFill>
                <a:latin typeface="Arial" charset="0"/>
                <a:cs typeface="Times New Roman" charset="0"/>
              </a:rPr>
              <a:t>- antifolate</a:t>
            </a:r>
            <a:endParaRPr lang="en-GB" sz="2800">
              <a:solidFill>
                <a:srgbClr val="FF0000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	vincristine</a:t>
            </a:r>
          </a:p>
          <a:p>
            <a:pPr eaLnBrk="1" hangingPunct="1"/>
            <a:endParaRPr lang="en-GB" sz="2800">
              <a:solidFill>
                <a:srgbClr val="FF0000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3 years for boys, 2 for girls and adults</a:t>
            </a:r>
          </a:p>
          <a:p>
            <a:pPr eaLnBrk="1" hangingPunct="1"/>
            <a:r>
              <a:rPr lang="en-GB" sz="2800">
                <a:solidFill>
                  <a:srgbClr val="151819"/>
                </a:solidFill>
                <a:latin typeface="Arial" charset="0"/>
                <a:cs typeface="Times New Roman" charset="0"/>
              </a:rPr>
              <a:t>	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Treatment of ALL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0" y="0"/>
            <a:ext cx="7200900" cy="584776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i="0" dirty="0">
                <a:solidFill>
                  <a:schemeClr val="accent1"/>
                </a:solidFill>
                <a:latin typeface="Impact"/>
                <a:cs typeface="Impact"/>
              </a:rPr>
              <a:t>CURABILITY OF CHILDHOOD ALL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4213" y="1905000"/>
            <a:ext cx="72009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0" dirty="0">
                <a:solidFill>
                  <a:srgbClr val="1B0807"/>
                </a:solidFill>
              </a:rPr>
              <a:t>Patients younger than 1 year with acute leukemia have disease that is biologically distinct with a poor outcome</a:t>
            </a:r>
          </a:p>
          <a:p>
            <a:endParaRPr lang="en-US" sz="2400" i="0" dirty="0">
              <a:solidFill>
                <a:srgbClr val="1B0807"/>
              </a:solidFill>
            </a:endParaRPr>
          </a:p>
          <a:p>
            <a:r>
              <a:rPr lang="en-US" sz="2400" i="0" dirty="0">
                <a:solidFill>
                  <a:srgbClr val="1B0807"/>
                </a:solidFill>
              </a:rPr>
              <a:t>The 5-year event-free survival (EFS) varies considerably depending on risk category, &lt;20% for patients younger than 90 days.</a:t>
            </a:r>
          </a:p>
          <a:p>
            <a:endParaRPr lang="en-US" sz="2400" i="0" dirty="0">
              <a:solidFill>
                <a:srgbClr val="1B0807"/>
              </a:solidFill>
            </a:endParaRPr>
          </a:p>
          <a:p>
            <a:r>
              <a:rPr lang="en-US" sz="2400" i="0" dirty="0">
                <a:solidFill>
                  <a:srgbClr val="1B0807"/>
                </a:solidFill>
              </a:rPr>
              <a:t> Overall, the cure rate for childhood acute lymphoblastic leukemia (ALL) is more than 80%.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0" y="0"/>
            <a:ext cx="7056437" cy="5842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i="0" dirty="0">
                <a:solidFill>
                  <a:schemeClr val="tx2"/>
                </a:solidFill>
                <a:latin typeface="Impact"/>
                <a:cs typeface="Impact"/>
              </a:rPr>
              <a:t>LONG TERM COMPLICATIONS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51520" y="1988840"/>
            <a:ext cx="81369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i="0" dirty="0">
                <a:solidFill>
                  <a:srgbClr val="1B0807"/>
                </a:solidFill>
                <a:latin typeface="Arial"/>
                <a:cs typeface="Arial"/>
              </a:rPr>
              <a:t>Secondary malignancy</a:t>
            </a:r>
          </a:p>
          <a:p>
            <a:pPr marL="457200" indent="-457200">
              <a:buFont typeface="Arial"/>
              <a:buChar char="•"/>
            </a:pPr>
            <a:r>
              <a:rPr lang="en-US" sz="3200" i="0" dirty="0">
                <a:solidFill>
                  <a:srgbClr val="1B0807"/>
                </a:solidFill>
                <a:latin typeface="Arial"/>
                <a:cs typeface="Arial"/>
              </a:rPr>
              <a:t>Short stature (if </a:t>
            </a:r>
            <a:r>
              <a:rPr lang="en-US" sz="3200" i="0" dirty="0" err="1">
                <a:solidFill>
                  <a:srgbClr val="1B0807"/>
                </a:solidFill>
                <a:latin typeface="Arial"/>
                <a:cs typeface="Arial"/>
              </a:rPr>
              <a:t>cranio</a:t>
            </a:r>
            <a:r>
              <a:rPr lang="en-US" sz="3200" i="0" dirty="0">
                <a:solidFill>
                  <a:srgbClr val="1B0807"/>
                </a:solidFill>
                <a:latin typeface="Arial"/>
                <a:cs typeface="Arial"/>
              </a:rPr>
              <a:t>-spinal radiation)</a:t>
            </a:r>
          </a:p>
          <a:p>
            <a:pPr marL="457200" indent="-457200">
              <a:buFont typeface="Arial"/>
              <a:buChar char="•"/>
            </a:pPr>
            <a:r>
              <a:rPr lang="en-US" sz="3200" i="0" dirty="0">
                <a:solidFill>
                  <a:srgbClr val="1B0807"/>
                </a:solidFill>
                <a:latin typeface="Arial"/>
                <a:cs typeface="Arial"/>
              </a:rPr>
              <a:t>Cardiac damage from </a:t>
            </a:r>
            <a:r>
              <a:rPr lang="en-US" sz="3200" i="0" dirty="0" err="1">
                <a:solidFill>
                  <a:srgbClr val="1B0807"/>
                </a:solidFill>
                <a:latin typeface="Arial"/>
                <a:cs typeface="Arial"/>
              </a:rPr>
              <a:t>anthracyclines</a:t>
            </a:r>
            <a:endParaRPr lang="en-US" sz="3200" i="0" dirty="0">
              <a:solidFill>
                <a:srgbClr val="1B0807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i="0" dirty="0">
                <a:solidFill>
                  <a:srgbClr val="1B0807"/>
                </a:solidFill>
                <a:latin typeface="Arial"/>
                <a:cs typeface="Arial"/>
              </a:rPr>
              <a:t>Growth hormone deficiency</a:t>
            </a:r>
          </a:p>
          <a:p>
            <a:pPr marL="457200" indent="-457200">
              <a:buFont typeface="Arial"/>
              <a:buChar char="•"/>
            </a:pPr>
            <a:r>
              <a:rPr lang="en-US" sz="3200" i="0" dirty="0">
                <a:solidFill>
                  <a:srgbClr val="1B0807"/>
                </a:solidFill>
                <a:latin typeface="Arial"/>
                <a:cs typeface="Arial"/>
              </a:rPr>
              <a:t>Learning disability</a:t>
            </a:r>
          </a:p>
          <a:p>
            <a:pPr marL="457200" indent="-457200">
              <a:buFont typeface="Arial"/>
              <a:buChar char="•"/>
            </a:pPr>
            <a:r>
              <a:rPr lang="en-US" sz="3200" i="0" dirty="0">
                <a:solidFill>
                  <a:srgbClr val="1B0807"/>
                </a:solidFill>
                <a:latin typeface="Arial"/>
                <a:cs typeface="Arial"/>
              </a:rPr>
              <a:t>Cognitive defects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3" y="1714500"/>
            <a:ext cx="814387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Normal blood cells replaced with </a:t>
            </a:r>
            <a:r>
              <a:rPr lang="en-GB" sz="2600" dirty="0" err="1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leukaemic</a:t>
            </a: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cells</a:t>
            </a:r>
          </a:p>
          <a:p>
            <a:pPr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	anaemia, fatigue, weight loss, loss of appetite,  	bruising easily, </a:t>
            </a:r>
            <a:r>
              <a:rPr lang="en-GB" sz="2600" dirty="0" err="1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petechiae</a:t>
            </a: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, bone and joint pain, 	frequent and persistent infections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4143375"/>
            <a:ext cx="4500563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Often diagnosed on a routine blood test</a:t>
            </a:r>
          </a:p>
        </p:txBody>
      </p:sp>
      <p:sp>
        <p:nvSpPr>
          <p:cNvPr id="57347" name="Title 1"/>
          <p:cNvSpPr>
            <a:spLocks noGrp="1"/>
          </p:cNvSpPr>
          <p:nvPr>
            <p:ph type="title" idx="4294967295"/>
          </p:nvPr>
        </p:nvSpPr>
        <p:spPr>
          <a:xfrm>
            <a:off x="0" y="31750"/>
            <a:ext cx="6215063" cy="923925"/>
          </a:xfrm>
          <a:solidFill>
            <a:srgbClr val="DDDDDD"/>
          </a:solidFill>
        </p:spPr>
        <p:txBody>
          <a:bodyPr/>
          <a:lstStyle/>
          <a:p>
            <a:r>
              <a:rPr lang="en-GB" sz="3200">
                <a:latin typeface="Impact" charset="0"/>
              </a:rPr>
              <a:t>AML – clinical presentation</a:t>
            </a:r>
          </a:p>
        </p:txBody>
      </p:sp>
      <p:pic>
        <p:nvPicPr>
          <p:cNvPr id="57348" name="Picture 5" descr="645px-Auer_rod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429000"/>
            <a:ext cx="35321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7715250" y="3929063"/>
            <a:ext cx="785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200">
                <a:solidFill>
                  <a:srgbClr val="FFFFFF"/>
                </a:solidFill>
                <a:cs typeface="Times New Roman" charset="0"/>
              </a:rPr>
              <a:t>Auer Rods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7250" y="1658938"/>
            <a:ext cx="8072438" cy="4494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600" b="1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AML with characteristic genetic abnormalities</a:t>
            </a: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 translocations between x-some 8 and 21 [t(8;21)] RUNX1/RUNX1T1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inversions in chromosome 16[inv(16)] CBFB/MYH11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 translocations between chromosome 15 and 17 [t(15;17)]  RARA;PML </a:t>
            </a:r>
          </a:p>
          <a:p>
            <a:pPr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	</a:t>
            </a:r>
          </a:p>
          <a:p>
            <a:pPr>
              <a:defRPr/>
            </a:pPr>
            <a:endParaRPr lang="en-GB" sz="2600" dirty="0">
              <a:solidFill>
                <a:srgbClr val="040404"/>
              </a:solidFill>
              <a:latin typeface="+mn-lt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Patients with AML in this category generally have a high rate of remission and a better prognosis compared to other types of AML.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WHO Classification of AML 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GB" sz="3200" smtClean="0">
                <a:solidFill>
                  <a:srgbClr val="C51538"/>
                </a:solidFill>
                <a:latin typeface="Impact" charset="0"/>
                <a:cs typeface="Times New Roman" charset="0"/>
              </a:rPr>
              <a:t>AML – prognostic factors</a:t>
            </a:r>
          </a:p>
        </p:txBody>
      </p:sp>
      <p:sp>
        <p:nvSpPr>
          <p:cNvPr id="60418" name="TextBox 3"/>
          <p:cNvSpPr txBox="1">
            <a:spLocks noChangeArrowheads="1"/>
          </p:cNvSpPr>
          <p:nvPr/>
        </p:nvSpPr>
        <p:spPr bwMode="auto">
          <a:xfrm>
            <a:off x="214313" y="1857375"/>
            <a:ext cx="87153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Chromosomal changes</a:t>
            </a:r>
          </a:p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600">
                <a:solidFill>
                  <a:srgbClr val="FF0000"/>
                </a:solidFill>
                <a:latin typeface="Arial" charset="0"/>
                <a:cs typeface="Times New Roman" charset="0"/>
              </a:rPr>
              <a:t>favourable</a:t>
            </a:r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 - t(8;21), t(15;17), inv(16)</a:t>
            </a:r>
          </a:p>
          <a:p>
            <a:pPr eaLnBrk="1" hangingPunct="1"/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intermediate</a:t>
            </a:r>
            <a:r>
              <a:rPr lang="en-GB" sz="2800">
                <a:solidFill>
                  <a:srgbClr val="040404"/>
                </a:solidFill>
                <a:latin typeface="Arial" charset="0"/>
                <a:cs typeface="Times New Roman" charset="0"/>
              </a:rPr>
              <a:t> – </a:t>
            </a:r>
            <a:r>
              <a:rPr lang="en-GB" sz="2600">
                <a:solidFill>
                  <a:srgbClr val="040404"/>
                </a:solidFill>
                <a:cs typeface="Times New Roman" charset="0"/>
              </a:rPr>
              <a:t>various complex changes</a:t>
            </a:r>
          </a:p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	</a:t>
            </a:r>
            <a:r>
              <a:rPr lang="en-GB" sz="2600">
                <a:solidFill>
                  <a:srgbClr val="FF0000"/>
                </a:solidFill>
                <a:latin typeface="Arial" charset="0"/>
                <a:cs typeface="Times New Roman" charset="0"/>
              </a:rPr>
              <a:t>adverse</a:t>
            </a:r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 - 5, -7, del(5q), Abnormal 3q, Complex 	cytogenetics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8" y="4857750"/>
            <a:ext cx="821531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	FLT3 Internal tandem duplications</a:t>
            </a:r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3" y="1643063"/>
            <a:ext cx="8286750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AML with </a:t>
            </a:r>
            <a:r>
              <a:rPr lang="en-GB" sz="2600" dirty="0" err="1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multilineage</a:t>
            </a: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dysplasia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 prior </a:t>
            </a:r>
            <a:r>
              <a:rPr lang="en-GB" sz="2600" dirty="0" err="1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myelodysplastic</a:t>
            </a: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syndrome or </a:t>
            </a:r>
            <a:r>
              <a:rPr lang="en-GB" sz="2600" dirty="0" err="1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myeloproliferative</a:t>
            </a: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disease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 occurs more commonly in elderly and has worse prognosis </a:t>
            </a:r>
          </a:p>
        </p:txBody>
      </p:sp>
      <p:sp>
        <p:nvSpPr>
          <p:cNvPr id="59394" name="TextBox 3"/>
          <p:cNvSpPr txBox="1">
            <a:spLocks noChangeArrowheads="1"/>
          </p:cNvSpPr>
          <p:nvPr/>
        </p:nvSpPr>
        <p:spPr bwMode="auto">
          <a:xfrm>
            <a:off x="642938" y="3786188"/>
            <a:ext cx="82867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AML – treatment related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  prior chemo or radiotherapy 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  characterised by specific xsomal abnormalities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  often associated with worse prognosis</a:t>
            </a:r>
          </a:p>
        </p:txBody>
      </p:sp>
      <p:sp>
        <p:nvSpPr>
          <p:cNvPr id="59395" name="TextBox 4"/>
          <p:cNvSpPr txBox="1">
            <a:spLocks noChangeArrowheads="1"/>
          </p:cNvSpPr>
          <p:nvPr/>
        </p:nvSpPr>
        <p:spPr bwMode="auto">
          <a:xfrm>
            <a:off x="642938" y="5715000"/>
            <a:ext cx="828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AML – NOS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8588" y="71438"/>
            <a:ext cx="6357937" cy="10001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WHO Classification of AML </a:t>
            </a:r>
          </a:p>
        </p:txBody>
      </p:sp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357188" y="0"/>
            <a:ext cx="6215062" cy="923925"/>
          </a:xfrm>
          <a:solidFill>
            <a:srgbClr val="DDDDDD"/>
          </a:solidFill>
        </p:spPr>
        <p:txBody>
          <a:bodyPr/>
          <a:lstStyle/>
          <a:p>
            <a:r>
              <a:rPr lang="en-GB" sz="3200">
                <a:latin typeface="Impact" charset="0"/>
              </a:rPr>
              <a:t>AML – treatment</a:t>
            </a:r>
          </a:p>
        </p:txBody>
      </p:sp>
      <p:sp>
        <p:nvSpPr>
          <p:cNvPr id="61442" name="TextBox 3"/>
          <p:cNvSpPr txBox="1">
            <a:spLocks noChangeArrowheads="1"/>
          </p:cNvSpPr>
          <p:nvPr/>
        </p:nvSpPr>
        <p:spPr bwMode="auto">
          <a:xfrm>
            <a:off x="142875" y="1563688"/>
            <a:ext cx="8358188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Phase 1 – chemotherapy with 2/3 agents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cytarabine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anthracycline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(6-thioguanine)</a:t>
            </a:r>
          </a:p>
          <a:p>
            <a:pPr eaLnBrk="1" hangingPunct="1"/>
            <a:endParaRPr lang="en-GB" sz="2600">
              <a:solidFill>
                <a:srgbClr val="1B0807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Phase 2 -  	</a:t>
            </a:r>
            <a:r>
              <a:rPr lang="en-GB" sz="2600">
                <a:solidFill>
                  <a:srgbClr val="FF0000"/>
                </a:solidFill>
                <a:latin typeface="Arial" charset="0"/>
                <a:cs typeface="Times New Roman" charset="0"/>
              </a:rPr>
              <a:t>Young patients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	several cycles of high-dose cytarabine 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	allogeneic (donor) stem cell transplant 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	autologous stem cell transplant 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	</a:t>
            </a:r>
            <a:r>
              <a:rPr lang="en-GB" sz="2600">
                <a:solidFill>
                  <a:srgbClr val="FF0000"/>
                </a:solidFill>
                <a:latin typeface="Arial" charset="0"/>
                <a:cs typeface="Times New Roman" charset="0"/>
              </a:rPr>
              <a:t>Older patients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	high dose cytarabine or standard dose 		cytarabine + anthracycline</a:t>
            </a:r>
          </a:p>
          <a:p>
            <a:pPr eaLnBrk="1" hangingPunct="1"/>
            <a:endParaRPr lang="en-GB" sz="2600">
              <a:solidFill>
                <a:srgbClr val="1B0807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 txBox="1">
            <a:spLocks/>
          </p:cNvSpPr>
          <p:nvPr/>
        </p:nvSpPr>
        <p:spPr bwMode="auto">
          <a:xfrm>
            <a:off x="285750" y="0"/>
            <a:ext cx="6215063" cy="11382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3200">
                <a:solidFill>
                  <a:srgbClr val="C51538"/>
                </a:solidFill>
                <a:latin typeface="Impact" charset="0"/>
                <a:cs typeface="Times New Roman" charset="0"/>
              </a:rPr>
              <a:t>CML – clinical presentation and aetiology</a:t>
            </a:r>
          </a:p>
        </p:txBody>
      </p:sp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357188" y="2143125"/>
            <a:ext cx="57150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  Patients often asymptomatic – picked up on routine blood test</a:t>
            </a:r>
          </a:p>
          <a:p>
            <a:pPr eaLnBrk="1" hangingPunct="1">
              <a:buFont typeface="Arial" charset="0"/>
              <a:buChar char="•"/>
            </a:pPr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  can have symptoms of malaise, low grade fever, gout, susceptibility to bruising.</a:t>
            </a:r>
          </a:p>
          <a:p>
            <a:pPr eaLnBrk="1" hangingPunct="1">
              <a:buFont typeface="Arial" charset="0"/>
              <a:buChar char="•"/>
            </a:pPr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 diagnosis confirmed by the presence of the t(9;22)(q34;q11) translocation</a:t>
            </a:r>
          </a:p>
          <a:p>
            <a:pPr eaLnBrk="1" hangingPunct="1"/>
            <a:endParaRPr lang="en-GB" sz="2600">
              <a:solidFill>
                <a:srgbClr val="040404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70659" name="Picture 6" descr="Bcrablm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571750"/>
            <a:ext cx="20288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57188" y="0"/>
            <a:ext cx="6215062" cy="9239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Aetiology and treatment - CML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38" y="1928813"/>
            <a:ext cx="771525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 Found predominantly in middle age and elderly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 15-20% of adult </a:t>
            </a:r>
            <a:r>
              <a:rPr lang="en-GB" sz="2600" dirty="0" err="1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leukaemias</a:t>
            </a:r>
            <a:endParaRPr lang="en-GB" sz="2600" dirty="0">
              <a:solidFill>
                <a:srgbClr val="040404"/>
              </a:solidFill>
              <a:latin typeface="+mn-lt"/>
              <a:ea typeface="+mn-ea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 only well described risk factor is exposure to 	</a:t>
            </a:r>
            <a:r>
              <a:rPr lang="en-GB" sz="2600" dirty="0" err="1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ioinizing</a:t>
            </a:r>
            <a:r>
              <a:rPr lang="en-GB" sz="2600" dirty="0">
                <a:solidFill>
                  <a:srgbClr val="040404"/>
                </a:solidFill>
                <a:latin typeface="+mn-lt"/>
                <a:ea typeface="+mn-ea"/>
                <a:cs typeface="Times New Roman" pitchFamily="18" charset="0"/>
              </a:rPr>
              <a:t> radiation</a:t>
            </a:r>
          </a:p>
        </p:txBody>
      </p:sp>
      <p:sp>
        <p:nvSpPr>
          <p:cNvPr id="71683" name="TextBox 7"/>
          <p:cNvSpPr txBox="1">
            <a:spLocks noChangeArrowheads="1"/>
          </p:cNvSpPr>
          <p:nvPr/>
        </p:nvSpPr>
        <p:spPr bwMode="auto">
          <a:xfrm>
            <a:off x="642938" y="4143375"/>
            <a:ext cx="77152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patients can have CML for some time before entering a </a:t>
            </a:r>
            <a:r>
              <a:rPr lang="ja-JP" alt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“</a:t>
            </a:r>
            <a:r>
              <a:rPr lang="en-GB" altLang="ja-JP" sz="2600">
                <a:solidFill>
                  <a:srgbClr val="040404"/>
                </a:solidFill>
                <a:latin typeface="Arial" charset="0"/>
                <a:cs typeface="Times New Roman" charset="0"/>
              </a:rPr>
              <a:t>blast crisis</a:t>
            </a:r>
            <a:r>
              <a:rPr lang="ja-JP" alt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”</a:t>
            </a:r>
            <a:r>
              <a:rPr lang="en-GB" altLang="ja-JP" sz="2600">
                <a:solidFill>
                  <a:srgbClr val="040404"/>
                </a:solidFill>
                <a:latin typeface="Arial" charset="0"/>
                <a:cs typeface="Times New Roman" charset="0"/>
              </a:rPr>
              <a:t> when the number of lymphoblasts and myeloblasts increases</a:t>
            </a:r>
            <a:endParaRPr lang="en-GB" sz="2600">
              <a:latin typeface="Arial" charset="0"/>
              <a:cs typeface="Times New Roman" charset="0"/>
            </a:endParaRPr>
          </a:p>
        </p:txBody>
      </p:sp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395288" y="15875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sz="3200">
                <a:latin typeface="Impact" charset="0"/>
              </a:rPr>
              <a:t>Myeloma – basic facts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3805238" cy="4457700"/>
          </a:xfrm>
        </p:spPr>
        <p:txBody>
          <a:bodyPr/>
          <a:lstStyle/>
          <a:p>
            <a:r>
              <a:rPr lang="en-US" dirty="0">
                <a:solidFill>
                  <a:srgbClr val="1B0807"/>
                </a:solidFill>
                <a:latin typeface="Arial" charset="0"/>
              </a:rPr>
              <a:t>More common in 65</a:t>
            </a:r>
            <a:r>
              <a:rPr lang="en-US" dirty="0" smtClean="0">
                <a:solidFill>
                  <a:srgbClr val="1B0807"/>
                </a:solidFill>
                <a:latin typeface="Arial" charset="0"/>
              </a:rPr>
              <a:t>+</a:t>
            </a:r>
          </a:p>
          <a:p>
            <a:r>
              <a:rPr lang="en-US" dirty="0" smtClean="0">
                <a:solidFill>
                  <a:srgbClr val="1B0807"/>
                </a:solidFill>
                <a:latin typeface="Arial" charset="0"/>
              </a:rPr>
              <a:t>Monoclonal marrow </a:t>
            </a:r>
            <a:r>
              <a:rPr lang="en-US" dirty="0" err="1" smtClean="0">
                <a:solidFill>
                  <a:srgbClr val="1B0807"/>
                </a:solidFill>
                <a:latin typeface="Arial" charset="0"/>
              </a:rPr>
              <a:t>proliferat’n</a:t>
            </a:r>
            <a:endParaRPr lang="en-US" dirty="0" smtClean="0">
              <a:solidFill>
                <a:srgbClr val="1B0807"/>
              </a:solidFill>
              <a:latin typeface="Arial" charset="0"/>
            </a:endParaRPr>
          </a:p>
          <a:p>
            <a:r>
              <a:rPr lang="en-US" dirty="0" err="1" smtClean="0">
                <a:solidFill>
                  <a:srgbClr val="1B0807"/>
                </a:solidFill>
                <a:latin typeface="Arial" charset="0"/>
              </a:rPr>
              <a:t>Paraproteinaemia</a:t>
            </a:r>
            <a:endParaRPr lang="en-US" dirty="0" smtClean="0">
              <a:solidFill>
                <a:srgbClr val="1B0807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1B0807"/>
                </a:solidFill>
                <a:latin typeface="Arial" charset="0"/>
              </a:rPr>
              <a:t>Bone pain/fractures ;renal failure; sepsis</a:t>
            </a:r>
            <a:endParaRPr lang="en-US" dirty="0">
              <a:solidFill>
                <a:srgbClr val="1B0807"/>
              </a:solidFill>
              <a:latin typeface="Arial" charset="0"/>
            </a:endParaRPr>
          </a:p>
          <a:p>
            <a:endParaRPr lang="en-US" dirty="0">
              <a:solidFill>
                <a:srgbClr val="1B0807"/>
              </a:solidFill>
              <a:latin typeface="Arial" charset="0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060575"/>
            <a:ext cx="44831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0" y="0"/>
            <a:ext cx="8892480" cy="1077218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i="0" dirty="0">
                <a:solidFill>
                  <a:srgbClr val="800000"/>
                </a:solidFill>
                <a:latin typeface="Impact"/>
                <a:cs typeface="Impact"/>
              </a:rPr>
              <a:t>Characteristic lesion in </a:t>
            </a:r>
            <a:r>
              <a:rPr lang="en-US" sz="3200" i="0" dirty="0" smtClean="0">
                <a:solidFill>
                  <a:srgbClr val="800000"/>
                </a:solidFill>
                <a:latin typeface="Impact"/>
                <a:cs typeface="Impact"/>
              </a:rPr>
              <a:t>CML</a:t>
            </a:r>
          </a:p>
          <a:p>
            <a:pPr eaLnBrk="1" hangingPunct="1"/>
            <a:endParaRPr lang="en-US" sz="3200" i="0" dirty="0">
              <a:solidFill>
                <a:srgbClr val="800000"/>
              </a:solidFill>
              <a:latin typeface="Impact"/>
              <a:cs typeface="Impact"/>
            </a:endParaRPr>
          </a:p>
        </p:txBody>
      </p:sp>
      <p:pic>
        <p:nvPicPr>
          <p:cNvPr id="47107" name="Picture 3" descr="Screen shot 2012-01-18 at 23.51.4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69847"/>
            <a:ext cx="3384823" cy="218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Screen shot 2012-01-18 at 23.54.0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3520262" cy="213285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692696"/>
            <a:ext cx="8893175" cy="397031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1B0807"/>
                </a:solidFill>
              </a:rPr>
              <a:t>CML is an acquired abnormality due to reciprocal translocation between the long arms of chromosomes 22 and 9 [t(9;22)]. The translocation results in a shortened chromosome 22, an observation first described by </a:t>
            </a:r>
            <a:r>
              <a:rPr lang="en-US" sz="1800" dirty="0" err="1">
                <a:solidFill>
                  <a:srgbClr val="1B0807"/>
                </a:solidFill>
              </a:rPr>
              <a:t>Nowell</a:t>
            </a:r>
            <a:r>
              <a:rPr lang="en-US" sz="1800" dirty="0">
                <a:solidFill>
                  <a:srgbClr val="1B0807"/>
                </a:solidFill>
              </a:rPr>
              <a:t> and Hungerford and subsequently termed the Philadelphia (Ph1) chromosome after the city of discovery. </a:t>
            </a:r>
          </a:p>
          <a:p>
            <a:r>
              <a:rPr lang="en-US" sz="1800" dirty="0">
                <a:solidFill>
                  <a:srgbClr val="1B0807"/>
                </a:solidFill>
              </a:rPr>
              <a:t>The Philadelphia chromosome, which is a diagnostic </a:t>
            </a:r>
            <a:r>
              <a:rPr lang="en-US" sz="1800" dirty="0" err="1">
                <a:solidFill>
                  <a:srgbClr val="1B0807"/>
                </a:solidFill>
              </a:rPr>
              <a:t>karyotypic</a:t>
            </a:r>
            <a:r>
              <a:rPr lang="en-US" sz="1800" dirty="0">
                <a:solidFill>
                  <a:srgbClr val="1B0807"/>
                </a:solidFill>
              </a:rPr>
              <a:t> abnormality for chronic </a:t>
            </a:r>
            <a:r>
              <a:rPr lang="en-US" sz="1800" dirty="0" err="1">
                <a:solidFill>
                  <a:srgbClr val="1B0807"/>
                </a:solidFill>
              </a:rPr>
              <a:t>myelogenous</a:t>
            </a:r>
            <a:r>
              <a:rPr lang="en-US" sz="1800" dirty="0">
                <a:solidFill>
                  <a:srgbClr val="1B0807"/>
                </a:solidFill>
              </a:rPr>
              <a:t> leukemia, is f the reciprocal translocation of 22q to the lower arm of 9 and 9q (c-</a:t>
            </a:r>
            <a:r>
              <a:rPr lang="en-US" sz="1800" dirty="0" err="1">
                <a:solidFill>
                  <a:srgbClr val="1B0807"/>
                </a:solidFill>
              </a:rPr>
              <a:t>abl</a:t>
            </a:r>
            <a:r>
              <a:rPr lang="en-US" sz="1800" dirty="0">
                <a:solidFill>
                  <a:srgbClr val="1B0807"/>
                </a:solidFill>
              </a:rPr>
              <a:t> to a specific breakpoint cluster region [</a:t>
            </a:r>
            <a:r>
              <a:rPr lang="en-US" sz="1800" dirty="0" err="1">
                <a:solidFill>
                  <a:srgbClr val="1B0807"/>
                </a:solidFill>
              </a:rPr>
              <a:t>bcr</a:t>
            </a:r>
            <a:r>
              <a:rPr lang="en-US" sz="1800" dirty="0">
                <a:solidFill>
                  <a:srgbClr val="1B0807"/>
                </a:solidFill>
              </a:rPr>
              <a:t>] of chromosome 22</a:t>
            </a:r>
          </a:p>
          <a:p>
            <a:r>
              <a:rPr lang="en-US" sz="1800" dirty="0">
                <a:solidFill>
                  <a:srgbClr val="1B0807"/>
                </a:solidFill>
              </a:rPr>
              <a:t>This translocation relocates an oncogene called ABL</a:t>
            </a:r>
            <a:r>
              <a:rPr lang="en-US" sz="1800" i="0" dirty="0">
                <a:solidFill>
                  <a:srgbClr val="1B0807"/>
                </a:solidFill>
              </a:rPr>
              <a:t> from the long arm of chromosome 9 to a specific breakpoint cluster region (</a:t>
            </a:r>
            <a:r>
              <a:rPr lang="en-US" sz="1800" dirty="0">
                <a:solidFill>
                  <a:srgbClr val="1B0807"/>
                </a:solidFill>
              </a:rPr>
              <a:t>BCR</a:t>
            </a:r>
            <a:r>
              <a:rPr lang="en-US" sz="1800" i="0" dirty="0">
                <a:solidFill>
                  <a:srgbClr val="1B0807"/>
                </a:solidFill>
              </a:rPr>
              <a:t>) in the long arm of chromosome 22. The </a:t>
            </a:r>
            <a:r>
              <a:rPr lang="en-US" sz="1800" dirty="0">
                <a:solidFill>
                  <a:srgbClr val="1B0807"/>
                </a:solidFill>
              </a:rPr>
              <a:t>ABL</a:t>
            </a:r>
            <a:r>
              <a:rPr lang="en-US" sz="1800" i="0" dirty="0">
                <a:solidFill>
                  <a:srgbClr val="1B0807"/>
                </a:solidFill>
              </a:rPr>
              <a:t> oncogene encodes a tyrosine protein kinase. The resulting </a:t>
            </a:r>
            <a:r>
              <a:rPr lang="en-US" sz="1800" dirty="0">
                <a:solidFill>
                  <a:srgbClr val="1B0807"/>
                </a:solidFill>
              </a:rPr>
              <a:t>BCR/ABL</a:t>
            </a:r>
            <a:r>
              <a:rPr lang="en-US" sz="1800" i="0" dirty="0">
                <a:solidFill>
                  <a:srgbClr val="1B0807"/>
                </a:solidFill>
              </a:rPr>
              <a:t> fusion gene encodes a chimeric protein with strong tyrosine kinase activity. </a:t>
            </a:r>
            <a:endParaRPr lang="en-US" sz="1800" dirty="0">
              <a:solidFill>
                <a:srgbClr val="1B080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250825" y="1484313"/>
            <a:ext cx="8642350" cy="483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i="0" dirty="0">
                <a:solidFill>
                  <a:srgbClr val="1B0807"/>
                </a:solidFill>
              </a:rPr>
              <a:t>The goals of </a:t>
            </a:r>
            <a:r>
              <a:rPr lang="en-US" sz="2800" i="0" dirty="0" smtClean="0">
                <a:solidFill>
                  <a:srgbClr val="1B0807"/>
                </a:solidFill>
              </a:rPr>
              <a:t>treatment</a:t>
            </a:r>
          </a:p>
          <a:p>
            <a:endParaRPr lang="en-GB" sz="2800" i="0" dirty="0">
              <a:solidFill>
                <a:srgbClr val="1B0807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i="0" dirty="0">
                <a:solidFill>
                  <a:srgbClr val="1B0807"/>
                </a:solidFill>
              </a:rPr>
              <a:t>Hematologic remission (normal complete blood cell count [CBC] and physical examination [</a:t>
            </a:r>
            <a:r>
              <a:rPr lang="en-US" sz="2800" i="0" dirty="0" err="1">
                <a:solidFill>
                  <a:srgbClr val="1B0807"/>
                </a:solidFill>
              </a:rPr>
              <a:t>ie</a:t>
            </a:r>
            <a:r>
              <a:rPr lang="en-US" sz="2800" i="0" dirty="0">
                <a:solidFill>
                  <a:srgbClr val="1B0807"/>
                </a:solidFill>
              </a:rPr>
              <a:t>, no </a:t>
            </a:r>
            <a:r>
              <a:rPr lang="en-US" sz="2800" i="0" dirty="0" err="1">
                <a:solidFill>
                  <a:srgbClr val="1B0807"/>
                </a:solidFill>
              </a:rPr>
              <a:t>organomegaly</a:t>
            </a:r>
            <a:r>
              <a:rPr lang="en-US" sz="2800" i="0" dirty="0">
                <a:solidFill>
                  <a:srgbClr val="1B0807"/>
                </a:solidFill>
              </a:rPr>
              <a:t>])</a:t>
            </a:r>
            <a:endParaRPr lang="en-GB" sz="2800" i="0" dirty="0">
              <a:solidFill>
                <a:srgbClr val="1B0807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i="0" dirty="0">
                <a:solidFill>
                  <a:srgbClr val="1B0807"/>
                </a:solidFill>
              </a:rPr>
              <a:t>Cytogenetic remission (normal chromosomes with 0% </a:t>
            </a:r>
            <a:r>
              <a:rPr lang="en-US" sz="2800" i="0" dirty="0" err="1">
                <a:solidFill>
                  <a:srgbClr val="1B0807"/>
                </a:solidFill>
              </a:rPr>
              <a:t>Ph</a:t>
            </a:r>
            <a:r>
              <a:rPr lang="en-US" sz="2800" i="0" dirty="0">
                <a:solidFill>
                  <a:srgbClr val="1B0807"/>
                </a:solidFill>
              </a:rPr>
              <a:t>-positive cells)</a:t>
            </a:r>
            <a:endParaRPr lang="en-GB" sz="2800" i="0" dirty="0">
              <a:solidFill>
                <a:srgbClr val="1B0807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i="0" dirty="0">
                <a:solidFill>
                  <a:srgbClr val="1B0807"/>
                </a:solidFill>
              </a:rPr>
              <a:t>Molecular remission (negative PCR result for the mutational BCR/ABL mRNA), which is an attempt for cure/prolongation of survival</a:t>
            </a:r>
            <a:endParaRPr lang="en-GB" sz="2800" i="0" dirty="0">
              <a:solidFill>
                <a:srgbClr val="1B0807"/>
              </a:solidFill>
            </a:endParaRPr>
          </a:p>
          <a:p>
            <a:r>
              <a:rPr lang="en-US" sz="2800" i="0" dirty="0">
                <a:solidFill>
                  <a:srgbClr val="1B0807"/>
                </a:solidFill>
              </a:rPr>
              <a:t> </a:t>
            </a:r>
            <a:endParaRPr lang="en-GB" sz="2800" i="0" dirty="0">
              <a:solidFill>
                <a:srgbClr val="1B0807"/>
              </a:solidFill>
            </a:endParaRPr>
          </a:p>
        </p:txBody>
      </p:sp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-34527" y="0"/>
            <a:ext cx="7342832" cy="584776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i="0" dirty="0">
                <a:solidFill>
                  <a:srgbClr val="800000"/>
                </a:solidFill>
                <a:latin typeface="Impact"/>
                <a:cs typeface="Impact"/>
              </a:rPr>
              <a:t>Natural history and treatment aims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1"/>
          <p:cNvSpPr txBox="1">
            <a:spLocks noChangeArrowheads="1"/>
          </p:cNvSpPr>
          <p:nvPr/>
        </p:nvSpPr>
        <p:spPr bwMode="auto">
          <a:xfrm>
            <a:off x="7938" y="1484313"/>
            <a:ext cx="9136062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Arial"/>
              <a:buChar char="•"/>
            </a:pPr>
            <a:r>
              <a:rPr lang="en-US" sz="2000" i="0" dirty="0">
                <a:solidFill>
                  <a:srgbClr val="1B0807"/>
                </a:solidFill>
              </a:rPr>
              <a:t>90% of patients with CML are diagnosed in chronic phase - lasts 2-3 years: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i="0" dirty="0">
                <a:solidFill>
                  <a:srgbClr val="1B0807"/>
                </a:solidFill>
              </a:rPr>
              <a:t>The major goal is to control </a:t>
            </a:r>
            <a:r>
              <a:rPr lang="en-US" sz="2000" i="0" dirty="0" err="1">
                <a:solidFill>
                  <a:srgbClr val="1B0807"/>
                </a:solidFill>
              </a:rPr>
              <a:t>haematological</a:t>
            </a:r>
            <a:r>
              <a:rPr lang="en-US" sz="2000" i="0" dirty="0">
                <a:solidFill>
                  <a:srgbClr val="1B0807"/>
                </a:solidFill>
              </a:rPr>
              <a:t> symptoms and splenomegaly. </a:t>
            </a:r>
            <a:r>
              <a:rPr lang="en-US" sz="2000" i="0" dirty="0" err="1">
                <a:solidFill>
                  <a:srgbClr val="1B0807"/>
                </a:solidFill>
              </a:rPr>
              <a:t>Imatinib</a:t>
            </a:r>
            <a:r>
              <a:rPr lang="en-US" sz="2000" i="0" dirty="0">
                <a:solidFill>
                  <a:srgbClr val="1B0807"/>
                </a:solidFill>
              </a:rPr>
              <a:t> </a:t>
            </a:r>
            <a:r>
              <a:rPr lang="en-US" sz="2000" i="0" dirty="0" err="1">
                <a:solidFill>
                  <a:srgbClr val="1B0807"/>
                </a:solidFill>
              </a:rPr>
              <a:t>mesylate</a:t>
            </a:r>
            <a:r>
              <a:rPr lang="en-US" sz="2000" i="0" dirty="0">
                <a:solidFill>
                  <a:srgbClr val="1B0807"/>
                </a:solidFill>
              </a:rPr>
              <a:t> (</a:t>
            </a:r>
            <a:r>
              <a:rPr lang="en-US" sz="2000" i="0" dirty="0" err="1">
                <a:solidFill>
                  <a:srgbClr val="1B0807"/>
                </a:solidFill>
              </a:rPr>
              <a:t>Glivec</a:t>
            </a:r>
            <a:r>
              <a:rPr lang="en-US" sz="2000" i="0" dirty="0">
                <a:solidFill>
                  <a:srgbClr val="1B0807"/>
                </a:solidFill>
              </a:rPr>
              <a:t>), is an inhibitor of BCR/ABL.  Also </a:t>
            </a:r>
            <a:r>
              <a:rPr lang="en-US" sz="2000" i="0" dirty="0" err="1">
                <a:solidFill>
                  <a:srgbClr val="1B0807"/>
                </a:solidFill>
              </a:rPr>
              <a:t>hydroxyurea</a:t>
            </a:r>
            <a:r>
              <a:rPr lang="en-US" sz="2000" i="0" dirty="0">
                <a:solidFill>
                  <a:srgbClr val="1B0807"/>
                </a:solidFill>
              </a:rPr>
              <a:t> or </a:t>
            </a:r>
            <a:r>
              <a:rPr lang="en-US" sz="2000" i="0" dirty="0" err="1">
                <a:solidFill>
                  <a:srgbClr val="1B0807"/>
                </a:solidFill>
              </a:rPr>
              <a:t>busulfan</a:t>
            </a:r>
            <a:r>
              <a:rPr lang="en-US" sz="2000" i="0" dirty="0">
                <a:solidFill>
                  <a:srgbClr val="1B0807"/>
                </a:solidFill>
              </a:rPr>
              <a:t>, but it may last for longer than 9.5 years in patients who respond well to interferon-</a:t>
            </a:r>
            <a:r>
              <a:rPr lang="en-US" sz="2000" i="0" dirty="0" err="1">
                <a:solidFill>
                  <a:srgbClr val="1B0807"/>
                </a:solidFill>
              </a:rPr>
              <a:t>alfa</a:t>
            </a:r>
            <a:r>
              <a:rPr lang="en-US" sz="2000" i="0" dirty="0">
                <a:solidFill>
                  <a:srgbClr val="1B0807"/>
                </a:solidFill>
              </a:rPr>
              <a:t> therapy. </a:t>
            </a:r>
            <a:endParaRPr lang="en-GB" sz="2000" i="0" dirty="0">
              <a:solidFill>
                <a:srgbClr val="1B0807"/>
              </a:solidFill>
            </a:endParaRPr>
          </a:p>
          <a:p>
            <a:pPr marL="342900" indent="-342900" eaLnBrk="1" hangingPunct="1">
              <a:buFont typeface="Arial"/>
              <a:buChar char="•"/>
            </a:pPr>
            <a:endParaRPr lang="en-US" sz="2000" i="0" dirty="0">
              <a:solidFill>
                <a:srgbClr val="1B0807"/>
              </a:solidFill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000" i="0" dirty="0">
                <a:solidFill>
                  <a:srgbClr val="1B0807"/>
                </a:solidFill>
              </a:rPr>
              <a:t>Some progress to accelerated phase. The survival in this phase is 1-1.5 years-  poor control of the blood counts, new peripheral blast cells (≥15%), </a:t>
            </a:r>
            <a:r>
              <a:rPr lang="en-US" sz="2000" i="0" dirty="0" err="1">
                <a:solidFill>
                  <a:srgbClr val="1B0807"/>
                </a:solidFill>
              </a:rPr>
              <a:t>promyelocytes</a:t>
            </a:r>
            <a:r>
              <a:rPr lang="en-US" sz="2000" i="0" dirty="0">
                <a:solidFill>
                  <a:srgbClr val="1B0807"/>
                </a:solidFill>
              </a:rPr>
              <a:t> (≥30%), basophils (≥20%), and platelet counts less than 100,000 cells/</a:t>
            </a:r>
            <a:r>
              <a:rPr lang="en-US" sz="2000" i="0" dirty="0" err="1">
                <a:solidFill>
                  <a:srgbClr val="1B0807"/>
                </a:solidFill>
              </a:rPr>
              <a:t>μL</a:t>
            </a:r>
            <a:r>
              <a:rPr lang="en-US" sz="2000" i="0" dirty="0">
                <a:solidFill>
                  <a:srgbClr val="1B0807"/>
                </a:solidFill>
              </a:rPr>
              <a:t> </a:t>
            </a:r>
            <a:endParaRPr lang="en-GB" sz="2000" i="0" dirty="0">
              <a:solidFill>
                <a:srgbClr val="1B0807"/>
              </a:solidFill>
            </a:endParaRPr>
          </a:p>
          <a:p>
            <a:pPr marL="342900" indent="-342900" eaLnBrk="1" hangingPunct="1">
              <a:buFont typeface="Arial"/>
              <a:buChar char="•"/>
            </a:pPr>
            <a:endParaRPr lang="en-US" sz="2000" i="0" dirty="0">
              <a:solidFill>
                <a:srgbClr val="1B0807"/>
              </a:solidFill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000" i="0" dirty="0">
                <a:solidFill>
                  <a:srgbClr val="1B0807"/>
                </a:solidFill>
              </a:rPr>
              <a:t>ASCT/MUDD and investigative options for younger patients, are  in constant flux. New agents may prolong the survival of patients with CML and offer the possibility of eventual cure.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8588" y="71438"/>
            <a:ext cx="6657975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dirty="0">
                <a:solidFill>
                  <a:srgbClr val="C51538"/>
                </a:solidFill>
                <a:latin typeface="Impact" pitchFamily="34" charset="0"/>
                <a:ea typeface="+mn-ea"/>
                <a:cs typeface="Times New Roman" pitchFamily="18" charset="0"/>
              </a:rPr>
              <a:t>Targeted treatment for CML</a:t>
            </a:r>
          </a:p>
        </p:txBody>
      </p:sp>
      <p:pic>
        <p:nvPicPr>
          <p:cNvPr id="73730" name="Picture 3" descr="glivec_binding_explained_larg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57375"/>
            <a:ext cx="4524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Box 4"/>
          <p:cNvSpPr txBox="1">
            <a:spLocks noChangeArrowheads="1"/>
          </p:cNvSpPr>
          <p:nvPr/>
        </p:nvSpPr>
        <p:spPr bwMode="auto">
          <a:xfrm>
            <a:off x="642938" y="4500563"/>
            <a:ext cx="83581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Imatinib – selectively targets abl tyrosine kinase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	also shows activity against mutated c-kit (AML)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But... T315I mutation in ATP binding pocket confers resistance to imatinib</a:t>
            </a:r>
          </a:p>
        </p:txBody>
      </p:sp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8588" y="71438"/>
            <a:ext cx="6657975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dirty="0">
                <a:solidFill>
                  <a:srgbClr val="C51538"/>
                </a:solidFill>
                <a:latin typeface="Impact" pitchFamily="34" charset="0"/>
                <a:ea typeface="+mn-ea"/>
                <a:cs typeface="Times New Roman" pitchFamily="18" charset="0"/>
              </a:rPr>
              <a:t>Targeted treatment for CML </a:t>
            </a:r>
          </a:p>
        </p:txBody>
      </p:sp>
      <p:sp>
        <p:nvSpPr>
          <p:cNvPr id="74754" name="TextBox 3"/>
          <p:cNvSpPr txBox="1">
            <a:spLocks noChangeArrowheads="1"/>
          </p:cNvSpPr>
          <p:nvPr/>
        </p:nvSpPr>
        <p:spPr bwMode="auto">
          <a:xfrm>
            <a:off x="428625" y="1643063"/>
            <a:ext cx="7929563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Before imatinib – </a:t>
            </a:r>
          </a:p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	survival varied from 98 months to 42 – based 	on age, spleen size, blast, eosinophil, basophil 	and platelet count at presentation.  Median 5 	year survival 68% when treated with interferon 	and cytarabine</a:t>
            </a:r>
          </a:p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After imatinib –</a:t>
            </a:r>
          </a:p>
          <a:p>
            <a:pPr eaLnBrk="1" hangingPunct="1"/>
            <a:r>
              <a:rPr lang="en-GB" sz="2600">
                <a:solidFill>
                  <a:srgbClr val="040404"/>
                </a:solidFill>
                <a:latin typeface="Arial" charset="0"/>
                <a:cs typeface="Times New Roman" charset="0"/>
              </a:rPr>
              <a:t>	median 5 year survival 89% - patients who 	responded completely to imatinib within 12 	months did best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9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Impact" charset="0"/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7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57188" y="0"/>
            <a:ext cx="6215062" cy="9239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Chronic Lymphoid Leukaemia</a:t>
            </a:r>
          </a:p>
        </p:txBody>
      </p:sp>
      <p:sp>
        <p:nvSpPr>
          <p:cNvPr id="62466" name="TextBox 3"/>
          <p:cNvSpPr txBox="1">
            <a:spLocks noChangeArrowheads="1"/>
          </p:cNvSpPr>
          <p:nvPr/>
        </p:nvSpPr>
        <p:spPr bwMode="auto">
          <a:xfrm>
            <a:off x="428625" y="1785938"/>
            <a:ext cx="8001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Disease of adults – rare in those aged under 40 				(79% over the age of 60)</a:t>
            </a: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Cell of origin – B lymphocyte</a:t>
            </a:r>
          </a:p>
          <a:p>
            <a:pPr eaLnBrk="1" hangingPunct="1"/>
            <a:endParaRPr lang="en-GB" sz="2600">
              <a:solidFill>
                <a:srgbClr val="1B0807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Diagnosed by high WBC – may be accompanied by swollen lymph nodes, spleen, liver, anaemia</a:t>
            </a:r>
          </a:p>
          <a:p>
            <a:pPr eaLnBrk="1" hangingPunct="1"/>
            <a:endParaRPr lang="en-GB" sz="2600">
              <a:solidFill>
                <a:srgbClr val="1B0807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Long term disease – 10 – 25 years</a:t>
            </a:r>
          </a:p>
        </p:txBody>
      </p:sp>
      <p:pic>
        <p:nvPicPr>
          <p:cNvPr id="62467" name="Picture 4" descr="796px-Chronic_lymphocytic_leukem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37063"/>
            <a:ext cx="274161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57188" y="0"/>
            <a:ext cx="6215062" cy="9239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CLL - diagnosis</a:t>
            </a:r>
          </a:p>
        </p:txBody>
      </p:sp>
      <p:sp>
        <p:nvSpPr>
          <p:cNvPr id="66562" name="TextBox 3"/>
          <p:cNvSpPr txBox="1">
            <a:spLocks noChangeArrowheads="1"/>
          </p:cNvSpPr>
          <p:nvPr/>
        </p:nvSpPr>
        <p:spPr bwMode="auto">
          <a:xfrm>
            <a:off x="428625" y="1857375"/>
            <a:ext cx="82867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  CLL is clonal, therefore there is a skewed distribution 	of B cells producing either lambda or kappa 	light chains</a:t>
            </a:r>
          </a:p>
          <a:p>
            <a:pPr eaLnBrk="1" hangingPunct="1">
              <a:buFont typeface="Arial" charset="0"/>
              <a:buChar char="•"/>
            </a:pPr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  Atypical molecular pattern showing co-expression of 	CD5 and CD23 in addition to classic B cell 	markers CD19 and CD20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57188" y="0"/>
            <a:ext cx="6215062" cy="9239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Aetiology - CLL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25" y="1643063"/>
            <a:ext cx="771525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Environmental associations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farming (</a:t>
            </a:r>
            <a:r>
              <a:rPr lang="en-GB" sz="2800" dirty="0" err="1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esp</a:t>
            </a: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 soya bean, cattle, dairy, 	herbicide use)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rubber manufacture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asbestos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tyre-repair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CCL4 exposure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63" y="5000625"/>
            <a:ext cx="77152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Inherited?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low incidence of CLL in Japanese both in 	Japan and after emigration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	</a:t>
            </a: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57188" y="0"/>
            <a:ext cx="6215062" cy="9239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Aetiology - CLL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25" y="1643063"/>
            <a:ext cx="771525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Environmental associations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farming (</a:t>
            </a:r>
            <a:r>
              <a:rPr lang="en-GB" sz="2800" dirty="0" err="1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esp</a:t>
            </a: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 soya bean, cattle, dairy, 	herbicide use)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rubber manufacture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asbestos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tyre-repair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CCL4 exposure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63" y="5000625"/>
            <a:ext cx="77152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Inherited?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low incidence of CLL in Japanese both in 	Japan and after emigration</a:t>
            </a:r>
          </a:p>
          <a:p>
            <a:pPr>
              <a:defRPr/>
            </a:pPr>
            <a:r>
              <a:rPr lang="en-GB" sz="2800" dirty="0">
                <a:solidFill>
                  <a:srgbClr val="1B0807"/>
                </a:solidFill>
                <a:latin typeface="+mn-lt"/>
                <a:ea typeface="+mn-ea"/>
                <a:cs typeface="Times New Roman" pitchFamily="18" charset="0"/>
              </a:rPr>
              <a:t>		</a:t>
            </a:r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088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dirty="0" smtClean="0"/>
              <a:t>TREATMENT OF MYELOMA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Presentation-hydration;anti-calcaemia</a:t>
            </a:r>
            <a:r>
              <a:rPr lang="en-US" dirty="0" smtClean="0"/>
              <a:t>; antibiotics</a:t>
            </a:r>
          </a:p>
          <a:p>
            <a:endParaRPr lang="en-US" dirty="0" smtClean="0"/>
          </a:p>
        </p:txBody>
      </p:sp>
      <p:pic>
        <p:nvPicPr>
          <p:cNvPr id="4" name="Picture 3" descr="Screen shot 2012-01-19 at 07.24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11724"/>
            <a:ext cx="7711132" cy="564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6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539552" y="0"/>
            <a:ext cx="4678363" cy="5842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i="0">
                <a:solidFill>
                  <a:srgbClr val="800000"/>
                </a:solidFill>
                <a:latin typeface="Impact"/>
                <a:cs typeface="Impact"/>
              </a:rPr>
              <a:t>CLL</a:t>
            </a:r>
          </a:p>
        </p:txBody>
      </p:sp>
      <p:pic>
        <p:nvPicPr>
          <p:cNvPr id="50178" name="Picture 3" descr="Screen shot 2012-01-19 at 00.2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46" y="2060848"/>
            <a:ext cx="450215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7640" y="1700808"/>
            <a:ext cx="439273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rgbClr val="1B0807"/>
                </a:solidFill>
              </a:rPr>
              <a:t>Onset is insidious, and it is not unusual for CLL to be discovered incidentally after a blood cell count is performed for another reason. </a:t>
            </a:r>
          </a:p>
          <a:p>
            <a:r>
              <a:rPr lang="en-US" sz="2400" i="0" dirty="0">
                <a:solidFill>
                  <a:srgbClr val="1B0807"/>
                </a:solidFill>
              </a:rPr>
              <a:t>Enlarged lymph nodes are the most common presenting symptom, but patients may present with a wide range of symptoms and signs.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9552" y="0"/>
            <a:ext cx="2879725" cy="5842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en-US" sz="3200" i="0" dirty="0">
                <a:solidFill>
                  <a:srgbClr val="800000"/>
                </a:solidFill>
                <a:latin typeface="Impact"/>
                <a:cs typeface="Impact"/>
              </a:rPr>
              <a:t>CLL</a:t>
            </a: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1700213"/>
            <a:ext cx="91440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0" dirty="0">
                <a:solidFill>
                  <a:srgbClr val="1B0807"/>
                </a:solidFill>
              </a:rPr>
              <a:t>The prognosis of patients with CLL varies widely at diagnosis. Some patients die rapidly, within 2-3 years of diagnosis, because of complications from CLL. </a:t>
            </a:r>
          </a:p>
          <a:p>
            <a:endParaRPr lang="en-US" sz="2400" i="0" dirty="0">
              <a:solidFill>
                <a:srgbClr val="1B0807"/>
              </a:solidFill>
            </a:endParaRPr>
          </a:p>
          <a:p>
            <a:r>
              <a:rPr lang="en-US" sz="2400" i="0" dirty="0">
                <a:solidFill>
                  <a:srgbClr val="1B0807"/>
                </a:solidFill>
              </a:rPr>
              <a:t>Most patients live 5-10 years, with an initial course that is relatively benign but followed by a terminal, progressive, and resistant phase lasting 1-2 years. </a:t>
            </a:r>
          </a:p>
          <a:p>
            <a:endParaRPr lang="en-US" sz="2400" i="0" dirty="0">
              <a:solidFill>
                <a:srgbClr val="1B0807"/>
              </a:solidFill>
            </a:endParaRPr>
          </a:p>
          <a:p>
            <a:r>
              <a:rPr lang="en-US" sz="2400" i="0" dirty="0">
                <a:solidFill>
                  <a:srgbClr val="1B0807"/>
                </a:solidFill>
              </a:rPr>
              <a:t>During the later phase, morbidity is considerable, both from the disease and from complications of therapy.</a:t>
            </a:r>
          </a:p>
          <a:p>
            <a:endParaRPr lang="en-US" sz="2400" i="0" dirty="0">
              <a:solidFill>
                <a:srgbClr val="1B0807"/>
              </a:solidFill>
            </a:endParaRPr>
          </a:p>
          <a:p>
            <a:r>
              <a:rPr lang="en-US" sz="2400" i="0" dirty="0">
                <a:solidFill>
                  <a:srgbClr val="1B0807"/>
                </a:solidFill>
              </a:rPr>
              <a:t>Treatment often oral </a:t>
            </a:r>
            <a:r>
              <a:rPr lang="en-US" sz="2400" i="0" dirty="0" err="1">
                <a:solidFill>
                  <a:srgbClr val="1B0807"/>
                </a:solidFill>
              </a:rPr>
              <a:t>alkyating</a:t>
            </a:r>
            <a:r>
              <a:rPr lang="en-US" sz="2400" i="0" dirty="0">
                <a:solidFill>
                  <a:srgbClr val="1B0807"/>
                </a:solidFill>
              </a:rPr>
              <a:t> agent to control symptoms</a:t>
            </a:r>
          </a:p>
          <a:p>
            <a:r>
              <a:rPr lang="en-US" sz="2400" i="0" dirty="0">
                <a:solidFill>
                  <a:srgbClr val="1B0807"/>
                </a:solidFill>
              </a:rPr>
              <a:t>Some attempt at cure of younger with ASCT/MUDD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57188" y="0"/>
            <a:ext cx="6215062" cy="9239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kern="0" dirty="0">
                <a:solidFill>
                  <a:srgbClr val="C51538"/>
                </a:solidFill>
                <a:latin typeface="+mj-lt"/>
                <a:ea typeface="+mj-ea"/>
                <a:cs typeface="+mj-cs"/>
              </a:rPr>
              <a:t>CLL - treatment</a:t>
            </a:r>
          </a:p>
        </p:txBody>
      </p:sp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428625" y="1500188"/>
            <a:ext cx="8215313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1B0807"/>
                </a:solidFill>
                <a:latin typeface="Arial" charset="0"/>
                <a:cs typeface="Times New Roman" charset="0"/>
              </a:rPr>
              <a:t>Early stage CLL not treated, when symptoms of CLL decrease QoL significantly the following treatment can be given (purine analogue + ....):</a:t>
            </a:r>
          </a:p>
          <a:p>
            <a:pPr eaLnBrk="1" hangingPunct="1"/>
            <a:endParaRPr lang="en-GB" sz="2600">
              <a:solidFill>
                <a:srgbClr val="1B0807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800" b="1">
                <a:solidFill>
                  <a:srgbClr val="1B0807"/>
                </a:solidFill>
                <a:latin typeface="Arial" charset="0"/>
                <a:cs typeface="Times New Roman" charset="0"/>
              </a:rPr>
              <a:t>FC</a:t>
            </a:r>
            <a:r>
              <a:rPr lang="en-GB" sz="2800">
                <a:solidFill>
                  <a:srgbClr val="1B0807"/>
                </a:solidFill>
                <a:latin typeface="Arial" charset="0"/>
                <a:cs typeface="Times New Roman" charset="0"/>
              </a:rPr>
              <a:t> (fludarabine with cyclophosphamide)  </a:t>
            </a:r>
          </a:p>
          <a:p>
            <a:pPr eaLnBrk="1" hangingPunct="1"/>
            <a:r>
              <a:rPr lang="en-GB" sz="2800" b="1">
                <a:solidFill>
                  <a:srgbClr val="1B0807"/>
                </a:solidFill>
                <a:latin typeface="Arial" charset="0"/>
                <a:cs typeface="Times New Roman" charset="0"/>
              </a:rPr>
              <a:t>FR</a:t>
            </a:r>
            <a:r>
              <a:rPr lang="en-GB" sz="2800">
                <a:solidFill>
                  <a:srgbClr val="1B0807"/>
                </a:solidFill>
                <a:latin typeface="Arial" charset="0"/>
                <a:cs typeface="Times New Roman" charset="0"/>
              </a:rPr>
              <a:t> (fludarabine with rituximab </a:t>
            </a:r>
            <a:r>
              <a:rPr lang="en-GB" sz="2800">
                <a:solidFill>
                  <a:srgbClr val="FF0000"/>
                </a:solidFill>
                <a:latin typeface="Arial" charset="0"/>
                <a:cs typeface="Times New Roman" charset="0"/>
              </a:rPr>
              <a:t>–antibody to CD20</a:t>
            </a:r>
            <a:r>
              <a:rPr lang="en-GB" sz="2800">
                <a:solidFill>
                  <a:srgbClr val="1B0807"/>
                </a:solidFill>
                <a:latin typeface="Arial" charset="0"/>
                <a:cs typeface="Times New Roman" charset="0"/>
              </a:rPr>
              <a:t>) </a:t>
            </a:r>
          </a:p>
          <a:p>
            <a:pPr eaLnBrk="1" hangingPunct="1"/>
            <a:r>
              <a:rPr lang="en-GB" sz="2800" b="1">
                <a:solidFill>
                  <a:srgbClr val="1B0807"/>
                </a:solidFill>
                <a:latin typeface="Arial" charset="0"/>
                <a:cs typeface="Times New Roman" charset="0"/>
              </a:rPr>
              <a:t>FCR</a:t>
            </a:r>
            <a:r>
              <a:rPr lang="en-GB" sz="2800">
                <a:solidFill>
                  <a:srgbClr val="1B0807"/>
                </a:solidFill>
                <a:latin typeface="Arial" charset="0"/>
                <a:cs typeface="Times New Roman" charset="0"/>
              </a:rPr>
              <a:t> (fludarabine, cyclophosphamide, and rituximab)</a:t>
            </a:r>
          </a:p>
          <a:p>
            <a:pPr eaLnBrk="1" hangingPunct="1"/>
            <a:r>
              <a:rPr lang="en-GB" sz="2800" b="1">
                <a:solidFill>
                  <a:srgbClr val="1B0807"/>
                </a:solidFill>
                <a:latin typeface="Arial" charset="0"/>
                <a:cs typeface="Times New Roman" charset="0"/>
              </a:rPr>
              <a:t>CHOP</a:t>
            </a:r>
            <a:r>
              <a:rPr lang="en-GB" sz="2800">
                <a:solidFill>
                  <a:srgbClr val="1B0807"/>
                </a:solidFill>
                <a:latin typeface="Arial" charset="0"/>
                <a:cs typeface="Times New Roman" charset="0"/>
              </a:rPr>
              <a:t> (cyclophosphamide, doxorubicin, vincristine and prednisolone)</a:t>
            </a:r>
          </a:p>
          <a:p>
            <a:pPr eaLnBrk="1" hangingPunct="1"/>
            <a:r>
              <a:rPr lang="en-GB" sz="2800">
                <a:solidFill>
                  <a:srgbClr val="1B0807"/>
                </a:solidFill>
                <a:latin typeface="Arial" charset="0"/>
                <a:cs typeface="Times New Roman" charset="0"/>
              </a:rPr>
              <a:t>Further treatment at relapse can include stem cell transplant, or antibody to CD52</a:t>
            </a:r>
          </a:p>
          <a:p>
            <a:pPr eaLnBrk="1" hangingPunct="1"/>
            <a:endParaRPr lang="en-GB" sz="2600">
              <a:solidFill>
                <a:srgbClr val="1B0807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Impact" charset="0"/>
            </a:endParaRP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Box 2"/>
          <p:cNvSpPr txBox="1">
            <a:spLocks noChangeArrowheads="1"/>
          </p:cNvSpPr>
          <p:nvPr/>
        </p:nvSpPr>
        <p:spPr bwMode="auto">
          <a:xfrm>
            <a:off x="571500" y="2071688"/>
            <a:ext cx="814387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600" dirty="0">
                <a:solidFill>
                  <a:srgbClr val="040404"/>
                </a:solidFill>
                <a:latin typeface="Arial" charset="0"/>
                <a:cs typeface="Times New Roman" charset="0"/>
              </a:rPr>
              <a:t>Targeted treatment for cancers and </a:t>
            </a:r>
            <a:r>
              <a:rPr lang="en-GB" sz="2600" dirty="0" err="1">
                <a:solidFill>
                  <a:srgbClr val="040404"/>
                </a:solidFill>
                <a:latin typeface="Arial" charset="0"/>
                <a:cs typeface="Times New Roman" charset="0"/>
              </a:rPr>
              <a:t>leukaemias</a:t>
            </a:r>
            <a:r>
              <a:rPr lang="en-GB" sz="2600" dirty="0">
                <a:solidFill>
                  <a:srgbClr val="040404"/>
                </a:solidFill>
                <a:latin typeface="Arial" charset="0"/>
                <a:cs typeface="Times New Roman" charset="0"/>
              </a:rPr>
              <a:t> work – but we need to know which targets to hit and what is driving the tumour</a:t>
            </a:r>
          </a:p>
          <a:p>
            <a:pPr eaLnBrk="1" hangingPunct="1"/>
            <a:endParaRPr lang="en-GB" sz="2600" dirty="0">
              <a:solidFill>
                <a:srgbClr val="040404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600" dirty="0">
                <a:solidFill>
                  <a:srgbClr val="040404"/>
                </a:solidFill>
                <a:latin typeface="Arial" charset="0"/>
                <a:cs typeface="Times New Roman" charset="0"/>
              </a:rPr>
              <a:t>Translational medicine combining basic science with clinical science will identify many more targets</a:t>
            </a:r>
          </a:p>
          <a:p>
            <a:pPr eaLnBrk="1" hangingPunct="1"/>
            <a:endParaRPr lang="en-GB" sz="2600" dirty="0">
              <a:solidFill>
                <a:srgbClr val="040404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600" dirty="0">
                <a:solidFill>
                  <a:srgbClr val="040404"/>
                </a:solidFill>
                <a:latin typeface="Arial" charset="0"/>
                <a:cs typeface="Times New Roman" charset="0"/>
              </a:rPr>
              <a:t>Many cancers may not be curable (CML is one example) </a:t>
            </a:r>
            <a:r>
              <a:rPr lang="en-GB" sz="2600" dirty="0" smtClean="0">
                <a:solidFill>
                  <a:srgbClr val="040404"/>
                </a:solidFill>
                <a:latin typeface="Arial" charset="0"/>
                <a:cs typeface="Times New Roman" charset="0"/>
              </a:rPr>
              <a:t>but many </a:t>
            </a:r>
            <a:r>
              <a:rPr lang="en-GB" sz="2600" dirty="0">
                <a:solidFill>
                  <a:srgbClr val="040404"/>
                </a:solidFill>
                <a:latin typeface="Arial" charset="0"/>
                <a:cs typeface="Times New Roman" charset="0"/>
              </a:rPr>
              <a:t>patients will die WITH their cancer, not OF their cancer.</a:t>
            </a:r>
          </a:p>
        </p:txBody>
      </p:sp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8588" y="71438"/>
            <a:ext cx="6657975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dirty="0">
                <a:solidFill>
                  <a:srgbClr val="C51538"/>
                </a:solidFill>
                <a:latin typeface="Impact" pitchFamily="34" charset="0"/>
                <a:ea typeface="+mn-ea"/>
                <a:cs typeface="Times New Roman" pitchFamily="18" charset="0"/>
              </a:rPr>
              <a:t>Take home 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1593850"/>
            <a:ext cx="7921625" cy="569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2800" i="0" dirty="0">
                <a:solidFill>
                  <a:srgbClr val="1B0807"/>
                </a:solidFill>
                <a:hlinkClick r:id="rId2"/>
              </a:rPr>
              <a:t>http://info.cancerresearchuk.org/cancerstats/types/leukaemia/</a:t>
            </a:r>
            <a:endParaRPr lang="en-US" sz="2800" i="0" dirty="0">
              <a:solidFill>
                <a:srgbClr val="1B0807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sz="2800" i="0" dirty="0"/>
          </a:p>
          <a:p>
            <a:pPr marL="457200" indent="-457200">
              <a:buFont typeface="Arial"/>
              <a:buChar char="•"/>
              <a:defRPr/>
            </a:pPr>
            <a:r>
              <a:rPr lang="en-US" sz="2800" i="0" dirty="0">
                <a:hlinkClick r:id="rId3"/>
              </a:rPr>
              <a:t>http://info.cancerresearchuk.org/cancerstats/types/hodgkinslymphoma/</a:t>
            </a:r>
            <a:endParaRPr lang="en-US" sz="2800" i="0" dirty="0"/>
          </a:p>
          <a:p>
            <a:pPr marL="457200" indent="-457200">
              <a:buFont typeface="Arial"/>
              <a:buChar char="•"/>
              <a:defRPr/>
            </a:pPr>
            <a:endParaRPr lang="en-US" sz="2800" i="0" dirty="0"/>
          </a:p>
          <a:p>
            <a:pPr marL="457200" indent="-457200">
              <a:buFont typeface="Arial"/>
              <a:buChar char="•"/>
              <a:defRPr/>
            </a:pPr>
            <a:r>
              <a:rPr lang="en-US" sz="2800" i="0" dirty="0">
                <a:hlinkClick r:id="rId4"/>
              </a:rPr>
              <a:t>http://info.cancerresearchuk.org/cancerstats/types/nhl/</a:t>
            </a:r>
            <a:endParaRPr lang="en-US" sz="2800" i="0" dirty="0"/>
          </a:p>
          <a:p>
            <a:pPr marL="457200" indent="-457200">
              <a:buFont typeface="Arial"/>
              <a:buChar char="•"/>
              <a:defRPr/>
            </a:pPr>
            <a:endParaRPr lang="en-US" sz="2800" i="0" dirty="0"/>
          </a:p>
          <a:p>
            <a:pPr marL="457200" indent="-457200">
              <a:buFont typeface="Arial"/>
              <a:buChar char="•"/>
              <a:defRPr/>
            </a:pPr>
            <a:r>
              <a:rPr lang="en-US" sz="2800" i="0" dirty="0">
                <a:hlinkClick r:id="rId5"/>
              </a:rPr>
              <a:t>http://info.cancerresearchuk.org/cancerstats/types/multiplemyeloma/</a:t>
            </a:r>
            <a:endParaRPr lang="en-US" sz="2800" i="0" dirty="0"/>
          </a:p>
          <a:p>
            <a:pPr marL="457200" indent="-457200">
              <a:buFont typeface="Arial"/>
              <a:buChar char="•"/>
              <a:defRPr/>
            </a:pPr>
            <a:endParaRPr lang="en-US" sz="2800" i="0" dirty="0"/>
          </a:p>
          <a:p>
            <a:pPr>
              <a:defRPr/>
            </a:pPr>
            <a:endParaRPr lang="en-US" sz="2800" i="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8588" y="71438"/>
            <a:ext cx="6657975" cy="1000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dirty="0">
                <a:solidFill>
                  <a:srgbClr val="C51538"/>
                </a:solidFill>
                <a:latin typeface="Impact" pitchFamily="34" charset="0"/>
                <a:ea typeface="+mn-ea"/>
                <a:cs typeface="Times New Roman" pitchFamily="18" charset="0"/>
              </a:rPr>
              <a:t>More info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ontent Placeholder 2"/>
          <p:cNvSpPr>
            <a:spLocks noGrp="1"/>
          </p:cNvSpPr>
          <p:nvPr>
            <p:ph idx="1"/>
          </p:nvPr>
        </p:nvSpPr>
        <p:spPr>
          <a:xfrm>
            <a:off x="323850" y="1943100"/>
            <a:ext cx="8496300" cy="4457700"/>
          </a:xfrm>
        </p:spPr>
        <p:txBody>
          <a:bodyPr/>
          <a:lstStyle/>
          <a:p>
            <a:r>
              <a:rPr lang="en-US">
                <a:solidFill>
                  <a:srgbClr val="1B0807"/>
                </a:solidFill>
                <a:latin typeface="Arial" charset="0"/>
              </a:rPr>
              <a:t>Viruses – EBV and HIV</a:t>
            </a:r>
          </a:p>
          <a:p>
            <a:r>
              <a:rPr lang="en-US">
                <a:solidFill>
                  <a:srgbClr val="1B0807"/>
                </a:solidFill>
                <a:latin typeface="Arial" charset="0"/>
              </a:rPr>
              <a:t>Immune deficiency (e.g. after transplantation)</a:t>
            </a:r>
          </a:p>
          <a:p>
            <a:r>
              <a:rPr lang="en-US">
                <a:solidFill>
                  <a:srgbClr val="1B0807"/>
                </a:solidFill>
                <a:latin typeface="Arial" charset="0"/>
              </a:rPr>
              <a:t>Age – Hodgkin’s more common in those aged 15-34 and over 55 years of age, non-Hodgkin’s more common in 65+ </a:t>
            </a:r>
          </a:p>
          <a:p>
            <a:r>
              <a:rPr lang="en-US">
                <a:solidFill>
                  <a:srgbClr val="1B0807"/>
                </a:solidFill>
                <a:latin typeface="Arial" charset="0"/>
              </a:rPr>
              <a:t>Genetics – family history of lymphoma (Hodgkin’s or non-Hodgkin’s)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sz="3200">
                <a:latin typeface="Impact" charset="0"/>
              </a:rPr>
              <a:t>Lymphoma – risk factors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3729038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381635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971550"/>
          </a:xfrm>
          <a:solidFill>
            <a:srgbClr val="DDDDDD"/>
          </a:solidFill>
        </p:spPr>
        <p:txBody>
          <a:bodyPr/>
          <a:lstStyle/>
          <a:p>
            <a:r>
              <a:rPr lang="en-US" sz="3200">
                <a:latin typeface="Impact" charset="0"/>
              </a:rPr>
              <a:t>Hodgkin’s versus non-Hodgkin’s</a:t>
            </a:r>
            <a:br>
              <a:rPr lang="en-US" sz="3200">
                <a:latin typeface="Impact" charset="0"/>
              </a:rPr>
            </a:br>
            <a:r>
              <a:rPr lang="en-US" sz="3200">
                <a:latin typeface="Impact" charset="0"/>
              </a:rPr>
              <a:t>The Reed Sternberg cell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dirty="0">
                <a:latin typeface="Impact" charset="0"/>
              </a:rPr>
              <a:t>Presenting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2" y="1484784"/>
            <a:ext cx="8748464" cy="4457700"/>
          </a:xfrm>
        </p:spPr>
        <p:txBody>
          <a:bodyPr/>
          <a:lstStyle/>
          <a:p>
            <a:pPr>
              <a:defRPr/>
            </a:pPr>
            <a:r>
              <a:rPr lang="en-US" sz="2200" dirty="0" smtClean="0">
                <a:solidFill>
                  <a:srgbClr val="1B0807"/>
                </a:solidFill>
              </a:rPr>
              <a:t>Asymptomatic </a:t>
            </a:r>
            <a:r>
              <a:rPr lang="en-US" sz="2200" dirty="0">
                <a:solidFill>
                  <a:srgbClr val="1B0807"/>
                </a:solidFill>
              </a:rPr>
              <a:t>lymphadenopathy </a:t>
            </a:r>
            <a:r>
              <a:rPr lang="en-US" sz="2200" dirty="0" smtClean="0">
                <a:solidFill>
                  <a:srgbClr val="1B0807"/>
                </a:solidFill>
              </a:rPr>
              <a:t> </a:t>
            </a:r>
            <a:r>
              <a:rPr lang="en-US" sz="2200" dirty="0">
                <a:solidFill>
                  <a:srgbClr val="1B0807"/>
                </a:solidFill>
              </a:rPr>
              <a:t>(above the diaphragm in 80% </a:t>
            </a:r>
            <a:r>
              <a:rPr lang="en-US" sz="2200" dirty="0" smtClean="0">
                <a:solidFill>
                  <a:srgbClr val="1B0807"/>
                </a:solidFill>
              </a:rPr>
              <a:t>)</a:t>
            </a:r>
            <a:endParaRPr lang="en-US" sz="2200" dirty="0">
              <a:solidFill>
                <a:srgbClr val="1B0807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200" dirty="0">
                <a:solidFill>
                  <a:srgbClr val="1B0807"/>
                </a:solidFill>
              </a:rPr>
              <a:t> </a:t>
            </a:r>
            <a:r>
              <a:rPr lang="en-US" sz="2200" dirty="0" smtClean="0">
                <a:solidFill>
                  <a:srgbClr val="1B0807"/>
                </a:solidFill>
              </a:rPr>
              <a:t>  </a:t>
            </a:r>
            <a:r>
              <a:rPr lang="en-US" sz="2200" dirty="0">
                <a:solidFill>
                  <a:srgbClr val="1B0807"/>
                </a:solidFill>
              </a:rPr>
              <a:t>unexplained weight loss, fever, night sweats) are present in 40% </a:t>
            </a:r>
          </a:p>
          <a:p>
            <a:pPr marL="0" indent="0">
              <a:buFontTx/>
              <a:buNone/>
              <a:defRPr/>
            </a:pPr>
            <a:r>
              <a:rPr lang="en-US" sz="2200" dirty="0" smtClean="0">
                <a:solidFill>
                  <a:srgbClr val="1B0807"/>
                </a:solidFill>
              </a:rPr>
              <a:t>    - </a:t>
            </a:r>
            <a:r>
              <a:rPr lang="en-US" sz="2200" dirty="0">
                <a:solidFill>
                  <a:srgbClr val="1B0807"/>
                </a:solidFill>
              </a:rPr>
              <a:t>"B symptoms." </a:t>
            </a:r>
          </a:p>
          <a:p>
            <a:pPr>
              <a:defRPr/>
            </a:pPr>
            <a:r>
              <a:rPr lang="en-US" sz="2200" dirty="0" err="1" smtClean="0">
                <a:solidFill>
                  <a:srgbClr val="1B0807"/>
                </a:solidFill>
              </a:rPr>
              <a:t>Pel</a:t>
            </a:r>
            <a:r>
              <a:rPr lang="en-US" sz="2200" dirty="0" err="1">
                <a:solidFill>
                  <a:srgbClr val="1B0807"/>
                </a:solidFill>
              </a:rPr>
              <a:t>-Ebstein</a:t>
            </a:r>
            <a:r>
              <a:rPr lang="en-US" sz="2200" dirty="0">
                <a:solidFill>
                  <a:srgbClr val="1B0807"/>
                </a:solidFill>
              </a:rPr>
              <a:t> fever </a:t>
            </a:r>
            <a:r>
              <a:rPr lang="en-US" sz="2200" dirty="0" smtClean="0">
                <a:solidFill>
                  <a:srgbClr val="1B0807"/>
                </a:solidFill>
              </a:rPr>
              <a:t> (high fever for 1-2 </a:t>
            </a:r>
            <a:r>
              <a:rPr lang="en-US" sz="2200" dirty="0" err="1" smtClean="0">
                <a:solidFill>
                  <a:srgbClr val="1B0807"/>
                </a:solidFill>
              </a:rPr>
              <a:t>wk</a:t>
            </a:r>
            <a:r>
              <a:rPr lang="en-US" sz="2200" dirty="0" smtClean="0">
                <a:solidFill>
                  <a:srgbClr val="1B0807"/>
                </a:solidFill>
              </a:rPr>
              <a:t> followed by an afebrile period of 1-2 </a:t>
            </a:r>
            <a:r>
              <a:rPr lang="en-US" sz="2200" dirty="0" err="1">
                <a:solidFill>
                  <a:srgbClr val="1B0807"/>
                </a:solidFill>
              </a:rPr>
              <a:t>wk</a:t>
            </a:r>
            <a:r>
              <a:rPr lang="en-US" sz="2200" dirty="0">
                <a:solidFill>
                  <a:srgbClr val="1B0807"/>
                </a:solidFill>
              </a:rPr>
              <a:t>) </a:t>
            </a:r>
          </a:p>
          <a:p>
            <a:pPr>
              <a:defRPr/>
            </a:pPr>
            <a:r>
              <a:rPr lang="en-US" sz="2200" dirty="0">
                <a:solidFill>
                  <a:srgbClr val="1B0807"/>
                </a:solidFill>
              </a:rPr>
              <a:t>Chest pain, cough, shortness of breath, or a combination of these things may be present due to a large </a:t>
            </a:r>
            <a:r>
              <a:rPr lang="en-US" sz="2200" dirty="0" err="1">
                <a:solidFill>
                  <a:srgbClr val="1B0807"/>
                </a:solidFill>
              </a:rPr>
              <a:t>mediastinal</a:t>
            </a:r>
            <a:r>
              <a:rPr lang="en-US" sz="2200" dirty="0">
                <a:solidFill>
                  <a:srgbClr val="1B0807"/>
                </a:solidFill>
              </a:rPr>
              <a:t> mass or lung involvement; rarely, hemoptysis occurs </a:t>
            </a:r>
          </a:p>
          <a:p>
            <a:pPr>
              <a:defRPr/>
            </a:pPr>
            <a:r>
              <a:rPr lang="en-US" sz="2200" dirty="0">
                <a:solidFill>
                  <a:srgbClr val="1B0807"/>
                </a:solidFill>
              </a:rPr>
              <a:t>Patients may present with pruritus</a:t>
            </a:r>
          </a:p>
          <a:p>
            <a:pPr>
              <a:defRPr/>
            </a:pPr>
            <a:r>
              <a:rPr lang="en-US" sz="2200" dirty="0">
                <a:solidFill>
                  <a:srgbClr val="1B0807"/>
                </a:solidFill>
              </a:rPr>
              <a:t>Pain at sites of nodal disease, precipitated by drinking alcohol, occurs in less than 10% of patients but is specific for Hodgkin </a:t>
            </a:r>
            <a:r>
              <a:rPr lang="en-US" sz="2200" dirty="0" smtClean="0">
                <a:solidFill>
                  <a:srgbClr val="1B0807"/>
                </a:solidFill>
              </a:rPr>
              <a:t>lymphoma</a:t>
            </a:r>
          </a:p>
          <a:p>
            <a:pPr>
              <a:defRPr/>
            </a:pPr>
            <a:r>
              <a:rPr lang="en-US" sz="2200" dirty="0" smtClean="0">
                <a:solidFill>
                  <a:srgbClr val="1B0807"/>
                </a:solidFill>
              </a:rPr>
              <a:t>Erythema </a:t>
            </a:r>
            <a:r>
              <a:rPr lang="en-US" sz="2200" dirty="0" err="1" smtClean="0">
                <a:solidFill>
                  <a:srgbClr val="1B0807"/>
                </a:solidFill>
              </a:rPr>
              <a:t>nodosum</a:t>
            </a:r>
            <a:r>
              <a:rPr lang="en-US" sz="2200" dirty="0" smtClean="0">
                <a:solidFill>
                  <a:srgbClr val="1B0807"/>
                </a:solidFill>
              </a:rPr>
              <a:t> on shins </a:t>
            </a:r>
            <a:endParaRPr lang="en-US" sz="2200" dirty="0">
              <a:solidFill>
                <a:srgbClr val="1B0807"/>
              </a:solidFill>
            </a:endParaRPr>
          </a:p>
          <a:p>
            <a:pPr>
              <a:defRPr/>
            </a:pPr>
            <a:r>
              <a:rPr lang="en-US" sz="2200" dirty="0">
                <a:solidFill>
                  <a:srgbClr val="1B0807"/>
                </a:solidFill>
              </a:rPr>
              <a:t>Back or bone pain may rarely occur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543800" cy="638175"/>
          </a:xfrm>
          <a:solidFill>
            <a:srgbClr val="DDDDDD"/>
          </a:solidFill>
        </p:spPr>
        <p:txBody>
          <a:bodyPr/>
          <a:lstStyle/>
          <a:p>
            <a:r>
              <a:rPr lang="en-US" b="1" dirty="0">
                <a:latin typeface="Impact" charset="0"/>
              </a:rPr>
              <a:t>Differential diagnosis</a:t>
            </a:r>
            <a:br>
              <a:rPr lang="en-US" b="1" dirty="0">
                <a:latin typeface="Impact" charset="0"/>
              </a:rPr>
            </a:br>
            <a:endParaRPr lang="en-US" dirty="0">
              <a:latin typeface="Impact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1B0807"/>
                </a:solidFill>
                <a:latin typeface="Arial" charset="0"/>
              </a:rPr>
              <a:t>Cytomegalovirus</a:t>
            </a:r>
          </a:p>
          <a:p>
            <a:r>
              <a:rPr lang="en-US" sz="2800" dirty="0">
                <a:solidFill>
                  <a:srgbClr val="1B0807"/>
                </a:solidFill>
                <a:latin typeface="Arial" charset="0"/>
              </a:rPr>
              <a:t>Infectious Mononucleosis</a:t>
            </a:r>
          </a:p>
          <a:p>
            <a:r>
              <a:rPr lang="de-DE" sz="2800" dirty="0">
                <a:solidFill>
                  <a:srgbClr val="1B0807"/>
                </a:solidFill>
                <a:latin typeface="Arial" charset="0"/>
              </a:rPr>
              <a:t>Lung </a:t>
            </a:r>
            <a:r>
              <a:rPr lang="de-DE" sz="2800" dirty="0" err="1">
                <a:solidFill>
                  <a:srgbClr val="1B0807"/>
                </a:solidFill>
                <a:latin typeface="Arial" charset="0"/>
              </a:rPr>
              <a:t>Cancer</a:t>
            </a:r>
            <a:r>
              <a:rPr lang="de-DE" sz="2800" dirty="0">
                <a:solidFill>
                  <a:srgbClr val="1B0807"/>
                </a:solidFill>
                <a:latin typeface="Arial" charset="0"/>
              </a:rPr>
              <a:t>-Small </a:t>
            </a:r>
            <a:r>
              <a:rPr lang="de-DE" sz="2800" dirty="0" err="1">
                <a:solidFill>
                  <a:srgbClr val="1B0807"/>
                </a:solidFill>
                <a:latin typeface="Arial" charset="0"/>
              </a:rPr>
              <a:t>Cell</a:t>
            </a:r>
            <a:r>
              <a:rPr lang="de-DE" sz="2800" dirty="0">
                <a:solidFill>
                  <a:srgbClr val="1B0807"/>
                </a:solidFill>
                <a:latin typeface="Arial" charset="0"/>
              </a:rPr>
              <a:t>)</a:t>
            </a:r>
          </a:p>
          <a:p>
            <a:r>
              <a:rPr lang="hr-HR" sz="2800" dirty="0">
                <a:solidFill>
                  <a:srgbClr val="1B0807"/>
                </a:solidFill>
                <a:latin typeface="Arial" charset="0"/>
              </a:rPr>
              <a:t>Lymphoma, Non-Hodgkin</a:t>
            </a:r>
          </a:p>
          <a:p>
            <a:r>
              <a:rPr lang="es-ES_tradnl" sz="2800" dirty="0" err="1">
                <a:solidFill>
                  <a:srgbClr val="1B0807"/>
                </a:solidFill>
                <a:latin typeface="Arial" charset="0"/>
              </a:rPr>
              <a:t>Sarcoidosis</a:t>
            </a:r>
            <a:endParaRPr lang="es-ES_tradnl" sz="2800" dirty="0">
              <a:solidFill>
                <a:srgbClr val="1B0807"/>
              </a:solidFill>
              <a:latin typeface="Arial" charset="0"/>
            </a:endParaRPr>
          </a:p>
          <a:p>
            <a:r>
              <a:rPr lang="en-US" sz="2800" dirty="0">
                <a:solidFill>
                  <a:srgbClr val="1B0807"/>
                </a:solidFill>
                <a:latin typeface="Arial" charset="0"/>
              </a:rPr>
              <a:t>Toxoplasmosis</a:t>
            </a:r>
          </a:p>
          <a:p>
            <a:r>
              <a:rPr lang="es-ES_tradnl" sz="2800" dirty="0">
                <a:solidFill>
                  <a:srgbClr val="1B0807"/>
                </a:solidFill>
                <a:latin typeface="Arial" charset="0"/>
              </a:rPr>
              <a:t>Tuberculosis</a:t>
            </a:r>
            <a:endParaRPr lang="en-US" sz="2800" dirty="0">
              <a:solidFill>
                <a:srgbClr val="1B0807"/>
              </a:solidFill>
              <a:latin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Custom 2">
      <a:dk1>
        <a:srgbClr val="6E6E6F"/>
      </a:dk1>
      <a:lt1>
        <a:srgbClr val="E4E7E9"/>
      </a:lt1>
      <a:dk2>
        <a:srgbClr val="933027"/>
      </a:dk2>
      <a:lt2>
        <a:srgbClr val="6E6E6F"/>
      </a:lt2>
      <a:accent1>
        <a:srgbClr val="933027"/>
      </a:accent1>
      <a:accent2>
        <a:srgbClr val="B2523C"/>
      </a:accent2>
      <a:accent3>
        <a:srgbClr val="EFF1F2"/>
      </a:accent3>
      <a:accent4>
        <a:srgbClr val="5D5D5E"/>
      </a:accent4>
      <a:accent5>
        <a:srgbClr val="C8ADAC"/>
      </a:accent5>
      <a:accent6>
        <a:srgbClr val="A14935"/>
      </a:accent6>
      <a:hlink>
        <a:srgbClr val="0000FF"/>
      </a:hlink>
      <a:folHlink>
        <a:srgbClr val="E3C3B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7687</TotalTime>
  <Words>2162</Words>
  <Application>Microsoft Office PowerPoint</Application>
  <PresentationFormat>On-screen Show (4:3)</PresentationFormat>
  <Paragraphs>337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Standarddesign</vt:lpstr>
      <vt:lpstr>PowerPoint Presentation</vt:lpstr>
      <vt:lpstr>Learning outcomes</vt:lpstr>
      <vt:lpstr>Types of blood cancer</vt:lpstr>
      <vt:lpstr>Myeloma – basic facts</vt:lpstr>
      <vt:lpstr>TREATMENT OF MYELOMA</vt:lpstr>
      <vt:lpstr>Lymphoma – risk factors</vt:lpstr>
      <vt:lpstr>Hodgkin’s versus non-Hodgkin’s The Reed Sternberg cell</vt:lpstr>
      <vt:lpstr>Presenting symptoms</vt:lpstr>
      <vt:lpstr>Differential diagnosis </vt:lpstr>
      <vt:lpstr>Staging</vt:lpstr>
      <vt:lpstr>Staging - early</vt:lpstr>
      <vt:lpstr>Treatment and prognosis</vt:lpstr>
      <vt:lpstr>Non Hodgkins Lymphomas</vt:lpstr>
      <vt:lpstr>NHL</vt:lpstr>
      <vt:lpstr>Curbility of NHL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AML – clinical presentation</vt:lpstr>
      <vt:lpstr>PowerPoint Presentation</vt:lpstr>
      <vt:lpstr>PowerPoint Presentation</vt:lpstr>
      <vt:lpstr>PowerPoint Presentation</vt:lpstr>
      <vt:lpstr>AML – 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Thomas, Gerry A</dc:creator>
  <cp:lastModifiedBy>Shiel, Nuala</cp:lastModifiedBy>
  <cp:revision>676</cp:revision>
  <dcterms:modified xsi:type="dcterms:W3CDTF">2013-01-16T11:45:56Z</dcterms:modified>
</cp:coreProperties>
</file>