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2" r:id="rId2"/>
    <p:sldId id="304" r:id="rId3"/>
    <p:sldId id="260" r:id="rId4"/>
    <p:sldId id="258" r:id="rId5"/>
    <p:sldId id="257" r:id="rId6"/>
    <p:sldId id="261" r:id="rId7"/>
    <p:sldId id="262" r:id="rId8"/>
    <p:sldId id="264" r:id="rId9"/>
    <p:sldId id="263" r:id="rId10"/>
    <p:sldId id="294" r:id="rId11"/>
    <p:sldId id="267" r:id="rId12"/>
    <p:sldId id="265" r:id="rId13"/>
    <p:sldId id="266" r:id="rId14"/>
    <p:sldId id="305" r:id="rId15"/>
    <p:sldId id="269" r:id="rId16"/>
    <p:sldId id="268" r:id="rId17"/>
    <p:sldId id="270" r:id="rId18"/>
    <p:sldId id="273" r:id="rId19"/>
    <p:sldId id="274" r:id="rId20"/>
    <p:sldId id="275" r:id="rId21"/>
    <p:sldId id="272" r:id="rId22"/>
    <p:sldId id="276" r:id="rId23"/>
    <p:sldId id="306" r:id="rId24"/>
    <p:sldId id="307" r:id="rId25"/>
    <p:sldId id="277" r:id="rId26"/>
    <p:sldId id="278" r:id="rId27"/>
    <p:sldId id="308" r:id="rId28"/>
    <p:sldId id="289" r:id="rId29"/>
    <p:sldId id="310" r:id="rId30"/>
    <p:sldId id="309" r:id="rId31"/>
    <p:sldId id="283" r:id="rId32"/>
    <p:sldId id="279" r:id="rId33"/>
    <p:sldId id="280" r:id="rId34"/>
    <p:sldId id="281" r:id="rId35"/>
    <p:sldId id="298" r:id="rId36"/>
    <p:sldId id="282" r:id="rId37"/>
    <p:sldId id="300" r:id="rId38"/>
    <p:sldId id="284" r:id="rId39"/>
    <p:sldId id="287" r:id="rId40"/>
    <p:sldId id="285" r:id="rId41"/>
    <p:sldId id="286" r:id="rId42"/>
    <p:sldId id="299" r:id="rId43"/>
    <p:sldId id="259" r:id="rId44"/>
    <p:sldId id="295" r:id="rId45"/>
    <p:sldId id="288" r:id="rId46"/>
    <p:sldId id="296" r:id="rId47"/>
    <p:sldId id="290" r:id="rId48"/>
    <p:sldId id="291" r:id="rId49"/>
    <p:sldId id="297" r:id="rId50"/>
    <p:sldId id="292" r:id="rId51"/>
    <p:sldId id="29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>
        <p:scale>
          <a:sx n="66" d="100"/>
          <a:sy n="66" d="100"/>
        </p:scale>
        <p:origin x="-142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F21EC-ED94-4777-AFD6-90F67B119696}" type="datetimeFigureOut">
              <a:rPr lang="en-US" smtClean="0"/>
              <a:t>2/6/2013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7EADE-5CDF-41AA-9FE0-A688F8305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3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65AD5-18CC-408A-AE43-90B72826B15D}" type="slidenum">
              <a:rPr lang="da-DK"/>
              <a:pPr/>
              <a:t>1</a:t>
            </a:fld>
            <a:endParaRPr lang="da-DK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85800"/>
            <a:ext cx="3149600" cy="23622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3353141"/>
            <a:ext cx="5029635" cy="5105022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EFE2-BD62-4997-BD5E-0B100EC67393}" type="datetimeFigureOut">
              <a:rPr lang="en-US" smtClean="0"/>
              <a:pPr/>
              <a:t>2/6/2013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3A2E-FB3F-42EF-AF8F-68D82019D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285992"/>
            <a:ext cx="8135938" cy="558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Inherited Metabolic Diseases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/>
            </a:r>
            <a:br>
              <a:rPr lang="en-GB" sz="3600" dirty="0" smtClean="0">
                <a:solidFill>
                  <a:srgbClr val="FF0000"/>
                </a:solidFill>
              </a:rPr>
            </a:br>
            <a:r>
              <a:rPr lang="en-GB" sz="3600" dirty="0" smtClean="0">
                <a:solidFill>
                  <a:srgbClr val="FF0000"/>
                </a:solidFill>
              </a:rPr>
              <a:t/>
            </a:r>
            <a:br>
              <a:rPr lang="en-GB" sz="3600" dirty="0" smtClean="0">
                <a:solidFill>
                  <a:srgbClr val="FF0000"/>
                </a:solidFill>
              </a:rPr>
            </a:br>
            <a:endParaRPr lang="en-GB" sz="3500" dirty="0" smtClean="0">
              <a:solidFill>
                <a:srgbClr val="FF0000"/>
              </a:solidFill>
            </a:endParaRPr>
          </a:p>
        </p:txBody>
      </p:sp>
      <p:sp>
        <p:nvSpPr>
          <p:cNvPr id="5122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7158" y="3500438"/>
            <a:ext cx="7543800" cy="1216025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Dr Radha Ramachandran </a:t>
            </a:r>
          </a:p>
          <a:p>
            <a:pPr marL="0" indent="0" eaLnBrk="1" hangingPunct="1"/>
            <a:r>
              <a:rPr lang="en-GB" sz="2400" dirty="0" smtClean="0">
                <a:solidFill>
                  <a:srgbClr val="0E207F"/>
                </a:solidFill>
              </a:rPr>
              <a:t>r.ramachandran@imperial.ac.uk</a:t>
            </a:r>
          </a:p>
          <a:p>
            <a:pPr marL="0" indent="0" eaLnBrk="1" hangingPunct="1"/>
            <a:endParaRPr lang="en-GB" sz="2400" dirty="0" smtClean="0">
              <a:solidFill>
                <a:srgbClr val="0E207F"/>
              </a:solidFill>
            </a:endParaRPr>
          </a:p>
          <a:p>
            <a:pPr marL="0" indent="0" eaLnBrk="1" hangingPunct="1"/>
            <a:endParaRPr lang="en-GB" sz="2400" dirty="0" smtClean="0">
              <a:solidFill>
                <a:srgbClr val="0E207F"/>
              </a:solidFill>
            </a:endParaRPr>
          </a:p>
          <a:p>
            <a:pPr marL="0" indent="0" eaLnBrk="1" hangingPunct="1"/>
            <a:endParaRPr lang="en-US" sz="2400" dirty="0" smtClean="0"/>
          </a:p>
        </p:txBody>
      </p:sp>
      <p:sp>
        <p:nvSpPr>
          <p:cNvPr id="5123" name="Rectangle 15"/>
          <p:cNvSpPr txBox="1">
            <a:spLocks noChangeArrowheads="1"/>
          </p:cNvSpPr>
          <p:nvPr/>
        </p:nvSpPr>
        <p:spPr bwMode="auto">
          <a:xfrm>
            <a:off x="282575" y="5122863"/>
            <a:ext cx="7543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sz="2400" i="0" dirty="0"/>
              <a:t>Metabolism Course</a:t>
            </a:r>
          </a:p>
          <a:p>
            <a:pPr>
              <a:spcBef>
                <a:spcPct val="20000"/>
              </a:spcBef>
            </a:pPr>
            <a:r>
              <a:rPr lang="en-US" sz="2400" i="0" dirty="0"/>
              <a:t>Cellular and Molecular Science Theme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726113" y="6381750"/>
            <a:ext cx="2446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Arial" pitchFamily="34" charset="0"/>
              </a:rPr>
              <a:t>Lysozyme</a:t>
            </a:r>
          </a:p>
        </p:txBody>
      </p:sp>
      <p:pic>
        <p:nvPicPr>
          <p:cNvPr id="5125" name="Picture 3" descr="ch14f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513" y="3336925"/>
            <a:ext cx="2601912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Phenylketonuria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PKU (</a:t>
            </a:r>
            <a:r>
              <a:rPr lang="en-GB" dirty="0" err="1" smtClean="0"/>
              <a:t>Phenylketonuria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35013" indent="-442913" defTabSz="457200">
              <a:spcBef>
                <a:spcPts val="3000"/>
              </a:spcBef>
              <a:buSzPct val="125000"/>
            </a:pPr>
            <a:r>
              <a:rPr lang="en-US" dirty="0" err="1" smtClean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Autosomal</a:t>
            </a:r>
            <a:r>
              <a:rPr lang="en-US" dirty="0" smtClean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 recessive</a:t>
            </a:r>
          </a:p>
          <a:p>
            <a:pPr marL="735013" indent="-442913" defTabSz="457200">
              <a:spcBef>
                <a:spcPts val="3000"/>
              </a:spcBef>
              <a:buSzPct val="125000"/>
            </a:pPr>
            <a:r>
              <a:rPr lang="en-US" dirty="0" smtClean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One of most common IMDs (1:8,000 incidence UK; commoner in Ireland 1:4000)</a:t>
            </a:r>
          </a:p>
          <a:p>
            <a:pPr marL="735013" indent="-442913" defTabSz="457200">
              <a:spcBef>
                <a:spcPts val="3000"/>
              </a:spcBef>
              <a:buSzPct val="125000"/>
            </a:pPr>
            <a:r>
              <a:rPr lang="en-US" dirty="0" smtClean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One of the first neurological disorders identified (1934)</a:t>
            </a:r>
          </a:p>
          <a:p>
            <a:pPr marL="735013" indent="-442913" defTabSz="457200">
              <a:spcBef>
                <a:spcPts val="3000"/>
              </a:spcBef>
              <a:buSzPct val="125000"/>
            </a:pPr>
            <a:r>
              <a:rPr lang="en-US" dirty="0" smtClean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First successfully treated IMD (1953)</a:t>
            </a:r>
            <a:endParaRPr lang="en-GB" dirty="0" smtClean="0">
              <a:solidFill>
                <a:srgbClr val="292C1F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735013" indent="-442913" defTabSz="457200">
              <a:spcBef>
                <a:spcPts val="3000"/>
              </a:spcBef>
              <a:buSzPct val="125000"/>
            </a:pPr>
            <a:endParaRPr lang="en-US" dirty="0" smtClean="0">
              <a:solidFill>
                <a:srgbClr val="292C1F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Normal metabolism of Phenylalanine</a:t>
            </a:r>
            <a:endParaRPr lang="en-GB" dirty="0"/>
          </a:p>
        </p:txBody>
      </p:sp>
      <p:pic>
        <p:nvPicPr>
          <p:cNvPr id="1026" name="Picture 2" descr="http://www.uic.edu/classes/phar/phar332/Clinical_Cases/aa%20metab%20cases/PKU%20Cases/nrml_f.gif"/>
          <p:cNvPicPr>
            <a:picLocks noChangeAspect="1" noChangeArrowheads="1"/>
          </p:cNvPicPr>
          <p:nvPr/>
        </p:nvPicPr>
        <p:blipFill>
          <a:blip r:embed="rId2"/>
          <a:srcRect t="8571"/>
          <a:stretch>
            <a:fillRect/>
          </a:stretch>
        </p:blipFill>
        <p:spPr bwMode="auto">
          <a:xfrm>
            <a:off x="285720" y="1714488"/>
            <a:ext cx="866716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PKU – deficiency of phenylalanine </a:t>
            </a:r>
            <a:r>
              <a:rPr lang="en-GB" dirty="0" err="1" smtClean="0"/>
              <a:t>hydroxylase</a:t>
            </a:r>
            <a:r>
              <a:rPr lang="en-GB" dirty="0" smtClean="0"/>
              <a:t> (PAH)</a:t>
            </a:r>
            <a:endParaRPr lang="en-GB" dirty="0"/>
          </a:p>
        </p:txBody>
      </p:sp>
      <p:pic>
        <p:nvPicPr>
          <p:cNvPr id="1026" name="Picture 2" descr="http://www.uic.edu/classes/phar/phar332/Clinical_Cases/aa%20metab%20cases/PKU%20Cases/nrml_f.gif"/>
          <p:cNvPicPr>
            <a:picLocks noChangeAspect="1" noChangeArrowheads="1"/>
          </p:cNvPicPr>
          <p:nvPr/>
        </p:nvPicPr>
        <p:blipFill>
          <a:blip r:embed="rId2"/>
          <a:srcRect t="10000"/>
          <a:stretch>
            <a:fillRect/>
          </a:stretch>
        </p:blipFill>
        <p:spPr bwMode="auto">
          <a:xfrm>
            <a:off x="476840" y="1857364"/>
            <a:ext cx="8667160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4286256"/>
            <a:ext cx="85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X</a:t>
            </a:r>
            <a:endParaRPr lang="en-GB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PKU – deficiency of phenylalanine </a:t>
            </a:r>
            <a:r>
              <a:rPr lang="en-GB" dirty="0" err="1" smtClean="0"/>
              <a:t>hydroxylase</a:t>
            </a:r>
            <a:r>
              <a:rPr lang="en-GB" dirty="0" smtClean="0"/>
              <a:t> (PAH)</a:t>
            </a:r>
            <a:endParaRPr lang="en-GB" dirty="0"/>
          </a:p>
        </p:txBody>
      </p:sp>
      <p:pic>
        <p:nvPicPr>
          <p:cNvPr id="1026" name="Picture 2" descr="http://www.uic.edu/classes/phar/phar332/Clinical_Cases/aa%20metab%20cases/PKU%20Cases/nrml_f.gif"/>
          <p:cNvPicPr>
            <a:picLocks noChangeAspect="1" noChangeArrowheads="1"/>
          </p:cNvPicPr>
          <p:nvPr/>
        </p:nvPicPr>
        <p:blipFill>
          <a:blip r:embed="rId2"/>
          <a:srcRect t="10000"/>
          <a:stretch>
            <a:fillRect/>
          </a:stretch>
        </p:blipFill>
        <p:spPr bwMode="auto">
          <a:xfrm>
            <a:off x="476840" y="1857364"/>
            <a:ext cx="8667160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4286256"/>
            <a:ext cx="85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X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85720" y="42862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PKU -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 is to keep plasma phenylalanine levels down</a:t>
            </a:r>
          </a:p>
          <a:p>
            <a:r>
              <a:rPr lang="en-GB" dirty="0" smtClean="0"/>
              <a:t>Protein restriction</a:t>
            </a:r>
          </a:p>
          <a:p>
            <a:r>
              <a:rPr lang="en-GB" dirty="0" smtClean="0"/>
              <a:t>NO ANIMAL PROTEINs, no nuts, no legumes, no seeds, no beer, no chocolate, no </a:t>
            </a:r>
            <a:r>
              <a:rPr lang="en-GB" dirty="0" err="1" smtClean="0"/>
              <a:t>sweetners</a:t>
            </a:r>
            <a:r>
              <a:rPr lang="en-GB" dirty="0" smtClean="0"/>
              <a:t> and only limited portions of low protein vegetables, fruits and starchy foods</a:t>
            </a:r>
          </a:p>
          <a:p>
            <a:r>
              <a:rPr lang="en-GB" dirty="0" smtClean="0"/>
              <a:t>Special protein supplements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PKU- pre 1963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Despite therapy with diet</a:t>
            </a:r>
          </a:p>
          <a:p>
            <a:pPr lvl="1"/>
            <a:r>
              <a:rPr lang="en-GB" dirty="0" smtClean="0"/>
              <a:t>Most patients severe neurological deficits</a:t>
            </a:r>
          </a:p>
          <a:p>
            <a:pPr lvl="1"/>
            <a:r>
              <a:rPr lang="en-GB" dirty="0" smtClean="0"/>
              <a:t>Institutionalised</a:t>
            </a:r>
          </a:p>
          <a:p>
            <a:pPr lvl="1"/>
            <a:r>
              <a:rPr lang="en-GB" dirty="0" smtClean="0"/>
              <a:t>Dead</a:t>
            </a:r>
          </a:p>
          <a:p>
            <a:pPr lvl="1"/>
            <a:endParaRPr lang="en-GB" dirty="0"/>
          </a:p>
          <a:p>
            <a:r>
              <a:rPr lang="en-GB" dirty="0" smtClean="0"/>
              <a:t>What changed in 1963?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PKU - Newborn 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Newborn screening introduced for PKU in 1963</a:t>
            </a:r>
          </a:p>
          <a:p>
            <a:r>
              <a:rPr lang="en-GB" dirty="0" smtClean="0"/>
              <a:t>First IMD to be screened</a:t>
            </a:r>
          </a:p>
          <a:p>
            <a:r>
              <a:rPr lang="en-GB" dirty="0" smtClean="0"/>
              <a:t>Guthrie cards – dried blood spots</a:t>
            </a:r>
          </a:p>
          <a:p>
            <a:r>
              <a:rPr lang="en-GB" dirty="0" smtClean="0"/>
              <a:t>Very early introduction of treatment</a:t>
            </a:r>
          </a:p>
          <a:p>
            <a:r>
              <a:rPr lang="en-GB" dirty="0" smtClean="0"/>
              <a:t>Normal neurological development with normal lifespan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PKU -Treatment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expensive</a:t>
            </a:r>
          </a:p>
          <a:p>
            <a:pPr lvl="1"/>
            <a:r>
              <a:rPr lang="en-GB" dirty="0" smtClean="0"/>
              <a:t>£ 65,000 pounds per person per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PKU -Treatment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expensive</a:t>
            </a:r>
          </a:p>
          <a:p>
            <a:pPr lvl="1"/>
            <a:r>
              <a:rPr lang="en-GB" dirty="0" smtClean="0"/>
              <a:t>£ 65,000 pounds per person per year</a:t>
            </a:r>
          </a:p>
          <a:p>
            <a:endParaRPr lang="en-GB" dirty="0" smtClean="0"/>
          </a:p>
          <a:p>
            <a:r>
              <a:rPr lang="en-GB" dirty="0" smtClean="0"/>
              <a:t>Cost of looking after an untreated potentially institutionalised patient</a:t>
            </a:r>
          </a:p>
          <a:p>
            <a:pPr lvl="1"/>
            <a:r>
              <a:rPr lang="en-GB" dirty="0" smtClean="0"/>
              <a:t>£ 85,000 pounds per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Define Inherited Metabolic Diseases</a:t>
            </a:r>
          </a:p>
          <a:p>
            <a:r>
              <a:rPr lang="en-GB" dirty="0" smtClean="0"/>
              <a:t>When should a diagnosis of inherited metabolic diseases be considered (likely presentations)</a:t>
            </a:r>
          </a:p>
          <a:p>
            <a:r>
              <a:rPr lang="en-GB" dirty="0" smtClean="0"/>
              <a:t>Why is early diagnosis important</a:t>
            </a:r>
          </a:p>
          <a:p>
            <a:r>
              <a:rPr lang="en-GB" dirty="0" smtClean="0"/>
              <a:t>Baseline investigations and emergency management of a patient with a possible diagnosis of IMD</a:t>
            </a:r>
          </a:p>
          <a:p>
            <a:r>
              <a:rPr lang="en-GB" dirty="0" smtClean="0"/>
              <a:t>What are the diseases that are included in the routine newborn screening programme in the UK</a:t>
            </a:r>
          </a:p>
          <a:p>
            <a:r>
              <a:rPr lang="en-GB" dirty="0" smtClean="0"/>
              <a:t>Basic understanding of some common disorders like </a:t>
            </a:r>
            <a:r>
              <a:rPr lang="en-GB" dirty="0" err="1" smtClean="0"/>
              <a:t>phenylketonuria</a:t>
            </a:r>
            <a:r>
              <a:rPr lang="en-GB" dirty="0" smtClean="0"/>
              <a:t>, MCADD, </a:t>
            </a:r>
            <a:r>
              <a:rPr lang="en-GB" dirty="0" err="1" smtClean="0"/>
              <a:t>galactosaemia</a:t>
            </a:r>
            <a:r>
              <a:rPr lang="en-GB" dirty="0" smtClean="0"/>
              <a:t>, Glycogen storage disorders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PKU -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Most of the deleterious effects of excess phenylalanine occur during neurological development</a:t>
            </a:r>
          </a:p>
          <a:p>
            <a:r>
              <a:rPr lang="en-GB" dirty="0" smtClean="0"/>
              <a:t>Reflected in the recommended phenylalanine levels</a:t>
            </a:r>
          </a:p>
          <a:p>
            <a:pPr lvl="1"/>
            <a:r>
              <a:rPr lang="en-GB" dirty="0" smtClean="0"/>
              <a:t> 40 – 240 µmol/L </a:t>
            </a:r>
            <a:r>
              <a:rPr lang="en-GB" dirty="0" err="1" smtClean="0"/>
              <a:t>upto</a:t>
            </a:r>
            <a:r>
              <a:rPr lang="en-GB" dirty="0" smtClean="0"/>
              <a:t> 10 yrs</a:t>
            </a:r>
          </a:p>
          <a:p>
            <a:pPr lvl="1"/>
            <a:r>
              <a:rPr lang="en-GB" dirty="0" smtClean="0"/>
              <a:t> up to 900 µmol/L </a:t>
            </a:r>
            <a:r>
              <a:rPr lang="en-GB" dirty="0" err="1" smtClean="0"/>
              <a:t>upto</a:t>
            </a:r>
            <a:r>
              <a:rPr lang="en-GB" dirty="0" smtClean="0"/>
              <a:t> 16 yrs</a:t>
            </a:r>
          </a:p>
          <a:p>
            <a:pPr lvl="1"/>
            <a:r>
              <a:rPr lang="en-GB" dirty="0" smtClean="0"/>
              <a:t>up to 1200 µmol/L  &gt; 16 yrs</a:t>
            </a:r>
          </a:p>
          <a:p>
            <a:r>
              <a:rPr lang="en-GB" dirty="0" smtClean="0"/>
              <a:t>Number of adults have gone on to have normal lives , pregnancies – often not attending regular follow-ups  at IMD clinics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PKU-Pregnancies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Phenylalanine can cross the placenta</a:t>
            </a:r>
          </a:p>
          <a:p>
            <a:r>
              <a:rPr lang="en-GB" dirty="0" smtClean="0"/>
              <a:t>Hyper-</a:t>
            </a:r>
            <a:r>
              <a:rPr lang="en-GB" dirty="0" err="1" smtClean="0"/>
              <a:t>phenylalaninaemia</a:t>
            </a:r>
            <a:r>
              <a:rPr lang="en-GB" dirty="0" smtClean="0"/>
              <a:t> can cause foetal abnormalities</a:t>
            </a:r>
          </a:p>
          <a:p>
            <a:pPr lvl="1"/>
            <a:r>
              <a:rPr lang="en-GB" dirty="0" smtClean="0"/>
              <a:t>low weight at birth, the congenital heart defects, digestive tract defects, osseous arrangements, </a:t>
            </a:r>
            <a:r>
              <a:rPr lang="en-GB" dirty="0" err="1" smtClean="0"/>
              <a:t>microcephaly</a:t>
            </a:r>
            <a:r>
              <a:rPr lang="en-GB" dirty="0" smtClean="0"/>
              <a:t>, handicap of intellectual development (Maternal PKU syndrome)</a:t>
            </a:r>
          </a:p>
          <a:p>
            <a:r>
              <a:rPr lang="en-GB" dirty="0" smtClean="0"/>
              <a:t>Recommended phenylalanine levels during pregnancy &lt; 360 µmol/L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 from PKU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0174"/>
            <a:ext cx="8229600" cy="4333690"/>
          </a:xfrm>
        </p:spPr>
        <p:txBody>
          <a:bodyPr>
            <a:normAutofit/>
          </a:bodyPr>
          <a:lstStyle/>
          <a:p>
            <a:r>
              <a:rPr lang="en-GB" dirty="0" smtClean="0"/>
              <a:t>Early diagnosis can be VERY IMPORTANT</a:t>
            </a:r>
          </a:p>
          <a:p>
            <a:r>
              <a:rPr lang="en-GB" dirty="0" smtClean="0"/>
              <a:t>Early therapy may allow independent healthy life with normal life span</a:t>
            </a:r>
          </a:p>
          <a:p>
            <a:r>
              <a:rPr lang="en-GB" dirty="0" smtClean="0"/>
              <a:t>Follow up throughout life important</a:t>
            </a:r>
          </a:p>
          <a:p>
            <a:r>
              <a:rPr lang="en-GB" dirty="0" smtClean="0"/>
              <a:t>Increased number of ‘healthy’ adults with inherited metabolic diseases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Diseases included in the UK Newborn Screening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829064"/>
          </a:xfrm>
        </p:spPr>
        <p:txBody>
          <a:bodyPr/>
          <a:lstStyle/>
          <a:p>
            <a:r>
              <a:rPr lang="en-GB" sz="4000" dirty="0" smtClean="0"/>
              <a:t>Sickle Cell Anaemia</a:t>
            </a:r>
          </a:p>
          <a:p>
            <a:r>
              <a:rPr lang="en-GB" sz="4000" dirty="0" smtClean="0"/>
              <a:t>Cystic Fibrosis</a:t>
            </a:r>
          </a:p>
          <a:p>
            <a:r>
              <a:rPr lang="en-GB" sz="4000" dirty="0" smtClean="0"/>
              <a:t>Hypothyroidism</a:t>
            </a:r>
          </a:p>
          <a:p>
            <a:r>
              <a:rPr lang="en-GB" sz="4000" dirty="0" err="1" smtClean="0"/>
              <a:t>Phenylketonuria</a:t>
            </a:r>
            <a:endParaRPr lang="en-GB" sz="4000" dirty="0" smtClean="0"/>
          </a:p>
          <a:p>
            <a:r>
              <a:rPr lang="en-GB" sz="4000" dirty="0" smtClean="0"/>
              <a:t>MCADD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Diseases included in the UK Newborn Screening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829064"/>
          </a:xfrm>
        </p:spPr>
        <p:txBody>
          <a:bodyPr>
            <a:normAutofit lnSpcReduction="10000"/>
          </a:bodyPr>
          <a:lstStyle/>
          <a:p>
            <a:r>
              <a:rPr lang="en-GB" sz="4000" dirty="0" smtClean="0"/>
              <a:t>Sickle Cell Anaemia</a:t>
            </a:r>
          </a:p>
          <a:p>
            <a:r>
              <a:rPr lang="en-GB" sz="4000" dirty="0" smtClean="0"/>
              <a:t>Cystic Fibrosis</a:t>
            </a:r>
          </a:p>
          <a:p>
            <a:r>
              <a:rPr lang="en-GB" sz="4000" dirty="0" smtClean="0"/>
              <a:t>Hypothyroidism</a:t>
            </a:r>
          </a:p>
          <a:p>
            <a:r>
              <a:rPr lang="en-GB" sz="4800" b="1" dirty="0" err="1" smtClean="0"/>
              <a:t>Phenylketonuria</a:t>
            </a:r>
            <a:endParaRPr lang="en-GB" sz="4800" b="1" dirty="0" smtClean="0"/>
          </a:p>
          <a:p>
            <a:r>
              <a:rPr lang="en-GB" sz="4800" b="1" dirty="0" smtClean="0"/>
              <a:t>MCADD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MCADD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Medium chain </a:t>
            </a:r>
            <a:r>
              <a:rPr lang="en-GB" dirty="0" err="1" smtClean="0"/>
              <a:t>acyl-CoA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r>
              <a:rPr lang="en-GB" dirty="0" smtClean="0"/>
              <a:t> deficiency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Commonest of the fatty acid oxidation defects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Manifests late infancy/childhood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Treatment simple- don’t fast!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Prognosis excellent after diagnosis + counselling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However if undiagnosed first crisis can be fatal in 25% and often residual neurological deficit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 why not screen for all known IMDs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manifest very early – so patient affected/diagnosed before results of NBS available</a:t>
            </a:r>
          </a:p>
          <a:p>
            <a:r>
              <a:rPr lang="en-GB" dirty="0" smtClean="0"/>
              <a:t>Not much point in screening for diseases that do not benefit from intervention</a:t>
            </a:r>
          </a:p>
          <a:p>
            <a:r>
              <a:rPr lang="en-GB" dirty="0" smtClean="0"/>
              <a:t>There must be a sensitive and specific test to diagnose disease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 when should a diagnosis of IMD be considered?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IMD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 smtClean="0"/>
              <a:t>Unexplained</a:t>
            </a:r>
          </a:p>
          <a:p>
            <a:pPr lvl="1"/>
            <a:r>
              <a:rPr lang="en-GB" sz="3600" dirty="0" err="1" smtClean="0"/>
              <a:t>Cardiomyopathy</a:t>
            </a:r>
            <a:endParaRPr lang="en-GB" sz="3600" dirty="0" smtClean="0"/>
          </a:p>
          <a:p>
            <a:pPr lvl="1"/>
            <a:r>
              <a:rPr lang="en-GB" sz="3600" dirty="0" smtClean="0"/>
              <a:t>Liver disease</a:t>
            </a:r>
          </a:p>
          <a:p>
            <a:pPr lvl="1"/>
            <a:r>
              <a:rPr lang="en-GB" sz="3600" dirty="0" err="1" smtClean="0"/>
              <a:t>Myopathy</a:t>
            </a:r>
            <a:endParaRPr lang="en-GB" sz="3600" dirty="0" smtClean="0"/>
          </a:p>
          <a:p>
            <a:pPr lvl="1"/>
            <a:r>
              <a:rPr lang="en-GB" sz="3600" dirty="0" smtClean="0"/>
              <a:t>CNS manifestations </a:t>
            </a:r>
          </a:p>
          <a:p>
            <a:pPr lvl="1"/>
            <a:r>
              <a:rPr lang="en-GB" sz="3600" dirty="0" err="1" smtClean="0"/>
              <a:t>Dysmorphia</a:t>
            </a:r>
            <a:endParaRPr lang="en-GB" sz="3600" dirty="0" smtClean="0"/>
          </a:p>
          <a:p>
            <a:pPr lvl="1"/>
            <a:r>
              <a:rPr lang="en-GB" sz="3600" dirty="0" smtClean="0"/>
              <a:t>Apparently unrelated multisystem involvement</a:t>
            </a:r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When else should a diagnosis of IMD be considered?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GB" dirty="0" smtClean="0"/>
              <a:t>Inherited metabolic diseases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000" dirty="0" smtClean="0"/>
              <a:t>   Group of diseases that manifest as a result of  dysfunction of a single or multiple enzymes in one or more of the metabolic pathways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 a metabolic emergency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Metabolic emergency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79976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Usually due to disorders of fat, protein or glucose or other sugars metabolism/utilisation</a:t>
            </a:r>
          </a:p>
          <a:p>
            <a:endParaRPr lang="en-GB" dirty="0" smtClean="0"/>
          </a:p>
          <a:p>
            <a:r>
              <a:rPr lang="en-GB" dirty="0" smtClean="0"/>
              <a:t>Hypoglycaemia may be a feature – in addition may present with acidosis, increased </a:t>
            </a:r>
            <a:r>
              <a:rPr lang="en-GB" dirty="0" err="1" smtClean="0"/>
              <a:t>ketones</a:t>
            </a:r>
            <a:r>
              <a:rPr lang="en-GB" dirty="0" smtClean="0"/>
              <a:t>, decreased level of consciousness (due to </a:t>
            </a:r>
            <a:r>
              <a:rPr lang="en-GB" dirty="0" err="1" smtClean="0"/>
              <a:t>hyperammonaemia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Approach to a metabolic emergency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340968"/>
          </a:xfrm>
        </p:spPr>
        <p:txBody>
          <a:bodyPr>
            <a:normAutofit/>
          </a:bodyPr>
          <a:lstStyle/>
          <a:p>
            <a:r>
              <a:rPr lang="en-GB" dirty="0" smtClean="0"/>
              <a:t>Think IMD 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Very important to take correct samples for investigations during acute crisis (since some abnormalities in biochemistry may only be apparent in a crisis)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Baseline investigations – metabolic emergency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PLEASE Ring a metabolic unit &amp; laboratory</a:t>
            </a:r>
          </a:p>
          <a:p>
            <a:r>
              <a:rPr lang="en-GB" dirty="0" smtClean="0"/>
              <a:t>Bloods</a:t>
            </a:r>
          </a:p>
          <a:p>
            <a:pPr lvl="1"/>
            <a:r>
              <a:rPr lang="en-GB" dirty="0" smtClean="0"/>
              <a:t>U &amp; Es , CRP, LFTs, CK, creatinine, uric acid, acid-base status, glucose, coagulation screen</a:t>
            </a:r>
          </a:p>
          <a:p>
            <a:pPr lvl="1"/>
            <a:r>
              <a:rPr lang="en-GB" dirty="0" smtClean="0"/>
              <a:t>Ammonia and lactate </a:t>
            </a:r>
          </a:p>
          <a:p>
            <a:pPr lvl="1"/>
            <a:r>
              <a:rPr lang="en-GB" dirty="0" smtClean="0"/>
              <a:t>Plasma amino acids, </a:t>
            </a:r>
            <a:r>
              <a:rPr lang="en-GB" dirty="0" err="1" smtClean="0"/>
              <a:t>acylcarnitines</a:t>
            </a:r>
            <a:endParaRPr lang="en-GB" dirty="0" smtClean="0"/>
          </a:p>
          <a:p>
            <a:pPr lvl="1"/>
            <a:r>
              <a:rPr lang="en-GB" dirty="0" smtClean="0"/>
              <a:t>Guthrie card</a:t>
            </a:r>
          </a:p>
          <a:p>
            <a:pPr lvl="1"/>
            <a:r>
              <a:rPr lang="en-GB" dirty="0" smtClean="0"/>
              <a:t>Spare plasma samples – ask lab to store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Baseline investigations – metabolic emergency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PLEASE Ring a metabolic unit &amp; laboratory</a:t>
            </a:r>
          </a:p>
          <a:p>
            <a:r>
              <a:rPr lang="en-GB" dirty="0" smtClean="0"/>
              <a:t>Urine</a:t>
            </a:r>
          </a:p>
          <a:p>
            <a:pPr lvl="1"/>
            <a:r>
              <a:rPr lang="en-GB" dirty="0" smtClean="0"/>
              <a:t>Check colour and odour</a:t>
            </a:r>
          </a:p>
          <a:p>
            <a:pPr lvl="1"/>
            <a:r>
              <a:rPr lang="en-GB" dirty="0" err="1" smtClean="0"/>
              <a:t>Ketones</a:t>
            </a:r>
            <a:r>
              <a:rPr lang="en-GB" dirty="0" smtClean="0"/>
              <a:t>, glucose, proteins, Ph</a:t>
            </a:r>
          </a:p>
          <a:p>
            <a:pPr lvl="1"/>
            <a:r>
              <a:rPr lang="en-GB" dirty="0" smtClean="0"/>
              <a:t>Store sample for organic acids / other tests</a:t>
            </a:r>
          </a:p>
          <a:p>
            <a:r>
              <a:rPr lang="en-GB" dirty="0" smtClean="0"/>
              <a:t>CSF</a:t>
            </a:r>
          </a:p>
          <a:p>
            <a:pPr lvl="1"/>
            <a:r>
              <a:rPr lang="en-GB" dirty="0" smtClean="0"/>
              <a:t>If LP then ask lab to freeze and store some spare sample</a:t>
            </a:r>
          </a:p>
          <a:p>
            <a:r>
              <a:rPr lang="en-GB" dirty="0" smtClean="0"/>
              <a:t>In case of death</a:t>
            </a:r>
          </a:p>
          <a:p>
            <a:pPr lvl="1"/>
            <a:r>
              <a:rPr lang="en-GB" dirty="0" smtClean="0"/>
              <a:t>Pro-active approach to post-mortem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Treatment can be commenced in most cases before the diagnosis is made – and should be commenced as soon as possible (within the first hour)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Emergency treatment – metabolic crisis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Stop all feeding</a:t>
            </a:r>
          </a:p>
          <a:p>
            <a:r>
              <a:rPr lang="en-GB" dirty="0" smtClean="0"/>
              <a:t>Start a dextrose infusion – to give enough calories to prevent/reverse catabolic state</a:t>
            </a:r>
          </a:p>
          <a:p>
            <a:r>
              <a:rPr lang="en-GB" dirty="0" smtClean="0"/>
              <a:t>Keep checking to make sure that normal acid base status is maintained </a:t>
            </a:r>
          </a:p>
          <a:p>
            <a:r>
              <a:rPr lang="en-GB" dirty="0" smtClean="0"/>
              <a:t>Caveat</a:t>
            </a:r>
          </a:p>
          <a:p>
            <a:pPr lvl="1"/>
            <a:r>
              <a:rPr lang="en-GB" sz="2600" dirty="0" smtClean="0"/>
              <a:t>There are a few conditions where this might be dangerous (e.g. mitochondrial </a:t>
            </a:r>
            <a:r>
              <a:rPr lang="en-GB" sz="2600" dirty="0" err="1" smtClean="0"/>
              <a:t>pyruvate</a:t>
            </a:r>
            <a:r>
              <a:rPr lang="en-GB" sz="2600" dirty="0" smtClean="0"/>
              <a:t> </a:t>
            </a:r>
            <a:r>
              <a:rPr lang="en-GB" sz="2600" dirty="0" err="1" smtClean="0"/>
              <a:t>dehydrogenase</a:t>
            </a:r>
            <a:r>
              <a:rPr lang="en-GB" sz="2600" dirty="0" smtClean="0"/>
              <a:t> deficiency)</a:t>
            </a:r>
          </a:p>
          <a:p>
            <a:pPr lvl="1"/>
            <a:r>
              <a:rPr lang="en-GB" sz="2600" dirty="0" smtClean="0"/>
              <a:t>These are very rare</a:t>
            </a:r>
          </a:p>
          <a:p>
            <a:pPr lvl="1"/>
            <a:r>
              <a:rPr lang="en-GB" sz="2600" dirty="0" smtClean="0"/>
              <a:t>Hence benefits outweigh risks</a:t>
            </a:r>
          </a:p>
          <a:p>
            <a:pPr lvl="1"/>
            <a:r>
              <a:rPr lang="en-GB" sz="2600" dirty="0" smtClean="0"/>
              <a:t>Monitoring acid base balance will alert physicians to these rare diseases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Making a diagnosis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Hypoglycaemia – differential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If </a:t>
            </a:r>
            <a:r>
              <a:rPr lang="en-GB" dirty="0" err="1" smtClean="0"/>
              <a:t>ketones</a:t>
            </a:r>
            <a:r>
              <a:rPr lang="en-GB" dirty="0" smtClean="0"/>
              <a:t> are low and free fatty acids are low</a:t>
            </a:r>
          </a:p>
          <a:p>
            <a:pPr lvl="1"/>
            <a:r>
              <a:rPr lang="en-GB" dirty="0" smtClean="0"/>
              <a:t>Defect in </a:t>
            </a:r>
            <a:r>
              <a:rPr lang="en-GB" dirty="0" err="1" smtClean="0"/>
              <a:t>lypolysis</a:t>
            </a:r>
            <a:r>
              <a:rPr lang="en-GB" dirty="0" smtClean="0"/>
              <a:t> - </a:t>
            </a:r>
            <a:r>
              <a:rPr lang="en-GB" dirty="0" err="1" smtClean="0"/>
              <a:t>Hyperinsulinism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 err="1" smtClean="0"/>
              <a:t>ketones</a:t>
            </a:r>
            <a:r>
              <a:rPr lang="en-GB" dirty="0" smtClean="0"/>
              <a:t> are low and free fatty acids are very high</a:t>
            </a:r>
          </a:p>
          <a:p>
            <a:pPr lvl="1"/>
            <a:r>
              <a:rPr lang="en-GB" dirty="0" smtClean="0"/>
              <a:t>Defect in </a:t>
            </a:r>
            <a:r>
              <a:rPr lang="en-GB" dirty="0" err="1" smtClean="0"/>
              <a:t>lipolysis</a:t>
            </a:r>
            <a:r>
              <a:rPr lang="en-GB" dirty="0" smtClean="0"/>
              <a:t> - Disorders of fatty acid oxidation</a:t>
            </a:r>
          </a:p>
          <a:p>
            <a:r>
              <a:rPr lang="en-GB" dirty="0" smtClean="0"/>
              <a:t>If </a:t>
            </a:r>
            <a:r>
              <a:rPr lang="en-GB" dirty="0" err="1" smtClean="0"/>
              <a:t>ketones</a:t>
            </a:r>
            <a:r>
              <a:rPr lang="en-GB" dirty="0" smtClean="0"/>
              <a:t> are high</a:t>
            </a:r>
          </a:p>
          <a:p>
            <a:pPr lvl="1"/>
            <a:r>
              <a:rPr lang="en-GB" dirty="0" smtClean="0"/>
              <a:t>Disorders of protein utilisation (</a:t>
            </a:r>
            <a:r>
              <a:rPr lang="en-GB" dirty="0" err="1" smtClean="0"/>
              <a:t>e.g</a:t>
            </a:r>
            <a:r>
              <a:rPr lang="en-GB" dirty="0" smtClean="0"/>
              <a:t> organic </a:t>
            </a:r>
            <a:r>
              <a:rPr lang="en-GB" dirty="0" err="1" smtClean="0"/>
              <a:t>acidurias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Disorders of glucose utilisation 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Acidosis – differential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Normal anion gap</a:t>
            </a:r>
          </a:p>
          <a:p>
            <a:pPr lvl="1"/>
            <a:r>
              <a:rPr lang="en-GB" dirty="0" smtClean="0"/>
              <a:t>Renal or intestinal loss of bicarbonate</a:t>
            </a:r>
          </a:p>
          <a:p>
            <a:pPr lvl="1"/>
            <a:r>
              <a:rPr lang="en-GB" dirty="0" smtClean="0"/>
              <a:t>Clue - increased chloride</a:t>
            </a:r>
          </a:p>
          <a:p>
            <a:r>
              <a:rPr lang="en-GB" dirty="0" smtClean="0"/>
              <a:t>Increased anion gap</a:t>
            </a:r>
          </a:p>
          <a:p>
            <a:pPr lvl="1"/>
            <a:r>
              <a:rPr lang="en-GB" dirty="0" smtClean="0"/>
              <a:t>Organic acids – such as lactates or </a:t>
            </a:r>
            <a:r>
              <a:rPr lang="en-GB" dirty="0" err="1" smtClean="0"/>
              <a:t>ketones</a:t>
            </a:r>
            <a:endParaRPr lang="en-GB" dirty="0" smtClean="0"/>
          </a:p>
          <a:p>
            <a:pPr lvl="2"/>
            <a:r>
              <a:rPr lang="en-GB" dirty="0" smtClean="0"/>
              <a:t>Organic </a:t>
            </a:r>
            <a:r>
              <a:rPr lang="en-GB" dirty="0" err="1" smtClean="0"/>
              <a:t>acidurias</a:t>
            </a:r>
            <a:endParaRPr lang="en-GB" dirty="0" smtClean="0"/>
          </a:p>
          <a:p>
            <a:pPr lvl="2"/>
            <a:r>
              <a:rPr lang="en-GB" dirty="0" smtClean="0"/>
              <a:t>Respiratory chain deficits</a:t>
            </a:r>
          </a:p>
          <a:p>
            <a:pPr lvl="2"/>
            <a:r>
              <a:rPr lang="en-GB" dirty="0" err="1" smtClean="0"/>
              <a:t>Gluconeogenesis</a:t>
            </a:r>
            <a:endParaRPr lang="en-GB" dirty="0" smtClean="0"/>
          </a:p>
          <a:p>
            <a:pPr lvl="2"/>
            <a:r>
              <a:rPr lang="en-GB" dirty="0" smtClean="0"/>
              <a:t>Glycogen storage disease</a:t>
            </a:r>
          </a:p>
          <a:p>
            <a:pPr lvl="2"/>
            <a:r>
              <a:rPr lang="en-GB" dirty="0" smtClean="0"/>
              <a:t>Fatty acid oxidation defects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St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929222" cy="622601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Hyperammonaemia</a:t>
            </a:r>
            <a:endParaRPr lang="en-GB" dirty="0"/>
          </a:p>
        </p:txBody>
      </p:sp>
      <p:pic>
        <p:nvPicPr>
          <p:cNvPr id="4" name="Content Placeholder 3" descr="633urea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297079"/>
            <a:ext cx="6264696" cy="5315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Hyperammonaemia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Severe liver failure</a:t>
            </a:r>
          </a:p>
          <a:p>
            <a:r>
              <a:rPr lang="en-GB" dirty="0" smtClean="0"/>
              <a:t>Urea cycle defects</a:t>
            </a:r>
          </a:p>
          <a:p>
            <a:r>
              <a:rPr lang="en-GB" dirty="0" smtClean="0"/>
              <a:t>Organic </a:t>
            </a:r>
            <a:r>
              <a:rPr lang="en-GB" dirty="0" err="1" smtClean="0"/>
              <a:t>acidurias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Urea cycle defects can present at any age</a:t>
            </a:r>
          </a:p>
          <a:p>
            <a:pPr>
              <a:buNone/>
            </a:pPr>
            <a:r>
              <a:rPr lang="en-GB" dirty="0" smtClean="0"/>
              <a:t>Consider diagnosis in any patient with</a:t>
            </a:r>
          </a:p>
          <a:p>
            <a:pPr>
              <a:buNone/>
            </a:pPr>
            <a:r>
              <a:rPr lang="en-GB" dirty="0" smtClean="0"/>
              <a:t>unexplained </a:t>
            </a:r>
            <a:r>
              <a:rPr lang="en-GB" dirty="0" err="1" smtClean="0"/>
              <a:t>hyperammonaemia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Measure ammonia in any patient with</a:t>
            </a:r>
          </a:p>
          <a:p>
            <a:pPr>
              <a:buNone/>
            </a:pPr>
            <a:r>
              <a:rPr lang="en-GB" dirty="0" smtClean="0"/>
              <a:t>encephalopathy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Making a diagnosis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80" y="107156"/>
            <a:ext cx="6732984" cy="1821656"/>
          </a:xfrm>
        </p:spPr>
        <p:txBody>
          <a:bodyPr lIns="0" tIns="0" rIns="0" bIns="0">
            <a:normAutofit/>
          </a:bodyPr>
          <a:lstStyle/>
          <a:p>
            <a:pPr defTabSz="321457"/>
            <a:r>
              <a:rPr lang="en-US" sz="3200" dirty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Metabolic Adaptation to Fasting/Starvation</a:t>
            </a:r>
            <a:endParaRPr lang="en-US" sz="3200" dirty="0"/>
          </a:p>
        </p:txBody>
      </p:sp>
      <p:pic>
        <p:nvPicPr>
          <p:cNvPr id="13314" name="Picture 2" descr="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799" y="1953369"/>
            <a:ext cx="6268641" cy="4522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80" y="107156"/>
            <a:ext cx="6732984" cy="1821656"/>
          </a:xfrm>
        </p:spPr>
        <p:txBody>
          <a:bodyPr lIns="0" tIns="0" rIns="0" bIns="0">
            <a:normAutofit/>
          </a:bodyPr>
          <a:lstStyle/>
          <a:p>
            <a:pPr defTabSz="321457"/>
            <a:r>
              <a:rPr lang="en-US" sz="3200" dirty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Metabolic Adaptation to Fasting/Starvation</a:t>
            </a:r>
            <a:endParaRPr lang="en-US" sz="3200" dirty="0"/>
          </a:p>
        </p:txBody>
      </p:sp>
      <p:pic>
        <p:nvPicPr>
          <p:cNvPr id="13314" name="Picture 2" descr="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799" y="1953369"/>
            <a:ext cx="6268641" cy="4522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91880" y="3212976"/>
            <a:ext cx="278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 smtClean="0">
                <a:solidFill>
                  <a:schemeClr val="accent4">
                    <a:lumMod val="75000"/>
                  </a:schemeClr>
                </a:solidFill>
              </a:rPr>
              <a:t>Galactosemia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699792" y="3501008"/>
            <a:ext cx="576064" cy="1440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Galactosaemia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Primary starch in milk – lactose</a:t>
            </a:r>
          </a:p>
          <a:p>
            <a:r>
              <a:rPr lang="en-GB" dirty="0" smtClean="0"/>
              <a:t>Lactose is a disaccharide (glucose and </a:t>
            </a:r>
            <a:r>
              <a:rPr lang="en-GB" dirty="0" err="1" smtClean="0"/>
              <a:t>galactose</a:t>
            </a:r>
            <a:r>
              <a:rPr lang="en-GB" dirty="0" smtClean="0"/>
              <a:t> )</a:t>
            </a:r>
          </a:p>
          <a:p>
            <a:r>
              <a:rPr lang="en-GB" dirty="0" err="1" smtClean="0"/>
              <a:t>Galactosaemia</a:t>
            </a:r>
            <a:r>
              <a:rPr lang="en-GB" dirty="0" smtClean="0"/>
              <a:t>- deficiency of enzyme Gal-1 –Put</a:t>
            </a:r>
          </a:p>
          <a:p>
            <a:r>
              <a:rPr lang="en-GB" dirty="0" smtClean="0"/>
              <a:t>Failure to utilise </a:t>
            </a:r>
            <a:r>
              <a:rPr lang="en-GB" dirty="0" err="1" smtClean="0"/>
              <a:t>Galactose</a:t>
            </a:r>
            <a:r>
              <a:rPr lang="en-GB" dirty="0" smtClean="0"/>
              <a:t> and toxic metabolites accumulate</a:t>
            </a:r>
          </a:p>
          <a:p>
            <a:r>
              <a:rPr lang="en-GB" dirty="0" smtClean="0"/>
              <a:t>Vomiting, diarrhoea, jaundice, liver and renal disturbance and cataract</a:t>
            </a:r>
          </a:p>
          <a:p>
            <a:r>
              <a:rPr lang="en-GB" dirty="0" err="1" smtClean="0"/>
              <a:t>Galactose</a:t>
            </a:r>
            <a:r>
              <a:rPr lang="en-GB" dirty="0" smtClean="0"/>
              <a:t> free diet – may be life saving</a:t>
            </a:r>
          </a:p>
          <a:p>
            <a:r>
              <a:rPr lang="en-GB" dirty="0" smtClean="0"/>
              <a:t>Some countries offer newborn screening for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80" y="107156"/>
            <a:ext cx="6732984" cy="1821656"/>
          </a:xfrm>
        </p:spPr>
        <p:txBody>
          <a:bodyPr lIns="0" tIns="0" rIns="0" bIns="0">
            <a:normAutofit/>
          </a:bodyPr>
          <a:lstStyle/>
          <a:p>
            <a:pPr defTabSz="321457"/>
            <a:r>
              <a:rPr lang="en-US" sz="3200" dirty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Metabolic Adaptation to Fasting/Starvation</a:t>
            </a:r>
            <a:endParaRPr lang="en-US" sz="3200" dirty="0"/>
          </a:p>
        </p:txBody>
      </p:sp>
      <p:pic>
        <p:nvPicPr>
          <p:cNvPr id="13314" name="Picture 2" descr="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799" y="1953369"/>
            <a:ext cx="6268641" cy="4522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47864" y="3356992"/>
            <a:ext cx="5337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Glycogen storage disorders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095836" y="4257092"/>
            <a:ext cx="93610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052736"/>
          </a:xfrm>
        </p:spPr>
        <p:txBody>
          <a:bodyPr/>
          <a:lstStyle/>
          <a:p>
            <a:r>
              <a:rPr lang="en-GB" dirty="0" smtClean="0"/>
              <a:t>Glycogen storage diseases</a:t>
            </a:r>
            <a:endParaRPr lang="en-GB" dirty="0"/>
          </a:p>
        </p:txBody>
      </p:sp>
      <p:pic>
        <p:nvPicPr>
          <p:cNvPr id="4" name="Content Placeholder 3" descr="GS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124744"/>
            <a:ext cx="5904656" cy="5478084"/>
          </a:xfrm>
        </p:spPr>
      </p:pic>
      <p:sp>
        <p:nvSpPr>
          <p:cNvPr id="5" name="Rectangle 4"/>
          <p:cNvSpPr/>
          <p:nvPr/>
        </p:nvSpPr>
        <p:spPr>
          <a:xfrm>
            <a:off x="4644008" y="2924944"/>
            <a:ext cx="2016224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79712" y="3789040"/>
            <a:ext cx="2232248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Glycogen storage diseases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Presentation</a:t>
            </a:r>
          </a:p>
          <a:p>
            <a:pPr lvl="1"/>
            <a:r>
              <a:rPr lang="en-GB" dirty="0" smtClean="0"/>
              <a:t>Consequences of pathological glycogen storage- </a:t>
            </a:r>
            <a:r>
              <a:rPr lang="en-GB" dirty="0" err="1" smtClean="0"/>
              <a:t>hepatomegaly</a:t>
            </a:r>
            <a:r>
              <a:rPr lang="en-GB" dirty="0" smtClean="0"/>
              <a:t>, </a:t>
            </a:r>
            <a:r>
              <a:rPr lang="en-GB" dirty="0" err="1" smtClean="0"/>
              <a:t>myopathy</a:t>
            </a:r>
            <a:endParaRPr lang="en-GB" dirty="0" smtClean="0"/>
          </a:p>
          <a:p>
            <a:pPr lvl="1"/>
            <a:r>
              <a:rPr lang="en-GB" dirty="0" err="1" smtClean="0"/>
              <a:t>Hypoglycemia</a:t>
            </a:r>
            <a:endParaRPr lang="en-GB" dirty="0" smtClean="0"/>
          </a:p>
          <a:p>
            <a:r>
              <a:rPr lang="en-GB" dirty="0" smtClean="0"/>
              <a:t>Commonest </a:t>
            </a:r>
          </a:p>
          <a:p>
            <a:pPr lvl="1"/>
            <a:r>
              <a:rPr lang="en-GB" dirty="0" smtClean="0"/>
              <a:t>GSD 1 – mainly </a:t>
            </a:r>
            <a:r>
              <a:rPr lang="en-GB" dirty="0" err="1" smtClean="0"/>
              <a:t>hepatopathic</a:t>
            </a:r>
            <a:r>
              <a:rPr lang="en-GB" dirty="0" smtClean="0"/>
              <a:t> + hypoglycaemia</a:t>
            </a:r>
          </a:p>
          <a:p>
            <a:pPr lvl="1"/>
            <a:r>
              <a:rPr lang="en-GB" dirty="0" smtClean="0"/>
              <a:t>GSD III – mixed </a:t>
            </a:r>
            <a:r>
              <a:rPr lang="en-GB" dirty="0" err="1" smtClean="0"/>
              <a:t>hepatopathic</a:t>
            </a:r>
            <a:r>
              <a:rPr lang="en-GB" dirty="0" smtClean="0"/>
              <a:t> and </a:t>
            </a:r>
            <a:r>
              <a:rPr lang="en-GB" dirty="0" err="1" smtClean="0"/>
              <a:t>myopathic</a:t>
            </a:r>
            <a:r>
              <a:rPr lang="en-GB" dirty="0" smtClean="0"/>
              <a:t> + hypoglycaemia</a:t>
            </a:r>
          </a:p>
          <a:p>
            <a:r>
              <a:rPr lang="en-GB" dirty="0" smtClean="0"/>
              <a:t>Therapy – frequent meals, overnight- continuous NG feed / uncooked corn starch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80" y="107156"/>
            <a:ext cx="6732984" cy="1821656"/>
          </a:xfrm>
        </p:spPr>
        <p:txBody>
          <a:bodyPr lIns="0" tIns="0" rIns="0" bIns="0">
            <a:normAutofit/>
          </a:bodyPr>
          <a:lstStyle/>
          <a:p>
            <a:pPr defTabSz="321457"/>
            <a:r>
              <a:rPr lang="en-US" sz="3200" dirty="0">
                <a:solidFill>
                  <a:srgbClr val="292C1F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Metabolic Adaptation to Fasting/Starvation</a:t>
            </a:r>
            <a:endParaRPr lang="en-US" sz="3200" dirty="0"/>
          </a:p>
        </p:txBody>
      </p:sp>
      <p:pic>
        <p:nvPicPr>
          <p:cNvPr id="13314" name="Picture 2" descr="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799" y="1953369"/>
            <a:ext cx="6268641" cy="4522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47864" y="3356992"/>
            <a:ext cx="5430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Fatty acid oxidation defects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364088" y="4221088"/>
            <a:ext cx="1152128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398802" cy="5929354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to 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Wear a medic alert bracelet</a:t>
            </a:r>
          </a:p>
          <a:p>
            <a:r>
              <a:rPr lang="en-GB" dirty="0" smtClean="0"/>
              <a:t>Carry a card with a card of your metabolic physician/hospital</a:t>
            </a:r>
          </a:p>
          <a:p>
            <a:r>
              <a:rPr lang="en-GB" dirty="0" smtClean="0"/>
              <a:t>Tell your treating physician what your diagnosis is and what the emergency treatment for it is</a:t>
            </a:r>
          </a:p>
          <a:p>
            <a:r>
              <a:rPr lang="en-GB" dirty="0" smtClean="0"/>
              <a:t>Learn to anticipate a crisis and take preventative steps</a:t>
            </a:r>
          </a:p>
          <a:p>
            <a:r>
              <a:rPr lang="en-GB" dirty="0" smtClean="0"/>
              <a:t>Life long follow up in a metabolic unit essential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59959" y="357166"/>
            <a:ext cx="8884041" cy="6143644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240804"/>
            <a:ext cx="770485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b="1" dirty="0" smtClean="0"/>
              <a:t>IMD – not that uncommon</a:t>
            </a:r>
          </a:p>
          <a:p>
            <a:pPr>
              <a:buFont typeface="Arial" pitchFamily="34" charset="0"/>
              <a:buChar char="•"/>
            </a:pPr>
            <a:endParaRPr lang="en-GB" sz="3600" b="1" dirty="0" smtClean="0"/>
          </a:p>
          <a:p>
            <a:pPr>
              <a:buFont typeface="Arial" pitchFamily="34" charset="0"/>
              <a:buChar char="•"/>
            </a:pPr>
            <a:r>
              <a:rPr lang="en-GB" sz="3600" b="1" dirty="0" smtClean="0"/>
              <a:t>Think IMD if </a:t>
            </a:r>
            <a:r>
              <a:rPr lang="en-GB" sz="3600" b="1" dirty="0" err="1" smtClean="0"/>
              <a:t>illnessunexplained.Please</a:t>
            </a:r>
            <a:r>
              <a:rPr lang="en-GB" sz="3600" b="1" dirty="0" smtClean="0"/>
              <a:t> contact your laboratory for advice</a:t>
            </a:r>
          </a:p>
          <a:p>
            <a:endParaRPr lang="en-GB" sz="3600" b="1" dirty="0" smtClean="0"/>
          </a:p>
          <a:p>
            <a:pPr>
              <a:buFont typeface="Arial" pitchFamily="34" charset="0"/>
              <a:buChar char="•"/>
            </a:pPr>
            <a:r>
              <a:rPr lang="en-GB" sz="3600" b="1" dirty="0" smtClean="0"/>
              <a:t>Early intervention is very important</a:t>
            </a:r>
          </a:p>
          <a:p>
            <a:endParaRPr lang="en-GB" sz="3600" b="1" dirty="0" smtClean="0"/>
          </a:p>
          <a:p>
            <a:pPr>
              <a:buFont typeface="Arial" pitchFamily="34" charset="0"/>
              <a:buChar char="•"/>
            </a:pPr>
            <a:r>
              <a:rPr lang="en-GB" sz="3600" b="1" dirty="0" smtClean="0"/>
              <a:t>Detailed knowledge of individual diseases   and pathways not always necessary in the emergency setting</a:t>
            </a: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35" y="0"/>
            <a:ext cx="8884041" cy="6858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GB" dirty="0" smtClean="0"/>
              <a:t>Inherited metabolic diseases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840303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More than 600 separate disorders known so far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Collectively not that uncommon - 1 in 800 live births</a:t>
            </a:r>
          </a:p>
          <a:p>
            <a:pPr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800 new diagnosis per year in the UK </a:t>
            </a:r>
          </a:p>
          <a:p>
            <a:pPr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25% manifest after the age of 15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GB" dirty="0" smtClean="0"/>
              <a:t>Think IMD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algn="just"/>
            <a:r>
              <a:rPr lang="en-GB" sz="2800" dirty="0" smtClean="0"/>
              <a:t>In all neonates with unexplained overwhelming progressive disease after normal pregnancy and delivery</a:t>
            </a:r>
          </a:p>
          <a:p>
            <a:pPr algn="just"/>
            <a:r>
              <a:rPr lang="en-GB" sz="2800" dirty="0" smtClean="0"/>
              <a:t>All children who are acutely unwell with decreased consciousness particularly if preceded by fasting, fever or vomiting</a:t>
            </a:r>
          </a:p>
          <a:p>
            <a:pPr algn="just"/>
            <a:r>
              <a:rPr lang="en-GB" sz="2800" dirty="0" smtClean="0"/>
              <a:t>All patients with unexplained neurology, hypoglycaemia, acidosis or decreased consciousness</a:t>
            </a:r>
          </a:p>
          <a:p>
            <a:pPr algn="just"/>
            <a:r>
              <a:rPr lang="en-GB" sz="2800" dirty="0" smtClean="0"/>
              <a:t>Family history of unexplained disease or premature deaths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think IMD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Non specific multi organ presentation</a:t>
            </a:r>
          </a:p>
          <a:p>
            <a:r>
              <a:rPr lang="en-GB" dirty="0" smtClean="0"/>
              <a:t>Diagnosis often missed </a:t>
            </a:r>
          </a:p>
          <a:p>
            <a:r>
              <a:rPr lang="en-GB" dirty="0" smtClean="0"/>
              <a:t>Missed diagnosis often fatal</a:t>
            </a:r>
          </a:p>
          <a:p>
            <a:r>
              <a:rPr lang="en-GB" dirty="0" smtClean="0"/>
              <a:t>Many can be treated</a:t>
            </a:r>
          </a:p>
          <a:p>
            <a:r>
              <a:rPr lang="en-GB" b="1" dirty="0" smtClean="0"/>
              <a:t>Time is of the essence</a:t>
            </a:r>
          </a:p>
          <a:p>
            <a:r>
              <a:rPr lang="en-GB" dirty="0" smtClean="0"/>
              <a:t>Early diagnosis can potentially enable life saving treatment and prevent long term morbidity</a:t>
            </a:r>
          </a:p>
          <a:p>
            <a:r>
              <a:rPr lang="en-GB" dirty="0" smtClean="0"/>
              <a:t>Other implications – genetic counselling etc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1384</Words>
  <Application>Microsoft Office PowerPoint</Application>
  <PresentationFormat>On-screen Show (4:3)</PresentationFormat>
  <Paragraphs>234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Inherited Metabolic Diseases   </vt:lpstr>
      <vt:lpstr>Learning Objectives</vt:lpstr>
      <vt:lpstr>Inherited metabolic diseases</vt:lpstr>
      <vt:lpstr>PowerPoint Presentation</vt:lpstr>
      <vt:lpstr>PowerPoint Presentation</vt:lpstr>
      <vt:lpstr>PowerPoint Presentation</vt:lpstr>
      <vt:lpstr>Inherited metabolic diseases</vt:lpstr>
      <vt:lpstr>Think IMD</vt:lpstr>
      <vt:lpstr>Why think IMD</vt:lpstr>
      <vt:lpstr>Phenylketonuria</vt:lpstr>
      <vt:lpstr>PKU (Phenylketonuria)</vt:lpstr>
      <vt:lpstr>Normal metabolism of Phenylalanine</vt:lpstr>
      <vt:lpstr>PKU – deficiency of phenylalanine hydroxylase (PAH)</vt:lpstr>
      <vt:lpstr>PKU – deficiency of phenylalanine hydroxylase (PAH)</vt:lpstr>
      <vt:lpstr>PKU - treatment</vt:lpstr>
      <vt:lpstr>PKU- pre 1963</vt:lpstr>
      <vt:lpstr>PKU - Newborn screening</vt:lpstr>
      <vt:lpstr>PKU -Treatment</vt:lpstr>
      <vt:lpstr>PKU -Treatment</vt:lpstr>
      <vt:lpstr>PKU - Treatment</vt:lpstr>
      <vt:lpstr>PKU-Pregnancies</vt:lpstr>
      <vt:lpstr>Lessons learnt from PKU</vt:lpstr>
      <vt:lpstr>Diseases included in the UK Newborn Screening Programme</vt:lpstr>
      <vt:lpstr>Diseases included in the UK Newborn Screening Programme</vt:lpstr>
      <vt:lpstr>MCADD</vt:lpstr>
      <vt:lpstr>So why not screen for all known IMDs</vt:lpstr>
      <vt:lpstr>So when should a diagnosis of IMD be considered?</vt:lpstr>
      <vt:lpstr>Think IMD</vt:lpstr>
      <vt:lpstr>When else should a diagnosis of IMD be considered?</vt:lpstr>
      <vt:lpstr>In a metabolic emergency</vt:lpstr>
      <vt:lpstr>Metabolic emergency</vt:lpstr>
      <vt:lpstr>Approach to a metabolic emergency</vt:lpstr>
      <vt:lpstr>Baseline investigations – metabolic emergency</vt:lpstr>
      <vt:lpstr>Baseline investigations – metabolic emergency</vt:lpstr>
      <vt:lpstr>Treatment can be commenced in most cases before the diagnosis is made – and should be commenced as soon as possible (within the first hour)</vt:lpstr>
      <vt:lpstr>Emergency treatment – metabolic crisis</vt:lpstr>
      <vt:lpstr>Making a diagnosis</vt:lpstr>
      <vt:lpstr>Hypoglycaemia – differential diagnosis</vt:lpstr>
      <vt:lpstr>Acidosis – differential diagnosis</vt:lpstr>
      <vt:lpstr>Hyperammonaemia</vt:lpstr>
      <vt:lpstr>Hyperammonaemia</vt:lpstr>
      <vt:lpstr>Making a diagnosis</vt:lpstr>
      <vt:lpstr>Metabolic Adaptation to Fasting/Starvation</vt:lpstr>
      <vt:lpstr>Metabolic Adaptation to Fasting/Starvation</vt:lpstr>
      <vt:lpstr>Galactosaemia</vt:lpstr>
      <vt:lpstr>Metabolic Adaptation to Fasting/Starvation</vt:lpstr>
      <vt:lpstr>Glycogen storage diseases</vt:lpstr>
      <vt:lpstr>Glycogen storage diseases</vt:lpstr>
      <vt:lpstr>Metabolic Adaptation to Fasting/Starvation</vt:lpstr>
      <vt:lpstr>Advice to patients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Inherited metabolic disease</dc:title>
  <dc:creator>radha</dc:creator>
  <cp:lastModifiedBy>feo38</cp:lastModifiedBy>
  <cp:revision>40</cp:revision>
  <dcterms:created xsi:type="dcterms:W3CDTF">2011-12-16T06:01:30Z</dcterms:created>
  <dcterms:modified xsi:type="dcterms:W3CDTF">2013-02-06T09:46:55Z</dcterms:modified>
</cp:coreProperties>
</file>