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handoutMasterIdLst>
    <p:handoutMasterId r:id="rId72"/>
  </p:handoutMasterIdLst>
  <p:sldIdLst>
    <p:sldId id="256" r:id="rId2"/>
    <p:sldId id="359" r:id="rId3"/>
    <p:sldId id="535" r:id="rId4"/>
    <p:sldId id="360" r:id="rId5"/>
    <p:sldId id="361" r:id="rId6"/>
    <p:sldId id="350" r:id="rId7"/>
    <p:sldId id="353" r:id="rId8"/>
    <p:sldId id="298" r:id="rId9"/>
    <p:sldId id="362" r:id="rId10"/>
    <p:sldId id="294" r:id="rId11"/>
    <p:sldId id="295" r:id="rId12"/>
    <p:sldId id="534" r:id="rId13"/>
    <p:sldId id="296" r:id="rId14"/>
    <p:sldId id="293" r:id="rId15"/>
    <p:sldId id="532" r:id="rId16"/>
    <p:sldId id="363" r:id="rId17"/>
    <p:sldId id="257" r:id="rId18"/>
    <p:sldId id="259" r:id="rId19"/>
    <p:sldId id="262" r:id="rId20"/>
    <p:sldId id="271" r:id="rId21"/>
    <p:sldId id="269" r:id="rId22"/>
    <p:sldId id="375" r:id="rId23"/>
    <p:sldId id="376" r:id="rId24"/>
    <p:sldId id="310" r:id="rId25"/>
    <p:sldId id="377" r:id="rId26"/>
    <p:sldId id="312" r:id="rId27"/>
    <p:sldId id="541" r:id="rId28"/>
    <p:sldId id="540" r:id="rId29"/>
    <p:sldId id="379" r:id="rId30"/>
    <p:sldId id="316" r:id="rId31"/>
    <p:sldId id="352" r:id="rId32"/>
    <p:sldId id="317" r:id="rId33"/>
    <p:sldId id="319" r:id="rId34"/>
    <p:sldId id="334" r:id="rId35"/>
    <p:sldId id="474" r:id="rId36"/>
    <p:sldId id="449" r:id="rId37"/>
    <p:sldId id="451" r:id="rId38"/>
    <p:sldId id="452" r:id="rId39"/>
    <p:sldId id="453" r:id="rId40"/>
    <p:sldId id="456" r:id="rId41"/>
    <p:sldId id="458" r:id="rId42"/>
    <p:sldId id="460" r:id="rId43"/>
    <p:sldId id="477" r:id="rId44"/>
    <p:sldId id="546" r:id="rId45"/>
    <p:sldId id="429" r:id="rId46"/>
    <p:sldId id="430" r:id="rId47"/>
    <p:sldId id="398" r:id="rId48"/>
    <p:sldId id="473" r:id="rId49"/>
    <p:sldId id="526" r:id="rId50"/>
    <p:sldId id="481" r:id="rId51"/>
    <p:sldId id="525" r:id="rId52"/>
    <p:sldId id="527" r:id="rId53"/>
    <p:sldId id="492" r:id="rId54"/>
    <p:sldId id="495" r:id="rId55"/>
    <p:sldId id="502" r:id="rId56"/>
    <p:sldId id="528" r:id="rId57"/>
    <p:sldId id="497" r:id="rId58"/>
    <p:sldId id="506" r:id="rId59"/>
    <p:sldId id="511" r:id="rId60"/>
    <p:sldId id="521" r:id="rId61"/>
    <p:sldId id="543" r:id="rId62"/>
    <p:sldId id="544" r:id="rId63"/>
    <p:sldId id="545" r:id="rId64"/>
    <p:sldId id="395" r:id="rId65"/>
    <p:sldId id="380" r:id="rId66"/>
    <p:sldId id="396" r:id="rId67"/>
    <p:sldId id="384" r:id="rId68"/>
    <p:sldId id="539" r:id="rId69"/>
    <p:sldId id="538" r:id="rId7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CC99"/>
    <a:srgbClr val="FDCBD2"/>
    <a:srgbClr val="FF9999"/>
    <a:srgbClr val="FFCCFF"/>
    <a:srgbClr val="F86479"/>
    <a:srgbClr val="C309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B361F-F0D4-B44B-945D-451619520AF4}"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GB"/>
        </a:p>
      </dgm:t>
    </dgm:pt>
    <dgm:pt modelId="{E8A1A7C7-956A-2A42-9AC6-70333624AF77}">
      <dgm:prSet phldrT="[Text]" custT="1"/>
      <dgm:spPr/>
      <dgm:t>
        <a:bodyPr/>
        <a:lstStyle/>
        <a:p>
          <a:r>
            <a:rPr lang="en-GB" sz="1200" b="0" dirty="0" smtClean="0"/>
            <a:t>Haematopoietic stem cell</a:t>
          </a:r>
          <a:endParaRPr lang="en-GB" sz="1200" b="0" dirty="0"/>
        </a:p>
      </dgm:t>
    </dgm:pt>
    <dgm:pt modelId="{DB49AD52-3E77-874F-97EF-6EDA3863FA76}" type="parTrans" cxnId="{6BE5744A-E3E3-B345-AAEA-80276DCCFA83}">
      <dgm:prSet/>
      <dgm:spPr/>
      <dgm:t>
        <a:bodyPr/>
        <a:lstStyle/>
        <a:p>
          <a:endParaRPr lang="en-GB" sz="1200" b="0"/>
        </a:p>
      </dgm:t>
    </dgm:pt>
    <dgm:pt modelId="{18578202-74E7-464F-ABFA-54E8B450111A}" type="sibTrans" cxnId="{6BE5744A-E3E3-B345-AAEA-80276DCCFA83}">
      <dgm:prSet/>
      <dgm:spPr/>
      <dgm:t>
        <a:bodyPr/>
        <a:lstStyle/>
        <a:p>
          <a:endParaRPr lang="en-GB" sz="1200" b="0"/>
        </a:p>
      </dgm:t>
    </dgm:pt>
    <dgm:pt modelId="{2EB0FF99-8A0F-8142-964B-35CE5CC66493}">
      <dgm:prSet phldrT="[Text]" custT="1"/>
      <dgm:spPr/>
      <dgm:t>
        <a:bodyPr/>
        <a:lstStyle/>
        <a:p>
          <a:r>
            <a:rPr lang="en-GB" sz="1200" b="0" dirty="0" smtClean="0"/>
            <a:t>Common myeloid progenitor</a:t>
          </a:r>
          <a:endParaRPr lang="en-GB" sz="1200" b="0" dirty="0"/>
        </a:p>
      </dgm:t>
    </dgm:pt>
    <dgm:pt modelId="{6FE53CAF-4DA9-D14C-9424-50F667189782}" type="parTrans" cxnId="{83E14560-94C4-6645-A81B-9240A18F46F8}">
      <dgm:prSet/>
      <dgm:spPr/>
      <dgm:t>
        <a:bodyPr/>
        <a:lstStyle/>
        <a:p>
          <a:endParaRPr lang="en-GB" sz="1200" b="0"/>
        </a:p>
      </dgm:t>
    </dgm:pt>
    <dgm:pt modelId="{69BA8008-D781-1042-B621-15F2B09CC08C}" type="sibTrans" cxnId="{83E14560-94C4-6645-A81B-9240A18F46F8}">
      <dgm:prSet/>
      <dgm:spPr/>
      <dgm:t>
        <a:bodyPr/>
        <a:lstStyle/>
        <a:p>
          <a:endParaRPr lang="en-GB" sz="1200" b="0"/>
        </a:p>
      </dgm:t>
    </dgm:pt>
    <dgm:pt modelId="{459635D6-C710-D145-8B03-C0E2F0C9B5A2}">
      <dgm:prSet phldrT="[Text]" custT="1"/>
      <dgm:spPr/>
      <dgm:t>
        <a:bodyPr/>
        <a:lstStyle/>
        <a:p>
          <a:r>
            <a:rPr lang="en-GB" sz="1200" b="0" dirty="0" smtClean="0"/>
            <a:t>Megakaryocyte</a:t>
          </a:r>
          <a:endParaRPr lang="en-GB" sz="1200" b="0" dirty="0"/>
        </a:p>
      </dgm:t>
    </dgm:pt>
    <dgm:pt modelId="{5B9529C6-093A-7E4A-8701-BBEEE801A527}" type="parTrans" cxnId="{D52AC881-D073-5445-80B1-1292C6EC7DDF}">
      <dgm:prSet/>
      <dgm:spPr/>
      <dgm:t>
        <a:bodyPr/>
        <a:lstStyle/>
        <a:p>
          <a:endParaRPr lang="en-GB" sz="1200" b="0"/>
        </a:p>
      </dgm:t>
    </dgm:pt>
    <dgm:pt modelId="{E769B15E-DD14-C244-8A74-B34DA3DB37B6}" type="sibTrans" cxnId="{D52AC881-D073-5445-80B1-1292C6EC7DDF}">
      <dgm:prSet/>
      <dgm:spPr/>
      <dgm:t>
        <a:bodyPr/>
        <a:lstStyle/>
        <a:p>
          <a:endParaRPr lang="en-GB" sz="1200" b="0"/>
        </a:p>
      </dgm:t>
    </dgm:pt>
    <dgm:pt modelId="{3BF75479-E8FF-7845-8992-BA2D2D1C7CC4}">
      <dgm:prSet phldrT="[Text]" custT="1"/>
      <dgm:spPr/>
      <dgm:t>
        <a:bodyPr/>
        <a:lstStyle/>
        <a:p>
          <a:r>
            <a:rPr lang="en-GB" sz="1200" b="0" dirty="0" smtClean="0"/>
            <a:t>Erythrocyte</a:t>
          </a:r>
          <a:endParaRPr lang="en-GB" sz="1200" b="0" dirty="0"/>
        </a:p>
      </dgm:t>
    </dgm:pt>
    <dgm:pt modelId="{3006319B-2249-C04C-B7A8-14F9D837D4EB}" type="parTrans" cxnId="{F34A8765-325C-1440-96FE-C9CCE7D06965}">
      <dgm:prSet/>
      <dgm:spPr/>
      <dgm:t>
        <a:bodyPr/>
        <a:lstStyle/>
        <a:p>
          <a:endParaRPr lang="en-GB" sz="1200" b="0"/>
        </a:p>
      </dgm:t>
    </dgm:pt>
    <dgm:pt modelId="{9031A172-A3D5-2441-A2A8-7CE41378626E}" type="sibTrans" cxnId="{F34A8765-325C-1440-96FE-C9CCE7D06965}">
      <dgm:prSet/>
      <dgm:spPr/>
      <dgm:t>
        <a:bodyPr/>
        <a:lstStyle/>
        <a:p>
          <a:endParaRPr lang="en-GB" sz="1200" b="0"/>
        </a:p>
      </dgm:t>
    </dgm:pt>
    <dgm:pt modelId="{9504283C-BD37-B648-A908-4A235024DDD0}">
      <dgm:prSet phldrT="[Text]" custT="1"/>
      <dgm:spPr/>
      <dgm:t>
        <a:bodyPr/>
        <a:lstStyle/>
        <a:p>
          <a:r>
            <a:rPr lang="en-GB" sz="1200" b="0" dirty="0" smtClean="0"/>
            <a:t>Multi-lymphoid progenitor</a:t>
          </a:r>
          <a:endParaRPr lang="en-GB" sz="1200" b="0" dirty="0"/>
        </a:p>
      </dgm:t>
    </dgm:pt>
    <dgm:pt modelId="{0E5C4A93-ABF4-7943-AC9D-A5F887311AB2}" type="parTrans" cxnId="{5487B0B1-57CC-A14D-ADB3-2E45035D9977}">
      <dgm:prSet/>
      <dgm:spPr/>
      <dgm:t>
        <a:bodyPr/>
        <a:lstStyle/>
        <a:p>
          <a:endParaRPr lang="en-GB" sz="1200" b="0"/>
        </a:p>
      </dgm:t>
    </dgm:pt>
    <dgm:pt modelId="{238D5788-6E43-6F4B-B5EE-4ADA4A05330B}" type="sibTrans" cxnId="{5487B0B1-57CC-A14D-ADB3-2E45035D9977}">
      <dgm:prSet/>
      <dgm:spPr/>
      <dgm:t>
        <a:bodyPr/>
        <a:lstStyle/>
        <a:p>
          <a:endParaRPr lang="en-GB" sz="1200" b="0"/>
        </a:p>
      </dgm:t>
    </dgm:pt>
    <dgm:pt modelId="{52F52047-A9F1-7146-8C41-6B30F91B8C16}">
      <dgm:prSet phldrT="[Text]" custT="1"/>
      <dgm:spPr/>
      <dgm:t>
        <a:bodyPr/>
        <a:lstStyle/>
        <a:p>
          <a:r>
            <a:rPr lang="en-GB" sz="1200" b="0" dirty="0" smtClean="0"/>
            <a:t>NK cells</a:t>
          </a:r>
          <a:endParaRPr lang="en-GB" sz="1200" b="0" dirty="0"/>
        </a:p>
      </dgm:t>
    </dgm:pt>
    <dgm:pt modelId="{88BDCC2D-D01E-B546-9476-642F9E7263F8}" type="parTrans" cxnId="{BBE70FA0-C06D-2D43-A1D0-2EEEB7C71A09}">
      <dgm:prSet/>
      <dgm:spPr/>
      <dgm:t>
        <a:bodyPr/>
        <a:lstStyle/>
        <a:p>
          <a:endParaRPr lang="en-GB" sz="1200" b="0"/>
        </a:p>
      </dgm:t>
    </dgm:pt>
    <dgm:pt modelId="{A91B258E-DF05-4541-872C-825A5FD64135}" type="sibTrans" cxnId="{BBE70FA0-C06D-2D43-A1D0-2EEEB7C71A09}">
      <dgm:prSet/>
      <dgm:spPr/>
      <dgm:t>
        <a:bodyPr/>
        <a:lstStyle/>
        <a:p>
          <a:endParaRPr lang="en-GB" sz="1200" b="0"/>
        </a:p>
      </dgm:t>
    </dgm:pt>
    <dgm:pt modelId="{8668962C-AEBE-4D49-8FC3-5929CDDCA2DD}">
      <dgm:prSet phldrT="[Text]" custT="1"/>
      <dgm:spPr/>
      <dgm:t>
        <a:bodyPr/>
        <a:lstStyle/>
        <a:p>
          <a:r>
            <a:rPr lang="en-GB" sz="1200" b="0" dirty="0" smtClean="0"/>
            <a:t>T cells</a:t>
          </a:r>
          <a:endParaRPr lang="en-GB" sz="1200" b="0" dirty="0"/>
        </a:p>
      </dgm:t>
    </dgm:pt>
    <dgm:pt modelId="{082E45E9-01D3-E04E-8CC3-25E8FD9E2E81}" type="parTrans" cxnId="{216AFAF8-87C0-8E44-85BC-F5C4EDA33B31}">
      <dgm:prSet/>
      <dgm:spPr/>
      <dgm:t>
        <a:bodyPr/>
        <a:lstStyle/>
        <a:p>
          <a:endParaRPr lang="en-GB" sz="1200" b="0"/>
        </a:p>
      </dgm:t>
    </dgm:pt>
    <dgm:pt modelId="{A732E325-A0A7-3949-A9D6-0D695EC3CB66}" type="sibTrans" cxnId="{216AFAF8-87C0-8E44-85BC-F5C4EDA33B31}">
      <dgm:prSet/>
      <dgm:spPr/>
      <dgm:t>
        <a:bodyPr/>
        <a:lstStyle/>
        <a:p>
          <a:endParaRPr lang="en-GB" sz="1200" b="0"/>
        </a:p>
      </dgm:t>
    </dgm:pt>
    <dgm:pt modelId="{476A6D7A-6068-8E49-8044-38A20DA25846}">
      <dgm:prSet phldrT="[Text]" custT="1"/>
      <dgm:spPr/>
      <dgm:t>
        <a:bodyPr/>
        <a:lstStyle/>
        <a:p>
          <a:r>
            <a:rPr lang="en-GB" sz="1200" b="0" dirty="0" smtClean="0"/>
            <a:t>Granulocyte-monocyte</a:t>
          </a:r>
          <a:endParaRPr lang="en-GB" sz="1200" b="0" dirty="0"/>
        </a:p>
      </dgm:t>
    </dgm:pt>
    <dgm:pt modelId="{192E4581-CB5A-DA41-9111-923C1C7FAEEB}" type="parTrans" cxnId="{85D21C7A-661C-1A4B-A5D5-5B715987D7DF}">
      <dgm:prSet/>
      <dgm:spPr/>
      <dgm:t>
        <a:bodyPr/>
        <a:lstStyle/>
        <a:p>
          <a:endParaRPr lang="en-GB" sz="1200" b="0"/>
        </a:p>
      </dgm:t>
    </dgm:pt>
    <dgm:pt modelId="{6C18D836-ECE2-5440-9906-5E9AE1651960}" type="sibTrans" cxnId="{85D21C7A-661C-1A4B-A5D5-5B715987D7DF}">
      <dgm:prSet/>
      <dgm:spPr/>
      <dgm:t>
        <a:bodyPr/>
        <a:lstStyle/>
        <a:p>
          <a:endParaRPr lang="en-GB" sz="1200" b="0"/>
        </a:p>
      </dgm:t>
    </dgm:pt>
    <dgm:pt modelId="{3FFF89C8-94C9-DB46-B052-FB7DF1A28C0C}">
      <dgm:prSet phldrT="[Text]" custT="1"/>
      <dgm:spPr/>
      <dgm:t>
        <a:bodyPr/>
        <a:lstStyle/>
        <a:p>
          <a:r>
            <a:rPr lang="en-GB" sz="1200" b="0" dirty="0" smtClean="0"/>
            <a:t>B cells</a:t>
          </a:r>
          <a:endParaRPr lang="en-GB" sz="1200" b="0" dirty="0"/>
        </a:p>
      </dgm:t>
    </dgm:pt>
    <dgm:pt modelId="{F35CF62D-54F9-7D41-892E-60E2D909BC6B}" type="parTrans" cxnId="{BCC3371E-F28A-7040-944C-9523FF263B77}">
      <dgm:prSet/>
      <dgm:spPr/>
      <dgm:t>
        <a:bodyPr/>
        <a:lstStyle/>
        <a:p>
          <a:endParaRPr lang="en-GB" sz="1200" b="0"/>
        </a:p>
      </dgm:t>
    </dgm:pt>
    <dgm:pt modelId="{9913679B-1DBE-D64A-9468-29EEE97F4A28}" type="sibTrans" cxnId="{BCC3371E-F28A-7040-944C-9523FF263B77}">
      <dgm:prSet/>
      <dgm:spPr/>
      <dgm:t>
        <a:bodyPr/>
        <a:lstStyle/>
        <a:p>
          <a:endParaRPr lang="en-GB" sz="1200" b="0"/>
        </a:p>
      </dgm:t>
    </dgm:pt>
    <dgm:pt modelId="{36E0E7E5-11B4-4F4A-B06D-99395E3E20AD}">
      <dgm:prSet phldrT="[Text]" custT="1"/>
      <dgm:spPr/>
      <dgm:t>
        <a:bodyPr/>
        <a:lstStyle/>
        <a:p>
          <a:r>
            <a:rPr lang="en-GB" sz="1200" b="0" dirty="0" smtClean="0"/>
            <a:t>Multi-potent progenitors</a:t>
          </a:r>
          <a:endParaRPr lang="en-GB" sz="1200" b="0" dirty="0"/>
        </a:p>
      </dgm:t>
    </dgm:pt>
    <dgm:pt modelId="{2152B4DE-E54D-284A-93A4-89062A2EA477}" type="parTrans" cxnId="{D1F46A4F-337E-0547-B87D-7264A82E414E}">
      <dgm:prSet/>
      <dgm:spPr/>
      <dgm:t>
        <a:bodyPr/>
        <a:lstStyle/>
        <a:p>
          <a:endParaRPr lang="en-GB" sz="1200" b="0"/>
        </a:p>
      </dgm:t>
    </dgm:pt>
    <dgm:pt modelId="{4397A586-7ACF-3845-BC3C-475BDD8FE5D1}" type="sibTrans" cxnId="{D1F46A4F-337E-0547-B87D-7264A82E414E}">
      <dgm:prSet/>
      <dgm:spPr/>
      <dgm:t>
        <a:bodyPr/>
        <a:lstStyle/>
        <a:p>
          <a:endParaRPr lang="en-GB" sz="1200" b="0"/>
        </a:p>
      </dgm:t>
    </dgm:pt>
    <dgm:pt modelId="{F5F68011-E01C-C048-87C0-F5FE901E2D98}" type="pres">
      <dgm:prSet presAssocID="{BE9B361F-F0D4-B44B-945D-451619520AF4}" presName="hierChild1" presStyleCnt="0">
        <dgm:presLayoutVars>
          <dgm:chPref val="1"/>
          <dgm:dir/>
          <dgm:animOne val="branch"/>
          <dgm:animLvl val="lvl"/>
          <dgm:resizeHandles/>
        </dgm:presLayoutVars>
      </dgm:prSet>
      <dgm:spPr/>
      <dgm:t>
        <a:bodyPr/>
        <a:lstStyle/>
        <a:p>
          <a:endParaRPr lang="en-GB"/>
        </a:p>
      </dgm:t>
    </dgm:pt>
    <dgm:pt modelId="{4372C5B9-36E1-B747-B680-65796B87C1E0}" type="pres">
      <dgm:prSet presAssocID="{E8A1A7C7-956A-2A42-9AC6-70333624AF77}" presName="hierRoot1" presStyleCnt="0"/>
      <dgm:spPr/>
    </dgm:pt>
    <dgm:pt modelId="{077AD002-C1F8-A548-8EF3-E49C4943EF4A}" type="pres">
      <dgm:prSet presAssocID="{E8A1A7C7-956A-2A42-9AC6-70333624AF77}" presName="composite" presStyleCnt="0"/>
      <dgm:spPr/>
    </dgm:pt>
    <dgm:pt modelId="{B37A1A06-A7F7-F347-A723-0BA8D6DC3D8C}" type="pres">
      <dgm:prSet presAssocID="{E8A1A7C7-956A-2A42-9AC6-70333624AF77}" presName="image" presStyleLbl="node0" presStyleIdx="0" presStyleCnt="1"/>
      <dgm:spPr/>
    </dgm:pt>
    <dgm:pt modelId="{6E73AB3E-D7D2-6649-AE3D-ED49169146C6}" type="pres">
      <dgm:prSet presAssocID="{E8A1A7C7-956A-2A42-9AC6-70333624AF77}" presName="text" presStyleLbl="revTx" presStyleIdx="0" presStyleCnt="10">
        <dgm:presLayoutVars>
          <dgm:chPref val="3"/>
        </dgm:presLayoutVars>
      </dgm:prSet>
      <dgm:spPr/>
      <dgm:t>
        <a:bodyPr/>
        <a:lstStyle/>
        <a:p>
          <a:endParaRPr lang="en-GB"/>
        </a:p>
      </dgm:t>
    </dgm:pt>
    <dgm:pt modelId="{F6C0A1D2-8455-2545-8C90-C772C2F457A3}" type="pres">
      <dgm:prSet presAssocID="{E8A1A7C7-956A-2A42-9AC6-70333624AF77}" presName="hierChild2" presStyleCnt="0"/>
      <dgm:spPr/>
    </dgm:pt>
    <dgm:pt modelId="{CE4E1837-BEC4-DC46-AFCD-1DD3804B7268}" type="pres">
      <dgm:prSet presAssocID="{2152B4DE-E54D-284A-93A4-89062A2EA477}" presName="Name10" presStyleLbl="parChTrans1D2" presStyleIdx="0" presStyleCnt="1"/>
      <dgm:spPr/>
      <dgm:t>
        <a:bodyPr/>
        <a:lstStyle/>
        <a:p>
          <a:endParaRPr lang="en-GB"/>
        </a:p>
      </dgm:t>
    </dgm:pt>
    <dgm:pt modelId="{F92458B9-B100-FE41-86DB-6B9EA1880CA6}" type="pres">
      <dgm:prSet presAssocID="{36E0E7E5-11B4-4F4A-B06D-99395E3E20AD}" presName="hierRoot2" presStyleCnt="0"/>
      <dgm:spPr/>
    </dgm:pt>
    <dgm:pt modelId="{628664DA-7280-BE44-84A7-D6656BDEAAC5}" type="pres">
      <dgm:prSet presAssocID="{36E0E7E5-11B4-4F4A-B06D-99395E3E20AD}" presName="composite2" presStyleCnt="0"/>
      <dgm:spPr/>
    </dgm:pt>
    <dgm:pt modelId="{4D6990E2-43FE-9349-9478-2A0CF4FA0D88}" type="pres">
      <dgm:prSet presAssocID="{36E0E7E5-11B4-4F4A-B06D-99395E3E20AD}" presName="image2" presStyleLbl="node2" presStyleIdx="0" presStyleCnt="1"/>
      <dgm:spPr/>
    </dgm:pt>
    <dgm:pt modelId="{29B90292-7354-FA4C-BCD0-A4D432F01CC2}" type="pres">
      <dgm:prSet presAssocID="{36E0E7E5-11B4-4F4A-B06D-99395E3E20AD}" presName="text2" presStyleLbl="revTx" presStyleIdx="1" presStyleCnt="10">
        <dgm:presLayoutVars>
          <dgm:chPref val="3"/>
        </dgm:presLayoutVars>
      </dgm:prSet>
      <dgm:spPr/>
      <dgm:t>
        <a:bodyPr/>
        <a:lstStyle/>
        <a:p>
          <a:endParaRPr lang="en-GB"/>
        </a:p>
      </dgm:t>
    </dgm:pt>
    <dgm:pt modelId="{2D25DE01-BE5F-CA41-8798-CCB8CE5B5115}" type="pres">
      <dgm:prSet presAssocID="{36E0E7E5-11B4-4F4A-B06D-99395E3E20AD}" presName="hierChild3" presStyleCnt="0"/>
      <dgm:spPr/>
    </dgm:pt>
    <dgm:pt modelId="{CFB93E73-50CE-C345-9757-9CFA8106C984}" type="pres">
      <dgm:prSet presAssocID="{6FE53CAF-4DA9-D14C-9424-50F667189782}" presName="Name17" presStyleLbl="parChTrans1D3" presStyleIdx="0" presStyleCnt="2"/>
      <dgm:spPr/>
      <dgm:t>
        <a:bodyPr/>
        <a:lstStyle/>
        <a:p>
          <a:endParaRPr lang="en-GB"/>
        </a:p>
      </dgm:t>
    </dgm:pt>
    <dgm:pt modelId="{9C71303A-54DF-384A-B1D4-C81069EC3655}" type="pres">
      <dgm:prSet presAssocID="{2EB0FF99-8A0F-8142-964B-35CE5CC66493}" presName="hierRoot3" presStyleCnt="0"/>
      <dgm:spPr/>
    </dgm:pt>
    <dgm:pt modelId="{AC319EA2-BB76-5D47-81FE-68B3F777B985}" type="pres">
      <dgm:prSet presAssocID="{2EB0FF99-8A0F-8142-964B-35CE5CC66493}" presName="composite3" presStyleCnt="0"/>
      <dgm:spPr/>
    </dgm:pt>
    <dgm:pt modelId="{6CFFF46C-F88D-D545-910B-FBC716D92DE9}" type="pres">
      <dgm:prSet presAssocID="{2EB0FF99-8A0F-8142-964B-35CE5CC66493}" presName="image3" presStyleLbl="node3" presStyleIdx="0" presStyleCnt="2"/>
      <dgm:spPr/>
    </dgm:pt>
    <dgm:pt modelId="{77B39FDB-BC04-F240-B5BC-E2E6C6A82A7F}" type="pres">
      <dgm:prSet presAssocID="{2EB0FF99-8A0F-8142-964B-35CE5CC66493}" presName="text3" presStyleLbl="revTx" presStyleIdx="2" presStyleCnt="10">
        <dgm:presLayoutVars>
          <dgm:chPref val="3"/>
        </dgm:presLayoutVars>
      </dgm:prSet>
      <dgm:spPr/>
      <dgm:t>
        <a:bodyPr/>
        <a:lstStyle/>
        <a:p>
          <a:endParaRPr lang="en-GB"/>
        </a:p>
      </dgm:t>
    </dgm:pt>
    <dgm:pt modelId="{C49F392F-956E-3845-8926-FF564BA8E1A7}" type="pres">
      <dgm:prSet presAssocID="{2EB0FF99-8A0F-8142-964B-35CE5CC66493}" presName="hierChild4" presStyleCnt="0"/>
      <dgm:spPr/>
    </dgm:pt>
    <dgm:pt modelId="{E43332E0-380E-6C4F-A022-9C060EAA84D7}" type="pres">
      <dgm:prSet presAssocID="{5B9529C6-093A-7E4A-8701-BBEEE801A527}" presName="Name23" presStyleLbl="parChTrans1D4" presStyleIdx="0" presStyleCnt="6"/>
      <dgm:spPr/>
      <dgm:t>
        <a:bodyPr/>
        <a:lstStyle/>
        <a:p>
          <a:endParaRPr lang="en-GB"/>
        </a:p>
      </dgm:t>
    </dgm:pt>
    <dgm:pt modelId="{C731F8AC-5080-694C-A70C-F9DF26225349}" type="pres">
      <dgm:prSet presAssocID="{459635D6-C710-D145-8B03-C0E2F0C9B5A2}" presName="hierRoot4" presStyleCnt="0"/>
      <dgm:spPr/>
    </dgm:pt>
    <dgm:pt modelId="{343C0778-CE23-6248-A5F4-C4715FC8E4A5}" type="pres">
      <dgm:prSet presAssocID="{459635D6-C710-D145-8B03-C0E2F0C9B5A2}" presName="composite4" presStyleCnt="0"/>
      <dgm:spPr/>
    </dgm:pt>
    <dgm:pt modelId="{5E7579DA-AAFC-3740-B4CE-CF20AB9CF397}" type="pres">
      <dgm:prSet presAssocID="{459635D6-C710-D145-8B03-C0E2F0C9B5A2}" presName="image4" presStyleLbl="node4" presStyleIdx="0" presStyleCnt="6"/>
      <dgm:spPr/>
    </dgm:pt>
    <dgm:pt modelId="{359377B8-017E-FC41-A058-8EC6527A29ED}" type="pres">
      <dgm:prSet presAssocID="{459635D6-C710-D145-8B03-C0E2F0C9B5A2}" presName="text4" presStyleLbl="revTx" presStyleIdx="3" presStyleCnt="10">
        <dgm:presLayoutVars>
          <dgm:chPref val="3"/>
        </dgm:presLayoutVars>
      </dgm:prSet>
      <dgm:spPr/>
      <dgm:t>
        <a:bodyPr/>
        <a:lstStyle/>
        <a:p>
          <a:endParaRPr lang="en-GB"/>
        </a:p>
      </dgm:t>
    </dgm:pt>
    <dgm:pt modelId="{C8C17861-200B-D24E-8710-12EF95CDE9A4}" type="pres">
      <dgm:prSet presAssocID="{459635D6-C710-D145-8B03-C0E2F0C9B5A2}" presName="hierChild5" presStyleCnt="0"/>
      <dgm:spPr/>
    </dgm:pt>
    <dgm:pt modelId="{D42194F6-A519-2A4F-9492-0191F3D13F89}" type="pres">
      <dgm:prSet presAssocID="{3006319B-2249-C04C-B7A8-14F9D837D4EB}" presName="Name23" presStyleLbl="parChTrans1D4" presStyleIdx="1" presStyleCnt="6"/>
      <dgm:spPr/>
      <dgm:t>
        <a:bodyPr/>
        <a:lstStyle/>
        <a:p>
          <a:endParaRPr lang="en-GB"/>
        </a:p>
      </dgm:t>
    </dgm:pt>
    <dgm:pt modelId="{609EB3FA-CA8B-9F45-9902-E27422203AEF}" type="pres">
      <dgm:prSet presAssocID="{3BF75479-E8FF-7845-8992-BA2D2D1C7CC4}" presName="hierRoot4" presStyleCnt="0"/>
      <dgm:spPr/>
    </dgm:pt>
    <dgm:pt modelId="{E8FFDBEE-BC12-D24A-95F7-0C4BB5EED44B}" type="pres">
      <dgm:prSet presAssocID="{3BF75479-E8FF-7845-8992-BA2D2D1C7CC4}" presName="composite4" presStyleCnt="0"/>
      <dgm:spPr/>
    </dgm:pt>
    <dgm:pt modelId="{DDF85B81-F68F-904E-AE10-C3B5074C59F3}" type="pres">
      <dgm:prSet presAssocID="{3BF75479-E8FF-7845-8992-BA2D2D1C7CC4}" presName="image4" presStyleLbl="node4" presStyleIdx="1" presStyleCnt="6"/>
      <dgm:spPr/>
    </dgm:pt>
    <dgm:pt modelId="{FF632A60-8FB2-EC4A-AF41-7AFFCA6FEE91}" type="pres">
      <dgm:prSet presAssocID="{3BF75479-E8FF-7845-8992-BA2D2D1C7CC4}" presName="text4" presStyleLbl="revTx" presStyleIdx="4" presStyleCnt="10">
        <dgm:presLayoutVars>
          <dgm:chPref val="3"/>
        </dgm:presLayoutVars>
      </dgm:prSet>
      <dgm:spPr/>
      <dgm:t>
        <a:bodyPr/>
        <a:lstStyle/>
        <a:p>
          <a:endParaRPr lang="en-GB"/>
        </a:p>
      </dgm:t>
    </dgm:pt>
    <dgm:pt modelId="{5D20B6AC-EB70-C247-A004-1D19D73F5537}" type="pres">
      <dgm:prSet presAssocID="{3BF75479-E8FF-7845-8992-BA2D2D1C7CC4}" presName="hierChild5" presStyleCnt="0"/>
      <dgm:spPr/>
    </dgm:pt>
    <dgm:pt modelId="{DA866AD1-55F8-1B4C-BC85-7D85D87BE3B5}" type="pres">
      <dgm:prSet presAssocID="{192E4581-CB5A-DA41-9111-923C1C7FAEEB}" presName="Name23" presStyleLbl="parChTrans1D4" presStyleIdx="2" presStyleCnt="6"/>
      <dgm:spPr/>
      <dgm:t>
        <a:bodyPr/>
        <a:lstStyle/>
        <a:p>
          <a:endParaRPr lang="en-GB"/>
        </a:p>
      </dgm:t>
    </dgm:pt>
    <dgm:pt modelId="{610C9443-608F-024A-A941-DBD86E10EE96}" type="pres">
      <dgm:prSet presAssocID="{476A6D7A-6068-8E49-8044-38A20DA25846}" presName="hierRoot4" presStyleCnt="0"/>
      <dgm:spPr/>
    </dgm:pt>
    <dgm:pt modelId="{EB6BDA48-120C-5C4F-82BD-E686C52E3003}" type="pres">
      <dgm:prSet presAssocID="{476A6D7A-6068-8E49-8044-38A20DA25846}" presName="composite4" presStyleCnt="0"/>
      <dgm:spPr/>
    </dgm:pt>
    <dgm:pt modelId="{4BF0DBA3-A2D5-A143-9843-4302A27422F9}" type="pres">
      <dgm:prSet presAssocID="{476A6D7A-6068-8E49-8044-38A20DA25846}" presName="image4" presStyleLbl="node4" presStyleIdx="2" presStyleCnt="6"/>
      <dgm:spPr/>
    </dgm:pt>
    <dgm:pt modelId="{E4269BF0-5751-B34C-A2D3-F53A0C0130B7}" type="pres">
      <dgm:prSet presAssocID="{476A6D7A-6068-8E49-8044-38A20DA25846}" presName="text4" presStyleLbl="revTx" presStyleIdx="5" presStyleCnt="10">
        <dgm:presLayoutVars>
          <dgm:chPref val="3"/>
        </dgm:presLayoutVars>
      </dgm:prSet>
      <dgm:spPr/>
      <dgm:t>
        <a:bodyPr/>
        <a:lstStyle/>
        <a:p>
          <a:endParaRPr lang="en-GB"/>
        </a:p>
      </dgm:t>
    </dgm:pt>
    <dgm:pt modelId="{59D87B28-AF39-B546-B50C-2FAECE3AAADD}" type="pres">
      <dgm:prSet presAssocID="{476A6D7A-6068-8E49-8044-38A20DA25846}" presName="hierChild5" presStyleCnt="0"/>
      <dgm:spPr/>
    </dgm:pt>
    <dgm:pt modelId="{F16FB076-4F80-974D-A912-E3C4FDAC84DD}" type="pres">
      <dgm:prSet presAssocID="{0E5C4A93-ABF4-7943-AC9D-A5F887311AB2}" presName="Name17" presStyleLbl="parChTrans1D3" presStyleIdx="1" presStyleCnt="2"/>
      <dgm:spPr/>
      <dgm:t>
        <a:bodyPr/>
        <a:lstStyle/>
        <a:p>
          <a:endParaRPr lang="en-GB"/>
        </a:p>
      </dgm:t>
    </dgm:pt>
    <dgm:pt modelId="{C8AB0C84-0C5B-5E44-A7C7-6BA57BFA24A0}" type="pres">
      <dgm:prSet presAssocID="{9504283C-BD37-B648-A908-4A235024DDD0}" presName="hierRoot3" presStyleCnt="0"/>
      <dgm:spPr/>
    </dgm:pt>
    <dgm:pt modelId="{3403652D-6A9B-E34F-830F-A4855ED45FD7}" type="pres">
      <dgm:prSet presAssocID="{9504283C-BD37-B648-A908-4A235024DDD0}" presName="composite3" presStyleCnt="0"/>
      <dgm:spPr/>
    </dgm:pt>
    <dgm:pt modelId="{1AE129B1-D09A-A04A-82BF-78D7B07D9986}" type="pres">
      <dgm:prSet presAssocID="{9504283C-BD37-B648-A908-4A235024DDD0}" presName="image3" presStyleLbl="node3" presStyleIdx="1" presStyleCnt="2"/>
      <dgm:spPr/>
    </dgm:pt>
    <dgm:pt modelId="{EBD06948-B221-9C47-8128-C12E20B80436}" type="pres">
      <dgm:prSet presAssocID="{9504283C-BD37-B648-A908-4A235024DDD0}" presName="text3" presStyleLbl="revTx" presStyleIdx="6" presStyleCnt="10">
        <dgm:presLayoutVars>
          <dgm:chPref val="3"/>
        </dgm:presLayoutVars>
      </dgm:prSet>
      <dgm:spPr/>
      <dgm:t>
        <a:bodyPr/>
        <a:lstStyle/>
        <a:p>
          <a:endParaRPr lang="en-GB"/>
        </a:p>
      </dgm:t>
    </dgm:pt>
    <dgm:pt modelId="{C10A08CA-5AB4-DC40-841A-9143ACD1DFB4}" type="pres">
      <dgm:prSet presAssocID="{9504283C-BD37-B648-A908-4A235024DDD0}" presName="hierChild4" presStyleCnt="0"/>
      <dgm:spPr/>
    </dgm:pt>
    <dgm:pt modelId="{5905961C-E544-4F45-B655-AC3AB8724150}" type="pres">
      <dgm:prSet presAssocID="{88BDCC2D-D01E-B546-9476-642F9E7263F8}" presName="Name23" presStyleLbl="parChTrans1D4" presStyleIdx="3" presStyleCnt="6"/>
      <dgm:spPr/>
      <dgm:t>
        <a:bodyPr/>
        <a:lstStyle/>
        <a:p>
          <a:endParaRPr lang="en-GB"/>
        </a:p>
      </dgm:t>
    </dgm:pt>
    <dgm:pt modelId="{30725601-B11D-8242-AC9E-B487E763F831}" type="pres">
      <dgm:prSet presAssocID="{52F52047-A9F1-7146-8C41-6B30F91B8C16}" presName="hierRoot4" presStyleCnt="0"/>
      <dgm:spPr/>
    </dgm:pt>
    <dgm:pt modelId="{5A5FCF4B-7753-FC4A-8D2F-A2DDBA02043D}" type="pres">
      <dgm:prSet presAssocID="{52F52047-A9F1-7146-8C41-6B30F91B8C16}" presName="composite4" presStyleCnt="0"/>
      <dgm:spPr/>
    </dgm:pt>
    <dgm:pt modelId="{68CE5DCB-A903-8D4D-914D-9B70EC2B127F}" type="pres">
      <dgm:prSet presAssocID="{52F52047-A9F1-7146-8C41-6B30F91B8C16}" presName="image4" presStyleLbl="node4" presStyleIdx="3" presStyleCnt="6"/>
      <dgm:spPr/>
    </dgm:pt>
    <dgm:pt modelId="{21417B4C-5681-3B41-B513-AF2F173234AF}" type="pres">
      <dgm:prSet presAssocID="{52F52047-A9F1-7146-8C41-6B30F91B8C16}" presName="text4" presStyleLbl="revTx" presStyleIdx="7" presStyleCnt="10">
        <dgm:presLayoutVars>
          <dgm:chPref val="3"/>
        </dgm:presLayoutVars>
      </dgm:prSet>
      <dgm:spPr/>
      <dgm:t>
        <a:bodyPr/>
        <a:lstStyle/>
        <a:p>
          <a:endParaRPr lang="en-GB"/>
        </a:p>
      </dgm:t>
    </dgm:pt>
    <dgm:pt modelId="{456E8A99-8207-794D-B213-BE7DABAE09BE}" type="pres">
      <dgm:prSet presAssocID="{52F52047-A9F1-7146-8C41-6B30F91B8C16}" presName="hierChild5" presStyleCnt="0"/>
      <dgm:spPr/>
    </dgm:pt>
    <dgm:pt modelId="{8E780535-B856-FF49-B250-201CEF996437}" type="pres">
      <dgm:prSet presAssocID="{F35CF62D-54F9-7D41-892E-60E2D909BC6B}" presName="Name23" presStyleLbl="parChTrans1D4" presStyleIdx="4" presStyleCnt="6"/>
      <dgm:spPr/>
      <dgm:t>
        <a:bodyPr/>
        <a:lstStyle/>
        <a:p>
          <a:endParaRPr lang="en-GB"/>
        </a:p>
      </dgm:t>
    </dgm:pt>
    <dgm:pt modelId="{07FCE33E-4863-7C4F-ADFB-81CE8719A9EE}" type="pres">
      <dgm:prSet presAssocID="{3FFF89C8-94C9-DB46-B052-FB7DF1A28C0C}" presName="hierRoot4" presStyleCnt="0"/>
      <dgm:spPr/>
    </dgm:pt>
    <dgm:pt modelId="{CBACFCF8-63F7-BA48-908C-6B80A6694750}" type="pres">
      <dgm:prSet presAssocID="{3FFF89C8-94C9-DB46-B052-FB7DF1A28C0C}" presName="composite4" presStyleCnt="0"/>
      <dgm:spPr/>
    </dgm:pt>
    <dgm:pt modelId="{4DD458F5-5F74-8049-95B8-0170D8F95DF4}" type="pres">
      <dgm:prSet presAssocID="{3FFF89C8-94C9-DB46-B052-FB7DF1A28C0C}" presName="image4" presStyleLbl="node4" presStyleIdx="4" presStyleCnt="6"/>
      <dgm:spPr/>
    </dgm:pt>
    <dgm:pt modelId="{BAF5520F-4626-B440-8EB3-D16F520822DD}" type="pres">
      <dgm:prSet presAssocID="{3FFF89C8-94C9-DB46-B052-FB7DF1A28C0C}" presName="text4" presStyleLbl="revTx" presStyleIdx="8" presStyleCnt="10">
        <dgm:presLayoutVars>
          <dgm:chPref val="3"/>
        </dgm:presLayoutVars>
      </dgm:prSet>
      <dgm:spPr/>
      <dgm:t>
        <a:bodyPr/>
        <a:lstStyle/>
        <a:p>
          <a:endParaRPr lang="en-GB"/>
        </a:p>
      </dgm:t>
    </dgm:pt>
    <dgm:pt modelId="{FECD09F5-A82F-7446-BD65-C26CC952AB6A}" type="pres">
      <dgm:prSet presAssocID="{3FFF89C8-94C9-DB46-B052-FB7DF1A28C0C}" presName="hierChild5" presStyleCnt="0"/>
      <dgm:spPr/>
    </dgm:pt>
    <dgm:pt modelId="{207DEC4F-E261-2E4C-997B-7EA0F56C1DC8}" type="pres">
      <dgm:prSet presAssocID="{082E45E9-01D3-E04E-8CC3-25E8FD9E2E81}" presName="Name23" presStyleLbl="parChTrans1D4" presStyleIdx="5" presStyleCnt="6"/>
      <dgm:spPr/>
      <dgm:t>
        <a:bodyPr/>
        <a:lstStyle/>
        <a:p>
          <a:endParaRPr lang="en-GB"/>
        </a:p>
      </dgm:t>
    </dgm:pt>
    <dgm:pt modelId="{F8C6D103-5C20-CC41-8094-7B4800D47B95}" type="pres">
      <dgm:prSet presAssocID="{8668962C-AEBE-4D49-8FC3-5929CDDCA2DD}" presName="hierRoot4" presStyleCnt="0"/>
      <dgm:spPr/>
    </dgm:pt>
    <dgm:pt modelId="{ECD75ABE-6A76-9C40-AF93-E447838CC4A7}" type="pres">
      <dgm:prSet presAssocID="{8668962C-AEBE-4D49-8FC3-5929CDDCA2DD}" presName="composite4" presStyleCnt="0"/>
      <dgm:spPr/>
    </dgm:pt>
    <dgm:pt modelId="{4C760FB9-638F-BF40-9A39-99144B148F64}" type="pres">
      <dgm:prSet presAssocID="{8668962C-AEBE-4D49-8FC3-5929CDDCA2DD}" presName="image4" presStyleLbl="node4" presStyleIdx="5" presStyleCnt="6"/>
      <dgm:spPr/>
    </dgm:pt>
    <dgm:pt modelId="{BCB55941-469C-E94F-A699-9A6E343CC9F2}" type="pres">
      <dgm:prSet presAssocID="{8668962C-AEBE-4D49-8FC3-5929CDDCA2DD}" presName="text4" presStyleLbl="revTx" presStyleIdx="9" presStyleCnt="10">
        <dgm:presLayoutVars>
          <dgm:chPref val="3"/>
        </dgm:presLayoutVars>
      </dgm:prSet>
      <dgm:spPr/>
      <dgm:t>
        <a:bodyPr/>
        <a:lstStyle/>
        <a:p>
          <a:endParaRPr lang="en-GB"/>
        </a:p>
      </dgm:t>
    </dgm:pt>
    <dgm:pt modelId="{E153C6C5-F38F-2F43-ACE2-E718816B0565}" type="pres">
      <dgm:prSet presAssocID="{8668962C-AEBE-4D49-8FC3-5929CDDCA2DD}" presName="hierChild5" presStyleCnt="0"/>
      <dgm:spPr/>
    </dgm:pt>
  </dgm:ptLst>
  <dgm:cxnLst>
    <dgm:cxn modelId="{A0EC9F78-A203-734C-B62B-1ED6391DE2DB}" type="presOf" srcId="{36E0E7E5-11B4-4F4A-B06D-99395E3E20AD}" destId="{29B90292-7354-FA4C-BCD0-A4D432F01CC2}" srcOrd="0" destOrd="0" presId="urn:microsoft.com/office/officeart/2009/layout/CirclePictureHierarchy"/>
    <dgm:cxn modelId="{E3E4BB3A-4AB2-6C4E-B6D6-193DC0DD3E32}" type="presOf" srcId="{52F52047-A9F1-7146-8C41-6B30F91B8C16}" destId="{21417B4C-5681-3B41-B513-AF2F173234AF}" srcOrd="0" destOrd="0" presId="urn:microsoft.com/office/officeart/2009/layout/CirclePictureHierarchy"/>
    <dgm:cxn modelId="{81DB2EA7-F1E7-A349-B834-E43D5446FF06}" type="presOf" srcId="{192E4581-CB5A-DA41-9111-923C1C7FAEEB}" destId="{DA866AD1-55F8-1B4C-BC85-7D85D87BE3B5}" srcOrd="0" destOrd="0" presId="urn:microsoft.com/office/officeart/2009/layout/CirclePictureHierarchy"/>
    <dgm:cxn modelId="{BDE7BA14-81E7-F441-A6AA-E573EE1B9C02}" type="presOf" srcId="{0E5C4A93-ABF4-7943-AC9D-A5F887311AB2}" destId="{F16FB076-4F80-974D-A912-E3C4FDAC84DD}" srcOrd="0" destOrd="0" presId="urn:microsoft.com/office/officeart/2009/layout/CirclePictureHierarchy"/>
    <dgm:cxn modelId="{83E14560-94C4-6645-A81B-9240A18F46F8}" srcId="{36E0E7E5-11B4-4F4A-B06D-99395E3E20AD}" destId="{2EB0FF99-8A0F-8142-964B-35CE5CC66493}" srcOrd="0" destOrd="0" parTransId="{6FE53CAF-4DA9-D14C-9424-50F667189782}" sibTransId="{69BA8008-D781-1042-B621-15F2B09CC08C}"/>
    <dgm:cxn modelId="{B6731A8D-A166-CC4C-9BDE-11EFE7AFA2E4}" type="presOf" srcId="{2152B4DE-E54D-284A-93A4-89062A2EA477}" destId="{CE4E1837-BEC4-DC46-AFCD-1DD3804B7268}" srcOrd="0" destOrd="0" presId="urn:microsoft.com/office/officeart/2009/layout/CirclePictureHierarchy"/>
    <dgm:cxn modelId="{4CFC36FB-4819-4943-BBF0-13F485C7D090}" type="presOf" srcId="{082E45E9-01D3-E04E-8CC3-25E8FD9E2E81}" destId="{207DEC4F-E261-2E4C-997B-7EA0F56C1DC8}" srcOrd="0" destOrd="0" presId="urn:microsoft.com/office/officeart/2009/layout/CirclePictureHierarchy"/>
    <dgm:cxn modelId="{FD4CF8D2-A435-BD4E-B28D-FC1D7CBDA57F}" type="presOf" srcId="{459635D6-C710-D145-8B03-C0E2F0C9B5A2}" destId="{359377B8-017E-FC41-A058-8EC6527A29ED}" srcOrd="0" destOrd="0" presId="urn:microsoft.com/office/officeart/2009/layout/CirclePictureHierarchy"/>
    <dgm:cxn modelId="{1FA64AD3-D6DA-CE41-88A5-86CCA3BB40BD}" type="presOf" srcId="{BE9B361F-F0D4-B44B-945D-451619520AF4}" destId="{F5F68011-E01C-C048-87C0-F5FE901E2D98}" srcOrd="0" destOrd="0" presId="urn:microsoft.com/office/officeart/2009/layout/CirclePictureHierarchy"/>
    <dgm:cxn modelId="{0A8C2126-20C1-474E-A895-66A4806A7C7B}" type="presOf" srcId="{E8A1A7C7-956A-2A42-9AC6-70333624AF77}" destId="{6E73AB3E-D7D2-6649-AE3D-ED49169146C6}" srcOrd="0" destOrd="0" presId="urn:microsoft.com/office/officeart/2009/layout/CirclePictureHierarchy"/>
    <dgm:cxn modelId="{6BE5744A-E3E3-B345-AAEA-80276DCCFA83}" srcId="{BE9B361F-F0D4-B44B-945D-451619520AF4}" destId="{E8A1A7C7-956A-2A42-9AC6-70333624AF77}" srcOrd="0" destOrd="0" parTransId="{DB49AD52-3E77-874F-97EF-6EDA3863FA76}" sibTransId="{18578202-74E7-464F-ABFA-54E8B450111A}"/>
    <dgm:cxn modelId="{216AFAF8-87C0-8E44-85BC-F5C4EDA33B31}" srcId="{9504283C-BD37-B648-A908-4A235024DDD0}" destId="{8668962C-AEBE-4D49-8FC3-5929CDDCA2DD}" srcOrd="2" destOrd="0" parTransId="{082E45E9-01D3-E04E-8CC3-25E8FD9E2E81}" sibTransId="{A732E325-A0A7-3949-A9D6-0D695EC3CB66}"/>
    <dgm:cxn modelId="{09C0887A-28B1-1048-BB1C-1F79FB5F4121}" type="presOf" srcId="{3FFF89C8-94C9-DB46-B052-FB7DF1A28C0C}" destId="{BAF5520F-4626-B440-8EB3-D16F520822DD}" srcOrd="0" destOrd="0" presId="urn:microsoft.com/office/officeart/2009/layout/CirclePictureHierarchy"/>
    <dgm:cxn modelId="{BBE70FA0-C06D-2D43-A1D0-2EEEB7C71A09}" srcId="{9504283C-BD37-B648-A908-4A235024DDD0}" destId="{52F52047-A9F1-7146-8C41-6B30F91B8C16}" srcOrd="0" destOrd="0" parTransId="{88BDCC2D-D01E-B546-9476-642F9E7263F8}" sibTransId="{A91B258E-DF05-4541-872C-825A5FD64135}"/>
    <dgm:cxn modelId="{D600663A-9D69-1A4F-8AAA-F9461B1159C7}" type="presOf" srcId="{88BDCC2D-D01E-B546-9476-642F9E7263F8}" destId="{5905961C-E544-4F45-B655-AC3AB8724150}" srcOrd="0" destOrd="0" presId="urn:microsoft.com/office/officeart/2009/layout/CirclePictureHierarchy"/>
    <dgm:cxn modelId="{DD4EC037-C4FF-8D4C-977D-51BC833D84A4}" type="presOf" srcId="{3006319B-2249-C04C-B7A8-14F9D837D4EB}" destId="{D42194F6-A519-2A4F-9492-0191F3D13F89}" srcOrd="0" destOrd="0" presId="urn:microsoft.com/office/officeart/2009/layout/CirclePictureHierarchy"/>
    <dgm:cxn modelId="{356C016B-4904-A545-886F-7EF9778F2803}" type="presOf" srcId="{476A6D7A-6068-8E49-8044-38A20DA25846}" destId="{E4269BF0-5751-B34C-A2D3-F53A0C0130B7}" srcOrd="0" destOrd="0" presId="urn:microsoft.com/office/officeart/2009/layout/CirclePictureHierarchy"/>
    <dgm:cxn modelId="{D52AC881-D073-5445-80B1-1292C6EC7DDF}" srcId="{2EB0FF99-8A0F-8142-964B-35CE5CC66493}" destId="{459635D6-C710-D145-8B03-C0E2F0C9B5A2}" srcOrd="0" destOrd="0" parTransId="{5B9529C6-093A-7E4A-8701-BBEEE801A527}" sibTransId="{E769B15E-DD14-C244-8A74-B34DA3DB37B6}"/>
    <dgm:cxn modelId="{8E113EC0-CCDF-0A49-9FF7-B36C4B3E4EAE}" type="presOf" srcId="{6FE53CAF-4DA9-D14C-9424-50F667189782}" destId="{CFB93E73-50CE-C345-9757-9CFA8106C984}" srcOrd="0" destOrd="0" presId="urn:microsoft.com/office/officeart/2009/layout/CirclePictureHierarchy"/>
    <dgm:cxn modelId="{0BFB1934-77B2-1F40-A199-0F8827687C09}" type="presOf" srcId="{5B9529C6-093A-7E4A-8701-BBEEE801A527}" destId="{E43332E0-380E-6C4F-A022-9C060EAA84D7}" srcOrd="0" destOrd="0" presId="urn:microsoft.com/office/officeart/2009/layout/CirclePictureHierarchy"/>
    <dgm:cxn modelId="{35374BC5-7D5D-C149-B9A9-DE1103DA3836}" type="presOf" srcId="{9504283C-BD37-B648-A908-4A235024DDD0}" destId="{EBD06948-B221-9C47-8128-C12E20B80436}" srcOrd="0" destOrd="0" presId="urn:microsoft.com/office/officeart/2009/layout/CirclePictureHierarchy"/>
    <dgm:cxn modelId="{60FD284A-B122-0946-981F-170737A3FFC8}" type="presOf" srcId="{3BF75479-E8FF-7845-8992-BA2D2D1C7CC4}" destId="{FF632A60-8FB2-EC4A-AF41-7AFFCA6FEE91}" srcOrd="0" destOrd="0" presId="urn:microsoft.com/office/officeart/2009/layout/CirclePictureHierarchy"/>
    <dgm:cxn modelId="{F34A8765-325C-1440-96FE-C9CCE7D06965}" srcId="{2EB0FF99-8A0F-8142-964B-35CE5CC66493}" destId="{3BF75479-E8FF-7845-8992-BA2D2D1C7CC4}" srcOrd="1" destOrd="0" parTransId="{3006319B-2249-C04C-B7A8-14F9D837D4EB}" sibTransId="{9031A172-A3D5-2441-A2A8-7CE41378626E}"/>
    <dgm:cxn modelId="{D1F46A4F-337E-0547-B87D-7264A82E414E}" srcId="{E8A1A7C7-956A-2A42-9AC6-70333624AF77}" destId="{36E0E7E5-11B4-4F4A-B06D-99395E3E20AD}" srcOrd="0" destOrd="0" parTransId="{2152B4DE-E54D-284A-93A4-89062A2EA477}" sibTransId="{4397A586-7ACF-3845-BC3C-475BDD8FE5D1}"/>
    <dgm:cxn modelId="{CBDCCC96-3DBE-7A48-B90F-646BA4C7CD7A}" type="presOf" srcId="{2EB0FF99-8A0F-8142-964B-35CE5CC66493}" destId="{77B39FDB-BC04-F240-B5BC-E2E6C6A82A7F}" srcOrd="0" destOrd="0" presId="urn:microsoft.com/office/officeart/2009/layout/CirclePictureHierarchy"/>
    <dgm:cxn modelId="{85D21C7A-661C-1A4B-A5D5-5B715987D7DF}" srcId="{2EB0FF99-8A0F-8142-964B-35CE5CC66493}" destId="{476A6D7A-6068-8E49-8044-38A20DA25846}" srcOrd="2" destOrd="0" parTransId="{192E4581-CB5A-DA41-9111-923C1C7FAEEB}" sibTransId="{6C18D836-ECE2-5440-9906-5E9AE1651960}"/>
    <dgm:cxn modelId="{5487B0B1-57CC-A14D-ADB3-2E45035D9977}" srcId="{36E0E7E5-11B4-4F4A-B06D-99395E3E20AD}" destId="{9504283C-BD37-B648-A908-4A235024DDD0}" srcOrd="1" destOrd="0" parTransId="{0E5C4A93-ABF4-7943-AC9D-A5F887311AB2}" sibTransId="{238D5788-6E43-6F4B-B5EE-4ADA4A05330B}"/>
    <dgm:cxn modelId="{D901FE9D-7FE6-3B4D-9E34-D60C364919E1}" type="presOf" srcId="{8668962C-AEBE-4D49-8FC3-5929CDDCA2DD}" destId="{BCB55941-469C-E94F-A699-9A6E343CC9F2}" srcOrd="0" destOrd="0" presId="urn:microsoft.com/office/officeart/2009/layout/CirclePictureHierarchy"/>
    <dgm:cxn modelId="{BCC3371E-F28A-7040-944C-9523FF263B77}" srcId="{9504283C-BD37-B648-A908-4A235024DDD0}" destId="{3FFF89C8-94C9-DB46-B052-FB7DF1A28C0C}" srcOrd="1" destOrd="0" parTransId="{F35CF62D-54F9-7D41-892E-60E2D909BC6B}" sibTransId="{9913679B-1DBE-D64A-9468-29EEE97F4A28}"/>
    <dgm:cxn modelId="{A16E84A1-B40F-594F-A251-342673351A95}" type="presOf" srcId="{F35CF62D-54F9-7D41-892E-60E2D909BC6B}" destId="{8E780535-B856-FF49-B250-201CEF996437}" srcOrd="0" destOrd="0" presId="urn:microsoft.com/office/officeart/2009/layout/CirclePictureHierarchy"/>
    <dgm:cxn modelId="{1EFF6674-F8D7-194B-ACD8-4D808FA4ED36}" type="presParOf" srcId="{F5F68011-E01C-C048-87C0-F5FE901E2D98}" destId="{4372C5B9-36E1-B747-B680-65796B87C1E0}" srcOrd="0" destOrd="0" presId="urn:microsoft.com/office/officeart/2009/layout/CirclePictureHierarchy"/>
    <dgm:cxn modelId="{63A1DE1A-9B9A-2648-85E9-C0CD66DB2775}" type="presParOf" srcId="{4372C5B9-36E1-B747-B680-65796B87C1E0}" destId="{077AD002-C1F8-A548-8EF3-E49C4943EF4A}" srcOrd="0" destOrd="0" presId="urn:microsoft.com/office/officeart/2009/layout/CirclePictureHierarchy"/>
    <dgm:cxn modelId="{683085C4-AD4D-D64D-9C61-0D2903B512FA}" type="presParOf" srcId="{077AD002-C1F8-A548-8EF3-E49C4943EF4A}" destId="{B37A1A06-A7F7-F347-A723-0BA8D6DC3D8C}" srcOrd="0" destOrd="0" presId="urn:microsoft.com/office/officeart/2009/layout/CirclePictureHierarchy"/>
    <dgm:cxn modelId="{FEB3092F-1C8D-5446-AC3C-FD6C85309272}" type="presParOf" srcId="{077AD002-C1F8-A548-8EF3-E49C4943EF4A}" destId="{6E73AB3E-D7D2-6649-AE3D-ED49169146C6}" srcOrd="1" destOrd="0" presId="urn:microsoft.com/office/officeart/2009/layout/CirclePictureHierarchy"/>
    <dgm:cxn modelId="{27FD9FF6-00F4-9048-A39C-D76DDFEF777A}" type="presParOf" srcId="{4372C5B9-36E1-B747-B680-65796B87C1E0}" destId="{F6C0A1D2-8455-2545-8C90-C772C2F457A3}" srcOrd="1" destOrd="0" presId="urn:microsoft.com/office/officeart/2009/layout/CirclePictureHierarchy"/>
    <dgm:cxn modelId="{4B0025F3-61F1-FA4E-90F7-815F03E4FD94}" type="presParOf" srcId="{F6C0A1D2-8455-2545-8C90-C772C2F457A3}" destId="{CE4E1837-BEC4-DC46-AFCD-1DD3804B7268}" srcOrd="0" destOrd="0" presId="urn:microsoft.com/office/officeart/2009/layout/CirclePictureHierarchy"/>
    <dgm:cxn modelId="{73694EFD-3A44-D540-9873-F7A55901CCFA}" type="presParOf" srcId="{F6C0A1D2-8455-2545-8C90-C772C2F457A3}" destId="{F92458B9-B100-FE41-86DB-6B9EA1880CA6}" srcOrd="1" destOrd="0" presId="urn:microsoft.com/office/officeart/2009/layout/CirclePictureHierarchy"/>
    <dgm:cxn modelId="{075BF184-D431-1B4B-A4C1-A959DD4E0516}" type="presParOf" srcId="{F92458B9-B100-FE41-86DB-6B9EA1880CA6}" destId="{628664DA-7280-BE44-84A7-D6656BDEAAC5}" srcOrd="0" destOrd="0" presId="urn:microsoft.com/office/officeart/2009/layout/CirclePictureHierarchy"/>
    <dgm:cxn modelId="{380B1FF8-DB35-EA4E-96E5-3FDEBAC8D8F0}" type="presParOf" srcId="{628664DA-7280-BE44-84A7-D6656BDEAAC5}" destId="{4D6990E2-43FE-9349-9478-2A0CF4FA0D88}" srcOrd="0" destOrd="0" presId="urn:microsoft.com/office/officeart/2009/layout/CirclePictureHierarchy"/>
    <dgm:cxn modelId="{BD3A86F2-CCAA-204E-A5F9-9488EADA5C90}" type="presParOf" srcId="{628664DA-7280-BE44-84A7-D6656BDEAAC5}" destId="{29B90292-7354-FA4C-BCD0-A4D432F01CC2}" srcOrd="1" destOrd="0" presId="urn:microsoft.com/office/officeart/2009/layout/CirclePictureHierarchy"/>
    <dgm:cxn modelId="{65670CCE-885D-3E45-829F-DC50603D9985}" type="presParOf" srcId="{F92458B9-B100-FE41-86DB-6B9EA1880CA6}" destId="{2D25DE01-BE5F-CA41-8798-CCB8CE5B5115}" srcOrd="1" destOrd="0" presId="urn:microsoft.com/office/officeart/2009/layout/CirclePictureHierarchy"/>
    <dgm:cxn modelId="{27CBA878-3A06-8744-A8BB-47A972A72BCB}" type="presParOf" srcId="{2D25DE01-BE5F-CA41-8798-CCB8CE5B5115}" destId="{CFB93E73-50CE-C345-9757-9CFA8106C984}" srcOrd="0" destOrd="0" presId="urn:microsoft.com/office/officeart/2009/layout/CirclePictureHierarchy"/>
    <dgm:cxn modelId="{DFBC8C30-89B8-644D-ACF2-2F831C7EC8F6}" type="presParOf" srcId="{2D25DE01-BE5F-CA41-8798-CCB8CE5B5115}" destId="{9C71303A-54DF-384A-B1D4-C81069EC3655}" srcOrd="1" destOrd="0" presId="urn:microsoft.com/office/officeart/2009/layout/CirclePictureHierarchy"/>
    <dgm:cxn modelId="{4C94045F-2782-1E49-956F-2C07E2EF5564}" type="presParOf" srcId="{9C71303A-54DF-384A-B1D4-C81069EC3655}" destId="{AC319EA2-BB76-5D47-81FE-68B3F777B985}" srcOrd="0" destOrd="0" presId="urn:microsoft.com/office/officeart/2009/layout/CirclePictureHierarchy"/>
    <dgm:cxn modelId="{C28252E1-3286-344D-9668-B77B8CA8A8FD}" type="presParOf" srcId="{AC319EA2-BB76-5D47-81FE-68B3F777B985}" destId="{6CFFF46C-F88D-D545-910B-FBC716D92DE9}" srcOrd="0" destOrd="0" presId="urn:microsoft.com/office/officeart/2009/layout/CirclePictureHierarchy"/>
    <dgm:cxn modelId="{8058C000-D8A3-4745-BE7D-C10286E15960}" type="presParOf" srcId="{AC319EA2-BB76-5D47-81FE-68B3F777B985}" destId="{77B39FDB-BC04-F240-B5BC-E2E6C6A82A7F}" srcOrd="1" destOrd="0" presId="urn:microsoft.com/office/officeart/2009/layout/CirclePictureHierarchy"/>
    <dgm:cxn modelId="{05DDFADA-D094-5B4B-B556-1E4105ECF1FB}" type="presParOf" srcId="{9C71303A-54DF-384A-B1D4-C81069EC3655}" destId="{C49F392F-956E-3845-8926-FF564BA8E1A7}" srcOrd="1" destOrd="0" presId="urn:microsoft.com/office/officeart/2009/layout/CirclePictureHierarchy"/>
    <dgm:cxn modelId="{622BE862-5901-9747-8AF2-6D850C4419F6}" type="presParOf" srcId="{C49F392F-956E-3845-8926-FF564BA8E1A7}" destId="{E43332E0-380E-6C4F-A022-9C060EAA84D7}" srcOrd="0" destOrd="0" presId="urn:microsoft.com/office/officeart/2009/layout/CirclePictureHierarchy"/>
    <dgm:cxn modelId="{ABE84D5E-A4C4-A643-B0B3-9DF8BA1AD4C3}" type="presParOf" srcId="{C49F392F-956E-3845-8926-FF564BA8E1A7}" destId="{C731F8AC-5080-694C-A70C-F9DF26225349}" srcOrd="1" destOrd="0" presId="urn:microsoft.com/office/officeart/2009/layout/CirclePictureHierarchy"/>
    <dgm:cxn modelId="{8D9C51EA-8C61-4E48-A852-FB169B0C6A7D}" type="presParOf" srcId="{C731F8AC-5080-694C-A70C-F9DF26225349}" destId="{343C0778-CE23-6248-A5F4-C4715FC8E4A5}" srcOrd="0" destOrd="0" presId="urn:microsoft.com/office/officeart/2009/layout/CirclePictureHierarchy"/>
    <dgm:cxn modelId="{3EDF901B-5BBC-8842-AED5-93248AAED032}" type="presParOf" srcId="{343C0778-CE23-6248-A5F4-C4715FC8E4A5}" destId="{5E7579DA-AAFC-3740-B4CE-CF20AB9CF397}" srcOrd="0" destOrd="0" presId="urn:microsoft.com/office/officeart/2009/layout/CirclePictureHierarchy"/>
    <dgm:cxn modelId="{646F9F3B-E9AE-8A42-8210-A73D11828E78}" type="presParOf" srcId="{343C0778-CE23-6248-A5F4-C4715FC8E4A5}" destId="{359377B8-017E-FC41-A058-8EC6527A29ED}" srcOrd="1" destOrd="0" presId="urn:microsoft.com/office/officeart/2009/layout/CirclePictureHierarchy"/>
    <dgm:cxn modelId="{9903040A-15B6-DE49-9359-87146C3F583E}" type="presParOf" srcId="{C731F8AC-5080-694C-A70C-F9DF26225349}" destId="{C8C17861-200B-D24E-8710-12EF95CDE9A4}" srcOrd="1" destOrd="0" presId="urn:microsoft.com/office/officeart/2009/layout/CirclePictureHierarchy"/>
    <dgm:cxn modelId="{DDFB0C82-99D0-644B-94B2-C06345CE51FD}" type="presParOf" srcId="{C49F392F-956E-3845-8926-FF564BA8E1A7}" destId="{D42194F6-A519-2A4F-9492-0191F3D13F89}" srcOrd="2" destOrd="0" presId="urn:microsoft.com/office/officeart/2009/layout/CirclePictureHierarchy"/>
    <dgm:cxn modelId="{3B54C546-6ACA-B24A-8B92-A5978F45A55F}" type="presParOf" srcId="{C49F392F-956E-3845-8926-FF564BA8E1A7}" destId="{609EB3FA-CA8B-9F45-9902-E27422203AEF}" srcOrd="3" destOrd="0" presId="urn:microsoft.com/office/officeart/2009/layout/CirclePictureHierarchy"/>
    <dgm:cxn modelId="{8CB724FF-4E91-6C4D-BB35-4E3A95B8A0C0}" type="presParOf" srcId="{609EB3FA-CA8B-9F45-9902-E27422203AEF}" destId="{E8FFDBEE-BC12-D24A-95F7-0C4BB5EED44B}" srcOrd="0" destOrd="0" presId="urn:microsoft.com/office/officeart/2009/layout/CirclePictureHierarchy"/>
    <dgm:cxn modelId="{B425146F-D928-FF48-80BB-E64689683EC4}" type="presParOf" srcId="{E8FFDBEE-BC12-D24A-95F7-0C4BB5EED44B}" destId="{DDF85B81-F68F-904E-AE10-C3B5074C59F3}" srcOrd="0" destOrd="0" presId="urn:microsoft.com/office/officeart/2009/layout/CirclePictureHierarchy"/>
    <dgm:cxn modelId="{65D5DD60-2FC0-E646-98AE-2E13ED9BAE6C}" type="presParOf" srcId="{E8FFDBEE-BC12-D24A-95F7-0C4BB5EED44B}" destId="{FF632A60-8FB2-EC4A-AF41-7AFFCA6FEE91}" srcOrd="1" destOrd="0" presId="urn:microsoft.com/office/officeart/2009/layout/CirclePictureHierarchy"/>
    <dgm:cxn modelId="{B9284275-B5CD-AC4C-B942-D8741C86EA6B}" type="presParOf" srcId="{609EB3FA-CA8B-9F45-9902-E27422203AEF}" destId="{5D20B6AC-EB70-C247-A004-1D19D73F5537}" srcOrd="1" destOrd="0" presId="urn:microsoft.com/office/officeart/2009/layout/CirclePictureHierarchy"/>
    <dgm:cxn modelId="{6100575B-3A78-7A4E-90A2-E4590D07D295}" type="presParOf" srcId="{C49F392F-956E-3845-8926-FF564BA8E1A7}" destId="{DA866AD1-55F8-1B4C-BC85-7D85D87BE3B5}" srcOrd="4" destOrd="0" presId="urn:microsoft.com/office/officeart/2009/layout/CirclePictureHierarchy"/>
    <dgm:cxn modelId="{44237D17-66B0-9041-989F-24668D134D4A}" type="presParOf" srcId="{C49F392F-956E-3845-8926-FF564BA8E1A7}" destId="{610C9443-608F-024A-A941-DBD86E10EE96}" srcOrd="5" destOrd="0" presId="urn:microsoft.com/office/officeart/2009/layout/CirclePictureHierarchy"/>
    <dgm:cxn modelId="{EC64CC63-5B33-D24C-996F-43F8DBD6B1FC}" type="presParOf" srcId="{610C9443-608F-024A-A941-DBD86E10EE96}" destId="{EB6BDA48-120C-5C4F-82BD-E686C52E3003}" srcOrd="0" destOrd="0" presId="urn:microsoft.com/office/officeart/2009/layout/CirclePictureHierarchy"/>
    <dgm:cxn modelId="{29CC4231-6BE8-6242-A461-62BB0BFB2BA2}" type="presParOf" srcId="{EB6BDA48-120C-5C4F-82BD-E686C52E3003}" destId="{4BF0DBA3-A2D5-A143-9843-4302A27422F9}" srcOrd="0" destOrd="0" presId="urn:microsoft.com/office/officeart/2009/layout/CirclePictureHierarchy"/>
    <dgm:cxn modelId="{C47A04D5-EF92-2B4D-9C89-3412DA21BB1F}" type="presParOf" srcId="{EB6BDA48-120C-5C4F-82BD-E686C52E3003}" destId="{E4269BF0-5751-B34C-A2D3-F53A0C0130B7}" srcOrd="1" destOrd="0" presId="urn:microsoft.com/office/officeart/2009/layout/CirclePictureHierarchy"/>
    <dgm:cxn modelId="{D094CBE2-14FD-CB41-A496-8FE5EA987581}" type="presParOf" srcId="{610C9443-608F-024A-A941-DBD86E10EE96}" destId="{59D87B28-AF39-B546-B50C-2FAECE3AAADD}" srcOrd="1" destOrd="0" presId="urn:microsoft.com/office/officeart/2009/layout/CirclePictureHierarchy"/>
    <dgm:cxn modelId="{024D67E0-77E5-1944-9DCE-EA38F15422DD}" type="presParOf" srcId="{2D25DE01-BE5F-CA41-8798-CCB8CE5B5115}" destId="{F16FB076-4F80-974D-A912-E3C4FDAC84DD}" srcOrd="2" destOrd="0" presId="urn:microsoft.com/office/officeart/2009/layout/CirclePictureHierarchy"/>
    <dgm:cxn modelId="{E8074074-AAB4-6D40-B6E2-C0198C6F241B}" type="presParOf" srcId="{2D25DE01-BE5F-CA41-8798-CCB8CE5B5115}" destId="{C8AB0C84-0C5B-5E44-A7C7-6BA57BFA24A0}" srcOrd="3" destOrd="0" presId="urn:microsoft.com/office/officeart/2009/layout/CirclePictureHierarchy"/>
    <dgm:cxn modelId="{7DDA59AB-AA4C-7E40-AD0E-9D65FDB5AFE2}" type="presParOf" srcId="{C8AB0C84-0C5B-5E44-A7C7-6BA57BFA24A0}" destId="{3403652D-6A9B-E34F-830F-A4855ED45FD7}" srcOrd="0" destOrd="0" presId="urn:microsoft.com/office/officeart/2009/layout/CirclePictureHierarchy"/>
    <dgm:cxn modelId="{987311F5-C162-AE4D-930B-5D7EA6A8F84B}" type="presParOf" srcId="{3403652D-6A9B-E34F-830F-A4855ED45FD7}" destId="{1AE129B1-D09A-A04A-82BF-78D7B07D9986}" srcOrd="0" destOrd="0" presId="urn:microsoft.com/office/officeart/2009/layout/CirclePictureHierarchy"/>
    <dgm:cxn modelId="{97217838-D8EA-DE4D-BBF5-4079367295D6}" type="presParOf" srcId="{3403652D-6A9B-E34F-830F-A4855ED45FD7}" destId="{EBD06948-B221-9C47-8128-C12E20B80436}" srcOrd="1" destOrd="0" presId="urn:microsoft.com/office/officeart/2009/layout/CirclePictureHierarchy"/>
    <dgm:cxn modelId="{76A1474A-EF16-9A47-8F2D-B13854CAE437}" type="presParOf" srcId="{C8AB0C84-0C5B-5E44-A7C7-6BA57BFA24A0}" destId="{C10A08CA-5AB4-DC40-841A-9143ACD1DFB4}" srcOrd="1" destOrd="0" presId="urn:microsoft.com/office/officeart/2009/layout/CirclePictureHierarchy"/>
    <dgm:cxn modelId="{7095AEBB-9064-0743-84EC-32051D5410B4}" type="presParOf" srcId="{C10A08CA-5AB4-DC40-841A-9143ACD1DFB4}" destId="{5905961C-E544-4F45-B655-AC3AB8724150}" srcOrd="0" destOrd="0" presId="urn:microsoft.com/office/officeart/2009/layout/CirclePictureHierarchy"/>
    <dgm:cxn modelId="{BBB4F5C2-AABB-5D46-A830-A783E21DCA2F}" type="presParOf" srcId="{C10A08CA-5AB4-DC40-841A-9143ACD1DFB4}" destId="{30725601-B11D-8242-AC9E-B487E763F831}" srcOrd="1" destOrd="0" presId="urn:microsoft.com/office/officeart/2009/layout/CirclePictureHierarchy"/>
    <dgm:cxn modelId="{1D2F8ABD-C623-1A43-B322-D1FC49430E06}" type="presParOf" srcId="{30725601-B11D-8242-AC9E-B487E763F831}" destId="{5A5FCF4B-7753-FC4A-8D2F-A2DDBA02043D}" srcOrd="0" destOrd="0" presId="urn:microsoft.com/office/officeart/2009/layout/CirclePictureHierarchy"/>
    <dgm:cxn modelId="{0BAC83EB-9313-114B-89F4-35AB248D360A}" type="presParOf" srcId="{5A5FCF4B-7753-FC4A-8D2F-A2DDBA02043D}" destId="{68CE5DCB-A903-8D4D-914D-9B70EC2B127F}" srcOrd="0" destOrd="0" presId="urn:microsoft.com/office/officeart/2009/layout/CirclePictureHierarchy"/>
    <dgm:cxn modelId="{4D926B1E-8812-9144-AEF3-30674A30F3BA}" type="presParOf" srcId="{5A5FCF4B-7753-FC4A-8D2F-A2DDBA02043D}" destId="{21417B4C-5681-3B41-B513-AF2F173234AF}" srcOrd="1" destOrd="0" presId="urn:microsoft.com/office/officeart/2009/layout/CirclePictureHierarchy"/>
    <dgm:cxn modelId="{DF510446-F4DE-AF4F-90E7-ED3567B10186}" type="presParOf" srcId="{30725601-B11D-8242-AC9E-B487E763F831}" destId="{456E8A99-8207-794D-B213-BE7DABAE09BE}" srcOrd="1" destOrd="0" presId="urn:microsoft.com/office/officeart/2009/layout/CirclePictureHierarchy"/>
    <dgm:cxn modelId="{C29DC391-B5FD-7349-B22B-342D00BEC5D1}" type="presParOf" srcId="{C10A08CA-5AB4-DC40-841A-9143ACD1DFB4}" destId="{8E780535-B856-FF49-B250-201CEF996437}" srcOrd="2" destOrd="0" presId="urn:microsoft.com/office/officeart/2009/layout/CirclePictureHierarchy"/>
    <dgm:cxn modelId="{C650E382-A47B-2F4F-9910-119090554BA9}" type="presParOf" srcId="{C10A08CA-5AB4-DC40-841A-9143ACD1DFB4}" destId="{07FCE33E-4863-7C4F-ADFB-81CE8719A9EE}" srcOrd="3" destOrd="0" presId="urn:microsoft.com/office/officeart/2009/layout/CirclePictureHierarchy"/>
    <dgm:cxn modelId="{8EA73D81-4D88-E740-8632-6BEB086C232F}" type="presParOf" srcId="{07FCE33E-4863-7C4F-ADFB-81CE8719A9EE}" destId="{CBACFCF8-63F7-BA48-908C-6B80A6694750}" srcOrd="0" destOrd="0" presId="urn:microsoft.com/office/officeart/2009/layout/CirclePictureHierarchy"/>
    <dgm:cxn modelId="{DB1F11DD-2528-CD40-BA84-A5E6779D1CA4}" type="presParOf" srcId="{CBACFCF8-63F7-BA48-908C-6B80A6694750}" destId="{4DD458F5-5F74-8049-95B8-0170D8F95DF4}" srcOrd="0" destOrd="0" presId="urn:microsoft.com/office/officeart/2009/layout/CirclePictureHierarchy"/>
    <dgm:cxn modelId="{81537B54-7CDD-CD4E-8232-4984E7394895}" type="presParOf" srcId="{CBACFCF8-63F7-BA48-908C-6B80A6694750}" destId="{BAF5520F-4626-B440-8EB3-D16F520822DD}" srcOrd="1" destOrd="0" presId="urn:microsoft.com/office/officeart/2009/layout/CirclePictureHierarchy"/>
    <dgm:cxn modelId="{C64068FB-AF9D-A348-8EF9-2FE15F09250F}" type="presParOf" srcId="{07FCE33E-4863-7C4F-ADFB-81CE8719A9EE}" destId="{FECD09F5-A82F-7446-BD65-C26CC952AB6A}" srcOrd="1" destOrd="0" presId="urn:microsoft.com/office/officeart/2009/layout/CirclePictureHierarchy"/>
    <dgm:cxn modelId="{85D61B1B-91E4-0F48-B429-6595EE495B06}" type="presParOf" srcId="{C10A08CA-5AB4-DC40-841A-9143ACD1DFB4}" destId="{207DEC4F-E261-2E4C-997B-7EA0F56C1DC8}" srcOrd="4" destOrd="0" presId="urn:microsoft.com/office/officeart/2009/layout/CirclePictureHierarchy"/>
    <dgm:cxn modelId="{51C873AA-156F-7343-BC12-9EEDF9E83AD2}" type="presParOf" srcId="{C10A08CA-5AB4-DC40-841A-9143ACD1DFB4}" destId="{F8C6D103-5C20-CC41-8094-7B4800D47B95}" srcOrd="5" destOrd="0" presId="urn:microsoft.com/office/officeart/2009/layout/CirclePictureHierarchy"/>
    <dgm:cxn modelId="{8216EBE6-950A-1F41-AC6E-8CAA84360663}" type="presParOf" srcId="{F8C6D103-5C20-CC41-8094-7B4800D47B95}" destId="{ECD75ABE-6A76-9C40-AF93-E447838CC4A7}" srcOrd="0" destOrd="0" presId="urn:microsoft.com/office/officeart/2009/layout/CirclePictureHierarchy"/>
    <dgm:cxn modelId="{BB448349-2DA8-B94C-869E-9AE28A852E44}" type="presParOf" srcId="{ECD75ABE-6A76-9C40-AF93-E447838CC4A7}" destId="{4C760FB9-638F-BF40-9A39-99144B148F64}" srcOrd="0" destOrd="0" presId="urn:microsoft.com/office/officeart/2009/layout/CirclePictureHierarchy"/>
    <dgm:cxn modelId="{C0329634-7FD4-9643-969D-682E3A3D86AF}" type="presParOf" srcId="{ECD75ABE-6A76-9C40-AF93-E447838CC4A7}" destId="{BCB55941-469C-E94F-A699-9A6E343CC9F2}" srcOrd="1" destOrd="0" presId="urn:microsoft.com/office/officeart/2009/layout/CirclePictureHierarchy"/>
    <dgm:cxn modelId="{B01D7BBE-5AEC-2749-91DE-27902EA5F860}" type="presParOf" srcId="{F8C6D103-5C20-CC41-8094-7B4800D47B95}" destId="{E153C6C5-F38F-2F43-ACE2-E718816B056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C8207-F2EC-4A17-A66C-4775825DE4F8}" type="doc">
      <dgm:prSet loTypeId="urn:microsoft.com/office/officeart/2005/8/layout/hierarchy1" loCatId="hierarchy" qsTypeId="urn:microsoft.com/office/officeart/2005/8/quickstyle/3D6" qsCatId="3D" csTypeId="urn:microsoft.com/office/officeart/2005/8/colors/accent1_2" csCatId="accent1" phldr="1"/>
      <dgm:spPr/>
      <dgm:t>
        <a:bodyPr/>
        <a:lstStyle/>
        <a:p>
          <a:endParaRPr lang="en-GB"/>
        </a:p>
      </dgm:t>
    </dgm:pt>
    <dgm:pt modelId="{5F02E442-ABEE-4236-BC8B-504AD48E0C2D}">
      <dgm:prSet phldrT="[Text]"/>
      <dgm:spPr/>
      <dgm:t>
        <a:bodyPr/>
        <a:lstStyle/>
        <a:p>
          <a:r>
            <a:rPr lang="en-GB" b="1" smtClean="0">
              <a:solidFill>
                <a:srgbClr val="000000"/>
              </a:solidFill>
            </a:rPr>
            <a:t>Anaemia</a:t>
          </a:r>
          <a:endParaRPr lang="en-GB" b="1" dirty="0">
            <a:solidFill>
              <a:srgbClr val="000000"/>
            </a:solidFill>
          </a:endParaRPr>
        </a:p>
      </dgm:t>
    </dgm:pt>
    <dgm:pt modelId="{EB814293-413A-40E2-99F7-E37EB7EF7C4B}" type="parTrans" cxnId="{FDCE37A0-5DED-4CC4-8900-1B60614B715B}">
      <dgm:prSet/>
      <dgm:spPr/>
      <dgm:t>
        <a:bodyPr/>
        <a:lstStyle/>
        <a:p>
          <a:endParaRPr lang="en-GB" b="1">
            <a:solidFill>
              <a:srgbClr val="000000"/>
            </a:solidFill>
          </a:endParaRPr>
        </a:p>
      </dgm:t>
    </dgm:pt>
    <dgm:pt modelId="{84DDF4F0-A2F6-41A3-856E-FEC3F189B764}" type="sibTrans" cxnId="{FDCE37A0-5DED-4CC4-8900-1B60614B715B}">
      <dgm:prSet/>
      <dgm:spPr/>
      <dgm:t>
        <a:bodyPr/>
        <a:lstStyle/>
        <a:p>
          <a:endParaRPr lang="en-GB" b="1">
            <a:solidFill>
              <a:srgbClr val="000000"/>
            </a:solidFill>
          </a:endParaRPr>
        </a:p>
      </dgm:t>
    </dgm:pt>
    <dgm:pt modelId="{E8C51C83-7135-4996-938F-4E4506FB2B22}">
      <dgm:prSet phldrT="[Text]"/>
      <dgm:spPr/>
      <dgm:t>
        <a:bodyPr/>
        <a:lstStyle/>
        <a:p>
          <a:r>
            <a:rPr lang="en-GB" b="1" smtClean="0">
              <a:solidFill>
                <a:srgbClr val="000000"/>
              </a:solidFill>
            </a:rPr>
            <a:t>Normocytic anaemia</a:t>
          </a:r>
          <a:endParaRPr lang="en-GB" b="1" dirty="0" smtClean="0">
            <a:solidFill>
              <a:srgbClr val="000000"/>
            </a:solidFill>
          </a:endParaRPr>
        </a:p>
      </dgm:t>
    </dgm:pt>
    <dgm:pt modelId="{60284E6B-5625-4F6A-9AEE-3F96F3F40CC1}" type="parTrans" cxnId="{57FD54D4-BED5-48A7-979F-6CF142B46F74}">
      <dgm:prSet/>
      <dgm:spPr/>
      <dgm:t>
        <a:bodyPr/>
        <a:lstStyle/>
        <a:p>
          <a:endParaRPr lang="en-GB" b="1">
            <a:solidFill>
              <a:srgbClr val="000000"/>
            </a:solidFill>
          </a:endParaRPr>
        </a:p>
      </dgm:t>
    </dgm:pt>
    <dgm:pt modelId="{AB6A24F0-9C5C-4EA8-A3FE-464B2AE6E252}" type="sibTrans" cxnId="{57FD54D4-BED5-48A7-979F-6CF142B46F74}">
      <dgm:prSet/>
      <dgm:spPr/>
      <dgm:t>
        <a:bodyPr/>
        <a:lstStyle/>
        <a:p>
          <a:endParaRPr lang="en-GB" b="1">
            <a:solidFill>
              <a:srgbClr val="000000"/>
            </a:solidFill>
          </a:endParaRPr>
        </a:p>
      </dgm:t>
    </dgm:pt>
    <dgm:pt modelId="{C3374A6D-C04D-4C83-8FEE-2421D83FF781}">
      <dgm:prSet phldrT="[Text]"/>
      <dgm:spPr/>
      <dgm:t>
        <a:bodyPr/>
        <a:lstStyle/>
        <a:p>
          <a:r>
            <a:rPr lang="en-GB" b="1" smtClean="0">
              <a:solidFill>
                <a:srgbClr val="000000"/>
              </a:solidFill>
            </a:rPr>
            <a:t>Macrocytic anaemia</a:t>
          </a:r>
          <a:endParaRPr lang="en-GB" b="1" dirty="0">
            <a:solidFill>
              <a:srgbClr val="000000"/>
            </a:solidFill>
          </a:endParaRPr>
        </a:p>
      </dgm:t>
    </dgm:pt>
    <dgm:pt modelId="{BE6C36E6-BBAD-4A71-8F8B-14F75CC0BE50}" type="parTrans" cxnId="{7C97C684-81EF-49C2-8BC4-0C9AEAF0819B}">
      <dgm:prSet/>
      <dgm:spPr/>
      <dgm:t>
        <a:bodyPr/>
        <a:lstStyle/>
        <a:p>
          <a:endParaRPr lang="en-GB" b="1">
            <a:solidFill>
              <a:srgbClr val="000000"/>
            </a:solidFill>
          </a:endParaRPr>
        </a:p>
      </dgm:t>
    </dgm:pt>
    <dgm:pt modelId="{2347E1E9-C372-4D88-8CCF-1BB228203FDC}" type="sibTrans" cxnId="{7C97C684-81EF-49C2-8BC4-0C9AEAF0819B}">
      <dgm:prSet/>
      <dgm:spPr/>
      <dgm:t>
        <a:bodyPr/>
        <a:lstStyle/>
        <a:p>
          <a:endParaRPr lang="en-GB" b="1">
            <a:solidFill>
              <a:srgbClr val="000000"/>
            </a:solidFill>
          </a:endParaRPr>
        </a:p>
      </dgm:t>
    </dgm:pt>
    <dgm:pt modelId="{A150FD9D-6B55-49F1-B031-76A4881E961D}">
      <dgm:prSet/>
      <dgm:spPr/>
      <dgm:t>
        <a:bodyPr/>
        <a:lstStyle/>
        <a:p>
          <a:r>
            <a:rPr lang="en-GB" b="1" smtClean="0">
              <a:solidFill>
                <a:srgbClr val="000000"/>
              </a:solidFill>
            </a:rPr>
            <a:t>Microcytic anaemia</a:t>
          </a:r>
          <a:endParaRPr lang="en-GB" b="1" dirty="0">
            <a:solidFill>
              <a:srgbClr val="000000"/>
            </a:solidFill>
          </a:endParaRPr>
        </a:p>
      </dgm:t>
    </dgm:pt>
    <dgm:pt modelId="{2FC48E0C-AEDE-4286-A7B4-2145476CE7F2}" type="parTrans" cxnId="{20803575-6D54-4CE6-B78B-4D5A9A590B99}">
      <dgm:prSet/>
      <dgm:spPr/>
      <dgm:t>
        <a:bodyPr/>
        <a:lstStyle/>
        <a:p>
          <a:endParaRPr lang="en-GB" b="1">
            <a:solidFill>
              <a:srgbClr val="000000"/>
            </a:solidFill>
          </a:endParaRPr>
        </a:p>
      </dgm:t>
    </dgm:pt>
    <dgm:pt modelId="{DA40C643-61AE-47C9-91F8-71CAED845813}" type="sibTrans" cxnId="{20803575-6D54-4CE6-B78B-4D5A9A590B99}">
      <dgm:prSet/>
      <dgm:spPr/>
      <dgm:t>
        <a:bodyPr/>
        <a:lstStyle/>
        <a:p>
          <a:endParaRPr lang="en-GB" b="1">
            <a:solidFill>
              <a:srgbClr val="000000"/>
            </a:solidFill>
          </a:endParaRPr>
        </a:p>
      </dgm:t>
    </dgm:pt>
    <dgm:pt modelId="{58C5FE63-7FF8-4FC2-B0ED-6AC96604B7D9}" type="pres">
      <dgm:prSet presAssocID="{6A7C8207-F2EC-4A17-A66C-4775825DE4F8}" presName="hierChild1" presStyleCnt="0">
        <dgm:presLayoutVars>
          <dgm:chPref val="1"/>
          <dgm:dir/>
          <dgm:animOne val="branch"/>
          <dgm:animLvl val="lvl"/>
          <dgm:resizeHandles/>
        </dgm:presLayoutVars>
      </dgm:prSet>
      <dgm:spPr/>
      <dgm:t>
        <a:bodyPr/>
        <a:lstStyle/>
        <a:p>
          <a:endParaRPr lang="en-GB"/>
        </a:p>
      </dgm:t>
    </dgm:pt>
    <dgm:pt modelId="{2CE2ACF7-5D85-47FA-9CA0-F193FD519C8A}" type="pres">
      <dgm:prSet presAssocID="{5F02E442-ABEE-4236-BC8B-504AD48E0C2D}" presName="hierRoot1" presStyleCnt="0"/>
      <dgm:spPr/>
      <dgm:t>
        <a:bodyPr/>
        <a:lstStyle/>
        <a:p>
          <a:endParaRPr lang="en-GB"/>
        </a:p>
      </dgm:t>
    </dgm:pt>
    <dgm:pt modelId="{A7B6F3F4-F7F2-4FE6-A787-0C62E6E21D2E}" type="pres">
      <dgm:prSet presAssocID="{5F02E442-ABEE-4236-BC8B-504AD48E0C2D}" presName="composite" presStyleCnt="0"/>
      <dgm:spPr/>
      <dgm:t>
        <a:bodyPr/>
        <a:lstStyle/>
        <a:p>
          <a:endParaRPr lang="en-GB"/>
        </a:p>
      </dgm:t>
    </dgm:pt>
    <dgm:pt modelId="{6702E938-DB40-40A1-81F8-24005C605AD7}" type="pres">
      <dgm:prSet presAssocID="{5F02E442-ABEE-4236-BC8B-504AD48E0C2D}" presName="background" presStyleLbl="node0" presStyleIdx="0" presStyleCnt="1"/>
      <dgm:spPr>
        <a:solidFill>
          <a:srgbClr val="000000"/>
        </a:solidFill>
        <a:ln>
          <a:solidFill>
            <a:srgbClr val="000000"/>
          </a:solidFill>
        </a:ln>
      </dgm:spPr>
      <dgm:t>
        <a:bodyPr/>
        <a:lstStyle/>
        <a:p>
          <a:endParaRPr lang="en-GB"/>
        </a:p>
      </dgm:t>
    </dgm:pt>
    <dgm:pt modelId="{F0D50433-D64F-430A-8B71-FF42AAE0B158}" type="pres">
      <dgm:prSet presAssocID="{5F02E442-ABEE-4236-BC8B-504AD48E0C2D}" presName="text" presStyleLbl="fgAcc0" presStyleIdx="0" presStyleCnt="1">
        <dgm:presLayoutVars>
          <dgm:chPref val="3"/>
        </dgm:presLayoutVars>
      </dgm:prSet>
      <dgm:spPr/>
      <dgm:t>
        <a:bodyPr/>
        <a:lstStyle/>
        <a:p>
          <a:endParaRPr lang="en-GB"/>
        </a:p>
      </dgm:t>
    </dgm:pt>
    <dgm:pt modelId="{41FAB0BC-136C-4D8B-9A71-6D3B5F7C843D}" type="pres">
      <dgm:prSet presAssocID="{5F02E442-ABEE-4236-BC8B-504AD48E0C2D}" presName="hierChild2" presStyleCnt="0"/>
      <dgm:spPr/>
      <dgm:t>
        <a:bodyPr/>
        <a:lstStyle/>
        <a:p>
          <a:endParaRPr lang="en-GB"/>
        </a:p>
      </dgm:t>
    </dgm:pt>
    <dgm:pt modelId="{24606BA2-625D-4A71-BC08-2C72058C4D48}" type="pres">
      <dgm:prSet presAssocID="{2FC48E0C-AEDE-4286-A7B4-2145476CE7F2}" presName="Name10" presStyleLbl="parChTrans1D2" presStyleIdx="0" presStyleCnt="3"/>
      <dgm:spPr/>
      <dgm:t>
        <a:bodyPr/>
        <a:lstStyle/>
        <a:p>
          <a:endParaRPr lang="en-GB"/>
        </a:p>
      </dgm:t>
    </dgm:pt>
    <dgm:pt modelId="{DF43857D-2A32-476A-8FE2-764A3D57B9A4}" type="pres">
      <dgm:prSet presAssocID="{A150FD9D-6B55-49F1-B031-76A4881E961D}" presName="hierRoot2" presStyleCnt="0"/>
      <dgm:spPr/>
      <dgm:t>
        <a:bodyPr/>
        <a:lstStyle/>
        <a:p>
          <a:endParaRPr lang="en-GB"/>
        </a:p>
      </dgm:t>
    </dgm:pt>
    <dgm:pt modelId="{32CA85C9-9108-4C9D-A5BC-CD741328159A}" type="pres">
      <dgm:prSet presAssocID="{A150FD9D-6B55-49F1-B031-76A4881E961D}" presName="composite2" presStyleCnt="0"/>
      <dgm:spPr/>
      <dgm:t>
        <a:bodyPr/>
        <a:lstStyle/>
        <a:p>
          <a:endParaRPr lang="en-GB"/>
        </a:p>
      </dgm:t>
    </dgm:pt>
    <dgm:pt modelId="{D17AACAE-AF30-4E85-B3EF-0E0A5239A36D}" type="pres">
      <dgm:prSet presAssocID="{A150FD9D-6B55-49F1-B031-76A4881E961D}" presName="background2" presStyleLbl="node2" presStyleIdx="0" presStyleCnt="3"/>
      <dgm:spPr>
        <a:solidFill>
          <a:srgbClr val="000000"/>
        </a:solidFill>
        <a:ln>
          <a:solidFill>
            <a:srgbClr val="000000"/>
          </a:solidFill>
        </a:ln>
      </dgm:spPr>
      <dgm:t>
        <a:bodyPr/>
        <a:lstStyle/>
        <a:p>
          <a:endParaRPr lang="en-GB"/>
        </a:p>
      </dgm:t>
    </dgm:pt>
    <dgm:pt modelId="{5E55715A-1D5B-406C-AF80-A7766798FF17}" type="pres">
      <dgm:prSet presAssocID="{A150FD9D-6B55-49F1-B031-76A4881E961D}" presName="text2" presStyleLbl="fgAcc2" presStyleIdx="0" presStyleCnt="3">
        <dgm:presLayoutVars>
          <dgm:chPref val="3"/>
        </dgm:presLayoutVars>
      </dgm:prSet>
      <dgm:spPr/>
      <dgm:t>
        <a:bodyPr/>
        <a:lstStyle/>
        <a:p>
          <a:endParaRPr lang="en-GB"/>
        </a:p>
      </dgm:t>
    </dgm:pt>
    <dgm:pt modelId="{09658F8E-39F5-41E7-8BEF-E3FD9045232E}" type="pres">
      <dgm:prSet presAssocID="{A150FD9D-6B55-49F1-B031-76A4881E961D}" presName="hierChild3" presStyleCnt="0"/>
      <dgm:spPr/>
      <dgm:t>
        <a:bodyPr/>
        <a:lstStyle/>
        <a:p>
          <a:endParaRPr lang="en-GB"/>
        </a:p>
      </dgm:t>
    </dgm:pt>
    <dgm:pt modelId="{A9F77ED6-572E-41AB-BE3E-DEAD09082728}" type="pres">
      <dgm:prSet presAssocID="{60284E6B-5625-4F6A-9AEE-3F96F3F40CC1}" presName="Name10" presStyleLbl="parChTrans1D2" presStyleIdx="1" presStyleCnt="3"/>
      <dgm:spPr/>
      <dgm:t>
        <a:bodyPr/>
        <a:lstStyle/>
        <a:p>
          <a:endParaRPr lang="en-GB"/>
        </a:p>
      </dgm:t>
    </dgm:pt>
    <dgm:pt modelId="{44F2E3FC-DF12-445F-8D72-7B30D73892D3}" type="pres">
      <dgm:prSet presAssocID="{E8C51C83-7135-4996-938F-4E4506FB2B22}" presName="hierRoot2" presStyleCnt="0"/>
      <dgm:spPr/>
      <dgm:t>
        <a:bodyPr/>
        <a:lstStyle/>
        <a:p>
          <a:endParaRPr lang="en-GB"/>
        </a:p>
      </dgm:t>
    </dgm:pt>
    <dgm:pt modelId="{37EF4F86-1D83-4E50-9E58-4BC44DF1388F}" type="pres">
      <dgm:prSet presAssocID="{E8C51C83-7135-4996-938F-4E4506FB2B22}" presName="composite2" presStyleCnt="0"/>
      <dgm:spPr/>
      <dgm:t>
        <a:bodyPr/>
        <a:lstStyle/>
        <a:p>
          <a:endParaRPr lang="en-GB"/>
        </a:p>
      </dgm:t>
    </dgm:pt>
    <dgm:pt modelId="{4DD340B0-67D0-48C2-954C-1738A1851E13}" type="pres">
      <dgm:prSet presAssocID="{E8C51C83-7135-4996-938F-4E4506FB2B22}" presName="background2" presStyleLbl="node2" presStyleIdx="1" presStyleCnt="3"/>
      <dgm:spPr>
        <a:solidFill>
          <a:srgbClr val="000000"/>
        </a:solidFill>
        <a:ln>
          <a:solidFill>
            <a:srgbClr val="000000"/>
          </a:solidFill>
        </a:ln>
      </dgm:spPr>
      <dgm:t>
        <a:bodyPr/>
        <a:lstStyle/>
        <a:p>
          <a:endParaRPr lang="en-GB"/>
        </a:p>
      </dgm:t>
    </dgm:pt>
    <dgm:pt modelId="{CA299B9F-3E96-4397-81D7-AC32A2A283B1}" type="pres">
      <dgm:prSet presAssocID="{E8C51C83-7135-4996-938F-4E4506FB2B22}" presName="text2" presStyleLbl="fgAcc2" presStyleIdx="1" presStyleCnt="3">
        <dgm:presLayoutVars>
          <dgm:chPref val="3"/>
        </dgm:presLayoutVars>
      </dgm:prSet>
      <dgm:spPr/>
      <dgm:t>
        <a:bodyPr/>
        <a:lstStyle/>
        <a:p>
          <a:endParaRPr lang="en-GB"/>
        </a:p>
      </dgm:t>
    </dgm:pt>
    <dgm:pt modelId="{DBB4FCA6-F93B-46E3-9AD4-70806499F258}" type="pres">
      <dgm:prSet presAssocID="{E8C51C83-7135-4996-938F-4E4506FB2B22}" presName="hierChild3" presStyleCnt="0"/>
      <dgm:spPr/>
      <dgm:t>
        <a:bodyPr/>
        <a:lstStyle/>
        <a:p>
          <a:endParaRPr lang="en-GB"/>
        </a:p>
      </dgm:t>
    </dgm:pt>
    <dgm:pt modelId="{F4C097D1-3140-42C4-86C2-77D27183B65C}" type="pres">
      <dgm:prSet presAssocID="{BE6C36E6-BBAD-4A71-8F8B-14F75CC0BE50}" presName="Name10" presStyleLbl="parChTrans1D2" presStyleIdx="2" presStyleCnt="3"/>
      <dgm:spPr/>
      <dgm:t>
        <a:bodyPr/>
        <a:lstStyle/>
        <a:p>
          <a:endParaRPr lang="en-GB"/>
        </a:p>
      </dgm:t>
    </dgm:pt>
    <dgm:pt modelId="{052576C4-BED9-4602-AF22-60CF54436DD1}" type="pres">
      <dgm:prSet presAssocID="{C3374A6D-C04D-4C83-8FEE-2421D83FF781}" presName="hierRoot2" presStyleCnt="0"/>
      <dgm:spPr/>
      <dgm:t>
        <a:bodyPr/>
        <a:lstStyle/>
        <a:p>
          <a:endParaRPr lang="en-GB"/>
        </a:p>
      </dgm:t>
    </dgm:pt>
    <dgm:pt modelId="{06656FE7-BF67-4B1A-9D8E-074DFED109AC}" type="pres">
      <dgm:prSet presAssocID="{C3374A6D-C04D-4C83-8FEE-2421D83FF781}" presName="composite2" presStyleCnt="0"/>
      <dgm:spPr/>
      <dgm:t>
        <a:bodyPr/>
        <a:lstStyle/>
        <a:p>
          <a:endParaRPr lang="en-GB"/>
        </a:p>
      </dgm:t>
    </dgm:pt>
    <dgm:pt modelId="{7D326599-C1AE-433D-B4E9-39E4EFEBE980}" type="pres">
      <dgm:prSet presAssocID="{C3374A6D-C04D-4C83-8FEE-2421D83FF781}" presName="background2" presStyleLbl="node2" presStyleIdx="2" presStyleCnt="3"/>
      <dgm:spPr>
        <a:solidFill>
          <a:srgbClr val="000000"/>
        </a:solidFill>
        <a:ln>
          <a:solidFill>
            <a:srgbClr val="000000"/>
          </a:solidFill>
        </a:ln>
      </dgm:spPr>
      <dgm:t>
        <a:bodyPr/>
        <a:lstStyle/>
        <a:p>
          <a:endParaRPr lang="en-GB"/>
        </a:p>
      </dgm:t>
    </dgm:pt>
    <dgm:pt modelId="{045AA7C1-2FE4-4C7D-AC5F-CDF24FF6A34F}" type="pres">
      <dgm:prSet presAssocID="{C3374A6D-C04D-4C83-8FEE-2421D83FF781}" presName="text2" presStyleLbl="fgAcc2" presStyleIdx="2" presStyleCnt="3">
        <dgm:presLayoutVars>
          <dgm:chPref val="3"/>
        </dgm:presLayoutVars>
      </dgm:prSet>
      <dgm:spPr/>
      <dgm:t>
        <a:bodyPr/>
        <a:lstStyle/>
        <a:p>
          <a:endParaRPr lang="en-GB"/>
        </a:p>
      </dgm:t>
    </dgm:pt>
    <dgm:pt modelId="{63C3050D-D2CB-4004-A392-A1080AF90797}" type="pres">
      <dgm:prSet presAssocID="{C3374A6D-C04D-4C83-8FEE-2421D83FF781}" presName="hierChild3" presStyleCnt="0"/>
      <dgm:spPr/>
      <dgm:t>
        <a:bodyPr/>
        <a:lstStyle/>
        <a:p>
          <a:endParaRPr lang="en-GB"/>
        </a:p>
      </dgm:t>
    </dgm:pt>
  </dgm:ptLst>
  <dgm:cxnLst>
    <dgm:cxn modelId="{7C97C684-81EF-49C2-8BC4-0C9AEAF0819B}" srcId="{5F02E442-ABEE-4236-BC8B-504AD48E0C2D}" destId="{C3374A6D-C04D-4C83-8FEE-2421D83FF781}" srcOrd="2" destOrd="0" parTransId="{BE6C36E6-BBAD-4A71-8F8B-14F75CC0BE50}" sibTransId="{2347E1E9-C372-4D88-8CCF-1BB228203FDC}"/>
    <dgm:cxn modelId="{1DD99381-4F30-B247-A52D-BD58FAC90124}" type="presOf" srcId="{A150FD9D-6B55-49F1-B031-76A4881E961D}" destId="{5E55715A-1D5B-406C-AF80-A7766798FF17}" srcOrd="0" destOrd="0" presId="urn:microsoft.com/office/officeart/2005/8/layout/hierarchy1"/>
    <dgm:cxn modelId="{9FCB371F-91C1-2C46-AD48-FC3C814625EC}" type="presOf" srcId="{6A7C8207-F2EC-4A17-A66C-4775825DE4F8}" destId="{58C5FE63-7FF8-4FC2-B0ED-6AC96604B7D9}" srcOrd="0" destOrd="0" presId="urn:microsoft.com/office/officeart/2005/8/layout/hierarchy1"/>
    <dgm:cxn modelId="{FDCE37A0-5DED-4CC4-8900-1B60614B715B}" srcId="{6A7C8207-F2EC-4A17-A66C-4775825DE4F8}" destId="{5F02E442-ABEE-4236-BC8B-504AD48E0C2D}" srcOrd="0" destOrd="0" parTransId="{EB814293-413A-40E2-99F7-E37EB7EF7C4B}" sibTransId="{84DDF4F0-A2F6-41A3-856E-FEC3F189B764}"/>
    <dgm:cxn modelId="{115C1A76-9678-BC4B-8025-645EFA10A35C}" type="presOf" srcId="{2FC48E0C-AEDE-4286-A7B4-2145476CE7F2}" destId="{24606BA2-625D-4A71-BC08-2C72058C4D48}" srcOrd="0" destOrd="0" presId="urn:microsoft.com/office/officeart/2005/8/layout/hierarchy1"/>
    <dgm:cxn modelId="{6D76970B-1CB9-A44B-92D1-16BC83CBDD76}" type="presOf" srcId="{60284E6B-5625-4F6A-9AEE-3F96F3F40CC1}" destId="{A9F77ED6-572E-41AB-BE3E-DEAD09082728}" srcOrd="0" destOrd="0" presId="urn:microsoft.com/office/officeart/2005/8/layout/hierarchy1"/>
    <dgm:cxn modelId="{63948918-DCA1-3047-BFED-21218FF28645}" type="presOf" srcId="{C3374A6D-C04D-4C83-8FEE-2421D83FF781}" destId="{045AA7C1-2FE4-4C7D-AC5F-CDF24FF6A34F}" srcOrd="0" destOrd="0" presId="urn:microsoft.com/office/officeart/2005/8/layout/hierarchy1"/>
    <dgm:cxn modelId="{8309A20F-DBEE-EC45-8289-3A8B142552C1}" type="presOf" srcId="{5F02E442-ABEE-4236-BC8B-504AD48E0C2D}" destId="{F0D50433-D64F-430A-8B71-FF42AAE0B158}" srcOrd="0" destOrd="0" presId="urn:microsoft.com/office/officeart/2005/8/layout/hierarchy1"/>
    <dgm:cxn modelId="{775889E1-16FB-8547-8203-74AF7847664B}" type="presOf" srcId="{BE6C36E6-BBAD-4A71-8F8B-14F75CC0BE50}" destId="{F4C097D1-3140-42C4-86C2-77D27183B65C}" srcOrd="0" destOrd="0" presId="urn:microsoft.com/office/officeart/2005/8/layout/hierarchy1"/>
    <dgm:cxn modelId="{20803575-6D54-4CE6-B78B-4D5A9A590B99}" srcId="{5F02E442-ABEE-4236-BC8B-504AD48E0C2D}" destId="{A150FD9D-6B55-49F1-B031-76A4881E961D}" srcOrd="0" destOrd="0" parTransId="{2FC48E0C-AEDE-4286-A7B4-2145476CE7F2}" sibTransId="{DA40C643-61AE-47C9-91F8-71CAED845813}"/>
    <dgm:cxn modelId="{57FD54D4-BED5-48A7-979F-6CF142B46F74}" srcId="{5F02E442-ABEE-4236-BC8B-504AD48E0C2D}" destId="{E8C51C83-7135-4996-938F-4E4506FB2B22}" srcOrd="1" destOrd="0" parTransId="{60284E6B-5625-4F6A-9AEE-3F96F3F40CC1}" sibTransId="{AB6A24F0-9C5C-4EA8-A3FE-464B2AE6E252}"/>
    <dgm:cxn modelId="{523C26B4-A71C-BC42-A289-6DECA3A4C423}" type="presOf" srcId="{E8C51C83-7135-4996-938F-4E4506FB2B22}" destId="{CA299B9F-3E96-4397-81D7-AC32A2A283B1}" srcOrd="0" destOrd="0" presId="urn:microsoft.com/office/officeart/2005/8/layout/hierarchy1"/>
    <dgm:cxn modelId="{6A8D6049-181C-5D43-9797-9F227E5150EA}" type="presParOf" srcId="{58C5FE63-7FF8-4FC2-B0ED-6AC96604B7D9}" destId="{2CE2ACF7-5D85-47FA-9CA0-F193FD519C8A}" srcOrd="0" destOrd="0" presId="urn:microsoft.com/office/officeart/2005/8/layout/hierarchy1"/>
    <dgm:cxn modelId="{77DB7448-35C0-4043-8C33-D3618948F28A}" type="presParOf" srcId="{2CE2ACF7-5D85-47FA-9CA0-F193FD519C8A}" destId="{A7B6F3F4-F7F2-4FE6-A787-0C62E6E21D2E}" srcOrd="0" destOrd="0" presId="urn:microsoft.com/office/officeart/2005/8/layout/hierarchy1"/>
    <dgm:cxn modelId="{0D081030-4C3D-A84C-AA65-11DD0A80163F}" type="presParOf" srcId="{A7B6F3F4-F7F2-4FE6-A787-0C62E6E21D2E}" destId="{6702E938-DB40-40A1-81F8-24005C605AD7}" srcOrd="0" destOrd="0" presId="urn:microsoft.com/office/officeart/2005/8/layout/hierarchy1"/>
    <dgm:cxn modelId="{4D7E2AF7-F62A-0345-BED8-C03840CDC57F}" type="presParOf" srcId="{A7B6F3F4-F7F2-4FE6-A787-0C62E6E21D2E}" destId="{F0D50433-D64F-430A-8B71-FF42AAE0B158}" srcOrd="1" destOrd="0" presId="urn:microsoft.com/office/officeart/2005/8/layout/hierarchy1"/>
    <dgm:cxn modelId="{0147AA21-DF6A-754B-B5BB-0BE81D5415A6}" type="presParOf" srcId="{2CE2ACF7-5D85-47FA-9CA0-F193FD519C8A}" destId="{41FAB0BC-136C-4D8B-9A71-6D3B5F7C843D}" srcOrd="1" destOrd="0" presId="urn:microsoft.com/office/officeart/2005/8/layout/hierarchy1"/>
    <dgm:cxn modelId="{6C67827B-5005-2D48-8ACD-088C5600A8D4}" type="presParOf" srcId="{41FAB0BC-136C-4D8B-9A71-6D3B5F7C843D}" destId="{24606BA2-625D-4A71-BC08-2C72058C4D48}" srcOrd="0" destOrd="0" presId="urn:microsoft.com/office/officeart/2005/8/layout/hierarchy1"/>
    <dgm:cxn modelId="{38F7F34D-30EB-D94E-A3E5-6277911B9B7E}" type="presParOf" srcId="{41FAB0BC-136C-4D8B-9A71-6D3B5F7C843D}" destId="{DF43857D-2A32-476A-8FE2-764A3D57B9A4}" srcOrd="1" destOrd="0" presId="urn:microsoft.com/office/officeart/2005/8/layout/hierarchy1"/>
    <dgm:cxn modelId="{72030AB7-470C-634D-B112-4EB053118AB8}" type="presParOf" srcId="{DF43857D-2A32-476A-8FE2-764A3D57B9A4}" destId="{32CA85C9-9108-4C9D-A5BC-CD741328159A}" srcOrd="0" destOrd="0" presId="urn:microsoft.com/office/officeart/2005/8/layout/hierarchy1"/>
    <dgm:cxn modelId="{6BB77C9E-B3ED-9B4E-9DC9-7468F5DCC291}" type="presParOf" srcId="{32CA85C9-9108-4C9D-A5BC-CD741328159A}" destId="{D17AACAE-AF30-4E85-B3EF-0E0A5239A36D}" srcOrd="0" destOrd="0" presId="urn:microsoft.com/office/officeart/2005/8/layout/hierarchy1"/>
    <dgm:cxn modelId="{A16EB20F-1CE4-F048-9A2A-BD87846D87F8}" type="presParOf" srcId="{32CA85C9-9108-4C9D-A5BC-CD741328159A}" destId="{5E55715A-1D5B-406C-AF80-A7766798FF17}" srcOrd="1" destOrd="0" presId="urn:microsoft.com/office/officeart/2005/8/layout/hierarchy1"/>
    <dgm:cxn modelId="{0D2464F0-558C-B540-8C1C-9E457D0A135B}" type="presParOf" srcId="{DF43857D-2A32-476A-8FE2-764A3D57B9A4}" destId="{09658F8E-39F5-41E7-8BEF-E3FD9045232E}" srcOrd="1" destOrd="0" presId="urn:microsoft.com/office/officeart/2005/8/layout/hierarchy1"/>
    <dgm:cxn modelId="{576E5902-4249-704D-8E19-0F5C27BF1281}" type="presParOf" srcId="{41FAB0BC-136C-4D8B-9A71-6D3B5F7C843D}" destId="{A9F77ED6-572E-41AB-BE3E-DEAD09082728}" srcOrd="2" destOrd="0" presId="urn:microsoft.com/office/officeart/2005/8/layout/hierarchy1"/>
    <dgm:cxn modelId="{00ECEA78-0696-BD4C-A51F-21A743D762FF}" type="presParOf" srcId="{41FAB0BC-136C-4D8B-9A71-6D3B5F7C843D}" destId="{44F2E3FC-DF12-445F-8D72-7B30D73892D3}" srcOrd="3" destOrd="0" presId="urn:microsoft.com/office/officeart/2005/8/layout/hierarchy1"/>
    <dgm:cxn modelId="{57826091-62E5-0545-918F-7A067DAB3A9E}" type="presParOf" srcId="{44F2E3FC-DF12-445F-8D72-7B30D73892D3}" destId="{37EF4F86-1D83-4E50-9E58-4BC44DF1388F}" srcOrd="0" destOrd="0" presId="urn:microsoft.com/office/officeart/2005/8/layout/hierarchy1"/>
    <dgm:cxn modelId="{F9F5A8B0-5495-4745-B5F1-CC6BE1C747EC}" type="presParOf" srcId="{37EF4F86-1D83-4E50-9E58-4BC44DF1388F}" destId="{4DD340B0-67D0-48C2-954C-1738A1851E13}" srcOrd="0" destOrd="0" presId="urn:microsoft.com/office/officeart/2005/8/layout/hierarchy1"/>
    <dgm:cxn modelId="{005608EE-5DBF-1B4E-B38D-53ACA3C856EA}" type="presParOf" srcId="{37EF4F86-1D83-4E50-9E58-4BC44DF1388F}" destId="{CA299B9F-3E96-4397-81D7-AC32A2A283B1}" srcOrd="1" destOrd="0" presId="urn:microsoft.com/office/officeart/2005/8/layout/hierarchy1"/>
    <dgm:cxn modelId="{03686F73-7E6F-4A49-9531-C10FB348C698}" type="presParOf" srcId="{44F2E3FC-DF12-445F-8D72-7B30D73892D3}" destId="{DBB4FCA6-F93B-46E3-9AD4-70806499F258}" srcOrd="1" destOrd="0" presId="urn:microsoft.com/office/officeart/2005/8/layout/hierarchy1"/>
    <dgm:cxn modelId="{8BBB7664-1424-FC45-BCF2-200B05DA2943}" type="presParOf" srcId="{41FAB0BC-136C-4D8B-9A71-6D3B5F7C843D}" destId="{F4C097D1-3140-42C4-86C2-77D27183B65C}" srcOrd="4" destOrd="0" presId="urn:microsoft.com/office/officeart/2005/8/layout/hierarchy1"/>
    <dgm:cxn modelId="{578E7116-631E-0247-B94C-CD9177F5B63F}" type="presParOf" srcId="{41FAB0BC-136C-4D8B-9A71-6D3B5F7C843D}" destId="{052576C4-BED9-4602-AF22-60CF54436DD1}" srcOrd="5" destOrd="0" presId="urn:microsoft.com/office/officeart/2005/8/layout/hierarchy1"/>
    <dgm:cxn modelId="{7679DA8B-9FBE-2A43-958B-72FD12CEAC9B}" type="presParOf" srcId="{052576C4-BED9-4602-AF22-60CF54436DD1}" destId="{06656FE7-BF67-4B1A-9D8E-074DFED109AC}" srcOrd="0" destOrd="0" presId="urn:microsoft.com/office/officeart/2005/8/layout/hierarchy1"/>
    <dgm:cxn modelId="{D864305C-128A-DE41-B3F2-FC437D3AAB5F}" type="presParOf" srcId="{06656FE7-BF67-4B1A-9D8E-074DFED109AC}" destId="{7D326599-C1AE-433D-B4E9-39E4EFEBE980}" srcOrd="0" destOrd="0" presId="urn:microsoft.com/office/officeart/2005/8/layout/hierarchy1"/>
    <dgm:cxn modelId="{F4555456-90BB-3D4D-AD04-A932E81A073F}" type="presParOf" srcId="{06656FE7-BF67-4B1A-9D8E-074DFED109AC}" destId="{045AA7C1-2FE4-4C7D-AC5F-CDF24FF6A34F}" srcOrd="1" destOrd="0" presId="urn:microsoft.com/office/officeart/2005/8/layout/hierarchy1"/>
    <dgm:cxn modelId="{C56E831B-2D4C-E743-96C0-BC12F0D85F7F}" type="presParOf" srcId="{052576C4-BED9-4602-AF22-60CF54436DD1}" destId="{63C3050D-D2CB-4004-A392-A1080AF90797}" srcOrd="1" destOrd="0" presId="urn:microsoft.com/office/officeart/2005/8/layout/hierarchy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BC2E8-1FB8-DD4E-80C6-412C9963D39C}" type="doc">
      <dgm:prSet loTypeId="urn:microsoft.com/office/officeart/2008/layout/RadialCluster" loCatId="" qsTypeId="urn:microsoft.com/office/officeart/2005/8/quickstyle/3D1" qsCatId="3D" csTypeId="urn:microsoft.com/office/officeart/2005/8/colors/accent6_2" csCatId="accent6" phldr="1"/>
      <dgm:spPr/>
      <dgm:t>
        <a:bodyPr/>
        <a:lstStyle/>
        <a:p>
          <a:endParaRPr lang="en-GB"/>
        </a:p>
      </dgm:t>
    </dgm:pt>
    <dgm:pt modelId="{F05C7B20-B453-F646-BC40-F1C8E4D48F87}">
      <dgm:prSet phldrT="[Text]"/>
      <dgm:spPr/>
      <dgm:t>
        <a:bodyPr/>
        <a:lstStyle/>
        <a:p>
          <a:r>
            <a:rPr lang="en-GB" dirty="0" smtClean="0"/>
            <a:t>Virchow’s triad</a:t>
          </a:r>
          <a:endParaRPr lang="en-GB" dirty="0"/>
        </a:p>
      </dgm:t>
    </dgm:pt>
    <dgm:pt modelId="{4A25BF79-1D4D-C74B-A5E8-5D81F2D05D8E}" type="parTrans" cxnId="{E13BF211-FDB6-8C41-B2D3-0E1BD76FE4F5}">
      <dgm:prSet/>
      <dgm:spPr/>
      <dgm:t>
        <a:bodyPr/>
        <a:lstStyle/>
        <a:p>
          <a:endParaRPr lang="en-GB"/>
        </a:p>
      </dgm:t>
    </dgm:pt>
    <dgm:pt modelId="{6E4F7143-0B25-934B-B456-CCD78996B261}" type="sibTrans" cxnId="{E13BF211-FDB6-8C41-B2D3-0E1BD76FE4F5}">
      <dgm:prSet/>
      <dgm:spPr/>
      <dgm:t>
        <a:bodyPr/>
        <a:lstStyle/>
        <a:p>
          <a:endParaRPr lang="en-GB"/>
        </a:p>
      </dgm:t>
    </dgm:pt>
    <dgm:pt modelId="{58EA27A6-2579-D147-A600-40B234853C15}">
      <dgm:prSet phldrT="[Text]"/>
      <dgm:spPr/>
      <dgm:t>
        <a:bodyPr/>
        <a:lstStyle/>
        <a:p>
          <a:r>
            <a:rPr lang="en-GB" dirty="0" smtClean="0"/>
            <a:t>Blood constituents</a:t>
          </a:r>
          <a:endParaRPr lang="en-GB" dirty="0"/>
        </a:p>
      </dgm:t>
    </dgm:pt>
    <dgm:pt modelId="{00633ED6-AB78-424A-A056-D0CDF9526DD6}" type="parTrans" cxnId="{43EAD5FE-7930-564C-9CBA-F12A86E1CBC6}">
      <dgm:prSet/>
      <dgm:spPr/>
      <dgm:t>
        <a:bodyPr/>
        <a:lstStyle/>
        <a:p>
          <a:endParaRPr lang="en-GB"/>
        </a:p>
      </dgm:t>
    </dgm:pt>
    <dgm:pt modelId="{BF45020A-23D0-8F4D-86E2-FD63B04F469E}" type="sibTrans" cxnId="{43EAD5FE-7930-564C-9CBA-F12A86E1CBC6}">
      <dgm:prSet/>
      <dgm:spPr/>
      <dgm:t>
        <a:bodyPr/>
        <a:lstStyle/>
        <a:p>
          <a:endParaRPr lang="en-GB"/>
        </a:p>
      </dgm:t>
    </dgm:pt>
    <dgm:pt modelId="{DF328BB8-56CC-9944-A47B-F349647B2821}">
      <dgm:prSet phldrT="[Text]"/>
      <dgm:spPr/>
      <dgm:t>
        <a:bodyPr/>
        <a:lstStyle/>
        <a:p>
          <a:r>
            <a:rPr lang="en-GB" dirty="0" smtClean="0"/>
            <a:t>Blood vessel</a:t>
          </a:r>
          <a:endParaRPr lang="en-GB" dirty="0"/>
        </a:p>
      </dgm:t>
    </dgm:pt>
    <dgm:pt modelId="{B0CA4BB6-3348-C34B-A3CD-CF14AF719F45}" type="parTrans" cxnId="{341A8DCE-E256-0441-B77A-F9F717FF8C5E}">
      <dgm:prSet/>
      <dgm:spPr/>
      <dgm:t>
        <a:bodyPr/>
        <a:lstStyle/>
        <a:p>
          <a:endParaRPr lang="en-GB"/>
        </a:p>
      </dgm:t>
    </dgm:pt>
    <dgm:pt modelId="{25D66C88-FA3C-5A44-914F-CAB5CA7219EF}" type="sibTrans" cxnId="{341A8DCE-E256-0441-B77A-F9F717FF8C5E}">
      <dgm:prSet/>
      <dgm:spPr/>
      <dgm:t>
        <a:bodyPr/>
        <a:lstStyle/>
        <a:p>
          <a:endParaRPr lang="en-GB"/>
        </a:p>
      </dgm:t>
    </dgm:pt>
    <dgm:pt modelId="{22233116-0E0E-D641-A905-C2695540A9F6}">
      <dgm:prSet phldrT="[Text]"/>
      <dgm:spPr/>
      <dgm:t>
        <a:bodyPr/>
        <a:lstStyle/>
        <a:p>
          <a:r>
            <a:rPr lang="en-GB" dirty="0" smtClean="0"/>
            <a:t>Blood flow</a:t>
          </a:r>
          <a:endParaRPr lang="en-GB" dirty="0"/>
        </a:p>
      </dgm:t>
    </dgm:pt>
    <dgm:pt modelId="{83F4AB56-A7B4-BD47-8020-157738D6B66C}" type="parTrans" cxnId="{3A6017BD-91EE-3747-B4D6-96C866F69DBC}">
      <dgm:prSet/>
      <dgm:spPr/>
      <dgm:t>
        <a:bodyPr/>
        <a:lstStyle/>
        <a:p>
          <a:endParaRPr lang="en-GB"/>
        </a:p>
      </dgm:t>
    </dgm:pt>
    <dgm:pt modelId="{6D18B736-2FCD-CB45-B556-2B87136E271A}" type="sibTrans" cxnId="{3A6017BD-91EE-3747-B4D6-96C866F69DBC}">
      <dgm:prSet/>
      <dgm:spPr/>
      <dgm:t>
        <a:bodyPr/>
        <a:lstStyle/>
        <a:p>
          <a:endParaRPr lang="en-GB"/>
        </a:p>
      </dgm:t>
    </dgm:pt>
    <dgm:pt modelId="{D6017013-9762-324B-8D94-9BEA39FCF447}" type="pres">
      <dgm:prSet presAssocID="{650BC2E8-1FB8-DD4E-80C6-412C9963D39C}" presName="Name0" presStyleCnt="0">
        <dgm:presLayoutVars>
          <dgm:chMax val="1"/>
          <dgm:chPref val="1"/>
          <dgm:dir/>
          <dgm:animOne val="branch"/>
          <dgm:animLvl val="lvl"/>
        </dgm:presLayoutVars>
      </dgm:prSet>
      <dgm:spPr/>
      <dgm:t>
        <a:bodyPr/>
        <a:lstStyle/>
        <a:p>
          <a:endParaRPr lang="en-GB"/>
        </a:p>
      </dgm:t>
    </dgm:pt>
    <dgm:pt modelId="{124D4CF5-DCA5-FC4F-86B2-9B9C08A62AB1}" type="pres">
      <dgm:prSet presAssocID="{F05C7B20-B453-F646-BC40-F1C8E4D48F87}" presName="singleCycle" presStyleCnt="0"/>
      <dgm:spPr/>
    </dgm:pt>
    <dgm:pt modelId="{C9B812AB-2B29-0340-A148-4E8909FF3C5B}" type="pres">
      <dgm:prSet presAssocID="{F05C7B20-B453-F646-BC40-F1C8E4D48F87}" presName="singleCenter" presStyleLbl="node1" presStyleIdx="0" presStyleCnt="4" custScaleX="123960">
        <dgm:presLayoutVars>
          <dgm:chMax val="7"/>
          <dgm:chPref val="7"/>
        </dgm:presLayoutVars>
      </dgm:prSet>
      <dgm:spPr/>
      <dgm:t>
        <a:bodyPr/>
        <a:lstStyle/>
        <a:p>
          <a:endParaRPr lang="en-GB"/>
        </a:p>
      </dgm:t>
    </dgm:pt>
    <dgm:pt modelId="{38130939-3596-B94C-9DD3-D3406C2CC289}" type="pres">
      <dgm:prSet presAssocID="{00633ED6-AB78-424A-A056-D0CDF9526DD6}" presName="Name56" presStyleLbl="parChTrans1D2" presStyleIdx="0" presStyleCnt="3"/>
      <dgm:spPr/>
      <dgm:t>
        <a:bodyPr/>
        <a:lstStyle/>
        <a:p>
          <a:endParaRPr lang="en-GB"/>
        </a:p>
      </dgm:t>
    </dgm:pt>
    <dgm:pt modelId="{64F23E59-C664-C742-858E-8BB33E9A80AA}" type="pres">
      <dgm:prSet presAssocID="{58EA27A6-2579-D147-A600-40B234853C15}" presName="text0" presStyleLbl="node1" presStyleIdx="1" presStyleCnt="4" custScaleX="185016">
        <dgm:presLayoutVars>
          <dgm:bulletEnabled val="1"/>
        </dgm:presLayoutVars>
      </dgm:prSet>
      <dgm:spPr/>
      <dgm:t>
        <a:bodyPr/>
        <a:lstStyle/>
        <a:p>
          <a:endParaRPr lang="en-GB"/>
        </a:p>
      </dgm:t>
    </dgm:pt>
    <dgm:pt modelId="{EFC5AF00-B774-2C4E-BA3E-94A8B06E0E89}" type="pres">
      <dgm:prSet presAssocID="{B0CA4BB6-3348-C34B-A3CD-CF14AF719F45}" presName="Name56" presStyleLbl="parChTrans1D2" presStyleIdx="1" presStyleCnt="3"/>
      <dgm:spPr/>
      <dgm:t>
        <a:bodyPr/>
        <a:lstStyle/>
        <a:p>
          <a:endParaRPr lang="en-GB"/>
        </a:p>
      </dgm:t>
    </dgm:pt>
    <dgm:pt modelId="{A1A17059-97C6-C84D-8635-850EC0F3BCD6}" type="pres">
      <dgm:prSet presAssocID="{DF328BB8-56CC-9944-A47B-F349647B2821}" presName="text0" presStyleLbl="node1" presStyleIdx="2" presStyleCnt="4">
        <dgm:presLayoutVars>
          <dgm:bulletEnabled val="1"/>
        </dgm:presLayoutVars>
      </dgm:prSet>
      <dgm:spPr/>
      <dgm:t>
        <a:bodyPr/>
        <a:lstStyle/>
        <a:p>
          <a:endParaRPr lang="en-GB"/>
        </a:p>
      </dgm:t>
    </dgm:pt>
    <dgm:pt modelId="{318F3666-8D95-EC4D-BB74-8956773F5B7D}" type="pres">
      <dgm:prSet presAssocID="{83F4AB56-A7B4-BD47-8020-157738D6B66C}" presName="Name56" presStyleLbl="parChTrans1D2" presStyleIdx="2" presStyleCnt="3"/>
      <dgm:spPr/>
      <dgm:t>
        <a:bodyPr/>
        <a:lstStyle/>
        <a:p>
          <a:endParaRPr lang="en-GB"/>
        </a:p>
      </dgm:t>
    </dgm:pt>
    <dgm:pt modelId="{954BE972-9A44-EF47-B1E1-2ECCC15106D4}" type="pres">
      <dgm:prSet presAssocID="{22233116-0E0E-D641-A905-C2695540A9F6}" presName="text0" presStyleLbl="node1" presStyleIdx="3" presStyleCnt="4">
        <dgm:presLayoutVars>
          <dgm:bulletEnabled val="1"/>
        </dgm:presLayoutVars>
      </dgm:prSet>
      <dgm:spPr/>
      <dgm:t>
        <a:bodyPr/>
        <a:lstStyle/>
        <a:p>
          <a:endParaRPr lang="en-GB"/>
        </a:p>
      </dgm:t>
    </dgm:pt>
  </dgm:ptLst>
  <dgm:cxnLst>
    <dgm:cxn modelId="{341A8DCE-E256-0441-B77A-F9F717FF8C5E}" srcId="{F05C7B20-B453-F646-BC40-F1C8E4D48F87}" destId="{DF328BB8-56CC-9944-A47B-F349647B2821}" srcOrd="1" destOrd="0" parTransId="{B0CA4BB6-3348-C34B-A3CD-CF14AF719F45}" sibTransId="{25D66C88-FA3C-5A44-914F-CAB5CA7219EF}"/>
    <dgm:cxn modelId="{7705E41E-80E1-004C-B22D-85141C1AFBF8}" type="presOf" srcId="{650BC2E8-1FB8-DD4E-80C6-412C9963D39C}" destId="{D6017013-9762-324B-8D94-9BEA39FCF447}" srcOrd="0" destOrd="0" presId="urn:microsoft.com/office/officeart/2008/layout/RadialCluster"/>
    <dgm:cxn modelId="{21E953A8-3BE0-7C40-B9B2-C6C8E6C99FCB}" type="presOf" srcId="{58EA27A6-2579-D147-A600-40B234853C15}" destId="{64F23E59-C664-C742-858E-8BB33E9A80AA}" srcOrd="0" destOrd="0" presId="urn:microsoft.com/office/officeart/2008/layout/RadialCluster"/>
    <dgm:cxn modelId="{51A07E77-709D-7547-B2BC-45B17EA2B0A7}" type="presOf" srcId="{B0CA4BB6-3348-C34B-A3CD-CF14AF719F45}" destId="{EFC5AF00-B774-2C4E-BA3E-94A8B06E0E89}" srcOrd="0" destOrd="0" presId="urn:microsoft.com/office/officeart/2008/layout/RadialCluster"/>
    <dgm:cxn modelId="{3A6017BD-91EE-3747-B4D6-96C866F69DBC}" srcId="{F05C7B20-B453-F646-BC40-F1C8E4D48F87}" destId="{22233116-0E0E-D641-A905-C2695540A9F6}" srcOrd="2" destOrd="0" parTransId="{83F4AB56-A7B4-BD47-8020-157738D6B66C}" sibTransId="{6D18B736-2FCD-CB45-B556-2B87136E271A}"/>
    <dgm:cxn modelId="{63E78385-C18C-3146-8E35-0D744332BC42}" type="presOf" srcId="{F05C7B20-B453-F646-BC40-F1C8E4D48F87}" destId="{C9B812AB-2B29-0340-A148-4E8909FF3C5B}" srcOrd="0" destOrd="0" presId="urn:microsoft.com/office/officeart/2008/layout/RadialCluster"/>
    <dgm:cxn modelId="{E2CB79C1-B08B-1C4A-A78D-CED9CFBE6C9D}" type="presOf" srcId="{22233116-0E0E-D641-A905-C2695540A9F6}" destId="{954BE972-9A44-EF47-B1E1-2ECCC15106D4}" srcOrd="0" destOrd="0" presId="urn:microsoft.com/office/officeart/2008/layout/RadialCluster"/>
    <dgm:cxn modelId="{18B719C8-9974-9243-BA4E-803EC0053CE2}" type="presOf" srcId="{DF328BB8-56CC-9944-A47B-F349647B2821}" destId="{A1A17059-97C6-C84D-8635-850EC0F3BCD6}" srcOrd="0" destOrd="0" presId="urn:microsoft.com/office/officeart/2008/layout/RadialCluster"/>
    <dgm:cxn modelId="{E13BF211-FDB6-8C41-B2D3-0E1BD76FE4F5}" srcId="{650BC2E8-1FB8-DD4E-80C6-412C9963D39C}" destId="{F05C7B20-B453-F646-BC40-F1C8E4D48F87}" srcOrd="0" destOrd="0" parTransId="{4A25BF79-1D4D-C74B-A5E8-5D81F2D05D8E}" sibTransId="{6E4F7143-0B25-934B-B456-CCD78996B261}"/>
    <dgm:cxn modelId="{50818718-AE17-7E4C-BDE9-EE407200F392}" type="presOf" srcId="{00633ED6-AB78-424A-A056-D0CDF9526DD6}" destId="{38130939-3596-B94C-9DD3-D3406C2CC289}" srcOrd="0" destOrd="0" presId="urn:microsoft.com/office/officeart/2008/layout/RadialCluster"/>
    <dgm:cxn modelId="{6323064A-846C-CF4E-870A-B63B184A11E1}" type="presOf" srcId="{83F4AB56-A7B4-BD47-8020-157738D6B66C}" destId="{318F3666-8D95-EC4D-BB74-8956773F5B7D}" srcOrd="0" destOrd="0" presId="urn:microsoft.com/office/officeart/2008/layout/RadialCluster"/>
    <dgm:cxn modelId="{43EAD5FE-7930-564C-9CBA-F12A86E1CBC6}" srcId="{F05C7B20-B453-F646-BC40-F1C8E4D48F87}" destId="{58EA27A6-2579-D147-A600-40B234853C15}" srcOrd="0" destOrd="0" parTransId="{00633ED6-AB78-424A-A056-D0CDF9526DD6}" sibTransId="{BF45020A-23D0-8F4D-86E2-FD63B04F469E}"/>
    <dgm:cxn modelId="{8B1101A1-407D-8540-91D6-99936B87FAD4}" type="presParOf" srcId="{D6017013-9762-324B-8D94-9BEA39FCF447}" destId="{124D4CF5-DCA5-FC4F-86B2-9B9C08A62AB1}" srcOrd="0" destOrd="0" presId="urn:microsoft.com/office/officeart/2008/layout/RadialCluster"/>
    <dgm:cxn modelId="{AF4CE2C6-64D2-6D4B-8CAE-77067D250533}" type="presParOf" srcId="{124D4CF5-DCA5-FC4F-86B2-9B9C08A62AB1}" destId="{C9B812AB-2B29-0340-A148-4E8909FF3C5B}" srcOrd="0" destOrd="0" presId="urn:microsoft.com/office/officeart/2008/layout/RadialCluster"/>
    <dgm:cxn modelId="{AB4F4A94-85FB-1441-BC2A-9F7EB9922B51}" type="presParOf" srcId="{124D4CF5-DCA5-FC4F-86B2-9B9C08A62AB1}" destId="{38130939-3596-B94C-9DD3-D3406C2CC289}" srcOrd="1" destOrd="0" presId="urn:microsoft.com/office/officeart/2008/layout/RadialCluster"/>
    <dgm:cxn modelId="{F6148775-C07C-7F4E-9CAC-CA2EE062E6B1}" type="presParOf" srcId="{124D4CF5-DCA5-FC4F-86B2-9B9C08A62AB1}" destId="{64F23E59-C664-C742-858E-8BB33E9A80AA}" srcOrd="2" destOrd="0" presId="urn:microsoft.com/office/officeart/2008/layout/RadialCluster"/>
    <dgm:cxn modelId="{D7021700-1400-0E48-96F6-5C387C210827}" type="presParOf" srcId="{124D4CF5-DCA5-FC4F-86B2-9B9C08A62AB1}" destId="{EFC5AF00-B774-2C4E-BA3E-94A8B06E0E89}" srcOrd="3" destOrd="0" presId="urn:microsoft.com/office/officeart/2008/layout/RadialCluster"/>
    <dgm:cxn modelId="{56100944-3BBE-C948-95A7-E855CD2C2A2C}" type="presParOf" srcId="{124D4CF5-DCA5-FC4F-86B2-9B9C08A62AB1}" destId="{A1A17059-97C6-C84D-8635-850EC0F3BCD6}" srcOrd="4" destOrd="0" presId="urn:microsoft.com/office/officeart/2008/layout/RadialCluster"/>
    <dgm:cxn modelId="{79815C7E-88B9-DE4D-868D-5D1E1DE7F878}" type="presParOf" srcId="{124D4CF5-DCA5-FC4F-86B2-9B9C08A62AB1}" destId="{318F3666-8D95-EC4D-BB74-8956773F5B7D}" srcOrd="5" destOrd="0" presId="urn:microsoft.com/office/officeart/2008/layout/RadialCluster"/>
    <dgm:cxn modelId="{DA82845D-A0CA-EF40-864F-8402EA6F121C}" type="presParOf" srcId="{124D4CF5-DCA5-FC4F-86B2-9B9C08A62AB1}" destId="{954BE972-9A44-EF47-B1E1-2ECCC15106D4}"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DEC4F-E261-2E4C-997B-7EA0F56C1DC8}">
      <dsp:nvSpPr>
        <dsp:cNvPr id="0" name=""/>
        <dsp:cNvSpPr/>
      </dsp:nvSpPr>
      <dsp:spPr>
        <a:xfrm>
          <a:off x="6470674" y="3109328"/>
          <a:ext cx="1547068" cy="177209"/>
        </a:xfrm>
        <a:custGeom>
          <a:avLst/>
          <a:gdLst/>
          <a:ahLst/>
          <a:cxnLst/>
          <a:rect l="0" t="0" r="0" b="0"/>
          <a:pathLst>
            <a:path>
              <a:moveTo>
                <a:pt x="0" y="0"/>
              </a:moveTo>
              <a:lnTo>
                <a:pt x="0" y="89308"/>
              </a:lnTo>
              <a:lnTo>
                <a:pt x="1547068" y="89308"/>
              </a:lnTo>
              <a:lnTo>
                <a:pt x="1547068"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780535-B856-FF49-B250-201CEF996437}">
      <dsp:nvSpPr>
        <dsp:cNvPr id="0" name=""/>
        <dsp:cNvSpPr/>
      </dsp:nvSpPr>
      <dsp:spPr>
        <a:xfrm>
          <a:off x="6424954" y="3109328"/>
          <a:ext cx="91440" cy="177209"/>
        </a:xfrm>
        <a:custGeom>
          <a:avLst/>
          <a:gdLst/>
          <a:ahLst/>
          <a:cxnLst/>
          <a:rect l="0" t="0" r="0" b="0"/>
          <a:pathLst>
            <a:path>
              <a:moveTo>
                <a:pt x="45720" y="0"/>
              </a:moveTo>
              <a:lnTo>
                <a:pt x="45720"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05961C-E544-4F45-B655-AC3AB8724150}">
      <dsp:nvSpPr>
        <dsp:cNvPr id="0" name=""/>
        <dsp:cNvSpPr/>
      </dsp:nvSpPr>
      <dsp:spPr>
        <a:xfrm>
          <a:off x="4923606" y="3109328"/>
          <a:ext cx="1547068" cy="177209"/>
        </a:xfrm>
        <a:custGeom>
          <a:avLst/>
          <a:gdLst/>
          <a:ahLst/>
          <a:cxnLst/>
          <a:rect l="0" t="0" r="0" b="0"/>
          <a:pathLst>
            <a:path>
              <a:moveTo>
                <a:pt x="1547068" y="0"/>
              </a:moveTo>
              <a:lnTo>
                <a:pt x="1547068" y="89308"/>
              </a:lnTo>
              <a:lnTo>
                <a:pt x="0" y="89308"/>
              </a:lnTo>
              <a:lnTo>
                <a:pt x="0"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6FB076-4F80-974D-A912-E3C4FDAC84DD}">
      <dsp:nvSpPr>
        <dsp:cNvPr id="0" name=""/>
        <dsp:cNvSpPr/>
      </dsp:nvSpPr>
      <dsp:spPr>
        <a:xfrm>
          <a:off x="4150072" y="2369548"/>
          <a:ext cx="2320602" cy="177209"/>
        </a:xfrm>
        <a:custGeom>
          <a:avLst/>
          <a:gdLst/>
          <a:ahLst/>
          <a:cxnLst/>
          <a:rect l="0" t="0" r="0" b="0"/>
          <a:pathLst>
            <a:path>
              <a:moveTo>
                <a:pt x="0" y="0"/>
              </a:moveTo>
              <a:lnTo>
                <a:pt x="0" y="89308"/>
              </a:lnTo>
              <a:lnTo>
                <a:pt x="2320602" y="89308"/>
              </a:lnTo>
              <a:lnTo>
                <a:pt x="2320602"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866AD1-55F8-1B4C-BC85-7D85D87BE3B5}">
      <dsp:nvSpPr>
        <dsp:cNvPr id="0" name=""/>
        <dsp:cNvSpPr/>
      </dsp:nvSpPr>
      <dsp:spPr>
        <a:xfrm>
          <a:off x="1829469" y="3109328"/>
          <a:ext cx="1547068" cy="177209"/>
        </a:xfrm>
        <a:custGeom>
          <a:avLst/>
          <a:gdLst/>
          <a:ahLst/>
          <a:cxnLst/>
          <a:rect l="0" t="0" r="0" b="0"/>
          <a:pathLst>
            <a:path>
              <a:moveTo>
                <a:pt x="0" y="0"/>
              </a:moveTo>
              <a:lnTo>
                <a:pt x="0" y="89308"/>
              </a:lnTo>
              <a:lnTo>
                <a:pt x="1547068" y="89308"/>
              </a:lnTo>
              <a:lnTo>
                <a:pt x="1547068"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2194F6-A519-2A4F-9492-0191F3D13F89}">
      <dsp:nvSpPr>
        <dsp:cNvPr id="0" name=""/>
        <dsp:cNvSpPr/>
      </dsp:nvSpPr>
      <dsp:spPr>
        <a:xfrm>
          <a:off x="1783749" y="3109328"/>
          <a:ext cx="91440" cy="177209"/>
        </a:xfrm>
        <a:custGeom>
          <a:avLst/>
          <a:gdLst/>
          <a:ahLst/>
          <a:cxnLst/>
          <a:rect l="0" t="0" r="0" b="0"/>
          <a:pathLst>
            <a:path>
              <a:moveTo>
                <a:pt x="45720" y="0"/>
              </a:moveTo>
              <a:lnTo>
                <a:pt x="45720"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3332E0-380E-6C4F-A022-9C060EAA84D7}">
      <dsp:nvSpPr>
        <dsp:cNvPr id="0" name=""/>
        <dsp:cNvSpPr/>
      </dsp:nvSpPr>
      <dsp:spPr>
        <a:xfrm>
          <a:off x="282401" y="3109328"/>
          <a:ext cx="1547068" cy="177209"/>
        </a:xfrm>
        <a:custGeom>
          <a:avLst/>
          <a:gdLst/>
          <a:ahLst/>
          <a:cxnLst/>
          <a:rect l="0" t="0" r="0" b="0"/>
          <a:pathLst>
            <a:path>
              <a:moveTo>
                <a:pt x="1547068" y="0"/>
              </a:moveTo>
              <a:lnTo>
                <a:pt x="1547068" y="89308"/>
              </a:lnTo>
              <a:lnTo>
                <a:pt x="0" y="89308"/>
              </a:lnTo>
              <a:lnTo>
                <a:pt x="0"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B93E73-50CE-C345-9757-9CFA8106C984}">
      <dsp:nvSpPr>
        <dsp:cNvPr id="0" name=""/>
        <dsp:cNvSpPr/>
      </dsp:nvSpPr>
      <dsp:spPr>
        <a:xfrm>
          <a:off x="1829469" y="2369548"/>
          <a:ext cx="2320602" cy="177209"/>
        </a:xfrm>
        <a:custGeom>
          <a:avLst/>
          <a:gdLst/>
          <a:ahLst/>
          <a:cxnLst/>
          <a:rect l="0" t="0" r="0" b="0"/>
          <a:pathLst>
            <a:path>
              <a:moveTo>
                <a:pt x="2320602" y="0"/>
              </a:moveTo>
              <a:lnTo>
                <a:pt x="2320602" y="89308"/>
              </a:lnTo>
              <a:lnTo>
                <a:pt x="0" y="89308"/>
              </a:lnTo>
              <a:lnTo>
                <a:pt x="0" y="1772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4E1837-BEC4-DC46-AFCD-1DD3804B7268}">
      <dsp:nvSpPr>
        <dsp:cNvPr id="0" name=""/>
        <dsp:cNvSpPr/>
      </dsp:nvSpPr>
      <dsp:spPr>
        <a:xfrm>
          <a:off x="4104352" y="1629768"/>
          <a:ext cx="91440" cy="177209"/>
        </a:xfrm>
        <a:custGeom>
          <a:avLst/>
          <a:gdLst/>
          <a:ahLst/>
          <a:cxnLst/>
          <a:rect l="0" t="0" r="0" b="0"/>
          <a:pathLst>
            <a:path>
              <a:moveTo>
                <a:pt x="45720" y="0"/>
              </a:moveTo>
              <a:lnTo>
                <a:pt x="45720" y="17720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7A1A06-A7F7-F347-A723-0BA8D6DC3D8C}">
      <dsp:nvSpPr>
        <dsp:cNvPr id="0" name=""/>
        <dsp:cNvSpPr/>
      </dsp:nvSpPr>
      <dsp:spPr>
        <a:xfrm>
          <a:off x="3868787" y="1067198"/>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73AB3E-D7D2-6649-AE3D-ED49169146C6}">
      <dsp:nvSpPr>
        <dsp:cNvPr id="0" name=""/>
        <dsp:cNvSpPr/>
      </dsp:nvSpPr>
      <dsp:spPr>
        <a:xfrm>
          <a:off x="4431357" y="106579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Haematopoietic stem cell</a:t>
          </a:r>
          <a:endParaRPr lang="en-GB" sz="1200" b="0" kern="1200" dirty="0"/>
        </a:p>
      </dsp:txBody>
      <dsp:txXfrm>
        <a:off x="4431357" y="1065791"/>
        <a:ext cx="843855" cy="562570"/>
      </dsp:txXfrm>
    </dsp:sp>
    <dsp:sp modelId="{4D6990E2-43FE-9349-9478-2A0CF4FA0D88}">
      <dsp:nvSpPr>
        <dsp:cNvPr id="0" name=""/>
        <dsp:cNvSpPr/>
      </dsp:nvSpPr>
      <dsp:spPr>
        <a:xfrm>
          <a:off x="3868787" y="1806978"/>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B90292-7354-FA4C-BCD0-A4D432F01CC2}">
      <dsp:nvSpPr>
        <dsp:cNvPr id="0" name=""/>
        <dsp:cNvSpPr/>
      </dsp:nvSpPr>
      <dsp:spPr>
        <a:xfrm>
          <a:off x="4431357" y="180557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Multi-potent progenitors</a:t>
          </a:r>
          <a:endParaRPr lang="en-GB" sz="1200" b="0" kern="1200" dirty="0"/>
        </a:p>
      </dsp:txBody>
      <dsp:txXfrm>
        <a:off x="4431357" y="1805571"/>
        <a:ext cx="843855" cy="562570"/>
      </dsp:txXfrm>
    </dsp:sp>
    <dsp:sp modelId="{6CFFF46C-F88D-D545-910B-FBC716D92DE9}">
      <dsp:nvSpPr>
        <dsp:cNvPr id="0" name=""/>
        <dsp:cNvSpPr/>
      </dsp:nvSpPr>
      <dsp:spPr>
        <a:xfrm>
          <a:off x="1548184" y="2546758"/>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B39FDB-BC04-F240-B5BC-E2E6C6A82A7F}">
      <dsp:nvSpPr>
        <dsp:cNvPr id="0" name=""/>
        <dsp:cNvSpPr/>
      </dsp:nvSpPr>
      <dsp:spPr>
        <a:xfrm>
          <a:off x="2110754" y="254535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Common myeloid progenitor</a:t>
          </a:r>
          <a:endParaRPr lang="en-GB" sz="1200" b="0" kern="1200" dirty="0"/>
        </a:p>
      </dsp:txBody>
      <dsp:txXfrm>
        <a:off x="2110754" y="2545351"/>
        <a:ext cx="843855" cy="562570"/>
      </dsp:txXfrm>
    </dsp:sp>
    <dsp:sp modelId="{5E7579DA-AAFC-3740-B4CE-CF20AB9CF397}">
      <dsp:nvSpPr>
        <dsp:cNvPr id="0" name=""/>
        <dsp:cNvSpPr/>
      </dsp:nvSpPr>
      <dsp:spPr>
        <a:xfrm>
          <a:off x="1116"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9377B8-017E-FC41-A058-8EC6527A29ED}">
      <dsp:nvSpPr>
        <dsp:cNvPr id="0" name=""/>
        <dsp:cNvSpPr/>
      </dsp:nvSpPr>
      <dsp:spPr>
        <a:xfrm>
          <a:off x="563686"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Megakaryocyte</a:t>
          </a:r>
          <a:endParaRPr lang="en-GB" sz="1200" b="0" kern="1200" dirty="0"/>
        </a:p>
      </dsp:txBody>
      <dsp:txXfrm>
        <a:off x="563686" y="3285131"/>
        <a:ext cx="843855" cy="562570"/>
      </dsp:txXfrm>
    </dsp:sp>
    <dsp:sp modelId="{DDF85B81-F68F-904E-AE10-C3B5074C59F3}">
      <dsp:nvSpPr>
        <dsp:cNvPr id="0" name=""/>
        <dsp:cNvSpPr/>
      </dsp:nvSpPr>
      <dsp:spPr>
        <a:xfrm>
          <a:off x="1548184"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632A60-8FB2-EC4A-AF41-7AFFCA6FEE91}">
      <dsp:nvSpPr>
        <dsp:cNvPr id="0" name=""/>
        <dsp:cNvSpPr/>
      </dsp:nvSpPr>
      <dsp:spPr>
        <a:xfrm>
          <a:off x="2110754"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Erythrocyte</a:t>
          </a:r>
          <a:endParaRPr lang="en-GB" sz="1200" b="0" kern="1200" dirty="0"/>
        </a:p>
      </dsp:txBody>
      <dsp:txXfrm>
        <a:off x="2110754" y="3285131"/>
        <a:ext cx="843855" cy="562570"/>
      </dsp:txXfrm>
    </dsp:sp>
    <dsp:sp modelId="{4BF0DBA3-A2D5-A143-9843-4302A27422F9}">
      <dsp:nvSpPr>
        <dsp:cNvPr id="0" name=""/>
        <dsp:cNvSpPr/>
      </dsp:nvSpPr>
      <dsp:spPr>
        <a:xfrm>
          <a:off x="3095252"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269BF0-5751-B34C-A2D3-F53A0C0130B7}">
      <dsp:nvSpPr>
        <dsp:cNvPr id="0" name=""/>
        <dsp:cNvSpPr/>
      </dsp:nvSpPr>
      <dsp:spPr>
        <a:xfrm>
          <a:off x="3657823"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Granulocyte-monocyte</a:t>
          </a:r>
          <a:endParaRPr lang="en-GB" sz="1200" b="0" kern="1200" dirty="0"/>
        </a:p>
      </dsp:txBody>
      <dsp:txXfrm>
        <a:off x="3657823" y="3285131"/>
        <a:ext cx="843855" cy="562570"/>
      </dsp:txXfrm>
    </dsp:sp>
    <dsp:sp modelId="{1AE129B1-D09A-A04A-82BF-78D7B07D9986}">
      <dsp:nvSpPr>
        <dsp:cNvPr id="0" name=""/>
        <dsp:cNvSpPr/>
      </dsp:nvSpPr>
      <dsp:spPr>
        <a:xfrm>
          <a:off x="6189389" y="2546758"/>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D06948-B221-9C47-8128-C12E20B80436}">
      <dsp:nvSpPr>
        <dsp:cNvPr id="0" name=""/>
        <dsp:cNvSpPr/>
      </dsp:nvSpPr>
      <dsp:spPr>
        <a:xfrm>
          <a:off x="6751959" y="254535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Multi-lymphoid progenitor</a:t>
          </a:r>
          <a:endParaRPr lang="en-GB" sz="1200" b="0" kern="1200" dirty="0"/>
        </a:p>
      </dsp:txBody>
      <dsp:txXfrm>
        <a:off x="6751959" y="2545351"/>
        <a:ext cx="843855" cy="562570"/>
      </dsp:txXfrm>
    </dsp:sp>
    <dsp:sp modelId="{68CE5DCB-A903-8D4D-914D-9B70EC2B127F}">
      <dsp:nvSpPr>
        <dsp:cNvPr id="0" name=""/>
        <dsp:cNvSpPr/>
      </dsp:nvSpPr>
      <dsp:spPr>
        <a:xfrm>
          <a:off x="4642321"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417B4C-5681-3B41-B513-AF2F173234AF}">
      <dsp:nvSpPr>
        <dsp:cNvPr id="0" name=""/>
        <dsp:cNvSpPr/>
      </dsp:nvSpPr>
      <dsp:spPr>
        <a:xfrm>
          <a:off x="5204891"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NK cells</a:t>
          </a:r>
          <a:endParaRPr lang="en-GB" sz="1200" b="0" kern="1200" dirty="0"/>
        </a:p>
      </dsp:txBody>
      <dsp:txXfrm>
        <a:off x="5204891" y="3285131"/>
        <a:ext cx="843855" cy="562570"/>
      </dsp:txXfrm>
    </dsp:sp>
    <dsp:sp modelId="{4DD458F5-5F74-8049-95B8-0170D8F95DF4}">
      <dsp:nvSpPr>
        <dsp:cNvPr id="0" name=""/>
        <dsp:cNvSpPr/>
      </dsp:nvSpPr>
      <dsp:spPr>
        <a:xfrm>
          <a:off x="6189389"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F5520F-4626-B440-8EB3-D16F520822DD}">
      <dsp:nvSpPr>
        <dsp:cNvPr id="0" name=""/>
        <dsp:cNvSpPr/>
      </dsp:nvSpPr>
      <dsp:spPr>
        <a:xfrm>
          <a:off x="6751959"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B cells</a:t>
          </a:r>
          <a:endParaRPr lang="en-GB" sz="1200" b="0" kern="1200" dirty="0"/>
        </a:p>
      </dsp:txBody>
      <dsp:txXfrm>
        <a:off x="6751959" y="3285131"/>
        <a:ext cx="843855" cy="562570"/>
      </dsp:txXfrm>
    </dsp:sp>
    <dsp:sp modelId="{4C760FB9-638F-BF40-9A39-99144B148F64}">
      <dsp:nvSpPr>
        <dsp:cNvPr id="0" name=""/>
        <dsp:cNvSpPr/>
      </dsp:nvSpPr>
      <dsp:spPr>
        <a:xfrm>
          <a:off x="7736458" y="3286537"/>
          <a:ext cx="562570" cy="562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B55941-469C-E94F-A699-9A6E343CC9F2}">
      <dsp:nvSpPr>
        <dsp:cNvPr id="0" name=""/>
        <dsp:cNvSpPr/>
      </dsp:nvSpPr>
      <dsp:spPr>
        <a:xfrm>
          <a:off x="8299028" y="3285131"/>
          <a:ext cx="843855" cy="56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T cells</a:t>
          </a:r>
          <a:endParaRPr lang="en-GB" sz="1200" b="0" kern="1200" dirty="0"/>
        </a:p>
      </dsp:txBody>
      <dsp:txXfrm>
        <a:off x="8299028" y="3285131"/>
        <a:ext cx="843855" cy="562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lgn="r"/>
            <a:r>
              <a:rPr lang="en-GB" dirty="0"/>
              <a:t>Haematology</a:t>
            </a:r>
          </a:p>
          <a:p>
            <a:pPr algn="r"/>
            <a:r>
              <a:rPr lang="en-US" dirty="0"/>
              <a:t>Graduate Entry year 1 </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89F82C-680C-A94A-8A4E-63B6F52770C4}" type="datetimeFigureOut">
              <a:rPr lang="en-US"/>
              <a:pPr>
                <a:defRPr/>
              </a:pPr>
              <a:t>1/31/2013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lgn="r">
              <a:defRPr/>
            </a:pPr>
            <a:r>
              <a:rPr lang="en-GB" b="1" dirty="0">
                <a:latin typeface="Calibri" charset="0"/>
              </a:rPr>
              <a:t>Dr Amit Patel</a:t>
            </a:r>
          </a:p>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9D78D8-1C81-574F-B8FD-085536FBEEAF}" type="slidenum">
              <a:rPr lang="en-GB"/>
              <a:pPr>
                <a:defRPr/>
              </a:pPr>
              <a:t>‹#›</a:t>
            </a:fld>
            <a:endParaRPr lang="en-GB"/>
          </a:p>
        </p:txBody>
      </p:sp>
    </p:spTree>
    <p:extLst>
      <p:ext uri="{BB962C8B-B14F-4D97-AF65-F5344CB8AC3E}">
        <p14:creationId xmlns:p14="http://schemas.microsoft.com/office/powerpoint/2010/main" val="365246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9B6CBE4-0160-5E4D-9F4A-2A28D4EFA126}" type="slidenum">
              <a:rPr lang="en-GB"/>
              <a:pPr>
                <a:defRPr/>
              </a:pPr>
              <a:t>‹#›</a:t>
            </a:fld>
            <a:endParaRPr lang="en-GB"/>
          </a:p>
        </p:txBody>
      </p:sp>
    </p:spTree>
    <p:extLst>
      <p:ext uri="{BB962C8B-B14F-4D97-AF65-F5344CB8AC3E}">
        <p14:creationId xmlns:p14="http://schemas.microsoft.com/office/powerpoint/2010/main" val="817802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hangingPunct="1">
              <a:lnSpc>
                <a:spcPct val="90000"/>
              </a:lnSpc>
              <a:defRPr/>
            </a:pPr>
            <a:r>
              <a:rPr lang="en-GB" dirty="0" smtClean="0">
                <a:latin typeface="Times New Roman" charset="0"/>
              </a:rPr>
              <a:t>Blood cells of all types originate in the bone marrow</a:t>
            </a:r>
          </a:p>
          <a:p>
            <a:pPr eaLnBrk="1" hangingPunct="1">
              <a:lnSpc>
                <a:spcPct val="90000"/>
              </a:lnSpc>
              <a:defRPr/>
            </a:pPr>
            <a:r>
              <a:rPr lang="en-GB" dirty="0" smtClean="0">
                <a:latin typeface="Times New Roman" charset="0"/>
              </a:rPr>
              <a:t>They are ultimately derived from </a:t>
            </a:r>
            <a:r>
              <a:rPr lang="en-GB" b="1" dirty="0" err="1" smtClean="0">
                <a:solidFill>
                  <a:srgbClr val="FFB400"/>
                </a:solidFill>
                <a:latin typeface="Times New Roman" charset="0"/>
              </a:rPr>
              <a:t>haemopoietic</a:t>
            </a:r>
            <a:r>
              <a:rPr lang="en-GB" b="1" dirty="0" smtClean="0">
                <a:solidFill>
                  <a:srgbClr val="FFB400"/>
                </a:solidFill>
                <a:latin typeface="Times New Roman" charset="0"/>
              </a:rPr>
              <a:t> stem cells</a:t>
            </a:r>
          </a:p>
          <a:p>
            <a:pPr eaLnBrk="1" hangingPunct="1">
              <a:lnSpc>
                <a:spcPct val="90000"/>
              </a:lnSpc>
              <a:defRPr/>
            </a:pPr>
            <a:r>
              <a:rPr lang="en-GB" dirty="0" smtClean="0">
                <a:latin typeface="Times New Roman" charset="0"/>
              </a:rPr>
              <a:t>The </a:t>
            </a:r>
            <a:r>
              <a:rPr lang="en-GB" b="1" dirty="0" smtClean="0">
                <a:solidFill>
                  <a:schemeClr val="accent4"/>
                </a:solidFill>
                <a:latin typeface="Times New Roman" charset="0"/>
              </a:rPr>
              <a:t>multi-potent progenitors </a:t>
            </a:r>
            <a:r>
              <a:rPr lang="en-GB" dirty="0" smtClean="0">
                <a:latin typeface="Times New Roman" charset="0"/>
              </a:rPr>
              <a:t>gives rise to  </a:t>
            </a:r>
            <a:r>
              <a:rPr lang="en-GB" b="1" dirty="0" smtClean="0">
                <a:solidFill>
                  <a:srgbClr val="FF66FF"/>
                </a:solidFill>
                <a:latin typeface="Times New Roman" charset="0"/>
              </a:rPr>
              <a:t>multi-lymphoid progenitor </a:t>
            </a:r>
            <a:r>
              <a:rPr lang="en-GB" dirty="0" smtClean="0">
                <a:latin typeface="Times New Roman" charset="0"/>
              </a:rPr>
              <a:t>and </a:t>
            </a:r>
            <a:r>
              <a:rPr lang="en-GB" b="1" dirty="0" smtClean="0">
                <a:solidFill>
                  <a:srgbClr val="FF66FF"/>
                </a:solidFill>
                <a:latin typeface="Times New Roman" charset="0"/>
              </a:rPr>
              <a:t>common myeloid progenitor</a:t>
            </a:r>
            <a:r>
              <a:rPr lang="en-GB" dirty="0" smtClean="0">
                <a:latin typeface="Times New Roman" charset="0"/>
              </a:rPr>
              <a:t>, from which red cells, granulocytes, monocytes and platelets are derived</a:t>
            </a:r>
          </a:p>
          <a:p>
            <a:pPr>
              <a:defRPr/>
            </a:pPr>
            <a:endParaRPr lang="en-GB" dirty="0"/>
          </a:p>
        </p:txBody>
      </p:sp>
      <p:sp>
        <p:nvSpPr>
          <p:cNvPr id="4" name="Slide Number Placeholder 3"/>
          <p:cNvSpPr>
            <a:spLocks noGrp="1"/>
          </p:cNvSpPr>
          <p:nvPr>
            <p:ph type="sldNum" sz="quarter" idx="5"/>
          </p:nvPr>
        </p:nvSpPr>
        <p:spPr/>
        <p:txBody>
          <a:bodyPr/>
          <a:lstStyle/>
          <a:p>
            <a:pPr>
              <a:defRPr/>
            </a:pPr>
            <a:fld id="{AD09D021-DB1E-6041-971B-9B8525CA216F}" type="slidenum">
              <a:rPr lang="en-GB" smtClean="0"/>
              <a:pPr>
                <a:defRPr/>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This test is called a packed cell volume (PCV) or a haematocrit (Hct). Some haematologists use these two terms interchangeably while others used PCV to refer to a measurement made after centrifugation and Hct for an estimate made by an automated instrument. This measurement is expressed as a decimal percentage, i.e. as litres/litre (e.g. 0.45). </a:t>
            </a: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1FAE17A1-7CE1-F344-80AF-23BF122271A7}" type="slidenum">
              <a:rPr lang="en-GB" smtClean="0"/>
              <a:pPr>
                <a:defRPr/>
              </a:pPr>
              <a:t>38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The average weight of haemoglobin in a red blood cell is measured by the MCH. MCH values usually rise or fall as the MCV is increased or decreased.</a:t>
            </a:r>
          </a:p>
        </p:txBody>
      </p:sp>
      <p:sp>
        <p:nvSpPr>
          <p:cNvPr id="4" name="Slide Number Placeholder 3"/>
          <p:cNvSpPr>
            <a:spLocks noGrp="1"/>
          </p:cNvSpPr>
          <p:nvPr>
            <p:ph type="sldNum" sz="quarter" idx="5"/>
          </p:nvPr>
        </p:nvSpPr>
        <p:spPr/>
        <p:txBody>
          <a:bodyPr/>
          <a:lstStyle/>
          <a:p>
            <a:pPr>
              <a:defRPr/>
            </a:pPr>
            <a:fld id="{A0ACEDC8-4BBD-EC49-A6B0-A2F069F09C63}" type="slidenum">
              <a:rPr lang="en-GB" smtClean="0"/>
              <a:pPr>
                <a:defRPr/>
              </a:pPr>
              <a:t>41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The average weight of haemoglobin in a red blood cell is measured by the MCH. MCH values usually rise or fall as the MCV is increased or decreased.</a:t>
            </a:r>
          </a:p>
          <a:p>
            <a:r>
              <a:rPr lang="en-GB">
                <a:latin typeface="Times New Roman" charset="0"/>
              </a:rPr>
              <a:t>MCH is increased in macrocytic anaemia and is decreased in microcytic anaemia and iron deficiency anaemia.</a:t>
            </a:r>
          </a:p>
          <a:p>
            <a:r>
              <a:rPr lang="en-GB">
                <a:latin typeface="Times New Roman" charset="0"/>
              </a:rPr>
              <a:t>The MCHC measures the average concentration of haemoglobin in a red blood cell.</a:t>
            </a:r>
          </a:p>
          <a:p>
            <a:r>
              <a:rPr lang="en-GB">
                <a:latin typeface="Times New Roman" charset="0"/>
              </a:rPr>
              <a:t>The MCHC categorizes red blood cells according to their concentration of haemoglobin. Cells with a normal concentration of haemoglobin are called normochromic; cells with a lower than normal concentration are called hypochromic. There is a physical limit to the amount of haemoglobin that can fit in a cell.</a:t>
            </a:r>
          </a:p>
          <a:p>
            <a:r>
              <a:rPr lang="en-GB">
                <a:latin typeface="Times New Roman" charset="0"/>
              </a:rPr>
              <a:t>MCHC relates to the colour of the cells. When examined under a microscope, normal red blood cells that contain a normal amount of haemoglobin stain pinkish red with a paler area in the centre. These normochromic cells have a normal MCHC. Cells with too little haemoglobin are lighter in colour with a larger pale area in the centre. These</a:t>
            </a:r>
          </a:p>
          <a:p>
            <a:r>
              <a:rPr lang="en-GB">
                <a:latin typeface="Times New Roman" charset="0"/>
              </a:rPr>
              <a:t>hypochromic cells have a low MCHC.</a:t>
            </a:r>
          </a:p>
          <a:p>
            <a:r>
              <a:rPr lang="en-GB">
                <a:latin typeface="Times New Roman" charset="0"/>
              </a:rPr>
              <a:t>MCHC is increased in some cases of hereditary spherocytosis and is decreased in iron deficiency anaemia.</a:t>
            </a:r>
          </a:p>
        </p:txBody>
      </p:sp>
      <p:sp>
        <p:nvSpPr>
          <p:cNvPr id="4" name="Slide Number Placeholder 3"/>
          <p:cNvSpPr>
            <a:spLocks noGrp="1"/>
          </p:cNvSpPr>
          <p:nvPr>
            <p:ph type="sldNum" sz="quarter" idx="5"/>
          </p:nvPr>
        </p:nvSpPr>
        <p:spPr/>
        <p:txBody>
          <a:bodyPr/>
          <a:lstStyle/>
          <a:p>
            <a:pPr>
              <a:defRPr/>
            </a:pPr>
            <a:fld id="{0355401E-5864-9E45-BB6A-AE7629EE4FCF}" type="slidenum">
              <a:rPr lang="en-GB" smtClean="0"/>
              <a:pPr>
                <a:defRPr/>
              </a:pPr>
              <a:t>43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564ECE0-38DE-A343-901E-2183A5CA3B12}" type="slidenum">
              <a:rPr lang="en-GB" sz="1200"/>
              <a:pPr/>
              <a:t>47</a:t>
            </a:fld>
            <a:endParaRPr lang="en-GB"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609600" indent="-609600" eaLnBrk="1" hangingPunct="1">
              <a:buFontTx/>
              <a:buChar char="•"/>
              <a:defRPr/>
            </a:pPr>
            <a:r>
              <a:rPr lang="en-GB" dirty="0" smtClean="0">
                <a:latin typeface="Calibri" charset="0"/>
                <a:cs typeface="Calibri" charset="0"/>
              </a:rPr>
              <a:t>We need to distinguish the mechanism of anaemia from the cause</a:t>
            </a:r>
          </a:p>
          <a:p>
            <a:pPr marL="609600" indent="-609600" eaLnBrk="1" hangingPunct="1">
              <a:buFontTx/>
              <a:buChar char="•"/>
              <a:defRPr/>
            </a:pPr>
            <a:r>
              <a:rPr lang="en-GB" dirty="0" smtClean="0">
                <a:latin typeface="Calibri" charset="0"/>
                <a:cs typeface="Calibri" charset="0"/>
              </a:rPr>
              <a:t>The </a:t>
            </a:r>
            <a:r>
              <a:rPr lang="en-GB" dirty="0" smtClean="0">
                <a:solidFill>
                  <a:srgbClr val="FFCCFF"/>
                </a:solidFill>
                <a:latin typeface="Calibri" charset="0"/>
                <a:cs typeface="Calibri" charset="0"/>
              </a:rPr>
              <a:t>mechanism</a:t>
            </a:r>
            <a:r>
              <a:rPr lang="en-GB" dirty="0" smtClean="0">
                <a:latin typeface="Calibri" charset="0"/>
                <a:cs typeface="Calibri" charset="0"/>
              </a:rPr>
              <a:t> of the anaemia might be reduced synthesis of haemoglobin in the bone marrow</a:t>
            </a:r>
          </a:p>
          <a:p>
            <a:pPr marL="609600" indent="-609600" eaLnBrk="1" hangingPunct="1">
              <a:buFontTx/>
              <a:buChar char="•"/>
              <a:defRPr/>
            </a:pPr>
            <a:r>
              <a:rPr lang="en-GB" dirty="0" smtClean="0">
                <a:latin typeface="Calibri" charset="0"/>
                <a:cs typeface="Calibri" charset="0"/>
              </a:rPr>
              <a:t>The </a:t>
            </a:r>
            <a:r>
              <a:rPr lang="en-GB" dirty="0" smtClean="0">
                <a:solidFill>
                  <a:srgbClr val="FFCCFF"/>
                </a:solidFill>
                <a:latin typeface="Calibri" charset="0"/>
                <a:cs typeface="Calibri" charset="0"/>
              </a:rPr>
              <a:t>cause</a:t>
            </a:r>
            <a:r>
              <a:rPr lang="en-GB" dirty="0" smtClean="0">
                <a:latin typeface="Calibri" charset="0"/>
                <a:cs typeface="Calibri" charset="0"/>
              </a:rPr>
              <a:t> of this could be either a condition causing reduced synthesis of </a:t>
            </a:r>
            <a:r>
              <a:rPr lang="en-GB" dirty="0" err="1" smtClean="0">
                <a:latin typeface="Calibri" charset="0"/>
                <a:cs typeface="Calibri" charset="0"/>
              </a:rPr>
              <a:t>haem</a:t>
            </a:r>
            <a:r>
              <a:rPr lang="en-GB" dirty="0" smtClean="0">
                <a:latin typeface="Calibri" charset="0"/>
                <a:cs typeface="Calibri" charset="0"/>
              </a:rPr>
              <a:t> or one causing reduced synthesis of globin</a:t>
            </a:r>
          </a:p>
          <a:p>
            <a:pPr marL="609600" indent="-609600" eaLnBrk="1" hangingPunct="1">
              <a:buFontTx/>
              <a:buChar char="•"/>
              <a:defRPr/>
            </a:pPr>
            <a:endParaRPr lang="en-GB" dirty="0" smtClean="0">
              <a:latin typeface="Calibri" charset="0"/>
              <a:cs typeface="Calibri" charset="0"/>
            </a:endParaRPr>
          </a:p>
          <a:p>
            <a:pPr marL="609600" indent="-609600" eaLnBrk="1" hangingPunct="1">
              <a:buFontTx/>
              <a:buChar char="•"/>
              <a:defRPr/>
            </a:pPr>
            <a:r>
              <a:rPr lang="en-GB" dirty="0" smtClean="0">
                <a:latin typeface="Calibri" charset="0"/>
                <a:cs typeface="Calibri" charset="0"/>
              </a:rPr>
              <a:t>Sometimes neither the mechanism of the anaemia or the specific cause is immediately apparent </a:t>
            </a:r>
          </a:p>
          <a:p>
            <a:pPr marL="609600" indent="-609600" eaLnBrk="1" hangingPunct="1">
              <a:buFontTx/>
              <a:buChar char="•"/>
              <a:defRPr/>
            </a:pPr>
            <a:r>
              <a:rPr lang="en-GB" dirty="0" smtClean="0">
                <a:latin typeface="Calibri" charset="0"/>
                <a:cs typeface="Calibri" charset="0"/>
              </a:rPr>
              <a:t>Classification on the basis of cell size can help to suggest specific causes</a:t>
            </a:r>
          </a:p>
          <a:p>
            <a:pPr marL="609600" indent="-609600" eaLnBrk="1" hangingPunct="1">
              <a:buFontTx/>
              <a:buChar char="•"/>
              <a:defRPr/>
            </a:pPr>
            <a:endParaRPr lang="en-GB" dirty="0" smtClean="0">
              <a:latin typeface="Calibri" charset="0"/>
              <a:cs typeface="Calibri" charset="0"/>
            </a:endParaRPr>
          </a:p>
          <a:p>
            <a:pPr>
              <a:defRPr/>
            </a:pPr>
            <a:endParaRPr lang="en-GB" dirty="0"/>
          </a:p>
        </p:txBody>
      </p:sp>
      <p:sp>
        <p:nvSpPr>
          <p:cNvPr id="4" name="Slide Number Placeholder 3"/>
          <p:cNvSpPr>
            <a:spLocks noGrp="1"/>
          </p:cNvSpPr>
          <p:nvPr>
            <p:ph type="sldNum" sz="quarter" idx="5"/>
          </p:nvPr>
        </p:nvSpPr>
        <p:spPr/>
        <p:txBody>
          <a:bodyPr/>
          <a:lstStyle/>
          <a:p>
            <a:pPr>
              <a:defRPr/>
            </a:pPr>
            <a:fld id="{EF32DD40-2DA5-2044-AC46-35C5182A27A0}" type="slidenum">
              <a:rPr lang="en-GB" smtClean="0"/>
              <a:pPr>
                <a:defRPr/>
              </a:pPr>
              <a:t>49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Young red cells are about 20% larger than mature red cells so if there is an increased proportion  of young red cells (reticulocytes) in the circulation, the average cells size (MCV) will be increased</a:t>
            </a:r>
            <a:endParaRPr lang="en-GB">
              <a:latin typeface="Times New Roman" charset="0"/>
              <a:cs typeface="Times New Roman" charset="0"/>
            </a:endParaRP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0798F018-D6E7-1A45-A508-DA58AEDBCD66}" type="slidenum">
              <a:rPr lang="en-GB" smtClean="0"/>
              <a:pPr>
                <a:defRPr/>
              </a:pPr>
              <a:t>51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atin typeface="Calibri" charset="0"/>
                <a:cs typeface="Calibri" charset="0"/>
              </a:rPr>
              <a:t>All you need to know is</a:t>
            </a:r>
          </a:p>
          <a:p>
            <a:pPr lvl="1" eaLnBrk="1" hangingPunct="1"/>
            <a:r>
              <a:rPr lang="en-GB">
                <a:latin typeface="Calibri" charset="0"/>
                <a:cs typeface="Calibri" charset="0"/>
              </a:rPr>
              <a:t>How to suspect or recognize haemolytic anaemia</a:t>
            </a:r>
          </a:p>
          <a:p>
            <a:pPr lvl="1" eaLnBrk="1" hangingPunct="1"/>
            <a:r>
              <a:rPr lang="en-GB">
                <a:latin typeface="Calibri" charset="0"/>
                <a:cs typeface="Calibri" charset="0"/>
              </a:rPr>
              <a:t>The features of a few common and important causes of haemolytic anaemia</a:t>
            </a: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291B1BE9-C15E-3C41-86C6-8968B77F2F1C}" type="slidenum">
              <a:rPr lang="en-GB" smtClean="0"/>
              <a:pPr>
                <a:defRPr/>
              </a:pPr>
              <a:t>57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a:latin typeface="Times New Roman" charset="0"/>
              </a:rPr>
              <a:t>Mothballs advertised as 100% pure naphthalene</a:t>
            </a: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6313367D-FCBA-1E46-8A03-1AC756216C06}" type="slidenum">
              <a:rPr lang="en-GB" smtClean="0"/>
              <a:pPr>
                <a:defRPr/>
              </a:pPr>
              <a:t>59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Figure 1. Laboratory Features of Polycythemia Vera, Essential Thrombocythemia, and Idiopathic Myelofibrosis. Polycythemia vera is characterized by an increased hematocrit in the peripheral blood (test tube on left); a hypercellular marrow with increased numbers of erythroid, megakaryocytic, and granulocytic precursor cells; and a variable increase in the number of reticulin fibers. Essential thrombocythemia is characterized by an increase in the number of platelets in the peripheral blood and an increased number of megakaryocytes in the marrow, which tend to cluster together and have hyperlobated nuclei. Idiopathic myelofibrosis is characterized by the presence of immature red and white cells (a so-called leukoerythroblastic blood film) and "teardrop" red cells, disordered cellular architecture, dysplastic megakaryocytes, new bone formation in the marrow, and the formation of collagen fibers.</a:t>
            </a:r>
          </a:p>
        </p:txBody>
      </p:sp>
      <p:sp>
        <p:nvSpPr>
          <p:cNvPr id="4" name="Slide Number Placeholder 3"/>
          <p:cNvSpPr>
            <a:spLocks noGrp="1"/>
          </p:cNvSpPr>
          <p:nvPr>
            <p:ph type="sldNum" sz="quarter" idx="5"/>
          </p:nvPr>
        </p:nvSpPr>
        <p:spPr/>
        <p:txBody>
          <a:bodyPr/>
          <a:lstStyle/>
          <a:p>
            <a:pPr>
              <a:defRPr/>
            </a:pPr>
            <a:fld id="{A4FC396A-7932-A84A-909C-4EE2D44FBF4F}" type="slidenum">
              <a:rPr lang="en-GB" smtClean="0"/>
              <a:pPr>
                <a:defRPr/>
              </a:pPr>
              <a:t>65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Many properties are shared by adult stem cells and progenitor cells. But still, controversy remains because embryonic stem cells are true stem cells in that they are pluripotent and show unlimited capacity for self-renewal. In contrast, many cells termed adult stem cells would be better defined as progenitor cells, as their capacities for unlimited self-renewal and plasticity have not been comprehensively demonstrated.</a:t>
            </a:r>
          </a:p>
          <a:p>
            <a:r>
              <a:rPr lang="en-GB">
                <a:latin typeface="Times New Roman" charset="0"/>
              </a:rPr>
              <a:t>Progenitor cells are found in adult organisms and they act as a repair system for the body. They replenish special cells, but also maintain the blood, skin and intestinal tissues. They can also be found in developing embryonic pancreatic tissue.</a:t>
            </a:r>
          </a:p>
        </p:txBody>
      </p:sp>
      <p:sp>
        <p:nvSpPr>
          <p:cNvPr id="4" name="Slide Number Placeholder 3"/>
          <p:cNvSpPr>
            <a:spLocks noGrp="1"/>
          </p:cNvSpPr>
          <p:nvPr>
            <p:ph type="sldNum" sz="quarter" idx="5"/>
          </p:nvPr>
        </p:nvSpPr>
        <p:spPr/>
        <p:txBody>
          <a:bodyPr/>
          <a:lstStyle/>
          <a:p>
            <a:pPr>
              <a:defRPr/>
            </a:pPr>
            <a:fld id="{CECA7069-2B93-9B42-9109-922BD2444CE8}" type="slidenum">
              <a:rPr lang="en-GB" smtClean="0"/>
              <a:pPr>
                <a:defRPr/>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90% renal</a:t>
            </a:r>
          </a:p>
          <a:p>
            <a:r>
              <a:rPr lang="en-GB">
                <a:latin typeface="Times New Roman" charset="0"/>
              </a:rPr>
              <a:t>10% liver and intestinal</a:t>
            </a:r>
          </a:p>
        </p:txBody>
      </p:sp>
      <p:sp>
        <p:nvSpPr>
          <p:cNvPr id="4" name="Slide Number Placeholder 3"/>
          <p:cNvSpPr>
            <a:spLocks noGrp="1"/>
          </p:cNvSpPr>
          <p:nvPr>
            <p:ph type="sldNum" sz="quarter" idx="5"/>
          </p:nvPr>
        </p:nvSpPr>
        <p:spPr/>
        <p:txBody>
          <a:bodyPr/>
          <a:lstStyle/>
          <a:p>
            <a:pPr>
              <a:defRPr/>
            </a:pPr>
            <a:fld id="{DDFC1BDD-EBE9-E548-A2D4-BFA182887A5C}"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atin typeface="Times New Roman" charset="0"/>
              </a:rPr>
              <a:t>The multipotent haemopoietic stem cell can also give rise to a myeloblast, which in turn can give rise to granulocytes and monocytes</a:t>
            </a:r>
          </a:p>
          <a:p>
            <a:pPr eaLnBrk="1" hangingPunct="1">
              <a:lnSpc>
                <a:spcPct val="90000"/>
              </a:lnSpc>
            </a:pPr>
            <a:r>
              <a:rPr lang="en-GB">
                <a:latin typeface="Times New Roman" charset="0"/>
              </a:rPr>
              <a:t>Cytokines such as G-CSF, M-CSF and GM-CSF are needed</a:t>
            </a:r>
          </a:p>
          <a:p>
            <a:endParaRPr lang="en-GB">
              <a:latin typeface="Times New Roman" charset="0"/>
            </a:endParaRPr>
          </a:p>
          <a:p>
            <a:pPr eaLnBrk="1" hangingPunct="1"/>
            <a:r>
              <a:rPr lang="en-GB">
                <a:latin typeface="Times New Roman" charset="0"/>
              </a:rPr>
              <a:t>The multipotent myeloid stem cell/ precursor can give rise to a proerythroblast </a:t>
            </a:r>
          </a:p>
          <a:p>
            <a:pPr eaLnBrk="1" hangingPunct="1"/>
            <a:r>
              <a:rPr lang="en-GB">
                <a:latin typeface="Times New Roman" charset="0"/>
              </a:rPr>
              <a:t>This in turn gives rise to erythroblasts and then erythrocytes or red cells</a:t>
            </a:r>
          </a:p>
          <a:p>
            <a:endParaRPr lang="en-GB">
              <a:latin typeface="Times New Roman" charset="0"/>
            </a:endParaRP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0F3AC9AF-DD9D-B143-A554-D5156C688A1C}" type="slidenum">
              <a:rPr lang="en-GB" smtClean="0"/>
              <a:pPr>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B8EE5753-CDDC-C04E-B317-F9FBA62CC227}" type="slidenum">
              <a:rPr lang="en-GB" smtClean="0"/>
              <a:pPr>
                <a:defRPr/>
              </a:pPr>
              <a:t>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FontTx/>
              <a:buChar char="•"/>
              <a:defRPr/>
            </a:pPr>
            <a:r>
              <a:rPr lang="en-GB" b="1" dirty="0" err="1" smtClean="0">
                <a:latin typeface="Times New Roman" charset="0"/>
              </a:rPr>
              <a:t>Hypochromia</a:t>
            </a:r>
            <a:endParaRPr lang="en-GB" b="1" dirty="0" smtClean="0">
              <a:solidFill>
                <a:srgbClr val="FF66FF"/>
              </a:solidFill>
              <a:cs typeface="Times New Roman" charset="0"/>
            </a:endParaRPr>
          </a:p>
          <a:p>
            <a:pPr>
              <a:buFontTx/>
              <a:buChar char="•"/>
              <a:defRPr/>
            </a:pPr>
            <a:r>
              <a:rPr lang="en-GB" dirty="0" smtClean="0">
                <a:solidFill>
                  <a:srgbClr val="FF66FF"/>
                </a:solidFill>
                <a:cs typeface="Times New Roman" charset="0"/>
              </a:rPr>
              <a:t>Normal </a:t>
            </a:r>
            <a:r>
              <a:rPr lang="en-GB" dirty="0" smtClean="0">
                <a:cs typeface="Times New Roman" charset="0"/>
              </a:rPr>
              <a:t>red cells have about a third of the diameter that is pale</a:t>
            </a:r>
          </a:p>
          <a:p>
            <a:pPr>
              <a:buFontTx/>
              <a:buChar char="•"/>
              <a:defRPr/>
            </a:pPr>
            <a:r>
              <a:rPr lang="en-GB" dirty="0" smtClean="0">
                <a:cs typeface="Times New Roman" charset="0"/>
              </a:rPr>
              <a:t>This is a result of the disk shape of the red cell; the centre has less haemoglobin and is therefore paler</a:t>
            </a:r>
          </a:p>
          <a:p>
            <a:pPr>
              <a:buFontTx/>
              <a:buChar char="•"/>
              <a:defRPr/>
            </a:pPr>
            <a:r>
              <a:rPr lang="en-GB" dirty="0" err="1" smtClean="0">
                <a:solidFill>
                  <a:srgbClr val="FF66FF"/>
                </a:solidFill>
                <a:cs typeface="Times New Roman" charset="0"/>
              </a:rPr>
              <a:t>Hypochromia</a:t>
            </a:r>
            <a:r>
              <a:rPr lang="en-GB" dirty="0" smtClean="0">
                <a:solidFill>
                  <a:srgbClr val="FF66FF"/>
                </a:solidFill>
                <a:cs typeface="Times New Roman" charset="0"/>
              </a:rPr>
              <a:t> </a:t>
            </a:r>
            <a:r>
              <a:rPr lang="en-GB" dirty="0" smtClean="0">
                <a:cs typeface="Times New Roman" charset="0"/>
              </a:rPr>
              <a:t>means that the cells have a larger area of central pallor than normal</a:t>
            </a:r>
          </a:p>
          <a:p>
            <a:pPr>
              <a:buFontTx/>
              <a:buChar char="•"/>
              <a:defRPr/>
            </a:pPr>
            <a:r>
              <a:rPr lang="en-GB" dirty="0" smtClean="0">
                <a:cs typeface="Times New Roman" charset="0"/>
              </a:rPr>
              <a:t>This results from a lower haemoglobin content and concentration and a flatter cell</a:t>
            </a:r>
          </a:p>
          <a:p>
            <a:pPr>
              <a:buFontTx/>
              <a:buChar char="•"/>
              <a:defRPr/>
            </a:pPr>
            <a:r>
              <a:rPr lang="en-GB" dirty="0" smtClean="0">
                <a:cs typeface="Times New Roman" charset="0"/>
              </a:rPr>
              <a:t>Red cells that show </a:t>
            </a:r>
            <a:r>
              <a:rPr lang="en-GB" dirty="0" err="1" smtClean="0">
                <a:cs typeface="Times New Roman" charset="0"/>
              </a:rPr>
              <a:t>hypochromia</a:t>
            </a:r>
            <a:r>
              <a:rPr lang="en-GB" dirty="0" smtClean="0">
                <a:cs typeface="Times New Roman" charset="0"/>
              </a:rPr>
              <a:t> are described as hypochromic</a:t>
            </a:r>
          </a:p>
          <a:p>
            <a:pPr>
              <a:buFontTx/>
              <a:buChar char="•"/>
              <a:defRPr/>
            </a:pPr>
            <a:r>
              <a:rPr lang="en-GB" dirty="0" err="1" smtClean="0">
                <a:cs typeface="Times New Roman" charset="0"/>
              </a:rPr>
              <a:t>Hypochromia</a:t>
            </a:r>
            <a:r>
              <a:rPr lang="en-GB" dirty="0" smtClean="0">
                <a:cs typeface="Times New Roman" charset="0"/>
              </a:rPr>
              <a:t> and </a:t>
            </a:r>
            <a:r>
              <a:rPr lang="en-GB" dirty="0" err="1" smtClean="0">
                <a:cs typeface="Times New Roman" charset="0"/>
              </a:rPr>
              <a:t>microcytosis</a:t>
            </a:r>
            <a:r>
              <a:rPr lang="en-GB" dirty="0" smtClean="0">
                <a:cs typeface="Times New Roman" charset="0"/>
              </a:rPr>
              <a:t> often go together</a:t>
            </a:r>
            <a:endParaRPr lang="en-GB" dirty="0" smtClean="0"/>
          </a:p>
          <a:p>
            <a:pPr>
              <a:defRPr/>
            </a:pPr>
            <a:endParaRPr lang="en-GB" dirty="0" smtClean="0"/>
          </a:p>
          <a:p>
            <a:pPr>
              <a:defRPr/>
            </a:pPr>
            <a:r>
              <a:rPr lang="en-GB" b="1" dirty="0" err="1" smtClean="0">
                <a:latin typeface="Times New Roman" charset="0"/>
              </a:rPr>
              <a:t>Hyperchromia</a:t>
            </a:r>
            <a:endParaRPr lang="en-GB" dirty="0" smtClean="0"/>
          </a:p>
          <a:p>
            <a:pPr marL="342900" indent="-342900">
              <a:spcBef>
                <a:spcPct val="20000"/>
              </a:spcBef>
              <a:buFontTx/>
              <a:buChar char="•"/>
              <a:defRPr/>
            </a:pPr>
            <a:r>
              <a:rPr lang="en-GB" dirty="0" err="1" smtClean="0">
                <a:solidFill>
                  <a:srgbClr val="FF66FF"/>
                </a:solidFill>
                <a:cs typeface="Times New Roman" charset="0"/>
              </a:rPr>
              <a:t>Hyperchromia</a:t>
            </a:r>
            <a:r>
              <a:rPr lang="en-GB" dirty="0" smtClean="0">
                <a:cs typeface="Times New Roman" charset="0"/>
              </a:rPr>
              <a:t> means that cells lack central pallor</a:t>
            </a:r>
          </a:p>
          <a:p>
            <a:pPr marL="342900" indent="-342900">
              <a:spcBef>
                <a:spcPct val="20000"/>
              </a:spcBef>
              <a:buFontTx/>
              <a:buChar char="•"/>
              <a:defRPr/>
            </a:pPr>
            <a:r>
              <a:rPr lang="en-GB" dirty="0" smtClean="0">
                <a:cs typeface="Times New Roman" charset="0"/>
              </a:rPr>
              <a:t>This can occur because they are thicker than normal or because their shape is abnormal</a:t>
            </a:r>
          </a:p>
          <a:p>
            <a:pPr marL="342900" indent="-342900">
              <a:spcBef>
                <a:spcPct val="20000"/>
              </a:spcBef>
              <a:buFontTx/>
              <a:buChar char="•"/>
              <a:defRPr/>
            </a:pPr>
            <a:r>
              <a:rPr lang="en-GB" dirty="0" smtClean="0">
                <a:cs typeface="Times New Roman" charset="0"/>
              </a:rPr>
              <a:t>Cells showing </a:t>
            </a:r>
            <a:r>
              <a:rPr lang="en-GB" dirty="0" err="1" smtClean="0">
                <a:cs typeface="Times New Roman" charset="0"/>
              </a:rPr>
              <a:t>hyperchromia</a:t>
            </a:r>
            <a:r>
              <a:rPr lang="en-GB" dirty="0" smtClean="0">
                <a:cs typeface="Times New Roman" charset="0"/>
              </a:rPr>
              <a:t> can be described as </a:t>
            </a:r>
            <a:r>
              <a:rPr lang="en-GB" dirty="0" err="1" smtClean="0">
                <a:cs typeface="Times New Roman" charset="0"/>
              </a:rPr>
              <a:t>hyperchromatic</a:t>
            </a:r>
            <a:r>
              <a:rPr lang="en-GB" dirty="0" smtClean="0">
                <a:cs typeface="Times New Roman" charset="0"/>
              </a:rPr>
              <a:t> or </a:t>
            </a:r>
            <a:r>
              <a:rPr lang="en-GB" dirty="0" err="1" smtClean="0">
                <a:cs typeface="Times New Roman" charset="0"/>
              </a:rPr>
              <a:t>hyperchromic</a:t>
            </a:r>
            <a:endParaRPr lang="en-GB" dirty="0" smtClean="0">
              <a:cs typeface="Times New Roman" charset="0"/>
            </a:endParaRPr>
          </a:p>
          <a:p>
            <a:pPr marL="342900" indent="-342900">
              <a:spcBef>
                <a:spcPct val="20000"/>
              </a:spcBef>
              <a:buFontTx/>
              <a:buChar char="•"/>
              <a:defRPr/>
            </a:pPr>
            <a:r>
              <a:rPr lang="en-GB" b="1" dirty="0" err="1" smtClean="0">
                <a:cs typeface="Times New Roman" charset="0"/>
              </a:rPr>
              <a:t>Hyperchromia</a:t>
            </a:r>
            <a:r>
              <a:rPr lang="en-GB" b="1" dirty="0" smtClean="0">
                <a:cs typeface="Times New Roman" charset="0"/>
              </a:rPr>
              <a:t> has many causes since many abnormally shaped cells lack the central thinner area</a:t>
            </a:r>
          </a:p>
          <a:p>
            <a:pPr marL="342900" indent="-342900">
              <a:spcBef>
                <a:spcPct val="20000"/>
              </a:spcBef>
              <a:buFontTx/>
              <a:buChar char="•"/>
              <a:defRPr/>
            </a:pPr>
            <a:r>
              <a:rPr lang="en-GB" b="1" dirty="0" smtClean="0">
                <a:cs typeface="Times New Roman" charset="0"/>
              </a:rPr>
              <a:t>However there are only two important types, </a:t>
            </a:r>
            <a:r>
              <a:rPr lang="en-GB" b="1" dirty="0" err="1" smtClean="0">
                <a:solidFill>
                  <a:srgbClr val="FF66FF"/>
                </a:solidFill>
                <a:cs typeface="Times New Roman" charset="0"/>
              </a:rPr>
              <a:t>spherocytes</a:t>
            </a:r>
            <a:r>
              <a:rPr lang="en-GB" b="1" dirty="0" smtClean="0">
                <a:cs typeface="Times New Roman" charset="0"/>
              </a:rPr>
              <a:t> and </a:t>
            </a:r>
            <a:r>
              <a:rPr lang="en-GB" b="1" dirty="0" smtClean="0">
                <a:solidFill>
                  <a:srgbClr val="FF66FF"/>
                </a:solidFill>
                <a:cs typeface="Times New Roman" charset="0"/>
              </a:rPr>
              <a:t>irregularly contracted cells</a:t>
            </a:r>
          </a:p>
          <a:p>
            <a:pPr marL="342900" indent="-342900">
              <a:spcBef>
                <a:spcPct val="20000"/>
              </a:spcBef>
              <a:buFontTx/>
              <a:buChar char="•"/>
              <a:defRPr/>
            </a:pPr>
            <a:endParaRPr lang="en-GB" b="1" dirty="0" smtClean="0">
              <a:solidFill>
                <a:srgbClr val="FF66FF"/>
              </a:solidFill>
              <a:cs typeface="Times New Roman" charset="0"/>
            </a:endParaRPr>
          </a:p>
          <a:p>
            <a:pPr marL="342900" indent="-342900">
              <a:spcBef>
                <a:spcPct val="20000"/>
              </a:spcBef>
              <a:buFontTx/>
              <a:buChar char="•"/>
              <a:defRPr/>
            </a:pPr>
            <a:r>
              <a:rPr lang="en-GB" b="1" dirty="0" err="1" smtClean="0">
                <a:solidFill>
                  <a:srgbClr val="FF66FF"/>
                </a:solidFill>
                <a:cs typeface="Times New Roman" charset="0"/>
              </a:rPr>
              <a:t>Spherocytes</a:t>
            </a:r>
            <a:r>
              <a:rPr lang="en-GB" b="1" dirty="0" smtClean="0">
                <a:cs typeface="Times New Roman" charset="0"/>
              </a:rPr>
              <a:t> are cells that are approximately spherical in shape</a:t>
            </a:r>
          </a:p>
          <a:p>
            <a:pPr marL="342900" indent="-342900">
              <a:spcBef>
                <a:spcPct val="20000"/>
              </a:spcBef>
              <a:buFontTx/>
              <a:buChar char="•"/>
              <a:defRPr/>
            </a:pPr>
            <a:r>
              <a:rPr lang="en-GB" b="1" dirty="0" smtClean="0">
                <a:cs typeface="Times New Roman" charset="0"/>
              </a:rPr>
              <a:t>They therefore have a round, regular outline and lack central pallor</a:t>
            </a:r>
          </a:p>
          <a:p>
            <a:pPr marL="342900" indent="-342900">
              <a:spcBef>
                <a:spcPct val="20000"/>
              </a:spcBef>
              <a:buFontTx/>
              <a:buChar char="•"/>
              <a:defRPr/>
            </a:pPr>
            <a:r>
              <a:rPr lang="en-GB" b="1" dirty="0" smtClean="0">
                <a:cs typeface="Times New Roman" charset="0"/>
              </a:rPr>
              <a:t>They result from the loss of cell membrane without the loss of an equivalent amount of cytoplasm so the cell is forced to round up</a:t>
            </a:r>
          </a:p>
          <a:p>
            <a:pPr marL="342900" indent="-342900">
              <a:spcBef>
                <a:spcPct val="20000"/>
              </a:spcBef>
              <a:buFontTx/>
              <a:buChar char="•"/>
              <a:defRPr/>
            </a:pPr>
            <a:endParaRPr lang="en-GB" b="1" dirty="0" smtClean="0">
              <a:cs typeface="Times New Roman" charset="0"/>
            </a:endParaRPr>
          </a:p>
          <a:p>
            <a:pPr marL="342900" indent="-342900">
              <a:spcBef>
                <a:spcPct val="20000"/>
              </a:spcBef>
              <a:buFontTx/>
              <a:buChar char="•"/>
              <a:defRPr/>
            </a:pPr>
            <a:r>
              <a:rPr lang="en-GB" b="1" dirty="0" err="1" smtClean="0">
                <a:solidFill>
                  <a:srgbClr val="FF66FF"/>
                </a:solidFill>
                <a:cs typeface="Times New Roman" charset="0"/>
              </a:rPr>
              <a:t>Spherocytes</a:t>
            </a:r>
            <a:r>
              <a:rPr lang="en-GB" b="1" dirty="0" smtClean="0">
                <a:cs typeface="Times New Roman" charset="0"/>
              </a:rPr>
              <a:t> in hereditary spherocytosis – can you spot them?</a:t>
            </a:r>
            <a:endParaRPr lang="en-GB" b="1" dirty="0" smtClean="0"/>
          </a:p>
          <a:p>
            <a:pPr marL="342900" indent="-342900">
              <a:spcBef>
                <a:spcPct val="20000"/>
              </a:spcBef>
              <a:buFontTx/>
              <a:buChar char="•"/>
              <a:defRPr/>
            </a:pPr>
            <a:endParaRPr lang="en-GB" b="1" dirty="0" smtClean="0"/>
          </a:p>
          <a:p>
            <a:pPr marL="342900" indent="-342900">
              <a:spcBef>
                <a:spcPct val="20000"/>
              </a:spcBef>
              <a:buFontTx/>
              <a:buChar char="•"/>
              <a:defRPr/>
            </a:pPr>
            <a:endParaRPr lang="en-GB" b="1" dirty="0" smtClean="0"/>
          </a:p>
          <a:p>
            <a:pPr marL="342900" indent="-342900">
              <a:spcBef>
                <a:spcPct val="20000"/>
              </a:spcBef>
              <a:buFontTx/>
              <a:buChar char="•"/>
              <a:defRPr/>
            </a:pPr>
            <a:r>
              <a:rPr lang="en-GB" b="1" dirty="0" smtClean="0">
                <a:solidFill>
                  <a:srgbClr val="FF66FF"/>
                </a:solidFill>
                <a:cs typeface="Times New Roman" charset="0"/>
              </a:rPr>
              <a:t>Irregularly contracted cells </a:t>
            </a:r>
            <a:r>
              <a:rPr lang="en-GB" b="1" dirty="0" smtClean="0">
                <a:cs typeface="Times New Roman" charset="0"/>
              </a:rPr>
              <a:t>a</a:t>
            </a:r>
            <a:r>
              <a:rPr lang="en-GB" b="1" dirty="0" smtClean="0"/>
              <a:t>re irregular in outline but are smaller than normal cells and have lost their central pallor</a:t>
            </a:r>
          </a:p>
          <a:p>
            <a:pPr marL="342900" indent="-342900">
              <a:spcBef>
                <a:spcPct val="20000"/>
              </a:spcBef>
              <a:buFontTx/>
              <a:buChar char="•"/>
              <a:defRPr/>
            </a:pPr>
            <a:r>
              <a:rPr lang="en-GB" b="1" dirty="0" smtClean="0"/>
              <a:t>They usually result from oxidant damage to the cell membrane and to the  haemoglobin </a:t>
            </a:r>
          </a:p>
          <a:p>
            <a:pPr marL="342900" indent="-342900">
              <a:spcBef>
                <a:spcPct val="20000"/>
              </a:spcBef>
              <a:buFontTx/>
              <a:buChar char="•"/>
              <a:defRPr/>
            </a:pPr>
            <a:endParaRPr lang="en-GB" b="1" dirty="0" smtClean="0"/>
          </a:p>
          <a:p>
            <a:pPr marL="342900" indent="-342900">
              <a:spcBef>
                <a:spcPct val="20000"/>
              </a:spcBef>
              <a:buFontTx/>
              <a:buChar char="•"/>
              <a:defRPr/>
            </a:pPr>
            <a:endParaRPr lang="en-GB" dirty="0" smtClean="0">
              <a:solidFill>
                <a:srgbClr val="FF66FF"/>
              </a:solidFill>
            </a:endParaRPr>
          </a:p>
          <a:p>
            <a:pPr marL="342900" indent="-342900">
              <a:spcBef>
                <a:spcPct val="20000"/>
              </a:spcBef>
              <a:buFontTx/>
              <a:buChar char="•"/>
              <a:defRPr/>
            </a:pPr>
            <a:endParaRPr lang="en-GB" dirty="0" smtClean="0"/>
          </a:p>
        </p:txBody>
      </p:sp>
      <p:sp>
        <p:nvSpPr>
          <p:cNvPr id="4" name="Slide Number Placeholder 3"/>
          <p:cNvSpPr>
            <a:spLocks noGrp="1"/>
          </p:cNvSpPr>
          <p:nvPr>
            <p:ph type="sldNum" sz="quarter" idx="5"/>
          </p:nvPr>
        </p:nvSpPr>
        <p:spPr/>
        <p:txBody>
          <a:bodyPr/>
          <a:lstStyle/>
          <a:p>
            <a:pPr>
              <a:defRPr/>
            </a:pPr>
            <a:fld id="{E3CFA376-7863-1A41-8C93-8E6867B2B361}" type="slidenum">
              <a:rPr lang="en-GB" smtClean="0"/>
              <a:pPr>
                <a:defRPr/>
              </a:pPr>
              <a:t>20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cs typeface="Calibri" charset="0"/>
              </a:rPr>
              <a:t>However, identification of reticulocytes is more reliable so they can be counted</a:t>
            </a: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1B83616D-8477-3B4E-A203-3529B64EEFAB}" type="slidenum">
              <a:rPr lang="en-GB" smtClean="0"/>
              <a:pPr>
                <a:defRPr/>
              </a:pPr>
              <a:t>21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 order to interpret blood counts it is necessary to know what is normal. This is usually done by reference to either a normal range or a reference range. A reference range is more strictly defined than a normal range but both represent the range of test results which would be expected in healthy people of the same age and sex (and, if relevant, of the same ethnic origin) as the person being investigated. </a:t>
            </a: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EE3EE203-2783-AA41-85B2-004DA5947AA3}" type="slidenum">
              <a:rPr lang="en-GB" smtClean="0"/>
              <a:pPr>
                <a:defRPr/>
              </a:pPr>
              <a:t>30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atin typeface="Times New Roman" charset="0"/>
              </a:rPr>
              <a:t>Initially counted visually, using a microscope and a diluted sample of blood</a:t>
            </a:r>
            <a:endParaRPr lang="en-GB">
              <a:latin typeface="Times New Roman" charset="0"/>
              <a:cs typeface="Times New Roman" charset="0"/>
            </a:endParaRPr>
          </a:p>
          <a:p>
            <a:pPr>
              <a:lnSpc>
                <a:spcPct val="90000"/>
              </a:lnSpc>
            </a:pPr>
            <a:r>
              <a:rPr lang="en-GB">
                <a:latin typeface="Times New Roman" charset="0"/>
                <a:cs typeface="Times New Roman" charset="0"/>
              </a:rPr>
              <a:t>Now counted in large automated instruments, by enumerating electronic impulses generated when cells flow between a light source and a sensor or when cells flow through an electrical field</a:t>
            </a:r>
            <a:endParaRPr lang="en-GB">
              <a:latin typeface="Times New Roman" charset="0"/>
            </a:endParaRPr>
          </a:p>
          <a:p>
            <a:endParaRPr lang="en-GB">
              <a:latin typeface="Times New Roman" charset="0"/>
            </a:endParaRPr>
          </a:p>
        </p:txBody>
      </p:sp>
      <p:sp>
        <p:nvSpPr>
          <p:cNvPr id="4" name="Slide Number Placeholder 3"/>
          <p:cNvSpPr>
            <a:spLocks noGrp="1"/>
          </p:cNvSpPr>
          <p:nvPr>
            <p:ph type="sldNum" sz="quarter" idx="5"/>
          </p:nvPr>
        </p:nvSpPr>
        <p:spPr/>
        <p:txBody>
          <a:bodyPr/>
          <a:lstStyle/>
          <a:p>
            <a:pPr>
              <a:defRPr/>
            </a:pPr>
            <a:fld id="{B25E5649-02C4-7844-B724-4B1A99453A6E}" type="slidenum">
              <a:rPr lang="en-GB" smtClean="0"/>
              <a:pPr>
                <a:defRPr/>
              </a:pPr>
              <a:t>36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Advances in Hema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03188"/>
            <a:ext cx="2514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3900">
              <a:solidFill>
                <a:srgbClr val="C51538"/>
              </a:solidFill>
              <a:latin typeface="Impact" charset="0"/>
            </a:endParaRPr>
          </a:p>
        </p:txBody>
      </p:sp>
      <p:pic>
        <p:nvPicPr>
          <p:cNvPr id="7" name="Picture 47" descr="WG10-CMYK-CSC.eps.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8488" y="115888"/>
            <a:ext cx="14795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GB" smtClean="0"/>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GB" smtClean="0"/>
              <a:t>Click to edit Master subtitle style</a:t>
            </a:r>
            <a:endParaRPr lang="da-DK"/>
          </a:p>
        </p:txBody>
      </p:sp>
      <p:sp>
        <p:nvSpPr>
          <p:cNvPr id="8" name="Footer Placeholder 7"/>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endParaRPr lang="en-US"/>
          </a:p>
        </p:txBody>
      </p:sp>
      <p:sp>
        <p:nvSpPr>
          <p:cNvPr id="9" name="Slide Number Placeholder 8"/>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7A297E01-D598-D548-B63B-6B8E179BA03C}" type="slidenum">
              <a:rPr lang="en-US"/>
              <a:pPr>
                <a:defRPr/>
              </a:pPr>
              <a:t>‹#›</a:t>
            </a:fld>
            <a:endParaRPr lang="en-US"/>
          </a:p>
        </p:txBody>
      </p:sp>
    </p:spTree>
    <p:extLst>
      <p:ext uri="{BB962C8B-B14F-4D97-AF65-F5344CB8AC3E}">
        <p14:creationId xmlns:p14="http://schemas.microsoft.com/office/powerpoint/2010/main" val="235951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749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4249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6"/>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r>
              <a:rPr lang="en-GB" noProof="0" smtClean="0"/>
              <a:t>Click icon to add chart</a:t>
            </a:r>
            <a:endParaRPr lang="en-GB" noProof="0"/>
          </a:p>
        </p:txBody>
      </p:sp>
    </p:spTree>
    <p:extLst>
      <p:ext uri="{BB962C8B-B14F-4D97-AF65-F5344CB8AC3E}">
        <p14:creationId xmlns:p14="http://schemas.microsoft.com/office/powerpoint/2010/main" val="15683675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a:defRPr/>
            </a:lvl1pPr>
          </a:lstStyle>
          <a:p>
            <a:pPr>
              <a:defRPr/>
            </a:pPr>
            <a:endParaRPr lang="en-US"/>
          </a:p>
        </p:txBody>
      </p:sp>
      <p:sp>
        <p:nvSpPr>
          <p:cNvPr id="6"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a:defRPr/>
            </a:lvl1pPr>
          </a:lstStyle>
          <a:p>
            <a:pPr>
              <a:defRPr/>
            </a:pPr>
            <a:endParaRPr lang="en-US"/>
          </a:p>
        </p:txBody>
      </p:sp>
      <p:sp>
        <p:nvSpPr>
          <p:cNvPr id="7"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a:defRPr/>
            </a:lvl1pPr>
          </a:lstStyle>
          <a:p>
            <a:pPr>
              <a:defRPr/>
            </a:pPr>
            <a:fld id="{C112028C-6C2F-354C-8B19-669FA00B0352}" type="slidenum">
              <a:rPr lang="en-US"/>
              <a:pPr>
                <a:defRPr/>
              </a:pPr>
              <a:t>‹#›</a:t>
            </a:fld>
            <a:endParaRPr lang="en-US"/>
          </a:p>
        </p:txBody>
      </p:sp>
    </p:spTree>
    <p:extLst>
      <p:ext uri="{BB962C8B-B14F-4D97-AF65-F5344CB8AC3E}">
        <p14:creationId xmlns:p14="http://schemas.microsoft.com/office/powerpoint/2010/main" val="32249358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16049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5491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38200" y="1943100"/>
            <a:ext cx="3695700" cy="44577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86300" y="1943100"/>
            <a:ext cx="3695700" cy="44577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98087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41446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90169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95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633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954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Advances in Hematolog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6988"/>
            <a:ext cx="9144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a:t>Click to edit Master title style</a:t>
            </a:r>
            <a:endParaRPr lang="da-DK"/>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pic>
        <p:nvPicPr>
          <p:cNvPr id="1029" name="Picture 47" descr="WG10-CMYK-CSC.eps.eps"/>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369175" y="44450"/>
            <a:ext cx="1019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7" descr="IMP_Logo_White"/>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833438" y="44450"/>
            <a:ext cx="1651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600">
          <a:solidFill>
            <a:srgbClr val="FFB400"/>
          </a:solidFill>
          <a:latin typeface="+mj-lt"/>
          <a:ea typeface="ＭＳ Ｐゴシック" charset="0"/>
          <a:cs typeface="ＭＳ Ｐゴシック" charset="0"/>
        </a:defRPr>
      </a:lvl1pPr>
      <a:lvl2pPr algn="l" rtl="0" eaLnBrk="0" fontAlgn="base" hangingPunct="0">
        <a:spcBef>
          <a:spcPct val="0"/>
        </a:spcBef>
        <a:spcAft>
          <a:spcPct val="0"/>
        </a:spcAft>
        <a:defRPr sz="2600">
          <a:solidFill>
            <a:srgbClr val="FFB400"/>
          </a:solidFill>
          <a:latin typeface="Calibri" charset="0"/>
          <a:ea typeface="ＭＳ Ｐゴシック" charset="0"/>
          <a:cs typeface="ＭＳ Ｐゴシック" charset="0"/>
        </a:defRPr>
      </a:lvl2pPr>
      <a:lvl3pPr algn="l" rtl="0" eaLnBrk="0" fontAlgn="base" hangingPunct="0">
        <a:spcBef>
          <a:spcPct val="0"/>
        </a:spcBef>
        <a:spcAft>
          <a:spcPct val="0"/>
        </a:spcAft>
        <a:defRPr sz="2600">
          <a:solidFill>
            <a:srgbClr val="FFB400"/>
          </a:solidFill>
          <a:latin typeface="Calibri" charset="0"/>
          <a:ea typeface="ＭＳ Ｐゴシック" charset="0"/>
          <a:cs typeface="ＭＳ Ｐゴシック" charset="0"/>
        </a:defRPr>
      </a:lvl3pPr>
      <a:lvl4pPr algn="l" rtl="0" eaLnBrk="0" fontAlgn="base" hangingPunct="0">
        <a:spcBef>
          <a:spcPct val="0"/>
        </a:spcBef>
        <a:spcAft>
          <a:spcPct val="0"/>
        </a:spcAft>
        <a:defRPr sz="2600">
          <a:solidFill>
            <a:srgbClr val="FFB400"/>
          </a:solidFill>
          <a:latin typeface="Calibri" charset="0"/>
          <a:ea typeface="ＭＳ Ｐゴシック" charset="0"/>
          <a:cs typeface="ＭＳ Ｐゴシック" charset="0"/>
        </a:defRPr>
      </a:lvl4pPr>
      <a:lvl5pPr algn="l" rtl="0" eaLnBrk="0" fontAlgn="base" hangingPunct="0">
        <a:spcBef>
          <a:spcPct val="0"/>
        </a:spcBef>
        <a:spcAft>
          <a:spcPct val="0"/>
        </a:spcAft>
        <a:defRPr sz="2600">
          <a:solidFill>
            <a:srgbClr val="FFB400"/>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sz="2400">
          <a:solidFill>
            <a:schemeClr val="bg1"/>
          </a:solidFill>
          <a:latin typeface="+mn-lt"/>
          <a:ea typeface="ＭＳ Ｐゴシック" charset="0"/>
          <a:cs typeface="ＭＳ Ｐゴシック" charset="0"/>
        </a:defRPr>
      </a:lvl1pPr>
      <a:lvl2pPr marL="571500" indent="-190500" algn="l" rtl="0" eaLnBrk="0" fontAlgn="base" hangingPunct="0">
        <a:spcBef>
          <a:spcPct val="20000"/>
        </a:spcBef>
        <a:spcAft>
          <a:spcPct val="0"/>
        </a:spcAft>
        <a:buChar char="•"/>
        <a:defRPr sz="2200">
          <a:solidFill>
            <a:schemeClr val="bg1"/>
          </a:solidFill>
          <a:latin typeface="+mn-lt"/>
          <a:ea typeface="ＭＳ Ｐゴシック" charset="0"/>
        </a:defRPr>
      </a:lvl2pPr>
      <a:lvl3pPr marL="952500" indent="-190500" algn="l" rtl="0" eaLnBrk="0" fontAlgn="base" hangingPunct="0">
        <a:spcBef>
          <a:spcPct val="20000"/>
        </a:spcBef>
        <a:spcAft>
          <a:spcPct val="0"/>
        </a:spcAft>
        <a:buChar char="»"/>
        <a:defRPr sz="2000">
          <a:solidFill>
            <a:schemeClr val="bg1"/>
          </a:solidFill>
          <a:latin typeface="+mn-lt"/>
          <a:ea typeface="ＭＳ Ｐゴシック" charset="0"/>
        </a:defRPr>
      </a:lvl3pPr>
      <a:lvl4pPr marL="1333500" indent="-190500" algn="l" rtl="0" eaLnBrk="0" fontAlgn="base" hangingPunct="0">
        <a:spcBef>
          <a:spcPct val="20000"/>
        </a:spcBef>
        <a:spcAft>
          <a:spcPct val="0"/>
        </a:spcAft>
        <a:buFont typeface="Wingdings" charset="0"/>
        <a:buChar char="§"/>
        <a:defRPr>
          <a:solidFill>
            <a:schemeClr val="bg1"/>
          </a:solidFill>
          <a:latin typeface="+mn-lt"/>
          <a:ea typeface="ＭＳ Ｐゴシック" charset="0"/>
        </a:defRPr>
      </a:lvl4pPr>
      <a:lvl5pPr marL="1727200" indent="-203200" algn="l" rtl="0" eaLnBrk="0" fontAlgn="base" hangingPunct="0">
        <a:spcBef>
          <a:spcPct val="20000"/>
        </a:spcBef>
        <a:spcAft>
          <a:spcPct val="0"/>
        </a:spcAft>
        <a:buChar char="°"/>
        <a:defRPr sz="1600">
          <a:solidFill>
            <a:schemeClr val="bg1"/>
          </a:solidFill>
          <a:latin typeface="+mn-lt"/>
          <a:ea typeface="ＭＳ Ｐゴシック" charset="0"/>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0.jpeg"/><Relationship Id="rId7" Type="http://schemas.openxmlformats.org/officeDocument/2006/relationships/image" Target="../media/image21.jpeg"/><Relationship Id="rId2" Type="http://schemas.openxmlformats.org/officeDocument/2006/relationships/image" Target="../media/image69.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6.png"/><Relationship Id="rId4" Type="http://schemas.openxmlformats.org/officeDocument/2006/relationships/image" Target="../media/image71.jpeg"/><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6.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4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2.jpeg"/><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image" Target="../media/image106.jpeg"/></Relationships>
</file>

<file path=ppt/slides/_rels/slide5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10.jpeg"/><Relationship Id="rId7" Type="http://schemas.openxmlformats.org/officeDocument/2006/relationships/image" Target="../media/image1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hyperlink" Target="http://www.rustwholesale.com/cgi-bin/?pgm=prevdet.bbx&amp;id=WLLE-20" TargetMode="External"/><Relationship Id="rId9" Type="http://schemas.openxmlformats.org/officeDocument/2006/relationships/image" Target="../media/image11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3.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838200" y="1772816"/>
            <a:ext cx="7543800" cy="1872208"/>
          </a:xfrm>
        </p:spPr>
        <p:txBody>
          <a:bodyPr/>
          <a:lstStyle/>
          <a:p>
            <a:pPr algn="ctr" eaLnBrk="1" hangingPunct="1">
              <a:defRPr/>
            </a:pPr>
            <a:r>
              <a:rPr lang="en-GB" sz="5400" dirty="0" smtClean="0">
                <a:latin typeface="Arial" pitchFamily="34" charset="0"/>
                <a:cs typeface="Arial" pitchFamily="34" charset="0"/>
              </a:rPr>
              <a:t>Haematopoiesis and </a:t>
            </a:r>
            <a:r>
              <a:rPr lang="en-GB" sz="5400" dirty="0">
                <a:latin typeface="Arial" pitchFamily="34" charset="0"/>
                <a:cs typeface="Arial" pitchFamily="34" charset="0"/>
              </a:rPr>
              <a:t>blood cells </a:t>
            </a:r>
            <a:endParaRPr lang="en-GB" sz="5400" b="1" dirty="0">
              <a:solidFill>
                <a:schemeClr val="accent4"/>
              </a:solidFill>
              <a:effectLst>
                <a:outerShdw blurRad="50800" dist="38100" algn="l" rotWithShape="0">
                  <a:schemeClr val="bg1">
                    <a:alpha val="40000"/>
                  </a:schemeClr>
                </a:outerShdw>
              </a:effectLst>
              <a:latin typeface="Arial" pitchFamily="34" charset="0"/>
              <a:cs typeface="Arial" pitchFamily="34" charset="0"/>
            </a:endParaRPr>
          </a:p>
        </p:txBody>
      </p:sp>
      <p:sp>
        <p:nvSpPr>
          <p:cNvPr id="5122" name="Subtitle 1"/>
          <p:cNvSpPr>
            <a:spLocks noGrp="1"/>
          </p:cNvSpPr>
          <p:nvPr>
            <p:ph type="subTitle" sz="quarter" idx="1"/>
          </p:nvPr>
        </p:nvSpPr>
        <p:spPr>
          <a:xfrm>
            <a:off x="611560" y="4077072"/>
            <a:ext cx="8064896" cy="2016224"/>
          </a:xfrm>
        </p:spPr>
        <p:txBody>
          <a:bodyPr/>
          <a:lstStyle/>
          <a:p>
            <a:pPr indent="0" eaLnBrk="1" hangingPunct="1">
              <a:spcBef>
                <a:spcPct val="0"/>
              </a:spcBef>
              <a:defRPr/>
            </a:pPr>
            <a:r>
              <a:rPr lang="en-GB" sz="2800" dirty="0">
                <a:solidFill>
                  <a:schemeClr val="tx1"/>
                </a:solidFill>
                <a:latin typeface="Arial" pitchFamily="34" charset="0"/>
                <a:cs typeface="Arial" pitchFamily="34" charset="0"/>
              </a:rPr>
              <a:t>Dr Amit Patel</a:t>
            </a:r>
          </a:p>
          <a:p>
            <a:pPr indent="0" eaLnBrk="1" hangingPunct="1">
              <a:spcBef>
                <a:spcPct val="0"/>
              </a:spcBef>
              <a:defRPr/>
            </a:pPr>
            <a:r>
              <a:rPr lang="en-GB" sz="1800" dirty="0">
                <a:solidFill>
                  <a:schemeClr val="tx1"/>
                </a:solidFill>
                <a:latin typeface="Arial" pitchFamily="34" charset="0"/>
                <a:cs typeface="Arial" pitchFamily="34" charset="0"/>
              </a:rPr>
              <a:t>MRC Chain-Florey Clinical Research Fellow, MRC Clinical </a:t>
            </a:r>
            <a:r>
              <a:rPr lang="en-GB" sz="1800" dirty="0" smtClean="0">
                <a:solidFill>
                  <a:schemeClr val="tx1"/>
                </a:solidFill>
                <a:latin typeface="Arial" pitchFamily="34" charset="0"/>
                <a:cs typeface="Arial" pitchFamily="34" charset="0"/>
              </a:rPr>
              <a:t>Sciences Centre</a:t>
            </a:r>
            <a:r>
              <a:rPr lang="en-GB" sz="1800" dirty="0">
                <a:solidFill>
                  <a:schemeClr val="tx1"/>
                </a:solidFill>
                <a:latin typeface="Arial" pitchFamily="34" charset="0"/>
                <a:cs typeface="Arial" pitchFamily="34" charset="0"/>
              </a:rPr>
              <a:t>, </a:t>
            </a:r>
          </a:p>
          <a:p>
            <a:pPr indent="0" eaLnBrk="1" hangingPunct="1">
              <a:spcBef>
                <a:spcPct val="0"/>
              </a:spcBef>
              <a:defRPr/>
            </a:pPr>
            <a:r>
              <a:rPr lang="en-GB" sz="1800" dirty="0">
                <a:solidFill>
                  <a:schemeClr val="tx1"/>
                </a:solidFill>
                <a:latin typeface="Arial" pitchFamily="34" charset="0"/>
                <a:cs typeface="Arial" pitchFamily="34" charset="0"/>
              </a:rPr>
              <a:t>Imperial College </a:t>
            </a:r>
            <a:r>
              <a:rPr lang="en-GB" sz="1800" dirty="0" smtClean="0">
                <a:solidFill>
                  <a:schemeClr val="tx1"/>
                </a:solidFill>
                <a:latin typeface="Arial" pitchFamily="34" charset="0"/>
                <a:cs typeface="Arial" pitchFamily="34" charset="0"/>
              </a:rPr>
              <a:t>London</a:t>
            </a:r>
          </a:p>
          <a:p>
            <a:pPr indent="0" eaLnBrk="1" hangingPunct="1">
              <a:spcBef>
                <a:spcPct val="0"/>
              </a:spcBef>
              <a:defRPr/>
            </a:pPr>
            <a:r>
              <a:rPr lang="en-GB" sz="1800" dirty="0" smtClean="0">
                <a:solidFill>
                  <a:schemeClr val="tx1"/>
                </a:solidFill>
                <a:latin typeface="Arial" pitchFamily="34" charset="0"/>
                <a:cs typeface="Arial" pitchFamily="34" charset="0"/>
              </a:rPr>
              <a:t>Specialist </a:t>
            </a:r>
            <a:r>
              <a:rPr lang="en-GB" sz="1800" dirty="0">
                <a:solidFill>
                  <a:schemeClr val="tx1"/>
                </a:solidFill>
                <a:latin typeface="Arial" pitchFamily="34" charset="0"/>
                <a:cs typeface="Arial" pitchFamily="34" charset="0"/>
              </a:rPr>
              <a:t>Registrar in Haematology &amp; Intensive Care Medicine, </a:t>
            </a:r>
            <a:r>
              <a:rPr lang="en-GB" sz="1800" dirty="0" smtClean="0">
                <a:solidFill>
                  <a:schemeClr val="tx1"/>
                </a:solidFill>
                <a:latin typeface="Arial" pitchFamily="34" charset="0"/>
                <a:cs typeface="Arial" pitchFamily="34" charset="0"/>
              </a:rPr>
              <a:t>Hammersmith </a:t>
            </a:r>
            <a:r>
              <a:rPr lang="en-GB" sz="1800" dirty="0">
                <a:solidFill>
                  <a:schemeClr val="tx1"/>
                </a:solidFill>
                <a:latin typeface="Arial" pitchFamily="34" charset="0"/>
                <a:cs typeface="Arial" pitchFamily="34" charset="0"/>
              </a:rPr>
              <a:t>Hospital</a:t>
            </a:r>
            <a:r>
              <a:rPr lang="en-GB" sz="1800" dirty="0" smtClean="0">
                <a:solidFill>
                  <a:schemeClr val="tx1"/>
                </a:solidFill>
                <a:latin typeface="Arial" pitchFamily="34" charset="0"/>
                <a:cs typeface="Arial" pitchFamily="34" charset="0"/>
              </a:rPr>
              <a:t>, Imperial </a:t>
            </a:r>
            <a:r>
              <a:rPr lang="en-GB" sz="1800" dirty="0">
                <a:solidFill>
                  <a:schemeClr val="tx1"/>
                </a:solidFill>
                <a:latin typeface="Arial" pitchFamily="34" charset="0"/>
                <a:cs typeface="Arial" pitchFamily="34" charset="0"/>
              </a:rPr>
              <a:t>College Healthcare NHS Trust</a:t>
            </a:r>
          </a:p>
          <a:p>
            <a:pPr eaLnBrk="1" hangingPunct="1">
              <a:defRPr/>
            </a:pPr>
            <a:endParaRPr lang="en-GB" dirty="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p:cNvSpPr>
            <a:spLocks noGrp="1" noChangeArrowheads="1"/>
          </p:cNvSpPr>
          <p:nvPr>
            <p:ph type="title"/>
          </p:nvPr>
        </p:nvSpPr>
        <p:spPr/>
        <p:txBody>
          <a:bodyPr>
            <a:normAutofit fontScale="90000"/>
          </a:bodyPr>
          <a:lstStyle/>
          <a:p>
            <a:pPr>
              <a:defRPr/>
            </a:pPr>
            <a:r>
              <a:rPr lang="en-GB" dirty="0"/>
              <a:t>Explain the function of </a:t>
            </a:r>
            <a:r>
              <a:rPr lang="en-GB" dirty="0" smtClean="0"/>
              <a:t>(monocytes) </a:t>
            </a:r>
            <a:r>
              <a:rPr lang="en-GB" dirty="0" err="1" smtClean="0"/>
              <a:t>eosinophils</a:t>
            </a:r>
            <a:r>
              <a:rPr lang="en-GB" dirty="0" smtClean="0"/>
              <a:t> (and lymphocytes)</a:t>
            </a:r>
            <a:endParaRPr lang="en-GB" dirty="0"/>
          </a:p>
        </p:txBody>
      </p:sp>
      <p:sp>
        <p:nvSpPr>
          <p:cNvPr id="17410" name="Rectangle 1027"/>
          <p:cNvSpPr>
            <a:spLocks noGrp="1" noChangeArrowheads="1"/>
          </p:cNvSpPr>
          <p:nvPr>
            <p:ph idx="1"/>
          </p:nvPr>
        </p:nvSpPr>
        <p:spPr/>
        <p:txBody>
          <a:bodyPr/>
          <a:lstStyle/>
          <a:p>
            <a:pPr eaLnBrk="1" hangingPunct="1">
              <a:buFontTx/>
              <a:buChar char="•"/>
            </a:pPr>
            <a:r>
              <a:rPr lang="en-GB">
                <a:latin typeface="Calibri" charset="0"/>
                <a:cs typeface="Calibri" charset="0"/>
              </a:rPr>
              <a:t>Main function is immunity against parasitic infection</a:t>
            </a:r>
          </a:p>
          <a:p>
            <a:pPr eaLnBrk="1" hangingPunct="1">
              <a:buFontTx/>
              <a:buChar char="•"/>
            </a:pPr>
            <a:r>
              <a:rPr lang="en-GB">
                <a:latin typeface="Calibri" charset="0"/>
                <a:cs typeface="Calibri" charset="0"/>
              </a:rPr>
              <a:t>A myeloblast can also give rise to eosinophil granulocytes</a:t>
            </a:r>
          </a:p>
          <a:p>
            <a:pPr eaLnBrk="1" hangingPunct="1">
              <a:buFontTx/>
              <a:buChar char="•"/>
            </a:pPr>
            <a:r>
              <a:rPr lang="en-GB">
                <a:latin typeface="Calibri" charset="0"/>
                <a:cs typeface="Calibri" charset="0"/>
              </a:rPr>
              <a:t>The eosinophil spends around 6 hours in the circulation</a:t>
            </a:r>
          </a:p>
        </p:txBody>
      </p:sp>
      <p:pic>
        <p:nvPicPr>
          <p:cNvPr id="17411" name="Picture 1041" descr="E:\HTML\images\B03s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925" y="4724400"/>
            <a:ext cx="2362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7"/>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17413"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188" y="4581525"/>
            <a:ext cx="31908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ChangeArrowheads="1"/>
          </p:cNvSpPr>
          <p:nvPr/>
        </p:nvSpPr>
        <p:spPr bwMode="auto">
          <a:xfrm>
            <a:off x="849313" y="4556125"/>
            <a:ext cx="274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000000"/>
                </a:solidFill>
                <a:latin typeface="Calibri" charset="0"/>
                <a:cs typeface="Calibri" charset="0"/>
              </a:rPr>
              <a:t>Ascaris lumbricoides</a:t>
            </a:r>
          </a:p>
        </p:txBody>
      </p:sp>
      <p:pic>
        <p:nvPicPr>
          <p:cNvPr id="17415"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24300" y="3573463"/>
            <a:ext cx="26987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26"/>
          <p:cNvSpPr>
            <a:spLocks noGrp="1" noChangeArrowheads="1"/>
          </p:cNvSpPr>
          <p:nvPr>
            <p:ph type="title"/>
          </p:nvPr>
        </p:nvSpPr>
        <p:spPr/>
        <p:txBody>
          <a:bodyPr/>
          <a:lstStyle/>
          <a:p>
            <a:r>
              <a:rPr lang="en-GB">
                <a:latin typeface="Calibri" charset="0"/>
              </a:rPr>
              <a:t>Explain the function of basophils</a:t>
            </a:r>
          </a:p>
        </p:txBody>
      </p:sp>
      <p:sp>
        <p:nvSpPr>
          <p:cNvPr id="18434" name="Rectangle 1027"/>
          <p:cNvSpPr>
            <a:spLocks noGrp="1" noChangeArrowheads="1"/>
          </p:cNvSpPr>
          <p:nvPr>
            <p:ph idx="1"/>
          </p:nvPr>
        </p:nvSpPr>
        <p:spPr/>
        <p:txBody>
          <a:bodyPr/>
          <a:lstStyle/>
          <a:p>
            <a:pPr eaLnBrk="1" hangingPunct="1">
              <a:buFontTx/>
              <a:buChar char="•"/>
            </a:pPr>
            <a:r>
              <a:rPr lang="en-GB">
                <a:latin typeface="Calibri" charset="0"/>
                <a:cs typeface="Calibri" charset="0"/>
              </a:rPr>
              <a:t>A myeloblast can also give rise to basophil granulocytes</a:t>
            </a:r>
          </a:p>
          <a:p>
            <a:pPr eaLnBrk="1" hangingPunct="1">
              <a:buFontTx/>
              <a:buChar char="•"/>
            </a:pPr>
            <a:r>
              <a:rPr lang="en-GB">
                <a:latin typeface="Calibri" charset="0"/>
                <a:cs typeface="Calibri" charset="0"/>
              </a:rPr>
              <a:t>Basophils have a role in allergic responses</a:t>
            </a:r>
          </a:p>
          <a:p>
            <a:pPr eaLnBrk="1" hangingPunct="1">
              <a:buFontTx/>
              <a:buChar char="•"/>
            </a:pPr>
            <a:endParaRPr lang="en-GB">
              <a:latin typeface="Calibri" charset="0"/>
              <a:cs typeface="Calibri" charset="0"/>
            </a:endParaRPr>
          </a:p>
        </p:txBody>
      </p:sp>
      <p:pic>
        <p:nvPicPr>
          <p:cNvPr id="18435" name="Picture 1043" descr="E:\HTML\images\B03s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88" y="4581525"/>
            <a:ext cx="20431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0"/>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endParaRPr lang="en-GB">
              <a:latin typeface="Calibri" charset="0"/>
            </a:endParaRPr>
          </a:p>
        </p:txBody>
      </p:sp>
      <p:pic>
        <p:nvPicPr>
          <p:cNvPr id="93186" name="Picture 3" descr="ws_6727.t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075"/>
            <a:ext cx="914400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itle 1"/>
          <p:cNvSpPr>
            <a:spLocks noGrp="1"/>
          </p:cNvSpPr>
          <p:nvPr>
            <p:ph type="title"/>
          </p:nvPr>
        </p:nvSpPr>
        <p:spPr>
          <a:xfrm>
            <a:off x="838200" y="198438"/>
            <a:ext cx="7543800" cy="638175"/>
          </a:xfrm>
        </p:spPr>
        <p:txBody>
          <a:bodyPr/>
          <a:lstStyle/>
          <a:p>
            <a:r>
              <a:rPr lang="en-GB">
                <a:latin typeface="Calibri" charset="0"/>
              </a:rPr>
              <a:t>The origin of monocytes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838200" y="1412875"/>
            <a:ext cx="4381500" cy="4457700"/>
          </a:xfrm>
        </p:spPr>
        <p:txBody>
          <a:bodyPr>
            <a:normAutofit fontScale="92500"/>
          </a:bodyPr>
          <a:lstStyle/>
          <a:p>
            <a:pPr eaLnBrk="1" hangingPunct="1">
              <a:buFont typeface="Arial"/>
              <a:buChar char="•"/>
              <a:defRPr/>
            </a:pPr>
            <a:r>
              <a:rPr lang="en-GB" dirty="0" smtClean="0">
                <a:cs typeface="Calibri"/>
              </a:rPr>
              <a:t>Multi</a:t>
            </a:r>
            <a:r>
              <a:rPr lang="en-GB" dirty="0">
                <a:cs typeface="Calibri"/>
              </a:rPr>
              <a:t>-potent </a:t>
            </a:r>
            <a:r>
              <a:rPr lang="en-GB" dirty="0" smtClean="0">
                <a:cs typeface="Calibri"/>
              </a:rPr>
              <a:t>progenitors </a:t>
            </a:r>
            <a:r>
              <a:rPr lang="en-GB" dirty="0" smtClean="0">
                <a:latin typeface="Calibri"/>
                <a:cs typeface="Calibri"/>
              </a:rPr>
              <a:t>can give </a:t>
            </a:r>
            <a:r>
              <a:rPr lang="en-GB" dirty="0">
                <a:latin typeface="Calibri"/>
                <a:cs typeface="Calibri"/>
              </a:rPr>
              <a:t>rise to monocyte precursors and thence monocytes</a:t>
            </a:r>
          </a:p>
          <a:p>
            <a:pPr eaLnBrk="1" hangingPunct="1">
              <a:buFontTx/>
              <a:buChar char="•"/>
              <a:defRPr/>
            </a:pPr>
            <a:r>
              <a:rPr lang="en-GB" dirty="0">
                <a:latin typeface="Calibri"/>
                <a:cs typeface="Calibri"/>
              </a:rPr>
              <a:t>Monocytes spend several days in the circulation</a:t>
            </a:r>
          </a:p>
          <a:p>
            <a:pPr eaLnBrk="1" hangingPunct="1">
              <a:lnSpc>
                <a:spcPct val="90000"/>
              </a:lnSpc>
              <a:buFontTx/>
              <a:buChar char="•"/>
              <a:defRPr/>
            </a:pPr>
            <a:r>
              <a:rPr lang="en-GB" dirty="0">
                <a:latin typeface="Calibri"/>
                <a:cs typeface="Calibri"/>
              </a:rPr>
              <a:t>Monocytes migrate to tissues where they develop into macrophages and other specialized cells that have a phagocytic and scavenging function</a:t>
            </a:r>
          </a:p>
          <a:p>
            <a:pPr eaLnBrk="1" hangingPunct="1">
              <a:lnSpc>
                <a:spcPct val="90000"/>
              </a:lnSpc>
              <a:buFontTx/>
              <a:buChar char="•"/>
              <a:defRPr/>
            </a:pPr>
            <a:r>
              <a:rPr lang="en-GB" dirty="0">
                <a:latin typeface="Calibri"/>
                <a:cs typeface="Calibri"/>
              </a:rPr>
              <a:t>Macrophages also store and release iron</a:t>
            </a:r>
          </a:p>
          <a:p>
            <a:pPr eaLnBrk="1" hangingPunct="1">
              <a:buFontTx/>
              <a:buChar char="•"/>
              <a:defRPr/>
            </a:pPr>
            <a:endParaRPr lang="en-GB" dirty="0">
              <a:latin typeface="Calibri"/>
              <a:cs typeface="Calibri"/>
            </a:endParaRPr>
          </a:p>
          <a:p>
            <a:pPr eaLnBrk="1" hangingPunct="1">
              <a:buFontTx/>
              <a:buChar char="•"/>
              <a:defRPr/>
            </a:pPr>
            <a:endParaRPr lang="en-GB" dirty="0">
              <a:latin typeface="Calibri"/>
              <a:cs typeface="Calibri"/>
            </a:endParaRPr>
          </a:p>
        </p:txBody>
      </p:sp>
      <p:sp>
        <p:nvSpPr>
          <p:cNvPr id="19458" name="TextBox 23"/>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19459" name="Picture 25" descr="E:\HTML\images\M01s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40794" y="4110831"/>
            <a:ext cx="11826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6"/>
          <p:cNvSpPr txBox="1">
            <a:spLocks noChangeArrowheads="1"/>
          </p:cNvSpPr>
          <p:nvPr/>
        </p:nvSpPr>
        <p:spPr bwMode="auto">
          <a:xfrm>
            <a:off x="34925" y="6611938"/>
            <a:ext cx="4906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Clark and Wilkins, Bone Marrow Pathology,  4</a:t>
            </a:r>
            <a:r>
              <a:rPr lang="en-GB" sz="1000" baseline="30000"/>
              <a:t>th</a:t>
            </a:r>
            <a:r>
              <a:rPr lang="en-GB" sz="1000"/>
              <a:t> Edn, 2010</a:t>
            </a:r>
          </a:p>
        </p:txBody>
      </p:sp>
      <p:pic>
        <p:nvPicPr>
          <p:cNvPr id="19461" name="Picture 23" descr="ws_6A79.tmp"/>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0075" y="549275"/>
            <a:ext cx="3462338"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Rectangle 2"/>
          <p:cNvSpPr>
            <a:spLocks noGrp="1" noChangeArrowheads="1"/>
          </p:cNvSpPr>
          <p:nvPr>
            <p:ph type="title"/>
          </p:nvPr>
        </p:nvSpPr>
        <p:spPr>
          <a:xfrm>
            <a:off x="838200" y="609600"/>
            <a:ext cx="4741863" cy="638175"/>
          </a:xfrm>
        </p:spPr>
        <p:txBody>
          <a:bodyPr>
            <a:normAutofit fontScale="90000"/>
          </a:bodyPr>
          <a:lstStyle/>
          <a:p>
            <a:pPr>
              <a:defRPr/>
            </a:pPr>
            <a:r>
              <a:rPr lang="en-GB" dirty="0"/>
              <a:t>Explain the function of </a:t>
            </a:r>
            <a:r>
              <a:rPr lang="en-GB" dirty="0" smtClean="0"/>
              <a:t>monocytes (</a:t>
            </a:r>
            <a:r>
              <a:rPr lang="en-GB" dirty="0" err="1" smtClean="0"/>
              <a:t>eosinophils</a:t>
            </a:r>
            <a:r>
              <a:rPr lang="en-GB" dirty="0" smtClean="0"/>
              <a:t> </a:t>
            </a:r>
            <a:r>
              <a:rPr lang="en-GB" dirty="0"/>
              <a:t>and lymphocytes</a:t>
            </a:r>
          </a:p>
        </p:txBody>
      </p:sp>
      <p:pic>
        <p:nvPicPr>
          <p:cNvPr id="19463" name="Picture 22" descr="E:\HTML\images\B03s0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10907" y="2715418"/>
            <a:ext cx="21272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GB">
                <a:latin typeface="Calibri" charset="0"/>
              </a:rPr>
              <a:t>Explain the function of (monocytes, eosinophils) lymphocytes</a:t>
            </a:r>
          </a:p>
        </p:txBody>
      </p:sp>
      <p:sp>
        <p:nvSpPr>
          <p:cNvPr id="20482" name="Rectangle 3"/>
          <p:cNvSpPr>
            <a:spLocks noGrp="1" noChangeArrowheads="1"/>
          </p:cNvSpPr>
          <p:nvPr>
            <p:ph idx="1"/>
          </p:nvPr>
        </p:nvSpPr>
        <p:spPr>
          <a:xfrm>
            <a:off x="838200" y="1557338"/>
            <a:ext cx="5965825" cy="4457700"/>
          </a:xfrm>
        </p:spPr>
        <p:txBody>
          <a:bodyPr/>
          <a:lstStyle/>
          <a:p>
            <a:pPr eaLnBrk="1" hangingPunct="1">
              <a:lnSpc>
                <a:spcPct val="90000"/>
              </a:lnSpc>
              <a:buFontTx/>
              <a:buChar char="•"/>
            </a:pPr>
            <a:r>
              <a:rPr lang="en-GB">
                <a:latin typeface="Calibri" charset="0"/>
                <a:cs typeface="Calibri" charset="0"/>
              </a:rPr>
              <a:t>Main function is immunity by making antibodies (humoral function) and killing infected cells (cellular function)</a:t>
            </a:r>
          </a:p>
          <a:p>
            <a:pPr eaLnBrk="1" hangingPunct="1">
              <a:lnSpc>
                <a:spcPct val="90000"/>
              </a:lnSpc>
              <a:buFontTx/>
              <a:buChar char="•"/>
            </a:pPr>
            <a:r>
              <a:rPr lang="en-GB">
                <a:latin typeface="Calibri" charset="0"/>
                <a:cs typeface="Calibri" charset="0"/>
              </a:rPr>
              <a:t>The lymphoid stem cell gives rise to T cells, B cells and natural killer cells</a:t>
            </a:r>
          </a:p>
          <a:p>
            <a:pPr eaLnBrk="1" hangingPunct="1">
              <a:lnSpc>
                <a:spcPct val="90000"/>
              </a:lnSpc>
              <a:buFontTx/>
              <a:buChar char="•"/>
            </a:pPr>
            <a:r>
              <a:rPr lang="en-GB">
                <a:latin typeface="Calibri" charset="0"/>
                <a:cs typeface="Calibri" charset="0"/>
              </a:rPr>
              <a:t>Lymphocytes recirculate to lymph nodes and other tissues and then back to the blood stream </a:t>
            </a:r>
          </a:p>
          <a:p>
            <a:pPr eaLnBrk="1" hangingPunct="1">
              <a:lnSpc>
                <a:spcPct val="90000"/>
              </a:lnSpc>
              <a:buFontTx/>
              <a:buChar char="•"/>
            </a:pPr>
            <a:r>
              <a:rPr lang="en-GB">
                <a:latin typeface="Calibri" charset="0"/>
                <a:cs typeface="Calibri" charset="0"/>
              </a:rPr>
              <a:t>Intravascular life span is very variable</a:t>
            </a:r>
          </a:p>
        </p:txBody>
      </p:sp>
      <p:sp>
        <p:nvSpPr>
          <p:cNvPr id="20483" name="Slide Number Placehold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549153-1535-D744-8750-DCF583900D77}" type="slidenum">
              <a:rPr lang="en-US" sz="1400"/>
              <a:pPr eaLnBrk="1" hangingPunct="1"/>
              <a:t>14</a:t>
            </a:fld>
            <a:endParaRPr lang="en-US" sz="1400"/>
          </a:p>
        </p:txBody>
      </p:sp>
      <p:pic>
        <p:nvPicPr>
          <p:cNvPr id="20484" name="Picture 10" descr="E:\HTML\images\B03s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2060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E:\HTML\images\B03s0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085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20487" name="Picture 8" descr="ws_7C28.tmp"/>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941888"/>
            <a:ext cx="16922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ws_7C28.tmp"/>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35150" y="4941888"/>
            <a:ext cx="16573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ws_7C28.tmp"/>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6575425"/>
            <a:ext cx="3492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ws_65FD.t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2013"/>
            <a:ext cx="9144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p:cNvSpPr>
            <a:spLocks noGrp="1"/>
          </p:cNvSpPr>
          <p:nvPr>
            <p:ph type="title"/>
          </p:nvPr>
        </p:nvSpPr>
        <p:spPr/>
        <p:txBody>
          <a:bodyPr/>
          <a:lstStyle/>
          <a:p>
            <a:r>
              <a:rPr lang="en-GB">
                <a:solidFill>
                  <a:srgbClr val="000000"/>
                </a:solidFill>
                <a:latin typeface="Calibri" charset="0"/>
              </a:rPr>
              <a:t>Please match the cell type to the microscope picture</a:t>
            </a:r>
          </a:p>
        </p:txBody>
      </p:sp>
      <p:sp>
        <p:nvSpPr>
          <p:cNvPr id="94211" name="Content Placeholder 5"/>
          <p:cNvSpPr>
            <a:spLocks noGrp="1"/>
          </p:cNvSpPr>
          <p:nvPr>
            <p:ph idx="1"/>
          </p:nvPr>
        </p:nvSpPr>
        <p:spPr>
          <a:xfrm>
            <a:off x="6156325" y="3357563"/>
            <a:ext cx="2987675" cy="3500437"/>
          </a:xfrm>
        </p:spPr>
        <p:txBody>
          <a:bodyPr/>
          <a:lstStyle/>
          <a:p>
            <a:pPr>
              <a:buFontTx/>
              <a:buChar char="•"/>
            </a:pPr>
            <a:r>
              <a:rPr lang="en-GB">
                <a:solidFill>
                  <a:srgbClr val="000000"/>
                </a:solidFill>
                <a:latin typeface="Calibri" charset="0"/>
              </a:rPr>
              <a:t>Neutrophil</a:t>
            </a:r>
          </a:p>
          <a:p>
            <a:pPr>
              <a:buFontTx/>
              <a:buChar char="•"/>
            </a:pPr>
            <a:r>
              <a:rPr lang="en-GB">
                <a:solidFill>
                  <a:srgbClr val="000000"/>
                </a:solidFill>
                <a:latin typeface="Calibri" charset="0"/>
              </a:rPr>
              <a:t>Eosinophil</a:t>
            </a:r>
          </a:p>
          <a:p>
            <a:pPr>
              <a:buFontTx/>
              <a:buChar char="•"/>
            </a:pPr>
            <a:r>
              <a:rPr lang="en-GB">
                <a:solidFill>
                  <a:srgbClr val="000000"/>
                </a:solidFill>
                <a:latin typeface="Calibri" charset="0"/>
              </a:rPr>
              <a:t>Basophil</a:t>
            </a:r>
          </a:p>
          <a:p>
            <a:pPr>
              <a:buFontTx/>
              <a:buChar char="•"/>
            </a:pPr>
            <a:r>
              <a:rPr lang="en-GB">
                <a:solidFill>
                  <a:srgbClr val="000000"/>
                </a:solidFill>
                <a:latin typeface="Calibri" charset="0"/>
              </a:rPr>
              <a:t>Monocyte</a:t>
            </a:r>
          </a:p>
          <a:p>
            <a:pPr>
              <a:buFontTx/>
              <a:buChar char="•"/>
            </a:pPr>
            <a:r>
              <a:rPr lang="en-GB">
                <a:solidFill>
                  <a:srgbClr val="000000"/>
                </a:solidFill>
                <a:latin typeface="Calibri" charset="0"/>
              </a:rPr>
              <a:t>Lymphocyte</a:t>
            </a:r>
          </a:p>
          <a:p>
            <a:pPr>
              <a:buFontTx/>
              <a:buChar char="•"/>
            </a:pPr>
            <a:r>
              <a:rPr lang="en-GB">
                <a:solidFill>
                  <a:srgbClr val="000000"/>
                </a:solidFill>
                <a:latin typeface="Calibri" charset="0"/>
              </a:rPr>
              <a:t>Erythrocyte</a:t>
            </a:r>
          </a:p>
          <a:p>
            <a:pPr>
              <a:buFontTx/>
              <a:buChar char="•"/>
            </a:pPr>
            <a:r>
              <a:rPr lang="en-GB">
                <a:solidFill>
                  <a:srgbClr val="000000"/>
                </a:solidFill>
                <a:latin typeface="Calibri" charset="0"/>
              </a:rPr>
              <a:t>Platelet</a:t>
            </a:r>
          </a:p>
          <a:p>
            <a:pPr>
              <a:buFontTx/>
              <a:buChar char="•"/>
            </a:pPr>
            <a:endParaRPr lang="en-GB">
              <a:solidFill>
                <a:srgbClr val="000000"/>
              </a:solidFill>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defRPr/>
            </a:pPr>
            <a:r>
              <a:rPr lang="en-GB" dirty="0" smtClean="0"/>
              <a:t>The language of haematology</a:t>
            </a:r>
            <a:br>
              <a:rPr lang="en-GB" dirty="0" smtClean="0"/>
            </a:br>
            <a:r>
              <a:rPr lang="en-GB" dirty="0" smtClean="0"/>
              <a:t>and peripheral blood microscopy</a:t>
            </a:r>
            <a:endParaRPr lang="en-GB" b="1" dirty="0">
              <a:solidFill>
                <a:schemeClr val="accent4"/>
              </a:solidFill>
              <a:effectLst>
                <a:outerShdw blurRad="50800" dist="38100" algn="l" rotWithShape="0">
                  <a:schemeClr val="bg1">
                    <a:alpha val="40000"/>
                  </a:schemeClr>
                </a:outerShdw>
              </a:effectLst>
              <a:latin typeface="Times New Roman" charset="0"/>
            </a:endParaRPr>
          </a:p>
        </p:txBody>
      </p:sp>
      <p:sp>
        <p:nvSpPr>
          <p:cNvPr id="5" name="Subtitle 1"/>
          <p:cNvSpPr>
            <a:spLocks noGrp="1"/>
          </p:cNvSpPr>
          <p:nvPr>
            <p:ph type="subTitle" sz="quarter" idx="1"/>
          </p:nvPr>
        </p:nvSpPr>
        <p:spPr/>
        <p:txBody>
          <a:bodyPr/>
          <a:lstStyle/>
          <a:p>
            <a:pPr eaLnBrk="1" hangingPunct="1">
              <a:spcBef>
                <a:spcPct val="0"/>
              </a:spcBef>
              <a:defRPr/>
            </a:pPr>
            <a:r>
              <a:rPr lang="en-GB" b="1" dirty="0">
                <a:solidFill>
                  <a:schemeClr val="tx1"/>
                </a:solidFill>
                <a:latin typeface="Calibri" charset="0"/>
              </a:rPr>
              <a:t>Dr Amit Patel</a:t>
            </a:r>
          </a:p>
          <a:p>
            <a:pPr eaLnBrk="1" hangingPunct="1">
              <a:spcBef>
                <a:spcPct val="0"/>
              </a:spcBef>
              <a:defRPr/>
            </a:pPr>
            <a:r>
              <a:rPr lang="en-GB" dirty="0">
                <a:solidFill>
                  <a:schemeClr val="tx1"/>
                </a:solidFill>
                <a:latin typeface="Calibri" charset="0"/>
              </a:rPr>
              <a:t>MRC Chain-Florey Clinical Research Fellow, MRC Clinical Sciences Centre, </a:t>
            </a:r>
          </a:p>
          <a:p>
            <a:pPr eaLnBrk="1" hangingPunct="1">
              <a:spcBef>
                <a:spcPct val="0"/>
              </a:spcBef>
              <a:defRPr/>
            </a:pPr>
            <a:r>
              <a:rPr lang="en-GB" dirty="0">
                <a:solidFill>
                  <a:schemeClr val="tx1"/>
                </a:solidFill>
                <a:latin typeface="Calibri" charset="0"/>
              </a:rPr>
              <a:t>Imperial College London</a:t>
            </a:r>
          </a:p>
          <a:p>
            <a:pPr marL="0" indent="0" eaLnBrk="1" hangingPunct="1">
              <a:spcBef>
                <a:spcPct val="0"/>
              </a:spcBef>
              <a:defRPr/>
            </a:pPr>
            <a:r>
              <a:rPr lang="en-GB" dirty="0">
                <a:solidFill>
                  <a:schemeClr val="tx1"/>
                </a:solidFill>
                <a:latin typeface="Calibri" charset="0"/>
              </a:rPr>
              <a:t>Specialist Registrar in Haematology &amp; Intensive Care Medicine, </a:t>
            </a:r>
            <a:r>
              <a:rPr lang="en-GB" dirty="0" smtClean="0">
                <a:solidFill>
                  <a:schemeClr val="tx1"/>
                </a:solidFill>
                <a:latin typeface="Calibri" charset="0"/>
              </a:rPr>
              <a:t>Hammersmith </a:t>
            </a:r>
            <a:r>
              <a:rPr lang="en-GB" dirty="0">
                <a:solidFill>
                  <a:schemeClr val="tx1"/>
                </a:solidFill>
                <a:latin typeface="Calibri" charset="0"/>
              </a:rPr>
              <a:t>Hospital</a:t>
            </a:r>
            <a:r>
              <a:rPr lang="en-GB" dirty="0" smtClean="0">
                <a:solidFill>
                  <a:schemeClr val="tx1"/>
                </a:solidFill>
                <a:latin typeface="Calibri" charset="0"/>
              </a:rPr>
              <a:t>, Imperial </a:t>
            </a:r>
            <a:r>
              <a:rPr lang="en-GB" dirty="0">
                <a:solidFill>
                  <a:schemeClr val="tx1"/>
                </a:solidFill>
                <a:latin typeface="Calibri" charset="0"/>
              </a:rPr>
              <a:t>College Healthcare NHS Trust</a:t>
            </a:r>
          </a:p>
          <a:p>
            <a:pPr eaLnBrk="1" hangingPunct="1">
              <a:defRPr/>
            </a:pPr>
            <a:endParaRPr lang="en-GB" dirty="0">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GB">
                <a:latin typeface="Calibri" charset="0"/>
                <a:cs typeface="Calibri" charset="0"/>
              </a:rPr>
              <a:t>Terminology</a:t>
            </a:r>
          </a:p>
        </p:txBody>
      </p:sp>
      <p:sp>
        <p:nvSpPr>
          <p:cNvPr id="22530" name="Rectangle 3"/>
          <p:cNvSpPr>
            <a:spLocks noGrp="1" noChangeArrowheads="1"/>
          </p:cNvSpPr>
          <p:nvPr>
            <p:ph idx="1"/>
          </p:nvPr>
        </p:nvSpPr>
        <p:spPr/>
        <p:txBody>
          <a:bodyPr/>
          <a:lstStyle/>
          <a:p>
            <a:pPr eaLnBrk="1" hangingPunct="1">
              <a:buFontTx/>
              <a:buChar char="•"/>
            </a:pPr>
            <a:r>
              <a:rPr lang="en-GB">
                <a:latin typeface="Calibri" charset="0"/>
                <a:cs typeface="Calibri" charset="0"/>
              </a:rPr>
              <a:t>All disciplines use a specialized language, employing precisely defined terms</a:t>
            </a:r>
          </a:p>
          <a:p>
            <a:pPr eaLnBrk="1" hangingPunct="1">
              <a:buFontTx/>
              <a:buChar char="•"/>
            </a:pPr>
            <a:r>
              <a:rPr lang="en-GB">
                <a:latin typeface="Calibri" charset="0"/>
                <a:cs typeface="Calibri" charset="0"/>
              </a:rPr>
              <a:t>In haematology, specialized language is used to describe blood films and counts</a:t>
            </a:r>
          </a:p>
          <a:p>
            <a:pPr eaLnBrk="1" hangingPunct="1">
              <a:buFontTx/>
              <a:buChar char="•"/>
            </a:pPr>
            <a:r>
              <a:rPr lang="en-GB">
                <a:latin typeface="Calibri" charset="0"/>
                <a:cs typeface="Calibri" charset="0"/>
              </a:rPr>
              <a:t>You need to know what the words mean and what the clinical significance might be</a:t>
            </a:r>
          </a:p>
          <a:p>
            <a:pPr eaLnBrk="1" hangingPunct="1">
              <a:buFontTx/>
              <a:buChar char="•"/>
            </a:pPr>
            <a:endParaRPr lang="en-GB">
              <a:latin typeface="Calibri" charset="0"/>
              <a:cs typeface="Calibri" charset="0"/>
            </a:endParaRPr>
          </a:p>
          <a:p>
            <a:pPr eaLnBrk="1" hangingPunct="1">
              <a:buFontTx/>
              <a:buChar char="•"/>
            </a:pPr>
            <a:r>
              <a:rPr lang="en-GB">
                <a:latin typeface="Calibri" charset="0"/>
                <a:cs typeface="Calibri" charset="0"/>
              </a:rPr>
              <a:t>Red cell morphology</a:t>
            </a:r>
          </a:p>
          <a:p>
            <a:pPr eaLnBrk="1" hangingPunct="1">
              <a:buFontTx/>
              <a:buChar char="•"/>
            </a:pPr>
            <a:r>
              <a:rPr lang="en-GB">
                <a:latin typeface="Calibri" charset="0"/>
                <a:cs typeface="Calibri" charset="0"/>
              </a:rPr>
              <a:t>White cell morphology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p:txBody>
          <a:bodyPr/>
          <a:lstStyle/>
          <a:p>
            <a:r>
              <a:rPr lang="en-GB">
                <a:latin typeface="Calibri" charset="0"/>
              </a:rPr>
              <a:t>Greater variation in red cell shape or size than normal</a:t>
            </a:r>
          </a:p>
        </p:txBody>
      </p:sp>
      <p:sp>
        <p:nvSpPr>
          <p:cNvPr id="23554" name="Text Placeholder 2"/>
          <p:cNvSpPr>
            <a:spLocks noGrp="1"/>
          </p:cNvSpPr>
          <p:nvPr>
            <p:ph type="body" idx="4294967295"/>
          </p:nvPr>
        </p:nvSpPr>
        <p:spPr>
          <a:xfrm>
            <a:off x="323850" y="1844675"/>
            <a:ext cx="2663825" cy="360363"/>
          </a:xfrm>
        </p:spPr>
        <p:txBody>
          <a:bodyPr/>
          <a:lstStyle/>
          <a:p>
            <a:pPr algn="ctr"/>
            <a:r>
              <a:rPr lang="en-GB" sz="1800" b="1">
                <a:solidFill>
                  <a:srgbClr val="FFB400"/>
                </a:solidFill>
                <a:latin typeface="Calibri" charset="0"/>
                <a:cs typeface="Calibri" charset="0"/>
              </a:rPr>
              <a:t>Normal</a:t>
            </a:r>
          </a:p>
        </p:txBody>
      </p:sp>
      <p:sp>
        <p:nvSpPr>
          <p:cNvPr id="23555" name="Content Placeholder 4"/>
          <p:cNvSpPr>
            <a:spLocks noGrp="1"/>
          </p:cNvSpPr>
          <p:nvPr>
            <p:ph sz="quarter" idx="4294967295"/>
          </p:nvPr>
        </p:nvSpPr>
        <p:spPr>
          <a:xfrm>
            <a:off x="3276600" y="1844675"/>
            <a:ext cx="2590800" cy="360363"/>
          </a:xfrm>
        </p:spPr>
        <p:txBody>
          <a:bodyPr/>
          <a:lstStyle/>
          <a:p>
            <a:pPr marL="0" indent="0" algn="ctr">
              <a:spcBef>
                <a:spcPct val="0"/>
              </a:spcBef>
            </a:pPr>
            <a:r>
              <a:rPr lang="en-GB" sz="1800" b="1">
                <a:solidFill>
                  <a:srgbClr val="FFB400"/>
                </a:solidFill>
                <a:latin typeface="Calibri" charset="0"/>
                <a:cs typeface="Calibri" charset="0"/>
              </a:rPr>
              <a:t>Poikilocytosis</a:t>
            </a:r>
          </a:p>
        </p:txBody>
      </p:sp>
      <p:sp>
        <p:nvSpPr>
          <p:cNvPr id="23556" name="Rectangle 4"/>
          <p:cNvSpPr>
            <a:spLocks noChangeArrowheads="1"/>
          </p:cNvSpPr>
          <p:nvPr/>
        </p:nvSpPr>
        <p:spPr bwMode="auto">
          <a:xfrm>
            <a:off x="5638800" y="6019800"/>
            <a:ext cx="243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GB" sz="3200"/>
          </a:p>
        </p:txBody>
      </p:sp>
      <p:pic>
        <p:nvPicPr>
          <p:cNvPr id="23557" name="Picture 5" descr="D:\HTML\images\B09s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276475"/>
            <a:ext cx="2601912"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7"/>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23559" name="Picture 6" descr="E:\HTML\images\B08s0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76475"/>
            <a:ext cx="26384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E:\HTML\images\B03s0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76475"/>
            <a:ext cx="26543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6"/>
          <p:cNvSpPr>
            <a:spLocks noChangeArrowheads="1"/>
          </p:cNvSpPr>
          <p:nvPr/>
        </p:nvSpPr>
        <p:spPr bwMode="auto">
          <a:xfrm>
            <a:off x="3276600" y="508476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a:latin typeface="Calibri" charset="0"/>
                <a:cs typeface="Calibri" charset="0"/>
              </a:rPr>
              <a:t>variation in </a:t>
            </a:r>
            <a:r>
              <a:rPr lang="en-GB" sz="1800" b="1">
                <a:latin typeface="Calibri" charset="0"/>
                <a:cs typeface="Calibri" charset="0"/>
              </a:rPr>
              <a:t>shape</a:t>
            </a:r>
            <a:endParaRPr lang="en-GB" sz="1800">
              <a:latin typeface="Calibri" charset="0"/>
              <a:cs typeface="Calibri" charset="0"/>
            </a:endParaRPr>
          </a:p>
        </p:txBody>
      </p:sp>
      <p:sp>
        <p:nvSpPr>
          <p:cNvPr id="23562" name="Rectangle 17"/>
          <p:cNvSpPr>
            <a:spLocks noChangeArrowheads="1"/>
          </p:cNvSpPr>
          <p:nvPr/>
        </p:nvSpPr>
        <p:spPr bwMode="auto">
          <a:xfrm>
            <a:off x="6227763" y="5084763"/>
            <a:ext cx="259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a:latin typeface="Calibri" charset="0"/>
                <a:cs typeface="Calibri" charset="0"/>
              </a:rPr>
              <a:t>variation in </a:t>
            </a:r>
            <a:r>
              <a:rPr lang="en-GB" sz="1800" b="1">
                <a:latin typeface="Calibri" charset="0"/>
                <a:cs typeface="Calibri" charset="0"/>
              </a:rPr>
              <a:t>size</a:t>
            </a:r>
            <a:endParaRPr lang="en-GB" sz="1800">
              <a:latin typeface="Calibri" charset="0"/>
              <a:cs typeface="Calibri" charset="0"/>
            </a:endParaRPr>
          </a:p>
        </p:txBody>
      </p:sp>
      <p:sp>
        <p:nvSpPr>
          <p:cNvPr id="23563" name="Content Placeholder 4"/>
          <p:cNvSpPr txBox="1">
            <a:spLocks/>
          </p:cNvSpPr>
          <p:nvPr/>
        </p:nvSpPr>
        <p:spPr bwMode="auto">
          <a:xfrm>
            <a:off x="6227763" y="1844675"/>
            <a:ext cx="25923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1800" b="1">
                <a:solidFill>
                  <a:srgbClr val="FFB400"/>
                </a:solidFill>
                <a:latin typeface="Calibri" charset="0"/>
                <a:cs typeface="Calibri" charset="0"/>
              </a:rPr>
              <a:t>Anisocytosis</a:t>
            </a:r>
          </a:p>
        </p:txBody>
      </p:sp>
      <p:sp>
        <p:nvSpPr>
          <p:cNvPr id="21" name="Oval 20"/>
          <p:cNvSpPr>
            <a:spLocks noChangeAspect="1"/>
          </p:cNvSpPr>
          <p:nvPr/>
        </p:nvSpPr>
        <p:spPr bwMode="auto">
          <a:xfrm>
            <a:off x="1259632" y="5517232"/>
            <a:ext cx="792088" cy="792088"/>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2" name="Oval 21"/>
          <p:cNvSpPr>
            <a:spLocks noChangeAspect="1"/>
          </p:cNvSpPr>
          <p:nvPr/>
        </p:nvSpPr>
        <p:spPr bwMode="auto">
          <a:xfrm>
            <a:off x="6588224" y="5589240"/>
            <a:ext cx="792088" cy="792088"/>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3" name="Oval 22"/>
          <p:cNvSpPr>
            <a:spLocks noChangeAspect="1"/>
          </p:cNvSpPr>
          <p:nvPr/>
        </p:nvSpPr>
        <p:spPr bwMode="auto">
          <a:xfrm>
            <a:off x="7460704" y="5661248"/>
            <a:ext cx="288032" cy="288032"/>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4" name="Oval 23"/>
          <p:cNvSpPr>
            <a:spLocks noChangeAspect="1"/>
          </p:cNvSpPr>
          <p:nvPr/>
        </p:nvSpPr>
        <p:spPr bwMode="auto">
          <a:xfrm>
            <a:off x="8028384" y="5589240"/>
            <a:ext cx="504056" cy="504056"/>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5" name="Oval 24"/>
          <p:cNvSpPr>
            <a:spLocks noChangeAspect="1"/>
          </p:cNvSpPr>
          <p:nvPr/>
        </p:nvSpPr>
        <p:spPr bwMode="auto">
          <a:xfrm>
            <a:off x="3851920" y="5517232"/>
            <a:ext cx="648072" cy="648072"/>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6" name="Oval 25"/>
          <p:cNvSpPr>
            <a:spLocks noChangeAspect="1"/>
          </p:cNvSpPr>
          <p:nvPr/>
        </p:nvSpPr>
        <p:spPr bwMode="auto">
          <a:xfrm>
            <a:off x="4716016" y="5517232"/>
            <a:ext cx="648072" cy="648072"/>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7" name="Oval 26"/>
          <p:cNvSpPr>
            <a:spLocks noChangeAspect="1"/>
          </p:cNvSpPr>
          <p:nvPr/>
        </p:nvSpPr>
        <p:spPr bwMode="auto">
          <a:xfrm>
            <a:off x="4355976" y="6187013"/>
            <a:ext cx="648072" cy="648072"/>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3585" name="Oval 27"/>
          <p:cNvSpPr>
            <a:spLocks noChangeAspect="1"/>
          </p:cNvSpPr>
          <p:nvPr/>
        </p:nvSpPr>
        <p:spPr bwMode="auto">
          <a:xfrm>
            <a:off x="4356100" y="5805488"/>
            <a:ext cx="360363" cy="360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3586" name="Oval 28"/>
          <p:cNvSpPr>
            <a:spLocks noChangeAspect="1"/>
          </p:cNvSpPr>
          <p:nvPr/>
        </p:nvSpPr>
        <p:spPr bwMode="auto">
          <a:xfrm>
            <a:off x="4787900" y="6021388"/>
            <a:ext cx="360363" cy="360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3587" name="Oval 29"/>
          <p:cNvSpPr>
            <a:spLocks noChangeAspect="1"/>
          </p:cNvSpPr>
          <p:nvPr/>
        </p:nvSpPr>
        <p:spPr bwMode="auto">
          <a:xfrm>
            <a:off x="4643438" y="5805488"/>
            <a:ext cx="360362" cy="360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3588" name="Oval 30"/>
          <p:cNvSpPr>
            <a:spLocks noChangeAspect="1"/>
          </p:cNvSpPr>
          <p:nvPr/>
        </p:nvSpPr>
        <p:spPr bwMode="auto">
          <a:xfrm>
            <a:off x="4427538" y="6165850"/>
            <a:ext cx="360362" cy="358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3589" name="Oval 31"/>
          <p:cNvSpPr>
            <a:spLocks noChangeAspect="1"/>
          </p:cNvSpPr>
          <p:nvPr/>
        </p:nvSpPr>
        <p:spPr bwMode="auto">
          <a:xfrm>
            <a:off x="4643438" y="6165850"/>
            <a:ext cx="360362" cy="358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3590" name="Oval 32"/>
          <p:cNvSpPr>
            <a:spLocks noChangeAspect="1"/>
          </p:cNvSpPr>
          <p:nvPr/>
        </p:nvSpPr>
        <p:spPr bwMode="auto">
          <a:xfrm>
            <a:off x="4572000" y="6092825"/>
            <a:ext cx="360363" cy="3603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38200" y="342900"/>
            <a:ext cx="7543800" cy="638175"/>
          </a:xfrm>
        </p:spPr>
        <p:txBody>
          <a:bodyPr>
            <a:normAutofit fontScale="90000"/>
          </a:bodyPr>
          <a:lstStyle/>
          <a:p>
            <a:pPr eaLnBrk="1" hangingPunct="1">
              <a:defRPr/>
            </a:pPr>
            <a:r>
              <a:rPr lang="en-GB" dirty="0"/>
              <a:t>V</a:t>
            </a:r>
            <a:r>
              <a:rPr lang="en-GB" dirty="0" smtClean="0"/>
              <a:t>ariation in red cell size: most cells too small or too large</a:t>
            </a:r>
            <a:endParaRPr lang="en-GB" dirty="0">
              <a:latin typeface="Times New Roman" charset="0"/>
            </a:endParaRPr>
          </a:p>
        </p:txBody>
      </p:sp>
      <p:sp>
        <p:nvSpPr>
          <p:cNvPr id="25602" name="Rectangle 4"/>
          <p:cNvSpPr>
            <a:spLocks noChangeArrowheads="1"/>
          </p:cNvSpPr>
          <p:nvPr/>
        </p:nvSpPr>
        <p:spPr bwMode="auto">
          <a:xfrm>
            <a:off x="323850" y="1052513"/>
            <a:ext cx="26638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b="1">
                <a:solidFill>
                  <a:srgbClr val="FFB400"/>
                </a:solidFill>
                <a:latin typeface="Calibri" charset="0"/>
                <a:cs typeface="Calibri" charset="0"/>
              </a:rPr>
              <a:t>Normal (normocytic)</a:t>
            </a:r>
          </a:p>
        </p:txBody>
      </p:sp>
      <p:pic>
        <p:nvPicPr>
          <p:cNvPr id="25603" name="Picture 5" descr="E:\HTML\images\B03s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552575"/>
            <a:ext cx="26543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E:\HTML\images\B08s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1549400"/>
            <a:ext cx="261143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7"/>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25606" name="Picture 6" descr="E:\HTML\images\B03s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1554163"/>
            <a:ext cx="267811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4"/>
          <p:cNvSpPr>
            <a:spLocks noChangeArrowheads="1"/>
          </p:cNvSpPr>
          <p:nvPr/>
        </p:nvSpPr>
        <p:spPr bwMode="auto">
          <a:xfrm>
            <a:off x="3276600" y="1052513"/>
            <a:ext cx="26638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b="1">
                <a:solidFill>
                  <a:srgbClr val="FFB400"/>
                </a:solidFill>
                <a:latin typeface="Calibri" charset="0"/>
                <a:cs typeface="Calibri" charset="0"/>
              </a:rPr>
              <a:t>Microcytosis</a:t>
            </a:r>
          </a:p>
        </p:txBody>
      </p:sp>
      <p:sp>
        <p:nvSpPr>
          <p:cNvPr id="25608" name="Rectangle 4"/>
          <p:cNvSpPr>
            <a:spLocks noChangeArrowheads="1"/>
          </p:cNvSpPr>
          <p:nvPr/>
        </p:nvSpPr>
        <p:spPr bwMode="auto">
          <a:xfrm>
            <a:off x="6156325" y="1052513"/>
            <a:ext cx="26638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b="1">
                <a:solidFill>
                  <a:srgbClr val="FFB400"/>
                </a:solidFill>
                <a:latin typeface="Calibri" charset="0"/>
                <a:cs typeface="Calibri" charset="0"/>
              </a:rPr>
              <a:t>Macrocytosis</a:t>
            </a:r>
          </a:p>
          <a:p>
            <a:pPr marL="342900" indent="-342900" algn="ctr">
              <a:spcBef>
                <a:spcPct val="20000"/>
              </a:spcBef>
            </a:pPr>
            <a:endParaRPr lang="en-GB" sz="1800" b="1">
              <a:solidFill>
                <a:srgbClr val="FFB400"/>
              </a:solidFill>
              <a:latin typeface="Calibri" charset="0"/>
              <a:cs typeface="Calibri" charset="0"/>
            </a:endParaRPr>
          </a:p>
        </p:txBody>
      </p:sp>
      <p:sp>
        <p:nvSpPr>
          <p:cNvPr id="25609" name="Rectangle 1"/>
          <p:cNvSpPr>
            <a:spLocks noChangeArrowheads="1"/>
          </p:cNvSpPr>
          <p:nvPr/>
        </p:nvSpPr>
        <p:spPr bwMode="auto">
          <a:xfrm>
            <a:off x="3276600" y="4341813"/>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GB" sz="1800" b="1">
                <a:latin typeface="Calibri" charset="0"/>
                <a:cs typeface="Calibri" charset="0"/>
              </a:rPr>
              <a:t>smaller</a:t>
            </a:r>
            <a:r>
              <a:rPr lang="en-GB" sz="1800">
                <a:latin typeface="Calibri" charset="0"/>
                <a:cs typeface="Calibri" charset="0"/>
              </a:rPr>
              <a:t> than normal</a:t>
            </a:r>
          </a:p>
        </p:txBody>
      </p:sp>
      <p:sp>
        <p:nvSpPr>
          <p:cNvPr id="25610" name="Rectangle 13"/>
          <p:cNvSpPr>
            <a:spLocks noChangeArrowheads="1"/>
          </p:cNvSpPr>
          <p:nvPr/>
        </p:nvSpPr>
        <p:spPr bwMode="auto">
          <a:xfrm>
            <a:off x="6156325" y="4341813"/>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GB" sz="1800" b="1">
                <a:latin typeface="Calibri" charset="0"/>
                <a:cs typeface="Calibri" charset="0"/>
              </a:rPr>
              <a:t>larger</a:t>
            </a:r>
            <a:r>
              <a:rPr lang="en-GB" sz="1800">
                <a:latin typeface="Calibri" charset="0"/>
                <a:cs typeface="Calibri" charset="0"/>
              </a:rPr>
              <a:t> than normal</a:t>
            </a:r>
          </a:p>
        </p:txBody>
      </p:sp>
      <p:sp>
        <p:nvSpPr>
          <p:cNvPr id="25611" name="Rectangle 14"/>
          <p:cNvSpPr>
            <a:spLocks noChangeArrowheads="1"/>
          </p:cNvSpPr>
          <p:nvPr/>
        </p:nvSpPr>
        <p:spPr bwMode="auto">
          <a:xfrm>
            <a:off x="395288" y="4341813"/>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GB" sz="1800" b="1">
                <a:latin typeface="Calibri" charset="0"/>
                <a:cs typeface="Calibri" charset="0"/>
              </a:rPr>
              <a:t>normal</a:t>
            </a:r>
            <a:r>
              <a:rPr lang="en-GB" sz="1800">
                <a:latin typeface="Calibri" charset="0"/>
                <a:cs typeface="Calibri" charset="0"/>
              </a:rPr>
              <a:t> size</a:t>
            </a:r>
          </a:p>
        </p:txBody>
      </p:sp>
      <p:pic>
        <p:nvPicPr>
          <p:cNvPr id="25612" name="Picture 4" descr="E:\HTML\images\L05s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75" y="5300663"/>
            <a:ext cx="8032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6" descr="E:\HTML\images\B03s0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5300663"/>
            <a:ext cx="8636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9" descr="E:\HTML\images\B08s064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116763" y="5275263"/>
            <a:ext cx="8143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2"/>
          <p:cNvSpPr>
            <a:spLocks noChangeArrowheads="1"/>
          </p:cNvSpPr>
          <p:nvPr/>
        </p:nvSpPr>
        <p:spPr bwMode="auto">
          <a:xfrm>
            <a:off x="6156325" y="6237288"/>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solidFill>
                  <a:srgbClr val="FFB400"/>
                </a:solidFill>
                <a:latin typeface="Calibri" charset="0"/>
                <a:cs typeface="Calibri" charset="0"/>
              </a:rPr>
              <a:t>Round</a:t>
            </a:r>
            <a:endParaRPr lang="en-GB" sz="1400">
              <a:solidFill>
                <a:srgbClr val="FFB400"/>
              </a:solidFill>
            </a:endParaRPr>
          </a:p>
        </p:txBody>
      </p:sp>
      <p:sp>
        <p:nvSpPr>
          <p:cNvPr id="25616" name="Rectangle 19"/>
          <p:cNvSpPr>
            <a:spLocks noChangeArrowheads="1"/>
          </p:cNvSpPr>
          <p:nvPr/>
        </p:nvSpPr>
        <p:spPr bwMode="auto">
          <a:xfrm>
            <a:off x="7092950" y="6237288"/>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solidFill>
                  <a:srgbClr val="FFB400"/>
                </a:solidFill>
                <a:latin typeface="Calibri" charset="0"/>
                <a:cs typeface="Calibri" charset="0"/>
              </a:rPr>
              <a:t>Oval</a:t>
            </a:r>
            <a:endParaRPr lang="en-GB" sz="1400">
              <a:solidFill>
                <a:srgbClr val="FFB400"/>
              </a:solidFill>
            </a:endParaRPr>
          </a:p>
        </p:txBody>
      </p:sp>
      <p:sp>
        <p:nvSpPr>
          <p:cNvPr id="25617" name="Rectangle 20"/>
          <p:cNvSpPr>
            <a:spLocks noChangeArrowheads="1"/>
          </p:cNvSpPr>
          <p:nvPr/>
        </p:nvSpPr>
        <p:spPr bwMode="auto">
          <a:xfrm>
            <a:off x="7921625" y="6237288"/>
            <a:ext cx="125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solidFill>
                  <a:srgbClr val="FFB400"/>
                </a:solidFill>
                <a:latin typeface="Calibri" charset="0"/>
                <a:cs typeface="Calibri" charset="0"/>
              </a:rPr>
              <a:t>Polychromatic</a:t>
            </a:r>
            <a:endParaRPr lang="en-GB" sz="1400">
              <a:solidFill>
                <a:srgbClr val="FFB400"/>
              </a:solidFill>
            </a:endParaRPr>
          </a:p>
        </p:txBody>
      </p:sp>
      <p:sp>
        <p:nvSpPr>
          <p:cNvPr id="23" name="Oval 22"/>
          <p:cNvSpPr>
            <a:spLocks noChangeAspect="1"/>
          </p:cNvSpPr>
          <p:nvPr/>
        </p:nvSpPr>
        <p:spPr bwMode="auto">
          <a:xfrm>
            <a:off x="7236296" y="4725144"/>
            <a:ext cx="504056" cy="504056"/>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4" name="Oval 23"/>
          <p:cNvSpPr>
            <a:spLocks noChangeAspect="1"/>
          </p:cNvSpPr>
          <p:nvPr/>
        </p:nvSpPr>
        <p:spPr bwMode="auto">
          <a:xfrm>
            <a:off x="4427984" y="4797152"/>
            <a:ext cx="216024" cy="216024"/>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7" name="Oval 26"/>
          <p:cNvSpPr>
            <a:spLocks noChangeAspect="1"/>
          </p:cNvSpPr>
          <p:nvPr/>
        </p:nvSpPr>
        <p:spPr bwMode="auto">
          <a:xfrm>
            <a:off x="1475656" y="4797152"/>
            <a:ext cx="360040" cy="360040"/>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GB">
                <a:latin typeface="Calibri" charset="0"/>
              </a:rPr>
              <a:t>Learning outcomes</a:t>
            </a:r>
          </a:p>
        </p:txBody>
      </p:sp>
      <p:sp>
        <p:nvSpPr>
          <p:cNvPr id="7170" name="Content Placeholder 2"/>
          <p:cNvSpPr>
            <a:spLocks noGrp="1"/>
          </p:cNvSpPr>
          <p:nvPr>
            <p:ph idx="1"/>
          </p:nvPr>
        </p:nvSpPr>
        <p:spPr/>
        <p:txBody>
          <a:bodyPr/>
          <a:lstStyle/>
          <a:p>
            <a:pPr>
              <a:buFontTx/>
              <a:buChar char="•"/>
            </a:pPr>
            <a:r>
              <a:rPr lang="en-GB">
                <a:latin typeface="Calibri" charset="0"/>
              </a:rPr>
              <a:t>Explain the origin and function of red cells, neutrophils and platelets</a:t>
            </a:r>
          </a:p>
          <a:p>
            <a:pPr>
              <a:buFontTx/>
              <a:buChar char="•"/>
            </a:pPr>
            <a:r>
              <a:rPr lang="en-GB">
                <a:latin typeface="Calibri" charset="0"/>
              </a:rPr>
              <a:t>State the approximate intravascular life span of red cells, neutrophils and platelets</a:t>
            </a:r>
          </a:p>
          <a:p>
            <a:pPr>
              <a:buFontTx/>
              <a:buChar char="•"/>
            </a:pPr>
            <a:r>
              <a:rPr lang="en-GB">
                <a:latin typeface="Calibri" charset="0"/>
              </a:rPr>
              <a:t>Explain the function of monocytes, eosinophils and lymphocytes</a:t>
            </a:r>
          </a:p>
          <a:p>
            <a:pPr>
              <a:buFontTx/>
              <a:buChar char="•"/>
            </a:pPr>
            <a:r>
              <a:rPr lang="en-GB">
                <a:latin typeface="Calibri" charset="0"/>
              </a:rPr>
              <a:t>List the main physiological factors that influence the rate of red cell production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838200" y="342900"/>
            <a:ext cx="7543800" cy="638175"/>
          </a:xfrm>
        </p:spPr>
        <p:txBody>
          <a:bodyPr/>
          <a:lstStyle/>
          <a:p>
            <a:pPr eaLnBrk="1" hangingPunct="1"/>
            <a:r>
              <a:rPr lang="en-GB">
                <a:latin typeface="Calibri" charset="0"/>
                <a:cs typeface="Calibri" charset="0"/>
              </a:rPr>
              <a:t>Hypochromia and hyperchromia</a:t>
            </a:r>
          </a:p>
        </p:txBody>
      </p:sp>
      <p:pic>
        <p:nvPicPr>
          <p:cNvPr id="26626" name="Picture 4" descr="F:\SEMdiscocytesD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388" y="2289175"/>
            <a:ext cx="1708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E:\HTML\images\B03s082.jpg"/>
          <p:cNvPicPr>
            <a:picLocks noChangeAspect="1" noChangeArrowheads="1"/>
          </p:cNvPicPr>
          <p:nvPr/>
        </p:nvPicPr>
        <p:blipFill>
          <a:blip r:embed="rId4">
            <a:extLst>
              <a:ext uri="{28A0092B-C50C-407E-A947-70E740481C1C}">
                <a14:useLocalDpi xmlns:a14="http://schemas.microsoft.com/office/drawing/2010/main" val="0"/>
              </a:ext>
            </a:extLst>
          </a:blip>
          <a:srcRect t="-4"/>
          <a:stretch>
            <a:fillRect/>
          </a:stretch>
        </p:blipFill>
        <p:spPr bwMode="auto">
          <a:xfrm rot="5400000">
            <a:off x="245270" y="3999706"/>
            <a:ext cx="15795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9"/>
          <p:cNvSpPr txBox="1">
            <a:spLocks noChangeArrowheads="1"/>
          </p:cNvSpPr>
          <p:nvPr/>
        </p:nvSpPr>
        <p:spPr bwMode="auto">
          <a:xfrm>
            <a:off x="4395788" y="6611938"/>
            <a:ext cx="4748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Elsevier, from Bain, Bates, Laffan and  Lewis, Practical Haematology,  11</a:t>
            </a:r>
            <a:r>
              <a:rPr lang="en-GB" sz="1000" baseline="30000"/>
              <a:t>th</a:t>
            </a:r>
            <a:r>
              <a:rPr lang="en-GB" sz="1000"/>
              <a:t> Edn, 2012</a:t>
            </a:r>
          </a:p>
        </p:txBody>
      </p:sp>
      <p:sp>
        <p:nvSpPr>
          <p:cNvPr id="26629" name="TextBox 10"/>
          <p:cNvSpPr txBox="1">
            <a:spLocks noChangeArrowheads="1"/>
          </p:cNvSpPr>
          <p:nvPr/>
        </p:nvSpPr>
        <p:spPr bwMode="auto">
          <a:xfrm>
            <a:off x="-36513" y="6611938"/>
            <a:ext cx="3240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26630" name="Picture 5" descr="F:\SEMBThalM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97088" y="2268538"/>
            <a:ext cx="17272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E:\HTML\images\B08s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4073525"/>
            <a:ext cx="17621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E:\HTML\images\B03s0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268538"/>
            <a:ext cx="26654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F:\SEMSC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0800000">
            <a:off x="6948488" y="2268538"/>
            <a:ext cx="20415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4" descr="E:\HTML\images\B08s02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4068763"/>
            <a:ext cx="203835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4" descr="E:\HTML\images\B08s029.jpg"/>
          <p:cNvPicPr>
            <a:picLocks noChangeAspect="1" noChangeArrowheads="1"/>
          </p:cNvPicPr>
          <p:nvPr/>
        </p:nvPicPr>
        <p:blipFill>
          <a:blip r:embed="rId10">
            <a:extLst>
              <a:ext uri="{28A0092B-C50C-407E-A947-70E740481C1C}">
                <a14:useLocalDpi xmlns:a14="http://schemas.microsoft.com/office/drawing/2010/main" val="0"/>
              </a:ext>
            </a:extLst>
          </a:blip>
          <a:srcRect l="-2"/>
          <a:stretch>
            <a:fillRect/>
          </a:stretch>
        </p:blipFill>
        <p:spPr bwMode="auto">
          <a:xfrm>
            <a:off x="4067175" y="4068763"/>
            <a:ext cx="266858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7"/>
          <p:cNvSpPr>
            <a:spLocks noChangeArrowheads="1"/>
          </p:cNvSpPr>
          <p:nvPr/>
        </p:nvSpPr>
        <p:spPr bwMode="auto">
          <a:xfrm>
            <a:off x="6732588" y="6453188"/>
            <a:ext cx="2447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pPr>
            <a:r>
              <a:rPr lang="en-GB" sz="1000"/>
              <a:t>Nagel </a:t>
            </a:r>
            <a:r>
              <a:rPr lang="en-GB" sz="1000" i="1"/>
              <a:t>et al.</a:t>
            </a:r>
            <a:r>
              <a:rPr lang="en-GB" sz="1000"/>
              <a:t> 2003, Blood Rev, </a:t>
            </a:r>
            <a:r>
              <a:rPr lang="en-GB" sz="1000" b="1"/>
              <a:t>17</a:t>
            </a:r>
            <a:r>
              <a:rPr lang="en-GB" sz="1000"/>
              <a:t>, 167.</a:t>
            </a:r>
          </a:p>
        </p:txBody>
      </p:sp>
      <p:sp>
        <p:nvSpPr>
          <p:cNvPr id="5" name="Oval 4"/>
          <p:cNvSpPr>
            <a:spLocks noChangeAspect="1"/>
          </p:cNvSpPr>
          <p:nvPr/>
        </p:nvSpPr>
        <p:spPr bwMode="auto">
          <a:xfrm>
            <a:off x="827584" y="5949280"/>
            <a:ext cx="432048" cy="432048"/>
          </a:xfrm>
          <a:prstGeom prst="ellipse">
            <a:avLst/>
          </a:prstGeom>
          <a:gradFill flip="none" rotWithShape="1">
            <a:gsLst>
              <a:gs pos="73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3" name="Oval 22"/>
          <p:cNvSpPr>
            <a:spLocks noChangeAspect="1"/>
          </p:cNvSpPr>
          <p:nvPr/>
        </p:nvSpPr>
        <p:spPr bwMode="auto">
          <a:xfrm>
            <a:off x="2771800" y="5949280"/>
            <a:ext cx="432048" cy="432048"/>
          </a:xfrm>
          <a:prstGeom prst="ellipse">
            <a:avLst/>
          </a:prstGeom>
          <a:gradFill flip="none" rotWithShape="1">
            <a:gsLst>
              <a:gs pos="100000">
                <a:schemeClr val="accent6"/>
              </a:gs>
              <a:gs pos="9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4" name="Oval 23"/>
          <p:cNvSpPr>
            <a:spLocks noChangeAspect="1"/>
          </p:cNvSpPr>
          <p:nvPr/>
        </p:nvSpPr>
        <p:spPr bwMode="auto">
          <a:xfrm>
            <a:off x="5220072" y="5949280"/>
            <a:ext cx="432048" cy="432048"/>
          </a:xfrm>
          <a:prstGeom prst="ellipse">
            <a:avLst/>
          </a:prstGeom>
          <a:gradFill flip="none" rotWithShape="1">
            <a:gsLst>
              <a:gs pos="20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5" name="Oval 24"/>
          <p:cNvSpPr>
            <a:spLocks noChangeAspect="1"/>
          </p:cNvSpPr>
          <p:nvPr/>
        </p:nvSpPr>
        <p:spPr bwMode="auto">
          <a:xfrm>
            <a:off x="7812360" y="5949280"/>
            <a:ext cx="432048" cy="432048"/>
          </a:xfrm>
          <a:prstGeom prst="ellipse">
            <a:avLst/>
          </a:prstGeom>
          <a:gradFill flip="none" rotWithShape="1">
            <a:gsLst>
              <a:gs pos="20000">
                <a:schemeClr val="accent6"/>
              </a:gs>
              <a:gs pos="1000">
                <a:srgbClr val="FFFFFF"/>
              </a:gs>
            </a:gsLst>
            <a:path path="circle">
              <a:fillToRect l="50000" t="50000" r="50000" b="50000"/>
            </a:path>
            <a:tileRect/>
          </a:gradFill>
          <a:ln w="9525" cap="flat" cmpd="sng" algn="ctr">
            <a:solidFill>
              <a:schemeClr val="accent6"/>
            </a:solidFill>
            <a:prstDash val="solid"/>
            <a:round/>
            <a:headEnd type="none" w="med" len="med"/>
            <a:tailEnd type="none" w="med" len="med"/>
          </a:ln>
          <a:effectLst/>
        </p:spPr>
        <p:txBody>
          <a:bodyPr/>
          <a:lstStyle/>
          <a:p>
            <a:pPr>
              <a:defRPr/>
            </a:pPr>
            <a:endParaRPr lang="en-GB" sz="1600" i="1">
              <a:solidFill>
                <a:srgbClr val="6E6E6F"/>
              </a:solidFill>
              <a:latin typeface="Verdana" pitchFamily="34" charset="0"/>
              <a:cs typeface="Times New Roman" pitchFamily="18" charset="0"/>
            </a:endParaRPr>
          </a:p>
        </p:txBody>
      </p:sp>
      <p:sp>
        <p:nvSpPr>
          <p:cNvPr id="26649" name="Oval 25"/>
          <p:cNvSpPr>
            <a:spLocks noChangeAspect="1"/>
          </p:cNvSpPr>
          <p:nvPr/>
        </p:nvSpPr>
        <p:spPr bwMode="auto">
          <a:xfrm>
            <a:off x="8107363" y="5719763"/>
            <a:ext cx="157162" cy="157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6650" name="Oval 27"/>
          <p:cNvSpPr>
            <a:spLocks noChangeAspect="1"/>
          </p:cNvSpPr>
          <p:nvPr/>
        </p:nvSpPr>
        <p:spPr bwMode="auto">
          <a:xfrm>
            <a:off x="8259763" y="5872163"/>
            <a:ext cx="157162" cy="157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6651" name="Oval 28"/>
          <p:cNvSpPr>
            <a:spLocks noChangeAspect="1"/>
          </p:cNvSpPr>
          <p:nvPr/>
        </p:nvSpPr>
        <p:spPr bwMode="auto">
          <a:xfrm>
            <a:off x="7962900" y="5792788"/>
            <a:ext cx="157163" cy="157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6652" name="Oval 29"/>
          <p:cNvSpPr>
            <a:spLocks noChangeAspect="1"/>
          </p:cNvSpPr>
          <p:nvPr/>
        </p:nvSpPr>
        <p:spPr bwMode="auto">
          <a:xfrm>
            <a:off x="8034338" y="5864225"/>
            <a:ext cx="157162" cy="157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0" i="1">
              <a:solidFill>
                <a:srgbClr val="6E6E6F"/>
              </a:solidFill>
              <a:latin typeface="Verdana" charset="0"/>
              <a:cs typeface="Times New Roman" charset="0"/>
            </a:endParaRPr>
          </a:p>
        </p:txBody>
      </p:sp>
      <p:sp>
        <p:nvSpPr>
          <p:cNvPr id="26653" name="Rectangle 4"/>
          <p:cNvSpPr>
            <a:spLocks noChangeArrowheads="1"/>
          </p:cNvSpPr>
          <p:nvPr/>
        </p:nvSpPr>
        <p:spPr bwMode="auto">
          <a:xfrm>
            <a:off x="179388" y="1260475"/>
            <a:ext cx="17287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b="1">
                <a:solidFill>
                  <a:srgbClr val="FFB400"/>
                </a:solidFill>
                <a:latin typeface="Calibri" charset="0"/>
                <a:cs typeface="Calibri" charset="0"/>
              </a:rPr>
              <a:t>Normal</a:t>
            </a:r>
          </a:p>
        </p:txBody>
      </p:sp>
      <p:sp>
        <p:nvSpPr>
          <p:cNvPr id="26654" name="Rectangle 4"/>
          <p:cNvSpPr>
            <a:spLocks noChangeArrowheads="1"/>
          </p:cNvSpPr>
          <p:nvPr/>
        </p:nvSpPr>
        <p:spPr bwMode="auto">
          <a:xfrm>
            <a:off x="2124075" y="1260475"/>
            <a:ext cx="1727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a:solidFill>
                  <a:srgbClr val="FFB400"/>
                </a:solidFill>
                <a:latin typeface="Calibri" charset="0"/>
                <a:cs typeface="Calibri" charset="0"/>
              </a:rPr>
              <a:t>Hypochromia </a:t>
            </a:r>
            <a:endParaRPr lang="en-GB" sz="1800" b="1">
              <a:solidFill>
                <a:srgbClr val="FFB400"/>
              </a:solidFill>
              <a:latin typeface="Calibri" charset="0"/>
              <a:cs typeface="Calibri" charset="0"/>
            </a:endParaRPr>
          </a:p>
        </p:txBody>
      </p:sp>
      <p:sp>
        <p:nvSpPr>
          <p:cNvPr id="26655" name="Rectangle 4"/>
          <p:cNvSpPr>
            <a:spLocks noChangeArrowheads="1"/>
          </p:cNvSpPr>
          <p:nvPr/>
        </p:nvSpPr>
        <p:spPr bwMode="auto">
          <a:xfrm>
            <a:off x="3924300" y="1260475"/>
            <a:ext cx="2879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a:solidFill>
                  <a:srgbClr val="FFB400"/>
                </a:solidFill>
                <a:latin typeface="Calibri" charset="0"/>
                <a:cs typeface="Calibri" charset="0"/>
              </a:rPr>
              <a:t>Hyperchromia </a:t>
            </a:r>
          </a:p>
          <a:p>
            <a:pPr marL="342900" indent="-342900" algn="ctr">
              <a:spcBef>
                <a:spcPct val="20000"/>
              </a:spcBef>
            </a:pPr>
            <a:r>
              <a:rPr lang="en-GB" sz="1800">
                <a:solidFill>
                  <a:srgbClr val="FFB400"/>
                </a:solidFill>
                <a:latin typeface="Calibri" charset="0"/>
                <a:cs typeface="Calibri" charset="0"/>
              </a:rPr>
              <a:t>(spherocytes)</a:t>
            </a:r>
            <a:endParaRPr lang="en-GB" sz="1800" b="1">
              <a:solidFill>
                <a:srgbClr val="FFB400"/>
              </a:solidFill>
              <a:latin typeface="Calibri" charset="0"/>
              <a:cs typeface="Calibri" charset="0"/>
            </a:endParaRPr>
          </a:p>
        </p:txBody>
      </p:sp>
      <p:sp>
        <p:nvSpPr>
          <p:cNvPr id="26656" name="Rectangle 4"/>
          <p:cNvSpPr>
            <a:spLocks noChangeArrowheads="1"/>
          </p:cNvSpPr>
          <p:nvPr/>
        </p:nvSpPr>
        <p:spPr bwMode="auto">
          <a:xfrm>
            <a:off x="6948488" y="1260475"/>
            <a:ext cx="2195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1800">
                <a:solidFill>
                  <a:srgbClr val="FFB400"/>
                </a:solidFill>
                <a:latin typeface="Calibri" charset="0"/>
                <a:cs typeface="Calibri" charset="0"/>
              </a:rPr>
              <a:t>Hyperchromia</a:t>
            </a:r>
          </a:p>
          <a:p>
            <a:pPr marL="342900" indent="-342900" algn="ctr">
              <a:spcBef>
                <a:spcPct val="20000"/>
              </a:spcBef>
            </a:pPr>
            <a:r>
              <a:rPr lang="en-GB" sz="1800">
                <a:solidFill>
                  <a:srgbClr val="FFB400"/>
                </a:solidFill>
                <a:latin typeface="Calibri" charset="0"/>
                <a:cs typeface="Calibri" charset="0"/>
              </a:rPr>
              <a:t>(irregularly contracted cells)</a:t>
            </a:r>
            <a:endParaRPr lang="en-GB" sz="1800" b="1">
              <a:solidFill>
                <a:srgbClr val="FFB400"/>
              </a:solidFill>
              <a:latin typeface="Calibri" charset="0"/>
              <a:cs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838200" y="404813"/>
            <a:ext cx="7543800" cy="638175"/>
          </a:xfrm>
        </p:spPr>
        <p:txBody>
          <a:bodyPr/>
          <a:lstStyle/>
          <a:p>
            <a:pPr eaLnBrk="1" hangingPunct="1"/>
            <a:r>
              <a:rPr lang="en-GB">
                <a:latin typeface="Calibri" charset="0"/>
                <a:cs typeface="Calibri" charset="0"/>
              </a:rPr>
              <a:t>Polychromasia: blue tinge to the cytoplasm of a red cell</a:t>
            </a:r>
          </a:p>
        </p:txBody>
      </p:sp>
      <p:sp>
        <p:nvSpPr>
          <p:cNvPr id="28674" name="Content Placeholder 1"/>
          <p:cNvSpPr>
            <a:spLocks noGrp="1"/>
          </p:cNvSpPr>
          <p:nvPr>
            <p:ph sz="half" idx="1"/>
          </p:nvPr>
        </p:nvSpPr>
        <p:spPr>
          <a:xfrm>
            <a:off x="838200" y="2492375"/>
            <a:ext cx="3695700" cy="3908425"/>
          </a:xfrm>
        </p:spPr>
        <p:txBody>
          <a:bodyPr/>
          <a:lstStyle/>
          <a:p>
            <a:pPr marL="0" indent="0">
              <a:buFontTx/>
              <a:buChar char="•"/>
            </a:pPr>
            <a:r>
              <a:rPr lang="en-GB">
                <a:solidFill>
                  <a:srgbClr val="FFB400"/>
                </a:solidFill>
                <a:latin typeface="Calibri" charset="0"/>
                <a:cs typeface="Times New Roman" charset="0"/>
              </a:rPr>
              <a:t>Polychromasia </a:t>
            </a:r>
          </a:p>
          <a:p>
            <a:pPr marL="0" indent="0">
              <a:buFontTx/>
              <a:buChar char="•"/>
            </a:pPr>
            <a:r>
              <a:rPr lang="en-GB">
                <a:latin typeface="Calibri" charset="0"/>
                <a:cs typeface="Times New Roman" charset="0"/>
              </a:rPr>
              <a:t>Red cell is dying young</a:t>
            </a:r>
          </a:p>
          <a:p>
            <a:pPr marL="0" indent="0">
              <a:buFontTx/>
              <a:buChar char="•"/>
            </a:pPr>
            <a:r>
              <a:rPr lang="en-GB">
                <a:latin typeface="Calibri" charset="0"/>
                <a:cs typeface="Times New Roman" charset="0"/>
              </a:rPr>
              <a:t>Qualitative estimate of reticulocytes in the circulation</a:t>
            </a:r>
          </a:p>
          <a:p>
            <a:pPr marL="0" indent="0">
              <a:buFontTx/>
              <a:buChar char="•"/>
            </a:pPr>
            <a:endParaRPr lang="en-GB">
              <a:latin typeface="Calibri" charset="0"/>
            </a:endParaRPr>
          </a:p>
          <a:p>
            <a:pPr marL="0" indent="0"/>
            <a:endParaRPr lang="en-GB">
              <a:latin typeface="Calibri" charset="0"/>
            </a:endParaRPr>
          </a:p>
        </p:txBody>
      </p:sp>
      <p:sp>
        <p:nvSpPr>
          <p:cNvPr id="28675" name="Content Placeholder 2"/>
          <p:cNvSpPr>
            <a:spLocks noGrp="1"/>
          </p:cNvSpPr>
          <p:nvPr>
            <p:ph sz="half" idx="2"/>
          </p:nvPr>
        </p:nvSpPr>
        <p:spPr>
          <a:xfrm>
            <a:off x="4686300" y="2492375"/>
            <a:ext cx="3695700" cy="3908425"/>
          </a:xfrm>
        </p:spPr>
        <p:txBody>
          <a:bodyPr/>
          <a:lstStyle/>
          <a:p>
            <a:pPr marL="0" indent="0">
              <a:buFontTx/>
              <a:buChar char="•"/>
            </a:pPr>
            <a:r>
              <a:rPr lang="en-GB" sz="2400">
                <a:solidFill>
                  <a:srgbClr val="FFB400"/>
                </a:solidFill>
                <a:latin typeface="Calibri" charset="0"/>
                <a:cs typeface="Calibri" charset="0"/>
              </a:rPr>
              <a:t>Reticulocytes</a:t>
            </a:r>
          </a:p>
          <a:p>
            <a:pPr marL="0" indent="0">
              <a:buFontTx/>
              <a:buChar char="•"/>
            </a:pPr>
            <a:r>
              <a:rPr lang="en-GB" sz="2400">
                <a:latin typeface="Calibri" charset="0"/>
                <a:cs typeface="Times New Roman" charset="0"/>
              </a:rPr>
              <a:t>Detect young cells with a reticulocyte stain</a:t>
            </a:r>
          </a:p>
          <a:p>
            <a:pPr marL="0" indent="0">
              <a:buFontTx/>
              <a:buChar char="•"/>
            </a:pPr>
            <a:r>
              <a:rPr lang="en-GB" sz="2400">
                <a:latin typeface="Calibri" charset="0"/>
                <a:cs typeface="Times New Roman" charset="0"/>
              </a:rPr>
              <a:t>Qualitative and quantitative (more accurate)</a:t>
            </a:r>
          </a:p>
          <a:p>
            <a:pPr marL="0" indent="0">
              <a:buFontTx/>
              <a:buChar char="•"/>
            </a:pPr>
            <a:r>
              <a:rPr lang="en-GB" sz="2400">
                <a:latin typeface="Calibri" charset="0"/>
                <a:cs typeface="Times New Roman" charset="0"/>
              </a:rPr>
              <a:t>This exposes living red cells to methylene blue, which precipitates as a network</a:t>
            </a:r>
            <a:r>
              <a:rPr lang="en-GB" sz="2400">
                <a:latin typeface="Calibri" charset="0"/>
              </a:rPr>
              <a:t> or </a:t>
            </a:r>
            <a:r>
              <a:rPr lang="en-GB" sz="2400">
                <a:latin typeface="Calibri" charset="0"/>
                <a:cs typeface="Times New Roman" charset="0"/>
              </a:rPr>
              <a:t>‘reticulum’ </a:t>
            </a:r>
          </a:p>
          <a:p>
            <a:pPr marL="0" indent="0"/>
            <a:endParaRPr lang="en-GB">
              <a:latin typeface="Calibri" charset="0"/>
              <a:cs typeface="Calibri" charset="0"/>
            </a:endParaRPr>
          </a:p>
        </p:txBody>
      </p:sp>
      <p:pic>
        <p:nvPicPr>
          <p:cNvPr id="28676" name="Picture 6" descr="B03s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419" y="1245394"/>
            <a:ext cx="1249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8"/>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28678" name="Picture 10" descr="E:\HTML\images\B02s00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848600" y="1268413"/>
            <a:ext cx="12954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3"/>
          <p:cNvSpPr>
            <a:spLocks noChangeArrowheads="1"/>
          </p:cNvSpPr>
          <p:nvPr/>
        </p:nvSpPr>
        <p:spPr bwMode="auto">
          <a:xfrm>
            <a:off x="1619250" y="1268413"/>
            <a:ext cx="5905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200">
                <a:latin typeface="Calibri" charset="0"/>
                <a:cs typeface="Calibri" charset="0"/>
              </a:rPr>
              <a:t>Detecting polychromasia or increased numbers of  reticulocytes gives you similar information</a:t>
            </a:r>
          </a:p>
        </p:txBody>
      </p:sp>
      <p:pic>
        <p:nvPicPr>
          <p:cNvPr id="28680"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47813" y="4652963"/>
            <a:ext cx="176847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38200" y="333375"/>
            <a:ext cx="7543800" cy="638175"/>
          </a:xfrm>
        </p:spPr>
        <p:txBody>
          <a:bodyPr/>
          <a:lstStyle/>
          <a:p>
            <a:r>
              <a:rPr lang="en-GB">
                <a:latin typeface="Calibri" charset="0"/>
                <a:cs typeface="Calibri" charset="0"/>
              </a:rPr>
              <a:t>Poikilocytes also come in different shapes!</a:t>
            </a:r>
            <a:endParaRPr lang="en-GB">
              <a:latin typeface="Calibri" charset="0"/>
            </a:endParaRPr>
          </a:p>
        </p:txBody>
      </p:sp>
      <p:pic>
        <p:nvPicPr>
          <p:cNvPr id="30722" name="Picture 14" descr="E:\HTML\images\B08s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1557338"/>
            <a:ext cx="218598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6" descr="E:\HTML\images\B08s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1557338"/>
            <a:ext cx="218598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7" descr="E:\HTML\images\B08s01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557338"/>
            <a:ext cx="21621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3" descr="E:\HTML\images\B08s015b.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4413" y="3789363"/>
            <a:ext cx="19446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3" descr="E:\HTML\images\L03s005.jpg"/>
          <p:cNvPicPr>
            <a:picLocks noChangeAspect="1" noChangeArrowheads="1"/>
          </p:cNvPicPr>
          <p:nvPr/>
        </p:nvPicPr>
        <p:blipFill>
          <a:blip r:embed="rId6">
            <a:extLst>
              <a:ext uri="{28A0092B-C50C-407E-A947-70E740481C1C}">
                <a14:useLocalDpi xmlns:a14="http://schemas.microsoft.com/office/drawing/2010/main" val="0"/>
              </a:ext>
            </a:extLst>
          </a:blip>
          <a:srcRect r="-291"/>
          <a:stretch>
            <a:fillRect/>
          </a:stretch>
        </p:blipFill>
        <p:spPr bwMode="auto">
          <a:xfrm>
            <a:off x="6985000" y="1557338"/>
            <a:ext cx="2132013"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Placeholder 2"/>
          <p:cNvSpPr txBox="1">
            <a:spLocks/>
          </p:cNvSpPr>
          <p:nvPr/>
        </p:nvSpPr>
        <p:spPr bwMode="auto">
          <a:xfrm>
            <a:off x="36513" y="1196975"/>
            <a:ext cx="2195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Target cells</a:t>
            </a:r>
          </a:p>
        </p:txBody>
      </p:sp>
      <p:sp>
        <p:nvSpPr>
          <p:cNvPr id="30728" name="Text Placeholder 2"/>
          <p:cNvSpPr txBox="1">
            <a:spLocks/>
          </p:cNvSpPr>
          <p:nvPr/>
        </p:nvSpPr>
        <p:spPr bwMode="auto">
          <a:xfrm>
            <a:off x="2376488" y="1196975"/>
            <a:ext cx="2195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Elliptocytes</a:t>
            </a:r>
          </a:p>
        </p:txBody>
      </p:sp>
      <p:sp>
        <p:nvSpPr>
          <p:cNvPr id="30729" name="Text Placeholder 2"/>
          <p:cNvSpPr txBox="1">
            <a:spLocks/>
          </p:cNvSpPr>
          <p:nvPr/>
        </p:nvSpPr>
        <p:spPr bwMode="auto">
          <a:xfrm>
            <a:off x="4679950" y="1196975"/>
            <a:ext cx="21955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Sickle cells</a:t>
            </a:r>
          </a:p>
          <a:p>
            <a:pPr algn="ctr">
              <a:spcBef>
                <a:spcPct val="20000"/>
              </a:spcBef>
            </a:pPr>
            <a:endParaRPr lang="en-GB" sz="1800" b="1">
              <a:solidFill>
                <a:srgbClr val="FFB400"/>
              </a:solidFill>
              <a:latin typeface="Calibri" charset="0"/>
              <a:cs typeface="Calibri" charset="0"/>
            </a:endParaRPr>
          </a:p>
        </p:txBody>
      </p:sp>
      <p:sp>
        <p:nvSpPr>
          <p:cNvPr id="30730" name="Text Placeholder 2"/>
          <p:cNvSpPr txBox="1">
            <a:spLocks/>
          </p:cNvSpPr>
          <p:nvPr/>
        </p:nvSpPr>
        <p:spPr bwMode="auto">
          <a:xfrm>
            <a:off x="6956425" y="1196975"/>
            <a:ext cx="21955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Fragments</a:t>
            </a:r>
          </a:p>
        </p:txBody>
      </p:sp>
      <p:sp>
        <p:nvSpPr>
          <p:cNvPr id="31755" name="Rectangle 11"/>
          <p:cNvSpPr>
            <a:spLocks noChangeArrowheads="1"/>
          </p:cNvSpPr>
          <p:nvPr/>
        </p:nvSpPr>
        <p:spPr bwMode="auto">
          <a:xfrm>
            <a:off x="33338" y="3716338"/>
            <a:ext cx="219868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defRPr/>
            </a:pPr>
            <a:r>
              <a:rPr lang="en-GB" sz="1800" dirty="0">
                <a:latin typeface="Calibri" charset="0"/>
                <a:cs typeface="Calibri" charset="0"/>
              </a:rPr>
              <a:t>Accumulation of haemoglobin in the centre of the area of central pallor</a:t>
            </a:r>
          </a:p>
          <a:p>
            <a:pPr>
              <a:spcBef>
                <a:spcPct val="20000"/>
              </a:spcBef>
              <a:defRPr/>
            </a:pPr>
            <a:r>
              <a:rPr lang="en-GB" sz="1800" dirty="0">
                <a:latin typeface="Calibri" charset="0"/>
                <a:cs typeface="Calibri" charset="0"/>
              </a:rPr>
              <a:t>Occur in obstructive jaundice, </a:t>
            </a:r>
            <a:r>
              <a:rPr lang="en-GB" sz="1800" dirty="0">
                <a:solidFill>
                  <a:schemeClr val="accent4"/>
                </a:solidFill>
                <a:latin typeface="Calibri" charset="0"/>
                <a:cs typeface="Calibri" charset="0"/>
              </a:rPr>
              <a:t>liver disease</a:t>
            </a:r>
            <a:r>
              <a:rPr lang="en-GB" sz="1800" dirty="0">
                <a:latin typeface="Calibri" charset="0"/>
                <a:cs typeface="Calibri" charset="0"/>
              </a:rPr>
              <a:t>, </a:t>
            </a:r>
            <a:r>
              <a:rPr lang="en-GB" sz="1800" dirty="0" err="1">
                <a:solidFill>
                  <a:srgbClr val="FFB400"/>
                </a:solidFill>
                <a:latin typeface="Calibri" charset="0"/>
                <a:cs typeface="Calibri" charset="0"/>
              </a:rPr>
              <a:t>haemoglobinopathies</a:t>
            </a:r>
            <a:r>
              <a:rPr lang="en-GB" sz="1800" dirty="0">
                <a:solidFill>
                  <a:srgbClr val="FFB400"/>
                </a:solidFill>
                <a:latin typeface="Calibri" charset="0"/>
                <a:cs typeface="Calibri" charset="0"/>
              </a:rPr>
              <a:t> </a:t>
            </a:r>
            <a:r>
              <a:rPr lang="en-GB" sz="1800" dirty="0">
                <a:latin typeface="Calibri" charset="0"/>
                <a:cs typeface="Calibri" charset="0"/>
              </a:rPr>
              <a:t>and </a:t>
            </a:r>
            <a:r>
              <a:rPr lang="en-GB" sz="1800" dirty="0" err="1">
                <a:solidFill>
                  <a:srgbClr val="FFB400"/>
                </a:solidFill>
                <a:latin typeface="Calibri" charset="0"/>
                <a:cs typeface="Calibri" charset="0"/>
              </a:rPr>
              <a:t>hyposplenism</a:t>
            </a:r>
            <a:endParaRPr lang="en-GB" sz="1800" dirty="0">
              <a:solidFill>
                <a:srgbClr val="FFB400"/>
              </a:solidFill>
              <a:latin typeface="Calibri" charset="0"/>
              <a:cs typeface="Calibri" charset="0"/>
            </a:endParaRPr>
          </a:p>
        </p:txBody>
      </p:sp>
      <p:sp>
        <p:nvSpPr>
          <p:cNvPr id="30732" name="Rectangle 13"/>
          <p:cNvSpPr>
            <a:spLocks noChangeArrowheads="1"/>
          </p:cNvSpPr>
          <p:nvPr/>
        </p:nvSpPr>
        <p:spPr bwMode="auto">
          <a:xfrm>
            <a:off x="2376488" y="5013325"/>
            <a:ext cx="21986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latin typeface="Calibri" charset="0"/>
                <a:cs typeface="Calibri" charset="0"/>
              </a:rPr>
              <a:t>They occur in </a:t>
            </a:r>
            <a:r>
              <a:rPr lang="en-GB" sz="1800">
                <a:solidFill>
                  <a:srgbClr val="FFB400"/>
                </a:solidFill>
                <a:latin typeface="Calibri" charset="0"/>
                <a:cs typeface="Calibri" charset="0"/>
              </a:rPr>
              <a:t>hereditary elliptocytosis </a:t>
            </a:r>
            <a:r>
              <a:rPr lang="en-GB" sz="1800">
                <a:latin typeface="Calibri" charset="0"/>
                <a:cs typeface="Calibri" charset="0"/>
              </a:rPr>
              <a:t>and in </a:t>
            </a:r>
            <a:r>
              <a:rPr lang="en-GB" sz="1800">
                <a:solidFill>
                  <a:srgbClr val="FFB400"/>
                </a:solidFill>
                <a:latin typeface="Calibri" charset="0"/>
                <a:cs typeface="Calibri" charset="0"/>
              </a:rPr>
              <a:t>iron deficiency (pencil cells)</a:t>
            </a:r>
          </a:p>
        </p:txBody>
      </p:sp>
      <p:sp>
        <p:nvSpPr>
          <p:cNvPr id="30733" name="Rectangle 14"/>
          <p:cNvSpPr>
            <a:spLocks noChangeArrowheads="1"/>
          </p:cNvSpPr>
          <p:nvPr/>
        </p:nvSpPr>
        <p:spPr bwMode="auto">
          <a:xfrm>
            <a:off x="6981825" y="3716338"/>
            <a:ext cx="21986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solidFill>
                  <a:srgbClr val="FFB400"/>
                </a:solidFill>
                <a:latin typeface="Calibri" charset="0"/>
                <a:cs typeface="Calibri" charset="0"/>
              </a:rPr>
              <a:t>Fragments</a:t>
            </a:r>
            <a:r>
              <a:rPr lang="en-GB" sz="1800">
                <a:latin typeface="Calibri" charset="0"/>
                <a:cs typeface="Calibri" charset="0"/>
              </a:rPr>
              <a:t> or </a:t>
            </a:r>
            <a:r>
              <a:rPr lang="en-GB" sz="1800">
                <a:solidFill>
                  <a:srgbClr val="FFB400"/>
                </a:solidFill>
                <a:latin typeface="Calibri" charset="0"/>
                <a:cs typeface="Calibri" charset="0"/>
              </a:rPr>
              <a:t>schistocytes </a:t>
            </a:r>
            <a:r>
              <a:rPr lang="en-GB" sz="1800">
                <a:latin typeface="Calibri" charset="0"/>
                <a:cs typeface="Calibri" charset="0"/>
              </a:rPr>
              <a:t>are small pieces of red cells</a:t>
            </a:r>
          </a:p>
          <a:p>
            <a:pPr>
              <a:spcBef>
                <a:spcPct val="20000"/>
              </a:spcBef>
            </a:pPr>
            <a:r>
              <a:rPr lang="en-GB" sz="1800">
                <a:latin typeface="Calibri" charset="0"/>
                <a:cs typeface="Calibri" charset="0"/>
              </a:rPr>
              <a:t>The indicate that a red cell has fragmented</a:t>
            </a:r>
          </a:p>
        </p:txBody>
      </p:sp>
      <p:sp>
        <p:nvSpPr>
          <p:cNvPr id="30734" name="Rectangle 15"/>
          <p:cNvSpPr>
            <a:spLocks noChangeArrowheads="1"/>
          </p:cNvSpPr>
          <p:nvPr/>
        </p:nvSpPr>
        <p:spPr bwMode="auto">
          <a:xfrm>
            <a:off x="4679950" y="5048250"/>
            <a:ext cx="2200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latin typeface="Calibri" charset="0"/>
                <a:cs typeface="Calibri" charset="0"/>
              </a:rPr>
              <a:t>They result from the polymerization of haemoglobin </a:t>
            </a:r>
            <a:r>
              <a:rPr lang="en-GB" sz="1800">
                <a:solidFill>
                  <a:srgbClr val="FFB400"/>
                </a:solidFill>
                <a:latin typeface="Calibri" charset="0"/>
                <a:cs typeface="Calibri" charset="0"/>
              </a:rPr>
              <a:t>S</a:t>
            </a:r>
            <a:r>
              <a:rPr lang="en-GB" sz="1800">
                <a:latin typeface="Calibri" charset="0"/>
                <a:cs typeface="Calibri" charset="0"/>
              </a:rPr>
              <a:t> when it is present in a high concentration</a:t>
            </a:r>
          </a:p>
        </p:txBody>
      </p:sp>
      <p:pic>
        <p:nvPicPr>
          <p:cNvPr id="30735" name="Picture 20" descr="E:\HTML\images\B08s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4425" y="3860800"/>
            <a:ext cx="21875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23"/>
          <p:cNvSpPr txBox="1">
            <a:spLocks noChangeArrowheads="1"/>
          </p:cNvSpPr>
          <p:nvPr/>
        </p:nvSpPr>
        <p:spPr bwMode="auto">
          <a:xfrm>
            <a:off x="5430838" y="6597650"/>
            <a:ext cx="374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GB" sz="1000"/>
              <a:t>© Wiley-Blackwell, from Bain, Leukaemia Diagnosis,  4</a:t>
            </a:r>
            <a:r>
              <a:rPr lang="en-GB" sz="1000" baseline="30000"/>
              <a:t>th</a:t>
            </a:r>
            <a:r>
              <a:rPr lang="en-GB" sz="1000"/>
              <a:t> Edn, 2010</a:t>
            </a:r>
          </a:p>
        </p:txBody>
      </p:sp>
      <p:sp>
        <p:nvSpPr>
          <p:cNvPr id="30737" name="TextBox 27"/>
          <p:cNvSpPr txBox="1">
            <a:spLocks noChangeArrowheads="1"/>
          </p:cNvSpPr>
          <p:nvPr/>
        </p:nvSpPr>
        <p:spPr bwMode="auto">
          <a:xfrm>
            <a:off x="-71438" y="6597650"/>
            <a:ext cx="5722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Springer-Verlag, Berlin, from Bessis, Living Blood Cells and Their Ultrastructure, trans Weed RI, 1973.</a:t>
            </a:r>
          </a:p>
        </p:txBody>
      </p:sp>
      <p:sp>
        <p:nvSpPr>
          <p:cNvPr id="30738" name="TextBox 28"/>
          <p:cNvSpPr txBox="1">
            <a:spLocks noChangeArrowheads="1"/>
          </p:cNvSpPr>
          <p:nvPr/>
        </p:nvSpPr>
        <p:spPr bwMode="auto">
          <a:xfrm>
            <a:off x="5940425" y="6423025"/>
            <a:ext cx="3240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GB" sz="1000"/>
              <a:t>© Wiley-Blackwell, from Bain, Blood Cells,  4</a:t>
            </a:r>
            <a:r>
              <a:rPr lang="en-GB" sz="1000" baseline="30000"/>
              <a:t>th</a:t>
            </a:r>
            <a:r>
              <a:rPr lang="en-GB" sz="1000"/>
              <a:t> Edn, 2006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38200" y="414338"/>
            <a:ext cx="3805238" cy="638175"/>
          </a:xfrm>
        </p:spPr>
        <p:txBody>
          <a:bodyPr/>
          <a:lstStyle/>
          <a:p>
            <a:r>
              <a:rPr lang="en-GB">
                <a:latin typeface="Calibri" charset="0"/>
                <a:cs typeface="Calibri" charset="0"/>
              </a:rPr>
              <a:t>Clumping of red cells</a:t>
            </a:r>
            <a:endParaRPr lang="en-GB">
              <a:latin typeface="Calibri" charset="0"/>
            </a:endParaRPr>
          </a:p>
        </p:txBody>
      </p:sp>
      <p:sp>
        <p:nvSpPr>
          <p:cNvPr id="31746" name="Text Placeholder 2"/>
          <p:cNvSpPr txBox="1">
            <a:spLocks/>
          </p:cNvSpPr>
          <p:nvPr/>
        </p:nvSpPr>
        <p:spPr bwMode="auto">
          <a:xfrm>
            <a:off x="36513" y="1196975"/>
            <a:ext cx="2195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Rouleaux</a:t>
            </a:r>
          </a:p>
        </p:txBody>
      </p:sp>
      <p:sp>
        <p:nvSpPr>
          <p:cNvPr id="31747" name="Text Placeholder 2"/>
          <p:cNvSpPr txBox="1">
            <a:spLocks/>
          </p:cNvSpPr>
          <p:nvPr/>
        </p:nvSpPr>
        <p:spPr bwMode="auto">
          <a:xfrm>
            <a:off x="2376488" y="1196975"/>
            <a:ext cx="2195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Agglutinates</a:t>
            </a:r>
          </a:p>
        </p:txBody>
      </p:sp>
      <p:sp>
        <p:nvSpPr>
          <p:cNvPr id="31748" name="Text Placeholder 2"/>
          <p:cNvSpPr txBox="1">
            <a:spLocks/>
          </p:cNvSpPr>
          <p:nvPr/>
        </p:nvSpPr>
        <p:spPr bwMode="auto">
          <a:xfrm>
            <a:off x="6956425" y="1196975"/>
            <a:ext cx="21955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Howell-Jolly body</a:t>
            </a:r>
          </a:p>
        </p:txBody>
      </p:sp>
      <p:sp>
        <p:nvSpPr>
          <p:cNvPr id="31749" name="Rectangle 11"/>
          <p:cNvSpPr>
            <a:spLocks noChangeArrowheads="1"/>
          </p:cNvSpPr>
          <p:nvPr/>
        </p:nvSpPr>
        <p:spPr bwMode="auto">
          <a:xfrm>
            <a:off x="33338" y="3716338"/>
            <a:ext cx="21986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latin typeface="Calibri" charset="0"/>
                <a:cs typeface="Calibri" charset="0"/>
              </a:rPr>
              <a:t>Rouleaux are </a:t>
            </a:r>
            <a:r>
              <a:rPr lang="en-GB" sz="1800">
                <a:solidFill>
                  <a:srgbClr val="FFB400"/>
                </a:solidFill>
                <a:latin typeface="Calibri" charset="0"/>
                <a:cs typeface="Calibri" charset="0"/>
              </a:rPr>
              <a:t>stacks</a:t>
            </a:r>
            <a:r>
              <a:rPr lang="en-GB" sz="1800">
                <a:latin typeface="Calibri" charset="0"/>
                <a:cs typeface="Calibri" charset="0"/>
              </a:rPr>
              <a:t> of red cells</a:t>
            </a:r>
          </a:p>
          <a:p>
            <a:pPr>
              <a:spcBef>
                <a:spcPct val="20000"/>
              </a:spcBef>
            </a:pPr>
            <a:r>
              <a:rPr lang="en-GB" sz="1800">
                <a:latin typeface="Calibri" charset="0"/>
                <a:cs typeface="Calibri" charset="0"/>
              </a:rPr>
              <a:t>The resemble a pile of coins</a:t>
            </a:r>
          </a:p>
          <a:p>
            <a:pPr>
              <a:spcBef>
                <a:spcPct val="20000"/>
              </a:spcBef>
            </a:pPr>
            <a:r>
              <a:rPr lang="en-GB" sz="1800">
                <a:latin typeface="Calibri" charset="0"/>
                <a:cs typeface="Calibri" charset="0"/>
              </a:rPr>
              <a:t>They result from alterations in </a:t>
            </a:r>
            <a:r>
              <a:rPr lang="en-GB" sz="1800">
                <a:solidFill>
                  <a:srgbClr val="FFB400"/>
                </a:solidFill>
                <a:latin typeface="Calibri" charset="0"/>
                <a:cs typeface="Calibri" charset="0"/>
              </a:rPr>
              <a:t>plasma proteins</a:t>
            </a:r>
          </a:p>
        </p:txBody>
      </p:sp>
      <p:sp>
        <p:nvSpPr>
          <p:cNvPr id="31750" name="Rectangle 13"/>
          <p:cNvSpPr>
            <a:spLocks noChangeArrowheads="1"/>
          </p:cNvSpPr>
          <p:nvPr/>
        </p:nvSpPr>
        <p:spPr bwMode="auto">
          <a:xfrm>
            <a:off x="2376488" y="3716338"/>
            <a:ext cx="219868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latin typeface="Calibri" charset="0"/>
                <a:cs typeface="Calibri" charset="0"/>
              </a:rPr>
              <a:t>Red cell agglutinates differ from rouleaux in that they are irregular </a:t>
            </a:r>
            <a:r>
              <a:rPr lang="en-GB" sz="1800">
                <a:solidFill>
                  <a:srgbClr val="FFB400"/>
                </a:solidFill>
                <a:latin typeface="Calibri" charset="0"/>
                <a:cs typeface="Calibri" charset="0"/>
              </a:rPr>
              <a:t>clumps</a:t>
            </a:r>
            <a:r>
              <a:rPr lang="en-GB" sz="1800">
                <a:latin typeface="Calibri" charset="0"/>
                <a:cs typeface="Calibri" charset="0"/>
              </a:rPr>
              <a:t>, rather than tidy stacks</a:t>
            </a:r>
          </a:p>
          <a:p>
            <a:pPr>
              <a:spcBef>
                <a:spcPct val="20000"/>
              </a:spcBef>
            </a:pPr>
            <a:r>
              <a:rPr lang="en-GB" sz="1800">
                <a:latin typeface="Calibri" charset="0"/>
                <a:cs typeface="Calibri" charset="0"/>
              </a:rPr>
              <a:t>They usually result from </a:t>
            </a:r>
            <a:r>
              <a:rPr lang="en-GB" sz="1800">
                <a:solidFill>
                  <a:srgbClr val="FFB400"/>
                </a:solidFill>
                <a:latin typeface="Calibri" charset="0"/>
                <a:cs typeface="Calibri" charset="0"/>
              </a:rPr>
              <a:t>antibody</a:t>
            </a:r>
            <a:r>
              <a:rPr lang="en-GB" sz="1800">
                <a:latin typeface="Calibri" charset="0"/>
                <a:cs typeface="Calibri" charset="0"/>
              </a:rPr>
              <a:t> on the surface of the cells</a:t>
            </a:r>
          </a:p>
        </p:txBody>
      </p:sp>
      <p:sp>
        <p:nvSpPr>
          <p:cNvPr id="31751" name="Rectangle 14"/>
          <p:cNvSpPr>
            <a:spLocks noChangeArrowheads="1"/>
          </p:cNvSpPr>
          <p:nvPr/>
        </p:nvSpPr>
        <p:spPr bwMode="auto">
          <a:xfrm>
            <a:off x="6981825" y="3716338"/>
            <a:ext cx="2198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800">
                <a:latin typeface="Calibri" charset="0"/>
                <a:cs typeface="Calibri" charset="0"/>
              </a:rPr>
              <a:t>A </a:t>
            </a:r>
            <a:r>
              <a:rPr lang="en-GB" sz="1800">
                <a:solidFill>
                  <a:srgbClr val="FFB400"/>
                </a:solidFill>
                <a:latin typeface="Calibri" charset="0"/>
                <a:cs typeface="Calibri" charset="0"/>
              </a:rPr>
              <a:t>nuclear remnant</a:t>
            </a:r>
            <a:r>
              <a:rPr lang="en-GB" sz="1800">
                <a:latin typeface="Calibri" charset="0"/>
                <a:cs typeface="Calibri" charset="0"/>
              </a:rPr>
              <a:t>. The commonest cause is lack of splenic function (</a:t>
            </a:r>
            <a:r>
              <a:rPr lang="en-GB" sz="1800">
                <a:solidFill>
                  <a:srgbClr val="FFB400"/>
                </a:solidFill>
                <a:latin typeface="Calibri" charset="0"/>
                <a:cs typeface="Calibri" charset="0"/>
              </a:rPr>
              <a:t>hyposplenism</a:t>
            </a:r>
            <a:r>
              <a:rPr lang="en-GB" sz="1800">
                <a:latin typeface="Calibri" charset="0"/>
                <a:cs typeface="Calibri" charset="0"/>
              </a:rPr>
              <a:t>)</a:t>
            </a:r>
          </a:p>
        </p:txBody>
      </p:sp>
      <p:pic>
        <p:nvPicPr>
          <p:cNvPr id="31752" name="Picture 25" descr="E:\HTML\images\B03s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557338"/>
            <a:ext cx="21717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26"/>
          <p:cNvSpPr txBox="1">
            <a:spLocks noChangeArrowheads="1"/>
          </p:cNvSpPr>
          <p:nvPr/>
        </p:nvSpPr>
        <p:spPr bwMode="auto">
          <a:xfrm>
            <a:off x="0" y="6611938"/>
            <a:ext cx="3240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31754" name="Picture 28" descr="E:\HTML\images\B03s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557338"/>
            <a:ext cx="21463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E:\HTML\images\B03s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3" y="1557338"/>
            <a:ext cx="21478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itle 1"/>
          <p:cNvSpPr txBox="1">
            <a:spLocks/>
          </p:cNvSpPr>
          <p:nvPr/>
        </p:nvSpPr>
        <p:spPr bwMode="auto">
          <a:xfrm>
            <a:off x="4787900" y="404813"/>
            <a:ext cx="3805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GB" sz="2600">
                <a:solidFill>
                  <a:srgbClr val="FFB400"/>
                </a:solidFill>
                <a:latin typeface="Calibri" charset="0"/>
                <a:cs typeface="Calibri" charset="0"/>
              </a:rPr>
              <a:t>Red cell inclusions</a:t>
            </a:r>
            <a:endParaRPr lang="en-GB" sz="2600">
              <a:solidFill>
                <a:srgbClr val="FFB400"/>
              </a:solidFill>
              <a:latin typeface="Calibri"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GB">
                <a:latin typeface="Calibri" charset="0"/>
                <a:cs typeface="Calibri" charset="0"/>
              </a:rPr>
              <a:t>Describing increased or reduced cells</a:t>
            </a:r>
          </a:p>
        </p:txBody>
      </p:sp>
      <p:sp>
        <p:nvSpPr>
          <p:cNvPr id="3" name="Content Placeholder 2"/>
          <p:cNvSpPr>
            <a:spLocks noGrp="1"/>
          </p:cNvSpPr>
          <p:nvPr>
            <p:ph sz="half" idx="1"/>
          </p:nvPr>
        </p:nvSpPr>
        <p:spPr/>
        <p:txBody>
          <a:bodyPr>
            <a:normAutofit/>
          </a:bodyPr>
          <a:lstStyle/>
          <a:p>
            <a:pPr marL="0" indent="0">
              <a:lnSpc>
                <a:spcPct val="90000"/>
              </a:lnSpc>
              <a:buFontTx/>
              <a:buChar char="•"/>
              <a:defRPr/>
            </a:pPr>
            <a:r>
              <a:rPr lang="en-GB" sz="2000" dirty="0">
                <a:latin typeface="Calibri" charset="0"/>
                <a:cs typeface="Times New Roman" charset="0"/>
              </a:rPr>
              <a:t>-</a:t>
            </a:r>
            <a:r>
              <a:rPr lang="en-GB" sz="2000" dirty="0" err="1">
                <a:solidFill>
                  <a:schemeClr val="accent4"/>
                </a:solidFill>
                <a:latin typeface="Calibri" charset="0"/>
                <a:cs typeface="Times New Roman" charset="0"/>
              </a:rPr>
              <a:t>cytosis</a:t>
            </a:r>
            <a:r>
              <a:rPr lang="en-GB" sz="2000" dirty="0">
                <a:solidFill>
                  <a:schemeClr val="accent4"/>
                </a:solidFill>
                <a:latin typeface="Calibri" charset="0"/>
                <a:cs typeface="Times New Roman" charset="0"/>
              </a:rPr>
              <a:t> = increased</a:t>
            </a:r>
          </a:p>
          <a:p>
            <a:pPr marL="0" indent="0">
              <a:lnSpc>
                <a:spcPct val="90000"/>
              </a:lnSpc>
              <a:buFontTx/>
              <a:buChar char="•"/>
              <a:defRPr/>
            </a:pPr>
            <a:endParaRPr lang="en-GB" sz="2000" dirty="0">
              <a:solidFill>
                <a:schemeClr val="accent4"/>
              </a:solidFill>
              <a:latin typeface="Calibri" charset="0"/>
              <a:cs typeface="Times New Roman" charset="0"/>
            </a:endParaRPr>
          </a:p>
          <a:p>
            <a:pPr marL="0" indent="0">
              <a:lnSpc>
                <a:spcPct val="90000"/>
              </a:lnSpc>
              <a:buFontTx/>
              <a:buChar char="•"/>
              <a:defRPr/>
            </a:pPr>
            <a:r>
              <a:rPr lang="en-GB" sz="2000" dirty="0">
                <a:solidFill>
                  <a:schemeClr val="accent4"/>
                </a:solidFill>
                <a:latin typeface="Calibri" charset="0"/>
                <a:cs typeface="Times New Roman" charset="0"/>
              </a:rPr>
              <a:t>-</a:t>
            </a:r>
            <a:r>
              <a:rPr lang="en-GB" sz="2000" dirty="0" err="1">
                <a:solidFill>
                  <a:schemeClr val="accent4"/>
                </a:solidFill>
                <a:latin typeface="Calibri" charset="0"/>
                <a:cs typeface="Times New Roman" charset="0"/>
              </a:rPr>
              <a:t>penia</a:t>
            </a:r>
            <a:r>
              <a:rPr lang="en-GB" sz="2000" dirty="0">
                <a:solidFill>
                  <a:schemeClr val="accent4"/>
                </a:solidFill>
                <a:latin typeface="Calibri" charset="0"/>
                <a:cs typeface="Times New Roman" charset="0"/>
              </a:rPr>
              <a:t> = reduced</a:t>
            </a:r>
          </a:p>
          <a:p>
            <a:pPr marL="0" indent="0">
              <a:lnSpc>
                <a:spcPct val="90000"/>
              </a:lnSpc>
              <a:buFontTx/>
              <a:buChar char="•"/>
              <a:defRPr/>
            </a:pPr>
            <a:endParaRPr lang="en-GB" sz="2000" dirty="0">
              <a:latin typeface="Calibri" charset="0"/>
            </a:endParaRPr>
          </a:p>
          <a:p>
            <a:pPr marL="0" indent="0">
              <a:lnSpc>
                <a:spcPct val="90000"/>
              </a:lnSpc>
              <a:buFontTx/>
              <a:buChar char="•"/>
              <a:defRPr/>
            </a:pPr>
            <a:r>
              <a:rPr lang="en-GB" sz="2000" dirty="0" err="1">
                <a:latin typeface="Calibri" charset="0"/>
                <a:cs typeface="Times New Roman" charset="0"/>
              </a:rPr>
              <a:t>Leuco</a:t>
            </a:r>
            <a:r>
              <a:rPr lang="en-GB" sz="2000" dirty="0">
                <a:latin typeface="Calibri" charset="0"/>
                <a:cs typeface="Times New Roman" charset="0"/>
              </a:rPr>
              <a:t>- = white cell</a:t>
            </a:r>
          </a:p>
          <a:p>
            <a:pPr marL="0" indent="0">
              <a:lnSpc>
                <a:spcPct val="90000"/>
              </a:lnSpc>
              <a:buFontTx/>
              <a:buChar char="•"/>
              <a:defRPr/>
            </a:pPr>
            <a:endParaRPr lang="en-GB" sz="2000" dirty="0">
              <a:latin typeface="Calibri" charset="0"/>
              <a:cs typeface="Times New Roman" charset="0"/>
            </a:endParaRPr>
          </a:p>
          <a:p>
            <a:pPr marL="0" indent="0">
              <a:lnSpc>
                <a:spcPct val="90000"/>
              </a:lnSpc>
              <a:buFontTx/>
              <a:buChar char="•"/>
              <a:defRPr/>
            </a:pPr>
            <a:r>
              <a:rPr lang="en-GB" sz="2000" dirty="0" err="1">
                <a:latin typeface="Calibri" charset="0"/>
                <a:cs typeface="Times New Roman" charset="0"/>
              </a:rPr>
              <a:t>Neutro</a:t>
            </a:r>
            <a:r>
              <a:rPr lang="en-GB" sz="2000" dirty="0">
                <a:latin typeface="Calibri" charset="0"/>
                <a:cs typeface="Times New Roman" charset="0"/>
              </a:rPr>
              <a:t>- = neutrophil</a:t>
            </a:r>
          </a:p>
          <a:p>
            <a:pPr marL="0" indent="0">
              <a:lnSpc>
                <a:spcPct val="90000"/>
              </a:lnSpc>
              <a:buFontTx/>
              <a:buChar char="•"/>
              <a:defRPr/>
            </a:pPr>
            <a:endParaRPr lang="en-GB" sz="2000" dirty="0">
              <a:latin typeface="Calibri" charset="0"/>
              <a:cs typeface="Times New Roman" charset="0"/>
            </a:endParaRPr>
          </a:p>
          <a:p>
            <a:pPr marL="0" indent="0">
              <a:lnSpc>
                <a:spcPct val="90000"/>
              </a:lnSpc>
              <a:buFontTx/>
              <a:buChar char="•"/>
              <a:defRPr/>
            </a:pPr>
            <a:r>
              <a:rPr lang="en-GB" sz="2000" dirty="0" err="1">
                <a:latin typeface="Calibri" charset="0"/>
                <a:cs typeface="Times New Roman" charset="0"/>
              </a:rPr>
              <a:t>Lympho</a:t>
            </a:r>
            <a:r>
              <a:rPr lang="en-GB" sz="2000" dirty="0">
                <a:latin typeface="Calibri" charset="0"/>
                <a:cs typeface="Times New Roman" charset="0"/>
              </a:rPr>
              <a:t>- = lymphocyte</a:t>
            </a:r>
          </a:p>
          <a:p>
            <a:pPr marL="0" indent="0">
              <a:lnSpc>
                <a:spcPct val="90000"/>
              </a:lnSpc>
              <a:buFontTx/>
              <a:buChar char="•"/>
              <a:defRPr/>
            </a:pPr>
            <a:endParaRPr lang="en-GB" sz="2000" dirty="0">
              <a:latin typeface="Calibri" charset="0"/>
              <a:cs typeface="Times New Roman" charset="0"/>
            </a:endParaRPr>
          </a:p>
          <a:p>
            <a:pPr marL="0" indent="0">
              <a:lnSpc>
                <a:spcPct val="90000"/>
              </a:lnSpc>
              <a:buFontTx/>
              <a:buChar char="•"/>
              <a:defRPr/>
            </a:pPr>
            <a:r>
              <a:rPr lang="en-GB" sz="2000" dirty="0" err="1">
                <a:latin typeface="Calibri" charset="0"/>
                <a:cs typeface="Times New Roman" charset="0"/>
              </a:rPr>
              <a:t>Thrombo</a:t>
            </a:r>
            <a:r>
              <a:rPr lang="en-GB" sz="2000" dirty="0">
                <a:latin typeface="Calibri" charset="0"/>
                <a:cs typeface="Times New Roman" charset="0"/>
              </a:rPr>
              <a:t>- = platelet</a:t>
            </a:r>
          </a:p>
          <a:p>
            <a:pPr marL="0" indent="0">
              <a:lnSpc>
                <a:spcPct val="90000"/>
              </a:lnSpc>
              <a:buFontTx/>
              <a:buChar char="•"/>
              <a:defRPr/>
            </a:pPr>
            <a:endParaRPr lang="en-GB" sz="2000" dirty="0">
              <a:latin typeface="Calibri" charset="0"/>
              <a:cs typeface="Times New Roman" charset="0"/>
            </a:endParaRPr>
          </a:p>
          <a:p>
            <a:pPr marL="0" indent="0">
              <a:lnSpc>
                <a:spcPct val="90000"/>
              </a:lnSpc>
              <a:buFontTx/>
              <a:buChar char="•"/>
              <a:defRPr/>
            </a:pPr>
            <a:r>
              <a:rPr lang="en-GB" sz="2000" dirty="0" err="1">
                <a:latin typeface="Calibri" charset="0"/>
                <a:cs typeface="Times New Roman" charset="0"/>
              </a:rPr>
              <a:t>Erythro</a:t>
            </a:r>
            <a:r>
              <a:rPr lang="en-GB" sz="2000" dirty="0">
                <a:latin typeface="Calibri" charset="0"/>
                <a:cs typeface="Times New Roman" charset="0"/>
              </a:rPr>
              <a:t>- = red cell</a:t>
            </a:r>
          </a:p>
          <a:p>
            <a:pPr marL="0" indent="0">
              <a:lnSpc>
                <a:spcPct val="90000"/>
              </a:lnSpc>
              <a:buFontTx/>
              <a:buChar char="•"/>
              <a:defRPr/>
            </a:pPr>
            <a:endParaRPr lang="en-GB" sz="2000" dirty="0">
              <a:latin typeface="Calibri" charset="0"/>
              <a:cs typeface="Times New Roman" charset="0"/>
            </a:endParaRPr>
          </a:p>
        </p:txBody>
      </p:sp>
      <p:sp>
        <p:nvSpPr>
          <p:cNvPr id="32771" name="Content Placeholder 3"/>
          <p:cNvSpPr>
            <a:spLocks noGrp="1"/>
          </p:cNvSpPr>
          <p:nvPr>
            <p:ph sz="half" idx="2"/>
          </p:nvPr>
        </p:nvSpPr>
        <p:spPr/>
        <p:txBody>
          <a:bodyPr/>
          <a:lstStyle/>
          <a:p>
            <a:pPr marL="0" indent="0">
              <a:lnSpc>
                <a:spcPct val="80000"/>
              </a:lnSpc>
              <a:buFontTx/>
              <a:buChar char="•"/>
            </a:pPr>
            <a:r>
              <a:rPr lang="en-GB" sz="1900">
                <a:latin typeface="Calibri" charset="0"/>
                <a:cs typeface="Times New Roman" charset="0"/>
              </a:rPr>
              <a:t>Leucocytosis </a:t>
            </a:r>
          </a:p>
          <a:p>
            <a:pPr marL="0" indent="0">
              <a:lnSpc>
                <a:spcPct val="80000"/>
              </a:lnSpc>
              <a:buFontTx/>
              <a:buChar char="•"/>
            </a:pPr>
            <a:r>
              <a:rPr lang="en-GB" sz="1900">
                <a:latin typeface="Calibri" charset="0"/>
                <a:cs typeface="Times New Roman" charset="0"/>
              </a:rPr>
              <a:t>Leucopenia </a:t>
            </a:r>
          </a:p>
          <a:p>
            <a:pPr marL="0" indent="0">
              <a:lnSpc>
                <a:spcPct val="80000"/>
              </a:lnSpc>
              <a:buFontTx/>
              <a:buChar char="•"/>
            </a:pPr>
            <a:endParaRPr lang="en-GB" sz="1900">
              <a:latin typeface="Calibri" charset="0"/>
              <a:cs typeface="Times New Roman" charset="0"/>
            </a:endParaRPr>
          </a:p>
          <a:p>
            <a:pPr marL="0" indent="0">
              <a:lnSpc>
                <a:spcPct val="80000"/>
              </a:lnSpc>
              <a:buFontTx/>
              <a:buChar char="•"/>
            </a:pPr>
            <a:r>
              <a:rPr lang="en-GB" sz="1900">
                <a:latin typeface="Calibri" charset="0"/>
                <a:cs typeface="Times New Roman" charset="0"/>
              </a:rPr>
              <a:t>Neutrophilia </a:t>
            </a:r>
          </a:p>
          <a:p>
            <a:pPr marL="0" indent="0">
              <a:lnSpc>
                <a:spcPct val="80000"/>
              </a:lnSpc>
              <a:buFontTx/>
              <a:buChar char="•"/>
            </a:pPr>
            <a:r>
              <a:rPr lang="en-GB" sz="1900">
                <a:latin typeface="Calibri" charset="0"/>
                <a:cs typeface="Times New Roman" charset="0"/>
              </a:rPr>
              <a:t>Neutropenia </a:t>
            </a:r>
          </a:p>
          <a:p>
            <a:pPr marL="0" indent="0">
              <a:lnSpc>
                <a:spcPct val="80000"/>
              </a:lnSpc>
              <a:buFontTx/>
              <a:buChar char="•"/>
            </a:pPr>
            <a:endParaRPr lang="en-GB" sz="1900">
              <a:latin typeface="Calibri" charset="0"/>
              <a:cs typeface="Times New Roman" charset="0"/>
            </a:endParaRPr>
          </a:p>
          <a:p>
            <a:pPr marL="0" indent="0">
              <a:lnSpc>
                <a:spcPct val="80000"/>
              </a:lnSpc>
              <a:buFontTx/>
              <a:buChar char="•"/>
            </a:pPr>
            <a:r>
              <a:rPr lang="en-GB" sz="1900">
                <a:latin typeface="Calibri" charset="0"/>
                <a:cs typeface="Times New Roman" charset="0"/>
              </a:rPr>
              <a:t>Lymphocytosis</a:t>
            </a:r>
          </a:p>
          <a:p>
            <a:pPr marL="0" indent="0">
              <a:lnSpc>
                <a:spcPct val="80000"/>
              </a:lnSpc>
              <a:buFontTx/>
              <a:buChar char="•"/>
            </a:pPr>
            <a:r>
              <a:rPr lang="en-GB" sz="2000">
                <a:latin typeface="Calibri" charset="0"/>
                <a:cs typeface="Times New Roman" charset="0"/>
              </a:rPr>
              <a:t>Lymphopenia</a:t>
            </a:r>
          </a:p>
          <a:p>
            <a:pPr marL="0" indent="0">
              <a:lnSpc>
                <a:spcPct val="80000"/>
              </a:lnSpc>
              <a:buFontTx/>
              <a:buChar char="•"/>
            </a:pPr>
            <a:endParaRPr lang="en-GB" sz="2000">
              <a:latin typeface="Calibri" charset="0"/>
              <a:cs typeface="Times New Roman" charset="0"/>
            </a:endParaRPr>
          </a:p>
          <a:p>
            <a:pPr marL="0" indent="0">
              <a:lnSpc>
                <a:spcPct val="80000"/>
              </a:lnSpc>
              <a:buFontTx/>
              <a:buChar char="•"/>
            </a:pPr>
            <a:r>
              <a:rPr lang="en-GB" sz="2000">
                <a:latin typeface="Calibri" charset="0"/>
                <a:cs typeface="Times New Roman" charset="0"/>
              </a:rPr>
              <a:t>Thrombocytosis</a:t>
            </a:r>
          </a:p>
          <a:p>
            <a:pPr marL="0" indent="0">
              <a:lnSpc>
                <a:spcPct val="80000"/>
              </a:lnSpc>
              <a:buFontTx/>
              <a:buChar char="•"/>
            </a:pPr>
            <a:r>
              <a:rPr lang="en-GB" sz="2000">
                <a:latin typeface="Calibri" charset="0"/>
                <a:cs typeface="Times New Roman" charset="0"/>
              </a:rPr>
              <a:t>Thrombocytopenia</a:t>
            </a:r>
          </a:p>
          <a:p>
            <a:pPr marL="0" indent="0">
              <a:lnSpc>
                <a:spcPct val="80000"/>
              </a:lnSpc>
              <a:buFontTx/>
              <a:buChar char="•"/>
            </a:pPr>
            <a:endParaRPr lang="en-GB" sz="2000">
              <a:latin typeface="Calibri" charset="0"/>
              <a:cs typeface="Times New Roman" charset="0"/>
            </a:endParaRPr>
          </a:p>
          <a:p>
            <a:pPr marL="0" indent="0">
              <a:lnSpc>
                <a:spcPct val="80000"/>
              </a:lnSpc>
              <a:buFontTx/>
              <a:buChar char="•"/>
            </a:pPr>
            <a:r>
              <a:rPr lang="en-GB" sz="2000">
                <a:latin typeface="Calibri" charset="0"/>
                <a:cs typeface="Times New Roman" charset="0"/>
              </a:rPr>
              <a:t>Erythrocytosis</a:t>
            </a:r>
          </a:p>
          <a:p>
            <a:pPr marL="0" indent="0">
              <a:lnSpc>
                <a:spcPct val="80000"/>
              </a:lnSpc>
              <a:buFontTx/>
              <a:buChar char="•"/>
            </a:pPr>
            <a:r>
              <a:rPr lang="en-GB" sz="2000">
                <a:latin typeface="Calibri" charset="0"/>
                <a:cs typeface="Times New Roman" charset="0"/>
              </a:rPr>
              <a:t>Reticulocytosis</a:t>
            </a:r>
            <a:endParaRPr lang="en-GB" sz="1900">
              <a:latin typeface="Calibri" charset="0"/>
              <a:cs typeface="Times New Roman" charset="0"/>
            </a:endParaRPr>
          </a:p>
          <a:p>
            <a:pPr marL="0" indent="0">
              <a:lnSpc>
                <a:spcPct val="80000"/>
              </a:lnSpc>
            </a:pPr>
            <a:endParaRPr lang="en-GB" sz="1900">
              <a:latin typeface="Calibri" charset="0"/>
            </a:endParaRPr>
          </a:p>
          <a:p>
            <a:pPr marL="0" indent="0">
              <a:lnSpc>
                <a:spcPct val="80000"/>
              </a:lnSpc>
            </a:pPr>
            <a:endParaRPr lang="en-GB" sz="1900">
              <a:latin typeface="Calibri"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a:xfrm>
            <a:off x="838200" y="333375"/>
            <a:ext cx="7543800" cy="638175"/>
          </a:xfrm>
        </p:spPr>
        <p:txBody>
          <a:bodyPr/>
          <a:lstStyle/>
          <a:p>
            <a:r>
              <a:rPr lang="en-GB">
                <a:latin typeface="Calibri" charset="0"/>
              </a:rPr>
              <a:t>Abnormal neutrophils</a:t>
            </a:r>
          </a:p>
        </p:txBody>
      </p:sp>
      <p:pic>
        <p:nvPicPr>
          <p:cNvPr id="33794" name="Picture 37" descr="B03s0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99319" y="1510506"/>
            <a:ext cx="2184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8"/>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33796" name="Picture 40" descr="E:\HTML\images\B09s001.jpg"/>
          <p:cNvPicPr>
            <a:picLocks noChangeAspect="1" noChangeArrowheads="1"/>
          </p:cNvPicPr>
          <p:nvPr/>
        </p:nvPicPr>
        <p:blipFill>
          <a:blip r:embed="rId3">
            <a:extLst>
              <a:ext uri="{28A0092B-C50C-407E-A947-70E740481C1C}">
                <a14:useLocalDpi xmlns:a14="http://schemas.microsoft.com/office/drawing/2010/main" val="0"/>
              </a:ext>
            </a:extLst>
          </a:blip>
          <a:srcRect r="-2280"/>
          <a:stretch>
            <a:fillRect/>
          </a:stretch>
        </p:blipFill>
        <p:spPr bwMode="auto">
          <a:xfrm rot="5400000">
            <a:off x="3475831" y="1543844"/>
            <a:ext cx="22494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S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10288" y="1501775"/>
            <a:ext cx="21796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Placeholder 2"/>
          <p:cNvSpPr txBox="1">
            <a:spLocks/>
          </p:cNvSpPr>
          <p:nvPr/>
        </p:nvSpPr>
        <p:spPr bwMode="auto">
          <a:xfrm>
            <a:off x="827088" y="1112838"/>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Left shift</a:t>
            </a:r>
          </a:p>
        </p:txBody>
      </p:sp>
      <p:sp>
        <p:nvSpPr>
          <p:cNvPr id="33799" name="Text Placeholder 2"/>
          <p:cNvSpPr txBox="1">
            <a:spLocks/>
          </p:cNvSpPr>
          <p:nvPr/>
        </p:nvSpPr>
        <p:spPr bwMode="auto">
          <a:xfrm>
            <a:off x="3419475" y="1112838"/>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Toxic granulation</a:t>
            </a:r>
          </a:p>
        </p:txBody>
      </p:sp>
      <p:sp>
        <p:nvSpPr>
          <p:cNvPr id="33800" name="Text Placeholder 2"/>
          <p:cNvSpPr txBox="1">
            <a:spLocks/>
          </p:cNvSpPr>
          <p:nvPr/>
        </p:nvSpPr>
        <p:spPr bwMode="auto">
          <a:xfrm>
            <a:off x="6011863" y="1112838"/>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en-GB" sz="1800" b="1">
                <a:solidFill>
                  <a:srgbClr val="FFB400"/>
                </a:solidFill>
                <a:latin typeface="Calibri" charset="0"/>
                <a:cs typeface="Calibri" charset="0"/>
              </a:rPr>
              <a:t>Hypersegmented</a:t>
            </a:r>
          </a:p>
        </p:txBody>
      </p:sp>
      <p:sp>
        <p:nvSpPr>
          <p:cNvPr id="33801" name="Rectangle 14"/>
          <p:cNvSpPr>
            <a:spLocks noChangeArrowheads="1"/>
          </p:cNvSpPr>
          <p:nvPr/>
        </p:nvSpPr>
        <p:spPr bwMode="auto">
          <a:xfrm>
            <a:off x="755650" y="3789363"/>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600">
                <a:latin typeface="Calibri" charset="0"/>
                <a:cs typeface="Calibri" charset="0"/>
              </a:rPr>
              <a:t>An increase in </a:t>
            </a:r>
            <a:r>
              <a:rPr lang="en-GB" sz="1600">
                <a:solidFill>
                  <a:srgbClr val="FFB400"/>
                </a:solidFill>
                <a:latin typeface="Calibri" charset="0"/>
                <a:cs typeface="Calibri" charset="0"/>
              </a:rPr>
              <a:t>non-segmented </a:t>
            </a:r>
            <a:r>
              <a:rPr lang="en-GB" sz="1600">
                <a:solidFill>
                  <a:schemeClr val="bg1"/>
                </a:solidFill>
                <a:latin typeface="Calibri" charset="0"/>
                <a:cs typeface="Calibri" charset="0"/>
              </a:rPr>
              <a:t>neutrophils</a:t>
            </a:r>
            <a:r>
              <a:rPr lang="en-GB" sz="1600">
                <a:solidFill>
                  <a:srgbClr val="FFB400"/>
                </a:solidFill>
                <a:latin typeface="Calibri" charset="0"/>
                <a:cs typeface="Calibri" charset="0"/>
              </a:rPr>
              <a:t> </a:t>
            </a:r>
            <a:r>
              <a:rPr lang="en-GB" sz="1600">
                <a:latin typeface="Calibri" charset="0"/>
                <a:cs typeface="Calibri" charset="0"/>
              </a:rPr>
              <a:t>or neutrophil </a:t>
            </a:r>
            <a:r>
              <a:rPr lang="en-GB" sz="1600">
                <a:solidFill>
                  <a:srgbClr val="FFB400"/>
                </a:solidFill>
                <a:latin typeface="Calibri" charset="0"/>
                <a:cs typeface="Calibri" charset="0"/>
              </a:rPr>
              <a:t>precursors</a:t>
            </a:r>
            <a:r>
              <a:rPr lang="en-GB" sz="1600">
                <a:latin typeface="Calibri" charset="0"/>
                <a:cs typeface="Calibri" charset="0"/>
              </a:rPr>
              <a:t> in the blood </a:t>
            </a:r>
          </a:p>
          <a:p>
            <a:pPr>
              <a:spcBef>
                <a:spcPct val="20000"/>
              </a:spcBef>
            </a:pPr>
            <a:endParaRPr lang="en-GB" sz="1600">
              <a:latin typeface="Calibri" charset="0"/>
              <a:cs typeface="Calibri" charset="0"/>
            </a:endParaRPr>
          </a:p>
        </p:txBody>
      </p:sp>
      <p:sp>
        <p:nvSpPr>
          <p:cNvPr id="33802" name="Rectangle 15"/>
          <p:cNvSpPr>
            <a:spLocks noChangeArrowheads="1"/>
          </p:cNvSpPr>
          <p:nvPr/>
        </p:nvSpPr>
        <p:spPr bwMode="auto">
          <a:xfrm>
            <a:off x="3419475" y="3789363"/>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600">
                <a:latin typeface="Calibri" charset="0"/>
                <a:cs typeface="Calibri" charset="0"/>
              </a:rPr>
              <a:t>Causes: </a:t>
            </a:r>
            <a:r>
              <a:rPr lang="en-GB" sz="1600">
                <a:solidFill>
                  <a:srgbClr val="FFB400"/>
                </a:solidFill>
                <a:latin typeface="Calibri" charset="0"/>
                <a:cs typeface="Calibri" charset="0"/>
              </a:rPr>
              <a:t>infection</a:t>
            </a:r>
            <a:r>
              <a:rPr lang="en-GB" sz="1600">
                <a:latin typeface="Calibri" charset="0"/>
                <a:cs typeface="Calibri" charset="0"/>
              </a:rPr>
              <a:t>, inflammation and tissue necrosis, pregnancy (norm)</a:t>
            </a:r>
          </a:p>
        </p:txBody>
      </p:sp>
      <p:sp>
        <p:nvSpPr>
          <p:cNvPr id="30731" name="Rectangle 16"/>
          <p:cNvSpPr>
            <a:spLocks noChangeArrowheads="1"/>
          </p:cNvSpPr>
          <p:nvPr/>
        </p:nvSpPr>
        <p:spPr bwMode="auto">
          <a:xfrm>
            <a:off x="6011863" y="3789363"/>
            <a:ext cx="24479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defRPr/>
            </a:pPr>
            <a:r>
              <a:rPr lang="en-GB" sz="1600" dirty="0">
                <a:solidFill>
                  <a:schemeClr val="accent4"/>
                </a:solidFill>
                <a:latin typeface="Calibri" charset="0"/>
                <a:cs typeface="Calibri" charset="0"/>
              </a:rPr>
              <a:t>&gt;5 lobes</a:t>
            </a:r>
          </a:p>
          <a:p>
            <a:pPr>
              <a:spcBef>
                <a:spcPct val="20000"/>
              </a:spcBef>
              <a:defRPr/>
            </a:pPr>
            <a:r>
              <a:rPr lang="en-GB" sz="1600" dirty="0">
                <a:latin typeface="Calibri" charset="0"/>
                <a:cs typeface="Calibri" charset="0"/>
              </a:rPr>
              <a:t>Causes: lack of </a:t>
            </a:r>
            <a:r>
              <a:rPr lang="en-GB" sz="1600" dirty="0">
                <a:solidFill>
                  <a:srgbClr val="FFB400"/>
                </a:solidFill>
                <a:latin typeface="Calibri" charset="0"/>
                <a:cs typeface="Calibri" charset="0"/>
              </a:rPr>
              <a:t>vitamin B12 </a:t>
            </a:r>
            <a:r>
              <a:rPr lang="en-GB" sz="1600" dirty="0">
                <a:latin typeface="Calibri" charset="0"/>
                <a:cs typeface="Calibri" charset="0"/>
              </a:rPr>
              <a:t>or </a:t>
            </a:r>
            <a:r>
              <a:rPr lang="en-GB" sz="1600" dirty="0">
                <a:solidFill>
                  <a:srgbClr val="FFB400"/>
                </a:solidFill>
                <a:latin typeface="Calibri" charset="0"/>
                <a:cs typeface="Calibri" charset="0"/>
              </a:rPr>
              <a:t>folic acid</a:t>
            </a:r>
          </a:p>
        </p:txBody>
      </p:sp>
      <p:pic>
        <p:nvPicPr>
          <p:cNvPr id="33804" name="Picture 4" descr="Imperial Fi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5013325"/>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6" descr="Imperial Fi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76400" y="5013325"/>
            <a:ext cx="10668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7" descr="Imperial Fi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24200" y="5013325"/>
            <a:ext cx="1143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9" descr="Imperial Fi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572000" y="5013325"/>
            <a:ext cx="1143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0" descr="Imperial Fi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96200" y="5013325"/>
            <a:ext cx="1143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Line 12"/>
          <p:cNvSpPr>
            <a:spLocks noChangeShapeType="1"/>
          </p:cNvSpPr>
          <p:nvPr/>
        </p:nvSpPr>
        <p:spPr bwMode="auto">
          <a:xfrm>
            <a:off x="1295400" y="55467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0" name="Line 13"/>
          <p:cNvSpPr>
            <a:spLocks noChangeShapeType="1"/>
          </p:cNvSpPr>
          <p:nvPr/>
        </p:nvSpPr>
        <p:spPr bwMode="auto">
          <a:xfrm>
            <a:off x="2743200" y="55467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1" name="Line 14"/>
          <p:cNvSpPr>
            <a:spLocks noChangeShapeType="1"/>
          </p:cNvSpPr>
          <p:nvPr/>
        </p:nvSpPr>
        <p:spPr bwMode="auto">
          <a:xfrm>
            <a:off x="4267200" y="55467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2" name="Line 15"/>
          <p:cNvSpPr>
            <a:spLocks noChangeShapeType="1"/>
          </p:cNvSpPr>
          <p:nvPr/>
        </p:nvSpPr>
        <p:spPr bwMode="auto">
          <a:xfrm>
            <a:off x="5715000" y="55467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3" name="Line 16"/>
          <p:cNvSpPr>
            <a:spLocks noChangeShapeType="1"/>
          </p:cNvSpPr>
          <p:nvPr/>
        </p:nvSpPr>
        <p:spPr bwMode="auto">
          <a:xfrm>
            <a:off x="7239000" y="5546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4" name="Text Box 17"/>
          <p:cNvSpPr txBox="1">
            <a:spLocks noChangeArrowheads="1"/>
          </p:cNvSpPr>
          <p:nvPr/>
        </p:nvSpPr>
        <p:spPr bwMode="auto">
          <a:xfrm>
            <a:off x="228600" y="6232525"/>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Myeloblast</a:t>
            </a:r>
          </a:p>
        </p:txBody>
      </p:sp>
      <p:sp>
        <p:nvSpPr>
          <p:cNvPr id="33815" name="Text Box 18"/>
          <p:cNvSpPr txBox="1">
            <a:spLocks noChangeArrowheads="1"/>
          </p:cNvSpPr>
          <p:nvPr/>
        </p:nvSpPr>
        <p:spPr bwMode="auto">
          <a:xfrm>
            <a:off x="1524000" y="6232525"/>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Promyelocyte</a:t>
            </a:r>
          </a:p>
        </p:txBody>
      </p:sp>
      <p:sp>
        <p:nvSpPr>
          <p:cNvPr id="33816" name="Text Box 19"/>
          <p:cNvSpPr txBox="1">
            <a:spLocks noChangeArrowheads="1"/>
          </p:cNvSpPr>
          <p:nvPr/>
        </p:nvSpPr>
        <p:spPr bwMode="auto">
          <a:xfrm>
            <a:off x="2971800" y="6232525"/>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Myelocyte</a:t>
            </a:r>
          </a:p>
        </p:txBody>
      </p:sp>
      <p:sp>
        <p:nvSpPr>
          <p:cNvPr id="33817" name="Text Box 20"/>
          <p:cNvSpPr txBox="1">
            <a:spLocks noChangeArrowheads="1"/>
          </p:cNvSpPr>
          <p:nvPr/>
        </p:nvSpPr>
        <p:spPr bwMode="auto">
          <a:xfrm>
            <a:off x="4495800" y="6232525"/>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Metamyelocyte</a:t>
            </a:r>
          </a:p>
        </p:txBody>
      </p:sp>
      <p:sp>
        <p:nvSpPr>
          <p:cNvPr id="33818" name="Text Box 21"/>
          <p:cNvSpPr txBox="1">
            <a:spLocks noChangeArrowheads="1"/>
          </p:cNvSpPr>
          <p:nvPr/>
        </p:nvSpPr>
        <p:spPr bwMode="auto">
          <a:xfrm>
            <a:off x="6096000" y="62325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Band form</a:t>
            </a:r>
          </a:p>
        </p:txBody>
      </p:sp>
      <p:sp>
        <p:nvSpPr>
          <p:cNvPr id="33819" name="Text Box 22"/>
          <p:cNvSpPr txBox="1">
            <a:spLocks noChangeArrowheads="1"/>
          </p:cNvSpPr>
          <p:nvPr/>
        </p:nvSpPr>
        <p:spPr bwMode="auto">
          <a:xfrm>
            <a:off x="7772400" y="6232525"/>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t>Neutrophil</a:t>
            </a:r>
          </a:p>
        </p:txBody>
      </p:sp>
      <p:sp>
        <p:nvSpPr>
          <p:cNvPr id="33820" name="TextBox 35"/>
          <p:cNvSpPr txBox="1">
            <a:spLocks noChangeArrowheads="1"/>
          </p:cNvSpPr>
          <p:nvPr/>
        </p:nvSpPr>
        <p:spPr bwMode="auto">
          <a:xfrm>
            <a:off x="0" y="6588125"/>
            <a:ext cx="4859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Bain BJ, 2010, Haematology: A Core Curriculum, Imperial College Press.</a:t>
            </a:r>
          </a:p>
        </p:txBody>
      </p:sp>
      <p:pic>
        <p:nvPicPr>
          <p:cNvPr id="33821" name="Picture 30"/>
          <p:cNvPicPr>
            <a:picLocks noChangeAspect="1"/>
          </p:cNvPicPr>
          <p:nvPr/>
        </p:nvPicPr>
        <p:blipFill>
          <a:blip r:embed="rId10" cstate="email">
            <a:extLst>
              <a:ext uri="{28A0092B-C50C-407E-A947-70E740481C1C}">
                <a14:useLocalDpi xmlns:a14="http://schemas.microsoft.com/office/drawing/2010/main" val="0"/>
              </a:ext>
            </a:extLst>
          </a:blip>
          <a:srcRect b="-2221"/>
          <a:stretch>
            <a:fillRect/>
          </a:stretch>
        </p:blipFill>
        <p:spPr bwMode="auto">
          <a:xfrm rot="10800000">
            <a:off x="6084888" y="5013325"/>
            <a:ext cx="1133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GB">
                <a:latin typeface="Calibri" charset="0"/>
                <a:cs typeface="Calibri" charset="0"/>
              </a:rPr>
              <a:t>Atypical lymphocyte or </a:t>
            </a:r>
            <a:r>
              <a:rPr lang="en-GB" sz="2800">
                <a:latin typeface="Calibri" charset="0"/>
                <a:cs typeface="Times New Roman" charset="0"/>
              </a:rPr>
              <a:t>mononuclear cell</a:t>
            </a:r>
            <a:endParaRPr lang="en-GB">
              <a:latin typeface="Calibri" charset="0"/>
              <a:cs typeface="Calibri" charset="0"/>
            </a:endParaRPr>
          </a:p>
        </p:txBody>
      </p:sp>
      <p:sp>
        <p:nvSpPr>
          <p:cNvPr id="34818" name="Content Placeholder 1"/>
          <p:cNvSpPr>
            <a:spLocks noGrp="1"/>
          </p:cNvSpPr>
          <p:nvPr>
            <p:ph idx="1"/>
          </p:nvPr>
        </p:nvSpPr>
        <p:spPr/>
        <p:txBody>
          <a:bodyPr/>
          <a:lstStyle/>
          <a:p>
            <a:pPr>
              <a:buFontTx/>
              <a:buChar char="•"/>
            </a:pPr>
            <a:r>
              <a:rPr lang="en-GB">
                <a:latin typeface="Calibri" charset="0"/>
                <a:cs typeface="Times New Roman" charset="0"/>
              </a:rPr>
              <a:t>Often describes the abnormal cells present in infectious mononucleosis (‘glandular fever’)</a:t>
            </a:r>
          </a:p>
          <a:p>
            <a:endParaRPr lang="en-GB">
              <a:latin typeface="Calibri" charset="0"/>
            </a:endParaRPr>
          </a:p>
        </p:txBody>
      </p:sp>
      <p:sp>
        <p:nvSpPr>
          <p:cNvPr id="34819" name="TextBox 3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34820" name="Picture 33" descr="E:\HTML\images\B09s00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132138" y="3287713"/>
            <a:ext cx="2847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2138" y="4583113"/>
            <a:ext cx="28432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35842" name="Rectangle 3"/>
          <p:cNvSpPr>
            <a:spLocks noGrp="1" noChangeArrowheads="1"/>
          </p:cNvSpPr>
          <p:nvPr>
            <p:ph idx="1"/>
          </p:nvPr>
        </p:nvSpPr>
        <p:spPr/>
        <p:txBody>
          <a:bodyPr/>
          <a:lstStyle/>
          <a:p>
            <a:pPr eaLnBrk="1" hangingPunct="1"/>
            <a:r>
              <a:rPr lang="en-GB">
                <a:latin typeface="Calibri" charset="0"/>
                <a:cs typeface="Calibri" charset="0"/>
              </a:rPr>
              <a:t>Which of the following abnormalities are present?</a:t>
            </a:r>
          </a:p>
          <a:p>
            <a:pPr marL="838200" lvl="1" indent="-457200" eaLnBrk="1" hangingPunct="1">
              <a:buFont typeface="Calibri" charset="0"/>
              <a:buAutoNum type="arabicPeriod"/>
            </a:pPr>
            <a:r>
              <a:rPr lang="en-GB">
                <a:latin typeface="Calibri" charset="0"/>
                <a:cs typeface="Calibri" charset="0"/>
              </a:rPr>
              <a:t>Anaemia</a:t>
            </a:r>
          </a:p>
          <a:p>
            <a:pPr marL="838200" lvl="1" indent="-457200" eaLnBrk="1" hangingPunct="1">
              <a:buFont typeface="Calibri" charset="0"/>
              <a:buAutoNum type="arabicPeriod"/>
            </a:pPr>
            <a:r>
              <a:rPr lang="en-GB">
                <a:latin typeface="Calibri" charset="0"/>
                <a:cs typeface="Calibri" charset="0"/>
              </a:rPr>
              <a:t>Anisocytosis</a:t>
            </a:r>
          </a:p>
          <a:p>
            <a:pPr marL="838200" lvl="1" indent="-457200" eaLnBrk="1" hangingPunct="1">
              <a:buFont typeface="Calibri" charset="0"/>
              <a:buAutoNum type="arabicPeriod"/>
            </a:pPr>
            <a:r>
              <a:rPr lang="en-GB">
                <a:latin typeface="Calibri" charset="0"/>
                <a:cs typeface="Calibri" charset="0"/>
              </a:rPr>
              <a:t>Poikilocytosis</a:t>
            </a:r>
          </a:p>
          <a:p>
            <a:pPr marL="838200" lvl="1" indent="-457200" eaLnBrk="1" hangingPunct="1">
              <a:buFont typeface="Calibri" charset="0"/>
              <a:buAutoNum type="arabicPeriod"/>
            </a:pPr>
            <a:r>
              <a:rPr lang="en-GB">
                <a:latin typeface="Calibri" charset="0"/>
                <a:cs typeface="Calibri" charset="0"/>
              </a:rPr>
              <a:t>Hypochromia</a:t>
            </a:r>
          </a:p>
          <a:p>
            <a:pPr marL="838200" lvl="1" indent="-457200" eaLnBrk="1" hangingPunct="1">
              <a:buFont typeface="Calibri" charset="0"/>
              <a:buAutoNum type="arabicPeriod"/>
            </a:pPr>
            <a:r>
              <a:rPr lang="en-GB">
                <a:latin typeface="Calibri" charset="0"/>
                <a:cs typeface="Calibri" charset="0"/>
              </a:rPr>
              <a:t>Hyperchromia</a:t>
            </a:r>
          </a:p>
          <a:p>
            <a:pPr marL="838200" lvl="1" indent="-457200" eaLnBrk="1" hangingPunct="1">
              <a:buFont typeface="Calibri" charset="0"/>
              <a:buAutoNum type="arabicPeriod"/>
            </a:pPr>
            <a:r>
              <a:rPr lang="en-GB">
                <a:latin typeface="Calibri" charset="0"/>
                <a:cs typeface="Calibri" charset="0"/>
              </a:rPr>
              <a:t>Thrombocytopenia</a:t>
            </a:r>
          </a:p>
        </p:txBody>
      </p:sp>
      <p:pic>
        <p:nvPicPr>
          <p:cNvPr id="35843" name="Picture 6" descr="E:\HTML\images\B03s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2924175"/>
            <a:ext cx="34480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8"/>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latin typeface="Calibri" charset="0"/>
                <a:cs typeface="Calibri" charset="0"/>
              </a:rPr>
              <a:t>© Wiley-Blackwell, from Bain, Blood Cells,  4</a:t>
            </a:r>
            <a:r>
              <a:rPr lang="en-GB" sz="1000" baseline="30000">
                <a:latin typeface="Calibri" charset="0"/>
                <a:cs typeface="Calibri" charset="0"/>
              </a:rPr>
              <a:t>th</a:t>
            </a:r>
            <a:r>
              <a:rPr lang="en-GB" sz="1000">
                <a:latin typeface="Calibri" charset="0"/>
                <a:cs typeface="Calibri" charset="0"/>
              </a:rPr>
              <a:t> Edn, 2006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36866" name="Content Placeholder 2"/>
          <p:cNvSpPr>
            <a:spLocks noGrp="1"/>
          </p:cNvSpPr>
          <p:nvPr>
            <p:ph idx="1"/>
          </p:nvPr>
        </p:nvSpPr>
        <p:spPr/>
        <p:txBody>
          <a:bodyPr/>
          <a:lstStyle/>
          <a:p>
            <a:pPr>
              <a:buFontTx/>
              <a:buChar char="•"/>
            </a:pPr>
            <a:r>
              <a:rPr lang="en-GB">
                <a:latin typeface="Calibri" charset="0"/>
              </a:rPr>
              <a:t>Here are examples of hyperchromia: spherocytes and irregularly contracted cells</a:t>
            </a:r>
          </a:p>
          <a:p>
            <a:pPr>
              <a:buFontTx/>
              <a:buChar char="•"/>
            </a:pPr>
            <a:r>
              <a:rPr lang="en-GB">
                <a:latin typeface="Calibri" charset="0"/>
              </a:rPr>
              <a:t>Can you guess which is which?</a:t>
            </a:r>
          </a:p>
        </p:txBody>
      </p:sp>
      <p:pic>
        <p:nvPicPr>
          <p:cNvPr id="36867" name="Picture 4" descr="E:\HTML\images\B08s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3429000"/>
            <a:ext cx="19573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E:\HTML\images\B03s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96481" y="3586957"/>
            <a:ext cx="20875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7"/>
          <p:cNvSpPr txBox="1">
            <a:spLocks noChangeArrowheads="1"/>
          </p:cNvSpPr>
          <p:nvPr/>
        </p:nvSpPr>
        <p:spPr bwMode="auto">
          <a:xfrm>
            <a:off x="59293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
        <p:nvSpPr>
          <p:cNvPr id="36870" name="TextBox 3"/>
          <p:cNvSpPr txBox="1">
            <a:spLocks noChangeArrowheads="1"/>
          </p:cNvSpPr>
          <p:nvPr/>
        </p:nvSpPr>
        <p:spPr bwMode="auto">
          <a:xfrm>
            <a:off x="1476375"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a:solidFill>
                  <a:srgbClr val="000000"/>
                </a:solidFill>
                <a:latin typeface="Calibri" charset="0"/>
                <a:cs typeface="Calibri" charset="0"/>
              </a:rPr>
              <a:t>A</a:t>
            </a:r>
          </a:p>
        </p:txBody>
      </p:sp>
      <p:sp>
        <p:nvSpPr>
          <p:cNvPr id="36871" name="TextBox 9"/>
          <p:cNvSpPr txBox="1">
            <a:spLocks noChangeArrowheads="1"/>
          </p:cNvSpPr>
          <p:nvPr/>
        </p:nvSpPr>
        <p:spPr bwMode="auto">
          <a:xfrm>
            <a:off x="3708400"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a:solidFill>
                  <a:srgbClr val="000000"/>
                </a:solidFill>
                <a:latin typeface="Calibri" charset="0"/>
                <a:cs typeface="Calibri" charset="0"/>
              </a:rPr>
              <a:t>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defRPr/>
            </a:pPr>
            <a:r>
              <a:rPr lang="en-GB" dirty="0" smtClean="0"/>
              <a:t>Full blood count</a:t>
            </a:r>
            <a:r>
              <a:rPr lang="en-GB" dirty="0"/>
              <a:t> </a:t>
            </a:r>
            <a:r>
              <a:rPr lang="en-GB" dirty="0" smtClean="0"/>
              <a:t>parameters</a:t>
            </a:r>
            <a:br>
              <a:rPr lang="en-GB" dirty="0" smtClean="0"/>
            </a:br>
            <a:r>
              <a:rPr lang="en-GB" dirty="0"/>
              <a:t/>
            </a:r>
            <a:br>
              <a:rPr lang="en-GB" dirty="0"/>
            </a:br>
            <a:r>
              <a:rPr lang="en-GB" dirty="0" smtClean="0"/>
              <a:t>What is a normal…</a:t>
            </a:r>
            <a:endParaRPr lang="en-GB" b="1" dirty="0">
              <a:solidFill>
                <a:schemeClr val="accent4"/>
              </a:solidFill>
              <a:effectLst>
                <a:outerShdw blurRad="50800" dist="38100" algn="l" rotWithShape="0">
                  <a:schemeClr val="bg1">
                    <a:alpha val="40000"/>
                  </a:schemeClr>
                </a:outerShdw>
              </a:effectLst>
              <a:latin typeface="Times New Roman" charset="0"/>
            </a:endParaRPr>
          </a:p>
        </p:txBody>
      </p:sp>
      <p:sp>
        <p:nvSpPr>
          <p:cNvPr id="5" name="Subtitle 1"/>
          <p:cNvSpPr>
            <a:spLocks noGrp="1"/>
          </p:cNvSpPr>
          <p:nvPr>
            <p:ph type="subTitle" sz="quarter" idx="1"/>
          </p:nvPr>
        </p:nvSpPr>
        <p:spPr/>
        <p:txBody>
          <a:bodyPr/>
          <a:lstStyle/>
          <a:p>
            <a:pPr eaLnBrk="1" hangingPunct="1">
              <a:spcBef>
                <a:spcPct val="0"/>
              </a:spcBef>
              <a:defRPr/>
            </a:pPr>
            <a:r>
              <a:rPr lang="en-GB" b="1" dirty="0">
                <a:solidFill>
                  <a:schemeClr val="tx1"/>
                </a:solidFill>
                <a:latin typeface="Calibri" charset="0"/>
              </a:rPr>
              <a:t>Dr Amit Patel</a:t>
            </a:r>
          </a:p>
          <a:p>
            <a:pPr eaLnBrk="1" hangingPunct="1">
              <a:spcBef>
                <a:spcPct val="0"/>
              </a:spcBef>
              <a:defRPr/>
            </a:pPr>
            <a:r>
              <a:rPr lang="en-GB" dirty="0">
                <a:solidFill>
                  <a:schemeClr val="tx1"/>
                </a:solidFill>
                <a:latin typeface="Calibri" charset="0"/>
              </a:rPr>
              <a:t>MRC Chain-Florey Clinical Research Fellow, MRC Clinical Sciences Centre, </a:t>
            </a:r>
          </a:p>
          <a:p>
            <a:pPr eaLnBrk="1" hangingPunct="1">
              <a:spcBef>
                <a:spcPct val="0"/>
              </a:spcBef>
              <a:defRPr/>
            </a:pPr>
            <a:r>
              <a:rPr lang="en-GB" dirty="0">
                <a:solidFill>
                  <a:schemeClr val="tx1"/>
                </a:solidFill>
                <a:latin typeface="Calibri" charset="0"/>
              </a:rPr>
              <a:t>Imperial College London</a:t>
            </a:r>
          </a:p>
          <a:p>
            <a:pPr marL="0" indent="0" eaLnBrk="1" hangingPunct="1">
              <a:spcBef>
                <a:spcPct val="0"/>
              </a:spcBef>
              <a:defRPr/>
            </a:pPr>
            <a:r>
              <a:rPr lang="en-GB" dirty="0">
                <a:solidFill>
                  <a:schemeClr val="tx1"/>
                </a:solidFill>
                <a:latin typeface="Calibri" charset="0"/>
              </a:rPr>
              <a:t>Specialist Registrar in Haematology &amp; Intensive Care Medicine, </a:t>
            </a:r>
            <a:r>
              <a:rPr lang="en-GB" dirty="0" smtClean="0">
                <a:solidFill>
                  <a:schemeClr val="tx1"/>
                </a:solidFill>
                <a:latin typeface="Calibri" charset="0"/>
              </a:rPr>
              <a:t>Hammersmith </a:t>
            </a:r>
            <a:r>
              <a:rPr lang="en-GB" dirty="0">
                <a:solidFill>
                  <a:schemeClr val="tx1"/>
                </a:solidFill>
                <a:latin typeface="Calibri" charset="0"/>
              </a:rPr>
              <a:t>Hospital</a:t>
            </a:r>
            <a:r>
              <a:rPr lang="en-GB" dirty="0" smtClean="0">
                <a:solidFill>
                  <a:schemeClr val="tx1"/>
                </a:solidFill>
                <a:latin typeface="Calibri" charset="0"/>
              </a:rPr>
              <a:t>, Imperial </a:t>
            </a:r>
            <a:r>
              <a:rPr lang="en-GB" dirty="0">
                <a:solidFill>
                  <a:schemeClr val="tx1"/>
                </a:solidFill>
                <a:latin typeface="Calibri" charset="0"/>
              </a:rPr>
              <a:t>College Healthcare NHS Trust</a:t>
            </a:r>
          </a:p>
          <a:p>
            <a:pPr eaLnBrk="1" hangingPunct="1">
              <a:defRPr/>
            </a:pPr>
            <a:endParaRPr lang="en-GB" dirty="0">
              <a:latin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GB" dirty="0" smtClean="0"/>
              <a:t>Explain the origin (function and approximate intravascular life span) of red cells, neutrophils and platelets</a:t>
            </a:r>
            <a:endParaRPr lang="en-GB" dirty="0"/>
          </a:p>
        </p:txBody>
      </p:sp>
      <p:pic>
        <p:nvPicPr>
          <p:cNvPr id="921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73175"/>
            <a:ext cx="590391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GB">
                <a:latin typeface="Calibri" charset="0"/>
                <a:cs typeface="Calibri" charset="0"/>
              </a:rPr>
              <a:t>How is a normal or reference range determined?</a:t>
            </a:r>
          </a:p>
        </p:txBody>
      </p:sp>
      <p:sp>
        <p:nvSpPr>
          <p:cNvPr id="38914" name="Rectangle 3"/>
          <p:cNvSpPr>
            <a:spLocks noGrp="1" noChangeArrowheads="1"/>
          </p:cNvSpPr>
          <p:nvPr>
            <p:ph idx="1"/>
          </p:nvPr>
        </p:nvSpPr>
        <p:spPr/>
        <p:txBody>
          <a:bodyPr/>
          <a:lstStyle/>
          <a:p>
            <a:pPr eaLnBrk="1" hangingPunct="1">
              <a:buFontTx/>
              <a:buChar char="•"/>
            </a:pPr>
            <a:r>
              <a:rPr lang="en-GB">
                <a:latin typeface="Calibri" charset="0"/>
                <a:cs typeface="Calibri" charset="0"/>
              </a:rPr>
              <a:t>Samples are collected from healthy volunteers with defined characteristics</a:t>
            </a:r>
          </a:p>
          <a:p>
            <a:pPr eaLnBrk="1" hangingPunct="1">
              <a:buFontTx/>
              <a:buChar char="•"/>
            </a:pPr>
            <a:r>
              <a:rPr lang="en-GB">
                <a:latin typeface="Calibri" charset="0"/>
                <a:cs typeface="Calibri" charset="0"/>
              </a:rPr>
              <a:t>They are analysed using the instrument and techniques that will be used for patient samples</a:t>
            </a:r>
          </a:p>
          <a:p>
            <a:pPr eaLnBrk="1" hangingPunct="1">
              <a:buFontTx/>
              <a:buChar char="•"/>
            </a:pPr>
            <a:r>
              <a:rPr lang="en-GB">
                <a:latin typeface="Calibri" charset="0"/>
                <a:cs typeface="Calibri" charset="0"/>
              </a:rPr>
              <a:t>The data are analysed by an appropriate technique</a:t>
            </a:r>
          </a:p>
          <a:p>
            <a:pPr eaLnBrk="1" hangingPunct="1">
              <a:buFontTx/>
              <a:buChar char="•"/>
            </a:pPr>
            <a:endParaRPr lang="en-GB">
              <a:latin typeface="Calibri" charset="0"/>
              <a:cs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a:latin typeface="Calibri" charset="0"/>
                <a:cs typeface="Calibri" charset="0"/>
              </a:rPr>
              <a:t>Ideal and non-ideal tests</a:t>
            </a:r>
          </a:p>
        </p:txBody>
      </p:sp>
      <p:grpSp>
        <p:nvGrpSpPr>
          <p:cNvPr id="40962" name="Group 19"/>
          <p:cNvGrpSpPr>
            <a:grpSpLocks/>
          </p:cNvGrpSpPr>
          <p:nvPr/>
        </p:nvGrpSpPr>
        <p:grpSpPr bwMode="auto">
          <a:xfrm>
            <a:off x="755650" y="1341438"/>
            <a:ext cx="2447925" cy="1368425"/>
            <a:chOff x="748" y="1117"/>
            <a:chExt cx="2449" cy="1550"/>
          </a:xfrm>
        </p:grpSpPr>
        <p:sp>
          <p:nvSpPr>
            <p:cNvPr id="40987" name="Freeform 20"/>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8" name="Freeform 21"/>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0963" name="Group 22"/>
          <p:cNvGrpSpPr>
            <a:grpSpLocks/>
          </p:cNvGrpSpPr>
          <p:nvPr/>
        </p:nvGrpSpPr>
        <p:grpSpPr bwMode="auto">
          <a:xfrm>
            <a:off x="827088" y="2997200"/>
            <a:ext cx="2447925" cy="1368425"/>
            <a:chOff x="748" y="1117"/>
            <a:chExt cx="2449" cy="1550"/>
          </a:xfrm>
        </p:grpSpPr>
        <p:sp>
          <p:nvSpPr>
            <p:cNvPr id="40985" name="Freeform 23"/>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6" name="Freeform 24"/>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0964" name="Group 25"/>
          <p:cNvGrpSpPr>
            <a:grpSpLocks/>
          </p:cNvGrpSpPr>
          <p:nvPr/>
        </p:nvGrpSpPr>
        <p:grpSpPr bwMode="auto">
          <a:xfrm>
            <a:off x="1619250" y="2997200"/>
            <a:ext cx="2447925" cy="1368425"/>
            <a:chOff x="748" y="1117"/>
            <a:chExt cx="2449" cy="1550"/>
          </a:xfrm>
        </p:grpSpPr>
        <p:sp>
          <p:nvSpPr>
            <p:cNvPr id="40983" name="Freeform 26"/>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4" name="Freeform 27"/>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0965" name="Group 28"/>
          <p:cNvGrpSpPr>
            <a:grpSpLocks/>
          </p:cNvGrpSpPr>
          <p:nvPr/>
        </p:nvGrpSpPr>
        <p:grpSpPr bwMode="auto">
          <a:xfrm>
            <a:off x="611188" y="5013325"/>
            <a:ext cx="2447925" cy="1368425"/>
            <a:chOff x="748" y="1117"/>
            <a:chExt cx="2449" cy="1550"/>
          </a:xfrm>
        </p:grpSpPr>
        <p:sp>
          <p:nvSpPr>
            <p:cNvPr id="40981" name="Freeform 29"/>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2" name="Freeform 30"/>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0966" name="Group 31"/>
          <p:cNvGrpSpPr>
            <a:grpSpLocks/>
          </p:cNvGrpSpPr>
          <p:nvPr/>
        </p:nvGrpSpPr>
        <p:grpSpPr bwMode="auto">
          <a:xfrm>
            <a:off x="2411413" y="5013325"/>
            <a:ext cx="2447925" cy="1368425"/>
            <a:chOff x="748" y="1117"/>
            <a:chExt cx="2449" cy="1550"/>
          </a:xfrm>
        </p:grpSpPr>
        <p:sp>
          <p:nvSpPr>
            <p:cNvPr id="40979" name="Freeform 32"/>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0" name="Freeform 33"/>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0967" name="Group 34"/>
          <p:cNvGrpSpPr>
            <a:grpSpLocks/>
          </p:cNvGrpSpPr>
          <p:nvPr/>
        </p:nvGrpSpPr>
        <p:grpSpPr bwMode="auto">
          <a:xfrm>
            <a:off x="3851275" y="1341438"/>
            <a:ext cx="2447925" cy="1368425"/>
            <a:chOff x="748" y="1117"/>
            <a:chExt cx="2449" cy="1550"/>
          </a:xfrm>
        </p:grpSpPr>
        <p:sp>
          <p:nvSpPr>
            <p:cNvPr id="40977" name="Freeform 35"/>
            <p:cNvSpPr>
              <a:spLocks/>
            </p:cNvSpPr>
            <p:nvPr/>
          </p:nvSpPr>
          <p:spPr bwMode="auto">
            <a:xfrm flipH="1">
              <a:off x="1927"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78" name="Freeform 36"/>
            <p:cNvSpPr>
              <a:spLocks/>
            </p:cNvSpPr>
            <p:nvPr/>
          </p:nvSpPr>
          <p:spPr bwMode="auto">
            <a:xfrm>
              <a:off x="748" y="1117"/>
              <a:ext cx="1270" cy="1550"/>
            </a:xfrm>
            <a:custGeom>
              <a:avLst/>
              <a:gdLst>
                <a:gd name="T0" fmla="*/ 1270 w 1270"/>
                <a:gd name="T1" fmla="*/ 8 h 1550"/>
                <a:gd name="T2" fmla="*/ 998 w 1270"/>
                <a:gd name="T3" fmla="*/ 144 h 1550"/>
                <a:gd name="T4" fmla="*/ 771 w 1270"/>
                <a:gd name="T5" fmla="*/ 870 h 1550"/>
                <a:gd name="T6" fmla="*/ 453 w 1270"/>
                <a:gd name="T7" fmla="*/ 1369 h 1550"/>
                <a:gd name="T8" fmla="*/ 0 w 1270"/>
                <a:gd name="T9" fmla="*/ 1550 h 1550"/>
                <a:gd name="T10" fmla="*/ 0 60000 65536"/>
                <a:gd name="T11" fmla="*/ 0 60000 65536"/>
                <a:gd name="T12" fmla="*/ 0 60000 65536"/>
                <a:gd name="T13" fmla="*/ 0 60000 65536"/>
                <a:gd name="T14" fmla="*/ 0 60000 65536"/>
                <a:gd name="T15" fmla="*/ 0 w 1270"/>
                <a:gd name="T16" fmla="*/ 0 h 1550"/>
                <a:gd name="T17" fmla="*/ 1270 w 1270"/>
                <a:gd name="T18" fmla="*/ 1550 h 1550"/>
              </a:gdLst>
              <a:ahLst/>
              <a:cxnLst>
                <a:cxn ang="T10">
                  <a:pos x="T0" y="T1"/>
                </a:cxn>
                <a:cxn ang="T11">
                  <a:pos x="T2" y="T3"/>
                </a:cxn>
                <a:cxn ang="T12">
                  <a:pos x="T4" y="T5"/>
                </a:cxn>
                <a:cxn ang="T13">
                  <a:pos x="T6" y="T7"/>
                </a:cxn>
                <a:cxn ang="T14">
                  <a:pos x="T8" y="T9"/>
                </a:cxn>
              </a:cxnLst>
              <a:rect l="T15" t="T16" r="T17" b="T18"/>
              <a:pathLst>
                <a:path w="1270" h="1550">
                  <a:moveTo>
                    <a:pt x="1270" y="8"/>
                  </a:moveTo>
                  <a:cubicBezTo>
                    <a:pt x="1175" y="4"/>
                    <a:pt x="1081" y="0"/>
                    <a:pt x="998" y="144"/>
                  </a:cubicBezTo>
                  <a:cubicBezTo>
                    <a:pt x="915" y="288"/>
                    <a:pt x="862" y="666"/>
                    <a:pt x="771" y="870"/>
                  </a:cubicBezTo>
                  <a:cubicBezTo>
                    <a:pt x="680" y="1074"/>
                    <a:pt x="582" y="1256"/>
                    <a:pt x="453" y="1369"/>
                  </a:cubicBezTo>
                  <a:cubicBezTo>
                    <a:pt x="324" y="1482"/>
                    <a:pt x="75" y="1520"/>
                    <a:pt x="0" y="155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0968" name="Text Box 37"/>
          <p:cNvSpPr txBox="1">
            <a:spLocks noChangeArrowheads="1"/>
          </p:cNvSpPr>
          <p:nvPr/>
        </p:nvSpPr>
        <p:spPr bwMode="auto">
          <a:xfrm>
            <a:off x="1331913" y="5940425"/>
            <a:ext cx="9366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sick</a:t>
            </a:r>
          </a:p>
        </p:txBody>
      </p:sp>
      <p:sp>
        <p:nvSpPr>
          <p:cNvPr id="40969" name="Text Box 38"/>
          <p:cNvSpPr txBox="1">
            <a:spLocks noChangeArrowheads="1"/>
          </p:cNvSpPr>
          <p:nvPr/>
        </p:nvSpPr>
        <p:spPr bwMode="auto">
          <a:xfrm>
            <a:off x="1546225" y="3635375"/>
            <a:ext cx="936625"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sick</a:t>
            </a:r>
          </a:p>
        </p:txBody>
      </p:sp>
      <p:sp>
        <p:nvSpPr>
          <p:cNvPr id="40970" name="Text Box 39"/>
          <p:cNvSpPr txBox="1">
            <a:spLocks noChangeArrowheads="1"/>
          </p:cNvSpPr>
          <p:nvPr/>
        </p:nvSpPr>
        <p:spPr bwMode="auto">
          <a:xfrm>
            <a:off x="3203575" y="5868988"/>
            <a:ext cx="9366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well</a:t>
            </a:r>
          </a:p>
        </p:txBody>
      </p:sp>
      <p:sp>
        <p:nvSpPr>
          <p:cNvPr id="40971" name="Text Box 40"/>
          <p:cNvSpPr txBox="1">
            <a:spLocks noChangeArrowheads="1"/>
          </p:cNvSpPr>
          <p:nvPr/>
        </p:nvSpPr>
        <p:spPr bwMode="auto">
          <a:xfrm>
            <a:off x="1546225" y="2195513"/>
            <a:ext cx="936625"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sick</a:t>
            </a:r>
          </a:p>
        </p:txBody>
      </p:sp>
      <p:sp>
        <p:nvSpPr>
          <p:cNvPr id="40972" name="Text Box 41"/>
          <p:cNvSpPr txBox="1">
            <a:spLocks noChangeArrowheads="1"/>
          </p:cNvSpPr>
          <p:nvPr/>
        </p:nvSpPr>
        <p:spPr bwMode="auto">
          <a:xfrm>
            <a:off x="2411413" y="3635375"/>
            <a:ext cx="936625"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well</a:t>
            </a:r>
          </a:p>
        </p:txBody>
      </p:sp>
      <p:sp>
        <p:nvSpPr>
          <p:cNvPr id="40973" name="Text Box 42"/>
          <p:cNvSpPr txBox="1">
            <a:spLocks noChangeArrowheads="1"/>
          </p:cNvSpPr>
          <p:nvPr/>
        </p:nvSpPr>
        <p:spPr bwMode="auto">
          <a:xfrm>
            <a:off x="4643438" y="2122488"/>
            <a:ext cx="936625"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800">
                <a:solidFill>
                  <a:schemeClr val="bg1"/>
                </a:solidFill>
                <a:latin typeface="Calibri" charset="0"/>
                <a:cs typeface="Calibri" charset="0"/>
              </a:rPr>
              <a:t>well</a:t>
            </a:r>
          </a:p>
        </p:txBody>
      </p:sp>
      <p:sp>
        <p:nvSpPr>
          <p:cNvPr id="40974" name="Text Box 43"/>
          <p:cNvSpPr txBox="1">
            <a:spLocks noChangeArrowheads="1"/>
          </p:cNvSpPr>
          <p:nvPr/>
        </p:nvSpPr>
        <p:spPr bwMode="auto">
          <a:xfrm>
            <a:off x="6588125" y="220503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GB" sz="1800">
                <a:solidFill>
                  <a:srgbClr val="C30924"/>
                </a:solidFill>
                <a:latin typeface="Calibri" charset="0"/>
                <a:cs typeface="Calibri" charset="0"/>
              </a:rPr>
              <a:t>Excellent</a:t>
            </a:r>
          </a:p>
        </p:txBody>
      </p:sp>
      <p:sp>
        <p:nvSpPr>
          <p:cNvPr id="40975" name="Text Box 44"/>
          <p:cNvSpPr txBox="1">
            <a:spLocks noChangeArrowheads="1"/>
          </p:cNvSpPr>
          <p:nvPr/>
        </p:nvSpPr>
        <p:spPr bwMode="auto">
          <a:xfrm>
            <a:off x="5724525" y="580548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GB" sz="1800">
                <a:solidFill>
                  <a:srgbClr val="C30924"/>
                </a:solidFill>
                <a:latin typeface="Calibri" charset="0"/>
                <a:cs typeface="Calibri" charset="0"/>
              </a:rPr>
              <a:t>The best you might hope for in practice</a:t>
            </a:r>
          </a:p>
        </p:txBody>
      </p:sp>
      <p:sp>
        <p:nvSpPr>
          <p:cNvPr id="40976" name="Text Box 45"/>
          <p:cNvSpPr txBox="1">
            <a:spLocks noChangeArrowheads="1"/>
          </p:cNvSpPr>
          <p:nvPr/>
        </p:nvSpPr>
        <p:spPr bwMode="auto">
          <a:xfrm>
            <a:off x="7308850" y="3500438"/>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GB" sz="1800">
                <a:solidFill>
                  <a:srgbClr val="C30924"/>
                </a:solidFill>
                <a:latin typeface="Calibri" charset="0"/>
                <a:cs typeface="Calibri" charset="0"/>
              </a:rPr>
              <a:t>Poor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GB">
                <a:latin typeface="Calibri" charset="0"/>
                <a:cs typeface="Calibri" charset="0"/>
              </a:rPr>
              <a:t>What is normal?</a:t>
            </a:r>
          </a:p>
        </p:txBody>
      </p:sp>
      <p:sp>
        <p:nvSpPr>
          <p:cNvPr id="41986" name="Rectangle 3"/>
          <p:cNvSpPr>
            <a:spLocks noGrp="1" noChangeArrowheads="1"/>
          </p:cNvSpPr>
          <p:nvPr>
            <p:ph idx="1"/>
          </p:nvPr>
        </p:nvSpPr>
        <p:spPr/>
        <p:txBody>
          <a:bodyPr/>
          <a:lstStyle/>
          <a:p>
            <a:pPr eaLnBrk="1" hangingPunct="1">
              <a:buFontTx/>
              <a:buChar char="•"/>
            </a:pPr>
            <a:r>
              <a:rPr lang="en-GB">
                <a:latin typeface="Calibri" charset="0"/>
                <a:cs typeface="Calibri" charset="0"/>
              </a:rPr>
              <a:t>‘Normal’ is affected by</a:t>
            </a:r>
          </a:p>
          <a:p>
            <a:pPr eaLnBrk="1" hangingPunct="1">
              <a:buFontTx/>
              <a:buChar char="•"/>
            </a:pPr>
            <a:r>
              <a:rPr lang="en-GB">
                <a:latin typeface="Calibri" charset="0"/>
                <a:cs typeface="Calibri" charset="0"/>
              </a:rPr>
              <a:t>Age</a:t>
            </a:r>
          </a:p>
          <a:p>
            <a:pPr eaLnBrk="1" hangingPunct="1">
              <a:buFontTx/>
              <a:buChar char="•"/>
            </a:pPr>
            <a:r>
              <a:rPr lang="en-GB">
                <a:latin typeface="Calibri" charset="0"/>
                <a:cs typeface="Calibri" charset="0"/>
              </a:rPr>
              <a:t>Gender</a:t>
            </a:r>
          </a:p>
          <a:p>
            <a:pPr eaLnBrk="1" hangingPunct="1">
              <a:buFontTx/>
              <a:buChar char="•"/>
            </a:pPr>
            <a:r>
              <a:rPr lang="en-GB">
                <a:latin typeface="Calibri" charset="0"/>
                <a:cs typeface="Calibri" charset="0"/>
              </a:rPr>
              <a:t>Ethnic origin</a:t>
            </a:r>
          </a:p>
          <a:p>
            <a:pPr eaLnBrk="1" hangingPunct="1">
              <a:buFontTx/>
              <a:buChar char="•"/>
            </a:pPr>
            <a:r>
              <a:rPr lang="en-GB">
                <a:latin typeface="Calibri" charset="0"/>
                <a:cs typeface="Calibri" charset="0"/>
              </a:rPr>
              <a:t>Physiological status</a:t>
            </a:r>
          </a:p>
          <a:p>
            <a:pPr eaLnBrk="1" hangingPunct="1">
              <a:buFontTx/>
              <a:buChar char="•"/>
            </a:pPr>
            <a:r>
              <a:rPr lang="en-GB">
                <a:latin typeface="Calibri" charset="0"/>
                <a:cs typeface="Calibri" charset="0"/>
              </a:rPr>
              <a:t>Altitude</a:t>
            </a:r>
          </a:p>
          <a:p>
            <a:pPr eaLnBrk="1" hangingPunct="1">
              <a:buFontTx/>
              <a:buChar char="•"/>
            </a:pPr>
            <a:r>
              <a:rPr lang="en-GB">
                <a:latin typeface="Calibri" charset="0"/>
                <a:cs typeface="Calibri" charset="0"/>
              </a:rPr>
              <a:t>Nutrition</a:t>
            </a:r>
          </a:p>
          <a:p>
            <a:pPr eaLnBrk="1" hangingPunct="1">
              <a:buFontTx/>
              <a:buChar char="•"/>
            </a:pPr>
            <a:r>
              <a:rPr lang="en-GB">
                <a:latin typeface="Calibri" charset="0"/>
                <a:cs typeface="Calibri" charset="0"/>
              </a:rPr>
              <a:t>Cigarette smoking, alcohol intake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a:latin typeface="Calibri" charset="0"/>
                <a:cs typeface="Calibri" charset="0"/>
              </a:rPr>
              <a:t>What is an appropriate statistical technique?</a:t>
            </a:r>
          </a:p>
        </p:txBody>
      </p:sp>
      <p:sp>
        <p:nvSpPr>
          <p:cNvPr id="43010" name="Rectangle 3"/>
          <p:cNvSpPr>
            <a:spLocks noGrp="1" noChangeArrowheads="1"/>
          </p:cNvSpPr>
          <p:nvPr>
            <p:ph idx="1"/>
          </p:nvPr>
        </p:nvSpPr>
        <p:spPr>
          <a:xfrm>
            <a:off x="609600" y="2286000"/>
            <a:ext cx="7239000" cy="3810000"/>
          </a:xfrm>
        </p:spPr>
        <p:txBody>
          <a:bodyPr/>
          <a:lstStyle/>
          <a:p>
            <a:pPr eaLnBrk="1" hangingPunct="1">
              <a:buFontTx/>
              <a:buChar char="•"/>
            </a:pPr>
            <a:r>
              <a:rPr lang="en-GB">
                <a:latin typeface="Calibri" charset="0"/>
                <a:cs typeface="Calibri" charset="0"/>
              </a:rPr>
              <a:t>Data with a normal (Gaussian) distribution can be analysed by determining the mean and standard deviation and taking mean ± 2SD as the 95% range</a:t>
            </a:r>
          </a:p>
          <a:p>
            <a:pPr eaLnBrk="1" hangingPunct="1">
              <a:buFontTx/>
              <a:buChar char="•"/>
            </a:pPr>
            <a:r>
              <a:rPr lang="en-GB">
                <a:latin typeface="Calibri" charset="0"/>
                <a:cs typeface="Calibri" charset="0"/>
              </a:rPr>
              <a:t>Data with a different distribution must be analysed by an alternative method</a:t>
            </a:r>
          </a:p>
          <a:p>
            <a:pPr eaLnBrk="1" hangingPunct="1">
              <a:buFontTx/>
              <a:buChar char="•"/>
            </a:pPr>
            <a:endParaRPr lang="en-GB">
              <a:latin typeface="Calibri" charset="0"/>
              <a:cs typeface="Calibri" charset="0"/>
            </a:endParaRPr>
          </a:p>
          <a:p>
            <a:pPr eaLnBrk="1" hangingPunct="1">
              <a:buFontTx/>
              <a:buChar char="•"/>
            </a:pPr>
            <a:r>
              <a:rPr lang="en-GB">
                <a:solidFill>
                  <a:srgbClr val="FFB400"/>
                </a:solidFill>
                <a:latin typeface="Calibri" charset="0"/>
                <a:cs typeface="Calibri" charset="0"/>
              </a:rPr>
              <a:t>Caveats</a:t>
            </a:r>
          </a:p>
          <a:p>
            <a:pPr eaLnBrk="1" hangingPunct="1">
              <a:buFontTx/>
              <a:buChar char="•"/>
            </a:pPr>
            <a:r>
              <a:rPr lang="en-GB">
                <a:latin typeface="Calibri" charset="0"/>
                <a:cs typeface="Calibri" charset="0"/>
              </a:rPr>
              <a:t>Not all results within the normal range are normal</a:t>
            </a:r>
          </a:p>
          <a:p>
            <a:pPr eaLnBrk="1" hangingPunct="1">
              <a:buFontTx/>
              <a:buChar char="•"/>
            </a:pPr>
            <a:r>
              <a:rPr lang="en-GB">
                <a:latin typeface="Calibri" charset="0"/>
                <a:cs typeface="Calibri" charset="0"/>
              </a:rPr>
              <a:t>Not all results outside the reference range are abnormal</a:t>
            </a:r>
          </a:p>
          <a:p>
            <a:pPr eaLnBrk="1" hangingPunct="1">
              <a:buFontTx/>
              <a:buChar char="•"/>
            </a:pPr>
            <a:endParaRPr lang="en-GB">
              <a:latin typeface="Calibri" charset="0"/>
              <a:cs typeface="Calibri"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GB">
                <a:latin typeface="Calibri" charset="0"/>
                <a:cs typeface="Calibri" charset="0"/>
              </a:rPr>
              <a:t>A patient’s full blood count (FBC)</a:t>
            </a:r>
          </a:p>
        </p:txBody>
      </p:sp>
      <p:pic>
        <p:nvPicPr>
          <p:cNvPr id="44034" name="Picture 1"/>
          <p:cNvPicPr>
            <a:picLocks noChangeAspect="1"/>
          </p:cNvPicPr>
          <p:nvPr/>
        </p:nvPicPr>
        <p:blipFill>
          <a:blip r:embed="rId2" cstate="email">
            <a:extLst>
              <a:ext uri="{28A0092B-C50C-407E-A947-70E740481C1C}">
                <a14:useLocalDpi xmlns:a14="http://schemas.microsoft.com/office/drawing/2010/main" val="0"/>
              </a:ext>
            </a:extLst>
          </a:blip>
          <a:srcRect l="3519" b="9807"/>
          <a:stretch>
            <a:fillRect/>
          </a:stretch>
        </p:blipFill>
        <p:spPr bwMode="auto">
          <a:xfrm>
            <a:off x="107950" y="1916113"/>
            <a:ext cx="89281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GB">
                <a:latin typeface="Calibri" charset="0"/>
              </a:rPr>
              <a:t>What is a FBC?</a:t>
            </a:r>
          </a:p>
        </p:txBody>
      </p:sp>
      <p:graphicFrame>
        <p:nvGraphicFramePr>
          <p:cNvPr id="3" name="Table 2"/>
          <p:cNvGraphicFramePr>
            <a:graphicFrameLocks noGrp="1"/>
          </p:cNvGraphicFramePr>
          <p:nvPr/>
        </p:nvGraphicFramePr>
        <p:xfrm>
          <a:off x="0" y="1745704"/>
          <a:ext cx="9144000" cy="4419600"/>
        </p:xfrm>
        <a:graphic>
          <a:graphicData uri="http://schemas.openxmlformats.org/drawingml/2006/table">
            <a:tbl>
              <a:tblPr firstRow="1" bandRow="1">
                <a:tableStyleId>{638B1855-1B75-4FBE-930C-398BA8C253C6}</a:tableStyleId>
              </a:tblPr>
              <a:tblGrid>
                <a:gridCol w="1717889"/>
                <a:gridCol w="1942316"/>
                <a:gridCol w="5483795"/>
              </a:tblGrid>
              <a:tr h="487680">
                <a:tc>
                  <a:txBody>
                    <a:bodyPr/>
                    <a:lstStyle/>
                    <a:p>
                      <a:pPr>
                        <a:spcAft>
                          <a:spcPts val="0"/>
                        </a:spcAft>
                        <a:tabLst>
                          <a:tab pos="990600" algn="l"/>
                        </a:tabLst>
                      </a:pPr>
                      <a:r>
                        <a:rPr lang="en-GB" sz="1600" b="1">
                          <a:solidFill>
                            <a:schemeClr val="bg1"/>
                          </a:solidFill>
                          <a:effectLst/>
                          <a:latin typeface="Calibri"/>
                          <a:ea typeface="宋体"/>
                          <a:cs typeface="Calibri"/>
                        </a:rPr>
                        <a:t>Abbreviation (units)</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b="1">
                          <a:solidFill>
                            <a:schemeClr val="bg1"/>
                          </a:solidFill>
                          <a:effectLst/>
                          <a:latin typeface="Calibri"/>
                          <a:ea typeface="宋体"/>
                          <a:cs typeface="Calibri"/>
                        </a:rPr>
                        <a:t>Meaning</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b="1">
                          <a:solidFill>
                            <a:schemeClr val="bg1"/>
                          </a:solidFill>
                          <a:effectLst/>
                          <a:latin typeface="Calibri"/>
                          <a:ea typeface="宋体"/>
                          <a:cs typeface="Calibri"/>
                        </a:rPr>
                        <a:t>Definition</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a:solidFill>
                            <a:schemeClr val="bg1"/>
                          </a:solidFill>
                          <a:effectLst/>
                          <a:latin typeface="Calibri"/>
                          <a:ea typeface="宋体"/>
                          <a:cs typeface="Calibri"/>
                        </a:rPr>
                        <a:t>WBC (x 10</a:t>
                      </a:r>
                      <a:r>
                        <a:rPr lang="en-GB" sz="1600" b="1" baseline="30000">
                          <a:solidFill>
                            <a:schemeClr val="bg1"/>
                          </a:solidFill>
                          <a:effectLst/>
                          <a:latin typeface="Calibri"/>
                          <a:ea typeface="宋体"/>
                          <a:cs typeface="Calibri"/>
                        </a:rPr>
                        <a:t>9</a:t>
                      </a:r>
                      <a:r>
                        <a:rPr lang="en-GB" sz="1600" b="1">
                          <a:solidFill>
                            <a:schemeClr val="bg1"/>
                          </a:solidFill>
                          <a:effectLst/>
                          <a:latin typeface="Calibri"/>
                          <a:ea typeface="宋体"/>
                          <a:cs typeface="Calibri"/>
                        </a:rPr>
                        <a:t>/l) </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white cell count</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number of white cells in a given volume of blood</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a:solidFill>
                            <a:schemeClr val="bg1"/>
                          </a:solidFill>
                          <a:effectLst/>
                          <a:latin typeface="Calibri"/>
                          <a:ea typeface="宋体"/>
                          <a:cs typeface="Calibri"/>
                        </a:rPr>
                        <a:t>RBC (x 10</a:t>
                      </a:r>
                      <a:r>
                        <a:rPr lang="en-GB" sz="1600" b="1" baseline="30000">
                          <a:solidFill>
                            <a:schemeClr val="bg1"/>
                          </a:solidFill>
                          <a:effectLst/>
                          <a:latin typeface="Calibri"/>
                          <a:ea typeface="宋体"/>
                          <a:cs typeface="Calibri"/>
                        </a:rPr>
                        <a:t>12</a:t>
                      </a:r>
                      <a:r>
                        <a:rPr lang="en-GB" sz="1600" b="1">
                          <a:solidFill>
                            <a:schemeClr val="bg1"/>
                          </a:solidFill>
                          <a:effectLst/>
                          <a:latin typeface="Calibri"/>
                          <a:ea typeface="宋体"/>
                          <a:cs typeface="Calibri"/>
                        </a:rPr>
                        <a:t>/l)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red cell count</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number of red cells in a given volume of blood</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a:solidFill>
                            <a:schemeClr val="bg1"/>
                          </a:solidFill>
                          <a:effectLst/>
                          <a:latin typeface="Calibri"/>
                          <a:ea typeface="宋体"/>
                          <a:cs typeface="Calibri"/>
                        </a:rPr>
                        <a:t>Hb (g/dl or g/l)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haemoglobin</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haemoglobin concentration</a:t>
                      </a:r>
                      <a:endParaRPr lang="en-GB" sz="1600">
                        <a:solidFill>
                          <a:schemeClr val="bg1"/>
                        </a:solidFill>
                        <a:effectLst/>
                        <a:latin typeface="Calibri"/>
                        <a:ea typeface="Times New Roman"/>
                        <a:cs typeface="Calibri"/>
                      </a:endParaRPr>
                    </a:p>
                  </a:txBody>
                  <a:tcPr marL="68580" marR="68580" marT="0" marB="0"/>
                </a:tc>
              </a:tr>
              <a:tr h="487680">
                <a:tc>
                  <a:txBody>
                    <a:bodyPr/>
                    <a:lstStyle/>
                    <a:p>
                      <a:pPr>
                        <a:spcAft>
                          <a:spcPts val="0"/>
                        </a:spcAft>
                        <a:tabLst>
                          <a:tab pos="990600" algn="l"/>
                        </a:tabLst>
                      </a:pPr>
                      <a:r>
                        <a:rPr lang="en-GB" sz="1600" b="1">
                          <a:solidFill>
                            <a:schemeClr val="bg1"/>
                          </a:solidFill>
                          <a:effectLst/>
                          <a:latin typeface="Calibri"/>
                          <a:ea typeface="宋体"/>
                          <a:cs typeface="Calibri"/>
                        </a:rPr>
                        <a:t>PCV (l/l)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packed cell volume</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proportion of a column of centrifuged blood occupied by red cells</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a:solidFill>
                            <a:schemeClr val="bg1"/>
                          </a:solidFill>
                          <a:effectLst/>
                          <a:latin typeface="Calibri"/>
                          <a:ea typeface="宋体"/>
                          <a:cs typeface="Calibri"/>
                        </a:rPr>
                        <a:t>Hct (l/l)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haematocrit</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equivalent to the PCV</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a:solidFill>
                            <a:schemeClr val="bg1"/>
                          </a:solidFill>
                          <a:effectLst/>
                          <a:latin typeface="Calibri"/>
                          <a:ea typeface="宋体"/>
                          <a:cs typeface="Calibri"/>
                        </a:rPr>
                        <a:t>MCV (fl)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mean cell volume</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average size of the red cells</a:t>
                      </a:r>
                      <a:endParaRPr lang="en-GB" sz="1600">
                        <a:solidFill>
                          <a:schemeClr val="bg1"/>
                        </a:solidFill>
                        <a:effectLst/>
                        <a:latin typeface="Calibri"/>
                        <a:ea typeface="Times New Roman"/>
                        <a:cs typeface="Calibri"/>
                      </a:endParaRPr>
                    </a:p>
                  </a:txBody>
                  <a:tcPr marL="68580" marR="68580" marT="0" marB="0"/>
                </a:tc>
              </a:tr>
              <a:tr h="487680">
                <a:tc>
                  <a:txBody>
                    <a:bodyPr/>
                    <a:lstStyle/>
                    <a:p>
                      <a:pPr>
                        <a:spcAft>
                          <a:spcPts val="0"/>
                        </a:spcAft>
                        <a:tabLst>
                          <a:tab pos="990600" algn="l"/>
                        </a:tabLst>
                      </a:pPr>
                      <a:r>
                        <a:rPr lang="en-GB" sz="1600" b="1">
                          <a:solidFill>
                            <a:schemeClr val="bg1"/>
                          </a:solidFill>
                          <a:effectLst/>
                          <a:latin typeface="Calibri"/>
                          <a:ea typeface="宋体"/>
                          <a:cs typeface="Calibri"/>
                        </a:rPr>
                        <a:t>MCH (pg)</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mean cell haemoglobin</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average amount of haemoglobin in a red cell</a:t>
                      </a:r>
                      <a:endParaRPr lang="en-GB" sz="1600">
                        <a:solidFill>
                          <a:schemeClr val="bg1"/>
                        </a:solidFill>
                        <a:effectLst/>
                        <a:latin typeface="Calibri"/>
                        <a:ea typeface="Times New Roman"/>
                        <a:cs typeface="Calibri"/>
                      </a:endParaRPr>
                    </a:p>
                  </a:txBody>
                  <a:tcPr marL="68580" marR="68580" marT="0" marB="0"/>
                </a:tc>
              </a:tr>
              <a:tr h="731520">
                <a:tc>
                  <a:txBody>
                    <a:bodyPr/>
                    <a:lstStyle/>
                    <a:p>
                      <a:pPr>
                        <a:spcAft>
                          <a:spcPts val="0"/>
                        </a:spcAft>
                        <a:tabLst>
                          <a:tab pos="990600" algn="l"/>
                        </a:tabLst>
                      </a:pPr>
                      <a:r>
                        <a:rPr lang="en-GB" sz="1600" b="1">
                          <a:solidFill>
                            <a:schemeClr val="bg1"/>
                          </a:solidFill>
                          <a:effectLst/>
                          <a:latin typeface="Calibri"/>
                          <a:ea typeface="宋体"/>
                          <a:cs typeface="Calibri"/>
                        </a:rPr>
                        <a:t>MCHC (g/l or g/dl)</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mean cell haemoglobin concentration</a:t>
                      </a:r>
                      <a:endParaRPr lang="en-GB" sz="160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a:solidFill>
                            <a:schemeClr val="bg1"/>
                          </a:solidFill>
                          <a:effectLst/>
                          <a:latin typeface="Calibri"/>
                          <a:ea typeface="宋体"/>
                          <a:cs typeface="Calibri"/>
                        </a:rPr>
                        <a:t>the average concentration of haemoglobin red cell</a:t>
                      </a:r>
                      <a:endParaRPr lang="en-GB" sz="1600">
                        <a:solidFill>
                          <a:schemeClr val="bg1"/>
                        </a:solidFill>
                        <a:effectLst/>
                        <a:latin typeface="Calibri"/>
                        <a:ea typeface="Times New Roman"/>
                        <a:cs typeface="Calibri"/>
                      </a:endParaRPr>
                    </a:p>
                  </a:txBody>
                  <a:tcPr marL="68580" marR="68580" marT="0" marB="0"/>
                </a:tc>
              </a:tr>
              <a:tr h="370840">
                <a:tc>
                  <a:txBody>
                    <a:bodyPr/>
                    <a:lstStyle/>
                    <a:p>
                      <a:pPr>
                        <a:spcAft>
                          <a:spcPts val="0"/>
                        </a:spcAft>
                        <a:tabLst>
                          <a:tab pos="990600" algn="l"/>
                        </a:tabLst>
                      </a:pPr>
                      <a:r>
                        <a:rPr lang="en-GB" sz="1600" b="1" dirty="0" err="1" smtClean="0">
                          <a:solidFill>
                            <a:schemeClr val="bg1"/>
                          </a:solidFill>
                          <a:effectLst/>
                          <a:latin typeface="Calibri"/>
                          <a:ea typeface="宋体"/>
                          <a:cs typeface="Calibri"/>
                        </a:rPr>
                        <a:t>Plts</a:t>
                      </a:r>
                      <a:r>
                        <a:rPr lang="en-GB" sz="1600" b="1" dirty="0" smtClean="0">
                          <a:solidFill>
                            <a:schemeClr val="bg1"/>
                          </a:solidFill>
                          <a:effectLst/>
                          <a:latin typeface="Calibri"/>
                          <a:ea typeface="宋体"/>
                          <a:cs typeface="Calibri"/>
                        </a:rPr>
                        <a:t> (</a:t>
                      </a:r>
                      <a:r>
                        <a:rPr lang="en-GB" sz="1600" b="1" dirty="0">
                          <a:solidFill>
                            <a:schemeClr val="bg1"/>
                          </a:solidFill>
                          <a:effectLst/>
                          <a:latin typeface="Calibri"/>
                          <a:ea typeface="宋体"/>
                          <a:cs typeface="Calibri"/>
                        </a:rPr>
                        <a:t>x 10</a:t>
                      </a:r>
                      <a:r>
                        <a:rPr lang="en-GB" sz="1600" b="1" baseline="30000" dirty="0">
                          <a:solidFill>
                            <a:schemeClr val="bg1"/>
                          </a:solidFill>
                          <a:effectLst/>
                          <a:latin typeface="Calibri"/>
                          <a:ea typeface="宋体"/>
                          <a:cs typeface="Calibri"/>
                        </a:rPr>
                        <a:t>9</a:t>
                      </a:r>
                      <a:r>
                        <a:rPr lang="en-GB" sz="1600" b="1" dirty="0">
                          <a:solidFill>
                            <a:schemeClr val="bg1"/>
                          </a:solidFill>
                          <a:effectLst/>
                          <a:latin typeface="Calibri"/>
                          <a:ea typeface="宋体"/>
                          <a:cs typeface="Calibri"/>
                        </a:rPr>
                        <a:t>/l)</a:t>
                      </a:r>
                      <a:endParaRPr lang="en-GB" sz="1600" dirty="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dirty="0">
                          <a:solidFill>
                            <a:schemeClr val="bg1"/>
                          </a:solidFill>
                          <a:effectLst/>
                          <a:latin typeface="Calibri"/>
                          <a:ea typeface="宋体"/>
                          <a:cs typeface="Calibri"/>
                        </a:rPr>
                        <a:t>platelet count</a:t>
                      </a:r>
                      <a:endParaRPr lang="en-GB" sz="1600" dirty="0">
                        <a:solidFill>
                          <a:schemeClr val="bg1"/>
                        </a:solidFill>
                        <a:effectLst/>
                        <a:latin typeface="Calibri"/>
                        <a:ea typeface="Times New Roman"/>
                        <a:cs typeface="Calibri"/>
                      </a:endParaRPr>
                    </a:p>
                  </a:txBody>
                  <a:tcPr marL="68580" marR="68580" marT="0" marB="0"/>
                </a:tc>
                <a:tc>
                  <a:txBody>
                    <a:bodyPr/>
                    <a:lstStyle/>
                    <a:p>
                      <a:pPr>
                        <a:spcAft>
                          <a:spcPts val="0"/>
                        </a:spcAft>
                        <a:tabLst>
                          <a:tab pos="990600" algn="l"/>
                        </a:tabLst>
                      </a:pPr>
                      <a:r>
                        <a:rPr lang="en-GB" sz="1600" dirty="0">
                          <a:solidFill>
                            <a:schemeClr val="bg1"/>
                          </a:solidFill>
                          <a:effectLst/>
                          <a:latin typeface="Calibri"/>
                          <a:ea typeface="宋体"/>
                          <a:cs typeface="Calibri"/>
                        </a:rPr>
                        <a:t>the number of platelets in a given volume of blood</a:t>
                      </a:r>
                      <a:endParaRPr lang="en-GB" sz="1600" dirty="0">
                        <a:solidFill>
                          <a:schemeClr val="bg1"/>
                        </a:solidFill>
                        <a:effectLst/>
                        <a:latin typeface="Calibri"/>
                        <a:ea typeface="Times New Roman"/>
                        <a:cs typeface="Calibri"/>
                      </a:endParaRPr>
                    </a:p>
                  </a:txBody>
                  <a:tcPr marL="68580" marR="6858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GB">
                <a:latin typeface="Calibri" charset="0"/>
                <a:cs typeface="Calibri" charset="0"/>
              </a:rPr>
              <a:t>The WBC, RBC and platelet count</a:t>
            </a:r>
          </a:p>
        </p:txBody>
      </p:sp>
      <p:sp>
        <p:nvSpPr>
          <p:cNvPr id="46082" name="Rectangle 3"/>
          <p:cNvSpPr>
            <a:spLocks noGrp="1" noChangeArrowheads="1"/>
          </p:cNvSpPr>
          <p:nvPr>
            <p:ph idx="1"/>
          </p:nvPr>
        </p:nvSpPr>
        <p:spPr/>
        <p:txBody>
          <a:bodyPr/>
          <a:lstStyle/>
          <a:p>
            <a:pPr marL="0" indent="0"/>
            <a:r>
              <a:rPr lang="en-GB">
                <a:latin typeface="Calibri" charset="0"/>
                <a:cs typeface="Calibri" charset="0"/>
              </a:rPr>
              <a:t>   Current instruments look like this</a:t>
            </a:r>
          </a:p>
        </p:txBody>
      </p:sp>
      <p:pic>
        <p:nvPicPr>
          <p:cNvPr id="46083" name="Picture 4" descr="G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50593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6" descr="http://www.siemens.pl/diagnostyka/img/oferta/advia_2120/advia_2120_3_max.jp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6085" name="Picture 8" descr="http://www.siemens.pl/diagnostyka/img/oferta/advia_2120/advia_2120_3_max.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65688" y="3644900"/>
            <a:ext cx="427831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GB">
                <a:latin typeface="Calibri" charset="0"/>
                <a:cs typeface="Calibri" charset="0"/>
              </a:rPr>
              <a:t>Measuring haemoglobin (Hb)</a:t>
            </a:r>
          </a:p>
        </p:txBody>
      </p:sp>
      <p:sp>
        <p:nvSpPr>
          <p:cNvPr id="48130" name="Rectangle 3"/>
          <p:cNvSpPr>
            <a:spLocks noGrp="1" noChangeArrowheads="1"/>
          </p:cNvSpPr>
          <p:nvPr>
            <p:ph sz="half" idx="1"/>
          </p:nvPr>
        </p:nvSpPr>
        <p:spPr/>
        <p:txBody>
          <a:bodyPr/>
          <a:lstStyle/>
          <a:p>
            <a:pPr marL="0" indent="0">
              <a:buFontTx/>
              <a:buChar char="•"/>
            </a:pPr>
            <a:r>
              <a:rPr lang="en-GB">
                <a:latin typeface="Calibri" charset="0"/>
                <a:cs typeface="Calibri" charset="0"/>
              </a:rPr>
              <a:t>Initially measured in a spectrometer, by converting haemoglobin to a stable form and measuring light absorption at a specific wave length</a:t>
            </a:r>
          </a:p>
          <a:p>
            <a:pPr marL="0" indent="0">
              <a:buFontTx/>
              <a:buChar char="•"/>
            </a:pPr>
            <a:r>
              <a:rPr lang="en-GB">
                <a:latin typeface="Calibri" charset="0"/>
                <a:cs typeface="Calibri" charset="0"/>
              </a:rPr>
              <a:t>Now measured by an automated instrument but the principle is the same</a:t>
            </a:r>
          </a:p>
        </p:txBody>
      </p:sp>
      <p:sp>
        <p:nvSpPr>
          <p:cNvPr id="48131" name="Content Placeholder 1"/>
          <p:cNvSpPr>
            <a:spLocks noGrp="1"/>
          </p:cNvSpPr>
          <p:nvPr>
            <p:ph sz="half" idx="2"/>
          </p:nvPr>
        </p:nvSpPr>
        <p:spPr/>
        <p:txBody>
          <a:bodyPr/>
          <a:lstStyle/>
          <a:p>
            <a:pPr marL="0" indent="0"/>
            <a:r>
              <a:rPr lang="en-GB">
                <a:latin typeface="Calibri" charset="0"/>
                <a:cs typeface="Calibri" charset="0"/>
              </a:rPr>
              <a:t>The spectrum of light absorbance of haemoglobin  (as cyanmethaemoglobin) in a spectrophotometer</a:t>
            </a:r>
          </a:p>
          <a:p>
            <a:pPr marL="0" indent="0"/>
            <a:endParaRPr lang="en-GB">
              <a:latin typeface="Calibri" charset="0"/>
            </a:endParaRPr>
          </a:p>
        </p:txBody>
      </p:sp>
      <p:pic>
        <p:nvPicPr>
          <p:cNvPr id="48132" name="Picture 6" descr="B02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3500438"/>
            <a:ext cx="46069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6" descr="B02s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038" y="2708275"/>
            <a:ext cx="525303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p:txBody>
          <a:bodyPr/>
          <a:lstStyle/>
          <a:p>
            <a:r>
              <a:rPr lang="en-GB">
                <a:latin typeface="Calibri" charset="0"/>
                <a:cs typeface="Calibri" charset="0"/>
              </a:rPr>
              <a:t>Packed cell volume (PCV) or haematocrit  (Hct)</a:t>
            </a:r>
          </a:p>
        </p:txBody>
      </p:sp>
      <p:sp>
        <p:nvSpPr>
          <p:cNvPr id="49155" name="Rectangle 3"/>
          <p:cNvSpPr>
            <a:spLocks noGrp="1" noChangeArrowheads="1"/>
          </p:cNvSpPr>
          <p:nvPr>
            <p:ph idx="1"/>
          </p:nvPr>
        </p:nvSpPr>
        <p:spPr/>
        <p:txBody>
          <a:bodyPr/>
          <a:lstStyle/>
          <a:p>
            <a:pPr>
              <a:buFontTx/>
              <a:buChar char="•"/>
            </a:pPr>
            <a:r>
              <a:rPr lang="en-GB">
                <a:latin typeface="Calibri" charset="0"/>
                <a:cs typeface="Calibri" charset="0"/>
              </a:rPr>
              <a:t>   Initially measured by centrifuging a blood sample</a:t>
            </a:r>
          </a:p>
        </p:txBody>
      </p:sp>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3068638"/>
            <a:ext cx="10779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3"/>
          <p:cNvSpPr txBox="1">
            <a:spLocks noChangeArrowheads="1"/>
          </p:cNvSpPr>
          <p:nvPr/>
        </p:nvSpPr>
        <p:spPr bwMode="auto">
          <a:xfrm>
            <a:off x="93663" y="6632575"/>
            <a:ext cx="4117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cs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9pPr>
          </a:lstStyle>
          <a:p>
            <a:pPr eaLnBrk="1">
              <a:lnSpc>
                <a:spcPct val="97000"/>
              </a:lnSpc>
              <a:buClr>
                <a:srgbClr val="FFFFFF"/>
              </a:buClr>
              <a:buSzPct val="45000"/>
              <a:buFont typeface="StarSymbol" charset="0"/>
              <a:buNone/>
            </a:pPr>
            <a:r>
              <a:rPr lang="en-GB" sz="1200">
                <a:solidFill>
                  <a:srgbClr val="FFFFFF"/>
                </a:solidFill>
                <a:latin typeface="Calibri" charset="0"/>
                <a:cs typeface="Calibri" charset="0"/>
              </a:rPr>
              <a:t>Campbell P and Green A. N Engl J Med 2006;355:2452-2466</a:t>
            </a:r>
          </a:p>
        </p:txBody>
      </p:sp>
      <p:sp>
        <p:nvSpPr>
          <p:cNvPr id="49158" name="Rectangle 2"/>
          <p:cNvSpPr>
            <a:spLocks noChangeArrowheads="1"/>
          </p:cNvSpPr>
          <p:nvPr/>
        </p:nvSpPr>
        <p:spPr bwMode="auto">
          <a:xfrm>
            <a:off x="4787900" y="2771775"/>
            <a:ext cx="286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a:latin typeface="Calibri" charset="0"/>
                <a:cs typeface="Calibri" charset="0"/>
              </a:rPr>
              <a:t>microhaematocrit technique</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GB">
                <a:latin typeface="Calibri" charset="0"/>
                <a:cs typeface="Calibri" charset="0"/>
              </a:rPr>
              <a:t>Mean cell volume (MCV)</a:t>
            </a:r>
          </a:p>
        </p:txBody>
      </p:sp>
      <p:sp>
        <p:nvSpPr>
          <p:cNvPr id="46082" name="Rectangle 3"/>
          <p:cNvSpPr>
            <a:spLocks noGrp="1" noChangeArrowheads="1"/>
          </p:cNvSpPr>
          <p:nvPr>
            <p:ph sz="half" idx="1"/>
          </p:nvPr>
        </p:nvSpPr>
        <p:spPr/>
        <p:txBody>
          <a:bodyPr>
            <a:normAutofit lnSpcReduction="10000"/>
          </a:bodyPr>
          <a:lstStyle/>
          <a:p>
            <a:pPr marL="609600" indent="-609600">
              <a:buFont typeface="Arial"/>
              <a:buChar char="•"/>
              <a:defRPr/>
            </a:pPr>
            <a:r>
              <a:rPr lang="en-GB" dirty="0" smtClean="0">
                <a:latin typeface="Calibri"/>
                <a:cs typeface="Calibri"/>
              </a:rPr>
              <a:t>Divide the </a:t>
            </a:r>
            <a:r>
              <a:rPr lang="en-GB" dirty="0">
                <a:latin typeface="Calibri"/>
                <a:cs typeface="Calibri"/>
              </a:rPr>
              <a:t>total </a:t>
            </a:r>
            <a:r>
              <a:rPr lang="en-GB" dirty="0">
                <a:solidFill>
                  <a:schemeClr val="accent4"/>
                </a:solidFill>
                <a:latin typeface="Calibri"/>
                <a:cs typeface="Calibri"/>
              </a:rPr>
              <a:t>volume </a:t>
            </a:r>
            <a:r>
              <a:rPr lang="en-GB" dirty="0">
                <a:latin typeface="Calibri"/>
                <a:cs typeface="Calibri"/>
              </a:rPr>
              <a:t>of red cells in a sample by the </a:t>
            </a:r>
            <a:r>
              <a:rPr lang="en-GB" dirty="0">
                <a:solidFill>
                  <a:srgbClr val="FFB400"/>
                </a:solidFill>
                <a:latin typeface="Calibri"/>
                <a:cs typeface="Calibri"/>
              </a:rPr>
              <a:t>number </a:t>
            </a:r>
            <a:r>
              <a:rPr lang="en-GB" dirty="0">
                <a:latin typeface="Calibri"/>
                <a:cs typeface="Calibri"/>
              </a:rPr>
              <a:t>of red cells in a </a:t>
            </a:r>
            <a:r>
              <a:rPr lang="en-GB" dirty="0" smtClean="0">
                <a:latin typeface="Calibri"/>
                <a:cs typeface="Calibri"/>
              </a:rPr>
              <a:t>sample</a:t>
            </a:r>
            <a:endParaRPr lang="en-GB" dirty="0">
              <a:latin typeface="Calibri"/>
              <a:cs typeface="Calibri"/>
            </a:endParaRPr>
          </a:p>
          <a:p>
            <a:pPr marL="609600" indent="-609600">
              <a:buFont typeface="Arial"/>
              <a:buChar char="•"/>
              <a:defRPr/>
            </a:pPr>
            <a:r>
              <a:rPr lang="en-GB" dirty="0" smtClean="0">
                <a:latin typeface="Calibri"/>
                <a:cs typeface="Calibri"/>
              </a:rPr>
              <a:t>Now determined indirectly </a:t>
            </a:r>
            <a:r>
              <a:rPr lang="en-GB" dirty="0">
                <a:latin typeface="Calibri"/>
                <a:cs typeface="Calibri"/>
              </a:rPr>
              <a:t>by light scattering or by interruption of an electrical </a:t>
            </a:r>
            <a:r>
              <a:rPr lang="en-GB" dirty="0" smtClean="0">
                <a:latin typeface="Calibri"/>
                <a:cs typeface="Calibri"/>
              </a:rPr>
              <a:t>field</a:t>
            </a:r>
          </a:p>
          <a:p>
            <a:pPr marL="609600" indent="-609600">
              <a:buFont typeface="Arial"/>
              <a:buChar char="•"/>
              <a:defRPr/>
            </a:pPr>
            <a:r>
              <a:rPr lang="en-GB" dirty="0"/>
              <a:t>A histogram of red cell size with cell size being determined by interruption of an electrical field</a:t>
            </a:r>
          </a:p>
          <a:p>
            <a:pPr marL="609600" indent="-609600">
              <a:buFont typeface="Arial"/>
              <a:buChar char="•"/>
              <a:defRPr/>
            </a:pPr>
            <a:endParaRPr lang="en-GB" dirty="0">
              <a:latin typeface="Calibri"/>
              <a:cs typeface="Calibri"/>
            </a:endParaRPr>
          </a:p>
        </p:txBody>
      </p:sp>
      <p:sp>
        <p:nvSpPr>
          <p:cNvPr id="51203" name="Content Placeholder 2"/>
          <p:cNvSpPr>
            <a:spLocks noGrp="1"/>
          </p:cNvSpPr>
          <p:nvPr>
            <p:ph sz="half" idx="2"/>
          </p:nvPr>
        </p:nvSpPr>
        <p:spPr/>
        <p:txBody>
          <a:bodyPr/>
          <a:lstStyle/>
          <a:p>
            <a:pPr marL="609600" indent="-609600">
              <a:lnSpc>
                <a:spcPct val="90000"/>
              </a:lnSpc>
            </a:pPr>
            <a:r>
              <a:rPr lang="en-GB">
                <a:latin typeface="Calibri" charset="0"/>
              </a:rPr>
              <a:t>Formula for MCV</a:t>
            </a:r>
          </a:p>
          <a:p>
            <a:pPr marL="609600" indent="-609600">
              <a:lnSpc>
                <a:spcPct val="90000"/>
              </a:lnSpc>
            </a:pPr>
            <a:endParaRPr lang="en-GB">
              <a:latin typeface="Calibri" charset="0"/>
            </a:endParaRPr>
          </a:p>
          <a:p>
            <a:pPr marL="609600" indent="-609600">
              <a:lnSpc>
                <a:spcPct val="90000"/>
              </a:lnSpc>
            </a:pPr>
            <a:r>
              <a:rPr lang="en-GB">
                <a:latin typeface="Calibri" charset="0"/>
              </a:rPr>
              <a:t>MCV (fl) = </a:t>
            </a:r>
            <a:r>
              <a:rPr lang="en-GB" u="sng">
                <a:latin typeface="Calibri" charset="0"/>
              </a:rPr>
              <a:t>PCV (l/l) x 1000</a:t>
            </a:r>
            <a:endParaRPr lang="en-GB">
              <a:latin typeface="Calibri" charset="0"/>
            </a:endParaRPr>
          </a:p>
          <a:p>
            <a:pPr marL="609600" indent="-609600">
              <a:lnSpc>
                <a:spcPct val="90000"/>
              </a:lnSpc>
            </a:pPr>
            <a:r>
              <a:rPr lang="en-GB">
                <a:latin typeface="Calibri" charset="0"/>
              </a:rPr>
              <a:t>                   RBC (x 10</a:t>
            </a:r>
            <a:r>
              <a:rPr lang="en-GB" baseline="30000">
                <a:latin typeface="Calibri" charset="0"/>
              </a:rPr>
              <a:t>-12</a:t>
            </a:r>
            <a:r>
              <a:rPr lang="en-GB">
                <a:latin typeface="Calibri" charset="0"/>
              </a:rPr>
              <a:t>/l)</a:t>
            </a:r>
          </a:p>
          <a:p>
            <a:pPr marL="609600" indent="-609600">
              <a:lnSpc>
                <a:spcPct val="90000"/>
              </a:lnSpc>
            </a:pPr>
            <a:endParaRPr lang="en-GB">
              <a:latin typeface="Calibri" charset="0"/>
            </a:endParaRPr>
          </a:p>
          <a:p>
            <a:pPr marL="609600" indent="-609600">
              <a:lnSpc>
                <a:spcPct val="90000"/>
              </a:lnSpc>
            </a:pPr>
            <a:r>
              <a:rPr lang="en-GB">
                <a:latin typeface="Calibri" charset="0"/>
              </a:rPr>
              <a:t>e.g., 		     </a:t>
            </a:r>
            <a:r>
              <a:rPr lang="en-GB" u="sng">
                <a:latin typeface="Calibri" charset="0"/>
              </a:rPr>
              <a:t>0.45 x 1000</a:t>
            </a:r>
            <a:r>
              <a:rPr lang="en-GB">
                <a:latin typeface="Calibri" charset="0"/>
              </a:rPr>
              <a:t> = 90</a:t>
            </a:r>
          </a:p>
          <a:p>
            <a:pPr marL="609600" indent="-609600">
              <a:lnSpc>
                <a:spcPct val="90000"/>
              </a:lnSpc>
            </a:pPr>
            <a:r>
              <a:rPr lang="en-GB">
                <a:latin typeface="Calibri" charset="0"/>
              </a:rPr>
              <a:t>         		   	5</a:t>
            </a:r>
          </a:p>
        </p:txBody>
      </p:sp>
      <p:pic>
        <p:nvPicPr>
          <p:cNvPr id="51204" name="Picture 13" descr="B02s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5073650"/>
            <a:ext cx="37274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ChangeArrowheads="1"/>
          </p:cNvSpPr>
          <p:nvPr/>
        </p:nvSpPr>
        <p:spPr bwMode="auto">
          <a:xfrm>
            <a:off x="6300788" y="5178425"/>
            <a:ext cx="1314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1">
                <a:solidFill>
                  <a:srgbClr val="FF0000"/>
                </a:solidFill>
                <a:latin typeface="Calibri" charset="0"/>
                <a:cs typeface="Calibri" charset="0"/>
              </a:rPr>
              <a:t>MCV = 96.9 fl</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530324"/>
          <a:ext cx="914400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pPr>
              <a:defRPr/>
            </a:pPr>
            <a:r>
              <a:rPr lang="en-GB" dirty="0" smtClean="0"/>
              <a:t>Explain the origin (function) and approximate intravascular life span of red cells, neutrophils and platelets</a:t>
            </a:r>
            <a:endParaRPr lang="en-GB" dirty="0"/>
          </a:p>
        </p:txBody>
      </p:sp>
      <p:sp>
        <p:nvSpPr>
          <p:cNvPr id="8195" name="TextBox 4"/>
          <p:cNvSpPr txBox="1">
            <a:spLocks noChangeArrowheads="1"/>
          </p:cNvSpPr>
          <p:nvPr/>
        </p:nvSpPr>
        <p:spPr bwMode="auto">
          <a:xfrm>
            <a:off x="1547813" y="4652963"/>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120 days</a:t>
            </a:r>
          </a:p>
        </p:txBody>
      </p:sp>
      <p:sp>
        <p:nvSpPr>
          <p:cNvPr id="8196" name="TextBox 5"/>
          <p:cNvSpPr txBox="1">
            <a:spLocks noChangeArrowheads="1"/>
          </p:cNvSpPr>
          <p:nvPr/>
        </p:nvSpPr>
        <p:spPr bwMode="auto">
          <a:xfrm>
            <a:off x="7938" y="4652963"/>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7-10 days</a:t>
            </a:r>
          </a:p>
        </p:txBody>
      </p:sp>
      <p:sp>
        <p:nvSpPr>
          <p:cNvPr id="8197" name="TextBox 6"/>
          <p:cNvSpPr txBox="1">
            <a:spLocks noChangeArrowheads="1"/>
          </p:cNvSpPr>
          <p:nvPr/>
        </p:nvSpPr>
        <p:spPr bwMode="auto">
          <a:xfrm>
            <a:off x="7740650" y="4652963"/>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variable</a:t>
            </a:r>
          </a:p>
        </p:txBody>
      </p:sp>
      <p:sp>
        <p:nvSpPr>
          <p:cNvPr id="8198" name="TextBox 7"/>
          <p:cNvSpPr txBox="1">
            <a:spLocks noChangeArrowheads="1"/>
          </p:cNvSpPr>
          <p:nvPr/>
        </p:nvSpPr>
        <p:spPr bwMode="auto">
          <a:xfrm>
            <a:off x="3132138" y="4652963"/>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Neutrophil</a:t>
            </a:r>
          </a:p>
          <a:p>
            <a:pPr algn="ctr" eaLnBrk="1" hangingPunct="1"/>
            <a:r>
              <a:rPr lang="en-GB" sz="1600">
                <a:latin typeface="Calibri" charset="0"/>
                <a:cs typeface="Calibri" charset="0"/>
              </a:rPr>
              <a:t>6-10 hours</a:t>
            </a:r>
          </a:p>
        </p:txBody>
      </p:sp>
      <p:sp>
        <p:nvSpPr>
          <p:cNvPr id="8199" name="TextBox 8"/>
          <p:cNvSpPr txBox="1">
            <a:spLocks noChangeArrowheads="1"/>
          </p:cNvSpPr>
          <p:nvPr/>
        </p:nvSpPr>
        <p:spPr bwMode="auto">
          <a:xfrm>
            <a:off x="3132138" y="5292725"/>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Eosinophil</a:t>
            </a:r>
          </a:p>
          <a:p>
            <a:pPr algn="ctr" eaLnBrk="1" hangingPunct="1"/>
            <a:r>
              <a:rPr lang="en-GB" sz="1600">
                <a:latin typeface="Calibri" charset="0"/>
                <a:cs typeface="Calibri" charset="0"/>
              </a:rPr>
              <a:t>6 hours</a:t>
            </a:r>
          </a:p>
        </p:txBody>
      </p:sp>
      <p:sp>
        <p:nvSpPr>
          <p:cNvPr id="8200" name="TextBox 9"/>
          <p:cNvSpPr txBox="1">
            <a:spLocks noChangeArrowheads="1"/>
          </p:cNvSpPr>
          <p:nvPr/>
        </p:nvSpPr>
        <p:spPr bwMode="auto">
          <a:xfrm>
            <a:off x="3132138" y="5876925"/>
            <a:ext cx="1079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600">
                <a:latin typeface="Calibri" charset="0"/>
                <a:cs typeface="Calibri" charset="0"/>
              </a:rPr>
              <a:t>Monocyte</a:t>
            </a:r>
          </a:p>
          <a:p>
            <a:pPr algn="ctr" eaLnBrk="1" hangingPunct="1"/>
            <a:r>
              <a:rPr lang="en-GB" sz="1600">
                <a:latin typeface="Calibri" charset="0"/>
                <a:cs typeface="Calibri" charset="0"/>
              </a:rPr>
              <a:t>several days</a:t>
            </a:r>
          </a:p>
        </p:txBody>
      </p:sp>
      <p:sp>
        <p:nvSpPr>
          <p:cNvPr id="8201" name="Rectangle 2"/>
          <p:cNvSpPr>
            <a:spLocks noChangeArrowheads="1"/>
          </p:cNvSpPr>
          <p:nvPr/>
        </p:nvSpPr>
        <p:spPr bwMode="auto">
          <a:xfrm>
            <a:off x="5867400" y="6608763"/>
            <a:ext cx="327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200">
                <a:solidFill>
                  <a:srgbClr val="FFFFFF"/>
                </a:solidFill>
                <a:latin typeface="Calibri" charset="0"/>
                <a:cs typeface="Calibri" charset="0"/>
              </a:rPr>
              <a:t>Doulatov, et al. Cell Stem Cell, 2012;10:120-136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GB">
                <a:latin typeface="Calibri" charset="0"/>
                <a:cs typeface="Calibri" charset="0"/>
              </a:rPr>
              <a:t>Mean cell volume (MCV)</a:t>
            </a:r>
          </a:p>
        </p:txBody>
      </p:sp>
      <p:pic>
        <p:nvPicPr>
          <p:cNvPr id="52226" name="Picture 10" descr="B02s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87550"/>
            <a:ext cx="2743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13" descr="B08s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71875"/>
            <a:ext cx="2743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7" descr="L01s06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184775"/>
            <a:ext cx="2743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9" descr="B03s015"/>
          <p:cNvPicPr>
            <a:picLocks noChangeAspect="1" noChangeArrowheads="1"/>
          </p:cNvPicPr>
          <p:nvPr/>
        </p:nvPicPr>
        <p:blipFill>
          <a:blip r:embed="rId5">
            <a:extLst>
              <a:ext uri="{28A0092B-C50C-407E-A947-70E740481C1C}">
                <a14:useLocalDpi xmlns:a14="http://schemas.microsoft.com/office/drawing/2010/main" val="0"/>
              </a:ext>
            </a:extLst>
          </a:blip>
          <a:srcRect t="-4"/>
          <a:stretch>
            <a:fillRect/>
          </a:stretch>
        </p:blipFill>
        <p:spPr bwMode="auto">
          <a:xfrm>
            <a:off x="1835150" y="5192713"/>
            <a:ext cx="24638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0" descr="B08s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571875"/>
            <a:ext cx="2463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
        <p:nvSpPr>
          <p:cNvPr id="52232" name="Rectangle 2"/>
          <p:cNvSpPr>
            <a:spLocks noChangeArrowheads="1"/>
          </p:cNvSpPr>
          <p:nvPr/>
        </p:nvSpPr>
        <p:spPr bwMode="auto">
          <a:xfrm>
            <a:off x="4643438" y="2924175"/>
            <a:ext cx="111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FFB400"/>
                </a:solidFill>
                <a:latin typeface="Calibri" charset="0"/>
                <a:cs typeface="Calibri" charset="0"/>
              </a:rPr>
              <a:t>Normal</a:t>
            </a:r>
          </a:p>
        </p:txBody>
      </p:sp>
      <p:sp>
        <p:nvSpPr>
          <p:cNvPr id="52233" name="Rectangle 24"/>
          <p:cNvSpPr>
            <a:spLocks noChangeArrowheads="1"/>
          </p:cNvSpPr>
          <p:nvPr/>
        </p:nvSpPr>
        <p:spPr bwMode="auto">
          <a:xfrm>
            <a:off x="4643438" y="4508500"/>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FFB400"/>
                </a:solidFill>
                <a:latin typeface="Calibri" charset="0"/>
                <a:cs typeface="Calibri" charset="0"/>
              </a:rPr>
              <a:t>Low</a:t>
            </a:r>
          </a:p>
        </p:txBody>
      </p:sp>
      <p:sp>
        <p:nvSpPr>
          <p:cNvPr id="52234" name="Rectangle 25"/>
          <p:cNvSpPr>
            <a:spLocks noChangeArrowheads="1"/>
          </p:cNvSpPr>
          <p:nvPr/>
        </p:nvSpPr>
        <p:spPr bwMode="auto">
          <a:xfrm>
            <a:off x="4643438" y="6062663"/>
            <a:ext cx="754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FFB400"/>
                </a:solidFill>
                <a:latin typeface="Calibri" charset="0"/>
                <a:cs typeface="Calibri" charset="0"/>
              </a:rPr>
              <a:t>High</a:t>
            </a:r>
          </a:p>
        </p:txBody>
      </p:sp>
      <p:sp>
        <p:nvSpPr>
          <p:cNvPr id="52235" name="Rectangle 27"/>
          <p:cNvSpPr>
            <a:spLocks noChangeArrowheads="1"/>
          </p:cNvSpPr>
          <p:nvPr/>
        </p:nvSpPr>
        <p:spPr bwMode="auto">
          <a:xfrm>
            <a:off x="4643438" y="14843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FFB400"/>
                </a:solidFill>
                <a:latin typeface="Calibri" charset="0"/>
                <a:cs typeface="Calibri" charset="0"/>
              </a:rPr>
              <a:t>Light scattering</a:t>
            </a:r>
          </a:p>
        </p:txBody>
      </p:sp>
      <p:pic>
        <p:nvPicPr>
          <p:cNvPr id="52236" name="Picture 5" descr="E:\HTML\images\B03s04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963738"/>
            <a:ext cx="24653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Rectangle 29"/>
          <p:cNvSpPr>
            <a:spLocks noChangeArrowheads="1"/>
          </p:cNvSpPr>
          <p:nvPr/>
        </p:nvSpPr>
        <p:spPr bwMode="auto">
          <a:xfrm>
            <a:off x="1835150" y="1484313"/>
            <a:ext cx="280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FFB400"/>
                </a:solidFill>
                <a:latin typeface="Calibri" charset="0"/>
                <a:cs typeface="Calibri" charset="0"/>
              </a:rPr>
              <a:t>Light microscopy</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GB">
                <a:latin typeface="Calibri" charset="0"/>
                <a:cs typeface="Calibri" charset="0"/>
              </a:rPr>
              <a:t>Mean cell haemoglobin (MCH)</a:t>
            </a:r>
          </a:p>
        </p:txBody>
      </p:sp>
      <p:sp>
        <p:nvSpPr>
          <p:cNvPr id="53250" name="Rectangle 3"/>
          <p:cNvSpPr>
            <a:spLocks noGrp="1" noChangeArrowheads="1"/>
          </p:cNvSpPr>
          <p:nvPr>
            <p:ph sz="half" idx="1"/>
          </p:nvPr>
        </p:nvSpPr>
        <p:spPr/>
        <p:txBody>
          <a:bodyPr/>
          <a:lstStyle/>
          <a:p>
            <a:pPr marL="609600" indent="-609600">
              <a:buFontTx/>
              <a:buChar char="•"/>
            </a:pPr>
            <a:r>
              <a:rPr lang="en-GB">
                <a:latin typeface="Calibri" charset="0"/>
                <a:cs typeface="Calibri" charset="0"/>
              </a:rPr>
              <a:t>The </a:t>
            </a:r>
            <a:r>
              <a:rPr lang="en-GB">
                <a:solidFill>
                  <a:srgbClr val="FFB400"/>
                </a:solidFill>
                <a:latin typeface="Calibri" charset="0"/>
                <a:cs typeface="Calibri" charset="0"/>
              </a:rPr>
              <a:t>amount</a:t>
            </a:r>
            <a:r>
              <a:rPr lang="en-GB">
                <a:solidFill>
                  <a:srgbClr val="FF00FF"/>
                </a:solidFill>
                <a:latin typeface="Calibri" charset="0"/>
                <a:cs typeface="Calibri" charset="0"/>
              </a:rPr>
              <a:t> </a:t>
            </a:r>
            <a:r>
              <a:rPr lang="en-GB">
                <a:latin typeface="Calibri" charset="0"/>
                <a:cs typeface="Calibri" charset="0"/>
              </a:rPr>
              <a:t>of haemoglobin in a given volume of blood divided by the </a:t>
            </a:r>
            <a:r>
              <a:rPr lang="en-GB">
                <a:solidFill>
                  <a:srgbClr val="FFB400"/>
                </a:solidFill>
                <a:latin typeface="Calibri" charset="0"/>
                <a:cs typeface="Calibri" charset="0"/>
              </a:rPr>
              <a:t>number </a:t>
            </a:r>
            <a:r>
              <a:rPr lang="en-GB">
                <a:latin typeface="Calibri" charset="0"/>
                <a:cs typeface="Calibri" charset="0"/>
              </a:rPr>
              <a:t>of red cells in the same volume</a:t>
            </a:r>
          </a:p>
          <a:p>
            <a:pPr marL="609600" indent="-609600">
              <a:buFontTx/>
              <a:buChar char="•"/>
            </a:pPr>
            <a:r>
              <a:rPr lang="en-GB">
                <a:latin typeface="Calibri" charset="0"/>
                <a:cs typeface="Calibri" charset="0"/>
              </a:rPr>
              <a:t>Thus, the </a:t>
            </a:r>
            <a:r>
              <a:rPr lang="en-GB" b="1">
                <a:solidFill>
                  <a:srgbClr val="FFB400"/>
                </a:solidFill>
                <a:latin typeface="Calibri" charset="0"/>
                <a:cs typeface="Calibri" charset="0"/>
              </a:rPr>
              <a:t>absolute amount or weight of Hb per red cell</a:t>
            </a:r>
          </a:p>
          <a:p>
            <a:pPr marL="609600" indent="-609600">
              <a:buFontTx/>
              <a:buChar char="•"/>
            </a:pPr>
            <a:endParaRPr lang="en-GB">
              <a:latin typeface="Calibri" charset="0"/>
              <a:cs typeface="Calibri" charset="0"/>
            </a:endParaRPr>
          </a:p>
        </p:txBody>
      </p:sp>
      <p:sp>
        <p:nvSpPr>
          <p:cNvPr id="2" name="Content Placeholder 1"/>
          <p:cNvSpPr>
            <a:spLocks noGrp="1"/>
          </p:cNvSpPr>
          <p:nvPr>
            <p:ph sz="half" idx="2"/>
          </p:nvPr>
        </p:nvSpPr>
        <p:spPr/>
        <p:txBody>
          <a:bodyPr/>
          <a:lstStyle/>
          <a:p>
            <a:pPr marL="609600" indent="-609600">
              <a:defRPr/>
            </a:pPr>
            <a:r>
              <a:rPr lang="en-GB" dirty="0">
                <a:latin typeface="Calibri"/>
                <a:cs typeface="Calibri"/>
              </a:rPr>
              <a:t>Formula for the MCH</a:t>
            </a:r>
          </a:p>
          <a:p>
            <a:pPr marL="609600" indent="-609600">
              <a:defRPr/>
            </a:pPr>
            <a:endParaRPr lang="en-GB" dirty="0">
              <a:latin typeface="Calibri"/>
              <a:cs typeface="Calibri"/>
            </a:endParaRPr>
          </a:p>
          <a:p>
            <a:pPr marL="609600" indent="-609600">
              <a:defRPr/>
            </a:pPr>
            <a:r>
              <a:rPr lang="en-GB" dirty="0">
                <a:latin typeface="Calibri"/>
                <a:cs typeface="Calibri"/>
              </a:rPr>
              <a:t>MCH (</a:t>
            </a:r>
            <a:r>
              <a:rPr lang="en-GB" dirty="0" err="1">
                <a:latin typeface="Calibri"/>
                <a:cs typeface="Calibri"/>
              </a:rPr>
              <a:t>pg</a:t>
            </a:r>
            <a:r>
              <a:rPr lang="en-GB" dirty="0">
                <a:latin typeface="Calibri"/>
                <a:cs typeface="Calibri"/>
              </a:rPr>
              <a:t>) = </a:t>
            </a:r>
            <a:r>
              <a:rPr lang="en-GB" u="sng" dirty="0" err="1" smtClean="0">
                <a:latin typeface="Calibri"/>
                <a:cs typeface="Calibri"/>
              </a:rPr>
              <a:t>Hb</a:t>
            </a:r>
            <a:r>
              <a:rPr lang="en-GB" u="sng" dirty="0" smtClean="0">
                <a:latin typeface="Calibri"/>
                <a:cs typeface="Calibri"/>
              </a:rPr>
              <a:t> </a:t>
            </a:r>
            <a:r>
              <a:rPr lang="en-GB" u="sng" dirty="0">
                <a:latin typeface="Calibri"/>
                <a:cs typeface="Calibri"/>
              </a:rPr>
              <a:t>(g/l)</a:t>
            </a:r>
            <a:endParaRPr lang="en-GB" dirty="0">
              <a:latin typeface="Calibri"/>
              <a:cs typeface="Calibri"/>
            </a:endParaRPr>
          </a:p>
          <a:p>
            <a:pPr marL="609600" indent="-609600">
              <a:defRPr/>
            </a:pPr>
            <a:r>
              <a:rPr lang="en-GB" dirty="0">
                <a:latin typeface="Calibri"/>
                <a:cs typeface="Calibri"/>
              </a:rPr>
              <a:t>                     RBC (x 10</a:t>
            </a:r>
            <a:r>
              <a:rPr lang="en-GB" baseline="30000" dirty="0">
                <a:latin typeface="Calibri"/>
                <a:cs typeface="Calibri"/>
              </a:rPr>
              <a:t>-12</a:t>
            </a:r>
            <a:r>
              <a:rPr lang="en-GB" dirty="0">
                <a:latin typeface="Calibri"/>
                <a:cs typeface="Calibri"/>
              </a:rPr>
              <a:t>/l)</a:t>
            </a:r>
          </a:p>
          <a:p>
            <a:pPr marL="609600" indent="-609600">
              <a:defRPr/>
            </a:pPr>
            <a:r>
              <a:rPr lang="en-GB" dirty="0">
                <a:latin typeface="Calibri"/>
                <a:cs typeface="Calibri"/>
              </a:rPr>
              <a:t>e.g</a:t>
            </a:r>
            <a:r>
              <a:rPr lang="en-GB" dirty="0" smtClean="0">
                <a:latin typeface="Calibri"/>
                <a:cs typeface="Calibri"/>
              </a:rPr>
              <a:t>., 		        </a:t>
            </a:r>
            <a:r>
              <a:rPr lang="en-GB" u="sng" dirty="0" smtClean="0">
                <a:latin typeface="Calibri"/>
                <a:cs typeface="Calibri"/>
              </a:rPr>
              <a:t>123 </a:t>
            </a:r>
            <a:r>
              <a:rPr lang="en-GB" dirty="0" smtClean="0">
                <a:latin typeface="Calibri"/>
                <a:cs typeface="Calibri"/>
              </a:rPr>
              <a:t>= 23.3 </a:t>
            </a:r>
            <a:r>
              <a:rPr lang="en-GB" dirty="0" err="1">
                <a:latin typeface="Calibri"/>
                <a:cs typeface="Calibri"/>
              </a:rPr>
              <a:t>pg</a:t>
            </a:r>
            <a:endParaRPr lang="en-GB" dirty="0">
              <a:latin typeface="Calibri"/>
              <a:cs typeface="Calibri"/>
            </a:endParaRPr>
          </a:p>
          <a:p>
            <a:pPr marL="609600" indent="-609600">
              <a:defRPr/>
            </a:pPr>
            <a:r>
              <a:rPr lang="en-GB" dirty="0">
                <a:latin typeface="Calibri"/>
                <a:cs typeface="Calibri"/>
              </a:rPr>
              <a:t>	</a:t>
            </a:r>
            <a:r>
              <a:rPr lang="en-GB" dirty="0" smtClean="0">
                <a:latin typeface="Calibri"/>
                <a:cs typeface="Calibri"/>
              </a:rPr>
              <a:t>             5.2</a:t>
            </a:r>
            <a:endParaRPr lang="en-GB" dirty="0">
              <a:latin typeface="Calibri"/>
              <a:cs typeface="Calibri"/>
            </a:endParaRPr>
          </a:p>
          <a:p>
            <a:pPr>
              <a:defRPr/>
            </a:pPr>
            <a:endParaRPr lang="en-GB" dirty="0">
              <a:latin typeface="Calibri"/>
              <a:cs typeface="Calibri"/>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GB">
                <a:latin typeface="Calibri" charset="0"/>
                <a:cs typeface="Calibri" charset="0"/>
              </a:rPr>
              <a:t>Mean cell haemoglobin concentration (MCHC)</a:t>
            </a:r>
          </a:p>
        </p:txBody>
      </p:sp>
      <p:sp>
        <p:nvSpPr>
          <p:cNvPr id="55298" name="Rectangle 3"/>
          <p:cNvSpPr>
            <a:spLocks noGrp="1" noChangeArrowheads="1"/>
          </p:cNvSpPr>
          <p:nvPr>
            <p:ph sz="half" idx="1"/>
          </p:nvPr>
        </p:nvSpPr>
        <p:spPr/>
        <p:txBody>
          <a:bodyPr/>
          <a:lstStyle/>
          <a:p>
            <a:pPr marL="0" indent="0">
              <a:buFontTx/>
              <a:buChar char="•"/>
            </a:pPr>
            <a:r>
              <a:rPr lang="en-GB">
                <a:latin typeface="Calibri" charset="0"/>
                <a:cs typeface="Calibri" charset="0"/>
              </a:rPr>
              <a:t>The </a:t>
            </a:r>
            <a:r>
              <a:rPr lang="en-GB">
                <a:solidFill>
                  <a:srgbClr val="FFB400"/>
                </a:solidFill>
                <a:latin typeface="Calibri" charset="0"/>
                <a:cs typeface="Calibri" charset="0"/>
              </a:rPr>
              <a:t>amount </a:t>
            </a:r>
            <a:r>
              <a:rPr lang="en-GB">
                <a:latin typeface="Calibri" charset="0"/>
                <a:cs typeface="Calibri" charset="0"/>
              </a:rPr>
              <a:t>of haemoglobin in a given volume of blood divided by the </a:t>
            </a:r>
            <a:r>
              <a:rPr lang="en-GB">
                <a:solidFill>
                  <a:srgbClr val="FFB400"/>
                </a:solidFill>
                <a:latin typeface="Calibri" charset="0"/>
                <a:cs typeface="Calibri" charset="0"/>
              </a:rPr>
              <a:t>proportion </a:t>
            </a:r>
            <a:r>
              <a:rPr lang="en-GB">
                <a:latin typeface="Calibri" charset="0"/>
                <a:cs typeface="Calibri" charset="0"/>
              </a:rPr>
              <a:t>of the sample represented by the red cells</a:t>
            </a:r>
          </a:p>
          <a:p>
            <a:pPr marL="0" indent="0">
              <a:buFontTx/>
              <a:buChar char="•"/>
            </a:pPr>
            <a:r>
              <a:rPr lang="en-GB">
                <a:latin typeface="Calibri" charset="0"/>
                <a:cs typeface="Calibri" charset="0"/>
              </a:rPr>
              <a:t>Thus, the</a:t>
            </a:r>
            <a:r>
              <a:rPr lang="en-GB">
                <a:solidFill>
                  <a:srgbClr val="FFB400"/>
                </a:solidFill>
                <a:latin typeface="Calibri" charset="0"/>
                <a:cs typeface="Calibri" charset="0"/>
              </a:rPr>
              <a:t> </a:t>
            </a:r>
            <a:r>
              <a:rPr lang="en-GB" b="1">
                <a:solidFill>
                  <a:srgbClr val="FFB400"/>
                </a:solidFill>
                <a:latin typeface="Calibri" charset="0"/>
                <a:cs typeface="Calibri" charset="0"/>
              </a:rPr>
              <a:t>concentration of Hb per red cell</a:t>
            </a:r>
          </a:p>
          <a:p>
            <a:pPr marL="0" indent="0">
              <a:buFontTx/>
              <a:buChar char="•"/>
            </a:pPr>
            <a:r>
              <a:rPr lang="en-GB">
                <a:latin typeface="Calibri" charset="0"/>
                <a:cs typeface="Calibri" charset="0"/>
              </a:rPr>
              <a:t>Measured electronically, most accurately on the basis of light scattering </a:t>
            </a:r>
          </a:p>
          <a:p>
            <a:pPr marL="0" indent="0">
              <a:buFontTx/>
              <a:buChar char="•"/>
            </a:pPr>
            <a:endParaRPr lang="en-GB">
              <a:latin typeface="Calibri" charset="0"/>
              <a:cs typeface="Calibri" charset="0"/>
            </a:endParaRPr>
          </a:p>
        </p:txBody>
      </p:sp>
      <p:sp>
        <p:nvSpPr>
          <p:cNvPr id="2" name="Content Placeholder 1"/>
          <p:cNvSpPr>
            <a:spLocks noGrp="1"/>
          </p:cNvSpPr>
          <p:nvPr>
            <p:ph sz="half" idx="2"/>
          </p:nvPr>
        </p:nvSpPr>
        <p:spPr/>
        <p:txBody>
          <a:bodyPr/>
          <a:lstStyle/>
          <a:p>
            <a:pPr marL="609600" indent="-609600">
              <a:defRPr/>
            </a:pPr>
            <a:r>
              <a:rPr lang="en-GB" dirty="0">
                <a:latin typeface="Calibri"/>
                <a:cs typeface="Calibri"/>
              </a:rPr>
              <a:t>Formula for the MCHC</a:t>
            </a:r>
          </a:p>
          <a:p>
            <a:pPr marL="609600" indent="-609600">
              <a:defRPr/>
            </a:pPr>
            <a:endParaRPr lang="en-GB" dirty="0">
              <a:latin typeface="Calibri"/>
              <a:cs typeface="Calibri"/>
            </a:endParaRPr>
          </a:p>
          <a:p>
            <a:pPr marL="609600" indent="-609600">
              <a:defRPr/>
            </a:pPr>
            <a:r>
              <a:rPr lang="en-GB" dirty="0">
                <a:latin typeface="Calibri"/>
                <a:cs typeface="Calibri"/>
              </a:rPr>
              <a:t>MCHC (g/dl) = </a:t>
            </a:r>
            <a:r>
              <a:rPr lang="en-GB" u="sng" dirty="0" err="1">
                <a:latin typeface="Calibri"/>
                <a:cs typeface="Calibri"/>
              </a:rPr>
              <a:t>Hb</a:t>
            </a:r>
            <a:r>
              <a:rPr lang="en-GB" u="sng" dirty="0">
                <a:latin typeface="Calibri"/>
                <a:cs typeface="Calibri"/>
              </a:rPr>
              <a:t> (g/l)</a:t>
            </a:r>
            <a:endParaRPr lang="en-GB" dirty="0">
              <a:latin typeface="Calibri"/>
              <a:cs typeface="Calibri"/>
            </a:endParaRPr>
          </a:p>
          <a:p>
            <a:pPr marL="609600" indent="-609600">
              <a:defRPr/>
            </a:pPr>
            <a:r>
              <a:rPr lang="en-GB" dirty="0">
                <a:latin typeface="Calibri"/>
                <a:cs typeface="Calibri"/>
              </a:rPr>
              <a:t>                          PCV (l/l)</a:t>
            </a:r>
            <a:endParaRPr lang="en-GB" u="sng" dirty="0">
              <a:latin typeface="Calibri"/>
              <a:cs typeface="Calibri"/>
            </a:endParaRPr>
          </a:p>
          <a:p>
            <a:pPr>
              <a:defRPr/>
            </a:pPr>
            <a:endParaRPr lang="en-GB" dirty="0">
              <a:latin typeface="Calibri"/>
              <a:cs typeface="Calibri"/>
            </a:endParaRPr>
          </a:p>
        </p:txBody>
      </p:sp>
      <p:pic>
        <p:nvPicPr>
          <p:cNvPr id="55300" name="Picture 11" descr="B02s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89363"/>
            <a:ext cx="3048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9" descr="B08s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00663"/>
            <a:ext cx="30480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5" descr="B08s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327650"/>
            <a:ext cx="3048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7"/>
          <p:cNvSpPr>
            <a:spLocks noChangeArrowheads="1"/>
          </p:cNvSpPr>
          <p:nvPr/>
        </p:nvSpPr>
        <p:spPr bwMode="auto">
          <a:xfrm>
            <a:off x="900113" y="6457950"/>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latin typeface="Calibri" charset="0"/>
                <a:cs typeface="Calibri" charset="0"/>
              </a:rPr>
              <a:t>Severe thalassaemia </a:t>
            </a:r>
          </a:p>
        </p:txBody>
      </p:sp>
      <p:sp>
        <p:nvSpPr>
          <p:cNvPr id="55304" name="Rectangle 17"/>
          <p:cNvSpPr>
            <a:spLocks noChangeArrowheads="1"/>
          </p:cNvSpPr>
          <p:nvPr/>
        </p:nvSpPr>
        <p:spPr bwMode="auto">
          <a:xfrm>
            <a:off x="4643438" y="6486525"/>
            <a:ext cx="2782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latin typeface="Calibri" charset="0"/>
                <a:cs typeface="Calibri" charset="0"/>
              </a:rPr>
              <a:t>Hereditary spherocytosis</a:t>
            </a:r>
          </a:p>
        </p:txBody>
      </p:sp>
      <p:sp>
        <p:nvSpPr>
          <p:cNvPr id="55305" name="Rectangle 18"/>
          <p:cNvSpPr>
            <a:spLocks noChangeArrowheads="1"/>
          </p:cNvSpPr>
          <p:nvPr/>
        </p:nvSpPr>
        <p:spPr bwMode="auto">
          <a:xfrm>
            <a:off x="4643438" y="4829175"/>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latin typeface="Calibri" charset="0"/>
                <a:cs typeface="Calibri" charset="0"/>
              </a:rPr>
              <a:t>Normal</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p:cNvSpPr>
            <a:spLocks noGrp="1" noChangeArrowheads="1"/>
          </p:cNvSpPr>
          <p:nvPr>
            <p:ph type="title"/>
          </p:nvPr>
        </p:nvSpPr>
        <p:spPr/>
        <p:txBody>
          <a:bodyPr>
            <a:normAutofit fontScale="90000"/>
          </a:bodyPr>
          <a:lstStyle/>
          <a:p>
            <a:pPr>
              <a:lnSpc>
                <a:spcPct val="90000"/>
              </a:lnSpc>
              <a:defRPr/>
            </a:pPr>
            <a:r>
              <a:rPr lang="en-GB" dirty="0" smtClean="0">
                <a:latin typeface="Calibri" charset="0"/>
                <a:cs typeface="Calibri" charset="0"/>
              </a:rPr>
              <a:t>MCH correlates with MCV, and MCHC with shape and colour</a:t>
            </a:r>
            <a:endParaRPr lang="en-GB" dirty="0">
              <a:latin typeface="Calibri" charset="0"/>
              <a:cs typeface="Calibri" charset="0"/>
            </a:endParaRPr>
          </a:p>
        </p:txBody>
      </p:sp>
      <p:sp>
        <p:nvSpPr>
          <p:cNvPr id="3" name="Content Placeholder 2"/>
          <p:cNvSpPr>
            <a:spLocks noGrp="1"/>
          </p:cNvSpPr>
          <p:nvPr>
            <p:ph idx="1"/>
          </p:nvPr>
        </p:nvSpPr>
        <p:spPr>
          <a:xfrm>
            <a:off x="19050" y="1628775"/>
            <a:ext cx="3473450" cy="4457700"/>
          </a:xfrm>
        </p:spPr>
        <p:txBody>
          <a:bodyPr>
            <a:normAutofit fontScale="92500"/>
          </a:bodyPr>
          <a:lstStyle/>
          <a:p>
            <a:pPr marL="609600" indent="-609600">
              <a:buFontTx/>
              <a:buChar char="•"/>
              <a:defRPr/>
            </a:pPr>
            <a:r>
              <a:rPr lang="en-GB" dirty="0" smtClean="0">
                <a:solidFill>
                  <a:srgbClr val="FFB400"/>
                </a:solidFill>
                <a:cs typeface="Calibri"/>
              </a:rPr>
              <a:t>MCHC</a:t>
            </a:r>
            <a:r>
              <a:rPr lang="en-GB" dirty="0" smtClean="0">
                <a:cs typeface="Calibri"/>
              </a:rPr>
              <a:t> is the mean </a:t>
            </a:r>
            <a:r>
              <a:rPr lang="en-GB" dirty="0" smtClean="0">
                <a:solidFill>
                  <a:srgbClr val="FFB400"/>
                </a:solidFill>
                <a:cs typeface="Calibri"/>
              </a:rPr>
              <a:t>concentration</a:t>
            </a:r>
            <a:r>
              <a:rPr lang="en-GB" dirty="0" smtClean="0">
                <a:cs typeface="Calibri"/>
              </a:rPr>
              <a:t> of haemoglobin in a red cell     </a:t>
            </a:r>
          </a:p>
          <a:p>
            <a:pPr marL="609600" indent="-609600">
              <a:buFontTx/>
              <a:buChar char="•"/>
              <a:defRPr/>
            </a:pPr>
            <a:r>
              <a:rPr lang="en-GB" dirty="0" smtClean="0">
                <a:solidFill>
                  <a:srgbClr val="FFB400"/>
                </a:solidFill>
                <a:cs typeface="Calibri"/>
              </a:rPr>
              <a:t>MCHC</a:t>
            </a:r>
            <a:r>
              <a:rPr lang="en-GB" dirty="0" smtClean="0">
                <a:cs typeface="Calibri"/>
              </a:rPr>
              <a:t> correlates with the </a:t>
            </a:r>
            <a:r>
              <a:rPr lang="en-GB" dirty="0" smtClean="0">
                <a:solidFill>
                  <a:srgbClr val="FFB400"/>
                </a:solidFill>
                <a:cs typeface="Calibri"/>
              </a:rPr>
              <a:t>colour</a:t>
            </a:r>
            <a:r>
              <a:rPr lang="en-GB" dirty="0" smtClean="0">
                <a:cs typeface="Calibri"/>
              </a:rPr>
              <a:t> and </a:t>
            </a:r>
            <a:r>
              <a:rPr lang="en-GB" dirty="0" smtClean="0">
                <a:solidFill>
                  <a:srgbClr val="FFB400"/>
                </a:solidFill>
                <a:cs typeface="Calibri"/>
              </a:rPr>
              <a:t>shape</a:t>
            </a:r>
            <a:r>
              <a:rPr lang="en-GB" dirty="0" smtClean="0">
                <a:cs typeface="Calibri"/>
              </a:rPr>
              <a:t> </a:t>
            </a:r>
            <a:r>
              <a:rPr lang="en-GB" dirty="0">
                <a:cs typeface="Calibri"/>
              </a:rPr>
              <a:t>of </a:t>
            </a:r>
            <a:r>
              <a:rPr lang="en-GB" dirty="0" smtClean="0">
                <a:cs typeface="Calibri"/>
              </a:rPr>
              <a:t>red cells</a:t>
            </a:r>
            <a:endParaRPr lang="en-GB" dirty="0">
              <a:cs typeface="Calibri"/>
            </a:endParaRPr>
          </a:p>
          <a:p>
            <a:pPr marL="609600" indent="-609600">
              <a:buFontTx/>
              <a:buChar char="•"/>
              <a:defRPr/>
            </a:pPr>
            <a:r>
              <a:rPr lang="en-GB" dirty="0" smtClean="0">
                <a:solidFill>
                  <a:srgbClr val="FFB400"/>
                </a:solidFill>
                <a:cs typeface="Calibri"/>
              </a:rPr>
              <a:t>MCH</a:t>
            </a:r>
            <a:r>
              <a:rPr lang="en-GB" dirty="0" smtClean="0">
                <a:cs typeface="Calibri"/>
              </a:rPr>
              <a:t> </a:t>
            </a:r>
            <a:r>
              <a:rPr lang="en-GB" dirty="0">
                <a:cs typeface="Calibri"/>
              </a:rPr>
              <a:t>is the mean </a:t>
            </a:r>
            <a:r>
              <a:rPr lang="en-GB" dirty="0">
                <a:solidFill>
                  <a:srgbClr val="FFB400"/>
                </a:solidFill>
                <a:cs typeface="Calibri"/>
              </a:rPr>
              <a:t>absolute</a:t>
            </a:r>
            <a:r>
              <a:rPr lang="en-GB" dirty="0">
                <a:cs typeface="Calibri"/>
              </a:rPr>
              <a:t> amount or </a:t>
            </a:r>
            <a:r>
              <a:rPr lang="en-GB" dirty="0">
                <a:solidFill>
                  <a:srgbClr val="FFB400"/>
                </a:solidFill>
                <a:cs typeface="Calibri"/>
              </a:rPr>
              <a:t>weight</a:t>
            </a:r>
            <a:r>
              <a:rPr lang="en-GB" dirty="0">
                <a:cs typeface="Calibri"/>
              </a:rPr>
              <a:t> of haemoglobin in a red cell</a:t>
            </a:r>
          </a:p>
          <a:p>
            <a:pPr marL="609600" indent="-609600">
              <a:buFontTx/>
              <a:buChar char="•"/>
              <a:defRPr/>
            </a:pPr>
            <a:r>
              <a:rPr lang="en-GB" dirty="0" smtClean="0">
                <a:solidFill>
                  <a:srgbClr val="FFB400"/>
                </a:solidFill>
                <a:cs typeface="Calibri"/>
              </a:rPr>
              <a:t>MCH</a:t>
            </a:r>
            <a:r>
              <a:rPr lang="en-GB" dirty="0" smtClean="0">
                <a:cs typeface="Calibri"/>
              </a:rPr>
              <a:t> correlates with </a:t>
            </a:r>
            <a:r>
              <a:rPr lang="en-GB" dirty="0" smtClean="0">
                <a:solidFill>
                  <a:schemeClr val="accent4"/>
                </a:solidFill>
                <a:cs typeface="Calibri"/>
              </a:rPr>
              <a:t>MCV</a:t>
            </a:r>
            <a:endParaRPr lang="en-GB" dirty="0">
              <a:solidFill>
                <a:schemeClr val="accent4"/>
              </a:solidFill>
              <a:cs typeface="Calibri"/>
            </a:endParaRPr>
          </a:p>
        </p:txBody>
      </p:sp>
      <p:pic>
        <p:nvPicPr>
          <p:cNvPr id="56323" name="Picture 1043" descr="B08s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38" y="3213100"/>
            <a:ext cx="19145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044" descr="B08s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7038" y="4810125"/>
            <a:ext cx="191611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
        <p:nvSpPr>
          <p:cNvPr id="56326" name="Oval 11"/>
          <p:cNvSpPr>
            <a:spLocks noChangeArrowheads="1"/>
          </p:cNvSpPr>
          <p:nvPr/>
        </p:nvSpPr>
        <p:spPr bwMode="auto">
          <a:xfrm>
            <a:off x="7596188" y="4797425"/>
            <a:ext cx="792162" cy="720725"/>
          </a:xfrm>
          <a:prstGeom prst="ellipse">
            <a:avLst/>
          </a:prstGeom>
          <a:gradFill rotWithShape="1">
            <a:gsLst>
              <a:gs pos="0">
                <a:srgbClr val="FFF3F6"/>
              </a:gs>
              <a:gs pos="100000">
                <a:srgbClr val="F56F8F"/>
              </a:gs>
            </a:gsLst>
            <a:path path="shape">
              <a:fillToRect l="50000" t="50000" r="50000" b="50000"/>
            </a:path>
          </a:gradFill>
          <a:ln w="9525">
            <a:solidFill>
              <a:srgbClr val="EE1246"/>
            </a:solidFill>
            <a:round/>
            <a:headEnd/>
            <a:tailEnd/>
          </a:ln>
        </p:spPr>
        <p:txBody>
          <a:bodyPr wrap="none" anchor="ctr"/>
          <a:lstStyle/>
          <a:p>
            <a:pPr algn="ctr"/>
            <a:endParaRPr lang="en-GB" sz="1600">
              <a:solidFill>
                <a:srgbClr val="CC3300"/>
              </a:solidFill>
              <a:latin typeface="Calibri" charset="0"/>
              <a:cs typeface="Calibri" charset="0"/>
            </a:endParaRPr>
          </a:p>
        </p:txBody>
      </p:sp>
      <p:sp>
        <p:nvSpPr>
          <p:cNvPr id="56327" name="Text Box 12"/>
          <p:cNvSpPr txBox="1">
            <a:spLocks noChangeArrowheads="1"/>
          </p:cNvSpPr>
          <p:nvPr/>
        </p:nvSpPr>
        <p:spPr bwMode="auto">
          <a:xfrm>
            <a:off x="7596188" y="5518150"/>
            <a:ext cx="151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600">
                <a:latin typeface="Calibri" charset="0"/>
                <a:cs typeface="Calibri" charset="0"/>
              </a:rPr>
              <a:t>Reduced MCH Reduced MCHC</a:t>
            </a:r>
          </a:p>
        </p:txBody>
      </p:sp>
      <p:sp>
        <p:nvSpPr>
          <p:cNvPr id="56328" name="Text Box 8"/>
          <p:cNvSpPr txBox="1">
            <a:spLocks noChangeArrowheads="1"/>
          </p:cNvSpPr>
          <p:nvPr/>
        </p:nvSpPr>
        <p:spPr bwMode="auto">
          <a:xfrm>
            <a:off x="7596188" y="3933825"/>
            <a:ext cx="1655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600">
                <a:latin typeface="Calibri" charset="0"/>
                <a:cs typeface="Calibri" charset="0"/>
              </a:rPr>
              <a:t>Reduced MCH </a:t>
            </a:r>
          </a:p>
          <a:p>
            <a:pPr eaLnBrk="1" hangingPunct="1"/>
            <a:r>
              <a:rPr lang="en-GB" sz="1600">
                <a:latin typeface="Calibri" charset="0"/>
                <a:cs typeface="Calibri" charset="0"/>
              </a:rPr>
              <a:t>Normal MCHC</a:t>
            </a:r>
          </a:p>
        </p:txBody>
      </p:sp>
      <p:sp>
        <p:nvSpPr>
          <p:cNvPr id="56329" name="Oval 9"/>
          <p:cNvSpPr>
            <a:spLocks noChangeArrowheads="1"/>
          </p:cNvSpPr>
          <p:nvPr/>
        </p:nvSpPr>
        <p:spPr bwMode="auto">
          <a:xfrm>
            <a:off x="7596188" y="3213100"/>
            <a:ext cx="719137" cy="649288"/>
          </a:xfrm>
          <a:prstGeom prst="ellipse">
            <a:avLst/>
          </a:prstGeom>
          <a:gradFill rotWithShape="1">
            <a:gsLst>
              <a:gs pos="0">
                <a:srgbClr val="FAB7C7"/>
              </a:gs>
              <a:gs pos="100000">
                <a:srgbClr val="EE1246"/>
              </a:gs>
            </a:gsLst>
            <a:path path="shape">
              <a:fillToRect l="50000" t="50000" r="50000" b="50000"/>
            </a:path>
          </a:gradFill>
          <a:ln w="9525">
            <a:solidFill>
              <a:srgbClr val="EE1246"/>
            </a:solidFill>
            <a:round/>
            <a:headEnd/>
            <a:tailEnd/>
          </a:ln>
        </p:spPr>
        <p:txBody>
          <a:bodyPr wrap="none" anchor="ctr"/>
          <a:lstStyle/>
          <a:p>
            <a:pPr algn="ctr"/>
            <a:endParaRPr lang="en-GB">
              <a:solidFill>
                <a:srgbClr val="CC3300"/>
              </a:solidFill>
            </a:endParaRPr>
          </a:p>
        </p:txBody>
      </p:sp>
      <p:pic>
        <p:nvPicPr>
          <p:cNvPr id="56330" name="Picture 5" descr="E:\HTML\images\B03s0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038" y="1628775"/>
            <a:ext cx="191135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Oval 6"/>
          <p:cNvSpPr>
            <a:spLocks noChangeArrowheads="1"/>
          </p:cNvSpPr>
          <p:nvPr/>
        </p:nvSpPr>
        <p:spPr bwMode="auto">
          <a:xfrm>
            <a:off x="7596188" y="1628775"/>
            <a:ext cx="750887" cy="720725"/>
          </a:xfrm>
          <a:prstGeom prst="ellipse">
            <a:avLst/>
          </a:prstGeom>
          <a:gradFill rotWithShape="1">
            <a:gsLst>
              <a:gs pos="0">
                <a:srgbClr val="FAB7C7"/>
              </a:gs>
              <a:gs pos="100000">
                <a:srgbClr val="EE1246"/>
              </a:gs>
            </a:gsLst>
            <a:path path="shape">
              <a:fillToRect l="50000" t="50000" r="50000" b="50000"/>
            </a:path>
          </a:gradFill>
          <a:ln w="9525">
            <a:solidFill>
              <a:srgbClr val="EE1246"/>
            </a:solidFill>
            <a:round/>
            <a:headEnd/>
            <a:tailEnd/>
          </a:ln>
        </p:spPr>
        <p:txBody>
          <a:bodyPr wrap="none" anchor="ctr"/>
          <a:lstStyle/>
          <a:p>
            <a:pPr algn="ctr"/>
            <a:endParaRPr lang="en-GB">
              <a:solidFill>
                <a:srgbClr val="CC3300"/>
              </a:solidFill>
            </a:endParaRPr>
          </a:p>
        </p:txBody>
      </p:sp>
      <p:sp>
        <p:nvSpPr>
          <p:cNvPr id="56332" name="Text Box 7"/>
          <p:cNvSpPr txBox="1">
            <a:spLocks noChangeArrowheads="1"/>
          </p:cNvSpPr>
          <p:nvPr/>
        </p:nvSpPr>
        <p:spPr bwMode="auto">
          <a:xfrm>
            <a:off x="7596188" y="2420938"/>
            <a:ext cx="1008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600">
                <a:latin typeface="Calibri" charset="0"/>
                <a:cs typeface="Calibri" charset="0"/>
              </a:rPr>
              <a:t>Normal</a:t>
            </a:r>
          </a:p>
        </p:txBody>
      </p:sp>
      <p:pic>
        <p:nvPicPr>
          <p:cNvPr id="56333" name="Picture 9" descr="SEMBThalM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97288" y="4797425"/>
            <a:ext cx="16287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11" descr="SEMdiscocytesD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56013" y="1628775"/>
            <a:ext cx="16430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TextBox 9"/>
          <p:cNvSpPr txBox="1">
            <a:spLocks noChangeArrowheads="1"/>
          </p:cNvSpPr>
          <p:nvPr/>
        </p:nvSpPr>
        <p:spPr bwMode="auto">
          <a:xfrm>
            <a:off x="39688" y="6611938"/>
            <a:ext cx="4748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Elsevier, from Bain, Bates, Laffan and  Lewis, Practical Haematology,  11</a:t>
            </a:r>
            <a:r>
              <a:rPr lang="en-GB" sz="1000" baseline="30000"/>
              <a:t>th</a:t>
            </a:r>
            <a:r>
              <a:rPr lang="en-GB" sz="1000"/>
              <a:t> Edn, 2012</a:t>
            </a:r>
          </a:p>
        </p:txBody>
      </p:sp>
      <p:pic>
        <p:nvPicPr>
          <p:cNvPr id="56336" name="Picture 8" descr="B03s0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3213100"/>
            <a:ext cx="16764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Box 7"/>
          <p:cNvSpPr txBox="1">
            <a:spLocks noChangeArrowheads="1"/>
          </p:cNvSpPr>
          <p:nvPr/>
        </p:nvSpPr>
        <p:spPr bwMode="auto">
          <a:xfrm>
            <a:off x="3536950" y="6423025"/>
            <a:ext cx="5643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Springer-Verlag, Berlin, from Bessis, Living Blood Cells and Their Ultrastructure, trans Weed RI, 1973</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58370" name="Rectangle 3"/>
          <p:cNvSpPr>
            <a:spLocks noGrp="1" noChangeArrowheads="1"/>
          </p:cNvSpPr>
          <p:nvPr>
            <p:ph idx="1"/>
          </p:nvPr>
        </p:nvSpPr>
        <p:spPr>
          <a:xfrm>
            <a:off x="838200" y="1943100"/>
            <a:ext cx="5173663" cy="4457700"/>
          </a:xfrm>
        </p:spPr>
        <p:txBody>
          <a:bodyPr/>
          <a:lstStyle/>
          <a:p>
            <a:pPr marL="514350" indent="-514350" eaLnBrk="1" hangingPunct="1">
              <a:buFont typeface="Calibri" charset="0"/>
              <a:buAutoNum type="arabicPeriod"/>
            </a:pPr>
            <a:r>
              <a:rPr lang="en-GB" sz="2200">
                <a:latin typeface="Calibri" charset="0"/>
                <a:cs typeface="Calibri" charset="0"/>
              </a:rPr>
              <a:t>Does this patient have a high or low MCV?</a:t>
            </a:r>
          </a:p>
          <a:p>
            <a:pPr marL="514350" indent="-514350" eaLnBrk="1" hangingPunct="1">
              <a:buFont typeface="Calibri" charset="0"/>
              <a:buAutoNum type="arabicPeriod"/>
            </a:pPr>
            <a:r>
              <a:rPr lang="en-GB" sz="2200">
                <a:latin typeface="Calibri" charset="0"/>
                <a:cs typeface="Calibri" charset="0"/>
              </a:rPr>
              <a:t>What is the cell that is arrowed?</a:t>
            </a:r>
          </a:p>
          <a:p>
            <a:pPr marL="514350" indent="-514350" eaLnBrk="1" hangingPunct="1">
              <a:buFont typeface="Calibri" charset="0"/>
              <a:buAutoNum type="arabicPeriod"/>
            </a:pPr>
            <a:r>
              <a:rPr lang="en-GB" sz="2200">
                <a:latin typeface="Calibri" charset="0"/>
                <a:cs typeface="Calibri" charset="0"/>
              </a:rPr>
              <a:t>What is wrong with the neutrophil?</a:t>
            </a:r>
          </a:p>
        </p:txBody>
      </p:sp>
      <p:pic>
        <p:nvPicPr>
          <p:cNvPr id="58371" name="Picture 6" descr="E:\HTML\images\B08s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81200"/>
            <a:ext cx="28003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8"/>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latin typeface="Calibri" charset="0"/>
                <a:cs typeface="Calibri" charset="0"/>
              </a:rPr>
              <a:t>© Wiley-Blackwell, from Bain, Blood Cells,  4</a:t>
            </a:r>
            <a:r>
              <a:rPr lang="en-GB" sz="1000" baseline="30000">
                <a:latin typeface="Calibri" charset="0"/>
                <a:cs typeface="Calibri" charset="0"/>
              </a:rPr>
              <a:t>th</a:t>
            </a:r>
            <a:r>
              <a:rPr lang="en-GB" sz="1000">
                <a:latin typeface="Calibri" charset="0"/>
                <a:cs typeface="Calibri" charset="0"/>
              </a:rPr>
              <a:t> Edn, 2006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defRPr/>
            </a:pPr>
            <a:r>
              <a:rPr lang="en-GB" dirty="0" smtClean="0"/>
              <a:t>Anaemia</a:t>
            </a:r>
            <a:endParaRPr lang="en-GB" b="1" dirty="0">
              <a:solidFill>
                <a:schemeClr val="accent4"/>
              </a:solidFill>
              <a:effectLst>
                <a:outerShdw blurRad="50800" dist="38100" algn="l" rotWithShape="0">
                  <a:schemeClr val="bg1">
                    <a:alpha val="40000"/>
                  </a:schemeClr>
                </a:outerShdw>
              </a:effectLst>
              <a:latin typeface="Times New Roman" charset="0"/>
            </a:endParaRPr>
          </a:p>
        </p:txBody>
      </p:sp>
      <p:sp>
        <p:nvSpPr>
          <p:cNvPr id="5122" name="Subtitle 1"/>
          <p:cNvSpPr>
            <a:spLocks noGrp="1"/>
          </p:cNvSpPr>
          <p:nvPr>
            <p:ph type="subTitle" sz="quarter" idx="1"/>
          </p:nvPr>
        </p:nvSpPr>
        <p:spPr/>
        <p:txBody>
          <a:bodyPr/>
          <a:lstStyle/>
          <a:p>
            <a:pPr eaLnBrk="1" hangingPunct="1">
              <a:spcBef>
                <a:spcPct val="0"/>
              </a:spcBef>
              <a:defRPr/>
            </a:pPr>
            <a:r>
              <a:rPr lang="en-GB" b="1" dirty="0">
                <a:solidFill>
                  <a:schemeClr val="tx1"/>
                </a:solidFill>
                <a:latin typeface="Calibri" charset="0"/>
              </a:rPr>
              <a:t>Dr Amit Patel</a:t>
            </a:r>
          </a:p>
          <a:p>
            <a:pPr eaLnBrk="1" hangingPunct="1">
              <a:spcBef>
                <a:spcPct val="0"/>
              </a:spcBef>
              <a:defRPr/>
            </a:pPr>
            <a:r>
              <a:rPr lang="en-GB" dirty="0">
                <a:solidFill>
                  <a:schemeClr val="tx1"/>
                </a:solidFill>
                <a:latin typeface="Calibri" charset="0"/>
              </a:rPr>
              <a:t>MRC Chain-Florey Clinical Research Fellow, MRC Clinical Sciences Centre, </a:t>
            </a:r>
          </a:p>
          <a:p>
            <a:pPr eaLnBrk="1" hangingPunct="1">
              <a:spcBef>
                <a:spcPct val="0"/>
              </a:spcBef>
              <a:defRPr/>
            </a:pPr>
            <a:r>
              <a:rPr lang="en-GB" dirty="0">
                <a:solidFill>
                  <a:schemeClr val="tx1"/>
                </a:solidFill>
                <a:latin typeface="Calibri" charset="0"/>
              </a:rPr>
              <a:t>Imperial College London</a:t>
            </a:r>
          </a:p>
          <a:p>
            <a:pPr marL="0" indent="0" eaLnBrk="1" hangingPunct="1">
              <a:spcBef>
                <a:spcPct val="0"/>
              </a:spcBef>
              <a:defRPr/>
            </a:pPr>
            <a:r>
              <a:rPr lang="en-GB" dirty="0">
                <a:solidFill>
                  <a:schemeClr val="tx1"/>
                </a:solidFill>
                <a:latin typeface="Calibri" charset="0"/>
              </a:rPr>
              <a:t>Specialist Registrar in Haematology &amp; Intensive Care Medicine, </a:t>
            </a:r>
            <a:r>
              <a:rPr lang="en-GB" dirty="0" smtClean="0">
                <a:solidFill>
                  <a:schemeClr val="tx1"/>
                </a:solidFill>
                <a:latin typeface="Calibri" charset="0"/>
              </a:rPr>
              <a:t>Hammersmith </a:t>
            </a:r>
            <a:r>
              <a:rPr lang="en-GB" dirty="0">
                <a:solidFill>
                  <a:schemeClr val="tx1"/>
                </a:solidFill>
                <a:latin typeface="Calibri" charset="0"/>
              </a:rPr>
              <a:t>Hospital</a:t>
            </a:r>
            <a:r>
              <a:rPr lang="en-GB" dirty="0" smtClean="0">
                <a:solidFill>
                  <a:schemeClr val="tx1"/>
                </a:solidFill>
                <a:latin typeface="Calibri" charset="0"/>
              </a:rPr>
              <a:t>, Imperial </a:t>
            </a:r>
            <a:r>
              <a:rPr lang="en-GB" dirty="0">
                <a:solidFill>
                  <a:schemeClr val="tx1"/>
                </a:solidFill>
                <a:latin typeface="Calibri" charset="0"/>
              </a:rPr>
              <a:t>College Healthcare NHS Trust</a:t>
            </a:r>
          </a:p>
          <a:p>
            <a:pPr eaLnBrk="1" hangingPunct="1">
              <a:defRPr/>
            </a:pPr>
            <a:endParaRPr lang="en-GB" dirty="0">
              <a:latin typeface="Calibri"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GB">
                <a:latin typeface="Calibri" charset="0"/>
              </a:rPr>
              <a:t>Learning outcomes</a:t>
            </a:r>
          </a:p>
        </p:txBody>
      </p:sp>
      <p:sp>
        <p:nvSpPr>
          <p:cNvPr id="60418" name="Content Placeholder 2"/>
          <p:cNvSpPr>
            <a:spLocks noGrp="1"/>
          </p:cNvSpPr>
          <p:nvPr>
            <p:ph idx="1"/>
          </p:nvPr>
        </p:nvSpPr>
        <p:spPr/>
        <p:txBody>
          <a:bodyPr/>
          <a:lstStyle/>
          <a:p>
            <a:pPr>
              <a:buFontTx/>
              <a:buChar char="•"/>
            </a:pPr>
            <a:r>
              <a:rPr lang="en-GB">
                <a:latin typeface="Calibri" charset="0"/>
              </a:rPr>
              <a:t>Explain the term anaemia</a:t>
            </a:r>
          </a:p>
          <a:p>
            <a:pPr>
              <a:buFontTx/>
              <a:buChar char="•"/>
            </a:pPr>
            <a:r>
              <a:rPr lang="en-GB">
                <a:latin typeface="Calibri" charset="0"/>
              </a:rPr>
              <a:t>Describe the mechanisms underlying the development of anaemia</a:t>
            </a:r>
          </a:p>
          <a:p>
            <a:pPr>
              <a:buFontTx/>
              <a:buChar char="•"/>
            </a:pPr>
            <a:r>
              <a:rPr lang="en-GB">
                <a:latin typeface="Calibri" charset="0"/>
              </a:rPr>
              <a:t>Describe the classification of anaemia on the basis of red cell size</a:t>
            </a:r>
          </a:p>
          <a:p>
            <a:pPr>
              <a:buFontTx/>
              <a:buChar char="•"/>
            </a:pPr>
            <a:r>
              <a:rPr lang="en-GB">
                <a:latin typeface="Calibri" charset="0"/>
              </a:rPr>
              <a:t>List the common causes of microcytic, normocytic and macrocytic anaemia</a:t>
            </a:r>
          </a:p>
          <a:p>
            <a:pPr>
              <a:buFontTx/>
              <a:buChar char="•"/>
            </a:pPr>
            <a:r>
              <a:rPr lang="en-GB">
                <a:latin typeface="Calibri" charset="0"/>
              </a:rPr>
              <a:t>List causes of haemolytic anaemia and describe how you would recognise a haemolytic anaemia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1"/>
          <p:cNvSpPr>
            <a:spLocks noGrp="1"/>
          </p:cNvSpPr>
          <p:nvPr>
            <p:ph type="body" idx="1"/>
          </p:nvPr>
        </p:nvSpPr>
        <p:spPr>
          <a:xfrm>
            <a:off x="457200" y="1535113"/>
            <a:ext cx="4040188" cy="639762"/>
          </a:xfrm>
        </p:spPr>
        <p:txBody>
          <a:bodyPr/>
          <a:lstStyle/>
          <a:p>
            <a:r>
              <a:rPr lang="en-GB" b="0">
                <a:solidFill>
                  <a:srgbClr val="FFB400"/>
                </a:solidFill>
                <a:latin typeface="Calibri" charset="0"/>
                <a:cs typeface="Calibri" charset="0"/>
              </a:rPr>
              <a:t>Anaemia </a:t>
            </a:r>
          </a:p>
        </p:txBody>
      </p:sp>
      <p:sp>
        <p:nvSpPr>
          <p:cNvPr id="61442" name="Text Placeholder 2"/>
          <p:cNvSpPr>
            <a:spLocks noGrp="1"/>
          </p:cNvSpPr>
          <p:nvPr>
            <p:ph type="body" sz="quarter" idx="3"/>
          </p:nvPr>
        </p:nvSpPr>
        <p:spPr>
          <a:xfrm>
            <a:off x="4645025" y="1535113"/>
            <a:ext cx="4041775" cy="639762"/>
          </a:xfrm>
        </p:spPr>
        <p:txBody>
          <a:bodyPr/>
          <a:lstStyle/>
          <a:p>
            <a:pPr algn="r"/>
            <a:r>
              <a:rPr lang="en-GB" b="0">
                <a:solidFill>
                  <a:srgbClr val="FFB400"/>
                </a:solidFill>
                <a:latin typeface="Calibri" charset="0"/>
                <a:cs typeface="Calibri" charset="0"/>
              </a:rPr>
              <a:t>Polycythaemia</a:t>
            </a:r>
          </a:p>
        </p:txBody>
      </p:sp>
      <p:grpSp>
        <p:nvGrpSpPr>
          <p:cNvPr id="61443" name="Group 5"/>
          <p:cNvGrpSpPr>
            <a:grpSpLocks/>
          </p:cNvGrpSpPr>
          <p:nvPr/>
        </p:nvGrpSpPr>
        <p:grpSpPr bwMode="auto">
          <a:xfrm>
            <a:off x="3525838" y="1452563"/>
            <a:ext cx="0" cy="3459162"/>
            <a:chOff x="0" y="0"/>
            <a:chExt cx="0" cy="2179"/>
          </a:xfrm>
        </p:grpSpPr>
        <p:sp>
          <p:nvSpPr>
            <p:cNvPr id="61451" name="Rectangle 6"/>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61452" name="Rectangle 7"/>
            <p:cNvSpPr>
              <a:spLocks noChangeArrowheads="1"/>
            </p:cNvSpPr>
            <p:nvPr/>
          </p:nvSpPr>
          <p:spPr bwMode="auto">
            <a:xfrm>
              <a:off x="0" y="0"/>
              <a:ext cx="0" cy="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t>  </a:t>
              </a:r>
              <a:r>
                <a:rPr lang="en-US" sz="19700"/>
                <a:t> </a:t>
              </a:r>
              <a:r>
                <a:rPr lang="en-US"/>
                <a:t>                          </a:t>
              </a:r>
            </a:p>
          </p:txBody>
        </p:sp>
      </p:grpSp>
      <p:grpSp>
        <p:nvGrpSpPr>
          <p:cNvPr id="61444" name="Group 9"/>
          <p:cNvGrpSpPr>
            <a:grpSpLocks/>
          </p:cNvGrpSpPr>
          <p:nvPr/>
        </p:nvGrpSpPr>
        <p:grpSpPr bwMode="auto">
          <a:xfrm>
            <a:off x="3525838" y="1457325"/>
            <a:ext cx="0" cy="3444875"/>
            <a:chOff x="0" y="0"/>
            <a:chExt cx="0" cy="2170"/>
          </a:xfrm>
        </p:grpSpPr>
        <p:sp>
          <p:nvSpPr>
            <p:cNvPr id="61449" name="Rectangle 10"/>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61450" name="Rectangle 11"/>
            <p:cNvSpPr>
              <a:spLocks noChangeArrowheads="1"/>
            </p:cNvSpPr>
            <p:nvPr/>
          </p:nvSpPr>
          <p:spPr bwMode="auto">
            <a:xfrm>
              <a:off x="0" y="0"/>
              <a:ext cx="0" cy="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t>  </a:t>
              </a:r>
              <a:r>
                <a:rPr lang="en-US" sz="19600"/>
                <a:t> </a:t>
              </a:r>
              <a:r>
                <a:rPr lang="en-US"/>
                <a:t>                          </a:t>
              </a:r>
            </a:p>
          </p:txBody>
        </p:sp>
      </p:grpSp>
      <p:sp>
        <p:nvSpPr>
          <p:cNvPr id="61445"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61446" name="Picture 12" descr="B08s02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790825"/>
            <a:ext cx="4040188" cy="3659188"/>
          </a:xfrm>
          <a:noFill/>
        </p:spPr>
      </p:pic>
      <p:pic>
        <p:nvPicPr>
          <p:cNvPr id="61447" name="Picture 8" descr="B08s066"/>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5025" y="2790825"/>
            <a:ext cx="4041775" cy="3659188"/>
          </a:xfrm>
          <a:noFill/>
        </p:spPr>
      </p:pic>
      <p:pic>
        <p:nvPicPr>
          <p:cNvPr id="15" name="Picture 2" descr="http://upload.wikimedia.org/wikipedia/commons/4/47/Anemi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800000">
            <a:off x="2555875" y="-26988"/>
            <a:ext cx="40322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1000" fill="hold"/>
                                        <p:tgtEl>
                                          <p:spTgt spid="15"/>
                                        </p:tgtEl>
                                      </p:cBhvr>
                                      <p:by x="50000" y="50000"/>
                                    </p:animScale>
                                  </p:childTnLst>
                                </p:cTn>
                              </p:par>
                              <p:par>
                                <p:cTn id="11" presetID="56" presetClass="path" presetSubtype="0" accel="50000" decel="50000" fill="hold" nodeType="withEffect">
                                  <p:stCondLst>
                                    <p:cond delay="0"/>
                                  </p:stCondLst>
                                  <p:childTnLst>
                                    <p:animMotion origin="layout" path="M 8.33333E-7 -1.3876E-6 L 0.37986 -0.34412 " pathEditMode="relative" rAng="0" ptsTypes="AA">
                                      <p:cBhvr>
                                        <p:cTn id="12" dur="1000" fill="hold"/>
                                        <p:tgtEl>
                                          <p:spTgt spid="15"/>
                                        </p:tgtEl>
                                        <p:attrNameLst>
                                          <p:attrName>ppt_x</p:attrName>
                                          <p:attrName>ppt_y</p:attrName>
                                        </p:attrNameLst>
                                      </p:cBhvr>
                                      <p:rCtr x="19000" y="-1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GB">
                <a:latin typeface="Calibri" charset="0"/>
              </a:rPr>
              <a:t>Explain the term anaemia</a:t>
            </a:r>
          </a:p>
        </p:txBody>
      </p:sp>
      <p:sp>
        <p:nvSpPr>
          <p:cNvPr id="39938" name="Rectangle 3"/>
          <p:cNvSpPr>
            <a:spLocks noGrp="1" noChangeArrowheads="1"/>
          </p:cNvSpPr>
          <p:nvPr>
            <p:ph idx="1"/>
          </p:nvPr>
        </p:nvSpPr>
        <p:spPr/>
        <p:txBody>
          <a:bodyPr>
            <a:normAutofit lnSpcReduction="10000"/>
          </a:bodyPr>
          <a:lstStyle/>
          <a:p>
            <a:pPr marL="609600" indent="-609600">
              <a:lnSpc>
                <a:spcPct val="120000"/>
              </a:lnSpc>
              <a:spcBef>
                <a:spcPts val="0"/>
              </a:spcBef>
              <a:buFont typeface="Arial"/>
              <a:buChar char="•"/>
              <a:defRPr/>
            </a:pPr>
            <a:r>
              <a:rPr lang="en-GB" dirty="0">
                <a:latin typeface="Calibri"/>
                <a:cs typeface="Calibri"/>
              </a:rPr>
              <a:t>A</a:t>
            </a:r>
            <a:r>
              <a:rPr lang="en-GB" dirty="0" smtClean="0">
                <a:latin typeface="Calibri"/>
                <a:cs typeface="Calibri"/>
              </a:rPr>
              <a:t> </a:t>
            </a:r>
            <a:r>
              <a:rPr lang="en-GB" dirty="0">
                <a:latin typeface="Calibri"/>
                <a:cs typeface="Calibri"/>
              </a:rPr>
              <a:t>reduction in the amount of </a:t>
            </a:r>
            <a:r>
              <a:rPr lang="en-GB" dirty="0">
                <a:solidFill>
                  <a:srgbClr val="FFB400"/>
                </a:solidFill>
                <a:latin typeface="Calibri"/>
                <a:cs typeface="Calibri"/>
              </a:rPr>
              <a:t>haemoglobin</a:t>
            </a:r>
            <a:r>
              <a:rPr lang="en-GB" dirty="0">
                <a:latin typeface="Calibri"/>
                <a:cs typeface="Calibri"/>
              </a:rPr>
              <a:t> in a given </a:t>
            </a:r>
            <a:r>
              <a:rPr lang="en-GB" dirty="0">
                <a:solidFill>
                  <a:srgbClr val="FFB400"/>
                </a:solidFill>
                <a:latin typeface="Calibri"/>
                <a:cs typeface="Calibri"/>
              </a:rPr>
              <a:t>volume</a:t>
            </a:r>
            <a:r>
              <a:rPr lang="en-GB" dirty="0">
                <a:latin typeface="Calibri"/>
                <a:cs typeface="Calibri"/>
              </a:rPr>
              <a:t> of blood below what would be expected in comparison with a healthy subject of the same age and gender</a:t>
            </a:r>
          </a:p>
          <a:p>
            <a:pPr marL="838200" lvl="1" indent="-609600">
              <a:lnSpc>
                <a:spcPct val="120000"/>
              </a:lnSpc>
              <a:spcBef>
                <a:spcPts val="0"/>
              </a:spcBef>
              <a:buFont typeface="Arial"/>
              <a:buChar char="•"/>
              <a:defRPr/>
            </a:pPr>
            <a:r>
              <a:rPr lang="en-GB" dirty="0" smtClean="0">
                <a:cs typeface="Calibri"/>
              </a:rPr>
              <a:t>Usually </a:t>
            </a:r>
            <a:r>
              <a:rPr lang="en-GB" dirty="0">
                <a:cs typeface="Calibri"/>
              </a:rPr>
              <a:t>due to a </a:t>
            </a:r>
            <a:r>
              <a:rPr lang="en-GB" dirty="0">
                <a:solidFill>
                  <a:srgbClr val="FFB400"/>
                </a:solidFill>
                <a:cs typeface="Calibri"/>
              </a:rPr>
              <a:t>reduction of the absolute amount of haemoglobin</a:t>
            </a:r>
            <a:r>
              <a:rPr lang="en-GB" dirty="0">
                <a:cs typeface="Calibri"/>
              </a:rPr>
              <a:t> in the blood </a:t>
            </a:r>
            <a:r>
              <a:rPr lang="en-GB" dirty="0" smtClean="0">
                <a:cs typeface="Calibri"/>
              </a:rPr>
              <a:t>stream</a:t>
            </a:r>
          </a:p>
          <a:p>
            <a:pPr marL="838200" lvl="1" indent="-609600">
              <a:lnSpc>
                <a:spcPct val="120000"/>
              </a:lnSpc>
              <a:spcBef>
                <a:spcPts val="0"/>
              </a:spcBef>
              <a:buFont typeface="Arial"/>
              <a:buChar char="•"/>
              <a:defRPr/>
            </a:pPr>
            <a:r>
              <a:rPr lang="en-GB" dirty="0" smtClean="0">
                <a:cs typeface="Calibri"/>
              </a:rPr>
              <a:t>Occasionally from </a:t>
            </a:r>
            <a:r>
              <a:rPr lang="en-GB" dirty="0">
                <a:cs typeface="Calibri"/>
              </a:rPr>
              <a:t>an </a:t>
            </a:r>
            <a:r>
              <a:rPr lang="en-GB" dirty="0">
                <a:solidFill>
                  <a:srgbClr val="FFB400"/>
                </a:solidFill>
                <a:cs typeface="Calibri"/>
              </a:rPr>
              <a:t>increase in the volume of </a:t>
            </a:r>
            <a:r>
              <a:rPr lang="en-GB" dirty="0" smtClean="0">
                <a:solidFill>
                  <a:srgbClr val="FFB400"/>
                </a:solidFill>
                <a:cs typeface="Calibri"/>
              </a:rPr>
              <a:t>plasma</a:t>
            </a:r>
            <a:endParaRPr lang="en-GB" dirty="0">
              <a:solidFill>
                <a:srgbClr val="FFB400"/>
              </a:solidFill>
              <a:cs typeface="Calibri"/>
            </a:endParaRPr>
          </a:p>
          <a:p>
            <a:pPr marL="1219200" lvl="2" indent="-609600">
              <a:lnSpc>
                <a:spcPct val="120000"/>
              </a:lnSpc>
              <a:spcBef>
                <a:spcPts val="0"/>
              </a:spcBef>
              <a:buFont typeface="Arial"/>
              <a:buChar char="•"/>
              <a:defRPr/>
            </a:pPr>
            <a:r>
              <a:rPr lang="en-GB" dirty="0">
                <a:cs typeface="Calibri"/>
              </a:rPr>
              <a:t>In a healthy person, anaemia </a:t>
            </a:r>
            <a:r>
              <a:rPr lang="en-GB" dirty="0" smtClean="0">
                <a:cs typeface="Calibri"/>
              </a:rPr>
              <a:t>cannot </a:t>
            </a:r>
            <a:r>
              <a:rPr lang="en-GB" dirty="0">
                <a:cs typeface="Calibri"/>
              </a:rPr>
              <a:t>persist </a:t>
            </a:r>
            <a:r>
              <a:rPr lang="en-GB" dirty="0" smtClean="0">
                <a:cs typeface="Calibri"/>
              </a:rPr>
              <a:t>as excess </a:t>
            </a:r>
            <a:r>
              <a:rPr lang="en-GB" dirty="0">
                <a:cs typeface="Calibri"/>
              </a:rPr>
              <a:t>fluid </a:t>
            </a:r>
            <a:r>
              <a:rPr lang="en-GB" dirty="0" smtClean="0">
                <a:cs typeface="Calibri"/>
              </a:rPr>
              <a:t>is excreted</a:t>
            </a:r>
            <a:endParaRPr lang="en-GB" dirty="0">
              <a:cs typeface="Calibri"/>
            </a:endParaRPr>
          </a:p>
          <a:p>
            <a:pPr marL="838200" lvl="1" indent="-609600">
              <a:lnSpc>
                <a:spcPct val="120000"/>
              </a:lnSpc>
              <a:spcBef>
                <a:spcPts val="0"/>
              </a:spcBef>
              <a:buFont typeface="Arial"/>
              <a:buChar char="•"/>
              <a:defRPr/>
            </a:pPr>
            <a:endParaRPr lang="en-GB" dirty="0">
              <a:cs typeface="Calibri"/>
            </a:endParaRPr>
          </a:p>
          <a:p>
            <a:pPr marL="609600" indent="-609600">
              <a:lnSpc>
                <a:spcPct val="120000"/>
              </a:lnSpc>
              <a:spcBef>
                <a:spcPts val="0"/>
              </a:spcBef>
              <a:buFont typeface="Arial"/>
              <a:buChar char="•"/>
              <a:defRPr/>
            </a:pPr>
            <a:r>
              <a:rPr lang="en-GB" dirty="0" smtClean="0">
                <a:latin typeface="Calibri"/>
                <a:cs typeface="Calibri"/>
              </a:rPr>
              <a:t>The </a:t>
            </a:r>
            <a:r>
              <a:rPr lang="en-GB" dirty="0">
                <a:solidFill>
                  <a:srgbClr val="FFB400"/>
                </a:solidFill>
                <a:latin typeface="Calibri"/>
                <a:cs typeface="Calibri"/>
              </a:rPr>
              <a:t>RBC</a:t>
            </a:r>
            <a:r>
              <a:rPr lang="en-GB" dirty="0">
                <a:latin typeface="Calibri"/>
                <a:cs typeface="Calibri"/>
              </a:rPr>
              <a:t> and the </a:t>
            </a:r>
            <a:r>
              <a:rPr lang="en-GB" dirty="0">
                <a:solidFill>
                  <a:srgbClr val="FFB400"/>
                </a:solidFill>
                <a:latin typeface="Calibri"/>
                <a:cs typeface="Calibri"/>
              </a:rPr>
              <a:t>PCV/</a:t>
            </a:r>
            <a:r>
              <a:rPr lang="en-GB" dirty="0" err="1">
                <a:solidFill>
                  <a:srgbClr val="FFB400"/>
                </a:solidFill>
                <a:latin typeface="Calibri"/>
                <a:cs typeface="Calibri"/>
              </a:rPr>
              <a:t>Hct</a:t>
            </a:r>
            <a:r>
              <a:rPr lang="en-GB" dirty="0">
                <a:solidFill>
                  <a:srgbClr val="FFB400"/>
                </a:solidFill>
                <a:latin typeface="Calibri"/>
                <a:cs typeface="Calibri"/>
              </a:rPr>
              <a:t> </a:t>
            </a:r>
            <a:r>
              <a:rPr lang="en-GB" dirty="0">
                <a:latin typeface="Calibri"/>
                <a:cs typeface="Calibri"/>
              </a:rPr>
              <a:t>are usually also </a:t>
            </a:r>
            <a:r>
              <a:rPr lang="en-GB" dirty="0" smtClean="0">
                <a:latin typeface="Calibri"/>
                <a:cs typeface="Calibri"/>
              </a:rPr>
              <a:t>reduced</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normAutofit fontScale="90000"/>
          </a:bodyPr>
          <a:lstStyle/>
          <a:p>
            <a:pPr>
              <a:defRPr/>
            </a:pPr>
            <a:r>
              <a:rPr lang="en-GB" dirty="0">
                <a:latin typeface="Calibri" charset="0"/>
              </a:rPr>
              <a:t>Describe the mechanisms underlying the development of anaemia</a:t>
            </a:r>
          </a:p>
        </p:txBody>
      </p:sp>
      <p:sp>
        <p:nvSpPr>
          <p:cNvPr id="3" name="Content Placeholder 2"/>
          <p:cNvSpPr>
            <a:spLocks noGrp="1"/>
          </p:cNvSpPr>
          <p:nvPr>
            <p:ph idx="1"/>
          </p:nvPr>
        </p:nvSpPr>
        <p:spPr/>
        <p:txBody>
          <a:bodyPr>
            <a:normAutofit fontScale="92500"/>
          </a:bodyPr>
          <a:lstStyle/>
          <a:p>
            <a:pPr marL="457200" indent="-457200">
              <a:buFont typeface="+mj-lt"/>
              <a:buAutoNum type="arabicPeriod"/>
              <a:defRPr/>
            </a:pPr>
            <a:r>
              <a:rPr lang="en-GB" dirty="0" smtClean="0"/>
              <a:t>Reduced </a:t>
            </a:r>
            <a:r>
              <a:rPr lang="en-GB" dirty="0">
                <a:solidFill>
                  <a:srgbClr val="FFB400"/>
                </a:solidFill>
              </a:rPr>
              <a:t>production</a:t>
            </a:r>
            <a:r>
              <a:rPr lang="en-GB" dirty="0"/>
              <a:t> of red </a:t>
            </a:r>
            <a:r>
              <a:rPr lang="en-GB" dirty="0" smtClean="0"/>
              <a:t>cells</a:t>
            </a:r>
            <a:endParaRPr lang="en-GB" dirty="0"/>
          </a:p>
          <a:p>
            <a:pPr marL="457200" indent="-457200">
              <a:buFont typeface="+mj-lt"/>
              <a:buAutoNum type="arabicPeriod"/>
              <a:defRPr/>
            </a:pPr>
            <a:r>
              <a:rPr lang="en-GB" dirty="0" smtClean="0"/>
              <a:t>Reduced </a:t>
            </a:r>
            <a:r>
              <a:rPr lang="en-GB" dirty="0">
                <a:solidFill>
                  <a:srgbClr val="FFB400"/>
                </a:solidFill>
              </a:rPr>
              <a:t>survival</a:t>
            </a:r>
            <a:r>
              <a:rPr lang="en-GB" dirty="0"/>
              <a:t> of red cells </a:t>
            </a:r>
            <a:r>
              <a:rPr lang="en-GB" dirty="0" smtClean="0"/>
              <a:t>(haemolysis</a:t>
            </a:r>
            <a:r>
              <a:rPr lang="en-GB" dirty="0"/>
              <a:t>)</a:t>
            </a:r>
          </a:p>
          <a:p>
            <a:pPr marL="457200" indent="-457200">
              <a:buFont typeface="+mj-lt"/>
              <a:buAutoNum type="arabicPeriod"/>
              <a:defRPr/>
            </a:pPr>
            <a:r>
              <a:rPr lang="en-GB" dirty="0"/>
              <a:t>Increased </a:t>
            </a:r>
            <a:r>
              <a:rPr lang="en-GB" dirty="0">
                <a:solidFill>
                  <a:srgbClr val="FFB400"/>
                </a:solidFill>
              </a:rPr>
              <a:t>pooling</a:t>
            </a:r>
            <a:r>
              <a:rPr lang="en-GB" dirty="0"/>
              <a:t> </a:t>
            </a:r>
            <a:r>
              <a:rPr lang="en-GB" dirty="0" smtClean="0"/>
              <a:t>of </a:t>
            </a:r>
            <a:r>
              <a:rPr lang="en-GB" dirty="0"/>
              <a:t>red cells in an enlarged spleen</a:t>
            </a:r>
          </a:p>
          <a:p>
            <a:pPr marL="457200" indent="-457200">
              <a:buFont typeface="+mj-lt"/>
              <a:buAutoNum type="arabicPeriod"/>
              <a:defRPr/>
            </a:pPr>
            <a:r>
              <a:rPr lang="en-GB" dirty="0" smtClean="0"/>
              <a:t>Increased</a:t>
            </a:r>
            <a:r>
              <a:rPr lang="en-GB" dirty="0" smtClean="0">
                <a:solidFill>
                  <a:srgbClr val="FFB400"/>
                </a:solidFill>
              </a:rPr>
              <a:t> loss</a:t>
            </a:r>
            <a:r>
              <a:rPr lang="en-GB" dirty="0" smtClean="0"/>
              <a:t> of blood from the body</a:t>
            </a:r>
          </a:p>
          <a:p>
            <a:pPr marL="457200" indent="-457200">
              <a:buFont typeface="+mj-lt"/>
              <a:buAutoNum type="arabicPeriod"/>
              <a:defRPr/>
            </a:pPr>
            <a:r>
              <a:rPr lang="en-GB" dirty="0" smtClean="0">
                <a:solidFill>
                  <a:srgbClr val="FFB400"/>
                </a:solidFill>
              </a:rPr>
              <a:t>Dilution</a:t>
            </a:r>
            <a:r>
              <a:rPr lang="en-GB" dirty="0" smtClean="0"/>
              <a:t> from increased plasma volume (transient)</a:t>
            </a:r>
          </a:p>
          <a:p>
            <a:pPr marL="0" indent="0">
              <a:defRPr/>
            </a:pPr>
            <a:endParaRPr lang="en-GB" dirty="0"/>
          </a:p>
          <a:p>
            <a:pPr marL="457200" indent="-457200">
              <a:buFont typeface="Arial"/>
              <a:buChar char="•"/>
              <a:defRPr/>
            </a:pPr>
            <a:r>
              <a:rPr lang="en-GB" dirty="0" smtClean="0">
                <a:latin typeface="Calibri" charset="0"/>
                <a:cs typeface="Calibri" charset="0"/>
              </a:rPr>
              <a:t>Try to distinguish the </a:t>
            </a:r>
            <a:r>
              <a:rPr lang="en-GB" dirty="0" smtClean="0">
                <a:solidFill>
                  <a:srgbClr val="FFB400"/>
                </a:solidFill>
                <a:latin typeface="Calibri" charset="0"/>
                <a:cs typeface="Calibri" charset="0"/>
              </a:rPr>
              <a:t>mechanism</a:t>
            </a:r>
            <a:r>
              <a:rPr lang="en-GB" dirty="0" smtClean="0">
                <a:latin typeface="Calibri" charset="0"/>
                <a:cs typeface="Calibri" charset="0"/>
              </a:rPr>
              <a:t> of anaemia from the </a:t>
            </a:r>
            <a:r>
              <a:rPr lang="en-GB" dirty="0" smtClean="0">
                <a:solidFill>
                  <a:schemeClr val="accent4"/>
                </a:solidFill>
                <a:latin typeface="Calibri" charset="0"/>
                <a:cs typeface="Calibri" charset="0"/>
              </a:rPr>
              <a:t>cause</a:t>
            </a:r>
          </a:p>
          <a:p>
            <a:pPr marL="457200" indent="-457200">
              <a:buFont typeface="Arial"/>
              <a:buChar char="•"/>
              <a:defRPr/>
            </a:pPr>
            <a:r>
              <a:rPr lang="en-GB" dirty="0" smtClean="0">
                <a:latin typeface="Calibri" charset="0"/>
                <a:cs typeface="Calibri" charset="0"/>
              </a:rPr>
              <a:t>Sometimes neither the </a:t>
            </a:r>
            <a:r>
              <a:rPr lang="en-GB" dirty="0" smtClean="0">
                <a:solidFill>
                  <a:srgbClr val="FFB400"/>
                </a:solidFill>
                <a:latin typeface="Calibri" charset="0"/>
                <a:cs typeface="Calibri" charset="0"/>
              </a:rPr>
              <a:t>mechanism</a:t>
            </a:r>
            <a:r>
              <a:rPr lang="en-GB" dirty="0" smtClean="0">
                <a:latin typeface="Calibri" charset="0"/>
                <a:cs typeface="Calibri" charset="0"/>
              </a:rPr>
              <a:t> of the anaemia or a </a:t>
            </a:r>
            <a:r>
              <a:rPr lang="en-GB" dirty="0" smtClean="0">
                <a:solidFill>
                  <a:srgbClr val="FFB400"/>
                </a:solidFill>
                <a:latin typeface="Calibri" charset="0"/>
                <a:cs typeface="Calibri" charset="0"/>
              </a:rPr>
              <a:t>specific</a:t>
            </a:r>
            <a:r>
              <a:rPr lang="en-GB" dirty="0" smtClean="0">
                <a:latin typeface="Calibri" charset="0"/>
                <a:cs typeface="Calibri" charset="0"/>
              </a:rPr>
              <a:t> cause is immediately apparent </a:t>
            </a:r>
          </a:p>
          <a:p>
            <a:pPr marL="457200" indent="-457200">
              <a:buFont typeface="Arial"/>
              <a:buChar char="•"/>
              <a:defRPr/>
            </a:pPr>
            <a:r>
              <a:rPr lang="en-GB" dirty="0" smtClean="0">
                <a:latin typeface="Calibri" charset="0"/>
                <a:cs typeface="Calibri" charset="0"/>
              </a:rPr>
              <a:t>Classification on the basis of </a:t>
            </a:r>
            <a:r>
              <a:rPr lang="en-GB" dirty="0" smtClean="0">
                <a:solidFill>
                  <a:srgbClr val="FFB400"/>
                </a:solidFill>
                <a:latin typeface="Calibri" charset="0"/>
                <a:cs typeface="Calibri" charset="0"/>
              </a:rPr>
              <a:t>cell size </a:t>
            </a:r>
            <a:r>
              <a:rPr lang="en-GB" dirty="0" smtClean="0">
                <a:latin typeface="Calibri" charset="0"/>
                <a:cs typeface="Calibri" charset="0"/>
              </a:rPr>
              <a:t>can help to suggest specific causes</a:t>
            </a:r>
          </a:p>
          <a:p>
            <a:pPr marL="457200" indent="-457200">
              <a:buFont typeface="Arial"/>
              <a:buChar char="•"/>
              <a:defRPr/>
            </a:pPr>
            <a:endParaRPr lang="en-GB" dirty="0" smtClean="0">
              <a:latin typeface="Calibri" charset="0"/>
              <a:cs typeface="Calibri" charset="0"/>
            </a:endParaRPr>
          </a:p>
          <a:p>
            <a:pPr marL="457200" indent="-457200">
              <a:buFont typeface="Arial"/>
              <a:buChar cha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GB">
                <a:latin typeface="Calibri" charset="0"/>
              </a:rPr>
              <a:t>Adult stem cells and progenitors</a:t>
            </a:r>
          </a:p>
        </p:txBody>
      </p:sp>
      <p:graphicFrame>
        <p:nvGraphicFramePr>
          <p:cNvPr id="4" name="Content Placeholder 3"/>
          <p:cNvGraphicFramePr>
            <a:graphicFrameLocks noGrp="1"/>
          </p:cNvGraphicFramePr>
          <p:nvPr>
            <p:ph idx="1"/>
          </p:nvPr>
        </p:nvGraphicFramePr>
        <p:xfrm>
          <a:off x="838200" y="1340768"/>
          <a:ext cx="7543800" cy="2123440"/>
        </p:xfrm>
        <a:graphic>
          <a:graphicData uri="http://schemas.openxmlformats.org/drawingml/2006/table">
            <a:tbl>
              <a:tblPr firstRow="1" firstCol="1" bandRow="1">
                <a:tableStyleId>{08FB837D-C827-4EFA-A057-4D05807E0F7C}</a:tableStyleId>
              </a:tblPr>
              <a:tblGrid>
                <a:gridCol w="2514600"/>
                <a:gridCol w="2514600"/>
                <a:gridCol w="2514600"/>
              </a:tblGrid>
              <a:tr h="370840">
                <a:tc>
                  <a:txBody>
                    <a:bodyPr/>
                    <a:lstStyle/>
                    <a:p>
                      <a:endParaRPr lang="en-GB" dirty="0"/>
                    </a:p>
                  </a:txBody>
                  <a:tcPr/>
                </a:tc>
                <a:tc>
                  <a:txBody>
                    <a:bodyPr/>
                    <a:lstStyle/>
                    <a:p>
                      <a:r>
                        <a:rPr lang="en-GB" dirty="0" smtClean="0"/>
                        <a:t>Stem cell</a:t>
                      </a:r>
                      <a:endParaRPr lang="en-GB" dirty="0"/>
                    </a:p>
                  </a:txBody>
                  <a:tcPr/>
                </a:tc>
                <a:tc>
                  <a:txBody>
                    <a:bodyPr/>
                    <a:lstStyle/>
                    <a:p>
                      <a:r>
                        <a:rPr lang="en-GB" dirty="0" smtClean="0"/>
                        <a:t>Progenitor Cell</a:t>
                      </a:r>
                      <a:endParaRPr lang="en-GB" dirty="0"/>
                    </a:p>
                  </a:txBody>
                  <a:tcPr/>
                </a:tc>
              </a:tr>
              <a:tr h="370840">
                <a:tc>
                  <a:txBody>
                    <a:bodyPr/>
                    <a:lstStyle/>
                    <a:p>
                      <a:r>
                        <a:rPr lang="en-GB" dirty="0" smtClean="0"/>
                        <a:t>Self-renewal</a:t>
                      </a:r>
                      <a:endParaRPr lang="en-GB" dirty="0"/>
                    </a:p>
                  </a:txBody>
                  <a:tcPr/>
                </a:tc>
                <a:tc>
                  <a:txBody>
                    <a:bodyPr/>
                    <a:lstStyle/>
                    <a:p>
                      <a:r>
                        <a:rPr lang="en-GB" dirty="0" smtClean="0"/>
                        <a:t>Unlimited</a:t>
                      </a:r>
                      <a:endParaRPr lang="en-GB" dirty="0"/>
                    </a:p>
                  </a:txBody>
                  <a:tcPr/>
                </a:tc>
                <a:tc>
                  <a:txBody>
                    <a:bodyPr/>
                    <a:lstStyle/>
                    <a:p>
                      <a:r>
                        <a:rPr lang="en-GB" dirty="0" smtClean="0"/>
                        <a:t>Limited</a:t>
                      </a:r>
                      <a:endParaRPr lang="en-GB" dirty="0"/>
                    </a:p>
                  </a:txBody>
                  <a:tcPr/>
                </a:tc>
              </a:tr>
              <a:tr h="370840">
                <a:tc>
                  <a:txBody>
                    <a:bodyPr/>
                    <a:lstStyle/>
                    <a:p>
                      <a:r>
                        <a:rPr lang="en-GB" dirty="0" smtClean="0"/>
                        <a:t>Potential</a:t>
                      </a:r>
                      <a:endParaRPr lang="en-GB" dirty="0"/>
                    </a:p>
                  </a:txBody>
                  <a:tcPr/>
                </a:tc>
                <a:tc>
                  <a:txBody>
                    <a:bodyPr/>
                    <a:lstStyle/>
                    <a:p>
                      <a:r>
                        <a:rPr lang="en-GB" dirty="0" smtClean="0"/>
                        <a:t>Multi-potent</a:t>
                      </a:r>
                      <a:endParaRPr lang="en-GB" dirty="0"/>
                    </a:p>
                  </a:txBody>
                  <a:tcPr/>
                </a:tc>
                <a:tc>
                  <a:txBody>
                    <a:bodyPr/>
                    <a:lstStyle/>
                    <a:p>
                      <a:r>
                        <a:rPr lang="en-GB" dirty="0" err="1" smtClean="0"/>
                        <a:t>Oligo</a:t>
                      </a:r>
                      <a:r>
                        <a:rPr lang="en-GB" dirty="0" smtClean="0"/>
                        <a:t>- or </a:t>
                      </a:r>
                      <a:r>
                        <a:rPr lang="en-GB" dirty="0" err="1" smtClean="0"/>
                        <a:t>uni</a:t>
                      </a:r>
                      <a:r>
                        <a:rPr lang="en-GB" dirty="0" smtClean="0"/>
                        <a:t>-potent</a:t>
                      </a:r>
                      <a:endParaRPr lang="en-GB" dirty="0"/>
                    </a:p>
                  </a:txBody>
                  <a:tcPr/>
                </a:tc>
              </a:tr>
              <a:tr h="370840">
                <a:tc>
                  <a:txBody>
                    <a:bodyPr/>
                    <a:lstStyle/>
                    <a:p>
                      <a:r>
                        <a:rPr lang="en-GB" dirty="0" smtClean="0"/>
                        <a:t>Self renewal</a:t>
                      </a:r>
                      <a:endParaRPr lang="en-GB" dirty="0"/>
                    </a:p>
                  </a:txBody>
                  <a:tcPr/>
                </a:tc>
                <a:tc>
                  <a:txBody>
                    <a:bodyPr/>
                    <a:lstStyle/>
                    <a:p>
                      <a:r>
                        <a:rPr lang="en-GB" dirty="0" smtClean="0"/>
                        <a:t>Yes</a:t>
                      </a:r>
                      <a:endParaRPr lang="en-GB" dirty="0"/>
                    </a:p>
                  </a:txBody>
                  <a:tcPr/>
                </a:tc>
                <a:tc>
                  <a:txBody>
                    <a:bodyPr/>
                    <a:lstStyle/>
                    <a:p>
                      <a:r>
                        <a:rPr lang="en-GB" dirty="0" smtClean="0"/>
                        <a:t>No</a:t>
                      </a:r>
                      <a:endParaRPr lang="en-GB" dirty="0"/>
                    </a:p>
                  </a:txBody>
                  <a:tcPr/>
                </a:tc>
              </a:tr>
              <a:tr h="370840">
                <a:tc>
                  <a:txBody>
                    <a:bodyPr/>
                    <a:lstStyle/>
                    <a:p>
                      <a:r>
                        <a:rPr lang="en-GB" dirty="0" smtClean="0"/>
                        <a:t>Maximum population</a:t>
                      </a:r>
                      <a:r>
                        <a:rPr lang="en-GB" baseline="0" dirty="0" smtClean="0"/>
                        <a:t> </a:t>
                      </a:r>
                      <a:endParaRPr lang="en-GB" dirty="0"/>
                    </a:p>
                  </a:txBody>
                  <a:tcPr/>
                </a:tc>
                <a:tc>
                  <a:txBody>
                    <a:bodyPr/>
                    <a:lstStyle/>
                    <a:p>
                      <a:r>
                        <a:rPr lang="en-GB" dirty="0" smtClean="0"/>
                        <a:t>Required before</a:t>
                      </a:r>
                      <a:r>
                        <a:rPr lang="en-GB" baseline="0" dirty="0" smtClean="0"/>
                        <a:t> division</a:t>
                      </a:r>
                      <a:endParaRPr lang="en-GB" dirty="0"/>
                    </a:p>
                  </a:txBody>
                  <a:tcPr/>
                </a:tc>
                <a:tc>
                  <a:txBody>
                    <a:bodyPr/>
                    <a:lstStyle/>
                    <a:p>
                      <a:r>
                        <a:rPr lang="en-GB" dirty="0" smtClean="0"/>
                        <a:t>Division</a:t>
                      </a:r>
                      <a:r>
                        <a:rPr lang="en-GB" baseline="0" dirty="0" smtClean="0"/>
                        <a:t> population </a:t>
                      </a:r>
                      <a:r>
                        <a:rPr lang="en-GB" baseline="0" dirty="0" err="1" smtClean="0"/>
                        <a:t>independt</a:t>
                      </a:r>
                      <a:endParaRPr lang="en-GB" dirty="0"/>
                    </a:p>
                  </a:txBody>
                  <a:tcPr/>
                </a:tc>
              </a:tr>
            </a:tbl>
          </a:graphicData>
        </a:graphic>
      </p:graphicFrame>
      <p:sp>
        <p:nvSpPr>
          <p:cNvPr id="3" name="Rectangle 2"/>
          <p:cNvSpPr/>
          <p:nvPr/>
        </p:nvSpPr>
        <p:spPr>
          <a:xfrm>
            <a:off x="34925" y="4221163"/>
            <a:ext cx="4572000" cy="1785937"/>
          </a:xfrm>
          <a:prstGeom prst="rect">
            <a:avLst/>
          </a:prstGeom>
        </p:spPr>
        <p:txBody>
          <a:bodyPr>
            <a:spAutoFit/>
          </a:bodyPr>
          <a:lstStyle/>
          <a:p>
            <a:pPr>
              <a:spcBef>
                <a:spcPct val="50000"/>
              </a:spcBef>
              <a:defRPr/>
            </a:pPr>
            <a:r>
              <a:rPr lang="pl-PL" sz="2000" b="1" dirty="0">
                <a:solidFill>
                  <a:schemeClr val="accent4"/>
                </a:solidFill>
                <a:latin typeface="Calibri"/>
                <a:cs typeface="Calibri"/>
              </a:rPr>
              <a:t>Hierarchy </a:t>
            </a:r>
            <a:endParaRPr lang="pl-PL" sz="2000" dirty="0">
              <a:solidFill>
                <a:schemeClr val="accent4"/>
              </a:solidFill>
              <a:latin typeface="Calibri"/>
              <a:cs typeface="Calibri"/>
            </a:endParaRPr>
          </a:p>
          <a:p>
            <a:pPr>
              <a:spcBef>
                <a:spcPct val="50000"/>
              </a:spcBef>
              <a:buFontTx/>
              <a:buChar char="•"/>
              <a:defRPr/>
            </a:pPr>
            <a:r>
              <a:rPr lang="pl-PL" sz="2000" dirty="0" err="1">
                <a:latin typeface="Calibri"/>
                <a:cs typeface="Calibri"/>
              </a:rPr>
              <a:t>Toti-potent</a:t>
            </a:r>
            <a:r>
              <a:rPr lang="pl-PL" sz="2000" dirty="0">
                <a:latin typeface="Calibri"/>
                <a:cs typeface="Calibri"/>
              </a:rPr>
              <a:t> (</a:t>
            </a:r>
            <a:r>
              <a:rPr lang="pl-PL" sz="2000" dirty="0" err="1">
                <a:latin typeface="Calibri"/>
                <a:cs typeface="Calibri"/>
              </a:rPr>
              <a:t>fertilised</a:t>
            </a:r>
            <a:r>
              <a:rPr lang="pl-PL" sz="2000" dirty="0">
                <a:latin typeface="Calibri"/>
                <a:cs typeface="Calibri"/>
              </a:rPr>
              <a:t> </a:t>
            </a:r>
            <a:r>
              <a:rPr lang="pl-PL" sz="2000" dirty="0" err="1">
                <a:latin typeface="Calibri"/>
                <a:cs typeface="Calibri"/>
              </a:rPr>
              <a:t>egg</a:t>
            </a:r>
            <a:r>
              <a:rPr lang="pl-PL" sz="2000" dirty="0">
                <a:latin typeface="Calibri"/>
                <a:cs typeface="Calibri"/>
              </a:rPr>
              <a:t>) </a:t>
            </a:r>
          </a:p>
          <a:p>
            <a:pPr>
              <a:spcBef>
                <a:spcPct val="50000"/>
              </a:spcBef>
              <a:buFontTx/>
              <a:buChar char="•"/>
              <a:defRPr/>
            </a:pPr>
            <a:r>
              <a:rPr lang="pl-PL" sz="2000" dirty="0" err="1">
                <a:latin typeface="Calibri"/>
                <a:cs typeface="Calibri"/>
              </a:rPr>
              <a:t>Pluri-potent</a:t>
            </a:r>
            <a:r>
              <a:rPr lang="pl-PL" sz="2000" dirty="0">
                <a:latin typeface="Calibri"/>
                <a:cs typeface="Calibri"/>
              </a:rPr>
              <a:t> (</a:t>
            </a:r>
            <a:r>
              <a:rPr lang="pl-PL" sz="2000" dirty="0" err="1">
                <a:latin typeface="Calibri"/>
                <a:cs typeface="Calibri"/>
              </a:rPr>
              <a:t>embryonic</a:t>
            </a:r>
            <a:r>
              <a:rPr lang="pl-PL" sz="2000" dirty="0">
                <a:latin typeface="Calibri"/>
                <a:cs typeface="Calibri"/>
              </a:rPr>
              <a:t> </a:t>
            </a:r>
            <a:r>
              <a:rPr lang="pl-PL" sz="2000" dirty="0" err="1">
                <a:latin typeface="Calibri"/>
                <a:cs typeface="Calibri"/>
              </a:rPr>
              <a:t>cell</a:t>
            </a:r>
            <a:r>
              <a:rPr lang="pl-PL" sz="2000" dirty="0">
                <a:latin typeface="Calibri"/>
                <a:cs typeface="Calibri"/>
              </a:rPr>
              <a:t>) </a:t>
            </a:r>
          </a:p>
          <a:p>
            <a:pPr>
              <a:spcBef>
                <a:spcPct val="50000"/>
              </a:spcBef>
              <a:buFontTx/>
              <a:buChar char="•"/>
              <a:defRPr/>
            </a:pPr>
            <a:r>
              <a:rPr lang="pl-PL" sz="2000" dirty="0">
                <a:latin typeface="Calibri"/>
                <a:cs typeface="Calibri"/>
              </a:rPr>
              <a:t>Multi-</a:t>
            </a:r>
            <a:r>
              <a:rPr lang="pl-PL" sz="2000" dirty="0" err="1">
                <a:latin typeface="Calibri"/>
                <a:cs typeface="Calibri"/>
              </a:rPr>
              <a:t>potent</a:t>
            </a:r>
            <a:r>
              <a:rPr lang="pl-PL" sz="2000" dirty="0">
                <a:latin typeface="Calibri"/>
                <a:cs typeface="Calibri"/>
              </a:rPr>
              <a:t> (</a:t>
            </a:r>
            <a:r>
              <a:rPr lang="pl-PL" sz="2000" dirty="0" err="1">
                <a:latin typeface="Calibri"/>
                <a:cs typeface="Calibri"/>
              </a:rPr>
              <a:t>haematopoietic</a:t>
            </a:r>
            <a:r>
              <a:rPr lang="pl-PL" sz="2000" dirty="0">
                <a:latin typeface="Calibri"/>
                <a:cs typeface="Calibri"/>
              </a:rPr>
              <a:t>)</a:t>
            </a:r>
          </a:p>
        </p:txBody>
      </p:sp>
      <p:pic>
        <p:nvPicPr>
          <p:cNvPr id="10244" name="Picture 4" descr="ws_BE4E.tmp"/>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0763" y="3500438"/>
            <a:ext cx="558323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fontScale="90000"/>
          </a:bodyPr>
          <a:lstStyle/>
          <a:p>
            <a:pPr>
              <a:defRPr/>
            </a:pPr>
            <a:r>
              <a:rPr lang="en-GB" dirty="0" smtClean="0">
                <a:latin typeface="Calibri" charset="0"/>
              </a:rPr>
              <a:t>Describe the classification of anaemia on the basis of red cell size</a:t>
            </a:r>
            <a:endParaRPr lang="en-GB" dirty="0">
              <a:latin typeface="Calibri" charset="0"/>
            </a:endParaRPr>
          </a:p>
        </p:txBody>
      </p:sp>
      <p:sp>
        <p:nvSpPr>
          <p:cNvPr id="66562" name="Rectangle 3"/>
          <p:cNvSpPr>
            <a:spLocks noGrp="1" noChangeArrowheads="1"/>
          </p:cNvSpPr>
          <p:nvPr>
            <p:ph idx="1"/>
          </p:nvPr>
        </p:nvSpPr>
        <p:spPr/>
        <p:txBody>
          <a:bodyPr/>
          <a:lstStyle/>
          <a:p>
            <a:pPr marL="0" indent="0" eaLnBrk="1" hangingPunct="1"/>
            <a:r>
              <a:rPr lang="en-GB">
                <a:solidFill>
                  <a:srgbClr val="FFB400"/>
                </a:solidFill>
                <a:latin typeface="Calibri" charset="0"/>
                <a:cs typeface="Calibri" charset="0"/>
              </a:rPr>
              <a:t>Microcytic</a:t>
            </a:r>
            <a:r>
              <a:rPr lang="en-GB">
                <a:latin typeface="Calibri" charset="0"/>
                <a:cs typeface="Calibri" charset="0"/>
              </a:rPr>
              <a:t> (usually also hypochromic)</a:t>
            </a:r>
          </a:p>
          <a:p>
            <a:pPr marL="0" indent="0" eaLnBrk="1" hangingPunct="1"/>
            <a:r>
              <a:rPr lang="en-GB">
                <a:solidFill>
                  <a:srgbClr val="FFB400"/>
                </a:solidFill>
                <a:latin typeface="Calibri" charset="0"/>
                <a:cs typeface="Calibri" charset="0"/>
              </a:rPr>
              <a:t>Normocytic</a:t>
            </a:r>
            <a:r>
              <a:rPr lang="en-GB">
                <a:latin typeface="Calibri" charset="0"/>
                <a:cs typeface="Calibri" charset="0"/>
              </a:rPr>
              <a:t> (usually also normochromic)</a:t>
            </a:r>
          </a:p>
          <a:p>
            <a:pPr marL="0" indent="0" eaLnBrk="1" hangingPunct="1"/>
            <a:r>
              <a:rPr lang="en-GB">
                <a:solidFill>
                  <a:srgbClr val="FFB400"/>
                </a:solidFill>
                <a:latin typeface="Calibri" charset="0"/>
                <a:cs typeface="Calibri" charset="0"/>
              </a:rPr>
              <a:t>Macrocytic</a:t>
            </a:r>
            <a:r>
              <a:rPr lang="en-GB">
                <a:latin typeface="Calibri" charset="0"/>
                <a:cs typeface="Calibri" charset="0"/>
              </a:rPr>
              <a:t> (usually also normochromic)</a:t>
            </a:r>
          </a:p>
        </p:txBody>
      </p:sp>
      <p:graphicFrame>
        <p:nvGraphicFramePr>
          <p:cNvPr id="5" name="Diagram 4"/>
          <p:cNvGraphicFramePr/>
          <p:nvPr/>
        </p:nvGraphicFramePr>
        <p:xfrm>
          <a:off x="899592" y="3717032"/>
          <a:ext cx="7344816" cy="277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1" nodeType="withEffect">
                                  <p:stCondLst>
                                    <p:cond delay="0"/>
                                  </p:stCondLst>
                                  <p:childTnLst>
                                    <p:animMotion origin="layout" path="M -2.77778E-6 -1.86864E-6 L -0.25451 -0.41559 " pathEditMode="relative" rAng="0" ptsTypes="AA">
                                      <p:cBhvr>
                                        <p:cTn id="10" dur="1000" fill="hold"/>
                                        <p:tgtEl>
                                          <p:spTgt spid="5"/>
                                        </p:tgtEl>
                                        <p:attrNameLst>
                                          <p:attrName>ppt_x</p:attrName>
                                          <p:attrName>ppt_y</p:attrName>
                                        </p:attrNameLst>
                                      </p:cBhvr>
                                      <p:rCtr x="-12700" y="-208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2" nodeType="clickEffect">
                                  <p:stCondLst>
                                    <p:cond delay="0"/>
                                  </p:stCondLst>
                                  <p:childTnLst>
                                    <p:animScale>
                                      <p:cBhvr>
                                        <p:cTn id="14"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latin typeface="Calibri" charset="0"/>
              </a:rPr>
              <a:t>List the common mechanisms of microcytic, normocytic and macrocytic anaemia</a:t>
            </a:r>
            <a:endParaRPr lang="en-GB" dirty="0">
              <a:latin typeface="Calibri" charset="0"/>
            </a:endParaRPr>
          </a:p>
        </p:txBody>
      </p:sp>
      <p:sp>
        <p:nvSpPr>
          <p:cNvPr id="67586" name="Content Placeholder 4"/>
          <p:cNvSpPr>
            <a:spLocks noGrp="1"/>
          </p:cNvSpPr>
          <p:nvPr>
            <p:ph sz="half" idx="1"/>
          </p:nvPr>
        </p:nvSpPr>
        <p:spPr>
          <a:xfrm>
            <a:off x="34925" y="1484313"/>
            <a:ext cx="2881313" cy="4457700"/>
          </a:xfrm>
        </p:spPr>
        <p:txBody>
          <a:bodyPr/>
          <a:lstStyle/>
          <a:p>
            <a:pPr marL="0" indent="0" eaLnBrk="1" hangingPunct="1">
              <a:buFontTx/>
              <a:buChar char="•"/>
            </a:pPr>
            <a:r>
              <a:rPr lang="en-GB">
                <a:solidFill>
                  <a:srgbClr val="FFB400"/>
                </a:solidFill>
                <a:latin typeface="Calibri" charset="0"/>
                <a:cs typeface="Calibri" charset="0"/>
              </a:rPr>
              <a:t>Microcytic</a:t>
            </a:r>
            <a:endParaRPr lang="en-GB">
              <a:latin typeface="Calibri" charset="0"/>
              <a:cs typeface="Calibri" charset="0"/>
            </a:endParaRPr>
          </a:p>
          <a:p>
            <a:pPr marL="0" indent="0" eaLnBrk="1" hangingPunct="1">
              <a:buFontTx/>
              <a:buChar char="•"/>
            </a:pPr>
            <a:r>
              <a:rPr lang="en-GB">
                <a:latin typeface="Calibri" charset="0"/>
                <a:cs typeface="Calibri" charset="0"/>
              </a:rPr>
              <a:t>Defect in </a:t>
            </a:r>
            <a:r>
              <a:rPr lang="en-GB">
                <a:solidFill>
                  <a:srgbClr val="FFB400"/>
                </a:solidFill>
                <a:latin typeface="Calibri" charset="0"/>
                <a:cs typeface="Calibri" charset="0"/>
              </a:rPr>
              <a:t>haem </a:t>
            </a:r>
            <a:r>
              <a:rPr lang="en-GB">
                <a:latin typeface="Calibri" charset="0"/>
                <a:cs typeface="Calibri" charset="0"/>
              </a:rPr>
              <a:t>synthesis</a:t>
            </a:r>
          </a:p>
          <a:p>
            <a:pPr marL="0" indent="0" eaLnBrk="1" hangingPunct="1">
              <a:buFontTx/>
              <a:buChar char="•"/>
            </a:pPr>
            <a:r>
              <a:rPr lang="en-GB">
                <a:latin typeface="Calibri" charset="0"/>
                <a:cs typeface="Calibri" charset="0"/>
              </a:rPr>
              <a:t>Defect in </a:t>
            </a:r>
            <a:r>
              <a:rPr lang="en-GB">
                <a:solidFill>
                  <a:srgbClr val="FFB400"/>
                </a:solidFill>
                <a:latin typeface="Calibri" charset="0"/>
                <a:cs typeface="Calibri" charset="0"/>
              </a:rPr>
              <a:t>globin</a:t>
            </a:r>
            <a:r>
              <a:rPr lang="en-GB">
                <a:latin typeface="Calibri" charset="0"/>
                <a:cs typeface="Calibri" charset="0"/>
              </a:rPr>
              <a:t> synthesis (thalassaemia)</a:t>
            </a:r>
          </a:p>
          <a:p>
            <a:pPr marL="0" indent="0">
              <a:buFontTx/>
              <a:buChar char="•"/>
            </a:pPr>
            <a:endParaRPr lang="en-GB">
              <a:latin typeface="Calibri" charset="0"/>
              <a:cs typeface="Calibri" charset="0"/>
            </a:endParaRPr>
          </a:p>
        </p:txBody>
      </p:sp>
      <p:sp>
        <p:nvSpPr>
          <p:cNvPr id="67587" name="Content Placeholder 5"/>
          <p:cNvSpPr>
            <a:spLocks noGrp="1"/>
          </p:cNvSpPr>
          <p:nvPr>
            <p:ph sz="half" idx="2"/>
          </p:nvPr>
        </p:nvSpPr>
        <p:spPr>
          <a:xfrm>
            <a:off x="5364163" y="1484313"/>
            <a:ext cx="3770312" cy="4457700"/>
          </a:xfrm>
        </p:spPr>
        <p:txBody>
          <a:bodyPr/>
          <a:lstStyle/>
          <a:p>
            <a:pPr marL="0" indent="0" eaLnBrk="1" hangingPunct="1">
              <a:buFontTx/>
              <a:buChar char="•"/>
            </a:pPr>
            <a:r>
              <a:rPr lang="en-GB">
                <a:solidFill>
                  <a:srgbClr val="FFB400"/>
                </a:solidFill>
                <a:latin typeface="Calibri" charset="0"/>
                <a:cs typeface="Calibri" charset="0"/>
              </a:rPr>
              <a:t>Macrocytic</a:t>
            </a:r>
            <a:endParaRPr lang="en-GB">
              <a:latin typeface="Calibri" charset="0"/>
              <a:cs typeface="Calibri" charset="0"/>
            </a:endParaRPr>
          </a:p>
          <a:p>
            <a:pPr marL="0" indent="0" eaLnBrk="1" hangingPunct="1">
              <a:buFontTx/>
              <a:buChar char="•"/>
            </a:pPr>
            <a:r>
              <a:rPr lang="en-GB">
                <a:latin typeface="Calibri" charset="0"/>
                <a:cs typeface="Calibri" charset="0"/>
              </a:rPr>
              <a:t>abnormal </a:t>
            </a:r>
            <a:r>
              <a:rPr lang="en-GB">
                <a:solidFill>
                  <a:srgbClr val="FFB400"/>
                </a:solidFill>
                <a:latin typeface="Calibri" charset="0"/>
                <a:cs typeface="Calibri" charset="0"/>
              </a:rPr>
              <a:t>haematopoiesis</a:t>
            </a:r>
          </a:p>
          <a:p>
            <a:pPr lvl="1" eaLnBrk="1" hangingPunct="1"/>
            <a:r>
              <a:rPr lang="en-GB">
                <a:solidFill>
                  <a:srgbClr val="FFB400"/>
                </a:solidFill>
                <a:latin typeface="Calibri" charset="0"/>
                <a:cs typeface="Calibri" charset="0"/>
              </a:rPr>
              <a:t>megaloblastic </a:t>
            </a:r>
            <a:r>
              <a:rPr lang="en-GB">
                <a:latin typeface="Calibri" charset="0"/>
                <a:cs typeface="Calibri" charset="0"/>
              </a:rPr>
              <a:t>erythropoiesis</a:t>
            </a:r>
          </a:p>
          <a:p>
            <a:pPr lvl="1" eaLnBrk="1" hangingPunct="1"/>
            <a:r>
              <a:rPr lang="en-GB">
                <a:latin typeface="Calibri" charset="0"/>
                <a:cs typeface="Calibri" charset="0"/>
              </a:rPr>
              <a:t>delay in maturation of the nucleus while the cytoplasm continues to mature with cell grow</a:t>
            </a:r>
          </a:p>
          <a:p>
            <a:pPr marL="0" indent="0" eaLnBrk="1" hangingPunct="1">
              <a:buFontTx/>
              <a:buChar char="•"/>
            </a:pPr>
            <a:r>
              <a:rPr lang="en-GB">
                <a:solidFill>
                  <a:srgbClr val="FFB400"/>
                </a:solidFill>
                <a:latin typeface="Calibri" charset="0"/>
                <a:cs typeface="Calibri" charset="0"/>
              </a:rPr>
              <a:t>Premature release </a:t>
            </a:r>
            <a:r>
              <a:rPr lang="en-GB">
                <a:latin typeface="Calibri" charset="0"/>
                <a:cs typeface="Calibri" charset="0"/>
              </a:rPr>
              <a:t>of cells from the bone marrow </a:t>
            </a:r>
          </a:p>
          <a:p>
            <a:pPr lvl="1" eaLnBrk="1" hangingPunct="1"/>
            <a:r>
              <a:rPr lang="en-GB">
                <a:latin typeface="Calibri" charset="0"/>
                <a:cs typeface="Calibri" charset="0"/>
              </a:rPr>
              <a:t>Young red cells are about 20% larger than mature cells</a:t>
            </a:r>
          </a:p>
          <a:p>
            <a:pPr lvl="1" eaLnBrk="1" hangingPunct="1"/>
            <a:r>
              <a:rPr lang="en-GB">
                <a:latin typeface="Calibri" charset="0"/>
                <a:cs typeface="Calibri" charset="0"/>
              </a:rPr>
              <a:t>An increased proportion of young red cells (reticulocytes) increases MCV</a:t>
            </a:r>
          </a:p>
          <a:p>
            <a:pPr marL="0" indent="0" eaLnBrk="1" hangingPunct="1">
              <a:buFontTx/>
              <a:buChar char="•"/>
            </a:pPr>
            <a:endParaRPr lang="en-GB">
              <a:latin typeface="Calibri" charset="0"/>
              <a:cs typeface="Calibri" charset="0"/>
            </a:endParaRPr>
          </a:p>
          <a:p>
            <a:pPr marL="0" indent="0" eaLnBrk="1" hangingPunct="1">
              <a:buFontTx/>
              <a:buChar char="•"/>
            </a:pPr>
            <a:endParaRPr lang="en-GB">
              <a:latin typeface="Calibri" charset="0"/>
              <a:cs typeface="Calibri" charset="0"/>
            </a:endParaRPr>
          </a:p>
          <a:p>
            <a:pPr marL="0" indent="0">
              <a:buFontTx/>
              <a:buChar char="•"/>
            </a:pPr>
            <a:endParaRPr lang="en-GB">
              <a:latin typeface="Calibri" charset="0"/>
              <a:cs typeface="Calibri" charset="0"/>
            </a:endParaRPr>
          </a:p>
        </p:txBody>
      </p:sp>
      <p:sp>
        <p:nvSpPr>
          <p:cNvPr id="67588" name="Rectangle 1"/>
          <p:cNvSpPr>
            <a:spLocks noChangeArrowheads="1"/>
          </p:cNvSpPr>
          <p:nvPr/>
        </p:nvSpPr>
        <p:spPr bwMode="auto">
          <a:xfrm>
            <a:off x="2447925" y="1484313"/>
            <a:ext cx="291623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0000"/>
              </a:lnSpc>
              <a:buFont typeface="Arial" charset="0"/>
              <a:buChar char="•"/>
            </a:pPr>
            <a:r>
              <a:rPr lang="en-GB" sz="2200">
                <a:solidFill>
                  <a:srgbClr val="FFB400"/>
                </a:solidFill>
                <a:latin typeface="Calibri" charset="0"/>
                <a:cs typeface="Calibri" charset="0"/>
              </a:rPr>
              <a:t>Normocytic</a:t>
            </a:r>
          </a:p>
          <a:p>
            <a:pPr marL="342900" indent="-342900">
              <a:lnSpc>
                <a:spcPct val="90000"/>
              </a:lnSpc>
              <a:buFont typeface="Arial" charset="0"/>
              <a:buChar char="•"/>
            </a:pPr>
            <a:r>
              <a:rPr lang="en-GB" sz="2200">
                <a:latin typeface="Calibri" charset="0"/>
                <a:cs typeface="Calibri" charset="0"/>
              </a:rPr>
              <a:t>Reduced </a:t>
            </a:r>
            <a:r>
              <a:rPr lang="en-GB" sz="2200">
                <a:solidFill>
                  <a:srgbClr val="FFB400"/>
                </a:solidFill>
                <a:latin typeface="Calibri" charset="0"/>
                <a:cs typeface="Calibri" charset="0"/>
              </a:rPr>
              <a:t>production</a:t>
            </a:r>
            <a:r>
              <a:rPr lang="en-GB" sz="2200">
                <a:latin typeface="Calibri" charset="0"/>
                <a:cs typeface="Calibri" charset="0"/>
              </a:rPr>
              <a:t> of red cells</a:t>
            </a:r>
          </a:p>
          <a:p>
            <a:pPr marL="342900" indent="-342900">
              <a:lnSpc>
                <a:spcPct val="90000"/>
              </a:lnSpc>
              <a:buFont typeface="Arial" charset="0"/>
              <a:buChar char="•"/>
            </a:pPr>
            <a:r>
              <a:rPr lang="en-GB" sz="2200">
                <a:solidFill>
                  <a:srgbClr val="FFB400"/>
                </a:solidFill>
                <a:latin typeface="Calibri" charset="0"/>
                <a:cs typeface="Calibri" charset="0"/>
              </a:rPr>
              <a:t>Pooling</a:t>
            </a:r>
            <a:r>
              <a:rPr lang="en-GB" sz="2200">
                <a:latin typeface="Calibri" charset="0"/>
                <a:cs typeface="Calibri" charset="0"/>
              </a:rPr>
              <a:t> (hypersplenism)</a:t>
            </a:r>
          </a:p>
          <a:p>
            <a:pPr marL="342900" indent="-342900">
              <a:lnSpc>
                <a:spcPct val="90000"/>
              </a:lnSpc>
              <a:buFont typeface="Arial" charset="0"/>
              <a:buChar char="•"/>
            </a:pPr>
            <a:r>
              <a:rPr lang="en-GB" sz="2200">
                <a:latin typeface="Calibri" charset="0"/>
                <a:cs typeface="Calibri" charset="0"/>
              </a:rPr>
              <a:t>Blood </a:t>
            </a:r>
            <a:r>
              <a:rPr lang="en-GB" sz="2200">
                <a:solidFill>
                  <a:srgbClr val="FFB400"/>
                </a:solidFill>
                <a:latin typeface="Calibri" charset="0"/>
                <a:cs typeface="Calibri" charset="0"/>
              </a:rPr>
              <a:t>loss</a:t>
            </a:r>
          </a:p>
          <a:p>
            <a:pPr marL="342900" indent="-342900">
              <a:lnSpc>
                <a:spcPct val="90000"/>
              </a:lnSpc>
              <a:buFont typeface="Arial" charset="0"/>
              <a:buChar char="•"/>
            </a:pPr>
            <a:r>
              <a:rPr lang="en-GB" sz="2200">
                <a:solidFill>
                  <a:srgbClr val="FFB400"/>
                </a:solidFill>
                <a:latin typeface="Calibri" charset="0"/>
                <a:cs typeface="Calibri" charset="0"/>
              </a:rPr>
              <a:t>Dilution</a:t>
            </a:r>
            <a:r>
              <a:rPr lang="en-GB" sz="2200">
                <a:latin typeface="Calibri" charset="0"/>
                <a:cs typeface="Calibri" charset="0"/>
              </a:rPr>
              <a:t> from increased plasma volume (transient)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latin typeface="Calibri" charset="0"/>
              </a:rPr>
              <a:t>List the common causes of microcytic, normocytic and macrocytic anaemia</a:t>
            </a:r>
            <a:endParaRPr lang="en-GB" dirty="0">
              <a:latin typeface="Calibri" charset="0"/>
            </a:endParaRPr>
          </a:p>
        </p:txBody>
      </p:sp>
      <p:sp>
        <p:nvSpPr>
          <p:cNvPr id="69634" name="Content Placeholder 4"/>
          <p:cNvSpPr>
            <a:spLocks noGrp="1"/>
          </p:cNvSpPr>
          <p:nvPr>
            <p:ph sz="half" idx="1"/>
          </p:nvPr>
        </p:nvSpPr>
        <p:spPr>
          <a:xfrm>
            <a:off x="34925" y="1484313"/>
            <a:ext cx="2881313" cy="4457700"/>
          </a:xfrm>
        </p:spPr>
        <p:txBody>
          <a:bodyPr/>
          <a:lstStyle/>
          <a:p>
            <a:pPr marL="0" indent="0" eaLnBrk="1" hangingPunct="1">
              <a:buFontTx/>
              <a:buChar char="•"/>
            </a:pPr>
            <a:r>
              <a:rPr lang="en-GB">
                <a:solidFill>
                  <a:srgbClr val="FFB400"/>
                </a:solidFill>
                <a:latin typeface="Calibri" charset="0"/>
                <a:cs typeface="Calibri" charset="0"/>
              </a:rPr>
              <a:t>Microcytic</a:t>
            </a:r>
            <a:endParaRPr lang="en-GB">
              <a:latin typeface="Calibri" charset="0"/>
              <a:cs typeface="Calibri" charset="0"/>
            </a:endParaRPr>
          </a:p>
          <a:p>
            <a:pPr lvl="1" eaLnBrk="1" hangingPunct="1"/>
            <a:r>
              <a:rPr lang="en-GB">
                <a:latin typeface="Calibri" charset="0"/>
                <a:cs typeface="Calibri" charset="0"/>
              </a:rPr>
              <a:t>Iron deficiency</a:t>
            </a:r>
          </a:p>
          <a:p>
            <a:pPr lvl="1" eaLnBrk="1" hangingPunct="1"/>
            <a:r>
              <a:rPr lang="en-GB">
                <a:latin typeface="Calibri" charset="0"/>
                <a:cs typeface="Calibri" charset="0"/>
              </a:rPr>
              <a:t>Anaemia of chronic disease</a:t>
            </a:r>
          </a:p>
          <a:p>
            <a:pPr lvl="1" eaLnBrk="1" hangingPunct="1"/>
            <a:r>
              <a:rPr lang="en-GB">
                <a:latin typeface="Calibri" charset="0"/>
                <a:cs typeface="Calibri" charset="0"/>
              </a:rPr>
              <a:t>Defect in α chain synthesis (α thalassaemia)</a:t>
            </a:r>
          </a:p>
          <a:p>
            <a:pPr lvl="1" eaLnBrk="1" hangingPunct="1"/>
            <a:r>
              <a:rPr lang="en-GB">
                <a:latin typeface="Calibri" charset="0"/>
                <a:cs typeface="Calibri" charset="0"/>
              </a:rPr>
              <a:t>Defect in β chain synthesis (β thalassaemia)</a:t>
            </a:r>
          </a:p>
          <a:p>
            <a:pPr marL="0" indent="0">
              <a:buFontTx/>
              <a:buChar char="•"/>
            </a:pPr>
            <a:endParaRPr lang="en-GB">
              <a:latin typeface="Calibri" charset="0"/>
              <a:cs typeface="Calibri" charset="0"/>
            </a:endParaRPr>
          </a:p>
        </p:txBody>
      </p:sp>
      <p:sp>
        <p:nvSpPr>
          <p:cNvPr id="69635" name="Content Placeholder 5"/>
          <p:cNvSpPr>
            <a:spLocks noGrp="1"/>
          </p:cNvSpPr>
          <p:nvPr>
            <p:ph sz="half" idx="2"/>
          </p:nvPr>
        </p:nvSpPr>
        <p:spPr>
          <a:xfrm>
            <a:off x="6326188" y="1484313"/>
            <a:ext cx="2808287" cy="4457700"/>
          </a:xfrm>
        </p:spPr>
        <p:txBody>
          <a:bodyPr/>
          <a:lstStyle/>
          <a:p>
            <a:pPr marL="0" indent="0" eaLnBrk="1" hangingPunct="1">
              <a:lnSpc>
                <a:spcPct val="90000"/>
              </a:lnSpc>
              <a:buFontTx/>
              <a:buChar char="•"/>
            </a:pPr>
            <a:r>
              <a:rPr lang="en-GB" sz="2000">
                <a:solidFill>
                  <a:srgbClr val="FFB400"/>
                </a:solidFill>
                <a:latin typeface="Calibri" charset="0"/>
                <a:cs typeface="Calibri" charset="0"/>
              </a:rPr>
              <a:t>Macrocytic</a:t>
            </a:r>
            <a:endParaRPr lang="en-GB" sz="2000">
              <a:latin typeface="Calibri" charset="0"/>
              <a:cs typeface="Calibri" charset="0"/>
            </a:endParaRPr>
          </a:p>
          <a:p>
            <a:pPr marL="0" indent="0" eaLnBrk="1" hangingPunct="1">
              <a:lnSpc>
                <a:spcPct val="90000"/>
              </a:lnSpc>
              <a:buFontTx/>
              <a:buChar char="•"/>
            </a:pPr>
            <a:r>
              <a:rPr lang="en-GB" sz="2000">
                <a:latin typeface="Calibri" charset="0"/>
                <a:cs typeface="Calibri" charset="0"/>
              </a:rPr>
              <a:t>Lack of vitamin B12 or folic acid</a:t>
            </a:r>
          </a:p>
          <a:p>
            <a:pPr marL="0" indent="0" eaLnBrk="1" hangingPunct="1">
              <a:lnSpc>
                <a:spcPct val="90000"/>
              </a:lnSpc>
              <a:buFontTx/>
              <a:buChar char="•"/>
            </a:pPr>
            <a:r>
              <a:rPr lang="en-GB" sz="2000">
                <a:latin typeface="Calibri" charset="0"/>
                <a:cs typeface="Calibri" charset="0"/>
              </a:rPr>
              <a:t>Use of drugs interfering with DNA synthesis</a:t>
            </a:r>
          </a:p>
          <a:p>
            <a:pPr marL="0" indent="0" eaLnBrk="1" hangingPunct="1">
              <a:lnSpc>
                <a:spcPct val="90000"/>
              </a:lnSpc>
              <a:buFontTx/>
              <a:buChar char="•"/>
            </a:pPr>
            <a:r>
              <a:rPr lang="en-GB" sz="2000">
                <a:latin typeface="Calibri" charset="0"/>
                <a:cs typeface="Calibri" charset="0"/>
              </a:rPr>
              <a:t>Liver disease and ethanol toxicity</a:t>
            </a:r>
          </a:p>
          <a:p>
            <a:pPr marL="0" indent="0" eaLnBrk="1" hangingPunct="1">
              <a:lnSpc>
                <a:spcPct val="90000"/>
              </a:lnSpc>
              <a:buFontTx/>
              <a:buChar char="•"/>
            </a:pPr>
            <a:r>
              <a:rPr lang="en-GB" sz="2000">
                <a:latin typeface="Calibri" charset="0"/>
                <a:cs typeface="Calibri" charset="0"/>
              </a:rPr>
              <a:t>Recent major blood loss with adequate iron stores (reticulocytes increased)</a:t>
            </a:r>
          </a:p>
          <a:p>
            <a:pPr marL="0" indent="0" eaLnBrk="1" hangingPunct="1">
              <a:lnSpc>
                <a:spcPct val="90000"/>
              </a:lnSpc>
              <a:buFontTx/>
              <a:buChar char="•"/>
            </a:pPr>
            <a:r>
              <a:rPr lang="en-GB" sz="2000">
                <a:latin typeface="Calibri" charset="0"/>
                <a:cs typeface="Calibri" charset="0"/>
              </a:rPr>
              <a:t>Haemolytic anaemia (reticulocytes increased)</a:t>
            </a:r>
          </a:p>
          <a:p>
            <a:pPr marL="0" indent="0" eaLnBrk="1" hangingPunct="1">
              <a:lnSpc>
                <a:spcPct val="90000"/>
              </a:lnSpc>
              <a:buFontTx/>
              <a:buChar char="•"/>
            </a:pPr>
            <a:endParaRPr lang="en-GB" sz="2000">
              <a:latin typeface="Calibri" charset="0"/>
              <a:cs typeface="Calibri" charset="0"/>
            </a:endParaRPr>
          </a:p>
        </p:txBody>
      </p:sp>
      <p:sp>
        <p:nvSpPr>
          <p:cNvPr id="69636" name="Rectangle 1"/>
          <p:cNvSpPr>
            <a:spLocks noChangeArrowheads="1"/>
          </p:cNvSpPr>
          <p:nvPr/>
        </p:nvSpPr>
        <p:spPr bwMode="auto">
          <a:xfrm>
            <a:off x="2771775" y="1484313"/>
            <a:ext cx="3313113"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0000"/>
              </a:lnSpc>
              <a:buFont typeface="Arial" charset="0"/>
              <a:buChar char="•"/>
            </a:pPr>
            <a:r>
              <a:rPr lang="en-GB" sz="2000">
                <a:solidFill>
                  <a:srgbClr val="FFB400"/>
                </a:solidFill>
                <a:latin typeface="Calibri" charset="0"/>
                <a:cs typeface="Calibri" charset="0"/>
              </a:rPr>
              <a:t>Normocytic</a:t>
            </a:r>
          </a:p>
          <a:p>
            <a:pPr marL="342900" indent="-342900">
              <a:lnSpc>
                <a:spcPct val="90000"/>
              </a:lnSpc>
              <a:buFont typeface="Arial" charset="0"/>
              <a:buChar char="•"/>
            </a:pPr>
            <a:r>
              <a:rPr lang="en-GB" sz="2000">
                <a:latin typeface="Calibri" charset="0"/>
                <a:cs typeface="Calibri" charset="0"/>
              </a:rPr>
              <a:t>Peptic ulcer, oesophageal varices, trauma</a:t>
            </a:r>
          </a:p>
          <a:p>
            <a:pPr marL="342900" indent="-342900">
              <a:lnSpc>
                <a:spcPct val="90000"/>
              </a:lnSpc>
              <a:buFont typeface="Arial" charset="0"/>
              <a:buChar char="•"/>
            </a:pPr>
            <a:r>
              <a:rPr lang="en-GB" sz="2000">
                <a:latin typeface="Calibri" charset="0"/>
                <a:cs typeface="Calibri" charset="0"/>
              </a:rPr>
              <a:t>Early stages of iron deficiency or anaemia of chronic disease</a:t>
            </a:r>
          </a:p>
          <a:p>
            <a:pPr marL="342900" indent="-342900">
              <a:lnSpc>
                <a:spcPct val="90000"/>
              </a:lnSpc>
              <a:buFont typeface="Arial" charset="0"/>
              <a:buChar char="•"/>
            </a:pPr>
            <a:r>
              <a:rPr lang="en-GB" sz="2000">
                <a:latin typeface="Calibri" charset="0"/>
                <a:cs typeface="Calibri" charset="0"/>
              </a:rPr>
              <a:t>Renal failure</a:t>
            </a:r>
          </a:p>
          <a:p>
            <a:pPr marL="342900" indent="-342900">
              <a:lnSpc>
                <a:spcPct val="90000"/>
              </a:lnSpc>
              <a:buFont typeface="Arial" charset="0"/>
              <a:buChar char="•"/>
            </a:pPr>
            <a:r>
              <a:rPr lang="en-GB" sz="2000">
                <a:latin typeface="Calibri" charset="0"/>
                <a:cs typeface="Calibri" charset="0"/>
              </a:rPr>
              <a:t>Bone marrow failure or suppression</a:t>
            </a:r>
          </a:p>
          <a:p>
            <a:pPr marL="342900" indent="-342900">
              <a:lnSpc>
                <a:spcPct val="90000"/>
              </a:lnSpc>
              <a:buFont typeface="Arial" charset="0"/>
              <a:buChar char="•"/>
            </a:pPr>
            <a:r>
              <a:rPr lang="en-GB" sz="2000">
                <a:latin typeface="Calibri" charset="0"/>
                <a:cs typeface="Calibri" charset="0"/>
              </a:rPr>
              <a:t>Bone marrow infiltration</a:t>
            </a:r>
          </a:p>
          <a:p>
            <a:pPr marL="342900" indent="-342900">
              <a:lnSpc>
                <a:spcPct val="90000"/>
              </a:lnSpc>
              <a:buFont typeface="Arial" charset="0"/>
              <a:buChar char="•"/>
            </a:pPr>
            <a:r>
              <a:rPr lang="en-GB" sz="2000">
                <a:latin typeface="Calibri" charset="0"/>
                <a:cs typeface="Calibri" charset="0"/>
              </a:rPr>
              <a:t>Hypersplenism, e.g. portal cirrhosis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eaLnBrk="1" hangingPunct="1">
              <a:defRPr/>
            </a:pPr>
            <a:r>
              <a:rPr lang="en-GB" dirty="0" smtClean="0">
                <a:cs typeface="Calibri"/>
              </a:rPr>
              <a:t>Reduced </a:t>
            </a:r>
            <a:r>
              <a:rPr lang="en-GB" dirty="0">
                <a:cs typeface="Calibri"/>
              </a:rPr>
              <a:t>red cell </a:t>
            </a:r>
            <a:r>
              <a:rPr lang="en-GB" dirty="0" smtClean="0">
                <a:cs typeface="Calibri"/>
              </a:rPr>
              <a:t>survival: classifying </a:t>
            </a:r>
            <a:r>
              <a:rPr lang="en-GB" dirty="0">
                <a:latin typeface="Calibri"/>
                <a:cs typeface="Calibri"/>
              </a:rPr>
              <a:t>h</a:t>
            </a:r>
            <a:r>
              <a:rPr lang="en-GB" dirty="0" smtClean="0">
                <a:latin typeface="Calibri"/>
                <a:cs typeface="Calibri"/>
              </a:rPr>
              <a:t>aemolytic anaemia</a:t>
            </a:r>
            <a:endParaRPr lang="en-GB" dirty="0">
              <a:latin typeface="Calibri"/>
              <a:cs typeface="Calibri"/>
            </a:endParaRPr>
          </a:p>
        </p:txBody>
      </p:sp>
      <p:sp>
        <p:nvSpPr>
          <p:cNvPr id="72706" name="Rectangle 3"/>
          <p:cNvSpPr>
            <a:spLocks noGrp="1" noChangeArrowheads="1"/>
          </p:cNvSpPr>
          <p:nvPr>
            <p:ph sz="half" idx="1"/>
          </p:nvPr>
        </p:nvSpPr>
        <p:spPr/>
        <p:txBody>
          <a:bodyPr>
            <a:normAutofit fontScale="92500" lnSpcReduction="20000"/>
          </a:bodyPr>
          <a:lstStyle/>
          <a:p>
            <a:pPr marL="457200" indent="-457200" eaLnBrk="1" hangingPunct="1">
              <a:buFont typeface="+mj-lt"/>
              <a:buAutoNum type="arabicPeriod"/>
              <a:defRPr/>
            </a:pPr>
            <a:r>
              <a:rPr lang="en-GB" b="1" dirty="0" smtClean="0">
                <a:solidFill>
                  <a:srgbClr val="FFB400"/>
                </a:solidFill>
                <a:latin typeface="Calibri"/>
                <a:cs typeface="Calibri"/>
              </a:rPr>
              <a:t>intrinsic</a:t>
            </a:r>
            <a:r>
              <a:rPr lang="en-GB" dirty="0" smtClean="0">
                <a:solidFill>
                  <a:srgbClr val="FFB400"/>
                </a:solidFill>
                <a:latin typeface="Calibri"/>
                <a:cs typeface="Calibri"/>
              </a:rPr>
              <a:t> </a:t>
            </a:r>
            <a:r>
              <a:rPr lang="en-GB" dirty="0">
                <a:latin typeface="Calibri"/>
                <a:cs typeface="Calibri"/>
              </a:rPr>
              <a:t>abnormality of the red cells</a:t>
            </a:r>
          </a:p>
          <a:p>
            <a:pPr marL="457200" indent="-457200" eaLnBrk="1" hangingPunct="1">
              <a:buFont typeface="+mj-lt"/>
              <a:buAutoNum type="arabicPeriod"/>
              <a:defRPr/>
            </a:pPr>
            <a:r>
              <a:rPr lang="en-GB" b="1" dirty="0" smtClean="0">
                <a:solidFill>
                  <a:srgbClr val="FFB400"/>
                </a:solidFill>
                <a:latin typeface="Calibri"/>
                <a:cs typeface="Calibri"/>
              </a:rPr>
              <a:t>extrinsic</a:t>
            </a:r>
            <a:r>
              <a:rPr lang="en-GB" dirty="0" smtClean="0">
                <a:solidFill>
                  <a:srgbClr val="FFB400"/>
                </a:solidFill>
                <a:latin typeface="Calibri"/>
                <a:cs typeface="Calibri"/>
              </a:rPr>
              <a:t> </a:t>
            </a:r>
            <a:r>
              <a:rPr lang="en-GB" dirty="0">
                <a:latin typeface="Calibri"/>
                <a:cs typeface="Calibri"/>
              </a:rPr>
              <a:t>factors acting on normal red </a:t>
            </a:r>
            <a:r>
              <a:rPr lang="en-GB" dirty="0" smtClean="0">
                <a:latin typeface="Calibri"/>
                <a:cs typeface="Calibri"/>
              </a:rPr>
              <a:t>cells</a:t>
            </a:r>
          </a:p>
          <a:p>
            <a:pPr marL="457200" indent="-457200" eaLnBrk="1" hangingPunct="1">
              <a:buFont typeface="+mj-lt"/>
              <a:buAutoNum type="arabicPeriod"/>
              <a:defRPr/>
            </a:pPr>
            <a:endParaRPr lang="en-GB" dirty="0">
              <a:latin typeface="Calibri"/>
              <a:cs typeface="Calibri"/>
            </a:endParaRPr>
          </a:p>
          <a:p>
            <a:pPr eaLnBrk="1" hangingPunct="1">
              <a:buFont typeface="Arial"/>
              <a:buChar char="•"/>
              <a:defRPr/>
            </a:pPr>
            <a:r>
              <a:rPr lang="en-GB" b="1" dirty="0" smtClean="0">
                <a:solidFill>
                  <a:schemeClr val="accent2">
                    <a:lumMod val="60000"/>
                    <a:lumOff val="40000"/>
                  </a:schemeClr>
                </a:solidFill>
                <a:latin typeface="Calibri"/>
                <a:cs typeface="Calibri"/>
              </a:rPr>
              <a:t>Intravascular </a:t>
            </a:r>
          </a:p>
          <a:p>
            <a:pPr marL="685800" lvl="1" indent="-457200" eaLnBrk="1" hangingPunct="1">
              <a:defRPr/>
            </a:pPr>
            <a:r>
              <a:rPr lang="en-GB" dirty="0" smtClean="0">
                <a:latin typeface="Calibri"/>
                <a:cs typeface="Calibri"/>
              </a:rPr>
              <a:t>occurs </a:t>
            </a:r>
            <a:r>
              <a:rPr lang="en-GB" dirty="0">
                <a:latin typeface="Calibri"/>
                <a:cs typeface="Calibri"/>
              </a:rPr>
              <a:t>if there is very </a:t>
            </a:r>
            <a:r>
              <a:rPr lang="en-GB" dirty="0">
                <a:solidFill>
                  <a:srgbClr val="FFB400"/>
                </a:solidFill>
                <a:latin typeface="Calibri"/>
                <a:cs typeface="Calibri"/>
              </a:rPr>
              <a:t>acute</a:t>
            </a:r>
            <a:r>
              <a:rPr lang="en-GB" dirty="0">
                <a:latin typeface="Calibri"/>
                <a:cs typeface="Calibri"/>
              </a:rPr>
              <a:t> damage to the red cell</a:t>
            </a:r>
          </a:p>
          <a:p>
            <a:pPr eaLnBrk="1" hangingPunct="1">
              <a:buFont typeface="Arial"/>
              <a:buChar char="•"/>
              <a:defRPr/>
            </a:pPr>
            <a:r>
              <a:rPr lang="en-GB" dirty="0">
                <a:solidFill>
                  <a:srgbClr val="66FF66"/>
                </a:solidFill>
                <a:latin typeface="Calibri"/>
                <a:cs typeface="Calibri"/>
              </a:rPr>
              <a:t>Extravascular </a:t>
            </a:r>
            <a:r>
              <a:rPr lang="en-GB" dirty="0" smtClean="0">
                <a:solidFill>
                  <a:srgbClr val="66FF66"/>
                </a:solidFill>
                <a:latin typeface="Calibri"/>
                <a:cs typeface="Calibri"/>
              </a:rPr>
              <a:t>haemolysis</a:t>
            </a:r>
          </a:p>
          <a:p>
            <a:pPr marL="685800" lvl="1" indent="-457200" eaLnBrk="1" hangingPunct="1">
              <a:buFont typeface="Wingdings" charset="2"/>
              <a:buChar char="§"/>
              <a:defRPr/>
            </a:pPr>
            <a:r>
              <a:rPr lang="en-GB" dirty="0" smtClean="0">
                <a:latin typeface="Calibri"/>
                <a:cs typeface="Calibri"/>
              </a:rPr>
              <a:t>occurs </a:t>
            </a:r>
            <a:r>
              <a:rPr lang="en-GB" dirty="0">
                <a:latin typeface="Calibri"/>
                <a:cs typeface="Calibri"/>
              </a:rPr>
              <a:t>when defective red cells are removed by the </a:t>
            </a:r>
            <a:r>
              <a:rPr lang="en-GB" dirty="0">
                <a:solidFill>
                  <a:srgbClr val="FFB400"/>
                </a:solidFill>
                <a:latin typeface="Calibri"/>
                <a:cs typeface="Calibri"/>
              </a:rPr>
              <a:t>spleen</a:t>
            </a:r>
          </a:p>
          <a:p>
            <a:pPr marL="457200" indent="-457200" eaLnBrk="1" hangingPunct="1">
              <a:buFont typeface="Arial"/>
              <a:buChar char="•"/>
              <a:defRPr/>
            </a:pPr>
            <a:endParaRPr lang="en-GB" dirty="0" smtClean="0">
              <a:latin typeface="Calibri"/>
              <a:cs typeface="Calibri"/>
            </a:endParaRPr>
          </a:p>
          <a:p>
            <a:pPr marL="457200" indent="-457200" eaLnBrk="1" hangingPunct="1">
              <a:buFont typeface="Arial"/>
              <a:buChar char="•"/>
              <a:defRPr/>
            </a:pPr>
            <a:r>
              <a:rPr lang="en-GB" dirty="0" smtClean="0">
                <a:latin typeface="Calibri"/>
                <a:cs typeface="Calibri"/>
              </a:rPr>
              <a:t>Often </a:t>
            </a:r>
            <a:r>
              <a:rPr lang="en-GB" dirty="0">
                <a:latin typeface="Calibri"/>
                <a:cs typeface="Calibri"/>
              </a:rPr>
              <a:t>haemolysis is partly intravascular and partly extravascular</a:t>
            </a:r>
          </a:p>
          <a:p>
            <a:pPr marL="457200" indent="-457200" eaLnBrk="1" hangingPunct="1">
              <a:buFont typeface="+mj-lt"/>
              <a:buAutoNum type="arabicPeriod"/>
              <a:defRPr/>
            </a:pPr>
            <a:endParaRPr lang="en-GB" dirty="0">
              <a:latin typeface="Calibri"/>
              <a:cs typeface="Calibri"/>
            </a:endParaRPr>
          </a:p>
        </p:txBody>
      </p:sp>
      <p:sp>
        <p:nvSpPr>
          <p:cNvPr id="72707" name="Content Placeholder 1"/>
          <p:cNvSpPr>
            <a:spLocks noGrp="1"/>
          </p:cNvSpPr>
          <p:nvPr>
            <p:ph sz="half" idx="2"/>
          </p:nvPr>
        </p:nvSpPr>
        <p:spPr/>
        <p:txBody>
          <a:bodyPr>
            <a:normAutofit fontScale="92500" lnSpcReduction="20000"/>
          </a:bodyPr>
          <a:lstStyle/>
          <a:p>
            <a:pPr marL="457200" indent="-457200" eaLnBrk="1" hangingPunct="1">
              <a:lnSpc>
                <a:spcPct val="90000"/>
              </a:lnSpc>
              <a:buFont typeface="+mj-lt"/>
              <a:buAutoNum type="arabicPeriod"/>
              <a:defRPr/>
            </a:pPr>
            <a:r>
              <a:rPr lang="en-GB" b="1" dirty="0" smtClean="0">
                <a:solidFill>
                  <a:srgbClr val="FF0000"/>
                </a:solidFill>
                <a:latin typeface="Calibri"/>
                <a:cs typeface="Calibri"/>
              </a:rPr>
              <a:t>Inherited </a:t>
            </a:r>
          </a:p>
          <a:p>
            <a:pPr marL="685800" lvl="1" indent="-457200" eaLnBrk="1" hangingPunct="1">
              <a:lnSpc>
                <a:spcPct val="90000"/>
              </a:lnSpc>
              <a:defRPr/>
            </a:pPr>
            <a:r>
              <a:rPr lang="en-GB" dirty="0" smtClean="0">
                <a:latin typeface="Calibri"/>
                <a:cs typeface="Calibri"/>
              </a:rPr>
              <a:t>abnormalities </a:t>
            </a:r>
            <a:r>
              <a:rPr lang="en-GB" dirty="0">
                <a:latin typeface="Calibri"/>
                <a:cs typeface="Calibri"/>
              </a:rPr>
              <a:t>in the cell </a:t>
            </a:r>
            <a:r>
              <a:rPr lang="en-GB" dirty="0">
                <a:solidFill>
                  <a:srgbClr val="FFB400"/>
                </a:solidFill>
                <a:latin typeface="Calibri"/>
                <a:cs typeface="Calibri"/>
              </a:rPr>
              <a:t>membrane</a:t>
            </a:r>
            <a:r>
              <a:rPr lang="en-GB" dirty="0">
                <a:latin typeface="Calibri"/>
                <a:cs typeface="Calibri"/>
              </a:rPr>
              <a:t>, the </a:t>
            </a:r>
            <a:r>
              <a:rPr lang="en-GB" dirty="0">
                <a:solidFill>
                  <a:srgbClr val="FFB400"/>
                </a:solidFill>
                <a:latin typeface="Calibri"/>
                <a:cs typeface="Calibri"/>
              </a:rPr>
              <a:t>haemoglobin</a:t>
            </a:r>
            <a:r>
              <a:rPr lang="en-GB" dirty="0">
                <a:latin typeface="Calibri"/>
                <a:cs typeface="Calibri"/>
              </a:rPr>
              <a:t> or the </a:t>
            </a:r>
            <a:r>
              <a:rPr lang="en-GB" dirty="0">
                <a:solidFill>
                  <a:srgbClr val="FFB400"/>
                </a:solidFill>
                <a:latin typeface="Calibri"/>
                <a:cs typeface="Calibri"/>
              </a:rPr>
              <a:t>enzymes</a:t>
            </a:r>
            <a:r>
              <a:rPr lang="en-GB" dirty="0">
                <a:latin typeface="Calibri"/>
                <a:cs typeface="Calibri"/>
              </a:rPr>
              <a:t> in the red cell</a:t>
            </a:r>
          </a:p>
          <a:p>
            <a:pPr marL="457200" indent="-457200" eaLnBrk="1" hangingPunct="1">
              <a:lnSpc>
                <a:spcPct val="90000"/>
              </a:lnSpc>
              <a:buFont typeface="+mj-lt"/>
              <a:buAutoNum type="arabicPeriod"/>
              <a:defRPr/>
            </a:pPr>
            <a:r>
              <a:rPr lang="en-GB" b="1" dirty="0">
                <a:solidFill>
                  <a:srgbClr val="FF0000"/>
                </a:solidFill>
                <a:latin typeface="Calibri"/>
                <a:cs typeface="Calibri"/>
              </a:rPr>
              <a:t>Acquired </a:t>
            </a:r>
            <a:endParaRPr lang="en-GB" b="1" dirty="0" smtClean="0">
              <a:solidFill>
                <a:srgbClr val="FF0000"/>
              </a:solidFill>
              <a:latin typeface="Calibri"/>
              <a:cs typeface="Calibri"/>
            </a:endParaRPr>
          </a:p>
          <a:p>
            <a:pPr marL="685800" lvl="1" indent="-457200" eaLnBrk="1" hangingPunct="1">
              <a:lnSpc>
                <a:spcPct val="90000"/>
              </a:lnSpc>
              <a:buFont typeface="Arial"/>
              <a:buChar char="•"/>
              <a:defRPr/>
            </a:pPr>
            <a:r>
              <a:rPr lang="en-GB" dirty="0" smtClean="0">
                <a:latin typeface="Calibri"/>
                <a:cs typeface="Calibri"/>
              </a:rPr>
              <a:t>extrinsic factors, e.g., micro</a:t>
            </a:r>
            <a:r>
              <a:rPr lang="en-GB" dirty="0">
                <a:latin typeface="Calibri"/>
                <a:cs typeface="Calibri"/>
              </a:rPr>
              <a:t>-organisms, chemicals or drugs that damage the red cell</a:t>
            </a:r>
          </a:p>
          <a:p>
            <a:pPr marL="457200" indent="-457200" eaLnBrk="1" hangingPunct="1">
              <a:lnSpc>
                <a:spcPct val="90000"/>
              </a:lnSpc>
              <a:buFont typeface="Arial"/>
              <a:buChar char="•"/>
              <a:defRPr/>
            </a:pPr>
            <a:endParaRPr lang="en-GB" dirty="0" smtClean="0">
              <a:solidFill>
                <a:srgbClr val="FFCCFF"/>
              </a:solidFill>
              <a:latin typeface="Calibri"/>
              <a:cs typeface="Calibri"/>
            </a:endParaRPr>
          </a:p>
          <a:p>
            <a:pPr marL="457200" indent="-457200" eaLnBrk="1" hangingPunct="1">
              <a:lnSpc>
                <a:spcPct val="90000"/>
              </a:lnSpc>
              <a:buFont typeface="Arial"/>
              <a:buChar char="•"/>
              <a:defRPr/>
            </a:pPr>
            <a:r>
              <a:rPr lang="en-GB" dirty="0" smtClean="0">
                <a:solidFill>
                  <a:srgbClr val="FFCCFF"/>
                </a:solidFill>
                <a:latin typeface="Calibri"/>
                <a:cs typeface="Calibri"/>
              </a:rPr>
              <a:t>Extrinsic </a:t>
            </a:r>
            <a:r>
              <a:rPr lang="en-GB" dirty="0">
                <a:solidFill>
                  <a:srgbClr val="FFCCFF"/>
                </a:solidFill>
                <a:latin typeface="Calibri"/>
                <a:cs typeface="Calibri"/>
              </a:rPr>
              <a:t>factors</a:t>
            </a:r>
            <a:r>
              <a:rPr lang="en-GB" dirty="0">
                <a:latin typeface="Calibri"/>
                <a:cs typeface="Calibri"/>
              </a:rPr>
              <a:t> can interact with red cells that have an intrinsic abnormality</a:t>
            </a:r>
          </a:p>
          <a:p>
            <a:pPr marL="457200" indent="-457200">
              <a:buFont typeface="+mj-lt"/>
              <a:buAutoNum type="arabicPeriod"/>
              <a:defRPr/>
            </a:pPr>
            <a:endParaRPr lang="en-GB" dirty="0">
              <a:latin typeface="Calibri"/>
              <a:cs typeface="Calibri"/>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GB">
                <a:latin typeface="Calibri" charset="0"/>
              </a:rPr>
              <a:t>List causes of haemolytic anaemia (and describe how you would recognise a haemolytic anaemia)</a:t>
            </a:r>
          </a:p>
        </p:txBody>
      </p:sp>
      <p:pic>
        <p:nvPicPr>
          <p:cNvPr id="71682" name="Picture 3"/>
          <p:cNvPicPr>
            <a:picLocks noChangeAspect="1"/>
          </p:cNvPicPr>
          <p:nvPr/>
        </p:nvPicPr>
        <p:blipFill>
          <a:blip r:embed="rId2" cstate="email">
            <a:extLst>
              <a:ext uri="{28A0092B-C50C-407E-A947-70E740481C1C}">
                <a14:useLocalDpi xmlns:a14="http://schemas.microsoft.com/office/drawing/2010/main" val="0"/>
              </a:ext>
            </a:extLst>
          </a:blip>
          <a:srcRect l="3383" t="6894" r="4028" b="5624"/>
          <a:stretch>
            <a:fillRect/>
          </a:stretch>
        </p:blipFill>
        <p:spPr bwMode="auto">
          <a:xfrm>
            <a:off x="735013" y="1341438"/>
            <a:ext cx="77978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GB">
                <a:latin typeface="Calibri" charset="0"/>
              </a:rPr>
              <a:t>List causes of haemolytic anaemia (and describe how you would recognise a haemolytic anaemia)</a:t>
            </a:r>
            <a:endParaRPr lang="en-GB" b="1">
              <a:latin typeface="Times New Roman" charset="0"/>
            </a:endParaRPr>
          </a:p>
        </p:txBody>
      </p:sp>
      <p:graphicFrame>
        <p:nvGraphicFramePr>
          <p:cNvPr id="51258" name="Group 58"/>
          <p:cNvGraphicFramePr>
            <a:graphicFrameLocks noGrp="1"/>
          </p:cNvGraphicFramePr>
          <p:nvPr/>
        </p:nvGraphicFramePr>
        <p:xfrm>
          <a:off x="1115616" y="2132856"/>
          <a:ext cx="7011532" cy="3956272"/>
        </p:xfrm>
        <a:graphic>
          <a:graphicData uri="http://schemas.openxmlformats.org/drawingml/2006/table">
            <a:tbl>
              <a:tblPr firstRow="1" firstCol="1" bandRow="1">
                <a:tableStyleId>{638B1855-1B75-4FBE-930C-398BA8C253C6}</a:tableStyleId>
              </a:tblPr>
              <a:tblGrid>
                <a:gridCol w="2883714"/>
                <a:gridCol w="4127818"/>
              </a:tblGrid>
              <a:tr h="335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Site of defect</a:t>
                      </a:r>
                      <a:endParaRPr kumimoji="0" lang="en-GB" sz="1600" b="1" i="0" u="none" strike="noStrike" cap="none" normalizeH="0" baseline="0" smtClean="0">
                        <a:ln>
                          <a:noFill/>
                        </a:ln>
                        <a:solidFill>
                          <a:schemeClr val="tx1"/>
                        </a:solidFill>
                        <a:effectLst/>
                        <a:latin typeface="Calibri"/>
                        <a:cs typeface="Calibri"/>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Examples</a:t>
                      </a:r>
                      <a:endParaRPr kumimoji="0" lang="en-GB" sz="1600" b="1" i="0" u="none" strike="noStrike" cap="none" normalizeH="0" baseline="0" dirty="0" smtClean="0">
                        <a:ln>
                          <a:noFill/>
                        </a:ln>
                        <a:solidFill>
                          <a:schemeClr val="tx1"/>
                        </a:solidFill>
                        <a:effectLst/>
                        <a:latin typeface="Calibri"/>
                        <a:cs typeface="Calibri"/>
                      </a:endParaRPr>
                    </a:p>
                  </a:txBody>
                  <a:tcPr marT="45715" marB="45715" horzOverflow="overflow"/>
                </a:tc>
              </a:tr>
              <a:tr h="33527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Inherited</a:t>
                      </a:r>
                      <a:endParaRPr kumimoji="0" lang="en-GB" sz="1600" b="1" i="0" u="none" strike="noStrike" cap="none" normalizeH="0" baseline="0" dirty="0" smtClean="0">
                        <a:ln>
                          <a:noFill/>
                        </a:ln>
                        <a:solidFill>
                          <a:schemeClr val="tx1"/>
                        </a:solidFill>
                        <a:effectLst/>
                        <a:latin typeface="Calibri"/>
                        <a:cs typeface="Calibri"/>
                      </a:endParaRPr>
                    </a:p>
                  </a:txBody>
                  <a:tcPr marT="45715" marB="45715"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FFCCFF"/>
                        </a:solidFill>
                        <a:effectLst/>
                        <a:latin typeface="Calibri"/>
                        <a:cs typeface="Calibri"/>
                      </a:endParaRPr>
                    </a:p>
                  </a:txBody>
                  <a:tcPr marT="45715" marB="45715" horzOverflow="overflow"/>
                </a:tc>
              </a:tr>
              <a:tr h="335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Membrane</a:t>
                      </a:r>
                      <a:endParaRPr kumimoji="0" lang="en-GB" sz="1600" b="0" i="0" u="none" strike="noStrike" cap="none" normalizeH="0" baseline="0" dirty="0" smtClean="0">
                        <a:ln>
                          <a:noFill/>
                        </a:ln>
                        <a:solidFill>
                          <a:schemeClr val="tx1"/>
                        </a:solidFill>
                        <a:effectLst/>
                        <a:latin typeface="Calibri"/>
                        <a:cs typeface="Calibri"/>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Hereditary spherocytosis</a:t>
                      </a:r>
                      <a:endParaRPr kumimoji="0" lang="en-GB" sz="1600" b="1" i="0" u="none" strike="noStrike" cap="none" normalizeH="0" baseline="0" smtClean="0">
                        <a:ln>
                          <a:noFill/>
                        </a:ln>
                        <a:solidFill>
                          <a:srgbClr val="FFCCFF"/>
                        </a:solidFill>
                        <a:effectLst/>
                        <a:latin typeface="Calibri"/>
                        <a:cs typeface="Calibri"/>
                      </a:endParaRPr>
                    </a:p>
                  </a:txBody>
                  <a:tcPr marT="45715" marB="45715" horzOverflow="overflow"/>
                </a:tc>
              </a:tr>
              <a:tr h="335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Haemoglobin</a:t>
                      </a:r>
                      <a:endParaRPr kumimoji="0" lang="en-GB" sz="1600" b="0" i="0" u="none" strike="noStrike" cap="none" normalizeH="0" baseline="0" smtClean="0">
                        <a:ln>
                          <a:noFill/>
                        </a:ln>
                        <a:solidFill>
                          <a:schemeClr val="tx1"/>
                        </a:solidFill>
                        <a:effectLst/>
                        <a:latin typeface="Calibri"/>
                        <a:cs typeface="Calibri"/>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Sickle cell anaemia</a:t>
                      </a:r>
                      <a:endParaRPr kumimoji="0" lang="en-GB" sz="1600" b="1" i="0" u="none" strike="noStrike" cap="none" normalizeH="0" baseline="0" smtClean="0">
                        <a:ln>
                          <a:noFill/>
                        </a:ln>
                        <a:solidFill>
                          <a:srgbClr val="FFCCFF"/>
                        </a:solidFill>
                        <a:effectLst/>
                        <a:latin typeface="Calibri"/>
                        <a:cs typeface="Calibri"/>
                      </a:endParaRPr>
                    </a:p>
                  </a:txBody>
                  <a:tcPr marT="45715" marB="45715" horzOverflow="overflow"/>
                </a:tc>
              </a:tr>
              <a:tr h="335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Glycolytic pathway</a:t>
                      </a:r>
                      <a:endParaRPr kumimoji="0" lang="en-GB" sz="1600" b="0" i="0" u="none" strike="noStrike" cap="none" normalizeH="0" baseline="0" dirty="0" smtClean="0">
                        <a:ln>
                          <a:noFill/>
                        </a:ln>
                        <a:solidFill>
                          <a:schemeClr val="tx1"/>
                        </a:solidFill>
                        <a:effectLst/>
                        <a:latin typeface="Calibri"/>
                        <a:cs typeface="Calibri"/>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Pyruvate kinase deficiency</a:t>
                      </a:r>
                      <a:endParaRPr kumimoji="0" lang="en-GB" sz="1600" b="0" i="0" u="none" strike="noStrike" cap="none" normalizeH="0" baseline="0" smtClean="0">
                        <a:ln>
                          <a:noFill/>
                        </a:ln>
                        <a:solidFill>
                          <a:schemeClr val="tx1"/>
                        </a:solidFill>
                        <a:effectLst/>
                        <a:latin typeface="Calibri"/>
                        <a:cs typeface="Calibri"/>
                      </a:endParaRPr>
                    </a:p>
                  </a:txBody>
                  <a:tcPr marT="45715" marB="45715" horzOverflow="overflow"/>
                </a:tc>
              </a:tr>
              <a:tr h="379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rPr>
                        <a:t>Pentose shunt</a:t>
                      </a:r>
                      <a:endParaRPr kumimoji="0" lang="en-GB" sz="1600" b="0" i="0" u="none" strike="noStrike" cap="none" normalizeH="0" baseline="0" smtClean="0">
                        <a:ln>
                          <a:noFill/>
                        </a:ln>
                        <a:solidFill>
                          <a:schemeClr val="tx1"/>
                        </a:solidFill>
                        <a:effectLst/>
                        <a:latin typeface="Calibri"/>
                        <a:cs typeface="Calibri"/>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Glucose-6 phosphate dehydrogenase deficiency</a:t>
                      </a:r>
                      <a:endParaRPr kumimoji="0" lang="en-GB" sz="1600" b="1" i="0" u="none" strike="noStrike" cap="none" normalizeH="0" baseline="0" dirty="0" smtClean="0">
                        <a:ln>
                          <a:noFill/>
                        </a:ln>
                        <a:solidFill>
                          <a:srgbClr val="FFCCFF"/>
                        </a:solidFill>
                        <a:effectLst/>
                        <a:latin typeface="Calibri"/>
                        <a:cs typeface="Calibri"/>
                      </a:endParaRPr>
                    </a:p>
                  </a:txBody>
                  <a:tcPr marT="45715" marB="45715" horzOverflow="overflow"/>
                </a:tc>
              </a:tr>
              <a:tr h="37998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Acquired</a:t>
                      </a:r>
                      <a:endParaRPr kumimoji="0" lang="en-GB" sz="1600" b="1"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a:ln>
                          <a:noFill/>
                        </a:ln>
                        <a:solidFill>
                          <a:srgbClr val="FFCCFF"/>
                        </a:solidFill>
                        <a:effectLst/>
                        <a:latin typeface="Calibri"/>
                        <a:ea typeface="ＭＳ Ｐゴシック" charset="0"/>
                        <a:cs typeface="Calibri"/>
                      </a:endParaRPr>
                    </a:p>
                  </a:txBody>
                  <a:tcPr marT="45723" marB="45723" horzOverflow="overflow"/>
                </a:tc>
              </a:tr>
              <a:tr h="379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Membrane – immune</a:t>
                      </a:r>
                      <a:endParaRPr kumimoji="0" lang="en-GB" sz="1600" b="0"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Autoimmune haemolytic anaemia</a:t>
                      </a:r>
                      <a:endParaRPr kumimoji="0" lang="en-GB" sz="1600" b="1" i="0" u="none" strike="noStrike" cap="none" normalizeH="0" baseline="0">
                        <a:ln>
                          <a:noFill/>
                        </a:ln>
                        <a:solidFill>
                          <a:srgbClr val="FFCCFF"/>
                        </a:solidFill>
                        <a:effectLst/>
                        <a:latin typeface="Calibri"/>
                        <a:ea typeface="ＭＳ Ｐゴシック" charset="0"/>
                        <a:cs typeface="Calibri"/>
                      </a:endParaRPr>
                    </a:p>
                  </a:txBody>
                  <a:tcPr marT="45723" marB="45723" horzOverflow="overflow"/>
                </a:tc>
              </a:tr>
              <a:tr h="379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Whole red cell – mechanical</a:t>
                      </a:r>
                      <a:endParaRPr kumimoji="0" lang="en-GB" sz="1600" b="0"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Microangiopathic haemolytic anaemia</a:t>
                      </a:r>
                      <a:endParaRPr kumimoji="0" lang="en-GB" sz="1600" b="0" i="0" u="none" strike="noStrike" cap="none" normalizeH="0" baseline="0">
                        <a:ln>
                          <a:noFill/>
                        </a:ln>
                        <a:solidFill>
                          <a:schemeClr val="tx1"/>
                        </a:solidFill>
                        <a:effectLst/>
                        <a:latin typeface="Calibri"/>
                        <a:ea typeface="ＭＳ Ｐゴシック" charset="0"/>
                        <a:cs typeface="Calibri"/>
                      </a:endParaRPr>
                    </a:p>
                  </a:txBody>
                  <a:tcPr marT="45723" marB="45723" horzOverflow="overflow"/>
                </a:tc>
              </a:tr>
              <a:tr h="379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Whole red cell – oxidant</a:t>
                      </a:r>
                      <a:endParaRPr kumimoji="0" lang="en-GB" sz="1600" b="0"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Drugs and chemicals</a:t>
                      </a:r>
                      <a:endParaRPr kumimoji="0" lang="en-GB" sz="1600" b="0" i="0" u="none" strike="noStrike" cap="none" normalizeH="0" baseline="0">
                        <a:ln>
                          <a:noFill/>
                        </a:ln>
                        <a:solidFill>
                          <a:schemeClr val="tx1"/>
                        </a:solidFill>
                        <a:effectLst/>
                        <a:latin typeface="Calibri"/>
                        <a:ea typeface="ＭＳ Ｐゴシック" charset="0"/>
                        <a:cs typeface="Calibri"/>
                      </a:endParaRPr>
                    </a:p>
                  </a:txBody>
                  <a:tcPr marT="45723" marB="45723" horzOverflow="overflow"/>
                </a:tc>
              </a:tr>
              <a:tr h="379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Whole red cell – microbiological</a:t>
                      </a:r>
                      <a:endParaRPr kumimoji="0" lang="en-GB" sz="1600" b="0"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Malaria</a:t>
                      </a:r>
                      <a:endParaRPr kumimoji="0" lang="en-GB" sz="1600" b="0" i="0" u="none" strike="noStrike" cap="none" normalizeH="0" baseline="0" dirty="0">
                        <a:ln>
                          <a:noFill/>
                        </a:ln>
                        <a:solidFill>
                          <a:schemeClr val="tx1"/>
                        </a:solidFill>
                        <a:effectLst/>
                        <a:latin typeface="Calibri"/>
                        <a:ea typeface="ＭＳ Ｐゴシック" charset="0"/>
                        <a:cs typeface="Calibri"/>
                      </a:endParaRPr>
                    </a:p>
                  </a:txBody>
                  <a:tcPr marT="45723" marB="45723" horzOverflow="overflow"/>
                </a:tc>
              </a:tr>
            </a:tbl>
          </a:graphicData>
        </a:graphic>
      </p:graphicFrame>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ws_368C.tmp"/>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650" y="538163"/>
            <a:ext cx="7667625"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Content Placeholder 4"/>
          <p:cNvSpPr>
            <a:spLocks noGrp="1"/>
          </p:cNvSpPr>
          <p:nvPr>
            <p:ph sz="half" idx="4294967295"/>
          </p:nvPr>
        </p:nvSpPr>
        <p:spPr>
          <a:xfrm>
            <a:off x="900113" y="3429000"/>
            <a:ext cx="2376487" cy="431800"/>
          </a:xfrm>
        </p:spPr>
        <p:txBody>
          <a:bodyPr/>
          <a:lstStyle/>
          <a:p>
            <a:pPr marL="0" indent="0"/>
            <a:r>
              <a:rPr lang="en-GB">
                <a:solidFill>
                  <a:srgbClr val="000000"/>
                </a:solidFill>
                <a:latin typeface="Calibri" charset="0"/>
              </a:rPr>
              <a:t>Increased bilirubin</a:t>
            </a:r>
          </a:p>
        </p:txBody>
      </p:sp>
      <p:sp>
        <p:nvSpPr>
          <p:cNvPr id="73731" name="Content Placeholder 5"/>
          <p:cNvSpPr>
            <a:spLocks noGrp="1"/>
          </p:cNvSpPr>
          <p:nvPr>
            <p:ph sz="half" idx="4294967295"/>
          </p:nvPr>
        </p:nvSpPr>
        <p:spPr>
          <a:xfrm>
            <a:off x="4859338" y="5084763"/>
            <a:ext cx="3695700" cy="1100137"/>
          </a:xfrm>
        </p:spPr>
        <p:txBody>
          <a:bodyPr/>
          <a:lstStyle/>
          <a:p>
            <a:pPr marL="0" indent="0"/>
            <a:r>
              <a:rPr lang="en-GB">
                <a:solidFill>
                  <a:srgbClr val="000000"/>
                </a:solidFill>
                <a:latin typeface="Calibri" charset="0"/>
              </a:rPr>
              <a:t>Reduced haptoglobin, then free haemoglobin is filtered by the kidney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GB">
                <a:latin typeface="Calibri" charset="0"/>
              </a:rPr>
              <a:t>(List causes of haemolytic anaemia) and describe how you would recognise a haemolytic anaemia</a:t>
            </a:r>
            <a:endParaRPr lang="en-GB">
              <a:latin typeface="Calibri" charset="0"/>
              <a:cs typeface="Calibri" charset="0"/>
            </a:endParaRPr>
          </a:p>
        </p:txBody>
      </p:sp>
      <p:sp>
        <p:nvSpPr>
          <p:cNvPr id="74754" name="Rectangle 3"/>
          <p:cNvSpPr>
            <a:spLocks noGrp="1" noChangeArrowheads="1"/>
          </p:cNvSpPr>
          <p:nvPr>
            <p:ph idx="1"/>
          </p:nvPr>
        </p:nvSpPr>
        <p:spPr>
          <a:xfrm>
            <a:off x="609600" y="1557338"/>
            <a:ext cx="7924800" cy="3733800"/>
          </a:xfrm>
        </p:spPr>
        <p:txBody>
          <a:bodyPr/>
          <a:lstStyle/>
          <a:p>
            <a:pPr eaLnBrk="1" hangingPunct="1">
              <a:lnSpc>
                <a:spcPct val="90000"/>
              </a:lnSpc>
              <a:buFontTx/>
              <a:buChar char="•"/>
            </a:pPr>
            <a:r>
              <a:rPr lang="en-GB">
                <a:latin typeface="Calibri" charset="0"/>
                <a:cs typeface="Calibri" charset="0"/>
              </a:rPr>
              <a:t>Normochromic and usually either normocytic or macrocytic anaemia</a:t>
            </a:r>
          </a:p>
          <a:p>
            <a:pPr eaLnBrk="1" hangingPunct="1">
              <a:lnSpc>
                <a:spcPct val="90000"/>
              </a:lnSpc>
              <a:buFontTx/>
              <a:buChar char="•"/>
            </a:pPr>
            <a:r>
              <a:rPr lang="en-GB">
                <a:latin typeface="Calibri" charset="0"/>
                <a:cs typeface="Calibri" charset="0"/>
              </a:rPr>
              <a:t>Evidence of morphologically abnormal red cells</a:t>
            </a:r>
          </a:p>
          <a:p>
            <a:pPr eaLnBrk="1" hangingPunct="1">
              <a:lnSpc>
                <a:spcPct val="90000"/>
              </a:lnSpc>
              <a:buFontTx/>
              <a:buChar char="•"/>
            </a:pPr>
            <a:r>
              <a:rPr lang="en-GB">
                <a:latin typeface="Calibri" charset="0"/>
                <a:cs typeface="Calibri" charset="0"/>
              </a:rPr>
              <a:t>Evidence of increased red cell breakdown</a:t>
            </a:r>
          </a:p>
          <a:p>
            <a:pPr lvl="1" eaLnBrk="1" hangingPunct="1">
              <a:lnSpc>
                <a:spcPct val="90000"/>
              </a:lnSpc>
            </a:pPr>
            <a:r>
              <a:rPr lang="en-GB">
                <a:latin typeface="Calibri" charset="0"/>
                <a:cs typeface="Calibri" charset="0"/>
              </a:rPr>
              <a:t>Jaundice (increased unconjugated hyperbilirubinaemia)</a:t>
            </a:r>
          </a:p>
          <a:p>
            <a:pPr lvl="2" eaLnBrk="1" hangingPunct="1">
              <a:lnSpc>
                <a:spcPct val="90000"/>
              </a:lnSpc>
              <a:buFont typeface="Arial" charset="0"/>
              <a:buChar char="•"/>
            </a:pPr>
            <a:r>
              <a:rPr lang="en-GB">
                <a:latin typeface="Calibri" charset="0"/>
                <a:cs typeface="Calibri" charset="0"/>
              </a:rPr>
              <a:t>Pigment gallstones</a:t>
            </a:r>
          </a:p>
          <a:p>
            <a:pPr lvl="1" eaLnBrk="1" hangingPunct="1">
              <a:lnSpc>
                <a:spcPct val="90000"/>
              </a:lnSpc>
            </a:pPr>
            <a:r>
              <a:rPr lang="en-GB">
                <a:latin typeface="Calibri" charset="0"/>
                <a:cs typeface="Calibri" charset="0"/>
              </a:rPr>
              <a:t>Increased lactate dehydrogenase (LDH)</a:t>
            </a:r>
          </a:p>
          <a:p>
            <a:pPr eaLnBrk="1" hangingPunct="1">
              <a:lnSpc>
                <a:spcPct val="90000"/>
              </a:lnSpc>
              <a:buFontTx/>
              <a:buChar char="•"/>
            </a:pPr>
            <a:r>
              <a:rPr lang="en-GB">
                <a:latin typeface="Calibri" charset="0"/>
                <a:cs typeface="Calibri" charset="0"/>
              </a:rPr>
              <a:t>Evidence of increased bone marrow activity</a:t>
            </a:r>
          </a:p>
          <a:p>
            <a:pPr lvl="1" eaLnBrk="1" hangingPunct="1">
              <a:lnSpc>
                <a:spcPct val="90000"/>
              </a:lnSpc>
            </a:pPr>
            <a:r>
              <a:rPr lang="en-GB">
                <a:latin typeface="Calibri" charset="0"/>
                <a:cs typeface="Calibri" charset="0"/>
              </a:rPr>
              <a:t>Increased reticulocytes</a:t>
            </a:r>
          </a:p>
          <a:p>
            <a:pPr lvl="1" eaLnBrk="1" hangingPunct="1">
              <a:lnSpc>
                <a:spcPct val="90000"/>
              </a:lnSpc>
            </a:pPr>
            <a:r>
              <a:rPr lang="en-GB">
                <a:latin typeface="Calibri" charset="0"/>
                <a:cs typeface="Calibri" charset="0"/>
              </a:rPr>
              <a:t>Polychromasia</a:t>
            </a:r>
          </a:p>
        </p:txBody>
      </p:sp>
      <p:pic>
        <p:nvPicPr>
          <p:cNvPr id="74755" name="Picture 8" descr="Xs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4868863"/>
            <a:ext cx="26844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2" descr="Xs03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40650" y="2616200"/>
            <a:ext cx="1408113"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15"/>
          <p:cNvSpPr txBox="1">
            <a:spLocks noChangeArrowheads="1"/>
          </p:cNvSpPr>
          <p:nvPr/>
        </p:nvSpPr>
        <p:spPr bwMode="auto">
          <a:xfrm>
            <a:off x="4719638" y="6611938"/>
            <a:ext cx="4532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Interactive Haematology Imagebank,  2</a:t>
            </a:r>
            <a:r>
              <a:rPr lang="en-GB" sz="1000" baseline="30000"/>
              <a:t>nd</a:t>
            </a:r>
            <a:r>
              <a:rPr lang="en-GB" sz="1000"/>
              <a:t> Edn, 2012</a:t>
            </a:r>
          </a:p>
        </p:txBody>
      </p:sp>
      <p:pic>
        <p:nvPicPr>
          <p:cNvPr id="74758" name="Picture 8" descr="L05s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02968" y="4809332"/>
            <a:ext cx="11414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15"/>
          <p:cNvSpPr txBox="1">
            <a:spLocks noChangeArrowheads="1"/>
          </p:cNvSpPr>
          <p:nvPr/>
        </p:nvSpPr>
        <p:spPr bwMode="auto">
          <a:xfrm>
            <a:off x="-60325" y="6611938"/>
            <a:ext cx="3768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Leukaemia Diagnosis,  4th Edn, 2010</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GB">
                <a:latin typeface="Calibri" charset="0"/>
                <a:cs typeface="Calibri" charset="0"/>
              </a:rPr>
              <a:t>Hereditary spherocytosis - </a:t>
            </a:r>
            <a:r>
              <a:rPr lang="en-GB">
                <a:solidFill>
                  <a:srgbClr val="FFCCFF"/>
                </a:solidFill>
                <a:latin typeface="Calibri" charset="0"/>
                <a:cs typeface="Calibri" charset="0"/>
              </a:rPr>
              <a:t>extravascular haemolysis</a:t>
            </a:r>
            <a:endParaRPr lang="en-GB">
              <a:latin typeface="Calibri" charset="0"/>
              <a:cs typeface="Calibri" charset="0"/>
            </a:endParaRPr>
          </a:p>
        </p:txBody>
      </p:sp>
      <p:sp>
        <p:nvSpPr>
          <p:cNvPr id="76802" name="Rectangle 3"/>
          <p:cNvSpPr>
            <a:spLocks noGrp="1" noChangeArrowheads="1"/>
          </p:cNvSpPr>
          <p:nvPr>
            <p:ph sz="half" idx="1"/>
          </p:nvPr>
        </p:nvSpPr>
        <p:spPr>
          <a:xfrm>
            <a:off x="468313" y="1681163"/>
            <a:ext cx="3816350" cy="4987925"/>
          </a:xfrm>
        </p:spPr>
        <p:txBody>
          <a:bodyPr/>
          <a:lstStyle/>
          <a:p>
            <a:pPr marL="0" indent="0" eaLnBrk="1" hangingPunct="1">
              <a:lnSpc>
                <a:spcPct val="80000"/>
              </a:lnSpc>
              <a:buFontTx/>
              <a:buChar char="•"/>
            </a:pPr>
            <a:r>
              <a:rPr lang="en-GB" sz="2000">
                <a:latin typeface="Calibri" charset="0"/>
                <a:cs typeface="Calibri" charset="0"/>
              </a:rPr>
              <a:t>Chronic compensated haemolysis </a:t>
            </a:r>
          </a:p>
          <a:p>
            <a:pPr marL="0" indent="0" eaLnBrk="1" hangingPunct="1">
              <a:lnSpc>
                <a:spcPct val="80000"/>
              </a:lnSpc>
              <a:buFontTx/>
              <a:buChar char="•"/>
            </a:pPr>
            <a:r>
              <a:rPr lang="en-GB" sz="2000">
                <a:solidFill>
                  <a:srgbClr val="FFB400"/>
                </a:solidFill>
                <a:latin typeface="Calibri" charset="0"/>
                <a:cs typeface="Calibri" charset="0"/>
              </a:rPr>
              <a:t>inherited intrinsic </a:t>
            </a:r>
            <a:r>
              <a:rPr lang="en-GB" sz="2000">
                <a:latin typeface="Calibri" charset="0"/>
                <a:cs typeface="Calibri" charset="0"/>
              </a:rPr>
              <a:t>defect of the red cell membrane</a:t>
            </a:r>
          </a:p>
          <a:p>
            <a:pPr marL="0" indent="0" eaLnBrk="1" hangingPunct="1">
              <a:lnSpc>
                <a:spcPct val="80000"/>
              </a:lnSpc>
              <a:buFontTx/>
              <a:buChar char="•"/>
            </a:pPr>
            <a:r>
              <a:rPr lang="en-GB" sz="2000">
                <a:latin typeface="Calibri" charset="0"/>
                <a:cs typeface="Calibri" charset="0"/>
              </a:rPr>
              <a:t>After entering the circulation the cells lose membrane in the spleen</a:t>
            </a:r>
          </a:p>
          <a:p>
            <a:pPr lvl="1" eaLnBrk="1" hangingPunct="1">
              <a:lnSpc>
                <a:spcPct val="80000"/>
              </a:lnSpc>
            </a:pPr>
            <a:r>
              <a:rPr lang="en-GB" sz="1900">
                <a:latin typeface="Calibri" charset="0"/>
                <a:cs typeface="Calibri" charset="0"/>
              </a:rPr>
              <a:t>become spherocytic</a:t>
            </a:r>
          </a:p>
          <a:p>
            <a:pPr lvl="2" eaLnBrk="1" hangingPunct="1">
              <a:lnSpc>
                <a:spcPct val="70000"/>
              </a:lnSpc>
              <a:buFont typeface="Arial" charset="0"/>
              <a:buChar char="•"/>
            </a:pPr>
            <a:r>
              <a:rPr lang="en-GB" sz="1700">
                <a:latin typeface="Calibri" charset="0"/>
                <a:cs typeface="Calibri" charset="0"/>
              </a:rPr>
              <a:t>Red cells become less flexible </a:t>
            </a:r>
          </a:p>
          <a:p>
            <a:pPr lvl="2" eaLnBrk="1" hangingPunct="1">
              <a:lnSpc>
                <a:spcPct val="70000"/>
              </a:lnSpc>
              <a:buFont typeface="Arial" charset="0"/>
              <a:buChar char="•"/>
            </a:pPr>
            <a:r>
              <a:rPr lang="en-GB" sz="1700">
                <a:latin typeface="Calibri" charset="0"/>
                <a:cs typeface="Calibri" charset="0"/>
              </a:rPr>
              <a:t>removed prematurely by the spleen </a:t>
            </a:r>
          </a:p>
          <a:p>
            <a:pPr lvl="2" eaLnBrk="1" hangingPunct="1">
              <a:lnSpc>
                <a:spcPct val="70000"/>
              </a:lnSpc>
              <a:buFont typeface="Arial" charset="0"/>
              <a:buChar char="•"/>
            </a:pPr>
            <a:r>
              <a:rPr lang="en-GB" sz="1700">
                <a:latin typeface="Calibri" charset="0"/>
                <a:cs typeface="Calibri" charset="0"/>
              </a:rPr>
              <a:t>prone to haemolyse when osmotic pressure is reduced</a:t>
            </a:r>
          </a:p>
          <a:p>
            <a:pPr marL="0" indent="0" eaLnBrk="1" hangingPunct="1">
              <a:lnSpc>
                <a:spcPct val="70000"/>
              </a:lnSpc>
              <a:buFontTx/>
              <a:buChar char="•"/>
            </a:pPr>
            <a:r>
              <a:rPr lang="en-GB" sz="2000">
                <a:latin typeface="Calibri" charset="0"/>
                <a:cs typeface="Calibri" charset="0"/>
              </a:rPr>
              <a:t>Treatment is splenectomy</a:t>
            </a:r>
          </a:p>
          <a:p>
            <a:pPr lvl="1" eaLnBrk="1" hangingPunct="1">
              <a:lnSpc>
                <a:spcPct val="70000"/>
              </a:lnSpc>
            </a:pPr>
            <a:r>
              <a:rPr lang="en-GB" sz="1900">
                <a:latin typeface="Calibri" charset="0"/>
                <a:cs typeface="Calibri" charset="0"/>
              </a:rPr>
              <a:t>risky, so only done in severe cases</a:t>
            </a:r>
          </a:p>
          <a:p>
            <a:pPr marL="0" indent="0" eaLnBrk="1" hangingPunct="1">
              <a:lnSpc>
                <a:spcPct val="80000"/>
              </a:lnSpc>
              <a:buFontTx/>
              <a:buChar char="•"/>
            </a:pPr>
            <a:r>
              <a:rPr lang="en-GB" sz="2000">
                <a:latin typeface="Calibri" charset="0"/>
                <a:cs typeface="Calibri" charset="0"/>
              </a:rPr>
              <a:t>Risk of folic acid deficiency</a:t>
            </a:r>
          </a:p>
          <a:p>
            <a:pPr lvl="1" eaLnBrk="1" hangingPunct="1">
              <a:lnSpc>
                <a:spcPct val="80000"/>
              </a:lnSpc>
            </a:pPr>
            <a:r>
              <a:rPr lang="en-GB" sz="1900">
                <a:latin typeface="Calibri" charset="0"/>
                <a:cs typeface="Calibri" charset="0"/>
              </a:rPr>
              <a:t>Need a good diet </a:t>
            </a:r>
          </a:p>
          <a:p>
            <a:pPr lvl="1" eaLnBrk="1" hangingPunct="1">
              <a:lnSpc>
                <a:spcPct val="80000"/>
              </a:lnSpc>
            </a:pPr>
            <a:r>
              <a:rPr lang="en-GB" sz="1900">
                <a:latin typeface="Calibri" charset="0"/>
                <a:cs typeface="Calibri" charset="0"/>
              </a:rPr>
              <a:t>Daily folic acid</a:t>
            </a:r>
          </a:p>
          <a:p>
            <a:pPr marL="0" indent="0" eaLnBrk="1" hangingPunct="1">
              <a:lnSpc>
                <a:spcPct val="70000"/>
              </a:lnSpc>
              <a:buFontTx/>
              <a:buChar char="•"/>
            </a:pPr>
            <a:endParaRPr lang="en-GB" sz="2000">
              <a:latin typeface="Calibri" charset="0"/>
              <a:cs typeface="Calibri" charset="0"/>
            </a:endParaRPr>
          </a:p>
        </p:txBody>
      </p:sp>
      <p:sp>
        <p:nvSpPr>
          <p:cNvPr id="76803" name="Content Placeholder 1"/>
          <p:cNvSpPr>
            <a:spLocks noGrp="1"/>
          </p:cNvSpPr>
          <p:nvPr>
            <p:ph sz="half" idx="2"/>
          </p:nvPr>
        </p:nvSpPr>
        <p:spPr/>
        <p:txBody>
          <a:bodyPr/>
          <a:lstStyle/>
          <a:p>
            <a:pPr marL="0" indent="0"/>
            <a:endParaRPr lang="en-GB">
              <a:latin typeface="Calibri" charset="0"/>
              <a:cs typeface="Calibri" charset="0"/>
            </a:endParaRPr>
          </a:p>
        </p:txBody>
      </p:sp>
      <p:pic>
        <p:nvPicPr>
          <p:cNvPr id="76804" name="Picture 6" descr="Xs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3076575"/>
            <a:ext cx="44450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8"/>
          <p:cNvSpPr>
            <a:spLocks noChangeArrowheads="1"/>
          </p:cNvSpPr>
          <p:nvPr/>
        </p:nvSpPr>
        <p:spPr bwMode="auto">
          <a:xfrm>
            <a:off x="6156325" y="3357563"/>
            <a:ext cx="2978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90000"/>
              </a:lnSpc>
              <a:spcBef>
                <a:spcPct val="20000"/>
              </a:spcBef>
            </a:pPr>
            <a:r>
              <a:rPr lang="en-GB" sz="1600">
                <a:solidFill>
                  <a:srgbClr val="000000"/>
                </a:solidFill>
                <a:latin typeface="Calibri" charset="0"/>
                <a:cs typeface="Calibri" charset="0"/>
              </a:rPr>
              <a:t>This test is not often needed</a:t>
            </a:r>
          </a:p>
        </p:txBody>
      </p:sp>
      <p:sp>
        <p:nvSpPr>
          <p:cNvPr id="76806" name="TextBox 15"/>
          <p:cNvSpPr txBox="1">
            <a:spLocks noChangeArrowheads="1"/>
          </p:cNvSpPr>
          <p:nvPr/>
        </p:nvSpPr>
        <p:spPr bwMode="auto">
          <a:xfrm>
            <a:off x="4611688" y="6611938"/>
            <a:ext cx="4532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latin typeface="Calibri" charset="0"/>
                <a:cs typeface="Calibri" charset="0"/>
              </a:rPr>
              <a:t>© Wiley-Blackwell, from Bain, Interactive Haematology Imagebank,  2</a:t>
            </a:r>
            <a:r>
              <a:rPr lang="en-GB" sz="1000" baseline="30000">
                <a:latin typeface="Calibri" charset="0"/>
                <a:cs typeface="Calibri" charset="0"/>
              </a:rPr>
              <a:t>nd</a:t>
            </a:r>
            <a:r>
              <a:rPr lang="en-GB" sz="1000">
                <a:latin typeface="Calibri" charset="0"/>
                <a:cs typeface="Calibri" charset="0"/>
              </a:rPr>
              <a:t> Edn, 2012</a:t>
            </a:r>
          </a:p>
        </p:txBody>
      </p:sp>
      <p:pic>
        <p:nvPicPr>
          <p:cNvPr id="76807" name="Picture 6" descr="B08s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032500" y="-39687"/>
            <a:ext cx="1703387"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Box 15"/>
          <p:cNvSpPr txBox="1">
            <a:spLocks noChangeArrowheads="1"/>
          </p:cNvSpPr>
          <p:nvPr/>
        </p:nvSpPr>
        <p:spPr bwMode="auto">
          <a:xfrm>
            <a:off x="365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latin typeface="Calibri" charset="0"/>
                <a:cs typeface="Calibri" charset="0"/>
              </a:rPr>
              <a:t>© Wiley-Blackwell, from Bain, Blood Cells,  4</a:t>
            </a:r>
            <a:r>
              <a:rPr lang="en-GB" sz="1000" baseline="30000">
                <a:latin typeface="Calibri" charset="0"/>
                <a:cs typeface="Calibri" charset="0"/>
              </a:rPr>
              <a:t>th</a:t>
            </a:r>
            <a:r>
              <a:rPr lang="en-GB" sz="1000">
                <a:latin typeface="Calibri" charset="0"/>
                <a:cs typeface="Calibri" charset="0"/>
              </a:rPr>
              <a:t> Edn, 2006</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GB">
                <a:latin typeface="Calibri" charset="0"/>
                <a:cs typeface="Calibri" charset="0"/>
              </a:rPr>
              <a:t>Glucose-6-phosphate dehydrogenase (G6PD) deficiency</a:t>
            </a:r>
          </a:p>
        </p:txBody>
      </p:sp>
      <p:sp>
        <p:nvSpPr>
          <p:cNvPr id="91138" name="Rectangle 3"/>
          <p:cNvSpPr>
            <a:spLocks noGrp="1" noChangeArrowheads="1"/>
          </p:cNvSpPr>
          <p:nvPr>
            <p:ph idx="1"/>
          </p:nvPr>
        </p:nvSpPr>
        <p:spPr>
          <a:xfrm>
            <a:off x="250825" y="1347788"/>
            <a:ext cx="6769100" cy="4457700"/>
          </a:xfrm>
        </p:spPr>
        <p:txBody>
          <a:bodyPr>
            <a:noAutofit/>
          </a:bodyPr>
          <a:lstStyle/>
          <a:p>
            <a:pPr marL="285750" indent="-285750" eaLnBrk="1" hangingPunct="1">
              <a:buFont typeface="Arial"/>
              <a:buChar char="•"/>
              <a:defRPr/>
            </a:pPr>
            <a:r>
              <a:rPr lang="en-GB" sz="1800" dirty="0">
                <a:latin typeface="Calibri"/>
                <a:cs typeface="Calibri"/>
              </a:rPr>
              <a:t>E</a:t>
            </a:r>
            <a:r>
              <a:rPr lang="en-GB" sz="1800" dirty="0" smtClean="0">
                <a:latin typeface="Calibri"/>
                <a:cs typeface="Calibri"/>
              </a:rPr>
              <a:t>nzyme in the pentose phosphate shunt that protects against oxidant damage</a:t>
            </a:r>
          </a:p>
          <a:p>
            <a:pPr marL="285750" indent="-285750" eaLnBrk="1" hangingPunct="1">
              <a:buFont typeface="Arial"/>
              <a:buChar char="•"/>
              <a:defRPr/>
            </a:pPr>
            <a:r>
              <a:rPr lang="en-GB" sz="1800" dirty="0" smtClean="0">
                <a:latin typeface="Calibri"/>
                <a:cs typeface="Calibri"/>
              </a:rPr>
              <a:t>Intrinsic oxidants (e.g., in blood stream during infection)</a:t>
            </a:r>
          </a:p>
          <a:p>
            <a:pPr marL="285750" indent="-285750" eaLnBrk="1" hangingPunct="1">
              <a:buFont typeface="Arial"/>
              <a:buChar char="•"/>
              <a:defRPr/>
            </a:pPr>
            <a:r>
              <a:rPr lang="en-GB" sz="1800" dirty="0" smtClean="0">
                <a:latin typeface="Calibri"/>
                <a:cs typeface="Calibri"/>
              </a:rPr>
              <a:t>Extrinsic oxidants (e.g., </a:t>
            </a:r>
            <a:r>
              <a:rPr lang="en-GB" sz="1800" dirty="0">
                <a:latin typeface="Calibri"/>
                <a:cs typeface="Calibri"/>
              </a:rPr>
              <a:t>broad </a:t>
            </a:r>
            <a:r>
              <a:rPr lang="en-GB" sz="1800" dirty="0" smtClean="0">
                <a:latin typeface="Calibri"/>
                <a:cs typeface="Calibri"/>
              </a:rPr>
              <a:t>beans, </a:t>
            </a:r>
            <a:r>
              <a:rPr lang="en-GB" sz="1800" dirty="0">
                <a:latin typeface="Calibri"/>
                <a:cs typeface="Calibri"/>
              </a:rPr>
              <a:t>chemicals </a:t>
            </a:r>
            <a:r>
              <a:rPr lang="en-GB" sz="1800" dirty="0" smtClean="0">
                <a:latin typeface="Calibri"/>
                <a:cs typeface="Calibri"/>
              </a:rPr>
              <a:t>[naphthalene], or </a:t>
            </a:r>
            <a:r>
              <a:rPr lang="en-GB" sz="1800" dirty="0">
                <a:latin typeface="Calibri"/>
                <a:cs typeface="Calibri"/>
              </a:rPr>
              <a:t>drugs </a:t>
            </a:r>
            <a:r>
              <a:rPr lang="en-GB" sz="1800" dirty="0" smtClean="0">
                <a:latin typeface="Calibri"/>
                <a:cs typeface="Calibri"/>
              </a:rPr>
              <a:t>[</a:t>
            </a:r>
            <a:r>
              <a:rPr lang="en-GB" sz="1800" dirty="0" err="1" smtClean="0">
                <a:latin typeface="Calibri"/>
                <a:cs typeface="Calibri"/>
              </a:rPr>
              <a:t>dapsone</a:t>
            </a:r>
            <a:r>
              <a:rPr lang="en-GB" sz="1800" dirty="0">
                <a:latin typeface="Calibri"/>
                <a:cs typeface="Calibri"/>
              </a:rPr>
              <a:t>, </a:t>
            </a:r>
            <a:r>
              <a:rPr lang="en-GB" sz="1800" dirty="0" err="1" smtClean="0">
                <a:latin typeface="Calibri"/>
                <a:cs typeface="Calibri"/>
              </a:rPr>
              <a:t>primaquine</a:t>
            </a:r>
            <a:r>
              <a:rPr lang="en-GB" sz="1800" dirty="0" smtClean="0">
                <a:latin typeface="Calibri"/>
                <a:cs typeface="Calibri"/>
              </a:rPr>
              <a:t>]</a:t>
            </a:r>
            <a:endParaRPr lang="en-GB" sz="1800" dirty="0">
              <a:latin typeface="Calibri"/>
              <a:cs typeface="Calibri"/>
            </a:endParaRPr>
          </a:p>
          <a:p>
            <a:pPr marL="285750" indent="-285750" eaLnBrk="1" hangingPunct="1">
              <a:buFont typeface="Arial"/>
              <a:buChar char="•"/>
              <a:defRPr/>
            </a:pPr>
            <a:r>
              <a:rPr lang="en-GB" sz="1800" dirty="0" smtClean="0">
                <a:latin typeface="Calibri"/>
                <a:cs typeface="Calibri"/>
              </a:rPr>
              <a:t>G6PD gene on </a:t>
            </a:r>
            <a:r>
              <a:rPr lang="en-GB" sz="1800" dirty="0">
                <a:latin typeface="Calibri"/>
                <a:cs typeface="Calibri"/>
              </a:rPr>
              <a:t>the X </a:t>
            </a:r>
            <a:r>
              <a:rPr lang="en-GB" sz="1800" dirty="0" smtClean="0">
                <a:latin typeface="Calibri"/>
                <a:cs typeface="Calibri"/>
              </a:rPr>
              <a:t>chromosome</a:t>
            </a:r>
          </a:p>
          <a:p>
            <a:pPr lvl="1" eaLnBrk="1" hangingPunct="1">
              <a:defRPr/>
            </a:pPr>
            <a:r>
              <a:rPr lang="en-GB" sz="1800" dirty="0" err="1">
                <a:latin typeface="Calibri"/>
                <a:cs typeface="Calibri"/>
              </a:rPr>
              <a:t>H</a:t>
            </a:r>
            <a:r>
              <a:rPr lang="en-GB" sz="1800" dirty="0" err="1" smtClean="0">
                <a:latin typeface="Calibri"/>
                <a:cs typeface="Calibri"/>
              </a:rPr>
              <a:t>emizygous</a:t>
            </a:r>
            <a:r>
              <a:rPr lang="en-GB" sz="1800" dirty="0" smtClean="0">
                <a:latin typeface="Calibri"/>
                <a:cs typeface="Calibri"/>
              </a:rPr>
              <a:t> </a:t>
            </a:r>
            <a:r>
              <a:rPr lang="en-GB" sz="1800" dirty="0">
                <a:latin typeface="Calibri"/>
                <a:cs typeface="Calibri"/>
              </a:rPr>
              <a:t>males </a:t>
            </a:r>
            <a:r>
              <a:rPr lang="en-GB" sz="1800" dirty="0" smtClean="0">
                <a:latin typeface="Calibri"/>
                <a:cs typeface="Calibri"/>
              </a:rPr>
              <a:t>(occasionally </a:t>
            </a:r>
            <a:r>
              <a:rPr lang="en-GB" sz="1800" dirty="0">
                <a:latin typeface="Calibri"/>
                <a:cs typeface="Calibri"/>
              </a:rPr>
              <a:t>homozygous females</a:t>
            </a:r>
            <a:r>
              <a:rPr lang="en-GB" sz="1800" dirty="0" smtClean="0">
                <a:latin typeface="Calibri"/>
                <a:cs typeface="Calibri"/>
              </a:rPr>
              <a:t>) affected</a:t>
            </a:r>
            <a:endParaRPr lang="en-GB" sz="1800" dirty="0">
              <a:latin typeface="Calibri"/>
              <a:cs typeface="Calibri"/>
            </a:endParaRPr>
          </a:p>
          <a:p>
            <a:pPr marL="285750" indent="-285750" eaLnBrk="1" hangingPunct="1">
              <a:buFont typeface="Arial"/>
              <a:buChar char="•"/>
              <a:defRPr/>
            </a:pPr>
            <a:r>
              <a:rPr lang="en-GB" sz="1800" dirty="0">
                <a:solidFill>
                  <a:schemeClr val="accent4"/>
                </a:solidFill>
                <a:latin typeface="Calibri"/>
                <a:cs typeface="Calibri"/>
              </a:rPr>
              <a:t>I</a:t>
            </a:r>
            <a:r>
              <a:rPr lang="en-GB" sz="1800" dirty="0" smtClean="0">
                <a:solidFill>
                  <a:schemeClr val="accent4"/>
                </a:solidFill>
                <a:latin typeface="Calibri"/>
                <a:cs typeface="Calibri"/>
              </a:rPr>
              <a:t>ntermittent</a:t>
            </a:r>
            <a:r>
              <a:rPr lang="en-GB" sz="1800" dirty="0">
                <a:latin typeface="Calibri"/>
                <a:cs typeface="Calibri"/>
              </a:rPr>
              <a:t>, severe </a:t>
            </a:r>
            <a:r>
              <a:rPr lang="en-GB" sz="1800" dirty="0">
                <a:solidFill>
                  <a:srgbClr val="FFCCFF"/>
                </a:solidFill>
                <a:latin typeface="Calibri"/>
                <a:cs typeface="Calibri"/>
              </a:rPr>
              <a:t>intravascular</a:t>
            </a:r>
            <a:r>
              <a:rPr lang="en-GB" sz="1800" dirty="0">
                <a:latin typeface="Calibri"/>
                <a:cs typeface="Calibri"/>
              </a:rPr>
              <a:t> haemolysis as a result of </a:t>
            </a:r>
            <a:r>
              <a:rPr lang="en-GB" sz="1800" dirty="0" smtClean="0">
                <a:latin typeface="Calibri"/>
                <a:cs typeface="Calibri"/>
              </a:rPr>
              <a:t>oxidant stress</a:t>
            </a:r>
            <a:endParaRPr lang="en-GB" sz="1800" dirty="0">
              <a:latin typeface="Calibri"/>
              <a:cs typeface="Calibri"/>
            </a:endParaRPr>
          </a:p>
          <a:p>
            <a:pPr marL="285750" indent="-285750" eaLnBrk="1" hangingPunct="1">
              <a:buFont typeface="Arial"/>
              <a:buChar char="•"/>
              <a:defRPr/>
            </a:pPr>
            <a:r>
              <a:rPr lang="en-GB" sz="1800" dirty="0" smtClean="0">
                <a:latin typeface="Calibri"/>
                <a:cs typeface="Calibri"/>
              </a:rPr>
              <a:t>Episodes </a:t>
            </a:r>
            <a:r>
              <a:rPr lang="en-GB" sz="1800" dirty="0">
                <a:latin typeface="Calibri"/>
                <a:cs typeface="Calibri"/>
              </a:rPr>
              <a:t>of </a:t>
            </a:r>
            <a:r>
              <a:rPr lang="en-GB" sz="1800" dirty="0">
                <a:solidFill>
                  <a:srgbClr val="FFCCFF"/>
                </a:solidFill>
                <a:latin typeface="Calibri"/>
                <a:cs typeface="Calibri"/>
              </a:rPr>
              <a:t>intravascular</a:t>
            </a:r>
            <a:r>
              <a:rPr lang="en-GB" sz="1800" dirty="0">
                <a:latin typeface="Calibri"/>
                <a:cs typeface="Calibri"/>
              </a:rPr>
              <a:t> haemolysis </a:t>
            </a:r>
            <a:r>
              <a:rPr lang="en-GB" sz="1800" dirty="0" smtClean="0">
                <a:latin typeface="Calibri"/>
                <a:cs typeface="Calibri"/>
              </a:rPr>
              <a:t>associated </a:t>
            </a:r>
            <a:r>
              <a:rPr lang="en-GB" sz="1800" dirty="0">
                <a:latin typeface="Calibri"/>
                <a:cs typeface="Calibri"/>
              </a:rPr>
              <a:t>with the appearance of considerable numbers of </a:t>
            </a:r>
            <a:r>
              <a:rPr lang="en-GB" sz="1800" dirty="0">
                <a:solidFill>
                  <a:srgbClr val="FFB400"/>
                </a:solidFill>
                <a:latin typeface="Calibri"/>
                <a:cs typeface="Calibri"/>
              </a:rPr>
              <a:t>irregularly contracted cells</a:t>
            </a:r>
          </a:p>
          <a:p>
            <a:pPr marL="285750" indent="-285750" eaLnBrk="1" hangingPunct="1">
              <a:buFont typeface="Arial"/>
              <a:buChar char="•"/>
              <a:defRPr/>
            </a:pPr>
            <a:r>
              <a:rPr lang="en-GB" sz="1800" dirty="0">
                <a:latin typeface="Calibri"/>
                <a:cs typeface="Calibri"/>
              </a:rPr>
              <a:t>Haemoglobin is </a:t>
            </a:r>
            <a:r>
              <a:rPr lang="en-GB" sz="1800" dirty="0">
                <a:solidFill>
                  <a:srgbClr val="FFB400"/>
                </a:solidFill>
                <a:latin typeface="Calibri"/>
                <a:cs typeface="Calibri"/>
              </a:rPr>
              <a:t>denatured</a:t>
            </a:r>
            <a:r>
              <a:rPr lang="en-GB" sz="1800" dirty="0">
                <a:latin typeface="Calibri"/>
                <a:cs typeface="Calibri"/>
              </a:rPr>
              <a:t> and forms round inclusions known as </a:t>
            </a:r>
            <a:r>
              <a:rPr lang="en-GB" sz="1800" dirty="0">
                <a:solidFill>
                  <a:srgbClr val="FFB400"/>
                </a:solidFill>
                <a:latin typeface="Calibri"/>
                <a:cs typeface="Calibri"/>
              </a:rPr>
              <a:t>Heinz bodies</a:t>
            </a:r>
            <a:r>
              <a:rPr lang="en-GB" sz="1800" dirty="0">
                <a:latin typeface="Calibri"/>
                <a:cs typeface="Calibri"/>
              </a:rPr>
              <a:t>, which can be detected by a specific </a:t>
            </a:r>
            <a:r>
              <a:rPr lang="en-GB" sz="1800" dirty="0" smtClean="0">
                <a:latin typeface="Calibri"/>
                <a:cs typeface="Calibri"/>
              </a:rPr>
              <a:t>test</a:t>
            </a:r>
            <a:endParaRPr lang="en-GB" sz="1800" dirty="0">
              <a:latin typeface="Calibri"/>
              <a:cs typeface="Calibri"/>
            </a:endParaRPr>
          </a:p>
          <a:p>
            <a:pPr marL="285750" indent="-285750" eaLnBrk="1" hangingPunct="1">
              <a:buFont typeface="Arial"/>
              <a:buChar char="•"/>
              <a:defRPr/>
            </a:pPr>
            <a:r>
              <a:rPr lang="en-GB" sz="1800" dirty="0">
                <a:latin typeface="Calibri"/>
                <a:cs typeface="Calibri"/>
              </a:rPr>
              <a:t>Acute haemolysis sometimes requires blood transfusion</a:t>
            </a:r>
          </a:p>
          <a:p>
            <a:pPr marL="285750" indent="-285750" eaLnBrk="1" hangingPunct="1">
              <a:buFont typeface="Arial"/>
              <a:buChar char="•"/>
              <a:defRPr/>
            </a:pPr>
            <a:r>
              <a:rPr lang="en-GB" sz="1800" dirty="0">
                <a:latin typeface="Calibri"/>
                <a:cs typeface="Calibri"/>
              </a:rPr>
              <a:t>Thereafter, prevention is important</a:t>
            </a:r>
          </a:p>
          <a:p>
            <a:pPr marL="285750" indent="-285750" eaLnBrk="1" hangingPunct="1">
              <a:buFont typeface="Arial"/>
              <a:buChar char="•"/>
              <a:defRPr/>
            </a:pPr>
            <a:endParaRPr lang="en-GB" sz="1800" dirty="0">
              <a:latin typeface="Calibri"/>
              <a:cs typeface="Calibri"/>
            </a:endParaRPr>
          </a:p>
        </p:txBody>
      </p:sp>
      <p:pic>
        <p:nvPicPr>
          <p:cNvPr id="77827" name="Picture 7" descr="051003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5825" y="1489075"/>
            <a:ext cx="10080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9" descr="100479">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89900" y="1484313"/>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3"/>
          <p:cNvSpPr txBox="1">
            <a:spLocks noChangeArrowheads="1"/>
          </p:cNvSpPr>
          <p:nvPr/>
        </p:nvSpPr>
        <p:spPr bwMode="auto">
          <a:xfrm>
            <a:off x="3132138" y="6237288"/>
            <a:ext cx="4248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GB" sz="1200">
                <a:solidFill>
                  <a:schemeClr val="bg1"/>
                </a:solidFill>
                <a:latin typeface="Calibri" charset="0"/>
                <a:cs typeface="Calibri" charset="0"/>
              </a:rPr>
              <a:t>www.rustwholesale.com</a:t>
            </a:r>
          </a:p>
          <a:p>
            <a:pPr eaLnBrk="1" hangingPunct="1">
              <a:spcBef>
                <a:spcPct val="20000"/>
              </a:spcBef>
            </a:pPr>
            <a:r>
              <a:rPr lang="en-GB" sz="1200">
                <a:latin typeface="Calibri" charset="0"/>
                <a:cs typeface="Calibri" charset="0"/>
              </a:rPr>
              <a:t>www.seasonalchef.com/bestbuys051003.htm</a:t>
            </a:r>
          </a:p>
        </p:txBody>
      </p:sp>
      <p:pic>
        <p:nvPicPr>
          <p:cNvPr id="77830" name="Picture 7" descr="B08s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550150" y="2185988"/>
            <a:ext cx="128746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0" descr="B07s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794625" y="3519488"/>
            <a:ext cx="792163"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2" descr="SEMKera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20075" y="5157788"/>
            <a:ext cx="923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11" descr="SEMHB"/>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7290594" y="5103019"/>
            <a:ext cx="8636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Rectangle 3"/>
          <p:cNvSpPr>
            <a:spLocks noChangeArrowheads="1"/>
          </p:cNvSpPr>
          <p:nvPr/>
        </p:nvSpPr>
        <p:spPr bwMode="auto">
          <a:xfrm>
            <a:off x="7667625" y="4868863"/>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GB" sz="1400">
                <a:solidFill>
                  <a:schemeClr val="bg1"/>
                </a:solidFill>
                <a:latin typeface="Calibri" charset="0"/>
                <a:cs typeface="Calibri" charset="0"/>
              </a:rPr>
              <a:t>Heinz bodies</a:t>
            </a:r>
          </a:p>
        </p:txBody>
      </p:sp>
      <p:sp>
        <p:nvSpPr>
          <p:cNvPr id="77835" name="Rectangle 4"/>
          <p:cNvSpPr>
            <a:spLocks noChangeArrowheads="1"/>
          </p:cNvSpPr>
          <p:nvPr/>
        </p:nvSpPr>
        <p:spPr bwMode="auto">
          <a:xfrm>
            <a:off x="7092950" y="3768725"/>
            <a:ext cx="216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latin typeface="Calibri" charset="0"/>
                <a:cs typeface="Calibri" charset="0"/>
              </a:rPr>
              <a:t> Irregularly contracted cells</a:t>
            </a:r>
          </a:p>
        </p:txBody>
      </p:sp>
      <p:sp>
        <p:nvSpPr>
          <p:cNvPr id="77836" name="Rectangle 5"/>
          <p:cNvSpPr>
            <a:spLocks noChangeArrowheads="1"/>
          </p:cNvSpPr>
          <p:nvPr/>
        </p:nvSpPr>
        <p:spPr bwMode="auto">
          <a:xfrm>
            <a:off x="7235825" y="5949950"/>
            <a:ext cx="1908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sz="1400">
                <a:solidFill>
                  <a:schemeClr val="bg1"/>
                </a:solidFill>
                <a:latin typeface="Calibri" charset="0"/>
                <a:cs typeface="Calibri" charset="0"/>
              </a:rPr>
              <a:t>Spleen removes Heinz bodies, leaving a defect in the cell</a:t>
            </a:r>
          </a:p>
        </p:txBody>
      </p:sp>
      <p:sp>
        <p:nvSpPr>
          <p:cNvPr id="77837" name="TextBox 15"/>
          <p:cNvSpPr txBox="1">
            <a:spLocks noChangeArrowheads="1"/>
          </p:cNvSpPr>
          <p:nvPr/>
        </p:nvSpPr>
        <p:spPr bwMode="auto">
          <a:xfrm>
            <a:off x="4457700" y="6600825"/>
            <a:ext cx="468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Amare et al. (1972), British Journal of Haematology, 23, 215.</a:t>
            </a:r>
          </a:p>
        </p:txBody>
      </p:sp>
      <p:sp>
        <p:nvSpPr>
          <p:cNvPr id="77838" name="TextBox 15"/>
          <p:cNvSpPr txBox="1">
            <a:spLocks noChangeArrowheads="1"/>
          </p:cNvSpPr>
          <p:nvPr/>
        </p:nvSpPr>
        <p:spPr bwMode="auto">
          <a:xfrm>
            <a:off x="-36513" y="6611938"/>
            <a:ext cx="45307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Interactive Haematology Imagebank,  1st Edn, 1999</a:t>
            </a:r>
          </a:p>
        </p:txBody>
      </p:sp>
      <p:sp>
        <p:nvSpPr>
          <p:cNvPr id="77839" name="TextBox 15"/>
          <p:cNvSpPr txBox="1">
            <a:spLocks noChangeArrowheads="1"/>
          </p:cNvSpPr>
          <p:nvPr/>
        </p:nvSpPr>
        <p:spPr bwMode="auto">
          <a:xfrm>
            <a:off x="-36513" y="6453188"/>
            <a:ext cx="3240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53" descr="ws_E87A.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1268413"/>
            <a:ext cx="54133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4" name="Title 1"/>
          <p:cNvSpPr>
            <a:spLocks noGrp="1"/>
          </p:cNvSpPr>
          <p:nvPr>
            <p:ph type="title"/>
          </p:nvPr>
        </p:nvSpPr>
        <p:spPr/>
        <p:txBody>
          <a:bodyPr>
            <a:normAutofit fontScale="90000"/>
          </a:bodyPr>
          <a:lstStyle/>
          <a:p>
            <a:pPr>
              <a:defRPr/>
            </a:pPr>
            <a:r>
              <a:rPr lang="en-GB" sz="2400" dirty="0" smtClean="0"/>
              <a:t>List the main physiological factors that influence the rate of red cell production</a:t>
            </a:r>
            <a:endParaRPr lang="en-GB" sz="2400" dirty="0">
              <a:latin typeface="Calibri" charset="0"/>
            </a:endParaRPr>
          </a:p>
        </p:txBody>
      </p:sp>
      <p:sp>
        <p:nvSpPr>
          <p:cNvPr id="3" name="Content Placeholder 2"/>
          <p:cNvSpPr>
            <a:spLocks noGrp="1"/>
          </p:cNvSpPr>
          <p:nvPr>
            <p:ph idx="1"/>
          </p:nvPr>
        </p:nvSpPr>
        <p:spPr>
          <a:xfrm>
            <a:off x="323850" y="1412875"/>
            <a:ext cx="3311525" cy="4987925"/>
          </a:xfrm>
        </p:spPr>
        <p:txBody>
          <a:bodyPr>
            <a:normAutofit fontScale="92500" lnSpcReduction="20000"/>
          </a:bodyPr>
          <a:lstStyle/>
          <a:p>
            <a:pPr>
              <a:buFont typeface="Arial"/>
              <a:buChar char="•"/>
              <a:defRPr/>
            </a:pPr>
            <a:r>
              <a:rPr lang="en-GB" dirty="0" smtClean="0"/>
              <a:t>Oxygen delivery to the renal </a:t>
            </a:r>
            <a:r>
              <a:rPr lang="en-GB" dirty="0" err="1" smtClean="0"/>
              <a:t>peritubular</a:t>
            </a:r>
            <a:r>
              <a:rPr lang="en-GB" dirty="0" smtClean="0"/>
              <a:t> interstitial cells responsible for 90% of erythropoietin (EPO) production</a:t>
            </a:r>
          </a:p>
          <a:p>
            <a:pPr>
              <a:buFont typeface="Arial"/>
              <a:buChar char="•"/>
              <a:defRPr/>
            </a:pPr>
            <a:r>
              <a:rPr lang="en-GB" dirty="0" smtClean="0"/>
              <a:t>Hypoxia induces hypoxia inducible factors (HIFs) alpha and beta, which stimulate EPO secretion</a:t>
            </a:r>
          </a:p>
          <a:p>
            <a:pPr>
              <a:buFont typeface="Arial"/>
              <a:buChar char="•"/>
              <a:defRPr/>
            </a:pPr>
            <a:r>
              <a:rPr lang="en-GB" dirty="0" smtClean="0"/>
              <a:t>EPO is make on demand; not stored</a:t>
            </a:r>
          </a:p>
          <a:p>
            <a:pPr>
              <a:buFont typeface="Arial"/>
              <a:buChar char="•"/>
              <a:defRPr/>
            </a:pPr>
            <a:r>
              <a:rPr lang="en-GB" dirty="0" smtClean="0"/>
              <a:t>Von </a:t>
            </a:r>
            <a:r>
              <a:rPr lang="en-GB" dirty="0" err="1" smtClean="0"/>
              <a:t>Hippel</a:t>
            </a:r>
            <a:r>
              <a:rPr lang="en-GB" dirty="0" smtClean="0"/>
              <a:t> </a:t>
            </a:r>
            <a:r>
              <a:rPr lang="en-GB" dirty="0" err="1" smtClean="0"/>
              <a:t>Lindau</a:t>
            </a:r>
            <a:r>
              <a:rPr lang="en-GB" dirty="0" smtClean="0"/>
              <a:t> (VHL) breaks down HIF</a:t>
            </a:r>
          </a:p>
          <a:p>
            <a:pPr>
              <a:buFont typeface="Arial"/>
              <a:buChar char="•"/>
              <a:defRPr/>
            </a:pPr>
            <a:r>
              <a:rPr lang="en-GB" dirty="0" smtClean="0"/>
              <a:t>10% contribution of EPO from liver and intestine</a:t>
            </a:r>
            <a:endParaRPr lang="en-GB" dirty="0"/>
          </a:p>
        </p:txBody>
      </p:sp>
      <p:pic>
        <p:nvPicPr>
          <p:cNvPr id="12292" name="Picture 8" descr="M04s0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8079582" y="434181"/>
            <a:ext cx="1009650" cy="1093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838200" y="609600"/>
            <a:ext cx="6326188" cy="638175"/>
          </a:xfrm>
        </p:spPr>
        <p:txBody>
          <a:bodyPr>
            <a:normAutofit fontScale="90000"/>
          </a:bodyPr>
          <a:lstStyle/>
          <a:p>
            <a:pPr eaLnBrk="1" hangingPunct="1">
              <a:defRPr/>
            </a:pPr>
            <a:r>
              <a:rPr lang="en-GB" dirty="0">
                <a:latin typeface="Calibri" charset="0"/>
                <a:cs typeface="Calibri" charset="0"/>
              </a:rPr>
              <a:t>Autoimmune haemolytic </a:t>
            </a:r>
            <a:r>
              <a:rPr lang="en-GB" dirty="0" smtClean="0">
                <a:latin typeface="Calibri" charset="0"/>
                <a:cs typeface="Calibri" charset="0"/>
              </a:rPr>
              <a:t>anaemia: </a:t>
            </a:r>
            <a:r>
              <a:rPr lang="en-GB" dirty="0">
                <a:latin typeface="Calibri" charset="0"/>
                <a:cs typeface="Calibri" charset="0"/>
              </a:rPr>
              <a:t>a</a:t>
            </a:r>
            <a:r>
              <a:rPr lang="en-GB" dirty="0" smtClean="0">
                <a:latin typeface="Calibri" charset="0"/>
                <a:cs typeface="Calibri" charset="0"/>
              </a:rPr>
              <a:t>naemia and spherocytosis </a:t>
            </a:r>
            <a:endParaRPr lang="en-GB" dirty="0">
              <a:latin typeface="Calibri" charset="0"/>
              <a:cs typeface="Calibri" charset="0"/>
            </a:endParaRPr>
          </a:p>
        </p:txBody>
      </p:sp>
      <p:sp>
        <p:nvSpPr>
          <p:cNvPr id="90114" name="Rectangle 3"/>
          <p:cNvSpPr>
            <a:spLocks noGrp="1" noChangeArrowheads="1"/>
          </p:cNvSpPr>
          <p:nvPr>
            <p:ph idx="1"/>
          </p:nvPr>
        </p:nvSpPr>
        <p:spPr/>
        <p:txBody>
          <a:bodyPr>
            <a:normAutofit fontScale="77500" lnSpcReduction="20000"/>
          </a:bodyPr>
          <a:lstStyle/>
          <a:p>
            <a:pPr eaLnBrk="1" hangingPunct="1">
              <a:lnSpc>
                <a:spcPct val="120000"/>
              </a:lnSpc>
              <a:spcBef>
                <a:spcPts val="0"/>
              </a:spcBef>
              <a:buFont typeface="Arial"/>
              <a:buChar char="•"/>
              <a:defRPr/>
            </a:pPr>
            <a:r>
              <a:rPr lang="en-GB" dirty="0">
                <a:latin typeface="Calibri" charset="0"/>
                <a:cs typeface="Calibri" charset="0"/>
              </a:rPr>
              <a:t>A</a:t>
            </a:r>
            <a:r>
              <a:rPr lang="en-GB" dirty="0" smtClean="0">
                <a:latin typeface="Calibri" charset="0"/>
                <a:cs typeface="Calibri" charset="0"/>
              </a:rPr>
              <a:t>utoantibodies </a:t>
            </a:r>
            <a:r>
              <a:rPr lang="en-GB" dirty="0">
                <a:latin typeface="Calibri" charset="0"/>
                <a:cs typeface="Calibri" charset="0"/>
              </a:rPr>
              <a:t>directed </a:t>
            </a:r>
            <a:r>
              <a:rPr lang="en-GB" dirty="0" smtClean="0">
                <a:latin typeface="Calibri" charset="0"/>
                <a:cs typeface="Calibri" charset="0"/>
              </a:rPr>
              <a:t>to red </a:t>
            </a:r>
            <a:r>
              <a:rPr lang="en-GB" dirty="0">
                <a:latin typeface="Calibri" charset="0"/>
                <a:cs typeface="Calibri" charset="0"/>
              </a:rPr>
              <a:t>cell antigens</a:t>
            </a:r>
          </a:p>
          <a:p>
            <a:pPr eaLnBrk="1" hangingPunct="1">
              <a:lnSpc>
                <a:spcPct val="120000"/>
              </a:lnSpc>
              <a:spcBef>
                <a:spcPts val="0"/>
              </a:spcBef>
              <a:buFont typeface="Arial"/>
              <a:buChar char="•"/>
              <a:defRPr/>
            </a:pPr>
            <a:r>
              <a:rPr lang="en-GB" dirty="0">
                <a:latin typeface="Calibri" charset="0"/>
                <a:cs typeface="Calibri" charset="0"/>
              </a:rPr>
              <a:t>I</a:t>
            </a:r>
            <a:r>
              <a:rPr lang="en-GB" dirty="0" smtClean="0">
                <a:latin typeface="Calibri" charset="0"/>
                <a:cs typeface="Calibri" charset="0"/>
              </a:rPr>
              <a:t>mmunoglobulin </a:t>
            </a:r>
            <a:r>
              <a:rPr lang="en-GB" dirty="0">
                <a:latin typeface="Calibri" charset="0"/>
                <a:cs typeface="Calibri" charset="0"/>
              </a:rPr>
              <a:t>bound to the red cell membrane is recognized by splenic macrophages, which remove parts of the red cell membrane, leading to spherocytosis</a:t>
            </a:r>
          </a:p>
          <a:p>
            <a:pPr eaLnBrk="1" hangingPunct="1">
              <a:lnSpc>
                <a:spcPct val="120000"/>
              </a:lnSpc>
              <a:spcBef>
                <a:spcPts val="0"/>
              </a:spcBef>
              <a:buFont typeface="Arial"/>
              <a:buChar char="•"/>
              <a:defRPr/>
            </a:pPr>
            <a:r>
              <a:rPr lang="en-GB" dirty="0" smtClean="0">
                <a:cs typeface="Calibri"/>
              </a:rPr>
              <a:t>The </a:t>
            </a:r>
            <a:r>
              <a:rPr lang="en-GB" dirty="0" err="1">
                <a:cs typeface="Calibri"/>
              </a:rPr>
              <a:t>spherocytes</a:t>
            </a:r>
            <a:r>
              <a:rPr lang="en-GB" dirty="0">
                <a:cs typeface="Calibri"/>
              </a:rPr>
              <a:t> are less flexible than normal red cells  </a:t>
            </a:r>
          </a:p>
          <a:p>
            <a:pPr eaLnBrk="1" hangingPunct="1">
              <a:lnSpc>
                <a:spcPct val="120000"/>
              </a:lnSpc>
              <a:spcBef>
                <a:spcPts val="0"/>
              </a:spcBef>
              <a:buFont typeface="Arial"/>
              <a:buChar char="•"/>
              <a:defRPr/>
            </a:pPr>
            <a:r>
              <a:rPr lang="en-GB" dirty="0">
                <a:cs typeface="Calibri"/>
              </a:rPr>
              <a:t>The combination of cell rigidity and recognition of antibody and complement on the red cell surface by splenic macrophages leads to removal of cells from the circulation by the spleen</a:t>
            </a:r>
          </a:p>
          <a:p>
            <a:pPr eaLnBrk="1" hangingPunct="1">
              <a:lnSpc>
                <a:spcPct val="120000"/>
              </a:lnSpc>
              <a:spcBef>
                <a:spcPts val="0"/>
              </a:spcBef>
              <a:buFont typeface="Arial"/>
              <a:buChar char="•"/>
              <a:defRPr/>
            </a:pPr>
            <a:r>
              <a:rPr lang="en-GB" dirty="0" smtClean="0">
                <a:cs typeface="Calibri"/>
              </a:rPr>
              <a:t>Diagnosis:</a:t>
            </a:r>
          </a:p>
          <a:p>
            <a:pPr lvl="1" eaLnBrk="1" hangingPunct="1">
              <a:lnSpc>
                <a:spcPct val="120000"/>
              </a:lnSpc>
              <a:spcBef>
                <a:spcPts val="0"/>
              </a:spcBef>
              <a:buFont typeface="Arial"/>
              <a:buChar char="•"/>
              <a:defRPr/>
            </a:pPr>
            <a:r>
              <a:rPr lang="en-GB" dirty="0" err="1" smtClean="0">
                <a:cs typeface="Calibri"/>
              </a:rPr>
              <a:t>spherocytes</a:t>
            </a:r>
            <a:r>
              <a:rPr lang="en-GB" dirty="0" smtClean="0">
                <a:cs typeface="Calibri"/>
              </a:rPr>
              <a:t> </a:t>
            </a:r>
            <a:r>
              <a:rPr lang="en-GB" dirty="0">
                <a:cs typeface="Calibri"/>
              </a:rPr>
              <a:t>and an increased reticulocyte count  </a:t>
            </a:r>
          </a:p>
          <a:p>
            <a:pPr lvl="1" eaLnBrk="1" hangingPunct="1">
              <a:lnSpc>
                <a:spcPct val="120000"/>
              </a:lnSpc>
              <a:spcBef>
                <a:spcPts val="0"/>
              </a:spcBef>
              <a:buFont typeface="Arial"/>
              <a:buChar char="•"/>
              <a:defRPr/>
            </a:pPr>
            <a:r>
              <a:rPr lang="en-GB" dirty="0">
                <a:cs typeface="Calibri"/>
              </a:rPr>
              <a:t>Detecting immunoglobulin on the red cell surface </a:t>
            </a:r>
          </a:p>
          <a:p>
            <a:pPr lvl="1" eaLnBrk="1" hangingPunct="1">
              <a:lnSpc>
                <a:spcPct val="120000"/>
              </a:lnSpc>
              <a:spcBef>
                <a:spcPts val="0"/>
              </a:spcBef>
              <a:buFont typeface="Arial"/>
              <a:buChar char="•"/>
              <a:defRPr/>
            </a:pPr>
            <a:r>
              <a:rPr lang="en-GB" dirty="0">
                <a:cs typeface="Calibri"/>
              </a:rPr>
              <a:t>Detecting antibodies to red cell antigens or other autoantibodies in the plasma</a:t>
            </a:r>
          </a:p>
          <a:p>
            <a:pPr eaLnBrk="1" hangingPunct="1">
              <a:lnSpc>
                <a:spcPct val="120000"/>
              </a:lnSpc>
              <a:spcBef>
                <a:spcPts val="0"/>
              </a:spcBef>
              <a:buFont typeface="Arial"/>
              <a:buChar char="•"/>
              <a:defRPr/>
            </a:pPr>
            <a:r>
              <a:rPr lang="en-GB" dirty="0" smtClean="0">
                <a:cs typeface="Calibri"/>
              </a:rPr>
              <a:t>Treatment</a:t>
            </a:r>
          </a:p>
          <a:p>
            <a:pPr lvl="1" eaLnBrk="1" hangingPunct="1">
              <a:lnSpc>
                <a:spcPct val="120000"/>
              </a:lnSpc>
              <a:spcBef>
                <a:spcPts val="0"/>
              </a:spcBef>
              <a:buFont typeface="Arial"/>
              <a:buChar char="•"/>
              <a:defRPr/>
            </a:pPr>
            <a:r>
              <a:rPr lang="en-GB" dirty="0">
                <a:cs typeface="Calibri"/>
              </a:rPr>
              <a:t>C</a:t>
            </a:r>
            <a:r>
              <a:rPr lang="en-GB" dirty="0" smtClean="0">
                <a:cs typeface="Calibri"/>
              </a:rPr>
              <a:t>orticosteroids </a:t>
            </a:r>
            <a:r>
              <a:rPr lang="en-GB" dirty="0">
                <a:cs typeface="Calibri"/>
              </a:rPr>
              <a:t>and other immunosuppressive agents  </a:t>
            </a:r>
          </a:p>
          <a:p>
            <a:pPr lvl="1" eaLnBrk="1" hangingPunct="1">
              <a:lnSpc>
                <a:spcPct val="120000"/>
              </a:lnSpc>
              <a:spcBef>
                <a:spcPts val="0"/>
              </a:spcBef>
              <a:buFont typeface="Arial"/>
              <a:buChar char="•"/>
              <a:defRPr/>
            </a:pPr>
            <a:r>
              <a:rPr lang="en-GB" dirty="0" err="1">
                <a:cs typeface="Calibri"/>
              </a:rPr>
              <a:t>Splenectomy</a:t>
            </a:r>
            <a:r>
              <a:rPr lang="en-GB" dirty="0">
                <a:cs typeface="Calibri"/>
              </a:rPr>
              <a:t> for severe cases </a:t>
            </a:r>
          </a:p>
        </p:txBody>
      </p:sp>
      <p:pic>
        <p:nvPicPr>
          <p:cNvPr id="79875" name="Picture 4" descr="B08s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549275"/>
            <a:ext cx="18986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80898" name="Rectangle 3"/>
          <p:cNvSpPr>
            <a:spLocks noGrp="1" noChangeArrowheads="1"/>
          </p:cNvSpPr>
          <p:nvPr>
            <p:ph idx="1"/>
          </p:nvPr>
        </p:nvSpPr>
        <p:spPr/>
        <p:txBody>
          <a:bodyPr/>
          <a:lstStyle/>
          <a:p>
            <a:pPr marL="457200" indent="-457200" eaLnBrk="1" hangingPunct="1">
              <a:buFont typeface="Calibri" charset="0"/>
              <a:buAutoNum type="arabicPeriod"/>
            </a:pPr>
            <a:r>
              <a:rPr lang="en-GB" sz="2000">
                <a:latin typeface="Calibri" charset="0"/>
                <a:cs typeface="Calibri" charset="0"/>
              </a:rPr>
              <a:t>What is wrong with the red cells?</a:t>
            </a:r>
          </a:p>
          <a:p>
            <a:pPr marL="457200" indent="-457200" eaLnBrk="1" hangingPunct="1">
              <a:buFont typeface="Calibri" charset="0"/>
              <a:buAutoNum type="arabicPeriod"/>
            </a:pPr>
            <a:r>
              <a:rPr lang="en-GB" sz="2000">
                <a:latin typeface="Calibri" charset="0"/>
                <a:cs typeface="Calibri" charset="0"/>
              </a:rPr>
              <a:t>Are they spherocytes?</a:t>
            </a:r>
          </a:p>
          <a:p>
            <a:pPr marL="457200" indent="-457200" eaLnBrk="1" hangingPunct="1">
              <a:buFont typeface="Calibri" charset="0"/>
              <a:buAutoNum type="arabicPeriod"/>
            </a:pPr>
            <a:r>
              <a:rPr lang="en-GB" sz="2000">
                <a:latin typeface="Calibri" charset="0"/>
                <a:cs typeface="Calibri" charset="0"/>
              </a:rPr>
              <a:t>What has the patient been eating?</a:t>
            </a:r>
          </a:p>
        </p:txBody>
      </p:sp>
      <p:sp>
        <p:nvSpPr>
          <p:cNvPr id="80899" name="Slide Number Placehold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F3F377-E954-D14F-8770-683B64C37C3E}" type="slidenum">
              <a:rPr lang="en-US" sz="1400"/>
              <a:pPr eaLnBrk="1" hangingPunct="1"/>
              <a:t>61</a:t>
            </a:fld>
            <a:endParaRPr lang="en-US" sz="1400"/>
          </a:p>
        </p:txBody>
      </p:sp>
      <p:pic>
        <p:nvPicPr>
          <p:cNvPr id="80900" name="Picture 7" descr="E:\HTML\images\B08s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788" y="1944688"/>
            <a:ext cx="31892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AutoShape 8"/>
          <p:cNvSpPr>
            <a:spLocks noChangeArrowheads="1"/>
          </p:cNvSpPr>
          <p:nvPr/>
        </p:nvSpPr>
        <p:spPr bwMode="auto">
          <a:xfrm rot="2256846">
            <a:off x="6224588" y="4306888"/>
            <a:ext cx="523875" cy="152400"/>
          </a:xfrm>
          <a:prstGeom prst="rightArrow">
            <a:avLst>
              <a:gd name="adj1" fmla="val 35296"/>
              <a:gd name="adj2" fmla="val 98367"/>
            </a:avLst>
          </a:prstGeom>
          <a:solidFill>
            <a:srgbClr val="333399"/>
          </a:solidFill>
          <a:ln w="9525">
            <a:solidFill>
              <a:schemeClr val="tx1"/>
            </a:solidFill>
            <a:miter lim="800000"/>
            <a:headEnd/>
            <a:tailEnd/>
          </a:ln>
        </p:spPr>
        <p:txBody>
          <a:bodyPr wrap="none" anchor="ctr"/>
          <a:lstStyle/>
          <a:p>
            <a:endParaRPr lang="en-GB"/>
          </a:p>
        </p:txBody>
      </p:sp>
      <p:sp>
        <p:nvSpPr>
          <p:cNvPr id="80902" name="AutoShape 9"/>
          <p:cNvSpPr>
            <a:spLocks noChangeArrowheads="1"/>
          </p:cNvSpPr>
          <p:nvPr/>
        </p:nvSpPr>
        <p:spPr bwMode="auto">
          <a:xfrm rot="2256846">
            <a:off x="7672388" y="4535488"/>
            <a:ext cx="523875" cy="152400"/>
          </a:xfrm>
          <a:prstGeom prst="rightArrow">
            <a:avLst>
              <a:gd name="adj1" fmla="val 35296"/>
              <a:gd name="adj2" fmla="val 98367"/>
            </a:avLst>
          </a:prstGeom>
          <a:solidFill>
            <a:srgbClr val="333399"/>
          </a:solidFill>
          <a:ln w="9525">
            <a:solidFill>
              <a:schemeClr val="tx1"/>
            </a:solidFill>
            <a:miter lim="800000"/>
            <a:headEnd/>
            <a:tailEnd/>
          </a:ln>
        </p:spPr>
        <p:txBody>
          <a:bodyPr wrap="none" anchor="ctr"/>
          <a:lstStyle/>
          <a:p>
            <a:endParaRPr lang="en-GB"/>
          </a:p>
        </p:txBody>
      </p:sp>
      <p:sp>
        <p:nvSpPr>
          <p:cNvPr id="80903" name="AutoShape 10"/>
          <p:cNvSpPr>
            <a:spLocks noChangeArrowheads="1"/>
          </p:cNvSpPr>
          <p:nvPr/>
        </p:nvSpPr>
        <p:spPr bwMode="auto">
          <a:xfrm rot="2256846">
            <a:off x="8053388" y="3697288"/>
            <a:ext cx="523875" cy="152400"/>
          </a:xfrm>
          <a:prstGeom prst="rightArrow">
            <a:avLst>
              <a:gd name="adj1" fmla="val 35296"/>
              <a:gd name="adj2" fmla="val 98367"/>
            </a:avLst>
          </a:prstGeom>
          <a:solidFill>
            <a:srgbClr val="333399"/>
          </a:solidFill>
          <a:ln w="9525">
            <a:solidFill>
              <a:schemeClr val="tx1"/>
            </a:solidFill>
            <a:miter lim="800000"/>
            <a:headEnd/>
            <a:tailEnd/>
          </a:ln>
        </p:spPr>
        <p:txBody>
          <a:bodyPr wrap="none" anchor="ctr"/>
          <a:lstStyle/>
          <a:p>
            <a:endParaRPr lang="en-GB"/>
          </a:p>
        </p:txBody>
      </p:sp>
      <p:sp>
        <p:nvSpPr>
          <p:cNvPr id="80904" name="TextBox 11"/>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81922" name="Rectangle 3"/>
          <p:cNvSpPr>
            <a:spLocks noGrp="1" noChangeArrowheads="1"/>
          </p:cNvSpPr>
          <p:nvPr>
            <p:ph idx="1"/>
          </p:nvPr>
        </p:nvSpPr>
        <p:spPr>
          <a:xfrm>
            <a:off x="838200" y="1943100"/>
            <a:ext cx="7766050" cy="4457700"/>
          </a:xfrm>
        </p:spPr>
        <p:txBody>
          <a:bodyPr/>
          <a:lstStyle/>
          <a:p>
            <a:pPr marL="457200" indent="-457200" eaLnBrk="1" hangingPunct="1">
              <a:lnSpc>
                <a:spcPct val="90000"/>
              </a:lnSpc>
              <a:buFont typeface="Calibri" charset="0"/>
              <a:buAutoNum type="arabicPeriod"/>
            </a:pPr>
            <a:r>
              <a:rPr lang="en-GB" sz="2000">
                <a:latin typeface="Calibri" charset="0"/>
                <a:cs typeface="Calibri" charset="0"/>
              </a:rPr>
              <a:t>List the abnormalities in this blood film identified by the arrows</a:t>
            </a:r>
          </a:p>
        </p:txBody>
      </p:sp>
      <p:pic>
        <p:nvPicPr>
          <p:cNvPr id="81923" name="Picture 7" descr="E:\HTML\images\B03s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2881313"/>
            <a:ext cx="31242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AutoShape 9"/>
          <p:cNvSpPr>
            <a:spLocks noChangeArrowheads="1"/>
          </p:cNvSpPr>
          <p:nvPr/>
        </p:nvSpPr>
        <p:spPr bwMode="auto">
          <a:xfrm rot="2256846">
            <a:off x="7512050" y="3871913"/>
            <a:ext cx="523875" cy="152400"/>
          </a:xfrm>
          <a:prstGeom prst="rightArrow">
            <a:avLst>
              <a:gd name="adj1" fmla="val 35296"/>
              <a:gd name="adj2" fmla="val 98367"/>
            </a:avLst>
          </a:prstGeom>
          <a:solidFill>
            <a:srgbClr val="CC0000"/>
          </a:solidFill>
          <a:ln w="9525">
            <a:solidFill>
              <a:schemeClr val="tx1"/>
            </a:solidFill>
            <a:miter lim="800000"/>
            <a:headEnd/>
            <a:tailEnd/>
          </a:ln>
        </p:spPr>
        <p:txBody>
          <a:bodyPr wrap="none" anchor="ctr"/>
          <a:lstStyle/>
          <a:p>
            <a:endParaRPr lang="en-GB"/>
          </a:p>
        </p:txBody>
      </p:sp>
      <p:sp>
        <p:nvSpPr>
          <p:cNvPr id="81925" name="AutoShape 10"/>
          <p:cNvSpPr>
            <a:spLocks noChangeArrowheads="1"/>
          </p:cNvSpPr>
          <p:nvPr/>
        </p:nvSpPr>
        <p:spPr bwMode="auto">
          <a:xfrm rot="2256846">
            <a:off x="7893050" y="2957513"/>
            <a:ext cx="523875" cy="152400"/>
          </a:xfrm>
          <a:prstGeom prst="rightArrow">
            <a:avLst>
              <a:gd name="adj1" fmla="val 35296"/>
              <a:gd name="adj2" fmla="val 98367"/>
            </a:avLst>
          </a:prstGeom>
          <a:solidFill>
            <a:srgbClr val="0000FF"/>
          </a:solidFill>
          <a:ln w="9525">
            <a:solidFill>
              <a:schemeClr val="tx1"/>
            </a:solidFill>
            <a:miter lim="800000"/>
            <a:headEnd/>
            <a:tailEnd/>
          </a:ln>
        </p:spPr>
        <p:txBody>
          <a:bodyPr wrap="none" anchor="ctr"/>
          <a:lstStyle/>
          <a:p>
            <a:endParaRPr lang="en-GB"/>
          </a:p>
        </p:txBody>
      </p:sp>
      <p:sp>
        <p:nvSpPr>
          <p:cNvPr id="81926" name="AutoShape 11"/>
          <p:cNvSpPr>
            <a:spLocks noChangeArrowheads="1"/>
          </p:cNvSpPr>
          <p:nvPr/>
        </p:nvSpPr>
        <p:spPr bwMode="auto">
          <a:xfrm rot="2256846">
            <a:off x="6750050" y="4481513"/>
            <a:ext cx="523875" cy="152400"/>
          </a:xfrm>
          <a:prstGeom prst="rightArrow">
            <a:avLst>
              <a:gd name="adj1" fmla="val 35296"/>
              <a:gd name="adj2" fmla="val 98367"/>
            </a:avLst>
          </a:prstGeom>
          <a:solidFill>
            <a:srgbClr val="0000FF"/>
          </a:solidFill>
          <a:ln w="9525">
            <a:solidFill>
              <a:schemeClr val="tx1"/>
            </a:solidFill>
            <a:miter lim="800000"/>
            <a:headEnd/>
            <a:tailEnd/>
          </a:ln>
        </p:spPr>
        <p:txBody>
          <a:bodyPr wrap="none" anchor="ctr"/>
          <a:lstStyle/>
          <a:p>
            <a:endParaRPr lang="en-GB"/>
          </a:p>
        </p:txBody>
      </p:sp>
      <p:sp>
        <p:nvSpPr>
          <p:cNvPr id="81927" name="TextBox 11"/>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GB">
                <a:latin typeface="Calibri" charset="0"/>
                <a:cs typeface="Calibri" charset="0"/>
              </a:rPr>
              <a:t>Case</a:t>
            </a:r>
          </a:p>
        </p:txBody>
      </p:sp>
      <p:sp>
        <p:nvSpPr>
          <p:cNvPr id="82946" name="Rectangle 3"/>
          <p:cNvSpPr>
            <a:spLocks noGrp="1" noChangeArrowheads="1"/>
          </p:cNvSpPr>
          <p:nvPr>
            <p:ph idx="1"/>
          </p:nvPr>
        </p:nvSpPr>
        <p:spPr/>
        <p:txBody>
          <a:bodyPr/>
          <a:lstStyle/>
          <a:p>
            <a:pPr marL="457200" indent="-457200" eaLnBrk="1" hangingPunct="1">
              <a:lnSpc>
                <a:spcPct val="90000"/>
              </a:lnSpc>
              <a:buFontTx/>
              <a:buChar char="•"/>
            </a:pPr>
            <a:r>
              <a:rPr lang="en-GB" sz="2000">
                <a:latin typeface="Calibri" charset="0"/>
                <a:cs typeface="Calibri" charset="0"/>
              </a:rPr>
              <a:t>Why are all these patients suspected of having a haemolytic anaemia?</a:t>
            </a:r>
          </a:p>
        </p:txBody>
      </p:sp>
      <p:pic>
        <p:nvPicPr>
          <p:cNvPr id="82947" name="Picture 4" descr="B08s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4144" y="3366294"/>
            <a:ext cx="20161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descr="B08s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66194" y="3298032"/>
            <a:ext cx="200977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6" descr="B03s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112794" y="3479007"/>
            <a:ext cx="20097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Box 15"/>
          <p:cNvSpPr txBox="1">
            <a:spLocks noChangeArrowheads="1"/>
          </p:cNvSpPr>
          <p:nvPr/>
        </p:nvSpPr>
        <p:spPr bwMode="auto">
          <a:xfrm>
            <a:off x="5903913" y="6611938"/>
            <a:ext cx="3240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000"/>
              <a:t>© Wiley-Blackwell, from Bain, Blood Cells,  4</a:t>
            </a:r>
            <a:r>
              <a:rPr lang="en-GB" sz="1000" baseline="30000"/>
              <a:t>th</a:t>
            </a:r>
            <a:r>
              <a:rPr lang="en-GB" sz="1000"/>
              <a:t> Edn, 2006</a:t>
            </a:r>
          </a:p>
        </p:txBody>
      </p:sp>
      <p:pic>
        <p:nvPicPr>
          <p:cNvPr id="82951" name="Picture 7" descr="B08s01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3500438"/>
            <a:ext cx="2159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defRPr/>
            </a:pPr>
            <a:r>
              <a:rPr lang="en-GB" dirty="0" smtClean="0"/>
              <a:t>Polycythaemia</a:t>
            </a:r>
            <a:endParaRPr lang="en-GB" b="1" dirty="0">
              <a:solidFill>
                <a:schemeClr val="accent4"/>
              </a:solidFill>
              <a:effectLst>
                <a:outerShdw blurRad="50800" dist="38100" algn="l" rotWithShape="0">
                  <a:schemeClr val="bg1">
                    <a:alpha val="40000"/>
                  </a:schemeClr>
                </a:outerShdw>
              </a:effectLst>
              <a:latin typeface="Times New Roman" charset="0"/>
            </a:endParaRPr>
          </a:p>
        </p:txBody>
      </p:sp>
      <p:sp>
        <p:nvSpPr>
          <p:cNvPr id="5122" name="Subtitle 1"/>
          <p:cNvSpPr>
            <a:spLocks noGrp="1"/>
          </p:cNvSpPr>
          <p:nvPr>
            <p:ph type="subTitle" sz="quarter" idx="1"/>
          </p:nvPr>
        </p:nvSpPr>
        <p:spPr/>
        <p:txBody>
          <a:bodyPr/>
          <a:lstStyle/>
          <a:p>
            <a:pPr eaLnBrk="1" hangingPunct="1">
              <a:spcBef>
                <a:spcPct val="0"/>
              </a:spcBef>
              <a:defRPr/>
            </a:pPr>
            <a:r>
              <a:rPr lang="en-GB" b="1" dirty="0">
                <a:solidFill>
                  <a:schemeClr val="tx1"/>
                </a:solidFill>
                <a:latin typeface="Calibri" charset="0"/>
              </a:rPr>
              <a:t>Dr Amit Patel</a:t>
            </a:r>
          </a:p>
          <a:p>
            <a:pPr eaLnBrk="1" hangingPunct="1">
              <a:spcBef>
                <a:spcPct val="0"/>
              </a:spcBef>
              <a:defRPr/>
            </a:pPr>
            <a:r>
              <a:rPr lang="en-GB" dirty="0">
                <a:solidFill>
                  <a:schemeClr val="tx1"/>
                </a:solidFill>
                <a:latin typeface="Calibri" charset="0"/>
              </a:rPr>
              <a:t>MRC Chain-Florey Clinical Research Fellow, MRC Clinical Sciences Centre, </a:t>
            </a:r>
          </a:p>
          <a:p>
            <a:pPr eaLnBrk="1" hangingPunct="1">
              <a:spcBef>
                <a:spcPct val="0"/>
              </a:spcBef>
              <a:defRPr/>
            </a:pPr>
            <a:r>
              <a:rPr lang="en-GB" dirty="0">
                <a:solidFill>
                  <a:schemeClr val="tx1"/>
                </a:solidFill>
                <a:latin typeface="Calibri" charset="0"/>
              </a:rPr>
              <a:t>Imperial College London</a:t>
            </a:r>
          </a:p>
          <a:p>
            <a:pPr marL="0" indent="0" eaLnBrk="1" hangingPunct="1">
              <a:spcBef>
                <a:spcPct val="0"/>
              </a:spcBef>
              <a:defRPr/>
            </a:pPr>
            <a:r>
              <a:rPr lang="en-GB" dirty="0">
                <a:solidFill>
                  <a:schemeClr val="tx1"/>
                </a:solidFill>
                <a:latin typeface="Calibri" charset="0"/>
              </a:rPr>
              <a:t>Specialist Registrar in Haematology &amp; Intensive Care Medicine, </a:t>
            </a:r>
            <a:r>
              <a:rPr lang="en-GB" dirty="0" smtClean="0">
                <a:solidFill>
                  <a:schemeClr val="tx1"/>
                </a:solidFill>
                <a:latin typeface="Calibri" charset="0"/>
              </a:rPr>
              <a:t>Hammersmith </a:t>
            </a:r>
            <a:r>
              <a:rPr lang="en-GB" dirty="0">
                <a:solidFill>
                  <a:schemeClr val="tx1"/>
                </a:solidFill>
                <a:latin typeface="Calibri" charset="0"/>
              </a:rPr>
              <a:t>Hospital</a:t>
            </a:r>
            <a:r>
              <a:rPr lang="en-GB" dirty="0" smtClean="0">
                <a:solidFill>
                  <a:schemeClr val="tx1"/>
                </a:solidFill>
                <a:latin typeface="Calibri" charset="0"/>
              </a:rPr>
              <a:t>, Imperial </a:t>
            </a:r>
            <a:r>
              <a:rPr lang="en-GB" dirty="0">
                <a:solidFill>
                  <a:schemeClr val="tx1"/>
                </a:solidFill>
                <a:latin typeface="Calibri" charset="0"/>
              </a:rPr>
              <a:t>College Healthcare NHS Trust</a:t>
            </a:r>
          </a:p>
          <a:p>
            <a:pPr eaLnBrk="1" hangingPunct="1">
              <a:defRPr/>
            </a:pPr>
            <a:endParaRPr lang="en-GB" dirty="0">
              <a:latin typeface="Calibri"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GB" altLang="ja-JP">
                <a:latin typeface="Calibri" charset="0"/>
                <a:cs typeface="Calibri" charset="0"/>
              </a:rPr>
              <a:t>Polycythaemia: too many </a:t>
            </a:r>
            <a:r>
              <a:rPr lang="en-GB">
                <a:latin typeface="Calibri" charset="0"/>
                <a:cs typeface="Calibri" charset="0"/>
              </a:rPr>
              <a:t>red cells in the circulation</a:t>
            </a:r>
          </a:p>
        </p:txBody>
      </p:sp>
      <p:sp>
        <p:nvSpPr>
          <p:cNvPr id="84994" name="Rectangle 3"/>
          <p:cNvSpPr>
            <a:spLocks noGrp="1" noChangeArrowheads="1"/>
          </p:cNvSpPr>
          <p:nvPr>
            <p:ph sz="half" idx="1"/>
          </p:nvPr>
        </p:nvSpPr>
        <p:spPr>
          <a:xfrm>
            <a:off x="838200" y="5300663"/>
            <a:ext cx="3695700" cy="1963737"/>
          </a:xfrm>
        </p:spPr>
        <p:txBody>
          <a:bodyPr/>
          <a:lstStyle/>
          <a:p>
            <a:pPr marL="0" indent="0"/>
            <a:r>
              <a:rPr lang="en-GB">
                <a:solidFill>
                  <a:srgbClr val="FFB400"/>
                </a:solidFill>
                <a:latin typeface="Calibri" charset="0"/>
                <a:cs typeface="Calibri" charset="0"/>
              </a:rPr>
              <a:t>true polycythaemia </a:t>
            </a:r>
            <a:r>
              <a:rPr lang="en-GB">
                <a:latin typeface="Calibri" charset="0"/>
                <a:cs typeface="Calibri" charset="0"/>
              </a:rPr>
              <a:t>refers to an </a:t>
            </a:r>
            <a:r>
              <a:rPr lang="en-GB" b="1">
                <a:latin typeface="Calibri" charset="0"/>
                <a:cs typeface="Calibri" charset="0"/>
              </a:rPr>
              <a:t>increase in the number of circulating red cells</a:t>
            </a:r>
          </a:p>
        </p:txBody>
      </p:sp>
      <p:sp>
        <p:nvSpPr>
          <p:cNvPr id="84995" name="Content Placeholder 3"/>
          <p:cNvSpPr>
            <a:spLocks noGrp="1"/>
          </p:cNvSpPr>
          <p:nvPr>
            <p:ph sz="half" idx="2"/>
          </p:nvPr>
        </p:nvSpPr>
        <p:spPr>
          <a:xfrm>
            <a:off x="4686300" y="5281613"/>
            <a:ext cx="3695700" cy="1963737"/>
          </a:xfrm>
        </p:spPr>
        <p:txBody>
          <a:bodyPr/>
          <a:lstStyle/>
          <a:p>
            <a:pPr marL="0" indent="0"/>
            <a:r>
              <a:rPr lang="en-GB">
                <a:latin typeface="Calibri" charset="0"/>
                <a:cs typeface="Calibri" charset="0"/>
              </a:rPr>
              <a:t>‘</a:t>
            </a:r>
            <a:r>
              <a:rPr lang="en-GB" altLang="ja-JP">
                <a:solidFill>
                  <a:srgbClr val="FFB400"/>
                </a:solidFill>
                <a:latin typeface="Calibri" charset="0"/>
                <a:cs typeface="Calibri" charset="0"/>
              </a:rPr>
              <a:t>pseudopolycythaemia</a:t>
            </a:r>
            <a:r>
              <a:rPr lang="en-GB">
                <a:latin typeface="Calibri" charset="0"/>
                <a:cs typeface="Calibri" charset="0"/>
              </a:rPr>
              <a:t>’</a:t>
            </a:r>
            <a:r>
              <a:rPr lang="en-GB" altLang="ja-JP">
                <a:latin typeface="Calibri" charset="0"/>
                <a:cs typeface="Calibri" charset="0"/>
              </a:rPr>
              <a:t> or </a:t>
            </a:r>
            <a:r>
              <a:rPr lang="en-GB">
                <a:latin typeface="Calibri" charset="0"/>
                <a:cs typeface="Calibri" charset="0"/>
              </a:rPr>
              <a:t>‘</a:t>
            </a:r>
            <a:r>
              <a:rPr lang="en-GB" altLang="ja-JP">
                <a:solidFill>
                  <a:srgbClr val="FFB400"/>
                </a:solidFill>
                <a:latin typeface="Calibri" charset="0"/>
                <a:cs typeface="Calibri" charset="0"/>
              </a:rPr>
              <a:t>apparent polycythaemia</a:t>
            </a:r>
            <a:r>
              <a:rPr lang="en-GB">
                <a:latin typeface="Calibri" charset="0"/>
                <a:cs typeface="Calibri" charset="0"/>
              </a:rPr>
              <a:t>’</a:t>
            </a:r>
            <a:r>
              <a:rPr lang="en-GB" altLang="ja-JP">
                <a:latin typeface="Calibri" charset="0"/>
                <a:cs typeface="Calibri" charset="0"/>
              </a:rPr>
              <a:t> refers to a </a:t>
            </a:r>
            <a:r>
              <a:rPr lang="en-GB" altLang="ja-JP" b="1">
                <a:latin typeface="Calibri" charset="0"/>
                <a:cs typeface="Calibri" charset="0"/>
              </a:rPr>
              <a:t>decrease in plasma volume </a:t>
            </a:r>
            <a:r>
              <a:rPr lang="en-GB" altLang="ja-JP">
                <a:latin typeface="Calibri" charset="0"/>
                <a:cs typeface="Calibri" charset="0"/>
              </a:rPr>
              <a:t>that increases Hb, RBC, PCV/Hct</a:t>
            </a:r>
            <a:endParaRPr lang="en-GB">
              <a:latin typeface="Calibri" charset="0"/>
              <a:cs typeface="Calibri" charset="0"/>
            </a:endParaRPr>
          </a:p>
        </p:txBody>
      </p:sp>
      <p:sp>
        <p:nvSpPr>
          <p:cNvPr id="84996" name="Rectangle 4"/>
          <p:cNvSpPr>
            <a:spLocks noChangeArrowheads="1"/>
          </p:cNvSpPr>
          <p:nvPr/>
        </p:nvSpPr>
        <p:spPr bwMode="auto">
          <a:xfrm>
            <a:off x="827088" y="1412875"/>
            <a:ext cx="748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200">
                <a:latin typeface="Calibri" charset="0"/>
                <a:cs typeface="Calibri" charset="0"/>
              </a:rPr>
              <a:t>The Hb, RBC and PCV/Hct are all increased compared with normal subjects of the same age and gender     </a:t>
            </a:r>
          </a:p>
        </p:txBody>
      </p:sp>
      <p:pic>
        <p:nvPicPr>
          <p:cNvPr id="8499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8400" y="2349500"/>
            <a:ext cx="1581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12"/>
          <p:cNvSpPr>
            <a:spLocks noChangeArrowheads="1"/>
          </p:cNvSpPr>
          <p:nvPr/>
        </p:nvSpPr>
        <p:spPr bwMode="auto">
          <a:xfrm>
            <a:off x="5003800" y="3860800"/>
            <a:ext cx="86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latin typeface="Calibri" charset="0"/>
                <a:cs typeface="Calibri" charset="0"/>
              </a:rPr>
              <a:t>Normal</a:t>
            </a:r>
          </a:p>
        </p:txBody>
      </p:sp>
      <p:sp>
        <p:nvSpPr>
          <p:cNvPr id="84999" name="Rectangle 13"/>
          <p:cNvSpPr>
            <a:spLocks noChangeArrowheads="1"/>
          </p:cNvSpPr>
          <p:nvPr/>
        </p:nvSpPr>
        <p:spPr bwMode="auto">
          <a:xfrm>
            <a:off x="2555875" y="3860800"/>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latin typeface="Calibri" charset="0"/>
                <a:cs typeface="Calibri" charset="0"/>
              </a:rPr>
              <a:t>Polycythaemia</a:t>
            </a:r>
          </a:p>
        </p:txBody>
      </p:sp>
      <p:sp>
        <p:nvSpPr>
          <p:cNvPr id="85000" name="Text Box 3"/>
          <p:cNvSpPr txBox="1">
            <a:spLocks noChangeArrowheads="1"/>
          </p:cNvSpPr>
          <p:nvPr/>
        </p:nvSpPr>
        <p:spPr bwMode="auto">
          <a:xfrm>
            <a:off x="93663" y="6632575"/>
            <a:ext cx="4117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cs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9pPr>
          </a:lstStyle>
          <a:p>
            <a:pPr eaLnBrk="1">
              <a:lnSpc>
                <a:spcPct val="97000"/>
              </a:lnSpc>
              <a:buClr>
                <a:srgbClr val="FFFFFF"/>
              </a:buClr>
              <a:buSzPct val="45000"/>
              <a:buFont typeface="StarSymbol" charset="0"/>
              <a:buNone/>
            </a:pPr>
            <a:r>
              <a:rPr lang="en-GB" sz="1200">
                <a:solidFill>
                  <a:srgbClr val="FFFFFF"/>
                </a:solidFill>
                <a:latin typeface="Calibri" charset="0"/>
                <a:cs typeface="Calibri" charset="0"/>
              </a:rPr>
              <a:t>Campbell P and Green A. N Engl J Med 2006;355:2452-2466</a:t>
            </a:r>
          </a:p>
        </p:txBody>
      </p:sp>
      <p:sp>
        <p:nvSpPr>
          <p:cNvPr id="85001" name="Rectangle 5"/>
          <p:cNvSpPr>
            <a:spLocks noChangeArrowheads="1"/>
          </p:cNvSpPr>
          <p:nvPr/>
        </p:nvSpPr>
        <p:spPr bwMode="auto">
          <a:xfrm>
            <a:off x="107950" y="2924175"/>
            <a:ext cx="3240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latin typeface="Calibri" charset="0"/>
                <a:cs typeface="Calibri" charset="0"/>
              </a:rPr>
              <a:t>‘</a:t>
            </a:r>
            <a:r>
              <a:rPr lang="en-GB" altLang="ja-JP" sz="1800">
                <a:latin typeface="Calibri" charset="0"/>
                <a:cs typeface="Calibri" charset="0"/>
              </a:rPr>
              <a:t>thick blood</a:t>
            </a:r>
            <a:r>
              <a:rPr lang="en-GB" sz="1800">
                <a:latin typeface="Calibri" charset="0"/>
                <a:cs typeface="Calibri" charset="0"/>
              </a:rPr>
              <a:t>’</a:t>
            </a:r>
            <a:r>
              <a:rPr lang="en-GB" altLang="ja-JP" sz="1800">
                <a:latin typeface="Calibri" charset="0"/>
                <a:cs typeface="Calibri" charset="0"/>
              </a:rPr>
              <a:t> or </a:t>
            </a:r>
            <a:r>
              <a:rPr lang="en-GB" altLang="ja-JP" sz="1800">
                <a:solidFill>
                  <a:srgbClr val="FFB400"/>
                </a:solidFill>
                <a:latin typeface="Calibri" charset="0"/>
                <a:cs typeface="Calibri" charset="0"/>
              </a:rPr>
              <a:t>hyperviscosity </a:t>
            </a:r>
            <a:r>
              <a:rPr lang="en-GB" altLang="ja-JP" sz="1800">
                <a:latin typeface="Calibri" charset="0"/>
                <a:cs typeface="Calibri" charset="0"/>
              </a:rPr>
              <a:t>can lead to </a:t>
            </a:r>
            <a:r>
              <a:rPr lang="en-GB" altLang="ja-JP" sz="1800">
                <a:solidFill>
                  <a:srgbClr val="FFB400"/>
                </a:solidFill>
                <a:latin typeface="Calibri" charset="0"/>
                <a:cs typeface="Calibri" charset="0"/>
              </a:rPr>
              <a:t>vascular obstruction</a:t>
            </a:r>
            <a:endParaRPr lang="en-GB" sz="1800">
              <a:solidFill>
                <a:srgbClr val="FFB400"/>
              </a:solidFill>
              <a:latin typeface="Calibri" charset="0"/>
              <a:cs typeface="Calibri" charset="0"/>
            </a:endParaRPr>
          </a:p>
        </p:txBody>
      </p:sp>
      <p:graphicFrame>
        <p:nvGraphicFramePr>
          <p:cNvPr id="2" name="Diagram 1"/>
          <p:cNvGraphicFramePr/>
          <p:nvPr/>
        </p:nvGraphicFramePr>
        <p:xfrm>
          <a:off x="5580112" y="2045072"/>
          <a:ext cx="3984104" cy="2968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GB" dirty="0" smtClean="0"/>
              <a:t>Explain the possible mechanisms underlying polycythaemia</a:t>
            </a:r>
            <a:endParaRPr lang="en-GB" dirty="0"/>
          </a:p>
        </p:txBody>
      </p:sp>
      <p:sp>
        <p:nvSpPr>
          <p:cNvPr id="87042" name="Content Placeholder 8"/>
          <p:cNvSpPr>
            <a:spLocks noGrp="1"/>
          </p:cNvSpPr>
          <p:nvPr>
            <p:ph idx="1"/>
          </p:nvPr>
        </p:nvSpPr>
        <p:spPr>
          <a:xfrm>
            <a:off x="838200" y="4221163"/>
            <a:ext cx="7543800" cy="2179637"/>
          </a:xfrm>
        </p:spPr>
        <p:txBody>
          <a:bodyPr/>
          <a:lstStyle/>
          <a:p>
            <a:pPr>
              <a:buFontTx/>
              <a:buChar char="•"/>
            </a:pPr>
            <a:r>
              <a:rPr lang="en-GB" sz="2000">
                <a:latin typeface="Calibri" charset="0"/>
                <a:cs typeface="Calibri" charset="0"/>
              </a:rPr>
              <a:t>If there is no physiological need for a high haemoglobin, or if hyperviscosity is extreme, blood can be removed to thin the blood</a:t>
            </a:r>
          </a:p>
          <a:p>
            <a:pPr>
              <a:buFontTx/>
              <a:buChar char="•"/>
            </a:pPr>
            <a:r>
              <a:rPr lang="en-GB" sz="2000">
                <a:latin typeface="Calibri" charset="0"/>
                <a:cs typeface="Calibri" charset="0"/>
              </a:rPr>
              <a:t>If there is intrinsic bone marrow disease, drugs can be used to reduce bone marrow production of red cells</a:t>
            </a:r>
          </a:p>
          <a:p>
            <a:pPr>
              <a:buFontTx/>
              <a:buChar char="•"/>
            </a:pPr>
            <a:endParaRPr lang="en-GB" sz="2000">
              <a:latin typeface="Calibri" charset="0"/>
              <a:cs typeface="Calibri" charset="0"/>
            </a:endParaRPr>
          </a:p>
          <a:p>
            <a:pPr>
              <a:buFontTx/>
              <a:buChar char="•"/>
            </a:pPr>
            <a:endParaRPr lang="en-GB" sz="2000">
              <a:latin typeface="Calibri" charset="0"/>
              <a:cs typeface="Calibri" charset="0"/>
            </a:endParaRPr>
          </a:p>
        </p:txBody>
      </p:sp>
      <p:graphicFrame>
        <p:nvGraphicFramePr>
          <p:cNvPr id="7" name="Table 6"/>
          <p:cNvGraphicFramePr>
            <a:graphicFrameLocks noGrp="1"/>
          </p:cNvGraphicFramePr>
          <p:nvPr/>
        </p:nvGraphicFramePr>
        <p:xfrm>
          <a:off x="34998" y="1412776"/>
          <a:ext cx="9073506" cy="2387064"/>
        </p:xfrm>
        <a:graphic>
          <a:graphicData uri="http://schemas.openxmlformats.org/drawingml/2006/table">
            <a:tbl>
              <a:tblPr firstRow="1" bandRow="1">
                <a:tableStyleId>{638B1855-1B75-4FBE-930C-398BA8C253C6}</a:tableStyleId>
              </a:tblPr>
              <a:tblGrid>
                <a:gridCol w="3456882"/>
                <a:gridCol w="5616624"/>
              </a:tblGrid>
              <a:tr h="370840">
                <a:tc>
                  <a:txBody>
                    <a:bodyPr/>
                    <a:lstStyle/>
                    <a:p>
                      <a:pPr algn="ctr">
                        <a:spcBef>
                          <a:spcPts val="300"/>
                        </a:spcBef>
                        <a:spcAft>
                          <a:spcPts val="600"/>
                        </a:spcAft>
                      </a:pPr>
                      <a:r>
                        <a:rPr lang="en-GB" sz="1600" b="1" dirty="0" smtClean="0">
                          <a:effectLst/>
                          <a:latin typeface="Calibri"/>
                          <a:cs typeface="Calibri"/>
                        </a:rPr>
                        <a:t>Type </a:t>
                      </a:r>
                      <a:r>
                        <a:rPr lang="en-GB" sz="1600" b="1" dirty="0">
                          <a:effectLst/>
                          <a:latin typeface="Calibri"/>
                          <a:cs typeface="Calibri"/>
                        </a:rPr>
                        <a:t>of polycythaemia</a:t>
                      </a:r>
                    </a:p>
                  </a:txBody>
                  <a:tcPr marL="68580" marR="68580" marT="0" marB="0"/>
                </a:tc>
                <a:tc>
                  <a:txBody>
                    <a:bodyPr/>
                    <a:lstStyle/>
                    <a:p>
                      <a:pPr algn="ctr">
                        <a:spcBef>
                          <a:spcPts val="300"/>
                        </a:spcBef>
                        <a:spcAft>
                          <a:spcPts val="600"/>
                        </a:spcAft>
                      </a:pPr>
                      <a:r>
                        <a:rPr lang="en-GB" sz="1600" b="1" dirty="0">
                          <a:effectLst/>
                          <a:latin typeface="Calibri"/>
                          <a:cs typeface="Calibri"/>
                        </a:rPr>
                        <a:t>Example</a:t>
                      </a:r>
                    </a:p>
                  </a:txBody>
                  <a:tcPr marL="68580" marR="68580" marT="0" marB="0"/>
                </a:tc>
              </a:tr>
              <a:tr h="370840">
                <a:tc>
                  <a:txBody>
                    <a:bodyPr/>
                    <a:lstStyle/>
                    <a:p>
                      <a:pPr algn="just">
                        <a:spcBef>
                          <a:spcPts val="300"/>
                        </a:spcBef>
                        <a:spcAft>
                          <a:spcPts val="600"/>
                        </a:spcAft>
                      </a:pPr>
                      <a:r>
                        <a:rPr lang="en-GB" sz="1600">
                          <a:effectLst/>
                          <a:latin typeface="Calibri"/>
                          <a:ea typeface="Times New Roman"/>
                          <a:cs typeface="Calibri"/>
                        </a:rPr>
                        <a:t>Physiological</a:t>
                      </a:r>
                    </a:p>
                  </a:txBody>
                  <a:tcPr marL="68580" marR="68580" marT="0" marB="0"/>
                </a:tc>
                <a:tc>
                  <a:txBody>
                    <a:bodyPr/>
                    <a:lstStyle/>
                    <a:p>
                      <a:pPr algn="just">
                        <a:spcBef>
                          <a:spcPts val="300"/>
                        </a:spcBef>
                        <a:spcAft>
                          <a:spcPts val="600"/>
                        </a:spcAft>
                      </a:pPr>
                      <a:r>
                        <a:rPr lang="en-GB" sz="1600" dirty="0" err="1">
                          <a:effectLst/>
                          <a:latin typeface="Calibri"/>
                          <a:ea typeface="Times New Roman"/>
                          <a:cs typeface="Calibri"/>
                        </a:rPr>
                        <a:t>Newborn</a:t>
                      </a:r>
                      <a:r>
                        <a:rPr lang="en-GB" sz="1600" dirty="0">
                          <a:effectLst/>
                          <a:latin typeface="Calibri"/>
                          <a:ea typeface="Times New Roman"/>
                          <a:cs typeface="Calibri"/>
                        </a:rPr>
                        <a:t> baby</a:t>
                      </a:r>
                    </a:p>
                  </a:txBody>
                  <a:tcPr marL="68580" marR="68580" marT="0" marB="0"/>
                </a:tc>
              </a:tr>
              <a:tr h="487680">
                <a:tc>
                  <a:txBody>
                    <a:bodyPr/>
                    <a:lstStyle/>
                    <a:p>
                      <a:pPr algn="just">
                        <a:spcBef>
                          <a:spcPts val="300"/>
                        </a:spcBef>
                        <a:spcAft>
                          <a:spcPts val="600"/>
                        </a:spcAft>
                      </a:pPr>
                      <a:r>
                        <a:rPr lang="en-GB" sz="1600">
                          <a:effectLst/>
                          <a:latin typeface="Calibri"/>
                          <a:ea typeface="Times New Roman"/>
                          <a:cs typeface="Calibri"/>
                        </a:rPr>
                        <a:t>Appropriate erythropoietin secretion</a:t>
                      </a:r>
                    </a:p>
                  </a:txBody>
                  <a:tcPr marL="68580" marR="68580" marT="0" marB="0"/>
                </a:tc>
                <a:tc>
                  <a:txBody>
                    <a:bodyPr/>
                    <a:lstStyle/>
                    <a:p>
                      <a:pPr>
                        <a:spcBef>
                          <a:spcPts val="300"/>
                        </a:spcBef>
                        <a:spcAft>
                          <a:spcPts val="600"/>
                        </a:spcAft>
                      </a:pPr>
                      <a:r>
                        <a:rPr lang="en-GB" sz="1600" dirty="0">
                          <a:effectLst/>
                          <a:latin typeface="Calibri"/>
                          <a:ea typeface="Times New Roman"/>
                          <a:cs typeface="Calibri"/>
                        </a:rPr>
                        <a:t>Altitude, e.g., Himalayas or Andes </a:t>
                      </a:r>
                      <a:br>
                        <a:rPr lang="en-GB" sz="1600" dirty="0">
                          <a:effectLst/>
                          <a:latin typeface="Calibri"/>
                          <a:ea typeface="Times New Roman"/>
                          <a:cs typeface="Calibri"/>
                        </a:rPr>
                      </a:br>
                      <a:r>
                        <a:rPr lang="en-GB" sz="1600" dirty="0">
                          <a:effectLst/>
                          <a:latin typeface="Calibri"/>
                          <a:ea typeface="Times New Roman"/>
                          <a:cs typeface="Calibri"/>
                        </a:rPr>
                        <a:t>Hypoxia, e.g., cyanotic heart disease, severe chronic lung disease</a:t>
                      </a:r>
                    </a:p>
                  </a:txBody>
                  <a:tcPr marL="68580" marR="68580" marT="0" marB="0"/>
                </a:tc>
              </a:tr>
              <a:tr h="786864">
                <a:tc>
                  <a:txBody>
                    <a:bodyPr/>
                    <a:lstStyle/>
                    <a:p>
                      <a:pPr algn="just">
                        <a:spcBef>
                          <a:spcPts val="300"/>
                        </a:spcBef>
                        <a:spcAft>
                          <a:spcPts val="600"/>
                        </a:spcAft>
                      </a:pPr>
                      <a:r>
                        <a:rPr lang="en-GB" sz="1600" dirty="0">
                          <a:effectLst/>
                          <a:latin typeface="Calibri"/>
                          <a:ea typeface="Times New Roman"/>
                          <a:cs typeface="Calibri"/>
                        </a:rPr>
                        <a:t>Inappropriate erythropoietin </a:t>
                      </a:r>
                      <a:r>
                        <a:rPr lang="en-GB" sz="1600" dirty="0" smtClean="0">
                          <a:effectLst/>
                          <a:latin typeface="Calibri"/>
                          <a:ea typeface="Times New Roman"/>
                          <a:cs typeface="Calibri"/>
                        </a:rPr>
                        <a:t>secretion or </a:t>
                      </a:r>
                      <a:r>
                        <a:rPr lang="en-GB" sz="1600" dirty="0" err="1" smtClean="0">
                          <a:effectLst/>
                          <a:latin typeface="Calibri"/>
                          <a:ea typeface="Times New Roman"/>
                          <a:cs typeface="Calibri"/>
                        </a:rPr>
                        <a:t>adminstration</a:t>
                      </a:r>
                      <a:endParaRPr lang="en-GB" sz="1600" dirty="0">
                        <a:effectLst/>
                        <a:latin typeface="Calibri"/>
                        <a:ea typeface="Times New Roman"/>
                        <a:cs typeface="Calibri"/>
                      </a:endParaRPr>
                    </a:p>
                  </a:txBody>
                  <a:tcPr marL="68580" marR="68580" marT="0" marB="0"/>
                </a:tc>
                <a:tc>
                  <a:txBody>
                    <a:bodyPr/>
                    <a:lstStyle/>
                    <a:p>
                      <a:pPr marL="0" marR="0" indent="0" algn="l" defTabSz="914400" rtl="0" eaLnBrk="1" fontAlgn="auto" latinLnBrk="0" hangingPunct="1">
                        <a:lnSpc>
                          <a:spcPct val="100000"/>
                        </a:lnSpc>
                        <a:spcBef>
                          <a:spcPts val="300"/>
                        </a:spcBef>
                        <a:spcAft>
                          <a:spcPts val="600"/>
                        </a:spcAft>
                        <a:buClrTx/>
                        <a:buSzTx/>
                        <a:buFontTx/>
                        <a:buNone/>
                        <a:tabLst/>
                        <a:defRPr/>
                      </a:pPr>
                      <a:r>
                        <a:rPr lang="en-GB" sz="1600" dirty="0">
                          <a:effectLst/>
                          <a:latin typeface="Calibri"/>
                          <a:ea typeface="Times New Roman"/>
                          <a:cs typeface="Calibri"/>
                        </a:rPr>
                        <a:t>Erythropoietin abuse by </a:t>
                      </a:r>
                      <a:r>
                        <a:rPr lang="en-GB" sz="1600" dirty="0" smtClean="0">
                          <a:effectLst/>
                          <a:latin typeface="Calibri"/>
                          <a:ea typeface="Times New Roman"/>
                          <a:cs typeface="Calibri"/>
                        </a:rPr>
                        <a:t>athletes, e.g., </a:t>
                      </a:r>
                      <a:r>
                        <a:rPr lang="en-GB" sz="1600" dirty="0" smtClean="0">
                          <a:effectLst/>
                          <a:latin typeface="+mn-lt"/>
                          <a:ea typeface="Times New Roman"/>
                          <a:cs typeface="Calibri"/>
                        </a:rPr>
                        <a:t>‘blood doping’ </a:t>
                      </a:r>
                      <a:r>
                        <a:rPr lang="en-GB" sz="1600" dirty="0" smtClean="0">
                          <a:effectLst/>
                          <a:latin typeface="Calibri"/>
                          <a:ea typeface="Times New Roman"/>
                          <a:cs typeface="Calibri"/>
                        </a:rPr>
                        <a:t>Erythropoietin </a:t>
                      </a:r>
                      <a:r>
                        <a:rPr lang="en-GB" sz="1600" dirty="0">
                          <a:effectLst/>
                          <a:latin typeface="Calibri"/>
                          <a:ea typeface="Times New Roman"/>
                          <a:cs typeface="Calibri"/>
                        </a:rPr>
                        <a:t>secreted by renal cysts or tumours, or other </a:t>
                      </a:r>
                      <a:r>
                        <a:rPr lang="en-GB" sz="1600" dirty="0" smtClean="0">
                          <a:effectLst/>
                          <a:latin typeface="Calibri"/>
                          <a:ea typeface="Times New Roman"/>
                          <a:cs typeface="Calibri"/>
                        </a:rPr>
                        <a:t>tumours</a:t>
                      </a:r>
                    </a:p>
                  </a:txBody>
                  <a:tcPr marL="68580" marR="68580" marT="0" marB="0"/>
                </a:tc>
              </a:tr>
              <a:tr h="370840">
                <a:tc>
                  <a:txBody>
                    <a:bodyPr/>
                    <a:lstStyle/>
                    <a:p>
                      <a:pPr>
                        <a:spcBef>
                          <a:spcPts val="300"/>
                        </a:spcBef>
                        <a:spcAft>
                          <a:spcPts val="600"/>
                        </a:spcAft>
                      </a:pPr>
                      <a:r>
                        <a:rPr lang="en-GB" sz="1600" dirty="0" smtClean="0">
                          <a:effectLst/>
                          <a:latin typeface="Calibri"/>
                          <a:ea typeface="Times New Roman"/>
                          <a:cs typeface="Calibri"/>
                        </a:rPr>
                        <a:t>Erythropoietin-independent</a:t>
                      </a:r>
                      <a:endParaRPr lang="en-GB" sz="1600" dirty="0">
                        <a:effectLst/>
                        <a:latin typeface="Calibri"/>
                        <a:ea typeface="Times New Roman"/>
                        <a:cs typeface="Calibri"/>
                      </a:endParaRPr>
                    </a:p>
                  </a:txBody>
                  <a:tcPr marL="68580" marR="68580" marT="0" marB="0"/>
                </a:tc>
                <a:tc>
                  <a:txBody>
                    <a:bodyPr/>
                    <a:lstStyle/>
                    <a:p>
                      <a:pPr algn="just">
                        <a:spcBef>
                          <a:spcPts val="300"/>
                        </a:spcBef>
                        <a:spcAft>
                          <a:spcPts val="600"/>
                        </a:spcAft>
                      </a:pPr>
                      <a:r>
                        <a:rPr lang="en-GB" sz="1600" dirty="0">
                          <a:effectLst/>
                          <a:latin typeface="Calibri"/>
                          <a:ea typeface="Times New Roman"/>
                          <a:cs typeface="Calibri"/>
                        </a:rPr>
                        <a:t>Polycythaemia </a:t>
                      </a:r>
                      <a:r>
                        <a:rPr lang="en-GB" sz="1600" dirty="0" err="1">
                          <a:effectLst/>
                          <a:latin typeface="Calibri"/>
                          <a:ea typeface="Times New Roman"/>
                          <a:cs typeface="Calibri"/>
                        </a:rPr>
                        <a:t>vera</a:t>
                      </a:r>
                      <a:endParaRPr lang="en-GB" sz="1600" dirty="0">
                        <a:effectLst/>
                        <a:latin typeface="Calibri"/>
                        <a:ea typeface="Times New Roman"/>
                        <a:cs typeface="Calibri"/>
                      </a:endParaRPr>
                    </a:p>
                  </a:txBody>
                  <a:tcPr marL="68580" marR="68580" marT="0"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GB">
                <a:latin typeface="Calibri" charset="0"/>
                <a:cs typeface="Calibri" charset="0"/>
              </a:rPr>
              <a:t>Consequences of polycythaemia</a:t>
            </a:r>
          </a:p>
        </p:txBody>
      </p:sp>
      <p:sp>
        <p:nvSpPr>
          <p:cNvPr id="99330" name="Rectangle 3"/>
          <p:cNvSpPr>
            <a:spLocks noGrp="1" noChangeArrowheads="1"/>
          </p:cNvSpPr>
          <p:nvPr>
            <p:ph idx="1"/>
          </p:nvPr>
        </p:nvSpPr>
        <p:spPr>
          <a:xfrm>
            <a:off x="838200" y="1557338"/>
            <a:ext cx="7543800" cy="3167062"/>
          </a:xfrm>
        </p:spPr>
        <p:txBody>
          <a:bodyPr>
            <a:normAutofit fontScale="85000" lnSpcReduction="20000"/>
          </a:bodyPr>
          <a:lstStyle/>
          <a:p>
            <a:pPr marL="609600" indent="-609600">
              <a:buFont typeface="Arial"/>
              <a:buChar char="•"/>
              <a:defRPr/>
            </a:pPr>
            <a:r>
              <a:rPr lang="en-GB" dirty="0">
                <a:solidFill>
                  <a:srgbClr val="FFB400"/>
                </a:solidFill>
                <a:latin typeface="Calibri"/>
                <a:cs typeface="Calibri"/>
              </a:rPr>
              <a:t>T</a:t>
            </a:r>
            <a:r>
              <a:rPr lang="en-GB" dirty="0" smtClean="0">
                <a:solidFill>
                  <a:srgbClr val="FFB400"/>
                </a:solidFill>
                <a:latin typeface="Calibri"/>
                <a:cs typeface="Calibri"/>
              </a:rPr>
              <a:t>o increase [</a:t>
            </a:r>
            <a:r>
              <a:rPr lang="en-GB" dirty="0" err="1" smtClean="0">
                <a:solidFill>
                  <a:srgbClr val="FFB400"/>
                </a:solidFill>
                <a:latin typeface="Calibri"/>
                <a:cs typeface="Calibri"/>
              </a:rPr>
              <a:t>Hb</a:t>
            </a:r>
            <a:r>
              <a:rPr lang="en-GB" dirty="0" smtClean="0">
                <a:solidFill>
                  <a:srgbClr val="FFB400"/>
                </a:solidFill>
                <a:latin typeface="Calibri"/>
                <a:cs typeface="Calibri"/>
              </a:rPr>
              <a:t>] by 1 g/dl, 4 ml/kg of PRC is given IV</a:t>
            </a:r>
          </a:p>
          <a:p>
            <a:pPr marL="609600" indent="-609600">
              <a:buFont typeface="Arial"/>
              <a:buChar char="•"/>
              <a:defRPr/>
            </a:pPr>
            <a:r>
              <a:rPr lang="en-GB" dirty="0" smtClean="0">
                <a:solidFill>
                  <a:srgbClr val="FFB400"/>
                </a:solidFill>
                <a:latin typeface="Calibri"/>
                <a:cs typeface="Calibri"/>
              </a:rPr>
              <a:t>PRC unit volume = 282 ml (± 32 ml)</a:t>
            </a:r>
          </a:p>
          <a:p>
            <a:pPr marL="609600" indent="-609600">
              <a:buFont typeface="Arial"/>
              <a:buChar char="•"/>
              <a:defRPr/>
            </a:pPr>
            <a:r>
              <a:rPr lang="en-GB" dirty="0" smtClean="0">
                <a:latin typeface="Calibri"/>
                <a:cs typeface="Calibri"/>
              </a:rPr>
              <a:t>Thus, 1 unit of PRC will increase [</a:t>
            </a:r>
            <a:r>
              <a:rPr lang="en-GB" dirty="0" err="1" smtClean="0">
                <a:latin typeface="Calibri"/>
                <a:cs typeface="Calibri"/>
              </a:rPr>
              <a:t>Hb</a:t>
            </a:r>
            <a:r>
              <a:rPr lang="en-GB" dirty="0" smtClean="0">
                <a:latin typeface="Calibri"/>
                <a:cs typeface="Calibri"/>
              </a:rPr>
              <a:t>] by 1 g/dl in a ~70 kg patient</a:t>
            </a:r>
          </a:p>
          <a:p>
            <a:pPr marL="0" indent="0">
              <a:defRPr/>
            </a:pPr>
            <a:r>
              <a:rPr lang="en-GB" dirty="0" smtClean="0">
                <a:latin typeface="Calibri"/>
                <a:cs typeface="Calibri"/>
              </a:rPr>
              <a:t> </a:t>
            </a:r>
          </a:p>
          <a:p>
            <a:pPr marL="609600" indent="-609600">
              <a:buFont typeface="Arial"/>
              <a:buChar char="•"/>
              <a:defRPr/>
            </a:pPr>
            <a:r>
              <a:rPr lang="en-GB" dirty="0" smtClean="0">
                <a:latin typeface="Calibri"/>
                <a:cs typeface="Calibri"/>
              </a:rPr>
              <a:t>Polycythaemia from over-transfusion</a:t>
            </a:r>
          </a:p>
          <a:p>
            <a:pPr marL="609600" indent="-609600">
              <a:buFont typeface="Arial"/>
              <a:buChar char="•"/>
              <a:defRPr/>
            </a:pPr>
            <a:r>
              <a:rPr lang="en-GB" dirty="0" smtClean="0">
                <a:latin typeface="Calibri"/>
                <a:cs typeface="Calibri"/>
              </a:rPr>
              <a:t>Small adult female with haematuria and anaemia </a:t>
            </a:r>
          </a:p>
          <a:p>
            <a:pPr marL="838200" lvl="1" indent="-609600">
              <a:buFont typeface="Arial"/>
              <a:buChar char="•"/>
              <a:defRPr/>
            </a:pPr>
            <a:r>
              <a:rPr lang="en-GB" dirty="0" err="1" smtClean="0">
                <a:latin typeface="Calibri"/>
                <a:cs typeface="Calibri"/>
              </a:rPr>
              <a:t>Hb</a:t>
            </a:r>
            <a:r>
              <a:rPr lang="en-GB" dirty="0" smtClean="0">
                <a:latin typeface="Calibri"/>
                <a:cs typeface="Calibri"/>
              </a:rPr>
              <a:t> of 6.3 g/dl</a:t>
            </a:r>
          </a:p>
          <a:p>
            <a:pPr marL="609600" indent="-609600">
              <a:buFont typeface="Arial"/>
              <a:buChar char="•"/>
              <a:defRPr/>
            </a:pPr>
            <a:r>
              <a:rPr lang="en-GB" dirty="0" smtClean="0">
                <a:latin typeface="Calibri"/>
                <a:cs typeface="Calibri"/>
              </a:rPr>
              <a:t>8 units of blood were transfused</a:t>
            </a:r>
            <a:r>
              <a:rPr lang="en-GB" dirty="0">
                <a:latin typeface="Calibri"/>
                <a:cs typeface="Calibri"/>
              </a:rPr>
              <a:t>;</a:t>
            </a:r>
            <a:r>
              <a:rPr lang="en-GB" dirty="0" smtClean="0">
                <a:latin typeface="Calibri"/>
                <a:cs typeface="Calibri"/>
              </a:rPr>
              <a:t> patient’s </a:t>
            </a:r>
            <a:r>
              <a:rPr lang="en-GB" dirty="0" err="1" smtClean="0">
                <a:latin typeface="Calibri"/>
                <a:cs typeface="Calibri"/>
              </a:rPr>
              <a:t>Hb</a:t>
            </a:r>
            <a:r>
              <a:rPr lang="en-GB" dirty="0" smtClean="0">
                <a:latin typeface="Calibri"/>
                <a:cs typeface="Calibri"/>
              </a:rPr>
              <a:t> rose to 20.5 g/dl and she became hypertensive</a:t>
            </a:r>
          </a:p>
          <a:p>
            <a:pPr marL="609600" indent="-609600">
              <a:buFont typeface="Arial"/>
              <a:buChar char="•"/>
              <a:defRPr/>
            </a:pPr>
            <a:r>
              <a:rPr lang="en-GB" dirty="0" smtClean="0">
                <a:latin typeface="Calibri"/>
                <a:cs typeface="Calibri"/>
              </a:rPr>
              <a:t>She required daily </a:t>
            </a:r>
            <a:r>
              <a:rPr lang="en-GB" dirty="0" err="1" smtClean="0">
                <a:latin typeface="Calibri"/>
                <a:cs typeface="Calibri"/>
              </a:rPr>
              <a:t>venesection</a:t>
            </a:r>
            <a:r>
              <a:rPr lang="en-GB" dirty="0" smtClean="0">
                <a:latin typeface="Calibri"/>
                <a:cs typeface="Calibri"/>
              </a:rPr>
              <a:t> for 3 days</a:t>
            </a:r>
          </a:p>
          <a:p>
            <a:pPr marL="609600" indent="-609600">
              <a:buFont typeface="Arial"/>
              <a:buChar char="•"/>
              <a:defRPr/>
            </a:pPr>
            <a:endParaRPr lang="en-GB" dirty="0" smtClean="0">
              <a:latin typeface="Calibri"/>
              <a:cs typeface="Calibri"/>
            </a:endParaRPr>
          </a:p>
          <a:p>
            <a:pPr>
              <a:buFont typeface="Arial"/>
              <a:buChar char="•"/>
              <a:defRPr/>
            </a:pPr>
            <a:endParaRPr lang="en-GB" dirty="0" smtClean="0">
              <a:latin typeface="Calibri"/>
              <a:cs typeface="Calibri"/>
            </a:endParaRPr>
          </a:p>
          <a:p>
            <a:pPr marL="609600" indent="-609600">
              <a:buFont typeface="Arial"/>
              <a:buChar char="•"/>
              <a:defRPr/>
            </a:pPr>
            <a:endParaRPr lang="en-GB" dirty="0">
              <a:latin typeface="Calibri"/>
              <a:cs typeface="Calibri"/>
            </a:endParaRPr>
          </a:p>
        </p:txBody>
      </p:sp>
      <p:pic>
        <p:nvPicPr>
          <p:cNvPr id="88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899025"/>
            <a:ext cx="55435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905375"/>
            <a:ext cx="39306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1"/>
          <p:cNvSpPr>
            <a:spLocks noChangeArrowheads="1"/>
          </p:cNvSpPr>
          <p:nvPr/>
        </p:nvSpPr>
        <p:spPr bwMode="auto">
          <a:xfrm>
            <a:off x="7010400" y="4941888"/>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200">
                <a:latin typeface="Calibri" charset="0"/>
                <a:cs typeface="Calibri" charset="0"/>
              </a:rPr>
              <a:t>http://www.shotuk.org/home/</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GB">
                <a:latin typeface="Calibri" charset="0"/>
              </a:rPr>
              <a:t>Achieved learning objectives</a:t>
            </a:r>
          </a:p>
        </p:txBody>
      </p:sp>
      <p:sp>
        <p:nvSpPr>
          <p:cNvPr id="3" name="Content Placeholder 2"/>
          <p:cNvSpPr>
            <a:spLocks noGrp="1"/>
          </p:cNvSpPr>
          <p:nvPr>
            <p:ph idx="1"/>
          </p:nvPr>
        </p:nvSpPr>
        <p:spPr/>
        <p:txBody>
          <a:bodyPr>
            <a:normAutofit fontScale="85000" lnSpcReduction="10000"/>
          </a:bodyPr>
          <a:lstStyle/>
          <a:p>
            <a:pPr>
              <a:buClr>
                <a:schemeClr val="accent4"/>
              </a:buClr>
              <a:buSzPct val="120000"/>
              <a:buFont typeface="Wingdings" charset="2"/>
              <a:buChar char=""/>
              <a:defRPr/>
            </a:pPr>
            <a:r>
              <a:rPr lang="en-GB" dirty="0"/>
              <a:t>Explain the origin and function of red cells, neutrophils and platelets</a:t>
            </a:r>
          </a:p>
          <a:p>
            <a:pPr>
              <a:buClr>
                <a:schemeClr val="accent4"/>
              </a:buClr>
              <a:buSzPct val="120000"/>
              <a:buFont typeface="Wingdings" charset="2"/>
              <a:buChar char=""/>
              <a:defRPr/>
            </a:pPr>
            <a:r>
              <a:rPr lang="en-GB" dirty="0"/>
              <a:t>State the approximate intravascular life span of red cells, neutrophils and platelets</a:t>
            </a:r>
          </a:p>
          <a:p>
            <a:pPr>
              <a:buClr>
                <a:schemeClr val="accent4"/>
              </a:buClr>
              <a:buSzPct val="120000"/>
              <a:buFont typeface="Wingdings" charset="2"/>
              <a:buChar char=""/>
              <a:defRPr/>
            </a:pPr>
            <a:r>
              <a:rPr lang="en-GB" dirty="0"/>
              <a:t>Explain the function of monocytes, </a:t>
            </a:r>
            <a:r>
              <a:rPr lang="en-GB" dirty="0" err="1"/>
              <a:t>eosinophils</a:t>
            </a:r>
            <a:r>
              <a:rPr lang="en-GB" dirty="0"/>
              <a:t> and lymphocytes</a:t>
            </a:r>
          </a:p>
          <a:p>
            <a:pPr>
              <a:buClr>
                <a:schemeClr val="accent4"/>
              </a:buClr>
              <a:buSzPct val="120000"/>
              <a:buFont typeface="Wingdings" charset="2"/>
              <a:buChar char=""/>
              <a:defRPr/>
            </a:pPr>
            <a:r>
              <a:rPr lang="en-GB" dirty="0"/>
              <a:t>List the main physiological factors that influence the rate of red cell production</a:t>
            </a:r>
          </a:p>
          <a:p>
            <a:pPr>
              <a:buClr>
                <a:schemeClr val="accent4"/>
              </a:buClr>
              <a:buSzPct val="120000"/>
              <a:buFont typeface="Wingdings" charset="2"/>
              <a:buChar char=""/>
              <a:defRPr/>
            </a:pPr>
            <a:r>
              <a:rPr lang="en-GB" dirty="0"/>
              <a:t>Explain the term anaemia</a:t>
            </a:r>
          </a:p>
          <a:p>
            <a:pPr>
              <a:buClr>
                <a:schemeClr val="accent4"/>
              </a:buClr>
              <a:buSzPct val="120000"/>
              <a:buFont typeface="Wingdings" charset="2"/>
              <a:buChar char=""/>
              <a:defRPr/>
            </a:pPr>
            <a:r>
              <a:rPr lang="en-GB" dirty="0"/>
              <a:t>Describe the mechanisms underlying the development of anaemia</a:t>
            </a:r>
          </a:p>
          <a:p>
            <a:pPr>
              <a:buClr>
                <a:schemeClr val="accent4"/>
              </a:buClr>
              <a:buSzPct val="120000"/>
              <a:buFont typeface="Wingdings" charset="2"/>
              <a:buChar char=""/>
              <a:defRPr/>
            </a:pPr>
            <a:r>
              <a:rPr lang="en-GB" dirty="0"/>
              <a:t>Describe the classification of anaemia on the basis of red cell size</a:t>
            </a:r>
          </a:p>
          <a:p>
            <a:pPr>
              <a:buClr>
                <a:schemeClr val="accent4"/>
              </a:buClr>
              <a:buSzPct val="120000"/>
              <a:buFont typeface="Wingdings" charset="2"/>
              <a:buChar char=""/>
              <a:defRPr/>
            </a:pPr>
            <a:r>
              <a:rPr lang="en-GB" dirty="0"/>
              <a:t>List the common causes of microcytic, normocytic and macrocytic anaemia</a:t>
            </a:r>
          </a:p>
          <a:p>
            <a:pPr>
              <a:buClr>
                <a:schemeClr val="accent4"/>
              </a:buClr>
              <a:buSzPct val="120000"/>
              <a:buFont typeface="Wingdings" charset="2"/>
              <a:buChar char=""/>
              <a:defRPr/>
            </a:pPr>
            <a:r>
              <a:rPr lang="en-GB" dirty="0"/>
              <a:t>List causes of haemolytic anaemia and describe how you would recognise a haemolytic </a:t>
            </a:r>
            <a:r>
              <a:rPr lang="en-GB" dirty="0" smtClean="0"/>
              <a:t>anaemia</a:t>
            </a:r>
          </a:p>
          <a:p>
            <a:pPr>
              <a:buClr>
                <a:schemeClr val="accent4"/>
              </a:buClr>
              <a:buSzPct val="120000"/>
              <a:buFont typeface="Wingdings" charset="2"/>
              <a:buChar char=""/>
              <a:defRPr/>
            </a:pPr>
            <a:r>
              <a:rPr lang="en-GB" dirty="0" smtClean="0"/>
              <a:t>Explain </a:t>
            </a:r>
            <a:r>
              <a:rPr lang="en-GB" dirty="0"/>
              <a:t>the possible mechanisms underlying polycythaemia</a:t>
            </a:r>
            <a:r>
              <a:rPr lang="en-GB" dirty="0" smtClean="0"/>
              <a:t> </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p:nvPr>
        </p:nvSpPr>
        <p:spPr/>
        <p:txBody>
          <a:bodyPr/>
          <a:lstStyle/>
          <a:p>
            <a:pPr marL="342900" indent="-342900" eaLnBrk="1" hangingPunct="1"/>
            <a:r>
              <a:rPr lang="en-GB" sz="2600">
                <a:latin typeface="Calibri" charset="0"/>
                <a:cs typeface="Calibri" charset="0"/>
              </a:rPr>
              <a:t>Thank you – Any final questions?</a:t>
            </a:r>
            <a:br>
              <a:rPr lang="en-GB" sz="2600">
                <a:latin typeface="Calibri" charset="0"/>
                <a:cs typeface="Calibri" charset="0"/>
              </a:rPr>
            </a:br>
            <a:r>
              <a:rPr lang="en-GB" sz="2600">
                <a:latin typeface="Calibri" charset="0"/>
                <a:cs typeface="Calibri" charset="0"/>
              </a:rPr>
              <a:t/>
            </a:r>
            <a:br>
              <a:rPr lang="en-GB" sz="2600">
                <a:latin typeface="Calibri" charset="0"/>
                <a:cs typeface="Calibri" charset="0"/>
              </a:rPr>
            </a:br>
            <a:r>
              <a:rPr lang="en-GB" sz="2600">
                <a:latin typeface="Calibri" charset="0"/>
                <a:cs typeface="Calibri" charset="0"/>
              </a:rPr>
              <a:t/>
            </a:r>
            <a:br>
              <a:rPr lang="en-GB" sz="2600">
                <a:latin typeface="Calibri" charset="0"/>
                <a:cs typeface="Calibri" charset="0"/>
              </a:rPr>
            </a:br>
            <a:r>
              <a:rPr lang="en-GB" sz="2600">
                <a:latin typeface="Calibri" charset="0"/>
                <a:cs typeface="Calibri" charset="0"/>
              </a:rPr>
              <a:t>Additional Interactive Resources: </a:t>
            </a:r>
            <a:br>
              <a:rPr lang="en-GB" sz="2600">
                <a:latin typeface="Calibri" charset="0"/>
                <a:cs typeface="Calibri" charset="0"/>
              </a:rPr>
            </a:br>
            <a:r>
              <a:rPr lang="en-GB" sz="2600">
                <a:latin typeface="Calibri" charset="0"/>
                <a:cs typeface="Calibri" charset="0"/>
              </a:rPr>
              <a:t>Haematology Imagebank on the Intranet </a:t>
            </a:r>
            <a:br>
              <a:rPr lang="en-GB" sz="2600">
                <a:latin typeface="Calibri" charset="0"/>
                <a:cs typeface="Calibri" charset="0"/>
              </a:rPr>
            </a:br>
            <a:r>
              <a:rPr lang="en-GB" sz="2600">
                <a:latin typeface="Calibri" charset="0"/>
                <a:cs typeface="Calibri" charset="0"/>
              </a:rPr>
              <a:t>CAL and practical classes</a:t>
            </a:r>
          </a:p>
        </p:txBody>
      </p:sp>
      <p:sp>
        <p:nvSpPr>
          <p:cNvPr id="5122" name="Subtitle 1"/>
          <p:cNvSpPr>
            <a:spLocks noGrp="1"/>
          </p:cNvSpPr>
          <p:nvPr>
            <p:ph type="subTitle" sz="quarter" idx="1"/>
          </p:nvPr>
        </p:nvSpPr>
        <p:spPr/>
        <p:txBody>
          <a:bodyPr/>
          <a:lstStyle/>
          <a:p>
            <a:pPr eaLnBrk="1" hangingPunct="1">
              <a:spcBef>
                <a:spcPct val="0"/>
              </a:spcBef>
              <a:defRPr/>
            </a:pPr>
            <a:r>
              <a:rPr lang="en-GB" b="1" dirty="0">
                <a:solidFill>
                  <a:schemeClr val="tx1"/>
                </a:solidFill>
                <a:latin typeface="Calibri" charset="0"/>
              </a:rPr>
              <a:t>Dr Amit Patel</a:t>
            </a:r>
          </a:p>
          <a:p>
            <a:pPr eaLnBrk="1" hangingPunct="1">
              <a:spcBef>
                <a:spcPct val="0"/>
              </a:spcBef>
              <a:defRPr/>
            </a:pPr>
            <a:r>
              <a:rPr lang="en-GB" dirty="0">
                <a:solidFill>
                  <a:schemeClr val="tx1"/>
                </a:solidFill>
                <a:latin typeface="Calibri" charset="0"/>
              </a:rPr>
              <a:t>MRC Chain-Florey Clinical Research Fellow, MRC Clinical Sciences Centre, </a:t>
            </a:r>
          </a:p>
          <a:p>
            <a:pPr eaLnBrk="1" hangingPunct="1">
              <a:spcBef>
                <a:spcPct val="0"/>
              </a:spcBef>
              <a:defRPr/>
            </a:pPr>
            <a:r>
              <a:rPr lang="en-GB" dirty="0">
                <a:solidFill>
                  <a:schemeClr val="tx1"/>
                </a:solidFill>
                <a:latin typeface="Calibri" charset="0"/>
              </a:rPr>
              <a:t>Imperial College London</a:t>
            </a:r>
          </a:p>
          <a:p>
            <a:pPr marL="0" indent="0" eaLnBrk="1" hangingPunct="1">
              <a:spcBef>
                <a:spcPct val="0"/>
              </a:spcBef>
              <a:defRPr/>
            </a:pPr>
            <a:r>
              <a:rPr lang="en-GB" dirty="0">
                <a:solidFill>
                  <a:schemeClr val="tx1"/>
                </a:solidFill>
                <a:latin typeface="Calibri" charset="0"/>
              </a:rPr>
              <a:t>Specialist Registrar in Haematology &amp; Intensive Care Medicine, </a:t>
            </a:r>
            <a:r>
              <a:rPr lang="en-GB" dirty="0" smtClean="0">
                <a:solidFill>
                  <a:schemeClr val="tx1"/>
                </a:solidFill>
                <a:latin typeface="Calibri" charset="0"/>
              </a:rPr>
              <a:t>Hammersmith </a:t>
            </a:r>
            <a:r>
              <a:rPr lang="en-GB" dirty="0">
                <a:solidFill>
                  <a:schemeClr val="tx1"/>
                </a:solidFill>
                <a:latin typeface="Calibri" charset="0"/>
              </a:rPr>
              <a:t>Hospital</a:t>
            </a:r>
            <a:r>
              <a:rPr lang="en-GB" dirty="0" smtClean="0">
                <a:solidFill>
                  <a:schemeClr val="tx1"/>
                </a:solidFill>
                <a:latin typeface="Calibri" charset="0"/>
              </a:rPr>
              <a:t>, Imperial </a:t>
            </a:r>
            <a:r>
              <a:rPr lang="en-GB" dirty="0">
                <a:solidFill>
                  <a:schemeClr val="tx1"/>
                </a:solidFill>
                <a:latin typeface="Calibri" charset="0"/>
              </a:rPr>
              <a:t>College Healthcare NHS Trust</a:t>
            </a:r>
          </a:p>
          <a:p>
            <a:pPr eaLnBrk="1" hangingPunct="1">
              <a:defRPr/>
            </a:pPr>
            <a:endParaRPr lang="en-GB" dirty="0">
              <a:latin typeface="Calibri" charset="0"/>
            </a:endParaRPr>
          </a:p>
        </p:txBody>
      </p:sp>
      <p:pic>
        <p:nvPicPr>
          <p:cNvPr id="89091"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81850" y="2565400"/>
            <a:ext cx="19431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3" descr="Imoerial Fi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504950"/>
            <a:ext cx="1066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4" descr="Imperial Fi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150495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5" descr="Imperial Fi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24200" y="150495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6" descr="Imperial Fi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1504950"/>
            <a:ext cx="10953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7" descr="Imperial Fi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96000" y="1504950"/>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8" descr="Imperial Fi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40638" y="1530350"/>
            <a:ext cx="1133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29"/>
          <p:cNvSpPr txBox="1">
            <a:spLocks noChangeArrowheads="1"/>
          </p:cNvSpPr>
          <p:nvPr/>
        </p:nvSpPr>
        <p:spPr bwMode="auto">
          <a:xfrm>
            <a:off x="0" y="2754313"/>
            <a:ext cx="160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Proerythroblast</a:t>
            </a:r>
          </a:p>
        </p:txBody>
      </p:sp>
      <p:sp>
        <p:nvSpPr>
          <p:cNvPr id="13320" name="Text Box 30"/>
          <p:cNvSpPr txBox="1">
            <a:spLocks noChangeArrowheads="1"/>
          </p:cNvSpPr>
          <p:nvPr/>
        </p:nvSpPr>
        <p:spPr bwMode="auto">
          <a:xfrm>
            <a:off x="1531938" y="2665413"/>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Early erythroblast</a:t>
            </a:r>
          </a:p>
        </p:txBody>
      </p:sp>
      <p:sp>
        <p:nvSpPr>
          <p:cNvPr id="13321" name="Text Box 31"/>
          <p:cNvSpPr txBox="1">
            <a:spLocks noChangeArrowheads="1"/>
          </p:cNvSpPr>
          <p:nvPr/>
        </p:nvSpPr>
        <p:spPr bwMode="auto">
          <a:xfrm>
            <a:off x="3005138" y="2665413"/>
            <a:ext cx="123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Intermediate erythroblast</a:t>
            </a:r>
          </a:p>
        </p:txBody>
      </p:sp>
      <p:sp>
        <p:nvSpPr>
          <p:cNvPr id="13322" name="Text Box 32"/>
          <p:cNvSpPr txBox="1">
            <a:spLocks noChangeArrowheads="1"/>
          </p:cNvSpPr>
          <p:nvPr/>
        </p:nvSpPr>
        <p:spPr bwMode="auto">
          <a:xfrm>
            <a:off x="4494213" y="2676525"/>
            <a:ext cx="123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Late erythroblast</a:t>
            </a:r>
          </a:p>
        </p:txBody>
      </p:sp>
      <p:sp>
        <p:nvSpPr>
          <p:cNvPr id="13323" name="Text Box 33"/>
          <p:cNvSpPr txBox="1">
            <a:spLocks noChangeArrowheads="1"/>
          </p:cNvSpPr>
          <p:nvPr/>
        </p:nvSpPr>
        <p:spPr bwMode="auto">
          <a:xfrm>
            <a:off x="5989638" y="2682875"/>
            <a:ext cx="130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Polychromatic erythrocyte</a:t>
            </a:r>
          </a:p>
        </p:txBody>
      </p:sp>
      <p:sp>
        <p:nvSpPr>
          <p:cNvPr id="13324" name="Text Box 34"/>
          <p:cNvSpPr txBox="1">
            <a:spLocks noChangeArrowheads="1"/>
          </p:cNvSpPr>
          <p:nvPr/>
        </p:nvSpPr>
        <p:spPr bwMode="auto">
          <a:xfrm>
            <a:off x="7667625" y="2695575"/>
            <a:ext cx="1090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Mature erythrocyte</a:t>
            </a:r>
          </a:p>
        </p:txBody>
      </p:sp>
      <p:sp>
        <p:nvSpPr>
          <p:cNvPr id="13325" name="Line 35"/>
          <p:cNvSpPr>
            <a:spLocks noChangeShapeType="1"/>
          </p:cNvSpPr>
          <p:nvPr/>
        </p:nvSpPr>
        <p:spPr bwMode="auto">
          <a:xfrm>
            <a:off x="1308100" y="2014538"/>
            <a:ext cx="25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6" name="Line 36"/>
          <p:cNvSpPr>
            <a:spLocks noChangeShapeType="1"/>
          </p:cNvSpPr>
          <p:nvPr/>
        </p:nvSpPr>
        <p:spPr bwMode="auto">
          <a:xfrm>
            <a:off x="2771775" y="2000250"/>
            <a:ext cx="280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7" name="Line 37"/>
          <p:cNvSpPr>
            <a:spLocks noChangeShapeType="1"/>
          </p:cNvSpPr>
          <p:nvPr/>
        </p:nvSpPr>
        <p:spPr bwMode="auto">
          <a:xfrm flipV="1">
            <a:off x="4206875" y="1987550"/>
            <a:ext cx="309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8" name="Line 38"/>
          <p:cNvSpPr>
            <a:spLocks noChangeShapeType="1"/>
          </p:cNvSpPr>
          <p:nvPr/>
        </p:nvSpPr>
        <p:spPr bwMode="auto">
          <a:xfrm>
            <a:off x="5711825" y="2014538"/>
            <a:ext cx="2952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9" name="Line 39"/>
          <p:cNvSpPr>
            <a:spLocks noChangeShapeType="1"/>
          </p:cNvSpPr>
          <p:nvPr/>
        </p:nvSpPr>
        <p:spPr bwMode="auto">
          <a:xfrm>
            <a:off x="7216775" y="1973263"/>
            <a:ext cx="323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30" name="TextBox 35"/>
          <p:cNvSpPr txBox="1">
            <a:spLocks noChangeArrowheads="1"/>
          </p:cNvSpPr>
          <p:nvPr/>
        </p:nvSpPr>
        <p:spPr bwMode="auto">
          <a:xfrm>
            <a:off x="4284663" y="6581775"/>
            <a:ext cx="4859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GB" sz="1000"/>
              <a:t>Bain BJ, 2010, Haematology: A Core Curriculum, Imperial College Press.</a:t>
            </a:r>
          </a:p>
        </p:txBody>
      </p:sp>
      <p:sp>
        <p:nvSpPr>
          <p:cNvPr id="2" name="Title 1"/>
          <p:cNvSpPr>
            <a:spLocks noGrp="1"/>
          </p:cNvSpPr>
          <p:nvPr>
            <p:ph type="title"/>
          </p:nvPr>
        </p:nvSpPr>
        <p:spPr/>
        <p:txBody>
          <a:bodyPr>
            <a:normAutofit fontScale="90000"/>
          </a:bodyPr>
          <a:lstStyle/>
          <a:p>
            <a:pPr>
              <a:defRPr/>
            </a:pPr>
            <a:r>
              <a:rPr lang="en-GB" dirty="0" smtClean="0"/>
              <a:t>Explain the origin, function and approximate intravascular life span of red cells (neutrophils and platelets)</a:t>
            </a:r>
            <a:endParaRPr lang="en-GB" dirty="0"/>
          </a:p>
        </p:txBody>
      </p:sp>
      <p:sp>
        <p:nvSpPr>
          <p:cNvPr id="13332" name="Content Placeholder 2"/>
          <p:cNvSpPr>
            <a:spLocks noGrp="1"/>
          </p:cNvSpPr>
          <p:nvPr>
            <p:ph idx="1"/>
          </p:nvPr>
        </p:nvSpPr>
        <p:spPr/>
        <p:txBody>
          <a:bodyPr/>
          <a:lstStyle/>
          <a:p>
            <a:pPr eaLnBrk="1" hangingPunct="1">
              <a:lnSpc>
                <a:spcPct val="90000"/>
              </a:lnSpc>
              <a:buFontTx/>
              <a:buChar char="•"/>
            </a:pPr>
            <a:endParaRPr lang="en-GB">
              <a:latin typeface="Calibri" charset="0"/>
              <a:cs typeface="Calibri" charset="0"/>
            </a:endParaRPr>
          </a:p>
          <a:p>
            <a:pPr eaLnBrk="1" hangingPunct="1">
              <a:lnSpc>
                <a:spcPct val="90000"/>
              </a:lnSpc>
              <a:buFontTx/>
              <a:buChar char="•"/>
            </a:pPr>
            <a:endParaRPr lang="en-GB">
              <a:latin typeface="Calibri" charset="0"/>
              <a:cs typeface="Calibri" charset="0"/>
            </a:endParaRPr>
          </a:p>
          <a:p>
            <a:pPr eaLnBrk="1" hangingPunct="1">
              <a:lnSpc>
                <a:spcPct val="90000"/>
              </a:lnSpc>
              <a:buFontTx/>
              <a:buChar char="•"/>
            </a:pPr>
            <a:endParaRPr lang="en-GB">
              <a:latin typeface="Calibri" charset="0"/>
              <a:cs typeface="Calibri" charset="0"/>
            </a:endParaRPr>
          </a:p>
          <a:p>
            <a:pPr eaLnBrk="1" hangingPunct="1">
              <a:lnSpc>
                <a:spcPct val="90000"/>
              </a:lnSpc>
              <a:buFontTx/>
              <a:buChar char="•"/>
            </a:pPr>
            <a:endParaRPr lang="en-GB">
              <a:latin typeface="Calibri" charset="0"/>
              <a:cs typeface="Calibri" charset="0"/>
            </a:endParaRPr>
          </a:p>
          <a:p>
            <a:pPr eaLnBrk="1" hangingPunct="1">
              <a:lnSpc>
                <a:spcPct val="90000"/>
              </a:lnSpc>
              <a:buFontTx/>
              <a:buChar char="•"/>
            </a:pPr>
            <a:r>
              <a:rPr lang="en-GB">
                <a:latin typeface="Calibri" charset="0"/>
                <a:cs typeface="Calibri" charset="0"/>
              </a:rPr>
              <a:t>Main function is oxygen transport</a:t>
            </a:r>
          </a:p>
          <a:p>
            <a:pPr lvl="1" eaLnBrk="1" hangingPunct="1">
              <a:lnSpc>
                <a:spcPct val="90000"/>
              </a:lnSpc>
            </a:pPr>
            <a:r>
              <a:rPr lang="en-GB">
                <a:latin typeface="Calibri" charset="0"/>
                <a:cs typeface="Calibri" charset="0"/>
              </a:rPr>
              <a:t>Also transports carbon dioxide</a:t>
            </a:r>
          </a:p>
          <a:p>
            <a:pPr eaLnBrk="1" hangingPunct="1">
              <a:lnSpc>
                <a:spcPct val="90000"/>
              </a:lnSpc>
              <a:buFontTx/>
              <a:buChar char="•"/>
            </a:pPr>
            <a:r>
              <a:rPr lang="en-GB">
                <a:latin typeface="Calibri" charset="0"/>
                <a:cs typeface="Calibri" charset="0"/>
              </a:rPr>
              <a:t>Erythrocyte intravascular survival is about 120 days </a:t>
            </a:r>
          </a:p>
          <a:p>
            <a:pPr eaLnBrk="1" hangingPunct="1">
              <a:lnSpc>
                <a:spcPct val="90000"/>
              </a:lnSpc>
              <a:buFontTx/>
              <a:buChar char="•"/>
            </a:pPr>
            <a:r>
              <a:rPr lang="en-GB">
                <a:latin typeface="Calibri" charset="0"/>
                <a:cs typeface="Calibri" charset="0"/>
              </a:rPr>
              <a:t>Erythrocyte destroyed by phagocytic cells of the spleen</a:t>
            </a:r>
          </a:p>
          <a:p>
            <a:endParaRPr lang="en-GB">
              <a:latin typeface="Calibri" charset="0"/>
              <a:cs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normAutofit fontScale="90000"/>
          </a:bodyPr>
          <a:lstStyle/>
          <a:p>
            <a:pPr eaLnBrk="1" hangingPunct="1">
              <a:defRPr/>
            </a:pPr>
            <a:r>
              <a:rPr lang="en-GB" dirty="0" smtClean="0"/>
              <a:t>Explain the origin, function and approximate intravascular life span of (red cells, neutrophils) platelets</a:t>
            </a:r>
            <a:endParaRPr lang="en-GB" b="1" dirty="0">
              <a:latin typeface="Times New Roman" charset="0"/>
              <a:cs typeface="Times New Roman" charset="0"/>
            </a:endParaRPr>
          </a:p>
        </p:txBody>
      </p:sp>
      <p:sp>
        <p:nvSpPr>
          <p:cNvPr id="15362" name="Rectangle 3"/>
          <p:cNvSpPr>
            <a:spLocks noGrp="1" noChangeArrowheads="1"/>
          </p:cNvSpPr>
          <p:nvPr>
            <p:ph idx="1"/>
          </p:nvPr>
        </p:nvSpPr>
        <p:spPr>
          <a:xfrm>
            <a:off x="2555875" y="1557338"/>
            <a:ext cx="3744913" cy="4919662"/>
          </a:xfrm>
        </p:spPr>
        <p:txBody>
          <a:bodyPr/>
          <a:lstStyle/>
          <a:p>
            <a:pPr eaLnBrk="1" hangingPunct="1">
              <a:buFontTx/>
              <a:buChar char="•"/>
            </a:pPr>
            <a:r>
              <a:rPr lang="en-GB">
                <a:latin typeface="Calibri" charset="0"/>
                <a:cs typeface="Calibri" charset="0"/>
              </a:rPr>
              <a:t>Platelets have a role in primary haemostasis</a:t>
            </a:r>
          </a:p>
          <a:p>
            <a:pPr eaLnBrk="1" hangingPunct="1">
              <a:buFontTx/>
              <a:buChar char="•"/>
            </a:pPr>
            <a:r>
              <a:rPr lang="en-GB">
                <a:latin typeface="Calibri" charset="0"/>
                <a:cs typeface="Calibri" charset="0"/>
              </a:rPr>
              <a:t>Platelets contribute phospholipid, which promotes blood coagulation</a:t>
            </a:r>
          </a:p>
          <a:p>
            <a:pPr eaLnBrk="1" hangingPunct="1">
              <a:buFontTx/>
              <a:buChar char="•"/>
            </a:pPr>
            <a:r>
              <a:rPr lang="en-GB">
                <a:latin typeface="Calibri" charset="0"/>
                <a:cs typeface="Calibri" charset="0"/>
              </a:rPr>
              <a:t>Platelets survive for 7 – 10 days</a:t>
            </a:r>
          </a:p>
          <a:p>
            <a:pPr eaLnBrk="1" hangingPunct="1">
              <a:buFontTx/>
              <a:buChar char="•"/>
            </a:pPr>
            <a:endParaRPr lang="en-GB">
              <a:latin typeface="Calibri" charset="0"/>
              <a:cs typeface="Calibri" charset="0"/>
            </a:endParaRPr>
          </a:p>
        </p:txBody>
      </p:sp>
      <p:pic>
        <p:nvPicPr>
          <p:cNvPr id="15363" name="Picture 28" descr="B03s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358900"/>
            <a:ext cx="27717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2" descr="M01s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3860800"/>
            <a:ext cx="2768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3"/>
          <p:cNvSpPr txBox="1">
            <a:spLocks noChangeArrowheads="1"/>
          </p:cNvSpPr>
          <p:nvPr/>
        </p:nvSpPr>
        <p:spPr bwMode="auto">
          <a:xfrm>
            <a:off x="4284663" y="6611938"/>
            <a:ext cx="4859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GB" sz="1000"/>
              <a:t>© Wiley-Blackwell, from Bain, Clark and Wilkins, Bone Marrow Pathology,  4</a:t>
            </a:r>
            <a:r>
              <a:rPr lang="en-GB" sz="1000" baseline="30000"/>
              <a:t>th</a:t>
            </a:r>
            <a:r>
              <a:rPr lang="en-GB" sz="1000"/>
              <a:t> Edn, 2010</a:t>
            </a:r>
          </a:p>
        </p:txBody>
      </p:sp>
      <p:sp>
        <p:nvSpPr>
          <p:cNvPr id="31" name="Rectangle 30"/>
          <p:cNvSpPr/>
          <p:nvPr/>
        </p:nvSpPr>
        <p:spPr>
          <a:xfrm>
            <a:off x="35496" y="5877273"/>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Dissolution of clot and vessel repair</a:t>
            </a:r>
          </a:p>
        </p:txBody>
      </p:sp>
      <p:sp>
        <p:nvSpPr>
          <p:cNvPr id="32" name="Down Arrow 31"/>
          <p:cNvSpPr/>
          <p:nvPr/>
        </p:nvSpPr>
        <p:spPr>
          <a:xfrm>
            <a:off x="1043608" y="537321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Rectangle 32"/>
          <p:cNvSpPr/>
          <p:nvPr/>
        </p:nvSpPr>
        <p:spPr>
          <a:xfrm>
            <a:off x="35496" y="4437112"/>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GB"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Stabilisation</a:t>
            </a: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the plug with fibrin</a:t>
            </a:r>
          </a:p>
        </p:txBody>
      </p:sp>
      <p:sp>
        <p:nvSpPr>
          <p:cNvPr id="34" name="Down Arrow 33"/>
          <p:cNvSpPr/>
          <p:nvPr/>
        </p:nvSpPr>
        <p:spPr>
          <a:xfrm>
            <a:off x="1043608" y="393305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a:off x="35496" y="2996953"/>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Formation of an unstable platelet plug</a:t>
            </a:r>
          </a:p>
        </p:txBody>
      </p:sp>
      <p:sp>
        <p:nvSpPr>
          <p:cNvPr id="36" name="Down Arrow 35"/>
          <p:cNvSpPr/>
          <p:nvPr/>
        </p:nvSpPr>
        <p:spPr>
          <a:xfrm>
            <a:off x="1043608" y="249289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 name="Rectangle 36"/>
          <p:cNvSpPr/>
          <p:nvPr/>
        </p:nvSpPr>
        <p:spPr>
          <a:xfrm>
            <a:off x="35496" y="5877273"/>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en-GB"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Fibrinolysis</a:t>
            </a:r>
            <a:endPar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Down Arrow 37"/>
          <p:cNvSpPr/>
          <p:nvPr/>
        </p:nvSpPr>
        <p:spPr>
          <a:xfrm>
            <a:off x="1043608" y="537321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Rectangle 38"/>
          <p:cNvSpPr/>
          <p:nvPr/>
        </p:nvSpPr>
        <p:spPr>
          <a:xfrm>
            <a:off x="35496" y="4437112"/>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 coagulation</a:t>
            </a:r>
          </a:p>
        </p:txBody>
      </p:sp>
      <p:sp>
        <p:nvSpPr>
          <p:cNvPr id="40" name="Down Arrow 39"/>
          <p:cNvSpPr/>
          <p:nvPr/>
        </p:nvSpPr>
        <p:spPr>
          <a:xfrm>
            <a:off x="1043608" y="393305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Rectangle 40"/>
          <p:cNvSpPr/>
          <p:nvPr/>
        </p:nvSpPr>
        <p:spPr>
          <a:xfrm>
            <a:off x="35496" y="2996953"/>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Platelet adhesion &amp; aggregation</a:t>
            </a:r>
          </a:p>
        </p:txBody>
      </p:sp>
      <p:sp>
        <p:nvSpPr>
          <p:cNvPr id="42" name="Down Arrow 41"/>
          <p:cNvSpPr/>
          <p:nvPr/>
        </p:nvSpPr>
        <p:spPr>
          <a:xfrm>
            <a:off x="1043608" y="2492897"/>
            <a:ext cx="432048" cy="504056"/>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Rectangle 42"/>
          <p:cNvSpPr/>
          <p:nvPr/>
        </p:nvSpPr>
        <p:spPr>
          <a:xfrm>
            <a:off x="35496" y="1556792"/>
            <a:ext cx="2376264" cy="936104"/>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Vessel constriction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Imperial Fi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4732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6" descr="Imperial Fi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473200"/>
            <a:ext cx="10668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Imperial Fi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4200" y="1473200"/>
            <a:ext cx="1143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Imperial Fi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1473200"/>
            <a:ext cx="1143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Imperial Fi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96200" y="1473200"/>
            <a:ext cx="1143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2"/>
          <p:cNvSpPr>
            <a:spLocks noChangeShapeType="1"/>
          </p:cNvSpPr>
          <p:nvPr/>
        </p:nvSpPr>
        <p:spPr bwMode="auto">
          <a:xfrm>
            <a:off x="1295400" y="2006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1" name="Line 13"/>
          <p:cNvSpPr>
            <a:spLocks noChangeShapeType="1"/>
          </p:cNvSpPr>
          <p:nvPr/>
        </p:nvSpPr>
        <p:spPr bwMode="auto">
          <a:xfrm>
            <a:off x="2743200" y="2006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2" name="Line 14"/>
          <p:cNvSpPr>
            <a:spLocks noChangeShapeType="1"/>
          </p:cNvSpPr>
          <p:nvPr/>
        </p:nvSpPr>
        <p:spPr bwMode="auto">
          <a:xfrm>
            <a:off x="4267200" y="2006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3" name="Line 15"/>
          <p:cNvSpPr>
            <a:spLocks noChangeShapeType="1"/>
          </p:cNvSpPr>
          <p:nvPr/>
        </p:nvSpPr>
        <p:spPr bwMode="auto">
          <a:xfrm>
            <a:off x="5715000" y="2006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4" name="Line 16"/>
          <p:cNvSpPr>
            <a:spLocks noChangeShapeType="1"/>
          </p:cNvSpPr>
          <p:nvPr/>
        </p:nvSpPr>
        <p:spPr bwMode="auto">
          <a:xfrm>
            <a:off x="7239000" y="2006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5" name="Text Box 17"/>
          <p:cNvSpPr txBox="1">
            <a:spLocks noChangeArrowheads="1"/>
          </p:cNvSpPr>
          <p:nvPr/>
        </p:nvSpPr>
        <p:spPr bwMode="auto">
          <a:xfrm>
            <a:off x="228600" y="26924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Myeloblast</a:t>
            </a:r>
          </a:p>
        </p:txBody>
      </p:sp>
      <p:sp>
        <p:nvSpPr>
          <p:cNvPr id="16396" name="Text Box 18"/>
          <p:cNvSpPr txBox="1">
            <a:spLocks noChangeArrowheads="1"/>
          </p:cNvSpPr>
          <p:nvPr/>
        </p:nvSpPr>
        <p:spPr bwMode="auto">
          <a:xfrm>
            <a:off x="1524000" y="2692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Promyelocyte</a:t>
            </a:r>
          </a:p>
        </p:txBody>
      </p:sp>
      <p:sp>
        <p:nvSpPr>
          <p:cNvPr id="16397" name="Text Box 19"/>
          <p:cNvSpPr txBox="1">
            <a:spLocks noChangeArrowheads="1"/>
          </p:cNvSpPr>
          <p:nvPr/>
        </p:nvSpPr>
        <p:spPr bwMode="auto">
          <a:xfrm>
            <a:off x="2971800" y="2692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Myelocyte</a:t>
            </a:r>
          </a:p>
        </p:txBody>
      </p:sp>
      <p:sp>
        <p:nvSpPr>
          <p:cNvPr id="16398" name="Text Box 20"/>
          <p:cNvSpPr txBox="1">
            <a:spLocks noChangeArrowheads="1"/>
          </p:cNvSpPr>
          <p:nvPr/>
        </p:nvSpPr>
        <p:spPr bwMode="auto">
          <a:xfrm>
            <a:off x="4495800" y="2692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Metamyelocyte</a:t>
            </a:r>
          </a:p>
        </p:txBody>
      </p:sp>
      <p:sp>
        <p:nvSpPr>
          <p:cNvPr id="16399" name="Text Box 21"/>
          <p:cNvSpPr txBox="1">
            <a:spLocks noChangeArrowheads="1"/>
          </p:cNvSpPr>
          <p:nvPr/>
        </p:nvSpPr>
        <p:spPr bwMode="auto">
          <a:xfrm>
            <a:off x="6096000" y="2692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Band form</a:t>
            </a:r>
          </a:p>
        </p:txBody>
      </p:sp>
      <p:sp>
        <p:nvSpPr>
          <p:cNvPr id="16400" name="Text Box 22"/>
          <p:cNvSpPr txBox="1">
            <a:spLocks noChangeArrowheads="1"/>
          </p:cNvSpPr>
          <p:nvPr/>
        </p:nvSpPr>
        <p:spPr bwMode="auto">
          <a:xfrm>
            <a:off x="7772400" y="26924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GB" sz="1400">
                <a:latin typeface="Calibri" charset="0"/>
                <a:cs typeface="Calibri" charset="0"/>
              </a:rPr>
              <a:t>Neutrophil</a:t>
            </a:r>
          </a:p>
        </p:txBody>
      </p:sp>
      <p:sp>
        <p:nvSpPr>
          <p:cNvPr id="16401" name="TextBox 35"/>
          <p:cNvSpPr txBox="1">
            <a:spLocks noChangeArrowheads="1"/>
          </p:cNvSpPr>
          <p:nvPr/>
        </p:nvSpPr>
        <p:spPr bwMode="auto">
          <a:xfrm>
            <a:off x="4284663" y="6581775"/>
            <a:ext cx="4859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GB" sz="1000"/>
              <a:t>Bain BJ, 2010, Haematology: A Core Curriculum, Imperial College Press.</a:t>
            </a:r>
          </a:p>
        </p:txBody>
      </p:sp>
      <p:sp>
        <p:nvSpPr>
          <p:cNvPr id="20" name="Title 19"/>
          <p:cNvSpPr>
            <a:spLocks noGrp="1"/>
          </p:cNvSpPr>
          <p:nvPr>
            <p:ph type="title"/>
          </p:nvPr>
        </p:nvSpPr>
        <p:spPr/>
        <p:txBody>
          <a:bodyPr>
            <a:normAutofit fontScale="90000"/>
          </a:bodyPr>
          <a:lstStyle/>
          <a:p>
            <a:pPr>
              <a:defRPr/>
            </a:pPr>
            <a:r>
              <a:rPr lang="en-GB" dirty="0" smtClean="0"/>
              <a:t>Explain the origin, function and approximate intravascular life span of (red cells) neutrophils (and platelets)</a:t>
            </a:r>
            <a:endParaRPr lang="en-GB" dirty="0"/>
          </a:p>
        </p:txBody>
      </p:sp>
      <p:sp>
        <p:nvSpPr>
          <p:cNvPr id="21" name="Content Placeholder 20"/>
          <p:cNvSpPr>
            <a:spLocks noGrp="1"/>
          </p:cNvSpPr>
          <p:nvPr>
            <p:ph idx="1"/>
          </p:nvPr>
        </p:nvSpPr>
        <p:spPr>
          <a:xfrm>
            <a:off x="838200" y="1943100"/>
            <a:ext cx="6181725" cy="4457700"/>
          </a:xfrm>
        </p:spPr>
        <p:txBody>
          <a:bodyPr/>
          <a:lstStyle/>
          <a:p>
            <a:pPr marL="0" indent="0" eaLnBrk="1" hangingPunct="1">
              <a:buFontTx/>
              <a:buChar char="•"/>
              <a:defRPr/>
            </a:pPr>
            <a:endParaRPr lang="en-GB" dirty="0" smtClean="0">
              <a:latin typeface="Calibri"/>
              <a:cs typeface="Calibri"/>
            </a:endParaRPr>
          </a:p>
          <a:p>
            <a:pPr marL="0" indent="0" eaLnBrk="1" hangingPunct="1">
              <a:buFontTx/>
              <a:buChar char="•"/>
              <a:defRPr/>
            </a:pPr>
            <a:endParaRPr lang="en-GB" dirty="0">
              <a:latin typeface="Calibri"/>
              <a:cs typeface="Calibri"/>
            </a:endParaRPr>
          </a:p>
          <a:p>
            <a:pPr marL="0" indent="0" eaLnBrk="1" hangingPunct="1">
              <a:buFontTx/>
              <a:buChar char="•"/>
              <a:defRPr/>
            </a:pPr>
            <a:endParaRPr lang="en-GB" dirty="0" smtClean="0">
              <a:latin typeface="Calibri"/>
              <a:cs typeface="Calibri"/>
            </a:endParaRPr>
          </a:p>
          <a:p>
            <a:pPr marL="0" indent="0" eaLnBrk="1" hangingPunct="1">
              <a:buFontTx/>
              <a:buChar char="•"/>
              <a:defRPr/>
            </a:pPr>
            <a:r>
              <a:rPr lang="en-GB" dirty="0">
                <a:latin typeface="Calibri"/>
                <a:cs typeface="Calibri"/>
              </a:rPr>
              <a:t>M</a:t>
            </a:r>
            <a:r>
              <a:rPr lang="en-GB" dirty="0" smtClean="0">
                <a:latin typeface="Calibri"/>
                <a:cs typeface="Calibri"/>
              </a:rPr>
              <a:t>ain function is defence against infection</a:t>
            </a:r>
          </a:p>
          <a:p>
            <a:pPr marL="228600" lvl="1" indent="0" eaLnBrk="1" hangingPunct="1">
              <a:defRPr/>
            </a:pPr>
            <a:r>
              <a:rPr lang="en-GB" dirty="0" err="1" smtClean="0">
                <a:latin typeface="Calibri"/>
                <a:cs typeface="Calibri"/>
              </a:rPr>
              <a:t>phagocytoses</a:t>
            </a:r>
            <a:r>
              <a:rPr lang="en-GB" dirty="0" smtClean="0">
                <a:latin typeface="Calibri"/>
                <a:cs typeface="Calibri"/>
              </a:rPr>
              <a:t> and kills micro-organisms</a:t>
            </a:r>
          </a:p>
          <a:p>
            <a:pPr marL="0" indent="0" eaLnBrk="1" hangingPunct="1">
              <a:buFontTx/>
              <a:buChar char="•"/>
              <a:defRPr/>
            </a:pPr>
            <a:r>
              <a:rPr lang="en-GB" dirty="0" smtClean="0">
                <a:latin typeface="Calibri"/>
                <a:cs typeface="Calibri"/>
              </a:rPr>
              <a:t>Neutrophil intravascular survival is 6–10 hours before migrating to tissues</a:t>
            </a:r>
          </a:p>
          <a:p>
            <a:pPr>
              <a:defRPr/>
            </a:pPr>
            <a:endParaRPr lang="en-GB" dirty="0">
              <a:latin typeface="Calibri"/>
              <a:cs typeface="Calibri"/>
            </a:endParaRPr>
          </a:p>
        </p:txBody>
      </p:sp>
      <p:pic>
        <p:nvPicPr>
          <p:cNvPr id="16404" name="Picture 14" descr="E:\HTML\images\B03s1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4941888"/>
            <a:ext cx="1158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10" descr="E:\HTML\images\B03s04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702550" y="3251200"/>
            <a:ext cx="12398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 Box 17"/>
          <p:cNvSpPr txBox="1">
            <a:spLocks noChangeArrowheads="1"/>
          </p:cNvSpPr>
          <p:nvPr/>
        </p:nvSpPr>
        <p:spPr bwMode="auto">
          <a:xfrm>
            <a:off x="755650" y="5899150"/>
            <a:ext cx="576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600">
                <a:latin typeface="Calibri" charset="0"/>
                <a:cs typeface="Calibri" charset="0"/>
              </a:rPr>
              <a:t>-blast </a:t>
            </a:r>
            <a:r>
              <a:rPr lang="en-GB" sz="1600">
                <a:latin typeface="Wingdings" charset="0"/>
                <a:cs typeface="Wingdings" charset="0"/>
                <a:sym typeface="Wingdings" charset="0"/>
              </a:rPr>
              <a:t> </a:t>
            </a:r>
            <a:r>
              <a:rPr lang="en-GB" sz="1600">
                <a:latin typeface="Calibri" charset="0"/>
                <a:cs typeface="Calibri" charset="0"/>
              </a:rPr>
              <a:t>Pro- -cyte </a:t>
            </a:r>
            <a:r>
              <a:rPr lang="en-GB" sz="1600">
                <a:latin typeface="Wingdings" charset="0"/>
                <a:cs typeface="Wingdings" charset="0"/>
                <a:sym typeface="Wingdings" charset="0"/>
              </a:rPr>
              <a:t> </a:t>
            </a:r>
            <a:r>
              <a:rPr lang="en-GB" sz="1600">
                <a:latin typeface="Calibri" charset="0"/>
                <a:cs typeface="Calibri" charset="0"/>
              </a:rPr>
              <a:t>-cyte </a:t>
            </a:r>
            <a:r>
              <a:rPr lang="en-GB" sz="1600">
                <a:latin typeface="Wingdings" charset="0"/>
                <a:cs typeface="Wingdings" charset="0"/>
                <a:sym typeface="Wingdings" charset="0"/>
              </a:rPr>
              <a:t> </a:t>
            </a:r>
            <a:r>
              <a:rPr lang="en-GB" sz="1600">
                <a:latin typeface="Calibri" charset="0"/>
                <a:cs typeface="Calibri" charset="0"/>
              </a:rPr>
              <a:t>Meta- - cyte </a:t>
            </a:r>
            <a:r>
              <a:rPr lang="en-GB" sz="1600">
                <a:latin typeface="Wingdings" charset="0"/>
                <a:cs typeface="Wingdings" charset="0"/>
                <a:sym typeface="Wingdings" charset="0"/>
              </a:rPr>
              <a:t></a:t>
            </a:r>
            <a:r>
              <a:rPr lang="en-GB" sz="1600">
                <a:latin typeface="Calibri" charset="0"/>
                <a:cs typeface="Calibri" charset="0"/>
                <a:sym typeface="Wingdings" charset="0"/>
              </a:rPr>
              <a:t> </a:t>
            </a:r>
            <a:r>
              <a:rPr lang="en-GB" sz="1600">
                <a:latin typeface="Calibri" charset="0"/>
                <a:cs typeface="Calibri" charset="0"/>
              </a:rPr>
              <a:t>Mature cell</a:t>
            </a:r>
          </a:p>
        </p:txBody>
      </p:sp>
      <p:pic>
        <p:nvPicPr>
          <p:cNvPr id="16407" name="Picture 1"/>
          <p:cNvPicPr>
            <a:picLocks noChangeAspect="1"/>
          </p:cNvPicPr>
          <p:nvPr/>
        </p:nvPicPr>
        <p:blipFill>
          <a:blip r:embed="rId9" cstate="email">
            <a:extLst>
              <a:ext uri="{28A0092B-C50C-407E-A947-70E740481C1C}">
                <a14:useLocalDpi xmlns:a14="http://schemas.microsoft.com/office/drawing/2010/main" val="0"/>
              </a:ext>
            </a:extLst>
          </a:blip>
          <a:srcRect b="-2221"/>
          <a:stretch>
            <a:fillRect/>
          </a:stretch>
        </p:blipFill>
        <p:spPr bwMode="auto">
          <a:xfrm rot="10800000">
            <a:off x="6156325" y="1473200"/>
            <a:ext cx="1135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Imperial black background">
      <a:dk1>
        <a:srgbClr val="FFFFFF"/>
      </a:dk1>
      <a:lt1>
        <a:sysClr val="window" lastClr="FFFFFF"/>
      </a:lt1>
      <a:dk2>
        <a:srgbClr val="FFFFFF"/>
      </a:dk2>
      <a:lt2>
        <a:srgbClr val="D5EDF4"/>
      </a:lt2>
      <a:accent1>
        <a:srgbClr val="FFFF00"/>
      </a:accent1>
      <a:accent2>
        <a:srgbClr val="00FF00"/>
      </a:accent2>
      <a:accent3>
        <a:srgbClr val="00FF00"/>
      </a:accent3>
      <a:accent4>
        <a:srgbClr val="FFB400"/>
      </a:accent4>
      <a:accent5>
        <a:srgbClr val="FF00FF"/>
      </a:accent5>
      <a:accent6>
        <a:srgbClr val="C00000"/>
      </a:accent6>
      <a:hlink>
        <a:srgbClr val="FFFF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GEP Anaemia and Polycythaemia - AP.ppt</Template>
  <TotalTime>3243</TotalTime>
  <Words>5279</Words>
  <Application>Microsoft Office PowerPoint</Application>
  <PresentationFormat>On-screen Show (4:3)</PresentationFormat>
  <Paragraphs>731</Paragraphs>
  <Slides>69</Slides>
  <Notes>18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Standarddesign</vt:lpstr>
      <vt:lpstr>Haematopoiesis and blood cells </vt:lpstr>
      <vt:lpstr>Learning outcomes</vt:lpstr>
      <vt:lpstr>Explain the origin (function and approximate intravascular life span) of red cells, neutrophils and platelets</vt:lpstr>
      <vt:lpstr>Explain the origin (function) and approximate intravascular life span of red cells, neutrophils and platelets</vt:lpstr>
      <vt:lpstr>Adult stem cells and progenitors</vt:lpstr>
      <vt:lpstr>List the main physiological factors that influence the rate of red cell production</vt:lpstr>
      <vt:lpstr>Explain the origin, function and approximate intravascular life span of red cells (neutrophils and platelets)</vt:lpstr>
      <vt:lpstr>Explain the origin, function and approximate intravascular life span of (red cells, neutrophils) platelets</vt:lpstr>
      <vt:lpstr>Explain the origin, function and approximate intravascular life span of (red cells) neutrophils (and platelets)</vt:lpstr>
      <vt:lpstr>Explain the function of (monocytes) eosinophils (and lymphocytes)</vt:lpstr>
      <vt:lpstr>Explain the function of basophils</vt:lpstr>
      <vt:lpstr>The origin of monocytes</vt:lpstr>
      <vt:lpstr>Explain the function of monocytes (eosinophils and lymphocytes</vt:lpstr>
      <vt:lpstr>Explain the function of (monocytes, eosinophils) lymphocytes</vt:lpstr>
      <vt:lpstr>Please match the cell type to the microscope picture</vt:lpstr>
      <vt:lpstr>The language of haematology and peripheral blood microscopy</vt:lpstr>
      <vt:lpstr>Terminology</vt:lpstr>
      <vt:lpstr>Greater variation in red cell shape or size than normal</vt:lpstr>
      <vt:lpstr>Variation in red cell size: most cells too small or too large</vt:lpstr>
      <vt:lpstr>Hypochromia and hyperchromia</vt:lpstr>
      <vt:lpstr>Polychromasia: blue tinge to the cytoplasm of a red cell</vt:lpstr>
      <vt:lpstr>Poikilocytes also come in different shapes!</vt:lpstr>
      <vt:lpstr>Clumping of red cells</vt:lpstr>
      <vt:lpstr>Describing increased or reduced cells</vt:lpstr>
      <vt:lpstr>Abnormal neutrophils</vt:lpstr>
      <vt:lpstr>Atypical lymphocyte or mononuclear cell</vt:lpstr>
      <vt:lpstr>Case</vt:lpstr>
      <vt:lpstr>Case</vt:lpstr>
      <vt:lpstr>Full blood count parameters  What is a normal…</vt:lpstr>
      <vt:lpstr>How is a normal or reference range determined?</vt:lpstr>
      <vt:lpstr>Ideal and non-ideal tests</vt:lpstr>
      <vt:lpstr>What is normal?</vt:lpstr>
      <vt:lpstr>What is an appropriate statistical technique?</vt:lpstr>
      <vt:lpstr>A patient’s full blood count (FBC)</vt:lpstr>
      <vt:lpstr>What is a FBC?</vt:lpstr>
      <vt:lpstr>The WBC, RBC and platelet count</vt:lpstr>
      <vt:lpstr>Measuring haemoglobin (Hb)</vt:lpstr>
      <vt:lpstr>Packed cell volume (PCV) or haematocrit  (Hct)</vt:lpstr>
      <vt:lpstr>Mean cell volume (MCV)</vt:lpstr>
      <vt:lpstr>Mean cell volume (MCV)</vt:lpstr>
      <vt:lpstr>Mean cell haemoglobin (MCH)</vt:lpstr>
      <vt:lpstr>Mean cell haemoglobin concentration (MCHC)</vt:lpstr>
      <vt:lpstr>MCH correlates with MCV, and MCHC with shape and colour</vt:lpstr>
      <vt:lpstr>Case</vt:lpstr>
      <vt:lpstr>Anaemia</vt:lpstr>
      <vt:lpstr>Learning outcomes</vt:lpstr>
      <vt:lpstr>PowerPoint Presentation</vt:lpstr>
      <vt:lpstr>Explain the term anaemia</vt:lpstr>
      <vt:lpstr>Describe the mechanisms underlying the development of anaemia</vt:lpstr>
      <vt:lpstr>Describe the classification of anaemia on the basis of red cell size</vt:lpstr>
      <vt:lpstr>List the common mechanisms of microcytic, normocytic and macrocytic anaemia</vt:lpstr>
      <vt:lpstr>List the common causes of microcytic, normocytic and macrocytic anaemia</vt:lpstr>
      <vt:lpstr>Reduced red cell survival: classifying haemolytic anaemia</vt:lpstr>
      <vt:lpstr>List causes of haemolytic anaemia (and describe how you would recognise a haemolytic anaemia)</vt:lpstr>
      <vt:lpstr>List causes of haemolytic anaemia (and describe how you would recognise a haemolytic anaemia)</vt:lpstr>
      <vt:lpstr>PowerPoint Presentation</vt:lpstr>
      <vt:lpstr>(List causes of haemolytic anaemia) and describe how you would recognise a haemolytic anaemia</vt:lpstr>
      <vt:lpstr>Hereditary spherocytosis - extravascular haemolysis</vt:lpstr>
      <vt:lpstr>Glucose-6-phosphate dehydrogenase (G6PD) deficiency</vt:lpstr>
      <vt:lpstr>Autoimmune haemolytic anaemia: anaemia and spherocytosis </vt:lpstr>
      <vt:lpstr>Case</vt:lpstr>
      <vt:lpstr>Case</vt:lpstr>
      <vt:lpstr>Case</vt:lpstr>
      <vt:lpstr>Polycythaemia</vt:lpstr>
      <vt:lpstr>Polycythaemia: too many red cells in the circulation</vt:lpstr>
      <vt:lpstr>Explain the possible mechanisms underlying polycythaemia</vt:lpstr>
      <vt:lpstr>Consequences of polycythaemia</vt:lpstr>
      <vt:lpstr>Achieved learning objectives</vt:lpstr>
      <vt:lpstr>Thank you – Any final questions?   Additional Interactive Resources:  Haematology Imagebank on the Intranet  CAL and practical classes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 Nuala</dc:creator>
  <cp:lastModifiedBy>Shiel, Nuala</cp:lastModifiedBy>
  <cp:revision>466</cp:revision>
  <cp:lastPrinted>2013-01-29T15:10:09Z</cp:lastPrinted>
  <dcterms:created xsi:type="dcterms:W3CDTF">1601-01-01T00:00:00Z</dcterms:created>
  <dcterms:modified xsi:type="dcterms:W3CDTF">2013-01-31T15:17:33Z</dcterms:modified>
</cp:coreProperties>
</file>