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89" r:id="rId2"/>
    <p:sldMasterId id="2147483704" r:id="rId3"/>
    <p:sldMasterId id="2147483716" r:id="rId4"/>
  </p:sldMasterIdLst>
  <p:notesMasterIdLst>
    <p:notesMasterId r:id="rId86"/>
  </p:notesMasterIdLst>
  <p:handoutMasterIdLst>
    <p:handoutMasterId r:id="rId87"/>
  </p:handoutMasterIdLst>
  <p:sldIdLst>
    <p:sldId id="321" r:id="rId5"/>
    <p:sldId id="322" r:id="rId6"/>
    <p:sldId id="369" r:id="rId7"/>
    <p:sldId id="370" r:id="rId8"/>
    <p:sldId id="371" r:id="rId9"/>
    <p:sldId id="372" r:id="rId10"/>
    <p:sldId id="373" r:id="rId11"/>
    <p:sldId id="268" r:id="rId12"/>
    <p:sldId id="347" r:id="rId13"/>
    <p:sldId id="281" r:id="rId14"/>
    <p:sldId id="408" r:id="rId15"/>
    <p:sldId id="282" r:id="rId16"/>
    <p:sldId id="402" r:id="rId17"/>
    <p:sldId id="403" r:id="rId18"/>
    <p:sldId id="404" r:id="rId19"/>
    <p:sldId id="405" r:id="rId20"/>
    <p:sldId id="406" r:id="rId21"/>
    <p:sldId id="283" r:id="rId22"/>
    <p:sldId id="324" r:id="rId23"/>
    <p:sldId id="325" r:id="rId24"/>
    <p:sldId id="326" r:id="rId25"/>
    <p:sldId id="302" r:id="rId26"/>
    <p:sldId id="374" r:id="rId27"/>
    <p:sldId id="375" r:id="rId28"/>
    <p:sldId id="376" r:id="rId29"/>
    <p:sldId id="377" r:id="rId30"/>
    <p:sldId id="378" r:id="rId31"/>
    <p:sldId id="323" r:id="rId32"/>
    <p:sldId id="379" r:id="rId33"/>
    <p:sldId id="380" r:id="rId34"/>
    <p:sldId id="407" r:id="rId35"/>
    <p:sldId id="284" r:id="rId36"/>
    <p:sldId id="285" r:id="rId37"/>
    <p:sldId id="368" r:id="rId38"/>
    <p:sldId id="335" r:id="rId39"/>
    <p:sldId id="381" r:id="rId40"/>
    <p:sldId id="383" r:id="rId41"/>
    <p:sldId id="385" r:id="rId42"/>
    <p:sldId id="336" r:id="rId43"/>
    <p:sldId id="358" r:id="rId44"/>
    <p:sldId id="289" r:id="rId45"/>
    <p:sldId id="356" r:id="rId46"/>
    <p:sldId id="390" r:id="rId47"/>
    <p:sldId id="388" r:id="rId48"/>
    <p:sldId id="386" r:id="rId49"/>
    <p:sldId id="389" r:id="rId50"/>
    <p:sldId id="337" r:id="rId51"/>
    <p:sldId id="393" r:id="rId52"/>
    <p:sldId id="293" r:id="rId53"/>
    <p:sldId id="294" r:id="rId54"/>
    <p:sldId id="367" r:id="rId55"/>
    <p:sldId id="394" r:id="rId56"/>
    <p:sldId id="387" r:id="rId57"/>
    <p:sldId id="395" r:id="rId58"/>
    <p:sldId id="396" r:id="rId59"/>
    <p:sldId id="397" r:id="rId60"/>
    <p:sldId id="399" r:id="rId61"/>
    <p:sldId id="400" r:id="rId62"/>
    <p:sldId id="401" r:id="rId63"/>
    <p:sldId id="263" r:id="rId64"/>
    <p:sldId id="361" r:id="rId65"/>
    <p:sldId id="392" r:id="rId66"/>
    <p:sldId id="360" r:id="rId67"/>
    <p:sldId id="391" r:id="rId68"/>
    <p:sldId id="365" r:id="rId69"/>
    <p:sldId id="366" r:id="rId70"/>
    <p:sldId id="309" r:id="rId71"/>
    <p:sldId id="258" r:id="rId72"/>
    <p:sldId id="259" r:id="rId73"/>
    <p:sldId id="310" r:id="rId74"/>
    <p:sldId id="362" r:id="rId75"/>
    <p:sldId id="363" r:id="rId76"/>
    <p:sldId id="339" r:id="rId77"/>
    <p:sldId id="298" r:id="rId78"/>
    <p:sldId id="340" r:id="rId79"/>
    <p:sldId id="299" r:id="rId80"/>
    <p:sldId id="311" r:id="rId81"/>
    <p:sldId id="341" r:id="rId82"/>
    <p:sldId id="312" r:id="rId83"/>
    <p:sldId id="313" r:id="rId84"/>
    <p:sldId id="314" r:id="rId8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DDDDDD"/>
    <a:srgbClr val="E3DE00"/>
    <a:srgbClr val="CC0000"/>
    <a:srgbClr val="660033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 varScale="1">
        <p:scale>
          <a:sx n="49" d="100"/>
          <a:sy n="49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912183DF-7FEC-4536-80E8-A66DB4AB0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85FAB442-6592-4C3E-93D7-C2A528F13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7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051BD-62B5-406A-A70E-9CD55147C2B7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B79B6-D07D-47FA-8C61-553E20F35261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F356-6536-465B-AA63-AB8B1F855DE6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EEFA2-7DCF-4A4F-A147-7840C5FA92E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A5802-D217-4475-ADD4-AFE8A587BA7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96324-678F-436C-B41E-661774FFEF7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2F71E-46A3-4A3F-A4BC-073A6C1E5F5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9DD74-5B78-41E9-8B8F-5A4CFD56F4E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52638-8597-4F83-9931-D327B9C3A859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5230E3-0921-489F-8605-B82A824803AD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FF753-82CB-4FF8-BA98-76D7B30CDF98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0B5A9-427F-4C97-B21D-2660EEF2B8A1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6E466-FC1F-4013-B7EC-8CE0369E621E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BBC29-59CA-4B4D-920A-9AAFF52761B5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3270D-B855-4266-90DD-0819BCC98C81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0DB19-C8D5-47F9-AC7F-5E06FCD88B7D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3B6F8-46F7-4611-99D2-86A89A8711A9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FC9E9-C9EB-4406-AFE0-5B0A1F9FAD61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82983-26F4-4381-AF6B-5EE2A45BB318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DBC66-1615-476C-9536-6C5816B1A263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Blue sclera, especially seen in females.Atypical ears: prominent “winged”, small, round, lobeless,  lobe attached to face, ears with different shapes: kidney shape, “Dumbo ears”, “Mr. Spock ears”, soft ears, with bent helix.</a:t>
            </a:r>
            <a:r>
              <a:rPr lang="en-GB" u="sng" smtClean="0"/>
              <a:t> </a:t>
            </a:r>
            <a:r>
              <a:rPr lang="en-US" smtClean="0"/>
              <a:t>Abnormal nose: with a lump in the union of the bone and the cartilage, nasal  septum  deviation,  </a:t>
            </a:r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0385C-9038-4FDE-BD10-68FD27BAC907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B89B5-8338-428A-A168-1B28EC291640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B2023-5989-493E-8E4A-F0629DCA1EE2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82DD1-D19D-4DDF-9550-5EF0F36C9D4A}" type="slidenum">
              <a:rPr lang="en-GB" smtClean="0"/>
              <a:pPr>
                <a:defRPr/>
              </a:pPr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CA455-F68D-44EE-AFD2-6B2425757BAC}" type="slidenum">
              <a:rPr lang="en-GB" smtClean="0"/>
              <a:pPr>
                <a:defRPr/>
              </a:pPr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DBF10-B3BB-4896-9A1D-62335D9E6B19}" type="slidenum">
              <a:rPr lang="en-GB" smtClean="0"/>
              <a:pPr>
                <a:defRPr/>
              </a:pPr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C0744-083E-46EB-9FD8-98268CC9938B}" type="slidenum">
              <a:rPr lang="en-GB" smtClean="0"/>
              <a:pPr>
                <a:defRPr/>
              </a:pPr>
              <a:t>36</a:t>
            </a:fld>
            <a:endParaRPr lang="en-GB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We can visualise the process of coagulation by measuring thrombin generation over time. This is often called the thrombogram and looks like this…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34EE0-37DC-4B32-B789-86AEF895156E}" type="slidenum">
              <a:rPr lang="en-GB" smtClean="0"/>
              <a:pPr>
                <a:defRPr/>
              </a:pPr>
              <a:t>37</a:t>
            </a:fld>
            <a:endParaRPr lang="en-GB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73839-2C6A-439B-9337-482FFF029A0E}" type="slidenum">
              <a:rPr lang="en-GB" smtClean="0"/>
              <a:pPr>
                <a:defRPr/>
              </a:pPr>
              <a:t>38</a:t>
            </a:fld>
            <a:endParaRPr lang="en-GB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E7810-14B4-44F9-9501-A0B522E331F1}" type="slidenum">
              <a:rPr lang="en-GB" smtClean="0"/>
              <a:pPr>
                <a:defRPr/>
              </a:pPr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EACB1-F1AC-4BA1-BE5E-E9F0377C1C7B}" type="slidenum">
              <a:rPr lang="en-GB" smtClean="0"/>
              <a:pPr>
                <a:defRPr/>
              </a:pPr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8CA82-AF13-496B-A75B-6F3DB6014DF1}" type="slidenum">
              <a:rPr lang="en-GB" smtClean="0"/>
              <a:pPr>
                <a:defRPr/>
              </a:pPr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703F2-AE6D-4F6F-B15C-8715D6F41270}" type="slidenum">
              <a:rPr lang="en-GB" smtClean="0"/>
              <a:pPr>
                <a:defRPr/>
              </a:pPr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4895-BBF8-497D-889C-90FBA9E3E08D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E5541-922B-40B2-9A68-52050F684BEB}" type="slidenum">
              <a:rPr lang="en-GB" smtClean="0"/>
              <a:pPr>
                <a:defRPr/>
              </a:pPr>
              <a:t>44</a:t>
            </a:fld>
            <a:endParaRPr lang="en-GB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4E446-19EE-415D-8087-0BC0D5D1F146}" type="slidenum">
              <a:rPr lang="en-GB" smtClean="0"/>
              <a:pPr>
                <a:defRPr/>
              </a:pPr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71792-B598-45F4-9CB0-BA53C8E11333}" type="slidenum">
              <a:rPr lang="en-GB" smtClean="0"/>
              <a:pPr>
                <a:defRPr/>
              </a:pPr>
              <a:t>46</a:t>
            </a:fld>
            <a:endParaRPr lang="en-GB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F4D54-9583-4A8E-AF26-44F210DC789F}" type="slidenum">
              <a:rPr lang="en-GB" smtClean="0"/>
              <a:pPr>
                <a:defRPr/>
              </a:pPr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53E0E-61EF-49DB-AF0F-3F5E95286155}" type="slidenum">
              <a:rPr lang="en-GB" smtClean="0"/>
              <a:pPr>
                <a:defRPr/>
              </a:pPr>
              <a:t>48</a:t>
            </a:fld>
            <a:endParaRPr lang="en-GB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CD3796-84CA-4597-8336-DE8C0074A6A6}" type="slidenum">
              <a:rPr lang="en-GB" smtClean="0"/>
              <a:pPr>
                <a:defRPr/>
              </a:pPr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43CA1-DCDC-41DD-A1F6-5F6580CDC7FC}" type="slidenum">
              <a:rPr lang="en-GB" smtClean="0"/>
              <a:pPr>
                <a:defRPr/>
              </a:pPr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84D77-6C18-41E8-80F2-A80AF4544C5F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222EF-ADBB-4048-82EE-5F22582A4F5E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A9C1C-A3FC-43B7-9A40-600CA24800F5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E7BA69-3696-429B-9959-BC8880451C15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9EC07-8112-4A1E-8328-9DF9814C8AC1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40875-DE13-4067-BD0B-37B920B544E3}" type="slidenum">
              <a:rPr lang="en-GB" smtClean="0"/>
              <a:pPr>
                <a:defRPr/>
              </a:pPr>
              <a:t>57</a:t>
            </a:fld>
            <a:endParaRPr lang="en-GB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101DBC-BB4B-42C6-98E1-5F41207E5EF8}" type="slidenum">
              <a:rPr lang="en-GB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Possibly goes up to 10%pa in 75 year olds. (must be less than this – refer to Linkins Ann Int Med 139:893 (2003)</a:t>
            </a:r>
          </a:p>
          <a:p>
            <a:r>
              <a:rPr lang="en-GB"/>
              <a:t>Maybe 2000 deaths a year from AAICH in UK. </a:t>
            </a:r>
          </a:p>
          <a:p>
            <a:r>
              <a:rPr lang="en-GB"/>
              <a:t>Mean age of AAICH is in the 70’s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19D7661-8892-46BF-BBB5-87B0CCB1A1E7}" type="slidenum">
              <a:rPr lang="en-GB" altLang="en-GB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en-GB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4E0E9-CE84-4735-8B5F-D72A2E6DE790}" type="slidenum">
              <a:rPr lang="en-GB" smtClean="0"/>
              <a:pPr>
                <a:defRPr/>
              </a:pPr>
              <a:t>60</a:t>
            </a:fld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96808-DF5F-4A45-872D-DDD2A4BA7E67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A02EA-BC72-4EC1-99DF-1086748779D0}" type="slidenum">
              <a:rPr lang="en-GB" smtClean="0"/>
              <a:pPr>
                <a:defRPr/>
              </a:pPr>
              <a:t>62</a:t>
            </a:fld>
            <a:endParaRPr lang="en-GB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71B27-7858-4367-827D-77ECF56DFB59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2878A-1B6F-482B-BDB5-0CC0C6630AC3}" type="slidenum">
              <a:rPr lang="en-GB" smtClean="0"/>
              <a:pPr>
                <a:defRPr/>
              </a:pPr>
              <a:t>65</a:t>
            </a:fld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F7123-CE85-455E-BCB8-0158593D856F}" type="slidenum">
              <a:rPr lang="en-GB" smtClean="0"/>
              <a:pPr>
                <a:defRPr/>
              </a:pPr>
              <a:t>66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D5C76-B6AA-47A2-9F61-19C10CB3084F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86606-6DD9-40F0-8DE4-A657FB4C7461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7BB45-037A-411A-AB66-F507531770C4}" type="slidenum">
              <a:rPr lang="en-GB" smtClean="0"/>
              <a:pPr>
                <a:defRPr/>
              </a:pPr>
              <a:t>68</a:t>
            </a:fld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1B3102-5E55-4572-B5CA-32244E33E393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F559D-EA3A-4CCF-8EC0-DDEEEE4DD209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A8AED-E982-45BF-A25A-570259DBF65A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D6525-0054-43C2-A230-1D7CD77C96EE}" type="slidenum">
              <a:rPr lang="en-GB" smtClean="0"/>
              <a:pPr>
                <a:defRPr/>
              </a:pPr>
              <a:t>72</a:t>
            </a:fld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BB563-F9D7-49AA-9855-FA9EC9EE8734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4A2F-54D6-4ECA-B754-30477CFEEAB5}" type="slidenum">
              <a:rPr lang="en-GB" smtClean="0"/>
              <a:pPr>
                <a:defRPr/>
              </a:pPr>
              <a:t>74</a:t>
            </a:fld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69F32-6A7B-4349-877A-CCF35B51CC85}" type="slidenum">
              <a:rPr lang="en-GB" smtClean="0"/>
              <a:pPr>
                <a:defRPr/>
              </a:pPr>
              <a:t>75</a:t>
            </a:fld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F129B-4951-4894-BFD3-C01D8F834E84}" type="slidenum">
              <a:rPr lang="en-GB" smtClean="0"/>
              <a:pPr>
                <a:defRPr/>
              </a:pPr>
              <a:t>76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798D95-EB37-4EB2-8612-7DA53AA313EC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0AF89-925D-4154-92F0-5FED2702B27B}" type="slidenum">
              <a:rPr lang="en-GB" smtClean="0"/>
              <a:pPr>
                <a:defRPr/>
              </a:pPr>
              <a:t>77</a:t>
            </a:fld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F73B7-8976-422E-8A40-7C9949C0128F}" type="slidenum">
              <a:rPr lang="en-GB" smtClean="0"/>
              <a:pPr>
                <a:defRPr/>
              </a:pPr>
              <a:t>78</a:t>
            </a:fld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D1693-5584-40DD-BC92-F0DEBDF8655B}" type="slidenum">
              <a:rPr lang="en-GB" smtClean="0"/>
              <a:pPr>
                <a:defRPr/>
              </a:pPr>
              <a:t>79</a:t>
            </a:fld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A002F-E892-4AB3-BEC1-E974C0908DAB}" type="slidenum">
              <a:rPr lang="en-GB" smtClean="0"/>
              <a:pPr>
                <a:defRPr/>
              </a:pPr>
              <a:t>80</a:t>
            </a:fld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BC854-03E4-4F60-A426-308C149ACBC2}" type="slidenum">
              <a:rPr lang="en-GB" smtClean="0"/>
              <a:pPr>
                <a:defRPr/>
              </a:pPr>
              <a:t>81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1EBB1-DDA9-4EBB-8F70-045EF8FCB6FC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53447-E2BE-4FEB-A125-181DB13274EF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4B75-86CD-4FF7-BAB7-197451496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E728-FEC9-4DC6-9A60-5B353BF41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BB9A-2DD7-4586-BDA1-62EB36D1D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173C0AD-5FD3-446C-A8AA-763DA6117D3D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578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GB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3072E3B-C3E0-47D5-B6CD-3AE05480329A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EEB8B29-232E-41C6-868C-CE991EAF4A82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5895F3-8AD3-4671-BAA0-B083A1713878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33A234F-92CD-44B4-9FE6-E2FFAB6E1CDE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FD2C4C-6900-4289-A277-999C69A1008F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5187823-47C1-42F7-97BB-48BC52AB04B7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5973F6C-D16E-4D24-9AA7-5F9A8EAFD82F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6EF9-65ED-4CF9-A609-2DFEABE800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B742869-E5F6-4581-9D30-F22A0A67A311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611F328-5B50-440C-9FE0-140E7FDF6F63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5931D05-884E-4605-A317-A33521BE816F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BF15DF4-DE52-4EBB-9531-EEA3FCE04C04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A0720D-A196-4215-8396-FEB1D5506A3A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6E5FAB-B554-4593-81A8-2B87FBC8E96A}" type="slidenum">
              <a:rPr lang="en-GB" sz="10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652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92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06A9DDE-5185-4E2B-AB2B-204728AD292B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2512" y="2992438"/>
            <a:ext cx="1339362" cy="2189162"/>
            <a:chOff x="4704" y="1885"/>
            <a:chExt cx="843" cy="1379"/>
          </a:xfrm>
        </p:grpSpPr>
        <p:sp>
          <p:nvSpPr>
            <p:cNvPr id="2836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36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836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72F660-43DC-4261-A33D-B96725BC3955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69AD73D-55B2-46EA-8610-2805A4C756A5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44462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719263"/>
            <a:ext cx="4044462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D4B460-5054-4F5D-AB31-E3B7B544BB52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7E4E-8182-46B4-A572-2D5137499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AF21EB5-9766-45EE-BF4F-4925E5393E06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02DCC8-7868-4598-92F5-45AB744BD534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9EC32B-044C-4243-88EE-54548FD12CCF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229438-03A0-4383-9A46-3D00821D5EEF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03C2720-98CD-4B91-BA8C-9205469CE9DB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8DD7B33-C775-4E4E-9891-B91FDF4E1FF4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9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9"/>
            <a:ext cx="6031523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40EA69E-2904-4B11-BD5A-F806EA461A4D}" type="slidenum">
              <a:rPr lang="en-GB" alt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4B75-86CD-4FF7-BAB7-197451496A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4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6EF9-65ED-4CF9-A609-2DFEABE800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9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7E4E-8182-46B4-A572-2D5137499F5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9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4005-6AF1-4293-832E-2908D85E1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4005-6AF1-4293-832E-2908D85E15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0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843-980F-4B89-BB94-8B038A6273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3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7B0F-49D7-480B-93CB-FC5248361C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14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E2EA-C73D-4367-815C-58C20A8C96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3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BE80-4F62-4088-8D8D-B63B253E78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82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892E-C299-46AB-BA01-6E4AFD9B75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89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E728-FEC9-4DC6-9A60-5B353BF416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22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BB9A-2DD7-4586-BDA1-62EB36D1D0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8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843-980F-4B89-BB94-8B038A6273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7B0F-49D7-480B-93CB-FC5248361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E2EA-C73D-4367-815C-58C20A8C9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BE80-4F62-4088-8D8D-B63B253E7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892E-C299-46AB-BA01-6E4AFD9B7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2553579D-0FB4-4FFE-845D-929D510C8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2DA6F51-C1E3-4565-AB0A-E04E33980493}" type="slidenum">
              <a:rPr lang="en-GB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alt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GB" alt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942FB4C-5F87-4F59-8A58-C6CF15FB6843}" type="slidenum">
              <a:rPr lang="en-GB" alt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774" cy="1295400"/>
            <a:chOff x="5136" y="960"/>
            <a:chExt cx="528" cy="864"/>
          </a:xfrm>
        </p:grpSpPr>
        <p:sp>
          <p:nvSpPr>
            <p:cNvPr id="2826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26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2553579D-0FB4-4FFE-845D-929D510C8D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3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050"/>
          <p:cNvSpPr txBox="1">
            <a:spLocks noChangeArrowheads="1"/>
          </p:cNvSpPr>
          <p:nvPr/>
        </p:nvSpPr>
        <p:spPr bwMode="auto">
          <a:xfrm>
            <a:off x="477838" y="1646238"/>
            <a:ext cx="827062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smtClean="0">
                <a:latin typeface="Arial" pitchFamily="34" charset="0"/>
              </a:rPr>
              <a:t>4 February 2013 </a:t>
            </a:r>
            <a:r>
              <a:rPr lang="en-US" sz="2400" dirty="0" smtClean="0">
                <a:latin typeface="Arial" pitchFamily="34" charset="0"/>
              </a:rPr>
              <a:t> </a:t>
            </a:r>
            <a:endParaRPr lang="en-US" sz="2400" dirty="0">
              <a:latin typeface="Arial" pitchFamily="34" charset="0"/>
            </a:endParaRPr>
          </a:p>
          <a:p>
            <a:pPr eaLnBrk="0" hangingPunct="0"/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 err="1">
                <a:latin typeface="Arial" pitchFamily="34" charset="0"/>
              </a:rPr>
              <a:t>Haemostasis</a:t>
            </a:r>
            <a:r>
              <a:rPr lang="en-US" sz="2400" dirty="0">
                <a:latin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</a:rPr>
              <a:t> Professor </a:t>
            </a:r>
            <a:r>
              <a:rPr lang="en-US" sz="2400" dirty="0">
                <a:latin typeface="Arial" pitchFamily="34" charset="0"/>
              </a:rPr>
              <a:t>David Lane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</a:t>
            </a:r>
          </a:p>
          <a:p>
            <a:pPr eaLnBrk="0" hangingPunct="0"/>
            <a:r>
              <a:rPr lang="en-US" sz="4400" dirty="0">
                <a:solidFill>
                  <a:srgbClr val="002060"/>
                </a:solidFill>
                <a:latin typeface="Arial" pitchFamily="34" charset="0"/>
              </a:rPr>
              <a:t>Abnormalities of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</a:rPr>
              <a:t>haemostasis</a:t>
            </a:r>
            <a:endParaRPr lang="en-US" sz="4400" dirty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</a:rPr>
              <a:t>- Professor Mike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</a:rPr>
              <a:t>Laffan</a:t>
            </a:r>
            <a:endParaRPr lang="en-US" sz="3200" dirty="0">
              <a:solidFill>
                <a:srgbClr val="002060"/>
              </a:solidFill>
              <a:latin typeface="Arial" pitchFamily="34" charset="0"/>
            </a:endParaRPr>
          </a:p>
          <a:p>
            <a:pPr eaLnBrk="0" hangingPunct="0"/>
            <a:endParaRPr lang="en-US" sz="2400" dirty="0">
              <a:latin typeface="Arial" pitchFamily="34" charset="0"/>
            </a:endParaRP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Department of </a:t>
            </a:r>
            <a:r>
              <a:rPr lang="en-US" sz="2000" dirty="0" err="1">
                <a:latin typeface="Arial" pitchFamily="34" charset="0"/>
              </a:rPr>
              <a:t>Haematology</a:t>
            </a:r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Hammersmith Hospital </a:t>
            </a:r>
            <a:r>
              <a:rPr lang="en-US" sz="2000" dirty="0">
                <a:latin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</a:rPr>
              <a:t>ampus</a:t>
            </a:r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(d.lane@imperial.ac.uk; m.laffan@imperial.ac.uk)</a:t>
            </a:r>
          </a:p>
        </p:txBody>
      </p:sp>
      <p:sp>
        <p:nvSpPr>
          <p:cNvPr id="10243" name="Text Box 2051"/>
          <p:cNvSpPr txBox="1">
            <a:spLocks noChangeArrowheads="1"/>
          </p:cNvSpPr>
          <p:nvPr/>
        </p:nvSpPr>
        <p:spPr bwMode="auto">
          <a:xfrm>
            <a:off x="1972092" y="357188"/>
            <a:ext cx="5120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4400" dirty="0" smtClean="0">
                <a:latin typeface="Arial" pitchFamily="34" charset="0"/>
              </a:rPr>
              <a:t>GE</a:t>
            </a:r>
            <a:r>
              <a:rPr lang="en-US" sz="4400" dirty="0" smtClean="0">
                <a:latin typeface="Arial" pitchFamily="34" charset="0"/>
              </a:rPr>
              <a:t>: </a:t>
            </a:r>
            <a:r>
              <a:rPr lang="en-US" sz="4400" dirty="0" err="1">
                <a:latin typeface="Arial" pitchFamily="34" charset="0"/>
              </a:rPr>
              <a:t>Haematology</a:t>
            </a:r>
            <a:endParaRPr lang="en-US" sz="4400" dirty="0">
              <a:latin typeface="Arial" pitchFamily="34" charset="0"/>
            </a:endParaRPr>
          </a:p>
        </p:txBody>
      </p:sp>
      <p:sp>
        <p:nvSpPr>
          <p:cNvPr id="10244" name="Text Box 2052"/>
          <p:cNvSpPr txBox="1">
            <a:spLocks noChangeArrowheads="1"/>
          </p:cNvSpPr>
          <p:nvPr/>
        </p:nvSpPr>
        <p:spPr bwMode="auto">
          <a:xfrm>
            <a:off x="477838" y="649288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892300" y="251460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27088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latin typeface="Times"/>
              </a:rPr>
              <a:t>Haemostatic Plug Formation: An Overview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328863" y="1368425"/>
            <a:ext cx="51704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-blood coagulation</a:t>
            </a:r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-fibrinolysis</a:t>
            </a:r>
            <a:endParaRPr lang="en-US" altLang="en-US" sz="2400" b="1">
              <a:latin typeface="Times"/>
            </a:endParaRP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4038600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003675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4025900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2727325" y="923925"/>
            <a:ext cx="282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/>
              </a:rPr>
              <a:t>Response to injury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0" y="2708275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/>
              </a:rPr>
              <a:t>Primary </a:t>
            </a:r>
          </a:p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1520" y="1839729"/>
            <a:ext cx="8568952" cy="1362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GB" b="1" cap="all" dirty="0" smtClean="0"/>
              <a:t>Defects of  primary haemostasis </a:t>
            </a:r>
            <a:endParaRPr lang="en-GB" b="1" cap="all" dirty="0"/>
          </a:p>
        </p:txBody>
      </p:sp>
    </p:spTree>
    <p:extLst>
      <p:ext uri="{BB962C8B-B14F-4D97-AF65-F5344CB8AC3E}">
        <p14:creationId xmlns:p14="http://schemas.microsoft.com/office/powerpoint/2010/main" val="274933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5216525" y="2463800"/>
            <a:ext cx="2667000" cy="76200"/>
          </a:xfrm>
          <a:custGeom>
            <a:avLst/>
            <a:gdLst>
              <a:gd name="T0" fmla="*/ 0 w 2024"/>
              <a:gd name="T1" fmla="*/ 42530 h 43"/>
              <a:gd name="T2" fmla="*/ 769530 w 2024"/>
              <a:gd name="T3" fmla="*/ 70884 h 43"/>
              <a:gd name="T4" fmla="*/ 1149024 w 2024"/>
              <a:gd name="T5" fmla="*/ 56707 h 43"/>
              <a:gd name="T6" fmla="*/ 1233356 w 2024"/>
              <a:gd name="T7" fmla="*/ 28353 h 43"/>
              <a:gd name="T8" fmla="*/ 2066135 w 2024"/>
              <a:gd name="T9" fmla="*/ 0 h 43"/>
              <a:gd name="T10" fmla="*/ 2540502 w 2024"/>
              <a:gd name="T11" fmla="*/ 28353 h 43"/>
              <a:gd name="T12" fmla="*/ 26670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5216525" y="2311400"/>
            <a:ext cx="720725" cy="176213"/>
          </a:xfrm>
          <a:custGeom>
            <a:avLst/>
            <a:gdLst>
              <a:gd name="T0" fmla="*/ 596900 w 454"/>
              <a:gd name="T1" fmla="*/ 165100 h 111"/>
              <a:gd name="T2" fmla="*/ 0 w 454"/>
              <a:gd name="T3" fmla="*/ 127000 h 111"/>
              <a:gd name="T4" fmla="*/ 38100 w 454"/>
              <a:gd name="T5" fmla="*/ 50800 h 111"/>
              <a:gd name="T6" fmla="*/ 165100 w 454"/>
              <a:gd name="T7" fmla="*/ 0 h 111"/>
              <a:gd name="T8" fmla="*/ 609600 w 454"/>
              <a:gd name="T9" fmla="*/ 12700 h 111"/>
              <a:gd name="T10" fmla="*/ 711200 w 454"/>
              <a:gd name="T11" fmla="*/ 38100 h 111"/>
              <a:gd name="T12" fmla="*/ 660400 w 454"/>
              <a:gd name="T13" fmla="*/ 127000 h 111"/>
              <a:gd name="T14" fmla="*/ 596900 w 454"/>
              <a:gd name="T15" fmla="*/ 165100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5467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5902325" y="2311400"/>
            <a:ext cx="720725" cy="176213"/>
          </a:xfrm>
          <a:custGeom>
            <a:avLst/>
            <a:gdLst>
              <a:gd name="T0" fmla="*/ 596900 w 454"/>
              <a:gd name="T1" fmla="*/ 165100 h 111"/>
              <a:gd name="T2" fmla="*/ 0 w 454"/>
              <a:gd name="T3" fmla="*/ 127000 h 111"/>
              <a:gd name="T4" fmla="*/ 38100 w 454"/>
              <a:gd name="T5" fmla="*/ 50800 h 111"/>
              <a:gd name="T6" fmla="*/ 165100 w 454"/>
              <a:gd name="T7" fmla="*/ 0 h 111"/>
              <a:gd name="T8" fmla="*/ 609600 w 454"/>
              <a:gd name="T9" fmla="*/ 12700 h 111"/>
              <a:gd name="T10" fmla="*/ 711200 w 454"/>
              <a:gd name="T11" fmla="*/ 38100 h 111"/>
              <a:gd name="T12" fmla="*/ 660400 w 454"/>
              <a:gd name="T13" fmla="*/ 127000 h 111"/>
              <a:gd name="T14" fmla="*/ 596900 w 454"/>
              <a:gd name="T15" fmla="*/ 165100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2325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flipV="1">
            <a:off x="6588125" y="2235200"/>
            <a:ext cx="838200" cy="228600"/>
          </a:xfrm>
          <a:custGeom>
            <a:avLst/>
            <a:gdLst>
              <a:gd name="T0" fmla="*/ 694192 w 454"/>
              <a:gd name="T1" fmla="*/ 214184 h 111"/>
              <a:gd name="T2" fmla="*/ 0 w 454"/>
              <a:gd name="T3" fmla="*/ 164757 h 111"/>
              <a:gd name="T4" fmla="*/ 44310 w 454"/>
              <a:gd name="T5" fmla="*/ 65903 h 111"/>
              <a:gd name="T6" fmla="*/ 192011 w 454"/>
              <a:gd name="T7" fmla="*/ 0 h 111"/>
              <a:gd name="T8" fmla="*/ 708962 w 454"/>
              <a:gd name="T9" fmla="*/ 16476 h 111"/>
              <a:gd name="T10" fmla="*/ 827122 w 454"/>
              <a:gd name="T11" fmla="*/ 49427 h 111"/>
              <a:gd name="T12" fmla="*/ 768042 w 454"/>
              <a:gd name="T13" fmla="*/ 164757 h 111"/>
              <a:gd name="T14" fmla="*/ 694192 w 454"/>
              <a:gd name="T15" fmla="*/ 21418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 flipV="1">
            <a:off x="697230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 rot="1355246" flipV="1">
            <a:off x="6588125" y="1854200"/>
            <a:ext cx="838200" cy="228600"/>
          </a:xfrm>
          <a:custGeom>
            <a:avLst/>
            <a:gdLst>
              <a:gd name="T0" fmla="*/ 694192 w 454"/>
              <a:gd name="T1" fmla="*/ 214184 h 111"/>
              <a:gd name="T2" fmla="*/ 0 w 454"/>
              <a:gd name="T3" fmla="*/ 164757 h 111"/>
              <a:gd name="T4" fmla="*/ 44310 w 454"/>
              <a:gd name="T5" fmla="*/ 65903 h 111"/>
              <a:gd name="T6" fmla="*/ 192011 w 454"/>
              <a:gd name="T7" fmla="*/ 0 h 111"/>
              <a:gd name="T8" fmla="*/ 708962 w 454"/>
              <a:gd name="T9" fmla="*/ 16476 h 111"/>
              <a:gd name="T10" fmla="*/ 827122 w 454"/>
              <a:gd name="T11" fmla="*/ 49427 h 111"/>
              <a:gd name="T12" fmla="*/ 768042 w 454"/>
              <a:gd name="T13" fmla="*/ 164757 h 111"/>
              <a:gd name="T14" fmla="*/ 694192 w 454"/>
              <a:gd name="T15" fmla="*/ 21418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 rot="1355246" flipV="1">
            <a:off x="697071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795972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98512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platelet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52646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GlpIa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3689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82612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62071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74052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735012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780732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81883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855662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36232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Von </a:t>
            </a:r>
          </a:p>
          <a:p>
            <a:pPr eaLnBrk="0" hangingPunct="0"/>
            <a:r>
              <a:rPr lang="en-US" altLang="en-US" sz="1600" b="1">
                <a:latin typeface="Times"/>
              </a:rPr>
              <a:t>Willebrand </a:t>
            </a:r>
          </a:p>
          <a:p>
            <a:pPr eaLnBrk="0" hangingPunct="0"/>
            <a:r>
              <a:rPr lang="en-US" altLang="en-US" sz="1600" b="1">
                <a:latin typeface="Times"/>
              </a:rPr>
              <a:t>factor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5240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Endothelial </a:t>
            </a:r>
          </a:p>
          <a:p>
            <a:pPr eaLnBrk="0" hangingPunct="0"/>
            <a:r>
              <a:rPr lang="en-US" altLang="en-US" sz="1600" b="1">
                <a:latin typeface="Times"/>
              </a:rPr>
              <a:t>cells</a:t>
            </a:r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288925" y="24384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276225" y="2286000"/>
            <a:ext cx="720725" cy="176213"/>
            <a:chOff x="560" y="1360"/>
            <a:chExt cx="454" cy="111"/>
          </a:xfrm>
        </p:grpSpPr>
        <p:sp>
          <p:nvSpPr>
            <p:cNvPr id="20603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8"/>
          <p:cNvGrpSpPr>
            <a:grpSpLocks/>
          </p:cNvGrpSpPr>
          <p:nvPr/>
        </p:nvGrpSpPr>
        <p:grpSpPr bwMode="auto">
          <a:xfrm>
            <a:off x="962025" y="2286000"/>
            <a:ext cx="720725" cy="176213"/>
            <a:chOff x="560" y="1360"/>
            <a:chExt cx="454" cy="111"/>
          </a:xfrm>
        </p:grpSpPr>
        <p:sp>
          <p:nvSpPr>
            <p:cNvPr id="20601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31"/>
          <p:cNvGrpSpPr>
            <a:grpSpLocks/>
          </p:cNvGrpSpPr>
          <p:nvPr/>
        </p:nvGrpSpPr>
        <p:grpSpPr bwMode="auto">
          <a:xfrm flipV="1">
            <a:off x="1647825" y="2209800"/>
            <a:ext cx="838200" cy="228600"/>
            <a:chOff x="560" y="1360"/>
            <a:chExt cx="454" cy="111"/>
          </a:xfrm>
        </p:grpSpPr>
        <p:sp>
          <p:nvSpPr>
            <p:cNvPr id="20599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34"/>
          <p:cNvGrpSpPr>
            <a:grpSpLocks/>
          </p:cNvGrpSpPr>
          <p:nvPr/>
        </p:nvGrpSpPr>
        <p:grpSpPr bwMode="auto">
          <a:xfrm rot="1355246" flipV="1">
            <a:off x="1647825" y="1828800"/>
            <a:ext cx="838200" cy="228600"/>
            <a:chOff x="560" y="1360"/>
            <a:chExt cx="454" cy="111"/>
          </a:xfrm>
        </p:grpSpPr>
        <p:sp>
          <p:nvSpPr>
            <p:cNvPr id="20597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9" name="Oval 37"/>
          <p:cNvSpPr>
            <a:spLocks noChangeArrowheads="1"/>
          </p:cNvSpPr>
          <p:nvPr/>
        </p:nvSpPr>
        <p:spPr bwMode="auto">
          <a:xfrm>
            <a:off x="225742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Freeform 38"/>
          <p:cNvSpPr>
            <a:spLocks/>
          </p:cNvSpPr>
          <p:nvPr/>
        </p:nvSpPr>
        <p:spPr bwMode="auto">
          <a:xfrm>
            <a:off x="2790825" y="1574800"/>
            <a:ext cx="495300" cy="228600"/>
          </a:xfrm>
          <a:custGeom>
            <a:avLst/>
            <a:gdLst>
              <a:gd name="T0" fmla="*/ 0 w 280"/>
              <a:gd name="T1" fmla="*/ 0 h 112"/>
              <a:gd name="T2" fmla="*/ 127363 w 280"/>
              <a:gd name="T3" fmla="*/ 97971 h 112"/>
              <a:gd name="T4" fmla="*/ 495300 w 280"/>
              <a:gd name="T5" fmla="*/ 228600 h 112"/>
              <a:gd name="T6" fmla="*/ 0 60000 65536"/>
              <a:gd name="T7" fmla="*/ 0 60000 65536"/>
              <a:gd name="T8" fmla="*/ 0 60000 65536"/>
              <a:gd name="T9" fmla="*/ 0 w 280"/>
              <a:gd name="T10" fmla="*/ 0 h 112"/>
              <a:gd name="T11" fmla="*/ 280 w 28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Freeform 39"/>
          <p:cNvSpPr>
            <a:spLocks/>
          </p:cNvSpPr>
          <p:nvPr/>
        </p:nvSpPr>
        <p:spPr bwMode="auto">
          <a:xfrm>
            <a:off x="3044825" y="1778000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Freeform 40"/>
          <p:cNvSpPr>
            <a:spLocks/>
          </p:cNvSpPr>
          <p:nvPr/>
        </p:nvSpPr>
        <p:spPr bwMode="auto">
          <a:xfrm>
            <a:off x="3095625" y="1905000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Freeform 41"/>
          <p:cNvSpPr>
            <a:spLocks/>
          </p:cNvSpPr>
          <p:nvPr/>
        </p:nvSpPr>
        <p:spPr bwMode="auto">
          <a:xfrm>
            <a:off x="3095625" y="2057400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Freeform 42"/>
          <p:cNvSpPr>
            <a:spLocks/>
          </p:cNvSpPr>
          <p:nvPr/>
        </p:nvSpPr>
        <p:spPr bwMode="auto">
          <a:xfrm>
            <a:off x="3095625" y="2209800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Freeform 43"/>
          <p:cNvSpPr>
            <a:spLocks/>
          </p:cNvSpPr>
          <p:nvPr/>
        </p:nvSpPr>
        <p:spPr bwMode="auto">
          <a:xfrm>
            <a:off x="3095625" y="2362200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44"/>
          <p:cNvSpPr>
            <a:spLocks noChangeShapeType="1"/>
          </p:cNvSpPr>
          <p:nvPr/>
        </p:nvSpPr>
        <p:spPr bwMode="auto">
          <a:xfrm>
            <a:off x="332422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7" name="Text Box 45"/>
          <p:cNvSpPr txBox="1">
            <a:spLocks noChangeArrowheads="1"/>
          </p:cNvSpPr>
          <p:nvPr/>
        </p:nvSpPr>
        <p:spPr bwMode="auto">
          <a:xfrm>
            <a:off x="225742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platelet</a:t>
            </a:r>
          </a:p>
        </p:txBody>
      </p:sp>
      <p:sp>
        <p:nvSpPr>
          <p:cNvPr id="20518" name="Text Box 46"/>
          <p:cNvSpPr txBox="1">
            <a:spLocks noChangeArrowheads="1"/>
          </p:cNvSpPr>
          <p:nvPr/>
        </p:nvSpPr>
        <p:spPr bwMode="auto">
          <a:xfrm>
            <a:off x="246062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GlpIb</a:t>
            </a:r>
          </a:p>
        </p:txBody>
      </p:sp>
      <p:sp>
        <p:nvSpPr>
          <p:cNvPr id="20519" name="Line 47"/>
          <p:cNvSpPr>
            <a:spLocks noChangeShapeType="1"/>
          </p:cNvSpPr>
          <p:nvPr/>
        </p:nvSpPr>
        <p:spPr bwMode="auto">
          <a:xfrm>
            <a:off x="53022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0" name="Line 48"/>
          <p:cNvSpPr>
            <a:spLocks noChangeShapeType="1"/>
          </p:cNvSpPr>
          <p:nvPr/>
        </p:nvSpPr>
        <p:spPr bwMode="auto">
          <a:xfrm>
            <a:off x="4286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1" name="Line 49"/>
          <p:cNvSpPr>
            <a:spLocks noChangeShapeType="1"/>
          </p:cNvSpPr>
          <p:nvPr/>
        </p:nvSpPr>
        <p:spPr bwMode="auto">
          <a:xfrm>
            <a:off x="8858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2" name="Line 50"/>
          <p:cNvSpPr>
            <a:spLocks noChangeShapeType="1"/>
          </p:cNvSpPr>
          <p:nvPr/>
        </p:nvSpPr>
        <p:spPr bwMode="auto">
          <a:xfrm>
            <a:off x="12668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3" name="Line 51"/>
          <p:cNvSpPr>
            <a:spLocks noChangeShapeType="1"/>
          </p:cNvSpPr>
          <p:nvPr/>
        </p:nvSpPr>
        <p:spPr bwMode="auto">
          <a:xfrm>
            <a:off x="180022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4" name="Line 52"/>
          <p:cNvSpPr>
            <a:spLocks noChangeShapeType="1"/>
          </p:cNvSpPr>
          <p:nvPr/>
        </p:nvSpPr>
        <p:spPr bwMode="auto">
          <a:xfrm>
            <a:off x="240982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5" name="Line 53"/>
          <p:cNvSpPr>
            <a:spLocks noChangeShapeType="1"/>
          </p:cNvSpPr>
          <p:nvPr/>
        </p:nvSpPr>
        <p:spPr bwMode="auto">
          <a:xfrm>
            <a:off x="286702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6" name="Line 54"/>
          <p:cNvSpPr>
            <a:spLocks noChangeShapeType="1"/>
          </p:cNvSpPr>
          <p:nvPr/>
        </p:nvSpPr>
        <p:spPr bwMode="auto">
          <a:xfrm>
            <a:off x="32480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7" name="Line 55"/>
          <p:cNvSpPr>
            <a:spLocks noChangeShapeType="1"/>
          </p:cNvSpPr>
          <p:nvPr/>
        </p:nvSpPr>
        <p:spPr bwMode="auto">
          <a:xfrm>
            <a:off x="37052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8" name="Line 56"/>
          <p:cNvSpPr>
            <a:spLocks noChangeShapeType="1"/>
          </p:cNvSpPr>
          <p:nvPr/>
        </p:nvSpPr>
        <p:spPr bwMode="auto">
          <a:xfrm flipH="1">
            <a:off x="346392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9" name="Freeform 57"/>
          <p:cNvSpPr>
            <a:spLocks/>
          </p:cNvSpPr>
          <p:nvPr/>
        </p:nvSpPr>
        <p:spPr bwMode="auto">
          <a:xfrm>
            <a:off x="8213725" y="2235200"/>
            <a:ext cx="355600" cy="382588"/>
          </a:xfrm>
          <a:custGeom>
            <a:avLst/>
            <a:gdLst>
              <a:gd name="T0" fmla="*/ 355600 w 240"/>
              <a:gd name="T1" fmla="*/ 0 h 233"/>
              <a:gd name="T2" fmla="*/ 308187 w 240"/>
              <a:gd name="T3" fmla="*/ 118225 h 233"/>
              <a:gd name="T4" fmla="*/ 237067 w 240"/>
              <a:gd name="T5" fmla="*/ 183905 h 233"/>
              <a:gd name="T6" fmla="*/ 106680 w 240"/>
              <a:gd name="T7" fmla="*/ 367810 h 233"/>
              <a:gd name="T8" fmla="*/ 0 w 240"/>
              <a:gd name="T9" fmla="*/ 380946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33"/>
              <a:gd name="T17" fmla="*/ 240 w 240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Text Box 58"/>
          <p:cNvSpPr txBox="1">
            <a:spLocks noChangeArrowheads="1"/>
          </p:cNvSpPr>
          <p:nvPr/>
        </p:nvSpPr>
        <p:spPr bwMode="auto">
          <a:xfrm>
            <a:off x="765333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collagen</a:t>
            </a:r>
          </a:p>
        </p:txBody>
      </p:sp>
      <p:sp>
        <p:nvSpPr>
          <p:cNvPr id="20531" name="Text Box 59"/>
          <p:cNvSpPr txBox="1">
            <a:spLocks noChangeArrowheads="1"/>
          </p:cNvSpPr>
          <p:nvPr/>
        </p:nvSpPr>
        <p:spPr bwMode="auto">
          <a:xfrm>
            <a:off x="225425" y="150813"/>
            <a:ext cx="2398713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  <a:latin typeface="Times"/>
              </a:rPr>
              <a:t>Platelet adhesion</a:t>
            </a:r>
          </a:p>
        </p:txBody>
      </p:sp>
      <p:sp>
        <p:nvSpPr>
          <p:cNvPr id="20532" name="Text Box 60"/>
          <p:cNvSpPr txBox="1">
            <a:spLocks noChangeArrowheads="1"/>
          </p:cNvSpPr>
          <p:nvPr/>
        </p:nvSpPr>
        <p:spPr bwMode="auto">
          <a:xfrm>
            <a:off x="379413" y="3941763"/>
            <a:ext cx="2786062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  <a:latin typeface="Times"/>
              </a:rPr>
              <a:t>Platelet aggregation</a:t>
            </a:r>
          </a:p>
        </p:txBody>
      </p:sp>
      <p:sp>
        <p:nvSpPr>
          <p:cNvPr id="20533" name="Freeform 61"/>
          <p:cNvSpPr>
            <a:spLocks/>
          </p:cNvSpPr>
          <p:nvPr/>
        </p:nvSpPr>
        <p:spPr bwMode="auto">
          <a:xfrm>
            <a:off x="498475" y="6199188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34" name="Group 62"/>
          <p:cNvGrpSpPr>
            <a:grpSpLocks/>
          </p:cNvGrpSpPr>
          <p:nvPr/>
        </p:nvGrpSpPr>
        <p:grpSpPr bwMode="auto">
          <a:xfrm>
            <a:off x="485775" y="6046788"/>
            <a:ext cx="720725" cy="176212"/>
            <a:chOff x="560" y="1360"/>
            <a:chExt cx="454" cy="111"/>
          </a:xfrm>
        </p:grpSpPr>
        <p:sp>
          <p:nvSpPr>
            <p:cNvPr id="20595" name="Freeform 6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6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5" name="Group 65"/>
          <p:cNvGrpSpPr>
            <a:grpSpLocks/>
          </p:cNvGrpSpPr>
          <p:nvPr/>
        </p:nvGrpSpPr>
        <p:grpSpPr bwMode="auto">
          <a:xfrm>
            <a:off x="1171575" y="6046788"/>
            <a:ext cx="720725" cy="176212"/>
            <a:chOff x="560" y="1360"/>
            <a:chExt cx="454" cy="111"/>
          </a:xfrm>
        </p:grpSpPr>
        <p:sp>
          <p:nvSpPr>
            <p:cNvPr id="20593" name="Freeform 6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4" name="Oval 6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6" name="Group 68"/>
          <p:cNvGrpSpPr>
            <a:grpSpLocks/>
          </p:cNvGrpSpPr>
          <p:nvPr/>
        </p:nvGrpSpPr>
        <p:grpSpPr bwMode="auto">
          <a:xfrm flipV="1">
            <a:off x="1857375" y="5970588"/>
            <a:ext cx="838200" cy="228600"/>
            <a:chOff x="560" y="1360"/>
            <a:chExt cx="454" cy="111"/>
          </a:xfrm>
        </p:grpSpPr>
        <p:sp>
          <p:nvSpPr>
            <p:cNvPr id="20591" name="Freeform 6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2" name="Oval 7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7" name="Group 71"/>
          <p:cNvGrpSpPr>
            <a:grpSpLocks/>
          </p:cNvGrpSpPr>
          <p:nvPr/>
        </p:nvGrpSpPr>
        <p:grpSpPr bwMode="auto">
          <a:xfrm rot="1355246" flipV="1">
            <a:off x="1857375" y="5589588"/>
            <a:ext cx="838200" cy="228600"/>
            <a:chOff x="560" y="1360"/>
            <a:chExt cx="454" cy="111"/>
          </a:xfrm>
        </p:grpSpPr>
        <p:sp>
          <p:nvSpPr>
            <p:cNvPr id="20589" name="Freeform 7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Oval 7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8" name="Freeform 74"/>
          <p:cNvSpPr>
            <a:spLocks/>
          </p:cNvSpPr>
          <p:nvPr/>
        </p:nvSpPr>
        <p:spPr bwMode="auto">
          <a:xfrm>
            <a:off x="3000375" y="5335588"/>
            <a:ext cx="495300" cy="228600"/>
          </a:xfrm>
          <a:custGeom>
            <a:avLst/>
            <a:gdLst>
              <a:gd name="T0" fmla="*/ 0 w 280"/>
              <a:gd name="T1" fmla="*/ 0 h 112"/>
              <a:gd name="T2" fmla="*/ 127363 w 280"/>
              <a:gd name="T3" fmla="*/ 97971 h 112"/>
              <a:gd name="T4" fmla="*/ 495300 w 280"/>
              <a:gd name="T5" fmla="*/ 228600 h 112"/>
              <a:gd name="T6" fmla="*/ 0 60000 65536"/>
              <a:gd name="T7" fmla="*/ 0 60000 65536"/>
              <a:gd name="T8" fmla="*/ 0 60000 65536"/>
              <a:gd name="T9" fmla="*/ 0 w 280"/>
              <a:gd name="T10" fmla="*/ 0 h 112"/>
              <a:gd name="T11" fmla="*/ 280 w 28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Freeform 75"/>
          <p:cNvSpPr>
            <a:spLocks/>
          </p:cNvSpPr>
          <p:nvPr/>
        </p:nvSpPr>
        <p:spPr bwMode="auto">
          <a:xfrm>
            <a:off x="3254375" y="5538788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Freeform 76"/>
          <p:cNvSpPr>
            <a:spLocks/>
          </p:cNvSpPr>
          <p:nvPr/>
        </p:nvSpPr>
        <p:spPr bwMode="auto">
          <a:xfrm>
            <a:off x="3305175" y="5665788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Freeform 77"/>
          <p:cNvSpPr>
            <a:spLocks/>
          </p:cNvSpPr>
          <p:nvPr/>
        </p:nvSpPr>
        <p:spPr bwMode="auto">
          <a:xfrm>
            <a:off x="3305175" y="5818188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Freeform 78"/>
          <p:cNvSpPr>
            <a:spLocks/>
          </p:cNvSpPr>
          <p:nvPr/>
        </p:nvSpPr>
        <p:spPr bwMode="auto">
          <a:xfrm>
            <a:off x="3305175" y="5970588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Freeform 79"/>
          <p:cNvSpPr>
            <a:spLocks/>
          </p:cNvSpPr>
          <p:nvPr/>
        </p:nvSpPr>
        <p:spPr bwMode="auto">
          <a:xfrm>
            <a:off x="3305175" y="6122988"/>
            <a:ext cx="508000" cy="50800"/>
          </a:xfrm>
          <a:custGeom>
            <a:avLst/>
            <a:gdLst>
              <a:gd name="T0" fmla="*/ 0 w 320"/>
              <a:gd name="T1" fmla="*/ 0 h 32"/>
              <a:gd name="T2" fmla="*/ 177800 w 320"/>
              <a:gd name="T3" fmla="*/ 50800 h 32"/>
              <a:gd name="T4" fmla="*/ 469900 w 320"/>
              <a:gd name="T5" fmla="*/ 38100 h 32"/>
              <a:gd name="T6" fmla="*/ 508000 w 320"/>
              <a:gd name="T7" fmla="*/ 2540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Line 80"/>
          <p:cNvSpPr>
            <a:spLocks noChangeShapeType="1"/>
          </p:cNvSpPr>
          <p:nvPr/>
        </p:nvSpPr>
        <p:spPr bwMode="auto">
          <a:xfrm>
            <a:off x="3533775" y="5589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5" name="Line 81"/>
          <p:cNvSpPr>
            <a:spLocks noChangeShapeType="1"/>
          </p:cNvSpPr>
          <p:nvPr/>
        </p:nvSpPr>
        <p:spPr bwMode="auto">
          <a:xfrm>
            <a:off x="6381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6" name="Line 82"/>
          <p:cNvSpPr>
            <a:spLocks noChangeShapeType="1"/>
          </p:cNvSpPr>
          <p:nvPr/>
        </p:nvSpPr>
        <p:spPr bwMode="auto">
          <a:xfrm>
            <a:off x="10953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7" name="Line 83"/>
          <p:cNvSpPr>
            <a:spLocks noChangeShapeType="1"/>
          </p:cNvSpPr>
          <p:nvPr/>
        </p:nvSpPr>
        <p:spPr bwMode="auto">
          <a:xfrm>
            <a:off x="14763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8" name="Line 84"/>
          <p:cNvSpPr>
            <a:spLocks noChangeShapeType="1"/>
          </p:cNvSpPr>
          <p:nvPr/>
        </p:nvSpPr>
        <p:spPr bwMode="auto">
          <a:xfrm>
            <a:off x="2009775" y="6351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49" name="Line 85"/>
          <p:cNvSpPr>
            <a:spLocks noChangeShapeType="1"/>
          </p:cNvSpPr>
          <p:nvPr/>
        </p:nvSpPr>
        <p:spPr bwMode="auto">
          <a:xfrm>
            <a:off x="2619375" y="62753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0" name="Line 86"/>
          <p:cNvSpPr>
            <a:spLocks noChangeShapeType="1"/>
          </p:cNvSpPr>
          <p:nvPr/>
        </p:nvSpPr>
        <p:spPr bwMode="auto">
          <a:xfrm>
            <a:off x="3076575" y="6275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1" name="Line 87"/>
          <p:cNvSpPr>
            <a:spLocks noChangeShapeType="1"/>
          </p:cNvSpPr>
          <p:nvPr/>
        </p:nvSpPr>
        <p:spPr bwMode="auto">
          <a:xfrm>
            <a:off x="34575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2" name="Line 88"/>
          <p:cNvSpPr>
            <a:spLocks noChangeShapeType="1"/>
          </p:cNvSpPr>
          <p:nvPr/>
        </p:nvSpPr>
        <p:spPr bwMode="auto">
          <a:xfrm>
            <a:off x="39147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3" name="Line 89"/>
          <p:cNvSpPr>
            <a:spLocks noChangeShapeType="1"/>
          </p:cNvSpPr>
          <p:nvPr/>
        </p:nvSpPr>
        <p:spPr bwMode="auto">
          <a:xfrm flipH="1" flipV="1">
            <a:off x="717550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54" name="AutoShape 90"/>
          <p:cNvSpPr>
            <a:spLocks noChangeArrowheads="1"/>
          </p:cNvSpPr>
          <p:nvPr/>
        </p:nvSpPr>
        <p:spPr bwMode="auto">
          <a:xfrm rot="-2540858">
            <a:off x="324643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AutoShape 91"/>
          <p:cNvSpPr>
            <a:spLocks noChangeArrowheads="1"/>
          </p:cNvSpPr>
          <p:nvPr/>
        </p:nvSpPr>
        <p:spPr bwMode="auto">
          <a:xfrm rot="2859142">
            <a:off x="536575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6" name="Oval 92"/>
          <p:cNvSpPr>
            <a:spLocks noChangeArrowheads="1"/>
          </p:cNvSpPr>
          <p:nvPr/>
        </p:nvSpPr>
        <p:spPr bwMode="auto">
          <a:xfrm>
            <a:off x="6918325" y="4578350"/>
            <a:ext cx="9652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Oval 93"/>
          <p:cNvSpPr>
            <a:spLocks noChangeArrowheads="1"/>
          </p:cNvSpPr>
          <p:nvPr/>
        </p:nvSpPr>
        <p:spPr bwMode="auto">
          <a:xfrm>
            <a:off x="2466975" y="4522788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8" name="Oval 94"/>
          <p:cNvSpPr>
            <a:spLocks noChangeArrowheads="1"/>
          </p:cNvSpPr>
          <p:nvPr/>
        </p:nvSpPr>
        <p:spPr bwMode="auto">
          <a:xfrm>
            <a:off x="4797425" y="4518025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9" name="Freeform 95"/>
          <p:cNvSpPr>
            <a:spLocks/>
          </p:cNvSpPr>
          <p:nvPr/>
        </p:nvSpPr>
        <p:spPr bwMode="auto">
          <a:xfrm>
            <a:off x="4271963" y="4648200"/>
            <a:ext cx="635000" cy="100013"/>
          </a:xfrm>
          <a:custGeom>
            <a:avLst/>
            <a:gdLst>
              <a:gd name="T0" fmla="*/ 635000 w 400"/>
              <a:gd name="T1" fmla="*/ 0 h 63"/>
              <a:gd name="T2" fmla="*/ 547688 w 400"/>
              <a:gd name="T3" fmla="*/ 42863 h 63"/>
              <a:gd name="T4" fmla="*/ 504825 w 400"/>
              <a:gd name="T5" fmla="*/ 85725 h 63"/>
              <a:gd name="T6" fmla="*/ 0 w 400"/>
              <a:gd name="T7" fmla="*/ 100013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63"/>
              <a:gd name="T14" fmla="*/ 400 w 40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Freeform 96"/>
          <p:cNvSpPr>
            <a:spLocks/>
          </p:cNvSpPr>
          <p:nvPr/>
        </p:nvSpPr>
        <p:spPr bwMode="auto">
          <a:xfrm>
            <a:off x="5454650" y="4646613"/>
            <a:ext cx="635000" cy="101600"/>
          </a:xfrm>
          <a:custGeom>
            <a:avLst/>
            <a:gdLst>
              <a:gd name="T0" fmla="*/ 0 w 400"/>
              <a:gd name="T1" fmla="*/ 0 h 64"/>
              <a:gd name="T2" fmla="*/ 231775 w 400"/>
              <a:gd name="T3" fmla="*/ 101600 h 64"/>
              <a:gd name="T4" fmla="*/ 635000 w 400"/>
              <a:gd name="T5" fmla="*/ 87312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61" name="Group 97"/>
          <p:cNvGrpSpPr>
            <a:grpSpLocks/>
          </p:cNvGrpSpPr>
          <p:nvPr/>
        </p:nvGrpSpPr>
        <p:grpSpPr bwMode="auto">
          <a:xfrm>
            <a:off x="3449638" y="4683125"/>
            <a:ext cx="1057275" cy="484188"/>
            <a:chOff x="2191" y="2950"/>
            <a:chExt cx="666" cy="305"/>
          </a:xfrm>
        </p:grpSpPr>
        <p:sp>
          <p:nvSpPr>
            <p:cNvPr id="20586" name="Freeform 98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Freeform 99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Line 100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562" name="Group 101"/>
          <p:cNvGrpSpPr>
            <a:grpSpLocks/>
          </p:cNvGrpSpPr>
          <p:nvPr/>
        </p:nvGrpSpPr>
        <p:grpSpPr bwMode="auto">
          <a:xfrm>
            <a:off x="5710238" y="4657725"/>
            <a:ext cx="1057275" cy="484188"/>
            <a:chOff x="2191" y="2950"/>
            <a:chExt cx="666" cy="305"/>
          </a:xfrm>
        </p:grpSpPr>
        <p:sp>
          <p:nvSpPr>
            <p:cNvPr id="20583" name="Freeform 102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" name="Freeform 103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" name="Line 104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63" name="Freeform 105"/>
          <p:cNvSpPr>
            <a:spLocks/>
          </p:cNvSpPr>
          <p:nvPr/>
        </p:nvSpPr>
        <p:spPr bwMode="auto">
          <a:xfrm>
            <a:off x="6545263" y="4622800"/>
            <a:ext cx="635000" cy="100013"/>
          </a:xfrm>
          <a:custGeom>
            <a:avLst/>
            <a:gdLst>
              <a:gd name="T0" fmla="*/ 635000 w 400"/>
              <a:gd name="T1" fmla="*/ 0 h 63"/>
              <a:gd name="T2" fmla="*/ 547688 w 400"/>
              <a:gd name="T3" fmla="*/ 42863 h 63"/>
              <a:gd name="T4" fmla="*/ 504825 w 400"/>
              <a:gd name="T5" fmla="*/ 85725 h 63"/>
              <a:gd name="T6" fmla="*/ 0 w 400"/>
              <a:gd name="T7" fmla="*/ 100013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63"/>
              <a:gd name="T14" fmla="*/ 400 w 40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4" name="Text Box 106"/>
          <p:cNvSpPr txBox="1">
            <a:spLocks noChangeArrowheads="1"/>
          </p:cNvSpPr>
          <p:nvPr/>
        </p:nvSpPr>
        <p:spPr bwMode="auto">
          <a:xfrm>
            <a:off x="4791075" y="47513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platelet</a:t>
            </a:r>
          </a:p>
        </p:txBody>
      </p:sp>
      <p:sp>
        <p:nvSpPr>
          <p:cNvPr id="20565" name="Text Box 107"/>
          <p:cNvSpPr txBox="1">
            <a:spLocks noChangeArrowheads="1"/>
          </p:cNvSpPr>
          <p:nvPr/>
        </p:nvSpPr>
        <p:spPr bwMode="auto">
          <a:xfrm>
            <a:off x="7064375" y="48021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platelet</a:t>
            </a:r>
          </a:p>
        </p:txBody>
      </p:sp>
      <p:sp>
        <p:nvSpPr>
          <p:cNvPr id="20566" name="Text Box 108"/>
          <p:cNvSpPr txBox="1">
            <a:spLocks noChangeArrowheads="1"/>
          </p:cNvSpPr>
          <p:nvPr/>
        </p:nvSpPr>
        <p:spPr bwMode="auto">
          <a:xfrm>
            <a:off x="5121275" y="4040188"/>
            <a:ext cx="1181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GlpIIb/IIIa</a:t>
            </a:r>
          </a:p>
        </p:txBody>
      </p:sp>
      <p:sp>
        <p:nvSpPr>
          <p:cNvPr id="20567" name="Text Box 109"/>
          <p:cNvSpPr txBox="1">
            <a:spLocks noChangeArrowheads="1"/>
          </p:cNvSpPr>
          <p:nvPr/>
        </p:nvSpPr>
        <p:spPr bwMode="auto">
          <a:xfrm>
            <a:off x="2479675" y="47894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/>
              </a:rPr>
              <a:t>platelet</a:t>
            </a:r>
          </a:p>
        </p:txBody>
      </p:sp>
      <p:sp>
        <p:nvSpPr>
          <p:cNvPr id="20568" name="Freeform 110"/>
          <p:cNvSpPr>
            <a:spLocks/>
          </p:cNvSpPr>
          <p:nvPr/>
        </p:nvSpPr>
        <p:spPr bwMode="auto">
          <a:xfrm>
            <a:off x="7727950" y="4697413"/>
            <a:ext cx="635000" cy="101600"/>
          </a:xfrm>
          <a:custGeom>
            <a:avLst/>
            <a:gdLst>
              <a:gd name="T0" fmla="*/ 0 w 400"/>
              <a:gd name="T1" fmla="*/ 0 h 64"/>
              <a:gd name="T2" fmla="*/ 231775 w 400"/>
              <a:gd name="T3" fmla="*/ 101600 h 64"/>
              <a:gd name="T4" fmla="*/ 635000 w 400"/>
              <a:gd name="T5" fmla="*/ 87312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9" name="Line 111"/>
          <p:cNvSpPr>
            <a:spLocks noChangeShapeType="1"/>
          </p:cNvSpPr>
          <p:nvPr/>
        </p:nvSpPr>
        <p:spPr bwMode="auto">
          <a:xfrm flipH="1">
            <a:off x="4810125" y="4318000"/>
            <a:ext cx="5207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0" name="Line 112"/>
          <p:cNvSpPr>
            <a:spLocks noChangeShapeType="1"/>
          </p:cNvSpPr>
          <p:nvPr/>
        </p:nvSpPr>
        <p:spPr bwMode="auto">
          <a:xfrm flipH="1">
            <a:off x="5635625" y="4381500"/>
            <a:ext cx="635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1" name="Line 113"/>
          <p:cNvSpPr>
            <a:spLocks noChangeShapeType="1"/>
          </p:cNvSpPr>
          <p:nvPr/>
        </p:nvSpPr>
        <p:spPr bwMode="auto">
          <a:xfrm>
            <a:off x="5953125" y="4343400"/>
            <a:ext cx="10541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2" name="Text Box 114"/>
          <p:cNvSpPr txBox="1">
            <a:spLocks noChangeArrowheads="1"/>
          </p:cNvSpPr>
          <p:nvPr/>
        </p:nvSpPr>
        <p:spPr bwMode="auto">
          <a:xfrm>
            <a:off x="4992688" y="5526088"/>
            <a:ext cx="1144587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latin typeface="Times"/>
              </a:rPr>
              <a:t>Fibrinogen</a:t>
            </a:r>
          </a:p>
          <a:p>
            <a:pPr algn="ctr" eaLnBrk="0" hangingPunct="0"/>
            <a:r>
              <a:rPr lang="en-US" altLang="en-US" sz="1600" b="1">
                <a:latin typeface="Times"/>
              </a:rPr>
              <a:t>+</a:t>
            </a:r>
          </a:p>
          <a:p>
            <a:pPr algn="ctr" eaLnBrk="0" hangingPunct="0"/>
            <a:r>
              <a:rPr lang="en-US" altLang="en-US" sz="1600" b="1">
                <a:latin typeface="Times"/>
              </a:rPr>
              <a:t>Ca2+</a:t>
            </a:r>
          </a:p>
        </p:txBody>
      </p:sp>
      <p:sp>
        <p:nvSpPr>
          <p:cNvPr id="20573" name="Line 115"/>
          <p:cNvSpPr>
            <a:spLocks noChangeShapeType="1"/>
          </p:cNvSpPr>
          <p:nvPr/>
        </p:nvSpPr>
        <p:spPr bwMode="auto">
          <a:xfrm flipH="1" flipV="1">
            <a:off x="4251325" y="5156200"/>
            <a:ext cx="812800" cy="419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4" name="Line 116"/>
          <p:cNvSpPr>
            <a:spLocks noChangeShapeType="1"/>
          </p:cNvSpPr>
          <p:nvPr/>
        </p:nvSpPr>
        <p:spPr bwMode="auto">
          <a:xfrm flipV="1">
            <a:off x="5864225" y="5156200"/>
            <a:ext cx="254000" cy="368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5" name="Line 117"/>
          <p:cNvSpPr>
            <a:spLocks noChangeShapeType="1"/>
          </p:cNvSpPr>
          <p:nvPr/>
        </p:nvSpPr>
        <p:spPr bwMode="auto">
          <a:xfrm flipV="1">
            <a:off x="281622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6" name="Text Box 118"/>
          <p:cNvSpPr txBox="1">
            <a:spLocks noChangeArrowheads="1"/>
          </p:cNvSpPr>
          <p:nvPr/>
        </p:nvSpPr>
        <p:spPr bwMode="auto">
          <a:xfrm>
            <a:off x="451485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/>
              </a:rPr>
              <a:t>or</a:t>
            </a:r>
          </a:p>
        </p:txBody>
      </p:sp>
      <p:sp>
        <p:nvSpPr>
          <p:cNvPr id="20577" name="Freeform 119"/>
          <p:cNvSpPr>
            <a:spLocks/>
          </p:cNvSpPr>
          <p:nvPr/>
        </p:nvSpPr>
        <p:spPr bwMode="auto">
          <a:xfrm>
            <a:off x="3130550" y="4672013"/>
            <a:ext cx="635000" cy="101600"/>
          </a:xfrm>
          <a:custGeom>
            <a:avLst/>
            <a:gdLst>
              <a:gd name="T0" fmla="*/ 0 w 400"/>
              <a:gd name="T1" fmla="*/ 0 h 64"/>
              <a:gd name="T2" fmla="*/ 231775 w 400"/>
              <a:gd name="T3" fmla="*/ 101600 h 64"/>
              <a:gd name="T4" fmla="*/ 635000 w 400"/>
              <a:gd name="T5" fmla="*/ 87312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8" name="Line 120"/>
          <p:cNvSpPr>
            <a:spLocks noChangeShapeType="1"/>
          </p:cNvSpPr>
          <p:nvPr/>
        </p:nvSpPr>
        <p:spPr bwMode="auto">
          <a:xfrm flipH="1" flipV="1">
            <a:off x="849312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9" name="Text Box 121"/>
          <p:cNvSpPr txBox="1">
            <a:spLocks noChangeArrowheads="1"/>
          </p:cNvSpPr>
          <p:nvPr/>
        </p:nvSpPr>
        <p:spPr bwMode="auto">
          <a:xfrm>
            <a:off x="3460750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latin typeface="Times"/>
              </a:rPr>
              <a:t>Release of </a:t>
            </a:r>
            <a:r>
              <a:rPr lang="en-US" altLang="en-US" sz="1600" b="1">
                <a:solidFill>
                  <a:srgbClr val="FF0000"/>
                </a:solidFill>
                <a:latin typeface="Times"/>
              </a:rPr>
              <a:t>ADP</a:t>
            </a:r>
          </a:p>
          <a:p>
            <a:pPr algn="ctr" eaLnBrk="0" hangingPunct="0"/>
            <a:r>
              <a:rPr lang="en-US" altLang="en-US" sz="1600" b="1">
                <a:latin typeface="Times"/>
              </a:rPr>
              <a:t>&amp;</a:t>
            </a:r>
          </a:p>
          <a:p>
            <a:pPr algn="ctr" eaLnBrk="0" hangingPunct="0"/>
            <a:r>
              <a:rPr lang="en-US" altLang="en-US" sz="1600" b="1">
                <a:solidFill>
                  <a:srgbClr val="FF0000"/>
                </a:solidFill>
                <a:latin typeface="Times"/>
              </a:rPr>
              <a:t>thromboxane</a:t>
            </a:r>
          </a:p>
        </p:txBody>
      </p:sp>
      <p:sp>
        <p:nvSpPr>
          <p:cNvPr id="28795" name="Oval 123"/>
          <p:cNvSpPr>
            <a:spLocks noChangeArrowheads="1"/>
          </p:cNvSpPr>
          <p:nvPr/>
        </p:nvSpPr>
        <p:spPr bwMode="auto">
          <a:xfrm>
            <a:off x="4427538" y="4365625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96" name="Oval 124"/>
          <p:cNvSpPr>
            <a:spLocks noChangeArrowheads="1"/>
          </p:cNvSpPr>
          <p:nvPr/>
        </p:nvSpPr>
        <p:spPr bwMode="auto">
          <a:xfrm>
            <a:off x="2916238" y="5084763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97" name="Oval 125"/>
          <p:cNvSpPr>
            <a:spLocks noChangeArrowheads="1"/>
          </p:cNvSpPr>
          <p:nvPr/>
        </p:nvSpPr>
        <p:spPr bwMode="auto">
          <a:xfrm>
            <a:off x="2714612" y="5985549"/>
            <a:ext cx="2216163" cy="51935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" grpId="0" animBg="1"/>
      <p:bldP spid="28796" grpId="0" animBg="1"/>
      <p:bldP spid="287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5974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75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45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5972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73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4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932363" y="3716338"/>
            <a:ext cx="1298575" cy="1039812"/>
            <a:chOff x="2880" y="2225"/>
            <a:chExt cx="818" cy="655"/>
          </a:xfrm>
        </p:grpSpPr>
        <p:sp>
          <p:nvSpPr>
            <p:cNvPr id="35968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69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70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71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732588" y="3716338"/>
            <a:ext cx="1817687" cy="1087437"/>
            <a:chOff x="3985" y="2263"/>
            <a:chExt cx="1145" cy="685"/>
          </a:xfrm>
        </p:grpSpPr>
        <p:sp>
          <p:nvSpPr>
            <p:cNvPr id="35963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64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65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5966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67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62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5961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62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863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5936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5937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5959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60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938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5957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8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939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0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1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2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3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4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5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6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47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5948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5955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6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949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5953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4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950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5951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52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864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65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66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67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68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69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0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1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2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3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4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5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6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7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8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79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880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8017" name="Text Box 81"/>
          <p:cNvSpPr txBox="1">
            <a:spLocks noChangeArrowheads="1"/>
          </p:cNvSpPr>
          <p:nvPr/>
        </p:nvSpPr>
        <p:spPr bwMode="auto">
          <a:xfrm>
            <a:off x="1331913" y="5827713"/>
            <a:ext cx="7058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latin typeface="Comic Sans MS" pitchFamily="66" charset="0"/>
              </a:rPr>
              <a:t>Primary Haemostasis: platelet plug</a:t>
            </a:r>
          </a:p>
        </p:txBody>
      </p:sp>
      <p:sp>
        <p:nvSpPr>
          <p:cNvPr id="35882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Collagen</a:t>
            </a:r>
          </a:p>
        </p:txBody>
      </p:sp>
      <p:sp>
        <p:nvSpPr>
          <p:cNvPr id="168019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Tissue Factor</a:t>
            </a:r>
          </a:p>
        </p:txBody>
      </p:sp>
      <p:grpSp>
        <p:nvGrpSpPr>
          <p:cNvPr id="35884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5933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34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935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5931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32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886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  <a:latin typeface="Comic Sans MS" pitchFamily="66" charset="0"/>
              </a:rPr>
              <a:t>lumen</a:t>
            </a:r>
          </a:p>
        </p:txBody>
      </p:sp>
      <p:sp>
        <p:nvSpPr>
          <p:cNvPr id="168028" name="Freeform 92"/>
          <p:cNvSpPr>
            <a:spLocks/>
          </p:cNvSpPr>
          <p:nvPr/>
        </p:nvSpPr>
        <p:spPr bwMode="auto">
          <a:xfrm>
            <a:off x="7596188" y="4652963"/>
            <a:ext cx="555625" cy="220662"/>
          </a:xfrm>
          <a:custGeom>
            <a:avLst/>
            <a:gdLst>
              <a:gd name="T0" fmla="*/ 552450 w 350"/>
              <a:gd name="T1" fmla="*/ 39687 h 139"/>
              <a:gd name="T2" fmla="*/ 447675 w 350"/>
              <a:gd name="T3" fmla="*/ 125412 h 139"/>
              <a:gd name="T4" fmla="*/ 390525 w 350"/>
              <a:gd name="T5" fmla="*/ 144462 h 139"/>
              <a:gd name="T6" fmla="*/ 361950 w 350"/>
              <a:gd name="T7" fmla="*/ 153987 h 139"/>
              <a:gd name="T8" fmla="*/ 333375 w 350"/>
              <a:gd name="T9" fmla="*/ 144462 h 139"/>
              <a:gd name="T10" fmla="*/ 352425 w 350"/>
              <a:gd name="T11" fmla="*/ 30162 h 139"/>
              <a:gd name="T12" fmla="*/ 409575 w 350"/>
              <a:gd name="T13" fmla="*/ 11112 h 139"/>
              <a:gd name="T14" fmla="*/ 438150 w 350"/>
              <a:gd name="T15" fmla="*/ 1587 h 139"/>
              <a:gd name="T16" fmla="*/ 504825 w 350"/>
              <a:gd name="T17" fmla="*/ 11112 h 139"/>
              <a:gd name="T18" fmla="*/ 485775 w 350"/>
              <a:gd name="T19" fmla="*/ 144462 h 139"/>
              <a:gd name="T20" fmla="*/ 342900 w 350"/>
              <a:gd name="T21" fmla="*/ 192087 h 139"/>
              <a:gd name="T22" fmla="*/ 228600 w 350"/>
              <a:gd name="T23" fmla="*/ 87312 h 139"/>
              <a:gd name="T24" fmla="*/ 390525 w 350"/>
              <a:gd name="T25" fmla="*/ 39687 h 139"/>
              <a:gd name="T26" fmla="*/ 342900 w 350"/>
              <a:gd name="T27" fmla="*/ 173037 h 139"/>
              <a:gd name="T28" fmla="*/ 200025 w 350"/>
              <a:gd name="T29" fmla="*/ 182562 h 139"/>
              <a:gd name="T30" fmla="*/ 180975 w 350"/>
              <a:gd name="T31" fmla="*/ 58737 h 139"/>
              <a:gd name="T32" fmla="*/ 257175 w 350"/>
              <a:gd name="T33" fmla="*/ 11112 h 139"/>
              <a:gd name="T34" fmla="*/ 371475 w 350"/>
              <a:gd name="T35" fmla="*/ 30162 h 139"/>
              <a:gd name="T36" fmla="*/ 409575 w 350"/>
              <a:gd name="T37" fmla="*/ 87312 h 139"/>
              <a:gd name="T38" fmla="*/ 400050 w 350"/>
              <a:gd name="T39" fmla="*/ 134937 h 139"/>
              <a:gd name="T40" fmla="*/ 228600 w 350"/>
              <a:gd name="T41" fmla="*/ 192087 h 139"/>
              <a:gd name="T42" fmla="*/ 104775 w 350"/>
              <a:gd name="T43" fmla="*/ 134937 h 139"/>
              <a:gd name="T44" fmla="*/ 238125 w 350"/>
              <a:gd name="T45" fmla="*/ 68262 h 139"/>
              <a:gd name="T46" fmla="*/ 228600 w 350"/>
              <a:gd name="T47" fmla="*/ 201612 h 139"/>
              <a:gd name="T48" fmla="*/ 85725 w 350"/>
              <a:gd name="T49" fmla="*/ 192087 h 139"/>
              <a:gd name="T50" fmla="*/ 66675 w 350"/>
              <a:gd name="T51" fmla="*/ 87312 h 139"/>
              <a:gd name="T52" fmla="*/ 219075 w 350"/>
              <a:gd name="T53" fmla="*/ 30162 h 139"/>
              <a:gd name="T54" fmla="*/ 276225 w 350"/>
              <a:gd name="T55" fmla="*/ 68262 h 139"/>
              <a:gd name="T56" fmla="*/ 295275 w 350"/>
              <a:gd name="T57" fmla="*/ 125412 h 139"/>
              <a:gd name="T58" fmla="*/ 85725 w 350"/>
              <a:gd name="T59" fmla="*/ 220662 h 139"/>
              <a:gd name="T60" fmla="*/ 0 w 350"/>
              <a:gd name="T61" fmla="*/ 144462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29" name="Freeform 93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30" name="Freeform 94"/>
          <p:cNvSpPr>
            <a:spLocks/>
          </p:cNvSpPr>
          <p:nvPr/>
        </p:nvSpPr>
        <p:spPr bwMode="auto">
          <a:xfrm>
            <a:off x="6156325" y="4724400"/>
            <a:ext cx="555625" cy="220663"/>
          </a:xfrm>
          <a:custGeom>
            <a:avLst/>
            <a:gdLst>
              <a:gd name="T0" fmla="*/ 552450 w 350"/>
              <a:gd name="T1" fmla="*/ 39688 h 139"/>
              <a:gd name="T2" fmla="*/ 447675 w 350"/>
              <a:gd name="T3" fmla="*/ 125413 h 139"/>
              <a:gd name="T4" fmla="*/ 390525 w 350"/>
              <a:gd name="T5" fmla="*/ 144463 h 139"/>
              <a:gd name="T6" fmla="*/ 361950 w 350"/>
              <a:gd name="T7" fmla="*/ 153988 h 139"/>
              <a:gd name="T8" fmla="*/ 333375 w 350"/>
              <a:gd name="T9" fmla="*/ 144463 h 139"/>
              <a:gd name="T10" fmla="*/ 352425 w 350"/>
              <a:gd name="T11" fmla="*/ 30163 h 139"/>
              <a:gd name="T12" fmla="*/ 409575 w 350"/>
              <a:gd name="T13" fmla="*/ 11113 h 139"/>
              <a:gd name="T14" fmla="*/ 438150 w 350"/>
              <a:gd name="T15" fmla="*/ 1588 h 139"/>
              <a:gd name="T16" fmla="*/ 504825 w 350"/>
              <a:gd name="T17" fmla="*/ 11113 h 139"/>
              <a:gd name="T18" fmla="*/ 485775 w 350"/>
              <a:gd name="T19" fmla="*/ 144463 h 139"/>
              <a:gd name="T20" fmla="*/ 342900 w 350"/>
              <a:gd name="T21" fmla="*/ 192088 h 139"/>
              <a:gd name="T22" fmla="*/ 228600 w 350"/>
              <a:gd name="T23" fmla="*/ 87313 h 139"/>
              <a:gd name="T24" fmla="*/ 390525 w 350"/>
              <a:gd name="T25" fmla="*/ 39688 h 139"/>
              <a:gd name="T26" fmla="*/ 342900 w 350"/>
              <a:gd name="T27" fmla="*/ 173038 h 139"/>
              <a:gd name="T28" fmla="*/ 200025 w 350"/>
              <a:gd name="T29" fmla="*/ 182563 h 139"/>
              <a:gd name="T30" fmla="*/ 180975 w 350"/>
              <a:gd name="T31" fmla="*/ 58738 h 139"/>
              <a:gd name="T32" fmla="*/ 257175 w 350"/>
              <a:gd name="T33" fmla="*/ 11113 h 139"/>
              <a:gd name="T34" fmla="*/ 371475 w 350"/>
              <a:gd name="T35" fmla="*/ 30163 h 139"/>
              <a:gd name="T36" fmla="*/ 409575 w 350"/>
              <a:gd name="T37" fmla="*/ 87313 h 139"/>
              <a:gd name="T38" fmla="*/ 400050 w 350"/>
              <a:gd name="T39" fmla="*/ 134938 h 139"/>
              <a:gd name="T40" fmla="*/ 228600 w 350"/>
              <a:gd name="T41" fmla="*/ 192088 h 139"/>
              <a:gd name="T42" fmla="*/ 104775 w 350"/>
              <a:gd name="T43" fmla="*/ 134938 h 139"/>
              <a:gd name="T44" fmla="*/ 238125 w 350"/>
              <a:gd name="T45" fmla="*/ 68263 h 139"/>
              <a:gd name="T46" fmla="*/ 228600 w 350"/>
              <a:gd name="T47" fmla="*/ 201613 h 139"/>
              <a:gd name="T48" fmla="*/ 85725 w 350"/>
              <a:gd name="T49" fmla="*/ 192088 h 139"/>
              <a:gd name="T50" fmla="*/ 66675 w 350"/>
              <a:gd name="T51" fmla="*/ 87313 h 139"/>
              <a:gd name="T52" fmla="*/ 219075 w 350"/>
              <a:gd name="T53" fmla="*/ 30163 h 139"/>
              <a:gd name="T54" fmla="*/ 276225 w 350"/>
              <a:gd name="T55" fmla="*/ 68263 h 139"/>
              <a:gd name="T56" fmla="*/ 295275 w 350"/>
              <a:gd name="T57" fmla="*/ 125413 h 139"/>
              <a:gd name="T58" fmla="*/ 85725 w 350"/>
              <a:gd name="T59" fmla="*/ 220663 h 139"/>
              <a:gd name="T60" fmla="*/ 0 w 350"/>
              <a:gd name="T61" fmla="*/ 144463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31" name="Freeform 95"/>
          <p:cNvSpPr>
            <a:spLocks/>
          </p:cNvSpPr>
          <p:nvPr/>
        </p:nvSpPr>
        <p:spPr bwMode="auto">
          <a:xfrm>
            <a:off x="4716463" y="4652963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867400" y="3860800"/>
            <a:ext cx="1298575" cy="1039813"/>
            <a:chOff x="2880" y="2225"/>
            <a:chExt cx="818" cy="655"/>
          </a:xfrm>
        </p:grpSpPr>
        <p:sp>
          <p:nvSpPr>
            <p:cNvPr id="35927" name="Freeform 97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8" name="Oval 98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9" name="Freeform 99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30" name="Text Box 100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37" name="Freeform 101"/>
          <p:cNvSpPr>
            <a:spLocks/>
          </p:cNvSpPr>
          <p:nvPr/>
        </p:nvSpPr>
        <p:spPr bwMode="auto">
          <a:xfrm>
            <a:off x="6732588" y="3865563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38" name="Freeform 102"/>
          <p:cNvSpPr>
            <a:spLocks/>
          </p:cNvSpPr>
          <p:nvPr/>
        </p:nvSpPr>
        <p:spPr bwMode="auto">
          <a:xfrm>
            <a:off x="4859338" y="37941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4716463" y="2930525"/>
            <a:ext cx="1298575" cy="1039813"/>
            <a:chOff x="2880" y="2225"/>
            <a:chExt cx="818" cy="655"/>
          </a:xfrm>
        </p:grpSpPr>
        <p:sp>
          <p:nvSpPr>
            <p:cNvPr id="35923" name="Freeform 10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4" name="Oval 10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5" name="Freeform 10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6" name="Text Box 10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5867400" y="2781300"/>
            <a:ext cx="1298575" cy="1039813"/>
            <a:chOff x="2880" y="2225"/>
            <a:chExt cx="818" cy="655"/>
          </a:xfrm>
        </p:grpSpPr>
        <p:sp>
          <p:nvSpPr>
            <p:cNvPr id="35919" name="Freeform 109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0" name="Oval 110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1" name="Freeform 111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22" name="Text Box 112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7451725" y="2852738"/>
            <a:ext cx="1298575" cy="1039812"/>
            <a:chOff x="2880" y="2225"/>
            <a:chExt cx="818" cy="655"/>
          </a:xfrm>
        </p:grpSpPr>
        <p:sp>
          <p:nvSpPr>
            <p:cNvPr id="35915" name="Freeform 11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6" name="Oval 11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7" name="Freeform 11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8" name="Text Box 11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54" name="AutoShape 118"/>
          <p:cNvSpPr>
            <a:spLocks noChangeArrowheads="1"/>
          </p:cNvSpPr>
          <p:nvPr/>
        </p:nvSpPr>
        <p:spPr bwMode="auto">
          <a:xfrm>
            <a:off x="4645025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55" name="AutoShape 119"/>
          <p:cNvSpPr>
            <a:spLocks noChangeArrowheads="1"/>
          </p:cNvSpPr>
          <p:nvPr/>
        </p:nvSpPr>
        <p:spPr bwMode="auto">
          <a:xfrm>
            <a:off x="5795963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56" name="AutoShape 120"/>
          <p:cNvSpPr>
            <a:spLocks noChangeArrowheads="1"/>
          </p:cNvSpPr>
          <p:nvPr/>
        </p:nvSpPr>
        <p:spPr bwMode="auto">
          <a:xfrm>
            <a:off x="6948488" y="38608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57" name="AutoShape 121"/>
          <p:cNvSpPr>
            <a:spLocks noChangeArrowheads="1"/>
          </p:cNvSpPr>
          <p:nvPr/>
        </p:nvSpPr>
        <p:spPr bwMode="auto">
          <a:xfrm>
            <a:off x="4572000" y="29257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8058" name="AutoShape 122"/>
          <p:cNvSpPr>
            <a:spLocks noChangeArrowheads="1"/>
          </p:cNvSpPr>
          <p:nvPr/>
        </p:nvSpPr>
        <p:spPr bwMode="auto">
          <a:xfrm>
            <a:off x="6877050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7380288" y="4289425"/>
            <a:ext cx="431800" cy="142875"/>
            <a:chOff x="4649" y="2614"/>
            <a:chExt cx="272" cy="90"/>
          </a:xfrm>
        </p:grpSpPr>
        <p:sp>
          <p:nvSpPr>
            <p:cNvPr id="35912" name="Oval 124"/>
            <p:cNvSpPr>
              <a:spLocks noChangeArrowheads="1"/>
            </p:cNvSpPr>
            <p:nvPr/>
          </p:nvSpPr>
          <p:spPr bwMode="auto">
            <a:xfrm>
              <a:off x="478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3" name="Oval 125"/>
            <p:cNvSpPr>
              <a:spLocks noChangeArrowheads="1"/>
            </p:cNvSpPr>
            <p:nvPr/>
          </p:nvSpPr>
          <p:spPr bwMode="auto">
            <a:xfrm>
              <a:off x="4649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4" name="Oval 126"/>
            <p:cNvSpPr>
              <a:spLocks noChangeArrowheads="1"/>
            </p:cNvSpPr>
            <p:nvPr/>
          </p:nvSpPr>
          <p:spPr bwMode="auto">
            <a:xfrm>
              <a:off x="487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27"/>
          <p:cNvGrpSpPr>
            <a:grpSpLocks/>
          </p:cNvGrpSpPr>
          <p:nvPr/>
        </p:nvGrpSpPr>
        <p:grpSpPr bwMode="auto">
          <a:xfrm rot="-719700">
            <a:off x="5940425" y="4005263"/>
            <a:ext cx="576263" cy="142875"/>
            <a:chOff x="3923" y="2614"/>
            <a:chExt cx="363" cy="90"/>
          </a:xfrm>
        </p:grpSpPr>
        <p:sp>
          <p:nvSpPr>
            <p:cNvPr id="35909" name="Oval 128"/>
            <p:cNvSpPr>
              <a:spLocks noChangeArrowheads="1"/>
            </p:cNvSpPr>
            <p:nvPr/>
          </p:nvSpPr>
          <p:spPr bwMode="auto">
            <a:xfrm>
              <a:off x="4059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0" name="Oval 129"/>
            <p:cNvSpPr>
              <a:spLocks noChangeArrowheads="1"/>
            </p:cNvSpPr>
            <p:nvPr/>
          </p:nvSpPr>
          <p:spPr bwMode="auto">
            <a:xfrm>
              <a:off x="3923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1" name="Oval 130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5114925" y="4214813"/>
            <a:ext cx="503238" cy="144462"/>
            <a:chOff x="3243" y="2568"/>
            <a:chExt cx="317" cy="91"/>
          </a:xfrm>
        </p:grpSpPr>
        <p:sp>
          <p:nvSpPr>
            <p:cNvPr id="35906" name="Oval 132"/>
            <p:cNvSpPr>
              <a:spLocks noChangeArrowheads="1"/>
            </p:cNvSpPr>
            <p:nvPr/>
          </p:nvSpPr>
          <p:spPr bwMode="auto">
            <a:xfrm>
              <a:off x="3243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07" name="Oval 133"/>
            <p:cNvSpPr>
              <a:spLocks noChangeArrowheads="1"/>
            </p:cNvSpPr>
            <p:nvPr/>
          </p:nvSpPr>
          <p:spPr bwMode="auto">
            <a:xfrm>
              <a:off x="3424" y="256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08" name="Oval 134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8071" name="AutoShape 135"/>
          <p:cNvSpPr>
            <a:spLocks noChangeArrowheads="1"/>
          </p:cNvSpPr>
          <p:nvPr/>
        </p:nvSpPr>
        <p:spPr bwMode="auto">
          <a:xfrm>
            <a:off x="5724525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8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8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8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17" grpId="0" autoUpdateAnimBg="0"/>
      <p:bldP spid="168019" grpId="0"/>
      <p:bldP spid="168028" grpId="0" animBg="1"/>
      <p:bldP spid="168028" grpId="1" animBg="1"/>
      <p:bldP spid="168029" grpId="0" animBg="1"/>
      <p:bldP spid="168030" grpId="0" animBg="1"/>
      <p:bldP spid="168030" grpId="1" animBg="1"/>
      <p:bldP spid="168031" grpId="0" animBg="1"/>
      <p:bldP spid="168037" grpId="0" animBg="1"/>
      <p:bldP spid="168038" grpId="0" animBg="1"/>
      <p:bldP spid="168054" grpId="0" animBg="1"/>
      <p:bldP spid="168055" grpId="0" animBg="1"/>
      <p:bldP spid="168056" grpId="0" animBg="1"/>
      <p:bldP spid="168057" grpId="0" animBg="1"/>
      <p:bldP spid="168058" grpId="0" animBg="1"/>
      <p:bldP spid="1680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6983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84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6981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82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8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-3852863" y="3716338"/>
            <a:ext cx="1298575" cy="1039812"/>
            <a:chOff x="2880" y="2225"/>
            <a:chExt cx="818" cy="655"/>
          </a:xfrm>
        </p:grpSpPr>
        <p:sp>
          <p:nvSpPr>
            <p:cNvPr id="36977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78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79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80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59338" y="3933825"/>
            <a:ext cx="1817687" cy="1087438"/>
            <a:chOff x="3985" y="2263"/>
            <a:chExt cx="1145" cy="685"/>
          </a:xfrm>
        </p:grpSpPr>
        <p:sp>
          <p:nvSpPr>
            <p:cNvPr id="36972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73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74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6975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76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6886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6970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71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6887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6945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6946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6968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69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47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6966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67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948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49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0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1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2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3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4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5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56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6957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6964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65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58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6962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63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959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6960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61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6888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89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0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1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2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3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4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5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6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7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8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99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900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901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902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903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904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2113" name="Text Box 81"/>
          <p:cNvSpPr txBox="1">
            <a:spLocks noChangeArrowheads="1"/>
          </p:cNvSpPr>
          <p:nvPr/>
        </p:nvSpPr>
        <p:spPr bwMode="auto">
          <a:xfrm>
            <a:off x="684213" y="5876925"/>
            <a:ext cx="760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itchFamily="66" charset="0"/>
              </a:rPr>
              <a:t>VWD</a:t>
            </a:r>
            <a:r>
              <a:rPr lang="en-GB" sz="3200" b="1" dirty="0">
                <a:solidFill>
                  <a:srgbClr val="000000"/>
                </a:solidFill>
                <a:latin typeface="Comic Sans MS" pitchFamily="66" charset="0"/>
              </a:rPr>
              <a:t>: failure of primary haemostasis</a:t>
            </a:r>
          </a:p>
        </p:txBody>
      </p:sp>
      <p:sp>
        <p:nvSpPr>
          <p:cNvPr id="36906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Collagen</a:t>
            </a:r>
          </a:p>
        </p:txBody>
      </p:sp>
      <p:sp>
        <p:nvSpPr>
          <p:cNvPr id="36907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00"/>
                </a:solidFill>
                <a:latin typeface="Comic Sans MS" pitchFamily="66" charset="0"/>
              </a:rPr>
              <a:t>Tissue Factor</a:t>
            </a:r>
          </a:p>
        </p:txBody>
      </p:sp>
      <p:grpSp>
        <p:nvGrpSpPr>
          <p:cNvPr id="36908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6942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43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944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6909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6940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41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910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  <a:latin typeface="Comic Sans MS" pitchFamily="66" charset="0"/>
              </a:rPr>
              <a:t>lumen</a:t>
            </a: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-2917825" y="3860800"/>
            <a:ext cx="1298575" cy="1039813"/>
            <a:chOff x="2880" y="2225"/>
            <a:chExt cx="818" cy="655"/>
          </a:xfrm>
        </p:grpSpPr>
        <p:sp>
          <p:nvSpPr>
            <p:cNvPr id="36936" name="Freeform 93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0 w 280"/>
                <a:gd name="T3" fmla="*/ 62 h 112"/>
                <a:gd name="T4" fmla="*/ 312 w 280"/>
                <a:gd name="T5" fmla="*/ 144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37" name="Oval 94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38" name="Freeform 95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39" name="Text Box 96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5580063" y="3789363"/>
            <a:ext cx="1143000" cy="227012"/>
            <a:chOff x="4752" y="1844"/>
            <a:chExt cx="720" cy="143"/>
          </a:xfrm>
        </p:grpSpPr>
        <p:grpSp>
          <p:nvGrpSpPr>
            <p:cNvPr id="36929" name="Group 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6932" name="Oval 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3" name="Line 1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4" name="Oval 1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35" name="Oval 1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930" name="Freeform 1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31" name="Freeform 1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3635375" y="2852738"/>
            <a:ext cx="1143000" cy="227012"/>
            <a:chOff x="4752" y="1844"/>
            <a:chExt cx="720" cy="143"/>
          </a:xfrm>
        </p:grpSpPr>
        <p:grpSp>
          <p:nvGrpSpPr>
            <p:cNvPr id="36922" name="Group 1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6925" name="Oval 1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6" name="Line 1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7" name="Oval 1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8" name="Oval 1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923" name="Freeform 1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24" name="Freeform 1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13"/>
          <p:cNvGrpSpPr>
            <a:grpSpLocks/>
          </p:cNvGrpSpPr>
          <p:nvPr/>
        </p:nvGrpSpPr>
        <p:grpSpPr bwMode="auto">
          <a:xfrm>
            <a:off x="7164388" y="3068638"/>
            <a:ext cx="1143000" cy="227012"/>
            <a:chOff x="4752" y="1844"/>
            <a:chExt cx="720" cy="143"/>
          </a:xfrm>
        </p:grpSpPr>
        <p:grpSp>
          <p:nvGrpSpPr>
            <p:cNvPr id="36915" name="Group 1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6918" name="Oval 1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19" name="Line 1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0" name="Oval 1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21" name="Oval 1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916" name="Freeform 1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917" name="Freeform 1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Bleeding in disorders of primary haemostasis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z="2400" smtClean="0"/>
              <a:t>Typical primary haemostasis bleeding:</a:t>
            </a:r>
          </a:p>
          <a:p>
            <a:pPr lvl="1" eaLnBrk="1" hangingPunct="1"/>
            <a:r>
              <a:rPr lang="en-GB" sz="2000" smtClean="0"/>
              <a:t>Immediate </a:t>
            </a:r>
          </a:p>
          <a:p>
            <a:pPr lvl="1" eaLnBrk="1" hangingPunct="1"/>
            <a:r>
              <a:rPr lang="en-GB" sz="2000" smtClean="0"/>
              <a:t>Prolonged bleeding from cuts</a:t>
            </a:r>
          </a:p>
          <a:p>
            <a:pPr lvl="1" eaLnBrk="1" hangingPunct="1"/>
            <a:r>
              <a:rPr lang="en-GB" sz="2000" smtClean="0"/>
              <a:t>Epistaxes</a:t>
            </a:r>
          </a:p>
          <a:p>
            <a:pPr lvl="1" eaLnBrk="1" hangingPunct="1"/>
            <a:r>
              <a:rPr lang="en-GB" sz="2000" smtClean="0"/>
              <a:t>Gum bleeding</a:t>
            </a:r>
          </a:p>
          <a:p>
            <a:pPr lvl="1" eaLnBrk="1" hangingPunct="1"/>
            <a:r>
              <a:rPr lang="en-GB" sz="2000" smtClean="0"/>
              <a:t>Menorrhagia </a:t>
            </a:r>
          </a:p>
          <a:p>
            <a:pPr lvl="1" eaLnBrk="1" hangingPunct="1"/>
            <a:r>
              <a:rPr lang="en-GB" sz="2000" smtClean="0"/>
              <a:t>Easy bruising</a:t>
            </a:r>
          </a:p>
          <a:p>
            <a:pPr lvl="1" eaLnBrk="1" hangingPunct="1"/>
            <a:r>
              <a:rPr lang="en-GB" sz="2000" smtClean="0"/>
              <a:t>Prolonged bleeding after trauma or surgery</a:t>
            </a:r>
          </a:p>
          <a:p>
            <a:pPr lvl="1" eaLnBrk="1" hangingPunct="1"/>
            <a:endParaRPr lang="en-GB" sz="2000" smtClean="0"/>
          </a:p>
          <a:p>
            <a:pPr eaLnBrk="1" hangingPunct="1"/>
            <a:r>
              <a:rPr lang="en-GB" sz="2400" smtClean="0"/>
              <a:t>Thrombocytopenia  – Petechiae</a:t>
            </a:r>
          </a:p>
          <a:p>
            <a:pPr eaLnBrk="1" hangingPunct="1"/>
            <a:r>
              <a:rPr lang="en-GB" sz="2400" smtClean="0"/>
              <a:t>Severe VWD – haemophilia-like bleeding</a:t>
            </a:r>
          </a:p>
          <a:p>
            <a:pPr lvl="1" eaLnBrk="1" hangingPunct="1"/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155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63" y="304800"/>
            <a:ext cx="65024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Purpura and petechiae </a:t>
            </a:r>
          </a:p>
        </p:txBody>
      </p:sp>
    </p:spTree>
    <p:extLst>
      <p:ext uri="{BB962C8B-B14F-4D97-AF65-F5344CB8AC3E}">
        <p14:creationId xmlns:p14="http://schemas.microsoft.com/office/powerpoint/2010/main" val="23127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Tests for disorders of primary haemostasis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272337" cy="410527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dirty="0" smtClean="0"/>
              <a:t>Platelet count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/>
              <a:t>Bleeding time (PFA100 in lab)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/>
              <a:t>Platelet aggregation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/>
              <a:t>Assays of von Willebrand Factor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/>
              <a:t>Clinical observation</a:t>
            </a:r>
          </a:p>
        </p:txBody>
      </p:sp>
    </p:spTree>
    <p:extLst>
      <p:ext uri="{BB962C8B-B14F-4D97-AF65-F5344CB8AC3E}">
        <p14:creationId xmlns:p14="http://schemas.microsoft.com/office/powerpoint/2010/main" val="18945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Platelets</a:t>
            </a:r>
          </a:p>
          <a:p>
            <a:pPr lvl="1" eaLnBrk="1" hangingPunct="1"/>
            <a:r>
              <a:rPr lang="en-GB" smtClean="0"/>
              <a:t>Low numbers: </a:t>
            </a:r>
            <a:r>
              <a:rPr lang="en-GB" smtClean="0">
                <a:solidFill>
                  <a:srgbClr val="CC0000"/>
                </a:solidFill>
              </a:rPr>
              <a:t>“thrombocytopenia”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Bone marrow failure eg: leukaemia, B12 deficiency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Accelerated clearance eg: immune (ITP), DIC.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00628" y="2928934"/>
            <a:ext cx="1857388" cy="369332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09825" y="587375"/>
            <a:ext cx="371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Learning Objectives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42938" y="1214438"/>
            <a:ext cx="7786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latin typeface="Times New Roman" pitchFamily="18" charset="0"/>
              </a:rPr>
              <a:t>The student should be able to: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Assess the significance of bleeding symptoms. </a:t>
            </a:r>
          </a:p>
          <a:p>
            <a:pPr eaLnBrk="0" hangingPunct="0"/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Describe with examples, the clinical features of  abnormal bleeding due to defects of primary haemostasis and coagulation disorders and explain why they are different.</a:t>
            </a:r>
          </a:p>
          <a:p>
            <a:pPr eaLnBrk="0" hangingPunct="0"/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Describe the uses and limitations of laboratory tests to assess haemostasis</a:t>
            </a:r>
          </a:p>
          <a:p>
            <a:pPr eaLnBrk="0" hangingPunct="0"/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Explain the inheritance of haemophilia and von Willebrand disease</a:t>
            </a:r>
          </a:p>
          <a:p>
            <a:pPr eaLnBrk="0" hangingPunct="0"/>
            <a:endParaRPr lang="en-US" sz="2000" b="1">
              <a:latin typeface="Times New Roman" pitchFamily="18" charset="0"/>
            </a:endParaRPr>
          </a:p>
          <a:p>
            <a:pPr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Describe the principles of management of disorders of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Haemostasis.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 rot="-1204002">
            <a:off x="2636838" y="3044825"/>
            <a:ext cx="1528762" cy="8810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4806193">
            <a:off x="2193925" y="34083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4639554">
            <a:off x="4052094" y="3091657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/>
              </a:rPr>
              <a:t>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1623733">
            <a:off x="1716088" y="2497138"/>
            <a:ext cx="677862" cy="201612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5075" y="32194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98725" y="29527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937000" y="29479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87800" y="2682875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730500" y="31321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sensitised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platelet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062288" y="33575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35388" y="31353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 rot="20395998">
            <a:off x="2629251" y="2967152"/>
            <a:ext cx="1528762" cy="99487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4806193">
            <a:off x="2193925" y="34083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4639554">
            <a:off x="4052094" y="3091657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/>
              </a:rPr>
              <a:t>Y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-9433422">
            <a:off x="6081713" y="2578100"/>
            <a:ext cx="2411412" cy="3954463"/>
          </a:xfrm>
          <a:prstGeom prst="moon">
            <a:avLst>
              <a:gd name="adj" fmla="val 5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 rot="19152144">
            <a:off x="5253852" y="3871577"/>
            <a:ext cx="1528762" cy="1150694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-4639554">
            <a:off x="6687344" y="4052094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/>
              </a:rPr>
              <a:t>Y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 rot="-3373264">
            <a:off x="6404769" y="4598194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/>
              </a:rPr>
              <a:t>Y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 rot="-2057292">
            <a:off x="6024563" y="4905375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/>
              </a:rPr>
              <a:t>Y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rot="1623733">
            <a:off x="1716088" y="2497138"/>
            <a:ext cx="677862" cy="201612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1623733">
            <a:off x="4537075" y="3848100"/>
            <a:ext cx="677863" cy="201613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505075" y="32194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498725" y="29527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421313" y="452120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862638" y="454183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937000" y="29479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987800" y="2682875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621463" y="36560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564313" y="39004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405563" y="41322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246813" y="43354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115050" y="44211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5300663" y="431323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 rot="3835378">
            <a:off x="5102225" y="48006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730500" y="31321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latin typeface="Times New Roman" pitchFamily="18" charset="0"/>
              </a:rPr>
              <a:t>sensitised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platelet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215206" y="1714488"/>
            <a:ext cx="1721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pitchFamily="18" charset="0"/>
              </a:rPr>
              <a:t>Macrophage</a:t>
            </a:r>
          </a:p>
          <a:p>
            <a:pPr eaLnBrk="0" hangingPunct="0"/>
            <a:r>
              <a:rPr lang="en-US" sz="2400" dirty="0" smtClean="0">
                <a:latin typeface="Times New Roman" pitchFamily="18" charset="0"/>
              </a:rPr>
              <a:t>(Spleen)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 rot="-2677899">
            <a:off x="6167438" y="512603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 rot="-2677899">
            <a:off x="6594475" y="47688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 rot="-7217687">
            <a:off x="6798469" y="2367756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 rot="-1284054">
            <a:off x="5392738" y="542131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 rot="-6414582">
            <a:off x="7031832" y="2991644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 rot="-3701526">
            <a:off x="6955632" y="4199731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3062288" y="33575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3735388" y="31353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pitchFamily="34" charset="0"/>
              </a:rPr>
              <a:t>Y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458788" y="5338763"/>
            <a:ext cx="31384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ITP is a very common cause 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of thrombocytopenia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5384800" y="4108450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latin typeface="Times New Roman" pitchFamily="18" charset="0"/>
              </a:rPr>
              <a:t>sensitised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platelet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3550" y="1776413"/>
            <a:ext cx="82724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Times New Roman" pitchFamily="18" charset="0"/>
              </a:rPr>
              <a:t>1. Failure of platelet production by megakaryocytes</a:t>
            </a:r>
          </a:p>
          <a:p>
            <a:pPr eaLnBrk="0" hangingPunct="0"/>
            <a:r>
              <a:rPr lang="en-US" sz="2800" b="1" dirty="0">
                <a:latin typeface="Times New Roman" pitchFamily="18" charset="0"/>
              </a:rPr>
              <a:t>	</a:t>
            </a:r>
          </a:p>
          <a:p>
            <a:pPr eaLnBrk="0" hangingPunct="0"/>
            <a:r>
              <a:rPr lang="en-US" sz="2800" b="1" dirty="0">
                <a:latin typeface="Times New Roman" pitchFamily="18" charset="0"/>
              </a:rPr>
              <a:t>2. Shortened half life of </a:t>
            </a:r>
            <a:r>
              <a:rPr lang="en-US" sz="2800" b="1" dirty="0" smtClean="0">
                <a:latin typeface="Times New Roman" pitchFamily="18" charset="0"/>
              </a:rPr>
              <a:t>platelets (</a:t>
            </a:r>
            <a:r>
              <a:rPr lang="en-US" sz="2800" b="1" dirty="0" err="1" smtClean="0">
                <a:latin typeface="Times New Roman" pitchFamily="18" charset="0"/>
              </a:rPr>
              <a:t>eg</a:t>
            </a:r>
            <a:r>
              <a:rPr lang="en-US" sz="2800" b="1" dirty="0" smtClean="0">
                <a:latin typeface="Times New Roman" pitchFamily="18" charset="0"/>
              </a:rPr>
              <a:t>: ITP)</a:t>
            </a:r>
            <a:endParaRPr lang="en-US" sz="2400" dirty="0">
              <a:latin typeface="Times New Roman" pitchFamily="18" charset="0"/>
            </a:endParaRPr>
          </a:p>
          <a:p>
            <a:pPr eaLnBrk="0" hangingPunct="0"/>
            <a:endParaRPr lang="en-US" sz="2800" b="1" dirty="0">
              <a:latin typeface="Times New Roman" pitchFamily="18" charset="0"/>
            </a:endParaRPr>
          </a:p>
          <a:p>
            <a:pPr eaLnBrk="0" hangingPunct="0"/>
            <a:r>
              <a:rPr lang="en-US" sz="2800" b="1" dirty="0">
                <a:latin typeface="Times New Roman" pitchFamily="18" charset="0"/>
              </a:rPr>
              <a:t>3. Increased pooling of platelets in an enlarged spleen</a:t>
            </a:r>
          </a:p>
          <a:p>
            <a:pPr eaLnBrk="0" hangingPunct="0"/>
            <a:r>
              <a:rPr lang="en-US" sz="2800" b="1" dirty="0">
                <a:latin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</a:rPr>
              <a:t>hypersplenism</a:t>
            </a:r>
            <a:r>
              <a:rPr lang="en-US" sz="2800" dirty="0">
                <a:latin typeface="Times New Roman" pitchFamily="18" charset="0"/>
              </a:rPr>
              <a:t>) + shortened half life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8335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Mechanisms </a:t>
            </a:r>
            <a:r>
              <a:rPr lang="en-US" sz="3200">
                <a:latin typeface="Times New Roman" pitchFamily="18" charset="0"/>
              </a:rPr>
              <a:t>(and causes)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of Thrombocytopenia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Platelets</a:t>
            </a:r>
          </a:p>
          <a:p>
            <a:pPr lvl="1" eaLnBrk="1" hangingPunct="1"/>
            <a:r>
              <a:rPr lang="en-GB" dirty="0" smtClean="0"/>
              <a:t>Low numbers: </a:t>
            </a:r>
            <a:r>
              <a:rPr lang="en-GB" dirty="0" smtClean="0">
                <a:solidFill>
                  <a:srgbClr val="CC0000"/>
                </a:solidFill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</a:rPr>
              <a:t>eg</a:t>
            </a:r>
            <a:r>
              <a:rPr lang="en-GB" dirty="0" smtClean="0">
                <a:solidFill>
                  <a:srgbClr val="CC0000"/>
                </a:solidFill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</a:rPr>
              <a:t>eg</a:t>
            </a:r>
            <a:r>
              <a:rPr lang="en-GB" dirty="0" smtClean="0">
                <a:solidFill>
                  <a:srgbClr val="CC0000"/>
                </a:solidFill>
              </a:rPr>
              <a:t>: immune (ITP), DIC.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Pooling and destruction in an enlarged spleen</a:t>
            </a:r>
          </a:p>
          <a:p>
            <a:pPr lvl="1" eaLnBrk="1" hangingPunct="1"/>
            <a:endParaRPr lang="en-GB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GB" dirty="0" smtClean="0"/>
              <a:t>Impaired function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Hereditary absence of glycoproteins or storage granules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222750" y="2663825"/>
            <a:ext cx="285750" cy="296863"/>
          </a:xfrm>
          <a:custGeom>
            <a:avLst/>
            <a:gdLst>
              <a:gd name="T0" fmla="*/ 120650 w 180"/>
              <a:gd name="T1" fmla="*/ 17463 h 187"/>
              <a:gd name="T2" fmla="*/ 0 w 180"/>
              <a:gd name="T3" fmla="*/ 163513 h 187"/>
              <a:gd name="T4" fmla="*/ 57150 w 180"/>
              <a:gd name="T5" fmla="*/ 271463 h 187"/>
              <a:gd name="T6" fmla="*/ 127000 w 180"/>
              <a:gd name="T7" fmla="*/ 290513 h 187"/>
              <a:gd name="T8" fmla="*/ 152400 w 180"/>
              <a:gd name="T9" fmla="*/ 296863 h 187"/>
              <a:gd name="T10" fmla="*/ 254000 w 180"/>
              <a:gd name="T11" fmla="*/ 252413 h 187"/>
              <a:gd name="T12" fmla="*/ 234950 w 180"/>
              <a:gd name="T13" fmla="*/ 36513 h 187"/>
              <a:gd name="T14" fmla="*/ 184150 w 180"/>
              <a:gd name="T15" fmla="*/ 4763 h 187"/>
              <a:gd name="T16" fmla="*/ 120650 w 180"/>
              <a:gd name="T17" fmla="*/ 17463 h 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0"/>
              <a:gd name="T28" fmla="*/ 0 h 187"/>
              <a:gd name="T29" fmla="*/ 180 w 180"/>
              <a:gd name="T30" fmla="*/ 187 h 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0" h="187">
                <a:moveTo>
                  <a:pt x="76" y="11"/>
                </a:moveTo>
                <a:cubicBezTo>
                  <a:pt x="38" y="24"/>
                  <a:pt x="12" y="67"/>
                  <a:pt x="0" y="103"/>
                </a:cubicBezTo>
                <a:cubicBezTo>
                  <a:pt x="3" y="135"/>
                  <a:pt x="0" y="159"/>
                  <a:pt x="36" y="171"/>
                </a:cubicBezTo>
                <a:cubicBezTo>
                  <a:pt x="58" y="178"/>
                  <a:pt x="44" y="174"/>
                  <a:pt x="80" y="183"/>
                </a:cubicBezTo>
                <a:cubicBezTo>
                  <a:pt x="85" y="184"/>
                  <a:pt x="96" y="187"/>
                  <a:pt x="96" y="187"/>
                </a:cubicBezTo>
                <a:cubicBezTo>
                  <a:pt x="144" y="181"/>
                  <a:pt x="127" y="181"/>
                  <a:pt x="160" y="159"/>
                </a:cubicBezTo>
                <a:cubicBezTo>
                  <a:pt x="180" y="128"/>
                  <a:pt x="166" y="60"/>
                  <a:pt x="148" y="23"/>
                </a:cubicBezTo>
                <a:cubicBezTo>
                  <a:pt x="142" y="12"/>
                  <a:pt x="116" y="3"/>
                  <a:pt x="116" y="3"/>
                </a:cubicBezTo>
                <a:cubicBezTo>
                  <a:pt x="65" y="7"/>
                  <a:pt x="54" y="0"/>
                  <a:pt x="76" y="1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3581400" y="1741488"/>
            <a:ext cx="3124200" cy="2971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3733800" y="3265488"/>
            <a:ext cx="457200" cy="965200"/>
          </a:xfrm>
          <a:custGeom>
            <a:avLst/>
            <a:gdLst>
              <a:gd name="T0" fmla="*/ 23812 w 288"/>
              <a:gd name="T1" fmla="*/ 0 h 608"/>
              <a:gd name="T2" fmla="*/ 111125 w 288"/>
              <a:gd name="T3" fmla="*/ 407988 h 608"/>
              <a:gd name="T4" fmla="*/ 209550 w 288"/>
              <a:gd name="T5" fmla="*/ 630237 h 608"/>
              <a:gd name="T6" fmla="*/ 258762 w 288"/>
              <a:gd name="T7" fmla="*/ 742950 h 608"/>
              <a:gd name="T8" fmla="*/ 307975 w 288"/>
              <a:gd name="T9" fmla="*/ 815975 h 608"/>
              <a:gd name="T10" fmla="*/ 320675 w 288"/>
              <a:gd name="T11" fmla="*/ 854075 h 608"/>
              <a:gd name="T12" fmla="*/ 395287 w 288"/>
              <a:gd name="T13" fmla="*/ 903288 h 608"/>
              <a:gd name="T14" fmla="*/ 457200 w 288"/>
              <a:gd name="T15" fmla="*/ 965200 h 6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608"/>
              <a:gd name="T26" fmla="*/ 288 w 288"/>
              <a:gd name="T27" fmla="*/ 608 h 6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608">
                <a:moveTo>
                  <a:pt x="15" y="0"/>
                </a:moveTo>
                <a:cubicBezTo>
                  <a:pt x="22" y="146"/>
                  <a:pt x="0" y="167"/>
                  <a:pt x="70" y="257"/>
                </a:cubicBezTo>
                <a:cubicBezTo>
                  <a:pt x="86" y="304"/>
                  <a:pt x="104" y="356"/>
                  <a:pt x="132" y="397"/>
                </a:cubicBezTo>
                <a:cubicBezTo>
                  <a:pt x="140" y="420"/>
                  <a:pt x="151" y="447"/>
                  <a:pt x="163" y="468"/>
                </a:cubicBezTo>
                <a:cubicBezTo>
                  <a:pt x="172" y="484"/>
                  <a:pt x="188" y="496"/>
                  <a:pt x="194" y="514"/>
                </a:cubicBezTo>
                <a:cubicBezTo>
                  <a:pt x="197" y="522"/>
                  <a:pt x="197" y="531"/>
                  <a:pt x="202" y="538"/>
                </a:cubicBezTo>
                <a:cubicBezTo>
                  <a:pt x="214" y="553"/>
                  <a:pt x="235" y="557"/>
                  <a:pt x="249" y="569"/>
                </a:cubicBezTo>
                <a:cubicBezTo>
                  <a:pt x="249" y="569"/>
                  <a:pt x="284" y="604"/>
                  <a:pt x="288" y="60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4572000" y="1893888"/>
            <a:ext cx="1335088" cy="203200"/>
          </a:xfrm>
          <a:custGeom>
            <a:avLst/>
            <a:gdLst>
              <a:gd name="T0" fmla="*/ 0 w 841"/>
              <a:gd name="T1" fmla="*/ 166687 h 128"/>
              <a:gd name="T2" fmla="*/ 122238 w 841"/>
              <a:gd name="T3" fmla="*/ 141287 h 128"/>
              <a:gd name="T4" fmla="*/ 196850 w 841"/>
              <a:gd name="T5" fmla="*/ 66675 h 128"/>
              <a:gd name="T6" fmla="*/ 333375 w 841"/>
              <a:gd name="T7" fmla="*/ 55562 h 128"/>
              <a:gd name="T8" fmla="*/ 382588 w 841"/>
              <a:gd name="T9" fmla="*/ 30162 h 128"/>
              <a:gd name="T10" fmla="*/ 457200 w 841"/>
              <a:gd name="T11" fmla="*/ 4762 h 128"/>
              <a:gd name="T12" fmla="*/ 1063625 w 841"/>
              <a:gd name="T13" fmla="*/ 66675 h 128"/>
              <a:gd name="T14" fmla="*/ 1249363 w 841"/>
              <a:gd name="T15" fmla="*/ 128587 h 128"/>
              <a:gd name="T16" fmla="*/ 1335088 w 841"/>
              <a:gd name="T17" fmla="*/ 203200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 rot="9793488">
            <a:off x="4873625" y="4408488"/>
            <a:ext cx="1335088" cy="152400"/>
          </a:xfrm>
          <a:custGeom>
            <a:avLst/>
            <a:gdLst>
              <a:gd name="T0" fmla="*/ 0 w 841"/>
              <a:gd name="T1" fmla="*/ 125016 h 128"/>
              <a:gd name="T2" fmla="*/ 122238 w 841"/>
              <a:gd name="T3" fmla="*/ 105966 h 128"/>
              <a:gd name="T4" fmla="*/ 196850 w 841"/>
              <a:gd name="T5" fmla="*/ 50006 h 128"/>
              <a:gd name="T6" fmla="*/ 333375 w 841"/>
              <a:gd name="T7" fmla="*/ 41672 h 128"/>
              <a:gd name="T8" fmla="*/ 382588 w 841"/>
              <a:gd name="T9" fmla="*/ 22622 h 128"/>
              <a:gd name="T10" fmla="*/ 457200 w 841"/>
              <a:gd name="T11" fmla="*/ 3572 h 128"/>
              <a:gd name="T12" fmla="*/ 1063625 w 841"/>
              <a:gd name="T13" fmla="*/ 50006 h 128"/>
              <a:gd name="T14" fmla="*/ 1249363 w 841"/>
              <a:gd name="T15" fmla="*/ 96441 h 128"/>
              <a:gd name="T16" fmla="*/ 1335088 w 841"/>
              <a:gd name="T17" fmla="*/ 152400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 rot="-10252089">
            <a:off x="4195763" y="4332288"/>
            <a:ext cx="1335087" cy="203200"/>
          </a:xfrm>
          <a:custGeom>
            <a:avLst/>
            <a:gdLst>
              <a:gd name="T0" fmla="*/ 0 w 841"/>
              <a:gd name="T1" fmla="*/ 166687 h 128"/>
              <a:gd name="T2" fmla="*/ 122237 w 841"/>
              <a:gd name="T3" fmla="*/ 141287 h 128"/>
              <a:gd name="T4" fmla="*/ 196850 w 841"/>
              <a:gd name="T5" fmla="*/ 66675 h 128"/>
              <a:gd name="T6" fmla="*/ 333375 w 841"/>
              <a:gd name="T7" fmla="*/ 55562 h 128"/>
              <a:gd name="T8" fmla="*/ 382587 w 841"/>
              <a:gd name="T9" fmla="*/ 30162 h 128"/>
              <a:gd name="T10" fmla="*/ 457200 w 841"/>
              <a:gd name="T11" fmla="*/ 4762 h 128"/>
              <a:gd name="T12" fmla="*/ 1063625 w 841"/>
              <a:gd name="T13" fmla="*/ 66675 h 128"/>
              <a:gd name="T14" fmla="*/ 1249362 w 841"/>
              <a:gd name="T15" fmla="*/ 128587 h 128"/>
              <a:gd name="T16" fmla="*/ 1335087 w 841"/>
              <a:gd name="T17" fmla="*/ 203200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 rot="3898977">
            <a:off x="5661026" y="2709862"/>
            <a:ext cx="1325562" cy="150813"/>
          </a:xfrm>
          <a:custGeom>
            <a:avLst/>
            <a:gdLst>
              <a:gd name="T0" fmla="*/ 0 w 841"/>
              <a:gd name="T1" fmla="*/ 123714 h 128"/>
              <a:gd name="T2" fmla="*/ 121365 w 841"/>
              <a:gd name="T3" fmla="*/ 104862 h 128"/>
              <a:gd name="T4" fmla="*/ 195446 w 841"/>
              <a:gd name="T5" fmla="*/ 49486 h 128"/>
              <a:gd name="T6" fmla="*/ 330996 w 841"/>
              <a:gd name="T7" fmla="*/ 41238 h 128"/>
              <a:gd name="T8" fmla="*/ 379858 w 841"/>
              <a:gd name="T9" fmla="*/ 22386 h 128"/>
              <a:gd name="T10" fmla="*/ 453938 w 841"/>
              <a:gd name="T11" fmla="*/ 3535 h 128"/>
              <a:gd name="T12" fmla="*/ 1056036 w 841"/>
              <a:gd name="T13" fmla="*/ 49486 h 128"/>
              <a:gd name="T14" fmla="*/ 1240449 w 841"/>
              <a:gd name="T15" fmla="*/ 95436 h 128"/>
              <a:gd name="T16" fmla="*/ 1325562 w 841"/>
              <a:gd name="T17" fmla="*/ 150813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 rot="2507387">
            <a:off x="5334000" y="2122488"/>
            <a:ext cx="1335088" cy="203200"/>
          </a:xfrm>
          <a:custGeom>
            <a:avLst/>
            <a:gdLst>
              <a:gd name="T0" fmla="*/ 0 w 841"/>
              <a:gd name="T1" fmla="*/ 166687 h 128"/>
              <a:gd name="T2" fmla="*/ 122238 w 841"/>
              <a:gd name="T3" fmla="*/ 141287 h 128"/>
              <a:gd name="T4" fmla="*/ 196850 w 841"/>
              <a:gd name="T5" fmla="*/ 66675 h 128"/>
              <a:gd name="T6" fmla="*/ 333375 w 841"/>
              <a:gd name="T7" fmla="*/ 55562 h 128"/>
              <a:gd name="T8" fmla="*/ 382588 w 841"/>
              <a:gd name="T9" fmla="*/ 30162 h 128"/>
              <a:gd name="T10" fmla="*/ 457200 w 841"/>
              <a:gd name="T11" fmla="*/ 4762 h 128"/>
              <a:gd name="T12" fmla="*/ 1063625 w 841"/>
              <a:gd name="T13" fmla="*/ 66675 h 128"/>
              <a:gd name="T14" fmla="*/ 1249363 w 841"/>
              <a:gd name="T15" fmla="*/ 128587 h 128"/>
              <a:gd name="T16" fmla="*/ 1335088 w 841"/>
              <a:gd name="T17" fmla="*/ 203200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5867400" y="4027488"/>
            <a:ext cx="322263" cy="296862"/>
          </a:xfrm>
          <a:custGeom>
            <a:avLst/>
            <a:gdLst>
              <a:gd name="T0" fmla="*/ 0 w 203"/>
              <a:gd name="T1" fmla="*/ 296862 h 187"/>
              <a:gd name="T2" fmla="*/ 112713 w 203"/>
              <a:gd name="T3" fmla="*/ 260350 h 187"/>
              <a:gd name="T4" fmla="*/ 149225 w 203"/>
              <a:gd name="T5" fmla="*/ 222250 h 187"/>
              <a:gd name="T6" fmla="*/ 161925 w 203"/>
              <a:gd name="T7" fmla="*/ 185737 h 187"/>
              <a:gd name="T8" fmla="*/ 247650 w 203"/>
              <a:gd name="T9" fmla="*/ 136525 h 187"/>
              <a:gd name="T10" fmla="*/ 309563 w 203"/>
              <a:gd name="T11" fmla="*/ 36512 h 187"/>
              <a:gd name="T12" fmla="*/ 322263 w 203"/>
              <a:gd name="T13" fmla="*/ 0 h 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187"/>
              <a:gd name="T23" fmla="*/ 203 w 203"/>
              <a:gd name="T24" fmla="*/ 187 h 1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187">
                <a:moveTo>
                  <a:pt x="0" y="187"/>
                </a:moveTo>
                <a:cubicBezTo>
                  <a:pt x="55" y="168"/>
                  <a:pt x="31" y="176"/>
                  <a:pt x="71" y="164"/>
                </a:cubicBezTo>
                <a:cubicBezTo>
                  <a:pt x="79" y="156"/>
                  <a:pt x="88" y="149"/>
                  <a:pt x="94" y="140"/>
                </a:cubicBezTo>
                <a:cubicBezTo>
                  <a:pt x="98" y="133"/>
                  <a:pt x="97" y="123"/>
                  <a:pt x="102" y="117"/>
                </a:cubicBezTo>
                <a:cubicBezTo>
                  <a:pt x="111" y="106"/>
                  <a:pt x="146" y="91"/>
                  <a:pt x="156" y="86"/>
                </a:cubicBezTo>
                <a:cubicBezTo>
                  <a:pt x="175" y="30"/>
                  <a:pt x="158" y="48"/>
                  <a:pt x="195" y="23"/>
                </a:cubicBezTo>
                <a:cubicBezTo>
                  <a:pt x="198" y="15"/>
                  <a:pt x="203" y="0"/>
                  <a:pt x="203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4267200" y="1893888"/>
            <a:ext cx="458788" cy="260350"/>
          </a:xfrm>
          <a:custGeom>
            <a:avLst/>
            <a:gdLst>
              <a:gd name="T0" fmla="*/ 0 w 289"/>
              <a:gd name="T1" fmla="*/ 260350 h 164"/>
              <a:gd name="T2" fmla="*/ 74613 w 289"/>
              <a:gd name="T3" fmla="*/ 223838 h 164"/>
              <a:gd name="T4" fmla="*/ 123825 w 289"/>
              <a:gd name="T5" fmla="*/ 149225 h 164"/>
              <a:gd name="T6" fmla="*/ 458788 w 289"/>
              <a:gd name="T7" fmla="*/ 0 h 164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164"/>
              <a:gd name="T14" fmla="*/ 289 w 289"/>
              <a:gd name="T15" fmla="*/ 164 h 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164">
                <a:moveTo>
                  <a:pt x="0" y="164"/>
                </a:moveTo>
                <a:cubicBezTo>
                  <a:pt x="16" y="159"/>
                  <a:pt x="35" y="155"/>
                  <a:pt x="47" y="141"/>
                </a:cubicBezTo>
                <a:cubicBezTo>
                  <a:pt x="59" y="127"/>
                  <a:pt x="60" y="99"/>
                  <a:pt x="78" y="94"/>
                </a:cubicBezTo>
                <a:cubicBezTo>
                  <a:pt x="154" y="74"/>
                  <a:pt x="220" y="35"/>
                  <a:pt x="289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581400" y="2960688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3586163" y="2887663"/>
            <a:ext cx="441325" cy="252412"/>
          </a:xfrm>
          <a:custGeom>
            <a:avLst/>
            <a:gdLst>
              <a:gd name="T0" fmla="*/ 12700 w 278"/>
              <a:gd name="T1" fmla="*/ 66675 h 159"/>
              <a:gd name="T2" fmla="*/ 146050 w 278"/>
              <a:gd name="T3" fmla="*/ 53975 h 159"/>
              <a:gd name="T4" fmla="*/ 266700 w 278"/>
              <a:gd name="T5" fmla="*/ 22225 h 159"/>
              <a:gd name="T6" fmla="*/ 393700 w 278"/>
              <a:gd name="T7" fmla="*/ 15875 h 159"/>
              <a:gd name="T8" fmla="*/ 368300 w 278"/>
              <a:gd name="T9" fmla="*/ 238125 h 159"/>
              <a:gd name="T10" fmla="*/ 317500 w 278"/>
              <a:gd name="T11" fmla="*/ 250825 h 159"/>
              <a:gd name="T12" fmla="*/ 222250 w 278"/>
              <a:gd name="T13" fmla="*/ 244475 h 159"/>
              <a:gd name="T14" fmla="*/ 184150 w 278"/>
              <a:gd name="T15" fmla="*/ 212725 h 159"/>
              <a:gd name="T16" fmla="*/ 95250 w 278"/>
              <a:gd name="T17" fmla="*/ 180975 h 159"/>
              <a:gd name="T18" fmla="*/ 0 w 278"/>
              <a:gd name="T19" fmla="*/ 219075 h 1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8"/>
              <a:gd name="T31" fmla="*/ 0 h 159"/>
              <a:gd name="T32" fmla="*/ 278 w 278"/>
              <a:gd name="T33" fmla="*/ 159 h 1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8" h="159">
                <a:moveTo>
                  <a:pt x="8" y="42"/>
                </a:moveTo>
                <a:cubicBezTo>
                  <a:pt x="36" y="39"/>
                  <a:pt x="65" y="43"/>
                  <a:pt x="92" y="34"/>
                </a:cubicBezTo>
                <a:cubicBezTo>
                  <a:pt x="119" y="25"/>
                  <a:pt x="138" y="18"/>
                  <a:pt x="168" y="14"/>
                </a:cubicBezTo>
                <a:cubicBezTo>
                  <a:pt x="210" y="0"/>
                  <a:pt x="184" y="5"/>
                  <a:pt x="248" y="10"/>
                </a:cubicBezTo>
                <a:cubicBezTo>
                  <a:pt x="278" y="55"/>
                  <a:pt x="259" y="110"/>
                  <a:pt x="232" y="150"/>
                </a:cubicBezTo>
                <a:cubicBezTo>
                  <a:pt x="226" y="159"/>
                  <a:pt x="210" y="155"/>
                  <a:pt x="200" y="158"/>
                </a:cubicBezTo>
                <a:cubicBezTo>
                  <a:pt x="180" y="157"/>
                  <a:pt x="159" y="159"/>
                  <a:pt x="140" y="154"/>
                </a:cubicBezTo>
                <a:cubicBezTo>
                  <a:pt x="130" y="151"/>
                  <a:pt x="126" y="137"/>
                  <a:pt x="116" y="134"/>
                </a:cubicBezTo>
                <a:cubicBezTo>
                  <a:pt x="101" y="112"/>
                  <a:pt x="88" y="117"/>
                  <a:pt x="60" y="114"/>
                </a:cubicBezTo>
                <a:cubicBezTo>
                  <a:pt x="41" y="116"/>
                  <a:pt x="0" y="108"/>
                  <a:pt x="0" y="13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481763" y="3722688"/>
            <a:ext cx="203200" cy="28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 rot="-6496542">
            <a:off x="4416425" y="2290763"/>
            <a:ext cx="177800" cy="209550"/>
          </a:xfrm>
          <a:custGeom>
            <a:avLst/>
            <a:gdLst>
              <a:gd name="T0" fmla="*/ 75113 w 187"/>
              <a:gd name="T1" fmla="*/ 8731 h 216"/>
              <a:gd name="T2" fmla="*/ 52294 w 187"/>
              <a:gd name="T3" fmla="*/ 20373 h 216"/>
              <a:gd name="T4" fmla="*/ 10459 w 187"/>
              <a:gd name="T5" fmla="*/ 105745 h 216"/>
              <a:gd name="T6" fmla="*/ 101736 w 187"/>
              <a:gd name="T7" fmla="*/ 194998 h 216"/>
              <a:gd name="T8" fmla="*/ 147374 w 187"/>
              <a:gd name="T9" fmla="*/ 191117 h 216"/>
              <a:gd name="T10" fmla="*/ 177800 w 187"/>
              <a:gd name="T11" fmla="*/ 125148 h 216"/>
              <a:gd name="T12" fmla="*/ 151178 w 187"/>
              <a:gd name="T13" fmla="*/ 47537 h 216"/>
              <a:gd name="T14" fmla="*/ 135965 w 187"/>
              <a:gd name="T15" fmla="*/ 8731 h 216"/>
              <a:gd name="T16" fmla="*/ 113145 w 187"/>
              <a:gd name="T17" fmla="*/ 970 h 216"/>
              <a:gd name="T18" fmla="*/ 75113 w 187"/>
              <a:gd name="T19" fmla="*/ 8731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 rot="-9416277">
            <a:off x="5305425" y="2241550"/>
            <a:ext cx="160338" cy="190500"/>
          </a:xfrm>
          <a:custGeom>
            <a:avLst/>
            <a:gdLst>
              <a:gd name="T0" fmla="*/ 67736 w 187"/>
              <a:gd name="T1" fmla="*/ 7938 h 216"/>
              <a:gd name="T2" fmla="*/ 47158 w 187"/>
              <a:gd name="T3" fmla="*/ 18521 h 216"/>
              <a:gd name="T4" fmla="*/ 9432 w 187"/>
              <a:gd name="T5" fmla="*/ 96132 h 216"/>
              <a:gd name="T6" fmla="*/ 91744 w 187"/>
              <a:gd name="T7" fmla="*/ 177271 h 216"/>
              <a:gd name="T8" fmla="*/ 132900 w 187"/>
              <a:gd name="T9" fmla="*/ 173743 h 216"/>
              <a:gd name="T10" fmla="*/ 160338 w 187"/>
              <a:gd name="T11" fmla="*/ 113771 h 216"/>
              <a:gd name="T12" fmla="*/ 136330 w 187"/>
              <a:gd name="T13" fmla="*/ 43215 h 216"/>
              <a:gd name="T14" fmla="*/ 122611 w 187"/>
              <a:gd name="T15" fmla="*/ 7938 h 216"/>
              <a:gd name="T16" fmla="*/ 102033 w 187"/>
              <a:gd name="T17" fmla="*/ 882 h 216"/>
              <a:gd name="T18" fmla="*/ 67736 w 187"/>
              <a:gd name="T19" fmla="*/ 7938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 rot="2567637">
            <a:off x="4100513" y="3409950"/>
            <a:ext cx="296862" cy="288925"/>
          </a:xfrm>
          <a:custGeom>
            <a:avLst/>
            <a:gdLst>
              <a:gd name="T0" fmla="*/ 125412 w 187"/>
              <a:gd name="T1" fmla="*/ 12039 h 216"/>
              <a:gd name="T2" fmla="*/ 87312 w 187"/>
              <a:gd name="T3" fmla="*/ 28090 h 216"/>
              <a:gd name="T4" fmla="*/ 17462 w 187"/>
              <a:gd name="T5" fmla="*/ 145800 h 216"/>
              <a:gd name="T6" fmla="*/ 169862 w 187"/>
              <a:gd name="T7" fmla="*/ 268861 h 216"/>
              <a:gd name="T8" fmla="*/ 246062 w 187"/>
              <a:gd name="T9" fmla="*/ 263510 h 216"/>
              <a:gd name="T10" fmla="*/ 296862 w 187"/>
              <a:gd name="T11" fmla="*/ 172552 h 216"/>
              <a:gd name="T12" fmla="*/ 252412 w 187"/>
              <a:gd name="T13" fmla="*/ 65543 h 216"/>
              <a:gd name="T14" fmla="*/ 227012 w 187"/>
              <a:gd name="T15" fmla="*/ 12039 h 216"/>
              <a:gd name="T16" fmla="*/ 188912 w 187"/>
              <a:gd name="T17" fmla="*/ 1338 h 216"/>
              <a:gd name="T18" fmla="*/ 125412 w 187"/>
              <a:gd name="T19" fmla="*/ 1203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 rot="-8107849">
            <a:off x="5795963" y="2503488"/>
            <a:ext cx="268287" cy="228600"/>
          </a:xfrm>
          <a:custGeom>
            <a:avLst/>
            <a:gdLst>
              <a:gd name="T0" fmla="*/ 113341 w 187"/>
              <a:gd name="T1" fmla="*/ 9525 h 216"/>
              <a:gd name="T2" fmla="*/ 78908 w 187"/>
              <a:gd name="T3" fmla="*/ 22225 h 216"/>
              <a:gd name="T4" fmla="*/ 15782 w 187"/>
              <a:gd name="T5" fmla="*/ 115358 h 216"/>
              <a:gd name="T6" fmla="*/ 153512 w 187"/>
              <a:gd name="T7" fmla="*/ 212725 h 216"/>
              <a:gd name="T8" fmla="*/ 222377 w 187"/>
              <a:gd name="T9" fmla="*/ 208492 h 216"/>
              <a:gd name="T10" fmla="*/ 268287 w 187"/>
              <a:gd name="T11" fmla="*/ 136525 h 216"/>
              <a:gd name="T12" fmla="*/ 228116 w 187"/>
              <a:gd name="T13" fmla="*/ 51858 h 216"/>
              <a:gd name="T14" fmla="*/ 205161 w 187"/>
              <a:gd name="T15" fmla="*/ 9525 h 216"/>
              <a:gd name="T16" fmla="*/ 170728 w 187"/>
              <a:gd name="T17" fmla="*/ 1058 h 216"/>
              <a:gd name="T18" fmla="*/ 113341 w 187"/>
              <a:gd name="T19" fmla="*/ 9525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 rot="1264595">
            <a:off x="4884738" y="2809875"/>
            <a:ext cx="212725" cy="342900"/>
          </a:xfrm>
          <a:custGeom>
            <a:avLst/>
            <a:gdLst>
              <a:gd name="T0" fmla="*/ 89868 w 187"/>
              <a:gd name="T1" fmla="*/ 14288 h 216"/>
              <a:gd name="T2" fmla="*/ 62566 w 187"/>
              <a:gd name="T3" fmla="*/ 33338 h 216"/>
              <a:gd name="T4" fmla="*/ 12513 w 187"/>
              <a:gd name="T5" fmla="*/ 173037 h 216"/>
              <a:gd name="T6" fmla="*/ 121720 w 187"/>
              <a:gd name="T7" fmla="*/ 319088 h 216"/>
              <a:gd name="T8" fmla="*/ 176323 w 187"/>
              <a:gd name="T9" fmla="*/ 312738 h 216"/>
              <a:gd name="T10" fmla="*/ 212725 w 187"/>
              <a:gd name="T11" fmla="*/ 204788 h 216"/>
              <a:gd name="T12" fmla="*/ 180873 w 187"/>
              <a:gd name="T13" fmla="*/ 77788 h 216"/>
              <a:gd name="T14" fmla="*/ 162672 w 187"/>
              <a:gd name="T15" fmla="*/ 14288 h 216"/>
              <a:gd name="T16" fmla="*/ 135370 w 187"/>
              <a:gd name="T17" fmla="*/ 1588 h 216"/>
              <a:gd name="T18" fmla="*/ 89868 w 187"/>
              <a:gd name="T19" fmla="*/ 14288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 rot="3028692">
            <a:off x="4660900" y="3751263"/>
            <a:ext cx="204788" cy="303212"/>
          </a:xfrm>
          <a:custGeom>
            <a:avLst/>
            <a:gdLst>
              <a:gd name="T0" fmla="*/ 86515 w 187"/>
              <a:gd name="T1" fmla="*/ 12634 h 216"/>
              <a:gd name="T2" fmla="*/ 60232 w 187"/>
              <a:gd name="T3" fmla="*/ 29479 h 216"/>
              <a:gd name="T4" fmla="*/ 12046 w 187"/>
              <a:gd name="T5" fmla="*/ 153010 h 216"/>
              <a:gd name="T6" fmla="*/ 117178 w 187"/>
              <a:gd name="T7" fmla="*/ 282156 h 216"/>
              <a:gd name="T8" fmla="*/ 169744 w 187"/>
              <a:gd name="T9" fmla="*/ 276541 h 216"/>
              <a:gd name="T10" fmla="*/ 204788 w 187"/>
              <a:gd name="T11" fmla="*/ 181085 h 216"/>
              <a:gd name="T12" fmla="*/ 174125 w 187"/>
              <a:gd name="T13" fmla="*/ 68784 h 216"/>
              <a:gd name="T14" fmla="*/ 156603 w 187"/>
              <a:gd name="T15" fmla="*/ 12634 h 216"/>
              <a:gd name="T16" fmla="*/ 130320 w 187"/>
              <a:gd name="T17" fmla="*/ 1404 h 216"/>
              <a:gd name="T18" fmla="*/ 86515 w 187"/>
              <a:gd name="T19" fmla="*/ 12634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 rot="3028692">
            <a:off x="5643563" y="4027488"/>
            <a:ext cx="228600" cy="228600"/>
          </a:xfrm>
          <a:custGeom>
            <a:avLst/>
            <a:gdLst>
              <a:gd name="T0" fmla="*/ 96574 w 187"/>
              <a:gd name="T1" fmla="*/ 9525 h 216"/>
              <a:gd name="T2" fmla="*/ 67235 w 187"/>
              <a:gd name="T3" fmla="*/ 22225 h 216"/>
              <a:gd name="T4" fmla="*/ 13447 w 187"/>
              <a:gd name="T5" fmla="*/ 115358 h 216"/>
              <a:gd name="T6" fmla="*/ 130803 w 187"/>
              <a:gd name="T7" fmla="*/ 212725 h 216"/>
              <a:gd name="T8" fmla="*/ 189481 w 187"/>
              <a:gd name="T9" fmla="*/ 208492 h 216"/>
              <a:gd name="T10" fmla="*/ 228600 w 187"/>
              <a:gd name="T11" fmla="*/ 136525 h 216"/>
              <a:gd name="T12" fmla="*/ 194371 w 187"/>
              <a:gd name="T13" fmla="*/ 51858 h 216"/>
              <a:gd name="T14" fmla="*/ 174812 w 187"/>
              <a:gd name="T15" fmla="*/ 9525 h 216"/>
              <a:gd name="T16" fmla="*/ 145473 w 187"/>
              <a:gd name="T17" fmla="*/ 1058 h 216"/>
              <a:gd name="T18" fmla="*/ 96574 w 187"/>
              <a:gd name="T19" fmla="*/ 9525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Freeform 22"/>
          <p:cNvSpPr>
            <a:spLocks/>
          </p:cNvSpPr>
          <p:nvPr/>
        </p:nvSpPr>
        <p:spPr bwMode="auto">
          <a:xfrm>
            <a:off x="6072188" y="3471863"/>
            <a:ext cx="555625" cy="536575"/>
          </a:xfrm>
          <a:custGeom>
            <a:avLst/>
            <a:gdLst>
              <a:gd name="T0" fmla="*/ 555625 w 350"/>
              <a:gd name="T1" fmla="*/ 244475 h 338"/>
              <a:gd name="T2" fmla="*/ 415925 w 350"/>
              <a:gd name="T3" fmla="*/ 187325 h 338"/>
              <a:gd name="T4" fmla="*/ 346075 w 350"/>
              <a:gd name="T5" fmla="*/ 136525 h 338"/>
              <a:gd name="T6" fmla="*/ 295275 w 350"/>
              <a:gd name="T7" fmla="*/ 85725 h 338"/>
              <a:gd name="T8" fmla="*/ 282575 w 350"/>
              <a:gd name="T9" fmla="*/ 28575 h 338"/>
              <a:gd name="T10" fmla="*/ 193675 w 350"/>
              <a:gd name="T11" fmla="*/ 3175 h 338"/>
              <a:gd name="T12" fmla="*/ 111125 w 350"/>
              <a:gd name="T13" fmla="*/ 28575 h 338"/>
              <a:gd name="T14" fmla="*/ 85725 w 350"/>
              <a:gd name="T15" fmla="*/ 79375 h 338"/>
              <a:gd name="T16" fmla="*/ 41275 w 350"/>
              <a:gd name="T17" fmla="*/ 307975 h 338"/>
              <a:gd name="T18" fmla="*/ 66675 w 350"/>
              <a:gd name="T19" fmla="*/ 492125 h 338"/>
              <a:gd name="T20" fmla="*/ 193675 w 350"/>
              <a:gd name="T21" fmla="*/ 485775 h 338"/>
              <a:gd name="T22" fmla="*/ 250825 w 350"/>
              <a:gd name="T23" fmla="*/ 447675 h 338"/>
              <a:gd name="T24" fmla="*/ 327025 w 350"/>
              <a:gd name="T25" fmla="*/ 454025 h 338"/>
              <a:gd name="T26" fmla="*/ 377825 w 350"/>
              <a:gd name="T27" fmla="*/ 504825 h 338"/>
              <a:gd name="T28" fmla="*/ 403225 w 350"/>
              <a:gd name="T29" fmla="*/ 536575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0"/>
              <a:gd name="T46" fmla="*/ 0 h 338"/>
              <a:gd name="T47" fmla="*/ 350 w 350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0" h="338">
                <a:moveTo>
                  <a:pt x="350" y="154"/>
                </a:moveTo>
                <a:cubicBezTo>
                  <a:pt x="315" y="149"/>
                  <a:pt x="291" y="138"/>
                  <a:pt x="262" y="118"/>
                </a:cubicBezTo>
                <a:cubicBezTo>
                  <a:pt x="253" y="104"/>
                  <a:pt x="234" y="91"/>
                  <a:pt x="218" y="86"/>
                </a:cubicBezTo>
                <a:cubicBezTo>
                  <a:pt x="209" y="72"/>
                  <a:pt x="200" y="63"/>
                  <a:pt x="186" y="54"/>
                </a:cubicBezTo>
                <a:cubicBezTo>
                  <a:pt x="184" y="42"/>
                  <a:pt x="188" y="25"/>
                  <a:pt x="178" y="18"/>
                </a:cubicBezTo>
                <a:cubicBezTo>
                  <a:pt x="167" y="10"/>
                  <a:pt x="137" y="7"/>
                  <a:pt x="122" y="2"/>
                </a:cubicBezTo>
                <a:cubicBezTo>
                  <a:pt x="102" y="4"/>
                  <a:pt x="83" y="0"/>
                  <a:pt x="70" y="18"/>
                </a:cubicBezTo>
                <a:cubicBezTo>
                  <a:pt x="63" y="28"/>
                  <a:pt x="54" y="50"/>
                  <a:pt x="54" y="50"/>
                </a:cubicBezTo>
                <a:cubicBezTo>
                  <a:pt x="44" y="99"/>
                  <a:pt x="42" y="146"/>
                  <a:pt x="26" y="194"/>
                </a:cubicBezTo>
                <a:cubicBezTo>
                  <a:pt x="21" y="230"/>
                  <a:pt x="0" y="296"/>
                  <a:pt x="42" y="310"/>
                </a:cubicBezTo>
                <a:cubicBezTo>
                  <a:pt x="69" y="309"/>
                  <a:pt x="96" y="311"/>
                  <a:pt x="122" y="306"/>
                </a:cubicBezTo>
                <a:cubicBezTo>
                  <a:pt x="136" y="303"/>
                  <a:pt x="158" y="282"/>
                  <a:pt x="158" y="282"/>
                </a:cubicBezTo>
                <a:cubicBezTo>
                  <a:pt x="174" y="283"/>
                  <a:pt x="191" y="282"/>
                  <a:pt x="206" y="286"/>
                </a:cubicBezTo>
                <a:cubicBezTo>
                  <a:pt x="210" y="287"/>
                  <a:pt x="229" y="312"/>
                  <a:pt x="238" y="318"/>
                </a:cubicBezTo>
                <a:cubicBezTo>
                  <a:pt x="248" y="333"/>
                  <a:pt x="243" y="327"/>
                  <a:pt x="254" y="33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3733800" y="2274888"/>
            <a:ext cx="387350" cy="596900"/>
          </a:xfrm>
          <a:custGeom>
            <a:avLst/>
            <a:gdLst>
              <a:gd name="T0" fmla="*/ 387350 w 244"/>
              <a:gd name="T1" fmla="*/ 0 h 376"/>
              <a:gd name="T2" fmla="*/ 279400 w 244"/>
              <a:gd name="T3" fmla="*/ 88900 h 376"/>
              <a:gd name="T4" fmla="*/ 254000 w 244"/>
              <a:gd name="T5" fmla="*/ 146050 h 376"/>
              <a:gd name="T6" fmla="*/ 177800 w 244"/>
              <a:gd name="T7" fmla="*/ 209550 h 376"/>
              <a:gd name="T8" fmla="*/ 158750 w 244"/>
              <a:gd name="T9" fmla="*/ 273050 h 376"/>
              <a:gd name="T10" fmla="*/ 120650 w 244"/>
              <a:gd name="T11" fmla="*/ 317500 h 376"/>
              <a:gd name="T12" fmla="*/ 82550 w 244"/>
              <a:gd name="T13" fmla="*/ 431800 h 376"/>
              <a:gd name="T14" fmla="*/ 31750 w 244"/>
              <a:gd name="T15" fmla="*/ 558800 h 376"/>
              <a:gd name="T16" fmla="*/ 25400 w 244"/>
              <a:gd name="T17" fmla="*/ 596900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376"/>
              <a:gd name="T29" fmla="*/ 244 w 244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376">
                <a:moveTo>
                  <a:pt x="244" y="0"/>
                </a:moveTo>
                <a:cubicBezTo>
                  <a:pt x="219" y="17"/>
                  <a:pt x="207" y="46"/>
                  <a:pt x="176" y="56"/>
                </a:cubicBezTo>
                <a:cubicBezTo>
                  <a:pt x="173" y="65"/>
                  <a:pt x="166" y="86"/>
                  <a:pt x="160" y="92"/>
                </a:cubicBezTo>
                <a:cubicBezTo>
                  <a:pt x="144" y="108"/>
                  <a:pt x="123" y="111"/>
                  <a:pt x="112" y="132"/>
                </a:cubicBezTo>
                <a:cubicBezTo>
                  <a:pt x="106" y="144"/>
                  <a:pt x="108" y="161"/>
                  <a:pt x="100" y="172"/>
                </a:cubicBezTo>
                <a:cubicBezTo>
                  <a:pt x="88" y="188"/>
                  <a:pt x="83" y="184"/>
                  <a:pt x="76" y="200"/>
                </a:cubicBezTo>
                <a:cubicBezTo>
                  <a:pt x="65" y="224"/>
                  <a:pt x="67" y="250"/>
                  <a:pt x="52" y="272"/>
                </a:cubicBezTo>
                <a:cubicBezTo>
                  <a:pt x="45" y="301"/>
                  <a:pt x="41" y="331"/>
                  <a:pt x="20" y="352"/>
                </a:cubicBezTo>
                <a:cubicBezTo>
                  <a:pt x="16" y="363"/>
                  <a:pt x="0" y="376"/>
                  <a:pt x="16" y="37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4038600" y="2198688"/>
            <a:ext cx="306388" cy="260350"/>
          </a:xfrm>
          <a:custGeom>
            <a:avLst/>
            <a:gdLst>
              <a:gd name="T0" fmla="*/ 306388 w 193"/>
              <a:gd name="T1" fmla="*/ 0 h 164"/>
              <a:gd name="T2" fmla="*/ 198438 w 193"/>
              <a:gd name="T3" fmla="*/ 44450 h 164"/>
              <a:gd name="T4" fmla="*/ 128588 w 193"/>
              <a:gd name="T5" fmla="*/ 114300 h 164"/>
              <a:gd name="T6" fmla="*/ 71438 w 193"/>
              <a:gd name="T7" fmla="*/ 146050 h 164"/>
              <a:gd name="T8" fmla="*/ 7938 w 193"/>
              <a:gd name="T9" fmla="*/ 222250 h 164"/>
              <a:gd name="T10" fmla="*/ 1588 w 193"/>
              <a:gd name="T11" fmla="*/ 260350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"/>
              <a:gd name="T19" fmla="*/ 0 h 164"/>
              <a:gd name="T20" fmla="*/ 193 w 193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" h="164">
                <a:moveTo>
                  <a:pt x="193" y="0"/>
                </a:moveTo>
                <a:cubicBezTo>
                  <a:pt x="168" y="8"/>
                  <a:pt x="150" y="22"/>
                  <a:pt x="125" y="28"/>
                </a:cubicBezTo>
                <a:cubicBezTo>
                  <a:pt x="107" y="40"/>
                  <a:pt x="98" y="60"/>
                  <a:pt x="81" y="72"/>
                </a:cubicBezTo>
                <a:cubicBezTo>
                  <a:pt x="70" y="80"/>
                  <a:pt x="56" y="84"/>
                  <a:pt x="45" y="92"/>
                </a:cubicBezTo>
                <a:cubicBezTo>
                  <a:pt x="28" y="103"/>
                  <a:pt x="20" y="125"/>
                  <a:pt x="5" y="140"/>
                </a:cubicBezTo>
                <a:cubicBezTo>
                  <a:pt x="0" y="156"/>
                  <a:pt x="1" y="148"/>
                  <a:pt x="1" y="1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4038600" y="2579688"/>
            <a:ext cx="241300" cy="234950"/>
            <a:chOff x="2620" y="1957"/>
            <a:chExt cx="152" cy="148"/>
          </a:xfrm>
        </p:grpSpPr>
        <p:sp>
          <p:nvSpPr>
            <p:cNvPr id="27762" name="Freeform 26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3" name="Oval 27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4" name="Group 28"/>
          <p:cNvGrpSpPr>
            <a:grpSpLocks/>
          </p:cNvGrpSpPr>
          <p:nvPr/>
        </p:nvGrpSpPr>
        <p:grpSpPr bwMode="auto">
          <a:xfrm rot="-3398966">
            <a:off x="5005388" y="3735388"/>
            <a:ext cx="304800" cy="304800"/>
            <a:chOff x="2620" y="1957"/>
            <a:chExt cx="152" cy="148"/>
          </a:xfrm>
        </p:grpSpPr>
        <p:sp>
          <p:nvSpPr>
            <p:cNvPr id="27760" name="Freeform 29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1" name="Oval 30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5" name="Group 31"/>
          <p:cNvGrpSpPr>
            <a:grpSpLocks/>
          </p:cNvGrpSpPr>
          <p:nvPr/>
        </p:nvGrpSpPr>
        <p:grpSpPr bwMode="auto">
          <a:xfrm rot="2654166">
            <a:off x="5967413" y="3057525"/>
            <a:ext cx="211137" cy="190500"/>
            <a:chOff x="2620" y="1957"/>
            <a:chExt cx="152" cy="148"/>
          </a:xfrm>
        </p:grpSpPr>
        <p:sp>
          <p:nvSpPr>
            <p:cNvPr id="27758" name="Freeform 32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9" name="Oval 33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6" name="Group 34"/>
          <p:cNvGrpSpPr>
            <a:grpSpLocks/>
          </p:cNvGrpSpPr>
          <p:nvPr/>
        </p:nvGrpSpPr>
        <p:grpSpPr bwMode="auto">
          <a:xfrm>
            <a:off x="4648200" y="2274888"/>
            <a:ext cx="393700" cy="304800"/>
            <a:chOff x="2620" y="1957"/>
            <a:chExt cx="152" cy="148"/>
          </a:xfrm>
        </p:grpSpPr>
        <p:sp>
          <p:nvSpPr>
            <p:cNvPr id="27756" name="Freeform 35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" name="Oval 36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7" name="Group 37"/>
          <p:cNvGrpSpPr>
            <a:grpSpLocks/>
          </p:cNvGrpSpPr>
          <p:nvPr/>
        </p:nvGrpSpPr>
        <p:grpSpPr bwMode="auto">
          <a:xfrm rot="1343981">
            <a:off x="5414963" y="3043238"/>
            <a:ext cx="369887" cy="984250"/>
            <a:chOff x="3247" y="1925"/>
            <a:chExt cx="233" cy="620"/>
          </a:xfrm>
        </p:grpSpPr>
        <p:sp>
          <p:nvSpPr>
            <p:cNvPr id="27754" name="Oval 38"/>
            <p:cNvSpPr>
              <a:spLocks noChangeArrowheads="1"/>
            </p:cNvSpPr>
            <p:nvPr/>
          </p:nvSpPr>
          <p:spPr bwMode="auto">
            <a:xfrm>
              <a:off x="3247" y="1925"/>
              <a:ext cx="233" cy="6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5" name="Freeform 39"/>
            <p:cNvSpPr>
              <a:spLocks/>
            </p:cNvSpPr>
            <p:nvPr/>
          </p:nvSpPr>
          <p:spPr bwMode="auto">
            <a:xfrm>
              <a:off x="3277" y="2012"/>
              <a:ext cx="166" cy="436"/>
            </a:xfrm>
            <a:custGeom>
              <a:avLst/>
              <a:gdLst>
                <a:gd name="T0" fmla="*/ 84 w 166"/>
                <a:gd name="T1" fmla="*/ 4 h 436"/>
                <a:gd name="T2" fmla="*/ 120 w 166"/>
                <a:gd name="T3" fmla="*/ 20 h 436"/>
                <a:gd name="T4" fmla="*/ 128 w 166"/>
                <a:gd name="T5" fmla="*/ 44 h 436"/>
                <a:gd name="T6" fmla="*/ 132 w 166"/>
                <a:gd name="T7" fmla="*/ 56 h 436"/>
                <a:gd name="T8" fmla="*/ 128 w 166"/>
                <a:gd name="T9" fmla="*/ 104 h 436"/>
                <a:gd name="T10" fmla="*/ 116 w 166"/>
                <a:gd name="T11" fmla="*/ 116 h 436"/>
                <a:gd name="T12" fmla="*/ 108 w 166"/>
                <a:gd name="T13" fmla="*/ 140 h 436"/>
                <a:gd name="T14" fmla="*/ 148 w 166"/>
                <a:gd name="T15" fmla="*/ 192 h 436"/>
                <a:gd name="T16" fmla="*/ 108 w 166"/>
                <a:gd name="T17" fmla="*/ 288 h 436"/>
                <a:gd name="T18" fmla="*/ 84 w 166"/>
                <a:gd name="T19" fmla="*/ 300 h 436"/>
                <a:gd name="T20" fmla="*/ 76 w 166"/>
                <a:gd name="T21" fmla="*/ 324 h 436"/>
                <a:gd name="T22" fmla="*/ 72 w 166"/>
                <a:gd name="T23" fmla="*/ 336 h 436"/>
                <a:gd name="T24" fmla="*/ 116 w 166"/>
                <a:gd name="T25" fmla="*/ 360 h 436"/>
                <a:gd name="T26" fmla="*/ 32 w 166"/>
                <a:gd name="T27" fmla="*/ 432 h 436"/>
                <a:gd name="T28" fmla="*/ 24 w 166"/>
                <a:gd name="T29" fmla="*/ 368 h 436"/>
                <a:gd name="T30" fmla="*/ 8 w 166"/>
                <a:gd name="T31" fmla="*/ 340 h 436"/>
                <a:gd name="T32" fmla="*/ 0 w 166"/>
                <a:gd name="T33" fmla="*/ 316 h 436"/>
                <a:gd name="T34" fmla="*/ 60 w 166"/>
                <a:gd name="T35" fmla="*/ 264 h 436"/>
                <a:gd name="T36" fmla="*/ 40 w 166"/>
                <a:gd name="T37" fmla="*/ 200 h 436"/>
                <a:gd name="T38" fmla="*/ 24 w 166"/>
                <a:gd name="T39" fmla="*/ 164 h 436"/>
                <a:gd name="T40" fmla="*/ 48 w 166"/>
                <a:gd name="T41" fmla="*/ 108 h 436"/>
                <a:gd name="T42" fmla="*/ 64 w 166"/>
                <a:gd name="T43" fmla="*/ 68 h 436"/>
                <a:gd name="T44" fmla="*/ 48 w 166"/>
                <a:gd name="T45" fmla="*/ 48 h 436"/>
                <a:gd name="T46" fmla="*/ 32 w 166"/>
                <a:gd name="T47" fmla="*/ 24 h 436"/>
                <a:gd name="T48" fmla="*/ 60 w 166"/>
                <a:gd name="T49" fmla="*/ 0 h 436"/>
                <a:gd name="T50" fmla="*/ 84 w 166"/>
                <a:gd name="T51" fmla="*/ 4 h 4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436"/>
                <a:gd name="T80" fmla="*/ 166 w 166"/>
                <a:gd name="T81" fmla="*/ 436 h 4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436">
                  <a:moveTo>
                    <a:pt x="84" y="4"/>
                  </a:moveTo>
                  <a:cubicBezTo>
                    <a:pt x="108" y="7"/>
                    <a:pt x="111" y="1"/>
                    <a:pt x="120" y="20"/>
                  </a:cubicBezTo>
                  <a:cubicBezTo>
                    <a:pt x="123" y="28"/>
                    <a:pt x="125" y="36"/>
                    <a:pt x="128" y="44"/>
                  </a:cubicBezTo>
                  <a:cubicBezTo>
                    <a:pt x="129" y="48"/>
                    <a:pt x="132" y="56"/>
                    <a:pt x="132" y="56"/>
                  </a:cubicBezTo>
                  <a:cubicBezTo>
                    <a:pt x="131" y="72"/>
                    <a:pt x="132" y="88"/>
                    <a:pt x="128" y="104"/>
                  </a:cubicBezTo>
                  <a:cubicBezTo>
                    <a:pt x="127" y="109"/>
                    <a:pt x="119" y="111"/>
                    <a:pt x="116" y="116"/>
                  </a:cubicBezTo>
                  <a:cubicBezTo>
                    <a:pt x="112" y="123"/>
                    <a:pt x="108" y="140"/>
                    <a:pt x="108" y="140"/>
                  </a:cubicBezTo>
                  <a:cubicBezTo>
                    <a:pt x="113" y="192"/>
                    <a:pt x="105" y="185"/>
                    <a:pt x="148" y="192"/>
                  </a:cubicBezTo>
                  <a:cubicBezTo>
                    <a:pt x="144" y="270"/>
                    <a:pt x="166" y="278"/>
                    <a:pt x="108" y="288"/>
                  </a:cubicBezTo>
                  <a:cubicBezTo>
                    <a:pt x="101" y="293"/>
                    <a:pt x="89" y="293"/>
                    <a:pt x="84" y="300"/>
                  </a:cubicBezTo>
                  <a:cubicBezTo>
                    <a:pt x="79" y="307"/>
                    <a:pt x="79" y="316"/>
                    <a:pt x="76" y="324"/>
                  </a:cubicBezTo>
                  <a:cubicBezTo>
                    <a:pt x="75" y="328"/>
                    <a:pt x="72" y="336"/>
                    <a:pt x="72" y="336"/>
                  </a:cubicBezTo>
                  <a:cubicBezTo>
                    <a:pt x="84" y="354"/>
                    <a:pt x="99" y="349"/>
                    <a:pt x="116" y="360"/>
                  </a:cubicBezTo>
                  <a:cubicBezTo>
                    <a:pt x="141" y="436"/>
                    <a:pt x="84" y="428"/>
                    <a:pt x="32" y="432"/>
                  </a:cubicBezTo>
                  <a:cubicBezTo>
                    <a:pt x="39" y="411"/>
                    <a:pt x="54" y="378"/>
                    <a:pt x="24" y="368"/>
                  </a:cubicBezTo>
                  <a:cubicBezTo>
                    <a:pt x="19" y="358"/>
                    <a:pt x="12" y="350"/>
                    <a:pt x="8" y="340"/>
                  </a:cubicBezTo>
                  <a:cubicBezTo>
                    <a:pt x="5" y="332"/>
                    <a:pt x="0" y="316"/>
                    <a:pt x="0" y="316"/>
                  </a:cubicBezTo>
                  <a:cubicBezTo>
                    <a:pt x="7" y="287"/>
                    <a:pt x="31" y="274"/>
                    <a:pt x="60" y="264"/>
                  </a:cubicBezTo>
                  <a:cubicBezTo>
                    <a:pt x="68" y="240"/>
                    <a:pt x="51" y="221"/>
                    <a:pt x="40" y="200"/>
                  </a:cubicBezTo>
                  <a:cubicBezTo>
                    <a:pt x="34" y="188"/>
                    <a:pt x="24" y="164"/>
                    <a:pt x="24" y="164"/>
                  </a:cubicBezTo>
                  <a:cubicBezTo>
                    <a:pt x="27" y="135"/>
                    <a:pt x="21" y="117"/>
                    <a:pt x="48" y="108"/>
                  </a:cubicBezTo>
                  <a:cubicBezTo>
                    <a:pt x="57" y="95"/>
                    <a:pt x="59" y="83"/>
                    <a:pt x="64" y="68"/>
                  </a:cubicBezTo>
                  <a:cubicBezTo>
                    <a:pt x="42" y="53"/>
                    <a:pt x="59" y="68"/>
                    <a:pt x="48" y="48"/>
                  </a:cubicBezTo>
                  <a:cubicBezTo>
                    <a:pt x="43" y="40"/>
                    <a:pt x="32" y="24"/>
                    <a:pt x="32" y="24"/>
                  </a:cubicBezTo>
                  <a:cubicBezTo>
                    <a:pt x="37" y="8"/>
                    <a:pt x="44" y="5"/>
                    <a:pt x="60" y="0"/>
                  </a:cubicBezTo>
                  <a:cubicBezTo>
                    <a:pt x="85" y="8"/>
                    <a:pt x="84" y="16"/>
                    <a:pt x="84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8" name="Freeform 40"/>
          <p:cNvSpPr>
            <a:spLocks/>
          </p:cNvSpPr>
          <p:nvPr/>
        </p:nvSpPr>
        <p:spPr bwMode="auto">
          <a:xfrm>
            <a:off x="3746500" y="1843088"/>
            <a:ext cx="482600" cy="184150"/>
          </a:xfrm>
          <a:custGeom>
            <a:avLst/>
            <a:gdLst>
              <a:gd name="T0" fmla="*/ 482600 w 304"/>
              <a:gd name="T1" fmla="*/ 177800 h 116"/>
              <a:gd name="T2" fmla="*/ 457200 w 304"/>
              <a:gd name="T3" fmla="*/ 184150 h 116"/>
              <a:gd name="T4" fmla="*/ 469900 w 304"/>
              <a:gd name="T5" fmla="*/ 139700 h 116"/>
              <a:gd name="T6" fmla="*/ 431800 w 304"/>
              <a:gd name="T7" fmla="*/ 146050 h 116"/>
              <a:gd name="T8" fmla="*/ 342900 w 304"/>
              <a:gd name="T9" fmla="*/ 114300 h 116"/>
              <a:gd name="T10" fmla="*/ 241300 w 304"/>
              <a:gd name="T11" fmla="*/ 95250 h 116"/>
              <a:gd name="T12" fmla="*/ 215900 w 304"/>
              <a:gd name="T13" fmla="*/ 63500 h 116"/>
              <a:gd name="T14" fmla="*/ 107950 w 304"/>
              <a:gd name="T15" fmla="*/ 38100 h 116"/>
              <a:gd name="T16" fmla="*/ 0 w 304"/>
              <a:gd name="T17" fmla="*/ 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4"/>
              <a:gd name="T28" fmla="*/ 0 h 116"/>
              <a:gd name="T29" fmla="*/ 304 w 30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4" h="116">
                <a:moveTo>
                  <a:pt x="304" y="112"/>
                </a:moveTo>
                <a:cubicBezTo>
                  <a:pt x="299" y="113"/>
                  <a:pt x="293" y="116"/>
                  <a:pt x="288" y="116"/>
                </a:cubicBezTo>
                <a:cubicBezTo>
                  <a:pt x="254" y="116"/>
                  <a:pt x="282" y="102"/>
                  <a:pt x="296" y="88"/>
                </a:cubicBezTo>
                <a:cubicBezTo>
                  <a:pt x="302" y="82"/>
                  <a:pt x="280" y="91"/>
                  <a:pt x="272" y="92"/>
                </a:cubicBezTo>
                <a:cubicBezTo>
                  <a:pt x="235" y="80"/>
                  <a:pt x="275" y="79"/>
                  <a:pt x="216" y="72"/>
                </a:cubicBezTo>
                <a:cubicBezTo>
                  <a:pt x="194" y="65"/>
                  <a:pt x="176" y="63"/>
                  <a:pt x="152" y="60"/>
                </a:cubicBezTo>
                <a:cubicBezTo>
                  <a:pt x="122" y="50"/>
                  <a:pt x="157" y="65"/>
                  <a:pt x="136" y="40"/>
                </a:cubicBezTo>
                <a:cubicBezTo>
                  <a:pt x="124" y="25"/>
                  <a:pt x="84" y="26"/>
                  <a:pt x="68" y="24"/>
                </a:cubicBezTo>
                <a:cubicBezTo>
                  <a:pt x="48" y="12"/>
                  <a:pt x="24" y="0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Freeform 41"/>
          <p:cNvSpPr>
            <a:spLocks/>
          </p:cNvSpPr>
          <p:nvPr/>
        </p:nvSpPr>
        <p:spPr bwMode="auto">
          <a:xfrm>
            <a:off x="5251450" y="1512888"/>
            <a:ext cx="736600" cy="228600"/>
          </a:xfrm>
          <a:custGeom>
            <a:avLst/>
            <a:gdLst>
              <a:gd name="T0" fmla="*/ 0 w 464"/>
              <a:gd name="T1" fmla="*/ 228600 h 144"/>
              <a:gd name="T2" fmla="*/ 95250 w 464"/>
              <a:gd name="T3" fmla="*/ 165100 h 144"/>
              <a:gd name="T4" fmla="*/ 317500 w 464"/>
              <a:gd name="T5" fmla="*/ 171450 h 144"/>
              <a:gd name="T6" fmla="*/ 558800 w 464"/>
              <a:gd name="T7" fmla="*/ 63500 h 144"/>
              <a:gd name="T8" fmla="*/ 628650 w 464"/>
              <a:gd name="T9" fmla="*/ 50800 h 144"/>
              <a:gd name="T10" fmla="*/ 647700 w 464"/>
              <a:gd name="T11" fmla="*/ 25400 h 144"/>
              <a:gd name="T12" fmla="*/ 736600 w 464"/>
              <a:gd name="T13" fmla="*/ 6350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4"/>
              <a:gd name="T22" fmla="*/ 0 h 144"/>
              <a:gd name="T23" fmla="*/ 464 w 464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4" h="144">
                <a:moveTo>
                  <a:pt x="0" y="144"/>
                </a:moveTo>
                <a:cubicBezTo>
                  <a:pt x="36" y="137"/>
                  <a:pt x="25" y="116"/>
                  <a:pt x="60" y="104"/>
                </a:cubicBezTo>
                <a:cubicBezTo>
                  <a:pt x="112" y="117"/>
                  <a:pt x="132" y="111"/>
                  <a:pt x="200" y="108"/>
                </a:cubicBezTo>
                <a:cubicBezTo>
                  <a:pt x="238" y="51"/>
                  <a:pt x="289" y="46"/>
                  <a:pt x="352" y="40"/>
                </a:cubicBezTo>
                <a:cubicBezTo>
                  <a:pt x="367" y="37"/>
                  <a:pt x="383" y="39"/>
                  <a:pt x="396" y="32"/>
                </a:cubicBezTo>
                <a:cubicBezTo>
                  <a:pt x="402" y="29"/>
                  <a:pt x="403" y="21"/>
                  <a:pt x="408" y="16"/>
                </a:cubicBezTo>
                <a:cubicBezTo>
                  <a:pt x="424" y="0"/>
                  <a:pt x="444" y="4"/>
                  <a:pt x="464" y="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Freeform 42"/>
          <p:cNvSpPr>
            <a:spLocks/>
          </p:cNvSpPr>
          <p:nvPr/>
        </p:nvSpPr>
        <p:spPr bwMode="auto">
          <a:xfrm>
            <a:off x="6654800" y="2382838"/>
            <a:ext cx="323850" cy="400050"/>
          </a:xfrm>
          <a:custGeom>
            <a:avLst/>
            <a:gdLst>
              <a:gd name="T0" fmla="*/ 0 w 204"/>
              <a:gd name="T1" fmla="*/ 400050 h 252"/>
              <a:gd name="T2" fmla="*/ 57150 w 204"/>
              <a:gd name="T3" fmla="*/ 292100 h 252"/>
              <a:gd name="T4" fmla="*/ 120650 w 204"/>
              <a:gd name="T5" fmla="*/ 292100 h 252"/>
              <a:gd name="T6" fmla="*/ 171450 w 204"/>
              <a:gd name="T7" fmla="*/ 209550 h 252"/>
              <a:gd name="T8" fmla="*/ 209550 w 204"/>
              <a:gd name="T9" fmla="*/ 158750 h 252"/>
              <a:gd name="T10" fmla="*/ 234950 w 204"/>
              <a:gd name="T11" fmla="*/ 120650 h 252"/>
              <a:gd name="T12" fmla="*/ 317500 w 204"/>
              <a:gd name="T13" fmla="*/ 25400 h 252"/>
              <a:gd name="T14" fmla="*/ 323850 w 204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52"/>
              <a:gd name="T26" fmla="*/ 204 w 204"/>
              <a:gd name="T27" fmla="*/ 252 h 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52">
                <a:moveTo>
                  <a:pt x="0" y="252"/>
                </a:moveTo>
                <a:cubicBezTo>
                  <a:pt x="25" y="236"/>
                  <a:pt x="27" y="210"/>
                  <a:pt x="36" y="184"/>
                </a:cubicBezTo>
                <a:cubicBezTo>
                  <a:pt x="51" y="206"/>
                  <a:pt x="58" y="202"/>
                  <a:pt x="76" y="184"/>
                </a:cubicBezTo>
                <a:cubicBezTo>
                  <a:pt x="85" y="156"/>
                  <a:pt x="81" y="148"/>
                  <a:pt x="108" y="132"/>
                </a:cubicBezTo>
                <a:cubicBezTo>
                  <a:pt x="116" y="121"/>
                  <a:pt x="125" y="111"/>
                  <a:pt x="132" y="100"/>
                </a:cubicBezTo>
                <a:cubicBezTo>
                  <a:pt x="137" y="92"/>
                  <a:pt x="148" y="76"/>
                  <a:pt x="148" y="76"/>
                </a:cubicBezTo>
                <a:cubicBezTo>
                  <a:pt x="157" y="41"/>
                  <a:pt x="165" y="28"/>
                  <a:pt x="200" y="16"/>
                </a:cubicBezTo>
                <a:cubicBezTo>
                  <a:pt x="204" y="3"/>
                  <a:pt x="204" y="8"/>
                  <a:pt x="20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Freeform 43"/>
          <p:cNvSpPr>
            <a:spLocks/>
          </p:cNvSpPr>
          <p:nvPr/>
        </p:nvSpPr>
        <p:spPr bwMode="auto">
          <a:xfrm>
            <a:off x="3479800" y="4414838"/>
            <a:ext cx="717550" cy="158750"/>
          </a:xfrm>
          <a:custGeom>
            <a:avLst/>
            <a:gdLst>
              <a:gd name="T0" fmla="*/ 717550 w 452"/>
              <a:gd name="T1" fmla="*/ 0 h 100"/>
              <a:gd name="T2" fmla="*/ 679450 w 452"/>
              <a:gd name="T3" fmla="*/ 95250 h 100"/>
              <a:gd name="T4" fmla="*/ 628650 w 452"/>
              <a:gd name="T5" fmla="*/ 12700 h 100"/>
              <a:gd name="T6" fmla="*/ 533400 w 452"/>
              <a:gd name="T7" fmla="*/ 76200 h 100"/>
              <a:gd name="T8" fmla="*/ 368300 w 452"/>
              <a:gd name="T9" fmla="*/ 50800 h 100"/>
              <a:gd name="T10" fmla="*/ 323850 w 452"/>
              <a:gd name="T11" fmla="*/ 57150 h 100"/>
              <a:gd name="T12" fmla="*/ 273050 w 452"/>
              <a:gd name="T13" fmla="*/ 38100 h 100"/>
              <a:gd name="T14" fmla="*/ 114300 w 452"/>
              <a:gd name="T15" fmla="*/ 158750 h 100"/>
              <a:gd name="T16" fmla="*/ 127000 w 452"/>
              <a:gd name="T17" fmla="*/ 57150 h 100"/>
              <a:gd name="T18" fmla="*/ 38100 w 452"/>
              <a:gd name="T19" fmla="*/ 76200 h 100"/>
              <a:gd name="T20" fmla="*/ 19050 w 452"/>
              <a:gd name="T21" fmla="*/ 95250 h 100"/>
              <a:gd name="T22" fmla="*/ 0 w 452"/>
              <a:gd name="T23" fmla="*/ 101600 h 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2"/>
              <a:gd name="T37" fmla="*/ 0 h 100"/>
              <a:gd name="T38" fmla="*/ 452 w 452"/>
              <a:gd name="T39" fmla="*/ 100 h 1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2" h="100">
                <a:moveTo>
                  <a:pt x="452" y="0"/>
                </a:moveTo>
                <a:cubicBezTo>
                  <a:pt x="445" y="21"/>
                  <a:pt x="433" y="38"/>
                  <a:pt x="428" y="60"/>
                </a:cubicBezTo>
                <a:cubicBezTo>
                  <a:pt x="421" y="39"/>
                  <a:pt x="409" y="25"/>
                  <a:pt x="396" y="8"/>
                </a:cubicBezTo>
                <a:cubicBezTo>
                  <a:pt x="361" y="29"/>
                  <a:pt x="376" y="41"/>
                  <a:pt x="336" y="48"/>
                </a:cubicBezTo>
                <a:cubicBezTo>
                  <a:pt x="301" y="44"/>
                  <a:pt x="267" y="40"/>
                  <a:pt x="232" y="32"/>
                </a:cubicBezTo>
                <a:cubicBezTo>
                  <a:pt x="223" y="33"/>
                  <a:pt x="213" y="33"/>
                  <a:pt x="204" y="36"/>
                </a:cubicBezTo>
                <a:cubicBezTo>
                  <a:pt x="176" y="45"/>
                  <a:pt x="185" y="64"/>
                  <a:pt x="172" y="24"/>
                </a:cubicBezTo>
                <a:cubicBezTo>
                  <a:pt x="132" y="46"/>
                  <a:pt x="104" y="68"/>
                  <a:pt x="72" y="100"/>
                </a:cubicBezTo>
                <a:cubicBezTo>
                  <a:pt x="80" y="79"/>
                  <a:pt x="102" y="51"/>
                  <a:pt x="80" y="36"/>
                </a:cubicBezTo>
                <a:cubicBezTo>
                  <a:pt x="61" y="41"/>
                  <a:pt x="42" y="42"/>
                  <a:pt x="24" y="48"/>
                </a:cubicBezTo>
                <a:cubicBezTo>
                  <a:pt x="20" y="52"/>
                  <a:pt x="17" y="57"/>
                  <a:pt x="12" y="60"/>
                </a:cubicBezTo>
                <a:cubicBezTo>
                  <a:pt x="8" y="62"/>
                  <a:pt x="0" y="64"/>
                  <a:pt x="0" y="6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Freeform 44"/>
          <p:cNvSpPr>
            <a:spLocks/>
          </p:cNvSpPr>
          <p:nvPr/>
        </p:nvSpPr>
        <p:spPr bwMode="auto">
          <a:xfrm rot="2778650">
            <a:off x="5912644" y="4668044"/>
            <a:ext cx="692150" cy="173038"/>
          </a:xfrm>
          <a:custGeom>
            <a:avLst/>
            <a:gdLst>
              <a:gd name="T0" fmla="*/ 0 w 436"/>
              <a:gd name="T1" fmla="*/ 0 h 109"/>
              <a:gd name="T2" fmla="*/ 360362 w 436"/>
              <a:gd name="T3" fmla="*/ 71438 h 109"/>
              <a:gd name="T4" fmla="*/ 374650 w 436"/>
              <a:gd name="T5" fmla="*/ 115888 h 109"/>
              <a:gd name="T6" fmla="*/ 490538 w 436"/>
              <a:gd name="T7" fmla="*/ 130175 h 109"/>
              <a:gd name="T8" fmla="*/ 604838 w 436"/>
              <a:gd name="T9" fmla="*/ 158750 h 109"/>
              <a:gd name="T10" fmla="*/ 692150 w 436"/>
              <a:gd name="T11" fmla="*/ 173038 h 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"/>
              <a:gd name="T19" fmla="*/ 0 h 109"/>
              <a:gd name="T20" fmla="*/ 436 w 436"/>
              <a:gd name="T21" fmla="*/ 109 h 1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" h="109">
                <a:moveTo>
                  <a:pt x="0" y="0"/>
                </a:moveTo>
                <a:cubicBezTo>
                  <a:pt x="91" y="30"/>
                  <a:pt x="115" y="37"/>
                  <a:pt x="227" y="45"/>
                </a:cubicBezTo>
                <a:cubicBezTo>
                  <a:pt x="230" y="54"/>
                  <a:pt x="227" y="69"/>
                  <a:pt x="236" y="73"/>
                </a:cubicBezTo>
                <a:cubicBezTo>
                  <a:pt x="258" y="83"/>
                  <a:pt x="285" y="78"/>
                  <a:pt x="309" y="82"/>
                </a:cubicBezTo>
                <a:cubicBezTo>
                  <a:pt x="333" y="87"/>
                  <a:pt x="357" y="96"/>
                  <a:pt x="381" y="100"/>
                </a:cubicBezTo>
                <a:cubicBezTo>
                  <a:pt x="399" y="103"/>
                  <a:pt x="436" y="109"/>
                  <a:pt x="436" y="109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Freeform 45"/>
          <p:cNvSpPr>
            <a:spLocks/>
          </p:cNvSpPr>
          <p:nvPr/>
        </p:nvSpPr>
        <p:spPr bwMode="auto">
          <a:xfrm>
            <a:off x="3994150" y="1482725"/>
            <a:ext cx="508000" cy="392113"/>
          </a:xfrm>
          <a:custGeom>
            <a:avLst/>
            <a:gdLst>
              <a:gd name="T0" fmla="*/ 508000 w 320"/>
              <a:gd name="T1" fmla="*/ 392113 h 247"/>
              <a:gd name="T2" fmla="*/ 406400 w 320"/>
              <a:gd name="T3" fmla="*/ 322263 h 247"/>
              <a:gd name="T4" fmla="*/ 381000 w 320"/>
              <a:gd name="T5" fmla="*/ 201613 h 247"/>
              <a:gd name="T6" fmla="*/ 323850 w 320"/>
              <a:gd name="T7" fmla="*/ 163513 h 247"/>
              <a:gd name="T8" fmla="*/ 304800 w 320"/>
              <a:gd name="T9" fmla="*/ 150813 h 247"/>
              <a:gd name="T10" fmla="*/ 0 w 320"/>
              <a:gd name="T11" fmla="*/ 80963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247"/>
              <a:gd name="T20" fmla="*/ 320 w 320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247">
                <a:moveTo>
                  <a:pt x="320" y="247"/>
                </a:moveTo>
                <a:cubicBezTo>
                  <a:pt x="310" y="216"/>
                  <a:pt x="287" y="208"/>
                  <a:pt x="256" y="203"/>
                </a:cubicBezTo>
                <a:cubicBezTo>
                  <a:pt x="250" y="181"/>
                  <a:pt x="254" y="146"/>
                  <a:pt x="240" y="127"/>
                </a:cubicBezTo>
                <a:cubicBezTo>
                  <a:pt x="232" y="115"/>
                  <a:pt x="216" y="111"/>
                  <a:pt x="204" y="103"/>
                </a:cubicBezTo>
                <a:cubicBezTo>
                  <a:pt x="200" y="100"/>
                  <a:pt x="192" y="95"/>
                  <a:pt x="192" y="95"/>
                </a:cubicBezTo>
                <a:cubicBezTo>
                  <a:pt x="181" y="0"/>
                  <a:pt x="130" y="51"/>
                  <a:pt x="0" y="51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Freeform 46"/>
          <p:cNvSpPr>
            <a:spLocks/>
          </p:cNvSpPr>
          <p:nvPr/>
        </p:nvSpPr>
        <p:spPr bwMode="auto">
          <a:xfrm>
            <a:off x="4095750" y="2154238"/>
            <a:ext cx="76200" cy="63500"/>
          </a:xfrm>
          <a:custGeom>
            <a:avLst/>
            <a:gdLst>
              <a:gd name="T0" fmla="*/ 76200 w 48"/>
              <a:gd name="T1" fmla="*/ 0 h 40"/>
              <a:gd name="T2" fmla="*/ 38100 w 48"/>
              <a:gd name="T3" fmla="*/ 19050 h 40"/>
              <a:gd name="T4" fmla="*/ 31750 w 48"/>
              <a:gd name="T5" fmla="*/ 38100 h 40"/>
              <a:gd name="T6" fmla="*/ 0 w 48"/>
              <a:gd name="T7" fmla="*/ 6350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Freeform 47"/>
          <p:cNvSpPr>
            <a:spLocks/>
          </p:cNvSpPr>
          <p:nvPr/>
        </p:nvSpPr>
        <p:spPr bwMode="auto">
          <a:xfrm>
            <a:off x="3962400" y="2274888"/>
            <a:ext cx="76200" cy="63500"/>
          </a:xfrm>
          <a:custGeom>
            <a:avLst/>
            <a:gdLst>
              <a:gd name="T0" fmla="*/ 76200 w 48"/>
              <a:gd name="T1" fmla="*/ 0 h 40"/>
              <a:gd name="T2" fmla="*/ 38100 w 48"/>
              <a:gd name="T3" fmla="*/ 19050 h 40"/>
              <a:gd name="T4" fmla="*/ 31750 w 48"/>
              <a:gd name="T5" fmla="*/ 38100 h 40"/>
              <a:gd name="T6" fmla="*/ 0 w 48"/>
              <a:gd name="T7" fmla="*/ 6350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Freeform 48"/>
          <p:cNvSpPr>
            <a:spLocks/>
          </p:cNvSpPr>
          <p:nvPr/>
        </p:nvSpPr>
        <p:spPr bwMode="auto">
          <a:xfrm>
            <a:off x="3886200" y="2351088"/>
            <a:ext cx="76200" cy="76200"/>
          </a:xfrm>
          <a:custGeom>
            <a:avLst/>
            <a:gdLst>
              <a:gd name="T0" fmla="*/ 76200 w 48"/>
              <a:gd name="T1" fmla="*/ 0 h 40"/>
              <a:gd name="T2" fmla="*/ 38100 w 48"/>
              <a:gd name="T3" fmla="*/ 22860 h 40"/>
              <a:gd name="T4" fmla="*/ 31750 w 48"/>
              <a:gd name="T5" fmla="*/ 45720 h 40"/>
              <a:gd name="T6" fmla="*/ 0 w 48"/>
              <a:gd name="T7" fmla="*/ 7620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Freeform 49"/>
          <p:cNvSpPr>
            <a:spLocks/>
          </p:cNvSpPr>
          <p:nvPr/>
        </p:nvSpPr>
        <p:spPr bwMode="auto">
          <a:xfrm>
            <a:off x="3810000" y="2503488"/>
            <a:ext cx="76200" cy="76200"/>
          </a:xfrm>
          <a:custGeom>
            <a:avLst/>
            <a:gdLst>
              <a:gd name="T0" fmla="*/ 76200 w 48"/>
              <a:gd name="T1" fmla="*/ 0 h 40"/>
              <a:gd name="T2" fmla="*/ 38100 w 48"/>
              <a:gd name="T3" fmla="*/ 22860 h 40"/>
              <a:gd name="T4" fmla="*/ 31750 w 48"/>
              <a:gd name="T5" fmla="*/ 45720 h 40"/>
              <a:gd name="T6" fmla="*/ 0 w 48"/>
              <a:gd name="T7" fmla="*/ 7620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Freeform 50"/>
          <p:cNvSpPr>
            <a:spLocks/>
          </p:cNvSpPr>
          <p:nvPr/>
        </p:nvSpPr>
        <p:spPr bwMode="auto">
          <a:xfrm>
            <a:off x="3702050" y="2687638"/>
            <a:ext cx="44450" cy="107950"/>
          </a:xfrm>
          <a:custGeom>
            <a:avLst/>
            <a:gdLst>
              <a:gd name="T0" fmla="*/ 44450 w 28"/>
              <a:gd name="T1" fmla="*/ 0 h 68"/>
              <a:gd name="T2" fmla="*/ 12700 w 28"/>
              <a:gd name="T3" fmla="*/ 69850 h 68"/>
              <a:gd name="T4" fmla="*/ 0 w 28"/>
              <a:gd name="T5" fmla="*/ 107950 h 68"/>
              <a:gd name="T6" fmla="*/ 0 60000 65536"/>
              <a:gd name="T7" fmla="*/ 0 60000 65536"/>
              <a:gd name="T8" fmla="*/ 0 60000 65536"/>
              <a:gd name="T9" fmla="*/ 0 w 28"/>
              <a:gd name="T10" fmla="*/ 0 h 68"/>
              <a:gd name="T11" fmla="*/ 28 w 2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8">
                <a:moveTo>
                  <a:pt x="28" y="0"/>
                </a:moveTo>
                <a:cubicBezTo>
                  <a:pt x="3" y="37"/>
                  <a:pt x="18" y="9"/>
                  <a:pt x="8" y="44"/>
                </a:cubicBezTo>
                <a:cubicBezTo>
                  <a:pt x="6" y="52"/>
                  <a:pt x="0" y="68"/>
                  <a:pt x="0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Freeform 51"/>
          <p:cNvSpPr>
            <a:spLocks/>
          </p:cNvSpPr>
          <p:nvPr/>
        </p:nvSpPr>
        <p:spPr bwMode="auto">
          <a:xfrm>
            <a:off x="3663950" y="3309938"/>
            <a:ext cx="19050" cy="146050"/>
          </a:xfrm>
          <a:custGeom>
            <a:avLst/>
            <a:gdLst>
              <a:gd name="T0" fmla="*/ 0 w 12"/>
              <a:gd name="T1" fmla="*/ 0 h 92"/>
              <a:gd name="T2" fmla="*/ 19050 w 12"/>
              <a:gd name="T3" fmla="*/ 63500 h 92"/>
              <a:gd name="T4" fmla="*/ 12700 w 12"/>
              <a:gd name="T5" fmla="*/ 146050 h 92"/>
              <a:gd name="T6" fmla="*/ 0 60000 65536"/>
              <a:gd name="T7" fmla="*/ 0 60000 65536"/>
              <a:gd name="T8" fmla="*/ 0 60000 65536"/>
              <a:gd name="T9" fmla="*/ 0 w 12"/>
              <a:gd name="T10" fmla="*/ 0 h 92"/>
              <a:gd name="T11" fmla="*/ 12 w 12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92">
                <a:moveTo>
                  <a:pt x="0" y="0"/>
                </a:moveTo>
                <a:cubicBezTo>
                  <a:pt x="3" y="14"/>
                  <a:pt x="12" y="40"/>
                  <a:pt x="12" y="40"/>
                </a:cubicBezTo>
                <a:cubicBezTo>
                  <a:pt x="6" y="70"/>
                  <a:pt x="8" y="53"/>
                  <a:pt x="8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Freeform 52"/>
          <p:cNvSpPr>
            <a:spLocks/>
          </p:cNvSpPr>
          <p:nvPr/>
        </p:nvSpPr>
        <p:spPr bwMode="auto">
          <a:xfrm>
            <a:off x="3695700" y="3551238"/>
            <a:ext cx="19050" cy="114300"/>
          </a:xfrm>
          <a:custGeom>
            <a:avLst/>
            <a:gdLst>
              <a:gd name="T0" fmla="*/ 0 w 12"/>
              <a:gd name="T1" fmla="*/ 0 h 72"/>
              <a:gd name="T2" fmla="*/ 19050 w 12"/>
              <a:gd name="T3" fmla="*/ 114300 h 72"/>
              <a:gd name="T4" fmla="*/ 0 60000 65536"/>
              <a:gd name="T5" fmla="*/ 0 60000 65536"/>
              <a:gd name="T6" fmla="*/ 0 w 12"/>
              <a:gd name="T7" fmla="*/ 0 h 72"/>
              <a:gd name="T8" fmla="*/ 12 w 12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72">
                <a:moveTo>
                  <a:pt x="0" y="0"/>
                </a:moveTo>
                <a:cubicBezTo>
                  <a:pt x="8" y="23"/>
                  <a:pt x="12" y="48"/>
                  <a:pt x="1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Freeform 53"/>
          <p:cNvSpPr>
            <a:spLocks/>
          </p:cNvSpPr>
          <p:nvPr/>
        </p:nvSpPr>
        <p:spPr bwMode="auto">
          <a:xfrm>
            <a:off x="3746500" y="3722688"/>
            <a:ext cx="103188" cy="171450"/>
          </a:xfrm>
          <a:custGeom>
            <a:avLst/>
            <a:gdLst>
              <a:gd name="T0" fmla="*/ 0 w 65"/>
              <a:gd name="T1" fmla="*/ 0 h 108"/>
              <a:gd name="T2" fmla="*/ 63500 w 65"/>
              <a:gd name="T3" fmla="*/ 127000 h 108"/>
              <a:gd name="T4" fmla="*/ 76200 w 65"/>
              <a:gd name="T5" fmla="*/ 171450 h 108"/>
              <a:gd name="T6" fmla="*/ 0 60000 65536"/>
              <a:gd name="T7" fmla="*/ 0 60000 65536"/>
              <a:gd name="T8" fmla="*/ 0 60000 65536"/>
              <a:gd name="T9" fmla="*/ 0 w 65"/>
              <a:gd name="T10" fmla="*/ 0 h 108"/>
              <a:gd name="T11" fmla="*/ 65 w 6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108">
                <a:moveTo>
                  <a:pt x="0" y="0"/>
                </a:moveTo>
                <a:cubicBezTo>
                  <a:pt x="28" y="28"/>
                  <a:pt x="30" y="42"/>
                  <a:pt x="40" y="80"/>
                </a:cubicBezTo>
                <a:cubicBezTo>
                  <a:pt x="47" y="108"/>
                  <a:pt x="65" y="99"/>
                  <a:pt x="48" y="1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Freeform 54"/>
          <p:cNvSpPr>
            <a:spLocks/>
          </p:cNvSpPr>
          <p:nvPr/>
        </p:nvSpPr>
        <p:spPr bwMode="auto">
          <a:xfrm>
            <a:off x="3860800" y="3963988"/>
            <a:ext cx="63500" cy="133350"/>
          </a:xfrm>
          <a:custGeom>
            <a:avLst/>
            <a:gdLst>
              <a:gd name="T0" fmla="*/ 0 w 40"/>
              <a:gd name="T1" fmla="*/ 0 h 84"/>
              <a:gd name="T2" fmla="*/ 31750 w 40"/>
              <a:gd name="T3" fmla="*/ 57150 h 84"/>
              <a:gd name="T4" fmla="*/ 44450 w 40"/>
              <a:gd name="T5" fmla="*/ 95250 h 84"/>
              <a:gd name="T6" fmla="*/ 63500 w 40"/>
              <a:gd name="T7" fmla="*/ 13335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84"/>
              <a:gd name="T14" fmla="*/ 40 w 4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84">
                <a:moveTo>
                  <a:pt x="0" y="0"/>
                </a:moveTo>
                <a:cubicBezTo>
                  <a:pt x="6" y="19"/>
                  <a:pt x="11" y="10"/>
                  <a:pt x="20" y="36"/>
                </a:cubicBezTo>
                <a:cubicBezTo>
                  <a:pt x="23" y="44"/>
                  <a:pt x="23" y="53"/>
                  <a:pt x="28" y="60"/>
                </a:cubicBezTo>
                <a:cubicBezTo>
                  <a:pt x="33" y="67"/>
                  <a:pt x="40" y="84"/>
                  <a:pt x="40" y="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Freeform 55"/>
          <p:cNvSpPr>
            <a:spLocks/>
          </p:cNvSpPr>
          <p:nvPr/>
        </p:nvSpPr>
        <p:spPr bwMode="auto">
          <a:xfrm>
            <a:off x="3981450" y="4148138"/>
            <a:ext cx="74613" cy="88900"/>
          </a:xfrm>
          <a:custGeom>
            <a:avLst/>
            <a:gdLst>
              <a:gd name="T0" fmla="*/ 0 w 47"/>
              <a:gd name="T1" fmla="*/ 0 h 56"/>
              <a:gd name="T2" fmla="*/ 31750 w 47"/>
              <a:gd name="T3" fmla="*/ 38100 h 56"/>
              <a:gd name="T4" fmla="*/ 69850 w 47"/>
              <a:gd name="T5" fmla="*/ 57150 h 56"/>
              <a:gd name="T6" fmla="*/ 69850 w 47"/>
              <a:gd name="T7" fmla="*/ 8890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6"/>
              <a:gd name="T14" fmla="*/ 47 w 47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6">
                <a:moveTo>
                  <a:pt x="0" y="0"/>
                </a:moveTo>
                <a:cubicBezTo>
                  <a:pt x="7" y="7"/>
                  <a:pt x="13" y="17"/>
                  <a:pt x="20" y="24"/>
                </a:cubicBezTo>
                <a:cubicBezTo>
                  <a:pt x="26" y="30"/>
                  <a:pt x="40" y="28"/>
                  <a:pt x="44" y="36"/>
                </a:cubicBezTo>
                <a:cubicBezTo>
                  <a:pt x="47" y="42"/>
                  <a:pt x="44" y="49"/>
                  <a:pt x="44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Freeform 56"/>
          <p:cNvSpPr>
            <a:spLocks/>
          </p:cNvSpPr>
          <p:nvPr/>
        </p:nvSpPr>
        <p:spPr bwMode="auto">
          <a:xfrm>
            <a:off x="4133850" y="4281488"/>
            <a:ext cx="82550" cy="82550"/>
          </a:xfrm>
          <a:custGeom>
            <a:avLst/>
            <a:gdLst>
              <a:gd name="T0" fmla="*/ 0 w 52"/>
              <a:gd name="T1" fmla="*/ 0 h 52"/>
              <a:gd name="T2" fmla="*/ 82550 w 52"/>
              <a:gd name="T3" fmla="*/ 82550 h 52"/>
              <a:gd name="T4" fmla="*/ 0 60000 65536"/>
              <a:gd name="T5" fmla="*/ 0 60000 65536"/>
              <a:gd name="T6" fmla="*/ 0 w 52"/>
              <a:gd name="T7" fmla="*/ 0 h 52"/>
              <a:gd name="T8" fmla="*/ 52 w 52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52">
                <a:moveTo>
                  <a:pt x="0" y="0"/>
                </a:moveTo>
                <a:cubicBezTo>
                  <a:pt x="14" y="21"/>
                  <a:pt x="34" y="34"/>
                  <a:pt x="52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Freeform 57"/>
          <p:cNvSpPr>
            <a:spLocks/>
          </p:cNvSpPr>
          <p:nvPr/>
        </p:nvSpPr>
        <p:spPr bwMode="auto">
          <a:xfrm>
            <a:off x="4286250" y="4400550"/>
            <a:ext cx="82550" cy="46038"/>
          </a:xfrm>
          <a:custGeom>
            <a:avLst/>
            <a:gdLst>
              <a:gd name="T0" fmla="*/ 0 w 52"/>
              <a:gd name="T1" fmla="*/ 1588 h 29"/>
              <a:gd name="T2" fmla="*/ 44450 w 52"/>
              <a:gd name="T3" fmla="*/ 26988 h 29"/>
              <a:gd name="T4" fmla="*/ 82550 w 52"/>
              <a:gd name="T5" fmla="*/ 46038 h 29"/>
              <a:gd name="T6" fmla="*/ 0 60000 65536"/>
              <a:gd name="T7" fmla="*/ 0 60000 65536"/>
              <a:gd name="T8" fmla="*/ 0 60000 65536"/>
              <a:gd name="T9" fmla="*/ 0 w 52"/>
              <a:gd name="T10" fmla="*/ 0 h 29"/>
              <a:gd name="T11" fmla="*/ 52 w 5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9">
                <a:moveTo>
                  <a:pt x="0" y="1"/>
                </a:moveTo>
                <a:cubicBezTo>
                  <a:pt x="26" y="7"/>
                  <a:pt x="8" y="0"/>
                  <a:pt x="28" y="17"/>
                </a:cubicBezTo>
                <a:cubicBezTo>
                  <a:pt x="35" y="23"/>
                  <a:pt x="52" y="29"/>
                  <a:pt x="52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Freeform 58"/>
          <p:cNvSpPr>
            <a:spLocks/>
          </p:cNvSpPr>
          <p:nvPr/>
        </p:nvSpPr>
        <p:spPr bwMode="auto">
          <a:xfrm>
            <a:off x="4451350" y="4516438"/>
            <a:ext cx="152400" cy="69850"/>
          </a:xfrm>
          <a:custGeom>
            <a:avLst/>
            <a:gdLst>
              <a:gd name="T0" fmla="*/ 0 w 96"/>
              <a:gd name="T1" fmla="*/ 0 h 44"/>
              <a:gd name="T2" fmla="*/ 95250 w 96"/>
              <a:gd name="T3" fmla="*/ 38100 h 44"/>
              <a:gd name="T4" fmla="*/ 152400 w 96"/>
              <a:gd name="T5" fmla="*/ 69850 h 44"/>
              <a:gd name="T6" fmla="*/ 0 60000 65536"/>
              <a:gd name="T7" fmla="*/ 0 60000 65536"/>
              <a:gd name="T8" fmla="*/ 0 60000 65536"/>
              <a:gd name="T9" fmla="*/ 0 w 96"/>
              <a:gd name="T10" fmla="*/ 0 h 44"/>
              <a:gd name="T11" fmla="*/ 96 w 96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4">
                <a:moveTo>
                  <a:pt x="0" y="0"/>
                </a:moveTo>
                <a:cubicBezTo>
                  <a:pt x="47" y="10"/>
                  <a:pt x="28" y="13"/>
                  <a:pt x="60" y="24"/>
                </a:cubicBezTo>
                <a:cubicBezTo>
                  <a:pt x="72" y="34"/>
                  <a:pt x="80" y="44"/>
                  <a:pt x="96" y="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Freeform 59"/>
          <p:cNvSpPr>
            <a:spLocks/>
          </p:cNvSpPr>
          <p:nvPr/>
        </p:nvSpPr>
        <p:spPr bwMode="auto">
          <a:xfrm>
            <a:off x="4730750" y="4611688"/>
            <a:ext cx="120650" cy="44450"/>
          </a:xfrm>
          <a:custGeom>
            <a:avLst/>
            <a:gdLst>
              <a:gd name="T0" fmla="*/ 0 w 76"/>
              <a:gd name="T1" fmla="*/ 0 h 28"/>
              <a:gd name="T2" fmla="*/ 120650 w 76"/>
              <a:gd name="T3" fmla="*/ 44450 h 28"/>
              <a:gd name="T4" fmla="*/ 0 60000 65536"/>
              <a:gd name="T5" fmla="*/ 0 60000 65536"/>
              <a:gd name="T6" fmla="*/ 0 w 76"/>
              <a:gd name="T7" fmla="*/ 0 h 28"/>
              <a:gd name="T8" fmla="*/ 76 w 76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28">
                <a:moveTo>
                  <a:pt x="0" y="0"/>
                </a:moveTo>
                <a:cubicBezTo>
                  <a:pt x="26" y="7"/>
                  <a:pt x="56" y="8"/>
                  <a:pt x="76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Freeform 60"/>
          <p:cNvSpPr>
            <a:spLocks/>
          </p:cNvSpPr>
          <p:nvPr/>
        </p:nvSpPr>
        <p:spPr bwMode="auto">
          <a:xfrm>
            <a:off x="5162550" y="4656138"/>
            <a:ext cx="152400" cy="25400"/>
          </a:xfrm>
          <a:custGeom>
            <a:avLst/>
            <a:gdLst>
              <a:gd name="T0" fmla="*/ 0 w 96"/>
              <a:gd name="T1" fmla="*/ 25400 h 16"/>
              <a:gd name="T2" fmla="*/ 152400 w 96"/>
              <a:gd name="T3" fmla="*/ 0 h 16"/>
              <a:gd name="T4" fmla="*/ 0 60000 65536"/>
              <a:gd name="T5" fmla="*/ 0 60000 65536"/>
              <a:gd name="T6" fmla="*/ 0 w 96"/>
              <a:gd name="T7" fmla="*/ 0 h 16"/>
              <a:gd name="T8" fmla="*/ 96 w 96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6">
                <a:moveTo>
                  <a:pt x="0" y="16"/>
                </a:moveTo>
                <a:cubicBezTo>
                  <a:pt x="31" y="6"/>
                  <a:pt x="64" y="0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Freeform 61"/>
          <p:cNvSpPr>
            <a:spLocks/>
          </p:cNvSpPr>
          <p:nvPr/>
        </p:nvSpPr>
        <p:spPr bwMode="auto">
          <a:xfrm>
            <a:off x="5461000" y="4624388"/>
            <a:ext cx="114300" cy="19050"/>
          </a:xfrm>
          <a:custGeom>
            <a:avLst/>
            <a:gdLst>
              <a:gd name="T0" fmla="*/ 0 w 72"/>
              <a:gd name="T1" fmla="*/ 19050 h 12"/>
              <a:gd name="T2" fmla="*/ 114300 w 72"/>
              <a:gd name="T3" fmla="*/ 0 h 12"/>
              <a:gd name="T4" fmla="*/ 0 60000 65536"/>
              <a:gd name="T5" fmla="*/ 0 60000 65536"/>
              <a:gd name="T6" fmla="*/ 0 w 72"/>
              <a:gd name="T7" fmla="*/ 0 h 12"/>
              <a:gd name="T8" fmla="*/ 72 w 72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2">
                <a:moveTo>
                  <a:pt x="0" y="12"/>
                </a:moveTo>
                <a:cubicBezTo>
                  <a:pt x="26" y="10"/>
                  <a:pt x="49" y="11"/>
                  <a:pt x="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Freeform 62"/>
          <p:cNvSpPr>
            <a:spLocks/>
          </p:cNvSpPr>
          <p:nvPr/>
        </p:nvSpPr>
        <p:spPr bwMode="auto">
          <a:xfrm>
            <a:off x="5657850" y="4548188"/>
            <a:ext cx="139700" cy="53975"/>
          </a:xfrm>
          <a:custGeom>
            <a:avLst/>
            <a:gdLst>
              <a:gd name="T0" fmla="*/ 31750 w 88"/>
              <a:gd name="T1" fmla="*/ 44450 h 34"/>
              <a:gd name="T2" fmla="*/ 88900 w 88"/>
              <a:gd name="T3" fmla="*/ 31750 h 34"/>
              <a:gd name="T4" fmla="*/ 127000 w 88"/>
              <a:gd name="T5" fmla="*/ 19050 h 34"/>
              <a:gd name="T6" fmla="*/ 139700 w 88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34"/>
              <a:gd name="T14" fmla="*/ 88 w 88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34">
                <a:moveTo>
                  <a:pt x="20" y="28"/>
                </a:moveTo>
                <a:cubicBezTo>
                  <a:pt x="54" y="17"/>
                  <a:pt x="0" y="34"/>
                  <a:pt x="56" y="20"/>
                </a:cubicBezTo>
                <a:cubicBezTo>
                  <a:pt x="64" y="18"/>
                  <a:pt x="80" y="12"/>
                  <a:pt x="80" y="12"/>
                </a:cubicBezTo>
                <a:cubicBezTo>
                  <a:pt x="83" y="8"/>
                  <a:pt x="88" y="0"/>
                  <a:pt x="8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Freeform 63"/>
          <p:cNvSpPr>
            <a:spLocks/>
          </p:cNvSpPr>
          <p:nvPr/>
        </p:nvSpPr>
        <p:spPr bwMode="auto">
          <a:xfrm>
            <a:off x="5867400" y="4452938"/>
            <a:ext cx="95250" cy="57150"/>
          </a:xfrm>
          <a:custGeom>
            <a:avLst/>
            <a:gdLst>
              <a:gd name="T0" fmla="*/ 0 w 60"/>
              <a:gd name="T1" fmla="*/ 57150 h 36"/>
              <a:gd name="T2" fmla="*/ 57150 w 60"/>
              <a:gd name="T3" fmla="*/ 19050 h 36"/>
              <a:gd name="T4" fmla="*/ 95250 w 60"/>
              <a:gd name="T5" fmla="*/ 0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36"/>
                </a:moveTo>
                <a:cubicBezTo>
                  <a:pt x="12" y="28"/>
                  <a:pt x="24" y="20"/>
                  <a:pt x="36" y="12"/>
                </a:cubicBezTo>
                <a:cubicBezTo>
                  <a:pt x="43" y="7"/>
                  <a:pt x="60" y="0"/>
                  <a:pt x="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Freeform 64"/>
          <p:cNvSpPr>
            <a:spLocks/>
          </p:cNvSpPr>
          <p:nvPr/>
        </p:nvSpPr>
        <p:spPr bwMode="auto">
          <a:xfrm>
            <a:off x="6032500" y="4357688"/>
            <a:ext cx="76200" cy="57150"/>
          </a:xfrm>
          <a:custGeom>
            <a:avLst/>
            <a:gdLst>
              <a:gd name="T0" fmla="*/ 0 w 48"/>
              <a:gd name="T1" fmla="*/ 57150 h 36"/>
              <a:gd name="T2" fmla="*/ 76200 w 48"/>
              <a:gd name="T3" fmla="*/ 0 h 36"/>
              <a:gd name="T4" fmla="*/ 0 60000 65536"/>
              <a:gd name="T5" fmla="*/ 0 60000 65536"/>
              <a:gd name="T6" fmla="*/ 0 w 48"/>
              <a:gd name="T7" fmla="*/ 0 h 36"/>
              <a:gd name="T8" fmla="*/ 48 w 48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36">
                <a:moveTo>
                  <a:pt x="0" y="36"/>
                </a:moveTo>
                <a:cubicBezTo>
                  <a:pt x="11" y="32"/>
                  <a:pt x="48" y="9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Freeform 65"/>
          <p:cNvSpPr>
            <a:spLocks/>
          </p:cNvSpPr>
          <p:nvPr/>
        </p:nvSpPr>
        <p:spPr bwMode="auto">
          <a:xfrm>
            <a:off x="6184900" y="4235450"/>
            <a:ext cx="71438" cy="71438"/>
          </a:xfrm>
          <a:custGeom>
            <a:avLst/>
            <a:gdLst>
              <a:gd name="T0" fmla="*/ 0 w 45"/>
              <a:gd name="T1" fmla="*/ 71438 h 45"/>
              <a:gd name="T2" fmla="*/ 50800 w 45"/>
              <a:gd name="T3" fmla="*/ 20638 h 45"/>
              <a:gd name="T4" fmla="*/ 69850 w 45"/>
              <a:gd name="T5" fmla="*/ 1588 h 45"/>
              <a:gd name="T6" fmla="*/ 0 60000 65536"/>
              <a:gd name="T7" fmla="*/ 0 60000 65536"/>
              <a:gd name="T8" fmla="*/ 0 60000 65536"/>
              <a:gd name="T9" fmla="*/ 0 w 45"/>
              <a:gd name="T10" fmla="*/ 0 h 45"/>
              <a:gd name="T11" fmla="*/ 45 w 4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45">
                <a:moveTo>
                  <a:pt x="0" y="45"/>
                </a:moveTo>
                <a:cubicBezTo>
                  <a:pt x="14" y="36"/>
                  <a:pt x="21" y="24"/>
                  <a:pt x="32" y="13"/>
                </a:cubicBezTo>
                <a:cubicBezTo>
                  <a:pt x="45" y="0"/>
                  <a:pt x="44" y="11"/>
                  <a:pt x="4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Freeform 66"/>
          <p:cNvSpPr>
            <a:spLocks/>
          </p:cNvSpPr>
          <p:nvPr/>
        </p:nvSpPr>
        <p:spPr bwMode="auto">
          <a:xfrm>
            <a:off x="6280150" y="4122738"/>
            <a:ext cx="63500" cy="69850"/>
          </a:xfrm>
          <a:custGeom>
            <a:avLst/>
            <a:gdLst>
              <a:gd name="T0" fmla="*/ 0 w 40"/>
              <a:gd name="T1" fmla="*/ 69850 h 44"/>
              <a:gd name="T2" fmla="*/ 63500 w 40"/>
              <a:gd name="T3" fmla="*/ 0 h 44"/>
              <a:gd name="T4" fmla="*/ 0 60000 65536"/>
              <a:gd name="T5" fmla="*/ 0 60000 65536"/>
              <a:gd name="T6" fmla="*/ 0 w 40"/>
              <a:gd name="T7" fmla="*/ 0 h 44"/>
              <a:gd name="T8" fmla="*/ 40 w 40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44">
                <a:moveTo>
                  <a:pt x="0" y="44"/>
                </a:moveTo>
                <a:cubicBezTo>
                  <a:pt x="14" y="30"/>
                  <a:pt x="26" y="14"/>
                  <a:pt x="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Freeform 67"/>
          <p:cNvSpPr>
            <a:spLocks/>
          </p:cNvSpPr>
          <p:nvPr/>
        </p:nvSpPr>
        <p:spPr bwMode="auto">
          <a:xfrm>
            <a:off x="6597650" y="3544888"/>
            <a:ext cx="25400" cy="88900"/>
          </a:xfrm>
          <a:custGeom>
            <a:avLst/>
            <a:gdLst>
              <a:gd name="T0" fmla="*/ 0 w 16"/>
              <a:gd name="T1" fmla="*/ 88900 h 56"/>
              <a:gd name="T2" fmla="*/ 25400 w 16"/>
              <a:gd name="T3" fmla="*/ 0 h 56"/>
              <a:gd name="T4" fmla="*/ 0 60000 65536"/>
              <a:gd name="T5" fmla="*/ 0 60000 65536"/>
              <a:gd name="T6" fmla="*/ 0 w 16"/>
              <a:gd name="T7" fmla="*/ 0 h 56"/>
              <a:gd name="T8" fmla="*/ 16 w 16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56">
                <a:moveTo>
                  <a:pt x="0" y="56"/>
                </a:moveTo>
                <a:cubicBezTo>
                  <a:pt x="7" y="36"/>
                  <a:pt x="1" y="15"/>
                  <a:pt x="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Freeform 68"/>
          <p:cNvSpPr>
            <a:spLocks/>
          </p:cNvSpPr>
          <p:nvPr/>
        </p:nvSpPr>
        <p:spPr bwMode="auto">
          <a:xfrm>
            <a:off x="6610350" y="3335338"/>
            <a:ext cx="12700" cy="107950"/>
          </a:xfrm>
          <a:custGeom>
            <a:avLst/>
            <a:gdLst>
              <a:gd name="T0" fmla="*/ 12700 w 8"/>
              <a:gd name="T1" fmla="*/ 107950 h 68"/>
              <a:gd name="T2" fmla="*/ 0 w 8"/>
              <a:gd name="T3" fmla="*/ 50800 h 68"/>
              <a:gd name="T4" fmla="*/ 6350 w 8"/>
              <a:gd name="T5" fmla="*/ 0 h 68"/>
              <a:gd name="T6" fmla="*/ 0 60000 65536"/>
              <a:gd name="T7" fmla="*/ 0 60000 65536"/>
              <a:gd name="T8" fmla="*/ 0 60000 65536"/>
              <a:gd name="T9" fmla="*/ 0 w 8"/>
              <a:gd name="T10" fmla="*/ 0 h 68"/>
              <a:gd name="T11" fmla="*/ 8 w 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68">
                <a:moveTo>
                  <a:pt x="8" y="68"/>
                </a:moveTo>
                <a:cubicBezTo>
                  <a:pt x="6" y="56"/>
                  <a:pt x="0" y="44"/>
                  <a:pt x="0" y="32"/>
                </a:cubicBezTo>
                <a:cubicBezTo>
                  <a:pt x="0" y="27"/>
                  <a:pt x="4" y="9"/>
                  <a:pt x="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Freeform 69"/>
          <p:cNvSpPr>
            <a:spLocks/>
          </p:cNvSpPr>
          <p:nvPr/>
        </p:nvSpPr>
        <p:spPr bwMode="auto">
          <a:xfrm>
            <a:off x="6623050" y="3144838"/>
            <a:ext cx="17463" cy="95250"/>
          </a:xfrm>
          <a:custGeom>
            <a:avLst/>
            <a:gdLst>
              <a:gd name="T0" fmla="*/ 6350 w 11"/>
              <a:gd name="T1" fmla="*/ 95250 h 60"/>
              <a:gd name="T2" fmla="*/ 0 w 11"/>
              <a:gd name="T3" fmla="*/ 0 h 60"/>
              <a:gd name="T4" fmla="*/ 0 60000 65536"/>
              <a:gd name="T5" fmla="*/ 0 60000 65536"/>
              <a:gd name="T6" fmla="*/ 0 w 11"/>
              <a:gd name="T7" fmla="*/ 0 h 60"/>
              <a:gd name="T8" fmla="*/ 11 w 11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60">
                <a:moveTo>
                  <a:pt x="4" y="60"/>
                </a:moveTo>
                <a:cubicBezTo>
                  <a:pt x="11" y="39"/>
                  <a:pt x="0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Freeform 70"/>
          <p:cNvSpPr>
            <a:spLocks/>
          </p:cNvSpPr>
          <p:nvPr/>
        </p:nvSpPr>
        <p:spPr bwMode="auto">
          <a:xfrm>
            <a:off x="6597650" y="3024188"/>
            <a:ext cx="38100" cy="69850"/>
          </a:xfrm>
          <a:custGeom>
            <a:avLst/>
            <a:gdLst>
              <a:gd name="T0" fmla="*/ 38100 w 24"/>
              <a:gd name="T1" fmla="*/ 69850 h 44"/>
              <a:gd name="T2" fmla="*/ 0 w 24"/>
              <a:gd name="T3" fmla="*/ 0 h 44"/>
              <a:gd name="T4" fmla="*/ 0 60000 65536"/>
              <a:gd name="T5" fmla="*/ 0 60000 65536"/>
              <a:gd name="T6" fmla="*/ 0 w 24"/>
              <a:gd name="T7" fmla="*/ 0 h 44"/>
              <a:gd name="T8" fmla="*/ 24 w 24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44">
                <a:moveTo>
                  <a:pt x="24" y="44"/>
                </a:moveTo>
                <a:cubicBezTo>
                  <a:pt x="19" y="29"/>
                  <a:pt x="0" y="1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Freeform 71"/>
          <p:cNvSpPr>
            <a:spLocks/>
          </p:cNvSpPr>
          <p:nvPr/>
        </p:nvSpPr>
        <p:spPr bwMode="auto">
          <a:xfrm>
            <a:off x="6570663" y="2903538"/>
            <a:ext cx="20637" cy="82550"/>
          </a:xfrm>
          <a:custGeom>
            <a:avLst/>
            <a:gdLst>
              <a:gd name="T0" fmla="*/ 20637 w 13"/>
              <a:gd name="T1" fmla="*/ 82550 h 52"/>
              <a:gd name="T2" fmla="*/ 1587 w 13"/>
              <a:gd name="T3" fmla="*/ 0 h 52"/>
              <a:gd name="T4" fmla="*/ 0 60000 65536"/>
              <a:gd name="T5" fmla="*/ 0 60000 65536"/>
              <a:gd name="T6" fmla="*/ 0 w 13"/>
              <a:gd name="T7" fmla="*/ 0 h 52"/>
              <a:gd name="T8" fmla="*/ 13 w 13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52">
                <a:moveTo>
                  <a:pt x="13" y="52"/>
                </a:moveTo>
                <a:cubicBezTo>
                  <a:pt x="0" y="32"/>
                  <a:pt x="1" y="26"/>
                  <a:pt x="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Freeform 72"/>
          <p:cNvSpPr>
            <a:spLocks/>
          </p:cNvSpPr>
          <p:nvPr/>
        </p:nvSpPr>
        <p:spPr bwMode="auto">
          <a:xfrm>
            <a:off x="6540500" y="2751138"/>
            <a:ext cx="31750" cy="82550"/>
          </a:xfrm>
          <a:custGeom>
            <a:avLst/>
            <a:gdLst>
              <a:gd name="T0" fmla="*/ 31750 w 20"/>
              <a:gd name="T1" fmla="*/ 82550 h 52"/>
              <a:gd name="T2" fmla="*/ 0 w 20"/>
              <a:gd name="T3" fmla="*/ 0 h 52"/>
              <a:gd name="T4" fmla="*/ 0 60000 65536"/>
              <a:gd name="T5" fmla="*/ 0 60000 65536"/>
              <a:gd name="T6" fmla="*/ 0 w 20"/>
              <a:gd name="T7" fmla="*/ 0 h 52"/>
              <a:gd name="T8" fmla="*/ 20 w 20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52">
                <a:moveTo>
                  <a:pt x="20" y="52"/>
                </a:moveTo>
                <a:cubicBezTo>
                  <a:pt x="16" y="30"/>
                  <a:pt x="0" y="1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1" name="Freeform 73"/>
          <p:cNvSpPr>
            <a:spLocks/>
          </p:cNvSpPr>
          <p:nvPr/>
        </p:nvSpPr>
        <p:spPr bwMode="auto">
          <a:xfrm>
            <a:off x="6470650" y="2586038"/>
            <a:ext cx="50800" cy="69850"/>
          </a:xfrm>
          <a:custGeom>
            <a:avLst/>
            <a:gdLst>
              <a:gd name="T0" fmla="*/ 50800 w 32"/>
              <a:gd name="T1" fmla="*/ 69850 h 44"/>
              <a:gd name="T2" fmla="*/ 6350 w 32"/>
              <a:gd name="T3" fmla="*/ 19050 h 44"/>
              <a:gd name="T4" fmla="*/ 0 w 32"/>
              <a:gd name="T5" fmla="*/ 0 h 44"/>
              <a:gd name="T6" fmla="*/ 0 60000 65536"/>
              <a:gd name="T7" fmla="*/ 0 60000 65536"/>
              <a:gd name="T8" fmla="*/ 0 60000 65536"/>
              <a:gd name="T9" fmla="*/ 0 w 32"/>
              <a:gd name="T10" fmla="*/ 0 h 44"/>
              <a:gd name="T11" fmla="*/ 32 w 3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44">
                <a:moveTo>
                  <a:pt x="32" y="44"/>
                </a:moveTo>
                <a:cubicBezTo>
                  <a:pt x="27" y="21"/>
                  <a:pt x="25" y="19"/>
                  <a:pt x="4" y="12"/>
                </a:cubicBezTo>
                <a:cubicBezTo>
                  <a:pt x="3" y="8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2" name="Freeform 74"/>
          <p:cNvSpPr>
            <a:spLocks/>
          </p:cNvSpPr>
          <p:nvPr/>
        </p:nvSpPr>
        <p:spPr bwMode="auto">
          <a:xfrm>
            <a:off x="6381750" y="2433638"/>
            <a:ext cx="69850" cy="95250"/>
          </a:xfrm>
          <a:custGeom>
            <a:avLst/>
            <a:gdLst>
              <a:gd name="T0" fmla="*/ 69850 w 44"/>
              <a:gd name="T1" fmla="*/ 95250 h 60"/>
              <a:gd name="T2" fmla="*/ 25400 w 44"/>
              <a:gd name="T3" fmla="*/ 50800 h 60"/>
              <a:gd name="T4" fmla="*/ 12700 w 44"/>
              <a:gd name="T5" fmla="*/ 19050 h 60"/>
              <a:gd name="T6" fmla="*/ 0 w 44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0"/>
              <a:gd name="T14" fmla="*/ 44 w 44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0">
                <a:moveTo>
                  <a:pt x="44" y="60"/>
                </a:moveTo>
                <a:cubicBezTo>
                  <a:pt x="39" y="40"/>
                  <a:pt x="35" y="38"/>
                  <a:pt x="16" y="32"/>
                </a:cubicBezTo>
                <a:cubicBezTo>
                  <a:pt x="23" y="12"/>
                  <a:pt x="22" y="26"/>
                  <a:pt x="8" y="12"/>
                </a:cubicBezTo>
                <a:cubicBezTo>
                  <a:pt x="5" y="9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3" name="Freeform 75"/>
          <p:cNvSpPr>
            <a:spLocks/>
          </p:cNvSpPr>
          <p:nvPr/>
        </p:nvSpPr>
        <p:spPr bwMode="auto">
          <a:xfrm>
            <a:off x="6254750" y="2300288"/>
            <a:ext cx="95250" cy="82550"/>
          </a:xfrm>
          <a:custGeom>
            <a:avLst/>
            <a:gdLst>
              <a:gd name="T0" fmla="*/ 95250 w 60"/>
              <a:gd name="T1" fmla="*/ 82550 h 52"/>
              <a:gd name="T2" fmla="*/ 25400 w 60"/>
              <a:gd name="T3" fmla="*/ 19050 h 52"/>
              <a:gd name="T4" fmla="*/ 0 w 60"/>
              <a:gd name="T5" fmla="*/ 0 h 52"/>
              <a:gd name="T6" fmla="*/ 0 60000 65536"/>
              <a:gd name="T7" fmla="*/ 0 60000 65536"/>
              <a:gd name="T8" fmla="*/ 0 60000 65536"/>
              <a:gd name="T9" fmla="*/ 0 w 60"/>
              <a:gd name="T10" fmla="*/ 0 h 52"/>
              <a:gd name="T11" fmla="*/ 60 w 60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2">
                <a:moveTo>
                  <a:pt x="60" y="52"/>
                </a:moveTo>
                <a:cubicBezTo>
                  <a:pt x="49" y="36"/>
                  <a:pt x="31" y="25"/>
                  <a:pt x="16" y="12"/>
                </a:cubicBezTo>
                <a:cubicBezTo>
                  <a:pt x="11" y="8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4" name="Freeform 76"/>
          <p:cNvSpPr>
            <a:spLocks/>
          </p:cNvSpPr>
          <p:nvPr/>
        </p:nvSpPr>
        <p:spPr bwMode="auto">
          <a:xfrm>
            <a:off x="6165850" y="2192338"/>
            <a:ext cx="57150" cy="50800"/>
          </a:xfrm>
          <a:custGeom>
            <a:avLst/>
            <a:gdLst>
              <a:gd name="T0" fmla="*/ 57150 w 36"/>
              <a:gd name="T1" fmla="*/ 50800 h 32"/>
              <a:gd name="T2" fmla="*/ 0 w 36"/>
              <a:gd name="T3" fmla="*/ 0 h 32"/>
              <a:gd name="T4" fmla="*/ 0 60000 65536"/>
              <a:gd name="T5" fmla="*/ 0 60000 65536"/>
              <a:gd name="T6" fmla="*/ 0 w 36"/>
              <a:gd name="T7" fmla="*/ 0 h 32"/>
              <a:gd name="T8" fmla="*/ 36 w 36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32">
                <a:moveTo>
                  <a:pt x="36" y="32"/>
                </a:moveTo>
                <a:cubicBezTo>
                  <a:pt x="30" y="15"/>
                  <a:pt x="14" y="1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5" name="Freeform 77"/>
          <p:cNvSpPr>
            <a:spLocks/>
          </p:cNvSpPr>
          <p:nvPr/>
        </p:nvSpPr>
        <p:spPr bwMode="auto">
          <a:xfrm>
            <a:off x="6026150" y="2078038"/>
            <a:ext cx="76200" cy="69850"/>
          </a:xfrm>
          <a:custGeom>
            <a:avLst/>
            <a:gdLst>
              <a:gd name="T0" fmla="*/ 76200 w 48"/>
              <a:gd name="T1" fmla="*/ 69850 h 44"/>
              <a:gd name="T2" fmla="*/ 38100 w 48"/>
              <a:gd name="T3" fmla="*/ 25400 h 44"/>
              <a:gd name="T4" fmla="*/ 0 w 48"/>
              <a:gd name="T5" fmla="*/ 0 h 44"/>
              <a:gd name="T6" fmla="*/ 0 60000 65536"/>
              <a:gd name="T7" fmla="*/ 0 60000 65536"/>
              <a:gd name="T8" fmla="*/ 0 60000 65536"/>
              <a:gd name="T9" fmla="*/ 0 w 48"/>
              <a:gd name="T10" fmla="*/ 0 h 44"/>
              <a:gd name="T11" fmla="*/ 48 w 48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4">
                <a:moveTo>
                  <a:pt x="48" y="44"/>
                </a:moveTo>
                <a:cubicBezTo>
                  <a:pt x="40" y="34"/>
                  <a:pt x="34" y="24"/>
                  <a:pt x="24" y="16"/>
                </a:cubicBezTo>
                <a:cubicBezTo>
                  <a:pt x="16" y="10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Freeform 78"/>
          <p:cNvSpPr>
            <a:spLocks/>
          </p:cNvSpPr>
          <p:nvPr/>
        </p:nvSpPr>
        <p:spPr bwMode="auto">
          <a:xfrm>
            <a:off x="5759450" y="1906588"/>
            <a:ext cx="82550" cy="38100"/>
          </a:xfrm>
          <a:custGeom>
            <a:avLst/>
            <a:gdLst>
              <a:gd name="T0" fmla="*/ 82550 w 52"/>
              <a:gd name="T1" fmla="*/ 38100 h 24"/>
              <a:gd name="T2" fmla="*/ 0 w 52"/>
              <a:gd name="T3" fmla="*/ 0 h 24"/>
              <a:gd name="T4" fmla="*/ 0 60000 65536"/>
              <a:gd name="T5" fmla="*/ 0 60000 65536"/>
              <a:gd name="T6" fmla="*/ 0 w 52"/>
              <a:gd name="T7" fmla="*/ 0 h 24"/>
              <a:gd name="T8" fmla="*/ 52 w 52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24">
                <a:moveTo>
                  <a:pt x="52" y="24"/>
                </a:moveTo>
                <a:cubicBezTo>
                  <a:pt x="36" y="13"/>
                  <a:pt x="13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Freeform 79"/>
          <p:cNvSpPr>
            <a:spLocks/>
          </p:cNvSpPr>
          <p:nvPr/>
        </p:nvSpPr>
        <p:spPr bwMode="auto">
          <a:xfrm>
            <a:off x="5251450" y="1817688"/>
            <a:ext cx="127000" cy="12700"/>
          </a:xfrm>
          <a:custGeom>
            <a:avLst/>
            <a:gdLst>
              <a:gd name="T0" fmla="*/ 127000 w 80"/>
              <a:gd name="T1" fmla="*/ 12700 h 8"/>
              <a:gd name="T2" fmla="*/ 0 w 80"/>
              <a:gd name="T3" fmla="*/ 0 h 8"/>
              <a:gd name="T4" fmla="*/ 0 60000 65536"/>
              <a:gd name="T5" fmla="*/ 0 60000 65536"/>
              <a:gd name="T6" fmla="*/ 0 w 80"/>
              <a:gd name="T7" fmla="*/ 0 h 8"/>
              <a:gd name="T8" fmla="*/ 80 w 8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8">
                <a:moveTo>
                  <a:pt x="80" y="8"/>
                </a:moveTo>
                <a:cubicBezTo>
                  <a:pt x="54" y="6"/>
                  <a:pt x="26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Freeform 80"/>
          <p:cNvSpPr>
            <a:spLocks/>
          </p:cNvSpPr>
          <p:nvPr/>
        </p:nvSpPr>
        <p:spPr bwMode="auto">
          <a:xfrm>
            <a:off x="5092700" y="1817688"/>
            <a:ext cx="76200" cy="1587"/>
          </a:xfrm>
          <a:custGeom>
            <a:avLst/>
            <a:gdLst>
              <a:gd name="T0" fmla="*/ 76200 w 48"/>
              <a:gd name="T1" fmla="*/ 0 h 1"/>
              <a:gd name="T2" fmla="*/ 0 w 48"/>
              <a:gd name="T3" fmla="*/ 0 h 1"/>
              <a:gd name="T4" fmla="*/ 0 60000 65536"/>
              <a:gd name="T5" fmla="*/ 0 60000 65536"/>
              <a:gd name="T6" fmla="*/ 0 w 48"/>
              <a:gd name="T7" fmla="*/ 0 h 1"/>
              <a:gd name="T8" fmla="*/ 48 w 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">
                <a:moveTo>
                  <a:pt x="48" y="0"/>
                </a:moveTo>
                <a:cubicBezTo>
                  <a:pt x="32" y="0"/>
                  <a:pt x="16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Freeform 81"/>
          <p:cNvSpPr>
            <a:spLocks/>
          </p:cNvSpPr>
          <p:nvPr/>
        </p:nvSpPr>
        <p:spPr bwMode="auto">
          <a:xfrm>
            <a:off x="4851400" y="1830388"/>
            <a:ext cx="133350" cy="6350"/>
          </a:xfrm>
          <a:custGeom>
            <a:avLst/>
            <a:gdLst>
              <a:gd name="T0" fmla="*/ 133350 w 84"/>
              <a:gd name="T1" fmla="*/ 0 h 4"/>
              <a:gd name="T2" fmla="*/ 0 w 84"/>
              <a:gd name="T3" fmla="*/ 6350 h 4"/>
              <a:gd name="T4" fmla="*/ 0 60000 65536"/>
              <a:gd name="T5" fmla="*/ 0 60000 65536"/>
              <a:gd name="T6" fmla="*/ 0 w 84"/>
              <a:gd name="T7" fmla="*/ 0 h 4"/>
              <a:gd name="T8" fmla="*/ 84 w 84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4">
                <a:moveTo>
                  <a:pt x="84" y="0"/>
                </a:moveTo>
                <a:cubicBezTo>
                  <a:pt x="56" y="1"/>
                  <a:pt x="0" y="4"/>
                  <a:pt x="0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0" name="Freeform 82"/>
          <p:cNvSpPr>
            <a:spLocks/>
          </p:cNvSpPr>
          <p:nvPr/>
        </p:nvSpPr>
        <p:spPr bwMode="auto">
          <a:xfrm>
            <a:off x="4572000" y="1900238"/>
            <a:ext cx="69850" cy="25400"/>
          </a:xfrm>
          <a:custGeom>
            <a:avLst/>
            <a:gdLst>
              <a:gd name="T0" fmla="*/ 69850 w 44"/>
              <a:gd name="T1" fmla="*/ 0 h 16"/>
              <a:gd name="T2" fmla="*/ 0 w 44"/>
              <a:gd name="T3" fmla="*/ 25400 h 16"/>
              <a:gd name="T4" fmla="*/ 0 60000 65536"/>
              <a:gd name="T5" fmla="*/ 0 60000 65536"/>
              <a:gd name="T6" fmla="*/ 0 w 44"/>
              <a:gd name="T7" fmla="*/ 0 h 16"/>
              <a:gd name="T8" fmla="*/ 44 w 44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16">
                <a:moveTo>
                  <a:pt x="44" y="0"/>
                </a:moveTo>
                <a:cubicBezTo>
                  <a:pt x="29" y="4"/>
                  <a:pt x="11" y="5"/>
                  <a:pt x="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1" name="Freeform 83"/>
          <p:cNvSpPr>
            <a:spLocks/>
          </p:cNvSpPr>
          <p:nvPr/>
        </p:nvSpPr>
        <p:spPr bwMode="auto">
          <a:xfrm>
            <a:off x="4387850" y="1970088"/>
            <a:ext cx="69850" cy="44450"/>
          </a:xfrm>
          <a:custGeom>
            <a:avLst/>
            <a:gdLst>
              <a:gd name="T0" fmla="*/ 69850 w 44"/>
              <a:gd name="T1" fmla="*/ 0 h 28"/>
              <a:gd name="T2" fmla="*/ 0 w 44"/>
              <a:gd name="T3" fmla="*/ 44450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44" y="0"/>
                </a:moveTo>
                <a:cubicBezTo>
                  <a:pt x="31" y="13"/>
                  <a:pt x="16" y="20"/>
                  <a:pt x="0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2" name="Freeform 84"/>
          <p:cNvSpPr>
            <a:spLocks/>
          </p:cNvSpPr>
          <p:nvPr/>
        </p:nvSpPr>
        <p:spPr bwMode="auto">
          <a:xfrm>
            <a:off x="4246563" y="2027238"/>
            <a:ext cx="71437" cy="57150"/>
          </a:xfrm>
          <a:custGeom>
            <a:avLst/>
            <a:gdLst>
              <a:gd name="T0" fmla="*/ 71437 w 45"/>
              <a:gd name="T1" fmla="*/ 0 h 36"/>
              <a:gd name="T2" fmla="*/ 39687 w 45"/>
              <a:gd name="T3" fmla="*/ 31750 h 36"/>
              <a:gd name="T4" fmla="*/ 1587 w 45"/>
              <a:gd name="T5" fmla="*/ 50800 h 36"/>
              <a:gd name="T6" fmla="*/ 0 60000 65536"/>
              <a:gd name="T7" fmla="*/ 0 60000 65536"/>
              <a:gd name="T8" fmla="*/ 0 60000 65536"/>
              <a:gd name="T9" fmla="*/ 0 w 45"/>
              <a:gd name="T10" fmla="*/ 0 h 36"/>
              <a:gd name="T11" fmla="*/ 45 w 4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">
                <a:moveTo>
                  <a:pt x="45" y="0"/>
                </a:moveTo>
                <a:cubicBezTo>
                  <a:pt x="37" y="5"/>
                  <a:pt x="33" y="15"/>
                  <a:pt x="25" y="20"/>
                </a:cubicBezTo>
                <a:cubicBezTo>
                  <a:pt x="0" y="36"/>
                  <a:pt x="1" y="18"/>
                  <a:pt x="1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23" name="Text Box 85"/>
          <p:cNvSpPr txBox="1">
            <a:spLocks noChangeArrowheads="1"/>
          </p:cNvSpPr>
          <p:nvPr/>
        </p:nvSpPr>
        <p:spPr bwMode="auto">
          <a:xfrm>
            <a:off x="112713" y="119063"/>
            <a:ext cx="4238625" cy="5286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Hereditary Platelet defects</a:t>
            </a:r>
          </a:p>
        </p:txBody>
      </p:sp>
      <p:sp>
        <p:nvSpPr>
          <p:cNvPr id="27724" name="Text Box 86"/>
          <p:cNvSpPr txBox="1">
            <a:spLocks noChangeArrowheads="1"/>
          </p:cNvSpPr>
          <p:nvPr/>
        </p:nvSpPr>
        <p:spPr bwMode="auto">
          <a:xfrm>
            <a:off x="7086600" y="2987675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Phospholipid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membrane</a:t>
            </a:r>
          </a:p>
        </p:txBody>
      </p:sp>
      <p:sp>
        <p:nvSpPr>
          <p:cNvPr id="27725" name="Line 87"/>
          <p:cNvSpPr>
            <a:spLocks noChangeShapeType="1"/>
          </p:cNvSpPr>
          <p:nvPr/>
        </p:nvSpPr>
        <p:spPr bwMode="auto">
          <a:xfrm flipH="1">
            <a:off x="6781800" y="3265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26" name="Text Box 88"/>
          <p:cNvSpPr txBox="1">
            <a:spLocks noChangeArrowheads="1"/>
          </p:cNvSpPr>
          <p:nvPr/>
        </p:nvSpPr>
        <p:spPr bwMode="auto">
          <a:xfrm>
            <a:off x="6781800" y="374967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Open cannalicular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system</a:t>
            </a:r>
          </a:p>
        </p:txBody>
      </p:sp>
      <p:sp>
        <p:nvSpPr>
          <p:cNvPr id="27727" name="Line 89"/>
          <p:cNvSpPr>
            <a:spLocks noChangeShapeType="1"/>
          </p:cNvSpPr>
          <p:nvPr/>
        </p:nvSpPr>
        <p:spPr bwMode="auto">
          <a:xfrm flipH="1" flipV="1">
            <a:off x="6400800" y="37988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28" name="Line 90"/>
          <p:cNvSpPr>
            <a:spLocks noChangeShapeType="1"/>
          </p:cNvSpPr>
          <p:nvPr/>
        </p:nvSpPr>
        <p:spPr bwMode="auto">
          <a:xfrm flipV="1">
            <a:off x="5410200" y="3951288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29" name="Text Box 91"/>
          <p:cNvSpPr txBox="1">
            <a:spLocks noChangeArrowheads="1"/>
          </p:cNvSpPr>
          <p:nvPr/>
        </p:nvSpPr>
        <p:spPr bwMode="auto">
          <a:xfrm>
            <a:off x="4876800" y="496887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mitochondrion</a:t>
            </a:r>
          </a:p>
        </p:txBody>
      </p:sp>
      <p:sp>
        <p:nvSpPr>
          <p:cNvPr id="27730" name="Line 92"/>
          <p:cNvSpPr>
            <a:spLocks noChangeShapeType="1"/>
          </p:cNvSpPr>
          <p:nvPr/>
        </p:nvSpPr>
        <p:spPr bwMode="auto">
          <a:xfrm flipV="1">
            <a:off x="3048000" y="3646488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31" name="Text Box 93"/>
          <p:cNvSpPr txBox="1">
            <a:spLocks noChangeArrowheads="1"/>
          </p:cNvSpPr>
          <p:nvPr/>
        </p:nvSpPr>
        <p:spPr bwMode="auto">
          <a:xfrm>
            <a:off x="2124075" y="3829050"/>
            <a:ext cx="14557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Symbol" pitchFamily="18" charset="2"/>
              </a:rPr>
              <a:t>a</a:t>
            </a:r>
            <a:r>
              <a:rPr lang="en-US" b="1">
                <a:latin typeface="Times New Roman" pitchFamily="18" charset="0"/>
              </a:rPr>
              <a:t> granules: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growth factors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fibrinogen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factor V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vWF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7732" name="Line 94"/>
          <p:cNvSpPr>
            <a:spLocks noChangeShapeType="1"/>
          </p:cNvSpPr>
          <p:nvPr/>
        </p:nvSpPr>
        <p:spPr bwMode="auto">
          <a:xfrm flipV="1">
            <a:off x="2743200" y="2732088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33" name="Text Box 95"/>
          <p:cNvSpPr txBox="1">
            <a:spLocks noChangeArrowheads="1"/>
          </p:cNvSpPr>
          <p:nvPr/>
        </p:nvSpPr>
        <p:spPr bwMode="auto">
          <a:xfrm>
            <a:off x="1285875" y="2682875"/>
            <a:ext cx="17399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Dense granules: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ADP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ATP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Serotonin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Ca2+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7734" name="Oval 96"/>
          <p:cNvSpPr>
            <a:spLocks noChangeArrowheads="1"/>
          </p:cNvSpPr>
          <p:nvPr/>
        </p:nvSpPr>
        <p:spPr bwMode="auto">
          <a:xfrm>
            <a:off x="5410200" y="2655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5" name="Oval 97"/>
          <p:cNvSpPr>
            <a:spLocks noChangeArrowheads="1"/>
          </p:cNvSpPr>
          <p:nvPr/>
        </p:nvSpPr>
        <p:spPr bwMode="auto">
          <a:xfrm>
            <a:off x="5562600" y="2808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6" name="Oval 98"/>
          <p:cNvSpPr>
            <a:spLocks noChangeArrowheads="1"/>
          </p:cNvSpPr>
          <p:nvPr/>
        </p:nvSpPr>
        <p:spPr bwMode="auto">
          <a:xfrm>
            <a:off x="5715000" y="2960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7" name="Oval 99"/>
          <p:cNvSpPr>
            <a:spLocks noChangeArrowheads="1"/>
          </p:cNvSpPr>
          <p:nvPr/>
        </p:nvSpPr>
        <p:spPr bwMode="auto">
          <a:xfrm>
            <a:off x="5257800" y="27320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8" name="Oval 100"/>
          <p:cNvSpPr>
            <a:spLocks noChangeArrowheads="1"/>
          </p:cNvSpPr>
          <p:nvPr/>
        </p:nvSpPr>
        <p:spPr bwMode="auto">
          <a:xfrm>
            <a:off x="5410200" y="2884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9" name="Oval 101"/>
          <p:cNvSpPr>
            <a:spLocks noChangeArrowheads="1"/>
          </p:cNvSpPr>
          <p:nvPr/>
        </p:nvSpPr>
        <p:spPr bwMode="auto">
          <a:xfrm>
            <a:off x="5334000" y="303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40" name="Oval 102"/>
          <p:cNvSpPr>
            <a:spLocks noChangeArrowheads="1"/>
          </p:cNvSpPr>
          <p:nvPr/>
        </p:nvSpPr>
        <p:spPr bwMode="auto">
          <a:xfrm>
            <a:off x="5486400" y="2503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41" name="Line 103"/>
          <p:cNvSpPr>
            <a:spLocks noChangeShapeType="1"/>
          </p:cNvSpPr>
          <p:nvPr/>
        </p:nvSpPr>
        <p:spPr bwMode="auto">
          <a:xfrm flipH="1">
            <a:off x="5638800" y="2046288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42" name="Text Box 104"/>
          <p:cNvSpPr txBox="1">
            <a:spLocks noChangeArrowheads="1"/>
          </p:cNvSpPr>
          <p:nvPr/>
        </p:nvSpPr>
        <p:spPr bwMode="auto">
          <a:xfrm>
            <a:off x="6400800" y="17684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Glycogen</a:t>
            </a:r>
          </a:p>
        </p:txBody>
      </p:sp>
      <p:sp>
        <p:nvSpPr>
          <p:cNvPr id="27743" name="Line 105"/>
          <p:cNvSpPr>
            <a:spLocks noChangeShapeType="1"/>
          </p:cNvSpPr>
          <p:nvPr/>
        </p:nvSpPr>
        <p:spPr bwMode="auto">
          <a:xfrm>
            <a:off x="3810000" y="12842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44" name="Line 106"/>
          <p:cNvSpPr>
            <a:spLocks noChangeShapeType="1"/>
          </p:cNvSpPr>
          <p:nvPr/>
        </p:nvSpPr>
        <p:spPr bwMode="auto">
          <a:xfrm>
            <a:off x="3886200" y="120808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45" name="Text Box 107"/>
          <p:cNvSpPr txBox="1">
            <a:spLocks noChangeArrowheads="1"/>
          </p:cNvSpPr>
          <p:nvPr/>
        </p:nvSpPr>
        <p:spPr bwMode="auto">
          <a:xfrm>
            <a:off x="1981200" y="854075"/>
            <a:ext cx="237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Surface glycoproteins: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GpIa</a:t>
            </a:r>
            <a:endParaRPr lang="en-US" b="1">
              <a:latin typeface="Times New Roman" pitchFamily="18" charset="0"/>
            </a:endParaRP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GpIIb/IIIa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GpIb</a:t>
            </a:r>
          </a:p>
        </p:txBody>
      </p:sp>
      <p:sp>
        <p:nvSpPr>
          <p:cNvPr id="27746" name="Line 108"/>
          <p:cNvSpPr>
            <a:spLocks noChangeShapeType="1"/>
          </p:cNvSpPr>
          <p:nvPr/>
        </p:nvSpPr>
        <p:spPr bwMode="auto">
          <a:xfrm flipH="1">
            <a:off x="5181600" y="11318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747" name="Text Box 109"/>
          <p:cNvSpPr txBox="1">
            <a:spLocks noChangeArrowheads="1"/>
          </p:cNvSpPr>
          <p:nvPr/>
        </p:nvSpPr>
        <p:spPr bwMode="auto">
          <a:xfrm>
            <a:off x="5257800" y="549275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Microtubules &amp;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actomyosin</a:t>
            </a:r>
          </a:p>
        </p:txBody>
      </p:sp>
      <p:sp>
        <p:nvSpPr>
          <p:cNvPr id="27748" name="Text Box 110"/>
          <p:cNvSpPr txBox="1">
            <a:spLocks noChangeArrowheads="1"/>
          </p:cNvSpPr>
          <p:nvPr/>
        </p:nvSpPr>
        <p:spPr bwMode="auto">
          <a:xfrm>
            <a:off x="3268663" y="4903788"/>
            <a:ext cx="1187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(Receptor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for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thrombin)</a:t>
            </a:r>
          </a:p>
        </p:txBody>
      </p:sp>
      <p:sp>
        <p:nvSpPr>
          <p:cNvPr id="27749" name="Line 111"/>
          <p:cNvSpPr>
            <a:spLocks noChangeShapeType="1"/>
          </p:cNvSpPr>
          <p:nvPr/>
        </p:nvSpPr>
        <p:spPr bwMode="auto">
          <a:xfrm flipH="1" flipV="1">
            <a:off x="3867150" y="4572000"/>
            <a:ext cx="14446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9856" name="Text Box 112"/>
          <p:cNvSpPr txBox="1">
            <a:spLocks noChangeArrowheads="1"/>
          </p:cNvSpPr>
          <p:nvPr/>
        </p:nvSpPr>
        <p:spPr bwMode="auto">
          <a:xfrm>
            <a:off x="2268538" y="1268413"/>
            <a:ext cx="455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59857" name="Text Box 113"/>
          <p:cNvSpPr txBox="1">
            <a:spLocks noChangeArrowheads="1"/>
          </p:cNvSpPr>
          <p:nvPr/>
        </p:nvSpPr>
        <p:spPr bwMode="auto">
          <a:xfrm>
            <a:off x="250825" y="5734050"/>
            <a:ext cx="35433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00"/>
                </a:solidFill>
              </a:rPr>
              <a:t>Glanzmann’s thrombasthenia</a:t>
            </a:r>
          </a:p>
          <a:p>
            <a:r>
              <a:rPr lang="en-GB">
                <a:solidFill>
                  <a:srgbClr val="CC0000"/>
                </a:solidFill>
              </a:rPr>
              <a:t>Bernard Soulier syndrome</a:t>
            </a:r>
          </a:p>
          <a:p>
            <a:r>
              <a:rPr lang="en-GB">
                <a:solidFill>
                  <a:srgbClr val="CC0000"/>
                </a:solidFill>
              </a:rPr>
              <a:t>Storage Pool disease</a:t>
            </a:r>
          </a:p>
        </p:txBody>
      </p:sp>
      <p:sp>
        <p:nvSpPr>
          <p:cNvPr id="159858" name="Text Box 114"/>
          <p:cNvSpPr txBox="1">
            <a:spLocks noChangeArrowheads="1"/>
          </p:cNvSpPr>
          <p:nvPr/>
        </p:nvSpPr>
        <p:spPr bwMode="auto">
          <a:xfrm>
            <a:off x="2124075" y="1628775"/>
            <a:ext cx="455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59859" name="Text Box 115"/>
          <p:cNvSpPr txBox="1">
            <a:spLocks noChangeArrowheads="1"/>
          </p:cNvSpPr>
          <p:nvPr/>
        </p:nvSpPr>
        <p:spPr bwMode="auto">
          <a:xfrm>
            <a:off x="1403350" y="2492375"/>
            <a:ext cx="6477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CC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56" grpId="0"/>
      <p:bldP spid="159858" grpId="0"/>
      <p:bldP spid="1598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Platelets</a:t>
            </a:r>
          </a:p>
          <a:p>
            <a:pPr lvl="1" eaLnBrk="1" hangingPunct="1"/>
            <a:r>
              <a:rPr lang="en-GB" smtClean="0"/>
              <a:t>Low numbers: </a:t>
            </a:r>
            <a:r>
              <a:rPr lang="en-GB" smtClean="0">
                <a:solidFill>
                  <a:srgbClr val="CC0000"/>
                </a:solidFill>
              </a:rPr>
              <a:t>“thrombocytopenia”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Bone marrow failure eg: leukaemia, B12 deficiency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Accelerated clearance eg: immune (ITP), DIC. 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Pooling and destruction in an enlarged spleen</a:t>
            </a:r>
          </a:p>
          <a:p>
            <a:pPr lvl="1" eaLnBrk="1" hangingPunct="1"/>
            <a:endParaRPr lang="en-GB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GB" smtClean="0"/>
              <a:t>Impaired function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Hereditary absence of glycoproteins or storage granules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Acquired due to drugs: aspirin, NSAIDs, clopidogrel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/>
              <a:t>Platelets</a:t>
            </a:r>
          </a:p>
          <a:p>
            <a:pPr eaLnBrk="1" hangingPunct="1"/>
            <a:r>
              <a:rPr lang="en-GB" dirty="0" smtClean="0"/>
              <a:t>Von Willebrand Factor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</a:rPr>
              <a:t>Von Willebrand disease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Hereditary decrease of quantity +/ function (common)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Complex multimeric protein – many defective variants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</a:rPr>
              <a:t>Acquired due to antibody (rare)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smtClean="0"/>
              <a:t>Platelets</a:t>
            </a:r>
          </a:p>
          <a:p>
            <a:pPr eaLnBrk="1" hangingPunct="1"/>
            <a:r>
              <a:rPr lang="en-GB" smtClean="0"/>
              <a:t>Von Willebrand Factor</a:t>
            </a:r>
          </a:p>
          <a:p>
            <a:pPr eaLnBrk="1" hangingPunct="1"/>
            <a:r>
              <a:rPr lang="en-GB" smtClean="0"/>
              <a:t>The vessel wall</a:t>
            </a:r>
          </a:p>
          <a:p>
            <a:pPr lvl="1" eaLnBrk="1" hangingPunct="1"/>
            <a:r>
              <a:rPr lang="en-US" sz="2000" smtClean="0">
                <a:solidFill>
                  <a:srgbClr val="CC0000"/>
                </a:solidFill>
              </a:rPr>
              <a:t>Inherited (rare) </a:t>
            </a:r>
            <a:r>
              <a:rPr lang="en-US" sz="1800" smtClean="0">
                <a:solidFill>
                  <a:srgbClr val="CC0000"/>
                </a:solidFill>
              </a:rPr>
              <a:t>Hereditary haemorrhagic telangiectasia, Ehlers-Danlos syndrome and other connective tissue disorders</a:t>
            </a:r>
          </a:p>
          <a:p>
            <a:pPr lvl="1" eaLnBrk="1" hangingPunct="1"/>
            <a:endParaRPr lang="en-US" b="1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04138" cy="1081087"/>
          </a:xfrm>
        </p:spPr>
        <p:txBody>
          <a:bodyPr/>
          <a:lstStyle/>
          <a:p>
            <a:pPr eaLnBrk="1" hangingPunct="1"/>
            <a:r>
              <a:rPr lang="en-GB" smtClean="0"/>
              <a:t>Ehlers Danlos syndrome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679950" cy="496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2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/>
              <a:t>Platelets</a:t>
            </a:r>
          </a:p>
          <a:p>
            <a:pPr eaLnBrk="1" hangingPunct="1"/>
            <a:r>
              <a:rPr lang="en-GB" dirty="0" smtClean="0"/>
              <a:t>Von Willebrand Factor</a:t>
            </a:r>
          </a:p>
          <a:p>
            <a:pPr eaLnBrk="1" hangingPunct="1"/>
            <a:r>
              <a:rPr lang="en-GB" dirty="0" smtClean="0"/>
              <a:t>The vessel wall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CC0000"/>
                </a:solidFill>
              </a:rPr>
              <a:t>Inherited (rare) </a:t>
            </a:r>
            <a:r>
              <a:rPr lang="en-US" sz="1800" dirty="0" smtClean="0">
                <a:solidFill>
                  <a:srgbClr val="CC0000"/>
                </a:solidFill>
              </a:rPr>
              <a:t>Hereditary haemorrhagic telangiectasia Ehlers-</a:t>
            </a:r>
            <a:r>
              <a:rPr lang="en-US" sz="1800" dirty="0" err="1" smtClean="0">
                <a:solidFill>
                  <a:srgbClr val="CC0000"/>
                </a:solidFill>
              </a:rPr>
              <a:t>Danlos</a:t>
            </a:r>
            <a:r>
              <a:rPr lang="en-US" sz="1800" dirty="0" smtClean="0">
                <a:solidFill>
                  <a:srgbClr val="CC0000"/>
                </a:solidFill>
              </a:rPr>
              <a:t> syndrome and other connective tissue disorders</a:t>
            </a:r>
          </a:p>
          <a:p>
            <a:pPr lvl="1" eaLnBrk="1" hangingPunct="1">
              <a:lnSpc>
                <a:spcPct val="120000"/>
              </a:lnSpc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CC0000"/>
                </a:solidFill>
              </a:rPr>
              <a:t>Acquired</a:t>
            </a:r>
            <a:r>
              <a:rPr lang="en-US" sz="1800" dirty="0" smtClean="0">
                <a:solidFill>
                  <a:srgbClr val="CC0000"/>
                </a:solidFill>
              </a:rPr>
              <a:t>: Scurvy, Steroid therapy, Aging (senile purpura), </a:t>
            </a:r>
            <a:r>
              <a:rPr lang="en-US" sz="1800" dirty="0" err="1" smtClean="0">
                <a:solidFill>
                  <a:srgbClr val="CC0000"/>
                </a:solidFill>
              </a:rPr>
              <a:t>Vasculitis</a:t>
            </a:r>
            <a:endParaRPr lang="en-US" sz="1800" dirty="0" smtClean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smtClean="0"/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/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/>
              <a:t>Genetics of hereditary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/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/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33312" y="332656"/>
            <a:ext cx="68012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 dirty="0">
                <a:latin typeface="Franklin Gothic Book" pitchFamily="34" charset="0"/>
              </a:rPr>
              <a:t>Disorders of Primary </a:t>
            </a:r>
            <a:r>
              <a:rPr lang="en-GB" altLang="en-US" sz="3600" b="1" dirty="0" smtClean="0">
                <a:latin typeface="Franklin Gothic Book" pitchFamily="34" charset="0"/>
              </a:rPr>
              <a:t>Haemostasis</a:t>
            </a:r>
          </a:p>
          <a:p>
            <a:pPr algn="ctr" eaLnBrk="0" hangingPunct="0"/>
            <a:r>
              <a:rPr lang="en-GB" altLang="en-US" sz="3600" b="1" dirty="0" smtClean="0">
                <a:latin typeface="Franklin Gothic Book" pitchFamily="34" charset="0"/>
              </a:rPr>
              <a:t>Summary </a:t>
            </a:r>
            <a:endParaRPr lang="en-GB" altLang="en-US" sz="3600" b="1" dirty="0">
              <a:latin typeface="Franklin Gothic Book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/>
              <a:t>Platelets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</a:rPr>
              <a:t>Thrombocytopenia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</a:rPr>
              <a:t>Platelet function defects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</a:rPr>
              <a:t>Drugs</a:t>
            </a:r>
          </a:p>
          <a:p>
            <a:pPr eaLnBrk="1" hangingPunct="1"/>
            <a:r>
              <a:rPr lang="en-GB" dirty="0" smtClean="0"/>
              <a:t>Von Willebrand Factor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</a:rPr>
              <a:t>Von Willebrand disease</a:t>
            </a:r>
          </a:p>
          <a:p>
            <a:pPr eaLnBrk="1" hangingPunct="1"/>
            <a:r>
              <a:rPr lang="en-GB" dirty="0" smtClean="0"/>
              <a:t>The vessel wall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</a:rPr>
              <a:t>Hereditary vascular disorders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</a:rPr>
              <a:t>Scurvy, steroids, age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solidFill>
                <a:srgbClr val="CC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72400" cy="1362075"/>
          </a:xfrm>
        </p:spPr>
        <p:txBody>
          <a:bodyPr/>
          <a:lstStyle/>
          <a:p>
            <a:r>
              <a:rPr lang="en-GB" dirty="0" smtClean="0"/>
              <a:t>Defects of coagulation (secondary haemostasis)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49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2139950" y="403860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latin typeface="Times"/>
              </a:rPr>
              <a:t>Haemostatic Plug Formation: An Overview</a:t>
            </a:r>
          </a:p>
        </p:txBody>
      </p:sp>
      <p:sp>
        <p:nvSpPr>
          <p:cNvPr id="40964" name="Text Box 1028"/>
          <p:cNvSpPr txBox="1">
            <a:spLocks noChangeArrowheads="1"/>
          </p:cNvSpPr>
          <p:nvPr/>
        </p:nvSpPr>
        <p:spPr bwMode="auto">
          <a:xfrm>
            <a:off x="258445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-blood coagulation</a:t>
            </a:r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-fibrinolysis</a:t>
            </a:r>
            <a:endParaRPr lang="en-US" altLang="en-US" sz="2400" b="1">
              <a:latin typeface="Times"/>
            </a:endParaRPr>
          </a:p>
        </p:txBody>
      </p:sp>
      <p:sp>
        <p:nvSpPr>
          <p:cNvPr id="40965" name="Line 1029"/>
          <p:cNvSpPr>
            <a:spLocks noChangeShapeType="1"/>
          </p:cNvSpPr>
          <p:nvPr/>
        </p:nvSpPr>
        <p:spPr bwMode="auto">
          <a:xfrm>
            <a:off x="429418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6" name="Line 1030"/>
          <p:cNvSpPr>
            <a:spLocks noChangeShapeType="1"/>
          </p:cNvSpPr>
          <p:nvPr/>
        </p:nvSpPr>
        <p:spPr bwMode="auto">
          <a:xfrm>
            <a:off x="425926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7" name="Line 1031"/>
          <p:cNvSpPr>
            <a:spLocks noChangeShapeType="1"/>
          </p:cNvSpPr>
          <p:nvPr/>
        </p:nvSpPr>
        <p:spPr bwMode="auto">
          <a:xfrm>
            <a:off x="428148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8" name="Text Box 1032"/>
          <p:cNvSpPr txBox="1">
            <a:spLocks noChangeArrowheads="1"/>
          </p:cNvSpPr>
          <p:nvPr/>
        </p:nvSpPr>
        <p:spPr bwMode="auto">
          <a:xfrm>
            <a:off x="298291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/>
              </a:rPr>
              <a:t>Response to injury</a:t>
            </a:r>
          </a:p>
        </p:txBody>
      </p:sp>
      <p:sp>
        <p:nvSpPr>
          <p:cNvPr id="40969" name="Text Box 1033"/>
          <p:cNvSpPr txBox="1">
            <a:spLocks noChangeArrowheads="1"/>
          </p:cNvSpPr>
          <p:nvPr/>
        </p:nvSpPr>
        <p:spPr bwMode="auto">
          <a:xfrm>
            <a:off x="179388" y="4221163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/>
              </a:rPr>
              <a:t>Secondary </a:t>
            </a:r>
          </a:p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42079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Xa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42077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1994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42075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42073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4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6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Fibrinogen</a:t>
            </a:r>
            <a:endParaRPr lang="en-US" altLang="en-US" sz="2800" b="1">
              <a:latin typeface="Times"/>
            </a:endParaRPr>
          </a:p>
        </p:txBody>
      </p:sp>
      <p:sp>
        <p:nvSpPr>
          <p:cNvPr id="41998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Fibrin</a:t>
            </a:r>
            <a:endParaRPr lang="en-US" altLang="en-US" sz="2800" b="1">
              <a:latin typeface="Times"/>
            </a:endParaRPr>
          </a:p>
        </p:txBody>
      </p:sp>
      <p:sp>
        <p:nvSpPr>
          <p:cNvPr id="42000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Rectangle 25"/>
          <p:cNvSpPr>
            <a:spLocks noChangeArrowheads="1"/>
          </p:cNvSpPr>
          <p:nvPr/>
        </p:nvSpPr>
        <p:spPr bwMode="auto">
          <a:xfrm>
            <a:off x="5572125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Crosslinked</a:t>
            </a:r>
            <a:endParaRPr lang="en-US" altLang="en-US" sz="2800" b="1">
              <a:latin typeface="Times"/>
            </a:endParaRPr>
          </a:p>
        </p:txBody>
      </p:sp>
      <p:sp>
        <p:nvSpPr>
          <p:cNvPr id="42002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 fibrin</a:t>
            </a:r>
            <a:endParaRPr lang="en-US" altLang="en-US" sz="2800" b="1">
              <a:latin typeface="Times"/>
            </a:endParaRPr>
          </a:p>
        </p:txBody>
      </p:sp>
      <p:sp>
        <p:nvSpPr>
          <p:cNvPr id="42003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XIIIa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2005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42071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6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XIII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2008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42069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9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Prothrombin</a:t>
            </a:r>
            <a:endParaRPr lang="en-US" altLang="en-US" sz="2800" b="1">
              <a:latin typeface="Times"/>
            </a:endParaRPr>
          </a:p>
        </p:txBody>
      </p:sp>
      <p:sp>
        <p:nvSpPr>
          <p:cNvPr id="42011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Times"/>
              </a:rPr>
              <a:t>thrombin (</a:t>
            </a:r>
            <a:r>
              <a:rPr lang="en-US" altLang="en-US" sz="2000" b="1" dirty="0" err="1">
                <a:solidFill>
                  <a:srgbClr val="000000"/>
                </a:solidFill>
                <a:latin typeface="Times"/>
              </a:rPr>
              <a:t>IIa</a:t>
            </a:r>
            <a:r>
              <a:rPr lang="en-US" altLang="en-US" sz="2000" b="1" dirty="0">
                <a:solidFill>
                  <a:srgbClr val="000000"/>
                </a:solidFill>
                <a:latin typeface="Times"/>
              </a:rPr>
              <a:t>)</a:t>
            </a:r>
            <a:endParaRPr lang="en-US" altLang="en-US" sz="2800" b="1" dirty="0">
              <a:latin typeface="Times"/>
            </a:endParaRPr>
          </a:p>
        </p:txBody>
      </p:sp>
      <p:grpSp>
        <p:nvGrpSpPr>
          <p:cNvPr id="42013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42067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14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42065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5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IXa</a:t>
            </a:r>
            <a:endParaRPr lang="en-US" altLang="en-US" sz="2800" b="1">
              <a:latin typeface="Times"/>
            </a:endParaRPr>
          </a:p>
        </p:txBody>
      </p:sp>
      <p:sp>
        <p:nvSpPr>
          <p:cNvPr id="42017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8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IX</a:t>
            </a:r>
            <a:endParaRPr lang="en-US" altLang="en-US" sz="2800" b="1">
              <a:latin typeface="Times"/>
            </a:endParaRPr>
          </a:p>
        </p:txBody>
      </p:sp>
      <p:sp>
        <p:nvSpPr>
          <p:cNvPr id="42019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VIIIa</a:t>
            </a:r>
            <a:endParaRPr lang="en-US" altLang="en-US" sz="2800" b="1">
              <a:latin typeface="Times"/>
            </a:endParaRPr>
          </a:p>
        </p:txBody>
      </p:sp>
      <p:sp>
        <p:nvSpPr>
          <p:cNvPr id="42021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Pl</a:t>
            </a:r>
            <a:endParaRPr lang="en-US" altLang="en-US" sz="2800" b="1">
              <a:latin typeface="Times"/>
            </a:endParaRPr>
          </a:p>
        </p:txBody>
      </p:sp>
      <p:sp>
        <p:nvSpPr>
          <p:cNvPr id="42022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42023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42063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24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5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XIa</a:t>
            </a:r>
            <a:endParaRPr lang="en-US" altLang="en-US" sz="2800" b="1">
              <a:latin typeface="Times"/>
            </a:endParaRPr>
          </a:p>
        </p:txBody>
      </p:sp>
      <p:sp>
        <p:nvSpPr>
          <p:cNvPr id="42026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7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2028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42061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62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29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XIIa</a:t>
            </a:r>
            <a:endParaRPr lang="en-US" altLang="en-US" sz="2400" b="1">
              <a:latin typeface="Times"/>
            </a:endParaRPr>
          </a:p>
        </p:txBody>
      </p:sp>
      <p:sp>
        <p:nvSpPr>
          <p:cNvPr id="42030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XII</a:t>
            </a:r>
            <a:endParaRPr lang="en-US" altLang="en-US" sz="2400" b="1">
              <a:latin typeface="Times"/>
            </a:endParaRPr>
          </a:p>
        </p:txBody>
      </p:sp>
      <p:sp>
        <p:nvSpPr>
          <p:cNvPr id="42031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2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COMMON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PATHWAY</a:t>
            </a:r>
            <a:endParaRPr lang="en-US" altLang="en-US" sz="2800" b="1">
              <a:latin typeface="Times"/>
            </a:endParaRPr>
          </a:p>
        </p:txBody>
      </p:sp>
      <p:sp>
        <p:nvSpPr>
          <p:cNvPr id="42033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4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Va</a:t>
            </a:r>
            <a:endParaRPr lang="en-US" altLang="en-US" sz="2800" b="1">
              <a:latin typeface="Times"/>
            </a:endParaRPr>
          </a:p>
        </p:txBody>
      </p:sp>
      <p:sp>
        <p:nvSpPr>
          <p:cNvPr id="42035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Pl</a:t>
            </a:r>
            <a:endParaRPr lang="en-US" altLang="en-US" sz="2800" b="1">
              <a:latin typeface="Times"/>
            </a:endParaRPr>
          </a:p>
        </p:txBody>
      </p:sp>
      <p:sp>
        <p:nvSpPr>
          <p:cNvPr id="42036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Ca </a:t>
            </a:r>
            <a:endParaRPr lang="en-US" altLang="en-US" sz="2800" b="1">
              <a:latin typeface="Times"/>
            </a:endParaRPr>
          </a:p>
        </p:txBody>
      </p:sp>
      <p:sp>
        <p:nvSpPr>
          <p:cNvPr id="42037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2+</a:t>
            </a:r>
            <a:endParaRPr lang="en-US" altLang="en-US" sz="2800" b="1">
              <a:latin typeface="Times"/>
            </a:endParaRPr>
          </a:p>
        </p:txBody>
      </p:sp>
      <p:sp>
        <p:nvSpPr>
          <p:cNvPr id="42038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9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thrombin</a:t>
            </a:r>
            <a:endParaRPr lang="en-US" altLang="en-US" sz="2800" b="1">
              <a:latin typeface="Times"/>
            </a:endParaRPr>
          </a:p>
        </p:txBody>
      </p:sp>
      <p:sp>
        <p:nvSpPr>
          <p:cNvPr id="42040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  <a:latin typeface="Times"/>
              </a:rPr>
              <a:t>Blood coagulation</a:t>
            </a:r>
          </a:p>
        </p:txBody>
      </p:sp>
      <p:sp>
        <p:nvSpPr>
          <p:cNvPr id="42041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42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43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044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Tissue factor</a:t>
            </a:r>
            <a:endParaRPr lang="en-US" altLang="en-US" sz="2800" b="1">
              <a:latin typeface="Times"/>
            </a:endParaRPr>
          </a:p>
        </p:txBody>
      </p:sp>
      <p:sp>
        <p:nvSpPr>
          <p:cNvPr id="42045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(vessel damage)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2046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42058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/>
                </a:rPr>
                <a:t>VIIa</a:t>
              </a:r>
              <a:endParaRPr lang="en-US" altLang="en-US" sz="2800" b="1">
                <a:latin typeface="Times"/>
              </a:endParaRPr>
            </a:p>
          </p:txBody>
        </p:sp>
        <p:sp>
          <p:nvSpPr>
            <p:cNvPr id="42059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/>
                </a:rPr>
                <a:t>Ca </a:t>
              </a:r>
              <a:endParaRPr lang="en-US" altLang="en-US" sz="2800" b="1">
                <a:latin typeface="Times"/>
              </a:endParaRPr>
            </a:p>
          </p:txBody>
        </p:sp>
        <p:sp>
          <p:nvSpPr>
            <p:cNvPr id="42060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latin typeface="Times"/>
                </a:rPr>
                <a:t>2+</a:t>
              </a:r>
              <a:endParaRPr lang="en-US" altLang="en-US" sz="2800" b="1">
                <a:latin typeface="Times"/>
              </a:endParaRPr>
            </a:p>
          </p:txBody>
        </p:sp>
      </p:grpSp>
      <p:sp>
        <p:nvSpPr>
          <p:cNvPr id="42047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EXTRINSIC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PATHWAY</a:t>
            </a:r>
            <a:endParaRPr lang="en-US" altLang="en-US" sz="2800" b="1">
              <a:latin typeface="Times"/>
            </a:endParaRPr>
          </a:p>
        </p:txBody>
      </p:sp>
      <p:sp>
        <p:nvSpPr>
          <p:cNvPr id="42048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170608 w 713"/>
              <a:gd name="T1" fmla="*/ 2224088 h 727"/>
              <a:gd name="T2" fmla="*/ 206317 w 713"/>
              <a:gd name="T3" fmla="*/ 721987 h 727"/>
              <a:gd name="T4" fmla="*/ 1414462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>
              <a:gd name="T0" fmla="*/ 0 w 2864"/>
              <a:gd name="T1" fmla="*/ 523875 h 330"/>
              <a:gd name="T2" fmla="*/ 808037 w 2864"/>
              <a:gd name="T3" fmla="*/ 119063 h 330"/>
              <a:gd name="T4" fmla="*/ 3981450 w 2864"/>
              <a:gd name="T5" fmla="*/ 19050 h 330"/>
              <a:gd name="T6" fmla="*/ 4198938 w 2864"/>
              <a:gd name="T7" fmla="*/ 4762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0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VIIa</a:t>
            </a:r>
            <a:endParaRPr lang="en-US" altLang="en-US" sz="2800" b="1">
              <a:latin typeface="Times"/>
            </a:endParaRPr>
          </a:p>
        </p:txBody>
      </p:sp>
      <p:sp>
        <p:nvSpPr>
          <p:cNvPr id="42051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Ca </a:t>
            </a:r>
            <a:endParaRPr lang="en-US" altLang="en-US" sz="2800" b="1">
              <a:latin typeface="Times"/>
            </a:endParaRPr>
          </a:p>
        </p:txBody>
      </p:sp>
      <p:sp>
        <p:nvSpPr>
          <p:cNvPr id="42052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2+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42053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42056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54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INTRINSIC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PATHWAY</a:t>
            </a:r>
            <a:endParaRPr lang="en-US" altLang="en-US" sz="2800" b="1">
              <a:latin typeface="Times"/>
            </a:endParaRPr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5214942" y="6138863"/>
            <a:ext cx="2736850" cy="719137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4429124" y="4143380"/>
            <a:ext cx="2736850" cy="719137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/>
      <p:bldP spid="31840" grpId="0" animBg="1"/>
      <p:bldP spid="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6842125" cy="465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7991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Fibrin mesh binds and stabilises platelet plug and 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5416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solidFill>
                  <a:schemeClr val="bg2"/>
                </a:solidFill>
                <a:latin typeface="Times"/>
              </a:rPr>
              <a:t>Disorders of coagulation 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71575" y="3962400"/>
            <a:ext cx="71993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latin typeface="Times"/>
              </a:rPr>
              <a:t>Deficiency of any coagulation factor results in a failure of thrombin generation and hence fibrin formation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146175" y="1963738"/>
            <a:ext cx="71929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FF0000"/>
                </a:solidFill>
                <a:latin typeface="Times"/>
              </a:rPr>
              <a:t>The role  of  the coagulation cascade is to generate a burst of thrombin which will convert fibrinogen to fibrin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8888" y="1277938"/>
          <a:ext cx="6480175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5676190" imgH="4447619" progId="PBrush">
                  <p:embed/>
                </p:oleObj>
              </mc:Choice>
              <mc:Fallback>
                <p:oleObj name="Bitmap Image" r:id="rId4" imgW="5676190" imgH="444761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77938"/>
                        <a:ext cx="6480175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239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Thrombin generation by the coagulation cascade</a:t>
            </a:r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908175" y="5487988"/>
            <a:ext cx="5256213" cy="527050"/>
          </a:xfrm>
          <a:custGeom>
            <a:avLst/>
            <a:gdLst>
              <a:gd name="T0" fmla="*/ 0 w 3311"/>
              <a:gd name="T1" fmla="*/ 527050 h 332"/>
              <a:gd name="T2" fmla="*/ 863600 w 3311"/>
              <a:gd name="T3" fmla="*/ 455613 h 332"/>
              <a:gd name="T4" fmla="*/ 1368425 w 3311"/>
              <a:gd name="T5" fmla="*/ 382587 h 332"/>
              <a:gd name="T6" fmla="*/ 2376488 w 3311"/>
              <a:gd name="T7" fmla="*/ 95250 h 332"/>
              <a:gd name="T8" fmla="*/ 3024188 w 3311"/>
              <a:gd name="T9" fmla="*/ 23812 h 332"/>
              <a:gd name="T10" fmla="*/ 4103688 w 3311"/>
              <a:gd name="T11" fmla="*/ 239713 h 332"/>
              <a:gd name="T12" fmla="*/ 4319588 w 3311"/>
              <a:gd name="T13" fmla="*/ 311150 h 332"/>
              <a:gd name="T14" fmla="*/ 4751388 w 3311"/>
              <a:gd name="T15" fmla="*/ 382587 h 332"/>
              <a:gd name="T16" fmla="*/ 5040313 w 3311"/>
              <a:gd name="T17" fmla="*/ 455613 h 332"/>
              <a:gd name="T18" fmla="*/ 5256213 w 3311"/>
              <a:gd name="T19" fmla="*/ 527050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11"/>
              <a:gd name="T31" fmla="*/ 0 h 332"/>
              <a:gd name="T32" fmla="*/ 3311 w 3311"/>
              <a:gd name="T33" fmla="*/ 332 h 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11" h="332">
                <a:moveTo>
                  <a:pt x="0" y="332"/>
                </a:moveTo>
                <a:cubicBezTo>
                  <a:pt x="200" y="317"/>
                  <a:pt x="400" y="302"/>
                  <a:pt x="544" y="287"/>
                </a:cubicBezTo>
                <a:cubicBezTo>
                  <a:pt x="688" y="272"/>
                  <a:pt x="703" y="279"/>
                  <a:pt x="862" y="241"/>
                </a:cubicBezTo>
                <a:cubicBezTo>
                  <a:pt x="1021" y="203"/>
                  <a:pt x="1323" y="98"/>
                  <a:pt x="1497" y="60"/>
                </a:cubicBezTo>
                <a:cubicBezTo>
                  <a:pt x="1671" y="22"/>
                  <a:pt x="1724" y="0"/>
                  <a:pt x="1905" y="15"/>
                </a:cubicBezTo>
                <a:cubicBezTo>
                  <a:pt x="2086" y="30"/>
                  <a:pt x="2449" y="121"/>
                  <a:pt x="2585" y="151"/>
                </a:cubicBezTo>
                <a:cubicBezTo>
                  <a:pt x="2721" y="181"/>
                  <a:pt x="2653" y="181"/>
                  <a:pt x="2721" y="196"/>
                </a:cubicBezTo>
                <a:cubicBezTo>
                  <a:pt x="2789" y="211"/>
                  <a:pt x="2917" y="226"/>
                  <a:pt x="2993" y="241"/>
                </a:cubicBezTo>
                <a:cubicBezTo>
                  <a:pt x="3069" y="256"/>
                  <a:pt x="3122" y="272"/>
                  <a:pt x="3175" y="287"/>
                </a:cubicBezTo>
                <a:cubicBezTo>
                  <a:pt x="3228" y="302"/>
                  <a:pt x="3288" y="325"/>
                  <a:pt x="3311" y="332"/>
                </a:cubicBezTo>
              </a:path>
            </a:pathLst>
          </a:custGeom>
          <a:noFill/>
          <a:ln w="5715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708400" y="2312988"/>
            <a:ext cx="96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Franklin Gothic Book" pitchFamily="34" charset="0"/>
              </a:rPr>
              <a:t>Normal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867400" y="4797425"/>
            <a:ext cx="179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339933"/>
                </a:solidFill>
                <a:latin typeface="Franklin Gothic Book" pitchFamily="34" charset="0"/>
              </a:rPr>
              <a:t>Haemophilia</a:t>
            </a:r>
          </a:p>
          <a:p>
            <a:r>
              <a:rPr lang="en-GB" sz="2000" b="1">
                <a:solidFill>
                  <a:srgbClr val="339933"/>
                </a:solidFill>
                <a:latin typeface="Franklin Gothic Book" pitchFamily="34" charset="0"/>
              </a:rPr>
              <a:t>Factor VIII &lt;1%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936750" y="6021388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476375" y="638175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Franklin Gothic Book" pitchFamily="34" charset="0"/>
              </a:rPr>
              <a:t>TF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6316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17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85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6314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15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6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8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6097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6312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13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8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6287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88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6310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11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289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6308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9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90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1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2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3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4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5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6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7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98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99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6306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7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300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6304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5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301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6302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3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99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0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1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2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3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4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5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6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7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8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9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0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1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2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3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4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5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6116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6284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85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286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6117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6282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83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18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6119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0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1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2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123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AutoShape 82"/>
          <p:cNvSpPr>
            <a:spLocks noChangeArrowheads="1"/>
          </p:cNvSpPr>
          <p:nvPr/>
        </p:nvSpPr>
        <p:spPr bwMode="auto">
          <a:xfrm>
            <a:off x="4572000" y="30702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7" name="AutoShape 83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AutoShape 84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29" name="Group 85"/>
          <p:cNvGrpSpPr>
            <a:grpSpLocks/>
          </p:cNvGrpSpPr>
          <p:nvPr/>
        </p:nvGrpSpPr>
        <p:grpSpPr bwMode="auto">
          <a:xfrm>
            <a:off x="5219700" y="3213100"/>
            <a:ext cx="1143000" cy="227013"/>
            <a:chOff x="4752" y="1844"/>
            <a:chExt cx="720" cy="143"/>
          </a:xfrm>
        </p:grpSpPr>
        <p:grpSp>
          <p:nvGrpSpPr>
            <p:cNvPr id="46275" name="Group 8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78" name="Oval 8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9" name="Line 8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80" name="Oval 8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1" name="Oval 9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76" name="Freeform 9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Freeform 9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0" name="Group 93"/>
          <p:cNvGrpSpPr>
            <a:grpSpLocks/>
          </p:cNvGrpSpPr>
          <p:nvPr/>
        </p:nvGrpSpPr>
        <p:grpSpPr bwMode="auto">
          <a:xfrm>
            <a:off x="5435600" y="3429000"/>
            <a:ext cx="1143000" cy="227013"/>
            <a:chOff x="4752" y="1844"/>
            <a:chExt cx="720" cy="143"/>
          </a:xfrm>
        </p:grpSpPr>
        <p:grpSp>
          <p:nvGrpSpPr>
            <p:cNvPr id="46268" name="Group 9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71" name="Oval 9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2" name="Line 9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73" name="Oval 9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4" name="Oval 9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69" name="Freeform 9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Freeform 10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1" name="Group 101"/>
          <p:cNvGrpSpPr>
            <a:grpSpLocks/>
          </p:cNvGrpSpPr>
          <p:nvPr/>
        </p:nvGrpSpPr>
        <p:grpSpPr bwMode="auto">
          <a:xfrm>
            <a:off x="5651500" y="3644900"/>
            <a:ext cx="1143000" cy="227013"/>
            <a:chOff x="4752" y="1844"/>
            <a:chExt cx="720" cy="143"/>
          </a:xfrm>
        </p:grpSpPr>
        <p:grpSp>
          <p:nvGrpSpPr>
            <p:cNvPr id="46261" name="Group 10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64" name="Oval 10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5" name="Line 10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66" name="Oval 10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7" name="Oval 10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62" name="Freeform 10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10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2" name="Group 109"/>
          <p:cNvGrpSpPr>
            <a:grpSpLocks/>
          </p:cNvGrpSpPr>
          <p:nvPr/>
        </p:nvGrpSpPr>
        <p:grpSpPr bwMode="auto">
          <a:xfrm>
            <a:off x="5867400" y="3860800"/>
            <a:ext cx="1143000" cy="227013"/>
            <a:chOff x="4752" y="1844"/>
            <a:chExt cx="720" cy="143"/>
          </a:xfrm>
        </p:grpSpPr>
        <p:grpSp>
          <p:nvGrpSpPr>
            <p:cNvPr id="46254" name="Group 11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57" name="Oval 11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8" name="Line 11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59" name="Oval 11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0" name="Oval 11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55" name="Freeform 11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Freeform 11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3" name="Group 117"/>
          <p:cNvGrpSpPr>
            <a:grpSpLocks/>
          </p:cNvGrpSpPr>
          <p:nvPr/>
        </p:nvGrpSpPr>
        <p:grpSpPr bwMode="auto">
          <a:xfrm>
            <a:off x="6083300" y="4076700"/>
            <a:ext cx="1143000" cy="227013"/>
            <a:chOff x="4752" y="1844"/>
            <a:chExt cx="720" cy="143"/>
          </a:xfrm>
        </p:grpSpPr>
        <p:grpSp>
          <p:nvGrpSpPr>
            <p:cNvPr id="46247" name="Group 11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50" name="Oval 11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1" name="Line 12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52" name="Oval 12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3" name="Oval 12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48" name="Freeform 12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12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4" name="Group 125"/>
          <p:cNvGrpSpPr>
            <a:grpSpLocks/>
          </p:cNvGrpSpPr>
          <p:nvPr/>
        </p:nvGrpSpPr>
        <p:grpSpPr bwMode="auto">
          <a:xfrm>
            <a:off x="6299200" y="4292600"/>
            <a:ext cx="1143000" cy="227013"/>
            <a:chOff x="4752" y="1844"/>
            <a:chExt cx="720" cy="143"/>
          </a:xfrm>
        </p:grpSpPr>
        <p:grpSp>
          <p:nvGrpSpPr>
            <p:cNvPr id="46240" name="Group 12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43" name="Oval 12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44" name="Line 12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45" name="Oval 12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46" name="Oval 13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41" name="Freeform 13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13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133"/>
          <p:cNvGrpSpPr>
            <a:grpSpLocks/>
          </p:cNvGrpSpPr>
          <p:nvPr/>
        </p:nvGrpSpPr>
        <p:grpSpPr bwMode="auto">
          <a:xfrm>
            <a:off x="6597650" y="3429000"/>
            <a:ext cx="1143000" cy="227013"/>
            <a:chOff x="4752" y="1844"/>
            <a:chExt cx="720" cy="143"/>
          </a:xfrm>
        </p:grpSpPr>
        <p:grpSp>
          <p:nvGrpSpPr>
            <p:cNvPr id="46233" name="Group 13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36" name="Oval 13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7" name="Line 13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38" name="Oval 13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9" name="Oval 13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34" name="Freeform 13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Freeform 14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6" name="Group 141"/>
          <p:cNvGrpSpPr>
            <a:grpSpLocks/>
          </p:cNvGrpSpPr>
          <p:nvPr/>
        </p:nvGrpSpPr>
        <p:grpSpPr bwMode="auto">
          <a:xfrm>
            <a:off x="6813550" y="3644900"/>
            <a:ext cx="1143000" cy="227013"/>
            <a:chOff x="4752" y="1844"/>
            <a:chExt cx="720" cy="143"/>
          </a:xfrm>
        </p:grpSpPr>
        <p:grpSp>
          <p:nvGrpSpPr>
            <p:cNvPr id="46226" name="Group 14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29" name="Oval 14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0" name="Line 14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31" name="Oval 14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2" name="Oval 14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27" name="Freeform 14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Freeform 14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7" name="Group 149"/>
          <p:cNvGrpSpPr>
            <a:grpSpLocks/>
          </p:cNvGrpSpPr>
          <p:nvPr/>
        </p:nvGrpSpPr>
        <p:grpSpPr bwMode="auto">
          <a:xfrm>
            <a:off x="7029450" y="3860800"/>
            <a:ext cx="1143000" cy="227013"/>
            <a:chOff x="4752" y="1844"/>
            <a:chExt cx="720" cy="143"/>
          </a:xfrm>
        </p:grpSpPr>
        <p:grpSp>
          <p:nvGrpSpPr>
            <p:cNvPr id="46219" name="Group 15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22" name="Oval 15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23" name="Line 15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24" name="Oval 15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25" name="Oval 15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20" name="Freeform 15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Freeform 15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8" name="Group 157"/>
          <p:cNvGrpSpPr>
            <a:grpSpLocks/>
          </p:cNvGrpSpPr>
          <p:nvPr/>
        </p:nvGrpSpPr>
        <p:grpSpPr bwMode="auto">
          <a:xfrm>
            <a:off x="7245350" y="4076700"/>
            <a:ext cx="1143000" cy="227013"/>
            <a:chOff x="4752" y="1844"/>
            <a:chExt cx="720" cy="143"/>
          </a:xfrm>
        </p:grpSpPr>
        <p:grpSp>
          <p:nvGrpSpPr>
            <p:cNvPr id="46212" name="Group 15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15" name="Oval 15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16" name="Line 16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17" name="Oval 16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18" name="Oval 16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13" name="Freeform 16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16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9" name="Group 165"/>
          <p:cNvGrpSpPr>
            <a:grpSpLocks/>
          </p:cNvGrpSpPr>
          <p:nvPr/>
        </p:nvGrpSpPr>
        <p:grpSpPr bwMode="auto">
          <a:xfrm>
            <a:off x="7461250" y="4292600"/>
            <a:ext cx="1143000" cy="227013"/>
            <a:chOff x="4752" y="1844"/>
            <a:chExt cx="720" cy="143"/>
          </a:xfrm>
        </p:grpSpPr>
        <p:grpSp>
          <p:nvGrpSpPr>
            <p:cNvPr id="46205" name="Group 16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08" name="Oval 16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9" name="Line 16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10" name="Oval 16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11" name="Oval 17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206" name="Freeform 17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17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0" name="Group 173"/>
          <p:cNvGrpSpPr>
            <a:grpSpLocks/>
          </p:cNvGrpSpPr>
          <p:nvPr/>
        </p:nvGrpSpPr>
        <p:grpSpPr bwMode="auto">
          <a:xfrm>
            <a:off x="7677150" y="4508500"/>
            <a:ext cx="1143000" cy="227013"/>
            <a:chOff x="4752" y="1844"/>
            <a:chExt cx="720" cy="143"/>
          </a:xfrm>
        </p:grpSpPr>
        <p:grpSp>
          <p:nvGrpSpPr>
            <p:cNvPr id="46198" name="Group 17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201" name="Oval 17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2" name="Line 17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03" name="Oval 17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4" name="Oval 17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99" name="Freeform 17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Freeform 18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1" name="Group 181"/>
          <p:cNvGrpSpPr>
            <a:grpSpLocks/>
          </p:cNvGrpSpPr>
          <p:nvPr/>
        </p:nvGrpSpPr>
        <p:grpSpPr bwMode="auto">
          <a:xfrm>
            <a:off x="4067175" y="3357563"/>
            <a:ext cx="1143000" cy="227012"/>
            <a:chOff x="4752" y="1844"/>
            <a:chExt cx="720" cy="143"/>
          </a:xfrm>
        </p:grpSpPr>
        <p:grpSp>
          <p:nvGrpSpPr>
            <p:cNvPr id="46191" name="Group 18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94" name="Oval 18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5" name="Line 18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96" name="Oval 18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7" name="Oval 18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92" name="Freeform 18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18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2" name="Group 189"/>
          <p:cNvGrpSpPr>
            <a:grpSpLocks/>
          </p:cNvGrpSpPr>
          <p:nvPr/>
        </p:nvGrpSpPr>
        <p:grpSpPr bwMode="auto">
          <a:xfrm>
            <a:off x="4283075" y="3573463"/>
            <a:ext cx="1143000" cy="227012"/>
            <a:chOff x="4752" y="1844"/>
            <a:chExt cx="720" cy="143"/>
          </a:xfrm>
        </p:grpSpPr>
        <p:grpSp>
          <p:nvGrpSpPr>
            <p:cNvPr id="46184" name="Group 19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87" name="Oval 19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8" name="Line 19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89" name="Oval 19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0" name="Oval 19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85" name="Freeform 19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19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3" name="Group 197"/>
          <p:cNvGrpSpPr>
            <a:grpSpLocks/>
          </p:cNvGrpSpPr>
          <p:nvPr/>
        </p:nvGrpSpPr>
        <p:grpSpPr bwMode="auto">
          <a:xfrm>
            <a:off x="4498975" y="3789363"/>
            <a:ext cx="1143000" cy="227012"/>
            <a:chOff x="4752" y="1844"/>
            <a:chExt cx="720" cy="143"/>
          </a:xfrm>
        </p:grpSpPr>
        <p:grpSp>
          <p:nvGrpSpPr>
            <p:cNvPr id="46177" name="Group 1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80" name="Oval 1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1" name="Line 2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82" name="Oval 2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3" name="Oval 2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78" name="Freeform 2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2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4" name="Group 205"/>
          <p:cNvGrpSpPr>
            <a:grpSpLocks/>
          </p:cNvGrpSpPr>
          <p:nvPr/>
        </p:nvGrpSpPr>
        <p:grpSpPr bwMode="auto">
          <a:xfrm>
            <a:off x="4714875" y="4005263"/>
            <a:ext cx="1143000" cy="227012"/>
            <a:chOff x="4752" y="1844"/>
            <a:chExt cx="720" cy="143"/>
          </a:xfrm>
        </p:grpSpPr>
        <p:grpSp>
          <p:nvGrpSpPr>
            <p:cNvPr id="46170" name="Group 2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73" name="Oval 2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4" name="Line 2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75" name="Oval 2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6" name="Oval 2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71" name="Freeform 2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2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5" name="Group 213"/>
          <p:cNvGrpSpPr>
            <a:grpSpLocks/>
          </p:cNvGrpSpPr>
          <p:nvPr/>
        </p:nvGrpSpPr>
        <p:grpSpPr bwMode="auto">
          <a:xfrm>
            <a:off x="4930775" y="4221163"/>
            <a:ext cx="1143000" cy="227012"/>
            <a:chOff x="4752" y="1844"/>
            <a:chExt cx="720" cy="143"/>
          </a:xfrm>
        </p:grpSpPr>
        <p:grpSp>
          <p:nvGrpSpPr>
            <p:cNvPr id="46163" name="Group 2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66" name="Oval 2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7" name="Line 2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68" name="Oval 2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9" name="Oval 2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64" name="Freeform 2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2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6" name="Group 221"/>
          <p:cNvGrpSpPr>
            <a:grpSpLocks/>
          </p:cNvGrpSpPr>
          <p:nvPr/>
        </p:nvGrpSpPr>
        <p:grpSpPr bwMode="auto">
          <a:xfrm>
            <a:off x="5146675" y="4437063"/>
            <a:ext cx="1143000" cy="227012"/>
            <a:chOff x="4752" y="1844"/>
            <a:chExt cx="720" cy="143"/>
          </a:xfrm>
        </p:grpSpPr>
        <p:grpSp>
          <p:nvGrpSpPr>
            <p:cNvPr id="46156" name="Group 22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59" name="Oval 22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0" name="Line 22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61" name="Oval 22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2" name="Oval 22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57" name="Freeform 22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22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7" name="Group 229"/>
          <p:cNvGrpSpPr>
            <a:grpSpLocks/>
          </p:cNvGrpSpPr>
          <p:nvPr/>
        </p:nvGrpSpPr>
        <p:grpSpPr bwMode="auto">
          <a:xfrm>
            <a:off x="6669088" y="3201988"/>
            <a:ext cx="1143000" cy="227012"/>
            <a:chOff x="4752" y="1844"/>
            <a:chExt cx="720" cy="143"/>
          </a:xfrm>
        </p:grpSpPr>
        <p:grpSp>
          <p:nvGrpSpPr>
            <p:cNvPr id="46149" name="Group 23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6152" name="Oval 23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3" name="Line 23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54" name="Oval 23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5" name="Oval 23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50" name="Freeform 23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23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8" name="Text Box 237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Haemostasis: fibrin clot stabilising platelet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42530 h 43"/>
              <a:gd name="T2" fmla="*/ 1073677 w 2024"/>
              <a:gd name="T3" fmla="*/ 70884 h 43"/>
              <a:gd name="T4" fmla="*/ 1603162 w 2024"/>
              <a:gd name="T5" fmla="*/ 56707 h 43"/>
              <a:gd name="T6" fmla="*/ 1720825 w 2024"/>
              <a:gd name="T7" fmla="*/ 28353 h 43"/>
              <a:gd name="T8" fmla="*/ 2882750 w 2024"/>
              <a:gd name="T9" fmla="*/ 0 h 43"/>
              <a:gd name="T10" fmla="*/ 3544605 w 2024"/>
              <a:gd name="T11" fmla="*/ 28353 h 43"/>
              <a:gd name="T12" fmla="*/ 3721100 w 2024"/>
              <a:gd name="T13" fmla="*/ 1417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7205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6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09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7203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4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2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3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4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7121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7201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2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22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7176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77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7199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0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78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7197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8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79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0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1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2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3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4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5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6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7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7 h 43"/>
                <a:gd name="T2" fmla="*/ 676 w 2024"/>
                <a:gd name="T3" fmla="*/ 45 h 43"/>
                <a:gd name="T4" fmla="*/ 1010 w 2024"/>
                <a:gd name="T5" fmla="*/ 36 h 43"/>
                <a:gd name="T6" fmla="*/ 1084 w 2024"/>
                <a:gd name="T7" fmla="*/ 18 h 43"/>
                <a:gd name="T8" fmla="*/ 1816 w 2024"/>
                <a:gd name="T9" fmla="*/ 0 h 43"/>
                <a:gd name="T10" fmla="*/ 2233 w 2024"/>
                <a:gd name="T11" fmla="*/ 18 h 43"/>
                <a:gd name="T12" fmla="*/ 2344 w 2024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88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7195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6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89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7193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4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90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7191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2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23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4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5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6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7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8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29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0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1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2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3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4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5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6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7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8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39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7140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7173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4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5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7141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7171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2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42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7143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44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7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8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814512 w 1143"/>
              <a:gd name="T1" fmla="*/ 139700 h 88"/>
              <a:gd name="T2" fmla="*/ 1509712 w 1143"/>
              <a:gd name="T3" fmla="*/ 69850 h 88"/>
              <a:gd name="T4" fmla="*/ 1231900 w 1143"/>
              <a:gd name="T5" fmla="*/ 111125 h 88"/>
              <a:gd name="T6" fmla="*/ 525462 w 1143"/>
              <a:gd name="T7" fmla="*/ 0 h 88"/>
              <a:gd name="T8" fmla="*/ 0 w 1143"/>
              <a:gd name="T9" fmla="*/ 55563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9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1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2" name="AutoShape 82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3" name="AutoShape 83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Text Box 84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Haemophilia</a:t>
            </a:r>
            <a:r>
              <a:rPr lang="en-GB" sz="3200" b="1">
                <a:latin typeface="Comic Sans MS" pitchFamily="66" charset="0"/>
              </a:rPr>
              <a:t>: failure to generate fibrin to stabilise platelet plug</a:t>
            </a:r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4572000" y="3141663"/>
            <a:ext cx="1368425" cy="936625"/>
            <a:chOff x="2880" y="1979"/>
            <a:chExt cx="862" cy="590"/>
          </a:xfrm>
        </p:grpSpPr>
        <p:sp>
          <p:nvSpPr>
            <p:cNvPr id="47162" name="AutoShape 86"/>
            <p:cNvSpPr>
              <a:spLocks noChangeArrowheads="1"/>
            </p:cNvSpPr>
            <p:nvPr/>
          </p:nvSpPr>
          <p:spPr bwMode="auto">
            <a:xfrm>
              <a:off x="2880" y="1979"/>
              <a:ext cx="862" cy="590"/>
            </a:xfrm>
            <a:prstGeom prst="irregularSeal1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63" name="Group 87"/>
            <p:cNvGrpSpPr>
              <a:grpSpLocks/>
            </p:cNvGrpSpPr>
            <p:nvPr/>
          </p:nvGrpSpPr>
          <p:grpSpPr bwMode="auto">
            <a:xfrm>
              <a:off x="2971" y="2387"/>
              <a:ext cx="720" cy="143"/>
              <a:chOff x="4752" y="1844"/>
              <a:chExt cx="720" cy="143"/>
            </a:xfrm>
          </p:grpSpPr>
          <p:grpSp>
            <p:nvGrpSpPr>
              <p:cNvPr id="47164" name="Group 88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7167" name="Oval 89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68" name="Line 90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169" name="Oval 91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0" name="Oval 92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65" name="Freeform 93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>
                  <a:gd name="T0" fmla="*/ 16 w 16"/>
                  <a:gd name="T1" fmla="*/ 33 h 33"/>
                  <a:gd name="T2" fmla="*/ 10 w 16"/>
                  <a:gd name="T3" fmla="*/ 31 h 33"/>
                  <a:gd name="T4" fmla="*/ 4 w 16"/>
                  <a:gd name="T5" fmla="*/ 9 h 33"/>
                  <a:gd name="T6" fmla="*/ 0 w 16"/>
                  <a:gd name="T7" fmla="*/ 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3"/>
                  <a:gd name="T14" fmla="*/ 16 w 16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Freeform 94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>
                  <a:gd name="T0" fmla="*/ 0 w 26"/>
                  <a:gd name="T1" fmla="*/ 34 h 34"/>
                  <a:gd name="T2" fmla="*/ 26 w 26"/>
                  <a:gd name="T3" fmla="*/ 0 h 34"/>
                  <a:gd name="T4" fmla="*/ 0 60000 65536"/>
                  <a:gd name="T5" fmla="*/ 0 60000 65536"/>
                  <a:gd name="T6" fmla="*/ 0 w 26"/>
                  <a:gd name="T7" fmla="*/ 0 h 34"/>
                  <a:gd name="T8" fmla="*/ 26 w 26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154" name="Group 95"/>
          <p:cNvGrpSpPr>
            <a:grpSpLocks/>
          </p:cNvGrpSpPr>
          <p:nvPr/>
        </p:nvGrpSpPr>
        <p:grpSpPr bwMode="auto">
          <a:xfrm>
            <a:off x="6011863" y="3933825"/>
            <a:ext cx="1143000" cy="227013"/>
            <a:chOff x="4752" y="1844"/>
            <a:chExt cx="720" cy="143"/>
          </a:xfrm>
        </p:grpSpPr>
        <p:grpSp>
          <p:nvGrpSpPr>
            <p:cNvPr id="47155" name="Group 9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7158" name="Oval 9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9" name="Line 9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60" name="Oval 9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1" name="Oval 10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56" name="Freeform 10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10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6735E-6 C -0.00521 -0.00902 -0.01129 -0.01896 -0.01736 -0.0266 C -0.0224 -0.04579 -0.04236 -0.05944 -0.05608 -0.06568 C -0.06111 -0.07077 -0.06389 -0.07123 -0.06927 -0.07447 C -0.07657 -0.07863 -0.08299 -0.08418 -0.09063 -0.08696 C -0.10209 -0.0969 -0.12136 -0.11078 -0.13473 -0.1154 C -0.14254 -0.12211 -0.15122 -0.12604 -0.16007 -0.12951 C -0.16493 -0.1339 -0.16893 -0.13668 -0.17466 -0.13853 C -0.18177 -0.14477 -0.18802 -0.15264 -0.19601 -0.15634 C -0.20243 -0.16466 -0.21233 -0.17091 -0.21736 -0.18108 C -0.21823 -0.18293 -0.21875 -0.18501 -0.21997 -0.1864 C -0.22101 -0.18756 -0.22396 -0.18825 -0.22396 -0.188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876E-7 C 0.00138 -0.03839 0.00312 -0.07979 -0.00521 -0.11725 C -0.0073 -0.1265 -0.01268 -0.13714 -0.01598 -0.1457 C -0.01789 -0.1568 -0.02275 -0.16744 -0.02657 -0.17761 C -0.03455 -0.19843 -0.03334 -0.20814 -0.04931 -0.22201 C -0.05278 -0.23751 -0.06129 -0.2493 -0.06129 -0.26642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C 0.00104 -0.01364 0.00104 -0.01734 0.00538 -0.02845 C 0.00694 -0.03955 0.00868 -0.05203 0.01458 -0.06036 C 0.01666 -0.07331 0.02118 -0.08279 0.02656 -0.09413 C 0.02864 -0.09852 0.03333 -0.10661 0.03333 -0.10661 C 0.03368 -0.10846 0.03368 -0.11055 0.03455 -0.11193 C 0.03646 -0.11517 0.04132 -0.12072 0.04132 -0.12072 C 0.04462 -0.12951 0.04548 -0.13691 0.05069 -0.14385 C 0.05798 -0.16397 0.07118 -0.17946 0.08125 -0.19704 C 0.08611 -0.20583 0.09045 -0.21577 0.09722 -0.22202 C 0.10139 -0.23034 0.10451 -0.23797 0.10798 -0.2467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531E-6 C 0.00034 -0.03261 2.77778E-7 -0.06522 0.00121 -0.09782 C 0.00139 -0.10037 0.0059 -0.12026 0.00659 -0.12257 C 0.0085 -0.12858 0.01597 -0.12974 0.01597 -0.1369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0611E-6 C -0.00278 -0.01966 -0.01251 -0.04741 -0.02535 -0.05851 C -0.02709 -0.06614 -0.03178 -0.07239 -0.03594 -0.07817 C -0.03803 -0.08649 -0.05296 -0.10245 -0.0533 -0.11008 C -0.05417 -0.12951 -0.0533 -0.14917 -0.0533 -0.16859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C -0.00711 -0.00277 -0.01406 -0.0037 -0.02135 -0.00532 C -0.03315 -0.00786 -0.04409 -0.01225 -0.05607 -0.0141 C -0.07656 -0.02174 -0.09809 -0.02289 -0.11875 -0.03006 C -0.14548 -0.02937 -0.17204 -0.02937 -0.19878 -0.02821 C -0.21215 -0.02775 -0.22534 -0.02012 -0.23871 -0.01942 C -0.24843 -0.01896 -0.25833 -0.01942 -0.26805 -0.01942 " pathEditMode="relative" ptsTypes="ffffffA">
                                      <p:cBhvr>
                                        <p:cTn id="19" dur="2000" fill="hold"/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C 0.00469 -0.01272 0.00868 -0.01989 0.01875 -0.02497 C 0.0224 -0.03237 0.02708 -0.03654 0.03333 -0.03908 C 0.04236 -0.0518 0.02951 -0.03261 0.03733 -0.0481 C 0.0408 -0.05481 0.04184 -0.05296 0.0467 -0.05689 C 0.05434 -0.06313 0.05799 -0.07261 0.06667 -0.07655 C 0.07014 -0.08996 0.07587 -0.0888 0.08264 -0.09782 C 0.09201 -0.11031 0.08715 -0.10638 0.09601 -0.11193 C 0.10295 -0.12141 0.1026 -0.11679 0.1026 -0.12257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7" grpId="0" animBg="1"/>
      <p:bldP spid="174158" grpId="0" animBg="1"/>
      <p:bldP spid="174159" grpId="0" animBg="1"/>
      <p:bldP spid="174161" grpId="0" animBg="1"/>
      <p:bldP spid="174162" grpId="0" animBg="1"/>
      <p:bldP spid="1741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bg2"/>
                </a:solidFill>
                <a:latin typeface="+mn-lt"/>
              </a:rPr>
              <a:t>Coagulation and secondary haemostasis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071678"/>
            <a:ext cx="8229600" cy="45307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/>
              <a:t>The primary platelet plug is sufficient for small vessel injury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/>
              <a:t>In larger vessels it will fall apart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/>
              <a:t>Fibrin formation stabilises the platelet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>
                <a:latin typeface="Franklin Gothic Book" pitchFamily="34" charset="0"/>
              </a:rPr>
              <a:t>Minor bleeding symptoms are common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Easy bruising 				 	12%</a:t>
            </a:r>
          </a:p>
          <a:p>
            <a:pPr eaLnBrk="1" hangingPunct="1"/>
            <a:r>
              <a:rPr lang="en-GB" sz="2400" smtClean="0"/>
              <a:t>Gum bleeding 				  	 7%</a:t>
            </a:r>
          </a:p>
          <a:p>
            <a:pPr eaLnBrk="1" hangingPunct="1"/>
            <a:r>
              <a:rPr lang="en-GB" sz="2400" smtClean="0"/>
              <a:t>Frequent nosebleeds			  	 5%</a:t>
            </a:r>
          </a:p>
          <a:p>
            <a:pPr eaLnBrk="1" hangingPunct="1"/>
            <a:r>
              <a:rPr lang="en-GB" sz="2400" smtClean="0"/>
              <a:t>Bleeding after tooth extraction	  	 2.5%</a:t>
            </a:r>
          </a:p>
          <a:p>
            <a:pPr eaLnBrk="1" hangingPunct="1"/>
            <a:r>
              <a:rPr lang="en-GB" sz="2400" smtClean="0"/>
              <a:t>Post operative bleeding 		  	 1.4%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rgbClr val="FF0000"/>
                </a:solidFill>
              </a:rPr>
              <a:t>In women</a:t>
            </a:r>
          </a:p>
          <a:p>
            <a:pPr eaLnBrk="1" hangingPunct="1"/>
            <a:r>
              <a:rPr lang="en-GB" sz="2400" smtClean="0"/>
              <a:t>Menorrhagia			            	23%</a:t>
            </a:r>
          </a:p>
          <a:p>
            <a:pPr eaLnBrk="1" hangingPunct="1"/>
            <a:r>
              <a:rPr lang="en-GB" sz="2400" smtClean="0"/>
              <a:t>Post partum bleeding			    	 6%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Family history				    	44%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/>
            <a:r>
              <a:rPr lang="en-GB" smtClean="0"/>
              <a:t>Deficiency of coagulation factor production</a:t>
            </a:r>
          </a:p>
          <a:p>
            <a:pPr lvl="1" eaLnBrk="1" hangingPunct="1"/>
            <a:r>
              <a:rPr lang="en-GB" smtClean="0"/>
              <a:t>Hereditary 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Factor VIII/IX: haemophilia A/B</a:t>
            </a:r>
          </a:p>
          <a:p>
            <a:pPr lvl="2" eaLnBrk="1" hangingPunct="1"/>
            <a:endParaRPr lang="en-GB" smtClean="0">
              <a:solidFill>
                <a:srgbClr val="CC0000"/>
              </a:solidFill>
            </a:endParaRPr>
          </a:p>
          <a:p>
            <a:pPr lvl="1" eaLnBrk="1" hangingPunct="1"/>
            <a:endParaRPr lang="en-GB" smtClean="0">
              <a:solidFill>
                <a:srgbClr val="CC000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GB" smtClean="0">
              <a:solidFill>
                <a:srgbClr val="CC0000"/>
              </a:solidFill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611188" y="547688"/>
            <a:ext cx="558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b="1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620713"/>
            <a:ext cx="9005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tx2"/>
                </a:solidFill>
                <a:latin typeface="Franklin Gothic Book" pitchFamily="34" charset="0"/>
              </a:rPr>
              <a:t>Coagulation factor deficiencies are not all the same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/>
            <a:r>
              <a:rPr lang="en-GB" smtClean="0"/>
              <a:t>Factor VIII and IX (Haemophilia)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Severe but compatible with life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Spontaneous joint and muscle bleeding</a:t>
            </a:r>
          </a:p>
          <a:p>
            <a:pPr eaLnBrk="1" hangingPunct="1"/>
            <a:r>
              <a:rPr lang="en-GB" smtClean="0"/>
              <a:t>Prothrombin (Factor II)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Lethal</a:t>
            </a:r>
          </a:p>
          <a:p>
            <a:pPr eaLnBrk="1" hangingPunct="1"/>
            <a:r>
              <a:rPr lang="en-GB" smtClean="0"/>
              <a:t>Factor XI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Bleed after trauma but not spontaneously</a:t>
            </a:r>
          </a:p>
          <a:p>
            <a:pPr eaLnBrk="1" hangingPunct="1"/>
            <a:r>
              <a:rPr lang="en-GB" smtClean="0"/>
              <a:t>Factor XII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No excess bleeding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50274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75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Xa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183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50272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73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186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50270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71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7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50268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9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8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Fibrinogen</a:t>
            </a:r>
            <a:endParaRPr lang="en-US" altLang="en-US" sz="2800" b="1">
              <a:latin typeface="Times"/>
            </a:endParaRPr>
          </a:p>
        </p:txBody>
      </p:sp>
      <p:sp>
        <p:nvSpPr>
          <p:cNvPr id="50190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Fibrin</a:t>
            </a:r>
            <a:endParaRPr lang="en-US" altLang="en-US" sz="2800" b="1">
              <a:latin typeface="Times"/>
            </a:endParaRPr>
          </a:p>
        </p:txBody>
      </p:sp>
      <p:sp>
        <p:nvSpPr>
          <p:cNvPr id="50192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Crosslinked</a:t>
            </a:r>
            <a:endParaRPr lang="en-US" altLang="en-US" sz="2800" b="1">
              <a:latin typeface="Times"/>
            </a:endParaRPr>
          </a:p>
        </p:txBody>
      </p:sp>
      <p:sp>
        <p:nvSpPr>
          <p:cNvPr id="50194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 fibrin</a:t>
            </a:r>
            <a:endParaRPr lang="en-US" altLang="en-US" sz="2800" b="1">
              <a:latin typeface="Times"/>
            </a:endParaRPr>
          </a:p>
        </p:txBody>
      </p:sp>
      <p:sp>
        <p:nvSpPr>
          <p:cNvPr id="50195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XIIIa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197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50266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7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8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XIII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200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50264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5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1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2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Prothrombin</a:t>
            </a:r>
            <a:endParaRPr lang="en-US" altLang="en-US" sz="2800" b="1">
              <a:latin typeface="Times"/>
            </a:endParaRPr>
          </a:p>
        </p:txBody>
      </p:sp>
      <p:sp>
        <p:nvSpPr>
          <p:cNvPr id="50203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thrombin (IIa)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205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50262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3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6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50260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61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7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Times"/>
              </a:rPr>
              <a:t>IXa</a:t>
            </a:r>
            <a:endParaRPr lang="en-US" altLang="en-US" sz="2800" b="1">
              <a:solidFill>
                <a:srgbClr val="FF0000"/>
              </a:solidFill>
              <a:latin typeface="Times"/>
            </a:endParaRPr>
          </a:p>
        </p:txBody>
      </p:sp>
      <p:sp>
        <p:nvSpPr>
          <p:cNvPr id="50209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IX</a:t>
            </a:r>
            <a:endParaRPr lang="en-US" altLang="en-US" sz="2800" b="1">
              <a:latin typeface="Times"/>
            </a:endParaRPr>
          </a:p>
        </p:txBody>
      </p:sp>
      <p:sp>
        <p:nvSpPr>
          <p:cNvPr id="50211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2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Times"/>
              </a:rPr>
              <a:t>VIIIa</a:t>
            </a:r>
            <a:endParaRPr lang="en-US" altLang="en-US" sz="2800" b="1">
              <a:solidFill>
                <a:srgbClr val="FF0000"/>
              </a:solidFill>
              <a:latin typeface="Times"/>
            </a:endParaRPr>
          </a:p>
        </p:txBody>
      </p:sp>
      <p:sp>
        <p:nvSpPr>
          <p:cNvPr id="50213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Pl</a:t>
            </a:r>
            <a:endParaRPr lang="en-US" altLang="en-US" sz="2800" b="1">
              <a:latin typeface="Times"/>
            </a:endParaRPr>
          </a:p>
        </p:txBody>
      </p:sp>
      <p:sp>
        <p:nvSpPr>
          <p:cNvPr id="50214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50215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50258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59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16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7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XIa</a:t>
            </a:r>
            <a:endParaRPr lang="en-US" altLang="en-US" sz="2800" b="1">
              <a:latin typeface="Times"/>
            </a:endParaRPr>
          </a:p>
        </p:txBody>
      </p:sp>
      <p:sp>
        <p:nvSpPr>
          <p:cNvPr id="50218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9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XI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220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50256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57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21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XIIa</a:t>
            </a:r>
            <a:endParaRPr lang="en-US" altLang="en-US" sz="2400" b="1">
              <a:latin typeface="Times"/>
            </a:endParaRPr>
          </a:p>
        </p:txBody>
      </p:sp>
      <p:sp>
        <p:nvSpPr>
          <p:cNvPr id="50222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XII</a:t>
            </a:r>
            <a:endParaRPr lang="en-US" altLang="en-US" sz="2400" b="1">
              <a:latin typeface="Times"/>
            </a:endParaRPr>
          </a:p>
        </p:txBody>
      </p:sp>
      <p:sp>
        <p:nvSpPr>
          <p:cNvPr id="50223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4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COMMON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PATHWAY</a:t>
            </a:r>
            <a:endParaRPr lang="en-US" altLang="en-US" sz="2800" b="1">
              <a:latin typeface="Times"/>
            </a:endParaRPr>
          </a:p>
        </p:txBody>
      </p:sp>
      <p:sp>
        <p:nvSpPr>
          <p:cNvPr id="50225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6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Va</a:t>
            </a:r>
            <a:endParaRPr lang="en-US" altLang="en-US" sz="2800" b="1">
              <a:latin typeface="Times"/>
            </a:endParaRPr>
          </a:p>
        </p:txBody>
      </p:sp>
      <p:sp>
        <p:nvSpPr>
          <p:cNvPr id="50227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Pl</a:t>
            </a:r>
            <a:endParaRPr lang="en-US" altLang="en-US" sz="2800" b="1">
              <a:latin typeface="Times"/>
            </a:endParaRPr>
          </a:p>
        </p:txBody>
      </p:sp>
      <p:sp>
        <p:nvSpPr>
          <p:cNvPr id="50228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Ca </a:t>
            </a:r>
            <a:endParaRPr lang="en-US" altLang="en-US" sz="2800" b="1">
              <a:latin typeface="Times"/>
            </a:endParaRPr>
          </a:p>
        </p:txBody>
      </p:sp>
      <p:sp>
        <p:nvSpPr>
          <p:cNvPr id="50229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2+</a:t>
            </a:r>
            <a:endParaRPr lang="en-US" altLang="en-US" sz="2800" b="1">
              <a:latin typeface="Times"/>
            </a:endParaRPr>
          </a:p>
        </p:txBody>
      </p:sp>
      <p:sp>
        <p:nvSpPr>
          <p:cNvPr id="50230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1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thrombin</a:t>
            </a:r>
            <a:endParaRPr lang="en-US" altLang="en-US" sz="2800" b="1">
              <a:latin typeface="Times"/>
            </a:endParaRPr>
          </a:p>
        </p:txBody>
      </p:sp>
      <p:sp>
        <p:nvSpPr>
          <p:cNvPr id="50232" name="Text Box 76"/>
          <p:cNvSpPr txBox="1">
            <a:spLocks noChangeArrowheads="1"/>
          </p:cNvSpPr>
          <p:nvPr/>
        </p:nvSpPr>
        <p:spPr bwMode="auto">
          <a:xfrm>
            <a:off x="4805363" y="307975"/>
            <a:ext cx="2538412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  <a:latin typeface="Times"/>
              </a:rPr>
              <a:t>Blood coagulation</a:t>
            </a:r>
          </a:p>
        </p:txBody>
      </p:sp>
      <p:sp>
        <p:nvSpPr>
          <p:cNvPr id="50233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234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235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236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Tissue factor</a:t>
            </a:r>
            <a:endParaRPr lang="en-US" altLang="en-US" sz="2800" b="1">
              <a:latin typeface="Times"/>
            </a:endParaRPr>
          </a:p>
        </p:txBody>
      </p:sp>
      <p:sp>
        <p:nvSpPr>
          <p:cNvPr id="50237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(vessel damage)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238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50253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/>
                </a:rPr>
                <a:t>VIIa</a:t>
              </a:r>
              <a:endParaRPr lang="en-US" altLang="en-US" sz="2800" b="1">
                <a:latin typeface="Times"/>
              </a:endParaRPr>
            </a:p>
          </p:txBody>
        </p:sp>
        <p:sp>
          <p:nvSpPr>
            <p:cNvPr id="50254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/>
                </a:rPr>
                <a:t>Ca </a:t>
              </a:r>
              <a:endParaRPr lang="en-US" altLang="en-US" sz="2800" b="1">
                <a:latin typeface="Times"/>
              </a:endParaRPr>
            </a:p>
          </p:txBody>
        </p:sp>
        <p:sp>
          <p:nvSpPr>
            <p:cNvPr id="50255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latin typeface="Times"/>
                </a:rPr>
                <a:t>2+</a:t>
              </a:r>
              <a:endParaRPr lang="en-US" altLang="en-US" sz="2800" b="1">
                <a:latin typeface="Times"/>
              </a:endParaRPr>
            </a:p>
          </p:txBody>
        </p:sp>
      </p:grpSp>
      <p:sp>
        <p:nvSpPr>
          <p:cNvPr id="50239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EXTRINSIC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PATHWAY</a:t>
            </a:r>
            <a:endParaRPr lang="en-US" altLang="en-US" sz="2800" b="1">
              <a:latin typeface="Times"/>
            </a:endParaRPr>
          </a:p>
        </p:txBody>
      </p:sp>
      <p:sp>
        <p:nvSpPr>
          <p:cNvPr id="50240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170608 w 713"/>
              <a:gd name="T1" fmla="*/ 2224088 h 727"/>
              <a:gd name="T2" fmla="*/ 206317 w 713"/>
              <a:gd name="T3" fmla="*/ 721987 h 727"/>
              <a:gd name="T4" fmla="*/ 1414462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>
              <a:gd name="T0" fmla="*/ 0 w 2864"/>
              <a:gd name="T1" fmla="*/ 523875 h 330"/>
              <a:gd name="T2" fmla="*/ 808037 w 2864"/>
              <a:gd name="T3" fmla="*/ 119063 h 330"/>
              <a:gd name="T4" fmla="*/ 3981450 w 2864"/>
              <a:gd name="T5" fmla="*/ 19050 h 330"/>
              <a:gd name="T6" fmla="*/ 4198938 w 2864"/>
              <a:gd name="T7" fmla="*/ 4762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VIIa</a:t>
            </a:r>
            <a:endParaRPr lang="en-US" altLang="en-US" sz="2800" b="1">
              <a:latin typeface="Times"/>
            </a:endParaRPr>
          </a:p>
        </p:txBody>
      </p:sp>
      <p:sp>
        <p:nvSpPr>
          <p:cNvPr id="50243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Ca </a:t>
            </a:r>
            <a:endParaRPr lang="en-US" altLang="en-US" sz="2800" b="1">
              <a:latin typeface="Times"/>
            </a:endParaRPr>
          </a:p>
        </p:txBody>
      </p:sp>
      <p:sp>
        <p:nvSpPr>
          <p:cNvPr id="50244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/>
              </a:rPr>
              <a:t>2+</a:t>
            </a:r>
            <a:endParaRPr lang="en-US" altLang="en-US" sz="2800" b="1">
              <a:latin typeface="Times"/>
            </a:endParaRPr>
          </a:p>
        </p:txBody>
      </p:sp>
      <p:grpSp>
        <p:nvGrpSpPr>
          <p:cNvPr id="50245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50251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52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46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INTRINSIC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/>
              </a:rPr>
              <a:t>PATHWAY</a:t>
            </a:r>
            <a:endParaRPr lang="en-US" altLang="en-US" sz="2800" b="1">
              <a:latin typeface="Times"/>
            </a:endParaRPr>
          </a:p>
        </p:txBody>
      </p:sp>
      <p:sp>
        <p:nvSpPr>
          <p:cNvPr id="131168" name="Oval 96"/>
          <p:cNvSpPr>
            <a:spLocks noChangeArrowheads="1"/>
          </p:cNvSpPr>
          <p:nvPr/>
        </p:nvSpPr>
        <p:spPr bwMode="auto">
          <a:xfrm>
            <a:off x="2051050" y="1484313"/>
            <a:ext cx="1871663" cy="1800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169" name="Oval 97"/>
          <p:cNvSpPr>
            <a:spLocks noChangeArrowheads="1"/>
          </p:cNvSpPr>
          <p:nvPr/>
        </p:nvSpPr>
        <p:spPr bwMode="auto">
          <a:xfrm>
            <a:off x="5508625" y="4005263"/>
            <a:ext cx="1296988" cy="1152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170" name="Oval 98"/>
          <p:cNvSpPr>
            <a:spLocks noChangeArrowheads="1"/>
          </p:cNvSpPr>
          <p:nvPr/>
        </p:nvSpPr>
        <p:spPr bwMode="auto">
          <a:xfrm>
            <a:off x="1619250" y="836613"/>
            <a:ext cx="935038" cy="8651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171" name="Oval 99"/>
          <p:cNvSpPr>
            <a:spLocks noChangeArrowheads="1"/>
          </p:cNvSpPr>
          <p:nvPr/>
        </p:nvSpPr>
        <p:spPr bwMode="auto">
          <a:xfrm>
            <a:off x="1187450" y="188913"/>
            <a:ext cx="935038" cy="8191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572264" y="3786190"/>
            <a:ext cx="10001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Lethal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71802" y="857232"/>
            <a:ext cx="10001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Mild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00496" y="2285992"/>
            <a:ext cx="10001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Severe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214290"/>
            <a:ext cx="200026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Asymptomatic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8" grpId="0" animBg="1"/>
      <p:bldP spid="131169" grpId="0" animBg="1"/>
      <p:bldP spid="131170" grpId="0" animBg="1"/>
      <p:bldP spid="131171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/>
            <a:r>
              <a:rPr lang="en-GB" smtClean="0"/>
              <a:t>Deficiency of coagulation factor production</a:t>
            </a:r>
          </a:p>
          <a:p>
            <a:pPr lvl="1" eaLnBrk="1" hangingPunct="1"/>
            <a:r>
              <a:rPr lang="en-GB" smtClean="0"/>
              <a:t>Hereditary failure of production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Factor VIII/IX: haemophilia A/B</a:t>
            </a:r>
          </a:p>
          <a:p>
            <a:pPr lvl="2" eaLnBrk="1" hangingPunct="1"/>
            <a:endParaRPr lang="en-GB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GB" smtClean="0"/>
              <a:t>Acquired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Liver disease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Dilution</a:t>
            </a:r>
          </a:p>
          <a:p>
            <a:pPr lvl="2" eaLnBrk="1" hangingPunct="1"/>
            <a:r>
              <a:rPr lang="en-GB" smtClean="0">
                <a:solidFill>
                  <a:srgbClr val="CC0000"/>
                </a:solidFill>
              </a:rPr>
              <a:t>Anticoagulant drugs – warfarin</a:t>
            </a:r>
          </a:p>
          <a:p>
            <a:pPr lvl="2" eaLnBrk="1" hangingPunct="1">
              <a:buFont typeface="Wingdings" pitchFamily="2" charset="2"/>
              <a:buNone/>
            </a:pPr>
            <a:endParaRPr lang="en-GB" smtClean="0">
              <a:solidFill>
                <a:srgbClr val="CC0000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496888"/>
            <a:ext cx="6126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 b="1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2"/>
                </a:solidFill>
                <a:latin typeface="Franklin Gothic Book" pitchFamily="34" charset="0"/>
              </a:rPr>
              <a:t/>
            </a:r>
            <a:br>
              <a:rPr lang="en-GB" sz="4000" smtClean="0">
                <a:solidFill>
                  <a:schemeClr val="bg2"/>
                </a:solidFill>
                <a:latin typeface="Franklin Gothic Book" pitchFamily="34" charset="0"/>
              </a:rPr>
            </a:br>
            <a:r>
              <a:rPr lang="en-GB" sz="4000" smtClean="0">
                <a:solidFill>
                  <a:schemeClr val="bg2"/>
                </a:solidFill>
                <a:latin typeface="Franklin Gothic Book" pitchFamily="34" charset="0"/>
              </a:rPr>
              <a:t/>
            </a:r>
            <a:br>
              <a:rPr lang="en-GB" sz="4000" smtClean="0">
                <a:solidFill>
                  <a:schemeClr val="bg2"/>
                </a:solidFill>
                <a:latin typeface="Franklin Gothic Book" pitchFamily="34" charset="0"/>
              </a:rPr>
            </a:br>
            <a:r>
              <a:rPr lang="en-GB" sz="4000" smtClean="0">
                <a:solidFill>
                  <a:schemeClr val="bg2"/>
                </a:solidFill>
                <a:latin typeface="Franklin Gothic Book" pitchFamily="34" charset="0"/>
              </a:rPr>
              <a:t>Acquired coagulation disorders (1)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Liver failure – decreased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Most coagulation factors are synthesized in the liver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Dilution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Red cell transfusions no longer contain plasma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Major transfusions require plasma as well as </a:t>
            </a:r>
            <a:r>
              <a:rPr lang="en-GB" dirty="0" err="1" smtClean="0">
                <a:solidFill>
                  <a:srgbClr val="FF0000"/>
                </a:solidFill>
              </a:rPr>
              <a:t>rbc</a:t>
            </a:r>
            <a:r>
              <a:rPr lang="en-GB" dirty="0" smtClean="0">
                <a:solidFill>
                  <a:srgbClr val="FF0000"/>
                </a:solidFill>
              </a:rPr>
              <a:t> and platelets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Warfarin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Inhibits synthesis of II, VII, IX and X</a:t>
            </a:r>
          </a:p>
          <a:p>
            <a:pPr lvl="1" eaLnBrk="1" hangingPunct="1">
              <a:lnSpc>
                <a:spcPct val="90000"/>
              </a:lnSpc>
            </a:pPr>
            <a:endParaRPr lang="en-GB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2976" y="1071546"/>
            <a:ext cx="6018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bg2"/>
                </a:solidFill>
                <a:latin typeface="Franklin Gothic Book" pitchFamily="34" charset="0"/>
              </a:rPr>
              <a:t>More common in hospital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Deficiency of coagulation factor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Hereditary failure of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rgbClr val="CC0000"/>
                </a:solidFill>
              </a:rPr>
              <a:t>Factor VIII/IX: haemophilia A/B</a:t>
            </a:r>
          </a:p>
          <a:p>
            <a:pPr lvl="2" eaLnBrk="1" hangingPunct="1">
              <a:lnSpc>
                <a:spcPct val="90000"/>
              </a:lnSpc>
            </a:pPr>
            <a:endParaRPr lang="en-GB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Acquired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rgbClr val="CC0000"/>
                </a:solidFill>
              </a:rPr>
              <a:t>Liver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rgbClr val="CC0000"/>
                </a:solidFill>
              </a:rPr>
              <a:t>Dilution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rgbClr val="CC0000"/>
                </a:solidFill>
              </a:rPr>
              <a:t>Anticoagulant drugs – warfarin</a:t>
            </a:r>
          </a:p>
          <a:p>
            <a:pPr lvl="2" eaLnBrk="1" hangingPunct="1">
              <a:lnSpc>
                <a:spcPct val="90000"/>
              </a:lnSpc>
            </a:pPr>
            <a:endParaRPr lang="en-GB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Increased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Acquired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rgbClr val="CC0000"/>
                </a:solidFill>
              </a:rPr>
              <a:t>Disseminated intravascular coagulation (DIC)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rgbClr val="CC0000"/>
                </a:solidFill>
              </a:rPr>
              <a:t>Immune - autoantibodies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11188" y="496888"/>
            <a:ext cx="6126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 b="1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6985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Acquired coagulation disorders (2)</a:t>
            </a:r>
            <a:br>
              <a:rPr lang="en-GB" sz="4000" smtClean="0">
                <a:latin typeface="Franklin Gothic Book" pitchFamily="34" charset="0"/>
              </a:rPr>
            </a:br>
            <a:endParaRPr lang="en-GB" sz="4000" smtClean="0">
              <a:latin typeface="Franklin Gothic Book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Consumption</a:t>
            </a:r>
          </a:p>
          <a:p>
            <a:pPr lvl="1" eaLnBrk="1" hangingPunct="1"/>
            <a:r>
              <a:rPr lang="en-GB" smtClean="0"/>
              <a:t>Disseminated intravascular coagulation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smtClean="0"/>
              <a:t> increased consumption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mtClean="0">
                <a:solidFill>
                  <a:srgbClr val="FF0000"/>
                </a:solidFill>
              </a:rPr>
              <a:t>Generalised activation of coagulation – Tissue factor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mtClean="0">
                <a:solidFill>
                  <a:srgbClr val="FF0000"/>
                </a:solidFill>
              </a:rPr>
              <a:t>Associated with sepsis, major tissue damage, inflammation 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mtClean="0">
                <a:solidFill>
                  <a:srgbClr val="FF0000"/>
                </a:solidFill>
              </a:rPr>
              <a:t>Consumes and depletes coagulation factors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mtClean="0">
                <a:solidFill>
                  <a:srgbClr val="FF0000"/>
                </a:solidFill>
              </a:rPr>
              <a:t>Platelets consumed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mtClean="0">
                <a:solidFill>
                  <a:srgbClr val="FF0000"/>
                </a:solidFill>
              </a:rPr>
              <a:t>Activation of fibrinolysis depletes fibrinogen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mtClean="0">
                <a:solidFill>
                  <a:srgbClr val="FF0000"/>
                </a:solidFill>
              </a:rPr>
              <a:t>Deposition of fibrin in vessels causes organ failure</a:t>
            </a:r>
          </a:p>
          <a:p>
            <a:pPr lvl="2" eaLnBrk="1" hangingPunct="1">
              <a:lnSpc>
                <a:spcPct val="125000"/>
              </a:lnSpc>
            </a:pPr>
            <a:endParaRPr lang="en-GB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4213" y="376238"/>
            <a:ext cx="8031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400">
                <a:solidFill>
                  <a:schemeClr val="tx2"/>
                </a:solidFill>
                <a:latin typeface="Franklin Gothic Book" pitchFamily="34" charset="0"/>
              </a:rPr>
              <a:t>Bleeding in coagulation disorders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29600" cy="47815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2400" smtClean="0"/>
              <a:t>superficial cuts do not bleed (platelets)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smtClean="0"/>
              <a:t>bruising is common, nosebleeds are rare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smtClean="0"/>
              <a:t>spontaneous bleeding is deep, into muscles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GB" sz="2400" smtClean="0"/>
              <a:t>and joints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smtClean="0"/>
              <a:t>bleeding after trauma may be delayed and is prolonged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smtClean="0"/>
              <a:t>frequently restarts after stopping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35125" y="187325"/>
          <a:ext cx="6105525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PhotoPaint.Image.8" r:id="rId4" imgW="828382" imgH="772913" progId="">
                  <p:embed/>
                </p:oleObj>
              </mc:Choice>
              <mc:Fallback>
                <p:oleObj name="CorelPhotoPaint.Image.8" r:id="rId4" imgW="828382" imgH="77291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187325"/>
                        <a:ext cx="6105525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105025" y="6124575"/>
            <a:ext cx="515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Arial" pitchFamily="34" charset="0"/>
              </a:rPr>
              <a:t>Taking blood samples is </a:t>
            </a:r>
            <a:r>
              <a:rPr lang="en-GB" sz="2400" i="1">
                <a:latin typeface="Arial" pitchFamily="34" charset="0"/>
              </a:rPr>
              <a:t>usually </a:t>
            </a:r>
            <a:r>
              <a:rPr lang="en-GB" sz="2400">
                <a:latin typeface="Arial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95400" y="0"/>
          <a:ext cx="5910263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PhotoPaint.Image.8" r:id="rId4" imgW="772913" imgH="814342" progId="">
                  <p:embed/>
                </p:oleObj>
              </mc:Choice>
              <mc:Fallback>
                <p:oleObj name="CorelPhotoPaint.Image.8" r:id="rId4" imgW="772913" imgH="81434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0"/>
                        <a:ext cx="5910263" cy="622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60525" y="6262688"/>
            <a:ext cx="674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/>
              </a:rPr>
              <a:t>Haemarthrosis – hallmark of haemophilia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23063" y="6400800"/>
            <a:ext cx="219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1400" b="1">
                <a:latin typeface="Arial" pitchFamily="34" charset="0"/>
              </a:rPr>
              <a:t>Nosek-Cenkowska 1991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4163" y="404813"/>
            <a:ext cx="7075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chemeClr val="bg2"/>
                </a:solidFill>
                <a:latin typeface="Arial" pitchFamily="34" charset="0"/>
              </a:rPr>
              <a:t>History and Bleeding after tonsillectomy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05200" y="1212850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non bleeding </a:t>
            </a:r>
          </a:p>
          <a:p>
            <a:pPr eaLnBrk="0" hangingPunct="0"/>
            <a:r>
              <a:rPr lang="en-US" altLang="en-GB" sz="2400" b="1">
                <a:latin typeface="Arial" pitchFamily="34" charset="0"/>
              </a:rPr>
              <a:t>       %(228)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70588" y="1212850"/>
            <a:ext cx="2705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Known bleeding disor</a:t>
            </a:r>
            <a:r>
              <a:rPr lang="en-GB" sz="2400" b="1">
                <a:latin typeface="Arial" pitchFamily="34" charset="0"/>
              </a:rPr>
              <a:t>der</a:t>
            </a:r>
            <a:endParaRPr lang="en-US" altLang="en-GB" sz="2400" b="1">
              <a:latin typeface="Arial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2228850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Easy bruising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" y="2887663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Frequent bruising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3548063"/>
            <a:ext cx="160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Epistaxes</a:t>
            </a:r>
          </a:p>
          <a:p>
            <a:pPr eaLnBrk="0" hangingPunct="0"/>
            <a:r>
              <a:rPr lang="en-US" altLang="en-GB" sz="2400">
                <a:latin typeface="Arial" pitchFamily="34" charset="0"/>
              </a:rPr>
              <a:t>&gt;10mins</a:t>
            </a:r>
            <a:r>
              <a:rPr lang="en-US" altLang="en-GB" sz="2400" b="1">
                <a:latin typeface="Arial" pitchFamily="34" charset="0"/>
              </a:rPr>
              <a:t>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3400" y="4641850"/>
            <a:ext cx="234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Bruises &gt;1 site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3400" y="5302250"/>
            <a:ext cx="218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Large bruises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389813" y="1593850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%(31)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281488" y="2063750"/>
            <a:ext cx="6080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24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36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39</a:t>
            </a:r>
          </a:p>
          <a:p>
            <a:pPr eaLnBrk="0" hangingPunct="0"/>
            <a:r>
              <a:rPr lang="en-US" altLang="en-GB" sz="2400">
                <a:latin typeface="Arial" pitchFamily="34" charset="0"/>
              </a:rPr>
              <a:t>4</a:t>
            </a:r>
            <a:endParaRPr lang="en-US" altLang="en-GB" sz="2400" b="1">
              <a:latin typeface="Arial" pitchFamily="34" charset="0"/>
            </a:endParaRP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4.9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3.6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2.7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224713" y="2063750"/>
            <a:ext cx="52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67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68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69</a:t>
            </a:r>
          </a:p>
          <a:p>
            <a:pPr eaLnBrk="0" hangingPunct="0"/>
            <a:r>
              <a:rPr lang="en-US" altLang="en-GB" sz="2400">
                <a:latin typeface="Arial" pitchFamily="34" charset="0"/>
              </a:rPr>
              <a:t>47</a:t>
            </a:r>
            <a:endParaRPr lang="en-US" altLang="en-GB" sz="2400" b="1">
              <a:latin typeface="Arial" pitchFamily="34" charset="0"/>
            </a:endParaRP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39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30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pitchFamily="34" charset="0"/>
              </a:rPr>
              <a:t>22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9600" y="2051050"/>
            <a:ext cx="835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" y="5962650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pitchFamily="34" charset="0"/>
              </a:rPr>
              <a:t>Haematomata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250825" y="4005263"/>
            <a:ext cx="8353425" cy="2447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31850" y="31750"/>
          <a:ext cx="7335838" cy="675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PhotoPaint.Image.8" r:id="rId4" imgW="836629" imgH="770024" progId="">
                  <p:embed/>
                </p:oleObj>
              </mc:Choice>
              <mc:Fallback>
                <p:oleObj name="CorelPhotoPaint.Image.8" r:id="rId4" imgW="836629" imgH="7700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1750"/>
                        <a:ext cx="7335838" cy="675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76250"/>
            <a:ext cx="3810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08175" y="6400800"/>
            <a:ext cx="595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pitchFamily="34" charset="0"/>
              </a:rPr>
              <a:t>Intramuscular injections should be avoided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PhotoPaint.Image.8" r:id="rId4" imgW="1119200" imgH="772913" progId="">
                  <p:embed/>
                </p:oleObj>
              </mc:Choice>
              <mc:Fallback>
                <p:oleObj name="CorelPhotoPaint.Image.8" r:id="rId4" imgW="1119200" imgH="77291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4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9575" y="5876925"/>
            <a:ext cx="641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Franklin Gothic Book" pitchFamily="34" charset="0"/>
              </a:rPr>
              <a:t>Do not mistake bleeding disorders for 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9144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How dangerous is haemophilia?</a:t>
            </a:r>
            <a:endParaRPr lang="en-GB" sz="6000" smtClean="0">
              <a:latin typeface="Franklin Gothic Book" pitchFamily="34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143000" y="1447800"/>
          <a:ext cx="71247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5" imgW="7244640" imgH="5261400" progId="Excel.Sheet.8">
                  <p:embed/>
                </p:oleObj>
              </mc:Choice>
              <mc:Fallback>
                <p:oleObj name="Worksheet" r:id="rId5" imgW="7244640" imgH="5261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7124700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pitchFamily="34" charset="0"/>
              </a:rPr>
              <a:t>Carol Birch 1937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How dangerous is warfarin?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13"/>
          </a:xfrm>
        </p:spPr>
        <p:txBody>
          <a:bodyPr/>
          <a:lstStyle/>
          <a:p>
            <a:pPr eaLnBrk="1" hangingPunct="1"/>
            <a:r>
              <a:rPr lang="en-GB" smtClean="0"/>
              <a:t>By depleting Vitamin K</a:t>
            </a:r>
          </a:p>
          <a:p>
            <a:pPr lvl="1" eaLnBrk="1" hangingPunct="1"/>
            <a:r>
              <a:rPr lang="en-GB" smtClean="0"/>
              <a:t>Warfarin reduces levels of II, VII, IX and X</a:t>
            </a:r>
          </a:p>
          <a:p>
            <a:pPr lvl="1" eaLnBrk="1" hangingPunct="1"/>
            <a:r>
              <a:rPr lang="en-GB" smtClean="0"/>
              <a:t>Also reduces Protein C and Protein S</a:t>
            </a:r>
          </a:p>
          <a:p>
            <a:pPr eaLnBrk="1" hangingPunct="1"/>
            <a:r>
              <a:rPr lang="en-GB" smtClean="0"/>
              <a:t>Net effect is anticoagulant</a:t>
            </a:r>
          </a:p>
          <a:p>
            <a:pPr eaLnBrk="1" hangingPunct="1"/>
            <a:r>
              <a:rPr lang="en-GB" smtClean="0"/>
              <a:t>Anticoagulant effect is best measured using the  INR (international normalised ratio) which is calculated from the prothrombin time: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INR (International Normalised Ratio)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/>
              <a:t>ISI = </a:t>
            </a:r>
            <a:r>
              <a:rPr lang="en-GB" u="sng" smtClean="0"/>
              <a:t>I</a:t>
            </a:r>
            <a:r>
              <a:rPr lang="en-GB" smtClean="0"/>
              <a:t>nternational </a:t>
            </a:r>
            <a:r>
              <a:rPr lang="en-GB" u="sng" smtClean="0"/>
              <a:t>S</a:t>
            </a:r>
            <a:r>
              <a:rPr lang="en-GB" smtClean="0"/>
              <a:t>ensitivity </a:t>
            </a:r>
            <a:r>
              <a:rPr lang="en-GB" u="sng" smtClean="0"/>
              <a:t>I</a:t>
            </a:r>
            <a:r>
              <a:rPr lang="en-GB" smtClean="0"/>
              <a:t>ndex</a:t>
            </a:r>
          </a:p>
          <a:p>
            <a:pPr eaLnBrk="1" hangingPunct="1"/>
            <a:r>
              <a:rPr lang="en-GB" smtClean="0"/>
              <a:t>Indicates sensitivity of particular thromboplastin for warfarin</a:t>
            </a:r>
          </a:p>
          <a:p>
            <a:pPr eaLnBrk="1" hangingPunct="1"/>
            <a:r>
              <a:rPr lang="en-GB" smtClean="0"/>
              <a:t>Unanticoagulated normal INR = 1.0</a:t>
            </a:r>
          </a:p>
          <a:p>
            <a:pPr lvl="1" eaLnBrk="1" hangingPunct="1">
              <a:buFont typeface="Wingdings" pitchFamily="2" charset="2"/>
              <a:buNone/>
            </a:pPr>
            <a:endParaRPr lang="en-GB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Warfarin Monitoring</a:t>
            </a:r>
          </a:p>
        </p:txBody>
      </p:sp>
      <p:graphicFrame>
        <p:nvGraphicFramePr>
          <p:cNvPr id="249860" name="Object 2"/>
          <p:cNvGraphicFramePr>
            <a:graphicFrameLocks noChangeAspect="1"/>
          </p:cNvGraphicFramePr>
          <p:nvPr/>
        </p:nvGraphicFramePr>
        <p:xfrm>
          <a:off x="2771775" y="1989138"/>
          <a:ext cx="23050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5" imgW="965160" imgH="545760" progId="Equation.3">
                  <p:embed/>
                </p:oleObj>
              </mc:Choice>
              <mc:Fallback>
                <p:oleObj name="Equation" r:id="rId5" imgW="96516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89138"/>
                        <a:ext cx="2305050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90513" y="857250"/>
            <a:ext cx="8853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>
                <a:solidFill>
                  <a:schemeClr val="tx2"/>
                </a:solidFill>
                <a:latin typeface="Arial" pitchFamily="34" charset="0"/>
              </a:rPr>
              <a:t>Optimising Intensity of oral anticoagulation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279525" y="2276475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Target INR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641725" y="2276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Recurrence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935663" y="2276475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Haemorrhage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279525" y="2962275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2.0-3.0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279525" y="3952875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3.0-4.0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65600" y="2962275"/>
            <a:ext cx="70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2%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165600" y="3952875"/>
            <a:ext cx="70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2%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650038" y="2962275"/>
            <a:ext cx="70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4%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573838" y="3952875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/>
              <a:t>22%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689725" y="56134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Arial" pitchFamily="34" charset="0"/>
              </a:rPr>
              <a:t>Hull et al 1982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219200" y="27432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Bleeding risk vs. INR</a:t>
            </a: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50938"/>
            <a:ext cx="6858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164388" y="616585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en-GB">
                <a:latin typeface="Arial" pitchFamily="34" charset="0"/>
              </a:rPr>
              <a:t>Makris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Some rough numbers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522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Approx 1% of the population take warfarin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Major haemorrhage 2% pa and increases over 70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1% mortality from AAICH in the elderly.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AAICH 		5 per 100000 	2004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			4.4 			1999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			0.8		 	1988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10-25% of ICH admissions are warfarin-associated (maybe one a month for a regional neurosurgery centre)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029201" y="1558926"/>
            <a:ext cx="2977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Haemorrhage (%pa)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098683" y="2092327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Minor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698883" y="2092327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Major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287359" y="2092327"/>
            <a:ext cx="869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Fatal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267200" y="2011364"/>
            <a:ext cx="3606312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14400" y="2093914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Risk Modifier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914400" y="3163889"/>
            <a:ext cx="1345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Age (&lt;50)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4321421" y="26797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1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6.2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5911363" y="26797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1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1.1</a:t>
            </a: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7369421" y="267970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1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0.25</a:t>
            </a: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914401" y="2628901"/>
            <a:ext cx="10518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1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Overall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4321421" y="320675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6.9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5911362" y="320675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7430967" y="320675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914402" y="4770439"/>
            <a:ext cx="2092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Arterial disease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321421" y="47879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9.8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5911363" y="47879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2.2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7367954" y="478790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0.45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914400" y="5305426"/>
            <a:ext cx="1868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&lt;90days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321421" y="531495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9.2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5911363" y="531495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1.6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7369421" y="531495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0.18</a:t>
            </a:r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 flipV="1">
            <a:off x="795706" y="2595566"/>
            <a:ext cx="7281496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7489582" y="6345239"/>
            <a:ext cx="175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Palareti 1996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914400" y="5842001"/>
            <a:ext cx="1524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Target &lt;2.8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4321421" y="58420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6.8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5912829" y="58420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1.2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7369421" y="5842001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0.22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914400" y="4235451"/>
            <a:ext cx="1337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Age (≥70)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4321421" y="426085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7.5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5911363" y="426085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2.2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7430967" y="426085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0.7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914400" y="3700464"/>
            <a:ext cx="1566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Age (50-69)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4321421" y="37338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5.0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5911363" y="3733801"/>
            <a:ext cx="5405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0.7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430967" y="373380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716573" y="549277"/>
            <a:ext cx="6853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kern="1200">
                <a:solidFill>
                  <a:srgbClr val="330066"/>
                </a:solidFill>
                <a:latin typeface="Arial" charset="0"/>
                <a:ea typeface="+mn-ea"/>
                <a:cs typeface="+mn-cs"/>
              </a:rPr>
              <a:t>Anticoagulation: stratified risk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33375"/>
            <a:ext cx="80772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latin typeface="Arial" pitchFamily="34" charset="0"/>
              </a:rPr>
              <a:t>A significant bleeding history: elements</a:t>
            </a:r>
            <a:endParaRPr lang="en-GB" sz="4000" smtClean="0"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2000" smtClean="0">
                <a:latin typeface="Arial" pitchFamily="34" charset="0"/>
              </a:rPr>
              <a:t>Epistaxis not stopped by 10 mins compression or requiring medical attention/transfusion.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smtClean="0">
                <a:latin typeface="Arial" pitchFamily="34" charset="0"/>
              </a:rPr>
              <a:t>Cutaneous haemorrhage or bruising without apparent trauma (esp. multiple/large).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smtClean="0">
                <a:latin typeface="Arial" pitchFamily="34" charset="0"/>
              </a:rPr>
              <a:t>Prolonged (&gt;15 mins) bleeding from trivial wounds, or in oral cavity or recurring spontaneously in 7 days after wound. Spontaneous GI bleeding leading to anaemia.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smtClean="0">
                <a:latin typeface="Arial" pitchFamily="34" charset="0"/>
              </a:rPr>
              <a:t>Menorrhagia requiring treatment or leading to anaemia, not due to structural lesions of the uterus.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smtClean="0">
                <a:latin typeface="Arial" pitchFamily="34" charset="0"/>
              </a:rPr>
              <a:t>Heavy, prolonged or recurrent bleeding after surgery or dental extractions. </a:t>
            </a:r>
            <a:endParaRPr lang="en-GB" sz="2000" smtClean="0"/>
          </a:p>
          <a:p>
            <a:pPr eaLnBrk="1" hangingPunct="1">
              <a:lnSpc>
                <a:spcPct val="125000"/>
              </a:lnSpc>
            </a:pPr>
            <a:endParaRPr lang="en-GB" sz="2000" smtClean="0">
              <a:latin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04113" y="64008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pitchFamily="34" charset="0"/>
              </a:rPr>
              <a:t>Sadler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31800" y="511175"/>
            <a:ext cx="82613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>
                <a:latin typeface="Times"/>
              </a:rPr>
              <a:t>Clinical Distinction Between Bleeding due to Platelet and </a:t>
            </a:r>
          </a:p>
          <a:p>
            <a:pPr algn="ctr" eaLnBrk="0" hangingPunct="0"/>
            <a:r>
              <a:rPr lang="en-US" altLang="en-US" sz="2400" b="1">
                <a:latin typeface="Times"/>
              </a:rPr>
              <a:t>Coagulation Defects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20788" y="1738313"/>
            <a:ext cx="2857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u="sng">
                <a:latin typeface="Times"/>
              </a:rPr>
              <a:t>Platelet/Vascular</a:t>
            </a:r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Superficial bleeding 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into skin, mucosal 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membranes</a:t>
            </a: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Bleeding immediate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after injury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32400" y="1722438"/>
            <a:ext cx="2714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u="sng">
                <a:latin typeface="Times"/>
              </a:rPr>
              <a:t>Coagulation</a:t>
            </a:r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Bleeding into deep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tissues, muscles,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joints</a:t>
            </a: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Delayed, but severe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bleeding after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injury. Bleeding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often prolonged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81225" y="5678488"/>
            <a:ext cx="521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i="1">
                <a:latin typeface="Times"/>
              </a:rPr>
              <a:t>This is a simplistic distinction. Note that</a:t>
            </a:r>
          </a:p>
          <a:p>
            <a:pPr eaLnBrk="0" hangingPunct="0"/>
            <a:r>
              <a:rPr lang="en-US" altLang="en-US" sz="2400" b="1" i="1">
                <a:latin typeface="Times"/>
              </a:rPr>
              <a:t>either defect can be life 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Tests for coagulation disorders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mtClean="0"/>
              <a:t>Screening tests (‘clotting screen’)</a:t>
            </a:r>
          </a:p>
          <a:p>
            <a:pPr lvl="1" eaLnBrk="1" hangingPunct="1"/>
            <a:r>
              <a:rPr lang="en-GB" smtClean="0"/>
              <a:t>Prothrombin time (PT)</a:t>
            </a:r>
          </a:p>
          <a:p>
            <a:pPr lvl="1" eaLnBrk="1" hangingPunct="1"/>
            <a:r>
              <a:rPr lang="en-GB" smtClean="0"/>
              <a:t>Activated partial thromboplastin time (APTT)</a:t>
            </a:r>
          </a:p>
          <a:p>
            <a:pPr lvl="1" eaLnBrk="1" hangingPunct="1"/>
            <a:r>
              <a:rPr lang="en-GB" smtClean="0"/>
              <a:t>Full blood count (platelets)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Factor assays (for Factor VIII etc)</a:t>
            </a:r>
          </a:p>
          <a:p>
            <a:pPr eaLnBrk="1" hangingPunct="1"/>
            <a:r>
              <a:rPr lang="en-GB" smtClean="0"/>
              <a:t>Tests for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IX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II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Fibrinogen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Fibrin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PK</a:t>
            </a: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solidFill>
                  <a:srgbClr val="000000"/>
                </a:solidFill>
                <a:latin typeface="Times"/>
              </a:rPr>
              <a:t>HMWK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XI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XII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VIIa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TF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VIII</a:t>
            </a:r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2486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62495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/>
                </a:rPr>
                <a:t>X</a:t>
              </a:r>
            </a:p>
          </p:txBody>
        </p:sp>
        <p:sp>
          <p:nvSpPr>
            <p:cNvPr id="62496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/>
                </a:rPr>
                <a:t>V</a:t>
              </a:r>
            </a:p>
          </p:txBody>
        </p:sp>
      </p:grpSp>
      <p:sp>
        <p:nvSpPr>
          <p:cNvPr id="62487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8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/>
              </a:rPr>
              <a:t>CONTACT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  <a:cs typeface="+mn-cs"/>
              </a:rPr>
              <a:t>PT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  <a:cs typeface="+mn-cs"/>
              </a:rPr>
              <a:t>APTT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  <a:cs typeface="+mn-cs"/>
              </a:rPr>
              <a:t>TT</a:t>
            </a:r>
          </a:p>
        </p:txBody>
      </p:sp>
      <p:sp>
        <p:nvSpPr>
          <p:cNvPr id="62493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94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35550" y="5919798"/>
            <a:ext cx="6350" cy="4445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5016500" y="4929198"/>
            <a:ext cx="6350" cy="4445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6376988" y="518160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II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4419600" y="591343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Fibrinogen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7173913" y="591343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Fibrin</a:t>
            </a: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6357938" y="6215063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6584950" y="571658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1293813" y="3079750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VIIa</a:t>
            </a:r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1438275" y="3511550"/>
            <a:ext cx="635000" cy="5159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TF</a:t>
            </a:r>
          </a:p>
        </p:txBody>
      </p:sp>
      <p:grpSp>
        <p:nvGrpSpPr>
          <p:cNvPr id="63497" name="Group 10"/>
          <p:cNvGrpSpPr>
            <a:grpSpLocks/>
          </p:cNvGrpSpPr>
          <p:nvPr/>
        </p:nvGrpSpPr>
        <p:grpSpPr bwMode="auto">
          <a:xfrm>
            <a:off x="6173788" y="4418013"/>
            <a:ext cx="850900" cy="515937"/>
            <a:chOff x="1545" y="2754"/>
            <a:chExt cx="536" cy="325"/>
          </a:xfrm>
        </p:grpSpPr>
        <p:sp>
          <p:nvSpPr>
            <p:cNvPr id="63514" name="Rectangle 11"/>
            <p:cNvSpPr>
              <a:spLocks noChangeArrowheads="1"/>
            </p:cNvSpPr>
            <p:nvPr/>
          </p:nvSpPr>
          <p:spPr bwMode="auto">
            <a:xfrm>
              <a:off x="180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800" b="1">
                  <a:latin typeface="Times"/>
                </a:rPr>
                <a:t>X</a:t>
              </a:r>
            </a:p>
          </p:txBody>
        </p:sp>
        <p:sp>
          <p:nvSpPr>
            <p:cNvPr id="63515" name="Rectangle 12"/>
            <p:cNvSpPr>
              <a:spLocks noChangeArrowheads="1"/>
            </p:cNvSpPr>
            <p:nvPr/>
          </p:nvSpPr>
          <p:spPr bwMode="auto">
            <a:xfrm>
              <a:off x="154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800" b="1">
                  <a:latin typeface="Times"/>
                </a:rPr>
                <a:t>V</a:t>
              </a:r>
            </a:p>
          </p:txBody>
        </p:sp>
      </p:grp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6565900" y="483393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9" name="Rectangle 14"/>
          <p:cNvSpPr>
            <a:spLocks noChangeArrowheads="1"/>
          </p:cNvSpPr>
          <p:nvPr/>
        </p:nvSpPr>
        <p:spPr bwMode="auto">
          <a:xfrm>
            <a:off x="285750" y="214313"/>
            <a:ext cx="75549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/>
              </a:rPr>
              <a:t>PROLONGED APTT in </a:t>
            </a:r>
            <a:r>
              <a:rPr lang="en-US" altLang="en-US" sz="3200" b="1">
                <a:latin typeface="Times"/>
              </a:rPr>
              <a:t>HAEMOPHILIA</a:t>
            </a:r>
            <a:endParaRPr lang="en-GB" altLang="en-US" sz="3200" b="1">
              <a:latin typeface="Times"/>
            </a:endParaRPr>
          </a:p>
        </p:txBody>
      </p:sp>
      <p:sp>
        <p:nvSpPr>
          <p:cNvPr id="135183" name="Rectangle 15" descr="50%"/>
          <p:cNvSpPr>
            <a:spLocks noChangeArrowheads="1"/>
          </p:cNvSpPr>
          <p:nvPr/>
        </p:nvSpPr>
        <p:spPr bwMode="auto">
          <a:xfrm>
            <a:off x="6000750" y="714375"/>
            <a:ext cx="3111500" cy="3238500"/>
          </a:xfrm>
          <a:prstGeom prst="rect">
            <a:avLst/>
          </a:prstGeom>
          <a:pattFill prst="pct50">
            <a:fgClr>
              <a:srgbClr val="3365FB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6"/>
          <p:cNvSpPr>
            <a:spLocks noChangeArrowheads="1"/>
          </p:cNvSpPr>
          <p:nvPr/>
        </p:nvSpPr>
        <p:spPr bwMode="auto">
          <a:xfrm>
            <a:off x="7997825" y="2433638"/>
            <a:ext cx="420688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Rectangle 17"/>
          <p:cNvSpPr>
            <a:spLocks noChangeArrowheads="1"/>
          </p:cNvSpPr>
          <p:nvPr/>
        </p:nvSpPr>
        <p:spPr bwMode="auto">
          <a:xfrm>
            <a:off x="7572375" y="3290888"/>
            <a:ext cx="5762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IX</a:t>
            </a:r>
          </a:p>
        </p:txBody>
      </p:sp>
      <p:sp>
        <p:nvSpPr>
          <p:cNvPr id="63503" name="Rectangle 18"/>
          <p:cNvSpPr>
            <a:spLocks noChangeArrowheads="1"/>
          </p:cNvSpPr>
          <p:nvPr/>
        </p:nvSpPr>
        <p:spPr bwMode="auto">
          <a:xfrm>
            <a:off x="7350125" y="2416175"/>
            <a:ext cx="5762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XI</a:t>
            </a:r>
          </a:p>
        </p:txBody>
      </p:sp>
      <p:sp>
        <p:nvSpPr>
          <p:cNvPr id="63504" name="Rectangle 19"/>
          <p:cNvSpPr>
            <a:spLocks noChangeArrowheads="1"/>
          </p:cNvSpPr>
          <p:nvPr/>
        </p:nvSpPr>
        <p:spPr bwMode="auto">
          <a:xfrm>
            <a:off x="7305675" y="1628775"/>
            <a:ext cx="714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XII</a:t>
            </a:r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7578725" y="2901950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 flipH="1">
            <a:off x="7010400" y="4000500"/>
            <a:ext cx="633413" cy="484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7597775" y="2062163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8" name="Rectangle 23"/>
          <p:cNvSpPr>
            <a:spLocks noChangeArrowheads="1"/>
          </p:cNvSpPr>
          <p:nvPr/>
        </p:nvSpPr>
        <p:spPr bwMode="auto">
          <a:xfrm>
            <a:off x="6813550" y="3290888"/>
            <a:ext cx="8524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VIII</a:t>
            </a:r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214313" y="4365625"/>
            <a:ext cx="4032250" cy="2244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/>
              </a:rPr>
              <a:t>PT 	  10.6s  (9.6-11.6)</a:t>
            </a:r>
          </a:p>
          <a:p>
            <a:pPr eaLnBrk="0" hangingPunct="0"/>
            <a:endParaRPr lang="en-GB" altLang="en-US" sz="2800" b="1">
              <a:solidFill>
                <a:srgbClr val="000000"/>
              </a:solidFill>
              <a:latin typeface="Times"/>
            </a:endParaRPr>
          </a:p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/>
              </a:rPr>
              <a:t>APTT   85s   (26-32)</a:t>
            </a:r>
          </a:p>
          <a:p>
            <a:pPr eaLnBrk="0" hangingPunct="0"/>
            <a:endParaRPr lang="en-GB" altLang="en-US" sz="2800" b="1">
              <a:solidFill>
                <a:srgbClr val="000000"/>
              </a:solidFill>
              <a:latin typeface="Times"/>
            </a:endParaRPr>
          </a:p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/>
              </a:rPr>
              <a:t>TT 	  16s	  (15-19)</a:t>
            </a:r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2571750" y="3286125"/>
            <a:ext cx="3656013" cy="1222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11" name="Rectangle 26"/>
          <p:cNvSpPr>
            <a:spLocks noChangeArrowheads="1"/>
          </p:cNvSpPr>
          <p:nvPr/>
        </p:nvSpPr>
        <p:spPr bwMode="auto">
          <a:xfrm>
            <a:off x="285750" y="2000250"/>
            <a:ext cx="2143125" cy="1074738"/>
          </a:xfrm>
          <a:prstGeom prst="rect">
            <a:avLst/>
          </a:prstGeom>
          <a:solidFill>
            <a:srgbClr val="E3DE00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/>
              </a:rPr>
              <a:t>PT</a:t>
            </a:r>
          </a:p>
          <a:p>
            <a:pPr eaLnBrk="0" hangingPunct="0"/>
            <a:r>
              <a:rPr lang="en-GB" altLang="en-US" sz="3200">
                <a:latin typeface="Times"/>
              </a:rPr>
              <a:t>(extrinsic)</a:t>
            </a:r>
            <a:endParaRPr lang="en-GB" altLang="en-US" sz="3200" b="1">
              <a:latin typeface="Times"/>
            </a:endParaRPr>
          </a:p>
        </p:txBody>
      </p:sp>
      <p:sp>
        <p:nvSpPr>
          <p:cNvPr id="63512" name="Rectangle 27"/>
          <p:cNvSpPr>
            <a:spLocks noChangeArrowheads="1"/>
          </p:cNvSpPr>
          <p:nvPr/>
        </p:nvSpPr>
        <p:spPr bwMode="auto">
          <a:xfrm>
            <a:off x="4106863" y="1249363"/>
            <a:ext cx="1782762" cy="1063625"/>
          </a:xfrm>
          <a:prstGeom prst="rect">
            <a:avLst/>
          </a:prstGeom>
          <a:solidFill>
            <a:srgbClr val="E3DE00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/>
              </a:rPr>
              <a:t>APTT</a:t>
            </a:r>
          </a:p>
          <a:p>
            <a:pPr eaLnBrk="0" hangingPunct="0"/>
            <a:r>
              <a:rPr lang="en-GB" altLang="en-US" sz="3200">
                <a:latin typeface="Times"/>
              </a:rPr>
              <a:t>(intrinsic)</a:t>
            </a:r>
            <a:endParaRPr lang="en-GB" altLang="en-US" sz="3200" b="1">
              <a:latin typeface="Times"/>
            </a:endParaRPr>
          </a:p>
        </p:txBody>
      </p:sp>
      <p:sp>
        <p:nvSpPr>
          <p:cNvPr id="63513" name="Rectangle 9"/>
          <p:cNvSpPr>
            <a:spLocks noChangeArrowheads="1"/>
          </p:cNvSpPr>
          <p:nvPr/>
        </p:nvSpPr>
        <p:spPr bwMode="auto">
          <a:xfrm>
            <a:off x="6864350" y="1071563"/>
            <a:ext cx="1522413" cy="5207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/>
              </a:rPr>
              <a:t>Contact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 animBg="1"/>
      <p:bldP spid="13519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11188" y="549275"/>
            <a:ext cx="699928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600" b="1">
                <a:solidFill>
                  <a:schemeClr val="tx2"/>
                </a:solidFill>
                <a:latin typeface="Franklin Gothic Book" pitchFamily="34" charset="0"/>
              </a:rPr>
              <a:t>Bleeding disorders not detected by </a:t>
            </a:r>
          </a:p>
          <a:p>
            <a:pPr eaLnBrk="0" hangingPunct="0"/>
            <a:r>
              <a:rPr lang="en-GB" sz="3600" b="1">
                <a:solidFill>
                  <a:schemeClr val="tx2"/>
                </a:solidFill>
                <a:latin typeface="Franklin Gothic Book" pitchFamily="34" charset="0"/>
              </a:rPr>
              <a:t>routine clotting tests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403350" y="2130425"/>
            <a:ext cx="6842125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Mild factor deficiencies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von Willebrand disease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Factor XIII deficiency (cross linking)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Platelet disorders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Excessive fibrinolysis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Vessel wall disorders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Metabolic disorders (e.g. uraemia)</a:t>
            </a:r>
          </a:p>
          <a:p>
            <a:pPr eaLnBrk="0" hangingPunct="0">
              <a:buFontTx/>
              <a:buChar char="•"/>
            </a:pPr>
            <a:r>
              <a:rPr lang="en-GB" sz="3200">
                <a:latin typeface="Arial" pitchFamily="34" charset="0"/>
              </a:rPr>
              <a:t> (Thrombotic disorders)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ChangeArrowheads="1"/>
          </p:cNvSpPr>
          <p:nvPr/>
        </p:nvSpPr>
        <p:spPr bwMode="auto">
          <a:xfrm>
            <a:off x="2139950" y="559435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latin typeface="Times"/>
              </a:rPr>
              <a:t>Haemostatic Plug Formation: An Overview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2425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-blood coagulation</a:t>
            </a:r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-fibrinolysis</a:t>
            </a:r>
            <a:endParaRPr lang="en-US" altLang="en-US" sz="2400" b="1">
              <a:latin typeface="Times"/>
            </a:endParaRPr>
          </a:p>
        </p:txBody>
      </p:sp>
      <p:sp>
        <p:nvSpPr>
          <p:cNvPr id="65541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/>
              </a:rPr>
              <a:t>Response to injury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172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/>
              </a:rPr>
              <a:t>Fibrinolysis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Disorders of Fibrinolysis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2981325"/>
          </a:xfrm>
        </p:spPr>
        <p:txBody>
          <a:bodyPr/>
          <a:lstStyle/>
          <a:p>
            <a:pPr eaLnBrk="1" hangingPunct="1"/>
            <a:r>
              <a:rPr lang="en-GB" sz="2400" smtClean="0"/>
              <a:t>Disorders of fibrinolysis can cause abnormal bleeding but are rare</a:t>
            </a:r>
          </a:p>
          <a:p>
            <a:pPr lvl="1" eaLnBrk="1" hangingPunct="1"/>
            <a:r>
              <a:rPr lang="en-GB" sz="2000" smtClean="0"/>
              <a:t>Hereditary  </a:t>
            </a:r>
          </a:p>
          <a:p>
            <a:pPr lvl="2" eaLnBrk="1" hangingPunct="1"/>
            <a:r>
              <a:rPr lang="en-GB" sz="1800" smtClean="0">
                <a:solidFill>
                  <a:srgbClr val="CC0000"/>
                </a:solidFill>
              </a:rPr>
              <a:t>antiplasmin deficiency</a:t>
            </a:r>
          </a:p>
          <a:p>
            <a:pPr lvl="1" eaLnBrk="1" hangingPunct="1"/>
            <a:endParaRPr lang="en-GB" sz="2000" smtClean="0"/>
          </a:p>
          <a:p>
            <a:pPr lvl="1" eaLnBrk="1" hangingPunct="1"/>
            <a:r>
              <a:rPr lang="en-GB" sz="2000" smtClean="0"/>
              <a:t>Acquired  </a:t>
            </a:r>
          </a:p>
          <a:p>
            <a:pPr lvl="2" eaLnBrk="1" hangingPunct="1"/>
            <a:r>
              <a:rPr lang="en-GB" sz="1800" smtClean="0">
                <a:solidFill>
                  <a:srgbClr val="CC0000"/>
                </a:solidFill>
              </a:rPr>
              <a:t>drugs such as tPA</a:t>
            </a:r>
          </a:p>
          <a:p>
            <a:pPr lvl="2" eaLnBrk="1" hangingPunct="1"/>
            <a:r>
              <a:rPr lang="en-GB" sz="1800" smtClean="0">
                <a:solidFill>
                  <a:srgbClr val="CC0000"/>
                </a:solidFill>
              </a:rPr>
              <a:t>Disseminated intravascular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5900" smtClean="0">
                <a:latin typeface="Franklin Gothic Book" pitchFamily="34" charset="0"/>
              </a:rPr>
              <a:t>Genetics of common bleeding disorders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2786063" y="3803650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431088" y="380365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033463" y="3856038"/>
            <a:ext cx="425450" cy="422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238250" y="3227388"/>
            <a:ext cx="642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238250" y="32273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2984500" y="3227388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4586288" y="32273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6115050" y="322738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7659688" y="3227388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9" name="Line 63"/>
          <p:cNvSpPr>
            <a:spLocks noChangeShapeType="1"/>
          </p:cNvSpPr>
          <p:nvPr/>
        </p:nvSpPr>
        <p:spPr bwMode="auto">
          <a:xfrm flipV="1">
            <a:off x="6807200" y="2057400"/>
            <a:ext cx="0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0" name="Rectangle 64"/>
          <p:cNvSpPr>
            <a:spLocks noChangeArrowheads="1"/>
          </p:cNvSpPr>
          <p:nvPr/>
        </p:nvSpPr>
        <p:spPr bwMode="auto">
          <a:xfrm>
            <a:off x="8159750" y="17907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91"/>
          <p:cNvSpPr>
            <a:spLocks noChangeShapeType="1"/>
          </p:cNvSpPr>
          <p:nvPr/>
        </p:nvSpPr>
        <p:spPr bwMode="auto">
          <a:xfrm>
            <a:off x="5522913" y="2028825"/>
            <a:ext cx="2627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2" name="Line 92"/>
          <p:cNvSpPr>
            <a:spLocks noChangeShapeType="1"/>
          </p:cNvSpPr>
          <p:nvPr/>
        </p:nvSpPr>
        <p:spPr bwMode="auto">
          <a:xfrm flipV="1">
            <a:off x="5302250" y="12303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3" name="Oval 93"/>
          <p:cNvSpPr>
            <a:spLocks noChangeArrowheads="1"/>
          </p:cNvSpPr>
          <p:nvPr/>
        </p:nvSpPr>
        <p:spPr bwMode="auto">
          <a:xfrm>
            <a:off x="3414713" y="1806575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94"/>
          <p:cNvSpPr>
            <a:spLocks noChangeShapeType="1"/>
          </p:cNvSpPr>
          <p:nvPr/>
        </p:nvSpPr>
        <p:spPr bwMode="auto">
          <a:xfrm flipV="1">
            <a:off x="3613150" y="1230313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5" name="Rectangle 95"/>
          <p:cNvSpPr>
            <a:spLocks noChangeArrowheads="1"/>
          </p:cNvSpPr>
          <p:nvPr/>
        </p:nvSpPr>
        <p:spPr bwMode="auto">
          <a:xfrm>
            <a:off x="1852613" y="1820863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96"/>
          <p:cNvSpPr>
            <a:spLocks noChangeShapeType="1"/>
          </p:cNvSpPr>
          <p:nvPr/>
        </p:nvSpPr>
        <p:spPr bwMode="auto">
          <a:xfrm flipV="1">
            <a:off x="2081213" y="1244600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7" name="Line 97"/>
          <p:cNvSpPr>
            <a:spLocks noChangeShapeType="1"/>
          </p:cNvSpPr>
          <p:nvPr/>
        </p:nvSpPr>
        <p:spPr bwMode="auto">
          <a:xfrm>
            <a:off x="2074863" y="1235075"/>
            <a:ext cx="323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8" name="Text Box 98"/>
          <p:cNvSpPr txBox="1">
            <a:spLocks noChangeArrowheads="1"/>
          </p:cNvSpPr>
          <p:nvPr/>
        </p:nvSpPr>
        <p:spPr bwMode="auto">
          <a:xfrm>
            <a:off x="1116013" y="188913"/>
            <a:ext cx="69342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bg2"/>
                </a:solidFill>
                <a:latin typeface="Times"/>
              </a:rPr>
              <a:t>Haemophilia: a sex linked recessive disorder</a:t>
            </a:r>
          </a:p>
        </p:txBody>
      </p:sp>
      <p:sp>
        <p:nvSpPr>
          <p:cNvPr id="68629" name="Text Box 99"/>
          <p:cNvSpPr txBox="1">
            <a:spLocks noChangeArrowheads="1"/>
          </p:cNvSpPr>
          <p:nvPr/>
        </p:nvSpPr>
        <p:spPr bwMode="auto">
          <a:xfrm>
            <a:off x="1058863" y="153035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XY</a:t>
            </a:r>
          </a:p>
        </p:txBody>
      </p:sp>
      <p:sp>
        <p:nvSpPr>
          <p:cNvPr id="68630" name="Text Box 100"/>
          <p:cNvSpPr txBox="1">
            <a:spLocks noChangeArrowheads="1"/>
          </p:cNvSpPr>
          <p:nvPr/>
        </p:nvSpPr>
        <p:spPr bwMode="auto">
          <a:xfrm>
            <a:off x="2798763" y="15668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XX</a:t>
            </a:r>
          </a:p>
        </p:txBody>
      </p:sp>
      <p:sp>
        <p:nvSpPr>
          <p:cNvPr id="68631" name="Text Box 101"/>
          <p:cNvSpPr txBox="1">
            <a:spLocks noChangeArrowheads="1"/>
          </p:cNvSpPr>
          <p:nvPr/>
        </p:nvSpPr>
        <p:spPr bwMode="auto">
          <a:xfrm>
            <a:off x="4351338" y="1574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/>
              </a:rPr>
              <a:t>X</a:t>
            </a:r>
            <a:r>
              <a:rPr lang="en-US" altLang="en-US" sz="2400">
                <a:latin typeface="Times"/>
              </a:rPr>
              <a:t>X</a:t>
            </a:r>
          </a:p>
        </p:txBody>
      </p:sp>
      <p:sp>
        <p:nvSpPr>
          <p:cNvPr id="68632" name="Text Box 102"/>
          <p:cNvSpPr txBox="1">
            <a:spLocks noChangeArrowheads="1"/>
          </p:cNvSpPr>
          <p:nvPr/>
        </p:nvSpPr>
        <p:spPr bwMode="auto">
          <a:xfrm>
            <a:off x="7524750" y="16176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XY</a:t>
            </a:r>
          </a:p>
        </p:txBody>
      </p:sp>
      <p:sp>
        <p:nvSpPr>
          <p:cNvPr id="68633" name="Text Box 103"/>
          <p:cNvSpPr txBox="1">
            <a:spLocks noChangeArrowheads="1"/>
          </p:cNvSpPr>
          <p:nvPr/>
        </p:nvSpPr>
        <p:spPr bwMode="auto">
          <a:xfrm>
            <a:off x="1636713" y="22510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100%</a:t>
            </a:r>
          </a:p>
        </p:txBody>
      </p:sp>
      <p:sp>
        <p:nvSpPr>
          <p:cNvPr id="68634" name="Text Box 104"/>
          <p:cNvSpPr txBox="1">
            <a:spLocks noChangeArrowheads="1"/>
          </p:cNvSpPr>
          <p:nvPr/>
        </p:nvSpPr>
        <p:spPr bwMode="auto">
          <a:xfrm>
            <a:off x="5022850" y="22145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50%</a:t>
            </a:r>
          </a:p>
        </p:txBody>
      </p:sp>
      <p:sp>
        <p:nvSpPr>
          <p:cNvPr id="68635" name="Text Box 105"/>
          <p:cNvSpPr txBox="1">
            <a:spLocks noChangeArrowheads="1"/>
          </p:cNvSpPr>
          <p:nvPr/>
        </p:nvSpPr>
        <p:spPr bwMode="auto">
          <a:xfrm>
            <a:off x="7913688" y="217805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120%</a:t>
            </a:r>
          </a:p>
        </p:txBody>
      </p:sp>
      <p:sp>
        <p:nvSpPr>
          <p:cNvPr id="68636" name="Text Box 106"/>
          <p:cNvSpPr txBox="1">
            <a:spLocks noChangeArrowheads="1"/>
          </p:cNvSpPr>
          <p:nvPr/>
        </p:nvSpPr>
        <p:spPr bwMode="auto">
          <a:xfrm>
            <a:off x="3252788" y="2224088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95%</a:t>
            </a:r>
          </a:p>
        </p:txBody>
      </p:sp>
      <p:sp>
        <p:nvSpPr>
          <p:cNvPr id="68637" name="Text Box 107"/>
          <p:cNvSpPr txBox="1">
            <a:spLocks noChangeArrowheads="1"/>
          </p:cNvSpPr>
          <p:nvPr/>
        </p:nvSpPr>
        <p:spPr bwMode="auto">
          <a:xfrm>
            <a:off x="395288" y="3479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/>
              </a:rPr>
              <a:t>X</a:t>
            </a:r>
            <a:r>
              <a:rPr lang="en-US" altLang="en-US" sz="2400">
                <a:latin typeface="Times"/>
              </a:rPr>
              <a:t>Y</a:t>
            </a:r>
          </a:p>
        </p:txBody>
      </p:sp>
      <p:sp>
        <p:nvSpPr>
          <p:cNvPr id="68638" name="Text Box 108"/>
          <p:cNvSpPr txBox="1">
            <a:spLocks noChangeArrowheads="1"/>
          </p:cNvSpPr>
          <p:nvPr/>
        </p:nvSpPr>
        <p:spPr bwMode="auto">
          <a:xfrm>
            <a:off x="987425" y="431641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1%</a:t>
            </a:r>
          </a:p>
        </p:txBody>
      </p:sp>
      <p:sp>
        <p:nvSpPr>
          <p:cNvPr id="68639" name="Text Box 109"/>
          <p:cNvSpPr txBox="1">
            <a:spLocks noChangeArrowheads="1"/>
          </p:cNvSpPr>
          <p:nvPr/>
        </p:nvSpPr>
        <p:spPr bwMode="auto">
          <a:xfrm>
            <a:off x="3724275" y="355917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/>
              </a:rPr>
              <a:t>X</a:t>
            </a:r>
            <a:r>
              <a:rPr lang="en-US" altLang="en-US" sz="2400">
                <a:latin typeface="Times"/>
              </a:rPr>
              <a:t>X</a:t>
            </a:r>
          </a:p>
        </p:txBody>
      </p:sp>
      <p:sp>
        <p:nvSpPr>
          <p:cNvPr id="68640" name="Text Box 110"/>
          <p:cNvSpPr txBox="1">
            <a:spLocks noChangeArrowheads="1"/>
          </p:cNvSpPr>
          <p:nvPr/>
        </p:nvSpPr>
        <p:spPr bwMode="auto">
          <a:xfrm>
            <a:off x="5262563" y="356711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/>
              </a:rPr>
              <a:t>X</a:t>
            </a:r>
            <a:r>
              <a:rPr lang="en-US" altLang="en-US" sz="2400">
                <a:latin typeface="Times"/>
              </a:rPr>
              <a:t>X</a:t>
            </a:r>
          </a:p>
        </p:txBody>
      </p:sp>
      <p:sp>
        <p:nvSpPr>
          <p:cNvPr id="68641" name="Text Box 111"/>
          <p:cNvSpPr txBox="1">
            <a:spLocks noChangeArrowheads="1"/>
          </p:cNvSpPr>
          <p:nvPr/>
        </p:nvSpPr>
        <p:spPr bwMode="auto">
          <a:xfrm>
            <a:off x="6831013" y="356552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XY</a:t>
            </a:r>
          </a:p>
        </p:txBody>
      </p:sp>
      <p:sp>
        <p:nvSpPr>
          <p:cNvPr id="68642" name="Text Box 112"/>
          <p:cNvSpPr txBox="1">
            <a:spLocks noChangeArrowheads="1"/>
          </p:cNvSpPr>
          <p:nvPr/>
        </p:nvSpPr>
        <p:spPr bwMode="auto">
          <a:xfrm>
            <a:off x="4291013" y="42449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65%</a:t>
            </a:r>
          </a:p>
        </p:txBody>
      </p:sp>
      <p:sp>
        <p:nvSpPr>
          <p:cNvPr id="68643" name="Text Box 113"/>
          <p:cNvSpPr txBox="1">
            <a:spLocks noChangeArrowheads="1"/>
          </p:cNvSpPr>
          <p:nvPr/>
        </p:nvSpPr>
        <p:spPr bwMode="auto">
          <a:xfrm>
            <a:off x="5807075" y="42291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60%</a:t>
            </a:r>
          </a:p>
        </p:txBody>
      </p:sp>
      <p:sp>
        <p:nvSpPr>
          <p:cNvPr id="68644" name="Text Box 114"/>
          <p:cNvSpPr txBox="1">
            <a:spLocks noChangeArrowheads="1"/>
          </p:cNvSpPr>
          <p:nvPr/>
        </p:nvSpPr>
        <p:spPr bwMode="auto">
          <a:xfrm>
            <a:off x="7248525" y="4271963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110%</a:t>
            </a:r>
          </a:p>
        </p:txBody>
      </p:sp>
      <p:sp>
        <p:nvSpPr>
          <p:cNvPr id="68645" name="Oval 115"/>
          <p:cNvSpPr>
            <a:spLocks noChangeArrowheads="1"/>
          </p:cNvSpPr>
          <p:nvPr/>
        </p:nvSpPr>
        <p:spPr bwMode="auto">
          <a:xfrm>
            <a:off x="976313" y="5053013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Rectangle 116"/>
          <p:cNvSpPr>
            <a:spLocks noChangeArrowheads="1"/>
          </p:cNvSpPr>
          <p:nvPr/>
        </p:nvSpPr>
        <p:spPr bwMode="auto">
          <a:xfrm>
            <a:off x="962025" y="5743575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Text Box 117"/>
          <p:cNvSpPr txBox="1">
            <a:spLocks noChangeArrowheads="1"/>
          </p:cNvSpPr>
          <p:nvPr/>
        </p:nvSpPr>
        <p:spPr bwMode="auto">
          <a:xfrm>
            <a:off x="1477963" y="5046663"/>
            <a:ext cx="243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Unaffected female</a:t>
            </a:r>
          </a:p>
        </p:txBody>
      </p:sp>
      <p:sp>
        <p:nvSpPr>
          <p:cNvPr id="68648" name="Text Box 118"/>
          <p:cNvSpPr txBox="1">
            <a:spLocks noChangeArrowheads="1"/>
          </p:cNvSpPr>
          <p:nvPr/>
        </p:nvSpPr>
        <p:spPr bwMode="auto">
          <a:xfrm>
            <a:off x="1506538" y="5695950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Unaffected male</a:t>
            </a:r>
          </a:p>
        </p:txBody>
      </p:sp>
      <p:sp>
        <p:nvSpPr>
          <p:cNvPr id="68649" name="Rectangle 145"/>
          <p:cNvSpPr>
            <a:spLocks noChangeArrowheads="1"/>
          </p:cNvSpPr>
          <p:nvPr/>
        </p:nvSpPr>
        <p:spPr bwMode="auto">
          <a:xfrm>
            <a:off x="5021263" y="5695950"/>
            <a:ext cx="425450" cy="422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Text Box 146"/>
          <p:cNvSpPr txBox="1">
            <a:spLocks noChangeArrowheads="1"/>
          </p:cNvSpPr>
          <p:nvPr/>
        </p:nvSpPr>
        <p:spPr bwMode="auto">
          <a:xfrm>
            <a:off x="5546725" y="509111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Carrier female</a:t>
            </a:r>
          </a:p>
        </p:txBody>
      </p:sp>
      <p:sp>
        <p:nvSpPr>
          <p:cNvPr id="68651" name="Text Box 147"/>
          <p:cNvSpPr txBox="1">
            <a:spLocks noChangeArrowheads="1"/>
          </p:cNvSpPr>
          <p:nvPr/>
        </p:nvSpPr>
        <p:spPr bwMode="auto">
          <a:xfrm>
            <a:off x="5575300" y="5622925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Affected male</a:t>
            </a:r>
          </a:p>
        </p:txBody>
      </p:sp>
      <p:grpSp>
        <p:nvGrpSpPr>
          <p:cNvPr id="68652" name="Group 166"/>
          <p:cNvGrpSpPr>
            <a:grpSpLocks/>
          </p:cNvGrpSpPr>
          <p:nvPr/>
        </p:nvGrpSpPr>
        <p:grpSpPr bwMode="auto">
          <a:xfrm>
            <a:off x="5003800" y="5046663"/>
            <a:ext cx="411163" cy="466725"/>
            <a:chOff x="2852" y="2436"/>
            <a:chExt cx="259" cy="294"/>
          </a:xfrm>
        </p:grpSpPr>
        <p:sp>
          <p:nvSpPr>
            <p:cNvPr id="68665" name="Oval 167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Arc 168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7" name="Arc 169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53" name="Group 170"/>
          <p:cNvGrpSpPr>
            <a:grpSpLocks/>
          </p:cNvGrpSpPr>
          <p:nvPr/>
        </p:nvGrpSpPr>
        <p:grpSpPr bwMode="auto">
          <a:xfrm>
            <a:off x="4381500" y="3787775"/>
            <a:ext cx="411163" cy="466725"/>
            <a:chOff x="2852" y="2436"/>
            <a:chExt cx="259" cy="294"/>
          </a:xfrm>
        </p:grpSpPr>
        <p:sp>
          <p:nvSpPr>
            <p:cNvPr id="68662" name="Oval 171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Arc 172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Arc 173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54" name="Group 174"/>
          <p:cNvGrpSpPr>
            <a:grpSpLocks/>
          </p:cNvGrpSpPr>
          <p:nvPr/>
        </p:nvGrpSpPr>
        <p:grpSpPr bwMode="auto">
          <a:xfrm>
            <a:off x="5897563" y="3797300"/>
            <a:ext cx="411162" cy="466725"/>
            <a:chOff x="2852" y="2436"/>
            <a:chExt cx="259" cy="294"/>
          </a:xfrm>
        </p:grpSpPr>
        <p:sp>
          <p:nvSpPr>
            <p:cNvPr id="68659" name="Oval 175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Arc 176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Arc 177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55" name="Group 178"/>
          <p:cNvGrpSpPr>
            <a:grpSpLocks/>
          </p:cNvGrpSpPr>
          <p:nvPr/>
        </p:nvGrpSpPr>
        <p:grpSpPr bwMode="auto">
          <a:xfrm>
            <a:off x="5089525" y="1758950"/>
            <a:ext cx="411163" cy="466725"/>
            <a:chOff x="2852" y="2436"/>
            <a:chExt cx="259" cy="294"/>
          </a:xfrm>
        </p:grpSpPr>
        <p:sp>
          <p:nvSpPr>
            <p:cNvPr id="68656" name="Oval 179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Arc 180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Arc 181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7578725" y="38862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3089275" y="3309938"/>
            <a:ext cx="4718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3092450" y="3309938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4733925" y="3309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V="1">
            <a:off x="6262688" y="330993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7807325" y="3309938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40" name="Line 34"/>
          <p:cNvSpPr>
            <a:spLocks noChangeShapeType="1"/>
          </p:cNvSpPr>
          <p:nvPr/>
        </p:nvSpPr>
        <p:spPr bwMode="auto">
          <a:xfrm flipH="1" flipV="1">
            <a:off x="5508625" y="2108200"/>
            <a:ext cx="1588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41" name="Line 35"/>
          <p:cNvSpPr>
            <a:spLocks noChangeShapeType="1"/>
          </p:cNvSpPr>
          <p:nvPr/>
        </p:nvSpPr>
        <p:spPr bwMode="auto">
          <a:xfrm>
            <a:off x="4227513" y="2111375"/>
            <a:ext cx="2627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36"/>
          <p:cNvSpPr txBox="1">
            <a:spLocks noChangeArrowheads="1"/>
          </p:cNvSpPr>
          <p:nvPr/>
        </p:nvSpPr>
        <p:spPr bwMode="auto">
          <a:xfrm>
            <a:off x="1255713" y="219075"/>
            <a:ext cx="6700837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solidFill>
                  <a:schemeClr val="bg2"/>
                </a:solidFill>
                <a:latin typeface="Times"/>
              </a:rPr>
              <a:t>Von Willebrand disease: an autosomal </a:t>
            </a:r>
          </a:p>
          <a:p>
            <a:pPr algn="ctr" eaLnBrk="0" hangingPunct="0"/>
            <a:r>
              <a:rPr lang="en-US" altLang="en-US" sz="2800" b="1">
                <a:solidFill>
                  <a:schemeClr val="bg2"/>
                </a:solidFill>
                <a:latin typeface="Times"/>
              </a:rPr>
              <a:t>dominant  disorder</a:t>
            </a:r>
          </a:p>
        </p:txBody>
      </p:sp>
      <p:sp>
        <p:nvSpPr>
          <p:cNvPr id="69643" name="Oval 37"/>
          <p:cNvSpPr>
            <a:spLocks noChangeArrowheads="1"/>
          </p:cNvSpPr>
          <p:nvPr/>
        </p:nvSpPr>
        <p:spPr bwMode="auto">
          <a:xfrm>
            <a:off x="1123950" y="4948238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38"/>
          <p:cNvSpPr>
            <a:spLocks noChangeArrowheads="1"/>
          </p:cNvSpPr>
          <p:nvPr/>
        </p:nvSpPr>
        <p:spPr bwMode="auto">
          <a:xfrm>
            <a:off x="1109663" y="56388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Text Box 39"/>
          <p:cNvSpPr txBox="1">
            <a:spLocks noChangeArrowheads="1"/>
          </p:cNvSpPr>
          <p:nvPr/>
        </p:nvSpPr>
        <p:spPr bwMode="auto">
          <a:xfrm>
            <a:off x="1625600" y="4941888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Unaffected female</a:t>
            </a:r>
          </a:p>
        </p:txBody>
      </p:sp>
      <p:sp>
        <p:nvSpPr>
          <p:cNvPr id="69646" name="Text Box 40"/>
          <p:cNvSpPr txBox="1">
            <a:spLocks noChangeArrowheads="1"/>
          </p:cNvSpPr>
          <p:nvPr/>
        </p:nvSpPr>
        <p:spPr bwMode="auto">
          <a:xfrm>
            <a:off x="1654175" y="5591175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Unaffected male</a:t>
            </a:r>
          </a:p>
        </p:txBody>
      </p:sp>
      <p:sp>
        <p:nvSpPr>
          <p:cNvPr id="69647" name="Text Box 67"/>
          <p:cNvSpPr txBox="1">
            <a:spLocks noChangeArrowheads="1"/>
          </p:cNvSpPr>
          <p:nvPr/>
        </p:nvSpPr>
        <p:spPr bwMode="auto">
          <a:xfrm>
            <a:off x="5694363" y="49863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Affected female</a:t>
            </a:r>
          </a:p>
        </p:txBody>
      </p:sp>
      <p:sp>
        <p:nvSpPr>
          <p:cNvPr id="69648" name="Text Box 68"/>
          <p:cNvSpPr txBox="1">
            <a:spLocks noChangeArrowheads="1"/>
          </p:cNvSpPr>
          <p:nvPr/>
        </p:nvSpPr>
        <p:spPr bwMode="auto">
          <a:xfrm>
            <a:off x="5722938" y="5518150"/>
            <a:ext cx="191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/>
              </a:rPr>
              <a:t>Affected male</a:t>
            </a:r>
          </a:p>
        </p:txBody>
      </p:sp>
      <p:sp>
        <p:nvSpPr>
          <p:cNvPr id="69649" name="Rectangle 69"/>
          <p:cNvSpPr>
            <a:spLocks noChangeArrowheads="1"/>
          </p:cNvSpPr>
          <p:nvPr/>
        </p:nvSpPr>
        <p:spPr bwMode="auto">
          <a:xfrm>
            <a:off x="6057900" y="3865563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50" name="Group 94"/>
          <p:cNvGrpSpPr>
            <a:grpSpLocks/>
          </p:cNvGrpSpPr>
          <p:nvPr/>
        </p:nvGrpSpPr>
        <p:grpSpPr bwMode="auto">
          <a:xfrm>
            <a:off x="2903538" y="3860800"/>
            <a:ext cx="431800" cy="457200"/>
            <a:chOff x="1829" y="2432"/>
            <a:chExt cx="272" cy="288"/>
          </a:xfrm>
        </p:grpSpPr>
        <p:sp>
          <p:nvSpPr>
            <p:cNvPr id="69667" name="Rectangle 71"/>
            <p:cNvSpPr>
              <a:spLocks noChangeArrowheads="1"/>
            </p:cNvSpPr>
            <p:nvPr/>
          </p:nvSpPr>
          <p:spPr bwMode="auto">
            <a:xfrm>
              <a:off x="1829" y="2432"/>
              <a:ext cx="272" cy="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8" name="Rectangle 72"/>
            <p:cNvSpPr>
              <a:spLocks noChangeArrowheads="1"/>
            </p:cNvSpPr>
            <p:nvPr/>
          </p:nvSpPr>
          <p:spPr bwMode="auto">
            <a:xfrm>
              <a:off x="1829" y="2570"/>
              <a:ext cx="272" cy="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51" name="Group 73"/>
          <p:cNvGrpSpPr>
            <a:grpSpLocks/>
          </p:cNvGrpSpPr>
          <p:nvPr/>
        </p:nvGrpSpPr>
        <p:grpSpPr bwMode="auto">
          <a:xfrm>
            <a:off x="5195888" y="5578475"/>
            <a:ext cx="423862" cy="441325"/>
            <a:chOff x="360" y="3746"/>
            <a:chExt cx="267" cy="278"/>
          </a:xfrm>
        </p:grpSpPr>
        <p:sp>
          <p:nvSpPr>
            <p:cNvPr id="69665" name="Rectangle 74"/>
            <p:cNvSpPr>
              <a:spLocks noChangeArrowheads="1"/>
            </p:cNvSpPr>
            <p:nvPr/>
          </p:nvSpPr>
          <p:spPr bwMode="auto">
            <a:xfrm>
              <a:off x="364" y="3746"/>
              <a:ext cx="263" cy="1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6" name="Rectangle 75"/>
            <p:cNvSpPr>
              <a:spLocks noChangeArrowheads="1"/>
            </p:cNvSpPr>
            <p:nvPr/>
          </p:nvSpPr>
          <p:spPr bwMode="auto">
            <a:xfrm>
              <a:off x="360" y="3879"/>
              <a:ext cx="263" cy="14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2" name="Oval 76"/>
          <p:cNvSpPr>
            <a:spLocks noChangeArrowheads="1"/>
          </p:cNvSpPr>
          <p:nvPr/>
        </p:nvSpPr>
        <p:spPr bwMode="auto">
          <a:xfrm>
            <a:off x="6861175" y="1882775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53" name="Group 96"/>
          <p:cNvGrpSpPr>
            <a:grpSpLocks/>
          </p:cNvGrpSpPr>
          <p:nvPr/>
        </p:nvGrpSpPr>
        <p:grpSpPr bwMode="auto">
          <a:xfrm>
            <a:off x="3803650" y="1884363"/>
            <a:ext cx="431800" cy="457200"/>
            <a:chOff x="2396" y="1187"/>
            <a:chExt cx="272" cy="288"/>
          </a:xfrm>
        </p:grpSpPr>
        <p:sp>
          <p:nvSpPr>
            <p:cNvPr id="69663" name="Rectangle 78"/>
            <p:cNvSpPr>
              <a:spLocks noChangeArrowheads="1"/>
            </p:cNvSpPr>
            <p:nvPr/>
          </p:nvSpPr>
          <p:spPr bwMode="auto">
            <a:xfrm>
              <a:off x="2396" y="1187"/>
              <a:ext cx="272" cy="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4" name="Rectangle 79"/>
            <p:cNvSpPr>
              <a:spLocks noChangeArrowheads="1"/>
            </p:cNvSpPr>
            <p:nvPr/>
          </p:nvSpPr>
          <p:spPr bwMode="auto">
            <a:xfrm>
              <a:off x="2396" y="1325"/>
              <a:ext cx="272" cy="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54" name="Text Box 83"/>
          <p:cNvSpPr txBox="1">
            <a:spLocks noChangeArrowheads="1"/>
          </p:cNvSpPr>
          <p:nvPr/>
        </p:nvSpPr>
        <p:spPr bwMode="auto">
          <a:xfrm>
            <a:off x="2014538" y="3889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/>
            </a:endParaRPr>
          </a:p>
        </p:txBody>
      </p:sp>
      <p:grpSp>
        <p:nvGrpSpPr>
          <p:cNvPr id="69655" name="Group 95"/>
          <p:cNvGrpSpPr>
            <a:grpSpLocks/>
          </p:cNvGrpSpPr>
          <p:nvPr/>
        </p:nvGrpSpPr>
        <p:grpSpPr bwMode="auto">
          <a:xfrm>
            <a:off x="4533900" y="3860800"/>
            <a:ext cx="411163" cy="466725"/>
            <a:chOff x="2852" y="2436"/>
            <a:chExt cx="259" cy="294"/>
          </a:xfrm>
        </p:grpSpPr>
        <p:sp>
          <p:nvSpPr>
            <p:cNvPr id="69660" name="Oval 91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1" name="Arc 92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Arc 93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56" name="Group 97"/>
          <p:cNvGrpSpPr>
            <a:grpSpLocks/>
          </p:cNvGrpSpPr>
          <p:nvPr/>
        </p:nvGrpSpPr>
        <p:grpSpPr bwMode="auto">
          <a:xfrm>
            <a:off x="5168900" y="4978400"/>
            <a:ext cx="411163" cy="466725"/>
            <a:chOff x="2852" y="2436"/>
            <a:chExt cx="259" cy="294"/>
          </a:xfrm>
        </p:grpSpPr>
        <p:sp>
          <p:nvSpPr>
            <p:cNvPr id="69657" name="Oval 98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Arc 99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Arc 100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Why do people bleed?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Genetics of common bleeding disorders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z="3200" smtClean="0"/>
              <a:t>Haemophilia</a:t>
            </a:r>
          </a:p>
          <a:p>
            <a:pPr lvl="1" eaLnBrk="1" hangingPunct="1"/>
            <a:r>
              <a:rPr lang="en-GB" sz="2800" smtClean="0"/>
              <a:t>Sex linked recessive (SLR)</a:t>
            </a:r>
          </a:p>
          <a:p>
            <a:pPr eaLnBrk="1" hangingPunct="1"/>
            <a:r>
              <a:rPr lang="en-GB" sz="3200" smtClean="0"/>
              <a:t>Von Willebrand disease</a:t>
            </a:r>
          </a:p>
          <a:p>
            <a:pPr lvl="1" eaLnBrk="1" hangingPunct="1"/>
            <a:r>
              <a:rPr lang="en-GB" sz="2800" smtClean="0"/>
              <a:t>Autosomal dominant (AD)</a:t>
            </a:r>
          </a:p>
          <a:p>
            <a:pPr eaLnBrk="1" hangingPunct="1"/>
            <a:r>
              <a:rPr lang="en-GB" sz="3200" smtClean="0"/>
              <a:t>All the rest (V, X etc.)</a:t>
            </a:r>
          </a:p>
          <a:p>
            <a:pPr lvl="1" eaLnBrk="1" hangingPunct="1"/>
            <a:r>
              <a:rPr lang="en-GB" sz="2800" smtClean="0"/>
              <a:t>Autosomal recessive (AR) </a:t>
            </a:r>
          </a:p>
          <a:p>
            <a:pPr lvl="2" eaLnBrk="1" hangingPunct="1"/>
            <a:r>
              <a:rPr lang="en-GB" sz="2400" smtClean="0"/>
              <a:t>And therefore much less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Principles of treatment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Treatment of abnormal haemostasis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6707187" cy="4530725"/>
          </a:xfrm>
        </p:spPr>
        <p:txBody>
          <a:bodyPr/>
          <a:lstStyle/>
          <a:p>
            <a:pPr eaLnBrk="1" hangingPunct="1"/>
            <a:r>
              <a:rPr lang="en-GB" smtClean="0"/>
              <a:t>Failure of production/function</a:t>
            </a:r>
          </a:p>
          <a:p>
            <a:pPr lvl="1" eaLnBrk="1" hangingPunct="1"/>
            <a:r>
              <a:rPr lang="en-GB" smtClean="0"/>
              <a:t>Give missing factor/platelets</a:t>
            </a:r>
          </a:p>
          <a:p>
            <a:pPr lvl="2" eaLnBrk="1" hangingPunct="1"/>
            <a:r>
              <a:rPr lang="en-GB" smtClean="0"/>
              <a:t>Prophylactic</a:t>
            </a:r>
          </a:p>
          <a:p>
            <a:pPr lvl="2" eaLnBrk="1" hangingPunct="1"/>
            <a:r>
              <a:rPr lang="en-GB" smtClean="0"/>
              <a:t>Therapeutic</a:t>
            </a:r>
          </a:p>
          <a:p>
            <a:pPr lvl="1" eaLnBrk="1" hangingPunct="1"/>
            <a:r>
              <a:rPr lang="en-GB" smtClean="0"/>
              <a:t>Stop drugs</a:t>
            </a:r>
          </a:p>
          <a:p>
            <a:pPr eaLnBrk="1" hangingPunct="1"/>
            <a:r>
              <a:rPr lang="en-GB" smtClean="0"/>
              <a:t>Immune destruction</a:t>
            </a:r>
          </a:p>
          <a:p>
            <a:pPr lvl="1" eaLnBrk="1" hangingPunct="1"/>
            <a:r>
              <a:rPr lang="en-GB" smtClean="0"/>
              <a:t>Immunosuppression (eg prednisolone)</a:t>
            </a:r>
          </a:p>
          <a:p>
            <a:pPr lvl="1" eaLnBrk="1" hangingPunct="1"/>
            <a:r>
              <a:rPr lang="en-GB" smtClean="0"/>
              <a:t>Splenectomy for ITP</a:t>
            </a:r>
          </a:p>
          <a:p>
            <a:pPr eaLnBrk="1" hangingPunct="1"/>
            <a:r>
              <a:rPr lang="en-GB" smtClean="0"/>
              <a:t>Increased consumption</a:t>
            </a:r>
          </a:p>
          <a:p>
            <a:pPr lvl="1" eaLnBrk="1" hangingPunct="1"/>
            <a:r>
              <a:rPr lang="en-GB" smtClean="0"/>
              <a:t>Treat cause</a:t>
            </a:r>
          </a:p>
          <a:p>
            <a:pPr lvl="1" eaLnBrk="1" hangingPunct="1"/>
            <a:r>
              <a:rPr lang="en-GB" smtClean="0"/>
              <a:t>Replace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41413"/>
            <a:ext cx="8229600" cy="78105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2"/>
                </a:solidFill>
                <a:latin typeface="Franklin Gothic Book" pitchFamily="34" charset="0"/>
              </a:rPr>
              <a:t>Factor replacement therapy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33575"/>
            <a:ext cx="8229600" cy="3240088"/>
          </a:xfrm>
        </p:spPr>
        <p:txBody>
          <a:bodyPr/>
          <a:lstStyle/>
          <a:p>
            <a:pPr eaLnBrk="1" hangingPunct="1"/>
            <a:r>
              <a:rPr lang="en-GB" sz="2400" smtClean="0"/>
              <a:t>Plasma</a:t>
            </a:r>
          </a:p>
          <a:p>
            <a:pPr lvl="1" eaLnBrk="1" hangingPunct="1"/>
            <a:r>
              <a:rPr lang="en-GB" sz="2000" smtClean="0">
                <a:solidFill>
                  <a:srgbClr val="FF0000"/>
                </a:solidFill>
              </a:rPr>
              <a:t>Contains all coagulation factors</a:t>
            </a:r>
          </a:p>
          <a:p>
            <a:pPr eaLnBrk="1" hangingPunct="1"/>
            <a:r>
              <a:rPr lang="en-GB" sz="2400" smtClean="0"/>
              <a:t>Cryoprecipitate</a:t>
            </a:r>
          </a:p>
          <a:p>
            <a:pPr lvl="1" eaLnBrk="1" hangingPunct="1"/>
            <a:r>
              <a:rPr lang="en-GB" sz="2000" smtClean="0">
                <a:solidFill>
                  <a:srgbClr val="FF0000"/>
                </a:solidFill>
              </a:rPr>
              <a:t>Rich in Fibrinogen, FVIII, VWF, Factor XIII</a:t>
            </a:r>
          </a:p>
          <a:p>
            <a:pPr eaLnBrk="1" hangingPunct="1"/>
            <a:r>
              <a:rPr lang="en-GB" sz="2400" smtClean="0"/>
              <a:t>Factor concentrates</a:t>
            </a:r>
          </a:p>
          <a:p>
            <a:pPr lvl="1" eaLnBrk="1" hangingPunct="1"/>
            <a:r>
              <a:rPr lang="en-GB" sz="2000" smtClean="0">
                <a:solidFill>
                  <a:srgbClr val="FF0000"/>
                </a:solidFill>
              </a:rPr>
              <a:t>Concentrates available for all factors except factor V.</a:t>
            </a:r>
          </a:p>
          <a:p>
            <a:pPr eaLnBrk="1" hangingPunct="1"/>
            <a:r>
              <a:rPr lang="en-GB" sz="2400" smtClean="0"/>
              <a:t>Recombinant forms of FVIII and FIX are available.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55750" y="44450"/>
            <a:ext cx="6043613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b="1">
                <a:latin typeface="Franklin Gothic Book" pitchFamily="34" charset="0"/>
              </a:rPr>
              <a:t>Principles of Treatment of Haemostatic</a:t>
            </a:r>
          </a:p>
          <a:p>
            <a:pPr algn="ctr" eaLnBrk="0" hangingPunct="0"/>
            <a:r>
              <a:rPr lang="en-US" altLang="en-US" sz="2800" b="1">
                <a:latin typeface="Franklin Gothic Book" pitchFamily="34" charset="0"/>
              </a:rPr>
              <a:t>Disorders Causing Bleeding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95288" y="5384800"/>
            <a:ext cx="822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 b="1">
                <a:solidFill>
                  <a:schemeClr val="bg2"/>
                </a:solidFill>
                <a:latin typeface="Franklin Gothic Book" pitchFamily="34" charset="0"/>
              </a:rPr>
              <a:t>Platelet replacement therapy</a:t>
            </a:r>
            <a:br>
              <a:rPr lang="en-GB" sz="3200" b="1">
                <a:solidFill>
                  <a:schemeClr val="bg2"/>
                </a:solidFill>
                <a:latin typeface="Franklin Gothic Book" pitchFamily="34" charset="0"/>
              </a:rPr>
            </a:br>
            <a:endParaRPr lang="en-GB" sz="3200" b="1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900113" y="566102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400"/>
              <a:t>Pooled platelet concentrates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5" grpId="0"/>
      <p:bldP spid="9728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600200" y="106363"/>
            <a:ext cx="6029325" cy="588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200" b="1">
                <a:solidFill>
                  <a:schemeClr val="bg1"/>
                </a:solidFill>
                <a:latin typeface="Times"/>
              </a:rPr>
              <a:t>Using factor replacement therapy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2209800" y="8382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2133600" y="54102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343400" y="6324600"/>
            <a:ext cx="1681163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/>
              </a:rPr>
              <a:t>time (hours)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66688" y="784225"/>
            <a:ext cx="13081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/>
              </a:rPr>
              <a:t>factor</a:t>
            </a:r>
          </a:p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/>
              </a:rPr>
              <a:t>level (%)</a:t>
            </a: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1981200" y="2076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1981200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1" name="Line 10"/>
          <p:cNvSpPr>
            <a:spLocks noChangeShapeType="1"/>
          </p:cNvSpPr>
          <p:nvPr/>
        </p:nvSpPr>
        <p:spPr bwMode="auto">
          <a:xfrm>
            <a:off x="1981200" y="42481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2" name="Line 11"/>
          <p:cNvSpPr>
            <a:spLocks noChangeShapeType="1"/>
          </p:cNvSpPr>
          <p:nvPr/>
        </p:nvSpPr>
        <p:spPr bwMode="auto">
          <a:xfrm>
            <a:off x="19812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3" name="Line 12"/>
          <p:cNvSpPr>
            <a:spLocks noChangeShapeType="1"/>
          </p:cNvSpPr>
          <p:nvPr/>
        </p:nvSpPr>
        <p:spPr bwMode="auto">
          <a:xfrm>
            <a:off x="1981200" y="99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4" name="Text Box 13"/>
          <p:cNvSpPr txBox="1">
            <a:spLocks noChangeArrowheads="1"/>
          </p:cNvSpPr>
          <p:nvPr/>
        </p:nvSpPr>
        <p:spPr bwMode="auto">
          <a:xfrm>
            <a:off x="1431925" y="5089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0</a:t>
            </a:r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1431925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25</a:t>
            </a:r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>
            <a:off x="1431925" y="190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75</a:t>
            </a:r>
          </a:p>
        </p:txBody>
      </p:sp>
      <p:sp>
        <p:nvSpPr>
          <p:cNvPr id="74767" name="Text Box 16"/>
          <p:cNvSpPr txBox="1">
            <a:spLocks noChangeArrowheads="1"/>
          </p:cNvSpPr>
          <p:nvPr/>
        </p:nvSpPr>
        <p:spPr bwMode="auto">
          <a:xfrm>
            <a:off x="1431925" y="762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100</a:t>
            </a:r>
          </a:p>
        </p:txBody>
      </p:sp>
      <p:sp>
        <p:nvSpPr>
          <p:cNvPr id="74768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50</a:t>
            </a:r>
          </a:p>
        </p:txBody>
      </p:sp>
      <p:sp>
        <p:nvSpPr>
          <p:cNvPr id="74769" name="Line 18"/>
          <p:cNvSpPr>
            <a:spLocks noChangeShapeType="1"/>
          </p:cNvSpPr>
          <p:nvPr/>
        </p:nvSpPr>
        <p:spPr bwMode="auto">
          <a:xfrm>
            <a:off x="251460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70" name="Line 19"/>
          <p:cNvSpPr>
            <a:spLocks noChangeShapeType="1"/>
          </p:cNvSpPr>
          <p:nvPr/>
        </p:nvSpPr>
        <p:spPr bwMode="auto">
          <a:xfrm>
            <a:off x="370205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>
            <a:off x="4891088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>
            <a:off x="6080125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7269163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>
            <a:off x="845820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75" name="Oval 24"/>
          <p:cNvSpPr>
            <a:spLocks noChangeArrowheads="1"/>
          </p:cNvSpPr>
          <p:nvPr/>
        </p:nvSpPr>
        <p:spPr bwMode="auto">
          <a:xfrm>
            <a:off x="2438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Oval 25"/>
          <p:cNvSpPr>
            <a:spLocks noChangeArrowheads="1"/>
          </p:cNvSpPr>
          <p:nvPr/>
        </p:nvSpPr>
        <p:spPr bwMode="auto">
          <a:xfrm>
            <a:off x="2579688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Oval 26"/>
          <p:cNvSpPr>
            <a:spLocks noChangeArrowheads="1"/>
          </p:cNvSpPr>
          <p:nvPr/>
        </p:nvSpPr>
        <p:spPr bwMode="auto">
          <a:xfrm>
            <a:off x="5380038" y="4484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Oval 27"/>
          <p:cNvSpPr>
            <a:spLocks noChangeArrowheads="1"/>
          </p:cNvSpPr>
          <p:nvPr/>
        </p:nvSpPr>
        <p:spPr bwMode="auto">
          <a:xfrm>
            <a:off x="3013075" y="1970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Oval 28"/>
          <p:cNvSpPr>
            <a:spLocks noChangeArrowheads="1"/>
          </p:cNvSpPr>
          <p:nvPr/>
        </p:nvSpPr>
        <p:spPr bwMode="auto">
          <a:xfrm>
            <a:off x="3616325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Oval 29"/>
          <p:cNvSpPr>
            <a:spLocks noChangeArrowheads="1"/>
          </p:cNvSpPr>
          <p:nvPr/>
        </p:nvSpPr>
        <p:spPr bwMode="auto">
          <a:xfrm>
            <a:off x="4173538" y="37290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Oval 30"/>
          <p:cNvSpPr>
            <a:spLocks noChangeArrowheads="1"/>
          </p:cNvSpPr>
          <p:nvPr/>
        </p:nvSpPr>
        <p:spPr bwMode="auto">
          <a:xfrm>
            <a:off x="4811713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Oval 31"/>
          <p:cNvSpPr>
            <a:spLocks noChangeArrowheads="1"/>
          </p:cNvSpPr>
          <p:nvPr/>
        </p:nvSpPr>
        <p:spPr bwMode="auto">
          <a:xfrm>
            <a:off x="5995988" y="4730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Oval 32"/>
          <p:cNvSpPr>
            <a:spLocks noChangeArrowheads="1"/>
          </p:cNvSpPr>
          <p:nvPr/>
        </p:nvSpPr>
        <p:spPr bwMode="auto">
          <a:xfrm>
            <a:off x="8364538" y="5127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Oval 33"/>
          <p:cNvSpPr>
            <a:spLocks noChangeArrowheads="1"/>
          </p:cNvSpPr>
          <p:nvPr/>
        </p:nvSpPr>
        <p:spPr bwMode="auto">
          <a:xfrm>
            <a:off x="7180263" y="50355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Text Box 34"/>
          <p:cNvSpPr txBox="1">
            <a:spLocks noChangeArrowheads="1"/>
          </p:cNvSpPr>
          <p:nvPr/>
        </p:nvSpPr>
        <p:spPr bwMode="auto">
          <a:xfrm>
            <a:off x="2344738" y="5610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0</a:t>
            </a:r>
          </a:p>
        </p:txBody>
      </p:sp>
      <p:sp>
        <p:nvSpPr>
          <p:cNvPr id="74786" name="Text Box 35"/>
          <p:cNvSpPr txBox="1">
            <a:spLocks noChangeArrowheads="1"/>
          </p:cNvSpPr>
          <p:nvPr/>
        </p:nvSpPr>
        <p:spPr bwMode="auto">
          <a:xfrm>
            <a:off x="58674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36</a:t>
            </a:r>
          </a:p>
        </p:txBody>
      </p:sp>
      <p:sp>
        <p:nvSpPr>
          <p:cNvPr id="74787" name="Text Box 36"/>
          <p:cNvSpPr txBox="1">
            <a:spLocks noChangeArrowheads="1"/>
          </p:cNvSpPr>
          <p:nvPr/>
        </p:nvSpPr>
        <p:spPr bwMode="auto">
          <a:xfrm>
            <a:off x="47244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24</a:t>
            </a:r>
          </a:p>
        </p:txBody>
      </p:sp>
      <p:sp>
        <p:nvSpPr>
          <p:cNvPr id="74788" name="Text Box 37"/>
          <p:cNvSpPr txBox="1">
            <a:spLocks noChangeArrowheads="1"/>
          </p:cNvSpPr>
          <p:nvPr/>
        </p:nvSpPr>
        <p:spPr bwMode="auto">
          <a:xfrm>
            <a:off x="3505200" y="5610225"/>
            <a:ext cx="48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12</a:t>
            </a:r>
          </a:p>
          <a:p>
            <a:pPr eaLnBrk="0" hangingPunct="0"/>
            <a:r>
              <a:rPr lang="en-GB" altLang="en-US" sz="2400">
                <a:latin typeface="Times"/>
              </a:rPr>
              <a:t>24</a:t>
            </a:r>
          </a:p>
        </p:txBody>
      </p:sp>
      <p:sp>
        <p:nvSpPr>
          <p:cNvPr id="74789" name="Text Box 38"/>
          <p:cNvSpPr txBox="1">
            <a:spLocks noChangeArrowheads="1"/>
          </p:cNvSpPr>
          <p:nvPr/>
        </p:nvSpPr>
        <p:spPr bwMode="auto">
          <a:xfrm>
            <a:off x="7086600" y="5610225"/>
            <a:ext cx="48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48</a:t>
            </a:r>
          </a:p>
          <a:p>
            <a:pPr eaLnBrk="0" hangingPunct="0"/>
            <a:r>
              <a:rPr lang="en-GB" altLang="en-US" sz="2400">
                <a:latin typeface="Times"/>
              </a:rPr>
              <a:t>96</a:t>
            </a:r>
          </a:p>
        </p:txBody>
      </p:sp>
      <p:sp>
        <p:nvSpPr>
          <p:cNvPr id="74790" name="Text Box 39"/>
          <p:cNvSpPr txBox="1">
            <a:spLocks noChangeArrowheads="1"/>
          </p:cNvSpPr>
          <p:nvPr/>
        </p:nvSpPr>
        <p:spPr bwMode="auto">
          <a:xfrm>
            <a:off x="83058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60</a:t>
            </a:r>
          </a:p>
        </p:txBody>
      </p:sp>
      <p:sp>
        <p:nvSpPr>
          <p:cNvPr id="74791" name="Oval 40"/>
          <p:cNvSpPr>
            <a:spLocks noChangeArrowheads="1"/>
          </p:cNvSpPr>
          <p:nvPr/>
        </p:nvSpPr>
        <p:spPr bwMode="auto">
          <a:xfrm>
            <a:off x="6562725" y="4918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Text Box 41"/>
          <p:cNvSpPr txBox="1">
            <a:spLocks noChangeArrowheads="1"/>
          </p:cNvSpPr>
          <p:nvPr/>
        </p:nvSpPr>
        <p:spPr bwMode="auto">
          <a:xfrm>
            <a:off x="685800" y="5597525"/>
            <a:ext cx="70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/>
              </a:rPr>
              <a:t>VIII</a:t>
            </a:r>
          </a:p>
          <a:p>
            <a:pPr eaLnBrk="0" hangingPunct="0"/>
            <a:r>
              <a:rPr lang="en-GB" altLang="en-US" sz="2400">
                <a:latin typeface="Times"/>
              </a:rPr>
              <a:t>IX</a:t>
            </a:r>
          </a:p>
        </p:txBody>
      </p:sp>
      <p:sp>
        <p:nvSpPr>
          <p:cNvPr id="74793" name="AutoShape 42"/>
          <p:cNvSpPr>
            <a:spLocks noChangeArrowheads="1"/>
          </p:cNvSpPr>
          <p:nvPr/>
        </p:nvSpPr>
        <p:spPr bwMode="auto">
          <a:xfrm flipV="1">
            <a:off x="2438400" y="3810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Oval 43"/>
          <p:cNvSpPr>
            <a:spLocks noChangeArrowheads="1"/>
          </p:cNvSpPr>
          <p:nvPr/>
        </p:nvSpPr>
        <p:spPr bwMode="auto">
          <a:xfrm>
            <a:off x="7813675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Additional haemostatic treatments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2160587"/>
          </a:xfrm>
        </p:spPr>
        <p:txBody>
          <a:bodyPr/>
          <a:lstStyle/>
          <a:p>
            <a:pPr eaLnBrk="1" hangingPunct="1"/>
            <a:r>
              <a:rPr lang="en-GB" smtClean="0"/>
              <a:t>DDAVP</a:t>
            </a:r>
          </a:p>
          <a:p>
            <a:pPr eaLnBrk="1" hangingPunct="1"/>
            <a:r>
              <a:rPr lang="en-GB" smtClean="0"/>
              <a:t>Tranexamic acid</a:t>
            </a:r>
          </a:p>
          <a:p>
            <a:pPr eaLnBrk="1" hangingPunct="1"/>
            <a:r>
              <a:rPr lang="en-GB" smtClean="0"/>
              <a:t>Fibrin glue/spray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403350" y="4848225"/>
            <a:ext cx="6003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03325" y="581025"/>
            <a:ext cx="566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>
                <a:solidFill>
                  <a:schemeClr val="bg2"/>
                </a:solidFill>
                <a:latin typeface="Franklin Gothic Book" pitchFamily="34" charset="0"/>
              </a:rPr>
              <a:t>Desmopressin (DDAVP)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58888" y="1836738"/>
            <a:ext cx="76533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/>
              <a:t>Vasopressin derivative</a:t>
            </a:r>
          </a:p>
          <a:p>
            <a:pPr eaLnBrk="0" hangingPunct="0"/>
            <a:r>
              <a:rPr lang="en-GB" altLang="en-US" sz="2800"/>
              <a:t> </a:t>
            </a:r>
          </a:p>
          <a:p>
            <a:pPr eaLnBrk="0" hangingPunct="0"/>
            <a:r>
              <a:rPr lang="en-GB" altLang="en-US" sz="2800"/>
              <a:t>2-5 fold rise in VWF-VIII        (VIII&gt;vWF)</a:t>
            </a:r>
          </a:p>
          <a:p>
            <a:pPr eaLnBrk="0" hangingPunct="0"/>
            <a:endParaRPr lang="en-GB" altLang="en-US" sz="2800"/>
          </a:p>
          <a:p>
            <a:pPr eaLnBrk="0" hangingPunct="0"/>
            <a:r>
              <a:rPr lang="en-GB" altLang="en-US" sz="2800"/>
              <a:t>Releases endogenous stores -</a:t>
            </a:r>
          </a:p>
          <a:p>
            <a:pPr eaLnBrk="0" hangingPunct="0"/>
            <a:r>
              <a:rPr lang="en-GB" altLang="en-US" sz="2800"/>
              <a:t>Hence only useful in mild disorders </a:t>
            </a:r>
            <a:endParaRPr lang="en-GB" altLang="en-US" sz="2800" b="1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905000" y="47244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2"/>
                </a:solidFill>
                <a:latin typeface="Times New Roman" pitchFamily="18" charset="0"/>
              </a:rPr>
              <a:t>Dose 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905000" y="5389563"/>
            <a:ext cx="191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2"/>
                </a:solidFill>
                <a:latin typeface="Times New Roman" pitchFamily="18" charset="0"/>
              </a:rPr>
              <a:t>0.3µg/kg i.v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905000" y="6021388"/>
            <a:ext cx="164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2"/>
                </a:solidFill>
                <a:latin typeface="Times New Roman" pitchFamily="18" charset="0"/>
              </a:rPr>
              <a:t>300µg i.n.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495800" y="4878388"/>
            <a:ext cx="220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2"/>
                </a:solidFill>
                <a:latin typeface="Times New Roman" pitchFamily="18" charset="0"/>
              </a:rPr>
              <a:t>Peak response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495800" y="5389563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2"/>
                </a:solidFill>
                <a:latin typeface="Times New Roman" pitchFamily="18" charset="0"/>
              </a:rPr>
              <a:t>30-60 mins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495800" y="6021388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2"/>
                </a:solidFill>
                <a:latin typeface="Times New Roman" pitchFamily="18" charset="0"/>
              </a:rPr>
              <a:t>60-90 mins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1371600" y="5257800"/>
            <a:ext cx="6172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mik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908050"/>
            <a:ext cx="6408737" cy="552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164388" y="6461125"/>
            <a:ext cx="177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Times"/>
              </a:rPr>
              <a:t>Mannucci 1992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116013" y="209550"/>
            <a:ext cx="59991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latin typeface="Times"/>
              </a:rPr>
              <a:t>Repeated DDAVP doses and Factor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71550" y="547688"/>
            <a:ext cx="368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b="1">
                <a:solidFill>
                  <a:schemeClr val="tx2"/>
                </a:solidFill>
                <a:latin typeface="Franklin Gothic Book" pitchFamily="34" charset="0"/>
              </a:rPr>
              <a:t>Tranexamic acid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187450" y="1844675"/>
            <a:ext cx="6064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latin typeface="Helvetica"/>
              </a:rPr>
              <a:t>Inhibits fibrinolysis</a:t>
            </a:r>
          </a:p>
          <a:p>
            <a:pPr eaLnBrk="0" hangingPunct="0"/>
            <a:r>
              <a:rPr lang="en-GB" sz="2800">
                <a:latin typeface="Helvetica"/>
              </a:rPr>
              <a:t>Widely distributed – crosses placenta</a:t>
            </a:r>
          </a:p>
          <a:p>
            <a:pPr eaLnBrk="0" hangingPunct="0"/>
            <a:r>
              <a:rPr lang="en-GB" sz="2800">
                <a:latin typeface="Helvetica"/>
              </a:rPr>
              <a:t>Low concentration in breast milk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50900" y="4448175"/>
            <a:ext cx="66341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latin typeface="Helvetica"/>
              </a:rPr>
              <a:t>Intravenous:		0.5g tds</a:t>
            </a:r>
          </a:p>
          <a:p>
            <a:pPr eaLnBrk="0" hangingPunct="0"/>
            <a:r>
              <a:rPr lang="en-GB" sz="2800">
                <a:latin typeface="Helvetica"/>
              </a:rPr>
              <a:t>Oral:				1.5g tds</a:t>
            </a:r>
          </a:p>
          <a:p>
            <a:pPr eaLnBrk="0" hangingPunct="0"/>
            <a:r>
              <a:rPr lang="en-GB" sz="2800">
                <a:latin typeface="Helvetica"/>
              </a:rPr>
              <a:t>Mouthwash:		1g (10ml 5%) qds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900113" y="3860800"/>
            <a:ext cx="3694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pitchFamily="34" charset="0"/>
              </a:rPr>
              <a:t>Useful adjunctive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2686050" y="2628900"/>
            <a:ext cx="3795713" cy="2816225"/>
            <a:chOff x="1446" y="1546"/>
            <a:chExt cx="2391" cy="1774"/>
          </a:xfrm>
        </p:grpSpPr>
        <p:sp>
          <p:nvSpPr>
            <p:cNvPr id="79879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819150" y="1765300"/>
            <a:ext cx="7643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chemeClr val="accent1"/>
                </a:solidFill>
                <a:latin typeface="Times New Roman" pitchFamily="18" charset="0"/>
              </a:rPr>
              <a:t>Normal haemostasis: a state of equilibrium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5043488" y="4119563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1071563" y="4084638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1004888" y="227013"/>
            <a:ext cx="720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latin typeface="Times New Roman" pitchFamily="18" charset="0"/>
              </a:rPr>
              <a:t>Haemostasis and Thrombosis: a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latin typeface="Times"/>
              </a:rPr>
              <a:t>Haemostatic Plug Formation: An Overview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-blood coagulation</a:t>
            </a:r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endParaRPr lang="en-US" altLang="en-US" sz="2400" b="1">
              <a:latin typeface="Times"/>
            </a:endParaRPr>
          </a:p>
          <a:p>
            <a:pPr eaLnBrk="0" hangingPunct="0"/>
            <a:r>
              <a:rPr lang="en-US" altLang="en-US" sz="2400" b="1">
                <a:latin typeface="Times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/>
              </a:rPr>
              <a:t>-fibrinolysis</a:t>
            </a:r>
            <a:endParaRPr lang="en-US" altLang="en-US" sz="2400" b="1">
              <a:latin typeface="Time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/>
              </a:rPr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80908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900113" y="765175"/>
            <a:ext cx="1697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rgbClr val="CC0000"/>
                </a:solidFill>
                <a:latin typeface="Times New Roman" pitchFamily="18" charset="0"/>
              </a:rPr>
              <a:t>Bleeding</a:t>
            </a:r>
          </a:p>
        </p:txBody>
      </p:sp>
      <p:grpSp>
        <p:nvGrpSpPr>
          <p:cNvPr id="80900" name="Group 6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80906" name="AutoShape 7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7" name="Rectangle 8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1" name="Text Box 9"/>
          <p:cNvSpPr txBox="1">
            <a:spLocks noChangeArrowheads="1"/>
          </p:cNvSpPr>
          <p:nvPr/>
        </p:nvSpPr>
        <p:spPr bwMode="auto">
          <a:xfrm>
            <a:off x="447675" y="4792663"/>
            <a:ext cx="2038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proteins</a:t>
            </a: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4725988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80903" name="Arc 11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T0" fmla="*/ 0 w 21600"/>
              <a:gd name="T1" fmla="*/ 0 h 21600"/>
              <a:gd name="T2" fmla="*/ 24154380 w 21600"/>
              <a:gd name="T3" fmla="*/ 3099920 h 21600"/>
              <a:gd name="T4" fmla="*/ 0 w 21600"/>
              <a:gd name="T5" fmla="*/ 309992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12"/>
          <p:cNvSpPr>
            <a:spLocks noChangeShapeType="1"/>
          </p:cNvSpPr>
          <p:nvPr/>
        </p:nvSpPr>
        <p:spPr bwMode="auto">
          <a:xfrm>
            <a:off x="764857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0905" name="Line 13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81932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3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3" name="Group 5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81930" name="AutoShape 6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Rectangle 7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6227763" y="765175"/>
            <a:ext cx="2262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rgbClr val="0000CC"/>
                </a:solidFill>
                <a:latin typeface="Times New Roman" pitchFamily="18" charset="0"/>
              </a:rPr>
              <a:t>Thrombosis</a:t>
            </a:r>
          </a:p>
        </p:txBody>
      </p:sp>
      <p:sp>
        <p:nvSpPr>
          <p:cNvPr id="81925" name="Text Box 9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81926" name="Text Box 10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81927" name="Arc 11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T0" fmla="*/ 0 w 21600"/>
              <a:gd name="T1" fmla="*/ 0 h 21600"/>
              <a:gd name="T2" fmla="*/ 24154447 w 21600"/>
              <a:gd name="T3" fmla="*/ 3099897 h 21600"/>
              <a:gd name="T4" fmla="*/ 0 w 21600"/>
              <a:gd name="T5" fmla="*/ 309989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12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29" name="Line 13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Lack of </a:t>
            </a:r>
            <a:r>
              <a:rPr lang="en-GB" dirty="0" smtClean="0"/>
              <a:t>coagulation factor(s)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Failure of production: congenital and acquired</a:t>
            </a:r>
          </a:p>
          <a:p>
            <a:pPr lvl="1" eaLnBrk="1" hangingPunct="1">
              <a:defRPr/>
            </a:pPr>
            <a:r>
              <a:rPr lang="en-GB" dirty="0"/>
              <a:t>Increased consumption/clearance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Defective function </a:t>
            </a:r>
            <a:r>
              <a:rPr lang="en-GB" dirty="0" smtClean="0"/>
              <a:t>of coagulation factor(s)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Genetic defect</a:t>
            </a:r>
          </a:p>
          <a:p>
            <a:pPr marL="914400" lvl="1" indent="-457200" eaLnBrk="1" hangingPunct="1">
              <a:defRPr/>
            </a:pPr>
            <a:r>
              <a:rPr lang="en-GB" dirty="0"/>
              <a:t>Acquired defect – drugs, synthetic defect,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3464</TotalTime>
  <Words>2384</Words>
  <Application>Microsoft Office PowerPoint</Application>
  <PresentationFormat>On-screen Show (4:3)</PresentationFormat>
  <Paragraphs>913</Paragraphs>
  <Slides>81</Slides>
  <Notes>74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Level</vt:lpstr>
      <vt:lpstr>1_Level</vt:lpstr>
      <vt:lpstr>Network</vt:lpstr>
      <vt:lpstr>2_Level</vt:lpstr>
      <vt:lpstr>Bitmap Image</vt:lpstr>
      <vt:lpstr>CorelPhotoPaint.Image.8</vt:lpstr>
      <vt:lpstr>Worksheet</vt:lpstr>
      <vt:lpstr>Equation</vt:lpstr>
      <vt:lpstr>PowerPoint Presentation</vt:lpstr>
      <vt:lpstr>PowerPoint Presentation</vt:lpstr>
      <vt:lpstr>Abnormal Haemostasis</vt:lpstr>
      <vt:lpstr>Minor bleeding symptoms are common</vt:lpstr>
      <vt:lpstr>PowerPoint Presentation</vt:lpstr>
      <vt:lpstr>A significant bleeding history: elements</vt:lpstr>
      <vt:lpstr>Why do people bleed?</vt:lpstr>
      <vt:lpstr>PowerPoint Presentation</vt:lpstr>
      <vt:lpstr>Abnormal Haemostasis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Bleeding in disorders of primary haemostasis</vt:lpstr>
      <vt:lpstr>PowerPoint Presentation</vt:lpstr>
      <vt:lpstr>Tests for disorders of primary haemostasis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Ehlers Danlos syndrome</vt:lpstr>
      <vt:lpstr>PowerPoint Presentation</vt:lpstr>
      <vt:lpstr>PowerPoint Presentation</vt:lpstr>
      <vt:lpstr>Defects of coagulation (secondary haemostasis)</vt:lpstr>
      <vt:lpstr>PowerPoint Presentation</vt:lpstr>
      <vt:lpstr>PowerPoint Presentation</vt:lpstr>
      <vt:lpstr>PowerPoint Presentation</vt:lpstr>
      <vt:lpstr>PowerPoint Presentation</vt:lpstr>
      <vt:lpstr>Thrombin generation by the coagulation cascade</vt:lpstr>
      <vt:lpstr>PowerPoint Presentation</vt:lpstr>
      <vt:lpstr>PowerPoint Presentation</vt:lpstr>
      <vt:lpstr>Coagulation and secondary haemostasis</vt:lpstr>
      <vt:lpstr>PowerPoint Presentation</vt:lpstr>
      <vt:lpstr>PowerPoint Presentation</vt:lpstr>
      <vt:lpstr>PowerPoint Presentation</vt:lpstr>
      <vt:lpstr>PowerPoint Presentation</vt:lpstr>
      <vt:lpstr>  Acquired coagulation disorders (1)</vt:lpstr>
      <vt:lpstr>PowerPoint Presentation</vt:lpstr>
      <vt:lpstr>Acquired coagulation disorders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dangerous is haemophilia?</vt:lpstr>
      <vt:lpstr>How dangerous is warfarin?</vt:lpstr>
      <vt:lpstr>Warfarin Monitoring</vt:lpstr>
      <vt:lpstr>PowerPoint Presentation</vt:lpstr>
      <vt:lpstr>Bleeding risk vs. INR</vt:lpstr>
      <vt:lpstr>Some rough numbers</vt:lpstr>
      <vt:lpstr>PowerPoint Presentation</vt:lpstr>
      <vt:lpstr>PowerPoint Presentation</vt:lpstr>
      <vt:lpstr>Tests for coagulation disorders</vt:lpstr>
      <vt:lpstr>PowerPoint Presentation</vt:lpstr>
      <vt:lpstr>PowerPoint Presentation</vt:lpstr>
      <vt:lpstr>PowerPoint Presentation</vt:lpstr>
      <vt:lpstr>PowerPoint Presentation</vt:lpstr>
      <vt:lpstr>Disorders of Fibrinolysis</vt:lpstr>
      <vt:lpstr>Genetics of common bleeding disorders</vt:lpstr>
      <vt:lpstr>PowerPoint Presentation</vt:lpstr>
      <vt:lpstr>PowerPoint Presentation</vt:lpstr>
      <vt:lpstr>Genetics of common bleeding disorders</vt:lpstr>
      <vt:lpstr>Principles of treatment</vt:lpstr>
      <vt:lpstr>Treatment of abnormal haemostasis</vt:lpstr>
      <vt:lpstr>Factor replacement therapy</vt:lpstr>
      <vt:lpstr>PowerPoint Presentation</vt:lpstr>
      <vt:lpstr>Additional haemostatic 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(Hammersmith Campus)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Laffan</dc:creator>
  <cp:lastModifiedBy>Shiel, Nuala</cp:lastModifiedBy>
  <cp:revision>56</cp:revision>
  <dcterms:created xsi:type="dcterms:W3CDTF">2002-01-08T16:18:11Z</dcterms:created>
  <dcterms:modified xsi:type="dcterms:W3CDTF">2013-02-01T10:23:16Z</dcterms:modified>
</cp:coreProperties>
</file>